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notesSlides/notesSlide1.xml" ContentType="application/vnd.openxmlformats-officedocument.presentationml.notesSlide+xml"/>
  <Override PartName="/ppt/charts/chart1.xml" ContentType="application/vnd.openxmlformats-officedocument.drawingml.chart+xml"/>
  <Override PartName="/ppt/drawings/drawing1.xml" ContentType="application/vnd.openxmlformats-officedocument.drawingml.chartshapes+xml"/>
  <Override PartName="/ppt/charts/chart2.xml" ContentType="application/vnd.openxmlformats-officedocument.drawingml.chart+xml"/>
  <Override PartName="/ppt/charts/chart3.xml" ContentType="application/vnd.openxmlformats-officedocument.drawingml.chart+xml"/>
  <Override PartName="/ppt/drawings/drawing2.xml" ContentType="application/vnd.openxmlformats-officedocument.drawingml.chartshapes+xml"/>
  <Override PartName="/ppt/notesSlides/notesSlide2.xml" ContentType="application/vnd.openxmlformats-officedocument.presentationml.notesSlide+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25"/>
  </p:notesMasterIdLst>
  <p:handoutMasterIdLst>
    <p:handoutMasterId r:id="rId26"/>
  </p:handoutMasterIdLst>
  <p:sldIdLst>
    <p:sldId id="1008" r:id="rId2"/>
    <p:sldId id="1107" r:id="rId3"/>
    <p:sldId id="1009" r:id="rId4"/>
    <p:sldId id="1010" r:id="rId5"/>
    <p:sldId id="1014" r:id="rId6"/>
    <p:sldId id="1026" r:id="rId7"/>
    <p:sldId id="1017" r:id="rId8"/>
    <p:sldId id="1018" r:id="rId9"/>
    <p:sldId id="1019" r:id="rId10"/>
    <p:sldId id="1020" r:id="rId11"/>
    <p:sldId id="1024" r:id="rId12"/>
    <p:sldId id="1108" r:id="rId13"/>
    <p:sldId id="1105" r:id="rId14"/>
    <p:sldId id="1065" r:id="rId15"/>
    <p:sldId id="1066" r:id="rId16"/>
    <p:sldId id="1067" r:id="rId17"/>
    <p:sldId id="1101" r:id="rId18"/>
    <p:sldId id="1099" r:id="rId19"/>
    <p:sldId id="1109" r:id="rId20"/>
    <p:sldId id="1104" r:id="rId21"/>
    <p:sldId id="1102" r:id="rId22"/>
    <p:sldId id="1110" r:id="rId23"/>
    <p:sldId id="1023" r:id="rId24"/>
  </p:sldIdLst>
  <p:sldSz cx="9144000" cy="6858000" type="screen4x3"/>
  <p:notesSz cx="7010400" cy="9296400"/>
  <p:defaultTextStyle>
    <a:defPPr>
      <a:defRPr lang="en-US"/>
    </a:defPPr>
    <a:lvl1pPr marL="0" algn="l" defTabSz="914309" rtl="0" eaLnBrk="1" latinLnBrk="0" hangingPunct="1">
      <a:defRPr sz="1800" kern="1200">
        <a:solidFill>
          <a:schemeClr val="tx1"/>
        </a:solidFill>
        <a:latin typeface="+mn-lt"/>
        <a:ea typeface="+mn-ea"/>
        <a:cs typeface="+mn-cs"/>
      </a:defRPr>
    </a:lvl1pPr>
    <a:lvl2pPr marL="457154" algn="l" defTabSz="914309" rtl="0" eaLnBrk="1" latinLnBrk="0" hangingPunct="1">
      <a:defRPr sz="1800" kern="1200">
        <a:solidFill>
          <a:schemeClr val="tx1"/>
        </a:solidFill>
        <a:latin typeface="+mn-lt"/>
        <a:ea typeface="+mn-ea"/>
        <a:cs typeface="+mn-cs"/>
      </a:defRPr>
    </a:lvl2pPr>
    <a:lvl3pPr marL="914309" algn="l" defTabSz="914309" rtl="0" eaLnBrk="1" latinLnBrk="0" hangingPunct="1">
      <a:defRPr sz="1800" kern="1200">
        <a:solidFill>
          <a:schemeClr val="tx1"/>
        </a:solidFill>
        <a:latin typeface="+mn-lt"/>
        <a:ea typeface="+mn-ea"/>
        <a:cs typeface="+mn-cs"/>
      </a:defRPr>
    </a:lvl3pPr>
    <a:lvl4pPr marL="1371463" algn="l" defTabSz="914309" rtl="0" eaLnBrk="1" latinLnBrk="0" hangingPunct="1">
      <a:defRPr sz="1800" kern="1200">
        <a:solidFill>
          <a:schemeClr val="tx1"/>
        </a:solidFill>
        <a:latin typeface="+mn-lt"/>
        <a:ea typeface="+mn-ea"/>
        <a:cs typeface="+mn-cs"/>
      </a:defRPr>
    </a:lvl4pPr>
    <a:lvl5pPr marL="1828618" algn="l" defTabSz="914309" rtl="0" eaLnBrk="1" latinLnBrk="0" hangingPunct="1">
      <a:defRPr sz="1800" kern="1200">
        <a:solidFill>
          <a:schemeClr val="tx1"/>
        </a:solidFill>
        <a:latin typeface="+mn-lt"/>
        <a:ea typeface="+mn-ea"/>
        <a:cs typeface="+mn-cs"/>
      </a:defRPr>
    </a:lvl5pPr>
    <a:lvl6pPr marL="2285772" algn="l" defTabSz="914309" rtl="0" eaLnBrk="1" latinLnBrk="0" hangingPunct="1">
      <a:defRPr sz="1800" kern="1200">
        <a:solidFill>
          <a:schemeClr val="tx1"/>
        </a:solidFill>
        <a:latin typeface="+mn-lt"/>
        <a:ea typeface="+mn-ea"/>
        <a:cs typeface="+mn-cs"/>
      </a:defRPr>
    </a:lvl6pPr>
    <a:lvl7pPr marL="2742927" algn="l" defTabSz="914309" rtl="0" eaLnBrk="1" latinLnBrk="0" hangingPunct="1">
      <a:defRPr sz="1800" kern="1200">
        <a:solidFill>
          <a:schemeClr val="tx1"/>
        </a:solidFill>
        <a:latin typeface="+mn-lt"/>
        <a:ea typeface="+mn-ea"/>
        <a:cs typeface="+mn-cs"/>
      </a:defRPr>
    </a:lvl7pPr>
    <a:lvl8pPr marL="3200081" algn="l" defTabSz="914309" rtl="0" eaLnBrk="1" latinLnBrk="0" hangingPunct="1">
      <a:defRPr sz="1800" kern="1200">
        <a:solidFill>
          <a:schemeClr val="tx1"/>
        </a:solidFill>
        <a:latin typeface="+mn-lt"/>
        <a:ea typeface="+mn-ea"/>
        <a:cs typeface="+mn-cs"/>
      </a:defRPr>
    </a:lvl8pPr>
    <a:lvl9pPr marL="3657236" algn="l" defTabSz="914309"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guide id="3" orient="horz" pos="528">
          <p15:clr>
            <a:srgbClr val="A4A3A4"/>
          </p15:clr>
        </p15:guide>
        <p15:guide id="4" pos="5136">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Shelly London" initials="SL" lastIdx="14" clrIdx="0"/>
  <p:cmAuthor id="1" name="Charlotte Twaalfhoven" initials="CT" lastIdx="11" clrIdx="1"/>
</p:cmAuthorLst>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FF00"/>
    <a:srgbClr val="285E78"/>
    <a:srgbClr val="0C3943"/>
    <a:srgbClr val="73AF55"/>
    <a:srgbClr val="325E68"/>
    <a:srgbClr val="FFFF99"/>
    <a:srgbClr val="00CC99"/>
    <a:srgbClr val="757575"/>
    <a:srgbClr val="00B48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031" autoAdjust="0"/>
    <p:restoredTop sz="95986" autoAdjust="0"/>
  </p:normalViewPr>
  <p:slideViewPr>
    <p:cSldViewPr>
      <p:cViewPr>
        <p:scale>
          <a:sx n="101" d="100"/>
          <a:sy n="101" d="100"/>
        </p:scale>
        <p:origin x="1512" y="656"/>
      </p:cViewPr>
      <p:guideLst>
        <p:guide orient="horz" pos="2160"/>
        <p:guide pos="2880"/>
        <p:guide orient="horz" pos="528"/>
        <p:guide pos="5136"/>
      </p:guideLst>
    </p:cSldViewPr>
  </p:slideViewPr>
  <p:notesTextViewPr>
    <p:cViewPr>
      <p:scale>
        <a:sx n="1" d="1"/>
        <a:sy n="1" d="1"/>
      </p:scale>
      <p:origin x="0" y="0"/>
    </p:cViewPr>
  </p:notesTextViewPr>
  <p:sorterViewPr>
    <p:cViewPr varScale="1">
      <p:scale>
        <a:sx n="1" d="1"/>
        <a:sy n="1" d="1"/>
      </p:scale>
      <p:origin x="0" y="-3300"/>
    </p:cViewPr>
  </p:sorterViewPr>
  <p:notesViewPr>
    <p:cSldViewPr>
      <p:cViewPr varScale="1">
        <p:scale>
          <a:sx n="56" d="100"/>
          <a:sy n="56" d="100"/>
        </p:scale>
        <p:origin x="2826" y="72"/>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handoutMaster" Target="handoutMasters/handout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commentAuthors" Target="commentAuthors.xml"/><Relationship Id="rId30" Type="http://schemas.openxmlformats.org/officeDocument/2006/relationships/theme" Target="theme/theme1.xml"/></Relationships>
</file>

<file path=ppt/charts/_rels/chart1.xml.rels><?xml version="1.0" encoding="UTF-8" standalone="yes"?>
<Relationships xmlns="http://schemas.openxmlformats.org/package/2006/relationships"><Relationship Id="rId2" Type="http://schemas.openxmlformats.org/officeDocument/2006/relationships/chartUserShapes" Target="../drawings/drawing1.xml"/><Relationship Id="rId1" Type="http://schemas.openxmlformats.org/officeDocument/2006/relationships/package" Target="../embeddings/Microsoft_Excel_Worksheet.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3.xml.rels><?xml version="1.0" encoding="UTF-8" standalone="yes"?>
<Relationships xmlns="http://schemas.openxmlformats.org/package/2006/relationships"><Relationship Id="rId2" Type="http://schemas.openxmlformats.org/officeDocument/2006/relationships/chartUserShapes" Target="../drawings/drawing2.xml"/><Relationship Id="rId1" Type="http://schemas.openxmlformats.org/officeDocument/2006/relationships/package" Target="../embeddings/Microsoft_Excel_Worksheet2.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Series 1</c:v>
                </c:pt>
              </c:strCache>
            </c:strRef>
          </c:tx>
          <c:spPr>
            <a:solidFill>
              <a:schemeClr val="bg2"/>
            </a:solidFill>
          </c:spPr>
          <c:invertIfNegative val="0"/>
          <c:dPt>
            <c:idx val="0"/>
            <c:invertIfNegative val="0"/>
            <c:bubble3D val="0"/>
            <c:spPr>
              <a:solidFill>
                <a:schemeClr val="bg2">
                  <a:lumMod val="90000"/>
                </a:schemeClr>
              </a:solidFill>
            </c:spPr>
            <c:extLst>
              <c:ext xmlns:c16="http://schemas.microsoft.com/office/drawing/2014/chart" uri="{C3380CC4-5D6E-409C-BE32-E72D297353CC}">
                <c16:uniqueId val="{00000001-C15C-475E-B78F-4D960929169B}"/>
              </c:ext>
            </c:extLst>
          </c:dPt>
          <c:dPt>
            <c:idx val="1"/>
            <c:invertIfNegative val="0"/>
            <c:bubble3D val="0"/>
            <c:spPr>
              <a:solidFill>
                <a:schemeClr val="accent2"/>
              </a:solidFill>
            </c:spPr>
            <c:extLst>
              <c:ext xmlns:c16="http://schemas.microsoft.com/office/drawing/2014/chart" uri="{C3380CC4-5D6E-409C-BE32-E72D297353CC}">
                <c16:uniqueId val="{00000003-C15C-475E-B78F-4D960929169B}"/>
              </c:ext>
            </c:extLst>
          </c:dPt>
          <c:cat>
            <c:strRef>
              <c:f>Sheet1!$A$2:$A$3</c:f>
              <c:strCache>
                <c:ptCount val="2"/>
                <c:pt idx="0">
                  <c:v>Disclosed</c:v>
                </c:pt>
                <c:pt idx="1">
                  <c:v>Undisclosed</c:v>
                </c:pt>
              </c:strCache>
            </c:strRef>
          </c:cat>
          <c:val>
            <c:numRef>
              <c:f>Sheet1!$B$2:$B$3</c:f>
              <c:numCache>
                <c:formatCode>0%</c:formatCode>
                <c:ptCount val="2"/>
                <c:pt idx="0">
                  <c:v>0.25</c:v>
                </c:pt>
                <c:pt idx="1">
                  <c:v>0.48</c:v>
                </c:pt>
              </c:numCache>
            </c:numRef>
          </c:val>
          <c:extLst>
            <c:ext xmlns:c16="http://schemas.microsoft.com/office/drawing/2014/chart" uri="{C3380CC4-5D6E-409C-BE32-E72D297353CC}">
              <c16:uniqueId val="{00000004-C15C-475E-B78F-4D960929169B}"/>
            </c:ext>
          </c:extLst>
        </c:ser>
        <c:dLbls>
          <c:showLegendKey val="0"/>
          <c:showVal val="0"/>
          <c:showCatName val="0"/>
          <c:showSerName val="0"/>
          <c:showPercent val="0"/>
          <c:showBubbleSize val="0"/>
        </c:dLbls>
        <c:gapWidth val="150"/>
        <c:axId val="33968896"/>
        <c:axId val="33970432"/>
      </c:barChart>
      <c:catAx>
        <c:axId val="33968896"/>
        <c:scaling>
          <c:orientation val="minMax"/>
        </c:scaling>
        <c:delete val="0"/>
        <c:axPos val="b"/>
        <c:numFmt formatCode="General" sourceLinked="0"/>
        <c:majorTickMark val="out"/>
        <c:minorTickMark val="none"/>
        <c:tickLblPos val="nextTo"/>
        <c:txPr>
          <a:bodyPr/>
          <a:lstStyle/>
          <a:p>
            <a:pPr>
              <a:defRPr sz="1100"/>
            </a:pPr>
            <a:endParaRPr lang="en-US"/>
          </a:p>
        </c:txPr>
        <c:crossAx val="33970432"/>
        <c:crosses val="autoZero"/>
        <c:auto val="1"/>
        <c:lblAlgn val="ctr"/>
        <c:lblOffset val="100"/>
        <c:noMultiLvlLbl val="0"/>
      </c:catAx>
      <c:valAx>
        <c:axId val="33970432"/>
        <c:scaling>
          <c:orientation val="minMax"/>
        </c:scaling>
        <c:delete val="1"/>
        <c:axPos val="l"/>
        <c:numFmt formatCode="0%" sourceLinked="1"/>
        <c:majorTickMark val="out"/>
        <c:minorTickMark val="none"/>
        <c:tickLblPos val="nextTo"/>
        <c:crossAx val="33968896"/>
        <c:crosses val="autoZero"/>
        <c:crossBetween val="between"/>
      </c:valAx>
    </c:plotArea>
    <c:plotVisOnly val="1"/>
    <c:dispBlanksAs val="gap"/>
    <c:showDLblsOverMax val="0"/>
  </c:chart>
  <c:txPr>
    <a:bodyPr/>
    <a:lstStyle/>
    <a:p>
      <a:pPr>
        <a:defRPr sz="1800"/>
      </a:pPr>
      <a:endParaRPr lang="en-US"/>
    </a:p>
  </c:txPr>
  <c:externalData r:id="rId1">
    <c:autoUpdate val="0"/>
  </c:externalData>
  <c:userShapes r:id="rId2"/>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Disclosed</c:v>
                </c:pt>
              </c:strCache>
            </c:strRef>
          </c:tx>
          <c:spPr>
            <a:solidFill>
              <a:schemeClr val="bg2">
                <a:lumMod val="90000"/>
              </a:schemeClr>
            </a:solidFill>
          </c:spPr>
          <c:invertIfNegative val="0"/>
          <c:dPt>
            <c:idx val="1"/>
            <c:invertIfNegative val="0"/>
            <c:bubble3D val="0"/>
            <c:extLst>
              <c:ext xmlns:c16="http://schemas.microsoft.com/office/drawing/2014/chart" uri="{C3380CC4-5D6E-409C-BE32-E72D297353CC}">
                <c16:uniqueId val="{00000000-9D0C-4F13-A482-45569F98D395}"/>
              </c:ext>
            </c:extLst>
          </c:dPt>
          <c:cat>
            <c:strRef>
              <c:f>Sheet1!$A$2:$A$3</c:f>
              <c:strCache>
                <c:ptCount val="2"/>
                <c:pt idx="0">
                  <c:v>Pick Rate - RO</c:v>
                </c:pt>
                <c:pt idx="1">
                  <c:v>Pick Rate - R14</c:v>
                </c:pt>
              </c:strCache>
            </c:strRef>
          </c:cat>
          <c:val>
            <c:numRef>
              <c:f>Sheet1!$B$2:$B$3</c:f>
              <c:numCache>
                <c:formatCode>_(* #,##0.00_);_(* \(#,##0.00\);_(* "-"??_);_(@_)</c:formatCode>
                <c:ptCount val="2"/>
                <c:pt idx="0">
                  <c:v>2.1</c:v>
                </c:pt>
                <c:pt idx="1">
                  <c:v>2.2000000000000002</c:v>
                </c:pt>
              </c:numCache>
            </c:numRef>
          </c:val>
          <c:extLst>
            <c:ext xmlns:c16="http://schemas.microsoft.com/office/drawing/2014/chart" uri="{C3380CC4-5D6E-409C-BE32-E72D297353CC}">
              <c16:uniqueId val="{00000001-9D0C-4F13-A482-45569F98D395}"/>
            </c:ext>
          </c:extLst>
        </c:ser>
        <c:ser>
          <c:idx val="1"/>
          <c:order val="1"/>
          <c:tx>
            <c:strRef>
              <c:f>Sheet1!$C$1</c:f>
              <c:strCache>
                <c:ptCount val="1"/>
                <c:pt idx="0">
                  <c:v>Undisclosed</c:v>
                </c:pt>
              </c:strCache>
            </c:strRef>
          </c:tx>
          <c:invertIfNegative val="0"/>
          <c:cat>
            <c:strRef>
              <c:f>Sheet1!$A$2:$A$3</c:f>
              <c:strCache>
                <c:ptCount val="2"/>
                <c:pt idx="0">
                  <c:v>Pick Rate - RO</c:v>
                </c:pt>
                <c:pt idx="1">
                  <c:v>Pick Rate - R14</c:v>
                </c:pt>
              </c:strCache>
            </c:strRef>
          </c:cat>
          <c:val>
            <c:numRef>
              <c:f>Sheet1!$C$2:$C$3</c:f>
              <c:numCache>
                <c:formatCode>_(* #,##0.00_);_(* \(#,##0.00\);_(* "-"??_);_(@_)</c:formatCode>
                <c:ptCount val="2"/>
                <c:pt idx="0">
                  <c:v>2</c:v>
                </c:pt>
                <c:pt idx="1">
                  <c:v>2.15</c:v>
                </c:pt>
              </c:numCache>
            </c:numRef>
          </c:val>
          <c:extLst>
            <c:ext xmlns:c16="http://schemas.microsoft.com/office/drawing/2014/chart" uri="{C3380CC4-5D6E-409C-BE32-E72D297353CC}">
              <c16:uniqueId val="{00000002-9D0C-4F13-A482-45569F98D395}"/>
            </c:ext>
          </c:extLst>
        </c:ser>
        <c:dLbls>
          <c:showLegendKey val="0"/>
          <c:showVal val="0"/>
          <c:showCatName val="0"/>
          <c:showSerName val="0"/>
          <c:showPercent val="0"/>
          <c:showBubbleSize val="0"/>
        </c:dLbls>
        <c:gapWidth val="150"/>
        <c:axId val="34088064"/>
        <c:axId val="34089600"/>
      </c:barChart>
      <c:catAx>
        <c:axId val="34088064"/>
        <c:scaling>
          <c:orientation val="minMax"/>
        </c:scaling>
        <c:delete val="0"/>
        <c:axPos val="b"/>
        <c:numFmt formatCode="General" sourceLinked="0"/>
        <c:majorTickMark val="out"/>
        <c:minorTickMark val="none"/>
        <c:tickLblPos val="nextTo"/>
        <c:txPr>
          <a:bodyPr/>
          <a:lstStyle/>
          <a:p>
            <a:pPr>
              <a:defRPr sz="1100"/>
            </a:pPr>
            <a:endParaRPr lang="en-US"/>
          </a:p>
        </c:txPr>
        <c:crossAx val="34089600"/>
        <c:crosses val="autoZero"/>
        <c:auto val="1"/>
        <c:lblAlgn val="ctr"/>
        <c:lblOffset val="100"/>
        <c:noMultiLvlLbl val="0"/>
      </c:catAx>
      <c:valAx>
        <c:axId val="34089600"/>
        <c:scaling>
          <c:orientation val="minMax"/>
          <c:min val="1"/>
        </c:scaling>
        <c:delete val="0"/>
        <c:axPos val="l"/>
        <c:numFmt formatCode="_(* #,##0_);_(* \(#,##0\);_(* &quot;-&quot;_);_(@_)" sourceLinked="0"/>
        <c:majorTickMark val="out"/>
        <c:minorTickMark val="none"/>
        <c:tickLblPos val="nextTo"/>
        <c:txPr>
          <a:bodyPr/>
          <a:lstStyle/>
          <a:p>
            <a:pPr>
              <a:defRPr sz="800"/>
            </a:pPr>
            <a:endParaRPr lang="en-US"/>
          </a:p>
        </c:txPr>
        <c:crossAx val="34088064"/>
        <c:crosses val="autoZero"/>
        <c:crossBetween val="between"/>
        <c:majorUnit val="1"/>
      </c:valAx>
    </c:plotArea>
    <c:plotVisOnly val="1"/>
    <c:dispBlanksAs val="gap"/>
    <c:showDLblsOverMax val="0"/>
  </c:chart>
  <c:txPr>
    <a:bodyPr/>
    <a:lstStyle/>
    <a:p>
      <a:pPr>
        <a:defRPr sz="1800"/>
      </a:pPr>
      <a:endParaRPr lang="en-US"/>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Series 1</c:v>
                </c:pt>
              </c:strCache>
            </c:strRef>
          </c:tx>
          <c:spPr>
            <a:solidFill>
              <a:schemeClr val="bg2"/>
            </a:solidFill>
          </c:spPr>
          <c:invertIfNegative val="0"/>
          <c:dPt>
            <c:idx val="0"/>
            <c:invertIfNegative val="0"/>
            <c:bubble3D val="0"/>
            <c:spPr>
              <a:solidFill>
                <a:schemeClr val="bg2">
                  <a:lumMod val="90000"/>
                </a:schemeClr>
              </a:solidFill>
            </c:spPr>
            <c:extLst>
              <c:ext xmlns:c16="http://schemas.microsoft.com/office/drawing/2014/chart" uri="{C3380CC4-5D6E-409C-BE32-E72D297353CC}">
                <c16:uniqueId val="{00000001-A689-42B3-89B8-31CC25A5A02A}"/>
              </c:ext>
            </c:extLst>
          </c:dPt>
          <c:dPt>
            <c:idx val="1"/>
            <c:invertIfNegative val="0"/>
            <c:bubble3D val="0"/>
            <c:spPr>
              <a:solidFill>
                <a:schemeClr val="accent2"/>
              </a:solidFill>
            </c:spPr>
            <c:extLst>
              <c:ext xmlns:c16="http://schemas.microsoft.com/office/drawing/2014/chart" uri="{C3380CC4-5D6E-409C-BE32-E72D297353CC}">
                <c16:uniqueId val="{00000003-A689-42B3-89B8-31CC25A5A02A}"/>
              </c:ext>
            </c:extLst>
          </c:dPt>
          <c:cat>
            <c:strRef>
              <c:f>Sheet1!$A$2:$A$3</c:f>
              <c:strCache>
                <c:ptCount val="2"/>
                <c:pt idx="0">
                  <c:v>Disclosed</c:v>
                </c:pt>
                <c:pt idx="1">
                  <c:v>Undisclosed</c:v>
                </c:pt>
              </c:strCache>
            </c:strRef>
          </c:cat>
          <c:val>
            <c:numRef>
              <c:f>Sheet1!$B$2:$B$3</c:f>
              <c:numCache>
                <c:formatCode>0%</c:formatCode>
                <c:ptCount val="2"/>
                <c:pt idx="0">
                  <c:v>0.6</c:v>
                </c:pt>
                <c:pt idx="1">
                  <c:v>1</c:v>
                </c:pt>
              </c:numCache>
            </c:numRef>
          </c:val>
          <c:extLst>
            <c:ext xmlns:c16="http://schemas.microsoft.com/office/drawing/2014/chart" uri="{C3380CC4-5D6E-409C-BE32-E72D297353CC}">
              <c16:uniqueId val="{00000004-A689-42B3-89B8-31CC25A5A02A}"/>
            </c:ext>
          </c:extLst>
        </c:ser>
        <c:dLbls>
          <c:showLegendKey val="0"/>
          <c:showVal val="0"/>
          <c:showCatName val="0"/>
          <c:showSerName val="0"/>
          <c:showPercent val="0"/>
          <c:showBubbleSize val="0"/>
        </c:dLbls>
        <c:gapWidth val="150"/>
        <c:axId val="38839424"/>
        <c:axId val="38840960"/>
      </c:barChart>
      <c:catAx>
        <c:axId val="38839424"/>
        <c:scaling>
          <c:orientation val="minMax"/>
        </c:scaling>
        <c:delete val="0"/>
        <c:axPos val="b"/>
        <c:numFmt formatCode="General" sourceLinked="0"/>
        <c:majorTickMark val="out"/>
        <c:minorTickMark val="none"/>
        <c:tickLblPos val="nextTo"/>
        <c:txPr>
          <a:bodyPr/>
          <a:lstStyle/>
          <a:p>
            <a:pPr>
              <a:defRPr sz="1100"/>
            </a:pPr>
            <a:endParaRPr lang="en-US"/>
          </a:p>
        </c:txPr>
        <c:crossAx val="38840960"/>
        <c:crosses val="autoZero"/>
        <c:auto val="1"/>
        <c:lblAlgn val="ctr"/>
        <c:lblOffset val="100"/>
        <c:noMultiLvlLbl val="0"/>
      </c:catAx>
      <c:valAx>
        <c:axId val="38840960"/>
        <c:scaling>
          <c:orientation val="minMax"/>
          <c:max val="1.5"/>
        </c:scaling>
        <c:delete val="0"/>
        <c:axPos val="l"/>
        <c:numFmt formatCode="#,##0.00" sourceLinked="0"/>
        <c:majorTickMark val="out"/>
        <c:minorTickMark val="none"/>
        <c:tickLblPos val="nextTo"/>
        <c:txPr>
          <a:bodyPr/>
          <a:lstStyle/>
          <a:p>
            <a:pPr>
              <a:defRPr sz="800"/>
            </a:pPr>
            <a:endParaRPr lang="en-US"/>
          </a:p>
        </c:txPr>
        <c:crossAx val="38839424"/>
        <c:crosses val="autoZero"/>
        <c:crossBetween val="between"/>
        <c:majorUnit val="0.3"/>
      </c:valAx>
    </c:plotArea>
    <c:plotVisOnly val="1"/>
    <c:dispBlanksAs val="gap"/>
    <c:showDLblsOverMax val="0"/>
  </c:chart>
  <c:txPr>
    <a:bodyPr/>
    <a:lstStyle/>
    <a:p>
      <a:pPr>
        <a:defRPr sz="1800"/>
      </a:pPr>
      <a:endParaRPr lang="en-US"/>
    </a:p>
  </c:txPr>
  <c:externalData r:id="rId1">
    <c:autoUpdate val="0"/>
  </c:externalData>
  <c:userShapes r:id="rId2"/>
</c:chartSpace>
</file>

<file path=ppt/drawings/drawing1.xml><?xml version="1.0" encoding="utf-8"?>
<c:userShapes xmlns:c="http://schemas.openxmlformats.org/drawingml/2006/chart">
  <cdr:relSizeAnchor xmlns:cdr="http://schemas.openxmlformats.org/drawingml/2006/chartDrawing">
    <cdr:from>
      <cdr:x>0.28191</cdr:x>
      <cdr:y>0.35751</cdr:y>
    </cdr:from>
    <cdr:to>
      <cdr:x>0.72719</cdr:x>
      <cdr:y>0.5924</cdr:y>
    </cdr:to>
    <cdr:sp macro="" textlink="">
      <cdr:nvSpPr>
        <cdr:cNvPr id="4" name="Freeform 3"/>
        <cdr:cNvSpPr/>
      </cdr:nvSpPr>
      <cdr:spPr>
        <a:xfrm xmlns:a="http://schemas.openxmlformats.org/drawingml/2006/main">
          <a:off x="696098" y="563318"/>
          <a:ext cx="1099502" cy="370114"/>
        </a:xfrm>
        <a:custGeom xmlns:a="http://schemas.openxmlformats.org/drawingml/2006/main">
          <a:avLst/>
          <a:gdLst>
            <a:gd name="connsiteX0" fmla="*/ 1066800 w 1066800"/>
            <a:gd name="connsiteY0" fmla="*/ 152400 h 370114"/>
            <a:gd name="connsiteX1" fmla="*/ 1066800 w 1066800"/>
            <a:gd name="connsiteY1" fmla="*/ 0 h 370114"/>
            <a:gd name="connsiteX2" fmla="*/ 0 w 1066800"/>
            <a:gd name="connsiteY2" fmla="*/ 0 h 370114"/>
            <a:gd name="connsiteX3" fmla="*/ 10886 w 1066800"/>
            <a:gd name="connsiteY3" fmla="*/ 370114 h 370114"/>
          </a:gdLst>
          <a:ahLst/>
          <a:cxnLst>
            <a:cxn ang="0">
              <a:pos x="connsiteX0" y="connsiteY0"/>
            </a:cxn>
            <a:cxn ang="0">
              <a:pos x="connsiteX1" y="connsiteY1"/>
            </a:cxn>
            <a:cxn ang="0">
              <a:pos x="connsiteX2" y="connsiteY2"/>
            </a:cxn>
            <a:cxn ang="0">
              <a:pos x="connsiteX3" y="connsiteY3"/>
            </a:cxn>
          </a:cxnLst>
          <a:rect l="l" t="t" r="r" b="b"/>
          <a:pathLst>
            <a:path w="1066800" h="370114">
              <a:moveTo>
                <a:pt x="1066800" y="152400"/>
              </a:moveTo>
              <a:lnTo>
                <a:pt x="1066800" y="0"/>
              </a:lnTo>
              <a:lnTo>
                <a:pt x="0" y="0"/>
              </a:lnTo>
              <a:lnTo>
                <a:pt x="10886" y="370114"/>
              </a:lnTo>
            </a:path>
          </a:pathLst>
        </a:custGeom>
        <a:noFill xmlns:a="http://schemas.openxmlformats.org/drawingml/2006/main"/>
        <a:ln xmlns:a="http://schemas.openxmlformats.org/drawingml/2006/main" w="6350">
          <a:solidFill>
            <a:schemeClr val="tx1"/>
          </a:solidFill>
          <a:headEnd type="none" w="med" len="med"/>
          <a:tailEnd type="arrow" w="med" len="med"/>
        </a:l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vertOverflow="clip"/>
        <a:lstStyle xmlns:a="http://schemas.openxmlformats.org/drawingml/2006/main"/>
        <a:p xmlns:a="http://schemas.openxmlformats.org/drawingml/2006/main">
          <a:endParaRPr lang="en-US"/>
        </a:p>
      </cdr:txBody>
    </cdr:sp>
  </cdr:relSizeAnchor>
</c:userShapes>
</file>

<file path=ppt/drawings/drawing2.xml><?xml version="1.0" encoding="utf-8"?>
<c:userShapes xmlns:c="http://schemas.openxmlformats.org/drawingml/2006/chart">
  <cdr:relSizeAnchor xmlns:cdr="http://schemas.openxmlformats.org/drawingml/2006/chartDrawing">
    <cdr:from>
      <cdr:x>0.33682</cdr:x>
      <cdr:y>0.20435</cdr:y>
    </cdr:from>
    <cdr:to>
      <cdr:x>0.73799</cdr:x>
      <cdr:y>0.41968</cdr:y>
    </cdr:to>
    <cdr:sp macro="" textlink="">
      <cdr:nvSpPr>
        <cdr:cNvPr id="4" name="Freeform 3"/>
        <cdr:cNvSpPr/>
      </cdr:nvSpPr>
      <cdr:spPr>
        <a:xfrm xmlns:a="http://schemas.openxmlformats.org/drawingml/2006/main">
          <a:off x="831678" y="321991"/>
          <a:ext cx="990600" cy="339297"/>
        </a:xfrm>
        <a:custGeom xmlns:a="http://schemas.openxmlformats.org/drawingml/2006/main">
          <a:avLst/>
          <a:gdLst>
            <a:gd name="connsiteX0" fmla="*/ 1066800 w 1066800"/>
            <a:gd name="connsiteY0" fmla="*/ 152400 h 370114"/>
            <a:gd name="connsiteX1" fmla="*/ 1066800 w 1066800"/>
            <a:gd name="connsiteY1" fmla="*/ 0 h 370114"/>
            <a:gd name="connsiteX2" fmla="*/ 0 w 1066800"/>
            <a:gd name="connsiteY2" fmla="*/ 0 h 370114"/>
            <a:gd name="connsiteX3" fmla="*/ 10886 w 1066800"/>
            <a:gd name="connsiteY3" fmla="*/ 370114 h 370114"/>
          </a:gdLst>
          <a:ahLst/>
          <a:cxnLst>
            <a:cxn ang="0">
              <a:pos x="connsiteX0" y="connsiteY0"/>
            </a:cxn>
            <a:cxn ang="0">
              <a:pos x="connsiteX1" y="connsiteY1"/>
            </a:cxn>
            <a:cxn ang="0">
              <a:pos x="connsiteX2" y="connsiteY2"/>
            </a:cxn>
            <a:cxn ang="0">
              <a:pos x="connsiteX3" y="connsiteY3"/>
            </a:cxn>
          </a:cxnLst>
          <a:rect l="l" t="t" r="r" b="b"/>
          <a:pathLst>
            <a:path w="1066800" h="370114">
              <a:moveTo>
                <a:pt x="1066800" y="152400"/>
              </a:moveTo>
              <a:lnTo>
                <a:pt x="1066800" y="0"/>
              </a:lnTo>
              <a:lnTo>
                <a:pt x="0" y="0"/>
              </a:lnTo>
              <a:lnTo>
                <a:pt x="10886" y="370114"/>
              </a:lnTo>
            </a:path>
          </a:pathLst>
        </a:custGeom>
        <a:noFill xmlns:a="http://schemas.openxmlformats.org/drawingml/2006/main"/>
        <a:ln xmlns:a="http://schemas.openxmlformats.org/drawingml/2006/main" w="6350">
          <a:solidFill>
            <a:schemeClr val="tx1"/>
          </a:solidFill>
          <a:headEnd type="none" w="med" len="med"/>
          <a:tailEnd type="arrow" w="med" len="med"/>
        </a:l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vertOverflow="clip"/>
        <a:lstStyle xmlns:a="http://schemas.openxmlformats.org/drawingml/2006/main"/>
        <a:p xmlns:a="http://schemas.openxmlformats.org/drawingml/2006/main">
          <a:endParaRPr lang="en-US"/>
        </a:p>
      </cdr:txBody>
    </cdr: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1"/>
            <a:ext cx="3038155" cy="464978"/>
          </a:xfrm>
          <a:prstGeom prst="rect">
            <a:avLst/>
          </a:prstGeom>
        </p:spPr>
        <p:txBody>
          <a:bodyPr vert="horz" lIns="90680" tIns="45340" rIns="90680" bIns="45340" rtlCol="0"/>
          <a:lstStyle>
            <a:lvl1pPr algn="l">
              <a:defRPr sz="1200"/>
            </a:lvl1pPr>
          </a:lstStyle>
          <a:p>
            <a:endParaRPr lang="en-US"/>
          </a:p>
        </p:txBody>
      </p:sp>
      <p:sp>
        <p:nvSpPr>
          <p:cNvPr id="3" name="Date Placeholder 2"/>
          <p:cNvSpPr>
            <a:spLocks noGrp="1"/>
          </p:cNvSpPr>
          <p:nvPr>
            <p:ph type="dt" sz="quarter" idx="1"/>
          </p:nvPr>
        </p:nvSpPr>
        <p:spPr>
          <a:xfrm>
            <a:off x="3970674" y="1"/>
            <a:ext cx="3038155" cy="464978"/>
          </a:xfrm>
          <a:prstGeom prst="rect">
            <a:avLst/>
          </a:prstGeom>
        </p:spPr>
        <p:txBody>
          <a:bodyPr vert="horz" lIns="90680" tIns="45340" rIns="90680" bIns="45340" rtlCol="0"/>
          <a:lstStyle>
            <a:lvl1pPr algn="r">
              <a:defRPr sz="1200"/>
            </a:lvl1pPr>
          </a:lstStyle>
          <a:p>
            <a:fld id="{A7A1E83E-1377-4C5B-A841-59F8A1156443}" type="datetimeFigureOut">
              <a:rPr lang="en-US" smtClean="0"/>
              <a:pPr/>
              <a:t>10/9/19</a:t>
            </a:fld>
            <a:endParaRPr lang="en-US"/>
          </a:p>
        </p:txBody>
      </p:sp>
      <p:sp>
        <p:nvSpPr>
          <p:cNvPr id="4" name="Footer Placeholder 3"/>
          <p:cNvSpPr>
            <a:spLocks noGrp="1"/>
          </p:cNvSpPr>
          <p:nvPr>
            <p:ph type="ftr" sz="quarter" idx="2"/>
          </p:nvPr>
        </p:nvSpPr>
        <p:spPr>
          <a:xfrm>
            <a:off x="1" y="8829847"/>
            <a:ext cx="3038155" cy="464978"/>
          </a:xfrm>
          <a:prstGeom prst="rect">
            <a:avLst/>
          </a:prstGeom>
        </p:spPr>
        <p:txBody>
          <a:bodyPr vert="horz" lIns="90680" tIns="45340" rIns="90680" bIns="45340" rtlCol="0" anchor="b"/>
          <a:lstStyle>
            <a:lvl1pPr algn="l">
              <a:defRPr sz="1200"/>
            </a:lvl1pPr>
          </a:lstStyle>
          <a:p>
            <a:endParaRPr lang="en-US"/>
          </a:p>
        </p:txBody>
      </p:sp>
      <p:sp>
        <p:nvSpPr>
          <p:cNvPr id="5" name="Slide Number Placeholder 4"/>
          <p:cNvSpPr>
            <a:spLocks noGrp="1"/>
          </p:cNvSpPr>
          <p:nvPr>
            <p:ph type="sldNum" sz="quarter" idx="3"/>
          </p:nvPr>
        </p:nvSpPr>
        <p:spPr>
          <a:xfrm>
            <a:off x="3970674" y="8829847"/>
            <a:ext cx="3038155" cy="464978"/>
          </a:xfrm>
          <a:prstGeom prst="rect">
            <a:avLst/>
          </a:prstGeom>
        </p:spPr>
        <p:txBody>
          <a:bodyPr vert="horz" lIns="90680" tIns="45340" rIns="90680" bIns="45340" rtlCol="0" anchor="b"/>
          <a:lstStyle>
            <a:lvl1pPr algn="r">
              <a:defRPr sz="1200"/>
            </a:lvl1pPr>
          </a:lstStyle>
          <a:p>
            <a:fld id="{2DEF31C6-A13F-48C6-8B6E-A63E20B9F50E}" type="slidenum">
              <a:rPr lang="en-US" smtClean="0"/>
              <a:pPr/>
              <a:t>‹#›</a:t>
            </a:fld>
            <a:endParaRPr lang="en-US"/>
          </a:p>
        </p:txBody>
      </p:sp>
    </p:spTree>
    <p:extLst>
      <p:ext uri="{BB962C8B-B14F-4D97-AF65-F5344CB8AC3E}">
        <p14:creationId xmlns:p14="http://schemas.microsoft.com/office/powerpoint/2010/main" val="1218389012"/>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3037840" cy="464820"/>
          </a:xfrm>
          <a:prstGeom prst="rect">
            <a:avLst/>
          </a:prstGeom>
        </p:spPr>
        <p:txBody>
          <a:bodyPr vert="horz" lIns="93156" tIns="46579" rIns="93156" bIns="46579" rtlCol="0"/>
          <a:lstStyle>
            <a:lvl1pPr algn="l">
              <a:defRPr sz="1200"/>
            </a:lvl1pPr>
          </a:lstStyle>
          <a:p>
            <a:endParaRPr lang="en-US"/>
          </a:p>
        </p:txBody>
      </p:sp>
      <p:sp>
        <p:nvSpPr>
          <p:cNvPr id="3" name="Date Placeholder 2"/>
          <p:cNvSpPr>
            <a:spLocks noGrp="1"/>
          </p:cNvSpPr>
          <p:nvPr>
            <p:ph type="dt" idx="1"/>
          </p:nvPr>
        </p:nvSpPr>
        <p:spPr>
          <a:xfrm>
            <a:off x="3970939" y="0"/>
            <a:ext cx="3037840" cy="464820"/>
          </a:xfrm>
          <a:prstGeom prst="rect">
            <a:avLst/>
          </a:prstGeom>
        </p:spPr>
        <p:txBody>
          <a:bodyPr vert="horz" lIns="93156" tIns="46579" rIns="93156" bIns="46579" rtlCol="0"/>
          <a:lstStyle>
            <a:lvl1pPr algn="r">
              <a:defRPr sz="1200"/>
            </a:lvl1pPr>
          </a:lstStyle>
          <a:p>
            <a:fld id="{9EBAC0D5-E83A-4734-872E-900B464C8198}" type="datetimeFigureOut">
              <a:rPr lang="en-US" smtClean="0"/>
              <a:pPr/>
              <a:t>10/9/19</a:t>
            </a:fld>
            <a:endParaRPr lang="en-US"/>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56" tIns="46579" rIns="93156" bIns="46579" rtlCol="0" anchor="ctr"/>
          <a:lstStyle/>
          <a:p>
            <a:endParaRPr lang="en-US"/>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56" tIns="46579" rIns="93156" bIns="4657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1" y="8829966"/>
            <a:ext cx="3037840" cy="464820"/>
          </a:xfrm>
          <a:prstGeom prst="rect">
            <a:avLst/>
          </a:prstGeom>
        </p:spPr>
        <p:txBody>
          <a:bodyPr vert="horz" lIns="93156" tIns="46579" rIns="93156" bIns="46579" rtlCol="0" anchor="b"/>
          <a:lstStyle>
            <a:lvl1pPr algn="l">
              <a:defRPr sz="1200"/>
            </a:lvl1pPr>
          </a:lstStyle>
          <a:p>
            <a:endParaRPr lang="en-US"/>
          </a:p>
        </p:txBody>
      </p:sp>
      <p:sp>
        <p:nvSpPr>
          <p:cNvPr id="7" name="Slide Number Placeholder 6"/>
          <p:cNvSpPr>
            <a:spLocks noGrp="1"/>
          </p:cNvSpPr>
          <p:nvPr>
            <p:ph type="sldNum" sz="quarter" idx="5"/>
          </p:nvPr>
        </p:nvSpPr>
        <p:spPr>
          <a:xfrm>
            <a:off x="3970939" y="8829966"/>
            <a:ext cx="3037840" cy="464820"/>
          </a:xfrm>
          <a:prstGeom prst="rect">
            <a:avLst/>
          </a:prstGeom>
        </p:spPr>
        <p:txBody>
          <a:bodyPr vert="horz" lIns="93156" tIns="46579" rIns="93156" bIns="46579" rtlCol="0" anchor="b"/>
          <a:lstStyle>
            <a:lvl1pPr algn="r">
              <a:defRPr sz="1200"/>
            </a:lvl1pPr>
          </a:lstStyle>
          <a:p>
            <a:fld id="{CAD98C3F-40BF-47C2-9ED1-BAB5260932D6}" type="slidenum">
              <a:rPr lang="en-US" smtClean="0"/>
              <a:pPr/>
              <a:t>‹#›</a:t>
            </a:fld>
            <a:endParaRPr lang="en-US"/>
          </a:p>
        </p:txBody>
      </p:sp>
    </p:spTree>
    <p:extLst>
      <p:ext uri="{BB962C8B-B14F-4D97-AF65-F5344CB8AC3E}">
        <p14:creationId xmlns:p14="http://schemas.microsoft.com/office/powerpoint/2010/main" val="1761178975"/>
      </p:ext>
    </p:extLst>
  </p:cSld>
  <p:clrMap bg1="lt1" tx1="dk1" bg2="lt2" tx2="dk2" accent1="accent1" accent2="accent2" accent3="accent3" accent4="accent4" accent5="accent5" accent6="accent6" hlink="hlink" folHlink="folHlink"/>
  <p:hf hdr="0" ftr="0" dt="0"/>
  <p:notesStyle>
    <a:lvl1pPr marL="0" algn="l" defTabSz="914309" rtl="0" eaLnBrk="1" latinLnBrk="0" hangingPunct="1">
      <a:defRPr sz="1200" kern="1200">
        <a:solidFill>
          <a:schemeClr val="tx1"/>
        </a:solidFill>
        <a:latin typeface="+mn-lt"/>
        <a:ea typeface="+mn-ea"/>
        <a:cs typeface="+mn-cs"/>
      </a:defRPr>
    </a:lvl1pPr>
    <a:lvl2pPr marL="457154" algn="l" defTabSz="914309" rtl="0" eaLnBrk="1" latinLnBrk="0" hangingPunct="1">
      <a:defRPr sz="1200" kern="1200">
        <a:solidFill>
          <a:schemeClr val="tx1"/>
        </a:solidFill>
        <a:latin typeface="+mn-lt"/>
        <a:ea typeface="+mn-ea"/>
        <a:cs typeface="+mn-cs"/>
      </a:defRPr>
    </a:lvl2pPr>
    <a:lvl3pPr marL="914309" algn="l" defTabSz="914309" rtl="0" eaLnBrk="1" latinLnBrk="0" hangingPunct="1">
      <a:defRPr sz="1200" kern="1200">
        <a:solidFill>
          <a:schemeClr val="tx1"/>
        </a:solidFill>
        <a:latin typeface="+mn-lt"/>
        <a:ea typeface="+mn-ea"/>
        <a:cs typeface="+mn-cs"/>
      </a:defRPr>
    </a:lvl3pPr>
    <a:lvl4pPr marL="1371463" algn="l" defTabSz="914309" rtl="0" eaLnBrk="1" latinLnBrk="0" hangingPunct="1">
      <a:defRPr sz="1200" kern="1200">
        <a:solidFill>
          <a:schemeClr val="tx1"/>
        </a:solidFill>
        <a:latin typeface="+mn-lt"/>
        <a:ea typeface="+mn-ea"/>
        <a:cs typeface="+mn-cs"/>
      </a:defRPr>
    </a:lvl4pPr>
    <a:lvl5pPr marL="1828618" algn="l" defTabSz="914309" rtl="0" eaLnBrk="1" latinLnBrk="0" hangingPunct="1">
      <a:defRPr sz="1200" kern="1200">
        <a:solidFill>
          <a:schemeClr val="tx1"/>
        </a:solidFill>
        <a:latin typeface="+mn-lt"/>
        <a:ea typeface="+mn-ea"/>
        <a:cs typeface="+mn-cs"/>
      </a:defRPr>
    </a:lvl5pPr>
    <a:lvl6pPr marL="2285772" algn="l" defTabSz="914309" rtl="0" eaLnBrk="1" latinLnBrk="0" hangingPunct="1">
      <a:defRPr sz="1200" kern="1200">
        <a:solidFill>
          <a:schemeClr val="tx1"/>
        </a:solidFill>
        <a:latin typeface="+mn-lt"/>
        <a:ea typeface="+mn-ea"/>
        <a:cs typeface="+mn-cs"/>
      </a:defRPr>
    </a:lvl6pPr>
    <a:lvl7pPr marL="2742927" algn="l" defTabSz="914309" rtl="0" eaLnBrk="1" latinLnBrk="0" hangingPunct="1">
      <a:defRPr sz="1200" kern="1200">
        <a:solidFill>
          <a:schemeClr val="tx1"/>
        </a:solidFill>
        <a:latin typeface="+mn-lt"/>
        <a:ea typeface="+mn-ea"/>
        <a:cs typeface="+mn-cs"/>
      </a:defRPr>
    </a:lvl7pPr>
    <a:lvl8pPr marL="3200081" algn="l" defTabSz="914309" rtl="0" eaLnBrk="1" latinLnBrk="0" hangingPunct="1">
      <a:defRPr sz="1200" kern="1200">
        <a:solidFill>
          <a:schemeClr val="tx1"/>
        </a:solidFill>
        <a:latin typeface="+mn-lt"/>
        <a:ea typeface="+mn-ea"/>
        <a:cs typeface="+mn-cs"/>
      </a:defRPr>
    </a:lvl8pPr>
    <a:lvl9pPr marL="3657236" algn="l" defTabSz="914309"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AD98C3F-40BF-47C2-9ED1-BAB5260932D6}" type="slidenum">
              <a:rPr lang="en-US" smtClean="0"/>
              <a:pPr/>
              <a:t>5</a:t>
            </a:fld>
            <a:endParaRPr lang="en-US"/>
          </a:p>
        </p:txBody>
      </p:sp>
    </p:spTree>
    <p:extLst>
      <p:ext uri="{BB962C8B-B14F-4D97-AF65-F5344CB8AC3E}">
        <p14:creationId xmlns:p14="http://schemas.microsoft.com/office/powerpoint/2010/main" val="376559581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92283F36-8CAC-4648-939A-E8E581D0F1EF}" type="slidenum">
              <a:rPr lang="en-US" altLang="en-US" smtClean="0">
                <a:latin typeface="Times New Roman" panose="02020603050405020304" pitchFamily="18" charset="0"/>
              </a:rPr>
              <a:pPr/>
              <a:t>20</a:t>
            </a:fld>
            <a:endParaRPr lang="en-US" altLang="en-US">
              <a:latin typeface="Times New Roman" panose="02020603050405020304" pitchFamily="18" charset="0"/>
            </a:endParaRPr>
          </a:p>
        </p:txBody>
      </p:sp>
      <p:sp>
        <p:nvSpPr>
          <p:cNvPr id="36867" name="Rectangle 2"/>
          <p:cNvSpPr>
            <a:spLocks noGrp="1" noRot="1" noChangeAspect="1" noChangeArrowheads="1" noTextEdit="1"/>
          </p:cNvSpPr>
          <p:nvPr>
            <p:ph type="sldImg"/>
          </p:nvPr>
        </p:nvSpPr>
        <p:spPr>
          <a:solidFill>
            <a:srgbClr val="FFFFFF"/>
          </a:solidFill>
          <a:ln/>
        </p:spPr>
      </p:sp>
      <p:sp>
        <p:nvSpPr>
          <p:cNvPr id="36868" name="Rectangle 3"/>
          <p:cNvSpPr>
            <a:spLocks noGrp="1" noChangeArrowheads="1"/>
          </p:cNvSpPr>
          <p:nvPr>
            <p:ph type="body" idx="1"/>
          </p:nvPr>
        </p:nvSpPr>
        <p:spPr>
          <a:solidFill>
            <a:srgbClr val="FFFFFF"/>
          </a:solidFill>
          <a:ln>
            <a:solidFill>
              <a:srgbClr val="000000"/>
            </a:solidFill>
          </a:ln>
        </p:spPr>
        <p:txBody>
          <a:bodyPr wrap="square"/>
          <a:lstStyle/>
          <a:p>
            <a:pPr eaLnBrk="1" hangingPunct="1"/>
            <a:endParaRPr lang="en-US" altLang="en-US" dirty="0"/>
          </a:p>
        </p:txBody>
      </p:sp>
    </p:spTree>
    <p:extLst>
      <p:ext uri="{BB962C8B-B14F-4D97-AF65-F5344CB8AC3E}">
        <p14:creationId xmlns:p14="http://schemas.microsoft.com/office/powerpoint/2010/main" val="148690897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FAAA8889-7469-47C5-B8C2-C3B494ED04FF}" type="slidenum">
              <a:rPr lang="en-US" altLang="en-US" smtClean="0">
                <a:latin typeface="Times New Roman" panose="02020603050405020304" pitchFamily="18" charset="0"/>
              </a:rPr>
              <a:pPr/>
              <a:t>21</a:t>
            </a:fld>
            <a:endParaRPr lang="en-US" altLang="en-US">
              <a:latin typeface="Times New Roman" panose="02020603050405020304" pitchFamily="18" charset="0"/>
            </a:endParaRPr>
          </a:p>
        </p:txBody>
      </p:sp>
      <p:sp>
        <p:nvSpPr>
          <p:cNvPr id="43011" name="Rectangle 2"/>
          <p:cNvSpPr>
            <a:spLocks noGrp="1" noRot="1" noChangeAspect="1" noChangeArrowheads="1" noTextEdit="1"/>
          </p:cNvSpPr>
          <p:nvPr>
            <p:ph type="sldImg"/>
          </p:nvPr>
        </p:nvSpPr>
        <p:spPr>
          <a:solidFill>
            <a:srgbClr val="FFFFFF"/>
          </a:solidFill>
          <a:ln/>
        </p:spPr>
      </p:sp>
      <p:sp>
        <p:nvSpPr>
          <p:cNvPr id="43012" name="Rectangle 3"/>
          <p:cNvSpPr>
            <a:spLocks noGrp="1" noChangeArrowheads="1"/>
          </p:cNvSpPr>
          <p:nvPr>
            <p:ph type="body" idx="1"/>
          </p:nvPr>
        </p:nvSpPr>
        <p:spPr>
          <a:solidFill>
            <a:srgbClr val="FFFFFF"/>
          </a:solidFill>
          <a:ln>
            <a:solidFill>
              <a:srgbClr val="000000"/>
            </a:solidFill>
          </a:ln>
        </p:spPr>
        <p:txBody>
          <a:bodyPr wrap="square"/>
          <a:lstStyle/>
          <a:p>
            <a:pPr eaLnBrk="1" hangingPunct="1"/>
            <a:endParaRPr lang="en-US" altLang="en-US"/>
          </a:p>
        </p:txBody>
      </p:sp>
    </p:spTree>
    <p:extLst>
      <p:ext uri="{BB962C8B-B14F-4D97-AF65-F5344CB8AC3E}">
        <p14:creationId xmlns:p14="http://schemas.microsoft.com/office/powerpoint/2010/main" val="296723144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FAAA8889-7469-47C5-B8C2-C3B494ED04FF}" type="slidenum">
              <a:rPr lang="en-US" altLang="en-US" smtClean="0">
                <a:latin typeface="Times New Roman" panose="02020603050405020304" pitchFamily="18" charset="0"/>
              </a:rPr>
              <a:pPr/>
              <a:t>22</a:t>
            </a:fld>
            <a:endParaRPr lang="en-US" altLang="en-US">
              <a:latin typeface="Times New Roman" panose="02020603050405020304" pitchFamily="18" charset="0"/>
            </a:endParaRPr>
          </a:p>
        </p:txBody>
      </p:sp>
      <p:sp>
        <p:nvSpPr>
          <p:cNvPr id="43011" name="Rectangle 2"/>
          <p:cNvSpPr>
            <a:spLocks noGrp="1" noRot="1" noChangeAspect="1" noChangeArrowheads="1" noTextEdit="1"/>
          </p:cNvSpPr>
          <p:nvPr>
            <p:ph type="sldImg"/>
          </p:nvPr>
        </p:nvSpPr>
        <p:spPr>
          <a:solidFill>
            <a:srgbClr val="FFFFFF"/>
          </a:solidFill>
          <a:ln/>
        </p:spPr>
      </p:sp>
      <p:sp>
        <p:nvSpPr>
          <p:cNvPr id="43012" name="Rectangle 3"/>
          <p:cNvSpPr>
            <a:spLocks noGrp="1" noChangeArrowheads="1"/>
          </p:cNvSpPr>
          <p:nvPr>
            <p:ph type="body" idx="1"/>
          </p:nvPr>
        </p:nvSpPr>
        <p:spPr>
          <a:solidFill>
            <a:srgbClr val="FFFFFF"/>
          </a:solidFill>
          <a:ln>
            <a:solidFill>
              <a:srgbClr val="000000"/>
            </a:solidFill>
          </a:ln>
        </p:spPr>
        <p:txBody>
          <a:bodyPr wrap="square"/>
          <a:lstStyle/>
          <a:p>
            <a:pPr eaLnBrk="1" hangingPunct="1"/>
            <a:endParaRPr lang="en-US" altLang="en-US"/>
          </a:p>
        </p:txBody>
      </p:sp>
    </p:spTree>
    <p:extLst>
      <p:ext uri="{BB962C8B-B14F-4D97-AF65-F5344CB8AC3E}">
        <p14:creationId xmlns:p14="http://schemas.microsoft.com/office/powerpoint/2010/main" val="37752966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AD98C3F-40BF-47C2-9ED1-BAB5260932D6}" type="slidenum">
              <a:rPr lang="en-US" smtClean="0"/>
              <a:pPr/>
              <a:t>7</a:t>
            </a:fld>
            <a:endParaRPr lang="en-US"/>
          </a:p>
        </p:txBody>
      </p:sp>
    </p:spTree>
    <p:extLst>
      <p:ext uri="{BB962C8B-B14F-4D97-AF65-F5344CB8AC3E}">
        <p14:creationId xmlns:p14="http://schemas.microsoft.com/office/powerpoint/2010/main" val="384501746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AD98C3F-40BF-47C2-9ED1-BAB5260932D6}" type="slidenum">
              <a:rPr lang="en-US" smtClean="0"/>
              <a:pPr/>
              <a:t>8</a:t>
            </a:fld>
            <a:endParaRPr lang="en-US"/>
          </a:p>
        </p:txBody>
      </p:sp>
    </p:spTree>
    <p:extLst>
      <p:ext uri="{BB962C8B-B14F-4D97-AF65-F5344CB8AC3E}">
        <p14:creationId xmlns:p14="http://schemas.microsoft.com/office/powerpoint/2010/main" val="339568919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Slide Image Placeholder 1"/>
          <p:cNvSpPr>
            <a:spLocks noGrp="1" noRot="1" noChangeAspect="1" noTextEdit="1"/>
          </p:cNvSpPr>
          <p:nvPr>
            <p:ph type="sldImg"/>
          </p:nvPr>
        </p:nvSpPr>
        <p:spPr>
          <a:ln/>
        </p:spPr>
      </p:sp>
      <p:sp>
        <p:nvSpPr>
          <p:cNvPr id="4403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
        <p:nvSpPr>
          <p:cNvPr id="4403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itchFamily="34" charset="0"/>
              </a:defRPr>
            </a:lvl1pPr>
            <a:lvl2pPr marL="757066" indent="-291179">
              <a:defRPr>
                <a:solidFill>
                  <a:schemeClr val="tx1"/>
                </a:solidFill>
                <a:latin typeface="Arial" pitchFamily="34" charset="0"/>
              </a:defRPr>
            </a:lvl2pPr>
            <a:lvl3pPr marL="1164717" indent="-232943">
              <a:defRPr>
                <a:solidFill>
                  <a:schemeClr val="tx1"/>
                </a:solidFill>
                <a:latin typeface="Arial" pitchFamily="34" charset="0"/>
              </a:defRPr>
            </a:lvl3pPr>
            <a:lvl4pPr marL="1630604" indent="-232943">
              <a:defRPr>
                <a:solidFill>
                  <a:schemeClr val="tx1"/>
                </a:solidFill>
                <a:latin typeface="Arial" pitchFamily="34" charset="0"/>
              </a:defRPr>
            </a:lvl4pPr>
            <a:lvl5pPr marL="2096491" indent="-232943">
              <a:defRPr>
                <a:solidFill>
                  <a:schemeClr val="tx1"/>
                </a:solidFill>
                <a:latin typeface="Arial" pitchFamily="34" charset="0"/>
              </a:defRPr>
            </a:lvl5pPr>
            <a:lvl6pPr marL="2562377" indent="-232943" eaLnBrk="0" fontAlgn="base" hangingPunct="0">
              <a:spcBef>
                <a:spcPct val="0"/>
              </a:spcBef>
              <a:spcAft>
                <a:spcPct val="0"/>
              </a:spcAft>
              <a:defRPr>
                <a:solidFill>
                  <a:schemeClr val="tx1"/>
                </a:solidFill>
                <a:latin typeface="Arial" pitchFamily="34" charset="0"/>
              </a:defRPr>
            </a:lvl6pPr>
            <a:lvl7pPr marL="3028264" indent="-232943" eaLnBrk="0" fontAlgn="base" hangingPunct="0">
              <a:spcBef>
                <a:spcPct val="0"/>
              </a:spcBef>
              <a:spcAft>
                <a:spcPct val="0"/>
              </a:spcAft>
              <a:defRPr>
                <a:solidFill>
                  <a:schemeClr val="tx1"/>
                </a:solidFill>
                <a:latin typeface="Arial" pitchFamily="34" charset="0"/>
              </a:defRPr>
            </a:lvl7pPr>
            <a:lvl8pPr marL="3494151" indent="-232943" eaLnBrk="0" fontAlgn="base" hangingPunct="0">
              <a:spcBef>
                <a:spcPct val="0"/>
              </a:spcBef>
              <a:spcAft>
                <a:spcPct val="0"/>
              </a:spcAft>
              <a:defRPr>
                <a:solidFill>
                  <a:schemeClr val="tx1"/>
                </a:solidFill>
                <a:latin typeface="Arial" pitchFamily="34" charset="0"/>
              </a:defRPr>
            </a:lvl8pPr>
            <a:lvl9pPr marL="3960038" indent="-232943" eaLnBrk="0" fontAlgn="base" hangingPunct="0">
              <a:spcBef>
                <a:spcPct val="0"/>
              </a:spcBef>
              <a:spcAft>
                <a:spcPct val="0"/>
              </a:spcAft>
              <a:defRPr>
                <a:solidFill>
                  <a:schemeClr val="tx1"/>
                </a:solidFill>
                <a:latin typeface="Arial" pitchFamily="34" charset="0"/>
              </a:defRPr>
            </a:lvl9pPr>
          </a:lstStyle>
          <a:p>
            <a:fld id="{295289CE-68D4-4C5D-B1C3-1B785CAA6E1F}" type="slidenum">
              <a:rPr lang="en-US" altLang="en-US" smtClean="0">
                <a:latin typeface="Times New Roman" pitchFamily="18" charset="0"/>
              </a:rPr>
              <a:pPr/>
              <a:t>9</a:t>
            </a:fld>
            <a:endParaRPr lang="en-US" altLang="en-US">
              <a:latin typeface="Times New Roman" pitchFamily="18" charset="0"/>
            </a:endParaRPr>
          </a:p>
        </p:txBody>
      </p:sp>
    </p:spTree>
    <p:extLst>
      <p:ext uri="{BB962C8B-B14F-4D97-AF65-F5344CB8AC3E}">
        <p14:creationId xmlns:p14="http://schemas.microsoft.com/office/powerpoint/2010/main" val="391101671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FAAA8889-7469-47C5-B8C2-C3B494ED04FF}" type="slidenum">
              <a:rPr lang="en-US" altLang="en-US" smtClean="0">
                <a:latin typeface="Times New Roman" panose="02020603050405020304" pitchFamily="18" charset="0"/>
              </a:rPr>
              <a:pPr/>
              <a:t>13</a:t>
            </a:fld>
            <a:endParaRPr lang="en-US" altLang="en-US">
              <a:latin typeface="Times New Roman" panose="02020603050405020304" pitchFamily="18" charset="0"/>
            </a:endParaRPr>
          </a:p>
        </p:txBody>
      </p:sp>
      <p:sp>
        <p:nvSpPr>
          <p:cNvPr id="43011" name="Rectangle 2"/>
          <p:cNvSpPr>
            <a:spLocks noGrp="1" noRot="1" noChangeAspect="1" noChangeArrowheads="1" noTextEdit="1"/>
          </p:cNvSpPr>
          <p:nvPr>
            <p:ph type="sldImg"/>
          </p:nvPr>
        </p:nvSpPr>
        <p:spPr>
          <a:solidFill>
            <a:srgbClr val="FFFFFF"/>
          </a:solidFill>
          <a:ln/>
        </p:spPr>
      </p:sp>
      <p:sp>
        <p:nvSpPr>
          <p:cNvPr id="43012" name="Rectangle 3"/>
          <p:cNvSpPr>
            <a:spLocks noGrp="1" noChangeArrowheads="1"/>
          </p:cNvSpPr>
          <p:nvPr>
            <p:ph type="body" idx="1"/>
          </p:nvPr>
        </p:nvSpPr>
        <p:spPr>
          <a:solidFill>
            <a:srgbClr val="FFFFFF"/>
          </a:solidFill>
          <a:ln>
            <a:solidFill>
              <a:srgbClr val="000000"/>
            </a:solidFill>
          </a:ln>
        </p:spPr>
        <p:txBody>
          <a:bodyPr wrap="square"/>
          <a:lstStyle/>
          <a:p>
            <a:pPr eaLnBrk="1" hangingPunct="1"/>
            <a:endParaRPr lang="en-US" altLang="en-US"/>
          </a:p>
        </p:txBody>
      </p:sp>
    </p:spTree>
    <p:extLst>
      <p:ext uri="{BB962C8B-B14F-4D97-AF65-F5344CB8AC3E}">
        <p14:creationId xmlns:p14="http://schemas.microsoft.com/office/powerpoint/2010/main" val="75863535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7"/>
          <p:cNvSpPr txBox="1">
            <a:spLocks noGrp="1" noChangeArrowheads="1"/>
          </p:cNvSpPr>
          <p:nvPr/>
        </p:nvSpPr>
        <p:spPr bwMode="auto">
          <a:xfrm>
            <a:off x="3886200" y="8686800"/>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b"/>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r" eaLnBrk="1" hangingPunct="1"/>
            <a:fld id="{6D215A79-DA6E-48D1-A867-A4A2FBB78612}" type="slidenum">
              <a:rPr lang="en-US" altLang="en-US" sz="1200">
                <a:latin typeface="Times New Roman" panose="02020603050405020304" pitchFamily="18" charset="0"/>
              </a:rPr>
              <a:pPr algn="r" eaLnBrk="1" hangingPunct="1"/>
              <a:t>16</a:t>
            </a:fld>
            <a:endParaRPr lang="en-US" altLang="en-US" sz="1200">
              <a:latin typeface="Times New Roman" panose="02020603050405020304" pitchFamily="18" charset="0"/>
            </a:endParaRPr>
          </a:p>
        </p:txBody>
      </p:sp>
      <p:sp>
        <p:nvSpPr>
          <p:cNvPr id="55299" name="Rectangle 2"/>
          <p:cNvSpPr>
            <a:spLocks noGrp="1" noRot="1" noChangeAspect="1" noChangeArrowheads="1" noTextEdit="1"/>
          </p:cNvSpPr>
          <p:nvPr>
            <p:ph type="sldImg"/>
          </p:nvPr>
        </p:nvSpPr>
        <p:spPr>
          <a:xfrm>
            <a:off x="1144588" y="685800"/>
            <a:ext cx="4572000" cy="3429000"/>
          </a:xfrm>
          <a:ln/>
        </p:spPr>
      </p:sp>
      <p:sp>
        <p:nvSpPr>
          <p:cNvPr id="5530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228600" indent="-228600" eaLnBrk="1" hangingPunct="1">
              <a:lnSpc>
                <a:spcPct val="90000"/>
              </a:lnSpc>
            </a:pPr>
            <a:r>
              <a:rPr lang="en-US" altLang="en-US" sz="900"/>
              <a:t>	</a:t>
            </a:r>
            <a:endParaRPr lang="en-US" altLang="en-US"/>
          </a:p>
        </p:txBody>
      </p:sp>
    </p:spTree>
    <p:extLst>
      <p:ext uri="{BB962C8B-B14F-4D97-AF65-F5344CB8AC3E}">
        <p14:creationId xmlns:p14="http://schemas.microsoft.com/office/powerpoint/2010/main" val="154664379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BDA280FC-E1DB-4566-AD48-0D77B0CDE56E}" type="slidenum">
              <a:rPr lang="en-US" altLang="en-US" smtClean="0">
                <a:latin typeface="Times New Roman" panose="02020603050405020304" pitchFamily="18" charset="0"/>
              </a:rPr>
              <a:pPr/>
              <a:t>17</a:t>
            </a:fld>
            <a:endParaRPr lang="en-US" altLang="en-US">
              <a:latin typeface="Times New Roman" panose="02020603050405020304" pitchFamily="18" charset="0"/>
            </a:endParaRPr>
          </a:p>
        </p:txBody>
      </p:sp>
      <p:sp>
        <p:nvSpPr>
          <p:cNvPr id="45059" name="Rectangle 2"/>
          <p:cNvSpPr>
            <a:spLocks noGrp="1" noRot="1" noChangeAspect="1" noChangeArrowheads="1" noTextEdit="1"/>
          </p:cNvSpPr>
          <p:nvPr>
            <p:ph type="sldImg"/>
          </p:nvPr>
        </p:nvSpPr>
        <p:spPr>
          <a:solidFill>
            <a:srgbClr val="FFFFFF"/>
          </a:solidFill>
          <a:ln/>
        </p:spPr>
      </p:sp>
      <p:sp>
        <p:nvSpPr>
          <p:cNvPr id="45060" name="Rectangle 3"/>
          <p:cNvSpPr>
            <a:spLocks noGrp="1" noChangeArrowheads="1"/>
          </p:cNvSpPr>
          <p:nvPr>
            <p:ph type="body" idx="1"/>
          </p:nvPr>
        </p:nvSpPr>
        <p:spPr>
          <a:solidFill>
            <a:srgbClr val="FFFFFF"/>
          </a:solidFill>
          <a:ln>
            <a:solidFill>
              <a:srgbClr val="000000"/>
            </a:solidFill>
          </a:ln>
        </p:spPr>
        <p:txBody>
          <a:bodyPr wrap="square"/>
          <a:lstStyle/>
          <a:p>
            <a:pPr eaLnBrk="1" hangingPunct="1"/>
            <a:endParaRPr lang="en-US" altLang="en-US"/>
          </a:p>
        </p:txBody>
      </p:sp>
    </p:spTree>
    <p:extLst>
      <p:ext uri="{BB962C8B-B14F-4D97-AF65-F5344CB8AC3E}">
        <p14:creationId xmlns:p14="http://schemas.microsoft.com/office/powerpoint/2010/main" val="88608497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FAAA8889-7469-47C5-B8C2-C3B494ED04FF}" type="slidenum">
              <a:rPr lang="en-US" altLang="en-US" smtClean="0">
                <a:latin typeface="Times New Roman" panose="02020603050405020304" pitchFamily="18" charset="0"/>
              </a:rPr>
              <a:pPr/>
              <a:t>18</a:t>
            </a:fld>
            <a:endParaRPr lang="en-US" altLang="en-US">
              <a:latin typeface="Times New Roman" panose="02020603050405020304" pitchFamily="18" charset="0"/>
            </a:endParaRPr>
          </a:p>
        </p:txBody>
      </p:sp>
      <p:sp>
        <p:nvSpPr>
          <p:cNvPr id="43011" name="Rectangle 2"/>
          <p:cNvSpPr>
            <a:spLocks noGrp="1" noRot="1" noChangeAspect="1" noChangeArrowheads="1" noTextEdit="1"/>
          </p:cNvSpPr>
          <p:nvPr>
            <p:ph type="sldImg"/>
          </p:nvPr>
        </p:nvSpPr>
        <p:spPr>
          <a:solidFill>
            <a:srgbClr val="FFFFFF"/>
          </a:solidFill>
          <a:ln/>
        </p:spPr>
      </p:sp>
      <p:sp>
        <p:nvSpPr>
          <p:cNvPr id="43012" name="Rectangle 3"/>
          <p:cNvSpPr>
            <a:spLocks noGrp="1" noChangeArrowheads="1"/>
          </p:cNvSpPr>
          <p:nvPr>
            <p:ph type="body" idx="1"/>
          </p:nvPr>
        </p:nvSpPr>
        <p:spPr>
          <a:solidFill>
            <a:srgbClr val="FFFFFF"/>
          </a:solidFill>
          <a:ln>
            <a:solidFill>
              <a:srgbClr val="000000"/>
            </a:solidFill>
          </a:ln>
        </p:spPr>
        <p:txBody>
          <a:bodyPr wrap="square"/>
          <a:lstStyle/>
          <a:p>
            <a:pPr eaLnBrk="1" hangingPunct="1"/>
            <a:endParaRPr lang="en-US" altLang="en-US"/>
          </a:p>
        </p:txBody>
      </p:sp>
    </p:spTree>
    <p:extLst>
      <p:ext uri="{BB962C8B-B14F-4D97-AF65-F5344CB8AC3E}">
        <p14:creationId xmlns:p14="http://schemas.microsoft.com/office/powerpoint/2010/main" val="256586093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FAAA8889-7469-47C5-B8C2-C3B494ED04FF}" type="slidenum">
              <a:rPr lang="en-US" altLang="en-US" smtClean="0">
                <a:latin typeface="Times New Roman" panose="02020603050405020304" pitchFamily="18" charset="0"/>
              </a:rPr>
              <a:pPr/>
              <a:t>19</a:t>
            </a:fld>
            <a:endParaRPr lang="en-US" altLang="en-US">
              <a:latin typeface="Times New Roman" panose="02020603050405020304" pitchFamily="18" charset="0"/>
            </a:endParaRPr>
          </a:p>
        </p:txBody>
      </p:sp>
      <p:sp>
        <p:nvSpPr>
          <p:cNvPr id="43011" name="Rectangle 2"/>
          <p:cNvSpPr>
            <a:spLocks noGrp="1" noRot="1" noChangeAspect="1" noChangeArrowheads="1" noTextEdit="1"/>
          </p:cNvSpPr>
          <p:nvPr>
            <p:ph type="sldImg"/>
          </p:nvPr>
        </p:nvSpPr>
        <p:spPr>
          <a:solidFill>
            <a:srgbClr val="FFFFFF"/>
          </a:solidFill>
          <a:ln/>
        </p:spPr>
      </p:sp>
      <p:sp>
        <p:nvSpPr>
          <p:cNvPr id="43012" name="Rectangle 3"/>
          <p:cNvSpPr>
            <a:spLocks noGrp="1" noChangeArrowheads="1"/>
          </p:cNvSpPr>
          <p:nvPr>
            <p:ph type="body" idx="1"/>
          </p:nvPr>
        </p:nvSpPr>
        <p:spPr>
          <a:solidFill>
            <a:srgbClr val="FFFFFF"/>
          </a:solidFill>
          <a:ln>
            <a:solidFill>
              <a:srgbClr val="000000"/>
            </a:solidFill>
          </a:ln>
        </p:spPr>
        <p:txBody>
          <a:bodyPr wrap="square"/>
          <a:lstStyle/>
          <a:p>
            <a:pPr eaLnBrk="1" hangingPunct="1"/>
            <a:endParaRPr lang="en-US" altLang="en-US"/>
          </a:p>
        </p:txBody>
      </p:sp>
    </p:spTree>
    <p:extLst>
      <p:ext uri="{BB962C8B-B14F-4D97-AF65-F5344CB8AC3E}">
        <p14:creationId xmlns:p14="http://schemas.microsoft.com/office/powerpoint/2010/main" val="269186250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905000"/>
            <a:ext cx="7543800" cy="2593975"/>
          </a:xfrm>
        </p:spPr>
        <p:txBody>
          <a:bodyPr anchor="b"/>
          <a:lstStyle>
            <a:lvl1pPr>
              <a:defRPr sz="6600">
                <a:ln>
                  <a:noFill/>
                </a:ln>
                <a:solidFill>
                  <a:schemeClr val="tx2"/>
                </a:solidFill>
              </a:defRPr>
            </a:lvl1pPr>
          </a:lstStyle>
          <a:p>
            <a:r>
              <a:rPr lang="en-US" dirty="0"/>
              <a:t>Click to edit Master title style</a:t>
            </a:r>
          </a:p>
        </p:txBody>
      </p:sp>
      <p:sp>
        <p:nvSpPr>
          <p:cNvPr id="3" name="Subtitle 2"/>
          <p:cNvSpPr>
            <a:spLocks noGrp="1"/>
          </p:cNvSpPr>
          <p:nvPr>
            <p:ph type="subTitle" idx="1"/>
          </p:nvPr>
        </p:nvSpPr>
        <p:spPr>
          <a:xfrm>
            <a:off x="685800" y="4572000"/>
            <a:ext cx="6461760" cy="1066800"/>
          </a:xfrm>
        </p:spPr>
        <p:txBody>
          <a:bodyPr>
            <a:normAutofit/>
          </a:bodyPr>
          <a:lstStyle>
            <a:lvl1pPr marL="0" indent="0" algn="l">
              <a:buNone/>
              <a:defRPr sz="20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Slide Number Placeholder 5"/>
          <p:cNvSpPr>
            <a:spLocks noGrp="1"/>
          </p:cNvSpPr>
          <p:nvPr>
            <p:ph type="sldNum" sz="quarter" idx="10"/>
          </p:nvPr>
        </p:nvSpPr>
        <p:spPr>
          <a:ln/>
        </p:spPr>
        <p:txBody>
          <a:bodyPr/>
          <a:lstStyle>
            <a:lvl1pPr>
              <a:defRPr/>
            </a:lvl1pPr>
          </a:lstStyle>
          <a:p>
            <a:pPr>
              <a:defRPr/>
            </a:pPr>
            <a:fld id="{78E71C95-FEAD-4940-8DCC-B379CAD5228A}" type="slidenum">
              <a:rPr lang="en-US"/>
              <a:pPr>
                <a:defRPr/>
              </a:pPr>
              <a:t>‹#›</a:t>
            </a:fld>
            <a:endParaRPr lang="en-US" dirty="0"/>
          </a:p>
        </p:txBody>
      </p:sp>
      <p:sp>
        <p:nvSpPr>
          <p:cNvPr id="5" name="Footer Placeholder 4"/>
          <p:cNvSpPr>
            <a:spLocks noGrp="1"/>
          </p:cNvSpPr>
          <p:nvPr>
            <p:ph type="ftr" sz="quarter" idx="11"/>
          </p:nvPr>
        </p:nvSpPr>
        <p:spPr/>
        <p:txBody>
          <a:bodyPr/>
          <a:lstStyle>
            <a:lvl1pPr>
              <a:defRPr sz="1800"/>
            </a:lvl1pPr>
          </a:lstStyle>
          <a:p>
            <a:pPr>
              <a:defRPr/>
            </a:pPr>
            <a:r>
              <a:rPr lang="en-US" dirty="0">
                <a:solidFill>
                  <a:srgbClr val="EEECE1"/>
                </a:solidFill>
              </a:rPr>
              <a:t>James Emmett &amp; Co</a:t>
            </a:r>
          </a:p>
        </p:txBody>
      </p:sp>
      <p:sp>
        <p:nvSpPr>
          <p:cNvPr id="9" name="Date Placeholder 3"/>
          <p:cNvSpPr>
            <a:spLocks noGrp="1"/>
          </p:cNvSpPr>
          <p:nvPr>
            <p:ph type="dt" sz="half" idx="2"/>
          </p:nvPr>
        </p:nvSpPr>
        <p:spPr>
          <a:xfrm rot="16200000">
            <a:off x="7551738" y="1646237"/>
            <a:ext cx="2438400" cy="365125"/>
          </a:xfrm>
          <a:prstGeom prst="rect">
            <a:avLst/>
          </a:prstGeom>
        </p:spPr>
        <p:txBody>
          <a:bodyPr vert="horz" lIns="91440" tIns="45720" rIns="91440" bIns="45720" rtlCol="0" anchor="ctr"/>
          <a:lstStyle>
            <a:lvl1pPr algn="l">
              <a:defRPr sz="1800">
                <a:solidFill>
                  <a:schemeClr val="bg2"/>
                </a:solidFill>
                <a:latin typeface="+mn-lt"/>
              </a:defRPr>
            </a:lvl1pPr>
          </a:lstStyle>
          <a:p>
            <a:pPr defTabSz="914400" fontAlgn="base">
              <a:spcBef>
                <a:spcPct val="0"/>
              </a:spcBef>
              <a:spcAft>
                <a:spcPct val="0"/>
              </a:spcAft>
              <a:defRPr/>
            </a:pPr>
            <a:fld id="{9E938454-7235-400D-BD98-85E1A312D451}" type="datetime1">
              <a:rPr lang="en-US" smtClean="0">
                <a:solidFill>
                  <a:srgbClr val="EEECE1"/>
                </a:solidFill>
                <a:cs typeface="Arial" charset="0"/>
              </a:rPr>
              <a:t>10/9/19</a:t>
            </a:fld>
            <a:endParaRPr lang="en-US" dirty="0">
              <a:solidFill>
                <a:srgbClr val="EEECE1"/>
              </a:solidFill>
              <a:cs typeface="Arial" charset="0"/>
            </a:endParaRPr>
          </a:p>
        </p:txBody>
      </p:sp>
    </p:spTree>
    <p:extLst>
      <p:ext uri="{BB962C8B-B14F-4D97-AF65-F5344CB8AC3E}">
        <p14:creationId xmlns:p14="http://schemas.microsoft.com/office/powerpoint/2010/main" val="371106165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5"/>
          <p:cNvSpPr>
            <a:spLocks noGrp="1"/>
          </p:cNvSpPr>
          <p:nvPr>
            <p:ph type="sldNum" sz="quarter" idx="10"/>
          </p:nvPr>
        </p:nvSpPr>
        <p:spPr>
          <a:xfrm>
            <a:off x="8531225" y="5648325"/>
            <a:ext cx="549275" cy="396875"/>
          </a:xfrm>
          <a:ln/>
        </p:spPr>
        <p:txBody>
          <a:bodyPr/>
          <a:lstStyle>
            <a:lvl1pPr>
              <a:defRPr/>
            </a:lvl1pPr>
          </a:lstStyle>
          <a:p>
            <a:pPr>
              <a:defRPr/>
            </a:pPr>
            <a:fld id="{78E71C95-FEAD-4940-8DCC-B379CAD5228A}" type="slidenum">
              <a:rPr lang="en-US"/>
              <a:pPr>
                <a:defRPr/>
              </a:pPr>
              <a:t>‹#›</a:t>
            </a:fld>
            <a:endParaRPr lang="en-US" dirty="0"/>
          </a:p>
        </p:txBody>
      </p:sp>
      <p:sp>
        <p:nvSpPr>
          <p:cNvPr id="8" name="Footer Placeholder 4"/>
          <p:cNvSpPr>
            <a:spLocks noGrp="1"/>
          </p:cNvSpPr>
          <p:nvPr>
            <p:ph type="ftr" sz="quarter" idx="11"/>
          </p:nvPr>
        </p:nvSpPr>
        <p:spPr>
          <a:xfrm rot="16200000">
            <a:off x="7587456" y="4048919"/>
            <a:ext cx="2366963" cy="365125"/>
          </a:xfrm>
        </p:spPr>
        <p:txBody>
          <a:bodyPr/>
          <a:lstStyle>
            <a:lvl1pPr>
              <a:defRPr sz="1800"/>
            </a:lvl1pPr>
          </a:lstStyle>
          <a:p>
            <a:pPr>
              <a:defRPr/>
            </a:pPr>
            <a:r>
              <a:rPr lang="en-US" dirty="0">
                <a:solidFill>
                  <a:srgbClr val="EEECE1"/>
                </a:solidFill>
              </a:rPr>
              <a:t>James Emmett &amp; Co</a:t>
            </a:r>
          </a:p>
        </p:txBody>
      </p:sp>
      <p:sp>
        <p:nvSpPr>
          <p:cNvPr id="9" name="Date Placeholder 3"/>
          <p:cNvSpPr>
            <a:spLocks noGrp="1"/>
          </p:cNvSpPr>
          <p:nvPr>
            <p:ph type="dt" sz="half" idx="2"/>
          </p:nvPr>
        </p:nvSpPr>
        <p:spPr>
          <a:xfrm rot="16200000">
            <a:off x="7551738" y="1646237"/>
            <a:ext cx="2438400" cy="365125"/>
          </a:xfrm>
          <a:prstGeom prst="rect">
            <a:avLst/>
          </a:prstGeom>
        </p:spPr>
        <p:txBody>
          <a:bodyPr vert="horz" lIns="91440" tIns="45720" rIns="91440" bIns="45720" rtlCol="0" anchor="ctr"/>
          <a:lstStyle>
            <a:lvl1pPr algn="l">
              <a:defRPr sz="1800">
                <a:solidFill>
                  <a:schemeClr val="bg2"/>
                </a:solidFill>
                <a:latin typeface="+mn-lt"/>
              </a:defRPr>
            </a:lvl1pPr>
          </a:lstStyle>
          <a:p>
            <a:pPr defTabSz="914400" fontAlgn="base">
              <a:spcBef>
                <a:spcPct val="0"/>
              </a:spcBef>
              <a:spcAft>
                <a:spcPct val="0"/>
              </a:spcAft>
              <a:defRPr/>
            </a:pPr>
            <a:fld id="{BDC68E9E-B6EC-45D2-8211-2647782C7794}" type="datetime1">
              <a:rPr lang="en-US" smtClean="0">
                <a:solidFill>
                  <a:srgbClr val="EEECE1"/>
                </a:solidFill>
                <a:cs typeface="Arial" charset="0"/>
              </a:rPr>
              <a:t>10/9/19</a:t>
            </a:fld>
            <a:endParaRPr lang="en-US" dirty="0">
              <a:solidFill>
                <a:srgbClr val="EEECE1"/>
              </a:solidFill>
              <a:cs typeface="Arial" charset="0"/>
            </a:endParaRPr>
          </a:p>
        </p:txBody>
      </p:sp>
    </p:spTree>
    <p:extLst>
      <p:ext uri="{BB962C8B-B14F-4D97-AF65-F5344CB8AC3E}">
        <p14:creationId xmlns:p14="http://schemas.microsoft.com/office/powerpoint/2010/main" val="399264179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1752600" cy="5851525"/>
          </a:xfrm>
        </p:spPr>
        <p:txBody>
          <a:bodyPr vert="eaVert" anchor="b" anchorCtr="0"/>
          <a:lstStyle/>
          <a:p>
            <a:r>
              <a:rPr lang="en-US"/>
              <a:t>Click to edit Master title style</a:t>
            </a:r>
            <a:endParaRPr lang="en-US" dirty="0"/>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Slide Number Placeholder 5"/>
          <p:cNvSpPr>
            <a:spLocks noGrp="1"/>
          </p:cNvSpPr>
          <p:nvPr>
            <p:ph type="sldNum" sz="quarter" idx="10"/>
          </p:nvPr>
        </p:nvSpPr>
        <p:spPr>
          <a:xfrm>
            <a:off x="8531225" y="5648325"/>
            <a:ext cx="549275" cy="396875"/>
          </a:xfrm>
          <a:ln/>
        </p:spPr>
        <p:txBody>
          <a:bodyPr/>
          <a:lstStyle>
            <a:lvl1pPr>
              <a:defRPr/>
            </a:lvl1pPr>
          </a:lstStyle>
          <a:p>
            <a:pPr>
              <a:defRPr/>
            </a:pPr>
            <a:fld id="{78E71C95-FEAD-4940-8DCC-B379CAD5228A}" type="slidenum">
              <a:rPr lang="en-US"/>
              <a:pPr>
                <a:defRPr/>
              </a:pPr>
              <a:t>‹#›</a:t>
            </a:fld>
            <a:endParaRPr lang="en-US" dirty="0"/>
          </a:p>
        </p:txBody>
      </p:sp>
      <p:sp>
        <p:nvSpPr>
          <p:cNvPr id="8" name="Footer Placeholder 4"/>
          <p:cNvSpPr>
            <a:spLocks noGrp="1"/>
          </p:cNvSpPr>
          <p:nvPr>
            <p:ph type="ftr" sz="quarter" idx="11"/>
          </p:nvPr>
        </p:nvSpPr>
        <p:spPr>
          <a:xfrm rot="16200000">
            <a:off x="7587456" y="4048919"/>
            <a:ext cx="2366963" cy="365125"/>
          </a:xfrm>
        </p:spPr>
        <p:txBody>
          <a:bodyPr/>
          <a:lstStyle>
            <a:lvl1pPr>
              <a:defRPr sz="1800"/>
            </a:lvl1pPr>
          </a:lstStyle>
          <a:p>
            <a:pPr>
              <a:defRPr/>
            </a:pPr>
            <a:r>
              <a:rPr lang="en-US" dirty="0">
                <a:solidFill>
                  <a:srgbClr val="EEECE1"/>
                </a:solidFill>
              </a:rPr>
              <a:t>James Emmett &amp; Co</a:t>
            </a:r>
          </a:p>
        </p:txBody>
      </p:sp>
      <p:sp>
        <p:nvSpPr>
          <p:cNvPr id="9" name="Date Placeholder 3"/>
          <p:cNvSpPr>
            <a:spLocks noGrp="1"/>
          </p:cNvSpPr>
          <p:nvPr>
            <p:ph type="dt" sz="half" idx="2"/>
          </p:nvPr>
        </p:nvSpPr>
        <p:spPr>
          <a:xfrm rot="16200000">
            <a:off x="7551738" y="1646237"/>
            <a:ext cx="2438400" cy="365125"/>
          </a:xfrm>
          <a:prstGeom prst="rect">
            <a:avLst/>
          </a:prstGeom>
        </p:spPr>
        <p:txBody>
          <a:bodyPr vert="horz" lIns="91440" tIns="45720" rIns="91440" bIns="45720" rtlCol="0" anchor="ctr"/>
          <a:lstStyle>
            <a:lvl1pPr algn="l">
              <a:defRPr sz="1800">
                <a:solidFill>
                  <a:schemeClr val="bg2"/>
                </a:solidFill>
                <a:latin typeface="+mn-lt"/>
              </a:defRPr>
            </a:lvl1pPr>
          </a:lstStyle>
          <a:p>
            <a:pPr defTabSz="914400" fontAlgn="base">
              <a:spcBef>
                <a:spcPct val="0"/>
              </a:spcBef>
              <a:spcAft>
                <a:spcPct val="0"/>
              </a:spcAft>
              <a:defRPr/>
            </a:pPr>
            <a:fld id="{EE31C477-9474-4062-B7AA-910C687BC324}" type="datetime1">
              <a:rPr lang="en-US" smtClean="0">
                <a:solidFill>
                  <a:srgbClr val="EEECE1"/>
                </a:solidFill>
                <a:cs typeface="Arial" charset="0"/>
              </a:rPr>
              <a:t>10/9/19</a:t>
            </a:fld>
            <a:endParaRPr lang="en-US" dirty="0">
              <a:solidFill>
                <a:srgbClr val="EEECE1"/>
              </a:solidFill>
              <a:cs typeface="Arial" charset="0"/>
            </a:endParaRPr>
          </a:p>
        </p:txBody>
      </p:sp>
    </p:spTree>
    <p:extLst>
      <p:ext uri="{BB962C8B-B14F-4D97-AF65-F5344CB8AC3E}">
        <p14:creationId xmlns:p14="http://schemas.microsoft.com/office/powerpoint/2010/main" val="407692134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6" name="Date Placeholder 4"/>
          <p:cNvSpPr>
            <a:spLocks noGrp="1"/>
          </p:cNvSpPr>
          <p:nvPr>
            <p:ph type="dt" sz="half" idx="10"/>
          </p:nvPr>
        </p:nvSpPr>
        <p:spPr/>
        <p:txBody>
          <a:bodyPr/>
          <a:lstStyle>
            <a:lvl1pPr>
              <a:defRPr/>
            </a:lvl1pPr>
          </a:lstStyle>
          <a:p>
            <a:pPr>
              <a:defRPr/>
            </a:pPr>
            <a:fld id="{A270113D-F98B-44BD-AA69-E38D6346D549}" type="datetime1">
              <a:rPr lang="en-US" smtClean="0">
                <a:solidFill>
                  <a:srgbClr val="EEECE1"/>
                </a:solidFill>
              </a:rPr>
              <a:t>10/9/19</a:t>
            </a:fld>
            <a:endParaRPr lang="en-US">
              <a:solidFill>
                <a:srgbClr val="EEECE1"/>
              </a:solidFill>
            </a:endParaRPr>
          </a:p>
        </p:txBody>
      </p:sp>
      <p:sp>
        <p:nvSpPr>
          <p:cNvPr id="7" name="Footer Placeholder 5"/>
          <p:cNvSpPr>
            <a:spLocks noGrp="1"/>
          </p:cNvSpPr>
          <p:nvPr>
            <p:ph type="ftr" sz="quarter" idx="11"/>
          </p:nvPr>
        </p:nvSpPr>
        <p:spPr/>
        <p:txBody>
          <a:bodyPr/>
          <a:lstStyle>
            <a:lvl1pPr>
              <a:defRPr/>
            </a:lvl1pPr>
          </a:lstStyle>
          <a:p>
            <a:pPr>
              <a:defRPr/>
            </a:pPr>
            <a:r>
              <a:rPr lang="en-US" dirty="0">
                <a:solidFill>
                  <a:srgbClr val="EEECE1"/>
                </a:solidFill>
              </a:rPr>
              <a:t>James Emmett &amp; Co</a:t>
            </a:r>
          </a:p>
        </p:txBody>
      </p:sp>
      <p:sp>
        <p:nvSpPr>
          <p:cNvPr id="9" name="Slide Number Placeholder 5">
            <a:extLst>
              <a:ext uri="{FF2B5EF4-FFF2-40B4-BE49-F238E27FC236}">
                <a16:creationId xmlns:a16="http://schemas.microsoft.com/office/drawing/2014/main" id="{2124F906-F150-4B0C-8E53-CEBD3938B82A}"/>
              </a:ext>
            </a:extLst>
          </p:cNvPr>
          <p:cNvSpPr>
            <a:spLocks noGrp="1"/>
          </p:cNvSpPr>
          <p:nvPr>
            <p:ph type="sldNum" sz="quarter" idx="12"/>
          </p:nvPr>
        </p:nvSpPr>
        <p:spPr>
          <a:xfrm>
            <a:off x="8531226" y="5648327"/>
            <a:ext cx="549275" cy="396875"/>
          </a:xfrm>
          <a:ln/>
        </p:spPr>
        <p:txBody>
          <a:bodyPr/>
          <a:lstStyle>
            <a:lvl1pPr>
              <a:defRPr/>
            </a:lvl1pPr>
          </a:lstStyle>
          <a:p>
            <a:pPr>
              <a:defRPr/>
            </a:pPr>
            <a:fld id="{78E71C95-FEAD-4940-8DCC-B379CAD5228A}" type="slidenum">
              <a:rPr lang="en-US"/>
              <a:pPr>
                <a:defRPr/>
              </a:pPr>
              <a:t>‹#›</a:t>
            </a:fld>
            <a:endParaRPr lang="en-US" dirty="0"/>
          </a:p>
        </p:txBody>
      </p:sp>
    </p:spTree>
    <p:extLst>
      <p:ext uri="{BB962C8B-B14F-4D97-AF65-F5344CB8AC3E}">
        <p14:creationId xmlns:p14="http://schemas.microsoft.com/office/powerpoint/2010/main" val="5422543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p:cNvSpPr>
            <a:spLocks noGrp="1"/>
          </p:cNvSpPr>
          <p:nvPr>
            <p:ph type="dt" sz="half" idx="10"/>
          </p:nvPr>
        </p:nvSpPr>
        <p:spPr/>
        <p:txBody>
          <a:bodyPr/>
          <a:lstStyle>
            <a:lvl1pPr>
              <a:defRPr/>
            </a:lvl1pPr>
          </a:lstStyle>
          <a:p>
            <a:pPr>
              <a:defRPr/>
            </a:pPr>
            <a:fld id="{F4DA17C4-6F06-43CD-A089-44F978CCDCFC}" type="datetime1">
              <a:rPr lang="en-US" smtClean="0">
                <a:solidFill>
                  <a:srgbClr val="EEECE1"/>
                </a:solidFill>
              </a:rPr>
              <a:t>10/9/19</a:t>
            </a:fld>
            <a:endParaRPr lang="en-US">
              <a:solidFill>
                <a:srgbClr val="EEECE1"/>
              </a:solidFill>
            </a:endParaRPr>
          </a:p>
        </p:txBody>
      </p:sp>
      <p:sp>
        <p:nvSpPr>
          <p:cNvPr id="6" name="Footer Placeholder 4"/>
          <p:cNvSpPr>
            <a:spLocks noGrp="1"/>
          </p:cNvSpPr>
          <p:nvPr>
            <p:ph type="ftr" sz="quarter" idx="11"/>
          </p:nvPr>
        </p:nvSpPr>
        <p:spPr/>
        <p:txBody>
          <a:bodyPr/>
          <a:lstStyle>
            <a:lvl1pPr>
              <a:defRPr/>
            </a:lvl1pPr>
          </a:lstStyle>
          <a:p>
            <a:pPr>
              <a:defRPr/>
            </a:pPr>
            <a:r>
              <a:rPr lang="en-US" dirty="0">
                <a:solidFill>
                  <a:srgbClr val="EEECE1"/>
                </a:solidFill>
              </a:rPr>
              <a:t>James Emmett &amp; Co</a:t>
            </a:r>
          </a:p>
        </p:txBody>
      </p:sp>
      <p:sp>
        <p:nvSpPr>
          <p:cNvPr id="7" name="Slide Number Placeholder 5"/>
          <p:cNvSpPr>
            <a:spLocks noGrp="1"/>
          </p:cNvSpPr>
          <p:nvPr>
            <p:ph type="sldNum" sz="quarter" idx="12"/>
          </p:nvPr>
        </p:nvSpPr>
        <p:spPr/>
        <p:txBody>
          <a:bodyPr/>
          <a:lstStyle>
            <a:lvl1pPr>
              <a:defRPr/>
            </a:lvl1pPr>
          </a:lstStyle>
          <a:p>
            <a:pPr>
              <a:defRPr/>
            </a:pPr>
            <a:fld id="{61BBAD0C-BF28-4FDD-BFC3-F180F5FDEEA0}" type="slidenum">
              <a:rPr lang="en-US"/>
              <a:pPr>
                <a:defRPr/>
              </a:pPr>
              <a:t>‹#›</a:t>
            </a:fld>
            <a:endParaRPr lang="en-US" dirty="0"/>
          </a:p>
        </p:txBody>
      </p:sp>
    </p:spTree>
    <p:extLst>
      <p:ext uri="{BB962C8B-B14F-4D97-AF65-F5344CB8AC3E}">
        <p14:creationId xmlns:p14="http://schemas.microsoft.com/office/powerpoint/2010/main" val="423655196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lvl1pPr>
              <a:buClr>
                <a:schemeClr val="accent3"/>
              </a:buClr>
              <a:defRPr/>
            </a:lvl1pPr>
            <a:lvl2pPr>
              <a:buClr>
                <a:schemeClr val="accent3"/>
              </a:buClr>
              <a:defRPr/>
            </a:lvl2pPr>
            <a:lvl3pPr>
              <a:buClr>
                <a:schemeClr val="accent3"/>
              </a:buClr>
              <a:defRPr/>
            </a:lvl3pPr>
            <a:lvl4pPr>
              <a:buClr>
                <a:schemeClr val="accent3"/>
              </a:buClr>
              <a:defRPr/>
            </a:lvl4pPr>
            <a:lvl5pPr>
              <a:buClr>
                <a:schemeClr val="accent3"/>
              </a:buClr>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itle 3"/>
          <p:cNvSpPr>
            <a:spLocks noGrp="1"/>
          </p:cNvSpPr>
          <p:nvPr>
            <p:ph type="title"/>
          </p:nvPr>
        </p:nvSpPr>
        <p:spPr/>
        <p:txBody>
          <a:bodyPr/>
          <a:lstStyle/>
          <a:p>
            <a:r>
              <a:rPr lang="en-US"/>
              <a:t>Click to edit Master title style</a:t>
            </a:r>
          </a:p>
        </p:txBody>
      </p:sp>
      <p:sp>
        <p:nvSpPr>
          <p:cNvPr id="5" name="Slide Number Placeholder 5"/>
          <p:cNvSpPr>
            <a:spLocks noGrp="1"/>
          </p:cNvSpPr>
          <p:nvPr>
            <p:ph type="sldNum" sz="quarter" idx="10"/>
          </p:nvPr>
        </p:nvSpPr>
        <p:spPr>
          <a:xfrm>
            <a:off x="8531225" y="5648325"/>
            <a:ext cx="549275" cy="396875"/>
          </a:xfrm>
          <a:ln/>
        </p:spPr>
        <p:txBody>
          <a:bodyPr/>
          <a:lstStyle>
            <a:lvl1pPr>
              <a:defRPr/>
            </a:lvl1pPr>
          </a:lstStyle>
          <a:p>
            <a:pPr>
              <a:defRPr/>
            </a:pPr>
            <a:fld id="{78E71C95-FEAD-4940-8DCC-B379CAD5228A}" type="slidenum">
              <a:rPr lang="en-US"/>
              <a:pPr>
                <a:defRPr/>
              </a:pPr>
              <a:t>‹#›</a:t>
            </a:fld>
            <a:endParaRPr lang="en-US" dirty="0"/>
          </a:p>
        </p:txBody>
      </p:sp>
      <p:sp>
        <p:nvSpPr>
          <p:cNvPr id="6" name="Footer Placeholder 4"/>
          <p:cNvSpPr>
            <a:spLocks noGrp="1"/>
          </p:cNvSpPr>
          <p:nvPr>
            <p:ph type="ftr" sz="quarter" idx="11"/>
          </p:nvPr>
        </p:nvSpPr>
        <p:spPr>
          <a:xfrm rot="16200000">
            <a:off x="7587456" y="4048919"/>
            <a:ext cx="2366963" cy="365125"/>
          </a:xfrm>
        </p:spPr>
        <p:txBody>
          <a:bodyPr/>
          <a:lstStyle>
            <a:lvl1pPr>
              <a:defRPr sz="1800"/>
            </a:lvl1pPr>
          </a:lstStyle>
          <a:p>
            <a:pPr>
              <a:defRPr/>
            </a:pPr>
            <a:r>
              <a:rPr lang="en-US" dirty="0">
                <a:solidFill>
                  <a:srgbClr val="EEECE1"/>
                </a:solidFill>
              </a:rPr>
              <a:t>James Emmett &amp; Co</a:t>
            </a:r>
          </a:p>
        </p:txBody>
      </p:sp>
      <p:sp>
        <p:nvSpPr>
          <p:cNvPr id="7" name="Date Placeholder 3"/>
          <p:cNvSpPr>
            <a:spLocks noGrp="1"/>
          </p:cNvSpPr>
          <p:nvPr>
            <p:ph type="dt" sz="half" idx="2"/>
          </p:nvPr>
        </p:nvSpPr>
        <p:spPr>
          <a:xfrm rot="16200000">
            <a:off x="7551738" y="1646237"/>
            <a:ext cx="2438400" cy="365125"/>
          </a:xfrm>
          <a:prstGeom prst="rect">
            <a:avLst/>
          </a:prstGeom>
        </p:spPr>
        <p:txBody>
          <a:bodyPr vert="horz" lIns="91440" tIns="45720" rIns="91440" bIns="45720" rtlCol="0" anchor="ctr"/>
          <a:lstStyle>
            <a:lvl1pPr algn="l">
              <a:defRPr sz="1800">
                <a:solidFill>
                  <a:schemeClr val="bg2"/>
                </a:solidFill>
                <a:latin typeface="+mn-lt"/>
              </a:defRPr>
            </a:lvl1pPr>
          </a:lstStyle>
          <a:p>
            <a:pPr defTabSz="914400" fontAlgn="base">
              <a:spcBef>
                <a:spcPct val="0"/>
              </a:spcBef>
              <a:spcAft>
                <a:spcPct val="0"/>
              </a:spcAft>
              <a:defRPr/>
            </a:pPr>
            <a:fld id="{C2F484DE-1413-40CC-9503-D8D464E6C8BA}" type="datetime1">
              <a:rPr lang="en-US" smtClean="0">
                <a:solidFill>
                  <a:srgbClr val="EEECE1"/>
                </a:solidFill>
                <a:cs typeface="Arial" charset="0"/>
              </a:rPr>
              <a:t>10/9/19</a:t>
            </a:fld>
            <a:endParaRPr lang="en-US" dirty="0">
              <a:solidFill>
                <a:srgbClr val="EEECE1"/>
              </a:solidFill>
              <a:cs typeface="Arial" charset="0"/>
            </a:endParaRPr>
          </a:p>
        </p:txBody>
      </p:sp>
    </p:spTree>
    <p:extLst>
      <p:ext uri="{BB962C8B-B14F-4D97-AF65-F5344CB8AC3E}">
        <p14:creationId xmlns:p14="http://schemas.microsoft.com/office/powerpoint/2010/main" val="400639713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5486400"/>
            <a:ext cx="7659687" cy="1168400"/>
          </a:xfrm>
        </p:spPr>
        <p:txBody>
          <a:bodyPr anchor="t"/>
          <a:lstStyle>
            <a:lvl1pPr algn="l">
              <a:defRPr sz="3600" b="0" cap="all"/>
            </a:lvl1pPr>
          </a:lstStyle>
          <a:p>
            <a:r>
              <a:rPr lang="en-US"/>
              <a:t>Click to edit Master title style</a:t>
            </a:r>
            <a:endParaRPr lang="en-US" dirty="0"/>
          </a:p>
        </p:txBody>
      </p:sp>
      <p:sp>
        <p:nvSpPr>
          <p:cNvPr id="3" name="Text Placeholder 2"/>
          <p:cNvSpPr>
            <a:spLocks noGrp="1"/>
          </p:cNvSpPr>
          <p:nvPr>
            <p:ph type="body" idx="1"/>
          </p:nvPr>
        </p:nvSpPr>
        <p:spPr>
          <a:xfrm>
            <a:off x="722313" y="3852863"/>
            <a:ext cx="6135687" cy="1633538"/>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8" name="Slide Number Placeholder 5"/>
          <p:cNvSpPr>
            <a:spLocks noGrp="1"/>
          </p:cNvSpPr>
          <p:nvPr>
            <p:ph type="sldNum" sz="quarter" idx="10"/>
          </p:nvPr>
        </p:nvSpPr>
        <p:spPr>
          <a:xfrm>
            <a:off x="8531225" y="5648325"/>
            <a:ext cx="549275" cy="396875"/>
          </a:xfrm>
          <a:ln/>
        </p:spPr>
        <p:txBody>
          <a:bodyPr/>
          <a:lstStyle>
            <a:lvl1pPr>
              <a:defRPr/>
            </a:lvl1pPr>
          </a:lstStyle>
          <a:p>
            <a:pPr>
              <a:defRPr/>
            </a:pPr>
            <a:fld id="{78E71C95-FEAD-4940-8DCC-B379CAD5228A}" type="slidenum">
              <a:rPr lang="en-US"/>
              <a:pPr>
                <a:defRPr/>
              </a:pPr>
              <a:t>‹#›</a:t>
            </a:fld>
            <a:endParaRPr lang="en-US" dirty="0"/>
          </a:p>
        </p:txBody>
      </p:sp>
      <p:sp>
        <p:nvSpPr>
          <p:cNvPr id="9" name="Footer Placeholder 4"/>
          <p:cNvSpPr>
            <a:spLocks noGrp="1"/>
          </p:cNvSpPr>
          <p:nvPr>
            <p:ph type="ftr" sz="quarter" idx="11"/>
          </p:nvPr>
        </p:nvSpPr>
        <p:spPr>
          <a:xfrm rot="16200000">
            <a:off x="7587456" y="4048919"/>
            <a:ext cx="2366963" cy="365125"/>
          </a:xfrm>
        </p:spPr>
        <p:txBody>
          <a:bodyPr/>
          <a:lstStyle>
            <a:lvl1pPr>
              <a:defRPr sz="1800"/>
            </a:lvl1pPr>
          </a:lstStyle>
          <a:p>
            <a:pPr>
              <a:defRPr/>
            </a:pPr>
            <a:r>
              <a:rPr lang="en-US" dirty="0">
                <a:solidFill>
                  <a:srgbClr val="EEECE1"/>
                </a:solidFill>
              </a:rPr>
              <a:t>James Emmett &amp; Co</a:t>
            </a:r>
          </a:p>
        </p:txBody>
      </p:sp>
      <p:sp>
        <p:nvSpPr>
          <p:cNvPr id="10" name="Date Placeholder 3"/>
          <p:cNvSpPr>
            <a:spLocks noGrp="1"/>
          </p:cNvSpPr>
          <p:nvPr>
            <p:ph type="dt" sz="half" idx="2"/>
          </p:nvPr>
        </p:nvSpPr>
        <p:spPr>
          <a:xfrm rot="16200000">
            <a:off x="7551738" y="1646237"/>
            <a:ext cx="2438400" cy="365125"/>
          </a:xfrm>
          <a:prstGeom prst="rect">
            <a:avLst/>
          </a:prstGeom>
        </p:spPr>
        <p:txBody>
          <a:bodyPr vert="horz" lIns="91440" tIns="45720" rIns="91440" bIns="45720" rtlCol="0" anchor="ctr"/>
          <a:lstStyle>
            <a:lvl1pPr algn="l">
              <a:defRPr sz="1800">
                <a:solidFill>
                  <a:schemeClr val="bg2"/>
                </a:solidFill>
                <a:latin typeface="+mn-lt"/>
              </a:defRPr>
            </a:lvl1pPr>
          </a:lstStyle>
          <a:p>
            <a:pPr defTabSz="914400" fontAlgn="base">
              <a:spcBef>
                <a:spcPct val="0"/>
              </a:spcBef>
              <a:spcAft>
                <a:spcPct val="0"/>
              </a:spcAft>
              <a:defRPr/>
            </a:pPr>
            <a:fld id="{4138A769-1307-4F21-9D15-EBD0580771CF}" type="datetime1">
              <a:rPr lang="en-US" smtClean="0">
                <a:solidFill>
                  <a:srgbClr val="EEECE1"/>
                </a:solidFill>
                <a:cs typeface="Arial" charset="0"/>
              </a:rPr>
              <a:t>10/9/19</a:t>
            </a:fld>
            <a:endParaRPr lang="en-US" dirty="0">
              <a:solidFill>
                <a:srgbClr val="EEECE1"/>
              </a:solidFill>
              <a:cs typeface="Arial" charset="0"/>
            </a:endParaRPr>
          </a:p>
        </p:txBody>
      </p:sp>
    </p:spTree>
    <p:extLst>
      <p:ext uri="{BB962C8B-B14F-4D97-AF65-F5344CB8AC3E}">
        <p14:creationId xmlns:p14="http://schemas.microsoft.com/office/powerpoint/2010/main" val="401026671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536192"/>
            <a:ext cx="3657600" cy="4590288"/>
          </a:xfrm>
        </p:spPr>
        <p:txBody>
          <a:bodyPr/>
          <a:lstStyle>
            <a:lvl1pPr>
              <a:buClr>
                <a:schemeClr val="bg2"/>
              </a:buClr>
              <a:defRPr sz="2800"/>
            </a:lvl1pPr>
            <a:lvl2pPr>
              <a:buClr>
                <a:schemeClr val="bg2"/>
              </a:buClr>
              <a:defRPr sz="2400"/>
            </a:lvl2pPr>
            <a:lvl3pPr>
              <a:buClr>
                <a:schemeClr val="bg2"/>
              </a:buClr>
              <a:defRPr sz="2000"/>
            </a:lvl3pPr>
            <a:lvl4pPr>
              <a:buClr>
                <a:schemeClr val="bg2"/>
              </a:buClr>
              <a:defRPr sz="1800"/>
            </a:lvl4pPr>
            <a:lvl5pPr>
              <a:buClr>
                <a:schemeClr val="bg2"/>
              </a:buCl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4419600" y="1536192"/>
            <a:ext cx="3657600" cy="4590288"/>
          </a:xfrm>
        </p:spPr>
        <p:txBody>
          <a:bodyPr/>
          <a:lstStyle>
            <a:lvl1pPr>
              <a:buClr>
                <a:schemeClr val="bg2"/>
              </a:buClr>
              <a:defRPr sz="2800"/>
            </a:lvl1pPr>
            <a:lvl2pPr>
              <a:buClr>
                <a:schemeClr val="bg2"/>
              </a:buClr>
              <a:defRPr sz="2400"/>
            </a:lvl2pPr>
            <a:lvl3pPr>
              <a:buClr>
                <a:schemeClr val="bg2"/>
              </a:buClr>
              <a:defRPr sz="2000"/>
            </a:lvl3pPr>
            <a:lvl4pPr>
              <a:buClr>
                <a:schemeClr val="bg2"/>
              </a:buClr>
              <a:defRPr sz="1800"/>
            </a:lvl4pPr>
            <a:lvl5pPr>
              <a:buClr>
                <a:schemeClr val="bg2"/>
              </a:buCl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3" name="Slide Number Placeholder 5"/>
          <p:cNvSpPr>
            <a:spLocks noGrp="1"/>
          </p:cNvSpPr>
          <p:nvPr>
            <p:ph type="sldNum" sz="quarter" idx="10"/>
          </p:nvPr>
        </p:nvSpPr>
        <p:spPr>
          <a:xfrm>
            <a:off x="8531225" y="5648325"/>
            <a:ext cx="549275" cy="396875"/>
          </a:xfrm>
          <a:ln/>
        </p:spPr>
        <p:txBody>
          <a:bodyPr/>
          <a:lstStyle>
            <a:lvl1pPr>
              <a:defRPr/>
            </a:lvl1pPr>
          </a:lstStyle>
          <a:p>
            <a:pPr>
              <a:defRPr/>
            </a:pPr>
            <a:fld id="{78E71C95-FEAD-4940-8DCC-B379CAD5228A}" type="slidenum">
              <a:rPr lang="en-US"/>
              <a:pPr>
                <a:defRPr/>
              </a:pPr>
              <a:t>‹#›</a:t>
            </a:fld>
            <a:endParaRPr lang="en-US" dirty="0"/>
          </a:p>
        </p:txBody>
      </p:sp>
      <p:sp>
        <p:nvSpPr>
          <p:cNvPr id="14" name="Footer Placeholder 4"/>
          <p:cNvSpPr>
            <a:spLocks noGrp="1"/>
          </p:cNvSpPr>
          <p:nvPr>
            <p:ph type="ftr" sz="quarter" idx="11"/>
          </p:nvPr>
        </p:nvSpPr>
        <p:spPr>
          <a:xfrm rot="16200000">
            <a:off x="7587456" y="4048919"/>
            <a:ext cx="2366963" cy="365125"/>
          </a:xfrm>
        </p:spPr>
        <p:txBody>
          <a:bodyPr/>
          <a:lstStyle>
            <a:lvl1pPr>
              <a:defRPr sz="1800"/>
            </a:lvl1pPr>
          </a:lstStyle>
          <a:p>
            <a:pPr>
              <a:defRPr/>
            </a:pPr>
            <a:r>
              <a:rPr lang="en-US" dirty="0">
                <a:solidFill>
                  <a:srgbClr val="EEECE1"/>
                </a:solidFill>
              </a:rPr>
              <a:t>James Emmett &amp; Co</a:t>
            </a:r>
          </a:p>
        </p:txBody>
      </p:sp>
      <p:sp>
        <p:nvSpPr>
          <p:cNvPr id="15" name="Date Placeholder 3"/>
          <p:cNvSpPr>
            <a:spLocks noGrp="1"/>
          </p:cNvSpPr>
          <p:nvPr>
            <p:ph type="dt" sz="half" idx="12"/>
          </p:nvPr>
        </p:nvSpPr>
        <p:spPr>
          <a:xfrm rot="16200000">
            <a:off x="7551738" y="1646237"/>
            <a:ext cx="2438400" cy="365125"/>
          </a:xfrm>
          <a:prstGeom prst="rect">
            <a:avLst/>
          </a:prstGeom>
        </p:spPr>
        <p:txBody>
          <a:bodyPr vert="horz" lIns="91440" tIns="45720" rIns="91440" bIns="45720" rtlCol="0" anchor="ctr"/>
          <a:lstStyle>
            <a:lvl1pPr algn="l">
              <a:defRPr sz="1800">
                <a:solidFill>
                  <a:schemeClr val="bg2"/>
                </a:solidFill>
                <a:latin typeface="+mn-lt"/>
              </a:defRPr>
            </a:lvl1pPr>
          </a:lstStyle>
          <a:p>
            <a:pPr defTabSz="914400" fontAlgn="base">
              <a:spcBef>
                <a:spcPct val="0"/>
              </a:spcBef>
              <a:spcAft>
                <a:spcPct val="0"/>
              </a:spcAft>
              <a:defRPr/>
            </a:pPr>
            <a:fld id="{AD3F043B-FF2C-4280-868D-7F1C77C29E95}" type="datetime1">
              <a:rPr lang="en-US" smtClean="0">
                <a:solidFill>
                  <a:srgbClr val="EEECE1"/>
                </a:solidFill>
                <a:cs typeface="Arial" charset="0"/>
              </a:rPr>
              <a:t>10/9/19</a:t>
            </a:fld>
            <a:endParaRPr lang="en-US" dirty="0">
              <a:solidFill>
                <a:srgbClr val="EEECE1"/>
              </a:solidFill>
              <a:cs typeface="Arial" charset="0"/>
            </a:endParaRPr>
          </a:p>
        </p:txBody>
      </p:sp>
    </p:spTree>
    <p:extLst>
      <p:ext uri="{BB962C8B-B14F-4D97-AF65-F5344CB8AC3E}">
        <p14:creationId xmlns:p14="http://schemas.microsoft.com/office/powerpoint/2010/main" val="39289485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3657600" cy="639762"/>
          </a:xfrm>
        </p:spPr>
        <p:txBody>
          <a:bodyPr anchor="b">
            <a:noAutofit/>
          </a:bodyPr>
          <a:lstStyle>
            <a:lvl1pPr marL="0" indent="0" algn="ctr">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3657600" cy="3951288"/>
          </a:xfrm>
        </p:spPr>
        <p:txBody>
          <a:bodyPr/>
          <a:lstStyle>
            <a:lvl1pPr>
              <a:buClr>
                <a:schemeClr val="bg2"/>
              </a:buClr>
              <a:defRPr sz="2400"/>
            </a:lvl1pPr>
            <a:lvl2pPr>
              <a:buClr>
                <a:schemeClr val="bg2"/>
              </a:buClr>
              <a:defRPr sz="2000"/>
            </a:lvl2pPr>
            <a:lvl3pPr>
              <a:buClr>
                <a:schemeClr val="bg2"/>
              </a:buClr>
              <a:defRPr sz="1800"/>
            </a:lvl3pPr>
            <a:lvl4pPr>
              <a:buClr>
                <a:schemeClr val="bg2"/>
              </a:buClr>
              <a:defRPr sz="1600"/>
            </a:lvl4pPr>
            <a:lvl5pPr>
              <a:buClr>
                <a:schemeClr val="bg2"/>
              </a:buClr>
              <a:defRPr sz="16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4419600" y="1535113"/>
            <a:ext cx="3657600" cy="639762"/>
          </a:xfrm>
        </p:spPr>
        <p:txBody>
          <a:bodyPr anchor="b">
            <a:noAutofit/>
          </a:bodyPr>
          <a:lstStyle>
            <a:lvl1pPr marL="0" indent="0" algn="ctr">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419600" y="2174875"/>
            <a:ext cx="3657600" cy="3951288"/>
          </a:xfrm>
        </p:spPr>
        <p:txBody>
          <a:bodyPr/>
          <a:lstStyle>
            <a:lvl1pPr>
              <a:buClr>
                <a:schemeClr val="bg2"/>
              </a:buClr>
              <a:defRPr sz="2400"/>
            </a:lvl1pPr>
            <a:lvl2pPr>
              <a:buClr>
                <a:schemeClr val="bg2"/>
              </a:buClr>
              <a:defRPr sz="2000"/>
            </a:lvl2pPr>
            <a:lvl3pPr>
              <a:buClr>
                <a:schemeClr val="bg2"/>
              </a:buClr>
              <a:defRPr sz="1800"/>
            </a:lvl3pPr>
            <a:lvl4pPr>
              <a:buClr>
                <a:schemeClr val="bg2"/>
              </a:buClr>
              <a:defRPr sz="1600"/>
            </a:lvl4pPr>
            <a:lvl5pPr>
              <a:buClr>
                <a:schemeClr val="bg2"/>
              </a:buClr>
              <a:defRPr sz="16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Slide Number Placeholder 5"/>
          <p:cNvSpPr>
            <a:spLocks noGrp="1"/>
          </p:cNvSpPr>
          <p:nvPr>
            <p:ph type="sldNum" sz="quarter" idx="10"/>
          </p:nvPr>
        </p:nvSpPr>
        <p:spPr>
          <a:xfrm>
            <a:off x="8531225" y="5648325"/>
            <a:ext cx="549275" cy="396875"/>
          </a:xfrm>
          <a:ln/>
        </p:spPr>
        <p:txBody>
          <a:bodyPr/>
          <a:lstStyle>
            <a:lvl1pPr>
              <a:defRPr/>
            </a:lvl1pPr>
          </a:lstStyle>
          <a:p>
            <a:pPr>
              <a:defRPr/>
            </a:pPr>
            <a:fld id="{78E71C95-FEAD-4940-8DCC-B379CAD5228A}" type="slidenum">
              <a:rPr lang="en-US"/>
              <a:pPr>
                <a:defRPr/>
              </a:pPr>
              <a:t>‹#›</a:t>
            </a:fld>
            <a:endParaRPr lang="en-US" dirty="0"/>
          </a:p>
        </p:txBody>
      </p:sp>
      <p:sp>
        <p:nvSpPr>
          <p:cNvPr id="12" name="Footer Placeholder 4"/>
          <p:cNvSpPr>
            <a:spLocks noGrp="1"/>
          </p:cNvSpPr>
          <p:nvPr>
            <p:ph type="ftr" sz="quarter" idx="11"/>
          </p:nvPr>
        </p:nvSpPr>
        <p:spPr>
          <a:xfrm rot="16200000">
            <a:off x="7587456" y="4048919"/>
            <a:ext cx="2366963" cy="365125"/>
          </a:xfrm>
        </p:spPr>
        <p:txBody>
          <a:bodyPr/>
          <a:lstStyle>
            <a:lvl1pPr>
              <a:defRPr sz="1800"/>
            </a:lvl1pPr>
          </a:lstStyle>
          <a:p>
            <a:pPr>
              <a:defRPr/>
            </a:pPr>
            <a:r>
              <a:rPr lang="en-US" dirty="0">
                <a:solidFill>
                  <a:srgbClr val="EEECE1"/>
                </a:solidFill>
              </a:rPr>
              <a:t>James Emmett &amp; Co</a:t>
            </a:r>
          </a:p>
        </p:txBody>
      </p:sp>
      <p:sp>
        <p:nvSpPr>
          <p:cNvPr id="13" name="Date Placeholder 3"/>
          <p:cNvSpPr>
            <a:spLocks noGrp="1"/>
          </p:cNvSpPr>
          <p:nvPr>
            <p:ph type="dt" sz="half" idx="12"/>
          </p:nvPr>
        </p:nvSpPr>
        <p:spPr>
          <a:xfrm rot="16200000">
            <a:off x="7551738" y="1646237"/>
            <a:ext cx="2438400" cy="365125"/>
          </a:xfrm>
          <a:prstGeom prst="rect">
            <a:avLst/>
          </a:prstGeom>
        </p:spPr>
        <p:txBody>
          <a:bodyPr vert="horz" lIns="91440" tIns="45720" rIns="91440" bIns="45720" rtlCol="0" anchor="ctr"/>
          <a:lstStyle>
            <a:lvl1pPr algn="l">
              <a:defRPr sz="1800">
                <a:solidFill>
                  <a:schemeClr val="bg2"/>
                </a:solidFill>
                <a:latin typeface="+mn-lt"/>
              </a:defRPr>
            </a:lvl1pPr>
          </a:lstStyle>
          <a:p>
            <a:pPr defTabSz="914400" fontAlgn="base">
              <a:spcBef>
                <a:spcPct val="0"/>
              </a:spcBef>
              <a:spcAft>
                <a:spcPct val="0"/>
              </a:spcAft>
              <a:defRPr/>
            </a:pPr>
            <a:fld id="{4E31F078-B7A2-4BF1-B049-E7DA80A068A9}" type="datetime1">
              <a:rPr lang="en-US" smtClean="0">
                <a:solidFill>
                  <a:srgbClr val="EEECE1"/>
                </a:solidFill>
                <a:cs typeface="Arial" charset="0"/>
              </a:rPr>
              <a:t>10/9/19</a:t>
            </a:fld>
            <a:endParaRPr lang="en-US" dirty="0">
              <a:solidFill>
                <a:srgbClr val="EEECE1"/>
              </a:solidFill>
              <a:cs typeface="Arial" charset="0"/>
            </a:endParaRPr>
          </a:p>
        </p:txBody>
      </p:sp>
    </p:spTree>
    <p:extLst>
      <p:ext uri="{BB962C8B-B14F-4D97-AF65-F5344CB8AC3E}">
        <p14:creationId xmlns:p14="http://schemas.microsoft.com/office/powerpoint/2010/main" val="352095671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8" name="Slide Number Placeholder 5"/>
          <p:cNvSpPr>
            <a:spLocks noGrp="1"/>
          </p:cNvSpPr>
          <p:nvPr>
            <p:ph type="sldNum" sz="quarter" idx="10"/>
          </p:nvPr>
        </p:nvSpPr>
        <p:spPr>
          <a:xfrm>
            <a:off x="8531225" y="5648325"/>
            <a:ext cx="549275" cy="396875"/>
          </a:xfrm>
          <a:ln/>
        </p:spPr>
        <p:txBody>
          <a:bodyPr/>
          <a:lstStyle>
            <a:lvl1pPr>
              <a:defRPr/>
            </a:lvl1pPr>
          </a:lstStyle>
          <a:p>
            <a:pPr>
              <a:defRPr/>
            </a:pPr>
            <a:fld id="{78E71C95-FEAD-4940-8DCC-B379CAD5228A}" type="slidenum">
              <a:rPr lang="en-US"/>
              <a:pPr>
                <a:defRPr/>
              </a:pPr>
              <a:t>‹#›</a:t>
            </a:fld>
            <a:endParaRPr lang="en-US" dirty="0"/>
          </a:p>
        </p:txBody>
      </p:sp>
      <p:sp>
        <p:nvSpPr>
          <p:cNvPr id="9" name="Footer Placeholder 4"/>
          <p:cNvSpPr>
            <a:spLocks noGrp="1"/>
          </p:cNvSpPr>
          <p:nvPr>
            <p:ph type="ftr" sz="quarter" idx="11"/>
          </p:nvPr>
        </p:nvSpPr>
        <p:spPr>
          <a:xfrm rot="16200000">
            <a:off x="7587456" y="4048919"/>
            <a:ext cx="2366963" cy="365125"/>
          </a:xfrm>
        </p:spPr>
        <p:txBody>
          <a:bodyPr/>
          <a:lstStyle>
            <a:lvl1pPr>
              <a:defRPr sz="1800"/>
            </a:lvl1pPr>
          </a:lstStyle>
          <a:p>
            <a:pPr>
              <a:defRPr/>
            </a:pPr>
            <a:r>
              <a:rPr lang="en-US" dirty="0">
                <a:solidFill>
                  <a:srgbClr val="EEECE1"/>
                </a:solidFill>
              </a:rPr>
              <a:t>James Emmett &amp; Co</a:t>
            </a:r>
          </a:p>
        </p:txBody>
      </p:sp>
      <p:sp>
        <p:nvSpPr>
          <p:cNvPr id="10" name="Date Placeholder 3"/>
          <p:cNvSpPr>
            <a:spLocks noGrp="1"/>
          </p:cNvSpPr>
          <p:nvPr>
            <p:ph type="dt" sz="half" idx="2"/>
          </p:nvPr>
        </p:nvSpPr>
        <p:spPr>
          <a:xfrm rot="16200000">
            <a:off x="7551738" y="1646237"/>
            <a:ext cx="2438400" cy="365125"/>
          </a:xfrm>
          <a:prstGeom prst="rect">
            <a:avLst/>
          </a:prstGeom>
        </p:spPr>
        <p:txBody>
          <a:bodyPr vert="horz" lIns="91440" tIns="45720" rIns="91440" bIns="45720" rtlCol="0" anchor="ctr"/>
          <a:lstStyle>
            <a:lvl1pPr algn="l">
              <a:defRPr sz="1800">
                <a:solidFill>
                  <a:schemeClr val="bg2"/>
                </a:solidFill>
                <a:latin typeface="+mn-lt"/>
              </a:defRPr>
            </a:lvl1pPr>
          </a:lstStyle>
          <a:p>
            <a:pPr defTabSz="914400" fontAlgn="base">
              <a:spcBef>
                <a:spcPct val="0"/>
              </a:spcBef>
              <a:spcAft>
                <a:spcPct val="0"/>
              </a:spcAft>
              <a:defRPr/>
            </a:pPr>
            <a:fld id="{BFDF5E5B-DB87-4F03-A975-924CBC9E0575}" type="datetime1">
              <a:rPr lang="en-US" smtClean="0">
                <a:solidFill>
                  <a:srgbClr val="EEECE1"/>
                </a:solidFill>
                <a:cs typeface="Arial" charset="0"/>
              </a:rPr>
              <a:t>10/9/19</a:t>
            </a:fld>
            <a:endParaRPr lang="en-US" dirty="0">
              <a:solidFill>
                <a:srgbClr val="EEECE1"/>
              </a:solidFill>
              <a:cs typeface="Arial" charset="0"/>
            </a:endParaRPr>
          </a:p>
        </p:txBody>
      </p:sp>
    </p:spTree>
    <p:extLst>
      <p:ext uri="{BB962C8B-B14F-4D97-AF65-F5344CB8AC3E}">
        <p14:creationId xmlns:p14="http://schemas.microsoft.com/office/powerpoint/2010/main" val="146890568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6" name="Slide Number Placeholder 5"/>
          <p:cNvSpPr>
            <a:spLocks noGrp="1"/>
          </p:cNvSpPr>
          <p:nvPr>
            <p:ph type="sldNum" sz="quarter" idx="10"/>
          </p:nvPr>
        </p:nvSpPr>
        <p:spPr>
          <a:xfrm>
            <a:off x="8531225" y="5648325"/>
            <a:ext cx="549275" cy="396875"/>
          </a:xfrm>
          <a:ln/>
        </p:spPr>
        <p:txBody>
          <a:bodyPr/>
          <a:lstStyle>
            <a:lvl1pPr>
              <a:defRPr/>
            </a:lvl1pPr>
          </a:lstStyle>
          <a:p>
            <a:pPr>
              <a:defRPr/>
            </a:pPr>
            <a:fld id="{78E71C95-FEAD-4940-8DCC-B379CAD5228A}" type="slidenum">
              <a:rPr lang="en-US"/>
              <a:pPr>
                <a:defRPr/>
              </a:pPr>
              <a:t>‹#›</a:t>
            </a:fld>
            <a:endParaRPr lang="en-US" dirty="0"/>
          </a:p>
        </p:txBody>
      </p:sp>
      <p:sp>
        <p:nvSpPr>
          <p:cNvPr id="7" name="Footer Placeholder 4"/>
          <p:cNvSpPr>
            <a:spLocks noGrp="1"/>
          </p:cNvSpPr>
          <p:nvPr>
            <p:ph type="ftr" sz="quarter" idx="11"/>
          </p:nvPr>
        </p:nvSpPr>
        <p:spPr>
          <a:xfrm rot="16200000">
            <a:off x="7587456" y="4048919"/>
            <a:ext cx="2366963" cy="365125"/>
          </a:xfrm>
        </p:spPr>
        <p:txBody>
          <a:bodyPr/>
          <a:lstStyle>
            <a:lvl1pPr>
              <a:defRPr sz="1800"/>
            </a:lvl1pPr>
          </a:lstStyle>
          <a:p>
            <a:pPr>
              <a:defRPr/>
            </a:pPr>
            <a:r>
              <a:rPr lang="en-US" dirty="0">
                <a:solidFill>
                  <a:srgbClr val="EEECE1"/>
                </a:solidFill>
              </a:rPr>
              <a:t>James Emmett &amp; Co</a:t>
            </a:r>
          </a:p>
        </p:txBody>
      </p:sp>
      <p:sp>
        <p:nvSpPr>
          <p:cNvPr id="8" name="Date Placeholder 3"/>
          <p:cNvSpPr>
            <a:spLocks noGrp="1"/>
          </p:cNvSpPr>
          <p:nvPr>
            <p:ph type="dt" sz="half" idx="2"/>
          </p:nvPr>
        </p:nvSpPr>
        <p:spPr>
          <a:xfrm rot="16200000">
            <a:off x="7551738" y="1646237"/>
            <a:ext cx="2438400" cy="365125"/>
          </a:xfrm>
          <a:prstGeom prst="rect">
            <a:avLst/>
          </a:prstGeom>
        </p:spPr>
        <p:txBody>
          <a:bodyPr vert="horz" lIns="91440" tIns="45720" rIns="91440" bIns="45720" rtlCol="0" anchor="ctr"/>
          <a:lstStyle>
            <a:lvl1pPr algn="l">
              <a:defRPr sz="1800">
                <a:solidFill>
                  <a:schemeClr val="bg2"/>
                </a:solidFill>
                <a:latin typeface="+mn-lt"/>
              </a:defRPr>
            </a:lvl1pPr>
          </a:lstStyle>
          <a:p>
            <a:pPr defTabSz="914400" fontAlgn="base">
              <a:spcBef>
                <a:spcPct val="0"/>
              </a:spcBef>
              <a:spcAft>
                <a:spcPct val="0"/>
              </a:spcAft>
              <a:defRPr/>
            </a:pPr>
            <a:fld id="{A33CD4B0-6C21-414E-9C90-E43D149AE542}" type="datetime1">
              <a:rPr lang="en-US" smtClean="0">
                <a:solidFill>
                  <a:srgbClr val="EEECE1"/>
                </a:solidFill>
                <a:cs typeface="Arial" charset="0"/>
              </a:rPr>
              <a:t>10/9/19</a:t>
            </a:fld>
            <a:endParaRPr lang="en-US" dirty="0">
              <a:solidFill>
                <a:srgbClr val="EEECE1"/>
              </a:solidFill>
              <a:cs typeface="Arial" charset="0"/>
            </a:endParaRPr>
          </a:p>
        </p:txBody>
      </p:sp>
    </p:spTree>
    <p:extLst>
      <p:ext uri="{BB962C8B-B14F-4D97-AF65-F5344CB8AC3E}">
        <p14:creationId xmlns:p14="http://schemas.microsoft.com/office/powerpoint/2010/main" val="358587783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04801" y="5495544"/>
            <a:ext cx="7772400" cy="594360"/>
          </a:xfrm>
        </p:spPr>
        <p:txBody>
          <a:bodyPr anchor="b"/>
          <a:lstStyle>
            <a:lvl1pPr algn="ctr">
              <a:defRPr sz="2200" b="1"/>
            </a:lvl1pPr>
          </a:lstStyle>
          <a:p>
            <a:r>
              <a:rPr lang="en-US"/>
              <a:t>Click to edit Master title style</a:t>
            </a:r>
            <a:endParaRPr lang="en-US" dirty="0"/>
          </a:p>
        </p:txBody>
      </p:sp>
      <p:sp>
        <p:nvSpPr>
          <p:cNvPr id="4" name="Text Placeholder 3"/>
          <p:cNvSpPr>
            <a:spLocks noGrp="1"/>
          </p:cNvSpPr>
          <p:nvPr>
            <p:ph type="body" sz="half" idx="2"/>
          </p:nvPr>
        </p:nvSpPr>
        <p:spPr>
          <a:xfrm>
            <a:off x="304799" y="6096000"/>
            <a:ext cx="7772401" cy="60960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9" name="Content Placeholder 8"/>
          <p:cNvSpPr>
            <a:spLocks noGrp="1"/>
          </p:cNvSpPr>
          <p:nvPr>
            <p:ph sz="quarter" idx="13"/>
          </p:nvPr>
        </p:nvSpPr>
        <p:spPr>
          <a:xfrm>
            <a:off x="304800" y="381000"/>
            <a:ext cx="7772400" cy="4942840"/>
          </a:xfrm>
        </p:spPr>
        <p:txBody>
          <a:bodyPr/>
          <a:lstStyle>
            <a:lvl1pPr>
              <a:buClr>
                <a:schemeClr val="bg2"/>
              </a:buClr>
              <a:defRPr/>
            </a:lvl1pPr>
            <a:lvl2pPr>
              <a:buClr>
                <a:schemeClr val="bg2"/>
              </a:buClr>
              <a:defRPr/>
            </a:lvl2pPr>
            <a:lvl3pPr>
              <a:buClr>
                <a:schemeClr val="bg2"/>
              </a:buClr>
              <a:defRPr/>
            </a:lvl3pPr>
            <a:lvl4pPr>
              <a:buClr>
                <a:schemeClr val="bg2"/>
              </a:buClr>
              <a:defRPr/>
            </a:lvl4pPr>
            <a:lvl5pPr>
              <a:buClr>
                <a:schemeClr val="bg2"/>
              </a:buClr>
              <a:defRPr>
                <a:highlight>
                  <a:srgbClr val="0000FF"/>
                </a:highligh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Slide Number Placeholder 5"/>
          <p:cNvSpPr>
            <a:spLocks noGrp="1"/>
          </p:cNvSpPr>
          <p:nvPr>
            <p:ph type="sldNum" sz="quarter" idx="10"/>
          </p:nvPr>
        </p:nvSpPr>
        <p:spPr>
          <a:xfrm>
            <a:off x="8531225" y="5648325"/>
            <a:ext cx="549275" cy="396875"/>
          </a:xfrm>
          <a:ln/>
        </p:spPr>
        <p:txBody>
          <a:bodyPr/>
          <a:lstStyle>
            <a:lvl1pPr>
              <a:defRPr/>
            </a:lvl1pPr>
          </a:lstStyle>
          <a:p>
            <a:pPr>
              <a:defRPr/>
            </a:pPr>
            <a:fld id="{78E71C95-FEAD-4940-8DCC-B379CAD5228A}" type="slidenum">
              <a:rPr lang="en-US"/>
              <a:pPr>
                <a:defRPr/>
              </a:pPr>
              <a:t>‹#›</a:t>
            </a:fld>
            <a:endParaRPr lang="en-US" dirty="0"/>
          </a:p>
        </p:txBody>
      </p:sp>
      <p:sp>
        <p:nvSpPr>
          <p:cNvPr id="10" name="Footer Placeholder 4"/>
          <p:cNvSpPr>
            <a:spLocks noGrp="1"/>
          </p:cNvSpPr>
          <p:nvPr>
            <p:ph type="ftr" sz="quarter" idx="11"/>
          </p:nvPr>
        </p:nvSpPr>
        <p:spPr>
          <a:xfrm rot="16200000">
            <a:off x="7587456" y="4048919"/>
            <a:ext cx="2366963" cy="365125"/>
          </a:xfrm>
        </p:spPr>
        <p:txBody>
          <a:bodyPr/>
          <a:lstStyle>
            <a:lvl1pPr>
              <a:defRPr sz="1800"/>
            </a:lvl1pPr>
          </a:lstStyle>
          <a:p>
            <a:pPr>
              <a:defRPr/>
            </a:pPr>
            <a:r>
              <a:rPr lang="en-US" dirty="0">
                <a:solidFill>
                  <a:srgbClr val="EEECE1"/>
                </a:solidFill>
              </a:rPr>
              <a:t>James Emmett &amp; Co</a:t>
            </a:r>
          </a:p>
        </p:txBody>
      </p:sp>
      <p:sp>
        <p:nvSpPr>
          <p:cNvPr id="11" name="Date Placeholder 3"/>
          <p:cNvSpPr>
            <a:spLocks noGrp="1"/>
          </p:cNvSpPr>
          <p:nvPr>
            <p:ph type="dt" sz="half" idx="14"/>
          </p:nvPr>
        </p:nvSpPr>
        <p:spPr>
          <a:xfrm rot="16200000">
            <a:off x="7551738" y="1646237"/>
            <a:ext cx="2438400" cy="365125"/>
          </a:xfrm>
          <a:prstGeom prst="rect">
            <a:avLst/>
          </a:prstGeom>
        </p:spPr>
        <p:txBody>
          <a:bodyPr vert="horz" lIns="91440" tIns="45720" rIns="91440" bIns="45720" rtlCol="0" anchor="ctr"/>
          <a:lstStyle>
            <a:lvl1pPr algn="l">
              <a:defRPr sz="1800">
                <a:solidFill>
                  <a:schemeClr val="bg2"/>
                </a:solidFill>
                <a:latin typeface="+mn-lt"/>
              </a:defRPr>
            </a:lvl1pPr>
          </a:lstStyle>
          <a:p>
            <a:pPr defTabSz="914400" fontAlgn="base">
              <a:spcBef>
                <a:spcPct val="0"/>
              </a:spcBef>
              <a:spcAft>
                <a:spcPct val="0"/>
              </a:spcAft>
              <a:defRPr/>
            </a:pPr>
            <a:fld id="{03C75AE5-4770-4512-AADB-B7DBEE436554}" type="datetime1">
              <a:rPr lang="en-US" smtClean="0">
                <a:solidFill>
                  <a:srgbClr val="EEECE1"/>
                </a:solidFill>
                <a:cs typeface="Arial" charset="0"/>
              </a:rPr>
              <a:t>10/9/19</a:t>
            </a:fld>
            <a:endParaRPr lang="en-US" dirty="0">
              <a:solidFill>
                <a:srgbClr val="EEECE1"/>
              </a:solidFill>
              <a:cs typeface="Arial" charset="0"/>
            </a:endParaRPr>
          </a:p>
        </p:txBody>
      </p:sp>
    </p:spTree>
    <p:extLst>
      <p:ext uri="{BB962C8B-B14F-4D97-AF65-F5344CB8AC3E}">
        <p14:creationId xmlns:p14="http://schemas.microsoft.com/office/powerpoint/2010/main" val="101341500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01752" y="5495278"/>
            <a:ext cx="7772400" cy="594626"/>
          </a:xfrm>
        </p:spPr>
        <p:txBody>
          <a:bodyPr anchor="b"/>
          <a:lstStyle>
            <a:lvl1pPr algn="ctr">
              <a:defRPr sz="2200" b="1">
                <a:ln>
                  <a:noFill/>
                </a:ln>
                <a:solidFill>
                  <a:schemeClr val="tx2"/>
                </a:solidFill>
              </a:defRPr>
            </a:lvl1pPr>
          </a:lstStyle>
          <a:p>
            <a:r>
              <a:rPr lang="en-US"/>
              <a:t>Click to edit Master title style</a:t>
            </a:r>
            <a:endParaRPr lang="en-US" dirty="0"/>
          </a:p>
        </p:txBody>
      </p:sp>
      <p:sp>
        <p:nvSpPr>
          <p:cNvPr id="3" name="Picture Placeholder 2"/>
          <p:cNvSpPr>
            <a:spLocks noGrp="1"/>
          </p:cNvSpPr>
          <p:nvPr>
            <p:ph type="pic" idx="1"/>
          </p:nvPr>
        </p:nvSpPr>
        <p:spPr>
          <a:xfrm>
            <a:off x="0" y="0"/>
            <a:ext cx="8458200" cy="54864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endParaRPr lang="en-US" noProof="0" dirty="0"/>
          </a:p>
        </p:txBody>
      </p:sp>
      <p:sp>
        <p:nvSpPr>
          <p:cNvPr id="4" name="Text Placeholder 3"/>
          <p:cNvSpPr>
            <a:spLocks noGrp="1"/>
          </p:cNvSpPr>
          <p:nvPr>
            <p:ph type="body" sz="half" idx="2"/>
          </p:nvPr>
        </p:nvSpPr>
        <p:spPr>
          <a:xfrm>
            <a:off x="301752" y="6096000"/>
            <a:ext cx="7772400" cy="612648"/>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8" name="Slide Number Placeholder 5"/>
          <p:cNvSpPr>
            <a:spLocks noGrp="1"/>
          </p:cNvSpPr>
          <p:nvPr>
            <p:ph type="sldNum" sz="quarter" idx="10"/>
          </p:nvPr>
        </p:nvSpPr>
        <p:spPr>
          <a:xfrm>
            <a:off x="8531225" y="5648325"/>
            <a:ext cx="549275" cy="396875"/>
          </a:xfrm>
          <a:ln/>
        </p:spPr>
        <p:txBody>
          <a:bodyPr/>
          <a:lstStyle>
            <a:lvl1pPr>
              <a:defRPr/>
            </a:lvl1pPr>
          </a:lstStyle>
          <a:p>
            <a:pPr>
              <a:defRPr/>
            </a:pPr>
            <a:fld id="{78E71C95-FEAD-4940-8DCC-B379CAD5228A}" type="slidenum">
              <a:rPr lang="en-US"/>
              <a:pPr>
                <a:defRPr/>
              </a:pPr>
              <a:t>‹#›</a:t>
            </a:fld>
            <a:endParaRPr lang="en-US" dirty="0"/>
          </a:p>
        </p:txBody>
      </p:sp>
      <p:sp>
        <p:nvSpPr>
          <p:cNvPr id="9" name="Footer Placeholder 4"/>
          <p:cNvSpPr>
            <a:spLocks noGrp="1"/>
          </p:cNvSpPr>
          <p:nvPr>
            <p:ph type="ftr" sz="quarter" idx="11"/>
          </p:nvPr>
        </p:nvSpPr>
        <p:spPr>
          <a:xfrm rot="16200000">
            <a:off x="7587456" y="4048919"/>
            <a:ext cx="2366963" cy="365125"/>
          </a:xfrm>
        </p:spPr>
        <p:txBody>
          <a:bodyPr/>
          <a:lstStyle>
            <a:lvl1pPr>
              <a:defRPr sz="1800"/>
            </a:lvl1pPr>
          </a:lstStyle>
          <a:p>
            <a:pPr>
              <a:defRPr/>
            </a:pPr>
            <a:r>
              <a:rPr lang="en-US" dirty="0">
                <a:solidFill>
                  <a:srgbClr val="EEECE1"/>
                </a:solidFill>
              </a:rPr>
              <a:t>James Emmett &amp; Co</a:t>
            </a:r>
          </a:p>
        </p:txBody>
      </p:sp>
      <p:sp>
        <p:nvSpPr>
          <p:cNvPr id="10" name="Date Placeholder 3"/>
          <p:cNvSpPr>
            <a:spLocks noGrp="1"/>
          </p:cNvSpPr>
          <p:nvPr>
            <p:ph type="dt" sz="half" idx="12"/>
          </p:nvPr>
        </p:nvSpPr>
        <p:spPr>
          <a:xfrm rot="16200000">
            <a:off x="7551738" y="1646237"/>
            <a:ext cx="2438400" cy="365125"/>
          </a:xfrm>
          <a:prstGeom prst="rect">
            <a:avLst/>
          </a:prstGeom>
        </p:spPr>
        <p:txBody>
          <a:bodyPr vert="horz" lIns="91440" tIns="45720" rIns="91440" bIns="45720" rtlCol="0" anchor="ctr"/>
          <a:lstStyle>
            <a:lvl1pPr algn="l">
              <a:defRPr sz="1800">
                <a:solidFill>
                  <a:schemeClr val="bg2"/>
                </a:solidFill>
                <a:latin typeface="+mn-lt"/>
              </a:defRPr>
            </a:lvl1pPr>
          </a:lstStyle>
          <a:p>
            <a:pPr defTabSz="914400" fontAlgn="base">
              <a:spcBef>
                <a:spcPct val="0"/>
              </a:spcBef>
              <a:spcAft>
                <a:spcPct val="0"/>
              </a:spcAft>
              <a:defRPr/>
            </a:pPr>
            <a:fld id="{85EEEDBD-6201-454B-B4C6-8EE29D2F3F4F}" type="datetime1">
              <a:rPr lang="en-US" smtClean="0">
                <a:solidFill>
                  <a:srgbClr val="EEECE1"/>
                </a:solidFill>
                <a:cs typeface="Arial" charset="0"/>
              </a:rPr>
              <a:t>10/9/19</a:t>
            </a:fld>
            <a:endParaRPr lang="en-US" dirty="0">
              <a:solidFill>
                <a:srgbClr val="EEECE1"/>
              </a:solidFill>
              <a:cs typeface="Arial" charset="0"/>
            </a:endParaRPr>
          </a:p>
        </p:txBody>
      </p:sp>
    </p:spTree>
    <p:extLst>
      <p:ext uri="{BB962C8B-B14F-4D97-AF65-F5344CB8AC3E}">
        <p14:creationId xmlns:p14="http://schemas.microsoft.com/office/powerpoint/2010/main" val="320981029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jpe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7620000" cy="1143000"/>
          </a:xfrm>
          <a:prstGeom prst="rect">
            <a:avLst/>
          </a:prstGeom>
        </p:spPr>
        <p:txBody>
          <a:bodyPr vert="horz" lIns="91440" tIns="45720" rIns="91440" bIns="45720" rtlCol="0" anchor="ctr">
            <a:noAutofit/>
          </a:bodyPr>
          <a:lstStyle/>
          <a:p>
            <a:r>
              <a:rPr lang="en-US" dirty="0"/>
              <a:t>Click to edit Master title style</a:t>
            </a:r>
          </a:p>
        </p:txBody>
      </p:sp>
      <p:sp>
        <p:nvSpPr>
          <p:cNvPr id="1027" name="Text Placeholder 2"/>
          <p:cNvSpPr>
            <a:spLocks noGrp="1"/>
          </p:cNvSpPr>
          <p:nvPr>
            <p:ph type="body" idx="1"/>
          </p:nvPr>
        </p:nvSpPr>
        <p:spPr bwMode="auto">
          <a:xfrm>
            <a:off x="457200" y="1600200"/>
            <a:ext cx="7620000" cy="48006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Rectangle 6"/>
          <p:cNvSpPr/>
          <p:nvPr/>
        </p:nvSpPr>
        <p:spPr>
          <a:xfrm>
            <a:off x="8458200" y="0"/>
            <a:ext cx="6858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400" fontAlgn="base">
              <a:spcBef>
                <a:spcPct val="0"/>
              </a:spcBef>
              <a:spcAft>
                <a:spcPct val="0"/>
              </a:spcAft>
              <a:defRPr/>
            </a:pPr>
            <a:endParaRPr lang="en-US" dirty="0">
              <a:solidFill>
                <a:prstClr val="white"/>
              </a:solidFill>
            </a:endParaRPr>
          </a:p>
        </p:txBody>
      </p:sp>
      <p:sp>
        <p:nvSpPr>
          <p:cNvPr id="8" name="Rectangle 7"/>
          <p:cNvSpPr/>
          <p:nvPr/>
        </p:nvSpPr>
        <p:spPr>
          <a:xfrm>
            <a:off x="8458200" y="5503862"/>
            <a:ext cx="685800" cy="6858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400" fontAlgn="base">
              <a:spcBef>
                <a:spcPct val="0"/>
              </a:spcBef>
              <a:spcAft>
                <a:spcPct val="0"/>
              </a:spcAft>
              <a:defRPr/>
            </a:pPr>
            <a:endParaRPr lang="en-US" dirty="0">
              <a:solidFill>
                <a:prstClr val="white"/>
              </a:solidFill>
            </a:endParaRPr>
          </a:p>
        </p:txBody>
      </p:sp>
      <p:sp>
        <p:nvSpPr>
          <p:cNvPr id="6" name="Slide Number Placeholder 5"/>
          <p:cNvSpPr>
            <a:spLocks noGrp="1"/>
          </p:cNvSpPr>
          <p:nvPr>
            <p:ph type="sldNum" sz="quarter" idx="4"/>
          </p:nvPr>
        </p:nvSpPr>
        <p:spPr>
          <a:xfrm>
            <a:off x="8531225" y="5648325"/>
            <a:ext cx="549275" cy="396875"/>
          </a:xfrm>
          <a:prstGeom prst="bracketPair">
            <a:avLst>
              <a:gd name="adj" fmla="val 17949"/>
            </a:avLst>
          </a:prstGeom>
          <a:ln w="19050">
            <a:solidFill>
              <a:srgbClr val="FFFFFF"/>
            </a:solidFill>
          </a:ln>
        </p:spPr>
        <p:txBody>
          <a:bodyPr vert="horz" lIns="0" tIns="0" rIns="0" bIns="0" rtlCol="0" anchor="ctr"/>
          <a:lstStyle>
            <a:lvl1pPr algn="ctr">
              <a:defRPr sz="1800">
                <a:solidFill>
                  <a:srgbClr val="FFFFFF"/>
                </a:solidFill>
                <a:highlight>
                  <a:srgbClr val="00FF00"/>
                </a:highlight>
              </a:defRPr>
            </a:lvl1pPr>
          </a:lstStyle>
          <a:p>
            <a:pPr defTabSz="914400" fontAlgn="base">
              <a:spcBef>
                <a:spcPct val="0"/>
              </a:spcBef>
              <a:spcAft>
                <a:spcPct val="0"/>
              </a:spcAft>
              <a:defRPr/>
            </a:pPr>
            <a:fld id="{10194891-6A8A-484E-A5F6-18AD42AE2AE4}" type="slidenum">
              <a:rPr lang="en-US" smtClean="0">
                <a:latin typeface="Arial" charset="0"/>
                <a:cs typeface="Arial" charset="0"/>
              </a:rPr>
              <a:pPr defTabSz="914400" fontAlgn="base">
                <a:spcBef>
                  <a:spcPct val="0"/>
                </a:spcBef>
                <a:spcAft>
                  <a:spcPct val="0"/>
                </a:spcAft>
                <a:defRPr/>
              </a:pPr>
              <a:t>‹#›</a:t>
            </a:fld>
            <a:endParaRPr lang="en-US" dirty="0">
              <a:latin typeface="Arial" charset="0"/>
              <a:cs typeface="Arial" charset="0"/>
            </a:endParaRPr>
          </a:p>
        </p:txBody>
      </p:sp>
      <p:sp>
        <p:nvSpPr>
          <p:cNvPr id="5" name="Footer Placeholder 4"/>
          <p:cNvSpPr>
            <a:spLocks noGrp="1"/>
          </p:cNvSpPr>
          <p:nvPr>
            <p:ph type="ftr" sz="quarter" idx="3"/>
          </p:nvPr>
        </p:nvSpPr>
        <p:spPr>
          <a:xfrm rot="16200000">
            <a:off x="7587456" y="4048919"/>
            <a:ext cx="2366963" cy="365125"/>
          </a:xfrm>
          <a:prstGeom prst="rect">
            <a:avLst/>
          </a:prstGeom>
        </p:spPr>
        <p:txBody>
          <a:bodyPr vert="horz" lIns="91440" tIns="45720" rIns="91440" bIns="45720" rtlCol="0" anchor="ctr"/>
          <a:lstStyle>
            <a:lvl1pPr algn="r">
              <a:defRPr sz="1200">
                <a:solidFill>
                  <a:schemeClr val="bg2"/>
                </a:solidFill>
              </a:defRPr>
            </a:lvl1pPr>
          </a:lstStyle>
          <a:p>
            <a:pPr defTabSz="914400" fontAlgn="base">
              <a:spcBef>
                <a:spcPct val="0"/>
              </a:spcBef>
              <a:spcAft>
                <a:spcPct val="0"/>
              </a:spcAft>
              <a:defRPr/>
            </a:pPr>
            <a:r>
              <a:rPr lang="en-US">
                <a:solidFill>
                  <a:srgbClr val="EEECE1"/>
                </a:solidFill>
                <a:latin typeface="Arial" charset="0"/>
                <a:cs typeface="Arial" charset="0"/>
              </a:rPr>
              <a:t>James Emmett &amp; Co</a:t>
            </a:r>
            <a:endParaRPr lang="en-US" dirty="0">
              <a:solidFill>
                <a:srgbClr val="EEECE1"/>
              </a:solidFill>
              <a:latin typeface="Arial" charset="0"/>
              <a:cs typeface="Arial" charset="0"/>
            </a:endParaRPr>
          </a:p>
        </p:txBody>
      </p:sp>
      <p:sp>
        <p:nvSpPr>
          <p:cNvPr id="4" name="Date Placeholder 3"/>
          <p:cNvSpPr>
            <a:spLocks noGrp="1"/>
          </p:cNvSpPr>
          <p:nvPr>
            <p:ph type="dt" sz="half" idx="2"/>
          </p:nvPr>
        </p:nvSpPr>
        <p:spPr>
          <a:xfrm rot="16200000">
            <a:off x="7551738" y="1646237"/>
            <a:ext cx="2438400" cy="365125"/>
          </a:xfrm>
          <a:prstGeom prst="rect">
            <a:avLst/>
          </a:prstGeom>
        </p:spPr>
        <p:txBody>
          <a:bodyPr vert="horz" lIns="91440" tIns="45720" rIns="91440" bIns="45720" rtlCol="0" anchor="ctr"/>
          <a:lstStyle>
            <a:lvl1pPr algn="l">
              <a:defRPr sz="1800">
                <a:solidFill>
                  <a:schemeClr val="bg2"/>
                </a:solidFill>
                <a:latin typeface="+mn-lt"/>
              </a:defRPr>
            </a:lvl1pPr>
          </a:lstStyle>
          <a:p>
            <a:pPr defTabSz="914400" fontAlgn="base">
              <a:spcBef>
                <a:spcPct val="0"/>
              </a:spcBef>
              <a:spcAft>
                <a:spcPct val="0"/>
              </a:spcAft>
              <a:defRPr/>
            </a:pPr>
            <a:fld id="{9BED04E3-1C15-4CC2-9EEC-2224F0085AFD}" type="datetime1">
              <a:rPr lang="en-US" smtClean="0">
                <a:solidFill>
                  <a:srgbClr val="EEECE1"/>
                </a:solidFill>
                <a:cs typeface="Arial" charset="0"/>
              </a:rPr>
              <a:t>10/9/19</a:t>
            </a:fld>
            <a:endParaRPr lang="en-US" dirty="0">
              <a:solidFill>
                <a:srgbClr val="EEECE1"/>
              </a:solidFill>
              <a:cs typeface="Arial" charset="0"/>
            </a:endParaRPr>
          </a:p>
        </p:txBody>
      </p:sp>
      <p:pic>
        <p:nvPicPr>
          <p:cNvPr id="9" name="Picture 8"/>
          <p:cNvPicPr>
            <a:picLocks noChangeAspect="1"/>
          </p:cNvPicPr>
          <p:nvPr userDrawn="1"/>
        </p:nvPicPr>
        <p:blipFill>
          <a:blip r:embed="rId15" cstate="print">
            <a:extLst>
              <a:ext uri="{28A0092B-C50C-407E-A947-70E740481C1C}">
                <a14:useLocalDpi xmlns:a14="http://schemas.microsoft.com/office/drawing/2010/main" val="0"/>
              </a:ext>
            </a:extLst>
          </a:blip>
          <a:stretch>
            <a:fillRect/>
          </a:stretch>
        </p:blipFill>
        <p:spPr>
          <a:xfrm>
            <a:off x="8458200" y="573262"/>
            <a:ext cx="685800" cy="414257"/>
          </a:xfrm>
          <a:prstGeom prst="rect">
            <a:avLst/>
          </a:prstGeom>
        </p:spPr>
      </p:pic>
    </p:spTree>
    <p:extLst>
      <p:ext uri="{BB962C8B-B14F-4D97-AF65-F5344CB8AC3E}">
        <p14:creationId xmlns:p14="http://schemas.microsoft.com/office/powerpoint/2010/main" val="1746000035"/>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90" r:id="rId12"/>
    <p:sldLayoutId id="2147483691" r:id="rId13"/>
  </p:sldLayoutIdLst>
  <p:hf hdr="0"/>
  <p:txStyles>
    <p:titleStyle>
      <a:lvl1pPr algn="l" rtl="0" eaLnBrk="0" fontAlgn="base" hangingPunct="0">
        <a:spcBef>
          <a:spcPct val="0"/>
        </a:spcBef>
        <a:spcAft>
          <a:spcPct val="0"/>
        </a:spcAft>
        <a:defRPr sz="4600" kern="1200" spc="-100">
          <a:solidFill>
            <a:schemeClr val="tx2"/>
          </a:solidFill>
          <a:latin typeface="+mj-lt"/>
          <a:ea typeface="+mj-ea"/>
          <a:cs typeface="+mj-cs"/>
        </a:defRPr>
      </a:lvl1pPr>
      <a:lvl2pPr algn="l" rtl="0" eaLnBrk="0" fontAlgn="base" hangingPunct="0">
        <a:spcBef>
          <a:spcPct val="0"/>
        </a:spcBef>
        <a:spcAft>
          <a:spcPct val="0"/>
        </a:spcAft>
        <a:defRPr sz="4600">
          <a:solidFill>
            <a:schemeClr val="tx2"/>
          </a:solidFill>
          <a:latin typeface="Cambria" pitchFamily="18" charset="0"/>
        </a:defRPr>
      </a:lvl2pPr>
      <a:lvl3pPr algn="l" rtl="0" eaLnBrk="0" fontAlgn="base" hangingPunct="0">
        <a:spcBef>
          <a:spcPct val="0"/>
        </a:spcBef>
        <a:spcAft>
          <a:spcPct val="0"/>
        </a:spcAft>
        <a:defRPr sz="4600">
          <a:solidFill>
            <a:schemeClr val="tx2"/>
          </a:solidFill>
          <a:latin typeface="Cambria" pitchFamily="18" charset="0"/>
        </a:defRPr>
      </a:lvl3pPr>
      <a:lvl4pPr algn="l" rtl="0" eaLnBrk="0" fontAlgn="base" hangingPunct="0">
        <a:spcBef>
          <a:spcPct val="0"/>
        </a:spcBef>
        <a:spcAft>
          <a:spcPct val="0"/>
        </a:spcAft>
        <a:defRPr sz="4600">
          <a:solidFill>
            <a:schemeClr val="tx2"/>
          </a:solidFill>
          <a:latin typeface="Cambria" pitchFamily="18" charset="0"/>
        </a:defRPr>
      </a:lvl4pPr>
      <a:lvl5pPr algn="l" rtl="0" eaLnBrk="0" fontAlgn="base" hangingPunct="0">
        <a:spcBef>
          <a:spcPct val="0"/>
        </a:spcBef>
        <a:spcAft>
          <a:spcPct val="0"/>
        </a:spcAft>
        <a:defRPr sz="4600">
          <a:solidFill>
            <a:schemeClr val="tx2"/>
          </a:solidFill>
          <a:latin typeface="Cambria" pitchFamily="18" charset="0"/>
        </a:defRPr>
      </a:lvl5pPr>
      <a:lvl6pPr marL="457200" algn="l" rtl="0" fontAlgn="base">
        <a:spcBef>
          <a:spcPct val="0"/>
        </a:spcBef>
        <a:spcAft>
          <a:spcPct val="0"/>
        </a:spcAft>
        <a:defRPr sz="4600">
          <a:solidFill>
            <a:schemeClr val="tx2"/>
          </a:solidFill>
          <a:latin typeface="Cambria" pitchFamily="18" charset="0"/>
        </a:defRPr>
      </a:lvl6pPr>
      <a:lvl7pPr marL="914400" algn="l" rtl="0" fontAlgn="base">
        <a:spcBef>
          <a:spcPct val="0"/>
        </a:spcBef>
        <a:spcAft>
          <a:spcPct val="0"/>
        </a:spcAft>
        <a:defRPr sz="4600">
          <a:solidFill>
            <a:schemeClr val="tx2"/>
          </a:solidFill>
          <a:latin typeface="Cambria" pitchFamily="18" charset="0"/>
        </a:defRPr>
      </a:lvl7pPr>
      <a:lvl8pPr marL="1371600" algn="l" rtl="0" fontAlgn="base">
        <a:spcBef>
          <a:spcPct val="0"/>
        </a:spcBef>
        <a:spcAft>
          <a:spcPct val="0"/>
        </a:spcAft>
        <a:defRPr sz="4600">
          <a:solidFill>
            <a:schemeClr val="tx2"/>
          </a:solidFill>
          <a:latin typeface="Cambria" pitchFamily="18" charset="0"/>
        </a:defRPr>
      </a:lvl8pPr>
      <a:lvl9pPr marL="1828800" algn="l" rtl="0" fontAlgn="base">
        <a:spcBef>
          <a:spcPct val="0"/>
        </a:spcBef>
        <a:spcAft>
          <a:spcPct val="0"/>
        </a:spcAft>
        <a:defRPr sz="4600">
          <a:solidFill>
            <a:schemeClr val="tx2"/>
          </a:solidFill>
          <a:latin typeface="Cambria" pitchFamily="18" charset="0"/>
        </a:defRPr>
      </a:lvl9pPr>
    </p:titleStyle>
    <p:bodyStyle>
      <a:lvl1pPr marL="342900" indent="-228600" algn="l" rtl="0" eaLnBrk="0" fontAlgn="base" hangingPunct="0">
        <a:spcBef>
          <a:spcPct val="20000"/>
        </a:spcBef>
        <a:spcAft>
          <a:spcPct val="0"/>
        </a:spcAft>
        <a:buClr>
          <a:schemeClr val="accent1"/>
        </a:buClr>
        <a:buFont typeface="Arial" charset="0"/>
        <a:buChar char="•"/>
        <a:defRPr sz="2200" kern="1200">
          <a:solidFill>
            <a:schemeClr val="tx1"/>
          </a:solidFill>
          <a:latin typeface="+mn-lt"/>
          <a:ea typeface="+mn-ea"/>
          <a:cs typeface="+mn-cs"/>
        </a:defRPr>
      </a:lvl1pPr>
      <a:lvl2pPr marL="639763" indent="-228600" algn="l" rtl="0" eaLnBrk="0" fontAlgn="base" hangingPunct="0">
        <a:spcBef>
          <a:spcPct val="20000"/>
        </a:spcBef>
        <a:spcAft>
          <a:spcPct val="0"/>
        </a:spcAft>
        <a:buClr>
          <a:schemeClr val="accent2"/>
        </a:buClr>
        <a:buFont typeface="Arial" charset="0"/>
        <a:buChar char="•"/>
        <a:defRPr sz="2000" kern="1200">
          <a:solidFill>
            <a:schemeClr val="tx1"/>
          </a:solidFill>
          <a:latin typeface="+mn-lt"/>
          <a:ea typeface="+mn-ea"/>
          <a:cs typeface="+mn-cs"/>
        </a:defRPr>
      </a:lvl2pPr>
      <a:lvl3pPr marL="1004888" indent="-228600" algn="l" rtl="0" eaLnBrk="0" fontAlgn="base" hangingPunct="0">
        <a:spcBef>
          <a:spcPct val="20000"/>
        </a:spcBef>
        <a:spcAft>
          <a:spcPct val="0"/>
        </a:spcAft>
        <a:buClr>
          <a:srgbClr val="9BBB59"/>
        </a:buClr>
        <a:buFont typeface="Arial" charset="0"/>
        <a:buChar char="•"/>
        <a:defRPr kern="1200">
          <a:solidFill>
            <a:schemeClr val="tx1"/>
          </a:solidFill>
          <a:latin typeface="+mn-lt"/>
          <a:ea typeface="+mn-ea"/>
          <a:cs typeface="+mn-cs"/>
        </a:defRPr>
      </a:lvl3pPr>
      <a:lvl4pPr marL="1279525" indent="-228600" algn="l" rtl="0" eaLnBrk="0" fontAlgn="base" hangingPunct="0">
        <a:spcBef>
          <a:spcPct val="20000"/>
        </a:spcBef>
        <a:spcAft>
          <a:spcPct val="0"/>
        </a:spcAft>
        <a:buClr>
          <a:srgbClr val="8064A2"/>
        </a:buClr>
        <a:buFont typeface="Arial" charset="0"/>
        <a:buChar char="•"/>
        <a:defRPr sz="1600" kern="1200">
          <a:solidFill>
            <a:schemeClr val="tx1"/>
          </a:solidFill>
          <a:latin typeface="+mn-lt"/>
          <a:ea typeface="+mn-ea"/>
          <a:cs typeface="+mn-cs"/>
        </a:defRPr>
      </a:lvl4pPr>
      <a:lvl5pPr marL="1554163" indent="-228600" algn="l" rtl="0" eaLnBrk="0" fontAlgn="base" hangingPunct="0">
        <a:spcBef>
          <a:spcPct val="20000"/>
        </a:spcBef>
        <a:spcAft>
          <a:spcPct val="0"/>
        </a:spcAft>
        <a:buClr>
          <a:srgbClr val="4BACC6"/>
        </a:buClr>
        <a:buFont typeface="Arial" charset="0"/>
        <a:buChar char="•"/>
        <a:defRPr sz="1400" kern="1200">
          <a:solidFill>
            <a:schemeClr val="tx1"/>
          </a:solidFill>
          <a:latin typeface="+mn-lt"/>
          <a:ea typeface="+mn-ea"/>
          <a:cs typeface="+mn-cs"/>
        </a:defRPr>
      </a:lvl5pPr>
      <a:lvl6pPr marL="1737360" indent="-182880" algn="l" defTabSz="914400" rtl="0" eaLnBrk="1" latinLnBrk="0" hangingPunct="1">
        <a:spcBef>
          <a:spcPct val="20000"/>
        </a:spcBef>
        <a:buClr>
          <a:schemeClr val="accent1"/>
        </a:buClr>
        <a:buFont typeface="Arial" pitchFamily="34" charset="0"/>
        <a:buChar char="•"/>
        <a:defRPr sz="1400" kern="1200" baseline="0">
          <a:solidFill>
            <a:schemeClr val="tx1"/>
          </a:solidFill>
          <a:latin typeface="+mn-lt"/>
          <a:ea typeface="+mn-ea"/>
          <a:cs typeface="+mn-cs"/>
        </a:defRPr>
      </a:lvl6pPr>
      <a:lvl7pPr marL="1920240" indent="-182880" algn="l" defTabSz="914400" rtl="0" eaLnBrk="1" latinLnBrk="0" hangingPunct="1">
        <a:spcBef>
          <a:spcPct val="20000"/>
        </a:spcBef>
        <a:buClr>
          <a:schemeClr val="accent2"/>
        </a:buClr>
        <a:buFont typeface="Arial" pitchFamily="34" charset="0"/>
        <a:buChar char="•"/>
        <a:defRPr sz="1400" kern="1200">
          <a:solidFill>
            <a:schemeClr val="tx1"/>
          </a:solidFill>
          <a:latin typeface="+mn-lt"/>
          <a:ea typeface="+mn-ea"/>
          <a:cs typeface="+mn-cs"/>
        </a:defRPr>
      </a:lvl7pPr>
      <a:lvl8pPr marL="2103120" indent="-182880" algn="l" defTabSz="914400" rtl="0" eaLnBrk="1" latinLnBrk="0" hangingPunct="1">
        <a:spcBef>
          <a:spcPct val="20000"/>
        </a:spcBef>
        <a:buClr>
          <a:schemeClr val="accent3"/>
        </a:buClr>
        <a:buFont typeface="Arial" pitchFamily="34" charset="0"/>
        <a:buChar char="•"/>
        <a:defRPr sz="1400" kern="1200">
          <a:solidFill>
            <a:schemeClr val="tx1"/>
          </a:solidFill>
          <a:latin typeface="+mn-lt"/>
          <a:ea typeface="+mn-ea"/>
          <a:cs typeface="+mn-cs"/>
        </a:defRPr>
      </a:lvl8pPr>
      <a:lvl9pPr marL="2286000" indent="-182880" algn="l" defTabSz="914400" rtl="0" eaLnBrk="1" latinLnBrk="0" hangingPunct="1">
        <a:spcBef>
          <a:spcPct val="20000"/>
        </a:spcBef>
        <a:buClr>
          <a:schemeClr val="accent4"/>
        </a:buClr>
        <a:buFont typeface="Arial" pitchFamily="34"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jamesemmett.com/" TargetMode="External"/><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5.xml"/><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7.xml"/><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8.xml"/><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9.xml"/><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0.xml"/><Relationship Id="rId1" Type="http://schemas.openxmlformats.org/officeDocument/2006/relationships/slideLayout" Target="../slideLayouts/slideLayout12.xml"/></Relationships>
</file>

<file path=ppt/slides/_rels/slide21.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1.xml"/><Relationship Id="rId1" Type="http://schemas.openxmlformats.org/officeDocument/2006/relationships/slideLayout" Target="../slideLayouts/slideLayout1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2.xml"/></Relationships>
</file>

<file path=ppt/slides/_rels/slide23.xml.rels><?xml version="1.0" encoding="UTF-8" standalone="yes"?>
<Relationships xmlns="http://schemas.openxmlformats.org/package/2006/relationships"><Relationship Id="rId3" Type="http://schemas.openxmlformats.org/officeDocument/2006/relationships/hyperlink" Target="mailto:james@jamesemmettandcompany.com" TargetMode="External"/><Relationship Id="rId2" Type="http://schemas.openxmlformats.org/officeDocument/2006/relationships/hyperlink" Target="http://www.jamesemmettandcompany.com/" TargetMode="External"/><Relationship Id="rId1" Type="http://schemas.openxmlformats.org/officeDocument/2006/relationships/slideLayout" Target="../slideLayouts/slideLayout2.xml"/><Relationship Id="rId5" Type="http://schemas.openxmlformats.org/officeDocument/2006/relationships/hyperlink" Target="http://www.twitter.com/JamesEmmett21" TargetMode="External"/><Relationship Id="rId4" Type="http://schemas.openxmlformats.org/officeDocument/2006/relationships/hyperlink" Target="http://www.linkedin.com/in/jamesemmett21" TargetMode="External"/></Relationships>
</file>

<file path=ppt/slides/_rels/slide3.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image" Target="../media/image6.png"/><Relationship Id="rId7" Type="http://schemas.openxmlformats.org/officeDocument/2006/relationships/image" Target="../media/image10.png"/><Relationship Id="rId2" Type="http://schemas.openxmlformats.org/officeDocument/2006/relationships/image" Target="../media/image5.jpeg"/><Relationship Id="rId1" Type="http://schemas.openxmlformats.org/officeDocument/2006/relationships/slideLayout" Target="../slideLayouts/slideLayout2.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 Id="rId9" Type="http://schemas.openxmlformats.org/officeDocument/2006/relationships/image" Target="../media/image12.jpeg"/></Relationships>
</file>

<file path=ppt/slides/_rels/slide5.xml.rels><?xml version="1.0" encoding="UTF-8" standalone="yes"?>
<Relationships xmlns="http://schemas.openxmlformats.org/package/2006/relationships"><Relationship Id="rId8" Type="http://schemas.openxmlformats.org/officeDocument/2006/relationships/chart" Target="../charts/chart2.xml"/><Relationship Id="rId3" Type="http://schemas.openxmlformats.org/officeDocument/2006/relationships/tags" Target="../tags/tag3.xml"/><Relationship Id="rId7" Type="http://schemas.openxmlformats.org/officeDocument/2006/relationships/chart" Target="../charts/chart1.xml"/><Relationship Id="rId2" Type="http://schemas.openxmlformats.org/officeDocument/2006/relationships/tags" Target="../tags/tag2.xml"/><Relationship Id="rId1" Type="http://schemas.openxmlformats.org/officeDocument/2006/relationships/tags" Target="../tags/tag1.xml"/><Relationship Id="rId6" Type="http://schemas.openxmlformats.org/officeDocument/2006/relationships/image" Target="../media/image6.png"/><Relationship Id="rId5" Type="http://schemas.openxmlformats.org/officeDocument/2006/relationships/notesSlide" Target="../notesSlides/notesSlide1.xml"/><Relationship Id="rId4" Type="http://schemas.openxmlformats.org/officeDocument/2006/relationships/slideLayout" Target="../slideLayouts/slideLayout2.xml"/><Relationship Id="rId9" Type="http://schemas.openxmlformats.org/officeDocument/2006/relationships/chart" Target="../charts/chart3.xml"/></Relationships>
</file>

<file path=ppt/slides/_rels/slide6.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tags" Target="../tags/tag6.xml"/><Relationship Id="rId2" Type="http://schemas.openxmlformats.org/officeDocument/2006/relationships/tags" Target="../tags/tag5.xml"/><Relationship Id="rId1" Type="http://schemas.openxmlformats.org/officeDocument/2006/relationships/tags" Target="../tags/tag4.xml"/><Relationship Id="rId6" Type="http://schemas.openxmlformats.org/officeDocument/2006/relationships/notesSlide" Target="../notesSlides/notesSlide3.xml"/><Relationship Id="rId5" Type="http://schemas.openxmlformats.org/officeDocument/2006/relationships/slideLayout" Target="../slideLayouts/slideLayout2.xml"/><Relationship Id="rId4" Type="http://schemas.openxmlformats.org/officeDocument/2006/relationships/tags" Target="../tags/tag7.xml"/></Relationships>
</file>

<file path=ppt/slides/_rels/slide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JEC logo"/>
          <p:cNvPicPr>
            <a:picLocks noChangeAspect="1" noChangeArrowheads="1"/>
          </p:cNvPicPr>
          <p:nvPr/>
        </p:nvPicPr>
        <p:blipFill>
          <a:blip r:embed="rId2" cstate="print">
            <a:extLst>
              <a:ext uri="{28A0092B-C50C-407E-A947-70E740481C1C}">
                <a14:useLocalDpi xmlns:a14="http://schemas.microsoft.com/office/drawing/2010/main" val="0"/>
              </a:ext>
            </a:extLst>
          </a:blip>
          <a:stretch>
            <a:fillRect/>
          </a:stretch>
        </p:blipFill>
        <p:spPr bwMode="auto">
          <a:xfrm>
            <a:off x="2303584" y="42593"/>
            <a:ext cx="3657600" cy="2209372"/>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ctrTitle"/>
          </p:nvPr>
        </p:nvSpPr>
        <p:spPr>
          <a:xfrm>
            <a:off x="360485" y="2584895"/>
            <a:ext cx="7543800" cy="2593975"/>
          </a:xfrm>
        </p:spPr>
        <p:txBody>
          <a:bodyPr/>
          <a:lstStyle/>
          <a:p>
            <a:pPr algn="ctr"/>
            <a:r>
              <a:rPr lang="en-US" dirty="0"/>
              <a:t>Structuring the Workplace for Long-Term Success </a:t>
            </a:r>
          </a:p>
        </p:txBody>
      </p:sp>
      <p:sp>
        <p:nvSpPr>
          <p:cNvPr id="3" name="Subtitle 2"/>
          <p:cNvSpPr>
            <a:spLocks noGrp="1"/>
          </p:cNvSpPr>
          <p:nvPr>
            <p:ph type="subTitle" idx="1"/>
          </p:nvPr>
        </p:nvSpPr>
        <p:spPr>
          <a:xfrm>
            <a:off x="735037" y="5511800"/>
            <a:ext cx="6794695" cy="1066800"/>
          </a:xfrm>
        </p:spPr>
        <p:txBody>
          <a:bodyPr>
            <a:normAutofit fontScale="92500" lnSpcReduction="10000"/>
          </a:bodyPr>
          <a:lstStyle/>
          <a:p>
            <a:pPr algn="ctr"/>
            <a:fld id="{BABFE317-27E2-49BD-A854-202DC2DF323D}" type="datetime4">
              <a:rPr lang="en-US" smtClean="0"/>
              <a:pPr algn="ctr"/>
              <a:t>October 9, 2019</a:t>
            </a:fld>
            <a:endParaRPr lang="en-US" dirty="0"/>
          </a:p>
          <a:p>
            <a:pPr algn="ctr"/>
            <a:r>
              <a:rPr lang="en-US" sz="2400" dirty="0"/>
              <a:t>James Emmett &amp; Company (</a:t>
            </a:r>
            <a:r>
              <a:rPr lang="en-US" sz="2400" dirty="0">
                <a:hlinkClick r:id="rId3"/>
              </a:rPr>
              <a:t>http://jamesemmettandcompany.com/</a:t>
            </a:r>
            <a:r>
              <a:rPr lang="en-US" sz="2400" dirty="0"/>
              <a:t>)</a:t>
            </a:r>
          </a:p>
        </p:txBody>
      </p:sp>
      <p:sp>
        <p:nvSpPr>
          <p:cNvPr id="8" name="Slide Number Placeholder 7"/>
          <p:cNvSpPr>
            <a:spLocks noGrp="1"/>
          </p:cNvSpPr>
          <p:nvPr>
            <p:ph type="sldNum" sz="quarter" idx="10"/>
          </p:nvPr>
        </p:nvSpPr>
        <p:spPr/>
        <p:txBody>
          <a:bodyPr/>
          <a:lstStyle/>
          <a:p>
            <a:pPr>
              <a:defRPr/>
            </a:pPr>
            <a:fld id="{78E71C95-FEAD-4940-8DCC-B379CAD5228A}" type="slidenum">
              <a:rPr lang="en-US" smtClean="0"/>
              <a:pPr>
                <a:defRPr/>
              </a:pPr>
              <a:t>1</a:t>
            </a:fld>
            <a:endParaRPr lang="en-US" dirty="0"/>
          </a:p>
        </p:txBody>
      </p:sp>
    </p:spTree>
    <p:extLst>
      <p:ext uri="{BB962C8B-B14F-4D97-AF65-F5344CB8AC3E}">
        <p14:creationId xmlns:p14="http://schemas.microsoft.com/office/powerpoint/2010/main" val="423574005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p:txBody>
          <a:bodyPr/>
          <a:lstStyle/>
          <a:p>
            <a:pPr algn="ctr" eaLnBrk="1" hangingPunct="1"/>
            <a:r>
              <a:rPr lang="en-US" altLang="en-US" sz="3600" dirty="0"/>
              <a:t>Critical areas for disability inclusion</a:t>
            </a:r>
          </a:p>
        </p:txBody>
      </p:sp>
      <p:sp>
        <p:nvSpPr>
          <p:cNvPr id="180227" name="Rectangle 3"/>
          <p:cNvSpPr>
            <a:spLocks noGrp="1" noChangeArrowheads="1"/>
          </p:cNvSpPr>
          <p:nvPr>
            <p:ph idx="1"/>
          </p:nvPr>
        </p:nvSpPr>
        <p:spPr>
          <a:xfrm>
            <a:off x="228600" y="1905000"/>
            <a:ext cx="8310563" cy="5334000"/>
          </a:xfrm>
        </p:spPr>
        <p:txBody>
          <a:bodyPr/>
          <a:lstStyle/>
          <a:p>
            <a:pPr eaLnBrk="1" hangingPunct="1">
              <a:spcAft>
                <a:spcPct val="20000"/>
              </a:spcAft>
            </a:pPr>
            <a:r>
              <a:rPr lang="en-US" altLang="en-US" sz="3200" dirty="0"/>
              <a:t>Sourcing employees with disabilities</a:t>
            </a:r>
          </a:p>
          <a:p>
            <a:pPr eaLnBrk="1" hangingPunct="1">
              <a:spcAft>
                <a:spcPct val="20000"/>
              </a:spcAft>
            </a:pPr>
            <a:r>
              <a:rPr lang="en-US" altLang="en-US" sz="3200" dirty="0"/>
              <a:t>Disability training</a:t>
            </a:r>
          </a:p>
          <a:p>
            <a:pPr eaLnBrk="1" hangingPunct="1">
              <a:spcAft>
                <a:spcPct val="20000"/>
              </a:spcAft>
            </a:pPr>
            <a:r>
              <a:rPr lang="en-US" altLang="en-US" sz="3200" dirty="0"/>
              <a:t>Natural supports</a:t>
            </a:r>
          </a:p>
          <a:p>
            <a:pPr eaLnBrk="1" hangingPunct="1">
              <a:spcAft>
                <a:spcPct val="20000"/>
              </a:spcAft>
            </a:pPr>
            <a:r>
              <a:rPr lang="en-US" altLang="en-US" sz="3200" dirty="0"/>
              <a:t>Capturing incentives</a:t>
            </a:r>
          </a:p>
          <a:p>
            <a:pPr eaLnBrk="1" hangingPunct="1">
              <a:spcAft>
                <a:spcPct val="20000"/>
              </a:spcAft>
            </a:pPr>
            <a:r>
              <a:rPr lang="en-US" altLang="en-US" sz="3200" dirty="0"/>
              <a:t>Marketing/PR</a:t>
            </a:r>
          </a:p>
          <a:p>
            <a:pPr eaLnBrk="1" hangingPunct="1">
              <a:spcAft>
                <a:spcPct val="20000"/>
              </a:spcAft>
            </a:pPr>
            <a:endParaRPr lang="en-US" altLang="en-US" dirty="0"/>
          </a:p>
        </p:txBody>
      </p:sp>
      <p:pic>
        <p:nvPicPr>
          <p:cNvPr id="14340" name="Picture 1" descr="Silhouette of a man presenting on an easel with two people looking on"/>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4953000" y="4585855"/>
            <a:ext cx="2667000" cy="1714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Slide Number Placeholder 4"/>
          <p:cNvSpPr>
            <a:spLocks noGrp="1"/>
          </p:cNvSpPr>
          <p:nvPr>
            <p:ph type="sldNum" sz="quarter" idx="10"/>
          </p:nvPr>
        </p:nvSpPr>
        <p:spPr/>
        <p:txBody>
          <a:bodyPr/>
          <a:lstStyle/>
          <a:p>
            <a:pPr>
              <a:defRPr/>
            </a:pPr>
            <a:fld id="{78E71C95-FEAD-4940-8DCC-B379CAD5228A}" type="slidenum">
              <a:rPr lang="en-US" smtClean="0"/>
              <a:pPr>
                <a:defRPr/>
              </a:pPr>
              <a:t>10</a:t>
            </a:fld>
            <a:endParaRPr lang="en-US" dirty="0"/>
          </a:p>
        </p:txBody>
      </p:sp>
    </p:spTree>
    <p:extLst>
      <p:ext uri="{BB962C8B-B14F-4D97-AF65-F5344CB8AC3E}">
        <p14:creationId xmlns:p14="http://schemas.microsoft.com/office/powerpoint/2010/main" val="125485306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180227">
                                            <p:txEl>
                                              <p:pRg st="0" end="0"/>
                                            </p:txEl>
                                          </p:spTgt>
                                        </p:tgtEl>
                                        <p:attrNameLst>
                                          <p:attrName>style.visibility</p:attrName>
                                        </p:attrNameLst>
                                      </p:cBhvr>
                                      <p:to>
                                        <p:strVal val="visible"/>
                                      </p:to>
                                    </p:set>
                                    <p:anim calcmode="lin" valueType="num">
                                      <p:cBhvr additive="base">
                                        <p:cTn id="7" dur="500" fill="hold"/>
                                        <p:tgtEl>
                                          <p:spTgt spid="180227">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180227">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180227">
                                            <p:txEl>
                                              <p:pRg st="1" end="1"/>
                                            </p:txEl>
                                          </p:spTgt>
                                        </p:tgtEl>
                                        <p:attrNameLst>
                                          <p:attrName>style.visibility</p:attrName>
                                        </p:attrNameLst>
                                      </p:cBhvr>
                                      <p:to>
                                        <p:strVal val="visible"/>
                                      </p:to>
                                    </p:set>
                                    <p:anim calcmode="lin" valueType="num">
                                      <p:cBhvr additive="base">
                                        <p:cTn id="13" dur="500" fill="hold"/>
                                        <p:tgtEl>
                                          <p:spTgt spid="180227">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180227">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180227">
                                            <p:txEl>
                                              <p:pRg st="2" end="2"/>
                                            </p:txEl>
                                          </p:spTgt>
                                        </p:tgtEl>
                                        <p:attrNameLst>
                                          <p:attrName>style.visibility</p:attrName>
                                        </p:attrNameLst>
                                      </p:cBhvr>
                                      <p:to>
                                        <p:strVal val="visible"/>
                                      </p:to>
                                    </p:set>
                                    <p:anim calcmode="lin" valueType="num">
                                      <p:cBhvr additive="base">
                                        <p:cTn id="19" dur="500" fill="hold"/>
                                        <p:tgtEl>
                                          <p:spTgt spid="180227">
                                            <p:txEl>
                                              <p:pRg st="2" end="2"/>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180227">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180227">
                                            <p:txEl>
                                              <p:pRg st="3" end="3"/>
                                            </p:txEl>
                                          </p:spTgt>
                                        </p:tgtEl>
                                        <p:attrNameLst>
                                          <p:attrName>style.visibility</p:attrName>
                                        </p:attrNameLst>
                                      </p:cBhvr>
                                      <p:to>
                                        <p:strVal val="visible"/>
                                      </p:to>
                                    </p:set>
                                    <p:anim calcmode="lin" valueType="num">
                                      <p:cBhvr additive="base">
                                        <p:cTn id="25" dur="500" fill="hold"/>
                                        <p:tgtEl>
                                          <p:spTgt spid="180227">
                                            <p:txEl>
                                              <p:pRg st="3" end="3"/>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180227">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8" fill="hold" grpId="0" nodeType="clickEffect">
                                  <p:stCondLst>
                                    <p:cond delay="0"/>
                                  </p:stCondLst>
                                  <p:childTnLst>
                                    <p:set>
                                      <p:cBhvr>
                                        <p:cTn id="30" dur="1" fill="hold">
                                          <p:stCondLst>
                                            <p:cond delay="0"/>
                                          </p:stCondLst>
                                        </p:cTn>
                                        <p:tgtEl>
                                          <p:spTgt spid="180227">
                                            <p:txEl>
                                              <p:pRg st="4" end="4"/>
                                            </p:txEl>
                                          </p:spTgt>
                                        </p:tgtEl>
                                        <p:attrNameLst>
                                          <p:attrName>style.visibility</p:attrName>
                                        </p:attrNameLst>
                                      </p:cBhvr>
                                      <p:to>
                                        <p:strVal val="visible"/>
                                      </p:to>
                                    </p:set>
                                    <p:anim calcmode="lin" valueType="num">
                                      <p:cBhvr additive="base">
                                        <p:cTn id="31" dur="500" fill="hold"/>
                                        <p:tgtEl>
                                          <p:spTgt spid="180227">
                                            <p:txEl>
                                              <p:pRg st="4" end="4"/>
                                            </p:txEl>
                                          </p:spTgt>
                                        </p:tgtEl>
                                        <p:attrNameLst>
                                          <p:attrName>ppt_x</p:attrName>
                                        </p:attrNameLst>
                                      </p:cBhvr>
                                      <p:tavLst>
                                        <p:tav tm="0">
                                          <p:val>
                                            <p:strVal val="0-#ppt_w/2"/>
                                          </p:val>
                                        </p:tav>
                                        <p:tav tm="100000">
                                          <p:val>
                                            <p:strVal val="#ppt_x"/>
                                          </p:val>
                                        </p:tav>
                                      </p:tavLst>
                                    </p:anim>
                                    <p:anim calcmode="lin" valueType="num">
                                      <p:cBhvr additive="base">
                                        <p:cTn id="32" dur="500" fill="hold"/>
                                        <p:tgtEl>
                                          <p:spTgt spid="180227">
                                            <p:txEl>
                                              <p:pRg st="4" end="4"/>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0227" grpId="0" build="p" autoUpdateAnimBg="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indent="-342900" eaLnBrk="1" fontAlgn="auto" hangingPunct="1">
              <a:spcAft>
                <a:spcPts val="0"/>
              </a:spcAft>
              <a:buClr>
                <a:schemeClr val="accent5"/>
              </a:buClr>
              <a:defRPr/>
            </a:pPr>
            <a:r>
              <a:rPr lang="en-US" sz="2400" dirty="0"/>
              <a:t>Increased access to qualified/dedicated employees</a:t>
            </a:r>
          </a:p>
          <a:p>
            <a:pPr indent="-342900" eaLnBrk="1" fontAlgn="auto" hangingPunct="1">
              <a:spcAft>
                <a:spcPts val="0"/>
              </a:spcAft>
              <a:buClr>
                <a:schemeClr val="accent5"/>
              </a:buClr>
              <a:defRPr/>
            </a:pPr>
            <a:r>
              <a:rPr lang="en-US" sz="2400" dirty="0"/>
              <a:t>Decrease in turnover in high demand positions</a:t>
            </a:r>
          </a:p>
          <a:p>
            <a:pPr indent="-342900" eaLnBrk="1" fontAlgn="auto" hangingPunct="1">
              <a:spcAft>
                <a:spcPts val="0"/>
              </a:spcAft>
              <a:buClr>
                <a:schemeClr val="accent5"/>
              </a:buClr>
              <a:defRPr/>
            </a:pPr>
            <a:r>
              <a:rPr lang="en-US" sz="2400" dirty="0"/>
              <a:t>Decrease in recruiting/training costs</a:t>
            </a:r>
          </a:p>
          <a:p>
            <a:pPr indent="-342900" eaLnBrk="1" fontAlgn="auto" hangingPunct="1">
              <a:spcAft>
                <a:spcPts val="0"/>
              </a:spcAft>
              <a:buClr>
                <a:schemeClr val="accent5"/>
              </a:buClr>
              <a:defRPr/>
            </a:pPr>
            <a:r>
              <a:rPr lang="en-US" sz="2400" dirty="0"/>
              <a:t>Increase in incentives such as tax credits &amp; job training grants</a:t>
            </a:r>
          </a:p>
          <a:p>
            <a:pPr indent="-342900" eaLnBrk="1" fontAlgn="auto" hangingPunct="1">
              <a:spcAft>
                <a:spcPts val="0"/>
              </a:spcAft>
              <a:buClr>
                <a:schemeClr val="accent5"/>
              </a:buClr>
              <a:defRPr/>
            </a:pPr>
            <a:r>
              <a:rPr lang="en-US" sz="2400" dirty="0"/>
              <a:t>Meet social responsibility goals –including community, colleague, &amp; supplier engagement</a:t>
            </a:r>
          </a:p>
          <a:p>
            <a:pPr indent="-342900" eaLnBrk="1" fontAlgn="auto" hangingPunct="1">
              <a:spcAft>
                <a:spcPts val="0"/>
              </a:spcAft>
              <a:buClr>
                <a:schemeClr val="accent5"/>
              </a:buClr>
              <a:defRPr/>
            </a:pPr>
            <a:r>
              <a:rPr lang="en-US" sz="2400" dirty="0"/>
              <a:t>Lead or support customers with similar initiatives </a:t>
            </a:r>
          </a:p>
          <a:p>
            <a:endParaRPr lang="en-US" dirty="0"/>
          </a:p>
        </p:txBody>
      </p:sp>
      <p:sp>
        <p:nvSpPr>
          <p:cNvPr id="7" name="Rectangle 2"/>
          <p:cNvSpPr>
            <a:spLocks noGrp="1" noChangeArrowheads="1"/>
          </p:cNvSpPr>
          <p:nvPr>
            <p:ph type="title"/>
          </p:nvPr>
        </p:nvSpPr>
        <p:spPr>
          <a:xfrm>
            <a:off x="396875" y="304800"/>
            <a:ext cx="7620000" cy="1143000"/>
          </a:xfrm>
        </p:spPr>
        <p:txBody>
          <a:bodyPr/>
          <a:lstStyle/>
          <a:p>
            <a:pPr algn="ctr" eaLnBrk="1" hangingPunct="1"/>
            <a:r>
              <a:rPr lang="en-US" altLang="en-US" sz="4400" dirty="0">
                <a:cs typeface="Tunga" pitchFamily="34" charset="0"/>
              </a:rPr>
              <a:t>How do companies win?</a:t>
            </a:r>
          </a:p>
        </p:txBody>
      </p:sp>
      <p:sp>
        <p:nvSpPr>
          <p:cNvPr id="8" name="Slide Number Placeholder 7"/>
          <p:cNvSpPr>
            <a:spLocks noGrp="1"/>
          </p:cNvSpPr>
          <p:nvPr>
            <p:ph type="sldNum" sz="quarter" idx="10"/>
          </p:nvPr>
        </p:nvSpPr>
        <p:spPr/>
        <p:txBody>
          <a:bodyPr/>
          <a:lstStyle/>
          <a:p>
            <a:pPr>
              <a:defRPr/>
            </a:pPr>
            <a:fld id="{78E71C95-FEAD-4940-8DCC-B379CAD5228A}" type="slidenum">
              <a:rPr lang="en-US" smtClean="0"/>
              <a:pPr>
                <a:defRPr/>
              </a:pPr>
              <a:t>11</a:t>
            </a:fld>
            <a:endParaRPr lang="en-US" dirty="0"/>
          </a:p>
        </p:txBody>
      </p:sp>
      <p:pic>
        <p:nvPicPr>
          <p:cNvPr id="3" name="Picture 2" descr="Blocks with money below them saying ROI">
            <a:extLst>
              <a:ext uri="{FF2B5EF4-FFF2-40B4-BE49-F238E27FC236}">
                <a16:creationId xmlns:a16="http://schemas.microsoft.com/office/drawing/2014/main" id="{F4A5E72F-FE60-40B5-9AF5-D01312414FEF}"/>
              </a:ext>
            </a:extLst>
          </p:cNvPr>
          <p:cNvPicPr>
            <a:picLocks noChangeAspect="1"/>
          </p:cNvPicPr>
          <p:nvPr/>
        </p:nvPicPr>
        <p:blipFill>
          <a:blip r:embed="rId2"/>
          <a:stretch>
            <a:fillRect/>
          </a:stretch>
        </p:blipFill>
        <p:spPr>
          <a:xfrm>
            <a:off x="2667000" y="4975224"/>
            <a:ext cx="2619375" cy="1743075"/>
          </a:xfrm>
          <a:prstGeom prst="rect">
            <a:avLst/>
          </a:prstGeom>
        </p:spPr>
      </p:pic>
    </p:spTree>
    <p:extLst>
      <p:ext uri="{BB962C8B-B14F-4D97-AF65-F5344CB8AC3E}">
        <p14:creationId xmlns:p14="http://schemas.microsoft.com/office/powerpoint/2010/main" val="123763392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JEC logo"/>
          <p:cNvPicPr>
            <a:picLocks noChangeAspect="1" noChangeArrowheads="1"/>
          </p:cNvPicPr>
          <p:nvPr/>
        </p:nvPicPr>
        <p:blipFill>
          <a:blip r:embed="rId2" cstate="print">
            <a:extLst>
              <a:ext uri="{28A0092B-C50C-407E-A947-70E740481C1C}">
                <a14:useLocalDpi xmlns:a14="http://schemas.microsoft.com/office/drawing/2010/main" val="0"/>
              </a:ext>
            </a:extLst>
          </a:blip>
          <a:stretch>
            <a:fillRect/>
          </a:stretch>
        </p:blipFill>
        <p:spPr bwMode="auto">
          <a:xfrm>
            <a:off x="2303584" y="42593"/>
            <a:ext cx="3657600" cy="2209372"/>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ctrTitle"/>
          </p:nvPr>
        </p:nvSpPr>
        <p:spPr>
          <a:xfrm>
            <a:off x="457200" y="1905000"/>
            <a:ext cx="7543800" cy="2593975"/>
          </a:xfrm>
        </p:spPr>
        <p:txBody>
          <a:bodyPr/>
          <a:lstStyle/>
          <a:p>
            <a:pPr algn="ctr"/>
            <a:r>
              <a:rPr lang="en-US" dirty="0"/>
              <a:t>Section 2:</a:t>
            </a:r>
            <a:br>
              <a:rPr lang="en-US" dirty="0"/>
            </a:br>
            <a:r>
              <a:rPr lang="en-US" dirty="0"/>
              <a:t>Natural Supports</a:t>
            </a:r>
          </a:p>
        </p:txBody>
      </p:sp>
      <p:sp>
        <p:nvSpPr>
          <p:cNvPr id="8" name="Slide Number Placeholder 7"/>
          <p:cNvSpPr>
            <a:spLocks noGrp="1"/>
          </p:cNvSpPr>
          <p:nvPr>
            <p:ph type="sldNum" sz="quarter" idx="10"/>
          </p:nvPr>
        </p:nvSpPr>
        <p:spPr/>
        <p:txBody>
          <a:bodyPr/>
          <a:lstStyle/>
          <a:p>
            <a:pPr>
              <a:defRPr/>
            </a:pPr>
            <a:fld id="{78E71C95-FEAD-4940-8DCC-B379CAD5228A}" type="slidenum">
              <a:rPr lang="en-US" smtClean="0"/>
              <a:pPr>
                <a:defRPr/>
              </a:pPr>
              <a:t>12</a:t>
            </a:fld>
            <a:endParaRPr lang="en-US" dirty="0"/>
          </a:p>
        </p:txBody>
      </p:sp>
    </p:spTree>
    <p:extLst>
      <p:ext uri="{BB962C8B-B14F-4D97-AF65-F5344CB8AC3E}">
        <p14:creationId xmlns:p14="http://schemas.microsoft.com/office/powerpoint/2010/main" val="234667198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02" name="Rectangle 2"/>
          <p:cNvSpPr>
            <a:spLocks noGrp="1" noChangeArrowheads="1"/>
          </p:cNvSpPr>
          <p:nvPr>
            <p:ph type="title"/>
          </p:nvPr>
        </p:nvSpPr>
        <p:spPr/>
        <p:txBody>
          <a:bodyPr>
            <a:normAutofit/>
          </a:bodyPr>
          <a:lstStyle/>
          <a:p>
            <a:pPr>
              <a:defRPr/>
            </a:pPr>
            <a:r>
              <a:rPr lang="en-US" dirty="0"/>
              <a:t>Natural Supports Definition	</a:t>
            </a:r>
          </a:p>
        </p:txBody>
      </p:sp>
      <p:sp>
        <p:nvSpPr>
          <p:cNvPr id="41987" name="Rectangle 3"/>
          <p:cNvSpPr>
            <a:spLocks noGrp="1" noChangeArrowheads="1"/>
          </p:cNvSpPr>
          <p:nvPr>
            <p:ph sz="half" idx="4294967295"/>
          </p:nvPr>
        </p:nvSpPr>
        <p:spPr>
          <a:xfrm>
            <a:off x="1066800" y="1524000"/>
            <a:ext cx="5715000" cy="3371850"/>
          </a:xfrm>
        </p:spPr>
        <p:txBody>
          <a:bodyPr/>
          <a:lstStyle/>
          <a:p>
            <a:pPr marL="85725" indent="0">
              <a:buNone/>
            </a:pPr>
            <a:r>
              <a:rPr lang="en-US" sz="2400" dirty="0"/>
              <a:t>“Natural support approaches emphasize integrating individuals into the workplace culture in ways that are natural and typical, rather than accentuating limitations of individuals and supporting individuals with specialized assistance from a professional.” </a:t>
            </a:r>
            <a:r>
              <a:rPr lang="en-US" sz="2400" dirty="0">
                <a:solidFill>
                  <a:srgbClr val="FF0000"/>
                </a:solidFill>
              </a:rPr>
              <a:t>Banks, B., Charleston, S., </a:t>
            </a:r>
            <a:r>
              <a:rPr lang="en-US" sz="2400" dirty="0" err="1">
                <a:solidFill>
                  <a:srgbClr val="FF0000"/>
                </a:solidFill>
              </a:rPr>
              <a:t>Grossi</a:t>
            </a:r>
            <a:r>
              <a:rPr lang="en-US" sz="2400" dirty="0">
                <a:solidFill>
                  <a:srgbClr val="FF0000"/>
                </a:solidFill>
              </a:rPr>
              <a:t>, T., &amp; </a:t>
            </a:r>
            <a:r>
              <a:rPr lang="en-US" sz="2400" dirty="0" err="1">
                <a:solidFill>
                  <a:srgbClr val="FF0000"/>
                </a:solidFill>
              </a:rPr>
              <a:t>Mank</a:t>
            </a:r>
            <a:r>
              <a:rPr lang="en-US" sz="2400" dirty="0">
                <a:solidFill>
                  <a:srgbClr val="FF0000"/>
                </a:solidFill>
              </a:rPr>
              <a:t>, D. 2001 – Southeast TACE</a:t>
            </a:r>
          </a:p>
          <a:p>
            <a:pPr marL="85725" indent="0">
              <a:buNone/>
            </a:pPr>
            <a:endParaRPr lang="en-US" altLang="en-US" sz="2400" dirty="0">
              <a:solidFill>
                <a:srgbClr val="FF0000"/>
              </a:solidFill>
            </a:endParaRPr>
          </a:p>
          <a:p>
            <a:pPr marL="85725" indent="0">
              <a:buNone/>
            </a:pPr>
            <a:endParaRPr lang="en-US" altLang="en-US" sz="2400" dirty="0">
              <a:solidFill>
                <a:srgbClr val="FF0000"/>
              </a:solidFill>
            </a:endParaRPr>
          </a:p>
        </p:txBody>
      </p:sp>
      <p:sp>
        <p:nvSpPr>
          <p:cNvPr id="3" name="Slide Number Placeholder 2"/>
          <p:cNvSpPr>
            <a:spLocks noGrp="1"/>
          </p:cNvSpPr>
          <p:nvPr>
            <p:ph type="sldNum" sz="quarter" idx="12"/>
          </p:nvPr>
        </p:nvSpPr>
        <p:spPr/>
        <p:txBody>
          <a:bodyPr/>
          <a:lstStyle/>
          <a:p>
            <a:pPr>
              <a:defRPr/>
            </a:pPr>
            <a:fld id="{1A9F13BD-3B5A-4DB0-BCC6-46C0886C93BB}" type="slidenum">
              <a:rPr lang="en-US" smtClean="0"/>
              <a:pPr>
                <a:defRPr/>
              </a:pPr>
              <a:t>13</a:t>
            </a:fld>
            <a:endParaRPr lang="en-US"/>
          </a:p>
        </p:txBody>
      </p:sp>
      <p:pic>
        <p:nvPicPr>
          <p:cNvPr id="6" name="Picture 5" descr="Several groups of people looking at papers talking with each other">
            <a:extLst>
              <a:ext uri="{FF2B5EF4-FFF2-40B4-BE49-F238E27FC236}">
                <a16:creationId xmlns:a16="http://schemas.microsoft.com/office/drawing/2014/main" id="{CC0BE040-BF3C-4CE7-AA90-0679C8B9034E}"/>
              </a:ext>
            </a:extLst>
          </p:cNvPr>
          <p:cNvPicPr>
            <a:picLocks noChangeAspect="1"/>
          </p:cNvPicPr>
          <p:nvPr/>
        </p:nvPicPr>
        <p:blipFill>
          <a:blip r:embed="rId3"/>
          <a:stretch>
            <a:fillRect/>
          </a:stretch>
        </p:blipFill>
        <p:spPr>
          <a:xfrm>
            <a:off x="3048000" y="4781552"/>
            <a:ext cx="2638425" cy="1733550"/>
          </a:xfrm>
          <a:prstGeom prst="rect">
            <a:avLst/>
          </a:prstGeom>
        </p:spPr>
      </p:pic>
    </p:spTree>
    <p:extLst>
      <p:ext uri="{BB962C8B-B14F-4D97-AF65-F5344CB8AC3E}">
        <p14:creationId xmlns:p14="http://schemas.microsoft.com/office/powerpoint/2010/main" val="331328828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2770" name="Rectangle 2"/>
          <p:cNvSpPr>
            <a:spLocks noGrp="1" noChangeArrowheads="1"/>
          </p:cNvSpPr>
          <p:nvPr>
            <p:ph type="title"/>
          </p:nvPr>
        </p:nvSpPr>
        <p:spPr/>
        <p:txBody>
          <a:bodyPr/>
          <a:lstStyle/>
          <a:p>
            <a:pPr eaLnBrk="1" hangingPunct="1"/>
            <a:r>
              <a:rPr lang="en-US" altLang="en-US" dirty="0"/>
              <a:t>Natural Support Idea: Visuals</a:t>
            </a:r>
          </a:p>
        </p:txBody>
      </p:sp>
      <p:sp>
        <p:nvSpPr>
          <p:cNvPr id="180227" name="Rectangle 3"/>
          <p:cNvSpPr>
            <a:spLocks noGrp="1" noChangeArrowheads="1"/>
          </p:cNvSpPr>
          <p:nvPr>
            <p:ph idx="1"/>
          </p:nvPr>
        </p:nvSpPr>
        <p:spPr>
          <a:xfrm>
            <a:off x="685800" y="1812965"/>
            <a:ext cx="6232922" cy="3368279"/>
          </a:xfrm>
        </p:spPr>
        <p:txBody>
          <a:bodyPr/>
          <a:lstStyle/>
          <a:p>
            <a:pPr eaLnBrk="1" hangingPunct="1">
              <a:spcAft>
                <a:spcPct val="20000"/>
              </a:spcAft>
            </a:pPr>
            <a:r>
              <a:rPr lang="en-US" altLang="en-US" sz="2800" dirty="0"/>
              <a:t>Schedules</a:t>
            </a:r>
          </a:p>
          <a:p>
            <a:pPr eaLnBrk="1" hangingPunct="1">
              <a:spcAft>
                <a:spcPct val="20000"/>
              </a:spcAft>
            </a:pPr>
            <a:r>
              <a:rPr lang="en-US" altLang="en-US" sz="2800" dirty="0"/>
              <a:t>Checklists</a:t>
            </a:r>
          </a:p>
          <a:p>
            <a:pPr eaLnBrk="1" hangingPunct="1">
              <a:spcAft>
                <a:spcPct val="20000"/>
              </a:spcAft>
            </a:pPr>
            <a:r>
              <a:rPr lang="en-US" altLang="en-US" sz="2800" dirty="0"/>
              <a:t>Work Systems</a:t>
            </a:r>
          </a:p>
          <a:p>
            <a:pPr eaLnBrk="1" hangingPunct="1">
              <a:spcAft>
                <a:spcPct val="20000"/>
              </a:spcAft>
            </a:pPr>
            <a:r>
              <a:rPr lang="en-US" altLang="en-US" sz="2800" dirty="0"/>
              <a:t>Training Aids</a:t>
            </a:r>
          </a:p>
          <a:p>
            <a:pPr eaLnBrk="1" hangingPunct="1">
              <a:spcAft>
                <a:spcPct val="20000"/>
              </a:spcAft>
            </a:pPr>
            <a:r>
              <a:rPr lang="en-US" altLang="en-US" sz="2800" dirty="0"/>
              <a:t>Conversation Supports</a:t>
            </a:r>
          </a:p>
          <a:p>
            <a:pPr eaLnBrk="1" hangingPunct="1">
              <a:spcAft>
                <a:spcPct val="20000"/>
              </a:spcAft>
            </a:pPr>
            <a:r>
              <a:rPr lang="en-US" altLang="en-US" sz="2800" dirty="0"/>
              <a:t>Social Cues</a:t>
            </a:r>
          </a:p>
          <a:p>
            <a:pPr eaLnBrk="1" hangingPunct="1">
              <a:spcAft>
                <a:spcPct val="20000"/>
              </a:spcAft>
            </a:pPr>
            <a:r>
              <a:rPr lang="en-US" altLang="en-US" sz="2800" dirty="0"/>
              <a:t>Productivity/Safety Enhancers</a:t>
            </a:r>
          </a:p>
        </p:txBody>
      </p:sp>
      <p:sp>
        <p:nvSpPr>
          <p:cNvPr id="3" name="Slide Number Placeholder 2"/>
          <p:cNvSpPr>
            <a:spLocks noGrp="1"/>
          </p:cNvSpPr>
          <p:nvPr>
            <p:ph type="sldNum" sz="quarter" idx="12"/>
          </p:nvPr>
        </p:nvSpPr>
        <p:spPr/>
        <p:txBody>
          <a:bodyPr/>
          <a:lstStyle/>
          <a:p>
            <a:pPr>
              <a:defRPr/>
            </a:pPr>
            <a:fld id="{61BBAD0C-BF28-4FDD-BFC3-F180F5FDEEA0}" type="slidenum">
              <a:rPr lang="en-US" smtClean="0"/>
              <a:pPr>
                <a:defRPr/>
              </a:pPr>
              <a:t>14</a:t>
            </a:fld>
            <a:endParaRPr lang="en-US"/>
          </a:p>
        </p:txBody>
      </p:sp>
      <p:pic>
        <p:nvPicPr>
          <p:cNvPr id="5" name="Picture 4" descr="illustration of a woman looking at things">
            <a:extLst>
              <a:ext uri="{FF2B5EF4-FFF2-40B4-BE49-F238E27FC236}">
                <a16:creationId xmlns:a16="http://schemas.microsoft.com/office/drawing/2014/main" id="{05CEF3E0-344B-4052-9B24-52B10F980677}"/>
              </a:ext>
              <a:ext uri="{C183D7F6-B498-43B3-948B-1728B52AA6E4}">
                <adec:decorative xmlns:adec="http://schemas.microsoft.com/office/drawing/2017/decorative" val="0"/>
              </a:ext>
            </a:extLst>
          </p:cNvPr>
          <p:cNvPicPr>
            <a:picLocks noChangeAspect="1"/>
          </p:cNvPicPr>
          <p:nvPr/>
        </p:nvPicPr>
        <p:blipFill>
          <a:blip r:embed="rId2"/>
          <a:stretch>
            <a:fillRect/>
          </a:stretch>
        </p:blipFill>
        <p:spPr>
          <a:xfrm>
            <a:off x="4783406" y="2209800"/>
            <a:ext cx="3267075" cy="1400175"/>
          </a:xfrm>
          <a:prstGeom prst="rect">
            <a:avLst/>
          </a:prstGeom>
        </p:spPr>
      </p:pic>
    </p:spTree>
    <p:extLst>
      <p:ext uri="{BB962C8B-B14F-4D97-AF65-F5344CB8AC3E}">
        <p14:creationId xmlns:p14="http://schemas.microsoft.com/office/powerpoint/2010/main" val="229319142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180227">
                                            <p:txEl>
                                              <p:pRg st="0" end="0"/>
                                            </p:txEl>
                                          </p:spTgt>
                                        </p:tgtEl>
                                        <p:attrNameLst>
                                          <p:attrName>style.visibility</p:attrName>
                                        </p:attrNameLst>
                                      </p:cBhvr>
                                      <p:to>
                                        <p:strVal val="visible"/>
                                      </p:to>
                                    </p:set>
                                    <p:anim calcmode="lin" valueType="num">
                                      <p:cBhvr additive="base">
                                        <p:cTn id="7" dur="500" fill="hold"/>
                                        <p:tgtEl>
                                          <p:spTgt spid="180227">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180227">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180227">
                                            <p:txEl>
                                              <p:pRg st="1" end="1"/>
                                            </p:txEl>
                                          </p:spTgt>
                                        </p:tgtEl>
                                        <p:attrNameLst>
                                          <p:attrName>style.visibility</p:attrName>
                                        </p:attrNameLst>
                                      </p:cBhvr>
                                      <p:to>
                                        <p:strVal val="visible"/>
                                      </p:to>
                                    </p:set>
                                    <p:anim calcmode="lin" valueType="num">
                                      <p:cBhvr additive="base">
                                        <p:cTn id="13" dur="500" fill="hold"/>
                                        <p:tgtEl>
                                          <p:spTgt spid="180227">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180227">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180227">
                                            <p:txEl>
                                              <p:pRg st="2" end="2"/>
                                            </p:txEl>
                                          </p:spTgt>
                                        </p:tgtEl>
                                        <p:attrNameLst>
                                          <p:attrName>style.visibility</p:attrName>
                                        </p:attrNameLst>
                                      </p:cBhvr>
                                      <p:to>
                                        <p:strVal val="visible"/>
                                      </p:to>
                                    </p:set>
                                    <p:anim calcmode="lin" valueType="num">
                                      <p:cBhvr additive="base">
                                        <p:cTn id="19" dur="500" fill="hold"/>
                                        <p:tgtEl>
                                          <p:spTgt spid="180227">
                                            <p:txEl>
                                              <p:pRg st="2" end="2"/>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180227">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180227">
                                            <p:txEl>
                                              <p:pRg st="3" end="3"/>
                                            </p:txEl>
                                          </p:spTgt>
                                        </p:tgtEl>
                                        <p:attrNameLst>
                                          <p:attrName>style.visibility</p:attrName>
                                        </p:attrNameLst>
                                      </p:cBhvr>
                                      <p:to>
                                        <p:strVal val="visible"/>
                                      </p:to>
                                    </p:set>
                                    <p:anim calcmode="lin" valueType="num">
                                      <p:cBhvr additive="base">
                                        <p:cTn id="25" dur="500" fill="hold"/>
                                        <p:tgtEl>
                                          <p:spTgt spid="180227">
                                            <p:txEl>
                                              <p:pRg st="3" end="3"/>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180227">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8" fill="hold" grpId="0" nodeType="clickEffect">
                                  <p:stCondLst>
                                    <p:cond delay="0"/>
                                  </p:stCondLst>
                                  <p:childTnLst>
                                    <p:set>
                                      <p:cBhvr>
                                        <p:cTn id="30" dur="1" fill="hold">
                                          <p:stCondLst>
                                            <p:cond delay="0"/>
                                          </p:stCondLst>
                                        </p:cTn>
                                        <p:tgtEl>
                                          <p:spTgt spid="180227">
                                            <p:txEl>
                                              <p:pRg st="4" end="4"/>
                                            </p:txEl>
                                          </p:spTgt>
                                        </p:tgtEl>
                                        <p:attrNameLst>
                                          <p:attrName>style.visibility</p:attrName>
                                        </p:attrNameLst>
                                      </p:cBhvr>
                                      <p:to>
                                        <p:strVal val="visible"/>
                                      </p:to>
                                    </p:set>
                                    <p:anim calcmode="lin" valueType="num">
                                      <p:cBhvr additive="base">
                                        <p:cTn id="31" dur="500" fill="hold"/>
                                        <p:tgtEl>
                                          <p:spTgt spid="180227">
                                            <p:txEl>
                                              <p:pRg st="4" end="4"/>
                                            </p:txEl>
                                          </p:spTgt>
                                        </p:tgtEl>
                                        <p:attrNameLst>
                                          <p:attrName>ppt_x</p:attrName>
                                        </p:attrNameLst>
                                      </p:cBhvr>
                                      <p:tavLst>
                                        <p:tav tm="0">
                                          <p:val>
                                            <p:strVal val="0-#ppt_w/2"/>
                                          </p:val>
                                        </p:tav>
                                        <p:tav tm="100000">
                                          <p:val>
                                            <p:strVal val="#ppt_x"/>
                                          </p:val>
                                        </p:tav>
                                      </p:tavLst>
                                    </p:anim>
                                    <p:anim calcmode="lin" valueType="num">
                                      <p:cBhvr additive="base">
                                        <p:cTn id="32" dur="500" fill="hold"/>
                                        <p:tgtEl>
                                          <p:spTgt spid="180227">
                                            <p:txEl>
                                              <p:pRg st="4" end="4"/>
                                            </p:txEl>
                                          </p:spTgt>
                                        </p:tgtEl>
                                        <p:attrNameLst>
                                          <p:attrName>ppt_y</p:attrName>
                                        </p:attrNameLst>
                                      </p:cBhvr>
                                      <p:tavLst>
                                        <p:tav tm="0">
                                          <p:val>
                                            <p:strVal val="#ppt_y"/>
                                          </p:val>
                                        </p:tav>
                                        <p:tav tm="100000">
                                          <p:val>
                                            <p:strVal val="#ppt_y"/>
                                          </p:val>
                                        </p:tav>
                                      </p:tavLst>
                                    </p:anim>
                                  </p:childTnLst>
                                </p:cTn>
                              </p:par>
                            </p:childTnLst>
                          </p:cTn>
                        </p:par>
                      </p:childTnLst>
                    </p:cTn>
                  </p:par>
                  <p:par>
                    <p:cTn id="33" fill="hold" nodeType="clickPar">
                      <p:stCondLst>
                        <p:cond delay="indefinite"/>
                      </p:stCondLst>
                      <p:childTnLst>
                        <p:par>
                          <p:cTn id="34" fill="hold" nodeType="withGroup">
                            <p:stCondLst>
                              <p:cond delay="0"/>
                            </p:stCondLst>
                            <p:childTnLst>
                              <p:par>
                                <p:cTn id="35" presetID="2" presetClass="entr" presetSubtype="8" fill="hold" grpId="0" nodeType="clickEffect">
                                  <p:stCondLst>
                                    <p:cond delay="0"/>
                                  </p:stCondLst>
                                  <p:childTnLst>
                                    <p:set>
                                      <p:cBhvr>
                                        <p:cTn id="36" dur="1" fill="hold">
                                          <p:stCondLst>
                                            <p:cond delay="0"/>
                                          </p:stCondLst>
                                        </p:cTn>
                                        <p:tgtEl>
                                          <p:spTgt spid="180227">
                                            <p:txEl>
                                              <p:pRg st="5" end="5"/>
                                            </p:txEl>
                                          </p:spTgt>
                                        </p:tgtEl>
                                        <p:attrNameLst>
                                          <p:attrName>style.visibility</p:attrName>
                                        </p:attrNameLst>
                                      </p:cBhvr>
                                      <p:to>
                                        <p:strVal val="visible"/>
                                      </p:to>
                                    </p:set>
                                    <p:anim calcmode="lin" valueType="num">
                                      <p:cBhvr additive="base">
                                        <p:cTn id="37" dur="500" fill="hold"/>
                                        <p:tgtEl>
                                          <p:spTgt spid="180227">
                                            <p:txEl>
                                              <p:pRg st="5" end="5"/>
                                            </p:txEl>
                                          </p:spTgt>
                                        </p:tgtEl>
                                        <p:attrNameLst>
                                          <p:attrName>ppt_x</p:attrName>
                                        </p:attrNameLst>
                                      </p:cBhvr>
                                      <p:tavLst>
                                        <p:tav tm="0">
                                          <p:val>
                                            <p:strVal val="0-#ppt_w/2"/>
                                          </p:val>
                                        </p:tav>
                                        <p:tav tm="100000">
                                          <p:val>
                                            <p:strVal val="#ppt_x"/>
                                          </p:val>
                                        </p:tav>
                                      </p:tavLst>
                                    </p:anim>
                                    <p:anim calcmode="lin" valueType="num">
                                      <p:cBhvr additive="base">
                                        <p:cTn id="38" dur="500" fill="hold"/>
                                        <p:tgtEl>
                                          <p:spTgt spid="180227">
                                            <p:txEl>
                                              <p:pRg st="5" end="5"/>
                                            </p:txEl>
                                          </p:spTgt>
                                        </p:tgtEl>
                                        <p:attrNameLst>
                                          <p:attrName>ppt_y</p:attrName>
                                        </p:attrNameLst>
                                      </p:cBhvr>
                                      <p:tavLst>
                                        <p:tav tm="0">
                                          <p:val>
                                            <p:strVal val="#ppt_y"/>
                                          </p:val>
                                        </p:tav>
                                        <p:tav tm="100000">
                                          <p:val>
                                            <p:strVal val="#ppt_y"/>
                                          </p:val>
                                        </p:tav>
                                      </p:tavLst>
                                    </p:anim>
                                  </p:childTnLst>
                                </p:cTn>
                              </p:par>
                            </p:childTnLst>
                          </p:cTn>
                        </p:par>
                      </p:childTnLst>
                    </p:cTn>
                  </p:par>
                  <p:par>
                    <p:cTn id="39" fill="hold" nodeType="clickPar">
                      <p:stCondLst>
                        <p:cond delay="indefinite"/>
                      </p:stCondLst>
                      <p:childTnLst>
                        <p:par>
                          <p:cTn id="40" fill="hold" nodeType="withGroup">
                            <p:stCondLst>
                              <p:cond delay="0"/>
                            </p:stCondLst>
                            <p:childTnLst>
                              <p:par>
                                <p:cTn id="41" presetID="2" presetClass="entr" presetSubtype="8" fill="hold" grpId="0" nodeType="clickEffect">
                                  <p:stCondLst>
                                    <p:cond delay="0"/>
                                  </p:stCondLst>
                                  <p:childTnLst>
                                    <p:set>
                                      <p:cBhvr>
                                        <p:cTn id="42" dur="1" fill="hold">
                                          <p:stCondLst>
                                            <p:cond delay="0"/>
                                          </p:stCondLst>
                                        </p:cTn>
                                        <p:tgtEl>
                                          <p:spTgt spid="180227">
                                            <p:txEl>
                                              <p:pRg st="6" end="6"/>
                                            </p:txEl>
                                          </p:spTgt>
                                        </p:tgtEl>
                                        <p:attrNameLst>
                                          <p:attrName>style.visibility</p:attrName>
                                        </p:attrNameLst>
                                      </p:cBhvr>
                                      <p:to>
                                        <p:strVal val="visible"/>
                                      </p:to>
                                    </p:set>
                                    <p:anim calcmode="lin" valueType="num">
                                      <p:cBhvr additive="base">
                                        <p:cTn id="43" dur="500" fill="hold"/>
                                        <p:tgtEl>
                                          <p:spTgt spid="180227">
                                            <p:txEl>
                                              <p:pRg st="6" end="6"/>
                                            </p:txEl>
                                          </p:spTgt>
                                        </p:tgtEl>
                                        <p:attrNameLst>
                                          <p:attrName>ppt_x</p:attrName>
                                        </p:attrNameLst>
                                      </p:cBhvr>
                                      <p:tavLst>
                                        <p:tav tm="0">
                                          <p:val>
                                            <p:strVal val="0-#ppt_w/2"/>
                                          </p:val>
                                        </p:tav>
                                        <p:tav tm="100000">
                                          <p:val>
                                            <p:strVal val="#ppt_x"/>
                                          </p:val>
                                        </p:tav>
                                      </p:tavLst>
                                    </p:anim>
                                    <p:anim calcmode="lin" valueType="num">
                                      <p:cBhvr additive="base">
                                        <p:cTn id="44" dur="500" fill="hold"/>
                                        <p:tgtEl>
                                          <p:spTgt spid="180227">
                                            <p:txEl>
                                              <p:pRg st="6" end="6"/>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0227" grpId="0" build="p" autoUpdateAnimBg="0"/>
    </p:bldLst>
  </p:timing>
</p:sld>
</file>

<file path=ppt/slides/slide1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3794" name="Rectangle 2"/>
          <p:cNvSpPr>
            <a:spLocks noGrp="1" noChangeArrowheads="1"/>
          </p:cNvSpPr>
          <p:nvPr>
            <p:ph type="title"/>
          </p:nvPr>
        </p:nvSpPr>
        <p:spPr/>
        <p:txBody>
          <a:bodyPr/>
          <a:lstStyle/>
          <a:p>
            <a:pPr eaLnBrk="1" hangingPunct="1"/>
            <a:r>
              <a:rPr lang="en-US" altLang="en-US" dirty="0"/>
              <a:t>Natural Support Idea: Silence</a:t>
            </a:r>
          </a:p>
        </p:txBody>
      </p:sp>
      <p:sp>
        <p:nvSpPr>
          <p:cNvPr id="180227" name="Rectangle 3"/>
          <p:cNvSpPr>
            <a:spLocks noGrp="1" noChangeArrowheads="1"/>
          </p:cNvSpPr>
          <p:nvPr>
            <p:ph idx="1"/>
          </p:nvPr>
        </p:nvSpPr>
        <p:spPr>
          <a:xfrm>
            <a:off x="762000" y="1524000"/>
            <a:ext cx="6232922" cy="4000500"/>
          </a:xfrm>
        </p:spPr>
        <p:txBody>
          <a:bodyPr/>
          <a:lstStyle/>
          <a:p>
            <a:pPr eaLnBrk="1" hangingPunct="1">
              <a:spcAft>
                <a:spcPct val="20000"/>
              </a:spcAft>
            </a:pPr>
            <a:r>
              <a:rPr lang="en-US" altLang="en-US" sz="2800" dirty="0"/>
              <a:t>Top accommodation for visual thinkers</a:t>
            </a:r>
          </a:p>
          <a:p>
            <a:pPr eaLnBrk="1" hangingPunct="1">
              <a:spcAft>
                <a:spcPct val="20000"/>
              </a:spcAft>
            </a:pPr>
            <a:r>
              <a:rPr lang="en-US" altLang="en-US" sz="2800" dirty="0"/>
              <a:t>Do not “re-start the processing loop”</a:t>
            </a:r>
          </a:p>
          <a:p>
            <a:pPr eaLnBrk="1" hangingPunct="1">
              <a:spcAft>
                <a:spcPct val="20000"/>
              </a:spcAft>
            </a:pPr>
            <a:r>
              <a:rPr lang="en-US" altLang="en-US" sz="2800" dirty="0"/>
              <a:t>Powerful tool for interviews &amp; supervision</a:t>
            </a:r>
          </a:p>
          <a:p>
            <a:pPr eaLnBrk="1" hangingPunct="1">
              <a:spcAft>
                <a:spcPct val="20000"/>
              </a:spcAft>
            </a:pPr>
            <a:r>
              <a:rPr lang="en-US" altLang="en-US" sz="2800" dirty="0"/>
              <a:t>Opportunity to process &amp; help neurological systems get back in check</a:t>
            </a:r>
          </a:p>
        </p:txBody>
      </p:sp>
      <p:sp>
        <p:nvSpPr>
          <p:cNvPr id="3" name="Slide Number Placeholder 2"/>
          <p:cNvSpPr>
            <a:spLocks noGrp="1"/>
          </p:cNvSpPr>
          <p:nvPr>
            <p:ph type="sldNum" sz="quarter" idx="12"/>
          </p:nvPr>
        </p:nvSpPr>
        <p:spPr/>
        <p:txBody>
          <a:bodyPr/>
          <a:lstStyle/>
          <a:p>
            <a:pPr>
              <a:defRPr/>
            </a:pPr>
            <a:fld id="{61BBAD0C-BF28-4FDD-BFC3-F180F5FDEEA0}" type="slidenum">
              <a:rPr lang="en-US" smtClean="0"/>
              <a:pPr>
                <a:defRPr/>
              </a:pPr>
              <a:t>15</a:t>
            </a:fld>
            <a:endParaRPr lang="en-US"/>
          </a:p>
        </p:txBody>
      </p:sp>
      <p:pic>
        <p:nvPicPr>
          <p:cNvPr id="5" name="Picture 4" descr="A woman with her finger in front of her mouth shushing">
            <a:extLst>
              <a:ext uri="{FF2B5EF4-FFF2-40B4-BE49-F238E27FC236}">
                <a16:creationId xmlns:a16="http://schemas.microsoft.com/office/drawing/2014/main" id="{BD1BB396-2346-4340-8EFA-143F639C30C1}"/>
              </a:ext>
            </a:extLst>
          </p:cNvPr>
          <p:cNvPicPr>
            <a:picLocks noChangeAspect="1"/>
          </p:cNvPicPr>
          <p:nvPr/>
        </p:nvPicPr>
        <p:blipFill>
          <a:blip r:embed="rId2"/>
          <a:stretch>
            <a:fillRect/>
          </a:stretch>
        </p:blipFill>
        <p:spPr>
          <a:xfrm>
            <a:off x="2928937" y="4989512"/>
            <a:ext cx="2676525" cy="1714500"/>
          </a:xfrm>
          <a:prstGeom prst="rect">
            <a:avLst/>
          </a:prstGeom>
        </p:spPr>
      </p:pic>
    </p:spTree>
    <p:extLst>
      <p:ext uri="{BB962C8B-B14F-4D97-AF65-F5344CB8AC3E}">
        <p14:creationId xmlns:p14="http://schemas.microsoft.com/office/powerpoint/2010/main" val="143807063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180227">
                                            <p:txEl>
                                              <p:pRg st="0" end="0"/>
                                            </p:txEl>
                                          </p:spTgt>
                                        </p:tgtEl>
                                        <p:attrNameLst>
                                          <p:attrName>style.visibility</p:attrName>
                                        </p:attrNameLst>
                                      </p:cBhvr>
                                      <p:to>
                                        <p:strVal val="visible"/>
                                      </p:to>
                                    </p:set>
                                    <p:anim calcmode="lin" valueType="num">
                                      <p:cBhvr additive="base">
                                        <p:cTn id="7" dur="500" fill="hold"/>
                                        <p:tgtEl>
                                          <p:spTgt spid="180227">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180227">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180227">
                                            <p:txEl>
                                              <p:pRg st="1" end="1"/>
                                            </p:txEl>
                                          </p:spTgt>
                                        </p:tgtEl>
                                        <p:attrNameLst>
                                          <p:attrName>style.visibility</p:attrName>
                                        </p:attrNameLst>
                                      </p:cBhvr>
                                      <p:to>
                                        <p:strVal val="visible"/>
                                      </p:to>
                                    </p:set>
                                    <p:anim calcmode="lin" valueType="num">
                                      <p:cBhvr additive="base">
                                        <p:cTn id="13" dur="500" fill="hold"/>
                                        <p:tgtEl>
                                          <p:spTgt spid="180227">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180227">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180227">
                                            <p:txEl>
                                              <p:pRg st="2" end="2"/>
                                            </p:txEl>
                                          </p:spTgt>
                                        </p:tgtEl>
                                        <p:attrNameLst>
                                          <p:attrName>style.visibility</p:attrName>
                                        </p:attrNameLst>
                                      </p:cBhvr>
                                      <p:to>
                                        <p:strVal val="visible"/>
                                      </p:to>
                                    </p:set>
                                    <p:anim calcmode="lin" valueType="num">
                                      <p:cBhvr additive="base">
                                        <p:cTn id="19" dur="500" fill="hold"/>
                                        <p:tgtEl>
                                          <p:spTgt spid="180227">
                                            <p:txEl>
                                              <p:pRg st="2" end="2"/>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180227">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180227">
                                            <p:txEl>
                                              <p:pRg st="3" end="3"/>
                                            </p:txEl>
                                          </p:spTgt>
                                        </p:tgtEl>
                                        <p:attrNameLst>
                                          <p:attrName>style.visibility</p:attrName>
                                        </p:attrNameLst>
                                      </p:cBhvr>
                                      <p:to>
                                        <p:strVal val="visible"/>
                                      </p:to>
                                    </p:set>
                                    <p:anim calcmode="lin" valueType="num">
                                      <p:cBhvr additive="base">
                                        <p:cTn id="25" dur="500" fill="hold"/>
                                        <p:tgtEl>
                                          <p:spTgt spid="180227">
                                            <p:txEl>
                                              <p:pRg st="3" end="3"/>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180227">
                                            <p:txEl>
                                              <p:pRg st="3" end="3"/>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0227" grpId="0" build="p" autoUpdateAnimBg="0"/>
    </p:bldLst>
  </p:timing>
</p:sld>
</file>

<file path=ppt/slides/slide1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19490" name="Rectangle 2"/>
          <p:cNvSpPr>
            <a:spLocks noGrp="1" noChangeArrowheads="1"/>
          </p:cNvSpPr>
          <p:nvPr>
            <p:ph type="title" idx="4294967295"/>
          </p:nvPr>
        </p:nvSpPr>
        <p:spPr>
          <a:xfrm>
            <a:off x="457200" y="609600"/>
            <a:ext cx="6172200" cy="857250"/>
          </a:xfrm>
        </p:spPr>
        <p:txBody>
          <a:bodyPr>
            <a:normAutofit fontScale="90000"/>
          </a:bodyPr>
          <a:lstStyle/>
          <a:p>
            <a:pPr eaLnBrk="1" hangingPunct="1"/>
            <a:r>
              <a:rPr lang="en-US" altLang="en-US" dirty="0"/>
              <a:t>Natural Support Idea: Self- Advocacy Skills</a:t>
            </a:r>
          </a:p>
        </p:txBody>
      </p:sp>
      <p:sp>
        <p:nvSpPr>
          <p:cNvPr id="54275" name="Rectangle 3"/>
          <p:cNvSpPr>
            <a:spLocks noGrp="1" noChangeArrowheads="1"/>
          </p:cNvSpPr>
          <p:nvPr>
            <p:ph type="body" idx="4294967295"/>
          </p:nvPr>
        </p:nvSpPr>
        <p:spPr>
          <a:xfrm>
            <a:off x="1143000" y="2555082"/>
            <a:ext cx="5153025" cy="2538413"/>
          </a:xfrm>
        </p:spPr>
        <p:txBody>
          <a:bodyPr/>
          <a:lstStyle/>
          <a:p>
            <a:pPr marL="457200" indent="-457200">
              <a:buFont typeface="Wingdings" panose="05000000000000000000" pitchFamily="2" charset="2"/>
              <a:buAutoNum type="arabicPeriod"/>
            </a:pPr>
            <a:r>
              <a:rPr lang="en-US" altLang="en-US" sz="3200" dirty="0"/>
              <a:t>Asking For Help</a:t>
            </a:r>
          </a:p>
          <a:p>
            <a:pPr marL="457200" indent="-457200">
              <a:buFont typeface="Wingdings" panose="05000000000000000000" pitchFamily="2" charset="2"/>
              <a:buAutoNum type="arabicPeriod"/>
            </a:pPr>
            <a:r>
              <a:rPr lang="en-US" altLang="en-US" sz="3200" dirty="0"/>
              <a:t>Saying “I don’t Understand”</a:t>
            </a:r>
          </a:p>
          <a:p>
            <a:pPr marL="457200" indent="-457200">
              <a:buFont typeface="Wingdings" panose="05000000000000000000" pitchFamily="2" charset="2"/>
              <a:buAutoNum type="arabicPeriod"/>
            </a:pPr>
            <a:r>
              <a:rPr lang="en-US" altLang="en-US" sz="3200" dirty="0"/>
              <a:t>Requesting a break</a:t>
            </a:r>
          </a:p>
          <a:p>
            <a:pPr marL="457200" indent="-457200">
              <a:buNone/>
            </a:pPr>
            <a:endParaRPr lang="en-US" altLang="en-US" sz="2700" i="1" dirty="0"/>
          </a:p>
          <a:p>
            <a:pPr marL="457200" indent="-457200"/>
            <a:endParaRPr lang="en-US" altLang="en-US" dirty="0"/>
          </a:p>
        </p:txBody>
      </p:sp>
      <p:sp>
        <p:nvSpPr>
          <p:cNvPr id="3" name="Slide Number Placeholder 2"/>
          <p:cNvSpPr>
            <a:spLocks noGrp="1"/>
          </p:cNvSpPr>
          <p:nvPr>
            <p:ph type="sldNum" sz="quarter" idx="10"/>
          </p:nvPr>
        </p:nvSpPr>
        <p:spPr/>
        <p:txBody>
          <a:bodyPr/>
          <a:lstStyle/>
          <a:p>
            <a:pPr>
              <a:defRPr/>
            </a:pPr>
            <a:fld id="{F7F0A5CB-D548-46E7-80D5-19F30AF3B344}" type="slidenum">
              <a:rPr lang="en-US" smtClean="0"/>
              <a:pPr>
                <a:defRPr/>
              </a:pPr>
              <a:t>16</a:t>
            </a:fld>
            <a:endParaRPr lang="en-US"/>
          </a:p>
        </p:txBody>
      </p:sp>
      <p:sp>
        <p:nvSpPr>
          <p:cNvPr id="2" name="Date Placeholder 1"/>
          <p:cNvSpPr>
            <a:spLocks noGrp="1"/>
          </p:cNvSpPr>
          <p:nvPr>
            <p:ph type="dt" sz="half" idx="12"/>
          </p:nvPr>
        </p:nvSpPr>
        <p:spPr/>
        <p:txBody>
          <a:bodyPr/>
          <a:lstStyle/>
          <a:p>
            <a:pPr>
              <a:defRPr/>
            </a:pPr>
            <a:endParaRPr lang="en-US" dirty="0">
              <a:solidFill>
                <a:srgbClr val="EEECE1"/>
              </a:solidFill>
            </a:endParaRPr>
          </a:p>
        </p:txBody>
      </p:sp>
      <p:pic>
        <p:nvPicPr>
          <p:cNvPr id="4" name="Picture 3" descr="help">
            <a:extLst>
              <a:ext uri="{FF2B5EF4-FFF2-40B4-BE49-F238E27FC236}">
                <a16:creationId xmlns:a16="http://schemas.microsoft.com/office/drawing/2014/main" id="{3214E550-715C-4C17-AE28-53397F352D93}"/>
              </a:ext>
            </a:extLst>
          </p:cNvPr>
          <p:cNvPicPr>
            <a:picLocks noChangeAspect="1"/>
          </p:cNvPicPr>
          <p:nvPr/>
        </p:nvPicPr>
        <p:blipFill>
          <a:blip r:embed="rId3"/>
          <a:stretch>
            <a:fillRect/>
          </a:stretch>
        </p:blipFill>
        <p:spPr>
          <a:xfrm>
            <a:off x="5105400" y="2028289"/>
            <a:ext cx="2609850" cy="1752600"/>
          </a:xfrm>
          <a:prstGeom prst="rect">
            <a:avLst/>
          </a:prstGeom>
        </p:spPr>
      </p:pic>
    </p:spTree>
    <p:extLst>
      <p:ext uri="{BB962C8B-B14F-4D97-AF65-F5344CB8AC3E}">
        <p14:creationId xmlns:p14="http://schemas.microsoft.com/office/powerpoint/2010/main" val="426293435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2" fill="hold" grpId="0" nodeType="clickEffect">
                                  <p:stCondLst>
                                    <p:cond delay="0"/>
                                  </p:stCondLst>
                                  <p:childTnLst>
                                    <p:set>
                                      <p:cBhvr>
                                        <p:cTn id="6" dur="1" fill="hold">
                                          <p:stCondLst>
                                            <p:cond delay="0"/>
                                          </p:stCondLst>
                                        </p:cTn>
                                        <p:tgtEl>
                                          <p:spTgt spid="319490"/>
                                        </p:tgtEl>
                                        <p:attrNameLst>
                                          <p:attrName>style.visibility</p:attrName>
                                        </p:attrNameLst>
                                      </p:cBhvr>
                                      <p:to>
                                        <p:strVal val="visible"/>
                                      </p:to>
                                    </p:set>
                                    <p:anim calcmode="lin" valueType="num">
                                      <p:cBhvr additive="base">
                                        <p:cTn id="7" dur="500" fill="hold"/>
                                        <p:tgtEl>
                                          <p:spTgt spid="319490"/>
                                        </p:tgtEl>
                                        <p:attrNameLst>
                                          <p:attrName>ppt_x</p:attrName>
                                        </p:attrNameLst>
                                      </p:cBhvr>
                                      <p:tavLst>
                                        <p:tav tm="0">
                                          <p:val>
                                            <p:strVal val="1+#ppt_w/2"/>
                                          </p:val>
                                        </p:tav>
                                        <p:tav tm="100000">
                                          <p:val>
                                            <p:strVal val="#ppt_x"/>
                                          </p:val>
                                        </p:tav>
                                      </p:tavLst>
                                    </p:anim>
                                    <p:anim calcmode="lin" valueType="num">
                                      <p:cBhvr additive="base">
                                        <p:cTn id="8" dur="500" fill="hold"/>
                                        <p:tgtEl>
                                          <p:spTgt spid="31949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9490" grpId="0" autoUpdateAnimBg="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2"/>
          <p:cNvSpPr>
            <a:spLocks noGrp="1" noChangeArrowheads="1"/>
          </p:cNvSpPr>
          <p:nvPr>
            <p:ph type="title"/>
          </p:nvPr>
        </p:nvSpPr>
        <p:spPr/>
        <p:txBody>
          <a:bodyPr/>
          <a:lstStyle/>
          <a:p>
            <a:pPr eaLnBrk="1" hangingPunct="1"/>
            <a:r>
              <a:rPr lang="en-US" altLang="en-US" dirty="0"/>
              <a:t>Natural Support Examples</a:t>
            </a:r>
          </a:p>
        </p:txBody>
      </p:sp>
      <p:sp>
        <p:nvSpPr>
          <p:cNvPr id="44035" name="Rectangle 3"/>
          <p:cNvSpPr>
            <a:spLocks noGrp="1" noChangeArrowheads="1"/>
          </p:cNvSpPr>
          <p:nvPr>
            <p:ph sz="half" idx="4294967295"/>
          </p:nvPr>
        </p:nvSpPr>
        <p:spPr>
          <a:xfrm>
            <a:off x="762000" y="1524000"/>
            <a:ext cx="5715000" cy="3371850"/>
          </a:xfrm>
        </p:spPr>
        <p:txBody>
          <a:bodyPr/>
          <a:lstStyle/>
          <a:p>
            <a:pPr eaLnBrk="1" hangingPunct="1"/>
            <a:r>
              <a:rPr lang="en-US" altLang="en-US" sz="2800" dirty="0"/>
              <a:t>Clear line of management and an informed supervisor, or mentor who can be available to give advice</a:t>
            </a:r>
          </a:p>
          <a:p>
            <a:pPr eaLnBrk="1" hangingPunct="1"/>
            <a:r>
              <a:rPr lang="en-US" altLang="en-US" sz="2800" dirty="0"/>
              <a:t>Checklists and timetables for work to be done</a:t>
            </a:r>
          </a:p>
          <a:p>
            <a:pPr eaLnBrk="1" hangingPunct="1"/>
            <a:r>
              <a:rPr lang="en-US" altLang="en-US" sz="2800" dirty="0"/>
              <a:t>Initial close supervision</a:t>
            </a:r>
          </a:p>
          <a:p>
            <a:pPr eaLnBrk="1" hangingPunct="1"/>
            <a:r>
              <a:rPr lang="en-US" altLang="en-US" sz="2800" dirty="0"/>
              <a:t>Explicit rules of behavior and advice about unwritten rules in the workplace</a:t>
            </a:r>
          </a:p>
          <a:p>
            <a:pPr eaLnBrk="1" hangingPunct="1"/>
            <a:r>
              <a:rPr lang="en-US" altLang="en-US" sz="2800" dirty="0"/>
              <a:t>Consistency from colleagues</a:t>
            </a:r>
          </a:p>
          <a:p>
            <a:pPr eaLnBrk="1" hangingPunct="1"/>
            <a:endParaRPr lang="en-US" altLang="en-US" dirty="0"/>
          </a:p>
        </p:txBody>
      </p:sp>
      <p:sp>
        <p:nvSpPr>
          <p:cNvPr id="3" name="Slide Number Placeholder 2"/>
          <p:cNvSpPr>
            <a:spLocks noGrp="1"/>
          </p:cNvSpPr>
          <p:nvPr>
            <p:ph type="sldNum" sz="quarter" idx="12"/>
          </p:nvPr>
        </p:nvSpPr>
        <p:spPr/>
        <p:txBody>
          <a:bodyPr/>
          <a:lstStyle/>
          <a:p>
            <a:pPr>
              <a:defRPr/>
            </a:pPr>
            <a:fld id="{1A9F13BD-3B5A-4DB0-BCC6-46C0886C93BB}" type="slidenum">
              <a:rPr lang="en-US" smtClean="0"/>
              <a:pPr>
                <a:defRPr/>
              </a:pPr>
              <a:t>17</a:t>
            </a:fld>
            <a:endParaRPr lang="en-US"/>
          </a:p>
        </p:txBody>
      </p:sp>
      <p:pic>
        <p:nvPicPr>
          <p:cNvPr id="5" name="Picture 4" descr="a clipboard and pencil">
            <a:extLst>
              <a:ext uri="{FF2B5EF4-FFF2-40B4-BE49-F238E27FC236}">
                <a16:creationId xmlns:a16="http://schemas.microsoft.com/office/drawing/2014/main" id="{BDD2D72D-57D0-4094-9E44-8414FB781A1C}"/>
              </a:ext>
            </a:extLst>
          </p:cNvPr>
          <p:cNvPicPr>
            <a:picLocks noChangeAspect="1"/>
          </p:cNvPicPr>
          <p:nvPr/>
        </p:nvPicPr>
        <p:blipFill>
          <a:blip r:embed="rId3"/>
          <a:stretch>
            <a:fillRect/>
          </a:stretch>
        </p:blipFill>
        <p:spPr>
          <a:xfrm>
            <a:off x="6477000" y="2819400"/>
            <a:ext cx="1600200" cy="1514475"/>
          </a:xfrm>
          <a:prstGeom prst="rect">
            <a:avLst/>
          </a:prstGeom>
        </p:spPr>
      </p:pic>
    </p:spTree>
    <p:extLst>
      <p:ext uri="{BB962C8B-B14F-4D97-AF65-F5344CB8AC3E}">
        <p14:creationId xmlns:p14="http://schemas.microsoft.com/office/powerpoint/2010/main" val="220621607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02" name="Rectangle 2"/>
          <p:cNvSpPr>
            <a:spLocks noGrp="1" noChangeArrowheads="1"/>
          </p:cNvSpPr>
          <p:nvPr>
            <p:ph type="title"/>
          </p:nvPr>
        </p:nvSpPr>
        <p:spPr/>
        <p:txBody>
          <a:bodyPr>
            <a:normAutofit/>
          </a:bodyPr>
          <a:lstStyle/>
          <a:p>
            <a:pPr>
              <a:defRPr/>
            </a:pPr>
            <a:r>
              <a:rPr lang="en-US" dirty="0"/>
              <a:t>Natural Support Examples	</a:t>
            </a:r>
          </a:p>
        </p:txBody>
      </p:sp>
      <p:sp>
        <p:nvSpPr>
          <p:cNvPr id="41987" name="Rectangle 3"/>
          <p:cNvSpPr>
            <a:spLocks noGrp="1" noChangeArrowheads="1"/>
          </p:cNvSpPr>
          <p:nvPr>
            <p:ph sz="half" idx="4294967295"/>
          </p:nvPr>
        </p:nvSpPr>
        <p:spPr>
          <a:xfrm>
            <a:off x="483919" y="1425555"/>
            <a:ext cx="5715000" cy="3371850"/>
          </a:xfrm>
        </p:spPr>
        <p:txBody>
          <a:bodyPr/>
          <a:lstStyle/>
          <a:p>
            <a:pPr eaLnBrk="1" hangingPunct="1"/>
            <a:r>
              <a:rPr lang="en-US" altLang="en-US" sz="2800" dirty="0"/>
              <a:t>Gradual intro into the work situation, with support</a:t>
            </a:r>
          </a:p>
          <a:p>
            <a:pPr eaLnBrk="1" hangingPunct="1"/>
            <a:r>
              <a:rPr lang="en-US" altLang="en-US" sz="2800" dirty="0"/>
              <a:t>Clear, specific job tasks--made clear to everyone</a:t>
            </a:r>
          </a:p>
          <a:p>
            <a:pPr eaLnBrk="1" hangingPunct="1"/>
            <a:r>
              <a:rPr lang="en-US" altLang="en-US" sz="2800" dirty="0"/>
              <a:t>Written, diagrammatic or pictorial instructions</a:t>
            </a:r>
          </a:p>
          <a:p>
            <a:pPr eaLnBrk="1" hangingPunct="1"/>
            <a:r>
              <a:rPr lang="en-US" altLang="en-US" sz="2800" dirty="0"/>
              <a:t>A structured work pattern which enables the employee to complete one task before beginning another</a:t>
            </a:r>
          </a:p>
          <a:p>
            <a:pPr marL="85725" indent="0">
              <a:buNone/>
            </a:pPr>
            <a:endParaRPr lang="en-US" altLang="en-US" dirty="0"/>
          </a:p>
        </p:txBody>
      </p:sp>
      <p:sp>
        <p:nvSpPr>
          <p:cNvPr id="3" name="Slide Number Placeholder 2"/>
          <p:cNvSpPr>
            <a:spLocks noGrp="1"/>
          </p:cNvSpPr>
          <p:nvPr>
            <p:ph type="sldNum" sz="quarter" idx="12"/>
          </p:nvPr>
        </p:nvSpPr>
        <p:spPr/>
        <p:txBody>
          <a:bodyPr/>
          <a:lstStyle/>
          <a:p>
            <a:pPr>
              <a:defRPr/>
            </a:pPr>
            <a:fld id="{1A9F13BD-3B5A-4DB0-BCC6-46C0886C93BB}" type="slidenum">
              <a:rPr lang="en-US" smtClean="0"/>
              <a:pPr>
                <a:defRPr/>
              </a:pPr>
              <a:t>18</a:t>
            </a:fld>
            <a:endParaRPr lang="en-US"/>
          </a:p>
        </p:txBody>
      </p:sp>
      <p:pic>
        <p:nvPicPr>
          <p:cNvPr id="5" name="Picture 4" descr="Oral instructions = instructions given verbally or spoken words, can be heard&#10;&#10;Written instructions = instructions which can be read, words * pictures, need the ability to interpret">
            <a:extLst>
              <a:ext uri="{FF2B5EF4-FFF2-40B4-BE49-F238E27FC236}">
                <a16:creationId xmlns:a16="http://schemas.microsoft.com/office/drawing/2014/main" id="{3C30D29A-FB17-4312-884A-B7F399C6EB09}"/>
              </a:ext>
            </a:extLst>
          </p:cNvPr>
          <p:cNvPicPr>
            <a:picLocks noChangeAspect="1"/>
          </p:cNvPicPr>
          <p:nvPr/>
        </p:nvPicPr>
        <p:blipFill>
          <a:blip r:embed="rId3"/>
          <a:stretch>
            <a:fillRect/>
          </a:stretch>
        </p:blipFill>
        <p:spPr>
          <a:xfrm>
            <a:off x="5867400" y="2743200"/>
            <a:ext cx="2466975" cy="1847850"/>
          </a:xfrm>
          <a:prstGeom prst="rect">
            <a:avLst/>
          </a:prstGeom>
        </p:spPr>
      </p:pic>
    </p:spTree>
    <p:extLst>
      <p:ext uri="{BB962C8B-B14F-4D97-AF65-F5344CB8AC3E}">
        <p14:creationId xmlns:p14="http://schemas.microsoft.com/office/powerpoint/2010/main" val="351629288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02" name="Rectangle 2"/>
          <p:cNvSpPr>
            <a:spLocks noGrp="1" noChangeArrowheads="1"/>
          </p:cNvSpPr>
          <p:nvPr>
            <p:ph type="title"/>
          </p:nvPr>
        </p:nvSpPr>
        <p:spPr/>
        <p:txBody>
          <a:bodyPr>
            <a:normAutofit/>
          </a:bodyPr>
          <a:lstStyle/>
          <a:p>
            <a:pPr>
              <a:defRPr/>
            </a:pPr>
            <a:r>
              <a:rPr lang="en-US" dirty="0"/>
              <a:t>Natural Support Examples	2</a:t>
            </a:r>
          </a:p>
        </p:txBody>
      </p:sp>
      <p:sp>
        <p:nvSpPr>
          <p:cNvPr id="41987" name="Rectangle 3"/>
          <p:cNvSpPr>
            <a:spLocks noGrp="1" noChangeArrowheads="1"/>
          </p:cNvSpPr>
          <p:nvPr>
            <p:ph sz="half" idx="4294967295"/>
          </p:nvPr>
        </p:nvSpPr>
        <p:spPr>
          <a:xfrm>
            <a:off x="483919" y="1425555"/>
            <a:ext cx="5715000" cy="3371850"/>
          </a:xfrm>
        </p:spPr>
        <p:txBody>
          <a:bodyPr/>
          <a:lstStyle/>
          <a:p>
            <a:pPr eaLnBrk="1" hangingPunct="1">
              <a:lnSpc>
                <a:spcPct val="90000"/>
              </a:lnSpc>
            </a:pPr>
            <a:r>
              <a:rPr lang="en-US" altLang="en-US" sz="2800" dirty="0"/>
              <a:t>Immediate, clear and open feedback about the standard of work done</a:t>
            </a:r>
          </a:p>
          <a:p>
            <a:pPr eaLnBrk="1" hangingPunct="1">
              <a:lnSpc>
                <a:spcPct val="90000"/>
              </a:lnSpc>
            </a:pPr>
            <a:r>
              <a:rPr lang="en-US" altLang="en-US" sz="2800" dirty="0"/>
              <a:t>Guidelines for colleagues about how they can meet the individual needs in the workplace</a:t>
            </a:r>
          </a:p>
          <a:p>
            <a:pPr eaLnBrk="1" hangingPunct="1"/>
            <a:r>
              <a:rPr lang="en-US" altLang="en-US" sz="2800" dirty="0"/>
              <a:t>Model performance of tasks</a:t>
            </a:r>
          </a:p>
          <a:p>
            <a:pPr eaLnBrk="1" hangingPunct="1"/>
            <a:r>
              <a:rPr lang="en-US" altLang="en-US" sz="2800" dirty="0"/>
              <a:t>Use supports that have worked for the employee in other situations (talk to the employee)</a:t>
            </a:r>
          </a:p>
          <a:p>
            <a:pPr marL="85725" indent="0">
              <a:buNone/>
            </a:pPr>
            <a:endParaRPr lang="en-US" altLang="en-US" dirty="0"/>
          </a:p>
        </p:txBody>
      </p:sp>
      <p:sp>
        <p:nvSpPr>
          <p:cNvPr id="3" name="Slide Number Placeholder 2"/>
          <p:cNvSpPr>
            <a:spLocks noGrp="1"/>
          </p:cNvSpPr>
          <p:nvPr>
            <p:ph type="sldNum" sz="quarter" idx="12"/>
          </p:nvPr>
        </p:nvSpPr>
        <p:spPr/>
        <p:txBody>
          <a:bodyPr/>
          <a:lstStyle/>
          <a:p>
            <a:pPr>
              <a:defRPr/>
            </a:pPr>
            <a:fld id="{1A9F13BD-3B5A-4DB0-BCC6-46C0886C93BB}" type="slidenum">
              <a:rPr lang="en-US" smtClean="0"/>
              <a:pPr>
                <a:defRPr/>
              </a:pPr>
              <a:t>19</a:t>
            </a:fld>
            <a:endParaRPr lang="en-US"/>
          </a:p>
        </p:txBody>
      </p:sp>
      <p:pic>
        <p:nvPicPr>
          <p:cNvPr id="2" name="Picture 1" descr="Demonstrate">
            <a:extLst>
              <a:ext uri="{FF2B5EF4-FFF2-40B4-BE49-F238E27FC236}">
                <a16:creationId xmlns:a16="http://schemas.microsoft.com/office/drawing/2014/main" id="{B9866FA1-6ED9-41CF-86A2-8767C9C6F7DC}"/>
              </a:ext>
            </a:extLst>
          </p:cNvPr>
          <p:cNvPicPr>
            <a:picLocks noChangeAspect="1"/>
          </p:cNvPicPr>
          <p:nvPr/>
        </p:nvPicPr>
        <p:blipFill>
          <a:blip r:embed="rId3"/>
          <a:stretch>
            <a:fillRect/>
          </a:stretch>
        </p:blipFill>
        <p:spPr>
          <a:xfrm>
            <a:off x="5867400" y="2514600"/>
            <a:ext cx="2495550" cy="1828800"/>
          </a:xfrm>
          <a:prstGeom prst="rect">
            <a:avLst/>
          </a:prstGeom>
        </p:spPr>
      </p:pic>
    </p:spTree>
    <p:extLst>
      <p:ext uri="{BB962C8B-B14F-4D97-AF65-F5344CB8AC3E}">
        <p14:creationId xmlns:p14="http://schemas.microsoft.com/office/powerpoint/2010/main" val="250825496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JEC Logo"/>
          <p:cNvPicPr>
            <a:picLocks noChangeAspect="1" noChangeArrowheads="1"/>
          </p:cNvPicPr>
          <p:nvPr/>
        </p:nvPicPr>
        <p:blipFill>
          <a:blip r:embed="rId2" cstate="print">
            <a:extLst>
              <a:ext uri="{28A0092B-C50C-407E-A947-70E740481C1C}">
                <a14:useLocalDpi xmlns:a14="http://schemas.microsoft.com/office/drawing/2010/main" val="0"/>
              </a:ext>
            </a:extLst>
          </a:blip>
          <a:stretch>
            <a:fillRect/>
          </a:stretch>
        </p:blipFill>
        <p:spPr bwMode="auto">
          <a:xfrm>
            <a:off x="2303584" y="42593"/>
            <a:ext cx="3657600" cy="2209372"/>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ctrTitle"/>
          </p:nvPr>
        </p:nvSpPr>
        <p:spPr>
          <a:xfrm>
            <a:off x="360485" y="2584895"/>
            <a:ext cx="7543800" cy="2593975"/>
          </a:xfrm>
        </p:spPr>
        <p:txBody>
          <a:bodyPr/>
          <a:lstStyle/>
          <a:p>
            <a:pPr algn="ctr"/>
            <a:r>
              <a:rPr lang="en-US" dirty="0"/>
              <a:t>Section 1:</a:t>
            </a:r>
            <a:br>
              <a:rPr lang="en-US" dirty="0"/>
            </a:br>
            <a:r>
              <a:rPr lang="en-US" dirty="0"/>
              <a:t>Disability Inclusion Best Practice</a:t>
            </a:r>
          </a:p>
        </p:txBody>
      </p:sp>
      <p:sp>
        <p:nvSpPr>
          <p:cNvPr id="8" name="Slide Number Placeholder 7"/>
          <p:cNvSpPr>
            <a:spLocks noGrp="1"/>
          </p:cNvSpPr>
          <p:nvPr>
            <p:ph type="sldNum" sz="quarter" idx="10"/>
          </p:nvPr>
        </p:nvSpPr>
        <p:spPr/>
        <p:txBody>
          <a:bodyPr/>
          <a:lstStyle/>
          <a:p>
            <a:pPr>
              <a:defRPr/>
            </a:pPr>
            <a:fld id="{78E71C95-FEAD-4940-8DCC-B379CAD5228A}" type="slidenum">
              <a:rPr lang="en-US" smtClean="0"/>
              <a:pPr>
                <a:defRPr/>
              </a:pPr>
              <a:t>2</a:t>
            </a:fld>
            <a:endParaRPr lang="en-US" dirty="0"/>
          </a:p>
        </p:txBody>
      </p:sp>
    </p:spTree>
    <p:extLst>
      <p:ext uri="{BB962C8B-B14F-4D97-AF65-F5344CB8AC3E}">
        <p14:creationId xmlns:p14="http://schemas.microsoft.com/office/powerpoint/2010/main" val="116010057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9858" name="Rectangle 2"/>
          <p:cNvSpPr>
            <a:spLocks noGrp="1" noChangeArrowheads="1"/>
          </p:cNvSpPr>
          <p:nvPr>
            <p:ph type="title"/>
          </p:nvPr>
        </p:nvSpPr>
        <p:spPr>
          <a:xfrm>
            <a:off x="503307" y="609599"/>
            <a:ext cx="6172200" cy="451247"/>
          </a:xfrm>
        </p:spPr>
        <p:txBody>
          <a:bodyPr>
            <a:normAutofit fontScale="90000"/>
          </a:bodyPr>
          <a:lstStyle/>
          <a:p>
            <a:pPr>
              <a:defRPr/>
            </a:pPr>
            <a:r>
              <a:rPr lang="en-US" sz="3825" dirty="0"/>
              <a:t>Job Coaches</a:t>
            </a:r>
          </a:p>
        </p:txBody>
      </p:sp>
      <p:sp>
        <p:nvSpPr>
          <p:cNvPr id="35843" name="Rectangle 3"/>
          <p:cNvSpPr>
            <a:spLocks noGrp="1" noChangeArrowheads="1"/>
          </p:cNvSpPr>
          <p:nvPr>
            <p:ph sz="half" idx="4294967295"/>
          </p:nvPr>
        </p:nvSpPr>
        <p:spPr>
          <a:xfrm>
            <a:off x="503307" y="1120222"/>
            <a:ext cx="5745773" cy="1628775"/>
          </a:xfrm>
        </p:spPr>
        <p:txBody>
          <a:bodyPr/>
          <a:lstStyle/>
          <a:p>
            <a:pPr marL="85725" indent="0">
              <a:buNone/>
            </a:pPr>
            <a:endParaRPr lang="en-US" altLang="en-US" sz="1800" dirty="0"/>
          </a:p>
          <a:p>
            <a:pPr eaLnBrk="1" hangingPunct="1"/>
            <a:r>
              <a:rPr lang="en-US" altLang="en-US" dirty="0"/>
              <a:t>Act as a Consultant </a:t>
            </a:r>
          </a:p>
          <a:p>
            <a:pPr eaLnBrk="1" hangingPunct="1"/>
            <a:r>
              <a:rPr lang="en-US" altLang="en-US" dirty="0"/>
              <a:t>Work with team member &amp; company to create natural supports/accommodations</a:t>
            </a:r>
          </a:p>
          <a:p>
            <a:pPr eaLnBrk="1" hangingPunct="1"/>
            <a:r>
              <a:rPr lang="en-US" altLang="en-US" dirty="0"/>
              <a:t>Problem solve with team member &amp; supervisors</a:t>
            </a:r>
          </a:p>
          <a:p>
            <a:pPr eaLnBrk="1" hangingPunct="1"/>
            <a:r>
              <a:rPr lang="en-US" altLang="en-US" dirty="0"/>
              <a:t>Support onboarding &amp; training</a:t>
            </a:r>
          </a:p>
          <a:p>
            <a:pPr eaLnBrk="1" hangingPunct="1"/>
            <a:r>
              <a:rPr lang="en-US" altLang="en-US" dirty="0"/>
              <a:t>Work with supervisors to ensure satisfactory performance related to:</a:t>
            </a:r>
          </a:p>
          <a:p>
            <a:pPr marL="85725" indent="0">
              <a:buNone/>
            </a:pPr>
            <a:r>
              <a:rPr lang="en-US" altLang="en-US" dirty="0"/>
              <a:t>		1. Safety skills</a:t>
            </a:r>
          </a:p>
          <a:p>
            <a:pPr marL="85725" indent="0">
              <a:buNone/>
            </a:pPr>
            <a:r>
              <a:rPr lang="en-US" altLang="en-US" dirty="0"/>
              <a:t>		2. Speed of work</a:t>
            </a:r>
          </a:p>
          <a:p>
            <a:pPr marL="85725" indent="0">
              <a:buNone/>
            </a:pPr>
            <a:r>
              <a:rPr lang="en-US" altLang="en-US" dirty="0"/>
              <a:t>		3. Quality of work</a:t>
            </a:r>
          </a:p>
          <a:p>
            <a:pPr marL="85725" indent="0">
              <a:buNone/>
            </a:pPr>
            <a:r>
              <a:rPr lang="en-US" altLang="en-US" dirty="0"/>
              <a:t>		4. Workplace behaviors</a:t>
            </a:r>
          </a:p>
          <a:p>
            <a:pPr marL="85725" indent="0">
              <a:buNone/>
            </a:pPr>
            <a:r>
              <a:rPr lang="en-US" altLang="en-US" dirty="0"/>
              <a:t>		5. Social skills</a:t>
            </a:r>
          </a:p>
          <a:p>
            <a:pPr marL="85725" indent="0">
              <a:buNone/>
            </a:pPr>
            <a:endParaRPr lang="en-US" altLang="en-US" sz="1800" dirty="0"/>
          </a:p>
        </p:txBody>
      </p:sp>
      <p:sp>
        <p:nvSpPr>
          <p:cNvPr id="3" name="Slide Number Placeholder 2"/>
          <p:cNvSpPr>
            <a:spLocks noGrp="1"/>
          </p:cNvSpPr>
          <p:nvPr>
            <p:ph type="sldNum" sz="quarter" idx="12"/>
          </p:nvPr>
        </p:nvSpPr>
        <p:spPr/>
        <p:txBody>
          <a:bodyPr/>
          <a:lstStyle/>
          <a:p>
            <a:pPr>
              <a:defRPr/>
            </a:pPr>
            <a:fld id="{1A9F13BD-3B5A-4DB0-BCC6-46C0886C93BB}" type="slidenum">
              <a:rPr lang="en-US" smtClean="0"/>
              <a:pPr>
                <a:defRPr/>
              </a:pPr>
              <a:t>20</a:t>
            </a:fld>
            <a:endParaRPr lang="en-US"/>
          </a:p>
        </p:txBody>
      </p:sp>
      <p:pic>
        <p:nvPicPr>
          <p:cNvPr id="5" name="Picture 4" descr="Job Career Work Opportunity&#10;each word written on a separate arrow on a pole">
            <a:extLst>
              <a:ext uri="{FF2B5EF4-FFF2-40B4-BE49-F238E27FC236}">
                <a16:creationId xmlns:a16="http://schemas.microsoft.com/office/drawing/2014/main" id="{7BC2FBF8-511B-457D-931F-7032AE49C83A}"/>
              </a:ext>
            </a:extLst>
          </p:cNvPr>
          <p:cNvPicPr>
            <a:picLocks noChangeAspect="1"/>
          </p:cNvPicPr>
          <p:nvPr/>
        </p:nvPicPr>
        <p:blipFill>
          <a:blip r:embed="rId3"/>
          <a:stretch>
            <a:fillRect/>
          </a:stretch>
        </p:blipFill>
        <p:spPr>
          <a:xfrm>
            <a:off x="6096000" y="1219200"/>
            <a:ext cx="2066925" cy="2209800"/>
          </a:xfrm>
          <a:prstGeom prst="rect">
            <a:avLst/>
          </a:prstGeom>
        </p:spPr>
      </p:pic>
    </p:spTree>
    <p:extLst>
      <p:ext uri="{BB962C8B-B14F-4D97-AF65-F5344CB8AC3E}">
        <p14:creationId xmlns:p14="http://schemas.microsoft.com/office/powerpoint/2010/main" val="386270657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02" name="Rectangle 2"/>
          <p:cNvSpPr>
            <a:spLocks noGrp="1" noChangeArrowheads="1"/>
          </p:cNvSpPr>
          <p:nvPr>
            <p:ph type="title"/>
          </p:nvPr>
        </p:nvSpPr>
        <p:spPr/>
        <p:txBody>
          <a:bodyPr>
            <a:normAutofit/>
          </a:bodyPr>
          <a:lstStyle/>
          <a:p>
            <a:pPr>
              <a:defRPr/>
            </a:pPr>
            <a:r>
              <a:rPr lang="en-US" dirty="0"/>
              <a:t>Natural Supports Library	</a:t>
            </a:r>
          </a:p>
        </p:txBody>
      </p:sp>
      <p:sp>
        <p:nvSpPr>
          <p:cNvPr id="41987" name="Rectangle 3"/>
          <p:cNvSpPr>
            <a:spLocks noGrp="1" noChangeArrowheads="1"/>
          </p:cNvSpPr>
          <p:nvPr>
            <p:ph sz="half" idx="4294967295"/>
          </p:nvPr>
        </p:nvSpPr>
        <p:spPr>
          <a:xfrm>
            <a:off x="457199" y="1417638"/>
            <a:ext cx="5715000" cy="3371850"/>
          </a:xfrm>
        </p:spPr>
        <p:txBody>
          <a:bodyPr/>
          <a:lstStyle/>
          <a:p>
            <a:pPr eaLnBrk="1" hangingPunct="1"/>
            <a:r>
              <a:rPr lang="en-US" altLang="en-US" dirty="0"/>
              <a:t>Easy reference tool for managers/supervisors to learn from supports that have been used in other situations across company</a:t>
            </a:r>
          </a:p>
          <a:p>
            <a:pPr eaLnBrk="1" hangingPunct="1"/>
            <a:r>
              <a:rPr lang="en-US" altLang="en-US" dirty="0"/>
              <a:t>Capture ideas &amp; strategies used to support employees with disabilities</a:t>
            </a:r>
          </a:p>
          <a:p>
            <a:pPr eaLnBrk="1" hangingPunct="1"/>
            <a:r>
              <a:rPr lang="en-US" altLang="en-US" dirty="0"/>
              <a:t>Give/get tool – managers/supervisors gain ideas from other supports used with similar performance issues and catalogue the ideas that they have used</a:t>
            </a:r>
          </a:p>
          <a:p>
            <a:pPr eaLnBrk="1" hangingPunct="1"/>
            <a:r>
              <a:rPr lang="en-US" altLang="en-US" dirty="0"/>
              <a:t>Natural supports are housed by position &amp; performance issue (not attached to any individual employee)</a:t>
            </a:r>
          </a:p>
          <a:p>
            <a:pPr eaLnBrk="1" hangingPunct="1"/>
            <a:r>
              <a:rPr lang="en-US" altLang="en-US" dirty="0"/>
              <a:t>Build internal expertise on creating natural supports </a:t>
            </a:r>
          </a:p>
          <a:p>
            <a:pPr marL="85725" indent="0">
              <a:buNone/>
            </a:pPr>
            <a:endParaRPr lang="en-US" altLang="en-US" dirty="0"/>
          </a:p>
        </p:txBody>
      </p:sp>
      <p:sp>
        <p:nvSpPr>
          <p:cNvPr id="3" name="Slide Number Placeholder 2"/>
          <p:cNvSpPr>
            <a:spLocks noGrp="1"/>
          </p:cNvSpPr>
          <p:nvPr>
            <p:ph type="sldNum" sz="quarter" idx="12"/>
          </p:nvPr>
        </p:nvSpPr>
        <p:spPr/>
        <p:txBody>
          <a:bodyPr/>
          <a:lstStyle/>
          <a:p>
            <a:pPr>
              <a:defRPr/>
            </a:pPr>
            <a:fld id="{1A9F13BD-3B5A-4DB0-BCC6-46C0886C93BB}" type="slidenum">
              <a:rPr lang="en-US" smtClean="0"/>
              <a:pPr>
                <a:defRPr/>
              </a:pPr>
              <a:t>21</a:t>
            </a:fld>
            <a:endParaRPr lang="en-US"/>
          </a:p>
        </p:txBody>
      </p:sp>
      <p:pic>
        <p:nvPicPr>
          <p:cNvPr id="5" name="Picture 4" descr="bookshelves in a library">
            <a:extLst>
              <a:ext uri="{FF2B5EF4-FFF2-40B4-BE49-F238E27FC236}">
                <a16:creationId xmlns:a16="http://schemas.microsoft.com/office/drawing/2014/main" id="{C6CBD59D-8B85-4820-8F36-E18E4BE6029C}"/>
              </a:ext>
            </a:extLst>
          </p:cNvPr>
          <p:cNvPicPr>
            <a:picLocks noChangeAspect="1"/>
          </p:cNvPicPr>
          <p:nvPr/>
        </p:nvPicPr>
        <p:blipFill>
          <a:blip r:embed="rId3"/>
          <a:stretch>
            <a:fillRect/>
          </a:stretch>
        </p:blipFill>
        <p:spPr>
          <a:xfrm>
            <a:off x="5943621" y="1897331"/>
            <a:ext cx="2362158" cy="1504950"/>
          </a:xfrm>
          <a:prstGeom prst="rect">
            <a:avLst/>
          </a:prstGeom>
        </p:spPr>
      </p:pic>
    </p:spTree>
    <p:extLst>
      <p:ext uri="{BB962C8B-B14F-4D97-AF65-F5344CB8AC3E}">
        <p14:creationId xmlns:p14="http://schemas.microsoft.com/office/powerpoint/2010/main" val="278281103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02" name="Rectangle 2"/>
          <p:cNvSpPr>
            <a:spLocks noGrp="1" noChangeArrowheads="1"/>
          </p:cNvSpPr>
          <p:nvPr>
            <p:ph type="title"/>
          </p:nvPr>
        </p:nvSpPr>
        <p:spPr/>
        <p:txBody>
          <a:bodyPr>
            <a:normAutofit fontScale="90000"/>
          </a:bodyPr>
          <a:lstStyle/>
          <a:p>
            <a:pPr>
              <a:defRPr/>
            </a:pPr>
            <a:r>
              <a:rPr lang="en-US" dirty="0"/>
              <a:t>Natural Supports Library Format </a:t>
            </a:r>
            <a:br>
              <a:rPr lang="en-US" dirty="0"/>
            </a:br>
            <a:r>
              <a:rPr lang="en-US" dirty="0"/>
              <a:t>Sample Companies	</a:t>
            </a:r>
          </a:p>
        </p:txBody>
      </p:sp>
      <p:graphicFrame>
        <p:nvGraphicFramePr>
          <p:cNvPr id="5" name="Content Placeholder 4">
            <a:extLst>
              <a:ext uri="{FF2B5EF4-FFF2-40B4-BE49-F238E27FC236}">
                <a16:creationId xmlns:a16="http://schemas.microsoft.com/office/drawing/2014/main" id="{5A69273D-26ED-4EBD-BF61-52127E0E597E}"/>
              </a:ext>
            </a:extLst>
          </p:cNvPr>
          <p:cNvGraphicFramePr>
            <a:graphicFrameLocks noGrp="1"/>
          </p:cNvGraphicFramePr>
          <p:nvPr>
            <p:ph sz="half" idx="4294967295"/>
            <p:extLst>
              <p:ext uri="{D42A27DB-BD31-4B8C-83A1-F6EECF244321}">
                <p14:modId xmlns:p14="http://schemas.microsoft.com/office/powerpoint/2010/main" val="49450909"/>
              </p:ext>
            </p:extLst>
          </p:nvPr>
        </p:nvGraphicFramePr>
        <p:xfrm>
          <a:off x="1219200" y="1960247"/>
          <a:ext cx="5715000" cy="3688080"/>
        </p:xfrm>
        <a:graphic>
          <a:graphicData uri="http://schemas.openxmlformats.org/drawingml/2006/table">
            <a:tbl>
              <a:tblPr firstRow="1" bandRow="1">
                <a:tableStyleId>{5C22544A-7EE6-4342-B048-85BDC9FD1C3A}</a:tableStyleId>
              </a:tblPr>
              <a:tblGrid>
                <a:gridCol w="1905000">
                  <a:extLst>
                    <a:ext uri="{9D8B030D-6E8A-4147-A177-3AD203B41FA5}">
                      <a16:colId xmlns:a16="http://schemas.microsoft.com/office/drawing/2014/main" val="3272148242"/>
                    </a:ext>
                  </a:extLst>
                </a:gridCol>
                <a:gridCol w="1905000">
                  <a:extLst>
                    <a:ext uri="{9D8B030D-6E8A-4147-A177-3AD203B41FA5}">
                      <a16:colId xmlns:a16="http://schemas.microsoft.com/office/drawing/2014/main" val="1559941707"/>
                    </a:ext>
                  </a:extLst>
                </a:gridCol>
                <a:gridCol w="1905000">
                  <a:extLst>
                    <a:ext uri="{9D8B030D-6E8A-4147-A177-3AD203B41FA5}">
                      <a16:colId xmlns:a16="http://schemas.microsoft.com/office/drawing/2014/main" val="1596630939"/>
                    </a:ext>
                  </a:extLst>
                </a:gridCol>
              </a:tblGrid>
              <a:tr h="278130">
                <a:tc>
                  <a:txBody>
                    <a:bodyPr/>
                    <a:lstStyle/>
                    <a:p>
                      <a:r>
                        <a:rPr lang="en-US" sz="1400" dirty="0"/>
                        <a:t>Position</a:t>
                      </a:r>
                    </a:p>
                  </a:txBody>
                  <a:tcPr marL="68580" marR="68580" marT="34290" marB="34290"/>
                </a:tc>
                <a:tc>
                  <a:txBody>
                    <a:bodyPr/>
                    <a:lstStyle/>
                    <a:p>
                      <a:r>
                        <a:rPr lang="en-US" sz="1400" dirty="0"/>
                        <a:t>Performance Issue </a:t>
                      </a:r>
                    </a:p>
                  </a:txBody>
                  <a:tcPr marL="68580" marR="68580" marT="34290" marB="34290"/>
                </a:tc>
                <a:tc>
                  <a:txBody>
                    <a:bodyPr/>
                    <a:lstStyle/>
                    <a:p>
                      <a:r>
                        <a:rPr lang="en-US" sz="1400" dirty="0"/>
                        <a:t>Natural Support</a:t>
                      </a:r>
                    </a:p>
                  </a:txBody>
                  <a:tcPr marL="68580" marR="68580" marT="34290" marB="34290"/>
                </a:tc>
                <a:extLst>
                  <a:ext uri="{0D108BD9-81ED-4DB2-BD59-A6C34878D82A}">
                    <a16:rowId xmlns:a16="http://schemas.microsoft.com/office/drawing/2014/main" val="556313151"/>
                  </a:ext>
                </a:extLst>
              </a:tr>
              <a:tr h="891540">
                <a:tc>
                  <a:txBody>
                    <a:bodyPr/>
                    <a:lstStyle/>
                    <a:p>
                      <a:r>
                        <a:rPr lang="en-US" sz="1400" dirty="0"/>
                        <a:t>Picker (Walgreens distribution)</a:t>
                      </a:r>
                    </a:p>
                  </a:txBody>
                  <a:tcPr marL="68580" marR="68580" marT="34290" marB="34290"/>
                </a:tc>
                <a:tc>
                  <a:txBody>
                    <a:bodyPr/>
                    <a:lstStyle/>
                    <a:p>
                      <a:r>
                        <a:rPr lang="en-US" sz="1400" dirty="0"/>
                        <a:t>Unable to remember how to deal with exceptions on the pick line (i.e. broken bottles)</a:t>
                      </a:r>
                    </a:p>
                  </a:txBody>
                  <a:tcPr marL="68580" marR="68580" marT="34290" marB="34290"/>
                </a:tc>
                <a:tc>
                  <a:txBody>
                    <a:bodyPr/>
                    <a:lstStyle/>
                    <a:p>
                      <a:r>
                        <a:rPr lang="en-US" sz="1400" dirty="0"/>
                        <a:t>Visual support ring created with pictures of exceptions and steps to deal with them</a:t>
                      </a:r>
                    </a:p>
                  </a:txBody>
                  <a:tcPr marL="68580" marR="68580" marT="34290" marB="34290"/>
                </a:tc>
                <a:extLst>
                  <a:ext uri="{0D108BD9-81ED-4DB2-BD59-A6C34878D82A}">
                    <a16:rowId xmlns:a16="http://schemas.microsoft.com/office/drawing/2014/main" val="2047563575"/>
                  </a:ext>
                </a:extLst>
              </a:tr>
              <a:tr h="891540">
                <a:tc>
                  <a:txBody>
                    <a:bodyPr/>
                    <a:lstStyle/>
                    <a:p>
                      <a:r>
                        <a:rPr lang="en-US" sz="1400" dirty="0"/>
                        <a:t>Customer Service Associate (Best Buy store)</a:t>
                      </a:r>
                    </a:p>
                  </a:txBody>
                  <a:tcPr marL="68580" marR="68580" marT="34290" marB="34290"/>
                </a:tc>
                <a:tc>
                  <a:txBody>
                    <a:bodyPr/>
                    <a:lstStyle/>
                    <a:p>
                      <a:r>
                        <a:rPr lang="en-US" sz="1400" dirty="0"/>
                        <a:t>Difficulty helping customers find departments of the store other than his own</a:t>
                      </a:r>
                    </a:p>
                  </a:txBody>
                  <a:tcPr marL="68580" marR="68580" marT="34290" marB="34290"/>
                </a:tc>
                <a:tc>
                  <a:txBody>
                    <a:bodyPr/>
                    <a:lstStyle/>
                    <a:p>
                      <a:r>
                        <a:rPr lang="en-US" sz="1400" dirty="0"/>
                        <a:t>Reviewed store map every morning before his shift and kept a copy in his pocket for reference</a:t>
                      </a:r>
                    </a:p>
                  </a:txBody>
                  <a:tcPr marL="68580" marR="68580" marT="34290" marB="34290"/>
                </a:tc>
                <a:extLst>
                  <a:ext uri="{0D108BD9-81ED-4DB2-BD59-A6C34878D82A}">
                    <a16:rowId xmlns:a16="http://schemas.microsoft.com/office/drawing/2014/main" val="204622692"/>
                  </a:ext>
                </a:extLst>
              </a:tr>
              <a:tr h="1097280">
                <a:tc>
                  <a:txBody>
                    <a:bodyPr/>
                    <a:lstStyle/>
                    <a:p>
                      <a:r>
                        <a:rPr lang="en-US" sz="1400" dirty="0"/>
                        <a:t>Truck Loader (UPS)</a:t>
                      </a:r>
                    </a:p>
                  </a:txBody>
                  <a:tcPr marL="68580" marR="68580" marT="34290" marB="34290"/>
                </a:tc>
                <a:tc>
                  <a:txBody>
                    <a:bodyPr/>
                    <a:lstStyle/>
                    <a:p>
                      <a:r>
                        <a:rPr lang="en-US" sz="1400" dirty="0"/>
                        <a:t>Struggled with stacking packages correctly on the truck so they would not shift or fall during transport</a:t>
                      </a:r>
                    </a:p>
                  </a:txBody>
                  <a:tcPr marL="68580" marR="68580" marT="34290" marB="34290"/>
                </a:tc>
                <a:tc>
                  <a:txBody>
                    <a:bodyPr/>
                    <a:lstStyle/>
                    <a:p>
                      <a:r>
                        <a:rPr lang="en-US" sz="1400" dirty="0"/>
                        <a:t>Paired with an experienced Loader who acted as a mentor and modeled the correct way to stack the packages</a:t>
                      </a:r>
                    </a:p>
                  </a:txBody>
                  <a:tcPr marL="68580" marR="68580" marT="34290" marB="34290"/>
                </a:tc>
                <a:extLst>
                  <a:ext uri="{0D108BD9-81ED-4DB2-BD59-A6C34878D82A}">
                    <a16:rowId xmlns:a16="http://schemas.microsoft.com/office/drawing/2014/main" val="1189666193"/>
                  </a:ext>
                </a:extLst>
              </a:tr>
            </a:tbl>
          </a:graphicData>
        </a:graphic>
      </p:graphicFrame>
      <p:sp>
        <p:nvSpPr>
          <p:cNvPr id="3" name="Slide Number Placeholder 2"/>
          <p:cNvSpPr>
            <a:spLocks noGrp="1"/>
          </p:cNvSpPr>
          <p:nvPr>
            <p:ph type="sldNum" sz="quarter" idx="12"/>
          </p:nvPr>
        </p:nvSpPr>
        <p:spPr/>
        <p:txBody>
          <a:bodyPr/>
          <a:lstStyle/>
          <a:p>
            <a:pPr>
              <a:defRPr/>
            </a:pPr>
            <a:fld id="{1A9F13BD-3B5A-4DB0-BCC6-46C0886C93BB}" type="slidenum">
              <a:rPr lang="en-US" smtClean="0"/>
              <a:pPr>
                <a:defRPr/>
              </a:pPr>
              <a:t>22</a:t>
            </a:fld>
            <a:endParaRPr lang="en-US"/>
          </a:p>
        </p:txBody>
      </p:sp>
    </p:spTree>
    <p:extLst>
      <p:ext uri="{BB962C8B-B14F-4D97-AF65-F5344CB8AC3E}">
        <p14:creationId xmlns:p14="http://schemas.microsoft.com/office/powerpoint/2010/main" val="285376824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Title 1"/>
          <p:cNvSpPr>
            <a:spLocks noGrp="1"/>
          </p:cNvSpPr>
          <p:nvPr>
            <p:ph type="title"/>
          </p:nvPr>
        </p:nvSpPr>
        <p:spPr/>
        <p:txBody>
          <a:bodyPr/>
          <a:lstStyle/>
          <a:p>
            <a:pPr algn="ctr"/>
            <a:r>
              <a:rPr lang="en-US" altLang="en-US" sz="4400" dirty="0">
                <a:cs typeface="Tunga" pitchFamily="34" charset="0"/>
              </a:rPr>
              <a:t>Contact Me</a:t>
            </a:r>
          </a:p>
        </p:txBody>
      </p:sp>
      <p:sp>
        <p:nvSpPr>
          <p:cNvPr id="26627" name="Content Placeholder 2"/>
          <p:cNvSpPr>
            <a:spLocks noGrp="1"/>
          </p:cNvSpPr>
          <p:nvPr>
            <p:ph idx="4294967295"/>
          </p:nvPr>
        </p:nvSpPr>
        <p:spPr>
          <a:xfrm>
            <a:off x="152400" y="1600200"/>
            <a:ext cx="8229600" cy="4495800"/>
          </a:xfrm>
        </p:spPr>
        <p:txBody>
          <a:bodyPr>
            <a:normAutofit fontScale="92500" lnSpcReduction="20000"/>
          </a:bodyPr>
          <a:lstStyle/>
          <a:p>
            <a:pPr algn="ctr">
              <a:buFontTx/>
              <a:buNone/>
              <a:defRPr/>
            </a:pPr>
            <a:endParaRPr lang="en-US" altLang="en-US" sz="2000" dirty="0"/>
          </a:p>
          <a:p>
            <a:pPr algn="ctr">
              <a:buFontTx/>
              <a:buNone/>
              <a:defRPr/>
            </a:pPr>
            <a:r>
              <a:rPr lang="en-US" altLang="en-US" sz="2800" dirty="0"/>
              <a:t>James Emmett</a:t>
            </a:r>
          </a:p>
          <a:p>
            <a:pPr algn="ctr">
              <a:buFontTx/>
              <a:buNone/>
              <a:defRPr/>
            </a:pPr>
            <a:r>
              <a:rPr lang="en-US" altLang="en-US" sz="2800" dirty="0"/>
              <a:t>Founder/Corporate Disability Consultant</a:t>
            </a:r>
          </a:p>
          <a:p>
            <a:pPr algn="ctr">
              <a:buFontTx/>
              <a:buNone/>
              <a:defRPr/>
            </a:pPr>
            <a:r>
              <a:rPr lang="en-US" altLang="en-US" sz="2800" dirty="0"/>
              <a:t>James Emmett &amp; Company</a:t>
            </a:r>
          </a:p>
          <a:p>
            <a:pPr algn="ctr">
              <a:buFontTx/>
              <a:buNone/>
              <a:defRPr/>
            </a:pPr>
            <a:r>
              <a:rPr lang="en-US" altLang="en-US" sz="2800" dirty="0">
                <a:hlinkClick r:id="rId2"/>
              </a:rPr>
              <a:t>www.jamesemmettandcompany.com</a:t>
            </a:r>
            <a:endParaRPr lang="en-US" altLang="en-US" sz="2800" dirty="0"/>
          </a:p>
          <a:p>
            <a:pPr algn="ctr">
              <a:buFontTx/>
              <a:buNone/>
              <a:defRPr/>
            </a:pPr>
            <a:r>
              <a:rPr lang="en-US" altLang="en-US" sz="2800" err="1">
                <a:hlinkClick r:id="rId3"/>
              </a:rPr>
              <a:t>james</a:t>
            </a:r>
            <a:r>
              <a:rPr lang="en-US" altLang="en-US" sz="2800">
                <a:hlinkClick r:id="rId3"/>
              </a:rPr>
              <a:t>@jamesemmettandcompany.com</a:t>
            </a:r>
            <a:r>
              <a:rPr lang="en-US" altLang="en-US" sz="2800"/>
              <a:t> </a:t>
            </a:r>
            <a:endParaRPr lang="en-US" altLang="en-US" sz="2800" dirty="0"/>
          </a:p>
          <a:p>
            <a:pPr algn="ctr">
              <a:buFontTx/>
              <a:buNone/>
              <a:defRPr/>
            </a:pPr>
            <a:r>
              <a:rPr lang="en-US" altLang="en-US" sz="2800" dirty="0"/>
              <a:t>574-808-9779</a:t>
            </a:r>
          </a:p>
          <a:p>
            <a:pPr algn="ctr">
              <a:buFontTx/>
              <a:buNone/>
              <a:defRPr/>
            </a:pPr>
            <a:r>
              <a:rPr lang="en-US" altLang="en-US" sz="2800" dirty="0">
                <a:hlinkClick r:id="rId4"/>
              </a:rPr>
              <a:t>http://www.linkedin.com/in/jamesemmett21</a:t>
            </a:r>
            <a:endParaRPr lang="en-US" altLang="en-US" sz="2800" dirty="0"/>
          </a:p>
          <a:p>
            <a:pPr algn="ctr">
              <a:buFontTx/>
              <a:buNone/>
              <a:defRPr/>
            </a:pPr>
            <a:r>
              <a:rPr lang="en-US" altLang="en-US" sz="2800" dirty="0">
                <a:hlinkClick r:id="rId5"/>
              </a:rPr>
              <a:t>http://www.twitter.com/JamesEmmett21</a:t>
            </a:r>
            <a:endParaRPr lang="en-US" altLang="en-US" sz="2800" dirty="0"/>
          </a:p>
          <a:p>
            <a:pPr algn="ctr">
              <a:buFontTx/>
              <a:buNone/>
              <a:defRPr/>
            </a:pPr>
            <a:endParaRPr lang="en-US" altLang="en-US" sz="2000" dirty="0"/>
          </a:p>
          <a:p>
            <a:pPr>
              <a:buFont typeface="Arial" pitchFamily="34" charset="0"/>
              <a:buNone/>
              <a:defRPr/>
            </a:pPr>
            <a:br>
              <a:rPr lang="en-US" altLang="en-US" dirty="0"/>
            </a:br>
            <a:endParaRPr lang="en-US" altLang="en-US" dirty="0"/>
          </a:p>
          <a:p>
            <a:pPr algn="ctr">
              <a:buFontTx/>
              <a:buNone/>
              <a:defRPr/>
            </a:pPr>
            <a:endParaRPr lang="en-US" altLang="en-US" dirty="0"/>
          </a:p>
        </p:txBody>
      </p:sp>
      <p:sp>
        <p:nvSpPr>
          <p:cNvPr id="2" name="Date Placeholder 1"/>
          <p:cNvSpPr>
            <a:spLocks noGrp="1"/>
          </p:cNvSpPr>
          <p:nvPr>
            <p:ph type="dt" sz="half" idx="2"/>
          </p:nvPr>
        </p:nvSpPr>
        <p:spPr/>
        <p:txBody>
          <a:bodyPr/>
          <a:lstStyle/>
          <a:p>
            <a:pPr defTabSz="914400" fontAlgn="base">
              <a:spcBef>
                <a:spcPct val="0"/>
              </a:spcBef>
              <a:spcAft>
                <a:spcPct val="0"/>
              </a:spcAft>
              <a:defRPr/>
            </a:pPr>
            <a:fld id="{AF6122A3-3503-4C31-AD06-B433BA13F4E4}" type="datetime1">
              <a:rPr lang="en-US" smtClean="0">
                <a:solidFill>
                  <a:srgbClr val="EEECE1"/>
                </a:solidFill>
                <a:cs typeface="Arial" charset="0"/>
              </a:rPr>
              <a:t>10/9/19</a:t>
            </a:fld>
            <a:endParaRPr lang="en-US" dirty="0">
              <a:solidFill>
                <a:srgbClr val="EEECE1"/>
              </a:solidFill>
              <a:cs typeface="Arial" charset="0"/>
            </a:endParaRPr>
          </a:p>
        </p:txBody>
      </p:sp>
      <p:sp>
        <p:nvSpPr>
          <p:cNvPr id="3" name="Footer Placeholder 2"/>
          <p:cNvSpPr>
            <a:spLocks noGrp="1"/>
          </p:cNvSpPr>
          <p:nvPr>
            <p:ph type="ftr" sz="quarter" idx="11"/>
          </p:nvPr>
        </p:nvSpPr>
        <p:spPr/>
        <p:txBody>
          <a:bodyPr/>
          <a:lstStyle/>
          <a:p>
            <a:pPr>
              <a:defRPr/>
            </a:pPr>
            <a:r>
              <a:rPr lang="en-US">
                <a:solidFill>
                  <a:srgbClr val="EEECE1"/>
                </a:solidFill>
              </a:rPr>
              <a:t>James Emmett &amp; Co</a:t>
            </a:r>
            <a:endParaRPr lang="en-US" dirty="0">
              <a:solidFill>
                <a:srgbClr val="EEECE1"/>
              </a:solidFill>
            </a:endParaRPr>
          </a:p>
        </p:txBody>
      </p:sp>
      <p:sp>
        <p:nvSpPr>
          <p:cNvPr id="5" name="Slide Number Placeholder 4"/>
          <p:cNvSpPr>
            <a:spLocks noGrp="1"/>
          </p:cNvSpPr>
          <p:nvPr>
            <p:ph type="sldNum" sz="quarter" idx="10"/>
          </p:nvPr>
        </p:nvSpPr>
        <p:spPr/>
        <p:txBody>
          <a:bodyPr/>
          <a:lstStyle/>
          <a:p>
            <a:pPr>
              <a:defRPr/>
            </a:pPr>
            <a:fld id="{78E71C95-FEAD-4940-8DCC-B379CAD5228A}" type="slidenum">
              <a:rPr lang="en-US" smtClean="0"/>
              <a:pPr>
                <a:defRPr/>
              </a:pPr>
              <a:t>23</a:t>
            </a:fld>
            <a:endParaRPr lang="en-US" dirty="0"/>
          </a:p>
        </p:txBody>
      </p:sp>
    </p:spTree>
    <p:extLst>
      <p:ext uri="{BB962C8B-B14F-4D97-AF65-F5344CB8AC3E}">
        <p14:creationId xmlns:p14="http://schemas.microsoft.com/office/powerpoint/2010/main" val="249333296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p:txBody>
          <a:bodyPr/>
          <a:lstStyle/>
          <a:p>
            <a:pPr algn="ctr" eaLnBrk="1" hangingPunct="1"/>
            <a:r>
              <a:rPr lang="en-US" altLang="en-US" sz="3600" dirty="0"/>
              <a:t>James Emmett &amp; Company (JEC) Introduction</a:t>
            </a:r>
          </a:p>
        </p:txBody>
      </p:sp>
      <p:sp>
        <p:nvSpPr>
          <p:cNvPr id="180227" name="Rectangle 3"/>
          <p:cNvSpPr>
            <a:spLocks noGrp="1" noChangeArrowheads="1"/>
          </p:cNvSpPr>
          <p:nvPr>
            <p:ph idx="1"/>
          </p:nvPr>
        </p:nvSpPr>
        <p:spPr>
          <a:xfrm>
            <a:off x="228600" y="1417638"/>
            <a:ext cx="8310563" cy="5592762"/>
          </a:xfrm>
        </p:spPr>
        <p:txBody>
          <a:bodyPr/>
          <a:lstStyle/>
          <a:p>
            <a:pPr marL="114300" indent="0" eaLnBrk="1" hangingPunct="1">
              <a:spcAft>
                <a:spcPct val="20000"/>
              </a:spcAft>
              <a:buNone/>
            </a:pPr>
            <a:r>
              <a:rPr lang="en-US" altLang="en-US" sz="2400" b="1" dirty="0"/>
              <a:t>James Emmett &amp; Company (www.jamesemmettandcompany.com) </a:t>
            </a:r>
            <a:r>
              <a:rPr lang="en-US" altLang="en-US" sz="2400" dirty="0"/>
              <a:t>– The James Emmett brand is one of the most recognizable in the field of disability inclusion. James has worked on many of the most visible disability inclusion projects in the country like Walgreens.</a:t>
            </a:r>
            <a:endParaRPr lang="en-US" sz="2400" dirty="0">
              <a:solidFill>
                <a:srgbClr val="666666"/>
              </a:solidFill>
            </a:endParaRPr>
          </a:p>
          <a:p>
            <a:pPr marL="114300" indent="0" eaLnBrk="1" hangingPunct="1">
              <a:spcAft>
                <a:spcPct val="20000"/>
              </a:spcAft>
              <a:buNone/>
            </a:pPr>
            <a:r>
              <a:rPr lang="en-US" altLang="en-US" dirty="0"/>
              <a:t>Team:</a:t>
            </a:r>
          </a:p>
          <a:p>
            <a:pPr eaLnBrk="1" hangingPunct="1">
              <a:spcAft>
                <a:spcPct val="20000"/>
              </a:spcAft>
            </a:pPr>
            <a:r>
              <a:rPr lang="en-US" altLang="en-US" dirty="0"/>
              <a:t>Jon Stoops</a:t>
            </a:r>
          </a:p>
          <a:p>
            <a:pPr eaLnBrk="1" hangingPunct="1">
              <a:spcAft>
                <a:spcPct val="20000"/>
              </a:spcAft>
            </a:pPr>
            <a:r>
              <a:rPr lang="en-US" altLang="en-US" dirty="0"/>
              <a:t>Bill Emmett</a:t>
            </a:r>
          </a:p>
          <a:p>
            <a:pPr eaLnBrk="1" hangingPunct="1">
              <a:spcAft>
                <a:spcPct val="20000"/>
              </a:spcAft>
            </a:pPr>
            <a:r>
              <a:rPr lang="en-US" altLang="en-US" dirty="0" err="1"/>
              <a:t>Shiana</a:t>
            </a:r>
            <a:r>
              <a:rPr lang="en-US" altLang="en-US" dirty="0"/>
              <a:t> Emmett</a:t>
            </a:r>
          </a:p>
          <a:p>
            <a:pPr eaLnBrk="1" hangingPunct="1">
              <a:spcAft>
                <a:spcPct val="20000"/>
              </a:spcAft>
            </a:pPr>
            <a:r>
              <a:rPr lang="en-US" altLang="en-US" dirty="0"/>
              <a:t>Olivia Young</a:t>
            </a:r>
          </a:p>
          <a:p>
            <a:pPr marL="114300" indent="0" eaLnBrk="1" hangingPunct="1">
              <a:spcAft>
                <a:spcPct val="20000"/>
              </a:spcAft>
              <a:buNone/>
            </a:pPr>
            <a:endParaRPr lang="en-US" altLang="en-US" dirty="0"/>
          </a:p>
        </p:txBody>
      </p:sp>
      <p:pic>
        <p:nvPicPr>
          <p:cNvPr id="4" name="Picture 3" descr="James Emmett headshot"/>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096000" y="3667570"/>
            <a:ext cx="2133600" cy="3190430"/>
          </a:xfrm>
          <a:prstGeom prst="rect">
            <a:avLst/>
          </a:prstGeom>
        </p:spPr>
      </p:pic>
      <p:sp>
        <p:nvSpPr>
          <p:cNvPr id="6" name="Slide Number Placeholder 5"/>
          <p:cNvSpPr>
            <a:spLocks noGrp="1"/>
          </p:cNvSpPr>
          <p:nvPr>
            <p:ph type="sldNum" sz="quarter" idx="10"/>
          </p:nvPr>
        </p:nvSpPr>
        <p:spPr/>
        <p:txBody>
          <a:bodyPr/>
          <a:lstStyle/>
          <a:p>
            <a:pPr>
              <a:defRPr/>
            </a:pPr>
            <a:fld id="{78E71C95-FEAD-4940-8DCC-B379CAD5228A}" type="slidenum">
              <a:rPr lang="en-US" smtClean="0"/>
              <a:pPr>
                <a:defRPr/>
              </a:pPr>
              <a:t>3</a:t>
            </a:fld>
            <a:endParaRPr lang="en-US" dirty="0"/>
          </a:p>
        </p:txBody>
      </p:sp>
    </p:spTree>
    <p:extLst>
      <p:ext uri="{BB962C8B-B14F-4D97-AF65-F5344CB8AC3E}">
        <p14:creationId xmlns:p14="http://schemas.microsoft.com/office/powerpoint/2010/main" val="224661130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180227">
                                            <p:txEl>
                                              <p:pRg st="0" end="0"/>
                                            </p:txEl>
                                          </p:spTgt>
                                        </p:tgtEl>
                                        <p:attrNameLst>
                                          <p:attrName>style.visibility</p:attrName>
                                        </p:attrNameLst>
                                      </p:cBhvr>
                                      <p:to>
                                        <p:strVal val="visible"/>
                                      </p:to>
                                    </p:set>
                                    <p:anim calcmode="lin" valueType="num">
                                      <p:cBhvr additive="base">
                                        <p:cTn id="7" dur="500" fill="hold"/>
                                        <p:tgtEl>
                                          <p:spTgt spid="180227">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180227">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180227">
                                            <p:txEl>
                                              <p:pRg st="1" end="1"/>
                                            </p:txEl>
                                          </p:spTgt>
                                        </p:tgtEl>
                                        <p:attrNameLst>
                                          <p:attrName>style.visibility</p:attrName>
                                        </p:attrNameLst>
                                      </p:cBhvr>
                                      <p:to>
                                        <p:strVal val="visible"/>
                                      </p:to>
                                    </p:set>
                                    <p:anim calcmode="lin" valueType="num">
                                      <p:cBhvr additive="base">
                                        <p:cTn id="13" dur="500" fill="hold"/>
                                        <p:tgtEl>
                                          <p:spTgt spid="180227">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180227">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180227">
                                            <p:txEl>
                                              <p:pRg st="2" end="2"/>
                                            </p:txEl>
                                          </p:spTgt>
                                        </p:tgtEl>
                                        <p:attrNameLst>
                                          <p:attrName>style.visibility</p:attrName>
                                        </p:attrNameLst>
                                      </p:cBhvr>
                                      <p:to>
                                        <p:strVal val="visible"/>
                                      </p:to>
                                    </p:set>
                                    <p:anim calcmode="lin" valueType="num">
                                      <p:cBhvr additive="base">
                                        <p:cTn id="19" dur="500" fill="hold"/>
                                        <p:tgtEl>
                                          <p:spTgt spid="180227">
                                            <p:txEl>
                                              <p:pRg st="2" end="2"/>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180227">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180227">
                                            <p:txEl>
                                              <p:pRg st="3" end="3"/>
                                            </p:txEl>
                                          </p:spTgt>
                                        </p:tgtEl>
                                        <p:attrNameLst>
                                          <p:attrName>style.visibility</p:attrName>
                                        </p:attrNameLst>
                                      </p:cBhvr>
                                      <p:to>
                                        <p:strVal val="visible"/>
                                      </p:to>
                                    </p:set>
                                    <p:anim calcmode="lin" valueType="num">
                                      <p:cBhvr additive="base">
                                        <p:cTn id="25" dur="500" fill="hold"/>
                                        <p:tgtEl>
                                          <p:spTgt spid="180227">
                                            <p:txEl>
                                              <p:pRg st="3" end="3"/>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180227">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8" fill="hold" grpId="0" nodeType="clickEffect">
                                  <p:stCondLst>
                                    <p:cond delay="0"/>
                                  </p:stCondLst>
                                  <p:childTnLst>
                                    <p:set>
                                      <p:cBhvr>
                                        <p:cTn id="30" dur="1" fill="hold">
                                          <p:stCondLst>
                                            <p:cond delay="0"/>
                                          </p:stCondLst>
                                        </p:cTn>
                                        <p:tgtEl>
                                          <p:spTgt spid="180227">
                                            <p:txEl>
                                              <p:pRg st="4" end="4"/>
                                            </p:txEl>
                                          </p:spTgt>
                                        </p:tgtEl>
                                        <p:attrNameLst>
                                          <p:attrName>style.visibility</p:attrName>
                                        </p:attrNameLst>
                                      </p:cBhvr>
                                      <p:to>
                                        <p:strVal val="visible"/>
                                      </p:to>
                                    </p:set>
                                    <p:anim calcmode="lin" valueType="num">
                                      <p:cBhvr additive="base">
                                        <p:cTn id="31" dur="500" fill="hold"/>
                                        <p:tgtEl>
                                          <p:spTgt spid="180227">
                                            <p:txEl>
                                              <p:pRg st="4" end="4"/>
                                            </p:txEl>
                                          </p:spTgt>
                                        </p:tgtEl>
                                        <p:attrNameLst>
                                          <p:attrName>ppt_x</p:attrName>
                                        </p:attrNameLst>
                                      </p:cBhvr>
                                      <p:tavLst>
                                        <p:tav tm="0">
                                          <p:val>
                                            <p:strVal val="0-#ppt_w/2"/>
                                          </p:val>
                                        </p:tav>
                                        <p:tav tm="100000">
                                          <p:val>
                                            <p:strVal val="#ppt_x"/>
                                          </p:val>
                                        </p:tav>
                                      </p:tavLst>
                                    </p:anim>
                                    <p:anim calcmode="lin" valueType="num">
                                      <p:cBhvr additive="base">
                                        <p:cTn id="32" dur="500" fill="hold"/>
                                        <p:tgtEl>
                                          <p:spTgt spid="180227">
                                            <p:txEl>
                                              <p:pRg st="4" end="4"/>
                                            </p:txEl>
                                          </p:spTgt>
                                        </p:tgtEl>
                                        <p:attrNameLst>
                                          <p:attrName>ppt_y</p:attrName>
                                        </p:attrNameLst>
                                      </p:cBhvr>
                                      <p:tavLst>
                                        <p:tav tm="0">
                                          <p:val>
                                            <p:strVal val="#ppt_y"/>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8" fill="hold" grpId="0" nodeType="clickEffect">
                                  <p:stCondLst>
                                    <p:cond delay="0"/>
                                  </p:stCondLst>
                                  <p:childTnLst>
                                    <p:set>
                                      <p:cBhvr>
                                        <p:cTn id="36" dur="1" fill="hold">
                                          <p:stCondLst>
                                            <p:cond delay="0"/>
                                          </p:stCondLst>
                                        </p:cTn>
                                        <p:tgtEl>
                                          <p:spTgt spid="180227">
                                            <p:txEl>
                                              <p:pRg st="5" end="5"/>
                                            </p:txEl>
                                          </p:spTgt>
                                        </p:tgtEl>
                                        <p:attrNameLst>
                                          <p:attrName>style.visibility</p:attrName>
                                        </p:attrNameLst>
                                      </p:cBhvr>
                                      <p:to>
                                        <p:strVal val="visible"/>
                                      </p:to>
                                    </p:set>
                                    <p:anim calcmode="lin" valueType="num">
                                      <p:cBhvr additive="base">
                                        <p:cTn id="37" dur="500" fill="hold"/>
                                        <p:tgtEl>
                                          <p:spTgt spid="180227">
                                            <p:txEl>
                                              <p:pRg st="5" end="5"/>
                                            </p:txEl>
                                          </p:spTgt>
                                        </p:tgtEl>
                                        <p:attrNameLst>
                                          <p:attrName>ppt_x</p:attrName>
                                        </p:attrNameLst>
                                      </p:cBhvr>
                                      <p:tavLst>
                                        <p:tav tm="0">
                                          <p:val>
                                            <p:strVal val="0-#ppt_w/2"/>
                                          </p:val>
                                        </p:tav>
                                        <p:tav tm="100000">
                                          <p:val>
                                            <p:strVal val="#ppt_x"/>
                                          </p:val>
                                        </p:tav>
                                      </p:tavLst>
                                    </p:anim>
                                    <p:anim calcmode="lin" valueType="num">
                                      <p:cBhvr additive="base">
                                        <p:cTn id="38" dur="500" fill="hold"/>
                                        <p:tgtEl>
                                          <p:spTgt spid="180227">
                                            <p:txEl>
                                              <p:pRg st="5" end="5"/>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0227" grpId="0" build="p" autoUpdateAnimBg="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76200"/>
            <a:ext cx="8534400" cy="1143000"/>
          </a:xfrm>
        </p:spPr>
        <p:txBody>
          <a:bodyPr/>
          <a:lstStyle/>
          <a:p>
            <a:pPr algn="ctr"/>
            <a:r>
              <a:rPr lang="en-US" sz="4000" dirty="0"/>
              <a:t>James Emmett Brands</a:t>
            </a:r>
          </a:p>
        </p:txBody>
      </p:sp>
      <p:pic>
        <p:nvPicPr>
          <p:cNvPr id="5" name="Picture 18">
            <a:extLst>
              <a:ext uri="{C183D7F6-B498-43B3-948B-1728B52AA6E4}">
                <adec:decorative xmlns:adec="http://schemas.microsoft.com/office/drawing/2017/decorative" val="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31637" y="1947333"/>
            <a:ext cx="3581400" cy="416348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6" name="Rectangle 19"/>
          <p:cNvSpPr>
            <a:spLocks noChangeArrowheads="1"/>
          </p:cNvSpPr>
          <p:nvPr/>
        </p:nvSpPr>
        <p:spPr bwMode="auto">
          <a:xfrm>
            <a:off x="5193140" y="3669643"/>
            <a:ext cx="2971800" cy="1478139"/>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lIns="0" tIns="0" rIns="0" bIns="0"/>
          <a:lstStyle/>
          <a:p>
            <a:pPr marL="234950" indent="-234950" algn="l">
              <a:spcBef>
                <a:spcPct val="75000"/>
              </a:spcBef>
              <a:buClr>
                <a:srgbClr val="0B1F65"/>
              </a:buClr>
              <a:buFont typeface="Webdings" charset="0"/>
              <a:buChar char="4"/>
            </a:pPr>
            <a:r>
              <a:rPr lang="en-US" sz="1600" b="1" dirty="0"/>
              <a:t>48% greater tenure</a:t>
            </a:r>
          </a:p>
          <a:p>
            <a:pPr marL="234950" indent="-234950" algn="l">
              <a:spcBef>
                <a:spcPct val="75000"/>
              </a:spcBef>
              <a:buClr>
                <a:srgbClr val="0B1F65"/>
              </a:buClr>
              <a:buFont typeface="Webdings" charset="0"/>
              <a:buChar char="4"/>
            </a:pPr>
            <a:r>
              <a:rPr lang="en-US" sz="1600" b="1" dirty="0"/>
              <a:t>34% fewer safety incidents</a:t>
            </a:r>
          </a:p>
          <a:p>
            <a:pPr marL="234950" indent="-234950" algn="l">
              <a:spcBef>
                <a:spcPct val="75000"/>
              </a:spcBef>
              <a:buClr>
                <a:srgbClr val="0B1F65"/>
              </a:buClr>
              <a:buFont typeface="Webdings" charset="0"/>
              <a:buChar char="4"/>
            </a:pPr>
            <a:r>
              <a:rPr lang="en-US" sz="1600" b="1" dirty="0"/>
              <a:t>90% perform equal to or better then those without disabilities</a:t>
            </a:r>
          </a:p>
          <a:p>
            <a:pPr marL="234950" indent="-234950" algn="l">
              <a:spcBef>
                <a:spcPct val="75000"/>
              </a:spcBef>
              <a:buClr>
                <a:srgbClr val="0B1F65"/>
              </a:buClr>
              <a:buFont typeface="Webdings" charset="0"/>
              <a:buChar char="4"/>
            </a:pPr>
            <a:r>
              <a:rPr lang="en-US" sz="1600" b="1" dirty="0"/>
              <a:t>Absenteeism is 40% less</a:t>
            </a:r>
          </a:p>
        </p:txBody>
      </p:sp>
      <p:sp>
        <p:nvSpPr>
          <p:cNvPr id="7" name="AutoShape 23"/>
          <p:cNvSpPr>
            <a:spLocks noChangeArrowheads="1"/>
          </p:cNvSpPr>
          <p:nvPr/>
        </p:nvSpPr>
        <p:spPr bwMode="gray">
          <a:xfrm>
            <a:off x="7064932" y="1300338"/>
            <a:ext cx="1622110" cy="1293989"/>
          </a:xfrm>
          <a:prstGeom prst="cloudCallout">
            <a:avLst>
              <a:gd name="adj1" fmla="val -85422"/>
              <a:gd name="adj2" fmla="val -269"/>
            </a:avLst>
          </a:prstGeom>
          <a:solidFill>
            <a:srgbClr val="FFFF99"/>
          </a:solidFill>
          <a:ln w="12700" cap="rnd">
            <a:solidFill>
              <a:srgbClr val="0B1F65"/>
            </a:solidFill>
            <a:round/>
            <a:headEnd/>
            <a:tailEnd/>
          </a:ln>
          <a:effectLst>
            <a:outerShdw blurRad="63500" dist="38099" dir="2700000" algn="ctr" rotWithShape="0">
              <a:srgbClr val="000000">
                <a:alpha val="74998"/>
              </a:srgbClr>
            </a:outerShdw>
          </a:effectLst>
        </p:spPr>
        <p:txBody>
          <a:bodyPr/>
          <a:lstStyle/>
          <a:p>
            <a:pPr algn="ctr"/>
            <a:r>
              <a:rPr lang="ja-JP" altLang="en-US" sz="1200" b="1" dirty="0"/>
              <a:t>“</a:t>
            </a:r>
            <a:r>
              <a:rPr lang="en-US" altLang="ja-JP" sz="1200" b="1" dirty="0"/>
              <a:t>Employing people with disabilities is good for business.”</a:t>
            </a:r>
            <a:endParaRPr lang="en-US" sz="1200" b="1" dirty="0"/>
          </a:p>
        </p:txBody>
      </p:sp>
      <p:pic>
        <p:nvPicPr>
          <p:cNvPr id="12" name="Picture 11" descr="Walgreens logo"/>
          <p:cNvPicPr>
            <a:picLocks noChangeAspect="1"/>
          </p:cNvPicPr>
          <p:nvPr/>
        </p:nvPicPr>
        <p:blipFill>
          <a:blip r:embed="rId3"/>
          <a:stretch>
            <a:fillRect/>
          </a:stretch>
        </p:blipFill>
        <p:spPr>
          <a:xfrm>
            <a:off x="436676" y="1375388"/>
            <a:ext cx="2184400" cy="609600"/>
          </a:xfrm>
          <a:prstGeom prst="rect">
            <a:avLst/>
          </a:prstGeom>
        </p:spPr>
      </p:pic>
      <p:pic>
        <p:nvPicPr>
          <p:cNvPr id="20" name="Picture 19" descr="Cintas the service professionals"/>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324155" y="5769028"/>
            <a:ext cx="2506133" cy="791632"/>
          </a:xfrm>
          <a:prstGeom prst="rect">
            <a:avLst/>
          </a:prstGeom>
        </p:spPr>
      </p:pic>
      <p:pic>
        <p:nvPicPr>
          <p:cNvPr id="4" name="Picture 3" descr="Best Buy logo"/>
          <p:cNvPicPr>
            <a:picLocks noChangeAspect="1"/>
          </p:cNvPicPr>
          <p:nvPr/>
        </p:nvPicPr>
        <p:blipFill>
          <a:blip r:embed="rId5"/>
          <a:stretch>
            <a:fillRect/>
          </a:stretch>
        </p:blipFill>
        <p:spPr>
          <a:xfrm>
            <a:off x="3111151" y="4071937"/>
            <a:ext cx="1438275" cy="1428750"/>
          </a:xfrm>
          <a:prstGeom prst="rect">
            <a:avLst/>
          </a:prstGeom>
        </p:spPr>
      </p:pic>
      <p:pic>
        <p:nvPicPr>
          <p:cNvPr id="13" name="Picture 12" descr="Office Depot OfficeMax logo"/>
          <p:cNvPicPr>
            <a:picLocks noChangeAspect="1"/>
          </p:cNvPicPr>
          <p:nvPr/>
        </p:nvPicPr>
        <p:blipFill>
          <a:blip r:embed="rId6"/>
          <a:stretch>
            <a:fillRect/>
          </a:stretch>
        </p:blipFill>
        <p:spPr>
          <a:xfrm>
            <a:off x="2728313" y="1446105"/>
            <a:ext cx="3322443" cy="861904"/>
          </a:xfrm>
          <a:prstGeom prst="rect">
            <a:avLst/>
          </a:prstGeom>
        </p:spPr>
      </p:pic>
      <p:pic>
        <p:nvPicPr>
          <p:cNvPr id="15" name="Picture 14" descr="Pepsico logo"/>
          <p:cNvPicPr>
            <a:picLocks noChangeAspect="1"/>
          </p:cNvPicPr>
          <p:nvPr/>
        </p:nvPicPr>
        <p:blipFill>
          <a:blip r:embed="rId7"/>
          <a:stretch>
            <a:fillRect/>
          </a:stretch>
        </p:blipFill>
        <p:spPr>
          <a:xfrm>
            <a:off x="278007" y="2331455"/>
            <a:ext cx="1902140" cy="1028700"/>
          </a:xfrm>
          <a:prstGeom prst="rect">
            <a:avLst/>
          </a:prstGeom>
        </p:spPr>
      </p:pic>
      <p:pic>
        <p:nvPicPr>
          <p:cNvPr id="3" name="Picture 2" descr="Mercy logo"/>
          <p:cNvPicPr>
            <a:picLocks noChangeAspect="1"/>
          </p:cNvPicPr>
          <p:nvPr/>
        </p:nvPicPr>
        <p:blipFill>
          <a:blip r:embed="rId8"/>
          <a:stretch>
            <a:fillRect/>
          </a:stretch>
        </p:blipFill>
        <p:spPr>
          <a:xfrm>
            <a:off x="2498517" y="2374537"/>
            <a:ext cx="2446526" cy="1600200"/>
          </a:xfrm>
          <a:prstGeom prst="rect">
            <a:avLst/>
          </a:prstGeom>
        </p:spPr>
      </p:pic>
      <p:sp>
        <p:nvSpPr>
          <p:cNvPr id="14" name="Slide Number Placeholder 13"/>
          <p:cNvSpPr>
            <a:spLocks noGrp="1"/>
          </p:cNvSpPr>
          <p:nvPr>
            <p:ph type="sldNum" sz="quarter" idx="10"/>
          </p:nvPr>
        </p:nvSpPr>
        <p:spPr/>
        <p:txBody>
          <a:bodyPr/>
          <a:lstStyle/>
          <a:p>
            <a:pPr>
              <a:defRPr/>
            </a:pPr>
            <a:fld id="{78E71C95-FEAD-4940-8DCC-B379CAD5228A}" type="slidenum">
              <a:rPr lang="en-US" smtClean="0"/>
              <a:pPr>
                <a:defRPr/>
              </a:pPr>
              <a:t>4</a:t>
            </a:fld>
            <a:endParaRPr lang="en-US" dirty="0"/>
          </a:p>
        </p:txBody>
      </p:sp>
      <p:pic>
        <p:nvPicPr>
          <p:cNvPr id="2050" name="Picture 2" descr="TIAA logo">
            <a:extLst>
              <a:ext uri="{FF2B5EF4-FFF2-40B4-BE49-F238E27FC236}">
                <a16:creationId xmlns:a16="http://schemas.microsoft.com/office/drawing/2014/main" id="{2E0251DD-E94B-4D42-B4C0-18D838F894FA}"/>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300956" y="4028592"/>
            <a:ext cx="2692007" cy="12477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5446274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Walgreens logo"/>
          <p:cNvPicPr>
            <a:picLocks noChangeAspect="1"/>
          </p:cNvPicPr>
          <p:nvPr/>
        </p:nvPicPr>
        <p:blipFill>
          <a:blip r:embed="rId6"/>
          <a:stretch>
            <a:fillRect/>
          </a:stretch>
        </p:blipFill>
        <p:spPr>
          <a:xfrm>
            <a:off x="6223000" y="-13156"/>
            <a:ext cx="2184400" cy="609600"/>
          </a:xfrm>
          <a:prstGeom prst="rect">
            <a:avLst/>
          </a:prstGeom>
          <a:effectLst>
            <a:softEdge rad="50800"/>
          </a:effectLst>
        </p:spPr>
      </p:pic>
      <p:grpSp>
        <p:nvGrpSpPr>
          <p:cNvPr id="18" name="Group 17">
            <a:extLst>
              <a:ext uri="{C183D7F6-B498-43B3-948B-1728B52AA6E4}">
                <adec:decorative xmlns:adec="http://schemas.microsoft.com/office/drawing/2017/decorative" val="1"/>
              </a:ext>
            </a:extLst>
          </p:cNvPr>
          <p:cNvGrpSpPr/>
          <p:nvPr>
            <p:custDataLst>
              <p:tags r:id="rId1"/>
            </p:custDataLst>
          </p:nvPr>
        </p:nvGrpSpPr>
        <p:grpSpPr>
          <a:xfrm>
            <a:off x="325835" y="4114800"/>
            <a:ext cx="7979965" cy="2412555"/>
            <a:chOff x="325835" y="3886200"/>
            <a:chExt cx="7698409" cy="609600"/>
          </a:xfrm>
        </p:grpSpPr>
        <p:sp>
          <p:nvSpPr>
            <p:cNvPr id="19" name="Rectangle 18"/>
            <p:cNvSpPr/>
            <p:nvPr/>
          </p:nvSpPr>
          <p:spPr>
            <a:xfrm>
              <a:off x="325835" y="3886200"/>
              <a:ext cx="2569765" cy="609600"/>
            </a:xfrm>
            <a:prstGeom prst="rect">
              <a:avLst/>
            </a:prstGeom>
            <a:noFill/>
            <a:ln w="952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20" name="Rectangle 19"/>
            <p:cNvSpPr/>
            <p:nvPr/>
          </p:nvSpPr>
          <p:spPr>
            <a:xfrm>
              <a:off x="2895600" y="3886200"/>
              <a:ext cx="2569765" cy="609600"/>
            </a:xfrm>
            <a:prstGeom prst="rect">
              <a:avLst/>
            </a:prstGeom>
            <a:noFill/>
            <a:ln w="952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21" name="Rectangle 20"/>
            <p:cNvSpPr/>
            <p:nvPr/>
          </p:nvSpPr>
          <p:spPr>
            <a:xfrm>
              <a:off x="5454479" y="3886200"/>
              <a:ext cx="2569765" cy="609600"/>
            </a:xfrm>
            <a:prstGeom prst="rect">
              <a:avLst/>
            </a:prstGeom>
            <a:noFill/>
            <a:ln w="952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grpSp>
      <p:sp>
        <p:nvSpPr>
          <p:cNvPr id="6" name="Title 5"/>
          <p:cNvSpPr txBox="1">
            <a:spLocks/>
          </p:cNvSpPr>
          <p:nvPr/>
        </p:nvSpPr>
        <p:spPr>
          <a:xfrm>
            <a:off x="462458" y="-39165"/>
            <a:ext cx="7620000" cy="1143000"/>
          </a:xfrm>
          <a:prstGeom prst="rect">
            <a:avLst/>
          </a:prstGeom>
        </p:spPr>
        <p:txBody>
          <a:bodyPr vert="horz" lIns="91440" tIns="45720" rIns="91440" bIns="45720" rtlCol="0" anchor="ctr">
            <a:noAutofit/>
          </a:bodyPr>
          <a:lstStyle>
            <a:lvl1pPr algn="l" rtl="0" eaLnBrk="0" fontAlgn="base" hangingPunct="0">
              <a:spcBef>
                <a:spcPct val="0"/>
              </a:spcBef>
              <a:spcAft>
                <a:spcPct val="0"/>
              </a:spcAft>
              <a:defRPr sz="4600" kern="1200" spc="-100">
                <a:solidFill>
                  <a:schemeClr val="tx2"/>
                </a:solidFill>
                <a:latin typeface="+mj-lt"/>
                <a:ea typeface="+mj-ea"/>
                <a:cs typeface="+mj-cs"/>
              </a:defRPr>
            </a:lvl1pPr>
            <a:lvl2pPr algn="l" rtl="0" eaLnBrk="0" fontAlgn="base" hangingPunct="0">
              <a:spcBef>
                <a:spcPct val="0"/>
              </a:spcBef>
              <a:spcAft>
                <a:spcPct val="0"/>
              </a:spcAft>
              <a:defRPr sz="4600">
                <a:solidFill>
                  <a:schemeClr val="tx2"/>
                </a:solidFill>
                <a:latin typeface="Cambria" pitchFamily="18" charset="0"/>
              </a:defRPr>
            </a:lvl2pPr>
            <a:lvl3pPr algn="l" rtl="0" eaLnBrk="0" fontAlgn="base" hangingPunct="0">
              <a:spcBef>
                <a:spcPct val="0"/>
              </a:spcBef>
              <a:spcAft>
                <a:spcPct val="0"/>
              </a:spcAft>
              <a:defRPr sz="4600">
                <a:solidFill>
                  <a:schemeClr val="tx2"/>
                </a:solidFill>
                <a:latin typeface="Cambria" pitchFamily="18" charset="0"/>
              </a:defRPr>
            </a:lvl3pPr>
            <a:lvl4pPr algn="l" rtl="0" eaLnBrk="0" fontAlgn="base" hangingPunct="0">
              <a:spcBef>
                <a:spcPct val="0"/>
              </a:spcBef>
              <a:spcAft>
                <a:spcPct val="0"/>
              </a:spcAft>
              <a:defRPr sz="4600">
                <a:solidFill>
                  <a:schemeClr val="tx2"/>
                </a:solidFill>
                <a:latin typeface="Cambria" pitchFamily="18" charset="0"/>
              </a:defRPr>
            </a:lvl4pPr>
            <a:lvl5pPr algn="l" rtl="0" eaLnBrk="0" fontAlgn="base" hangingPunct="0">
              <a:spcBef>
                <a:spcPct val="0"/>
              </a:spcBef>
              <a:spcAft>
                <a:spcPct val="0"/>
              </a:spcAft>
              <a:defRPr sz="4600">
                <a:solidFill>
                  <a:schemeClr val="tx2"/>
                </a:solidFill>
                <a:latin typeface="Cambria" pitchFamily="18" charset="0"/>
              </a:defRPr>
            </a:lvl5pPr>
            <a:lvl6pPr marL="457200" algn="l" rtl="0" fontAlgn="base">
              <a:spcBef>
                <a:spcPct val="0"/>
              </a:spcBef>
              <a:spcAft>
                <a:spcPct val="0"/>
              </a:spcAft>
              <a:defRPr sz="4600">
                <a:solidFill>
                  <a:schemeClr val="tx2"/>
                </a:solidFill>
                <a:latin typeface="Cambria" pitchFamily="18" charset="0"/>
              </a:defRPr>
            </a:lvl6pPr>
            <a:lvl7pPr marL="914400" algn="l" rtl="0" fontAlgn="base">
              <a:spcBef>
                <a:spcPct val="0"/>
              </a:spcBef>
              <a:spcAft>
                <a:spcPct val="0"/>
              </a:spcAft>
              <a:defRPr sz="4600">
                <a:solidFill>
                  <a:schemeClr val="tx2"/>
                </a:solidFill>
                <a:latin typeface="Cambria" pitchFamily="18" charset="0"/>
              </a:defRPr>
            </a:lvl7pPr>
            <a:lvl8pPr marL="1371600" algn="l" rtl="0" fontAlgn="base">
              <a:spcBef>
                <a:spcPct val="0"/>
              </a:spcBef>
              <a:spcAft>
                <a:spcPct val="0"/>
              </a:spcAft>
              <a:defRPr sz="4600">
                <a:solidFill>
                  <a:schemeClr val="tx2"/>
                </a:solidFill>
                <a:latin typeface="Cambria" pitchFamily="18" charset="0"/>
              </a:defRPr>
            </a:lvl8pPr>
            <a:lvl9pPr marL="1828800" algn="l" rtl="0" fontAlgn="base">
              <a:spcBef>
                <a:spcPct val="0"/>
              </a:spcBef>
              <a:spcAft>
                <a:spcPct val="0"/>
              </a:spcAft>
              <a:defRPr sz="4600">
                <a:solidFill>
                  <a:schemeClr val="tx2"/>
                </a:solidFill>
                <a:latin typeface="Cambria" pitchFamily="18" charset="0"/>
              </a:defRPr>
            </a:lvl9pPr>
          </a:lstStyle>
          <a:p>
            <a:pPr defTabSz="914400">
              <a:lnSpc>
                <a:spcPts val="3000"/>
              </a:lnSpc>
              <a:defRPr/>
            </a:pPr>
            <a:r>
              <a:rPr lang="en-US" sz="3000" dirty="0"/>
              <a:t>Success at Walgreens was the catalyst </a:t>
            </a:r>
            <a:br>
              <a:rPr lang="en-US" sz="3000" dirty="0"/>
            </a:br>
            <a:r>
              <a:rPr lang="en-US" sz="3000" dirty="0"/>
              <a:t>for other DC’s to rollout inclusion programs</a:t>
            </a:r>
          </a:p>
        </p:txBody>
      </p:sp>
      <p:sp>
        <p:nvSpPr>
          <p:cNvPr id="3" name="BainBulletsConfiguration" hidden="1"/>
          <p:cNvSpPr txBox="1"/>
          <p:nvPr/>
        </p:nvSpPr>
        <p:spPr>
          <a:xfrm>
            <a:off x="12700" y="12700"/>
            <a:ext cx="8890000" cy="107722"/>
          </a:xfrm>
          <a:prstGeom prst="rect">
            <a:avLst/>
          </a:prstGeom>
          <a:noFill/>
        </p:spPr>
        <p:txBody>
          <a:bodyPr vert="horz" rtlCol="0">
            <a:spAutoFit/>
          </a:bodyPr>
          <a:lstStyle/>
          <a:p>
            <a:r>
              <a:rPr lang="en-US" sz="100">
                <a:solidFill>
                  <a:srgbClr val="FFFFFF"/>
                </a:solidFill>
              </a:rPr>
              <a:t>18_84 11_85 7_84</a:t>
            </a:r>
          </a:p>
        </p:txBody>
      </p:sp>
      <p:sp>
        <p:nvSpPr>
          <p:cNvPr id="8" name="Rectangle 7"/>
          <p:cNvSpPr/>
          <p:nvPr/>
        </p:nvSpPr>
        <p:spPr>
          <a:xfrm>
            <a:off x="325835" y="1371600"/>
            <a:ext cx="7979965" cy="609600"/>
          </a:xfrm>
          <a:prstGeom prst="rect">
            <a:avLst/>
          </a:prstGeom>
          <a:solidFill>
            <a:schemeClr val="tx2"/>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prstClr val="white"/>
                </a:solidFill>
              </a:rPr>
              <a:t>Walgreens Project Overview</a:t>
            </a:r>
          </a:p>
        </p:txBody>
      </p:sp>
      <p:sp>
        <p:nvSpPr>
          <p:cNvPr id="11" name="Text Placeholder 6"/>
          <p:cNvSpPr txBox="1">
            <a:spLocks/>
          </p:cNvSpPr>
          <p:nvPr>
            <p:custDataLst>
              <p:tags r:id="rId2"/>
            </p:custDataLst>
          </p:nvPr>
        </p:nvSpPr>
        <p:spPr bwMode="auto">
          <a:xfrm>
            <a:off x="304800" y="2006448"/>
            <a:ext cx="8077200" cy="19559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228600" algn="l" rtl="0" eaLnBrk="0" fontAlgn="base" hangingPunct="0">
              <a:spcBef>
                <a:spcPct val="20000"/>
              </a:spcBef>
              <a:spcAft>
                <a:spcPct val="0"/>
              </a:spcAft>
              <a:buClr>
                <a:schemeClr val="accent1"/>
              </a:buClr>
              <a:buFont typeface="Arial" charset="0"/>
              <a:buChar char="•"/>
              <a:defRPr sz="2200" kern="1200">
                <a:solidFill>
                  <a:schemeClr val="tx1"/>
                </a:solidFill>
                <a:latin typeface="+mn-lt"/>
                <a:ea typeface="+mn-ea"/>
                <a:cs typeface="+mn-cs"/>
              </a:defRPr>
            </a:lvl1pPr>
            <a:lvl2pPr marL="639763" indent="-228600" algn="l" rtl="0" eaLnBrk="0" fontAlgn="base" hangingPunct="0">
              <a:spcBef>
                <a:spcPct val="20000"/>
              </a:spcBef>
              <a:spcAft>
                <a:spcPct val="0"/>
              </a:spcAft>
              <a:buClr>
                <a:schemeClr val="accent2"/>
              </a:buClr>
              <a:buFont typeface="Arial" charset="0"/>
              <a:buChar char="•"/>
              <a:defRPr sz="2000" kern="1200">
                <a:solidFill>
                  <a:schemeClr val="tx1"/>
                </a:solidFill>
                <a:latin typeface="+mn-lt"/>
                <a:ea typeface="+mn-ea"/>
                <a:cs typeface="+mn-cs"/>
              </a:defRPr>
            </a:lvl2pPr>
            <a:lvl3pPr marL="1004888" indent="-228600" algn="l" rtl="0" eaLnBrk="0" fontAlgn="base" hangingPunct="0">
              <a:spcBef>
                <a:spcPct val="20000"/>
              </a:spcBef>
              <a:spcAft>
                <a:spcPct val="0"/>
              </a:spcAft>
              <a:buClr>
                <a:srgbClr val="9BBB59"/>
              </a:buClr>
              <a:buFont typeface="Arial" charset="0"/>
              <a:buChar char="•"/>
              <a:defRPr kern="1200">
                <a:solidFill>
                  <a:schemeClr val="tx1"/>
                </a:solidFill>
                <a:latin typeface="+mn-lt"/>
                <a:ea typeface="+mn-ea"/>
                <a:cs typeface="+mn-cs"/>
              </a:defRPr>
            </a:lvl3pPr>
            <a:lvl4pPr marL="1279525" indent="-228600" algn="l" rtl="0" eaLnBrk="0" fontAlgn="base" hangingPunct="0">
              <a:spcBef>
                <a:spcPct val="20000"/>
              </a:spcBef>
              <a:spcAft>
                <a:spcPct val="0"/>
              </a:spcAft>
              <a:buClr>
                <a:srgbClr val="8064A2"/>
              </a:buClr>
              <a:buFont typeface="Arial" charset="0"/>
              <a:buChar char="•"/>
              <a:defRPr sz="1600" kern="1200">
                <a:solidFill>
                  <a:schemeClr val="tx1"/>
                </a:solidFill>
                <a:latin typeface="+mn-lt"/>
                <a:ea typeface="+mn-ea"/>
                <a:cs typeface="+mn-cs"/>
              </a:defRPr>
            </a:lvl4pPr>
            <a:lvl5pPr marL="1554163" indent="-228600" algn="l" rtl="0" eaLnBrk="0" fontAlgn="base" hangingPunct="0">
              <a:spcBef>
                <a:spcPct val="20000"/>
              </a:spcBef>
              <a:spcAft>
                <a:spcPct val="0"/>
              </a:spcAft>
              <a:buClr>
                <a:srgbClr val="4BACC6"/>
              </a:buClr>
              <a:buFont typeface="Arial" charset="0"/>
              <a:buChar char="•"/>
              <a:defRPr sz="1400" kern="1200">
                <a:solidFill>
                  <a:schemeClr val="tx1"/>
                </a:solidFill>
                <a:latin typeface="+mn-lt"/>
                <a:ea typeface="+mn-ea"/>
                <a:cs typeface="+mn-cs"/>
              </a:defRPr>
            </a:lvl5pPr>
            <a:lvl6pPr marL="1737360" indent="-182880" algn="l" defTabSz="914400" rtl="0" eaLnBrk="1" latinLnBrk="0" hangingPunct="1">
              <a:spcBef>
                <a:spcPct val="20000"/>
              </a:spcBef>
              <a:buClr>
                <a:schemeClr val="accent1"/>
              </a:buClr>
              <a:buFont typeface="Arial" pitchFamily="34" charset="0"/>
              <a:buChar char="•"/>
              <a:defRPr sz="1400" kern="1200" baseline="0">
                <a:solidFill>
                  <a:schemeClr val="tx1"/>
                </a:solidFill>
                <a:latin typeface="+mn-lt"/>
                <a:ea typeface="+mn-ea"/>
                <a:cs typeface="+mn-cs"/>
              </a:defRPr>
            </a:lvl6pPr>
            <a:lvl7pPr marL="1920240" indent="-182880" algn="l" defTabSz="914400" rtl="0" eaLnBrk="1" latinLnBrk="0" hangingPunct="1">
              <a:spcBef>
                <a:spcPct val="20000"/>
              </a:spcBef>
              <a:buClr>
                <a:schemeClr val="accent2"/>
              </a:buClr>
              <a:buFont typeface="Arial" pitchFamily="34" charset="0"/>
              <a:buChar char="•"/>
              <a:defRPr sz="1400" kern="1200">
                <a:solidFill>
                  <a:schemeClr val="tx1"/>
                </a:solidFill>
                <a:latin typeface="+mn-lt"/>
                <a:ea typeface="+mn-ea"/>
                <a:cs typeface="+mn-cs"/>
              </a:defRPr>
            </a:lvl7pPr>
            <a:lvl8pPr marL="2103120" indent="-182880" algn="l" defTabSz="914400" rtl="0" eaLnBrk="1" latinLnBrk="0" hangingPunct="1">
              <a:spcBef>
                <a:spcPct val="20000"/>
              </a:spcBef>
              <a:buClr>
                <a:schemeClr val="accent3"/>
              </a:buClr>
              <a:buFont typeface="Arial" pitchFamily="34" charset="0"/>
              <a:buChar char="•"/>
              <a:defRPr sz="1400" kern="1200">
                <a:solidFill>
                  <a:schemeClr val="tx1"/>
                </a:solidFill>
                <a:latin typeface="+mn-lt"/>
                <a:ea typeface="+mn-ea"/>
                <a:cs typeface="+mn-cs"/>
              </a:defRPr>
            </a:lvl8pPr>
            <a:lvl9pPr marL="2286000" indent="-182880" algn="l" defTabSz="914400" rtl="0" eaLnBrk="1" latinLnBrk="0" hangingPunct="1">
              <a:spcBef>
                <a:spcPct val="20000"/>
              </a:spcBef>
              <a:buClr>
                <a:schemeClr val="accent4"/>
              </a:buClr>
              <a:buFont typeface="Arial" pitchFamily="34" charset="0"/>
              <a:buChar char="•"/>
              <a:defRPr sz="1400" kern="1200">
                <a:solidFill>
                  <a:schemeClr val="tx1"/>
                </a:solidFill>
                <a:latin typeface="+mn-lt"/>
                <a:ea typeface="+mn-ea"/>
                <a:cs typeface="+mn-cs"/>
              </a:defRPr>
            </a:lvl9pPr>
          </a:lstStyle>
          <a:p>
            <a:pPr marL="182563" indent="-182563" defTabSz="914400">
              <a:spcBef>
                <a:spcPts val="672"/>
              </a:spcBef>
              <a:spcAft>
                <a:spcPts val="0"/>
              </a:spcAft>
              <a:buClrTx/>
              <a:buSzPct val="100000"/>
              <a:buFont typeface="Verdana"/>
              <a:buChar char="•"/>
            </a:pPr>
            <a:r>
              <a:rPr lang="en-US" sz="1400" dirty="0">
                <a:solidFill>
                  <a:prstClr val="black"/>
                </a:solidFill>
              </a:rPr>
              <a:t>Walgreens’s Supply Chain &amp; Logistics division (10,000 employees) adopted an aggressive inclusion program in 2002, ran by Randy Lewis (VP Global Supply Chain), James Emmett (PFF), and Deb Russell </a:t>
            </a:r>
          </a:p>
          <a:p>
            <a:pPr marL="182563" indent="-182563" defTabSz="914400">
              <a:spcBef>
                <a:spcPts val="672"/>
              </a:spcBef>
              <a:spcAft>
                <a:spcPts val="0"/>
              </a:spcAft>
              <a:buClrTx/>
              <a:buSzPct val="100000"/>
              <a:buFont typeface="Verdana"/>
              <a:buChar char="•"/>
            </a:pPr>
            <a:r>
              <a:rPr lang="en-US" sz="1400" dirty="0">
                <a:solidFill>
                  <a:prstClr val="black"/>
                </a:solidFill>
              </a:rPr>
              <a:t>The Anderson, SC pilot site achieved a 1:3 ratio of non-disabled employees and employees with disabilities </a:t>
            </a:r>
          </a:p>
          <a:p>
            <a:pPr marL="182563" indent="-182563" defTabSz="914400">
              <a:spcBef>
                <a:spcPts val="672"/>
              </a:spcBef>
              <a:spcAft>
                <a:spcPts val="0"/>
              </a:spcAft>
              <a:buClrTx/>
              <a:buSzPct val="100000"/>
              <a:buFont typeface="Verdana"/>
              <a:buChar char="•"/>
            </a:pPr>
            <a:r>
              <a:rPr lang="en-US" sz="1400" dirty="0">
                <a:solidFill>
                  <a:prstClr val="black"/>
                </a:solidFill>
              </a:rPr>
              <a:t>Expanded to include 21 distribution centers across the U.S. successfully employing 1,200+ people with disabilities. Outcomes from the program were a huge success – some of the highlights showed:</a:t>
            </a:r>
          </a:p>
        </p:txBody>
      </p:sp>
      <p:grpSp>
        <p:nvGrpSpPr>
          <p:cNvPr id="7" name="Group 6">
            <a:extLst>
              <a:ext uri="{C183D7F6-B498-43B3-948B-1728B52AA6E4}">
                <adec:decorative xmlns:adec="http://schemas.microsoft.com/office/drawing/2017/decorative" val="1"/>
              </a:ext>
            </a:extLst>
          </p:cNvPr>
          <p:cNvGrpSpPr/>
          <p:nvPr>
            <p:custDataLst>
              <p:tags r:id="rId3"/>
            </p:custDataLst>
          </p:nvPr>
        </p:nvGrpSpPr>
        <p:grpSpPr>
          <a:xfrm>
            <a:off x="325835" y="3505200"/>
            <a:ext cx="7979965" cy="609600"/>
            <a:chOff x="325835" y="3886200"/>
            <a:chExt cx="7698409" cy="609600"/>
          </a:xfrm>
          <a:solidFill>
            <a:schemeClr val="tx2"/>
          </a:solidFill>
        </p:grpSpPr>
        <p:sp>
          <p:nvSpPr>
            <p:cNvPr id="13" name="Rectangle 12"/>
            <p:cNvSpPr/>
            <p:nvPr/>
          </p:nvSpPr>
          <p:spPr>
            <a:xfrm>
              <a:off x="325835" y="3886200"/>
              <a:ext cx="2569765" cy="609600"/>
            </a:xfrm>
            <a:prstGeom prst="rect">
              <a:avLst/>
            </a:prstGeom>
            <a:grpFill/>
            <a:ln w="63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prstClr val="white"/>
                  </a:solidFill>
                </a:rPr>
                <a:t>Higher productivity</a:t>
              </a:r>
            </a:p>
          </p:txBody>
        </p:sp>
        <p:sp>
          <p:nvSpPr>
            <p:cNvPr id="14" name="Rectangle 13"/>
            <p:cNvSpPr/>
            <p:nvPr/>
          </p:nvSpPr>
          <p:spPr>
            <a:xfrm>
              <a:off x="2895600" y="3886200"/>
              <a:ext cx="2569765" cy="609600"/>
            </a:xfrm>
            <a:prstGeom prst="rect">
              <a:avLst/>
            </a:prstGeom>
            <a:grpFill/>
            <a:ln w="63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prstClr val="white"/>
                  </a:solidFill>
                </a:rPr>
                <a:t>Lower turnover</a:t>
              </a:r>
            </a:p>
          </p:txBody>
        </p:sp>
        <p:sp>
          <p:nvSpPr>
            <p:cNvPr id="15" name="Rectangle 14"/>
            <p:cNvSpPr/>
            <p:nvPr/>
          </p:nvSpPr>
          <p:spPr>
            <a:xfrm>
              <a:off x="5454479" y="3886200"/>
              <a:ext cx="2569765" cy="609600"/>
            </a:xfrm>
            <a:prstGeom prst="rect">
              <a:avLst/>
            </a:prstGeom>
            <a:grpFill/>
            <a:ln w="63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prstClr val="white"/>
                  </a:solidFill>
                </a:rPr>
                <a:t>Better safety record</a:t>
              </a:r>
            </a:p>
          </p:txBody>
        </p:sp>
      </p:grpSp>
      <p:graphicFrame>
        <p:nvGraphicFramePr>
          <p:cNvPr id="16" name="Chart 15"/>
          <p:cNvGraphicFramePr/>
          <p:nvPr/>
        </p:nvGraphicFramePr>
        <p:xfrm>
          <a:off x="3081200" y="4444111"/>
          <a:ext cx="2469233" cy="1575689"/>
        </p:xfrm>
        <a:graphic>
          <a:graphicData uri="http://schemas.openxmlformats.org/drawingml/2006/chart">
            <c:chart xmlns:c="http://schemas.openxmlformats.org/drawingml/2006/chart" xmlns:r="http://schemas.openxmlformats.org/officeDocument/2006/relationships" r:id="rId7"/>
          </a:graphicData>
        </a:graphic>
      </p:graphicFrame>
      <p:sp>
        <p:nvSpPr>
          <p:cNvPr id="17" name="TextBox 16">
            <a:extLst>
              <a:ext uri="{C183D7F6-B498-43B3-948B-1728B52AA6E4}">
                <adec:decorative xmlns:adec="http://schemas.microsoft.com/office/drawing/2017/decorative" val="1"/>
              </a:ext>
            </a:extLst>
          </p:cNvPr>
          <p:cNvSpPr txBox="1"/>
          <p:nvPr/>
        </p:nvSpPr>
        <p:spPr>
          <a:xfrm>
            <a:off x="3048000" y="4114800"/>
            <a:ext cx="2335959" cy="415498"/>
          </a:xfrm>
          <a:prstGeom prst="rect">
            <a:avLst/>
          </a:prstGeom>
          <a:noFill/>
        </p:spPr>
        <p:txBody>
          <a:bodyPr wrap="square" rtlCol="0">
            <a:spAutoFit/>
          </a:bodyPr>
          <a:lstStyle/>
          <a:p>
            <a:r>
              <a:rPr lang="en-US" sz="1200" dirty="0"/>
              <a:t>Employee turnover</a:t>
            </a:r>
            <a:br>
              <a:rPr lang="en-US" sz="1200" dirty="0"/>
            </a:br>
            <a:r>
              <a:rPr lang="en-US" sz="900" dirty="0"/>
              <a:t>(%)</a:t>
            </a:r>
          </a:p>
        </p:txBody>
      </p:sp>
      <p:sp>
        <p:nvSpPr>
          <p:cNvPr id="23" name="TextBox 22"/>
          <p:cNvSpPr txBox="1"/>
          <p:nvPr/>
        </p:nvSpPr>
        <p:spPr>
          <a:xfrm>
            <a:off x="389893" y="4114800"/>
            <a:ext cx="2335959" cy="415498"/>
          </a:xfrm>
          <a:prstGeom prst="rect">
            <a:avLst/>
          </a:prstGeom>
          <a:noFill/>
        </p:spPr>
        <p:txBody>
          <a:bodyPr wrap="square" rtlCol="0">
            <a:spAutoFit/>
          </a:bodyPr>
          <a:lstStyle/>
          <a:p>
            <a:r>
              <a:rPr lang="en-US" sz="1200" dirty="0"/>
              <a:t>Relative picking rate comparison</a:t>
            </a:r>
            <a:br>
              <a:rPr lang="en-US" sz="1200" dirty="0"/>
            </a:br>
            <a:r>
              <a:rPr lang="en-US" sz="900" dirty="0"/>
              <a:t>(#)</a:t>
            </a:r>
          </a:p>
        </p:txBody>
      </p:sp>
      <p:sp>
        <p:nvSpPr>
          <p:cNvPr id="24" name="Rectangle 23"/>
          <p:cNvSpPr/>
          <p:nvPr/>
        </p:nvSpPr>
        <p:spPr>
          <a:xfrm>
            <a:off x="3022242" y="6122313"/>
            <a:ext cx="2619808" cy="430887"/>
          </a:xfrm>
          <a:prstGeom prst="rect">
            <a:avLst/>
          </a:prstGeom>
        </p:spPr>
        <p:txBody>
          <a:bodyPr wrap="square">
            <a:spAutoFit/>
          </a:bodyPr>
          <a:lstStyle/>
          <a:p>
            <a:pPr algn="ctr"/>
            <a:r>
              <a:rPr lang="en-US" sz="1100" i="1" dirty="0"/>
              <a:t>Turnover for disclosed was 48% less </a:t>
            </a:r>
          </a:p>
          <a:p>
            <a:pPr algn="ctr"/>
            <a:r>
              <a:rPr lang="en-US" sz="1100" i="1" dirty="0"/>
              <a:t>than the remaining population</a:t>
            </a:r>
          </a:p>
        </p:txBody>
      </p:sp>
      <p:graphicFrame>
        <p:nvGraphicFramePr>
          <p:cNvPr id="25" name="Chart 24">
            <a:extLs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3807335309"/>
              </p:ext>
            </p:extLst>
          </p:nvPr>
        </p:nvGraphicFramePr>
        <p:xfrm>
          <a:off x="481508" y="4444111"/>
          <a:ext cx="2469233" cy="1575689"/>
        </p:xfrm>
        <a:graphic>
          <a:graphicData uri="http://schemas.openxmlformats.org/drawingml/2006/chart">
            <c:chart xmlns:c="http://schemas.openxmlformats.org/drawingml/2006/chart" xmlns:r="http://schemas.openxmlformats.org/officeDocument/2006/relationships" r:id="rId8"/>
          </a:graphicData>
        </a:graphic>
      </p:graphicFrame>
      <p:sp>
        <p:nvSpPr>
          <p:cNvPr id="26" name="Rectangle 25"/>
          <p:cNvSpPr/>
          <p:nvPr/>
        </p:nvSpPr>
        <p:spPr>
          <a:xfrm>
            <a:off x="316073" y="6105266"/>
            <a:ext cx="2716523" cy="430887"/>
          </a:xfrm>
          <a:prstGeom prst="rect">
            <a:avLst/>
          </a:prstGeom>
        </p:spPr>
        <p:txBody>
          <a:bodyPr wrap="square">
            <a:spAutoFit/>
          </a:bodyPr>
          <a:lstStyle/>
          <a:p>
            <a:pPr algn="ctr"/>
            <a:r>
              <a:rPr lang="en-US" sz="1100" i="1" dirty="0"/>
              <a:t>Disclosed population had higher productivity on all 3 split cases (RO,R14; TE-TN)</a:t>
            </a:r>
          </a:p>
        </p:txBody>
      </p:sp>
      <p:sp>
        <p:nvSpPr>
          <p:cNvPr id="27" name="TextBox 26"/>
          <p:cNvSpPr txBox="1"/>
          <p:nvPr/>
        </p:nvSpPr>
        <p:spPr>
          <a:xfrm>
            <a:off x="4049117" y="4842302"/>
            <a:ext cx="446683" cy="415498"/>
          </a:xfrm>
          <a:prstGeom prst="rect">
            <a:avLst/>
          </a:prstGeom>
          <a:solidFill>
            <a:schemeClr val="bg1"/>
          </a:solidFill>
        </p:spPr>
        <p:txBody>
          <a:bodyPr wrap="square" rtlCol="0">
            <a:spAutoFit/>
          </a:bodyPr>
          <a:lstStyle/>
          <a:p>
            <a:pPr algn="ctr"/>
            <a:r>
              <a:rPr lang="en-US" sz="1050" dirty="0"/>
              <a:t>48% less</a:t>
            </a:r>
          </a:p>
        </p:txBody>
      </p:sp>
      <p:sp>
        <p:nvSpPr>
          <p:cNvPr id="29" name="Rectangle 28">
            <a:extLst>
              <a:ext uri="{C183D7F6-B498-43B3-948B-1728B52AA6E4}">
                <adec:decorative xmlns:adec="http://schemas.microsoft.com/office/drawing/2017/decorative" val="1"/>
              </a:ext>
            </a:extLst>
          </p:cNvPr>
          <p:cNvSpPr/>
          <p:nvPr/>
        </p:nvSpPr>
        <p:spPr>
          <a:xfrm>
            <a:off x="2209800" y="4392057"/>
            <a:ext cx="111709" cy="84729"/>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p:cNvSpPr txBox="1"/>
          <p:nvPr/>
        </p:nvSpPr>
        <p:spPr>
          <a:xfrm>
            <a:off x="2267684" y="4297808"/>
            <a:ext cx="780315" cy="230832"/>
          </a:xfrm>
          <a:prstGeom prst="rect">
            <a:avLst/>
          </a:prstGeom>
          <a:noFill/>
        </p:spPr>
        <p:txBody>
          <a:bodyPr wrap="square" rtlCol="0">
            <a:spAutoFit/>
          </a:bodyPr>
          <a:lstStyle/>
          <a:p>
            <a:r>
              <a:rPr lang="en-US" sz="900" dirty="0"/>
              <a:t>Disclosed</a:t>
            </a:r>
          </a:p>
        </p:txBody>
      </p:sp>
      <p:sp>
        <p:nvSpPr>
          <p:cNvPr id="31" name="Rectangle 30">
            <a:extLst>
              <a:ext uri="{C183D7F6-B498-43B3-948B-1728B52AA6E4}">
                <adec:decorative xmlns:adec="http://schemas.microsoft.com/office/drawing/2017/decorative" val="1"/>
              </a:ext>
            </a:extLst>
          </p:cNvPr>
          <p:cNvSpPr/>
          <p:nvPr/>
        </p:nvSpPr>
        <p:spPr>
          <a:xfrm>
            <a:off x="2209800" y="4511618"/>
            <a:ext cx="111709" cy="84729"/>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p:cNvSpPr txBox="1"/>
          <p:nvPr/>
        </p:nvSpPr>
        <p:spPr>
          <a:xfrm>
            <a:off x="2267684" y="4417368"/>
            <a:ext cx="780316" cy="230832"/>
          </a:xfrm>
          <a:prstGeom prst="rect">
            <a:avLst/>
          </a:prstGeom>
          <a:noFill/>
        </p:spPr>
        <p:txBody>
          <a:bodyPr wrap="square" rtlCol="0">
            <a:spAutoFit/>
          </a:bodyPr>
          <a:lstStyle/>
          <a:p>
            <a:r>
              <a:rPr lang="en-US" sz="900" dirty="0"/>
              <a:t>Undisclosed</a:t>
            </a:r>
          </a:p>
        </p:txBody>
      </p:sp>
      <p:graphicFrame>
        <p:nvGraphicFramePr>
          <p:cNvPr id="39" name="Chart 38">
            <a:extLs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1901659713"/>
              </p:ext>
            </p:extLst>
          </p:nvPr>
        </p:nvGraphicFramePr>
        <p:xfrm>
          <a:off x="5797723" y="4444111"/>
          <a:ext cx="2469233" cy="1575689"/>
        </p:xfrm>
        <a:graphic>
          <a:graphicData uri="http://schemas.openxmlformats.org/drawingml/2006/chart">
            <c:chart xmlns:c="http://schemas.openxmlformats.org/drawingml/2006/chart" xmlns:r="http://schemas.openxmlformats.org/officeDocument/2006/relationships" r:id="rId9"/>
          </a:graphicData>
        </a:graphic>
      </p:graphicFrame>
      <p:sp>
        <p:nvSpPr>
          <p:cNvPr id="40" name="TextBox 39"/>
          <p:cNvSpPr txBox="1"/>
          <p:nvPr/>
        </p:nvSpPr>
        <p:spPr>
          <a:xfrm>
            <a:off x="5764523" y="4114800"/>
            <a:ext cx="2541277" cy="415498"/>
          </a:xfrm>
          <a:prstGeom prst="rect">
            <a:avLst/>
          </a:prstGeom>
          <a:noFill/>
        </p:spPr>
        <p:txBody>
          <a:bodyPr wrap="square" rtlCol="0">
            <a:spAutoFit/>
          </a:bodyPr>
          <a:lstStyle/>
          <a:p>
            <a:r>
              <a:rPr lang="en-US" sz="1200" dirty="0"/>
              <a:t>Relative Incidents-Accidents</a:t>
            </a:r>
            <a:br>
              <a:rPr lang="en-US" sz="1200" dirty="0"/>
            </a:br>
            <a:r>
              <a:rPr lang="en-US" sz="800" dirty="0"/>
              <a:t>(# per 1000 hours)</a:t>
            </a:r>
            <a:endParaRPr lang="en-US" sz="900" dirty="0"/>
          </a:p>
        </p:txBody>
      </p:sp>
      <p:sp>
        <p:nvSpPr>
          <p:cNvPr id="41" name="Rectangle 40"/>
          <p:cNvSpPr/>
          <p:nvPr/>
        </p:nvSpPr>
        <p:spPr>
          <a:xfrm>
            <a:off x="5738765" y="6122313"/>
            <a:ext cx="2619808" cy="430887"/>
          </a:xfrm>
          <a:prstGeom prst="rect">
            <a:avLst/>
          </a:prstGeom>
        </p:spPr>
        <p:txBody>
          <a:bodyPr wrap="square">
            <a:spAutoFit/>
          </a:bodyPr>
          <a:lstStyle/>
          <a:p>
            <a:pPr algn="ctr"/>
            <a:r>
              <a:rPr lang="en-US" sz="1100" i="1" dirty="0"/>
              <a:t>Disclosed had 34% fewer events than </a:t>
            </a:r>
          </a:p>
          <a:p>
            <a:pPr algn="ctr"/>
            <a:r>
              <a:rPr lang="en-US" sz="1100" i="1" dirty="0"/>
              <a:t>the remaining driving population</a:t>
            </a:r>
          </a:p>
        </p:txBody>
      </p:sp>
      <p:sp>
        <p:nvSpPr>
          <p:cNvPr id="42" name="TextBox 41"/>
          <p:cNvSpPr txBox="1"/>
          <p:nvPr/>
        </p:nvSpPr>
        <p:spPr>
          <a:xfrm>
            <a:off x="6868517" y="4648200"/>
            <a:ext cx="446683" cy="415498"/>
          </a:xfrm>
          <a:prstGeom prst="rect">
            <a:avLst/>
          </a:prstGeom>
          <a:solidFill>
            <a:schemeClr val="bg1"/>
          </a:solidFill>
        </p:spPr>
        <p:txBody>
          <a:bodyPr wrap="square" rtlCol="0">
            <a:spAutoFit/>
          </a:bodyPr>
          <a:lstStyle/>
          <a:p>
            <a:pPr algn="ctr"/>
            <a:r>
              <a:rPr lang="en-US" sz="1050" dirty="0"/>
              <a:t>34% less</a:t>
            </a:r>
          </a:p>
        </p:txBody>
      </p:sp>
      <p:sp>
        <p:nvSpPr>
          <p:cNvPr id="2" name="Title 1" hidden="1">
            <a:extLst>
              <a:ext uri="{FF2B5EF4-FFF2-40B4-BE49-F238E27FC236}">
                <a16:creationId xmlns:a16="http://schemas.microsoft.com/office/drawing/2014/main" id="{4F6A312C-DD01-1C4D-80B3-B61E81D779AE}"/>
              </a:ext>
            </a:extLst>
          </p:cNvPr>
          <p:cNvSpPr>
            <a:spLocks noGrp="1"/>
          </p:cNvSpPr>
          <p:nvPr>
            <p:ph type="title"/>
          </p:nvPr>
        </p:nvSpPr>
        <p:spPr/>
        <p:txBody>
          <a:bodyPr/>
          <a:lstStyle/>
          <a:p>
            <a:pPr defTabSz="914400">
              <a:lnSpc>
                <a:spcPts val="3000"/>
              </a:lnSpc>
              <a:defRPr/>
            </a:pPr>
            <a:r>
              <a:rPr lang="en-US" sz="4800" dirty="0"/>
              <a:t>Success at Walgreens was the catalyst </a:t>
            </a:r>
            <a:br>
              <a:rPr lang="en-US" sz="4800" dirty="0"/>
            </a:br>
            <a:r>
              <a:rPr lang="en-US" sz="4800" dirty="0"/>
              <a:t>for other DC’s to rollout inclusion programs</a:t>
            </a:r>
          </a:p>
        </p:txBody>
      </p:sp>
      <p:sp>
        <p:nvSpPr>
          <p:cNvPr id="9" name="Slide Number Placeholder 8"/>
          <p:cNvSpPr>
            <a:spLocks noGrp="1"/>
          </p:cNvSpPr>
          <p:nvPr>
            <p:ph type="sldNum" sz="quarter" idx="10"/>
          </p:nvPr>
        </p:nvSpPr>
        <p:spPr/>
        <p:txBody>
          <a:bodyPr/>
          <a:lstStyle/>
          <a:p>
            <a:pPr>
              <a:defRPr/>
            </a:pPr>
            <a:fld id="{78E71C95-FEAD-4940-8DCC-B379CAD5228A}" type="slidenum">
              <a:rPr lang="en-US" smtClean="0"/>
              <a:pPr>
                <a:defRPr/>
              </a:pPr>
              <a:t>5</a:t>
            </a:fld>
            <a:endParaRPr lang="en-US" dirty="0"/>
          </a:p>
        </p:txBody>
      </p:sp>
    </p:spTree>
    <p:extLst>
      <p:ext uri="{BB962C8B-B14F-4D97-AF65-F5344CB8AC3E}">
        <p14:creationId xmlns:p14="http://schemas.microsoft.com/office/powerpoint/2010/main" val="319636801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723900" y="1524000"/>
            <a:ext cx="7696200" cy="4031873"/>
          </a:xfrm>
          <a:prstGeom prst="rect">
            <a:avLst/>
          </a:prstGeom>
        </p:spPr>
        <p:txBody>
          <a:bodyPr wrap="square">
            <a:spAutoFit/>
          </a:bodyPr>
          <a:lstStyle/>
          <a:p>
            <a:pPr marL="285750" indent="-285750">
              <a:buClr>
                <a:schemeClr val="accent5"/>
              </a:buClr>
              <a:buFont typeface="Arial" panose="020B0604020202020204" pitchFamily="34" charset="0"/>
              <a:buChar char="•"/>
              <a:defRPr/>
            </a:pPr>
            <a:r>
              <a:rPr lang="en-US" sz="3200" dirty="0"/>
              <a:t>Diversity Training</a:t>
            </a:r>
          </a:p>
          <a:p>
            <a:pPr marL="285750" indent="-285750">
              <a:buClr>
                <a:schemeClr val="accent5"/>
              </a:buClr>
              <a:buFont typeface="Arial" panose="020B0604020202020204" pitchFamily="34" charset="0"/>
              <a:buChar char="•"/>
              <a:defRPr/>
            </a:pPr>
            <a:r>
              <a:rPr lang="en-US" sz="3200" dirty="0"/>
              <a:t>Human Resource Mentoring</a:t>
            </a:r>
          </a:p>
          <a:p>
            <a:pPr marL="285750" indent="-285750">
              <a:buClr>
                <a:schemeClr val="accent5"/>
              </a:buClr>
              <a:buFont typeface="Arial" panose="020B0604020202020204" pitchFamily="34" charset="0"/>
              <a:buChar char="•"/>
              <a:defRPr/>
            </a:pPr>
            <a:r>
              <a:rPr lang="en-US" sz="3200" dirty="0"/>
              <a:t>Recruiting/Screening/Training Support</a:t>
            </a:r>
          </a:p>
          <a:p>
            <a:pPr marL="285750" indent="-285750">
              <a:buClr>
                <a:schemeClr val="accent5"/>
              </a:buClr>
              <a:buFont typeface="Arial" panose="020B0604020202020204" pitchFamily="34" charset="0"/>
              <a:buChar char="•"/>
              <a:defRPr/>
            </a:pPr>
            <a:r>
              <a:rPr lang="en-US" sz="3200" dirty="0"/>
              <a:t>Job Accommodation/Natural Supports</a:t>
            </a:r>
          </a:p>
          <a:p>
            <a:pPr marL="285750" indent="-285750">
              <a:buClr>
                <a:schemeClr val="accent5"/>
              </a:buClr>
              <a:buFont typeface="Arial" panose="020B0604020202020204" pitchFamily="34" charset="0"/>
              <a:buChar char="•"/>
              <a:defRPr/>
            </a:pPr>
            <a:r>
              <a:rPr lang="en-US" sz="3200" dirty="0"/>
              <a:t>State and Federal Financial Incentives</a:t>
            </a:r>
          </a:p>
          <a:p>
            <a:pPr marL="285750" indent="-285750">
              <a:buClr>
                <a:schemeClr val="accent5"/>
              </a:buClr>
              <a:buFont typeface="Arial" panose="020B0604020202020204" pitchFamily="34" charset="0"/>
              <a:buChar char="•"/>
              <a:defRPr/>
            </a:pPr>
            <a:r>
              <a:rPr lang="en-US" sz="3200" dirty="0"/>
              <a:t>On the Job Training and Job Tryouts</a:t>
            </a:r>
          </a:p>
          <a:p>
            <a:pPr marL="285750" indent="-285750">
              <a:buClr>
                <a:schemeClr val="accent5"/>
              </a:buClr>
              <a:buFont typeface="Arial" panose="020B0604020202020204" pitchFamily="34" charset="0"/>
              <a:buChar char="•"/>
              <a:defRPr/>
            </a:pPr>
            <a:r>
              <a:rPr lang="en-US" sz="3200" dirty="0"/>
              <a:t>Job Coaching</a:t>
            </a:r>
          </a:p>
          <a:p>
            <a:pPr marL="285750" indent="-285750">
              <a:buClr>
                <a:schemeClr val="accent5"/>
              </a:buClr>
              <a:buFont typeface="Arial" panose="020B0604020202020204" pitchFamily="34" charset="0"/>
              <a:buChar char="•"/>
              <a:defRPr/>
            </a:pPr>
            <a:r>
              <a:rPr lang="en-US" sz="3200" dirty="0"/>
              <a:t>Marketing Collaboration </a:t>
            </a:r>
          </a:p>
        </p:txBody>
      </p:sp>
      <p:sp>
        <p:nvSpPr>
          <p:cNvPr id="7" name="Rectangle 2"/>
          <p:cNvSpPr txBox="1">
            <a:spLocks noChangeArrowheads="1"/>
          </p:cNvSpPr>
          <p:nvPr/>
        </p:nvSpPr>
        <p:spPr>
          <a:xfrm>
            <a:off x="457200" y="274638"/>
            <a:ext cx="7620000" cy="1143000"/>
          </a:xfrm>
          <a:prstGeom prst="rect">
            <a:avLst/>
          </a:prstGeom>
        </p:spPr>
        <p:txBody>
          <a:bodyPr/>
          <a:lstStyle>
            <a:lvl1pPr algn="l" rtl="0" eaLnBrk="0" fontAlgn="base" hangingPunct="0">
              <a:spcBef>
                <a:spcPct val="0"/>
              </a:spcBef>
              <a:spcAft>
                <a:spcPct val="0"/>
              </a:spcAft>
              <a:defRPr sz="4600" kern="1200" spc="-100">
                <a:solidFill>
                  <a:schemeClr val="tx2"/>
                </a:solidFill>
                <a:latin typeface="+mj-lt"/>
                <a:ea typeface="+mj-ea"/>
                <a:cs typeface="+mj-cs"/>
              </a:defRPr>
            </a:lvl1pPr>
            <a:lvl2pPr algn="l" rtl="0" eaLnBrk="0" fontAlgn="base" hangingPunct="0">
              <a:spcBef>
                <a:spcPct val="0"/>
              </a:spcBef>
              <a:spcAft>
                <a:spcPct val="0"/>
              </a:spcAft>
              <a:defRPr sz="4600">
                <a:solidFill>
                  <a:schemeClr val="tx2"/>
                </a:solidFill>
                <a:latin typeface="Cambria" pitchFamily="18" charset="0"/>
              </a:defRPr>
            </a:lvl2pPr>
            <a:lvl3pPr algn="l" rtl="0" eaLnBrk="0" fontAlgn="base" hangingPunct="0">
              <a:spcBef>
                <a:spcPct val="0"/>
              </a:spcBef>
              <a:spcAft>
                <a:spcPct val="0"/>
              </a:spcAft>
              <a:defRPr sz="4600">
                <a:solidFill>
                  <a:schemeClr val="tx2"/>
                </a:solidFill>
                <a:latin typeface="Cambria" pitchFamily="18" charset="0"/>
              </a:defRPr>
            </a:lvl3pPr>
            <a:lvl4pPr algn="l" rtl="0" eaLnBrk="0" fontAlgn="base" hangingPunct="0">
              <a:spcBef>
                <a:spcPct val="0"/>
              </a:spcBef>
              <a:spcAft>
                <a:spcPct val="0"/>
              </a:spcAft>
              <a:defRPr sz="4600">
                <a:solidFill>
                  <a:schemeClr val="tx2"/>
                </a:solidFill>
                <a:latin typeface="Cambria" pitchFamily="18" charset="0"/>
              </a:defRPr>
            </a:lvl4pPr>
            <a:lvl5pPr algn="l" rtl="0" eaLnBrk="0" fontAlgn="base" hangingPunct="0">
              <a:spcBef>
                <a:spcPct val="0"/>
              </a:spcBef>
              <a:spcAft>
                <a:spcPct val="0"/>
              </a:spcAft>
              <a:defRPr sz="4600">
                <a:solidFill>
                  <a:schemeClr val="tx2"/>
                </a:solidFill>
                <a:latin typeface="Cambria" pitchFamily="18" charset="0"/>
              </a:defRPr>
            </a:lvl5pPr>
            <a:lvl6pPr marL="457200" algn="l" rtl="0" fontAlgn="base">
              <a:spcBef>
                <a:spcPct val="0"/>
              </a:spcBef>
              <a:spcAft>
                <a:spcPct val="0"/>
              </a:spcAft>
              <a:defRPr sz="4600">
                <a:solidFill>
                  <a:schemeClr val="tx2"/>
                </a:solidFill>
                <a:latin typeface="Cambria" pitchFamily="18" charset="0"/>
              </a:defRPr>
            </a:lvl6pPr>
            <a:lvl7pPr marL="914400" algn="l" rtl="0" fontAlgn="base">
              <a:spcBef>
                <a:spcPct val="0"/>
              </a:spcBef>
              <a:spcAft>
                <a:spcPct val="0"/>
              </a:spcAft>
              <a:defRPr sz="4600">
                <a:solidFill>
                  <a:schemeClr val="tx2"/>
                </a:solidFill>
                <a:latin typeface="Cambria" pitchFamily="18" charset="0"/>
              </a:defRPr>
            </a:lvl7pPr>
            <a:lvl8pPr marL="1371600" algn="l" rtl="0" fontAlgn="base">
              <a:spcBef>
                <a:spcPct val="0"/>
              </a:spcBef>
              <a:spcAft>
                <a:spcPct val="0"/>
              </a:spcAft>
              <a:defRPr sz="4600">
                <a:solidFill>
                  <a:schemeClr val="tx2"/>
                </a:solidFill>
                <a:latin typeface="Cambria" pitchFamily="18" charset="0"/>
              </a:defRPr>
            </a:lvl8pPr>
            <a:lvl9pPr marL="1828800" algn="l" rtl="0" fontAlgn="base">
              <a:spcBef>
                <a:spcPct val="0"/>
              </a:spcBef>
              <a:spcAft>
                <a:spcPct val="0"/>
              </a:spcAft>
              <a:defRPr sz="4600">
                <a:solidFill>
                  <a:schemeClr val="tx2"/>
                </a:solidFill>
                <a:latin typeface="Cambria" pitchFamily="18" charset="0"/>
              </a:defRPr>
            </a:lvl9pPr>
          </a:lstStyle>
          <a:p>
            <a:pPr algn="ctr" defTabSz="914400" eaLnBrk="1" hangingPunct="1"/>
            <a:r>
              <a:rPr lang="en-US" altLang="en-US" sz="4000" dirty="0">
                <a:cs typeface="Tunga" pitchFamily="34" charset="0"/>
              </a:rPr>
              <a:t>Components of Past Projects</a:t>
            </a:r>
          </a:p>
        </p:txBody>
      </p:sp>
      <p:pic>
        <p:nvPicPr>
          <p:cNvPr id="8" name="Picture 7" descr="Past projects."/>
          <p:cNvPicPr>
            <a:picLocks noChangeAspect="1"/>
          </p:cNvPicPr>
          <p:nvPr/>
        </p:nvPicPr>
        <p:blipFill>
          <a:blip r:embed="rId2"/>
          <a:stretch>
            <a:fillRect/>
          </a:stretch>
        </p:blipFill>
        <p:spPr>
          <a:xfrm>
            <a:off x="5791200" y="4876800"/>
            <a:ext cx="2609850" cy="1752600"/>
          </a:xfrm>
          <a:prstGeom prst="rect">
            <a:avLst/>
          </a:prstGeom>
        </p:spPr>
      </p:pic>
      <p:sp>
        <p:nvSpPr>
          <p:cNvPr id="4" name="Title 3" hidden="1">
            <a:extLst>
              <a:ext uri="{FF2B5EF4-FFF2-40B4-BE49-F238E27FC236}">
                <a16:creationId xmlns:a16="http://schemas.microsoft.com/office/drawing/2014/main" id="{356D683B-7A12-1345-A1C3-E11F1190441F}"/>
              </a:ext>
            </a:extLst>
          </p:cNvPr>
          <p:cNvSpPr>
            <a:spLocks noGrp="1"/>
          </p:cNvSpPr>
          <p:nvPr>
            <p:ph type="title"/>
          </p:nvPr>
        </p:nvSpPr>
        <p:spPr/>
        <p:txBody>
          <a:bodyPr/>
          <a:lstStyle/>
          <a:p>
            <a:r>
              <a:rPr lang="en-US" dirty="0"/>
              <a:t>Components of past projects</a:t>
            </a:r>
          </a:p>
        </p:txBody>
      </p:sp>
      <p:sp>
        <p:nvSpPr>
          <p:cNvPr id="9" name="Slide Number Placeholder 8"/>
          <p:cNvSpPr>
            <a:spLocks noGrp="1"/>
          </p:cNvSpPr>
          <p:nvPr>
            <p:ph type="sldNum" sz="quarter" idx="10"/>
          </p:nvPr>
        </p:nvSpPr>
        <p:spPr/>
        <p:txBody>
          <a:bodyPr/>
          <a:lstStyle/>
          <a:p>
            <a:pPr>
              <a:defRPr/>
            </a:pPr>
            <a:fld id="{78E71C95-FEAD-4940-8DCC-B379CAD5228A}" type="slidenum">
              <a:rPr lang="en-US" smtClean="0"/>
              <a:pPr>
                <a:defRPr/>
              </a:pPr>
              <a:t>6</a:t>
            </a:fld>
            <a:endParaRPr lang="en-US" dirty="0"/>
          </a:p>
        </p:txBody>
      </p:sp>
    </p:spTree>
    <p:extLst>
      <p:ext uri="{BB962C8B-B14F-4D97-AF65-F5344CB8AC3E}">
        <p14:creationId xmlns:p14="http://schemas.microsoft.com/office/powerpoint/2010/main" val="157346847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4294967295"/>
          </p:nvPr>
        </p:nvSpPr>
        <p:spPr>
          <a:xfrm>
            <a:off x="457200" y="1320800"/>
            <a:ext cx="7772400" cy="4724400"/>
          </a:xfrm>
          <a:prstGeom prst="rect">
            <a:avLst/>
          </a:prstGeom>
        </p:spPr>
        <p:txBody>
          <a:bodyPr wrap="square" numCol="1" anchor="t" anchorCtr="0" compatLnSpc="1">
            <a:prstTxWarp prst="textNoShape">
              <a:avLst/>
            </a:prstTxWarp>
          </a:bodyPr>
          <a:lstStyle/>
          <a:p>
            <a:pPr marL="0" indent="0">
              <a:buClr>
                <a:schemeClr val="accent3"/>
              </a:buClr>
              <a:buFont typeface="Arial" charset="0"/>
              <a:buAutoNum type="arabicPeriod"/>
              <a:defRPr/>
            </a:pPr>
            <a:r>
              <a:rPr lang="en-US" altLang="en-US" dirty="0"/>
              <a:t> Visible champion(s) </a:t>
            </a:r>
          </a:p>
          <a:p>
            <a:pPr marL="0" indent="0">
              <a:buClr>
                <a:schemeClr val="accent3"/>
              </a:buClr>
              <a:buFont typeface="Arial" charset="0"/>
              <a:buAutoNum type="arabicPeriod"/>
              <a:defRPr/>
            </a:pPr>
            <a:r>
              <a:rPr lang="en-US" altLang="en-US" dirty="0"/>
              <a:t> Buy-in at multiple levels of the company</a:t>
            </a:r>
          </a:p>
          <a:p>
            <a:pPr marL="0" indent="0">
              <a:buClr>
                <a:schemeClr val="accent3"/>
              </a:buClr>
              <a:buFont typeface="Arial" charset="0"/>
              <a:buAutoNum type="arabicPeriod"/>
              <a:defRPr/>
            </a:pPr>
            <a:r>
              <a:rPr lang="en-US" altLang="en-US" dirty="0"/>
              <a:t> Focus on the business case</a:t>
            </a:r>
          </a:p>
          <a:p>
            <a:pPr marL="0" indent="0">
              <a:buClr>
                <a:schemeClr val="accent3"/>
              </a:buClr>
              <a:buFont typeface="Arial" charset="0"/>
              <a:buAutoNum type="arabicPeriod"/>
              <a:defRPr/>
            </a:pPr>
            <a:r>
              <a:rPr lang="en-US" altLang="en-US" dirty="0"/>
              <a:t> Partnerships with local/regional/national disability organizations</a:t>
            </a:r>
          </a:p>
          <a:p>
            <a:pPr marL="0" indent="0">
              <a:buClr>
                <a:schemeClr val="accent3"/>
              </a:buClr>
              <a:buFont typeface="Arial" charset="0"/>
              <a:buAutoNum type="arabicPeriod"/>
              <a:defRPr/>
            </a:pPr>
            <a:r>
              <a:rPr lang="en-US" altLang="en-US" dirty="0"/>
              <a:t> Holding everyone to same expectations/performance standards</a:t>
            </a:r>
          </a:p>
          <a:p>
            <a:pPr marL="0" indent="0">
              <a:buClr>
                <a:schemeClr val="accent3"/>
              </a:buClr>
              <a:buFont typeface="Arial" charset="0"/>
              <a:buAutoNum type="arabicPeriod"/>
              <a:defRPr/>
            </a:pPr>
            <a:r>
              <a:rPr lang="en-US" altLang="en-US" dirty="0"/>
              <a:t> Clear messaging of project (loud &amp; proud)</a:t>
            </a:r>
          </a:p>
          <a:p>
            <a:pPr marL="0" indent="0">
              <a:buClr>
                <a:schemeClr val="accent3"/>
              </a:buClr>
              <a:buFont typeface="Arial" charset="0"/>
              <a:buAutoNum type="arabicPeriod"/>
              <a:defRPr/>
            </a:pPr>
            <a:r>
              <a:rPr lang="en-US" altLang="en-US" dirty="0"/>
              <a:t> Support from disability experts</a:t>
            </a:r>
          </a:p>
          <a:p>
            <a:pPr marL="0" indent="0">
              <a:buClr>
                <a:schemeClr val="accent3"/>
              </a:buClr>
              <a:buFont typeface="Arial" charset="0"/>
              <a:buAutoNum type="arabicPeriod"/>
              <a:defRPr/>
            </a:pPr>
            <a:r>
              <a:rPr lang="en-US" altLang="en-US" dirty="0"/>
              <a:t> Flexibility in recruiting/hiring/training systems</a:t>
            </a:r>
          </a:p>
          <a:p>
            <a:pPr marL="0" indent="0">
              <a:buClr>
                <a:schemeClr val="accent3"/>
              </a:buClr>
              <a:buFont typeface="Arial" charset="0"/>
              <a:buAutoNum type="arabicPeriod"/>
              <a:defRPr/>
            </a:pPr>
            <a:r>
              <a:rPr lang="en-US" altLang="en-US" dirty="0"/>
              <a:t> Evaluated regularly with an eye on ROI</a:t>
            </a:r>
          </a:p>
          <a:p>
            <a:pPr marL="0" indent="0">
              <a:buClr>
                <a:schemeClr val="accent3"/>
              </a:buClr>
              <a:buFont typeface="Arial" charset="0"/>
              <a:buAutoNum type="arabicPeriod"/>
              <a:defRPr/>
            </a:pPr>
            <a:r>
              <a:rPr lang="en-US" altLang="en-US" dirty="0"/>
              <a:t> Prepare for positive cultural change</a:t>
            </a:r>
          </a:p>
          <a:p>
            <a:pPr marL="0" indent="0">
              <a:buFont typeface="Arial" charset="0"/>
              <a:buAutoNum type="arabicPeriod"/>
              <a:defRPr/>
            </a:pPr>
            <a:endParaRPr lang="en-US" altLang="en-US" dirty="0"/>
          </a:p>
          <a:p>
            <a:pPr marL="0" indent="0">
              <a:buFont typeface="Arial" charset="0"/>
              <a:buAutoNum type="arabicPeriod"/>
              <a:defRPr/>
            </a:pPr>
            <a:endParaRPr lang="en-US" altLang="en-US" dirty="0"/>
          </a:p>
          <a:p>
            <a:pPr marL="0" indent="0">
              <a:buFont typeface="Arial" charset="0"/>
              <a:buAutoNum type="arabicPeriod"/>
              <a:defRPr/>
            </a:pPr>
            <a:endParaRPr lang="en-US" altLang="en-US" dirty="0"/>
          </a:p>
          <a:p>
            <a:pPr marL="0" indent="0">
              <a:buFont typeface="Arial" charset="0"/>
              <a:buAutoNum type="arabicPeriod"/>
              <a:defRPr/>
            </a:pPr>
            <a:endParaRPr lang="en-US" altLang="en-US" dirty="0"/>
          </a:p>
          <a:p>
            <a:pPr marL="0" indent="0">
              <a:buFont typeface="Arial" charset="0"/>
              <a:buAutoNum type="arabicPeriod"/>
              <a:defRPr/>
            </a:pPr>
            <a:endParaRPr lang="en-US" altLang="en-US" dirty="0"/>
          </a:p>
        </p:txBody>
      </p:sp>
      <p:sp>
        <p:nvSpPr>
          <p:cNvPr id="26627" name="Title 2"/>
          <p:cNvSpPr>
            <a:spLocks noGrp="1"/>
          </p:cNvSpPr>
          <p:nvPr>
            <p:ph type="title"/>
          </p:nvPr>
        </p:nvSpPr>
        <p:spPr>
          <a:xfrm>
            <a:off x="152400" y="76200"/>
            <a:ext cx="8229600" cy="1143000"/>
          </a:xfrm>
        </p:spPr>
        <p:txBody>
          <a:bodyPr/>
          <a:lstStyle/>
          <a:p>
            <a:pPr algn="ctr"/>
            <a:r>
              <a:rPr lang="en-US" altLang="en-US" sz="3000" dirty="0">
                <a:cs typeface="Tunga" pitchFamily="34" charset="0"/>
              </a:rPr>
              <a:t>We have identified several keys to success from past disability inclusion projects:</a:t>
            </a:r>
          </a:p>
        </p:txBody>
      </p:sp>
      <p:sp>
        <p:nvSpPr>
          <p:cNvPr id="4" name="AutoShape 2" descr="Image result for key"/>
          <p:cNvSpPr>
            <a:spLocks noChangeAspect="1" noChangeArrowheads="1"/>
          </p:cNvSpPr>
          <p:nvPr/>
        </p:nvSpPr>
        <p:spPr bwMode="auto">
          <a:xfrm>
            <a:off x="-31750" y="-136525"/>
            <a:ext cx="304800" cy="304800"/>
          </a:xfrm>
          <a:prstGeom prst="rect">
            <a:avLst/>
          </a:prstGeom>
          <a:noFill/>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5" name="Picture 4" descr="A key"/>
          <p:cNvPicPr>
            <a:picLocks noChangeAspect="1"/>
          </p:cNvPicPr>
          <p:nvPr/>
        </p:nvPicPr>
        <p:blipFill>
          <a:blip r:embed="rId3"/>
          <a:stretch>
            <a:fillRect/>
          </a:stretch>
        </p:blipFill>
        <p:spPr>
          <a:xfrm>
            <a:off x="5562600" y="4648200"/>
            <a:ext cx="2533650" cy="1809750"/>
          </a:xfrm>
          <a:prstGeom prst="rect">
            <a:avLst/>
          </a:prstGeom>
        </p:spPr>
      </p:pic>
      <p:sp>
        <p:nvSpPr>
          <p:cNvPr id="8" name="Slide Number Placeholder 7"/>
          <p:cNvSpPr>
            <a:spLocks noGrp="1"/>
          </p:cNvSpPr>
          <p:nvPr>
            <p:ph type="sldNum" sz="quarter" idx="10"/>
          </p:nvPr>
        </p:nvSpPr>
        <p:spPr/>
        <p:txBody>
          <a:bodyPr/>
          <a:lstStyle/>
          <a:p>
            <a:pPr>
              <a:defRPr/>
            </a:pPr>
            <a:fld id="{78E71C95-FEAD-4940-8DCC-B379CAD5228A}" type="slidenum">
              <a:rPr lang="en-US" smtClean="0"/>
              <a:pPr>
                <a:defRPr/>
              </a:pPr>
              <a:t>7</a:t>
            </a:fld>
            <a:endParaRPr lang="en-US" dirty="0"/>
          </a:p>
        </p:txBody>
      </p:sp>
    </p:spTree>
    <p:extLst>
      <p:ext uri="{BB962C8B-B14F-4D97-AF65-F5344CB8AC3E}">
        <p14:creationId xmlns:p14="http://schemas.microsoft.com/office/powerpoint/2010/main" val="312812479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hidden="1">
            <a:extLst>
              <a:ext uri="{FF2B5EF4-FFF2-40B4-BE49-F238E27FC236}">
                <a16:creationId xmlns:a16="http://schemas.microsoft.com/office/drawing/2014/main" id="{0607E21F-65B9-964E-A430-223B71E9700C}"/>
              </a:ext>
            </a:extLst>
          </p:cNvPr>
          <p:cNvSpPr>
            <a:spLocks noGrp="1"/>
          </p:cNvSpPr>
          <p:nvPr>
            <p:ph type="title"/>
          </p:nvPr>
        </p:nvSpPr>
        <p:spPr/>
        <p:txBody>
          <a:bodyPr/>
          <a:lstStyle/>
          <a:p>
            <a:r>
              <a:rPr lang="en-US" sz="4800" dirty="0"/>
              <a:t>There are multiple benefits of adopting a disability inclusion program</a:t>
            </a:r>
            <a:br>
              <a:rPr lang="en-US" sz="4800" b="1" dirty="0">
                <a:solidFill>
                  <a:srgbClr val="FF0000"/>
                </a:solidFill>
              </a:rPr>
            </a:br>
            <a:endParaRPr lang="en-US" dirty="0"/>
          </a:p>
        </p:txBody>
      </p:sp>
      <p:sp>
        <p:nvSpPr>
          <p:cNvPr id="29" name="Rectangle 28">
            <a:extLst>
              <a:ext uri="{C183D7F6-B498-43B3-948B-1728B52AA6E4}">
                <adec:decorative xmlns:adec="http://schemas.microsoft.com/office/drawing/2017/decorative" val="1"/>
              </a:ext>
            </a:extLst>
          </p:cNvPr>
          <p:cNvSpPr/>
          <p:nvPr/>
        </p:nvSpPr>
        <p:spPr>
          <a:xfrm>
            <a:off x="228600" y="5932714"/>
            <a:ext cx="8001000" cy="83820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Rectangle 21">
            <a:extLst>
              <a:ext uri="{C183D7F6-B498-43B3-948B-1728B52AA6E4}">
                <adec:decorative xmlns:adec="http://schemas.microsoft.com/office/drawing/2017/decorative" val="1"/>
              </a:ext>
            </a:extLst>
          </p:cNvPr>
          <p:cNvSpPr/>
          <p:nvPr/>
        </p:nvSpPr>
        <p:spPr>
          <a:xfrm>
            <a:off x="228600" y="2819400"/>
            <a:ext cx="2574688" cy="198120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Rectangle 22">
            <a:extLst>
              <a:ext uri="{C183D7F6-B498-43B3-948B-1728B52AA6E4}">
                <adec:decorative xmlns:adec="http://schemas.microsoft.com/office/drawing/2017/decorative" val="1"/>
              </a:ext>
            </a:extLst>
          </p:cNvPr>
          <p:cNvSpPr/>
          <p:nvPr/>
        </p:nvSpPr>
        <p:spPr>
          <a:xfrm>
            <a:off x="2945869" y="2819400"/>
            <a:ext cx="2574688" cy="198120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Rectangle 23">
            <a:extLst>
              <a:ext uri="{C183D7F6-B498-43B3-948B-1728B52AA6E4}">
                <adec:decorative xmlns:adec="http://schemas.microsoft.com/office/drawing/2017/decorative" val="1"/>
              </a:ext>
            </a:extLst>
          </p:cNvPr>
          <p:cNvSpPr/>
          <p:nvPr/>
        </p:nvSpPr>
        <p:spPr>
          <a:xfrm>
            <a:off x="5654912" y="2819400"/>
            <a:ext cx="2574688" cy="198120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Title 5"/>
          <p:cNvSpPr txBox="1">
            <a:spLocks/>
          </p:cNvSpPr>
          <p:nvPr/>
        </p:nvSpPr>
        <p:spPr>
          <a:xfrm>
            <a:off x="448408" y="0"/>
            <a:ext cx="7620000" cy="1143000"/>
          </a:xfrm>
          <a:prstGeom prst="rect">
            <a:avLst/>
          </a:prstGeom>
        </p:spPr>
        <p:txBody>
          <a:bodyPr vert="horz" lIns="91440" tIns="45720" rIns="91440" bIns="45720" rtlCol="0" anchor="ctr">
            <a:noAutofit/>
          </a:bodyPr>
          <a:lstStyle>
            <a:lvl1pPr algn="l" rtl="0" eaLnBrk="0" fontAlgn="base" hangingPunct="0">
              <a:spcBef>
                <a:spcPct val="0"/>
              </a:spcBef>
              <a:spcAft>
                <a:spcPct val="0"/>
              </a:spcAft>
              <a:defRPr sz="4600" kern="1200" spc="-100">
                <a:solidFill>
                  <a:schemeClr val="tx2"/>
                </a:solidFill>
                <a:latin typeface="+mj-lt"/>
                <a:ea typeface="+mj-ea"/>
                <a:cs typeface="+mj-cs"/>
              </a:defRPr>
            </a:lvl1pPr>
            <a:lvl2pPr algn="l" rtl="0" eaLnBrk="0" fontAlgn="base" hangingPunct="0">
              <a:spcBef>
                <a:spcPct val="0"/>
              </a:spcBef>
              <a:spcAft>
                <a:spcPct val="0"/>
              </a:spcAft>
              <a:defRPr sz="4600">
                <a:solidFill>
                  <a:schemeClr val="tx2"/>
                </a:solidFill>
                <a:latin typeface="Cambria" pitchFamily="18" charset="0"/>
              </a:defRPr>
            </a:lvl2pPr>
            <a:lvl3pPr algn="l" rtl="0" eaLnBrk="0" fontAlgn="base" hangingPunct="0">
              <a:spcBef>
                <a:spcPct val="0"/>
              </a:spcBef>
              <a:spcAft>
                <a:spcPct val="0"/>
              </a:spcAft>
              <a:defRPr sz="4600">
                <a:solidFill>
                  <a:schemeClr val="tx2"/>
                </a:solidFill>
                <a:latin typeface="Cambria" pitchFamily="18" charset="0"/>
              </a:defRPr>
            </a:lvl3pPr>
            <a:lvl4pPr algn="l" rtl="0" eaLnBrk="0" fontAlgn="base" hangingPunct="0">
              <a:spcBef>
                <a:spcPct val="0"/>
              </a:spcBef>
              <a:spcAft>
                <a:spcPct val="0"/>
              </a:spcAft>
              <a:defRPr sz="4600">
                <a:solidFill>
                  <a:schemeClr val="tx2"/>
                </a:solidFill>
                <a:latin typeface="Cambria" pitchFamily="18" charset="0"/>
              </a:defRPr>
            </a:lvl4pPr>
            <a:lvl5pPr algn="l" rtl="0" eaLnBrk="0" fontAlgn="base" hangingPunct="0">
              <a:spcBef>
                <a:spcPct val="0"/>
              </a:spcBef>
              <a:spcAft>
                <a:spcPct val="0"/>
              </a:spcAft>
              <a:defRPr sz="4600">
                <a:solidFill>
                  <a:schemeClr val="tx2"/>
                </a:solidFill>
                <a:latin typeface="Cambria" pitchFamily="18" charset="0"/>
              </a:defRPr>
            </a:lvl5pPr>
            <a:lvl6pPr marL="457200" algn="l" rtl="0" fontAlgn="base">
              <a:spcBef>
                <a:spcPct val="0"/>
              </a:spcBef>
              <a:spcAft>
                <a:spcPct val="0"/>
              </a:spcAft>
              <a:defRPr sz="4600">
                <a:solidFill>
                  <a:schemeClr val="tx2"/>
                </a:solidFill>
                <a:latin typeface="Cambria" pitchFamily="18" charset="0"/>
              </a:defRPr>
            </a:lvl6pPr>
            <a:lvl7pPr marL="914400" algn="l" rtl="0" fontAlgn="base">
              <a:spcBef>
                <a:spcPct val="0"/>
              </a:spcBef>
              <a:spcAft>
                <a:spcPct val="0"/>
              </a:spcAft>
              <a:defRPr sz="4600">
                <a:solidFill>
                  <a:schemeClr val="tx2"/>
                </a:solidFill>
                <a:latin typeface="Cambria" pitchFamily="18" charset="0"/>
              </a:defRPr>
            </a:lvl7pPr>
            <a:lvl8pPr marL="1371600" algn="l" rtl="0" fontAlgn="base">
              <a:spcBef>
                <a:spcPct val="0"/>
              </a:spcBef>
              <a:spcAft>
                <a:spcPct val="0"/>
              </a:spcAft>
              <a:defRPr sz="4600">
                <a:solidFill>
                  <a:schemeClr val="tx2"/>
                </a:solidFill>
                <a:latin typeface="Cambria" pitchFamily="18" charset="0"/>
              </a:defRPr>
            </a:lvl8pPr>
            <a:lvl9pPr marL="1828800" algn="l" rtl="0" fontAlgn="base">
              <a:spcBef>
                <a:spcPct val="0"/>
              </a:spcBef>
              <a:spcAft>
                <a:spcPct val="0"/>
              </a:spcAft>
              <a:defRPr sz="4600">
                <a:solidFill>
                  <a:schemeClr val="tx2"/>
                </a:solidFill>
                <a:latin typeface="Cambria" pitchFamily="18" charset="0"/>
              </a:defRPr>
            </a:lvl9pPr>
          </a:lstStyle>
          <a:p>
            <a:pPr algn="ctr" defTabSz="914400">
              <a:lnSpc>
                <a:spcPts val="3000"/>
              </a:lnSpc>
              <a:defRPr/>
            </a:pPr>
            <a:r>
              <a:rPr lang="en-US" sz="3600" dirty="0"/>
              <a:t>There are multiple benefits of adopting a disability inclusion program</a:t>
            </a:r>
            <a:endParaRPr lang="en-US" sz="3600" b="1" dirty="0">
              <a:solidFill>
                <a:srgbClr val="FF0000"/>
              </a:solidFill>
            </a:endParaRPr>
          </a:p>
        </p:txBody>
      </p:sp>
      <p:sp>
        <p:nvSpPr>
          <p:cNvPr id="6" name="Rectangle 5"/>
          <p:cNvSpPr/>
          <p:nvPr/>
        </p:nvSpPr>
        <p:spPr>
          <a:xfrm>
            <a:off x="228600" y="1371600"/>
            <a:ext cx="2574688" cy="1219200"/>
          </a:xfrm>
          <a:prstGeom prst="rect">
            <a:avLst/>
          </a:prstGeom>
          <a:solidFill>
            <a:schemeClr val="tx2"/>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Good for business;</a:t>
            </a:r>
            <a:br>
              <a:rPr lang="en-US" dirty="0"/>
            </a:br>
            <a:r>
              <a:rPr lang="en-US" dirty="0"/>
              <a:t>High ROI </a:t>
            </a:r>
          </a:p>
        </p:txBody>
      </p:sp>
      <p:sp>
        <p:nvSpPr>
          <p:cNvPr id="7" name="Rectangle 6"/>
          <p:cNvSpPr/>
          <p:nvPr/>
        </p:nvSpPr>
        <p:spPr>
          <a:xfrm>
            <a:off x="2945869" y="1371600"/>
            <a:ext cx="2574688" cy="1219200"/>
          </a:xfrm>
          <a:prstGeom prst="rect">
            <a:avLst/>
          </a:prstGeom>
          <a:solidFill>
            <a:schemeClr val="tx2"/>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Proven to work  </a:t>
            </a:r>
          </a:p>
        </p:txBody>
      </p:sp>
      <p:sp>
        <p:nvSpPr>
          <p:cNvPr id="8" name="Rectangle 7"/>
          <p:cNvSpPr/>
          <p:nvPr/>
        </p:nvSpPr>
        <p:spPr>
          <a:xfrm>
            <a:off x="5654912" y="1371600"/>
            <a:ext cx="2574688" cy="1219200"/>
          </a:xfrm>
          <a:prstGeom prst="rect">
            <a:avLst/>
          </a:prstGeom>
          <a:solidFill>
            <a:schemeClr val="tx2"/>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Fulfills federal compliance needs</a:t>
            </a:r>
          </a:p>
        </p:txBody>
      </p:sp>
      <p:sp>
        <p:nvSpPr>
          <p:cNvPr id="10" name="Gray1"/>
          <p:cNvSpPr/>
          <p:nvPr/>
        </p:nvSpPr>
        <p:spPr bwMode="auto">
          <a:xfrm>
            <a:off x="152400" y="1219200"/>
            <a:ext cx="396000" cy="396000"/>
          </a:xfrm>
          <a:prstGeom prst="ellipse">
            <a:avLst/>
          </a:prstGeom>
          <a:solidFill>
            <a:schemeClr val="accent4"/>
          </a:solidFill>
          <a:ln w="19050" cap="flat" cmpd="sng" algn="ctr">
            <a:solidFill>
              <a:schemeClr val="accent1"/>
            </a:solidFill>
            <a:prstDash val="solid"/>
            <a:round/>
            <a:headEnd type="none" w="med" len="med"/>
            <a:tailEnd type="none" w="med" len="med"/>
          </a:ln>
          <a:effectLst>
            <a:outerShdw blurRad="50800" dist="38100" dir="2700000" algn="tl" rotWithShape="0">
              <a:prstClr val="black">
                <a:alpha val="40000"/>
              </a:prstClr>
            </a:outerShdw>
          </a:effectLst>
        </p:spPr>
        <p:txBody>
          <a:bodyPr wrap="none" lIns="0" tIns="0" rIns="0" bIns="0" anchor="ctr"/>
          <a:lstStyle/>
          <a:p>
            <a:pPr algn="ctr" eaLnBrk="0" hangingPunct="0"/>
            <a:r>
              <a:rPr lang="en-GB" sz="1600" b="1" dirty="0">
                <a:latin typeface="Verdana" pitchFamily="34" charset="0"/>
              </a:rPr>
              <a:t>1</a:t>
            </a:r>
          </a:p>
        </p:txBody>
      </p:sp>
      <p:sp>
        <p:nvSpPr>
          <p:cNvPr id="11" name="Gray1"/>
          <p:cNvSpPr/>
          <p:nvPr/>
        </p:nvSpPr>
        <p:spPr bwMode="auto">
          <a:xfrm>
            <a:off x="2880600" y="1219200"/>
            <a:ext cx="396000" cy="396000"/>
          </a:xfrm>
          <a:prstGeom prst="ellipse">
            <a:avLst/>
          </a:prstGeom>
          <a:solidFill>
            <a:schemeClr val="accent4"/>
          </a:solidFill>
          <a:ln w="19050" cap="flat" cmpd="sng" algn="ctr">
            <a:solidFill>
              <a:schemeClr val="accent1"/>
            </a:solidFill>
            <a:prstDash val="solid"/>
            <a:round/>
            <a:headEnd type="none" w="med" len="med"/>
            <a:tailEnd type="none" w="med" len="med"/>
          </a:ln>
          <a:effectLst>
            <a:outerShdw blurRad="50800" dist="38100" dir="2700000" algn="tl" rotWithShape="0">
              <a:prstClr val="black">
                <a:alpha val="40000"/>
              </a:prstClr>
            </a:outerShdw>
          </a:effectLst>
        </p:spPr>
        <p:txBody>
          <a:bodyPr wrap="none" lIns="0" tIns="0" rIns="0" bIns="0" anchor="ctr"/>
          <a:lstStyle/>
          <a:p>
            <a:pPr algn="ctr" eaLnBrk="0" hangingPunct="0"/>
            <a:r>
              <a:rPr lang="en-GB" sz="1600" b="1" dirty="0">
                <a:latin typeface="Verdana" pitchFamily="34" charset="0"/>
              </a:rPr>
              <a:t>2</a:t>
            </a:r>
          </a:p>
        </p:txBody>
      </p:sp>
      <p:sp>
        <p:nvSpPr>
          <p:cNvPr id="12" name="Gray1"/>
          <p:cNvSpPr/>
          <p:nvPr/>
        </p:nvSpPr>
        <p:spPr bwMode="auto">
          <a:xfrm>
            <a:off x="5562600" y="1219200"/>
            <a:ext cx="396000" cy="396000"/>
          </a:xfrm>
          <a:prstGeom prst="ellipse">
            <a:avLst/>
          </a:prstGeom>
          <a:solidFill>
            <a:schemeClr val="accent4"/>
          </a:solidFill>
          <a:ln w="19050" cap="flat" cmpd="sng" algn="ctr">
            <a:solidFill>
              <a:schemeClr val="accent1"/>
            </a:solidFill>
            <a:prstDash val="solid"/>
            <a:round/>
            <a:headEnd type="none" w="med" len="med"/>
            <a:tailEnd type="none" w="med" len="med"/>
          </a:ln>
          <a:effectLst>
            <a:outerShdw blurRad="50800" dist="38100" dir="2700000" algn="tl" rotWithShape="0">
              <a:prstClr val="black">
                <a:alpha val="40000"/>
              </a:prstClr>
            </a:outerShdw>
          </a:effectLst>
        </p:spPr>
        <p:txBody>
          <a:bodyPr wrap="none" lIns="0" tIns="0" rIns="0" bIns="0" anchor="ctr"/>
          <a:lstStyle/>
          <a:p>
            <a:pPr algn="ctr" eaLnBrk="0" hangingPunct="0"/>
            <a:r>
              <a:rPr lang="en-GB" sz="1600" b="1" dirty="0">
                <a:latin typeface="Verdana" pitchFamily="34" charset="0"/>
              </a:rPr>
              <a:t>3</a:t>
            </a:r>
          </a:p>
        </p:txBody>
      </p:sp>
      <p:sp>
        <p:nvSpPr>
          <p:cNvPr id="14" name="Rectangle 13"/>
          <p:cNvSpPr/>
          <p:nvPr/>
        </p:nvSpPr>
        <p:spPr>
          <a:xfrm>
            <a:off x="228600" y="5029200"/>
            <a:ext cx="8001000" cy="762000"/>
          </a:xfrm>
          <a:prstGeom prst="rect">
            <a:avLst/>
          </a:prstGeom>
          <a:solidFill>
            <a:schemeClr val="tx2"/>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Disability Hiring Bridges “Doing Good” AND “Good for Business”</a:t>
            </a:r>
          </a:p>
        </p:txBody>
      </p:sp>
      <p:sp>
        <p:nvSpPr>
          <p:cNvPr id="17" name="Gray1"/>
          <p:cNvSpPr/>
          <p:nvPr/>
        </p:nvSpPr>
        <p:spPr bwMode="auto">
          <a:xfrm>
            <a:off x="152400" y="4876800"/>
            <a:ext cx="396000" cy="396000"/>
          </a:xfrm>
          <a:prstGeom prst="ellipse">
            <a:avLst/>
          </a:prstGeom>
          <a:solidFill>
            <a:schemeClr val="accent4"/>
          </a:solidFill>
          <a:ln w="19050" cap="flat" cmpd="sng" algn="ctr">
            <a:solidFill>
              <a:schemeClr val="accent1"/>
            </a:solidFill>
            <a:prstDash val="solid"/>
            <a:round/>
            <a:headEnd type="none" w="med" len="med"/>
            <a:tailEnd type="none" w="med" len="med"/>
          </a:ln>
          <a:effectLst>
            <a:outerShdw blurRad="50800" dist="38100" dir="2700000" algn="tl" rotWithShape="0">
              <a:prstClr val="black">
                <a:alpha val="40000"/>
              </a:prstClr>
            </a:outerShdw>
          </a:effectLst>
        </p:spPr>
        <p:txBody>
          <a:bodyPr wrap="none" lIns="0" tIns="0" rIns="0" bIns="0" anchor="ctr"/>
          <a:lstStyle/>
          <a:p>
            <a:pPr algn="ctr" eaLnBrk="0" hangingPunct="0"/>
            <a:r>
              <a:rPr lang="en-GB" sz="1600" b="1" dirty="0">
                <a:latin typeface="Verdana" pitchFamily="34" charset="0"/>
              </a:rPr>
              <a:t>4</a:t>
            </a:r>
          </a:p>
        </p:txBody>
      </p:sp>
      <p:sp>
        <p:nvSpPr>
          <p:cNvPr id="18" name="TextBox 17"/>
          <p:cNvSpPr txBox="1"/>
          <p:nvPr>
            <p:custDataLst>
              <p:tags r:id="rId1"/>
            </p:custDataLst>
          </p:nvPr>
        </p:nvSpPr>
        <p:spPr>
          <a:xfrm>
            <a:off x="228600" y="2819400"/>
            <a:ext cx="2574688" cy="1790234"/>
          </a:xfrm>
          <a:prstGeom prst="rect">
            <a:avLst/>
          </a:prstGeom>
          <a:noFill/>
        </p:spPr>
        <p:txBody>
          <a:bodyPr vert="horz" wrap="square" rtlCol="0" anchor="t">
            <a:spAutoFit/>
          </a:bodyPr>
          <a:lstStyle/>
          <a:p>
            <a:pPr marL="182563" indent="-182563">
              <a:spcBef>
                <a:spcPts val="200"/>
              </a:spcBef>
              <a:buSzPct val="100000"/>
              <a:buFont typeface="Verdana"/>
              <a:buChar char="•"/>
            </a:pPr>
            <a:r>
              <a:rPr lang="en-US" sz="1400" dirty="0"/>
              <a:t>Recruitment benefits</a:t>
            </a:r>
          </a:p>
          <a:p>
            <a:pPr marL="449263" lvl="1" indent="-182563">
              <a:spcBef>
                <a:spcPts val="200"/>
              </a:spcBef>
              <a:buSzPct val="100000"/>
              <a:buFont typeface="Verdana"/>
              <a:buChar char="-"/>
            </a:pPr>
            <a:r>
              <a:rPr lang="en-US" sz="1200" dirty="0"/>
              <a:t>Large un-tapped labor pool</a:t>
            </a:r>
          </a:p>
          <a:p>
            <a:pPr marL="449263" lvl="1" indent="-182563">
              <a:spcBef>
                <a:spcPts val="200"/>
              </a:spcBef>
              <a:buSzPct val="100000"/>
              <a:buFont typeface="Verdana"/>
              <a:buChar char="-"/>
            </a:pPr>
            <a:r>
              <a:rPr lang="en-US" sz="1200" b="1" u="sng" dirty="0"/>
              <a:t>Lower turnover &amp; reduced recruiting costs</a:t>
            </a:r>
          </a:p>
          <a:p>
            <a:pPr marL="182563" indent="-182563">
              <a:spcBef>
                <a:spcPts val="200"/>
              </a:spcBef>
              <a:buSzPct val="100000"/>
              <a:buFont typeface="Verdana"/>
              <a:buChar char="•"/>
            </a:pPr>
            <a:r>
              <a:rPr lang="en-US" sz="1400" dirty="0"/>
              <a:t>Labor productivity benefits</a:t>
            </a:r>
          </a:p>
          <a:p>
            <a:pPr marL="449263" lvl="1" indent="-182563">
              <a:spcBef>
                <a:spcPts val="200"/>
              </a:spcBef>
              <a:buSzPct val="100000"/>
              <a:buFont typeface="Verdana"/>
              <a:buChar char="-"/>
            </a:pPr>
            <a:r>
              <a:rPr lang="en-US" sz="1200" dirty="0"/>
              <a:t>As good / better productivity and safety record</a:t>
            </a:r>
          </a:p>
          <a:p>
            <a:pPr marL="182563" indent="-182563">
              <a:spcBef>
                <a:spcPts val="200"/>
              </a:spcBef>
              <a:buSzPct val="100000"/>
              <a:buFont typeface="Verdana"/>
              <a:buChar char="•"/>
            </a:pPr>
            <a:r>
              <a:rPr lang="en-US" sz="1400" dirty="0"/>
              <a:t>No impact on insurance costs</a:t>
            </a:r>
          </a:p>
        </p:txBody>
      </p:sp>
      <p:sp>
        <p:nvSpPr>
          <p:cNvPr id="21" name="TextBox 20"/>
          <p:cNvSpPr txBox="1"/>
          <p:nvPr>
            <p:custDataLst>
              <p:tags r:id="rId2"/>
            </p:custDataLst>
          </p:nvPr>
        </p:nvSpPr>
        <p:spPr>
          <a:xfrm>
            <a:off x="228600" y="5953368"/>
            <a:ext cx="8001000" cy="828432"/>
          </a:xfrm>
          <a:prstGeom prst="rect">
            <a:avLst/>
          </a:prstGeom>
          <a:noFill/>
        </p:spPr>
        <p:txBody>
          <a:bodyPr vert="horz" wrap="square" rtlCol="0" anchor="t">
            <a:spAutoFit/>
          </a:bodyPr>
          <a:lstStyle/>
          <a:p>
            <a:pPr marL="182563" indent="-182563">
              <a:spcBef>
                <a:spcPts val="672"/>
              </a:spcBef>
              <a:buSzPct val="100000"/>
              <a:buFont typeface="Verdana"/>
              <a:buChar char="•"/>
            </a:pPr>
            <a:r>
              <a:rPr lang="en-US" sz="1400" dirty="0"/>
              <a:t>There are 56 Million people with disabilities in the United States, of which 70% are unemployed</a:t>
            </a:r>
          </a:p>
          <a:p>
            <a:pPr marL="182563" indent="-182563">
              <a:spcBef>
                <a:spcPts val="672"/>
              </a:spcBef>
              <a:buSzPct val="100000"/>
              <a:buFont typeface="Verdana"/>
              <a:buChar char="•"/>
            </a:pPr>
            <a:r>
              <a:rPr lang="en-US" sz="1400" dirty="0"/>
              <a:t>Large majority can work and have the ability to succeed in the workplace, yet current hiring and operating practices results in the majority of citizens not being able to find employment  </a:t>
            </a:r>
          </a:p>
        </p:txBody>
      </p:sp>
      <p:sp>
        <p:nvSpPr>
          <p:cNvPr id="25" name="Right Arrow 24">
            <a:extLst>
              <a:ext uri="{C183D7F6-B498-43B3-948B-1728B52AA6E4}">
                <adec:decorative xmlns:adec="http://schemas.microsoft.com/office/drawing/2017/decorative" val="1"/>
              </a:ext>
            </a:extLst>
          </p:cNvPr>
          <p:cNvSpPr/>
          <p:nvPr/>
        </p:nvSpPr>
        <p:spPr>
          <a:xfrm rot="5400000">
            <a:off x="1307818" y="2225650"/>
            <a:ext cx="352733" cy="834769"/>
          </a:xfrm>
          <a:prstGeom prst="rightArrow">
            <a:avLst/>
          </a:pr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31" tIns="45716" rIns="91431" bIns="45716" spcCol="0" rtlCol="0" anchor="t"/>
          <a:lstStyle/>
          <a:p>
            <a:pPr algn="ctr"/>
            <a:endParaRPr lang="en-US" sz="1400" u="sng" dirty="0">
              <a:solidFill>
                <a:srgbClr val="FFFFFF"/>
              </a:solidFill>
            </a:endParaRPr>
          </a:p>
        </p:txBody>
      </p:sp>
      <p:sp>
        <p:nvSpPr>
          <p:cNvPr id="26" name="Right Arrow 25">
            <a:extLst>
              <a:ext uri="{C183D7F6-B498-43B3-948B-1728B52AA6E4}">
                <adec:decorative xmlns:adec="http://schemas.microsoft.com/office/drawing/2017/decorative" val="1"/>
              </a:ext>
            </a:extLst>
          </p:cNvPr>
          <p:cNvSpPr/>
          <p:nvPr/>
        </p:nvSpPr>
        <p:spPr>
          <a:xfrm rot="5400000">
            <a:off x="4052733" y="2225650"/>
            <a:ext cx="352733" cy="834769"/>
          </a:xfrm>
          <a:prstGeom prst="rightArrow">
            <a:avLst/>
          </a:pr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31" tIns="45716" rIns="91431" bIns="45716" spcCol="0" rtlCol="0" anchor="t"/>
          <a:lstStyle/>
          <a:p>
            <a:pPr algn="ctr"/>
            <a:endParaRPr lang="en-US" sz="1400" u="sng" dirty="0">
              <a:solidFill>
                <a:srgbClr val="FFFFFF"/>
              </a:solidFill>
            </a:endParaRPr>
          </a:p>
        </p:txBody>
      </p:sp>
      <p:sp>
        <p:nvSpPr>
          <p:cNvPr id="27" name="Right Arrow 26">
            <a:extLst>
              <a:ext uri="{C183D7F6-B498-43B3-948B-1728B52AA6E4}">
                <adec:decorative xmlns:adec="http://schemas.microsoft.com/office/drawing/2017/decorative" val="1"/>
              </a:ext>
            </a:extLst>
          </p:cNvPr>
          <p:cNvSpPr/>
          <p:nvPr/>
        </p:nvSpPr>
        <p:spPr>
          <a:xfrm rot="5400000">
            <a:off x="6765889" y="2225650"/>
            <a:ext cx="352733" cy="834769"/>
          </a:xfrm>
          <a:prstGeom prst="rightArrow">
            <a:avLst/>
          </a:pr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31" tIns="45716" rIns="91431" bIns="45716" spcCol="0" rtlCol="0" anchor="t"/>
          <a:lstStyle/>
          <a:p>
            <a:pPr algn="ctr"/>
            <a:endParaRPr lang="en-US" sz="1400" u="sng" dirty="0">
              <a:solidFill>
                <a:srgbClr val="FFFFFF"/>
              </a:solidFill>
            </a:endParaRPr>
          </a:p>
        </p:txBody>
      </p:sp>
      <p:sp>
        <p:nvSpPr>
          <p:cNvPr id="28" name="Right Arrow 27">
            <a:extLst>
              <a:ext uri="{C183D7F6-B498-43B3-948B-1728B52AA6E4}">
                <adec:decorative xmlns:adec="http://schemas.microsoft.com/office/drawing/2017/decorative" val="1"/>
              </a:ext>
            </a:extLst>
          </p:cNvPr>
          <p:cNvSpPr/>
          <p:nvPr/>
        </p:nvSpPr>
        <p:spPr>
          <a:xfrm rot="5400000">
            <a:off x="4052733" y="5425544"/>
            <a:ext cx="352733" cy="834769"/>
          </a:xfrm>
          <a:prstGeom prst="rightArrow">
            <a:avLst/>
          </a:pr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31" tIns="45716" rIns="91431" bIns="45716" spcCol="0" rtlCol="0" anchor="t"/>
          <a:lstStyle/>
          <a:p>
            <a:pPr algn="ctr"/>
            <a:endParaRPr lang="en-US" sz="1400" u="sng" dirty="0">
              <a:solidFill>
                <a:srgbClr val="FFFFFF"/>
              </a:solidFill>
            </a:endParaRPr>
          </a:p>
        </p:txBody>
      </p:sp>
      <p:sp>
        <p:nvSpPr>
          <p:cNvPr id="30" name="BainBulletsConfiguration" hidden="1"/>
          <p:cNvSpPr txBox="1"/>
          <p:nvPr/>
        </p:nvSpPr>
        <p:spPr>
          <a:xfrm>
            <a:off x="12700" y="12700"/>
            <a:ext cx="8890000" cy="107722"/>
          </a:xfrm>
          <a:prstGeom prst="rect">
            <a:avLst/>
          </a:prstGeom>
          <a:noFill/>
        </p:spPr>
        <p:txBody>
          <a:bodyPr vert="horz" rtlCol="0">
            <a:spAutoFit/>
          </a:bodyPr>
          <a:lstStyle/>
          <a:p>
            <a:r>
              <a:rPr lang="en-US" sz="100">
                <a:solidFill>
                  <a:srgbClr val="FFFFFF"/>
                </a:solidFill>
              </a:rPr>
              <a:t>18_84 21_85 31_84 32_84</a:t>
            </a:r>
          </a:p>
        </p:txBody>
      </p:sp>
      <p:sp>
        <p:nvSpPr>
          <p:cNvPr id="31" name="TextBox 30"/>
          <p:cNvSpPr txBox="1"/>
          <p:nvPr>
            <p:custDataLst>
              <p:tags r:id="rId3"/>
            </p:custDataLst>
          </p:nvPr>
        </p:nvSpPr>
        <p:spPr>
          <a:xfrm>
            <a:off x="2941755" y="2819400"/>
            <a:ext cx="2574688" cy="1867178"/>
          </a:xfrm>
          <a:prstGeom prst="rect">
            <a:avLst/>
          </a:prstGeom>
          <a:noFill/>
        </p:spPr>
        <p:txBody>
          <a:bodyPr vert="horz" wrap="square" rtlCol="0" anchor="t">
            <a:spAutoFit/>
          </a:bodyPr>
          <a:lstStyle/>
          <a:p>
            <a:pPr marL="182563" indent="-182563">
              <a:spcBef>
                <a:spcPts val="200"/>
              </a:spcBef>
              <a:buSzPct val="100000"/>
              <a:buFont typeface="Verdana"/>
              <a:buChar char="•"/>
            </a:pPr>
            <a:r>
              <a:rPr lang="en-US" sz="1400" dirty="0"/>
              <a:t>Logistics, manufacturing, IT, retail, healthcare have been the leaders in disability employment </a:t>
            </a:r>
          </a:p>
          <a:p>
            <a:pPr marL="182563" indent="-182563">
              <a:spcBef>
                <a:spcPts val="200"/>
              </a:spcBef>
              <a:buSzPct val="100000"/>
              <a:buFont typeface="Verdana"/>
              <a:buChar char="•"/>
            </a:pPr>
            <a:r>
              <a:rPr lang="en-US" sz="1400" dirty="0"/>
              <a:t>Employees with disabilities thrive in these sectors</a:t>
            </a:r>
          </a:p>
          <a:p>
            <a:pPr marL="182563" indent="-182563">
              <a:spcBef>
                <a:spcPts val="200"/>
              </a:spcBef>
              <a:buSzPct val="100000"/>
              <a:buFont typeface="Verdana"/>
              <a:buChar char="•"/>
            </a:pPr>
            <a:r>
              <a:rPr lang="en-US" sz="1400" dirty="0"/>
              <a:t>Significant number of success stories from these industries</a:t>
            </a:r>
          </a:p>
        </p:txBody>
      </p:sp>
      <p:sp>
        <p:nvSpPr>
          <p:cNvPr id="32" name="TextBox 31"/>
          <p:cNvSpPr txBox="1"/>
          <p:nvPr>
            <p:custDataLst>
              <p:tags r:id="rId4"/>
            </p:custDataLst>
          </p:nvPr>
        </p:nvSpPr>
        <p:spPr>
          <a:xfrm>
            <a:off x="5654911" y="2819400"/>
            <a:ext cx="2574688" cy="1841530"/>
          </a:xfrm>
          <a:prstGeom prst="rect">
            <a:avLst/>
          </a:prstGeom>
          <a:noFill/>
        </p:spPr>
        <p:txBody>
          <a:bodyPr vert="horz" wrap="square" rtlCol="0" anchor="t">
            <a:spAutoFit/>
          </a:bodyPr>
          <a:lstStyle/>
          <a:p>
            <a:pPr marL="182563" indent="-182563">
              <a:spcBef>
                <a:spcPts val="200"/>
              </a:spcBef>
              <a:buSzPct val="100000"/>
              <a:buFont typeface="Verdana"/>
              <a:buChar char="•"/>
            </a:pPr>
            <a:r>
              <a:rPr lang="en-US" sz="1400" dirty="0"/>
              <a:t>Recent regulations require federal contractors and subcontractors include people with disabilities in the workforce</a:t>
            </a:r>
          </a:p>
          <a:p>
            <a:pPr marL="182563" indent="-182563">
              <a:spcBef>
                <a:spcPts val="200"/>
              </a:spcBef>
              <a:buSzPct val="100000"/>
              <a:buFont typeface="Verdana"/>
              <a:buChar char="•"/>
            </a:pPr>
            <a:r>
              <a:rPr lang="en-US" sz="1400" dirty="0"/>
              <a:t>The time is right to get ahead of the game and fulfill compliance requirements </a:t>
            </a:r>
          </a:p>
        </p:txBody>
      </p:sp>
      <p:sp>
        <p:nvSpPr>
          <p:cNvPr id="9" name="Slide Number Placeholder 8"/>
          <p:cNvSpPr>
            <a:spLocks noGrp="1"/>
          </p:cNvSpPr>
          <p:nvPr>
            <p:ph type="sldNum" sz="quarter" idx="10"/>
          </p:nvPr>
        </p:nvSpPr>
        <p:spPr/>
        <p:txBody>
          <a:bodyPr/>
          <a:lstStyle/>
          <a:p>
            <a:pPr>
              <a:defRPr/>
            </a:pPr>
            <a:fld id="{78E71C95-FEAD-4940-8DCC-B379CAD5228A}" type="slidenum">
              <a:rPr lang="en-US" smtClean="0"/>
              <a:pPr>
                <a:defRPr/>
              </a:pPr>
              <a:t>8</a:t>
            </a:fld>
            <a:endParaRPr lang="en-US" dirty="0"/>
          </a:p>
        </p:txBody>
      </p:sp>
    </p:spTree>
    <p:extLst>
      <p:ext uri="{BB962C8B-B14F-4D97-AF65-F5344CB8AC3E}">
        <p14:creationId xmlns:p14="http://schemas.microsoft.com/office/powerpoint/2010/main" val="278602458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4818" name="Group 3">
            <a:extLst>
              <a:ext uri="{C183D7F6-B498-43B3-948B-1728B52AA6E4}">
                <adec:decorative xmlns:adec="http://schemas.microsoft.com/office/drawing/2017/decorative" val="1"/>
              </a:ext>
            </a:extLst>
          </p:cNvPr>
          <p:cNvGrpSpPr>
            <a:grpSpLocks/>
          </p:cNvGrpSpPr>
          <p:nvPr/>
        </p:nvGrpSpPr>
        <p:grpSpPr bwMode="auto">
          <a:xfrm>
            <a:off x="0" y="1143000"/>
            <a:ext cx="8496300" cy="4800600"/>
            <a:chOff x="476250" y="1009650"/>
            <a:chExt cx="7848600" cy="4630376"/>
          </a:xfrm>
        </p:grpSpPr>
        <p:pic>
          <p:nvPicPr>
            <p:cNvPr id="34825" name="Picture 2" descr="D:\Documents and Settings\09037480\Local Settings\Temporary Internet Files\Content.IE5\07SRENGJ\MC900439255[1].jpg"/>
            <p:cNvPicPr>
              <a:picLocks noChangeAspect="1" noChangeArrowheads="1"/>
            </p:cNvPicPr>
            <p:nvPr/>
          </p:nvPicPr>
          <p:blipFill>
            <a:blip r:embed="rId3">
              <a:extLst>
                <a:ext uri="{28A0092B-C50C-407E-A947-70E740481C1C}">
                  <a14:useLocalDpi xmlns:a14="http://schemas.microsoft.com/office/drawing/2010/main" val="0"/>
                </a:ext>
              </a:extLst>
            </a:blip>
            <a:srcRect l="2966" t="661" r="21271" b="4689"/>
            <a:stretch>
              <a:fillRect/>
            </a:stretch>
          </p:blipFill>
          <p:spPr bwMode="auto">
            <a:xfrm>
              <a:off x="476250" y="1009650"/>
              <a:ext cx="2851149" cy="46303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4826" name="Picture 2" descr="D:\Documents and Settings\09037480\Local Settings\Temporary Internet Files\Content.IE5\07SRENGJ\MC900439255[1].jpg"/>
            <p:cNvPicPr>
              <a:picLocks noChangeAspect="1" noChangeArrowheads="1"/>
            </p:cNvPicPr>
            <p:nvPr/>
          </p:nvPicPr>
          <p:blipFill>
            <a:blip r:embed="rId3">
              <a:extLst>
                <a:ext uri="{28A0092B-C50C-407E-A947-70E740481C1C}">
                  <a14:useLocalDpi xmlns:a14="http://schemas.microsoft.com/office/drawing/2010/main" val="0"/>
                </a:ext>
              </a:extLst>
            </a:blip>
            <a:srcRect l="21443" t="661" r="21271" b="4689"/>
            <a:stretch>
              <a:fillRect/>
            </a:stretch>
          </p:blipFill>
          <p:spPr bwMode="auto">
            <a:xfrm>
              <a:off x="3327399" y="1009650"/>
              <a:ext cx="2155825" cy="46303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4827" name="Picture 2" descr="D:\Documents and Settings\09037480\Local Settings\Temporary Internet Files\Content.IE5\07SRENGJ\MC900439255[1].jpg"/>
            <p:cNvPicPr>
              <a:picLocks noChangeAspect="1" noChangeArrowheads="1"/>
            </p:cNvPicPr>
            <p:nvPr/>
          </p:nvPicPr>
          <p:blipFill>
            <a:blip r:embed="rId3">
              <a:extLst>
                <a:ext uri="{28A0092B-C50C-407E-A947-70E740481C1C}">
                  <a14:useLocalDpi xmlns:a14="http://schemas.microsoft.com/office/drawing/2010/main" val="0"/>
                </a:ext>
              </a:extLst>
            </a:blip>
            <a:srcRect l="21443" t="661" r="3049" b="4689"/>
            <a:stretch>
              <a:fillRect/>
            </a:stretch>
          </p:blipFill>
          <p:spPr bwMode="auto">
            <a:xfrm>
              <a:off x="5483224" y="1009650"/>
              <a:ext cx="2841626" cy="46303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34819" name="Title 1"/>
          <p:cNvSpPr>
            <a:spLocks noGrp="1"/>
          </p:cNvSpPr>
          <p:nvPr>
            <p:ph type="title"/>
          </p:nvPr>
        </p:nvSpPr>
        <p:spPr>
          <a:xfrm>
            <a:off x="352425" y="228600"/>
            <a:ext cx="7680325" cy="533400"/>
          </a:xfrm>
        </p:spPr>
        <p:txBody>
          <a:bodyPr/>
          <a:lstStyle/>
          <a:p>
            <a:r>
              <a:rPr lang="en-US" altLang="en-US" sz="4000" dirty="0">
                <a:cs typeface="Tunga" pitchFamily="34" charset="0"/>
              </a:rPr>
              <a:t>Pillars of Future Disability Inclusion</a:t>
            </a:r>
          </a:p>
        </p:txBody>
      </p:sp>
      <p:sp>
        <p:nvSpPr>
          <p:cNvPr id="7" name="Rectangle 6"/>
          <p:cNvSpPr/>
          <p:nvPr/>
        </p:nvSpPr>
        <p:spPr>
          <a:xfrm rot="5400000">
            <a:off x="5609858" y="3302467"/>
            <a:ext cx="4140212" cy="713430"/>
          </a:xfrm>
          <a:prstGeom prst="rect">
            <a:avLst/>
          </a:prstGeom>
          <a:gradFill flip="none" rotWithShape="1">
            <a:gsLst>
              <a:gs pos="18000">
                <a:schemeClr val="tx1">
                  <a:lumMod val="10000"/>
                  <a:lumOff val="90000"/>
                </a:schemeClr>
              </a:gs>
              <a:gs pos="78000">
                <a:schemeClr val="tx1">
                  <a:lumMod val="25000"/>
                  <a:lumOff val="75000"/>
                </a:schemeClr>
              </a:gs>
              <a:gs pos="96000">
                <a:schemeClr val="bg1">
                  <a:alpha val="0"/>
                </a:schemeClr>
              </a:gs>
              <a:gs pos="4000">
                <a:schemeClr val="bg1">
                  <a:alpha val="0"/>
                </a:schemeClr>
              </a:gs>
            </a:gsLst>
            <a:lin ang="0" scaled="1"/>
            <a:tileRect/>
          </a:gradFill>
        </p:spPr>
        <p:txBody>
          <a:bodyPr wrap="none" anchor="ctr"/>
          <a:lstStyle/>
          <a:p>
            <a:pPr algn="ctr">
              <a:defRPr/>
            </a:pPr>
            <a:r>
              <a:rPr lang="en-US" sz="2000" b="1" dirty="0">
                <a:solidFill>
                  <a:srgbClr val="1E1E1E"/>
                </a:solidFill>
                <a:effectLst>
                  <a:glow rad="927100">
                    <a:schemeClr val="bg1">
                      <a:alpha val="47000"/>
                    </a:schemeClr>
                  </a:glow>
                </a:effectLst>
                <a:latin typeface="Times New Roman" pitchFamily="18" charset="0"/>
              </a:rPr>
              <a:t>Partnership</a:t>
            </a:r>
          </a:p>
        </p:txBody>
      </p:sp>
      <p:sp>
        <p:nvSpPr>
          <p:cNvPr id="19" name="Rectangle 18"/>
          <p:cNvSpPr/>
          <p:nvPr/>
        </p:nvSpPr>
        <p:spPr>
          <a:xfrm rot="5400000">
            <a:off x="3314025" y="3245600"/>
            <a:ext cx="4140208" cy="849406"/>
          </a:xfrm>
          <a:prstGeom prst="rect">
            <a:avLst/>
          </a:prstGeom>
          <a:gradFill flip="none" rotWithShape="1">
            <a:gsLst>
              <a:gs pos="18000">
                <a:schemeClr val="tx1">
                  <a:lumMod val="10000"/>
                  <a:lumOff val="90000"/>
                </a:schemeClr>
              </a:gs>
              <a:gs pos="78000">
                <a:schemeClr val="tx1">
                  <a:lumMod val="25000"/>
                  <a:lumOff val="75000"/>
                </a:schemeClr>
              </a:gs>
              <a:gs pos="96000">
                <a:schemeClr val="bg1">
                  <a:alpha val="0"/>
                </a:schemeClr>
              </a:gs>
              <a:gs pos="4000">
                <a:schemeClr val="bg1">
                  <a:alpha val="0"/>
                </a:schemeClr>
              </a:gs>
            </a:gsLst>
            <a:lin ang="0" scaled="1"/>
            <a:tileRect/>
          </a:gradFill>
        </p:spPr>
        <p:txBody>
          <a:bodyPr wrap="none" anchor="ctr"/>
          <a:lstStyle/>
          <a:p>
            <a:pPr algn="ctr">
              <a:defRPr/>
            </a:pPr>
            <a:r>
              <a:rPr lang="en-US" sz="2000" b="1" dirty="0">
                <a:solidFill>
                  <a:srgbClr val="1E1E1E"/>
                </a:solidFill>
                <a:effectLst>
                  <a:glow rad="927100">
                    <a:schemeClr val="bg1">
                      <a:alpha val="47000"/>
                    </a:schemeClr>
                  </a:glow>
                </a:effectLst>
                <a:latin typeface="Times New Roman" pitchFamily="18" charset="0"/>
              </a:rPr>
              <a:t>Messaging and Engagement</a:t>
            </a:r>
          </a:p>
          <a:p>
            <a:pPr algn="ctr">
              <a:defRPr/>
            </a:pPr>
            <a:endParaRPr lang="en-US" sz="1200" dirty="0">
              <a:solidFill>
                <a:srgbClr val="1E1E1E"/>
              </a:solidFill>
              <a:effectLst>
                <a:glow rad="927100">
                  <a:schemeClr val="bg1">
                    <a:alpha val="47000"/>
                  </a:schemeClr>
                </a:glow>
              </a:effectLst>
              <a:latin typeface="Times New Roman" pitchFamily="18" charset="0"/>
            </a:endParaRPr>
          </a:p>
        </p:txBody>
      </p:sp>
      <p:sp>
        <p:nvSpPr>
          <p:cNvPr id="20" name="Rectangle 19"/>
          <p:cNvSpPr/>
          <p:nvPr/>
        </p:nvSpPr>
        <p:spPr>
          <a:xfrm rot="5400000">
            <a:off x="998869" y="3245600"/>
            <a:ext cx="4140214" cy="849406"/>
          </a:xfrm>
          <a:prstGeom prst="rect">
            <a:avLst/>
          </a:prstGeom>
          <a:gradFill flip="none" rotWithShape="1">
            <a:gsLst>
              <a:gs pos="18000">
                <a:schemeClr val="tx1">
                  <a:lumMod val="10000"/>
                  <a:lumOff val="90000"/>
                </a:schemeClr>
              </a:gs>
              <a:gs pos="78000">
                <a:schemeClr val="tx1">
                  <a:lumMod val="25000"/>
                  <a:lumOff val="75000"/>
                </a:schemeClr>
              </a:gs>
              <a:gs pos="96000">
                <a:schemeClr val="bg1">
                  <a:alpha val="0"/>
                </a:schemeClr>
              </a:gs>
              <a:gs pos="4000">
                <a:schemeClr val="bg1">
                  <a:alpha val="0"/>
                </a:schemeClr>
              </a:gs>
            </a:gsLst>
            <a:lin ang="0" scaled="1"/>
            <a:tileRect/>
          </a:gradFill>
        </p:spPr>
        <p:txBody>
          <a:bodyPr wrap="none" anchor="ctr"/>
          <a:lstStyle/>
          <a:p>
            <a:pPr algn="ctr">
              <a:defRPr/>
            </a:pPr>
            <a:r>
              <a:rPr lang="en-US" sz="2000" b="1" dirty="0">
                <a:solidFill>
                  <a:srgbClr val="1E1E1E"/>
                </a:solidFill>
                <a:effectLst>
                  <a:glow rad="927100">
                    <a:schemeClr val="bg1">
                      <a:alpha val="47000"/>
                    </a:schemeClr>
                  </a:glow>
                </a:effectLst>
                <a:latin typeface="Times New Roman" pitchFamily="18" charset="0"/>
              </a:rPr>
              <a:t>Financial Sustainability</a:t>
            </a:r>
          </a:p>
        </p:txBody>
      </p:sp>
      <p:sp>
        <p:nvSpPr>
          <p:cNvPr id="21" name="Rectangle 20"/>
          <p:cNvSpPr/>
          <p:nvPr/>
        </p:nvSpPr>
        <p:spPr>
          <a:xfrm rot="5400000">
            <a:off x="-1240318" y="3313588"/>
            <a:ext cx="4140214" cy="713430"/>
          </a:xfrm>
          <a:prstGeom prst="rect">
            <a:avLst/>
          </a:prstGeom>
          <a:gradFill flip="none" rotWithShape="1">
            <a:gsLst>
              <a:gs pos="18000">
                <a:schemeClr val="tx1">
                  <a:lumMod val="10000"/>
                  <a:lumOff val="90000"/>
                </a:schemeClr>
              </a:gs>
              <a:gs pos="78000">
                <a:schemeClr val="tx1">
                  <a:lumMod val="25000"/>
                  <a:lumOff val="75000"/>
                </a:schemeClr>
              </a:gs>
              <a:gs pos="96000">
                <a:schemeClr val="bg1">
                  <a:alpha val="0"/>
                </a:schemeClr>
              </a:gs>
              <a:gs pos="4000">
                <a:schemeClr val="bg1">
                  <a:alpha val="0"/>
                </a:schemeClr>
              </a:gs>
            </a:gsLst>
            <a:lin ang="0" scaled="1"/>
            <a:tileRect/>
          </a:gradFill>
        </p:spPr>
        <p:txBody>
          <a:bodyPr wrap="none" anchor="ctr"/>
          <a:lstStyle/>
          <a:p>
            <a:pPr algn="ctr">
              <a:defRPr/>
            </a:pPr>
            <a:r>
              <a:rPr lang="en-US" sz="2000" b="1" dirty="0">
                <a:solidFill>
                  <a:srgbClr val="1E1E1E"/>
                </a:solidFill>
                <a:effectLst>
                  <a:glow rad="927100">
                    <a:schemeClr val="bg1">
                      <a:alpha val="47000"/>
                    </a:schemeClr>
                  </a:glow>
                </a:effectLst>
                <a:latin typeface="Times New Roman" pitchFamily="18" charset="0"/>
              </a:rPr>
              <a:t>Stakeholder Buy-In</a:t>
            </a:r>
            <a:endParaRPr lang="en-US" sz="1200" dirty="0">
              <a:solidFill>
                <a:srgbClr val="1E1E1E"/>
              </a:solidFill>
              <a:effectLst>
                <a:glow rad="927100">
                  <a:schemeClr val="bg1">
                    <a:alpha val="47000"/>
                  </a:schemeClr>
                </a:glow>
              </a:effectLst>
              <a:latin typeface="Times New Roman" pitchFamily="18" charset="0"/>
            </a:endParaRPr>
          </a:p>
        </p:txBody>
      </p:sp>
      <p:sp>
        <p:nvSpPr>
          <p:cNvPr id="10" name="AutoShape 4"/>
          <p:cNvSpPr>
            <a:spLocks noChangeArrowheads="1"/>
          </p:cNvSpPr>
          <p:nvPr/>
        </p:nvSpPr>
        <p:spPr bwMode="auto">
          <a:xfrm>
            <a:off x="47021" y="6047564"/>
            <a:ext cx="8366124" cy="684224"/>
          </a:xfrm>
          <a:prstGeom prst="roundRect">
            <a:avLst>
              <a:gd name="adj" fmla="val 19745"/>
            </a:avLst>
          </a:prstGeom>
          <a:gradFill flip="none" rotWithShape="1">
            <a:gsLst>
              <a:gs pos="23000">
                <a:schemeClr val="bg2"/>
              </a:gs>
              <a:gs pos="100000">
                <a:srgbClr val="4465BC"/>
              </a:gs>
            </a:gsLst>
            <a:lin ang="13500000" scaled="1"/>
            <a:tileRect/>
          </a:gradFill>
          <a:ln w="12700" cap="flat" cmpd="sng" algn="ctr">
            <a:solidFill>
              <a:schemeClr val="tx1">
                <a:lumMod val="50000"/>
                <a:lumOff val="50000"/>
              </a:schemeClr>
            </a:solidFill>
            <a:prstDash val="solid"/>
            <a:round/>
            <a:headEnd type="none" w="med" len="med"/>
            <a:tailEnd type="none" w="med" len="med"/>
          </a:ln>
          <a:effectLst>
            <a:outerShdw blurRad="50800" dist="38100" dir="5400000" algn="t" rotWithShape="0">
              <a:prstClr val="black">
                <a:alpha val="40000"/>
              </a:prstClr>
            </a:outerShdw>
          </a:effectLst>
        </p:spPr>
        <p:txBody>
          <a:bodyPr anchor="ctr"/>
          <a:lstStyle/>
          <a:p>
            <a:pPr algn="ctr">
              <a:defRPr/>
            </a:pPr>
            <a:r>
              <a:rPr lang="en-US" sz="2400" b="1" dirty="0">
                <a:solidFill>
                  <a:schemeClr val="bg1"/>
                </a:solidFill>
                <a:effectLst>
                  <a:outerShdw blurRad="38100" dist="38100" dir="2700000" algn="tl">
                    <a:srgbClr val="000000">
                      <a:alpha val="43137"/>
                    </a:srgbClr>
                  </a:outerShdw>
                </a:effectLst>
                <a:latin typeface="+mj-lt"/>
              </a:rPr>
              <a:t>Disability Inclusion</a:t>
            </a:r>
          </a:p>
        </p:txBody>
      </p:sp>
      <p:sp>
        <p:nvSpPr>
          <p:cNvPr id="5" name="Slide Number Placeholder 4"/>
          <p:cNvSpPr>
            <a:spLocks noGrp="1"/>
          </p:cNvSpPr>
          <p:nvPr>
            <p:ph type="sldNum" sz="quarter" idx="10"/>
          </p:nvPr>
        </p:nvSpPr>
        <p:spPr/>
        <p:txBody>
          <a:bodyPr/>
          <a:lstStyle/>
          <a:p>
            <a:pPr>
              <a:defRPr/>
            </a:pPr>
            <a:fld id="{78E71C95-FEAD-4940-8DCC-B379CAD5228A}" type="slidenum">
              <a:rPr lang="en-US" smtClean="0"/>
              <a:pPr>
                <a:defRPr/>
              </a:pPr>
              <a:t>9</a:t>
            </a:fld>
            <a:endParaRPr lang="en-US" dirty="0"/>
          </a:p>
        </p:txBody>
      </p:sp>
    </p:spTree>
    <p:extLst>
      <p:ext uri="{BB962C8B-B14F-4D97-AF65-F5344CB8AC3E}">
        <p14:creationId xmlns:p14="http://schemas.microsoft.com/office/powerpoint/2010/main" val="3996717492"/>
      </p:ext>
    </p:extLst>
  </p:cSld>
  <p:clrMapOvr>
    <a:masterClrMapping/>
  </p:clrMapOvr>
  <p:transition spd="med">
    <p:fade/>
  </p:transition>
</p:sld>
</file>

<file path=ppt/tags/tag1.xml><?xml version="1.0" encoding="utf-8"?>
<p:tagLst xmlns:a="http://schemas.openxmlformats.org/drawingml/2006/main" xmlns:r="http://schemas.openxmlformats.org/officeDocument/2006/relationships" xmlns:p="http://schemas.openxmlformats.org/presentationml/2006/main">
  <p:tag name="BAINBULLETSACTIVATED" val="False"/>
</p:tagLst>
</file>

<file path=ppt/tags/tag2.xml><?xml version="1.0" encoding="utf-8"?>
<p:tagLst xmlns:a="http://schemas.openxmlformats.org/drawingml/2006/main" xmlns:r="http://schemas.openxmlformats.org/officeDocument/2006/relationships" xmlns:p="http://schemas.openxmlformats.org/presentationml/2006/main">
  <p:tag name="BAINBULLETSACTIVATED" val="True"/>
  <p:tag name="BAINBULLETSLEVELSFINGERPRINT" val="-1351827370"/>
</p:tagLst>
</file>

<file path=ppt/tags/tag3.xml><?xml version="1.0" encoding="utf-8"?>
<p:tagLst xmlns:a="http://schemas.openxmlformats.org/drawingml/2006/main" xmlns:r="http://schemas.openxmlformats.org/officeDocument/2006/relationships" xmlns:p="http://schemas.openxmlformats.org/presentationml/2006/main">
  <p:tag name="BAINBULLETSACTIVATED" val="False"/>
</p:tagLst>
</file>

<file path=ppt/tags/tag4.xml><?xml version="1.0" encoding="utf-8"?>
<p:tagLst xmlns:a="http://schemas.openxmlformats.org/drawingml/2006/main" xmlns:r="http://schemas.openxmlformats.org/officeDocument/2006/relationships" xmlns:p="http://schemas.openxmlformats.org/presentationml/2006/main">
  <p:tag name="BAINBULLETSACTIVATED" val="False"/>
</p:tagLst>
</file>

<file path=ppt/tags/tag5.xml><?xml version="1.0" encoding="utf-8"?>
<p:tagLst xmlns:a="http://schemas.openxmlformats.org/drawingml/2006/main" xmlns:r="http://schemas.openxmlformats.org/officeDocument/2006/relationships" xmlns:p="http://schemas.openxmlformats.org/presentationml/2006/main">
  <p:tag name="BAINBULLETSACTIVATED" val="True"/>
  <p:tag name="BAINBULLETSLEVELSFINGERPRINT" val="1346642335"/>
</p:tagLst>
</file>

<file path=ppt/tags/tag6.xml><?xml version="1.0" encoding="utf-8"?>
<p:tagLst xmlns:a="http://schemas.openxmlformats.org/drawingml/2006/main" xmlns:r="http://schemas.openxmlformats.org/officeDocument/2006/relationships" xmlns:p="http://schemas.openxmlformats.org/presentationml/2006/main">
  <p:tag name="BAINBULLETSACTIVATED" val="False"/>
</p:tagLst>
</file>

<file path=ppt/tags/tag7.xml><?xml version="1.0" encoding="utf-8"?>
<p:tagLst xmlns:a="http://schemas.openxmlformats.org/drawingml/2006/main" xmlns:r="http://schemas.openxmlformats.org/officeDocument/2006/relationships" xmlns:p="http://schemas.openxmlformats.org/presentationml/2006/main">
  <p:tag name="BAINBULLETSACTIVATED" val="False"/>
</p:tagLst>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1_Adjacency">
  <a:themeElements>
    <a:clrScheme name="Custom 46">
      <a:dk1>
        <a:sysClr val="windowText" lastClr="000000"/>
      </a:dk1>
      <a:lt1>
        <a:sysClr val="window" lastClr="FFFFFF"/>
      </a:lt1>
      <a:dk2>
        <a:srgbClr val="0000FF"/>
      </a:dk2>
      <a:lt2>
        <a:srgbClr val="00FF00"/>
      </a:lt2>
      <a:accent1>
        <a:srgbClr val="0000FF"/>
      </a:accent1>
      <a:accent2>
        <a:srgbClr val="0000FF"/>
      </a:accent2>
      <a:accent3>
        <a:srgbClr val="00FF00"/>
      </a:accent3>
      <a:accent4>
        <a:srgbClr val="00FF00"/>
      </a:accent4>
      <a:accent5>
        <a:srgbClr val="00FF00"/>
      </a:accent5>
      <a:accent6>
        <a:srgbClr val="00FF00"/>
      </a:accent6>
      <a:hlink>
        <a:srgbClr val="00FF00"/>
      </a:hlink>
      <a:folHlink>
        <a:srgbClr val="0000FF"/>
      </a:folHlink>
    </a:clrScheme>
    <a:fontScheme name="Office">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Adjacency">
      <a:fillStyleLst>
        <a:solidFill>
          <a:schemeClr val="phClr"/>
        </a:solidFill>
        <a:solidFill>
          <a:schemeClr val="phClr">
            <a:tint val="55000"/>
          </a:schemeClr>
        </a:solidFill>
        <a:solidFill>
          <a:schemeClr val="phClr"/>
        </a:solidFill>
      </a:fillStyleLst>
      <a:lnStyleLst>
        <a:ln w="12700"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outerShdw blurRad="50800" dist="25400" algn="bl" rotWithShape="0">
              <a:srgbClr val="000000">
                <a:alpha val="60000"/>
              </a:srgbClr>
            </a:outerShdw>
          </a:effectLst>
        </a:effectStyle>
        <a:effectStyle>
          <a:effectLst/>
          <a:scene3d>
            <a:camera prst="orthographicFront">
              <a:rot lat="0" lon="0" rev="0"/>
            </a:camera>
            <a:lightRig rig="brightRoom" dir="tl">
              <a:rot lat="0" lon="0" rev="1800000"/>
            </a:lightRig>
          </a:scene3d>
          <a:sp3d contourW="10160" prstMaterial="dkEdge">
            <a:bevelT w="38100" h="50800" prst="angle"/>
            <a:contourClr>
              <a:schemeClr val="phClr">
                <a:shade val="40000"/>
                <a:satMod val="150000"/>
              </a:schemeClr>
            </a:contourClr>
          </a:sp3d>
        </a:effectStyle>
      </a:effectStyleLst>
      <a:bgFillStyleLst>
        <a:solidFill>
          <a:schemeClr val="phClr"/>
        </a:solidFill>
        <a:gradFill rotWithShape="1">
          <a:gsLst>
            <a:gs pos="0">
              <a:schemeClr val="phClr">
                <a:tint val="90000"/>
              </a:schemeClr>
            </a:gs>
            <a:gs pos="75000">
              <a:schemeClr val="phClr">
                <a:shade val="100000"/>
                <a:satMod val="115000"/>
              </a:schemeClr>
            </a:gs>
            <a:gs pos="100000">
              <a:schemeClr val="phClr">
                <a:shade val="70000"/>
                <a:satMod val="130000"/>
              </a:schemeClr>
            </a:gs>
          </a:gsLst>
          <a:path path="circle">
            <a:fillToRect l="20000" t="50000" r="100000" b="50000"/>
          </a:path>
        </a:gradFill>
        <a:blipFill rotWithShape="1">
          <a:blip xmlns:r="http://schemas.openxmlformats.org/officeDocument/2006/relationships" r:embed="rId1">
            <a:duotone>
              <a:schemeClr val="phClr">
                <a:tint val="97000"/>
              </a:schemeClr>
              <a:schemeClr val="phClr">
                <a:shade val="96000"/>
              </a:schemeClr>
            </a:duotone>
          </a:blip>
          <a:tile tx="0" ty="0" sx="32000" sy="32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4014</TotalTime>
  <Words>1288</Words>
  <Application>Microsoft Macintosh PowerPoint</Application>
  <PresentationFormat>On-screen Show (4:3)</PresentationFormat>
  <Paragraphs>223</Paragraphs>
  <Slides>23</Slides>
  <Notes>12</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23</vt:i4>
      </vt:variant>
    </vt:vector>
  </HeadingPairs>
  <TitlesOfParts>
    <vt:vector size="31" baseType="lpstr">
      <vt:lpstr>Arial</vt:lpstr>
      <vt:lpstr>Calibri</vt:lpstr>
      <vt:lpstr>Cambria</vt:lpstr>
      <vt:lpstr>Times New Roman</vt:lpstr>
      <vt:lpstr>Verdana</vt:lpstr>
      <vt:lpstr>Webdings</vt:lpstr>
      <vt:lpstr>Wingdings</vt:lpstr>
      <vt:lpstr>1_Adjacency</vt:lpstr>
      <vt:lpstr>Structuring the Workplace for Long-Term Success </vt:lpstr>
      <vt:lpstr>Section 1: Disability Inclusion Best Practice</vt:lpstr>
      <vt:lpstr>James Emmett &amp; Company (JEC) Introduction</vt:lpstr>
      <vt:lpstr>James Emmett Brands</vt:lpstr>
      <vt:lpstr>Success at Walgreens was the catalyst  for other DC’s to rollout inclusion programs</vt:lpstr>
      <vt:lpstr>Components of past projects</vt:lpstr>
      <vt:lpstr>We have identified several keys to success from past disability inclusion projects:</vt:lpstr>
      <vt:lpstr>There are multiple benefits of adopting a disability inclusion program </vt:lpstr>
      <vt:lpstr>Pillars of Future Disability Inclusion</vt:lpstr>
      <vt:lpstr>Critical areas for disability inclusion</vt:lpstr>
      <vt:lpstr>How do companies win?</vt:lpstr>
      <vt:lpstr>Section 2: Natural Supports</vt:lpstr>
      <vt:lpstr>Natural Supports Definition </vt:lpstr>
      <vt:lpstr>Natural Support Idea: Visuals</vt:lpstr>
      <vt:lpstr>Natural Support Idea: Silence</vt:lpstr>
      <vt:lpstr>Natural Support Idea: Self- Advocacy Skills</vt:lpstr>
      <vt:lpstr>Natural Support Examples</vt:lpstr>
      <vt:lpstr>Natural Support Examples </vt:lpstr>
      <vt:lpstr>Natural Support Examples 2</vt:lpstr>
      <vt:lpstr>Job Coaches</vt:lpstr>
      <vt:lpstr>Natural Supports Library </vt:lpstr>
      <vt:lpstr>Natural Supports Library Format  Sample Companies </vt:lpstr>
      <vt:lpstr>Contact Me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Poses Family Foundation</dc:title>
  <dc:creator>Bill Emmett</dc:creator>
  <cp:lastModifiedBy>Eric Ascher</cp:lastModifiedBy>
  <cp:revision>116</cp:revision>
  <dcterms:modified xsi:type="dcterms:W3CDTF">2019-10-09T19:08:00Z</dcterms:modified>
</cp:coreProperties>
</file>