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671" r:id="rId5"/>
  </p:sldMasterIdLst>
  <p:notesMasterIdLst>
    <p:notesMasterId r:id="rId56"/>
  </p:notesMasterIdLst>
  <p:sldIdLst>
    <p:sldId id="816" r:id="rId6"/>
    <p:sldId id="817" r:id="rId7"/>
    <p:sldId id="767" r:id="rId8"/>
    <p:sldId id="768" r:id="rId9"/>
    <p:sldId id="769" r:id="rId10"/>
    <p:sldId id="684" r:id="rId11"/>
    <p:sldId id="257" r:id="rId12"/>
    <p:sldId id="258" r:id="rId13"/>
    <p:sldId id="726" r:id="rId14"/>
    <p:sldId id="695" r:id="rId15"/>
    <p:sldId id="323" r:id="rId16"/>
    <p:sldId id="682" r:id="rId17"/>
    <p:sldId id="685" r:id="rId18"/>
    <p:sldId id="743" r:id="rId19"/>
    <p:sldId id="690" r:id="rId20"/>
    <p:sldId id="609" r:id="rId21"/>
    <p:sldId id="630" r:id="rId22"/>
    <p:sldId id="615" r:id="rId23"/>
    <p:sldId id="724" r:id="rId24"/>
    <p:sldId id="697" r:id="rId25"/>
    <p:sldId id="725" r:id="rId26"/>
    <p:sldId id="702" r:id="rId27"/>
    <p:sldId id="703" r:id="rId28"/>
    <p:sldId id="704" r:id="rId29"/>
    <p:sldId id="705" r:id="rId30"/>
    <p:sldId id="706" r:id="rId31"/>
    <p:sldId id="707" r:id="rId32"/>
    <p:sldId id="744" r:id="rId33"/>
    <p:sldId id="745" r:id="rId34"/>
    <p:sldId id="746" r:id="rId35"/>
    <p:sldId id="747" r:id="rId36"/>
    <p:sldId id="748" r:id="rId37"/>
    <p:sldId id="811" r:id="rId38"/>
    <p:sldId id="749" r:id="rId39"/>
    <p:sldId id="750" r:id="rId40"/>
    <p:sldId id="751" r:id="rId41"/>
    <p:sldId id="752" r:id="rId42"/>
    <p:sldId id="753" r:id="rId43"/>
    <p:sldId id="754" r:id="rId44"/>
    <p:sldId id="755" r:id="rId45"/>
    <p:sldId id="721" r:id="rId46"/>
    <p:sldId id="687" r:id="rId47"/>
    <p:sldId id="681" r:id="rId48"/>
    <p:sldId id="794" r:id="rId49"/>
    <p:sldId id="812" r:id="rId50"/>
    <p:sldId id="814" r:id="rId51"/>
    <p:sldId id="813" r:id="rId52"/>
    <p:sldId id="808" r:id="rId53"/>
    <p:sldId id="723" r:id="rId54"/>
    <p:sldId id="81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meerah C" initials="PAC" lastIdx="31" clrIdx="0">
    <p:extLst>
      <p:ext uri="{19B8F6BF-5375-455C-9EA6-DF929625EA0E}">
        <p15:presenceInfo xmlns:p15="http://schemas.microsoft.com/office/powerpoint/2012/main" userId="S-1-5-21-1214440339-1979792683-682003330-3310065" providerId="AD"/>
      </p:ext>
    </p:extLst>
  </p:cmAuthor>
  <p:cmAuthor id="2" name="Rachel Shader" initials="RS" lastIdx="45" clrIdx="1">
    <p:extLst>
      <p:ext uri="{19B8F6BF-5375-455C-9EA6-DF929625EA0E}">
        <p15:presenceInfo xmlns:p15="http://schemas.microsoft.com/office/powerpoint/2012/main" userId="1bef4ead6e0b53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000000"/>
    <a:srgbClr val="EFAF30"/>
    <a:srgbClr val="F5BA2B"/>
    <a:srgbClr val="5F5F5F"/>
    <a:srgbClr val="F6D592"/>
    <a:srgbClr val="3F3F3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63" autoAdjust="0"/>
    <p:restoredTop sz="86463" autoAdjust="0"/>
  </p:normalViewPr>
  <p:slideViewPr>
    <p:cSldViewPr snapToGrid="0">
      <p:cViewPr varScale="1">
        <p:scale>
          <a:sx n="110" d="100"/>
          <a:sy n="110" d="100"/>
        </p:scale>
        <p:origin x="624"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17152103559881E-2"/>
          <c:y val="3.720238095238098E-2"/>
          <c:w val="0.97033441208198512"/>
          <c:h val="0.83588613923259591"/>
        </c:manualLayout>
      </c:layout>
      <c:barChart>
        <c:barDir val="col"/>
        <c:grouping val="clustered"/>
        <c:varyColors val="0"/>
        <c:ser>
          <c:idx val="0"/>
          <c:order val="0"/>
          <c:tx>
            <c:strRef>
              <c:f>Sheet1!$B$1</c:f>
              <c:strCache>
                <c:ptCount val="1"/>
                <c:pt idx="0">
                  <c:v>TOTAL</c:v>
                </c:pt>
              </c:strCache>
            </c:strRef>
          </c:tx>
          <c:spPr>
            <a:solidFill>
              <a:schemeClr val="accent1"/>
            </a:solidFill>
            <a:ln>
              <a:noFill/>
            </a:ln>
            <a:effectLst/>
          </c:spPr>
          <c:invertIfNegative val="0"/>
          <c:dLbls>
            <c:dLbl>
              <c:idx val="0"/>
              <c:tx>
                <c:rich>
                  <a:bodyPr/>
                  <a:lstStyle/>
                  <a:p>
                    <a:fld id="{1F8AC187-671E-4679-A88C-6A4DB3C3961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96E-4595-82BE-1F34A2809B70}"/>
                </c:ext>
              </c:extLst>
            </c:dLbl>
            <c:dLbl>
              <c:idx val="1"/>
              <c:tx>
                <c:rich>
                  <a:bodyPr/>
                  <a:lstStyle/>
                  <a:p>
                    <a:fld id="{3DFC751D-BBD7-45EB-A780-FF2C1911874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96E-4595-82BE-1F34A2809B70}"/>
                </c:ext>
              </c:extLst>
            </c:dLbl>
            <c:dLbl>
              <c:idx val="2"/>
              <c:tx>
                <c:rich>
                  <a:bodyPr/>
                  <a:lstStyle/>
                  <a:p>
                    <a:fld id="{C9E36E26-9BAC-400C-8845-E284B1BEE5E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96E-4595-82BE-1F34A2809B70}"/>
                </c:ext>
              </c:extLst>
            </c:dLbl>
            <c:dLbl>
              <c:idx val="3"/>
              <c:tx>
                <c:rich>
                  <a:bodyPr/>
                  <a:lstStyle/>
                  <a:p>
                    <a:fld id="{870C0B28-FE22-44BC-A511-5F346910AAE5}"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96E-4595-82BE-1F34A2809B7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Not Applicable</c:v>
                </c:pt>
                <c:pt idx="3">
                  <c:v>I Don't Know</c:v>
                </c:pt>
              </c:strCache>
            </c:strRef>
          </c:cat>
          <c:val>
            <c:numRef>
              <c:f>Sheet1!$B$2:$B$5</c:f>
              <c:numCache>
                <c:formatCode>General</c:formatCode>
                <c:ptCount val="4"/>
                <c:pt idx="0">
                  <c:v>28</c:v>
                </c:pt>
                <c:pt idx="1">
                  <c:v>30</c:v>
                </c:pt>
                <c:pt idx="2">
                  <c:v>23</c:v>
                </c:pt>
                <c:pt idx="3">
                  <c:v>19</c:v>
                </c:pt>
              </c:numCache>
            </c:numRef>
          </c:val>
          <c:extLst>
            <c:ext xmlns:c16="http://schemas.microsoft.com/office/drawing/2014/chart" uri="{C3380CC4-5D6E-409C-BE32-E72D297353CC}">
              <c16:uniqueId val="{00000004-496E-4595-82BE-1F34A2809B70}"/>
            </c:ext>
          </c:extLst>
        </c:ser>
        <c:dLbls>
          <c:showLegendKey val="0"/>
          <c:showVal val="0"/>
          <c:showCatName val="0"/>
          <c:showSerName val="0"/>
          <c:showPercent val="0"/>
          <c:showBubbleSize val="0"/>
        </c:dLbls>
        <c:gapWidth val="219"/>
        <c:overlap val="-27"/>
        <c:axId val="123897344"/>
        <c:axId val="123898880"/>
      </c:barChart>
      <c:catAx>
        <c:axId val="12389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898880"/>
        <c:crosses val="autoZero"/>
        <c:auto val="1"/>
        <c:lblAlgn val="ctr"/>
        <c:lblOffset val="100"/>
        <c:noMultiLvlLbl val="0"/>
      </c:catAx>
      <c:valAx>
        <c:axId val="123898880"/>
        <c:scaling>
          <c:orientation val="minMax"/>
        </c:scaling>
        <c:delete val="1"/>
        <c:axPos val="l"/>
        <c:numFmt formatCode="General" sourceLinked="1"/>
        <c:majorTickMark val="none"/>
        <c:minorTickMark val="none"/>
        <c:tickLblPos val="none"/>
        <c:crossAx val="123897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2"/>
          <c:order val="0"/>
          <c:tx>
            <c:strRef>
              <c:f>Sheet1!$B$1</c:f>
              <c:strCache>
                <c:ptCount val="1"/>
                <c:pt idx="0">
                  <c:v>TOTAL</c:v>
                </c:pt>
              </c:strCache>
            </c:strRef>
          </c:tx>
          <c:spPr>
            <a:solidFill>
              <a:schemeClr val="accent1"/>
            </a:solidFill>
            <a:ln>
              <a:noFill/>
            </a:ln>
            <a:effectLst/>
          </c:spPr>
          <c:invertIfNegative val="0"/>
          <c:dLbls>
            <c:dLbl>
              <c:idx val="0"/>
              <c:tx>
                <c:rich>
                  <a:bodyPr/>
                  <a:lstStyle/>
                  <a:p>
                    <a:fld id="{3058B880-8299-4351-9BFD-1984AD56E2F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909-4E87-891E-59E043A4FB9F}"/>
                </c:ext>
              </c:extLst>
            </c:dLbl>
            <c:dLbl>
              <c:idx val="1"/>
              <c:tx>
                <c:rich>
                  <a:bodyPr/>
                  <a:lstStyle/>
                  <a:p>
                    <a:fld id="{99A7A432-D6BD-4C88-92FB-54D974EB1372}"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909-4E87-891E-59E043A4FB9F}"/>
                </c:ext>
              </c:extLst>
            </c:dLbl>
            <c:dLbl>
              <c:idx val="2"/>
              <c:tx>
                <c:rich>
                  <a:bodyPr/>
                  <a:lstStyle/>
                  <a:p>
                    <a:fld id="{9ECEEC2A-85D4-4CED-9207-522649851C85}"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909-4E87-891E-59E043A4FB9F}"/>
                </c:ext>
              </c:extLst>
            </c:dLbl>
            <c:dLbl>
              <c:idx val="3"/>
              <c:tx>
                <c:rich>
                  <a:bodyPr/>
                  <a:lstStyle/>
                  <a:p>
                    <a:fld id="{80090804-EC05-44F2-BCC1-E6632051B05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909-4E87-891E-59E043A4FB9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Not Applicable</c:v>
                </c:pt>
                <c:pt idx="3">
                  <c:v>I Don't Know</c:v>
                </c:pt>
              </c:strCache>
            </c:strRef>
          </c:cat>
          <c:val>
            <c:numRef>
              <c:f>Sheet1!$B$2:$B$5</c:f>
              <c:numCache>
                <c:formatCode>General</c:formatCode>
                <c:ptCount val="4"/>
                <c:pt idx="0">
                  <c:v>47</c:v>
                </c:pt>
                <c:pt idx="1">
                  <c:v>26</c:v>
                </c:pt>
                <c:pt idx="2">
                  <c:v>6</c:v>
                </c:pt>
                <c:pt idx="3">
                  <c:v>21</c:v>
                </c:pt>
              </c:numCache>
            </c:numRef>
          </c:val>
          <c:extLst>
            <c:ext xmlns:c16="http://schemas.microsoft.com/office/drawing/2014/chart" uri="{C3380CC4-5D6E-409C-BE32-E72D297353CC}">
              <c16:uniqueId val="{00000004-D909-4E87-891E-59E043A4FB9F}"/>
            </c:ext>
          </c:extLst>
        </c:ser>
        <c:dLbls>
          <c:showLegendKey val="0"/>
          <c:showVal val="0"/>
          <c:showCatName val="0"/>
          <c:showSerName val="0"/>
          <c:showPercent val="0"/>
          <c:showBubbleSize val="0"/>
        </c:dLbls>
        <c:gapWidth val="219"/>
        <c:overlap val="-27"/>
        <c:axId val="124877056"/>
        <c:axId val="124891136"/>
      </c:barChart>
      <c:catAx>
        <c:axId val="12487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891136"/>
        <c:crosses val="autoZero"/>
        <c:auto val="1"/>
        <c:lblAlgn val="ctr"/>
        <c:lblOffset val="100"/>
        <c:noMultiLvlLbl val="0"/>
      </c:catAx>
      <c:valAx>
        <c:axId val="124891136"/>
        <c:scaling>
          <c:orientation val="minMax"/>
        </c:scaling>
        <c:delete val="1"/>
        <c:axPos val="l"/>
        <c:numFmt formatCode="General" sourceLinked="1"/>
        <c:majorTickMark val="none"/>
        <c:minorTickMark val="none"/>
        <c:tickLblPos val="none"/>
        <c:crossAx val="124877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Sheet1!$B$1</c:f>
              <c:strCache>
                <c:ptCount val="1"/>
                <c:pt idx="0">
                  <c:v>TOTAL</c:v>
                </c:pt>
              </c:strCache>
            </c:strRef>
          </c:tx>
          <c:spPr>
            <a:solidFill>
              <a:schemeClr val="accent1"/>
            </a:solidFill>
            <a:ln>
              <a:noFill/>
            </a:ln>
            <a:effectLst/>
          </c:spPr>
          <c:invertIfNegative val="0"/>
          <c:dLbls>
            <c:dLbl>
              <c:idx val="0"/>
              <c:tx>
                <c:rich>
                  <a:bodyPr/>
                  <a:lstStyle/>
                  <a:p>
                    <a:fld id="{A48A25CA-F823-4EF3-B1DA-95C6DAE8E402}"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668-4FBB-93A4-3A9ABE6F8C70}"/>
                </c:ext>
              </c:extLst>
            </c:dLbl>
            <c:dLbl>
              <c:idx val="1"/>
              <c:tx>
                <c:rich>
                  <a:bodyPr/>
                  <a:lstStyle/>
                  <a:p>
                    <a:fld id="{72B1AFFE-08B8-44BE-99CC-0C937C24DDF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668-4FBB-93A4-3A9ABE6F8C70}"/>
                </c:ext>
              </c:extLst>
            </c:dLbl>
            <c:dLbl>
              <c:idx val="2"/>
              <c:tx>
                <c:rich>
                  <a:bodyPr/>
                  <a:lstStyle/>
                  <a:p>
                    <a:fld id="{5D7E499F-A38C-4D8B-B76B-E0D720D5264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668-4FBB-93A4-3A9ABE6F8C70}"/>
                </c:ext>
              </c:extLst>
            </c:dLbl>
            <c:dLbl>
              <c:idx val="3"/>
              <c:tx>
                <c:rich>
                  <a:bodyPr/>
                  <a:lstStyle/>
                  <a:p>
                    <a:fld id="{7491CCFD-D32C-4066-9464-CA02281E082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668-4FBB-93A4-3A9ABE6F8C7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Not Applicable</c:v>
                </c:pt>
                <c:pt idx="3">
                  <c:v>I Don't Know</c:v>
                </c:pt>
              </c:strCache>
            </c:strRef>
          </c:cat>
          <c:val>
            <c:numRef>
              <c:f>Sheet1!$B$2:$B$5</c:f>
              <c:numCache>
                <c:formatCode>General</c:formatCode>
                <c:ptCount val="4"/>
                <c:pt idx="0">
                  <c:v>20</c:v>
                </c:pt>
                <c:pt idx="1">
                  <c:v>39</c:v>
                </c:pt>
                <c:pt idx="2">
                  <c:v>23</c:v>
                </c:pt>
                <c:pt idx="3">
                  <c:v>18</c:v>
                </c:pt>
              </c:numCache>
            </c:numRef>
          </c:val>
          <c:extLst>
            <c:ext xmlns:c16="http://schemas.microsoft.com/office/drawing/2014/chart" uri="{C3380CC4-5D6E-409C-BE32-E72D297353CC}">
              <c16:uniqueId val="{00000004-2668-4FBB-93A4-3A9ABE6F8C70}"/>
            </c:ext>
          </c:extLst>
        </c:ser>
        <c:dLbls>
          <c:showLegendKey val="0"/>
          <c:showVal val="0"/>
          <c:showCatName val="0"/>
          <c:showSerName val="0"/>
          <c:showPercent val="0"/>
          <c:showBubbleSize val="0"/>
        </c:dLbls>
        <c:gapWidth val="219"/>
        <c:overlap val="-27"/>
        <c:axId val="124960768"/>
        <c:axId val="124962304"/>
      </c:barChart>
      <c:catAx>
        <c:axId val="12496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962304"/>
        <c:crosses val="autoZero"/>
        <c:auto val="1"/>
        <c:lblAlgn val="ctr"/>
        <c:lblOffset val="100"/>
        <c:noMultiLvlLbl val="0"/>
      </c:catAx>
      <c:valAx>
        <c:axId val="124962304"/>
        <c:scaling>
          <c:orientation val="minMax"/>
        </c:scaling>
        <c:delete val="1"/>
        <c:axPos val="l"/>
        <c:numFmt formatCode="General" sourceLinked="1"/>
        <c:majorTickMark val="none"/>
        <c:minorTickMark val="none"/>
        <c:tickLblPos val="none"/>
        <c:crossAx val="124960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9913A-8DA4-42EF-A58F-81A3602C678A}" type="datetimeFigureOut">
              <a:rPr lang="en-US" smtClean="0"/>
              <a:pPr/>
              <a:t>3/11/20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F2833-5762-4E0C-9C9E-774432C7BC20}" type="slidenum">
              <a:rPr lang="en-US" smtClean="0"/>
              <a:pPr/>
              <a:t>‹#›</a:t>
            </a:fld>
            <a:endParaRPr lang="en-US"/>
          </a:p>
        </p:txBody>
      </p:sp>
    </p:spTree>
    <p:extLst>
      <p:ext uri="{BB962C8B-B14F-4D97-AF65-F5344CB8AC3E}">
        <p14:creationId xmlns:p14="http://schemas.microsoft.com/office/powerpoint/2010/main" val="272412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a:t>
            </a:fld>
            <a:endParaRPr lang="en-US"/>
          </a:p>
        </p:txBody>
      </p:sp>
    </p:spTree>
    <p:extLst>
      <p:ext uri="{BB962C8B-B14F-4D97-AF65-F5344CB8AC3E}">
        <p14:creationId xmlns:p14="http://schemas.microsoft.com/office/powerpoint/2010/main" val="414623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added the study information from Philip’s deck as a footnote.  His deck had two additional stats- 28% higher revenue and double net income.  I opted to just include one stat here to keep it simple.  However, if you want me to add those stats or replace this one with one of those, let me know. </a:t>
            </a:r>
          </a:p>
        </p:txBody>
      </p:sp>
      <p:sp>
        <p:nvSpPr>
          <p:cNvPr id="4" name="Slide Number Placeholder 3"/>
          <p:cNvSpPr>
            <a:spLocks noGrp="1"/>
          </p:cNvSpPr>
          <p:nvPr>
            <p:ph type="sldNum" sz="quarter" idx="5"/>
          </p:nvPr>
        </p:nvSpPr>
        <p:spPr/>
        <p:txBody>
          <a:bodyPr/>
          <a:lstStyle/>
          <a:p>
            <a:fld id="{71BF2833-5762-4E0C-9C9E-774432C7BC20}" type="slidenum">
              <a:rPr lang="en-US" smtClean="0"/>
              <a:pPr/>
              <a:t>18</a:t>
            </a:fld>
            <a:endParaRPr lang="en-US"/>
          </a:p>
        </p:txBody>
      </p:sp>
    </p:spTree>
    <p:extLst>
      <p:ext uri="{BB962C8B-B14F-4D97-AF65-F5344CB8AC3E}">
        <p14:creationId xmlns:p14="http://schemas.microsoft.com/office/powerpoint/2010/main" val="2747130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19</a:t>
            </a:fld>
            <a:endParaRPr lang="en-US"/>
          </a:p>
        </p:txBody>
      </p:sp>
    </p:spTree>
    <p:extLst>
      <p:ext uri="{BB962C8B-B14F-4D97-AF65-F5344CB8AC3E}">
        <p14:creationId xmlns:p14="http://schemas.microsoft.com/office/powerpoint/2010/main" val="278230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20</a:t>
            </a:fld>
            <a:endParaRPr lang="en-US"/>
          </a:p>
        </p:txBody>
      </p:sp>
    </p:spTree>
    <p:extLst>
      <p:ext uri="{BB962C8B-B14F-4D97-AF65-F5344CB8AC3E}">
        <p14:creationId xmlns:p14="http://schemas.microsoft.com/office/powerpoint/2010/main" val="604473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47</a:t>
            </a:fld>
            <a:endParaRPr lang="en-US"/>
          </a:p>
        </p:txBody>
      </p:sp>
    </p:spTree>
    <p:extLst>
      <p:ext uri="{BB962C8B-B14F-4D97-AF65-F5344CB8AC3E}">
        <p14:creationId xmlns:p14="http://schemas.microsoft.com/office/powerpoint/2010/main" val="4258525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F2833-5762-4E0C-9C9E-774432C7BC20}" type="slidenum">
              <a:rPr lang="en-US" smtClean="0"/>
              <a:pPr/>
              <a:t>49</a:t>
            </a:fld>
            <a:endParaRPr lang="en-US"/>
          </a:p>
        </p:txBody>
      </p:sp>
    </p:spTree>
    <p:extLst>
      <p:ext uri="{BB962C8B-B14F-4D97-AF65-F5344CB8AC3E}">
        <p14:creationId xmlns:p14="http://schemas.microsoft.com/office/powerpoint/2010/main" val="1075696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a:t>
            </a:fld>
            <a:endParaRPr/>
          </a:p>
        </p:txBody>
      </p:sp>
    </p:spTree>
    <p:extLst>
      <p:ext uri="{BB962C8B-B14F-4D97-AF65-F5344CB8AC3E}">
        <p14:creationId xmlns:p14="http://schemas.microsoft.com/office/powerpoint/2010/main" val="35712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swapped stats with the next slide because these two are more related. I changed out the photo because you have a lot of group shots in this deck and I felt you needed a few different photos. </a:t>
            </a:r>
            <a:endParaRPr/>
          </a:p>
          <a:p>
            <a:pPr marL="0" lvl="0" indent="0" algn="l" rtl="0">
              <a:spcBef>
                <a:spcPts val="0"/>
              </a:spcBef>
              <a:spcAft>
                <a:spcPts val="0"/>
              </a:spcAft>
              <a:buNone/>
            </a:pPr>
            <a:endParaRPr/>
          </a:p>
        </p:txBody>
      </p:sp>
      <p:sp>
        <p:nvSpPr>
          <p:cNvPr id="131" name="Google Shape;13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a:t>
            </a:fld>
            <a:endParaRPr/>
          </a:p>
        </p:txBody>
      </p:sp>
    </p:spTree>
    <p:extLst>
      <p:ext uri="{BB962C8B-B14F-4D97-AF65-F5344CB8AC3E}">
        <p14:creationId xmlns:p14="http://schemas.microsoft.com/office/powerpoint/2010/main" val="3247343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697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10</a:t>
            </a:fld>
            <a:endParaRPr lang="en-US"/>
          </a:p>
        </p:txBody>
      </p:sp>
    </p:spTree>
    <p:extLst>
      <p:ext uri="{BB962C8B-B14F-4D97-AF65-F5344CB8AC3E}">
        <p14:creationId xmlns:p14="http://schemas.microsoft.com/office/powerpoint/2010/main" val="1140151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11</a:t>
            </a:fld>
            <a:endParaRPr lang="en-US"/>
          </a:p>
        </p:txBody>
      </p:sp>
    </p:spTree>
    <p:extLst>
      <p:ext uri="{BB962C8B-B14F-4D97-AF65-F5344CB8AC3E}">
        <p14:creationId xmlns:p14="http://schemas.microsoft.com/office/powerpoint/2010/main" val="2236088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12</a:t>
            </a:fld>
            <a:endParaRPr lang="en-US"/>
          </a:p>
        </p:txBody>
      </p:sp>
    </p:spTree>
    <p:extLst>
      <p:ext uri="{BB962C8B-B14F-4D97-AF65-F5344CB8AC3E}">
        <p14:creationId xmlns:p14="http://schemas.microsoft.com/office/powerpoint/2010/main" val="2262729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14</a:t>
            </a:fld>
            <a:endParaRPr lang="en-US"/>
          </a:p>
        </p:txBody>
      </p:sp>
    </p:spTree>
    <p:extLst>
      <p:ext uri="{BB962C8B-B14F-4D97-AF65-F5344CB8AC3E}">
        <p14:creationId xmlns:p14="http://schemas.microsoft.com/office/powerpoint/2010/main" val="4064933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16</a:t>
            </a:fld>
            <a:endParaRPr lang="en-US"/>
          </a:p>
        </p:txBody>
      </p:sp>
    </p:spTree>
    <p:extLst>
      <p:ext uri="{BB962C8B-B14F-4D97-AF65-F5344CB8AC3E}">
        <p14:creationId xmlns:p14="http://schemas.microsoft.com/office/powerpoint/2010/main" val="705685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39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3/11/20</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1945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3/11/20</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7654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3/11/20</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37812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7CC7A63-4E49-7E4E-862C-0E79A46848B0}"/>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28085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99080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2907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4255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811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3/11/20</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35324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808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3/11/20</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61318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488876"/>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0" r:id="rId3"/>
    <p:sldLayoutId id="2147483685" r:id="rId4"/>
    <p:sldLayoutId id="2147483682" r:id="rId5"/>
    <p:sldLayoutId id="2147483651" r:id="rId6"/>
    <p:sldLayoutId id="2147483673" r:id="rId7"/>
    <p:sldLayoutId id="2147483684" r:id="rId8"/>
    <p:sldLayoutId id="2147483653" r:id="rId9"/>
    <p:sldLayoutId id="2147483654" r:id="rId10"/>
    <p:sldLayoutId id="2147483655" r:id="rId11"/>
    <p:sldLayoutId id="2147483658" r:id="rId12"/>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365126"/>
            <a:ext cx="10515593" cy="469937"/>
          </a:xfrm>
          <a:prstGeom prst="rect">
            <a:avLst/>
          </a:prstGeom>
        </p:spPr>
        <p:txBody>
          <a:bodyPr vert="horz"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838200" y="1066800"/>
            <a:ext cx="10515599" cy="2757743"/>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AB9C4AD3-A394-254F-AB77-3E8871A5A34A}"/>
              </a:ext>
            </a:extLst>
          </p:cNvPr>
          <p:cNvSpPr txBox="1"/>
          <p:nvPr userDrawn="1"/>
        </p:nvSpPr>
        <p:spPr>
          <a:xfrm>
            <a:off x="6886575" y="-7143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88228346"/>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l" defTabSz="914400" rtl="0" eaLnBrk="1" latinLnBrk="0" hangingPunct="1">
        <a:lnSpc>
          <a:spcPct val="110000"/>
        </a:lnSpc>
        <a:spcBef>
          <a:spcPct val="0"/>
        </a:spcBef>
        <a:buNone/>
        <a:defRPr sz="3000" kern="1200">
          <a:solidFill>
            <a:schemeClr val="tx1"/>
          </a:solidFill>
          <a:latin typeface="Georgia" panose="02040502050405020303" pitchFamily="18" charset="0"/>
          <a:ea typeface="+mj-ea"/>
          <a:cs typeface="+mj-cs"/>
        </a:defRPr>
      </a:lvl1pPr>
    </p:titleStyle>
    <p:bodyStyle>
      <a:lvl1pPr marL="0" indent="0" algn="l" defTabSz="914400" rtl="0" eaLnBrk="1" latinLnBrk="0" hangingPunct="1">
        <a:lnSpc>
          <a:spcPct val="110000"/>
        </a:lnSpc>
        <a:spcBef>
          <a:spcPts val="1000"/>
        </a:spcBef>
        <a:buFontTx/>
        <a:buNone/>
        <a:tabLst/>
        <a:defRPr sz="3000" kern="1200">
          <a:solidFill>
            <a:schemeClr val="tx1"/>
          </a:solidFill>
          <a:latin typeface="Georgia" panose="02040502050405020303" pitchFamily="18" charset="0"/>
          <a:ea typeface="+mn-ea"/>
          <a:cs typeface="+mn-cs"/>
        </a:defRPr>
      </a:lvl1pPr>
      <a:lvl2pPr marL="457200" indent="-436563" algn="l" defTabSz="914400" rtl="0" eaLnBrk="1" latinLnBrk="0" hangingPunct="1">
        <a:lnSpc>
          <a:spcPct val="110000"/>
        </a:lnSpc>
        <a:spcBef>
          <a:spcPts val="500"/>
        </a:spcBef>
        <a:buFont typeface="System Font Regular"/>
        <a:buChar char="—"/>
        <a:tabLst/>
        <a:defRPr sz="3000" kern="1200">
          <a:solidFill>
            <a:schemeClr val="tx1"/>
          </a:solidFill>
          <a:latin typeface="Georgia" panose="02040502050405020303" pitchFamily="18" charset="0"/>
          <a:ea typeface="+mn-ea"/>
          <a:cs typeface="+mn-cs"/>
        </a:defRPr>
      </a:lvl2pPr>
      <a:lvl3pPr marL="1143000" indent="-623888" algn="l" defTabSz="914400" rtl="0" eaLnBrk="1" latinLnBrk="0" hangingPunct="1">
        <a:lnSpc>
          <a:spcPct val="110000"/>
        </a:lnSpc>
        <a:spcBef>
          <a:spcPts val="500"/>
        </a:spcBef>
        <a:buFont typeface="Arial" panose="020B0604020202020204" pitchFamily="34" charset="0"/>
        <a:buChar char="•"/>
        <a:tabLst/>
        <a:defRPr sz="3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30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152">
          <p15:clr>
            <a:srgbClr val="F26B43"/>
          </p15:clr>
        </p15:guide>
        <p15:guide id="3" pos="528">
          <p15:clr>
            <a:srgbClr val="F26B43"/>
          </p15:clr>
        </p15:guide>
        <p15:guide id="4" pos="3720">
          <p15:clr>
            <a:srgbClr val="F26B43"/>
          </p15:clr>
        </p15:guide>
        <p15:guide id="5" pos="3984">
          <p15:clr>
            <a:srgbClr val="F26B43"/>
          </p15:clr>
        </p15:guide>
        <p15:guide id="6" pos="2232">
          <p15:clr>
            <a:srgbClr val="F26B43"/>
          </p15:clr>
        </p15:guide>
        <p15:guide id="7" pos="1944">
          <p15:clr>
            <a:srgbClr val="F26B43"/>
          </p15:clr>
        </p15:guide>
        <p15:guide id="8" pos="5448">
          <p15:clr>
            <a:srgbClr val="F26B43"/>
          </p15:clr>
        </p15:guide>
        <p15:guide id="9" pos="57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respectability.org/2018/09/including-african-americans-with-disabilities-in-inclusive-philanthrop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respectability.org/2018/09/including-lgbtq-individuals-with-disabilities-in-inclusive-philanthropy/" TargetMode="External"/><Relationship Id="rId5" Type="http://schemas.openxmlformats.org/officeDocument/2006/relationships/hyperlink" Target="https://www.respectability.org/womenwithdisabilities/" TargetMode="External"/><Relationship Id="rId4" Type="http://schemas.openxmlformats.org/officeDocument/2006/relationships/hyperlink" Target="https://www.respectability.org/2018/09/including-latinx-and-hispanics-with-disabilities-in-inclusive-philanthrop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disabilitycompendium.org/county-reports" TargetMode="External"/><Relationship Id="rId2" Type="http://schemas.openxmlformats.org/officeDocument/2006/relationships/hyperlink" Target="https://disabilitycompendium.org/"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hyperlink" Target="https://data.census.gov/cedsci/?intcmp=aff_cedsci_bann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3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accenture.com/_acnmedia/pdf-89/accenture-disability-inclusion-research-report.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therespectabilityreport.org/2019/10/10/majority-of-voters-have-disability-connection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www.respectability.org/inclusive-philanthropy/"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respectability.org/2017/12/jennifer-laszlo-mizrahi-president/" TargetMode="External"/><Relationship Id="rId7" Type="http://schemas.openxmlformats.org/officeDocument/2006/relationships/hyperlink" Target="mailto:PhilipP@RespectAbility.org"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www.respectability.org/2017/12/philip-kahn-pauli-policy-and-practices-director/" TargetMode="External"/><Relationship Id="rId5" Type="http://schemas.openxmlformats.org/officeDocument/2006/relationships/image" Target="../media/image5.jpeg"/><Relationship Id="rId4" Type="http://schemas.openxmlformats.org/officeDocument/2006/relationships/hyperlink" Target="mailto:JenniferM@RespectAbility.or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respectability.org/2019/12/webinar-how-to-recruit-accommodate-and-promote-people-with-disabilities/"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respectability.org/2019/12/webinar-how-to-ensure-a-welcoming-lexicon-and-inclusive-storytellin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tapability.org/" TargetMode="External"/><Relationship Id="rId7" Type="http://schemas.openxmlformats.org/officeDocument/2006/relationships/image" Target="../media/image44.jpeg"/><Relationship Id="rId2" Type="http://schemas.openxmlformats.org/officeDocument/2006/relationships/hyperlink" Target="https://www.respectability.org/resources/Employers-Embracing-Employees-Disabilities/" TargetMode="External"/><Relationship Id="rId1" Type="http://schemas.openxmlformats.org/officeDocument/2006/relationships/slideLayout" Target="../slideLayouts/slideLayout2.xml"/><Relationship Id="rId6" Type="http://schemas.openxmlformats.org/officeDocument/2006/relationships/hyperlink" Target="https://www.respectability.org/2019/12/webinar-how-to-recruit-accommodate-and-promote-people-with-disabilities/" TargetMode="External"/><Relationship Id="rId5" Type="http://schemas.openxmlformats.org/officeDocument/2006/relationships/hyperlink" Target="http://files.ctctcdn.com/6a358ed5001/7706c4df-5217-4fb5-948c-71e0d6c94f49.pdf?ver=1454348201000" TargetMode="External"/><Relationship Id="rId4" Type="http://schemas.openxmlformats.org/officeDocument/2006/relationships/hyperlink" Target="https://askjan.org/index.htm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philanthropy.com/article/Opinion-Ford-s-Push-on/237762" TargetMode="External"/><Relationship Id="rId2" Type="http://schemas.openxmlformats.org/officeDocument/2006/relationships/hyperlink" Target="http://www.askearn.org/about/"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hyperlink" Target="https://www.respectability.org/2020/01/how-to-ensure-accessible-websites-social-media-and-inclusive-photos/" TargetMode="External"/><Relationship Id="rId2" Type="http://schemas.openxmlformats.org/officeDocument/2006/relationships/hyperlink" Target="https://www.respectability.org/hollywood-inclusion/" TargetMode="Externa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hyperlink" Target="https://www.respectability.org/2020/01/webinar-premium-skills-workshop-in-social-media-accessibility/"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respectability.org/2020/01/webinar-premium-skills-workshop-in-social-media-accessibility/" TargetMode="External"/><Relationship Id="rId2" Type="http://schemas.openxmlformats.org/officeDocument/2006/relationships/hyperlink" Target="https://www.respectability.org/2020/01/how-to-ensure-accessible-websites-social-media-and-inclusive-photos/"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hyperlink" Target="https://www.respectability.org/2019/11/webinar-how-to-ensure-accessible-events/" TargetMode="External"/><Relationship Id="rId2" Type="http://schemas.openxmlformats.org/officeDocument/2006/relationships/hyperlink" Target="https://www.respectability.org/inclusion-toolkits/disability-faq/"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cct.org/wp-content/uploads/2015/08/2015ADAComplianceGuide.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socialinnovationsjournal.org/sectors/92-nonprofit-community/2166-social-enterprise-creating-employment-opportunities-for-people-with-disabilitie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bit.ly/2jOl3FL" TargetMode="External"/><Relationship Id="rId7" Type="http://schemas.openxmlformats.org/officeDocument/2006/relationships/hyperlink" Target="https://bit.ly/2uE8tPh" TargetMode="External"/><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hyperlink" Target="http://bit.ly/2AueSyx" TargetMode="External"/><Relationship Id="rId5" Type="http://schemas.openxmlformats.org/officeDocument/2006/relationships/hyperlink" Target="http://bit.ly/2Bxy0Lk" TargetMode="External"/><Relationship Id="rId4" Type="http://schemas.openxmlformats.org/officeDocument/2006/relationships/hyperlink" Target="http://bit.ly/2nr4moJ"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respectability.org/accessibility-webinar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2.ed.gov/programs/osepidea/618-data/static-tables/index.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thenewstribune.com/news/local/education/article225340630.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seattleschools.org/cms/One.aspx?portalId=627&amp;pageId=2557111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respectability.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therespectabilityreport.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32D6E1D-D4F4-C448-A77C-A9748D276B49}"/>
              </a:ext>
            </a:extLst>
          </p:cNvPr>
          <p:cNvSpPr>
            <a:spLocks noGrp="1"/>
          </p:cNvSpPr>
          <p:nvPr>
            <p:ph type="title" idx="4294967295"/>
          </p:nvPr>
        </p:nvSpPr>
        <p:spPr/>
        <p:txBody>
          <a:bodyPr>
            <a:normAutofit fontScale="90000"/>
          </a:bodyPr>
          <a:lstStyle/>
          <a:p>
            <a:r>
              <a:rPr lang="en-US" dirty="0"/>
              <a:t>How</a:t>
            </a:r>
            <a:r>
              <a:rPr lang="en-US" baseline="0" dirty="0"/>
              <a:t> Disability Inclusion &amp; Equity Can Add to Your Success</a:t>
            </a:r>
            <a:endParaRPr lang="en-US" dirty="0"/>
          </a:p>
        </p:txBody>
      </p:sp>
      <p:pic>
        <p:nvPicPr>
          <p:cNvPr id="13" name="Picture 12" descr="RespectAbility logo">
            <a:extLst>
              <a:ext uri="{FF2B5EF4-FFF2-40B4-BE49-F238E27FC236}">
                <a16:creationId xmlns:a16="http://schemas.microsoft.com/office/drawing/2014/main" id="{F470BEEA-2EE5-4BD6-B08F-117EAA0ADD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3801135"/>
            <a:ext cx="5410200" cy="2419350"/>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6899419" y="3785282"/>
            <a:ext cx="4606781" cy="2708434"/>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How Disability Inclusion &amp; Equity Can Add to Your Success</a:t>
            </a:r>
          </a:p>
          <a:p>
            <a:r>
              <a:rPr lang="en-US" b="1" dirty="0">
                <a:latin typeface="Times New Roman" panose="02020603050405020304" pitchFamily="18" charset="0"/>
                <a:cs typeface="Times New Roman" panose="02020603050405020304" pitchFamily="18" charset="0"/>
              </a:rPr>
              <a:t>An online session for philanthropists, nonprofits, employers, social justice activists and diversity professionals</a:t>
            </a:r>
            <a:endParaRPr lang="en-US" sz="2400" b="1" dirty="0">
              <a:solidFill>
                <a:srgbClr val="000000"/>
              </a:solidFill>
              <a:latin typeface="Times New Roman" panose="02020603050405020304" pitchFamily="18" charset="0"/>
              <a:cs typeface="Times New Roman" panose="02020603050405020304" pitchFamily="18" charset="0"/>
            </a:endParaRPr>
          </a:p>
          <a:p>
            <a:r>
              <a:rPr lang="en-US" b="1" dirty="0">
                <a:solidFill>
                  <a:srgbClr val="000000"/>
                </a:solidFill>
                <a:latin typeface="Times New Roman" panose="02020603050405020304" pitchFamily="18" charset="0"/>
                <a:cs typeface="Times New Roman" panose="02020603050405020304" pitchFamily="18" charset="0"/>
              </a:rPr>
              <a:t>www.RespectAbility.org</a:t>
            </a:r>
          </a:p>
        </p:txBody>
      </p:sp>
      <p:pic>
        <p:nvPicPr>
          <p:cNvPr id="7" name="Picture 6" descr="A diverse group of RespectAbility Fellows smiling with their arms around each other">
            <a:extLst>
              <a:ext uri="{FF2B5EF4-FFF2-40B4-BE49-F238E27FC236}">
                <a16:creationId xmlns:a16="http://schemas.microsoft.com/office/drawing/2014/main" id="{07969B73-6E11-4B49-AE15-B74871B43F3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006" y="-289509"/>
            <a:ext cx="12298012" cy="3740413"/>
          </a:xfrm>
          <a:prstGeom prst="rect">
            <a:avLst/>
          </a:prstGeom>
        </p:spPr>
      </p:pic>
      <p:cxnSp>
        <p:nvCxnSpPr>
          <p:cNvPr id="10" name="Straight Connector 9">
            <a:extLst>
              <a:ext uri="{FF2B5EF4-FFF2-40B4-BE49-F238E27FC236}">
                <a16:creationId xmlns:a16="http://schemas.microsoft.com/office/drawing/2014/main" id="{2208AE4A-0D4D-4577-A468-1DF7FAB562D8}"/>
              </a:ext>
              <a:ext uri="{C183D7F6-B498-43B3-948B-1728B52AA6E4}">
                <adec:decorative xmlns:adec="http://schemas.microsoft.com/office/drawing/2017/decorative" val="1"/>
              </a:ext>
            </a:extLst>
          </p:cNvPr>
          <p:cNvCxnSpPr>
            <a:cxnSpLocks/>
          </p:cNvCxnSpPr>
          <p:nvPr/>
        </p:nvCxnSpPr>
        <p:spPr>
          <a:xfrm>
            <a:off x="6559138" y="4064755"/>
            <a:ext cx="0" cy="189211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7A98BB6-E4E4-4389-BD94-D142C31C1EAD}"/>
              </a:ext>
              <a:ext uri="{C183D7F6-B498-43B3-948B-1728B52AA6E4}">
                <adec:decorative xmlns:adec="http://schemas.microsoft.com/office/drawing/2017/decorative" val="1"/>
              </a:ext>
            </a:extLst>
          </p:cNvPr>
          <p:cNvSpPr/>
          <p:nvPr/>
        </p:nvSpPr>
        <p:spPr>
          <a:xfrm>
            <a:off x="10747169" y="6270171"/>
            <a:ext cx="1444831" cy="587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04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B20496-CFD1-4C79-A599-43B99F30201C}"/>
              </a:ext>
            </a:extLst>
          </p:cNvPr>
          <p:cNvSpPr>
            <a:spLocks noGrp="1"/>
          </p:cNvSpPr>
          <p:nvPr>
            <p:ph type="title"/>
          </p:nvPr>
        </p:nvSpPr>
        <p:spPr>
          <a:xfrm>
            <a:off x="523240" y="365126"/>
            <a:ext cx="10515600" cy="1139824"/>
          </a:xfrm>
        </p:spPr>
        <p:txBody>
          <a:bodyPr>
            <a:normAutofit/>
          </a:bodyPr>
          <a:lstStyle/>
          <a:p>
            <a:r>
              <a:rPr lang="en-US" sz="3600" dirty="0"/>
              <a:t>Disability Impacts Everyone</a:t>
            </a:r>
          </a:p>
        </p:txBody>
      </p:sp>
      <p:sp>
        <p:nvSpPr>
          <p:cNvPr id="8" name="Content Placeholder 7">
            <a:extLst>
              <a:ext uri="{FF2B5EF4-FFF2-40B4-BE49-F238E27FC236}">
                <a16:creationId xmlns:a16="http://schemas.microsoft.com/office/drawing/2014/main" id="{8D5967A4-030C-421E-92E6-BFE2F0EC60EC}"/>
              </a:ext>
            </a:extLst>
          </p:cNvPr>
          <p:cNvSpPr>
            <a:spLocks noGrp="1"/>
          </p:cNvSpPr>
          <p:nvPr>
            <p:ph idx="1"/>
          </p:nvPr>
        </p:nvSpPr>
        <p:spPr/>
        <p:txBody>
          <a:bodyPr>
            <a:normAutofit/>
          </a:bodyPr>
          <a:lstStyle/>
          <a:p>
            <a:pPr marL="0" indent="0" defTabSz="806867">
              <a:buClr>
                <a:srgbClr val="000000"/>
              </a:buClr>
              <a:buSzPct val="25000"/>
              <a:buNone/>
              <a:defRPr/>
            </a:pPr>
            <a:r>
              <a:rPr lang="en-US" sz="3200" kern="0" dirty="0">
                <a:solidFill>
                  <a:srgbClr val="000000"/>
                </a:solidFill>
                <a:ea typeface="Lato" panose="020F0502020204030203" pitchFamily="34" charset="0"/>
                <a:sym typeface="Libre Baskerville"/>
              </a:rPr>
              <a:t>Disability impacts people of all races, sexual orientations and gender identities, faiths and backgrounds.</a:t>
            </a:r>
            <a:endParaRPr lang="en-US" sz="3600" dirty="0">
              <a:hlinkClick r:id="rId3"/>
            </a:endParaRPr>
          </a:p>
          <a:p>
            <a:r>
              <a:rPr lang="en-US" sz="3600" dirty="0">
                <a:hlinkClick r:id="rId3"/>
              </a:rPr>
              <a:t>African Americans with Disabilities</a:t>
            </a:r>
            <a:endParaRPr lang="en-US" sz="3600" dirty="0"/>
          </a:p>
          <a:p>
            <a:r>
              <a:rPr lang="en-US" sz="3600" dirty="0">
                <a:hlinkClick r:id="rId4"/>
              </a:rPr>
              <a:t>Latinx People and Hispanics with Disabilities</a:t>
            </a:r>
            <a:endParaRPr lang="en-US" sz="3600" dirty="0"/>
          </a:p>
          <a:p>
            <a:r>
              <a:rPr lang="en-US" sz="3600" dirty="0">
                <a:hlinkClick r:id="rId5"/>
              </a:rPr>
              <a:t>Women with Disabilities</a:t>
            </a:r>
            <a:endParaRPr lang="en-US" sz="3600" dirty="0"/>
          </a:p>
          <a:p>
            <a:r>
              <a:rPr lang="en-US" sz="3600" dirty="0">
                <a:hlinkClick r:id="rId6"/>
              </a:rPr>
              <a:t>LGBTQ+ Individuals with Disabilities</a:t>
            </a:r>
            <a:endParaRPr lang="en-US" sz="3600" dirty="0"/>
          </a:p>
        </p:txBody>
      </p:sp>
    </p:spTree>
    <p:extLst>
      <p:ext uri="{BB962C8B-B14F-4D97-AF65-F5344CB8AC3E}">
        <p14:creationId xmlns:p14="http://schemas.microsoft.com/office/powerpoint/2010/main" val="1854520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0EC26-C7B7-41B6-8090-A0F7E75AB6BD}"/>
              </a:ext>
            </a:extLst>
          </p:cNvPr>
          <p:cNvSpPr>
            <a:spLocks noGrp="1"/>
          </p:cNvSpPr>
          <p:nvPr>
            <p:ph type="title" idx="4294967295"/>
          </p:nvPr>
        </p:nvSpPr>
        <p:spPr>
          <a:xfrm>
            <a:off x="939113" y="798272"/>
            <a:ext cx="5877698" cy="1139825"/>
          </a:xfrm>
        </p:spPr>
        <p:txBody>
          <a:bodyPr>
            <a:normAutofit fontScale="90000"/>
          </a:bodyPr>
          <a:lstStyle/>
          <a:p>
            <a:pPr algn="ctr"/>
            <a:r>
              <a:rPr lang="en-US" dirty="0">
                <a:solidFill>
                  <a:schemeClr val="tx1">
                    <a:lumMod val="85000"/>
                    <a:lumOff val="15000"/>
                  </a:schemeClr>
                </a:solidFill>
              </a:rPr>
              <a:t>Anyone can join the disability community at any point. </a:t>
            </a:r>
          </a:p>
        </p:txBody>
      </p:sp>
      <p:cxnSp>
        <p:nvCxnSpPr>
          <p:cNvPr id="8" name="Straight Connector 7">
            <a:extLst>
              <a:ext uri="{FF2B5EF4-FFF2-40B4-BE49-F238E27FC236}">
                <a16:creationId xmlns:a16="http://schemas.microsoft.com/office/drawing/2014/main" id="{63C60552-9297-48B5-AFFF-CF22D7D4F9C9}"/>
              </a:ext>
              <a:ext uri="{C183D7F6-B498-43B3-948B-1728B52AA6E4}">
                <adec:decorative xmlns:adec="http://schemas.microsoft.com/office/drawing/2017/decorative" val="1"/>
              </a:ext>
            </a:extLst>
          </p:cNvPr>
          <p:cNvCxnSpPr>
            <a:cxnSpLocks/>
          </p:cNvCxnSpPr>
          <p:nvPr/>
        </p:nvCxnSpPr>
        <p:spPr>
          <a:xfrm>
            <a:off x="2965622" y="2236573"/>
            <a:ext cx="1532237"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D1F3597-60D6-47E0-B868-48BE39AEF272}"/>
              </a:ext>
            </a:extLst>
          </p:cNvPr>
          <p:cNvSpPr/>
          <p:nvPr/>
        </p:nvSpPr>
        <p:spPr>
          <a:xfrm>
            <a:off x="700216" y="2670257"/>
            <a:ext cx="6355492" cy="1200329"/>
          </a:xfrm>
          <a:prstGeom prst="rect">
            <a:avLst/>
          </a:prstGeom>
          <a:noFill/>
          <a:ln w="57150">
            <a:noFill/>
          </a:ln>
        </p:spPr>
        <p:txBody>
          <a:bodyPr wrap="square">
            <a:spAutoFit/>
          </a:bodyPr>
          <a:lstStyle/>
          <a:p>
            <a:pPr algn="ct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The disability community is cutting edge and innovative.</a:t>
            </a:r>
          </a:p>
        </p:txBody>
      </p:sp>
      <p:cxnSp>
        <p:nvCxnSpPr>
          <p:cNvPr id="9" name="Straight Connector 8">
            <a:extLst>
              <a:ext uri="{FF2B5EF4-FFF2-40B4-BE49-F238E27FC236}">
                <a16:creationId xmlns:a16="http://schemas.microsoft.com/office/drawing/2014/main" id="{3C13C223-1512-4211-BD55-57733730DC86}"/>
              </a:ext>
              <a:ext uri="{C183D7F6-B498-43B3-948B-1728B52AA6E4}">
                <adec:decorative xmlns:adec="http://schemas.microsoft.com/office/drawing/2017/decorative" val="1"/>
              </a:ext>
            </a:extLst>
          </p:cNvPr>
          <p:cNvCxnSpPr>
            <a:cxnSpLocks/>
          </p:cNvCxnSpPr>
          <p:nvPr/>
        </p:nvCxnSpPr>
        <p:spPr>
          <a:xfrm>
            <a:off x="2866768" y="4304270"/>
            <a:ext cx="1816443" cy="0"/>
          </a:xfrm>
          <a:prstGeom prst="line">
            <a:avLst/>
          </a:prstGeom>
          <a:ln w="28575">
            <a:solidFill>
              <a:srgbClr val="F5BA2B"/>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D40DAF7A-D903-408C-8C97-5228B5DBEA9D}"/>
              </a:ext>
            </a:extLst>
          </p:cNvPr>
          <p:cNvSpPr>
            <a:spLocks noGrp="1"/>
          </p:cNvSpPr>
          <p:nvPr>
            <p:ph idx="4294967295"/>
          </p:nvPr>
        </p:nvSpPr>
        <p:spPr>
          <a:xfrm>
            <a:off x="867032" y="4602746"/>
            <a:ext cx="6021860" cy="624016"/>
          </a:xfrm>
        </p:spPr>
        <p:txBody>
          <a:bodyPr>
            <a:noAutofit/>
          </a:bodyPr>
          <a:lstStyle/>
          <a:p>
            <a:pPr marL="0" indent="0" algn="ctr">
              <a:buNone/>
            </a:pPr>
            <a:r>
              <a:rPr lang="en-US" sz="3600" dirty="0">
                <a:solidFill>
                  <a:schemeClr val="tx1">
                    <a:lumMod val="85000"/>
                    <a:lumOff val="15000"/>
                  </a:schemeClr>
                </a:solidFill>
              </a:rPr>
              <a:t>People with disabilities are diverse and part of all communities.</a:t>
            </a:r>
          </a:p>
        </p:txBody>
      </p:sp>
      <p:pic>
        <p:nvPicPr>
          <p:cNvPr id="6" name="Picture 5" descr="A diverse group of people with disabilities smiling together inside a hallway">
            <a:extLst>
              <a:ext uri="{FF2B5EF4-FFF2-40B4-BE49-F238E27FC236}">
                <a16:creationId xmlns:a16="http://schemas.microsoft.com/office/drawing/2014/main" id="{D0450731-51F8-4D53-B495-F673942D20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4956" y="-22575"/>
            <a:ext cx="4587043" cy="6880564"/>
          </a:xfrm>
          <a:prstGeom prst="rect">
            <a:avLst/>
          </a:prstGeom>
        </p:spPr>
      </p:pic>
      <p:pic>
        <p:nvPicPr>
          <p:cNvPr id="14" name="Picture 13" descr="RespectAbility logo">
            <a:extLst>
              <a:ext uri="{FF2B5EF4-FFF2-40B4-BE49-F238E27FC236}">
                <a16:creationId xmlns:a16="http://schemas.microsoft.com/office/drawing/2014/main" id="{753077BB-2BF8-4071-AA3F-BF41D1E94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45" y="6454598"/>
            <a:ext cx="906449" cy="403402"/>
          </a:xfrm>
          <a:prstGeom prst="rect">
            <a:avLst/>
          </a:prstGeom>
        </p:spPr>
      </p:pic>
    </p:spTree>
    <p:extLst>
      <p:ext uri="{BB962C8B-B14F-4D97-AF65-F5344CB8AC3E}">
        <p14:creationId xmlns:p14="http://schemas.microsoft.com/office/powerpoint/2010/main" val="3436560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1E62-F532-DC42-82CB-B71C4263F078}"/>
              </a:ext>
            </a:extLst>
          </p:cNvPr>
          <p:cNvSpPr>
            <a:spLocks noGrp="1"/>
          </p:cNvSpPr>
          <p:nvPr>
            <p:ph type="title"/>
          </p:nvPr>
        </p:nvSpPr>
        <p:spPr/>
        <p:txBody>
          <a:bodyPr/>
          <a:lstStyle/>
          <a:p>
            <a:r>
              <a:rPr lang="en-US" dirty="0"/>
              <a:t>School statistics</a:t>
            </a:r>
          </a:p>
        </p:txBody>
      </p:sp>
      <p:pic>
        <p:nvPicPr>
          <p:cNvPr id="10" name="Picture 9" descr="A young adult man with a disability wearing an apron with his arms crossed">
            <a:extLst>
              <a:ext uri="{FF2B5EF4-FFF2-40B4-BE49-F238E27FC236}">
                <a16:creationId xmlns:a16="http://schemas.microsoft.com/office/drawing/2014/main" id="{694F17C3-B34B-4739-9306-3FCB5E9A08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81" t="25263" b="35860"/>
          <a:stretch/>
        </p:blipFill>
        <p:spPr>
          <a:xfrm>
            <a:off x="0" y="7141"/>
            <a:ext cx="6722382" cy="4264827"/>
          </a:xfrm>
          <a:prstGeom prst="rect">
            <a:avLst/>
          </a:prstGeom>
        </p:spPr>
      </p:pic>
      <p:pic>
        <p:nvPicPr>
          <p:cNvPr id="8" name="Picture 7" descr="A young woman with a disability who uses a wheelchair sorting folders">
            <a:extLst>
              <a:ext uri="{FF2B5EF4-FFF2-40B4-BE49-F238E27FC236}">
                <a16:creationId xmlns:a16="http://schemas.microsoft.com/office/drawing/2014/main" id="{7F4CB96C-4EFB-2448-8707-EEB97FB0DB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1642" y="24276"/>
            <a:ext cx="6160357" cy="4106905"/>
          </a:xfrm>
          <a:prstGeom prst="rect">
            <a:avLst/>
          </a:prstGeom>
        </p:spPr>
      </p:pic>
      <p:sp>
        <p:nvSpPr>
          <p:cNvPr id="18" name="Rectangle 17">
            <a:extLst>
              <a:ext uri="{FF2B5EF4-FFF2-40B4-BE49-F238E27FC236}">
                <a16:creationId xmlns:a16="http://schemas.microsoft.com/office/drawing/2014/main" id="{4497752E-8B4A-461E-8E8C-1F069E620FE3}"/>
              </a:ext>
              <a:ext uri="{C183D7F6-B498-43B3-948B-1728B52AA6E4}">
                <adec:decorative xmlns:adec="http://schemas.microsoft.com/office/drawing/2017/decorative" val="1"/>
              </a:ext>
            </a:extLst>
          </p:cNvPr>
          <p:cNvSpPr/>
          <p:nvPr/>
        </p:nvSpPr>
        <p:spPr>
          <a:xfrm>
            <a:off x="0" y="4144312"/>
            <a:ext cx="12190228" cy="27136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2AA77EF-CBE3-4922-A17F-D16A2119D879}"/>
              </a:ext>
            </a:extLst>
          </p:cNvPr>
          <p:cNvSpPr txBox="1"/>
          <p:nvPr/>
        </p:nvSpPr>
        <p:spPr>
          <a:xfrm>
            <a:off x="508000" y="4285099"/>
            <a:ext cx="3548310" cy="1938992"/>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There are </a:t>
            </a:r>
            <a:r>
              <a:rPr lang="en-US" sz="3000" b="1" dirty="0">
                <a:solidFill>
                  <a:srgbClr val="EFAF30"/>
                </a:solidFill>
                <a:latin typeface="Times New Roman" panose="02020603050405020304" pitchFamily="18" charset="0"/>
                <a:cs typeface="Times New Roman" panose="02020603050405020304" pitchFamily="18" charset="0"/>
              </a:rPr>
              <a:t>7 million </a:t>
            </a:r>
            <a:r>
              <a:rPr lang="en-US" sz="3000" dirty="0">
                <a:solidFill>
                  <a:schemeClr val="bg1"/>
                </a:solidFill>
                <a:latin typeface="Times New Roman" panose="02020603050405020304" pitchFamily="18" charset="0"/>
                <a:cs typeface="Times New Roman" panose="02020603050405020304" pitchFamily="18" charset="0"/>
              </a:rPr>
              <a:t>students with disabilities in public schools today.</a:t>
            </a:r>
          </a:p>
        </p:txBody>
      </p:sp>
      <p:sp>
        <p:nvSpPr>
          <p:cNvPr id="11" name="TextBox 10">
            <a:extLst>
              <a:ext uri="{FF2B5EF4-FFF2-40B4-BE49-F238E27FC236}">
                <a16:creationId xmlns:a16="http://schemas.microsoft.com/office/drawing/2014/main" id="{1F1B478B-C886-3444-8668-62306C8A8F93}"/>
              </a:ext>
            </a:extLst>
          </p:cNvPr>
          <p:cNvSpPr txBox="1"/>
          <p:nvPr/>
        </p:nvSpPr>
        <p:spPr>
          <a:xfrm>
            <a:off x="4603754" y="4270263"/>
            <a:ext cx="3394864" cy="1938992"/>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Over </a:t>
            </a:r>
            <a:r>
              <a:rPr lang="en-US" sz="3000" b="1" dirty="0">
                <a:solidFill>
                  <a:srgbClr val="EFAF30"/>
                </a:solidFill>
                <a:latin typeface="Times New Roman" panose="02020603050405020304" pitchFamily="18" charset="0"/>
                <a:cs typeface="Times New Roman" panose="02020603050405020304" pitchFamily="18" charset="0"/>
              </a:rPr>
              <a:t>52% </a:t>
            </a:r>
            <a:r>
              <a:rPr lang="en-US" sz="3000" dirty="0">
                <a:solidFill>
                  <a:schemeClr val="bg1"/>
                </a:solidFill>
                <a:latin typeface="Times New Roman" panose="02020603050405020304" pitchFamily="18" charset="0"/>
                <a:cs typeface="Times New Roman" panose="02020603050405020304" pitchFamily="18" charset="0"/>
              </a:rPr>
              <a:t>of students with disabilities are </a:t>
            </a:r>
          </a:p>
          <a:p>
            <a:pPr algn="ctr"/>
            <a:r>
              <a:rPr lang="en-US" sz="3000" dirty="0">
                <a:solidFill>
                  <a:schemeClr val="bg1"/>
                </a:solidFill>
                <a:latin typeface="Times New Roman" panose="02020603050405020304" pitchFamily="18" charset="0"/>
                <a:cs typeface="Times New Roman" panose="02020603050405020304" pitchFamily="18" charset="0"/>
              </a:rPr>
              <a:t>people of color.</a:t>
            </a:r>
          </a:p>
        </p:txBody>
      </p:sp>
      <p:sp>
        <p:nvSpPr>
          <p:cNvPr id="20" name="TextBox 19">
            <a:extLst>
              <a:ext uri="{FF2B5EF4-FFF2-40B4-BE49-F238E27FC236}">
                <a16:creationId xmlns:a16="http://schemas.microsoft.com/office/drawing/2014/main" id="{88B737B6-602A-4CE5-8F32-3860F473E85D}"/>
              </a:ext>
            </a:extLst>
          </p:cNvPr>
          <p:cNvSpPr txBox="1"/>
          <p:nvPr/>
        </p:nvSpPr>
        <p:spPr>
          <a:xfrm>
            <a:off x="8546063" y="4271968"/>
            <a:ext cx="3137937" cy="1938992"/>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Only</a:t>
            </a:r>
            <a:r>
              <a:rPr lang="en-US" sz="3000" b="1" dirty="0">
                <a:solidFill>
                  <a:srgbClr val="EFAF30"/>
                </a:solidFill>
                <a:latin typeface="Times New Roman" panose="02020603050405020304" pitchFamily="18" charset="0"/>
                <a:cs typeface="Times New Roman" panose="02020603050405020304" pitchFamily="18" charset="0"/>
              </a:rPr>
              <a:t> 65% </a:t>
            </a:r>
            <a:r>
              <a:rPr lang="en-US" sz="3000" dirty="0">
                <a:solidFill>
                  <a:schemeClr val="bg1"/>
                </a:solidFill>
                <a:latin typeface="Times New Roman" panose="02020603050405020304" pitchFamily="18" charset="0"/>
                <a:cs typeface="Times New Roman" panose="02020603050405020304" pitchFamily="18" charset="0"/>
              </a:rPr>
              <a:t>of people with disabilities finish high school.</a:t>
            </a:r>
          </a:p>
        </p:txBody>
      </p:sp>
      <p:sp>
        <p:nvSpPr>
          <p:cNvPr id="17" name="TextBox 16">
            <a:extLst>
              <a:ext uri="{FF2B5EF4-FFF2-40B4-BE49-F238E27FC236}">
                <a16:creationId xmlns:a16="http://schemas.microsoft.com/office/drawing/2014/main" id="{8290A640-960B-4526-8DEA-30EBBDD49A31}"/>
              </a:ext>
            </a:extLst>
          </p:cNvPr>
          <p:cNvSpPr txBox="1"/>
          <p:nvPr/>
        </p:nvSpPr>
        <p:spPr>
          <a:xfrm>
            <a:off x="0" y="6210960"/>
            <a:ext cx="12190228" cy="553998"/>
          </a:xfrm>
          <a:prstGeom prst="rect">
            <a:avLst/>
          </a:prstGeom>
          <a:noFill/>
          <a:ln w="38100">
            <a:noFill/>
          </a:ln>
        </p:spPr>
        <p:txBody>
          <a:bodyPr wrap="square" rtlCol="0">
            <a:spAutoFit/>
          </a:bodyPr>
          <a:lstStyle/>
          <a:p>
            <a:pPr algn="ctr"/>
            <a:r>
              <a:rPr lang="en-US" sz="3000" b="1" dirty="0">
                <a:solidFill>
                  <a:srgbClr val="EFAF30"/>
                </a:solidFill>
                <a:latin typeface="Times New Roman" panose="02020603050405020304" pitchFamily="18" charset="0"/>
                <a:cs typeface="Times New Roman" panose="02020603050405020304" pitchFamily="18" charset="0"/>
              </a:rPr>
              <a:t>What can be done to enable people with disabilities to succeed?</a:t>
            </a:r>
            <a:endParaRPr lang="en-US" sz="3000" dirty="0">
              <a:solidFill>
                <a:srgbClr val="EFAF30"/>
              </a:solidFill>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04031371-3407-4854-96FB-F32641816926}"/>
              </a:ext>
              <a:ext uri="{C183D7F6-B498-43B3-948B-1728B52AA6E4}">
                <adec:decorative xmlns:adec="http://schemas.microsoft.com/office/drawing/2017/decorative" val="1"/>
              </a:ext>
            </a:extLst>
          </p:cNvPr>
          <p:cNvCxnSpPr>
            <a:cxnSpLocks/>
          </p:cNvCxnSpPr>
          <p:nvPr/>
        </p:nvCxnSpPr>
        <p:spPr>
          <a:xfrm flipV="1">
            <a:off x="0" y="4144312"/>
            <a:ext cx="12190228" cy="714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606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A03068-460B-4AAC-B920-238964DF4736}"/>
              </a:ext>
            </a:extLst>
          </p:cNvPr>
          <p:cNvSpPr>
            <a:spLocks noGrp="1"/>
          </p:cNvSpPr>
          <p:nvPr>
            <p:ph type="title"/>
          </p:nvPr>
        </p:nvSpPr>
        <p:spPr>
          <a:xfrm>
            <a:off x="523240" y="365126"/>
            <a:ext cx="11081572" cy="1139824"/>
          </a:xfrm>
        </p:spPr>
        <p:txBody>
          <a:bodyPr>
            <a:normAutofit/>
          </a:bodyPr>
          <a:lstStyle/>
          <a:p>
            <a:r>
              <a:rPr lang="en-US" sz="3600" dirty="0"/>
              <a:t>70 Percent of People with Disabilities are Striving to Work</a:t>
            </a:r>
          </a:p>
        </p:txBody>
      </p:sp>
      <p:pic>
        <p:nvPicPr>
          <p:cNvPr id="5" name="Picture 4" descr="A woman using a laptop while seated on her wheelchair.&#10;&#10;Only 1-in-3 people with disabilities has a job. Despite this, 70% of people with disabilities are striving for work. www.RespectAbility.org&#10;&#10;Source: 2016 Kessler Foundation National Employment and Disability Survey - bit.ly/25aEkoW">
            <a:extLst>
              <a:ext uri="{FF2B5EF4-FFF2-40B4-BE49-F238E27FC236}">
                <a16:creationId xmlns:a16="http://schemas.microsoft.com/office/drawing/2014/main" id="{3FC2D129-359D-459A-858C-FA0BAD434C70}"/>
              </a:ext>
            </a:extLst>
          </p:cNvPr>
          <p:cNvPicPr>
            <a:picLocks noChangeAspect="1"/>
          </p:cNvPicPr>
          <p:nvPr/>
        </p:nvPicPr>
        <p:blipFill>
          <a:blip r:embed="rId2" cstate="print"/>
          <a:stretch>
            <a:fillRect/>
          </a:stretch>
        </p:blipFill>
        <p:spPr>
          <a:xfrm>
            <a:off x="2024362" y="1504950"/>
            <a:ext cx="8143275" cy="5317846"/>
          </a:xfrm>
          <a:prstGeom prst="rect">
            <a:avLst/>
          </a:prstGeom>
        </p:spPr>
      </p:pic>
    </p:spTree>
    <p:extLst>
      <p:ext uri="{BB962C8B-B14F-4D97-AF65-F5344CB8AC3E}">
        <p14:creationId xmlns:p14="http://schemas.microsoft.com/office/powerpoint/2010/main" val="1804772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7533121-1AE4-0746-B86F-D7B320B2AB58}"/>
              </a:ext>
            </a:extLst>
          </p:cNvPr>
          <p:cNvSpPr>
            <a:spLocks noGrp="1"/>
          </p:cNvSpPr>
          <p:nvPr>
            <p:ph type="title"/>
          </p:nvPr>
        </p:nvSpPr>
        <p:spPr>
          <a:xfrm>
            <a:off x="496888" y="61459"/>
            <a:ext cx="11198224" cy="1139824"/>
          </a:xfrm>
        </p:spPr>
        <p:txBody>
          <a:bodyPr/>
          <a:lstStyle/>
          <a:p>
            <a:r>
              <a:rPr lang="en-US" dirty="0"/>
              <a:t>8 million ready to work</a:t>
            </a:r>
          </a:p>
        </p:txBody>
      </p:sp>
      <p:pic>
        <p:nvPicPr>
          <p:cNvPr id="7" name="Picture 6" descr="A group of people with and without disabilities sitting around a table, talking.">
            <a:extLst>
              <a:ext uri="{FF2B5EF4-FFF2-40B4-BE49-F238E27FC236}">
                <a16:creationId xmlns:a16="http://schemas.microsoft.com/office/drawing/2014/main" id="{CBE942D5-1E32-8D49-BBF7-79487AE60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1795" y="0"/>
            <a:ext cx="10287000" cy="6858000"/>
          </a:xfrm>
          <a:prstGeom prst="rect">
            <a:avLst/>
          </a:prstGeom>
        </p:spPr>
      </p:pic>
      <p:sp>
        <p:nvSpPr>
          <p:cNvPr id="3" name="Rectangle 2">
            <a:extLst>
              <a:ext uri="{FF2B5EF4-FFF2-40B4-BE49-F238E27FC236}">
                <a16:creationId xmlns:a16="http://schemas.microsoft.com/office/drawing/2014/main" id="{C71BFD20-01FB-44FA-AA40-AF3020B6292E}"/>
              </a:ext>
              <a:ext uri="{C183D7F6-B498-43B3-948B-1728B52AA6E4}">
                <adec:decorative xmlns:adec="http://schemas.microsoft.com/office/drawing/2017/decorative" val="1"/>
              </a:ext>
            </a:extLst>
          </p:cNvPr>
          <p:cNvSpPr/>
          <p:nvPr/>
        </p:nvSpPr>
        <p:spPr>
          <a:xfrm>
            <a:off x="304800" y="537029"/>
            <a:ext cx="3178629" cy="568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33315F-A4C0-490F-A4DF-74E0DEC22061}"/>
              </a:ext>
            </a:extLst>
          </p:cNvPr>
          <p:cNvSpPr/>
          <p:nvPr/>
        </p:nvSpPr>
        <p:spPr>
          <a:xfrm>
            <a:off x="602079" y="745060"/>
            <a:ext cx="2612609" cy="5269985"/>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That means there are over </a:t>
            </a:r>
            <a:r>
              <a:rPr lang="en-US" sz="5000" b="1" dirty="0">
                <a:solidFill>
                  <a:schemeClr val="tx1"/>
                </a:solidFill>
                <a:latin typeface="Times New Roman" panose="02020603050405020304" pitchFamily="18" charset="0"/>
                <a:cs typeface="Times New Roman" panose="02020603050405020304" pitchFamily="18" charset="0"/>
              </a:rPr>
              <a:t>8 million </a:t>
            </a:r>
            <a:r>
              <a:rPr lang="en-US" sz="3000" b="1" dirty="0">
                <a:solidFill>
                  <a:schemeClr val="tx1"/>
                </a:solidFill>
                <a:latin typeface="Times New Roman" panose="02020603050405020304" pitchFamily="18" charset="0"/>
                <a:cs typeface="Times New Roman" panose="02020603050405020304" pitchFamily="18" charset="0"/>
              </a:rPr>
              <a:t> </a:t>
            </a:r>
            <a:endParaRPr lang="en-US" sz="5000" b="1" dirty="0">
              <a:solidFill>
                <a:schemeClr val="tx1"/>
              </a:solidFill>
              <a:latin typeface="Times New Roman" panose="02020603050405020304" pitchFamily="18" charset="0"/>
              <a:cs typeface="Times New Roman" panose="02020603050405020304" pitchFamily="18" charset="0"/>
            </a:endParaRPr>
          </a:p>
          <a:p>
            <a:pPr algn="ctr"/>
            <a:r>
              <a:rPr lang="en-US" sz="3000" b="1" dirty="0">
                <a:solidFill>
                  <a:schemeClr val="tx1"/>
                </a:solidFill>
                <a:latin typeface="Times New Roman" panose="02020603050405020304" pitchFamily="18" charset="0"/>
                <a:cs typeface="Times New Roman" panose="02020603050405020304" pitchFamily="18" charset="0"/>
              </a:rPr>
              <a:t>people with disabilities ready to strengthen your organization.</a:t>
            </a:r>
          </a:p>
        </p:txBody>
      </p:sp>
    </p:spTree>
    <p:extLst>
      <p:ext uri="{BB962C8B-B14F-4D97-AF65-F5344CB8AC3E}">
        <p14:creationId xmlns:p14="http://schemas.microsoft.com/office/powerpoint/2010/main" val="1443242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5D7130-7A72-439F-BCE3-6C322CC111E0}"/>
              </a:ext>
            </a:extLst>
          </p:cNvPr>
          <p:cNvSpPr>
            <a:spLocks noGrp="1"/>
          </p:cNvSpPr>
          <p:nvPr>
            <p:ph type="title"/>
          </p:nvPr>
        </p:nvSpPr>
        <p:spPr/>
        <p:txBody>
          <a:bodyPr>
            <a:normAutofit/>
          </a:bodyPr>
          <a:lstStyle/>
          <a:p>
            <a:r>
              <a:rPr lang="en-US" sz="3600" dirty="0"/>
              <a:t>Where Can You Find Local Disability Data?</a:t>
            </a:r>
          </a:p>
        </p:txBody>
      </p:sp>
      <p:sp>
        <p:nvSpPr>
          <p:cNvPr id="2" name="Content Placeholder 1">
            <a:extLst>
              <a:ext uri="{FF2B5EF4-FFF2-40B4-BE49-F238E27FC236}">
                <a16:creationId xmlns:a16="http://schemas.microsoft.com/office/drawing/2014/main" id="{16E9E9BE-D03F-41A5-B352-5DC6A5FA8B66}"/>
              </a:ext>
            </a:extLst>
          </p:cNvPr>
          <p:cNvSpPr>
            <a:spLocks noGrp="1"/>
          </p:cNvSpPr>
          <p:nvPr>
            <p:ph idx="1"/>
          </p:nvPr>
        </p:nvSpPr>
        <p:spPr>
          <a:xfrm>
            <a:off x="523240" y="1825625"/>
            <a:ext cx="5908557" cy="4351338"/>
          </a:xfrm>
        </p:spPr>
        <p:txBody>
          <a:bodyPr>
            <a:normAutofit fontScale="85000" lnSpcReduction="20000"/>
          </a:bodyPr>
          <a:lstStyle/>
          <a:p>
            <a:r>
              <a:rPr lang="en-US" dirty="0">
                <a:solidFill>
                  <a:schemeClr val="tx1"/>
                </a:solidFill>
              </a:rPr>
              <a:t>The </a:t>
            </a:r>
            <a:r>
              <a:rPr lang="en-US" b="1" dirty="0">
                <a:solidFill>
                  <a:schemeClr val="tx1"/>
                </a:solidFill>
              </a:rPr>
              <a:t>Annual Disability Statistics Compendium</a:t>
            </a:r>
            <a:r>
              <a:rPr lang="en-US" dirty="0">
                <a:solidFill>
                  <a:schemeClr val="tx1"/>
                </a:solidFill>
              </a:rPr>
              <a:t>, published by the Institute on Disability, collects the most up-to-date Census Bureau data on disabilities. </a:t>
            </a:r>
          </a:p>
          <a:p>
            <a:r>
              <a:rPr lang="en-US" dirty="0">
                <a:solidFill>
                  <a:schemeClr val="tx1"/>
                </a:solidFill>
              </a:rPr>
              <a:t>You can download the data, review key statistics and learn more here: </a:t>
            </a:r>
            <a:r>
              <a:rPr lang="en-US" dirty="0">
                <a:hlinkClick r:id="rId2"/>
              </a:rPr>
              <a:t>disabilitycompendium.org/</a:t>
            </a:r>
            <a:endParaRPr lang="en-US" dirty="0"/>
          </a:p>
          <a:p>
            <a:r>
              <a:rPr lang="en-US" dirty="0">
                <a:solidFill>
                  <a:schemeClr val="tx1"/>
                </a:solidFill>
              </a:rPr>
              <a:t>You can look at local, county based data here: </a:t>
            </a:r>
            <a:r>
              <a:rPr lang="en-US" dirty="0">
                <a:hlinkClick r:id="rId3"/>
              </a:rPr>
              <a:t>https://disabilitycompendium.org/county-reports</a:t>
            </a:r>
            <a:endParaRPr lang="en-US" dirty="0"/>
          </a:p>
          <a:p>
            <a:r>
              <a:rPr lang="en-US" dirty="0">
                <a:solidFill>
                  <a:schemeClr val="tx1"/>
                </a:solidFill>
              </a:rPr>
              <a:t>For more detailed information, go directly to the Census Bureau here: </a:t>
            </a:r>
            <a:r>
              <a:rPr lang="en-US" dirty="0">
                <a:hlinkClick r:id="rId4"/>
              </a:rPr>
              <a:t>https://data.census.gov/cedsci/?intcmp=aff_cedsci_banner</a:t>
            </a:r>
            <a:endParaRPr lang="en-US" dirty="0">
              <a:solidFill>
                <a:schemeClr val="tx1"/>
              </a:solidFill>
            </a:endParaRPr>
          </a:p>
        </p:txBody>
      </p:sp>
      <p:pic>
        <p:nvPicPr>
          <p:cNvPr id="1026" name="Picture 2" descr="A man yelling into a phone. Text: Show me the data!">
            <a:extLst>
              <a:ext uri="{FF2B5EF4-FFF2-40B4-BE49-F238E27FC236}">
                <a16:creationId xmlns:a16="http://schemas.microsoft.com/office/drawing/2014/main" id="{E52BC5C8-1171-40E5-A0D2-3E569A496D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2279" y="3273286"/>
            <a:ext cx="5063606" cy="29036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OD UNH">
            <a:extLst>
              <a:ext uri="{FF2B5EF4-FFF2-40B4-BE49-F238E27FC236}">
                <a16:creationId xmlns:a16="http://schemas.microsoft.com/office/drawing/2014/main" id="{86FFD5B4-4597-4269-9776-3C8A7C6012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2279" y="1650069"/>
            <a:ext cx="5063606" cy="1478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470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E3D4-C483-4DFF-8359-F8E2AAD5DF03}"/>
              </a:ext>
            </a:extLst>
          </p:cNvPr>
          <p:cNvSpPr>
            <a:spLocks noGrp="1"/>
          </p:cNvSpPr>
          <p:nvPr>
            <p:ph type="title" idx="4294967295"/>
          </p:nvPr>
        </p:nvSpPr>
        <p:spPr/>
        <p:txBody>
          <a:bodyPr/>
          <a:lstStyle/>
          <a:p>
            <a:r>
              <a:rPr lang="en-US" dirty="0"/>
              <a:t>Problem Solving</a:t>
            </a:r>
          </a:p>
        </p:txBody>
      </p:sp>
      <p:sp>
        <p:nvSpPr>
          <p:cNvPr id="7" name="Rectangle 6">
            <a:extLst>
              <a:ext uri="{FF2B5EF4-FFF2-40B4-BE49-F238E27FC236}">
                <a16:creationId xmlns:a16="http://schemas.microsoft.com/office/drawing/2014/main" id="{11DEDAAB-D521-448A-8B49-8E00C7F10E5E}"/>
              </a:ext>
              <a:ext uri="{C183D7F6-B498-43B3-948B-1728B52AA6E4}">
                <adec:decorative xmlns:adec="http://schemas.microsoft.com/office/drawing/2017/decorative" val="1"/>
              </a:ext>
            </a:extLst>
          </p:cNvPr>
          <p:cNvSpPr/>
          <p:nvPr/>
        </p:nvSpPr>
        <p:spPr>
          <a:xfrm>
            <a:off x="6226629" y="0"/>
            <a:ext cx="5965371" cy="6857999"/>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3B790FB-0739-4459-AA1D-0A683295F4D3}"/>
              </a:ext>
              <a:ext uri="{C183D7F6-B498-43B3-948B-1728B52AA6E4}">
                <adec:decorative xmlns:adec="http://schemas.microsoft.com/office/drawing/2017/decorative" val="1"/>
              </a:ext>
            </a:extLst>
          </p:cNvPr>
          <p:cNvSpPr/>
          <p:nvPr/>
        </p:nvSpPr>
        <p:spPr>
          <a:xfrm>
            <a:off x="7039430" y="636808"/>
            <a:ext cx="4571999" cy="5321307"/>
          </a:xfrm>
          <a:prstGeom prst="rect">
            <a:avLst/>
          </a:prstGeom>
          <a:solidFill>
            <a:srgbClr val="EFAF3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79D1A2-0663-43C4-8EA5-92F1351DEA0B}"/>
              </a:ext>
              <a:ext uri="{C183D7F6-B498-43B3-948B-1728B52AA6E4}">
                <adec:decorative xmlns:adec="http://schemas.microsoft.com/office/drawing/2017/decorative" val="1"/>
              </a:ext>
            </a:extLst>
          </p:cNvPr>
          <p:cNvSpPr/>
          <p:nvPr/>
        </p:nvSpPr>
        <p:spPr>
          <a:xfrm>
            <a:off x="7445829" y="899884"/>
            <a:ext cx="3853543" cy="4582878"/>
          </a:xfrm>
          <a:prstGeom prst="rect">
            <a:avLst/>
          </a:prstGeom>
          <a:no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effectLst/>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4E3CC2E-73A6-49AA-A736-EF6729FE460D}"/>
              </a:ext>
            </a:extLst>
          </p:cNvPr>
          <p:cNvSpPr/>
          <p:nvPr/>
        </p:nvSpPr>
        <p:spPr>
          <a:xfrm>
            <a:off x="7322248" y="1444858"/>
            <a:ext cx="4028135" cy="3609065"/>
          </a:xfrm>
          <a:prstGeom prst="rect">
            <a:avLst/>
          </a:prstGeom>
          <a:noFill/>
        </p:spPr>
        <p:txBody>
          <a:bodyPr wrap="square" anchor="ctr">
            <a:spAutoFit/>
          </a:bodyPr>
          <a:lstStyle/>
          <a:p>
            <a:pPr marR="0" lvl="0" algn="ctr">
              <a:lnSpc>
                <a:spcPct val="107000"/>
              </a:lnSpc>
              <a:spcBef>
                <a:spcPts val="0"/>
              </a:spcBef>
              <a:spcAft>
                <a:spcPts val="800"/>
              </a:spcAft>
            </a:pP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Problems are best solved by people who have experienced them firsthand and know solutions that work. </a:t>
            </a:r>
          </a:p>
        </p:txBody>
      </p:sp>
      <p:pic>
        <p:nvPicPr>
          <p:cNvPr id="11" name="Content Placeholder 4" descr="A bearded man in a kippah and a power wheelchair sits next to a man standing with a talit, gesturing with his hands. There are behind a podium below the bimah, with a stained-glass Ark as the backdrop.">
            <a:extLst>
              <a:ext uri="{FF2B5EF4-FFF2-40B4-BE49-F238E27FC236}">
                <a16:creationId xmlns:a16="http://schemas.microsoft.com/office/drawing/2014/main" id="{88CDE74F-4BF2-4223-8E2B-A1851AFBDC4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6583680" cy="6857997"/>
          </a:xfrm>
          <a:prstGeom prst="rect">
            <a:avLst/>
          </a:prstGeom>
        </p:spPr>
      </p:pic>
      <p:cxnSp>
        <p:nvCxnSpPr>
          <p:cNvPr id="3" name="Straight Arrow Connector 2">
            <a:extLst>
              <a:ext uri="{FF2B5EF4-FFF2-40B4-BE49-F238E27FC236}">
                <a16:creationId xmlns:a16="http://schemas.microsoft.com/office/drawing/2014/main" id="{F746680D-3387-48F7-8447-DE0217279A80}"/>
              </a:ext>
              <a:ext uri="{C183D7F6-B498-43B3-948B-1728B52AA6E4}">
                <adec:decorative xmlns:adec="http://schemas.microsoft.com/office/drawing/2017/decorative" val="1"/>
              </a:ext>
            </a:extLst>
          </p:cNvPr>
          <p:cNvCxnSpPr/>
          <p:nvPr/>
        </p:nvCxnSpPr>
        <p:spPr>
          <a:xfrm>
            <a:off x="6583680" y="0"/>
            <a:ext cx="0" cy="694944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RespectAbility logo. ">
            <a:extLst>
              <a:ext uri="{FF2B5EF4-FFF2-40B4-BE49-F238E27FC236}">
                <a16:creationId xmlns:a16="http://schemas.microsoft.com/office/drawing/2014/main" id="{848BA8BA-CCD6-4891-B50A-0046E757F1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9424" y="6344924"/>
            <a:ext cx="906449" cy="403402"/>
          </a:xfrm>
          <a:prstGeom prst="rect">
            <a:avLst/>
          </a:prstGeom>
        </p:spPr>
      </p:pic>
    </p:spTree>
    <p:extLst>
      <p:ext uri="{BB962C8B-B14F-4D97-AF65-F5344CB8AC3E}">
        <p14:creationId xmlns:p14="http://schemas.microsoft.com/office/powerpoint/2010/main" val="3018093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A0B79-4453-409C-A674-11F9F4CF343C}"/>
              </a:ext>
            </a:extLst>
          </p:cNvPr>
          <p:cNvSpPr>
            <a:spLocks noGrp="1"/>
          </p:cNvSpPr>
          <p:nvPr>
            <p:ph type="title"/>
          </p:nvPr>
        </p:nvSpPr>
        <p:spPr/>
        <p:txBody>
          <a:bodyPr>
            <a:normAutofit/>
          </a:bodyPr>
          <a:lstStyle/>
          <a:p>
            <a:r>
              <a:rPr lang="en-US" sz="3600" dirty="0"/>
              <a:t>Accenture and the Disability Inclusion Advantage</a:t>
            </a:r>
          </a:p>
        </p:txBody>
      </p:sp>
      <p:sp>
        <p:nvSpPr>
          <p:cNvPr id="4" name="Content Placeholder 3">
            <a:extLst>
              <a:ext uri="{FF2B5EF4-FFF2-40B4-BE49-F238E27FC236}">
                <a16:creationId xmlns:a16="http://schemas.microsoft.com/office/drawing/2014/main" id="{08B17D8D-2BCD-4E44-B00E-6B3C5BD14206}"/>
              </a:ext>
            </a:extLst>
          </p:cNvPr>
          <p:cNvSpPr>
            <a:spLocks noGrp="1"/>
          </p:cNvSpPr>
          <p:nvPr>
            <p:ph sz="half" idx="1"/>
          </p:nvPr>
        </p:nvSpPr>
        <p:spPr>
          <a:xfrm>
            <a:off x="309191" y="1530306"/>
            <a:ext cx="4573088" cy="4351338"/>
          </a:xfrm>
        </p:spPr>
        <p:txBody>
          <a:bodyPr>
            <a:noAutofit/>
          </a:bodyPr>
          <a:lstStyle/>
          <a:p>
            <a:r>
              <a:rPr lang="en-US" sz="2600" dirty="0">
                <a:solidFill>
                  <a:schemeClr val="tx1"/>
                </a:solidFill>
              </a:rPr>
              <a:t>New research from Accenture reveals that companies that embrace best practices for employing people with disabilities have outperformed their peers.</a:t>
            </a:r>
          </a:p>
          <a:p>
            <a:r>
              <a:rPr lang="en-US" sz="2600" dirty="0">
                <a:solidFill>
                  <a:schemeClr val="tx1"/>
                </a:solidFill>
              </a:rPr>
              <a:t>Here’s the study: </a:t>
            </a:r>
            <a:r>
              <a:rPr lang="en-US" sz="2600" dirty="0">
                <a:hlinkClick r:id="rId2"/>
              </a:rPr>
              <a:t>https://www.accenture .com/_acnmedia/pdf-89/accenture-disability-inclusion-research-report.pdf</a:t>
            </a:r>
            <a:r>
              <a:rPr lang="en-US" sz="2600" dirty="0"/>
              <a:t> </a:t>
            </a:r>
            <a:endParaRPr lang="en-US" sz="2600" b="1" dirty="0"/>
          </a:p>
        </p:txBody>
      </p:sp>
      <p:sp>
        <p:nvSpPr>
          <p:cNvPr id="5" name="Content Placeholder 4">
            <a:extLst>
              <a:ext uri="{FF2B5EF4-FFF2-40B4-BE49-F238E27FC236}">
                <a16:creationId xmlns:a16="http://schemas.microsoft.com/office/drawing/2014/main" id="{7F14B580-C004-4B99-AE9A-CF04BD24A841}"/>
              </a:ext>
            </a:extLst>
          </p:cNvPr>
          <p:cNvSpPr txBox="1">
            <a:spLocks/>
          </p:cNvSpPr>
          <p:nvPr/>
        </p:nvSpPr>
        <p:spPr>
          <a:xfrm>
            <a:off x="7577509" y="1530306"/>
            <a:ext cx="43053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tx1"/>
                </a:solidFill>
              </a:rPr>
              <a:t>Companies that embrace employees with disabilities clearly see the results in </a:t>
            </a:r>
            <a:r>
              <a:rPr lang="en-US" sz="2600" b="1" dirty="0">
                <a:solidFill>
                  <a:schemeClr val="tx1"/>
                </a:solidFill>
              </a:rPr>
              <a:t>their bottom line. </a:t>
            </a:r>
          </a:p>
          <a:p>
            <a:r>
              <a:rPr lang="en-US" sz="2600" dirty="0">
                <a:solidFill>
                  <a:schemeClr val="tx1"/>
                </a:solidFill>
              </a:rPr>
              <a:t>Disability-inclusive companies have </a:t>
            </a:r>
            <a:r>
              <a:rPr lang="en-US" sz="2600" b="1" dirty="0">
                <a:solidFill>
                  <a:schemeClr val="tx1"/>
                </a:solidFill>
              </a:rPr>
              <a:t>higher productivity levels </a:t>
            </a:r>
            <a:r>
              <a:rPr lang="en-US" sz="2600" dirty="0">
                <a:solidFill>
                  <a:schemeClr val="tx1"/>
                </a:solidFill>
              </a:rPr>
              <a:t>and </a:t>
            </a:r>
            <a:r>
              <a:rPr lang="en-US" sz="2600" b="1" dirty="0">
                <a:solidFill>
                  <a:schemeClr val="tx1"/>
                </a:solidFill>
              </a:rPr>
              <a:t>lower staff turnover rates</a:t>
            </a:r>
            <a:r>
              <a:rPr lang="en-US" sz="2600" dirty="0">
                <a:solidFill>
                  <a:schemeClr val="tx1"/>
                </a:solidFill>
              </a:rPr>
              <a:t>, are </a:t>
            </a:r>
            <a:r>
              <a:rPr lang="en-US" sz="2600" b="1" dirty="0">
                <a:solidFill>
                  <a:schemeClr val="tx1"/>
                </a:solidFill>
              </a:rPr>
              <a:t>twice as likely to outperform their peers in shareholder returns </a:t>
            </a:r>
            <a:r>
              <a:rPr lang="en-US" sz="2600" dirty="0">
                <a:solidFill>
                  <a:schemeClr val="tx1"/>
                </a:solidFill>
              </a:rPr>
              <a:t>and create larger returns on investment. </a:t>
            </a:r>
          </a:p>
          <a:p>
            <a:endParaRPr lang="en-US" sz="2600" dirty="0"/>
          </a:p>
        </p:txBody>
      </p:sp>
      <p:pic>
        <p:nvPicPr>
          <p:cNvPr id="6" name="Picture 5" descr="Logo for the Accenture Disability Inclusion Advantage Study ">
            <a:extLst>
              <a:ext uri="{FF2B5EF4-FFF2-40B4-BE49-F238E27FC236}">
                <a16:creationId xmlns:a16="http://schemas.microsoft.com/office/drawing/2014/main" id="{6D50561D-B9E2-4EBE-A221-638B214BE1D4}"/>
              </a:ext>
            </a:extLst>
          </p:cNvPr>
          <p:cNvPicPr>
            <a:picLocks noChangeAspect="1"/>
          </p:cNvPicPr>
          <p:nvPr/>
        </p:nvPicPr>
        <p:blipFill>
          <a:blip r:embed="rId3" cstate="print"/>
          <a:stretch>
            <a:fillRect/>
          </a:stretch>
        </p:blipFill>
        <p:spPr>
          <a:xfrm>
            <a:off x="4526280" y="3429000"/>
            <a:ext cx="3139440" cy="1798177"/>
          </a:xfrm>
          <a:prstGeom prst="rect">
            <a:avLst/>
          </a:prstGeom>
        </p:spPr>
      </p:pic>
    </p:spTree>
    <p:extLst>
      <p:ext uri="{BB962C8B-B14F-4D97-AF65-F5344CB8AC3E}">
        <p14:creationId xmlns:p14="http://schemas.microsoft.com/office/powerpoint/2010/main" val="839037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0EC26-C7B7-41B6-8090-A0F7E75AB6BD}"/>
              </a:ext>
            </a:extLst>
          </p:cNvPr>
          <p:cNvSpPr>
            <a:spLocks noGrp="1"/>
          </p:cNvSpPr>
          <p:nvPr>
            <p:ph type="title"/>
          </p:nvPr>
        </p:nvSpPr>
        <p:spPr>
          <a:xfrm>
            <a:off x="5762625" y="365126"/>
            <a:ext cx="5276215" cy="1139824"/>
          </a:xfrm>
        </p:spPr>
        <p:txBody>
          <a:bodyPr>
            <a:noAutofit/>
          </a:bodyPr>
          <a:lstStyle/>
          <a:p>
            <a:r>
              <a:rPr lang="en-US" sz="3600" dirty="0">
                <a:solidFill>
                  <a:schemeClr val="tx1">
                    <a:lumMod val="85000"/>
                    <a:lumOff val="15000"/>
                  </a:schemeClr>
                </a:solidFill>
              </a:rPr>
              <a:t>Voters &amp; Disability</a:t>
            </a:r>
            <a:br>
              <a:rPr lang="en-US" sz="3600" dirty="0">
                <a:solidFill>
                  <a:schemeClr val="tx1">
                    <a:lumMod val="85000"/>
                    <a:lumOff val="15000"/>
                  </a:schemeClr>
                </a:solidFill>
              </a:rPr>
            </a:br>
            <a:r>
              <a:rPr lang="en-US" sz="3600" dirty="0" err="1">
                <a:solidFill>
                  <a:schemeClr val="tx1">
                    <a:lumMod val="85000"/>
                    <a:lumOff val="15000"/>
                  </a:schemeClr>
                </a:solidFill>
              </a:rPr>
              <a:t>www.VoteAbility.com</a:t>
            </a:r>
            <a:endParaRPr lang="en-US" sz="3600" dirty="0">
              <a:solidFill>
                <a:schemeClr val="tx1">
                  <a:lumMod val="85000"/>
                  <a:lumOff val="15000"/>
                </a:schemeClr>
              </a:solidFill>
            </a:endParaRPr>
          </a:p>
        </p:txBody>
      </p:sp>
      <p:pic>
        <p:nvPicPr>
          <p:cNvPr id="7" name="Picture 6" descr="People with disabilities walking together in a parking lot, one of whom has a guide dog with her">
            <a:extLst>
              <a:ext uri="{FF2B5EF4-FFF2-40B4-BE49-F238E27FC236}">
                <a16:creationId xmlns:a16="http://schemas.microsoft.com/office/drawing/2014/main" id="{079D4F06-AE96-46AD-8C5A-E9EA502AA6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6416" y="-265726"/>
            <a:ext cx="5729563" cy="7292170"/>
          </a:xfrm>
          <a:prstGeom prst="rect">
            <a:avLst/>
          </a:prstGeom>
        </p:spPr>
      </p:pic>
      <p:sp>
        <p:nvSpPr>
          <p:cNvPr id="9" name="Content Placeholder 8">
            <a:extLst>
              <a:ext uri="{FF2B5EF4-FFF2-40B4-BE49-F238E27FC236}">
                <a16:creationId xmlns:a16="http://schemas.microsoft.com/office/drawing/2014/main" id="{3465C408-75D5-497E-B324-8C119E1F1828}"/>
              </a:ext>
            </a:extLst>
          </p:cNvPr>
          <p:cNvSpPr>
            <a:spLocks noGrp="1"/>
          </p:cNvSpPr>
          <p:nvPr>
            <p:ph idx="1"/>
          </p:nvPr>
        </p:nvSpPr>
        <p:spPr>
          <a:xfrm>
            <a:off x="5762625" y="1825625"/>
            <a:ext cx="6127413" cy="4351338"/>
          </a:xfrm>
        </p:spPr>
        <p:txBody>
          <a:bodyPr>
            <a:normAutofit fontScale="85000" lnSpcReduction="20000"/>
          </a:bodyPr>
          <a:lstStyle/>
          <a:p>
            <a:r>
              <a:rPr lang="en-US" b="1" i="1" dirty="0">
                <a:solidFill>
                  <a:schemeClr val="tx1"/>
                </a:solidFill>
              </a:rPr>
              <a:t>85%</a:t>
            </a:r>
            <a:r>
              <a:rPr lang="en-US" i="1" dirty="0">
                <a:solidFill>
                  <a:schemeClr val="tx1"/>
                </a:solidFill>
              </a:rPr>
              <a:t> </a:t>
            </a:r>
            <a:r>
              <a:rPr lang="en-US" dirty="0">
                <a:solidFill>
                  <a:schemeClr val="tx1"/>
                </a:solidFill>
              </a:rPr>
              <a:t>of voters find it very or somewhat important that presidential candidates have campaign events and websites that are open and accessible to people with disabilities, just like everyone else.</a:t>
            </a:r>
          </a:p>
          <a:p>
            <a:r>
              <a:rPr lang="en-US" b="1" i="1" dirty="0">
                <a:solidFill>
                  <a:schemeClr val="tx1"/>
                </a:solidFill>
              </a:rPr>
              <a:t>73% </a:t>
            </a:r>
            <a:r>
              <a:rPr lang="en-US" dirty="0">
                <a:solidFill>
                  <a:schemeClr val="tx1"/>
                </a:solidFill>
              </a:rPr>
              <a:t>of voters are more likely to support candidates for elected office who will make ensuring that children with disabilities get the education and training they need to succeed a priority.</a:t>
            </a:r>
          </a:p>
          <a:p>
            <a:r>
              <a:rPr lang="en-US" b="1" i="1" dirty="0">
                <a:solidFill>
                  <a:schemeClr val="tx1"/>
                </a:solidFill>
              </a:rPr>
              <a:t>70% </a:t>
            </a:r>
            <a:r>
              <a:rPr lang="en-US" dirty="0">
                <a:solidFill>
                  <a:schemeClr val="tx1"/>
                </a:solidFill>
              </a:rPr>
              <a:t>of voters are more likely to support candidates for elected office who will make expanding job and career opportunities for people with disabilities a priority, so they can succeed just like anyone else.</a:t>
            </a:r>
          </a:p>
          <a:p>
            <a:pPr marL="457200" indent="-457200"/>
            <a:endParaRPr lang="en-US" sz="3200" dirty="0">
              <a:solidFill>
                <a:schemeClr val="tx1"/>
              </a:solidFill>
            </a:endParaRPr>
          </a:p>
        </p:txBody>
      </p:sp>
      <p:sp>
        <p:nvSpPr>
          <p:cNvPr id="2" name="TextBox 1">
            <a:extLst>
              <a:ext uri="{FF2B5EF4-FFF2-40B4-BE49-F238E27FC236}">
                <a16:creationId xmlns:a16="http://schemas.microsoft.com/office/drawing/2014/main" id="{83EB0303-761B-42D3-989C-EB9296E8F993}"/>
              </a:ext>
            </a:extLst>
          </p:cNvPr>
          <p:cNvSpPr txBox="1"/>
          <p:nvPr/>
        </p:nvSpPr>
        <p:spPr>
          <a:xfrm>
            <a:off x="5762625" y="6039874"/>
            <a:ext cx="5582134"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 The survey was completed  by </a:t>
            </a:r>
            <a:r>
              <a:rPr lang="en-US" sz="1200" dirty="0">
                <a:latin typeface="Times New Roman" panose="02020603050405020304" pitchFamily="18" charset="0"/>
                <a:cs typeface="Times New Roman" panose="02020603050405020304" pitchFamily="18" charset="0"/>
                <a:hlinkClick r:id="rId4"/>
              </a:rPr>
              <a:t>Democratic polling firm Greenberg Quinlan Rosner on behalf of </a:t>
            </a:r>
            <a:r>
              <a:rPr lang="en-US" sz="1200" dirty="0" err="1">
                <a:latin typeface="Times New Roman" panose="02020603050405020304" pitchFamily="18" charset="0"/>
                <a:cs typeface="Times New Roman" panose="02020603050405020304" pitchFamily="18" charset="0"/>
                <a:hlinkClick r:id="rId4"/>
              </a:rPr>
              <a:t>RespectAbility</a:t>
            </a:r>
            <a:r>
              <a:rPr lang="en-US" sz="1200" dirty="0">
                <a:latin typeface="Times New Roman" panose="02020603050405020304" pitchFamily="18" charset="0"/>
                <a:cs typeface="Times New Roman" panose="02020603050405020304" pitchFamily="18" charset="0"/>
                <a:hlinkClick r:id="rId4"/>
              </a:rPr>
              <a:t> of 2,000 registered voters from September 18 through September 24, 2019.</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660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6BA7184-F6EF-BB46-AB91-38EB5CD51202}"/>
              </a:ext>
            </a:extLst>
          </p:cNvPr>
          <p:cNvSpPr>
            <a:spLocks noGrp="1"/>
          </p:cNvSpPr>
          <p:nvPr>
            <p:ph type="title"/>
          </p:nvPr>
        </p:nvSpPr>
        <p:spPr/>
        <p:txBody>
          <a:bodyPr/>
          <a:lstStyle/>
          <a:p>
            <a:r>
              <a:rPr lang="en-US" dirty="0"/>
              <a:t>Disability in Philanthropy and Nonprofits Study</a:t>
            </a:r>
          </a:p>
        </p:txBody>
      </p:sp>
      <p:pic>
        <p:nvPicPr>
          <p:cNvPr id="5" name="Picture 4" descr="Group photo of diverse people in RespectAbility's PSA">
            <a:extLst>
              <a:ext uri="{FF2B5EF4-FFF2-40B4-BE49-F238E27FC236}">
                <a16:creationId xmlns:a16="http://schemas.microsoft.com/office/drawing/2014/main" id="{C4BA9A44-E9B8-45F5-948F-D84DD6569405}"/>
              </a:ext>
            </a:extLst>
          </p:cNvPr>
          <p:cNvPicPr>
            <a:picLocks noChangeAspect="1"/>
          </p:cNvPicPr>
          <p:nvPr/>
        </p:nvPicPr>
        <p:blipFill rotWithShape="1">
          <a:blip r:embed="rId3" cstate="print"/>
          <a:srcRect l="6505" t="9662" r="5055" b="8405"/>
          <a:stretch/>
        </p:blipFill>
        <p:spPr>
          <a:xfrm>
            <a:off x="736323" y="652045"/>
            <a:ext cx="3512461" cy="4882896"/>
          </a:xfrm>
          <a:prstGeom prst="rect">
            <a:avLst/>
          </a:prstGeom>
        </p:spPr>
      </p:pic>
      <p:sp>
        <p:nvSpPr>
          <p:cNvPr id="4" name="Rectangle 3">
            <a:extLst>
              <a:ext uri="{FF2B5EF4-FFF2-40B4-BE49-F238E27FC236}">
                <a16:creationId xmlns:a16="http://schemas.microsoft.com/office/drawing/2014/main" id="{F40E8C01-C1CD-4A97-950A-7DDEF86ECDC5}"/>
              </a:ext>
            </a:extLst>
          </p:cNvPr>
          <p:cNvSpPr/>
          <p:nvPr/>
        </p:nvSpPr>
        <p:spPr>
          <a:xfrm>
            <a:off x="4609466" y="1842381"/>
            <a:ext cx="6096000" cy="2502223"/>
          </a:xfrm>
          <a:prstGeom prst="rect">
            <a:avLst/>
          </a:prstGeom>
        </p:spPr>
        <p:txBody>
          <a:bodyPr>
            <a:spAutoFit/>
          </a:bodyPr>
          <a:lstStyle/>
          <a:p>
            <a:pPr marL="0" marR="0" lvl="0" indent="0" defTabSz="914400" eaLnBrk="1" fontAlgn="auto" latinLnBrk="0" hangingPunct="1">
              <a:lnSpc>
                <a:spcPct val="90000"/>
              </a:lnSpc>
              <a:spcBef>
                <a:spcPct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Lato" charset="0"/>
                <a:cs typeface="Times New Roman" panose="02020603050405020304" pitchFamily="18" charset="0"/>
              </a:rPr>
              <a:t>Disability in Philanthropy &amp; Nonprofits:</a:t>
            </a:r>
            <a:br>
              <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Lato" charset="0"/>
                <a:cs typeface="Times New Roman" panose="02020603050405020304" pitchFamily="18" charset="0"/>
              </a:rPr>
            </a:br>
            <a:endParaRPr kumimoji="0" lang="en-US" sz="2200" b="1" i="0" u="none" strike="noStrike" kern="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0" marR="0" lvl="0" indent="0" defTabSz="914400" eaLnBrk="1" fontAlgn="auto" latinLnBrk="0" hangingPunct="1">
              <a:lnSpc>
                <a:spcPct val="90000"/>
              </a:lnSpc>
              <a:spcBef>
                <a:spcPct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Lato" charset="0"/>
                <a:cs typeface="Times New Roman" panose="02020603050405020304" pitchFamily="18" charset="0"/>
              </a:rPr>
              <a:t>A study on inclusion and exclusion of the 1-in-5 people who live with a disability and what you can do to make things better</a:t>
            </a:r>
            <a:endParaRPr kumimoji="0" 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64F2445-EC8C-4645-BBD8-E232BD91D21A}"/>
              </a:ext>
            </a:extLst>
          </p:cNvPr>
          <p:cNvSpPr/>
          <p:nvPr/>
        </p:nvSpPr>
        <p:spPr>
          <a:xfrm>
            <a:off x="736323" y="5621180"/>
            <a:ext cx="10947777" cy="584775"/>
          </a:xfrm>
          <a:prstGeom prst="rect">
            <a:avLst/>
          </a:prstGeom>
        </p:spPr>
        <p:txBody>
          <a:bodyPr wrap="square">
            <a:spAutoFit/>
          </a:bodyPr>
          <a:lstStyle/>
          <a:p>
            <a:pPr algn="ctr"/>
            <a:r>
              <a:rPr lang="en-US" sz="3200" dirty="0">
                <a:latin typeface="Times New Roman" panose="02020603050405020304" pitchFamily="18" charset="0"/>
                <a:cs typeface="Times New Roman" panose="02020603050405020304" pitchFamily="18" charset="0"/>
              </a:rPr>
              <a:t>Read the Report: </a:t>
            </a:r>
            <a:r>
              <a:rPr lang="en-US" sz="3200" dirty="0">
                <a:latin typeface="Times New Roman" panose="02020603050405020304" pitchFamily="18" charset="0"/>
                <a:cs typeface="Times New Roman" panose="02020603050405020304" pitchFamily="18" charset="0"/>
                <a:hlinkClick r:id="rId4"/>
              </a:rPr>
              <a:t>www.respectability.org/inclusive-philanthropy/</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91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Meet Jennifer and Philip of www.RespectAbility.org</a:t>
            </a:r>
          </a:p>
        </p:txBody>
      </p:sp>
      <p:pic>
        <p:nvPicPr>
          <p:cNvPr id="1028" name="Picture 4" descr="https://i2.wp.com/www.respectability.org/wp-content/uploads/2017/07/Jennifer-Laszlo-Mizrahi-400x400.jpg?ssl=1"/>
          <p:cNvPicPr>
            <a:picLocks noChangeAspect="1" noChangeArrowheads="1"/>
          </p:cNvPicPr>
          <p:nvPr/>
        </p:nvPicPr>
        <p:blipFill>
          <a:blip r:embed="rId2" cstate="print"/>
          <a:srcRect/>
          <a:stretch>
            <a:fillRect/>
          </a:stretch>
        </p:blipFill>
        <p:spPr bwMode="auto">
          <a:xfrm>
            <a:off x="922977" y="2010936"/>
            <a:ext cx="1828800" cy="1828800"/>
          </a:xfrm>
          <a:prstGeom prst="rect">
            <a:avLst/>
          </a:prstGeom>
          <a:noFill/>
        </p:spPr>
      </p:pic>
      <p:sp>
        <p:nvSpPr>
          <p:cNvPr id="3" name="Content Placeholder 2"/>
          <p:cNvSpPr>
            <a:spLocks noGrp="1"/>
          </p:cNvSpPr>
          <p:nvPr>
            <p:ph idx="1"/>
          </p:nvPr>
        </p:nvSpPr>
        <p:spPr>
          <a:xfrm>
            <a:off x="3123937" y="1819257"/>
            <a:ext cx="8727638" cy="2212158"/>
          </a:xfrm>
        </p:spPr>
        <p:txBody>
          <a:bodyPr anchor="ctr">
            <a:normAutofit/>
          </a:bodyPr>
          <a:lstStyle/>
          <a:p>
            <a:pPr marL="0" indent="0">
              <a:buNone/>
            </a:pPr>
            <a:r>
              <a:rPr lang="en-US" dirty="0">
                <a:solidFill>
                  <a:schemeClr val="tx1"/>
                </a:solidFill>
                <a:hlinkClick r:id="rId3"/>
              </a:rPr>
              <a:t>Jennifer Laszlo Mizrahi</a:t>
            </a:r>
            <a:endParaRPr lang="en-US" dirty="0">
              <a:solidFill>
                <a:schemeClr val="tx1"/>
              </a:solidFill>
            </a:endParaRPr>
          </a:p>
          <a:p>
            <a:pPr marL="0" indent="0">
              <a:buNone/>
            </a:pPr>
            <a:r>
              <a:rPr lang="en-US" dirty="0">
                <a:solidFill>
                  <a:schemeClr val="tx1"/>
                </a:solidFill>
              </a:rPr>
              <a:t>President</a:t>
            </a:r>
          </a:p>
          <a:p>
            <a:pPr marL="0" indent="0">
              <a:buNone/>
            </a:pPr>
            <a:r>
              <a:rPr lang="en-US" dirty="0">
                <a:solidFill>
                  <a:schemeClr val="tx1"/>
                </a:solidFill>
                <a:hlinkClick r:id="rId4"/>
              </a:rPr>
              <a:t>JenniferM@RespectAbility.org</a:t>
            </a:r>
            <a:endParaRPr lang="en-US" dirty="0">
              <a:solidFill>
                <a:schemeClr val="tx1"/>
              </a:solidFill>
            </a:endParaRPr>
          </a:p>
          <a:p>
            <a:pPr marL="0" indent="0">
              <a:buNone/>
            </a:pPr>
            <a:r>
              <a:rPr lang="en-US" dirty="0">
                <a:solidFill>
                  <a:schemeClr val="tx1"/>
                </a:solidFill>
              </a:rPr>
              <a:t>She/Her/Hers</a:t>
            </a:r>
          </a:p>
        </p:txBody>
      </p:sp>
      <p:pic>
        <p:nvPicPr>
          <p:cNvPr id="1026" name="Picture 2" descr="https://i1.wp.com/www.respectability.org/wp-content/uploads/2017/07/Philip-Kahn-Pauli.jpg?w=556&amp;ssl=1"/>
          <p:cNvPicPr>
            <a:picLocks noChangeAspect="1" noChangeArrowheads="1"/>
          </p:cNvPicPr>
          <p:nvPr/>
        </p:nvPicPr>
        <p:blipFill>
          <a:blip r:embed="rId5" cstate="print"/>
          <a:srcRect/>
          <a:stretch>
            <a:fillRect/>
          </a:stretch>
        </p:blipFill>
        <p:spPr bwMode="auto">
          <a:xfrm>
            <a:off x="922977" y="4193836"/>
            <a:ext cx="1828800" cy="1828800"/>
          </a:xfrm>
          <a:prstGeom prst="rect">
            <a:avLst/>
          </a:prstGeom>
          <a:noFill/>
        </p:spPr>
      </p:pic>
      <p:sp>
        <p:nvSpPr>
          <p:cNvPr id="7" name="Content Placeholder 2">
            <a:extLst>
              <a:ext uri="{FF2B5EF4-FFF2-40B4-BE49-F238E27FC236}">
                <a16:creationId xmlns:a16="http://schemas.microsoft.com/office/drawing/2014/main" id="{75041DF3-E8EA-3042-A5A6-A990A4E25F1A}"/>
              </a:ext>
            </a:extLst>
          </p:cNvPr>
          <p:cNvSpPr txBox="1">
            <a:spLocks/>
          </p:cNvSpPr>
          <p:nvPr/>
        </p:nvSpPr>
        <p:spPr>
          <a:xfrm>
            <a:off x="3123937" y="4002157"/>
            <a:ext cx="8727638" cy="2212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1"/>
                </a:solidFill>
                <a:hlinkClick r:id="rId6"/>
              </a:rPr>
              <a:t>Philip Kahn-Pauli</a:t>
            </a:r>
            <a:endParaRPr lang="en-US" dirty="0">
              <a:solidFill>
                <a:schemeClr val="tx1"/>
              </a:solidFill>
            </a:endParaRPr>
          </a:p>
          <a:p>
            <a:pPr marL="0" indent="0">
              <a:buFont typeface="Arial" panose="020B0604020202020204" pitchFamily="34" charset="0"/>
              <a:buNone/>
            </a:pPr>
            <a:r>
              <a:rPr lang="en-US" dirty="0">
                <a:solidFill>
                  <a:schemeClr val="tx1"/>
                </a:solidFill>
              </a:rPr>
              <a:t>Policy and Practices Director</a:t>
            </a:r>
          </a:p>
          <a:p>
            <a:pPr marL="0" indent="0">
              <a:buFont typeface="Arial" panose="020B0604020202020204" pitchFamily="34" charset="0"/>
              <a:buNone/>
            </a:pPr>
            <a:r>
              <a:rPr lang="en-US" dirty="0">
                <a:solidFill>
                  <a:schemeClr val="tx1"/>
                </a:solidFill>
                <a:hlinkClick r:id="rId7"/>
              </a:rPr>
              <a:t>PhilipP@RespectAbility.org</a:t>
            </a:r>
            <a:endParaRPr lang="en-US" dirty="0">
              <a:solidFill>
                <a:schemeClr val="tx1"/>
              </a:solidFill>
            </a:endParaRPr>
          </a:p>
          <a:p>
            <a:pPr marL="0" indent="0">
              <a:buFont typeface="Arial" panose="020B0604020202020204" pitchFamily="34" charset="0"/>
              <a:buNone/>
            </a:pPr>
            <a:r>
              <a:rPr lang="en-US" dirty="0">
                <a:solidFill>
                  <a:schemeClr val="tx1"/>
                </a:solidFill>
              </a:rPr>
              <a:t>He/Him/His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25A2-F6DF-4892-B7B7-4852F3CE1AA9}"/>
              </a:ext>
            </a:extLst>
          </p:cNvPr>
          <p:cNvSpPr>
            <a:spLocks noGrp="1"/>
          </p:cNvSpPr>
          <p:nvPr>
            <p:ph type="title"/>
          </p:nvPr>
        </p:nvSpPr>
        <p:spPr/>
        <p:txBody>
          <a:bodyPr>
            <a:normAutofit/>
          </a:bodyPr>
          <a:lstStyle/>
          <a:p>
            <a:r>
              <a:rPr lang="en-US" sz="3600" kern="0" dirty="0">
                <a:ea typeface="Lato" charset="0"/>
              </a:rPr>
              <a:t>Disability in Philanthropy &amp; Nonprofits - Methodology</a:t>
            </a:r>
            <a:endParaRPr lang="en-US" sz="3600" dirty="0"/>
          </a:p>
        </p:txBody>
      </p:sp>
      <p:sp>
        <p:nvSpPr>
          <p:cNvPr id="4" name="Content Placeholder 3">
            <a:extLst>
              <a:ext uri="{FF2B5EF4-FFF2-40B4-BE49-F238E27FC236}">
                <a16:creationId xmlns:a16="http://schemas.microsoft.com/office/drawing/2014/main" id="{2D8259A4-082F-45D7-A2F5-F37A5172C357}"/>
              </a:ext>
            </a:extLst>
          </p:cNvPr>
          <p:cNvSpPr>
            <a:spLocks noGrp="1"/>
          </p:cNvSpPr>
          <p:nvPr>
            <p:ph idx="1"/>
          </p:nvPr>
        </p:nvSpPr>
        <p:spPr/>
        <p:txBody>
          <a:bodyPr>
            <a:normAutofit/>
          </a:bodyPr>
          <a:lstStyle/>
          <a:p>
            <a:pPr>
              <a:lnSpc>
                <a:spcPct val="100000"/>
              </a:lnSpc>
              <a:spcBef>
                <a:spcPts val="360"/>
              </a:spcBef>
              <a:buClr>
                <a:srgbClr val="000000"/>
              </a:buClr>
              <a:buSzPct val="100000"/>
            </a:pPr>
            <a:r>
              <a:rPr lang="en" sz="2400" kern="0" dirty="0">
                <a:solidFill>
                  <a:srgbClr val="000000"/>
                </a:solidFill>
                <a:ea typeface="Libre Baskerville"/>
                <a:sym typeface="Libre Baskerville"/>
              </a:rPr>
              <a:t>5 </a:t>
            </a:r>
            <a:r>
              <a:rPr lang="en-US" sz="2400" kern="0" dirty="0">
                <a:solidFill>
                  <a:srgbClr val="000000"/>
                </a:solidFill>
                <a:ea typeface="Libre Baskerville"/>
                <a:sym typeface="Libre Baskerville"/>
              </a:rPr>
              <a:t>focus groups of people who work in philanthropy done in 2015 in partnership with the Council on Foundations</a:t>
            </a:r>
          </a:p>
          <a:p>
            <a:pPr>
              <a:lnSpc>
                <a:spcPct val="100000"/>
              </a:lnSpc>
              <a:spcBef>
                <a:spcPts val="360"/>
              </a:spcBef>
              <a:buClr>
                <a:srgbClr val="000000"/>
              </a:buClr>
              <a:buSzPct val="100000"/>
            </a:pPr>
            <a:r>
              <a:rPr lang="en-US" sz="2400" kern="0" dirty="0">
                <a:solidFill>
                  <a:srgbClr val="000000"/>
                </a:solidFill>
                <a:ea typeface="Libre Baskerville"/>
                <a:sym typeface="Libre Baskerville"/>
              </a:rPr>
              <a:t>14 one-on-one interviews done in 2018 by phone with leaders of foundations/philanthropy serving organizations</a:t>
            </a:r>
          </a:p>
          <a:p>
            <a:pPr>
              <a:lnSpc>
                <a:spcPct val="100000"/>
              </a:lnSpc>
              <a:spcBef>
                <a:spcPts val="360"/>
              </a:spcBef>
              <a:buClr>
                <a:srgbClr val="000000"/>
              </a:buClr>
              <a:buSzPct val="100000"/>
            </a:pPr>
            <a:r>
              <a:rPr lang="en-US" sz="2400" kern="0" dirty="0">
                <a:solidFill>
                  <a:srgbClr val="000000"/>
                </a:solidFill>
                <a:ea typeface="Libre Baskerville"/>
                <a:sym typeface="Libre Baskerville"/>
              </a:rPr>
              <a:t>Evaluation of online accessibility of 25 largest foundations and 25 largest nonprofits (done with assistance from Marcie </a:t>
            </a:r>
            <a:r>
              <a:rPr lang="en-US" sz="2400" kern="0" dirty="0" err="1">
                <a:solidFill>
                  <a:srgbClr val="000000"/>
                </a:solidFill>
                <a:ea typeface="Libre Baskerville"/>
                <a:sym typeface="Libre Baskerville"/>
              </a:rPr>
              <a:t>Lipsitt</a:t>
            </a:r>
            <a:r>
              <a:rPr lang="en-US" sz="2400" kern="0" dirty="0">
                <a:solidFill>
                  <a:srgbClr val="000000"/>
                </a:solidFill>
                <a:ea typeface="Libre Baskerville"/>
                <a:sym typeface="Libre Baskerville"/>
              </a:rPr>
              <a:t>) in 2018/19</a:t>
            </a:r>
          </a:p>
          <a:p>
            <a:pPr>
              <a:lnSpc>
                <a:spcPct val="100000"/>
              </a:lnSpc>
              <a:spcBef>
                <a:spcPts val="360"/>
              </a:spcBef>
              <a:buClr>
                <a:srgbClr val="000000"/>
              </a:buClr>
              <a:buSzPct val="100000"/>
            </a:pPr>
            <a:r>
              <a:rPr lang="en-US" sz="2400" kern="0" dirty="0">
                <a:solidFill>
                  <a:srgbClr val="000000"/>
                </a:solidFill>
                <a:ea typeface="Libre Baskerville"/>
                <a:sym typeface="Libre Baskerville"/>
              </a:rPr>
              <a:t>Online survey of 969 people done by Buren Communications of subscribers to </a:t>
            </a:r>
            <a:r>
              <a:rPr lang="en-US" sz="2400" kern="0" dirty="0" err="1">
                <a:solidFill>
                  <a:srgbClr val="000000"/>
                </a:solidFill>
                <a:ea typeface="Libre Baskerville"/>
                <a:sym typeface="Libre Baskerville"/>
              </a:rPr>
              <a:t>NonProfitTimes</a:t>
            </a:r>
            <a:r>
              <a:rPr lang="en-US" sz="2400" kern="0" dirty="0">
                <a:solidFill>
                  <a:srgbClr val="000000"/>
                </a:solidFill>
                <a:ea typeface="Libre Baskerville"/>
                <a:sym typeface="Libre Baskerville"/>
              </a:rPr>
              <a:t>, Chronicle of Philanthropy and numerous PSO partners</a:t>
            </a:r>
          </a:p>
          <a:p>
            <a:pPr>
              <a:lnSpc>
                <a:spcPct val="100000"/>
              </a:lnSpc>
              <a:spcBef>
                <a:spcPts val="360"/>
              </a:spcBef>
              <a:buClr>
                <a:srgbClr val="000000"/>
              </a:buClr>
              <a:buSzPct val="100000"/>
            </a:pPr>
            <a:r>
              <a:rPr lang="en-US" sz="2400" kern="0" dirty="0">
                <a:solidFill>
                  <a:srgbClr val="000000"/>
                </a:solidFill>
                <a:ea typeface="Libre Baskerville"/>
                <a:sym typeface="Libre Baskerville"/>
              </a:rPr>
              <a:t>Analysis by Meagan Buren, Amy Chapman, Jennifer Laszlo Mizrahi and others</a:t>
            </a:r>
            <a:endParaRPr lang="en" sz="2400" kern="0" dirty="0">
              <a:solidFill>
                <a:srgbClr val="000000"/>
              </a:solidFill>
              <a:ea typeface="Libre Baskerville"/>
              <a:sym typeface="Libre Baskerville"/>
            </a:endParaRPr>
          </a:p>
        </p:txBody>
      </p:sp>
    </p:spTree>
    <p:extLst>
      <p:ext uri="{BB962C8B-B14F-4D97-AF65-F5344CB8AC3E}">
        <p14:creationId xmlns:p14="http://schemas.microsoft.com/office/powerpoint/2010/main" val="3472240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A major gap between will and skill</a:t>
            </a:r>
          </a:p>
        </p:txBody>
      </p:sp>
      <p:sp>
        <p:nvSpPr>
          <p:cNvPr id="2" name="Rectangle 1">
            <a:extLst>
              <a:ext uri="{FF2B5EF4-FFF2-40B4-BE49-F238E27FC236}">
                <a16:creationId xmlns:a16="http://schemas.microsoft.com/office/drawing/2014/main" id="{B72C969B-2129-4123-A74A-FF68EFE91F1B}"/>
              </a:ext>
            </a:extLst>
          </p:cNvPr>
          <p:cNvSpPr/>
          <p:nvPr/>
        </p:nvSpPr>
        <p:spPr>
          <a:xfrm>
            <a:off x="340658" y="1504950"/>
            <a:ext cx="11510429"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There are several accommodations and accessibility tools that enable people with disabilities to engage in organizations and activities. Which of the following are policies of your organization? Please check all that apply.</a:t>
            </a:r>
          </a:p>
          <a:p>
            <a:endParaRPr lang="en-US"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457C94E4-28D6-8049-A92F-7413A471B424}"/>
              </a:ext>
            </a:extLst>
          </p:cNvPr>
          <p:cNvGraphicFramePr>
            <a:graphicFrameLocks noGrp="1"/>
          </p:cNvGraphicFramePr>
          <p:nvPr>
            <p:extLst>
              <p:ext uri="{D42A27DB-BD31-4B8C-83A1-F6EECF244321}">
                <p14:modId xmlns:p14="http://schemas.microsoft.com/office/powerpoint/2010/main" val="3959404717"/>
              </p:ext>
            </p:extLst>
          </p:nvPr>
        </p:nvGraphicFramePr>
        <p:xfrm>
          <a:off x="340657" y="2169534"/>
          <a:ext cx="11510430" cy="4001384"/>
        </p:xfrm>
        <a:graphic>
          <a:graphicData uri="http://schemas.openxmlformats.org/drawingml/2006/table">
            <a:tbl>
              <a:tblPr firstRow="1" firstCol="1" bandRow="1">
                <a:tableStyleId>{5C22544A-7EE6-4342-B048-85BDC9FD1C3A}</a:tableStyleId>
              </a:tblPr>
              <a:tblGrid>
                <a:gridCol w="10856731">
                  <a:extLst>
                    <a:ext uri="{9D8B030D-6E8A-4147-A177-3AD203B41FA5}">
                      <a16:colId xmlns:a16="http://schemas.microsoft.com/office/drawing/2014/main" val="1220590800"/>
                    </a:ext>
                  </a:extLst>
                </a:gridCol>
                <a:gridCol w="653699">
                  <a:extLst>
                    <a:ext uri="{9D8B030D-6E8A-4147-A177-3AD203B41FA5}">
                      <a16:colId xmlns:a16="http://schemas.microsoft.com/office/drawing/2014/main" val="448125165"/>
                    </a:ext>
                  </a:extLst>
                </a:gridCol>
              </a:tblGrid>
              <a:tr h="232571">
                <a:tc>
                  <a:txBody>
                    <a:bodyPr/>
                    <a:lstStyle/>
                    <a:p>
                      <a:endParaRPr lang="en-US" sz="1800" dirty="0">
                        <a:solidFill>
                          <a:srgbClr val="000075"/>
                        </a:solidFill>
                        <a:effectLst/>
                        <a:latin typeface="Times New Roman" panose="02020603050405020304" pitchFamily="18" charset="0"/>
                        <a:cs typeface="Times New Roman" panose="02020603050405020304" pitchFamily="18" charset="0"/>
                      </a:endParaRPr>
                    </a:p>
                  </a:txBody>
                  <a:tcPr marL="73025" marR="73025" marT="18415" marB="18415"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a:t>
                      </a:r>
                      <a:endParaRPr lang="en-US" sz="1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807683174"/>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Our events are always held in physically accessible spaces that have accessible parking spaces or transportation options for people with physical disabilities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59%</a:t>
                      </a:r>
                    </a:p>
                  </a:txBody>
                  <a:tcPr marL="73025" marR="73025" marT="18415" marB="18415" anchor="ctr"/>
                </a:tc>
                <a:extLst>
                  <a:ext uri="{0D108BD9-81ED-4DB2-BD59-A6C34878D82A}">
                    <a16:rowId xmlns:a16="http://schemas.microsoft.com/office/drawing/2014/main" val="3003739480"/>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There is a process where employees, trustees/board members and volunteers with disabilities can request and get needed accommodations if needed so that they can succeed in their roles.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41%</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004096999"/>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Our public events enable people with disabilities to request accommodations such as sign language interpreters, live captioning or food allergy issues in the registration form.</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30%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492247059"/>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We enable people who are blind or have low vision to be able to access our materials on the web by ensuring that our website is set up properly for screen readers.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17%</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2095772563"/>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We ensure that people who are deaf or hard of hearing can participate by ensuring that all video content has captions.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14%</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697210435"/>
                  </a:ext>
                </a:extLst>
              </a:tr>
              <a:tr h="381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None</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16%</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876791386"/>
                  </a:ext>
                </a:extLst>
              </a:tr>
              <a:tr h="381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N/A</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10%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746852601"/>
                  </a:ext>
                </a:extLst>
              </a:tr>
            </a:tbl>
          </a:graphicData>
        </a:graphic>
      </p:graphicFrame>
    </p:spTree>
    <p:extLst>
      <p:ext uri="{BB962C8B-B14F-4D97-AF65-F5344CB8AC3E}">
        <p14:creationId xmlns:p14="http://schemas.microsoft.com/office/powerpoint/2010/main" val="3248608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5D7130-7A72-439F-BCE3-6C322CC111E0}"/>
              </a:ext>
            </a:extLst>
          </p:cNvPr>
          <p:cNvSpPr>
            <a:spLocks noGrp="1"/>
          </p:cNvSpPr>
          <p:nvPr>
            <p:ph type="title"/>
          </p:nvPr>
        </p:nvSpPr>
        <p:spPr>
          <a:xfrm>
            <a:off x="523240" y="365126"/>
            <a:ext cx="11340090" cy="1139824"/>
          </a:xfrm>
        </p:spPr>
        <p:txBody>
          <a:bodyPr>
            <a:normAutofit/>
          </a:bodyPr>
          <a:lstStyle/>
          <a:p>
            <a:r>
              <a:rPr lang="en-US" sz="3600" dirty="0"/>
              <a:t>Organizations do not include enough people with disabilities</a:t>
            </a:r>
          </a:p>
        </p:txBody>
      </p:sp>
      <p:sp>
        <p:nvSpPr>
          <p:cNvPr id="6" name="Rectangle 5">
            <a:extLst>
              <a:ext uri="{FF2B5EF4-FFF2-40B4-BE49-F238E27FC236}">
                <a16:creationId xmlns:a16="http://schemas.microsoft.com/office/drawing/2014/main" id="{733C0F01-308B-48F2-8EFA-801E6E85F1A5}"/>
              </a:ext>
            </a:extLst>
          </p:cNvPr>
          <p:cNvSpPr/>
          <p:nvPr/>
        </p:nvSpPr>
        <p:spPr>
          <a:xfrm>
            <a:off x="328670" y="1655742"/>
            <a:ext cx="1153466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Which of the following groups in your organization include people with disabilities? Please check all that apply.</a:t>
            </a:r>
          </a:p>
        </p:txBody>
      </p:sp>
      <p:graphicFrame>
        <p:nvGraphicFramePr>
          <p:cNvPr id="5" name="Table 4">
            <a:extLst>
              <a:ext uri="{FF2B5EF4-FFF2-40B4-BE49-F238E27FC236}">
                <a16:creationId xmlns:a16="http://schemas.microsoft.com/office/drawing/2014/main" id="{C837CC6A-AA7A-0B48-88F4-8B8E2BD0ECE4}"/>
              </a:ext>
            </a:extLst>
          </p:cNvPr>
          <p:cNvGraphicFramePr>
            <a:graphicFrameLocks noGrp="1"/>
          </p:cNvGraphicFramePr>
          <p:nvPr>
            <p:extLst>
              <p:ext uri="{D42A27DB-BD31-4B8C-83A1-F6EECF244321}">
                <p14:modId xmlns:p14="http://schemas.microsoft.com/office/powerpoint/2010/main" val="2192557854"/>
              </p:ext>
            </p:extLst>
          </p:nvPr>
        </p:nvGraphicFramePr>
        <p:xfrm>
          <a:off x="340657" y="2169534"/>
          <a:ext cx="11510430" cy="3262094"/>
        </p:xfrm>
        <a:graphic>
          <a:graphicData uri="http://schemas.openxmlformats.org/drawingml/2006/table">
            <a:tbl>
              <a:tblPr firstRow="1" firstCol="1" bandRow="1">
                <a:tableStyleId>{5C22544A-7EE6-4342-B048-85BDC9FD1C3A}</a:tableStyleId>
              </a:tblPr>
              <a:tblGrid>
                <a:gridCol w="10856731">
                  <a:extLst>
                    <a:ext uri="{9D8B030D-6E8A-4147-A177-3AD203B41FA5}">
                      <a16:colId xmlns:a16="http://schemas.microsoft.com/office/drawing/2014/main" val="1220590800"/>
                    </a:ext>
                  </a:extLst>
                </a:gridCol>
                <a:gridCol w="653699">
                  <a:extLst>
                    <a:ext uri="{9D8B030D-6E8A-4147-A177-3AD203B41FA5}">
                      <a16:colId xmlns:a16="http://schemas.microsoft.com/office/drawing/2014/main" val="448125165"/>
                    </a:ext>
                  </a:extLst>
                </a:gridCol>
              </a:tblGrid>
              <a:tr h="232571">
                <a:tc>
                  <a:txBody>
                    <a:bodyPr/>
                    <a:lstStyle/>
                    <a:p>
                      <a:endParaRPr lang="en-US" sz="1800" dirty="0">
                        <a:solidFill>
                          <a:srgbClr val="000075"/>
                        </a:solidFill>
                        <a:effectLst/>
                        <a:latin typeface="Times New Roman" panose="02020603050405020304" pitchFamily="18" charset="0"/>
                        <a:cs typeface="Times New Roman" panose="02020603050405020304" pitchFamily="18" charset="0"/>
                      </a:endParaRPr>
                    </a:p>
                  </a:txBody>
                  <a:tcPr marL="73025" marR="73025" marT="18415" marB="18415" anchor="ctr"/>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a:t>
                      </a:r>
                      <a:endParaRPr lang="en-US" sz="18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807683174"/>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People You Serve</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66%</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2533710755"/>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Staff Overall</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42%</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907316107"/>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Volunteers</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41%</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571931874"/>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Board</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24%</a:t>
                      </a:r>
                    </a:p>
                  </a:txBody>
                  <a:tcPr marL="73025" marR="73025" marT="18415" marB="18415" anchor="ctr"/>
                </a:tc>
                <a:extLst>
                  <a:ext uri="{0D108BD9-81ED-4DB2-BD59-A6C34878D82A}">
                    <a16:rowId xmlns:a16="http://schemas.microsoft.com/office/drawing/2014/main" val="3003739480"/>
                  </a:ext>
                </a:extLst>
              </a:tr>
              <a:tr h="437612">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Professional Leadership/Management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dirty="0">
                          <a:effectLst/>
                          <a:latin typeface="Times New Roman" panose="02020603050405020304" pitchFamily="18" charset="0"/>
                          <a:cs typeface="Times New Roman" panose="02020603050405020304" pitchFamily="18" charset="0"/>
                        </a:rPr>
                        <a:t>20%</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004096999"/>
                  </a:ext>
                </a:extLst>
              </a:tr>
              <a:tr h="381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Not Applicable</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6%</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876791386"/>
                  </a:ext>
                </a:extLst>
              </a:tr>
              <a:tr h="3814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I Don’t Know</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23%</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746852601"/>
                  </a:ext>
                </a:extLst>
              </a:tr>
            </a:tbl>
          </a:graphicData>
        </a:graphic>
      </p:graphicFrame>
    </p:spTree>
    <p:extLst>
      <p:ext uri="{BB962C8B-B14F-4D97-AF65-F5344CB8AC3E}">
        <p14:creationId xmlns:p14="http://schemas.microsoft.com/office/powerpoint/2010/main" val="1376401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8208C9-C6BC-46AA-9CE6-4C655E89D5EA}"/>
              </a:ext>
            </a:extLst>
          </p:cNvPr>
          <p:cNvSpPr>
            <a:spLocks noGrp="1"/>
          </p:cNvSpPr>
          <p:nvPr>
            <p:ph type="title"/>
          </p:nvPr>
        </p:nvSpPr>
        <p:spPr/>
        <p:txBody>
          <a:bodyPr>
            <a:normAutofit/>
          </a:bodyPr>
          <a:lstStyle/>
          <a:p>
            <a:r>
              <a:rPr lang="en-US" sz="3600" dirty="0"/>
              <a:t>Donors will hold you accountable &amp;</a:t>
            </a:r>
            <a:br>
              <a:rPr lang="en-US" sz="3600" dirty="0"/>
            </a:br>
            <a:r>
              <a:rPr lang="en-US" sz="3600" dirty="0"/>
              <a:t>performance metrics matter</a:t>
            </a:r>
          </a:p>
        </p:txBody>
      </p:sp>
      <p:sp>
        <p:nvSpPr>
          <p:cNvPr id="4" name="Rectangle 3">
            <a:extLst>
              <a:ext uri="{FF2B5EF4-FFF2-40B4-BE49-F238E27FC236}">
                <a16:creationId xmlns:a16="http://schemas.microsoft.com/office/drawing/2014/main" id="{848BD493-985E-4FF0-833F-7792AEC651FD}"/>
              </a:ext>
            </a:extLst>
          </p:cNvPr>
          <p:cNvSpPr/>
          <p:nvPr/>
        </p:nvSpPr>
        <p:spPr>
          <a:xfrm>
            <a:off x="295619" y="1570197"/>
            <a:ext cx="11600762"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Do you ask your members or grantees if they are representative (e.g., staff, board) of the people they serve?</a:t>
            </a:r>
          </a:p>
        </p:txBody>
      </p:sp>
      <p:graphicFrame>
        <p:nvGraphicFramePr>
          <p:cNvPr id="5" name="Chart 4" descr="Bar Chart - Do you ask your members or grantees if they are representative (e.g., staff, board) of the people they serve?&#10;&#10;28% - YES&#10;&#10;30% - NO&#10;&#10;23% - Not Applicable&#10;&#10;19% - I Don't Know">
            <a:extLst>
              <a:ext uri="{FF2B5EF4-FFF2-40B4-BE49-F238E27FC236}">
                <a16:creationId xmlns:a16="http://schemas.microsoft.com/office/drawing/2014/main" id="{9FBC3131-4ED6-4A18-88C7-5675DDE76542}"/>
              </a:ext>
            </a:extLst>
          </p:cNvPr>
          <p:cNvGraphicFramePr/>
          <p:nvPr>
            <p:extLst>
              <p:ext uri="{D42A27DB-BD31-4B8C-83A1-F6EECF244321}">
                <p14:modId xmlns:p14="http://schemas.microsoft.com/office/powerpoint/2010/main" val="4025095405"/>
              </p:ext>
            </p:extLst>
          </p:nvPr>
        </p:nvGraphicFramePr>
        <p:xfrm>
          <a:off x="1071880" y="1570197"/>
          <a:ext cx="9418320" cy="51206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097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DFC650-24E2-4BF9-8973-5ECCABDF120C}"/>
              </a:ext>
            </a:extLst>
          </p:cNvPr>
          <p:cNvSpPr>
            <a:spLocks noGrp="1"/>
          </p:cNvSpPr>
          <p:nvPr>
            <p:ph type="title"/>
          </p:nvPr>
        </p:nvSpPr>
        <p:spPr/>
        <p:txBody>
          <a:bodyPr>
            <a:normAutofit/>
          </a:bodyPr>
          <a:lstStyle/>
          <a:p>
            <a:r>
              <a:rPr lang="en-US" sz="3600" dirty="0"/>
              <a:t>Be sure disability is being measured in your diversity, equity and inclusion work</a:t>
            </a:r>
          </a:p>
        </p:txBody>
      </p:sp>
      <p:sp>
        <p:nvSpPr>
          <p:cNvPr id="4" name="Rectangle 3">
            <a:extLst>
              <a:ext uri="{FF2B5EF4-FFF2-40B4-BE49-F238E27FC236}">
                <a16:creationId xmlns:a16="http://schemas.microsoft.com/office/drawing/2014/main" id="{9E31260D-1C72-4110-B1CE-C31B9A72F50F}"/>
              </a:ext>
            </a:extLst>
          </p:cNvPr>
          <p:cNvSpPr/>
          <p:nvPr/>
        </p:nvSpPr>
        <p:spPr>
          <a:xfrm>
            <a:off x="304800" y="1619369"/>
            <a:ext cx="1158240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Is disability included in that representation?</a:t>
            </a:r>
          </a:p>
        </p:txBody>
      </p:sp>
      <p:graphicFrame>
        <p:nvGraphicFramePr>
          <p:cNvPr id="5" name="Chart 4" descr="47% Yes&#10;26% No&#10;6% Not Applicable&#10;21% I Don't Know&#10;&#10;Bar chart">
            <a:extLst>
              <a:ext uri="{FF2B5EF4-FFF2-40B4-BE49-F238E27FC236}">
                <a16:creationId xmlns:a16="http://schemas.microsoft.com/office/drawing/2014/main" id="{75733FB7-569E-4415-A211-F183DF3B098B}"/>
              </a:ext>
            </a:extLst>
          </p:cNvPr>
          <p:cNvGraphicFramePr/>
          <p:nvPr>
            <p:extLst>
              <p:ext uri="{D42A27DB-BD31-4B8C-83A1-F6EECF244321}">
                <p14:modId xmlns:p14="http://schemas.microsoft.com/office/powerpoint/2010/main" val="840138595"/>
              </p:ext>
            </p:extLst>
          </p:nvPr>
        </p:nvGraphicFramePr>
        <p:xfrm>
          <a:off x="1254760" y="2103120"/>
          <a:ext cx="9052560" cy="47548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9118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EB80A-D445-47D6-B4D5-068C8E81DF43}"/>
              </a:ext>
            </a:extLst>
          </p:cNvPr>
          <p:cNvSpPr>
            <a:spLocks noGrp="1"/>
          </p:cNvSpPr>
          <p:nvPr>
            <p:ph type="title"/>
          </p:nvPr>
        </p:nvSpPr>
        <p:spPr/>
        <p:txBody>
          <a:bodyPr>
            <a:normAutofit/>
          </a:bodyPr>
          <a:lstStyle/>
          <a:p>
            <a:r>
              <a:rPr lang="en-US" sz="3600" dirty="0"/>
              <a:t>Inclusion doesn’t happen by accident</a:t>
            </a:r>
          </a:p>
        </p:txBody>
      </p:sp>
      <p:sp>
        <p:nvSpPr>
          <p:cNvPr id="4" name="Rectangle 3">
            <a:extLst>
              <a:ext uri="{FF2B5EF4-FFF2-40B4-BE49-F238E27FC236}">
                <a16:creationId xmlns:a16="http://schemas.microsoft.com/office/drawing/2014/main" id="{BD1C3FF4-DDE3-44A7-81FA-1E6EFEF497A7}"/>
              </a:ext>
            </a:extLst>
          </p:cNvPr>
          <p:cNvSpPr/>
          <p:nvPr/>
        </p:nvSpPr>
        <p:spPr>
          <a:xfrm>
            <a:off x="298174" y="1573649"/>
            <a:ext cx="11595652"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Do you ask your members or grantees to intentionally include people with disabilities in their work?</a:t>
            </a:r>
          </a:p>
        </p:txBody>
      </p:sp>
      <p:graphicFrame>
        <p:nvGraphicFramePr>
          <p:cNvPr id="5" name="Chart 4" descr="Bar Chart - Do you ask your members or grantees to intentionally include people with disabilities in their work?&#10;&#10;20% - YES&#10;&#10;39% - NO&#10;&#10;23% - Not Applicable&#10;&#10;18% - I Don't Know">
            <a:extLst>
              <a:ext uri="{FF2B5EF4-FFF2-40B4-BE49-F238E27FC236}">
                <a16:creationId xmlns:a16="http://schemas.microsoft.com/office/drawing/2014/main" id="{6B5606C0-99FC-4696-8111-0B8ADDA9B5EE}"/>
              </a:ext>
            </a:extLst>
          </p:cNvPr>
          <p:cNvGraphicFramePr/>
          <p:nvPr>
            <p:extLst>
              <p:ext uri="{D42A27DB-BD31-4B8C-83A1-F6EECF244321}">
                <p14:modId xmlns:p14="http://schemas.microsoft.com/office/powerpoint/2010/main" val="662449495"/>
              </p:ext>
            </p:extLst>
          </p:nvPr>
        </p:nvGraphicFramePr>
        <p:xfrm>
          <a:off x="1253986" y="2011680"/>
          <a:ext cx="9326880" cy="48463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1623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C5A81A-A7C1-4550-96A1-2674BCE469F1}"/>
              </a:ext>
            </a:extLst>
          </p:cNvPr>
          <p:cNvSpPr>
            <a:spLocks noGrp="1"/>
          </p:cNvSpPr>
          <p:nvPr>
            <p:ph type="title"/>
          </p:nvPr>
        </p:nvSpPr>
        <p:spPr/>
        <p:txBody>
          <a:bodyPr>
            <a:normAutofit/>
          </a:bodyPr>
          <a:lstStyle/>
          <a:p>
            <a:r>
              <a:rPr lang="en-US" sz="3600" dirty="0"/>
              <a:t>A picture is worth a thousand words</a:t>
            </a:r>
          </a:p>
        </p:txBody>
      </p:sp>
      <p:sp>
        <p:nvSpPr>
          <p:cNvPr id="4" name="Rectangle 3">
            <a:extLst>
              <a:ext uri="{FF2B5EF4-FFF2-40B4-BE49-F238E27FC236}">
                <a16:creationId xmlns:a16="http://schemas.microsoft.com/office/drawing/2014/main" id="{4250B152-1D8C-4DD3-903C-CE6F1DB16BF9}"/>
              </a:ext>
            </a:extLst>
          </p:cNvPr>
          <p:cNvSpPr/>
          <p:nvPr/>
        </p:nvSpPr>
        <p:spPr>
          <a:xfrm>
            <a:off x="344557" y="1504950"/>
            <a:ext cx="11529391"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Does your organization depict people with visible disabilities (i.e. show pictures of people who use wheelchairs, white cane, have Down Syndrome etc.) in your internal or external marketing and/or advertising materials?</a:t>
            </a:r>
          </a:p>
        </p:txBody>
      </p:sp>
      <p:pic>
        <p:nvPicPr>
          <p:cNvPr id="5" name="Picture 4" descr="Chart with results:&#10;&#10;38% YES&#10;44% NO&#10;9% Not Applicable&#10;9% I Don't Know">
            <a:extLst>
              <a:ext uri="{FF2B5EF4-FFF2-40B4-BE49-F238E27FC236}">
                <a16:creationId xmlns:a16="http://schemas.microsoft.com/office/drawing/2014/main" id="{684F45C4-0EF4-4965-88F3-1DFFD1944C92}"/>
              </a:ext>
            </a:extLst>
          </p:cNvPr>
          <p:cNvPicPr>
            <a:picLocks noChangeAspect="1"/>
          </p:cNvPicPr>
          <p:nvPr/>
        </p:nvPicPr>
        <p:blipFill>
          <a:blip r:embed="rId2" cstate="print"/>
          <a:stretch>
            <a:fillRect/>
          </a:stretch>
        </p:blipFill>
        <p:spPr>
          <a:xfrm>
            <a:off x="1021080" y="1828115"/>
            <a:ext cx="10149840" cy="5148363"/>
          </a:xfrm>
          <a:prstGeom prst="rect">
            <a:avLst/>
          </a:prstGeom>
        </p:spPr>
      </p:pic>
    </p:spTree>
    <p:extLst>
      <p:ext uri="{BB962C8B-B14F-4D97-AF65-F5344CB8AC3E}">
        <p14:creationId xmlns:p14="http://schemas.microsoft.com/office/powerpoint/2010/main" val="3253592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4351F9-CAC9-40E3-8216-4A54C670FF68}"/>
              </a:ext>
            </a:extLst>
          </p:cNvPr>
          <p:cNvSpPr>
            <a:spLocks noGrp="1"/>
          </p:cNvSpPr>
          <p:nvPr>
            <p:ph type="title"/>
          </p:nvPr>
        </p:nvSpPr>
        <p:spPr/>
        <p:txBody>
          <a:bodyPr>
            <a:normAutofit/>
          </a:bodyPr>
          <a:lstStyle/>
          <a:p>
            <a:r>
              <a:rPr lang="en-US" sz="3600" dirty="0"/>
              <a:t>Adding the Disability Lens…</a:t>
            </a:r>
          </a:p>
        </p:txBody>
      </p:sp>
      <p:pic>
        <p:nvPicPr>
          <p:cNvPr id="4" name="Picture 3" descr="A magnifying glass">
            <a:extLst>
              <a:ext uri="{FF2B5EF4-FFF2-40B4-BE49-F238E27FC236}">
                <a16:creationId xmlns:a16="http://schemas.microsoft.com/office/drawing/2014/main" id="{0158143E-ECF1-4424-AF29-17B36045D907}"/>
              </a:ext>
            </a:extLst>
          </p:cNvPr>
          <p:cNvPicPr>
            <a:picLocks noChangeAspect="1"/>
          </p:cNvPicPr>
          <p:nvPr/>
        </p:nvPicPr>
        <p:blipFill>
          <a:blip r:embed="rId2" cstate="print"/>
          <a:stretch>
            <a:fillRect/>
          </a:stretch>
        </p:blipFill>
        <p:spPr>
          <a:xfrm>
            <a:off x="2670267" y="1639863"/>
            <a:ext cx="6858000" cy="5347609"/>
          </a:xfrm>
          <a:prstGeom prst="rect">
            <a:avLst/>
          </a:prstGeom>
        </p:spPr>
      </p:pic>
      <p:sp>
        <p:nvSpPr>
          <p:cNvPr id="6" name="Rectangle 5">
            <a:extLst>
              <a:ext uri="{FF2B5EF4-FFF2-40B4-BE49-F238E27FC236}">
                <a16:creationId xmlns:a16="http://schemas.microsoft.com/office/drawing/2014/main" id="{9DCA5CC2-D91C-48BA-891D-3058CB0EDDF3}"/>
              </a:ext>
            </a:extLst>
          </p:cNvPr>
          <p:cNvSpPr/>
          <p:nvPr/>
        </p:nvSpPr>
        <p:spPr>
          <a:xfrm>
            <a:off x="1919998" y="2868921"/>
            <a:ext cx="6109252" cy="2031325"/>
          </a:xfrm>
          <a:prstGeom prst="rect">
            <a:avLst/>
          </a:prstGeom>
        </p:spPr>
        <p:txBody>
          <a:bodyPr wrap="square">
            <a:spAutoFit/>
          </a:bodyPr>
          <a:lstStyle/>
          <a:p>
            <a:pPr algn="ctr"/>
            <a:r>
              <a:rPr lang="en-US" sz="2100" dirty="0">
                <a:latin typeface="Times New Roman" panose="02020603050405020304" pitchFamily="18" charset="0"/>
                <a:cs typeface="Times New Roman" panose="02020603050405020304" pitchFamily="18" charset="0"/>
              </a:rPr>
              <a:t>By adding the disability</a:t>
            </a:r>
          </a:p>
          <a:p>
            <a:pPr algn="ctr"/>
            <a:r>
              <a:rPr lang="en-US" sz="2100" dirty="0">
                <a:latin typeface="Times New Roman" panose="02020603050405020304" pitchFamily="18" charset="0"/>
                <a:cs typeface="Times New Roman" panose="02020603050405020304" pitchFamily="18" charset="0"/>
              </a:rPr>
              <a:t>lens to your existing work,</a:t>
            </a:r>
          </a:p>
          <a:p>
            <a:pPr algn="ctr"/>
            <a:r>
              <a:rPr lang="en-US" sz="2100" dirty="0">
                <a:latin typeface="Times New Roman" panose="02020603050405020304" pitchFamily="18" charset="0"/>
                <a:cs typeface="Times New Roman" panose="02020603050405020304" pitchFamily="18" charset="0"/>
              </a:rPr>
              <a:t>you have the opportunity</a:t>
            </a:r>
          </a:p>
          <a:p>
            <a:pPr algn="ctr"/>
            <a:r>
              <a:rPr lang="en-US" sz="2100" dirty="0">
                <a:latin typeface="Times New Roman" panose="02020603050405020304" pitchFamily="18" charset="0"/>
                <a:cs typeface="Times New Roman" panose="02020603050405020304" pitchFamily="18" charset="0"/>
              </a:rPr>
              <a:t>to create better outcomes</a:t>
            </a:r>
          </a:p>
          <a:p>
            <a:pPr algn="ctr"/>
            <a:r>
              <a:rPr lang="en-US" sz="2100" dirty="0">
                <a:latin typeface="Times New Roman" panose="02020603050405020304" pitchFamily="18" charset="0"/>
                <a:cs typeface="Times New Roman" panose="02020603050405020304" pitchFamily="18" charset="0"/>
              </a:rPr>
              <a:t>for people with and </a:t>
            </a:r>
          </a:p>
          <a:p>
            <a:pPr algn="ctr"/>
            <a:r>
              <a:rPr lang="en-US" sz="2100" dirty="0">
                <a:latin typeface="Times New Roman" panose="02020603050405020304" pitchFamily="18" charset="0"/>
                <a:cs typeface="Times New Roman" panose="02020603050405020304" pitchFamily="18" charset="0"/>
              </a:rPr>
              <a:t>without disabilities alike</a:t>
            </a:r>
          </a:p>
        </p:txBody>
      </p:sp>
    </p:spTree>
    <p:extLst>
      <p:ext uri="{BB962C8B-B14F-4D97-AF65-F5344CB8AC3E}">
        <p14:creationId xmlns:p14="http://schemas.microsoft.com/office/powerpoint/2010/main" val="3335674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D426FA-50BB-4450-835F-1D48BAD0C75C}"/>
              </a:ext>
            </a:extLst>
          </p:cNvPr>
          <p:cNvSpPr>
            <a:spLocks noGrp="1"/>
          </p:cNvSpPr>
          <p:nvPr>
            <p:ph type="title"/>
          </p:nvPr>
        </p:nvSpPr>
        <p:spPr>
          <a:xfrm>
            <a:off x="523240" y="365126"/>
            <a:ext cx="11144504" cy="1139824"/>
          </a:xfrm>
        </p:spPr>
        <p:txBody>
          <a:bodyPr>
            <a:normAutofit/>
          </a:bodyPr>
          <a:lstStyle/>
          <a:p>
            <a:r>
              <a:rPr lang="en-US" sz="3600" dirty="0"/>
              <a:t>1. Commit publicly to inclusion of people with disabilities</a:t>
            </a:r>
          </a:p>
        </p:txBody>
      </p:sp>
      <p:pic>
        <p:nvPicPr>
          <p:cNvPr id="4" name="Google Shape;222;p30" descr="Palm of a hand with the words &quot;we are all equal&quot; written on it">
            <a:extLst>
              <a:ext uri="{FF2B5EF4-FFF2-40B4-BE49-F238E27FC236}">
                <a16:creationId xmlns:a16="http://schemas.microsoft.com/office/drawing/2014/main" id="{D8B9BD64-42B5-448C-B671-75AF2575B60D}"/>
              </a:ext>
            </a:extLst>
          </p:cNvPr>
          <p:cNvPicPr preferRelativeResize="0">
            <a:picLocks noChangeAspect="1"/>
          </p:cNvPicPr>
          <p:nvPr/>
        </p:nvPicPr>
        <p:blipFill rotWithShape="1">
          <a:blip r:embed="rId2" cstate="print">
            <a:alphaModFix/>
          </a:blip>
          <a:srcRect/>
          <a:stretch/>
        </p:blipFill>
        <p:spPr>
          <a:xfrm>
            <a:off x="347347" y="1504950"/>
            <a:ext cx="4840953" cy="4426014"/>
          </a:xfrm>
          <a:prstGeom prst="rect">
            <a:avLst/>
          </a:prstGeom>
          <a:noFill/>
          <a:ln>
            <a:noFill/>
          </a:ln>
        </p:spPr>
      </p:pic>
      <p:sp>
        <p:nvSpPr>
          <p:cNvPr id="7" name="Rectangle 6">
            <a:extLst>
              <a:ext uri="{FF2B5EF4-FFF2-40B4-BE49-F238E27FC236}">
                <a16:creationId xmlns:a16="http://schemas.microsoft.com/office/drawing/2014/main" id="{B8181137-634A-41A3-80ED-4816305EC173}"/>
              </a:ext>
            </a:extLst>
          </p:cNvPr>
          <p:cNvSpPr/>
          <p:nvPr/>
        </p:nvSpPr>
        <p:spPr>
          <a:xfrm>
            <a:off x="5411769" y="2314962"/>
            <a:ext cx="6096000" cy="2677656"/>
          </a:xfrm>
          <a:prstGeom prst="rect">
            <a:avLst/>
          </a:prstGeom>
        </p:spPr>
        <p:txBody>
          <a:bodyPr>
            <a:spAutoFit/>
          </a:bodyPr>
          <a:lstStyle/>
          <a:p>
            <a:pPr lvl="0" defTabSz="457200"/>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The message that all people are of equal value and must be respected and heard fairly, must be communicated by President and Board.</a:t>
            </a:r>
          </a:p>
          <a:p>
            <a:pPr lvl="0" defTabSz="457200"/>
            <a:endPar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lvl="0" defTabSz="457200"/>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REPEAT those messages over and over!</a:t>
            </a:r>
            <a:endParaRPr lang="en-US" sz="2800" dirty="0">
              <a:solidFill>
                <a:prstClr val="black"/>
              </a:solidFill>
              <a:latin typeface="Times New Roman" panose="02020603050405020304" pitchFamily="18" charset="0"/>
              <a:ea typeface="Lato" panose="020F0502020204030203" pitchFamily="34" charset="0"/>
              <a:cs typeface="Times New Roman" panose="02020603050405020304" pitchFamily="18" charset="0"/>
            </a:endParaRPr>
          </a:p>
        </p:txBody>
      </p:sp>
    </p:spTree>
    <p:extLst>
      <p:ext uri="{BB962C8B-B14F-4D97-AF65-F5344CB8AC3E}">
        <p14:creationId xmlns:p14="http://schemas.microsoft.com/office/powerpoint/2010/main" val="194417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4B727B-21CA-4A29-A231-2ED59301B655}"/>
              </a:ext>
            </a:extLst>
          </p:cNvPr>
          <p:cNvSpPr>
            <a:spLocks noGrp="1"/>
          </p:cNvSpPr>
          <p:nvPr>
            <p:ph type="title"/>
          </p:nvPr>
        </p:nvSpPr>
        <p:spPr/>
        <p:txBody>
          <a:bodyPr>
            <a:normAutofit/>
          </a:bodyPr>
          <a:lstStyle/>
          <a:p>
            <a:r>
              <a:rPr lang="en-US" sz="3600" dirty="0"/>
              <a:t>2. When people with disabilities aren’t at the table, they are on the menu</a:t>
            </a:r>
          </a:p>
        </p:txBody>
      </p:sp>
      <p:sp>
        <p:nvSpPr>
          <p:cNvPr id="5" name="Rectangle 4">
            <a:extLst>
              <a:ext uri="{FF2B5EF4-FFF2-40B4-BE49-F238E27FC236}">
                <a16:creationId xmlns:a16="http://schemas.microsoft.com/office/drawing/2014/main" id="{16B049B6-B72B-47A3-AD44-C8C8B430814C}"/>
              </a:ext>
            </a:extLst>
          </p:cNvPr>
          <p:cNvSpPr/>
          <p:nvPr/>
        </p:nvSpPr>
        <p:spPr>
          <a:xfrm>
            <a:off x="362214" y="1536252"/>
            <a:ext cx="7479747" cy="4093428"/>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Organizations are at their best when they welcome, respect, and include people of all backgrounds.  This includes people with disabilities. Indeed, problems are best solved by working with people who have experienced them first hand and know solutions that work. Just like issues that impact people of different racial, ethnic or other backgrounds, people with disabilities should be involved in solving issues that impact them. </a:t>
            </a:r>
          </a:p>
          <a:p>
            <a:endParaRPr lang="en-US" sz="2000" dirty="0">
              <a:latin typeface="Times New Roman" panose="02020603050405020304" pitchFamily="18" charset="0"/>
              <a:cs typeface="Times New Roman" panose="02020603050405020304" pitchFamily="18" charset="0"/>
            </a:endParaRPr>
          </a:p>
          <a:p>
            <a:r>
              <a:rPr lang="en-US" sz="2000"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Disability impacts people of all races, genders, and backgrounds. However, youth with multiple minority status (i.e. person of color /English language learners + disability face double discrimination) are most likely to enter the school-to-prison pipeline, become homeless and/or live in poverty.  Be sure to look at intersectional issues. </a:t>
            </a:r>
            <a:r>
              <a:rPr lang="en-US" sz="2000" dirty="0">
                <a:latin typeface="Times New Roman" panose="02020603050405020304" pitchFamily="18" charset="0"/>
                <a:cs typeface="Times New Roman" panose="02020603050405020304" pitchFamily="18" charset="0"/>
              </a:rPr>
              <a:t>              </a:t>
            </a:r>
            <a:endParaRPr lang="en-US" sz="2000" b="1" i="1" dirty="0">
              <a:latin typeface="Times New Roman" panose="02020603050405020304" pitchFamily="18" charset="0"/>
              <a:cs typeface="Times New Roman" panose="02020603050405020304" pitchFamily="18" charset="0"/>
            </a:endParaRPr>
          </a:p>
        </p:txBody>
      </p:sp>
      <p:pic>
        <p:nvPicPr>
          <p:cNvPr id="6" name="Picture 5" descr="Tatiana Lee looking at a flight of stairs">
            <a:extLst>
              <a:ext uri="{FF2B5EF4-FFF2-40B4-BE49-F238E27FC236}">
                <a16:creationId xmlns:a16="http://schemas.microsoft.com/office/drawing/2014/main" id="{B13F8EE9-7971-5146-97BF-AEC083495E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27" r="13542"/>
          <a:stretch/>
        </p:blipFill>
        <p:spPr>
          <a:xfrm rot="5400000">
            <a:off x="7773712" y="1573200"/>
            <a:ext cx="4181475" cy="4044975"/>
          </a:xfrm>
          <a:prstGeom prst="rect">
            <a:avLst/>
          </a:prstGeom>
        </p:spPr>
      </p:pic>
      <p:sp>
        <p:nvSpPr>
          <p:cNvPr id="2" name="Rectangle 1">
            <a:extLst>
              <a:ext uri="{FF2B5EF4-FFF2-40B4-BE49-F238E27FC236}">
                <a16:creationId xmlns:a16="http://schemas.microsoft.com/office/drawing/2014/main" id="{78066428-770A-DF4E-BE3F-FE4581BF839B}"/>
              </a:ext>
            </a:extLst>
          </p:cNvPr>
          <p:cNvSpPr/>
          <p:nvPr/>
        </p:nvSpPr>
        <p:spPr>
          <a:xfrm>
            <a:off x="-100577" y="5715408"/>
            <a:ext cx="10451024" cy="707886"/>
          </a:xfrm>
          <a:prstGeom prst="rect">
            <a:avLst/>
          </a:prstGeom>
        </p:spPr>
        <p:txBody>
          <a:bodyPr wrap="square">
            <a:spAutoFit/>
          </a:bodyPr>
          <a:lstStyle/>
          <a:p>
            <a:pPr lvl="1"/>
            <a:r>
              <a:rPr lang="en-US" sz="2000" b="1" dirty="0">
                <a:latin typeface="Times New Roman" panose="02020603050405020304" pitchFamily="18" charset="0"/>
                <a:cs typeface="Times New Roman" panose="02020603050405020304" pitchFamily="18" charset="0"/>
              </a:rPr>
              <a:t>More information on our webinar - </a:t>
            </a:r>
            <a:r>
              <a:rPr lang="en-US" sz="2000" b="1" dirty="0">
                <a:latin typeface="Times New Roman" panose="02020603050405020304" pitchFamily="18" charset="0"/>
                <a:cs typeface="Times New Roman" panose="02020603050405020304" pitchFamily="18" charset="0"/>
                <a:hlinkClick r:id="rId3"/>
              </a:rPr>
              <a:t>How to Recruit, Accommodate and Promote People with Disabilities for Paid Employment, Volunteer Leadership and Board Positions </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231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B73F7-6A62-6C45-A616-ABE433074B27}"/>
              </a:ext>
            </a:extLst>
          </p:cNvPr>
          <p:cNvSpPr>
            <a:spLocks noGrp="1"/>
          </p:cNvSpPr>
          <p:nvPr>
            <p:ph type="title"/>
          </p:nvPr>
        </p:nvSpPr>
        <p:spPr/>
        <p:txBody>
          <a:bodyPr>
            <a:normAutofit/>
          </a:bodyPr>
          <a:lstStyle/>
          <a:p>
            <a:r>
              <a:rPr lang="en-US" sz="3600" dirty="0">
                <a:solidFill>
                  <a:schemeClr val="tx1"/>
                </a:solidFill>
              </a:rPr>
              <a:t>A system you would support? Hopefully not…</a:t>
            </a:r>
          </a:p>
        </p:txBody>
      </p:sp>
      <p:pic>
        <p:nvPicPr>
          <p:cNvPr id="4" name="Picture 2" descr="Segregated restroom sign for &quot;white&quot; and &quot;colored&quot;">
            <a:extLst>
              <a:ext uri="{FF2B5EF4-FFF2-40B4-BE49-F238E27FC236}">
                <a16:creationId xmlns:a16="http://schemas.microsoft.com/office/drawing/2014/main" id="{E1EA05C2-B0F4-1148-ADE2-F86BF46B49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0103" y="1716699"/>
            <a:ext cx="5039492" cy="30348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ign reading &quot;we serve white's only&quot;">
            <a:extLst>
              <a:ext uri="{FF2B5EF4-FFF2-40B4-BE49-F238E27FC236}">
                <a16:creationId xmlns:a16="http://schemas.microsoft.com/office/drawing/2014/main" id="{2F8CE59D-7328-6D48-9AE7-AC29550FEF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2405" y="3891504"/>
            <a:ext cx="5039492" cy="251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160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13043-8DF3-4234-BFF5-8F3432AF56F6}"/>
              </a:ext>
            </a:extLst>
          </p:cNvPr>
          <p:cNvSpPr>
            <a:spLocks noGrp="1"/>
          </p:cNvSpPr>
          <p:nvPr>
            <p:ph type="title"/>
          </p:nvPr>
        </p:nvSpPr>
        <p:spPr/>
        <p:txBody>
          <a:bodyPr>
            <a:normAutofit/>
          </a:bodyPr>
          <a:lstStyle/>
          <a:p>
            <a:r>
              <a:rPr lang="en-US" sz="3600" dirty="0"/>
              <a:t>3. Foster an inclusive environment</a:t>
            </a:r>
          </a:p>
        </p:txBody>
      </p:sp>
      <p:sp>
        <p:nvSpPr>
          <p:cNvPr id="5" name="Rectangle 4">
            <a:extLst>
              <a:ext uri="{FF2B5EF4-FFF2-40B4-BE49-F238E27FC236}">
                <a16:creationId xmlns:a16="http://schemas.microsoft.com/office/drawing/2014/main" id="{2550F565-4F23-413D-B357-21F77DA3EDB6}"/>
              </a:ext>
            </a:extLst>
          </p:cNvPr>
          <p:cNvSpPr/>
          <p:nvPr/>
        </p:nvSpPr>
        <p:spPr>
          <a:xfrm>
            <a:off x="227179" y="1620479"/>
            <a:ext cx="6096000" cy="2934137"/>
          </a:xfrm>
          <a:prstGeom prst="rect">
            <a:avLst/>
          </a:prstGeom>
        </p:spPr>
        <p:txBody>
          <a:bodyPr>
            <a:spAutoFit/>
          </a:bodyPr>
          <a:lstStyle/>
          <a:p>
            <a:pPr marL="457200" lvl="0" indent="-355600">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Use</a:t>
            </a: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“person first”</a:t>
            </a: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 language when appropriate </a:t>
            </a:r>
          </a:p>
          <a:p>
            <a:pPr marL="457200" lvl="0" indent="-355600">
              <a:spcBef>
                <a:spcPts val="1000"/>
              </a:spcBef>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Have an accommodation policy</a:t>
            </a:r>
          </a:p>
          <a:p>
            <a:pPr marL="457200" lvl="0" indent="-355600">
              <a:spcBef>
                <a:spcPts val="1000"/>
              </a:spcBef>
              <a:buSzPts val="2000"/>
              <a:buFont typeface="Libre Baskerville"/>
              <a:buChar char="●"/>
            </a:pPr>
            <a:r>
              <a:rPr lang="en-US" sz="2400"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Made a conscious decision and effort to seek out and include certain demographic groups whether that was gender, race, or sexual orientation</a:t>
            </a:r>
            <a:endPar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sp>
        <p:nvSpPr>
          <p:cNvPr id="2" name="Rectangle 1">
            <a:extLst>
              <a:ext uri="{FF2B5EF4-FFF2-40B4-BE49-F238E27FC236}">
                <a16:creationId xmlns:a16="http://schemas.microsoft.com/office/drawing/2014/main" id="{D7B285B1-A824-7F46-8982-B058BEDD90EF}"/>
              </a:ext>
            </a:extLst>
          </p:cNvPr>
          <p:cNvSpPr/>
          <p:nvPr/>
        </p:nvSpPr>
        <p:spPr>
          <a:xfrm>
            <a:off x="0" y="4554616"/>
            <a:ext cx="7901796" cy="830997"/>
          </a:xfrm>
          <a:prstGeom prst="rect">
            <a:avLst/>
          </a:prstGeom>
        </p:spPr>
        <p:txBody>
          <a:bodyPr wrap="square">
            <a:spAutoFit/>
          </a:bodyPr>
          <a:lstStyle/>
          <a:p>
            <a:pPr lvl="1"/>
            <a:r>
              <a:rPr lang="en-US" sz="2400" b="1" dirty="0">
                <a:latin typeface="Times New Roman" panose="02020603050405020304" pitchFamily="18" charset="0"/>
                <a:cs typeface="Times New Roman" panose="02020603050405020304" pitchFamily="18" charset="0"/>
              </a:rPr>
              <a:t>More information on our webinar - </a:t>
            </a:r>
            <a:r>
              <a:rPr lang="en-US" sz="2400" b="1" dirty="0">
                <a:latin typeface="Times New Roman" panose="02020603050405020304" pitchFamily="18" charset="0"/>
                <a:cs typeface="Times New Roman" panose="02020603050405020304" pitchFamily="18" charset="0"/>
                <a:hlinkClick r:id="rId2"/>
              </a:rPr>
              <a:t>How to Ensure A Welcoming Lexicon and Inclusive Storytelling</a:t>
            </a:r>
            <a:endParaRPr lang="en-US" sz="2400" b="1" dirty="0">
              <a:latin typeface="Times New Roman" panose="02020603050405020304" pitchFamily="18" charset="0"/>
              <a:cs typeface="Times New Roman" panose="02020603050405020304" pitchFamily="18" charset="0"/>
            </a:endParaRPr>
          </a:p>
        </p:txBody>
      </p:sp>
      <p:pic>
        <p:nvPicPr>
          <p:cNvPr id="4" name="Picture 3" descr="A woman sitting on a chair holding a white cane">
            <a:extLst>
              <a:ext uri="{FF2B5EF4-FFF2-40B4-BE49-F238E27FC236}">
                <a16:creationId xmlns:a16="http://schemas.microsoft.com/office/drawing/2014/main" id="{A461F141-75BF-43A0-A7B6-8BDFC7206FFC}"/>
              </a:ext>
            </a:extLst>
          </p:cNvPr>
          <p:cNvPicPr>
            <a:picLocks noChangeAspect="1"/>
          </p:cNvPicPr>
          <p:nvPr/>
        </p:nvPicPr>
        <p:blipFill>
          <a:blip r:embed="rId3" cstate="print"/>
          <a:stretch>
            <a:fillRect/>
          </a:stretch>
        </p:blipFill>
        <p:spPr>
          <a:xfrm>
            <a:off x="8767604" y="1496000"/>
            <a:ext cx="3118773" cy="4686205"/>
          </a:xfrm>
          <a:prstGeom prst="rect">
            <a:avLst/>
          </a:prstGeom>
        </p:spPr>
      </p:pic>
    </p:spTree>
    <p:extLst>
      <p:ext uri="{BB962C8B-B14F-4D97-AF65-F5344CB8AC3E}">
        <p14:creationId xmlns:p14="http://schemas.microsoft.com/office/powerpoint/2010/main" val="1300417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482C8F-59FB-493F-9EF0-56DFC85D515E}"/>
              </a:ext>
            </a:extLst>
          </p:cNvPr>
          <p:cNvSpPr>
            <a:spLocks noGrp="1"/>
          </p:cNvSpPr>
          <p:nvPr>
            <p:ph type="title"/>
          </p:nvPr>
        </p:nvSpPr>
        <p:spPr/>
        <p:txBody>
          <a:bodyPr>
            <a:normAutofit/>
          </a:bodyPr>
          <a:lstStyle/>
          <a:p>
            <a:r>
              <a:rPr lang="en-US" sz="3600" dirty="0"/>
              <a:t>What we say makes a difference</a:t>
            </a:r>
          </a:p>
        </p:txBody>
      </p:sp>
      <p:pic>
        <p:nvPicPr>
          <p:cNvPr id="4" name="Picture 3" descr="A wheelchair user tied to a chair with rope">
            <a:extLst>
              <a:ext uri="{FF2B5EF4-FFF2-40B4-BE49-F238E27FC236}">
                <a16:creationId xmlns:a16="http://schemas.microsoft.com/office/drawing/2014/main" id="{14C80C31-BA78-432B-8EEA-001405B1B86E}"/>
              </a:ext>
            </a:extLst>
          </p:cNvPr>
          <p:cNvPicPr>
            <a:picLocks noChangeAspect="1"/>
          </p:cNvPicPr>
          <p:nvPr/>
        </p:nvPicPr>
        <p:blipFill>
          <a:blip r:embed="rId2" cstate="print"/>
          <a:stretch>
            <a:fillRect/>
          </a:stretch>
        </p:blipFill>
        <p:spPr>
          <a:xfrm>
            <a:off x="358166" y="1504949"/>
            <a:ext cx="4266564" cy="4607889"/>
          </a:xfrm>
          <a:prstGeom prst="rect">
            <a:avLst/>
          </a:prstGeom>
        </p:spPr>
      </p:pic>
      <p:sp>
        <p:nvSpPr>
          <p:cNvPr id="5" name="Rectangle 4">
            <a:extLst>
              <a:ext uri="{FF2B5EF4-FFF2-40B4-BE49-F238E27FC236}">
                <a16:creationId xmlns:a16="http://schemas.microsoft.com/office/drawing/2014/main" id="{7C9EF31D-A5A2-48AF-855F-8A3D5DC44703}"/>
              </a:ext>
            </a:extLst>
          </p:cNvPr>
          <p:cNvSpPr/>
          <p:nvPr/>
        </p:nvSpPr>
        <p:spPr>
          <a:xfrm>
            <a:off x="4942840" y="1811109"/>
            <a:ext cx="6096000" cy="3785652"/>
          </a:xfrm>
          <a:prstGeom prst="rect">
            <a:avLst/>
          </a:prstGeom>
        </p:spPr>
        <p:txBody>
          <a:bodyPr>
            <a:spAutoFit/>
          </a:bodyPr>
          <a:lstStyle/>
          <a:p>
            <a:r>
              <a:rPr lang="en-US" sz="2400" b="1" dirty="0">
                <a:latin typeface="Times New Roman" panose="02020603050405020304" pitchFamily="18" charset="0"/>
                <a:cs typeface="Times New Roman" panose="02020603050405020304" pitchFamily="18" charset="0"/>
              </a:rPr>
              <a:t>DO SAY:</a:t>
            </a:r>
          </a:p>
          <a:p>
            <a:r>
              <a:rPr lang="en-US" sz="2400" dirty="0">
                <a:latin typeface="Times New Roman" panose="02020603050405020304" pitchFamily="18" charset="0"/>
                <a:cs typeface="Times New Roman" panose="02020603050405020304" pitchFamily="18" charset="0"/>
              </a:rPr>
              <a:t>Someone uses/rides a wheelchair</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DON’T SAY: </a:t>
            </a:r>
          </a:p>
          <a:p>
            <a:r>
              <a:rPr lang="en-US" sz="2400" dirty="0">
                <a:latin typeface="Times New Roman" panose="02020603050405020304" pitchFamily="18" charset="0"/>
                <a:cs typeface="Times New Roman" panose="02020603050405020304" pitchFamily="18" charset="0"/>
              </a:rPr>
              <a:t>Wheelchair bound</a:t>
            </a:r>
          </a:p>
          <a:p>
            <a:r>
              <a:rPr lang="en-US" sz="2400" dirty="0">
                <a:latin typeface="Times New Roman" panose="02020603050405020304" pitchFamily="18" charset="0"/>
                <a:cs typeface="Times New Roman" panose="02020603050405020304" pitchFamily="18" charset="0"/>
              </a:rPr>
              <a:t>Confined to a wheelchair</a:t>
            </a:r>
          </a:p>
          <a:p>
            <a:r>
              <a:rPr lang="en-US" sz="2400" dirty="0">
                <a:latin typeface="Times New Roman" panose="02020603050405020304" pitchFamily="18" charset="0"/>
                <a:cs typeface="Times New Roman" panose="02020603050405020304" pitchFamily="18" charset="0"/>
              </a:rPr>
              <a:t>Wheelchair person</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WHEN YOU DON’T KNOW WHAT TO DO/SAY, </a:t>
            </a:r>
            <a:r>
              <a:rPr lang="en-US" sz="2400" b="1" dirty="0">
                <a:latin typeface="Times New Roman" panose="02020603050405020304" pitchFamily="18" charset="0"/>
                <a:cs typeface="Times New Roman" panose="02020603050405020304" pitchFamily="18" charset="0"/>
              </a:rPr>
              <a:t>ASK!</a:t>
            </a:r>
          </a:p>
        </p:txBody>
      </p:sp>
    </p:spTree>
    <p:extLst>
      <p:ext uri="{BB962C8B-B14F-4D97-AF65-F5344CB8AC3E}">
        <p14:creationId xmlns:p14="http://schemas.microsoft.com/office/powerpoint/2010/main" val="745657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C9E427-FFCE-4746-AE13-E5F7D8D655C1}"/>
              </a:ext>
            </a:extLst>
          </p:cNvPr>
          <p:cNvSpPr>
            <a:spLocks noGrp="1"/>
          </p:cNvSpPr>
          <p:nvPr>
            <p:ph type="title"/>
          </p:nvPr>
        </p:nvSpPr>
        <p:spPr/>
        <p:txBody>
          <a:bodyPr>
            <a:normAutofit/>
          </a:bodyPr>
          <a:lstStyle/>
          <a:p>
            <a:r>
              <a:rPr lang="en-US" sz="3600" dirty="0"/>
              <a:t>4. Work </a:t>
            </a:r>
            <a:r>
              <a:rPr lang="en-US" sz="3600" b="1" i="1" dirty="0"/>
              <a:t>with</a:t>
            </a:r>
            <a:r>
              <a:rPr lang="en-US" sz="3600" dirty="0">
                <a:effectLst>
                  <a:outerShdw blurRad="38100" dist="38100" dir="2700000" algn="tl">
                    <a:srgbClr val="000000">
                      <a:alpha val="43137"/>
                    </a:srgbClr>
                  </a:outerShdw>
                </a:effectLst>
              </a:rPr>
              <a:t> </a:t>
            </a:r>
            <a:r>
              <a:rPr lang="en-US" sz="3600" dirty="0"/>
              <a:t>people with disabilities </a:t>
            </a:r>
            <a:endParaRPr lang="en-US" sz="3600" u="sng" dirty="0"/>
          </a:p>
        </p:txBody>
      </p:sp>
      <p:sp>
        <p:nvSpPr>
          <p:cNvPr id="5" name="Rectangle 4">
            <a:extLst>
              <a:ext uri="{FF2B5EF4-FFF2-40B4-BE49-F238E27FC236}">
                <a16:creationId xmlns:a16="http://schemas.microsoft.com/office/drawing/2014/main" id="{FB93DB7B-50AB-45C1-9B95-11EFCF9FB5C9}"/>
              </a:ext>
            </a:extLst>
          </p:cNvPr>
          <p:cNvSpPr/>
          <p:nvPr/>
        </p:nvSpPr>
        <p:spPr>
          <a:xfrm>
            <a:off x="523240" y="1711589"/>
            <a:ext cx="6215697" cy="2323713"/>
          </a:xfrm>
          <a:prstGeom prst="rect">
            <a:avLst/>
          </a:prstGeom>
        </p:spPr>
        <p:txBody>
          <a:bodyPr wrap="square">
            <a:spAutoFit/>
          </a:bodyPr>
          <a:lstStyle/>
          <a:p>
            <a:pPr marL="48729" lvl="0" defTabSz="457200">
              <a:buClr>
                <a:srgbClr val="000000"/>
              </a:buClr>
              <a:buSzPts val="2000"/>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rPr>
              <a:t>RespectAbility</a:t>
            </a: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 Best Practices for Employers</a:t>
            </a:r>
          </a:p>
          <a:p>
            <a:pPr marL="48729" lvl="0" defTabSz="457200">
              <a:spcBef>
                <a:spcPts val="1000"/>
              </a:spcBef>
              <a:buClr>
                <a:prstClr val="black"/>
              </a:buClr>
              <a:buSzPts val="2000"/>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3">
                  <a:extLst>
                    <a:ext uri="{A12FA001-AC4F-418D-AE19-62706E023703}">
                      <ahyp:hlinkClr xmlns:ahyp="http://schemas.microsoft.com/office/drawing/2018/hyperlinkcolor" val="tx"/>
                    </a:ext>
                  </a:extLst>
                </a:hlinkClick>
              </a:rPr>
              <a:t>TAPAbility</a:t>
            </a: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 which can source talent</a:t>
            </a:r>
          </a:p>
          <a:p>
            <a:pPr marL="48729" lvl="0" defTabSz="457200">
              <a:spcBef>
                <a:spcPts val="1000"/>
              </a:spcBef>
              <a:buClr>
                <a:prstClr val="black"/>
              </a:buClr>
              <a:buSzPts val="2000"/>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4">
                  <a:extLst>
                    <a:ext uri="{A12FA001-AC4F-418D-AE19-62706E023703}">
                      <ahyp:hlinkClr xmlns:ahyp="http://schemas.microsoft.com/office/drawing/2018/hyperlinkcolor" val="tx"/>
                    </a:ext>
                  </a:extLst>
                </a:hlinkClick>
              </a:rPr>
              <a:t>AskJan.org</a:t>
            </a: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 which can problem solve inclusive employment questions for free</a:t>
            </a:r>
          </a:p>
          <a:p>
            <a:pPr marL="48729" lvl="0" defTabSz="457200">
              <a:spcBef>
                <a:spcPts val="1000"/>
              </a:spcBef>
              <a:buClr>
                <a:prstClr val="black"/>
              </a:buClr>
              <a:buSzPts val="2000"/>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5">
                  <a:extLst>
                    <a:ext uri="{A12FA001-AC4F-418D-AE19-62706E023703}">
                      <ahyp:hlinkClr xmlns:ahyp="http://schemas.microsoft.com/office/drawing/2018/hyperlinkcolor" val="tx"/>
                    </a:ext>
                  </a:extLst>
                </a:hlinkClick>
              </a:rPr>
              <a:t>Diverse Managers - Philanthropy’s Next Hurdle</a:t>
            </a:r>
            <a:endPar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sp>
        <p:nvSpPr>
          <p:cNvPr id="6" name="Rectangle 5">
            <a:extLst>
              <a:ext uri="{FF2B5EF4-FFF2-40B4-BE49-F238E27FC236}">
                <a16:creationId xmlns:a16="http://schemas.microsoft.com/office/drawing/2014/main" id="{9F6A97FE-C380-364E-8B51-64AD570065AF}"/>
              </a:ext>
            </a:extLst>
          </p:cNvPr>
          <p:cNvSpPr/>
          <p:nvPr/>
        </p:nvSpPr>
        <p:spPr>
          <a:xfrm>
            <a:off x="56149" y="4241941"/>
            <a:ext cx="6373226" cy="1569660"/>
          </a:xfrm>
          <a:prstGeom prst="rect">
            <a:avLst/>
          </a:prstGeom>
        </p:spPr>
        <p:txBody>
          <a:bodyPr wrap="square">
            <a:spAutoFit/>
          </a:bodyPr>
          <a:lstStyle/>
          <a:p>
            <a:pPr lvl="1"/>
            <a:r>
              <a:rPr lang="en-US" sz="2400" b="1" dirty="0">
                <a:latin typeface="Times New Roman" panose="02020603050405020304" pitchFamily="18" charset="0"/>
                <a:cs typeface="Times New Roman" panose="02020603050405020304" pitchFamily="18" charset="0"/>
              </a:rPr>
              <a:t>More information on our webinar - </a:t>
            </a:r>
            <a:r>
              <a:rPr lang="en-US" sz="2400" b="1" dirty="0">
                <a:latin typeface="Times New Roman" panose="02020603050405020304" pitchFamily="18" charset="0"/>
                <a:cs typeface="Times New Roman" panose="02020603050405020304" pitchFamily="18" charset="0"/>
                <a:hlinkClick r:id="rId6"/>
              </a:rPr>
              <a:t>How to Recruit, Accommodate and Promote People with Disabilities for Paid Employment, Volunteer Leadership and Board Positions </a:t>
            </a:r>
            <a:endParaRPr lang="en-US" sz="2400" b="1" dirty="0">
              <a:latin typeface="Times New Roman" panose="02020603050405020304" pitchFamily="18" charset="0"/>
              <a:cs typeface="Times New Roman" panose="02020603050405020304" pitchFamily="18" charset="0"/>
            </a:endParaRPr>
          </a:p>
        </p:txBody>
      </p:sp>
      <p:pic>
        <p:nvPicPr>
          <p:cNvPr id="7" name="Picture 6" descr="L-R: Matan Koch, Candace Cable and Tatiana Lee smiling together. All three are wheelchair users.">
            <a:extLst>
              <a:ext uri="{FF2B5EF4-FFF2-40B4-BE49-F238E27FC236}">
                <a16:creationId xmlns:a16="http://schemas.microsoft.com/office/drawing/2014/main" id="{A09995A8-79F9-C84B-A232-81870FADB5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945" r="18125"/>
          <a:stretch/>
        </p:blipFill>
        <p:spPr>
          <a:xfrm rot="5400000">
            <a:off x="7255669" y="988219"/>
            <a:ext cx="4110038" cy="5143500"/>
          </a:xfrm>
          <a:prstGeom prst="rect">
            <a:avLst/>
          </a:prstGeom>
        </p:spPr>
      </p:pic>
    </p:spTree>
    <p:extLst>
      <p:ext uri="{BB962C8B-B14F-4D97-AF65-F5344CB8AC3E}">
        <p14:creationId xmlns:p14="http://schemas.microsoft.com/office/powerpoint/2010/main" val="2659124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Case for Hiring PWDs </a:t>
            </a:r>
          </a:p>
        </p:txBody>
      </p:sp>
      <p:sp>
        <p:nvSpPr>
          <p:cNvPr id="2" name="Content Placeholder 1"/>
          <p:cNvSpPr>
            <a:spLocks noGrp="1"/>
          </p:cNvSpPr>
          <p:nvPr>
            <p:ph idx="1"/>
          </p:nvPr>
        </p:nvSpPr>
        <p:spPr/>
        <p:txBody>
          <a:bodyPr>
            <a:normAutofit/>
          </a:bodyPr>
          <a:lstStyle/>
          <a:p>
            <a:r>
              <a:rPr lang="en-US" dirty="0">
                <a:solidFill>
                  <a:srgbClr val="000000"/>
                </a:solidFill>
              </a:rPr>
              <a:t>Companies That Embrace the Talents of People with Disabilities Are More Profitable and Productive, With Better Shareholder Return</a:t>
            </a:r>
          </a:p>
          <a:p>
            <a:endParaRPr lang="en-US" dirty="0">
              <a:solidFill>
                <a:srgbClr val="000000"/>
              </a:solidFill>
            </a:endParaRPr>
          </a:p>
          <a:p>
            <a:r>
              <a:rPr lang="en-US" dirty="0">
                <a:solidFill>
                  <a:srgbClr val="000000"/>
                </a:solidFill>
              </a:rPr>
              <a:t>People with Disabilities Represent a High-Quality Source of Talent at a Time When the Pressure on the Talent Pipeline Is at a Premium</a:t>
            </a:r>
          </a:p>
          <a:p>
            <a:endParaRPr lang="en-US" dirty="0">
              <a:solidFill>
                <a:srgbClr val="000000"/>
              </a:solidFill>
            </a:endParaRPr>
          </a:p>
          <a:p>
            <a:r>
              <a:rPr lang="en-US" dirty="0">
                <a:solidFill>
                  <a:srgbClr val="000000"/>
                </a:solidFill>
              </a:rPr>
              <a:t>Increasing Disability Hiring Will Lower Turnover and the Associated Turnover Costs</a:t>
            </a:r>
          </a:p>
          <a:p>
            <a:pPr algn="ctr"/>
            <a:endParaRPr lang="en-US" dirty="0">
              <a:solidFill>
                <a:srgbClr val="000000"/>
              </a:solidFill>
            </a:endParaRPr>
          </a:p>
        </p:txBody>
      </p:sp>
    </p:spTree>
    <p:extLst>
      <p:ext uri="{BB962C8B-B14F-4D97-AF65-F5344CB8AC3E}">
        <p14:creationId xmlns:p14="http://schemas.microsoft.com/office/powerpoint/2010/main" val="1387978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AEF5F-8B0C-4AC4-90A0-945E358E5574}"/>
              </a:ext>
            </a:extLst>
          </p:cNvPr>
          <p:cNvSpPr>
            <a:spLocks noGrp="1"/>
          </p:cNvSpPr>
          <p:nvPr>
            <p:ph type="title"/>
          </p:nvPr>
        </p:nvSpPr>
        <p:spPr/>
        <p:txBody>
          <a:bodyPr>
            <a:normAutofit/>
          </a:bodyPr>
          <a:lstStyle/>
          <a:p>
            <a:r>
              <a:rPr lang="en-US" sz="3600" dirty="0"/>
              <a:t>5. Have an inclusion point person or committee</a:t>
            </a:r>
          </a:p>
        </p:txBody>
      </p:sp>
      <p:sp>
        <p:nvSpPr>
          <p:cNvPr id="6" name="Rectangle 5">
            <a:extLst>
              <a:ext uri="{FF2B5EF4-FFF2-40B4-BE49-F238E27FC236}">
                <a16:creationId xmlns:a16="http://schemas.microsoft.com/office/drawing/2014/main" id="{274A7F63-4651-454F-B1E4-1AA821624061}"/>
              </a:ext>
            </a:extLst>
          </p:cNvPr>
          <p:cNvSpPr/>
          <p:nvPr/>
        </p:nvSpPr>
        <p:spPr>
          <a:xfrm>
            <a:off x="330312" y="2017290"/>
            <a:ext cx="9460374" cy="2279085"/>
          </a:xfrm>
          <a:prstGeom prst="rect">
            <a:avLst/>
          </a:prstGeom>
        </p:spPr>
        <p:txBody>
          <a:bodyPr wrap="square">
            <a:spAutoFit/>
          </a:bodyPr>
          <a:lstStyle/>
          <a:p>
            <a:pPr marL="355600" lvl="0" indent="-342900" defTabSz="457200">
              <a:lnSpc>
                <a:spcPct val="90000"/>
              </a:lnSpc>
              <a:buClr>
                <a:srgbClr val="000000"/>
              </a:buClr>
              <a:buSzPct val="100000"/>
              <a:buFont typeface="Arial" panose="020B0604020202020204" pitchFamily="34" charset="0"/>
              <a:buChar char="•"/>
            </a:pP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Inclusion Statement and how to make requests for disability accommodations should be on your accessible website and event invites</a:t>
            </a:r>
          </a:p>
          <a:p>
            <a:pPr marL="355600" lvl="0" indent="-342900" defTabSz="457200">
              <a:lnSpc>
                <a:spcPct val="90000"/>
              </a:lnSpc>
              <a:spcBef>
                <a:spcPts val="466"/>
              </a:spcBef>
              <a:buClr>
                <a:srgbClr val="000000"/>
              </a:buClr>
              <a:buSzPct val="100000"/>
              <a:buFont typeface="Arial" panose="020B0604020202020204" pitchFamily="34" charset="0"/>
              <a:buChar char="•"/>
            </a:pP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HR Evaluation and program manager evaluation includes diversity as a performance metric</a:t>
            </a:r>
          </a:p>
          <a:p>
            <a:pPr marL="12700" lvl="0" defTabSz="457200">
              <a:lnSpc>
                <a:spcPct val="90000"/>
              </a:lnSpc>
              <a:spcBef>
                <a:spcPts val="466"/>
              </a:spcBef>
              <a:buClr>
                <a:srgbClr val="000000"/>
              </a:buClr>
              <a:buSzPct val="100000"/>
            </a:pPr>
            <a:endPar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endParaRPr>
          </a:p>
          <a:p>
            <a:pPr marL="355600" lvl="0" indent="-342900" defTabSz="457200">
              <a:lnSpc>
                <a:spcPct val="90000"/>
              </a:lnSpc>
              <a:spcBef>
                <a:spcPts val="466"/>
              </a:spcBef>
              <a:buClr>
                <a:srgbClr val="000000"/>
              </a:buClr>
              <a:buSzPct val="100000"/>
              <a:buFont typeface="Arial" panose="020B0604020202020204" pitchFamily="34" charset="0"/>
              <a:buChar char="•"/>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rPr>
              <a:t>Resource on Disability Inclusion</a:t>
            </a:r>
            <a:endPar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3">
                <a:extLst>
                  <a:ext uri="{A12FA001-AC4F-418D-AE19-62706E023703}">
                    <ahyp:hlinkClr xmlns:ahyp="http://schemas.microsoft.com/office/drawing/2018/hyperlinkcolor" val="tx"/>
                  </a:ext>
                </a:extLst>
              </a:hlinkClick>
            </a:endParaRPr>
          </a:p>
        </p:txBody>
      </p:sp>
      <p:pic>
        <p:nvPicPr>
          <p:cNvPr id="4" name="Google Shape;261;p34" descr="Silhouette of hands shaking">
            <a:extLst>
              <a:ext uri="{FF2B5EF4-FFF2-40B4-BE49-F238E27FC236}">
                <a16:creationId xmlns:a16="http://schemas.microsoft.com/office/drawing/2014/main" id="{24FF136C-F220-4EF5-8027-ADD1BB37E5AE}"/>
              </a:ext>
              <a:ext uri="{C183D7F6-B498-43B3-948B-1728B52AA6E4}">
                <adec:decorative xmlns:adec="http://schemas.microsoft.com/office/drawing/2017/decorative" val="1"/>
              </a:ext>
            </a:extLst>
          </p:cNvPr>
          <p:cNvPicPr preferRelativeResize="0"/>
          <p:nvPr/>
        </p:nvPicPr>
        <p:blipFill rotWithShape="1">
          <a:blip r:embed="rId4" cstate="print">
            <a:alphaModFix/>
          </a:blip>
          <a:srcRect/>
          <a:stretch/>
        </p:blipFill>
        <p:spPr>
          <a:xfrm>
            <a:off x="9790686" y="1855130"/>
            <a:ext cx="2071002" cy="2071002"/>
          </a:xfrm>
          <a:prstGeom prst="rect">
            <a:avLst/>
          </a:prstGeom>
          <a:noFill/>
          <a:ln>
            <a:noFill/>
          </a:ln>
        </p:spPr>
      </p:pic>
      <p:pic>
        <p:nvPicPr>
          <p:cNvPr id="5" name="Picture 4" descr="A person grabbing another person on a staircase, pulling them up">
            <a:extLst>
              <a:ext uri="{FF2B5EF4-FFF2-40B4-BE49-F238E27FC236}">
                <a16:creationId xmlns:a16="http://schemas.microsoft.com/office/drawing/2014/main" id="{BC655300-2829-4624-AC23-F7298D3335A7}"/>
              </a:ext>
            </a:extLst>
          </p:cNvPr>
          <p:cNvPicPr>
            <a:picLocks noChangeAspect="1"/>
          </p:cNvPicPr>
          <p:nvPr/>
        </p:nvPicPr>
        <p:blipFill>
          <a:blip r:embed="rId5" cstate="print"/>
          <a:stretch>
            <a:fillRect/>
          </a:stretch>
        </p:blipFill>
        <p:spPr>
          <a:xfrm>
            <a:off x="10201293" y="4815561"/>
            <a:ext cx="1249788" cy="1286367"/>
          </a:xfrm>
          <a:prstGeom prst="rect">
            <a:avLst/>
          </a:prstGeom>
        </p:spPr>
      </p:pic>
    </p:spTree>
    <p:extLst>
      <p:ext uri="{BB962C8B-B14F-4D97-AF65-F5344CB8AC3E}">
        <p14:creationId xmlns:p14="http://schemas.microsoft.com/office/powerpoint/2010/main" val="361032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081088-46FD-4AAF-AD7C-7EB499588E4F}"/>
              </a:ext>
            </a:extLst>
          </p:cNvPr>
          <p:cNvSpPr>
            <a:spLocks noGrp="1"/>
          </p:cNvSpPr>
          <p:nvPr>
            <p:ph type="title"/>
          </p:nvPr>
        </p:nvSpPr>
        <p:spPr/>
        <p:txBody>
          <a:bodyPr>
            <a:normAutofit/>
          </a:bodyPr>
          <a:lstStyle/>
          <a:p>
            <a:r>
              <a:rPr lang="en-US" sz="3600" dirty="0"/>
              <a:t>6. Include people with disabilities in your marketing</a:t>
            </a:r>
          </a:p>
        </p:txBody>
      </p:sp>
      <p:sp>
        <p:nvSpPr>
          <p:cNvPr id="5" name="Rectangle 4">
            <a:extLst>
              <a:ext uri="{FF2B5EF4-FFF2-40B4-BE49-F238E27FC236}">
                <a16:creationId xmlns:a16="http://schemas.microsoft.com/office/drawing/2014/main" id="{14B72304-367D-4228-929B-91E4D8B7CF2E}"/>
              </a:ext>
            </a:extLst>
          </p:cNvPr>
          <p:cNvSpPr/>
          <p:nvPr/>
        </p:nvSpPr>
        <p:spPr>
          <a:xfrm>
            <a:off x="333364" y="1877529"/>
            <a:ext cx="6096000" cy="3416320"/>
          </a:xfrm>
          <a:prstGeom prst="rect">
            <a:avLst/>
          </a:prstGeom>
        </p:spPr>
        <p:txBody>
          <a:bodyPr>
            <a:spAutoFit/>
          </a:bodyPr>
          <a:lstStyle/>
          <a:p>
            <a:pPr marL="444500" lvl="0" indent="-342900" defTabSz="457200">
              <a:buSzPct val="100000"/>
              <a:buFont typeface="Arial" panose="020B0604020202020204" pitchFamily="34" charset="0"/>
              <a:buChar char="•"/>
            </a:pP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Example: Photos on website should include individuals with visible disabilities</a:t>
            </a:r>
          </a:p>
          <a:p>
            <a:pPr marL="444500" lvl="0" indent="-342900" defTabSz="457200">
              <a:buSzPct val="100000"/>
              <a:buFont typeface="Arial" panose="020B0604020202020204" pitchFamily="34" charset="0"/>
              <a:buChar char="•"/>
            </a:pPr>
            <a:r>
              <a:rPr lang="en-US" sz="24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rPr>
              <a:t>Toolkit</a:t>
            </a: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 for Media Representation</a:t>
            </a:r>
          </a:p>
          <a:p>
            <a:pPr marL="444500" lvl="0" indent="-342900" defTabSz="457200">
              <a:buSzPts val="2000"/>
              <a:buFont typeface="Arial" panose="020B0604020202020204" pitchFamily="34" charset="0"/>
              <a:buChar char="•"/>
            </a:pPr>
            <a:endParaRPr lang="en-US" sz="2400" b="1"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101600" lvl="0" defTabSz="457200">
              <a:buSzPts val="2000"/>
            </a:pPr>
            <a:r>
              <a:rPr lang="en-US" sz="2400" b="1" dirty="0">
                <a:latin typeface="Times New Roman" panose="02020603050405020304" pitchFamily="18" charset="0"/>
                <a:cs typeface="Times New Roman" panose="02020603050405020304" pitchFamily="18" charset="0"/>
              </a:rPr>
              <a:t>More information on our webinars – </a:t>
            </a:r>
            <a:r>
              <a:rPr lang="en-US" sz="2400" b="1" dirty="0">
                <a:latin typeface="Times New Roman" panose="02020603050405020304" pitchFamily="18" charset="0"/>
                <a:cs typeface="Times New Roman" panose="02020603050405020304" pitchFamily="18" charset="0"/>
                <a:hlinkClick r:id="rId3"/>
              </a:rPr>
              <a:t>How to Ensue Accessible Websites, Social Media and Inclusive Photos</a:t>
            </a:r>
            <a:endParaRPr lang="en-US" sz="2400" b="1" dirty="0">
              <a:latin typeface="Times New Roman" panose="02020603050405020304" pitchFamily="18" charset="0"/>
              <a:cs typeface="Times New Roman" panose="02020603050405020304" pitchFamily="18" charset="0"/>
            </a:endParaRPr>
          </a:p>
          <a:p>
            <a:pPr marL="101600" lvl="0" defTabSz="457200">
              <a:buSzPts val="2000"/>
            </a:pPr>
            <a:r>
              <a:rPr lang="en-US" sz="2400" b="1" dirty="0">
                <a:latin typeface="Times New Roman" panose="02020603050405020304" pitchFamily="18" charset="0"/>
                <a:cs typeface="Times New Roman" panose="02020603050405020304" pitchFamily="18" charset="0"/>
              </a:rPr>
              <a:t>and </a:t>
            </a:r>
            <a:r>
              <a:rPr lang="en-US" sz="2400" b="1" dirty="0">
                <a:latin typeface="Times New Roman" panose="02020603050405020304" pitchFamily="18" charset="0"/>
                <a:cs typeface="Times New Roman" panose="02020603050405020304" pitchFamily="18" charset="0"/>
                <a:hlinkClick r:id="rId4"/>
              </a:rPr>
              <a:t>Premium Skills Workshop in Social Media Accessibility</a:t>
            </a:r>
            <a:endParaRPr lang="en-US" sz="2400" b="1" dirty="0">
              <a:latin typeface="Times New Roman" panose="02020603050405020304" pitchFamily="18" charset="0"/>
              <a:cs typeface="Times New Roman" panose="02020603050405020304" pitchFamily="18" charset="0"/>
            </a:endParaRPr>
          </a:p>
        </p:txBody>
      </p:sp>
      <p:pic>
        <p:nvPicPr>
          <p:cNvPr id="6" name="Picture 5" descr="Ad for Tommy Hilfiger showing people with disabilities wearing adaptive clothing">
            <a:extLst>
              <a:ext uri="{FF2B5EF4-FFF2-40B4-BE49-F238E27FC236}">
                <a16:creationId xmlns:a16="http://schemas.microsoft.com/office/drawing/2014/main" id="{27ABD669-075E-CA4C-A663-97AB1ECFE2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317"/>
          <a:stretch/>
        </p:blipFill>
        <p:spPr>
          <a:xfrm>
            <a:off x="6931742" y="1504950"/>
            <a:ext cx="4960046" cy="4267200"/>
          </a:xfrm>
          <a:prstGeom prst="rect">
            <a:avLst/>
          </a:prstGeom>
        </p:spPr>
      </p:pic>
    </p:spTree>
    <p:extLst>
      <p:ext uri="{BB962C8B-B14F-4D97-AF65-F5344CB8AC3E}">
        <p14:creationId xmlns:p14="http://schemas.microsoft.com/office/powerpoint/2010/main" val="2142176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25945D-25ED-4C74-988A-911E59A80B66}"/>
              </a:ext>
            </a:extLst>
          </p:cNvPr>
          <p:cNvSpPr>
            <a:spLocks noGrp="1"/>
          </p:cNvSpPr>
          <p:nvPr>
            <p:ph type="title"/>
          </p:nvPr>
        </p:nvSpPr>
        <p:spPr/>
        <p:txBody>
          <a:bodyPr>
            <a:normAutofit/>
          </a:bodyPr>
          <a:lstStyle/>
          <a:p>
            <a:r>
              <a:rPr lang="en-US" sz="3600" dirty="0"/>
              <a:t>7. Ensure website and online resources are accessible</a:t>
            </a:r>
          </a:p>
        </p:txBody>
      </p:sp>
      <p:sp>
        <p:nvSpPr>
          <p:cNvPr id="5" name="Rectangle 4">
            <a:extLst>
              <a:ext uri="{FF2B5EF4-FFF2-40B4-BE49-F238E27FC236}">
                <a16:creationId xmlns:a16="http://schemas.microsoft.com/office/drawing/2014/main" id="{AAEACF6D-9EC2-4E9A-88A2-381D2F6AB147}"/>
              </a:ext>
            </a:extLst>
          </p:cNvPr>
          <p:cNvSpPr/>
          <p:nvPr/>
        </p:nvSpPr>
        <p:spPr>
          <a:xfrm>
            <a:off x="322881" y="1661889"/>
            <a:ext cx="6853171" cy="3600986"/>
          </a:xfrm>
          <a:prstGeom prst="rect">
            <a:avLst/>
          </a:prstGeom>
        </p:spPr>
        <p:txBody>
          <a:bodyPr wrap="square">
            <a:spAutoFit/>
          </a:bodyPr>
          <a:lstStyle/>
          <a:p>
            <a:pPr marL="342900" lvl="0" indent="-342900" defTabSz="457200">
              <a:lnSpc>
                <a:spcPct val="90000"/>
              </a:lnSpc>
              <a:buClr>
                <a:srgbClr val="000000"/>
              </a:buClr>
              <a:buSzPct val="100000"/>
              <a:buFont typeface="Arial" panose="020B0604020202020204" pitchFamily="34" charset="0"/>
              <a:buChar char="•"/>
            </a:pPr>
            <a:r>
              <a:rPr lang="en-US" sz="24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Websites need to be set up for use by screen readers and people who need captions.</a:t>
            </a:r>
          </a:p>
          <a:p>
            <a:pPr marL="342900" lvl="0" indent="-342900" defTabSz="457200">
              <a:lnSpc>
                <a:spcPct val="90000"/>
              </a:lnSpc>
              <a:buClr>
                <a:srgbClr val="000000"/>
              </a:buClr>
              <a:buSzPct val="100000"/>
              <a:buFont typeface="Arial" panose="020B0604020202020204" pitchFamily="34" charset="0"/>
              <a:buChar char="•"/>
            </a:pP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Caption videos</a:t>
            </a:r>
          </a:p>
          <a:p>
            <a:pPr marL="342900" lvl="0" indent="-342900" defTabSz="457200">
              <a:lnSpc>
                <a:spcPct val="90000"/>
              </a:lnSpc>
              <a:buClr>
                <a:srgbClr val="000000"/>
              </a:buClr>
              <a:buSzPct val="100000"/>
              <a:buFont typeface="Arial" panose="020B0604020202020204" pitchFamily="34" charset="0"/>
              <a:buChar char="•"/>
            </a:pPr>
            <a:r>
              <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Make documents and presentations accessible</a:t>
            </a:r>
          </a:p>
          <a:p>
            <a:pPr lvl="0" defTabSz="457200">
              <a:lnSpc>
                <a:spcPct val="90000"/>
              </a:lnSpc>
              <a:buClr>
                <a:srgbClr val="000000"/>
              </a:buClr>
              <a:buSzPts val="2000"/>
            </a:pPr>
            <a:endParaRPr lang="en-US" sz="240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101600" lvl="0" defTabSz="457200">
              <a:buSzPts val="2000"/>
            </a:pPr>
            <a:r>
              <a:rPr lang="en-US" sz="2400" b="1" dirty="0">
                <a:latin typeface="Times New Roman" panose="02020603050405020304" pitchFamily="18" charset="0"/>
                <a:cs typeface="Times New Roman" panose="02020603050405020304" pitchFamily="18" charset="0"/>
              </a:rPr>
              <a:t>More information on our webinars – </a:t>
            </a:r>
            <a:r>
              <a:rPr lang="en-US" sz="2400" b="1" dirty="0">
                <a:latin typeface="Times New Roman" panose="02020603050405020304" pitchFamily="18" charset="0"/>
                <a:cs typeface="Times New Roman" panose="02020603050405020304" pitchFamily="18" charset="0"/>
                <a:hlinkClick r:id="rId2"/>
              </a:rPr>
              <a:t>How to Ensue Accessible Websites, Social Media and Inclusive Photos</a:t>
            </a:r>
            <a:endParaRPr lang="en-US" sz="2400" b="1" dirty="0">
              <a:latin typeface="Times New Roman" panose="02020603050405020304" pitchFamily="18" charset="0"/>
              <a:cs typeface="Times New Roman" panose="02020603050405020304" pitchFamily="18" charset="0"/>
            </a:endParaRPr>
          </a:p>
          <a:p>
            <a:pPr marL="101600" lvl="0" defTabSz="457200">
              <a:buSzPts val="2000"/>
            </a:pPr>
            <a:r>
              <a:rPr lang="en-US" sz="2400" b="1" dirty="0">
                <a:latin typeface="Times New Roman" panose="02020603050405020304" pitchFamily="18" charset="0"/>
                <a:cs typeface="Times New Roman" panose="02020603050405020304" pitchFamily="18" charset="0"/>
              </a:rPr>
              <a:t>and </a:t>
            </a:r>
            <a:r>
              <a:rPr lang="en-US" sz="2400" b="1" dirty="0">
                <a:latin typeface="Times New Roman" panose="02020603050405020304" pitchFamily="18" charset="0"/>
                <a:cs typeface="Times New Roman" panose="02020603050405020304" pitchFamily="18" charset="0"/>
                <a:hlinkClick r:id="rId3"/>
              </a:rPr>
              <a:t>Premium Skills Workshop in Social Media Accessibility</a:t>
            </a:r>
            <a:endParaRPr lang="en-US" sz="2400" b="1" dirty="0">
              <a:latin typeface="Times New Roman" panose="02020603050405020304" pitchFamily="18" charset="0"/>
              <a:cs typeface="Times New Roman" panose="02020603050405020304" pitchFamily="18" charset="0"/>
            </a:endParaRPr>
          </a:p>
        </p:txBody>
      </p:sp>
      <p:pic>
        <p:nvPicPr>
          <p:cNvPr id="7" name="Picture 6" descr="Various accessibility icons, including for braile, sign language, closed captioning, and others">
            <a:extLst>
              <a:ext uri="{FF2B5EF4-FFF2-40B4-BE49-F238E27FC236}">
                <a16:creationId xmlns:a16="http://schemas.microsoft.com/office/drawing/2014/main" id="{743149F2-C4F2-2A4D-81FD-375502C6F9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2410" y="1661889"/>
            <a:ext cx="2916709" cy="2916709"/>
          </a:xfrm>
          <a:prstGeom prst="rect">
            <a:avLst/>
          </a:prstGeom>
        </p:spPr>
      </p:pic>
    </p:spTree>
    <p:extLst>
      <p:ext uri="{BB962C8B-B14F-4D97-AF65-F5344CB8AC3E}">
        <p14:creationId xmlns:p14="http://schemas.microsoft.com/office/powerpoint/2010/main" val="2834289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F3A7-03A4-43B5-8EA2-CD5DBCFD14E7}"/>
              </a:ext>
            </a:extLst>
          </p:cNvPr>
          <p:cNvSpPr>
            <a:spLocks noGrp="1"/>
          </p:cNvSpPr>
          <p:nvPr>
            <p:ph type="title"/>
          </p:nvPr>
        </p:nvSpPr>
        <p:spPr/>
        <p:txBody>
          <a:bodyPr>
            <a:normAutofit/>
          </a:bodyPr>
          <a:lstStyle/>
          <a:p>
            <a:r>
              <a:rPr lang="en-US" sz="3600" dirty="0"/>
              <a:t>8. Ensure accessibility of office and events</a:t>
            </a:r>
          </a:p>
        </p:txBody>
      </p:sp>
      <p:sp>
        <p:nvSpPr>
          <p:cNvPr id="7" name="Rectangle 6">
            <a:extLst>
              <a:ext uri="{FF2B5EF4-FFF2-40B4-BE49-F238E27FC236}">
                <a16:creationId xmlns:a16="http://schemas.microsoft.com/office/drawing/2014/main" id="{72EEA46D-CE7C-42AF-A622-662E0AB4E011}"/>
              </a:ext>
            </a:extLst>
          </p:cNvPr>
          <p:cNvSpPr/>
          <p:nvPr/>
        </p:nvSpPr>
        <p:spPr>
          <a:xfrm>
            <a:off x="4866640" y="1841386"/>
            <a:ext cx="6096000" cy="3175228"/>
          </a:xfrm>
          <a:prstGeom prst="rect">
            <a:avLst/>
          </a:prstGeom>
        </p:spPr>
        <p:txBody>
          <a:bodyPr>
            <a:spAutoFit/>
          </a:bodyPr>
          <a:lstStyle/>
          <a:p>
            <a:pPr marL="457200" lvl="0" indent="-355600">
              <a:buClr>
                <a:srgbClr val="000000"/>
              </a:buClr>
              <a:buSzPts val="2000"/>
              <a:buFont typeface="Libre Baskerville"/>
              <a:buChar char="●"/>
            </a:pPr>
            <a:r>
              <a:rPr lang="en-US" sz="2400"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rPr>
              <a:t>Physical Accessibility</a:t>
            </a:r>
            <a:endPar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457200" lvl="0" indent="-355600">
              <a:spcBef>
                <a:spcPts val="1000"/>
              </a:spcBef>
              <a:buClr>
                <a:srgbClr val="000000"/>
              </a:buClr>
              <a:buSzPts val="2000"/>
              <a:buFont typeface="Libre Baskerville"/>
              <a:buChar char="●"/>
            </a:pPr>
            <a:r>
              <a:rPr lang="en-US" sz="2400"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rPr>
              <a:t>Event Checklist</a:t>
            </a:r>
            <a:endPar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457200" lvl="0"/>
            <a:endPar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457200" lvl="0"/>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All of the following must be accessible:</a:t>
            </a:r>
          </a:p>
          <a:p>
            <a:pPr marL="914400" lvl="1" indent="-355600">
              <a:buClr>
                <a:srgbClr val="000000"/>
              </a:buClr>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Invitation/notification of event</a:t>
            </a:r>
          </a:p>
          <a:p>
            <a:pPr marL="914400" lvl="1" indent="-355600">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Facilities</a:t>
            </a:r>
          </a:p>
          <a:p>
            <a:pPr marL="914400" lvl="1" indent="-355600">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Communication</a:t>
            </a:r>
          </a:p>
          <a:p>
            <a:pPr marL="914400" lvl="1" indent="-355600">
              <a:buSzPts val="2000"/>
              <a:buFont typeface="Libre Baskerville"/>
              <a:buChar char="○"/>
            </a:pPr>
            <a:r>
              <a:rPr lang="en-US" sz="2400" dirty="0">
                <a:latin typeface="Times New Roman" panose="02020603050405020304" pitchFamily="18" charset="0"/>
                <a:ea typeface="Lato" panose="020F0502020204030203" pitchFamily="34" charset="0"/>
                <a:cs typeface="Times New Roman" panose="02020603050405020304" pitchFamily="18" charset="0"/>
                <a:sym typeface="Libre Baskerville"/>
              </a:rPr>
              <a:t>Staff/Volunteers</a:t>
            </a:r>
          </a:p>
        </p:txBody>
      </p:sp>
      <p:sp>
        <p:nvSpPr>
          <p:cNvPr id="2" name="Rectangle 1">
            <a:extLst>
              <a:ext uri="{FF2B5EF4-FFF2-40B4-BE49-F238E27FC236}">
                <a16:creationId xmlns:a16="http://schemas.microsoft.com/office/drawing/2014/main" id="{3B4B2800-EE46-414F-A319-F5875F7A7975}"/>
              </a:ext>
            </a:extLst>
          </p:cNvPr>
          <p:cNvSpPr/>
          <p:nvPr/>
        </p:nvSpPr>
        <p:spPr>
          <a:xfrm>
            <a:off x="4398755" y="5353050"/>
            <a:ext cx="5347233" cy="830997"/>
          </a:xfrm>
          <a:prstGeom prst="rect">
            <a:avLst/>
          </a:prstGeom>
        </p:spPr>
        <p:txBody>
          <a:bodyPr wrap="none">
            <a:spAutoFit/>
          </a:bodyPr>
          <a:lstStyle/>
          <a:p>
            <a:pPr lvl="1"/>
            <a:r>
              <a:rPr lang="en-US" sz="2400" b="1" dirty="0">
                <a:latin typeface="Times New Roman" panose="02020603050405020304" pitchFamily="18" charset="0"/>
                <a:cs typeface="Times New Roman" panose="02020603050405020304" pitchFamily="18" charset="0"/>
              </a:rPr>
              <a:t>More information on our webinar - </a:t>
            </a:r>
          </a:p>
          <a:p>
            <a:pPr lvl="1"/>
            <a:r>
              <a:rPr lang="en-US" sz="2400" b="1" dirty="0">
                <a:latin typeface="Times New Roman" panose="02020603050405020304" pitchFamily="18" charset="0"/>
                <a:cs typeface="Times New Roman" panose="02020603050405020304" pitchFamily="18" charset="0"/>
                <a:hlinkClick r:id="rId3"/>
              </a:rPr>
              <a:t>How to Ensure Accessible Events </a:t>
            </a:r>
            <a:endParaRPr lang="en-US" sz="2400" b="1" dirty="0">
              <a:latin typeface="Times New Roman" panose="02020603050405020304" pitchFamily="18" charset="0"/>
              <a:cs typeface="Times New Roman" panose="02020603050405020304" pitchFamily="18" charset="0"/>
            </a:endParaRPr>
          </a:p>
        </p:txBody>
      </p:sp>
      <p:pic>
        <p:nvPicPr>
          <p:cNvPr id="5" name="Picture 4" descr="A sign outside a building under construction that announces the construction is for making the building accessible">
            <a:extLst>
              <a:ext uri="{FF2B5EF4-FFF2-40B4-BE49-F238E27FC236}">
                <a16:creationId xmlns:a16="http://schemas.microsoft.com/office/drawing/2014/main" id="{7E2C641C-D7E8-4268-AD61-FD18E22168E3}"/>
              </a:ext>
            </a:extLst>
          </p:cNvPr>
          <p:cNvPicPr>
            <a:picLocks noChangeAspect="1"/>
          </p:cNvPicPr>
          <p:nvPr/>
        </p:nvPicPr>
        <p:blipFill>
          <a:blip r:embed="rId4" cstate="print"/>
          <a:stretch>
            <a:fillRect/>
          </a:stretch>
        </p:blipFill>
        <p:spPr>
          <a:xfrm>
            <a:off x="351784" y="1504950"/>
            <a:ext cx="4389120" cy="5371849"/>
          </a:xfrm>
          <a:prstGeom prst="rect">
            <a:avLst/>
          </a:prstGeom>
        </p:spPr>
      </p:pic>
    </p:spTree>
    <p:extLst>
      <p:ext uri="{BB962C8B-B14F-4D97-AF65-F5344CB8AC3E}">
        <p14:creationId xmlns:p14="http://schemas.microsoft.com/office/powerpoint/2010/main" val="2369935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3356E8-A6D3-4909-A0C0-E08F54EF35BC}"/>
              </a:ext>
            </a:extLst>
          </p:cNvPr>
          <p:cNvSpPr>
            <a:spLocks noGrp="1"/>
          </p:cNvSpPr>
          <p:nvPr>
            <p:ph type="title"/>
          </p:nvPr>
        </p:nvSpPr>
        <p:spPr/>
        <p:txBody>
          <a:bodyPr>
            <a:normAutofit/>
          </a:bodyPr>
          <a:lstStyle/>
          <a:p>
            <a:r>
              <a:rPr lang="en-US" sz="3600" dirty="0"/>
              <a:t>Accessibility: ADA Accessible Resource Guide</a:t>
            </a:r>
          </a:p>
        </p:txBody>
      </p:sp>
      <p:sp>
        <p:nvSpPr>
          <p:cNvPr id="4" name="Rectangle 3">
            <a:extLst>
              <a:ext uri="{FF2B5EF4-FFF2-40B4-BE49-F238E27FC236}">
                <a16:creationId xmlns:a16="http://schemas.microsoft.com/office/drawing/2014/main" id="{2625E01A-55BB-4B72-A216-5501D731A15D}"/>
              </a:ext>
            </a:extLst>
          </p:cNvPr>
          <p:cNvSpPr/>
          <p:nvPr/>
        </p:nvSpPr>
        <p:spPr>
          <a:xfrm>
            <a:off x="398022" y="1745055"/>
            <a:ext cx="12523304" cy="1815882"/>
          </a:xfrm>
          <a:prstGeom prst="rect">
            <a:avLst/>
          </a:prstGeom>
        </p:spPr>
        <p:txBody>
          <a:bodyPr wrap="square">
            <a:spAutoFit/>
          </a:bodyPr>
          <a:lstStyle/>
          <a:p>
            <a:pPr lvl="0" defTabSz="457200"/>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The Chicago Community Trust</a:t>
            </a:r>
          </a:p>
          <a:p>
            <a:pPr lvl="0" defTabSz="457200"/>
            <a:endPar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xtLst>
                  <a:ext uri="{A12FA001-AC4F-418D-AE19-62706E023703}">
                    <ahyp:hlinkClr xmlns:ahyp="http://schemas.microsoft.com/office/drawing/2018/hyperlinkcolor" val="tx"/>
                  </a:ext>
                </a:extLst>
              </a:hlinkClick>
            </a:endParaRPr>
          </a:p>
          <a:p>
            <a:pPr lvl="0" defTabSz="457200"/>
            <a:r>
              <a:rPr lang="en-US" sz="28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 action="ppaction://noaction">
                  <a:extLst>
                    <a:ext uri="{A12FA001-AC4F-418D-AE19-62706E023703}">
                      <ahyp:hlinkClr xmlns:ahyp="http://schemas.microsoft.com/office/drawing/2018/hyperlinkcolor" val="tx"/>
                    </a:ext>
                  </a:extLst>
                </a:hlinkClick>
              </a:rPr>
              <a:t>http://www.cct.org/wp-content/uploads/</a:t>
            </a:r>
          </a:p>
          <a:p>
            <a:pPr lvl="0" defTabSz="457200"/>
            <a:r>
              <a:rPr lang="en-US" sz="28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 action="ppaction://noaction">
                  <a:extLst>
                    <a:ext uri="{A12FA001-AC4F-418D-AE19-62706E023703}">
                      <ahyp:hlinkClr xmlns:ahyp="http://schemas.microsoft.com/office/drawing/2018/hyperlinkcolor" val="tx"/>
                    </a:ext>
                  </a:extLst>
                </a:hlinkClick>
              </a:rPr>
              <a:t>2015/08/2015ADAComplianceGuide.pdf</a:t>
            </a:r>
            <a:endParaRPr lang="en-US" sz="2800" u="sng"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pic>
        <p:nvPicPr>
          <p:cNvPr id="5" name="Google Shape;356;p45" descr="A poster with pictures of many people with visible and invisible disabilities that advertises the ADA's &quot;Renewing The Commitment&quot; compliance guide for nonprofits">
            <a:extLst>
              <a:ext uri="{FF2B5EF4-FFF2-40B4-BE49-F238E27FC236}">
                <a16:creationId xmlns:a16="http://schemas.microsoft.com/office/drawing/2014/main" id="{E9DA2361-A4BD-4189-A58C-AC6E2208C8F1}"/>
              </a:ext>
            </a:extLst>
          </p:cNvPr>
          <p:cNvPicPr preferRelativeResize="0"/>
          <p:nvPr/>
        </p:nvPicPr>
        <p:blipFill rotWithShape="1">
          <a:blip r:embed="rId3" cstate="print">
            <a:alphaModFix/>
          </a:blip>
          <a:srcRect/>
          <a:stretch/>
        </p:blipFill>
        <p:spPr>
          <a:xfrm>
            <a:off x="7903475" y="1504950"/>
            <a:ext cx="3983725" cy="4887989"/>
          </a:xfrm>
          <a:prstGeom prst="rect">
            <a:avLst/>
          </a:prstGeom>
          <a:noFill/>
          <a:ln>
            <a:noFill/>
          </a:ln>
        </p:spPr>
      </p:pic>
    </p:spTree>
    <p:extLst>
      <p:ext uri="{BB962C8B-B14F-4D97-AF65-F5344CB8AC3E}">
        <p14:creationId xmlns:p14="http://schemas.microsoft.com/office/powerpoint/2010/main" val="2576256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F6DC11-9B87-4CBD-B999-9336C5BDE5AC}"/>
              </a:ext>
            </a:extLst>
          </p:cNvPr>
          <p:cNvSpPr>
            <a:spLocks noGrp="1"/>
          </p:cNvSpPr>
          <p:nvPr>
            <p:ph type="title"/>
          </p:nvPr>
        </p:nvSpPr>
        <p:spPr>
          <a:xfrm>
            <a:off x="523240" y="365126"/>
            <a:ext cx="11254232" cy="1139824"/>
          </a:xfrm>
        </p:spPr>
        <p:txBody>
          <a:bodyPr>
            <a:normAutofit/>
          </a:bodyPr>
          <a:lstStyle/>
          <a:p>
            <a:r>
              <a:rPr lang="en-US" sz="3600" dirty="0"/>
              <a:t>9. Use vendors who are or who hire people with disabilities</a:t>
            </a:r>
          </a:p>
        </p:txBody>
      </p:sp>
      <p:sp>
        <p:nvSpPr>
          <p:cNvPr id="6" name="Rectangle 5">
            <a:extLst>
              <a:ext uri="{FF2B5EF4-FFF2-40B4-BE49-F238E27FC236}">
                <a16:creationId xmlns:a16="http://schemas.microsoft.com/office/drawing/2014/main" id="{85E63DD2-4533-43D3-A9FA-561C6EEC58E8}"/>
              </a:ext>
            </a:extLst>
          </p:cNvPr>
          <p:cNvSpPr/>
          <p:nvPr/>
        </p:nvSpPr>
        <p:spPr>
          <a:xfrm>
            <a:off x="245283" y="1796489"/>
            <a:ext cx="8063145" cy="2117759"/>
          </a:xfrm>
          <a:prstGeom prst="rect">
            <a:avLst/>
          </a:prstGeom>
        </p:spPr>
        <p:txBody>
          <a:bodyPr wrap="square">
            <a:spAutoFit/>
          </a:bodyPr>
          <a:lstStyle/>
          <a:p>
            <a:pPr marL="457200" lvl="0" indent="-355600">
              <a:buSzPts val="2000"/>
              <a:buFont typeface="Libre Baskerville"/>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Invest in social enterprises who hire people with and without disabilities</a:t>
            </a:r>
          </a:p>
          <a:p>
            <a:pPr marL="101600" lvl="0">
              <a:lnSpc>
                <a:spcPct val="115000"/>
              </a:lnSpc>
              <a:buSzPts val="2000"/>
            </a:pPr>
            <a:endParaRPr lang="en-US" sz="1200"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endParaRPr>
          </a:p>
          <a:p>
            <a:pPr marL="457200" lvl="0" indent="-355600">
              <a:lnSpc>
                <a:spcPct val="115000"/>
              </a:lnSpc>
              <a:buSzPts val="2000"/>
              <a:buFont typeface="Libre Baskerville"/>
              <a:buChar char="●"/>
            </a:pPr>
            <a:r>
              <a:rPr lang="en-US" sz="2800"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2"/>
              </a:rPr>
              <a:t>Social Enterprise: Creating Employment Opportunities for People with Disabilities</a:t>
            </a:r>
            <a:r>
              <a:rPr lang="en-US" sz="2800"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p:txBody>
      </p:sp>
      <p:pic>
        <p:nvPicPr>
          <p:cNvPr id="4" name="Picture 3" descr="A person with a disability inside a kitchen">
            <a:extLst>
              <a:ext uri="{FF2B5EF4-FFF2-40B4-BE49-F238E27FC236}">
                <a16:creationId xmlns:a16="http://schemas.microsoft.com/office/drawing/2014/main" id="{3CBEB281-0C12-4D47-BABE-C6E6056B8D0B}"/>
              </a:ext>
            </a:extLst>
          </p:cNvPr>
          <p:cNvPicPr>
            <a:picLocks noChangeAspect="1"/>
          </p:cNvPicPr>
          <p:nvPr/>
        </p:nvPicPr>
        <p:blipFill>
          <a:blip r:embed="rId3" cstate="print"/>
          <a:stretch>
            <a:fillRect/>
          </a:stretch>
        </p:blipFill>
        <p:spPr>
          <a:xfrm>
            <a:off x="8617872" y="1504950"/>
            <a:ext cx="3269211" cy="3187477"/>
          </a:xfrm>
          <a:prstGeom prst="rect">
            <a:avLst/>
          </a:prstGeom>
        </p:spPr>
      </p:pic>
    </p:spTree>
    <p:extLst>
      <p:ext uri="{BB962C8B-B14F-4D97-AF65-F5344CB8AC3E}">
        <p14:creationId xmlns:p14="http://schemas.microsoft.com/office/powerpoint/2010/main" val="2391366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B73F7-6A62-6C45-A616-ABE433074B27}"/>
              </a:ext>
            </a:extLst>
          </p:cNvPr>
          <p:cNvSpPr>
            <a:spLocks noGrp="1"/>
          </p:cNvSpPr>
          <p:nvPr>
            <p:ph type="title"/>
          </p:nvPr>
        </p:nvSpPr>
        <p:spPr/>
        <p:txBody>
          <a:bodyPr>
            <a:normAutofit fontScale="90000"/>
          </a:bodyPr>
          <a:lstStyle/>
          <a:p>
            <a:r>
              <a:rPr lang="en-US" dirty="0">
                <a:solidFill>
                  <a:schemeClr val="tx1"/>
                </a:solidFill>
              </a:rPr>
              <a:t>If this was the board of a non profit serving inner-city youth, would you support them? Hopefully not…</a:t>
            </a:r>
          </a:p>
        </p:txBody>
      </p:sp>
      <p:pic>
        <p:nvPicPr>
          <p:cNvPr id="4" name="Picture 2" descr="A group of white men sitting around a board table">
            <a:extLst>
              <a:ext uri="{FF2B5EF4-FFF2-40B4-BE49-F238E27FC236}">
                <a16:creationId xmlns:a16="http://schemas.microsoft.com/office/drawing/2014/main" id="{F45BCCFD-AA15-E84E-81D3-EC0F2D7B3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4096" y="1606084"/>
            <a:ext cx="8973887" cy="504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757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D5E74-F440-431F-9081-942DA4763B87}"/>
              </a:ext>
            </a:extLst>
          </p:cNvPr>
          <p:cNvSpPr>
            <a:spLocks noGrp="1"/>
          </p:cNvSpPr>
          <p:nvPr>
            <p:ph type="title"/>
          </p:nvPr>
        </p:nvSpPr>
        <p:spPr/>
        <p:txBody>
          <a:bodyPr>
            <a:normAutofit/>
          </a:bodyPr>
          <a:lstStyle/>
          <a:p>
            <a:r>
              <a:rPr lang="en-US" sz="3600" dirty="0"/>
              <a:t>10. Promote a disability lens among grantees/members</a:t>
            </a:r>
          </a:p>
        </p:txBody>
      </p:sp>
      <p:pic>
        <p:nvPicPr>
          <p:cNvPr id="4" name="Picture 3" descr="People with disabilities around a desk looking at documents printed out">
            <a:extLst>
              <a:ext uri="{FF2B5EF4-FFF2-40B4-BE49-F238E27FC236}">
                <a16:creationId xmlns:a16="http://schemas.microsoft.com/office/drawing/2014/main" id="{B9B425DB-C942-43C6-81AE-C6FDE98D053D}"/>
              </a:ext>
            </a:extLst>
          </p:cNvPr>
          <p:cNvPicPr>
            <a:picLocks noChangeAspect="1"/>
          </p:cNvPicPr>
          <p:nvPr/>
        </p:nvPicPr>
        <p:blipFill>
          <a:blip r:embed="rId2" cstate="print"/>
          <a:stretch>
            <a:fillRect/>
          </a:stretch>
        </p:blipFill>
        <p:spPr>
          <a:xfrm>
            <a:off x="339344" y="1508760"/>
            <a:ext cx="3249064" cy="3840480"/>
          </a:xfrm>
          <a:prstGeom prst="rect">
            <a:avLst/>
          </a:prstGeom>
        </p:spPr>
      </p:pic>
      <p:sp>
        <p:nvSpPr>
          <p:cNvPr id="6" name="Rectangle 5">
            <a:extLst>
              <a:ext uri="{FF2B5EF4-FFF2-40B4-BE49-F238E27FC236}">
                <a16:creationId xmlns:a16="http://schemas.microsoft.com/office/drawing/2014/main" id="{035C8C40-F65F-4C8E-B21A-E4DDB916D0C0}"/>
              </a:ext>
            </a:extLst>
          </p:cNvPr>
          <p:cNvSpPr/>
          <p:nvPr/>
        </p:nvSpPr>
        <p:spPr>
          <a:xfrm>
            <a:off x="3733211" y="1790279"/>
            <a:ext cx="8119445" cy="4013406"/>
          </a:xfrm>
          <a:prstGeom prst="rect">
            <a:avLst/>
          </a:prstGeom>
        </p:spPr>
        <p:txBody>
          <a:bodyPr wrap="square">
            <a:spAutoFit/>
          </a:bodyPr>
          <a:lstStyle/>
          <a:p>
            <a:pPr>
              <a:lnSpc>
                <a:spcPct val="90000"/>
              </a:lnSpc>
              <a:buClr>
                <a:srgbClr val="000000"/>
              </a:buClr>
              <a:buSzPts val="2000"/>
            </a:pPr>
            <a:r>
              <a:rPr lang="en-US" sz="2800"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Ask Your Grantees/Members About:</a:t>
            </a:r>
            <a:endPar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lvl="0">
              <a:lnSpc>
                <a:spcPct val="90000"/>
              </a:lnSpc>
              <a:buClr>
                <a:srgbClr val="000000"/>
              </a:buClr>
              <a:buSzPts val="2000"/>
            </a:pPr>
            <a:endPar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Meaningful and inclusive </a:t>
            </a:r>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policies and/or programs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Public commitments on</a:t>
            </a:r>
            <a:r>
              <a:rPr lang="en-US" sz="2800" dirty="0">
                <a:solidFill>
                  <a:srgbClr val="000000"/>
                </a:solidFill>
                <a:latin typeface="Times New Roman" panose="02020603050405020304" pitchFamily="18" charset="0"/>
                <a:ea typeface="Lato" panose="020F0502020204030203" pitchFamily="34" charset="0"/>
                <a:cs typeface="Times New Roman" panose="02020603050405020304" pitchFamily="18" charset="0"/>
                <a:sym typeface="Libre Baskerville"/>
              </a:rPr>
              <a:t> website and materials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Employing people with disabilities at all levels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rPr>
              <a:t>Inviting people to request accommodations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Physical accessibility of office and programs</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Website accessibility </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Video captioning</a:t>
            </a:r>
          </a:p>
          <a:p>
            <a:pPr marL="457200" lvl="0" indent="-457200">
              <a:lnSpc>
                <a:spcPct val="90000"/>
              </a:lnSpc>
              <a:buClr>
                <a:srgbClr val="000000"/>
              </a:buClr>
              <a:buSzPts val="2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Internal and external educational efforts</a:t>
            </a:r>
            <a:endParaRPr lang="en-US" sz="280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spTree>
    <p:extLst>
      <p:ext uri="{BB962C8B-B14F-4D97-AF65-F5344CB8AC3E}">
        <p14:creationId xmlns:p14="http://schemas.microsoft.com/office/powerpoint/2010/main" val="1852947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8E5FBD-551B-4489-B086-E57C604312C0}"/>
              </a:ext>
            </a:extLst>
          </p:cNvPr>
          <p:cNvSpPr>
            <a:spLocks noGrp="1"/>
          </p:cNvSpPr>
          <p:nvPr>
            <p:ph type="title"/>
          </p:nvPr>
        </p:nvSpPr>
        <p:spPr>
          <a:xfrm>
            <a:off x="523239" y="365126"/>
            <a:ext cx="11322437" cy="1139824"/>
          </a:xfrm>
        </p:spPr>
        <p:txBody>
          <a:bodyPr>
            <a:normAutofit fontScale="90000"/>
          </a:bodyPr>
          <a:lstStyle/>
          <a:p>
            <a:r>
              <a:rPr lang="en-US" dirty="0"/>
              <a:t>Success Stories: The Ford Foundation Includes Disability</a:t>
            </a:r>
          </a:p>
        </p:txBody>
      </p:sp>
      <p:pic>
        <p:nvPicPr>
          <p:cNvPr id="4" name="Google Shape;322;p41" descr="Poster of people wheelchair dancing with the quote &quot;The specific outcomes and goals Ford Foundation is working to achieve simply cannot be accomplished without addressing the needs, concerns, and priorities of people with disabilities.&quot; Noorain Khan, Ford Foundation Program Officer">
            <a:extLst>
              <a:ext uri="{FF2B5EF4-FFF2-40B4-BE49-F238E27FC236}">
                <a16:creationId xmlns:a16="http://schemas.microsoft.com/office/drawing/2014/main" id="{D34078CB-B5D4-4DD8-A562-68E301604DF8}"/>
              </a:ext>
              <a:ext uri="{C183D7F6-B498-43B3-948B-1728B52AA6E4}">
                <adec:decorative xmlns:adec="http://schemas.microsoft.com/office/drawing/2017/decorative" val="0"/>
              </a:ext>
            </a:extLst>
          </p:cNvPr>
          <p:cNvPicPr preferRelativeResize="0"/>
          <p:nvPr/>
        </p:nvPicPr>
        <p:blipFill rotWithShape="1">
          <a:blip r:embed="rId2" cstate="print">
            <a:alphaModFix/>
          </a:blip>
          <a:srcRect/>
          <a:stretch/>
        </p:blipFill>
        <p:spPr>
          <a:xfrm>
            <a:off x="346323" y="1504950"/>
            <a:ext cx="5564146" cy="5353050"/>
          </a:xfrm>
          <a:prstGeom prst="rect">
            <a:avLst/>
          </a:prstGeom>
          <a:noFill/>
          <a:ln>
            <a:noFill/>
          </a:ln>
        </p:spPr>
      </p:pic>
      <p:sp>
        <p:nvSpPr>
          <p:cNvPr id="6" name="Google Shape;320;p41">
            <a:extLst>
              <a:ext uri="{FF2B5EF4-FFF2-40B4-BE49-F238E27FC236}">
                <a16:creationId xmlns:a16="http://schemas.microsoft.com/office/drawing/2014/main" id="{46D772C7-40E8-4363-BF19-13087811E5B4}"/>
              </a:ext>
            </a:extLst>
          </p:cNvPr>
          <p:cNvSpPr/>
          <p:nvPr/>
        </p:nvSpPr>
        <p:spPr>
          <a:xfrm>
            <a:off x="6096001" y="1361295"/>
            <a:ext cx="5564146" cy="5655269"/>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chemeClr val="dk1"/>
              </a:buClr>
              <a:buSzPts val="1800"/>
            </a:pPr>
            <a:endPar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285750" marR="0" lvl="0" indent="-285750" algn="l" rtl="0">
              <a:spcBef>
                <a:spcPts val="0"/>
              </a:spcBef>
              <a:spcAft>
                <a:spcPts val="0"/>
              </a:spcAft>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The Ford Foundation has recently added the disability lens to their work </a:t>
            </a:r>
            <a:r>
              <a:rPr lang="en-US"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3"/>
              </a:rPr>
              <a:t>http://bit.ly/2jOl3FL</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a:p>
            <a:pPr marL="285750" marR="0" lvl="0" indent="-285750" algn="l" rtl="0">
              <a:spcBef>
                <a:spcPts val="0"/>
              </a:spcBef>
              <a:spcAft>
                <a:spcPts val="0"/>
              </a:spcAft>
              <a:buClr>
                <a:schemeClr val="dk1"/>
              </a:buClr>
              <a:buSzPts val="1800"/>
              <a:buFont typeface="Noto Sans Symbols"/>
              <a:buChar char="❖"/>
            </a:pPr>
            <a:endParaRPr dirty="0">
              <a:latin typeface="Times New Roman" panose="02020603050405020304" pitchFamily="18" charset="0"/>
              <a:ea typeface="Lato" panose="020F0502020204030203" pitchFamily="34" charset="0"/>
              <a:cs typeface="Times New Roman" panose="02020603050405020304" pitchFamily="18" charset="0"/>
            </a:endParaRPr>
          </a:p>
          <a:p>
            <a:pPr marL="285750" marR="0" lvl="0" indent="-285750" algn="l" rtl="0">
              <a:spcBef>
                <a:spcPts val="0"/>
              </a:spcBef>
              <a:spcAft>
                <a:spcPts val="0"/>
              </a:spcAft>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Additionally, Ford’s CEO Darren Walker spoke extensively on why this impacts other funders as well: </a:t>
            </a:r>
            <a:r>
              <a:rPr lang="en-US"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4"/>
              </a:rPr>
              <a:t>http://bit.ly/2nr4moJ</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a:p>
            <a:pPr marR="0" lvl="0" algn="l" rtl="0">
              <a:spcBef>
                <a:spcPts val="0"/>
              </a:spcBef>
              <a:spcAft>
                <a:spcPts val="0"/>
              </a:spcAft>
              <a:buClr>
                <a:schemeClr val="dk1"/>
              </a:buClr>
              <a:buSzPts val="1800"/>
            </a:pPr>
            <a:endParaRPr dirty="0">
              <a:latin typeface="Times New Roman" panose="02020603050405020304" pitchFamily="18" charset="0"/>
              <a:ea typeface="Lato" panose="020F0502020204030203" pitchFamily="34" charset="0"/>
              <a:cs typeface="Times New Roman" panose="02020603050405020304" pitchFamily="18" charset="0"/>
            </a:endParaRPr>
          </a:p>
          <a:p>
            <a:pPr marL="285750" marR="0" lvl="0" indent="-285750" algn="l" rtl="0">
              <a:spcBef>
                <a:spcPts val="0"/>
              </a:spcBef>
              <a:spcAft>
                <a:spcPts val="0"/>
              </a:spcAft>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Here is Darren Walker’s original letter:  </a:t>
            </a:r>
            <a:r>
              <a:rPr lang="en-US"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5"/>
              </a:rPr>
              <a:t>http://bit.ly/2Bxy0Lk</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a:p>
            <a:pPr marR="0" lvl="0" algn="l" rtl="0">
              <a:spcBef>
                <a:spcPts val="0"/>
              </a:spcBef>
              <a:spcAft>
                <a:spcPts val="0"/>
              </a:spcAft>
              <a:buClr>
                <a:schemeClr val="dk1"/>
              </a:buClr>
              <a:buSzPts val="1800"/>
            </a:pPr>
            <a:endParaRPr dirty="0">
              <a:latin typeface="Times New Roman" panose="02020603050405020304" pitchFamily="18" charset="0"/>
              <a:ea typeface="Lato" panose="020F0502020204030203" pitchFamily="34" charset="0"/>
              <a:cs typeface="Times New Roman" panose="02020603050405020304" pitchFamily="18" charset="0"/>
            </a:endParaRPr>
          </a:p>
          <a:p>
            <a:pPr marL="285750" marR="0" lvl="0" indent="-285750" algn="l" rtl="0">
              <a:spcBef>
                <a:spcPts val="0"/>
              </a:spcBef>
              <a:spcAft>
                <a:spcPts val="0"/>
              </a:spcAft>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This is the response of the co-authors of the Americans with Disabilities Act: </a:t>
            </a:r>
            <a:r>
              <a:rPr lang="en-US" u="sng" dirty="0">
                <a:solidFill>
                  <a:schemeClr val="hlink"/>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6"/>
              </a:rPr>
              <a:t>http://bit.ly/2AueSyx</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 </a:t>
            </a:r>
          </a:p>
          <a:p>
            <a:pPr marR="0" lvl="0" algn="l" rtl="0">
              <a:spcBef>
                <a:spcPts val="0"/>
              </a:spcBef>
              <a:spcAft>
                <a:spcPts val="0"/>
              </a:spcAft>
              <a:buClr>
                <a:schemeClr val="dk1"/>
              </a:buClr>
              <a:buSzPts val="1800"/>
            </a:pPr>
            <a:endParaRPr dirty="0">
              <a:latin typeface="Times New Roman" panose="02020603050405020304" pitchFamily="18" charset="0"/>
              <a:ea typeface="Lato" panose="020F0502020204030203" pitchFamily="34" charset="0"/>
              <a:cs typeface="Times New Roman" panose="02020603050405020304" pitchFamily="18" charset="0"/>
            </a:endParaRPr>
          </a:p>
          <a:p>
            <a:pPr marL="285750" lvl="0" indent="-285750">
              <a:buClr>
                <a:schemeClr val="dk1"/>
              </a:buClr>
              <a:buSzPts val="1800"/>
              <a:buFont typeface="Noto Sans Symbols"/>
              <a:buChar char="❖"/>
            </a:pP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rPr>
              <a:t>Darren Walker and Rich Besser (Robert Wood Johnson Foundation) on the need for disability inclusion in philanthropy: </a:t>
            </a:r>
            <a:r>
              <a:rPr lang="en-US" dirty="0">
                <a:solidFill>
                  <a:schemeClr val="dk1"/>
                </a:solidFill>
                <a:latin typeface="Times New Roman" panose="02020603050405020304" pitchFamily="18" charset="0"/>
                <a:ea typeface="Lato" panose="020F0502020204030203" pitchFamily="34" charset="0"/>
                <a:cs typeface="Times New Roman" panose="02020603050405020304" pitchFamily="18" charset="0"/>
                <a:sym typeface="Libre Baskerville"/>
                <a:hlinkClick r:id="rId7"/>
              </a:rPr>
              <a:t>https://bit.ly/2uE8tPh</a:t>
            </a:r>
            <a:endParaRPr dirty="0">
              <a:latin typeface="Times New Roman" panose="02020603050405020304" pitchFamily="18" charset="0"/>
              <a:ea typeface="Lato" panose="020F0502020204030203" pitchFamily="34" charset="0"/>
              <a:cs typeface="Times New Roman" panose="02020603050405020304" pitchFamily="18" charset="0"/>
            </a:endParaRPr>
          </a:p>
        </p:txBody>
      </p:sp>
    </p:spTree>
    <p:extLst>
      <p:ext uri="{BB962C8B-B14F-4D97-AF65-F5344CB8AC3E}">
        <p14:creationId xmlns:p14="http://schemas.microsoft.com/office/powerpoint/2010/main" val="1978211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E9C173-438C-4A73-8C7E-25827ECA4737}"/>
              </a:ext>
            </a:extLst>
          </p:cNvPr>
          <p:cNvSpPr>
            <a:spLocks noGrp="1"/>
          </p:cNvSpPr>
          <p:nvPr>
            <p:ph type="title"/>
          </p:nvPr>
        </p:nvSpPr>
        <p:spPr/>
        <p:txBody>
          <a:bodyPr>
            <a:normAutofit/>
          </a:bodyPr>
          <a:lstStyle/>
          <a:p>
            <a:r>
              <a:rPr lang="en-US" sz="3600" dirty="0"/>
              <a:t>Today’s Take Away </a:t>
            </a:r>
          </a:p>
        </p:txBody>
      </p:sp>
      <p:sp>
        <p:nvSpPr>
          <p:cNvPr id="2" name="Content Placeholder 1">
            <a:extLst>
              <a:ext uri="{FF2B5EF4-FFF2-40B4-BE49-F238E27FC236}">
                <a16:creationId xmlns:a16="http://schemas.microsoft.com/office/drawing/2014/main" id="{EA0A81D8-14D7-4068-A020-0262C6D52D09}"/>
              </a:ext>
            </a:extLst>
          </p:cNvPr>
          <p:cNvSpPr>
            <a:spLocks noGrp="1"/>
          </p:cNvSpPr>
          <p:nvPr>
            <p:ph idx="1"/>
          </p:nvPr>
        </p:nvSpPr>
        <p:spPr/>
        <p:txBody>
          <a:bodyPr>
            <a:normAutofit/>
          </a:bodyPr>
          <a:lstStyle/>
          <a:p>
            <a:pPr marL="0" indent="0" algn="ctr">
              <a:buNone/>
            </a:pPr>
            <a:r>
              <a:rPr lang="en-US" sz="3200" dirty="0">
                <a:solidFill>
                  <a:schemeClr val="tx1"/>
                </a:solidFill>
              </a:rPr>
              <a:t>Organizations are at their best when they welcome, respect and include people of all backgrounds. This includes people with disabilities. </a:t>
            </a:r>
            <a:br>
              <a:rPr lang="en-US" sz="3200" dirty="0">
                <a:solidFill>
                  <a:schemeClr val="tx1"/>
                </a:solidFill>
              </a:rPr>
            </a:br>
            <a:endParaRPr lang="en-US" sz="3200" dirty="0">
              <a:solidFill>
                <a:schemeClr val="tx1"/>
              </a:solidFill>
            </a:endParaRPr>
          </a:p>
          <a:p>
            <a:pPr marL="0" indent="0" algn="ctr">
              <a:buNone/>
            </a:pPr>
            <a:r>
              <a:rPr lang="en-US" sz="3200" dirty="0">
                <a:solidFill>
                  <a:schemeClr val="tx1"/>
                </a:solidFill>
              </a:rPr>
              <a:t>Problems are best solved by working with people who have experienced them first-hand and know solutions that work. Just like issues that impact people of different racial, ethnic or other backgrounds, people with disabilities should be involved in solving issues that impact them.</a:t>
            </a:r>
          </a:p>
        </p:txBody>
      </p:sp>
    </p:spTree>
    <p:extLst>
      <p:ext uri="{BB962C8B-B14F-4D97-AF65-F5344CB8AC3E}">
        <p14:creationId xmlns:p14="http://schemas.microsoft.com/office/powerpoint/2010/main" val="3009459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t>Equity and Access Webinar Series</a:t>
            </a:r>
          </a:p>
        </p:txBody>
      </p:sp>
      <p:sp>
        <p:nvSpPr>
          <p:cNvPr id="2" name="Content Placeholder 1">
            <a:extLst>
              <a:ext uri="{FF2B5EF4-FFF2-40B4-BE49-F238E27FC236}">
                <a16:creationId xmlns:a16="http://schemas.microsoft.com/office/drawing/2014/main" id="{34009674-88AA-4827-9295-9A81B7D8EF66}"/>
              </a:ext>
            </a:extLst>
          </p:cNvPr>
          <p:cNvSpPr>
            <a:spLocks noGrp="1"/>
          </p:cNvSpPr>
          <p:nvPr>
            <p:ph idx="1"/>
          </p:nvPr>
        </p:nvSpPr>
        <p:spPr>
          <a:xfrm>
            <a:off x="361462" y="1633904"/>
            <a:ext cx="11303000" cy="4351338"/>
          </a:xfrm>
        </p:spPr>
        <p:txBody>
          <a:bodyPr>
            <a:normAutofit/>
          </a:bodyPr>
          <a:lstStyle/>
          <a:p>
            <a:r>
              <a:rPr lang="en-US" sz="2200" dirty="0">
                <a:solidFill>
                  <a:schemeClr val="tx1"/>
                </a:solidFill>
              </a:rPr>
              <a:t>Disability 101</a:t>
            </a:r>
          </a:p>
          <a:p>
            <a:r>
              <a:rPr lang="en-US" sz="2200" dirty="0">
                <a:solidFill>
                  <a:schemeClr val="tx1"/>
                </a:solidFill>
              </a:rPr>
              <a:t>Disability History </a:t>
            </a:r>
          </a:p>
          <a:p>
            <a:r>
              <a:rPr lang="en-US" sz="2200" dirty="0">
                <a:solidFill>
                  <a:schemeClr val="tx1"/>
                </a:solidFill>
              </a:rPr>
              <a:t>How to Ensure Accessible Events </a:t>
            </a:r>
          </a:p>
          <a:p>
            <a:r>
              <a:rPr lang="en-US" sz="2200" dirty="0">
                <a:solidFill>
                  <a:schemeClr val="tx1"/>
                </a:solidFill>
              </a:rPr>
              <a:t>How to Recruit, Accommodate and Promote People with Disabilities for Paid Employment, Volunteer Leadership and Board Positions </a:t>
            </a:r>
          </a:p>
          <a:p>
            <a:r>
              <a:rPr lang="en-US" sz="2200" dirty="0">
                <a:solidFill>
                  <a:schemeClr val="tx1"/>
                </a:solidFill>
              </a:rPr>
              <a:t>How to Ensure A Welcoming Lexicon and Inclusive Storytelling</a:t>
            </a:r>
          </a:p>
          <a:p>
            <a:r>
              <a:rPr lang="en-US" sz="2200" dirty="0">
                <a:solidFill>
                  <a:schemeClr val="tx1"/>
                </a:solidFill>
              </a:rPr>
              <a:t>How to Ensue Accessible Websites, Social Media and Inclusive Photos </a:t>
            </a:r>
          </a:p>
          <a:p>
            <a:r>
              <a:rPr lang="en-US" sz="2200" dirty="0">
                <a:solidFill>
                  <a:schemeClr val="tx1"/>
                </a:solidFill>
              </a:rPr>
              <a:t>Premium Skills Workshop in Social Media Accessibility </a:t>
            </a:r>
          </a:p>
          <a:p>
            <a:r>
              <a:rPr lang="en-US" sz="2200" dirty="0">
                <a:solidFill>
                  <a:schemeClr val="tx1"/>
                </a:solidFill>
              </a:rPr>
              <a:t>How to Ensure Legal Rights and Compliance Obligations: Exploring the Rights of Employees and Participants, and the Obligations of Nonprofit Organizations Under the Law</a:t>
            </a:r>
          </a:p>
        </p:txBody>
      </p:sp>
      <p:sp>
        <p:nvSpPr>
          <p:cNvPr id="4" name="Rectangle 3">
            <a:extLst>
              <a:ext uri="{FF2B5EF4-FFF2-40B4-BE49-F238E27FC236}">
                <a16:creationId xmlns:a16="http://schemas.microsoft.com/office/drawing/2014/main" id="{45B532F3-A44B-4BAB-BDBF-18DBBB87F803}"/>
              </a:ext>
            </a:extLst>
          </p:cNvPr>
          <p:cNvSpPr/>
          <p:nvPr/>
        </p:nvSpPr>
        <p:spPr>
          <a:xfrm>
            <a:off x="680720" y="5606364"/>
            <a:ext cx="10830559" cy="1015663"/>
          </a:xfrm>
          <a:prstGeom prst="rect">
            <a:avLst/>
          </a:prstGeom>
        </p:spPr>
        <p:txBody>
          <a:bodyPr wrap="square">
            <a:spAutoFit/>
          </a:bodyPr>
          <a:lstStyle/>
          <a:p>
            <a:pPr algn="ctr"/>
            <a:r>
              <a:rPr lang="en-US" sz="3000" b="1" dirty="0">
                <a:latin typeface="Times New Roman" panose="02020603050405020304" pitchFamily="18" charset="0"/>
                <a:cs typeface="Times New Roman" panose="02020603050405020304" pitchFamily="18" charset="0"/>
              </a:rPr>
              <a:t>Watch Recordings, Download Transcripts and PowerPoints:</a:t>
            </a:r>
          </a:p>
          <a:p>
            <a:pPr algn="ctr"/>
            <a:r>
              <a:rPr lang="en-US" sz="3000" b="1" dirty="0">
                <a:latin typeface="Times New Roman" panose="02020603050405020304" pitchFamily="18" charset="0"/>
                <a:cs typeface="Times New Roman" panose="02020603050405020304" pitchFamily="18" charset="0"/>
                <a:hlinkClick r:id="rId2"/>
              </a:rPr>
              <a:t>https://www.respectability.org/accessibility-webinars/</a:t>
            </a:r>
            <a:r>
              <a:rPr lang="en-US" sz="3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26442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Washington State Disability Statistics</a:t>
            </a:r>
          </a:p>
        </p:txBody>
      </p:sp>
      <p:sp>
        <p:nvSpPr>
          <p:cNvPr id="2" name="Content Placeholder 1"/>
          <p:cNvSpPr>
            <a:spLocks noGrp="1"/>
          </p:cNvSpPr>
          <p:nvPr>
            <p:ph idx="1"/>
          </p:nvPr>
        </p:nvSpPr>
        <p:spPr>
          <a:xfrm>
            <a:off x="523241" y="1825625"/>
            <a:ext cx="7385726" cy="4840218"/>
          </a:xfrm>
        </p:spPr>
        <p:txBody>
          <a:bodyPr>
            <a:normAutofit fontScale="70000" lnSpcReduction="20000"/>
          </a:bodyPr>
          <a:lstStyle/>
          <a:p>
            <a:r>
              <a:rPr lang="en-US" dirty="0">
                <a:solidFill>
                  <a:schemeClr val="tx1"/>
                </a:solidFill>
              </a:rPr>
              <a:t>In total, there are </a:t>
            </a:r>
            <a:r>
              <a:rPr lang="en-US" b="1" dirty="0">
                <a:solidFill>
                  <a:schemeClr val="tx1"/>
                </a:solidFill>
              </a:rPr>
              <a:t>934,396 Washingtonians living with a disclosed disability</a:t>
            </a:r>
            <a:r>
              <a:rPr lang="en-US" dirty="0">
                <a:solidFill>
                  <a:schemeClr val="tx1"/>
                </a:solidFill>
              </a:rPr>
              <a:t>. They represent </a:t>
            </a:r>
            <a:r>
              <a:rPr lang="en-US" b="1" dirty="0">
                <a:solidFill>
                  <a:schemeClr val="tx1"/>
                </a:solidFill>
              </a:rPr>
              <a:t>12.6 percent </a:t>
            </a:r>
            <a:r>
              <a:rPr lang="en-US" dirty="0">
                <a:solidFill>
                  <a:schemeClr val="tx1"/>
                </a:solidFill>
              </a:rPr>
              <a:t>of the state’s population.</a:t>
            </a:r>
          </a:p>
          <a:p>
            <a:r>
              <a:rPr lang="en-US" dirty="0">
                <a:solidFill>
                  <a:schemeClr val="tx1"/>
                </a:solidFill>
              </a:rPr>
              <a:t>There are </a:t>
            </a:r>
            <a:r>
              <a:rPr lang="en-US" b="1" dirty="0">
                <a:solidFill>
                  <a:schemeClr val="tx1"/>
                </a:solidFill>
              </a:rPr>
              <a:t>478,622 working-age (18-64) Washington State residents with disabilities</a:t>
            </a:r>
            <a:r>
              <a:rPr lang="en-US" dirty="0">
                <a:solidFill>
                  <a:schemeClr val="tx1"/>
                </a:solidFill>
              </a:rPr>
              <a:t>.</a:t>
            </a:r>
          </a:p>
          <a:p>
            <a:r>
              <a:rPr lang="en-US" dirty="0">
                <a:solidFill>
                  <a:schemeClr val="tx1"/>
                </a:solidFill>
              </a:rPr>
              <a:t>Out of that number, </a:t>
            </a:r>
            <a:r>
              <a:rPr lang="en-US" b="1" dirty="0">
                <a:solidFill>
                  <a:schemeClr val="tx1"/>
                </a:solidFill>
              </a:rPr>
              <a:t>195,251 have jobs</a:t>
            </a:r>
            <a:r>
              <a:rPr lang="en-US" dirty="0">
                <a:solidFill>
                  <a:schemeClr val="tx1"/>
                </a:solidFill>
              </a:rPr>
              <a:t>.</a:t>
            </a:r>
          </a:p>
          <a:p>
            <a:r>
              <a:rPr lang="en-US" dirty="0">
                <a:solidFill>
                  <a:schemeClr val="tx1"/>
                </a:solidFill>
              </a:rPr>
              <a:t>That means Washington has a </a:t>
            </a:r>
            <a:r>
              <a:rPr lang="en-US" b="1" dirty="0">
                <a:solidFill>
                  <a:schemeClr val="tx1"/>
                </a:solidFill>
              </a:rPr>
              <a:t>40.8 percent disability employment rate. </a:t>
            </a:r>
          </a:p>
          <a:p>
            <a:r>
              <a:rPr lang="en-US" dirty="0">
                <a:solidFill>
                  <a:schemeClr val="tx1"/>
                </a:solidFill>
              </a:rPr>
              <a:t>The employment rate for Washingtonians without disabilities is 78.8 percent. </a:t>
            </a:r>
          </a:p>
          <a:p>
            <a:r>
              <a:rPr lang="en-US" dirty="0">
                <a:solidFill>
                  <a:schemeClr val="tx1"/>
                </a:solidFill>
              </a:rPr>
              <a:t>That means there is a 38 percentage point gap in the employment rates between people with and without disabilities. </a:t>
            </a:r>
          </a:p>
          <a:p>
            <a:r>
              <a:rPr lang="en-US" dirty="0">
                <a:solidFill>
                  <a:schemeClr val="tx1"/>
                </a:solidFill>
              </a:rPr>
              <a:t>According to that gap, </a:t>
            </a:r>
            <a:r>
              <a:rPr lang="en-US" b="1" dirty="0">
                <a:solidFill>
                  <a:schemeClr val="tx1"/>
                </a:solidFill>
              </a:rPr>
              <a:t>Washington is ranked 20</a:t>
            </a:r>
            <a:r>
              <a:rPr lang="en-US" b="1" baseline="30000" dirty="0">
                <a:solidFill>
                  <a:schemeClr val="tx1"/>
                </a:solidFill>
              </a:rPr>
              <a:t>th</a:t>
            </a:r>
            <a:r>
              <a:rPr lang="en-US" b="1" dirty="0">
                <a:solidFill>
                  <a:schemeClr val="tx1"/>
                </a:solidFill>
              </a:rPr>
              <a:t> </a:t>
            </a:r>
            <a:r>
              <a:rPr lang="en-US" dirty="0">
                <a:solidFill>
                  <a:schemeClr val="tx1"/>
                </a:solidFill>
              </a:rPr>
              <a:t>out of the 50 states. </a:t>
            </a:r>
          </a:p>
          <a:p>
            <a:r>
              <a:rPr lang="en-US" dirty="0">
                <a:solidFill>
                  <a:schemeClr val="tx1"/>
                </a:solidFill>
              </a:rPr>
              <a:t>In 2018, a net of </a:t>
            </a:r>
            <a:r>
              <a:rPr lang="en-US" b="1" dirty="0">
                <a:solidFill>
                  <a:schemeClr val="tx1"/>
                </a:solidFill>
              </a:rPr>
              <a:t>only 303 Washingtonians with disabilities </a:t>
            </a:r>
            <a:r>
              <a:rPr lang="en-US" dirty="0">
                <a:solidFill>
                  <a:schemeClr val="tx1"/>
                </a:solidFill>
              </a:rPr>
              <a:t>entered the workforce. </a:t>
            </a:r>
          </a:p>
        </p:txBody>
      </p:sp>
      <p:pic>
        <p:nvPicPr>
          <p:cNvPr id="21508" name="Picture 4" descr="Washington State flag"/>
          <p:cNvPicPr>
            <a:picLocks noChangeAspect="1" noChangeArrowheads="1"/>
          </p:cNvPicPr>
          <p:nvPr/>
        </p:nvPicPr>
        <p:blipFill>
          <a:blip r:embed="rId2" cstate="print"/>
          <a:srcRect/>
          <a:stretch>
            <a:fillRect/>
          </a:stretch>
        </p:blipFill>
        <p:spPr bwMode="auto">
          <a:xfrm>
            <a:off x="8099219" y="1519609"/>
            <a:ext cx="2857500" cy="1704975"/>
          </a:xfrm>
          <a:prstGeom prst="rect">
            <a:avLst/>
          </a:prstGeom>
          <a:noFill/>
          <a:ln w="9525">
            <a:noFill/>
            <a:miter lim="800000"/>
            <a:headEnd/>
            <a:tailEnd/>
          </a:ln>
        </p:spPr>
      </p:pic>
      <p:pic>
        <p:nvPicPr>
          <p:cNvPr id="21506" name="Picture 2" descr="Governor Jay Inslee headshot"/>
          <p:cNvPicPr>
            <a:picLocks noChangeAspect="1" noChangeArrowheads="1"/>
          </p:cNvPicPr>
          <p:nvPr/>
        </p:nvPicPr>
        <p:blipFill>
          <a:blip r:embed="rId3" cstate="print"/>
          <a:srcRect/>
          <a:stretch>
            <a:fillRect/>
          </a:stretch>
        </p:blipFill>
        <p:spPr bwMode="auto">
          <a:xfrm>
            <a:off x="8407730" y="3426816"/>
            <a:ext cx="2291153" cy="2291153"/>
          </a:xfrm>
          <a:prstGeom prst="rect">
            <a:avLst/>
          </a:prstGeom>
          <a:noFill/>
        </p:spPr>
      </p:pic>
      <p:sp>
        <p:nvSpPr>
          <p:cNvPr id="7" name="Rectangle 6"/>
          <p:cNvSpPr/>
          <p:nvPr/>
        </p:nvSpPr>
        <p:spPr>
          <a:xfrm>
            <a:off x="8438573" y="5856906"/>
            <a:ext cx="2180405" cy="369332"/>
          </a:xfrm>
          <a:prstGeom prst="rect">
            <a:avLst/>
          </a:prstGeom>
        </p:spPr>
        <p:txBody>
          <a:bodyPr wrap="none">
            <a:spAutoFit/>
          </a:bodyPr>
          <a:lstStyle/>
          <a:p>
            <a:r>
              <a:rPr lang="en-US" b="1" dirty="0"/>
              <a:t>Gov. Jay Inslee D-WA</a:t>
            </a:r>
          </a:p>
        </p:txBody>
      </p:sp>
    </p:spTree>
    <p:extLst>
      <p:ext uri="{BB962C8B-B14F-4D97-AF65-F5344CB8AC3E}">
        <p14:creationId xmlns:p14="http://schemas.microsoft.com/office/powerpoint/2010/main" val="2909958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Washington State Disability Demographics</a:t>
            </a:r>
          </a:p>
        </p:txBody>
      </p:sp>
      <p:sp>
        <p:nvSpPr>
          <p:cNvPr id="2" name="Content Placeholder 1"/>
          <p:cNvSpPr>
            <a:spLocks noGrp="1"/>
          </p:cNvSpPr>
          <p:nvPr>
            <p:ph idx="1"/>
          </p:nvPr>
        </p:nvSpPr>
        <p:spPr/>
        <p:txBody>
          <a:bodyPr>
            <a:normAutofit/>
          </a:bodyPr>
          <a:lstStyle/>
          <a:p>
            <a:r>
              <a:rPr lang="en-US" dirty="0">
                <a:solidFill>
                  <a:schemeClr val="tx1"/>
                </a:solidFill>
              </a:rPr>
              <a:t>Among working-age Washingtonians with disabilities: </a:t>
            </a:r>
          </a:p>
          <a:p>
            <a:pPr lvl="1"/>
            <a:r>
              <a:rPr lang="en-US" dirty="0">
                <a:solidFill>
                  <a:schemeClr val="tx1"/>
                </a:solidFill>
              </a:rPr>
              <a:t>There are 231,152 working-age women with disabilities in WA.</a:t>
            </a:r>
          </a:p>
          <a:p>
            <a:pPr lvl="1"/>
            <a:r>
              <a:rPr lang="en-US" dirty="0">
                <a:solidFill>
                  <a:schemeClr val="tx1"/>
                </a:solidFill>
              </a:rPr>
              <a:t>There are 48,720 working-age </a:t>
            </a:r>
            <a:r>
              <a:rPr lang="en-US" dirty="0" err="1">
                <a:solidFill>
                  <a:schemeClr val="tx1"/>
                </a:solidFill>
              </a:rPr>
              <a:t>Latinx</a:t>
            </a:r>
            <a:r>
              <a:rPr lang="en-US" dirty="0">
                <a:solidFill>
                  <a:schemeClr val="tx1"/>
                </a:solidFill>
              </a:rPr>
              <a:t> people with disabilities in WA. </a:t>
            </a:r>
          </a:p>
          <a:p>
            <a:pPr lvl="1"/>
            <a:r>
              <a:rPr lang="en-US" dirty="0">
                <a:solidFill>
                  <a:schemeClr val="tx1"/>
                </a:solidFill>
              </a:rPr>
              <a:t>There are 20,784 working-age African Americans with disabilities in WA. </a:t>
            </a:r>
          </a:p>
          <a:p>
            <a:pPr lvl="1"/>
            <a:r>
              <a:rPr lang="en-US" dirty="0">
                <a:solidFill>
                  <a:schemeClr val="tx1"/>
                </a:solidFill>
              </a:rPr>
              <a:t>There are 20,441 working-age Asian Americans with disabilities in WA. </a:t>
            </a:r>
          </a:p>
          <a:p>
            <a:r>
              <a:rPr lang="en-US" dirty="0">
                <a:solidFill>
                  <a:schemeClr val="tx1"/>
                </a:solidFill>
              </a:rPr>
              <a:t>In terms of employment:</a:t>
            </a:r>
          </a:p>
          <a:p>
            <a:pPr lvl="1"/>
            <a:r>
              <a:rPr lang="en-US" dirty="0">
                <a:solidFill>
                  <a:schemeClr val="tx1"/>
                </a:solidFill>
              </a:rPr>
              <a:t>38.2 percent of working-age women with disabilities have jobs in WA.</a:t>
            </a:r>
          </a:p>
          <a:p>
            <a:pPr lvl="1"/>
            <a:r>
              <a:rPr lang="en-US" dirty="0">
                <a:solidFill>
                  <a:schemeClr val="tx1"/>
                </a:solidFill>
              </a:rPr>
              <a:t>45.7 percent of working-age </a:t>
            </a:r>
            <a:r>
              <a:rPr lang="en-US" dirty="0" err="1">
                <a:solidFill>
                  <a:schemeClr val="tx1"/>
                </a:solidFill>
              </a:rPr>
              <a:t>Latinx</a:t>
            </a:r>
            <a:r>
              <a:rPr lang="en-US" dirty="0">
                <a:solidFill>
                  <a:schemeClr val="tx1"/>
                </a:solidFill>
              </a:rPr>
              <a:t> people with disabilities have jobs in WA. </a:t>
            </a:r>
          </a:p>
          <a:p>
            <a:pPr lvl="1"/>
            <a:r>
              <a:rPr lang="en-US" dirty="0">
                <a:solidFill>
                  <a:schemeClr val="tx1"/>
                </a:solidFill>
              </a:rPr>
              <a:t>41 percent of working-age African Americans with disabilities have jobs in WA.</a:t>
            </a:r>
          </a:p>
          <a:p>
            <a:pPr lvl="1"/>
            <a:r>
              <a:rPr lang="en-US" dirty="0">
                <a:solidFill>
                  <a:schemeClr val="tx1"/>
                </a:solidFill>
              </a:rPr>
              <a:t>45.9 percent of working-age Asian Americans with disabilities have jobs in WA.</a:t>
            </a:r>
          </a:p>
          <a:p>
            <a:pPr lvl="1"/>
            <a:endParaRPr lang="en-US" dirty="0">
              <a:solidFill>
                <a:schemeClr val="tx1"/>
              </a:solidFill>
            </a:endParaRPr>
          </a:p>
        </p:txBody>
      </p:sp>
    </p:spTree>
    <p:extLst>
      <p:ext uri="{BB962C8B-B14F-4D97-AF65-F5344CB8AC3E}">
        <p14:creationId xmlns:p14="http://schemas.microsoft.com/office/powerpoint/2010/main" val="3947633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Washington State Education Statistics (1)</a:t>
            </a:r>
          </a:p>
        </p:txBody>
      </p:sp>
      <p:sp>
        <p:nvSpPr>
          <p:cNvPr id="2" name="Content Placeholder 1"/>
          <p:cNvSpPr>
            <a:spLocks noGrp="1"/>
          </p:cNvSpPr>
          <p:nvPr>
            <p:ph idx="1"/>
          </p:nvPr>
        </p:nvSpPr>
        <p:spPr>
          <a:xfrm>
            <a:off x="523240" y="1504950"/>
            <a:ext cx="11145520" cy="4672013"/>
          </a:xfrm>
        </p:spPr>
        <p:txBody>
          <a:bodyPr>
            <a:noAutofit/>
          </a:bodyPr>
          <a:lstStyle/>
          <a:p>
            <a:r>
              <a:rPr lang="en-US" sz="3200" dirty="0">
                <a:solidFill>
                  <a:schemeClr val="tx1"/>
                </a:solidFill>
                <a:hlinkClick r:id="rId2"/>
              </a:rPr>
              <a:t>In total</a:t>
            </a:r>
            <a:r>
              <a:rPr lang="en-US" sz="3200" dirty="0">
                <a:solidFill>
                  <a:schemeClr val="tx1"/>
                </a:solidFill>
              </a:rPr>
              <a:t>, there are </a:t>
            </a:r>
            <a:r>
              <a:rPr lang="en-US" sz="3200" b="1" dirty="0">
                <a:solidFill>
                  <a:schemeClr val="tx1"/>
                </a:solidFill>
              </a:rPr>
              <a:t>130,488 students with disabilities in Washington’s public schools</a:t>
            </a:r>
            <a:r>
              <a:rPr lang="en-US" sz="3200" dirty="0">
                <a:solidFill>
                  <a:schemeClr val="tx1"/>
                </a:solidFill>
              </a:rPr>
              <a:t>. </a:t>
            </a:r>
          </a:p>
          <a:p>
            <a:pPr lvl="1"/>
            <a:r>
              <a:rPr lang="en-US" sz="3200" dirty="0">
                <a:solidFill>
                  <a:schemeClr val="tx1"/>
                </a:solidFill>
              </a:rPr>
              <a:t>47,606 have learning disabilities </a:t>
            </a:r>
          </a:p>
          <a:p>
            <a:pPr lvl="1"/>
            <a:r>
              <a:rPr lang="en-US" sz="3200" dirty="0">
                <a:solidFill>
                  <a:schemeClr val="tx1"/>
                </a:solidFill>
              </a:rPr>
              <a:t>14,363 have Autism / 22 are deaf-blind / 8,431 have a developmental delay</a:t>
            </a:r>
          </a:p>
          <a:p>
            <a:pPr lvl="1"/>
            <a:r>
              <a:rPr lang="en-US" sz="3200" dirty="0">
                <a:solidFill>
                  <a:schemeClr val="tx1"/>
                </a:solidFill>
              </a:rPr>
              <a:t>5,324  have emotional disturbance / 1,005 have hearing issues / 5,011 have I/DD</a:t>
            </a:r>
          </a:p>
          <a:p>
            <a:pPr lvl="1"/>
            <a:r>
              <a:rPr lang="en-US" sz="3200" dirty="0">
                <a:solidFill>
                  <a:schemeClr val="tx1"/>
                </a:solidFill>
              </a:rPr>
              <a:t>2,946  have multiple disabilities / 27,249 have health impairments </a:t>
            </a:r>
          </a:p>
          <a:p>
            <a:pPr lvl="1"/>
            <a:r>
              <a:rPr lang="en-US" sz="3200" dirty="0">
                <a:solidFill>
                  <a:schemeClr val="tx1"/>
                </a:solidFill>
              </a:rPr>
              <a:t>17,431 have speech issues / 310 have a TBI  </a:t>
            </a:r>
          </a:p>
          <a:p>
            <a:pPr lvl="1"/>
            <a:r>
              <a:rPr lang="en-US" sz="3200" dirty="0">
                <a:solidFill>
                  <a:schemeClr val="tx1"/>
                </a:solidFill>
              </a:rPr>
              <a:t>419 have visual impairments</a:t>
            </a:r>
          </a:p>
        </p:txBody>
      </p:sp>
    </p:spTree>
    <p:extLst>
      <p:ext uri="{BB962C8B-B14F-4D97-AF65-F5344CB8AC3E}">
        <p14:creationId xmlns:p14="http://schemas.microsoft.com/office/powerpoint/2010/main" val="1541675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Washington State Education Statistics (2)</a:t>
            </a:r>
          </a:p>
        </p:txBody>
      </p:sp>
      <p:sp>
        <p:nvSpPr>
          <p:cNvPr id="2" name="Content Placeholder 1"/>
          <p:cNvSpPr>
            <a:spLocks noGrp="1"/>
          </p:cNvSpPr>
          <p:nvPr>
            <p:ph idx="1"/>
          </p:nvPr>
        </p:nvSpPr>
        <p:spPr>
          <a:xfrm>
            <a:off x="523240" y="1601889"/>
            <a:ext cx="10830559" cy="4351338"/>
          </a:xfrm>
        </p:spPr>
        <p:txBody>
          <a:bodyPr>
            <a:noAutofit/>
          </a:bodyPr>
          <a:lstStyle/>
          <a:p>
            <a:r>
              <a:rPr lang="en-US" sz="2400" b="1" dirty="0">
                <a:solidFill>
                  <a:schemeClr val="tx1"/>
                </a:solidFill>
                <a:hlinkClick r:id="rId3"/>
              </a:rPr>
              <a:t>In 2018</a:t>
            </a:r>
            <a:r>
              <a:rPr lang="en-US" sz="2400" b="1" dirty="0">
                <a:solidFill>
                  <a:schemeClr val="tx1"/>
                </a:solidFill>
              </a:rPr>
              <a:t>, only 62 percent of WA students with disabilities graduated with a high school degree. </a:t>
            </a:r>
          </a:p>
          <a:p>
            <a:pPr lvl="1"/>
            <a:r>
              <a:rPr lang="en-US" dirty="0">
                <a:solidFill>
                  <a:schemeClr val="tx1"/>
                </a:solidFill>
              </a:rPr>
              <a:t>In the class of 2018, there were 13,379 students with disabilities total, 2,904 dropped out, 5,880 graduated with a HS diploma, 23 aged out, and 288 received a certificate of completion. </a:t>
            </a:r>
          </a:p>
          <a:p>
            <a:r>
              <a:rPr lang="en-US" sz="2400" b="1" dirty="0">
                <a:solidFill>
                  <a:schemeClr val="tx1"/>
                </a:solidFill>
              </a:rPr>
              <a:t>14.8 percent of PK-12 students in Seattle are </a:t>
            </a:r>
            <a:r>
              <a:rPr lang="en-US" sz="2400" b="1" dirty="0">
                <a:solidFill>
                  <a:schemeClr val="tx1"/>
                </a:solidFill>
                <a:hlinkClick r:id="rId4"/>
              </a:rPr>
              <a:t>students with disabilities</a:t>
            </a:r>
            <a:r>
              <a:rPr lang="en-US" sz="2400" b="1" dirty="0">
                <a:solidFill>
                  <a:schemeClr val="tx1"/>
                </a:solidFill>
              </a:rPr>
              <a:t>. </a:t>
            </a:r>
          </a:p>
          <a:p>
            <a:pPr lvl="1"/>
            <a:r>
              <a:rPr lang="en-US" dirty="0">
                <a:solidFill>
                  <a:schemeClr val="tx1"/>
                </a:solidFill>
              </a:rPr>
              <a:t>14 percent of white students are students with disabilities</a:t>
            </a:r>
          </a:p>
          <a:p>
            <a:pPr lvl="1"/>
            <a:r>
              <a:rPr lang="en-US" dirty="0">
                <a:solidFill>
                  <a:schemeClr val="tx1"/>
                </a:solidFill>
              </a:rPr>
              <a:t>18 percent of African American students are students with disabilities</a:t>
            </a:r>
          </a:p>
          <a:p>
            <a:pPr lvl="1"/>
            <a:r>
              <a:rPr lang="en-US" dirty="0">
                <a:solidFill>
                  <a:schemeClr val="tx1"/>
                </a:solidFill>
              </a:rPr>
              <a:t>27 percent of Native American students are students with disabilities</a:t>
            </a:r>
          </a:p>
          <a:p>
            <a:pPr lvl="1"/>
            <a:r>
              <a:rPr lang="en-US" dirty="0">
                <a:solidFill>
                  <a:schemeClr val="tx1"/>
                </a:solidFill>
              </a:rPr>
              <a:t>20 percent of Hispanic students are students with disabilities</a:t>
            </a:r>
          </a:p>
          <a:p>
            <a:pPr lvl="1"/>
            <a:r>
              <a:rPr lang="en-US" dirty="0">
                <a:solidFill>
                  <a:schemeClr val="tx1"/>
                </a:solidFill>
              </a:rPr>
              <a:t>10 percent of Asian American students are students with disabilities. </a:t>
            </a:r>
          </a:p>
          <a:p>
            <a:pPr>
              <a:buNone/>
            </a:pPr>
            <a:endParaRPr lang="en-US" sz="2400" b="1" dirty="0">
              <a:solidFill>
                <a:schemeClr val="tx1"/>
              </a:solidFill>
            </a:endParaRPr>
          </a:p>
        </p:txBody>
      </p:sp>
    </p:spTree>
    <p:extLst>
      <p:ext uri="{BB962C8B-B14F-4D97-AF65-F5344CB8AC3E}">
        <p14:creationId xmlns:p14="http://schemas.microsoft.com/office/powerpoint/2010/main" val="2931928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Seattle (King Co.) Disability Statistics </a:t>
            </a:r>
          </a:p>
        </p:txBody>
      </p:sp>
      <p:pic>
        <p:nvPicPr>
          <p:cNvPr id="1029" name="Picture 5" descr="Photo of Martin Luther King. Text: King County"/>
          <p:cNvPicPr>
            <a:picLocks noChangeAspect="1" noChangeArrowheads="1"/>
          </p:cNvPicPr>
          <p:nvPr/>
        </p:nvPicPr>
        <p:blipFill>
          <a:blip r:embed="rId2" cstate="print"/>
          <a:srcRect/>
          <a:stretch>
            <a:fillRect/>
          </a:stretch>
        </p:blipFill>
        <p:spPr bwMode="auto">
          <a:xfrm>
            <a:off x="336468" y="1592841"/>
            <a:ext cx="3657600" cy="2009775"/>
          </a:xfrm>
          <a:prstGeom prst="rect">
            <a:avLst/>
          </a:prstGeom>
          <a:noFill/>
          <a:ln w="9525">
            <a:noFill/>
            <a:miter lim="800000"/>
            <a:headEnd/>
            <a:tailEnd/>
          </a:ln>
        </p:spPr>
      </p:pic>
      <p:pic>
        <p:nvPicPr>
          <p:cNvPr id="1030" name="Picture 6" descr="Mayor Jenny Durkan smiling"/>
          <p:cNvPicPr>
            <a:picLocks noChangeAspect="1" noChangeArrowheads="1"/>
          </p:cNvPicPr>
          <p:nvPr/>
        </p:nvPicPr>
        <p:blipFill>
          <a:blip r:embed="rId3" cstate="print"/>
          <a:srcRect/>
          <a:stretch>
            <a:fillRect/>
          </a:stretch>
        </p:blipFill>
        <p:spPr bwMode="auto">
          <a:xfrm>
            <a:off x="308759" y="3650009"/>
            <a:ext cx="2019176" cy="2824022"/>
          </a:xfrm>
          <a:prstGeom prst="rect">
            <a:avLst/>
          </a:prstGeom>
          <a:noFill/>
          <a:ln w="9525">
            <a:noFill/>
            <a:miter lim="800000"/>
            <a:headEnd/>
            <a:tailEnd/>
          </a:ln>
        </p:spPr>
      </p:pic>
      <p:sp>
        <p:nvSpPr>
          <p:cNvPr id="8" name="Rectangle 7"/>
          <p:cNvSpPr/>
          <p:nvPr/>
        </p:nvSpPr>
        <p:spPr>
          <a:xfrm>
            <a:off x="2327565" y="4689256"/>
            <a:ext cx="1686295" cy="923330"/>
          </a:xfrm>
          <a:prstGeom prst="rect">
            <a:avLst/>
          </a:prstGeom>
        </p:spPr>
        <p:txBody>
          <a:bodyPr wrap="square">
            <a:spAutoFit/>
          </a:bodyPr>
          <a:lstStyle/>
          <a:p>
            <a:pPr algn="ctr"/>
            <a:r>
              <a:rPr lang="en-US" b="1" dirty="0"/>
              <a:t>Mayor </a:t>
            </a:r>
          </a:p>
          <a:p>
            <a:pPr algn="ctr"/>
            <a:r>
              <a:rPr lang="en-US" b="1" dirty="0"/>
              <a:t>Jenny </a:t>
            </a:r>
            <a:r>
              <a:rPr lang="en-US" b="1" dirty="0" err="1"/>
              <a:t>Durkan</a:t>
            </a:r>
            <a:endParaRPr lang="en-US" b="1" dirty="0"/>
          </a:p>
          <a:p>
            <a:pPr algn="ctr"/>
            <a:r>
              <a:rPr lang="en-US" b="1" dirty="0"/>
              <a:t>(D)</a:t>
            </a:r>
          </a:p>
        </p:txBody>
      </p:sp>
      <p:sp>
        <p:nvSpPr>
          <p:cNvPr id="2" name="Content Placeholder 1"/>
          <p:cNvSpPr>
            <a:spLocks noGrp="1"/>
          </p:cNvSpPr>
          <p:nvPr>
            <p:ph idx="1"/>
          </p:nvPr>
        </p:nvSpPr>
        <p:spPr>
          <a:xfrm>
            <a:off x="4061361" y="1825625"/>
            <a:ext cx="7292438" cy="4351338"/>
          </a:xfrm>
        </p:spPr>
        <p:txBody>
          <a:bodyPr>
            <a:normAutofit fontScale="85000" lnSpcReduction="10000"/>
          </a:bodyPr>
          <a:lstStyle/>
          <a:p>
            <a:r>
              <a:rPr lang="en-US" dirty="0">
                <a:solidFill>
                  <a:srgbClr val="000000"/>
                </a:solidFill>
              </a:rPr>
              <a:t>There are 205,142 Seattle residents with disabilities. That puts them at 9.5 percent of the city’s population. </a:t>
            </a:r>
          </a:p>
          <a:p>
            <a:r>
              <a:rPr lang="en-US" dirty="0">
                <a:solidFill>
                  <a:srgbClr val="000000"/>
                </a:solidFill>
              </a:rPr>
              <a:t>In total, there are </a:t>
            </a:r>
            <a:r>
              <a:rPr lang="en-US" b="1" dirty="0">
                <a:solidFill>
                  <a:srgbClr val="000000"/>
                </a:solidFill>
              </a:rPr>
              <a:t>105,908 working-age (18 to 64) Seattle residents with disabilities</a:t>
            </a:r>
            <a:r>
              <a:rPr lang="en-US" dirty="0">
                <a:solidFill>
                  <a:srgbClr val="000000"/>
                </a:solidFill>
              </a:rPr>
              <a:t>. Out of that number, only 47,777 have jobs. </a:t>
            </a:r>
          </a:p>
          <a:p>
            <a:r>
              <a:rPr lang="en-US" b="1" dirty="0">
                <a:solidFill>
                  <a:srgbClr val="000000"/>
                </a:solidFill>
              </a:rPr>
              <a:t>Seattle’s disability employment rate is 45.1 percent. </a:t>
            </a:r>
          </a:p>
          <a:p>
            <a:r>
              <a:rPr lang="en-US" dirty="0">
                <a:solidFill>
                  <a:srgbClr val="000000"/>
                </a:solidFill>
              </a:rPr>
              <a:t>The employment rate for Seattle residents without disabilities is 80.1 percent. </a:t>
            </a:r>
          </a:p>
          <a:p>
            <a:r>
              <a:rPr lang="en-US" dirty="0">
                <a:solidFill>
                  <a:srgbClr val="000000"/>
                </a:solidFill>
              </a:rPr>
              <a:t>That puts the gap in the city’s employment rate between people with and without disabilities at 35.</a:t>
            </a:r>
          </a:p>
          <a:p>
            <a:r>
              <a:rPr lang="en-US" b="1" dirty="0">
                <a:solidFill>
                  <a:srgbClr val="000000"/>
                </a:solidFill>
                <a:highlight>
                  <a:srgbClr val="FFFF00"/>
                </a:highlight>
              </a:rPr>
              <a:t>24.6 percent of Seattle’s residents with disabilities lives in poverty. </a:t>
            </a:r>
          </a:p>
          <a:p>
            <a:endParaRPr lang="en-US" dirty="0">
              <a:solidFill>
                <a:srgbClr val="000000"/>
              </a:solidFill>
            </a:endParaRPr>
          </a:p>
        </p:txBody>
      </p:sp>
    </p:spTree>
    <p:extLst>
      <p:ext uri="{BB962C8B-B14F-4D97-AF65-F5344CB8AC3E}">
        <p14:creationId xmlns:p14="http://schemas.microsoft.com/office/powerpoint/2010/main" val="694023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393A8-6F56-448B-87F1-9157AC699D8D}"/>
              </a:ext>
            </a:extLst>
          </p:cNvPr>
          <p:cNvSpPr>
            <a:spLocks noGrp="1"/>
          </p:cNvSpPr>
          <p:nvPr>
            <p:ph type="title"/>
          </p:nvPr>
        </p:nvSpPr>
        <p:spPr/>
        <p:txBody>
          <a:bodyPr>
            <a:normAutofit/>
          </a:bodyPr>
          <a:lstStyle/>
          <a:p>
            <a:r>
              <a:rPr lang="en-US" sz="3600" dirty="0"/>
              <a:t>Resources</a:t>
            </a:r>
          </a:p>
        </p:txBody>
      </p:sp>
      <p:sp>
        <p:nvSpPr>
          <p:cNvPr id="4" name="Shape 426">
            <a:extLst>
              <a:ext uri="{FF2B5EF4-FFF2-40B4-BE49-F238E27FC236}">
                <a16:creationId xmlns:a16="http://schemas.microsoft.com/office/drawing/2014/main" id="{C710F695-65D8-41EB-A843-EC7BE66F772B}"/>
              </a:ext>
            </a:extLst>
          </p:cNvPr>
          <p:cNvSpPr txBox="1"/>
          <p:nvPr/>
        </p:nvSpPr>
        <p:spPr>
          <a:xfrm>
            <a:off x="255552" y="1534026"/>
            <a:ext cx="11680895" cy="5972665"/>
          </a:xfrm>
          <a:prstGeom prst="rect">
            <a:avLst/>
          </a:prstGeom>
          <a:noFill/>
          <a:ln>
            <a:noFill/>
          </a:ln>
        </p:spPr>
        <p:txBody>
          <a:bodyPr wrap="square" lIns="91275" tIns="45625" rIns="91275" bIns="45625" anchor="t" anchorCtr="0">
            <a:noAutofit/>
          </a:bodyPr>
          <a:lstStyle/>
          <a:p>
            <a:pPr marL="0" marR="0" lvl="0" indent="0" defTabSz="914400" rtl="0" eaLnBrk="1" fontAlgn="auto" latinLnBrk="0" hangingPunct="1">
              <a:lnSpc>
                <a:spcPct val="90000"/>
              </a:lnSpc>
              <a:spcBef>
                <a:spcPts val="480"/>
              </a:spcBef>
              <a:spcAft>
                <a:spcPts val="0"/>
              </a:spcAft>
              <a:buClrTx/>
              <a:buSzPct val="25000"/>
              <a:buFontTx/>
              <a:buNone/>
              <a:tabLst/>
              <a:defRPr/>
            </a:pPr>
            <a:r>
              <a:rPr lang="en-US" sz="3200" b="1" kern="0" dirty="0">
                <a:latin typeface="Times New Roman" panose="02020603050405020304" pitchFamily="18" charset="0"/>
                <a:ea typeface="Lato" panose="020F0502020204030203" pitchFamily="34" charset="0"/>
                <a:cs typeface="Times New Roman" panose="02020603050405020304" pitchFamily="18" charset="0"/>
                <a:sym typeface="Libre Baskerville"/>
              </a:rPr>
              <a:t>RespectAbility’s Inclusive Philanthropy toolkit</a:t>
            </a: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noProof="0" dirty="0">
                <a:latin typeface="Times New Roman" panose="02020603050405020304" pitchFamily="18" charset="0"/>
                <a:ea typeface="Lato" panose="020F0502020204030203" pitchFamily="34" charset="0"/>
                <a:cs typeface="Times New Roman" panose="02020603050405020304" pitchFamily="18" charset="0"/>
                <a:sym typeface="Libre Baskerville"/>
              </a:rPr>
              <a:t>Access information on disability inclusion, including the new Disability in Philanthropy &amp; Nonprofits study</a:t>
            </a:r>
            <a:endParaRPr lang="en-US" sz="2000" u="sng" kern="0" dirty="0">
              <a:solidFill>
                <a:srgbClr val="0000FF"/>
              </a:solidFill>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kumimoji="0" lang="en-US" sz="2800" u="sng" strike="noStrike" kern="0" cap="none" spc="0" normalizeH="0" baseline="0" noProof="0" dirty="0">
                <a:ln>
                  <a:noFill/>
                </a:ln>
                <a:solidFill>
                  <a:srgbClr val="0070C0"/>
                </a:solidFill>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www.RespectAbility.org/inclusive-philanthropy</a:t>
            </a:r>
            <a:endParaRPr kumimoji="0" lang="en-US" sz="2800" u="sng" strike="noStrike" kern="0" cap="none" spc="0" normalizeH="0" baseline="0" noProof="0" dirty="0">
              <a:ln>
                <a:noFill/>
              </a:ln>
              <a:solidFill>
                <a:srgbClr val="0070C0"/>
              </a:solidFill>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hlinkClick r:id="rId3">
                <a:extLst>
                  <a:ext uri="{A12FA001-AC4F-418D-AE19-62706E023703}">
                    <ahyp:hlinkClr xmlns:ahyp="http://schemas.microsoft.com/office/drawing/2018/hyperlinkcolor" val="tx"/>
                  </a:ext>
                </a:extLst>
              </a:hlinkClick>
            </a:endParaRPr>
          </a:p>
          <a:p>
            <a:pPr marL="0" marR="0" lvl="0" indent="0" defTabSz="914400" rtl="0" eaLnBrk="1" fontAlgn="auto" latinLnBrk="0" hangingPunct="1">
              <a:lnSpc>
                <a:spcPct val="90000"/>
              </a:lnSpc>
              <a:spcBef>
                <a:spcPts val="480"/>
              </a:spcBef>
              <a:spcAft>
                <a:spcPts val="0"/>
              </a:spcAft>
              <a:buClrTx/>
              <a:buSzPct val="25000"/>
              <a:buFontTx/>
              <a:buNone/>
              <a:tabLst/>
              <a:defRPr/>
            </a:pPr>
            <a:endParaRPr lang="en-US" sz="10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lvl="0">
              <a:lnSpc>
                <a:spcPct val="90000"/>
              </a:lnSpc>
              <a:spcBef>
                <a:spcPts val="480"/>
              </a:spcBef>
              <a:buSzPct val="25000"/>
              <a:defRPr/>
            </a:pPr>
            <a:r>
              <a:rPr lang="en-US" sz="3200" b="1" kern="0" dirty="0">
                <a:solidFill>
                  <a:prstClr val="black"/>
                </a:solidFill>
                <a:latin typeface="Times New Roman" panose="02020603050405020304" pitchFamily="18" charset="0"/>
                <a:ea typeface="Lato" panose="020F0502020204030203" pitchFamily="34" charset="0"/>
                <a:cs typeface="Times New Roman" panose="02020603050405020304" pitchFamily="18" charset="0"/>
                <a:sym typeface="Libre Baskerville"/>
              </a:rPr>
              <a:t>Follow us on Social Media!</a:t>
            </a:r>
            <a:endParaRPr lang="en-US" sz="20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kumimoji="0" lang="en-US" sz="2800" u="none"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Twitter: @</a:t>
            </a:r>
            <a:r>
              <a:rPr kumimoji="0" lang="en-US" sz="2800" u="none" strike="noStrike" kern="0" cap="none" spc="0" normalizeH="0" baseline="0" noProof="0" dirty="0" err="1">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Respect_Ability</a:t>
            </a:r>
            <a:endParaRPr kumimoji="0" lang="en-US" sz="2800"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kumimoji="0" lang="en-US" sz="2800" u="none"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Facebook: </a:t>
            </a:r>
            <a:r>
              <a:rPr kumimoji="0" lang="en-US" sz="2800" strike="noStrike" kern="0" cap="none" spc="0" normalizeH="0" baseline="0" noProof="0" dirty="0" err="1">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rPr>
              <a:t>RespectAbilityUSA</a:t>
            </a:r>
            <a:endParaRPr kumimoji="0" lang="en-US" sz="2800"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Instagram: @</a:t>
            </a:r>
            <a:r>
              <a:rPr lang="en-US" sz="2800" kern="0" dirty="0" err="1">
                <a:latin typeface="Times New Roman" panose="02020603050405020304" pitchFamily="18" charset="0"/>
                <a:ea typeface="Lato" panose="020F0502020204030203" pitchFamily="34" charset="0"/>
                <a:cs typeface="Times New Roman" panose="02020603050405020304" pitchFamily="18" charset="0"/>
                <a:sym typeface="Libre Baskerville"/>
              </a:rPr>
              <a:t>RespectTheAbility</a:t>
            </a:r>
            <a:endPar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endParaRPr kumimoji="0" lang="en-US" sz="1000" strike="noStrike" kern="0" cap="none" spc="0" normalizeH="0" baseline="0" noProof="0" dirty="0">
              <a:ln>
                <a:noFill/>
              </a:ln>
              <a:effectLst/>
              <a:uLnTx/>
              <a:uFillTx/>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Website: </a:t>
            </a: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hlinkClick r:id="rId3"/>
              </a:rPr>
              <a:t>www.RespectAbility.org</a:t>
            </a:r>
            <a:endPar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a:p>
            <a:pPr marL="0" marR="0" lvl="0" indent="0" defTabSz="914400" rtl="0" eaLnBrk="1" fontAlgn="auto" latinLnBrk="0" hangingPunct="1">
              <a:lnSpc>
                <a:spcPct val="90000"/>
              </a:lnSpc>
              <a:spcBef>
                <a:spcPts val="480"/>
              </a:spcBef>
              <a:spcAft>
                <a:spcPts val="0"/>
              </a:spcAft>
              <a:buClrTx/>
              <a:buSzPct val="25000"/>
              <a:buFontTx/>
              <a:buNone/>
              <a:tabLst/>
              <a:defRPr/>
            </a:pP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rPr>
              <a:t>Intersection of Disability and Politics: </a:t>
            </a:r>
            <a:r>
              <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hlinkClick r:id="rId4"/>
              </a:rPr>
              <a:t>www.TheRespectAbilityReport.org</a:t>
            </a:r>
            <a:endParaRPr lang="en-US" sz="2800" kern="0" dirty="0">
              <a:latin typeface="Times New Roman" panose="02020603050405020304" pitchFamily="18" charset="0"/>
              <a:ea typeface="Lato" panose="020F0502020204030203" pitchFamily="34" charset="0"/>
              <a:cs typeface="Times New Roman" panose="02020603050405020304" pitchFamily="18" charset="0"/>
              <a:sym typeface="Libre Baskerville"/>
            </a:endParaRPr>
          </a:p>
        </p:txBody>
      </p:sp>
    </p:spTree>
    <p:extLst>
      <p:ext uri="{BB962C8B-B14F-4D97-AF65-F5344CB8AC3E}">
        <p14:creationId xmlns:p14="http://schemas.microsoft.com/office/powerpoint/2010/main" val="84775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B73F7-6A62-6C45-A616-ABE433074B27}"/>
              </a:ext>
            </a:extLst>
          </p:cNvPr>
          <p:cNvSpPr>
            <a:spLocks noGrp="1"/>
          </p:cNvSpPr>
          <p:nvPr>
            <p:ph type="title"/>
          </p:nvPr>
        </p:nvSpPr>
        <p:spPr/>
        <p:txBody>
          <a:bodyPr>
            <a:normAutofit/>
          </a:bodyPr>
          <a:lstStyle/>
          <a:p>
            <a:r>
              <a:rPr lang="en-US" dirty="0">
                <a:solidFill>
                  <a:schemeClr val="tx1"/>
                </a:solidFill>
              </a:rPr>
              <a:t>Does anyone here think they might be doing this?</a:t>
            </a:r>
          </a:p>
        </p:txBody>
      </p:sp>
      <p:pic>
        <p:nvPicPr>
          <p:cNvPr id="4" name="Picture 2" descr="Illustration of a wheelchair user looking at a sign that says &quot;way in everyone welcome!&quot; with an arrow pointing to a staircase">
            <a:extLst>
              <a:ext uri="{FF2B5EF4-FFF2-40B4-BE49-F238E27FC236}">
                <a16:creationId xmlns:a16="http://schemas.microsoft.com/office/drawing/2014/main" id="{937A17BF-E4A8-FE4F-99C1-ACB5859595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763" y="1607787"/>
            <a:ext cx="4621277" cy="4860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atiana Lee facing a large flight of stairs. Lee is a wheelchair user">
            <a:extLst>
              <a:ext uri="{FF2B5EF4-FFF2-40B4-BE49-F238E27FC236}">
                <a16:creationId xmlns:a16="http://schemas.microsoft.com/office/drawing/2014/main" id="{0DDB47EC-5B48-614F-A940-4926A7ED62A2}"/>
              </a:ext>
            </a:extLst>
          </p:cNvPr>
          <p:cNvPicPr>
            <a:picLocks noChangeAspect="1"/>
          </p:cNvPicPr>
          <p:nvPr/>
        </p:nvPicPr>
        <p:blipFill>
          <a:blip r:embed="rId3" cstate="print"/>
          <a:stretch>
            <a:fillRect/>
          </a:stretch>
        </p:blipFill>
        <p:spPr>
          <a:xfrm>
            <a:off x="6096000" y="1607787"/>
            <a:ext cx="4710470" cy="4866540"/>
          </a:xfrm>
          <a:prstGeom prst="rect">
            <a:avLst/>
          </a:prstGeom>
        </p:spPr>
      </p:pic>
    </p:spTree>
    <p:extLst>
      <p:ext uri="{BB962C8B-B14F-4D97-AF65-F5344CB8AC3E}">
        <p14:creationId xmlns:p14="http://schemas.microsoft.com/office/powerpoint/2010/main" val="3715457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35587F-7BD5-A84C-82FB-86F7675C2EE5}"/>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878322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E9C173-438C-4A73-8C7E-25827ECA4737}"/>
              </a:ext>
            </a:extLst>
          </p:cNvPr>
          <p:cNvSpPr>
            <a:spLocks noGrp="1"/>
          </p:cNvSpPr>
          <p:nvPr>
            <p:ph type="title"/>
          </p:nvPr>
        </p:nvSpPr>
        <p:spPr/>
        <p:txBody>
          <a:bodyPr>
            <a:normAutofit/>
          </a:bodyPr>
          <a:lstStyle/>
          <a:p>
            <a:r>
              <a:rPr lang="en-US" sz="3600" dirty="0"/>
              <a:t>Including the D – Disability – in Diversity</a:t>
            </a:r>
          </a:p>
        </p:txBody>
      </p:sp>
      <p:sp>
        <p:nvSpPr>
          <p:cNvPr id="2" name="Content Placeholder 1">
            <a:extLst>
              <a:ext uri="{FF2B5EF4-FFF2-40B4-BE49-F238E27FC236}">
                <a16:creationId xmlns:a16="http://schemas.microsoft.com/office/drawing/2014/main" id="{EA0A81D8-14D7-4068-A020-0262C6D52D09}"/>
              </a:ext>
            </a:extLst>
          </p:cNvPr>
          <p:cNvSpPr>
            <a:spLocks noGrp="1"/>
          </p:cNvSpPr>
          <p:nvPr>
            <p:ph idx="1"/>
          </p:nvPr>
        </p:nvSpPr>
        <p:spPr/>
        <p:txBody>
          <a:bodyPr>
            <a:normAutofit lnSpcReduction="10000"/>
          </a:bodyPr>
          <a:lstStyle/>
          <a:p>
            <a:pPr marL="0" indent="0" algn="ctr">
              <a:buNone/>
            </a:pPr>
            <a:r>
              <a:rPr lang="en-US" sz="6000" dirty="0">
                <a:solidFill>
                  <a:schemeClr val="tx1"/>
                </a:solidFill>
              </a:rPr>
              <a:t>Organizations are at their best when they welcome, respect and include people of all backgrounds. This includes people with disabilities. </a:t>
            </a:r>
            <a:br>
              <a:rPr lang="en-US" sz="3200" dirty="0">
                <a:solidFill>
                  <a:schemeClr val="tx1"/>
                </a:solidFill>
              </a:rPr>
            </a:br>
            <a:endParaRPr lang="en-US" sz="3200" dirty="0">
              <a:solidFill>
                <a:schemeClr val="tx1"/>
              </a:solidFill>
            </a:endParaRPr>
          </a:p>
          <a:p>
            <a:pPr algn="ctr"/>
            <a:endParaRPr lang="en-US" sz="3200" dirty="0">
              <a:solidFill>
                <a:schemeClr val="tx1"/>
              </a:solidFill>
            </a:endParaRPr>
          </a:p>
        </p:txBody>
      </p:sp>
    </p:spTree>
    <p:extLst>
      <p:ext uri="{BB962C8B-B14F-4D97-AF65-F5344CB8AC3E}">
        <p14:creationId xmlns:p14="http://schemas.microsoft.com/office/powerpoint/2010/main" val="2765425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AF30"/>
        </a:solidFill>
        <a:effectLst/>
      </p:bgPr>
    </p:bg>
    <p:spTree>
      <p:nvGrpSpPr>
        <p:cNvPr id="1" name="Shape 114"/>
        <p:cNvGrpSpPr/>
        <p:nvPr/>
      </p:nvGrpSpPr>
      <p:grpSpPr>
        <a:xfrm>
          <a:off x="0" y="0"/>
          <a:ext cx="0" cy="0"/>
          <a:chOff x="0" y="0"/>
          <a:chExt cx="0" cy="0"/>
        </a:xfrm>
      </p:grpSpPr>
      <p:sp>
        <p:nvSpPr>
          <p:cNvPr id="37" name="Title 36" hidden="1">
            <a:extLst>
              <a:ext uri="{FF2B5EF4-FFF2-40B4-BE49-F238E27FC236}">
                <a16:creationId xmlns:a16="http://schemas.microsoft.com/office/drawing/2014/main" id="{A28F83BE-645B-4F4A-BB23-BB3B447B8DEF}"/>
              </a:ext>
            </a:extLst>
          </p:cNvPr>
          <p:cNvSpPr>
            <a:spLocks noGrp="1"/>
          </p:cNvSpPr>
          <p:nvPr>
            <p:ph type="title"/>
          </p:nvPr>
        </p:nvSpPr>
        <p:spPr/>
        <p:txBody>
          <a:bodyPr/>
          <a:lstStyle/>
          <a:p>
            <a:r>
              <a:rPr lang="en-US" dirty="0"/>
              <a:t>These art people with disabilities</a:t>
            </a:r>
          </a:p>
        </p:txBody>
      </p:sp>
      <p:sp>
        <p:nvSpPr>
          <p:cNvPr id="36" name="TextBox 35">
            <a:extLst>
              <a:ext uri="{FF2B5EF4-FFF2-40B4-BE49-F238E27FC236}">
                <a16:creationId xmlns:a16="http://schemas.microsoft.com/office/drawing/2014/main" id="{FA7BAA7A-0A50-F249-ADE4-B1BAEED7DC05}"/>
              </a:ext>
            </a:extLst>
          </p:cNvPr>
          <p:cNvSpPr txBox="1"/>
          <p:nvPr/>
        </p:nvSpPr>
        <p:spPr>
          <a:xfrm>
            <a:off x="1004613" y="3014243"/>
            <a:ext cx="10182774" cy="830997"/>
          </a:xfrm>
          <a:prstGeom prst="rect">
            <a:avLst/>
          </a:prstGeom>
          <a:noFill/>
        </p:spPr>
        <p:txBody>
          <a:bodyPr wrap="square" rtlCol="0">
            <a:spAutoFit/>
          </a:bodyPr>
          <a:lstStyle/>
          <a:p>
            <a:pPr algn="ctr"/>
            <a:r>
              <a:rPr lang="en-US" sz="4800" b="1" dirty="0">
                <a:solidFill>
                  <a:schemeClr val="tx1"/>
                </a:solidFill>
                <a:latin typeface="Times New Roman" panose="02020603050405020304" pitchFamily="18" charset="0"/>
                <a:cs typeface="Times New Roman" panose="02020603050405020304" pitchFamily="18" charset="0"/>
              </a:rPr>
              <a:t>These are people with disabilities.</a:t>
            </a:r>
          </a:p>
        </p:txBody>
      </p:sp>
      <p:pic>
        <p:nvPicPr>
          <p:cNvPr id="12" name="Picture 11" descr="Demi Lovato">
            <a:extLst>
              <a:ext uri="{FF2B5EF4-FFF2-40B4-BE49-F238E27FC236}">
                <a16:creationId xmlns:a16="http://schemas.microsoft.com/office/drawing/2014/main" id="{F4B0E27A-28F4-F647-BD5B-27A269738F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20588" y="9808"/>
            <a:ext cx="2435302" cy="2844603"/>
          </a:xfrm>
          <a:prstGeom prst="rect">
            <a:avLst/>
          </a:prstGeom>
        </p:spPr>
      </p:pic>
      <p:pic>
        <p:nvPicPr>
          <p:cNvPr id="14" name="Picture 13" descr="Selma Blair">
            <a:extLst>
              <a:ext uri="{FF2B5EF4-FFF2-40B4-BE49-F238E27FC236}">
                <a16:creationId xmlns:a16="http://schemas.microsoft.com/office/drawing/2014/main" id="{92EAD34A-2BAE-F74D-8A9B-41F9548656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5891" y="9808"/>
            <a:ext cx="2434586" cy="2844603"/>
          </a:xfrm>
          <a:prstGeom prst="rect">
            <a:avLst/>
          </a:prstGeom>
        </p:spPr>
      </p:pic>
      <p:pic>
        <p:nvPicPr>
          <p:cNvPr id="18" name="Picture 17" descr="Richard Branson">
            <a:extLst>
              <a:ext uri="{FF2B5EF4-FFF2-40B4-BE49-F238E27FC236}">
                <a16:creationId xmlns:a16="http://schemas.microsoft.com/office/drawing/2014/main" id="{C230D389-1ECB-C746-BC16-0AA15C446A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80744" y="9808"/>
            <a:ext cx="2438331" cy="2844603"/>
          </a:xfrm>
          <a:prstGeom prst="rect">
            <a:avLst/>
          </a:prstGeom>
        </p:spPr>
      </p:pic>
      <p:pic>
        <p:nvPicPr>
          <p:cNvPr id="20" name="Picture 19" descr="Whoopi Goldberg">
            <a:extLst>
              <a:ext uri="{FF2B5EF4-FFF2-40B4-BE49-F238E27FC236}">
                <a16:creationId xmlns:a16="http://schemas.microsoft.com/office/drawing/2014/main" id="{F2BC6D95-6E06-514C-A2DC-085BCCA2C5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37584" y="0"/>
            <a:ext cx="2441644" cy="2844603"/>
          </a:xfrm>
          <a:prstGeom prst="rect">
            <a:avLst/>
          </a:prstGeom>
        </p:spPr>
      </p:pic>
      <p:pic>
        <p:nvPicPr>
          <p:cNvPr id="22" name="Picture 21" descr="Stephen Hawking">
            <a:extLst>
              <a:ext uri="{FF2B5EF4-FFF2-40B4-BE49-F238E27FC236}">
                <a16:creationId xmlns:a16="http://schemas.microsoft.com/office/drawing/2014/main" id="{66ABFBB2-808C-3542-8532-F07B778C01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4" y="0"/>
            <a:ext cx="2435302" cy="2844603"/>
          </a:xfrm>
          <a:prstGeom prst="rect">
            <a:avLst/>
          </a:prstGeom>
        </p:spPr>
      </p:pic>
      <p:pic>
        <p:nvPicPr>
          <p:cNvPr id="25" name="Picture 24" descr="Marlee Matlin">
            <a:extLst>
              <a:ext uri="{FF2B5EF4-FFF2-40B4-BE49-F238E27FC236}">
                <a16:creationId xmlns:a16="http://schemas.microsoft.com/office/drawing/2014/main" id="{5C4232F5-F7AC-964D-A8ED-A0056FBD115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82" y="4005072"/>
            <a:ext cx="2448408" cy="2852928"/>
          </a:xfrm>
          <a:prstGeom prst="rect">
            <a:avLst/>
          </a:prstGeom>
        </p:spPr>
      </p:pic>
      <p:pic>
        <p:nvPicPr>
          <p:cNvPr id="27" name="Picture 26" descr="Greta Thunberg">
            <a:extLst>
              <a:ext uri="{FF2B5EF4-FFF2-40B4-BE49-F238E27FC236}">
                <a16:creationId xmlns:a16="http://schemas.microsoft.com/office/drawing/2014/main" id="{6AB79B71-9D3D-D341-9E1D-BA1F5467839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36051" y="4005072"/>
            <a:ext cx="2445367" cy="2852928"/>
          </a:xfrm>
          <a:prstGeom prst="rect">
            <a:avLst/>
          </a:prstGeom>
        </p:spPr>
      </p:pic>
      <p:pic>
        <p:nvPicPr>
          <p:cNvPr id="29" name="Picture 28" descr="Halle Berry">
            <a:extLst>
              <a:ext uri="{FF2B5EF4-FFF2-40B4-BE49-F238E27FC236}">
                <a16:creationId xmlns:a16="http://schemas.microsoft.com/office/drawing/2014/main" id="{FA452ADD-AE67-6C4E-A08A-413D7A353F1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79228" y="4005072"/>
            <a:ext cx="2448408" cy="2852928"/>
          </a:xfrm>
          <a:prstGeom prst="rect">
            <a:avLst/>
          </a:prstGeom>
        </p:spPr>
      </p:pic>
      <p:pic>
        <p:nvPicPr>
          <p:cNvPr id="31" name="Picture 30" descr="Daymond John">
            <a:extLst>
              <a:ext uri="{FF2B5EF4-FFF2-40B4-BE49-F238E27FC236}">
                <a16:creationId xmlns:a16="http://schemas.microsoft.com/office/drawing/2014/main" id="{AFB09F1D-58E8-4B4C-BDCB-9750D9E1CF0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19075" y="4005072"/>
            <a:ext cx="2445367" cy="2852928"/>
          </a:xfrm>
          <a:prstGeom prst="rect">
            <a:avLst/>
          </a:prstGeom>
        </p:spPr>
      </p:pic>
      <p:pic>
        <p:nvPicPr>
          <p:cNvPr id="33" name="Picture 32" descr="Mariah Carey">
            <a:extLst>
              <a:ext uri="{FF2B5EF4-FFF2-40B4-BE49-F238E27FC236}">
                <a16:creationId xmlns:a16="http://schemas.microsoft.com/office/drawing/2014/main" id="{A1B6120D-F75D-FB4B-A897-2854AC6D317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752936" y="4005072"/>
            <a:ext cx="2445367" cy="2852928"/>
          </a:xfrm>
          <a:prstGeom prst="rect">
            <a:avLst/>
          </a:prstGeom>
        </p:spPr>
      </p:pic>
    </p:spTree>
    <p:extLst>
      <p:ext uri="{BB962C8B-B14F-4D97-AF65-F5344CB8AC3E}">
        <p14:creationId xmlns:p14="http://schemas.microsoft.com/office/powerpoint/2010/main" val="196986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3" name="Title 2">
            <a:extLst>
              <a:ext uri="{FF2B5EF4-FFF2-40B4-BE49-F238E27FC236}">
                <a16:creationId xmlns:a16="http://schemas.microsoft.com/office/drawing/2014/main" id="{72926F24-D684-1040-9785-EB7A84D56B92}"/>
              </a:ext>
            </a:extLst>
          </p:cNvPr>
          <p:cNvSpPr>
            <a:spLocks noGrp="1"/>
          </p:cNvSpPr>
          <p:nvPr>
            <p:ph type="title"/>
          </p:nvPr>
        </p:nvSpPr>
        <p:spPr/>
        <p:txBody>
          <a:bodyPr/>
          <a:lstStyle/>
          <a:p>
            <a:r>
              <a:rPr lang="en-US" dirty="0"/>
              <a:t>61 million people</a:t>
            </a:r>
          </a:p>
        </p:txBody>
      </p:sp>
      <p:sp>
        <p:nvSpPr>
          <p:cNvPr id="134" name="Google Shape;134;p18"/>
          <p:cNvSpPr/>
          <p:nvPr/>
        </p:nvSpPr>
        <p:spPr>
          <a:xfrm>
            <a:off x="8332343" y="422694"/>
            <a:ext cx="3503782" cy="5618877"/>
          </a:xfrm>
          <a:prstGeom prst="rect">
            <a:avLst/>
          </a:prstGeom>
          <a:solidFill>
            <a:srgbClr val="EFAF30"/>
          </a:solidFill>
          <a:ln w="12700" cap="flat" cmpd="sng">
            <a:no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5000" b="1" i="0" u="none" strike="noStrike" cap="none" dirty="0">
              <a:solidFill>
                <a:schemeClr val="tx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5000" b="1" i="0" u="none" strike="noStrike" cap="none" dirty="0">
                <a:solidFill>
                  <a:schemeClr val="tx1"/>
                </a:solidFill>
                <a:latin typeface="Times New Roman"/>
                <a:ea typeface="Times New Roman"/>
                <a:cs typeface="Times New Roman"/>
                <a:sym typeface="Times New Roman"/>
              </a:rPr>
              <a:t>61 Million</a:t>
            </a:r>
            <a:r>
              <a:rPr lang="en-US" sz="3000" b="1" i="0" u="none" strike="noStrike" cap="none" dirty="0">
                <a:solidFill>
                  <a:schemeClr val="tx1"/>
                </a:solidFill>
                <a:latin typeface="Times New Roman"/>
                <a:ea typeface="Times New Roman"/>
                <a:cs typeface="Times New Roman"/>
                <a:sym typeface="Times New Roman"/>
              </a:rPr>
              <a:t> </a:t>
            </a:r>
            <a:endParaRPr dirty="0">
              <a:solidFill>
                <a:schemeClr val="tx1"/>
              </a:solidFill>
            </a:endParaRPr>
          </a:p>
          <a:p>
            <a:pPr marL="0" marR="0" lvl="0" indent="0" algn="ctr" rtl="0">
              <a:spcBef>
                <a:spcPts val="0"/>
              </a:spcBef>
              <a:spcAft>
                <a:spcPts val="0"/>
              </a:spcAft>
              <a:buNone/>
            </a:pPr>
            <a:r>
              <a:rPr lang="en-US" sz="3200" b="0" i="0" u="none" strike="noStrike" cap="none" dirty="0">
                <a:solidFill>
                  <a:schemeClr val="tx1"/>
                </a:solidFill>
                <a:latin typeface="Times New Roman"/>
                <a:ea typeface="Times New Roman"/>
                <a:cs typeface="Times New Roman"/>
                <a:sym typeface="Times New Roman"/>
              </a:rPr>
              <a:t>people in the US                        have a disability.</a:t>
            </a:r>
            <a:r>
              <a:rPr lang="en-US" sz="2000" b="0" i="0" u="none" strike="noStrike" cap="none" dirty="0">
                <a:solidFill>
                  <a:schemeClr val="tx1"/>
                </a:solidFill>
                <a:latin typeface="Times New Roman"/>
                <a:ea typeface="Times New Roman"/>
                <a:cs typeface="Times New Roman"/>
                <a:sym typeface="Times New Roman"/>
              </a:rPr>
              <a:t>*</a:t>
            </a:r>
            <a:endParaRPr sz="2000" b="1" i="0" u="none" strike="noStrike" cap="none" dirty="0">
              <a:solidFill>
                <a:schemeClr val="tx1"/>
              </a:solidFill>
              <a:latin typeface="Times New Roman"/>
              <a:ea typeface="Times New Roman"/>
              <a:cs typeface="Times New Roman"/>
              <a:sym typeface="Times New Roman"/>
            </a:endParaRPr>
          </a:p>
          <a:p>
            <a:pPr marL="0" marR="0" lvl="0" indent="0" algn="ctr" rtl="0">
              <a:spcBef>
                <a:spcPts val="0"/>
              </a:spcBef>
              <a:spcAft>
                <a:spcPts val="0"/>
              </a:spcAft>
              <a:buNone/>
            </a:pPr>
            <a:endParaRPr sz="2000" b="1" i="0" u="none" strike="noStrike" cap="none" dirty="0">
              <a:solidFill>
                <a:schemeClr val="tx1"/>
              </a:solidFill>
              <a:latin typeface="Times New Roman"/>
              <a:ea typeface="Times New Roman"/>
              <a:cs typeface="Times New Roman"/>
              <a:sym typeface="Times New Roman"/>
            </a:endParaRPr>
          </a:p>
          <a:p>
            <a:pPr marL="0" marR="0" lvl="0" indent="0" algn="ctr" rtl="0">
              <a:spcBef>
                <a:spcPts val="0"/>
              </a:spcBef>
              <a:spcAft>
                <a:spcPts val="0"/>
              </a:spcAft>
              <a:buNone/>
            </a:pPr>
            <a:endParaRPr sz="2000" b="1" i="0" u="none" strike="noStrike" cap="none" dirty="0">
              <a:solidFill>
                <a:schemeClr val="tx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5000" b="1" i="0" u="none" strike="noStrike" cap="none" dirty="0">
                <a:solidFill>
                  <a:schemeClr val="tx1"/>
                </a:solidFill>
                <a:latin typeface="Times New Roman"/>
                <a:ea typeface="Times New Roman"/>
                <a:cs typeface="Times New Roman"/>
                <a:sym typeface="Times New Roman"/>
              </a:rPr>
              <a:t>1 in 4</a:t>
            </a:r>
            <a:endParaRPr dirty="0">
              <a:solidFill>
                <a:schemeClr val="tx1"/>
              </a:solidFill>
            </a:endParaRPr>
          </a:p>
          <a:p>
            <a:pPr marL="0" marR="0" lvl="0" indent="0" algn="ctr" rtl="0">
              <a:spcBef>
                <a:spcPts val="0"/>
              </a:spcBef>
              <a:spcAft>
                <a:spcPts val="0"/>
              </a:spcAft>
              <a:buNone/>
            </a:pPr>
            <a:r>
              <a:rPr lang="en-US" sz="3200" b="0" i="0" u="none" strike="noStrike" cap="none" dirty="0">
                <a:solidFill>
                  <a:schemeClr val="tx1"/>
                </a:solidFill>
                <a:latin typeface="Times New Roman"/>
                <a:ea typeface="Times New Roman"/>
                <a:cs typeface="Times New Roman"/>
                <a:sym typeface="Times New Roman"/>
              </a:rPr>
              <a:t>adults have a disability</a:t>
            </a:r>
            <a:endParaRPr dirty="0">
              <a:solidFill>
                <a:schemeClr val="tx1"/>
              </a:solidFill>
            </a:endParaRPr>
          </a:p>
          <a:p>
            <a:pPr marL="0" marR="0" lvl="0" indent="0" algn="ctr" rtl="0">
              <a:spcBef>
                <a:spcPts val="0"/>
              </a:spcBef>
              <a:spcAft>
                <a:spcPts val="0"/>
              </a:spcAft>
              <a:buNone/>
            </a:pPr>
            <a:r>
              <a:rPr lang="en-US" sz="1800" b="0" i="0" u="none" strike="noStrike" cap="none" dirty="0">
                <a:solidFill>
                  <a:schemeClr val="tx1"/>
                </a:solidFill>
                <a:latin typeface="Times New Roman"/>
                <a:ea typeface="Times New Roman"/>
                <a:cs typeface="Times New Roman"/>
                <a:sym typeface="Times New Roman"/>
              </a:rPr>
              <a:t>(physical, sensory, cognitive, mental health or other)</a:t>
            </a:r>
            <a:endParaRPr dirty="0">
              <a:solidFill>
                <a:schemeClr val="tx1"/>
              </a:solidFill>
            </a:endParaRPr>
          </a:p>
          <a:p>
            <a:pPr marL="0" marR="0" lvl="0" indent="0" algn="ctr" rtl="0">
              <a:spcBef>
                <a:spcPts val="0"/>
              </a:spcBef>
              <a:spcAft>
                <a:spcPts val="0"/>
              </a:spcAft>
              <a:buNone/>
            </a:pPr>
            <a:endParaRPr sz="2800" b="0" i="0" u="none" strike="noStrike" cap="none" dirty="0">
              <a:solidFill>
                <a:schemeClr val="tx1"/>
              </a:solidFill>
              <a:latin typeface="Times New Roman"/>
              <a:ea typeface="Times New Roman"/>
              <a:cs typeface="Times New Roman"/>
              <a:sym typeface="Times New Roman"/>
            </a:endParaRPr>
          </a:p>
          <a:p>
            <a:pPr marL="0" marR="0" lvl="0" indent="0" algn="ctr" rtl="0">
              <a:spcBef>
                <a:spcPts val="0"/>
              </a:spcBef>
              <a:spcAft>
                <a:spcPts val="0"/>
              </a:spcAft>
              <a:buNone/>
            </a:pPr>
            <a:endParaRPr sz="3000" b="0" i="0" u="none" strike="noStrike" cap="none" dirty="0">
              <a:solidFill>
                <a:schemeClr val="tx1"/>
              </a:solidFill>
              <a:latin typeface="Times New Roman"/>
              <a:ea typeface="Times New Roman"/>
              <a:cs typeface="Times New Roman"/>
              <a:sym typeface="Times New Roman"/>
            </a:endParaRPr>
          </a:p>
        </p:txBody>
      </p:sp>
      <p:pic>
        <p:nvPicPr>
          <p:cNvPr id="137" name="Google Shape;137;p18" descr="An asian man who uses a wheelchair speaks with a coworker in an office environmen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35785" y="422694"/>
            <a:ext cx="7832146" cy="5615939"/>
          </a:xfrm>
          <a:prstGeom prst="rect">
            <a:avLst/>
          </a:prstGeom>
          <a:noFill/>
          <a:ln>
            <a:noFill/>
          </a:ln>
        </p:spPr>
      </p:pic>
      <p:cxnSp>
        <p:nvCxnSpPr>
          <p:cNvPr id="136" name="Google Shape;136;p18">
            <a:extLst>
              <a:ext uri="{C183D7F6-B498-43B3-948B-1728B52AA6E4}">
                <adec:decorative xmlns:adec="http://schemas.microsoft.com/office/drawing/2017/decorative" val="1"/>
              </a:ext>
            </a:extLst>
          </p:cNvPr>
          <p:cNvCxnSpPr/>
          <p:nvPr/>
        </p:nvCxnSpPr>
        <p:spPr>
          <a:xfrm>
            <a:off x="8833941" y="3014634"/>
            <a:ext cx="2302328" cy="0"/>
          </a:xfrm>
          <a:prstGeom prst="straightConnector1">
            <a:avLst/>
          </a:prstGeom>
          <a:noFill/>
          <a:ln w="12700"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2683195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DD98-E9F2-451E-9441-0AED49A0579A}"/>
              </a:ext>
            </a:extLst>
          </p:cNvPr>
          <p:cNvSpPr>
            <a:spLocks noGrp="1"/>
          </p:cNvSpPr>
          <p:nvPr>
            <p:ph type="title"/>
          </p:nvPr>
        </p:nvSpPr>
        <p:spPr>
          <a:xfrm>
            <a:off x="838200" y="365126"/>
            <a:ext cx="10515600" cy="1139824"/>
          </a:xfrm>
        </p:spPr>
        <p:txBody>
          <a:bodyPr/>
          <a:lstStyle/>
          <a:p>
            <a:r>
              <a:rPr lang="en-US" dirty="0"/>
              <a:t>Disabilities Are….</a:t>
            </a:r>
          </a:p>
        </p:txBody>
      </p:sp>
      <p:pic>
        <p:nvPicPr>
          <p:cNvPr id="10" name="Picture 9" descr="John Lawson holding an umbrella with his hooks (Lawson is an amputee)">
            <a:extLst>
              <a:ext uri="{FF2B5EF4-FFF2-40B4-BE49-F238E27FC236}">
                <a16:creationId xmlns:a16="http://schemas.microsoft.com/office/drawing/2014/main" id="{10FE4378-2C38-4F8D-A533-D52B9800E3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1359" y="1538600"/>
            <a:ext cx="3858937" cy="4237452"/>
          </a:xfrm>
          <a:prstGeom prst="rect">
            <a:avLst/>
          </a:prstGeom>
        </p:spPr>
      </p:pic>
      <p:pic>
        <p:nvPicPr>
          <p:cNvPr id="8" name="hugging.jpg&#10;&#10;Picture 2" descr="A mother with a young boy and girl smiling together.">
            <a:extLst>
              <a:ext uri="{FF2B5EF4-FFF2-40B4-BE49-F238E27FC236}">
                <a16:creationId xmlns:a16="http://schemas.microsoft.com/office/drawing/2014/main" id="{2BB64663-3CB7-4167-BB59-1EFFD9C1AF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3133" y="1521936"/>
            <a:ext cx="3875697" cy="4604616"/>
          </a:xfrm>
          <a:prstGeom prst="rect">
            <a:avLst/>
          </a:prstGeom>
          <a:ln w="12700">
            <a:miter lim="400000"/>
          </a:ln>
        </p:spPr>
      </p:pic>
      <p:pic>
        <p:nvPicPr>
          <p:cNvPr id="16" name="Picture 15" descr="Kewon Vines smiling for the camera. Kewon is a little person">
            <a:extLst>
              <a:ext uri="{FF2B5EF4-FFF2-40B4-BE49-F238E27FC236}">
                <a16:creationId xmlns:a16="http://schemas.microsoft.com/office/drawing/2014/main" id="{DDC49BAA-34E6-4210-B6E0-A1978B6D0C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07339" y="1537412"/>
            <a:ext cx="3759795" cy="3847525"/>
          </a:xfrm>
          <a:prstGeom prst="rect">
            <a:avLst/>
          </a:prstGeom>
        </p:spPr>
      </p:pic>
      <p:sp>
        <p:nvSpPr>
          <p:cNvPr id="12" name="Rectangle 11">
            <a:extLst>
              <a:ext uri="{FF2B5EF4-FFF2-40B4-BE49-F238E27FC236}">
                <a16:creationId xmlns:a16="http://schemas.microsoft.com/office/drawing/2014/main" id="{457DBEAA-9BF4-41F2-88B9-F91B582BA17F}"/>
              </a:ext>
              <a:ext uri="{C183D7F6-B498-43B3-948B-1728B52AA6E4}">
                <adec:decorative xmlns:adec="http://schemas.microsoft.com/office/drawing/2017/decorative" val="1"/>
              </a:ext>
            </a:extLst>
          </p:cNvPr>
          <p:cNvSpPr/>
          <p:nvPr/>
        </p:nvSpPr>
        <p:spPr>
          <a:xfrm>
            <a:off x="341900" y="5384936"/>
            <a:ext cx="11516725" cy="8973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mporary and Permanent">
            <a:extLst>
              <a:ext uri="{FF2B5EF4-FFF2-40B4-BE49-F238E27FC236}">
                <a16:creationId xmlns:a16="http://schemas.microsoft.com/office/drawing/2014/main" id="{1D2411ED-7DEF-4FDA-AA9C-7753B57FA28D}"/>
              </a:ext>
            </a:extLst>
          </p:cNvPr>
          <p:cNvSpPr txBox="1"/>
          <p:nvPr/>
        </p:nvSpPr>
        <p:spPr>
          <a:xfrm>
            <a:off x="533533" y="5540502"/>
            <a:ext cx="3418840" cy="6832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203200" algn="ctr">
              <a:lnSpc>
                <a:spcPct val="80000"/>
              </a:lnSpc>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Temporary</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 </a:t>
            </a:r>
            <a:r>
              <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Permanent</a:t>
            </a:r>
          </a:p>
        </p:txBody>
      </p:sp>
      <p:sp>
        <p:nvSpPr>
          <p:cNvPr id="6" name="Invisible and Visible">
            <a:extLst>
              <a:ext uri="{FF2B5EF4-FFF2-40B4-BE49-F238E27FC236}">
                <a16:creationId xmlns:a16="http://schemas.microsoft.com/office/drawing/2014/main" id="{96C7E27D-4A58-4025-9CCE-3B5A12F606DF}"/>
              </a:ext>
            </a:extLst>
          </p:cNvPr>
          <p:cNvSpPr txBox="1"/>
          <p:nvPr/>
        </p:nvSpPr>
        <p:spPr>
          <a:xfrm>
            <a:off x="5093784" y="5412857"/>
            <a:ext cx="2003375"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152400" algn="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a:t>
            </a:r>
            <a:r>
              <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isible and </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Nonv</a:t>
            </a:r>
            <a:r>
              <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isible </a:t>
            </a:r>
          </a:p>
        </p:txBody>
      </p:sp>
      <p:sp>
        <p:nvSpPr>
          <p:cNvPr id="9" name="Invisible and Visible">
            <a:extLst>
              <a:ext uri="{FF2B5EF4-FFF2-40B4-BE49-F238E27FC236}">
                <a16:creationId xmlns:a16="http://schemas.microsoft.com/office/drawing/2014/main" id="{62472CCB-FEFC-41F2-8E99-7DDE9179D9AB}"/>
              </a:ext>
            </a:extLst>
          </p:cNvPr>
          <p:cNvSpPr txBox="1"/>
          <p:nvPr/>
        </p:nvSpPr>
        <p:spPr>
          <a:xfrm>
            <a:off x="8745118" y="5412856"/>
            <a:ext cx="2483689"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152400" algn="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From Birth or Acquired Later</a:t>
            </a:r>
            <a:endParaRPr kumimoji="0"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32AB852D-30E1-4F5F-8566-B5B76720960F}"/>
              </a:ext>
              <a:ext uri="{C183D7F6-B498-43B3-948B-1728B52AA6E4}">
                <adec:decorative xmlns:adec="http://schemas.microsoft.com/office/drawing/2017/decorative" val="1"/>
              </a:ext>
            </a:extLst>
          </p:cNvPr>
          <p:cNvCxnSpPr>
            <a:cxnSpLocks/>
          </p:cNvCxnSpPr>
          <p:nvPr/>
        </p:nvCxnSpPr>
        <p:spPr>
          <a:xfrm flipV="1">
            <a:off x="172720" y="5364512"/>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AF8134D-6433-4665-A963-42D2408D23A4}"/>
              </a:ext>
              <a:ext uri="{C183D7F6-B498-43B3-948B-1728B52AA6E4}">
                <adec:decorative xmlns:adec="http://schemas.microsoft.com/office/drawing/2017/decorative" val="1"/>
              </a:ext>
            </a:extLst>
          </p:cNvPr>
          <p:cNvCxnSpPr>
            <a:cxnSpLocks/>
          </p:cNvCxnSpPr>
          <p:nvPr/>
        </p:nvCxnSpPr>
        <p:spPr>
          <a:xfrm flipH="1">
            <a:off x="8107339" y="1638300"/>
            <a:ext cx="7961" cy="492683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1F51D8-00A2-4BB9-8706-2479CBC86B75}"/>
              </a:ext>
              <a:ext uri="{C183D7F6-B498-43B3-948B-1728B52AA6E4}">
                <adec:decorative xmlns:adec="http://schemas.microsoft.com/office/drawing/2017/decorative" val="1"/>
              </a:ext>
            </a:extLst>
          </p:cNvPr>
          <p:cNvCxnSpPr/>
          <p:nvPr/>
        </p:nvCxnSpPr>
        <p:spPr>
          <a:xfrm>
            <a:off x="4207908" y="1537412"/>
            <a:ext cx="0" cy="48506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6FF354-B66D-4EAE-8BD6-48074C71788D}"/>
              </a:ext>
              <a:ext uri="{C183D7F6-B498-43B3-948B-1728B52AA6E4}">
                <adec:decorative xmlns:adec="http://schemas.microsoft.com/office/drawing/2017/decorative" val="1"/>
              </a:ext>
            </a:extLst>
          </p:cNvPr>
          <p:cNvCxnSpPr>
            <a:cxnSpLocks/>
          </p:cNvCxnSpPr>
          <p:nvPr/>
        </p:nvCxnSpPr>
        <p:spPr>
          <a:xfrm flipV="1">
            <a:off x="207034" y="1502496"/>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697DD88-3129-F349-94AF-DBD15EDE0083}"/>
              </a:ext>
            </a:extLst>
          </p:cNvPr>
          <p:cNvSpPr/>
          <p:nvPr/>
        </p:nvSpPr>
        <p:spPr>
          <a:xfrm>
            <a:off x="2398428" y="6363420"/>
            <a:ext cx="7393371" cy="461665"/>
          </a:xfrm>
          <a:prstGeom prst="rect">
            <a:avLst/>
          </a:prstGeom>
        </p:spPr>
        <p:txBody>
          <a:bodyPr wrap="none">
            <a:spAutoFit/>
          </a:bodyPr>
          <a:lstStyle/>
          <a:p>
            <a:pPr algn="ctr"/>
            <a:r>
              <a:rPr lang="en-US" sz="2400" b="1" dirty="0">
                <a:latin typeface="Times New Roman" panose="02020603050405020304" pitchFamily="18" charset="0"/>
                <a:cs typeface="Times New Roman" panose="02020603050405020304" pitchFamily="18" charset="0"/>
              </a:rPr>
              <a:t>Anyone can join the disability community at any point.</a:t>
            </a:r>
          </a:p>
        </p:txBody>
      </p:sp>
    </p:spTree>
    <p:extLst>
      <p:ext uri="{BB962C8B-B14F-4D97-AF65-F5344CB8AC3E}">
        <p14:creationId xmlns:p14="http://schemas.microsoft.com/office/powerpoint/2010/main" val="34290403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imple">
  <a:themeElements>
    <a:clrScheme name="Hyperlink">
      <a:dk1>
        <a:srgbClr val="000000"/>
      </a:dk1>
      <a:lt1>
        <a:srgbClr val="FFFFFF"/>
      </a:lt1>
      <a:dk2>
        <a:srgbClr val="FEBE10"/>
      </a:dk2>
      <a:lt2>
        <a:srgbClr val="E7E6E6"/>
      </a:lt2>
      <a:accent1>
        <a:srgbClr val="F7931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ntSpace_by_Candid_Webinar" id="{75E28334-E431-7C4D-BE2D-57B787DCDA24}" vid="{3C3AFB6A-3BA3-FD4A-951D-778308A1E6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CD9D34CD91526458D92C8141B2EA981" ma:contentTypeVersion="11" ma:contentTypeDescription="Create a new document." ma:contentTypeScope="" ma:versionID="add457def0e233ab2ba14513b147401b">
  <xsd:schema xmlns:xsd="http://www.w3.org/2001/XMLSchema" xmlns:xs="http://www.w3.org/2001/XMLSchema" xmlns:p="http://schemas.microsoft.com/office/2006/metadata/properties" xmlns:ns2="4147aace-2ae0-4a68-bc6a-428172225e74" xmlns:ns3="5c22ca31-87b5-49e1-8c03-d2754e422f12" targetNamespace="http://schemas.microsoft.com/office/2006/metadata/properties" ma:root="true" ma:fieldsID="d47d87206d3b4114910a1761cc7400b4" ns2:_="" ns3:_="">
    <xsd:import namespace="4147aace-2ae0-4a68-bc6a-428172225e74"/>
    <xsd:import namespace="5c22ca31-87b5-49e1-8c03-d2754e422f1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47aace-2ae0-4a68-bc6a-428172225e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22ca31-87b5-49e1-8c03-d2754e422f1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5CA24C-5DCE-4058-8ACF-E0C2F91DE93B}">
  <ds:schemaRefs>
    <ds:schemaRef ds:uri="http://www.w3.org/XML/1998/namespace"/>
    <ds:schemaRef ds:uri="http://schemas.microsoft.com/office/2006/documentManagement/types"/>
    <ds:schemaRef ds:uri="http://purl.org/dc/elements/1.1/"/>
    <ds:schemaRef ds:uri="http://purl.org/dc/terms/"/>
    <ds:schemaRef ds:uri="http://schemas.microsoft.com/office/2006/metadata/properties"/>
    <ds:schemaRef ds:uri="http://purl.org/dc/dcmitype/"/>
    <ds:schemaRef ds:uri="http://schemas.microsoft.com/office/infopath/2007/PartnerControls"/>
    <ds:schemaRef ds:uri="5c22ca31-87b5-49e1-8c03-d2754e422f12"/>
    <ds:schemaRef ds:uri="http://schemas.openxmlformats.org/package/2006/metadata/core-properties"/>
    <ds:schemaRef ds:uri="4147aace-2ae0-4a68-bc6a-428172225e74"/>
  </ds:schemaRefs>
</ds:datastoreItem>
</file>

<file path=customXml/itemProps2.xml><?xml version="1.0" encoding="utf-8"?>
<ds:datastoreItem xmlns:ds="http://schemas.openxmlformats.org/officeDocument/2006/customXml" ds:itemID="{462AB8B7-B897-458F-9620-7CAE57F8DEDF}">
  <ds:schemaRefs>
    <ds:schemaRef ds:uri="http://schemas.microsoft.com/sharepoint/v3/contenttype/forms"/>
  </ds:schemaRefs>
</ds:datastoreItem>
</file>

<file path=customXml/itemProps3.xml><?xml version="1.0" encoding="utf-8"?>
<ds:datastoreItem xmlns:ds="http://schemas.openxmlformats.org/officeDocument/2006/customXml" ds:itemID="{9F49C87A-B687-4548-973E-EF587A4E3D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47aace-2ae0-4a68-bc6a-428172225e74"/>
    <ds:schemaRef ds:uri="5c22ca31-87b5-49e1-8c03-d2754e422f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22816</TotalTime>
  <Words>3060</Words>
  <Application>Microsoft Macintosh PowerPoint</Application>
  <PresentationFormat>Widescreen</PresentationFormat>
  <Paragraphs>328</Paragraphs>
  <Slides>50</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50</vt:i4>
      </vt:variant>
    </vt:vector>
  </HeadingPairs>
  <TitlesOfParts>
    <vt:vector size="59" baseType="lpstr">
      <vt:lpstr>Arial</vt:lpstr>
      <vt:lpstr>Calibri</vt:lpstr>
      <vt:lpstr>Georgia</vt:lpstr>
      <vt:lpstr>Libre Baskerville</vt:lpstr>
      <vt:lpstr>Noto Sans Symbols</vt:lpstr>
      <vt:lpstr>System Font Regular</vt:lpstr>
      <vt:lpstr>Times New Roman</vt:lpstr>
      <vt:lpstr>Office Theme</vt:lpstr>
      <vt:lpstr>2_Simple</vt:lpstr>
      <vt:lpstr>How Disability Inclusion &amp; Equity Can Add to Your Success</vt:lpstr>
      <vt:lpstr>Meet Jennifer and Philip of www.RespectAbility.org</vt:lpstr>
      <vt:lpstr>A system you would support? Hopefully not…</vt:lpstr>
      <vt:lpstr>If this was the board of a non profit serving inner-city youth, would you support them? Hopefully not…</vt:lpstr>
      <vt:lpstr>Does anyone here think they might be doing this?</vt:lpstr>
      <vt:lpstr>Including the D – Disability – in Diversity</vt:lpstr>
      <vt:lpstr>These art people with disabilities</vt:lpstr>
      <vt:lpstr>61 million people</vt:lpstr>
      <vt:lpstr>Disabilities Are….</vt:lpstr>
      <vt:lpstr>Disability Impacts Everyone</vt:lpstr>
      <vt:lpstr>Anyone can join the disability community at any point. </vt:lpstr>
      <vt:lpstr>School statistics</vt:lpstr>
      <vt:lpstr>70 Percent of People with Disabilities are Striving to Work</vt:lpstr>
      <vt:lpstr>8 million ready to work</vt:lpstr>
      <vt:lpstr>Where Can You Find Local Disability Data?</vt:lpstr>
      <vt:lpstr>Problem Solving</vt:lpstr>
      <vt:lpstr>Accenture and the Disability Inclusion Advantage</vt:lpstr>
      <vt:lpstr>Voters &amp; Disability www.VoteAbility.com</vt:lpstr>
      <vt:lpstr>Disability in Philanthropy and Nonprofits Study</vt:lpstr>
      <vt:lpstr>Disability in Philanthropy &amp; Nonprofits - Methodology</vt:lpstr>
      <vt:lpstr>A major gap between will and skill</vt:lpstr>
      <vt:lpstr>Organizations do not include enough people with disabilities</vt:lpstr>
      <vt:lpstr>Donors will hold you accountable &amp; performance metrics matter</vt:lpstr>
      <vt:lpstr>Be sure disability is being measured in your diversity, equity and inclusion work</vt:lpstr>
      <vt:lpstr>Inclusion doesn’t happen by accident</vt:lpstr>
      <vt:lpstr>A picture is worth a thousand words</vt:lpstr>
      <vt:lpstr>Adding the Disability Lens…</vt:lpstr>
      <vt:lpstr>1. Commit publicly to inclusion of people with disabilities</vt:lpstr>
      <vt:lpstr>2. When people with disabilities aren’t at the table, they are on the menu</vt:lpstr>
      <vt:lpstr>3. Foster an inclusive environment</vt:lpstr>
      <vt:lpstr>What we say makes a difference</vt:lpstr>
      <vt:lpstr>4. Work with people with disabilities </vt:lpstr>
      <vt:lpstr>The Case for Hiring PWDs </vt:lpstr>
      <vt:lpstr>5. Have an inclusion point person or committee</vt:lpstr>
      <vt:lpstr>6. Include people with disabilities in your marketing</vt:lpstr>
      <vt:lpstr>7. Ensure website and online resources are accessible</vt:lpstr>
      <vt:lpstr>8. Ensure accessibility of office and events</vt:lpstr>
      <vt:lpstr>Accessibility: ADA Accessible Resource Guide</vt:lpstr>
      <vt:lpstr>9. Use vendors who are or who hire people with disabilities</vt:lpstr>
      <vt:lpstr>10. Promote a disability lens among grantees/members</vt:lpstr>
      <vt:lpstr>Success Stories: The Ford Foundation Includes Disability</vt:lpstr>
      <vt:lpstr>Today’s Take Away </vt:lpstr>
      <vt:lpstr>Equity and Access Webinar Series</vt:lpstr>
      <vt:lpstr>Washington State Disability Statistics</vt:lpstr>
      <vt:lpstr>Washington State Disability Demographics</vt:lpstr>
      <vt:lpstr>Washington State Education Statistics (1)</vt:lpstr>
      <vt:lpstr>Washington State Education Statistics (2)</vt:lpstr>
      <vt:lpstr>Seattle (King Co.) Disability Statistics </vt:lpstr>
      <vt:lpstr>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Shader</dc:creator>
  <cp:lastModifiedBy>Eric Ascher</cp:lastModifiedBy>
  <cp:revision>640</cp:revision>
  <dcterms:created xsi:type="dcterms:W3CDTF">2019-02-07T00:58:17Z</dcterms:created>
  <dcterms:modified xsi:type="dcterms:W3CDTF">2020-03-11T17:18:21Z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0x0101005CD9D34CD91526458D92C8141B2EA981</vt:lpwstr>
  </property>
</Properties>
</file>