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5"/>
  </p:notesMasterIdLst>
  <p:sldIdLst>
    <p:sldId id="691" r:id="rId2"/>
    <p:sldId id="734" r:id="rId3"/>
    <p:sldId id="684" r:id="rId4"/>
    <p:sldId id="746" r:id="rId5"/>
    <p:sldId id="747" r:id="rId6"/>
    <p:sldId id="748" r:id="rId7"/>
    <p:sldId id="630" r:id="rId8"/>
    <p:sldId id="680" r:id="rId9"/>
    <p:sldId id="736" r:id="rId10"/>
    <p:sldId id="735" r:id="rId11"/>
    <p:sldId id="737" r:id="rId12"/>
    <p:sldId id="738" r:id="rId13"/>
    <p:sldId id="739" r:id="rId14"/>
    <p:sldId id="740" r:id="rId15"/>
    <p:sldId id="741" r:id="rId16"/>
    <p:sldId id="742" r:id="rId17"/>
    <p:sldId id="743" r:id="rId18"/>
    <p:sldId id="744" r:id="rId19"/>
    <p:sldId id="749" r:id="rId20"/>
    <p:sldId id="750" r:id="rId21"/>
    <p:sldId id="745" r:id="rId22"/>
    <p:sldId id="681" r:id="rId23"/>
    <p:sldId id="7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9" autoAdjust="0"/>
    <p:restoredTop sz="45850" autoAdjust="0"/>
  </p:normalViewPr>
  <p:slideViewPr>
    <p:cSldViewPr snapToGrid="0">
      <p:cViewPr varScale="1">
        <p:scale>
          <a:sx n="55" d="100"/>
          <a:sy n="55" d="100"/>
        </p:scale>
        <p:origin x="240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337162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The selection of an accessible space is critical in ensuring that our guests arrive and leave feeling welcomed.</a:t>
            </a:r>
          </a:p>
          <a:p>
            <a:r>
              <a:rPr lang="en-US" altLang="en-US" dirty="0">
                <a:ea typeface="ＭＳ Ｐゴシック" panose="020B0600070205080204" pitchFamily="34" charset="-128"/>
              </a:rPr>
              <a:t>ELEMENTS OF ACCESSIBLE VENUE</a:t>
            </a:r>
          </a:p>
          <a:p>
            <a:r>
              <a:rPr lang="en-US" altLang="en-US" dirty="0">
                <a:ea typeface="ＭＳ Ｐゴシック" panose="020B0600070205080204" pitchFamily="34" charset="-128"/>
              </a:rPr>
              <a:t>• Location should be accessible for wheelchair users and others with disabilities. Avoid stairs, steep ramps, and other physical barriers that could pose an obstacle. Accessible entrances should be in an appropriate and convenient location (for example, not through an alley or kitchen)</a:t>
            </a:r>
          </a:p>
          <a:p>
            <a:r>
              <a:rPr lang="en-US" altLang="en-US" dirty="0">
                <a:ea typeface="ＭＳ Ｐゴシック" panose="020B0600070205080204" pitchFamily="34" charset="-128"/>
              </a:rPr>
              <a:t>• The accessible entrance should be in an appropriate area not via a back area or an alley.</a:t>
            </a:r>
          </a:p>
          <a:p>
            <a:r>
              <a:rPr lang="en-US" altLang="en-US" dirty="0">
                <a:ea typeface="ＭＳ Ｐゴシック" panose="020B0600070205080204" pitchFamily="34" charset="-128"/>
              </a:rPr>
              <a:t>• Aisles between tables are wide enough for wheelchair users to navigate. Aisle should be a minimum of three feet wide when chairs are pulled out.</a:t>
            </a:r>
          </a:p>
          <a:p>
            <a:r>
              <a:rPr lang="en-US" altLang="en-US" dirty="0">
                <a:ea typeface="ＭＳ Ｐゴシック" panose="020B0600070205080204" pitchFamily="34" charset="-128"/>
              </a:rPr>
              <a:t>• The coat check and registration are accessibly located. </a:t>
            </a:r>
          </a:p>
          <a:p>
            <a:r>
              <a:rPr lang="en-US" altLang="en-US" dirty="0">
                <a:ea typeface="ＭＳ Ｐゴシック" panose="020B0600070205080204" pitchFamily="34" charset="-128"/>
              </a:rPr>
              <a:t>• Accessible bathrooms are required. </a:t>
            </a:r>
          </a:p>
          <a:p>
            <a:r>
              <a:rPr lang="en-US" altLang="en-US" dirty="0">
                <a:ea typeface="ＭＳ Ｐゴシック" panose="020B0600070205080204" pitchFamily="34" charset="-128"/>
              </a:rPr>
              <a:t>• Stage, podium, and panel should be accessible for speakers with disabilities- </a:t>
            </a:r>
            <a:r>
              <a:rPr lang="en-US" altLang="en-US" b="1" u="sng" dirty="0">
                <a:ea typeface="ＭＳ Ｐゴシック" panose="020B0600070205080204" pitchFamily="34" charset="-128"/>
              </a:rPr>
              <a:t>if you can’t afford a ramp for the stage, then you can’t afford a stage</a:t>
            </a:r>
          </a:p>
          <a:p>
            <a:r>
              <a:rPr lang="en-US" altLang="en-US" dirty="0">
                <a:ea typeface="ＭＳ Ｐゴシック" panose="020B0600070205080204" pitchFamily="34" charset="-128"/>
              </a:rPr>
              <a:t>• Pathways and access aisle should allow for movement throughout full space.</a:t>
            </a:r>
          </a:p>
          <a:p>
            <a:r>
              <a:rPr lang="en-US" altLang="en-US" dirty="0">
                <a:ea typeface="ＭＳ Ｐゴシック" panose="020B0600070205080204" pitchFamily="34" charset="-128"/>
              </a:rPr>
              <a:t>• Accessible seating should be available in multiple areas to achieve diverse integrated seating options.</a:t>
            </a:r>
          </a:p>
          <a:p>
            <a:r>
              <a:rPr lang="en-US" altLang="en-US" dirty="0">
                <a:ea typeface="ＭＳ Ｐゴシック" panose="020B0600070205080204" pitchFamily="34" charset="-128"/>
              </a:rPr>
              <a:t>• Warn event goers of loud noise and lights that might be flickering </a:t>
            </a:r>
          </a:p>
          <a:p>
            <a:r>
              <a:rPr lang="en-US" altLang="en-US" dirty="0">
                <a:ea typeface="ＭＳ Ｐゴシック" panose="020B0600070205080204" pitchFamily="34" charset="-128"/>
              </a:rPr>
              <a:t>Is there a quiet room?</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6521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ACCESSIBLE EVENT SETUP</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Microphones are available in the space or have been arranged for event </a:t>
            </a:r>
          </a:p>
          <a:p>
            <a:r>
              <a:rPr lang="en-US" altLang="en-US" dirty="0">
                <a:ea typeface="ＭＳ Ｐゴシック" panose="020B0600070205080204" pitchFamily="34" charset="-128"/>
              </a:rPr>
              <a:t>Placement of CART and ASL interpreters has been planned</a:t>
            </a:r>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302443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Connect with your local disability community</a:t>
            </a:r>
          </a:p>
          <a:p>
            <a:r>
              <a:rPr lang="en-US" altLang="en-US" dirty="0">
                <a:ea typeface="ＭＳ Ｐゴシック" panose="020B0600070205080204" pitchFamily="34" charset="-128"/>
              </a:rPr>
              <a:t>Hire experts – hopefully including people with disabilities</a:t>
            </a:r>
          </a:p>
          <a:p>
            <a:r>
              <a:rPr lang="en-US" altLang="en-US" dirty="0">
                <a:ea typeface="ＭＳ Ｐゴシック" panose="020B0600070205080204" pitchFamily="34" charset="-128"/>
              </a:rPr>
              <a:t>Reach out with questions</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23917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372598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58112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6</a:t>
            </a:fld>
            <a:endParaRPr lang="en-US"/>
          </a:p>
        </p:txBody>
      </p:sp>
    </p:spTree>
    <p:extLst>
      <p:ext uri="{BB962C8B-B14F-4D97-AF65-F5344CB8AC3E}">
        <p14:creationId xmlns:p14="http://schemas.microsoft.com/office/powerpoint/2010/main" val="166482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7</a:t>
            </a:fld>
            <a:endParaRPr lang="en-US" dirty="0"/>
          </a:p>
        </p:txBody>
      </p:sp>
    </p:spTree>
    <p:extLst>
      <p:ext uri="{BB962C8B-B14F-4D97-AF65-F5344CB8AC3E}">
        <p14:creationId xmlns:p14="http://schemas.microsoft.com/office/powerpoint/2010/main" val="355203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There’s a lot more than this but this is how to get started today</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9</a:t>
            </a:fld>
            <a:endParaRPr lang="en-US"/>
          </a:p>
        </p:txBody>
      </p:sp>
    </p:spTree>
    <p:extLst>
      <p:ext uri="{BB962C8B-B14F-4D97-AF65-F5344CB8AC3E}">
        <p14:creationId xmlns:p14="http://schemas.microsoft.com/office/powerpoint/2010/main" val="175771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Today’s presentation will cover basic information – there are many on line resources to help.  Our agenda:</a:t>
            </a:r>
          </a:p>
          <a:p>
            <a:pPr marL="171450" indent="-171450">
              <a:buFont typeface="Arial" panose="020B0604020202020204" pitchFamily="34" charset="0"/>
              <a:buChar char="•"/>
            </a:pPr>
            <a:r>
              <a:rPr lang="en-US" altLang="en-US" dirty="0">
                <a:ea typeface="ＭＳ Ｐゴシック" panose="020B0600070205080204" pitchFamily="34" charset="-128"/>
              </a:rPr>
              <a:t>Invitations and materials to share in advance</a:t>
            </a:r>
          </a:p>
          <a:p>
            <a:pPr marL="171450" indent="-171450">
              <a:buFont typeface="Arial" panose="020B0604020202020204" pitchFamily="34" charset="0"/>
              <a:buChar char="•"/>
            </a:pPr>
            <a:r>
              <a:rPr lang="en-US" altLang="en-US" dirty="0">
                <a:ea typeface="ＭＳ Ｐゴシック" panose="020B0600070205080204" pitchFamily="34" charset="-128"/>
              </a:rPr>
              <a:t>Venue selection and set up</a:t>
            </a:r>
          </a:p>
          <a:p>
            <a:pPr marL="171450" indent="-171450">
              <a:buFont typeface="Arial" panose="020B0604020202020204" pitchFamily="34" charset="0"/>
              <a:buChar char="•"/>
            </a:pPr>
            <a:r>
              <a:rPr lang="en-US" altLang="en-US" dirty="0">
                <a:ea typeface="ＭＳ Ｐゴシック" panose="020B0600070205080204" pitchFamily="34" charset="-128"/>
              </a:rPr>
              <a:t>Useful Resources</a:t>
            </a:r>
          </a:p>
          <a:p>
            <a:pPr marL="171450" indent="-171450">
              <a:buFont typeface="Arial" panose="020B0604020202020204" pitchFamily="34" charset="0"/>
              <a:buChar char="•"/>
            </a:pPr>
            <a:r>
              <a:rPr lang="en-US" altLang="en-US" dirty="0">
                <a:ea typeface="ＭＳ Ｐゴシック" panose="020B0600070205080204" pitchFamily="34" charset="-128"/>
              </a:rPr>
              <a:t>We will answer your questions</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10</a:t>
            </a:fld>
            <a:endParaRPr lang="en-US"/>
          </a:p>
        </p:txBody>
      </p:sp>
    </p:spTree>
    <p:extLst>
      <p:ext uri="{BB962C8B-B14F-4D97-AF65-F5344CB8AC3E}">
        <p14:creationId xmlns:p14="http://schemas.microsoft.com/office/powerpoint/2010/main" val="126919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anose="020B0600070205080204" pitchFamily="34" charset="-128"/>
              </a:rPr>
              <a:t>INVITATIONS </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LANGUAGE </a:t>
            </a:r>
          </a:p>
          <a:p>
            <a:r>
              <a:rPr lang="en-US" altLang="en-US" dirty="0">
                <a:ea typeface="ＭＳ Ｐゴシック" panose="020B0600070205080204" pitchFamily="34" charset="-128"/>
              </a:rPr>
              <a:t>• As a standard practice, all of our event invitations include how someone may request an accommodation. For example, “To request accommodations please contact NAME at EMAIL or NUMBER.” Providing a name reassures attendees that their questions will be received by a human and not by an automated system. The reason for a phone number and email is to allow the greatest flexibility for means of communication, as preferences vary.</a:t>
            </a:r>
          </a:p>
          <a:p>
            <a:r>
              <a:rPr lang="en-US" altLang="en-US" dirty="0">
                <a:ea typeface="ＭＳ Ｐゴシック" panose="020B0600070205080204" pitchFamily="34" charset="-128"/>
              </a:rPr>
              <a:t>• Registration – choose and accessible platform like google form</a:t>
            </a:r>
          </a:p>
          <a:p>
            <a:r>
              <a:rPr lang="en-US" altLang="en-US" dirty="0">
                <a:ea typeface="ＭＳ Ｐゴシック" panose="020B0600070205080204" pitchFamily="34" charset="-128"/>
              </a:rPr>
              <a:t>For our electronic invitation, we change the default time allocation for the RSVP form from five minutes to at least one hour.</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PRINT </a:t>
            </a:r>
          </a:p>
          <a:p>
            <a:r>
              <a:rPr lang="en-US" altLang="en-US" dirty="0">
                <a:ea typeface="ＭＳ Ｐゴシック" panose="020B0600070205080204" pitchFamily="34" charset="-128"/>
              </a:rPr>
              <a:t>• Stay away from colors that can be hard to decipher and instead opt for colors that are high contrast.</a:t>
            </a:r>
          </a:p>
          <a:p>
            <a:r>
              <a:rPr lang="en-US" altLang="en-US" dirty="0">
                <a:ea typeface="ＭＳ Ｐゴシック" panose="020B0600070205080204" pitchFamily="34" charset="-128"/>
              </a:rPr>
              <a:t>• Make sure text is in a sans serif-type font and the font size is at least 12 pt. (at least 18 pt. for large print materials) </a:t>
            </a:r>
          </a:p>
          <a:p>
            <a:r>
              <a:rPr lang="en-US" altLang="en-US" dirty="0">
                <a:ea typeface="ＭＳ Ｐゴシック" panose="020B0600070205080204" pitchFamily="34" charset="-128"/>
              </a:rPr>
              <a:t>• To be prepared to print large print and alternate formats of invitations and material, save all text in a plain text document.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ELECTRONIC </a:t>
            </a:r>
          </a:p>
          <a:p>
            <a:r>
              <a:rPr lang="en-US" altLang="en-US" dirty="0">
                <a:ea typeface="ＭＳ Ｐゴシック" panose="020B0600070205080204" pitchFamily="34" charset="-128"/>
              </a:rPr>
              <a:t>• We send programs and other handouts in advance to those who request in order to view them electronically (this applies for meetings too). Advance planning is important and should material change last minute, be sure to share the latest version as soon as possible.</a:t>
            </a:r>
          </a:p>
          <a:p>
            <a:r>
              <a:rPr lang="en-US" altLang="en-US" dirty="0">
                <a:ea typeface="ＭＳ Ｐゴシック" panose="020B0600070205080204" pitchFamily="34" charset="-128"/>
              </a:rPr>
              <a:t>• All invitations and event materials are screen reader accessible (this sometimes requires specific image tagging, note that some PDFs are not accessible although a consultant can be used to make them accessible).</a:t>
            </a:r>
          </a:p>
          <a:p>
            <a:r>
              <a:rPr lang="en-US" altLang="en-US" dirty="0">
                <a:ea typeface="ＭＳ Ｐゴシック" panose="020B0600070205080204" pitchFamily="34" charset="-128"/>
              </a:rPr>
              <a:t>- Know before you go email includes accessible entry and accommodations </a:t>
            </a:r>
          </a:p>
        </p:txBody>
      </p:sp>
      <p:sp>
        <p:nvSpPr>
          <p:cNvPr id="4" name="Slide Number Placeholder 3"/>
          <p:cNvSpPr>
            <a:spLocks noGrp="1"/>
          </p:cNvSpPr>
          <p:nvPr>
            <p:ph type="sldNum" sz="quarter" idx="5"/>
          </p:nvPr>
        </p:nvSpPr>
        <p:spPr/>
        <p:txBody>
          <a:bodyPr/>
          <a:lstStyle/>
          <a:p>
            <a:fld id="{71BF2833-5762-4E0C-9C9E-774432C7BC20}" type="slidenum">
              <a:rPr lang="en-US" smtClean="0"/>
              <a:pPr/>
              <a:t>12</a:t>
            </a:fld>
            <a:endParaRPr lang="en-US"/>
          </a:p>
        </p:txBody>
      </p:sp>
    </p:spTree>
    <p:extLst>
      <p:ext uri="{BB962C8B-B14F-4D97-AF65-F5344CB8AC3E}">
        <p14:creationId xmlns:p14="http://schemas.microsoft.com/office/powerpoint/2010/main" val="161839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selection of an accessible space is critical in ensuring that our guests arrive and leave feeling welcomed.</a:t>
            </a:r>
          </a:p>
          <a:p>
            <a:r>
              <a:rPr lang="en-US" altLang="en-US" dirty="0">
                <a:ea typeface="ＭＳ Ｐゴシック" panose="020B0600070205080204" pitchFamily="34" charset="-128"/>
              </a:rPr>
              <a:t>ELEMENTS OF ACCESSIBLE VENUE</a:t>
            </a:r>
          </a:p>
          <a:p>
            <a:r>
              <a:rPr lang="en-US" altLang="en-US" dirty="0">
                <a:ea typeface="ＭＳ Ｐゴシック" panose="020B0600070205080204" pitchFamily="34" charset="-128"/>
              </a:rPr>
              <a:t>• Location should be accessible for wheelchair users and others with disabilities. Avoid stairs, steep ramps, and other physical barriers that could pose an obstacle. Accessible entrances should be in an appropriate and convenient location (for example, not through an alley or kitchen)</a:t>
            </a:r>
          </a:p>
          <a:p>
            <a:r>
              <a:rPr lang="en-US" altLang="en-US" dirty="0">
                <a:ea typeface="ＭＳ Ｐゴシック" panose="020B0600070205080204" pitchFamily="34" charset="-128"/>
              </a:rPr>
              <a:t>• The accessible entrance should be in an appropriate area not via a back area or an alley.</a:t>
            </a:r>
          </a:p>
          <a:p>
            <a:r>
              <a:rPr lang="en-US" altLang="en-US" dirty="0">
                <a:ea typeface="ＭＳ Ｐゴシック" panose="020B0600070205080204" pitchFamily="34" charset="-128"/>
              </a:rPr>
              <a:t>• </a:t>
            </a:r>
            <a:r>
              <a:rPr lang="en-US" altLang="en-US" b="1" dirty="0">
                <a:ea typeface="ＭＳ Ｐゴシック" panose="020B0600070205080204" pitchFamily="34" charset="-128"/>
              </a:rPr>
              <a:t>Aisles between tables are wide enough for wheelchair users to navigate. Aisle should be a minimum of three feet wide when chairs are pulled out.</a:t>
            </a:r>
          </a:p>
          <a:p>
            <a:r>
              <a:rPr lang="en-US" altLang="en-US" dirty="0">
                <a:ea typeface="ＭＳ Ｐゴシック" panose="020B0600070205080204" pitchFamily="34" charset="-128"/>
              </a:rPr>
              <a:t>• The coat check and registration are accessibly located. </a:t>
            </a:r>
          </a:p>
          <a:p>
            <a:r>
              <a:rPr lang="en-US" altLang="en-US" dirty="0">
                <a:ea typeface="ＭＳ Ｐゴシック" panose="020B0600070205080204" pitchFamily="34" charset="-128"/>
              </a:rPr>
              <a:t>• Accessible bathrooms are required. </a:t>
            </a:r>
          </a:p>
          <a:p>
            <a:r>
              <a:rPr lang="en-US" altLang="en-US" dirty="0">
                <a:ea typeface="ＭＳ Ｐゴシック" panose="020B0600070205080204" pitchFamily="34" charset="-128"/>
              </a:rPr>
              <a:t>• Stage, podium, and panel should be accessible for speakers with disabilities.</a:t>
            </a:r>
          </a:p>
          <a:p>
            <a:r>
              <a:rPr lang="en-US" altLang="en-US" dirty="0">
                <a:ea typeface="ＭＳ Ｐゴシック" panose="020B0600070205080204" pitchFamily="34" charset="-128"/>
              </a:rPr>
              <a:t>• Pathways and access aisle should allow for movement throughout full space.</a:t>
            </a:r>
          </a:p>
          <a:p>
            <a:r>
              <a:rPr lang="en-US" altLang="en-US" dirty="0">
                <a:ea typeface="ＭＳ Ｐゴシック" panose="020B0600070205080204" pitchFamily="34" charset="-128"/>
              </a:rPr>
              <a:t>• Accessible seating should be available in multiple areas to achieve diverse integrated seating options.</a:t>
            </a:r>
          </a:p>
          <a:p>
            <a:r>
              <a:rPr lang="en-US" altLang="en-US" dirty="0">
                <a:ea typeface="ＭＳ Ｐゴシック" panose="020B0600070205080204" pitchFamily="34" charset="-128"/>
              </a:rPr>
              <a:t>• Warn event goers of loud noise and lights that might be flickering </a:t>
            </a:r>
          </a:p>
          <a:p>
            <a:r>
              <a:rPr lang="en-US" altLang="en-US" dirty="0">
                <a:ea typeface="ＭＳ Ｐゴシック" panose="020B0600070205080204" pitchFamily="34" charset="-128"/>
              </a:rPr>
              <a:t>Is there a quiet room?</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428364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11/20/19</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11/20/19</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11/20/19</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11/20/19</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11/20/19</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r.cornell.edu/sites/default/files/documents/accessible_meeting_checklist.pdf" TargetMode="External"/><Relationship Id="rId2" Type="http://schemas.openxmlformats.org/officeDocument/2006/relationships/hyperlink" Target="https://cct.org/wpcontent/uploads/2015/08/2015ADAComplianceGuideSummary.pdf" TargetMode="External"/><Relationship Id="rId1" Type="http://schemas.openxmlformats.org/officeDocument/2006/relationships/slideLayout" Target="../slideLayouts/slideLayout2.xml"/><Relationship Id="rId5" Type="http://schemas.openxmlformats.org/officeDocument/2006/relationships/hyperlink" Target="https://www.adahospitality.org/accessible-meetings-events-conferences-guide" TargetMode="External"/><Relationship Id="rId4" Type="http://schemas.openxmlformats.org/officeDocument/2006/relationships/hyperlink" Target="https://adata.org/guide/planning-guide-making-temporary-events-accessible-people-disabiliti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respectability.org/accessibility-webina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RespectAbility.org" TargetMode="External"/><Relationship Id="rId2" Type="http://schemas.openxmlformats.org/officeDocument/2006/relationships/hyperlink" Target="http://www.respectability.org/" TargetMode="External"/><Relationship Id="rId1" Type="http://schemas.openxmlformats.org/officeDocument/2006/relationships/slideLayout" Target="../slideLayouts/slideLayout2.xml"/><Relationship Id="rId4" Type="http://schemas.openxmlformats.org/officeDocument/2006/relationships/hyperlink" Target="http://www.therespectabilityreport.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21" Type="http://schemas.openxmlformats.org/officeDocument/2006/relationships/image" Target="../media/image14.jpe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notesSlide" Target="../notesSlides/notesSlide2.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10.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6.png"/><Relationship Id="rId4" Type="http://schemas.microsoft.com/office/2007/relationships/hdphoto" Target="../media/hdphoto10.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tiff"/><Relationship Id="rId7" Type="http://schemas.openxmlformats.org/officeDocument/2006/relationships/image" Target="../media/image26.png"/><Relationship Id="rId2"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28537C8-062B-B14B-B992-E491A484D720}"/>
              </a:ext>
            </a:extLst>
          </p:cNvPr>
          <p:cNvSpPr>
            <a:spLocks noGrp="1"/>
          </p:cNvSpPr>
          <p:nvPr>
            <p:ph type="title"/>
          </p:nvPr>
        </p:nvSpPr>
        <p:spPr/>
        <p:txBody>
          <a:bodyPr/>
          <a:lstStyle/>
          <a:p>
            <a:r>
              <a:rPr lang="en-US" dirty="0"/>
              <a:t>Accessible Events</a:t>
            </a:r>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154" y="949278"/>
            <a:ext cx="4267200" cy="1908220"/>
          </a:xfrm>
          <a:prstGeom prst="rect">
            <a:avLst/>
          </a:prstGeom>
        </p:spPr>
      </p:pic>
      <p:sp>
        <p:nvSpPr>
          <p:cNvPr id="4" name="Rectangle 3">
            <a:extLst>
              <a:ext uri="{FF2B5EF4-FFF2-40B4-BE49-F238E27FC236}">
                <a16:creationId xmlns:a16="http://schemas.microsoft.com/office/drawing/2014/main" id="{F40E8C01-C1CD-4A97-950A-7DDEF86ECDC5}"/>
              </a:ext>
            </a:extLst>
          </p:cNvPr>
          <p:cNvSpPr/>
          <p:nvPr/>
        </p:nvSpPr>
        <p:spPr>
          <a:xfrm>
            <a:off x="95002" y="3052834"/>
            <a:ext cx="4725503" cy="2834622"/>
          </a:xfrm>
          <a:prstGeom prst="rect">
            <a:avLst/>
          </a:prstGeom>
        </p:spPr>
        <p:txBody>
          <a:bodyPr wrap="square">
            <a:sp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6600" b="1" u="none" strike="noStrike" kern="0" cap="none" spc="0" normalizeH="0" baseline="0" noProof="0" dirty="0">
                <a:ln>
                  <a:noFill/>
                </a:ln>
                <a:solidFill>
                  <a:srgbClr val="000000"/>
                </a:solidFill>
                <a:effectLst/>
                <a:uLnTx/>
                <a:uFillTx/>
                <a:latin typeface="Times New Roman" panose="02020603050405020304" pitchFamily="18" charset="0"/>
                <a:ea typeface="Lato" charset="0"/>
                <a:cs typeface="Times New Roman" panose="02020603050405020304" pitchFamily="18" charset="0"/>
              </a:rPr>
              <a:t>Inclusive &amp; Accessible Events</a:t>
            </a:r>
            <a:endParaRPr kumimoji="0" lang="en-US" sz="4000" b="1"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descr="Two separate photos of diverse people with disabilities smiling together&#10;Text: Including People with Disabilities in Nonprofits &amp; Foundations Accessibility &amp; Equity Webinar Series">
            <a:extLst>
              <a:ext uri="{FF2B5EF4-FFF2-40B4-BE49-F238E27FC236}">
                <a16:creationId xmlns:a16="http://schemas.microsoft.com/office/drawing/2014/main" id="{D654F910-99A8-8A40-AC26-EEAA35087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503" y="949278"/>
            <a:ext cx="7142343" cy="4680813"/>
          </a:xfrm>
          <a:prstGeom prst="rect">
            <a:avLst/>
          </a:prstGeom>
        </p:spPr>
      </p:pic>
    </p:spTree>
    <p:extLst>
      <p:ext uri="{BB962C8B-B14F-4D97-AF65-F5344CB8AC3E}">
        <p14:creationId xmlns:p14="http://schemas.microsoft.com/office/powerpoint/2010/main" val="260213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Where to Start?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6057669" cy="4351338"/>
          </a:xfrm>
        </p:spPr>
        <p:txBody>
          <a:bodyPr>
            <a:normAutofit/>
          </a:bodyPr>
          <a:lstStyle/>
          <a:p>
            <a:r>
              <a:rPr lang="en-US" sz="3200" b="1" dirty="0"/>
              <a:t>Start Today!</a:t>
            </a:r>
          </a:p>
          <a:p>
            <a:r>
              <a:rPr lang="en-US" sz="3200" dirty="0"/>
              <a:t>Section 3 checklist and other resources</a:t>
            </a:r>
          </a:p>
          <a:p>
            <a:r>
              <a:rPr lang="en-US" sz="3200" dirty="0"/>
              <a:t>Accessibility is key to planning </a:t>
            </a:r>
          </a:p>
          <a:p>
            <a:r>
              <a:rPr lang="en-US" sz="3200" dirty="0"/>
              <a:t>Incorporate accessibility in all materials</a:t>
            </a:r>
          </a:p>
        </p:txBody>
      </p:sp>
      <p:pic>
        <p:nvPicPr>
          <p:cNvPr id="13" name="Picture 12" descr="Cover page for Renewing the Commitment: An ADA Compliance Guide for Nonprofits by Irene Bowen, J.D. and ADA ONE LLC&#10;&#10;Features photos of a young girl with a disability, a man wearing a hat that says people first, and protests that led to the ADA">
            <a:extLst>
              <a:ext uri="{FF2B5EF4-FFF2-40B4-BE49-F238E27FC236}">
                <a16:creationId xmlns:a16="http://schemas.microsoft.com/office/drawing/2014/main" id="{11B874C4-2A16-834E-B871-4CCCB9E4A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20" y="1716952"/>
            <a:ext cx="4486894" cy="4351338"/>
          </a:xfrm>
          <a:prstGeom prst="rect">
            <a:avLst/>
          </a:prstGeom>
        </p:spPr>
      </p:pic>
    </p:spTree>
    <p:extLst>
      <p:ext uri="{BB962C8B-B14F-4D97-AF65-F5344CB8AC3E}">
        <p14:creationId xmlns:p14="http://schemas.microsoft.com/office/powerpoint/2010/main" val="402003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Invitations, Materials, and </a:t>
            </a:r>
            <a:br>
              <a:rPr lang="en-US" sz="3600" dirty="0"/>
            </a:br>
            <a:r>
              <a:rPr lang="en-US" sz="3600" dirty="0"/>
              <a:t>Information to Share Ahead of Time</a:t>
            </a:r>
          </a:p>
        </p:txBody>
      </p:sp>
    </p:spTree>
    <p:extLst>
      <p:ext uri="{BB962C8B-B14F-4D97-AF65-F5344CB8AC3E}">
        <p14:creationId xmlns:p14="http://schemas.microsoft.com/office/powerpoint/2010/main" val="3996236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Before the Event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6057669" cy="4351338"/>
          </a:xfrm>
        </p:spPr>
        <p:txBody>
          <a:bodyPr>
            <a:normAutofit/>
          </a:bodyPr>
          <a:lstStyle/>
          <a:p>
            <a:r>
              <a:rPr lang="en-US" sz="3200" b="1" dirty="0"/>
              <a:t>Big Picture</a:t>
            </a:r>
          </a:p>
          <a:p>
            <a:r>
              <a:rPr lang="en-US" sz="3200" dirty="0"/>
              <a:t>Invitation and Registration</a:t>
            </a:r>
          </a:p>
          <a:p>
            <a:r>
              <a:rPr lang="en-US" sz="3200" dirty="0"/>
              <a:t>Materials</a:t>
            </a:r>
          </a:p>
          <a:p>
            <a:pPr lvl="1"/>
            <a:r>
              <a:rPr lang="en-US" sz="2800" dirty="0"/>
              <a:t>Print</a:t>
            </a:r>
          </a:p>
          <a:p>
            <a:pPr lvl="1"/>
            <a:r>
              <a:rPr lang="en-US" sz="2800" dirty="0"/>
              <a:t>Electronic</a:t>
            </a:r>
          </a:p>
        </p:txBody>
      </p:sp>
      <p:grpSp>
        <p:nvGrpSpPr>
          <p:cNvPr id="2" name="Group 1" descr="Screen shot of invitation&#10;&#10;Highighting accommodations request language which includes a name, number, and email">
            <a:extLst>
              <a:ext uri="{FF2B5EF4-FFF2-40B4-BE49-F238E27FC236}">
                <a16:creationId xmlns:a16="http://schemas.microsoft.com/office/drawing/2014/main" id="{59091B32-1FCB-3B42-9B54-9E865B59F4DF}"/>
              </a:ext>
            </a:extLst>
          </p:cNvPr>
          <p:cNvGrpSpPr/>
          <p:nvPr/>
        </p:nvGrpSpPr>
        <p:grpSpPr>
          <a:xfrm>
            <a:off x="6715769" y="1565910"/>
            <a:ext cx="5304856" cy="4808113"/>
            <a:chOff x="4592685" y="1389062"/>
            <a:chExt cx="6033949" cy="5468938"/>
          </a:xfrm>
        </p:grpSpPr>
        <p:pic>
          <p:nvPicPr>
            <p:cNvPr id="6" name="Picture Placeholder 8" descr="Highighting accommodations request language which includes a name, number, and email" title="Screen shot of invitation">
              <a:extLst>
                <a:ext uri="{FF2B5EF4-FFF2-40B4-BE49-F238E27FC236}">
                  <a16:creationId xmlns:a16="http://schemas.microsoft.com/office/drawing/2014/main" id="{CD71BFAA-91F3-2C45-A2D1-6D81021B4505}"/>
                </a:ext>
              </a:extLst>
            </p:cNvPr>
            <p:cNvPicPr>
              <a:picLocks noChangeAspect="1"/>
            </p:cNvPicPr>
            <p:nvPr/>
          </p:nvPicPr>
          <p:blipFill>
            <a:blip r:embed="rId3"/>
            <a:stretch>
              <a:fillRect/>
            </a:stretch>
          </p:blipFill>
          <p:spPr>
            <a:xfrm>
              <a:off x="5149129" y="1389062"/>
              <a:ext cx="5327650" cy="5468938"/>
            </a:xfrm>
            <a:prstGeom prst="rect">
              <a:avLst/>
            </a:prstGeom>
          </p:spPr>
        </p:pic>
        <p:sp>
          <p:nvSpPr>
            <p:cNvPr id="7" name="Right Arrow 6">
              <a:extLst>
                <a:ext uri="{FF2B5EF4-FFF2-40B4-BE49-F238E27FC236}">
                  <a16:creationId xmlns:a16="http://schemas.microsoft.com/office/drawing/2014/main" id="{2521B3A2-0FE1-F44B-B5F5-753C9A1989EC}"/>
                </a:ext>
              </a:extLst>
            </p:cNvPr>
            <p:cNvSpPr/>
            <p:nvPr/>
          </p:nvSpPr>
          <p:spPr bwMode="auto">
            <a:xfrm>
              <a:off x="4592685" y="3427412"/>
              <a:ext cx="452438" cy="457200"/>
            </a:xfrm>
            <a:prstGeom prst="rightArrow">
              <a:avLst/>
            </a:prstGeom>
            <a:solidFill>
              <a:schemeClr val="accent4"/>
            </a:solidFill>
            <a:ln w="28575" cmpd="sng">
              <a:solidFill>
                <a:schemeClr val="tx2"/>
              </a:solidFill>
              <a:miter lim="800000"/>
              <a:headEnd/>
              <a:tailEnd/>
            </a:ln>
            <a:effectLst/>
          </p:spPr>
          <p:txBody>
            <a:bodyPr lIns="90488" tIns="44450" rIns="90488" bIns="44450" anchor="ctr"/>
            <a:lstStyle/>
            <a:p>
              <a:pPr algn="ctr">
                <a:defRPr/>
              </a:pPr>
              <a:endParaRPr lang="en-US" sz="1300" b="1" kern="0" dirty="0">
                <a:solidFill>
                  <a:srgbClr val="194A70"/>
                </a:solidFill>
                <a:latin typeface="Lato Regular"/>
                <a:ea typeface="ＭＳ Ｐゴシック"/>
                <a:cs typeface="Lato Regular"/>
              </a:endParaRPr>
            </a:p>
          </p:txBody>
        </p:sp>
        <p:sp>
          <p:nvSpPr>
            <p:cNvPr id="8" name="Right Arrow 7">
              <a:extLst>
                <a:ext uri="{FF2B5EF4-FFF2-40B4-BE49-F238E27FC236}">
                  <a16:creationId xmlns:a16="http://schemas.microsoft.com/office/drawing/2014/main" id="{F4E188F2-1718-0F4E-B646-F3E329611A4B}"/>
                </a:ext>
              </a:extLst>
            </p:cNvPr>
            <p:cNvSpPr/>
            <p:nvPr/>
          </p:nvSpPr>
          <p:spPr bwMode="auto">
            <a:xfrm rot="10800000">
              <a:off x="10175784" y="3427412"/>
              <a:ext cx="450850" cy="457200"/>
            </a:xfrm>
            <a:prstGeom prst="rightArrow">
              <a:avLst/>
            </a:prstGeom>
            <a:solidFill>
              <a:schemeClr val="accent4"/>
            </a:solidFill>
            <a:ln w="28575" cmpd="sng">
              <a:solidFill>
                <a:schemeClr val="tx2"/>
              </a:solidFill>
              <a:miter lim="800000"/>
              <a:headEnd/>
              <a:tailEnd/>
            </a:ln>
            <a:effectLst/>
          </p:spPr>
          <p:txBody>
            <a:bodyPr lIns="90488" tIns="44450" rIns="90488" bIns="44450" anchor="ctr"/>
            <a:lstStyle/>
            <a:p>
              <a:pPr algn="ctr">
                <a:defRPr/>
              </a:pPr>
              <a:endParaRPr lang="en-US" sz="1300" b="1" kern="0" dirty="0">
                <a:solidFill>
                  <a:srgbClr val="194A70"/>
                </a:solidFill>
                <a:latin typeface="Lato Regular"/>
                <a:ea typeface="ＭＳ Ｐゴシック"/>
                <a:cs typeface="Lato Regular"/>
              </a:endParaRPr>
            </a:p>
          </p:txBody>
        </p:sp>
      </p:grpSp>
    </p:spTree>
    <p:extLst>
      <p:ext uri="{BB962C8B-B14F-4D97-AF65-F5344CB8AC3E}">
        <p14:creationId xmlns:p14="http://schemas.microsoft.com/office/powerpoint/2010/main" val="418368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Accommodations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lstStyle/>
          <a:p>
            <a:pPr marL="0" indent="0">
              <a:buNone/>
            </a:pPr>
            <a:r>
              <a:rPr lang="en-US" sz="4000" dirty="0"/>
              <a:t>“To request accommodations, please either include the request in the RSVP form, or contact [Name of Person] at 222-222-2222 [Phone number] or </a:t>
            </a:r>
            <a:r>
              <a:rPr lang="en-US" sz="4000" dirty="0" err="1"/>
              <a:t>xxxxxxx@yyyyyy.org</a:t>
            </a:r>
            <a:r>
              <a:rPr lang="en-US" sz="4000" dirty="0"/>
              <a:t> [Email address]”</a:t>
            </a:r>
          </a:p>
          <a:p>
            <a:pPr marL="0" indent="0">
              <a:buNone/>
            </a:pPr>
            <a:endParaRPr lang="en-US" dirty="0"/>
          </a:p>
          <a:p>
            <a:r>
              <a:rPr lang="en-US" dirty="0"/>
              <a:t>Be specific! List a real person!</a:t>
            </a:r>
          </a:p>
          <a:p>
            <a:r>
              <a:rPr lang="en-US" dirty="0"/>
              <a:t>Note: You may also choose to list accommodations you plan to offer such as CART or American Sign Language interpretation</a:t>
            </a:r>
          </a:p>
        </p:txBody>
      </p:sp>
    </p:spTree>
    <p:extLst>
      <p:ext uri="{BB962C8B-B14F-4D97-AF65-F5344CB8AC3E}">
        <p14:creationId xmlns:p14="http://schemas.microsoft.com/office/powerpoint/2010/main" val="276485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Invitation Format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lstStyle/>
          <a:p>
            <a:r>
              <a:rPr lang="en-US" dirty="0"/>
              <a:t>Not all platforms are accessible</a:t>
            </a:r>
          </a:p>
          <a:p>
            <a:r>
              <a:rPr lang="en-US" dirty="0"/>
              <a:t>Google Forms are accessible</a:t>
            </a:r>
          </a:p>
          <a:p>
            <a:r>
              <a:rPr lang="en-US" dirty="0"/>
              <a:t>User test – can someone using a screen reader access all fields on the form?</a:t>
            </a:r>
          </a:p>
        </p:txBody>
      </p:sp>
    </p:spTree>
    <p:extLst>
      <p:ext uri="{BB962C8B-B14F-4D97-AF65-F5344CB8AC3E}">
        <p14:creationId xmlns:p14="http://schemas.microsoft.com/office/powerpoint/2010/main" val="183423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Venue Selection and Set Up</a:t>
            </a:r>
          </a:p>
        </p:txBody>
      </p:sp>
    </p:spTree>
    <p:extLst>
      <p:ext uri="{BB962C8B-B14F-4D97-AF65-F5344CB8AC3E}">
        <p14:creationId xmlns:p14="http://schemas.microsoft.com/office/powerpoint/2010/main" val="199090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Layout: Arrival and Food</a:t>
            </a:r>
          </a:p>
        </p:txBody>
      </p:sp>
      <p:pic>
        <p:nvPicPr>
          <p:cNvPr id="6" name="Picture 3" descr="A handful of people with various disabilities are aproaching a low registration table near an elevator" title="Arrival">
            <a:extLst>
              <a:ext uri="{FF2B5EF4-FFF2-40B4-BE49-F238E27FC236}">
                <a16:creationId xmlns:a16="http://schemas.microsoft.com/office/drawing/2014/main" id="{FDEA5300-F010-3C41-9CCD-D1D3C5EFBC2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485" y="1698622"/>
            <a:ext cx="5438695" cy="36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eople using wheelchairs are independently accessing a buffet of food options that are low and close to the front" title="Eating">
            <a:extLst>
              <a:ext uri="{FF2B5EF4-FFF2-40B4-BE49-F238E27FC236}">
                <a16:creationId xmlns:a16="http://schemas.microsoft.com/office/drawing/2014/main" id="{97C78C91-BE4B-434E-9C7A-4A6C6FC3B3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0948" y="1699348"/>
            <a:ext cx="5438695" cy="36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05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Event Experience: Speakers and Seating</a:t>
            </a:r>
          </a:p>
        </p:txBody>
      </p:sp>
      <p:pic>
        <p:nvPicPr>
          <p:cNvPr id="9" name="Picture 8" descr="Speaker using a wheelchair is seated behind a low table with a microphone to present" title="Speaker">
            <a:extLst>
              <a:ext uri="{FF2B5EF4-FFF2-40B4-BE49-F238E27FC236}">
                <a16:creationId xmlns:a16="http://schemas.microsoft.com/office/drawing/2014/main" id="{DB7AD8B5-D27E-344D-9449-C72F4B1F6FC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8437" y="1699348"/>
            <a:ext cx="4970491"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eople with various disabilitiess are seated in an accessible way in the audience" title="Seating">
            <a:extLst>
              <a:ext uri="{FF2B5EF4-FFF2-40B4-BE49-F238E27FC236}">
                <a16:creationId xmlns:a16="http://schemas.microsoft.com/office/drawing/2014/main" id="{C0EE9F76-62ED-C943-A3A8-1412A91E52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7661" y="1700073"/>
            <a:ext cx="4965902" cy="331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9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Event Experience: A/V Considerations</a:t>
            </a:r>
          </a:p>
        </p:txBody>
      </p:sp>
      <p:pic>
        <p:nvPicPr>
          <p:cNvPr id="7" name="Content Placeholder 2" descr="ADA 25 advancing leadership event with a panel discussion and an ASL interpreter in front of the panelists">
            <a:extLst>
              <a:ext uri="{FF2B5EF4-FFF2-40B4-BE49-F238E27FC236}">
                <a16:creationId xmlns:a16="http://schemas.microsoft.com/office/drawing/2014/main" id="{4BFF2D21-12A0-A44D-AC45-C7CE0F1E590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3149" y="1698309"/>
            <a:ext cx="4970414" cy="3314150"/>
          </a:xfrm>
          <a:prstGeom prst="rect">
            <a:avLst/>
          </a:prstGeom>
        </p:spPr>
      </p:pic>
      <p:pic>
        <p:nvPicPr>
          <p:cNvPr id="8" name="Picture 2" descr="In a more formal event setting, a speaker is standing with a microphone and captions are shown on a tv with an ASL interpreter between the two." title="Single speaker">
            <a:extLst>
              <a:ext uri="{FF2B5EF4-FFF2-40B4-BE49-F238E27FC236}">
                <a16:creationId xmlns:a16="http://schemas.microsoft.com/office/drawing/2014/main" id="{7B5F7CAD-9489-4545-A797-EEB5C888560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8437" y="1700073"/>
            <a:ext cx="4970416" cy="331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06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0515600" cy="1139824"/>
          </a:xfrm>
        </p:spPr>
        <p:txBody>
          <a:bodyPr/>
          <a:lstStyle/>
          <a:p>
            <a:r>
              <a:rPr lang="en-US" dirty="0"/>
              <a:t>After The Event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Autofit/>
          </a:bodyPr>
          <a:lstStyle/>
          <a:p>
            <a:pPr marL="0" indent="0">
              <a:buNone/>
            </a:pPr>
            <a:r>
              <a:rPr lang="en-US" sz="2400" dirty="0"/>
              <a:t>Be sure to use feedback forms so you know how to improve for next time!</a:t>
            </a:r>
          </a:p>
        </p:txBody>
      </p:sp>
      <p:pic>
        <p:nvPicPr>
          <p:cNvPr id="4" name="Picture 3" descr="A thumbs up and a thumbs down in separate speech bubbles">
            <a:extLst>
              <a:ext uri="{FF2B5EF4-FFF2-40B4-BE49-F238E27FC236}">
                <a16:creationId xmlns:a16="http://schemas.microsoft.com/office/drawing/2014/main" id="{5F254FCA-8E33-BF4D-A797-D533ABAD5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383" y="2573020"/>
            <a:ext cx="6096000" cy="3746500"/>
          </a:xfrm>
          <a:prstGeom prst="rect">
            <a:avLst/>
          </a:prstGeom>
        </p:spPr>
      </p:pic>
    </p:spTree>
    <p:extLst>
      <p:ext uri="{BB962C8B-B14F-4D97-AF65-F5344CB8AC3E}">
        <p14:creationId xmlns:p14="http://schemas.microsoft.com/office/powerpoint/2010/main" val="325016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Equity and Access Webinar Series Partners</a:t>
            </a:r>
          </a:p>
        </p:txBody>
      </p:sp>
      <p:sp>
        <p:nvSpPr>
          <p:cNvPr id="2" name="TextBox 1">
            <a:extLst>
              <a:ext uri="{FF2B5EF4-FFF2-40B4-BE49-F238E27FC236}">
                <a16:creationId xmlns:a16="http://schemas.microsoft.com/office/drawing/2014/main" id="{7F0259BC-1B2E-9342-B906-79C7BF386FC2}"/>
              </a:ext>
            </a:extLst>
          </p:cNvPr>
          <p:cNvSpPr txBox="1"/>
          <p:nvPr/>
        </p:nvSpPr>
        <p:spPr>
          <a:xfrm>
            <a:off x="385010" y="1504950"/>
            <a:ext cx="11486147" cy="5293757"/>
          </a:xfrm>
          <a:prstGeom prst="rect">
            <a:avLst/>
          </a:prstGeom>
          <a:noFill/>
        </p:spPr>
        <p:txBody>
          <a:bodyPr wrap="square" numCol="2" spcCol="457200" rtlCol="0" anchor="t">
            <a:spAutoFit/>
          </a:bodyPr>
          <a:lstStyle/>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BoardSource</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California Wellness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Catalogue for Philanthropy, Greater Washington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Center for Disaster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Cerebral Palsy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Chronicle of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Communications Network</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Divas With Disabilities Project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Exponent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Grantmakers Concerned with Immigrants and Refugees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Media Impact Funders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Center of Disability Journalism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Committee for Responsive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Council of Nonprofits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New York Women’s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Unfunded List</a:t>
            </a: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Weingart</a:t>
            </a:r>
            <a:r>
              <a:rPr lang="en-US" sz="2800" dirty="0">
                <a:latin typeface="Times New Roman" panose="02020603050405020304" pitchFamily="18" charset="0"/>
                <a:cs typeface="Times New Roman" panose="02020603050405020304" pitchFamily="18" charset="0"/>
              </a:rPr>
              <a:t> Foundation</a:t>
            </a:r>
          </a:p>
        </p:txBody>
      </p:sp>
    </p:spTree>
    <p:extLst>
      <p:ext uri="{BB962C8B-B14F-4D97-AF65-F5344CB8AC3E}">
        <p14:creationId xmlns:p14="http://schemas.microsoft.com/office/powerpoint/2010/main" val="60341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0515600" cy="1139824"/>
          </a:xfrm>
        </p:spPr>
        <p:txBody>
          <a:bodyPr/>
          <a:lstStyle/>
          <a:p>
            <a:r>
              <a:rPr lang="en-US" dirty="0"/>
              <a:t>Useful Resources and Checklists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Autofit/>
          </a:bodyPr>
          <a:lstStyle/>
          <a:p>
            <a:r>
              <a:rPr lang="en-US" sz="2400" dirty="0"/>
              <a:t>Chicago Community Trust, Renewing the Commitment: An ADA Compliance Guide for Non-Profits</a:t>
            </a:r>
            <a:br>
              <a:rPr lang="en-US" sz="2400" dirty="0"/>
            </a:br>
            <a:r>
              <a:rPr lang="en-US" sz="2400" dirty="0">
                <a:hlinkClick r:id="rId2"/>
              </a:rPr>
              <a:t>https://cct.org/wpcontent/uploads/2015/08/2015ADAComplianceGuideSummary.pdf</a:t>
            </a:r>
            <a:r>
              <a:rPr lang="en-US" sz="2400" dirty="0"/>
              <a:t> </a:t>
            </a:r>
          </a:p>
          <a:p>
            <a:r>
              <a:rPr lang="en-US" sz="2400" dirty="0"/>
              <a:t>Cornell University Department of Human Resources, Accessible Meeting Checklist</a:t>
            </a:r>
            <a:br>
              <a:rPr lang="en-US" sz="2400" dirty="0"/>
            </a:br>
            <a:r>
              <a:rPr lang="en-US" sz="2400" dirty="0">
                <a:hlinkClick r:id="rId3"/>
              </a:rPr>
              <a:t>https://hr.cornell.edu/sites/default/files/documents/accessible_meeting_checklist.pdf</a:t>
            </a:r>
            <a:r>
              <a:rPr lang="en-US" sz="2400" dirty="0"/>
              <a:t> </a:t>
            </a:r>
          </a:p>
          <a:p>
            <a:r>
              <a:rPr lang="en-US" sz="2400" dirty="0"/>
              <a:t>ADA National Network, A Planning Guide for Making Temporary Events Accessible to People with Disabilities</a:t>
            </a:r>
            <a:br>
              <a:rPr lang="en-US" sz="2400" dirty="0"/>
            </a:br>
            <a:r>
              <a:rPr lang="en-US" sz="2400" dirty="0">
                <a:hlinkClick r:id="rId4"/>
              </a:rPr>
              <a:t>https://adata.org/guide/planning-guide-making-temporary-events-accessible-people-disabilities</a:t>
            </a:r>
            <a:r>
              <a:rPr lang="en-US" sz="2400" dirty="0"/>
              <a:t> </a:t>
            </a:r>
          </a:p>
          <a:p>
            <a:r>
              <a:rPr lang="en-US" sz="2400" dirty="0"/>
              <a:t>Mid-Atlantic ADA Center, Guide to Accessible Meetings, Events and Conferences – Digital</a:t>
            </a:r>
            <a:br>
              <a:rPr lang="en-US" sz="2400" dirty="0"/>
            </a:br>
            <a:r>
              <a:rPr lang="en-US" sz="2400" dirty="0">
                <a:hlinkClick r:id="rId5"/>
              </a:rPr>
              <a:t>https://www.adahospitality.org/accessible-meetings-events-conferences-guide</a:t>
            </a:r>
            <a:endParaRPr lang="en-US" sz="2400" dirty="0"/>
          </a:p>
        </p:txBody>
      </p:sp>
    </p:spTree>
    <p:extLst>
      <p:ext uri="{BB962C8B-B14F-4D97-AF65-F5344CB8AC3E}">
        <p14:creationId xmlns:p14="http://schemas.microsoft.com/office/powerpoint/2010/main" val="372805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0515600" cy="1139824"/>
          </a:xfrm>
        </p:spPr>
        <p:txBody>
          <a:bodyPr/>
          <a:lstStyle/>
          <a:p>
            <a:r>
              <a:rPr lang="en-US" dirty="0"/>
              <a:t>Next Steps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lstStyle/>
          <a:p>
            <a:r>
              <a:rPr lang="en-US" altLang="en-US" sz="3200" dirty="0">
                <a:ea typeface="ＭＳ Ｐゴシック" panose="020B0600070205080204" pitchFamily="34" charset="-128"/>
              </a:rPr>
              <a:t>Connect with your local disability community</a:t>
            </a:r>
          </a:p>
          <a:p>
            <a:r>
              <a:rPr lang="en-US" altLang="en-US" sz="3200" dirty="0">
                <a:ea typeface="ＭＳ Ｐゴシック" panose="020B0600070205080204" pitchFamily="34" charset="-128"/>
              </a:rPr>
              <a:t>Hire experts – including people with disabilities</a:t>
            </a:r>
          </a:p>
          <a:p>
            <a:r>
              <a:rPr lang="en-US" altLang="en-US" sz="3200" dirty="0">
                <a:ea typeface="ＭＳ Ｐゴシック" panose="020B0600070205080204" pitchFamily="34" charset="-128"/>
              </a:rPr>
              <a:t>Consult Resources and Plan in ADVANCE</a:t>
            </a:r>
          </a:p>
          <a:p>
            <a:r>
              <a:rPr lang="en-US" altLang="en-US" sz="3200" dirty="0">
                <a:ea typeface="ＭＳ Ｐゴシック" panose="020B0600070205080204" pitchFamily="34" charset="-128"/>
              </a:rPr>
              <a:t>Start with information about how to request accommodations on all invitations</a:t>
            </a:r>
          </a:p>
        </p:txBody>
      </p:sp>
    </p:spTree>
    <p:extLst>
      <p:ext uri="{BB962C8B-B14F-4D97-AF65-F5344CB8AC3E}">
        <p14:creationId xmlns:p14="http://schemas.microsoft.com/office/powerpoint/2010/main" val="252913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Equity and Access Webinar Series Schedule</a:t>
            </a:r>
          </a:p>
        </p:txBody>
      </p:sp>
      <p:sp>
        <p:nvSpPr>
          <p:cNvPr id="2" name="Content Placeholder 1">
            <a:extLst>
              <a:ext uri="{FF2B5EF4-FFF2-40B4-BE49-F238E27FC236}">
                <a16:creationId xmlns:a16="http://schemas.microsoft.com/office/drawing/2014/main" id="{34009674-88AA-4827-9295-9A81B7D8EF66}"/>
              </a:ext>
            </a:extLst>
          </p:cNvPr>
          <p:cNvSpPr>
            <a:spLocks noGrp="1"/>
          </p:cNvSpPr>
          <p:nvPr>
            <p:ph idx="1"/>
          </p:nvPr>
        </p:nvSpPr>
        <p:spPr>
          <a:xfrm>
            <a:off x="361462" y="1633904"/>
            <a:ext cx="11303000" cy="4351338"/>
          </a:xfrm>
        </p:spPr>
        <p:txBody>
          <a:bodyPr>
            <a:normAutofit/>
          </a:bodyPr>
          <a:lstStyle/>
          <a:p>
            <a:r>
              <a:rPr lang="en-US" sz="2200" dirty="0">
                <a:solidFill>
                  <a:schemeClr val="tx1"/>
                </a:solidFill>
              </a:rPr>
              <a:t>Disability 101 (available online via video and transcript)</a:t>
            </a:r>
          </a:p>
          <a:p>
            <a:r>
              <a:rPr lang="en-US" sz="2200" dirty="0">
                <a:solidFill>
                  <a:schemeClr val="tx1"/>
                </a:solidFill>
              </a:rPr>
              <a:t>Disability History (available online via video and transcript)</a:t>
            </a:r>
          </a:p>
          <a:p>
            <a:r>
              <a:rPr lang="en-US" sz="2200" dirty="0">
                <a:solidFill>
                  <a:schemeClr val="tx1"/>
                </a:solidFill>
              </a:rPr>
              <a:t>Nov. 20, 2019: How to Ensure Accessible Events </a:t>
            </a:r>
          </a:p>
          <a:p>
            <a:r>
              <a:rPr lang="en-US" sz="2200" dirty="0">
                <a:solidFill>
                  <a:schemeClr val="tx1"/>
                </a:solidFill>
              </a:rPr>
              <a:t>Dec. 4, 2019: How to Recruit, Accommodate and Promote People with Disabilities for Paid Employment, Volunteer Leadership and Board Positions </a:t>
            </a:r>
          </a:p>
          <a:p>
            <a:r>
              <a:rPr lang="en-US" sz="2200" dirty="0">
                <a:solidFill>
                  <a:schemeClr val="tx1"/>
                </a:solidFill>
              </a:rPr>
              <a:t>Dec. 11, 2019: How to Ensure A Welcoming Lexicon and Inclusive Storytelling</a:t>
            </a:r>
          </a:p>
          <a:p>
            <a:r>
              <a:rPr lang="en-US" sz="2200" dirty="0">
                <a:solidFill>
                  <a:schemeClr val="tx1"/>
                </a:solidFill>
              </a:rPr>
              <a:t>Jan. 7, 2020: How to Ensue Accessible Websites, Social Media and Inclusive Photos </a:t>
            </a:r>
          </a:p>
          <a:p>
            <a:r>
              <a:rPr lang="en-US" sz="2200" dirty="0">
                <a:solidFill>
                  <a:schemeClr val="tx1"/>
                </a:solidFill>
              </a:rPr>
              <a:t>Jan. 9, 2020: Premium Skills Workshop in Social Media Accessibility </a:t>
            </a:r>
          </a:p>
          <a:p>
            <a:r>
              <a:rPr lang="en-US" sz="2200" dirty="0">
                <a:solidFill>
                  <a:schemeClr val="tx1"/>
                </a:solidFill>
              </a:rPr>
              <a:t>Jan. 15, 2020: How to Ensure Legal Rights and Compliance Obligations: Exploring the Rights of Employees and Participants, and the Obligations of Nonprofit Organizations Under the Law</a:t>
            </a:r>
          </a:p>
        </p:txBody>
      </p:sp>
      <p:sp>
        <p:nvSpPr>
          <p:cNvPr id="4" name="Rectangle 3">
            <a:extLst>
              <a:ext uri="{FF2B5EF4-FFF2-40B4-BE49-F238E27FC236}">
                <a16:creationId xmlns:a16="http://schemas.microsoft.com/office/drawing/2014/main" id="{45B532F3-A44B-4BAB-BDBF-18DBBB87F803}"/>
              </a:ext>
            </a:extLst>
          </p:cNvPr>
          <p:cNvSpPr/>
          <p:nvPr/>
        </p:nvSpPr>
        <p:spPr>
          <a:xfrm>
            <a:off x="680720" y="5606364"/>
            <a:ext cx="10830559" cy="1015663"/>
          </a:xfrm>
          <a:prstGeom prst="rect">
            <a:avLst/>
          </a:prstGeom>
        </p:spPr>
        <p:txBody>
          <a:bodyPr wrap="square">
            <a:spAutoFit/>
          </a:bodyPr>
          <a:lstStyle/>
          <a:p>
            <a:pPr algn="ctr"/>
            <a:r>
              <a:rPr lang="en-US" sz="3000" b="1" dirty="0">
                <a:latin typeface="Times New Roman" panose="02020603050405020304" pitchFamily="18" charset="0"/>
                <a:cs typeface="Times New Roman" panose="02020603050405020304" pitchFamily="18" charset="0"/>
              </a:rPr>
              <a:t>Learn More and RSVP Here: </a:t>
            </a:r>
            <a:r>
              <a:rPr lang="en-US" sz="3000" b="1" dirty="0">
                <a:latin typeface="Times New Roman" panose="02020603050405020304" pitchFamily="18" charset="0"/>
                <a:cs typeface="Times New Roman" panose="02020603050405020304" pitchFamily="18" charset="0"/>
                <a:hlinkClick r:id="rId2"/>
              </a:rPr>
              <a:t>https://www.respectability.org/accessibility-webinars/</a:t>
            </a:r>
            <a:r>
              <a:rPr lang="en-US" sz="3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645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393A8-6F56-448B-87F1-9157AC699D8D}"/>
              </a:ext>
            </a:extLst>
          </p:cNvPr>
          <p:cNvSpPr>
            <a:spLocks noGrp="1"/>
          </p:cNvSpPr>
          <p:nvPr>
            <p:ph type="title"/>
          </p:nvPr>
        </p:nvSpPr>
        <p:spPr/>
        <p:txBody>
          <a:bodyPr>
            <a:normAutofit/>
          </a:bodyPr>
          <a:lstStyle/>
          <a:p>
            <a:r>
              <a:rPr lang="en-US" sz="3600" dirty="0"/>
              <a:t>Resources and Thank You!</a:t>
            </a:r>
          </a:p>
        </p:txBody>
      </p:sp>
      <p:sp>
        <p:nvSpPr>
          <p:cNvPr id="4" name="Shape 426">
            <a:extLst>
              <a:ext uri="{FF2B5EF4-FFF2-40B4-BE49-F238E27FC236}">
                <a16:creationId xmlns:a16="http://schemas.microsoft.com/office/drawing/2014/main" id="{C710F695-65D8-41EB-A843-EC7BE66F772B}"/>
              </a:ext>
            </a:extLst>
          </p:cNvPr>
          <p:cNvSpPr txBox="1"/>
          <p:nvPr/>
        </p:nvSpPr>
        <p:spPr>
          <a:xfrm>
            <a:off x="523240" y="1534027"/>
            <a:ext cx="11144503" cy="5147190"/>
          </a:xfrm>
          <a:prstGeom prst="rect">
            <a:avLst/>
          </a:prstGeom>
          <a:noFill/>
          <a:ln>
            <a:noFill/>
          </a:ln>
        </p:spPr>
        <p:txBody>
          <a:bodyPr wrap="square" lIns="91275" tIns="45625" rIns="91275" bIns="45625" anchor="t" anchorCtr="0">
            <a:noAutofit/>
          </a:bodyPr>
          <a:lstStyle/>
          <a:p>
            <a:pPr marL="0" marR="0" lvl="0" indent="0" defTabSz="914400" rtl="0" eaLnBrk="1" fontAlgn="auto" latinLnBrk="0" hangingPunct="1">
              <a:lnSpc>
                <a:spcPct val="90000"/>
              </a:lnSpc>
              <a:spcBef>
                <a:spcPts val="480"/>
              </a:spcBef>
              <a:spcAft>
                <a:spcPts val="0"/>
              </a:spcAft>
              <a:buClrTx/>
              <a:buSzPct val="25000"/>
              <a:buFontTx/>
              <a:buNone/>
              <a:tabLst/>
              <a:defRPr/>
            </a:pPr>
            <a:r>
              <a:rPr lang="en-US" sz="3200" b="1" kern="0" dirty="0">
                <a:latin typeface="Times New Roman" panose="02020603050405020304" pitchFamily="18" charset="0"/>
                <a:ea typeface="Lato" panose="020F0502020204030203" pitchFamily="34" charset="0"/>
                <a:cs typeface="Times New Roman" panose="02020603050405020304" pitchFamily="18" charset="0"/>
                <a:sym typeface="Libre Baskerville"/>
              </a:rPr>
              <a:t>RespectAbility’s Inclusive Philanthropy Toolkit</a:t>
            </a:r>
          </a:p>
          <a:p>
            <a:pPr marL="0" marR="0" lvl="0" indent="0" defTabSz="914400" rtl="0" eaLnBrk="1" fontAlgn="auto" latinLnBrk="0" hangingPunct="1">
              <a:lnSpc>
                <a:spcPct val="90000"/>
              </a:lnSpc>
              <a:spcBef>
                <a:spcPts val="480"/>
              </a:spcBef>
              <a:spcAft>
                <a:spcPts val="0"/>
              </a:spcAft>
              <a:buClrTx/>
              <a:buSzPct val="25000"/>
              <a:buFontTx/>
              <a:buNone/>
              <a:tabLst/>
              <a:defRPr/>
            </a:pPr>
            <a:r>
              <a:rPr lang="en-US" sz="2800" kern="0" noProof="0" dirty="0">
                <a:latin typeface="Times New Roman" panose="02020603050405020304" pitchFamily="18" charset="0"/>
                <a:ea typeface="Lato" panose="020F0502020204030203" pitchFamily="34" charset="0"/>
                <a:cs typeface="Times New Roman" panose="02020603050405020304" pitchFamily="18" charset="0"/>
                <a:sym typeface="Libre Baskerville"/>
              </a:rPr>
              <a:t>Access information on disability inclusion, including the new disability in philanthropy &amp; </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n</a:t>
            </a:r>
            <a:r>
              <a:rPr lang="en-US" sz="2800" kern="0" noProof="0" dirty="0" err="1">
                <a:latin typeface="Times New Roman" panose="02020603050405020304" pitchFamily="18" charset="0"/>
                <a:ea typeface="Lato" panose="020F0502020204030203" pitchFamily="34" charset="0"/>
                <a:cs typeface="Times New Roman" panose="02020603050405020304" pitchFamily="18" charset="0"/>
                <a:sym typeface="Libre Baskerville"/>
              </a:rPr>
              <a:t>onprofits</a:t>
            </a:r>
            <a:r>
              <a:rPr lang="en-US" sz="2800" kern="0" noProof="0" dirty="0">
                <a:latin typeface="Times New Roman" panose="02020603050405020304" pitchFamily="18" charset="0"/>
                <a:ea typeface="Lato" panose="020F0502020204030203" pitchFamily="34" charset="0"/>
                <a:cs typeface="Times New Roman" panose="02020603050405020304" pitchFamily="18" charset="0"/>
                <a:sym typeface="Libre Baskerville"/>
              </a:rPr>
              <a:t> study:</a:t>
            </a:r>
            <a:r>
              <a:rPr lang="en-US" sz="2000" u="sng" kern="0" noProof="0" dirty="0">
                <a:solidFill>
                  <a:srgbClr val="0000FF"/>
                </a:solidFill>
                <a:latin typeface="Times New Roman" panose="02020603050405020304" pitchFamily="18" charset="0"/>
                <a:ea typeface="Lato" panose="020F0502020204030203" pitchFamily="34" charset="0"/>
                <a:cs typeface="Times New Roman" panose="02020603050405020304" pitchFamily="18" charset="0"/>
                <a:sym typeface="Libre Baskerville"/>
              </a:rPr>
              <a:t> </a:t>
            </a:r>
            <a:r>
              <a:rPr kumimoji="0" lang="en-US" sz="2800" u="sng" strike="noStrike" kern="0" cap="none" spc="0" normalizeH="0" baseline="0" noProof="0" dirty="0" err="1">
                <a:ln>
                  <a:noFill/>
                </a:ln>
                <a:solidFill>
                  <a:srgbClr val="0070C0"/>
                </a:solidFill>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www.RespectAbility.org</a:t>
            </a:r>
            <a:r>
              <a:rPr kumimoji="0" lang="en-US" sz="2800" u="sng" strike="noStrike" kern="0" cap="none" spc="0" normalizeH="0" baseline="0" noProof="0" dirty="0">
                <a:ln>
                  <a:noFill/>
                </a:ln>
                <a:solidFill>
                  <a:srgbClr val="0070C0"/>
                </a:solidFill>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/inclusive-philanthropy</a:t>
            </a:r>
            <a:endParaRPr kumimoji="0" lang="en-US" sz="2800" u="sng" strike="noStrike" kern="0" cap="none" spc="0" normalizeH="0" baseline="0" noProof="0" dirty="0">
              <a:ln>
                <a:noFill/>
              </a:ln>
              <a:solidFill>
                <a:srgbClr val="0070C0"/>
              </a:solidFill>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hlinkClick r:id="rId2">
                <a:extLst>
                  <a:ext uri="{A12FA001-AC4F-418D-AE19-62706E023703}">
                    <ahyp:hlinkClr xmlns:ahyp="http://schemas.microsoft.com/office/drawing/2018/hyperlinkcolor" val="tx"/>
                  </a:ext>
                </a:extLst>
              </a:hlinkClick>
            </a:endParaRPr>
          </a:p>
          <a:p>
            <a:pPr marL="0" marR="0" lvl="0" indent="0" defTabSz="914400" rtl="0" eaLnBrk="1" fontAlgn="auto" latinLnBrk="0" hangingPunct="1">
              <a:lnSpc>
                <a:spcPct val="90000"/>
              </a:lnSpc>
              <a:spcBef>
                <a:spcPts val="480"/>
              </a:spcBef>
              <a:spcAft>
                <a:spcPts val="0"/>
              </a:spcAft>
              <a:buClrTx/>
              <a:buSzPct val="25000"/>
              <a:buFontTx/>
              <a:buNone/>
              <a:tabLst/>
              <a:defRPr/>
            </a:pPr>
            <a:endParaRPr lang="en-US" sz="10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lvl="0">
              <a:lnSpc>
                <a:spcPct val="90000"/>
              </a:lnSpc>
              <a:spcBef>
                <a:spcPts val="480"/>
              </a:spcBef>
              <a:buSzPct val="25000"/>
              <a:defRPr/>
            </a:pPr>
            <a:r>
              <a:rPr lang="en-US" sz="3200" b="1" kern="0" dirty="0">
                <a:solidFill>
                  <a:prstClr val="black"/>
                </a:solidFill>
                <a:latin typeface="Times New Roman" panose="02020603050405020304" pitchFamily="18" charset="0"/>
                <a:ea typeface="Lato" panose="020F0502020204030203" pitchFamily="34" charset="0"/>
                <a:cs typeface="Times New Roman" panose="02020603050405020304" pitchFamily="18" charset="0"/>
                <a:sym typeface="Libre Baskerville"/>
              </a:rPr>
              <a:t>Follow us on Social Media!</a:t>
            </a:r>
            <a:endParaRPr lang="en-US" sz="20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r>
              <a:rPr kumimoji="0" lang="en-US" sz="2800" u="none"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Twitter: @</a:t>
            </a:r>
            <a:r>
              <a:rPr kumimoji="0" lang="en-US" sz="2800" u="none" strike="noStrike" kern="0" cap="none" spc="0" normalizeH="0" baseline="0" noProof="0" dirty="0" err="1">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Respect_Ability</a:t>
            </a:r>
            <a:endParaRPr kumimoji="0" lang="en-US" sz="2800"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r>
              <a:rPr kumimoji="0" lang="en-US" sz="2800" u="none"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Facebook: </a:t>
            </a:r>
            <a:r>
              <a:rPr kumimoji="0" lang="en-US" sz="2800" strike="noStrike" kern="0" cap="none" spc="0" normalizeH="0" baseline="0" noProof="0" dirty="0" err="1">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rPr>
              <a:t>RespectAbilityUSA</a:t>
            </a:r>
            <a:endParaRPr kumimoji="0" lang="en-US" sz="2800"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Instagram: @</a:t>
            </a:r>
            <a:r>
              <a:rPr lang="en-US" sz="2800" kern="0" dirty="0" err="1">
                <a:latin typeface="Times New Roman" panose="02020603050405020304" pitchFamily="18" charset="0"/>
                <a:ea typeface="Lato" panose="020F0502020204030203" pitchFamily="34" charset="0"/>
                <a:cs typeface="Times New Roman" panose="02020603050405020304" pitchFamily="18" charset="0"/>
                <a:sym typeface="Libre Baskerville"/>
              </a:rPr>
              <a:t>RespectTheAbility</a:t>
            </a:r>
            <a:endPar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marL="0" marR="0" lvl="0" indent="0" defTabSz="914400" rtl="0" eaLnBrk="1" fontAlgn="auto" latinLnBrk="0" hangingPunct="1">
              <a:lnSpc>
                <a:spcPct val="90000"/>
              </a:lnSpc>
              <a:spcBef>
                <a:spcPts val="480"/>
              </a:spcBef>
              <a:spcAft>
                <a:spcPts val="0"/>
              </a:spcAft>
              <a:buClrTx/>
              <a:buSzPct val="25000"/>
              <a:buFontTx/>
              <a:buNone/>
              <a:tabLst/>
              <a:defRPr/>
            </a:pPr>
            <a:endParaRPr kumimoji="0" lang="en-US" sz="1000" strike="noStrike" kern="0" cap="none" spc="0" normalizeH="0" baseline="0" noProof="0" dirty="0">
              <a:ln>
                <a:noFill/>
              </a:ln>
              <a:effectLst/>
              <a:uLnTx/>
              <a:uFillTx/>
              <a:latin typeface="Times New Roman" panose="02020603050405020304" pitchFamily="18" charset="0"/>
              <a:ea typeface="Lato" panose="020F0502020204030203" pitchFamily="34" charset="0"/>
              <a:cs typeface="Times New Roman" panose="02020603050405020304" pitchFamily="18" charset="0"/>
              <a:sym typeface="Libre Baskerville"/>
            </a:endParaRPr>
          </a:p>
          <a:p>
            <a:pPr>
              <a:lnSpc>
                <a:spcPct val="90000"/>
              </a:lnSpc>
              <a:spcBef>
                <a:spcPts val="480"/>
              </a:spcBef>
              <a:buSzPct val="25000"/>
              <a:defRPr/>
            </a:pP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hlinkClick r:id="rId2"/>
              </a:rPr>
              <a:t>www.RespectAbility.org</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  |  (202) 517-6272  |  </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hlinkClick r:id="rId3"/>
              </a:rPr>
              <a:t>info@RespectAbility.org</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 </a:t>
            </a:r>
          </a:p>
          <a:p>
            <a:pPr marL="0" marR="0" lvl="0" indent="0" defTabSz="914400" rtl="0" eaLnBrk="1" fontAlgn="auto" latinLnBrk="0" hangingPunct="1">
              <a:lnSpc>
                <a:spcPct val="90000"/>
              </a:lnSpc>
              <a:spcBef>
                <a:spcPts val="480"/>
              </a:spcBef>
              <a:spcAft>
                <a:spcPts val="0"/>
              </a:spcAft>
              <a:buClrTx/>
              <a:buSzPct val="25000"/>
              <a:buFontTx/>
              <a:buNone/>
              <a:tabLst/>
              <a:defRPr/>
            </a:pP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rPr>
              <a:t>Intersection of Disability and Politics: </a:t>
            </a:r>
            <a:r>
              <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hlinkClick r:id="rId4"/>
              </a:rPr>
              <a:t>www.TheRespectAbilityReport.org</a:t>
            </a:r>
            <a:endParaRPr lang="en-US" sz="2800" kern="0" dirty="0">
              <a:latin typeface="Times New Roman" panose="02020603050405020304" pitchFamily="18" charset="0"/>
              <a:ea typeface="Lato" panose="020F0502020204030203" pitchFamily="34" charset="0"/>
              <a:cs typeface="Times New Roman" panose="02020603050405020304" pitchFamily="18" charset="0"/>
              <a:sym typeface="Libre Baskerville"/>
            </a:endParaRPr>
          </a:p>
        </p:txBody>
      </p:sp>
    </p:spTree>
    <p:extLst>
      <p:ext uri="{BB962C8B-B14F-4D97-AF65-F5344CB8AC3E}">
        <p14:creationId xmlns:p14="http://schemas.microsoft.com/office/powerpoint/2010/main" val="145604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pPr algn="ctr"/>
            <a:r>
              <a:rPr lang="en-US" sz="3600" dirty="0"/>
              <a:t>Including the D – Disability – in Diversity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4002710" y="2200595"/>
            <a:ext cx="8026988" cy="3601398"/>
          </a:xfrm>
        </p:spPr>
        <p:txBody>
          <a:bodyPr>
            <a:noAutofit/>
          </a:bodyPr>
          <a:lstStyle/>
          <a:p>
            <a:pPr marL="0" indent="0" algn="ctr">
              <a:buNone/>
            </a:pPr>
            <a:r>
              <a:rPr lang="en-US" sz="5000" dirty="0">
                <a:solidFill>
                  <a:schemeClr val="tx1"/>
                </a:solidFill>
              </a:rPr>
              <a:t>Organizations are at their best when they welcome, respect and include people of all backgrounds. This includes people with disabilities. </a:t>
            </a:r>
          </a:p>
        </p:txBody>
      </p:sp>
      <p:pic>
        <p:nvPicPr>
          <p:cNvPr id="4" name="Picture 3" descr="6 diverse people with and without disabilities smiling together">
            <a:extLst>
              <a:ext uri="{FF2B5EF4-FFF2-40B4-BE49-F238E27FC236}">
                <a16:creationId xmlns:a16="http://schemas.microsoft.com/office/drawing/2014/main" id="{319EFE9E-3042-F94F-AF98-43D74F2886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56" y="1504949"/>
            <a:ext cx="3522715" cy="5284071"/>
          </a:xfrm>
          <a:prstGeom prst="rect">
            <a:avLst/>
          </a:prstGeom>
        </p:spPr>
      </p:pic>
    </p:spTree>
    <p:extLst>
      <p:ext uri="{BB962C8B-B14F-4D97-AF65-F5344CB8AC3E}">
        <p14:creationId xmlns:p14="http://schemas.microsoft.com/office/powerpoint/2010/main" val="1735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7041A29-C8D0-5B46-B8B2-B34D4194E243}"/>
              </a:ext>
            </a:extLst>
          </p:cNvPr>
          <p:cNvSpPr>
            <a:spLocks noGrp="1"/>
          </p:cNvSpPr>
          <p:nvPr>
            <p:ph type="title"/>
          </p:nvPr>
        </p:nvSpPr>
        <p:spPr/>
        <p:txBody>
          <a:bodyPr/>
          <a:lstStyle/>
          <a:p>
            <a:r>
              <a:rPr lang="en-US" dirty="0"/>
              <a:t>These are people with disabilities.</a:t>
            </a:r>
          </a:p>
        </p:txBody>
      </p:sp>
      <p:sp>
        <p:nvSpPr>
          <p:cNvPr id="9" name="Rectangle 8">
            <a:extLst>
              <a:ext uri="{FF2B5EF4-FFF2-40B4-BE49-F238E27FC236}">
                <a16:creationId xmlns:a16="http://schemas.microsoft.com/office/drawing/2014/main" id="{2FF0AB36-5964-4E34-B48B-2F308D3ADE22}"/>
              </a:ext>
              <a:ext uri="{C183D7F6-B498-43B3-948B-1728B52AA6E4}">
                <adec:decorative xmlns:adec="http://schemas.microsoft.com/office/drawing/2017/decorative" val="1"/>
              </a:ext>
            </a:extLst>
          </p:cNvPr>
          <p:cNvSpPr/>
          <p:nvPr/>
        </p:nvSpPr>
        <p:spPr>
          <a:xfrm>
            <a:off x="-12357" y="7283"/>
            <a:ext cx="12224823" cy="6858000"/>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E02BA7E-E53B-4278-8906-33491AD891FC}"/>
              </a:ext>
              <a:ext uri="{C183D7F6-B498-43B3-948B-1728B52AA6E4}">
                <adec:decorative xmlns:adec="http://schemas.microsoft.com/office/drawing/2017/decorative" val="1"/>
              </a:ext>
            </a:extLst>
          </p:cNvPr>
          <p:cNvSpPr/>
          <p:nvPr/>
        </p:nvSpPr>
        <p:spPr>
          <a:xfrm>
            <a:off x="10991850" y="6191250"/>
            <a:ext cx="1123950"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ichard Branson">
            <a:extLst>
              <a:ext uri="{FF2B5EF4-FFF2-40B4-BE49-F238E27FC236}">
                <a16:creationId xmlns:a16="http://schemas.microsoft.com/office/drawing/2014/main" id="{A7200C7C-1215-411C-A089-375A2D465C8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857710" y="11540"/>
            <a:ext cx="2406870" cy="2870315"/>
          </a:xfrm>
          <a:prstGeom prst="rect">
            <a:avLst/>
          </a:prstGeom>
        </p:spPr>
      </p:pic>
      <p:pic>
        <p:nvPicPr>
          <p:cNvPr id="13" name="Picture 12" descr="Demi Lovato">
            <a:extLst>
              <a:ext uri="{FF2B5EF4-FFF2-40B4-BE49-F238E27FC236}">
                <a16:creationId xmlns:a16="http://schemas.microsoft.com/office/drawing/2014/main" id="{F376CD0F-9E6F-4F2C-9ACB-22D7CD88A26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7263704" y="14335"/>
            <a:ext cx="2578038" cy="2885517"/>
          </a:xfrm>
          <a:prstGeom prst="rect">
            <a:avLst/>
          </a:prstGeom>
        </p:spPr>
      </p:pic>
      <p:pic>
        <p:nvPicPr>
          <p:cNvPr id="19" name="Picture 18" descr="Whoopi Goldberg">
            <a:extLst>
              <a:ext uri="{FF2B5EF4-FFF2-40B4-BE49-F238E27FC236}">
                <a16:creationId xmlns:a16="http://schemas.microsoft.com/office/drawing/2014/main" id="{6C9DBCA1-3ABF-43C6-942B-E59A899AD7A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2438921" y="17365"/>
            <a:ext cx="2417671" cy="2886473"/>
          </a:xfrm>
          <a:prstGeom prst="rect">
            <a:avLst/>
          </a:prstGeom>
        </p:spPr>
      </p:pic>
      <p:pic>
        <p:nvPicPr>
          <p:cNvPr id="23" name="Picture 22" descr="Michael J Fox">
            <a:extLst>
              <a:ext uri="{FF2B5EF4-FFF2-40B4-BE49-F238E27FC236}">
                <a16:creationId xmlns:a16="http://schemas.microsoft.com/office/drawing/2014/main" id="{A3C79C9C-3E0B-41A3-8756-55F66F5EA64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2419227" y="4014432"/>
            <a:ext cx="2457060" cy="2870523"/>
          </a:xfrm>
          <a:prstGeom prst="rect">
            <a:avLst/>
          </a:prstGeom>
        </p:spPr>
      </p:pic>
      <p:pic>
        <p:nvPicPr>
          <p:cNvPr id="25" name="Picture 24" descr="Steve Jobs">
            <a:extLst>
              <a:ext uri="{FF2B5EF4-FFF2-40B4-BE49-F238E27FC236}">
                <a16:creationId xmlns:a16="http://schemas.microsoft.com/office/drawing/2014/main" id="{0B3C2A8F-2DCF-4AF8-BE43-30B13F29E06A}"/>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p:blipFill>
        <p:spPr>
          <a:xfrm>
            <a:off x="7391589" y="3996361"/>
            <a:ext cx="2467220" cy="2883687"/>
          </a:xfrm>
          <a:prstGeom prst="rect">
            <a:avLst/>
          </a:prstGeom>
        </p:spPr>
      </p:pic>
      <p:pic>
        <p:nvPicPr>
          <p:cNvPr id="27" name="Picture 26" descr="Marlee Matlin">
            <a:extLst>
              <a:ext uri="{FF2B5EF4-FFF2-40B4-BE49-F238E27FC236}">
                <a16:creationId xmlns:a16="http://schemas.microsoft.com/office/drawing/2014/main" id="{272C6665-C94F-434B-A329-0FD5A648E1D5}"/>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p:blipFill>
        <p:spPr>
          <a:xfrm>
            <a:off x="-41152" y="3998340"/>
            <a:ext cx="2454103" cy="2866414"/>
          </a:xfrm>
          <a:prstGeom prst="rect">
            <a:avLst/>
          </a:prstGeom>
        </p:spPr>
      </p:pic>
      <p:pic>
        <p:nvPicPr>
          <p:cNvPr id="29" name="Picture 28" descr="Mariah Carey">
            <a:extLst>
              <a:ext uri="{FF2B5EF4-FFF2-40B4-BE49-F238E27FC236}">
                <a16:creationId xmlns:a16="http://schemas.microsoft.com/office/drawing/2014/main" id="{5BEE2B08-971F-4F9D-96CE-C6C07025BDD7}"/>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p:blipFill>
        <p:spPr>
          <a:xfrm>
            <a:off x="9780783" y="3990947"/>
            <a:ext cx="2445465" cy="2871186"/>
          </a:xfrm>
          <a:prstGeom prst="rect">
            <a:avLst/>
          </a:prstGeom>
        </p:spPr>
      </p:pic>
      <p:sp>
        <p:nvSpPr>
          <p:cNvPr id="2" name="TextBox 1">
            <a:extLst>
              <a:ext uri="{FF2B5EF4-FFF2-40B4-BE49-F238E27FC236}">
                <a16:creationId xmlns:a16="http://schemas.microsoft.com/office/drawing/2014/main" id="{3BC17EED-F370-4123-8932-D09AB9F56620}"/>
              </a:ext>
            </a:extLst>
          </p:cNvPr>
          <p:cNvSpPr txBox="1"/>
          <p:nvPr/>
        </p:nvSpPr>
        <p:spPr>
          <a:xfrm>
            <a:off x="-26139" y="3104944"/>
            <a:ext cx="12141939" cy="584775"/>
          </a:xfrm>
          <a:prstGeom prst="rect">
            <a:avLst/>
          </a:prstGeom>
          <a:no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These are people with disabilities.</a:t>
            </a:r>
          </a:p>
        </p:txBody>
      </p:sp>
      <p:pic>
        <p:nvPicPr>
          <p:cNvPr id="5" name="Picture 4" descr="Halle Berry">
            <a:extLst>
              <a:ext uri="{FF2B5EF4-FFF2-40B4-BE49-F238E27FC236}">
                <a16:creationId xmlns:a16="http://schemas.microsoft.com/office/drawing/2014/main" id="{E9E37991-AA19-4E2A-A2AA-2FB587BCC9AD}"/>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p:blipFill>
        <p:spPr>
          <a:xfrm>
            <a:off x="4878660" y="4014432"/>
            <a:ext cx="2512929" cy="2871186"/>
          </a:xfrm>
          <a:prstGeom prst="rect">
            <a:avLst/>
          </a:prstGeom>
        </p:spPr>
      </p:pic>
      <p:cxnSp>
        <p:nvCxnSpPr>
          <p:cNvPr id="11" name="Straight Connector 10">
            <a:extLst>
              <a:ext uri="{FF2B5EF4-FFF2-40B4-BE49-F238E27FC236}">
                <a16:creationId xmlns:a16="http://schemas.microsoft.com/office/drawing/2014/main" id="{D5D77733-3FEA-4EFA-901A-8CEDE74DADA2}"/>
              </a:ext>
              <a:ext uri="{C183D7F6-B498-43B3-948B-1728B52AA6E4}">
                <adec:decorative xmlns:adec="http://schemas.microsoft.com/office/drawing/2017/decorative" val="1"/>
              </a:ext>
            </a:extLst>
          </p:cNvPr>
          <p:cNvCxnSpPr>
            <a:cxnSpLocks/>
          </p:cNvCxnSpPr>
          <p:nvPr/>
        </p:nvCxnSpPr>
        <p:spPr>
          <a:xfrm>
            <a:off x="-41152" y="3972950"/>
            <a:ext cx="12267400" cy="1799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Selma Blair">
            <a:extLst>
              <a:ext uri="{FF2B5EF4-FFF2-40B4-BE49-F238E27FC236}">
                <a16:creationId xmlns:a16="http://schemas.microsoft.com/office/drawing/2014/main" id="{CDE9B4D4-601B-4F50-8914-23F291465133}"/>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a:ext>
            </a:extLst>
          </a:blip>
          <a:srcRect/>
          <a:stretch/>
        </p:blipFill>
        <p:spPr>
          <a:xfrm>
            <a:off x="9780783" y="-1"/>
            <a:ext cx="2430508" cy="2925399"/>
          </a:xfrm>
          <a:prstGeom prst="rect">
            <a:avLst/>
          </a:prstGeom>
        </p:spPr>
      </p:pic>
      <p:pic>
        <p:nvPicPr>
          <p:cNvPr id="22" name="Picture 21" descr="Stephen Hawking, award winning physicist and power chair user.">
            <a:extLst>
              <a:ext uri="{FF2B5EF4-FFF2-40B4-BE49-F238E27FC236}">
                <a16:creationId xmlns:a16="http://schemas.microsoft.com/office/drawing/2014/main" id="{E5CF0C00-440F-45F0-95FE-CAEA6C9B8FC2}"/>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28454" y="14334"/>
            <a:ext cx="2470871" cy="2894753"/>
          </a:xfrm>
          <a:prstGeom prst="rect">
            <a:avLst/>
          </a:prstGeom>
        </p:spPr>
      </p:pic>
      <p:cxnSp>
        <p:nvCxnSpPr>
          <p:cNvPr id="24" name="Straight Connector 23">
            <a:extLst>
              <a:ext uri="{FF2B5EF4-FFF2-40B4-BE49-F238E27FC236}">
                <a16:creationId xmlns:a16="http://schemas.microsoft.com/office/drawing/2014/main" id="{5DDA02C5-4AF3-4DD3-83FC-08BC8ED305D8}"/>
              </a:ext>
              <a:ext uri="{C183D7F6-B498-43B3-948B-1728B52AA6E4}">
                <adec:decorative xmlns:adec="http://schemas.microsoft.com/office/drawing/2017/decorative" val="1"/>
              </a:ext>
            </a:extLst>
          </p:cNvPr>
          <p:cNvCxnSpPr>
            <a:cxnSpLocks/>
          </p:cNvCxnSpPr>
          <p:nvPr/>
        </p:nvCxnSpPr>
        <p:spPr>
          <a:xfrm>
            <a:off x="-35507" y="2909751"/>
            <a:ext cx="12268824" cy="673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21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207EE9A8-2D5C-C14A-8666-1FC78F1CDF07}"/>
              </a:ext>
            </a:extLst>
          </p:cNvPr>
          <p:cNvSpPr>
            <a:spLocks noGrp="1"/>
          </p:cNvSpPr>
          <p:nvPr>
            <p:ph type="title"/>
          </p:nvPr>
        </p:nvSpPr>
        <p:spPr/>
        <p:txBody>
          <a:bodyPr/>
          <a:lstStyle/>
          <a:p>
            <a:r>
              <a:rPr lang="en-US" dirty="0"/>
              <a:t>61 million people</a:t>
            </a:r>
          </a:p>
        </p:txBody>
      </p:sp>
      <p:pic>
        <p:nvPicPr>
          <p:cNvPr id="5" name="Picture 4" descr="A man with a developmental disability pushing a cart">
            <a:extLst>
              <a:ext uri="{FF2B5EF4-FFF2-40B4-BE49-F238E27FC236}">
                <a16:creationId xmlns:a16="http://schemas.microsoft.com/office/drawing/2014/main" id="{F426324E-848E-4113-8F7B-DB39B43A2B7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8" name="Rectangle 7">
            <a:extLst>
              <a:ext uri="{FF2B5EF4-FFF2-40B4-BE49-F238E27FC236}">
                <a16:creationId xmlns:a16="http://schemas.microsoft.com/office/drawing/2014/main" id="{345C1672-8B44-4E4B-85E2-4BC3CBD84265}"/>
              </a:ext>
              <a:ext uri="{C183D7F6-B498-43B3-948B-1728B52AA6E4}">
                <adec:decorative xmlns:adec="http://schemas.microsoft.com/office/drawing/2017/decorative" val="1"/>
              </a:ext>
            </a:extLst>
          </p:cNvPr>
          <p:cNvSpPr/>
          <p:nvPr/>
        </p:nvSpPr>
        <p:spPr>
          <a:xfrm>
            <a:off x="6301946" y="307587"/>
            <a:ext cx="5758250" cy="2376421"/>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509982" y="535235"/>
            <a:ext cx="5349922" cy="1981303"/>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85000"/>
                    <a:lumOff val="15000"/>
                  </a:schemeClr>
                </a:solidFill>
                <a:latin typeface="Times New Roman" panose="02020603050405020304" pitchFamily="18" charset="0"/>
                <a:cs typeface="Times New Roman" panose="02020603050405020304" pitchFamily="18" charset="0"/>
              </a:rPr>
              <a:t>61 Million </a:t>
            </a:r>
          </a:p>
          <a:p>
            <a:pPr algn="ctr"/>
            <a:r>
              <a:rPr lang="en-US" sz="3000" dirty="0">
                <a:latin typeface="Times New Roman" panose="02020603050405020304" pitchFamily="18" charset="0"/>
                <a:cs typeface="Times New Roman" panose="02020603050405020304" pitchFamily="18" charset="0"/>
              </a:rPr>
              <a:t>people in the U.S.                        have a disability.* </a:t>
            </a:r>
          </a:p>
        </p:txBody>
      </p:sp>
      <p:sp>
        <p:nvSpPr>
          <p:cNvPr id="2" name="TextBox 1">
            <a:extLst>
              <a:ext uri="{FF2B5EF4-FFF2-40B4-BE49-F238E27FC236}">
                <a16:creationId xmlns:a16="http://schemas.microsoft.com/office/drawing/2014/main" id="{882D620D-E320-45BA-A466-188D3D5A18D5}"/>
              </a:ext>
            </a:extLst>
          </p:cNvPr>
          <p:cNvSpPr txBox="1"/>
          <p:nvPr/>
        </p:nvSpPr>
        <p:spPr>
          <a:xfrm>
            <a:off x="189781" y="6481546"/>
            <a:ext cx="1487908"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Source: US Census</a:t>
            </a:r>
          </a:p>
        </p:txBody>
      </p:sp>
      <p:sp>
        <p:nvSpPr>
          <p:cNvPr id="11" name="Rectangle 10">
            <a:extLst>
              <a:ext uri="{FF2B5EF4-FFF2-40B4-BE49-F238E27FC236}">
                <a16:creationId xmlns:a16="http://schemas.microsoft.com/office/drawing/2014/main" id="{4F4FE343-D253-4C03-9DFC-764D175B21F8}"/>
              </a:ext>
              <a:ext uri="{C183D7F6-B498-43B3-948B-1728B52AA6E4}">
                <adec:decorative xmlns:adec="http://schemas.microsoft.com/office/drawing/2017/decorative" val="1"/>
              </a:ext>
            </a:extLst>
          </p:cNvPr>
          <p:cNvSpPr/>
          <p:nvPr/>
        </p:nvSpPr>
        <p:spPr>
          <a:xfrm>
            <a:off x="6301945" y="2911656"/>
            <a:ext cx="5758249" cy="3411109"/>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ADAF2B-1DEE-429B-A188-4106BA264C06}"/>
              </a:ext>
              <a:ext uri="{C183D7F6-B498-43B3-948B-1728B52AA6E4}">
                <adec:decorative xmlns:adec="http://schemas.microsoft.com/office/drawing/2017/decorative" val="1"/>
              </a:ext>
            </a:extLst>
          </p:cNvPr>
          <p:cNvSpPr/>
          <p:nvPr/>
        </p:nvSpPr>
        <p:spPr>
          <a:xfrm>
            <a:off x="6509982" y="3247573"/>
            <a:ext cx="5349922" cy="2715904"/>
          </a:xfrm>
          <a:prstGeom prst="rect">
            <a:avLst/>
          </a:prstGeom>
          <a:solidFill>
            <a:srgbClr val="EFAF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A4AAFD-AECF-4371-B0EE-D102AB9CD006}"/>
              </a:ext>
            </a:extLst>
          </p:cNvPr>
          <p:cNvSpPr txBox="1"/>
          <p:nvPr/>
        </p:nvSpPr>
        <p:spPr>
          <a:xfrm>
            <a:off x="6722076" y="3554469"/>
            <a:ext cx="5040642" cy="2102114"/>
          </a:xfrm>
          <a:prstGeom prst="rect">
            <a:avLst/>
          </a:prstGeom>
          <a:noFill/>
          <a:ln>
            <a:noFill/>
          </a:ln>
        </p:spPr>
        <p:txBody>
          <a:bodyPr wrap="square" rtlCol="0" anchor="ctr">
            <a:spAutoFit/>
          </a:bodyPr>
          <a:lstStyle/>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People with disabilities </a:t>
            </a:r>
          </a:p>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want</a:t>
            </a:r>
          </a:p>
          <a:p>
            <a:pPr algn="ctr">
              <a:lnSpc>
                <a:spcPct val="90000"/>
              </a:lnSpc>
            </a:pPr>
            <a:r>
              <a:rPr lang="en-US" sz="4400" b="1" dirty="0">
                <a:solidFill>
                  <a:schemeClr val="tx1">
                    <a:lumMod val="85000"/>
                    <a:lumOff val="15000"/>
                  </a:schemeClr>
                </a:solidFill>
                <a:latin typeface="Times New Roman" panose="02020603050405020304" pitchFamily="18" charset="0"/>
                <a:cs typeface="Times New Roman" panose="02020603050405020304" pitchFamily="18" charset="0"/>
              </a:rPr>
              <a:t>opportunities</a:t>
            </a:r>
          </a:p>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Just like anyone else.</a:t>
            </a: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pic>
        <p:nvPicPr>
          <p:cNvPr id="12" name="Picture 11" descr="RespectAbility logo">
            <a:extLst>
              <a:ext uri="{FF2B5EF4-FFF2-40B4-BE49-F238E27FC236}">
                <a16:creationId xmlns:a16="http://schemas.microsoft.com/office/drawing/2014/main" id="{5B70A2A2-139A-43CC-ACC4-96E02035B8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84110" y="6413654"/>
            <a:ext cx="906449" cy="403402"/>
          </a:xfrm>
          <a:prstGeom prst="rect">
            <a:avLst/>
          </a:prstGeom>
        </p:spPr>
      </p:pic>
    </p:spTree>
    <p:extLst>
      <p:ext uri="{BB962C8B-B14F-4D97-AF65-F5344CB8AC3E}">
        <p14:creationId xmlns:p14="http://schemas.microsoft.com/office/powerpoint/2010/main" val="190883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C5903F-A0A0-054E-8871-C28D324E0E7A}"/>
              </a:ext>
            </a:extLst>
          </p:cNvPr>
          <p:cNvSpPr>
            <a:spLocks noGrp="1"/>
          </p:cNvSpPr>
          <p:nvPr>
            <p:ph type="title"/>
          </p:nvPr>
        </p:nvSpPr>
        <p:spPr/>
        <p:txBody>
          <a:bodyPr/>
          <a:lstStyle/>
          <a:p>
            <a:r>
              <a:rPr lang="en-US" dirty="0"/>
              <a:t>1 in 4 adults</a:t>
            </a:r>
          </a:p>
        </p:txBody>
      </p:sp>
      <p:pic>
        <p:nvPicPr>
          <p:cNvPr id="5" name="Picture 4" descr="Tatiana Lee smiling">
            <a:extLst>
              <a:ext uri="{FF2B5EF4-FFF2-40B4-BE49-F238E27FC236}">
                <a16:creationId xmlns:a16="http://schemas.microsoft.com/office/drawing/2014/main" id="{C0844FA5-60D4-4D51-8FEE-50D681FBCF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7164" y="-1"/>
            <a:ext cx="10148249" cy="6861735"/>
          </a:xfrm>
          <a:prstGeom prst="rect">
            <a:avLst/>
          </a:prstGeom>
        </p:spPr>
      </p:pic>
      <p:sp>
        <p:nvSpPr>
          <p:cNvPr id="3" name="Rectangle 2">
            <a:extLst>
              <a:ext uri="{FF2B5EF4-FFF2-40B4-BE49-F238E27FC236}">
                <a16:creationId xmlns:a16="http://schemas.microsoft.com/office/drawing/2014/main" id="{C71BFD20-01FB-44FA-AA40-AF3020B6292E}"/>
              </a:ext>
              <a:ext uri="{C183D7F6-B498-43B3-948B-1728B52AA6E4}">
                <adec:decorative xmlns:adec="http://schemas.microsoft.com/office/drawing/2017/decorative" val="1"/>
              </a:ext>
            </a:extLst>
          </p:cNvPr>
          <p:cNvSpPr/>
          <p:nvPr/>
        </p:nvSpPr>
        <p:spPr>
          <a:xfrm>
            <a:off x="304800" y="537029"/>
            <a:ext cx="3178629" cy="568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33315F-A4C0-490F-A4DF-74E0DEC22061}"/>
              </a:ext>
            </a:extLst>
          </p:cNvPr>
          <p:cNvSpPr/>
          <p:nvPr/>
        </p:nvSpPr>
        <p:spPr>
          <a:xfrm>
            <a:off x="602079" y="745060"/>
            <a:ext cx="2612609" cy="5269985"/>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Times New Roman" panose="02020603050405020304" pitchFamily="18" charset="0"/>
                <a:cs typeface="Times New Roman" panose="02020603050405020304" pitchFamily="18" charset="0"/>
              </a:rPr>
              <a:t>1 in 4</a:t>
            </a:r>
          </a:p>
          <a:p>
            <a:pPr algn="ctr"/>
            <a:r>
              <a:rPr lang="en-US" sz="3000" dirty="0">
                <a:latin typeface="Times New Roman" panose="02020603050405020304" pitchFamily="18" charset="0"/>
                <a:cs typeface="Times New Roman" panose="02020603050405020304" pitchFamily="18" charset="0"/>
              </a:rPr>
              <a:t>adults have a disability</a:t>
            </a:r>
          </a:p>
        </p:txBody>
      </p:sp>
      <p:pic>
        <p:nvPicPr>
          <p:cNvPr id="8" name="Picture 7" descr="RespectAbility logo">
            <a:extLst>
              <a:ext uri="{FF2B5EF4-FFF2-40B4-BE49-F238E27FC236}">
                <a16:creationId xmlns:a16="http://schemas.microsoft.com/office/drawing/2014/main" id="{57963EB9-4409-4114-A2BB-0DC545565D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4110" y="6413654"/>
            <a:ext cx="906449" cy="403402"/>
          </a:xfrm>
          <a:prstGeom prst="rect">
            <a:avLst/>
          </a:prstGeom>
        </p:spPr>
      </p:pic>
    </p:spTree>
    <p:extLst>
      <p:ext uri="{BB962C8B-B14F-4D97-AF65-F5344CB8AC3E}">
        <p14:creationId xmlns:p14="http://schemas.microsoft.com/office/powerpoint/2010/main" val="271653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838200" y="365126"/>
            <a:ext cx="10515600" cy="1139824"/>
          </a:xfrm>
        </p:spPr>
        <p:txBody>
          <a:bodyPr/>
          <a:lstStyle/>
          <a:p>
            <a:r>
              <a:rPr lang="en-US" dirty="0"/>
              <a:t>Disabilities Are….</a:t>
            </a:r>
          </a:p>
        </p:txBody>
      </p:sp>
      <p:pic>
        <p:nvPicPr>
          <p:cNvPr id="10" name="Picture 9" descr="John Lawson holding an umbrella with his hooks (Lawson is an amputee)">
            <a:extLst>
              <a:ext uri="{FF2B5EF4-FFF2-40B4-BE49-F238E27FC236}">
                <a16:creationId xmlns:a16="http://schemas.microsoft.com/office/drawing/2014/main" id="{10FE4378-2C38-4F8D-A533-D52B9800E3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1359" y="1538600"/>
            <a:ext cx="3858937" cy="4237452"/>
          </a:xfrm>
          <a:prstGeom prst="rect">
            <a:avLst/>
          </a:prstGeom>
        </p:spPr>
      </p:pic>
      <p:pic>
        <p:nvPicPr>
          <p:cNvPr id="8" name="hugging.jpg&#10;&#10;Picture 2" descr="A mother with a young boy and girl smiling together.">
            <a:extLst>
              <a:ext uri="{FF2B5EF4-FFF2-40B4-BE49-F238E27FC236}">
                <a16:creationId xmlns:a16="http://schemas.microsoft.com/office/drawing/2014/main" id="{2BB64663-3CB7-4167-BB59-1EFFD9C1AF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3133" y="1521936"/>
            <a:ext cx="3875697" cy="4604616"/>
          </a:xfrm>
          <a:prstGeom prst="rect">
            <a:avLst/>
          </a:prstGeom>
          <a:ln w="12700">
            <a:miter lim="400000"/>
          </a:ln>
        </p:spPr>
      </p:pic>
      <p:pic>
        <p:nvPicPr>
          <p:cNvPr id="16" name="Picture 15" descr="Kewon Vines smiling for the camera. Kewon is a little person">
            <a:extLst>
              <a:ext uri="{FF2B5EF4-FFF2-40B4-BE49-F238E27FC236}">
                <a16:creationId xmlns:a16="http://schemas.microsoft.com/office/drawing/2014/main" id="{DDC49BAA-34E6-4210-B6E0-A1978B6D0C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7339" y="1537412"/>
            <a:ext cx="3759795" cy="3847525"/>
          </a:xfrm>
          <a:prstGeom prst="rect">
            <a:avLst/>
          </a:prstGeom>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341900" y="5384936"/>
            <a:ext cx="11516725" cy="8973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mporary and Permanent">
            <a:extLst>
              <a:ext uri="{FF2B5EF4-FFF2-40B4-BE49-F238E27FC236}">
                <a16:creationId xmlns:a16="http://schemas.microsoft.com/office/drawing/2014/main" id="{1D2411ED-7DEF-4FDA-AA9C-7753B57FA28D}"/>
              </a:ext>
            </a:extLst>
          </p:cNvPr>
          <p:cNvSpPr txBox="1"/>
          <p:nvPr/>
        </p:nvSpPr>
        <p:spPr>
          <a:xfrm>
            <a:off x="533533" y="5540502"/>
            <a:ext cx="3418840" cy="6832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203200" algn="ctr">
              <a:lnSpc>
                <a:spcPct val="80000"/>
              </a:lnSpc>
            </a:lvl1pPr>
          </a:lstStyle>
          <a:p>
            <a:pPr indent="0"/>
            <a:r>
              <a:rPr sz="2400" b="1" dirty="0">
                <a:solidFill>
                  <a:schemeClr val="bg1"/>
                </a:solidFill>
                <a:latin typeface="Times New Roman" panose="02020603050405020304" pitchFamily="18" charset="0"/>
                <a:cs typeface="Times New Roman" panose="02020603050405020304" pitchFamily="18" charset="0"/>
              </a:rPr>
              <a:t>Temporary</a:t>
            </a:r>
            <a:r>
              <a:rPr lang="en-US" sz="2400" b="1" dirty="0">
                <a:solidFill>
                  <a:schemeClr val="bg1"/>
                </a:solidFill>
                <a:latin typeface="Times New Roman" panose="02020603050405020304" pitchFamily="18" charset="0"/>
                <a:cs typeface="Times New Roman" panose="02020603050405020304" pitchFamily="18" charset="0"/>
              </a:rPr>
              <a:t> and </a:t>
            </a:r>
            <a:r>
              <a:rPr sz="2400" b="1" dirty="0">
                <a:solidFill>
                  <a:schemeClr val="bg1"/>
                </a:solidFill>
                <a:latin typeface="Times New Roman" panose="02020603050405020304" pitchFamily="18" charset="0"/>
                <a:cs typeface="Times New Roman" panose="02020603050405020304" pitchFamily="18" charset="0"/>
              </a:rPr>
              <a:t>Permanent</a:t>
            </a:r>
          </a:p>
        </p:txBody>
      </p:sp>
      <p:sp>
        <p:nvSpPr>
          <p:cNvPr id="6" name="Invisible and Visible">
            <a:extLst>
              <a:ext uri="{FF2B5EF4-FFF2-40B4-BE49-F238E27FC236}">
                <a16:creationId xmlns:a16="http://schemas.microsoft.com/office/drawing/2014/main" id="{96C7E27D-4A58-4025-9CCE-3B5A12F606DF}"/>
              </a:ext>
            </a:extLst>
          </p:cNvPr>
          <p:cNvSpPr txBox="1"/>
          <p:nvPr/>
        </p:nvSpPr>
        <p:spPr>
          <a:xfrm>
            <a:off x="5093784" y="5412857"/>
            <a:ext cx="200337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V</a:t>
            </a:r>
            <a:r>
              <a:rPr sz="2400" b="1" dirty="0">
                <a:solidFill>
                  <a:schemeClr val="bg1"/>
                </a:solidFill>
                <a:latin typeface="Times New Roman" panose="02020603050405020304" pitchFamily="18" charset="0"/>
                <a:cs typeface="Times New Roman" panose="02020603050405020304" pitchFamily="18" charset="0"/>
              </a:rPr>
              <a:t>isible and </a:t>
            </a:r>
            <a:r>
              <a:rPr lang="en-US" sz="2400" b="1" dirty="0">
                <a:solidFill>
                  <a:schemeClr val="bg1"/>
                </a:solidFill>
                <a:latin typeface="Times New Roman" panose="02020603050405020304" pitchFamily="18" charset="0"/>
                <a:cs typeface="Times New Roman" panose="02020603050405020304" pitchFamily="18" charset="0"/>
              </a:rPr>
              <a:t>Inv</a:t>
            </a:r>
            <a:r>
              <a:rPr sz="2400" b="1" dirty="0">
                <a:solidFill>
                  <a:schemeClr val="bg1"/>
                </a:solidFill>
                <a:latin typeface="Times New Roman" panose="02020603050405020304" pitchFamily="18" charset="0"/>
                <a:cs typeface="Times New Roman" panose="02020603050405020304" pitchFamily="18" charset="0"/>
              </a:rPr>
              <a:t>isible </a:t>
            </a:r>
          </a:p>
        </p:txBody>
      </p:sp>
      <p:sp>
        <p:nvSpPr>
          <p:cNvPr id="9" name="Invisible and Visible">
            <a:extLst>
              <a:ext uri="{FF2B5EF4-FFF2-40B4-BE49-F238E27FC236}">
                <a16:creationId xmlns:a16="http://schemas.microsoft.com/office/drawing/2014/main" id="{62472CCB-FEFC-41F2-8E99-7DDE9179D9AB}"/>
              </a:ext>
            </a:extLst>
          </p:cNvPr>
          <p:cNvSpPr txBox="1"/>
          <p:nvPr/>
        </p:nvSpPr>
        <p:spPr>
          <a:xfrm>
            <a:off x="8745118" y="5412856"/>
            <a:ext cx="2483689"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From Birth or Acquired Later</a:t>
            </a:r>
            <a:endParaRPr sz="2400" b="1" dirty="0">
              <a:solidFill>
                <a:schemeClr val="bg1"/>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2AB852D-30E1-4F5F-8566-B5B76720960F}"/>
              </a:ext>
              <a:ext uri="{C183D7F6-B498-43B3-948B-1728B52AA6E4}">
                <adec:decorative xmlns:adec="http://schemas.microsoft.com/office/drawing/2017/decorative" val="1"/>
              </a:ext>
            </a:extLst>
          </p:cNvPr>
          <p:cNvCxnSpPr>
            <a:cxnSpLocks/>
          </p:cNvCxnSpPr>
          <p:nvPr/>
        </p:nvCxnSpPr>
        <p:spPr>
          <a:xfrm flipV="1">
            <a:off x="172720" y="5364512"/>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F8134D-6433-4665-A963-42D2408D23A4}"/>
              </a:ext>
              <a:ext uri="{C183D7F6-B498-43B3-948B-1728B52AA6E4}">
                <adec:decorative xmlns:adec="http://schemas.microsoft.com/office/drawing/2017/decorative" val="1"/>
              </a:ext>
            </a:extLst>
          </p:cNvPr>
          <p:cNvCxnSpPr>
            <a:cxnSpLocks/>
          </p:cNvCxnSpPr>
          <p:nvPr/>
        </p:nvCxnSpPr>
        <p:spPr>
          <a:xfrm flipH="1">
            <a:off x="8107339" y="1638300"/>
            <a:ext cx="7961" cy="4926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1F51D8-00A2-4BB9-8706-2479CBC86B75}"/>
              </a:ext>
              <a:ext uri="{C183D7F6-B498-43B3-948B-1728B52AA6E4}">
                <adec:decorative xmlns:adec="http://schemas.microsoft.com/office/drawing/2017/decorative" val="1"/>
              </a:ext>
            </a:extLst>
          </p:cNvPr>
          <p:cNvCxnSpPr/>
          <p:nvPr/>
        </p:nvCxnSpPr>
        <p:spPr>
          <a:xfrm>
            <a:off x="4207908" y="1537412"/>
            <a:ext cx="0" cy="48506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85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Speakers</a:t>
            </a:r>
          </a:p>
        </p:txBody>
      </p:sp>
      <p:sp>
        <p:nvSpPr>
          <p:cNvPr id="7" name="Rectangle 6">
            <a:extLst>
              <a:ext uri="{FF2B5EF4-FFF2-40B4-BE49-F238E27FC236}">
                <a16:creationId xmlns:a16="http://schemas.microsoft.com/office/drawing/2014/main" id="{40E9E8F7-91B6-4944-A178-D7CFC052B533}"/>
              </a:ext>
            </a:extLst>
          </p:cNvPr>
          <p:cNvSpPr/>
          <p:nvPr/>
        </p:nvSpPr>
        <p:spPr>
          <a:xfrm>
            <a:off x="2147003" y="1882080"/>
            <a:ext cx="6518259" cy="1077218"/>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Emily Harris</a:t>
            </a:r>
            <a:br>
              <a:rPr lang="en-US" sz="24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Principal, Harris Strategies, LLC</a:t>
            </a:r>
          </a:p>
          <a:p>
            <a:r>
              <a:rPr lang="en-US" sz="2000" dirty="0">
                <a:latin typeface="Times New Roman" panose="02020603050405020304" pitchFamily="18" charset="0"/>
                <a:cs typeface="Times New Roman" panose="02020603050405020304" pitchFamily="18" charset="0"/>
              </a:rPr>
              <a:t>Founding Executive Director, ADA 25 Advancing Leadership</a:t>
            </a:r>
          </a:p>
        </p:txBody>
      </p:sp>
      <p:pic>
        <p:nvPicPr>
          <p:cNvPr id="2" name="Picture 1" descr="Emily Harris headshot in front of a tree">
            <a:extLst>
              <a:ext uri="{FF2B5EF4-FFF2-40B4-BE49-F238E27FC236}">
                <a16:creationId xmlns:a16="http://schemas.microsoft.com/office/drawing/2014/main" id="{9C3D5A1D-0119-D143-BCAF-ADDF43DC9904}"/>
              </a:ext>
            </a:extLst>
          </p:cNvPr>
          <p:cNvPicPr>
            <a:picLocks noChangeAspect="1"/>
          </p:cNvPicPr>
          <p:nvPr/>
        </p:nvPicPr>
        <p:blipFill>
          <a:blip r:embed="rId2"/>
          <a:stretch>
            <a:fillRect/>
          </a:stretch>
        </p:blipFill>
        <p:spPr>
          <a:xfrm>
            <a:off x="445203" y="1669343"/>
            <a:ext cx="1600200" cy="1600200"/>
          </a:xfrm>
          <a:prstGeom prst="rect">
            <a:avLst/>
          </a:prstGeom>
        </p:spPr>
      </p:pic>
      <p:sp>
        <p:nvSpPr>
          <p:cNvPr id="8" name="Rectangle 7">
            <a:extLst>
              <a:ext uri="{FF2B5EF4-FFF2-40B4-BE49-F238E27FC236}">
                <a16:creationId xmlns:a16="http://schemas.microsoft.com/office/drawing/2014/main" id="{9ABAF574-57FA-F443-84EC-2EDBF9D2EF4F}"/>
              </a:ext>
            </a:extLst>
          </p:cNvPr>
          <p:cNvSpPr/>
          <p:nvPr/>
        </p:nvSpPr>
        <p:spPr>
          <a:xfrm>
            <a:off x="2147003" y="3444270"/>
            <a:ext cx="7666847" cy="138499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Dr. Victor Santiago Pineda </a:t>
            </a:r>
          </a:p>
          <a:p>
            <a:r>
              <a:rPr lang="en-US" sz="2000" dirty="0">
                <a:latin typeface="Times New Roman" panose="02020603050405020304" pitchFamily="18" charset="0"/>
                <a:cs typeface="Times New Roman" panose="02020603050405020304" pitchFamily="18" charset="0"/>
              </a:rPr>
              <a:t>Senior Advisor, </a:t>
            </a:r>
            <a:r>
              <a:rPr lang="en-US" sz="2000" dirty="0" err="1">
                <a:latin typeface="Times New Roman" panose="02020603050405020304" pitchFamily="18" charset="0"/>
                <a:cs typeface="Times New Roman" panose="02020603050405020304" pitchFamily="18" charset="0"/>
              </a:rPr>
              <a:t>RespectAbility</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President, World Enabled</a:t>
            </a:r>
          </a:p>
          <a:p>
            <a:r>
              <a:rPr lang="en-US" sz="2000" dirty="0">
                <a:latin typeface="Times New Roman" panose="02020603050405020304" pitchFamily="18" charset="0"/>
                <a:cs typeface="Times New Roman" panose="02020603050405020304" pitchFamily="18" charset="0"/>
              </a:rPr>
              <a:t>President, Global Alliance for Accessible Technology and Environments</a:t>
            </a:r>
          </a:p>
        </p:txBody>
      </p:sp>
      <p:pic>
        <p:nvPicPr>
          <p:cNvPr id="4" name="Picture 3" descr="Victor Pineda headshot in front of a window with a city skyline in view">
            <a:extLst>
              <a:ext uri="{FF2B5EF4-FFF2-40B4-BE49-F238E27FC236}">
                <a16:creationId xmlns:a16="http://schemas.microsoft.com/office/drawing/2014/main" id="{35D3C1E1-6F4A-264E-9796-8ED2B63D0209}"/>
              </a:ext>
            </a:extLst>
          </p:cNvPr>
          <p:cNvPicPr>
            <a:picLocks noChangeAspect="1"/>
          </p:cNvPicPr>
          <p:nvPr/>
        </p:nvPicPr>
        <p:blipFill>
          <a:blip r:embed="rId3"/>
          <a:stretch>
            <a:fillRect/>
          </a:stretch>
        </p:blipFill>
        <p:spPr>
          <a:xfrm>
            <a:off x="445203" y="3429000"/>
            <a:ext cx="1600200" cy="1600200"/>
          </a:xfrm>
          <a:prstGeom prst="rect">
            <a:avLst/>
          </a:prstGeom>
        </p:spPr>
      </p:pic>
      <p:pic>
        <p:nvPicPr>
          <p:cNvPr id="9" name="Picture Placeholder 12" descr="The focus of the logo is the sky blue large captial &quot;D&quot; with a play button in the middle. Under it the text reads,&quot;disabilities fund THE CHICAGO COMMUNITY TRUST&quot;&#10;" title="Disabilities Fund Logo">
            <a:extLst>
              <a:ext uri="{FF2B5EF4-FFF2-40B4-BE49-F238E27FC236}">
                <a16:creationId xmlns:a16="http://schemas.microsoft.com/office/drawing/2014/main" id="{130202B7-BB04-FC49-9E63-D7B27CAD1FAE}"/>
              </a:ext>
            </a:extLst>
          </p:cNvPr>
          <p:cNvPicPr>
            <a:picLocks noChangeAspect="1"/>
          </p:cNvPicPr>
          <p:nvPr/>
        </p:nvPicPr>
        <p:blipFill>
          <a:blip r:embed="rId4"/>
          <a:stretch>
            <a:fillRect/>
          </a:stretch>
        </p:blipFill>
        <p:spPr>
          <a:xfrm>
            <a:off x="10227305" y="1536849"/>
            <a:ext cx="1623070" cy="1352949"/>
          </a:xfrm>
          <a:prstGeom prst="rect">
            <a:avLst/>
          </a:prstGeom>
        </p:spPr>
      </p:pic>
      <p:pic>
        <p:nvPicPr>
          <p:cNvPr id="10" name="Content Placeholder 13" descr="The logo reads, &quot;ADA 25 ADVANCING Leadership Greater Together&quot;. The ADA in advancing are bolded and highlighted in pink to match the 25. ADA is in purple. " title="ADA 25 ADVANCING LEADERSHIP Logo">
            <a:extLst>
              <a:ext uri="{FF2B5EF4-FFF2-40B4-BE49-F238E27FC236}">
                <a16:creationId xmlns:a16="http://schemas.microsoft.com/office/drawing/2014/main" id="{CD632148-76C0-294A-99D1-91E1E38CAF81}"/>
              </a:ext>
            </a:extLst>
          </p:cNvPr>
          <p:cNvPicPr>
            <a:picLocks noChangeAspect="1"/>
          </p:cNvPicPr>
          <p:nvPr/>
        </p:nvPicPr>
        <p:blipFill>
          <a:blip r:embed="rId5"/>
          <a:stretch>
            <a:fillRect/>
          </a:stretch>
        </p:blipFill>
        <p:spPr>
          <a:xfrm>
            <a:off x="10353189" y="3037279"/>
            <a:ext cx="1371302" cy="846390"/>
          </a:xfrm>
          <a:prstGeom prst="rect">
            <a:avLst/>
          </a:prstGeom>
        </p:spPr>
      </p:pic>
      <p:pic>
        <p:nvPicPr>
          <p:cNvPr id="6" name="Picture 5" descr="World Enabled Logo">
            <a:extLst>
              <a:ext uri="{FF2B5EF4-FFF2-40B4-BE49-F238E27FC236}">
                <a16:creationId xmlns:a16="http://schemas.microsoft.com/office/drawing/2014/main" id="{3CF5A07D-4C84-D343-A1AB-1253C63253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0340" y="4031150"/>
            <a:ext cx="1397000" cy="952500"/>
          </a:xfrm>
          <a:prstGeom prst="rect">
            <a:avLst/>
          </a:prstGeom>
        </p:spPr>
      </p:pic>
      <p:pic>
        <p:nvPicPr>
          <p:cNvPr id="12" name="Picture 11" descr="GAATES logo (Global Alliance on Accessible Technlogies and Environments)">
            <a:extLst>
              <a:ext uri="{FF2B5EF4-FFF2-40B4-BE49-F238E27FC236}">
                <a16:creationId xmlns:a16="http://schemas.microsoft.com/office/drawing/2014/main" id="{0B6B06F9-9ACE-8748-A385-0F120E18CD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6339" y="5131131"/>
            <a:ext cx="1905002" cy="952501"/>
          </a:xfrm>
          <a:prstGeom prst="rect">
            <a:avLst/>
          </a:prstGeom>
        </p:spPr>
      </p:pic>
      <p:sp>
        <p:nvSpPr>
          <p:cNvPr id="14" name="Rectangle 13">
            <a:extLst>
              <a:ext uri="{FF2B5EF4-FFF2-40B4-BE49-F238E27FC236}">
                <a16:creationId xmlns:a16="http://schemas.microsoft.com/office/drawing/2014/main" id="{2DFDA1F5-174D-174F-B2ED-5548013B0D84}"/>
              </a:ext>
            </a:extLst>
          </p:cNvPr>
          <p:cNvSpPr/>
          <p:nvPr/>
        </p:nvSpPr>
        <p:spPr>
          <a:xfrm>
            <a:off x="2147002" y="5569457"/>
            <a:ext cx="7666847" cy="76944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Moderator: Franklin Anderson</a:t>
            </a:r>
          </a:p>
          <a:p>
            <a:r>
              <a:rPr lang="en-US" sz="2000" dirty="0">
                <a:latin typeface="Times New Roman" panose="02020603050405020304" pitchFamily="18" charset="0"/>
                <a:cs typeface="Times New Roman" panose="02020603050405020304" pitchFamily="18" charset="0"/>
              </a:rPr>
              <a:t>Manager of Inclusive Philanthropy and Development, </a:t>
            </a:r>
            <a:r>
              <a:rPr lang="en-US" sz="2000" dirty="0" err="1">
                <a:latin typeface="Times New Roman" panose="02020603050405020304" pitchFamily="18" charset="0"/>
                <a:cs typeface="Times New Roman" panose="02020603050405020304" pitchFamily="18" charset="0"/>
              </a:rPr>
              <a:t>RespectAbility</a:t>
            </a:r>
            <a:endParaRPr lang="en-US" sz="2000" dirty="0">
              <a:latin typeface="Times New Roman" panose="02020603050405020304" pitchFamily="18" charset="0"/>
              <a:cs typeface="Times New Roman" panose="02020603050405020304" pitchFamily="18" charset="0"/>
            </a:endParaRPr>
          </a:p>
        </p:txBody>
      </p:sp>
      <p:pic>
        <p:nvPicPr>
          <p:cNvPr id="19" name="Picture 18" descr="Franklin Anderson wearing a suit and tie smiling at the camera">
            <a:extLst>
              <a:ext uri="{FF2B5EF4-FFF2-40B4-BE49-F238E27FC236}">
                <a16:creationId xmlns:a16="http://schemas.microsoft.com/office/drawing/2014/main" id="{AF77948C-6852-6142-A7F3-CC4301336C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03" y="5188657"/>
            <a:ext cx="1600200" cy="1600200"/>
          </a:xfrm>
          <a:prstGeom prst="rect">
            <a:avLst/>
          </a:prstGeom>
        </p:spPr>
      </p:pic>
    </p:spTree>
    <p:extLst>
      <p:ext uri="{BB962C8B-B14F-4D97-AF65-F5344CB8AC3E}">
        <p14:creationId xmlns:p14="http://schemas.microsoft.com/office/powerpoint/2010/main" val="228529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Accessibility Starts Before the Event</a:t>
            </a:r>
          </a:p>
        </p:txBody>
      </p:sp>
    </p:spTree>
    <p:extLst>
      <p:ext uri="{BB962C8B-B14F-4D97-AF65-F5344CB8AC3E}">
        <p14:creationId xmlns:p14="http://schemas.microsoft.com/office/powerpoint/2010/main" val="383479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24196</TotalTime>
  <Words>1610</Words>
  <Application>Microsoft Macintosh PowerPoint</Application>
  <PresentationFormat>Widescreen</PresentationFormat>
  <Paragraphs>174</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Lato Regular</vt:lpstr>
      <vt:lpstr>Times New Roman</vt:lpstr>
      <vt:lpstr>Office Theme</vt:lpstr>
      <vt:lpstr>Accessible Events</vt:lpstr>
      <vt:lpstr>Equity and Access Webinar Series Partners</vt:lpstr>
      <vt:lpstr>Including the D – Disability – in Diversity</vt:lpstr>
      <vt:lpstr>These are people with disabilities.</vt:lpstr>
      <vt:lpstr>61 million people</vt:lpstr>
      <vt:lpstr>1 in 4 adults</vt:lpstr>
      <vt:lpstr>Disabilities Are….</vt:lpstr>
      <vt:lpstr>Speakers</vt:lpstr>
      <vt:lpstr>Accessibility Starts Before the Event</vt:lpstr>
      <vt:lpstr>Where to Start?</vt:lpstr>
      <vt:lpstr>Invitations, Materials, and  Information to Share Ahead of Time</vt:lpstr>
      <vt:lpstr>Before the Event</vt:lpstr>
      <vt:lpstr>Accommodations Language</vt:lpstr>
      <vt:lpstr>Invitation Format</vt:lpstr>
      <vt:lpstr>Venue Selection and Set Up</vt:lpstr>
      <vt:lpstr>Layout: Arrival and Food</vt:lpstr>
      <vt:lpstr>Event Experience: Speakers and Seating</vt:lpstr>
      <vt:lpstr>Event Experience: A/V Considerations</vt:lpstr>
      <vt:lpstr>After The Event</vt:lpstr>
      <vt:lpstr>Useful Resources and Checklists</vt:lpstr>
      <vt:lpstr>Next Steps</vt:lpstr>
      <vt:lpstr>Equity and Access Webinar Series Schedule</vt:lpstr>
      <vt:lpstr>Resources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624</cp:revision>
  <dcterms:created xsi:type="dcterms:W3CDTF">2019-02-07T00:58:17Z</dcterms:created>
  <dcterms:modified xsi:type="dcterms:W3CDTF">2019-11-20T19:33:25Z</dcterms:modified>
</cp:coreProperties>
</file>