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9"/>
  </p:notesMasterIdLst>
  <p:sldIdLst>
    <p:sldId id="691" r:id="rId5"/>
    <p:sldId id="734" r:id="rId6"/>
    <p:sldId id="684" r:id="rId7"/>
    <p:sldId id="260" r:id="rId8"/>
    <p:sldId id="261" r:id="rId9"/>
    <p:sldId id="624" r:id="rId10"/>
    <p:sldId id="630" r:id="rId11"/>
    <p:sldId id="680" r:id="rId12"/>
    <p:sldId id="731" r:id="rId13"/>
    <p:sldId id="750" r:id="rId14"/>
    <p:sldId id="752" r:id="rId15"/>
    <p:sldId id="753" r:id="rId16"/>
    <p:sldId id="754" r:id="rId17"/>
    <p:sldId id="766" r:id="rId18"/>
    <p:sldId id="755" r:id="rId19"/>
    <p:sldId id="772" r:id="rId20"/>
    <p:sldId id="773" r:id="rId21"/>
    <p:sldId id="756" r:id="rId22"/>
    <p:sldId id="757" r:id="rId23"/>
    <p:sldId id="759" r:id="rId24"/>
    <p:sldId id="758" r:id="rId25"/>
    <p:sldId id="681" r:id="rId26"/>
    <p:sldId id="770" r:id="rId27"/>
    <p:sldId id="7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7" autoAdjust="0"/>
    <p:restoredTop sz="80544" autoAdjust="0"/>
  </p:normalViewPr>
  <p:slideViewPr>
    <p:cSldViewPr snapToGrid="0">
      <p:cViewPr varScale="1">
        <p:scale>
          <a:sx n="102" d="100"/>
          <a:sy n="102" d="100"/>
        </p:scale>
        <p:origin x="968"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337162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Risa then Emily provide their examples of accommodations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Really think about main requirements of the job as related to duties and job description</a:t>
            </a:r>
          </a:p>
          <a:p>
            <a:r>
              <a:rPr lang="en-US" dirty="0"/>
              <a:t>Budget for accommodations</a:t>
            </a:r>
          </a:p>
          <a:p>
            <a:r>
              <a:rPr lang="en-US" dirty="0"/>
              <a:t>Keep them central – and remember to budget for board meetings, etc.</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13</a:t>
            </a:fld>
            <a:endParaRPr lang="en-US"/>
          </a:p>
        </p:txBody>
      </p:sp>
    </p:spTree>
    <p:extLst>
      <p:ext uri="{BB962C8B-B14F-4D97-AF65-F5344CB8AC3E}">
        <p14:creationId xmlns:p14="http://schemas.microsoft.com/office/powerpoint/2010/main" val="208903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RR</a:t>
            </a:r>
          </a:p>
          <a:p>
            <a:r>
              <a:rPr lang="en-US" b="1" dirty="0"/>
              <a:t>These are some of the top resources</a:t>
            </a:r>
          </a:p>
          <a:p>
            <a:r>
              <a:rPr lang="en-US" b="1" dirty="0"/>
              <a:t>You don’t need to know it all</a:t>
            </a:r>
          </a:p>
          <a:p>
            <a:pPr lvl="0">
              <a:lnSpc>
                <a:spcPct val="100000"/>
              </a:lnSpc>
            </a:pPr>
            <a:r>
              <a:rPr lang="en-US" dirty="0"/>
              <a:t>Ask JAN, a great resource where you can read generally but also get guidance</a:t>
            </a:r>
          </a:p>
          <a:p>
            <a:pPr lvl="0">
              <a:lnSpc>
                <a:spcPct val="100000"/>
              </a:lnSpc>
            </a:pPr>
            <a:r>
              <a:rPr lang="en-US" dirty="0"/>
              <a:t>Protection and Advocacy Systems - your version of Equip for Equality</a:t>
            </a:r>
          </a:p>
          <a:p>
            <a:pPr lvl="0">
              <a:lnSpc>
                <a:spcPct val="100000"/>
              </a:lnSpc>
            </a:pPr>
            <a:r>
              <a:rPr lang="en-US" dirty="0"/>
              <a:t>Regional ADA Centers</a:t>
            </a:r>
          </a:p>
        </p:txBody>
      </p:sp>
      <p:sp>
        <p:nvSpPr>
          <p:cNvPr id="4" name="Slide Number Placeholder 3"/>
          <p:cNvSpPr>
            <a:spLocks noGrp="1"/>
          </p:cNvSpPr>
          <p:nvPr>
            <p:ph type="sldNum" sz="quarter" idx="5"/>
          </p:nvPr>
        </p:nvSpPr>
        <p:spPr/>
        <p:txBody>
          <a:bodyPr/>
          <a:lstStyle/>
          <a:p>
            <a:fld id="{71BF2833-5762-4E0C-9C9E-774432C7BC20}" type="slidenum">
              <a:rPr lang="en-US" smtClean="0"/>
              <a:pPr/>
              <a:t>14</a:t>
            </a:fld>
            <a:endParaRPr lang="en-US"/>
          </a:p>
        </p:txBody>
      </p:sp>
    </p:spTree>
    <p:extLst>
      <p:ext uri="{BB962C8B-B14F-4D97-AF65-F5344CB8AC3E}">
        <p14:creationId xmlns:p14="http://schemas.microsoft.com/office/powerpoint/2010/main" val="407409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EH</a:t>
            </a:r>
          </a:p>
          <a:p>
            <a:pPr lvl="0"/>
            <a:r>
              <a:rPr lang="en-US" dirty="0"/>
              <a:t>Accommodations are the heart of becoming inclusive</a:t>
            </a:r>
          </a:p>
          <a:p>
            <a:pPr lvl="0"/>
            <a:r>
              <a:rPr lang="en-US" dirty="0"/>
              <a:t>See previous Archived webinars and upcoming – implementing these practices will make you the kind of place </a:t>
            </a:r>
            <a:r>
              <a:rPr lang="en-US" dirty="0" err="1"/>
              <a:t>pwd</a:t>
            </a:r>
            <a:r>
              <a:rPr lang="en-US" dirty="0"/>
              <a:t> want to serve as staff and board</a:t>
            </a:r>
          </a:p>
          <a:p>
            <a:pPr lvl="0"/>
            <a:r>
              <a:rPr lang="en-US" dirty="0"/>
              <a:t>Events</a:t>
            </a:r>
          </a:p>
          <a:p>
            <a:pPr lvl="0"/>
            <a:r>
              <a:rPr lang="en-US" dirty="0"/>
              <a:t>Throughout the hiring process</a:t>
            </a:r>
          </a:p>
          <a:p>
            <a:pPr lvl="1"/>
            <a:r>
              <a:rPr lang="en-US" dirty="0"/>
              <a:t>Completing applications</a:t>
            </a:r>
          </a:p>
          <a:p>
            <a:pPr lvl="1"/>
            <a:r>
              <a:rPr lang="en-US" dirty="0"/>
              <a:t>Interviewing</a:t>
            </a:r>
          </a:p>
          <a:p>
            <a:pPr lvl="1"/>
            <a:r>
              <a:rPr lang="en-US" dirty="0"/>
              <a:t>Training</a:t>
            </a:r>
          </a:p>
          <a:p>
            <a:pPr lvl="1"/>
            <a:r>
              <a:rPr lang="en-US" dirty="0"/>
              <a:t>Doing the work</a:t>
            </a:r>
          </a:p>
          <a:p>
            <a:r>
              <a:rPr lang="en-US" dirty="0"/>
              <a:t>Train staff, board, other volunteers on diversity and inclusion</a:t>
            </a:r>
          </a:p>
          <a:p>
            <a:pPr lvl="1"/>
            <a:r>
              <a:rPr lang="en-US" dirty="0"/>
              <a:t>INCLUDING DISABILITY</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15</a:t>
            </a:fld>
            <a:endParaRPr lang="en-US"/>
          </a:p>
        </p:txBody>
      </p:sp>
    </p:spTree>
    <p:extLst>
      <p:ext uri="{BB962C8B-B14F-4D97-AF65-F5344CB8AC3E}">
        <p14:creationId xmlns:p14="http://schemas.microsoft.com/office/powerpoint/2010/main" val="712071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EH:</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Time and talent in addition to treasure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Why are they serving – not everyone is an advocate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one person represents all disabilities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STORIES – What questions people ask or perspective they bring –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Can they go on a site visit?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Are the food pantries accessible?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Do you have microphones at meetings?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But remember just because I am hard of hearing I don’t know what it’s like to use a wheelchair or have lived experience with low vision, mental or chronic illness.  No one represents all disability – but the benefit is asking the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Many accommodations are really best practices for organizing meetings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materials in advance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Accessible materials and portals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Accessible space/venue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Say name which is also help for remote participation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microphone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universal design principles for meeting materials like ppt, flip charts </a:t>
            </a:r>
            <a:r>
              <a:rPr lang="en-US" dirty="0" err="1"/>
              <a:t>etc</a:t>
            </a: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Might be specific accommodations as well</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16</a:t>
            </a:fld>
            <a:endParaRPr lang="en-US"/>
          </a:p>
        </p:txBody>
      </p:sp>
    </p:spTree>
    <p:extLst>
      <p:ext uri="{BB962C8B-B14F-4D97-AF65-F5344CB8AC3E}">
        <p14:creationId xmlns:p14="http://schemas.microsoft.com/office/powerpoint/2010/main" val="286068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a:t>
            </a:r>
          </a:p>
          <a:p>
            <a:r>
              <a:rPr lang="en-US" dirty="0"/>
              <a:t>Remember you may have more people with disabilities already on your team than you know.  They may choose to self disclose when they see it will benefit them and the organization because you are taking steps to be more inclusive.  In turn, that will make them more productive, open opportunities.</a:t>
            </a:r>
          </a:p>
          <a:p>
            <a:endParaRPr lang="en-US" dirty="0"/>
          </a:p>
          <a:p>
            <a:r>
              <a:rPr lang="en-US" dirty="0"/>
              <a:t>Because of the low employment rate, and the interest of non-profits, many have found this path.  Recognize work in the community, leadership experience in multiple contexts – at the same time not asking for any charity.</a:t>
            </a:r>
          </a:p>
          <a:p>
            <a:endParaRPr lang="en-US" dirty="0"/>
          </a:p>
          <a:p>
            <a:endParaRPr lang="en-US" dirty="0"/>
          </a:p>
          <a:p>
            <a:r>
              <a:rPr lang="en-US" dirty="0"/>
              <a:t>Picture: </a:t>
            </a:r>
          </a:p>
          <a:p>
            <a:endParaRPr lang="en-US" dirty="0"/>
          </a:p>
          <a:p>
            <a:r>
              <a:rPr lang="en-US" dirty="0"/>
              <a:t>This was an event bringing employers together with people with disabilities to talk about disability employment </a:t>
            </a:r>
          </a:p>
          <a:p>
            <a:endParaRPr lang="en-US" dirty="0"/>
          </a:p>
          <a:p>
            <a:r>
              <a:rPr lang="en-US" dirty="0"/>
              <a:t>PWD asked why employers didn’t ask people what they needed.  Story of the water cooler – just wanted some cups.</a:t>
            </a:r>
          </a:p>
          <a:p>
            <a:endParaRPr lang="en-US" dirty="0"/>
          </a:p>
          <a:p>
            <a:r>
              <a:rPr lang="en-US" dirty="0"/>
              <a:t>PWD also talked about HR telling them one thing but a different experience in the actual workplace.  Don’t forget to train everyone on </a:t>
            </a:r>
            <a:r>
              <a:rPr lang="en-US"/>
              <a:t>all aspects of D&amp;I</a:t>
            </a:r>
            <a:r>
              <a:rPr lang="en-US" dirty="0"/>
              <a:t>.</a:t>
            </a:r>
          </a:p>
          <a:p>
            <a:endParaRPr lang="en-US" dirty="0"/>
          </a:p>
          <a:p>
            <a:r>
              <a:rPr lang="en-US" dirty="0"/>
              <a:t>Employers asked where to find qualified people.</a:t>
            </a:r>
          </a:p>
        </p:txBody>
      </p:sp>
      <p:sp>
        <p:nvSpPr>
          <p:cNvPr id="4" name="Slide Number Placeholder 3"/>
          <p:cNvSpPr>
            <a:spLocks noGrp="1"/>
          </p:cNvSpPr>
          <p:nvPr>
            <p:ph type="sldNum" sz="quarter" idx="5"/>
          </p:nvPr>
        </p:nvSpPr>
        <p:spPr/>
        <p:txBody>
          <a:bodyPr/>
          <a:lstStyle/>
          <a:p>
            <a:fld id="{71BF2833-5762-4E0C-9C9E-774432C7BC20}" type="slidenum">
              <a:rPr lang="en-US" smtClean="0"/>
              <a:pPr/>
              <a:t>17</a:t>
            </a:fld>
            <a:endParaRPr lang="en-US"/>
          </a:p>
        </p:txBody>
      </p:sp>
    </p:spTree>
    <p:extLst>
      <p:ext uri="{BB962C8B-B14F-4D97-AF65-F5344CB8AC3E}">
        <p14:creationId xmlns:p14="http://schemas.microsoft.com/office/powerpoint/2010/main" val="148190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FF"/>
                </a:solidFill>
              </a:rPr>
              <a:t>EH</a:t>
            </a:r>
          </a:p>
          <a:p>
            <a:r>
              <a:rPr lang="en-US" sz="1200" dirty="0">
                <a:solidFill>
                  <a:srgbClr val="FFFFFF"/>
                </a:solidFill>
              </a:rPr>
              <a:t>– where to look – from interns, to emerging professionals, to professionals, who can meet your needs for both board and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 </a:t>
            </a:r>
            <a:r>
              <a:rPr lang="en-US" sz="1200" dirty="0"/>
              <a:t>Disability service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Disability led community organizations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Workforce development staff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Departments of Rehabilitation Services</a:t>
            </a:r>
          </a:p>
          <a:p>
            <a:pPr lvl="0"/>
            <a:r>
              <a:rPr lang="en-US" dirty="0"/>
              <a:t>Disability services offices in colleges and universities</a:t>
            </a:r>
          </a:p>
          <a:p>
            <a:pPr lvl="0"/>
            <a:r>
              <a:rPr lang="en-US" dirty="0"/>
              <a:t>Internships can be a great recruitment tool – BUT REMEMBER NOT JUST ENTRY LEVEL; also retain and promote</a:t>
            </a:r>
          </a:p>
          <a:p>
            <a:pPr lvl="0"/>
            <a:endParaRPr lang="en-US" dirty="0"/>
          </a:p>
          <a:p>
            <a:pPr lvl="0"/>
            <a:r>
              <a:rPr lang="en-US" b="1" dirty="0"/>
              <a:t>RR</a:t>
            </a:r>
            <a:r>
              <a:rPr lang="en-US" dirty="0"/>
              <a:t> – Recruiting for Boards – and talk about your experience with recruitment this year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CILs, Arts organizations, Disability specific organizations (e.g. Hearing Loss Association of America; National Federation of the Blind (local chapters); Little People of America; etc.)</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Corporate Disability Employer Resource Groups (ERGs)</a:t>
            </a:r>
          </a:p>
          <a:p>
            <a:pPr lvl="0"/>
            <a:r>
              <a:rPr lang="en-US" dirty="0"/>
              <a:t>Leadership programs</a:t>
            </a:r>
          </a:p>
          <a:p>
            <a:pPr lvl="0"/>
            <a:r>
              <a:rPr lang="en-US" dirty="0"/>
              <a:t>- Respectability</a:t>
            </a:r>
          </a:p>
          <a:p>
            <a:pPr lvl="0"/>
            <a:r>
              <a:rPr lang="en-US" dirty="0"/>
              <a:t>- </a:t>
            </a:r>
            <a:r>
              <a:rPr lang="en-US" dirty="0" err="1"/>
              <a:t>DisabilityIN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Advancing Leadership</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18</a:t>
            </a:fld>
            <a:endParaRPr lang="en-US"/>
          </a:p>
        </p:txBody>
      </p:sp>
    </p:spTree>
    <p:extLst>
      <p:ext uri="{BB962C8B-B14F-4D97-AF65-F5344CB8AC3E}">
        <p14:creationId xmlns:p14="http://schemas.microsoft.com/office/powerpoint/2010/main" val="2666253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RR</a:t>
            </a:r>
          </a:p>
          <a:p>
            <a:pPr lvl="0"/>
            <a:r>
              <a:rPr lang="en-US" dirty="0"/>
              <a:t>Things to start right away</a:t>
            </a:r>
          </a:p>
          <a:p>
            <a:pPr lvl="0"/>
            <a:r>
              <a:rPr lang="en-US" dirty="0"/>
              <a:t>Unlawful to discriminate</a:t>
            </a:r>
          </a:p>
          <a:p>
            <a:pPr lvl="0"/>
            <a:r>
              <a:rPr lang="en-US" dirty="0"/>
              <a:t>Legal to let everyone know they may request an accommodation for an interview or to do their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to all – you may find people self disclose who you don’t expect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training of HR also include discussion around promotion</a:t>
            </a:r>
          </a:p>
          <a:p>
            <a:pPr lvl="0"/>
            <a:r>
              <a:rPr lang="en-US" dirty="0"/>
              <a:t>Upcoming webinars</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19</a:t>
            </a:fld>
            <a:endParaRPr lang="en-US"/>
          </a:p>
        </p:txBody>
      </p:sp>
    </p:spTree>
    <p:extLst>
      <p:ext uri="{BB962C8B-B14F-4D97-AF65-F5344CB8AC3E}">
        <p14:creationId xmlns:p14="http://schemas.microsoft.com/office/powerpoint/2010/main" val="16527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 – wrap up – </a:t>
            </a:r>
          </a:p>
          <a:p>
            <a:endParaRPr lang="en-US" dirty="0"/>
          </a:p>
          <a:p>
            <a:r>
              <a:rPr lang="en-US" dirty="0"/>
              <a:t>It’s not just about recruitment, successful program includes promotion and leadership</a:t>
            </a:r>
          </a:p>
        </p:txBody>
      </p:sp>
      <p:sp>
        <p:nvSpPr>
          <p:cNvPr id="4" name="Slide Number Placeholder 3"/>
          <p:cNvSpPr>
            <a:spLocks noGrp="1"/>
          </p:cNvSpPr>
          <p:nvPr>
            <p:ph type="sldNum" sz="quarter" idx="5"/>
          </p:nvPr>
        </p:nvSpPr>
        <p:spPr/>
        <p:txBody>
          <a:bodyPr/>
          <a:lstStyle/>
          <a:p>
            <a:fld id="{71BF2833-5762-4E0C-9C9E-774432C7BC20}" type="slidenum">
              <a:rPr lang="en-US" smtClean="0"/>
              <a:pPr/>
              <a:t>20</a:t>
            </a:fld>
            <a:endParaRPr lang="en-US"/>
          </a:p>
        </p:txBody>
      </p:sp>
    </p:spTree>
    <p:extLst>
      <p:ext uri="{BB962C8B-B14F-4D97-AF65-F5344CB8AC3E}">
        <p14:creationId xmlns:p14="http://schemas.microsoft.com/office/powerpoint/2010/main" val="138614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21</a:t>
            </a:fld>
            <a:endParaRPr lang="en-US"/>
          </a:p>
        </p:txBody>
      </p:sp>
    </p:spTree>
    <p:extLst>
      <p:ext uri="{BB962C8B-B14F-4D97-AF65-F5344CB8AC3E}">
        <p14:creationId xmlns:p14="http://schemas.microsoft.com/office/powerpoint/2010/main" val="2719701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23</a:t>
            </a:fld>
            <a:endParaRPr lang="en-US"/>
          </a:p>
        </p:txBody>
      </p:sp>
    </p:spTree>
    <p:extLst>
      <p:ext uri="{BB962C8B-B14F-4D97-AF65-F5344CB8AC3E}">
        <p14:creationId xmlns:p14="http://schemas.microsoft.com/office/powerpoint/2010/main" val="85759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a:t>
            </a:fld>
            <a:endParaRPr lang="en-US"/>
          </a:p>
        </p:txBody>
      </p:sp>
    </p:spTree>
    <p:extLst>
      <p:ext uri="{BB962C8B-B14F-4D97-AF65-F5344CB8AC3E}">
        <p14:creationId xmlns:p14="http://schemas.microsoft.com/office/powerpoint/2010/main" val="25730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276316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6</a:t>
            </a:fld>
            <a:endParaRPr lang="en-US"/>
          </a:p>
        </p:txBody>
      </p:sp>
    </p:spTree>
    <p:extLst>
      <p:ext uri="{BB962C8B-B14F-4D97-AF65-F5344CB8AC3E}">
        <p14:creationId xmlns:p14="http://schemas.microsoft.com/office/powerpoint/2010/main" val="432040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t>7</a:t>
            </a:fld>
            <a:endParaRPr lang="en-US" dirty="0"/>
          </a:p>
        </p:txBody>
      </p:sp>
    </p:spTree>
    <p:extLst>
      <p:ext uri="{BB962C8B-B14F-4D97-AF65-F5344CB8AC3E}">
        <p14:creationId xmlns:p14="http://schemas.microsoft.com/office/powerpoint/2010/main" val="355203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EH:</a:t>
            </a:r>
          </a:p>
          <a:p>
            <a:r>
              <a:rPr lang="en-US" dirty="0"/>
              <a:t>You may not even know you have </a:t>
            </a:r>
            <a:r>
              <a:rPr lang="en-US" dirty="0" err="1"/>
              <a:t>pwd</a:t>
            </a:r>
            <a:r>
              <a:rPr lang="en-US" dirty="0"/>
              <a:t> engaged in your organization</a:t>
            </a:r>
          </a:p>
          <a:p>
            <a:r>
              <a:rPr lang="en-US" dirty="0"/>
              <a:t>For example – I didn’t know I had a disability until 5 years ago</a:t>
            </a:r>
          </a:p>
          <a:p>
            <a:r>
              <a:rPr lang="en-US" dirty="0"/>
              <a:t>Self intro</a:t>
            </a:r>
          </a:p>
          <a:p>
            <a:r>
              <a:rPr lang="en-US" dirty="0"/>
              <a:t>Talk about ourselves and what we do</a:t>
            </a:r>
          </a:p>
          <a:p>
            <a:r>
              <a:rPr lang="en-US" dirty="0"/>
              <a:t>We have experience in recruitment and working with a diverse cohort of people with disabilities who want to be civically engaged</a:t>
            </a:r>
          </a:p>
          <a:p>
            <a:r>
              <a:rPr lang="en-US" dirty="0"/>
              <a:t>WE ARE going to talk about what you need to know generally and ways to engage volunteers, boards, and committees</a:t>
            </a:r>
          </a:p>
          <a:p>
            <a:r>
              <a:rPr lang="en-US" dirty="0"/>
              <a:t>WE ARE NOT – attorneys, HR professionals experts in hiring</a:t>
            </a:r>
          </a:p>
          <a:p>
            <a:r>
              <a:rPr lang="en-US" b="1" dirty="0"/>
              <a:t>RR:</a:t>
            </a:r>
          </a:p>
          <a:p>
            <a:r>
              <a:rPr lang="en-US" dirty="0"/>
              <a:t>Talk about Advancing Leadership and your role</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9</a:t>
            </a:fld>
            <a:endParaRPr lang="en-US"/>
          </a:p>
        </p:txBody>
      </p:sp>
    </p:spTree>
    <p:extLst>
      <p:ext uri="{BB962C8B-B14F-4D97-AF65-F5344CB8AC3E}">
        <p14:creationId xmlns:p14="http://schemas.microsoft.com/office/powerpoint/2010/main" val="155748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inclusion = recruitment, hiring, retention, promotion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 opportunities could lead to a pipeline for employment– may be able to provide job coaches, etc.</a:t>
            </a:r>
          </a:p>
          <a:p>
            <a:endParaRPr lang="en-US" dirty="0"/>
          </a:p>
          <a:p>
            <a:r>
              <a:rPr lang="en-US" dirty="0"/>
              <a:t>Our perspective of inclusion is intentional from recruitment and outreach</a:t>
            </a:r>
          </a:p>
          <a:p>
            <a:endParaRPr lang="en-US" dirty="0"/>
          </a:p>
          <a:p>
            <a:r>
              <a:rPr lang="en-US" dirty="0"/>
              <a:t>We help our Members find volunteer opportunities</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10</a:t>
            </a:fld>
            <a:endParaRPr lang="en-US"/>
          </a:p>
        </p:txBody>
      </p:sp>
    </p:spTree>
    <p:extLst>
      <p:ext uri="{BB962C8B-B14F-4D97-AF65-F5344CB8AC3E}">
        <p14:creationId xmlns:p14="http://schemas.microsoft.com/office/powerpoint/2010/main" val="55631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a:t>
            </a:r>
          </a:p>
          <a:p>
            <a:r>
              <a:rPr lang="en-US" dirty="0"/>
              <a:t>Like all diversity – strengthens your programs</a:t>
            </a:r>
          </a:p>
          <a:p>
            <a:r>
              <a:rPr lang="en-US" dirty="0"/>
              <a:t>Demonstrates your commitment</a:t>
            </a:r>
          </a:p>
          <a:p>
            <a:r>
              <a:rPr lang="en-US" dirty="0"/>
              <a:t>Both board and staff are important – remember to seek diversity in all sectors</a:t>
            </a:r>
          </a:p>
          <a:p>
            <a:endParaRPr lang="en-US" dirty="0"/>
          </a:p>
          <a:p>
            <a:r>
              <a:rPr lang="en-US" dirty="0"/>
              <a:t>Personal stories:</a:t>
            </a:r>
          </a:p>
          <a:p>
            <a:endParaRPr lang="en-US" dirty="0"/>
          </a:p>
          <a:p>
            <a:r>
              <a:rPr lang="en-US" dirty="0"/>
              <a:t>EH – On LFA Board as a leader representing my class, my diverse background of urban planning, economic development and disability inclusion.  With my presence, the question of inclusion gets asked more frequently even if I don’t ask it.</a:t>
            </a:r>
          </a:p>
          <a:p>
            <a:endParaRPr lang="en-US" dirty="0"/>
          </a:p>
          <a:p>
            <a:r>
              <a:rPr lang="en-US" dirty="0"/>
              <a:t>Risa – brings a user perspective to the arts – and your leadership skills as a co-chair</a:t>
            </a:r>
          </a:p>
        </p:txBody>
      </p:sp>
      <p:sp>
        <p:nvSpPr>
          <p:cNvPr id="4" name="Slide Number Placeholder 3"/>
          <p:cNvSpPr>
            <a:spLocks noGrp="1"/>
          </p:cNvSpPr>
          <p:nvPr>
            <p:ph type="sldNum" sz="quarter" idx="5"/>
          </p:nvPr>
        </p:nvSpPr>
        <p:spPr/>
        <p:txBody>
          <a:bodyPr/>
          <a:lstStyle/>
          <a:p>
            <a:fld id="{71BF2833-5762-4E0C-9C9E-774432C7BC20}" type="slidenum">
              <a:rPr lang="en-US" smtClean="0"/>
              <a:pPr/>
              <a:t>11</a:t>
            </a:fld>
            <a:endParaRPr lang="en-US"/>
          </a:p>
        </p:txBody>
      </p:sp>
    </p:spTree>
    <p:extLst>
      <p:ext uri="{BB962C8B-B14F-4D97-AF65-F5344CB8AC3E}">
        <p14:creationId xmlns:p14="http://schemas.microsoft.com/office/powerpoint/2010/main" val="53620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RR – step back</a:t>
            </a:r>
          </a:p>
          <a:p>
            <a:endParaRPr lang="en-US" dirty="0"/>
          </a:p>
          <a:p>
            <a:r>
              <a:rPr lang="en-US" dirty="0"/>
              <a:t>Non –attorney perspective</a:t>
            </a:r>
          </a:p>
          <a:p>
            <a:r>
              <a:rPr lang="en-US" dirty="0"/>
              <a:t>Give examples</a:t>
            </a:r>
          </a:p>
          <a:p>
            <a:r>
              <a:rPr lang="en-US" dirty="0"/>
              <a:t>Not everyone with a disability self identifies</a:t>
            </a:r>
          </a:p>
          <a:p>
            <a:r>
              <a:rPr lang="en-US" dirty="0"/>
              <a:t>As Emily shared before perhaps someone doesn’t think of it in that way and won’t asking for accommodations</a:t>
            </a:r>
          </a:p>
          <a:p>
            <a:r>
              <a:rPr lang="en-US" dirty="0"/>
              <a:t>As opposed to me…lifelong</a:t>
            </a:r>
          </a:p>
          <a:p>
            <a:r>
              <a:rPr lang="en-US" dirty="0"/>
              <a:t>Either way – no discrimination</a:t>
            </a:r>
          </a:p>
          <a:p>
            <a:r>
              <a:rPr lang="en-US" dirty="0"/>
              <a:t>Diverse perspectives are good for your organizations</a:t>
            </a:r>
          </a:p>
          <a:p>
            <a:r>
              <a:rPr lang="en-US" dirty="0"/>
              <a:t>Being inclusive in our language to get diversity of disability experience – visible, invisible, or acquired</a:t>
            </a:r>
          </a:p>
          <a:p>
            <a:r>
              <a:rPr lang="en-US" dirty="0"/>
              <a:t>Disability can change at any time</a:t>
            </a:r>
          </a:p>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12</a:t>
            </a:fld>
            <a:endParaRPr lang="en-US"/>
          </a:p>
        </p:txBody>
      </p:sp>
    </p:spTree>
    <p:extLst>
      <p:ext uri="{BB962C8B-B14F-4D97-AF65-F5344CB8AC3E}">
        <p14:creationId xmlns:p14="http://schemas.microsoft.com/office/powerpoint/2010/main" val="188645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12/4/19</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12/4/19</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12/4/19</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12/4/19</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12/4/19</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hyperlink" Target="https://askjan.org/" TargetMode="External"/><Relationship Id="rId7" Type="http://schemas.openxmlformats.org/officeDocument/2006/relationships/hyperlink" Target="http://www.respectability.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od.org/" TargetMode="External"/><Relationship Id="rId5" Type="http://schemas.openxmlformats.org/officeDocument/2006/relationships/hyperlink" Target="https://disabilityin.org/" TargetMode="External"/><Relationship Id="rId4" Type="http://schemas.openxmlformats.org/officeDocument/2006/relationships/hyperlink" Target="http://www.askearn.or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harris-strategies.com/" TargetMode="External"/><Relationship Id="rId5" Type="http://schemas.openxmlformats.org/officeDocument/2006/relationships/hyperlink" Target="http://www.ada25advancingleadership.org/" TargetMode="External"/><Relationship Id="rId4" Type="http://schemas.openxmlformats.org/officeDocument/2006/relationships/hyperlink" Target="mailto:info@RespectAbility.org"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respectability.org/accessibility-webina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ervicelocator.org/" TargetMode="External"/><Relationship Id="rId7" Type="http://schemas.openxmlformats.org/officeDocument/2006/relationships/hyperlink" Target="https://www.choosework.net/about/how-it-works/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hooseworkttw.net/findhelp/" TargetMode="External"/><Relationship Id="rId5" Type="http://schemas.openxmlformats.org/officeDocument/2006/relationships/hyperlink" Target="https://ofccp.dol-esa.gov/errd/index.html#search" TargetMode="External"/><Relationship Id="rId4" Type="http://schemas.openxmlformats.org/officeDocument/2006/relationships/hyperlink" Target="http://www.ilru.org/projects/cil-net/cil-center-and-association-directo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skearn.org/wp-content/uploads/docs/businessstrategiesthatwork.pdf" TargetMode="External"/><Relationship Id="rId2" Type="http://schemas.openxmlformats.org/officeDocument/2006/relationships/hyperlink" Target="http://www.askearn.org/earns-primer-on-disability-inclusion/" TargetMode="External"/><Relationship Id="rId1" Type="http://schemas.openxmlformats.org/officeDocument/2006/relationships/slideLayout" Target="../slideLayouts/slideLayout2.xml"/><Relationship Id="rId6" Type="http://schemas.openxmlformats.org/officeDocument/2006/relationships/hyperlink" Target="http://www.ada25chicago.org/" TargetMode="External"/><Relationship Id="rId5" Type="http://schemas.openxmlformats.org/officeDocument/2006/relationships/hyperlink" Target="http://www.askearn.org/wp-content/uploads/2016/07/EARN-Self-ID-Fact-Sheet.pdf" TargetMode="External"/><Relationship Id="rId4" Type="http://schemas.openxmlformats.org/officeDocument/2006/relationships/hyperlink" Target="http://www.askearn.org/stepstosucces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1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0.png"/><Relationship Id="rId17" Type="http://schemas.microsoft.com/office/2007/relationships/hdphoto" Target="../media/hdphoto7.wdp"/><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4.jpeg"/><Relationship Id="rId1" Type="http://schemas.openxmlformats.org/officeDocument/2006/relationships/slideLayout" Target="../slideLayouts/slideLayout1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6.png"/><Relationship Id="rId15" Type="http://schemas.microsoft.com/office/2007/relationships/hdphoto" Target="../media/hdphoto6.wdp"/><Relationship Id="rId10" Type="http://schemas.openxmlformats.org/officeDocument/2006/relationships/image" Target="../media/image9.png"/><Relationship Id="rId19" Type="http://schemas.microsoft.com/office/2007/relationships/hdphoto" Target="../media/hdphoto8.wdp"/><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6.pn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28537C8-062B-B14B-B992-E491A484D720}"/>
              </a:ext>
            </a:extLst>
          </p:cNvPr>
          <p:cNvSpPr>
            <a:spLocks noGrp="1"/>
          </p:cNvSpPr>
          <p:nvPr>
            <p:ph type="title"/>
          </p:nvPr>
        </p:nvSpPr>
        <p:spPr/>
        <p:txBody>
          <a:bodyPr>
            <a:normAutofit fontScale="90000"/>
          </a:bodyPr>
          <a:lstStyle/>
          <a:p>
            <a:r>
              <a:rPr lang="en-US" dirty="0"/>
              <a:t>How to Recruit, Accommodate and Promote People with Disabilities </a:t>
            </a:r>
            <a:br>
              <a:rPr lang="en-US" dirty="0"/>
            </a:br>
            <a:r>
              <a:rPr lang="en-US" dirty="0"/>
              <a:t>Volunteer Leadership, Board Positions and Paid Employment</a:t>
            </a:r>
            <a:br>
              <a:rPr lang="en-US" dirty="0"/>
            </a:b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6097" y="805781"/>
            <a:ext cx="4267200" cy="1908220"/>
          </a:xfrm>
          <a:prstGeom prst="rect">
            <a:avLst/>
          </a:prstGeom>
        </p:spPr>
      </p:pic>
      <p:sp>
        <p:nvSpPr>
          <p:cNvPr id="4" name="Rectangle 3">
            <a:extLst>
              <a:ext uri="{FF2B5EF4-FFF2-40B4-BE49-F238E27FC236}">
                <a16:creationId xmlns:a16="http://schemas.microsoft.com/office/drawing/2014/main" id="{F40E8C01-C1CD-4A97-950A-7DDEF86ECDC5}"/>
              </a:ext>
            </a:extLst>
          </p:cNvPr>
          <p:cNvSpPr/>
          <p:nvPr/>
        </p:nvSpPr>
        <p:spPr>
          <a:xfrm>
            <a:off x="0" y="2714001"/>
            <a:ext cx="4857446" cy="3194721"/>
          </a:xfrm>
          <a:prstGeom prst="rect">
            <a:avLst/>
          </a:prstGeom>
        </p:spPr>
        <p:txBody>
          <a:bodyPr wrap="square">
            <a:spAutoFit/>
          </a:bodyPr>
          <a:lstStyle/>
          <a:p>
            <a:pPr lvl="0" algn="ctr">
              <a:lnSpc>
                <a:spcPct val="90000"/>
              </a:lnSpc>
              <a:spcBef>
                <a:spcPct val="0"/>
              </a:spcBef>
              <a:defRPr/>
            </a:pPr>
            <a:r>
              <a:rPr lang="en-US" sz="3200" b="1" kern="0" dirty="0">
                <a:solidFill>
                  <a:srgbClr val="000000"/>
                </a:solidFill>
                <a:latin typeface="Times New Roman" panose="02020603050405020304" pitchFamily="18" charset="0"/>
                <a:ea typeface="Lato" charset="0"/>
                <a:cs typeface="Times New Roman" panose="02020603050405020304" pitchFamily="18" charset="0"/>
              </a:rPr>
              <a:t>How to Recruit, Accommodate and Promote People with Disabilities </a:t>
            </a:r>
            <a:br>
              <a:rPr lang="en-US" sz="3200" b="1" kern="0" dirty="0">
                <a:solidFill>
                  <a:srgbClr val="000000"/>
                </a:solidFill>
                <a:latin typeface="Times New Roman" panose="02020603050405020304" pitchFamily="18" charset="0"/>
                <a:ea typeface="Lato" charset="0"/>
                <a:cs typeface="Times New Roman" panose="02020603050405020304" pitchFamily="18" charset="0"/>
              </a:rPr>
            </a:br>
            <a:r>
              <a:rPr lang="en-US" sz="3200" b="1" kern="0" dirty="0">
                <a:solidFill>
                  <a:srgbClr val="000000"/>
                </a:solidFill>
                <a:latin typeface="Times New Roman" panose="02020603050405020304" pitchFamily="18" charset="0"/>
                <a:ea typeface="Lato" charset="0"/>
                <a:cs typeface="Times New Roman" panose="02020603050405020304" pitchFamily="18" charset="0"/>
              </a:rPr>
              <a:t>Volunteer Leadership, Board Positions and Paid Employment</a:t>
            </a:r>
            <a:endParaRPr kumimoji="0" lang="en-US" sz="1600" b="1" u="none" strike="noStrike" kern="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pic>
        <p:nvPicPr>
          <p:cNvPr id="12" name="Picture 11" descr="Two separate photos of diverse people with disabilities smiling together&#10;Text: Including People with Disabilities in Nonprofits &amp; Foundations Accessibility &amp; Equity Webinar Series">
            <a:extLst>
              <a:ext uri="{FF2B5EF4-FFF2-40B4-BE49-F238E27FC236}">
                <a16:creationId xmlns:a16="http://schemas.microsoft.com/office/drawing/2014/main" id="{D654F910-99A8-8A40-AC26-EEAA35087DF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5503" y="949278"/>
            <a:ext cx="7142343" cy="4680813"/>
          </a:xfrm>
          <a:prstGeom prst="rect">
            <a:avLst/>
          </a:prstGeom>
        </p:spPr>
      </p:pic>
    </p:spTree>
    <p:extLst>
      <p:ext uri="{BB962C8B-B14F-4D97-AF65-F5344CB8AC3E}">
        <p14:creationId xmlns:p14="http://schemas.microsoft.com/office/powerpoint/2010/main" val="260213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Disability inclusion at your organization</a:t>
            </a:r>
          </a:p>
        </p:txBody>
      </p:sp>
      <p:sp>
        <p:nvSpPr>
          <p:cNvPr id="5" name="Content Placeholder 2">
            <a:extLst>
              <a:ext uri="{FF2B5EF4-FFF2-40B4-BE49-F238E27FC236}">
                <a16:creationId xmlns:a16="http://schemas.microsoft.com/office/drawing/2014/main" id="{DD0D2A1B-2B61-D94F-8DCB-9B3D1812F6EC}"/>
              </a:ext>
            </a:extLst>
          </p:cNvPr>
          <p:cNvSpPr>
            <a:spLocks noGrp="1"/>
          </p:cNvSpPr>
          <p:nvPr>
            <p:ph sz="half" idx="1"/>
          </p:nvPr>
        </p:nvSpPr>
        <p:spPr>
          <a:xfrm>
            <a:off x="1398994" y="1872602"/>
            <a:ext cx="3886511" cy="4363844"/>
          </a:xfrm>
        </p:spPr>
        <p:txBody>
          <a:bodyPr>
            <a:noAutofit/>
          </a:bodyPr>
          <a:lstStyle/>
          <a:p>
            <a:pPr marL="0" indent="0">
              <a:buNone/>
            </a:pPr>
            <a:r>
              <a:rPr lang="en-US" sz="3200" b="1" u="sng" dirty="0">
                <a:solidFill>
                  <a:schemeClr val="tx1"/>
                </a:solidFill>
              </a:rPr>
              <a:t>Volunteer</a:t>
            </a:r>
          </a:p>
          <a:p>
            <a:r>
              <a:rPr lang="en-US" sz="3200" dirty="0">
                <a:solidFill>
                  <a:schemeClr val="tx1"/>
                </a:solidFill>
              </a:rPr>
              <a:t>Opportunities for schools, summer jobs, internships, disability service providers</a:t>
            </a:r>
          </a:p>
          <a:p>
            <a:r>
              <a:rPr lang="en-US" sz="3200" dirty="0">
                <a:solidFill>
                  <a:schemeClr val="tx1"/>
                </a:solidFill>
              </a:rPr>
              <a:t>Leadership roles like boards and committees</a:t>
            </a:r>
          </a:p>
        </p:txBody>
      </p:sp>
      <p:sp>
        <p:nvSpPr>
          <p:cNvPr id="6" name="Content Placeholder 3">
            <a:extLst>
              <a:ext uri="{FF2B5EF4-FFF2-40B4-BE49-F238E27FC236}">
                <a16:creationId xmlns:a16="http://schemas.microsoft.com/office/drawing/2014/main" id="{95F643EA-588B-AB47-9E13-AEBD54631096}"/>
              </a:ext>
            </a:extLst>
          </p:cNvPr>
          <p:cNvSpPr txBox="1">
            <a:spLocks/>
          </p:cNvSpPr>
          <p:nvPr/>
        </p:nvSpPr>
        <p:spPr>
          <a:xfrm>
            <a:off x="5951020" y="1872602"/>
            <a:ext cx="3877737" cy="43638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u="sng" dirty="0">
                <a:solidFill>
                  <a:schemeClr val="tx1"/>
                </a:solidFill>
              </a:rPr>
              <a:t>Staff  </a:t>
            </a:r>
          </a:p>
          <a:p>
            <a:r>
              <a:rPr lang="en-US" sz="3200" dirty="0">
                <a:solidFill>
                  <a:schemeClr val="tx1"/>
                </a:solidFill>
              </a:rPr>
              <a:t>Competitive integrated employment </a:t>
            </a:r>
          </a:p>
          <a:p>
            <a:r>
              <a:rPr lang="en-US" sz="3200" dirty="0">
                <a:solidFill>
                  <a:schemeClr val="tx1"/>
                </a:solidFill>
              </a:rPr>
              <a:t>Hire and promote </a:t>
            </a:r>
            <a:endParaRPr lang="en-US" dirty="0">
              <a:solidFill>
                <a:schemeClr val="tx1"/>
              </a:solidFill>
            </a:endParaRPr>
          </a:p>
        </p:txBody>
      </p:sp>
    </p:spTree>
    <p:extLst>
      <p:ext uri="{BB962C8B-B14F-4D97-AF65-F5344CB8AC3E}">
        <p14:creationId xmlns:p14="http://schemas.microsoft.com/office/powerpoint/2010/main" val="351085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Why engage</a:t>
            </a:r>
          </a:p>
        </p:txBody>
      </p:sp>
      <p:sp>
        <p:nvSpPr>
          <p:cNvPr id="8" name="Rounded Rectangle 7">
            <a:extLst>
              <a:ext uri="{FF2B5EF4-FFF2-40B4-BE49-F238E27FC236}">
                <a16:creationId xmlns:a16="http://schemas.microsoft.com/office/drawing/2014/main" id="{C8E3C604-65CF-4B4C-B05C-4E437087F5B8}"/>
              </a:ext>
              <a:ext uri="{C183D7F6-B498-43B3-948B-1728B52AA6E4}">
                <adec:decorative xmlns:adec="http://schemas.microsoft.com/office/drawing/2017/decorative" val="1"/>
              </a:ext>
            </a:extLst>
          </p:cNvPr>
          <p:cNvSpPr/>
          <p:nvPr/>
        </p:nvSpPr>
        <p:spPr>
          <a:xfrm>
            <a:off x="2113280" y="1733546"/>
            <a:ext cx="7965440" cy="1359476"/>
          </a:xfrm>
          <a:prstGeom prst="roundRect">
            <a:avLst>
              <a:gd name="adj" fmla="val 10000"/>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9" name="Rectangle 8" descr="Line arrow Straight">
            <a:extLst>
              <a:ext uri="{FF2B5EF4-FFF2-40B4-BE49-F238E27FC236}">
                <a16:creationId xmlns:a16="http://schemas.microsoft.com/office/drawing/2014/main" id="{7BF9F9C5-D491-144A-845D-BC540A27D117}"/>
              </a:ext>
            </a:extLst>
          </p:cNvPr>
          <p:cNvSpPr/>
          <p:nvPr/>
        </p:nvSpPr>
        <p:spPr>
          <a:xfrm rot="10800000">
            <a:off x="2566348" y="2011416"/>
            <a:ext cx="646591" cy="690227"/>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9">
            <a:extLst>
              <a:ext uri="{FF2B5EF4-FFF2-40B4-BE49-F238E27FC236}">
                <a16:creationId xmlns:a16="http://schemas.microsoft.com/office/drawing/2014/main" id="{EF3031EA-2901-504D-85E2-D7B70FCAA839}"/>
              </a:ext>
            </a:extLst>
          </p:cNvPr>
          <p:cNvSpPr/>
          <p:nvPr/>
        </p:nvSpPr>
        <p:spPr>
          <a:xfrm>
            <a:off x="3683474" y="1734126"/>
            <a:ext cx="6395245" cy="1359476"/>
          </a:xfrm>
          <a:custGeom>
            <a:avLst/>
            <a:gdLst>
              <a:gd name="connsiteX0" fmla="*/ 0 w 6395245"/>
              <a:gd name="connsiteY0" fmla="*/ 0 h 1359476"/>
              <a:gd name="connsiteX1" fmla="*/ 6395245 w 6395245"/>
              <a:gd name="connsiteY1" fmla="*/ 0 h 1359476"/>
              <a:gd name="connsiteX2" fmla="*/ 6395245 w 6395245"/>
              <a:gd name="connsiteY2" fmla="*/ 1359476 h 1359476"/>
              <a:gd name="connsiteX3" fmla="*/ 0 w 6395245"/>
              <a:gd name="connsiteY3" fmla="*/ 1359476 h 1359476"/>
              <a:gd name="connsiteX4" fmla="*/ 0 w 6395245"/>
              <a:gd name="connsiteY4" fmla="*/ 0 h 13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245" h="1359476">
                <a:moveTo>
                  <a:pt x="0" y="0"/>
                </a:moveTo>
                <a:lnTo>
                  <a:pt x="6395245" y="0"/>
                </a:lnTo>
                <a:lnTo>
                  <a:pt x="6395245" y="1359476"/>
                </a:lnTo>
                <a:lnTo>
                  <a:pt x="0" y="1359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43878" tIns="143878" rIns="143878" bIns="143878" numCol="1" spcCol="1270" anchor="ctr" anchorCtr="0">
            <a:noAutofit/>
          </a:bodyPr>
          <a:lstStyle/>
          <a:p>
            <a:pPr marL="0" lvl="0" indent="0" algn="l" defTabSz="1422400">
              <a:lnSpc>
                <a:spcPct val="90000"/>
              </a:lnSpc>
              <a:spcBef>
                <a:spcPct val="0"/>
              </a:spcBef>
              <a:spcAft>
                <a:spcPct val="35000"/>
              </a:spcAft>
              <a:buNone/>
            </a:pPr>
            <a:r>
              <a:rPr lang="en-US" sz="3200" kern="1200" dirty="0"/>
              <a:t>Innovation</a:t>
            </a:r>
          </a:p>
          <a:p>
            <a:pPr marL="0" lvl="0" indent="0" algn="l" defTabSz="1422400">
              <a:lnSpc>
                <a:spcPct val="90000"/>
              </a:lnSpc>
              <a:spcBef>
                <a:spcPct val="0"/>
              </a:spcBef>
              <a:spcAft>
                <a:spcPct val="35000"/>
              </a:spcAft>
              <a:buNone/>
            </a:pPr>
            <a:r>
              <a:rPr lang="en-US" sz="3200" kern="1200" dirty="0"/>
              <a:t>Increase productivity</a:t>
            </a:r>
          </a:p>
        </p:txBody>
      </p:sp>
      <p:sp>
        <p:nvSpPr>
          <p:cNvPr id="11" name="Rounded Rectangle 10">
            <a:extLst>
              <a:ext uri="{FF2B5EF4-FFF2-40B4-BE49-F238E27FC236}">
                <a16:creationId xmlns:a16="http://schemas.microsoft.com/office/drawing/2014/main" id="{2AFE4D15-6ED2-AC42-85C4-88B94162EBBE}"/>
              </a:ext>
              <a:ext uri="{C183D7F6-B498-43B3-948B-1728B52AA6E4}">
                <adec:decorative xmlns:adec="http://schemas.microsoft.com/office/drawing/2017/decorative" val="1"/>
              </a:ext>
            </a:extLst>
          </p:cNvPr>
          <p:cNvSpPr/>
          <p:nvPr/>
        </p:nvSpPr>
        <p:spPr>
          <a:xfrm>
            <a:off x="2113280" y="3430290"/>
            <a:ext cx="7965440" cy="1359476"/>
          </a:xfrm>
          <a:prstGeom prst="roundRect">
            <a:avLst>
              <a:gd name="adj" fmla="val 10000"/>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2" name="Rectangle 11" descr="Connections">
            <a:extLst>
              <a:ext uri="{FF2B5EF4-FFF2-40B4-BE49-F238E27FC236}">
                <a16:creationId xmlns:a16="http://schemas.microsoft.com/office/drawing/2014/main" id="{74DC7A2D-5786-AE44-A0B0-AEC58900B0DC}"/>
              </a:ext>
            </a:extLst>
          </p:cNvPr>
          <p:cNvSpPr/>
          <p:nvPr/>
        </p:nvSpPr>
        <p:spPr>
          <a:xfrm>
            <a:off x="2524521" y="3739354"/>
            <a:ext cx="747711" cy="747711"/>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Freeform 12">
            <a:extLst>
              <a:ext uri="{FF2B5EF4-FFF2-40B4-BE49-F238E27FC236}">
                <a16:creationId xmlns:a16="http://schemas.microsoft.com/office/drawing/2014/main" id="{D808A120-0898-684F-A2E6-86558AA8D0BF}"/>
              </a:ext>
            </a:extLst>
          </p:cNvPr>
          <p:cNvSpPr/>
          <p:nvPr/>
        </p:nvSpPr>
        <p:spPr>
          <a:xfrm>
            <a:off x="3683474" y="3433471"/>
            <a:ext cx="6395245" cy="1359476"/>
          </a:xfrm>
          <a:custGeom>
            <a:avLst/>
            <a:gdLst>
              <a:gd name="connsiteX0" fmla="*/ 0 w 6395245"/>
              <a:gd name="connsiteY0" fmla="*/ 0 h 1359476"/>
              <a:gd name="connsiteX1" fmla="*/ 6395245 w 6395245"/>
              <a:gd name="connsiteY1" fmla="*/ 0 h 1359476"/>
              <a:gd name="connsiteX2" fmla="*/ 6395245 w 6395245"/>
              <a:gd name="connsiteY2" fmla="*/ 1359476 h 1359476"/>
              <a:gd name="connsiteX3" fmla="*/ 0 w 6395245"/>
              <a:gd name="connsiteY3" fmla="*/ 1359476 h 1359476"/>
              <a:gd name="connsiteX4" fmla="*/ 0 w 6395245"/>
              <a:gd name="connsiteY4" fmla="*/ 0 h 13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245" h="1359476">
                <a:moveTo>
                  <a:pt x="0" y="0"/>
                </a:moveTo>
                <a:lnTo>
                  <a:pt x="6395245" y="0"/>
                </a:lnTo>
                <a:lnTo>
                  <a:pt x="6395245" y="1359476"/>
                </a:lnTo>
                <a:lnTo>
                  <a:pt x="0" y="1359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43878" tIns="143878" rIns="143878" bIns="143878" numCol="1" spcCol="1270" anchor="ctr" anchorCtr="0">
            <a:noAutofit/>
          </a:bodyPr>
          <a:lstStyle/>
          <a:p>
            <a:pPr marL="0" lvl="0" indent="0" algn="l" defTabSz="1422400">
              <a:lnSpc>
                <a:spcPct val="90000"/>
              </a:lnSpc>
              <a:spcBef>
                <a:spcPct val="0"/>
              </a:spcBef>
              <a:spcAft>
                <a:spcPct val="35000"/>
              </a:spcAft>
              <a:buNone/>
            </a:pPr>
            <a:r>
              <a:rPr lang="en-US" sz="3200" kern="1200" dirty="0"/>
              <a:t>Untapped talent pool</a:t>
            </a:r>
          </a:p>
        </p:txBody>
      </p:sp>
      <p:sp>
        <p:nvSpPr>
          <p:cNvPr id="15" name="Rounded Rectangle 14">
            <a:extLst>
              <a:ext uri="{FF2B5EF4-FFF2-40B4-BE49-F238E27FC236}">
                <a16:creationId xmlns:a16="http://schemas.microsoft.com/office/drawing/2014/main" id="{C0650959-AD51-F04F-9315-3132B1D99B73}"/>
              </a:ext>
              <a:ext uri="{C183D7F6-B498-43B3-948B-1728B52AA6E4}">
                <adec:decorative xmlns:adec="http://schemas.microsoft.com/office/drawing/2017/decorative" val="1"/>
              </a:ext>
            </a:extLst>
          </p:cNvPr>
          <p:cNvSpPr/>
          <p:nvPr/>
        </p:nvSpPr>
        <p:spPr>
          <a:xfrm>
            <a:off x="2113280" y="5132817"/>
            <a:ext cx="7965440" cy="1359476"/>
          </a:xfrm>
          <a:prstGeom prst="roundRect">
            <a:avLst>
              <a:gd name="adj" fmla="val 10000"/>
            </a:avLst>
          </a:prstGeom>
        </p:spPr>
        <p:style>
          <a:lnRef idx="0">
            <a:schemeClr val="lt1">
              <a:alpha val="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6" name="Rectangle 15" descr="Upward trend">
            <a:extLst>
              <a:ext uri="{FF2B5EF4-FFF2-40B4-BE49-F238E27FC236}">
                <a16:creationId xmlns:a16="http://schemas.microsoft.com/office/drawing/2014/main" id="{A029CB90-E5A0-A04F-8326-C76BF2060C39}"/>
              </a:ext>
            </a:extLst>
          </p:cNvPr>
          <p:cNvSpPr/>
          <p:nvPr/>
        </p:nvSpPr>
        <p:spPr>
          <a:xfrm>
            <a:off x="2524521" y="5517507"/>
            <a:ext cx="747711" cy="747711"/>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16">
            <a:extLst>
              <a:ext uri="{FF2B5EF4-FFF2-40B4-BE49-F238E27FC236}">
                <a16:creationId xmlns:a16="http://schemas.microsoft.com/office/drawing/2014/main" id="{E355C2E9-5097-F040-85AE-5B3846C308ED}"/>
              </a:ext>
            </a:extLst>
          </p:cNvPr>
          <p:cNvSpPr/>
          <p:nvPr/>
        </p:nvSpPr>
        <p:spPr>
          <a:xfrm>
            <a:off x="3683474" y="5132817"/>
            <a:ext cx="6395245" cy="1359476"/>
          </a:xfrm>
          <a:custGeom>
            <a:avLst/>
            <a:gdLst>
              <a:gd name="connsiteX0" fmla="*/ 0 w 6395245"/>
              <a:gd name="connsiteY0" fmla="*/ 0 h 1359476"/>
              <a:gd name="connsiteX1" fmla="*/ 6395245 w 6395245"/>
              <a:gd name="connsiteY1" fmla="*/ 0 h 1359476"/>
              <a:gd name="connsiteX2" fmla="*/ 6395245 w 6395245"/>
              <a:gd name="connsiteY2" fmla="*/ 1359476 h 1359476"/>
              <a:gd name="connsiteX3" fmla="*/ 0 w 6395245"/>
              <a:gd name="connsiteY3" fmla="*/ 1359476 h 1359476"/>
              <a:gd name="connsiteX4" fmla="*/ 0 w 6395245"/>
              <a:gd name="connsiteY4" fmla="*/ 0 h 13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5245" h="1359476">
                <a:moveTo>
                  <a:pt x="0" y="0"/>
                </a:moveTo>
                <a:lnTo>
                  <a:pt x="6395245" y="0"/>
                </a:lnTo>
                <a:lnTo>
                  <a:pt x="6395245" y="1359476"/>
                </a:lnTo>
                <a:lnTo>
                  <a:pt x="0" y="13594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43878" tIns="143878" rIns="143878" bIns="143878" numCol="1" spcCol="1270" anchor="ctr" anchorCtr="0">
            <a:noAutofit/>
          </a:bodyPr>
          <a:lstStyle/>
          <a:p>
            <a:pPr marL="0" lvl="0" indent="0" algn="l" defTabSz="1422400">
              <a:lnSpc>
                <a:spcPct val="90000"/>
              </a:lnSpc>
              <a:spcBef>
                <a:spcPct val="0"/>
              </a:spcBef>
              <a:spcAft>
                <a:spcPct val="35000"/>
              </a:spcAft>
              <a:buNone/>
            </a:pPr>
            <a:r>
              <a:rPr lang="en-US" sz="3200" kern="1200" dirty="0"/>
              <a:t>Know your customers  </a:t>
            </a:r>
          </a:p>
          <a:p>
            <a:pPr marL="0" lvl="0" indent="0" algn="l" defTabSz="1422400">
              <a:lnSpc>
                <a:spcPct val="90000"/>
              </a:lnSpc>
              <a:spcBef>
                <a:spcPct val="0"/>
              </a:spcBef>
              <a:spcAft>
                <a:spcPct val="35000"/>
              </a:spcAft>
              <a:buNone/>
            </a:pPr>
            <a:r>
              <a:rPr lang="en-US" sz="3200" dirty="0"/>
              <a:t>Disability lens</a:t>
            </a:r>
            <a:endParaRPr lang="en-US" sz="3200" kern="1200" dirty="0"/>
          </a:p>
        </p:txBody>
      </p:sp>
    </p:spTree>
    <p:extLst>
      <p:ext uri="{BB962C8B-B14F-4D97-AF65-F5344CB8AC3E}">
        <p14:creationId xmlns:p14="http://schemas.microsoft.com/office/powerpoint/2010/main" val="454420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Disability Defined</a:t>
            </a:r>
          </a:p>
        </p:txBody>
      </p:sp>
      <p:sp>
        <p:nvSpPr>
          <p:cNvPr id="2" name="Content Placeholder 1">
            <a:extLst>
              <a:ext uri="{FF2B5EF4-FFF2-40B4-BE49-F238E27FC236}">
                <a16:creationId xmlns:a16="http://schemas.microsoft.com/office/drawing/2014/main" id="{F81A9D6D-8458-FE44-8617-D884F6D2ECB8}"/>
              </a:ext>
            </a:extLst>
          </p:cNvPr>
          <p:cNvSpPr>
            <a:spLocks noGrp="1"/>
          </p:cNvSpPr>
          <p:nvPr>
            <p:ph idx="1"/>
          </p:nvPr>
        </p:nvSpPr>
        <p:spPr/>
        <p:txBody>
          <a:bodyPr/>
          <a:lstStyle/>
          <a:p>
            <a:r>
              <a:rPr lang="en-US" dirty="0">
                <a:solidFill>
                  <a:schemeClr val="tx1"/>
                </a:solidFill>
              </a:rPr>
              <a:t>The ADA defines a person with a disability as a person who has a physical or mental impairment that substantially limits one or more major life activity. This includes people who have a record of such an impairment, even if they do not currently have a disability. It also includes individuals who do not have a disability but are regarded as having a disability. </a:t>
            </a:r>
          </a:p>
          <a:p>
            <a:r>
              <a:rPr lang="en-US" dirty="0">
                <a:solidFill>
                  <a:schemeClr val="tx1"/>
                </a:solidFill>
              </a:rPr>
              <a:t>The ADA makes it unlawful to discriminate against a person based on that person’s association with a person with a disability.</a:t>
            </a:r>
          </a:p>
          <a:p>
            <a:r>
              <a:rPr lang="en-US" dirty="0">
                <a:solidFill>
                  <a:schemeClr val="tx1"/>
                </a:solidFill>
              </a:rPr>
              <a:t>Visible, invisible, lifelong or acquired</a:t>
            </a:r>
          </a:p>
        </p:txBody>
      </p:sp>
    </p:spTree>
    <p:extLst>
      <p:ext uri="{BB962C8B-B14F-4D97-AF65-F5344CB8AC3E}">
        <p14:creationId xmlns:p14="http://schemas.microsoft.com/office/powerpoint/2010/main" val="1387502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What is a reasonable accommodation?</a:t>
            </a:r>
          </a:p>
        </p:txBody>
      </p:sp>
      <p:sp>
        <p:nvSpPr>
          <p:cNvPr id="8" name="Rectangle 7" descr="Money">
            <a:extLst>
              <a:ext uri="{FF2B5EF4-FFF2-40B4-BE49-F238E27FC236}">
                <a16:creationId xmlns:a16="http://schemas.microsoft.com/office/drawing/2014/main" id="{141E69C6-20F8-3247-AC2A-BA49F23CB753}"/>
              </a:ext>
            </a:extLst>
          </p:cNvPr>
          <p:cNvSpPr/>
          <p:nvPr/>
        </p:nvSpPr>
        <p:spPr>
          <a:xfrm>
            <a:off x="964522" y="2091345"/>
            <a:ext cx="1330382" cy="1330382"/>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Freeform 8">
            <a:extLst>
              <a:ext uri="{FF2B5EF4-FFF2-40B4-BE49-F238E27FC236}">
                <a16:creationId xmlns:a16="http://schemas.microsoft.com/office/drawing/2014/main" id="{CB621EF4-6181-D148-B3F4-CF853EDCD688}"/>
              </a:ext>
            </a:extLst>
          </p:cNvPr>
          <p:cNvSpPr/>
          <p:nvPr/>
        </p:nvSpPr>
        <p:spPr>
          <a:xfrm>
            <a:off x="-270833" y="3527100"/>
            <a:ext cx="3801093" cy="748340"/>
          </a:xfrm>
          <a:custGeom>
            <a:avLst/>
            <a:gdLst>
              <a:gd name="connsiteX0" fmla="*/ 0 w 3801093"/>
              <a:gd name="connsiteY0" fmla="*/ 0 h 748340"/>
              <a:gd name="connsiteX1" fmla="*/ 3801093 w 3801093"/>
              <a:gd name="connsiteY1" fmla="*/ 0 h 748340"/>
              <a:gd name="connsiteX2" fmla="*/ 3801093 w 3801093"/>
              <a:gd name="connsiteY2" fmla="*/ 748340 h 748340"/>
              <a:gd name="connsiteX3" fmla="*/ 0 w 3801093"/>
              <a:gd name="connsiteY3" fmla="*/ 748340 h 748340"/>
              <a:gd name="connsiteX4" fmla="*/ 0 w 3801093"/>
              <a:gd name="connsiteY4" fmla="*/ 0 h 74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093" h="748340">
                <a:moveTo>
                  <a:pt x="0" y="0"/>
                </a:moveTo>
                <a:lnTo>
                  <a:pt x="3801093" y="0"/>
                </a:lnTo>
                <a:lnTo>
                  <a:pt x="3801093" y="748340"/>
                </a:lnTo>
                <a:lnTo>
                  <a:pt x="0" y="748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Most cost &lt; $500</a:t>
            </a:r>
          </a:p>
        </p:txBody>
      </p:sp>
      <p:sp>
        <p:nvSpPr>
          <p:cNvPr id="11" name="Rectangle 10" descr="Table">
            <a:extLst>
              <a:ext uri="{FF2B5EF4-FFF2-40B4-BE49-F238E27FC236}">
                <a16:creationId xmlns:a16="http://schemas.microsoft.com/office/drawing/2014/main" id="{2950AF52-6C84-C945-AFF3-6520311BC408}"/>
              </a:ext>
            </a:extLst>
          </p:cNvPr>
          <p:cNvSpPr/>
          <p:nvPr/>
        </p:nvSpPr>
        <p:spPr>
          <a:xfrm>
            <a:off x="5430808" y="2091345"/>
            <a:ext cx="1330382" cy="1330382"/>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727682"/>
              <a:satOff val="-41964"/>
              <a:lumOff val="4314"/>
              <a:alphaOff val="0"/>
            </a:schemeClr>
          </a:effectRef>
          <a:fontRef idx="minor">
            <a:schemeClr val="lt1"/>
          </a:fontRef>
        </p:style>
      </p:sp>
      <p:sp>
        <p:nvSpPr>
          <p:cNvPr id="12" name="Freeform 11">
            <a:extLst>
              <a:ext uri="{FF2B5EF4-FFF2-40B4-BE49-F238E27FC236}">
                <a16:creationId xmlns:a16="http://schemas.microsoft.com/office/drawing/2014/main" id="{98C82A07-C7B4-4E45-9E0B-354D1969D596}"/>
              </a:ext>
            </a:extLst>
          </p:cNvPr>
          <p:cNvSpPr/>
          <p:nvPr/>
        </p:nvSpPr>
        <p:spPr>
          <a:xfrm>
            <a:off x="4195452" y="3527100"/>
            <a:ext cx="3801093" cy="748340"/>
          </a:xfrm>
          <a:custGeom>
            <a:avLst/>
            <a:gdLst>
              <a:gd name="connsiteX0" fmla="*/ 0 w 3801093"/>
              <a:gd name="connsiteY0" fmla="*/ 0 h 748340"/>
              <a:gd name="connsiteX1" fmla="*/ 3801093 w 3801093"/>
              <a:gd name="connsiteY1" fmla="*/ 0 h 748340"/>
              <a:gd name="connsiteX2" fmla="*/ 3801093 w 3801093"/>
              <a:gd name="connsiteY2" fmla="*/ 748340 h 748340"/>
              <a:gd name="connsiteX3" fmla="*/ 0 w 3801093"/>
              <a:gd name="connsiteY3" fmla="*/ 748340 h 748340"/>
              <a:gd name="connsiteX4" fmla="*/ 0 w 3801093"/>
              <a:gd name="connsiteY4" fmla="*/ 0 h 74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093" h="748340">
                <a:moveTo>
                  <a:pt x="0" y="0"/>
                </a:moveTo>
                <a:lnTo>
                  <a:pt x="3801093" y="0"/>
                </a:lnTo>
                <a:lnTo>
                  <a:pt x="3801093" y="748340"/>
                </a:lnTo>
                <a:lnTo>
                  <a:pt x="0" y="748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Best practice to budget centrally</a:t>
            </a:r>
          </a:p>
        </p:txBody>
      </p:sp>
      <p:sp>
        <p:nvSpPr>
          <p:cNvPr id="14" name="Rectangle 13" descr="Information">
            <a:extLst>
              <a:ext uri="{FF2B5EF4-FFF2-40B4-BE49-F238E27FC236}">
                <a16:creationId xmlns:a16="http://schemas.microsoft.com/office/drawing/2014/main" id="{C5C77CF1-0DD1-6742-94D1-26FA0D3F394A}"/>
              </a:ext>
            </a:extLst>
          </p:cNvPr>
          <p:cNvSpPr/>
          <p:nvPr/>
        </p:nvSpPr>
        <p:spPr>
          <a:xfrm>
            <a:off x="9897093" y="2091345"/>
            <a:ext cx="1330382" cy="1330382"/>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1455363"/>
              <a:satOff val="-83928"/>
              <a:lumOff val="8628"/>
              <a:alphaOff val="0"/>
            </a:schemeClr>
          </a:effectRef>
          <a:fontRef idx="minor">
            <a:schemeClr val="lt1"/>
          </a:fontRef>
        </p:style>
      </p:sp>
      <p:sp>
        <p:nvSpPr>
          <p:cNvPr id="15" name="Freeform 14">
            <a:extLst>
              <a:ext uri="{FF2B5EF4-FFF2-40B4-BE49-F238E27FC236}">
                <a16:creationId xmlns:a16="http://schemas.microsoft.com/office/drawing/2014/main" id="{1908216E-ADA4-E24F-B8F5-4CA5D3F756B0}"/>
              </a:ext>
            </a:extLst>
          </p:cNvPr>
          <p:cNvSpPr/>
          <p:nvPr/>
        </p:nvSpPr>
        <p:spPr>
          <a:xfrm>
            <a:off x="8661737" y="3527100"/>
            <a:ext cx="3801093" cy="748340"/>
          </a:xfrm>
          <a:custGeom>
            <a:avLst/>
            <a:gdLst>
              <a:gd name="connsiteX0" fmla="*/ 0 w 3801093"/>
              <a:gd name="connsiteY0" fmla="*/ 0 h 748340"/>
              <a:gd name="connsiteX1" fmla="*/ 3801093 w 3801093"/>
              <a:gd name="connsiteY1" fmla="*/ 0 h 748340"/>
              <a:gd name="connsiteX2" fmla="*/ 3801093 w 3801093"/>
              <a:gd name="connsiteY2" fmla="*/ 748340 h 748340"/>
              <a:gd name="connsiteX3" fmla="*/ 0 w 3801093"/>
              <a:gd name="connsiteY3" fmla="*/ 748340 h 748340"/>
              <a:gd name="connsiteX4" fmla="*/ 0 w 3801093"/>
              <a:gd name="connsiteY4" fmla="*/ 0 h 74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1093" h="748340">
                <a:moveTo>
                  <a:pt x="0" y="0"/>
                </a:moveTo>
                <a:lnTo>
                  <a:pt x="3801093" y="0"/>
                </a:lnTo>
                <a:lnTo>
                  <a:pt x="3801093" y="748340"/>
                </a:lnTo>
                <a:lnTo>
                  <a:pt x="0" y="7483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Guidance </a:t>
            </a:r>
          </a:p>
        </p:txBody>
      </p:sp>
    </p:spTree>
    <p:extLst>
      <p:ext uri="{BB962C8B-B14F-4D97-AF65-F5344CB8AC3E}">
        <p14:creationId xmlns:p14="http://schemas.microsoft.com/office/powerpoint/2010/main" val="2389210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3FCC6C-DB4B-4129-BDE0-716506D4070E}"/>
              </a:ext>
            </a:extLst>
          </p:cNvPr>
          <p:cNvSpPr>
            <a:spLocks noGrp="1"/>
          </p:cNvSpPr>
          <p:nvPr>
            <p:ph type="title"/>
          </p:nvPr>
        </p:nvSpPr>
        <p:spPr/>
        <p:txBody>
          <a:bodyPr>
            <a:normAutofit/>
          </a:bodyPr>
          <a:lstStyle/>
          <a:p>
            <a:r>
              <a:rPr lang="en-US" sz="3600" dirty="0"/>
              <a:t>Accommodations and Employment Resources</a:t>
            </a:r>
          </a:p>
        </p:txBody>
      </p:sp>
      <p:sp>
        <p:nvSpPr>
          <p:cNvPr id="2" name="Content Placeholder 1">
            <a:extLst>
              <a:ext uri="{FF2B5EF4-FFF2-40B4-BE49-F238E27FC236}">
                <a16:creationId xmlns:a16="http://schemas.microsoft.com/office/drawing/2014/main" id="{811017ED-6CC5-46BE-B5A2-23B89365542C}"/>
              </a:ext>
            </a:extLst>
          </p:cNvPr>
          <p:cNvSpPr>
            <a:spLocks noGrp="1"/>
          </p:cNvSpPr>
          <p:nvPr>
            <p:ph idx="1"/>
          </p:nvPr>
        </p:nvSpPr>
        <p:spPr>
          <a:xfrm>
            <a:off x="0" y="1649779"/>
            <a:ext cx="11276037" cy="4351338"/>
          </a:xfrm>
        </p:spPr>
        <p:txBody>
          <a:bodyPr>
            <a:normAutofit/>
          </a:bodyPr>
          <a:lstStyle/>
          <a:p>
            <a:pPr lvl="1"/>
            <a:r>
              <a:rPr lang="en-US" sz="2600" dirty="0">
                <a:solidFill>
                  <a:schemeClr val="accent1"/>
                </a:solidFill>
                <a:hlinkClick r:id="rId3">
                  <a:extLst>
                    <a:ext uri="{A12FA001-AC4F-418D-AE19-62706E023703}">
                      <ahyp:hlinkClr xmlns:ahyp="http://schemas.microsoft.com/office/drawing/2018/hyperlinkcolor" val="tx"/>
                    </a:ext>
                  </a:extLst>
                </a:hlinkClick>
              </a:rPr>
              <a:t>Job Accommodation Network: AskJAN.org </a:t>
            </a:r>
            <a:endParaRPr lang="en-US" sz="2600" dirty="0">
              <a:solidFill>
                <a:schemeClr val="accent1"/>
              </a:solidFill>
              <a:hlinkClick r:id="" action="ppaction://noaction">
                <a:extLst>
                  <a:ext uri="{A12FA001-AC4F-418D-AE19-62706E023703}">
                    <ahyp:hlinkClr xmlns:ahyp="http://schemas.microsoft.com/office/drawing/2018/hyperlinkcolor" val="tx"/>
                  </a:ext>
                </a:extLst>
              </a:hlinkClick>
            </a:endParaRPr>
          </a:p>
          <a:p>
            <a:pPr lvl="1"/>
            <a:r>
              <a:rPr lang="en-US" sz="2600" dirty="0">
                <a:solidFill>
                  <a:schemeClr val="accent1"/>
                </a:solidFill>
                <a:hlinkClick r:id="rId4">
                  <a:extLst>
                    <a:ext uri="{A12FA001-AC4F-418D-AE19-62706E023703}">
                      <ahyp:hlinkClr xmlns:ahyp="http://schemas.microsoft.com/office/drawing/2018/hyperlinkcolor" val="tx"/>
                    </a:ext>
                  </a:extLst>
                </a:hlinkClick>
              </a:rPr>
              <a:t>Employer Assistance and Resource Network on Disability Inclusion (EARN)</a:t>
            </a:r>
            <a:endParaRPr lang="en-US" sz="2600" dirty="0">
              <a:solidFill>
                <a:schemeClr val="accent1"/>
              </a:solidFill>
            </a:endParaRPr>
          </a:p>
          <a:p>
            <a:pPr lvl="1"/>
            <a:r>
              <a:rPr lang="en-US" sz="2600" dirty="0">
                <a:solidFill>
                  <a:schemeClr val="accent1"/>
                </a:solidFill>
                <a:hlinkClick r:id="rId5">
                  <a:extLst>
                    <a:ext uri="{A12FA001-AC4F-418D-AE19-62706E023703}">
                      <ahyp:hlinkClr xmlns:ahyp="http://schemas.microsoft.com/office/drawing/2018/hyperlinkcolor" val="tx"/>
                    </a:ext>
                  </a:extLst>
                </a:hlinkClick>
              </a:rPr>
              <a:t>DisabilityIN</a:t>
            </a:r>
            <a:endParaRPr lang="en-US" sz="2600" dirty="0">
              <a:solidFill>
                <a:schemeClr val="accent1"/>
              </a:solidFill>
            </a:endParaRPr>
          </a:p>
          <a:p>
            <a:pPr lvl="1"/>
            <a:r>
              <a:rPr lang="en-US" sz="2600" dirty="0">
                <a:solidFill>
                  <a:schemeClr val="accent1"/>
                </a:solidFill>
                <a:hlinkClick r:id="rId6">
                  <a:extLst>
                    <a:ext uri="{A12FA001-AC4F-418D-AE19-62706E023703}">
                      <ahyp:hlinkClr xmlns:ahyp="http://schemas.microsoft.com/office/drawing/2018/hyperlinkcolor" val="tx"/>
                    </a:ext>
                  </a:extLst>
                </a:hlinkClick>
              </a:rPr>
              <a:t>National Organization on Disability (NOD</a:t>
            </a:r>
            <a:r>
              <a:rPr lang="en-US" sz="2600" dirty="0">
                <a:solidFill>
                  <a:schemeClr val="accent1"/>
                </a:solidFill>
              </a:rPr>
              <a:t>)</a:t>
            </a:r>
          </a:p>
          <a:p>
            <a:pPr lvl="1"/>
            <a:r>
              <a:rPr lang="en-US" sz="2600" dirty="0">
                <a:solidFill>
                  <a:schemeClr val="accent1"/>
                </a:solidFill>
                <a:hlinkClick r:id="rId7">
                  <a:extLst>
                    <a:ext uri="{A12FA001-AC4F-418D-AE19-62706E023703}">
                      <ahyp:hlinkClr xmlns:ahyp="http://schemas.microsoft.com/office/drawing/2018/hyperlinkcolor" val="tx"/>
                    </a:ext>
                  </a:extLst>
                </a:hlinkClick>
              </a:rPr>
              <a:t>Respectability</a:t>
            </a:r>
            <a:endParaRPr lang="en-US" sz="2600" dirty="0">
              <a:solidFill>
                <a:schemeClr val="accent1"/>
              </a:solidFill>
            </a:endParaRPr>
          </a:p>
          <a:p>
            <a:pPr lvl="1"/>
            <a:r>
              <a:rPr lang="en-US" sz="2600" dirty="0">
                <a:solidFill>
                  <a:schemeClr val="tx1"/>
                </a:solidFill>
              </a:rPr>
              <a:t>Your regional ADA Center</a:t>
            </a:r>
          </a:p>
          <a:p>
            <a:pPr lvl="1"/>
            <a:r>
              <a:rPr lang="en-US" sz="2600" dirty="0">
                <a:solidFill>
                  <a:schemeClr val="tx1"/>
                </a:solidFill>
              </a:rPr>
              <a:t>Your Protection and Advocacy System</a:t>
            </a:r>
          </a:p>
        </p:txBody>
      </p:sp>
    </p:spTree>
    <p:extLst>
      <p:ext uri="{BB962C8B-B14F-4D97-AF65-F5344CB8AC3E}">
        <p14:creationId xmlns:p14="http://schemas.microsoft.com/office/powerpoint/2010/main" val="138645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Disability welcoming organizations</a:t>
            </a:r>
          </a:p>
        </p:txBody>
      </p:sp>
      <p:sp>
        <p:nvSpPr>
          <p:cNvPr id="8" name="Rounded Rectangle 7">
            <a:extLst>
              <a:ext uri="{FF2B5EF4-FFF2-40B4-BE49-F238E27FC236}">
                <a16:creationId xmlns:a16="http://schemas.microsoft.com/office/drawing/2014/main" id="{47E02499-B635-B743-89D7-A0311BE233E0}"/>
              </a:ext>
              <a:ext uri="{C183D7F6-B498-43B3-948B-1728B52AA6E4}">
                <adec:decorative xmlns:adec="http://schemas.microsoft.com/office/drawing/2017/decorative" val="1"/>
              </a:ext>
            </a:extLst>
          </p:cNvPr>
          <p:cNvSpPr/>
          <p:nvPr/>
        </p:nvSpPr>
        <p:spPr>
          <a:xfrm>
            <a:off x="1201420" y="1691977"/>
            <a:ext cx="9992359" cy="93960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9" name="Rectangle 8" descr="City">
            <a:extLst>
              <a:ext uri="{FF2B5EF4-FFF2-40B4-BE49-F238E27FC236}">
                <a16:creationId xmlns:a16="http://schemas.microsoft.com/office/drawing/2014/main" id="{398742AD-B745-8142-AFBD-917F4F15E869}"/>
              </a:ext>
            </a:extLst>
          </p:cNvPr>
          <p:cNvSpPr/>
          <p:nvPr/>
        </p:nvSpPr>
        <p:spPr>
          <a:xfrm>
            <a:off x="1485650" y="1903389"/>
            <a:ext cx="516783" cy="516783"/>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Freeform 9">
            <a:extLst>
              <a:ext uri="{FF2B5EF4-FFF2-40B4-BE49-F238E27FC236}">
                <a16:creationId xmlns:a16="http://schemas.microsoft.com/office/drawing/2014/main" id="{66783E29-5138-7147-8012-C582A9F0480B}"/>
              </a:ext>
            </a:extLst>
          </p:cNvPr>
          <p:cNvSpPr/>
          <p:nvPr/>
        </p:nvSpPr>
        <p:spPr>
          <a:xfrm>
            <a:off x="2286664" y="1691977"/>
            <a:ext cx="8907115" cy="939605"/>
          </a:xfrm>
          <a:custGeom>
            <a:avLst/>
            <a:gdLst>
              <a:gd name="connsiteX0" fmla="*/ 0 w 8907115"/>
              <a:gd name="connsiteY0" fmla="*/ 0 h 939605"/>
              <a:gd name="connsiteX1" fmla="*/ 8907115 w 8907115"/>
              <a:gd name="connsiteY1" fmla="*/ 0 h 939605"/>
              <a:gd name="connsiteX2" fmla="*/ 8907115 w 8907115"/>
              <a:gd name="connsiteY2" fmla="*/ 939605 h 939605"/>
              <a:gd name="connsiteX3" fmla="*/ 0 w 8907115"/>
              <a:gd name="connsiteY3" fmla="*/ 939605 h 939605"/>
              <a:gd name="connsiteX4" fmla="*/ 0 w 8907115"/>
              <a:gd name="connsiteY4" fmla="*/ 0 h 93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115" h="939605">
                <a:moveTo>
                  <a:pt x="0" y="0"/>
                </a:moveTo>
                <a:lnTo>
                  <a:pt x="8907115" y="0"/>
                </a:lnTo>
                <a:lnTo>
                  <a:pt x="8907115" y="939605"/>
                </a:lnTo>
                <a:lnTo>
                  <a:pt x="0" y="939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42" tIns="99442" rIns="99442" bIns="99442" numCol="1" spcCol="1270" anchor="ctr" anchorCtr="0">
            <a:noAutofit/>
          </a:bodyPr>
          <a:lstStyle/>
          <a:p>
            <a:pPr marL="0" lvl="0" indent="0" algn="l" defTabSz="977900">
              <a:lnSpc>
                <a:spcPct val="100000"/>
              </a:lnSpc>
              <a:spcBef>
                <a:spcPct val="0"/>
              </a:spcBef>
              <a:spcAft>
                <a:spcPct val="35000"/>
              </a:spcAft>
              <a:buNone/>
            </a:pPr>
            <a:r>
              <a:rPr lang="en-US" sz="2200" kern="1200" dirty="0"/>
              <a:t>Accessible workplace, event spaces, websites, materials</a:t>
            </a:r>
          </a:p>
        </p:txBody>
      </p:sp>
      <p:sp>
        <p:nvSpPr>
          <p:cNvPr id="11" name="Rounded Rectangle 10">
            <a:extLst>
              <a:ext uri="{FF2B5EF4-FFF2-40B4-BE49-F238E27FC236}">
                <a16:creationId xmlns:a16="http://schemas.microsoft.com/office/drawing/2014/main" id="{683EA2FC-D3FD-1D4A-9FD9-947A21B9A400}"/>
              </a:ext>
              <a:ext uri="{C183D7F6-B498-43B3-948B-1728B52AA6E4}">
                <adec:decorative xmlns:adec="http://schemas.microsoft.com/office/drawing/2017/decorative" val="1"/>
              </a:ext>
            </a:extLst>
          </p:cNvPr>
          <p:cNvSpPr/>
          <p:nvPr/>
        </p:nvSpPr>
        <p:spPr>
          <a:xfrm>
            <a:off x="1201420" y="2866485"/>
            <a:ext cx="9992359" cy="93960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2" name="Rectangle 11" descr="Document">
            <a:extLst>
              <a:ext uri="{FF2B5EF4-FFF2-40B4-BE49-F238E27FC236}">
                <a16:creationId xmlns:a16="http://schemas.microsoft.com/office/drawing/2014/main" id="{030B8A17-C0B4-5547-B58F-4A13F3C520BC}"/>
              </a:ext>
            </a:extLst>
          </p:cNvPr>
          <p:cNvSpPr/>
          <p:nvPr/>
        </p:nvSpPr>
        <p:spPr>
          <a:xfrm>
            <a:off x="1485650" y="3077896"/>
            <a:ext cx="516783" cy="516783"/>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3" name="Freeform 12">
            <a:extLst>
              <a:ext uri="{FF2B5EF4-FFF2-40B4-BE49-F238E27FC236}">
                <a16:creationId xmlns:a16="http://schemas.microsoft.com/office/drawing/2014/main" id="{274F53C7-AA23-3E4C-B182-B41D378DBC7F}"/>
              </a:ext>
            </a:extLst>
          </p:cNvPr>
          <p:cNvSpPr/>
          <p:nvPr/>
        </p:nvSpPr>
        <p:spPr>
          <a:xfrm>
            <a:off x="2286664" y="2866485"/>
            <a:ext cx="8907115" cy="939605"/>
          </a:xfrm>
          <a:custGeom>
            <a:avLst/>
            <a:gdLst>
              <a:gd name="connsiteX0" fmla="*/ 0 w 8907115"/>
              <a:gd name="connsiteY0" fmla="*/ 0 h 939605"/>
              <a:gd name="connsiteX1" fmla="*/ 8907115 w 8907115"/>
              <a:gd name="connsiteY1" fmla="*/ 0 h 939605"/>
              <a:gd name="connsiteX2" fmla="*/ 8907115 w 8907115"/>
              <a:gd name="connsiteY2" fmla="*/ 939605 h 939605"/>
              <a:gd name="connsiteX3" fmla="*/ 0 w 8907115"/>
              <a:gd name="connsiteY3" fmla="*/ 939605 h 939605"/>
              <a:gd name="connsiteX4" fmla="*/ 0 w 8907115"/>
              <a:gd name="connsiteY4" fmla="*/ 0 h 93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115" h="939605">
                <a:moveTo>
                  <a:pt x="0" y="0"/>
                </a:moveTo>
                <a:lnTo>
                  <a:pt x="8907115" y="0"/>
                </a:lnTo>
                <a:lnTo>
                  <a:pt x="8907115" y="939605"/>
                </a:lnTo>
                <a:lnTo>
                  <a:pt x="0" y="939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42" tIns="99442" rIns="99442" bIns="99442" numCol="1" spcCol="1270" anchor="ctr" anchorCtr="0">
            <a:noAutofit/>
          </a:bodyPr>
          <a:lstStyle/>
          <a:p>
            <a:pPr marL="0" lvl="0" indent="0" algn="l" defTabSz="977900">
              <a:lnSpc>
                <a:spcPct val="100000"/>
              </a:lnSpc>
              <a:spcBef>
                <a:spcPct val="0"/>
              </a:spcBef>
              <a:spcAft>
                <a:spcPct val="35000"/>
              </a:spcAft>
              <a:buNone/>
            </a:pPr>
            <a:r>
              <a:rPr lang="en-US" sz="2200" kern="1200" dirty="0"/>
              <a:t>Include disability in diversity statements</a:t>
            </a:r>
          </a:p>
        </p:txBody>
      </p:sp>
      <p:sp>
        <p:nvSpPr>
          <p:cNvPr id="14" name="Rounded Rectangle 13">
            <a:extLst>
              <a:ext uri="{FF2B5EF4-FFF2-40B4-BE49-F238E27FC236}">
                <a16:creationId xmlns:a16="http://schemas.microsoft.com/office/drawing/2014/main" id="{AC5FEDC8-E884-8F4A-A2B4-2C3C7DCEFEE2}"/>
              </a:ext>
              <a:ext uri="{C183D7F6-B498-43B3-948B-1728B52AA6E4}">
                <adec:decorative xmlns:adec="http://schemas.microsoft.com/office/drawing/2017/decorative" val="1"/>
              </a:ext>
            </a:extLst>
          </p:cNvPr>
          <p:cNvSpPr/>
          <p:nvPr/>
        </p:nvSpPr>
        <p:spPr>
          <a:xfrm>
            <a:off x="1201420" y="4040992"/>
            <a:ext cx="9992359" cy="93960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5" name="Rectangle 14" descr="Checkmark">
            <a:extLst>
              <a:ext uri="{FF2B5EF4-FFF2-40B4-BE49-F238E27FC236}">
                <a16:creationId xmlns:a16="http://schemas.microsoft.com/office/drawing/2014/main" id="{1A6274A2-7524-B048-A7CF-A55DFE00032B}"/>
              </a:ext>
            </a:extLst>
          </p:cNvPr>
          <p:cNvSpPr/>
          <p:nvPr/>
        </p:nvSpPr>
        <p:spPr>
          <a:xfrm>
            <a:off x="1485650" y="4252404"/>
            <a:ext cx="516783" cy="516783"/>
          </a:xfrm>
          <a:prstGeom prst="rect">
            <a:avLst/>
          </a:pr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6" name="Freeform 15">
            <a:extLst>
              <a:ext uri="{FF2B5EF4-FFF2-40B4-BE49-F238E27FC236}">
                <a16:creationId xmlns:a16="http://schemas.microsoft.com/office/drawing/2014/main" id="{BC5783B3-2984-6A40-93E4-36386553893A}"/>
              </a:ext>
              <a:ext uri="{C183D7F6-B498-43B3-948B-1728B52AA6E4}">
                <adec:decorative xmlns:adec="http://schemas.microsoft.com/office/drawing/2017/decorative" val="1"/>
              </a:ext>
            </a:extLst>
          </p:cNvPr>
          <p:cNvSpPr/>
          <p:nvPr/>
        </p:nvSpPr>
        <p:spPr>
          <a:xfrm>
            <a:off x="2286664" y="4040992"/>
            <a:ext cx="8907115" cy="939605"/>
          </a:xfrm>
          <a:custGeom>
            <a:avLst/>
            <a:gdLst>
              <a:gd name="connsiteX0" fmla="*/ 0 w 8907115"/>
              <a:gd name="connsiteY0" fmla="*/ 0 h 939605"/>
              <a:gd name="connsiteX1" fmla="*/ 8907115 w 8907115"/>
              <a:gd name="connsiteY1" fmla="*/ 0 h 939605"/>
              <a:gd name="connsiteX2" fmla="*/ 8907115 w 8907115"/>
              <a:gd name="connsiteY2" fmla="*/ 939605 h 939605"/>
              <a:gd name="connsiteX3" fmla="*/ 0 w 8907115"/>
              <a:gd name="connsiteY3" fmla="*/ 939605 h 939605"/>
              <a:gd name="connsiteX4" fmla="*/ 0 w 8907115"/>
              <a:gd name="connsiteY4" fmla="*/ 0 h 93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115" h="939605">
                <a:moveTo>
                  <a:pt x="0" y="0"/>
                </a:moveTo>
                <a:lnTo>
                  <a:pt x="8907115" y="0"/>
                </a:lnTo>
                <a:lnTo>
                  <a:pt x="8907115" y="939605"/>
                </a:lnTo>
                <a:lnTo>
                  <a:pt x="0" y="939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42" tIns="99442" rIns="99442" bIns="99442" numCol="1" spcCol="1270" anchor="ctr" anchorCtr="0">
            <a:noAutofit/>
          </a:bodyPr>
          <a:lstStyle/>
          <a:p>
            <a:pPr marL="0" lvl="0" indent="0" algn="l" defTabSz="977900">
              <a:lnSpc>
                <a:spcPct val="100000"/>
              </a:lnSpc>
              <a:spcBef>
                <a:spcPct val="0"/>
              </a:spcBef>
              <a:spcAft>
                <a:spcPct val="35000"/>
              </a:spcAft>
              <a:buNone/>
            </a:pPr>
            <a:r>
              <a:rPr lang="en-US" sz="2200" kern="1200" dirty="0"/>
              <a:t>Invite volunteer, board and staff candidates to request accommodations</a:t>
            </a:r>
          </a:p>
        </p:txBody>
      </p:sp>
      <p:sp>
        <p:nvSpPr>
          <p:cNvPr id="17" name="Rounded Rectangle 16">
            <a:extLst>
              <a:ext uri="{FF2B5EF4-FFF2-40B4-BE49-F238E27FC236}">
                <a16:creationId xmlns:a16="http://schemas.microsoft.com/office/drawing/2014/main" id="{F10FD73A-D902-A740-BB8C-1CC766A02B1F}"/>
              </a:ext>
              <a:ext uri="{C183D7F6-B498-43B3-948B-1728B52AA6E4}">
                <adec:decorative xmlns:adec="http://schemas.microsoft.com/office/drawing/2017/decorative" val="1"/>
              </a:ext>
            </a:extLst>
          </p:cNvPr>
          <p:cNvSpPr/>
          <p:nvPr/>
        </p:nvSpPr>
        <p:spPr>
          <a:xfrm>
            <a:off x="1201420" y="5215500"/>
            <a:ext cx="9992359" cy="939605"/>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8" name="Rectangle 17" descr="Customer review RTL">
            <a:extLst>
              <a:ext uri="{FF2B5EF4-FFF2-40B4-BE49-F238E27FC236}">
                <a16:creationId xmlns:a16="http://schemas.microsoft.com/office/drawing/2014/main" id="{36BA8821-542A-324E-8C86-47E2123E819A}"/>
              </a:ext>
            </a:extLst>
          </p:cNvPr>
          <p:cNvSpPr/>
          <p:nvPr/>
        </p:nvSpPr>
        <p:spPr>
          <a:xfrm>
            <a:off x="1485650" y="5426911"/>
            <a:ext cx="516783" cy="516783"/>
          </a:xfrm>
          <a:prstGeom prst="rect">
            <a:avLst/>
          </a:prstGeom>
          <a: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9" name="Freeform 18">
            <a:extLst>
              <a:ext uri="{FF2B5EF4-FFF2-40B4-BE49-F238E27FC236}">
                <a16:creationId xmlns:a16="http://schemas.microsoft.com/office/drawing/2014/main" id="{F5C729D7-2449-E74D-B448-269BDA5FBB1E}"/>
              </a:ext>
            </a:extLst>
          </p:cNvPr>
          <p:cNvSpPr/>
          <p:nvPr/>
        </p:nvSpPr>
        <p:spPr>
          <a:xfrm>
            <a:off x="2286664" y="5215500"/>
            <a:ext cx="8907115" cy="939605"/>
          </a:xfrm>
          <a:custGeom>
            <a:avLst/>
            <a:gdLst>
              <a:gd name="connsiteX0" fmla="*/ 0 w 8907115"/>
              <a:gd name="connsiteY0" fmla="*/ 0 h 939605"/>
              <a:gd name="connsiteX1" fmla="*/ 8907115 w 8907115"/>
              <a:gd name="connsiteY1" fmla="*/ 0 h 939605"/>
              <a:gd name="connsiteX2" fmla="*/ 8907115 w 8907115"/>
              <a:gd name="connsiteY2" fmla="*/ 939605 h 939605"/>
              <a:gd name="connsiteX3" fmla="*/ 0 w 8907115"/>
              <a:gd name="connsiteY3" fmla="*/ 939605 h 939605"/>
              <a:gd name="connsiteX4" fmla="*/ 0 w 8907115"/>
              <a:gd name="connsiteY4" fmla="*/ 0 h 939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7115" h="939605">
                <a:moveTo>
                  <a:pt x="0" y="0"/>
                </a:moveTo>
                <a:lnTo>
                  <a:pt x="8907115" y="0"/>
                </a:lnTo>
                <a:lnTo>
                  <a:pt x="8907115" y="939605"/>
                </a:lnTo>
                <a:lnTo>
                  <a:pt x="0" y="9396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442" tIns="99442" rIns="99442" bIns="99442" numCol="1" spcCol="1270" anchor="ctr" anchorCtr="0">
            <a:noAutofit/>
          </a:bodyPr>
          <a:lstStyle/>
          <a:p>
            <a:pPr marL="0" lvl="0" indent="0" algn="l" defTabSz="977900">
              <a:lnSpc>
                <a:spcPct val="100000"/>
              </a:lnSpc>
              <a:spcBef>
                <a:spcPct val="0"/>
              </a:spcBef>
              <a:spcAft>
                <a:spcPct val="35000"/>
              </a:spcAft>
              <a:buNone/>
            </a:pPr>
            <a:r>
              <a:rPr lang="en-US" sz="2200" kern="1200"/>
              <a:t>Training</a:t>
            </a:r>
          </a:p>
        </p:txBody>
      </p:sp>
    </p:spTree>
    <p:extLst>
      <p:ext uri="{BB962C8B-B14F-4D97-AF65-F5344CB8AC3E}">
        <p14:creationId xmlns:p14="http://schemas.microsoft.com/office/powerpoint/2010/main" val="279791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35E58-A199-0A49-940F-BFF5ECBEDCCE}"/>
              </a:ext>
            </a:extLst>
          </p:cNvPr>
          <p:cNvSpPr>
            <a:spLocks noGrp="1"/>
          </p:cNvSpPr>
          <p:nvPr>
            <p:ph type="title"/>
          </p:nvPr>
        </p:nvSpPr>
        <p:spPr/>
        <p:txBody>
          <a:bodyPr>
            <a:normAutofit/>
          </a:bodyPr>
          <a:lstStyle/>
          <a:p>
            <a:r>
              <a:rPr lang="en-US" sz="3600" dirty="0"/>
              <a:t>Committee and Board Members</a:t>
            </a:r>
          </a:p>
        </p:txBody>
      </p:sp>
      <p:sp>
        <p:nvSpPr>
          <p:cNvPr id="2" name="Content Placeholder 1">
            <a:extLst>
              <a:ext uri="{FF2B5EF4-FFF2-40B4-BE49-F238E27FC236}">
                <a16:creationId xmlns:a16="http://schemas.microsoft.com/office/drawing/2014/main" id="{C4047A07-385F-D54E-985A-255551A23D37}"/>
              </a:ext>
            </a:extLst>
          </p:cNvPr>
          <p:cNvSpPr>
            <a:spLocks noGrp="1"/>
          </p:cNvSpPr>
          <p:nvPr>
            <p:ph idx="1"/>
          </p:nvPr>
        </p:nvSpPr>
        <p:spPr>
          <a:xfrm>
            <a:off x="523240" y="1825624"/>
            <a:ext cx="10851342" cy="4667249"/>
          </a:xfrm>
        </p:spPr>
        <p:txBody>
          <a:bodyPr>
            <a:normAutofit fontScale="92500" lnSpcReduction="10000"/>
          </a:bodyPr>
          <a:lstStyle/>
          <a:p>
            <a:r>
              <a:rPr lang="en-US" dirty="0">
                <a:solidFill>
                  <a:schemeClr val="tx1"/>
                </a:solidFill>
              </a:rPr>
              <a:t>Who are you looking for?</a:t>
            </a:r>
          </a:p>
          <a:p>
            <a:pPr lvl="1"/>
            <a:r>
              <a:rPr lang="en-US" dirty="0">
                <a:solidFill>
                  <a:schemeClr val="tx1"/>
                </a:solidFill>
              </a:rPr>
              <a:t>Time</a:t>
            </a:r>
          </a:p>
          <a:p>
            <a:pPr lvl="1"/>
            <a:r>
              <a:rPr lang="en-US" dirty="0">
                <a:solidFill>
                  <a:schemeClr val="tx1"/>
                </a:solidFill>
              </a:rPr>
              <a:t>Talent</a:t>
            </a:r>
          </a:p>
          <a:p>
            <a:pPr lvl="1"/>
            <a:r>
              <a:rPr lang="en-US" dirty="0">
                <a:solidFill>
                  <a:schemeClr val="tx1"/>
                </a:solidFill>
              </a:rPr>
              <a:t>Treasure</a:t>
            </a:r>
          </a:p>
          <a:p>
            <a:pPr lvl="1"/>
            <a:r>
              <a:rPr lang="en-US" dirty="0">
                <a:solidFill>
                  <a:schemeClr val="tx1"/>
                </a:solidFill>
              </a:rPr>
              <a:t>Perspective</a:t>
            </a:r>
          </a:p>
          <a:p>
            <a:pPr marL="457200" lvl="1" indent="0">
              <a:buNone/>
            </a:pPr>
            <a:endParaRPr lang="en-US" dirty="0">
              <a:solidFill>
                <a:schemeClr val="tx1"/>
              </a:solidFill>
            </a:endParaRPr>
          </a:p>
          <a:p>
            <a:r>
              <a:rPr lang="en-US" dirty="0">
                <a:solidFill>
                  <a:schemeClr val="tx1"/>
                </a:solidFill>
              </a:rPr>
              <a:t>Board Diversity Training</a:t>
            </a:r>
          </a:p>
          <a:p>
            <a:pPr lvl="1"/>
            <a:r>
              <a:rPr lang="en-US" dirty="0">
                <a:solidFill>
                  <a:schemeClr val="tx1"/>
                </a:solidFill>
              </a:rPr>
              <a:t>Disability is diverse </a:t>
            </a:r>
          </a:p>
          <a:p>
            <a:pPr marL="457200" lvl="1" indent="0">
              <a:buNone/>
            </a:pPr>
            <a:endParaRPr lang="en-US" dirty="0">
              <a:solidFill>
                <a:schemeClr val="tx1"/>
              </a:solidFill>
            </a:endParaRPr>
          </a:p>
          <a:p>
            <a:r>
              <a:rPr lang="en-US" dirty="0">
                <a:solidFill>
                  <a:schemeClr val="tx1"/>
                </a:solidFill>
              </a:rPr>
              <a:t>Accommodations make great meetings</a:t>
            </a:r>
          </a:p>
          <a:p>
            <a:pPr lvl="1"/>
            <a:r>
              <a:rPr lang="en-US" dirty="0">
                <a:solidFill>
                  <a:schemeClr val="tx1"/>
                </a:solidFill>
              </a:rPr>
              <a:t>Materials in advance</a:t>
            </a:r>
          </a:p>
          <a:p>
            <a:pPr lvl="1"/>
            <a:r>
              <a:rPr lang="en-US" dirty="0">
                <a:solidFill>
                  <a:schemeClr val="tx1"/>
                </a:solidFill>
              </a:rPr>
              <a:t>Microphones, captions</a:t>
            </a:r>
          </a:p>
          <a:p>
            <a:pPr lvl="1"/>
            <a:r>
              <a:rPr lang="en-US" dirty="0">
                <a:solidFill>
                  <a:schemeClr val="tx1"/>
                </a:solidFill>
              </a:rPr>
              <a:t>Accessible space</a:t>
            </a:r>
          </a:p>
          <a:p>
            <a:pPr lvl="1"/>
            <a:endParaRPr lang="en-US" dirty="0">
              <a:solidFill>
                <a:schemeClr val="tx1"/>
              </a:solidFill>
            </a:endParaRPr>
          </a:p>
          <a:p>
            <a:endParaRPr lang="en-US" dirty="0">
              <a:solidFill>
                <a:schemeClr val="tx1"/>
              </a:solidFill>
            </a:endParaRPr>
          </a:p>
          <a:p>
            <a:endParaRPr lang="en-US" dirty="0">
              <a:solidFill>
                <a:schemeClr val="tx1"/>
              </a:solidFill>
            </a:endParaRPr>
          </a:p>
        </p:txBody>
      </p:sp>
      <p:pic>
        <p:nvPicPr>
          <p:cNvPr id="5" name="Picture 4" descr="A group of people sitting at a desk.  On the right is a white woman listening to a black man speaking into a microphone.  To the left of him is a white woman listening and beyond him another man in a wheelchair.&#10;&#10;">
            <a:extLst>
              <a:ext uri="{FF2B5EF4-FFF2-40B4-BE49-F238E27FC236}">
                <a16:creationId xmlns:a16="http://schemas.microsoft.com/office/drawing/2014/main" id="{34CDB347-A0A3-E942-8951-5CB7820B48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8727" y="1825625"/>
            <a:ext cx="5403273" cy="3602182"/>
          </a:xfrm>
          <a:prstGeom prst="rect">
            <a:avLst/>
          </a:prstGeom>
        </p:spPr>
      </p:pic>
    </p:spTree>
    <p:extLst>
      <p:ext uri="{BB962C8B-B14F-4D97-AF65-F5344CB8AC3E}">
        <p14:creationId xmlns:p14="http://schemas.microsoft.com/office/powerpoint/2010/main" val="356693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E89FCB-7A59-654F-B76A-9CB8B4D590E7}"/>
              </a:ext>
            </a:extLst>
          </p:cNvPr>
          <p:cNvSpPr>
            <a:spLocks noGrp="1"/>
          </p:cNvSpPr>
          <p:nvPr>
            <p:ph type="title"/>
          </p:nvPr>
        </p:nvSpPr>
        <p:spPr>
          <a:xfrm>
            <a:off x="523240" y="365126"/>
            <a:ext cx="10515600" cy="1139824"/>
          </a:xfrm>
        </p:spPr>
        <p:txBody>
          <a:bodyPr>
            <a:normAutofit/>
          </a:bodyPr>
          <a:lstStyle/>
          <a:p>
            <a:r>
              <a:rPr lang="en-US" sz="3600" dirty="0"/>
              <a:t>Qualified staff</a:t>
            </a:r>
          </a:p>
        </p:txBody>
      </p:sp>
      <p:sp>
        <p:nvSpPr>
          <p:cNvPr id="18" name="TextBox 17">
            <a:extLst>
              <a:ext uri="{FF2B5EF4-FFF2-40B4-BE49-F238E27FC236}">
                <a16:creationId xmlns:a16="http://schemas.microsoft.com/office/drawing/2014/main" id="{03A1343A-F9DE-0D49-BF21-1638F9CFB5E5}"/>
              </a:ext>
            </a:extLst>
          </p:cNvPr>
          <p:cNvSpPr txBox="1"/>
          <p:nvPr/>
        </p:nvSpPr>
        <p:spPr>
          <a:xfrm>
            <a:off x="523240" y="1953491"/>
            <a:ext cx="5337233" cy="4770537"/>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Employees with disabilities may choose not to disclose</a:t>
            </a: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Focus on skills; recognize non-traditional backgrounds</a:t>
            </a: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Staff training: hiring managers, company culture</a:t>
            </a: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600" dirty="0">
              <a:latin typeface="Times New Roman" panose="02020603050405020304" pitchFamily="18" charset="0"/>
              <a:cs typeface="Times New Roman" panose="02020603050405020304" pitchFamily="18" charset="0"/>
            </a:endParaRPr>
          </a:p>
          <a:p>
            <a:endParaRPr lang="en-US" dirty="0"/>
          </a:p>
        </p:txBody>
      </p:sp>
      <p:pic>
        <p:nvPicPr>
          <p:cNvPr id="13" name="Content Placeholder 12" descr="Several diverse groups of people sitting at round tables engaged in coversation. A screen with white captions on a blue background is in the back of the room.&#10;">
            <a:extLst>
              <a:ext uri="{FF2B5EF4-FFF2-40B4-BE49-F238E27FC236}">
                <a16:creationId xmlns:a16="http://schemas.microsoft.com/office/drawing/2014/main" id="{92123586-BDF0-D740-BAC6-1254755D48E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06837" y="2263781"/>
            <a:ext cx="5517828" cy="3677654"/>
          </a:xfrm>
        </p:spPr>
      </p:pic>
    </p:spTree>
    <p:extLst>
      <p:ext uri="{BB962C8B-B14F-4D97-AF65-F5344CB8AC3E}">
        <p14:creationId xmlns:p14="http://schemas.microsoft.com/office/powerpoint/2010/main" val="324925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Recruitment</a:t>
            </a:r>
          </a:p>
        </p:txBody>
      </p:sp>
      <p:sp>
        <p:nvSpPr>
          <p:cNvPr id="2" name="Content Placeholder 1">
            <a:extLst>
              <a:ext uri="{FF2B5EF4-FFF2-40B4-BE49-F238E27FC236}">
                <a16:creationId xmlns:a16="http://schemas.microsoft.com/office/drawing/2014/main" id="{F2C066D1-4A42-0742-8A96-B306B6429BCE}"/>
              </a:ext>
            </a:extLst>
          </p:cNvPr>
          <p:cNvSpPr>
            <a:spLocks noGrp="1"/>
          </p:cNvSpPr>
          <p:nvPr>
            <p:ph idx="1"/>
          </p:nvPr>
        </p:nvSpPr>
        <p:spPr/>
        <p:txBody>
          <a:bodyPr>
            <a:normAutofit lnSpcReduction="10000"/>
          </a:bodyPr>
          <a:lstStyle/>
          <a:p>
            <a:r>
              <a:rPr lang="en-US" sz="4000" b="1" dirty="0">
                <a:solidFill>
                  <a:schemeClr val="tx1"/>
                </a:solidFill>
              </a:rPr>
              <a:t> </a:t>
            </a:r>
            <a:r>
              <a:rPr lang="en-US" dirty="0">
                <a:solidFill>
                  <a:schemeClr val="tx1"/>
                </a:solidFill>
              </a:rPr>
              <a:t>Overcome “We can’t find…”</a:t>
            </a:r>
          </a:p>
          <a:p>
            <a:r>
              <a:rPr lang="en-US" dirty="0">
                <a:solidFill>
                  <a:schemeClr val="tx1"/>
                </a:solidFill>
              </a:rPr>
              <a:t> First steps on inclusion journey -</a:t>
            </a:r>
          </a:p>
          <a:p>
            <a:pPr lvl="1"/>
            <a:r>
              <a:rPr lang="en-US" sz="2800" dirty="0">
                <a:solidFill>
                  <a:schemeClr val="tx1"/>
                </a:solidFill>
              </a:rPr>
              <a:t>Find individuals ready to step into positions now</a:t>
            </a:r>
          </a:p>
          <a:p>
            <a:pPr lvl="1"/>
            <a:r>
              <a:rPr lang="en-US" sz="2800" dirty="0">
                <a:solidFill>
                  <a:schemeClr val="tx1"/>
                </a:solidFill>
              </a:rPr>
              <a:t>Build the Pipeline</a:t>
            </a:r>
          </a:p>
          <a:p>
            <a:pPr marL="457200" lvl="1" indent="0">
              <a:buNone/>
            </a:pPr>
            <a:endParaRPr lang="en-US" sz="2800" dirty="0">
              <a:solidFill>
                <a:schemeClr val="tx1"/>
              </a:solidFill>
            </a:endParaRPr>
          </a:p>
          <a:p>
            <a:r>
              <a:rPr lang="en-US" dirty="0">
                <a:solidFill>
                  <a:schemeClr val="tx1"/>
                </a:solidFill>
              </a:rPr>
              <a:t>Seek Disability Community Partnerships</a:t>
            </a:r>
          </a:p>
          <a:p>
            <a:pPr lvl="1"/>
            <a:r>
              <a:rPr lang="en-US" dirty="0">
                <a:solidFill>
                  <a:schemeClr val="tx1"/>
                </a:solidFill>
              </a:rPr>
              <a:t>Attend events</a:t>
            </a:r>
          </a:p>
          <a:p>
            <a:pPr lvl="1"/>
            <a:r>
              <a:rPr lang="en-US" dirty="0">
                <a:solidFill>
                  <a:schemeClr val="tx1"/>
                </a:solidFill>
              </a:rPr>
              <a:t>Proactive outreach</a:t>
            </a:r>
          </a:p>
          <a:p>
            <a:pPr marL="457200" lvl="1" indent="0">
              <a:buNone/>
            </a:pPr>
            <a:endParaRPr lang="en-US" dirty="0">
              <a:solidFill>
                <a:schemeClr val="tx1"/>
              </a:solidFill>
            </a:endParaRPr>
          </a:p>
          <a:p>
            <a:r>
              <a:rPr lang="en-US" dirty="0">
                <a:solidFill>
                  <a:schemeClr val="tx1"/>
                </a:solidFill>
              </a:rPr>
              <a:t>Tap public systems – rehabilitation and workforce services</a:t>
            </a:r>
          </a:p>
          <a:p>
            <a:pPr marL="0" indent="0">
              <a:buNone/>
            </a:pPr>
            <a:endParaRPr lang="en-US" dirty="0">
              <a:solidFill>
                <a:schemeClr val="tx1"/>
              </a:solidFill>
            </a:endParaRPr>
          </a:p>
          <a:p>
            <a:pPr marL="0" indent="0">
              <a:buNone/>
            </a:pPr>
            <a:endParaRPr lang="en-US" sz="4000" dirty="0">
              <a:solidFill>
                <a:schemeClr val="tx1"/>
              </a:solidFill>
            </a:endParaRPr>
          </a:p>
        </p:txBody>
      </p:sp>
    </p:spTree>
    <p:extLst>
      <p:ext uri="{BB962C8B-B14F-4D97-AF65-F5344CB8AC3E}">
        <p14:creationId xmlns:p14="http://schemas.microsoft.com/office/powerpoint/2010/main" val="102339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Start now: Presentation matters</a:t>
            </a:r>
          </a:p>
        </p:txBody>
      </p:sp>
      <p:sp>
        <p:nvSpPr>
          <p:cNvPr id="9" name="Rounded Rectangle 8">
            <a:extLst>
              <a:ext uri="{FF2B5EF4-FFF2-40B4-BE49-F238E27FC236}">
                <a16:creationId xmlns:a16="http://schemas.microsoft.com/office/drawing/2014/main" id="{3A7F5799-4274-F24B-9C30-073619D94599}"/>
              </a:ext>
              <a:ext uri="{C183D7F6-B498-43B3-948B-1728B52AA6E4}">
                <adec:decorative xmlns:adec="http://schemas.microsoft.com/office/drawing/2017/decorative" val="1"/>
              </a:ext>
            </a:extLst>
          </p:cNvPr>
          <p:cNvSpPr/>
          <p:nvPr/>
        </p:nvSpPr>
        <p:spPr>
          <a:xfrm>
            <a:off x="2123440" y="1645920"/>
            <a:ext cx="8148320" cy="134968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0" name="Rectangle 9" descr="Checkmark">
            <a:extLst>
              <a:ext uri="{FF2B5EF4-FFF2-40B4-BE49-F238E27FC236}">
                <a16:creationId xmlns:a16="http://schemas.microsoft.com/office/drawing/2014/main" id="{DB5CA190-9E0A-594B-B644-84019BE4D4BF}"/>
              </a:ext>
            </a:extLst>
          </p:cNvPr>
          <p:cNvSpPr/>
          <p:nvPr/>
        </p:nvSpPr>
        <p:spPr>
          <a:xfrm>
            <a:off x="2531718" y="1950174"/>
            <a:ext cx="742324" cy="742324"/>
          </a:xfrm>
          <a:prstGeom prst="rect">
            <a:avLst/>
          </a:prstGeom>
          <a:blipFill>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Freeform 10">
            <a:extLst>
              <a:ext uri="{FF2B5EF4-FFF2-40B4-BE49-F238E27FC236}">
                <a16:creationId xmlns:a16="http://schemas.microsoft.com/office/drawing/2014/main" id="{682C9BA2-9F83-DB45-9C4D-953D71D71F04}"/>
              </a:ext>
            </a:extLst>
          </p:cNvPr>
          <p:cNvSpPr/>
          <p:nvPr/>
        </p:nvSpPr>
        <p:spPr>
          <a:xfrm>
            <a:off x="3682320" y="1646496"/>
            <a:ext cx="6589439" cy="1349680"/>
          </a:xfrm>
          <a:custGeom>
            <a:avLst/>
            <a:gdLst>
              <a:gd name="connsiteX0" fmla="*/ 0 w 6589439"/>
              <a:gd name="connsiteY0" fmla="*/ 0 h 1349680"/>
              <a:gd name="connsiteX1" fmla="*/ 6589439 w 6589439"/>
              <a:gd name="connsiteY1" fmla="*/ 0 h 1349680"/>
              <a:gd name="connsiteX2" fmla="*/ 6589439 w 6589439"/>
              <a:gd name="connsiteY2" fmla="*/ 1349680 h 1349680"/>
              <a:gd name="connsiteX3" fmla="*/ 0 w 6589439"/>
              <a:gd name="connsiteY3" fmla="*/ 1349680 h 1349680"/>
              <a:gd name="connsiteX4" fmla="*/ 0 w 6589439"/>
              <a:gd name="connsiteY4" fmla="*/ 0 h 13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39" h="1349680">
                <a:moveTo>
                  <a:pt x="0" y="0"/>
                </a:moveTo>
                <a:lnTo>
                  <a:pt x="6589439" y="0"/>
                </a:lnTo>
                <a:lnTo>
                  <a:pt x="6589439" y="1349680"/>
                </a:lnTo>
                <a:lnTo>
                  <a:pt x="0" y="1349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841" tIns="142841" rIns="142841" bIns="142841" numCol="1" spcCol="1270" anchor="ctr" anchorCtr="0">
            <a:noAutofit/>
          </a:bodyPr>
          <a:lstStyle/>
          <a:p>
            <a:pPr marL="0" lvl="0" indent="0" algn="l" defTabSz="1422400">
              <a:lnSpc>
                <a:spcPct val="100000"/>
              </a:lnSpc>
              <a:spcBef>
                <a:spcPct val="0"/>
              </a:spcBef>
              <a:spcAft>
                <a:spcPct val="35000"/>
              </a:spcAft>
              <a:buNone/>
            </a:pPr>
            <a:r>
              <a:rPr lang="en-US" sz="3200" b="1" kern="1200" dirty="0"/>
              <a:t>DISABILITY</a:t>
            </a:r>
            <a:endParaRPr lang="en-US" sz="2500" b="1" kern="1200" dirty="0"/>
          </a:p>
          <a:p>
            <a:pPr marL="0" lvl="0" indent="0" algn="l" defTabSz="1422400">
              <a:lnSpc>
                <a:spcPct val="100000"/>
              </a:lnSpc>
              <a:spcBef>
                <a:spcPct val="0"/>
              </a:spcBef>
              <a:spcAft>
                <a:spcPct val="35000"/>
              </a:spcAft>
              <a:buNone/>
            </a:pPr>
            <a:r>
              <a:rPr lang="en-US" sz="2500" kern="1200" dirty="0"/>
              <a:t>Use the word</a:t>
            </a:r>
          </a:p>
        </p:txBody>
      </p:sp>
      <p:sp>
        <p:nvSpPr>
          <p:cNvPr id="12" name="Rounded Rectangle 11">
            <a:extLst>
              <a:ext uri="{FF2B5EF4-FFF2-40B4-BE49-F238E27FC236}">
                <a16:creationId xmlns:a16="http://schemas.microsoft.com/office/drawing/2014/main" id="{8F4483FB-32F0-E54F-9CFE-5583B4BCAF39}"/>
              </a:ext>
              <a:ext uri="{C183D7F6-B498-43B3-948B-1728B52AA6E4}">
                <adec:decorative xmlns:adec="http://schemas.microsoft.com/office/drawing/2017/decorative" val="1"/>
              </a:ext>
            </a:extLst>
          </p:cNvPr>
          <p:cNvSpPr/>
          <p:nvPr/>
        </p:nvSpPr>
        <p:spPr>
          <a:xfrm>
            <a:off x="2123440" y="3333596"/>
            <a:ext cx="8148320" cy="134968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Deaf">
            <a:extLst>
              <a:ext uri="{FF2B5EF4-FFF2-40B4-BE49-F238E27FC236}">
                <a16:creationId xmlns:a16="http://schemas.microsoft.com/office/drawing/2014/main" id="{7BFB392F-5C85-414F-93B0-5272BE79DECE}"/>
              </a:ext>
            </a:extLst>
          </p:cNvPr>
          <p:cNvSpPr/>
          <p:nvPr/>
        </p:nvSpPr>
        <p:spPr>
          <a:xfrm>
            <a:off x="2531718" y="3637274"/>
            <a:ext cx="742324" cy="742324"/>
          </a:xfrm>
          <a:prstGeom prst="rect">
            <a:avLst/>
          </a:prstGeom>
          <a:blipFill>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4" name="Freeform 13">
            <a:extLst>
              <a:ext uri="{FF2B5EF4-FFF2-40B4-BE49-F238E27FC236}">
                <a16:creationId xmlns:a16="http://schemas.microsoft.com/office/drawing/2014/main" id="{D932187B-567A-7A48-9F77-16C6ABE37E57}"/>
              </a:ext>
            </a:extLst>
          </p:cNvPr>
          <p:cNvSpPr/>
          <p:nvPr/>
        </p:nvSpPr>
        <p:spPr>
          <a:xfrm>
            <a:off x="3682320" y="3333596"/>
            <a:ext cx="6589439" cy="1349680"/>
          </a:xfrm>
          <a:custGeom>
            <a:avLst/>
            <a:gdLst>
              <a:gd name="connsiteX0" fmla="*/ 0 w 6589439"/>
              <a:gd name="connsiteY0" fmla="*/ 0 h 1349680"/>
              <a:gd name="connsiteX1" fmla="*/ 6589439 w 6589439"/>
              <a:gd name="connsiteY1" fmla="*/ 0 h 1349680"/>
              <a:gd name="connsiteX2" fmla="*/ 6589439 w 6589439"/>
              <a:gd name="connsiteY2" fmla="*/ 1349680 h 1349680"/>
              <a:gd name="connsiteX3" fmla="*/ 0 w 6589439"/>
              <a:gd name="connsiteY3" fmla="*/ 1349680 h 1349680"/>
              <a:gd name="connsiteX4" fmla="*/ 0 w 6589439"/>
              <a:gd name="connsiteY4" fmla="*/ 0 h 13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39" h="1349680">
                <a:moveTo>
                  <a:pt x="0" y="0"/>
                </a:moveTo>
                <a:lnTo>
                  <a:pt x="6589439" y="0"/>
                </a:lnTo>
                <a:lnTo>
                  <a:pt x="6589439" y="1349680"/>
                </a:lnTo>
                <a:lnTo>
                  <a:pt x="0" y="1349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841" tIns="142841" rIns="142841" bIns="142841" numCol="1" spcCol="1270" anchor="ctr" anchorCtr="0">
            <a:noAutofit/>
          </a:bodyPr>
          <a:lstStyle/>
          <a:p>
            <a:pPr marL="0" lvl="0" indent="0" algn="l" defTabSz="1111250">
              <a:lnSpc>
                <a:spcPct val="100000"/>
              </a:lnSpc>
              <a:spcBef>
                <a:spcPct val="0"/>
              </a:spcBef>
              <a:spcAft>
                <a:spcPct val="35000"/>
              </a:spcAft>
              <a:buNone/>
            </a:pPr>
            <a:r>
              <a:rPr lang="en-US" sz="2500" kern="1200" dirty="0"/>
              <a:t>Highlight accommodations</a:t>
            </a:r>
          </a:p>
        </p:txBody>
      </p:sp>
      <p:sp>
        <p:nvSpPr>
          <p:cNvPr id="15" name="Rounded Rectangle 14">
            <a:extLst>
              <a:ext uri="{FF2B5EF4-FFF2-40B4-BE49-F238E27FC236}">
                <a16:creationId xmlns:a16="http://schemas.microsoft.com/office/drawing/2014/main" id="{5723DD83-6E0D-4945-A814-4DE32055ABAE}"/>
              </a:ext>
              <a:ext uri="{C183D7F6-B498-43B3-948B-1728B52AA6E4}">
                <adec:decorative xmlns:adec="http://schemas.microsoft.com/office/drawing/2017/decorative" val="1"/>
              </a:ext>
            </a:extLst>
          </p:cNvPr>
          <p:cNvSpPr/>
          <p:nvPr/>
        </p:nvSpPr>
        <p:spPr>
          <a:xfrm>
            <a:off x="2123440" y="5020697"/>
            <a:ext cx="8148320" cy="1349680"/>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6" name="Rectangle 15" descr="Customer review RTL">
            <a:extLst>
              <a:ext uri="{FF2B5EF4-FFF2-40B4-BE49-F238E27FC236}">
                <a16:creationId xmlns:a16="http://schemas.microsoft.com/office/drawing/2014/main" id="{E5841CD4-020A-C14C-9C09-ADECD479C8AE}"/>
              </a:ext>
            </a:extLst>
          </p:cNvPr>
          <p:cNvSpPr/>
          <p:nvPr/>
        </p:nvSpPr>
        <p:spPr>
          <a:xfrm>
            <a:off x="2531718" y="5324375"/>
            <a:ext cx="742324" cy="742324"/>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7" name="Freeform 16">
            <a:extLst>
              <a:ext uri="{FF2B5EF4-FFF2-40B4-BE49-F238E27FC236}">
                <a16:creationId xmlns:a16="http://schemas.microsoft.com/office/drawing/2014/main" id="{F41AABA3-6F5F-4B4A-856C-CDCB502C886A}"/>
              </a:ext>
            </a:extLst>
          </p:cNvPr>
          <p:cNvSpPr/>
          <p:nvPr/>
        </p:nvSpPr>
        <p:spPr>
          <a:xfrm>
            <a:off x="3682320" y="5020697"/>
            <a:ext cx="6589439" cy="1349680"/>
          </a:xfrm>
          <a:custGeom>
            <a:avLst/>
            <a:gdLst>
              <a:gd name="connsiteX0" fmla="*/ 0 w 6589439"/>
              <a:gd name="connsiteY0" fmla="*/ 0 h 1349680"/>
              <a:gd name="connsiteX1" fmla="*/ 6589439 w 6589439"/>
              <a:gd name="connsiteY1" fmla="*/ 0 h 1349680"/>
              <a:gd name="connsiteX2" fmla="*/ 6589439 w 6589439"/>
              <a:gd name="connsiteY2" fmla="*/ 1349680 h 1349680"/>
              <a:gd name="connsiteX3" fmla="*/ 0 w 6589439"/>
              <a:gd name="connsiteY3" fmla="*/ 1349680 h 1349680"/>
              <a:gd name="connsiteX4" fmla="*/ 0 w 6589439"/>
              <a:gd name="connsiteY4" fmla="*/ 0 h 13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39" h="1349680">
                <a:moveTo>
                  <a:pt x="0" y="0"/>
                </a:moveTo>
                <a:lnTo>
                  <a:pt x="6589439" y="0"/>
                </a:lnTo>
                <a:lnTo>
                  <a:pt x="6589439" y="1349680"/>
                </a:lnTo>
                <a:lnTo>
                  <a:pt x="0" y="1349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841" tIns="142841" rIns="142841" bIns="142841" numCol="1" spcCol="1270" anchor="ctr" anchorCtr="0">
            <a:noAutofit/>
          </a:bodyPr>
          <a:lstStyle/>
          <a:p>
            <a:pPr marL="0" lvl="0" indent="0" algn="l" defTabSz="1111250">
              <a:lnSpc>
                <a:spcPct val="100000"/>
              </a:lnSpc>
              <a:spcBef>
                <a:spcPct val="0"/>
              </a:spcBef>
              <a:spcAft>
                <a:spcPct val="35000"/>
              </a:spcAft>
              <a:buNone/>
            </a:pPr>
            <a:r>
              <a:rPr lang="en-US" sz="2500" kern="1200"/>
              <a:t>Train hiring managers, supervisors – not just HR</a:t>
            </a:r>
          </a:p>
        </p:txBody>
      </p:sp>
    </p:spTree>
    <p:extLst>
      <p:ext uri="{BB962C8B-B14F-4D97-AF65-F5344CB8AC3E}">
        <p14:creationId xmlns:p14="http://schemas.microsoft.com/office/powerpoint/2010/main" val="364999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Equity and Access Webinar Series Partners</a:t>
            </a:r>
          </a:p>
        </p:txBody>
      </p:sp>
      <p:sp>
        <p:nvSpPr>
          <p:cNvPr id="2" name="TextBox 1">
            <a:extLst>
              <a:ext uri="{FF2B5EF4-FFF2-40B4-BE49-F238E27FC236}">
                <a16:creationId xmlns:a16="http://schemas.microsoft.com/office/drawing/2014/main" id="{7F0259BC-1B2E-9342-B906-79C7BF386FC2}"/>
              </a:ext>
            </a:extLst>
          </p:cNvPr>
          <p:cNvSpPr txBox="1"/>
          <p:nvPr/>
        </p:nvSpPr>
        <p:spPr>
          <a:xfrm>
            <a:off x="385010" y="1504950"/>
            <a:ext cx="11486147" cy="5293757"/>
          </a:xfrm>
          <a:prstGeom prst="rect">
            <a:avLst/>
          </a:prstGeom>
          <a:noFill/>
        </p:spPr>
        <p:txBody>
          <a:bodyPr wrap="square" numCol="2" spcCol="457200" rtlCol="0" anchor="t">
            <a:spAutoFit/>
          </a:bodyPr>
          <a:lstStyle/>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BoardSource</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California Wellness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Catalogue for Philanthropy, Greater Washington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Center for Disaster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Cerebral Palsy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Chronicle of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Communications Network</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Divas With Disabilities Project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Exponent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Grantmakers Concerned with Immigrants and Refugees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Media Impact Funders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Center of Disability Journalism</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Committee for Responsive Philanthropy</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National Council of Nonprofits</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New York Women’s Foundation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Unfunded List</a:t>
            </a:r>
          </a:p>
          <a:p>
            <a:pPr marL="457200" indent="-45720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Weingart</a:t>
            </a:r>
            <a:r>
              <a:rPr lang="en-US" sz="2800" dirty="0">
                <a:latin typeface="Times New Roman" panose="02020603050405020304" pitchFamily="18" charset="0"/>
                <a:cs typeface="Times New Roman" panose="02020603050405020304" pitchFamily="18" charset="0"/>
              </a:rPr>
              <a:t> Foundation</a:t>
            </a:r>
          </a:p>
        </p:txBody>
      </p:sp>
    </p:spTree>
    <p:extLst>
      <p:ext uri="{BB962C8B-B14F-4D97-AF65-F5344CB8AC3E}">
        <p14:creationId xmlns:p14="http://schemas.microsoft.com/office/powerpoint/2010/main" val="60341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C0EC26-C7B7-41B6-8090-A0F7E75AB6BD}"/>
              </a:ext>
            </a:extLst>
          </p:cNvPr>
          <p:cNvSpPr>
            <a:spLocks noGrp="1"/>
          </p:cNvSpPr>
          <p:nvPr>
            <p:ph type="title"/>
          </p:nvPr>
        </p:nvSpPr>
        <p:spPr>
          <a:xfrm>
            <a:off x="5762625" y="365126"/>
            <a:ext cx="6127413" cy="1139824"/>
          </a:xfrm>
        </p:spPr>
        <p:txBody>
          <a:bodyPr>
            <a:noAutofit/>
          </a:bodyPr>
          <a:lstStyle/>
          <a:p>
            <a:r>
              <a:rPr lang="en-US" dirty="0">
                <a:solidFill>
                  <a:schemeClr val="tx1">
                    <a:lumMod val="85000"/>
                    <a:lumOff val="15000"/>
                  </a:schemeClr>
                </a:solidFill>
              </a:rPr>
              <a:t>Unleash Untapped Potential</a:t>
            </a:r>
          </a:p>
        </p:txBody>
      </p:sp>
      <p:sp>
        <p:nvSpPr>
          <p:cNvPr id="9" name="Content Placeholder 8">
            <a:extLst>
              <a:ext uri="{FF2B5EF4-FFF2-40B4-BE49-F238E27FC236}">
                <a16:creationId xmlns:a16="http://schemas.microsoft.com/office/drawing/2014/main" id="{3465C408-75D5-497E-B324-8C119E1F1828}"/>
              </a:ext>
            </a:extLst>
          </p:cNvPr>
          <p:cNvSpPr>
            <a:spLocks noGrp="1"/>
          </p:cNvSpPr>
          <p:nvPr>
            <p:ph idx="1"/>
          </p:nvPr>
        </p:nvSpPr>
        <p:spPr/>
        <p:txBody>
          <a:bodyPr>
            <a:normAutofit lnSpcReduction="10000"/>
          </a:bodyPr>
          <a:lstStyle/>
          <a:p>
            <a:pPr marL="457200" indent="-457200"/>
            <a:r>
              <a:rPr lang="en-US" sz="3200" dirty="0">
                <a:solidFill>
                  <a:schemeClr val="tx1"/>
                </a:solidFill>
              </a:rPr>
              <a:t>Retention and promotion are key to diversity</a:t>
            </a:r>
          </a:p>
          <a:p>
            <a:pPr marL="457200" indent="-457200"/>
            <a:r>
              <a:rPr lang="en-US" sz="3200" dirty="0">
                <a:solidFill>
                  <a:schemeClr val="tx1"/>
                </a:solidFill>
              </a:rPr>
              <a:t>Bring problem-solving experience, loyalty, productivity to your organization</a:t>
            </a:r>
          </a:p>
          <a:p>
            <a:pPr marL="457200" indent="-457200"/>
            <a:r>
              <a:rPr lang="en-US" sz="3200" dirty="0">
                <a:solidFill>
                  <a:schemeClr val="tx1"/>
                </a:solidFill>
              </a:rPr>
              <a:t>Accommodations and accessibility lay the groundwork for promotion and leadership</a:t>
            </a:r>
          </a:p>
          <a:p>
            <a:pPr marL="457200" indent="-457200"/>
            <a:r>
              <a:rPr lang="en-US" sz="3200" dirty="0">
                <a:solidFill>
                  <a:schemeClr val="tx1"/>
                </a:solidFill>
              </a:rPr>
              <a:t>Nothing About Us Without Us!</a:t>
            </a:r>
          </a:p>
          <a:p>
            <a:pPr marL="0" indent="0">
              <a:buNone/>
            </a:pPr>
            <a:endParaRPr lang="en-US" sz="3200" dirty="0">
              <a:solidFill>
                <a:schemeClr val="tx1"/>
              </a:solidFill>
            </a:endParaRPr>
          </a:p>
          <a:p>
            <a:endParaRPr lang="en-US" sz="3200" dirty="0">
              <a:solidFill>
                <a:schemeClr val="tx1"/>
              </a:solidFill>
            </a:endParaRPr>
          </a:p>
        </p:txBody>
      </p:sp>
      <p:pic>
        <p:nvPicPr>
          <p:cNvPr id="7" name="Picture 6" descr="RespectAbility Fellows walking through a parking lot together. One Fellow is blind and has a guide dog">
            <a:extLst>
              <a:ext uri="{FF2B5EF4-FFF2-40B4-BE49-F238E27FC236}">
                <a16:creationId xmlns:a16="http://schemas.microsoft.com/office/drawing/2014/main" id="{079D4F06-AE96-46AD-8C5A-E9EA502AA6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311"/>
            <a:ext cx="5394960" cy="6866311"/>
          </a:xfrm>
          <a:prstGeom prst="rect">
            <a:avLst/>
          </a:prstGeom>
        </p:spPr>
      </p:pic>
    </p:spTree>
    <p:extLst>
      <p:ext uri="{BB962C8B-B14F-4D97-AF65-F5344CB8AC3E}">
        <p14:creationId xmlns:p14="http://schemas.microsoft.com/office/powerpoint/2010/main" val="167819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a:xfrm>
            <a:off x="523240" y="365126"/>
            <a:ext cx="11348720" cy="1139824"/>
          </a:xfrm>
        </p:spPr>
        <p:txBody>
          <a:bodyPr>
            <a:normAutofit/>
          </a:bodyPr>
          <a:lstStyle/>
          <a:p>
            <a:r>
              <a:rPr lang="en-US" sz="3600" dirty="0"/>
              <a:t>Contact Information + Other Resources</a:t>
            </a:r>
          </a:p>
        </p:txBody>
      </p:sp>
      <p:sp>
        <p:nvSpPr>
          <p:cNvPr id="2" name="Content Placeholder 1">
            <a:extLst>
              <a:ext uri="{FF2B5EF4-FFF2-40B4-BE49-F238E27FC236}">
                <a16:creationId xmlns:a16="http://schemas.microsoft.com/office/drawing/2014/main" id="{C781956C-F76E-A14A-8790-8AEC56C93327}"/>
              </a:ext>
            </a:extLst>
          </p:cNvPr>
          <p:cNvSpPr>
            <a:spLocks noGrp="1"/>
          </p:cNvSpPr>
          <p:nvPr>
            <p:ph idx="1"/>
          </p:nvPr>
        </p:nvSpPr>
        <p:spPr>
          <a:xfrm>
            <a:off x="523240" y="1718945"/>
            <a:ext cx="10830559" cy="4351338"/>
          </a:xfrm>
        </p:spPr>
        <p:txBody>
          <a:bodyPr>
            <a:noAutofit/>
          </a:bodyPr>
          <a:lstStyle/>
          <a:p>
            <a:pPr marL="0" indent="0">
              <a:buNone/>
            </a:pPr>
            <a:r>
              <a:rPr lang="en-US" sz="2400" kern="0" dirty="0">
                <a:solidFill>
                  <a:schemeClr val="accent1"/>
                </a:solidFill>
                <a:ea typeface="Lato" panose="020F0502020204030203" pitchFamily="34" charset="0"/>
                <a:sym typeface="Libre Baskerville"/>
                <a:hlinkClick r:id="rId3">
                  <a:extLst>
                    <a:ext uri="{A12FA001-AC4F-418D-AE19-62706E023703}">
                      <ahyp:hlinkClr xmlns:ahyp="http://schemas.microsoft.com/office/drawing/2018/hyperlinkcolor" val="tx"/>
                    </a:ext>
                  </a:extLst>
                </a:hlinkClick>
              </a:rPr>
              <a:t>www.RespectAbility.org</a:t>
            </a:r>
            <a:r>
              <a:rPr lang="en-US" sz="2400" kern="0" dirty="0">
                <a:solidFill>
                  <a:schemeClr val="tx1"/>
                </a:solidFill>
                <a:ea typeface="Lato" panose="020F0502020204030203" pitchFamily="34" charset="0"/>
                <a:sym typeface="Libre Baskerville"/>
              </a:rPr>
              <a:t>  |  (202) 517-6272  |  </a:t>
            </a:r>
            <a:r>
              <a:rPr lang="en-US" sz="2400" kern="0" dirty="0">
                <a:solidFill>
                  <a:schemeClr val="accent1"/>
                </a:solidFill>
                <a:ea typeface="Lato" panose="020F0502020204030203" pitchFamily="34" charset="0"/>
                <a:sym typeface="Libre Baskerville"/>
                <a:hlinkClick r:id="rId4">
                  <a:extLst>
                    <a:ext uri="{A12FA001-AC4F-418D-AE19-62706E023703}">
                      <ahyp:hlinkClr xmlns:ahyp="http://schemas.microsoft.com/office/drawing/2018/hyperlinkcolor" val="tx"/>
                    </a:ext>
                  </a:extLst>
                </a:hlinkClick>
              </a:rPr>
              <a:t>info@RespectAbility.org</a:t>
            </a:r>
            <a:r>
              <a:rPr lang="en-US" sz="2400" kern="0" dirty="0">
                <a:solidFill>
                  <a:schemeClr val="accent1"/>
                </a:solidFill>
                <a:ea typeface="Lato" panose="020F0502020204030203" pitchFamily="34" charset="0"/>
                <a:sym typeface="Libre Baskerville"/>
              </a:rPr>
              <a:t> </a:t>
            </a:r>
          </a:p>
          <a:p>
            <a:pPr marL="0" lvl="0" indent="0">
              <a:spcBef>
                <a:spcPts val="480"/>
              </a:spcBef>
              <a:buSzPct val="25000"/>
              <a:buNone/>
              <a:defRPr/>
            </a:pPr>
            <a:r>
              <a:rPr lang="en-US" sz="2400" b="1" kern="0" dirty="0">
                <a:solidFill>
                  <a:schemeClr val="tx1"/>
                </a:solidFill>
                <a:ea typeface="Lato" panose="020F0502020204030203" pitchFamily="34" charset="0"/>
                <a:sym typeface="Libre Baskerville"/>
              </a:rPr>
              <a:t>Follow us on Social Media!</a:t>
            </a:r>
            <a:endParaRPr lang="en-US" sz="2400" kern="0" dirty="0">
              <a:solidFill>
                <a:schemeClr val="tx1"/>
              </a:solidFill>
              <a:ea typeface="Lato" panose="020F0502020204030203" pitchFamily="34" charset="0"/>
              <a:sym typeface="Libre Baskerville"/>
            </a:endParaRPr>
          </a:p>
          <a:p>
            <a:pPr marL="0" lvl="0" indent="0">
              <a:spcBef>
                <a:spcPts val="480"/>
              </a:spcBef>
              <a:buSzPct val="25000"/>
              <a:buNone/>
              <a:defRPr/>
            </a:pPr>
            <a:r>
              <a:rPr lang="en-US" sz="2400" kern="0" dirty="0">
                <a:solidFill>
                  <a:schemeClr val="tx1"/>
                </a:solidFill>
                <a:ea typeface="Lato" panose="020F0502020204030203" pitchFamily="34" charset="0"/>
                <a:sym typeface="Libre Baskerville"/>
              </a:rPr>
              <a:t>Twitter: @</a:t>
            </a:r>
            <a:r>
              <a:rPr lang="en-US" sz="2400" kern="0" dirty="0" err="1">
                <a:solidFill>
                  <a:schemeClr val="tx1"/>
                </a:solidFill>
                <a:ea typeface="Lato" panose="020F0502020204030203" pitchFamily="34" charset="0"/>
                <a:sym typeface="Libre Baskerville"/>
              </a:rPr>
              <a:t>Respect_Ability</a:t>
            </a:r>
            <a:endParaRPr lang="en-US" sz="2400" kern="0" dirty="0">
              <a:solidFill>
                <a:schemeClr val="tx1"/>
              </a:solidFill>
              <a:ea typeface="Lato" panose="020F0502020204030203" pitchFamily="34" charset="0"/>
              <a:sym typeface="Libre Baskerville"/>
            </a:endParaRPr>
          </a:p>
          <a:p>
            <a:pPr marL="0" lvl="0" indent="0">
              <a:spcBef>
                <a:spcPts val="480"/>
              </a:spcBef>
              <a:buSzPct val="25000"/>
              <a:buNone/>
              <a:defRPr/>
            </a:pPr>
            <a:r>
              <a:rPr lang="en-US" sz="2400" kern="0" dirty="0">
                <a:solidFill>
                  <a:schemeClr val="tx1"/>
                </a:solidFill>
                <a:ea typeface="Lato" panose="020F0502020204030203" pitchFamily="34" charset="0"/>
                <a:sym typeface="Libre Baskerville"/>
              </a:rPr>
              <a:t>Facebook: </a:t>
            </a:r>
            <a:r>
              <a:rPr lang="en-US" sz="2400" kern="0" dirty="0" err="1">
                <a:solidFill>
                  <a:schemeClr val="tx1"/>
                </a:solidFill>
                <a:ea typeface="Lato" panose="020F0502020204030203" pitchFamily="34" charset="0"/>
                <a:sym typeface="Libre Baskerville"/>
              </a:rPr>
              <a:t>RespectAbilityUSA</a:t>
            </a:r>
            <a:endParaRPr lang="en-US" sz="2400" kern="0" dirty="0">
              <a:solidFill>
                <a:schemeClr val="tx1"/>
              </a:solidFill>
              <a:ea typeface="Lato" panose="020F0502020204030203" pitchFamily="34" charset="0"/>
              <a:sym typeface="Libre Baskerville"/>
            </a:endParaRPr>
          </a:p>
          <a:p>
            <a:pPr marL="0" lvl="0" indent="0">
              <a:spcBef>
                <a:spcPts val="480"/>
              </a:spcBef>
              <a:buSzPct val="25000"/>
              <a:buNone/>
              <a:defRPr/>
            </a:pPr>
            <a:r>
              <a:rPr lang="en-US" sz="2400" kern="0" dirty="0">
                <a:solidFill>
                  <a:schemeClr val="tx1"/>
                </a:solidFill>
                <a:ea typeface="Lato" panose="020F0502020204030203" pitchFamily="34" charset="0"/>
                <a:sym typeface="Libre Baskerville"/>
              </a:rPr>
              <a:t>Instagram: @</a:t>
            </a:r>
            <a:r>
              <a:rPr lang="en-US" sz="2400" kern="0" dirty="0" err="1">
                <a:solidFill>
                  <a:schemeClr val="tx1"/>
                </a:solidFill>
                <a:ea typeface="Lato" panose="020F0502020204030203" pitchFamily="34" charset="0"/>
                <a:sym typeface="Libre Baskerville"/>
              </a:rPr>
              <a:t>RespectTheAbility</a:t>
            </a:r>
            <a:endParaRPr lang="en-US" sz="2400" kern="0" dirty="0">
              <a:solidFill>
                <a:schemeClr val="tx1"/>
              </a:solidFill>
              <a:ea typeface="Lato" panose="020F0502020204030203" pitchFamily="34" charset="0"/>
              <a:sym typeface="Libre Baskerville"/>
            </a:endParaRPr>
          </a:p>
          <a:p>
            <a:pPr marL="0" lvl="0" indent="0">
              <a:spcBef>
                <a:spcPts val="480"/>
              </a:spcBef>
              <a:buSzPct val="25000"/>
              <a:buNone/>
              <a:defRPr/>
            </a:pPr>
            <a:endParaRPr lang="en-US" sz="2400" kern="0" dirty="0">
              <a:solidFill>
                <a:schemeClr val="tx1"/>
              </a:solidFill>
              <a:ea typeface="Lato" panose="020F0502020204030203" pitchFamily="34" charset="0"/>
              <a:sym typeface="Libre Baskerville"/>
            </a:endParaRPr>
          </a:p>
          <a:p>
            <a:pPr marL="0" lvl="0" indent="0">
              <a:spcBef>
                <a:spcPts val="480"/>
              </a:spcBef>
              <a:buSzPct val="25000"/>
              <a:buNone/>
              <a:defRPr/>
            </a:pPr>
            <a:r>
              <a:rPr lang="en-US" sz="2400" b="1" kern="0" dirty="0" err="1">
                <a:solidFill>
                  <a:schemeClr val="tx1"/>
                </a:solidFill>
                <a:ea typeface="Lato" panose="020F0502020204030203" pitchFamily="34" charset="0"/>
                <a:sym typeface="Libre Baskerville"/>
              </a:rPr>
              <a:t>RespectAbility’s</a:t>
            </a:r>
            <a:r>
              <a:rPr lang="en-US" sz="2400" b="1" kern="0" dirty="0">
                <a:solidFill>
                  <a:schemeClr val="tx1"/>
                </a:solidFill>
                <a:ea typeface="Lato" panose="020F0502020204030203" pitchFamily="34" charset="0"/>
                <a:sym typeface="Libre Baskerville"/>
              </a:rPr>
              <a:t> Inclusive Philanthropy Toolkit</a:t>
            </a:r>
          </a:p>
          <a:p>
            <a:pPr marL="0" lvl="0" indent="0">
              <a:spcBef>
                <a:spcPts val="480"/>
              </a:spcBef>
              <a:buSzPct val="25000"/>
              <a:buNone/>
              <a:defRPr/>
            </a:pPr>
            <a:r>
              <a:rPr lang="en-US" sz="2400" kern="0" dirty="0">
                <a:solidFill>
                  <a:schemeClr val="tx1"/>
                </a:solidFill>
                <a:ea typeface="Lato" panose="020F0502020204030203" pitchFamily="34" charset="0"/>
                <a:sym typeface="Libre Baskerville"/>
              </a:rPr>
              <a:t>Access information on disability inclusion, including the new disability in philanthropy &amp; nonprofits study</a:t>
            </a:r>
            <a:r>
              <a:rPr lang="en-US" sz="2400" kern="0" dirty="0">
                <a:solidFill>
                  <a:schemeClr val="accent1"/>
                </a:solidFill>
                <a:ea typeface="Lato" panose="020F0502020204030203" pitchFamily="34" charset="0"/>
                <a:sym typeface="Libre Baskerville"/>
              </a:rPr>
              <a:t>:</a:t>
            </a:r>
            <a:r>
              <a:rPr lang="en-US" sz="2400" u="sng" kern="0" dirty="0">
                <a:solidFill>
                  <a:schemeClr val="accent1"/>
                </a:solidFill>
                <a:ea typeface="Lato" panose="020F0502020204030203" pitchFamily="34" charset="0"/>
                <a:sym typeface="Libre Baskerville"/>
              </a:rPr>
              <a:t> </a:t>
            </a:r>
            <a:r>
              <a:rPr lang="en-US" sz="2400" u="sng" kern="0" dirty="0" err="1">
                <a:solidFill>
                  <a:schemeClr val="accent1"/>
                </a:solidFill>
                <a:ea typeface="Lato" panose="020F0502020204030203" pitchFamily="34" charset="0"/>
                <a:sym typeface="Libre Baskerville"/>
              </a:rPr>
              <a:t>www.RespectAbility.org</a:t>
            </a:r>
            <a:r>
              <a:rPr lang="en-US" sz="2400" u="sng" kern="0" dirty="0">
                <a:solidFill>
                  <a:schemeClr val="accent1"/>
                </a:solidFill>
                <a:ea typeface="Lato" panose="020F0502020204030203" pitchFamily="34" charset="0"/>
                <a:sym typeface="Libre Baskerville"/>
              </a:rPr>
              <a:t>/inclusive-philanthropy</a:t>
            </a:r>
            <a:endParaRPr lang="en-US" sz="2400" u="sng" kern="0" dirty="0">
              <a:solidFill>
                <a:schemeClr val="accent1"/>
              </a:solidFill>
              <a:ea typeface="Lato" panose="020F0502020204030203" pitchFamily="34" charset="0"/>
              <a:sym typeface="Libre Baskerville"/>
              <a:hlinkClick r:id="rId3">
                <a:extLst>
                  <a:ext uri="{A12FA001-AC4F-418D-AE19-62706E023703}">
                    <ahyp:hlinkClr xmlns:ahyp="http://schemas.microsoft.com/office/drawing/2018/hyperlinkcolor" val="tx"/>
                  </a:ext>
                </a:extLst>
              </a:hlinkClick>
            </a:endParaRPr>
          </a:p>
          <a:p>
            <a:pPr marL="0" lvl="0" indent="0">
              <a:spcBef>
                <a:spcPts val="480"/>
              </a:spcBef>
              <a:buSzPct val="25000"/>
              <a:buNone/>
              <a:defRPr/>
            </a:pPr>
            <a:endParaRPr lang="en-US" sz="2400" kern="0" dirty="0">
              <a:solidFill>
                <a:schemeClr val="tx1"/>
              </a:solidFill>
              <a:ea typeface="Lato" panose="020F0502020204030203" pitchFamily="34" charset="0"/>
              <a:sym typeface="Libre Baskerville"/>
            </a:endParaRPr>
          </a:p>
          <a:p>
            <a:pPr marL="0" lvl="0" indent="0">
              <a:spcBef>
                <a:spcPts val="480"/>
              </a:spcBef>
              <a:buSzPct val="25000"/>
              <a:buNone/>
              <a:defRPr/>
            </a:pPr>
            <a:r>
              <a:rPr lang="en-US" sz="2400" b="1" kern="0" dirty="0">
                <a:solidFill>
                  <a:schemeClr val="tx1"/>
                </a:solidFill>
                <a:ea typeface="Lato" panose="020F0502020204030203" pitchFamily="34" charset="0"/>
                <a:sym typeface="Libre Baskerville"/>
              </a:rPr>
              <a:t>Learn more about ADA 25 Advancing Leadership, </a:t>
            </a:r>
            <a:r>
              <a:rPr lang="en-US" sz="2400" kern="0" dirty="0">
                <a:solidFill>
                  <a:schemeClr val="tx1"/>
                </a:solidFill>
                <a:ea typeface="Lato" panose="020F0502020204030203" pitchFamily="34" charset="0"/>
                <a:sym typeface="Libre Baskerville"/>
              </a:rPr>
              <a:t>including contact information:</a:t>
            </a:r>
            <a:r>
              <a:rPr lang="en-US" sz="2400" b="1" kern="0" dirty="0">
                <a:solidFill>
                  <a:schemeClr val="tx1"/>
                </a:solidFill>
                <a:ea typeface="Lato" panose="020F0502020204030203" pitchFamily="34" charset="0"/>
                <a:sym typeface="Libre Baskerville"/>
              </a:rPr>
              <a:t> </a:t>
            </a:r>
            <a:r>
              <a:rPr lang="en-US" sz="2400" kern="0" dirty="0">
                <a:solidFill>
                  <a:schemeClr val="tx1"/>
                </a:solidFill>
                <a:ea typeface="Lato" panose="020F0502020204030203" pitchFamily="34" charset="0"/>
                <a:sym typeface="Libre Baskerville"/>
                <a:hlinkClick r:id="rId5"/>
              </a:rPr>
              <a:t>www.ada25advancingleadership.org</a:t>
            </a:r>
            <a:r>
              <a:rPr lang="en-US" sz="2400" kern="0" dirty="0">
                <a:solidFill>
                  <a:schemeClr val="tx1"/>
                </a:solidFill>
                <a:ea typeface="Lato" panose="020F0502020204030203" pitchFamily="34" charset="0"/>
                <a:sym typeface="Libre Baskerville"/>
              </a:rPr>
              <a:t> </a:t>
            </a:r>
          </a:p>
          <a:p>
            <a:pPr marL="0" lvl="0" indent="0">
              <a:spcBef>
                <a:spcPts val="480"/>
              </a:spcBef>
              <a:buSzPct val="25000"/>
              <a:buNone/>
              <a:defRPr/>
            </a:pPr>
            <a:r>
              <a:rPr lang="en-US" sz="2400" b="1" kern="0" dirty="0">
                <a:solidFill>
                  <a:schemeClr val="tx1"/>
                </a:solidFill>
                <a:ea typeface="Lato" panose="020F0502020204030203" pitchFamily="34" charset="0"/>
                <a:sym typeface="Libre Baskerville"/>
              </a:rPr>
              <a:t>Learn more about Harris Strategies: </a:t>
            </a:r>
            <a:r>
              <a:rPr lang="en-US" sz="2400" kern="0" dirty="0" err="1">
                <a:solidFill>
                  <a:schemeClr val="tx1"/>
                </a:solidFill>
                <a:ea typeface="Lato" panose="020F0502020204030203" pitchFamily="34" charset="0"/>
                <a:sym typeface="Libre Baskerville"/>
                <a:hlinkClick r:id="rId6"/>
              </a:rPr>
              <a:t>www.harris-strategies.com</a:t>
            </a:r>
            <a:endParaRPr lang="en-US" sz="2400" dirty="0"/>
          </a:p>
          <a:p>
            <a:pPr marL="0" lvl="0" indent="0">
              <a:spcBef>
                <a:spcPts val="480"/>
              </a:spcBef>
              <a:buSzPct val="25000"/>
              <a:buNone/>
              <a:defRPr/>
            </a:pPr>
            <a:endParaRPr lang="en-US" sz="2400" b="1" kern="0" dirty="0">
              <a:solidFill>
                <a:schemeClr val="tx1"/>
              </a:solidFill>
              <a:ea typeface="Lato" panose="020F0502020204030203" pitchFamily="34" charset="0"/>
              <a:sym typeface="Libre Baskerville"/>
            </a:endParaRPr>
          </a:p>
        </p:txBody>
      </p:sp>
    </p:spTree>
    <p:extLst>
      <p:ext uri="{BB962C8B-B14F-4D97-AF65-F5344CB8AC3E}">
        <p14:creationId xmlns:p14="http://schemas.microsoft.com/office/powerpoint/2010/main" val="265799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Equity and Access Webinar Series Schedule</a:t>
            </a:r>
          </a:p>
        </p:txBody>
      </p:sp>
      <p:sp>
        <p:nvSpPr>
          <p:cNvPr id="2" name="Content Placeholder 1">
            <a:extLst>
              <a:ext uri="{FF2B5EF4-FFF2-40B4-BE49-F238E27FC236}">
                <a16:creationId xmlns:a16="http://schemas.microsoft.com/office/drawing/2014/main" id="{34009674-88AA-4827-9295-9A81B7D8EF66}"/>
              </a:ext>
            </a:extLst>
          </p:cNvPr>
          <p:cNvSpPr>
            <a:spLocks noGrp="1"/>
          </p:cNvSpPr>
          <p:nvPr>
            <p:ph idx="1"/>
          </p:nvPr>
        </p:nvSpPr>
        <p:spPr>
          <a:xfrm>
            <a:off x="361462" y="1633904"/>
            <a:ext cx="11303000" cy="4351338"/>
          </a:xfrm>
        </p:spPr>
        <p:txBody>
          <a:bodyPr>
            <a:normAutofit/>
          </a:bodyPr>
          <a:lstStyle/>
          <a:p>
            <a:r>
              <a:rPr lang="en-US" sz="2200" dirty="0">
                <a:solidFill>
                  <a:schemeClr val="tx1"/>
                </a:solidFill>
              </a:rPr>
              <a:t>Disability 101 (available online via video, PowerPoint and transcript)</a:t>
            </a:r>
          </a:p>
          <a:p>
            <a:r>
              <a:rPr lang="en-US" sz="2200" dirty="0">
                <a:solidFill>
                  <a:schemeClr val="tx1"/>
                </a:solidFill>
              </a:rPr>
              <a:t>Disability History (PowerPoint online now, video available online soon)</a:t>
            </a:r>
          </a:p>
          <a:p>
            <a:r>
              <a:rPr lang="en-US" sz="2200" dirty="0">
                <a:solidFill>
                  <a:schemeClr val="tx1"/>
                </a:solidFill>
              </a:rPr>
              <a:t>How to Ensure Accessible Events (PowerPoint online now, video available online soon)</a:t>
            </a:r>
          </a:p>
          <a:p>
            <a:r>
              <a:rPr lang="en-US" sz="2200" dirty="0">
                <a:solidFill>
                  <a:schemeClr val="tx1"/>
                </a:solidFill>
              </a:rPr>
              <a:t>How to Recruit, Accommodate and Promote People with Disabilities for Paid Employment, Volunteer Leadership and Board Positions (PowerPoint online now, video available online soon)</a:t>
            </a:r>
          </a:p>
          <a:p>
            <a:r>
              <a:rPr lang="en-US" sz="2200" dirty="0">
                <a:solidFill>
                  <a:schemeClr val="tx1"/>
                </a:solidFill>
              </a:rPr>
              <a:t>Dec. 11, 2019: How to Ensure A Welcoming Lexicon and Inclusive Storytelling</a:t>
            </a:r>
          </a:p>
          <a:p>
            <a:r>
              <a:rPr lang="en-US" sz="2200" dirty="0">
                <a:solidFill>
                  <a:schemeClr val="tx1"/>
                </a:solidFill>
              </a:rPr>
              <a:t>Jan. 7, 2020: How to Ensue Accessible Websites, Social Media and Inclusive Photos </a:t>
            </a:r>
          </a:p>
          <a:p>
            <a:r>
              <a:rPr lang="en-US" sz="2200" dirty="0">
                <a:solidFill>
                  <a:schemeClr val="tx1"/>
                </a:solidFill>
              </a:rPr>
              <a:t>Jan. 9, 2020: Premium Skills Workshop in Social Media Accessibility </a:t>
            </a:r>
          </a:p>
          <a:p>
            <a:r>
              <a:rPr lang="en-US" sz="2200" dirty="0">
                <a:solidFill>
                  <a:schemeClr val="tx1"/>
                </a:solidFill>
              </a:rPr>
              <a:t>Jan. 15, 2020: How to Ensure Legal Rights and Compliance Obligations: Exploring the Rights of Employees and Participants, and the Obligations of Nonprofit Organizations Under the Law</a:t>
            </a:r>
          </a:p>
        </p:txBody>
      </p:sp>
      <p:sp>
        <p:nvSpPr>
          <p:cNvPr id="4" name="Rectangle 3">
            <a:extLst>
              <a:ext uri="{FF2B5EF4-FFF2-40B4-BE49-F238E27FC236}">
                <a16:creationId xmlns:a16="http://schemas.microsoft.com/office/drawing/2014/main" id="{45B532F3-A44B-4BAB-BDBF-18DBBB87F803}"/>
              </a:ext>
            </a:extLst>
          </p:cNvPr>
          <p:cNvSpPr/>
          <p:nvPr/>
        </p:nvSpPr>
        <p:spPr>
          <a:xfrm>
            <a:off x="680720" y="5606364"/>
            <a:ext cx="10830559" cy="1015663"/>
          </a:xfrm>
          <a:prstGeom prst="rect">
            <a:avLst/>
          </a:prstGeom>
        </p:spPr>
        <p:txBody>
          <a:bodyPr wrap="square">
            <a:spAutoFit/>
          </a:bodyPr>
          <a:lstStyle/>
          <a:p>
            <a:pPr algn="ctr"/>
            <a:r>
              <a:rPr lang="en-US" sz="3000" b="1" dirty="0">
                <a:latin typeface="Times New Roman" panose="02020603050405020304" pitchFamily="18" charset="0"/>
                <a:cs typeface="Times New Roman" panose="02020603050405020304" pitchFamily="18" charset="0"/>
              </a:rPr>
              <a:t>Learn More and RSVP Here: </a:t>
            </a:r>
            <a:r>
              <a:rPr lang="en-US" sz="3000" b="1" dirty="0">
                <a:latin typeface="Times New Roman" panose="02020603050405020304" pitchFamily="18" charset="0"/>
                <a:cs typeface="Times New Roman" panose="02020603050405020304" pitchFamily="18" charset="0"/>
                <a:hlinkClick r:id="rId2"/>
              </a:rPr>
              <a:t>https://www.respectability.org/accessibility-webinars/</a:t>
            </a:r>
            <a:r>
              <a:rPr lang="en-US" sz="3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56452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776D-F553-4344-8F50-1BCFF73B0BDD}"/>
              </a:ext>
            </a:extLst>
          </p:cNvPr>
          <p:cNvSpPr>
            <a:spLocks noGrp="1"/>
          </p:cNvSpPr>
          <p:nvPr>
            <p:ph type="title"/>
          </p:nvPr>
        </p:nvSpPr>
        <p:spPr/>
        <p:txBody>
          <a:bodyPr/>
          <a:lstStyle/>
          <a:p>
            <a:r>
              <a:rPr lang="en-US" dirty="0"/>
              <a:t>Appendix – Additional Recruitment Resources</a:t>
            </a:r>
          </a:p>
        </p:txBody>
      </p:sp>
      <p:sp>
        <p:nvSpPr>
          <p:cNvPr id="2" name="Content Placeholder 1">
            <a:extLst>
              <a:ext uri="{FF2B5EF4-FFF2-40B4-BE49-F238E27FC236}">
                <a16:creationId xmlns:a16="http://schemas.microsoft.com/office/drawing/2014/main" id="{13D142CB-F365-4F81-A272-1C2DA543E052}"/>
              </a:ext>
            </a:extLst>
          </p:cNvPr>
          <p:cNvSpPr>
            <a:spLocks noGrp="1"/>
          </p:cNvSpPr>
          <p:nvPr>
            <p:ph idx="1"/>
          </p:nvPr>
        </p:nvSpPr>
        <p:spPr/>
        <p:txBody>
          <a:bodyPr>
            <a:normAutofit fontScale="85000" lnSpcReduction="20000"/>
          </a:bodyPr>
          <a:lstStyle/>
          <a:p>
            <a:pPr marL="0" indent="0">
              <a:buNone/>
            </a:pPr>
            <a:r>
              <a:rPr lang="en-US" dirty="0">
                <a:solidFill>
                  <a:schemeClr val="tx1"/>
                </a:solidFill>
              </a:rPr>
              <a:t>State &amp; Local Resources that Can Help: </a:t>
            </a:r>
          </a:p>
          <a:p>
            <a:r>
              <a:rPr lang="en-US" dirty="0">
                <a:hlinkClick r:id="rId3"/>
              </a:rPr>
              <a:t>American Job Centers (AJCs)</a:t>
            </a:r>
            <a:r>
              <a:rPr lang="en-US" dirty="0"/>
              <a:t> </a:t>
            </a:r>
            <a:r>
              <a:rPr lang="en-US" dirty="0">
                <a:solidFill>
                  <a:schemeClr val="tx1"/>
                </a:solidFill>
              </a:rPr>
              <a:t>- These centers located in communities throughout the country offer centralized employment and training services to help people both with and without disabilities.</a:t>
            </a:r>
          </a:p>
          <a:p>
            <a:r>
              <a:rPr lang="en-US" dirty="0">
                <a:hlinkClick r:id="rId4"/>
              </a:rPr>
              <a:t>Centers for Independent Living (CILs)</a:t>
            </a:r>
            <a:r>
              <a:rPr lang="en-US" dirty="0"/>
              <a:t> </a:t>
            </a:r>
            <a:r>
              <a:rPr lang="en-US" dirty="0">
                <a:solidFill>
                  <a:schemeClr val="tx1"/>
                </a:solidFill>
              </a:rPr>
              <a:t>- These community-based nonprofit agencies are run by and for people with disabilities. They provide a variety of services, including those related to employment. </a:t>
            </a:r>
          </a:p>
          <a:p>
            <a:r>
              <a:rPr lang="en-US" dirty="0">
                <a:hlinkClick r:id="rId5"/>
              </a:rPr>
              <a:t>Disability and Veterans Community Resources Directory</a:t>
            </a:r>
            <a:r>
              <a:rPr lang="en-US" dirty="0"/>
              <a:t> </a:t>
            </a:r>
            <a:r>
              <a:rPr lang="en-US" dirty="0">
                <a:solidFill>
                  <a:schemeClr val="tx1"/>
                </a:solidFill>
              </a:rPr>
              <a:t>- Maintained by OFCCP, this directory provides a list of organizations that can assist with training, recruiting and hiring people with disabilities and veterans.</a:t>
            </a:r>
          </a:p>
          <a:p>
            <a:r>
              <a:rPr lang="en-US" dirty="0">
                <a:hlinkClick r:id="rId6"/>
              </a:rPr>
              <a:t>Employment Networks (ENs)</a:t>
            </a:r>
            <a:r>
              <a:rPr lang="en-US" dirty="0"/>
              <a:t> - </a:t>
            </a:r>
            <a:r>
              <a:rPr lang="en-US" dirty="0">
                <a:solidFill>
                  <a:schemeClr val="tx1"/>
                </a:solidFill>
              </a:rPr>
              <a:t>ENs are private organizations or public agencies that have agreed to provide employment and vocational services under the </a:t>
            </a:r>
            <a:r>
              <a:rPr lang="en-US" dirty="0">
                <a:hlinkClick r:id="rId7"/>
              </a:rPr>
              <a:t>Ticket to Work Program</a:t>
            </a:r>
            <a:r>
              <a:rPr lang="en-US" dirty="0">
                <a:solidFill>
                  <a:schemeClr val="tx1"/>
                </a:solidFill>
              </a:rPr>
              <a:t>.</a:t>
            </a:r>
          </a:p>
        </p:txBody>
      </p:sp>
    </p:spTree>
    <p:extLst>
      <p:ext uri="{BB962C8B-B14F-4D97-AF65-F5344CB8AC3E}">
        <p14:creationId xmlns:p14="http://schemas.microsoft.com/office/powerpoint/2010/main" val="148365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17EC4F-2E87-48AB-8F02-A7C8EE71E78C}"/>
              </a:ext>
            </a:extLst>
          </p:cNvPr>
          <p:cNvSpPr>
            <a:spLocks noGrp="1"/>
          </p:cNvSpPr>
          <p:nvPr>
            <p:ph type="title"/>
          </p:nvPr>
        </p:nvSpPr>
        <p:spPr/>
        <p:txBody>
          <a:bodyPr/>
          <a:lstStyle/>
          <a:p>
            <a:r>
              <a:rPr lang="en-US" dirty="0"/>
              <a:t>Appendix - Resources</a:t>
            </a:r>
          </a:p>
        </p:txBody>
      </p:sp>
      <p:sp>
        <p:nvSpPr>
          <p:cNvPr id="2" name="Content Placeholder 1">
            <a:extLst>
              <a:ext uri="{FF2B5EF4-FFF2-40B4-BE49-F238E27FC236}">
                <a16:creationId xmlns:a16="http://schemas.microsoft.com/office/drawing/2014/main" id="{1E2EE7E9-5342-41FC-BEF4-F95436B1EC4E}"/>
              </a:ext>
            </a:extLst>
          </p:cNvPr>
          <p:cNvSpPr>
            <a:spLocks noGrp="1"/>
          </p:cNvSpPr>
          <p:nvPr>
            <p:ph idx="1"/>
          </p:nvPr>
        </p:nvSpPr>
        <p:spPr/>
        <p:txBody>
          <a:bodyPr/>
          <a:lstStyle/>
          <a:p>
            <a:pPr marL="0" indent="0">
              <a:buNone/>
            </a:pPr>
            <a:r>
              <a:rPr lang="en-US" dirty="0">
                <a:solidFill>
                  <a:schemeClr val="tx1"/>
                </a:solidFill>
              </a:rPr>
              <a:t>Other Resources:</a:t>
            </a:r>
          </a:p>
          <a:p>
            <a:pPr lvl="1"/>
            <a:r>
              <a:rPr lang="en-US" dirty="0">
                <a:hlinkClick r:id="rId2"/>
              </a:rPr>
              <a:t>Primer on Disability Inclusion </a:t>
            </a:r>
            <a:endParaRPr lang="en-US" dirty="0"/>
          </a:p>
          <a:p>
            <a:pPr lvl="1"/>
            <a:r>
              <a:rPr lang="en-US" dirty="0">
                <a:hlinkClick r:id="rId3"/>
              </a:rPr>
              <a:t>Business Strategies that Work: A Framework for Disability Inclusion</a:t>
            </a:r>
            <a:endParaRPr lang="en-US" dirty="0"/>
          </a:p>
          <a:p>
            <a:pPr lvl="1"/>
            <a:r>
              <a:rPr lang="en-US" dirty="0">
                <a:hlinkClick r:id="rId4"/>
              </a:rPr>
              <a:t>Small Business &amp; Disability: Steps to Success </a:t>
            </a:r>
            <a:endParaRPr lang="en-US" dirty="0"/>
          </a:p>
          <a:p>
            <a:pPr lvl="1"/>
            <a:r>
              <a:rPr lang="en-US" dirty="0">
                <a:hlinkClick r:id="rId5"/>
              </a:rPr>
              <a:t>Fact Sheet on Self-Identification of Disability</a:t>
            </a:r>
            <a:endParaRPr lang="en-US" dirty="0"/>
          </a:p>
          <a:p>
            <a:pPr lvl="1"/>
            <a:endParaRPr lang="en-US" dirty="0"/>
          </a:p>
          <a:p>
            <a:pPr lvl="1"/>
            <a:r>
              <a:rPr lang="en-US" dirty="0">
                <a:hlinkClick r:id="rId6"/>
              </a:rPr>
              <a:t>ADA 25 Advancing Leadership</a:t>
            </a:r>
            <a:r>
              <a:rPr lang="en-US" dirty="0">
                <a:solidFill>
                  <a:schemeClr val="tx1"/>
                </a:solidFill>
              </a:rPr>
              <a:t> - a Chicago region disability leadership program</a:t>
            </a:r>
          </a:p>
        </p:txBody>
      </p:sp>
    </p:spTree>
    <p:extLst>
      <p:ext uri="{BB962C8B-B14F-4D97-AF65-F5344CB8AC3E}">
        <p14:creationId xmlns:p14="http://schemas.microsoft.com/office/powerpoint/2010/main" val="27463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pPr algn="ctr"/>
            <a:r>
              <a:rPr lang="en-US" sz="3600" dirty="0"/>
              <a:t>Including the D – Disability – in Diversity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4001634" y="2227099"/>
            <a:ext cx="8026988" cy="3601398"/>
          </a:xfrm>
        </p:spPr>
        <p:txBody>
          <a:bodyPr>
            <a:noAutofit/>
          </a:bodyPr>
          <a:lstStyle/>
          <a:p>
            <a:pPr marL="0" indent="0" algn="ctr">
              <a:buNone/>
            </a:pPr>
            <a:r>
              <a:rPr lang="en-US" sz="4800" dirty="0">
                <a:solidFill>
                  <a:schemeClr val="tx1"/>
                </a:solidFill>
              </a:rPr>
              <a:t>Organizations are at their best when they welcome, respect and include people of all backgrounds. This includes people with disabilities. </a:t>
            </a:r>
          </a:p>
        </p:txBody>
      </p:sp>
      <p:pic>
        <p:nvPicPr>
          <p:cNvPr id="4" name="Picture 3" descr="6 diverse people with and without disabilities smiling together">
            <a:extLst>
              <a:ext uri="{FF2B5EF4-FFF2-40B4-BE49-F238E27FC236}">
                <a16:creationId xmlns:a16="http://schemas.microsoft.com/office/drawing/2014/main" id="{319EFE9E-3042-F94F-AF98-43D74F2886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7833" y="1504950"/>
            <a:ext cx="3716970" cy="5575454"/>
          </a:xfrm>
          <a:prstGeom prst="rect">
            <a:avLst/>
          </a:prstGeom>
        </p:spPr>
      </p:pic>
    </p:spTree>
    <p:extLst>
      <p:ext uri="{BB962C8B-B14F-4D97-AF65-F5344CB8AC3E}">
        <p14:creationId xmlns:p14="http://schemas.microsoft.com/office/powerpoint/2010/main" val="17359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E7041A29-C8D0-5B46-B8B2-B34D4194E243}"/>
              </a:ext>
            </a:extLst>
          </p:cNvPr>
          <p:cNvSpPr>
            <a:spLocks noGrp="1"/>
          </p:cNvSpPr>
          <p:nvPr>
            <p:ph type="title"/>
          </p:nvPr>
        </p:nvSpPr>
        <p:spPr/>
        <p:txBody>
          <a:bodyPr/>
          <a:lstStyle/>
          <a:p>
            <a:r>
              <a:rPr lang="en-US" dirty="0"/>
              <a:t>These are people with disabilities.</a:t>
            </a:r>
          </a:p>
        </p:txBody>
      </p:sp>
      <p:sp>
        <p:nvSpPr>
          <p:cNvPr id="9" name="Rectangle 8">
            <a:extLst>
              <a:ext uri="{FF2B5EF4-FFF2-40B4-BE49-F238E27FC236}">
                <a16:creationId xmlns:a16="http://schemas.microsoft.com/office/drawing/2014/main" id="{2FF0AB36-5964-4E34-B48B-2F308D3ADE22}"/>
              </a:ext>
              <a:ext uri="{C183D7F6-B498-43B3-948B-1728B52AA6E4}">
                <adec:decorative xmlns:adec="http://schemas.microsoft.com/office/drawing/2017/decorative" val="1"/>
              </a:ext>
            </a:extLst>
          </p:cNvPr>
          <p:cNvSpPr/>
          <p:nvPr/>
        </p:nvSpPr>
        <p:spPr>
          <a:xfrm>
            <a:off x="-510475" y="2327605"/>
            <a:ext cx="13206046" cy="1766717"/>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Richard Branson">
            <a:extLst>
              <a:ext uri="{FF2B5EF4-FFF2-40B4-BE49-F238E27FC236}">
                <a16:creationId xmlns:a16="http://schemas.microsoft.com/office/drawing/2014/main" id="{A7200C7C-1215-411C-A089-375A2D465C8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4748908" y="-102714"/>
            <a:ext cx="2515672" cy="3000067"/>
          </a:xfrm>
          <a:prstGeom prst="rect">
            <a:avLst/>
          </a:prstGeom>
        </p:spPr>
      </p:pic>
      <p:pic>
        <p:nvPicPr>
          <p:cNvPr id="13" name="Picture 12" descr="Demi Lovato">
            <a:extLst>
              <a:ext uri="{FF2B5EF4-FFF2-40B4-BE49-F238E27FC236}">
                <a16:creationId xmlns:a16="http://schemas.microsoft.com/office/drawing/2014/main" id="{F376CD0F-9E6F-4F2C-9ACB-22D7CD88A26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7263703" y="-176123"/>
            <a:ext cx="2748201" cy="3075975"/>
          </a:xfrm>
          <a:prstGeom prst="rect">
            <a:avLst/>
          </a:prstGeom>
        </p:spPr>
      </p:pic>
      <p:pic>
        <p:nvPicPr>
          <p:cNvPr id="19" name="Picture 18" descr="Whoopi Goldberg">
            <a:extLst>
              <a:ext uri="{FF2B5EF4-FFF2-40B4-BE49-F238E27FC236}">
                <a16:creationId xmlns:a16="http://schemas.microsoft.com/office/drawing/2014/main" id="{6C9DBCA1-3ABF-43C6-942B-E59A899AD7A6}"/>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2438921" y="-96229"/>
            <a:ext cx="2512816" cy="3000067"/>
          </a:xfrm>
          <a:prstGeom prst="rect">
            <a:avLst/>
          </a:prstGeom>
        </p:spPr>
      </p:pic>
      <p:pic>
        <p:nvPicPr>
          <p:cNvPr id="23" name="Picture 22" descr="Greta Thunberg">
            <a:extLst>
              <a:ext uri="{FF2B5EF4-FFF2-40B4-BE49-F238E27FC236}">
                <a16:creationId xmlns:a16="http://schemas.microsoft.com/office/drawing/2014/main" id="{A3C79C9C-3E0B-41A3-8756-55F66F5EA64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419226" y="4006399"/>
            <a:ext cx="2489337" cy="2883687"/>
          </a:xfrm>
          <a:prstGeom prst="rect">
            <a:avLst/>
          </a:prstGeom>
        </p:spPr>
      </p:pic>
      <p:pic>
        <p:nvPicPr>
          <p:cNvPr id="25" name="Picture 24" descr="Steve Jobs">
            <a:extLst>
              <a:ext uri="{FF2B5EF4-FFF2-40B4-BE49-F238E27FC236}">
                <a16:creationId xmlns:a16="http://schemas.microsoft.com/office/drawing/2014/main" id="{0B3C2A8F-2DCF-4AF8-BE43-30B13F29E06A}"/>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p:blipFill>
        <p:spPr>
          <a:xfrm>
            <a:off x="7391589" y="3988741"/>
            <a:ext cx="2467220" cy="2883687"/>
          </a:xfrm>
          <a:prstGeom prst="rect">
            <a:avLst/>
          </a:prstGeom>
        </p:spPr>
      </p:pic>
      <p:pic>
        <p:nvPicPr>
          <p:cNvPr id="27" name="Picture 26" descr="Marlee Matlin">
            <a:extLst>
              <a:ext uri="{FF2B5EF4-FFF2-40B4-BE49-F238E27FC236}">
                <a16:creationId xmlns:a16="http://schemas.microsoft.com/office/drawing/2014/main" id="{272C6665-C94F-434B-A329-0FD5A648E1D5}"/>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41152" y="3998340"/>
            <a:ext cx="2454103" cy="2866414"/>
          </a:xfrm>
          <a:prstGeom prst="rect">
            <a:avLst/>
          </a:prstGeom>
        </p:spPr>
      </p:pic>
      <p:pic>
        <p:nvPicPr>
          <p:cNvPr id="29" name="Picture 28" descr="Mariah Carey">
            <a:extLst>
              <a:ext uri="{FF2B5EF4-FFF2-40B4-BE49-F238E27FC236}">
                <a16:creationId xmlns:a16="http://schemas.microsoft.com/office/drawing/2014/main" id="{5BEE2B08-971F-4F9D-96CE-C6C07025BDD7}"/>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a:ext>
            </a:extLst>
          </a:blip>
          <a:srcRect/>
          <a:stretch/>
        </p:blipFill>
        <p:spPr>
          <a:xfrm>
            <a:off x="9780783" y="3990947"/>
            <a:ext cx="2445465" cy="2871186"/>
          </a:xfrm>
          <a:prstGeom prst="rect">
            <a:avLst/>
          </a:prstGeom>
        </p:spPr>
      </p:pic>
      <p:sp>
        <p:nvSpPr>
          <p:cNvPr id="2" name="TextBox 1">
            <a:extLst>
              <a:ext uri="{FF2B5EF4-FFF2-40B4-BE49-F238E27FC236}">
                <a16:creationId xmlns:a16="http://schemas.microsoft.com/office/drawing/2014/main" id="{3BC17EED-F370-4123-8932-D09AB9F56620}"/>
              </a:ext>
            </a:extLst>
          </p:cNvPr>
          <p:cNvSpPr txBox="1"/>
          <p:nvPr/>
        </p:nvSpPr>
        <p:spPr>
          <a:xfrm>
            <a:off x="-26139" y="3104944"/>
            <a:ext cx="12141939" cy="584775"/>
          </a:xfrm>
          <a:prstGeom prst="rect">
            <a:avLst/>
          </a:prstGeom>
          <a:noFill/>
        </p:spPr>
        <p:txBody>
          <a:bodyPr wrap="square" rtlCol="0">
            <a:spAutoFit/>
          </a:bodyPr>
          <a:lstStyle/>
          <a:p>
            <a:pPr algn="ctr"/>
            <a:r>
              <a:rPr lang="en-US" sz="3200" b="1" dirty="0">
                <a:solidFill>
                  <a:srgbClr val="000000"/>
                </a:solidFill>
                <a:latin typeface="Times New Roman" panose="02020603050405020304" pitchFamily="18" charset="0"/>
                <a:cs typeface="Times New Roman" panose="02020603050405020304" pitchFamily="18" charset="0"/>
              </a:rPr>
              <a:t>These are people with disabilities.</a:t>
            </a:r>
          </a:p>
        </p:txBody>
      </p:sp>
      <p:pic>
        <p:nvPicPr>
          <p:cNvPr id="5" name="Picture 4" descr="Halle Berry">
            <a:extLst>
              <a:ext uri="{FF2B5EF4-FFF2-40B4-BE49-F238E27FC236}">
                <a16:creationId xmlns:a16="http://schemas.microsoft.com/office/drawing/2014/main" id="{E9E37991-AA19-4E2A-A2AA-2FB587BCC9AD}"/>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rcRect/>
          <a:stretch/>
        </p:blipFill>
        <p:spPr>
          <a:xfrm>
            <a:off x="4878660" y="4006812"/>
            <a:ext cx="2512929" cy="2871186"/>
          </a:xfrm>
          <a:prstGeom prst="rect">
            <a:avLst/>
          </a:prstGeom>
        </p:spPr>
      </p:pic>
      <p:cxnSp>
        <p:nvCxnSpPr>
          <p:cNvPr id="11" name="Straight Connector 10">
            <a:extLst>
              <a:ext uri="{FF2B5EF4-FFF2-40B4-BE49-F238E27FC236}">
                <a16:creationId xmlns:a16="http://schemas.microsoft.com/office/drawing/2014/main" id="{D5D77733-3FEA-4EFA-901A-8CEDE74DADA2}"/>
              </a:ext>
              <a:ext uri="{C183D7F6-B498-43B3-948B-1728B52AA6E4}">
                <adec:decorative xmlns:adec="http://schemas.microsoft.com/office/drawing/2017/decorative" val="1"/>
              </a:ext>
            </a:extLst>
          </p:cNvPr>
          <p:cNvCxnSpPr>
            <a:cxnSpLocks/>
          </p:cNvCxnSpPr>
          <p:nvPr/>
        </p:nvCxnSpPr>
        <p:spPr>
          <a:xfrm>
            <a:off x="-41152" y="3972950"/>
            <a:ext cx="12267400" cy="1799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descr="Selma Blair">
            <a:extLst>
              <a:ext uri="{FF2B5EF4-FFF2-40B4-BE49-F238E27FC236}">
                <a16:creationId xmlns:a16="http://schemas.microsoft.com/office/drawing/2014/main" id="{CDE9B4D4-601B-4F50-8914-23F291465133}"/>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a:stretch/>
        </p:blipFill>
        <p:spPr>
          <a:xfrm>
            <a:off x="9780783" y="-122905"/>
            <a:ext cx="2532620" cy="3048303"/>
          </a:xfrm>
          <a:prstGeom prst="rect">
            <a:avLst/>
          </a:prstGeom>
        </p:spPr>
      </p:pic>
      <p:pic>
        <p:nvPicPr>
          <p:cNvPr id="22" name="Picture 21" descr="Stephen Hawking, award winning physicist and power chair user.">
            <a:extLst>
              <a:ext uri="{FF2B5EF4-FFF2-40B4-BE49-F238E27FC236}">
                <a16:creationId xmlns:a16="http://schemas.microsoft.com/office/drawing/2014/main" id="{E5CF0C00-440F-45F0-95FE-CAEA6C9B8FC2}"/>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77282" y="-53953"/>
            <a:ext cx="2532620" cy="2967095"/>
          </a:xfrm>
          <a:prstGeom prst="rect">
            <a:avLst/>
          </a:prstGeom>
        </p:spPr>
      </p:pic>
      <p:cxnSp>
        <p:nvCxnSpPr>
          <p:cNvPr id="24" name="Straight Connector 23">
            <a:extLst>
              <a:ext uri="{FF2B5EF4-FFF2-40B4-BE49-F238E27FC236}">
                <a16:creationId xmlns:a16="http://schemas.microsoft.com/office/drawing/2014/main" id="{5DDA02C5-4AF3-4DD3-83FC-08BC8ED305D8}"/>
              </a:ext>
              <a:ext uri="{C183D7F6-B498-43B3-948B-1728B52AA6E4}">
                <adec:decorative xmlns:adec="http://schemas.microsoft.com/office/drawing/2017/decorative" val="1"/>
              </a:ext>
            </a:extLst>
          </p:cNvPr>
          <p:cNvCxnSpPr>
            <a:cxnSpLocks/>
          </p:cNvCxnSpPr>
          <p:nvPr/>
        </p:nvCxnSpPr>
        <p:spPr>
          <a:xfrm>
            <a:off x="-35507" y="2909751"/>
            <a:ext cx="12268824" cy="673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84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207EE9A8-2D5C-C14A-8666-1FC78F1CDF07}"/>
              </a:ext>
            </a:extLst>
          </p:cNvPr>
          <p:cNvSpPr>
            <a:spLocks noGrp="1"/>
          </p:cNvSpPr>
          <p:nvPr>
            <p:ph type="title"/>
          </p:nvPr>
        </p:nvSpPr>
        <p:spPr/>
        <p:txBody>
          <a:bodyPr/>
          <a:lstStyle/>
          <a:p>
            <a:r>
              <a:rPr lang="en-US" dirty="0"/>
              <a:t>61 million people</a:t>
            </a:r>
          </a:p>
        </p:txBody>
      </p:sp>
      <p:pic>
        <p:nvPicPr>
          <p:cNvPr id="5" name="Picture 4" descr="A man with a developmental disability pushing a cart">
            <a:extLst>
              <a:ext uri="{FF2B5EF4-FFF2-40B4-BE49-F238E27FC236}">
                <a16:creationId xmlns:a16="http://schemas.microsoft.com/office/drawing/2014/main" id="{F426324E-848E-4113-8F7B-DB39B43A2B7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8" name="Rectangle 7">
            <a:extLst>
              <a:ext uri="{FF2B5EF4-FFF2-40B4-BE49-F238E27FC236}">
                <a16:creationId xmlns:a16="http://schemas.microsoft.com/office/drawing/2014/main" id="{345C1672-8B44-4E4B-85E2-4BC3CBD84265}"/>
              </a:ext>
              <a:ext uri="{C183D7F6-B498-43B3-948B-1728B52AA6E4}">
                <adec:decorative xmlns:adec="http://schemas.microsoft.com/office/drawing/2017/decorative" val="1"/>
              </a:ext>
            </a:extLst>
          </p:cNvPr>
          <p:cNvSpPr/>
          <p:nvPr/>
        </p:nvSpPr>
        <p:spPr>
          <a:xfrm>
            <a:off x="6301946" y="307587"/>
            <a:ext cx="5758250" cy="2376421"/>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509982" y="535235"/>
            <a:ext cx="5349922" cy="1981303"/>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85000"/>
                    <a:lumOff val="15000"/>
                  </a:schemeClr>
                </a:solidFill>
                <a:latin typeface="Times New Roman" panose="02020603050405020304" pitchFamily="18" charset="0"/>
                <a:cs typeface="Times New Roman" panose="02020603050405020304" pitchFamily="18" charset="0"/>
              </a:rPr>
              <a:t>61 Million </a:t>
            </a:r>
          </a:p>
          <a:p>
            <a:pPr algn="ctr"/>
            <a:r>
              <a:rPr lang="en-US" sz="3000" dirty="0">
                <a:latin typeface="Times New Roman" panose="02020603050405020304" pitchFamily="18" charset="0"/>
                <a:cs typeface="Times New Roman" panose="02020603050405020304" pitchFamily="18" charset="0"/>
              </a:rPr>
              <a:t>people in the US                        have a disability.* </a:t>
            </a:r>
          </a:p>
        </p:txBody>
      </p:sp>
      <p:sp>
        <p:nvSpPr>
          <p:cNvPr id="2" name="TextBox 1">
            <a:extLst>
              <a:ext uri="{FF2B5EF4-FFF2-40B4-BE49-F238E27FC236}">
                <a16:creationId xmlns:a16="http://schemas.microsoft.com/office/drawing/2014/main" id="{882D620D-E320-45BA-A466-188D3D5A18D5}"/>
              </a:ext>
            </a:extLst>
          </p:cNvPr>
          <p:cNvSpPr txBox="1"/>
          <p:nvPr/>
        </p:nvSpPr>
        <p:spPr>
          <a:xfrm>
            <a:off x="189781" y="6481546"/>
            <a:ext cx="1487908" cy="276999"/>
          </a:xfrm>
          <a:prstGeom prst="rect">
            <a:avLst/>
          </a:prstGeom>
          <a:noFill/>
        </p:spPr>
        <p:txBody>
          <a:bodyPr wrap="none" rtlCol="0">
            <a:spAutoFit/>
          </a:bodyPr>
          <a:lstStyle/>
          <a:p>
            <a:r>
              <a:rPr lang="en-US" sz="1200" dirty="0">
                <a:solidFill>
                  <a:schemeClr val="bg1"/>
                </a:solidFill>
                <a:latin typeface="Times New Roman" panose="02020603050405020304" pitchFamily="18" charset="0"/>
                <a:cs typeface="Times New Roman" panose="02020603050405020304" pitchFamily="18" charset="0"/>
              </a:rPr>
              <a:t>* Source: US Census</a:t>
            </a:r>
          </a:p>
        </p:txBody>
      </p:sp>
      <p:sp>
        <p:nvSpPr>
          <p:cNvPr id="11" name="Rectangle 10">
            <a:extLst>
              <a:ext uri="{FF2B5EF4-FFF2-40B4-BE49-F238E27FC236}">
                <a16:creationId xmlns:a16="http://schemas.microsoft.com/office/drawing/2014/main" id="{4F4FE343-D253-4C03-9DFC-764D175B21F8}"/>
              </a:ext>
              <a:ext uri="{C183D7F6-B498-43B3-948B-1728B52AA6E4}">
                <adec:decorative xmlns:adec="http://schemas.microsoft.com/office/drawing/2017/decorative" val="1"/>
              </a:ext>
            </a:extLst>
          </p:cNvPr>
          <p:cNvSpPr/>
          <p:nvPr/>
        </p:nvSpPr>
        <p:spPr>
          <a:xfrm>
            <a:off x="6301945" y="2911656"/>
            <a:ext cx="5758249" cy="3411109"/>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ADAF2B-1DEE-429B-A188-4106BA264C06}"/>
              </a:ext>
              <a:ext uri="{C183D7F6-B498-43B3-948B-1728B52AA6E4}">
                <adec:decorative xmlns:adec="http://schemas.microsoft.com/office/drawing/2017/decorative" val="1"/>
              </a:ext>
            </a:extLst>
          </p:cNvPr>
          <p:cNvSpPr/>
          <p:nvPr/>
        </p:nvSpPr>
        <p:spPr>
          <a:xfrm>
            <a:off x="6509982" y="3247573"/>
            <a:ext cx="5349922" cy="2715904"/>
          </a:xfrm>
          <a:prstGeom prst="rect">
            <a:avLst/>
          </a:prstGeom>
          <a:solidFill>
            <a:srgbClr val="EFAF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A4AAFD-AECF-4371-B0EE-D102AB9CD006}"/>
              </a:ext>
            </a:extLst>
          </p:cNvPr>
          <p:cNvSpPr txBox="1"/>
          <p:nvPr/>
        </p:nvSpPr>
        <p:spPr>
          <a:xfrm>
            <a:off x="6722076" y="3554469"/>
            <a:ext cx="5040642" cy="2102114"/>
          </a:xfrm>
          <a:prstGeom prst="rect">
            <a:avLst/>
          </a:prstGeom>
          <a:noFill/>
          <a:ln>
            <a:noFill/>
          </a:ln>
        </p:spPr>
        <p:txBody>
          <a:bodyPr wrap="square" rtlCol="0" anchor="ctr">
            <a:spAutoFit/>
          </a:bodyPr>
          <a:lstStyle/>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People with disabilities </a:t>
            </a:r>
          </a:p>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want</a:t>
            </a:r>
          </a:p>
          <a:p>
            <a:pPr algn="ctr">
              <a:lnSpc>
                <a:spcPct val="90000"/>
              </a:lnSpc>
            </a:pPr>
            <a:r>
              <a:rPr lang="en-US" sz="4400" b="1" dirty="0">
                <a:solidFill>
                  <a:schemeClr val="tx1">
                    <a:lumMod val="85000"/>
                    <a:lumOff val="15000"/>
                  </a:schemeClr>
                </a:solidFill>
                <a:latin typeface="Times New Roman" panose="02020603050405020304" pitchFamily="18" charset="0"/>
                <a:cs typeface="Times New Roman" panose="02020603050405020304" pitchFamily="18" charset="0"/>
              </a:rPr>
              <a:t>opportunities</a:t>
            </a:r>
          </a:p>
          <a:p>
            <a:pPr algn="ctr">
              <a:lnSpc>
                <a:spcPct val="90000"/>
              </a:lnSpc>
            </a:pPr>
            <a:r>
              <a:rPr lang="en-US" sz="3000" dirty="0">
                <a:solidFill>
                  <a:schemeClr val="bg1"/>
                </a:solidFill>
                <a:latin typeface="Times New Roman" panose="02020603050405020304" pitchFamily="18" charset="0"/>
                <a:cs typeface="Times New Roman" panose="02020603050405020304" pitchFamily="18" charset="0"/>
              </a:rPr>
              <a:t>Just like anyone else.</a:t>
            </a: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pic>
        <p:nvPicPr>
          <p:cNvPr id="12" name="Picture 11" descr="RespectAbility logo">
            <a:extLst>
              <a:ext uri="{FF2B5EF4-FFF2-40B4-BE49-F238E27FC236}">
                <a16:creationId xmlns:a16="http://schemas.microsoft.com/office/drawing/2014/main" id="{5B70A2A2-139A-43CC-ACC4-96E02035B8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84110" y="6413654"/>
            <a:ext cx="906449" cy="403402"/>
          </a:xfrm>
          <a:prstGeom prst="rect">
            <a:avLst/>
          </a:prstGeom>
        </p:spPr>
      </p:pic>
    </p:spTree>
    <p:extLst>
      <p:ext uri="{BB962C8B-B14F-4D97-AF65-F5344CB8AC3E}">
        <p14:creationId xmlns:p14="http://schemas.microsoft.com/office/powerpoint/2010/main" val="207537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5C5903F-A0A0-054E-8871-C28D324E0E7A}"/>
              </a:ext>
            </a:extLst>
          </p:cNvPr>
          <p:cNvSpPr>
            <a:spLocks noGrp="1"/>
          </p:cNvSpPr>
          <p:nvPr>
            <p:ph type="title"/>
          </p:nvPr>
        </p:nvSpPr>
        <p:spPr/>
        <p:txBody>
          <a:bodyPr/>
          <a:lstStyle/>
          <a:p>
            <a:r>
              <a:rPr lang="en-US" dirty="0"/>
              <a:t>1 in 4 adults</a:t>
            </a:r>
          </a:p>
        </p:txBody>
      </p:sp>
      <p:pic>
        <p:nvPicPr>
          <p:cNvPr id="5" name="Picture 4" descr="Tatiana Lee smiling">
            <a:extLst>
              <a:ext uri="{FF2B5EF4-FFF2-40B4-BE49-F238E27FC236}">
                <a16:creationId xmlns:a16="http://schemas.microsoft.com/office/drawing/2014/main" id="{C0844FA5-60D4-4D51-8FEE-50D681FBCF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47164" y="-1"/>
            <a:ext cx="10148249" cy="6861735"/>
          </a:xfrm>
          <a:prstGeom prst="rect">
            <a:avLst/>
          </a:prstGeom>
        </p:spPr>
      </p:pic>
      <p:sp>
        <p:nvSpPr>
          <p:cNvPr id="3" name="Rectangle 2">
            <a:extLst>
              <a:ext uri="{FF2B5EF4-FFF2-40B4-BE49-F238E27FC236}">
                <a16:creationId xmlns:a16="http://schemas.microsoft.com/office/drawing/2014/main" id="{C71BFD20-01FB-44FA-AA40-AF3020B6292E}"/>
              </a:ext>
              <a:ext uri="{C183D7F6-B498-43B3-948B-1728B52AA6E4}">
                <adec:decorative xmlns:adec="http://schemas.microsoft.com/office/drawing/2017/decorative" val="1"/>
              </a:ext>
            </a:extLst>
          </p:cNvPr>
          <p:cNvSpPr/>
          <p:nvPr/>
        </p:nvSpPr>
        <p:spPr>
          <a:xfrm>
            <a:off x="304800" y="537029"/>
            <a:ext cx="3178629" cy="568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33315F-A4C0-490F-A4DF-74E0DEC22061}"/>
              </a:ext>
            </a:extLst>
          </p:cNvPr>
          <p:cNvSpPr/>
          <p:nvPr/>
        </p:nvSpPr>
        <p:spPr>
          <a:xfrm>
            <a:off x="602079" y="745060"/>
            <a:ext cx="2612609" cy="5269985"/>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dirty="0">
                <a:solidFill>
                  <a:schemeClr val="tx1"/>
                </a:solidFill>
                <a:latin typeface="Times New Roman" panose="02020603050405020304" pitchFamily="18" charset="0"/>
                <a:cs typeface="Times New Roman" panose="02020603050405020304" pitchFamily="18" charset="0"/>
              </a:rPr>
              <a:t>1 in 4</a:t>
            </a:r>
          </a:p>
          <a:p>
            <a:pPr algn="ctr"/>
            <a:r>
              <a:rPr lang="en-US" sz="3000" dirty="0">
                <a:latin typeface="Times New Roman" panose="02020603050405020304" pitchFamily="18" charset="0"/>
                <a:cs typeface="Times New Roman" panose="02020603050405020304" pitchFamily="18" charset="0"/>
              </a:rPr>
              <a:t>adults have a disability</a:t>
            </a:r>
          </a:p>
        </p:txBody>
      </p:sp>
      <p:pic>
        <p:nvPicPr>
          <p:cNvPr id="8" name="Picture 7" descr="RespectAbility logo">
            <a:extLst>
              <a:ext uri="{FF2B5EF4-FFF2-40B4-BE49-F238E27FC236}">
                <a16:creationId xmlns:a16="http://schemas.microsoft.com/office/drawing/2014/main" id="{57963EB9-4409-4114-A2BB-0DC545565D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4110" y="6413654"/>
            <a:ext cx="906449" cy="403402"/>
          </a:xfrm>
          <a:prstGeom prst="rect">
            <a:avLst/>
          </a:prstGeom>
        </p:spPr>
      </p:pic>
    </p:spTree>
    <p:extLst>
      <p:ext uri="{BB962C8B-B14F-4D97-AF65-F5344CB8AC3E}">
        <p14:creationId xmlns:p14="http://schemas.microsoft.com/office/powerpoint/2010/main" val="190556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DD98-E9F2-451E-9441-0AED49A0579A}"/>
              </a:ext>
            </a:extLst>
          </p:cNvPr>
          <p:cNvSpPr>
            <a:spLocks noGrp="1"/>
          </p:cNvSpPr>
          <p:nvPr>
            <p:ph type="title"/>
          </p:nvPr>
        </p:nvSpPr>
        <p:spPr>
          <a:xfrm>
            <a:off x="838200" y="365126"/>
            <a:ext cx="10515600" cy="1139824"/>
          </a:xfrm>
        </p:spPr>
        <p:txBody>
          <a:bodyPr/>
          <a:lstStyle/>
          <a:p>
            <a:r>
              <a:rPr lang="en-US" dirty="0"/>
              <a:t>Disabilities Are….</a:t>
            </a:r>
          </a:p>
        </p:txBody>
      </p:sp>
      <p:pic>
        <p:nvPicPr>
          <p:cNvPr id="10" name="Picture 9" descr="John Lawson holding an umbrella with his hooks (Lawson is an amputee)">
            <a:extLst>
              <a:ext uri="{FF2B5EF4-FFF2-40B4-BE49-F238E27FC236}">
                <a16:creationId xmlns:a16="http://schemas.microsoft.com/office/drawing/2014/main" id="{10FE4378-2C38-4F8D-A533-D52B9800E3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359" y="1538600"/>
            <a:ext cx="3858937" cy="4237452"/>
          </a:xfrm>
          <a:prstGeom prst="rect">
            <a:avLst/>
          </a:prstGeom>
        </p:spPr>
      </p:pic>
      <p:pic>
        <p:nvPicPr>
          <p:cNvPr id="8" name="hugging.jpg&#10;&#10;Picture 2" descr="A mother with a young boy and girl smiling together.">
            <a:extLst>
              <a:ext uri="{FF2B5EF4-FFF2-40B4-BE49-F238E27FC236}">
                <a16:creationId xmlns:a16="http://schemas.microsoft.com/office/drawing/2014/main" id="{2BB64663-3CB7-4167-BB59-1EFFD9C1AFC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23133" y="1521936"/>
            <a:ext cx="3875697" cy="4604616"/>
          </a:xfrm>
          <a:prstGeom prst="rect">
            <a:avLst/>
          </a:prstGeom>
          <a:ln w="12700">
            <a:miter lim="400000"/>
          </a:ln>
        </p:spPr>
      </p:pic>
      <p:sp>
        <p:nvSpPr>
          <p:cNvPr id="12" name="Rectangle 11">
            <a:extLst>
              <a:ext uri="{FF2B5EF4-FFF2-40B4-BE49-F238E27FC236}">
                <a16:creationId xmlns:a16="http://schemas.microsoft.com/office/drawing/2014/main" id="{457DBEAA-9BF4-41F2-88B9-F91B582BA17F}"/>
              </a:ext>
              <a:ext uri="{C183D7F6-B498-43B3-948B-1728B52AA6E4}">
                <adec:decorative xmlns:adec="http://schemas.microsoft.com/office/drawing/2017/decorative" val="1"/>
              </a:ext>
            </a:extLst>
          </p:cNvPr>
          <p:cNvSpPr/>
          <p:nvPr/>
        </p:nvSpPr>
        <p:spPr>
          <a:xfrm>
            <a:off x="341900" y="5384936"/>
            <a:ext cx="11516725" cy="8973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mporary and Permanent">
            <a:extLst>
              <a:ext uri="{FF2B5EF4-FFF2-40B4-BE49-F238E27FC236}">
                <a16:creationId xmlns:a16="http://schemas.microsoft.com/office/drawing/2014/main" id="{1D2411ED-7DEF-4FDA-AA9C-7753B57FA28D}"/>
              </a:ext>
            </a:extLst>
          </p:cNvPr>
          <p:cNvSpPr txBox="1"/>
          <p:nvPr/>
        </p:nvSpPr>
        <p:spPr>
          <a:xfrm>
            <a:off x="533533" y="5540502"/>
            <a:ext cx="3418840" cy="6832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indent="203200" algn="ctr">
              <a:lnSpc>
                <a:spcPct val="80000"/>
              </a:lnSpc>
            </a:lvl1pPr>
          </a:lstStyle>
          <a:p>
            <a:pPr indent="0"/>
            <a:r>
              <a:rPr sz="2400" b="1" dirty="0">
                <a:solidFill>
                  <a:schemeClr val="bg1"/>
                </a:solidFill>
                <a:latin typeface="Times New Roman" panose="02020603050405020304" pitchFamily="18" charset="0"/>
                <a:cs typeface="Times New Roman" panose="02020603050405020304" pitchFamily="18" charset="0"/>
              </a:rPr>
              <a:t>Temporary</a:t>
            </a:r>
            <a:r>
              <a:rPr lang="en-US" sz="2400" b="1" dirty="0">
                <a:solidFill>
                  <a:schemeClr val="bg1"/>
                </a:solidFill>
                <a:latin typeface="Times New Roman" panose="02020603050405020304" pitchFamily="18" charset="0"/>
                <a:cs typeface="Times New Roman" panose="02020603050405020304" pitchFamily="18" charset="0"/>
              </a:rPr>
              <a:t> and </a:t>
            </a:r>
            <a:r>
              <a:rPr sz="2400" b="1" dirty="0">
                <a:solidFill>
                  <a:schemeClr val="bg1"/>
                </a:solidFill>
                <a:latin typeface="Times New Roman" panose="02020603050405020304" pitchFamily="18" charset="0"/>
                <a:cs typeface="Times New Roman" panose="02020603050405020304" pitchFamily="18" charset="0"/>
              </a:rPr>
              <a:t>Permanent</a:t>
            </a:r>
          </a:p>
        </p:txBody>
      </p:sp>
      <p:sp>
        <p:nvSpPr>
          <p:cNvPr id="6" name="Invisible and Visible">
            <a:extLst>
              <a:ext uri="{FF2B5EF4-FFF2-40B4-BE49-F238E27FC236}">
                <a16:creationId xmlns:a16="http://schemas.microsoft.com/office/drawing/2014/main" id="{96C7E27D-4A58-4025-9CCE-3B5A12F606DF}"/>
              </a:ext>
            </a:extLst>
          </p:cNvPr>
          <p:cNvSpPr txBox="1"/>
          <p:nvPr/>
        </p:nvSpPr>
        <p:spPr>
          <a:xfrm>
            <a:off x="5093784" y="5412857"/>
            <a:ext cx="2003375"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V</a:t>
            </a:r>
            <a:r>
              <a:rPr sz="2400" b="1" dirty="0">
                <a:solidFill>
                  <a:schemeClr val="bg1"/>
                </a:solidFill>
                <a:latin typeface="Times New Roman" panose="02020603050405020304" pitchFamily="18" charset="0"/>
                <a:cs typeface="Times New Roman" panose="02020603050405020304" pitchFamily="18" charset="0"/>
              </a:rPr>
              <a:t>isible and </a:t>
            </a:r>
            <a:r>
              <a:rPr lang="en-US" sz="2400" b="1" dirty="0">
                <a:solidFill>
                  <a:schemeClr val="bg1"/>
                </a:solidFill>
                <a:latin typeface="Times New Roman" panose="02020603050405020304" pitchFamily="18" charset="0"/>
                <a:cs typeface="Times New Roman" panose="02020603050405020304" pitchFamily="18" charset="0"/>
              </a:rPr>
              <a:t>Inv</a:t>
            </a:r>
            <a:r>
              <a:rPr sz="2400" b="1" dirty="0">
                <a:solidFill>
                  <a:schemeClr val="bg1"/>
                </a:solidFill>
                <a:latin typeface="Times New Roman" panose="02020603050405020304" pitchFamily="18" charset="0"/>
                <a:cs typeface="Times New Roman" panose="02020603050405020304" pitchFamily="18" charset="0"/>
              </a:rPr>
              <a:t>isible </a:t>
            </a:r>
          </a:p>
        </p:txBody>
      </p:sp>
      <p:sp>
        <p:nvSpPr>
          <p:cNvPr id="9" name="Invisible and Visible">
            <a:extLst>
              <a:ext uri="{FF2B5EF4-FFF2-40B4-BE49-F238E27FC236}">
                <a16:creationId xmlns:a16="http://schemas.microsoft.com/office/drawing/2014/main" id="{62472CCB-FEFC-41F2-8E99-7DDE9179D9AB}"/>
              </a:ext>
            </a:extLst>
          </p:cNvPr>
          <p:cNvSpPr txBox="1"/>
          <p:nvPr/>
        </p:nvSpPr>
        <p:spPr>
          <a:xfrm>
            <a:off x="8745118" y="5412856"/>
            <a:ext cx="2483689"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indent="152400" algn="r"/>
          </a:lstStyle>
          <a:p>
            <a:pPr indent="0" algn="ctr"/>
            <a:r>
              <a:rPr lang="en-US" sz="2400" b="1" dirty="0">
                <a:solidFill>
                  <a:schemeClr val="bg1"/>
                </a:solidFill>
                <a:latin typeface="Times New Roman" panose="02020603050405020304" pitchFamily="18" charset="0"/>
                <a:cs typeface="Times New Roman" panose="02020603050405020304" pitchFamily="18" charset="0"/>
              </a:rPr>
              <a:t>From Birth or Acquired Later</a:t>
            </a:r>
            <a:endParaRPr sz="2400" b="1" dirty="0">
              <a:solidFill>
                <a:schemeClr val="bg1"/>
              </a:solidFill>
              <a:latin typeface="Times New Roman" panose="02020603050405020304" pitchFamily="18" charset="0"/>
              <a:cs typeface="Times New Roman" panose="02020603050405020304" pitchFamily="18" charset="0"/>
            </a:endParaRPr>
          </a:p>
        </p:txBody>
      </p:sp>
      <p:pic>
        <p:nvPicPr>
          <p:cNvPr id="16" name="Picture 15" descr="Kewon Vines smiling for the camera. Kewon is a little person">
            <a:extLst>
              <a:ext uri="{FF2B5EF4-FFF2-40B4-BE49-F238E27FC236}">
                <a16:creationId xmlns:a16="http://schemas.microsoft.com/office/drawing/2014/main" id="{DDC49BAA-34E6-4210-B6E0-A1978B6D0C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7339" y="1537412"/>
            <a:ext cx="3759795" cy="3847525"/>
          </a:xfrm>
          <a:prstGeom prst="rect">
            <a:avLst/>
          </a:prstGeom>
        </p:spPr>
      </p:pic>
      <p:cxnSp>
        <p:nvCxnSpPr>
          <p:cNvPr id="14" name="Straight Connector 13">
            <a:extLst>
              <a:ext uri="{FF2B5EF4-FFF2-40B4-BE49-F238E27FC236}">
                <a16:creationId xmlns:a16="http://schemas.microsoft.com/office/drawing/2014/main" id="{32AB852D-30E1-4F5F-8566-B5B76720960F}"/>
              </a:ext>
              <a:ext uri="{C183D7F6-B498-43B3-948B-1728B52AA6E4}">
                <adec:decorative xmlns:adec="http://schemas.microsoft.com/office/drawing/2017/decorative" val="1"/>
              </a:ext>
            </a:extLst>
          </p:cNvPr>
          <p:cNvCxnSpPr>
            <a:cxnSpLocks/>
          </p:cNvCxnSpPr>
          <p:nvPr/>
        </p:nvCxnSpPr>
        <p:spPr>
          <a:xfrm flipV="1">
            <a:off x="172720" y="5364512"/>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F8134D-6433-4665-A963-42D2408D23A4}"/>
              </a:ext>
              <a:ext uri="{C183D7F6-B498-43B3-948B-1728B52AA6E4}">
                <adec:decorative xmlns:adec="http://schemas.microsoft.com/office/drawing/2017/decorative" val="1"/>
              </a:ext>
            </a:extLst>
          </p:cNvPr>
          <p:cNvCxnSpPr>
            <a:cxnSpLocks/>
          </p:cNvCxnSpPr>
          <p:nvPr/>
        </p:nvCxnSpPr>
        <p:spPr>
          <a:xfrm flipH="1">
            <a:off x="8107339" y="1638300"/>
            <a:ext cx="7961" cy="49268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1F51D8-00A2-4BB9-8706-2479CBC86B75}"/>
              </a:ext>
              <a:ext uri="{C183D7F6-B498-43B3-948B-1728B52AA6E4}">
                <adec:decorative xmlns:adec="http://schemas.microsoft.com/office/drawing/2017/decorative" val="1"/>
              </a:ext>
            </a:extLst>
          </p:cNvPr>
          <p:cNvCxnSpPr/>
          <p:nvPr/>
        </p:nvCxnSpPr>
        <p:spPr>
          <a:xfrm>
            <a:off x="4207908" y="1537412"/>
            <a:ext cx="0" cy="48506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C6FF354-B66D-4EAE-8BD6-48074C71788D}"/>
              </a:ext>
              <a:ext uri="{C183D7F6-B498-43B3-948B-1728B52AA6E4}">
                <adec:decorative xmlns:adec="http://schemas.microsoft.com/office/drawing/2017/decorative" val="1"/>
              </a:ext>
            </a:extLst>
          </p:cNvPr>
          <p:cNvCxnSpPr>
            <a:cxnSpLocks/>
          </p:cNvCxnSpPr>
          <p:nvPr/>
        </p:nvCxnSpPr>
        <p:spPr>
          <a:xfrm flipV="1">
            <a:off x="207034" y="1502496"/>
            <a:ext cx="11721123" cy="28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85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Speakers</a:t>
            </a:r>
          </a:p>
        </p:txBody>
      </p:sp>
      <p:sp>
        <p:nvSpPr>
          <p:cNvPr id="11" name="Rectangle 10">
            <a:extLst>
              <a:ext uri="{FF2B5EF4-FFF2-40B4-BE49-F238E27FC236}">
                <a16:creationId xmlns:a16="http://schemas.microsoft.com/office/drawing/2014/main" id="{AA88C111-003C-9643-89F3-ABEBEA594590}"/>
              </a:ext>
            </a:extLst>
          </p:cNvPr>
          <p:cNvSpPr/>
          <p:nvPr/>
        </p:nvSpPr>
        <p:spPr>
          <a:xfrm>
            <a:off x="2044405" y="1984907"/>
            <a:ext cx="4844596" cy="892552"/>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Moderator: Randall </a:t>
            </a:r>
            <a:r>
              <a:rPr lang="en-US" sz="2800" dirty="0" err="1">
                <a:latin typeface="Times New Roman" panose="02020603050405020304" pitchFamily="18" charset="0"/>
                <a:cs typeface="Times New Roman" panose="02020603050405020304" pitchFamily="18" charset="0"/>
              </a:rPr>
              <a:t>Duchesneau</a:t>
            </a:r>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Board of Advisors, </a:t>
            </a:r>
            <a:r>
              <a:rPr lang="en-US" sz="2400" dirty="0" err="1">
                <a:latin typeface="Times New Roman" panose="02020603050405020304" pitchFamily="18" charset="0"/>
                <a:cs typeface="Times New Roman" panose="02020603050405020304" pitchFamily="18" charset="0"/>
              </a:rPr>
              <a:t>RespectAbility</a:t>
            </a:r>
            <a:endParaRPr lang="en-US" sz="2400" dirty="0">
              <a:latin typeface="Times New Roman" panose="02020603050405020304" pitchFamily="18" charset="0"/>
              <a:cs typeface="Times New Roman" panose="02020603050405020304" pitchFamily="18" charset="0"/>
            </a:endParaRPr>
          </a:p>
        </p:txBody>
      </p:sp>
      <p:pic>
        <p:nvPicPr>
          <p:cNvPr id="12" name="Picture 11" descr="Randall Ducheseneau smiling in front of a white wall">
            <a:extLst>
              <a:ext uri="{FF2B5EF4-FFF2-40B4-BE49-F238E27FC236}">
                <a16:creationId xmlns:a16="http://schemas.microsoft.com/office/drawing/2014/main" id="{8637D818-39C6-8444-BB82-7F5CCADEAE3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47384" y="1631083"/>
            <a:ext cx="1600201" cy="1600201"/>
          </a:xfrm>
          <a:prstGeom prst="rect">
            <a:avLst/>
          </a:prstGeom>
        </p:spPr>
      </p:pic>
      <p:sp>
        <p:nvSpPr>
          <p:cNvPr id="7" name="Rectangle 6">
            <a:extLst>
              <a:ext uri="{FF2B5EF4-FFF2-40B4-BE49-F238E27FC236}">
                <a16:creationId xmlns:a16="http://schemas.microsoft.com/office/drawing/2014/main" id="{40E9E8F7-91B6-4944-A178-D7CFC052B533}"/>
              </a:ext>
            </a:extLst>
          </p:cNvPr>
          <p:cNvSpPr/>
          <p:nvPr/>
        </p:nvSpPr>
        <p:spPr>
          <a:xfrm>
            <a:off x="2044405" y="3720996"/>
            <a:ext cx="3506088" cy="892552"/>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Emily Harris</a:t>
            </a:r>
            <a:br>
              <a:rPr lang="en-US" sz="28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Principal, Harris Strategies</a:t>
            </a:r>
          </a:p>
        </p:txBody>
      </p:sp>
      <p:pic>
        <p:nvPicPr>
          <p:cNvPr id="14" name="Picture 13" descr="Emily Harris smiling in front of a tree">
            <a:extLst>
              <a:ext uri="{FF2B5EF4-FFF2-40B4-BE49-F238E27FC236}">
                <a16:creationId xmlns:a16="http://schemas.microsoft.com/office/drawing/2014/main" id="{2418D660-C024-4249-9EA6-76E743B3FBE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47385" y="3367172"/>
            <a:ext cx="1600200" cy="1600200"/>
          </a:xfrm>
          <a:prstGeom prst="rect">
            <a:avLst/>
          </a:prstGeom>
        </p:spPr>
      </p:pic>
      <p:sp>
        <p:nvSpPr>
          <p:cNvPr id="8" name="Rectangle 7">
            <a:extLst>
              <a:ext uri="{FF2B5EF4-FFF2-40B4-BE49-F238E27FC236}">
                <a16:creationId xmlns:a16="http://schemas.microsoft.com/office/drawing/2014/main" id="{9ABAF574-57FA-F443-84EC-2EDBF9D2EF4F}"/>
              </a:ext>
            </a:extLst>
          </p:cNvPr>
          <p:cNvSpPr/>
          <p:nvPr/>
        </p:nvSpPr>
        <p:spPr>
          <a:xfrm>
            <a:off x="2044405" y="5443488"/>
            <a:ext cx="9532610" cy="892552"/>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Risa Jaz Rifkind</a:t>
            </a:r>
          </a:p>
          <a:p>
            <a:r>
              <a:rPr lang="en-US" sz="2400" dirty="0">
                <a:latin typeface="Times New Roman" panose="02020603050405020304" pitchFamily="18" charset="0"/>
                <a:cs typeface="Times New Roman" panose="02020603050405020304" pitchFamily="18" charset="0"/>
              </a:rPr>
              <a:t>Director, Civic Engagement and Marketing, ADA 25 Advancing Leadership</a:t>
            </a:r>
          </a:p>
        </p:txBody>
      </p:sp>
      <p:pic>
        <p:nvPicPr>
          <p:cNvPr id="10" name="Picture 9" descr="Risa Jaz Rifkind smiling in front of a white wall">
            <a:extLst>
              <a:ext uri="{FF2B5EF4-FFF2-40B4-BE49-F238E27FC236}">
                <a16:creationId xmlns:a16="http://schemas.microsoft.com/office/drawing/2014/main" id="{16868D8C-9495-D144-A3F8-1C3CE09F65B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7384" y="5089664"/>
            <a:ext cx="1600201" cy="1600201"/>
          </a:xfrm>
          <a:prstGeom prst="rect">
            <a:avLst/>
          </a:prstGeom>
        </p:spPr>
      </p:pic>
    </p:spTree>
    <p:extLst>
      <p:ext uri="{BB962C8B-B14F-4D97-AF65-F5344CB8AC3E}">
        <p14:creationId xmlns:p14="http://schemas.microsoft.com/office/powerpoint/2010/main" val="228529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dirty="0"/>
              <a:t>Introductions</a:t>
            </a:r>
          </a:p>
        </p:txBody>
      </p:sp>
      <p:sp>
        <p:nvSpPr>
          <p:cNvPr id="4" name="Rectangle 3">
            <a:extLst>
              <a:ext uri="{FF2B5EF4-FFF2-40B4-BE49-F238E27FC236}">
                <a16:creationId xmlns:a16="http://schemas.microsoft.com/office/drawing/2014/main" id="{0D7094AE-AB00-1F4F-9E90-3D4E4232565F}"/>
              </a:ext>
            </a:extLst>
          </p:cNvPr>
          <p:cNvSpPr/>
          <p:nvPr/>
        </p:nvSpPr>
        <p:spPr>
          <a:xfrm>
            <a:off x="523240" y="1791385"/>
            <a:ext cx="11322396" cy="3170099"/>
          </a:xfrm>
          <a:prstGeom prst="rect">
            <a:avLst/>
          </a:prstGeom>
        </p:spPr>
        <p:txBody>
          <a:bodyPr wrap="square">
            <a:spAutoFit/>
          </a:bodyPr>
          <a:lstStyle/>
          <a:p>
            <a:pPr marL="457200" indent="-4572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Our experience: engaging people with disabilities for volunteer roles, boards, and committees</a:t>
            </a:r>
          </a:p>
          <a:p>
            <a:endParaRPr lang="en-US" sz="4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We will address employment basics</a:t>
            </a:r>
          </a:p>
          <a:p>
            <a:pPr marL="914400" lvl="1" indent="-457200">
              <a:buFont typeface="Arial" panose="020B0604020202020204" pitchFamily="34" charset="0"/>
              <a:buChar char="•"/>
            </a:pPr>
            <a:r>
              <a:rPr lang="en-US" sz="4000" dirty="0">
                <a:latin typeface="Times New Roman" panose="02020603050405020304" pitchFamily="18" charset="0"/>
                <a:cs typeface="Times New Roman" panose="02020603050405020304" pitchFamily="18" charset="0"/>
              </a:rPr>
              <a:t>We ARE NOT attorneys or HR experts</a:t>
            </a:r>
          </a:p>
        </p:txBody>
      </p:sp>
      <p:pic>
        <p:nvPicPr>
          <p:cNvPr id="5" name="Picture 4" descr="ADA 25 Advancing Leadership Logo Greater Together">
            <a:extLst>
              <a:ext uri="{FF2B5EF4-FFF2-40B4-BE49-F238E27FC236}">
                <a16:creationId xmlns:a16="http://schemas.microsoft.com/office/drawing/2014/main" id="{0D140A09-5617-7842-B4DE-2890242344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673" y="5312600"/>
            <a:ext cx="2225386" cy="1375562"/>
          </a:xfrm>
          <a:prstGeom prst="rect">
            <a:avLst/>
          </a:prstGeom>
        </p:spPr>
      </p:pic>
    </p:spTree>
    <p:extLst>
      <p:ext uri="{BB962C8B-B14F-4D97-AF65-F5344CB8AC3E}">
        <p14:creationId xmlns:p14="http://schemas.microsoft.com/office/powerpoint/2010/main" val="2245908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811C813CFDE4EA8D6910F6948F133" ma:contentTypeVersion="12" ma:contentTypeDescription="Create a new document." ma:contentTypeScope="" ma:versionID="55fb4e1e916b64b19d33988d4c9f2a09">
  <xsd:schema xmlns:xsd="http://www.w3.org/2001/XMLSchema" xmlns:xs="http://www.w3.org/2001/XMLSchema" xmlns:p="http://schemas.microsoft.com/office/2006/metadata/properties" xmlns:ns2="cef0a15c-e99c-4573-a7f7-7b0318c24992" xmlns:ns3="feea83b2-ceb7-4f6a-b031-c5e9bc882453" targetNamespace="http://schemas.microsoft.com/office/2006/metadata/properties" ma:root="true" ma:fieldsID="d17319cb042edeb317f030c485ea8909" ns2:_="" ns3:_="">
    <xsd:import namespace="cef0a15c-e99c-4573-a7f7-7b0318c24992"/>
    <xsd:import namespace="feea83b2-ceb7-4f6a-b031-c5e9bc8824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0a15c-e99c-4573-a7f7-7b0318c24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a83b2-ceb7-4f6a-b031-c5e9bc88245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BE666-A538-4723-929A-BE95B516F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0a15c-e99c-4573-a7f7-7b0318c24992"/>
    <ds:schemaRef ds:uri="feea83b2-ceb7-4f6a-b031-c5e9bc882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91CA7D-740C-453F-A789-7199D68BBF3C}">
  <ds:schemaRefs>
    <ds:schemaRef ds:uri="http://purl.org/dc/dcmitype/"/>
    <ds:schemaRef ds:uri="cef0a15c-e99c-4573-a7f7-7b0318c24992"/>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feea83b2-ceb7-4f6a-b031-c5e9bc882453"/>
  </ds:schemaRefs>
</ds:datastoreItem>
</file>

<file path=customXml/itemProps3.xml><?xml version="1.0" encoding="utf-8"?>
<ds:datastoreItem xmlns:ds="http://schemas.openxmlformats.org/officeDocument/2006/customXml" ds:itemID="{CD8910DB-8CC7-485F-8583-E1E85DCBA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24552</TotalTime>
  <Words>2108</Words>
  <Application>Microsoft Macintosh PowerPoint</Application>
  <PresentationFormat>Widescreen</PresentationFormat>
  <Paragraphs>302</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How to Recruit, Accommodate and Promote People with Disabilities  Volunteer Leadership, Board Positions and Paid Employment </vt:lpstr>
      <vt:lpstr>Equity and Access Webinar Series Partners</vt:lpstr>
      <vt:lpstr>Including the D – Disability – in Diversity</vt:lpstr>
      <vt:lpstr>These are people with disabilities.</vt:lpstr>
      <vt:lpstr>61 million people</vt:lpstr>
      <vt:lpstr>1 in 4 adults</vt:lpstr>
      <vt:lpstr>Disabilities Are….</vt:lpstr>
      <vt:lpstr>Speakers</vt:lpstr>
      <vt:lpstr>Introductions</vt:lpstr>
      <vt:lpstr>Disability inclusion at your organization</vt:lpstr>
      <vt:lpstr>Why engage</vt:lpstr>
      <vt:lpstr>Disability Defined</vt:lpstr>
      <vt:lpstr>What is a reasonable accommodation?</vt:lpstr>
      <vt:lpstr>Accommodations and Employment Resources</vt:lpstr>
      <vt:lpstr>Disability welcoming organizations</vt:lpstr>
      <vt:lpstr>Committee and Board Members</vt:lpstr>
      <vt:lpstr>Qualified staff</vt:lpstr>
      <vt:lpstr>Recruitment</vt:lpstr>
      <vt:lpstr>Start now: Presentation matters</vt:lpstr>
      <vt:lpstr>Unleash Untapped Potential</vt:lpstr>
      <vt:lpstr>Contact Information + Other Resources</vt:lpstr>
      <vt:lpstr>Equity and Access Webinar Series Schedule</vt:lpstr>
      <vt:lpstr>Appendix – Additional Recruitment Resources</vt:lpstr>
      <vt:lpstr>Appendix -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640</cp:revision>
  <dcterms:created xsi:type="dcterms:W3CDTF">2019-02-07T00:58:17Z</dcterms:created>
  <dcterms:modified xsi:type="dcterms:W3CDTF">2019-12-04T19:30:15Z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0x0101006A3811C813CFDE4EA8D6910F6948F133</vt:lpwstr>
  </property>
</Properties>
</file>