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5"/>
  </p:notesMasterIdLst>
  <p:sldIdLst>
    <p:sldId id="259" r:id="rId2"/>
    <p:sldId id="684" r:id="rId3"/>
    <p:sldId id="673" r:id="rId4"/>
    <p:sldId id="674" r:id="rId5"/>
    <p:sldId id="630" r:id="rId6"/>
    <p:sldId id="683" r:id="rId7"/>
    <p:sldId id="633" r:id="rId8"/>
    <p:sldId id="697" r:id="rId9"/>
    <p:sldId id="698" r:id="rId10"/>
    <p:sldId id="699" r:id="rId11"/>
    <p:sldId id="700" r:id="rId12"/>
    <p:sldId id="701" r:id="rId13"/>
    <p:sldId id="702" r:id="rId14"/>
    <p:sldId id="703" r:id="rId15"/>
    <p:sldId id="685" r:id="rId16"/>
    <p:sldId id="686" r:id="rId17"/>
    <p:sldId id="644" r:id="rId18"/>
    <p:sldId id="687" r:id="rId19"/>
    <p:sldId id="691" r:id="rId20"/>
    <p:sldId id="690" r:id="rId21"/>
    <p:sldId id="688" r:id="rId22"/>
    <p:sldId id="689" r:id="rId23"/>
    <p:sldId id="692" r:id="rId24"/>
    <p:sldId id="659" r:id="rId25"/>
    <p:sldId id="669" r:id="rId26"/>
    <p:sldId id="693" r:id="rId27"/>
    <p:sldId id="694" r:id="rId28"/>
    <p:sldId id="657" r:id="rId29"/>
    <p:sldId id="695" r:id="rId30"/>
    <p:sldId id="696" r:id="rId31"/>
    <p:sldId id="680" r:id="rId32"/>
    <p:sldId id="681" r:id="rId33"/>
    <p:sldId id="6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81" autoAdjust="0"/>
  </p:normalViewPr>
  <p:slideViewPr>
    <p:cSldViewPr snapToGrid="0">
      <p:cViewPr varScale="1">
        <p:scale>
          <a:sx n="62" d="100"/>
          <a:sy n="62" d="100"/>
        </p:scale>
        <p:origin x="25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10/16/2019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9058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33</a:t>
            </a:fld>
            <a:endParaRPr lang="en-US"/>
          </a:p>
        </p:txBody>
      </p:sp>
    </p:spTree>
    <p:extLst>
      <p:ext uri="{BB962C8B-B14F-4D97-AF65-F5344CB8AC3E}">
        <p14:creationId xmlns:p14="http://schemas.microsoft.com/office/powerpoint/2010/main" val="290710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10/16/2019</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10/16/2019</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10/16/2019</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10/16/2019</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10/16/2019</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www.respectability.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viscardicenter.org/wp-content/uploads/2016/09/The-Toolkit-for-Establishing-Groups.pdf"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s://web.archive.org/web/20111113045622/http:/www.rothgerber.com/showarticle.aspx?Show=87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secure.confertel.net/tsRegisterD.asp?course=6269082"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secure.confertel.net/tsRegisterD.asp?course=626908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spectability.org/accessibility-webinar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JenniferM@RespectAbilityUSA.org" TargetMode="External"/><Relationship Id="rId4" Type="http://schemas.openxmlformats.org/officeDocument/2006/relationships/hyperlink" Target="http://www.respectability.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ccenture.com/_acnmedia/PDF-89/Accenture-Disability-Inclusion-Research-Report.pdf#zoom=50" TargetMode="External"/><Relationship Id="rId2" Type="http://schemas.openxmlformats.org/officeDocument/2006/relationships/hyperlink" Target="https://www.accenture.com/_acnmedia/pdf-89/accenture-disability-inclusion-research-report.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0.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in front of a crowd&#10;&#10;Description automatically generated">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5052447" y="4210127"/>
            <a:ext cx="7139553" cy="1569660"/>
          </a:xfrm>
          <a:prstGeom prst="rect">
            <a:avLst/>
          </a:prstGeom>
          <a:noFill/>
        </p:spPr>
        <p:txBody>
          <a:bodyPr wrap="square" rtlCol="0">
            <a:spAutoFit/>
          </a:bodyPr>
          <a:lstStyle/>
          <a:p>
            <a:pPr algn="ctr"/>
            <a:r>
              <a:rPr lang="en-US" sz="2400" b="1" dirty="0">
                <a:solidFill>
                  <a:srgbClr val="000000"/>
                </a:solidFill>
                <a:latin typeface="Times New Roman" panose="02020603050405020304" pitchFamily="18" charset="0"/>
                <a:cs typeface="Times New Roman" panose="02020603050405020304" pitchFamily="18" charset="0"/>
              </a:rPr>
              <a:t>Disability Inclusion, Assimilation and Success – Lessons from JP Morgan Chase and Coca-Cola</a:t>
            </a:r>
          </a:p>
          <a:p>
            <a:pPr algn="ctr"/>
            <a:r>
              <a:rPr lang="en-US" sz="2400" b="1" dirty="0">
                <a:solidFill>
                  <a:srgbClr val="000000"/>
                </a:solidFill>
                <a:latin typeface="Times New Roman" panose="02020603050405020304" pitchFamily="18" charset="0"/>
                <a:cs typeface="Times New Roman" panose="02020603050405020304" pitchFamily="18" charset="0"/>
                <a:hlinkClick r:id="rId4"/>
              </a:rPr>
              <a:t>www.RespectAbility.org</a:t>
            </a:r>
            <a:r>
              <a:rPr lang="en-US" sz="2400" b="1" dirty="0">
                <a:solidFill>
                  <a:srgbClr val="000000"/>
                </a:solidFill>
                <a:latin typeface="Times New Roman" panose="02020603050405020304" pitchFamily="18" charset="0"/>
                <a:cs typeface="Times New Roman" panose="02020603050405020304" pitchFamily="18" charset="0"/>
              </a:rPr>
              <a:t> </a:t>
            </a:r>
          </a:p>
          <a:p>
            <a:pPr algn="ctr"/>
            <a:r>
              <a:rPr lang="en-US" sz="2400" b="1" dirty="0">
                <a:solidFill>
                  <a:srgbClr val="000000"/>
                </a:solidFill>
                <a:latin typeface="Times New Roman" panose="02020603050405020304" pitchFamily="18" charset="0"/>
                <a:cs typeface="Times New Roman" panose="02020603050405020304" pitchFamily="18" charset="0"/>
              </a:rPr>
              <a:t>October 15</a:t>
            </a:r>
            <a:r>
              <a:rPr lang="en-US" sz="2400" b="1" baseline="30000" dirty="0">
                <a:solidFill>
                  <a:srgbClr val="000000"/>
                </a:solidFill>
                <a:latin typeface="Times New Roman" panose="02020603050405020304" pitchFamily="18" charset="0"/>
                <a:cs typeface="Times New Roman" panose="02020603050405020304" pitchFamily="18" charset="0"/>
              </a:rPr>
              <a:t>th</a:t>
            </a:r>
            <a:r>
              <a:rPr lang="en-US" sz="2400" b="1" dirty="0">
                <a:solidFill>
                  <a:srgbClr val="000000"/>
                </a:solidFill>
                <a:latin typeface="Times New Roman" panose="02020603050405020304" pitchFamily="18" charset="0"/>
                <a:cs typeface="Times New Roman" panose="02020603050405020304" pitchFamily="18" charset="0"/>
              </a:rPr>
              <a:t>, 2019</a:t>
            </a:r>
            <a:endParaRPr lang="en-US" sz="2400" dirty="0">
              <a:solidFill>
                <a:srgbClr val="000000"/>
              </a:solidFill>
              <a:latin typeface="Times New Roman" panose="02020603050405020304" pitchFamily="18" charset="0"/>
              <a:cs typeface="Times New Roman" panose="02020603050405020304" pitchFamily="18" charset="0"/>
            </a:endParaRPr>
          </a:p>
        </p:txBody>
      </p:sp>
      <p:pic>
        <p:nvPicPr>
          <p:cNvPr id="13" name="Picture 12" descr="A close up of a sign&#10;&#10;Description automatically generated">
            <a:extLst>
              <a:ext uri="{FF2B5EF4-FFF2-40B4-BE49-F238E27FC236}">
                <a16:creationId xmlns:a16="http://schemas.microsoft.com/office/drawing/2014/main" id="{F470BEEA-2EE5-4BD6-B08F-117EAA0ADD6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5800" y="3785282"/>
            <a:ext cx="4366647" cy="2419350"/>
          </a:xfrm>
          <a:prstGeom prst="rect">
            <a:avLst/>
          </a:prstGeom>
        </p:spPr>
      </p:pic>
    </p:spTree>
    <p:extLst>
      <p:ext uri="{BB962C8B-B14F-4D97-AF65-F5344CB8AC3E}">
        <p14:creationId xmlns:p14="http://schemas.microsoft.com/office/powerpoint/2010/main" val="411587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53762-FD63-4196-A6B2-24AFD94BB802}"/>
              </a:ext>
            </a:extLst>
          </p:cNvPr>
          <p:cNvSpPr>
            <a:spLocks noGrp="1"/>
          </p:cNvSpPr>
          <p:nvPr>
            <p:ph type="title"/>
          </p:nvPr>
        </p:nvSpPr>
        <p:spPr/>
        <p:txBody>
          <a:bodyPr>
            <a:normAutofit/>
          </a:bodyPr>
          <a:lstStyle/>
          <a:p>
            <a:r>
              <a:rPr lang="en-US" spc="-204" dirty="0"/>
              <a:t>		Reservations and</a:t>
            </a:r>
            <a:r>
              <a:rPr lang="en-US" spc="-95" dirty="0"/>
              <a:t> </a:t>
            </a:r>
            <a:r>
              <a:rPr lang="en-US" spc="-155" dirty="0"/>
              <a:t>Attitudes</a:t>
            </a:r>
            <a:endParaRPr lang="en-US" dirty="0"/>
          </a:p>
        </p:txBody>
      </p:sp>
      <p:sp>
        <p:nvSpPr>
          <p:cNvPr id="10" name="object 3">
            <a:extLst>
              <a:ext uri="{FF2B5EF4-FFF2-40B4-BE49-F238E27FC236}">
                <a16:creationId xmlns:a16="http://schemas.microsoft.com/office/drawing/2014/main" id="{07F1DA6B-92E4-48AE-8BF2-B38856BF6918}"/>
              </a:ext>
            </a:extLst>
          </p:cNvPr>
          <p:cNvSpPr/>
          <p:nvPr/>
        </p:nvSpPr>
        <p:spPr>
          <a:xfrm>
            <a:off x="669723" y="598931"/>
            <a:ext cx="1304274" cy="914400"/>
          </a:xfrm>
          <a:prstGeom prst="rect">
            <a:avLst/>
          </a:prstGeom>
          <a:blipFill>
            <a:blip r:embed="rId2" cstate="print"/>
            <a:stretch>
              <a:fillRect/>
            </a:stretch>
          </a:blipFill>
        </p:spPr>
        <p:txBody>
          <a:bodyPr wrap="square" lIns="0" tIns="0" rIns="0" bIns="0" rtlCol="0"/>
          <a:lstStyle/>
          <a:p>
            <a:endParaRPr/>
          </a:p>
        </p:txBody>
      </p:sp>
      <p:sp>
        <p:nvSpPr>
          <p:cNvPr id="11" name="object 4">
            <a:extLst>
              <a:ext uri="{FF2B5EF4-FFF2-40B4-BE49-F238E27FC236}">
                <a16:creationId xmlns:a16="http://schemas.microsoft.com/office/drawing/2014/main" id="{B5F1A550-0811-40D3-9FF6-B95D42DF0FB8}"/>
              </a:ext>
            </a:extLst>
          </p:cNvPr>
          <p:cNvSpPr/>
          <p:nvPr/>
        </p:nvSpPr>
        <p:spPr>
          <a:xfrm>
            <a:off x="1905000" y="1483614"/>
            <a:ext cx="7315200" cy="0"/>
          </a:xfrm>
          <a:custGeom>
            <a:avLst/>
            <a:gdLst/>
            <a:ahLst/>
            <a:cxnLst/>
            <a:rect l="l" t="t" r="r" b="b"/>
            <a:pathLst>
              <a:path w="7315200">
                <a:moveTo>
                  <a:pt x="0" y="0"/>
                </a:moveTo>
                <a:lnTo>
                  <a:pt x="7315200" y="0"/>
                </a:lnTo>
              </a:path>
            </a:pathLst>
          </a:custGeom>
          <a:ln w="56388">
            <a:solidFill>
              <a:srgbClr val="00457B"/>
            </a:solidFill>
          </a:ln>
        </p:spPr>
        <p:txBody>
          <a:bodyPr wrap="square" lIns="0" tIns="0" rIns="0" bIns="0" rtlCol="0"/>
          <a:lstStyle/>
          <a:p>
            <a:endParaRPr/>
          </a:p>
        </p:txBody>
      </p:sp>
      <p:sp>
        <p:nvSpPr>
          <p:cNvPr id="12" name="object 5">
            <a:extLst>
              <a:ext uri="{FF2B5EF4-FFF2-40B4-BE49-F238E27FC236}">
                <a16:creationId xmlns:a16="http://schemas.microsoft.com/office/drawing/2014/main" id="{B5FC7A88-A9CA-4C54-9D43-BA8BFD89FB7E}"/>
              </a:ext>
            </a:extLst>
          </p:cNvPr>
          <p:cNvSpPr/>
          <p:nvPr/>
        </p:nvSpPr>
        <p:spPr>
          <a:xfrm>
            <a:off x="457200" y="5562600"/>
            <a:ext cx="9144000" cy="914400"/>
          </a:xfrm>
          <a:custGeom>
            <a:avLst/>
            <a:gdLst/>
            <a:ahLst/>
            <a:cxnLst/>
            <a:rect l="l" t="t" r="r" b="b"/>
            <a:pathLst>
              <a:path w="9144000" h="914400">
                <a:moveTo>
                  <a:pt x="0" y="0"/>
                </a:moveTo>
                <a:lnTo>
                  <a:pt x="0" y="914400"/>
                </a:lnTo>
                <a:lnTo>
                  <a:pt x="9144000" y="914400"/>
                </a:lnTo>
                <a:lnTo>
                  <a:pt x="9144000" y="0"/>
                </a:lnTo>
                <a:lnTo>
                  <a:pt x="0" y="0"/>
                </a:lnTo>
                <a:close/>
              </a:path>
            </a:pathLst>
          </a:custGeom>
          <a:solidFill>
            <a:srgbClr val="567FAC"/>
          </a:solidFill>
        </p:spPr>
        <p:txBody>
          <a:bodyPr wrap="square" lIns="0" tIns="0" rIns="0" bIns="0" rtlCol="0"/>
          <a:lstStyle/>
          <a:p>
            <a:endParaRPr/>
          </a:p>
        </p:txBody>
      </p:sp>
      <p:sp>
        <p:nvSpPr>
          <p:cNvPr id="13" name="object 6">
            <a:extLst>
              <a:ext uri="{FF2B5EF4-FFF2-40B4-BE49-F238E27FC236}">
                <a16:creationId xmlns:a16="http://schemas.microsoft.com/office/drawing/2014/main" id="{ED344BD5-E213-4E2F-8D5E-77FF810B7FE2}"/>
              </a:ext>
            </a:extLst>
          </p:cNvPr>
          <p:cNvSpPr/>
          <p:nvPr/>
        </p:nvSpPr>
        <p:spPr>
          <a:xfrm>
            <a:off x="2212848" y="1981200"/>
            <a:ext cx="5457443" cy="408431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50751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53762-FD63-4196-A6B2-24AFD94BB802}"/>
              </a:ext>
            </a:extLst>
          </p:cNvPr>
          <p:cNvSpPr>
            <a:spLocks noGrp="1"/>
          </p:cNvSpPr>
          <p:nvPr>
            <p:ph type="title"/>
          </p:nvPr>
        </p:nvSpPr>
        <p:spPr/>
        <p:txBody>
          <a:bodyPr/>
          <a:lstStyle/>
          <a:p>
            <a:r>
              <a:rPr lang="en-US" dirty="0"/>
              <a:t>		Alien Encounters</a:t>
            </a:r>
          </a:p>
        </p:txBody>
      </p:sp>
      <p:sp>
        <p:nvSpPr>
          <p:cNvPr id="3" name="object 2">
            <a:extLst>
              <a:ext uri="{FF2B5EF4-FFF2-40B4-BE49-F238E27FC236}">
                <a16:creationId xmlns:a16="http://schemas.microsoft.com/office/drawing/2014/main" id="{A1E571A5-B554-4A10-ABFE-EEC3F01ACFCF}"/>
              </a:ext>
            </a:extLst>
          </p:cNvPr>
          <p:cNvSpPr/>
          <p:nvPr/>
        </p:nvSpPr>
        <p:spPr>
          <a:xfrm>
            <a:off x="1524000" y="1828800"/>
            <a:ext cx="6763511" cy="4509516"/>
          </a:xfrm>
          <a:prstGeom prst="rect">
            <a:avLst/>
          </a:prstGeom>
          <a:blipFill>
            <a:blip r:embed="rId2"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A989D50A-FAC1-4FE2-B1A8-69DE3D48211A}"/>
              </a:ext>
            </a:extLst>
          </p:cNvPr>
          <p:cNvSpPr/>
          <p:nvPr/>
        </p:nvSpPr>
        <p:spPr>
          <a:xfrm>
            <a:off x="669723" y="598931"/>
            <a:ext cx="1304274" cy="914400"/>
          </a:xfrm>
          <a:prstGeom prst="rect">
            <a:avLst/>
          </a:prstGeom>
          <a:blipFill>
            <a:blip r:embed="rId3"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B16DE085-44F0-4B7B-8C15-D01A787769E0}"/>
              </a:ext>
            </a:extLst>
          </p:cNvPr>
          <p:cNvSpPr/>
          <p:nvPr/>
        </p:nvSpPr>
        <p:spPr>
          <a:xfrm>
            <a:off x="1905000" y="1483614"/>
            <a:ext cx="7315200" cy="0"/>
          </a:xfrm>
          <a:custGeom>
            <a:avLst/>
            <a:gdLst/>
            <a:ahLst/>
            <a:cxnLst/>
            <a:rect l="l" t="t" r="r" b="b"/>
            <a:pathLst>
              <a:path w="7315200">
                <a:moveTo>
                  <a:pt x="0" y="0"/>
                </a:moveTo>
                <a:lnTo>
                  <a:pt x="7315200" y="0"/>
                </a:lnTo>
              </a:path>
            </a:pathLst>
          </a:custGeom>
          <a:ln w="56388">
            <a:solidFill>
              <a:srgbClr val="00457B"/>
            </a:solidFill>
          </a:ln>
        </p:spPr>
        <p:txBody>
          <a:bodyPr wrap="square" lIns="0" tIns="0" rIns="0" bIns="0" rtlCol="0"/>
          <a:lstStyle/>
          <a:p>
            <a:endParaRPr/>
          </a:p>
        </p:txBody>
      </p:sp>
    </p:spTree>
    <p:extLst>
      <p:ext uri="{BB962C8B-B14F-4D97-AF65-F5344CB8AC3E}">
        <p14:creationId xmlns:p14="http://schemas.microsoft.com/office/powerpoint/2010/main" val="3698341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53762-FD63-4196-A6B2-24AFD94BB802}"/>
              </a:ext>
            </a:extLst>
          </p:cNvPr>
          <p:cNvSpPr>
            <a:spLocks noGrp="1"/>
          </p:cNvSpPr>
          <p:nvPr>
            <p:ph type="title"/>
          </p:nvPr>
        </p:nvSpPr>
        <p:spPr/>
        <p:txBody>
          <a:bodyPr/>
          <a:lstStyle/>
          <a:p>
            <a:r>
              <a:rPr lang="en-US" spc="-250" dirty="0"/>
              <a:t>		JPMorgan </a:t>
            </a:r>
            <a:r>
              <a:rPr lang="en-US" spc="-295" dirty="0"/>
              <a:t>Chase: </a:t>
            </a:r>
            <a:r>
              <a:rPr lang="en-US" spc="-395" dirty="0"/>
              <a:t>A </a:t>
            </a:r>
            <a:r>
              <a:rPr lang="en-US" spc="-150" dirty="0"/>
              <a:t>history </a:t>
            </a:r>
            <a:r>
              <a:rPr lang="en-US" spc="-145" dirty="0"/>
              <a:t>of</a:t>
            </a:r>
            <a:r>
              <a:rPr lang="en-US" spc="-505" dirty="0"/>
              <a:t> </a:t>
            </a:r>
            <a:r>
              <a:rPr lang="en-US" spc="-180" dirty="0"/>
              <a:t>support</a:t>
            </a:r>
            <a:endParaRPr lang="en-US" dirty="0"/>
          </a:p>
        </p:txBody>
      </p:sp>
      <p:sp>
        <p:nvSpPr>
          <p:cNvPr id="3" name="object 3">
            <a:extLst>
              <a:ext uri="{FF2B5EF4-FFF2-40B4-BE49-F238E27FC236}">
                <a16:creationId xmlns:a16="http://schemas.microsoft.com/office/drawing/2014/main" id="{0CC571F8-2C46-4474-A7C6-D3568977C49B}"/>
              </a:ext>
            </a:extLst>
          </p:cNvPr>
          <p:cNvSpPr/>
          <p:nvPr/>
        </p:nvSpPr>
        <p:spPr>
          <a:xfrm>
            <a:off x="669723" y="603504"/>
            <a:ext cx="1304274" cy="914400"/>
          </a:xfrm>
          <a:prstGeom prst="rect">
            <a:avLst/>
          </a:prstGeom>
          <a:blipFill>
            <a:blip r:embed="rId2" cstate="print"/>
            <a:stretch>
              <a:fillRect/>
            </a:stretch>
          </a:blipFill>
        </p:spPr>
        <p:txBody>
          <a:bodyPr wrap="square" lIns="0" tIns="0" rIns="0" bIns="0" rtlCol="0"/>
          <a:lstStyle/>
          <a:p>
            <a:endParaRPr/>
          </a:p>
        </p:txBody>
      </p:sp>
      <p:sp>
        <p:nvSpPr>
          <p:cNvPr id="4" name="object 4">
            <a:extLst>
              <a:ext uri="{FF2B5EF4-FFF2-40B4-BE49-F238E27FC236}">
                <a16:creationId xmlns:a16="http://schemas.microsoft.com/office/drawing/2014/main" id="{04FA8409-00FA-423B-AA62-E13BD926911C}"/>
              </a:ext>
            </a:extLst>
          </p:cNvPr>
          <p:cNvSpPr/>
          <p:nvPr/>
        </p:nvSpPr>
        <p:spPr>
          <a:xfrm>
            <a:off x="1905000" y="1483614"/>
            <a:ext cx="7315200" cy="0"/>
          </a:xfrm>
          <a:custGeom>
            <a:avLst/>
            <a:gdLst/>
            <a:ahLst/>
            <a:cxnLst/>
            <a:rect l="l" t="t" r="r" b="b"/>
            <a:pathLst>
              <a:path w="7315200">
                <a:moveTo>
                  <a:pt x="0" y="0"/>
                </a:moveTo>
                <a:lnTo>
                  <a:pt x="7315200" y="0"/>
                </a:lnTo>
              </a:path>
            </a:pathLst>
          </a:custGeom>
          <a:ln w="56388">
            <a:solidFill>
              <a:srgbClr val="00457B"/>
            </a:solidFill>
          </a:ln>
        </p:spPr>
        <p:txBody>
          <a:bodyPr wrap="square" lIns="0" tIns="0" rIns="0" bIns="0" rtlCol="0"/>
          <a:lstStyle/>
          <a:p>
            <a:endParaRPr/>
          </a:p>
        </p:txBody>
      </p:sp>
      <p:sp>
        <p:nvSpPr>
          <p:cNvPr id="5" name="object 5">
            <a:extLst>
              <a:ext uri="{FF2B5EF4-FFF2-40B4-BE49-F238E27FC236}">
                <a16:creationId xmlns:a16="http://schemas.microsoft.com/office/drawing/2014/main" id="{E8EAEE54-E045-4629-A7E5-6F8D02AB95B0}"/>
              </a:ext>
            </a:extLst>
          </p:cNvPr>
          <p:cNvSpPr/>
          <p:nvPr/>
        </p:nvSpPr>
        <p:spPr>
          <a:xfrm>
            <a:off x="457200" y="3893820"/>
            <a:ext cx="9144000" cy="2598420"/>
          </a:xfrm>
          <a:custGeom>
            <a:avLst/>
            <a:gdLst/>
            <a:ahLst/>
            <a:cxnLst/>
            <a:rect l="l" t="t" r="r" b="b"/>
            <a:pathLst>
              <a:path w="9144000" h="2598420">
                <a:moveTo>
                  <a:pt x="0" y="0"/>
                </a:moveTo>
                <a:lnTo>
                  <a:pt x="0" y="2598420"/>
                </a:lnTo>
                <a:lnTo>
                  <a:pt x="9144000" y="2598420"/>
                </a:lnTo>
                <a:lnTo>
                  <a:pt x="9144000" y="0"/>
                </a:lnTo>
                <a:lnTo>
                  <a:pt x="0" y="0"/>
                </a:lnTo>
                <a:close/>
              </a:path>
            </a:pathLst>
          </a:custGeom>
          <a:solidFill>
            <a:srgbClr val="567FAC"/>
          </a:solidFill>
        </p:spPr>
        <p:txBody>
          <a:bodyPr wrap="square" lIns="0" tIns="0" rIns="0" bIns="0" rtlCol="0"/>
          <a:lstStyle/>
          <a:p>
            <a:endParaRPr/>
          </a:p>
        </p:txBody>
      </p:sp>
      <p:sp>
        <p:nvSpPr>
          <p:cNvPr id="6" name="object 6">
            <a:extLst>
              <a:ext uri="{FF2B5EF4-FFF2-40B4-BE49-F238E27FC236}">
                <a16:creationId xmlns:a16="http://schemas.microsoft.com/office/drawing/2014/main" id="{A6AA764F-5B97-440C-924D-20D69A6F90A1}"/>
              </a:ext>
            </a:extLst>
          </p:cNvPr>
          <p:cNvSpPr txBox="1"/>
          <p:nvPr/>
        </p:nvSpPr>
        <p:spPr>
          <a:xfrm>
            <a:off x="1215643" y="4242306"/>
            <a:ext cx="1079500" cy="101663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1952</a:t>
            </a:r>
            <a:endParaRPr sz="900">
              <a:latin typeface="Arial"/>
              <a:cs typeface="Arial"/>
            </a:endParaRPr>
          </a:p>
          <a:p>
            <a:pPr marL="12700" marR="5080">
              <a:lnSpc>
                <a:spcPct val="100000"/>
              </a:lnSpc>
            </a:pPr>
            <a:r>
              <a:rPr sz="800" dirty="0">
                <a:solidFill>
                  <a:srgbClr val="FFFFFF"/>
                </a:solidFill>
                <a:latin typeface="Arial"/>
                <a:cs typeface="Arial"/>
              </a:rPr>
              <a:t>Winthrop Aldrich,  Chairman </a:t>
            </a:r>
            <a:r>
              <a:rPr sz="800" spc="-5" dirty="0">
                <a:solidFill>
                  <a:srgbClr val="FFFFFF"/>
                </a:solidFill>
                <a:latin typeface="Arial"/>
                <a:cs typeface="Arial"/>
              </a:rPr>
              <a:t>of </a:t>
            </a:r>
            <a:r>
              <a:rPr sz="800" dirty="0">
                <a:solidFill>
                  <a:srgbClr val="FFFFFF"/>
                </a:solidFill>
                <a:latin typeface="Arial"/>
                <a:cs typeface="Arial"/>
              </a:rPr>
              <a:t>Chase  </a:t>
            </a:r>
            <a:r>
              <a:rPr sz="800" spc="-5" dirty="0">
                <a:solidFill>
                  <a:srgbClr val="FFFFFF"/>
                </a:solidFill>
                <a:latin typeface="Arial"/>
                <a:cs typeface="Arial"/>
              </a:rPr>
              <a:t>National Bank provided  </a:t>
            </a:r>
            <a:r>
              <a:rPr sz="800" dirty="0">
                <a:solidFill>
                  <a:srgbClr val="FFFFFF"/>
                </a:solidFill>
                <a:latin typeface="Arial"/>
                <a:cs typeface="Arial"/>
              </a:rPr>
              <a:t>statement </a:t>
            </a:r>
            <a:r>
              <a:rPr sz="800" spc="-5" dirty="0">
                <a:solidFill>
                  <a:srgbClr val="FFFFFF"/>
                </a:solidFill>
                <a:latin typeface="Arial"/>
                <a:cs typeface="Arial"/>
              </a:rPr>
              <a:t>expressing  belief </a:t>
            </a:r>
            <a:r>
              <a:rPr sz="800" dirty="0">
                <a:solidFill>
                  <a:srgbClr val="FFFFFF"/>
                </a:solidFill>
                <a:latin typeface="Arial"/>
                <a:cs typeface="Arial"/>
              </a:rPr>
              <a:t>in </a:t>
            </a:r>
            <a:r>
              <a:rPr sz="800" spc="-5" dirty="0">
                <a:solidFill>
                  <a:srgbClr val="FFFFFF"/>
                </a:solidFill>
                <a:latin typeface="Arial"/>
                <a:cs typeface="Arial"/>
              </a:rPr>
              <a:t>hiring  employees with  </a:t>
            </a:r>
            <a:r>
              <a:rPr sz="800" dirty="0">
                <a:solidFill>
                  <a:srgbClr val="FFFFFF"/>
                </a:solidFill>
                <a:latin typeface="Arial"/>
                <a:cs typeface="Arial"/>
              </a:rPr>
              <a:t>disabilities</a:t>
            </a:r>
            <a:endParaRPr sz="800">
              <a:latin typeface="Arial"/>
              <a:cs typeface="Arial"/>
            </a:endParaRPr>
          </a:p>
        </p:txBody>
      </p:sp>
      <p:sp>
        <p:nvSpPr>
          <p:cNvPr id="8" name="object 7">
            <a:extLst>
              <a:ext uri="{FF2B5EF4-FFF2-40B4-BE49-F238E27FC236}">
                <a16:creationId xmlns:a16="http://schemas.microsoft.com/office/drawing/2014/main" id="{06D28E1F-6E3C-48BF-A0F5-2DCE6BC2C12B}"/>
              </a:ext>
            </a:extLst>
          </p:cNvPr>
          <p:cNvSpPr/>
          <p:nvPr/>
        </p:nvSpPr>
        <p:spPr>
          <a:xfrm>
            <a:off x="1284732" y="3680460"/>
            <a:ext cx="0" cy="538480"/>
          </a:xfrm>
          <a:custGeom>
            <a:avLst/>
            <a:gdLst/>
            <a:ahLst/>
            <a:cxnLst/>
            <a:rect l="l" t="t" r="r" b="b"/>
            <a:pathLst>
              <a:path h="538479">
                <a:moveTo>
                  <a:pt x="0" y="0"/>
                </a:moveTo>
                <a:lnTo>
                  <a:pt x="0" y="537972"/>
                </a:lnTo>
              </a:path>
            </a:pathLst>
          </a:custGeom>
          <a:ln w="9144">
            <a:solidFill>
              <a:srgbClr val="7F7F7F"/>
            </a:solidFill>
          </a:ln>
        </p:spPr>
        <p:txBody>
          <a:bodyPr wrap="square" lIns="0" tIns="0" rIns="0" bIns="0" rtlCol="0"/>
          <a:lstStyle/>
          <a:p>
            <a:endParaRPr/>
          </a:p>
        </p:txBody>
      </p:sp>
      <p:sp>
        <p:nvSpPr>
          <p:cNvPr id="9" name="object 8">
            <a:extLst>
              <a:ext uri="{FF2B5EF4-FFF2-40B4-BE49-F238E27FC236}">
                <a16:creationId xmlns:a16="http://schemas.microsoft.com/office/drawing/2014/main" id="{F0D88435-B19E-4B46-9EFB-4045DF1F9CE8}"/>
              </a:ext>
            </a:extLst>
          </p:cNvPr>
          <p:cNvSpPr/>
          <p:nvPr/>
        </p:nvSpPr>
        <p:spPr>
          <a:xfrm>
            <a:off x="827532" y="2404872"/>
            <a:ext cx="470916" cy="630936"/>
          </a:xfrm>
          <a:prstGeom prst="rect">
            <a:avLst/>
          </a:prstGeom>
          <a:blipFill>
            <a:blip r:embed="rId3" cstate="print"/>
            <a:stretch>
              <a:fillRect/>
            </a:stretch>
          </a:blipFill>
        </p:spPr>
        <p:txBody>
          <a:bodyPr wrap="square" lIns="0" tIns="0" rIns="0" bIns="0" rtlCol="0"/>
          <a:lstStyle/>
          <a:p>
            <a:endParaRPr/>
          </a:p>
        </p:txBody>
      </p:sp>
      <p:sp>
        <p:nvSpPr>
          <p:cNvPr id="10" name="object 9">
            <a:extLst>
              <a:ext uri="{FF2B5EF4-FFF2-40B4-BE49-F238E27FC236}">
                <a16:creationId xmlns:a16="http://schemas.microsoft.com/office/drawing/2014/main" id="{74FD4B00-0D33-4931-939F-42D110E3387D}"/>
              </a:ext>
            </a:extLst>
          </p:cNvPr>
          <p:cNvSpPr txBox="1"/>
          <p:nvPr/>
        </p:nvSpPr>
        <p:spPr>
          <a:xfrm>
            <a:off x="612139" y="1691131"/>
            <a:ext cx="1164590" cy="65087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1924</a:t>
            </a:r>
            <a:endParaRPr sz="900">
              <a:latin typeface="Arial"/>
              <a:cs typeface="Arial"/>
            </a:endParaRPr>
          </a:p>
          <a:p>
            <a:pPr marL="12700" marR="5080">
              <a:lnSpc>
                <a:spcPct val="100000"/>
              </a:lnSpc>
            </a:pPr>
            <a:r>
              <a:rPr sz="800" dirty="0">
                <a:solidFill>
                  <a:srgbClr val="365F92"/>
                </a:solidFill>
                <a:latin typeface="Arial"/>
                <a:cs typeface="Arial"/>
              </a:rPr>
              <a:t>First </a:t>
            </a:r>
            <a:r>
              <a:rPr sz="800" spc="-5" dirty="0">
                <a:solidFill>
                  <a:srgbClr val="365F92"/>
                </a:solidFill>
                <a:latin typeface="Arial"/>
                <a:cs typeface="Arial"/>
              </a:rPr>
              <a:t>employee </a:t>
            </a:r>
            <a:r>
              <a:rPr sz="800" dirty="0">
                <a:solidFill>
                  <a:srgbClr val="365F92"/>
                </a:solidFill>
                <a:latin typeface="Arial"/>
                <a:cs typeface="Arial"/>
              </a:rPr>
              <a:t>to </a:t>
            </a:r>
            <a:r>
              <a:rPr sz="800" spc="-5" dirty="0">
                <a:solidFill>
                  <a:srgbClr val="365F92"/>
                </a:solidFill>
                <a:latin typeface="Arial"/>
                <a:cs typeface="Arial"/>
              </a:rPr>
              <a:t>receive  benefits under </a:t>
            </a:r>
            <a:r>
              <a:rPr sz="800" dirty="0">
                <a:solidFill>
                  <a:srgbClr val="365F92"/>
                </a:solidFill>
                <a:latin typeface="Arial"/>
                <a:cs typeface="Arial"/>
              </a:rPr>
              <a:t>the  disability clause </a:t>
            </a:r>
            <a:r>
              <a:rPr sz="800" spc="-5" dirty="0">
                <a:solidFill>
                  <a:srgbClr val="365F92"/>
                </a:solidFill>
                <a:latin typeface="Arial"/>
                <a:cs typeface="Arial"/>
              </a:rPr>
              <a:t>of </a:t>
            </a:r>
            <a:r>
              <a:rPr sz="800" dirty="0">
                <a:solidFill>
                  <a:srgbClr val="365F92"/>
                </a:solidFill>
                <a:latin typeface="Arial"/>
                <a:cs typeface="Arial"/>
              </a:rPr>
              <a:t>the  </a:t>
            </a:r>
            <a:r>
              <a:rPr sz="800" spc="-5" dirty="0">
                <a:solidFill>
                  <a:srgbClr val="365F92"/>
                </a:solidFill>
                <a:latin typeface="Arial"/>
                <a:cs typeface="Arial"/>
              </a:rPr>
              <a:t>Group </a:t>
            </a:r>
            <a:r>
              <a:rPr sz="800" dirty="0">
                <a:solidFill>
                  <a:srgbClr val="365F92"/>
                </a:solidFill>
                <a:latin typeface="Arial"/>
                <a:cs typeface="Arial"/>
              </a:rPr>
              <a:t>Insurance</a:t>
            </a:r>
            <a:r>
              <a:rPr sz="800" spc="5" dirty="0">
                <a:solidFill>
                  <a:srgbClr val="365F92"/>
                </a:solidFill>
                <a:latin typeface="Arial"/>
                <a:cs typeface="Arial"/>
              </a:rPr>
              <a:t> </a:t>
            </a:r>
            <a:r>
              <a:rPr sz="800" spc="-5" dirty="0">
                <a:solidFill>
                  <a:srgbClr val="365F92"/>
                </a:solidFill>
                <a:latin typeface="Arial"/>
                <a:cs typeface="Arial"/>
              </a:rPr>
              <a:t>plan</a:t>
            </a:r>
            <a:endParaRPr sz="800">
              <a:latin typeface="Arial"/>
              <a:cs typeface="Arial"/>
            </a:endParaRPr>
          </a:p>
        </p:txBody>
      </p:sp>
      <p:sp>
        <p:nvSpPr>
          <p:cNvPr id="11" name="object 10">
            <a:extLst>
              <a:ext uri="{FF2B5EF4-FFF2-40B4-BE49-F238E27FC236}">
                <a16:creationId xmlns:a16="http://schemas.microsoft.com/office/drawing/2014/main" id="{1E3935FC-2EE5-461E-A0C6-CBD83707EAFB}"/>
              </a:ext>
            </a:extLst>
          </p:cNvPr>
          <p:cNvSpPr txBox="1"/>
          <p:nvPr/>
        </p:nvSpPr>
        <p:spPr>
          <a:xfrm>
            <a:off x="2184907" y="5592569"/>
            <a:ext cx="1172210" cy="407034"/>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1969</a:t>
            </a:r>
            <a:endParaRPr sz="900">
              <a:latin typeface="Arial"/>
              <a:cs typeface="Arial"/>
            </a:endParaRPr>
          </a:p>
          <a:p>
            <a:pPr marL="12700" marR="5080">
              <a:lnSpc>
                <a:spcPct val="100000"/>
              </a:lnSpc>
            </a:pPr>
            <a:r>
              <a:rPr sz="800" dirty="0">
                <a:solidFill>
                  <a:srgbClr val="FFFFFF"/>
                </a:solidFill>
                <a:latin typeface="Arial"/>
                <a:cs typeface="Arial"/>
              </a:rPr>
              <a:t>Chase backs </a:t>
            </a:r>
            <a:r>
              <a:rPr sz="800" spc="-5" dirty="0">
                <a:solidFill>
                  <a:srgbClr val="FFFFFF"/>
                </a:solidFill>
                <a:latin typeface="Arial"/>
                <a:cs typeface="Arial"/>
              </a:rPr>
              <a:t>program for  injured</a:t>
            </a:r>
            <a:r>
              <a:rPr sz="800" spc="5" dirty="0">
                <a:solidFill>
                  <a:srgbClr val="FFFFFF"/>
                </a:solidFill>
                <a:latin typeface="Arial"/>
                <a:cs typeface="Arial"/>
              </a:rPr>
              <a:t> </a:t>
            </a:r>
            <a:r>
              <a:rPr sz="800" spc="-5" dirty="0">
                <a:solidFill>
                  <a:srgbClr val="FFFFFF"/>
                </a:solidFill>
                <a:latin typeface="Arial"/>
                <a:cs typeface="Arial"/>
              </a:rPr>
              <a:t>veterans</a:t>
            </a:r>
            <a:endParaRPr sz="800">
              <a:latin typeface="Arial"/>
              <a:cs typeface="Arial"/>
            </a:endParaRPr>
          </a:p>
        </p:txBody>
      </p:sp>
      <p:sp>
        <p:nvSpPr>
          <p:cNvPr id="12" name="object 11">
            <a:extLst>
              <a:ext uri="{FF2B5EF4-FFF2-40B4-BE49-F238E27FC236}">
                <a16:creationId xmlns:a16="http://schemas.microsoft.com/office/drawing/2014/main" id="{2112CB09-65C5-41D6-A631-EAB4EA42041A}"/>
              </a:ext>
            </a:extLst>
          </p:cNvPr>
          <p:cNvSpPr/>
          <p:nvPr/>
        </p:nvSpPr>
        <p:spPr>
          <a:xfrm>
            <a:off x="2392680" y="3685032"/>
            <a:ext cx="0" cy="1815464"/>
          </a:xfrm>
          <a:custGeom>
            <a:avLst/>
            <a:gdLst/>
            <a:ahLst/>
            <a:cxnLst/>
            <a:rect l="l" t="t" r="r" b="b"/>
            <a:pathLst>
              <a:path h="1815464">
                <a:moveTo>
                  <a:pt x="0" y="0"/>
                </a:moveTo>
                <a:lnTo>
                  <a:pt x="0" y="1815084"/>
                </a:lnTo>
              </a:path>
            </a:pathLst>
          </a:custGeom>
          <a:ln w="9144">
            <a:solidFill>
              <a:srgbClr val="7F7F7F"/>
            </a:solidFill>
          </a:ln>
        </p:spPr>
        <p:txBody>
          <a:bodyPr wrap="square" lIns="0" tIns="0" rIns="0" bIns="0" rtlCol="0"/>
          <a:lstStyle/>
          <a:p>
            <a:endParaRPr/>
          </a:p>
        </p:txBody>
      </p:sp>
      <p:sp>
        <p:nvSpPr>
          <p:cNvPr id="13" name="object 12">
            <a:extLst>
              <a:ext uri="{FF2B5EF4-FFF2-40B4-BE49-F238E27FC236}">
                <a16:creationId xmlns:a16="http://schemas.microsoft.com/office/drawing/2014/main" id="{97A514FF-C949-49F9-9BD9-0D0B3C5680A0}"/>
              </a:ext>
            </a:extLst>
          </p:cNvPr>
          <p:cNvSpPr/>
          <p:nvPr/>
        </p:nvSpPr>
        <p:spPr>
          <a:xfrm>
            <a:off x="2566416" y="4895088"/>
            <a:ext cx="484631" cy="605027"/>
          </a:xfrm>
          <a:prstGeom prst="rect">
            <a:avLst/>
          </a:prstGeom>
          <a:blipFill>
            <a:blip r:embed="rId4" cstate="print"/>
            <a:stretch>
              <a:fillRect/>
            </a:stretch>
          </a:blipFill>
        </p:spPr>
        <p:txBody>
          <a:bodyPr wrap="square" lIns="0" tIns="0" rIns="0" bIns="0" rtlCol="0"/>
          <a:lstStyle/>
          <a:p>
            <a:endParaRPr/>
          </a:p>
        </p:txBody>
      </p:sp>
      <p:sp>
        <p:nvSpPr>
          <p:cNvPr id="14" name="object 13">
            <a:extLst>
              <a:ext uri="{FF2B5EF4-FFF2-40B4-BE49-F238E27FC236}">
                <a16:creationId xmlns:a16="http://schemas.microsoft.com/office/drawing/2014/main" id="{21C86F2C-6363-45B3-92BF-64A75BAB484E}"/>
              </a:ext>
            </a:extLst>
          </p:cNvPr>
          <p:cNvSpPr txBox="1"/>
          <p:nvPr/>
        </p:nvSpPr>
        <p:spPr>
          <a:xfrm>
            <a:off x="1838959" y="2346450"/>
            <a:ext cx="957580"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1961</a:t>
            </a:r>
            <a:endParaRPr sz="900">
              <a:latin typeface="Arial"/>
              <a:cs typeface="Arial"/>
            </a:endParaRPr>
          </a:p>
          <a:p>
            <a:pPr marL="12700" marR="5080">
              <a:lnSpc>
                <a:spcPct val="100000"/>
              </a:lnSpc>
            </a:pPr>
            <a:r>
              <a:rPr sz="800" spc="-5" dirty="0">
                <a:solidFill>
                  <a:srgbClr val="365F92"/>
                </a:solidFill>
                <a:latin typeface="Arial"/>
                <a:cs typeface="Arial"/>
              </a:rPr>
              <a:t>Handicapped </a:t>
            </a:r>
            <a:r>
              <a:rPr sz="800" dirty="0">
                <a:solidFill>
                  <a:srgbClr val="365F92"/>
                </a:solidFill>
                <a:latin typeface="Arial"/>
                <a:cs typeface="Arial"/>
              </a:rPr>
              <a:t>staff  members fill many  positions in the</a:t>
            </a:r>
            <a:r>
              <a:rPr sz="800" spc="-75" dirty="0">
                <a:solidFill>
                  <a:srgbClr val="365F92"/>
                </a:solidFill>
                <a:latin typeface="Arial"/>
                <a:cs typeface="Arial"/>
              </a:rPr>
              <a:t> </a:t>
            </a:r>
            <a:r>
              <a:rPr sz="800" spc="-5" dirty="0">
                <a:solidFill>
                  <a:srgbClr val="365F92"/>
                </a:solidFill>
                <a:latin typeface="Arial"/>
                <a:cs typeface="Arial"/>
              </a:rPr>
              <a:t>bank</a:t>
            </a:r>
            <a:endParaRPr sz="800">
              <a:latin typeface="Arial"/>
              <a:cs typeface="Arial"/>
            </a:endParaRPr>
          </a:p>
        </p:txBody>
      </p:sp>
      <p:sp>
        <p:nvSpPr>
          <p:cNvPr id="15" name="object 14">
            <a:extLst>
              <a:ext uri="{FF2B5EF4-FFF2-40B4-BE49-F238E27FC236}">
                <a16:creationId xmlns:a16="http://schemas.microsoft.com/office/drawing/2014/main" id="{B9AE3476-9091-4434-A26A-31803B8A2E3F}"/>
              </a:ext>
            </a:extLst>
          </p:cNvPr>
          <p:cNvSpPr/>
          <p:nvPr/>
        </p:nvSpPr>
        <p:spPr>
          <a:xfrm>
            <a:off x="2185416" y="2884932"/>
            <a:ext cx="0" cy="599440"/>
          </a:xfrm>
          <a:custGeom>
            <a:avLst/>
            <a:gdLst/>
            <a:ahLst/>
            <a:cxnLst/>
            <a:rect l="l" t="t" r="r" b="b"/>
            <a:pathLst>
              <a:path h="599439">
                <a:moveTo>
                  <a:pt x="0" y="0"/>
                </a:moveTo>
                <a:lnTo>
                  <a:pt x="0" y="598932"/>
                </a:lnTo>
              </a:path>
            </a:pathLst>
          </a:custGeom>
          <a:ln w="9144">
            <a:solidFill>
              <a:srgbClr val="7F7F7F"/>
            </a:solidFill>
          </a:ln>
        </p:spPr>
        <p:txBody>
          <a:bodyPr wrap="square" lIns="0" tIns="0" rIns="0" bIns="0" rtlCol="0"/>
          <a:lstStyle/>
          <a:p>
            <a:endParaRPr/>
          </a:p>
        </p:txBody>
      </p:sp>
      <p:sp>
        <p:nvSpPr>
          <p:cNvPr id="16" name="object 15">
            <a:extLst>
              <a:ext uri="{FF2B5EF4-FFF2-40B4-BE49-F238E27FC236}">
                <a16:creationId xmlns:a16="http://schemas.microsoft.com/office/drawing/2014/main" id="{AD1F42B2-182C-4EC4-86B6-2040B52D2381}"/>
              </a:ext>
            </a:extLst>
          </p:cNvPr>
          <p:cNvSpPr txBox="1"/>
          <p:nvPr/>
        </p:nvSpPr>
        <p:spPr>
          <a:xfrm>
            <a:off x="2739642" y="4128006"/>
            <a:ext cx="789940"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1983</a:t>
            </a:r>
            <a:endParaRPr sz="900">
              <a:latin typeface="Arial"/>
              <a:cs typeface="Arial"/>
            </a:endParaRPr>
          </a:p>
          <a:p>
            <a:pPr marL="12700" marR="5080" algn="just">
              <a:lnSpc>
                <a:spcPct val="100000"/>
              </a:lnSpc>
            </a:pPr>
            <a:r>
              <a:rPr sz="800" dirty="0">
                <a:solidFill>
                  <a:srgbClr val="FFFFFF"/>
                </a:solidFill>
                <a:latin typeface="Arial"/>
                <a:cs typeface="Arial"/>
              </a:rPr>
              <a:t>Braille computer  terminal </a:t>
            </a:r>
            <a:r>
              <a:rPr sz="800" spc="-5" dirty="0">
                <a:solidFill>
                  <a:srgbClr val="FFFFFF"/>
                </a:solidFill>
                <a:latin typeface="Arial"/>
                <a:cs typeface="Arial"/>
              </a:rPr>
              <a:t>creates  </a:t>
            </a:r>
            <a:r>
              <a:rPr sz="800" dirty="0">
                <a:solidFill>
                  <a:srgbClr val="FFFFFF"/>
                </a:solidFill>
                <a:latin typeface="Arial"/>
                <a:cs typeface="Arial"/>
              </a:rPr>
              <a:t>programming</a:t>
            </a:r>
            <a:r>
              <a:rPr sz="800" spc="-100" dirty="0">
                <a:solidFill>
                  <a:srgbClr val="FFFFFF"/>
                </a:solidFill>
                <a:latin typeface="Arial"/>
                <a:cs typeface="Arial"/>
              </a:rPr>
              <a:t> </a:t>
            </a:r>
            <a:r>
              <a:rPr sz="800" dirty="0">
                <a:solidFill>
                  <a:srgbClr val="FFFFFF"/>
                </a:solidFill>
                <a:latin typeface="Arial"/>
                <a:cs typeface="Arial"/>
              </a:rPr>
              <a:t>job</a:t>
            </a:r>
            <a:endParaRPr sz="800">
              <a:latin typeface="Arial"/>
              <a:cs typeface="Arial"/>
            </a:endParaRPr>
          </a:p>
        </p:txBody>
      </p:sp>
      <p:sp>
        <p:nvSpPr>
          <p:cNvPr id="17" name="object 16">
            <a:extLst>
              <a:ext uri="{FF2B5EF4-FFF2-40B4-BE49-F238E27FC236}">
                <a16:creationId xmlns:a16="http://schemas.microsoft.com/office/drawing/2014/main" id="{85F9D7B0-2DD1-4CBB-BEA2-00838ABB4716}"/>
              </a:ext>
            </a:extLst>
          </p:cNvPr>
          <p:cNvSpPr/>
          <p:nvPr/>
        </p:nvSpPr>
        <p:spPr>
          <a:xfrm>
            <a:off x="3016758" y="3685032"/>
            <a:ext cx="0" cy="403860"/>
          </a:xfrm>
          <a:custGeom>
            <a:avLst/>
            <a:gdLst/>
            <a:ahLst/>
            <a:cxnLst/>
            <a:rect l="l" t="t" r="r" b="b"/>
            <a:pathLst>
              <a:path h="403860">
                <a:moveTo>
                  <a:pt x="0" y="0"/>
                </a:moveTo>
                <a:lnTo>
                  <a:pt x="0" y="403860"/>
                </a:lnTo>
              </a:path>
            </a:pathLst>
          </a:custGeom>
          <a:ln w="10668">
            <a:solidFill>
              <a:srgbClr val="7F7F7F"/>
            </a:solidFill>
          </a:ln>
        </p:spPr>
        <p:txBody>
          <a:bodyPr wrap="square" lIns="0" tIns="0" rIns="0" bIns="0" rtlCol="0"/>
          <a:lstStyle/>
          <a:p>
            <a:endParaRPr/>
          </a:p>
        </p:txBody>
      </p:sp>
      <p:sp>
        <p:nvSpPr>
          <p:cNvPr id="18" name="object 17">
            <a:extLst>
              <a:ext uri="{FF2B5EF4-FFF2-40B4-BE49-F238E27FC236}">
                <a16:creationId xmlns:a16="http://schemas.microsoft.com/office/drawing/2014/main" id="{BB24305A-288F-482A-9456-90E397773A14}"/>
              </a:ext>
            </a:extLst>
          </p:cNvPr>
          <p:cNvSpPr/>
          <p:nvPr/>
        </p:nvSpPr>
        <p:spPr>
          <a:xfrm>
            <a:off x="2974848" y="2642616"/>
            <a:ext cx="873252" cy="736091"/>
          </a:xfrm>
          <a:prstGeom prst="rect">
            <a:avLst/>
          </a:prstGeom>
          <a:blipFill>
            <a:blip r:embed="rId5" cstate="print"/>
            <a:stretch>
              <a:fillRect/>
            </a:stretch>
          </a:blipFill>
        </p:spPr>
        <p:txBody>
          <a:bodyPr wrap="square" lIns="0" tIns="0" rIns="0" bIns="0" rtlCol="0"/>
          <a:lstStyle/>
          <a:p>
            <a:endParaRPr/>
          </a:p>
        </p:txBody>
      </p:sp>
      <p:sp>
        <p:nvSpPr>
          <p:cNvPr id="19" name="object 18">
            <a:extLst>
              <a:ext uri="{FF2B5EF4-FFF2-40B4-BE49-F238E27FC236}">
                <a16:creationId xmlns:a16="http://schemas.microsoft.com/office/drawing/2014/main" id="{D364D9E3-E9AF-4982-BD07-FEA275AB97D1}"/>
              </a:ext>
            </a:extLst>
          </p:cNvPr>
          <p:cNvSpPr/>
          <p:nvPr/>
        </p:nvSpPr>
        <p:spPr>
          <a:xfrm>
            <a:off x="1510283" y="5364479"/>
            <a:ext cx="397763" cy="673608"/>
          </a:xfrm>
          <a:prstGeom prst="rect">
            <a:avLst/>
          </a:prstGeom>
          <a:blipFill>
            <a:blip r:embed="rId6" cstate="print"/>
            <a:stretch>
              <a:fillRect/>
            </a:stretch>
          </a:blipFill>
        </p:spPr>
        <p:txBody>
          <a:bodyPr wrap="square" lIns="0" tIns="0" rIns="0" bIns="0" rtlCol="0"/>
          <a:lstStyle/>
          <a:p>
            <a:endParaRPr/>
          </a:p>
        </p:txBody>
      </p:sp>
      <p:sp>
        <p:nvSpPr>
          <p:cNvPr id="20" name="object 19">
            <a:extLst>
              <a:ext uri="{FF2B5EF4-FFF2-40B4-BE49-F238E27FC236}">
                <a16:creationId xmlns:a16="http://schemas.microsoft.com/office/drawing/2014/main" id="{9F64CC0F-5892-4BE0-B25C-67F34B8A7683}"/>
              </a:ext>
            </a:extLst>
          </p:cNvPr>
          <p:cNvSpPr txBox="1"/>
          <p:nvPr/>
        </p:nvSpPr>
        <p:spPr>
          <a:xfrm>
            <a:off x="2669538" y="1826767"/>
            <a:ext cx="968375"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1982</a:t>
            </a:r>
            <a:endParaRPr sz="900">
              <a:latin typeface="Arial"/>
              <a:cs typeface="Arial"/>
            </a:endParaRPr>
          </a:p>
          <a:p>
            <a:pPr marL="12700" marR="5080">
              <a:lnSpc>
                <a:spcPct val="100000"/>
              </a:lnSpc>
            </a:pPr>
            <a:r>
              <a:rPr sz="800" dirty="0">
                <a:solidFill>
                  <a:srgbClr val="365F92"/>
                </a:solidFill>
                <a:latin typeface="Arial"/>
                <a:cs typeface="Arial"/>
              </a:rPr>
              <a:t>Blind </a:t>
            </a:r>
            <a:r>
              <a:rPr sz="800" spc="-5" dirty="0">
                <a:solidFill>
                  <a:srgbClr val="365F92"/>
                </a:solidFill>
                <a:latin typeface="Arial"/>
                <a:cs typeface="Arial"/>
              </a:rPr>
              <a:t>employee finds  Morgan </a:t>
            </a:r>
            <a:r>
              <a:rPr sz="800" dirty="0">
                <a:solidFill>
                  <a:srgbClr val="365F92"/>
                </a:solidFill>
                <a:latin typeface="Arial"/>
                <a:cs typeface="Arial"/>
              </a:rPr>
              <a:t>the </a:t>
            </a:r>
            <a:r>
              <a:rPr sz="800" spc="-5" dirty="0">
                <a:solidFill>
                  <a:srgbClr val="365F92"/>
                </a:solidFill>
                <a:latin typeface="Arial"/>
                <a:cs typeface="Arial"/>
              </a:rPr>
              <a:t>bank of  “opportunity”</a:t>
            </a:r>
            <a:endParaRPr sz="800">
              <a:latin typeface="Arial"/>
              <a:cs typeface="Arial"/>
            </a:endParaRPr>
          </a:p>
        </p:txBody>
      </p:sp>
      <p:sp>
        <p:nvSpPr>
          <p:cNvPr id="21" name="object 20">
            <a:extLst>
              <a:ext uri="{FF2B5EF4-FFF2-40B4-BE49-F238E27FC236}">
                <a16:creationId xmlns:a16="http://schemas.microsoft.com/office/drawing/2014/main" id="{1EE51A3B-2379-4114-8AB6-D148454D96AD}"/>
              </a:ext>
            </a:extLst>
          </p:cNvPr>
          <p:cNvSpPr/>
          <p:nvPr/>
        </p:nvSpPr>
        <p:spPr>
          <a:xfrm>
            <a:off x="2878074" y="2407920"/>
            <a:ext cx="0" cy="1071880"/>
          </a:xfrm>
          <a:custGeom>
            <a:avLst/>
            <a:gdLst/>
            <a:ahLst/>
            <a:cxnLst/>
            <a:rect l="l" t="t" r="r" b="b"/>
            <a:pathLst>
              <a:path h="1071879">
                <a:moveTo>
                  <a:pt x="0" y="0"/>
                </a:moveTo>
                <a:lnTo>
                  <a:pt x="0" y="1071372"/>
                </a:lnTo>
              </a:path>
            </a:pathLst>
          </a:custGeom>
          <a:ln w="10668">
            <a:solidFill>
              <a:srgbClr val="7F7F7F"/>
            </a:solidFill>
          </a:ln>
        </p:spPr>
        <p:txBody>
          <a:bodyPr wrap="square" lIns="0" tIns="0" rIns="0" bIns="0" rtlCol="0"/>
          <a:lstStyle/>
          <a:p>
            <a:endParaRPr/>
          </a:p>
        </p:txBody>
      </p:sp>
      <p:sp>
        <p:nvSpPr>
          <p:cNvPr id="22" name="object 21">
            <a:extLst>
              <a:ext uri="{FF2B5EF4-FFF2-40B4-BE49-F238E27FC236}">
                <a16:creationId xmlns:a16="http://schemas.microsoft.com/office/drawing/2014/main" id="{8E7A74DC-E5BC-432F-BE1D-C7989440E1B4}"/>
              </a:ext>
            </a:extLst>
          </p:cNvPr>
          <p:cNvSpPr txBox="1"/>
          <p:nvPr/>
        </p:nvSpPr>
        <p:spPr>
          <a:xfrm>
            <a:off x="3440682" y="5441693"/>
            <a:ext cx="2813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1985</a:t>
            </a:r>
            <a:endParaRPr sz="900">
              <a:latin typeface="Arial"/>
              <a:cs typeface="Arial"/>
            </a:endParaRPr>
          </a:p>
        </p:txBody>
      </p:sp>
      <p:sp>
        <p:nvSpPr>
          <p:cNvPr id="23" name="object 22">
            <a:extLst>
              <a:ext uri="{FF2B5EF4-FFF2-40B4-BE49-F238E27FC236}">
                <a16:creationId xmlns:a16="http://schemas.microsoft.com/office/drawing/2014/main" id="{AB0D3580-11EB-4F56-9F2E-0667C1BE6982}"/>
              </a:ext>
            </a:extLst>
          </p:cNvPr>
          <p:cNvSpPr txBox="1"/>
          <p:nvPr/>
        </p:nvSpPr>
        <p:spPr>
          <a:xfrm>
            <a:off x="3440682" y="5578853"/>
            <a:ext cx="1125220" cy="513715"/>
          </a:xfrm>
          <a:prstGeom prst="rect">
            <a:avLst/>
          </a:prstGeom>
        </p:spPr>
        <p:txBody>
          <a:bodyPr vert="horz" wrap="square" lIns="0" tIns="12700" rIns="0" bIns="0" rtlCol="0">
            <a:spAutoFit/>
          </a:bodyPr>
          <a:lstStyle/>
          <a:p>
            <a:pPr marL="12700" marR="5080">
              <a:lnSpc>
                <a:spcPct val="100000"/>
              </a:lnSpc>
              <a:spcBef>
                <a:spcPts val="100"/>
              </a:spcBef>
            </a:pPr>
            <a:r>
              <a:rPr sz="800" spc="-5" dirty="0">
                <a:solidFill>
                  <a:srgbClr val="FFFFFF"/>
                </a:solidFill>
                <a:latin typeface="Arial"/>
                <a:cs typeface="Arial"/>
              </a:rPr>
              <a:t>Morgan </a:t>
            </a:r>
            <a:r>
              <a:rPr sz="800" dirty="0">
                <a:solidFill>
                  <a:srgbClr val="FFFFFF"/>
                </a:solidFill>
                <a:latin typeface="Arial"/>
                <a:cs typeface="Arial"/>
              </a:rPr>
              <a:t>hosts seminar  </a:t>
            </a:r>
            <a:r>
              <a:rPr sz="800" spc="-5" dirty="0">
                <a:solidFill>
                  <a:srgbClr val="FFFFFF"/>
                </a:solidFill>
                <a:latin typeface="Arial"/>
                <a:cs typeface="Arial"/>
              </a:rPr>
              <a:t>on </a:t>
            </a:r>
            <a:r>
              <a:rPr sz="800" dirty="0">
                <a:solidFill>
                  <a:srgbClr val="FFFFFF"/>
                </a:solidFill>
                <a:latin typeface="Arial"/>
                <a:cs typeface="Arial"/>
              </a:rPr>
              <a:t>communicating </a:t>
            </a:r>
            <a:r>
              <a:rPr sz="800" spc="-5" dirty="0">
                <a:solidFill>
                  <a:srgbClr val="FFFFFF"/>
                </a:solidFill>
                <a:latin typeface="Arial"/>
                <a:cs typeface="Arial"/>
              </a:rPr>
              <a:t>and  working with </a:t>
            </a:r>
            <a:r>
              <a:rPr sz="800" dirty="0">
                <a:solidFill>
                  <a:srgbClr val="FFFFFF"/>
                </a:solidFill>
                <a:latin typeface="Arial"/>
                <a:cs typeface="Arial"/>
              </a:rPr>
              <a:t>the </a:t>
            </a:r>
            <a:r>
              <a:rPr sz="800" spc="-5" dirty="0">
                <a:solidFill>
                  <a:srgbClr val="FFFFFF"/>
                </a:solidFill>
                <a:latin typeface="Arial"/>
                <a:cs typeface="Arial"/>
              </a:rPr>
              <a:t>hearing  </a:t>
            </a:r>
            <a:r>
              <a:rPr sz="800" dirty="0">
                <a:solidFill>
                  <a:srgbClr val="FFFFFF"/>
                </a:solidFill>
                <a:latin typeface="Arial"/>
                <a:cs typeface="Arial"/>
              </a:rPr>
              <a:t>impaired</a:t>
            </a:r>
            <a:endParaRPr sz="800">
              <a:latin typeface="Arial"/>
              <a:cs typeface="Arial"/>
            </a:endParaRPr>
          </a:p>
        </p:txBody>
      </p:sp>
      <p:sp>
        <p:nvSpPr>
          <p:cNvPr id="24" name="object 23">
            <a:extLst>
              <a:ext uri="{FF2B5EF4-FFF2-40B4-BE49-F238E27FC236}">
                <a16:creationId xmlns:a16="http://schemas.microsoft.com/office/drawing/2014/main" id="{114812CF-3952-4C6D-B7AF-0E617F46D93E}"/>
              </a:ext>
            </a:extLst>
          </p:cNvPr>
          <p:cNvSpPr/>
          <p:nvPr/>
        </p:nvSpPr>
        <p:spPr>
          <a:xfrm>
            <a:off x="3709416" y="3689604"/>
            <a:ext cx="0" cy="1728470"/>
          </a:xfrm>
          <a:custGeom>
            <a:avLst/>
            <a:gdLst/>
            <a:ahLst/>
            <a:cxnLst/>
            <a:rect l="l" t="t" r="r" b="b"/>
            <a:pathLst>
              <a:path h="1728470">
                <a:moveTo>
                  <a:pt x="0" y="0"/>
                </a:moveTo>
                <a:lnTo>
                  <a:pt x="0" y="1728216"/>
                </a:lnTo>
              </a:path>
            </a:pathLst>
          </a:custGeom>
          <a:ln w="9144">
            <a:solidFill>
              <a:srgbClr val="7F7F7F"/>
            </a:solidFill>
          </a:ln>
        </p:spPr>
        <p:txBody>
          <a:bodyPr wrap="square" lIns="0" tIns="0" rIns="0" bIns="0" rtlCol="0"/>
          <a:lstStyle/>
          <a:p>
            <a:endParaRPr/>
          </a:p>
        </p:txBody>
      </p:sp>
      <p:sp>
        <p:nvSpPr>
          <p:cNvPr id="25" name="object 24">
            <a:extLst>
              <a:ext uri="{FF2B5EF4-FFF2-40B4-BE49-F238E27FC236}">
                <a16:creationId xmlns:a16="http://schemas.microsoft.com/office/drawing/2014/main" id="{A1ED83A7-7C83-49B2-B1C1-CD4DA0FBA5BE}"/>
              </a:ext>
            </a:extLst>
          </p:cNvPr>
          <p:cNvSpPr txBox="1"/>
          <p:nvPr/>
        </p:nvSpPr>
        <p:spPr>
          <a:xfrm>
            <a:off x="3847590" y="2463798"/>
            <a:ext cx="913130"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1989</a:t>
            </a:r>
            <a:endParaRPr sz="900">
              <a:latin typeface="Arial"/>
              <a:cs typeface="Arial"/>
            </a:endParaRPr>
          </a:p>
          <a:p>
            <a:pPr marL="12700" marR="5080" algn="just">
              <a:lnSpc>
                <a:spcPct val="100000"/>
              </a:lnSpc>
            </a:pPr>
            <a:r>
              <a:rPr sz="800" dirty="0">
                <a:solidFill>
                  <a:srgbClr val="365F92"/>
                </a:solidFill>
                <a:latin typeface="Arial"/>
                <a:cs typeface="Arial"/>
              </a:rPr>
              <a:t>Human </a:t>
            </a:r>
            <a:r>
              <a:rPr sz="800" spc="-5" dirty="0">
                <a:solidFill>
                  <a:srgbClr val="365F92"/>
                </a:solidFill>
                <a:latin typeface="Arial"/>
                <a:cs typeface="Arial"/>
              </a:rPr>
              <a:t>Resources  </a:t>
            </a:r>
            <a:r>
              <a:rPr sz="800" dirty="0">
                <a:solidFill>
                  <a:srgbClr val="365F92"/>
                </a:solidFill>
                <a:latin typeface="Arial"/>
                <a:cs typeface="Arial"/>
              </a:rPr>
              <a:t>conducts disability  </a:t>
            </a:r>
            <a:r>
              <a:rPr sz="800" spc="-5" dirty="0">
                <a:solidFill>
                  <a:srgbClr val="365F92"/>
                </a:solidFill>
                <a:latin typeface="Arial"/>
                <a:cs typeface="Arial"/>
              </a:rPr>
              <a:t>awareness</a:t>
            </a:r>
            <a:r>
              <a:rPr sz="800" spc="-25" dirty="0">
                <a:solidFill>
                  <a:srgbClr val="365F92"/>
                </a:solidFill>
                <a:latin typeface="Arial"/>
                <a:cs typeface="Arial"/>
              </a:rPr>
              <a:t> </a:t>
            </a:r>
            <a:r>
              <a:rPr sz="800" dirty="0">
                <a:solidFill>
                  <a:srgbClr val="365F92"/>
                </a:solidFill>
                <a:latin typeface="Arial"/>
                <a:cs typeface="Arial"/>
              </a:rPr>
              <a:t>seminar</a:t>
            </a:r>
            <a:endParaRPr sz="800">
              <a:latin typeface="Arial"/>
              <a:cs typeface="Arial"/>
            </a:endParaRPr>
          </a:p>
        </p:txBody>
      </p:sp>
      <p:sp>
        <p:nvSpPr>
          <p:cNvPr id="26" name="object 25">
            <a:extLst>
              <a:ext uri="{FF2B5EF4-FFF2-40B4-BE49-F238E27FC236}">
                <a16:creationId xmlns:a16="http://schemas.microsoft.com/office/drawing/2014/main" id="{7E249F4D-1B31-4DC9-80AD-E0A97FE16E59}"/>
              </a:ext>
            </a:extLst>
          </p:cNvPr>
          <p:cNvSpPr/>
          <p:nvPr/>
        </p:nvSpPr>
        <p:spPr>
          <a:xfrm>
            <a:off x="4125467" y="3029712"/>
            <a:ext cx="0" cy="437515"/>
          </a:xfrm>
          <a:custGeom>
            <a:avLst/>
            <a:gdLst/>
            <a:ahLst/>
            <a:cxnLst/>
            <a:rect l="l" t="t" r="r" b="b"/>
            <a:pathLst>
              <a:path h="437514">
                <a:moveTo>
                  <a:pt x="0" y="0"/>
                </a:moveTo>
                <a:lnTo>
                  <a:pt x="0" y="437388"/>
                </a:lnTo>
              </a:path>
            </a:pathLst>
          </a:custGeom>
          <a:ln w="9144">
            <a:solidFill>
              <a:srgbClr val="7F7F7F"/>
            </a:solidFill>
          </a:ln>
        </p:spPr>
        <p:txBody>
          <a:bodyPr wrap="square" lIns="0" tIns="0" rIns="0" bIns="0" rtlCol="0"/>
          <a:lstStyle/>
          <a:p>
            <a:endParaRPr/>
          </a:p>
        </p:txBody>
      </p:sp>
      <p:sp>
        <p:nvSpPr>
          <p:cNvPr id="27" name="object 26">
            <a:extLst>
              <a:ext uri="{FF2B5EF4-FFF2-40B4-BE49-F238E27FC236}">
                <a16:creationId xmlns:a16="http://schemas.microsoft.com/office/drawing/2014/main" id="{9673162B-4EF4-4E35-B3FF-539879BFC9D1}"/>
              </a:ext>
            </a:extLst>
          </p:cNvPr>
          <p:cNvSpPr txBox="1"/>
          <p:nvPr/>
        </p:nvSpPr>
        <p:spPr>
          <a:xfrm>
            <a:off x="5094222" y="1659127"/>
            <a:ext cx="1181735" cy="89471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1993</a:t>
            </a:r>
            <a:endParaRPr sz="900">
              <a:latin typeface="Arial"/>
              <a:cs typeface="Arial"/>
            </a:endParaRPr>
          </a:p>
          <a:p>
            <a:pPr marL="12700" marR="5080">
              <a:lnSpc>
                <a:spcPct val="100000"/>
              </a:lnSpc>
            </a:pPr>
            <a:r>
              <a:rPr sz="800" dirty="0">
                <a:solidFill>
                  <a:srgbClr val="365F92"/>
                </a:solidFill>
                <a:latin typeface="Arial"/>
                <a:cs typeface="Arial"/>
              </a:rPr>
              <a:t>Chemical </a:t>
            </a:r>
            <a:r>
              <a:rPr sz="800" spc="-5" dirty="0">
                <a:solidFill>
                  <a:srgbClr val="365F92"/>
                </a:solidFill>
                <a:latin typeface="Arial"/>
                <a:cs typeface="Arial"/>
              </a:rPr>
              <a:t>wins </a:t>
            </a:r>
            <a:r>
              <a:rPr sz="800" dirty="0">
                <a:solidFill>
                  <a:srgbClr val="365F92"/>
                </a:solidFill>
                <a:latin typeface="Arial"/>
                <a:cs typeface="Arial"/>
              </a:rPr>
              <a:t>The  </a:t>
            </a:r>
            <a:r>
              <a:rPr sz="800" spc="-5" dirty="0">
                <a:solidFill>
                  <a:srgbClr val="365F92"/>
                </a:solidFill>
                <a:latin typeface="Arial"/>
                <a:cs typeface="Arial"/>
              </a:rPr>
              <a:t>Lighthouse </a:t>
            </a:r>
            <a:r>
              <a:rPr sz="800" dirty="0">
                <a:solidFill>
                  <a:srgbClr val="365F92"/>
                </a:solidFill>
                <a:latin typeface="Arial"/>
                <a:cs typeface="Arial"/>
              </a:rPr>
              <a:t>Inc. Employer  </a:t>
            </a:r>
            <a:r>
              <a:rPr sz="800" spc="-5" dirty="0">
                <a:solidFill>
                  <a:srgbClr val="365F92"/>
                </a:solidFill>
                <a:latin typeface="Arial"/>
                <a:cs typeface="Arial"/>
              </a:rPr>
              <a:t>Recognition Award for </a:t>
            </a:r>
            <a:r>
              <a:rPr sz="800" dirty="0">
                <a:solidFill>
                  <a:srgbClr val="365F92"/>
                </a:solidFill>
                <a:latin typeface="Arial"/>
                <a:cs typeface="Arial"/>
              </a:rPr>
              <a:t>its  </a:t>
            </a:r>
            <a:r>
              <a:rPr sz="800" spc="-5" dirty="0">
                <a:solidFill>
                  <a:srgbClr val="365F92"/>
                </a:solidFill>
                <a:latin typeface="Arial"/>
                <a:cs typeface="Arial"/>
              </a:rPr>
              <a:t>leadership </a:t>
            </a:r>
            <a:r>
              <a:rPr sz="800" dirty="0">
                <a:solidFill>
                  <a:srgbClr val="365F92"/>
                </a:solidFill>
                <a:latin typeface="Arial"/>
                <a:cs typeface="Arial"/>
              </a:rPr>
              <a:t>in </a:t>
            </a:r>
            <a:r>
              <a:rPr sz="800" spc="-5" dirty="0">
                <a:solidFill>
                  <a:srgbClr val="365F92"/>
                </a:solidFill>
                <a:latin typeface="Arial"/>
                <a:cs typeface="Arial"/>
              </a:rPr>
              <a:t>employing  and training visually  </a:t>
            </a:r>
            <a:r>
              <a:rPr sz="800" dirty="0">
                <a:solidFill>
                  <a:srgbClr val="365F92"/>
                </a:solidFill>
                <a:latin typeface="Arial"/>
                <a:cs typeface="Arial"/>
              </a:rPr>
              <a:t>impaired</a:t>
            </a:r>
            <a:r>
              <a:rPr sz="800" spc="-15" dirty="0">
                <a:solidFill>
                  <a:srgbClr val="365F92"/>
                </a:solidFill>
                <a:latin typeface="Arial"/>
                <a:cs typeface="Arial"/>
              </a:rPr>
              <a:t> </a:t>
            </a:r>
            <a:r>
              <a:rPr sz="800" spc="-5" dirty="0">
                <a:solidFill>
                  <a:srgbClr val="365F92"/>
                </a:solidFill>
                <a:latin typeface="Arial"/>
                <a:cs typeface="Arial"/>
              </a:rPr>
              <a:t>persons</a:t>
            </a:r>
            <a:endParaRPr sz="800">
              <a:latin typeface="Arial"/>
              <a:cs typeface="Arial"/>
            </a:endParaRPr>
          </a:p>
        </p:txBody>
      </p:sp>
      <p:sp>
        <p:nvSpPr>
          <p:cNvPr id="28" name="object 27">
            <a:extLst>
              <a:ext uri="{FF2B5EF4-FFF2-40B4-BE49-F238E27FC236}">
                <a16:creationId xmlns:a16="http://schemas.microsoft.com/office/drawing/2014/main" id="{392A62A2-508C-4B46-AD4B-45C7C85E242C}"/>
              </a:ext>
            </a:extLst>
          </p:cNvPr>
          <p:cNvSpPr/>
          <p:nvPr/>
        </p:nvSpPr>
        <p:spPr>
          <a:xfrm>
            <a:off x="5498592" y="2609088"/>
            <a:ext cx="0" cy="901065"/>
          </a:xfrm>
          <a:custGeom>
            <a:avLst/>
            <a:gdLst/>
            <a:ahLst/>
            <a:cxnLst/>
            <a:rect l="l" t="t" r="r" b="b"/>
            <a:pathLst>
              <a:path h="901064">
                <a:moveTo>
                  <a:pt x="0" y="0"/>
                </a:moveTo>
                <a:lnTo>
                  <a:pt x="0" y="900684"/>
                </a:lnTo>
              </a:path>
            </a:pathLst>
          </a:custGeom>
          <a:ln w="9144">
            <a:solidFill>
              <a:srgbClr val="7F7F7F"/>
            </a:solidFill>
          </a:ln>
        </p:spPr>
        <p:txBody>
          <a:bodyPr wrap="square" lIns="0" tIns="0" rIns="0" bIns="0" rtlCol="0"/>
          <a:lstStyle/>
          <a:p>
            <a:endParaRPr/>
          </a:p>
        </p:txBody>
      </p:sp>
      <p:sp>
        <p:nvSpPr>
          <p:cNvPr id="29" name="object 28">
            <a:extLst>
              <a:ext uri="{FF2B5EF4-FFF2-40B4-BE49-F238E27FC236}">
                <a16:creationId xmlns:a16="http://schemas.microsoft.com/office/drawing/2014/main" id="{38EB712C-3FE9-4565-B8AD-FE17A7DEB508}"/>
              </a:ext>
            </a:extLst>
          </p:cNvPr>
          <p:cNvSpPr txBox="1"/>
          <p:nvPr/>
        </p:nvSpPr>
        <p:spPr>
          <a:xfrm>
            <a:off x="5289293" y="5592569"/>
            <a:ext cx="854075"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1993</a:t>
            </a:r>
            <a:endParaRPr sz="900">
              <a:latin typeface="Arial"/>
              <a:cs typeface="Arial"/>
            </a:endParaRPr>
          </a:p>
          <a:p>
            <a:pPr marL="12700" marR="5080" algn="just">
              <a:lnSpc>
                <a:spcPct val="100000"/>
              </a:lnSpc>
            </a:pPr>
            <a:r>
              <a:rPr sz="800" spc="-5" dirty="0">
                <a:solidFill>
                  <a:srgbClr val="FFFFFF"/>
                </a:solidFill>
                <a:latin typeface="Arial"/>
                <a:cs typeface="Arial"/>
              </a:rPr>
              <a:t>Morgan Delaware  </a:t>
            </a:r>
            <a:r>
              <a:rPr sz="800" dirty="0">
                <a:solidFill>
                  <a:srgbClr val="FFFFFF"/>
                </a:solidFill>
                <a:latin typeface="Arial"/>
                <a:cs typeface="Arial"/>
              </a:rPr>
              <a:t>promotes</a:t>
            </a:r>
            <a:r>
              <a:rPr sz="800" spc="-55" dirty="0">
                <a:solidFill>
                  <a:srgbClr val="FFFFFF"/>
                </a:solidFill>
                <a:latin typeface="Arial"/>
                <a:cs typeface="Arial"/>
              </a:rPr>
              <a:t> </a:t>
            </a:r>
            <a:r>
              <a:rPr sz="800" spc="-5" dirty="0">
                <a:solidFill>
                  <a:srgbClr val="FFFFFF"/>
                </a:solidFill>
                <a:latin typeface="Arial"/>
                <a:cs typeface="Arial"/>
              </a:rPr>
              <a:t>diversity  awareness</a:t>
            </a:r>
            <a:endParaRPr sz="800">
              <a:latin typeface="Arial"/>
              <a:cs typeface="Arial"/>
            </a:endParaRPr>
          </a:p>
        </p:txBody>
      </p:sp>
      <p:sp>
        <p:nvSpPr>
          <p:cNvPr id="30" name="object 29">
            <a:extLst>
              <a:ext uri="{FF2B5EF4-FFF2-40B4-BE49-F238E27FC236}">
                <a16:creationId xmlns:a16="http://schemas.microsoft.com/office/drawing/2014/main" id="{D921CBB6-04D1-4173-8BEA-A2A3C60F8365}"/>
              </a:ext>
            </a:extLst>
          </p:cNvPr>
          <p:cNvSpPr/>
          <p:nvPr/>
        </p:nvSpPr>
        <p:spPr>
          <a:xfrm>
            <a:off x="5486400" y="3685032"/>
            <a:ext cx="0" cy="1815464"/>
          </a:xfrm>
          <a:custGeom>
            <a:avLst/>
            <a:gdLst/>
            <a:ahLst/>
            <a:cxnLst/>
            <a:rect l="l" t="t" r="r" b="b"/>
            <a:pathLst>
              <a:path h="1815464">
                <a:moveTo>
                  <a:pt x="0" y="0"/>
                </a:moveTo>
                <a:lnTo>
                  <a:pt x="0" y="1815084"/>
                </a:lnTo>
              </a:path>
            </a:pathLst>
          </a:custGeom>
          <a:ln w="9144">
            <a:solidFill>
              <a:srgbClr val="7F7F7F"/>
            </a:solidFill>
          </a:ln>
        </p:spPr>
        <p:txBody>
          <a:bodyPr wrap="square" lIns="0" tIns="0" rIns="0" bIns="0" rtlCol="0"/>
          <a:lstStyle/>
          <a:p>
            <a:endParaRPr/>
          </a:p>
        </p:txBody>
      </p:sp>
      <p:sp>
        <p:nvSpPr>
          <p:cNvPr id="31" name="object 30">
            <a:extLst>
              <a:ext uri="{FF2B5EF4-FFF2-40B4-BE49-F238E27FC236}">
                <a16:creationId xmlns:a16="http://schemas.microsoft.com/office/drawing/2014/main" id="{F70EF055-7AAB-426B-9512-57FC2E3A8D5B}"/>
              </a:ext>
            </a:extLst>
          </p:cNvPr>
          <p:cNvSpPr/>
          <p:nvPr/>
        </p:nvSpPr>
        <p:spPr>
          <a:xfrm>
            <a:off x="5705855" y="4750308"/>
            <a:ext cx="673608" cy="749808"/>
          </a:xfrm>
          <a:prstGeom prst="rect">
            <a:avLst/>
          </a:prstGeom>
          <a:blipFill>
            <a:blip r:embed="rId7" cstate="print"/>
            <a:stretch>
              <a:fillRect/>
            </a:stretch>
          </a:blipFill>
        </p:spPr>
        <p:txBody>
          <a:bodyPr wrap="square" lIns="0" tIns="0" rIns="0" bIns="0" rtlCol="0"/>
          <a:lstStyle/>
          <a:p>
            <a:endParaRPr/>
          </a:p>
        </p:txBody>
      </p:sp>
      <p:sp>
        <p:nvSpPr>
          <p:cNvPr id="32" name="object 31">
            <a:extLst>
              <a:ext uri="{FF2B5EF4-FFF2-40B4-BE49-F238E27FC236}">
                <a16:creationId xmlns:a16="http://schemas.microsoft.com/office/drawing/2014/main" id="{A01D81AB-5456-42DD-BCFE-2121A3B6D482}"/>
              </a:ext>
            </a:extLst>
          </p:cNvPr>
          <p:cNvSpPr/>
          <p:nvPr/>
        </p:nvSpPr>
        <p:spPr>
          <a:xfrm>
            <a:off x="4332732" y="1725167"/>
            <a:ext cx="681227" cy="638555"/>
          </a:xfrm>
          <a:prstGeom prst="rect">
            <a:avLst/>
          </a:prstGeom>
          <a:blipFill>
            <a:blip r:embed="rId8" cstate="print"/>
            <a:stretch>
              <a:fillRect/>
            </a:stretch>
          </a:blipFill>
        </p:spPr>
        <p:txBody>
          <a:bodyPr wrap="square" lIns="0" tIns="0" rIns="0" bIns="0" rtlCol="0"/>
          <a:lstStyle/>
          <a:p>
            <a:endParaRPr/>
          </a:p>
        </p:txBody>
      </p:sp>
      <p:sp>
        <p:nvSpPr>
          <p:cNvPr id="33" name="object 32">
            <a:extLst>
              <a:ext uri="{FF2B5EF4-FFF2-40B4-BE49-F238E27FC236}">
                <a16:creationId xmlns:a16="http://schemas.microsoft.com/office/drawing/2014/main" id="{150EFD0C-EA8E-4C02-8CFA-041A1A474E1D}"/>
              </a:ext>
            </a:extLst>
          </p:cNvPr>
          <p:cNvSpPr txBox="1"/>
          <p:nvPr/>
        </p:nvSpPr>
        <p:spPr>
          <a:xfrm>
            <a:off x="5566661" y="3946650"/>
            <a:ext cx="2813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1993</a:t>
            </a:r>
            <a:endParaRPr sz="900">
              <a:latin typeface="Arial"/>
              <a:cs typeface="Arial"/>
            </a:endParaRPr>
          </a:p>
        </p:txBody>
      </p:sp>
      <p:sp>
        <p:nvSpPr>
          <p:cNvPr id="34" name="object 33">
            <a:extLst>
              <a:ext uri="{FF2B5EF4-FFF2-40B4-BE49-F238E27FC236}">
                <a16:creationId xmlns:a16="http://schemas.microsoft.com/office/drawing/2014/main" id="{E0D6680D-EB0F-4DA8-8655-36C7F3A7DAC0}"/>
              </a:ext>
            </a:extLst>
          </p:cNvPr>
          <p:cNvSpPr txBox="1"/>
          <p:nvPr/>
        </p:nvSpPr>
        <p:spPr>
          <a:xfrm>
            <a:off x="5566661" y="4083810"/>
            <a:ext cx="886460" cy="269875"/>
          </a:xfrm>
          <a:prstGeom prst="rect">
            <a:avLst/>
          </a:prstGeom>
        </p:spPr>
        <p:txBody>
          <a:bodyPr vert="horz" wrap="square" lIns="0" tIns="12700" rIns="0" bIns="0" rtlCol="0">
            <a:spAutoFit/>
          </a:bodyPr>
          <a:lstStyle/>
          <a:p>
            <a:pPr marL="12700" marR="5080">
              <a:lnSpc>
                <a:spcPct val="100000"/>
              </a:lnSpc>
              <a:spcBef>
                <a:spcPts val="100"/>
              </a:spcBef>
            </a:pPr>
            <a:r>
              <a:rPr sz="800" spc="-5" dirty="0">
                <a:solidFill>
                  <a:srgbClr val="FFFFFF"/>
                </a:solidFill>
                <a:latin typeface="Arial"/>
                <a:cs typeface="Arial"/>
              </a:rPr>
              <a:t>Equal</a:t>
            </a:r>
            <a:r>
              <a:rPr sz="800" spc="-45" dirty="0">
                <a:solidFill>
                  <a:srgbClr val="FFFFFF"/>
                </a:solidFill>
                <a:latin typeface="Arial"/>
                <a:cs typeface="Arial"/>
              </a:rPr>
              <a:t> </a:t>
            </a:r>
            <a:r>
              <a:rPr sz="800" dirty="0">
                <a:solidFill>
                  <a:srgbClr val="FFFFFF"/>
                </a:solidFill>
                <a:latin typeface="Arial"/>
                <a:cs typeface="Arial"/>
              </a:rPr>
              <a:t>Employment  </a:t>
            </a:r>
            <a:r>
              <a:rPr sz="800" spc="-5" dirty="0">
                <a:solidFill>
                  <a:srgbClr val="FFFFFF"/>
                </a:solidFill>
                <a:latin typeface="Arial"/>
                <a:cs typeface="Arial"/>
              </a:rPr>
              <a:t>Opportunity </a:t>
            </a:r>
            <a:r>
              <a:rPr sz="800" dirty="0">
                <a:solidFill>
                  <a:srgbClr val="FFFFFF"/>
                </a:solidFill>
                <a:latin typeface="Arial"/>
                <a:cs typeface="Arial"/>
              </a:rPr>
              <a:t>Policy</a:t>
            </a:r>
            <a:endParaRPr sz="800">
              <a:latin typeface="Arial"/>
              <a:cs typeface="Arial"/>
            </a:endParaRPr>
          </a:p>
        </p:txBody>
      </p:sp>
      <p:sp>
        <p:nvSpPr>
          <p:cNvPr id="35" name="object 34">
            <a:extLst>
              <a:ext uri="{FF2B5EF4-FFF2-40B4-BE49-F238E27FC236}">
                <a16:creationId xmlns:a16="http://schemas.microsoft.com/office/drawing/2014/main" id="{32B02C21-C48A-4CAF-AAB1-7FEDFB1F9613}"/>
              </a:ext>
            </a:extLst>
          </p:cNvPr>
          <p:cNvSpPr txBox="1"/>
          <p:nvPr/>
        </p:nvSpPr>
        <p:spPr>
          <a:xfrm>
            <a:off x="3986274" y="4717794"/>
            <a:ext cx="1122045" cy="77279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1992</a:t>
            </a:r>
            <a:endParaRPr sz="900">
              <a:latin typeface="Arial"/>
              <a:cs typeface="Arial"/>
            </a:endParaRPr>
          </a:p>
          <a:p>
            <a:pPr marL="12700" marR="5080">
              <a:lnSpc>
                <a:spcPct val="100000"/>
              </a:lnSpc>
            </a:pPr>
            <a:r>
              <a:rPr sz="800" dirty="0">
                <a:solidFill>
                  <a:srgbClr val="FFFFFF"/>
                </a:solidFill>
                <a:latin typeface="Arial"/>
                <a:cs typeface="Arial"/>
              </a:rPr>
              <a:t>Valley </a:t>
            </a:r>
            <a:r>
              <a:rPr sz="800" spc="-5" dirty="0">
                <a:solidFill>
                  <a:srgbClr val="FFFFFF"/>
                </a:solidFill>
                <a:latin typeface="Arial"/>
                <a:cs typeface="Arial"/>
              </a:rPr>
              <a:t>Bank organizes </a:t>
            </a:r>
            <a:r>
              <a:rPr sz="800" dirty="0">
                <a:solidFill>
                  <a:srgbClr val="FFFFFF"/>
                </a:solidFill>
                <a:latin typeface="Arial"/>
                <a:cs typeface="Arial"/>
              </a:rPr>
              <a:t>a  task force to </a:t>
            </a:r>
            <a:r>
              <a:rPr sz="800" spc="-5" dirty="0">
                <a:solidFill>
                  <a:srgbClr val="FFFFFF"/>
                </a:solidFill>
                <a:latin typeface="Arial"/>
                <a:cs typeface="Arial"/>
              </a:rPr>
              <a:t>deal with  </a:t>
            </a:r>
            <a:r>
              <a:rPr sz="800" dirty="0">
                <a:solidFill>
                  <a:srgbClr val="FFFFFF"/>
                </a:solidFill>
                <a:latin typeface="Arial"/>
                <a:cs typeface="Arial"/>
              </a:rPr>
              <a:t>issues concerning the  Americans </a:t>
            </a:r>
            <a:r>
              <a:rPr sz="800" spc="5" dirty="0">
                <a:solidFill>
                  <a:srgbClr val="FFFFFF"/>
                </a:solidFill>
                <a:latin typeface="Arial"/>
                <a:cs typeface="Arial"/>
              </a:rPr>
              <a:t>With  </a:t>
            </a:r>
            <a:r>
              <a:rPr sz="800" dirty="0">
                <a:solidFill>
                  <a:srgbClr val="FFFFFF"/>
                </a:solidFill>
                <a:latin typeface="Arial"/>
                <a:cs typeface="Arial"/>
              </a:rPr>
              <a:t>Disabilities</a:t>
            </a:r>
            <a:r>
              <a:rPr sz="800" spc="-30" dirty="0">
                <a:solidFill>
                  <a:srgbClr val="FFFFFF"/>
                </a:solidFill>
                <a:latin typeface="Arial"/>
                <a:cs typeface="Arial"/>
              </a:rPr>
              <a:t> </a:t>
            </a:r>
            <a:r>
              <a:rPr sz="800" dirty="0">
                <a:solidFill>
                  <a:srgbClr val="FFFFFF"/>
                </a:solidFill>
                <a:latin typeface="Arial"/>
                <a:cs typeface="Arial"/>
              </a:rPr>
              <a:t>Act</a:t>
            </a:r>
            <a:endParaRPr sz="800">
              <a:latin typeface="Arial"/>
              <a:cs typeface="Arial"/>
            </a:endParaRPr>
          </a:p>
        </p:txBody>
      </p:sp>
      <p:sp>
        <p:nvSpPr>
          <p:cNvPr id="36" name="object 35">
            <a:extLst>
              <a:ext uri="{FF2B5EF4-FFF2-40B4-BE49-F238E27FC236}">
                <a16:creationId xmlns:a16="http://schemas.microsoft.com/office/drawing/2014/main" id="{27C1F365-8AE1-4CAF-8408-2533D29B1A7A}"/>
              </a:ext>
            </a:extLst>
          </p:cNvPr>
          <p:cNvSpPr/>
          <p:nvPr/>
        </p:nvSpPr>
        <p:spPr>
          <a:xfrm>
            <a:off x="4264152" y="3685032"/>
            <a:ext cx="0" cy="783590"/>
          </a:xfrm>
          <a:custGeom>
            <a:avLst/>
            <a:gdLst/>
            <a:ahLst/>
            <a:cxnLst/>
            <a:rect l="l" t="t" r="r" b="b"/>
            <a:pathLst>
              <a:path h="783589">
                <a:moveTo>
                  <a:pt x="0" y="0"/>
                </a:moveTo>
                <a:lnTo>
                  <a:pt x="0" y="783336"/>
                </a:lnTo>
              </a:path>
            </a:pathLst>
          </a:custGeom>
          <a:ln w="9144">
            <a:solidFill>
              <a:srgbClr val="7F7F7F"/>
            </a:solidFill>
          </a:ln>
        </p:spPr>
        <p:txBody>
          <a:bodyPr wrap="square" lIns="0" tIns="0" rIns="0" bIns="0" rtlCol="0"/>
          <a:lstStyle/>
          <a:p>
            <a:endParaRPr/>
          </a:p>
        </p:txBody>
      </p:sp>
      <p:sp>
        <p:nvSpPr>
          <p:cNvPr id="37" name="object 36">
            <a:extLst>
              <a:ext uri="{FF2B5EF4-FFF2-40B4-BE49-F238E27FC236}">
                <a16:creationId xmlns:a16="http://schemas.microsoft.com/office/drawing/2014/main" id="{91413A3A-202A-45D1-BFBA-F1C31BACA73A}"/>
              </a:ext>
            </a:extLst>
          </p:cNvPr>
          <p:cNvSpPr/>
          <p:nvPr/>
        </p:nvSpPr>
        <p:spPr>
          <a:xfrm>
            <a:off x="4471415" y="3906011"/>
            <a:ext cx="937260" cy="941832"/>
          </a:xfrm>
          <a:prstGeom prst="rect">
            <a:avLst/>
          </a:prstGeom>
          <a:blipFill>
            <a:blip r:embed="rId9" cstate="print"/>
            <a:stretch>
              <a:fillRect/>
            </a:stretch>
          </a:blipFill>
        </p:spPr>
        <p:txBody>
          <a:bodyPr wrap="square" lIns="0" tIns="0" rIns="0" bIns="0" rtlCol="0"/>
          <a:lstStyle/>
          <a:p>
            <a:endParaRPr/>
          </a:p>
        </p:txBody>
      </p:sp>
      <p:sp>
        <p:nvSpPr>
          <p:cNvPr id="38" name="object 37">
            <a:extLst>
              <a:ext uri="{FF2B5EF4-FFF2-40B4-BE49-F238E27FC236}">
                <a16:creationId xmlns:a16="http://schemas.microsoft.com/office/drawing/2014/main" id="{DAD81079-C03C-465A-AA96-7BF50DC65BA4}"/>
              </a:ext>
            </a:extLst>
          </p:cNvPr>
          <p:cNvSpPr txBox="1"/>
          <p:nvPr/>
        </p:nvSpPr>
        <p:spPr>
          <a:xfrm>
            <a:off x="5787641" y="2628390"/>
            <a:ext cx="952500"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1998</a:t>
            </a:r>
            <a:endParaRPr sz="900">
              <a:latin typeface="Arial"/>
              <a:cs typeface="Arial"/>
            </a:endParaRPr>
          </a:p>
          <a:p>
            <a:pPr marL="12700" marR="5080">
              <a:lnSpc>
                <a:spcPct val="100000"/>
              </a:lnSpc>
            </a:pPr>
            <a:r>
              <a:rPr sz="800" dirty="0">
                <a:solidFill>
                  <a:srgbClr val="365F92"/>
                </a:solidFill>
                <a:latin typeface="Arial"/>
                <a:cs typeface="Arial"/>
              </a:rPr>
              <a:t>Chase Auto</a:t>
            </a:r>
            <a:r>
              <a:rPr sz="800" spc="-75" dirty="0">
                <a:solidFill>
                  <a:srgbClr val="365F92"/>
                </a:solidFill>
                <a:latin typeface="Arial"/>
                <a:cs typeface="Arial"/>
              </a:rPr>
              <a:t> </a:t>
            </a:r>
            <a:r>
              <a:rPr sz="800" dirty="0">
                <a:solidFill>
                  <a:srgbClr val="365F92"/>
                </a:solidFill>
                <a:latin typeface="Arial"/>
                <a:cs typeface="Arial"/>
              </a:rPr>
              <a:t>Finance  </a:t>
            </a:r>
            <a:r>
              <a:rPr sz="800" spc="-5" dirty="0">
                <a:solidFill>
                  <a:srgbClr val="365F92"/>
                </a:solidFill>
                <a:latin typeface="Arial"/>
                <a:cs typeface="Arial"/>
              </a:rPr>
              <a:t>helps </a:t>
            </a:r>
            <a:r>
              <a:rPr sz="800" dirty="0">
                <a:solidFill>
                  <a:srgbClr val="365F92"/>
                </a:solidFill>
                <a:latin typeface="Arial"/>
                <a:cs typeface="Arial"/>
              </a:rPr>
              <a:t>physically  </a:t>
            </a:r>
            <a:r>
              <a:rPr sz="800" spc="-5" dirty="0">
                <a:solidFill>
                  <a:srgbClr val="365F92"/>
                </a:solidFill>
                <a:latin typeface="Arial"/>
                <a:cs typeface="Arial"/>
              </a:rPr>
              <a:t>challenged</a:t>
            </a:r>
            <a:r>
              <a:rPr sz="800" spc="15" dirty="0">
                <a:solidFill>
                  <a:srgbClr val="365F92"/>
                </a:solidFill>
                <a:latin typeface="Arial"/>
                <a:cs typeface="Arial"/>
              </a:rPr>
              <a:t> </a:t>
            </a:r>
            <a:r>
              <a:rPr sz="800" spc="-5" dirty="0">
                <a:solidFill>
                  <a:srgbClr val="365F92"/>
                </a:solidFill>
                <a:latin typeface="Arial"/>
                <a:cs typeface="Arial"/>
              </a:rPr>
              <a:t>drivers</a:t>
            </a:r>
            <a:endParaRPr sz="800">
              <a:latin typeface="Arial"/>
              <a:cs typeface="Arial"/>
            </a:endParaRPr>
          </a:p>
        </p:txBody>
      </p:sp>
      <p:sp>
        <p:nvSpPr>
          <p:cNvPr id="39" name="object 38">
            <a:extLst>
              <a:ext uri="{FF2B5EF4-FFF2-40B4-BE49-F238E27FC236}">
                <a16:creationId xmlns:a16="http://schemas.microsoft.com/office/drawing/2014/main" id="{9439A5CC-CB88-4BD2-8352-8A631497E870}"/>
              </a:ext>
            </a:extLst>
          </p:cNvPr>
          <p:cNvSpPr/>
          <p:nvPr/>
        </p:nvSpPr>
        <p:spPr>
          <a:xfrm>
            <a:off x="6202680" y="3203448"/>
            <a:ext cx="0" cy="302260"/>
          </a:xfrm>
          <a:custGeom>
            <a:avLst/>
            <a:gdLst/>
            <a:ahLst/>
            <a:cxnLst/>
            <a:rect l="l" t="t" r="r" b="b"/>
            <a:pathLst>
              <a:path h="302260">
                <a:moveTo>
                  <a:pt x="0" y="0"/>
                </a:moveTo>
                <a:lnTo>
                  <a:pt x="0" y="301752"/>
                </a:lnTo>
              </a:path>
            </a:pathLst>
          </a:custGeom>
          <a:ln w="9144">
            <a:solidFill>
              <a:srgbClr val="7F7F7F"/>
            </a:solidFill>
          </a:ln>
        </p:spPr>
        <p:txBody>
          <a:bodyPr wrap="square" lIns="0" tIns="0" rIns="0" bIns="0" rtlCol="0"/>
          <a:lstStyle/>
          <a:p>
            <a:endParaRPr/>
          </a:p>
        </p:txBody>
      </p:sp>
      <p:sp>
        <p:nvSpPr>
          <p:cNvPr id="40" name="object 39">
            <a:extLst>
              <a:ext uri="{FF2B5EF4-FFF2-40B4-BE49-F238E27FC236}">
                <a16:creationId xmlns:a16="http://schemas.microsoft.com/office/drawing/2014/main" id="{CD25959F-EF59-4DBE-AE0D-6C7EBE10B86C}"/>
              </a:ext>
            </a:extLst>
          </p:cNvPr>
          <p:cNvSpPr txBox="1"/>
          <p:nvPr/>
        </p:nvSpPr>
        <p:spPr>
          <a:xfrm>
            <a:off x="6479537" y="1692655"/>
            <a:ext cx="1141730" cy="65087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2001</a:t>
            </a:r>
            <a:endParaRPr sz="900">
              <a:latin typeface="Arial"/>
              <a:cs typeface="Arial"/>
            </a:endParaRPr>
          </a:p>
          <a:p>
            <a:pPr marL="12700" marR="5080">
              <a:lnSpc>
                <a:spcPct val="100000"/>
              </a:lnSpc>
            </a:pPr>
            <a:r>
              <a:rPr sz="800" dirty="0">
                <a:solidFill>
                  <a:srgbClr val="365F92"/>
                </a:solidFill>
                <a:latin typeface="Arial"/>
                <a:cs typeface="Arial"/>
              </a:rPr>
              <a:t>Sight-impaired </a:t>
            </a:r>
            <a:r>
              <a:rPr sz="800" spc="-5" dirty="0">
                <a:solidFill>
                  <a:srgbClr val="365F92"/>
                </a:solidFill>
                <a:latin typeface="Arial"/>
                <a:cs typeface="Arial"/>
              </a:rPr>
              <a:t>Call  Center employees </a:t>
            </a:r>
            <a:r>
              <a:rPr sz="800" dirty="0">
                <a:solidFill>
                  <a:srgbClr val="365F92"/>
                </a:solidFill>
                <a:latin typeface="Arial"/>
                <a:cs typeface="Arial"/>
              </a:rPr>
              <a:t>use  memory, special </a:t>
            </a:r>
            <a:r>
              <a:rPr sz="800" spc="-5" dirty="0">
                <a:solidFill>
                  <a:srgbClr val="365F92"/>
                </a:solidFill>
                <a:latin typeface="Arial"/>
                <a:cs typeface="Arial"/>
              </a:rPr>
              <a:t>tools </a:t>
            </a:r>
            <a:r>
              <a:rPr sz="800" dirty="0">
                <a:solidFill>
                  <a:srgbClr val="365F92"/>
                </a:solidFill>
                <a:latin typeface="Arial"/>
                <a:cs typeface="Arial"/>
              </a:rPr>
              <a:t>to  field calls </a:t>
            </a:r>
            <a:r>
              <a:rPr sz="800" spc="-5" dirty="0">
                <a:solidFill>
                  <a:srgbClr val="365F92"/>
                </a:solidFill>
                <a:latin typeface="Arial"/>
                <a:cs typeface="Arial"/>
              </a:rPr>
              <a:t>from</a:t>
            </a:r>
            <a:r>
              <a:rPr sz="800" spc="-50" dirty="0">
                <a:solidFill>
                  <a:srgbClr val="365F92"/>
                </a:solidFill>
                <a:latin typeface="Arial"/>
                <a:cs typeface="Arial"/>
              </a:rPr>
              <a:t> </a:t>
            </a:r>
            <a:r>
              <a:rPr sz="800" spc="-5" dirty="0">
                <a:solidFill>
                  <a:srgbClr val="365F92"/>
                </a:solidFill>
                <a:latin typeface="Arial"/>
                <a:cs typeface="Arial"/>
              </a:rPr>
              <a:t>Louisiana</a:t>
            </a:r>
            <a:endParaRPr sz="800">
              <a:latin typeface="Arial"/>
              <a:cs typeface="Arial"/>
            </a:endParaRPr>
          </a:p>
        </p:txBody>
      </p:sp>
      <p:sp>
        <p:nvSpPr>
          <p:cNvPr id="41" name="object 40">
            <a:extLst>
              <a:ext uri="{FF2B5EF4-FFF2-40B4-BE49-F238E27FC236}">
                <a16:creationId xmlns:a16="http://schemas.microsoft.com/office/drawing/2014/main" id="{0C90A134-2A16-4E21-8B4F-582A996FF2A9}"/>
              </a:ext>
            </a:extLst>
          </p:cNvPr>
          <p:cNvSpPr/>
          <p:nvPr/>
        </p:nvSpPr>
        <p:spPr>
          <a:xfrm>
            <a:off x="6826758" y="2407920"/>
            <a:ext cx="0" cy="1071880"/>
          </a:xfrm>
          <a:custGeom>
            <a:avLst/>
            <a:gdLst/>
            <a:ahLst/>
            <a:cxnLst/>
            <a:rect l="l" t="t" r="r" b="b"/>
            <a:pathLst>
              <a:path h="1071879">
                <a:moveTo>
                  <a:pt x="0" y="0"/>
                </a:moveTo>
                <a:lnTo>
                  <a:pt x="0" y="1071372"/>
                </a:lnTo>
              </a:path>
            </a:pathLst>
          </a:custGeom>
          <a:ln w="10668">
            <a:solidFill>
              <a:srgbClr val="7F7F7F"/>
            </a:solidFill>
          </a:ln>
        </p:spPr>
        <p:txBody>
          <a:bodyPr wrap="square" lIns="0" tIns="0" rIns="0" bIns="0" rtlCol="0"/>
          <a:lstStyle/>
          <a:p>
            <a:endParaRPr/>
          </a:p>
        </p:txBody>
      </p:sp>
      <p:sp>
        <p:nvSpPr>
          <p:cNvPr id="42" name="object 41">
            <a:extLst>
              <a:ext uri="{FF2B5EF4-FFF2-40B4-BE49-F238E27FC236}">
                <a16:creationId xmlns:a16="http://schemas.microsoft.com/office/drawing/2014/main" id="{CC9D35EC-A6AE-48E5-9742-1E567F97ACBE}"/>
              </a:ext>
            </a:extLst>
          </p:cNvPr>
          <p:cNvSpPr txBox="1"/>
          <p:nvPr/>
        </p:nvSpPr>
        <p:spPr>
          <a:xfrm>
            <a:off x="6825484" y="4179822"/>
            <a:ext cx="1054735"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2003</a:t>
            </a:r>
            <a:endParaRPr sz="900">
              <a:latin typeface="Arial"/>
              <a:cs typeface="Arial"/>
            </a:endParaRPr>
          </a:p>
          <a:p>
            <a:pPr marL="12700" marR="5080">
              <a:lnSpc>
                <a:spcPct val="100000"/>
              </a:lnSpc>
            </a:pPr>
            <a:r>
              <a:rPr sz="800" spc="-5" dirty="0">
                <a:solidFill>
                  <a:srgbClr val="FFFFFF"/>
                </a:solidFill>
                <a:latin typeface="Arial"/>
                <a:cs typeface="Arial"/>
              </a:rPr>
              <a:t>Ohio </a:t>
            </a:r>
            <a:r>
              <a:rPr sz="800" dirty="0">
                <a:solidFill>
                  <a:srgbClr val="FFFFFF"/>
                </a:solidFill>
                <a:latin typeface="Arial"/>
                <a:cs typeface="Arial"/>
              </a:rPr>
              <a:t>Item Processing  facility </a:t>
            </a:r>
            <a:r>
              <a:rPr sz="800" spc="-5" dirty="0">
                <a:solidFill>
                  <a:srgbClr val="FFFFFF"/>
                </a:solidFill>
                <a:latin typeface="Arial"/>
                <a:cs typeface="Arial"/>
              </a:rPr>
              <a:t>wins award for  helping deaf</a:t>
            </a:r>
            <a:r>
              <a:rPr sz="800" spc="15" dirty="0">
                <a:solidFill>
                  <a:srgbClr val="FFFFFF"/>
                </a:solidFill>
                <a:latin typeface="Arial"/>
                <a:cs typeface="Arial"/>
              </a:rPr>
              <a:t> </a:t>
            </a:r>
            <a:r>
              <a:rPr sz="800" spc="-5" dirty="0">
                <a:solidFill>
                  <a:srgbClr val="FFFFFF"/>
                </a:solidFill>
                <a:latin typeface="Arial"/>
                <a:cs typeface="Arial"/>
              </a:rPr>
              <a:t>employee</a:t>
            </a:r>
            <a:endParaRPr sz="800">
              <a:latin typeface="Arial"/>
              <a:cs typeface="Arial"/>
            </a:endParaRPr>
          </a:p>
        </p:txBody>
      </p:sp>
      <p:sp>
        <p:nvSpPr>
          <p:cNvPr id="43" name="object 42">
            <a:extLst>
              <a:ext uri="{FF2B5EF4-FFF2-40B4-BE49-F238E27FC236}">
                <a16:creationId xmlns:a16="http://schemas.microsoft.com/office/drawing/2014/main" id="{1EB0D7E0-D61D-4019-8046-8E11068690DF}"/>
              </a:ext>
            </a:extLst>
          </p:cNvPr>
          <p:cNvSpPr/>
          <p:nvPr/>
        </p:nvSpPr>
        <p:spPr>
          <a:xfrm>
            <a:off x="7034784" y="3685032"/>
            <a:ext cx="0" cy="445134"/>
          </a:xfrm>
          <a:custGeom>
            <a:avLst/>
            <a:gdLst/>
            <a:ahLst/>
            <a:cxnLst/>
            <a:rect l="l" t="t" r="r" b="b"/>
            <a:pathLst>
              <a:path h="445135">
                <a:moveTo>
                  <a:pt x="0" y="0"/>
                </a:moveTo>
                <a:lnTo>
                  <a:pt x="0" y="445008"/>
                </a:lnTo>
              </a:path>
            </a:pathLst>
          </a:custGeom>
          <a:ln w="9144">
            <a:solidFill>
              <a:srgbClr val="7F7F7F"/>
            </a:solidFill>
          </a:ln>
        </p:spPr>
        <p:txBody>
          <a:bodyPr wrap="square" lIns="0" tIns="0" rIns="0" bIns="0" rtlCol="0"/>
          <a:lstStyle/>
          <a:p>
            <a:endParaRPr/>
          </a:p>
        </p:txBody>
      </p:sp>
      <p:sp>
        <p:nvSpPr>
          <p:cNvPr id="44" name="object 43">
            <a:extLst>
              <a:ext uri="{FF2B5EF4-FFF2-40B4-BE49-F238E27FC236}">
                <a16:creationId xmlns:a16="http://schemas.microsoft.com/office/drawing/2014/main" id="{FD410928-62CF-4931-A573-4E3BD42B581B}"/>
              </a:ext>
            </a:extLst>
          </p:cNvPr>
          <p:cNvSpPr/>
          <p:nvPr/>
        </p:nvSpPr>
        <p:spPr>
          <a:xfrm>
            <a:off x="6868668" y="2474976"/>
            <a:ext cx="809244" cy="595883"/>
          </a:xfrm>
          <a:prstGeom prst="rect">
            <a:avLst/>
          </a:prstGeom>
          <a:blipFill>
            <a:blip r:embed="rId10" cstate="print"/>
            <a:stretch>
              <a:fillRect/>
            </a:stretch>
          </a:blipFill>
        </p:spPr>
        <p:txBody>
          <a:bodyPr wrap="square" lIns="0" tIns="0" rIns="0" bIns="0" rtlCol="0"/>
          <a:lstStyle/>
          <a:p>
            <a:endParaRPr/>
          </a:p>
        </p:txBody>
      </p:sp>
      <p:sp>
        <p:nvSpPr>
          <p:cNvPr id="45" name="object 44">
            <a:extLst>
              <a:ext uri="{FF2B5EF4-FFF2-40B4-BE49-F238E27FC236}">
                <a16:creationId xmlns:a16="http://schemas.microsoft.com/office/drawing/2014/main" id="{1A801364-E74E-41E5-B465-4D94A9479498}"/>
              </a:ext>
            </a:extLst>
          </p:cNvPr>
          <p:cNvSpPr txBox="1"/>
          <p:nvPr/>
        </p:nvSpPr>
        <p:spPr>
          <a:xfrm>
            <a:off x="7934956" y="5181089"/>
            <a:ext cx="845185" cy="407034"/>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2016</a:t>
            </a:r>
            <a:endParaRPr sz="900">
              <a:latin typeface="Arial"/>
              <a:cs typeface="Arial"/>
            </a:endParaRPr>
          </a:p>
          <a:p>
            <a:pPr marL="12700" marR="5080">
              <a:lnSpc>
                <a:spcPct val="100000"/>
              </a:lnSpc>
            </a:pPr>
            <a:r>
              <a:rPr sz="800" dirty="0">
                <a:solidFill>
                  <a:srgbClr val="FFFFFF"/>
                </a:solidFill>
                <a:latin typeface="Arial"/>
                <a:cs typeface="Arial"/>
              </a:rPr>
              <a:t>Office </a:t>
            </a:r>
            <a:r>
              <a:rPr sz="800" spc="-5" dirty="0">
                <a:solidFill>
                  <a:srgbClr val="FFFFFF"/>
                </a:solidFill>
                <a:latin typeface="Arial"/>
                <a:cs typeface="Arial"/>
              </a:rPr>
              <a:t>of</a:t>
            </a:r>
            <a:r>
              <a:rPr sz="800" spc="-70" dirty="0">
                <a:solidFill>
                  <a:srgbClr val="FFFFFF"/>
                </a:solidFill>
                <a:latin typeface="Arial"/>
                <a:cs typeface="Arial"/>
              </a:rPr>
              <a:t> </a:t>
            </a:r>
            <a:r>
              <a:rPr sz="800" dirty="0">
                <a:solidFill>
                  <a:srgbClr val="FFFFFF"/>
                </a:solidFill>
                <a:latin typeface="Arial"/>
                <a:cs typeface="Arial"/>
              </a:rPr>
              <a:t>Disability  Inclusion</a:t>
            </a:r>
            <a:r>
              <a:rPr sz="800" spc="-30" dirty="0">
                <a:solidFill>
                  <a:srgbClr val="FFFFFF"/>
                </a:solidFill>
                <a:latin typeface="Arial"/>
                <a:cs typeface="Arial"/>
              </a:rPr>
              <a:t> </a:t>
            </a:r>
            <a:r>
              <a:rPr sz="800" spc="-5" dirty="0">
                <a:solidFill>
                  <a:srgbClr val="FFFFFF"/>
                </a:solidFill>
                <a:latin typeface="Arial"/>
                <a:cs typeface="Arial"/>
              </a:rPr>
              <a:t>created</a:t>
            </a:r>
            <a:endParaRPr sz="800">
              <a:latin typeface="Arial"/>
              <a:cs typeface="Arial"/>
            </a:endParaRPr>
          </a:p>
        </p:txBody>
      </p:sp>
      <p:sp>
        <p:nvSpPr>
          <p:cNvPr id="46" name="object 45">
            <a:extLst>
              <a:ext uri="{FF2B5EF4-FFF2-40B4-BE49-F238E27FC236}">
                <a16:creationId xmlns:a16="http://schemas.microsoft.com/office/drawing/2014/main" id="{5A48C23D-909D-45E5-B4BD-3E9347C1DD03}"/>
              </a:ext>
            </a:extLst>
          </p:cNvPr>
          <p:cNvSpPr txBox="1"/>
          <p:nvPr/>
        </p:nvSpPr>
        <p:spPr>
          <a:xfrm>
            <a:off x="7774937" y="2073655"/>
            <a:ext cx="668655"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2015</a:t>
            </a:r>
            <a:endParaRPr sz="900">
              <a:latin typeface="Arial"/>
              <a:cs typeface="Arial"/>
            </a:endParaRPr>
          </a:p>
          <a:p>
            <a:pPr marL="12700" marR="5080">
              <a:lnSpc>
                <a:spcPct val="100000"/>
              </a:lnSpc>
            </a:pPr>
            <a:r>
              <a:rPr sz="800" dirty="0">
                <a:solidFill>
                  <a:srgbClr val="365F92"/>
                </a:solidFill>
                <a:latin typeface="Arial"/>
                <a:cs typeface="Arial"/>
              </a:rPr>
              <a:t>Autism </a:t>
            </a:r>
            <a:r>
              <a:rPr sz="800" spc="-5" dirty="0">
                <a:solidFill>
                  <a:srgbClr val="365F92"/>
                </a:solidFill>
                <a:latin typeface="Arial"/>
                <a:cs typeface="Arial"/>
              </a:rPr>
              <a:t>at  </a:t>
            </a:r>
            <a:r>
              <a:rPr sz="800" dirty="0">
                <a:solidFill>
                  <a:srgbClr val="365F92"/>
                </a:solidFill>
                <a:latin typeface="Arial"/>
                <a:cs typeface="Arial"/>
              </a:rPr>
              <a:t>Work</a:t>
            </a:r>
            <a:r>
              <a:rPr sz="800" spc="-80" dirty="0">
                <a:solidFill>
                  <a:srgbClr val="365F92"/>
                </a:solidFill>
                <a:latin typeface="Arial"/>
                <a:cs typeface="Arial"/>
              </a:rPr>
              <a:t> </a:t>
            </a:r>
            <a:r>
              <a:rPr sz="800" spc="-5" dirty="0">
                <a:solidFill>
                  <a:srgbClr val="365F92"/>
                </a:solidFill>
                <a:latin typeface="Arial"/>
                <a:cs typeface="Arial"/>
              </a:rPr>
              <a:t>program  created</a:t>
            </a:r>
            <a:endParaRPr sz="800">
              <a:latin typeface="Arial"/>
              <a:cs typeface="Arial"/>
            </a:endParaRPr>
          </a:p>
        </p:txBody>
      </p:sp>
      <p:sp>
        <p:nvSpPr>
          <p:cNvPr id="47" name="object 46">
            <a:extLst>
              <a:ext uri="{FF2B5EF4-FFF2-40B4-BE49-F238E27FC236}">
                <a16:creationId xmlns:a16="http://schemas.microsoft.com/office/drawing/2014/main" id="{EA3C3FC7-303B-4955-A581-9404B53E0099}"/>
              </a:ext>
            </a:extLst>
          </p:cNvPr>
          <p:cNvSpPr/>
          <p:nvPr/>
        </p:nvSpPr>
        <p:spPr>
          <a:xfrm>
            <a:off x="7103364" y="4962144"/>
            <a:ext cx="762000" cy="943355"/>
          </a:xfrm>
          <a:prstGeom prst="rect">
            <a:avLst/>
          </a:prstGeom>
          <a:blipFill>
            <a:blip r:embed="rId11" cstate="print"/>
            <a:stretch>
              <a:fillRect/>
            </a:stretch>
          </a:blipFill>
        </p:spPr>
        <p:txBody>
          <a:bodyPr wrap="square" lIns="0" tIns="0" rIns="0" bIns="0" rtlCol="0"/>
          <a:lstStyle/>
          <a:p>
            <a:endParaRPr/>
          </a:p>
        </p:txBody>
      </p:sp>
      <p:sp>
        <p:nvSpPr>
          <p:cNvPr id="48" name="object 47">
            <a:extLst>
              <a:ext uri="{FF2B5EF4-FFF2-40B4-BE49-F238E27FC236}">
                <a16:creationId xmlns:a16="http://schemas.microsoft.com/office/drawing/2014/main" id="{7AF5DF67-3D76-45C0-B45A-E9C76DA17F15}"/>
              </a:ext>
            </a:extLst>
          </p:cNvPr>
          <p:cNvSpPr/>
          <p:nvPr/>
        </p:nvSpPr>
        <p:spPr>
          <a:xfrm>
            <a:off x="8316468" y="3316223"/>
            <a:ext cx="0" cy="281940"/>
          </a:xfrm>
          <a:custGeom>
            <a:avLst/>
            <a:gdLst/>
            <a:ahLst/>
            <a:cxnLst/>
            <a:rect l="l" t="t" r="r" b="b"/>
            <a:pathLst>
              <a:path h="281939">
                <a:moveTo>
                  <a:pt x="0" y="0"/>
                </a:moveTo>
                <a:lnTo>
                  <a:pt x="0" y="281940"/>
                </a:lnTo>
              </a:path>
            </a:pathLst>
          </a:custGeom>
          <a:ln w="9144">
            <a:solidFill>
              <a:srgbClr val="7F7F7F"/>
            </a:solidFill>
          </a:ln>
        </p:spPr>
        <p:txBody>
          <a:bodyPr wrap="square" lIns="0" tIns="0" rIns="0" bIns="0" rtlCol="0"/>
          <a:lstStyle/>
          <a:p>
            <a:endParaRPr/>
          </a:p>
        </p:txBody>
      </p:sp>
      <p:sp>
        <p:nvSpPr>
          <p:cNvPr id="49" name="object 48">
            <a:extLst>
              <a:ext uri="{FF2B5EF4-FFF2-40B4-BE49-F238E27FC236}">
                <a16:creationId xmlns:a16="http://schemas.microsoft.com/office/drawing/2014/main" id="{97A53994-4F66-4F31-9A12-19E83AC15D85}"/>
              </a:ext>
            </a:extLst>
          </p:cNvPr>
          <p:cNvSpPr txBox="1"/>
          <p:nvPr/>
        </p:nvSpPr>
        <p:spPr>
          <a:xfrm>
            <a:off x="8064496" y="2664966"/>
            <a:ext cx="870585" cy="65087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2017</a:t>
            </a:r>
            <a:endParaRPr sz="900">
              <a:latin typeface="Arial"/>
              <a:cs typeface="Arial"/>
            </a:endParaRPr>
          </a:p>
          <a:p>
            <a:pPr marL="12700" marR="5080">
              <a:lnSpc>
                <a:spcPct val="100000"/>
              </a:lnSpc>
            </a:pPr>
            <a:r>
              <a:rPr sz="800" dirty="0">
                <a:solidFill>
                  <a:srgbClr val="365F92"/>
                </a:solidFill>
                <a:latin typeface="Arial"/>
                <a:cs typeface="Arial"/>
              </a:rPr>
              <a:t>Disability</a:t>
            </a:r>
            <a:r>
              <a:rPr sz="800" spc="-85" dirty="0">
                <a:solidFill>
                  <a:srgbClr val="365F92"/>
                </a:solidFill>
                <a:latin typeface="Arial"/>
                <a:cs typeface="Arial"/>
              </a:rPr>
              <a:t> </a:t>
            </a:r>
            <a:r>
              <a:rPr sz="800" dirty="0">
                <a:solidFill>
                  <a:srgbClr val="365F92"/>
                </a:solidFill>
                <a:latin typeface="Arial"/>
                <a:cs typeface="Arial"/>
              </a:rPr>
              <a:t>Inclusion  Policy </a:t>
            </a:r>
            <a:r>
              <a:rPr sz="800" spc="-5" dirty="0">
                <a:solidFill>
                  <a:srgbClr val="365F92"/>
                </a:solidFill>
                <a:latin typeface="Arial"/>
                <a:cs typeface="Arial"/>
              </a:rPr>
              <a:t>Letter;</a:t>
            </a:r>
            <a:r>
              <a:rPr sz="800" spc="-45" dirty="0">
                <a:solidFill>
                  <a:srgbClr val="365F92"/>
                </a:solidFill>
                <a:latin typeface="Arial"/>
                <a:cs typeface="Arial"/>
              </a:rPr>
              <a:t> </a:t>
            </a:r>
            <a:r>
              <a:rPr sz="800" spc="-5" dirty="0">
                <a:solidFill>
                  <a:srgbClr val="365F92"/>
                </a:solidFill>
                <a:latin typeface="Arial"/>
                <a:cs typeface="Arial"/>
              </a:rPr>
              <a:t>“This  </a:t>
            </a:r>
            <a:r>
              <a:rPr sz="800" dirty="0">
                <a:solidFill>
                  <a:srgbClr val="365F92"/>
                </a:solidFill>
                <a:latin typeface="Arial"/>
                <a:cs typeface="Arial"/>
              </a:rPr>
              <a:t>is </a:t>
            </a:r>
            <a:r>
              <a:rPr sz="800" spc="-5" dirty="0">
                <a:solidFill>
                  <a:srgbClr val="365F92"/>
                </a:solidFill>
                <a:latin typeface="Arial"/>
                <a:cs typeface="Arial"/>
              </a:rPr>
              <a:t>Me” </a:t>
            </a:r>
            <a:r>
              <a:rPr sz="800" dirty="0">
                <a:solidFill>
                  <a:srgbClr val="365F92"/>
                </a:solidFill>
                <a:latin typeface="Arial"/>
                <a:cs typeface="Arial"/>
              </a:rPr>
              <a:t>campaign  </a:t>
            </a:r>
            <a:r>
              <a:rPr sz="800" spc="-5" dirty="0">
                <a:solidFill>
                  <a:srgbClr val="365F92"/>
                </a:solidFill>
                <a:latin typeface="Arial"/>
                <a:cs typeface="Arial"/>
              </a:rPr>
              <a:t>launched</a:t>
            </a:r>
            <a:endParaRPr sz="800">
              <a:latin typeface="Arial"/>
              <a:cs typeface="Arial"/>
            </a:endParaRPr>
          </a:p>
        </p:txBody>
      </p:sp>
      <p:sp>
        <p:nvSpPr>
          <p:cNvPr id="50" name="object 49">
            <a:extLst>
              <a:ext uri="{FF2B5EF4-FFF2-40B4-BE49-F238E27FC236}">
                <a16:creationId xmlns:a16="http://schemas.microsoft.com/office/drawing/2014/main" id="{26F9CBE4-9579-4974-86A7-748408AF9231}"/>
              </a:ext>
            </a:extLst>
          </p:cNvPr>
          <p:cNvSpPr/>
          <p:nvPr/>
        </p:nvSpPr>
        <p:spPr>
          <a:xfrm>
            <a:off x="8773668" y="3505200"/>
            <a:ext cx="0" cy="445134"/>
          </a:xfrm>
          <a:custGeom>
            <a:avLst/>
            <a:gdLst/>
            <a:ahLst/>
            <a:cxnLst/>
            <a:rect l="l" t="t" r="r" b="b"/>
            <a:pathLst>
              <a:path h="445135">
                <a:moveTo>
                  <a:pt x="0" y="0"/>
                </a:moveTo>
                <a:lnTo>
                  <a:pt x="0" y="445008"/>
                </a:lnTo>
              </a:path>
            </a:pathLst>
          </a:custGeom>
          <a:ln w="9144">
            <a:solidFill>
              <a:srgbClr val="7F7F7F"/>
            </a:solidFill>
          </a:ln>
        </p:spPr>
        <p:txBody>
          <a:bodyPr wrap="square" lIns="0" tIns="0" rIns="0" bIns="0" rtlCol="0"/>
          <a:lstStyle/>
          <a:p>
            <a:endParaRPr/>
          </a:p>
        </p:txBody>
      </p:sp>
      <p:sp>
        <p:nvSpPr>
          <p:cNvPr id="51" name="object 50">
            <a:extLst>
              <a:ext uri="{FF2B5EF4-FFF2-40B4-BE49-F238E27FC236}">
                <a16:creationId xmlns:a16="http://schemas.microsoft.com/office/drawing/2014/main" id="{C5B3E412-5E78-4F6F-958B-83510447A980}"/>
              </a:ext>
            </a:extLst>
          </p:cNvPr>
          <p:cNvSpPr txBox="1"/>
          <p:nvPr/>
        </p:nvSpPr>
        <p:spPr>
          <a:xfrm>
            <a:off x="8357104" y="4018278"/>
            <a:ext cx="1073150" cy="101663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FFFF"/>
                </a:solidFill>
                <a:latin typeface="Arial"/>
                <a:cs typeface="Arial"/>
              </a:rPr>
              <a:t>2018</a:t>
            </a:r>
            <a:endParaRPr sz="900">
              <a:latin typeface="Arial"/>
              <a:cs typeface="Arial"/>
            </a:endParaRPr>
          </a:p>
          <a:p>
            <a:pPr marL="12700" marR="5080">
              <a:lnSpc>
                <a:spcPct val="100000"/>
              </a:lnSpc>
            </a:pPr>
            <a:r>
              <a:rPr sz="800" dirty="0">
                <a:solidFill>
                  <a:srgbClr val="FFFFFF"/>
                </a:solidFill>
                <a:latin typeface="Arial"/>
                <a:cs typeface="Arial"/>
              </a:rPr>
              <a:t>MyAccessibility </a:t>
            </a:r>
            <a:r>
              <a:rPr sz="800" spc="-5" dirty="0">
                <a:solidFill>
                  <a:srgbClr val="FFFFFF"/>
                </a:solidFill>
                <a:latin typeface="Arial"/>
                <a:cs typeface="Arial"/>
              </a:rPr>
              <a:t>Hub,  </a:t>
            </a:r>
            <a:r>
              <a:rPr sz="800" dirty="0">
                <a:solidFill>
                  <a:srgbClr val="FFFFFF"/>
                </a:solidFill>
                <a:latin typeface="Arial"/>
                <a:cs typeface="Arial"/>
              </a:rPr>
              <a:t>Real-time </a:t>
            </a:r>
            <a:r>
              <a:rPr sz="800" spc="-5" dirty="0">
                <a:solidFill>
                  <a:srgbClr val="FFFFFF"/>
                </a:solidFill>
                <a:latin typeface="Arial"/>
                <a:cs typeface="Arial"/>
              </a:rPr>
              <a:t>Captioning  </a:t>
            </a:r>
            <a:r>
              <a:rPr sz="800" dirty="0">
                <a:solidFill>
                  <a:srgbClr val="FFFFFF"/>
                </a:solidFill>
                <a:latin typeface="Arial"/>
                <a:cs typeface="Arial"/>
              </a:rPr>
              <a:t>teams </a:t>
            </a:r>
            <a:r>
              <a:rPr sz="800" spc="-5" dirty="0">
                <a:solidFill>
                  <a:srgbClr val="FFFFFF"/>
                </a:solidFill>
                <a:latin typeface="Arial"/>
                <a:cs typeface="Arial"/>
              </a:rPr>
              <a:t>created; global  </a:t>
            </a:r>
            <a:r>
              <a:rPr sz="800" dirty="0">
                <a:solidFill>
                  <a:srgbClr val="FFFFFF"/>
                </a:solidFill>
                <a:latin typeface="Arial"/>
                <a:cs typeface="Arial"/>
              </a:rPr>
              <a:t>Disability Inclusion  </a:t>
            </a:r>
            <a:r>
              <a:rPr sz="800" spc="-5" dirty="0">
                <a:solidFill>
                  <a:srgbClr val="FFFFFF"/>
                </a:solidFill>
                <a:latin typeface="Arial"/>
                <a:cs typeface="Arial"/>
              </a:rPr>
              <a:t>Standards </a:t>
            </a:r>
            <a:r>
              <a:rPr sz="800" dirty="0">
                <a:solidFill>
                  <a:srgbClr val="FFFFFF"/>
                </a:solidFill>
                <a:latin typeface="Arial"/>
                <a:cs typeface="Arial"/>
              </a:rPr>
              <a:t>established;  Employee Accessibility  </a:t>
            </a:r>
            <a:r>
              <a:rPr sz="800" spc="-5" dirty="0">
                <a:solidFill>
                  <a:srgbClr val="FFFFFF"/>
                </a:solidFill>
                <a:latin typeface="Arial"/>
                <a:cs typeface="Arial"/>
              </a:rPr>
              <a:t>(EE-ally) </a:t>
            </a:r>
            <a:r>
              <a:rPr sz="800" dirty="0">
                <a:solidFill>
                  <a:srgbClr val="FFFFFF"/>
                </a:solidFill>
                <a:latin typeface="Arial"/>
                <a:cs typeface="Arial"/>
              </a:rPr>
              <a:t>Team</a:t>
            </a:r>
            <a:r>
              <a:rPr sz="800" spc="-35" dirty="0">
                <a:solidFill>
                  <a:srgbClr val="FFFFFF"/>
                </a:solidFill>
                <a:latin typeface="Arial"/>
                <a:cs typeface="Arial"/>
              </a:rPr>
              <a:t> </a:t>
            </a:r>
            <a:r>
              <a:rPr sz="800" spc="-5" dirty="0">
                <a:solidFill>
                  <a:srgbClr val="FFFFFF"/>
                </a:solidFill>
                <a:latin typeface="Arial"/>
                <a:cs typeface="Arial"/>
              </a:rPr>
              <a:t>created</a:t>
            </a:r>
            <a:endParaRPr sz="800">
              <a:latin typeface="Arial"/>
              <a:cs typeface="Arial"/>
            </a:endParaRPr>
          </a:p>
        </p:txBody>
      </p:sp>
      <p:sp>
        <p:nvSpPr>
          <p:cNvPr id="52" name="object 51">
            <a:extLst>
              <a:ext uri="{FF2B5EF4-FFF2-40B4-BE49-F238E27FC236}">
                <a16:creationId xmlns:a16="http://schemas.microsoft.com/office/drawing/2014/main" id="{86422594-4D9D-44EC-9415-DB720F9A6D8C}"/>
              </a:ext>
            </a:extLst>
          </p:cNvPr>
          <p:cNvSpPr/>
          <p:nvPr/>
        </p:nvSpPr>
        <p:spPr>
          <a:xfrm>
            <a:off x="772668" y="2397252"/>
            <a:ext cx="0" cy="1071880"/>
          </a:xfrm>
          <a:custGeom>
            <a:avLst/>
            <a:gdLst/>
            <a:ahLst/>
            <a:cxnLst/>
            <a:rect l="l" t="t" r="r" b="b"/>
            <a:pathLst>
              <a:path h="1071879">
                <a:moveTo>
                  <a:pt x="0" y="0"/>
                </a:moveTo>
                <a:lnTo>
                  <a:pt x="0" y="1071372"/>
                </a:lnTo>
              </a:path>
            </a:pathLst>
          </a:custGeom>
          <a:ln w="9144">
            <a:solidFill>
              <a:srgbClr val="7F7F7F"/>
            </a:solidFill>
          </a:ln>
        </p:spPr>
        <p:txBody>
          <a:bodyPr wrap="square" lIns="0" tIns="0" rIns="0" bIns="0" rtlCol="0"/>
          <a:lstStyle/>
          <a:p>
            <a:endParaRPr/>
          </a:p>
        </p:txBody>
      </p:sp>
      <p:sp>
        <p:nvSpPr>
          <p:cNvPr id="53" name="object 52">
            <a:extLst>
              <a:ext uri="{FF2B5EF4-FFF2-40B4-BE49-F238E27FC236}">
                <a16:creationId xmlns:a16="http://schemas.microsoft.com/office/drawing/2014/main" id="{28238B47-4BD0-48B2-8C23-D9CFAEDC15D0}"/>
              </a:ext>
            </a:extLst>
          </p:cNvPr>
          <p:cNvSpPr txBox="1"/>
          <p:nvPr/>
        </p:nvSpPr>
        <p:spPr>
          <a:xfrm>
            <a:off x="8774680" y="1796287"/>
            <a:ext cx="731520" cy="528955"/>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65F92"/>
                </a:solidFill>
                <a:latin typeface="Arial"/>
                <a:cs typeface="Arial"/>
              </a:rPr>
              <a:t>2019</a:t>
            </a:r>
            <a:endParaRPr sz="900">
              <a:latin typeface="Arial"/>
              <a:cs typeface="Arial"/>
            </a:endParaRPr>
          </a:p>
          <a:p>
            <a:pPr marL="12700" marR="5080">
              <a:lnSpc>
                <a:spcPct val="100000"/>
              </a:lnSpc>
            </a:pPr>
            <a:r>
              <a:rPr sz="800" dirty="0">
                <a:solidFill>
                  <a:srgbClr val="365F92"/>
                </a:solidFill>
                <a:latin typeface="Arial"/>
                <a:cs typeface="Arial"/>
              </a:rPr>
              <a:t>First </a:t>
            </a:r>
            <a:r>
              <a:rPr sz="800" spc="-5" dirty="0">
                <a:solidFill>
                  <a:srgbClr val="365F92"/>
                </a:solidFill>
                <a:latin typeface="Arial"/>
                <a:cs typeface="Arial"/>
              </a:rPr>
              <a:t>bilingual  </a:t>
            </a:r>
            <a:r>
              <a:rPr sz="800" dirty="0">
                <a:solidFill>
                  <a:srgbClr val="365F92"/>
                </a:solidFill>
                <a:latin typeface="Arial"/>
                <a:cs typeface="Arial"/>
              </a:rPr>
              <a:t>ASL Chase  </a:t>
            </a:r>
            <a:r>
              <a:rPr sz="800" spc="-5" dirty="0">
                <a:solidFill>
                  <a:srgbClr val="365F92"/>
                </a:solidFill>
                <a:latin typeface="Arial"/>
                <a:cs typeface="Arial"/>
              </a:rPr>
              <a:t>branch</a:t>
            </a:r>
            <a:r>
              <a:rPr sz="800" spc="-45" dirty="0">
                <a:solidFill>
                  <a:srgbClr val="365F92"/>
                </a:solidFill>
                <a:latin typeface="Arial"/>
                <a:cs typeface="Arial"/>
              </a:rPr>
              <a:t> </a:t>
            </a:r>
            <a:r>
              <a:rPr sz="800" dirty="0">
                <a:solidFill>
                  <a:srgbClr val="365F92"/>
                </a:solidFill>
                <a:latin typeface="Arial"/>
                <a:cs typeface="Arial"/>
              </a:rPr>
              <a:t>(coming</a:t>
            </a:r>
            <a:endParaRPr sz="800">
              <a:latin typeface="Arial"/>
              <a:cs typeface="Arial"/>
            </a:endParaRPr>
          </a:p>
        </p:txBody>
      </p:sp>
      <p:sp>
        <p:nvSpPr>
          <p:cNvPr id="54" name="object 53">
            <a:extLst>
              <a:ext uri="{FF2B5EF4-FFF2-40B4-BE49-F238E27FC236}">
                <a16:creationId xmlns:a16="http://schemas.microsoft.com/office/drawing/2014/main" id="{FF745F6D-37A7-44D6-B579-576436A54964}"/>
              </a:ext>
            </a:extLst>
          </p:cNvPr>
          <p:cNvSpPr txBox="1"/>
          <p:nvPr/>
        </p:nvSpPr>
        <p:spPr>
          <a:xfrm>
            <a:off x="8774680" y="2299207"/>
            <a:ext cx="19558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365F92"/>
                </a:solidFill>
                <a:latin typeface="Arial"/>
                <a:cs typeface="Arial"/>
              </a:rPr>
              <a:t>4Q</a:t>
            </a:r>
            <a:r>
              <a:rPr sz="800" dirty="0">
                <a:solidFill>
                  <a:srgbClr val="365F92"/>
                </a:solidFill>
                <a:latin typeface="Arial"/>
                <a:cs typeface="Arial"/>
              </a:rPr>
              <a:t>)</a:t>
            </a:r>
            <a:endParaRPr sz="800">
              <a:latin typeface="Arial"/>
              <a:cs typeface="Arial"/>
            </a:endParaRPr>
          </a:p>
        </p:txBody>
      </p:sp>
      <p:sp>
        <p:nvSpPr>
          <p:cNvPr id="55" name="object 54">
            <a:extLst>
              <a:ext uri="{FF2B5EF4-FFF2-40B4-BE49-F238E27FC236}">
                <a16:creationId xmlns:a16="http://schemas.microsoft.com/office/drawing/2014/main" id="{C7938B73-CD82-435A-8EBB-6106887AF29B}"/>
              </a:ext>
            </a:extLst>
          </p:cNvPr>
          <p:cNvSpPr/>
          <p:nvPr/>
        </p:nvSpPr>
        <p:spPr>
          <a:xfrm>
            <a:off x="7935468" y="2621280"/>
            <a:ext cx="0" cy="899160"/>
          </a:xfrm>
          <a:custGeom>
            <a:avLst/>
            <a:gdLst/>
            <a:ahLst/>
            <a:cxnLst/>
            <a:rect l="l" t="t" r="r" b="b"/>
            <a:pathLst>
              <a:path h="899160">
                <a:moveTo>
                  <a:pt x="0" y="0"/>
                </a:moveTo>
                <a:lnTo>
                  <a:pt x="0" y="899160"/>
                </a:lnTo>
              </a:path>
            </a:pathLst>
          </a:custGeom>
          <a:ln w="9144">
            <a:solidFill>
              <a:srgbClr val="7F7F7F"/>
            </a:solidFill>
          </a:ln>
        </p:spPr>
        <p:txBody>
          <a:bodyPr wrap="square" lIns="0" tIns="0" rIns="0" bIns="0" rtlCol="0"/>
          <a:lstStyle/>
          <a:p>
            <a:endParaRPr/>
          </a:p>
        </p:txBody>
      </p:sp>
      <p:sp>
        <p:nvSpPr>
          <p:cNvPr id="56" name="object 55">
            <a:extLst>
              <a:ext uri="{FF2B5EF4-FFF2-40B4-BE49-F238E27FC236}">
                <a16:creationId xmlns:a16="http://schemas.microsoft.com/office/drawing/2014/main" id="{026AC7AE-061B-4461-976F-0AF1D50DFF23}"/>
              </a:ext>
            </a:extLst>
          </p:cNvPr>
          <p:cNvSpPr/>
          <p:nvPr/>
        </p:nvSpPr>
        <p:spPr>
          <a:xfrm>
            <a:off x="9017508" y="2397252"/>
            <a:ext cx="0" cy="1071880"/>
          </a:xfrm>
          <a:custGeom>
            <a:avLst/>
            <a:gdLst/>
            <a:ahLst/>
            <a:cxnLst/>
            <a:rect l="l" t="t" r="r" b="b"/>
            <a:pathLst>
              <a:path h="1071879">
                <a:moveTo>
                  <a:pt x="0" y="0"/>
                </a:moveTo>
                <a:lnTo>
                  <a:pt x="0" y="1071372"/>
                </a:lnTo>
              </a:path>
            </a:pathLst>
          </a:custGeom>
          <a:ln w="9144">
            <a:solidFill>
              <a:srgbClr val="7F7F7F"/>
            </a:solidFill>
          </a:ln>
        </p:spPr>
        <p:txBody>
          <a:bodyPr wrap="square" lIns="0" tIns="0" rIns="0" bIns="0" rtlCol="0"/>
          <a:lstStyle/>
          <a:p>
            <a:endParaRPr/>
          </a:p>
        </p:txBody>
      </p:sp>
      <p:sp>
        <p:nvSpPr>
          <p:cNvPr id="57" name="object 56">
            <a:extLst>
              <a:ext uri="{FF2B5EF4-FFF2-40B4-BE49-F238E27FC236}">
                <a16:creationId xmlns:a16="http://schemas.microsoft.com/office/drawing/2014/main" id="{96AE6C13-93E8-4DA5-8635-F374999F68E5}"/>
              </a:ext>
            </a:extLst>
          </p:cNvPr>
          <p:cNvSpPr/>
          <p:nvPr/>
        </p:nvSpPr>
        <p:spPr>
          <a:xfrm>
            <a:off x="8069580" y="3520440"/>
            <a:ext cx="0" cy="1605280"/>
          </a:xfrm>
          <a:custGeom>
            <a:avLst/>
            <a:gdLst/>
            <a:ahLst/>
            <a:cxnLst/>
            <a:rect l="l" t="t" r="r" b="b"/>
            <a:pathLst>
              <a:path h="1605279">
                <a:moveTo>
                  <a:pt x="0" y="0"/>
                </a:moveTo>
                <a:lnTo>
                  <a:pt x="0" y="1604772"/>
                </a:lnTo>
              </a:path>
            </a:pathLst>
          </a:custGeom>
          <a:ln w="18288">
            <a:solidFill>
              <a:srgbClr val="7F7F7F"/>
            </a:solidFill>
          </a:ln>
        </p:spPr>
        <p:txBody>
          <a:bodyPr wrap="square" lIns="0" tIns="0" rIns="0" bIns="0" rtlCol="0"/>
          <a:lstStyle/>
          <a:p>
            <a:endParaRPr/>
          </a:p>
        </p:txBody>
      </p:sp>
      <p:sp>
        <p:nvSpPr>
          <p:cNvPr id="58" name="object 57">
            <a:extLst>
              <a:ext uri="{FF2B5EF4-FFF2-40B4-BE49-F238E27FC236}">
                <a16:creationId xmlns:a16="http://schemas.microsoft.com/office/drawing/2014/main" id="{F28966C8-00F9-4FD1-92AA-E3DEE8F6F18D}"/>
              </a:ext>
            </a:extLst>
          </p:cNvPr>
          <p:cNvSpPr/>
          <p:nvPr/>
        </p:nvSpPr>
        <p:spPr>
          <a:xfrm>
            <a:off x="5954268" y="3589020"/>
            <a:ext cx="0" cy="405765"/>
          </a:xfrm>
          <a:custGeom>
            <a:avLst/>
            <a:gdLst/>
            <a:ahLst/>
            <a:cxnLst/>
            <a:rect l="l" t="t" r="r" b="b"/>
            <a:pathLst>
              <a:path h="405764">
                <a:moveTo>
                  <a:pt x="0" y="0"/>
                </a:moveTo>
                <a:lnTo>
                  <a:pt x="0" y="405384"/>
                </a:lnTo>
              </a:path>
            </a:pathLst>
          </a:custGeom>
          <a:ln w="9144">
            <a:solidFill>
              <a:srgbClr val="7F7F7F"/>
            </a:solidFill>
          </a:ln>
        </p:spPr>
        <p:txBody>
          <a:bodyPr wrap="square" lIns="0" tIns="0" rIns="0" bIns="0" rtlCol="0"/>
          <a:lstStyle/>
          <a:p>
            <a:endParaRPr/>
          </a:p>
        </p:txBody>
      </p:sp>
      <p:sp>
        <p:nvSpPr>
          <p:cNvPr id="59" name="object 58">
            <a:extLst>
              <a:ext uri="{FF2B5EF4-FFF2-40B4-BE49-F238E27FC236}">
                <a16:creationId xmlns:a16="http://schemas.microsoft.com/office/drawing/2014/main" id="{F81988AD-9FD1-4907-A786-59D74EBF1FB7}"/>
              </a:ext>
            </a:extLst>
          </p:cNvPr>
          <p:cNvSpPr/>
          <p:nvPr/>
        </p:nvSpPr>
        <p:spPr>
          <a:xfrm>
            <a:off x="457200" y="3349752"/>
            <a:ext cx="9144000" cy="469900"/>
          </a:xfrm>
          <a:custGeom>
            <a:avLst/>
            <a:gdLst/>
            <a:ahLst/>
            <a:cxnLst/>
            <a:rect l="l" t="t" r="r" b="b"/>
            <a:pathLst>
              <a:path w="9144000" h="469900">
                <a:moveTo>
                  <a:pt x="8909304" y="352044"/>
                </a:moveTo>
                <a:lnTo>
                  <a:pt x="8909304" y="117348"/>
                </a:lnTo>
                <a:lnTo>
                  <a:pt x="0" y="117348"/>
                </a:lnTo>
                <a:lnTo>
                  <a:pt x="0" y="352044"/>
                </a:lnTo>
                <a:lnTo>
                  <a:pt x="8909304" y="352044"/>
                </a:lnTo>
                <a:close/>
              </a:path>
              <a:path w="9144000" h="469900">
                <a:moveTo>
                  <a:pt x="9144000" y="234696"/>
                </a:moveTo>
                <a:lnTo>
                  <a:pt x="8909304" y="0"/>
                </a:lnTo>
                <a:lnTo>
                  <a:pt x="8909304" y="469392"/>
                </a:lnTo>
                <a:lnTo>
                  <a:pt x="9144000" y="234696"/>
                </a:lnTo>
                <a:close/>
              </a:path>
            </a:pathLst>
          </a:custGeom>
          <a:solidFill>
            <a:srgbClr val="497099"/>
          </a:solidFill>
        </p:spPr>
        <p:txBody>
          <a:bodyPr wrap="square" lIns="0" tIns="0" rIns="0" bIns="0" rtlCol="0"/>
          <a:lstStyle/>
          <a:p>
            <a:endParaRPr/>
          </a:p>
        </p:txBody>
      </p:sp>
    </p:spTree>
    <p:extLst>
      <p:ext uri="{BB962C8B-B14F-4D97-AF65-F5344CB8AC3E}">
        <p14:creationId xmlns:p14="http://schemas.microsoft.com/office/powerpoint/2010/main" val="499843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2C810-66B6-4D18-A6DD-F1938DD21A87}"/>
              </a:ext>
            </a:extLst>
          </p:cNvPr>
          <p:cNvSpPr>
            <a:spLocks noGrp="1"/>
          </p:cNvSpPr>
          <p:nvPr>
            <p:ph type="title"/>
          </p:nvPr>
        </p:nvSpPr>
        <p:spPr/>
        <p:txBody>
          <a:bodyPr/>
          <a:lstStyle/>
          <a:p>
            <a:r>
              <a:rPr lang="en-US" spc="-395" dirty="0"/>
              <a:t>		A </a:t>
            </a:r>
            <a:r>
              <a:rPr lang="en-US" spc="-155" dirty="0"/>
              <a:t>strategic </a:t>
            </a:r>
            <a:r>
              <a:rPr lang="en-US" spc="-250" dirty="0"/>
              <a:t>focus: </a:t>
            </a:r>
            <a:r>
              <a:rPr lang="en-US" spc="-240" dirty="0"/>
              <a:t>The </a:t>
            </a:r>
            <a:r>
              <a:rPr lang="en-US" spc="-220" dirty="0"/>
              <a:t>Four</a:t>
            </a:r>
            <a:r>
              <a:rPr lang="en-US" spc="-90" dirty="0"/>
              <a:t> </a:t>
            </a:r>
            <a:r>
              <a:rPr lang="en-US" spc="-400" dirty="0"/>
              <a:t>A’s</a:t>
            </a:r>
            <a:endParaRPr lang="en-US" dirty="0"/>
          </a:p>
        </p:txBody>
      </p:sp>
      <p:sp>
        <p:nvSpPr>
          <p:cNvPr id="3" name="object 2">
            <a:extLst>
              <a:ext uri="{FF2B5EF4-FFF2-40B4-BE49-F238E27FC236}">
                <a16:creationId xmlns:a16="http://schemas.microsoft.com/office/drawing/2014/main" id="{47136804-1394-45CF-8224-BE4CCF9FB652}"/>
              </a:ext>
            </a:extLst>
          </p:cNvPr>
          <p:cNvSpPr/>
          <p:nvPr/>
        </p:nvSpPr>
        <p:spPr>
          <a:xfrm>
            <a:off x="457200" y="2935224"/>
            <a:ext cx="9144000" cy="3834765"/>
          </a:xfrm>
          <a:custGeom>
            <a:avLst/>
            <a:gdLst/>
            <a:ahLst/>
            <a:cxnLst/>
            <a:rect l="l" t="t" r="r" b="b"/>
            <a:pathLst>
              <a:path w="9144000" h="3834765">
                <a:moveTo>
                  <a:pt x="0" y="0"/>
                </a:moveTo>
                <a:lnTo>
                  <a:pt x="0" y="3834384"/>
                </a:lnTo>
                <a:lnTo>
                  <a:pt x="9144000" y="3834384"/>
                </a:lnTo>
                <a:lnTo>
                  <a:pt x="9144000" y="0"/>
                </a:lnTo>
                <a:lnTo>
                  <a:pt x="0" y="0"/>
                </a:lnTo>
                <a:close/>
              </a:path>
            </a:pathLst>
          </a:custGeom>
          <a:solidFill>
            <a:srgbClr val="567FAC"/>
          </a:solidFill>
        </p:spPr>
        <p:txBody>
          <a:bodyPr wrap="square" lIns="0" tIns="0" rIns="0" bIns="0" rtlCol="0"/>
          <a:lstStyle/>
          <a:p>
            <a:endParaRPr/>
          </a:p>
        </p:txBody>
      </p:sp>
      <p:sp>
        <p:nvSpPr>
          <p:cNvPr id="4" name="object 3">
            <a:extLst>
              <a:ext uri="{FF2B5EF4-FFF2-40B4-BE49-F238E27FC236}">
                <a16:creationId xmlns:a16="http://schemas.microsoft.com/office/drawing/2014/main" id="{16BAA9D3-E5CF-4DE6-92FA-0D012B19D803}"/>
              </a:ext>
            </a:extLst>
          </p:cNvPr>
          <p:cNvSpPr/>
          <p:nvPr/>
        </p:nvSpPr>
        <p:spPr>
          <a:xfrm>
            <a:off x="3057144" y="1731264"/>
            <a:ext cx="2077720" cy="1731645"/>
          </a:xfrm>
          <a:custGeom>
            <a:avLst/>
            <a:gdLst/>
            <a:ahLst/>
            <a:cxnLst/>
            <a:rect l="l" t="t" r="r" b="b"/>
            <a:pathLst>
              <a:path w="2077720" h="1731645">
                <a:moveTo>
                  <a:pt x="2077212" y="865632"/>
                </a:moveTo>
                <a:lnTo>
                  <a:pt x="2075941" y="822388"/>
                </a:lnTo>
                <a:lnTo>
                  <a:pt x="2072169" y="779698"/>
                </a:lnTo>
                <a:lnTo>
                  <a:pt x="2065955" y="737611"/>
                </a:lnTo>
                <a:lnTo>
                  <a:pt x="2057359" y="696175"/>
                </a:lnTo>
                <a:lnTo>
                  <a:pt x="2046440" y="655441"/>
                </a:lnTo>
                <a:lnTo>
                  <a:pt x="2033257" y="615457"/>
                </a:lnTo>
                <a:lnTo>
                  <a:pt x="2017871" y="576274"/>
                </a:lnTo>
                <a:lnTo>
                  <a:pt x="2000341" y="537939"/>
                </a:lnTo>
                <a:lnTo>
                  <a:pt x="1980726" y="500504"/>
                </a:lnTo>
                <a:lnTo>
                  <a:pt x="1959085" y="464016"/>
                </a:lnTo>
                <a:lnTo>
                  <a:pt x="1935480" y="428526"/>
                </a:lnTo>
                <a:lnTo>
                  <a:pt x="1909968" y="394082"/>
                </a:lnTo>
                <a:lnTo>
                  <a:pt x="1882609" y="360735"/>
                </a:lnTo>
                <a:lnTo>
                  <a:pt x="1853464" y="328533"/>
                </a:lnTo>
                <a:lnTo>
                  <a:pt x="1822591" y="297526"/>
                </a:lnTo>
                <a:lnTo>
                  <a:pt x="1790051" y="267764"/>
                </a:lnTo>
                <a:lnTo>
                  <a:pt x="1755902" y="239295"/>
                </a:lnTo>
                <a:lnTo>
                  <a:pt x="1720204" y="212169"/>
                </a:lnTo>
                <a:lnTo>
                  <a:pt x="1683017" y="186435"/>
                </a:lnTo>
                <a:lnTo>
                  <a:pt x="1644400" y="162143"/>
                </a:lnTo>
                <a:lnTo>
                  <a:pt x="1604413" y="139342"/>
                </a:lnTo>
                <a:lnTo>
                  <a:pt x="1563116" y="118081"/>
                </a:lnTo>
                <a:lnTo>
                  <a:pt x="1520567" y="98410"/>
                </a:lnTo>
                <a:lnTo>
                  <a:pt x="1476827" y="80379"/>
                </a:lnTo>
                <a:lnTo>
                  <a:pt x="1431954" y="64036"/>
                </a:lnTo>
                <a:lnTo>
                  <a:pt x="1386009" y="49430"/>
                </a:lnTo>
                <a:lnTo>
                  <a:pt x="1339052" y="36612"/>
                </a:lnTo>
                <a:lnTo>
                  <a:pt x="1291141" y="25631"/>
                </a:lnTo>
                <a:lnTo>
                  <a:pt x="1242335" y="16535"/>
                </a:lnTo>
                <a:lnTo>
                  <a:pt x="1192696" y="9375"/>
                </a:lnTo>
                <a:lnTo>
                  <a:pt x="1142282" y="4199"/>
                </a:lnTo>
                <a:lnTo>
                  <a:pt x="1091153" y="1058"/>
                </a:lnTo>
                <a:lnTo>
                  <a:pt x="1039368" y="0"/>
                </a:lnTo>
                <a:lnTo>
                  <a:pt x="987448" y="1058"/>
                </a:lnTo>
                <a:lnTo>
                  <a:pt x="936192" y="4199"/>
                </a:lnTo>
                <a:lnTo>
                  <a:pt x="885660" y="9375"/>
                </a:lnTo>
                <a:lnTo>
                  <a:pt x="835910" y="16535"/>
                </a:lnTo>
                <a:lnTo>
                  <a:pt x="787001" y="25631"/>
                </a:lnTo>
                <a:lnTo>
                  <a:pt x="738994" y="36612"/>
                </a:lnTo>
                <a:lnTo>
                  <a:pt x="691947" y="49430"/>
                </a:lnTo>
                <a:lnTo>
                  <a:pt x="645919" y="64036"/>
                </a:lnTo>
                <a:lnTo>
                  <a:pt x="600971" y="80379"/>
                </a:lnTo>
                <a:lnTo>
                  <a:pt x="557160" y="98410"/>
                </a:lnTo>
                <a:lnTo>
                  <a:pt x="514547" y="118081"/>
                </a:lnTo>
                <a:lnTo>
                  <a:pt x="473191" y="139342"/>
                </a:lnTo>
                <a:lnTo>
                  <a:pt x="433150" y="162143"/>
                </a:lnTo>
                <a:lnTo>
                  <a:pt x="394485" y="186435"/>
                </a:lnTo>
                <a:lnTo>
                  <a:pt x="357254" y="212169"/>
                </a:lnTo>
                <a:lnTo>
                  <a:pt x="321518" y="239295"/>
                </a:lnTo>
                <a:lnTo>
                  <a:pt x="287334" y="267764"/>
                </a:lnTo>
                <a:lnTo>
                  <a:pt x="254763" y="297526"/>
                </a:lnTo>
                <a:lnTo>
                  <a:pt x="223863" y="328533"/>
                </a:lnTo>
                <a:lnTo>
                  <a:pt x="194695" y="360735"/>
                </a:lnTo>
                <a:lnTo>
                  <a:pt x="167317" y="394082"/>
                </a:lnTo>
                <a:lnTo>
                  <a:pt x="141788" y="428526"/>
                </a:lnTo>
                <a:lnTo>
                  <a:pt x="118168" y="464016"/>
                </a:lnTo>
                <a:lnTo>
                  <a:pt x="96516" y="500504"/>
                </a:lnTo>
                <a:lnTo>
                  <a:pt x="76892" y="537939"/>
                </a:lnTo>
                <a:lnTo>
                  <a:pt x="59355" y="576274"/>
                </a:lnTo>
                <a:lnTo>
                  <a:pt x="43963" y="615457"/>
                </a:lnTo>
                <a:lnTo>
                  <a:pt x="30777" y="655441"/>
                </a:lnTo>
                <a:lnTo>
                  <a:pt x="19855" y="696175"/>
                </a:lnTo>
                <a:lnTo>
                  <a:pt x="11257" y="737611"/>
                </a:lnTo>
                <a:lnTo>
                  <a:pt x="5042" y="779698"/>
                </a:lnTo>
                <a:lnTo>
                  <a:pt x="1270" y="822388"/>
                </a:lnTo>
                <a:lnTo>
                  <a:pt x="0" y="865632"/>
                </a:lnTo>
                <a:lnTo>
                  <a:pt x="1270" y="908875"/>
                </a:lnTo>
                <a:lnTo>
                  <a:pt x="5042" y="951565"/>
                </a:lnTo>
                <a:lnTo>
                  <a:pt x="11257" y="993652"/>
                </a:lnTo>
                <a:lnTo>
                  <a:pt x="19855" y="1035088"/>
                </a:lnTo>
                <a:lnTo>
                  <a:pt x="30777" y="1075822"/>
                </a:lnTo>
                <a:lnTo>
                  <a:pt x="43963" y="1115806"/>
                </a:lnTo>
                <a:lnTo>
                  <a:pt x="59355" y="1154989"/>
                </a:lnTo>
                <a:lnTo>
                  <a:pt x="76892" y="1193324"/>
                </a:lnTo>
                <a:lnTo>
                  <a:pt x="96516" y="1230759"/>
                </a:lnTo>
                <a:lnTo>
                  <a:pt x="118168" y="1267247"/>
                </a:lnTo>
                <a:lnTo>
                  <a:pt x="141788" y="1302737"/>
                </a:lnTo>
                <a:lnTo>
                  <a:pt x="167317" y="1337181"/>
                </a:lnTo>
                <a:lnTo>
                  <a:pt x="194695" y="1370528"/>
                </a:lnTo>
                <a:lnTo>
                  <a:pt x="223863" y="1402730"/>
                </a:lnTo>
                <a:lnTo>
                  <a:pt x="254763" y="1433737"/>
                </a:lnTo>
                <a:lnTo>
                  <a:pt x="287334" y="1463499"/>
                </a:lnTo>
                <a:lnTo>
                  <a:pt x="321518" y="1491968"/>
                </a:lnTo>
                <a:lnTo>
                  <a:pt x="357254" y="1519094"/>
                </a:lnTo>
                <a:lnTo>
                  <a:pt x="394485" y="1544828"/>
                </a:lnTo>
                <a:lnTo>
                  <a:pt x="433150" y="1569120"/>
                </a:lnTo>
                <a:lnTo>
                  <a:pt x="473191" y="1591921"/>
                </a:lnTo>
                <a:lnTo>
                  <a:pt x="514547" y="1613182"/>
                </a:lnTo>
                <a:lnTo>
                  <a:pt x="557160" y="1632853"/>
                </a:lnTo>
                <a:lnTo>
                  <a:pt x="600971" y="1650884"/>
                </a:lnTo>
                <a:lnTo>
                  <a:pt x="645919" y="1667227"/>
                </a:lnTo>
                <a:lnTo>
                  <a:pt x="691947" y="1681833"/>
                </a:lnTo>
                <a:lnTo>
                  <a:pt x="738994" y="1694651"/>
                </a:lnTo>
                <a:lnTo>
                  <a:pt x="787001" y="1705632"/>
                </a:lnTo>
                <a:lnTo>
                  <a:pt x="835910" y="1714728"/>
                </a:lnTo>
                <a:lnTo>
                  <a:pt x="885660" y="1721888"/>
                </a:lnTo>
                <a:lnTo>
                  <a:pt x="936192" y="1727064"/>
                </a:lnTo>
                <a:lnTo>
                  <a:pt x="987448" y="1730205"/>
                </a:lnTo>
                <a:lnTo>
                  <a:pt x="1039368" y="1731264"/>
                </a:lnTo>
                <a:lnTo>
                  <a:pt x="1091153" y="1730205"/>
                </a:lnTo>
                <a:lnTo>
                  <a:pt x="1142282" y="1727064"/>
                </a:lnTo>
                <a:lnTo>
                  <a:pt x="1192696" y="1721888"/>
                </a:lnTo>
                <a:lnTo>
                  <a:pt x="1242335" y="1714728"/>
                </a:lnTo>
                <a:lnTo>
                  <a:pt x="1291141" y="1705632"/>
                </a:lnTo>
                <a:lnTo>
                  <a:pt x="1339052" y="1694651"/>
                </a:lnTo>
                <a:lnTo>
                  <a:pt x="1386009" y="1681833"/>
                </a:lnTo>
                <a:lnTo>
                  <a:pt x="1431954" y="1667227"/>
                </a:lnTo>
                <a:lnTo>
                  <a:pt x="1476827" y="1650884"/>
                </a:lnTo>
                <a:lnTo>
                  <a:pt x="1520567" y="1632853"/>
                </a:lnTo>
                <a:lnTo>
                  <a:pt x="1563116" y="1613182"/>
                </a:lnTo>
                <a:lnTo>
                  <a:pt x="1604413" y="1591921"/>
                </a:lnTo>
                <a:lnTo>
                  <a:pt x="1644400" y="1569120"/>
                </a:lnTo>
                <a:lnTo>
                  <a:pt x="1683017" y="1544828"/>
                </a:lnTo>
                <a:lnTo>
                  <a:pt x="1720204" y="1519094"/>
                </a:lnTo>
                <a:lnTo>
                  <a:pt x="1755902" y="1491968"/>
                </a:lnTo>
                <a:lnTo>
                  <a:pt x="1790051" y="1463499"/>
                </a:lnTo>
                <a:lnTo>
                  <a:pt x="1822591" y="1433737"/>
                </a:lnTo>
                <a:lnTo>
                  <a:pt x="1853464" y="1402730"/>
                </a:lnTo>
                <a:lnTo>
                  <a:pt x="1882609" y="1370528"/>
                </a:lnTo>
                <a:lnTo>
                  <a:pt x="1909968" y="1337181"/>
                </a:lnTo>
                <a:lnTo>
                  <a:pt x="1935480" y="1302737"/>
                </a:lnTo>
                <a:lnTo>
                  <a:pt x="1959085" y="1267247"/>
                </a:lnTo>
                <a:lnTo>
                  <a:pt x="1980726" y="1230759"/>
                </a:lnTo>
                <a:lnTo>
                  <a:pt x="2000341" y="1193324"/>
                </a:lnTo>
                <a:lnTo>
                  <a:pt x="2017871" y="1154989"/>
                </a:lnTo>
                <a:lnTo>
                  <a:pt x="2033257" y="1115806"/>
                </a:lnTo>
                <a:lnTo>
                  <a:pt x="2046440" y="1075822"/>
                </a:lnTo>
                <a:lnTo>
                  <a:pt x="2057359" y="1035088"/>
                </a:lnTo>
                <a:lnTo>
                  <a:pt x="2065955" y="993652"/>
                </a:lnTo>
                <a:lnTo>
                  <a:pt x="2072169" y="951565"/>
                </a:lnTo>
                <a:lnTo>
                  <a:pt x="2075941" y="908875"/>
                </a:lnTo>
                <a:lnTo>
                  <a:pt x="2077212" y="865632"/>
                </a:lnTo>
                <a:close/>
              </a:path>
            </a:pathLst>
          </a:custGeom>
          <a:solidFill>
            <a:srgbClr val="E97700"/>
          </a:solidFill>
        </p:spPr>
        <p:txBody>
          <a:bodyPr wrap="square" lIns="0" tIns="0" rIns="0" bIns="0" rtlCol="0"/>
          <a:lstStyle/>
          <a:p>
            <a:endParaRPr/>
          </a:p>
        </p:txBody>
      </p:sp>
      <p:sp>
        <p:nvSpPr>
          <p:cNvPr id="5" name="object 4">
            <a:extLst>
              <a:ext uri="{FF2B5EF4-FFF2-40B4-BE49-F238E27FC236}">
                <a16:creationId xmlns:a16="http://schemas.microsoft.com/office/drawing/2014/main" id="{40F458ED-4A96-487E-B655-A6B74F161464}"/>
              </a:ext>
            </a:extLst>
          </p:cNvPr>
          <p:cNvSpPr/>
          <p:nvPr/>
        </p:nvSpPr>
        <p:spPr>
          <a:xfrm>
            <a:off x="888491" y="1734311"/>
            <a:ext cx="2077720" cy="1731645"/>
          </a:xfrm>
          <a:custGeom>
            <a:avLst/>
            <a:gdLst/>
            <a:ahLst/>
            <a:cxnLst/>
            <a:rect l="l" t="t" r="r" b="b"/>
            <a:pathLst>
              <a:path w="2077720" h="1731645">
                <a:moveTo>
                  <a:pt x="2077212" y="865632"/>
                </a:moveTo>
                <a:lnTo>
                  <a:pt x="2075941" y="822388"/>
                </a:lnTo>
                <a:lnTo>
                  <a:pt x="2072169" y="779698"/>
                </a:lnTo>
                <a:lnTo>
                  <a:pt x="2065954" y="737611"/>
                </a:lnTo>
                <a:lnTo>
                  <a:pt x="2057356" y="696175"/>
                </a:lnTo>
                <a:lnTo>
                  <a:pt x="2046434" y="655441"/>
                </a:lnTo>
                <a:lnTo>
                  <a:pt x="2033248" y="615457"/>
                </a:lnTo>
                <a:lnTo>
                  <a:pt x="2017856" y="576274"/>
                </a:lnTo>
                <a:lnTo>
                  <a:pt x="2000319" y="537939"/>
                </a:lnTo>
                <a:lnTo>
                  <a:pt x="1980695" y="500504"/>
                </a:lnTo>
                <a:lnTo>
                  <a:pt x="1959043" y="464016"/>
                </a:lnTo>
                <a:lnTo>
                  <a:pt x="1935423" y="428526"/>
                </a:lnTo>
                <a:lnTo>
                  <a:pt x="1909894" y="394082"/>
                </a:lnTo>
                <a:lnTo>
                  <a:pt x="1882516" y="360735"/>
                </a:lnTo>
                <a:lnTo>
                  <a:pt x="1853348" y="328533"/>
                </a:lnTo>
                <a:lnTo>
                  <a:pt x="1822448" y="297526"/>
                </a:lnTo>
                <a:lnTo>
                  <a:pt x="1789877" y="267764"/>
                </a:lnTo>
                <a:lnTo>
                  <a:pt x="1755693" y="239295"/>
                </a:lnTo>
                <a:lnTo>
                  <a:pt x="1719957" y="212169"/>
                </a:lnTo>
                <a:lnTo>
                  <a:pt x="1682726" y="186435"/>
                </a:lnTo>
                <a:lnTo>
                  <a:pt x="1644061" y="162143"/>
                </a:lnTo>
                <a:lnTo>
                  <a:pt x="1604020" y="139342"/>
                </a:lnTo>
                <a:lnTo>
                  <a:pt x="1562664" y="118081"/>
                </a:lnTo>
                <a:lnTo>
                  <a:pt x="1520051" y="98410"/>
                </a:lnTo>
                <a:lnTo>
                  <a:pt x="1476240" y="80379"/>
                </a:lnTo>
                <a:lnTo>
                  <a:pt x="1431292" y="64036"/>
                </a:lnTo>
                <a:lnTo>
                  <a:pt x="1385264" y="49430"/>
                </a:lnTo>
                <a:lnTo>
                  <a:pt x="1338217" y="36612"/>
                </a:lnTo>
                <a:lnTo>
                  <a:pt x="1290210" y="25631"/>
                </a:lnTo>
                <a:lnTo>
                  <a:pt x="1241301" y="16535"/>
                </a:lnTo>
                <a:lnTo>
                  <a:pt x="1191551" y="9375"/>
                </a:lnTo>
                <a:lnTo>
                  <a:pt x="1141019" y="4199"/>
                </a:lnTo>
                <a:lnTo>
                  <a:pt x="1089763" y="1058"/>
                </a:lnTo>
                <a:lnTo>
                  <a:pt x="1037844" y="0"/>
                </a:lnTo>
                <a:lnTo>
                  <a:pt x="986058" y="1058"/>
                </a:lnTo>
                <a:lnTo>
                  <a:pt x="934929" y="4199"/>
                </a:lnTo>
                <a:lnTo>
                  <a:pt x="884515" y="9375"/>
                </a:lnTo>
                <a:lnTo>
                  <a:pt x="834876" y="16535"/>
                </a:lnTo>
                <a:lnTo>
                  <a:pt x="786071" y="25631"/>
                </a:lnTo>
                <a:lnTo>
                  <a:pt x="738159" y="36612"/>
                </a:lnTo>
                <a:lnTo>
                  <a:pt x="691202" y="49430"/>
                </a:lnTo>
                <a:lnTo>
                  <a:pt x="645257" y="64036"/>
                </a:lnTo>
                <a:lnTo>
                  <a:pt x="600385" y="80379"/>
                </a:lnTo>
                <a:lnTo>
                  <a:pt x="556644" y="98410"/>
                </a:lnTo>
                <a:lnTo>
                  <a:pt x="514096" y="118081"/>
                </a:lnTo>
                <a:lnTo>
                  <a:pt x="472798" y="139342"/>
                </a:lnTo>
                <a:lnTo>
                  <a:pt x="432811" y="162143"/>
                </a:lnTo>
                <a:lnTo>
                  <a:pt x="394194" y="186435"/>
                </a:lnTo>
                <a:lnTo>
                  <a:pt x="357007" y="212169"/>
                </a:lnTo>
                <a:lnTo>
                  <a:pt x="321309" y="239295"/>
                </a:lnTo>
                <a:lnTo>
                  <a:pt x="287160" y="267764"/>
                </a:lnTo>
                <a:lnTo>
                  <a:pt x="254620" y="297526"/>
                </a:lnTo>
                <a:lnTo>
                  <a:pt x="223747" y="328533"/>
                </a:lnTo>
                <a:lnTo>
                  <a:pt x="194602" y="360735"/>
                </a:lnTo>
                <a:lnTo>
                  <a:pt x="167243" y="394082"/>
                </a:lnTo>
                <a:lnTo>
                  <a:pt x="141732" y="428526"/>
                </a:lnTo>
                <a:lnTo>
                  <a:pt x="118126" y="464016"/>
                </a:lnTo>
                <a:lnTo>
                  <a:pt x="96486" y="500504"/>
                </a:lnTo>
                <a:lnTo>
                  <a:pt x="76870" y="537939"/>
                </a:lnTo>
                <a:lnTo>
                  <a:pt x="59340" y="576274"/>
                </a:lnTo>
                <a:lnTo>
                  <a:pt x="43954" y="615457"/>
                </a:lnTo>
                <a:lnTo>
                  <a:pt x="30771" y="655441"/>
                </a:lnTo>
                <a:lnTo>
                  <a:pt x="19852" y="696175"/>
                </a:lnTo>
                <a:lnTo>
                  <a:pt x="11256" y="737611"/>
                </a:lnTo>
                <a:lnTo>
                  <a:pt x="5042" y="779698"/>
                </a:lnTo>
                <a:lnTo>
                  <a:pt x="1270" y="822388"/>
                </a:lnTo>
                <a:lnTo>
                  <a:pt x="0" y="865632"/>
                </a:lnTo>
                <a:lnTo>
                  <a:pt x="1270" y="908875"/>
                </a:lnTo>
                <a:lnTo>
                  <a:pt x="5042" y="951565"/>
                </a:lnTo>
                <a:lnTo>
                  <a:pt x="11256" y="993652"/>
                </a:lnTo>
                <a:lnTo>
                  <a:pt x="19852" y="1035088"/>
                </a:lnTo>
                <a:lnTo>
                  <a:pt x="30771" y="1075822"/>
                </a:lnTo>
                <a:lnTo>
                  <a:pt x="43954" y="1115806"/>
                </a:lnTo>
                <a:lnTo>
                  <a:pt x="59340" y="1154989"/>
                </a:lnTo>
                <a:lnTo>
                  <a:pt x="76870" y="1193324"/>
                </a:lnTo>
                <a:lnTo>
                  <a:pt x="96486" y="1230759"/>
                </a:lnTo>
                <a:lnTo>
                  <a:pt x="118126" y="1267247"/>
                </a:lnTo>
                <a:lnTo>
                  <a:pt x="141732" y="1302737"/>
                </a:lnTo>
                <a:lnTo>
                  <a:pt x="167243" y="1337181"/>
                </a:lnTo>
                <a:lnTo>
                  <a:pt x="194602" y="1370528"/>
                </a:lnTo>
                <a:lnTo>
                  <a:pt x="223747" y="1402730"/>
                </a:lnTo>
                <a:lnTo>
                  <a:pt x="254620" y="1433737"/>
                </a:lnTo>
                <a:lnTo>
                  <a:pt x="287160" y="1463499"/>
                </a:lnTo>
                <a:lnTo>
                  <a:pt x="321309" y="1491968"/>
                </a:lnTo>
                <a:lnTo>
                  <a:pt x="357007" y="1519094"/>
                </a:lnTo>
                <a:lnTo>
                  <a:pt x="394194" y="1544828"/>
                </a:lnTo>
                <a:lnTo>
                  <a:pt x="432811" y="1569120"/>
                </a:lnTo>
                <a:lnTo>
                  <a:pt x="472798" y="1591921"/>
                </a:lnTo>
                <a:lnTo>
                  <a:pt x="514096" y="1613182"/>
                </a:lnTo>
                <a:lnTo>
                  <a:pt x="556644" y="1632853"/>
                </a:lnTo>
                <a:lnTo>
                  <a:pt x="600385" y="1650884"/>
                </a:lnTo>
                <a:lnTo>
                  <a:pt x="645257" y="1667227"/>
                </a:lnTo>
                <a:lnTo>
                  <a:pt x="691202" y="1681833"/>
                </a:lnTo>
                <a:lnTo>
                  <a:pt x="738159" y="1694651"/>
                </a:lnTo>
                <a:lnTo>
                  <a:pt x="786071" y="1705632"/>
                </a:lnTo>
                <a:lnTo>
                  <a:pt x="834876" y="1714728"/>
                </a:lnTo>
                <a:lnTo>
                  <a:pt x="884515" y="1721888"/>
                </a:lnTo>
                <a:lnTo>
                  <a:pt x="934929" y="1727064"/>
                </a:lnTo>
                <a:lnTo>
                  <a:pt x="986058" y="1730205"/>
                </a:lnTo>
                <a:lnTo>
                  <a:pt x="1037844" y="1731264"/>
                </a:lnTo>
                <a:lnTo>
                  <a:pt x="1089763" y="1730205"/>
                </a:lnTo>
                <a:lnTo>
                  <a:pt x="1141019" y="1727064"/>
                </a:lnTo>
                <a:lnTo>
                  <a:pt x="1191551" y="1721888"/>
                </a:lnTo>
                <a:lnTo>
                  <a:pt x="1241301" y="1714728"/>
                </a:lnTo>
                <a:lnTo>
                  <a:pt x="1290210" y="1705632"/>
                </a:lnTo>
                <a:lnTo>
                  <a:pt x="1338217" y="1694651"/>
                </a:lnTo>
                <a:lnTo>
                  <a:pt x="1385264" y="1681833"/>
                </a:lnTo>
                <a:lnTo>
                  <a:pt x="1431292" y="1667227"/>
                </a:lnTo>
                <a:lnTo>
                  <a:pt x="1476240" y="1650884"/>
                </a:lnTo>
                <a:lnTo>
                  <a:pt x="1520051" y="1632853"/>
                </a:lnTo>
                <a:lnTo>
                  <a:pt x="1562664" y="1613182"/>
                </a:lnTo>
                <a:lnTo>
                  <a:pt x="1604020" y="1591921"/>
                </a:lnTo>
                <a:lnTo>
                  <a:pt x="1644061" y="1569120"/>
                </a:lnTo>
                <a:lnTo>
                  <a:pt x="1682726" y="1544828"/>
                </a:lnTo>
                <a:lnTo>
                  <a:pt x="1719957" y="1519094"/>
                </a:lnTo>
                <a:lnTo>
                  <a:pt x="1755693" y="1491968"/>
                </a:lnTo>
                <a:lnTo>
                  <a:pt x="1789877" y="1463499"/>
                </a:lnTo>
                <a:lnTo>
                  <a:pt x="1822448" y="1433737"/>
                </a:lnTo>
                <a:lnTo>
                  <a:pt x="1853348" y="1402730"/>
                </a:lnTo>
                <a:lnTo>
                  <a:pt x="1882516" y="1370528"/>
                </a:lnTo>
                <a:lnTo>
                  <a:pt x="1909894" y="1337181"/>
                </a:lnTo>
                <a:lnTo>
                  <a:pt x="1935423" y="1302737"/>
                </a:lnTo>
                <a:lnTo>
                  <a:pt x="1959043" y="1267247"/>
                </a:lnTo>
                <a:lnTo>
                  <a:pt x="1980695" y="1230759"/>
                </a:lnTo>
                <a:lnTo>
                  <a:pt x="2000319" y="1193324"/>
                </a:lnTo>
                <a:lnTo>
                  <a:pt x="2017856" y="1154989"/>
                </a:lnTo>
                <a:lnTo>
                  <a:pt x="2033248" y="1115806"/>
                </a:lnTo>
                <a:lnTo>
                  <a:pt x="2046434" y="1075822"/>
                </a:lnTo>
                <a:lnTo>
                  <a:pt x="2057356" y="1035088"/>
                </a:lnTo>
                <a:lnTo>
                  <a:pt x="2065954" y="993652"/>
                </a:lnTo>
                <a:lnTo>
                  <a:pt x="2072169" y="951565"/>
                </a:lnTo>
                <a:lnTo>
                  <a:pt x="2075941" y="908875"/>
                </a:lnTo>
                <a:lnTo>
                  <a:pt x="2077212" y="865632"/>
                </a:lnTo>
                <a:close/>
              </a:path>
            </a:pathLst>
          </a:custGeom>
          <a:solidFill>
            <a:srgbClr val="E97700"/>
          </a:solidFill>
        </p:spPr>
        <p:txBody>
          <a:bodyPr wrap="square" lIns="0" tIns="0" rIns="0" bIns="0" rtlCol="0"/>
          <a:lstStyle/>
          <a:p>
            <a:endParaRPr/>
          </a:p>
        </p:txBody>
      </p:sp>
      <p:sp>
        <p:nvSpPr>
          <p:cNvPr id="6" name="object 5">
            <a:extLst>
              <a:ext uri="{FF2B5EF4-FFF2-40B4-BE49-F238E27FC236}">
                <a16:creationId xmlns:a16="http://schemas.microsoft.com/office/drawing/2014/main" id="{5F815ABA-FC4D-42CE-AE96-DD29DEDA6786}"/>
              </a:ext>
            </a:extLst>
          </p:cNvPr>
          <p:cNvSpPr/>
          <p:nvPr/>
        </p:nvSpPr>
        <p:spPr>
          <a:xfrm>
            <a:off x="7434072" y="1714500"/>
            <a:ext cx="2078989" cy="1731645"/>
          </a:xfrm>
          <a:custGeom>
            <a:avLst/>
            <a:gdLst/>
            <a:ahLst/>
            <a:cxnLst/>
            <a:rect l="l" t="t" r="r" b="b"/>
            <a:pathLst>
              <a:path w="2078990" h="1731645">
                <a:moveTo>
                  <a:pt x="2078736" y="865632"/>
                </a:moveTo>
                <a:lnTo>
                  <a:pt x="2077465" y="822388"/>
                </a:lnTo>
                <a:lnTo>
                  <a:pt x="2073693" y="779698"/>
                </a:lnTo>
                <a:lnTo>
                  <a:pt x="2067478" y="737611"/>
                </a:lnTo>
                <a:lnTo>
                  <a:pt x="2058880" y="696175"/>
                </a:lnTo>
                <a:lnTo>
                  <a:pt x="2047958" y="655441"/>
                </a:lnTo>
                <a:lnTo>
                  <a:pt x="2034772" y="615457"/>
                </a:lnTo>
                <a:lnTo>
                  <a:pt x="2019380" y="576274"/>
                </a:lnTo>
                <a:lnTo>
                  <a:pt x="2001843" y="537939"/>
                </a:lnTo>
                <a:lnTo>
                  <a:pt x="1982219" y="500504"/>
                </a:lnTo>
                <a:lnTo>
                  <a:pt x="1960567" y="464016"/>
                </a:lnTo>
                <a:lnTo>
                  <a:pt x="1936947" y="428526"/>
                </a:lnTo>
                <a:lnTo>
                  <a:pt x="1911418" y="394082"/>
                </a:lnTo>
                <a:lnTo>
                  <a:pt x="1884040" y="360735"/>
                </a:lnTo>
                <a:lnTo>
                  <a:pt x="1854872" y="328533"/>
                </a:lnTo>
                <a:lnTo>
                  <a:pt x="1823972" y="297526"/>
                </a:lnTo>
                <a:lnTo>
                  <a:pt x="1791401" y="267764"/>
                </a:lnTo>
                <a:lnTo>
                  <a:pt x="1757217" y="239295"/>
                </a:lnTo>
                <a:lnTo>
                  <a:pt x="1721481" y="212169"/>
                </a:lnTo>
                <a:lnTo>
                  <a:pt x="1684250" y="186435"/>
                </a:lnTo>
                <a:lnTo>
                  <a:pt x="1645585" y="162143"/>
                </a:lnTo>
                <a:lnTo>
                  <a:pt x="1605544" y="139342"/>
                </a:lnTo>
                <a:lnTo>
                  <a:pt x="1564188" y="118081"/>
                </a:lnTo>
                <a:lnTo>
                  <a:pt x="1521575" y="98410"/>
                </a:lnTo>
                <a:lnTo>
                  <a:pt x="1477764" y="80379"/>
                </a:lnTo>
                <a:lnTo>
                  <a:pt x="1432816" y="64036"/>
                </a:lnTo>
                <a:lnTo>
                  <a:pt x="1386788" y="49430"/>
                </a:lnTo>
                <a:lnTo>
                  <a:pt x="1339741" y="36612"/>
                </a:lnTo>
                <a:lnTo>
                  <a:pt x="1291734" y="25631"/>
                </a:lnTo>
                <a:lnTo>
                  <a:pt x="1242825" y="16535"/>
                </a:lnTo>
                <a:lnTo>
                  <a:pt x="1193075" y="9375"/>
                </a:lnTo>
                <a:lnTo>
                  <a:pt x="1142543" y="4199"/>
                </a:lnTo>
                <a:lnTo>
                  <a:pt x="1091287" y="1058"/>
                </a:lnTo>
                <a:lnTo>
                  <a:pt x="1039368" y="0"/>
                </a:lnTo>
                <a:lnTo>
                  <a:pt x="987578" y="1058"/>
                </a:lnTo>
                <a:lnTo>
                  <a:pt x="936437" y="4199"/>
                </a:lnTo>
                <a:lnTo>
                  <a:pt x="886003" y="9375"/>
                </a:lnTo>
                <a:lnTo>
                  <a:pt x="836338" y="16535"/>
                </a:lnTo>
                <a:lnTo>
                  <a:pt x="787500" y="25631"/>
                </a:lnTo>
                <a:lnTo>
                  <a:pt x="739551" y="36612"/>
                </a:lnTo>
                <a:lnTo>
                  <a:pt x="692549" y="49430"/>
                </a:lnTo>
                <a:lnTo>
                  <a:pt x="646556" y="64036"/>
                </a:lnTo>
                <a:lnTo>
                  <a:pt x="601630" y="80379"/>
                </a:lnTo>
                <a:lnTo>
                  <a:pt x="557833" y="98410"/>
                </a:lnTo>
                <a:lnTo>
                  <a:pt x="515224" y="118081"/>
                </a:lnTo>
                <a:lnTo>
                  <a:pt x="473864" y="139342"/>
                </a:lnTo>
                <a:lnTo>
                  <a:pt x="433812" y="162143"/>
                </a:lnTo>
                <a:lnTo>
                  <a:pt x="395128" y="186435"/>
                </a:lnTo>
                <a:lnTo>
                  <a:pt x="357873" y="212169"/>
                </a:lnTo>
                <a:lnTo>
                  <a:pt x="322106" y="239295"/>
                </a:lnTo>
                <a:lnTo>
                  <a:pt x="287888" y="267764"/>
                </a:lnTo>
                <a:lnTo>
                  <a:pt x="255278" y="297526"/>
                </a:lnTo>
                <a:lnTo>
                  <a:pt x="224337" y="328533"/>
                </a:lnTo>
                <a:lnTo>
                  <a:pt x="195125" y="360735"/>
                </a:lnTo>
                <a:lnTo>
                  <a:pt x="167701" y="394082"/>
                </a:lnTo>
                <a:lnTo>
                  <a:pt x="142127" y="428526"/>
                </a:lnTo>
                <a:lnTo>
                  <a:pt x="118461" y="464016"/>
                </a:lnTo>
                <a:lnTo>
                  <a:pt x="96764" y="500504"/>
                </a:lnTo>
                <a:lnTo>
                  <a:pt x="77096" y="537939"/>
                </a:lnTo>
                <a:lnTo>
                  <a:pt x="59517" y="576274"/>
                </a:lnTo>
                <a:lnTo>
                  <a:pt x="44087" y="615457"/>
                </a:lnTo>
                <a:lnTo>
                  <a:pt x="30866" y="655441"/>
                </a:lnTo>
                <a:lnTo>
                  <a:pt x="19914" y="696175"/>
                </a:lnTo>
                <a:lnTo>
                  <a:pt x="11292" y="737611"/>
                </a:lnTo>
                <a:lnTo>
                  <a:pt x="5058" y="779698"/>
                </a:lnTo>
                <a:lnTo>
                  <a:pt x="1274" y="822388"/>
                </a:lnTo>
                <a:lnTo>
                  <a:pt x="0" y="865632"/>
                </a:lnTo>
                <a:lnTo>
                  <a:pt x="1274" y="908875"/>
                </a:lnTo>
                <a:lnTo>
                  <a:pt x="5058" y="951565"/>
                </a:lnTo>
                <a:lnTo>
                  <a:pt x="11292" y="993652"/>
                </a:lnTo>
                <a:lnTo>
                  <a:pt x="19914" y="1035088"/>
                </a:lnTo>
                <a:lnTo>
                  <a:pt x="30866" y="1075822"/>
                </a:lnTo>
                <a:lnTo>
                  <a:pt x="44087" y="1115806"/>
                </a:lnTo>
                <a:lnTo>
                  <a:pt x="59517" y="1154989"/>
                </a:lnTo>
                <a:lnTo>
                  <a:pt x="77096" y="1193324"/>
                </a:lnTo>
                <a:lnTo>
                  <a:pt x="96764" y="1230759"/>
                </a:lnTo>
                <a:lnTo>
                  <a:pt x="118461" y="1267247"/>
                </a:lnTo>
                <a:lnTo>
                  <a:pt x="142127" y="1302737"/>
                </a:lnTo>
                <a:lnTo>
                  <a:pt x="167701" y="1337181"/>
                </a:lnTo>
                <a:lnTo>
                  <a:pt x="195125" y="1370528"/>
                </a:lnTo>
                <a:lnTo>
                  <a:pt x="224337" y="1402730"/>
                </a:lnTo>
                <a:lnTo>
                  <a:pt x="255278" y="1433737"/>
                </a:lnTo>
                <a:lnTo>
                  <a:pt x="287888" y="1463499"/>
                </a:lnTo>
                <a:lnTo>
                  <a:pt x="322106" y="1491968"/>
                </a:lnTo>
                <a:lnTo>
                  <a:pt x="357873" y="1519094"/>
                </a:lnTo>
                <a:lnTo>
                  <a:pt x="395128" y="1544828"/>
                </a:lnTo>
                <a:lnTo>
                  <a:pt x="433812" y="1569120"/>
                </a:lnTo>
                <a:lnTo>
                  <a:pt x="473864" y="1591921"/>
                </a:lnTo>
                <a:lnTo>
                  <a:pt x="515224" y="1613182"/>
                </a:lnTo>
                <a:lnTo>
                  <a:pt x="557833" y="1632853"/>
                </a:lnTo>
                <a:lnTo>
                  <a:pt x="601630" y="1650884"/>
                </a:lnTo>
                <a:lnTo>
                  <a:pt x="646556" y="1667227"/>
                </a:lnTo>
                <a:lnTo>
                  <a:pt x="692549" y="1681833"/>
                </a:lnTo>
                <a:lnTo>
                  <a:pt x="739551" y="1694651"/>
                </a:lnTo>
                <a:lnTo>
                  <a:pt x="787500" y="1705632"/>
                </a:lnTo>
                <a:lnTo>
                  <a:pt x="836338" y="1714728"/>
                </a:lnTo>
                <a:lnTo>
                  <a:pt x="886003" y="1721888"/>
                </a:lnTo>
                <a:lnTo>
                  <a:pt x="936437" y="1727064"/>
                </a:lnTo>
                <a:lnTo>
                  <a:pt x="987578" y="1730205"/>
                </a:lnTo>
                <a:lnTo>
                  <a:pt x="1039368" y="1731264"/>
                </a:lnTo>
                <a:lnTo>
                  <a:pt x="1091287" y="1730205"/>
                </a:lnTo>
                <a:lnTo>
                  <a:pt x="1142543" y="1727064"/>
                </a:lnTo>
                <a:lnTo>
                  <a:pt x="1193075" y="1721888"/>
                </a:lnTo>
                <a:lnTo>
                  <a:pt x="1242825" y="1714728"/>
                </a:lnTo>
                <a:lnTo>
                  <a:pt x="1291734" y="1705632"/>
                </a:lnTo>
                <a:lnTo>
                  <a:pt x="1339741" y="1694651"/>
                </a:lnTo>
                <a:lnTo>
                  <a:pt x="1386788" y="1681833"/>
                </a:lnTo>
                <a:lnTo>
                  <a:pt x="1432816" y="1667227"/>
                </a:lnTo>
                <a:lnTo>
                  <a:pt x="1477764" y="1650884"/>
                </a:lnTo>
                <a:lnTo>
                  <a:pt x="1521575" y="1632853"/>
                </a:lnTo>
                <a:lnTo>
                  <a:pt x="1564188" y="1613182"/>
                </a:lnTo>
                <a:lnTo>
                  <a:pt x="1605544" y="1591921"/>
                </a:lnTo>
                <a:lnTo>
                  <a:pt x="1645585" y="1569120"/>
                </a:lnTo>
                <a:lnTo>
                  <a:pt x="1684250" y="1544828"/>
                </a:lnTo>
                <a:lnTo>
                  <a:pt x="1721481" y="1519094"/>
                </a:lnTo>
                <a:lnTo>
                  <a:pt x="1757217" y="1491968"/>
                </a:lnTo>
                <a:lnTo>
                  <a:pt x="1791401" y="1463499"/>
                </a:lnTo>
                <a:lnTo>
                  <a:pt x="1823972" y="1433737"/>
                </a:lnTo>
                <a:lnTo>
                  <a:pt x="1854872" y="1402730"/>
                </a:lnTo>
                <a:lnTo>
                  <a:pt x="1884040" y="1370528"/>
                </a:lnTo>
                <a:lnTo>
                  <a:pt x="1911418" y="1337181"/>
                </a:lnTo>
                <a:lnTo>
                  <a:pt x="1936947" y="1302737"/>
                </a:lnTo>
                <a:lnTo>
                  <a:pt x="1960567" y="1267247"/>
                </a:lnTo>
                <a:lnTo>
                  <a:pt x="1982219" y="1230759"/>
                </a:lnTo>
                <a:lnTo>
                  <a:pt x="2001843" y="1193324"/>
                </a:lnTo>
                <a:lnTo>
                  <a:pt x="2019380" y="1154989"/>
                </a:lnTo>
                <a:lnTo>
                  <a:pt x="2034772" y="1115806"/>
                </a:lnTo>
                <a:lnTo>
                  <a:pt x="2047958" y="1075822"/>
                </a:lnTo>
                <a:lnTo>
                  <a:pt x="2058880" y="1035088"/>
                </a:lnTo>
                <a:lnTo>
                  <a:pt x="2067478" y="993652"/>
                </a:lnTo>
                <a:lnTo>
                  <a:pt x="2073693" y="951565"/>
                </a:lnTo>
                <a:lnTo>
                  <a:pt x="2077465" y="908875"/>
                </a:lnTo>
                <a:lnTo>
                  <a:pt x="2078736" y="865632"/>
                </a:lnTo>
                <a:close/>
              </a:path>
            </a:pathLst>
          </a:custGeom>
          <a:solidFill>
            <a:srgbClr val="E97700"/>
          </a:solidFill>
        </p:spPr>
        <p:txBody>
          <a:bodyPr wrap="square" lIns="0" tIns="0" rIns="0" bIns="0" rtlCol="0"/>
          <a:lstStyle/>
          <a:p>
            <a:endParaRPr/>
          </a:p>
        </p:txBody>
      </p:sp>
      <p:sp>
        <p:nvSpPr>
          <p:cNvPr id="7" name="object 6">
            <a:extLst>
              <a:ext uri="{FF2B5EF4-FFF2-40B4-BE49-F238E27FC236}">
                <a16:creationId xmlns:a16="http://schemas.microsoft.com/office/drawing/2014/main" id="{3A7ECBE7-4554-45D1-BBA5-8A416F974600}"/>
              </a:ext>
            </a:extLst>
          </p:cNvPr>
          <p:cNvSpPr/>
          <p:nvPr/>
        </p:nvSpPr>
        <p:spPr>
          <a:xfrm>
            <a:off x="6765035" y="1674875"/>
            <a:ext cx="1030223" cy="252983"/>
          </a:xfrm>
          <a:prstGeom prst="rect">
            <a:avLst/>
          </a:prstGeom>
          <a:blipFill>
            <a:blip r:embed="rId2" cstate="print"/>
            <a:stretch>
              <a:fillRect/>
            </a:stretch>
          </a:blipFill>
        </p:spPr>
        <p:txBody>
          <a:bodyPr wrap="square" lIns="0" tIns="0" rIns="0" bIns="0" rtlCol="0"/>
          <a:lstStyle/>
          <a:p>
            <a:endParaRPr/>
          </a:p>
        </p:txBody>
      </p:sp>
      <p:sp>
        <p:nvSpPr>
          <p:cNvPr id="8" name="object 7">
            <a:extLst>
              <a:ext uri="{FF2B5EF4-FFF2-40B4-BE49-F238E27FC236}">
                <a16:creationId xmlns:a16="http://schemas.microsoft.com/office/drawing/2014/main" id="{00B3E9D5-C6CD-4220-9CE6-1E4DCD89ECE3}"/>
              </a:ext>
            </a:extLst>
          </p:cNvPr>
          <p:cNvSpPr/>
          <p:nvPr/>
        </p:nvSpPr>
        <p:spPr>
          <a:xfrm>
            <a:off x="2442972" y="1624583"/>
            <a:ext cx="1127759" cy="252983"/>
          </a:xfrm>
          <a:prstGeom prst="rect">
            <a:avLst/>
          </a:prstGeom>
          <a:blipFill>
            <a:blip r:embed="rId3" cstate="print"/>
            <a:stretch>
              <a:fillRect/>
            </a:stretch>
          </a:blipFill>
        </p:spPr>
        <p:txBody>
          <a:bodyPr wrap="square" lIns="0" tIns="0" rIns="0" bIns="0" rtlCol="0"/>
          <a:lstStyle/>
          <a:p>
            <a:endParaRPr/>
          </a:p>
        </p:txBody>
      </p:sp>
      <p:sp>
        <p:nvSpPr>
          <p:cNvPr id="9" name="object 9">
            <a:extLst>
              <a:ext uri="{FF2B5EF4-FFF2-40B4-BE49-F238E27FC236}">
                <a16:creationId xmlns:a16="http://schemas.microsoft.com/office/drawing/2014/main" id="{9A0C27FE-11E7-4584-9A6E-CA6A7E9C96AF}"/>
              </a:ext>
            </a:extLst>
          </p:cNvPr>
          <p:cNvSpPr txBox="1"/>
          <p:nvPr/>
        </p:nvSpPr>
        <p:spPr>
          <a:xfrm>
            <a:off x="7584437" y="3643374"/>
            <a:ext cx="1413510" cy="2037080"/>
          </a:xfrm>
          <a:prstGeom prst="rect">
            <a:avLst/>
          </a:prstGeom>
        </p:spPr>
        <p:txBody>
          <a:bodyPr vert="horz" wrap="square" lIns="0" tIns="12700" rIns="0" bIns="0" rtlCol="0">
            <a:spAutoFit/>
          </a:bodyPr>
          <a:lstStyle/>
          <a:p>
            <a:pPr marL="12700" marR="5080">
              <a:lnSpc>
                <a:spcPct val="110000"/>
              </a:lnSpc>
              <a:spcBef>
                <a:spcPts val="100"/>
              </a:spcBef>
            </a:pPr>
            <a:r>
              <a:rPr sz="1500" b="1" spc="-105" dirty="0">
                <a:solidFill>
                  <a:srgbClr val="FFFFFF"/>
                </a:solidFill>
                <a:latin typeface="Arial"/>
                <a:cs typeface="Arial"/>
              </a:rPr>
              <a:t>“Assimilate”  </a:t>
            </a:r>
            <a:r>
              <a:rPr sz="1500" spc="-35" dirty="0">
                <a:solidFill>
                  <a:srgbClr val="FFFFFF"/>
                </a:solidFill>
                <a:latin typeface="Arial"/>
                <a:cs typeface="Arial"/>
              </a:rPr>
              <a:t>qualified </a:t>
            </a:r>
            <a:r>
              <a:rPr sz="1500" spc="-70" dirty="0">
                <a:solidFill>
                  <a:srgbClr val="FFFFFF"/>
                </a:solidFill>
                <a:latin typeface="Arial"/>
                <a:cs typeface="Arial"/>
              </a:rPr>
              <a:t>people  </a:t>
            </a:r>
            <a:r>
              <a:rPr sz="1500" spc="-25" dirty="0">
                <a:solidFill>
                  <a:srgbClr val="FFFFFF"/>
                </a:solidFill>
                <a:latin typeface="Arial"/>
                <a:cs typeface="Arial"/>
              </a:rPr>
              <a:t>with </a:t>
            </a:r>
            <a:r>
              <a:rPr sz="1500" spc="-40" dirty="0">
                <a:solidFill>
                  <a:srgbClr val="FFFFFF"/>
                </a:solidFill>
                <a:latin typeface="Arial"/>
                <a:cs typeface="Arial"/>
              </a:rPr>
              <a:t>disabilities  </a:t>
            </a:r>
            <a:r>
              <a:rPr sz="1500" spc="-20" dirty="0">
                <a:solidFill>
                  <a:srgbClr val="FFFFFF"/>
                </a:solidFill>
                <a:latin typeface="Arial"/>
                <a:cs typeface="Arial"/>
              </a:rPr>
              <a:t>into </a:t>
            </a:r>
            <a:r>
              <a:rPr sz="1500" spc="-45" dirty="0">
                <a:solidFill>
                  <a:srgbClr val="FFFFFF"/>
                </a:solidFill>
                <a:latin typeface="Arial"/>
                <a:cs typeface="Arial"/>
              </a:rPr>
              <a:t>the </a:t>
            </a:r>
            <a:r>
              <a:rPr sz="1500" spc="-5" dirty="0">
                <a:solidFill>
                  <a:srgbClr val="FFFFFF"/>
                </a:solidFill>
                <a:latin typeface="Arial"/>
                <a:cs typeface="Arial"/>
              </a:rPr>
              <a:t>firm, </a:t>
            </a:r>
            <a:r>
              <a:rPr sz="1500" spc="-135" dirty="0">
                <a:solidFill>
                  <a:srgbClr val="FFFFFF"/>
                </a:solidFill>
                <a:latin typeface="Arial"/>
                <a:cs typeface="Arial"/>
              </a:rPr>
              <a:t>as  </a:t>
            </a:r>
            <a:r>
              <a:rPr sz="1500" spc="-40" dirty="0">
                <a:solidFill>
                  <a:srgbClr val="FFFFFF"/>
                </a:solidFill>
                <a:latin typeface="Arial"/>
                <a:cs typeface="Arial"/>
              </a:rPr>
              <a:t>well </a:t>
            </a:r>
            <a:r>
              <a:rPr sz="1500" spc="-135" dirty="0">
                <a:solidFill>
                  <a:srgbClr val="FFFFFF"/>
                </a:solidFill>
                <a:latin typeface="Arial"/>
                <a:cs typeface="Arial"/>
              </a:rPr>
              <a:t>as </a:t>
            </a:r>
            <a:r>
              <a:rPr sz="1500" spc="-20" dirty="0">
                <a:solidFill>
                  <a:srgbClr val="FFFFFF"/>
                </a:solidFill>
                <a:latin typeface="Arial"/>
                <a:cs typeface="Arial"/>
              </a:rPr>
              <a:t>into  </a:t>
            </a:r>
            <a:r>
              <a:rPr sz="1500" b="1" spc="-105" dirty="0">
                <a:solidFill>
                  <a:srgbClr val="FFFFFF"/>
                </a:solidFill>
                <a:latin typeface="Arial"/>
                <a:cs typeface="Arial"/>
              </a:rPr>
              <a:t>management</a:t>
            </a:r>
            <a:r>
              <a:rPr sz="1500" b="1" spc="-165" dirty="0">
                <a:solidFill>
                  <a:srgbClr val="FFFFFF"/>
                </a:solidFill>
                <a:latin typeface="Arial"/>
                <a:cs typeface="Arial"/>
              </a:rPr>
              <a:t> </a:t>
            </a:r>
            <a:r>
              <a:rPr sz="1500" b="1" spc="-105" dirty="0">
                <a:solidFill>
                  <a:srgbClr val="FFFFFF"/>
                </a:solidFill>
                <a:latin typeface="Arial"/>
                <a:cs typeface="Arial"/>
              </a:rPr>
              <a:t>and  </a:t>
            </a:r>
            <a:r>
              <a:rPr sz="1500" b="1" spc="-90" dirty="0">
                <a:solidFill>
                  <a:srgbClr val="FFFFFF"/>
                </a:solidFill>
                <a:latin typeface="Arial"/>
                <a:cs typeface="Arial"/>
              </a:rPr>
              <a:t>leadership  </a:t>
            </a:r>
            <a:r>
              <a:rPr sz="1500" b="1" spc="-100" dirty="0">
                <a:solidFill>
                  <a:srgbClr val="FFFFFF"/>
                </a:solidFill>
                <a:latin typeface="Arial"/>
                <a:cs typeface="Arial"/>
              </a:rPr>
              <a:t>positions</a:t>
            </a:r>
            <a:r>
              <a:rPr sz="1500" spc="-100" dirty="0">
                <a:solidFill>
                  <a:srgbClr val="FFFFFF"/>
                </a:solidFill>
                <a:latin typeface="Arial"/>
                <a:cs typeface="Arial"/>
              </a:rPr>
              <a:t>.</a:t>
            </a:r>
            <a:endParaRPr sz="1500">
              <a:latin typeface="Arial"/>
              <a:cs typeface="Arial"/>
            </a:endParaRPr>
          </a:p>
        </p:txBody>
      </p:sp>
      <p:sp>
        <p:nvSpPr>
          <p:cNvPr id="10" name="object 10">
            <a:extLst>
              <a:ext uri="{FF2B5EF4-FFF2-40B4-BE49-F238E27FC236}">
                <a16:creationId xmlns:a16="http://schemas.microsoft.com/office/drawing/2014/main" id="{2C00B870-89EA-4AC6-AA6E-1B9FE7024B8B}"/>
              </a:ext>
            </a:extLst>
          </p:cNvPr>
          <p:cNvSpPr txBox="1"/>
          <p:nvPr/>
        </p:nvSpPr>
        <p:spPr>
          <a:xfrm>
            <a:off x="5485889" y="3643374"/>
            <a:ext cx="1549400" cy="2288540"/>
          </a:xfrm>
          <a:prstGeom prst="rect">
            <a:avLst/>
          </a:prstGeom>
        </p:spPr>
        <p:txBody>
          <a:bodyPr vert="horz" wrap="square" lIns="0" tIns="12700" rIns="0" bIns="0" rtlCol="0">
            <a:spAutoFit/>
          </a:bodyPr>
          <a:lstStyle/>
          <a:p>
            <a:pPr marL="12700" marR="5080">
              <a:lnSpc>
                <a:spcPct val="110000"/>
              </a:lnSpc>
              <a:spcBef>
                <a:spcPts val="100"/>
              </a:spcBef>
            </a:pPr>
            <a:r>
              <a:rPr sz="1500" spc="-55" dirty="0">
                <a:solidFill>
                  <a:srgbClr val="FFFFFF"/>
                </a:solidFill>
                <a:latin typeface="Arial"/>
                <a:cs typeface="Arial"/>
              </a:rPr>
              <a:t>Eliminate </a:t>
            </a:r>
            <a:r>
              <a:rPr sz="1500" spc="-35" dirty="0">
                <a:solidFill>
                  <a:srgbClr val="FFFFFF"/>
                </a:solidFill>
                <a:latin typeface="Arial"/>
                <a:cs typeface="Arial"/>
              </a:rPr>
              <a:t>barriers  </a:t>
            </a:r>
            <a:r>
              <a:rPr sz="1500" spc="-25" dirty="0">
                <a:solidFill>
                  <a:srgbClr val="FFFFFF"/>
                </a:solidFill>
                <a:latin typeface="Arial"/>
                <a:cs typeface="Arial"/>
              </a:rPr>
              <a:t>with </a:t>
            </a:r>
            <a:r>
              <a:rPr sz="1500" b="1" spc="-145" dirty="0">
                <a:solidFill>
                  <a:srgbClr val="FFFFFF"/>
                </a:solidFill>
                <a:latin typeface="Arial"/>
                <a:cs typeface="Arial"/>
              </a:rPr>
              <a:t>processes </a:t>
            </a:r>
            <a:r>
              <a:rPr sz="1500" b="1" spc="-105" dirty="0">
                <a:solidFill>
                  <a:srgbClr val="FFFFFF"/>
                </a:solidFill>
                <a:latin typeface="Arial"/>
                <a:cs typeface="Arial"/>
              </a:rPr>
              <a:t>and  </a:t>
            </a:r>
            <a:r>
              <a:rPr sz="1500" b="1" spc="-140" dirty="0">
                <a:solidFill>
                  <a:srgbClr val="FFFFFF"/>
                </a:solidFill>
                <a:latin typeface="Arial"/>
                <a:cs typeface="Arial"/>
              </a:rPr>
              <a:t>systems </a:t>
            </a:r>
            <a:r>
              <a:rPr sz="1500" spc="-120" dirty="0">
                <a:solidFill>
                  <a:srgbClr val="FFFFFF"/>
                </a:solidFill>
                <a:latin typeface="Arial"/>
                <a:cs typeface="Arial"/>
              </a:rPr>
              <a:t>so  </a:t>
            </a:r>
            <a:r>
              <a:rPr sz="1500" spc="-75" dirty="0">
                <a:solidFill>
                  <a:srgbClr val="FFFFFF"/>
                </a:solidFill>
                <a:latin typeface="Arial"/>
                <a:cs typeface="Arial"/>
              </a:rPr>
              <a:t>candidates </a:t>
            </a:r>
            <a:r>
              <a:rPr sz="1500" spc="-85" dirty="0">
                <a:solidFill>
                  <a:srgbClr val="FFFFFF"/>
                </a:solidFill>
                <a:latin typeface="Arial"/>
                <a:cs typeface="Arial"/>
              </a:rPr>
              <a:t>and  </a:t>
            </a:r>
            <a:r>
              <a:rPr sz="1500" spc="-90" dirty="0">
                <a:solidFill>
                  <a:srgbClr val="FFFFFF"/>
                </a:solidFill>
                <a:latin typeface="Arial"/>
                <a:cs typeface="Arial"/>
              </a:rPr>
              <a:t>employees </a:t>
            </a:r>
            <a:r>
              <a:rPr sz="1500" spc="-100" dirty="0">
                <a:solidFill>
                  <a:srgbClr val="FFFFFF"/>
                </a:solidFill>
                <a:latin typeface="Arial"/>
                <a:cs typeface="Arial"/>
              </a:rPr>
              <a:t>can </a:t>
            </a:r>
            <a:r>
              <a:rPr sz="1500" spc="-55" dirty="0">
                <a:solidFill>
                  <a:srgbClr val="FFFFFF"/>
                </a:solidFill>
                <a:latin typeface="Arial"/>
                <a:cs typeface="Arial"/>
              </a:rPr>
              <a:t>get  </a:t>
            </a:r>
            <a:r>
              <a:rPr sz="1500" spc="-45" dirty="0">
                <a:solidFill>
                  <a:srgbClr val="FFFFFF"/>
                </a:solidFill>
                <a:latin typeface="Arial"/>
                <a:cs typeface="Arial"/>
              </a:rPr>
              <a:t>the </a:t>
            </a:r>
            <a:r>
              <a:rPr sz="1500" spc="-80" dirty="0">
                <a:solidFill>
                  <a:srgbClr val="FFFFFF"/>
                </a:solidFill>
                <a:latin typeface="Arial"/>
                <a:cs typeface="Arial"/>
              </a:rPr>
              <a:t>reasonable  </a:t>
            </a:r>
            <a:r>
              <a:rPr sz="1500" b="1" spc="-70" dirty="0">
                <a:solidFill>
                  <a:srgbClr val="FFFFFF"/>
                </a:solidFill>
                <a:latin typeface="Arial"/>
                <a:cs typeface="Arial"/>
              </a:rPr>
              <a:t>“</a:t>
            </a:r>
            <a:r>
              <a:rPr sz="1500" b="1" spc="-95" dirty="0">
                <a:solidFill>
                  <a:srgbClr val="FFFFFF"/>
                </a:solidFill>
                <a:latin typeface="Arial"/>
                <a:cs typeface="Arial"/>
              </a:rPr>
              <a:t>a</a:t>
            </a:r>
            <a:r>
              <a:rPr sz="1500" b="1" spc="-204" dirty="0">
                <a:solidFill>
                  <a:srgbClr val="FFFFFF"/>
                </a:solidFill>
                <a:latin typeface="Arial"/>
                <a:cs typeface="Arial"/>
              </a:rPr>
              <a:t>cc</a:t>
            </a:r>
            <a:r>
              <a:rPr sz="1500" b="1" spc="-155" dirty="0">
                <a:solidFill>
                  <a:srgbClr val="FFFFFF"/>
                </a:solidFill>
                <a:latin typeface="Arial"/>
                <a:cs typeface="Arial"/>
              </a:rPr>
              <a:t>o</a:t>
            </a:r>
            <a:r>
              <a:rPr sz="1500" b="1" spc="-140" dirty="0">
                <a:solidFill>
                  <a:srgbClr val="FFFFFF"/>
                </a:solidFill>
                <a:latin typeface="Arial"/>
                <a:cs typeface="Arial"/>
              </a:rPr>
              <a:t>mm</a:t>
            </a:r>
            <a:r>
              <a:rPr sz="1500" b="1" spc="-155" dirty="0">
                <a:solidFill>
                  <a:srgbClr val="FFFFFF"/>
                </a:solidFill>
                <a:latin typeface="Arial"/>
                <a:cs typeface="Arial"/>
              </a:rPr>
              <a:t>o</a:t>
            </a:r>
            <a:r>
              <a:rPr sz="1500" b="1" spc="-120" dirty="0">
                <a:solidFill>
                  <a:srgbClr val="FFFFFF"/>
                </a:solidFill>
                <a:latin typeface="Arial"/>
                <a:cs typeface="Arial"/>
              </a:rPr>
              <a:t>d</a:t>
            </a:r>
            <a:r>
              <a:rPr sz="1500" b="1" spc="-95" dirty="0">
                <a:solidFill>
                  <a:srgbClr val="FFFFFF"/>
                </a:solidFill>
                <a:latin typeface="Arial"/>
                <a:cs typeface="Arial"/>
              </a:rPr>
              <a:t>a</a:t>
            </a:r>
            <a:r>
              <a:rPr sz="1500" b="1" dirty="0">
                <a:solidFill>
                  <a:srgbClr val="FFFFFF"/>
                </a:solidFill>
                <a:latin typeface="Arial"/>
                <a:cs typeface="Arial"/>
              </a:rPr>
              <a:t>ti</a:t>
            </a:r>
            <a:r>
              <a:rPr sz="1500" b="1" spc="-155" dirty="0">
                <a:solidFill>
                  <a:srgbClr val="FFFFFF"/>
                </a:solidFill>
                <a:latin typeface="Arial"/>
                <a:cs typeface="Arial"/>
              </a:rPr>
              <a:t>o</a:t>
            </a:r>
            <a:r>
              <a:rPr sz="1500" b="1" spc="-120" dirty="0">
                <a:solidFill>
                  <a:srgbClr val="FFFFFF"/>
                </a:solidFill>
                <a:latin typeface="Arial"/>
                <a:cs typeface="Arial"/>
              </a:rPr>
              <a:t>n</a:t>
            </a:r>
            <a:r>
              <a:rPr sz="1500" b="1" spc="-215" dirty="0">
                <a:solidFill>
                  <a:srgbClr val="FFFFFF"/>
                </a:solidFill>
                <a:latin typeface="Arial"/>
                <a:cs typeface="Arial"/>
              </a:rPr>
              <a:t>s</a:t>
            </a:r>
            <a:r>
              <a:rPr sz="1500" b="1" spc="-45" dirty="0">
                <a:solidFill>
                  <a:srgbClr val="FFFFFF"/>
                </a:solidFill>
                <a:latin typeface="Arial"/>
                <a:cs typeface="Arial"/>
              </a:rPr>
              <a:t>”  </a:t>
            </a:r>
            <a:r>
              <a:rPr sz="1500" spc="-55" dirty="0">
                <a:solidFill>
                  <a:srgbClr val="FFFFFF"/>
                </a:solidFill>
                <a:latin typeface="Arial"/>
                <a:cs typeface="Arial"/>
              </a:rPr>
              <a:t>they </a:t>
            </a:r>
            <a:r>
              <a:rPr sz="1500" spc="-40" dirty="0">
                <a:solidFill>
                  <a:srgbClr val="FFFFFF"/>
                </a:solidFill>
                <a:latin typeface="Arial"/>
                <a:cs typeface="Arial"/>
              </a:rPr>
              <a:t>require </a:t>
            </a:r>
            <a:r>
              <a:rPr sz="1500" spc="-15" dirty="0">
                <a:solidFill>
                  <a:srgbClr val="FFFFFF"/>
                </a:solidFill>
                <a:latin typeface="Arial"/>
                <a:cs typeface="Arial"/>
              </a:rPr>
              <a:t>to  </a:t>
            </a:r>
            <a:r>
              <a:rPr sz="1500" spc="-35" dirty="0">
                <a:solidFill>
                  <a:srgbClr val="FFFFFF"/>
                </a:solidFill>
                <a:latin typeface="Arial"/>
                <a:cs typeface="Arial"/>
              </a:rPr>
              <a:t>perform </a:t>
            </a:r>
            <a:r>
              <a:rPr sz="1500" spc="-10" dirty="0">
                <a:solidFill>
                  <a:srgbClr val="FFFFFF"/>
                </a:solidFill>
                <a:latin typeface="Arial"/>
                <a:cs typeface="Arial"/>
              </a:rPr>
              <a:t>their</a:t>
            </a:r>
            <a:r>
              <a:rPr sz="1500" spc="-114" dirty="0">
                <a:solidFill>
                  <a:srgbClr val="FFFFFF"/>
                </a:solidFill>
                <a:latin typeface="Arial"/>
                <a:cs typeface="Arial"/>
              </a:rPr>
              <a:t> </a:t>
            </a:r>
            <a:r>
              <a:rPr sz="1500" spc="-60" dirty="0">
                <a:solidFill>
                  <a:srgbClr val="FFFFFF"/>
                </a:solidFill>
                <a:latin typeface="Arial"/>
                <a:cs typeface="Arial"/>
              </a:rPr>
              <a:t>jobs.</a:t>
            </a:r>
            <a:endParaRPr sz="1500">
              <a:latin typeface="Arial"/>
              <a:cs typeface="Arial"/>
            </a:endParaRPr>
          </a:p>
        </p:txBody>
      </p:sp>
      <p:sp>
        <p:nvSpPr>
          <p:cNvPr id="11" name="object 11">
            <a:extLst>
              <a:ext uri="{FF2B5EF4-FFF2-40B4-BE49-F238E27FC236}">
                <a16:creationId xmlns:a16="http://schemas.microsoft.com/office/drawing/2014/main" id="{0508237D-0E42-458F-B3B1-6595402624E0}"/>
              </a:ext>
            </a:extLst>
          </p:cNvPr>
          <p:cNvSpPr txBox="1"/>
          <p:nvPr/>
        </p:nvSpPr>
        <p:spPr>
          <a:xfrm>
            <a:off x="3355338" y="3640326"/>
            <a:ext cx="1477010" cy="2288540"/>
          </a:xfrm>
          <a:prstGeom prst="rect">
            <a:avLst/>
          </a:prstGeom>
        </p:spPr>
        <p:txBody>
          <a:bodyPr vert="horz" wrap="square" lIns="0" tIns="12700" rIns="0" bIns="0" rtlCol="0">
            <a:spAutoFit/>
          </a:bodyPr>
          <a:lstStyle/>
          <a:p>
            <a:pPr marL="12700" marR="5080">
              <a:lnSpc>
                <a:spcPct val="110000"/>
              </a:lnSpc>
              <a:spcBef>
                <a:spcPts val="100"/>
              </a:spcBef>
            </a:pPr>
            <a:r>
              <a:rPr sz="1500" spc="-80" dirty="0">
                <a:solidFill>
                  <a:srgbClr val="FFFFFF"/>
                </a:solidFill>
                <a:latin typeface="Arial"/>
                <a:cs typeface="Arial"/>
              </a:rPr>
              <a:t>Establish </a:t>
            </a:r>
            <a:r>
              <a:rPr sz="1500" b="1" spc="-70" dirty="0">
                <a:solidFill>
                  <a:srgbClr val="FFFFFF"/>
                </a:solidFill>
                <a:latin typeface="Arial"/>
                <a:cs typeface="Arial"/>
              </a:rPr>
              <a:t>firmwide  </a:t>
            </a:r>
            <a:r>
              <a:rPr sz="1500" b="1" spc="-105" dirty="0">
                <a:solidFill>
                  <a:srgbClr val="FFFFFF"/>
                </a:solidFill>
                <a:latin typeface="Arial"/>
                <a:cs typeface="Arial"/>
              </a:rPr>
              <a:t>policies and  </a:t>
            </a:r>
            <a:r>
              <a:rPr sz="1500" b="1" spc="-85" dirty="0">
                <a:solidFill>
                  <a:srgbClr val="FFFFFF"/>
                </a:solidFill>
                <a:latin typeface="Arial"/>
                <a:cs typeface="Arial"/>
              </a:rPr>
              <a:t>strategies </a:t>
            </a:r>
            <a:r>
              <a:rPr sz="1500" spc="-15" dirty="0">
                <a:solidFill>
                  <a:srgbClr val="FFFFFF"/>
                </a:solidFill>
                <a:latin typeface="Arial"/>
                <a:cs typeface="Arial"/>
              </a:rPr>
              <a:t>that  </a:t>
            </a:r>
            <a:r>
              <a:rPr sz="1500" spc="-85" dirty="0">
                <a:solidFill>
                  <a:srgbClr val="FFFFFF"/>
                </a:solidFill>
                <a:latin typeface="Arial"/>
                <a:cs typeface="Arial"/>
              </a:rPr>
              <a:t>ensure </a:t>
            </a:r>
            <a:r>
              <a:rPr sz="1500" spc="-80" dirty="0">
                <a:solidFill>
                  <a:srgbClr val="FFFFFF"/>
                </a:solidFill>
                <a:latin typeface="Arial"/>
                <a:cs typeface="Arial"/>
              </a:rPr>
              <a:t>reasonable  </a:t>
            </a:r>
            <a:r>
              <a:rPr sz="1500" b="1" spc="-95" dirty="0">
                <a:solidFill>
                  <a:srgbClr val="FFFFFF"/>
                </a:solidFill>
                <a:latin typeface="Arial"/>
                <a:cs typeface="Arial"/>
              </a:rPr>
              <a:t>“accessibility”  </a:t>
            </a:r>
            <a:r>
              <a:rPr sz="1500" b="1" spc="-100" dirty="0">
                <a:solidFill>
                  <a:srgbClr val="FFFFFF"/>
                </a:solidFill>
                <a:latin typeface="Arial"/>
                <a:cs typeface="Arial"/>
              </a:rPr>
              <a:t>standards </a:t>
            </a:r>
            <a:r>
              <a:rPr sz="1500" spc="-65" dirty="0">
                <a:solidFill>
                  <a:srgbClr val="FFFFFF"/>
                </a:solidFill>
                <a:latin typeface="Arial"/>
                <a:cs typeface="Arial"/>
              </a:rPr>
              <a:t>are  </a:t>
            </a:r>
            <a:r>
              <a:rPr sz="1500" spc="-55" dirty="0">
                <a:solidFill>
                  <a:srgbClr val="FFFFFF"/>
                </a:solidFill>
                <a:latin typeface="Arial"/>
                <a:cs typeface="Arial"/>
              </a:rPr>
              <a:t>maintained </a:t>
            </a:r>
            <a:r>
              <a:rPr sz="1500" spc="-5" dirty="0">
                <a:solidFill>
                  <a:srgbClr val="FFFFFF"/>
                </a:solidFill>
                <a:latin typeface="Arial"/>
                <a:cs typeface="Arial"/>
              </a:rPr>
              <a:t>for  </a:t>
            </a:r>
            <a:r>
              <a:rPr sz="1500" spc="-90" dirty="0">
                <a:solidFill>
                  <a:srgbClr val="FFFFFF"/>
                </a:solidFill>
                <a:latin typeface="Arial"/>
                <a:cs typeface="Arial"/>
              </a:rPr>
              <a:t>employees </a:t>
            </a:r>
            <a:r>
              <a:rPr sz="1500" spc="-25" dirty="0">
                <a:solidFill>
                  <a:srgbClr val="FFFFFF"/>
                </a:solidFill>
                <a:latin typeface="Arial"/>
                <a:cs typeface="Arial"/>
              </a:rPr>
              <a:t>with  </a:t>
            </a:r>
            <a:r>
              <a:rPr sz="1500" spc="-40" dirty="0">
                <a:solidFill>
                  <a:srgbClr val="FFFFFF"/>
                </a:solidFill>
                <a:latin typeface="Arial"/>
                <a:cs typeface="Arial"/>
              </a:rPr>
              <a:t>disabilities.</a:t>
            </a:r>
            <a:endParaRPr sz="1500">
              <a:latin typeface="Arial"/>
              <a:cs typeface="Arial"/>
            </a:endParaRPr>
          </a:p>
        </p:txBody>
      </p:sp>
      <p:sp>
        <p:nvSpPr>
          <p:cNvPr id="12" name="object 12">
            <a:extLst>
              <a:ext uri="{FF2B5EF4-FFF2-40B4-BE49-F238E27FC236}">
                <a16:creationId xmlns:a16="http://schemas.microsoft.com/office/drawing/2014/main" id="{95B86285-8E57-4127-97BB-D494DBEC9C9F}"/>
              </a:ext>
            </a:extLst>
          </p:cNvPr>
          <p:cNvSpPr txBox="1"/>
          <p:nvPr/>
        </p:nvSpPr>
        <p:spPr>
          <a:xfrm>
            <a:off x="1279651" y="3643374"/>
            <a:ext cx="1645920" cy="2540000"/>
          </a:xfrm>
          <a:prstGeom prst="rect">
            <a:avLst/>
          </a:prstGeom>
        </p:spPr>
        <p:txBody>
          <a:bodyPr vert="horz" wrap="square" lIns="0" tIns="12700" rIns="0" bIns="0" rtlCol="0">
            <a:spAutoFit/>
          </a:bodyPr>
          <a:lstStyle/>
          <a:p>
            <a:pPr marL="12700" marR="5080">
              <a:lnSpc>
                <a:spcPct val="110000"/>
              </a:lnSpc>
              <a:spcBef>
                <a:spcPts val="100"/>
              </a:spcBef>
            </a:pPr>
            <a:r>
              <a:rPr sz="1500" spc="-100" dirty="0">
                <a:solidFill>
                  <a:srgbClr val="FFFFFF"/>
                </a:solidFill>
                <a:latin typeface="Arial"/>
                <a:cs typeface="Arial"/>
              </a:rPr>
              <a:t>Create </a:t>
            </a:r>
            <a:r>
              <a:rPr sz="1500" spc="-110" dirty="0">
                <a:solidFill>
                  <a:srgbClr val="FFFFFF"/>
                </a:solidFill>
                <a:latin typeface="Arial"/>
                <a:cs typeface="Arial"/>
              </a:rPr>
              <a:t>a </a:t>
            </a:r>
            <a:r>
              <a:rPr sz="1500" spc="-30" dirty="0">
                <a:solidFill>
                  <a:srgbClr val="FFFFFF"/>
                </a:solidFill>
                <a:latin typeface="Arial"/>
                <a:cs typeface="Arial"/>
              </a:rPr>
              <a:t>firmwide  </a:t>
            </a:r>
            <a:r>
              <a:rPr sz="1500" spc="-50" dirty="0">
                <a:solidFill>
                  <a:srgbClr val="FFFFFF"/>
                </a:solidFill>
                <a:latin typeface="Arial"/>
                <a:cs typeface="Arial"/>
              </a:rPr>
              <a:t>corporate  </a:t>
            </a:r>
            <a:r>
              <a:rPr sz="1500" spc="-55" dirty="0">
                <a:solidFill>
                  <a:srgbClr val="FFFFFF"/>
                </a:solidFill>
                <a:latin typeface="Arial"/>
                <a:cs typeface="Arial"/>
              </a:rPr>
              <a:t>environment </a:t>
            </a:r>
            <a:r>
              <a:rPr sz="1500" spc="-25" dirty="0">
                <a:solidFill>
                  <a:srgbClr val="FFFFFF"/>
                </a:solidFill>
                <a:latin typeface="Arial"/>
                <a:cs typeface="Arial"/>
              </a:rPr>
              <a:t>with  </a:t>
            </a:r>
            <a:r>
              <a:rPr sz="1500" spc="-45" dirty="0">
                <a:solidFill>
                  <a:srgbClr val="FFFFFF"/>
                </a:solidFill>
                <a:latin typeface="Arial"/>
                <a:cs typeface="Arial"/>
              </a:rPr>
              <a:t>the </a:t>
            </a:r>
            <a:r>
              <a:rPr sz="1500" b="1" spc="-60" dirty="0">
                <a:solidFill>
                  <a:srgbClr val="FFFFFF"/>
                </a:solidFill>
                <a:latin typeface="Arial"/>
                <a:cs typeface="Arial"/>
              </a:rPr>
              <a:t>right </a:t>
            </a:r>
            <a:r>
              <a:rPr sz="1500" b="1" spc="-135" dirty="0">
                <a:solidFill>
                  <a:srgbClr val="FFFFFF"/>
                </a:solidFill>
                <a:latin typeface="Arial"/>
                <a:cs typeface="Arial"/>
              </a:rPr>
              <a:t>business  </a:t>
            </a:r>
            <a:r>
              <a:rPr sz="1500" b="1" spc="-80" dirty="0">
                <a:solidFill>
                  <a:srgbClr val="FFFFFF"/>
                </a:solidFill>
                <a:latin typeface="Arial"/>
                <a:cs typeface="Arial"/>
              </a:rPr>
              <a:t>strategy </a:t>
            </a:r>
            <a:r>
              <a:rPr sz="1500" b="1" spc="-105" dirty="0">
                <a:solidFill>
                  <a:srgbClr val="FFFFFF"/>
                </a:solidFill>
                <a:latin typeface="Arial"/>
                <a:cs typeface="Arial"/>
              </a:rPr>
              <a:t>and  </a:t>
            </a:r>
            <a:r>
              <a:rPr sz="1500" b="1" spc="-55" dirty="0">
                <a:solidFill>
                  <a:srgbClr val="FFFFFF"/>
                </a:solidFill>
                <a:latin typeface="Arial"/>
                <a:cs typeface="Arial"/>
              </a:rPr>
              <a:t>“attitude” </a:t>
            </a:r>
            <a:r>
              <a:rPr sz="1500" spc="-15" dirty="0">
                <a:solidFill>
                  <a:srgbClr val="FFFFFF"/>
                </a:solidFill>
                <a:latin typeface="Arial"/>
                <a:cs typeface="Arial"/>
              </a:rPr>
              <a:t>to</a:t>
            </a:r>
            <a:r>
              <a:rPr sz="1500" spc="-170" dirty="0">
                <a:solidFill>
                  <a:srgbClr val="FFFFFF"/>
                </a:solidFill>
                <a:latin typeface="Arial"/>
                <a:cs typeface="Arial"/>
              </a:rPr>
              <a:t> </a:t>
            </a:r>
            <a:r>
              <a:rPr sz="1500" spc="-20" dirty="0">
                <a:solidFill>
                  <a:srgbClr val="FFFFFF"/>
                </a:solidFill>
                <a:latin typeface="Arial"/>
                <a:cs typeface="Arial"/>
              </a:rPr>
              <a:t>recruit,  </a:t>
            </a:r>
            <a:r>
              <a:rPr sz="1500" spc="-40" dirty="0">
                <a:solidFill>
                  <a:srgbClr val="FFFFFF"/>
                </a:solidFill>
                <a:latin typeface="Arial"/>
                <a:cs typeface="Arial"/>
              </a:rPr>
              <a:t>hire, </a:t>
            </a:r>
            <a:r>
              <a:rPr sz="1500" spc="-30" dirty="0">
                <a:solidFill>
                  <a:srgbClr val="FFFFFF"/>
                </a:solidFill>
                <a:latin typeface="Arial"/>
                <a:cs typeface="Arial"/>
              </a:rPr>
              <a:t>retain </a:t>
            </a:r>
            <a:r>
              <a:rPr sz="1500" spc="-85" dirty="0">
                <a:solidFill>
                  <a:srgbClr val="FFFFFF"/>
                </a:solidFill>
                <a:latin typeface="Arial"/>
                <a:cs typeface="Arial"/>
              </a:rPr>
              <a:t>and  </a:t>
            </a:r>
            <a:r>
              <a:rPr sz="1500" spc="-100" dirty="0">
                <a:solidFill>
                  <a:srgbClr val="FFFFFF"/>
                </a:solidFill>
                <a:latin typeface="Arial"/>
                <a:cs typeface="Arial"/>
              </a:rPr>
              <a:t>advance </a:t>
            </a:r>
            <a:r>
              <a:rPr sz="1500" spc="-45" dirty="0">
                <a:solidFill>
                  <a:srgbClr val="FFFFFF"/>
                </a:solidFill>
                <a:latin typeface="Arial"/>
                <a:cs typeface="Arial"/>
              </a:rPr>
              <a:t>the </a:t>
            </a:r>
            <a:r>
              <a:rPr sz="1500" spc="-75" dirty="0">
                <a:solidFill>
                  <a:srgbClr val="FFFFFF"/>
                </a:solidFill>
                <a:latin typeface="Arial"/>
                <a:cs typeface="Arial"/>
              </a:rPr>
              <a:t>careers  </a:t>
            </a:r>
            <a:r>
              <a:rPr sz="1500" spc="-25" dirty="0">
                <a:solidFill>
                  <a:srgbClr val="FFFFFF"/>
                </a:solidFill>
                <a:latin typeface="Arial"/>
                <a:cs typeface="Arial"/>
              </a:rPr>
              <a:t>of </a:t>
            </a:r>
            <a:r>
              <a:rPr sz="1500" spc="-70" dirty="0">
                <a:solidFill>
                  <a:srgbClr val="FFFFFF"/>
                </a:solidFill>
                <a:latin typeface="Arial"/>
                <a:cs typeface="Arial"/>
              </a:rPr>
              <a:t>people </a:t>
            </a:r>
            <a:r>
              <a:rPr sz="1500" spc="-25" dirty="0">
                <a:solidFill>
                  <a:srgbClr val="FFFFFF"/>
                </a:solidFill>
                <a:latin typeface="Arial"/>
                <a:cs typeface="Arial"/>
              </a:rPr>
              <a:t>with  </a:t>
            </a:r>
            <a:r>
              <a:rPr sz="1500" spc="-40" dirty="0">
                <a:solidFill>
                  <a:srgbClr val="FFFFFF"/>
                </a:solidFill>
                <a:latin typeface="Arial"/>
                <a:cs typeface="Arial"/>
              </a:rPr>
              <a:t>disabilities.</a:t>
            </a:r>
            <a:endParaRPr sz="1500">
              <a:latin typeface="Arial"/>
              <a:cs typeface="Arial"/>
            </a:endParaRPr>
          </a:p>
        </p:txBody>
      </p:sp>
      <p:sp>
        <p:nvSpPr>
          <p:cNvPr id="13" name="object 13">
            <a:extLst>
              <a:ext uri="{FF2B5EF4-FFF2-40B4-BE49-F238E27FC236}">
                <a16:creationId xmlns:a16="http://schemas.microsoft.com/office/drawing/2014/main" id="{15D66E70-A0F7-47EC-8134-893C2C31899E}"/>
              </a:ext>
            </a:extLst>
          </p:cNvPr>
          <p:cNvSpPr txBox="1"/>
          <p:nvPr/>
        </p:nvSpPr>
        <p:spPr>
          <a:xfrm>
            <a:off x="1389379" y="2361691"/>
            <a:ext cx="980440" cy="360680"/>
          </a:xfrm>
          <a:prstGeom prst="rect">
            <a:avLst/>
          </a:prstGeom>
        </p:spPr>
        <p:txBody>
          <a:bodyPr vert="horz" wrap="square" lIns="0" tIns="12065" rIns="0" bIns="0" rtlCol="0">
            <a:spAutoFit/>
          </a:bodyPr>
          <a:lstStyle/>
          <a:p>
            <a:pPr marL="12700">
              <a:lnSpc>
                <a:spcPct val="100000"/>
              </a:lnSpc>
              <a:spcBef>
                <a:spcPts val="95"/>
              </a:spcBef>
            </a:pPr>
            <a:r>
              <a:rPr sz="2200" b="1" spc="-105" dirty="0">
                <a:solidFill>
                  <a:srgbClr val="FFFFFF"/>
                </a:solidFill>
                <a:latin typeface="Arial"/>
                <a:cs typeface="Arial"/>
              </a:rPr>
              <a:t>Attitude</a:t>
            </a:r>
            <a:endParaRPr sz="2200">
              <a:latin typeface="Arial"/>
              <a:cs typeface="Arial"/>
            </a:endParaRPr>
          </a:p>
        </p:txBody>
      </p:sp>
      <p:sp>
        <p:nvSpPr>
          <p:cNvPr id="14" name="object 14">
            <a:extLst>
              <a:ext uri="{FF2B5EF4-FFF2-40B4-BE49-F238E27FC236}">
                <a16:creationId xmlns:a16="http://schemas.microsoft.com/office/drawing/2014/main" id="{2B3F9B0F-9B90-4A03-9645-064BC16C3A58}"/>
              </a:ext>
            </a:extLst>
          </p:cNvPr>
          <p:cNvSpPr txBox="1"/>
          <p:nvPr/>
        </p:nvSpPr>
        <p:spPr>
          <a:xfrm>
            <a:off x="3361434" y="2354071"/>
            <a:ext cx="1468755" cy="360680"/>
          </a:xfrm>
          <a:prstGeom prst="rect">
            <a:avLst/>
          </a:prstGeom>
        </p:spPr>
        <p:txBody>
          <a:bodyPr vert="horz" wrap="square" lIns="0" tIns="12065" rIns="0" bIns="0" rtlCol="0">
            <a:spAutoFit/>
          </a:bodyPr>
          <a:lstStyle/>
          <a:p>
            <a:pPr marL="12700">
              <a:lnSpc>
                <a:spcPct val="100000"/>
              </a:lnSpc>
              <a:spcBef>
                <a:spcPts val="95"/>
              </a:spcBef>
            </a:pPr>
            <a:r>
              <a:rPr sz="2200" b="1" spc="-165" dirty="0">
                <a:solidFill>
                  <a:srgbClr val="FFFFFF"/>
                </a:solidFill>
                <a:latin typeface="Arial"/>
                <a:cs typeface="Arial"/>
              </a:rPr>
              <a:t>Accessibility</a:t>
            </a:r>
            <a:endParaRPr sz="2200">
              <a:latin typeface="Arial"/>
              <a:cs typeface="Arial"/>
            </a:endParaRPr>
          </a:p>
        </p:txBody>
      </p:sp>
      <p:sp>
        <p:nvSpPr>
          <p:cNvPr id="15" name="object 15">
            <a:extLst>
              <a:ext uri="{FF2B5EF4-FFF2-40B4-BE49-F238E27FC236}">
                <a16:creationId xmlns:a16="http://schemas.microsoft.com/office/drawing/2014/main" id="{2C17B3E9-298C-4338-A9E3-E407EE39A0F6}"/>
              </a:ext>
            </a:extLst>
          </p:cNvPr>
          <p:cNvSpPr/>
          <p:nvPr/>
        </p:nvSpPr>
        <p:spPr>
          <a:xfrm>
            <a:off x="5247132" y="1717548"/>
            <a:ext cx="2078989" cy="1731645"/>
          </a:xfrm>
          <a:custGeom>
            <a:avLst/>
            <a:gdLst/>
            <a:ahLst/>
            <a:cxnLst/>
            <a:rect l="l" t="t" r="r" b="b"/>
            <a:pathLst>
              <a:path w="2078990" h="1731645">
                <a:moveTo>
                  <a:pt x="2078736" y="865632"/>
                </a:moveTo>
                <a:lnTo>
                  <a:pt x="2077465" y="822388"/>
                </a:lnTo>
                <a:lnTo>
                  <a:pt x="2073693" y="779698"/>
                </a:lnTo>
                <a:lnTo>
                  <a:pt x="2067478" y="737611"/>
                </a:lnTo>
                <a:lnTo>
                  <a:pt x="2058880" y="696175"/>
                </a:lnTo>
                <a:lnTo>
                  <a:pt x="2047958" y="655441"/>
                </a:lnTo>
                <a:lnTo>
                  <a:pt x="2034772" y="615457"/>
                </a:lnTo>
                <a:lnTo>
                  <a:pt x="2019380" y="576274"/>
                </a:lnTo>
                <a:lnTo>
                  <a:pt x="2001843" y="537939"/>
                </a:lnTo>
                <a:lnTo>
                  <a:pt x="1982219" y="500504"/>
                </a:lnTo>
                <a:lnTo>
                  <a:pt x="1960567" y="464016"/>
                </a:lnTo>
                <a:lnTo>
                  <a:pt x="1936947" y="428526"/>
                </a:lnTo>
                <a:lnTo>
                  <a:pt x="1911418" y="394082"/>
                </a:lnTo>
                <a:lnTo>
                  <a:pt x="1884040" y="360735"/>
                </a:lnTo>
                <a:lnTo>
                  <a:pt x="1854872" y="328533"/>
                </a:lnTo>
                <a:lnTo>
                  <a:pt x="1823972" y="297526"/>
                </a:lnTo>
                <a:lnTo>
                  <a:pt x="1791401" y="267764"/>
                </a:lnTo>
                <a:lnTo>
                  <a:pt x="1757217" y="239295"/>
                </a:lnTo>
                <a:lnTo>
                  <a:pt x="1721481" y="212169"/>
                </a:lnTo>
                <a:lnTo>
                  <a:pt x="1684250" y="186435"/>
                </a:lnTo>
                <a:lnTo>
                  <a:pt x="1645585" y="162143"/>
                </a:lnTo>
                <a:lnTo>
                  <a:pt x="1605544" y="139342"/>
                </a:lnTo>
                <a:lnTo>
                  <a:pt x="1564188" y="118081"/>
                </a:lnTo>
                <a:lnTo>
                  <a:pt x="1521575" y="98410"/>
                </a:lnTo>
                <a:lnTo>
                  <a:pt x="1477764" y="80379"/>
                </a:lnTo>
                <a:lnTo>
                  <a:pt x="1432816" y="64036"/>
                </a:lnTo>
                <a:lnTo>
                  <a:pt x="1386788" y="49430"/>
                </a:lnTo>
                <a:lnTo>
                  <a:pt x="1339741" y="36612"/>
                </a:lnTo>
                <a:lnTo>
                  <a:pt x="1291734" y="25631"/>
                </a:lnTo>
                <a:lnTo>
                  <a:pt x="1242825" y="16535"/>
                </a:lnTo>
                <a:lnTo>
                  <a:pt x="1193075" y="9375"/>
                </a:lnTo>
                <a:lnTo>
                  <a:pt x="1142543" y="4199"/>
                </a:lnTo>
                <a:lnTo>
                  <a:pt x="1091287" y="1058"/>
                </a:lnTo>
                <a:lnTo>
                  <a:pt x="1039368" y="0"/>
                </a:lnTo>
                <a:lnTo>
                  <a:pt x="987578" y="1058"/>
                </a:lnTo>
                <a:lnTo>
                  <a:pt x="936437" y="4199"/>
                </a:lnTo>
                <a:lnTo>
                  <a:pt x="886003" y="9375"/>
                </a:lnTo>
                <a:lnTo>
                  <a:pt x="836338" y="16535"/>
                </a:lnTo>
                <a:lnTo>
                  <a:pt x="787500" y="25631"/>
                </a:lnTo>
                <a:lnTo>
                  <a:pt x="739551" y="36612"/>
                </a:lnTo>
                <a:lnTo>
                  <a:pt x="692549" y="49430"/>
                </a:lnTo>
                <a:lnTo>
                  <a:pt x="646556" y="64036"/>
                </a:lnTo>
                <a:lnTo>
                  <a:pt x="601630" y="80379"/>
                </a:lnTo>
                <a:lnTo>
                  <a:pt x="557833" y="98410"/>
                </a:lnTo>
                <a:lnTo>
                  <a:pt x="515224" y="118081"/>
                </a:lnTo>
                <a:lnTo>
                  <a:pt x="473864" y="139342"/>
                </a:lnTo>
                <a:lnTo>
                  <a:pt x="433812" y="162143"/>
                </a:lnTo>
                <a:lnTo>
                  <a:pt x="395128" y="186435"/>
                </a:lnTo>
                <a:lnTo>
                  <a:pt x="357873" y="212169"/>
                </a:lnTo>
                <a:lnTo>
                  <a:pt x="322106" y="239295"/>
                </a:lnTo>
                <a:lnTo>
                  <a:pt x="287888" y="267764"/>
                </a:lnTo>
                <a:lnTo>
                  <a:pt x="255278" y="297526"/>
                </a:lnTo>
                <a:lnTo>
                  <a:pt x="224337" y="328533"/>
                </a:lnTo>
                <a:lnTo>
                  <a:pt x="195125" y="360735"/>
                </a:lnTo>
                <a:lnTo>
                  <a:pt x="167701" y="394082"/>
                </a:lnTo>
                <a:lnTo>
                  <a:pt x="142127" y="428526"/>
                </a:lnTo>
                <a:lnTo>
                  <a:pt x="118461" y="464016"/>
                </a:lnTo>
                <a:lnTo>
                  <a:pt x="96764" y="500504"/>
                </a:lnTo>
                <a:lnTo>
                  <a:pt x="77096" y="537939"/>
                </a:lnTo>
                <a:lnTo>
                  <a:pt x="59517" y="576274"/>
                </a:lnTo>
                <a:lnTo>
                  <a:pt x="44087" y="615457"/>
                </a:lnTo>
                <a:lnTo>
                  <a:pt x="30866" y="655441"/>
                </a:lnTo>
                <a:lnTo>
                  <a:pt x="19914" y="696175"/>
                </a:lnTo>
                <a:lnTo>
                  <a:pt x="11292" y="737611"/>
                </a:lnTo>
                <a:lnTo>
                  <a:pt x="5058" y="779698"/>
                </a:lnTo>
                <a:lnTo>
                  <a:pt x="1274" y="822388"/>
                </a:lnTo>
                <a:lnTo>
                  <a:pt x="0" y="865632"/>
                </a:lnTo>
                <a:lnTo>
                  <a:pt x="1274" y="908875"/>
                </a:lnTo>
                <a:lnTo>
                  <a:pt x="5058" y="951565"/>
                </a:lnTo>
                <a:lnTo>
                  <a:pt x="11292" y="993652"/>
                </a:lnTo>
                <a:lnTo>
                  <a:pt x="19914" y="1035088"/>
                </a:lnTo>
                <a:lnTo>
                  <a:pt x="30866" y="1075822"/>
                </a:lnTo>
                <a:lnTo>
                  <a:pt x="44087" y="1115806"/>
                </a:lnTo>
                <a:lnTo>
                  <a:pt x="59517" y="1154989"/>
                </a:lnTo>
                <a:lnTo>
                  <a:pt x="77096" y="1193324"/>
                </a:lnTo>
                <a:lnTo>
                  <a:pt x="96764" y="1230759"/>
                </a:lnTo>
                <a:lnTo>
                  <a:pt x="118461" y="1267247"/>
                </a:lnTo>
                <a:lnTo>
                  <a:pt x="142127" y="1302737"/>
                </a:lnTo>
                <a:lnTo>
                  <a:pt x="167701" y="1337181"/>
                </a:lnTo>
                <a:lnTo>
                  <a:pt x="195125" y="1370528"/>
                </a:lnTo>
                <a:lnTo>
                  <a:pt x="224337" y="1402730"/>
                </a:lnTo>
                <a:lnTo>
                  <a:pt x="255278" y="1433737"/>
                </a:lnTo>
                <a:lnTo>
                  <a:pt x="287888" y="1463499"/>
                </a:lnTo>
                <a:lnTo>
                  <a:pt x="322106" y="1491968"/>
                </a:lnTo>
                <a:lnTo>
                  <a:pt x="357873" y="1519094"/>
                </a:lnTo>
                <a:lnTo>
                  <a:pt x="395128" y="1544828"/>
                </a:lnTo>
                <a:lnTo>
                  <a:pt x="433812" y="1569120"/>
                </a:lnTo>
                <a:lnTo>
                  <a:pt x="473864" y="1591921"/>
                </a:lnTo>
                <a:lnTo>
                  <a:pt x="515224" y="1613182"/>
                </a:lnTo>
                <a:lnTo>
                  <a:pt x="557833" y="1632853"/>
                </a:lnTo>
                <a:lnTo>
                  <a:pt x="601630" y="1650884"/>
                </a:lnTo>
                <a:lnTo>
                  <a:pt x="646556" y="1667227"/>
                </a:lnTo>
                <a:lnTo>
                  <a:pt x="692549" y="1681833"/>
                </a:lnTo>
                <a:lnTo>
                  <a:pt x="739551" y="1694651"/>
                </a:lnTo>
                <a:lnTo>
                  <a:pt x="787500" y="1705632"/>
                </a:lnTo>
                <a:lnTo>
                  <a:pt x="836338" y="1714728"/>
                </a:lnTo>
                <a:lnTo>
                  <a:pt x="886003" y="1721888"/>
                </a:lnTo>
                <a:lnTo>
                  <a:pt x="936437" y="1727064"/>
                </a:lnTo>
                <a:lnTo>
                  <a:pt x="987578" y="1730205"/>
                </a:lnTo>
                <a:lnTo>
                  <a:pt x="1039368" y="1731264"/>
                </a:lnTo>
                <a:lnTo>
                  <a:pt x="1091287" y="1730205"/>
                </a:lnTo>
                <a:lnTo>
                  <a:pt x="1142543" y="1727064"/>
                </a:lnTo>
                <a:lnTo>
                  <a:pt x="1193075" y="1721888"/>
                </a:lnTo>
                <a:lnTo>
                  <a:pt x="1242825" y="1714728"/>
                </a:lnTo>
                <a:lnTo>
                  <a:pt x="1291734" y="1705632"/>
                </a:lnTo>
                <a:lnTo>
                  <a:pt x="1339741" y="1694651"/>
                </a:lnTo>
                <a:lnTo>
                  <a:pt x="1386788" y="1681833"/>
                </a:lnTo>
                <a:lnTo>
                  <a:pt x="1432816" y="1667227"/>
                </a:lnTo>
                <a:lnTo>
                  <a:pt x="1477764" y="1650884"/>
                </a:lnTo>
                <a:lnTo>
                  <a:pt x="1521575" y="1632853"/>
                </a:lnTo>
                <a:lnTo>
                  <a:pt x="1564188" y="1613182"/>
                </a:lnTo>
                <a:lnTo>
                  <a:pt x="1605544" y="1591921"/>
                </a:lnTo>
                <a:lnTo>
                  <a:pt x="1645585" y="1569120"/>
                </a:lnTo>
                <a:lnTo>
                  <a:pt x="1684250" y="1544828"/>
                </a:lnTo>
                <a:lnTo>
                  <a:pt x="1721481" y="1519094"/>
                </a:lnTo>
                <a:lnTo>
                  <a:pt x="1757217" y="1491968"/>
                </a:lnTo>
                <a:lnTo>
                  <a:pt x="1791401" y="1463499"/>
                </a:lnTo>
                <a:lnTo>
                  <a:pt x="1823972" y="1433737"/>
                </a:lnTo>
                <a:lnTo>
                  <a:pt x="1854872" y="1402730"/>
                </a:lnTo>
                <a:lnTo>
                  <a:pt x="1884040" y="1370528"/>
                </a:lnTo>
                <a:lnTo>
                  <a:pt x="1911418" y="1337181"/>
                </a:lnTo>
                <a:lnTo>
                  <a:pt x="1936947" y="1302737"/>
                </a:lnTo>
                <a:lnTo>
                  <a:pt x="1960567" y="1267247"/>
                </a:lnTo>
                <a:lnTo>
                  <a:pt x="1982219" y="1230759"/>
                </a:lnTo>
                <a:lnTo>
                  <a:pt x="2001843" y="1193324"/>
                </a:lnTo>
                <a:lnTo>
                  <a:pt x="2019380" y="1154989"/>
                </a:lnTo>
                <a:lnTo>
                  <a:pt x="2034772" y="1115806"/>
                </a:lnTo>
                <a:lnTo>
                  <a:pt x="2047958" y="1075822"/>
                </a:lnTo>
                <a:lnTo>
                  <a:pt x="2058880" y="1035088"/>
                </a:lnTo>
                <a:lnTo>
                  <a:pt x="2067478" y="993652"/>
                </a:lnTo>
                <a:lnTo>
                  <a:pt x="2073693" y="951565"/>
                </a:lnTo>
                <a:lnTo>
                  <a:pt x="2077465" y="908875"/>
                </a:lnTo>
                <a:lnTo>
                  <a:pt x="2078736" y="865632"/>
                </a:lnTo>
                <a:close/>
              </a:path>
            </a:pathLst>
          </a:custGeom>
          <a:solidFill>
            <a:srgbClr val="E97700"/>
          </a:solidFill>
        </p:spPr>
        <p:txBody>
          <a:bodyPr wrap="square" lIns="0" tIns="0" rIns="0" bIns="0" rtlCol="0"/>
          <a:lstStyle/>
          <a:p>
            <a:endParaRPr/>
          </a:p>
        </p:txBody>
      </p:sp>
      <p:sp>
        <p:nvSpPr>
          <p:cNvPr id="16" name="object 16">
            <a:extLst>
              <a:ext uri="{FF2B5EF4-FFF2-40B4-BE49-F238E27FC236}">
                <a16:creationId xmlns:a16="http://schemas.microsoft.com/office/drawing/2014/main" id="{568AFFBD-7F8A-43B0-8258-5FCB41F0AACC}"/>
              </a:ext>
            </a:extLst>
          </p:cNvPr>
          <p:cNvSpPr txBox="1"/>
          <p:nvPr/>
        </p:nvSpPr>
        <p:spPr>
          <a:xfrm>
            <a:off x="5290817" y="2355594"/>
            <a:ext cx="2024380" cy="360680"/>
          </a:xfrm>
          <a:prstGeom prst="rect">
            <a:avLst/>
          </a:prstGeom>
        </p:spPr>
        <p:txBody>
          <a:bodyPr vert="horz" wrap="square" lIns="0" tIns="12065" rIns="0" bIns="0" rtlCol="0">
            <a:spAutoFit/>
          </a:bodyPr>
          <a:lstStyle/>
          <a:p>
            <a:pPr marL="12700">
              <a:lnSpc>
                <a:spcPct val="100000"/>
              </a:lnSpc>
              <a:spcBef>
                <a:spcPts val="95"/>
              </a:spcBef>
            </a:pPr>
            <a:r>
              <a:rPr sz="2200" b="1" spc="-200" dirty="0">
                <a:solidFill>
                  <a:srgbClr val="FFFFFF"/>
                </a:solidFill>
                <a:latin typeface="Arial"/>
                <a:cs typeface="Arial"/>
              </a:rPr>
              <a:t>Accommodations</a:t>
            </a:r>
            <a:endParaRPr sz="2200">
              <a:latin typeface="Arial"/>
              <a:cs typeface="Arial"/>
            </a:endParaRPr>
          </a:p>
        </p:txBody>
      </p:sp>
      <p:sp>
        <p:nvSpPr>
          <p:cNvPr id="17" name="object 17">
            <a:extLst>
              <a:ext uri="{FF2B5EF4-FFF2-40B4-BE49-F238E27FC236}">
                <a16:creationId xmlns:a16="http://schemas.microsoft.com/office/drawing/2014/main" id="{F85536F5-6AB7-48FC-BF87-86125E6C4086}"/>
              </a:ext>
            </a:extLst>
          </p:cNvPr>
          <p:cNvSpPr txBox="1"/>
          <p:nvPr/>
        </p:nvSpPr>
        <p:spPr>
          <a:xfrm>
            <a:off x="7828277" y="2349499"/>
            <a:ext cx="1468755" cy="360680"/>
          </a:xfrm>
          <a:prstGeom prst="rect">
            <a:avLst/>
          </a:prstGeom>
        </p:spPr>
        <p:txBody>
          <a:bodyPr vert="horz" wrap="square" lIns="0" tIns="12065" rIns="0" bIns="0" rtlCol="0">
            <a:spAutoFit/>
          </a:bodyPr>
          <a:lstStyle/>
          <a:p>
            <a:pPr marL="12700">
              <a:lnSpc>
                <a:spcPct val="100000"/>
              </a:lnSpc>
              <a:spcBef>
                <a:spcPts val="95"/>
              </a:spcBef>
            </a:pPr>
            <a:r>
              <a:rPr sz="2200" b="1" spc="-150" dirty="0">
                <a:solidFill>
                  <a:srgbClr val="FFFFFF"/>
                </a:solidFill>
                <a:latin typeface="Arial"/>
                <a:cs typeface="Arial"/>
              </a:rPr>
              <a:t>Assimilation</a:t>
            </a:r>
            <a:endParaRPr sz="2200">
              <a:latin typeface="Arial"/>
              <a:cs typeface="Arial"/>
            </a:endParaRPr>
          </a:p>
        </p:txBody>
      </p:sp>
      <p:sp>
        <p:nvSpPr>
          <p:cNvPr id="18" name="object 18">
            <a:extLst>
              <a:ext uri="{FF2B5EF4-FFF2-40B4-BE49-F238E27FC236}">
                <a16:creationId xmlns:a16="http://schemas.microsoft.com/office/drawing/2014/main" id="{601965D4-1A38-4AA7-AFC5-C0E7CC749B1A}"/>
              </a:ext>
            </a:extLst>
          </p:cNvPr>
          <p:cNvSpPr/>
          <p:nvPr/>
        </p:nvSpPr>
        <p:spPr>
          <a:xfrm>
            <a:off x="4538471" y="3369564"/>
            <a:ext cx="1173479" cy="265175"/>
          </a:xfrm>
          <a:prstGeom prst="rect">
            <a:avLst/>
          </a:prstGeom>
          <a:blipFill>
            <a:blip r:embed="rId4" cstate="print"/>
            <a:stretch>
              <a:fillRect/>
            </a:stretch>
          </a:blipFill>
        </p:spPr>
        <p:txBody>
          <a:bodyPr wrap="square" lIns="0" tIns="0" rIns="0" bIns="0" rtlCol="0"/>
          <a:lstStyle/>
          <a:p>
            <a:endParaRPr/>
          </a:p>
        </p:txBody>
      </p:sp>
      <p:sp>
        <p:nvSpPr>
          <p:cNvPr id="19" name="object 19">
            <a:extLst>
              <a:ext uri="{FF2B5EF4-FFF2-40B4-BE49-F238E27FC236}">
                <a16:creationId xmlns:a16="http://schemas.microsoft.com/office/drawing/2014/main" id="{495EF952-48B4-4F2B-BC1C-590B0687D301}"/>
              </a:ext>
            </a:extLst>
          </p:cNvPr>
          <p:cNvSpPr/>
          <p:nvPr/>
        </p:nvSpPr>
        <p:spPr>
          <a:xfrm>
            <a:off x="659055" y="608076"/>
            <a:ext cx="1304274" cy="914400"/>
          </a:xfrm>
          <a:prstGeom prst="rect">
            <a:avLst/>
          </a:prstGeom>
          <a:blipFill>
            <a:blip r:embed="rId5" cstate="print"/>
            <a:stretch>
              <a:fillRect/>
            </a:stretch>
          </a:blipFill>
        </p:spPr>
        <p:txBody>
          <a:bodyPr wrap="square" lIns="0" tIns="0" rIns="0" bIns="0" rtlCol="0"/>
          <a:lstStyle/>
          <a:p>
            <a:endParaRPr/>
          </a:p>
        </p:txBody>
      </p:sp>
      <p:sp>
        <p:nvSpPr>
          <p:cNvPr id="20" name="object 20">
            <a:extLst>
              <a:ext uri="{FF2B5EF4-FFF2-40B4-BE49-F238E27FC236}">
                <a16:creationId xmlns:a16="http://schemas.microsoft.com/office/drawing/2014/main" id="{386368CA-A143-4206-95FC-F705C9ADCE1D}"/>
              </a:ext>
            </a:extLst>
          </p:cNvPr>
          <p:cNvSpPr/>
          <p:nvPr/>
        </p:nvSpPr>
        <p:spPr>
          <a:xfrm>
            <a:off x="661416" y="1522476"/>
            <a:ext cx="8940165" cy="0"/>
          </a:xfrm>
          <a:custGeom>
            <a:avLst/>
            <a:gdLst/>
            <a:ahLst/>
            <a:cxnLst/>
            <a:rect l="l" t="t" r="r" b="b"/>
            <a:pathLst>
              <a:path w="8940165">
                <a:moveTo>
                  <a:pt x="0" y="0"/>
                </a:moveTo>
                <a:lnTo>
                  <a:pt x="8939784" y="0"/>
                </a:lnTo>
              </a:path>
            </a:pathLst>
          </a:custGeom>
          <a:ln w="57912">
            <a:solidFill>
              <a:srgbClr val="00457B"/>
            </a:solidFill>
          </a:ln>
        </p:spPr>
        <p:txBody>
          <a:bodyPr wrap="square" lIns="0" tIns="0" rIns="0" bIns="0" rtlCol="0"/>
          <a:lstStyle/>
          <a:p>
            <a:endParaRPr/>
          </a:p>
        </p:txBody>
      </p:sp>
    </p:spTree>
    <p:extLst>
      <p:ext uri="{BB962C8B-B14F-4D97-AF65-F5344CB8AC3E}">
        <p14:creationId xmlns:p14="http://schemas.microsoft.com/office/powerpoint/2010/main" val="227095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D302-3EED-45AD-BCB0-24B4427A349F}"/>
              </a:ext>
            </a:extLst>
          </p:cNvPr>
          <p:cNvSpPr>
            <a:spLocks noGrp="1"/>
          </p:cNvSpPr>
          <p:nvPr>
            <p:ph type="title"/>
          </p:nvPr>
        </p:nvSpPr>
        <p:spPr/>
        <p:txBody>
          <a:bodyPr/>
          <a:lstStyle/>
          <a:p>
            <a:r>
              <a:rPr lang="en-US" dirty="0"/>
              <a:t>		Defining Success </a:t>
            </a:r>
          </a:p>
        </p:txBody>
      </p:sp>
      <p:sp>
        <p:nvSpPr>
          <p:cNvPr id="3" name="object 2">
            <a:extLst>
              <a:ext uri="{FF2B5EF4-FFF2-40B4-BE49-F238E27FC236}">
                <a16:creationId xmlns:a16="http://schemas.microsoft.com/office/drawing/2014/main" id="{F60F82A2-9486-4AED-9175-705E51F237D6}"/>
              </a:ext>
            </a:extLst>
          </p:cNvPr>
          <p:cNvSpPr/>
          <p:nvPr/>
        </p:nvSpPr>
        <p:spPr>
          <a:xfrm>
            <a:off x="457200" y="3086100"/>
            <a:ext cx="9139555" cy="3695700"/>
          </a:xfrm>
          <a:custGeom>
            <a:avLst/>
            <a:gdLst/>
            <a:ahLst/>
            <a:cxnLst/>
            <a:rect l="l" t="t" r="r" b="b"/>
            <a:pathLst>
              <a:path w="9139555" h="3695700">
                <a:moveTo>
                  <a:pt x="0" y="0"/>
                </a:moveTo>
                <a:lnTo>
                  <a:pt x="0" y="3695700"/>
                </a:lnTo>
                <a:lnTo>
                  <a:pt x="9139428" y="3695700"/>
                </a:lnTo>
                <a:lnTo>
                  <a:pt x="9139428" y="0"/>
                </a:lnTo>
                <a:lnTo>
                  <a:pt x="0" y="0"/>
                </a:lnTo>
                <a:close/>
              </a:path>
            </a:pathLst>
          </a:custGeom>
          <a:solidFill>
            <a:srgbClr val="567FAC"/>
          </a:solidFill>
        </p:spPr>
        <p:txBody>
          <a:bodyPr wrap="square" lIns="0" tIns="0" rIns="0" bIns="0" rtlCol="0"/>
          <a:lstStyle/>
          <a:p>
            <a:endParaRPr/>
          </a:p>
        </p:txBody>
      </p:sp>
      <p:sp>
        <p:nvSpPr>
          <p:cNvPr id="4" name="object 4">
            <a:extLst>
              <a:ext uri="{FF2B5EF4-FFF2-40B4-BE49-F238E27FC236}">
                <a16:creationId xmlns:a16="http://schemas.microsoft.com/office/drawing/2014/main" id="{A400F137-6E9F-4BAF-A15F-4643474D98CE}"/>
              </a:ext>
            </a:extLst>
          </p:cNvPr>
          <p:cNvSpPr/>
          <p:nvPr/>
        </p:nvSpPr>
        <p:spPr>
          <a:xfrm>
            <a:off x="669723" y="608076"/>
            <a:ext cx="1304274" cy="914400"/>
          </a:xfrm>
          <a:prstGeom prst="rect">
            <a:avLst/>
          </a:prstGeom>
          <a:blipFill>
            <a:blip r:embed="rId2" cstate="print"/>
            <a:stretch>
              <a:fillRect/>
            </a:stretch>
          </a:blipFill>
        </p:spPr>
        <p:txBody>
          <a:bodyPr wrap="square" lIns="0" tIns="0" rIns="0" bIns="0" rtlCol="0"/>
          <a:lstStyle/>
          <a:p>
            <a:endParaRPr/>
          </a:p>
        </p:txBody>
      </p:sp>
      <p:sp>
        <p:nvSpPr>
          <p:cNvPr id="5" name="object 5">
            <a:extLst>
              <a:ext uri="{FF2B5EF4-FFF2-40B4-BE49-F238E27FC236}">
                <a16:creationId xmlns:a16="http://schemas.microsoft.com/office/drawing/2014/main" id="{633104D1-0199-4BF9-B26F-585B72FFC246}"/>
              </a:ext>
            </a:extLst>
          </p:cNvPr>
          <p:cNvSpPr/>
          <p:nvPr/>
        </p:nvSpPr>
        <p:spPr>
          <a:xfrm>
            <a:off x="1905000" y="1483614"/>
            <a:ext cx="7315200" cy="0"/>
          </a:xfrm>
          <a:custGeom>
            <a:avLst/>
            <a:gdLst/>
            <a:ahLst/>
            <a:cxnLst/>
            <a:rect l="l" t="t" r="r" b="b"/>
            <a:pathLst>
              <a:path w="7315200">
                <a:moveTo>
                  <a:pt x="0" y="0"/>
                </a:moveTo>
                <a:lnTo>
                  <a:pt x="7315200" y="0"/>
                </a:lnTo>
              </a:path>
            </a:pathLst>
          </a:custGeom>
          <a:ln w="56388">
            <a:solidFill>
              <a:srgbClr val="00457B"/>
            </a:solidFill>
          </a:ln>
        </p:spPr>
        <p:txBody>
          <a:bodyPr wrap="square" lIns="0" tIns="0" rIns="0" bIns="0" rtlCol="0"/>
          <a:lstStyle/>
          <a:p>
            <a:endParaRPr/>
          </a:p>
        </p:txBody>
      </p:sp>
      <p:sp>
        <p:nvSpPr>
          <p:cNvPr id="6" name="object 6">
            <a:extLst>
              <a:ext uri="{FF2B5EF4-FFF2-40B4-BE49-F238E27FC236}">
                <a16:creationId xmlns:a16="http://schemas.microsoft.com/office/drawing/2014/main" id="{4AEF8252-DFC0-4FC1-958E-6AF4F10D8EA4}"/>
              </a:ext>
            </a:extLst>
          </p:cNvPr>
          <p:cNvSpPr/>
          <p:nvPr/>
        </p:nvSpPr>
        <p:spPr>
          <a:xfrm>
            <a:off x="457200" y="1586484"/>
            <a:ext cx="9143999" cy="2910839"/>
          </a:xfrm>
          <a:prstGeom prst="rect">
            <a:avLst/>
          </a:prstGeom>
          <a:blipFill>
            <a:blip r:embed="rId3" cstate="print"/>
            <a:stretch>
              <a:fillRect/>
            </a:stretch>
          </a:blipFill>
        </p:spPr>
        <p:txBody>
          <a:bodyPr wrap="square" lIns="0" tIns="0" rIns="0" bIns="0" rtlCol="0"/>
          <a:lstStyle/>
          <a:p>
            <a:endParaRPr/>
          </a:p>
        </p:txBody>
      </p:sp>
      <p:sp>
        <p:nvSpPr>
          <p:cNvPr id="7" name="object 7">
            <a:extLst>
              <a:ext uri="{FF2B5EF4-FFF2-40B4-BE49-F238E27FC236}">
                <a16:creationId xmlns:a16="http://schemas.microsoft.com/office/drawing/2014/main" id="{4C654D1B-607D-4329-94E3-52699F81ED21}"/>
              </a:ext>
            </a:extLst>
          </p:cNvPr>
          <p:cNvSpPr txBox="1"/>
          <p:nvPr/>
        </p:nvSpPr>
        <p:spPr>
          <a:xfrm>
            <a:off x="457200" y="4626354"/>
            <a:ext cx="9139555" cy="1808480"/>
          </a:xfrm>
          <a:prstGeom prst="rect">
            <a:avLst/>
          </a:prstGeom>
        </p:spPr>
        <p:txBody>
          <a:bodyPr vert="horz" wrap="square" lIns="0" tIns="12065" rIns="0" bIns="0" rtlCol="0">
            <a:spAutoFit/>
          </a:bodyPr>
          <a:lstStyle/>
          <a:p>
            <a:pPr marL="395605" marR="1082675">
              <a:lnSpc>
                <a:spcPct val="100000"/>
              </a:lnSpc>
              <a:spcBef>
                <a:spcPts val="95"/>
              </a:spcBef>
            </a:pPr>
            <a:r>
              <a:rPr sz="1600" b="1" i="1" spc="-95" dirty="0">
                <a:solidFill>
                  <a:srgbClr val="FFFFFF"/>
                </a:solidFill>
                <a:latin typeface="Arial"/>
                <a:cs typeface="Arial"/>
              </a:rPr>
              <a:t>“</a:t>
            </a:r>
            <a:r>
              <a:rPr sz="1600" i="1" spc="-95" dirty="0">
                <a:solidFill>
                  <a:srgbClr val="FFFFFF"/>
                </a:solidFill>
                <a:latin typeface="Trebuchet MS"/>
                <a:cs typeface="Trebuchet MS"/>
              </a:rPr>
              <a:t>Disability</a:t>
            </a:r>
            <a:r>
              <a:rPr sz="1600" i="1" spc="-140" dirty="0">
                <a:solidFill>
                  <a:srgbClr val="FFFFFF"/>
                </a:solidFill>
                <a:latin typeface="Trebuchet MS"/>
                <a:cs typeface="Trebuchet MS"/>
              </a:rPr>
              <a:t> </a:t>
            </a:r>
            <a:r>
              <a:rPr sz="1600" i="1" spc="-90" dirty="0">
                <a:solidFill>
                  <a:srgbClr val="FFFFFF"/>
                </a:solidFill>
                <a:latin typeface="Trebuchet MS"/>
                <a:cs typeface="Trebuchet MS"/>
              </a:rPr>
              <a:t>inclusion</a:t>
            </a:r>
            <a:r>
              <a:rPr sz="1600" i="1" spc="-135" dirty="0">
                <a:solidFill>
                  <a:srgbClr val="FFFFFF"/>
                </a:solidFill>
                <a:latin typeface="Trebuchet MS"/>
                <a:cs typeface="Trebuchet MS"/>
              </a:rPr>
              <a:t> </a:t>
            </a:r>
            <a:r>
              <a:rPr sz="1600" i="1" spc="-65" dirty="0">
                <a:solidFill>
                  <a:srgbClr val="FFFFFF"/>
                </a:solidFill>
                <a:latin typeface="Trebuchet MS"/>
                <a:cs typeface="Trebuchet MS"/>
              </a:rPr>
              <a:t>is</a:t>
            </a:r>
            <a:r>
              <a:rPr sz="1600" i="1" spc="-160" dirty="0">
                <a:solidFill>
                  <a:srgbClr val="FFFFFF"/>
                </a:solidFill>
                <a:latin typeface="Trebuchet MS"/>
                <a:cs typeface="Trebuchet MS"/>
              </a:rPr>
              <a:t> </a:t>
            </a:r>
            <a:r>
              <a:rPr sz="1600" i="1" spc="-80" dirty="0">
                <a:solidFill>
                  <a:srgbClr val="FFFFFF"/>
                </a:solidFill>
                <a:latin typeface="Trebuchet MS"/>
                <a:cs typeface="Trebuchet MS"/>
              </a:rPr>
              <a:t>no</a:t>
            </a:r>
            <a:r>
              <a:rPr sz="1600" i="1" spc="-160" dirty="0">
                <a:solidFill>
                  <a:srgbClr val="FFFFFF"/>
                </a:solidFill>
                <a:latin typeface="Trebuchet MS"/>
                <a:cs typeface="Trebuchet MS"/>
              </a:rPr>
              <a:t> </a:t>
            </a:r>
            <a:r>
              <a:rPr sz="1600" i="1" spc="-90" dirty="0">
                <a:solidFill>
                  <a:srgbClr val="FFFFFF"/>
                </a:solidFill>
                <a:latin typeface="Trebuchet MS"/>
                <a:cs typeface="Trebuchet MS"/>
              </a:rPr>
              <a:t>longer</a:t>
            </a:r>
            <a:r>
              <a:rPr sz="1600" i="1" spc="-155" dirty="0">
                <a:solidFill>
                  <a:srgbClr val="FFFFFF"/>
                </a:solidFill>
                <a:latin typeface="Trebuchet MS"/>
                <a:cs typeface="Trebuchet MS"/>
              </a:rPr>
              <a:t> </a:t>
            </a:r>
            <a:r>
              <a:rPr sz="1600" i="1" spc="-100" dirty="0">
                <a:solidFill>
                  <a:srgbClr val="FFFFFF"/>
                </a:solidFill>
                <a:latin typeface="Trebuchet MS"/>
                <a:cs typeface="Trebuchet MS"/>
              </a:rPr>
              <a:t>about</a:t>
            </a:r>
            <a:r>
              <a:rPr sz="1600" i="1" spc="-160" dirty="0">
                <a:solidFill>
                  <a:srgbClr val="FFFFFF"/>
                </a:solidFill>
                <a:latin typeface="Trebuchet MS"/>
                <a:cs typeface="Trebuchet MS"/>
              </a:rPr>
              <a:t> </a:t>
            </a:r>
            <a:r>
              <a:rPr sz="1600" i="1" spc="-114" dirty="0">
                <a:solidFill>
                  <a:srgbClr val="FFFFFF"/>
                </a:solidFill>
                <a:latin typeface="Trebuchet MS"/>
                <a:cs typeface="Trebuchet MS"/>
              </a:rPr>
              <a:t>automatic</a:t>
            </a:r>
            <a:r>
              <a:rPr sz="1600" i="1" spc="-145" dirty="0">
                <a:solidFill>
                  <a:srgbClr val="FFFFFF"/>
                </a:solidFill>
                <a:latin typeface="Trebuchet MS"/>
                <a:cs typeface="Trebuchet MS"/>
              </a:rPr>
              <a:t> </a:t>
            </a:r>
            <a:r>
              <a:rPr sz="1600" i="1" spc="-85" dirty="0">
                <a:solidFill>
                  <a:srgbClr val="FFFFFF"/>
                </a:solidFill>
                <a:latin typeface="Trebuchet MS"/>
                <a:cs typeface="Trebuchet MS"/>
              </a:rPr>
              <a:t>doors,</a:t>
            </a:r>
            <a:r>
              <a:rPr sz="1600" i="1" spc="-155" dirty="0">
                <a:solidFill>
                  <a:srgbClr val="FFFFFF"/>
                </a:solidFill>
                <a:latin typeface="Trebuchet MS"/>
                <a:cs typeface="Trebuchet MS"/>
              </a:rPr>
              <a:t> </a:t>
            </a:r>
            <a:r>
              <a:rPr sz="1600" i="1" spc="-95" dirty="0">
                <a:solidFill>
                  <a:srgbClr val="FFFFFF"/>
                </a:solidFill>
                <a:latin typeface="Trebuchet MS"/>
                <a:cs typeface="Trebuchet MS"/>
              </a:rPr>
              <a:t>curb</a:t>
            </a:r>
            <a:r>
              <a:rPr sz="1600" i="1" spc="-160" dirty="0">
                <a:solidFill>
                  <a:srgbClr val="FFFFFF"/>
                </a:solidFill>
                <a:latin typeface="Trebuchet MS"/>
                <a:cs typeface="Trebuchet MS"/>
              </a:rPr>
              <a:t> </a:t>
            </a:r>
            <a:r>
              <a:rPr sz="1600" i="1" spc="-110" dirty="0">
                <a:solidFill>
                  <a:srgbClr val="FFFFFF"/>
                </a:solidFill>
                <a:latin typeface="Trebuchet MS"/>
                <a:cs typeface="Trebuchet MS"/>
              </a:rPr>
              <a:t>cuts,</a:t>
            </a:r>
            <a:r>
              <a:rPr sz="1600" i="1" spc="-160" dirty="0">
                <a:solidFill>
                  <a:srgbClr val="FFFFFF"/>
                </a:solidFill>
                <a:latin typeface="Trebuchet MS"/>
                <a:cs typeface="Trebuchet MS"/>
              </a:rPr>
              <a:t> </a:t>
            </a:r>
            <a:r>
              <a:rPr sz="1600" i="1" spc="-105" dirty="0">
                <a:solidFill>
                  <a:srgbClr val="FFFFFF"/>
                </a:solidFill>
                <a:latin typeface="Trebuchet MS"/>
                <a:cs typeface="Trebuchet MS"/>
              </a:rPr>
              <a:t>ramps,</a:t>
            </a:r>
            <a:r>
              <a:rPr sz="1600" i="1" spc="-130" dirty="0">
                <a:solidFill>
                  <a:srgbClr val="FFFFFF"/>
                </a:solidFill>
                <a:latin typeface="Trebuchet MS"/>
                <a:cs typeface="Trebuchet MS"/>
              </a:rPr>
              <a:t> </a:t>
            </a:r>
            <a:r>
              <a:rPr sz="1600" i="1" spc="-85" dirty="0">
                <a:solidFill>
                  <a:srgbClr val="FFFFFF"/>
                </a:solidFill>
                <a:latin typeface="Trebuchet MS"/>
                <a:cs typeface="Trebuchet MS"/>
              </a:rPr>
              <a:t>and</a:t>
            </a:r>
            <a:r>
              <a:rPr sz="1600" i="1" spc="-145" dirty="0">
                <a:solidFill>
                  <a:srgbClr val="FFFFFF"/>
                </a:solidFill>
                <a:latin typeface="Trebuchet MS"/>
                <a:cs typeface="Trebuchet MS"/>
              </a:rPr>
              <a:t> </a:t>
            </a:r>
            <a:r>
              <a:rPr sz="1600" i="1" spc="-105" dirty="0">
                <a:solidFill>
                  <a:srgbClr val="FFFFFF"/>
                </a:solidFill>
                <a:latin typeface="Trebuchet MS"/>
                <a:cs typeface="Trebuchet MS"/>
              </a:rPr>
              <a:t>legislation.</a:t>
            </a:r>
            <a:r>
              <a:rPr sz="1600" i="1" spc="-140" dirty="0">
                <a:solidFill>
                  <a:srgbClr val="FFFFFF"/>
                </a:solidFill>
                <a:latin typeface="Trebuchet MS"/>
                <a:cs typeface="Trebuchet MS"/>
              </a:rPr>
              <a:t> </a:t>
            </a:r>
            <a:r>
              <a:rPr sz="1600" i="1" spc="-110" dirty="0">
                <a:solidFill>
                  <a:srgbClr val="FFFFFF"/>
                </a:solidFill>
                <a:latin typeface="Trebuchet MS"/>
                <a:cs typeface="Trebuchet MS"/>
              </a:rPr>
              <a:t>These  </a:t>
            </a:r>
            <a:r>
              <a:rPr sz="1600" i="1" spc="-100" dirty="0">
                <a:solidFill>
                  <a:srgbClr val="FFFFFF"/>
                </a:solidFill>
                <a:latin typeface="Trebuchet MS"/>
                <a:cs typeface="Trebuchet MS"/>
              </a:rPr>
              <a:t>historic </a:t>
            </a:r>
            <a:r>
              <a:rPr sz="1600" i="1" spc="-110" dirty="0">
                <a:solidFill>
                  <a:srgbClr val="FFFFFF"/>
                </a:solidFill>
                <a:latin typeface="Trebuchet MS"/>
                <a:cs typeface="Trebuchet MS"/>
              </a:rPr>
              <a:t>efforts </a:t>
            </a:r>
            <a:r>
              <a:rPr sz="1600" i="1" spc="-135" dirty="0">
                <a:solidFill>
                  <a:srgbClr val="FFFFFF"/>
                </a:solidFill>
                <a:latin typeface="Trebuchet MS"/>
                <a:cs typeface="Trebuchet MS"/>
              </a:rPr>
              <a:t>were </a:t>
            </a:r>
            <a:r>
              <a:rPr sz="1600" i="1" spc="-100" dirty="0">
                <a:solidFill>
                  <a:srgbClr val="FFFFFF"/>
                </a:solidFill>
                <a:latin typeface="Trebuchet MS"/>
                <a:cs typeface="Trebuchet MS"/>
              </a:rPr>
              <a:t>essential </a:t>
            </a:r>
            <a:r>
              <a:rPr sz="1600" i="1" spc="-130" dirty="0">
                <a:solidFill>
                  <a:srgbClr val="FFFFFF"/>
                </a:solidFill>
                <a:latin typeface="Trebuchet MS"/>
                <a:cs typeface="Trebuchet MS"/>
              </a:rPr>
              <a:t>at </a:t>
            </a:r>
            <a:r>
              <a:rPr sz="1600" i="1" spc="-135" dirty="0">
                <a:solidFill>
                  <a:srgbClr val="FFFFFF"/>
                </a:solidFill>
                <a:latin typeface="Trebuchet MS"/>
                <a:cs typeface="Trebuchet MS"/>
              </a:rPr>
              <a:t>the time </a:t>
            </a:r>
            <a:r>
              <a:rPr sz="1600" i="1" spc="-85" dirty="0">
                <a:solidFill>
                  <a:srgbClr val="FFFFFF"/>
                </a:solidFill>
                <a:latin typeface="Trebuchet MS"/>
                <a:cs typeface="Trebuchet MS"/>
              </a:rPr>
              <a:t>and </a:t>
            </a:r>
            <a:r>
              <a:rPr sz="1600" i="1" spc="-110" dirty="0">
                <a:solidFill>
                  <a:srgbClr val="FFFFFF"/>
                </a:solidFill>
                <a:latin typeface="Trebuchet MS"/>
                <a:cs typeface="Trebuchet MS"/>
              </a:rPr>
              <a:t>represented </a:t>
            </a:r>
            <a:r>
              <a:rPr sz="1600" i="1" spc="-135" dirty="0">
                <a:solidFill>
                  <a:srgbClr val="FFFFFF"/>
                </a:solidFill>
                <a:latin typeface="Trebuchet MS"/>
                <a:cs typeface="Trebuchet MS"/>
              </a:rPr>
              <a:t>the </a:t>
            </a:r>
            <a:r>
              <a:rPr sz="1600" i="1" spc="-100" dirty="0">
                <a:solidFill>
                  <a:srgbClr val="FFFFFF"/>
                </a:solidFill>
                <a:latin typeface="Trebuchet MS"/>
                <a:cs typeface="Trebuchet MS"/>
              </a:rPr>
              <a:t>thinking </a:t>
            </a:r>
            <a:r>
              <a:rPr sz="1600" i="1" spc="-85" dirty="0">
                <a:solidFill>
                  <a:srgbClr val="FFFFFF"/>
                </a:solidFill>
                <a:latin typeface="Trebuchet MS"/>
                <a:cs typeface="Trebuchet MS"/>
              </a:rPr>
              <a:t>and </a:t>
            </a:r>
            <a:r>
              <a:rPr sz="1600" i="1" spc="-75" dirty="0">
                <a:solidFill>
                  <a:srgbClr val="FFFFFF"/>
                </a:solidFill>
                <a:latin typeface="Trebuchet MS"/>
                <a:cs typeface="Trebuchet MS"/>
              </a:rPr>
              <a:t>necessary </a:t>
            </a:r>
            <a:r>
              <a:rPr sz="1600" i="1" spc="-85" dirty="0">
                <a:solidFill>
                  <a:srgbClr val="FFFFFF"/>
                </a:solidFill>
                <a:latin typeface="Trebuchet MS"/>
                <a:cs typeface="Trebuchet MS"/>
              </a:rPr>
              <a:t>change  </a:t>
            </a:r>
            <a:r>
              <a:rPr sz="1600" i="1" spc="-110" dirty="0">
                <a:solidFill>
                  <a:srgbClr val="FFFFFF"/>
                </a:solidFill>
                <a:latin typeface="Trebuchet MS"/>
                <a:cs typeface="Trebuchet MS"/>
              </a:rPr>
              <a:t>required</a:t>
            </a:r>
            <a:r>
              <a:rPr sz="1600" i="1" spc="-150" dirty="0">
                <a:solidFill>
                  <a:srgbClr val="FFFFFF"/>
                </a:solidFill>
                <a:latin typeface="Trebuchet MS"/>
                <a:cs typeface="Trebuchet MS"/>
              </a:rPr>
              <a:t> </a:t>
            </a:r>
            <a:r>
              <a:rPr sz="1600" i="1" spc="-110" dirty="0">
                <a:solidFill>
                  <a:srgbClr val="FFFFFF"/>
                </a:solidFill>
                <a:latin typeface="Trebuchet MS"/>
                <a:cs typeface="Trebuchet MS"/>
              </a:rPr>
              <a:t>for</a:t>
            </a:r>
            <a:r>
              <a:rPr sz="1600" i="1" spc="-160" dirty="0">
                <a:solidFill>
                  <a:srgbClr val="FFFFFF"/>
                </a:solidFill>
                <a:latin typeface="Trebuchet MS"/>
                <a:cs typeface="Trebuchet MS"/>
              </a:rPr>
              <a:t> </a:t>
            </a:r>
            <a:r>
              <a:rPr sz="1600" i="1" spc="-105" dirty="0">
                <a:solidFill>
                  <a:srgbClr val="FFFFFF"/>
                </a:solidFill>
                <a:latin typeface="Trebuchet MS"/>
                <a:cs typeface="Trebuchet MS"/>
              </a:rPr>
              <a:t>people</a:t>
            </a:r>
            <a:r>
              <a:rPr sz="1600" i="1" spc="-155" dirty="0">
                <a:solidFill>
                  <a:srgbClr val="FFFFFF"/>
                </a:solidFill>
                <a:latin typeface="Trebuchet MS"/>
                <a:cs typeface="Trebuchet MS"/>
              </a:rPr>
              <a:t> </a:t>
            </a:r>
            <a:r>
              <a:rPr sz="1600" i="1" spc="-140" dirty="0">
                <a:solidFill>
                  <a:srgbClr val="FFFFFF"/>
                </a:solidFill>
                <a:latin typeface="Trebuchet MS"/>
                <a:cs typeface="Trebuchet MS"/>
              </a:rPr>
              <a:t>with</a:t>
            </a:r>
            <a:r>
              <a:rPr sz="1600" i="1" spc="-165" dirty="0">
                <a:solidFill>
                  <a:srgbClr val="FFFFFF"/>
                </a:solidFill>
                <a:latin typeface="Trebuchet MS"/>
                <a:cs typeface="Trebuchet MS"/>
              </a:rPr>
              <a:t> </a:t>
            </a:r>
            <a:r>
              <a:rPr sz="1600" i="1" spc="-100" dirty="0">
                <a:solidFill>
                  <a:srgbClr val="FFFFFF"/>
                </a:solidFill>
                <a:latin typeface="Trebuchet MS"/>
                <a:cs typeface="Trebuchet MS"/>
              </a:rPr>
              <a:t>disabilities</a:t>
            </a:r>
            <a:r>
              <a:rPr sz="1600" i="1" spc="-125" dirty="0">
                <a:solidFill>
                  <a:srgbClr val="FFFFFF"/>
                </a:solidFill>
                <a:latin typeface="Trebuchet MS"/>
                <a:cs typeface="Trebuchet MS"/>
              </a:rPr>
              <a:t> </a:t>
            </a:r>
            <a:r>
              <a:rPr sz="1600" i="1" spc="-100" dirty="0">
                <a:solidFill>
                  <a:srgbClr val="FFFFFF"/>
                </a:solidFill>
                <a:latin typeface="Trebuchet MS"/>
                <a:cs typeface="Trebuchet MS"/>
              </a:rPr>
              <a:t>in</a:t>
            </a:r>
            <a:r>
              <a:rPr sz="1600" i="1" spc="-165" dirty="0">
                <a:solidFill>
                  <a:srgbClr val="FFFFFF"/>
                </a:solidFill>
                <a:latin typeface="Trebuchet MS"/>
                <a:cs typeface="Trebuchet MS"/>
              </a:rPr>
              <a:t> </a:t>
            </a:r>
            <a:r>
              <a:rPr sz="1600" i="1" spc="-135" dirty="0">
                <a:solidFill>
                  <a:srgbClr val="FFFFFF"/>
                </a:solidFill>
                <a:latin typeface="Trebuchet MS"/>
                <a:cs typeface="Trebuchet MS"/>
              </a:rPr>
              <a:t>the</a:t>
            </a:r>
            <a:r>
              <a:rPr sz="1600" i="1" spc="-165" dirty="0">
                <a:solidFill>
                  <a:srgbClr val="FFFFFF"/>
                </a:solidFill>
                <a:latin typeface="Trebuchet MS"/>
                <a:cs typeface="Trebuchet MS"/>
              </a:rPr>
              <a:t> </a:t>
            </a:r>
            <a:r>
              <a:rPr sz="1600" i="1" spc="-45" dirty="0">
                <a:solidFill>
                  <a:srgbClr val="FFFFFF"/>
                </a:solidFill>
                <a:latin typeface="Trebuchet MS"/>
                <a:cs typeface="Trebuchet MS"/>
              </a:rPr>
              <a:t>20th</a:t>
            </a:r>
            <a:r>
              <a:rPr sz="1600" i="1" spc="-155" dirty="0">
                <a:solidFill>
                  <a:srgbClr val="FFFFFF"/>
                </a:solidFill>
                <a:latin typeface="Trebuchet MS"/>
                <a:cs typeface="Trebuchet MS"/>
              </a:rPr>
              <a:t> </a:t>
            </a:r>
            <a:r>
              <a:rPr sz="1600" i="1" spc="-140" dirty="0">
                <a:solidFill>
                  <a:srgbClr val="FFFFFF"/>
                </a:solidFill>
                <a:latin typeface="Trebuchet MS"/>
                <a:cs typeface="Trebuchet MS"/>
              </a:rPr>
              <a:t>Century.</a:t>
            </a:r>
            <a:endParaRPr sz="1600">
              <a:latin typeface="Trebuchet MS"/>
              <a:cs typeface="Trebuchet MS"/>
            </a:endParaRPr>
          </a:p>
          <a:p>
            <a:pPr marL="395605" marR="692785">
              <a:lnSpc>
                <a:spcPct val="100000"/>
              </a:lnSpc>
              <a:spcBef>
                <a:spcPts val="600"/>
              </a:spcBef>
            </a:pPr>
            <a:r>
              <a:rPr sz="1600" i="1" spc="-155" dirty="0">
                <a:solidFill>
                  <a:srgbClr val="FFFFFF"/>
                </a:solidFill>
                <a:latin typeface="Trebuchet MS"/>
                <a:cs typeface="Trebuchet MS"/>
              </a:rPr>
              <a:t>“Today, </a:t>
            </a:r>
            <a:r>
              <a:rPr sz="1600" i="1" spc="-135" dirty="0">
                <a:solidFill>
                  <a:srgbClr val="FFFFFF"/>
                </a:solidFill>
                <a:latin typeface="Trebuchet MS"/>
                <a:cs typeface="Trebuchet MS"/>
              </a:rPr>
              <a:t>the </a:t>
            </a:r>
            <a:r>
              <a:rPr sz="1600" i="1" spc="-120" dirty="0">
                <a:solidFill>
                  <a:srgbClr val="FFFFFF"/>
                </a:solidFill>
                <a:latin typeface="Trebuchet MS"/>
                <a:cs typeface="Trebuchet MS"/>
              </a:rPr>
              <a:t>new </a:t>
            </a:r>
            <a:r>
              <a:rPr sz="1600" i="1" spc="-105" dirty="0">
                <a:solidFill>
                  <a:srgbClr val="FFFFFF"/>
                </a:solidFill>
                <a:latin typeface="Trebuchet MS"/>
                <a:cs typeface="Trebuchet MS"/>
              </a:rPr>
              <a:t>era </a:t>
            </a:r>
            <a:r>
              <a:rPr sz="1600" i="1" spc="-114" dirty="0">
                <a:solidFill>
                  <a:srgbClr val="FFFFFF"/>
                </a:solidFill>
                <a:latin typeface="Trebuchet MS"/>
                <a:cs typeface="Trebuchet MS"/>
              </a:rPr>
              <a:t>of </a:t>
            </a:r>
            <a:r>
              <a:rPr sz="1600" i="1" spc="-100" dirty="0">
                <a:solidFill>
                  <a:srgbClr val="FFFFFF"/>
                </a:solidFill>
                <a:latin typeface="Trebuchet MS"/>
                <a:cs typeface="Trebuchet MS"/>
              </a:rPr>
              <a:t>disability </a:t>
            </a:r>
            <a:r>
              <a:rPr sz="1600" i="1" spc="-90" dirty="0">
                <a:solidFill>
                  <a:srgbClr val="FFFFFF"/>
                </a:solidFill>
                <a:latin typeface="Trebuchet MS"/>
                <a:cs typeface="Trebuchet MS"/>
              </a:rPr>
              <a:t>inclusion </a:t>
            </a:r>
            <a:r>
              <a:rPr sz="1600" i="1" spc="-65" dirty="0">
                <a:solidFill>
                  <a:srgbClr val="FFFFFF"/>
                </a:solidFill>
                <a:latin typeface="Trebuchet MS"/>
                <a:cs typeface="Trebuchet MS"/>
              </a:rPr>
              <a:t>is </a:t>
            </a:r>
            <a:r>
              <a:rPr sz="1600" i="1" spc="-100" dirty="0">
                <a:solidFill>
                  <a:srgbClr val="FFFFFF"/>
                </a:solidFill>
                <a:latin typeface="Trebuchet MS"/>
                <a:cs typeface="Trebuchet MS"/>
              </a:rPr>
              <a:t>about </a:t>
            </a:r>
            <a:r>
              <a:rPr sz="1600" i="1" spc="-120" dirty="0">
                <a:solidFill>
                  <a:srgbClr val="FFFFFF"/>
                </a:solidFill>
                <a:latin typeface="Trebuchet MS"/>
                <a:cs typeface="Trebuchet MS"/>
              </a:rPr>
              <a:t>‘assimilation’ </a:t>
            </a:r>
            <a:r>
              <a:rPr sz="1600" i="1" spc="-170" dirty="0">
                <a:solidFill>
                  <a:srgbClr val="FFFFFF"/>
                </a:solidFill>
                <a:latin typeface="Trebuchet MS"/>
                <a:cs typeface="Trebuchet MS"/>
              </a:rPr>
              <a:t>— </a:t>
            </a:r>
            <a:r>
              <a:rPr sz="1600" i="1" spc="-90" dirty="0">
                <a:solidFill>
                  <a:srgbClr val="FFFFFF"/>
                </a:solidFill>
                <a:latin typeface="Trebuchet MS"/>
                <a:cs typeface="Trebuchet MS"/>
              </a:rPr>
              <a:t>hiring </a:t>
            </a:r>
            <a:r>
              <a:rPr sz="1600" i="1" spc="-85" dirty="0">
                <a:solidFill>
                  <a:srgbClr val="FFFFFF"/>
                </a:solidFill>
                <a:latin typeface="Trebuchet MS"/>
                <a:cs typeface="Trebuchet MS"/>
              </a:rPr>
              <a:t>professionals </a:t>
            </a:r>
            <a:r>
              <a:rPr sz="1600" i="1" spc="-140" dirty="0">
                <a:solidFill>
                  <a:srgbClr val="FFFFFF"/>
                </a:solidFill>
                <a:latin typeface="Trebuchet MS"/>
                <a:cs typeface="Trebuchet MS"/>
              </a:rPr>
              <a:t>with  </a:t>
            </a:r>
            <a:r>
              <a:rPr sz="1600" i="1" spc="-100" dirty="0">
                <a:solidFill>
                  <a:srgbClr val="FFFFFF"/>
                </a:solidFill>
                <a:latin typeface="Trebuchet MS"/>
                <a:cs typeface="Trebuchet MS"/>
              </a:rPr>
              <a:t>disabilities</a:t>
            </a:r>
            <a:r>
              <a:rPr sz="1600" i="1" spc="-120" dirty="0">
                <a:solidFill>
                  <a:srgbClr val="FFFFFF"/>
                </a:solidFill>
                <a:latin typeface="Trebuchet MS"/>
                <a:cs typeface="Trebuchet MS"/>
              </a:rPr>
              <a:t> </a:t>
            </a:r>
            <a:r>
              <a:rPr sz="1600" i="1" spc="-114" dirty="0">
                <a:solidFill>
                  <a:srgbClr val="FFFFFF"/>
                </a:solidFill>
                <a:latin typeface="Trebuchet MS"/>
                <a:cs typeface="Trebuchet MS"/>
              </a:rPr>
              <a:t>into</a:t>
            </a:r>
            <a:r>
              <a:rPr sz="1600" i="1" spc="-155" dirty="0">
                <a:solidFill>
                  <a:srgbClr val="FFFFFF"/>
                </a:solidFill>
                <a:latin typeface="Trebuchet MS"/>
                <a:cs typeface="Trebuchet MS"/>
              </a:rPr>
              <a:t> </a:t>
            </a:r>
            <a:r>
              <a:rPr sz="1600" i="1" spc="-135" dirty="0">
                <a:solidFill>
                  <a:srgbClr val="FFFFFF"/>
                </a:solidFill>
                <a:latin typeface="Trebuchet MS"/>
                <a:cs typeface="Trebuchet MS"/>
              </a:rPr>
              <a:t>the</a:t>
            </a:r>
            <a:r>
              <a:rPr sz="1600" i="1" spc="-155" dirty="0">
                <a:solidFill>
                  <a:srgbClr val="FFFFFF"/>
                </a:solidFill>
                <a:latin typeface="Trebuchet MS"/>
                <a:cs typeface="Trebuchet MS"/>
              </a:rPr>
              <a:t> </a:t>
            </a:r>
            <a:r>
              <a:rPr sz="1600" i="1" spc="-95" dirty="0">
                <a:solidFill>
                  <a:srgbClr val="FFFFFF"/>
                </a:solidFill>
                <a:latin typeface="Trebuchet MS"/>
                <a:cs typeface="Trebuchet MS"/>
              </a:rPr>
              <a:t>robust</a:t>
            </a:r>
            <a:r>
              <a:rPr sz="1600" i="1" spc="-155" dirty="0">
                <a:solidFill>
                  <a:srgbClr val="FFFFFF"/>
                </a:solidFill>
                <a:latin typeface="Trebuchet MS"/>
                <a:cs typeface="Trebuchet MS"/>
              </a:rPr>
              <a:t> </a:t>
            </a:r>
            <a:r>
              <a:rPr sz="1600" i="1" spc="-120" dirty="0">
                <a:solidFill>
                  <a:srgbClr val="FFFFFF"/>
                </a:solidFill>
                <a:latin typeface="Trebuchet MS"/>
                <a:cs typeface="Trebuchet MS"/>
              </a:rPr>
              <a:t>culture</a:t>
            </a:r>
            <a:r>
              <a:rPr sz="1600" i="1" spc="-155" dirty="0">
                <a:solidFill>
                  <a:srgbClr val="FFFFFF"/>
                </a:solidFill>
                <a:latin typeface="Trebuchet MS"/>
                <a:cs typeface="Trebuchet MS"/>
              </a:rPr>
              <a:t> </a:t>
            </a:r>
            <a:r>
              <a:rPr sz="1600" i="1" spc="-114" dirty="0">
                <a:solidFill>
                  <a:srgbClr val="FFFFFF"/>
                </a:solidFill>
                <a:latin typeface="Trebuchet MS"/>
                <a:cs typeface="Trebuchet MS"/>
              </a:rPr>
              <a:t>of</a:t>
            </a:r>
            <a:r>
              <a:rPr sz="1600" i="1" spc="-150" dirty="0">
                <a:solidFill>
                  <a:srgbClr val="FFFFFF"/>
                </a:solidFill>
                <a:latin typeface="Trebuchet MS"/>
                <a:cs typeface="Trebuchet MS"/>
              </a:rPr>
              <a:t> </a:t>
            </a:r>
            <a:r>
              <a:rPr sz="1600" i="1" spc="-135" dirty="0">
                <a:solidFill>
                  <a:srgbClr val="FFFFFF"/>
                </a:solidFill>
                <a:latin typeface="Trebuchet MS"/>
                <a:cs typeface="Trebuchet MS"/>
              </a:rPr>
              <a:t>the</a:t>
            </a:r>
            <a:r>
              <a:rPr sz="1600" i="1" spc="-155" dirty="0">
                <a:solidFill>
                  <a:srgbClr val="FFFFFF"/>
                </a:solidFill>
                <a:latin typeface="Trebuchet MS"/>
                <a:cs typeface="Trebuchet MS"/>
              </a:rPr>
              <a:t> </a:t>
            </a:r>
            <a:r>
              <a:rPr sz="1600" i="1" spc="-130" dirty="0">
                <a:solidFill>
                  <a:srgbClr val="FFFFFF"/>
                </a:solidFill>
                <a:latin typeface="Trebuchet MS"/>
                <a:cs typeface="Trebuchet MS"/>
              </a:rPr>
              <a:t>firm</a:t>
            </a:r>
            <a:r>
              <a:rPr sz="1600" i="1" spc="-160" dirty="0">
                <a:solidFill>
                  <a:srgbClr val="FFFFFF"/>
                </a:solidFill>
                <a:latin typeface="Trebuchet MS"/>
                <a:cs typeface="Trebuchet MS"/>
              </a:rPr>
              <a:t> </a:t>
            </a:r>
            <a:r>
              <a:rPr sz="1600" i="1" spc="-85" dirty="0">
                <a:solidFill>
                  <a:srgbClr val="FFFFFF"/>
                </a:solidFill>
                <a:latin typeface="Trebuchet MS"/>
                <a:cs typeface="Trebuchet MS"/>
              </a:rPr>
              <a:t>and</a:t>
            </a:r>
            <a:r>
              <a:rPr sz="1600" i="1" spc="-140" dirty="0">
                <a:solidFill>
                  <a:srgbClr val="FFFFFF"/>
                </a:solidFill>
                <a:latin typeface="Trebuchet MS"/>
                <a:cs typeface="Trebuchet MS"/>
              </a:rPr>
              <a:t> </a:t>
            </a:r>
            <a:r>
              <a:rPr sz="1600" i="1" spc="-120" dirty="0">
                <a:solidFill>
                  <a:srgbClr val="FFFFFF"/>
                </a:solidFill>
                <a:latin typeface="Trebuchet MS"/>
                <a:cs typeface="Trebuchet MS"/>
              </a:rPr>
              <a:t>marketplace.</a:t>
            </a:r>
            <a:r>
              <a:rPr sz="1600" i="1" spc="-114" dirty="0">
                <a:solidFill>
                  <a:srgbClr val="FFFFFF"/>
                </a:solidFill>
                <a:latin typeface="Trebuchet MS"/>
                <a:cs typeface="Trebuchet MS"/>
              </a:rPr>
              <a:t> </a:t>
            </a:r>
            <a:r>
              <a:rPr sz="1600" i="1" spc="-120" dirty="0">
                <a:solidFill>
                  <a:srgbClr val="FFFFFF"/>
                </a:solidFill>
                <a:latin typeface="Trebuchet MS"/>
                <a:cs typeface="Trebuchet MS"/>
              </a:rPr>
              <a:t>Full</a:t>
            </a:r>
            <a:r>
              <a:rPr sz="1600" i="1" spc="-150" dirty="0">
                <a:solidFill>
                  <a:srgbClr val="FFFFFF"/>
                </a:solidFill>
                <a:latin typeface="Trebuchet MS"/>
                <a:cs typeface="Trebuchet MS"/>
              </a:rPr>
              <a:t> </a:t>
            </a:r>
            <a:r>
              <a:rPr sz="1600" i="1" spc="-95" dirty="0">
                <a:solidFill>
                  <a:srgbClr val="FFFFFF"/>
                </a:solidFill>
                <a:latin typeface="Trebuchet MS"/>
                <a:cs typeface="Trebuchet MS"/>
              </a:rPr>
              <a:t>assimilation</a:t>
            </a:r>
            <a:r>
              <a:rPr sz="1600" i="1" spc="-135" dirty="0">
                <a:solidFill>
                  <a:srgbClr val="FFFFFF"/>
                </a:solidFill>
                <a:latin typeface="Trebuchet MS"/>
                <a:cs typeface="Trebuchet MS"/>
              </a:rPr>
              <a:t> </a:t>
            </a:r>
            <a:r>
              <a:rPr sz="1600" i="1" spc="-100" dirty="0">
                <a:solidFill>
                  <a:srgbClr val="FFFFFF"/>
                </a:solidFill>
                <a:latin typeface="Trebuchet MS"/>
                <a:cs typeface="Trebuchet MS"/>
              </a:rPr>
              <a:t>requires</a:t>
            </a:r>
            <a:r>
              <a:rPr sz="1600" i="1" spc="-140" dirty="0">
                <a:solidFill>
                  <a:srgbClr val="FFFFFF"/>
                </a:solidFill>
                <a:latin typeface="Trebuchet MS"/>
                <a:cs typeface="Trebuchet MS"/>
              </a:rPr>
              <a:t> </a:t>
            </a:r>
            <a:r>
              <a:rPr sz="1600" i="1" spc="-70" dirty="0">
                <a:solidFill>
                  <a:srgbClr val="FFFFFF"/>
                </a:solidFill>
                <a:latin typeface="Trebuchet MS"/>
                <a:cs typeface="Trebuchet MS"/>
              </a:rPr>
              <a:t>a</a:t>
            </a:r>
            <a:r>
              <a:rPr sz="1600" i="1" spc="-155" dirty="0">
                <a:solidFill>
                  <a:srgbClr val="FFFFFF"/>
                </a:solidFill>
                <a:latin typeface="Trebuchet MS"/>
                <a:cs typeface="Trebuchet MS"/>
              </a:rPr>
              <a:t> </a:t>
            </a:r>
            <a:r>
              <a:rPr sz="1600" i="1" spc="-100" dirty="0">
                <a:solidFill>
                  <a:srgbClr val="FFFFFF"/>
                </a:solidFill>
                <a:latin typeface="Trebuchet MS"/>
                <a:cs typeface="Trebuchet MS"/>
              </a:rPr>
              <a:t>leadership  </a:t>
            </a:r>
            <a:r>
              <a:rPr sz="1600" i="1" spc="-125" dirty="0">
                <a:solidFill>
                  <a:srgbClr val="FFFFFF"/>
                </a:solidFill>
                <a:latin typeface="Trebuchet MS"/>
                <a:cs typeface="Trebuchet MS"/>
              </a:rPr>
              <a:t>team </a:t>
            </a:r>
            <a:r>
              <a:rPr sz="1600" i="1" spc="-140" dirty="0">
                <a:solidFill>
                  <a:srgbClr val="FFFFFF"/>
                </a:solidFill>
                <a:latin typeface="Trebuchet MS"/>
                <a:cs typeface="Trebuchet MS"/>
              </a:rPr>
              <a:t>with </a:t>
            </a:r>
            <a:r>
              <a:rPr sz="1600" i="1" spc="-135" dirty="0">
                <a:solidFill>
                  <a:srgbClr val="FFFFFF"/>
                </a:solidFill>
                <a:latin typeface="Trebuchet MS"/>
                <a:cs typeface="Trebuchet MS"/>
              </a:rPr>
              <a:t>the </a:t>
            </a:r>
            <a:r>
              <a:rPr sz="1600" i="1" spc="-150" dirty="0">
                <a:solidFill>
                  <a:srgbClr val="FFFFFF"/>
                </a:solidFill>
                <a:latin typeface="Trebuchet MS"/>
                <a:cs typeface="Trebuchet MS"/>
              </a:rPr>
              <a:t>will, </a:t>
            </a:r>
            <a:r>
              <a:rPr sz="1600" i="1" spc="-125" dirty="0">
                <a:solidFill>
                  <a:srgbClr val="FFFFFF"/>
                </a:solidFill>
                <a:latin typeface="Trebuchet MS"/>
                <a:cs typeface="Trebuchet MS"/>
              </a:rPr>
              <a:t>commitment </a:t>
            </a:r>
            <a:r>
              <a:rPr sz="1600" i="1" spc="-85" dirty="0">
                <a:solidFill>
                  <a:srgbClr val="FFFFFF"/>
                </a:solidFill>
                <a:latin typeface="Trebuchet MS"/>
                <a:cs typeface="Trebuchet MS"/>
              </a:rPr>
              <a:t>and </a:t>
            </a:r>
            <a:r>
              <a:rPr sz="1600" i="1" spc="-135" dirty="0">
                <a:solidFill>
                  <a:srgbClr val="FFFFFF"/>
                </a:solidFill>
                <a:latin typeface="Trebuchet MS"/>
                <a:cs typeface="Trebuchet MS"/>
              </a:rPr>
              <a:t>attitude </a:t>
            </a:r>
            <a:r>
              <a:rPr sz="1600" i="1" spc="-125" dirty="0">
                <a:solidFill>
                  <a:srgbClr val="FFFFFF"/>
                </a:solidFill>
                <a:latin typeface="Trebuchet MS"/>
                <a:cs typeface="Trebuchet MS"/>
              </a:rPr>
              <a:t>to </a:t>
            </a:r>
            <a:r>
              <a:rPr sz="1600" i="1" spc="-135" dirty="0">
                <a:solidFill>
                  <a:srgbClr val="FFFFFF"/>
                </a:solidFill>
                <a:latin typeface="Trebuchet MS"/>
                <a:cs typeface="Trebuchet MS"/>
              </a:rPr>
              <a:t>identify, </a:t>
            </a:r>
            <a:r>
              <a:rPr sz="1600" i="1" spc="-110" dirty="0">
                <a:solidFill>
                  <a:srgbClr val="FFFFFF"/>
                </a:solidFill>
                <a:latin typeface="Trebuchet MS"/>
                <a:cs typeface="Trebuchet MS"/>
              </a:rPr>
              <a:t>train </a:t>
            </a:r>
            <a:r>
              <a:rPr sz="1600" i="1" spc="-85" dirty="0">
                <a:solidFill>
                  <a:srgbClr val="FFFFFF"/>
                </a:solidFill>
                <a:latin typeface="Trebuchet MS"/>
                <a:cs typeface="Trebuchet MS"/>
              </a:rPr>
              <a:t>and </a:t>
            </a:r>
            <a:r>
              <a:rPr sz="1600" i="1" spc="-75" dirty="0">
                <a:solidFill>
                  <a:srgbClr val="FFFFFF"/>
                </a:solidFill>
                <a:latin typeface="Trebuchet MS"/>
                <a:cs typeface="Trebuchet MS"/>
              </a:rPr>
              <a:t>groom </a:t>
            </a:r>
            <a:r>
              <a:rPr sz="1600" i="1" spc="-85" dirty="0">
                <a:solidFill>
                  <a:srgbClr val="FFFFFF"/>
                </a:solidFill>
                <a:latin typeface="Trebuchet MS"/>
                <a:cs typeface="Trebuchet MS"/>
              </a:rPr>
              <a:t>professionals </a:t>
            </a:r>
            <a:r>
              <a:rPr sz="1600" i="1" spc="-140" dirty="0">
                <a:solidFill>
                  <a:srgbClr val="FFFFFF"/>
                </a:solidFill>
                <a:latin typeface="Trebuchet MS"/>
                <a:cs typeface="Trebuchet MS"/>
              </a:rPr>
              <a:t>with  </a:t>
            </a:r>
            <a:r>
              <a:rPr sz="1600" i="1" spc="-100" dirty="0">
                <a:solidFill>
                  <a:srgbClr val="FFFFFF"/>
                </a:solidFill>
                <a:latin typeface="Trebuchet MS"/>
                <a:cs typeface="Trebuchet MS"/>
              </a:rPr>
              <a:t>disabilities</a:t>
            </a:r>
            <a:r>
              <a:rPr sz="1600" i="1" spc="-125" dirty="0">
                <a:solidFill>
                  <a:srgbClr val="FFFFFF"/>
                </a:solidFill>
                <a:latin typeface="Trebuchet MS"/>
                <a:cs typeface="Trebuchet MS"/>
              </a:rPr>
              <a:t> </a:t>
            </a:r>
            <a:r>
              <a:rPr sz="1600" i="1" spc="-110" dirty="0">
                <a:solidFill>
                  <a:srgbClr val="FFFFFF"/>
                </a:solidFill>
                <a:latin typeface="Trebuchet MS"/>
                <a:cs typeface="Trebuchet MS"/>
              </a:rPr>
              <a:t>for</a:t>
            </a:r>
            <a:r>
              <a:rPr sz="1600" i="1" spc="-175" dirty="0">
                <a:solidFill>
                  <a:srgbClr val="FFFFFF"/>
                </a:solidFill>
                <a:latin typeface="Trebuchet MS"/>
                <a:cs typeface="Trebuchet MS"/>
              </a:rPr>
              <a:t> </a:t>
            </a:r>
            <a:r>
              <a:rPr sz="1600" i="1" spc="-100" dirty="0">
                <a:solidFill>
                  <a:srgbClr val="FFFFFF"/>
                </a:solidFill>
                <a:latin typeface="Trebuchet MS"/>
                <a:cs typeface="Trebuchet MS"/>
              </a:rPr>
              <a:t>leadership</a:t>
            </a:r>
            <a:r>
              <a:rPr sz="1600" i="1" spc="-130" dirty="0">
                <a:solidFill>
                  <a:srgbClr val="FFFFFF"/>
                </a:solidFill>
                <a:latin typeface="Trebuchet MS"/>
                <a:cs typeface="Trebuchet MS"/>
              </a:rPr>
              <a:t> </a:t>
            </a:r>
            <a:r>
              <a:rPr sz="1600" i="1" spc="-85" dirty="0">
                <a:solidFill>
                  <a:srgbClr val="FFFFFF"/>
                </a:solidFill>
                <a:latin typeface="Trebuchet MS"/>
                <a:cs typeface="Trebuchet MS"/>
              </a:rPr>
              <a:t>positions</a:t>
            </a:r>
            <a:r>
              <a:rPr sz="1600" i="1" spc="-150" dirty="0">
                <a:solidFill>
                  <a:srgbClr val="FFFFFF"/>
                </a:solidFill>
                <a:latin typeface="Trebuchet MS"/>
                <a:cs typeface="Trebuchet MS"/>
              </a:rPr>
              <a:t> </a:t>
            </a:r>
            <a:r>
              <a:rPr sz="1600" i="1" spc="-45" dirty="0">
                <a:solidFill>
                  <a:srgbClr val="FFFFFF"/>
                </a:solidFill>
                <a:latin typeface="Trebuchet MS"/>
                <a:cs typeface="Trebuchet MS"/>
              </a:rPr>
              <a:t>as</a:t>
            </a:r>
            <a:r>
              <a:rPr sz="1600" i="1" spc="-170" dirty="0">
                <a:solidFill>
                  <a:srgbClr val="FFFFFF"/>
                </a:solidFill>
                <a:latin typeface="Trebuchet MS"/>
                <a:cs typeface="Trebuchet MS"/>
              </a:rPr>
              <a:t> </a:t>
            </a:r>
            <a:r>
              <a:rPr sz="1600" i="1" spc="-145" dirty="0">
                <a:solidFill>
                  <a:srgbClr val="FFFFFF"/>
                </a:solidFill>
                <a:latin typeface="Trebuchet MS"/>
                <a:cs typeface="Trebuchet MS"/>
              </a:rPr>
              <a:t>we</a:t>
            </a:r>
            <a:r>
              <a:rPr sz="1600" i="1" spc="-165" dirty="0">
                <a:solidFill>
                  <a:srgbClr val="FFFFFF"/>
                </a:solidFill>
                <a:latin typeface="Trebuchet MS"/>
                <a:cs typeface="Trebuchet MS"/>
              </a:rPr>
              <a:t> </a:t>
            </a:r>
            <a:r>
              <a:rPr sz="1600" i="1" spc="-85" dirty="0">
                <a:solidFill>
                  <a:srgbClr val="FFFFFF"/>
                </a:solidFill>
                <a:latin typeface="Trebuchet MS"/>
                <a:cs typeface="Trebuchet MS"/>
              </a:rPr>
              <a:t>do</a:t>
            </a:r>
            <a:r>
              <a:rPr sz="1600" i="1" spc="-155" dirty="0">
                <a:solidFill>
                  <a:srgbClr val="FFFFFF"/>
                </a:solidFill>
                <a:latin typeface="Trebuchet MS"/>
                <a:cs typeface="Trebuchet MS"/>
              </a:rPr>
              <a:t> </a:t>
            </a:r>
            <a:r>
              <a:rPr sz="1600" i="1" spc="-140" dirty="0">
                <a:solidFill>
                  <a:srgbClr val="FFFFFF"/>
                </a:solidFill>
                <a:latin typeface="Trebuchet MS"/>
                <a:cs typeface="Trebuchet MS"/>
              </a:rPr>
              <a:t>with</a:t>
            </a:r>
            <a:r>
              <a:rPr sz="1600" i="1" spc="-165" dirty="0">
                <a:solidFill>
                  <a:srgbClr val="FFFFFF"/>
                </a:solidFill>
                <a:latin typeface="Trebuchet MS"/>
                <a:cs typeface="Trebuchet MS"/>
              </a:rPr>
              <a:t> </a:t>
            </a:r>
            <a:r>
              <a:rPr sz="1600" i="1" spc="-105" dirty="0">
                <a:solidFill>
                  <a:srgbClr val="FFFFFF"/>
                </a:solidFill>
                <a:latin typeface="Trebuchet MS"/>
                <a:cs typeface="Trebuchet MS"/>
              </a:rPr>
              <a:t>mainstream</a:t>
            </a:r>
            <a:r>
              <a:rPr sz="1600" i="1" spc="-125" dirty="0">
                <a:solidFill>
                  <a:srgbClr val="FFFFFF"/>
                </a:solidFill>
                <a:latin typeface="Trebuchet MS"/>
                <a:cs typeface="Trebuchet MS"/>
              </a:rPr>
              <a:t> </a:t>
            </a:r>
            <a:r>
              <a:rPr sz="1600" i="1" spc="-110" dirty="0">
                <a:solidFill>
                  <a:srgbClr val="FFFFFF"/>
                </a:solidFill>
                <a:latin typeface="Trebuchet MS"/>
                <a:cs typeface="Trebuchet MS"/>
              </a:rPr>
              <a:t>employees.</a:t>
            </a:r>
            <a:r>
              <a:rPr sz="1600" b="1" i="1" spc="-110" dirty="0">
                <a:solidFill>
                  <a:srgbClr val="FFFFFF"/>
                </a:solidFill>
                <a:latin typeface="Arial"/>
                <a:cs typeface="Arial"/>
              </a:rPr>
              <a:t>”</a:t>
            </a:r>
            <a:endParaRPr sz="1600">
              <a:latin typeface="Arial"/>
              <a:cs typeface="Arial"/>
            </a:endParaRPr>
          </a:p>
        </p:txBody>
      </p:sp>
    </p:spTree>
    <p:extLst>
      <p:ext uri="{BB962C8B-B14F-4D97-AF65-F5344CB8AC3E}">
        <p14:creationId xmlns:p14="http://schemas.microsoft.com/office/powerpoint/2010/main" val="409207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#2</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fontScale="92500"/>
          </a:bodyPr>
          <a:lstStyle/>
          <a:p>
            <a:r>
              <a:rPr lang="en-US" sz="4000" i="1" dirty="0"/>
              <a:t>Vincenzo – Coca-Cola is a global company and very much a journey towards greater disability inclusion. What are some key steps?</a:t>
            </a:r>
          </a:p>
        </p:txBody>
      </p:sp>
    </p:spTree>
    <p:extLst>
      <p:ext uri="{BB962C8B-B14F-4D97-AF65-F5344CB8AC3E}">
        <p14:creationId xmlns:p14="http://schemas.microsoft.com/office/powerpoint/2010/main" val="143835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#3</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fontScale="92500"/>
          </a:bodyPr>
          <a:lstStyle/>
          <a:p>
            <a:r>
              <a:rPr lang="en-US" sz="4000" i="1" dirty="0"/>
              <a:t>Can both of you talk about business resource groups/employee resources groups? What is their role in promoting inclusion?</a:t>
            </a:r>
          </a:p>
        </p:txBody>
      </p:sp>
    </p:spTree>
    <p:extLst>
      <p:ext uri="{BB962C8B-B14F-4D97-AF65-F5344CB8AC3E}">
        <p14:creationId xmlns:p14="http://schemas.microsoft.com/office/powerpoint/2010/main" val="194847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of three fingers and black text that reads WHAT ARE ERG'S? ">
            <a:extLst>
              <a:ext uri="{FF2B5EF4-FFF2-40B4-BE49-F238E27FC236}">
                <a16:creationId xmlns:a16="http://schemas.microsoft.com/office/drawing/2014/main" id="{B26C6E58-3C53-48AA-B293-5B7349342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19" y="2188028"/>
            <a:ext cx="4865190" cy="272450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3D142CB-F365-4F81-A272-1C2DA543E052}"/>
              </a:ext>
            </a:extLst>
          </p:cNvPr>
          <p:cNvSpPr>
            <a:spLocks noGrp="1"/>
          </p:cNvSpPr>
          <p:nvPr>
            <p:ph idx="1"/>
          </p:nvPr>
        </p:nvSpPr>
        <p:spPr>
          <a:xfrm>
            <a:off x="4093756" y="1792968"/>
            <a:ext cx="8098244" cy="4351338"/>
          </a:xfrm>
        </p:spPr>
        <p:txBody>
          <a:bodyPr>
            <a:normAutofit fontScale="85000" lnSpcReduction="20000"/>
          </a:bodyPr>
          <a:lstStyle/>
          <a:p>
            <a:r>
              <a:rPr lang="en-US" dirty="0">
                <a:solidFill>
                  <a:schemeClr val="tx1"/>
                </a:solidFill>
                <a:hlinkClick r:id="rId3"/>
              </a:rPr>
              <a:t>Definition</a:t>
            </a:r>
            <a:r>
              <a:rPr lang="en-US" dirty="0">
                <a:solidFill>
                  <a:schemeClr val="tx1"/>
                </a:solidFill>
              </a:rPr>
              <a:t>: </a:t>
            </a:r>
            <a:r>
              <a:rPr lang="en-US" i="1" dirty="0">
                <a:solidFill>
                  <a:schemeClr val="tx1"/>
                </a:solidFill>
              </a:rPr>
              <a:t>Increasingly, companies are establishing internal organizational structures to address the unique needs and issues of this diverse workforce. These structures, known as </a:t>
            </a:r>
            <a:r>
              <a:rPr lang="en-US" b="1" i="1" dirty="0">
                <a:solidFill>
                  <a:schemeClr val="tx1"/>
                </a:solidFill>
              </a:rPr>
              <a:t>Employee Networks, Affinity Groups or Employee Resource Groups (ERGs)</a:t>
            </a:r>
            <a:r>
              <a:rPr lang="en-US" i="1" dirty="0">
                <a:solidFill>
                  <a:schemeClr val="tx1"/>
                </a:solidFill>
              </a:rPr>
              <a:t>, are </a:t>
            </a:r>
            <a:r>
              <a:rPr lang="en-US" i="1" dirty="0">
                <a:solidFill>
                  <a:schemeClr val="tx1"/>
                </a:solidFill>
                <a:hlinkClick r:id="rId4"/>
              </a:rPr>
              <a:t>found in 90 percent of Fortune 500 companies </a:t>
            </a:r>
            <a:r>
              <a:rPr lang="en-US" i="1" dirty="0">
                <a:solidFill>
                  <a:schemeClr val="tx1"/>
                </a:solidFill>
              </a:rPr>
              <a:t>and are gaining additional business support throughout the country. These groups offer employees an opportunity to network, address common issues and concerns, and receive support from those who share similar backgrounds, experiences, or interests. ERGs are most effective when senior management is involved and an Executive Sponsor or Champion is assigned to lend support. Senior management participation also serves as an excellent opportunity for a CEO or other executives to be in touch with the workforce and </a:t>
            </a:r>
            <a:r>
              <a:rPr lang="en-US" b="1" i="1" dirty="0">
                <a:solidFill>
                  <a:schemeClr val="tx1"/>
                </a:solidFill>
              </a:rPr>
              <a:t>link the group’s mission to specific business goals</a:t>
            </a:r>
            <a:r>
              <a:rPr lang="en-US" b="1" dirty="0">
                <a:solidFill>
                  <a:schemeClr val="tx1"/>
                </a:solidFill>
              </a:rPr>
              <a:t>.</a:t>
            </a:r>
          </a:p>
        </p:txBody>
      </p:sp>
      <p:sp>
        <p:nvSpPr>
          <p:cNvPr id="3" name="Title 2">
            <a:extLst>
              <a:ext uri="{FF2B5EF4-FFF2-40B4-BE49-F238E27FC236}">
                <a16:creationId xmlns:a16="http://schemas.microsoft.com/office/drawing/2014/main" id="{D245776D-F553-4344-8F50-1BCFF73B0BDD}"/>
              </a:ext>
            </a:extLst>
          </p:cNvPr>
          <p:cNvSpPr>
            <a:spLocks noGrp="1"/>
          </p:cNvSpPr>
          <p:nvPr>
            <p:ph type="title"/>
          </p:nvPr>
        </p:nvSpPr>
        <p:spPr/>
        <p:txBody>
          <a:bodyPr/>
          <a:lstStyle/>
          <a:p>
            <a:r>
              <a:rPr lang="en-US" dirty="0"/>
              <a:t>WTH is an ERG? </a:t>
            </a:r>
          </a:p>
        </p:txBody>
      </p:sp>
    </p:spTree>
    <p:extLst>
      <p:ext uri="{BB962C8B-B14F-4D97-AF65-F5344CB8AC3E}">
        <p14:creationId xmlns:p14="http://schemas.microsoft.com/office/powerpoint/2010/main" val="257658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#4</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lnSpcReduction="10000"/>
          </a:bodyPr>
          <a:lstStyle/>
          <a:p>
            <a:r>
              <a:rPr lang="en-US" sz="4000" i="1" dirty="0"/>
              <a:t>What are some of the best ways to foster leadership opportunities for professionals with disabilities inside your companies?</a:t>
            </a:r>
          </a:p>
        </p:txBody>
      </p:sp>
    </p:spTree>
    <p:extLst>
      <p:ext uri="{BB962C8B-B14F-4D97-AF65-F5344CB8AC3E}">
        <p14:creationId xmlns:p14="http://schemas.microsoft.com/office/powerpoint/2010/main" val="4242061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70CFF-6492-4C8C-B704-DCDCDA80AE28}"/>
              </a:ext>
            </a:extLst>
          </p:cNvPr>
          <p:cNvSpPr>
            <a:spLocks noGrp="1"/>
          </p:cNvSpPr>
          <p:nvPr>
            <p:ph type="title"/>
          </p:nvPr>
        </p:nvSpPr>
        <p:spPr/>
        <p:txBody>
          <a:bodyPr/>
          <a:lstStyle/>
          <a:p>
            <a:r>
              <a:rPr lang="en-US" dirty="0"/>
              <a:t>Audience Questions?</a:t>
            </a:r>
          </a:p>
        </p:txBody>
      </p:sp>
    </p:spTree>
    <p:extLst>
      <p:ext uri="{BB962C8B-B14F-4D97-AF65-F5344CB8AC3E}">
        <p14:creationId xmlns:p14="http://schemas.microsoft.com/office/powerpoint/2010/main" val="345903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FB9694-1CA8-41F4-AFED-1F9305E12184}"/>
              </a:ext>
            </a:extLst>
          </p:cNvPr>
          <p:cNvSpPr>
            <a:spLocks noGrp="1"/>
          </p:cNvSpPr>
          <p:nvPr>
            <p:ph type="title"/>
          </p:nvPr>
        </p:nvSpPr>
        <p:spPr/>
        <p:txBody>
          <a:bodyPr>
            <a:normAutofit fontScale="90000"/>
          </a:bodyPr>
          <a:lstStyle/>
          <a:p>
            <a:r>
              <a:rPr lang="en-US" dirty="0"/>
              <a:t>Celebrating NDEAM – The Right Talent, Right Now</a:t>
            </a:r>
          </a:p>
        </p:txBody>
      </p:sp>
      <p:pic>
        <p:nvPicPr>
          <p:cNvPr id="4" name="Picture 3">
            <a:extLst>
              <a:ext uri="{FF2B5EF4-FFF2-40B4-BE49-F238E27FC236}">
                <a16:creationId xmlns:a16="http://schemas.microsoft.com/office/drawing/2014/main" id="{1AE62439-C27E-42E2-BD69-AB7C66B67911}"/>
              </a:ext>
            </a:extLst>
          </p:cNvPr>
          <p:cNvPicPr>
            <a:picLocks noChangeAspect="1"/>
          </p:cNvPicPr>
          <p:nvPr/>
        </p:nvPicPr>
        <p:blipFill>
          <a:blip r:embed="rId2"/>
          <a:stretch>
            <a:fillRect/>
          </a:stretch>
        </p:blipFill>
        <p:spPr>
          <a:xfrm>
            <a:off x="1852451" y="1504950"/>
            <a:ext cx="8239125" cy="5343525"/>
          </a:xfrm>
          <a:prstGeom prst="rect">
            <a:avLst/>
          </a:prstGeom>
        </p:spPr>
      </p:pic>
    </p:spTree>
    <p:extLst>
      <p:ext uri="{BB962C8B-B14F-4D97-AF65-F5344CB8AC3E}">
        <p14:creationId xmlns:p14="http://schemas.microsoft.com/office/powerpoint/2010/main" val="353557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#5</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a:xfrm>
            <a:off x="1524000" y="3602038"/>
            <a:ext cx="9144000" cy="1655762"/>
          </a:xfrm>
        </p:spPr>
        <p:txBody>
          <a:bodyPr>
            <a:normAutofit fontScale="92500"/>
          </a:bodyPr>
          <a:lstStyle/>
          <a:p>
            <a:r>
              <a:rPr lang="en-US" sz="4000" i="1" dirty="0"/>
              <a:t>What are some promising practices for creating a seamless accommodation/assistive technology process?</a:t>
            </a:r>
          </a:p>
        </p:txBody>
      </p:sp>
    </p:spTree>
    <p:extLst>
      <p:ext uri="{BB962C8B-B14F-4D97-AF65-F5344CB8AC3E}">
        <p14:creationId xmlns:p14="http://schemas.microsoft.com/office/powerpoint/2010/main" val="340828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#6</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fontScale="92500"/>
          </a:bodyPr>
          <a:lstStyle/>
          <a:p>
            <a:r>
              <a:rPr lang="en-US" sz="4000" i="1" dirty="0"/>
              <a:t>How do we harmonize disability efforts with other D&amp;I </a:t>
            </a:r>
            <a:r>
              <a:rPr lang="en-US" sz="4000" i="1" dirty="0" err="1"/>
              <a:t>intiatives</a:t>
            </a:r>
            <a:r>
              <a:rPr lang="en-US" sz="4000" i="1" dirty="0"/>
              <a:t> such as promoting African-Americans, Women, or Latinx folks?</a:t>
            </a:r>
          </a:p>
        </p:txBody>
      </p:sp>
    </p:spTree>
    <p:extLst>
      <p:ext uri="{BB962C8B-B14F-4D97-AF65-F5344CB8AC3E}">
        <p14:creationId xmlns:p14="http://schemas.microsoft.com/office/powerpoint/2010/main" val="6328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#7</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fontScale="92500"/>
          </a:bodyPr>
          <a:lstStyle/>
          <a:p>
            <a:r>
              <a:rPr lang="en-US" sz="4000" i="1" dirty="0"/>
              <a:t>How do you make disability part of the robust culture of a firm? What lessons can you draw about changing organizational culture?</a:t>
            </a:r>
          </a:p>
        </p:txBody>
      </p:sp>
    </p:spTree>
    <p:extLst>
      <p:ext uri="{BB962C8B-B14F-4D97-AF65-F5344CB8AC3E}">
        <p14:creationId xmlns:p14="http://schemas.microsoft.com/office/powerpoint/2010/main" val="41253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#8</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a:bodyPr>
          <a:lstStyle/>
          <a:p>
            <a:r>
              <a:rPr lang="en-US" sz="4000" i="1" dirty="0"/>
              <a:t>Vincenzo – Talk to us about the Unlabeled Campaign? What is driving this effort? </a:t>
            </a:r>
          </a:p>
        </p:txBody>
      </p:sp>
    </p:spTree>
    <p:extLst>
      <p:ext uri="{BB962C8B-B14F-4D97-AF65-F5344CB8AC3E}">
        <p14:creationId xmlns:p14="http://schemas.microsoft.com/office/powerpoint/2010/main" val="3315044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FBC593-283F-4604-82B4-BEAC7FC4586C}"/>
              </a:ext>
            </a:extLst>
          </p:cNvPr>
          <p:cNvSpPr>
            <a:spLocks noGrp="1"/>
          </p:cNvSpPr>
          <p:nvPr>
            <p:ph type="title"/>
          </p:nvPr>
        </p:nvSpPr>
        <p:spPr/>
        <p:txBody>
          <a:bodyPr/>
          <a:lstStyle/>
          <a:p>
            <a:r>
              <a:rPr lang="en-US" dirty="0"/>
              <a:t>Coca-Cola’s Unlabeled Campaign</a:t>
            </a:r>
          </a:p>
        </p:txBody>
      </p:sp>
      <p:pic>
        <p:nvPicPr>
          <p:cNvPr id="5" name="Picture 4" descr="Image of an unlabeled DIet Coke can and the following text: we live in a world&#10;full of labels.&#10;some labels are earned. fought for. demanded. proudly owned. but then there are labels that are imposed upon us. weapons aimed to limit. box us in. make us feel lesser than. but imagine a world where we aren’t limited by the way others label us.&#10;&#10;we’re removing our&#10;own labels to start a&#10;conversation about labels.  to hear people’s stories. to see them shine. to remove the barriers placed in the way of one’s true identity. to celebrate, not just individuality, but multidimensionality and self-expression.&#10;&#10;by removing our labels,&#10;we’re pledging to create&#10;more space.&#10;more runway. more room. more opportunity for people to be themselves. express themselves. we pledge to use our reach. our relationships. our resources. to create a safe and open space for you to be you.">
            <a:extLst>
              <a:ext uri="{FF2B5EF4-FFF2-40B4-BE49-F238E27FC236}">
                <a16:creationId xmlns:a16="http://schemas.microsoft.com/office/drawing/2014/main" id="{6336F28E-C1A0-4F49-BDEB-9AB56B2F33CF}"/>
              </a:ext>
            </a:extLst>
          </p:cNvPr>
          <p:cNvPicPr>
            <a:picLocks noChangeAspect="1"/>
          </p:cNvPicPr>
          <p:nvPr/>
        </p:nvPicPr>
        <p:blipFill>
          <a:blip r:embed="rId2"/>
          <a:stretch>
            <a:fillRect/>
          </a:stretch>
        </p:blipFill>
        <p:spPr>
          <a:xfrm>
            <a:off x="1432151" y="1504950"/>
            <a:ext cx="9001125" cy="2962275"/>
          </a:xfrm>
          <a:prstGeom prst="rect">
            <a:avLst/>
          </a:prstGeom>
        </p:spPr>
      </p:pic>
      <p:pic>
        <p:nvPicPr>
          <p:cNvPr id="7" name="Picture 6">
            <a:extLst>
              <a:ext uri="{FF2B5EF4-FFF2-40B4-BE49-F238E27FC236}">
                <a16:creationId xmlns:a16="http://schemas.microsoft.com/office/drawing/2014/main" id="{D0BC6CC8-2E50-44F1-B686-F25806E909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240" y="4206031"/>
            <a:ext cx="4734560" cy="2651969"/>
          </a:xfrm>
          <a:prstGeom prst="rect">
            <a:avLst/>
          </a:prstGeom>
        </p:spPr>
      </p:pic>
      <p:pic>
        <p:nvPicPr>
          <p:cNvPr id="8" name="Picture 7">
            <a:extLst>
              <a:ext uri="{FF2B5EF4-FFF2-40B4-BE49-F238E27FC236}">
                <a16:creationId xmlns:a16="http://schemas.microsoft.com/office/drawing/2014/main" id="{03731D62-ACE5-4A37-9F9C-32C4023FC3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14372" y="4377758"/>
            <a:ext cx="3405940" cy="2308514"/>
          </a:xfrm>
          <a:prstGeom prst="rect">
            <a:avLst/>
          </a:prstGeom>
        </p:spPr>
      </p:pic>
    </p:spTree>
    <p:extLst>
      <p:ext uri="{BB962C8B-B14F-4D97-AF65-F5344CB8AC3E}">
        <p14:creationId xmlns:p14="http://schemas.microsoft.com/office/powerpoint/2010/main" val="113644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4D4F2F-49DA-438D-880E-8E2D7E7AEA6C}"/>
              </a:ext>
            </a:extLst>
          </p:cNvPr>
          <p:cNvSpPr>
            <a:spLocks noGrp="1"/>
          </p:cNvSpPr>
          <p:nvPr>
            <p:ph type="title"/>
          </p:nvPr>
        </p:nvSpPr>
        <p:spPr/>
        <p:txBody>
          <a:bodyPr/>
          <a:lstStyle/>
          <a:p>
            <a:r>
              <a:rPr lang="en-US" dirty="0"/>
              <a:t>Foster Dialogues about Labels</a:t>
            </a:r>
          </a:p>
        </p:txBody>
      </p:sp>
      <p:pic>
        <p:nvPicPr>
          <p:cNvPr id="4" name="Picture 3" descr="want to have your own conversation&#10;about labels?&#10;our friends at civic dinners put together the below guide.">
            <a:extLst>
              <a:ext uri="{FF2B5EF4-FFF2-40B4-BE49-F238E27FC236}">
                <a16:creationId xmlns:a16="http://schemas.microsoft.com/office/drawing/2014/main" id="{3D105EAD-18A5-4B81-A703-830EABCE88BD}"/>
              </a:ext>
            </a:extLst>
          </p:cNvPr>
          <p:cNvPicPr>
            <a:picLocks noChangeAspect="1"/>
          </p:cNvPicPr>
          <p:nvPr/>
        </p:nvPicPr>
        <p:blipFill>
          <a:blip r:embed="rId2"/>
          <a:stretch>
            <a:fillRect/>
          </a:stretch>
        </p:blipFill>
        <p:spPr>
          <a:xfrm>
            <a:off x="327298" y="1961886"/>
            <a:ext cx="5768702" cy="3241647"/>
          </a:xfrm>
          <a:prstGeom prst="rect">
            <a:avLst/>
          </a:prstGeom>
        </p:spPr>
      </p:pic>
      <p:sp>
        <p:nvSpPr>
          <p:cNvPr id="5" name="Rectangle 4">
            <a:extLst>
              <a:ext uri="{FF2B5EF4-FFF2-40B4-BE49-F238E27FC236}">
                <a16:creationId xmlns:a16="http://schemas.microsoft.com/office/drawing/2014/main" id="{66211F7D-A529-4F8E-A556-9FCF233201A1}"/>
              </a:ext>
            </a:extLst>
          </p:cNvPr>
          <p:cNvSpPr/>
          <p:nvPr/>
        </p:nvSpPr>
        <p:spPr>
          <a:xfrm>
            <a:off x="6096000" y="1504950"/>
            <a:ext cx="6096000" cy="5078313"/>
          </a:xfrm>
          <a:prstGeom prst="rect">
            <a:avLst/>
          </a:prstGeom>
        </p:spPr>
        <p:txBody>
          <a:bodyPr>
            <a:spAutoFit/>
          </a:bodyPr>
          <a:lstStyle/>
          <a:p>
            <a:pPr marL="285750" indent="-285750">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question 1 – </a:t>
            </a:r>
            <a:r>
              <a:rPr lang="en-US" dirty="0">
                <a:solidFill>
                  <a:srgbClr val="000000"/>
                </a:solidFill>
                <a:latin typeface="Times New Roman" panose="02020603050405020304" pitchFamily="18" charset="0"/>
                <a:cs typeface="Times New Roman" panose="02020603050405020304" pitchFamily="18" charset="0"/>
              </a:rPr>
              <a:t>our minds are naturally geared towards the use of labels; labels and categories help us make sense of the world. however, when labels are applied to people they can be incredibly limiting and can prevent us from really seeing and understanding each other. </a:t>
            </a:r>
            <a:r>
              <a:rPr lang="en-US" dirty="0" err="1">
                <a:solidFill>
                  <a:srgbClr val="000000"/>
                </a:solidFill>
                <a:latin typeface="Times New Roman" panose="02020603050405020304" pitchFamily="18" charset="0"/>
                <a:cs typeface="Times New Roman" panose="02020603050405020304" pitchFamily="18" charset="0"/>
              </a:rPr>
              <a:t>jason</a:t>
            </a:r>
            <a:r>
              <a:rPr lang="en-US" dirty="0">
                <a:solidFill>
                  <a:srgbClr val="000000"/>
                </a:solidFill>
                <a:latin typeface="Times New Roman" panose="02020603050405020304" pitchFamily="18" charset="0"/>
                <a:cs typeface="Times New Roman" panose="02020603050405020304" pitchFamily="18" charset="0"/>
              </a:rPr>
              <a:t> described this when he said, ‘as a young black man you have 19 things that people know about you before you get to introduce yourself’.</a:t>
            </a:r>
            <a:br>
              <a:rPr lang="en-US" dirty="0">
                <a:solidFill>
                  <a:srgbClr val="000000"/>
                </a:solidFill>
                <a:latin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cs typeface="Times New Roman" panose="02020603050405020304" pitchFamily="18" charset="0"/>
              </a:rPr>
              <a:t>share a moment where you have labeled someone and they surprised you.</a:t>
            </a:r>
          </a:p>
          <a:p>
            <a:pPr marL="285750" indent="-285750">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question 2 </a:t>
            </a:r>
            <a:r>
              <a:rPr lang="en-US" dirty="0">
                <a:solidFill>
                  <a:srgbClr val="000000"/>
                </a:solidFill>
                <a:latin typeface="Times New Roman" panose="02020603050405020304" pitchFamily="18" charset="0"/>
                <a:cs typeface="Times New Roman" panose="02020603050405020304" pitchFamily="18" charset="0"/>
              </a:rPr>
              <a:t>As Nauman says, ‘some labels are chains and some labels are wings’. </a:t>
            </a:r>
            <a:r>
              <a:rPr lang="en-US" b="1" dirty="0">
                <a:solidFill>
                  <a:srgbClr val="000000"/>
                </a:solidFill>
                <a:latin typeface="Times New Roman" panose="02020603050405020304" pitchFamily="18" charset="0"/>
                <a:cs typeface="Times New Roman" panose="02020603050405020304" pitchFamily="18" charset="0"/>
              </a:rPr>
              <a:t>Share an example of labels being either ‘chains’ or ‘wings’.</a:t>
            </a:r>
            <a:endParaRPr lang="en-US"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solidFill>
                  <a:srgbClr val="000000"/>
                </a:solidFill>
                <a:latin typeface="Times New Roman" panose="02020603050405020304" pitchFamily="18" charset="0"/>
                <a:cs typeface="Times New Roman" panose="02020603050405020304" pitchFamily="18" charset="0"/>
              </a:rPr>
              <a:t>question 3 What is one action you can take to help create an environment at work, school, or in life where others can bring their whole selves?</a:t>
            </a:r>
          </a:p>
          <a:p>
            <a:pPr marL="285750" indent="-285750">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a:p>
            <a:br>
              <a:rPr lang="en-US" dirty="0">
                <a:solidFill>
                  <a:srgbClr val="333333"/>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8AFAD11-DBAA-4ED6-BD20-5670F905566A}"/>
              </a:ext>
            </a:extLst>
          </p:cNvPr>
          <p:cNvSpPr/>
          <p:nvPr/>
        </p:nvSpPr>
        <p:spPr>
          <a:xfrm>
            <a:off x="827314" y="5293233"/>
            <a:ext cx="6096000" cy="1200329"/>
          </a:xfrm>
          <a:prstGeom prst="rect">
            <a:avLst/>
          </a:prstGeom>
        </p:spPr>
        <p:txBody>
          <a:bodyPr>
            <a:spAutoFit/>
          </a:bodyPr>
          <a:lstStyle/>
          <a:p>
            <a:r>
              <a:rPr lang="en-US" b="1" dirty="0">
                <a:solidFill>
                  <a:srgbClr val="FF0000"/>
                </a:solidFill>
              </a:rPr>
              <a:t>Feeling inspired? Help us keep the conversation going by sharing your [unlabeled]™ experience on social using #unlabeled @</a:t>
            </a:r>
            <a:r>
              <a:rPr lang="en-US" b="1" dirty="0" err="1">
                <a:solidFill>
                  <a:srgbClr val="FF0000"/>
                </a:solidFill>
              </a:rPr>
              <a:t>dietcoke</a:t>
            </a:r>
            <a:r>
              <a:rPr lang="en-US" b="1" dirty="0">
                <a:solidFill>
                  <a:srgbClr val="FF0000"/>
                </a:solidFill>
              </a:rPr>
              <a:t> @</a:t>
            </a:r>
            <a:r>
              <a:rPr lang="en-US" b="1" dirty="0" err="1">
                <a:solidFill>
                  <a:srgbClr val="FF0000"/>
                </a:solidFill>
              </a:rPr>
              <a:t>civicdinners</a:t>
            </a:r>
            <a:r>
              <a:rPr lang="en-US" b="1" dirty="0">
                <a:solidFill>
                  <a:srgbClr val="FF0000"/>
                </a:solidFill>
              </a:rPr>
              <a:t> and continue to start new conversations with friends, family or colleagues.</a:t>
            </a:r>
          </a:p>
        </p:txBody>
      </p:sp>
    </p:spTree>
    <p:extLst>
      <p:ext uri="{BB962C8B-B14F-4D97-AF65-F5344CB8AC3E}">
        <p14:creationId xmlns:p14="http://schemas.microsoft.com/office/powerpoint/2010/main" val="2489053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#9</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lnSpcReduction="10000"/>
          </a:bodyPr>
          <a:lstStyle/>
          <a:p>
            <a:r>
              <a:rPr lang="en-US" sz="4000" i="1" dirty="0"/>
              <a:t>Let’s talk Internships. What role do internships provide in terms of recruiting, training and promoting talented PWDs?</a:t>
            </a:r>
          </a:p>
        </p:txBody>
      </p:sp>
    </p:spTree>
    <p:extLst>
      <p:ext uri="{BB962C8B-B14F-4D97-AF65-F5344CB8AC3E}">
        <p14:creationId xmlns:p14="http://schemas.microsoft.com/office/powerpoint/2010/main" val="207449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370CFF-6492-4C8C-B704-DCDCDA80AE28}"/>
              </a:ext>
            </a:extLst>
          </p:cNvPr>
          <p:cNvSpPr>
            <a:spLocks noGrp="1"/>
          </p:cNvSpPr>
          <p:nvPr>
            <p:ph type="title"/>
          </p:nvPr>
        </p:nvSpPr>
        <p:spPr/>
        <p:txBody>
          <a:bodyPr/>
          <a:lstStyle/>
          <a:p>
            <a:r>
              <a:rPr lang="en-US" dirty="0"/>
              <a:t>Audience Questions – 2?</a:t>
            </a:r>
          </a:p>
        </p:txBody>
      </p:sp>
    </p:spTree>
    <p:extLst>
      <p:ext uri="{BB962C8B-B14F-4D97-AF65-F5344CB8AC3E}">
        <p14:creationId xmlns:p14="http://schemas.microsoft.com/office/powerpoint/2010/main" val="233521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B91106-7816-486F-9DE5-F76A8742CADC}"/>
              </a:ext>
            </a:extLst>
          </p:cNvPr>
          <p:cNvSpPr>
            <a:spLocks noGrp="1"/>
          </p:cNvSpPr>
          <p:nvPr>
            <p:ph type="title"/>
          </p:nvPr>
        </p:nvSpPr>
        <p:spPr/>
        <p:txBody>
          <a:bodyPr/>
          <a:lstStyle/>
          <a:p>
            <a:r>
              <a:rPr lang="en-US" dirty="0"/>
              <a:t>Would You Like to Know More? </a:t>
            </a:r>
          </a:p>
        </p:txBody>
      </p:sp>
      <p:pic>
        <p:nvPicPr>
          <p:cNvPr id="4" name="Picture 3" descr="Picture 2">
            <a:extLst>
              <a:ext uri="{FF2B5EF4-FFF2-40B4-BE49-F238E27FC236}">
                <a16:creationId xmlns:a16="http://schemas.microsoft.com/office/drawing/2014/main" id="{617832C3-68F3-455F-AFDF-2475FB5037B1}"/>
              </a:ext>
            </a:extLst>
          </p:cNvPr>
          <p:cNvPicPr>
            <a:picLocks noChangeAspect="1"/>
          </p:cNvPicPr>
          <p:nvPr/>
        </p:nvPicPr>
        <p:blipFill>
          <a:blip r:embed="rId2"/>
          <a:srcRect b="7454"/>
          <a:stretch>
            <a:fillRect/>
          </a:stretch>
        </p:blipFill>
        <p:spPr>
          <a:xfrm>
            <a:off x="2312037" y="1825625"/>
            <a:ext cx="7567926" cy="4389046"/>
          </a:xfrm>
          <a:prstGeom prst="rect">
            <a:avLst/>
          </a:prstGeom>
          <a:ln w="12700">
            <a:miter lim="400000"/>
          </a:ln>
        </p:spPr>
      </p:pic>
    </p:spTree>
    <p:extLst>
      <p:ext uri="{BB962C8B-B14F-4D97-AF65-F5344CB8AC3E}">
        <p14:creationId xmlns:p14="http://schemas.microsoft.com/office/powerpoint/2010/main" val="894362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09674-88AA-4827-9295-9A81B7D8EF66}"/>
              </a:ext>
            </a:extLst>
          </p:cNvPr>
          <p:cNvSpPr>
            <a:spLocks noGrp="1"/>
          </p:cNvSpPr>
          <p:nvPr>
            <p:ph idx="1"/>
          </p:nvPr>
        </p:nvSpPr>
        <p:spPr>
          <a:xfrm>
            <a:off x="5532895" y="1825625"/>
            <a:ext cx="5820904" cy="4351338"/>
          </a:xfrm>
        </p:spPr>
        <p:txBody>
          <a:bodyPr>
            <a:normAutofit fontScale="77500" lnSpcReduction="20000"/>
          </a:bodyPr>
          <a:lstStyle/>
          <a:p>
            <a:pPr marL="0" indent="0">
              <a:buNone/>
            </a:pPr>
            <a:r>
              <a:rPr lang="en-US" b="1" dirty="0"/>
              <a:t>Webinar: Iowa </a:t>
            </a:r>
            <a:r>
              <a:rPr lang="en-US" b="1" dirty="0" err="1"/>
              <a:t>Voc</a:t>
            </a:r>
            <a:r>
              <a:rPr lang="en-US" b="1" dirty="0"/>
              <a:t> Rehab’s Stories of Successful Business Engagement and Disability Hiring</a:t>
            </a:r>
          </a:p>
          <a:p>
            <a:r>
              <a:rPr lang="en-US" b="1" dirty="0"/>
              <a:t>Date:</a:t>
            </a:r>
            <a:r>
              <a:rPr lang="en-US" dirty="0"/>
              <a:t> Tuesday, October 22, 2019</a:t>
            </a:r>
            <a:br>
              <a:rPr lang="en-US" dirty="0"/>
            </a:br>
            <a:r>
              <a:rPr lang="en-US" b="1" dirty="0"/>
              <a:t>Time:</a:t>
            </a:r>
            <a:r>
              <a:rPr lang="en-US" dirty="0"/>
              <a:t> 1:30 p.m. ET / 12:30 p.m. CT / 11:30 a.m. MT / 10:30 a.m. PT</a:t>
            </a:r>
            <a:br>
              <a:rPr lang="en-US" dirty="0"/>
            </a:br>
            <a:r>
              <a:rPr lang="en-US" b="1" dirty="0"/>
              <a:t>Duration:</a:t>
            </a:r>
            <a:r>
              <a:rPr lang="en-US" dirty="0"/>
              <a:t> 1 hour 30 minutes</a:t>
            </a:r>
          </a:p>
          <a:p>
            <a:r>
              <a:rPr lang="en-US" b="1" dirty="0"/>
              <a:t>RSVP: </a:t>
            </a:r>
            <a:r>
              <a:rPr lang="en-US" b="1" dirty="0">
                <a:hlinkClick r:id="rId2"/>
              </a:rPr>
              <a:t>https://secure.confertel.net/tsRegisterD.asp?course=6269082</a:t>
            </a:r>
            <a:endParaRPr lang="en-US" dirty="0"/>
          </a:p>
          <a:p>
            <a:r>
              <a:rPr lang="en-US" b="1" dirty="0"/>
              <a:t>Speakers:</a:t>
            </a:r>
            <a:br>
              <a:rPr lang="en-US" dirty="0"/>
            </a:br>
            <a:r>
              <a:rPr lang="en-US" b="1" dirty="0"/>
              <a:t>David Mitchell, </a:t>
            </a:r>
            <a:r>
              <a:rPr lang="en-US" dirty="0"/>
              <a:t>CRC IVRS Administrator</a:t>
            </a:r>
            <a:br>
              <a:rPr lang="en-US" b="1" dirty="0"/>
            </a:br>
            <a:r>
              <a:rPr lang="en-US" b="1" dirty="0"/>
              <a:t>Michelle </a:t>
            </a:r>
            <a:r>
              <a:rPr lang="en-US" b="1" dirty="0" err="1"/>
              <a:t>Krefft</a:t>
            </a:r>
            <a:r>
              <a:rPr lang="en-US" b="1" dirty="0"/>
              <a:t>, </a:t>
            </a:r>
            <a:r>
              <a:rPr lang="en-US" dirty="0"/>
              <a:t>Business Relations Manager, IVRS</a:t>
            </a:r>
            <a:br>
              <a:rPr lang="en-US" b="1" dirty="0"/>
            </a:br>
            <a:r>
              <a:rPr lang="en-US" b="1" dirty="0"/>
              <a:t>Philip Kahn-Pauli,</a:t>
            </a:r>
            <a:r>
              <a:rPr lang="en-US" dirty="0"/>
              <a:t> Policy and Practices Director, </a:t>
            </a:r>
            <a:r>
              <a:rPr lang="en-US" dirty="0" err="1"/>
              <a:t>RespectAbility</a:t>
            </a:r>
            <a:br>
              <a:rPr lang="en-US" dirty="0"/>
            </a:br>
            <a:endParaRPr lang="en-US" dirty="0"/>
          </a:p>
        </p:txBody>
      </p:sp>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Please Join Us for Next Week’s Webinar</a:t>
            </a:r>
          </a:p>
        </p:txBody>
      </p:sp>
      <p:pic>
        <p:nvPicPr>
          <p:cNvPr id="1026" name="Picture 2" descr="Image result for Iowa Voc Rehab">
            <a:extLst>
              <a:ext uri="{FF2B5EF4-FFF2-40B4-BE49-F238E27FC236}">
                <a16:creationId xmlns:a16="http://schemas.microsoft.com/office/drawing/2014/main" id="{49F0CD99-1994-4AE0-A6A8-28FBB4519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 y="2038349"/>
            <a:ext cx="4655100" cy="1975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5203A63-DE35-404A-B84F-0EF8E7BC7AEF}"/>
              </a:ext>
            </a:extLst>
          </p:cNvPr>
          <p:cNvPicPr>
            <a:picLocks noChangeAspect="1"/>
          </p:cNvPicPr>
          <p:nvPr/>
        </p:nvPicPr>
        <p:blipFill>
          <a:blip r:embed="rId4"/>
          <a:stretch>
            <a:fillRect/>
          </a:stretch>
        </p:blipFill>
        <p:spPr>
          <a:xfrm>
            <a:off x="807053" y="4236148"/>
            <a:ext cx="4345342" cy="2287022"/>
          </a:xfrm>
          <a:prstGeom prst="rect">
            <a:avLst/>
          </a:prstGeom>
        </p:spPr>
      </p:pic>
    </p:spTree>
    <p:extLst>
      <p:ext uri="{BB962C8B-B14F-4D97-AF65-F5344CB8AC3E}">
        <p14:creationId xmlns:p14="http://schemas.microsoft.com/office/powerpoint/2010/main" val="99745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ACE8-1075-49A3-BC66-8FA659787172}"/>
              </a:ext>
            </a:extLst>
          </p:cNvPr>
          <p:cNvSpPr>
            <a:spLocks noGrp="1"/>
          </p:cNvSpPr>
          <p:nvPr>
            <p:ph type="title"/>
          </p:nvPr>
        </p:nvSpPr>
        <p:spPr/>
        <p:txBody>
          <a:bodyPr/>
          <a:lstStyle/>
          <a:p>
            <a:r>
              <a:rPr lang="en-US" dirty="0"/>
              <a:t>Meet Vincenzo </a:t>
            </a:r>
            <a:r>
              <a:rPr lang="en-US" dirty="0" err="1"/>
              <a:t>Piscopo</a:t>
            </a:r>
            <a:endParaRPr lang="en-US" dirty="0"/>
          </a:p>
        </p:txBody>
      </p:sp>
      <p:sp>
        <p:nvSpPr>
          <p:cNvPr id="3" name="Content Placeholder 2">
            <a:extLst>
              <a:ext uri="{FF2B5EF4-FFF2-40B4-BE49-F238E27FC236}">
                <a16:creationId xmlns:a16="http://schemas.microsoft.com/office/drawing/2014/main" id="{AC6F9447-C953-417B-BEE4-F23C6D8C17FD}"/>
              </a:ext>
            </a:extLst>
          </p:cNvPr>
          <p:cNvSpPr>
            <a:spLocks noGrp="1"/>
          </p:cNvSpPr>
          <p:nvPr>
            <p:ph idx="1"/>
          </p:nvPr>
        </p:nvSpPr>
        <p:spPr>
          <a:xfrm>
            <a:off x="523241" y="1825625"/>
            <a:ext cx="6605980" cy="4351338"/>
          </a:xfrm>
        </p:spPr>
        <p:txBody>
          <a:bodyPr>
            <a:normAutofit fontScale="77500" lnSpcReduction="20000"/>
          </a:bodyPr>
          <a:lstStyle/>
          <a:p>
            <a:r>
              <a:rPr lang="en-US" dirty="0"/>
              <a:t>Vincenzo </a:t>
            </a:r>
            <a:r>
              <a:rPr lang="en-US" dirty="0" err="1"/>
              <a:t>Piscopo</a:t>
            </a:r>
            <a:r>
              <a:rPr lang="en-US" dirty="0"/>
              <a:t> works as Community and Stakeholder relations director for The Coca-Cola Company where he manages the relationships with disability, veterans and Hispanic organizations as well as United Way and Hands-On Atlanta. He has worked for The Coca-Cola Company for the last 22 years in different areas of the organization: Finance, IT, Marketing and Innovation. He has a bachelor degree in Economics, an MBA from Carnegie Mellon University, a Master in Creativity from Buffalo State College and is currently working in a Master in Rehabilitation Counseling. He is the president and founder member of the This-ABILITY BRG for The Coca-Cola Company and the president and founder of the “Wheels of Happiness Foundation” where he uses his expertise to help people with motor disabilities in disadvantaged areas of the world.</a:t>
            </a:r>
          </a:p>
        </p:txBody>
      </p:sp>
      <p:pic>
        <p:nvPicPr>
          <p:cNvPr id="1026" name="Picture 2">
            <a:extLst>
              <a:ext uri="{FF2B5EF4-FFF2-40B4-BE49-F238E27FC236}">
                <a16:creationId xmlns:a16="http://schemas.microsoft.com/office/drawing/2014/main" id="{26847EA1-9BE1-4823-9F8B-9E06EF4C0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234" y="2008930"/>
            <a:ext cx="3598895" cy="359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2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13A344-21C4-4923-8509-9555FD502913}"/>
              </a:ext>
            </a:extLst>
          </p:cNvPr>
          <p:cNvSpPr>
            <a:spLocks noGrp="1"/>
          </p:cNvSpPr>
          <p:nvPr>
            <p:ph idx="1"/>
          </p:nvPr>
        </p:nvSpPr>
        <p:spPr>
          <a:xfrm>
            <a:off x="523241" y="1825625"/>
            <a:ext cx="7086428" cy="4351338"/>
          </a:xfrm>
        </p:spPr>
        <p:txBody>
          <a:bodyPr>
            <a:normAutofit/>
          </a:bodyPr>
          <a:lstStyle/>
          <a:p>
            <a:pPr marL="0" indent="0">
              <a:buNone/>
            </a:pPr>
            <a:r>
              <a:rPr lang="en-US" b="1" dirty="0"/>
              <a:t>Webinar: Creating a Culture of Inclusion for Talented Employees with Disabilities</a:t>
            </a:r>
          </a:p>
          <a:p>
            <a:r>
              <a:rPr lang="en-US" b="1" dirty="0"/>
              <a:t>Date:</a:t>
            </a:r>
            <a:r>
              <a:rPr lang="en-US" dirty="0"/>
              <a:t> Wednesday, October 30, 2019</a:t>
            </a:r>
            <a:br>
              <a:rPr lang="en-US" dirty="0"/>
            </a:br>
            <a:r>
              <a:rPr lang="en-US" b="1" dirty="0"/>
              <a:t>Time:</a:t>
            </a:r>
            <a:r>
              <a:rPr lang="en-US" dirty="0"/>
              <a:t> 1:30 p.m. ET / 12:30 p.m. CT / 11:30 a.m. MT / 10:30 a.m. PT</a:t>
            </a:r>
            <a:br>
              <a:rPr lang="en-US" dirty="0"/>
            </a:br>
            <a:r>
              <a:rPr lang="en-US" b="1" dirty="0"/>
              <a:t>Duration:</a:t>
            </a:r>
            <a:r>
              <a:rPr lang="en-US" dirty="0"/>
              <a:t> 1 hour 30 minutes</a:t>
            </a:r>
          </a:p>
          <a:p>
            <a:r>
              <a:rPr lang="en-US" b="1" dirty="0"/>
              <a:t>RSVP: </a:t>
            </a:r>
            <a:r>
              <a:rPr lang="en-US" dirty="0">
                <a:hlinkClick r:id="rId2"/>
              </a:rPr>
              <a:t>https://secure.confertel.net/tsRegisterD.asp?course=6269080</a:t>
            </a:r>
            <a:endParaRPr lang="en-US" dirty="0"/>
          </a:p>
          <a:p>
            <a:r>
              <a:rPr lang="en-US" b="1" dirty="0"/>
              <a:t>Speakers: </a:t>
            </a:r>
            <a:r>
              <a:rPr lang="en-US" dirty="0"/>
              <a:t>Philip Kahn-Pauli, Policy and Practices Director, </a:t>
            </a:r>
            <a:r>
              <a:rPr lang="en-US" dirty="0" err="1"/>
              <a:t>RespectAbility</a:t>
            </a:r>
            <a:endParaRPr lang="en-US" dirty="0"/>
          </a:p>
          <a:p>
            <a:endParaRPr lang="en-US" dirty="0"/>
          </a:p>
        </p:txBody>
      </p:sp>
      <p:sp>
        <p:nvSpPr>
          <p:cNvPr id="3" name="Title 2">
            <a:extLst>
              <a:ext uri="{FF2B5EF4-FFF2-40B4-BE49-F238E27FC236}">
                <a16:creationId xmlns:a16="http://schemas.microsoft.com/office/drawing/2014/main" id="{0F475CE5-C53B-401F-B6B5-FB767B127C61}"/>
              </a:ext>
            </a:extLst>
          </p:cNvPr>
          <p:cNvSpPr>
            <a:spLocks noGrp="1"/>
          </p:cNvSpPr>
          <p:nvPr>
            <p:ph type="title"/>
          </p:nvPr>
        </p:nvSpPr>
        <p:spPr/>
        <p:txBody>
          <a:bodyPr/>
          <a:lstStyle/>
          <a:p>
            <a:r>
              <a:rPr lang="en-US" dirty="0"/>
              <a:t>Please also join us for our last NDEAM Webinar</a:t>
            </a:r>
          </a:p>
        </p:txBody>
      </p:sp>
      <p:pic>
        <p:nvPicPr>
          <p:cNvPr id="4" name="Picture 3" descr="A group of people walking down the street&#10;&#10;Description automatically generated">
            <a:extLst>
              <a:ext uri="{FF2B5EF4-FFF2-40B4-BE49-F238E27FC236}">
                <a16:creationId xmlns:a16="http://schemas.microsoft.com/office/drawing/2014/main" id="{20E3FF8A-379C-4BD7-BF69-E78ABC54329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935131" y="1799853"/>
            <a:ext cx="3439159" cy="4377110"/>
          </a:xfrm>
          <a:prstGeom prst="rect">
            <a:avLst/>
          </a:prstGeom>
        </p:spPr>
      </p:pic>
    </p:spTree>
    <p:extLst>
      <p:ext uri="{BB962C8B-B14F-4D97-AF65-F5344CB8AC3E}">
        <p14:creationId xmlns:p14="http://schemas.microsoft.com/office/powerpoint/2010/main" val="3578551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Upcoming Equity Webinars!</a:t>
            </a:r>
          </a:p>
        </p:txBody>
      </p:sp>
      <p:pic>
        <p:nvPicPr>
          <p:cNvPr id="4" name="Picture 3">
            <a:extLst>
              <a:ext uri="{FF2B5EF4-FFF2-40B4-BE49-F238E27FC236}">
                <a16:creationId xmlns:a16="http://schemas.microsoft.com/office/drawing/2014/main" id="{FBBB3559-F511-495B-A7D6-CD434CD97652}"/>
              </a:ext>
            </a:extLst>
          </p:cNvPr>
          <p:cNvPicPr>
            <a:picLocks noChangeAspect="1"/>
          </p:cNvPicPr>
          <p:nvPr/>
        </p:nvPicPr>
        <p:blipFill>
          <a:blip r:embed="rId2"/>
          <a:stretch>
            <a:fillRect/>
          </a:stretch>
        </p:blipFill>
        <p:spPr>
          <a:xfrm>
            <a:off x="651332" y="1748631"/>
            <a:ext cx="3667125" cy="4505325"/>
          </a:xfrm>
          <a:prstGeom prst="rect">
            <a:avLst/>
          </a:prstGeom>
        </p:spPr>
      </p:pic>
      <p:pic>
        <p:nvPicPr>
          <p:cNvPr id="5" name="Picture 4">
            <a:extLst>
              <a:ext uri="{FF2B5EF4-FFF2-40B4-BE49-F238E27FC236}">
                <a16:creationId xmlns:a16="http://schemas.microsoft.com/office/drawing/2014/main" id="{0A97EEFD-B97C-4013-884F-0D8B90234357}"/>
              </a:ext>
            </a:extLst>
          </p:cNvPr>
          <p:cNvPicPr>
            <a:picLocks noChangeAspect="1"/>
          </p:cNvPicPr>
          <p:nvPr/>
        </p:nvPicPr>
        <p:blipFill>
          <a:blip r:embed="rId3"/>
          <a:stretch>
            <a:fillRect/>
          </a:stretch>
        </p:blipFill>
        <p:spPr>
          <a:xfrm>
            <a:off x="4318457" y="1739106"/>
            <a:ext cx="3581400" cy="4514850"/>
          </a:xfrm>
          <a:prstGeom prst="rect">
            <a:avLst/>
          </a:prstGeom>
        </p:spPr>
      </p:pic>
      <p:sp>
        <p:nvSpPr>
          <p:cNvPr id="6" name="Rectangle 5">
            <a:extLst>
              <a:ext uri="{FF2B5EF4-FFF2-40B4-BE49-F238E27FC236}">
                <a16:creationId xmlns:a16="http://schemas.microsoft.com/office/drawing/2014/main" id="{8A6AE8A0-FB15-416C-8D7D-1BADDCA95DC8}"/>
              </a:ext>
            </a:extLst>
          </p:cNvPr>
          <p:cNvSpPr/>
          <p:nvPr/>
        </p:nvSpPr>
        <p:spPr>
          <a:xfrm>
            <a:off x="7873545" y="1734373"/>
            <a:ext cx="4056601" cy="4801314"/>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Disability discrimination is rampant and is happening every day – despite the fact that people want to do the right thing and that most of the ways to include people with disabilities in your important work are actually free. It’s all about getting the skills to do it right. </a:t>
            </a:r>
            <a:r>
              <a:rPr lang="en-US" b="1" dirty="0" err="1">
                <a:latin typeface="Times New Roman" panose="02020603050405020304" pitchFamily="18" charset="0"/>
                <a:cs typeface="Times New Roman" panose="02020603050405020304" pitchFamily="18" charset="0"/>
              </a:rPr>
              <a:t>RespectAbility’s</a:t>
            </a:r>
            <a:r>
              <a:rPr lang="en-US" b="1" dirty="0">
                <a:latin typeface="Times New Roman" panose="02020603050405020304" pitchFamily="18" charset="0"/>
                <a:cs typeface="Times New Roman" panose="02020603050405020304" pitchFamily="18" charset="0"/>
              </a:rPr>
              <a:t> upcoming series of free webinars will give you and your teams step-by-step guidance, as well as provide resources and contacts to help foundations and nonprofits on their journey. Join for one or all! Each webinar will include live captioning. Accessible PPTs can be sent to participants ahead of time for use with screen readers.</a:t>
            </a:r>
          </a:p>
        </p:txBody>
      </p:sp>
    </p:spTree>
    <p:extLst>
      <p:ext uri="{BB962C8B-B14F-4D97-AF65-F5344CB8AC3E}">
        <p14:creationId xmlns:p14="http://schemas.microsoft.com/office/powerpoint/2010/main" val="1297590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009674-88AA-4827-9295-9A81B7D8EF66}"/>
              </a:ext>
            </a:extLst>
          </p:cNvPr>
          <p:cNvSpPr>
            <a:spLocks noGrp="1"/>
          </p:cNvSpPr>
          <p:nvPr>
            <p:ph idx="1"/>
          </p:nvPr>
        </p:nvSpPr>
        <p:spPr>
          <a:xfrm>
            <a:off x="523240" y="1504950"/>
            <a:ext cx="10830559" cy="4351338"/>
          </a:xfrm>
        </p:spPr>
        <p:txBody>
          <a:bodyPr>
            <a:normAutofit fontScale="92500"/>
          </a:bodyPr>
          <a:lstStyle/>
          <a:p>
            <a:r>
              <a:rPr lang="en-US" b="1" dirty="0">
                <a:solidFill>
                  <a:schemeClr val="tx1"/>
                </a:solidFill>
              </a:rPr>
              <a:t>Schedule of Webinars </a:t>
            </a:r>
          </a:p>
          <a:p>
            <a:pPr lvl="1"/>
            <a:r>
              <a:rPr lang="en-US" dirty="0">
                <a:solidFill>
                  <a:schemeClr val="tx1"/>
                </a:solidFill>
              </a:rPr>
              <a:t>Nov. 6, 2019: Disability 101 </a:t>
            </a:r>
          </a:p>
          <a:p>
            <a:pPr lvl="1"/>
            <a:r>
              <a:rPr lang="en-US" dirty="0">
                <a:solidFill>
                  <a:schemeClr val="tx1"/>
                </a:solidFill>
              </a:rPr>
              <a:t>Nov. 13, 2019: Disability History </a:t>
            </a:r>
          </a:p>
          <a:p>
            <a:pPr lvl="1"/>
            <a:r>
              <a:rPr lang="en-US" dirty="0">
                <a:solidFill>
                  <a:schemeClr val="tx1"/>
                </a:solidFill>
              </a:rPr>
              <a:t>Nov. 20, 2019: How to Ensure Accessible Events </a:t>
            </a:r>
          </a:p>
          <a:p>
            <a:pPr lvl="1"/>
            <a:r>
              <a:rPr lang="en-US" dirty="0">
                <a:solidFill>
                  <a:schemeClr val="tx1"/>
                </a:solidFill>
              </a:rPr>
              <a:t>Dec. 4, 2019: How to Recruit, Accommodate and Promote People with Disabilities for Paid Employment, Volunteer Leadership and Board Positions </a:t>
            </a:r>
          </a:p>
          <a:p>
            <a:pPr lvl="1"/>
            <a:r>
              <a:rPr lang="en-US" dirty="0">
                <a:solidFill>
                  <a:schemeClr val="tx1"/>
                </a:solidFill>
              </a:rPr>
              <a:t>Dec. 11, 2019: How to Ensure A Welcoming Lexicon and Inclusive Storytelling</a:t>
            </a:r>
          </a:p>
          <a:p>
            <a:pPr lvl="1"/>
            <a:r>
              <a:rPr lang="en-US" dirty="0">
                <a:solidFill>
                  <a:schemeClr val="tx1"/>
                </a:solidFill>
              </a:rPr>
              <a:t>Jan. 7, 2020: How to Ensue Accessible Websites, Social Media and Inclusive Photos </a:t>
            </a:r>
          </a:p>
          <a:p>
            <a:pPr lvl="1"/>
            <a:r>
              <a:rPr lang="en-US" dirty="0">
                <a:solidFill>
                  <a:schemeClr val="tx1"/>
                </a:solidFill>
              </a:rPr>
              <a:t>Jan. 9, 2020: Premium Skills Workshop in Social Media Accessibility </a:t>
            </a:r>
          </a:p>
          <a:p>
            <a:pPr lvl="1"/>
            <a:r>
              <a:rPr lang="en-US" dirty="0">
                <a:solidFill>
                  <a:schemeClr val="tx1"/>
                </a:solidFill>
              </a:rPr>
              <a:t>Jan. 15, 2020: How to Ensure Legal Rights and Compliance Obligations: Exploring the Rights of Employees and Participants, and the Obligations of Nonprofit Organizations Under the Law</a:t>
            </a:r>
          </a:p>
        </p:txBody>
      </p:sp>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lstStyle/>
          <a:p>
            <a:r>
              <a:rPr lang="en-US" dirty="0"/>
              <a:t>Equity Series Schedule</a:t>
            </a:r>
          </a:p>
        </p:txBody>
      </p:sp>
      <p:sp>
        <p:nvSpPr>
          <p:cNvPr id="4" name="Rectangle 3">
            <a:extLst>
              <a:ext uri="{FF2B5EF4-FFF2-40B4-BE49-F238E27FC236}">
                <a16:creationId xmlns:a16="http://schemas.microsoft.com/office/drawing/2014/main" id="{45B532F3-A44B-4BAB-BDBF-18DBBB87F803}"/>
              </a:ext>
            </a:extLst>
          </p:cNvPr>
          <p:cNvSpPr/>
          <p:nvPr/>
        </p:nvSpPr>
        <p:spPr>
          <a:xfrm>
            <a:off x="365760" y="5766382"/>
            <a:ext cx="10830559" cy="1015663"/>
          </a:xfrm>
          <a:prstGeom prst="rect">
            <a:avLst/>
          </a:prstGeom>
        </p:spPr>
        <p:txBody>
          <a:bodyPr wrap="square">
            <a:spAutoFit/>
          </a:bodyPr>
          <a:lstStyle/>
          <a:p>
            <a:r>
              <a:rPr lang="en-US" sz="3000" b="1" dirty="0">
                <a:latin typeface="Times New Roman" panose="02020603050405020304" pitchFamily="18" charset="0"/>
                <a:cs typeface="Times New Roman" panose="02020603050405020304" pitchFamily="18" charset="0"/>
              </a:rPr>
              <a:t>Learn More and RSVP Here: </a:t>
            </a:r>
            <a:r>
              <a:rPr lang="en-US" sz="3000" b="1" dirty="0">
                <a:latin typeface="Times New Roman" panose="02020603050405020304" pitchFamily="18" charset="0"/>
                <a:cs typeface="Times New Roman" panose="02020603050405020304" pitchFamily="18" charset="0"/>
                <a:hlinkClick r:id="rId2"/>
              </a:rPr>
              <a:t>https://www.respectability.org/accessibility-webinars/</a:t>
            </a:r>
            <a:r>
              <a:rPr lang="en-US" sz="3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831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group of people standing in front of a crowd&#10;&#10;Description automatically generated">
            <a:extLst>
              <a:ext uri="{FF2B5EF4-FFF2-40B4-BE49-F238E27FC236}">
                <a16:creationId xmlns:a16="http://schemas.microsoft.com/office/drawing/2014/main" id="{07969B73-6E11-4B49-AE15-B74871B43F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087" y="-276102"/>
            <a:ext cx="12181913" cy="3705102"/>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994410" y="4116206"/>
            <a:ext cx="4275273" cy="1789208"/>
          </a:xfrm>
          <a:prstGeom prst="rect">
            <a:avLst/>
          </a:prstGeom>
          <a:noFill/>
        </p:spPr>
        <p:txBody>
          <a:bodyPr wrap="square" rtlCol="0">
            <a:spAutoFit/>
          </a:bodyPr>
          <a:lstStyle/>
          <a:p>
            <a:pPr algn="ctr">
              <a:lnSpc>
                <a:spcPct val="90000"/>
              </a:lnSpc>
              <a:spcBef>
                <a:spcPts val="480"/>
              </a:spcBef>
              <a:buSzPct val="25000"/>
              <a:defRPr/>
            </a:pPr>
            <a:r>
              <a:rPr lang="en-US" sz="2400" b="1"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THANK YOU!</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Jennifer Laszlo Mizrahi</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4">
                  <a:extLst>
                    <a:ext uri="{A12FA001-AC4F-418D-AE19-62706E023703}">
                      <ahyp:hlinkClr xmlns:ahyp="http://schemas.microsoft.com/office/drawing/2018/hyperlinkcolor" val="tx"/>
                    </a:ext>
                  </a:extLst>
                </a:hlinkClick>
              </a:rPr>
              <a:t>www.RespectAbility.org</a:t>
            </a:r>
          </a:p>
          <a:p>
            <a:pPr algn="ctr">
              <a:lnSpc>
                <a:spcPct val="90000"/>
              </a:lnSpc>
              <a:spcBef>
                <a:spcPts val="480"/>
              </a:spcBef>
              <a:buSzPct val="25000"/>
              <a:defRPr/>
            </a:pPr>
            <a:r>
              <a:rPr lang="en-US" sz="2000" kern="0" dirty="0">
                <a:solidFill>
                  <a:srgbClr val="000000"/>
                </a:solidFill>
                <a:latin typeface="Times New Roman" panose="02020603050405020304" pitchFamily="18" charset="0"/>
                <a:ea typeface="Libre Baskerville"/>
                <a:cs typeface="Times New Roman" panose="02020603050405020304" pitchFamily="18" charset="0"/>
                <a:sym typeface="Libre Baskerville"/>
              </a:rPr>
              <a:t>Cell: (202) 365-0787</a:t>
            </a:r>
          </a:p>
          <a:p>
            <a:pPr algn="ctr">
              <a:lnSpc>
                <a:spcPct val="90000"/>
              </a:lnSpc>
              <a:spcBef>
                <a:spcPts val="480"/>
              </a:spcBef>
              <a:buSzPct val="25000"/>
              <a:defRPr/>
            </a:pPr>
            <a:r>
              <a:rPr lang="en-US" sz="2000" u="sng" kern="0" dirty="0">
                <a:solidFill>
                  <a:srgbClr val="000000"/>
                </a:solidFill>
                <a:latin typeface="Times New Roman" panose="02020603050405020304" pitchFamily="18" charset="0"/>
                <a:ea typeface="Libre Baskerville"/>
                <a:cs typeface="Times New Roman" panose="02020603050405020304" pitchFamily="18" charset="0"/>
                <a:sym typeface="Libre Baskerville"/>
                <a:hlinkClick r:id="rId5">
                  <a:extLst>
                    <a:ext uri="{A12FA001-AC4F-418D-AE19-62706E023703}">
                      <ahyp:hlinkClr xmlns:ahyp="http://schemas.microsoft.com/office/drawing/2018/hyperlinkcolor" val="tx"/>
                    </a:ext>
                  </a:extLst>
                </a:hlinkClick>
              </a:rPr>
              <a:t>JenniferM@RespectAbility.org</a:t>
            </a:r>
          </a:p>
        </p:txBody>
      </p:sp>
      <p:pic>
        <p:nvPicPr>
          <p:cNvPr id="8" name="Picture 7" descr="A close up of a sign&#10;&#10;Description automatically generated">
            <a:extLst>
              <a:ext uri="{FF2B5EF4-FFF2-40B4-BE49-F238E27FC236}">
                <a16:creationId xmlns:a16="http://schemas.microsoft.com/office/drawing/2014/main" id="{AFB8A443-DE0B-4628-8DFD-7EB3A7135CB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5800" y="3785282"/>
            <a:ext cx="5410200" cy="2419350"/>
          </a:xfrm>
          <a:prstGeom prst="rect">
            <a:avLst/>
          </a:prstGeom>
        </p:spPr>
      </p:pic>
    </p:spTree>
    <p:extLst>
      <p:ext uri="{BB962C8B-B14F-4D97-AF65-F5344CB8AC3E}">
        <p14:creationId xmlns:p14="http://schemas.microsoft.com/office/powerpoint/2010/main" val="315618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ACE8-1075-49A3-BC66-8FA659787172}"/>
              </a:ext>
            </a:extLst>
          </p:cNvPr>
          <p:cNvSpPr>
            <a:spLocks noGrp="1"/>
          </p:cNvSpPr>
          <p:nvPr>
            <p:ph type="title"/>
          </p:nvPr>
        </p:nvSpPr>
        <p:spPr/>
        <p:txBody>
          <a:bodyPr/>
          <a:lstStyle/>
          <a:p>
            <a:r>
              <a:rPr lang="en-US" dirty="0"/>
              <a:t>Meet Jim </a:t>
            </a:r>
            <a:r>
              <a:rPr lang="en-US" dirty="0" err="1"/>
              <a:t>Sinocchi</a:t>
            </a:r>
            <a:endParaRPr lang="en-US" dirty="0"/>
          </a:p>
        </p:txBody>
      </p:sp>
      <p:sp>
        <p:nvSpPr>
          <p:cNvPr id="3" name="Content Placeholder 2">
            <a:extLst>
              <a:ext uri="{FF2B5EF4-FFF2-40B4-BE49-F238E27FC236}">
                <a16:creationId xmlns:a16="http://schemas.microsoft.com/office/drawing/2014/main" id="{AC6F9447-C953-417B-BEE4-F23C6D8C17FD}"/>
              </a:ext>
            </a:extLst>
          </p:cNvPr>
          <p:cNvSpPr>
            <a:spLocks noGrp="1"/>
          </p:cNvSpPr>
          <p:nvPr>
            <p:ph idx="1"/>
          </p:nvPr>
        </p:nvSpPr>
        <p:spPr>
          <a:xfrm>
            <a:off x="5113176" y="1825625"/>
            <a:ext cx="6240623" cy="4351338"/>
          </a:xfrm>
        </p:spPr>
        <p:txBody>
          <a:bodyPr>
            <a:normAutofit fontScale="77500" lnSpcReduction="20000"/>
          </a:bodyPr>
          <a:lstStyle/>
          <a:p>
            <a:r>
              <a:rPr lang="en-US" dirty="0"/>
              <a:t>Jim </a:t>
            </a:r>
            <a:r>
              <a:rPr lang="en-US" dirty="0" err="1"/>
              <a:t>Sinocchi</a:t>
            </a:r>
            <a:r>
              <a:rPr lang="en-US" dirty="0"/>
              <a:t> works closely with senior leaders across JPMorgan Chase to establish consistent standards and processes to better support employees with disabilities. The office also supports employees who care for disabled family members. </a:t>
            </a:r>
            <a:r>
              <a:rPr lang="en-US" dirty="0" err="1"/>
              <a:t>Sinocchi</a:t>
            </a:r>
            <a:r>
              <a:rPr lang="en-US" dirty="0"/>
              <a:t> is keenly aware of the issues and challenges facing people with disabilities as he sustained a spinal cord injury early in his business career. He has been active in creating awareness and understanding of disability inclusion through his blog, View from the Chair. He has served on the boards of </a:t>
            </a:r>
            <a:r>
              <a:rPr lang="en-US" dirty="0" err="1"/>
              <a:t>Jawonio</a:t>
            </a:r>
            <a:r>
              <a:rPr lang="en-US" dirty="0"/>
              <a:t>, an organization focused on the well-being and equality of people with disabilities, and the Human Rights Commission in Rockland County, NY. He is also a member of the </a:t>
            </a:r>
            <a:r>
              <a:rPr lang="en-US" dirty="0" err="1"/>
              <a:t>Viscardi</a:t>
            </a:r>
            <a:r>
              <a:rPr lang="en-US" dirty="0"/>
              <a:t> Center Board of Directors — a special education school in NY for severely disabled students.</a:t>
            </a:r>
          </a:p>
        </p:txBody>
      </p:sp>
      <p:pic>
        <p:nvPicPr>
          <p:cNvPr id="2050" name="Picture 2">
            <a:extLst>
              <a:ext uri="{FF2B5EF4-FFF2-40B4-BE49-F238E27FC236}">
                <a16:creationId xmlns:a16="http://schemas.microsoft.com/office/drawing/2014/main" id="{51CFB499-E60C-460D-B153-1B9CF2485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 y="1825624"/>
            <a:ext cx="4351339"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9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A0B79-4453-409C-A674-11F9F4CF343C}"/>
              </a:ext>
            </a:extLst>
          </p:cNvPr>
          <p:cNvSpPr>
            <a:spLocks noGrp="1"/>
          </p:cNvSpPr>
          <p:nvPr>
            <p:ph type="title"/>
          </p:nvPr>
        </p:nvSpPr>
        <p:spPr/>
        <p:txBody>
          <a:bodyPr/>
          <a:lstStyle/>
          <a:p>
            <a:r>
              <a:rPr lang="en-US" dirty="0"/>
              <a:t>Accenture and the Disability Inclusion Advantage</a:t>
            </a:r>
          </a:p>
        </p:txBody>
      </p:sp>
      <p:sp>
        <p:nvSpPr>
          <p:cNvPr id="4" name="Content Placeholder 3">
            <a:extLst>
              <a:ext uri="{FF2B5EF4-FFF2-40B4-BE49-F238E27FC236}">
                <a16:creationId xmlns:a16="http://schemas.microsoft.com/office/drawing/2014/main" id="{08B17D8D-2BCD-4E44-B00E-6B3C5BD14206}"/>
              </a:ext>
            </a:extLst>
          </p:cNvPr>
          <p:cNvSpPr>
            <a:spLocks noGrp="1"/>
          </p:cNvSpPr>
          <p:nvPr>
            <p:ph sz="half" idx="1"/>
          </p:nvPr>
        </p:nvSpPr>
        <p:spPr>
          <a:xfrm>
            <a:off x="146958" y="1485446"/>
            <a:ext cx="4573088" cy="4351338"/>
          </a:xfrm>
        </p:spPr>
        <p:txBody>
          <a:bodyPr>
            <a:noAutofit/>
          </a:bodyPr>
          <a:lstStyle/>
          <a:p>
            <a:r>
              <a:rPr lang="en-US" sz="2600" dirty="0">
                <a:solidFill>
                  <a:schemeClr val="tx1"/>
                </a:solidFill>
              </a:rPr>
              <a:t>New research from Accenture, in partnership with </a:t>
            </a:r>
            <a:r>
              <a:rPr lang="en-US" sz="2600" dirty="0" err="1">
                <a:solidFill>
                  <a:schemeClr val="tx1"/>
                </a:solidFill>
              </a:rPr>
              <a:t>Disability:IN</a:t>
            </a:r>
            <a:r>
              <a:rPr lang="en-US" sz="2600" dirty="0">
                <a:solidFill>
                  <a:schemeClr val="tx1"/>
                </a:solidFill>
              </a:rPr>
              <a:t> and the American Association of People with Disabilities (AAPD), reveals that companies that embrace best practices for employing…have outperformed their peers.</a:t>
            </a:r>
          </a:p>
          <a:p>
            <a:r>
              <a:rPr lang="en-US" sz="2600" b="1" dirty="0">
                <a:solidFill>
                  <a:schemeClr val="tx1"/>
                </a:solidFill>
              </a:rPr>
              <a:t>Would you like to know more? </a:t>
            </a:r>
            <a:r>
              <a:rPr lang="en-US" sz="2600" dirty="0">
                <a:hlinkClick r:id="rId2"/>
              </a:rPr>
              <a:t>https://www.accenture .com/_acnmedia/pdf-89/accenture-disability-inclusion-research-report.pdf</a:t>
            </a:r>
            <a:r>
              <a:rPr lang="en-US" sz="2600" dirty="0"/>
              <a:t> </a:t>
            </a:r>
            <a:endParaRPr lang="en-US" sz="2600" b="1" dirty="0"/>
          </a:p>
        </p:txBody>
      </p:sp>
      <p:sp>
        <p:nvSpPr>
          <p:cNvPr id="5" name="Content Placeholder 4">
            <a:extLst>
              <a:ext uri="{FF2B5EF4-FFF2-40B4-BE49-F238E27FC236}">
                <a16:creationId xmlns:a16="http://schemas.microsoft.com/office/drawing/2014/main" id="{7F14B580-C004-4B99-AE9A-CF04BD24A841}"/>
              </a:ext>
            </a:extLst>
          </p:cNvPr>
          <p:cNvSpPr txBox="1">
            <a:spLocks/>
          </p:cNvSpPr>
          <p:nvPr/>
        </p:nvSpPr>
        <p:spPr>
          <a:xfrm>
            <a:off x="7859486" y="1485446"/>
            <a:ext cx="43053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chemeClr val="tx1"/>
                </a:solidFill>
              </a:rPr>
              <a:t>Companies that embrace employees with disabilities clearly see the results in </a:t>
            </a:r>
            <a:r>
              <a:rPr lang="en-US" sz="2600" b="1" dirty="0">
                <a:solidFill>
                  <a:schemeClr val="tx1"/>
                </a:solidFill>
              </a:rPr>
              <a:t>their bottom line. </a:t>
            </a:r>
          </a:p>
          <a:p>
            <a:r>
              <a:rPr lang="en-US" sz="2600" dirty="0">
                <a:solidFill>
                  <a:schemeClr val="tx1"/>
                </a:solidFill>
              </a:rPr>
              <a:t>According to </a:t>
            </a:r>
            <a:r>
              <a:rPr lang="en-US" sz="2600" u="sng" dirty="0">
                <a:solidFill>
                  <a:schemeClr val="tx1"/>
                </a:solidFill>
                <a:hlinkClick r:id="rId3">
                  <a:extLst>
                    <a:ext uri="{A12FA001-AC4F-418D-AE19-62706E023703}">
                      <ahyp:hlinkClr xmlns:ahyp="http://schemas.microsoft.com/office/drawing/2018/hyperlinkcolor" val="tx"/>
                    </a:ext>
                  </a:extLst>
                </a:hlinkClick>
              </a:rPr>
              <a:t>Accenture</a:t>
            </a:r>
            <a:r>
              <a:rPr lang="en-US" sz="2600" u="sng" dirty="0">
                <a:solidFill>
                  <a:schemeClr val="tx1"/>
                </a:solidFill>
              </a:rPr>
              <a:t>, </a:t>
            </a:r>
            <a:r>
              <a:rPr lang="en-US" sz="2600" dirty="0">
                <a:solidFill>
                  <a:schemeClr val="tx1"/>
                </a:solidFill>
              </a:rPr>
              <a:t>disability-inclusive companies have </a:t>
            </a:r>
            <a:r>
              <a:rPr lang="en-US" sz="2600" b="1" dirty="0">
                <a:solidFill>
                  <a:schemeClr val="tx1"/>
                </a:solidFill>
              </a:rPr>
              <a:t>higher productivity levels </a:t>
            </a:r>
            <a:r>
              <a:rPr lang="en-US" sz="2600" dirty="0">
                <a:solidFill>
                  <a:schemeClr val="tx1"/>
                </a:solidFill>
              </a:rPr>
              <a:t>and </a:t>
            </a:r>
            <a:r>
              <a:rPr lang="en-US" sz="2600" b="1" dirty="0">
                <a:solidFill>
                  <a:schemeClr val="tx1"/>
                </a:solidFill>
              </a:rPr>
              <a:t>lower staff turnover rates</a:t>
            </a:r>
            <a:r>
              <a:rPr lang="en-US" sz="2600" dirty="0">
                <a:solidFill>
                  <a:schemeClr val="tx1"/>
                </a:solidFill>
              </a:rPr>
              <a:t>, are </a:t>
            </a:r>
            <a:r>
              <a:rPr lang="en-US" sz="2600" b="1" dirty="0">
                <a:solidFill>
                  <a:schemeClr val="tx1"/>
                </a:solidFill>
              </a:rPr>
              <a:t>twice as likely to outperform their peers in shareholder returns </a:t>
            </a:r>
            <a:r>
              <a:rPr lang="en-US" sz="2600" dirty="0">
                <a:solidFill>
                  <a:schemeClr val="tx1"/>
                </a:solidFill>
              </a:rPr>
              <a:t>and create larger returns on investment. </a:t>
            </a:r>
          </a:p>
          <a:p>
            <a:endParaRPr lang="en-US" sz="2600" dirty="0"/>
          </a:p>
        </p:txBody>
      </p:sp>
      <p:pic>
        <p:nvPicPr>
          <p:cNvPr id="6" name="Picture 5" descr="Logo for the Accenture Disability Inclusion Advantage Study ">
            <a:extLst>
              <a:ext uri="{FF2B5EF4-FFF2-40B4-BE49-F238E27FC236}">
                <a16:creationId xmlns:a16="http://schemas.microsoft.com/office/drawing/2014/main" id="{6D50561D-B9E2-4EBE-A221-638B214BE1D4}"/>
              </a:ext>
            </a:extLst>
          </p:cNvPr>
          <p:cNvPicPr>
            <a:picLocks noChangeAspect="1"/>
          </p:cNvPicPr>
          <p:nvPr/>
        </p:nvPicPr>
        <p:blipFill>
          <a:blip r:embed="rId4"/>
          <a:stretch>
            <a:fillRect/>
          </a:stretch>
        </p:blipFill>
        <p:spPr>
          <a:xfrm>
            <a:off x="4720046" y="3102205"/>
            <a:ext cx="3139440" cy="1798177"/>
          </a:xfrm>
          <a:prstGeom prst="rect">
            <a:avLst/>
          </a:prstGeom>
        </p:spPr>
      </p:pic>
    </p:spTree>
    <p:extLst>
      <p:ext uri="{BB962C8B-B14F-4D97-AF65-F5344CB8AC3E}">
        <p14:creationId xmlns:p14="http://schemas.microsoft.com/office/powerpoint/2010/main" val="3278372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32C1C2-AEA1-43C9-9538-890B9A9A2CF5}"/>
              </a:ext>
            </a:extLst>
          </p:cNvPr>
          <p:cNvSpPr>
            <a:spLocks noGrp="1"/>
          </p:cNvSpPr>
          <p:nvPr>
            <p:ph type="ctrTitle"/>
          </p:nvPr>
        </p:nvSpPr>
        <p:spPr/>
        <p:txBody>
          <a:bodyPr/>
          <a:lstStyle/>
          <a:p>
            <a:r>
              <a:rPr lang="en-US" dirty="0"/>
              <a:t>Question #1</a:t>
            </a:r>
          </a:p>
        </p:txBody>
      </p:sp>
      <p:sp>
        <p:nvSpPr>
          <p:cNvPr id="5" name="Subtitle 4">
            <a:extLst>
              <a:ext uri="{FF2B5EF4-FFF2-40B4-BE49-F238E27FC236}">
                <a16:creationId xmlns:a16="http://schemas.microsoft.com/office/drawing/2014/main" id="{F0631AE4-DAA0-48A6-9753-A0A50A937C73}"/>
              </a:ext>
            </a:extLst>
          </p:cNvPr>
          <p:cNvSpPr>
            <a:spLocks noGrp="1"/>
          </p:cNvSpPr>
          <p:nvPr>
            <p:ph type="subTitle" idx="1"/>
          </p:nvPr>
        </p:nvSpPr>
        <p:spPr/>
        <p:txBody>
          <a:bodyPr>
            <a:normAutofit lnSpcReduction="10000"/>
          </a:bodyPr>
          <a:lstStyle/>
          <a:p>
            <a:r>
              <a:rPr lang="en-US" sz="4000" i="1" dirty="0"/>
              <a:t>Jim – You often talk about the 4 A’s of Disability Inclusion. What are they and why are they important?</a:t>
            </a:r>
          </a:p>
        </p:txBody>
      </p:sp>
    </p:spTree>
    <p:extLst>
      <p:ext uri="{BB962C8B-B14F-4D97-AF65-F5344CB8AC3E}">
        <p14:creationId xmlns:p14="http://schemas.microsoft.com/office/powerpoint/2010/main" val="2523615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FBC593-283F-4604-82B4-BEAC7FC4586C}"/>
              </a:ext>
            </a:extLst>
          </p:cNvPr>
          <p:cNvSpPr>
            <a:spLocks noGrp="1"/>
          </p:cNvSpPr>
          <p:nvPr>
            <p:ph type="title"/>
          </p:nvPr>
        </p:nvSpPr>
        <p:spPr/>
        <p:txBody>
          <a:bodyPr/>
          <a:lstStyle/>
          <a:p>
            <a:r>
              <a:rPr lang="en-US" dirty="0"/>
              <a:t>Building Towards the 4 A’s – What are the 4 A’s?</a:t>
            </a:r>
          </a:p>
        </p:txBody>
      </p:sp>
      <p:pic>
        <p:nvPicPr>
          <p:cNvPr id="1028" name="Picture 4" descr="The 4 A's - Attitude, Accommodations, Accessibility and Assimilation.">
            <a:extLst>
              <a:ext uri="{FF2B5EF4-FFF2-40B4-BE49-F238E27FC236}">
                <a16:creationId xmlns:a16="http://schemas.microsoft.com/office/drawing/2014/main" id="{C7665D1E-2637-4652-AB2A-2B6E95AE6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1993"/>
            <a:ext cx="12021911" cy="320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20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53762-FD63-4196-A6B2-24AFD94BB802}"/>
              </a:ext>
            </a:extLst>
          </p:cNvPr>
          <p:cNvSpPr>
            <a:spLocks noGrp="1"/>
          </p:cNvSpPr>
          <p:nvPr>
            <p:ph type="title"/>
          </p:nvPr>
        </p:nvSpPr>
        <p:spPr>
          <a:xfrm>
            <a:off x="2393004" y="365126"/>
            <a:ext cx="9313220" cy="1139824"/>
          </a:xfrm>
        </p:spPr>
        <p:txBody>
          <a:bodyPr/>
          <a:lstStyle/>
          <a:p>
            <a:r>
              <a:rPr lang="en-US" spc="-145" dirty="0"/>
              <a:t>Disability </a:t>
            </a:r>
            <a:r>
              <a:rPr lang="en-US" spc="-200" dirty="0"/>
              <a:t>Worldwide</a:t>
            </a:r>
            <a:r>
              <a:rPr lang="en-US" spc="-100" dirty="0"/>
              <a:t> </a:t>
            </a:r>
            <a:r>
              <a:rPr lang="en-US" spc="-240" dirty="0"/>
              <a:t>Snapshot</a:t>
            </a:r>
            <a:endParaRPr lang="en-US" dirty="0"/>
          </a:p>
        </p:txBody>
      </p:sp>
      <p:sp>
        <p:nvSpPr>
          <p:cNvPr id="8" name="object 3">
            <a:extLst>
              <a:ext uri="{FF2B5EF4-FFF2-40B4-BE49-F238E27FC236}">
                <a16:creationId xmlns:a16="http://schemas.microsoft.com/office/drawing/2014/main" id="{E572751E-447D-4C1B-AB06-12F9170A5230}"/>
              </a:ext>
            </a:extLst>
          </p:cNvPr>
          <p:cNvSpPr/>
          <p:nvPr/>
        </p:nvSpPr>
        <p:spPr>
          <a:xfrm>
            <a:off x="669723" y="600455"/>
            <a:ext cx="1304274" cy="914400"/>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08EADC8F-BB23-4F79-80D9-C02C9584B9E0}"/>
              </a:ext>
            </a:extLst>
          </p:cNvPr>
          <p:cNvSpPr/>
          <p:nvPr/>
        </p:nvSpPr>
        <p:spPr>
          <a:xfrm>
            <a:off x="1905000" y="1483614"/>
            <a:ext cx="7315200" cy="0"/>
          </a:xfrm>
          <a:custGeom>
            <a:avLst/>
            <a:gdLst/>
            <a:ahLst/>
            <a:cxnLst/>
            <a:rect l="l" t="t" r="r" b="b"/>
            <a:pathLst>
              <a:path w="7315200">
                <a:moveTo>
                  <a:pt x="0" y="0"/>
                </a:moveTo>
                <a:lnTo>
                  <a:pt x="7315200" y="0"/>
                </a:lnTo>
              </a:path>
            </a:pathLst>
          </a:custGeom>
          <a:ln w="56388">
            <a:solidFill>
              <a:srgbClr val="00457B"/>
            </a:solidFill>
          </a:ln>
        </p:spPr>
        <p:txBody>
          <a:bodyPr wrap="square" lIns="0" tIns="0" rIns="0" bIns="0" rtlCol="0"/>
          <a:lstStyle/>
          <a:p>
            <a:endParaRPr/>
          </a:p>
        </p:txBody>
      </p:sp>
      <p:sp>
        <p:nvSpPr>
          <p:cNvPr id="10" name="object 5">
            <a:extLst>
              <a:ext uri="{FF2B5EF4-FFF2-40B4-BE49-F238E27FC236}">
                <a16:creationId xmlns:a16="http://schemas.microsoft.com/office/drawing/2014/main" id="{DCD68C03-A0C0-4AB1-BB56-CDBD283AA5CA}"/>
              </a:ext>
            </a:extLst>
          </p:cNvPr>
          <p:cNvSpPr txBox="1"/>
          <p:nvPr/>
        </p:nvSpPr>
        <p:spPr>
          <a:xfrm>
            <a:off x="1430527" y="1855723"/>
            <a:ext cx="6378575" cy="4686300"/>
          </a:xfrm>
          <a:prstGeom prst="rect">
            <a:avLst/>
          </a:prstGeom>
        </p:spPr>
        <p:txBody>
          <a:bodyPr vert="horz" wrap="square" lIns="0" tIns="14604" rIns="0" bIns="0" rtlCol="0">
            <a:spAutoFit/>
          </a:bodyPr>
          <a:lstStyle/>
          <a:p>
            <a:pPr marL="355600" marR="240029" indent="-342900">
              <a:lnSpc>
                <a:spcPct val="99400"/>
              </a:lnSpc>
              <a:spcBef>
                <a:spcPts val="114"/>
              </a:spcBef>
              <a:buSzPct val="50000"/>
              <a:buFont typeface="Symbol"/>
              <a:buChar char=""/>
              <a:tabLst>
                <a:tab pos="354965" algn="l"/>
                <a:tab pos="355600" algn="l"/>
              </a:tabLst>
            </a:pPr>
            <a:r>
              <a:rPr sz="2000" b="1" spc="-204" dirty="0">
                <a:solidFill>
                  <a:srgbClr val="323232"/>
                </a:solidFill>
                <a:latin typeface="Arial"/>
                <a:cs typeface="Arial"/>
              </a:rPr>
              <a:t>One </a:t>
            </a:r>
            <a:r>
              <a:rPr sz="2000" b="1" spc="-90" dirty="0">
                <a:solidFill>
                  <a:srgbClr val="323232"/>
                </a:solidFill>
                <a:latin typeface="Arial"/>
                <a:cs typeface="Arial"/>
              </a:rPr>
              <a:t>billion </a:t>
            </a:r>
            <a:r>
              <a:rPr sz="2000" b="1" spc="-125" dirty="0">
                <a:solidFill>
                  <a:srgbClr val="323232"/>
                </a:solidFill>
                <a:latin typeface="Arial"/>
                <a:cs typeface="Arial"/>
              </a:rPr>
              <a:t>people</a:t>
            </a:r>
            <a:r>
              <a:rPr sz="1800" spc="-125" dirty="0">
                <a:solidFill>
                  <a:srgbClr val="323232"/>
                </a:solidFill>
                <a:latin typeface="Arial"/>
                <a:cs typeface="Arial"/>
              </a:rPr>
              <a:t>, </a:t>
            </a:r>
            <a:r>
              <a:rPr sz="1800" spc="-25" dirty="0">
                <a:solidFill>
                  <a:srgbClr val="323232"/>
                </a:solidFill>
                <a:latin typeface="Arial"/>
                <a:cs typeface="Arial"/>
              </a:rPr>
              <a:t>or </a:t>
            </a:r>
            <a:r>
              <a:rPr sz="1800" spc="10" dirty="0">
                <a:solidFill>
                  <a:srgbClr val="323232"/>
                </a:solidFill>
                <a:latin typeface="Arial"/>
                <a:cs typeface="Arial"/>
              </a:rPr>
              <a:t>15% </a:t>
            </a:r>
            <a:r>
              <a:rPr sz="1800" spc="-30" dirty="0">
                <a:solidFill>
                  <a:srgbClr val="323232"/>
                </a:solidFill>
                <a:latin typeface="Arial"/>
                <a:cs typeface="Arial"/>
              </a:rPr>
              <a:t>of </a:t>
            </a:r>
            <a:r>
              <a:rPr sz="1800" spc="-50" dirty="0">
                <a:solidFill>
                  <a:srgbClr val="323232"/>
                </a:solidFill>
                <a:latin typeface="Arial"/>
                <a:cs typeface="Arial"/>
              </a:rPr>
              <a:t>the </a:t>
            </a:r>
            <a:r>
              <a:rPr sz="1800" spc="-65" dirty="0">
                <a:solidFill>
                  <a:srgbClr val="323232"/>
                </a:solidFill>
                <a:latin typeface="Arial"/>
                <a:cs typeface="Arial"/>
              </a:rPr>
              <a:t>world’s </a:t>
            </a:r>
            <a:r>
              <a:rPr sz="1800" spc="-55" dirty="0">
                <a:solidFill>
                  <a:srgbClr val="323232"/>
                </a:solidFill>
                <a:latin typeface="Arial"/>
                <a:cs typeface="Arial"/>
              </a:rPr>
              <a:t>population,  </a:t>
            </a:r>
            <a:r>
              <a:rPr sz="1800" spc="-90" dirty="0">
                <a:solidFill>
                  <a:srgbClr val="323232"/>
                </a:solidFill>
                <a:latin typeface="Arial"/>
                <a:cs typeface="Arial"/>
              </a:rPr>
              <a:t>experience </a:t>
            </a:r>
            <a:r>
              <a:rPr sz="1800" spc="-135" dirty="0">
                <a:solidFill>
                  <a:srgbClr val="323232"/>
                </a:solidFill>
                <a:latin typeface="Arial"/>
                <a:cs typeface="Arial"/>
              </a:rPr>
              <a:t>some </a:t>
            </a:r>
            <a:r>
              <a:rPr sz="1800" spc="-35" dirty="0">
                <a:solidFill>
                  <a:srgbClr val="323232"/>
                </a:solidFill>
                <a:latin typeface="Arial"/>
                <a:cs typeface="Arial"/>
              </a:rPr>
              <a:t>form </a:t>
            </a:r>
            <a:r>
              <a:rPr sz="1800" spc="-30" dirty="0">
                <a:solidFill>
                  <a:srgbClr val="323232"/>
                </a:solidFill>
                <a:latin typeface="Arial"/>
                <a:cs typeface="Arial"/>
              </a:rPr>
              <a:t>of </a:t>
            </a:r>
            <a:r>
              <a:rPr sz="1800" spc="-50" dirty="0">
                <a:solidFill>
                  <a:srgbClr val="323232"/>
                </a:solidFill>
                <a:latin typeface="Arial"/>
                <a:cs typeface="Arial"/>
              </a:rPr>
              <a:t>disability, </a:t>
            </a:r>
            <a:r>
              <a:rPr sz="1800" spc="-105" dirty="0">
                <a:solidFill>
                  <a:srgbClr val="323232"/>
                </a:solidFill>
                <a:latin typeface="Arial"/>
                <a:cs typeface="Arial"/>
              </a:rPr>
              <a:t>and </a:t>
            </a:r>
            <a:r>
              <a:rPr sz="1800" spc="-40" dirty="0">
                <a:solidFill>
                  <a:srgbClr val="323232"/>
                </a:solidFill>
                <a:latin typeface="Arial"/>
                <a:cs typeface="Arial"/>
              </a:rPr>
              <a:t>disability </a:t>
            </a:r>
            <a:r>
              <a:rPr sz="1800" spc="-95" dirty="0">
                <a:solidFill>
                  <a:srgbClr val="323232"/>
                </a:solidFill>
                <a:latin typeface="Arial"/>
                <a:cs typeface="Arial"/>
              </a:rPr>
              <a:t>prevalence </a:t>
            </a:r>
            <a:r>
              <a:rPr sz="1800" spc="-75" dirty="0">
                <a:solidFill>
                  <a:srgbClr val="323232"/>
                </a:solidFill>
                <a:latin typeface="Arial"/>
                <a:cs typeface="Arial"/>
              </a:rPr>
              <a:t>is  </a:t>
            </a:r>
            <a:r>
              <a:rPr sz="1800" spc="-55" dirty="0">
                <a:solidFill>
                  <a:srgbClr val="323232"/>
                </a:solidFill>
                <a:latin typeface="Arial"/>
                <a:cs typeface="Arial"/>
              </a:rPr>
              <a:t>higher </a:t>
            </a:r>
            <a:r>
              <a:rPr sz="1800" spc="-10" dirty="0">
                <a:solidFill>
                  <a:srgbClr val="323232"/>
                </a:solidFill>
                <a:latin typeface="Arial"/>
                <a:cs typeface="Arial"/>
              </a:rPr>
              <a:t>for </a:t>
            </a:r>
            <a:r>
              <a:rPr sz="1800" spc="-85" dirty="0">
                <a:solidFill>
                  <a:srgbClr val="323232"/>
                </a:solidFill>
                <a:latin typeface="Arial"/>
                <a:cs typeface="Arial"/>
              </a:rPr>
              <a:t>developing</a:t>
            </a:r>
            <a:r>
              <a:rPr sz="1800" spc="-140" dirty="0">
                <a:solidFill>
                  <a:srgbClr val="323232"/>
                </a:solidFill>
                <a:latin typeface="Arial"/>
                <a:cs typeface="Arial"/>
              </a:rPr>
              <a:t> </a:t>
            </a:r>
            <a:r>
              <a:rPr sz="1800" spc="-70" dirty="0">
                <a:solidFill>
                  <a:srgbClr val="323232"/>
                </a:solidFill>
                <a:latin typeface="Arial"/>
                <a:cs typeface="Arial"/>
              </a:rPr>
              <a:t>countries.</a:t>
            </a:r>
            <a:endParaRPr sz="1800" dirty="0">
              <a:latin typeface="Arial"/>
              <a:cs typeface="Arial"/>
            </a:endParaRPr>
          </a:p>
          <a:p>
            <a:pPr marL="355600" marR="397510" indent="-342900">
              <a:lnSpc>
                <a:spcPct val="99400"/>
              </a:lnSpc>
              <a:spcBef>
                <a:spcPts val="1125"/>
              </a:spcBef>
              <a:buSzPct val="50000"/>
              <a:buFont typeface="Symbol"/>
              <a:buChar char=""/>
              <a:tabLst>
                <a:tab pos="354965" algn="l"/>
                <a:tab pos="355600" algn="l"/>
              </a:tabLst>
            </a:pPr>
            <a:r>
              <a:rPr sz="2000" b="1" spc="-90" dirty="0">
                <a:solidFill>
                  <a:srgbClr val="323232"/>
                </a:solidFill>
                <a:latin typeface="Arial"/>
                <a:cs typeface="Arial"/>
              </a:rPr>
              <a:t>One-fifth </a:t>
            </a:r>
            <a:r>
              <a:rPr sz="2000" b="1" spc="-100" dirty="0">
                <a:solidFill>
                  <a:srgbClr val="323232"/>
                </a:solidFill>
                <a:latin typeface="Arial"/>
                <a:cs typeface="Arial"/>
              </a:rPr>
              <a:t>of </a:t>
            </a:r>
            <a:r>
              <a:rPr sz="2000" b="1" spc="-85" dirty="0">
                <a:solidFill>
                  <a:srgbClr val="323232"/>
                </a:solidFill>
                <a:latin typeface="Arial"/>
                <a:cs typeface="Arial"/>
              </a:rPr>
              <a:t>the </a:t>
            </a:r>
            <a:r>
              <a:rPr sz="2000" b="1" spc="-105" dirty="0">
                <a:solidFill>
                  <a:srgbClr val="323232"/>
                </a:solidFill>
                <a:latin typeface="Arial"/>
                <a:cs typeface="Arial"/>
              </a:rPr>
              <a:t>estimated </a:t>
            </a:r>
            <a:r>
              <a:rPr sz="2000" b="1" spc="-130" dirty="0">
                <a:solidFill>
                  <a:srgbClr val="323232"/>
                </a:solidFill>
                <a:latin typeface="Arial"/>
                <a:cs typeface="Arial"/>
              </a:rPr>
              <a:t>global </a:t>
            </a:r>
            <a:r>
              <a:rPr sz="2000" b="1" spc="-50" dirty="0">
                <a:solidFill>
                  <a:srgbClr val="323232"/>
                </a:solidFill>
                <a:latin typeface="Arial"/>
                <a:cs typeface="Arial"/>
              </a:rPr>
              <a:t>total</a:t>
            </a:r>
            <a:r>
              <a:rPr sz="1800" spc="-50" dirty="0">
                <a:solidFill>
                  <a:srgbClr val="323232"/>
                </a:solidFill>
                <a:latin typeface="Arial"/>
                <a:cs typeface="Arial"/>
              </a:rPr>
              <a:t>, </a:t>
            </a:r>
            <a:r>
              <a:rPr sz="1800" spc="-25" dirty="0">
                <a:solidFill>
                  <a:srgbClr val="323232"/>
                </a:solidFill>
                <a:latin typeface="Arial"/>
                <a:cs typeface="Arial"/>
              </a:rPr>
              <a:t>or </a:t>
            </a:r>
            <a:r>
              <a:rPr sz="1800" spc="-90" dirty="0">
                <a:solidFill>
                  <a:srgbClr val="323232"/>
                </a:solidFill>
                <a:latin typeface="Arial"/>
                <a:cs typeface="Arial"/>
              </a:rPr>
              <a:t>between</a:t>
            </a:r>
            <a:r>
              <a:rPr sz="1800" spc="-305" dirty="0">
                <a:solidFill>
                  <a:srgbClr val="323232"/>
                </a:solidFill>
                <a:latin typeface="Arial"/>
                <a:cs typeface="Arial"/>
              </a:rPr>
              <a:t> </a:t>
            </a:r>
            <a:r>
              <a:rPr sz="1800" spc="5" dirty="0">
                <a:solidFill>
                  <a:srgbClr val="323232"/>
                </a:solidFill>
                <a:latin typeface="Arial"/>
                <a:cs typeface="Arial"/>
              </a:rPr>
              <a:t>110  </a:t>
            </a:r>
            <a:r>
              <a:rPr sz="1800" spc="-25" dirty="0">
                <a:solidFill>
                  <a:srgbClr val="323232"/>
                </a:solidFill>
                <a:latin typeface="Arial"/>
                <a:cs typeface="Arial"/>
              </a:rPr>
              <a:t>million </a:t>
            </a:r>
            <a:r>
              <a:rPr sz="1800" spc="-105" dirty="0">
                <a:solidFill>
                  <a:srgbClr val="323232"/>
                </a:solidFill>
                <a:latin typeface="Arial"/>
                <a:cs typeface="Arial"/>
              </a:rPr>
              <a:t>and </a:t>
            </a:r>
            <a:r>
              <a:rPr sz="1800" spc="5" dirty="0">
                <a:solidFill>
                  <a:srgbClr val="323232"/>
                </a:solidFill>
                <a:latin typeface="Arial"/>
                <a:cs typeface="Arial"/>
              </a:rPr>
              <a:t>190 </a:t>
            </a:r>
            <a:r>
              <a:rPr sz="1800" spc="-25" dirty="0">
                <a:solidFill>
                  <a:srgbClr val="323232"/>
                </a:solidFill>
                <a:latin typeface="Arial"/>
                <a:cs typeface="Arial"/>
              </a:rPr>
              <a:t>million </a:t>
            </a:r>
            <a:r>
              <a:rPr sz="1800" spc="-80" dirty="0">
                <a:solidFill>
                  <a:srgbClr val="323232"/>
                </a:solidFill>
                <a:latin typeface="Arial"/>
                <a:cs typeface="Arial"/>
              </a:rPr>
              <a:t>people, </a:t>
            </a:r>
            <a:r>
              <a:rPr sz="1800" spc="-90" dirty="0">
                <a:solidFill>
                  <a:srgbClr val="323232"/>
                </a:solidFill>
                <a:latin typeface="Arial"/>
                <a:cs typeface="Arial"/>
              </a:rPr>
              <a:t>experience </a:t>
            </a:r>
            <a:r>
              <a:rPr sz="1800" spc="-50" dirty="0">
                <a:solidFill>
                  <a:srgbClr val="323232"/>
                </a:solidFill>
                <a:latin typeface="Arial"/>
                <a:cs typeface="Arial"/>
              </a:rPr>
              <a:t>significant  disabilities.</a:t>
            </a:r>
            <a:endParaRPr sz="1800" dirty="0">
              <a:latin typeface="Arial"/>
              <a:cs typeface="Arial"/>
            </a:endParaRPr>
          </a:p>
          <a:p>
            <a:pPr marL="355600" marR="215265" indent="-342900" algn="just">
              <a:lnSpc>
                <a:spcPct val="96700"/>
              </a:lnSpc>
              <a:spcBef>
                <a:spcPts val="1185"/>
              </a:spcBef>
              <a:buSzPct val="55555"/>
              <a:buFont typeface="Symbol"/>
              <a:buChar char=""/>
              <a:tabLst>
                <a:tab pos="355600" algn="l"/>
              </a:tabLst>
            </a:pPr>
            <a:r>
              <a:rPr sz="1800" spc="-110" dirty="0">
                <a:solidFill>
                  <a:srgbClr val="323232"/>
                </a:solidFill>
                <a:latin typeface="Arial"/>
                <a:cs typeface="Arial"/>
              </a:rPr>
              <a:t>People </a:t>
            </a:r>
            <a:r>
              <a:rPr sz="1800" spc="-25" dirty="0">
                <a:solidFill>
                  <a:srgbClr val="323232"/>
                </a:solidFill>
                <a:latin typeface="Arial"/>
                <a:cs typeface="Arial"/>
              </a:rPr>
              <a:t>with </a:t>
            </a:r>
            <a:r>
              <a:rPr sz="1800" spc="-50" dirty="0">
                <a:solidFill>
                  <a:srgbClr val="323232"/>
                </a:solidFill>
                <a:latin typeface="Arial"/>
                <a:cs typeface="Arial"/>
              </a:rPr>
              <a:t>disabilities </a:t>
            </a:r>
            <a:r>
              <a:rPr sz="1800" spc="-80" dirty="0">
                <a:solidFill>
                  <a:srgbClr val="323232"/>
                </a:solidFill>
                <a:latin typeface="Arial"/>
                <a:cs typeface="Arial"/>
              </a:rPr>
              <a:t>are more </a:t>
            </a:r>
            <a:r>
              <a:rPr sz="1800" spc="-35" dirty="0">
                <a:solidFill>
                  <a:srgbClr val="323232"/>
                </a:solidFill>
                <a:latin typeface="Arial"/>
                <a:cs typeface="Arial"/>
              </a:rPr>
              <a:t>likely </a:t>
            </a:r>
            <a:r>
              <a:rPr sz="1800" spc="-15" dirty="0">
                <a:solidFill>
                  <a:srgbClr val="323232"/>
                </a:solidFill>
                <a:latin typeface="Arial"/>
                <a:cs typeface="Arial"/>
              </a:rPr>
              <a:t>to </a:t>
            </a:r>
            <a:r>
              <a:rPr sz="1800" spc="-90" dirty="0">
                <a:solidFill>
                  <a:srgbClr val="323232"/>
                </a:solidFill>
                <a:latin typeface="Arial"/>
                <a:cs typeface="Arial"/>
              </a:rPr>
              <a:t>experience </a:t>
            </a:r>
            <a:r>
              <a:rPr sz="2000" b="1" spc="-140" dirty="0">
                <a:solidFill>
                  <a:srgbClr val="323232"/>
                </a:solidFill>
                <a:latin typeface="Arial"/>
                <a:cs typeface="Arial"/>
              </a:rPr>
              <a:t>adverse  </a:t>
            </a:r>
            <a:r>
              <a:rPr sz="2000" b="1" spc="-180" dirty="0">
                <a:solidFill>
                  <a:srgbClr val="323232"/>
                </a:solidFill>
                <a:latin typeface="Arial"/>
                <a:cs typeface="Arial"/>
              </a:rPr>
              <a:t>socioeconomic </a:t>
            </a:r>
            <a:r>
              <a:rPr sz="2000" b="1" spc="-170" dirty="0">
                <a:solidFill>
                  <a:srgbClr val="323232"/>
                </a:solidFill>
                <a:latin typeface="Arial"/>
                <a:cs typeface="Arial"/>
              </a:rPr>
              <a:t>outcomes </a:t>
            </a:r>
            <a:r>
              <a:rPr sz="1800" spc="-60" dirty="0">
                <a:solidFill>
                  <a:srgbClr val="323232"/>
                </a:solidFill>
                <a:latin typeface="Arial"/>
                <a:cs typeface="Arial"/>
              </a:rPr>
              <a:t>than </a:t>
            </a:r>
            <a:r>
              <a:rPr sz="1800" spc="-100" dirty="0">
                <a:solidFill>
                  <a:srgbClr val="323232"/>
                </a:solidFill>
                <a:latin typeface="Arial"/>
                <a:cs typeface="Arial"/>
              </a:rPr>
              <a:t>persons </a:t>
            </a:r>
            <a:r>
              <a:rPr sz="1800" spc="-30" dirty="0">
                <a:solidFill>
                  <a:srgbClr val="323232"/>
                </a:solidFill>
                <a:latin typeface="Arial"/>
                <a:cs typeface="Arial"/>
              </a:rPr>
              <a:t>without </a:t>
            </a:r>
            <a:r>
              <a:rPr sz="1800" spc="-50" dirty="0">
                <a:solidFill>
                  <a:srgbClr val="323232"/>
                </a:solidFill>
                <a:latin typeface="Arial"/>
                <a:cs typeface="Arial"/>
              </a:rPr>
              <a:t>disabilities,  </a:t>
            </a:r>
            <a:r>
              <a:rPr sz="1800" spc="-125" dirty="0">
                <a:solidFill>
                  <a:srgbClr val="323232"/>
                </a:solidFill>
                <a:latin typeface="Arial"/>
                <a:cs typeface="Arial"/>
              </a:rPr>
              <a:t>such </a:t>
            </a:r>
            <a:r>
              <a:rPr sz="1800" spc="-160" dirty="0">
                <a:solidFill>
                  <a:srgbClr val="323232"/>
                </a:solidFill>
                <a:latin typeface="Arial"/>
                <a:cs typeface="Arial"/>
              </a:rPr>
              <a:t>as </a:t>
            </a:r>
            <a:r>
              <a:rPr sz="1800" spc="-114" dirty="0">
                <a:solidFill>
                  <a:srgbClr val="323232"/>
                </a:solidFill>
                <a:latin typeface="Arial"/>
                <a:cs typeface="Arial"/>
              </a:rPr>
              <a:t>less </a:t>
            </a:r>
            <a:r>
              <a:rPr sz="1800" spc="-75" dirty="0">
                <a:solidFill>
                  <a:srgbClr val="323232"/>
                </a:solidFill>
                <a:latin typeface="Arial"/>
                <a:cs typeface="Arial"/>
              </a:rPr>
              <a:t>education, </a:t>
            </a:r>
            <a:r>
              <a:rPr sz="1800" spc="-55" dirty="0">
                <a:solidFill>
                  <a:srgbClr val="323232"/>
                </a:solidFill>
                <a:latin typeface="Arial"/>
                <a:cs typeface="Arial"/>
              </a:rPr>
              <a:t>poorer health </a:t>
            </a:r>
            <a:r>
              <a:rPr sz="1800" spc="-100" dirty="0">
                <a:solidFill>
                  <a:srgbClr val="323232"/>
                </a:solidFill>
                <a:latin typeface="Arial"/>
                <a:cs typeface="Arial"/>
              </a:rPr>
              <a:t>outcomes, </a:t>
            </a:r>
            <a:r>
              <a:rPr sz="1800" spc="-60" dirty="0">
                <a:solidFill>
                  <a:srgbClr val="323232"/>
                </a:solidFill>
                <a:latin typeface="Arial"/>
                <a:cs typeface="Arial"/>
              </a:rPr>
              <a:t>lower </a:t>
            </a:r>
            <a:r>
              <a:rPr sz="1800" spc="-85" dirty="0">
                <a:solidFill>
                  <a:srgbClr val="323232"/>
                </a:solidFill>
                <a:latin typeface="Arial"/>
                <a:cs typeface="Arial"/>
              </a:rPr>
              <a:t>levels </a:t>
            </a:r>
            <a:r>
              <a:rPr sz="1800" spc="-30" dirty="0">
                <a:solidFill>
                  <a:srgbClr val="323232"/>
                </a:solidFill>
                <a:latin typeface="Arial"/>
                <a:cs typeface="Arial"/>
              </a:rPr>
              <a:t>of  </a:t>
            </a:r>
            <a:r>
              <a:rPr sz="1800" spc="-75" dirty="0">
                <a:solidFill>
                  <a:srgbClr val="323232"/>
                </a:solidFill>
                <a:latin typeface="Arial"/>
                <a:cs typeface="Arial"/>
              </a:rPr>
              <a:t>employment, </a:t>
            </a:r>
            <a:r>
              <a:rPr sz="1800" spc="-105" dirty="0">
                <a:solidFill>
                  <a:srgbClr val="323232"/>
                </a:solidFill>
                <a:latin typeface="Arial"/>
                <a:cs typeface="Arial"/>
              </a:rPr>
              <a:t>and </a:t>
            </a:r>
            <a:r>
              <a:rPr sz="1800" spc="-55" dirty="0">
                <a:solidFill>
                  <a:srgbClr val="323232"/>
                </a:solidFill>
                <a:latin typeface="Arial"/>
                <a:cs typeface="Arial"/>
              </a:rPr>
              <a:t>higher </a:t>
            </a:r>
            <a:r>
              <a:rPr sz="1800" spc="-50" dirty="0">
                <a:solidFill>
                  <a:srgbClr val="323232"/>
                </a:solidFill>
                <a:latin typeface="Arial"/>
                <a:cs typeface="Arial"/>
              </a:rPr>
              <a:t>poverty </a:t>
            </a:r>
            <a:r>
              <a:rPr sz="1800" spc="-70" dirty="0">
                <a:solidFill>
                  <a:srgbClr val="323232"/>
                </a:solidFill>
                <a:latin typeface="Arial"/>
                <a:cs typeface="Arial"/>
              </a:rPr>
              <a:t>rates.</a:t>
            </a:r>
            <a:endParaRPr sz="1800" dirty="0">
              <a:latin typeface="Arial"/>
              <a:cs typeface="Arial"/>
            </a:endParaRPr>
          </a:p>
          <a:p>
            <a:pPr marL="355600" marR="5080" indent="-342900">
              <a:lnSpc>
                <a:spcPct val="97800"/>
              </a:lnSpc>
              <a:spcBef>
                <a:spcPts val="1160"/>
              </a:spcBef>
              <a:buSzPct val="50000"/>
              <a:buFont typeface="Symbol"/>
              <a:buChar char=""/>
              <a:tabLst>
                <a:tab pos="354965" algn="l"/>
                <a:tab pos="355600" algn="l"/>
              </a:tabLst>
            </a:pPr>
            <a:r>
              <a:rPr sz="2000" spc="-120" dirty="0">
                <a:solidFill>
                  <a:srgbClr val="323232"/>
                </a:solidFill>
                <a:latin typeface="Arial"/>
                <a:cs typeface="Arial"/>
              </a:rPr>
              <a:t>People </a:t>
            </a:r>
            <a:r>
              <a:rPr sz="2000" spc="-25" dirty="0">
                <a:solidFill>
                  <a:srgbClr val="323232"/>
                </a:solidFill>
                <a:latin typeface="Arial"/>
                <a:cs typeface="Arial"/>
              </a:rPr>
              <a:t>with </a:t>
            </a:r>
            <a:r>
              <a:rPr sz="2000" spc="-55" dirty="0">
                <a:solidFill>
                  <a:srgbClr val="323232"/>
                </a:solidFill>
                <a:latin typeface="Arial"/>
                <a:cs typeface="Arial"/>
              </a:rPr>
              <a:t>disabilities </a:t>
            </a:r>
            <a:r>
              <a:rPr sz="2000" spc="-100" dirty="0">
                <a:solidFill>
                  <a:srgbClr val="323232"/>
                </a:solidFill>
                <a:latin typeface="Arial"/>
                <a:cs typeface="Arial"/>
              </a:rPr>
              <a:t>experience </a:t>
            </a:r>
            <a:r>
              <a:rPr sz="2000" b="1" spc="-90" dirty="0">
                <a:solidFill>
                  <a:srgbClr val="323232"/>
                </a:solidFill>
                <a:latin typeface="Arial"/>
                <a:cs typeface="Arial"/>
              </a:rPr>
              <a:t>barriers </a:t>
            </a:r>
            <a:r>
              <a:rPr sz="2000" b="1" spc="-80" dirty="0">
                <a:solidFill>
                  <a:srgbClr val="323232"/>
                </a:solidFill>
                <a:latin typeface="Arial"/>
                <a:cs typeface="Arial"/>
              </a:rPr>
              <a:t>to </a:t>
            </a:r>
            <a:r>
              <a:rPr sz="2000" b="1" spc="-55" dirty="0">
                <a:solidFill>
                  <a:srgbClr val="323232"/>
                </a:solidFill>
                <a:latin typeface="Arial"/>
                <a:cs typeface="Arial"/>
              </a:rPr>
              <a:t>full </a:t>
            </a:r>
            <a:r>
              <a:rPr sz="2000" b="1" spc="-145" dirty="0">
                <a:solidFill>
                  <a:srgbClr val="323232"/>
                </a:solidFill>
                <a:latin typeface="Arial"/>
                <a:cs typeface="Arial"/>
              </a:rPr>
              <a:t>social  </a:t>
            </a:r>
            <a:r>
              <a:rPr sz="2000" b="1" spc="-140" dirty="0">
                <a:solidFill>
                  <a:srgbClr val="323232"/>
                </a:solidFill>
                <a:latin typeface="Arial"/>
                <a:cs typeface="Arial"/>
              </a:rPr>
              <a:t>and </a:t>
            </a:r>
            <a:r>
              <a:rPr sz="2000" b="1" spc="-175" dirty="0">
                <a:solidFill>
                  <a:srgbClr val="323232"/>
                </a:solidFill>
                <a:latin typeface="Arial"/>
                <a:cs typeface="Arial"/>
              </a:rPr>
              <a:t>economic </a:t>
            </a:r>
            <a:r>
              <a:rPr sz="2000" b="1" spc="-140" dirty="0">
                <a:solidFill>
                  <a:srgbClr val="323232"/>
                </a:solidFill>
                <a:latin typeface="Arial"/>
                <a:cs typeface="Arial"/>
              </a:rPr>
              <a:t>inclusion </a:t>
            </a:r>
            <a:r>
              <a:rPr sz="1800" spc="-60" dirty="0">
                <a:solidFill>
                  <a:srgbClr val="323232"/>
                </a:solidFill>
                <a:latin typeface="Arial"/>
                <a:cs typeface="Arial"/>
              </a:rPr>
              <a:t>including </a:t>
            </a:r>
            <a:r>
              <a:rPr sz="1800" spc="-100" dirty="0">
                <a:solidFill>
                  <a:srgbClr val="323232"/>
                </a:solidFill>
                <a:latin typeface="Arial"/>
                <a:cs typeface="Arial"/>
              </a:rPr>
              <a:t>inaccessible </a:t>
            </a:r>
            <a:r>
              <a:rPr sz="1800" spc="-85" dirty="0">
                <a:solidFill>
                  <a:srgbClr val="323232"/>
                </a:solidFill>
                <a:latin typeface="Arial"/>
                <a:cs typeface="Arial"/>
              </a:rPr>
              <a:t>physical  </a:t>
            </a:r>
            <a:r>
              <a:rPr sz="1800" spc="-45" dirty="0">
                <a:solidFill>
                  <a:srgbClr val="323232"/>
                </a:solidFill>
                <a:latin typeface="Arial"/>
                <a:cs typeface="Arial"/>
              </a:rPr>
              <a:t>environments/transportation, </a:t>
            </a:r>
            <a:r>
              <a:rPr sz="1800" spc="-50" dirty="0">
                <a:solidFill>
                  <a:srgbClr val="323232"/>
                </a:solidFill>
                <a:latin typeface="Arial"/>
                <a:cs typeface="Arial"/>
              </a:rPr>
              <a:t>the </a:t>
            </a:r>
            <a:r>
              <a:rPr sz="1800" spc="-45" dirty="0">
                <a:solidFill>
                  <a:srgbClr val="323232"/>
                </a:solidFill>
                <a:latin typeface="Arial"/>
                <a:cs typeface="Arial"/>
              </a:rPr>
              <a:t>unavailability </a:t>
            </a:r>
            <a:r>
              <a:rPr sz="1800" spc="-30" dirty="0">
                <a:solidFill>
                  <a:srgbClr val="323232"/>
                </a:solidFill>
                <a:latin typeface="Arial"/>
                <a:cs typeface="Arial"/>
              </a:rPr>
              <a:t>of </a:t>
            </a:r>
            <a:r>
              <a:rPr sz="1800" spc="-90" dirty="0">
                <a:solidFill>
                  <a:srgbClr val="323232"/>
                </a:solidFill>
                <a:latin typeface="Arial"/>
                <a:cs typeface="Arial"/>
              </a:rPr>
              <a:t>assistive  </a:t>
            </a:r>
            <a:r>
              <a:rPr sz="1800" spc="-114" dirty="0">
                <a:solidFill>
                  <a:srgbClr val="323232"/>
                </a:solidFill>
                <a:latin typeface="Arial"/>
                <a:cs typeface="Arial"/>
              </a:rPr>
              <a:t>devices </a:t>
            </a:r>
            <a:r>
              <a:rPr sz="1800" spc="-105" dirty="0">
                <a:solidFill>
                  <a:srgbClr val="323232"/>
                </a:solidFill>
                <a:latin typeface="Arial"/>
                <a:cs typeface="Arial"/>
              </a:rPr>
              <a:t>and </a:t>
            </a:r>
            <a:r>
              <a:rPr sz="1800" spc="-80" dirty="0">
                <a:solidFill>
                  <a:srgbClr val="323232"/>
                </a:solidFill>
                <a:latin typeface="Arial"/>
                <a:cs typeface="Arial"/>
              </a:rPr>
              <a:t>technologies, </a:t>
            </a:r>
            <a:r>
              <a:rPr sz="1800" spc="-85" dirty="0">
                <a:solidFill>
                  <a:srgbClr val="323232"/>
                </a:solidFill>
                <a:latin typeface="Arial"/>
                <a:cs typeface="Arial"/>
              </a:rPr>
              <a:t>non-adapted </a:t>
            </a:r>
            <a:r>
              <a:rPr sz="1800" spc="-130" dirty="0">
                <a:solidFill>
                  <a:srgbClr val="323232"/>
                </a:solidFill>
                <a:latin typeface="Arial"/>
                <a:cs typeface="Arial"/>
              </a:rPr>
              <a:t>means </a:t>
            </a:r>
            <a:r>
              <a:rPr sz="1800" spc="-30" dirty="0">
                <a:solidFill>
                  <a:srgbClr val="323232"/>
                </a:solidFill>
                <a:latin typeface="Arial"/>
                <a:cs typeface="Arial"/>
              </a:rPr>
              <a:t>of </a:t>
            </a:r>
            <a:r>
              <a:rPr sz="1800" spc="-75" dirty="0">
                <a:solidFill>
                  <a:srgbClr val="323232"/>
                </a:solidFill>
                <a:latin typeface="Arial"/>
                <a:cs typeface="Arial"/>
              </a:rPr>
              <a:t>communication,  </a:t>
            </a:r>
            <a:r>
              <a:rPr sz="1800" spc="-135" dirty="0">
                <a:solidFill>
                  <a:srgbClr val="323232"/>
                </a:solidFill>
                <a:latin typeface="Arial"/>
                <a:cs typeface="Arial"/>
              </a:rPr>
              <a:t>gaps </a:t>
            </a:r>
            <a:r>
              <a:rPr sz="1800" spc="-25" dirty="0">
                <a:solidFill>
                  <a:srgbClr val="323232"/>
                </a:solidFill>
                <a:latin typeface="Arial"/>
                <a:cs typeface="Arial"/>
              </a:rPr>
              <a:t>in </a:t>
            </a:r>
            <a:r>
              <a:rPr sz="1800" spc="-85" dirty="0">
                <a:solidFill>
                  <a:srgbClr val="323232"/>
                </a:solidFill>
                <a:latin typeface="Arial"/>
                <a:cs typeface="Arial"/>
              </a:rPr>
              <a:t>service </a:t>
            </a:r>
            <a:r>
              <a:rPr sz="1800" spc="-65" dirty="0">
                <a:solidFill>
                  <a:srgbClr val="323232"/>
                </a:solidFill>
                <a:latin typeface="Arial"/>
                <a:cs typeface="Arial"/>
              </a:rPr>
              <a:t>delivery, </a:t>
            </a:r>
            <a:r>
              <a:rPr sz="1800" spc="-105" dirty="0">
                <a:solidFill>
                  <a:srgbClr val="323232"/>
                </a:solidFill>
                <a:latin typeface="Arial"/>
                <a:cs typeface="Arial"/>
              </a:rPr>
              <a:t>and </a:t>
            </a:r>
            <a:r>
              <a:rPr sz="1800" spc="-45" dirty="0">
                <a:solidFill>
                  <a:srgbClr val="323232"/>
                </a:solidFill>
                <a:latin typeface="Arial"/>
                <a:cs typeface="Arial"/>
              </a:rPr>
              <a:t>discriminatory</a:t>
            </a:r>
            <a:r>
              <a:rPr sz="1800" spc="55" dirty="0">
                <a:solidFill>
                  <a:srgbClr val="323232"/>
                </a:solidFill>
                <a:latin typeface="Arial"/>
                <a:cs typeface="Arial"/>
              </a:rPr>
              <a:t> </a:t>
            </a:r>
            <a:r>
              <a:rPr sz="1800" spc="-65" dirty="0">
                <a:solidFill>
                  <a:srgbClr val="323232"/>
                </a:solidFill>
                <a:latin typeface="Arial"/>
                <a:cs typeface="Arial"/>
              </a:rPr>
              <a:t>prejudice/stigmas.</a:t>
            </a:r>
            <a:endParaRPr sz="1800" dirty="0">
              <a:latin typeface="Arial"/>
              <a:cs typeface="Arial"/>
            </a:endParaRPr>
          </a:p>
        </p:txBody>
      </p:sp>
    </p:spTree>
    <p:extLst>
      <p:ext uri="{BB962C8B-B14F-4D97-AF65-F5344CB8AC3E}">
        <p14:creationId xmlns:p14="http://schemas.microsoft.com/office/powerpoint/2010/main" val="310663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453762-FD63-4196-A6B2-24AFD94BB802}"/>
              </a:ext>
            </a:extLst>
          </p:cNvPr>
          <p:cNvSpPr>
            <a:spLocks noGrp="1"/>
          </p:cNvSpPr>
          <p:nvPr>
            <p:ph type="title"/>
          </p:nvPr>
        </p:nvSpPr>
        <p:spPr/>
        <p:txBody>
          <a:bodyPr>
            <a:normAutofit/>
          </a:bodyPr>
          <a:lstStyle/>
          <a:p>
            <a:r>
              <a:rPr lang="en-US" b="1" spc="35" dirty="0">
                <a:solidFill>
                  <a:srgbClr val="EA751E"/>
                </a:solidFill>
                <a:latin typeface="Arial"/>
                <a:cs typeface="Arial"/>
              </a:rPr>
              <a:t>		I</a:t>
            </a:r>
            <a:r>
              <a:rPr lang="en-US" b="1" spc="-240" dirty="0">
                <a:solidFill>
                  <a:srgbClr val="EA751E"/>
                </a:solidFill>
                <a:latin typeface="Arial"/>
                <a:cs typeface="Arial"/>
              </a:rPr>
              <a:t>n</a:t>
            </a:r>
            <a:r>
              <a:rPr lang="en-US" b="1" spc="45" dirty="0">
                <a:solidFill>
                  <a:srgbClr val="EA751E"/>
                </a:solidFill>
                <a:latin typeface="Arial"/>
                <a:cs typeface="Arial"/>
              </a:rPr>
              <a:t>t</a:t>
            </a:r>
            <a:r>
              <a:rPr lang="en-US" b="1" spc="-15" dirty="0">
                <a:solidFill>
                  <a:srgbClr val="EA751E"/>
                </a:solidFill>
                <a:latin typeface="Arial"/>
                <a:cs typeface="Arial"/>
              </a:rPr>
              <a:t>r</a:t>
            </a:r>
            <a:r>
              <a:rPr lang="en-US" b="1" spc="-275" dirty="0">
                <a:solidFill>
                  <a:srgbClr val="EA751E"/>
                </a:solidFill>
                <a:latin typeface="Arial"/>
                <a:cs typeface="Arial"/>
              </a:rPr>
              <a:t>o</a:t>
            </a:r>
            <a:r>
              <a:rPr lang="en-US" b="1" spc="-229" dirty="0">
                <a:solidFill>
                  <a:srgbClr val="EA751E"/>
                </a:solidFill>
                <a:latin typeface="Arial"/>
                <a:cs typeface="Arial"/>
              </a:rPr>
              <a:t>d</a:t>
            </a:r>
            <a:r>
              <a:rPr lang="en-US" b="1" spc="-225" dirty="0">
                <a:solidFill>
                  <a:srgbClr val="EA751E"/>
                </a:solidFill>
                <a:latin typeface="Arial"/>
                <a:cs typeface="Arial"/>
              </a:rPr>
              <a:t>u</a:t>
            </a:r>
            <a:r>
              <a:rPr lang="en-US" b="1" spc="-350" dirty="0">
                <a:solidFill>
                  <a:srgbClr val="EA751E"/>
                </a:solidFill>
                <a:latin typeface="Arial"/>
                <a:cs typeface="Arial"/>
              </a:rPr>
              <a:t>c</a:t>
            </a:r>
            <a:r>
              <a:rPr lang="en-US" b="1" spc="45" dirty="0">
                <a:solidFill>
                  <a:srgbClr val="EA751E"/>
                </a:solidFill>
                <a:latin typeface="Arial"/>
                <a:cs typeface="Arial"/>
              </a:rPr>
              <a:t>t</a:t>
            </a:r>
            <a:r>
              <a:rPr lang="en-US" b="1" spc="-50" dirty="0">
                <a:solidFill>
                  <a:srgbClr val="EA751E"/>
                </a:solidFill>
                <a:latin typeface="Arial"/>
                <a:cs typeface="Arial"/>
              </a:rPr>
              <a:t>i</a:t>
            </a:r>
            <a:r>
              <a:rPr lang="en-US" b="1" spc="-275" dirty="0">
                <a:solidFill>
                  <a:srgbClr val="EA751E"/>
                </a:solidFill>
                <a:latin typeface="Arial"/>
                <a:cs typeface="Arial"/>
              </a:rPr>
              <a:t>o</a:t>
            </a:r>
            <a:r>
              <a:rPr lang="en-US" b="1" spc="-220" dirty="0">
                <a:solidFill>
                  <a:srgbClr val="EA751E"/>
                </a:solidFill>
                <a:latin typeface="Arial"/>
                <a:cs typeface="Arial"/>
              </a:rPr>
              <a:t>n to Jim</a:t>
            </a:r>
            <a:endParaRPr lang="en-US" dirty="0"/>
          </a:p>
        </p:txBody>
      </p:sp>
      <p:sp>
        <p:nvSpPr>
          <p:cNvPr id="3" name="object 2">
            <a:extLst>
              <a:ext uri="{FF2B5EF4-FFF2-40B4-BE49-F238E27FC236}">
                <a16:creationId xmlns:a16="http://schemas.microsoft.com/office/drawing/2014/main" id="{0E06EC39-7FC5-4F26-AD00-ACA01DCCDB02}"/>
              </a:ext>
            </a:extLst>
          </p:cNvPr>
          <p:cNvSpPr txBox="1"/>
          <p:nvPr/>
        </p:nvSpPr>
        <p:spPr>
          <a:xfrm>
            <a:off x="2520694" y="2322947"/>
            <a:ext cx="1858645" cy="355600"/>
          </a:xfrm>
          <a:prstGeom prst="rect">
            <a:avLst/>
          </a:prstGeom>
        </p:spPr>
        <p:txBody>
          <a:bodyPr vert="horz" wrap="square" lIns="0" tIns="0" rIns="0" bIns="0" rtlCol="0">
            <a:spAutoFit/>
          </a:bodyPr>
          <a:lstStyle/>
          <a:p>
            <a:pPr>
              <a:lnSpc>
                <a:spcPts val="2795"/>
              </a:lnSpc>
            </a:pPr>
            <a:r>
              <a:rPr sz="2800" b="1" spc="35" dirty="0">
                <a:solidFill>
                  <a:srgbClr val="EA751E"/>
                </a:solidFill>
                <a:latin typeface="Arial"/>
                <a:cs typeface="Arial"/>
              </a:rPr>
              <a:t>I</a:t>
            </a:r>
            <a:r>
              <a:rPr sz="2800" b="1" spc="-240" dirty="0">
                <a:solidFill>
                  <a:srgbClr val="EA751E"/>
                </a:solidFill>
                <a:latin typeface="Arial"/>
                <a:cs typeface="Arial"/>
              </a:rPr>
              <a:t>n</a:t>
            </a:r>
            <a:r>
              <a:rPr sz="2800" b="1" spc="45" dirty="0">
                <a:solidFill>
                  <a:srgbClr val="EA751E"/>
                </a:solidFill>
                <a:latin typeface="Arial"/>
                <a:cs typeface="Arial"/>
              </a:rPr>
              <a:t>t</a:t>
            </a:r>
            <a:r>
              <a:rPr sz="2800" b="1" spc="-15" dirty="0">
                <a:solidFill>
                  <a:srgbClr val="EA751E"/>
                </a:solidFill>
                <a:latin typeface="Arial"/>
                <a:cs typeface="Arial"/>
              </a:rPr>
              <a:t>r</a:t>
            </a:r>
            <a:r>
              <a:rPr sz="2800" b="1" spc="-275" dirty="0">
                <a:solidFill>
                  <a:srgbClr val="EA751E"/>
                </a:solidFill>
                <a:latin typeface="Arial"/>
                <a:cs typeface="Arial"/>
              </a:rPr>
              <a:t>o</a:t>
            </a:r>
            <a:r>
              <a:rPr sz="2800" b="1" spc="-229" dirty="0">
                <a:solidFill>
                  <a:srgbClr val="EA751E"/>
                </a:solidFill>
                <a:latin typeface="Arial"/>
                <a:cs typeface="Arial"/>
              </a:rPr>
              <a:t>d</a:t>
            </a:r>
            <a:r>
              <a:rPr sz="2800" b="1" spc="-225" dirty="0">
                <a:solidFill>
                  <a:srgbClr val="EA751E"/>
                </a:solidFill>
                <a:latin typeface="Arial"/>
                <a:cs typeface="Arial"/>
              </a:rPr>
              <a:t>u</a:t>
            </a:r>
            <a:r>
              <a:rPr sz="2800" b="1" spc="-350" dirty="0">
                <a:solidFill>
                  <a:srgbClr val="EA751E"/>
                </a:solidFill>
                <a:latin typeface="Arial"/>
                <a:cs typeface="Arial"/>
              </a:rPr>
              <a:t>c</a:t>
            </a:r>
            <a:r>
              <a:rPr sz="2800" b="1" spc="45" dirty="0">
                <a:solidFill>
                  <a:srgbClr val="EA751E"/>
                </a:solidFill>
                <a:latin typeface="Arial"/>
                <a:cs typeface="Arial"/>
              </a:rPr>
              <a:t>t</a:t>
            </a:r>
            <a:r>
              <a:rPr sz="2800" b="1" spc="-50" dirty="0">
                <a:solidFill>
                  <a:srgbClr val="EA751E"/>
                </a:solidFill>
                <a:latin typeface="Arial"/>
                <a:cs typeface="Arial"/>
              </a:rPr>
              <a:t>i</a:t>
            </a:r>
            <a:r>
              <a:rPr sz="2800" b="1" spc="-275" dirty="0">
                <a:solidFill>
                  <a:srgbClr val="EA751E"/>
                </a:solidFill>
                <a:latin typeface="Arial"/>
                <a:cs typeface="Arial"/>
              </a:rPr>
              <a:t>o</a:t>
            </a:r>
            <a:r>
              <a:rPr sz="2800" b="1" spc="-220" dirty="0">
                <a:solidFill>
                  <a:srgbClr val="EA751E"/>
                </a:solidFill>
                <a:latin typeface="Arial"/>
                <a:cs typeface="Arial"/>
              </a:rPr>
              <a:t>n</a:t>
            </a:r>
            <a:endParaRPr sz="2800">
              <a:latin typeface="Arial"/>
              <a:cs typeface="Arial"/>
            </a:endParaRPr>
          </a:p>
        </p:txBody>
      </p:sp>
      <p:sp>
        <p:nvSpPr>
          <p:cNvPr id="4" name="object 3">
            <a:extLst>
              <a:ext uri="{FF2B5EF4-FFF2-40B4-BE49-F238E27FC236}">
                <a16:creationId xmlns:a16="http://schemas.microsoft.com/office/drawing/2014/main" id="{D71ECF79-F3D9-4A3E-A388-D6AC19949459}"/>
              </a:ext>
            </a:extLst>
          </p:cNvPr>
          <p:cNvSpPr/>
          <p:nvPr/>
        </p:nvSpPr>
        <p:spPr>
          <a:xfrm>
            <a:off x="684963" y="1981200"/>
            <a:ext cx="1304274" cy="9144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B5931B10-51AD-4FAB-89C3-D765FB80A1EF}"/>
              </a:ext>
            </a:extLst>
          </p:cNvPr>
          <p:cNvSpPr/>
          <p:nvPr/>
        </p:nvSpPr>
        <p:spPr>
          <a:xfrm>
            <a:off x="457200" y="1863852"/>
            <a:ext cx="9144000" cy="4613275"/>
          </a:xfrm>
          <a:custGeom>
            <a:avLst/>
            <a:gdLst/>
            <a:ahLst/>
            <a:cxnLst/>
            <a:rect l="l" t="t" r="r" b="b"/>
            <a:pathLst>
              <a:path w="9144000" h="4613275">
                <a:moveTo>
                  <a:pt x="0" y="0"/>
                </a:moveTo>
                <a:lnTo>
                  <a:pt x="0" y="4613148"/>
                </a:lnTo>
                <a:lnTo>
                  <a:pt x="9144000" y="4613148"/>
                </a:lnTo>
                <a:lnTo>
                  <a:pt x="9144000" y="0"/>
                </a:lnTo>
                <a:lnTo>
                  <a:pt x="0" y="0"/>
                </a:lnTo>
                <a:close/>
              </a:path>
            </a:pathLst>
          </a:custGeom>
          <a:solidFill>
            <a:srgbClr val="567FAC"/>
          </a:solidFill>
        </p:spPr>
        <p:txBody>
          <a:bodyPr wrap="square" lIns="0" tIns="0" rIns="0" bIns="0" rtlCol="0"/>
          <a:lstStyle/>
          <a:p>
            <a:endParaRPr/>
          </a:p>
        </p:txBody>
      </p:sp>
      <p:sp>
        <p:nvSpPr>
          <p:cNvPr id="6" name="object 5">
            <a:extLst>
              <a:ext uri="{FF2B5EF4-FFF2-40B4-BE49-F238E27FC236}">
                <a16:creationId xmlns:a16="http://schemas.microsoft.com/office/drawing/2014/main" id="{1800E48F-721D-4F84-BAA1-6AEB71C0E232}"/>
              </a:ext>
            </a:extLst>
          </p:cNvPr>
          <p:cNvSpPr/>
          <p:nvPr/>
        </p:nvSpPr>
        <p:spPr>
          <a:xfrm>
            <a:off x="3015995" y="1828800"/>
            <a:ext cx="3421379" cy="3497579"/>
          </a:xfrm>
          <a:prstGeom prst="rect">
            <a:avLst/>
          </a:prstGeom>
          <a:blipFill>
            <a:blip r:embed="rId3" cstate="print"/>
            <a:stretch>
              <a:fillRect/>
            </a:stretch>
          </a:blipFill>
        </p:spPr>
        <p:txBody>
          <a:bodyPr wrap="square" lIns="0" tIns="0" rIns="0" bIns="0" rtlCol="0"/>
          <a:lstStyle/>
          <a:p>
            <a:endParaRPr/>
          </a:p>
        </p:txBody>
      </p:sp>
      <p:sp>
        <p:nvSpPr>
          <p:cNvPr id="8" name="object 6">
            <a:extLst>
              <a:ext uri="{FF2B5EF4-FFF2-40B4-BE49-F238E27FC236}">
                <a16:creationId xmlns:a16="http://schemas.microsoft.com/office/drawing/2014/main" id="{D137D668-3796-476E-8F5B-E95D7C00E144}"/>
              </a:ext>
            </a:extLst>
          </p:cNvPr>
          <p:cNvSpPr/>
          <p:nvPr/>
        </p:nvSpPr>
        <p:spPr>
          <a:xfrm>
            <a:off x="457200" y="1828800"/>
            <a:ext cx="3034284" cy="3497579"/>
          </a:xfrm>
          <a:prstGeom prst="rect">
            <a:avLst/>
          </a:prstGeom>
          <a:blipFill>
            <a:blip r:embed="rId4" cstate="print"/>
            <a:stretch>
              <a:fillRect/>
            </a:stretch>
          </a:blipFill>
        </p:spPr>
        <p:txBody>
          <a:bodyPr wrap="square" lIns="0" tIns="0" rIns="0" bIns="0" rtlCol="0"/>
          <a:lstStyle/>
          <a:p>
            <a:endParaRPr/>
          </a:p>
        </p:txBody>
      </p:sp>
      <p:sp>
        <p:nvSpPr>
          <p:cNvPr id="9" name="object 7">
            <a:extLst>
              <a:ext uri="{FF2B5EF4-FFF2-40B4-BE49-F238E27FC236}">
                <a16:creationId xmlns:a16="http://schemas.microsoft.com/office/drawing/2014/main" id="{90EB165B-1453-4AC1-B527-2B2E7C62E23E}"/>
              </a:ext>
            </a:extLst>
          </p:cNvPr>
          <p:cNvSpPr/>
          <p:nvPr/>
        </p:nvSpPr>
        <p:spPr>
          <a:xfrm>
            <a:off x="6419088" y="1828800"/>
            <a:ext cx="3182111" cy="3497579"/>
          </a:xfrm>
          <a:prstGeom prst="rect">
            <a:avLst/>
          </a:prstGeom>
          <a:blipFill>
            <a:blip r:embed="rId5" cstate="print"/>
            <a:stretch>
              <a:fillRect/>
            </a:stretch>
          </a:blipFill>
        </p:spPr>
        <p:txBody>
          <a:bodyPr wrap="square" lIns="0" tIns="0" rIns="0" bIns="0" rtlCol="0"/>
          <a:lstStyle/>
          <a:p>
            <a:endParaRPr/>
          </a:p>
        </p:txBody>
      </p:sp>
      <p:sp>
        <p:nvSpPr>
          <p:cNvPr id="10" name="object 8">
            <a:extLst>
              <a:ext uri="{FF2B5EF4-FFF2-40B4-BE49-F238E27FC236}">
                <a16:creationId xmlns:a16="http://schemas.microsoft.com/office/drawing/2014/main" id="{C564CBF5-EB78-4325-A77C-C4F4084BFE0D}"/>
              </a:ext>
            </a:extLst>
          </p:cNvPr>
          <p:cNvSpPr txBox="1"/>
          <p:nvPr/>
        </p:nvSpPr>
        <p:spPr>
          <a:xfrm>
            <a:off x="3411726" y="5578853"/>
            <a:ext cx="3119755" cy="513715"/>
          </a:xfrm>
          <a:prstGeom prst="rect">
            <a:avLst/>
          </a:prstGeom>
        </p:spPr>
        <p:txBody>
          <a:bodyPr vert="horz" wrap="square" lIns="0" tIns="12700" rIns="0" bIns="0" rtlCol="0">
            <a:spAutoFit/>
          </a:bodyPr>
          <a:lstStyle/>
          <a:p>
            <a:pPr marL="12700">
              <a:lnSpc>
                <a:spcPct val="100000"/>
              </a:lnSpc>
              <a:spcBef>
                <a:spcPts val="100"/>
              </a:spcBef>
            </a:pPr>
            <a:r>
              <a:rPr sz="3200" spc="-320" dirty="0">
                <a:solidFill>
                  <a:srgbClr val="FFFFFF"/>
                </a:solidFill>
                <a:latin typeface="Arial"/>
                <a:cs typeface="Arial"/>
              </a:rPr>
              <a:t>A </a:t>
            </a:r>
            <a:r>
              <a:rPr sz="3200" spc="30" dirty="0">
                <a:solidFill>
                  <a:srgbClr val="FFFFFF"/>
                </a:solidFill>
                <a:latin typeface="Arial"/>
                <a:cs typeface="Arial"/>
              </a:rPr>
              <a:t>little </a:t>
            </a:r>
            <a:r>
              <a:rPr sz="3200" spc="-114" dirty="0">
                <a:solidFill>
                  <a:srgbClr val="FFFFFF"/>
                </a:solidFill>
                <a:latin typeface="Arial"/>
                <a:cs typeface="Arial"/>
              </a:rPr>
              <a:t>about </a:t>
            </a:r>
            <a:r>
              <a:rPr sz="3200" spc="-215" dirty="0">
                <a:solidFill>
                  <a:srgbClr val="FFFFFF"/>
                </a:solidFill>
                <a:latin typeface="Arial"/>
                <a:cs typeface="Arial"/>
              </a:rPr>
              <a:t>me</a:t>
            </a:r>
            <a:r>
              <a:rPr sz="3200" spc="-245" dirty="0">
                <a:solidFill>
                  <a:srgbClr val="FFFFFF"/>
                </a:solidFill>
                <a:latin typeface="Arial"/>
                <a:cs typeface="Arial"/>
              </a:rPr>
              <a:t> </a:t>
            </a:r>
            <a:r>
              <a:rPr sz="3200" spc="-1015" dirty="0">
                <a:solidFill>
                  <a:srgbClr val="FFFFFF"/>
                </a:solidFill>
                <a:latin typeface="Arial"/>
                <a:cs typeface="Arial"/>
              </a:rPr>
              <a:t>…</a:t>
            </a:r>
            <a:endParaRPr sz="3200">
              <a:latin typeface="Arial"/>
              <a:cs typeface="Arial"/>
            </a:endParaRPr>
          </a:p>
        </p:txBody>
      </p:sp>
      <p:sp>
        <p:nvSpPr>
          <p:cNvPr id="12" name="object 10">
            <a:extLst>
              <a:ext uri="{FF2B5EF4-FFF2-40B4-BE49-F238E27FC236}">
                <a16:creationId xmlns:a16="http://schemas.microsoft.com/office/drawing/2014/main" id="{1E5BE125-2E38-4C27-B062-B4C00CA48233}"/>
              </a:ext>
            </a:extLst>
          </p:cNvPr>
          <p:cNvSpPr/>
          <p:nvPr/>
        </p:nvSpPr>
        <p:spPr>
          <a:xfrm>
            <a:off x="669723" y="603504"/>
            <a:ext cx="1304274" cy="914400"/>
          </a:xfrm>
          <a:prstGeom prst="rect">
            <a:avLst/>
          </a:prstGeom>
          <a:blipFill>
            <a:blip r:embed="rId2" cstate="print"/>
            <a:stretch>
              <a:fillRect/>
            </a:stretch>
          </a:blipFill>
        </p:spPr>
        <p:txBody>
          <a:bodyPr wrap="square" lIns="0" tIns="0" rIns="0" bIns="0" rtlCol="0"/>
          <a:lstStyle/>
          <a:p>
            <a:endParaRPr/>
          </a:p>
        </p:txBody>
      </p:sp>
      <p:sp>
        <p:nvSpPr>
          <p:cNvPr id="13" name="object 11">
            <a:extLst>
              <a:ext uri="{FF2B5EF4-FFF2-40B4-BE49-F238E27FC236}">
                <a16:creationId xmlns:a16="http://schemas.microsoft.com/office/drawing/2014/main" id="{726EFF7A-5BB3-4137-90A5-54398B02E771}"/>
              </a:ext>
            </a:extLst>
          </p:cNvPr>
          <p:cNvSpPr/>
          <p:nvPr/>
        </p:nvSpPr>
        <p:spPr>
          <a:xfrm>
            <a:off x="1905000" y="1483614"/>
            <a:ext cx="7315200" cy="0"/>
          </a:xfrm>
          <a:custGeom>
            <a:avLst/>
            <a:gdLst/>
            <a:ahLst/>
            <a:cxnLst/>
            <a:rect l="l" t="t" r="r" b="b"/>
            <a:pathLst>
              <a:path w="7315200">
                <a:moveTo>
                  <a:pt x="0" y="0"/>
                </a:moveTo>
                <a:lnTo>
                  <a:pt x="7315200" y="0"/>
                </a:lnTo>
              </a:path>
            </a:pathLst>
          </a:custGeom>
          <a:ln w="56388">
            <a:solidFill>
              <a:srgbClr val="00457B"/>
            </a:solidFill>
          </a:ln>
        </p:spPr>
        <p:txBody>
          <a:bodyPr wrap="square" lIns="0" tIns="0" rIns="0" bIns="0" rtlCol="0"/>
          <a:lstStyle/>
          <a:p>
            <a:endParaRPr/>
          </a:p>
        </p:txBody>
      </p:sp>
    </p:spTree>
    <p:extLst>
      <p:ext uri="{BB962C8B-B14F-4D97-AF65-F5344CB8AC3E}">
        <p14:creationId xmlns:p14="http://schemas.microsoft.com/office/powerpoint/2010/main" val="1076422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21768</TotalTime>
  <Words>1835</Words>
  <Application>Microsoft Office PowerPoint</Application>
  <PresentationFormat>Widescreen</PresentationFormat>
  <Paragraphs>139</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Symbol</vt:lpstr>
      <vt:lpstr>Times New Roman</vt:lpstr>
      <vt:lpstr>Trebuchet MS</vt:lpstr>
      <vt:lpstr>Office Theme</vt:lpstr>
      <vt:lpstr>PowerPoint Presentation</vt:lpstr>
      <vt:lpstr>Celebrating NDEAM – The Right Talent, Right Now</vt:lpstr>
      <vt:lpstr>Meet Vincenzo Piscopo</vt:lpstr>
      <vt:lpstr>Meet Jim Sinocchi</vt:lpstr>
      <vt:lpstr>Accenture and the Disability Inclusion Advantage</vt:lpstr>
      <vt:lpstr>Question #1</vt:lpstr>
      <vt:lpstr>Building Towards the 4 A’s – What are the 4 A’s?</vt:lpstr>
      <vt:lpstr>Disability Worldwide Snapshot</vt:lpstr>
      <vt:lpstr>  Introduction to Jim</vt:lpstr>
      <vt:lpstr>  Reservations and Attitudes</vt:lpstr>
      <vt:lpstr>  Alien Encounters</vt:lpstr>
      <vt:lpstr>  JPMorgan Chase: A history of support</vt:lpstr>
      <vt:lpstr>  A strategic focus: The Four A’s</vt:lpstr>
      <vt:lpstr>  Defining Success </vt:lpstr>
      <vt:lpstr>Question #2</vt:lpstr>
      <vt:lpstr>Question #3</vt:lpstr>
      <vt:lpstr>WTH is an ERG? </vt:lpstr>
      <vt:lpstr>Question #4</vt:lpstr>
      <vt:lpstr>Audience Questions?</vt:lpstr>
      <vt:lpstr>Question #5</vt:lpstr>
      <vt:lpstr>Question #6</vt:lpstr>
      <vt:lpstr>Question #7</vt:lpstr>
      <vt:lpstr>Question #8</vt:lpstr>
      <vt:lpstr>Coca-Cola’s Unlabeled Campaign</vt:lpstr>
      <vt:lpstr>Foster Dialogues about Labels</vt:lpstr>
      <vt:lpstr>Question #9</vt:lpstr>
      <vt:lpstr>Audience Questions – 2?</vt:lpstr>
      <vt:lpstr>Would You Like to Know More? </vt:lpstr>
      <vt:lpstr>Please Join Us for Next Week’s Webinar</vt:lpstr>
      <vt:lpstr>Please also join us for our last NDEAM Webinar</vt:lpstr>
      <vt:lpstr>Upcoming Equity Webinars!</vt:lpstr>
      <vt:lpstr>Equity Series Schedule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Philip Kahn-Pauli</cp:lastModifiedBy>
  <cp:revision>482</cp:revision>
  <dcterms:created xsi:type="dcterms:W3CDTF">2019-02-07T00:58:17Z</dcterms:created>
  <dcterms:modified xsi:type="dcterms:W3CDTF">2019-10-16T14:34:09Z</dcterms:modified>
</cp:coreProperties>
</file>