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Lst>
  <p:notesMasterIdLst>
    <p:notesMasterId r:id="rId59"/>
  </p:notesMasterIdLst>
  <p:sldIdLst>
    <p:sldId id="259" r:id="rId2"/>
    <p:sldId id="625" r:id="rId3"/>
    <p:sldId id="262" r:id="rId4"/>
    <p:sldId id="260" r:id="rId5"/>
    <p:sldId id="261" r:id="rId6"/>
    <p:sldId id="624" r:id="rId7"/>
    <p:sldId id="257" r:id="rId8"/>
    <p:sldId id="323" r:id="rId9"/>
    <p:sldId id="324" r:id="rId10"/>
    <p:sldId id="258" r:id="rId11"/>
    <p:sldId id="615" r:id="rId12"/>
    <p:sldId id="633" r:id="rId13"/>
    <p:sldId id="634" r:id="rId14"/>
    <p:sldId id="639" r:id="rId15"/>
    <p:sldId id="617" r:id="rId16"/>
    <p:sldId id="602" r:id="rId17"/>
    <p:sldId id="664" r:id="rId18"/>
    <p:sldId id="642" r:id="rId19"/>
    <p:sldId id="670" r:id="rId20"/>
    <p:sldId id="671" r:id="rId21"/>
    <p:sldId id="643" r:id="rId22"/>
    <p:sldId id="653" r:id="rId23"/>
    <p:sldId id="654" r:id="rId24"/>
    <p:sldId id="644" r:id="rId25"/>
    <p:sldId id="655" r:id="rId26"/>
    <p:sldId id="656" r:id="rId27"/>
    <p:sldId id="603" r:id="rId28"/>
    <p:sldId id="629" r:id="rId29"/>
    <p:sldId id="663" r:id="rId30"/>
    <p:sldId id="665" r:id="rId31"/>
    <p:sldId id="666" r:id="rId32"/>
    <p:sldId id="667" r:id="rId33"/>
    <p:sldId id="668" r:id="rId34"/>
    <p:sldId id="646" r:id="rId35"/>
    <p:sldId id="647" r:id="rId36"/>
    <p:sldId id="661" r:id="rId37"/>
    <p:sldId id="626" r:id="rId38"/>
    <p:sldId id="628" r:id="rId39"/>
    <p:sldId id="604" r:id="rId40"/>
    <p:sldId id="648" r:id="rId41"/>
    <p:sldId id="649" r:id="rId42"/>
    <p:sldId id="650" r:id="rId43"/>
    <p:sldId id="651" r:id="rId44"/>
    <p:sldId id="652" r:id="rId45"/>
    <p:sldId id="657" r:id="rId46"/>
    <p:sldId id="658" r:id="rId47"/>
    <p:sldId id="672" r:id="rId48"/>
    <p:sldId id="630" r:id="rId49"/>
    <p:sldId id="660" r:id="rId50"/>
    <p:sldId id="659" r:id="rId51"/>
    <p:sldId id="669" r:id="rId52"/>
    <p:sldId id="638" r:id="rId53"/>
    <p:sldId id="640" r:id="rId54"/>
    <p:sldId id="631" r:id="rId55"/>
    <p:sldId id="673" r:id="rId56"/>
    <p:sldId id="674" r:id="rId57"/>
    <p:sldId id="612"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illips, Ameerah C" initials="PAC" lastIdx="31" clrIdx="0">
    <p:extLst>
      <p:ext uri="{19B8F6BF-5375-455C-9EA6-DF929625EA0E}">
        <p15:presenceInfo xmlns:p15="http://schemas.microsoft.com/office/powerpoint/2012/main" userId="S-1-5-21-1214440339-1979792683-682003330-3310065" providerId="AD"/>
      </p:ext>
    </p:extLst>
  </p:cmAuthor>
  <p:cmAuthor id="2" name="Rachel Shader" initials="RS" lastIdx="45" clrIdx="1">
    <p:extLst>
      <p:ext uri="{19B8F6BF-5375-455C-9EA6-DF929625EA0E}">
        <p15:presenceInfo xmlns:p15="http://schemas.microsoft.com/office/powerpoint/2012/main" userId="1bef4ead6e0b53c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AF30"/>
    <a:srgbClr val="000000"/>
    <a:srgbClr val="F5BA2B"/>
    <a:srgbClr val="5F5F5F"/>
    <a:srgbClr val="F6D592"/>
    <a:srgbClr val="3F3F3F"/>
    <a:srgbClr val="4D4D4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93" autoAdjust="0"/>
    <p:restoredTop sz="86481" autoAdjust="0"/>
  </p:normalViewPr>
  <p:slideViewPr>
    <p:cSldViewPr snapToGrid="0">
      <p:cViewPr varScale="1">
        <p:scale>
          <a:sx n="49" d="100"/>
          <a:sy n="49" d="100"/>
        </p:scale>
        <p:origin x="54" y="34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41" d="100"/>
        <a:sy n="41" d="100"/>
      </p:scale>
      <p:origin x="0" y="-16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2576564269509198"/>
          <c:y val="6.8627450980392093E-2"/>
          <c:w val="0.50754500042982098"/>
          <c:h val="0.86556605424321897"/>
        </c:manualLayout>
      </c:layout>
      <c:barChart>
        <c:barDir val="bar"/>
        <c:grouping val="stacked"/>
        <c:varyColors val="0"/>
        <c:ser>
          <c:idx val="0"/>
          <c:order val="0"/>
          <c:tx>
            <c:strRef>
              <c:f>Sheet1!$A$1</c:f>
              <c:strCache>
                <c:ptCount val="1"/>
                <c:pt idx="0">
                  <c:v>Very Convincing</c:v>
                </c:pt>
              </c:strCache>
            </c:strRef>
          </c:tx>
          <c:spPr>
            <a:solidFill>
              <a:schemeClr val="tx2">
                <a:lumMod val="50000"/>
              </a:schemeClr>
            </a:solidFill>
            <a:ln>
              <a:solidFill>
                <a:schemeClr val="bg1"/>
              </a:solidFill>
            </a:ln>
          </c:spPr>
          <c:invertIfNegative val="0"/>
          <c:dLbls>
            <c:spPr>
              <a:noFill/>
              <a:ln>
                <a:noFill/>
              </a:ln>
              <a:effectLst/>
            </c:spPr>
            <c:txPr>
              <a:bodyPr/>
              <a:lstStyle/>
              <a:p>
                <a:pPr>
                  <a:defRPr sz="1800" b="1">
                    <a:solidFill>
                      <a:schemeClr val="bg1"/>
                    </a:solidFill>
                    <a:latin typeface="Calibri (Body)"/>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Sheet1!$A$2:$A$4</c:f>
              <c:numCache>
                <c:formatCode>General</c:formatCode>
                <c:ptCount val="3"/>
                <c:pt idx="0">
                  <c:v>51</c:v>
                </c:pt>
                <c:pt idx="1">
                  <c:v>51</c:v>
                </c:pt>
                <c:pt idx="2">
                  <c:v>61</c:v>
                </c:pt>
              </c:numCache>
            </c:numRef>
          </c:val>
          <c:extLst>
            <c:ext xmlns:c16="http://schemas.microsoft.com/office/drawing/2014/chart" uri="{C3380CC4-5D6E-409C-BE32-E72D297353CC}">
              <c16:uniqueId val="{00000000-5A58-486F-88A8-34AAAE2F6FF1}"/>
            </c:ext>
          </c:extLst>
        </c:ser>
        <c:ser>
          <c:idx val="1"/>
          <c:order val="1"/>
          <c:tx>
            <c:strRef>
              <c:f>Sheet1!$B$1</c:f>
              <c:strCache>
                <c:ptCount val="1"/>
                <c:pt idx="0">
                  <c:v>Somewhat Convincing</c:v>
                </c:pt>
              </c:strCache>
            </c:strRef>
          </c:tx>
          <c:spPr>
            <a:solidFill>
              <a:schemeClr val="accent1"/>
            </a:solidFill>
            <a:ln>
              <a:solidFill>
                <a:schemeClr val="bg1"/>
              </a:solidFill>
            </a:ln>
          </c:spPr>
          <c:invertIfNegative val="0"/>
          <c:val>
            <c:numRef>
              <c:f>Sheet1!$B$2:$B$4</c:f>
              <c:numCache>
                <c:formatCode>General</c:formatCode>
                <c:ptCount val="3"/>
                <c:pt idx="0">
                  <c:v>37</c:v>
                </c:pt>
                <c:pt idx="1">
                  <c:v>39</c:v>
                </c:pt>
                <c:pt idx="2">
                  <c:v>31</c:v>
                </c:pt>
              </c:numCache>
            </c:numRef>
          </c:val>
          <c:extLst>
            <c:ext xmlns:c16="http://schemas.microsoft.com/office/drawing/2014/chart" uri="{C3380CC4-5D6E-409C-BE32-E72D297353CC}">
              <c16:uniqueId val="{00000001-5A58-486F-88A8-34AAAE2F6FF1}"/>
            </c:ext>
          </c:extLst>
        </c:ser>
        <c:ser>
          <c:idx val="2"/>
          <c:order val="2"/>
          <c:tx>
            <c:strRef>
              <c:f>Sheet1!$C$1</c:f>
              <c:strCache>
                <c:ptCount val="1"/>
                <c:pt idx="0">
                  <c:v>Total</c:v>
                </c:pt>
              </c:strCache>
            </c:strRef>
          </c:tx>
          <c:spPr>
            <a:noFill/>
          </c:spPr>
          <c:invertIfNegative val="0"/>
          <c:dLbls>
            <c:spPr>
              <a:noFill/>
              <a:ln>
                <a:noFill/>
              </a:ln>
              <a:effectLst/>
            </c:spPr>
            <c:txPr>
              <a:bodyPr/>
              <a:lstStyle/>
              <a:p>
                <a:pPr>
                  <a:defRPr sz="1800" b="1">
                    <a:latin typeface="Calibri (Body)"/>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Sheet1!$C$2:$C$4</c:f>
              <c:numCache>
                <c:formatCode>General</c:formatCode>
                <c:ptCount val="3"/>
                <c:pt idx="0">
                  <c:v>88</c:v>
                </c:pt>
                <c:pt idx="1">
                  <c:v>90</c:v>
                </c:pt>
                <c:pt idx="2">
                  <c:v>92</c:v>
                </c:pt>
              </c:numCache>
            </c:numRef>
          </c:val>
          <c:extLst>
            <c:ext xmlns:c16="http://schemas.microsoft.com/office/drawing/2014/chart" uri="{C3380CC4-5D6E-409C-BE32-E72D297353CC}">
              <c16:uniqueId val="{00000002-5A58-486F-88A8-34AAAE2F6FF1}"/>
            </c:ext>
          </c:extLst>
        </c:ser>
        <c:dLbls>
          <c:showLegendKey val="0"/>
          <c:showVal val="0"/>
          <c:showCatName val="0"/>
          <c:showSerName val="0"/>
          <c:showPercent val="0"/>
          <c:showBubbleSize val="0"/>
        </c:dLbls>
        <c:gapWidth val="22"/>
        <c:overlap val="100"/>
        <c:axId val="-2087648792"/>
        <c:axId val="-2087656088"/>
      </c:barChart>
      <c:catAx>
        <c:axId val="-2087648792"/>
        <c:scaling>
          <c:orientation val="minMax"/>
        </c:scaling>
        <c:delete val="1"/>
        <c:axPos val="l"/>
        <c:numFmt formatCode="General" sourceLinked="1"/>
        <c:majorTickMark val="out"/>
        <c:minorTickMark val="none"/>
        <c:tickLblPos val="nextTo"/>
        <c:crossAx val="-2087656088"/>
        <c:crosses val="autoZero"/>
        <c:auto val="0"/>
        <c:lblAlgn val="ctr"/>
        <c:lblOffset val="100"/>
        <c:noMultiLvlLbl val="0"/>
      </c:catAx>
      <c:valAx>
        <c:axId val="-2087656088"/>
        <c:scaling>
          <c:orientation val="minMax"/>
          <c:max val="100"/>
          <c:min val="0"/>
        </c:scaling>
        <c:delete val="1"/>
        <c:axPos val="b"/>
        <c:majorGridlines>
          <c:spPr>
            <a:ln>
              <a:solidFill>
                <a:schemeClr val="bg1">
                  <a:lumMod val="75000"/>
                </a:schemeClr>
              </a:solidFill>
              <a:prstDash val="dash"/>
            </a:ln>
          </c:spPr>
        </c:majorGridlines>
        <c:numFmt formatCode="General" sourceLinked="1"/>
        <c:majorTickMark val="out"/>
        <c:minorTickMark val="none"/>
        <c:tickLblPos val="nextTo"/>
        <c:crossAx val="-2087648792"/>
        <c:crosses val="autoZero"/>
        <c:crossBetween val="between"/>
        <c:majorUnit val="20"/>
      </c:valAx>
    </c:plotArea>
    <c:legend>
      <c:legendPos val="r"/>
      <c:legendEntry>
        <c:idx val="2"/>
        <c:delete val="1"/>
      </c:legendEntry>
      <c:layout>
        <c:manualLayout>
          <c:xMode val="edge"/>
          <c:yMode val="edge"/>
          <c:x val="0"/>
          <c:y val="0"/>
          <c:w val="1"/>
          <c:h val="5.4054402290622798E-2"/>
        </c:manualLayout>
      </c:layout>
      <c:overlay val="0"/>
      <c:txPr>
        <a:bodyPr/>
        <a:lstStyle/>
        <a:p>
          <a:pPr>
            <a:defRPr sz="1600"/>
          </a:pPr>
          <a:endParaRPr lang="en-US"/>
        </a:p>
      </c:txPr>
    </c:legend>
    <c:plotVisOnly val="1"/>
    <c:dispBlanksAs val="gap"/>
    <c:showDLblsOverMax val="0"/>
  </c:chart>
  <c:txPr>
    <a:bodyPr/>
    <a:lstStyle/>
    <a:p>
      <a:pPr>
        <a:defRPr sz="12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39913A-8DA4-42EF-A58F-81A3602C678A}" type="datetimeFigureOut">
              <a:rPr lang="en-US" smtClean="0"/>
              <a:pPr/>
              <a:t>10/31/2019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BF2833-5762-4E0C-9C9E-774432C7BC20}" type="slidenum">
              <a:rPr lang="en-US" smtClean="0"/>
              <a:pPr/>
              <a:t>‹#›</a:t>
            </a:fld>
            <a:endParaRPr lang="en-US"/>
          </a:p>
        </p:txBody>
      </p:sp>
    </p:spTree>
    <p:extLst>
      <p:ext uri="{BB962C8B-B14F-4D97-AF65-F5344CB8AC3E}">
        <p14:creationId xmlns:p14="http://schemas.microsoft.com/office/powerpoint/2010/main" val="2724124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a:t>
            </a:fld>
            <a:endParaRPr lang="en-US"/>
          </a:p>
        </p:txBody>
      </p:sp>
    </p:spTree>
    <p:extLst>
      <p:ext uri="{BB962C8B-B14F-4D97-AF65-F5344CB8AC3E}">
        <p14:creationId xmlns:p14="http://schemas.microsoft.com/office/powerpoint/2010/main" val="2905849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added the study information from Philip’s deck as a footnote.  His deck had two additional stats- 28% higher revenue and double net income.  I opted to just include one stat here to keep it simple.  However, if you want me to add those stats or replace this one with one of those, let me know. </a:t>
            </a:r>
          </a:p>
        </p:txBody>
      </p:sp>
      <p:sp>
        <p:nvSpPr>
          <p:cNvPr id="4" name="Slide Number Placeholder 3"/>
          <p:cNvSpPr>
            <a:spLocks noGrp="1"/>
          </p:cNvSpPr>
          <p:nvPr>
            <p:ph type="sldNum" sz="quarter" idx="5"/>
          </p:nvPr>
        </p:nvSpPr>
        <p:spPr/>
        <p:txBody>
          <a:bodyPr/>
          <a:lstStyle/>
          <a:p>
            <a:fld id="{71BF2833-5762-4E0C-9C9E-774432C7BC20}" type="slidenum">
              <a:rPr lang="en-US" smtClean="0"/>
              <a:pPr/>
              <a:t>11</a:t>
            </a:fld>
            <a:endParaRPr lang="en-US"/>
          </a:p>
        </p:txBody>
      </p:sp>
    </p:spTree>
    <p:extLst>
      <p:ext uri="{BB962C8B-B14F-4D97-AF65-F5344CB8AC3E}">
        <p14:creationId xmlns:p14="http://schemas.microsoft.com/office/powerpoint/2010/main" val="3199692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15</a:t>
            </a:fld>
            <a:endParaRPr lang="en-US"/>
          </a:p>
        </p:txBody>
      </p:sp>
    </p:spTree>
    <p:extLst>
      <p:ext uri="{BB962C8B-B14F-4D97-AF65-F5344CB8AC3E}">
        <p14:creationId xmlns:p14="http://schemas.microsoft.com/office/powerpoint/2010/main" val="1275543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16</a:t>
            </a:fld>
            <a:endParaRPr lang="en-US"/>
          </a:p>
        </p:txBody>
      </p:sp>
    </p:spTree>
    <p:extLst>
      <p:ext uri="{BB962C8B-B14F-4D97-AF65-F5344CB8AC3E}">
        <p14:creationId xmlns:p14="http://schemas.microsoft.com/office/powerpoint/2010/main" val="1521186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26</a:t>
            </a:fld>
            <a:endParaRPr lang="en-US"/>
          </a:p>
        </p:txBody>
      </p:sp>
    </p:spTree>
    <p:extLst>
      <p:ext uri="{BB962C8B-B14F-4D97-AF65-F5344CB8AC3E}">
        <p14:creationId xmlns:p14="http://schemas.microsoft.com/office/powerpoint/2010/main" val="2340804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endParaRPr lang="en-US" sz="3000" dirty="0">
              <a:solidFill>
                <a:srgbClr val="3F3F3F"/>
              </a:solidFill>
            </a:endParaRPr>
          </a:p>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27</a:t>
            </a:fld>
            <a:endParaRPr lang="en-US"/>
          </a:p>
        </p:txBody>
      </p:sp>
    </p:spTree>
    <p:extLst>
      <p:ext uri="{BB962C8B-B14F-4D97-AF65-F5344CB8AC3E}">
        <p14:creationId xmlns:p14="http://schemas.microsoft.com/office/powerpoint/2010/main" val="3831405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t>28</a:t>
            </a:fld>
            <a:endParaRPr lang="en-US"/>
          </a:p>
        </p:txBody>
      </p:sp>
    </p:spTree>
    <p:extLst>
      <p:ext uri="{BB962C8B-B14F-4D97-AF65-F5344CB8AC3E}">
        <p14:creationId xmlns:p14="http://schemas.microsoft.com/office/powerpoint/2010/main" val="2892076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t>29</a:t>
            </a:fld>
            <a:endParaRPr lang="en-US"/>
          </a:p>
        </p:txBody>
      </p:sp>
    </p:spTree>
    <p:extLst>
      <p:ext uri="{BB962C8B-B14F-4D97-AF65-F5344CB8AC3E}">
        <p14:creationId xmlns:p14="http://schemas.microsoft.com/office/powerpoint/2010/main" val="3728255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endParaRPr lang="en-US" sz="3000" dirty="0">
              <a:solidFill>
                <a:srgbClr val="3F3F3F"/>
              </a:solidFill>
            </a:endParaRPr>
          </a:p>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39</a:t>
            </a:fld>
            <a:endParaRPr lang="en-US"/>
          </a:p>
        </p:txBody>
      </p:sp>
    </p:spTree>
    <p:extLst>
      <p:ext uri="{BB962C8B-B14F-4D97-AF65-F5344CB8AC3E}">
        <p14:creationId xmlns:p14="http://schemas.microsoft.com/office/powerpoint/2010/main" val="596590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57</a:t>
            </a:fld>
            <a:endParaRPr lang="en-US"/>
          </a:p>
        </p:txBody>
      </p:sp>
    </p:spTree>
    <p:extLst>
      <p:ext uri="{BB962C8B-B14F-4D97-AF65-F5344CB8AC3E}">
        <p14:creationId xmlns:p14="http://schemas.microsoft.com/office/powerpoint/2010/main" val="2907109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BF2833-5762-4E0C-9C9E-774432C7BC20}" type="slidenum">
              <a:rPr lang="en-US" smtClean="0"/>
              <a:pPr/>
              <a:t>3</a:t>
            </a:fld>
            <a:endParaRPr lang="en-US"/>
          </a:p>
        </p:txBody>
      </p:sp>
    </p:spTree>
    <p:extLst>
      <p:ext uri="{BB962C8B-B14F-4D97-AF65-F5344CB8AC3E}">
        <p14:creationId xmlns:p14="http://schemas.microsoft.com/office/powerpoint/2010/main" val="913761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4</a:t>
            </a:fld>
            <a:endParaRPr lang="en-US"/>
          </a:p>
        </p:txBody>
      </p:sp>
    </p:spTree>
    <p:extLst>
      <p:ext uri="{BB962C8B-B14F-4D97-AF65-F5344CB8AC3E}">
        <p14:creationId xmlns:p14="http://schemas.microsoft.com/office/powerpoint/2010/main" val="1441835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5</a:t>
            </a:fld>
            <a:endParaRPr lang="en-US"/>
          </a:p>
        </p:txBody>
      </p:sp>
    </p:spTree>
    <p:extLst>
      <p:ext uri="{BB962C8B-B14F-4D97-AF65-F5344CB8AC3E}">
        <p14:creationId xmlns:p14="http://schemas.microsoft.com/office/powerpoint/2010/main" val="3011365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6</a:t>
            </a:fld>
            <a:endParaRPr lang="en-US"/>
          </a:p>
        </p:txBody>
      </p:sp>
    </p:spTree>
    <p:extLst>
      <p:ext uri="{BB962C8B-B14F-4D97-AF65-F5344CB8AC3E}">
        <p14:creationId xmlns:p14="http://schemas.microsoft.com/office/powerpoint/2010/main" val="3058391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7</a:t>
            </a:fld>
            <a:endParaRPr lang="en-US"/>
          </a:p>
        </p:txBody>
      </p:sp>
    </p:spTree>
    <p:extLst>
      <p:ext uri="{BB962C8B-B14F-4D97-AF65-F5344CB8AC3E}">
        <p14:creationId xmlns:p14="http://schemas.microsoft.com/office/powerpoint/2010/main" val="3728255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8</a:t>
            </a:fld>
            <a:endParaRPr lang="en-US"/>
          </a:p>
        </p:txBody>
      </p:sp>
    </p:spTree>
    <p:extLst>
      <p:ext uri="{BB962C8B-B14F-4D97-AF65-F5344CB8AC3E}">
        <p14:creationId xmlns:p14="http://schemas.microsoft.com/office/powerpoint/2010/main" val="2236088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9</a:t>
            </a:fld>
            <a:endParaRPr lang="en-US"/>
          </a:p>
        </p:txBody>
      </p:sp>
    </p:spTree>
    <p:extLst>
      <p:ext uri="{BB962C8B-B14F-4D97-AF65-F5344CB8AC3E}">
        <p14:creationId xmlns:p14="http://schemas.microsoft.com/office/powerpoint/2010/main" val="2195423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71BF2833-5762-4E0C-9C9E-774432C7BC20}" type="slidenum">
              <a:rPr lang="en-US" smtClean="0"/>
              <a:pPr/>
              <a:t>10</a:t>
            </a:fld>
            <a:endParaRPr lang="en-US"/>
          </a:p>
        </p:txBody>
      </p:sp>
    </p:spTree>
    <p:extLst>
      <p:ext uri="{BB962C8B-B14F-4D97-AF65-F5344CB8AC3E}">
        <p14:creationId xmlns:p14="http://schemas.microsoft.com/office/powerpoint/2010/main" val="2014118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A7FA42-E5FD-42FD-AF57-0CCC410B32D9}"/>
              </a:ext>
            </a:extLst>
          </p:cNvPr>
          <p:cNvSpPr/>
          <p:nvPr userDrawn="1"/>
        </p:nvSpPr>
        <p:spPr>
          <a:xfrm>
            <a:off x="1524000" y="1122362"/>
            <a:ext cx="9144000" cy="2387601"/>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6120BD-D120-40E2-9011-8CC79CC08FC3}"/>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5" name="Footer Placeholder 4">
            <a:extLst>
              <a:ext uri="{FF2B5EF4-FFF2-40B4-BE49-F238E27FC236}">
                <a16:creationId xmlns:a16="http://schemas.microsoft.com/office/drawing/2014/main" id="{E5BE201F-9696-489D-837F-4E928AAFBF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BBBEF2-9D2F-4F1F-923C-1CF87A1A6110}"/>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FD3E059B-CE5D-43C4-A609-247B4E4800CD}"/>
              </a:ext>
            </a:extLst>
          </p:cNvPr>
          <p:cNvSpPr/>
          <p:nvPr userDrawn="1"/>
        </p:nvSpPr>
        <p:spPr>
          <a:xfrm>
            <a:off x="1524000" y="3602039"/>
            <a:ext cx="9144000" cy="1655762"/>
          </a:xfrm>
          <a:prstGeom prst="rect">
            <a:avLst/>
          </a:prstGeom>
          <a:solidFill>
            <a:srgbClr val="F5BA2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4AF504F8-4750-4CAA-A656-CE1CF1AE2D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23975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F10A6-5BE0-47AB-A1B9-31FCD9ED9A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4DA191-D6C0-4150-9E8F-004E1C4657C7}"/>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10/31/2019</a:t>
            </a:fld>
            <a:endParaRPr lang="en-US"/>
          </a:p>
        </p:txBody>
      </p:sp>
      <p:sp>
        <p:nvSpPr>
          <p:cNvPr id="4" name="Footer Placeholder 3">
            <a:extLst>
              <a:ext uri="{FF2B5EF4-FFF2-40B4-BE49-F238E27FC236}">
                <a16:creationId xmlns:a16="http://schemas.microsoft.com/office/drawing/2014/main" id="{F605E72C-FB37-49C9-8E02-67DF199649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07E27F-F644-4940-B300-2AC9C16B853D}"/>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1194520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2E50AA-AD40-4C3A-88BE-85A18E3D3761}"/>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10/31/2019</a:t>
            </a:fld>
            <a:endParaRPr lang="en-US"/>
          </a:p>
        </p:txBody>
      </p:sp>
      <p:sp>
        <p:nvSpPr>
          <p:cNvPr id="3" name="Footer Placeholder 2">
            <a:extLst>
              <a:ext uri="{FF2B5EF4-FFF2-40B4-BE49-F238E27FC236}">
                <a16:creationId xmlns:a16="http://schemas.microsoft.com/office/drawing/2014/main" id="{B68C1F70-FE04-4562-975C-08DABB5872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74EC6E-6C61-470B-BDD3-DA8DF6232226}"/>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276546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65DE5-CA7A-4F4C-B914-0BB1398255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3795F8-1424-4CC6-812A-B27AFDA75C9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BABA0-249A-4213-9913-73239EBD13A1}"/>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10/31/2019</a:t>
            </a:fld>
            <a:endParaRPr lang="en-US"/>
          </a:p>
        </p:txBody>
      </p:sp>
      <p:sp>
        <p:nvSpPr>
          <p:cNvPr id="5" name="Footer Placeholder 4">
            <a:extLst>
              <a:ext uri="{FF2B5EF4-FFF2-40B4-BE49-F238E27FC236}">
                <a16:creationId xmlns:a16="http://schemas.microsoft.com/office/drawing/2014/main" id="{7DD2987D-5B4F-4413-8198-26E936DE22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51E2B-CCA1-410D-AB25-7FC64B4983ED}"/>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3537812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1083055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345440" y="365125"/>
            <a:ext cx="1154459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10515600"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2990800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565848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345440" y="365125"/>
            <a:ext cx="5836285"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5658485"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3329071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762625" y="1825625"/>
            <a:ext cx="612741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E7AAD75D-9EA7-4CF2-9079-0544D2FCAF0D}"/>
              </a:ext>
            </a:extLst>
          </p:cNvPr>
          <p:cNvSpPr/>
          <p:nvPr userDrawn="1"/>
        </p:nvSpPr>
        <p:spPr>
          <a:xfrm>
            <a:off x="5676900" y="365125"/>
            <a:ext cx="6213138" cy="1139825"/>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762625" y="365126"/>
            <a:ext cx="5276215" cy="1139824"/>
          </a:xfrm>
        </p:spPr>
        <p:txBody>
          <a:bodyPr/>
          <a:lstStyle>
            <a:lvl1pPr>
              <a:defRPr>
                <a:solidFill>
                  <a:srgbClr val="000000"/>
                </a:solidFill>
              </a:defRPr>
            </a:lvl1pPr>
          </a:lstStyle>
          <a:p>
            <a:r>
              <a:rPr lang="en-US" dirty="0"/>
              <a:t>Click to edit Master title style</a:t>
            </a:r>
          </a:p>
        </p:txBody>
      </p:sp>
    </p:spTree>
    <p:extLst>
      <p:ext uri="{BB962C8B-B14F-4D97-AF65-F5344CB8AC3E}">
        <p14:creationId xmlns:p14="http://schemas.microsoft.com/office/powerpoint/2010/main" val="3342558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AAD75D-9EA7-4CF2-9079-0544D2FCAF0D}"/>
              </a:ext>
            </a:extLst>
          </p:cNvPr>
          <p:cNvSpPr/>
          <p:nvPr userDrawn="1"/>
        </p:nvSpPr>
        <p:spPr>
          <a:xfrm>
            <a:off x="528320" y="347346"/>
            <a:ext cx="11544598" cy="113982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5BA2B"/>
              </a:solidFill>
            </a:endParaRPr>
          </a:p>
        </p:txBody>
      </p:sp>
      <p:sp>
        <p:nvSpPr>
          <p:cNvPr id="3" name="Content Placeholder 2">
            <a:extLst>
              <a:ext uri="{FF2B5EF4-FFF2-40B4-BE49-F238E27FC236}">
                <a16:creationId xmlns:a16="http://schemas.microsoft.com/office/drawing/2014/main" id="{44DF1174-A672-4C28-A8B8-FAECF1F68AC6}"/>
              </a:ext>
            </a:extLst>
          </p:cNvPr>
          <p:cNvSpPr>
            <a:spLocks noGrp="1"/>
          </p:cNvSpPr>
          <p:nvPr>
            <p:ph idx="1"/>
          </p:nvPr>
        </p:nvSpPr>
        <p:spPr>
          <a:xfrm>
            <a:off x="523240" y="1825625"/>
            <a:ext cx="1083055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ADAE6E3-86AC-411D-9777-3835BE301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D7D15-7F1F-47EB-B87C-2349CCB06EA9}"/>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2" name="Title 1">
            <a:extLst>
              <a:ext uri="{FF2B5EF4-FFF2-40B4-BE49-F238E27FC236}">
                <a16:creationId xmlns:a16="http://schemas.microsoft.com/office/drawing/2014/main" id="{72119C24-0346-4E92-ADBA-AC30952B7387}"/>
              </a:ext>
            </a:extLst>
          </p:cNvPr>
          <p:cNvSpPr>
            <a:spLocks noGrp="1"/>
          </p:cNvSpPr>
          <p:nvPr>
            <p:ph type="title"/>
          </p:nvPr>
        </p:nvSpPr>
        <p:spPr>
          <a:xfrm>
            <a:off x="523240" y="365126"/>
            <a:ext cx="10515600" cy="1139824"/>
          </a:xfrm>
        </p:spPr>
        <p:txBody>
          <a:bodyPr/>
          <a:lstStyle>
            <a:lvl1pPr>
              <a:defRPr>
                <a:solidFill>
                  <a:srgbClr val="F5BA2B"/>
                </a:solidFill>
              </a:defRPr>
            </a:lvl1pPr>
          </a:lstStyle>
          <a:p>
            <a:r>
              <a:rPr lang="en-US" dirty="0"/>
              <a:t>Click to edit Master title style</a:t>
            </a:r>
          </a:p>
        </p:txBody>
      </p:sp>
    </p:spTree>
    <p:extLst>
      <p:ext uri="{BB962C8B-B14F-4D97-AF65-F5344CB8AC3E}">
        <p14:creationId xmlns:p14="http://schemas.microsoft.com/office/powerpoint/2010/main" val="3811896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9012262-42F6-41C7-9995-4EFD879EDA6D}"/>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10/31/2019</a:t>
            </a:fld>
            <a:endParaRPr lang="en-US"/>
          </a:p>
        </p:txBody>
      </p:sp>
      <p:sp>
        <p:nvSpPr>
          <p:cNvPr id="5" name="Footer Placeholder 4">
            <a:extLst>
              <a:ext uri="{FF2B5EF4-FFF2-40B4-BE49-F238E27FC236}">
                <a16:creationId xmlns:a16="http://schemas.microsoft.com/office/drawing/2014/main" id="{76C479C6-DADF-43BE-B37A-2648218BB1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AE3896-AC24-40A5-B9E7-9C68E148C6B3}"/>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7" name="Rectangle 6">
            <a:extLst>
              <a:ext uri="{FF2B5EF4-FFF2-40B4-BE49-F238E27FC236}">
                <a16:creationId xmlns:a16="http://schemas.microsoft.com/office/drawing/2014/main" id="{17514657-B334-4C76-8F4C-31A4A567A796}"/>
              </a:ext>
            </a:extLst>
          </p:cNvPr>
          <p:cNvSpPr/>
          <p:nvPr userDrawn="1"/>
        </p:nvSpPr>
        <p:spPr>
          <a:xfrm>
            <a:off x="-20421" y="0"/>
            <a:ext cx="3363696"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202C32C-18FB-46AA-923A-57E840546617}"/>
              </a:ext>
            </a:extLst>
          </p:cNvPr>
          <p:cNvSpPr/>
          <p:nvPr userDrawn="1"/>
        </p:nvSpPr>
        <p:spPr>
          <a:xfrm>
            <a:off x="1676400" y="2438400"/>
            <a:ext cx="9686023" cy="2124075"/>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7D3838-8BBA-4DEF-A8BB-CB509E3847BD}"/>
              </a:ext>
            </a:extLst>
          </p:cNvPr>
          <p:cNvSpPr>
            <a:spLocks noGrp="1"/>
          </p:cNvSpPr>
          <p:nvPr>
            <p:ph type="title"/>
          </p:nvPr>
        </p:nvSpPr>
        <p:spPr>
          <a:xfrm>
            <a:off x="1676400" y="2438400"/>
            <a:ext cx="9671050" cy="2124075"/>
          </a:xfrm>
        </p:spPr>
        <p:txBody>
          <a:bodyPr anchor="ctr"/>
          <a:lstStyle>
            <a:lvl1pPr algn="ctr">
              <a:defRPr sz="6000"/>
            </a:lvl1pPr>
          </a:lstStyle>
          <a:p>
            <a:r>
              <a:rPr lang="en-US" dirty="0"/>
              <a:t>Click to edit Master title style</a:t>
            </a:r>
          </a:p>
        </p:txBody>
      </p:sp>
    </p:spTree>
    <p:extLst>
      <p:ext uri="{BB962C8B-B14F-4D97-AF65-F5344CB8AC3E}">
        <p14:creationId xmlns:p14="http://schemas.microsoft.com/office/powerpoint/2010/main" val="3532423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5E39B-3E0C-4146-A841-D90C7379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249C-A0B0-41BE-ACCF-9FC3218ACB44}"/>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A419DBFA-6E9C-4135-BECE-7A979A605190}"/>
              </a:ext>
            </a:extLst>
          </p:cNvPr>
          <p:cNvSpPr/>
          <p:nvPr userDrawn="1"/>
        </p:nvSpPr>
        <p:spPr>
          <a:xfrm>
            <a:off x="-20320" y="0"/>
            <a:ext cx="1310640" cy="686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521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465E39B-3E0C-4146-A841-D90C7379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8249C-A0B0-41BE-ACCF-9FC3218ACB44}"/>
              </a:ext>
            </a:extLst>
          </p:cNvPr>
          <p:cNvSpPr>
            <a:spLocks noGrp="1"/>
          </p:cNvSpPr>
          <p:nvPr>
            <p:ph type="sldNum" sz="quarter" idx="12"/>
          </p:nvPr>
        </p:nvSpPr>
        <p:spPr/>
        <p:txBody>
          <a:bodyPr/>
          <a:lstStyle/>
          <a:p>
            <a:fld id="{8158A5C0-C843-4798-A68E-D1A36425029C}" type="slidenum">
              <a:rPr lang="en-US" smtClean="0"/>
              <a:pPr/>
              <a:t>‹#›</a:t>
            </a:fld>
            <a:endParaRPr lang="en-US"/>
          </a:p>
        </p:txBody>
      </p:sp>
      <p:sp>
        <p:nvSpPr>
          <p:cNvPr id="8" name="Rectangle 7">
            <a:extLst>
              <a:ext uri="{FF2B5EF4-FFF2-40B4-BE49-F238E27FC236}">
                <a16:creationId xmlns:a16="http://schemas.microsoft.com/office/drawing/2014/main" id="{A419DBFA-6E9C-4135-BECE-7A979A605190}"/>
              </a:ext>
            </a:extLst>
          </p:cNvPr>
          <p:cNvSpPr/>
          <p:nvPr userDrawn="1"/>
        </p:nvSpPr>
        <p:spPr>
          <a:xfrm>
            <a:off x="914401" y="0"/>
            <a:ext cx="6162674" cy="6858000"/>
          </a:xfrm>
          <a:prstGeom prst="rect">
            <a:avLst/>
          </a:prstGeom>
          <a:solidFill>
            <a:srgbClr val="F5BA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ADBD05-11CC-469A-B954-0EA13D385052}"/>
              </a:ext>
            </a:extLst>
          </p:cNvPr>
          <p:cNvSpPr>
            <a:spLocks noGrp="1"/>
          </p:cNvSpPr>
          <p:nvPr>
            <p:ph type="title"/>
          </p:nvPr>
        </p:nvSpPr>
        <p:spPr>
          <a:xfrm>
            <a:off x="1366838" y="2289176"/>
            <a:ext cx="5257800" cy="1139824"/>
          </a:xfrm>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1980867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95D0-B393-4507-800E-BC2A3579C8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568EA3-A74B-4FF4-9AFD-46FC6204AA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EA57244-03AA-4236-9DA9-13C118F58CD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F3EAD2-1D3D-440B-BA43-5934A5E27C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A769C04-1DB8-4E0D-B217-95E7BD00649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CADF1C-CD9C-4034-9D10-3967BF6B7197}"/>
              </a:ext>
            </a:extLst>
          </p:cNvPr>
          <p:cNvSpPr>
            <a:spLocks noGrp="1"/>
          </p:cNvSpPr>
          <p:nvPr>
            <p:ph type="dt" sz="half" idx="10"/>
          </p:nvPr>
        </p:nvSpPr>
        <p:spPr>
          <a:xfrm>
            <a:off x="838200" y="6356350"/>
            <a:ext cx="2743200" cy="365125"/>
          </a:xfrm>
          <a:prstGeom prst="rect">
            <a:avLst/>
          </a:prstGeom>
        </p:spPr>
        <p:txBody>
          <a:bodyPr/>
          <a:lstStyle/>
          <a:p>
            <a:fld id="{9F196160-E13D-46EF-ABB9-2EC5347F161F}" type="datetimeFigureOut">
              <a:rPr lang="en-US" smtClean="0"/>
              <a:pPr/>
              <a:t>10/31/2019</a:t>
            </a:fld>
            <a:endParaRPr lang="en-US"/>
          </a:p>
        </p:txBody>
      </p:sp>
      <p:sp>
        <p:nvSpPr>
          <p:cNvPr id="8" name="Footer Placeholder 7">
            <a:extLst>
              <a:ext uri="{FF2B5EF4-FFF2-40B4-BE49-F238E27FC236}">
                <a16:creationId xmlns:a16="http://schemas.microsoft.com/office/drawing/2014/main" id="{DF87DC2F-322A-4BB2-A5DB-28CE2844D4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C3E038-84A6-4047-801D-A7712A748649}"/>
              </a:ext>
            </a:extLst>
          </p:cNvPr>
          <p:cNvSpPr>
            <a:spLocks noGrp="1"/>
          </p:cNvSpPr>
          <p:nvPr>
            <p:ph type="sldNum" sz="quarter" idx="12"/>
          </p:nvPr>
        </p:nvSpPr>
        <p:spPr/>
        <p:txBody>
          <a:bodyPr/>
          <a:lstStyle/>
          <a:p>
            <a:fld id="{8158A5C0-C843-4798-A68E-D1A36425029C}" type="slidenum">
              <a:rPr lang="en-US" smtClean="0"/>
              <a:pPr/>
              <a:t>‹#›</a:t>
            </a:fld>
            <a:endParaRPr lang="en-US"/>
          </a:p>
        </p:txBody>
      </p:sp>
    </p:spTree>
    <p:extLst>
      <p:ext uri="{BB962C8B-B14F-4D97-AF65-F5344CB8AC3E}">
        <p14:creationId xmlns:p14="http://schemas.microsoft.com/office/powerpoint/2010/main" val="613186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AFBBD7-E326-47AB-9752-D0F64E671A2D}"/>
              </a:ext>
            </a:extLst>
          </p:cNvPr>
          <p:cNvSpPr>
            <a:spLocks noGrp="1"/>
          </p:cNvSpPr>
          <p:nvPr>
            <p:ph type="body" idx="1"/>
          </p:nvPr>
        </p:nvSpPr>
        <p:spPr>
          <a:xfrm>
            <a:off x="508000" y="1825625"/>
            <a:ext cx="11198223"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B820148-6572-4E0A-A3B3-AFACE6774E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3D340F-E019-466E-9425-BCBBA017A230}"/>
              </a:ext>
            </a:extLst>
          </p:cNvPr>
          <p:cNvSpPr>
            <a:spLocks noGrp="1"/>
          </p:cNvSpPr>
          <p:nvPr>
            <p:ph type="sldNum" sz="quarter" idx="4"/>
          </p:nvPr>
        </p:nvSpPr>
        <p:spPr>
          <a:xfrm>
            <a:off x="9277350" y="444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58A5C0-C843-4798-A68E-D1A36425029C}" type="slidenum">
              <a:rPr lang="en-US" smtClean="0"/>
              <a:pPr/>
              <a:t>‹#›</a:t>
            </a:fld>
            <a:endParaRPr lang="en-US"/>
          </a:p>
        </p:txBody>
      </p:sp>
      <p:sp>
        <p:nvSpPr>
          <p:cNvPr id="2" name="Title Placeholder 1">
            <a:extLst>
              <a:ext uri="{FF2B5EF4-FFF2-40B4-BE49-F238E27FC236}">
                <a16:creationId xmlns:a16="http://schemas.microsoft.com/office/drawing/2014/main" id="{682BB389-2D32-4459-A711-0F392A83F6EB}"/>
              </a:ext>
            </a:extLst>
          </p:cNvPr>
          <p:cNvSpPr>
            <a:spLocks noGrp="1"/>
          </p:cNvSpPr>
          <p:nvPr>
            <p:ph type="title"/>
          </p:nvPr>
        </p:nvSpPr>
        <p:spPr>
          <a:xfrm>
            <a:off x="508000" y="365126"/>
            <a:ext cx="11198224" cy="1139824"/>
          </a:xfrm>
          <a:prstGeom prst="rect">
            <a:avLst/>
          </a:prstGeom>
        </p:spPr>
        <p:txBody>
          <a:bodyPr vert="horz" lIns="91440" tIns="45720" rIns="91440" bIns="45720" rtlCol="0" anchor="ctr">
            <a:normAutofit/>
          </a:bodyPr>
          <a:lstStyle/>
          <a:p>
            <a:r>
              <a:rPr lang="en-US" dirty="0"/>
              <a:t>Click To Edit Master Title Style</a:t>
            </a:r>
          </a:p>
        </p:txBody>
      </p:sp>
      <p:grpSp>
        <p:nvGrpSpPr>
          <p:cNvPr id="16" name="Group 15">
            <a:extLst>
              <a:ext uri="{FF2B5EF4-FFF2-40B4-BE49-F238E27FC236}">
                <a16:creationId xmlns:a16="http://schemas.microsoft.com/office/drawing/2014/main" id="{91DFF0AA-25CB-4522-8735-CED47F9D6E1A}"/>
              </a:ext>
            </a:extLst>
          </p:cNvPr>
          <p:cNvGrpSpPr>
            <a:grpSpLocks noChangeAspect="1"/>
          </p:cNvGrpSpPr>
          <p:nvPr userDrawn="1"/>
        </p:nvGrpSpPr>
        <p:grpSpPr>
          <a:xfrm>
            <a:off x="11185957" y="6356350"/>
            <a:ext cx="892295" cy="470693"/>
            <a:chOff x="4581525" y="2647950"/>
            <a:chExt cx="2943225" cy="1552575"/>
          </a:xfrm>
        </p:grpSpPr>
        <p:pic>
          <p:nvPicPr>
            <p:cNvPr id="14" name="Picture 13">
              <a:extLst>
                <a:ext uri="{FF2B5EF4-FFF2-40B4-BE49-F238E27FC236}">
                  <a16:creationId xmlns:a16="http://schemas.microsoft.com/office/drawing/2014/main" id="{D637E496-7AE7-42C4-BFF6-DEE5043A9357}"/>
                </a:ext>
              </a:extLst>
            </p:cNvPr>
            <p:cNvPicPr>
              <a:picLocks noChangeAspect="1"/>
            </p:cNvPicPr>
            <p:nvPr userDrawn="1"/>
          </p:nvPicPr>
          <p:blipFill rotWithShape="1">
            <a:blip r:embed="rId14" cstate="email">
              <a:extLst>
                <a:ext uri="{28A0092B-C50C-407E-A947-70E740481C1C}">
                  <a14:useLocalDpi xmlns:a14="http://schemas.microsoft.com/office/drawing/2010/main"/>
                </a:ext>
              </a:extLst>
            </a:blip>
            <a:srcRect/>
            <a:stretch/>
          </p:blipFill>
          <p:spPr>
            <a:xfrm>
              <a:off x="4667250" y="2647950"/>
              <a:ext cx="2857500" cy="1552575"/>
            </a:xfrm>
            <a:prstGeom prst="rect">
              <a:avLst/>
            </a:prstGeom>
          </p:spPr>
        </p:pic>
        <p:sp>
          <p:nvSpPr>
            <p:cNvPr id="15" name="Rectangle 14">
              <a:extLst>
                <a:ext uri="{FF2B5EF4-FFF2-40B4-BE49-F238E27FC236}">
                  <a16:creationId xmlns:a16="http://schemas.microsoft.com/office/drawing/2014/main" id="{9B7B3E67-D8E9-4489-8EA1-C727D3AE3D36}"/>
                </a:ext>
              </a:extLst>
            </p:cNvPr>
            <p:cNvSpPr/>
            <p:nvPr userDrawn="1"/>
          </p:nvSpPr>
          <p:spPr>
            <a:xfrm>
              <a:off x="4581525" y="3867150"/>
              <a:ext cx="2466975" cy="24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7488876"/>
      </p:ext>
    </p:extLst>
  </p:cSld>
  <p:clrMap bg1="lt1" tx1="dk1" bg2="lt2" tx2="dk2" accent1="accent1" accent2="accent2" accent3="accent3" accent4="accent4" accent5="accent5" accent6="accent6" hlink="hlink" folHlink="folHlink"/>
  <p:sldLayoutIdLst>
    <p:sldLayoutId id="2147483649" r:id="rId1"/>
    <p:sldLayoutId id="2147483674" r:id="rId2"/>
    <p:sldLayoutId id="2147483670" r:id="rId3"/>
    <p:sldLayoutId id="2147483669" r:id="rId4"/>
    <p:sldLayoutId id="2147483664" r:id="rId5"/>
    <p:sldLayoutId id="2147483651" r:id="rId6"/>
    <p:sldLayoutId id="2147483673" r:id="rId7"/>
    <p:sldLayoutId id="2147483660" r:id="rId8"/>
    <p:sldLayoutId id="2147483653" r:id="rId9"/>
    <p:sldLayoutId id="2147483654" r:id="rId10"/>
    <p:sldLayoutId id="2147483655" r:id="rId11"/>
    <p:sldLayoutId id="2147483658" r:id="rId12"/>
  </p:sldLayoutIdLst>
  <p:txStyles>
    <p:titleStyle>
      <a:lvl1pPr algn="l" defTabSz="914400" rtl="0" eaLnBrk="1" latinLnBrk="0" hangingPunct="1">
        <a:lnSpc>
          <a:spcPct val="90000"/>
        </a:lnSpc>
        <a:spcBef>
          <a:spcPct val="0"/>
        </a:spcBef>
        <a:buNone/>
        <a:defRPr sz="40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www.respectability.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11.wdp"/></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s://www.aapd.com/" TargetMode="External"/><Relationship Id="rId5" Type="http://schemas.openxmlformats.org/officeDocument/2006/relationships/hyperlink" Target="https://disabilityin.org/" TargetMode="External"/><Relationship Id="rId4" Type="http://schemas.openxmlformats.org/officeDocument/2006/relationships/hyperlink" Target="https://www.accenture.com/us-en/company-persons-with-disabilities"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bit.ly/2KhralB"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hyperlink" Target="http://www.askearn.org/topics/federal-contractor-requirements/encouraging-self-identification/"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diversitybestpractices.com/sites/diversitybestpractices.com/files/attachments/2017/05/kurby_slides_cracking_the_self-id_nut_-_northrop_grummans_story_-_dbp.pdf"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dol.gov/ofccp/Section503-FocusedReviews/files/Section503BestPracticesUpdated-FEDQA508c.pdf"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hyperlink" Target="https://askjan.org/articles/Best-Practices-in-Establishing-a-Centralized-Accommodation-Fund.cfm"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askjan.org/training/library.htm" TargetMode="External"/><Relationship Id="rId2" Type="http://schemas.openxmlformats.org/officeDocument/2006/relationships/hyperlink" Target="http://prod.askjan.org/toolkit/" TargetMode="Externa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hyperlink" Target="https://askjan.org/" TargetMode="External"/><Relationship Id="rId4" Type="http://schemas.openxmlformats.org/officeDocument/2006/relationships/hyperlink" Target="https://askjan.org/media/lowcosthighimpact.html"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viscardicenter.org/wp-content/uploads/2016/09/The-Toolkit-for-Establishing-Groups.pdf" TargetMode="External"/><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hyperlink" Target="https://web.archive.org/web/20111113045622/http:/www.rothgerber.com/showarticle.aspx?Show=872"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hyperlink" Target="https://www.jpmorganchase.com/corporate/About-JPMC/ab-employee-programs.htm"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hyperlink" Target="http://www.askearn.org/wp-content/uploads/2016/07/EARN-Self-ID-Fact-Sheet.pdf" TargetMode="External"/><Relationship Id="rId2" Type="http://schemas.openxmlformats.org/officeDocument/2006/relationships/hyperlink" Target="http://www.askearn.org/" TargetMode="External"/><Relationship Id="rId1" Type="http://schemas.openxmlformats.org/officeDocument/2006/relationships/slideLayout" Target="../slideLayouts/slideLayout2.xml"/><Relationship Id="rId6" Type="http://schemas.openxmlformats.org/officeDocument/2006/relationships/hyperlink" Target="http://www.askearn.org/stepstosuccess/" TargetMode="External"/><Relationship Id="rId5" Type="http://schemas.openxmlformats.org/officeDocument/2006/relationships/hyperlink" Target="http://www.askearn.org/wp-content/uploads/docs/businessstrategiesthatwork.pdf" TargetMode="External"/><Relationship Id="rId4" Type="http://schemas.openxmlformats.org/officeDocument/2006/relationships/hyperlink" Target="http://www.askearn.org/earns-primer-on-disability-inclusion/"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askearn.org/topics/recruitment-hiring/job-descriptions/"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qz.com/1569134/how-to-write-inclusive-job-descriptions-for-people-with-disabilities/"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ilru.org/projects/cil-net/cil-center-and-association-directory" TargetMode="External"/><Relationship Id="rId2" Type="http://schemas.openxmlformats.org/officeDocument/2006/relationships/hyperlink" Target="http://www.servicelocator.org/" TargetMode="External"/><Relationship Id="rId1" Type="http://schemas.openxmlformats.org/officeDocument/2006/relationships/slideLayout" Target="../slideLayouts/slideLayout2.xml"/><Relationship Id="rId6" Type="http://schemas.openxmlformats.org/officeDocument/2006/relationships/hyperlink" Target="https://www.choosework.net/about/how-it-works/index.html" TargetMode="External"/><Relationship Id="rId5" Type="http://schemas.openxmlformats.org/officeDocument/2006/relationships/hyperlink" Target="http://www.chooseworkttw.net/findhelp/" TargetMode="External"/><Relationship Id="rId4" Type="http://schemas.openxmlformats.org/officeDocument/2006/relationships/hyperlink" Target="https://ofccp.dol-esa.gov/errd/index.html#search"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careeronestop.org/LocalHelp/service-locator.aspx" TargetMode="External"/><Relationship Id="rId2" Type="http://schemas.openxmlformats.org/officeDocument/2006/relationships/hyperlink" Target="http://www.askearn.org/state-vocational-rehabilitation-agencies/" TargetMode="Externa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hyperlink" Target="http://www.ilru.org/projects/cil-net/cil-center-and-association-directory"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0.png"/><Relationship Id="rId18" Type="http://schemas.microsoft.com/office/2007/relationships/hdphoto" Target="../media/hdphoto8.wdp"/><Relationship Id="rId3" Type="http://schemas.openxmlformats.org/officeDocument/2006/relationships/image" Target="../media/image5.png"/><Relationship Id="rId21" Type="http://schemas.openxmlformats.org/officeDocument/2006/relationships/image" Target="../media/image14.jpeg"/><Relationship Id="rId7" Type="http://schemas.openxmlformats.org/officeDocument/2006/relationships/image" Target="../media/image7.png"/><Relationship Id="rId12" Type="http://schemas.microsoft.com/office/2007/relationships/hdphoto" Target="../media/hdphoto5.wdp"/><Relationship Id="rId17" Type="http://schemas.openxmlformats.org/officeDocument/2006/relationships/image" Target="../media/image12.png"/><Relationship Id="rId2" Type="http://schemas.openxmlformats.org/officeDocument/2006/relationships/notesSlide" Target="../notesSlides/notesSlide3.xml"/><Relationship Id="rId16" Type="http://schemas.microsoft.com/office/2007/relationships/hdphoto" Target="../media/hdphoto7.wdp"/><Relationship Id="rId20" Type="http://schemas.microsoft.com/office/2007/relationships/hdphoto" Target="../media/hdphoto9.wdp"/><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1.png"/><Relationship Id="rId10" Type="http://schemas.microsoft.com/office/2007/relationships/hdphoto" Target="../media/hdphoto4.wdp"/><Relationship Id="rId19"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8.png"/><Relationship Id="rId14" Type="http://schemas.microsoft.com/office/2007/relationships/hdphoto" Target="../media/hdphoto6.wdp"/></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orkplaceinitiative.org/wp-content/uploads/2017/02/Disability-Employment-and-Inclusion_Your-Guide-to-Success.pdf" TargetMode="External"/><Relationship Id="rId2" Type="http://schemas.openxmlformats.org/officeDocument/2006/relationships/hyperlink" Target="http://workplaceinitiative.org/About-Us/Poses-Family-Foundation" TargetMode="Externa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www.nod.org/tracker"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accenture.com/_acnmedia/PDF-89/Accenture-Disability-Inclusion-Research-Report.pdf#zoom=50" TargetMode="External"/><Relationship Id="rId2" Type="http://schemas.openxmlformats.org/officeDocument/2006/relationships/hyperlink" Target="https://www.accenture.com/_acnmedia/pdf-89/accenture-disability-inclusion-research-report.pdf" TargetMode="Externa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png"/><Relationship Id="rId4" Type="http://schemas.microsoft.com/office/2007/relationships/hdphoto" Target="../media/hdphoto10.wdp"/></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www.respectability.org/accessibility-webinars/"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hyperlink" Target="mailto:JenniferM@RespectAbilityUSA.org" TargetMode="External"/><Relationship Id="rId4" Type="http://schemas.openxmlformats.org/officeDocument/2006/relationships/hyperlink" Target="http://www.respectability.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of people standing in front of a crowd&#10;&#10;Description automatically generated">
            <a:extLst>
              <a:ext uri="{FF2B5EF4-FFF2-40B4-BE49-F238E27FC236}">
                <a16:creationId xmlns:a16="http://schemas.microsoft.com/office/drawing/2014/main" id="{07969B73-6E11-4B49-AE15-B74871B43F3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087" y="-276102"/>
            <a:ext cx="12181913" cy="3705102"/>
          </a:xfrm>
          <a:prstGeom prst="rect">
            <a:avLst/>
          </a:prstGeom>
        </p:spPr>
      </p:pic>
      <p:sp>
        <p:nvSpPr>
          <p:cNvPr id="2" name="TextBox 1">
            <a:extLst>
              <a:ext uri="{FF2B5EF4-FFF2-40B4-BE49-F238E27FC236}">
                <a16:creationId xmlns:a16="http://schemas.microsoft.com/office/drawing/2014/main" id="{DB4D2C9D-347E-4710-B426-E2F945F2385B}"/>
              </a:ext>
            </a:extLst>
          </p:cNvPr>
          <p:cNvSpPr txBox="1"/>
          <p:nvPr/>
        </p:nvSpPr>
        <p:spPr>
          <a:xfrm>
            <a:off x="6095990" y="4210127"/>
            <a:ext cx="5410199" cy="2308324"/>
          </a:xfrm>
          <a:prstGeom prst="rect">
            <a:avLst/>
          </a:prstGeom>
          <a:noFill/>
        </p:spPr>
        <p:txBody>
          <a:bodyPr wrap="square" rtlCol="0">
            <a:spAutoFit/>
          </a:bodyPr>
          <a:lstStyle/>
          <a:p>
            <a:pPr algn="ctr"/>
            <a:r>
              <a:rPr lang="en-US" sz="2400" b="1" dirty="0">
                <a:solidFill>
                  <a:srgbClr val="000000"/>
                </a:solidFill>
                <a:latin typeface="Times New Roman" panose="02020603050405020304" pitchFamily="18" charset="0"/>
                <a:cs typeface="Times New Roman" panose="02020603050405020304" pitchFamily="18" charset="0"/>
              </a:rPr>
              <a:t>Creating a Culture of Inclusion for Talented Employees with Disabilities</a:t>
            </a:r>
          </a:p>
          <a:p>
            <a:pPr algn="ctr"/>
            <a:r>
              <a:rPr lang="en-US" sz="2400" b="1" dirty="0">
                <a:solidFill>
                  <a:srgbClr val="000000"/>
                </a:solidFill>
                <a:latin typeface="Times New Roman" panose="02020603050405020304" pitchFamily="18" charset="0"/>
                <a:cs typeface="Times New Roman" panose="02020603050405020304" pitchFamily="18" charset="0"/>
              </a:rPr>
              <a:t>Philip Kahn-Pauli</a:t>
            </a:r>
          </a:p>
          <a:p>
            <a:pPr algn="ctr"/>
            <a:r>
              <a:rPr lang="en-US" sz="2400" b="1" dirty="0">
                <a:solidFill>
                  <a:srgbClr val="000000"/>
                </a:solidFill>
                <a:latin typeface="Times New Roman" panose="02020603050405020304" pitchFamily="18" charset="0"/>
                <a:cs typeface="Times New Roman" panose="02020603050405020304" pitchFamily="18" charset="0"/>
              </a:rPr>
              <a:t>Policy and Practices Director </a:t>
            </a:r>
            <a:r>
              <a:rPr lang="en-US" sz="2400" b="1" dirty="0">
                <a:solidFill>
                  <a:srgbClr val="000000"/>
                </a:solidFill>
                <a:latin typeface="Times New Roman" panose="02020603050405020304" pitchFamily="18" charset="0"/>
                <a:cs typeface="Times New Roman" panose="02020603050405020304" pitchFamily="18" charset="0"/>
                <a:hlinkClick r:id="rId4"/>
              </a:rPr>
              <a:t>www.RespectAbility.org</a:t>
            </a:r>
            <a:r>
              <a:rPr lang="en-US" sz="2400" b="1" dirty="0">
                <a:solidFill>
                  <a:srgbClr val="000000"/>
                </a:solidFill>
                <a:latin typeface="Times New Roman" panose="02020603050405020304" pitchFamily="18" charset="0"/>
                <a:cs typeface="Times New Roman" panose="02020603050405020304" pitchFamily="18" charset="0"/>
              </a:rPr>
              <a:t> </a:t>
            </a:r>
          </a:p>
          <a:p>
            <a:pPr algn="ctr"/>
            <a:r>
              <a:rPr lang="en-US" sz="2400" b="1" dirty="0">
                <a:solidFill>
                  <a:srgbClr val="000000"/>
                </a:solidFill>
                <a:latin typeface="Times New Roman" panose="02020603050405020304" pitchFamily="18" charset="0"/>
                <a:cs typeface="Times New Roman" panose="02020603050405020304" pitchFamily="18" charset="0"/>
              </a:rPr>
              <a:t>October 31</a:t>
            </a:r>
            <a:r>
              <a:rPr lang="en-US" sz="2400" b="1" baseline="30000" dirty="0">
                <a:solidFill>
                  <a:srgbClr val="000000"/>
                </a:solidFill>
                <a:latin typeface="Times New Roman" panose="02020603050405020304" pitchFamily="18" charset="0"/>
                <a:cs typeface="Times New Roman" panose="02020603050405020304" pitchFamily="18" charset="0"/>
              </a:rPr>
              <a:t>st</a:t>
            </a:r>
            <a:r>
              <a:rPr lang="en-US" sz="2400" b="1" dirty="0">
                <a:solidFill>
                  <a:srgbClr val="000000"/>
                </a:solidFill>
                <a:latin typeface="Times New Roman" panose="02020603050405020304" pitchFamily="18" charset="0"/>
                <a:cs typeface="Times New Roman" panose="02020603050405020304" pitchFamily="18" charset="0"/>
              </a:rPr>
              <a:t>, 2019</a:t>
            </a:r>
            <a:endParaRPr lang="en-US" sz="2400" dirty="0">
              <a:solidFill>
                <a:srgbClr val="000000"/>
              </a:solidFill>
              <a:latin typeface="Times New Roman" panose="02020603050405020304" pitchFamily="18" charset="0"/>
              <a:cs typeface="Times New Roman" panose="02020603050405020304" pitchFamily="18" charset="0"/>
            </a:endParaRPr>
          </a:p>
        </p:txBody>
      </p:sp>
      <p:pic>
        <p:nvPicPr>
          <p:cNvPr id="13" name="Picture 12" descr="A close up of a sign&#10;&#10;Description automatically generated">
            <a:extLst>
              <a:ext uri="{FF2B5EF4-FFF2-40B4-BE49-F238E27FC236}">
                <a16:creationId xmlns:a16="http://schemas.microsoft.com/office/drawing/2014/main" id="{F470BEEA-2EE5-4BD6-B08F-117EAA0ADD6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5800" y="3785282"/>
            <a:ext cx="5410200" cy="2419350"/>
          </a:xfrm>
          <a:prstGeom prst="rect">
            <a:avLst/>
          </a:prstGeom>
        </p:spPr>
      </p:pic>
    </p:spTree>
    <p:extLst>
      <p:ext uri="{BB962C8B-B14F-4D97-AF65-F5344CB8AC3E}">
        <p14:creationId xmlns:p14="http://schemas.microsoft.com/office/powerpoint/2010/main" val="4115875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using a computer&#10;&#10;Description automatically generated">
            <a:extLst>
              <a:ext uri="{FF2B5EF4-FFF2-40B4-BE49-F238E27FC236}">
                <a16:creationId xmlns:a16="http://schemas.microsoft.com/office/drawing/2014/main" id="{694F17C3-B34B-4739-9306-3FCB5E9A08D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5776"/>
            <a:ext cx="12190228" cy="4263875"/>
          </a:xfrm>
          <a:prstGeom prst="rect">
            <a:avLst/>
          </a:prstGeom>
        </p:spPr>
      </p:pic>
      <p:sp>
        <p:nvSpPr>
          <p:cNvPr id="18" name="Rectangle 17">
            <a:extLst>
              <a:ext uri="{FF2B5EF4-FFF2-40B4-BE49-F238E27FC236}">
                <a16:creationId xmlns:a16="http://schemas.microsoft.com/office/drawing/2014/main" id="{4497752E-8B4A-461E-8E8C-1F069E620FE3}"/>
              </a:ext>
              <a:ext uri="{C183D7F6-B498-43B3-948B-1728B52AA6E4}">
                <adec:decorative xmlns:adec="http://schemas.microsoft.com/office/drawing/2017/decorative" val="1"/>
              </a:ext>
            </a:extLst>
          </p:cNvPr>
          <p:cNvSpPr/>
          <p:nvPr/>
        </p:nvSpPr>
        <p:spPr>
          <a:xfrm>
            <a:off x="0" y="4144312"/>
            <a:ext cx="12190228" cy="27136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88B737B6-602A-4CE5-8F32-3860F473E85D}"/>
              </a:ext>
            </a:extLst>
          </p:cNvPr>
          <p:cNvSpPr txBox="1"/>
          <p:nvPr/>
        </p:nvSpPr>
        <p:spPr>
          <a:xfrm>
            <a:off x="8686690" y="4352375"/>
            <a:ext cx="3137937" cy="1477328"/>
          </a:xfrm>
          <a:prstGeom prst="rect">
            <a:avLst/>
          </a:prstGeom>
          <a:noFill/>
        </p:spPr>
        <p:txBody>
          <a:bodyPr wrap="square" rtlCol="0">
            <a:spAutoFit/>
          </a:bodyPr>
          <a:lstStyle/>
          <a:p>
            <a:pPr algn="ctr"/>
            <a:r>
              <a:rPr lang="en-US" sz="3000" dirty="0">
                <a:solidFill>
                  <a:schemeClr val="bg1"/>
                </a:solidFill>
                <a:latin typeface="Times New Roman" panose="02020603050405020304" pitchFamily="18" charset="0"/>
                <a:cs typeface="Times New Roman" panose="02020603050405020304" pitchFamily="18" charset="0"/>
              </a:rPr>
              <a:t>Only</a:t>
            </a:r>
            <a:r>
              <a:rPr lang="en-US" sz="3000" b="1" dirty="0">
                <a:solidFill>
                  <a:schemeClr val="bg1"/>
                </a:solidFill>
                <a:latin typeface="Times New Roman" panose="02020603050405020304" pitchFamily="18" charset="0"/>
                <a:cs typeface="Times New Roman" panose="02020603050405020304" pitchFamily="18" charset="0"/>
              </a:rPr>
              <a:t> </a:t>
            </a:r>
            <a:r>
              <a:rPr lang="en-US" sz="3000" b="1" dirty="0">
                <a:solidFill>
                  <a:srgbClr val="EFAF30"/>
                </a:solidFill>
                <a:latin typeface="Times New Roman" panose="02020603050405020304" pitchFamily="18" charset="0"/>
                <a:cs typeface="Times New Roman" panose="02020603050405020304" pitchFamily="18" charset="0"/>
              </a:rPr>
              <a:t>1 in 3 </a:t>
            </a:r>
            <a:r>
              <a:rPr lang="en-US" sz="3000" dirty="0">
                <a:solidFill>
                  <a:schemeClr val="bg1"/>
                </a:solidFill>
                <a:latin typeface="Times New Roman" panose="02020603050405020304" pitchFamily="18" charset="0"/>
                <a:cs typeface="Times New Roman" panose="02020603050405020304" pitchFamily="18" charset="0"/>
              </a:rPr>
              <a:t>people with a disability have a job.</a:t>
            </a:r>
          </a:p>
        </p:txBody>
      </p:sp>
      <p:sp>
        <p:nvSpPr>
          <p:cNvPr id="23" name="TextBox 22">
            <a:extLst>
              <a:ext uri="{FF2B5EF4-FFF2-40B4-BE49-F238E27FC236}">
                <a16:creationId xmlns:a16="http://schemas.microsoft.com/office/drawing/2014/main" id="{CC78F716-90F1-4DE5-AEB3-DE18B5F5FAF5}"/>
              </a:ext>
            </a:extLst>
          </p:cNvPr>
          <p:cNvSpPr txBox="1"/>
          <p:nvPr/>
        </p:nvSpPr>
        <p:spPr>
          <a:xfrm>
            <a:off x="4576805" y="4397902"/>
            <a:ext cx="3137937" cy="1477328"/>
          </a:xfrm>
          <a:prstGeom prst="rect">
            <a:avLst/>
          </a:prstGeom>
          <a:noFill/>
        </p:spPr>
        <p:txBody>
          <a:bodyPr wrap="square" rtlCol="0">
            <a:spAutoFit/>
          </a:bodyPr>
          <a:lstStyle/>
          <a:p>
            <a:pPr algn="ctr"/>
            <a:r>
              <a:rPr lang="en-US" sz="3000" dirty="0">
                <a:solidFill>
                  <a:schemeClr val="bg1"/>
                </a:solidFill>
                <a:latin typeface="Times New Roman" panose="02020603050405020304" pitchFamily="18" charset="0"/>
                <a:cs typeface="Times New Roman" panose="02020603050405020304" pitchFamily="18" charset="0"/>
              </a:rPr>
              <a:t>Only</a:t>
            </a:r>
            <a:r>
              <a:rPr lang="en-US" sz="3000" b="1" dirty="0">
                <a:solidFill>
                  <a:srgbClr val="EFAF30"/>
                </a:solidFill>
                <a:latin typeface="Times New Roman" panose="02020603050405020304" pitchFamily="18" charset="0"/>
                <a:cs typeface="Times New Roman" panose="02020603050405020304" pitchFamily="18" charset="0"/>
              </a:rPr>
              <a:t> 7% </a:t>
            </a:r>
            <a:r>
              <a:rPr lang="en-US" sz="3000" dirty="0">
                <a:solidFill>
                  <a:schemeClr val="bg1"/>
                </a:solidFill>
                <a:latin typeface="Times New Roman" panose="02020603050405020304" pitchFamily="18" charset="0"/>
                <a:cs typeface="Times New Roman" panose="02020603050405020304" pitchFamily="18" charset="0"/>
              </a:rPr>
              <a:t>of people with disabilities complete college.</a:t>
            </a:r>
          </a:p>
        </p:txBody>
      </p:sp>
      <p:sp>
        <p:nvSpPr>
          <p:cNvPr id="13" name="TextBox 12">
            <a:extLst>
              <a:ext uri="{FF2B5EF4-FFF2-40B4-BE49-F238E27FC236}">
                <a16:creationId xmlns:a16="http://schemas.microsoft.com/office/drawing/2014/main" id="{A2AA77EF-CBE3-4922-A17F-D16A2119D879}"/>
              </a:ext>
            </a:extLst>
          </p:cNvPr>
          <p:cNvSpPr txBox="1"/>
          <p:nvPr/>
        </p:nvSpPr>
        <p:spPr>
          <a:xfrm>
            <a:off x="220900" y="4352375"/>
            <a:ext cx="3548310" cy="1477328"/>
          </a:xfrm>
          <a:prstGeom prst="rect">
            <a:avLst/>
          </a:prstGeom>
          <a:noFill/>
        </p:spPr>
        <p:txBody>
          <a:bodyPr wrap="square" rtlCol="0">
            <a:spAutoFit/>
          </a:bodyPr>
          <a:lstStyle/>
          <a:p>
            <a:pPr algn="ctr"/>
            <a:r>
              <a:rPr lang="en-US" sz="3000" dirty="0">
                <a:solidFill>
                  <a:schemeClr val="bg1"/>
                </a:solidFill>
                <a:latin typeface="Times New Roman" panose="02020603050405020304" pitchFamily="18" charset="0"/>
                <a:cs typeface="Times New Roman" panose="02020603050405020304" pitchFamily="18" charset="0"/>
              </a:rPr>
              <a:t>Only</a:t>
            </a:r>
            <a:r>
              <a:rPr lang="en-US" sz="3000" b="1" dirty="0">
                <a:solidFill>
                  <a:srgbClr val="EFAF30"/>
                </a:solidFill>
                <a:latin typeface="Times New Roman" panose="02020603050405020304" pitchFamily="18" charset="0"/>
                <a:cs typeface="Times New Roman" panose="02020603050405020304" pitchFamily="18" charset="0"/>
              </a:rPr>
              <a:t> 65% </a:t>
            </a:r>
            <a:r>
              <a:rPr lang="en-US" sz="3000" dirty="0">
                <a:solidFill>
                  <a:schemeClr val="bg1"/>
                </a:solidFill>
                <a:latin typeface="Times New Roman" panose="02020603050405020304" pitchFamily="18" charset="0"/>
                <a:cs typeface="Times New Roman" panose="02020603050405020304" pitchFamily="18" charset="0"/>
              </a:rPr>
              <a:t>of people with disabilities finish high school.</a:t>
            </a:r>
          </a:p>
        </p:txBody>
      </p:sp>
      <p:sp>
        <p:nvSpPr>
          <p:cNvPr id="17" name="TextBox 16">
            <a:extLst>
              <a:ext uri="{FF2B5EF4-FFF2-40B4-BE49-F238E27FC236}">
                <a16:creationId xmlns:a16="http://schemas.microsoft.com/office/drawing/2014/main" id="{8290A640-960B-4526-8DEA-30EBBDD49A31}"/>
              </a:ext>
            </a:extLst>
          </p:cNvPr>
          <p:cNvSpPr txBox="1"/>
          <p:nvPr/>
        </p:nvSpPr>
        <p:spPr>
          <a:xfrm>
            <a:off x="1" y="6058613"/>
            <a:ext cx="12190228" cy="553998"/>
          </a:xfrm>
          <a:prstGeom prst="rect">
            <a:avLst/>
          </a:prstGeom>
          <a:noFill/>
          <a:ln w="38100">
            <a:noFill/>
          </a:ln>
        </p:spPr>
        <p:txBody>
          <a:bodyPr wrap="square" rtlCol="0">
            <a:spAutoFit/>
          </a:bodyPr>
          <a:lstStyle/>
          <a:p>
            <a:pPr algn="ctr"/>
            <a:r>
              <a:rPr lang="en-US" sz="3000" b="1" dirty="0">
                <a:solidFill>
                  <a:srgbClr val="EFAF30"/>
                </a:solidFill>
                <a:latin typeface="Times New Roman" panose="02020603050405020304" pitchFamily="18" charset="0"/>
                <a:cs typeface="Times New Roman" panose="02020603050405020304" pitchFamily="18" charset="0"/>
              </a:rPr>
              <a:t>What can be done to ensure success for people with disabilities?</a:t>
            </a:r>
            <a:endParaRPr lang="en-US" sz="3000" dirty="0">
              <a:solidFill>
                <a:srgbClr val="EFAF3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0881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465C408-75D5-497E-B324-8C119E1F1828}"/>
              </a:ext>
            </a:extLst>
          </p:cNvPr>
          <p:cNvSpPr>
            <a:spLocks noGrp="1"/>
          </p:cNvSpPr>
          <p:nvPr>
            <p:ph idx="1"/>
          </p:nvPr>
        </p:nvSpPr>
        <p:spPr/>
        <p:txBody>
          <a:bodyPr>
            <a:normAutofit/>
          </a:bodyPr>
          <a:lstStyle/>
          <a:p>
            <a:pPr marL="457200" indent="-457200"/>
            <a:r>
              <a:rPr lang="en-US" sz="3200" dirty="0">
                <a:solidFill>
                  <a:schemeClr val="tx1">
                    <a:lumMod val="85000"/>
                    <a:lumOff val="15000"/>
                  </a:schemeClr>
                </a:solidFill>
              </a:rPr>
              <a:t>People with disabilities have problem-solving experience, as well as loyalty to their employers.</a:t>
            </a:r>
          </a:p>
          <a:p>
            <a:pPr marL="457200" indent="-457200"/>
            <a:r>
              <a:rPr lang="en-US" sz="3200" dirty="0">
                <a:solidFill>
                  <a:schemeClr val="tx1">
                    <a:lumMod val="85000"/>
                    <a:lumOff val="15000"/>
                  </a:schemeClr>
                </a:solidFill>
              </a:rPr>
              <a:t>Companies that recruited and supported employees with disabilities have a 30% greater profit margin. </a:t>
            </a:r>
          </a:p>
          <a:p>
            <a:endParaRPr lang="en-US" sz="3200" dirty="0"/>
          </a:p>
        </p:txBody>
      </p:sp>
      <p:sp>
        <p:nvSpPr>
          <p:cNvPr id="3" name="Title 2">
            <a:extLst>
              <a:ext uri="{FF2B5EF4-FFF2-40B4-BE49-F238E27FC236}">
                <a16:creationId xmlns:a16="http://schemas.microsoft.com/office/drawing/2014/main" id="{EDC0EC26-C7B7-41B6-8090-A0F7E75AB6BD}"/>
              </a:ext>
            </a:extLst>
          </p:cNvPr>
          <p:cNvSpPr>
            <a:spLocks noGrp="1"/>
          </p:cNvSpPr>
          <p:nvPr>
            <p:ph type="title"/>
          </p:nvPr>
        </p:nvSpPr>
        <p:spPr>
          <a:xfrm>
            <a:off x="5762625" y="365126"/>
            <a:ext cx="5276215" cy="1139824"/>
          </a:xfrm>
        </p:spPr>
        <p:txBody>
          <a:bodyPr>
            <a:noAutofit/>
          </a:bodyPr>
          <a:lstStyle/>
          <a:p>
            <a:r>
              <a:rPr lang="en-US" dirty="0">
                <a:solidFill>
                  <a:schemeClr val="tx1">
                    <a:lumMod val="85000"/>
                    <a:lumOff val="15000"/>
                  </a:schemeClr>
                </a:solidFill>
              </a:rPr>
              <a:t>Untapped Potential</a:t>
            </a:r>
          </a:p>
        </p:txBody>
      </p:sp>
      <p:pic>
        <p:nvPicPr>
          <p:cNvPr id="7" name="Picture 6" descr="A group of people walking down the street&#10;&#10;Description automatically generated">
            <a:extLst>
              <a:ext uri="{FF2B5EF4-FFF2-40B4-BE49-F238E27FC236}">
                <a16:creationId xmlns:a16="http://schemas.microsoft.com/office/drawing/2014/main" id="{079D4F06-AE96-46AD-8C5A-E9EA502AA61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8311"/>
            <a:ext cx="5394960" cy="6866311"/>
          </a:xfrm>
          <a:prstGeom prst="rect">
            <a:avLst/>
          </a:prstGeom>
        </p:spPr>
      </p:pic>
      <p:sp>
        <p:nvSpPr>
          <p:cNvPr id="2" name="TextBox 1">
            <a:extLst>
              <a:ext uri="{FF2B5EF4-FFF2-40B4-BE49-F238E27FC236}">
                <a16:creationId xmlns:a16="http://schemas.microsoft.com/office/drawing/2014/main" id="{83EB0303-761B-42D3-989C-EB9296E8F993}"/>
              </a:ext>
            </a:extLst>
          </p:cNvPr>
          <p:cNvSpPr txBox="1"/>
          <p:nvPr/>
        </p:nvSpPr>
        <p:spPr>
          <a:xfrm>
            <a:off x="5762625" y="6396335"/>
            <a:ext cx="4568730"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 Study completed by </a:t>
            </a:r>
            <a:r>
              <a:rPr lang="en-US" sz="1200" dirty="0">
                <a:latin typeface="Times New Roman" panose="02020603050405020304" pitchFamily="18" charset="0"/>
                <a:cs typeface="Times New Roman" panose="02020603050405020304" pitchFamily="18" charset="0"/>
                <a:hlinkClick r:id="rId4"/>
              </a:rPr>
              <a:t>Accenture</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hlinkClick r:id="rId5"/>
              </a:rPr>
              <a:t>Disability:IN</a:t>
            </a:r>
            <a:r>
              <a:rPr lang="en-US" sz="1200" dirty="0">
                <a:latin typeface="Times New Roman" panose="02020603050405020304" pitchFamily="18" charset="0"/>
                <a:cs typeface="Times New Roman" panose="02020603050405020304" pitchFamily="18" charset="0"/>
              </a:rPr>
              <a:t> and the </a:t>
            </a:r>
            <a:r>
              <a:rPr lang="en-US" sz="1200" dirty="0">
                <a:latin typeface="Times New Roman" panose="02020603050405020304" pitchFamily="18" charset="0"/>
                <a:cs typeface="Times New Roman" panose="02020603050405020304" pitchFamily="18" charset="0"/>
                <a:hlinkClick r:id="rId6"/>
              </a:rPr>
              <a:t>American Association of People with Disabilities</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9624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FBC593-283F-4604-82B4-BEAC7FC4586C}"/>
              </a:ext>
            </a:extLst>
          </p:cNvPr>
          <p:cNvSpPr>
            <a:spLocks noGrp="1"/>
          </p:cNvSpPr>
          <p:nvPr>
            <p:ph type="title"/>
          </p:nvPr>
        </p:nvSpPr>
        <p:spPr/>
        <p:txBody>
          <a:bodyPr/>
          <a:lstStyle/>
          <a:p>
            <a:r>
              <a:rPr lang="en-US" dirty="0"/>
              <a:t>Building Towards the 4 A’s – What are the 4 A’s?</a:t>
            </a:r>
          </a:p>
        </p:txBody>
      </p:sp>
      <p:pic>
        <p:nvPicPr>
          <p:cNvPr id="1028" name="Picture 4" descr="The 4 A's - Attitude, Accommodations, Accessibility and Assimilation.">
            <a:extLst>
              <a:ext uri="{FF2B5EF4-FFF2-40B4-BE49-F238E27FC236}">
                <a16:creationId xmlns:a16="http://schemas.microsoft.com/office/drawing/2014/main" id="{C7665D1E-2637-4652-AB2A-2B6E95AE6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41993"/>
            <a:ext cx="12021911" cy="3205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834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48FDC4-F4AE-4BDA-ABE6-8C6386E9FAB8}"/>
              </a:ext>
            </a:extLst>
          </p:cNvPr>
          <p:cNvSpPr>
            <a:spLocks noGrp="1"/>
          </p:cNvSpPr>
          <p:nvPr>
            <p:ph idx="1"/>
          </p:nvPr>
        </p:nvSpPr>
        <p:spPr>
          <a:xfrm>
            <a:off x="523240" y="1642973"/>
            <a:ext cx="5722285" cy="4351338"/>
          </a:xfrm>
        </p:spPr>
        <p:txBody>
          <a:bodyPr>
            <a:noAutofit/>
          </a:bodyPr>
          <a:lstStyle/>
          <a:p>
            <a:r>
              <a:rPr lang="en-US" sz="2600" b="1" dirty="0"/>
              <a:t>Attitude – </a:t>
            </a:r>
            <a:r>
              <a:rPr lang="en-US" sz="2600" dirty="0"/>
              <a:t>Create a firmwide corporate environment with the right business strategy and attitude to recruit, hire, retain and advance the careers of people with disabilities.</a:t>
            </a:r>
          </a:p>
          <a:p>
            <a:endParaRPr lang="en-US" sz="2600" b="1" dirty="0"/>
          </a:p>
          <a:p>
            <a:r>
              <a:rPr lang="en-US" sz="2600" b="1" dirty="0"/>
              <a:t>Accessibility –</a:t>
            </a:r>
            <a:r>
              <a:rPr lang="en-US" sz="2600" dirty="0"/>
              <a:t> Establish firmwide policies and strategies that establish reasonable accessibility standards for all employees with disabilities as it pertains to technology, real estate, and work environments including meetings and conferences.</a:t>
            </a:r>
          </a:p>
        </p:txBody>
      </p:sp>
      <p:sp>
        <p:nvSpPr>
          <p:cNvPr id="3" name="Title 2">
            <a:extLst>
              <a:ext uri="{FF2B5EF4-FFF2-40B4-BE49-F238E27FC236}">
                <a16:creationId xmlns:a16="http://schemas.microsoft.com/office/drawing/2014/main" id="{70FBC593-283F-4604-82B4-BEAC7FC4586C}"/>
              </a:ext>
            </a:extLst>
          </p:cNvPr>
          <p:cNvSpPr>
            <a:spLocks noGrp="1"/>
          </p:cNvSpPr>
          <p:nvPr>
            <p:ph type="title"/>
          </p:nvPr>
        </p:nvSpPr>
        <p:spPr/>
        <p:txBody>
          <a:bodyPr/>
          <a:lstStyle/>
          <a:p>
            <a:r>
              <a:rPr lang="en-US" dirty="0"/>
              <a:t>Defining The 4 A’s…</a:t>
            </a:r>
          </a:p>
        </p:txBody>
      </p:sp>
      <p:pic>
        <p:nvPicPr>
          <p:cNvPr id="2050" name="Picture 2" descr="Image result for accessibility">
            <a:extLst>
              <a:ext uri="{FF2B5EF4-FFF2-40B4-BE49-F238E27FC236}">
                <a16:creationId xmlns:a16="http://schemas.microsoft.com/office/drawing/2014/main" id="{C26F3798-89A4-4D89-AFC2-47E1AFC9FE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9570" y="4129866"/>
            <a:ext cx="3546607" cy="221662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attitude">
            <a:extLst>
              <a:ext uri="{FF2B5EF4-FFF2-40B4-BE49-F238E27FC236}">
                <a16:creationId xmlns:a16="http://schemas.microsoft.com/office/drawing/2014/main" id="{4F58CED1-67D5-49D5-9601-C051050B1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9570" y="1545932"/>
            <a:ext cx="3546606" cy="2364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90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48FDC4-F4AE-4BDA-ABE6-8C6386E9FAB8}"/>
              </a:ext>
            </a:extLst>
          </p:cNvPr>
          <p:cNvSpPr>
            <a:spLocks noGrp="1"/>
          </p:cNvSpPr>
          <p:nvPr>
            <p:ph idx="1"/>
          </p:nvPr>
        </p:nvSpPr>
        <p:spPr>
          <a:xfrm>
            <a:off x="5644358" y="1504950"/>
            <a:ext cx="5722285" cy="4351338"/>
          </a:xfrm>
        </p:spPr>
        <p:txBody>
          <a:bodyPr>
            <a:noAutofit/>
          </a:bodyPr>
          <a:lstStyle/>
          <a:p>
            <a:r>
              <a:rPr lang="en-US" sz="2600" b="1" dirty="0"/>
              <a:t>Accommodations – </a:t>
            </a:r>
            <a:r>
              <a:rPr lang="en-US" sz="2600" dirty="0"/>
              <a:t>Continually look for ways to eliminate barriers with </a:t>
            </a:r>
            <a:r>
              <a:rPr lang="en-US" sz="2600" b="1" dirty="0"/>
              <a:t>processes and systems </a:t>
            </a:r>
            <a:r>
              <a:rPr lang="en-US" sz="2600" dirty="0"/>
              <a:t>that enable job candidates and employees to obtain reasonable </a:t>
            </a:r>
            <a:r>
              <a:rPr lang="en-US" sz="2600" b="1" dirty="0"/>
              <a:t>accommodations</a:t>
            </a:r>
            <a:r>
              <a:rPr lang="en-US" sz="2600" dirty="0"/>
              <a:t> they require to perform their essential job roles in accordance with their job functions and business goals.</a:t>
            </a:r>
          </a:p>
          <a:p>
            <a:endParaRPr lang="en-US" sz="2600" dirty="0"/>
          </a:p>
          <a:p>
            <a:r>
              <a:rPr lang="en-US" sz="2600" b="1" dirty="0"/>
              <a:t>Assimilation – </a:t>
            </a:r>
            <a:r>
              <a:rPr lang="en-US" sz="2600" dirty="0"/>
              <a:t>“</a:t>
            </a:r>
            <a:r>
              <a:rPr lang="en-US" sz="2600" b="1" dirty="0"/>
              <a:t>Assimilate</a:t>
            </a:r>
            <a:r>
              <a:rPr lang="en-US" sz="2600" dirty="0"/>
              <a:t>” qualified people with disabilities into the firm’s culture of merit and inclusiveness, including </a:t>
            </a:r>
            <a:r>
              <a:rPr lang="en-US" sz="2600" b="1" dirty="0"/>
              <a:t>management and leadership positions.</a:t>
            </a:r>
          </a:p>
        </p:txBody>
      </p:sp>
      <p:sp>
        <p:nvSpPr>
          <p:cNvPr id="3" name="Title 2">
            <a:extLst>
              <a:ext uri="{FF2B5EF4-FFF2-40B4-BE49-F238E27FC236}">
                <a16:creationId xmlns:a16="http://schemas.microsoft.com/office/drawing/2014/main" id="{70FBC593-283F-4604-82B4-BEAC7FC4586C}"/>
              </a:ext>
            </a:extLst>
          </p:cNvPr>
          <p:cNvSpPr>
            <a:spLocks noGrp="1"/>
          </p:cNvSpPr>
          <p:nvPr>
            <p:ph type="title"/>
          </p:nvPr>
        </p:nvSpPr>
        <p:spPr>
          <a:xfrm>
            <a:off x="523240" y="365126"/>
            <a:ext cx="10515600" cy="1139824"/>
          </a:xfrm>
        </p:spPr>
        <p:txBody>
          <a:bodyPr/>
          <a:lstStyle/>
          <a:p>
            <a:r>
              <a:rPr lang="en-US" dirty="0"/>
              <a:t>Defining The 4 A’s…Part 2 </a:t>
            </a:r>
          </a:p>
        </p:txBody>
      </p:sp>
      <p:pic>
        <p:nvPicPr>
          <p:cNvPr id="3074" name="Picture 2" descr="Image result for accommodations disability">
            <a:extLst>
              <a:ext uri="{FF2B5EF4-FFF2-40B4-BE49-F238E27FC236}">
                <a16:creationId xmlns:a16="http://schemas.microsoft.com/office/drawing/2014/main" id="{7C780BC9-E470-4B5B-A99C-D6DDA98FA4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026" y="1519687"/>
            <a:ext cx="2774830" cy="277483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assimilation borg meme">
            <a:extLst>
              <a:ext uri="{FF2B5EF4-FFF2-40B4-BE49-F238E27FC236}">
                <a16:creationId xmlns:a16="http://schemas.microsoft.com/office/drawing/2014/main" id="{F41E5F13-F31A-4528-AECC-325BA693C5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441" y="4572000"/>
            <a:ext cx="3048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207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B7E557A-F93A-4D5F-BE8C-D8F8B5001042}"/>
              </a:ext>
              <a:ext uri="{C183D7F6-B498-43B3-948B-1728B52AA6E4}">
                <adec:decorative xmlns:adec="http://schemas.microsoft.com/office/drawing/2017/decorative" val="1"/>
              </a:ext>
            </a:extLst>
          </p:cNvPr>
          <p:cNvSpPr/>
          <p:nvPr/>
        </p:nvSpPr>
        <p:spPr>
          <a:xfrm>
            <a:off x="4279255" y="3679023"/>
            <a:ext cx="3804005" cy="2593297"/>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D0C2680-8187-434F-BA10-054A63C28503}"/>
              </a:ext>
              <a:ext uri="{C183D7F6-B498-43B3-948B-1728B52AA6E4}">
                <adec:decorative xmlns:adec="http://schemas.microsoft.com/office/drawing/2017/decorative" val="1"/>
              </a:ext>
            </a:extLst>
          </p:cNvPr>
          <p:cNvSpPr/>
          <p:nvPr/>
        </p:nvSpPr>
        <p:spPr>
          <a:xfrm>
            <a:off x="8322216" y="3730584"/>
            <a:ext cx="3631974" cy="2593297"/>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6E7697E-4874-4850-8AF3-A391C781DF50}"/>
              </a:ext>
              <a:ext uri="{C183D7F6-B498-43B3-948B-1728B52AA6E4}">
                <adec:decorative xmlns:adec="http://schemas.microsoft.com/office/drawing/2017/decorative" val="1"/>
              </a:ext>
            </a:extLst>
          </p:cNvPr>
          <p:cNvSpPr/>
          <p:nvPr/>
        </p:nvSpPr>
        <p:spPr>
          <a:xfrm>
            <a:off x="385393" y="3679024"/>
            <a:ext cx="3631974" cy="2593297"/>
          </a:xfrm>
          <a:prstGeom prst="rect">
            <a:avLst/>
          </a:prstGeom>
          <a:solidFill>
            <a:srgbClr val="EFA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FB48B72-F33F-4A8B-9463-726386D408FC}"/>
              </a:ext>
              <a:ext uri="{C183D7F6-B498-43B3-948B-1728B52AA6E4}">
                <adec:decorative xmlns:adec="http://schemas.microsoft.com/office/drawing/2017/decorative" val="1"/>
              </a:ext>
            </a:extLst>
          </p:cNvPr>
          <p:cNvSpPr/>
          <p:nvPr/>
        </p:nvSpPr>
        <p:spPr>
          <a:xfrm>
            <a:off x="0" y="0"/>
            <a:ext cx="12192000" cy="259329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F5D2B8C-11F7-4138-A0BB-BDE33FEE4D92}"/>
              </a:ext>
            </a:extLst>
          </p:cNvPr>
          <p:cNvSpPr txBox="1"/>
          <p:nvPr/>
        </p:nvSpPr>
        <p:spPr>
          <a:xfrm>
            <a:off x="846900" y="3715594"/>
            <a:ext cx="3146935" cy="2246769"/>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Internal Communications </a:t>
            </a:r>
            <a:r>
              <a:rPr lang="en-US" sz="2800" dirty="0">
                <a:latin typeface="Times New Roman" panose="02020603050405020304" pitchFamily="18" charset="0"/>
                <a:cs typeface="Times New Roman" panose="02020603050405020304" pitchFamily="18" charset="0"/>
              </a:rPr>
              <a:t>to promote a disability-inclusive culture in the workplace</a:t>
            </a:r>
          </a:p>
        </p:txBody>
      </p:sp>
      <p:sp>
        <p:nvSpPr>
          <p:cNvPr id="15" name="Rectangle 14">
            <a:extLst>
              <a:ext uri="{FF2B5EF4-FFF2-40B4-BE49-F238E27FC236}">
                <a16:creationId xmlns:a16="http://schemas.microsoft.com/office/drawing/2014/main" id="{F8C736FC-2A01-4521-8DF1-BBDBAEB8EC26}"/>
              </a:ext>
            </a:extLst>
          </p:cNvPr>
          <p:cNvSpPr/>
          <p:nvPr/>
        </p:nvSpPr>
        <p:spPr>
          <a:xfrm>
            <a:off x="2884270" y="727350"/>
            <a:ext cx="8899379" cy="1046953"/>
          </a:xfrm>
          <a:prstGeom prst="rect">
            <a:avLst/>
          </a:prstGeom>
          <a:noFill/>
        </p:spPr>
        <p:txBody>
          <a:bodyPr wrap="square" anchor="ctr">
            <a:spAutoFit/>
          </a:bodyPr>
          <a:lstStyle/>
          <a:p>
            <a:pPr marR="0" lvl="0" algn="ctr">
              <a:lnSpc>
                <a:spcPct val="107000"/>
              </a:lnSpc>
              <a:spcBef>
                <a:spcPts val="0"/>
              </a:spcBef>
              <a:spcAft>
                <a:spcPts val="800"/>
              </a:spcAft>
            </a:pPr>
            <a:r>
              <a:rPr lang="en-US" sz="3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To fight stigmas and advance opportunities for people with disabilities, </a:t>
            </a:r>
          </a:p>
        </p:txBody>
      </p:sp>
      <p:sp>
        <p:nvSpPr>
          <p:cNvPr id="20" name="TextBox 19">
            <a:extLst>
              <a:ext uri="{FF2B5EF4-FFF2-40B4-BE49-F238E27FC236}">
                <a16:creationId xmlns:a16="http://schemas.microsoft.com/office/drawing/2014/main" id="{878A320D-CC8D-4E8D-98B8-602D39386F46}"/>
              </a:ext>
            </a:extLst>
          </p:cNvPr>
          <p:cNvSpPr txBox="1"/>
          <p:nvPr/>
        </p:nvSpPr>
        <p:spPr>
          <a:xfrm>
            <a:off x="4797753" y="3698656"/>
            <a:ext cx="3205248" cy="2246769"/>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External Communications </a:t>
            </a:r>
            <a:r>
              <a:rPr lang="en-US" sz="2800" dirty="0">
                <a:latin typeface="Times New Roman" panose="02020603050405020304" pitchFamily="18" charset="0"/>
                <a:cs typeface="Times New Roman" panose="02020603050405020304" pitchFamily="18" charset="0"/>
              </a:rPr>
              <a:t>to attract the best talent possible aka hiring PWDs </a:t>
            </a:r>
          </a:p>
        </p:txBody>
      </p:sp>
      <p:sp>
        <p:nvSpPr>
          <p:cNvPr id="21" name="TextBox 20">
            <a:extLst>
              <a:ext uri="{FF2B5EF4-FFF2-40B4-BE49-F238E27FC236}">
                <a16:creationId xmlns:a16="http://schemas.microsoft.com/office/drawing/2014/main" id="{FFB24575-94D0-4A57-858C-D22422B2D469}"/>
              </a:ext>
            </a:extLst>
          </p:cNvPr>
          <p:cNvSpPr txBox="1"/>
          <p:nvPr/>
        </p:nvSpPr>
        <p:spPr>
          <a:xfrm>
            <a:off x="8804540" y="3712261"/>
            <a:ext cx="3002067" cy="2246769"/>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New Communications Strategies </a:t>
            </a:r>
            <a:r>
              <a:rPr lang="en-US" sz="2800" dirty="0">
                <a:latin typeface="Times New Roman" panose="02020603050405020304" pitchFamily="18" charset="0"/>
                <a:cs typeface="Times New Roman" panose="02020603050405020304" pitchFamily="18" charset="0"/>
              </a:rPr>
              <a:t>to promote disability inclusion</a:t>
            </a:r>
          </a:p>
        </p:txBody>
      </p:sp>
      <p:sp>
        <p:nvSpPr>
          <p:cNvPr id="12" name="TextBox 11">
            <a:extLst>
              <a:ext uri="{FF2B5EF4-FFF2-40B4-BE49-F238E27FC236}">
                <a16:creationId xmlns:a16="http://schemas.microsoft.com/office/drawing/2014/main" id="{5B514310-E4CB-45CF-AB5A-6D4CCF00FBF5}"/>
              </a:ext>
            </a:extLst>
          </p:cNvPr>
          <p:cNvSpPr txBox="1"/>
          <p:nvPr/>
        </p:nvSpPr>
        <p:spPr>
          <a:xfrm>
            <a:off x="443842" y="3824985"/>
            <a:ext cx="311289" cy="461665"/>
          </a:xfrm>
          <a:prstGeom prst="rect">
            <a:avLst/>
          </a:prstGeom>
          <a:solidFill>
            <a:schemeClr val="bg1"/>
          </a:solidFill>
          <a:ln>
            <a:solidFill>
              <a:srgbClr val="000000"/>
            </a:solidFill>
          </a:ln>
        </p:spPr>
        <p:txBody>
          <a:bodyPr wrap="square" rtlCol="0">
            <a:spAutoFit/>
          </a:bodyPr>
          <a:lstStyle/>
          <a:p>
            <a:r>
              <a:rPr lang="en-US" sz="2400" b="1" dirty="0">
                <a:latin typeface="Times New Roman" panose="02020603050405020304" pitchFamily="18" charset="0"/>
                <a:cs typeface="Times New Roman" panose="02020603050405020304" pitchFamily="18" charset="0"/>
              </a:rPr>
              <a:t>1</a:t>
            </a:r>
          </a:p>
        </p:txBody>
      </p:sp>
      <p:sp>
        <p:nvSpPr>
          <p:cNvPr id="30" name="TextBox 29">
            <a:extLst>
              <a:ext uri="{FF2B5EF4-FFF2-40B4-BE49-F238E27FC236}">
                <a16:creationId xmlns:a16="http://schemas.microsoft.com/office/drawing/2014/main" id="{64F100D5-77E5-4D6B-92E8-414B8BD11B17}"/>
              </a:ext>
            </a:extLst>
          </p:cNvPr>
          <p:cNvSpPr txBox="1"/>
          <p:nvPr/>
        </p:nvSpPr>
        <p:spPr>
          <a:xfrm>
            <a:off x="4371027" y="3824985"/>
            <a:ext cx="346462" cy="461665"/>
          </a:xfrm>
          <a:prstGeom prst="rect">
            <a:avLst/>
          </a:prstGeom>
          <a:solidFill>
            <a:schemeClr val="bg1"/>
          </a:solidFill>
          <a:ln>
            <a:solidFill>
              <a:srgbClr val="000000"/>
            </a:solidFill>
          </a:ln>
        </p:spPr>
        <p:txBody>
          <a:bodyPr wrap="square" rtlCol="0">
            <a:spAutoFit/>
          </a:bodyPr>
          <a:lstStyle/>
          <a:p>
            <a:r>
              <a:rPr lang="en-US" sz="2400" b="1" dirty="0">
                <a:latin typeface="Times New Roman" panose="02020603050405020304" pitchFamily="18" charset="0"/>
                <a:cs typeface="Times New Roman" panose="02020603050405020304" pitchFamily="18" charset="0"/>
              </a:rPr>
              <a:t>2</a:t>
            </a:r>
          </a:p>
        </p:txBody>
      </p:sp>
      <p:sp>
        <p:nvSpPr>
          <p:cNvPr id="31" name="TextBox 30">
            <a:extLst>
              <a:ext uri="{FF2B5EF4-FFF2-40B4-BE49-F238E27FC236}">
                <a16:creationId xmlns:a16="http://schemas.microsoft.com/office/drawing/2014/main" id="{578B124F-F7B0-4DC2-B828-BD76B9314425}"/>
              </a:ext>
            </a:extLst>
          </p:cNvPr>
          <p:cNvSpPr txBox="1"/>
          <p:nvPr/>
        </p:nvSpPr>
        <p:spPr>
          <a:xfrm flipH="1">
            <a:off x="8402481" y="3820067"/>
            <a:ext cx="321794" cy="466583"/>
          </a:xfrm>
          <a:prstGeom prst="rect">
            <a:avLst/>
          </a:prstGeom>
          <a:solidFill>
            <a:schemeClr val="bg1"/>
          </a:solidFill>
          <a:ln>
            <a:solidFill>
              <a:srgbClr val="000000"/>
            </a:solidFill>
          </a:ln>
        </p:spPr>
        <p:txBody>
          <a:bodyPr wrap="square" rtlCol="0">
            <a:spAutoFit/>
          </a:bodyPr>
          <a:lstStyle/>
          <a:p>
            <a:r>
              <a:rPr lang="en-US" sz="2400" b="1" dirty="0">
                <a:latin typeface="Times New Roman" panose="02020603050405020304" pitchFamily="18" charset="0"/>
                <a:cs typeface="Times New Roman" panose="02020603050405020304" pitchFamily="18" charset="0"/>
              </a:rPr>
              <a:t>3</a:t>
            </a:r>
          </a:p>
        </p:txBody>
      </p:sp>
      <p:sp>
        <p:nvSpPr>
          <p:cNvPr id="22" name="Rectangle 21">
            <a:extLst>
              <a:ext uri="{FF2B5EF4-FFF2-40B4-BE49-F238E27FC236}">
                <a16:creationId xmlns:a16="http://schemas.microsoft.com/office/drawing/2014/main" id="{BA241F68-2638-4222-94EF-F4183F2DF9AD}"/>
              </a:ext>
            </a:extLst>
          </p:cNvPr>
          <p:cNvSpPr/>
          <p:nvPr/>
        </p:nvSpPr>
        <p:spPr>
          <a:xfrm>
            <a:off x="-573226" y="768437"/>
            <a:ext cx="4567061" cy="860107"/>
          </a:xfrm>
          <a:prstGeom prst="rect">
            <a:avLst/>
          </a:prstGeom>
          <a:noFill/>
        </p:spPr>
        <p:txBody>
          <a:bodyPr wrap="square">
            <a:spAutoFit/>
          </a:bodyPr>
          <a:lstStyle/>
          <a:p>
            <a:pPr marR="0" lvl="0" algn="ctr">
              <a:lnSpc>
                <a:spcPct val="107000"/>
              </a:lnSpc>
              <a:spcBef>
                <a:spcPts val="0"/>
              </a:spcBef>
              <a:spcAft>
                <a:spcPts val="800"/>
              </a:spcAft>
            </a:pPr>
            <a:r>
              <a:rPr lang="en-US" sz="5000" b="1" dirty="0">
                <a:solidFill>
                  <a:srgbClr val="EFAF30"/>
                </a:solidFill>
                <a:latin typeface="Times New Roman" panose="02020603050405020304" pitchFamily="18" charset="0"/>
                <a:ea typeface="Calibri" panose="020F0502020204030204" pitchFamily="34" charset="0"/>
                <a:cs typeface="Times New Roman" panose="02020603050405020304" pitchFamily="18" charset="0"/>
              </a:rPr>
              <a:t>Mission:</a:t>
            </a:r>
          </a:p>
        </p:txBody>
      </p:sp>
      <p:cxnSp>
        <p:nvCxnSpPr>
          <p:cNvPr id="6" name="Straight Arrow Connector 5">
            <a:extLst>
              <a:ext uri="{FF2B5EF4-FFF2-40B4-BE49-F238E27FC236}">
                <a16:creationId xmlns:a16="http://schemas.microsoft.com/office/drawing/2014/main" id="{3D826AC4-C784-429A-85B0-E9940E7138DF}"/>
              </a:ext>
              <a:ext uri="{C183D7F6-B498-43B3-948B-1728B52AA6E4}">
                <adec:decorative xmlns:adec="http://schemas.microsoft.com/office/drawing/2017/decorative" val="1"/>
              </a:ext>
            </a:extLst>
          </p:cNvPr>
          <p:cNvCxnSpPr>
            <a:stCxn id="19" idx="2"/>
          </p:cNvCxnSpPr>
          <p:nvPr/>
        </p:nvCxnSpPr>
        <p:spPr>
          <a:xfrm flipH="1">
            <a:off x="2698230" y="2593297"/>
            <a:ext cx="3397770" cy="8357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6BF3560-9C2C-4478-8F43-103FC17EDA63}"/>
              </a:ext>
              <a:ext uri="{C183D7F6-B498-43B3-948B-1728B52AA6E4}">
                <adec:decorative xmlns:adec="http://schemas.microsoft.com/office/drawing/2017/decorative" val="1"/>
              </a:ext>
            </a:extLst>
          </p:cNvPr>
          <p:cNvCxnSpPr>
            <a:cxnSpLocks/>
            <a:stCxn id="19" idx="2"/>
          </p:cNvCxnSpPr>
          <p:nvPr/>
        </p:nvCxnSpPr>
        <p:spPr>
          <a:xfrm>
            <a:off x="6096000" y="2593297"/>
            <a:ext cx="0" cy="9743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851EB8A-3A9A-47A3-A949-39CF96D10825}"/>
              </a:ext>
              <a:ext uri="{C183D7F6-B498-43B3-948B-1728B52AA6E4}">
                <adec:decorative xmlns:adec="http://schemas.microsoft.com/office/drawing/2017/decorative" val="1"/>
              </a:ext>
            </a:extLst>
          </p:cNvPr>
          <p:cNvCxnSpPr>
            <a:stCxn id="19" idx="2"/>
          </p:cNvCxnSpPr>
          <p:nvPr/>
        </p:nvCxnSpPr>
        <p:spPr>
          <a:xfrm>
            <a:off x="6096000" y="2593297"/>
            <a:ext cx="4037351" cy="9743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3500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1E7CB183-942F-46ED-B498-9E09A3435776}"/>
              </a:ext>
              <a:ext uri="{C183D7F6-B498-43B3-948B-1728B52AA6E4}">
                <adec:decorative xmlns:adec="http://schemas.microsoft.com/office/drawing/2017/decorative" val="1"/>
              </a:ext>
            </a:extLst>
          </p:cNvPr>
          <p:cNvSpPr/>
          <p:nvPr/>
        </p:nvSpPr>
        <p:spPr>
          <a:xfrm>
            <a:off x="365346" y="4740665"/>
            <a:ext cx="11536368" cy="1340821"/>
          </a:xfrm>
          <a:prstGeom prst="rect">
            <a:avLst/>
          </a:prstGeom>
          <a:solidFill>
            <a:srgbClr val="EFAF3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07462EF-A8C5-4779-AA97-CA47A764C19D}"/>
              </a:ext>
              <a:ext uri="{C183D7F6-B498-43B3-948B-1728B52AA6E4}">
                <adec:decorative xmlns:adec="http://schemas.microsoft.com/office/drawing/2017/decorative" val="1"/>
              </a:ext>
            </a:extLst>
          </p:cNvPr>
          <p:cNvSpPr/>
          <p:nvPr/>
        </p:nvSpPr>
        <p:spPr>
          <a:xfrm>
            <a:off x="350831" y="1520761"/>
            <a:ext cx="11550883" cy="3219904"/>
          </a:xfrm>
          <a:prstGeom prst="rect">
            <a:avLst/>
          </a:prstGeom>
          <a:solidFill>
            <a:srgbClr val="EFAF3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B8CAC970-0E68-4599-8472-33C1A016BC06}"/>
              </a:ext>
            </a:extLst>
          </p:cNvPr>
          <p:cNvSpPr txBox="1"/>
          <p:nvPr/>
        </p:nvSpPr>
        <p:spPr>
          <a:xfrm flipH="1">
            <a:off x="525363" y="593425"/>
            <a:ext cx="511867" cy="707886"/>
          </a:xfrm>
          <a:prstGeom prst="rect">
            <a:avLst/>
          </a:prstGeom>
          <a:solidFill>
            <a:schemeClr val="bg1"/>
          </a:solidFill>
          <a:ln>
            <a:solidFill>
              <a:srgbClr val="000000"/>
            </a:solidFill>
          </a:ln>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1</a:t>
            </a:r>
          </a:p>
        </p:txBody>
      </p:sp>
      <p:sp>
        <p:nvSpPr>
          <p:cNvPr id="38" name="Title 37">
            <a:extLst>
              <a:ext uri="{FF2B5EF4-FFF2-40B4-BE49-F238E27FC236}">
                <a16:creationId xmlns:a16="http://schemas.microsoft.com/office/drawing/2014/main" id="{5F28F3FB-F488-4A0D-A8BE-7818B66A4EF4}"/>
              </a:ext>
            </a:extLst>
          </p:cNvPr>
          <p:cNvSpPr>
            <a:spLocks noGrp="1"/>
          </p:cNvSpPr>
          <p:nvPr>
            <p:ph type="title"/>
          </p:nvPr>
        </p:nvSpPr>
        <p:spPr>
          <a:xfrm>
            <a:off x="1296537" y="365126"/>
            <a:ext cx="9742302" cy="1139824"/>
          </a:xfrm>
        </p:spPr>
        <p:txBody>
          <a:bodyPr/>
          <a:lstStyle/>
          <a:p>
            <a:r>
              <a:rPr lang="en-US" b="1" dirty="0"/>
              <a:t>Internal Communications</a:t>
            </a:r>
          </a:p>
        </p:txBody>
      </p:sp>
      <p:sp>
        <p:nvSpPr>
          <p:cNvPr id="42" name="Arrow: Down 41">
            <a:extLst>
              <a:ext uri="{FF2B5EF4-FFF2-40B4-BE49-F238E27FC236}">
                <a16:creationId xmlns:a16="http://schemas.microsoft.com/office/drawing/2014/main" id="{E090068C-85E9-49E9-BC18-D78317CB8DD5}"/>
              </a:ext>
              <a:ext uri="{C183D7F6-B498-43B3-948B-1728B52AA6E4}">
                <adec:decorative xmlns:adec="http://schemas.microsoft.com/office/drawing/2017/decorative" val="1"/>
              </a:ext>
            </a:extLst>
          </p:cNvPr>
          <p:cNvSpPr/>
          <p:nvPr/>
        </p:nvSpPr>
        <p:spPr>
          <a:xfrm>
            <a:off x="5652750" y="4456901"/>
            <a:ext cx="886500" cy="556592"/>
          </a:xfrm>
          <a:prstGeom prst="downArrow">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24" name="TextBox 23">
            <a:extLst>
              <a:ext uri="{FF2B5EF4-FFF2-40B4-BE49-F238E27FC236}">
                <a16:creationId xmlns:a16="http://schemas.microsoft.com/office/drawing/2014/main" id="{1D119177-87C9-4168-B29E-57FE12044A99}"/>
              </a:ext>
            </a:extLst>
          </p:cNvPr>
          <p:cNvSpPr txBox="1"/>
          <p:nvPr/>
        </p:nvSpPr>
        <p:spPr>
          <a:xfrm>
            <a:off x="365346" y="4906494"/>
            <a:ext cx="11550883" cy="1200329"/>
          </a:xfrm>
          <a:prstGeom prst="rect">
            <a:avLst/>
          </a:prstGeom>
          <a:noFill/>
        </p:spPr>
        <p:txBody>
          <a:bodyPr wrap="square" rtlCol="0">
            <a:spAutoFit/>
          </a:bodyPr>
          <a:lstStyle/>
          <a:p>
            <a:pPr algn="ctr"/>
            <a:r>
              <a:rPr lang="en-US" sz="3600" dirty="0">
                <a:solidFill>
                  <a:srgbClr val="000000"/>
                </a:solidFill>
                <a:latin typeface="Times New Roman" panose="02020603050405020304" pitchFamily="18" charset="0"/>
                <a:cs typeface="Times New Roman" panose="02020603050405020304" pitchFamily="18" charset="0"/>
              </a:rPr>
              <a:t>People with disabilities are viewed as capable contributing members of the firm and society at large.</a:t>
            </a:r>
          </a:p>
        </p:txBody>
      </p:sp>
      <p:sp>
        <p:nvSpPr>
          <p:cNvPr id="36" name="Content Placeholder 35">
            <a:extLst>
              <a:ext uri="{FF2B5EF4-FFF2-40B4-BE49-F238E27FC236}">
                <a16:creationId xmlns:a16="http://schemas.microsoft.com/office/drawing/2014/main" id="{8836A1D6-97C7-4828-BF56-745A4C97E671}"/>
              </a:ext>
            </a:extLst>
          </p:cNvPr>
          <p:cNvSpPr>
            <a:spLocks noGrp="1"/>
          </p:cNvSpPr>
          <p:nvPr>
            <p:ph idx="1"/>
          </p:nvPr>
        </p:nvSpPr>
        <p:spPr>
          <a:xfrm>
            <a:off x="350831" y="2102004"/>
            <a:ext cx="11536368" cy="2077636"/>
          </a:xfrm>
        </p:spPr>
        <p:txBody>
          <a:bodyPr>
            <a:noAutofit/>
          </a:bodyPr>
          <a:lstStyle/>
          <a:p>
            <a:pPr marL="457200" lvl="1" indent="0" algn="ctr">
              <a:buNone/>
            </a:pPr>
            <a:r>
              <a:rPr lang="en-US" sz="3600" dirty="0">
                <a:solidFill>
                  <a:schemeClr val="tx1"/>
                </a:solidFill>
              </a:rPr>
              <a:t>CEO Leadership</a:t>
            </a:r>
          </a:p>
          <a:p>
            <a:pPr marL="457200" lvl="1" indent="0" algn="ctr">
              <a:buNone/>
            </a:pPr>
            <a:r>
              <a:rPr lang="en-US" sz="3600" dirty="0">
                <a:solidFill>
                  <a:schemeClr val="tx1"/>
                </a:solidFill>
              </a:rPr>
              <a:t>Self-Identification Campaigns</a:t>
            </a:r>
          </a:p>
          <a:p>
            <a:pPr marL="457200" lvl="1" indent="0" algn="ctr">
              <a:buNone/>
            </a:pPr>
            <a:r>
              <a:rPr lang="en-US" sz="3600" dirty="0">
                <a:solidFill>
                  <a:schemeClr val="tx1"/>
                </a:solidFill>
              </a:rPr>
              <a:t>Centralized Accommodations System</a:t>
            </a:r>
          </a:p>
          <a:p>
            <a:pPr marL="457200" lvl="1" indent="0" algn="ctr">
              <a:buNone/>
            </a:pPr>
            <a:r>
              <a:rPr lang="en-US" sz="3600" dirty="0">
                <a:solidFill>
                  <a:schemeClr val="tx1"/>
                </a:solidFill>
              </a:rPr>
              <a:t>Employee Resource Groups</a:t>
            </a:r>
          </a:p>
        </p:txBody>
      </p:sp>
    </p:spTree>
    <p:extLst>
      <p:ext uri="{BB962C8B-B14F-4D97-AF65-F5344CB8AC3E}">
        <p14:creationId xmlns:p14="http://schemas.microsoft.com/office/powerpoint/2010/main" val="1786958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D4FC2C-56FB-46A8-A4AA-E15DF936558E}"/>
              </a:ext>
            </a:extLst>
          </p:cNvPr>
          <p:cNvSpPr>
            <a:spLocks noGrp="1"/>
          </p:cNvSpPr>
          <p:nvPr>
            <p:ph type="title"/>
          </p:nvPr>
        </p:nvSpPr>
        <p:spPr/>
        <p:txBody>
          <a:bodyPr/>
          <a:lstStyle/>
          <a:p>
            <a:r>
              <a:rPr lang="en-US" dirty="0"/>
              <a:t>OFCCP &gt; Learning the Lessons of Section 503</a:t>
            </a:r>
          </a:p>
        </p:txBody>
      </p:sp>
      <p:sp>
        <p:nvSpPr>
          <p:cNvPr id="4" name="Content Placeholder 1">
            <a:extLst>
              <a:ext uri="{FF2B5EF4-FFF2-40B4-BE49-F238E27FC236}">
                <a16:creationId xmlns:a16="http://schemas.microsoft.com/office/drawing/2014/main" id="{93267A25-69DF-42E6-90BB-23EBD4FB1CCB}"/>
              </a:ext>
            </a:extLst>
          </p:cNvPr>
          <p:cNvSpPr>
            <a:spLocks noGrp="1"/>
          </p:cNvSpPr>
          <p:nvPr/>
        </p:nvSpPr>
        <p:spPr>
          <a:xfrm>
            <a:off x="261621" y="1504949"/>
            <a:ext cx="5188301" cy="40997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700" dirty="0">
                <a:solidFill>
                  <a:schemeClr val="tx1"/>
                </a:solidFill>
              </a:rPr>
              <a:t>The Office of Federal Contract Compliance Programs (OFCCP) is moving forward with an Excellence in Disability Inclusion awards program.</a:t>
            </a:r>
          </a:p>
          <a:p>
            <a:r>
              <a:rPr lang="en-US" sz="2700" dirty="0">
                <a:solidFill>
                  <a:schemeClr val="tx1"/>
                </a:solidFill>
              </a:rPr>
              <a:t>Program will celebrate nominated federal contractors who are the leading edge of recruiting, hiring and retaining qualified PWDs.</a:t>
            </a:r>
          </a:p>
          <a:p>
            <a:r>
              <a:rPr lang="en-US" sz="2700" b="1" dirty="0">
                <a:solidFill>
                  <a:schemeClr val="tx1"/>
                </a:solidFill>
              </a:rPr>
              <a:t>Source: </a:t>
            </a:r>
            <a:r>
              <a:rPr lang="en-US" sz="2700" b="1" dirty="0">
                <a:solidFill>
                  <a:schemeClr val="tx1"/>
                </a:solidFill>
                <a:hlinkClick r:id="rId2">
                  <a:extLst>
                    <a:ext uri="{A12FA001-AC4F-418D-AE19-62706E023703}">
                      <ahyp:hlinkClr xmlns:ahyp="http://schemas.microsoft.com/office/drawing/2018/hyperlinkcolor" val="tx"/>
                    </a:ext>
                  </a:extLst>
                </a:hlinkClick>
              </a:rPr>
              <a:t>https://bit.ly/2KhralB</a:t>
            </a:r>
            <a:r>
              <a:rPr lang="en-US" sz="2700" b="1" dirty="0">
                <a:solidFill>
                  <a:schemeClr val="tx1"/>
                </a:solidFill>
              </a:rPr>
              <a:t> </a:t>
            </a:r>
          </a:p>
        </p:txBody>
      </p:sp>
      <p:pic>
        <p:nvPicPr>
          <p:cNvPr id="5" name="Picture 4" descr="Logo of OFCCP&#10;">
            <a:extLst>
              <a:ext uri="{FF2B5EF4-FFF2-40B4-BE49-F238E27FC236}">
                <a16:creationId xmlns:a16="http://schemas.microsoft.com/office/drawing/2014/main" id="{51C2BB7A-80EF-4106-B298-62DE55716A3C}"/>
              </a:ext>
            </a:extLst>
          </p:cNvPr>
          <p:cNvPicPr>
            <a:picLocks noChangeAspect="1"/>
          </p:cNvPicPr>
          <p:nvPr/>
        </p:nvPicPr>
        <p:blipFill>
          <a:blip r:embed="rId3"/>
          <a:stretch>
            <a:fillRect/>
          </a:stretch>
        </p:blipFill>
        <p:spPr>
          <a:xfrm>
            <a:off x="6008898" y="2122714"/>
            <a:ext cx="5921481" cy="2766442"/>
          </a:xfrm>
          <a:prstGeom prst="rect">
            <a:avLst/>
          </a:prstGeom>
        </p:spPr>
      </p:pic>
    </p:spTree>
    <p:extLst>
      <p:ext uri="{BB962C8B-B14F-4D97-AF65-F5344CB8AC3E}">
        <p14:creationId xmlns:p14="http://schemas.microsoft.com/office/powerpoint/2010/main" val="2481488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48FDC4-F4AE-4BDA-ABE6-8C6386E9FAB8}"/>
              </a:ext>
            </a:extLst>
          </p:cNvPr>
          <p:cNvSpPr>
            <a:spLocks noGrp="1"/>
          </p:cNvSpPr>
          <p:nvPr>
            <p:ph idx="1"/>
          </p:nvPr>
        </p:nvSpPr>
        <p:spPr>
          <a:xfrm>
            <a:off x="523240" y="1825625"/>
            <a:ext cx="11510917" cy="4351338"/>
          </a:xfrm>
        </p:spPr>
        <p:txBody>
          <a:bodyPr/>
          <a:lstStyle/>
          <a:p>
            <a:r>
              <a:rPr lang="en-US" dirty="0"/>
              <a:t>From OFCCP &gt; </a:t>
            </a:r>
            <a:r>
              <a:rPr lang="en-US" b="1" dirty="0"/>
              <a:t>CEO Leadership through Correspondence and Video </a:t>
            </a:r>
            <a:r>
              <a:rPr lang="en-US" dirty="0"/>
              <a:t>– </a:t>
            </a:r>
            <a:r>
              <a:rPr lang="en-US" i="1" dirty="0"/>
              <a:t>Support from senior leadership is crucial for workforce programs to be effective. Contractors are encouraged to support their Disability Inclusion programs via various forms of media releases, both internally and externally.</a:t>
            </a:r>
          </a:p>
          <a:p>
            <a:endParaRPr lang="en-US" i="1" dirty="0"/>
          </a:p>
        </p:txBody>
      </p:sp>
      <p:sp>
        <p:nvSpPr>
          <p:cNvPr id="3" name="Title 2">
            <a:extLst>
              <a:ext uri="{FF2B5EF4-FFF2-40B4-BE49-F238E27FC236}">
                <a16:creationId xmlns:a16="http://schemas.microsoft.com/office/drawing/2014/main" id="{70FBC593-283F-4604-82B4-BEAC7FC4586C}"/>
              </a:ext>
            </a:extLst>
          </p:cNvPr>
          <p:cNvSpPr>
            <a:spLocks noGrp="1"/>
          </p:cNvSpPr>
          <p:nvPr>
            <p:ph type="title"/>
          </p:nvPr>
        </p:nvSpPr>
        <p:spPr/>
        <p:txBody>
          <a:bodyPr/>
          <a:lstStyle/>
          <a:p>
            <a:r>
              <a:rPr lang="en-US" dirty="0"/>
              <a:t>CEO Leadership</a:t>
            </a:r>
          </a:p>
        </p:txBody>
      </p:sp>
      <p:pic>
        <p:nvPicPr>
          <p:cNvPr id="4" name="Picture 3" descr="Picture of Walgreens CEO Randy Lewis">
            <a:extLst>
              <a:ext uri="{FF2B5EF4-FFF2-40B4-BE49-F238E27FC236}">
                <a16:creationId xmlns:a16="http://schemas.microsoft.com/office/drawing/2014/main" id="{796ACC55-E8C7-4D3C-8EF1-38E6BAC89097}"/>
              </a:ext>
            </a:extLst>
          </p:cNvPr>
          <p:cNvPicPr>
            <a:picLocks noChangeAspect="1"/>
          </p:cNvPicPr>
          <p:nvPr/>
        </p:nvPicPr>
        <p:blipFill>
          <a:blip r:embed="rId2"/>
          <a:stretch>
            <a:fillRect/>
          </a:stretch>
        </p:blipFill>
        <p:spPr>
          <a:xfrm>
            <a:off x="1339669" y="3678692"/>
            <a:ext cx="3078471" cy="2498271"/>
          </a:xfrm>
          <a:prstGeom prst="rect">
            <a:avLst/>
          </a:prstGeom>
        </p:spPr>
      </p:pic>
      <p:pic>
        <p:nvPicPr>
          <p:cNvPr id="5" name="Picture 4" descr="Picture of Virgin CEO Richard Branson">
            <a:extLst>
              <a:ext uri="{FF2B5EF4-FFF2-40B4-BE49-F238E27FC236}">
                <a16:creationId xmlns:a16="http://schemas.microsoft.com/office/drawing/2014/main" id="{B1CE2817-71B1-4853-A144-206F4F6C77B8}"/>
              </a:ext>
            </a:extLst>
          </p:cNvPr>
          <p:cNvPicPr>
            <a:picLocks noChangeAspect="1"/>
          </p:cNvPicPr>
          <p:nvPr/>
        </p:nvPicPr>
        <p:blipFill>
          <a:blip r:embed="rId3"/>
          <a:stretch>
            <a:fillRect/>
          </a:stretch>
        </p:blipFill>
        <p:spPr>
          <a:xfrm>
            <a:off x="4860560" y="3678692"/>
            <a:ext cx="3078471" cy="2510198"/>
          </a:xfrm>
          <a:prstGeom prst="rect">
            <a:avLst/>
          </a:prstGeom>
        </p:spPr>
      </p:pic>
      <p:pic>
        <p:nvPicPr>
          <p:cNvPr id="6" name="Picture 5" descr="Picture of Pat Romzek, CISCO CEO">
            <a:extLst>
              <a:ext uri="{FF2B5EF4-FFF2-40B4-BE49-F238E27FC236}">
                <a16:creationId xmlns:a16="http://schemas.microsoft.com/office/drawing/2014/main" id="{71DFBBF9-0F6C-4B3B-ADC1-B6FDA88EFC24}"/>
              </a:ext>
            </a:extLst>
          </p:cNvPr>
          <p:cNvPicPr>
            <a:picLocks noChangeAspect="1"/>
          </p:cNvPicPr>
          <p:nvPr/>
        </p:nvPicPr>
        <p:blipFill>
          <a:blip r:embed="rId4"/>
          <a:stretch>
            <a:fillRect/>
          </a:stretch>
        </p:blipFill>
        <p:spPr>
          <a:xfrm>
            <a:off x="8160614" y="3666764"/>
            <a:ext cx="3067293" cy="2510199"/>
          </a:xfrm>
          <a:prstGeom prst="rect">
            <a:avLst/>
          </a:prstGeom>
        </p:spPr>
      </p:pic>
    </p:spTree>
    <p:extLst>
      <p:ext uri="{BB962C8B-B14F-4D97-AF65-F5344CB8AC3E}">
        <p14:creationId xmlns:p14="http://schemas.microsoft.com/office/powerpoint/2010/main" val="1184372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5AAAF5-45B2-4647-8CE1-D804896A63F4}"/>
              </a:ext>
            </a:extLst>
          </p:cNvPr>
          <p:cNvSpPr>
            <a:spLocks noGrp="1"/>
          </p:cNvSpPr>
          <p:nvPr>
            <p:ph idx="1"/>
          </p:nvPr>
        </p:nvSpPr>
        <p:spPr>
          <a:xfrm>
            <a:off x="0" y="1806952"/>
            <a:ext cx="6327011" cy="4351338"/>
          </a:xfrm>
        </p:spPr>
        <p:txBody>
          <a:bodyPr>
            <a:noAutofit/>
          </a:bodyPr>
          <a:lstStyle/>
          <a:p>
            <a:r>
              <a:rPr lang="en-US" sz="2200" dirty="0"/>
              <a:t>From </a:t>
            </a:r>
            <a:r>
              <a:rPr lang="en-US" sz="2200" dirty="0" err="1">
                <a:hlinkClick r:id="rId2"/>
              </a:rPr>
              <a:t>AskEARN</a:t>
            </a:r>
            <a:r>
              <a:rPr lang="en-US" sz="2200" dirty="0"/>
              <a:t>: While the choice to self-identify as a person with a disability is entirely up to the individual, employers are increasingly interested in fostering an environment that encourages self-identification in order to: </a:t>
            </a:r>
          </a:p>
          <a:p>
            <a:pPr lvl="1"/>
            <a:r>
              <a:rPr lang="en-US" sz="2200" dirty="0"/>
              <a:t>Increase hiring and retention of qualified individuals with disabilities to capitalize on their unique skillset, talents, experiences and perspectives. Ensure they are creating and sustaining diverse and inclusive workplaces. </a:t>
            </a:r>
          </a:p>
          <a:p>
            <a:pPr lvl="1"/>
            <a:r>
              <a:rPr lang="en-US" sz="2200" dirty="0"/>
              <a:t>Achieve compliance with federal regulations requiring affirmative action in disability hiring, such as Sections 501 and 503 of the Rehabilitation Act, which cover federal agencies and federal contractors, respectively.</a:t>
            </a:r>
          </a:p>
        </p:txBody>
      </p:sp>
      <p:sp>
        <p:nvSpPr>
          <p:cNvPr id="3" name="Title 2">
            <a:extLst>
              <a:ext uri="{FF2B5EF4-FFF2-40B4-BE49-F238E27FC236}">
                <a16:creationId xmlns:a16="http://schemas.microsoft.com/office/drawing/2014/main" id="{955641CD-9992-4DD7-9D8A-329383CB0183}"/>
              </a:ext>
            </a:extLst>
          </p:cNvPr>
          <p:cNvSpPr>
            <a:spLocks noGrp="1"/>
          </p:cNvSpPr>
          <p:nvPr>
            <p:ph type="title"/>
          </p:nvPr>
        </p:nvSpPr>
        <p:spPr/>
        <p:txBody>
          <a:bodyPr/>
          <a:lstStyle/>
          <a:p>
            <a:r>
              <a:rPr lang="en-US" dirty="0"/>
              <a:t>Self-Identification Campaigns </a:t>
            </a:r>
          </a:p>
        </p:txBody>
      </p:sp>
      <p:sp>
        <p:nvSpPr>
          <p:cNvPr id="4" name="Content Placeholder 1">
            <a:extLst>
              <a:ext uri="{FF2B5EF4-FFF2-40B4-BE49-F238E27FC236}">
                <a16:creationId xmlns:a16="http://schemas.microsoft.com/office/drawing/2014/main" id="{3546D089-5D15-486B-B6EF-A72F2097DBF7}"/>
              </a:ext>
            </a:extLst>
          </p:cNvPr>
          <p:cNvSpPr txBox="1">
            <a:spLocks/>
          </p:cNvSpPr>
          <p:nvPr/>
        </p:nvSpPr>
        <p:spPr>
          <a:xfrm>
            <a:off x="6664272" y="1806952"/>
            <a:ext cx="4801892"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dirty="0"/>
              <a:t>Strategies for Creating an Environment that Encourages Self-Identification</a:t>
            </a:r>
          </a:p>
          <a:p>
            <a:r>
              <a:rPr lang="en-US" sz="2200" dirty="0"/>
              <a:t>On a positive note, individuals with disabilities have reported that they are more likely to self-identify if they see their employer making concerted efforts to recruit and hire individuals with disabilities</a:t>
            </a:r>
          </a:p>
          <a:p>
            <a:r>
              <a:rPr lang="en-US" sz="2200" dirty="0"/>
              <a:t>Include disability in your company’s diversity statement</a:t>
            </a:r>
          </a:p>
          <a:p>
            <a:r>
              <a:rPr lang="en-US" sz="2200" dirty="0"/>
              <a:t>Making sure disability is included in your company’s diversity statement sends a message to current employees, potential employees, and customers.</a:t>
            </a:r>
          </a:p>
        </p:txBody>
      </p:sp>
    </p:spTree>
    <p:extLst>
      <p:ext uri="{BB962C8B-B14F-4D97-AF65-F5344CB8AC3E}">
        <p14:creationId xmlns:p14="http://schemas.microsoft.com/office/powerpoint/2010/main" val="3384662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0A8C07-F5DD-4B0E-9C57-41018E93C4F3}"/>
              </a:ext>
            </a:extLst>
          </p:cNvPr>
          <p:cNvSpPr>
            <a:spLocks noGrp="1"/>
          </p:cNvSpPr>
          <p:nvPr>
            <p:ph idx="1"/>
          </p:nvPr>
        </p:nvSpPr>
        <p:spPr/>
        <p:txBody>
          <a:bodyPr>
            <a:normAutofit/>
          </a:bodyPr>
          <a:lstStyle/>
          <a:p>
            <a:r>
              <a:rPr lang="en-US" sz="3200" b="1" dirty="0">
                <a:solidFill>
                  <a:schemeClr val="tx1"/>
                </a:solidFill>
              </a:rPr>
              <a:t>#1 Participants will learn ways to utilize existing internal communication processes as a means of promoting a disability-inclusive culture in the workplace. </a:t>
            </a:r>
          </a:p>
          <a:p>
            <a:r>
              <a:rPr lang="en-US" sz="3200" b="1" dirty="0">
                <a:solidFill>
                  <a:schemeClr val="tx1"/>
                </a:solidFill>
              </a:rPr>
              <a:t>#2 Participants will learn how to leverage external communication tools to create interest among job seekers with disabilities. </a:t>
            </a:r>
          </a:p>
          <a:p>
            <a:r>
              <a:rPr lang="en-US" sz="3200" b="1" dirty="0">
                <a:solidFill>
                  <a:schemeClr val="tx1"/>
                </a:solidFill>
              </a:rPr>
              <a:t>#3 Participants will learn how to develop new and unique communication strategies, both internal and external, to promote disability inclusion.</a:t>
            </a:r>
          </a:p>
          <a:p>
            <a:endParaRPr lang="en-US" sz="3200" b="1" dirty="0">
              <a:solidFill>
                <a:schemeClr val="tx1"/>
              </a:solidFill>
            </a:endParaRPr>
          </a:p>
        </p:txBody>
      </p:sp>
      <p:sp>
        <p:nvSpPr>
          <p:cNvPr id="3" name="Title 2">
            <a:extLst>
              <a:ext uri="{FF2B5EF4-FFF2-40B4-BE49-F238E27FC236}">
                <a16:creationId xmlns:a16="http://schemas.microsoft.com/office/drawing/2014/main" id="{38D3A4C9-AF9F-4C2E-881B-1D77BF94364B}"/>
              </a:ext>
            </a:extLst>
          </p:cNvPr>
          <p:cNvSpPr>
            <a:spLocks noGrp="1"/>
          </p:cNvSpPr>
          <p:nvPr>
            <p:ph type="title"/>
          </p:nvPr>
        </p:nvSpPr>
        <p:spPr/>
        <p:txBody>
          <a:bodyPr/>
          <a:lstStyle/>
          <a:p>
            <a:r>
              <a:rPr lang="en-US" dirty="0"/>
              <a:t>Today’s Learning Objectives </a:t>
            </a:r>
          </a:p>
        </p:txBody>
      </p:sp>
    </p:spTree>
    <p:extLst>
      <p:ext uri="{BB962C8B-B14F-4D97-AF65-F5344CB8AC3E}">
        <p14:creationId xmlns:p14="http://schemas.microsoft.com/office/powerpoint/2010/main" val="708518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D89428-3FB4-483F-8FD2-E354F75559B8}"/>
              </a:ext>
            </a:extLst>
          </p:cNvPr>
          <p:cNvPicPr>
            <a:picLocks noChangeAspect="1"/>
          </p:cNvPicPr>
          <p:nvPr/>
        </p:nvPicPr>
        <p:blipFill>
          <a:blip r:embed="rId2"/>
          <a:stretch>
            <a:fillRect/>
          </a:stretch>
        </p:blipFill>
        <p:spPr>
          <a:xfrm>
            <a:off x="523240" y="1504950"/>
            <a:ext cx="6677025" cy="2571750"/>
          </a:xfrm>
          <a:prstGeom prst="rect">
            <a:avLst/>
          </a:prstGeom>
        </p:spPr>
      </p:pic>
      <p:sp>
        <p:nvSpPr>
          <p:cNvPr id="2" name="Content Placeholder 1">
            <a:extLst>
              <a:ext uri="{FF2B5EF4-FFF2-40B4-BE49-F238E27FC236}">
                <a16:creationId xmlns:a16="http://schemas.microsoft.com/office/drawing/2014/main" id="{155AAAF5-45B2-4647-8CE1-D804896A63F4}"/>
              </a:ext>
            </a:extLst>
          </p:cNvPr>
          <p:cNvSpPr>
            <a:spLocks noGrp="1"/>
          </p:cNvSpPr>
          <p:nvPr>
            <p:ph idx="1"/>
          </p:nvPr>
        </p:nvSpPr>
        <p:spPr>
          <a:xfrm>
            <a:off x="55546" y="4076700"/>
            <a:ext cx="12192000" cy="2758697"/>
          </a:xfrm>
        </p:spPr>
        <p:txBody>
          <a:bodyPr>
            <a:noAutofit/>
          </a:bodyPr>
          <a:lstStyle/>
          <a:p>
            <a:r>
              <a:rPr lang="en-US" sz="2200" dirty="0">
                <a:solidFill>
                  <a:schemeClr val="tx1"/>
                </a:solidFill>
              </a:rPr>
              <a:t>Objectives of the New Campaign: To provide an opportunity for individuals to self-identify as LGBT, Person with a Disability, and/or Veteran.</a:t>
            </a:r>
          </a:p>
          <a:p>
            <a:r>
              <a:rPr lang="en-US" sz="2200" dirty="0">
                <a:solidFill>
                  <a:schemeClr val="tx1"/>
                </a:solidFill>
              </a:rPr>
              <a:t>Convey importance of self-identification by: o </a:t>
            </a:r>
            <a:r>
              <a:rPr lang="en-US" sz="2200" b="1" dirty="0">
                <a:solidFill>
                  <a:schemeClr val="tx1"/>
                </a:solidFill>
              </a:rPr>
              <a:t>Answering “What’s In It For Me” to self-identify </a:t>
            </a:r>
            <a:r>
              <a:rPr lang="en-US" sz="2200" dirty="0">
                <a:solidFill>
                  <a:schemeClr val="tx1"/>
                </a:solidFill>
              </a:rPr>
              <a:t>o </a:t>
            </a:r>
            <a:r>
              <a:rPr lang="en-US" sz="2200" b="1" dirty="0">
                <a:solidFill>
                  <a:schemeClr val="tx1"/>
                </a:solidFill>
              </a:rPr>
              <a:t>How will the company benefit</a:t>
            </a:r>
            <a:r>
              <a:rPr lang="en-US" sz="2200" dirty="0">
                <a:solidFill>
                  <a:schemeClr val="tx1"/>
                </a:solidFill>
              </a:rPr>
              <a:t>? o </a:t>
            </a:r>
            <a:r>
              <a:rPr lang="en-US" sz="2200" b="1" dirty="0">
                <a:solidFill>
                  <a:schemeClr val="tx1"/>
                </a:solidFill>
              </a:rPr>
              <a:t>What will be the impact</a:t>
            </a:r>
            <a:r>
              <a:rPr lang="en-US" sz="2200" dirty="0">
                <a:solidFill>
                  <a:schemeClr val="tx1"/>
                </a:solidFill>
              </a:rPr>
              <a:t>? o </a:t>
            </a:r>
            <a:r>
              <a:rPr lang="en-US" sz="2200" b="1" dirty="0">
                <a:solidFill>
                  <a:schemeClr val="tx1"/>
                </a:solidFill>
              </a:rPr>
              <a:t>How will you protect my identity</a:t>
            </a:r>
            <a:r>
              <a:rPr lang="en-US" sz="2200" dirty="0">
                <a:solidFill>
                  <a:schemeClr val="tx1"/>
                </a:solidFill>
              </a:rPr>
              <a:t>?</a:t>
            </a:r>
          </a:p>
          <a:p>
            <a:r>
              <a:rPr lang="en-US" sz="2200" dirty="0">
                <a:solidFill>
                  <a:schemeClr val="tx1"/>
                </a:solidFill>
              </a:rPr>
              <a:t>Create a communications campaign that includes videos, FAQs, website on how and why self-identify.</a:t>
            </a:r>
          </a:p>
          <a:p>
            <a:r>
              <a:rPr lang="en-US" sz="2200" dirty="0">
                <a:solidFill>
                  <a:schemeClr val="tx1"/>
                </a:solidFill>
              </a:rPr>
              <a:t>Next Steps for a Campaign &gt; Feature on New Employee On-Boarding Website • Communicate Quarterly Across the Enterprise • Share at ERG Meetings • Take it Globally</a:t>
            </a:r>
          </a:p>
        </p:txBody>
      </p:sp>
      <p:sp>
        <p:nvSpPr>
          <p:cNvPr id="3" name="Title 2">
            <a:extLst>
              <a:ext uri="{FF2B5EF4-FFF2-40B4-BE49-F238E27FC236}">
                <a16:creationId xmlns:a16="http://schemas.microsoft.com/office/drawing/2014/main" id="{955641CD-9992-4DD7-9D8A-329383CB0183}"/>
              </a:ext>
            </a:extLst>
          </p:cNvPr>
          <p:cNvSpPr>
            <a:spLocks noGrp="1"/>
          </p:cNvSpPr>
          <p:nvPr>
            <p:ph type="title"/>
          </p:nvPr>
        </p:nvSpPr>
        <p:spPr/>
        <p:txBody>
          <a:bodyPr/>
          <a:lstStyle/>
          <a:p>
            <a:r>
              <a:rPr lang="en-US" dirty="0"/>
              <a:t>Learning from the Best-Northrup Grumman</a:t>
            </a:r>
          </a:p>
        </p:txBody>
      </p:sp>
      <p:sp>
        <p:nvSpPr>
          <p:cNvPr id="6" name="Rectangle 5">
            <a:extLst>
              <a:ext uri="{FF2B5EF4-FFF2-40B4-BE49-F238E27FC236}">
                <a16:creationId xmlns:a16="http://schemas.microsoft.com/office/drawing/2014/main" id="{9AD246FE-4F48-4FB9-855F-C9D3B6650ED0}"/>
              </a:ext>
            </a:extLst>
          </p:cNvPr>
          <p:cNvSpPr/>
          <p:nvPr/>
        </p:nvSpPr>
        <p:spPr>
          <a:xfrm>
            <a:off x="7238171" y="2114817"/>
            <a:ext cx="3800669" cy="1754326"/>
          </a:xfrm>
          <a:prstGeom prst="rect">
            <a:avLst/>
          </a:prstGeom>
        </p:spPr>
        <p:txBody>
          <a:bodyPr wrap="square">
            <a:spAutoFit/>
          </a:bodyPr>
          <a:lstStyle/>
          <a:p>
            <a:r>
              <a:rPr lang="en-US" dirty="0">
                <a:hlinkClick r:id="rId3"/>
              </a:rPr>
              <a:t>https://www.diversitybestpractices.com/sites/diversitybestpractices.com/files/attachments/2017/05/kurby_slides_cracking_the_self-id_nut_-_northrop_grummans_story_-_dbp.pdf</a:t>
            </a:r>
            <a:endParaRPr lang="en-US" dirty="0"/>
          </a:p>
        </p:txBody>
      </p:sp>
    </p:spTree>
    <p:extLst>
      <p:ext uri="{BB962C8B-B14F-4D97-AF65-F5344CB8AC3E}">
        <p14:creationId xmlns:p14="http://schemas.microsoft.com/office/powerpoint/2010/main" val="3727587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48FDC4-F4AE-4BDA-ABE6-8C6386E9FAB8}"/>
              </a:ext>
            </a:extLst>
          </p:cNvPr>
          <p:cNvSpPr>
            <a:spLocks noGrp="1"/>
          </p:cNvSpPr>
          <p:nvPr>
            <p:ph idx="1"/>
          </p:nvPr>
        </p:nvSpPr>
        <p:spPr>
          <a:xfrm>
            <a:off x="523240" y="1825625"/>
            <a:ext cx="7804331" cy="4003675"/>
          </a:xfrm>
        </p:spPr>
        <p:txBody>
          <a:bodyPr>
            <a:normAutofit fontScale="85000" lnSpcReduction="20000"/>
          </a:bodyPr>
          <a:lstStyle/>
          <a:p>
            <a:r>
              <a:rPr lang="en-US" b="1" dirty="0"/>
              <a:t>Lessons from OFCCP and Section 503: </a:t>
            </a:r>
          </a:p>
          <a:p>
            <a:r>
              <a:rPr lang="en-US" i="1" dirty="0"/>
              <a:t>Centralized accommodation systems are a best practice in hiring and retaining employees with disabilities. </a:t>
            </a:r>
          </a:p>
          <a:p>
            <a:r>
              <a:rPr lang="en-US" i="1" dirty="0"/>
              <a:t>With centralized accommodation systems, contractors can improve and streamline the accommodation process making it more efficient for employees with disabilities. </a:t>
            </a:r>
          </a:p>
          <a:p>
            <a:r>
              <a:rPr lang="en-US" i="1" dirty="0"/>
              <a:t>A centralized accommodation system also helps ensure that contractors have sufficient expertise and funds in place to ensure accommodations requests are being appropriately reviewed and accommodations appropriately provided throughout the company. </a:t>
            </a:r>
          </a:p>
          <a:p>
            <a:r>
              <a:rPr lang="en-US" i="1" dirty="0"/>
              <a:t>This is an efficient, high impact approach for contractors to better serve their employees.</a:t>
            </a:r>
          </a:p>
        </p:txBody>
      </p:sp>
      <p:sp>
        <p:nvSpPr>
          <p:cNvPr id="3" name="Title 2">
            <a:extLst>
              <a:ext uri="{FF2B5EF4-FFF2-40B4-BE49-F238E27FC236}">
                <a16:creationId xmlns:a16="http://schemas.microsoft.com/office/drawing/2014/main" id="{70FBC593-283F-4604-82B4-BEAC7FC4586C}"/>
              </a:ext>
            </a:extLst>
          </p:cNvPr>
          <p:cNvSpPr>
            <a:spLocks noGrp="1"/>
          </p:cNvSpPr>
          <p:nvPr>
            <p:ph type="title"/>
          </p:nvPr>
        </p:nvSpPr>
        <p:spPr/>
        <p:txBody>
          <a:bodyPr>
            <a:normAutofit/>
          </a:bodyPr>
          <a:lstStyle/>
          <a:p>
            <a:r>
              <a:rPr lang="en-US" dirty="0"/>
              <a:t>Centralized Accommodation System</a:t>
            </a:r>
          </a:p>
        </p:txBody>
      </p:sp>
      <p:pic>
        <p:nvPicPr>
          <p:cNvPr id="5" name="Picture 4" descr="Logo of OFCCP&#10;">
            <a:extLst>
              <a:ext uri="{FF2B5EF4-FFF2-40B4-BE49-F238E27FC236}">
                <a16:creationId xmlns:a16="http://schemas.microsoft.com/office/drawing/2014/main" id="{3F279B11-EF0A-4B58-A847-730DDC321D58}"/>
              </a:ext>
            </a:extLst>
          </p:cNvPr>
          <p:cNvPicPr>
            <a:picLocks noChangeAspect="1"/>
          </p:cNvPicPr>
          <p:nvPr/>
        </p:nvPicPr>
        <p:blipFill>
          <a:blip r:embed="rId2"/>
          <a:stretch>
            <a:fillRect/>
          </a:stretch>
        </p:blipFill>
        <p:spPr>
          <a:xfrm>
            <a:off x="8327570" y="2657181"/>
            <a:ext cx="3692617" cy="1947476"/>
          </a:xfrm>
          <a:prstGeom prst="rect">
            <a:avLst/>
          </a:prstGeom>
        </p:spPr>
      </p:pic>
      <p:sp>
        <p:nvSpPr>
          <p:cNvPr id="6" name="Rectangle 5">
            <a:extLst>
              <a:ext uri="{FF2B5EF4-FFF2-40B4-BE49-F238E27FC236}">
                <a16:creationId xmlns:a16="http://schemas.microsoft.com/office/drawing/2014/main" id="{7B8CBED3-0144-48DA-9573-B9B9C2B4F601}"/>
              </a:ext>
            </a:extLst>
          </p:cNvPr>
          <p:cNvSpPr/>
          <p:nvPr/>
        </p:nvSpPr>
        <p:spPr>
          <a:xfrm>
            <a:off x="2183038" y="5846543"/>
            <a:ext cx="7990840" cy="646331"/>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Source: </a:t>
            </a:r>
            <a:r>
              <a:rPr lang="en-US" b="1" dirty="0">
                <a:latin typeface="Times New Roman" panose="02020603050405020304" pitchFamily="18" charset="0"/>
                <a:cs typeface="Times New Roman" panose="02020603050405020304" pitchFamily="18" charset="0"/>
                <a:hlinkClick r:id="rId3"/>
              </a:rPr>
              <a:t>https://www.dol.gov/ofccp/Section503-FocusedReviews/files/Section503BestPracticesUpdated-FEDQA508c.pdf</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8883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C09F5C-F2D2-498F-9006-17B009032BC8}"/>
              </a:ext>
            </a:extLst>
          </p:cNvPr>
          <p:cNvSpPr>
            <a:spLocks noGrp="1"/>
          </p:cNvSpPr>
          <p:nvPr>
            <p:ph idx="1"/>
          </p:nvPr>
        </p:nvSpPr>
        <p:spPr>
          <a:xfrm>
            <a:off x="3433718" y="1504950"/>
            <a:ext cx="8235042" cy="3742418"/>
          </a:xfrm>
        </p:spPr>
        <p:txBody>
          <a:bodyPr>
            <a:noAutofit/>
          </a:bodyPr>
          <a:lstStyle/>
          <a:p>
            <a:pPr marL="0" indent="0">
              <a:spcBef>
                <a:spcPts val="0"/>
              </a:spcBef>
              <a:buNone/>
            </a:pPr>
            <a:r>
              <a:rPr lang="en-US" sz="2200" b="1" dirty="0"/>
              <a:t>Establishing a centralized accommodation fund requires:</a:t>
            </a:r>
          </a:p>
          <a:p>
            <a:pPr>
              <a:spcBef>
                <a:spcPts val="0"/>
              </a:spcBef>
            </a:pPr>
            <a:r>
              <a:rPr lang="en-US" sz="2200" dirty="0"/>
              <a:t>Commitment from C-Suite or VP level is essential;</a:t>
            </a:r>
          </a:p>
          <a:p>
            <a:pPr>
              <a:spcBef>
                <a:spcPts val="0"/>
              </a:spcBef>
            </a:pPr>
            <a:r>
              <a:rPr lang="en-US" sz="2200" dirty="0"/>
              <a:t>Develop a team of change agents to manage the process of developing and implementing the CAF;</a:t>
            </a:r>
          </a:p>
          <a:p>
            <a:pPr>
              <a:spcBef>
                <a:spcPts val="0"/>
              </a:spcBef>
            </a:pPr>
            <a:r>
              <a:rPr lang="en-US" sz="2200" dirty="0"/>
              <a:t>Communicate to everyone involved the business case for what is being asked of them – it can be formal or informal – but everyone must know why a CAF is being instituted – </a:t>
            </a:r>
            <a:r>
              <a:rPr lang="en-US" sz="2200" b="1" dirty="0"/>
              <a:t>communicate, communicate, communicate;</a:t>
            </a:r>
          </a:p>
          <a:p>
            <a:pPr>
              <a:spcBef>
                <a:spcPts val="0"/>
              </a:spcBef>
            </a:pPr>
            <a:r>
              <a:rPr lang="en-US" sz="2200" dirty="0"/>
              <a:t>Know what accommodation tools and services will be covered</a:t>
            </a:r>
          </a:p>
          <a:p>
            <a:pPr>
              <a:spcBef>
                <a:spcPts val="0"/>
              </a:spcBef>
            </a:pPr>
            <a:r>
              <a:rPr lang="en-US" sz="2200" dirty="0"/>
              <a:t>Bring consistency to your entire process;</a:t>
            </a:r>
          </a:p>
          <a:p>
            <a:pPr>
              <a:spcBef>
                <a:spcPts val="0"/>
              </a:spcBef>
            </a:pPr>
            <a:r>
              <a:rPr lang="en-US" sz="2200" dirty="0"/>
              <a:t>Use technology to track your accommodation requests;</a:t>
            </a:r>
          </a:p>
          <a:p>
            <a:pPr>
              <a:spcBef>
                <a:spcPts val="0"/>
              </a:spcBef>
            </a:pPr>
            <a:r>
              <a:rPr lang="en-US" sz="2200" b="1" dirty="0"/>
              <a:t>And, bring all the stakeholders into the process from the beginning. </a:t>
            </a:r>
          </a:p>
          <a:p>
            <a:pPr>
              <a:spcBef>
                <a:spcPts val="0"/>
              </a:spcBef>
            </a:pPr>
            <a:endParaRPr lang="en-US" sz="2200" dirty="0"/>
          </a:p>
        </p:txBody>
      </p:sp>
      <p:sp>
        <p:nvSpPr>
          <p:cNvPr id="3" name="Title 2">
            <a:extLst>
              <a:ext uri="{FF2B5EF4-FFF2-40B4-BE49-F238E27FC236}">
                <a16:creationId xmlns:a16="http://schemas.microsoft.com/office/drawing/2014/main" id="{0AA8B134-8E72-479A-A21B-9CE3656FEC71}"/>
              </a:ext>
            </a:extLst>
          </p:cNvPr>
          <p:cNvSpPr>
            <a:spLocks noGrp="1"/>
          </p:cNvSpPr>
          <p:nvPr>
            <p:ph type="title"/>
          </p:nvPr>
        </p:nvSpPr>
        <p:spPr/>
        <p:txBody>
          <a:bodyPr/>
          <a:lstStyle/>
          <a:p>
            <a:r>
              <a:rPr lang="en-US" dirty="0"/>
              <a:t>The Job Accommodation Network on a CAF</a:t>
            </a:r>
          </a:p>
        </p:txBody>
      </p:sp>
      <p:sp>
        <p:nvSpPr>
          <p:cNvPr id="6" name="AutoShape 2" descr="bar and money chart">
            <a:extLst>
              <a:ext uri="{FF2B5EF4-FFF2-40B4-BE49-F238E27FC236}">
                <a16:creationId xmlns:a16="http://schemas.microsoft.com/office/drawing/2014/main" id="{16A370F6-F146-4613-B603-721477B9B91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DBE9698B-8586-43A6-8CC9-8BCA5AD358A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23240" y="3575957"/>
            <a:ext cx="2628174" cy="1896708"/>
          </a:xfrm>
          <a:prstGeom prst="rect">
            <a:avLst/>
          </a:prstGeom>
        </p:spPr>
      </p:pic>
      <p:pic>
        <p:nvPicPr>
          <p:cNvPr id="8" name="Picture 7" descr="JAN Job Accommodation Network">
            <a:extLst>
              <a:ext uri="{FF2B5EF4-FFF2-40B4-BE49-F238E27FC236}">
                <a16:creationId xmlns:a16="http://schemas.microsoft.com/office/drawing/2014/main" id="{3989F4C3-F918-4E59-826B-03ECB5FDCB41}"/>
              </a:ext>
            </a:extLst>
          </p:cNvPr>
          <p:cNvPicPr>
            <a:picLocks noChangeAspect="1"/>
          </p:cNvPicPr>
          <p:nvPr/>
        </p:nvPicPr>
        <p:blipFill>
          <a:blip r:embed="rId3"/>
          <a:stretch>
            <a:fillRect/>
          </a:stretch>
        </p:blipFill>
        <p:spPr>
          <a:xfrm>
            <a:off x="523240" y="1678353"/>
            <a:ext cx="2628174" cy="1424843"/>
          </a:xfrm>
          <a:prstGeom prst="rect">
            <a:avLst/>
          </a:prstGeom>
        </p:spPr>
      </p:pic>
      <p:sp>
        <p:nvSpPr>
          <p:cNvPr id="9" name="Rectangle 8">
            <a:extLst>
              <a:ext uri="{FF2B5EF4-FFF2-40B4-BE49-F238E27FC236}">
                <a16:creationId xmlns:a16="http://schemas.microsoft.com/office/drawing/2014/main" id="{6F009CFF-3CD7-4733-9533-461EE1F24309}"/>
              </a:ext>
            </a:extLst>
          </p:cNvPr>
          <p:cNvSpPr/>
          <p:nvPr/>
        </p:nvSpPr>
        <p:spPr>
          <a:xfrm>
            <a:off x="3200400" y="5846543"/>
            <a:ext cx="8235042" cy="646331"/>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hlinkClick r:id="rId4"/>
              </a:rPr>
              <a:t>Source: https://askjan.org/articles/Best-Practices-in-Establishing-a-Centralized-Accommodation-Fund.cfm</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1742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1017ED-6CC5-46BE-B5A2-23B89365542C}"/>
              </a:ext>
            </a:extLst>
          </p:cNvPr>
          <p:cNvSpPr>
            <a:spLocks noGrp="1"/>
          </p:cNvSpPr>
          <p:nvPr>
            <p:ph idx="1"/>
          </p:nvPr>
        </p:nvSpPr>
        <p:spPr>
          <a:xfrm>
            <a:off x="523240" y="3533998"/>
            <a:ext cx="10830559" cy="2909661"/>
          </a:xfrm>
        </p:spPr>
        <p:txBody>
          <a:bodyPr>
            <a:noAutofit/>
          </a:bodyPr>
          <a:lstStyle/>
          <a:p>
            <a:pPr marL="342900" indent="-342900">
              <a:buFont typeface="Wingdings" panose="05000000000000000000" pitchFamily="2" charset="2"/>
              <a:buChar char="v"/>
            </a:pPr>
            <a:r>
              <a:rPr lang="en-US" sz="2200" dirty="0"/>
              <a:t>JAN is the leading source of free, expert and confidential guidance on workplace accommodations and disability employment issues.</a:t>
            </a:r>
          </a:p>
          <a:p>
            <a:pPr marL="342900" indent="-342900">
              <a:buFont typeface="Wingdings" panose="05000000000000000000" pitchFamily="2" charset="2"/>
              <a:buChar char="v"/>
            </a:pPr>
            <a:r>
              <a:rPr lang="en-US" sz="2200" dirty="0"/>
              <a:t>Working toward practical solutions that benefit both employer and employee, JAN helps people with disabilities enhance their employability, and shows employers how to capitalize on the value and talent that people with disabilities add to the workplace.</a:t>
            </a:r>
          </a:p>
          <a:p>
            <a:pPr marL="342900" indent="-342900">
              <a:buFont typeface="Wingdings" panose="05000000000000000000" pitchFamily="2" charset="2"/>
              <a:buChar char="v"/>
            </a:pPr>
            <a:r>
              <a:rPr lang="en-US" sz="2200" dirty="0"/>
              <a:t>Recent JAN activities and areas of focus include:</a:t>
            </a:r>
          </a:p>
          <a:p>
            <a:pPr marL="752478" lvl="1" indent="-342900">
              <a:buFont typeface="Wingdings" panose="05000000000000000000" pitchFamily="2" charset="2"/>
              <a:buChar char="v"/>
            </a:pPr>
            <a:r>
              <a:rPr lang="en-US" sz="2200" dirty="0">
                <a:hlinkClick r:id="rId2"/>
              </a:rPr>
              <a:t>JAN Workplace Accommodation Toolkit</a:t>
            </a:r>
            <a:endParaRPr lang="en-US" sz="2200" dirty="0"/>
          </a:p>
          <a:p>
            <a:pPr marL="752478" lvl="1" indent="-342900">
              <a:buFont typeface="Wingdings" panose="05000000000000000000" pitchFamily="2" charset="2"/>
              <a:buChar char="v"/>
            </a:pPr>
            <a:r>
              <a:rPr lang="en-US" sz="2200" dirty="0">
                <a:hlinkClick r:id="rId3"/>
              </a:rPr>
              <a:t>JAN Just-In-Time Training Modules</a:t>
            </a:r>
            <a:endParaRPr lang="en-US" sz="2200" dirty="0"/>
          </a:p>
          <a:p>
            <a:pPr marL="752478" lvl="1" indent="-342900">
              <a:buFont typeface="Wingdings" panose="05000000000000000000" pitchFamily="2" charset="2"/>
              <a:buChar char="v"/>
            </a:pPr>
            <a:r>
              <a:rPr lang="en-US" sz="2200" dirty="0">
                <a:hlinkClick r:id="rId4"/>
              </a:rPr>
              <a:t>Workplace Accommodations: Low Cost, High Impact</a:t>
            </a:r>
            <a:endParaRPr lang="en-US" sz="2200" dirty="0"/>
          </a:p>
        </p:txBody>
      </p:sp>
      <p:sp>
        <p:nvSpPr>
          <p:cNvPr id="3" name="Title 2">
            <a:extLst>
              <a:ext uri="{FF2B5EF4-FFF2-40B4-BE49-F238E27FC236}">
                <a16:creationId xmlns:a16="http://schemas.microsoft.com/office/drawing/2014/main" id="{1A3FCC6C-DB4B-4129-BDE0-716506D4070E}"/>
              </a:ext>
            </a:extLst>
          </p:cNvPr>
          <p:cNvSpPr>
            <a:spLocks noGrp="1"/>
          </p:cNvSpPr>
          <p:nvPr>
            <p:ph type="title"/>
          </p:nvPr>
        </p:nvSpPr>
        <p:spPr/>
        <p:txBody>
          <a:bodyPr/>
          <a:lstStyle/>
          <a:p>
            <a:r>
              <a:rPr lang="en-US" b="1" dirty="0">
                <a:solidFill>
                  <a:schemeClr val="tx1"/>
                </a:solidFill>
                <a:latin typeface="Baskerville Old Face" panose="02020602080505020303" pitchFamily="18" charset="77"/>
              </a:rPr>
              <a:t>Accommodations Resources</a:t>
            </a:r>
            <a:endParaRPr lang="en-US" dirty="0">
              <a:solidFill>
                <a:schemeClr val="tx1"/>
              </a:solidFill>
            </a:endParaRPr>
          </a:p>
        </p:txBody>
      </p:sp>
      <p:sp>
        <p:nvSpPr>
          <p:cNvPr id="4" name="Rectangle 3">
            <a:hlinkClick r:id="rId5"/>
            <a:extLst>
              <a:ext uri="{FF2B5EF4-FFF2-40B4-BE49-F238E27FC236}">
                <a16:creationId xmlns:a16="http://schemas.microsoft.com/office/drawing/2014/main" id="{D2CD831B-1DC8-4158-8080-D8DF3CB36270}"/>
              </a:ext>
            </a:extLst>
          </p:cNvPr>
          <p:cNvSpPr/>
          <p:nvPr/>
        </p:nvSpPr>
        <p:spPr>
          <a:xfrm>
            <a:off x="7136353" y="2030857"/>
            <a:ext cx="3151825" cy="707886"/>
          </a:xfrm>
          <a:prstGeom prst="rect">
            <a:avLst/>
          </a:prstGeom>
        </p:spPr>
        <p:txBody>
          <a:bodyPr wrap="none">
            <a:spAutoFit/>
          </a:bodyPr>
          <a:lstStyle/>
          <a:p>
            <a:pPr lvl="1" algn="just"/>
            <a:r>
              <a:rPr lang="en-US" sz="2000" b="1" dirty="0">
                <a:latin typeface="Libre Baskerville" panose="020B0604020202020204" charset="0"/>
                <a:hlinkClick r:id="" action="ppaction://noaction"/>
              </a:rPr>
              <a:t>Job Accommodation </a:t>
            </a:r>
          </a:p>
          <a:p>
            <a:pPr lvl="1" algn="just"/>
            <a:r>
              <a:rPr lang="en-US" sz="2000" b="1" dirty="0">
                <a:latin typeface="Libre Baskerville" panose="020B0604020202020204" charset="0"/>
                <a:hlinkClick r:id="" action="ppaction://noaction"/>
              </a:rPr>
              <a:t>Network: AskJAN.org </a:t>
            </a:r>
            <a:endParaRPr lang="en-US" sz="2000" b="1" dirty="0">
              <a:latin typeface="Libre Baskerville" panose="020B0604020202020204" charset="0"/>
            </a:endParaRPr>
          </a:p>
        </p:txBody>
      </p:sp>
      <p:pic>
        <p:nvPicPr>
          <p:cNvPr id="5" name="Picture 4" descr="JAN Job Accommodation Network">
            <a:extLst>
              <a:ext uri="{FF2B5EF4-FFF2-40B4-BE49-F238E27FC236}">
                <a16:creationId xmlns:a16="http://schemas.microsoft.com/office/drawing/2014/main" id="{172B03AE-43C6-4AE7-BED1-5005A3DC3910}"/>
              </a:ext>
            </a:extLst>
          </p:cNvPr>
          <p:cNvPicPr>
            <a:picLocks noChangeAspect="1"/>
          </p:cNvPicPr>
          <p:nvPr/>
        </p:nvPicPr>
        <p:blipFill>
          <a:blip r:embed="rId6"/>
          <a:stretch>
            <a:fillRect/>
          </a:stretch>
        </p:blipFill>
        <p:spPr>
          <a:xfrm>
            <a:off x="1609851" y="1595943"/>
            <a:ext cx="4684818" cy="1847061"/>
          </a:xfrm>
          <a:prstGeom prst="rect">
            <a:avLst/>
          </a:prstGeom>
        </p:spPr>
      </p:pic>
    </p:spTree>
    <p:extLst>
      <p:ext uri="{BB962C8B-B14F-4D97-AF65-F5344CB8AC3E}">
        <p14:creationId xmlns:p14="http://schemas.microsoft.com/office/powerpoint/2010/main" val="1386455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of three fingers and black text that reads WHAT ARE ERG'S? ">
            <a:extLst>
              <a:ext uri="{FF2B5EF4-FFF2-40B4-BE49-F238E27FC236}">
                <a16:creationId xmlns:a16="http://schemas.microsoft.com/office/drawing/2014/main" id="{B26C6E58-3C53-48AA-B293-5B73493422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19" y="2188028"/>
            <a:ext cx="4865190" cy="2724506"/>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13D142CB-F365-4F81-A272-1C2DA543E052}"/>
              </a:ext>
            </a:extLst>
          </p:cNvPr>
          <p:cNvSpPr>
            <a:spLocks noGrp="1"/>
          </p:cNvSpPr>
          <p:nvPr>
            <p:ph idx="1"/>
          </p:nvPr>
        </p:nvSpPr>
        <p:spPr>
          <a:xfrm>
            <a:off x="4093756" y="1792968"/>
            <a:ext cx="8098244" cy="4351338"/>
          </a:xfrm>
        </p:spPr>
        <p:txBody>
          <a:bodyPr>
            <a:normAutofit fontScale="85000" lnSpcReduction="20000"/>
          </a:bodyPr>
          <a:lstStyle/>
          <a:p>
            <a:r>
              <a:rPr lang="en-US" dirty="0">
                <a:solidFill>
                  <a:schemeClr val="tx1"/>
                </a:solidFill>
                <a:hlinkClick r:id="rId3"/>
              </a:rPr>
              <a:t>Definition</a:t>
            </a:r>
            <a:r>
              <a:rPr lang="en-US" dirty="0">
                <a:solidFill>
                  <a:schemeClr val="tx1"/>
                </a:solidFill>
              </a:rPr>
              <a:t>: </a:t>
            </a:r>
            <a:r>
              <a:rPr lang="en-US" i="1" dirty="0">
                <a:solidFill>
                  <a:schemeClr val="tx1"/>
                </a:solidFill>
              </a:rPr>
              <a:t>Increasingly, companies are establishing internal organizational structures to address the unique needs and issues of this diverse workforce. These structures, known as </a:t>
            </a:r>
            <a:r>
              <a:rPr lang="en-US" b="1" i="1" dirty="0">
                <a:solidFill>
                  <a:schemeClr val="tx1"/>
                </a:solidFill>
              </a:rPr>
              <a:t>Employee Networks, Affinity Groups or Employee Resource Groups (ERGs)</a:t>
            </a:r>
            <a:r>
              <a:rPr lang="en-US" i="1" dirty="0">
                <a:solidFill>
                  <a:schemeClr val="tx1"/>
                </a:solidFill>
              </a:rPr>
              <a:t>, are </a:t>
            </a:r>
            <a:r>
              <a:rPr lang="en-US" i="1" dirty="0">
                <a:solidFill>
                  <a:schemeClr val="tx1"/>
                </a:solidFill>
                <a:hlinkClick r:id="rId4"/>
              </a:rPr>
              <a:t>found in 90 percent of Fortune 500 companies </a:t>
            </a:r>
            <a:r>
              <a:rPr lang="en-US" i="1" dirty="0">
                <a:solidFill>
                  <a:schemeClr val="tx1"/>
                </a:solidFill>
              </a:rPr>
              <a:t>and are gaining additional business support throughout the country. These groups offer employees an opportunity to network, address common issues and concerns, and receive support from those who share similar backgrounds, experiences, or interests. ERGs are most effective when senior management is involved and an Executive Sponsor or Champion is assigned to lend support. Senior management participation also serves as an excellent opportunity for a CEO or other executives to be in touch with the workforce and </a:t>
            </a:r>
            <a:r>
              <a:rPr lang="en-US" b="1" i="1" dirty="0">
                <a:solidFill>
                  <a:schemeClr val="tx1"/>
                </a:solidFill>
              </a:rPr>
              <a:t>link the group’s mission to specific business goals</a:t>
            </a:r>
            <a:r>
              <a:rPr lang="en-US" b="1" dirty="0">
                <a:solidFill>
                  <a:schemeClr val="tx1"/>
                </a:solidFill>
              </a:rPr>
              <a:t>.</a:t>
            </a:r>
          </a:p>
        </p:txBody>
      </p:sp>
      <p:sp>
        <p:nvSpPr>
          <p:cNvPr id="3" name="Title 2">
            <a:extLst>
              <a:ext uri="{FF2B5EF4-FFF2-40B4-BE49-F238E27FC236}">
                <a16:creationId xmlns:a16="http://schemas.microsoft.com/office/drawing/2014/main" id="{D245776D-F553-4344-8F50-1BCFF73B0BDD}"/>
              </a:ext>
            </a:extLst>
          </p:cNvPr>
          <p:cNvSpPr>
            <a:spLocks noGrp="1"/>
          </p:cNvSpPr>
          <p:nvPr>
            <p:ph type="title"/>
          </p:nvPr>
        </p:nvSpPr>
        <p:spPr/>
        <p:txBody>
          <a:bodyPr/>
          <a:lstStyle/>
          <a:p>
            <a:r>
              <a:rPr lang="en-US" dirty="0"/>
              <a:t>WTH is an ERG? </a:t>
            </a:r>
          </a:p>
        </p:txBody>
      </p:sp>
    </p:spTree>
    <p:extLst>
      <p:ext uri="{BB962C8B-B14F-4D97-AF65-F5344CB8AC3E}">
        <p14:creationId xmlns:p14="http://schemas.microsoft.com/office/powerpoint/2010/main" val="2576584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B2B6E3-FA45-426D-AB98-38518A23D13B}"/>
              </a:ext>
            </a:extLst>
          </p:cNvPr>
          <p:cNvSpPr>
            <a:spLocks noGrp="1"/>
          </p:cNvSpPr>
          <p:nvPr>
            <p:ph idx="1"/>
          </p:nvPr>
        </p:nvSpPr>
        <p:spPr>
          <a:xfrm>
            <a:off x="523241" y="1825625"/>
            <a:ext cx="4865188" cy="4351338"/>
          </a:xfrm>
        </p:spPr>
        <p:txBody>
          <a:bodyPr>
            <a:normAutofit lnSpcReduction="10000"/>
          </a:bodyPr>
          <a:lstStyle/>
          <a:p>
            <a:r>
              <a:rPr lang="en-US" b="1" dirty="0">
                <a:solidFill>
                  <a:schemeClr val="tx1"/>
                </a:solidFill>
              </a:rPr>
              <a:t>Getting Started: </a:t>
            </a:r>
          </a:p>
          <a:p>
            <a:r>
              <a:rPr lang="en-US" b="1" dirty="0">
                <a:solidFill>
                  <a:schemeClr val="tx1"/>
                </a:solidFill>
              </a:rPr>
              <a:t>Step 1: </a:t>
            </a:r>
            <a:r>
              <a:rPr lang="en-US" dirty="0">
                <a:solidFill>
                  <a:schemeClr val="tx1"/>
                </a:solidFill>
              </a:rPr>
              <a:t>Start at the Top – Gain the Support of Corporate Executives </a:t>
            </a:r>
          </a:p>
          <a:p>
            <a:r>
              <a:rPr lang="en-US" b="1" dirty="0">
                <a:solidFill>
                  <a:schemeClr val="tx1"/>
                </a:solidFill>
              </a:rPr>
              <a:t>Step 2: </a:t>
            </a:r>
            <a:r>
              <a:rPr lang="en-US" dirty="0">
                <a:solidFill>
                  <a:schemeClr val="tx1"/>
                </a:solidFill>
              </a:rPr>
              <a:t>Create Partnerships with Your Diversity Teams </a:t>
            </a:r>
          </a:p>
          <a:p>
            <a:r>
              <a:rPr lang="en-US" b="1" dirty="0">
                <a:solidFill>
                  <a:schemeClr val="tx1"/>
                </a:solidFill>
              </a:rPr>
              <a:t>Step 3: </a:t>
            </a:r>
            <a:r>
              <a:rPr lang="en-US" dirty="0">
                <a:solidFill>
                  <a:schemeClr val="tx1"/>
                </a:solidFill>
              </a:rPr>
              <a:t>Get Employees Involved </a:t>
            </a:r>
          </a:p>
          <a:p>
            <a:r>
              <a:rPr lang="en-US" b="1" dirty="0">
                <a:solidFill>
                  <a:schemeClr val="tx1"/>
                </a:solidFill>
              </a:rPr>
              <a:t>Step 4: </a:t>
            </a:r>
            <a:r>
              <a:rPr lang="en-US" dirty="0">
                <a:solidFill>
                  <a:schemeClr val="tx1"/>
                </a:solidFill>
              </a:rPr>
              <a:t>Develop Budget and Secure Funding</a:t>
            </a:r>
          </a:p>
        </p:txBody>
      </p:sp>
      <p:sp>
        <p:nvSpPr>
          <p:cNvPr id="3" name="Title 2">
            <a:extLst>
              <a:ext uri="{FF2B5EF4-FFF2-40B4-BE49-F238E27FC236}">
                <a16:creationId xmlns:a16="http://schemas.microsoft.com/office/drawing/2014/main" id="{8F01286F-6555-45B8-9530-68834462C38D}"/>
              </a:ext>
            </a:extLst>
          </p:cNvPr>
          <p:cNvSpPr>
            <a:spLocks noGrp="1"/>
          </p:cNvSpPr>
          <p:nvPr>
            <p:ph type="title"/>
          </p:nvPr>
        </p:nvSpPr>
        <p:spPr/>
        <p:txBody>
          <a:bodyPr/>
          <a:lstStyle/>
          <a:p>
            <a:r>
              <a:rPr lang="en-US" dirty="0"/>
              <a:t>The ERG Process -  Step 1-4</a:t>
            </a:r>
          </a:p>
        </p:txBody>
      </p:sp>
      <p:pic>
        <p:nvPicPr>
          <p:cNvPr id="6" name="Picture 5" descr="Screencap of Advancing Black Leader Affinity Group at JPMC&#10;">
            <a:extLst>
              <a:ext uri="{FF2B5EF4-FFF2-40B4-BE49-F238E27FC236}">
                <a16:creationId xmlns:a16="http://schemas.microsoft.com/office/drawing/2014/main" id="{FA950DDF-4809-4F23-95BD-365A99A2945D}"/>
              </a:ext>
            </a:extLst>
          </p:cNvPr>
          <p:cNvPicPr>
            <a:picLocks noChangeAspect="1"/>
          </p:cNvPicPr>
          <p:nvPr/>
        </p:nvPicPr>
        <p:blipFill>
          <a:blip r:embed="rId2"/>
          <a:stretch>
            <a:fillRect/>
          </a:stretch>
        </p:blipFill>
        <p:spPr>
          <a:xfrm>
            <a:off x="5608182" y="1653496"/>
            <a:ext cx="3228975" cy="2000250"/>
          </a:xfrm>
          <a:prstGeom prst="rect">
            <a:avLst/>
          </a:prstGeom>
        </p:spPr>
      </p:pic>
      <p:pic>
        <p:nvPicPr>
          <p:cNvPr id="7" name="Picture 6" descr="Screencap of Women on the Move Affinity Group at JPMC">
            <a:extLst>
              <a:ext uri="{FF2B5EF4-FFF2-40B4-BE49-F238E27FC236}">
                <a16:creationId xmlns:a16="http://schemas.microsoft.com/office/drawing/2014/main" id="{759F066B-B5B6-4F2E-8934-F35A115A93A7}"/>
              </a:ext>
            </a:extLst>
          </p:cNvPr>
          <p:cNvPicPr>
            <a:picLocks noChangeAspect="1"/>
          </p:cNvPicPr>
          <p:nvPr/>
        </p:nvPicPr>
        <p:blipFill>
          <a:blip r:embed="rId3"/>
          <a:stretch>
            <a:fillRect/>
          </a:stretch>
        </p:blipFill>
        <p:spPr>
          <a:xfrm>
            <a:off x="5608182" y="4001294"/>
            <a:ext cx="3171825" cy="2019300"/>
          </a:xfrm>
          <a:prstGeom prst="rect">
            <a:avLst/>
          </a:prstGeom>
        </p:spPr>
      </p:pic>
      <p:pic>
        <p:nvPicPr>
          <p:cNvPr id="8" name="Picture 7" descr="Video from Advancing Black Leaders group&#10;">
            <a:extLst>
              <a:ext uri="{FF2B5EF4-FFF2-40B4-BE49-F238E27FC236}">
                <a16:creationId xmlns:a16="http://schemas.microsoft.com/office/drawing/2014/main" id="{FC62F959-9743-4D73-8594-C87F5B143B14}"/>
              </a:ext>
            </a:extLst>
          </p:cNvPr>
          <p:cNvPicPr>
            <a:picLocks noChangeAspect="1"/>
          </p:cNvPicPr>
          <p:nvPr/>
        </p:nvPicPr>
        <p:blipFill>
          <a:blip r:embed="rId4"/>
          <a:stretch>
            <a:fillRect/>
          </a:stretch>
        </p:blipFill>
        <p:spPr>
          <a:xfrm>
            <a:off x="8808584" y="1653497"/>
            <a:ext cx="3230126" cy="2148796"/>
          </a:xfrm>
          <a:prstGeom prst="rect">
            <a:avLst/>
          </a:prstGeom>
        </p:spPr>
      </p:pic>
      <p:pic>
        <p:nvPicPr>
          <p:cNvPr id="9" name="Picture 8" descr="Video from Women on the Move ERG">
            <a:extLst>
              <a:ext uri="{FF2B5EF4-FFF2-40B4-BE49-F238E27FC236}">
                <a16:creationId xmlns:a16="http://schemas.microsoft.com/office/drawing/2014/main" id="{0B5E2FD1-006B-4A4F-B73F-542E2BB4DD96}"/>
              </a:ext>
            </a:extLst>
          </p:cNvPr>
          <p:cNvPicPr>
            <a:picLocks noChangeAspect="1"/>
          </p:cNvPicPr>
          <p:nvPr/>
        </p:nvPicPr>
        <p:blipFill>
          <a:blip r:embed="rId5"/>
          <a:stretch>
            <a:fillRect/>
          </a:stretch>
        </p:blipFill>
        <p:spPr>
          <a:xfrm>
            <a:off x="8942896" y="4001294"/>
            <a:ext cx="3095814" cy="2019300"/>
          </a:xfrm>
          <a:prstGeom prst="rect">
            <a:avLst/>
          </a:prstGeom>
        </p:spPr>
      </p:pic>
      <p:sp>
        <p:nvSpPr>
          <p:cNvPr id="10" name="Rectangle 9">
            <a:extLst>
              <a:ext uri="{FF2B5EF4-FFF2-40B4-BE49-F238E27FC236}">
                <a16:creationId xmlns:a16="http://schemas.microsoft.com/office/drawing/2014/main" id="{6DC1111F-0FBA-497D-8B7D-C0B2FD7BD525}"/>
              </a:ext>
            </a:extLst>
          </p:cNvPr>
          <p:cNvSpPr/>
          <p:nvPr/>
        </p:nvSpPr>
        <p:spPr>
          <a:xfrm>
            <a:off x="773611" y="6191298"/>
            <a:ext cx="9431746" cy="646331"/>
          </a:xfrm>
          <a:prstGeom prst="rect">
            <a:avLst/>
          </a:prstGeom>
        </p:spPr>
        <p:txBody>
          <a:bodyPr wrap="square">
            <a:spAutoFit/>
          </a:bodyPr>
          <a:lstStyle/>
          <a:p>
            <a:r>
              <a:rPr lang="en-US" b="1" dirty="0"/>
              <a:t>Example of Promising Practices &gt; JP Morgan Chase: </a:t>
            </a:r>
            <a:r>
              <a:rPr lang="en-US" dirty="0">
                <a:hlinkClick r:id="rId6"/>
              </a:rPr>
              <a:t>https://www.jpmorganchase.com/corporate/About-JPMC/ab-employee-programs.htm</a:t>
            </a:r>
            <a:r>
              <a:rPr lang="en-US" dirty="0"/>
              <a:t> </a:t>
            </a:r>
            <a:endParaRPr lang="en-US" b="1" dirty="0"/>
          </a:p>
        </p:txBody>
      </p:sp>
    </p:spTree>
    <p:extLst>
      <p:ext uri="{BB962C8B-B14F-4D97-AF65-F5344CB8AC3E}">
        <p14:creationId xmlns:p14="http://schemas.microsoft.com/office/powerpoint/2010/main" val="1790708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B2B6E3-FA45-426D-AB98-38518A23D13B}"/>
              </a:ext>
            </a:extLst>
          </p:cNvPr>
          <p:cNvSpPr>
            <a:spLocks noGrp="1"/>
          </p:cNvSpPr>
          <p:nvPr>
            <p:ph idx="1"/>
          </p:nvPr>
        </p:nvSpPr>
        <p:spPr>
          <a:xfrm>
            <a:off x="-1219200" y="4750253"/>
            <a:ext cx="14630399" cy="4351338"/>
          </a:xfrm>
        </p:spPr>
        <p:txBody>
          <a:bodyPr>
            <a:normAutofit/>
          </a:bodyPr>
          <a:lstStyle/>
          <a:p>
            <a:pPr algn="ctr"/>
            <a:r>
              <a:rPr lang="en-US" b="1" dirty="0">
                <a:solidFill>
                  <a:schemeClr val="tx1"/>
                </a:solidFill>
              </a:rPr>
              <a:t>Implementation: Step 5:</a:t>
            </a:r>
            <a:r>
              <a:rPr lang="en-US" dirty="0">
                <a:solidFill>
                  <a:schemeClr val="tx1"/>
                </a:solidFill>
              </a:rPr>
              <a:t> Name the Group / </a:t>
            </a:r>
            <a:r>
              <a:rPr lang="en-US" b="1" dirty="0">
                <a:solidFill>
                  <a:schemeClr val="tx1"/>
                </a:solidFill>
              </a:rPr>
              <a:t>Step 6: </a:t>
            </a:r>
            <a:r>
              <a:rPr lang="en-US" dirty="0">
                <a:solidFill>
                  <a:schemeClr val="tx1"/>
                </a:solidFill>
              </a:rPr>
              <a:t>Set Mission and Goal</a:t>
            </a:r>
          </a:p>
          <a:p>
            <a:pPr algn="ctr"/>
            <a:r>
              <a:rPr lang="en-US" b="1" dirty="0">
                <a:solidFill>
                  <a:schemeClr val="tx1"/>
                </a:solidFill>
              </a:rPr>
              <a:t>Step 7: </a:t>
            </a:r>
            <a:r>
              <a:rPr lang="en-US" dirty="0">
                <a:solidFill>
                  <a:schemeClr val="tx1"/>
                </a:solidFill>
              </a:rPr>
              <a:t>Design a Structure/  </a:t>
            </a:r>
            <a:r>
              <a:rPr lang="en-US" b="1" dirty="0">
                <a:solidFill>
                  <a:schemeClr val="tx1"/>
                </a:solidFill>
              </a:rPr>
              <a:t>Step 8:</a:t>
            </a:r>
            <a:r>
              <a:rPr lang="en-US" dirty="0">
                <a:solidFill>
                  <a:schemeClr val="tx1"/>
                </a:solidFill>
              </a:rPr>
              <a:t> Create an Innovative Business Strategy </a:t>
            </a:r>
          </a:p>
          <a:p>
            <a:pPr algn="ctr"/>
            <a:r>
              <a:rPr lang="en-US" b="1" dirty="0">
                <a:solidFill>
                  <a:schemeClr val="tx1"/>
                </a:solidFill>
              </a:rPr>
              <a:t>Step 9: </a:t>
            </a:r>
            <a:r>
              <a:rPr lang="en-US" dirty="0">
                <a:solidFill>
                  <a:schemeClr val="tx1"/>
                </a:solidFill>
              </a:rPr>
              <a:t>Overcome Challenges / </a:t>
            </a:r>
            <a:r>
              <a:rPr lang="en-US" b="1" dirty="0">
                <a:solidFill>
                  <a:schemeClr val="tx1"/>
                </a:solidFill>
              </a:rPr>
              <a:t>Step 10: </a:t>
            </a:r>
            <a:r>
              <a:rPr lang="en-US" dirty="0">
                <a:solidFill>
                  <a:schemeClr val="tx1"/>
                </a:solidFill>
              </a:rPr>
              <a:t>Maintain Momentum</a:t>
            </a:r>
          </a:p>
          <a:p>
            <a:pPr algn="ctr"/>
            <a:r>
              <a:rPr lang="en-US" b="1" dirty="0">
                <a:solidFill>
                  <a:schemeClr val="tx1"/>
                </a:solidFill>
              </a:rPr>
              <a:t>Step 11: </a:t>
            </a:r>
            <a:r>
              <a:rPr lang="en-US" dirty="0">
                <a:solidFill>
                  <a:schemeClr val="tx1"/>
                </a:solidFill>
              </a:rPr>
              <a:t>Leverage Relationships / </a:t>
            </a:r>
            <a:r>
              <a:rPr lang="en-US" b="1" dirty="0">
                <a:solidFill>
                  <a:schemeClr val="tx1"/>
                </a:solidFill>
              </a:rPr>
              <a:t>Step 12: Measure Success</a:t>
            </a:r>
          </a:p>
          <a:p>
            <a:pPr algn="ctr"/>
            <a:endParaRPr lang="en-US" dirty="0">
              <a:solidFill>
                <a:schemeClr val="tx1"/>
              </a:solidFill>
            </a:endParaRPr>
          </a:p>
        </p:txBody>
      </p:sp>
      <p:sp>
        <p:nvSpPr>
          <p:cNvPr id="3" name="Title 2">
            <a:extLst>
              <a:ext uri="{FF2B5EF4-FFF2-40B4-BE49-F238E27FC236}">
                <a16:creationId xmlns:a16="http://schemas.microsoft.com/office/drawing/2014/main" id="{8F01286F-6555-45B8-9530-68834462C38D}"/>
              </a:ext>
            </a:extLst>
          </p:cNvPr>
          <p:cNvSpPr>
            <a:spLocks noGrp="1"/>
          </p:cNvSpPr>
          <p:nvPr>
            <p:ph type="title"/>
          </p:nvPr>
        </p:nvSpPr>
        <p:spPr/>
        <p:txBody>
          <a:bodyPr/>
          <a:lstStyle/>
          <a:p>
            <a:r>
              <a:rPr lang="en-US" dirty="0"/>
              <a:t>The ERG Process -  Steps 5-12</a:t>
            </a:r>
          </a:p>
        </p:txBody>
      </p:sp>
      <p:pic>
        <p:nvPicPr>
          <p:cNvPr id="4" name="Picture 3" descr="Image of several different JP Morgan Chase employee resource groups include the Access Ability group, Adelante ( a Latinx group, AsPIRE an Asian American group, Next Gen for Young Leaders and PRIDE for LGBTQ employees at JPMC">
            <a:extLst>
              <a:ext uri="{FF2B5EF4-FFF2-40B4-BE49-F238E27FC236}">
                <a16:creationId xmlns:a16="http://schemas.microsoft.com/office/drawing/2014/main" id="{93B70967-DEF2-4177-A699-54D3D933ECC7}"/>
              </a:ext>
            </a:extLst>
          </p:cNvPr>
          <p:cNvPicPr>
            <a:picLocks noChangeAspect="1"/>
          </p:cNvPicPr>
          <p:nvPr/>
        </p:nvPicPr>
        <p:blipFill>
          <a:blip r:embed="rId3"/>
          <a:stretch>
            <a:fillRect/>
          </a:stretch>
        </p:blipFill>
        <p:spPr>
          <a:xfrm>
            <a:off x="2407394" y="1504950"/>
            <a:ext cx="7148176" cy="3019425"/>
          </a:xfrm>
          <a:prstGeom prst="rect">
            <a:avLst/>
          </a:prstGeom>
        </p:spPr>
      </p:pic>
    </p:spTree>
    <p:extLst>
      <p:ext uri="{BB962C8B-B14F-4D97-AF65-F5344CB8AC3E}">
        <p14:creationId xmlns:p14="http://schemas.microsoft.com/office/powerpoint/2010/main" val="417202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AF7DFEE-FE91-4368-B52F-4D6603AB9012}"/>
              </a:ext>
              <a:ext uri="{C183D7F6-B498-43B3-948B-1728B52AA6E4}">
                <adec:decorative xmlns:adec="http://schemas.microsoft.com/office/drawing/2017/decorative" val="1"/>
              </a:ext>
            </a:extLst>
          </p:cNvPr>
          <p:cNvSpPr/>
          <p:nvPr/>
        </p:nvSpPr>
        <p:spPr>
          <a:xfrm>
            <a:off x="365346" y="4740665"/>
            <a:ext cx="11536368" cy="1340821"/>
          </a:xfrm>
          <a:prstGeom prst="rect">
            <a:avLst/>
          </a:prstGeom>
          <a:solidFill>
            <a:srgbClr val="EFAF3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3773783-AF47-41F2-97E5-05F2EEBD1E98}"/>
              </a:ext>
              <a:ext uri="{C183D7F6-B498-43B3-948B-1728B52AA6E4}">
                <adec:decorative xmlns:adec="http://schemas.microsoft.com/office/drawing/2017/decorative" val="1"/>
              </a:ext>
            </a:extLst>
          </p:cNvPr>
          <p:cNvSpPr/>
          <p:nvPr/>
        </p:nvSpPr>
        <p:spPr>
          <a:xfrm>
            <a:off x="350831" y="1520761"/>
            <a:ext cx="11550883" cy="3219904"/>
          </a:xfrm>
          <a:prstGeom prst="rect">
            <a:avLst/>
          </a:prstGeom>
          <a:solidFill>
            <a:srgbClr val="EFAF3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0D357552-BA0D-4BB8-BBC4-074802532B37}"/>
              </a:ext>
              <a:ext uri="{C183D7F6-B498-43B3-948B-1728B52AA6E4}">
                <adec:decorative xmlns:adec="http://schemas.microsoft.com/office/drawing/2017/decorative" val="1"/>
              </a:ext>
            </a:extLst>
          </p:cNvPr>
          <p:cNvSpPr/>
          <p:nvPr/>
        </p:nvSpPr>
        <p:spPr>
          <a:xfrm>
            <a:off x="5652750" y="4456901"/>
            <a:ext cx="886500" cy="556592"/>
          </a:xfrm>
          <a:prstGeom prst="downArrow">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4" name="TextBox 33">
            <a:extLst>
              <a:ext uri="{FF2B5EF4-FFF2-40B4-BE49-F238E27FC236}">
                <a16:creationId xmlns:a16="http://schemas.microsoft.com/office/drawing/2014/main" id="{B8CAC970-0E68-4599-8472-33C1A016BC06}"/>
              </a:ext>
            </a:extLst>
          </p:cNvPr>
          <p:cNvSpPr txBox="1"/>
          <p:nvPr/>
        </p:nvSpPr>
        <p:spPr>
          <a:xfrm flipH="1">
            <a:off x="525363" y="593425"/>
            <a:ext cx="511867" cy="707886"/>
          </a:xfrm>
          <a:prstGeom prst="rect">
            <a:avLst/>
          </a:prstGeom>
          <a:solidFill>
            <a:schemeClr val="bg1"/>
          </a:solidFill>
          <a:ln>
            <a:solidFill>
              <a:srgbClr val="000000"/>
            </a:solidFill>
          </a:ln>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2</a:t>
            </a:r>
          </a:p>
        </p:txBody>
      </p:sp>
      <p:sp>
        <p:nvSpPr>
          <p:cNvPr id="38" name="Title 37">
            <a:extLst>
              <a:ext uri="{FF2B5EF4-FFF2-40B4-BE49-F238E27FC236}">
                <a16:creationId xmlns:a16="http://schemas.microsoft.com/office/drawing/2014/main" id="{5F28F3FB-F488-4A0D-A8BE-7818B66A4EF4}"/>
              </a:ext>
            </a:extLst>
          </p:cNvPr>
          <p:cNvSpPr>
            <a:spLocks noGrp="1"/>
          </p:cNvSpPr>
          <p:nvPr>
            <p:ph type="title"/>
          </p:nvPr>
        </p:nvSpPr>
        <p:spPr>
          <a:xfrm>
            <a:off x="1296537" y="365126"/>
            <a:ext cx="9742302" cy="1139824"/>
          </a:xfrm>
        </p:spPr>
        <p:txBody>
          <a:bodyPr/>
          <a:lstStyle/>
          <a:p>
            <a:r>
              <a:rPr lang="en-US" dirty="0"/>
              <a:t>External Communications</a:t>
            </a:r>
          </a:p>
        </p:txBody>
      </p:sp>
      <p:sp>
        <p:nvSpPr>
          <p:cNvPr id="24" name="TextBox 23">
            <a:extLst>
              <a:ext uri="{FF2B5EF4-FFF2-40B4-BE49-F238E27FC236}">
                <a16:creationId xmlns:a16="http://schemas.microsoft.com/office/drawing/2014/main" id="{1D119177-87C9-4168-B29E-57FE12044A99}"/>
              </a:ext>
            </a:extLst>
          </p:cNvPr>
          <p:cNvSpPr txBox="1"/>
          <p:nvPr/>
        </p:nvSpPr>
        <p:spPr>
          <a:xfrm>
            <a:off x="379861" y="4906494"/>
            <a:ext cx="11536368" cy="1200329"/>
          </a:xfrm>
          <a:prstGeom prst="rect">
            <a:avLst/>
          </a:prstGeom>
          <a:noFill/>
        </p:spPr>
        <p:txBody>
          <a:bodyPr wrap="square" rtlCol="0">
            <a:spAutoFit/>
          </a:bodyPr>
          <a:lstStyle/>
          <a:p>
            <a:pPr algn="ctr"/>
            <a:r>
              <a:rPr lang="en-US" sz="3600" dirty="0">
                <a:solidFill>
                  <a:srgbClr val="000000"/>
                </a:solidFill>
                <a:latin typeface="Times New Roman" panose="02020603050405020304" pitchFamily="18" charset="0"/>
                <a:cs typeface="Times New Roman" panose="02020603050405020304" pitchFamily="18" charset="0"/>
              </a:rPr>
              <a:t>People with disabilities are recruited, hired and promoted across the firm and the wider workforce.</a:t>
            </a:r>
          </a:p>
        </p:txBody>
      </p:sp>
      <p:sp>
        <p:nvSpPr>
          <p:cNvPr id="36" name="Content Placeholder 35">
            <a:extLst>
              <a:ext uri="{FF2B5EF4-FFF2-40B4-BE49-F238E27FC236}">
                <a16:creationId xmlns:a16="http://schemas.microsoft.com/office/drawing/2014/main" id="{8836A1D6-97C7-4828-BF56-745A4C97E671}"/>
              </a:ext>
            </a:extLst>
          </p:cNvPr>
          <p:cNvSpPr>
            <a:spLocks noGrp="1"/>
          </p:cNvSpPr>
          <p:nvPr>
            <p:ph idx="1"/>
          </p:nvPr>
        </p:nvSpPr>
        <p:spPr>
          <a:xfrm>
            <a:off x="740664" y="1971378"/>
            <a:ext cx="10749810" cy="2077636"/>
          </a:xfrm>
        </p:spPr>
        <p:txBody>
          <a:bodyPr anchor="ctr">
            <a:noAutofit/>
          </a:bodyPr>
          <a:lstStyle/>
          <a:p>
            <a:pPr marL="457200" lvl="1" indent="0" algn="ctr">
              <a:buNone/>
            </a:pPr>
            <a:r>
              <a:rPr lang="en-US" sz="3600" dirty="0">
                <a:solidFill>
                  <a:srgbClr val="000000"/>
                </a:solidFill>
              </a:rPr>
              <a:t>Celebrating Leaders with Disabilities</a:t>
            </a:r>
          </a:p>
          <a:p>
            <a:pPr marL="457200" lvl="1" indent="0" algn="ctr">
              <a:buNone/>
            </a:pPr>
            <a:r>
              <a:rPr lang="en-US" sz="3600" dirty="0">
                <a:solidFill>
                  <a:srgbClr val="000000"/>
                </a:solidFill>
              </a:rPr>
              <a:t>Accessible Recruiting Tools</a:t>
            </a:r>
          </a:p>
          <a:p>
            <a:pPr marL="457200" lvl="1" indent="0" algn="ctr">
              <a:buNone/>
            </a:pPr>
            <a:r>
              <a:rPr lang="en-US" sz="3600" dirty="0">
                <a:solidFill>
                  <a:srgbClr val="000000"/>
                </a:solidFill>
              </a:rPr>
              <a:t>Coordinate with local </a:t>
            </a:r>
            <a:r>
              <a:rPr lang="en-US" sz="3600" dirty="0" err="1">
                <a:solidFill>
                  <a:srgbClr val="000000"/>
                </a:solidFill>
              </a:rPr>
              <a:t>Voc</a:t>
            </a:r>
            <a:r>
              <a:rPr lang="en-US" sz="3600" dirty="0">
                <a:solidFill>
                  <a:srgbClr val="000000"/>
                </a:solidFill>
              </a:rPr>
              <a:t> Rehab Agencies</a:t>
            </a:r>
          </a:p>
          <a:p>
            <a:pPr marL="457200" lvl="1" indent="0" algn="ctr">
              <a:buNone/>
            </a:pPr>
            <a:endParaRPr lang="en-US" sz="3600" dirty="0">
              <a:solidFill>
                <a:srgbClr val="000000"/>
              </a:solidFill>
            </a:endParaRPr>
          </a:p>
        </p:txBody>
      </p:sp>
    </p:spTree>
    <p:extLst>
      <p:ext uri="{BB962C8B-B14F-4D97-AF65-F5344CB8AC3E}">
        <p14:creationId xmlns:p14="http://schemas.microsoft.com/office/powerpoint/2010/main" val="46543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1DD98-E9F2-451E-9441-0AED49A0579A}"/>
              </a:ext>
            </a:extLst>
          </p:cNvPr>
          <p:cNvSpPr>
            <a:spLocks noGrp="1"/>
          </p:cNvSpPr>
          <p:nvPr>
            <p:ph type="title"/>
          </p:nvPr>
        </p:nvSpPr>
        <p:spPr>
          <a:xfrm>
            <a:off x="838200" y="365126"/>
            <a:ext cx="10515600" cy="1139824"/>
          </a:xfrm>
        </p:spPr>
        <p:txBody>
          <a:bodyPr>
            <a:normAutofit/>
          </a:bodyPr>
          <a:lstStyle/>
          <a:p>
            <a:pPr algn="ctr"/>
            <a:r>
              <a:rPr lang="en-US" b="1" dirty="0"/>
              <a:t>Celebrate Leaders with Disabilities</a:t>
            </a:r>
          </a:p>
        </p:txBody>
      </p:sp>
      <p:sp>
        <p:nvSpPr>
          <p:cNvPr id="12" name="Rectangle 11">
            <a:extLst>
              <a:ext uri="{FF2B5EF4-FFF2-40B4-BE49-F238E27FC236}">
                <a16:creationId xmlns:a16="http://schemas.microsoft.com/office/drawing/2014/main" id="{457DBEAA-9BF4-41F2-88B9-F91B582BA17F}"/>
              </a:ext>
            </a:extLst>
          </p:cNvPr>
          <p:cNvSpPr/>
          <p:nvPr/>
        </p:nvSpPr>
        <p:spPr>
          <a:xfrm>
            <a:off x="388538" y="5237112"/>
            <a:ext cx="11414926" cy="147306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bg1"/>
                </a:solidFill>
                <a:latin typeface="Times New Roman" panose="02020603050405020304" pitchFamily="18" charset="0"/>
                <a:cs typeface="Times New Roman" panose="02020603050405020304" pitchFamily="18" charset="0"/>
              </a:rPr>
              <a:t>October is National Disability Employment Awareness Month.</a:t>
            </a:r>
          </a:p>
          <a:p>
            <a:pPr algn="ctr"/>
            <a:r>
              <a:rPr lang="en-US" sz="2700" b="1" dirty="0">
                <a:solidFill>
                  <a:schemeClr val="bg1"/>
                </a:solidFill>
                <a:latin typeface="Times New Roman" panose="02020603050405020304" pitchFamily="18" charset="0"/>
                <a:cs typeface="Times New Roman" panose="02020603050405020304" pitchFamily="18" charset="0"/>
              </a:rPr>
              <a:t>Consider having an event to celebrate Federal employees w/ disabilities. </a:t>
            </a:r>
          </a:p>
        </p:txBody>
      </p:sp>
      <p:cxnSp>
        <p:nvCxnSpPr>
          <p:cNvPr id="24" name="Straight Connector 23">
            <a:extLst>
              <a:ext uri="{FF2B5EF4-FFF2-40B4-BE49-F238E27FC236}">
                <a16:creationId xmlns:a16="http://schemas.microsoft.com/office/drawing/2014/main" id="{3C6FF354-B66D-4EAE-8BD6-48074C71788D}"/>
              </a:ext>
              <a:ext uri="{C183D7F6-B498-43B3-948B-1728B52AA6E4}">
                <adec:decorative xmlns:adec="http://schemas.microsoft.com/office/drawing/2017/decorative" val="1"/>
              </a:ext>
            </a:extLst>
          </p:cNvPr>
          <p:cNvCxnSpPr>
            <a:cxnSpLocks/>
          </p:cNvCxnSpPr>
          <p:nvPr/>
        </p:nvCxnSpPr>
        <p:spPr>
          <a:xfrm flipV="1">
            <a:off x="207034" y="1502496"/>
            <a:ext cx="11721123" cy="2825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Image of leaders with disabilities at the Department of Health and Human Serivces ">
            <a:extLst>
              <a:ext uri="{FF2B5EF4-FFF2-40B4-BE49-F238E27FC236}">
                <a16:creationId xmlns:a16="http://schemas.microsoft.com/office/drawing/2014/main" id="{B82F447D-2B80-4133-B932-C8C1F19A6413}"/>
              </a:ext>
            </a:extLst>
          </p:cNvPr>
          <p:cNvPicPr>
            <a:picLocks noChangeAspect="1"/>
          </p:cNvPicPr>
          <p:nvPr/>
        </p:nvPicPr>
        <p:blipFill>
          <a:blip r:embed="rId3"/>
          <a:stretch>
            <a:fillRect/>
          </a:stretch>
        </p:blipFill>
        <p:spPr>
          <a:xfrm>
            <a:off x="388537" y="1530753"/>
            <a:ext cx="4150806" cy="3718287"/>
          </a:xfrm>
          <a:prstGeom prst="rect">
            <a:avLst/>
          </a:prstGeom>
        </p:spPr>
      </p:pic>
      <p:pic>
        <p:nvPicPr>
          <p:cNvPr id="4" name="Picture 3" descr="Image of Ollie Cantos, Dept. of Education civil rights leader. ">
            <a:extLst>
              <a:ext uri="{FF2B5EF4-FFF2-40B4-BE49-F238E27FC236}">
                <a16:creationId xmlns:a16="http://schemas.microsoft.com/office/drawing/2014/main" id="{241BD9E9-44D6-4E62-94BA-33F1D27375AF}"/>
              </a:ext>
            </a:extLst>
          </p:cNvPr>
          <p:cNvPicPr>
            <a:picLocks noChangeAspect="1"/>
          </p:cNvPicPr>
          <p:nvPr/>
        </p:nvPicPr>
        <p:blipFill>
          <a:blip r:embed="rId4"/>
          <a:stretch>
            <a:fillRect/>
          </a:stretch>
        </p:blipFill>
        <p:spPr>
          <a:xfrm>
            <a:off x="4532272" y="1547082"/>
            <a:ext cx="3690030" cy="3690030"/>
          </a:xfrm>
          <a:prstGeom prst="rect">
            <a:avLst/>
          </a:prstGeom>
        </p:spPr>
      </p:pic>
      <p:pic>
        <p:nvPicPr>
          <p:cNvPr id="5" name="Picture 4" descr="Jennifer Sheehy, head of the Office of Disability Employment Policy. ">
            <a:extLst>
              <a:ext uri="{FF2B5EF4-FFF2-40B4-BE49-F238E27FC236}">
                <a16:creationId xmlns:a16="http://schemas.microsoft.com/office/drawing/2014/main" id="{7FAC4176-5D91-4710-9960-F2DEBBE01AF8}"/>
              </a:ext>
            </a:extLst>
          </p:cNvPr>
          <p:cNvPicPr>
            <a:picLocks noChangeAspect="1"/>
          </p:cNvPicPr>
          <p:nvPr/>
        </p:nvPicPr>
        <p:blipFill>
          <a:blip r:embed="rId5"/>
          <a:stretch>
            <a:fillRect/>
          </a:stretch>
        </p:blipFill>
        <p:spPr>
          <a:xfrm>
            <a:off x="8222302" y="1575341"/>
            <a:ext cx="3581161" cy="3591366"/>
          </a:xfrm>
          <a:prstGeom prst="rect">
            <a:avLst/>
          </a:prstGeom>
        </p:spPr>
      </p:pic>
    </p:spTree>
    <p:extLst>
      <p:ext uri="{BB962C8B-B14F-4D97-AF65-F5344CB8AC3E}">
        <p14:creationId xmlns:p14="http://schemas.microsoft.com/office/powerpoint/2010/main" val="38910110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white house award">
            <a:extLst>
              <a:ext uri="{FF2B5EF4-FFF2-40B4-BE49-F238E27FC236}">
                <a16:creationId xmlns:a16="http://schemas.microsoft.com/office/drawing/2014/main" id="{67180523-2FD8-4130-93DB-052B647587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5779" y="1556997"/>
            <a:ext cx="6419022" cy="363477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erson smiling for the camera&#10;&#10;Description automatically generated">
            <a:extLst>
              <a:ext uri="{FF2B5EF4-FFF2-40B4-BE49-F238E27FC236}">
                <a16:creationId xmlns:a16="http://schemas.microsoft.com/office/drawing/2014/main" id="{DDC49BAA-34E6-4210-B6E0-A1978B6D0CC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07339" y="1537412"/>
            <a:ext cx="3759795" cy="3847525"/>
          </a:xfrm>
          <a:prstGeom prst="rect">
            <a:avLst/>
          </a:prstGeom>
        </p:spPr>
      </p:pic>
      <p:pic>
        <p:nvPicPr>
          <p:cNvPr id="10" name="Picture 9" descr="A picture containing building, outdoor, accessory, holding&#10;&#10;Description automatically generated">
            <a:extLst>
              <a:ext uri="{FF2B5EF4-FFF2-40B4-BE49-F238E27FC236}">
                <a16:creationId xmlns:a16="http://schemas.microsoft.com/office/drawing/2014/main" id="{10FE4378-2C38-4F8D-A533-D52B9800E3E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88536" y="1538600"/>
            <a:ext cx="3811760" cy="4237452"/>
          </a:xfrm>
          <a:prstGeom prst="rect">
            <a:avLst/>
          </a:prstGeom>
        </p:spPr>
      </p:pic>
      <p:sp>
        <p:nvSpPr>
          <p:cNvPr id="2" name="Title 1">
            <a:extLst>
              <a:ext uri="{FF2B5EF4-FFF2-40B4-BE49-F238E27FC236}">
                <a16:creationId xmlns:a16="http://schemas.microsoft.com/office/drawing/2014/main" id="{7701DD98-E9F2-451E-9441-0AED49A0579A}"/>
              </a:ext>
            </a:extLst>
          </p:cNvPr>
          <p:cNvSpPr>
            <a:spLocks noGrp="1"/>
          </p:cNvSpPr>
          <p:nvPr>
            <p:ph type="title"/>
          </p:nvPr>
        </p:nvSpPr>
        <p:spPr>
          <a:xfrm>
            <a:off x="838200" y="365126"/>
            <a:ext cx="10515600" cy="1139824"/>
          </a:xfrm>
        </p:spPr>
        <p:txBody>
          <a:bodyPr>
            <a:normAutofit/>
          </a:bodyPr>
          <a:lstStyle/>
          <a:p>
            <a:pPr algn="ctr"/>
            <a:r>
              <a:rPr lang="en-US" b="1" dirty="0"/>
              <a:t>Celebrate Leaders &amp; Programs</a:t>
            </a:r>
          </a:p>
        </p:txBody>
      </p:sp>
      <p:sp>
        <p:nvSpPr>
          <p:cNvPr id="12" name="Rectangle 11">
            <a:extLst>
              <a:ext uri="{FF2B5EF4-FFF2-40B4-BE49-F238E27FC236}">
                <a16:creationId xmlns:a16="http://schemas.microsoft.com/office/drawing/2014/main" id="{457DBEAA-9BF4-41F2-88B9-F91B582BA17F}"/>
              </a:ext>
            </a:extLst>
          </p:cNvPr>
          <p:cNvSpPr/>
          <p:nvPr/>
        </p:nvSpPr>
        <p:spPr>
          <a:xfrm>
            <a:off x="388536" y="5191768"/>
            <a:ext cx="11516725" cy="147306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bg1"/>
                </a:solidFill>
                <a:latin typeface="Times New Roman" panose="02020603050405020304" pitchFamily="18" charset="0"/>
                <a:cs typeface="Times New Roman" panose="02020603050405020304" pitchFamily="18" charset="0"/>
              </a:rPr>
              <a:t>Find and celebrate leaders who are achieving tremendous things results for PWDs. </a:t>
            </a:r>
          </a:p>
          <a:p>
            <a:pPr algn="ctr"/>
            <a:r>
              <a:rPr lang="en-US" sz="2700" b="1" dirty="0">
                <a:solidFill>
                  <a:schemeClr val="bg1"/>
                </a:solidFill>
                <a:latin typeface="Times New Roman" panose="02020603050405020304" pitchFamily="18" charset="0"/>
                <a:cs typeface="Times New Roman" panose="02020603050405020304" pitchFamily="18" charset="0"/>
              </a:rPr>
              <a:t>Consider taking public nominations for award recipients. </a:t>
            </a:r>
          </a:p>
        </p:txBody>
      </p:sp>
    </p:spTree>
    <p:extLst>
      <p:ext uri="{BB962C8B-B14F-4D97-AF65-F5344CB8AC3E}">
        <p14:creationId xmlns:p14="http://schemas.microsoft.com/office/powerpoint/2010/main" val="2475685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865E5B-04AE-4567-AE8A-CC30C0EE67BF}"/>
              </a:ext>
            </a:extLst>
          </p:cNvPr>
          <p:cNvSpPr/>
          <p:nvPr/>
        </p:nvSpPr>
        <p:spPr>
          <a:xfrm>
            <a:off x="6001000" y="2136055"/>
            <a:ext cx="5805487" cy="3016275"/>
          </a:xfrm>
          <a:prstGeom prst="rect">
            <a:avLst/>
          </a:prstGeom>
          <a:noFill/>
        </p:spPr>
        <p:txBody>
          <a:bodyPr wrap="square" anchor="ctr">
            <a:spAutoFit/>
          </a:bodyPr>
          <a:lstStyle/>
          <a:p>
            <a:pPr marR="0" lvl="0" algn="ctr">
              <a:lnSpc>
                <a:spcPct val="107000"/>
              </a:lnSpc>
              <a:spcBef>
                <a:spcPts val="0"/>
              </a:spcBef>
              <a:spcAft>
                <a:spcPts val="800"/>
              </a:spcAft>
            </a:pPr>
            <a:r>
              <a:rPr lang="en-US" sz="3600" b="1" dirty="0">
                <a:latin typeface="Times New Roman" panose="02020603050405020304" pitchFamily="18" charset="0"/>
                <a:ea typeface="Calibri" panose="020F0502020204030204" pitchFamily="34" charset="0"/>
                <a:cs typeface="Times New Roman" panose="02020603050405020304" pitchFamily="18" charset="0"/>
              </a:rPr>
              <a:t>To fight stigmas and advance opportunities so that people with disabilities can fully participate in all aspects of community. </a:t>
            </a:r>
          </a:p>
        </p:txBody>
      </p:sp>
      <p:sp>
        <p:nvSpPr>
          <p:cNvPr id="4" name="Rectangle 3">
            <a:extLst>
              <a:ext uri="{FF2B5EF4-FFF2-40B4-BE49-F238E27FC236}">
                <a16:creationId xmlns:a16="http://schemas.microsoft.com/office/drawing/2014/main" id="{FFEFE412-3108-4DB4-B5EE-75F39110519D}"/>
              </a:ext>
            </a:extLst>
          </p:cNvPr>
          <p:cNvSpPr/>
          <p:nvPr/>
        </p:nvSpPr>
        <p:spPr>
          <a:xfrm>
            <a:off x="6582261" y="1275948"/>
            <a:ext cx="4567062" cy="860107"/>
          </a:xfrm>
          <a:prstGeom prst="rect">
            <a:avLst/>
          </a:prstGeom>
          <a:noFill/>
        </p:spPr>
        <p:txBody>
          <a:bodyPr wrap="square">
            <a:spAutoFit/>
          </a:bodyPr>
          <a:lstStyle/>
          <a:p>
            <a:pPr marR="0" lvl="0" algn="ctr">
              <a:lnSpc>
                <a:spcPct val="107000"/>
              </a:lnSpc>
              <a:spcBef>
                <a:spcPts val="0"/>
              </a:spcBef>
              <a:spcAft>
                <a:spcPts val="800"/>
              </a:spcAft>
            </a:pPr>
            <a:r>
              <a:rPr lang="en-US" sz="5000" b="1" dirty="0">
                <a:solidFill>
                  <a:srgbClr val="EFAF30"/>
                </a:solidFill>
                <a:latin typeface="Times New Roman" panose="02020603050405020304" pitchFamily="18" charset="0"/>
                <a:ea typeface="Calibri" panose="020F0502020204030204" pitchFamily="34" charset="0"/>
                <a:cs typeface="Times New Roman" panose="02020603050405020304" pitchFamily="18" charset="0"/>
              </a:rPr>
              <a:t>Mission:</a:t>
            </a:r>
          </a:p>
        </p:txBody>
      </p:sp>
      <p:grpSp>
        <p:nvGrpSpPr>
          <p:cNvPr id="5" name="Group 4" descr="RespectAbility Logo in Black and Gold ">
            <a:extLst>
              <a:ext uri="{FF2B5EF4-FFF2-40B4-BE49-F238E27FC236}">
                <a16:creationId xmlns:a16="http://schemas.microsoft.com/office/drawing/2014/main" id="{81DCF8B6-7BFB-4F02-B4C7-DCAE113ACFFB}"/>
              </a:ext>
            </a:extLst>
          </p:cNvPr>
          <p:cNvGrpSpPr>
            <a:grpSpLocks noChangeAspect="1"/>
          </p:cNvGrpSpPr>
          <p:nvPr/>
        </p:nvGrpSpPr>
        <p:grpSpPr>
          <a:xfrm>
            <a:off x="794046" y="2439471"/>
            <a:ext cx="4962524" cy="1979057"/>
            <a:chOff x="427512" y="1005130"/>
            <a:chExt cx="4839813" cy="2023366"/>
          </a:xfrm>
        </p:grpSpPr>
        <p:pic>
          <p:nvPicPr>
            <p:cNvPr id="6" name="Picture 5" descr="RespectAbility logo in black and yellow. Tagline reads Fighting Stigmas, Advancing Opportunities.">
              <a:extLst>
                <a:ext uri="{FF2B5EF4-FFF2-40B4-BE49-F238E27FC236}">
                  <a16:creationId xmlns:a16="http://schemas.microsoft.com/office/drawing/2014/main" id="{EB8D02A4-E7E1-43A6-B26E-F891E60029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7189" y="1005130"/>
              <a:ext cx="4750136" cy="2023366"/>
            </a:xfrm>
            <a:prstGeom prst="rect">
              <a:avLst/>
            </a:prstGeom>
          </p:spPr>
        </p:pic>
        <p:sp>
          <p:nvSpPr>
            <p:cNvPr id="7" name="Rectangle 6">
              <a:extLst>
                <a:ext uri="{FF2B5EF4-FFF2-40B4-BE49-F238E27FC236}">
                  <a16:creationId xmlns:a16="http://schemas.microsoft.com/office/drawing/2014/main" id="{CB888171-C23A-40D8-88BF-48461FED36E6}"/>
                </a:ext>
              </a:extLst>
            </p:cNvPr>
            <p:cNvSpPr/>
            <p:nvPr/>
          </p:nvSpPr>
          <p:spPr>
            <a:xfrm>
              <a:off x="427512" y="2755075"/>
              <a:ext cx="4108862" cy="273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29299319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00BB25-41B6-4997-999D-28C395FBB0C6}"/>
              </a:ext>
            </a:extLst>
          </p:cNvPr>
          <p:cNvSpPr>
            <a:spLocks noGrp="1"/>
          </p:cNvSpPr>
          <p:nvPr>
            <p:ph type="title"/>
          </p:nvPr>
        </p:nvSpPr>
        <p:spPr/>
        <p:txBody>
          <a:bodyPr/>
          <a:lstStyle/>
          <a:p>
            <a:r>
              <a:rPr lang="en-US" dirty="0"/>
              <a:t>Employer Resources</a:t>
            </a:r>
          </a:p>
        </p:txBody>
      </p:sp>
      <p:sp>
        <p:nvSpPr>
          <p:cNvPr id="4" name="Rectangle 3">
            <a:extLst>
              <a:ext uri="{FF2B5EF4-FFF2-40B4-BE49-F238E27FC236}">
                <a16:creationId xmlns:a16="http://schemas.microsoft.com/office/drawing/2014/main" id="{A43B4ECD-FF0A-48FA-AF84-988F7D7DFD12}"/>
              </a:ext>
            </a:extLst>
          </p:cNvPr>
          <p:cNvSpPr/>
          <p:nvPr/>
        </p:nvSpPr>
        <p:spPr>
          <a:xfrm>
            <a:off x="1457209" y="3694235"/>
            <a:ext cx="3045417" cy="1631216"/>
          </a:xfrm>
          <a:prstGeom prst="rect">
            <a:avLst/>
          </a:prstGeom>
        </p:spPr>
        <p:txBody>
          <a:bodyPr wrap="square">
            <a:spAutoFit/>
          </a:bodyPr>
          <a:lstStyle/>
          <a:p>
            <a:pPr algn="ctr"/>
            <a:r>
              <a:rPr lang="en-US" sz="2000" b="1" dirty="0">
                <a:latin typeface="Libre Baskerville" panose="020B0604020202020204" charset="0"/>
                <a:hlinkClick r:id="rId2"/>
              </a:rPr>
              <a:t>Employer Assistance and Resource Network on Disability Inclusion (EARN)</a:t>
            </a:r>
            <a:endParaRPr lang="en-US" sz="2000" b="1" dirty="0">
              <a:latin typeface="Libre Baskerville" panose="020B0604020202020204" charset="0"/>
            </a:endParaRPr>
          </a:p>
        </p:txBody>
      </p:sp>
      <p:pic>
        <p:nvPicPr>
          <p:cNvPr id="5" name="Picture 4" descr="EARN. Employer Assistance and Resource Newtowkr on Disability Inclusion.&#10;Advancing Workforce Diversity">
            <a:extLst>
              <a:ext uri="{FF2B5EF4-FFF2-40B4-BE49-F238E27FC236}">
                <a16:creationId xmlns:a16="http://schemas.microsoft.com/office/drawing/2014/main" id="{80E10745-8B4C-44D5-B2DB-210AE602A5B8}"/>
              </a:ext>
            </a:extLst>
          </p:cNvPr>
          <p:cNvPicPr>
            <a:picLocks noChangeAspect="1"/>
          </p:cNvPicPr>
          <p:nvPr/>
        </p:nvPicPr>
        <p:blipFill>
          <a:blip r:embed="rId3"/>
          <a:stretch>
            <a:fillRect/>
          </a:stretch>
        </p:blipFill>
        <p:spPr>
          <a:xfrm>
            <a:off x="1426051" y="2579811"/>
            <a:ext cx="3076575" cy="1114425"/>
          </a:xfrm>
          <a:prstGeom prst="rect">
            <a:avLst/>
          </a:prstGeom>
        </p:spPr>
      </p:pic>
      <p:sp>
        <p:nvSpPr>
          <p:cNvPr id="6" name="Text Placeholder 4">
            <a:extLst>
              <a:ext uri="{FF2B5EF4-FFF2-40B4-BE49-F238E27FC236}">
                <a16:creationId xmlns:a16="http://schemas.microsoft.com/office/drawing/2014/main" id="{32F0964C-AC88-4D6C-B3E2-DD8767B519D3}"/>
              </a:ext>
            </a:extLst>
          </p:cNvPr>
          <p:cNvSpPr txBox="1">
            <a:spLocks/>
          </p:cNvSpPr>
          <p:nvPr/>
        </p:nvSpPr>
        <p:spPr>
          <a:xfrm>
            <a:off x="5057796" y="1577359"/>
            <a:ext cx="6437518" cy="7938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v"/>
            </a:pPr>
            <a:r>
              <a:rPr lang="en-US" sz="2200" dirty="0"/>
              <a:t>(EARN) helps employers recruit, hire, retain and advance people with disabilities. </a:t>
            </a:r>
          </a:p>
          <a:p>
            <a:pPr marL="285750" indent="-285750">
              <a:buFont typeface="Wingdings" panose="05000000000000000000" pitchFamily="2" charset="2"/>
              <a:buChar char="v"/>
            </a:pPr>
            <a:r>
              <a:rPr lang="en-US" sz="2200" dirty="0"/>
              <a:t>EARN also maintains a website, AskEARN.org, which provides information on: recruiting and hiring; retention and advancement; laws and regulations; creating an accessible and welcoming workplace; and federal contractor requirements.</a:t>
            </a:r>
          </a:p>
          <a:p>
            <a:pPr marL="285750" indent="-285750">
              <a:buFont typeface="Wingdings" panose="05000000000000000000" pitchFamily="2" charset="2"/>
              <a:buChar char="v"/>
            </a:pPr>
            <a:r>
              <a:rPr lang="en-US" sz="2200" dirty="0"/>
              <a:t>Other Resources:</a:t>
            </a:r>
          </a:p>
          <a:p>
            <a:pPr marL="695328" lvl="1" indent="-285750">
              <a:buFont typeface="Wingdings" panose="05000000000000000000" pitchFamily="2" charset="2"/>
              <a:buChar char="v"/>
            </a:pPr>
            <a:r>
              <a:rPr lang="en-US" sz="2200" dirty="0">
                <a:hlinkClick r:id="rId4"/>
              </a:rPr>
              <a:t>Primer on Disability Inclusion </a:t>
            </a:r>
            <a:endParaRPr lang="en-US" sz="2200" dirty="0"/>
          </a:p>
          <a:p>
            <a:pPr marL="695328" lvl="1" indent="-285750">
              <a:buFont typeface="Wingdings" panose="05000000000000000000" pitchFamily="2" charset="2"/>
              <a:buChar char="v"/>
            </a:pPr>
            <a:r>
              <a:rPr lang="en-US" sz="2200" dirty="0">
                <a:hlinkClick r:id="rId5"/>
              </a:rPr>
              <a:t>Business Strategies that Work: A Framework for Disability Inclusion</a:t>
            </a:r>
            <a:endParaRPr lang="en-US" sz="2200" dirty="0"/>
          </a:p>
          <a:p>
            <a:pPr marL="695328" lvl="1" indent="-285750">
              <a:buFont typeface="Wingdings" panose="05000000000000000000" pitchFamily="2" charset="2"/>
              <a:buChar char="v"/>
            </a:pPr>
            <a:r>
              <a:rPr lang="en-US" sz="2200" dirty="0">
                <a:hlinkClick r:id="rId6"/>
              </a:rPr>
              <a:t>Small Business &amp; Disability: Steps to Success </a:t>
            </a:r>
            <a:endParaRPr lang="en-US" sz="2200" dirty="0"/>
          </a:p>
          <a:p>
            <a:pPr marL="695328" lvl="1" indent="-285750">
              <a:buFont typeface="Wingdings" panose="05000000000000000000" pitchFamily="2" charset="2"/>
              <a:buChar char="v"/>
            </a:pPr>
            <a:r>
              <a:rPr lang="en-US" sz="2200" dirty="0">
                <a:hlinkClick r:id="rId7"/>
              </a:rPr>
              <a:t>Fact Sheet on Self-Identification of Disability</a:t>
            </a:r>
            <a:endParaRPr lang="en-US" sz="2200" dirty="0"/>
          </a:p>
        </p:txBody>
      </p:sp>
    </p:spTree>
    <p:extLst>
      <p:ext uri="{BB962C8B-B14F-4D97-AF65-F5344CB8AC3E}">
        <p14:creationId xmlns:p14="http://schemas.microsoft.com/office/powerpoint/2010/main" val="18589209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E44A84-85C1-4871-943A-52A1145B5165}"/>
              </a:ext>
            </a:extLst>
          </p:cNvPr>
          <p:cNvSpPr>
            <a:spLocks noGrp="1"/>
          </p:cNvSpPr>
          <p:nvPr>
            <p:ph idx="1"/>
          </p:nvPr>
        </p:nvSpPr>
        <p:spPr>
          <a:xfrm>
            <a:off x="5012871" y="1825625"/>
            <a:ext cx="6340928" cy="4351338"/>
          </a:xfrm>
        </p:spPr>
        <p:txBody>
          <a:bodyPr>
            <a:normAutofit fontScale="55000" lnSpcReduction="20000"/>
          </a:bodyPr>
          <a:lstStyle/>
          <a:p>
            <a:r>
              <a:rPr lang="en-US" dirty="0"/>
              <a:t>Additional elements should include:</a:t>
            </a:r>
          </a:p>
          <a:p>
            <a:r>
              <a:rPr lang="en-US" b="1" dirty="0"/>
              <a:t>Environmental Factors:</a:t>
            </a:r>
            <a:r>
              <a:rPr lang="en-US" dirty="0"/>
              <a:t> Describe the environment an individual will encounter in performing the position. Consider the total environment, and imagine it from the perspective of a new employee. Are the lights bright or dim? Is the work area busy and noisy, or quiet and isolated? Consider such factors as air quality, and any materials that need to be handled on a regular basis. This element may be especially important for OSHA compliance.</a:t>
            </a:r>
          </a:p>
          <a:p>
            <a:r>
              <a:rPr lang="en-US" b="1" dirty="0"/>
              <a:t>A Comprehensive Break Down of Physical Requirements</a:t>
            </a:r>
            <a:r>
              <a:rPr lang="en-US" dirty="0"/>
              <a:t>: Describe both the obvious and less-obvious physical requirements of a position. Examples of requirements might include: lifting requirements, including weight and frequency of such lifting; hours per day to be spent standing, sitting or walking; and hours per day spent typing, leaning over an assembly line, etc.</a:t>
            </a:r>
          </a:p>
          <a:p>
            <a:r>
              <a:rPr lang="en-US" b="1" dirty="0"/>
              <a:t>Schedule and Location:</a:t>
            </a:r>
            <a:r>
              <a:rPr lang="en-US" dirty="0"/>
              <a:t> The preferred schedule and number of hours worked per week should be stated explicitly. If there is an option for flexibility, a statement to that effect could also be included. Describe whether the employee is expected to report to work in a specific location, or if telework is an option. Attendance can be considered an essential function when required to perform the job. Being clear about this requirement from the outset can help prevent difficult conversations in the future.</a:t>
            </a:r>
          </a:p>
          <a:p>
            <a:endParaRPr lang="en-US" dirty="0"/>
          </a:p>
        </p:txBody>
      </p:sp>
      <p:sp>
        <p:nvSpPr>
          <p:cNvPr id="3" name="Title 2">
            <a:extLst>
              <a:ext uri="{FF2B5EF4-FFF2-40B4-BE49-F238E27FC236}">
                <a16:creationId xmlns:a16="http://schemas.microsoft.com/office/drawing/2014/main" id="{8427BD79-0644-4779-A1D2-AA5AFEBB9867}"/>
              </a:ext>
            </a:extLst>
          </p:cNvPr>
          <p:cNvSpPr>
            <a:spLocks noGrp="1"/>
          </p:cNvSpPr>
          <p:nvPr>
            <p:ph type="title"/>
          </p:nvPr>
        </p:nvSpPr>
        <p:spPr/>
        <p:txBody>
          <a:bodyPr/>
          <a:lstStyle/>
          <a:p>
            <a:r>
              <a:rPr lang="en-US" dirty="0"/>
              <a:t>Right There in the Job Description</a:t>
            </a:r>
          </a:p>
        </p:txBody>
      </p:sp>
      <p:pic>
        <p:nvPicPr>
          <p:cNvPr id="4" name="Picture 3" descr="EARN. Employer Assistance and Resource Newtowkr on Disability Inclusion.&#10;Advancing Workforce Diversity">
            <a:extLst>
              <a:ext uri="{FF2B5EF4-FFF2-40B4-BE49-F238E27FC236}">
                <a16:creationId xmlns:a16="http://schemas.microsoft.com/office/drawing/2014/main" id="{7E499F82-D8A1-4737-8B6E-539EE8339374}"/>
              </a:ext>
            </a:extLst>
          </p:cNvPr>
          <p:cNvPicPr>
            <a:picLocks noChangeAspect="1"/>
          </p:cNvPicPr>
          <p:nvPr/>
        </p:nvPicPr>
        <p:blipFill>
          <a:blip r:embed="rId2"/>
          <a:stretch>
            <a:fillRect/>
          </a:stretch>
        </p:blipFill>
        <p:spPr>
          <a:xfrm>
            <a:off x="1213439" y="1504950"/>
            <a:ext cx="3076575" cy="1114425"/>
          </a:xfrm>
          <a:prstGeom prst="rect">
            <a:avLst/>
          </a:prstGeom>
        </p:spPr>
      </p:pic>
      <p:sp>
        <p:nvSpPr>
          <p:cNvPr id="5" name="Rectangle 4">
            <a:extLst>
              <a:ext uri="{FF2B5EF4-FFF2-40B4-BE49-F238E27FC236}">
                <a16:creationId xmlns:a16="http://schemas.microsoft.com/office/drawing/2014/main" id="{4FE56D5A-AF16-4DFC-96E8-D1167558A71E}"/>
              </a:ext>
            </a:extLst>
          </p:cNvPr>
          <p:cNvSpPr/>
          <p:nvPr/>
        </p:nvSpPr>
        <p:spPr>
          <a:xfrm>
            <a:off x="637540" y="3260725"/>
            <a:ext cx="4228374" cy="3139321"/>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 detailed job description is the cornerstone of many human resources objectives.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 well-crafted job description can be useful in attracting and retaining qualified employees with disabilities, and should contain detail beyond what is included in a vacancy announcement.</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 job description that covers more than just basic information can be a useful tool throughout the employment process. </a:t>
            </a:r>
          </a:p>
        </p:txBody>
      </p:sp>
      <p:sp>
        <p:nvSpPr>
          <p:cNvPr id="6" name="Rectangle 5">
            <a:extLst>
              <a:ext uri="{FF2B5EF4-FFF2-40B4-BE49-F238E27FC236}">
                <a16:creationId xmlns:a16="http://schemas.microsoft.com/office/drawing/2014/main" id="{FEAB260C-76D8-4E2D-800B-A9A889FD59DA}"/>
              </a:ext>
            </a:extLst>
          </p:cNvPr>
          <p:cNvSpPr/>
          <p:nvPr/>
        </p:nvSpPr>
        <p:spPr>
          <a:xfrm>
            <a:off x="206829" y="2644774"/>
            <a:ext cx="4659085" cy="646331"/>
          </a:xfrm>
          <a:prstGeom prst="rect">
            <a:avLst/>
          </a:prstGeom>
        </p:spPr>
        <p:txBody>
          <a:bodyPr wrap="square">
            <a:spAutoFit/>
          </a:bodyPr>
          <a:lstStyle/>
          <a:p>
            <a:r>
              <a:rPr lang="en-US" dirty="0">
                <a:hlinkClick r:id="rId3"/>
              </a:rPr>
              <a:t>http://www.askearn.org/topics/recruitment-hiring/job-descriptions/</a:t>
            </a:r>
            <a:endParaRPr lang="en-US" dirty="0"/>
          </a:p>
        </p:txBody>
      </p:sp>
    </p:spTree>
    <p:extLst>
      <p:ext uri="{BB962C8B-B14F-4D97-AF65-F5344CB8AC3E}">
        <p14:creationId xmlns:p14="http://schemas.microsoft.com/office/powerpoint/2010/main" val="25338468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64B134-5109-46C7-8E5D-6987E0D770AB}"/>
              </a:ext>
            </a:extLst>
          </p:cNvPr>
          <p:cNvSpPr>
            <a:spLocks noGrp="1"/>
          </p:cNvSpPr>
          <p:nvPr>
            <p:ph idx="1"/>
          </p:nvPr>
        </p:nvSpPr>
        <p:spPr>
          <a:xfrm>
            <a:off x="523240" y="1825625"/>
            <a:ext cx="3803831" cy="4351338"/>
          </a:xfrm>
        </p:spPr>
        <p:txBody>
          <a:bodyPr>
            <a:normAutofit fontScale="70000" lnSpcReduction="20000"/>
          </a:bodyPr>
          <a:lstStyle/>
          <a:p>
            <a:r>
              <a:rPr lang="en-US" b="1" dirty="0"/>
              <a:t>Go to your favorite job site and search for ‘25 pounds.’ You’ll be shocked at how many non-manual-labor jobs have lifting requirements.</a:t>
            </a:r>
          </a:p>
          <a:p>
            <a:r>
              <a:rPr lang="en-US" dirty="0"/>
              <a:t>Unintentional discrimination is still discrimination. </a:t>
            </a:r>
          </a:p>
          <a:p>
            <a:r>
              <a:rPr lang="en-US" dirty="0"/>
              <a:t>Boilerplate clauses keep disabled people from even applying for jobs. “Requirement creep,” likely put in place by HR professionals eager to avoid trouble, exacerbates discrimination and could, if someone had the time and money, lead to legal trouble.</a:t>
            </a:r>
          </a:p>
        </p:txBody>
      </p:sp>
      <p:sp>
        <p:nvSpPr>
          <p:cNvPr id="3" name="Title 2">
            <a:extLst>
              <a:ext uri="{FF2B5EF4-FFF2-40B4-BE49-F238E27FC236}">
                <a16:creationId xmlns:a16="http://schemas.microsoft.com/office/drawing/2014/main" id="{E56D780A-B781-4062-9C5C-8B6E24C58670}"/>
              </a:ext>
            </a:extLst>
          </p:cNvPr>
          <p:cNvSpPr>
            <a:spLocks noGrp="1"/>
          </p:cNvSpPr>
          <p:nvPr>
            <p:ph type="title"/>
          </p:nvPr>
        </p:nvSpPr>
        <p:spPr/>
        <p:txBody>
          <a:bodyPr/>
          <a:lstStyle/>
          <a:p>
            <a:r>
              <a:rPr lang="en-US" dirty="0"/>
              <a:t>From the Desk of David M. Perry @</a:t>
            </a:r>
            <a:r>
              <a:rPr lang="en-US" dirty="0" err="1"/>
              <a:t>lollardfish</a:t>
            </a:r>
            <a:r>
              <a:rPr lang="en-US" dirty="0"/>
              <a:t> </a:t>
            </a:r>
          </a:p>
        </p:txBody>
      </p:sp>
      <p:pic>
        <p:nvPicPr>
          <p:cNvPr id="4" name="Picture 3" descr="Screencap of David Perry Opinion piece in Al-Jazeera. A man in a wheelchair works at a cubicle in an empty office farm. ">
            <a:extLst>
              <a:ext uri="{FF2B5EF4-FFF2-40B4-BE49-F238E27FC236}">
                <a16:creationId xmlns:a16="http://schemas.microsoft.com/office/drawing/2014/main" id="{E9C9CB8E-68D4-45CB-B687-8DA85A796266}"/>
              </a:ext>
            </a:extLst>
          </p:cNvPr>
          <p:cNvPicPr>
            <a:picLocks noChangeAspect="1"/>
          </p:cNvPicPr>
          <p:nvPr/>
        </p:nvPicPr>
        <p:blipFill>
          <a:blip r:embed="rId2"/>
          <a:stretch>
            <a:fillRect/>
          </a:stretch>
        </p:blipFill>
        <p:spPr>
          <a:xfrm>
            <a:off x="4663848" y="1614032"/>
            <a:ext cx="7305675" cy="4314825"/>
          </a:xfrm>
          <a:prstGeom prst="rect">
            <a:avLst/>
          </a:prstGeom>
        </p:spPr>
      </p:pic>
    </p:spTree>
    <p:extLst>
      <p:ext uri="{BB962C8B-B14F-4D97-AF65-F5344CB8AC3E}">
        <p14:creationId xmlns:p14="http://schemas.microsoft.com/office/powerpoint/2010/main" val="1188179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64B134-5109-46C7-8E5D-6987E0D770AB}"/>
              </a:ext>
            </a:extLst>
          </p:cNvPr>
          <p:cNvSpPr>
            <a:spLocks noGrp="1"/>
          </p:cNvSpPr>
          <p:nvPr>
            <p:ph idx="1"/>
          </p:nvPr>
        </p:nvSpPr>
        <p:spPr>
          <a:xfrm>
            <a:off x="523240" y="4001171"/>
            <a:ext cx="10741115" cy="2856829"/>
          </a:xfrm>
        </p:spPr>
        <p:txBody>
          <a:bodyPr>
            <a:normAutofit/>
          </a:bodyPr>
          <a:lstStyle/>
          <a:p>
            <a:r>
              <a:rPr lang="en-US" b="1" dirty="0"/>
              <a:t>When a job posting includes information about access, accommodations, and flexibility, it can be a signal to applicants that the workplace values disabled candidates—which is the first step toward trusting that they also will value their disabled employees.</a:t>
            </a:r>
          </a:p>
          <a:p>
            <a:r>
              <a:rPr lang="en-US" dirty="0">
                <a:hlinkClick r:id="rId2"/>
              </a:rPr>
              <a:t>https://qz.com/1569134/how-to-write-inclusive-job-descriptions-for-people-with-disabilities/</a:t>
            </a:r>
            <a:r>
              <a:rPr lang="en-US" dirty="0"/>
              <a:t> </a:t>
            </a:r>
          </a:p>
        </p:txBody>
      </p:sp>
      <p:sp>
        <p:nvSpPr>
          <p:cNvPr id="3" name="Title 2">
            <a:extLst>
              <a:ext uri="{FF2B5EF4-FFF2-40B4-BE49-F238E27FC236}">
                <a16:creationId xmlns:a16="http://schemas.microsoft.com/office/drawing/2014/main" id="{E56D780A-B781-4062-9C5C-8B6E24C58670}"/>
              </a:ext>
            </a:extLst>
          </p:cNvPr>
          <p:cNvSpPr>
            <a:spLocks noGrp="1"/>
          </p:cNvSpPr>
          <p:nvPr>
            <p:ph type="title"/>
          </p:nvPr>
        </p:nvSpPr>
        <p:spPr/>
        <p:txBody>
          <a:bodyPr/>
          <a:lstStyle/>
          <a:p>
            <a:r>
              <a:rPr lang="en-US" dirty="0"/>
              <a:t>Help Wanted! </a:t>
            </a:r>
          </a:p>
        </p:txBody>
      </p:sp>
      <p:pic>
        <p:nvPicPr>
          <p:cNvPr id="5" name="Picture 4" descr="Screen cap that says &quot;To be more inclusive of people with disabilities, employers should start with their job descriptions.&quot;">
            <a:extLst>
              <a:ext uri="{FF2B5EF4-FFF2-40B4-BE49-F238E27FC236}">
                <a16:creationId xmlns:a16="http://schemas.microsoft.com/office/drawing/2014/main" id="{CD229C46-EBDE-42CF-BA65-82F9F2D4C5C4}"/>
              </a:ext>
            </a:extLst>
          </p:cNvPr>
          <p:cNvPicPr>
            <a:picLocks noChangeAspect="1"/>
          </p:cNvPicPr>
          <p:nvPr/>
        </p:nvPicPr>
        <p:blipFill>
          <a:blip r:embed="rId3"/>
          <a:stretch>
            <a:fillRect/>
          </a:stretch>
        </p:blipFill>
        <p:spPr>
          <a:xfrm>
            <a:off x="2001942" y="1504950"/>
            <a:ext cx="7558196" cy="2496221"/>
          </a:xfrm>
          <a:prstGeom prst="rect">
            <a:avLst/>
          </a:prstGeom>
        </p:spPr>
      </p:pic>
    </p:spTree>
    <p:extLst>
      <p:ext uri="{BB962C8B-B14F-4D97-AF65-F5344CB8AC3E}">
        <p14:creationId xmlns:p14="http://schemas.microsoft.com/office/powerpoint/2010/main" val="20334588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D142CB-F365-4F81-A272-1C2DA543E052}"/>
              </a:ext>
            </a:extLst>
          </p:cNvPr>
          <p:cNvSpPr>
            <a:spLocks noGrp="1"/>
          </p:cNvSpPr>
          <p:nvPr>
            <p:ph idx="1"/>
          </p:nvPr>
        </p:nvSpPr>
        <p:spPr/>
        <p:txBody>
          <a:bodyPr>
            <a:noAutofit/>
          </a:bodyPr>
          <a:lstStyle/>
          <a:p>
            <a:r>
              <a:rPr lang="en-US" sz="2200" dirty="0"/>
              <a:t>Many employers say that one of the greatest barriers they face in hiring people with disabilities, is that they have trouble finding candidates. That’s where effective outreach and recruitment strategies come in. State &amp; Local Resources that Can Help: </a:t>
            </a:r>
          </a:p>
          <a:p>
            <a:r>
              <a:rPr lang="en-US" sz="2200" u="sng" dirty="0">
                <a:hlinkClick r:id="rId2"/>
              </a:rPr>
              <a:t>American Job Centers (AJCs)</a:t>
            </a:r>
            <a:r>
              <a:rPr lang="en-US" sz="2200" u="sng" dirty="0"/>
              <a:t> - </a:t>
            </a:r>
            <a:r>
              <a:rPr lang="en-US" sz="2200" dirty="0"/>
              <a:t>These centers located in communities throughout the country offer centralized employment and training services to help people both with and without disabilities.</a:t>
            </a:r>
          </a:p>
          <a:p>
            <a:r>
              <a:rPr lang="en-US" sz="2200" u="sng" dirty="0">
                <a:hlinkClick r:id="rId3"/>
              </a:rPr>
              <a:t>Centers for Independent Living (CILs)</a:t>
            </a:r>
            <a:r>
              <a:rPr lang="en-US" sz="2200" i="1" u="sng" dirty="0"/>
              <a:t> – T</a:t>
            </a:r>
            <a:r>
              <a:rPr lang="en-US" sz="2200" dirty="0"/>
              <a:t>hese community-based nonprofit agencies are run by and for people with disabilities. They provide a variety of services, including those related to employment. </a:t>
            </a:r>
          </a:p>
          <a:p>
            <a:r>
              <a:rPr lang="en-US" sz="2200" u="sng" dirty="0">
                <a:hlinkClick r:id="rId4"/>
              </a:rPr>
              <a:t>Disability and Veterans Community Resources Directory</a:t>
            </a:r>
            <a:r>
              <a:rPr lang="en-US" sz="2200" u="sng" dirty="0"/>
              <a:t> </a:t>
            </a:r>
            <a:r>
              <a:rPr lang="en-US" sz="2200" dirty="0"/>
              <a:t>– Maintained by OFCCP, this directory provides a list of organizations that can assist with training, recruiting and hiring people with disabilities and veterans.</a:t>
            </a:r>
          </a:p>
          <a:p>
            <a:r>
              <a:rPr lang="en-US" sz="2200" u="sng" dirty="0">
                <a:hlinkClick r:id="rId5"/>
              </a:rPr>
              <a:t>Employment Networks (ENs)</a:t>
            </a:r>
            <a:r>
              <a:rPr lang="en-US" sz="2200" u="sng" dirty="0"/>
              <a:t> – </a:t>
            </a:r>
            <a:r>
              <a:rPr lang="en-US" sz="2200" dirty="0"/>
              <a:t>ENs are private organizations or public agencies that have agreed to provide employment and vocational services under the </a:t>
            </a:r>
            <a:r>
              <a:rPr lang="en-US" sz="2200" u="sng" dirty="0">
                <a:hlinkClick r:id="rId6"/>
              </a:rPr>
              <a:t>Ticket to Work Program</a:t>
            </a:r>
            <a:r>
              <a:rPr lang="en-US" sz="2200" dirty="0"/>
              <a:t>.</a:t>
            </a:r>
          </a:p>
          <a:p>
            <a:br>
              <a:rPr lang="en-US" sz="2200" dirty="0"/>
            </a:br>
            <a:endParaRPr lang="en-US" sz="2200" dirty="0"/>
          </a:p>
          <a:p>
            <a:br>
              <a:rPr lang="en-US" sz="2200" dirty="0"/>
            </a:br>
            <a:endParaRPr lang="en-US" sz="2200" dirty="0"/>
          </a:p>
        </p:txBody>
      </p:sp>
      <p:sp>
        <p:nvSpPr>
          <p:cNvPr id="3" name="Title 2">
            <a:extLst>
              <a:ext uri="{FF2B5EF4-FFF2-40B4-BE49-F238E27FC236}">
                <a16:creationId xmlns:a16="http://schemas.microsoft.com/office/drawing/2014/main" id="{D245776D-F553-4344-8F50-1BCFF73B0BDD}"/>
              </a:ext>
            </a:extLst>
          </p:cNvPr>
          <p:cNvSpPr>
            <a:spLocks noGrp="1"/>
          </p:cNvSpPr>
          <p:nvPr>
            <p:ph type="title"/>
          </p:nvPr>
        </p:nvSpPr>
        <p:spPr/>
        <p:txBody>
          <a:bodyPr>
            <a:normAutofit fontScale="90000"/>
          </a:bodyPr>
          <a:lstStyle/>
          <a:p>
            <a:r>
              <a:rPr lang="en-US" dirty="0"/>
              <a:t>“</a:t>
            </a:r>
            <a:r>
              <a:rPr lang="en-US" i="1" dirty="0"/>
              <a:t>Where can I find job candidates with disabilities?</a:t>
            </a:r>
            <a:r>
              <a:rPr lang="en-US" dirty="0"/>
              <a:t>”</a:t>
            </a:r>
          </a:p>
        </p:txBody>
      </p:sp>
    </p:spTree>
    <p:extLst>
      <p:ext uri="{BB962C8B-B14F-4D97-AF65-F5344CB8AC3E}">
        <p14:creationId xmlns:p14="http://schemas.microsoft.com/office/powerpoint/2010/main" val="14836508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D142CB-F365-4F81-A272-1C2DA543E052}"/>
              </a:ext>
            </a:extLst>
          </p:cNvPr>
          <p:cNvSpPr>
            <a:spLocks noGrp="1"/>
          </p:cNvSpPr>
          <p:nvPr>
            <p:ph idx="1"/>
          </p:nvPr>
        </p:nvSpPr>
        <p:spPr>
          <a:xfrm>
            <a:off x="523241" y="1825625"/>
            <a:ext cx="7412446" cy="4351338"/>
          </a:xfrm>
        </p:spPr>
        <p:txBody>
          <a:bodyPr>
            <a:normAutofit fontScale="92500" lnSpcReduction="20000"/>
          </a:bodyPr>
          <a:lstStyle/>
          <a:p>
            <a:r>
              <a:rPr lang="en-US" dirty="0">
                <a:solidFill>
                  <a:schemeClr val="tx1"/>
                </a:solidFill>
              </a:rPr>
              <a:t>Many employers tell us that one of the greatest barriers they face in hiring people with disabilities, including veterans with disabilities, is that they have trouble finding qualified candidates. That’s where effective outreach and recruitment strategies come in.</a:t>
            </a:r>
          </a:p>
          <a:p>
            <a:r>
              <a:rPr lang="en-US" dirty="0">
                <a:solidFill>
                  <a:schemeClr val="tx1"/>
                </a:solidFill>
              </a:rPr>
              <a:t>Working with state and local service providers, such as </a:t>
            </a:r>
            <a:r>
              <a:rPr lang="en-US" u="sng" dirty="0">
                <a:solidFill>
                  <a:schemeClr val="tx1"/>
                </a:solidFill>
                <a:hlinkClick r:id="rId2">
                  <a:extLst>
                    <a:ext uri="{A12FA001-AC4F-418D-AE19-62706E023703}">
                      <ahyp:hlinkClr xmlns:ahyp="http://schemas.microsoft.com/office/drawing/2018/hyperlinkcolor" val="tx"/>
                    </a:ext>
                  </a:extLst>
                </a:hlinkClick>
              </a:rPr>
              <a:t>vocational rehabilitation agencies</a:t>
            </a:r>
            <a:r>
              <a:rPr lang="en-US" dirty="0">
                <a:solidFill>
                  <a:schemeClr val="tx1"/>
                </a:solidFill>
              </a:rPr>
              <a:t>, </a:t>
            </a:r>
            <a:r>
              <a:rPr lang="en-US" u="sng" dirty="0">
                <a:solidFill>
                  <a:schemeClr val="tx1"/>
                </a:solidFill>
                <a:hlinkClick r:id="rId3">
                  <a:extLst>
                    <a:ext uri="{A12FA001-AC4F-418D-AE19-62706E023703}">
                      <ahyp:hlinkClr xmlns:ahyp="http://schemas.microsoft.com/office/drawing/2018/hyperlinkcolor" val="tx"/>
                    </a:ext>
                  </a:extLst>
                </a:hlinkClick>
              </a:rPr>
              <a:t>American Job Centers</a:t>
            </a:r>
            <a:r>
              <a:rPr lang="en-US" dirty="0">
                <a:solidFill>
                  <a:schemeClr val="tx1"/>
                </a:solidFill>
              </a:rPr>
              <a:t>, </a:t>
            </a:r>
            <a:r>
              <a:rPr lang="en-US" u="sng" dirty="0">
                <a:solidFill>
                  <a:schemeClr val="tx1"/>
                </a:solidFill>
                <a:hlinkClick r:id="rId4">
                  <a:extLst>
                    <a:ext uri="{A12FA001-AC4F-418D-AE19-62706E023703}">
                      <ahyp:hlinkClr xmlns:ahyp="http://schemas.microsoft.com/office/drawing/2018/hyperlinkcolor" val="tx"/>
                    </a:ext>
                  </a:extLst>
                </a:hlinkClick>
              </a:rPr>
              <a:t>Centers for Independent Living</a:t>
            </a:r>
            <a:r>
              <a:rPr lang="en-US" dirty="0">
                <a:solidFill>
                  <a:schemeClr val="tx1"/>
                </a:solidFill>
              </a:rPr>
              <a:t> (CILs) and other community-based organizations, is key to helping you find qualified candidates with disabilities.</a:t>
            </a:r>
          </a:p>
          <a:p>
            <a:br>
              <a:rPr lang="en-US" dirty="0">
                <a:solidFill>
                  <a:schemeClr val="tx1"/>
                </a:solidFill>
              </a:rPr>
            </a:br>
            <a:endParaRPr lang="en-US" dirty="0">
              <a:solidFill>
                <a:schemeClr val="tx1"/>
              </a:solidFill>
            </a:endParaRPr>
          </a:p>
        </p:txBody>
      </p:sp>
      <p:sp>
        <p:nvSpPr>
          <p:cNvPr id="3" name="Title 2">
            <a:extLst>
              <a:ext uri="{FF2B5EF4-FFF2-40B4-BE49-F238E27FC236}">
                <a16:creationId xmlns:a16="http://schemas.microsoft.com/office/drawing/2014/main" id="{D245776D-F553-4344-8F50-1BCFF73B0BDD}"/>
              </a:ext>
            </a:extLst>
          </p:cNvPr>
          <p:cNvSpPr>
            <a:spLocks noGrp="1"/>
          </p:cNvSpPr>
          <p:nvPr>
            <p:ph type="title"/>
          </p:nvPr>
        </p:nvSpPr>
        <p:spPr/>
        <p:txBody>
          <a:bodyPr/>
          <a:lstStyle/>
          <a:p>
            <a:r>
              <a:rPr lang="en-US" dirty="0"/>
              <a:t>Coordinate with local </a:t>
            </a:r>
            <a:r>
              <a:rPr lang="en-US" dirty="0" err="1"/>
              <a:t>Voc</a:t>
            </a:r>
            <a:r>
              <a:rPr lang="en-US" dirty="0"/>
              <a:t> Rehab Agencies</a:t>
            </a:r>
          </a:p>
        </p:txBody>
      </p:sp>
      <p:pic>
        <p:nvPicPr>
          <p:cNvPr id="2050" name="Picture 2" descr="Image result for vocational rehabilitation">
            <a:extLst>
              <a:ext uri="{FF2B5EF4-FFF2-40B4-BE49-F238E27FC236}">
                <a16:creationId xmlns:a16="http://schemas.microsoft.com/office/drawing/2014/main" id="{1890CA2B-DDD0-4CB7-9F22-50CAAAFA16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5687" y="1848643"/>
            <a:ext cx="3733072" cy="3783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4535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D142CB-F365-4F81-A272-1C2DA543E052}"/>
              </a:ext>
            </a:extLst>
          </p:cNvPr>
          <p:cNvSpPr>
            <a:spLocks noGrp="1"/>
          </p:cNvSpPr>
          <p:nvPr>
            <p:ph idx="1"/>
          </p:nvPr>
        </p:nvSpPr>
        <p:spPr>
          <a:xfrm>
            <a:off x="4082870" y="1678668"/>
            <a:ext cx="7412446" cy="4351338"/>
          </a:xfrm>
        </p:spPr>
        <p:txBody>
          <a:bodyPr>
            <a:normAutofit fontScale="62500" lnSpcReduction="20000"/>
          </a:bodyPr>
          <a:lstStyle/>
          <a:p>
            <a:r>
              <a:rPr lang="en-US" dirty="0">
                <a:solidFill>
                  <a:schemeClr val="tx1"/>
                </a:solidFill>
              </a:rPr>
              <a:t>Council of State Administrators of Vocational Rehabilitation (CSAVR) CSAVR is a network comprised of the 80 Directors that manage the VR programs in every state, Washington, D.C., and U.S. territories. CSAVR coordinates the following resources: </a:t>
            </a:r>
          </a:p>
          <a:p>
            <a:r>
              <a:rPr lang="en-US" b="1" dirty="0">
                <a:solidFill>
                  <a:schemeClr val="tx1"/>
                </a:solidFill>
              </a:rPr>
              <a:t>National Employment Team (NET): </a:t>
            </a:r>
            <a:r>
              <a:rPr lang="en-US" dirty="0">
                <a:solidFill>
                  <a:schemeClr val="tx1"/>
                </a:solidFill>
              </a:rPr>
              <a:t>The NET is a national team of VR Business Consultants that provide direct access to employment-ready candidates in the public VR system, and support disability employment specialists in providing services to these candidates. Designed in collaboration with business partners and supported by VR leadership, the NET provides business customers in every state, Washington, D.C., and U.S. territories with a range of services — from basic disability training for staff, to pre-employment support, to building a talent pipeline, to retention services, to diversity and compliance strategies, to a range of technical support. </a:t>
            </a:r>
          </a:p>
          <a:p>
            <a:r>
              <a:rPr lang="en-US" b="1" dirty="0">
                <a:solidFill>
                  <a:schemeClr val="tx1"/>
                </a:solidFill>
              </a:rPr>
              <a:t>Talent Acquisition Portal (TAP): </a:t>
            </a:r>
            <a:r>
              <a:rPr lang="en-US" dirty="0">
                <a:solidFill>
                  <a:schemeClr val="tx1"/>
                </a:solidFill>
              </a:rPr>
              <a:t>TAP is an online system which includes both a national pool of Vocational Rehabilitation candidates looking for employment and a job posting system for businesses looking to hire people with disabilities. TAP also supports Virtual Job Fairs that include candidates with disabilities from across the U.S.</a:t>
            </a:r>
          </a:p>
        </p:txBody>
      </p:sp>
      <p:sp>
        <p:nvSpPr>
          <p:cNvPr id="3" name="Title 2">
            <a:extLst>
              <a:ext uri="{FF2B5EF4-FFF2-40B4-BE49-F238E27FC236}">
                <a16:creationId xmlns:a16="http://schemas.microsoft.com/office/drawing/2014/main" id="{D245776D-F553-4344-8F50-1BCFF73B0BDD}"/>
              </a:ext>
            </a:extLst>
          </p:cNvPr>
          <p:cNvSpPr>
            <a:spLocks noGrp="1"/>
          </p:cNvSpPr>
          <p:nvPr>
            <p:ph type="title"/>
          </p:nvPr>
        </p:nvSpPr>
        <p:spPr/>
        <p:txBody>
          <a:bodyPr/>
          <a:lstStyle/>
          <a:p>
            <a:r>
              <a:rPr lang="en-US" dirty="0"/>
              <a:t>For Example: Leverage the Expertise of CSAVR</a:t>
            </a:r>
          </a:p>
        </p:txBody>
      </p:sp>
      <p:pic>
        <p:nvPicPr>
          <p:cNvPr id="3074" name="Picture 2" descr="Image result for CSAVR">
            <a:extLst>
              <a:ext uri="{FF2B5EF4-FFF2-40B4-BE49-F238E27FC236}">
                <a16:creationId xmlns:a16="http://schemas.microsoft.com/office/drawing/2014/main" id="{2382F316-C826-4263-9E76-53B17E5A0D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704" y="2054679"/>
            <a:ext cx="3524250"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8029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FEA6A-8041-49B3-93B5-9B8B89C63323}"/>
              </a:ext>
            </a:extLst>
          </p:cNvPr>
          <p:cNvSpPr>
            <a:spLocks noGrp="1"/>
          </p:cNvSpPr>
          <p:nvPr>
            <p:ph type="title"/>
          </p:nvPr>
        </p:nvSpPr>
        <p:spPr/>
        <p:txBody>
          <a:bodyPr/>
          <a:lstStyle/>
          <a:p>
            <a:r>
              <a:rPr lang="en-US" dirty="0"/>
              <a:t>Positive Messaging Works</a:t>
            </a:r>
          </a:p>
        </p:txBody>
      </p:sp>
      <p:graphicFrame>
        <p:nvGraphicFramePr>
          <p:cNvPr id="5" name="Table 4">
            <a:extLst>
              <a:ext uri="{FF2B5EF4-FFF2-40B4-BE49-F238E27FC236}">
                <a16:creationId xmlns:a16="http://schemas.microsoft.com/office/drawing/2014/main" id="{9137D01C-AB66-4058-9712-61B8891E59C3}"/>
              </a:ext>
            </a:extLst>
          </p:cNvPr>
          <p:cNvGraphicFramePr>
            <a:graphicFrameLocks noGrp="1"/>
          </p:cNvGraphicFramePr>
          <p:nvPr/>
        </p:nvGraphicFramePr>
        <p:xfrm>
          <a:off x="454841" y="1504950"/>
          <a:ext cx="11282317" cy="5226439"/>
        </p:xfrm>
        <a:graphic>
          <a:graphicData uri="http://schemas.openxmlformats.org/drawingml/2006/table">
            <a:tbl>
              <a:tblPr firstRow="1" firstCol="1" bandRow="1">
                <a:tableStyleId>{5C22544A-7EE6-4342-B048-85BDC9FD1C3A}</a:tableStyleId>
              </a:tblPr>
              <a:tblGrid>
                <a:gridCol w="9717069">
                  <a:extLst>
                    <a:ext uri="{9D8B030D-6E8A-4147-A177-3AD203B41FA5}">
                      <a16:colId xmlns:a16="http://schemas.microsoft.com/office/drawing/2014/main" val="3265244419"/>
                    </a:ext>
                  </a:extLst>
                </a:gridCol>
                <a:gridCol w="1565248">
                  <a:extLst>
                    <a:ext uri="{9D8B030D-6E8A-4147-A177-3AD203B41FA5}">
                      <a16:colId xmlns:a16="http://schemas.microsoft.com/office/drawing/2014/main" val="3060938602"/>
                    </a:ext>
                  </a:extLst>
                </a:gridCol>
              </a:tblGrid>
              <a:tr h="8029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Q 10. What do you think is the most compelling reason to include and increase opportunities for people with disabilities?</a:t>
                      </a:r>
                      <a:endPar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txBody>
                  <a:tcPr marL="73025" marR="73025" marT="18415" marB="18415" anchor="ctr"/>
                </a:tc>
                <a:tc>
                  <a:txBody>
                    <a:bodyPr/>
                    <a:lstStyle/>
                    <a:p>
                      <a:pPr marL="0" marR="0" algn="ctr">
                        <a:spcBef>
                          <a:spcPts val="0"/>
                        </a:spcBef>
                        <a:spcAft>
                          <a:spcPts val="0"/>
                        </a:spcAft>
                      </a:pPr>
                      <a:r>
                        <a:rPr lang="en-US" sz="1800" dirty="0">
                          <a:effectLst/>
                        </a:rPr>
                        <a:t>All Respondents</a:t>
                      </a:r>
                      <a:endParaRPr lang="en-US" sz="18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1156950460"/>
                  </a:ext>
                </a:extLst>
              </a:tr>
              <a:tr h="546797">
                <a:tc>
                  <a:txBody>
                    <a:bodyPr/>
                    <a:lstStyle/>
                    <a:p>
                      <a:pPr marL="0" marR="0">
                        <a:spcBef>
                          <a:spcPts val="0"/>
                        </a:spcBef>
                        <a:spcAft>
                          <a:spcPts val="0"/>
                        </a:spcAft>
                      </a:pPr>
                      <a:r>
                        <a:rPr lang="en-US" sz="1800" b="1" dirty="0">
                          <a:effectLst/>
                          <a:latin typeface="Times New Roman" panose="02020603050405020304" pitchFamily="18" charset="0"/>
                          <a:cs typeface="Times New Roman" panose="02020603050405020304" pitchFamily="18" charset="0"/>
                        </a:rPr>
                        <a:t>Organizations are at their best when they welcome, respect and include people of all backgrounds. This includes people with disabilities. </a:t>
                      </a:r>
                      <a:endPar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algn="r">
                        <a:spcBef>
                          <a:spcPts val="0"/>
                        </a:spcBef>
                        <a:spcAft>
                          <a:spcPts val="0"/>
                        </a:spcAft>
                      </a:pPr>
                      <a:r>
                        <a:rPr lang="en-US" sz="1800" b="1" dirty="0">
                          <a:effectLst/>
                          <a:latin typeface="Times New Roman" panose="02020603050405020304" pitchFamily="18" charset="0"/>
                          <a:cs typeface="Times New Roman" panose="02020603050405020304" pitchFamily="18" charset="0"/>
                        </a:rPr>
                        <a:t>44%</a:t>
                      </a:r>
                      <a:endPar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1712835857"/>
                  </a:ext>
                </a:extLst>
              </a:tr>
              <a:tr h="802997">
                <a:tc>
                  <a:txBody>
                    <a:bodyPr/>
                    <a:lstStyle/>
                    <a:p>
                      <a:pPr marL="0" marR="0">
                        <a:spcBef>
                          <a:spcPts val="0"/>
                        </a:spcBef>
                        <a:spcAft>
                          <a:spcPts val="0"/>
                        </a:spcAft>
                      </a:pPr>
                      <a:r>
                        <a:rPr lang="en-US" sz="1800" b="1" dirty="0">
                          <a:effectLst/>
                          <a:latin typeface="Times New Roman" panose="02020603050405020304" pitchFamily="18" charset="0"/>
                          <a:cs typeface="Times New Roman" panose="02020603050405020304" pitchFamily="18" charset="0"/>
                        </a:rPr>
                        <a:t>Problems are best solved by working with people who have experienced them first hand and know solutions that work. Just like issues that impact people of different racial, ethnic or other backgrounds, people with disabilities should be involved in solving issues that impact them.</a:t>
                      </a:r>
                      <a:endPar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algn="r">
                        <a:spcBef>
                          <a:spcPts val="0"/>
                        </a:spcBef>
                        <a:spcAft>
                          <a:spcPts val="0"/>
                        </a:spcAft>
                      </a:pPr>
                      <a:r>
                        <a:rPr lang="en-US" sz="1800" b="1" dirty="0">
                          <a:effectLst/>
                          <a:latin typeface="Times New Roman" panose="02020603050405020304" pitchFamily="18" charset="0"/>
                          <a:cs typeface="Times New Roman" panose="02020603050405020304" pitchFamily="18" charset="0"/>
                        </a:rPr>
                        <a:t>24%</a:t>
                      </a:r>
                      <a:endPar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320675547"/>
                  </a:ext>
                </a:extLst>
              </a:tr>
              <a:tr h="802997">
                <a:tc>
                  <a:txBody>
                    <a:bodyPr/>
                    <a:lstStyle/>
                    <a:p>
                      <a:pPr marL="0" marR="0">
                        <a:spcBef>
                          <a:spcPts val="0"/>
                        </a:spcBef>
                        <a:spcAft>
                          <a:spcPts val="0"/>
                        </a:spcAft>
                      </a:pPr>
                      <a:r>
                        <a:rPr lang="en-US" sz="1800" b="1" dirty="0">
                          <a:effectLst/>
                          <a:latin typeface="Times New Roman" panose="02020603050405020304" pitchFamily="18" charset="0"/>
                          <a:cs typeface="Times New Roman" panose="02020603050405020304" pitchFamily="18" charset="0"/>
                        </a:rPr>
                        <a:t>Our nation was founded on the principle that anyone who works hard should be able to get ahead in life. People with disabilities deserve equal opportunity to earn an income, achieve independence and be included, just like anyone else.</a:t>
                      </a:r>
                      <a:endPar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algn="r">
                        <a:spcBef>
                          <a:spcPts val="0"/>
                        </a:spcBef>
                        <a:spcAft>
                          <a:spcPts val="0"/>
                        </a:spcAft>
                      </a:pPr>
                      <a:r>
                        <a:rPr lang="en-US" sz="1800" b="1" dirty="0">
                          <a:effectLst/>
                          <a:latin typeface="Times New Roman" panose="02020603050405020304" pitchFamily="18" charset="0"/>
                          <a:cs typeface="Times New Roman" panose="02020603050405020304" pitchFamily="18" charset="0"/>
                        </a:rPr>
                        <a:t>18%</a:t>
                      </a:r>
                      <a:endPar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400336103"/>
                  </a:ext>
                </a:extLst>
              </a:tr>
              <a:tr h="1059196">
                <a:tc>
                  <a:txBody>
                    <a:bodyPr/>
                    <a:lstStyle/>
                    <a:p>
                      <a:pPr marL="0" marR="0">
                        <a:spcBef>
                          <a:spcPts val="0"/>
                        </a:spcBef>
                        <a:spcAft>
                          <a:spcPts val="0"/>
                        </a:spcAft>
                      </a:pPr>
                      <a:r>
                        <a:rPr lang="en-US" sz="1800" b="1" dirty="0">
                          <a:effectLst/>
                          <a:latin typeface="Times New Roman" panose="02020603050405020304" pitchFamily="18" charset="0"/>
                          <a:cs typeface="Times New Roman" panose="02020603050405020304" pitchFamily="18" charset="0"/>
                        </a:rPr>
                        <a:t>Companies including Microsoft, JPMC, Coca-Cola and others have seen that talented people with disabilities can bring unique experiences, innovation and determination to organizations. It is time for nonprofits and philanthropy to benefit from what people with disabilities CAN do.</a:t>
                      </a:r>
                      <a:endPar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algn="r">
                        <a:spcBef>
                          <a:spcPts val="0"/>
                        </a:spcBef>
                        <a:spcAft>
                          <a:spcPts val="0"/>
                        </a:spcAft>
                      </a:pPr>
                      <a:r>
                        <a:rPr lang="en-US" sz="1800" b="1" dirty="0">
                          <a:effectLst/>
                          <a:latin typeface="Times New Roman" panose="02020603050405020304" pitchFamily="18" charset="0"/>
                          <a:cs typeface="Times New Roman" panose="02020603050405020304" pitchFamily="18" charset="0"/>
                        </a:rPr>
                        <a:t>8%</a:t>
                      </a:r>
                      <a:endPar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2406181129"/>
                  </a:ext>
                </a:extLst>
              </a:tr>
              <a:tr h="1059196">
                <a:tc>
                  <a:txBody>
                    <a:bodyPr/>
                    <a:lstStyle/>
                    <a:p>
                      <a:pPr marL="0" marR="0">
                        <a:spcBef>
                          <a:spcPts val="0"/>
                        </a:spcBef>
                        <a:spcAft>
                          <a:spcPts val="0"/>
                        </a:spcAft>
                      </a:pPr>
                      <a:r>
                        <a:rPr lang="en-US" sz="1800" b="1" dirty="0">
                          <a:effectLst/>
                          <a:latin typeface="Times New Roman" panose="02020603050405020304" pitchFamily="18" charset="0"/>
                          <a:cs typeface="Times New Roman" panose="02020603050405020304" pitchFamily="18" charset="0"/>
                        </a:rPr>
                        <a:t>Only 1 in 3 people with a disability has a job. People with disabilities are twice as likely to be poor as people without disabilities. They are disproportionally impacted by issues of school suspension and dropping out, unemployment, homelessness, abuse, incarceration and other issues.</a:t>
                      </a:r>
                      <a:endPar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tc>
                <a:tc>
                  <a:txBody>
                    <a:bodyPr/>
                    <a:lstStyle/>
                    <a:p>
                      <a:pPr marL="0" marR="0" algn="r">
                        <a:spcBef>
                          <a:spcPts val="0"/>
                        </a:spcBef>
                        <a:spcAft>
                          <a:spcPts val="0"/>
                        </a:spcAft>
                      </a:pPr>
                      <a:r>
                        <a:rPr lang="en-US" sz="1800" b="1" dirty="0">
                          <a:effectLst/>
                          <a:latin typeface="Times New Roman" panose="02020603050405020304" pitchFamily="18" charset="0"/>
                          <a:cs typeface="Times New Roman" panose="02020603050405020304" pitchFamily="18" charset="0"/>
                        </a:rPr>
                        <a:t>7%</a:t>
                      </a:r>
                      <a:endPar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18415" marB="18415" anchor="ctr"/>
                </a:tc>
                <a:extLst>
                  <a:ext uri="{0D108BD9-81ED-4DB2-BD59-A6C34878D82A}">
                    <a16:rowId xmlns:a16="http://schemas.microsoft.com/office/drawing/2014/main" val="1262494046"/>
                  </a:ext>
                </a:extLst>
              </a:tr>
            </a:tbl>
          </a:graphicData>
        </a:graphic>
      </p:graphicFrame>
    </p:spTree>
    <p:extLst>
      <p:ext uri="{BB962C8B-B14F-4D97-AF65-F5344CB8AC3E}">
        <p14:creationId xmlns:p14="http://schemas.microsoft.com/office/powerpoint/2010/main" val="39483119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E0AE90-4617-4BE4-8661-13A1D846E5ED}"/>
              </a:ext>
            </a:extLst>
          </p:cNvPr>
          <p:cNvSpPr>
            <a:spLocks noGrp="1"/>
          </p:cNvSpPr>
          <p:nvPr>
            <p:ph type="title"/>
          </p:nvPr>
        </p:nvSpPr>
        <p:spPr/>
        <p:txBody>
          <a:bodyPr/>
          <a:lstStyle/>
          <a:p>
            <a:r>
              <a:rPr lang="en-US" dirty="0"/>
              <a:t>Strong Response to Disability Employment</a:t>
            </a:r>
          </a:p>
        </p:txBody>
      </p:sp>
      <p:graphicFrame>
        <p:nvGraphicFramePr>
          <p:cNvPr id="4" name="Chart 3" descr="Our nation was founded on the principle that anyone who works hard should be able to get ahead in life. People with disabilities deserve the opportunity to earn an income and achieve independence, just like anyone else. 61% believe it is very convincing while 92% believe it is somewhat convincing.&#10;People with disabilities bring unique characteristics and talents to workplaces that benefit employers and organizations. Stephen Hawking is a genius who happens to use a wheelchair. People with disabilities can work in hospitals, hotels, be super talents in developing computer software and in many other fields 51% believe it is very convincing while 90% believe it is somewhat convincing.&#10;&#10;Companies including Amazon, Starbucks, Pepsi and others have shown that employees with disabilities are loyal, successful and help them make more money. If we find the right jobs for the right people it can and does increase the bottom line of companies. 51% believe it is very convincing while 88% believe it is somewhat convincing. &#10;" title="Which argument elicited a strong response for employing people with disabilities ">
            <a:extLst>
              <a:ext uri="{FF2B5EF4-FFF2-40B4-BE49-F238E27FC236}">
                <a16:creationId xmlns:a16="http://schemas.microsoft.com/office/drawing/2014/main" id="{3197B881-C67D-4963-92EE-850594441540}"/>
              </a:ext>
            </a:extLst>
          </p:cNvPr>
          <p:cNvGraphicFramePr/>
          <p:nvPr/>
        </p:nvGraphicFramePr>
        <p:xfrm>
          <a:off x="6259285" y="2894398"/>
          <a:ext cx="5606985" cy="319318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1">
            <a:extLst>
              <a:ext uri="{FF2B5EF4-FFF2-40B4-BE49-F238E27FC236}">
                <a16:creationId xmlns:a16="http://schemas.microsoft.com/office/drawing/2014/main" id="{2E2C44E0-FD6F-4471-9DA3-92C3E2BB2681}"/>
              </a:ext>
            </a:extLst>
          </p:cNvPr>
          <p:cNvSpPr txBox="1"/>
          <p:nvPr/>
        </p:nvSpPr>
        <p:spPr>
          <a:xfrm>
            <a:off x="768566" y="3156857"/>
            <a:ext cx="7107638" cy="689559"/>
          </a:xfrm>
          <a:prstGeom prst="rect">
            <a:avLst/>
          </a:prstGeom>
          <a:noFill/>
          <a:ln>
            <a:noFill/>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n-US" sz="1600" kern="0" dirty="0">
                <a:solidFill>
                  <a:srgbClr val="000000"/>
                </a:solidFill>
                <a:latin typeface="Times New Roman" panose="02020603050405020304" pitchFamily="18" charset="0"/>
                <a:cs typeface="Times New Roman" panose="02020603050405020304" pitchFamily="18" charset="0"/>
              </a:rPr>
              <a:t>Our nation was founded on the principle that anyone who works hard should be able to get ahead in life. People with disabilities deserve the opportunity to earn an income and achieve independence, just like anyone else</a:t>
            </a:r>
          </a:p>
        </p:txBody>
      </p:sp>
      <p:sp>
        <p:nvSpPr>
          <p:cNvPr id="6" name="TextBox 1">
            <a:extLst>
              <a:ext uri="{FF2B5EF4-FFF2-40B4-BE49-F238E27FC236}">
                <a16:creationId xmlns:a16="http://schemas.microsoft.com/office/drawing/2014/main" id="{A944A1BB-0130-47A9-B4DB-0F3FFD4C3EB3}"/>
              </a:ext>
            </a:extLst>
          </p:cNvPr>
          <p:cNvSpPr txBox="1"/>
          <p:nvPr/>
        </p:nvSpPr>
        <p:spPr>
          <a:xfrm>
            <a:off x="768565" y="5300060"/>
            <a:ext cx="7107638" cy="689559"/>
          </a:xfrm>
          <a:prstGeom prst="rect">
            <a:avLst/>
          </a:prstGeom>
          <a:noFill/>
          <a:ln>
            <a:noFill/>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n-US" sz="1600" kern="0" dirty="0">
                <a:solidFill>
                  <a:srgbClr val="000000"/>
                </a:solidFill>
                <a:latin typeface="Times New Roman" panose="02020603050405020304" pitchFamily="18" charset="0"/>
                <a:cs typeface="Times New Roman" panose="02020603050405020304" pitchFamily="18" charset="0"/>
              </a:rPr>
              <a:t>Companies including Amazon, Starbucks, Pepsi and others have shown that employees with disabilities are loyal, successful and help them make more money. If we find the right jobs for the right people it can and does increase the bottom line of companies</a:t>
            </a:r>
          </a:p>
        </p:txBody>
      </p:sp>
      <p:sp>
        <p:nvSpPr>
          <p:cNvPr id="7" name="TextBox 1">
            <a:extLst>
              <a:ext uri="{FF2B5EF4-FFF2-40B4-BE49-F238E27FC236}">
                <a16:creationId xmlns:a16="http://schemas.microsoft.com/office/drawing/2014/main" id="{7772B1EE-5024-4920-8218-5FCB7C895501}"/>
              </a:ext>
            </a:extLst>
          </p:cNvPr>
          <p:cNvSpPr txBox="1"/>
          <p:nvPr/>
        </p:nvSpPr>
        <p:spPr>
          <a:xfrm>
            <a:off x="768566" y="4178518"/>
            <a:ext cx="7107638" cy="627535"/>
          </a:xfrm>
          <a:prstGeom prst="rect">
            <a:avLst/>
          </a:prstGeom>
          <a:noFill/>
          <a:ln>
            <a:noFill/>
          </a:ln>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r>
              <a:rPr lang="en-US" sz="1600" kern="0" dirty="0">
                <a:solidFill>
                  <a:srgbClr val="000000"/>
                </a:solidFill>
                <a:latin typeface="Times New Roman" panose="02020603050405020304" pitchFamily="18" charset="0"/>
                <a:cs typeface="Times New Roman" panose="02020603050405020304" pitchFamily="18" charset="0"/>
              </a:rPr>
              <a:t>People with disabilities bring unique characteristics and talents to workplaces that benefit employers and organizations. Stephen Hawking is a genius who happens to use a wheelchair. People with disabilities can work in hospitals, hotels, be super talents in developing computer software and in many other fields</a:t>
            </a:r>
          </a:p>
        </p:txBody>
      </p:sp>
      <p:sp>
        <p:nvSpPr>
          <p:cNvPr id="8" name="Rectangle 7">
            <a:extLst>
              <a:ext uri="{FF2B5EF4-FFF2-40B4-BE49-F238E27FC236}">
                <a16:creationId xmlns:a16="http://schemas.microsoft.com/office/drawing/2014/main" id="{2BDA39FE-AD46-4A0B-9199-36B04FE7EAA9}"/>
              </a:ext>
            </a:extLst>
          </p:cNvPr>
          <p:cNvSpPr/>
          <p:nvPr/>
        </p:nvSpPr>
        <p:spPr>
          <a:xfrm>
            <a:off x="5897475" y="4419992"/>
            <a:ext cx="257780" cy="371356"/>
          </a:xfrm>
          <a:prstGeom prst="rect">
            <a:avLst/>
          </a:prstGeom>
        </p:spPr>
        <p:txBody>
          <a:bodyPr wrap="square">
            <a:spAutoFit/>
          </a:bodyPr>
          <a:lstStyle/>
          <a:p>
            <a:r>
              <a:rPr lang="en-US" b="1" kern="0">
                <a:solidFill>
                  <a:srgbClr val="0085B4"/>
                </a:solidFill>
              </a:rPr>
              <a:t>r</a:t>
            </a:r>
            <a:endParaRPr lang="en-US"/>
          </a:p>
        </p:txBody>
      </p:sp>
      <p:sp>
        <p:nvSpPr>
          <p:cNvPr id="9" name="Rectangle 8">
            <a:extLst>
              <a:ext uri="{FF2B5EF4-FFF2-40B4-BE49-F238E27FC236}">
                <a16:creationId xmlns:a16="http://schemas.microsoft.com/office/drawing/2014/main" id="{894C598A-64DD-42B8-B875-654FA3EFD85E}"/>
              </a:ext>
            </a:extLst>
          </p:cNvPr>
          <p:cNvSpPr/>
          <p:nvPr/>
        </p:nvSpPr>
        <p:spPr>
          <a:xfrm>
            <a:off x="595983" y="1680221"/>
            <a:ext cx="11259383" cy="1200329"/>
          </a:xfrm>
          <a:prstGeom prst="rect">
            <a:avLst/>
          </a:prstGeom>
        </p:spPr>
        <p:txBody>
          <a:bodyPr wrap="square">
            <a:spAutoFit/>
          </a:bodyPr>
          <a:lstStyle/>
          <a:p>
            <a:pPr>
              <a:defRPr/>
            </a:pPr>
            <a:r>
              <a:rPr lang="en-US" b="1" i="1" kern="0" dirty="0">
                <a:solidFill>
                  <a:srgbClr val="000000"/>
                </a:solidFill>
                <a:latin typeface="Times New Roman" panose="02020603050405020304" pitchFamily="18" charset="0"/>
                <a:cs typeface="Times New Roman" panose="02020603050405020304" pitchFamily="18" charset="0"/>
              </a:rPr>
              <a:t>Now I am going to read you statements from people who want political and business leaders to make employment for people with disabilities a national priority. After each statement I read, please tell me if you find it to be a very convincing, somewhat convincing, not very convincing or not at all convincing reason to make increasing levels of employment among people with disabilities more of a national priority.</a:t>
            </a:r>
          </a:p>
        </p:txBody>
      </p:sp>
    </p:spTree>
    <p:extLst>
      <p:ext uri="{BB962C8B-B14F-4D97-AF65-F5344CB8AC3E}">
        <p14:creationId xmlns:p14="http://schemas.microsoft.com/office/powerpoint/2010/main" val="36159544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203E7E2-F3D3-4D6A-BFE3-C1F533AA863A}"/>
              </a:ext>
              <a:ext uri="{C183D7F6-B498-43B3-948B-1728B52AA6E4}">
                <adec:decorative xmlns:adec="http://schemas.microsoft.com/office/drawing/2017/decorative" val="1"/>
              </a:ext>
            </a:extLst>
          </p:cNvPr>
          <p:cNvSpPr/>
          <p:nvPr/>
        </p:nvSpPr>
        <p:spPr>
          <a:xfrm>
            <a:off x="365346" y="4740665"/>
            <a:ext cx="11536368" cy="1639118"/>
          </a:xfrm>
          <a:prstGeom prst="rect">
            <a:avLst/>
          </a:prstGeom>
          <a:solidFill>
            <a:srgbClr val="EFAF3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A51EA3-4B4E-439E-AE7B-B9C6D3151766}"/>
              </a:ext>
              <a:ext uri="{C183D7F6-B498-43B3-948B-1728B52AA6E4}">
                <adec:decorative xmlns:adec="http://schemas.microsoft.com/office/drawing/2017/decorative" val="1"/>
              </a:ext>
            </a:extLst>
          </p:cNvPr>
          <p:cNvSpPr/>
          <p:nvPr/>
        </p:nvSpPr>
        <p:spPr>
          <a:xfrm>
            <a:off x="350831" y="1520761"/>
            <a:ext cx="11550883" cy="3219904"/>
          </a:xfrm>
          <a:prstGeom prst="rect">
            <a:avLst/>
          </a:prstGeom>
          <a:solidFill>
            <a:srgbClr val="EFAF3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40B501BC-2591-4CCA-920A-6A3CCC1F7934}"/>
              </a:ext>
              <a:ext uri="{C183D7F6-B498-43B3-948B-1728B52AA6E4}">
                <adec:decorative xmlns:adec="http://schemas.microsoft.com/office/drawing/2017/decorative" val="1"/>
              </a:ext>
            </a:extLst>
          </p:cNvPr>
          <p:cNvSpPr/>
          <p:nvPr/>
        </p:nvSpPr>
        <p:spPr>
          <a:xfrm>
            <a:off x="5652750" y="4456901"/>
            <a:ext cx="886500" cy="556592"/>
          </a:xfrm>
          <a:prstGeom prst="downArrow">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4" name="TextBox 33">
            <a:extLst>
              <a:ext uri="{FF2B5EF4-FFF2-40B4-BE49-F238E27FC236}">
                <a16:creationId xmlns:a16="http://schemas.microsoft.com/office/drawing/2014/main" id="{B8CAC970-0E68-4599-8472-33C1A016BC06}"/>
              </a:ext>
            </a:extLst>
          </p:cNvPr>
          <p:cNvSpPr txBox="1"/>
          <p:nvPr/>
        </p:nvSpPr>
        <p:spPr>
          <a:xfrm flipH="1">
            <a:off x="525363" y="593425"/>
            <a:ext cx="511867" cy="707886"/>
          </a:xfrm>
          <a:prstGeom prst="rect">
            <a:avLst/>
          </a:prstGeom>
          <a:solidFill>
            <a:schemeClr val="bg1"/>
          </a:solidFill>
          <a:ln>
            <a:solidFill>
              <a:srgbClr val="000000"/>
            </a:solidFill>
          </a:ln>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3</a:t>
            </a:r>
          </a:p>
        </p:txBody>
      </p:sp>
      <p:sp>
        <p:nvSpPr>
          <p:cNvPr id="38" name="Title 37">
            <a:extLst>
              <a:ext uri="{FF2B5EF4-FFF2-40B4-BE49-F238E27FC236}">
                <a16:creationId xmlns:a16="http://schemas.microsoft.com/office/drawing/2014/main" id="{5F28F3FB-F488-4A0D-A8BE-7818B66A4EF4}"/>
              </a:ext>
            </a:extLst>
          </p:cNvPr>
          <p:cNvSpPr>
            <a:spLocks noGrp="1"/>
          </p:cNvSpPr>
          <p:nvPr>
            <p:ph type="title"/>
          </p:nvPr>
        </p:nvSpPr>
        <p:spPr>
          <a:xfrm>
            <a:off x="1296537" y="365126"/>
            <a:ext cx="9742302" cy="1139824"/>
          </a:xfrm>
        </p:spPr>
        <p:txBody>
          <a:bodyPr/>
          <a:lstStyle/>
          <a:p>
            <a:r>
              <a:rPr lang="en-US" dirty="0"/>
              <a:t>New Communications Strategies</a:t>
            </a:r>
          </a:p>
        </p:txBody>
      </p:sp>
      <p:sp>
        <p:nvSpPr>
          <p:cNvPr id="24" name="TextBox 23">
            <a:extLst>
              <a:ext uri="{FF2B5EF4-FFF2-40B4-BE49-F238E27FC236}">
                <a16:creationId xmlns:a16="http://schemas.microsoft.com/office/drawing/2014/main" id="{1D119177-87C9-4168-B29E-57FE12044A99}"/>
              </a:ext>
            </a:extLst>
          </p:cNvPr>
          <p:cNvSpPr txBox="1"/>
          <p:nvPr/>
        </p:nvSpPr>
        <p:spPr>
          <a:xfrm>
            <a:off x="350831" y="5179454"/>
            <a:ext cx="11550883" cy="1200329"/>
          </a:xfrm>
          <a:prstGeom prst="rect">
            <a:avLst/>
          </a:prstGeom>
          <a:noFill/>
        </p:spPr>
        <p:txBody>
          <a:bodyPr wrap="square" rtlCol="0">
            <a:spAutoFit/>
          </a:bodyPr>
          <a:lstStyle/>
          <a:p>
            <a:pPr algn="ctr"/>
            <a:r>
              <a:rPr lang="en-US" sz="3600" dirty="0">
                <a:solidFill>
                  <a:srgbClr val="000000"/>
                </a:solidFill>
                <a:latin typeface="Times New Roman" panose="02020603050405020304" pitchFamily="18" charset="0"/>
                <a:cs typeface="Times New Roman" panose="02020603050405020304" pitchFamily="18" charset="0"/>
              </a:rPr>
              <a:t>Diverse people with disabilities drive innovation &amp; solutions in the firm and the world beyond.</a:t>
            </a:r>
          </a:p>
        </p:txBody>
      </p:sp>
      <p:sp>
        <p:nvSpPr>
          <p:cNvPr id="36" name="Content Placeholder 35">
            <a:extLst>
              <a:ext uri="{FF2B5EF4-FFF2-40B4-BE49-F238E27FC236}">
                <a16:creationId xmlns:a16="http://schemas.microsoft.com/office/drawing/2014/main" id="{8836A1D6-97C7-4828-BF56-745A4C97E671}"/>
              </a:ext>
            </a:extLst>
          </p:cNvPr>
          <p:cNvSpPr>
            <a:spLocks noGrp="1"/>
          </p:cNvSpPr>
          <p:nvPr>
            <p:ph idx="1"/>
          </p:nvPr>
        </p:nvSpPr>
        <p:spPr>
          <a:xfrm>
            <a:off x="792781" y="1731512"/>
            <a:ext cx="10749810" cy="2709577"/>
          </a:xfrm>
        </p:spPr>
        <p:txBody>
          <a:bodyPr anchor="ctr">
            <a:noAutofit/>
          </a:bodyPr>
          <a:lstStyle/>
          <a:p>
            <a:pPr marL="0" indent="0" algn="ctr">
              <a:buNone/>
            </a:pPr>
            <a:r>
              <a:rPr lang="en-US" sz="3400" dirty="0">
                <a:solidFill>
                  <a:srgbClr val="000000"/>
                </a:solidFill>
              </a:rPr>
              <a:t>Learn from the Trailblazers – Poses Workplace Initiative</a:t>
            </a:r>
          </a:p>
          <a:p>
            <a:pPr marL="0" indent="0" algn="ctr">
              <a:buNone/>
            </a:pPr>
            <a:r>
              <a:rPr lang="en-US" sz="3400" dirty="0">
                <a:solidFill>
                  <a:srgbClr val="000000"/>
                </a:solidFill>
              </a:rPr>
              <a:t>Identify and Change Processes – Microsoft’s Lesson</a:t>
            </a:r>
          </a:p>
          <a:p>
            <a:pPr marL="0" indent="0" algn="ctr">
              <a:buNone/>
            </a:pPr>
            <a:r>
              <a:rPr lang="en-US" sz="3400" dirty="0">
                <a:solidFill>
                  <a:srgbClr val="000000"/>
                </a:solidFill>
              </a:rPr>
              <a:t>Unlabeled by Coca-Cola</a:t>
            </a:r>
          </a:p>
          <a:p>
            <a:pPr marL="0" indent="0" algn="ctr">
              <a:buNone/>
            </a:pPr>
            <a:r>
              <a:rPr lang="en-US" sz="3400" dirty="0">
                <a:solidFill>
                  <a:srgbClr val="000000"/>
                </a:solidFill>
              </a:rPr>
              <a:t>Leading the Way at JP Morgan Chase</a:t>
            </a:r>
          </a:p>
        </p:txBody>
      </p:sp>
    </p:spTree>
    <p:extLst>
      <p:ext uri="{BB962C8B-B14F-4D97-AF65-F5344CB8AC3E}">
        <p14:creationId xmlns:p14="http://schemas.microsoft.com/office/powerpoint/2010/main" val="3224282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posing for the camera&#10;&#10;Description automatically generated">
            <a:extLst>
              <a:ext uri="{FF2B5EF4-FFF2-40B4-BE49-F238E27FC236}">
                <a16:creationId xmlns:a16="http://schemas.microsoft.com/office/drawing/2014/main" id="{A7200C7C-1215-411C-A089-375A2D465C8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4857710" y="11540"/>
            <a:ext cx="2406870" cy="2870315"/>
          </a:xfrm>
          <a:prstGeom prst="rect">
            <a:avLst/>
          </a:prstGeom>
        </p:spPr>
      </p:pic>
      <p:pic>
        <p:nvPicPr>
          <p:cNvPr id="13" name="Picture 12" descr="A person smiling for the camera&#10;&#10;Description automatically generated">
            <a:extLst>
              <a:ext uri="{FF2B5EF4-FFF2-40B4-BE49-F238E27FC236}">
                <a16:creationId xmlns:a16="http://schemas.microsoft.com/office/drawing/2014/main" id="{F376CD0F-9E6F-4F2C-9ACB-22D7CD88A26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7263704" y="14335"/>
            <a:ext cx="2578038" cy="2885517"/>
          </a:xfrm>
          <a:prstGeom prst="rect">
            <a:avLst/>
          </a:prstGeom>
        </p:spPr>
      </p:pic>
      <p:pic>
        <p:nvPicPr>
          <p:cNvPr id="19" name="Picture 18" descr="A person posing for a picture&#10;&#10;Description automatically generated">
            <a:extLst>
              <a:ext uri="{FF2B5EF4-FFF2-40B4-BE49-F238E27FC236}">
                <a16:creationId xmlns:a16="http://schemas.microsoft.com/office/drawing/2014/main" id="{6C9DBCA1-3ABF-43C6-942B-E59A899AD7A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2438921" y="17365"/>
            <a:ext cx="2417671" cy="2886473"/>
          </a:xfrm>
          <a:prstGeom prst="rect">
            <a:avLst/>
          </a:prstGeom>
        </p:spPr>
      </p:pic>
      <p:pic>
        <p:nvPicPr>
          <p:cNvPr id="23" name="Picture 22" descr="A person wearing a suit and tie smiling at the camera&#10;&#10;Description automatically generated">
            <a:extLst>
              <a:ext uri="{FF2B5EF4-FFF2-40B4-BE49-F238E27FC236}">
                <a16:creationId xmlns:a16="http://schemas.microsoft.com/office/drawing/2014/main" id="{A3C79C9C-3E0B-41A3-8756-55F66F5EA644}"/>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a:off x="2419227" y="4014432"/>
            <a:ext cx="2457060" cy="2870523"/>
          </a:xfrm>
          <a:prstGeom prst="rect">
            <a:avLst/>
          </a:prstGeom>
        </p:spPr>
      </p:pic>
      <p:pic>
        <p:nvPicPr>
          <p:cNvPr id="25" name="Picture 24" descr="A person holding a phone&#10;&#10;Description automatically generated">
            <a:extLst>
              <a:ext uri="{FF2B5EF4-FFF2-40B4-BE49-F238E27FC236}">
                <a16:creationId xmlns:a16="http://schemas.microsoft.com/office/drawing/2014/main" id="{0B3C2A8F-2DCF-4AF8-BE43-30B13F29E06A}"/>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a:ext>
            </a:extLst>
          </a:blip>
          <a:srcRect/>
          <a:stretch/>
        </p:blipFill>
        <p:spPr>
          <a:xfrm>
            <a:off x="7391589" y="3996361"/>
            <a:ext cx="2467220" cy="2883687"/>
          </a:xfrm>
          <a:prstGeom prst="rect">
            <a:avLst/>
          </a:prstGeom>
        </p:spPr>
      </p:pic>
      <p:pic>
        <p:nvPicPr>
          <p:cNvPr id="27" name="Picture 26" descr="A person in a black shirt&#10;&#10;Description automatically generated">
            <a:extLst>
              <a:ext uri="{FF2B5EF4-FFF2-40B4-BE49-F238E27FC236}">
                <a16:creationId xmlns:a16="http://schemas.microsoft.com/office/drawing/2014/main" id="{272C6665-C94F-434B-A329-0FD5A648E1D5}"/>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rcRect/>
          <a:stretch/>
        </p:blipFill>
        <p:spPr>
          <a:xfrm>
            <a:off x="-41152" y="3998340"/>
            <a:ext cx="2454103" cy="2866414"/>
          </a:xfrm>
          <a:prstGeom prst="rect">
            <a:avLst/>
          </a:prstGeom>
        </p:spPr>
      </p:pic>
      <p:pic>
        <p:nvPicPr>
          <p:cNvPr id="29" name="Picture 28" descr="A person smiling for the camera&#10;&#10;Description automatically generated">
            <a:extLst>
              <a:ext uri="{FF2B5EF4-FFF2-40B4-BE49-F238E27FC236}">
                <a16:creationId xmlns:a16="http://schemas.microsoft.com/office/drawing/2014/main" id="{5BEE2B08-971F-4F9D-96CE-C6C07025BDD7}"/>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a:ext>
            </a:extLst>
          </a:blip>
          <a:srcRect/>
          <a:stretch/>
        </p:blipFill>
        <p:spPr>
          <a:xfrm>
            <a:off x="9780783" y="3990947"/>
            <a:ext cx="2445465" cy="2871186"/>
          </a:xfrm>
          <a:prstGeom prst="rect">
            <a:avLst/>
          </a:prstGeom>
        </p:spPr>
      </p:pic>
      <p:sp>
        <p:nvSpPr>
          <p:cNvPr id="2" name="TextBox 1">
            <a:extLst>
              <a:ext uri="{FF2B5EF4-FFF2-40B4-BE49-F238E27FC236}">
                <a16:creationId xmlns:a16="http://schemas.microsoft.com/office/drawing/2014/main" id="{3BC17EED-F370-4123-8932-D09AB9F56620}"/>
              </a:ext>
            </a:extLst>
          </p:cNvPr>
          <p:cNvSpPr txBox="1"/>
          <p:nvPr/>
        </p:nvSpPr>
        <p:spPr>
          <a:xfrm>
            <a:off x="-26139" y="3104944"/>
            <a:ext cx="12141939" cy="584775"/>
          </a:xfrm>
          <a:prstGeom prst="rect">
            <a:avLst/>
          </a:prstGeom>
          <a:noFill/>
        </p:spPr>
        <p:txBody>
          <a:bodyPr wrap="square" rtlCol="0">
            <a:spAutoFit/>
          </a:bodyPr>
          <a:lstStyle/>
          <a:p>
            <a:pPr algn="ctr"/>
            <a:r>
              <a:rPr lang="en-US" sz="3200" b="1" dirty="0">
                <a:solidFill>
                  <a:srgbClr val="000000"/>
                </a:solidFill>
                <a:latin typeface="Times New Roman" panose="02020603050405020304" pitchFamily="18" charset="0"/>
                <a:cs typeface="Times New Roman" panose="02020603050405020304" pitchFamily="18" charset="0"/>
              </a:rPr>
              <a:t>These are the faces of people with disabilities.</a:t>
            </a:r>
          </a:p>
        </p:txBody>
      </p:sp>
      <p:pic>
        <p:nvPicPr>
          <p:cNvPr id="5" name="Picture 4" descr="A person posing for the camera&#10;&#10;Description automatically generated">
            <a:extLst>
              <a:ext uri="{FF2B5EF4-FFF2-40B4-BE49-F238E27FC236}">
                <a16:creationId xmlns:a16="http://schemas.microsoft.com/office/drawing/2014/main" id="{E9E37991-AA19-4E2A-A2AA-2FB587BCC9AD}"/>
              </a:ext>
            </a:extLst>
          </p:cNvPr>
          <p:cNvPicPr>
            <a:picLocks noChangeAspect="1"/>
          </p:cNvPicPr>
          <p:nvPr/>
        </p:nvPicPr>
        <p:blipFill rotWithShape="1">
          <a:blip r:embed="rId17" cstate="screen">
            <a:extLst>
              <a:ext uri="{BEBA8EAE-BF5A-486C-A8C5-ECC9F3942E4B}">
                <a14:imgProps xmlns:a14="http://schemas.microsoft.com/office/drawing/2010/main">
                  <a14:imgLayer r:embed="rId18">
                    <a14:imgEffect>
                      <a14:saturation sat="0"/>
                    </a14:imgEffect>
                  </a14:imgLayer>
                </a14:imgProps>
              </a:ext>
              <a:ext uri="{28A0092B-C50C-407E-A947-70E740481C1C}">
                <a14:useLocalDpi xmlns:a14="http://schemas.microsoft.com/office/drawing/2010/main"/>
              </a:ext>
            </a:extLst>
          </a:blip>
          <a:srcRect/>
          <a:stretch/>
        </p:blipFill>
        <p:spPr>
          <a:xfrm>
            <a:off x="4878660" y="4014432"/>
            <a:ext cx="2512929" cy="2871186"/>
          </a:xfrm>
          <a:prstGeom prst="rect">
            <a:avLst/>
          </a:prstGeom>
        </p:spPr>
      </p:pic>
      <p:pic>
        <p:nvPicPr>
          <p:cNvPr id="21" name="Picture 20" descr="A person wearing a dress&#10;&#10;Description automatically generated">
            <a:extLst>
              <a:ext uri="{FF2B5EF4-FFF2-40B4-BE49-F238E27FC236}">
                <a16:creationId xmlns:a16="http://schemas.microsoft.com/office/drawing/2014/main" id="{CDE9B4D4-601B-4F50-8914-23F291465133}"/>
              </a:ext>
            </a:extLst>
          </p:cNvPr>
          <p:cNvPicPr>
            <a:picLocks noChangeAspect="1"/>
          </p:cNvPicPr>
          <p:nvPr/>
        </p:nvPicPr>
        <p:blipFill rotWithShape="1">
          <a:blip r:embed="rId19" cstate="print">
            <a:extLst>
              <a:ext uri="{BEBA8EAE-BF5A-486C-A8C5-ECC9F3942E4B}">
                <a14:imgProps xmlns:a14="http://schemas.microsoft.com/office/drawing/2010/main">
                  <a14:imgLayer r:embed="rId20">
                    <a14:imgEffect>
                      <a14:saturation sat="0"/>
                    </a14:imgEffect>
                  </a14:imgLayer>
                </a14:imgProps>
              </a:ext>
              <a:ext uri="{28A0092B-C50C-407E-A947-70E740481C1C}">
                <a14:useLocalDpi xmlns:a14="http://schemas.microsoft.com/office/drawing/2010/main"/>
              </a:ext>
            </a:extLst>
          </a:blip>
          <a:srcRect/>
          <a:stretch/>
        </p:blipFill>
        <p:spPr>
          <a:xfrm>
            <a:off x="9780783" y="-1"/>
            <a:ext cx="2430508" cy="2925399"/>
          </a:xfrm>
          <a:prstGeom prst="rect">
            <a:avLst/>
          </a:prstGeom>
        </p:spPr>
      </p:pic>
      <p:pic>
        <p:nvPicPr>
          <p:cNvPr id="22" name="Picture 21" descr="Stephen Hawking, award winning physicist and power chair user.">
            <a:extLst>
              <a:ext uri="{FF2B5EF4-FFF2-40B4-BE49-F238E27FC236}">
                <a16:creationId xmlns:a16="http://schemas.microsoft.com/office/drawing/2014/main" id="{E5CF0C00-440F-45F0-95FE-CAEA6C9B8FC2}"/>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28454" y="14334"/>
            <a:ext cx="2470871" cy="2894753"/>
          </a:xfrm>
          <a:prstGeom prst="rect">
            <a:avLst/>
          </a:prstGeom>
        </p:spPr>
      </p:pic>
    </p:spTree>
    <p:extLst>
      <p:ext uri="{BB962C8B-B14F-4D97-AF65-F5344CB8AC3E}">
        <p14:creationId xmlns:p14="http://schemas.microsoft.com/office/powerpoint/2010/main" val="13715262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45776D-F553-4344-8F50-1BCFF73B0BDD}"/>
              </a:ext>
            </a:extLst>
          </p:cNvPr>
          <p:cNvSpPr>
            <a:spLocks noGrp="1"/>
          </p:cNvSpPr>
          <p:nvPr>
            <p:ph type="title"/>
          </p:nvPr>
        </p:nvSpPr>
        <p:spPr/>
        <p:txBody>
          <a:bodyPr>
            <a:normAutofit fontScale="90000"/>
          </a:bodyPr>
          <a:lstStyle/>
          <a:p>
            <a:r>
              <a:rPr lang="en-US" dirty="0"/>
              <a:t>Learn from the Trailblazers – Benefits of Inclusion</a:t>
            </a:r>
          </a:p>
        </p:txBody>
      </p:sp>
      <p:sp>
        <p:nvSpPr>
          <p:cNvPr id="4" name="Oval 3" descr="Blue oval that says EMPLOYEES&#10;">
            <a:extLst>
              <a:ext uri="{FF2B5EF4-FFF2-40B4-BE49-F238E27FC236}">
                <a16:creationId xmlns:a16="http://schemas.microsoft.com/office/drawing/2014/main" id="{66E66A61-2815-4C85-96F1-A12EC2044988}"/>
              </a:ext>
            </a:extLst>
          </p:cNvPr>
          <p:cNvSpPr/>
          <p:nvPr/>
        </p:nvSpPr>
        <p:spPr>
          <a:xfrm>
            <a:off x="1859498" y="2139737"/>
            <a:ext cx="1482272" cy="1461095"/>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p:txBody>
      </p:sp>
      <p:sp>
        <p:nvSpPr>
          <p:cNvPr id="5" name="Freeform 6" descr="People logo&#10;">
            <a:extLst>
              <a:ext uri="{FF2B5EF4-FFF2-40B4-BE49-F238E27FC236}">
                <a16:creationId xmlns:a16="http://schemas.microsoft.com/office/drawing/2014/main" id="{105585D9-7D22-4BE3-935E-056EB136731E}"/>
              </a:ext>
            </a:extLst>
          </p:cNvPr>
          <p:cNvSpPr>
            <a:spLocks noChangeAspect="1" noEditPoints="1"/>
          </p:cNvSpPr>
          <p:nvPr/>
        </p:nvSpPr>
        <p:spPr bwMode="auto">
          <a:xfrm>
            <a:off x="2299810" y="2421761"/>
            <a:ext cx="555986" cy="464378"/>
          </a:xfrm>
          <a:custGeom>
            <a:avLst/>
            <a:gdLst>
              <a:gd name="T0" fmla="*/ 630 w 676"/>
              <a:gd name="T1" fmla="*/ 155 h 627"/>
              <a:gd name="T2" fmla="*/ 520 w 676"/>
              <a:gd name="T3" fmla="*/ 160 h 627"/>
              <a:gd name="T4" fmla="*/ 378 w 676"/>
              <a:gd name="T5" fmla="*/ 135 h 627"/>
              <a:gd name="T6" fmla="*/ 299 w 676"/>
              <a:gd name="T7" fmla="*/ 128 h 627"/>
              <a:gd name="T8" fmla="*/ 153 w 676"/>
              <a:gd name="T9" fmla="*/ 171 h 627"/>
              <a:gd name="T10" fmla="*/ 45 w 676"/>
              <a:gd name="T11" fmla="*/ 166 h 627"/>
              <a:gd name="T12" fmla="*/ 0 w 676"/>
              <a:gd name="T13" fmla="*/ 349 h 627"/>
              <a:gd name="T14" fmla="*/ 30 w 676"/>
              <a:gd name="T15" fmla="*/ 349 h 627"/>
              <a:gd name="T16" fmla="*/ 50 w 676"/>
              <a:gd name="T17" fmla="*/ 211 h 627"/>
              <a:gd name="T18" fmla="*/ 81 w 676"/>
              <a:gd name="T19" fmla="*/ 581 h 627"/>
              <a:gd name="T20" fmla="*/ 131 w 676"/>
              <a:gd name="T21" fmla="*/ 541 h 627"/>
              <a:gd name="T22" fmla="*/ 150 w 676"/>
              <a:gd name="T23" fmla="*/ 211 h 627"/>
              <a:gd name="T24" fmla="*/ 165 w 676"/>
              <a:gd name="T25" fmla="*/ 370 h 627"/>
              <a:gd name="T26" fmla="*/ 179 w 676"/>
              <a:gd name="T27" fmla="*/ 187 h 627"/>
              <a:gd name="T28" fmla="*/ 198 w 676"/>
              <a:gd name="T29" fmla="*/ 579 h 627"/>
              <a:gd name="T30" fmla="*/ 271 w 676"/>
              <a:gd name="T31" fmla="*/ 627 h 627"/>
              <a:gd name="T32" fmla="*/ 304 w 676"/>
              <a:gd name="T33" fmla="*/ 187 h 627"/>
              <a:gd name="T34" fmla="*/ 323 w 676"/>
              <a:gd name="T35" fmla="*/ 347 h 627"/>
              <a:gd name="T36" fmla="*/ 350 w 676"/>
              <a:gd name="T37" fmla="*/ 348 h 627"/>
              <a:gd name="T38" fmla="*/ 369 w 676"/>
              <a:gd name="T39" fmla="*/ 196 h 627"/>
              <a:gd name="T40" fmla="*/ 408 w 676"/>
              <a:gd name="T41" fmla="*/ 623 h 627"/>
              <a:gd name="T42" fmla="*/ 479 w 676"/>
              <a:gd name="T43" fmla="*/ 568 h 627"/>
              <a:gd name="T44" fmla="*/ 498 w 676"/>
              <a:gd name="T45" fmla="*/ 196 h 627"/>
              <a:gd name="T46" fmla="*/ 511 w 676"/>
              <a:gd name="T47" fmla="*/ 370 h 627"/>
              <a:gd name="T48" fmla="*/ 528 w 676"/>
              <a:gd name="T49" fmla="*/ 211 h 627"/>
              <a:gd name="T50" fmla="*/ 546 w 676"/>
              <a:gd name="T51" fmla="*/ 529 h 627"/>
              <a:gd name="T52" fmla="*/ 604 w 676"/>
              <a:gd name="T53" fmla="*/ 570 h 627"/>
              <a:gd name="T54" fmla="*/ 628 w 676"/>
              <a:gd name="T55" fmla="*/ 211 h 627"/>
              <a:gd name="T56" fmla="*/ 647 w 676"/>
              <a:gd name="T57" fmla="*/ 352 h 627"/>
              <a:gd name="T58" fmla="*/ 676 w 676"/>
              <a:gd name="T59" fmla="*/ 353 h 627"/>
              <a:gd name="T60" fmla="*/ 630 w 676"/>
              <a:gd name="T61" fmla="*/ 155 h 627"/>
              <a:gd name="T62" fmla="*/ 584 w 676"/>
              <a:gd name="T63" fmla="*/ 135 h 627"/>
              <a:gd name="T64" fmla="*/ 584 w 676"/>
              <a:gd name="T65" fmla="*/ 52 h 627"/>
              <a:gd name="T66" fmla="*/ 584 w 676"/>
              <a:gd name="T67" fmla="*/ 135 h 627"/>
              <a:gd name="T68" fmla="*/ 88 w 676"/>
              <a:gd name="T69" fmla="*/ 147 h 627"/>
              <a:gd name="T70" fmla="*/ 88 w 676"/>
              <a:gd name="T71" fmla="*/ 64 h 627"/>
              <a:gd name="T72" fmla="*/ 88 w 676"/>
              <a:gd name="T73" fmla="*/ 147 h 627"/>
              <a:gd name="T74" fmla="*/ 423 w 676"/>
              <a:gd name="T75" fmla="*/ 115 h 627"/>
              <a:gd name="T76" fmla="*/ 423 w 676"/>
              <a:gd name="T77" fmla="*/ 15 h 627"/>
              <a:gd name="T78" fmla="*/ 423 w 676"/>
              <a:gd name="T79" fmla="*/ 115 h 627"/>
              <a:gd name="T80" fmla="*/ 250 w 676"/>
              <a:gd name="T81" fmla="*/ 100 h 627"/>
              <a:gd name="T82" fmla="*/ 250 w 676"/>
              <a:gd name="T83" fmla="*/ 0 h 627"/>
              <a:gd name="T84" fmla="*/ 250 w 676"/>
              <a:gd name="T85" fmla="*/ 100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76" h="627">
                <a:moveTo>
                  <a:pt x="630" y="155"/>
                </a:moveTo>
                <a:lnTo>
                  <a:pt x="630" y="155"/>
                </a:lnTo>
                <a:lnTo>
                  <a:pt x="538" y="155"/>
                </a:lnTo>
                <a:cubicBezTo>
                  <a:pt x="532" y="155"/>
                  <a:pt x="525" y="157"/>
                  <a:pt x="520" y="160"/>
                </a:cubicBezTo>
                <a:cubicBezTo>
                  <a:pt x="510" y="141"/>
                  <a:pt x="492" y="135"/>
                  <a:pt x="472" y="135"/>
                </a:cubicBezTo>
                <a:lnTo>
                  <a:pt x="378" y="135"/>
                </a:lnTo>
                <a:cubicBezTo>
                  <a:pt x="362" y="135"/>
                  <a:pt x="348" y="135"/>
                  <a:pt x="338" y="148"/>
                </a:cubicBezTo>
                <a:cubicBezTo>
                  <a:pt x="328" y="135"/>
                  <a:pt x="314" y="128"/>
                  <a:pt x="299" y="128"/>
                </a:cubicBezTo>
                <a:lnTo>
                  <a:pt x="204" y="128"/>
                </a:lnTo>
                <a:cubicBezTo>
                  <a:pt x="180" y="128"/>
                  <a:pt x="160" y="146"/>
                  <a:pt x="153" y="171"/>
                </a:cubicBezTo>
                <a:cubicBezTo>
                  <a:pt x="147" y="168"/>
                  <a:pt x="130" y="166"/>
                  <a:pt x="124" y="166"/>
                </a:cubicBezTo>
                <a:lnTo>
                  <a:pt x="45" y="166"/>
                </a:lnTo>
                <a:cubicBezTo>
                  <a:pt x="20" y="166"/>
                  <a:pt x="0" y="190"/>
                  <a:pt x="0" y="220"/>
                </a:cubicBezTo>
                <a:lnTo>
                  <a:pt x="0" y="349"/>
                </a:lnTo>
                <a:cubicBezTo>
                  <a:pt x="0" y="359"/>
                  <a:pt x="2" y="369"/>
                  <a:pt x="15" y="369"/>
                </a:cubicBezTo>
                <a:cubicBezTo>
                  <a:pt x="28" y="369"/>
                  <a:pt x="30" y="359"/>
                  <a:pt x="30" y="349"/>
                </a:cubicBezTo>
                <a:cubicBezTo>
                  <a:pt x="30" y="337"/>
                  <a:pt x="31" y="211"/>
                  <a:pt x="31" y="211"/>
                </a:cubicBezTo>
                <a:lnTo>
                  <a:pt x="50" y="211"/>
                </a:lnTo>
                <a:cubicBezTo>
                  <a:pt x="50" y="211"/>
                  <a:pt x="49" y="530"/>
                  <a:pt x="49" y="546"/>
                </a:cubicBezTo>
                <a:cubicBezTo>
                  <a:pt x="50" y="580"/>
                  <a:pt x="69" y="581"/>
                  <a:pt x="81" y="581"/>
                </a:cubicBezTo>
                <a:lnTo>
                  <a:pt x="101" y="581"/>
                </a:lnTo>
                <a:cubicBezTo>
                  <a:pt x="112" y="581"/>
                  <a:pt x="129" y="580"/>
                  <a:pt x="131" y="541"/>
                </a:cubicBezTo>
                <a:cubicBezTo>
                  <a:pt x="131" y="524"/>
                  <a:pt x="131" y="211"/>
                  <a:pt x="131" y="211"/>
                </a:cubicBezTo>
                <a:lnTo>
                  <a:pt x="150" y="211"/>
                </a:lnTo>
                <a:lnTo>
                  <a:pt x="150" y="353"/>
                </a:lnTo>
                <a:cubicBezTo>
                  <a:pt x="150" y="367"/>
                  <a:pt x="155" y="370"/>
                  <a:pt x="165" y="370"/>
                </a:cubicBezTo>
                <a:cubicBezTo>
                  <a:pt x="175" y="370"/>
                  <a:pt x="180" y="363"/>
                  <a:pt x="180" y="351"/>
                </a:cubicBezTo>
                <a:cubicBezTo>
                  <a:pt x="180" y="344"/>
                  <a:pt x="179" y="187"/>
                  <a:pt x="179" y="187"/>
                </a:cubicBezTo>
                <a:lnTo>
                  <a:pt x="198" y="187"/>
                </a:lnTo>
                <a:cubicBezTo>
                  <a:pt x="198" y="187"/>
                  <a:pt x="198" y="555"/>
                  <a:pt x="198" y="579"/>
                </a:cubicBezTo>
                <a:cubicBezTo>
                  <a:pt x="199" y="620"/>
                  <a:pt x="221" y="627"/>
                  <a:pt x="235" y="627"/>
                </a:cubicBezTo>
                <a:lnTo>
                  <a:pt x="271" y="627"/>
                </a:lnTo>
                <a:cubicBezTo>
                  <a:pt x="285" y="627"/>
                  <a:pt x="303" y="620"/>
                  <a:pt x="305" y="573"/>
                </a:cubicBezTo>
                <a:cubicBezTo>
                  <a:pt x="306" y="554"/>
                  <a:pt x="304" y="187"/>
                  <a:pt x="304" y="187"/>
                </a:cubicBezTo>
                <a:lnTo>
                  <a:pt x="323" y="187"/>
                </a:lnTo>
                <a:lnTo>
                  <a:pt x="323" y="347"/>
                </a:lnTo>
                <a:cubicBezTo>
                  <a:pt x="323" y="363"/>
                  <a:pt x="325" y="369"/>
                  <a:pt x="338" y="369"/>
                </a:cubicBezTo>
                <a:cubicBezTo>
                  <a:pt x="348" y="369"/>
                  <a:pt x="350" y="362"/>
                  <a:pt x="350" y="348"/>
                </a:cubicBezTo>
                <a:cubicBezTo>
                  <a:pt x="350" y="338"/>
                  <a:pt x="351" y="196"/>
                  <a:pt x="351" y="196"/>
                </a:cubicBezTo>
                <a:lnTo>
                  <a:pt x="369" y="196"/>
                </a:lnTo>
                <a:cubicBezTo>
                  <a:pt x="369" y="196"/>
                  <a:pt x="370" y="551"/>
                  <a:pt x="370" y="575"/>
                </a:cubicBezTo>
                <a:cubicBezTo>
                  <a:pt x="371" y="615"/>
                  <a:pt x="395" y="623"/>
                  <a:pt x="408" y="623"/>
                </a:cubicBezTo>
                <a:lnTo>
                  <a:pt x="445" y="623"/>
                </a:lnTo>
                <a:cubicBezTo>
                  <a:pt x="458" y="623"/>
                  <a:pt x="477" y="615"/>
                  <a:pt x="479" y="568"/>
                </a:cubicBezTo>
                <a:cubicBezTo>
                  <a:pt x="480" y="546"/>
                  <a:pt x="479" y="196"/>
                  <a:pt x="479" y="196"/>
                </a:cubicBezTo>
                <a:lnTo>
                  <a:pt x="498" y="196"/>
                </a:lnTo>
                <a:cubicBezTo>
                  <a:pt x="498" y="196"/>
                  <a:pt x="498" y="333"/>
                  <a:pt x="498" y="348"/>
                </a:cubicBezTo>
                <a:cubicBezTo>
                  <a:pt x="498" y="360"/>
                  <a:pt x="501" y="370"/>
                  <a:pt x="511" y="370"/>
                </a:cubicBezTo>
                <a:cubicBezTo>
                  <a:pt x="523" y="370"/>
                  <a:pt x="526" y="365"/>
                  <a:pt x="527" y="354"/>
                </a:cubicBezTo>
                <a:cubicBezTo>
                  <a:pt x="527" y="372"/>
                  <a:pt x="528" y="211"/>
                  <a:pt x="528" y="211"/>
                </a:cubicBezTo>
                <a:lnTo>
                  <a:pt x="546" y="211"/>
                </a:lnTo>
                <a:cubicBezTo>
                  <a:pt x="546" y="211"/>
                  <a:pt x="546" y="524"/>
                  <a:pt x="546" y="529"/>
                </a:cubicBezTo>
                <a:cubicBezTo>
                  <a:pt x="547" y="563"/>
                  <a:pt x="558" y="570"/>
                  <a:pt x="569" y="570"/>
                </a:cubicBezTo>
                <a:lnTo>
                  <a:pt x="604" y="570"/>
                </a:lnTo>
                <a:cubicBezTo>
                  <a:pt x="615" y="570"/>
                  <a:pt x="627" y="563"/>
                  <a:pt x="628" y="524"/>
                </a:cubicBezTo>
                <a:cubicBezTo>
                  <a:pt x="629" y="504"/>
                  <a:pt x="628" y="211"/>
                  <a:pt x="628" y="211"/>
                </a:cubicBezTo>
                <a:lnTo>
                  <a:pt x="647" y="211"/>
                </a:lnTo>
                <a:lnTo>
                  <a:pt x="647" y="352"/>
                </a:lnTo>
                <a:cubicBezTo>
                  <a:pt x="647" y="362"/>
                  <a:pt x="653" y="369"/>
                  <a:pt x="662" y="369"/>
                </a:cubicBezTo>
                <a:cubicBezTo>
                  <a:pt x="671" y="369"/>
                  <a:pt x="676" y="363"/>
                  <a:pt x="676" y="353"/>
                </a:cubicBezTo>
                <a:lnTo>
                  <a:pt x="676" y="215"/>
                </a:lnTo>
                <a:cubicBezTo>
                  <a:pt x="676" y="186"/>
                  <a:pt x="655" y="155"/>
                  <a:pt x="630" y="155"/>
                </a:cubicBezTo>
                <a:close/>
                <a:moveTo>
                  <a:pt x="584" y="135"/>
                </a:moveTo>
                <a:lnTo>
                  <a:pt x="584" y="135"/>
                </a:lnTo>
                <a:cubicBezTo>
                  <a:pt x="607" y="135"/>
                  <a:pt x="626" y="116"/>
                  <a:pt x="626" y="93"/>
                </a:cubicBezTo>
                <a:cubicBezTo>
                  <a:pt x="626" y="70"/>
                  <a:pt x="607" y="52"/>
                  <a:pt x="584" y="52"/>
                </a:cubicBezTo>
                <a:cubicBezTo>
                  <a:pt x="562" y="52"/>
                  <a:pt x="543" y="70"/>
                  <a:pt x="543" y="93"/>
                </a:cubicBezTo>
                <a:cubicBezTo>
                  <a:pt x="543" y="116"/>
                  <a:pt x="562" y="135"/>
                  <a:pt x="584" y="135"/>
                </a:cubicBezTo>
                <a:close/>
                <a:moveTo>
                  <a:pt x="88" y="147"/>
                </a:moveTo>
                <a:lnTo>
                  <a:pt x="88" y="147"/>
                </a:lnTo>
                <a:cubicBezTo>
                  <a:pt x="111" y="147"/>
                  <a:pt x="130" y="128"/>
                  <a:pt x="130" y="105"/>
                </a:cubicBezTo>
                <a:cubicBezTo>
                  <a:pt x="130" y="82"/>
                  <a:pt x="111" y="64"/>
                  <a:pt x="88" y="64"/>
                </a:cubicBezTo>
                <a:cubicBezTo>
                  <a:pt x="65" y="64"/>
                  <a:pt x="47" y="82"/>
                  <a:pt x="47" y="105"/>
                </a:cubicBezTo>
                <a:cubicBezTo>
                  <a:pt x="47" y="128"/>
                  <a:pt x="65" y="147"/>
                  <a:pt x="88" y="147"/>
                </a:cubicBezTo>
                <a:close/>
                <a:moveTo>
                  <a:pt x="423" y="115"/>
                </a:moveTo>
                <a:lnTo>
                  <a:pt x="423" y="115"/>
                </a:lnTo>
                <a:cubicBezTo>
                  <a:pt x="451" y="115"/>
                  <a:pt x="473" y="93"/>
                  <a:pt x="473" y="65"/>
                </a:cubicBezTo>
                <a:cubicBezTo>
                  <a:pt x="473" y="37"/>
                  <a:pt x="451" y="15"/>
                  <a:pt x="423" y="15"/>
                </a:cubicBezTo>
                <a:cubicBezTo>
                  <a:pt x="396" y="15"/>
                  <a:pt x="373" y="37"/>
                  <a:pt x="373" y="65"/>
                </a:cubicBezTo>
                <a:cubicBezTo>
                  <a:pt x="373" y="93"/>
                  <a:pt x="396" y="115"/>
                  <a:pt x="423" y="115"/>
                </a:cubicBezTo>
                <a:close/>
                <a:moveTo>
                  <a:pt x="250" y="100"/>
                </a:moveTo>
                <a:lnTo>
                  <a:pt x="250" y="100"/>
                </a:lnTo>
                <a:cubicBezTo>
                  <a:pt x="277" y="100"/>
                  <a:pt x="300" y="77"/>
                  <a:pt x="300" y="49"/>
                </a:cubicBezTo>
                <a:cubicBezTo>
                  <a:pt x="300" y="22"/>
                  <a:pt x="277" y="0"/>
                  <a:pt x="250" y="0"/>
                </a:cubicBezTo>
                <a:cubicBezTo>
                  <a:pt x="222" y="0"/>
                  <a:pt x="200" y="22"/>
                  <a:pt x="200" y="49"/>
                </a:cubicBezTo>
                <a:cubicBezTo>
                  <a:pt x="200" y="77"/>
                  <a:pt x="222" y="100"/>
                  <a:pt x="250" y="10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85E61E80-0AB2-4D39-BA7D-28AE836D4350}"/>
              </a:ext>
            </a:extLst>
          </p:cNvPr>
          <p:cNvSpPr txBox="1"/>
          <p:nvPr/>
        </p:nvSpPr>
        <p:spPr>
          <a:xfrm>
            <a:off x="2026370" y="3021146"/>
            <a:ext cx="110286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Employees</a:t>
            </a:r>
          </a:p>
        </p:txBody>
      </p:sp>
      <p:sp>
        <p:nvSpPr>
          <p:cNvPr id="7" name="Oval 6" descr="Light blue oval that says Culture/Climate">
            <a:extLst>
              <a:ext uri="{FF2B5EF4-FFF2-40B4-BE49-F238E27FC236}">
                <a16:creationId xmlns:a16="http://schemas.microsoft.com/office/drawing/2014/main" id="{E28CE0BA-7E97-4128-9E08-D8A9BBEB1F25}"/>
              </a:ext>
            </a:extLst>
          </p:cNvPr>
          <p:cNvSpPr/>
          <p:nvPr/>
        </p:nvSpPr>
        <p:spPr>
          <a:xfrm>
            <a:off x="1773466" y="4217868"/>
            <a:ext cx="1492103" cy="153452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0A088B8C-844C-4A4B-8404-1D4615B53B33}"/>
              </a:ext>
            </a:extLst>
          </p:cNvPr>
          <p:cNvSpPr txBox="1"/>
          <p:nvPr/>
        </p:nvSpPr>
        <p:spPr>
          <a:xfrm>
            <a:off x="2035858" y="4883561"/>
            <a:ext cx="9673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Culture/ Climate</a:t>
            </a:r>
          </a:p>
        </p:txBody>
      </p:sp>
      <p:sp>
        <p:nvSpPr>
          <p:cNvPr id="9" name="Freeform 19" descr="Pen and paper logo.&#10;">
            <a:extLst>
              <a:ext uri="{FF2B5EF4-FFF2-40B4-BE49-F238E27FC236}">
                <a16:creationId xmlns:a16="http://schemas.microsoft.com/office/drawing/2014/main" id="{B12A5673-32E9-4D67-A2FF-7F7429F03E69}"/>
              </a:ext>
            </a:extLst>
          </p:cNvPr>
          <p:cNvSpPr>
            <a:spLocks noChangeAspect="1" noEditPoints="1"/>
          </p:cNvSpPr>
          <p:nvPr/>
        </p:nvSpPr>
        <p:spPr bwMode="auto">
          <a:xfrm>
            <a:off x="2144816" y="4311032"/>
            <a:ext cx="475091" cy="507531"/>
          </a:xfrm>
          <a:custGeom>
            <a:avLst/>
            <a:gdLst>
              <a:gd name="T0" fmla="*/ 4050 w 4769"/>
              <a:gd name="T1" fmla="*/ 4462 h 5437"/>
              <a:gd name="T2" fmla="*/ 4103 w 4769"/>
              <a:gd name="T3" fmla="*/ 4555 h 5437"/>
              <a:gd name="T4" fmla="*/ 4050 w 4769"/>
              <a:gd name="T5" fmla="*/ 4649 h 5437"/>
              <a:gd name="T6" fmla="*/ 2943 w 4769"/>
              <a:gd name="T7" fmla="*/ 4659 h 5437"/>
              <a:gd name="T8" fmla="*/ 2868 w 4769"/>
              <a:gd name="T9" fmla="*/ 4584 h 5437"/>
              <a:gd name="T10" fmla="*/ 2895 w 4769"/>
              <a:gd name="T11" fmla="*/ 4479 h 5437"/>
              <a:gd name="T12" fmla="*/ 2141 w 4769"/>
              <a:gd name="T13" fmla="*/ 4301 h 5437"/>
              <a:gd name="T14" fmla="*/ 2169 w 4769"/>
              <a:gd name="T15" fmla="*/ 4711 h 5437"/>
              <a:gd name="T16" fmla="*/ 2085 w 4769"/>
              <a:gd name="T17" fmla="*/ 4741 h 5437"/>
              <a:gd name="T18" fmla="*/ 1830 w 4769"/>
              <a:gd name="T19" fmla="*/ 4423 h 5437"/>
              <a:gd name="T20" fmla="*/ 2049 w 4769"/>
              <a:gd name="T21" fmla="*/ 4364 h 5437"/>
              <a:gd name="T22" fmla="*/ 3996 w 4769"/>
              <a:gd name="T23" fmla="*/ 3730 h 5437"/>
              <a:gd name="T24" fmla="*/ 4090 w 4769"/>
              <a:gd name="T25" fmla="*/ 3783 h 5437"/>
              <a:gd name="T26" fmla="*/ 4090 w 4769"/>
              <a:gd name="T27" fmla="*/ 3892 h 5437"/>
              <a:gd name="T28" fmla="*/ 3996 w 4769"/>
              <a:gd name="T29" fmla="*/ 3945 h 5437"/>
              <a:gd name="T30" fmla="*/ 2662 w 4769"/>
              <a:gd name="T31" fmla="*/ 3913 h 5437"/>
              <a:gd name="T32" fmla="*/ 2636 w 4769"/>
              <a:gd name="T33" fmla="*/ 3809 h 5437"/>
              <a:gd name="T34" fmla="*/ 2710 w 4769"/>
              <a:gd name="T35" fmla="*/ 3734 h 5437"/>
              <a:gd name="T36" fmla="*/ 4026 w 4769"/>
              <a:gd name="T37" fmla="*/ 3016 h 5437"/>
              <a:gd name="T38" fmla="*/ 4100 w 4769"/>
              <a:gd name="T39" fmla="*/ 3090 h 5437"/>
              <a:gd name="T40" fmla="*/ 4072 w 4769"/>
              <a:gd name="T41" fmla="*/ 3196 h 5437"/>
              <a:gd name="T42" fmla="*/ 3399 w 4769"/>
              <a:gd name="T43" fmla="*/ 3227 h 5437"/>
              <a:gd name="T44" fmla="*/ 3307 w 4769"/>
              <a:gd name="T45" fmla="*/ 3173 h 5437"/>
              <a:gd name="T46" fmla="*/ 3307 w 4769"/>
              <a:gd name="T47" fmla="*/ 3066 h 5437"/>
              <a:gd name="T48" fmla="*/ 3399 w 4769"/>
              <a:gd name="T49" fmla="*/ 3013 h 5437"/>
              <a:gd name="T50" fmla="*/ 4451 w 4769"/>
              <a:gd name="T51" fmla="*/ 2264 h 5437"/>
              <a:gd name="T52" fmla="*/ 4659 w 4769"/>
              <a:gd name="T53" fmla="*/ 2400 h 5437"/>
              <a:gd name="T54" fmla="*/ 4764 w 4769"/>
              <a:gd name="T55" fmla="*/ 2629 h 5437"/>
              <a:gd name="T56" fmla="*/ 4751 w 4769"/>
              <a:gd name="T57" fmla="*/ 5119 h 5437"/>
              <a:gd name="T58" fmla="*/ 4616 w 4769"/>
              <a:gd name="T59" fmla="*/ 5327 h 5437"/>
              <a:gd name="T60" fmla="*/ 4388 w 4769"/>
              <a:gd name="T61" fmla="*/ 5432 h 5437"/>
              <a:gd name="T62" fmla="*/ 1716 w 4769"/>
              <a:gd name="T63" fmla="*/ 5419 h 5437"/>
              <a:gd name="T64" fmla="*/ 1650 w 4769"/>
              <a:gd name="T65" fmla="*/ 5303 h 5437"/>
              <a:gd name="T66" fmla="*/ 1716 w 4769"/>
              <a:gd name="T67" fmla="*/ 5188 h 5437"/>
              <a:gd name="T68" fmla="*/ 4362 w 4769"/>
              <a:gd name="T69" fmla="*/ 5165 h 5437"/>
              <a:gd name="T70" fmla="*/ 4484 w 4769"/>
              <a:gd name="T71" fmla="*/ 5068 h 5437"/>
              <a:gd name="T72" fmla="*/ 4497 w 4769"/>
              <a:gd name="T73" fmla="*/ 2654 h 5437"/>
              <a:gd name="T74" fmla="*/ 4400 w 4769"/>
              <a:gd name="T75" fmla="*/ 2531 h 5437"/>
              <a:gd name="T76" fmla="*/ 1965 w 4769"/>
              <a:gd name="T77" fmla="*/ 2246 h 5437"/>
              <a:gd name="T78" fmla="*/ 2242 w 4769"/>
              <a:gd name="T79" fmla="*/ 3872 h 5437"/>
              <a:gd name="T80" fmla="*/ 2207 w 4769"/>
              <a:gd name="T81" fmla="*/ 4062 h 5437"/>
              <a:gd name="T82" fmla="*/ 2066 w 4769"/>
              <a:gd name="T83" fmla="*/ 4240 h 5437"/>
              <a:gd name="T84" fmla="*/ 1850 w 4769"/>
              <a:gd name="T85" fmla="*/ 4326 h 5437"/>
              <a:gd name="T86" fmla="*/ 1634 w 4769"/>
              <a:gd name="T87" fmla="*/ 4291 h 5437"/>
              <a:gd name="T88" fmla="*/ 1462 w 4769"/>
              <a:gd name="T89" fmla="*/ 4154 h 5437"/>
              <a:gd name="T90" fmla="*/ 1612 w 4769"/>
              <a:gd name="T91" fmla="*/ 2215 h 5437"/>
              <a:gd name="T92" fmla="*/ 387 w 4769"/>
              <a:gd name="T93" fmla="*/ 411 h 5437"/>
              <a:gd name="T94" fmla="*/ 368 w 4769"/>
              <a:gd name="T95" fmla="*/ 525 h 5437"/>
              <a:gd name="T96" fmla="*/ 889 w 4769"/>
              <a:gd name="T97" fmla="*/ 1770 h 5437"/>
              <a:gd name="T98" fmla="*/ 1007 w 4769"/>
              <a:gd name="T99" fmla="*/ 1755 h 5437"/>
              <a:gd name="T100" fmla="*/ 1057 w 4769"/>
              <a:gd name="T101" fmla="*/ 1651 h 5437"/>
              <a:gd name="T102" fmla="*/ 554 w 4769"/>
              <a:gd name="T103" fmla="*/ 389 h 5437"/>
              <a:gd name="T104" fmla="*/ 491 w 4769"/>
              <a:gd name="T105" fmla="*/ 0 h 5437"/>
              <a:gd name="T106" fmla="*/ 724 w 4769"/>
              <a:gd name="T107" fmla="*/ 68 h 5437"/>
              <a:gd name="T108" fmla="*/ 893 w 4769"/>
              <a:gd name="T109" fmla="*/ 244 h 5437"/>
              <a:gd name="T110" fmla="*/ 33 w 4769"/>
              <a:gd name="T111" fmla="*/ 648 h 5437"/>
              <a:gd name="T112" fmla="*/ 7 w 4769"/>
              <a:gd name="T113" fmla="*/ 401 h 5437"/>
              <a:gd name="T114" fmla="*/ 104 w 4769"/>
              <a:gd name="T115" fmla="*/ 180 h 5437"/>
              <a:gd name="T116" fmla="*/ 305 w 4769"/>
              <a:gd name="T117" fmla="*/ 32 h 5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769" h="5437">
                <a:moveTo>
                  <a:pt x="2971" y="4448"/>
                </a:moveTo>
                <a:lnTo>
                  <a:pt x="3996" y="4448"/>
                </a:lnTo>
                <a:lnTo>
                  <a:pt x="4026" y="4453"/>
                </a:lnTo>
                <a:lnTo>
                  <a:pt x="4050" y="4462"/>
                </a:lnTo>
                <a:lnTo>
                  <a:pt x="4072" y="4479"/>
                </a:lnTo>
                <a:lnTo>
                  <a:pt x="4090" y="4500"/>
                </a:lnTo>
                <a:lnTo>
                  <a:pt x="4100" y="4527"/>
                </a:lnTo>
                <a:lnTo>
                  <a:pt x="4103" y="4555"/>
                </a:lnTo>
                <a:lnTo>
                  <a:pt x="4100" y="4584"/>
                </a:lnTo>
                <a:lnTo>
                  <a:pt x="4090" y="4609"/>
                </a:lnTo>
                <a:lnTo>
                  <a:pt x="4072" y="4631"/>
                </a:lnTo>
                <a:lnTo>
                  <a:pt x="4050" y="4649"/>
                </a:lnTo>
                <a:lnTo>
                  <a:pt x="4026" y="4659"/>
                </a:lnTo>
                <a:lnTo>
                  <a:pt x="3996" y="4662"/>
                </a:lnTo>
                <a:lnTo>
                  <a:pt x="2971" y="4662"/>
                </a:lnTo>
                <a:lnTo>
                  <a:pt x="2943" y="4659"/>
                </a:lnTo>
                <a:lnTo>
                  <a:pt x="2916" y="4649"/>
                </a:lnTo>
                <a:lnTo>
                  <a:pt x="2895" y="4631"/>
                </a:lnTo>
                <a:lnTo>
                  <a:pt x="2878" y="4609"/>
                </a:lnTo>
                <a:lnTo>
                  <a:pt x="2868" y="4584"/>
                </a:lnTo>
                <a:lnTo>
                  <a:pt x="2863" y="4555"/>
                </a:lnTo>
                <a:lnTo>
                  <a:pt x="2868" y="4527"/>
                </a:lnTo>
                <a:lnTo>
                  <a:pt x="2878" y="4500"/>
                </a:lnTo>
                <a:lnTo>
                  <a:pt x="2895" y="4479"/>
                </a:lnTo>
                <a:lnTo>
                  <a:pt x="2916" y="4462"/>
                </a:lnTo>
                <a:lnTo>
                  <a:pt x="2943" y="4453"/>
                </a:lnTo>
                <a:lnTo>
                  <a:pt x="2971" y="4448"/>
                </a:lnTo>
                <a:close/>
                <a:moveTo>
                  <a:pt x="2141" y="4301"/>
                </a:moveTo>
                <a:lnTo>
                  <a:pt x="2181" y="4632"/>
                </a:lnTo>
                <a:lnTo>
                  <a:pt x="2183" y="4664"/>
                </a:lnTo>
                <a:lnTo>
                  <a:pt x="2179" y="4690"/>
                </a:lnTo>
                <a:lnTo>
                  <a:pt x="2169" y="4711"/>
                </a:lnTo>
                <a:lnTo>
                  <a:pt x="2155" y="4728"/>
                </a:lnTo>
                <a:lnTo>
                  <a:pt x="2133" y="4739"/>
                </a:lnTo>
                <a:lnTo>
                  <a:pt x="2108" y="4746"/>
                </a:lnTo>
                <a:lnTo>
                  <a:pt x="2085" y="4741"/>
                </a:lnTo>
                <a:lnTo>
                  <a:pt x="2064" y="4731"/>
                </a:lnTo>
                <a:lnTo>
                  <a:pt x="2044" y="4713"/>
                </a:lnTo>
                <a:lnTo>
                  <a:pt x="2024" y="4693"/>
                </a:lnTo>
                <a:lnTo>
                  <a:pt x="1830" y="4423"/>
                </a:lnTo>
                <a:lnTo>
                  <a:pt x="1884" y="4416"/>
                </a:lnTo>
                <a:lnTo>
                  <a:pt x="1940" y="4406"/>
                </a:lnTo>
                <a:lnTo>
                  <a:pt x="1996" y="4388"/>
                </a:lnTo>
                <a:lnTo>
                  <a:pt x="2049" y="4364"/>
                </a:lnTo>
                <a:lnTo>
                  <a:pt x="2097" y="4334"/>
                </a:lnTo>
                <a:lnTo>
                  <a:pt x="2141" y="4301"/>
                </a:lnTo>
                <a:close/>
                <a:moveTo>
                  <a:pt x="2738" y="3730"/>
                </a:moveTo>
                <a:lnTo>
                  <a:pt x="3996" y="3730"/>
                </a:lnTo>
                <a:lnTo>
                  <a:pt x="4026" y="3734"/>
                </a:lnTo>
                <a:lnTo>
                  <a:pt x="4050" y="3745"/>
                </a:lnTo>
                <a:lnTo>
                  <a:pt x="4072" y="3762"/>
                </a:lnTo>
                <a:lnTo>
                  <a:pt x="4090" y="3783"/>
                </a:lnTo>
                <a:lnTo>
                  <a:pt x="4100" y="3809"/>
                </a:lnTo>
                <a:lnTo>
                  <a:pt x="4103" y="3837"/>
                </a:lnTo>
                <a:lnTo>
                  <a:pt x="4100" y="3867"/>
                </a:lnTo>
                <a:lnTo>
                  <a:pt x="4090" y="3892"/>
                </a:lnTo>
                <a:lnTo>
                  <a:pt x="4072" y="3913"/>
                </a:lnTo>
                <a:lnTo>
                  <a:pt x="4050" y="3931"/>
                </a:lnTo>
                <a:lnTo>
                  <a:pt x="4026" y="3941"/>
                </a:lnTo>
                <a:lnTo>
                  <a:pt x="3996" y="3945"/>
                </a:lnTo>
                <a:lnTo>
                  <a:pt x="2738" y="3945"/>
                </a:lnTo>
                <a:lnTo>
                  <a:pt x="2710" y="3941"/>
                </a:lnTo>
                <a:lnTo>
                  <a:pt x="2684" y="3931"/>
                </a:lnTo>
                <a:lnTo>
                  <a:pt x="2662" y="3913"/>
                </a:lnTo>
                <a:lnTo>
                  <a:pt x="2646" y="3892"/>
                </a:lnTo>
                <a:lnTo>
                  <a:pt x="2636" y="3867"/>
                </a:lnTo>
                <a:lnTo>
                  <a:pt x="2631" y="3837"/>
                </a:lnTo>
                <a:lnTo>
                  <a:pt x="2636" y="3809"/>
                </a:lnTo>
                <a:lnTo>
                  <a:pt x="2646" y="3783"/>
                </a:lnTo>
                <a:lnTo>
                  <a:pt x="2662" y="3762"/>
                </a:lnTo>
                <a:lnTo>
                  <a:pt x="2684" y="3745"/>
                </a:lnTo>
                <a:lnTo>
                  <a:pt x="2710" y="3734"/>
                </a:lnTo>
                <a:lnTo>
                  <a:pt x="2738" y="3730"/>
                </a:lnTo>
                <a:close/>
                <a:moveTo>
                  <a:pt x="3399" y="3013"/>
                </a:moveTo>
                <a:lnTo>
                  <a:pt x="3996" y="3013"/>
                </a:lnTo>
                <a:lnTo>
                  <a:pt x="4026" y="3016"/>
                </a:lnTo>
                <a:lnTo>
                  <a:pt x="4050" y="3028"/>
                </a:lnTo>
                <a:lnTo>
                  <a:pt x="4072" y="3044"/>
                </a:lnTo>
                <a:lnTo>
                  <a:pt x="4090" y="3066"/>
                </a:lnTo>
                <a:lnTo>
                  <a:pt x="4100" y="3090"/>
                </a:lnTo>
                <a:lnTo>
                  <a:pt x="4103" y="3119"/>
                </a:lnTo>
                <a:lnTo>
                  <a:pt x="4100" y="3148"/>
                </a:lnTo>
                <a:lnTo>
                  <a:pt x="4090" y="3173"/>
                </a:lnTo>
                <a:lnTo>
                  <a:pt x="4072" y="3196"/>
                </a:lnTo>
                <a:lnTo>
                  <a:pt x="4050" y="3213"/>
                </a:lnTo>
                <a:lnTo>
                  <a:pt x="4026" y="3222"/>
                </a:lnTo>
                <a:lnTo>
                  <a:pt x="3996" y="3227"/>
                </a:lnTo>
                <a:lnTo>
                  <a:pt x="3399" y="3227"/>
                </a:lnTo>
                <a:lnTo>
                  <a:pt x="3371" y="3222"/>
                </a:lnTo>
                <a:lnTo>
                  <a:pt x="3345" y="3213"/>
                </a:lnTo>
                <a:lnTo>
                  <a:pt x="3323" y="3196"/>
                </a:lnTo>
                <a:lnTo>
                  <a:pt x="3307" y="3173"/>
                </a:lnTo>
                <a:lnTo>
                  <a:pt x="3295" y="3148"/>
                </a:lnTo>
                <a:lnTo>
                  <a:pt x="3292" y="3119"/>
                </a:lnTo>
                <a:lnTo>
                  <a:pt x="3295" y="3090"/>
                </a:lnTo>
                <a:lnTo>
                  <a:pt x="3307" y="3066"/>
                </a:lnTo>
                <a:lnTo>
                  <a:pt x="3323" y="3044"/>
                </a:lnTo>
                <a:lnTo>
                  <a:pt x="3345" y="3028"/>
                </a:lnTo>
                <a:lnTo>
                  <a:pt x="3371" y="3016"/>
                </a:lnTo>
                <a:lnTo>
                  <a:pt x="3399" y="3013"/>
                </a:lnTo>
                <a:close/>
                <a:moveTo>
                  <a:pt x="1965" y="2246"/>
                </a:moveTo>
                <a:lnTo>
                  <a:pt x="4322" y="2246"/>
                </a:lnTo>
                <a:lnTo>
                  <a:pt x="4388" y="2251"/>
                </a:lnTo>
                <a:lnTo>
                  <a:pt x="4451" y="2264"/>
                </a:lnTo>
                <a:lnTo>
                  <a:pt x="4510" y="2287"/>
                </a:lnTo>
                <a:lnTo>
                  <a:pt x="4565" y="2319"/>
                </a:lnTo>
                <a:lnTo>
                  <a:pt x="4616" y="2355"/>
                </a:lnTo>
                <a:lnTo>
                  <a:pt x="4659" y="2400"/>
                </a:lnTo>
                <a:lnTo>
                  <a:pt x="4697" y="2451"/>
                </a:lnTo>
                <a:lnTo>
                  <a:pt x="4728" y="2505"/>
                </a:lnTo>
                <a:lnTo>
                  <a:pt x="4751" y="2564"/>
                </a:lnTo>
                <a:lnTo>
                  <a:pt x="4764" y="2629"/>
                </a:lnTo>
                <a:lnTo>
                  <a:pt x="4769" y="2695"/>
                </a:lnTo>
                <a:lnTo>
                  <a:pt x="4769" y="4988"/>
                </a:lnTo>
                <a:lnTo>
                  <a:pt x="4764" y="5054"/>
                </a:lnTo>
                <a:lnTo>
                  <a:pt x="4751" y="5119"/>
                </a:lnTo>
                <a:lnTo>
                  <a:pt x="4728" y="5178"/>
                </a:lnTo>
                <a:lnTo>
                  <a:pt x="4698" y="5233"/>
                </a:lnTo>
                <a:lnTo>
                  <a:pt x="4660" y="5282"/>
                </a:lnTo>
                <a:lnTo>
                  <a:pt x="4616" y="5327"/>
                </a:lnTo>
                <a:lnTo>
                  <a:pt x="4566" y="5364"/>
                </a:lnTo>
                <a:lnTo>
                  <a:pt x="4510" y="5396"/>
                </a:lnTo>
                <a:lnTo>
                  <a:pt x="4451" y="5417"/>
                </a:lnTo>
                <a:lnTo>
                  <a:pt x="4388" y="5432"/>
                </a:lnTo>
                <a:lnTo>
                  <a:pt x="4322" y="5437"/>
                </a:lnTo>
                <a:lnTo>
                  <a:pt x="1784" y="5437"/>
                </a:lnTo>
                <a:lnTo>
                  <a:pt x="1747" y="5432"/>
                </a:lnTo>
                <a:lnTo>
                  <a:pt x="1716" y="5419"/>
                </a:lnTo>
                <a:lnTo>
                  <a:pt x="1690" y="5397"/>
                </a:lnTo>
                <a:lnTo>
                  <a:pt x="1668" y="5371"/>
                </a:lnTo>
                <a:lnTo>
                  <a:pt x="1655" y="5338"/>
                </a:lnTo>
                <a:lnTo>
                  <a:pt x="1650" y="5303"/>
                </a:lnTo>
                <a:lnTo>
                  <a:pt x="1655" y="5267"/>
                </a:lnTo>
                <a:lnTo>
                  <a:pt x="1668" y="5236"/>
                </a:lnTo>
                <a:lnTo>
                  <a:pt x="1690" y="5209"/>
                </a:lnTo>
                <a:lnTo>
                  <a:pt x="1716" y="5188"/>
                </a:lnTo>
                <a:lnTo>
                  <a:pt x="1747" y="5175"/>
                </a:lnTo>
                <a:lnTo>
                  <a:pt x="1784" y="5170"/>
                </a:lnTo>
                <a:lnTo>
                  <a:pt x="4322" y="5170"/>
                </a:lnTo>
                <a:lnTo>
                  <a:pt x="4362" y="5165"/>
                </a:lnTo>
                <a:lnTo>
                  <a:pt x="4400" y="5152"/>
                </a:lnTo>
                <a:lnTo>
                  <a:pt x="4435" y="5129"/>
                </a:lnTo>
                <a:lnTo>
                  <a:pt x="4463" y="5101"/>
                </a:lnTo>
                <a:lnTo>
                  <a:pt x="4484" y="5068"/>
                </a:lnTo>
                <a:lnTo>
                  <a:pt x="4497" y="5030"/>
                </a:lnTo>
                <a:lnTo>
                  <a:pt x="4502" y="4988"/>
                </a:lnTo>
                <a:lnTo>
                  <a:pt x="4502" y="2695"/>
                </a:lnTo>
                <a:lnTo>
                  <a:pt x="4497" y="2654"/>
                </a:lnTo>
                <a:lnTo>
                  <a:pt x="4484" y="2616"/>
                </a:lnTo>
                <a:lnTo>
                  <a:pt x="4463" y="2581"/>
                </a:lnTo>
                <a:lnTo>
                  <a:pt x="4435" y="2553"/>
                </a:lnTo>
                <a:lnTo>
                  <a:pt x="4400" y="2531"/>
                </a:lnTo>
                <a:lnTo>
                  <a:pt x="4362" y="2518"/>
                </a:lnTo>
                <a:lnTo>
                  <a:pt x="4322" y="2513"/>
                </a:lnTo>
                <a:lnTo>
                  <a:pt x="2069" y="2513"/>
                </a:lnTo>
                <a:lnTo>
                  <a:pt x="1965" y="2246"/>
                </a:lnTo>
                <a:close/>
                <a:moveTo>
                  <a:pt x="1612" y="2215"/>
                </a:moveTo>
                <a:lnTo>
                  <a:pt x="2222" y="3785"/>
                </a:lnTo>
                <a:lnTo>
                  <a:pt x="2235" y="3828"/>
                </a:lnTo>
                <a:lnTo>
                  <a:pt x="2242" y="3872"/>
                </a:lnTo>
                <a:lnTo>
                  <a:pt x="2242" y="3920"/>
                </a:lnTo>
                <a:lnTo>
                  <a:pt x="2237" y="3966"/>
                </a:lnTo>
                <a:lnTo>
                  <a:pt x="2225" y="4014"/>
                </a:lnTo>
                <a:lnTo>
                  <a:pt x="2207" y="4062"/>
                </a:lnTo>
                <a:lnTo>
                  <a:pt x="2181" y="4111"/>
                </a:lnTo>
                <a:lnTo>
                  <a:pt x="2150" y="4159"/>
                </a:lnTo>
                <a:lnTo>
                  <a:pt x="2110" y="4202"/>
                </a:lnTo>
                <a:lnTo>
                  <a:pt x="2066" y="4240"/>
                </a:lnTo>
                <a:lnTo>
                  <a:pt x="2016" y="4273"/>
                </a:lnTo>
                <a:lnTo>
                  <a:pt x="1962" y="4299"/>
                </a:lnTo>
                <a:lnTo>
                  <a:pt x="1906" y="4316"/>
                </a:lnTo>
                <a:lnTo>
                  <a:pt x="1850" y="4326"/>
                </a:lnTo>
                <a:lnTo>
                  <a:pt x="1794" y="4327"/>
                </a:lnTo>
                <a:lnTo>
                  <a:pt x="1738" y="4322"/>
                </a:lnTo>
                <a:lnTo>
                  <a:pt x="1685" y="4309"/>
                </a:lnTo>
                <a:lnTo>
                  <a:pt x="1634" y="4291"/>
                </a:lnTo>
                <a:lnTo>
                  <a:pt x="1584" y="4266"/>
                </a:lnTo>
                <a:lnTo>
                  <a:pt x="1540" y="4235"/>
                </a:lnTo>
                <a:lnTo>
                  <a:pt x="1499" y="4197"/>
                </a:lnTo>
                <a:lnTo>
                  <a:pt x="1462" y="4154"/>
                </a:lnTo>
                <a:lnTo>
                  <a:pt x="1431" y="4106"/>
                </a:lnTo>
                <a:lnTo>
                  <a:pt x="1406" y="4054"/>
                </a:lnTo>
                <a:lnTo>
                  <a:pt x="813" y="2525"/>
                </a:lnTo>
                <a:lnTo>
                  <a:pt x="1612" y="2215"/>
                </a:lnTo>
                <a:close/>
                <a:moveTo>
                  <a:pt x="468" y="368"/>
                </a:moveTo>
                <a:lnTo>
                  <a:pt x="439" y="375"/>
                </a:lnTo>
                <a:lnTo>
                  <a:pt x="410" y="389"/>
                </a:lnTo>
                <a:lnTo>
                  <a:pt x="387" y="411"/>
                </a:lnTo>
                <a:lnTo>
                  <a:pt x="371" y="436"/>
                </a:lnTo>
                <a:lnTo>
                  <a:pt x="363" y="465"/>
                </a:lnTo>
                <a:lnTo>
                  <a:pt x="361" y="495"/>
                </a:lnTo>
                <a:lnTo>
                  <a:pt x="368" y="525"/>
                </a:lnTo>
                <a:lnTo>
                  <a:pt x="828" y="1707"/>
                </a:lnTo>
                <a:lnTo>
                  <a:pt x="842" y="1733"/>
                </a:lnTo>
                <a:lnTo>
                  <a:pt x="864" y="1755"/>
                </a:lnTo>
                <a:lnTo>
                  <a:pt x="889" y="1770"/>
                </a:lnTo>
                <a:lnTo>
                  <a:pt x="918" y="1778"/>
                </a:lnTo>
                <a:lnTo>
                  <a:pt x="948" y="1778"/>
                </a:lnTo>
                <a:lnTo>
                  <a:pt x="979" y="1771"/>
                </a:lnTo>
                <a:lnTo>
                  <a:pt x="1007" y="1755"/>
                </a:lnTo>
                <a:lnTo>
                  <a:pt x="1029" y="1733"/>
                </a:lnTo>
                <a:lnTo>
                  <a:pt x="1045" y="1709"/>
                </a:lnTo>
                <a:lnTo>
                  <a:pt x="1055" y="1681"/>
                </a:lnTo>
                <a:lnTo>
                  <a:pt x="1057" y="1651"/>
                </a:lnTo>
                <a:lnTo>
                  <a:pt x="1048" y="1621"/>
                </a:lnTo>
                <a:lnTo>
                  <a:pt x="590" y="437"/>
                </a:lnTo>
                <a:lnTo>
                  <a:pt x="575" y="411"/>
                </a:lnTo>
                <a:lnTo>
                  <a:pt x="554" y="389"/>
                </a:lnTo>
                <a:lnTo>
                  <a:pt x="528" y="376"/>
                </a:lnTo>
                <a:lnTo>
                  <a:pt x="500" y="368"/>
                </a:lnTo>
                <a:lnTo>
                  <a:pt x="468" y="368"/>
                </a:lnTo>
                <a:close/>
                <a:moveTo>
                  <a:pt x="491" y="0"/>
                </a:moveTo>
                <a:lnTo>
                  <a:pt x="552" y="5"/>
                </a:lnTo>
                <a:lnTo>
                  <a:pt x="612" y="18"/>
                </a:lnTo>
                <a:lnTo>
                  <a:pt x="669" y="40"/>
                </a:lnTo>
                <a:lnTo>
                  <a:pt x="724" y="68"/>
                </a:lnTo>
                <a:lnTo>
                  <a:pt x="773" y="103"/>
                </a:lnTo>
                <a:lnTo>
                  <a:pt x="819" y="144"/>
                </a:lnTo>
                <a:lnTo>
                  <a:pt x="859" y="192"/>
                </a:lnTo>
                <a:lnTo>
                  <a:pt x="893" y="244"/>
                </a:lnTo>
                <a:lnTo>
                  <a:pt x="922" y="304"/>
                </a:lnTo>
                <a:lnTo>
                  <a:pt x="1586" y="2014"/>
                </a:lnTo>
                <a:lnTo>
                  <a:pt x="697" y="2360"/>
                </a:lnTo>
                <a:lnTo>
                  <a:pt x="33" y="648"/>
                </a:lnTo>
                <a:lnTo>
                  <a:pt x="13" y="587"/>
                </a:lnTo>
                <a:lnTo>
                  <a:pt x="2" y="525"/>
                </a:lnTo>
                <a:lnTo>
                  <a:pt x="0" y="462"/>
                </a:lnTo>
                <a:lnTo>
                  <a:pt x="7" y="401"/>
                </a:lnTo>
                <a:lnTo>
                  <a:pt x="20" y="342"/>
                </a:lnTo>
                <a:lnTo>
                  <a:pt x="40" y="284"/>
                </a:lnTo>
                <a:lnTo>
                  <a:pt x="69" y="230"/>
                </a:lnTo>
                <a:lnTo>
                  <a:pt x="104" y="180"/>
                </a:lnTo>
                <a:lnTo>
                  <a:pt x="145" y="134"/>
                </a:lnTo>
                <a:lnTo>
                  <a:pt x="193" y="93"/>
                </a:lnTo>
                <a:lnTo>
                  <a:pt x="246" y="60"/>
                </a:lnTo>
                <a:lnTo>
                  <a:pt x="305" y="32"/>
                </a:lnTo>
                <a:lnTo>
                  <a:pt x="366" y="12"/>
                </a:lnTo>
                <a:lnTo>
                  <a:pt x="429" y="2"/>
                </a:lnTo>
                <a:lnTo>
                  <a:pt x="49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0" name="TextBox 19">
            <a:extLst>
              <a:ext uri="{FF2B5EF4-FFF2-40B4-BE49-F238E27FC236}">
                <a16:creationId xmlns:a16="http://schemas.microsoft.com/office/drawing/2014/main" id="{45EBCFEA-AFE0-45A9-987E-BDD0CAE851F5}"/>
              </a:ext>
            </a:extLst>
          </p:cNvPr>
          <p:cNvSpPr txBox="1">
            <a:spLocks noChangeArrowheads="1"/>
          </p:cNvSpPr>
          <p:nvPr/>
        </p:nvSpPr>
        <p:spPr bwMode="auto">
          <a:xfrm>
            <a:off x="3581350" y="2204568"/>
            <a:ext cx="586367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6600"/>
              </a:buClr>
              <a:buFont typeface="Wingdings" panose="05000000000000000000" pitchFamily="2" charset="2"/>
              <a:buChar char="§"/>
              <a:defRPr sz="2400">
                <a:solidFill>
                  <a:srgbClr val="595959"/>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200">
                <a:solidFill>
                  <a:srgbClr val="376092"/>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595959"/>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 Increased talent pool</a:t>
            </a: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 </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90% perform on par or better</a:t>
            </a: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 48% greater tenure</a:t>
            </a: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 40% less absenteeism</a:t>
            </a: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 $225B Market Opportunity</a:t>
            </a:r>
          </a:p>
        </p:txBody>
      </p:sp>
      <p:pic>
        <p:nvPicPr>
          <p:cNvPr id="11" name="Picture 38" descr="Bank of America Logo">
            <a:extLst>
              <a:ext uri="{FF2B5EF4-FFF2-40B4-BE49-F238E27FC236}">
                <a16:creationId xmlns:a16="http://schemas.microsoft.com/office/drawing/2014/main" id="{55B87B86-7DE9-4FC7-9FEF-FF6F9F89D28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3741" y="1713975"/>
            <a:ext cx="2324720" cy="745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F101108D-8167-469F-8614-082B9001CB4B}"/>
              </a:ext>
            </a:extLst>
          </p:cNvPr>
          <p:cNvSpPr txBox="1"/>
          <p:nvPr/>
        </p:nvSpPr>
        <p:spPr>
          <a:xfrm>
            <a:off x="4212627" y="1790314"/>
            <a:ext cx="16981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Inclusion Works</a:t>
            </a:r>
          </a:p>
        </p:txBody>
      </p:sp>
      <p:pic>
        <p:nvPicPr>
          <p:cNvPr id="13" name="Picture 12" descr="Facebook logo.">
            <a:extLst>
              <a:ext uri="{FF2B5EF4-FFF2-40B4-BE49-F238E27FC236}">
                <a16:creationId xmlns:a16="http://schemas.microsoft.com/office/drawing/2014/main" id="{54815C85-7C6A-444C-B51F-43B988AC66DC}"/>
              </a:ext>
            </a:extLst>
          </p:cNvPr>
          <p:cNvPicPr>
            <a:picLocks noChangeAspect="1"/>
          </p:cNvPicPr>
          <p:nvPr/>
        </p:nvPicPr>
        <p:blipFill>
          <a:blip r:embed="rId3" cstate="print"/>
          <a:stretch>
            <a:fillRect/>
          </a:stretch>
        </p:blipFill>
        <p:spPr>
          <a:xfrm>
            <a:off x="7574498" y="2613292"/>
            <a:ext cx="2253964" cy="815708"/>
          </a:xfrm>
          <a:prstGeom prst="rect">
            <a:avLst/>
          </a:prstGeom>
        </p:spPr>
      </p:pic>
      <p:pic>
        <p:nvPicPr>
          <p:cNvPr id="14" name="Picture 13" descr="SAP Logo. ">
            <a:extLst>
              <a:ext uri="{FF2B5EF4-FFF2-40B4-BE49-F238E27FC236}">
                <a16:creationId xmlns:a16="http://schemas.microsoft.com/office/drawing/2014/main" id="{043198A8-4D7E-41A5-8D9E-A9914606977E}"/>
              </a:ext>
            </a:extLst>
          </p:cNvPr>
          <p:cNvPicPr>
            <a:picLocks noChangeAspect="1"/>
          </p:cNvPicPr>
          <p:nvPr/>
        </p:nvPicPr>
        <p:blipFill>
          <a:blip r:embed="rId4" cstate="print"/>
          <a:stretch>
            <a:fillRect/>
          </a:stretch>
        </p:blipFill>
        <p:spPr>
          <a:xfrm>
            <a:off x="7574498" y="4580910"/>
            <a:ext cx="2059092" cy="752471"/>
          </a:xfrm>
          <a:prstGeom prst="rect">
            <a:avLst/>
          </a:prstGeom>
        </p:spPr>
      </p:pic>
      <p:pic>
        <p:nvPicPr>
          <p:cNvPr id="15" name="Picture 14" descr="TD Bank logo.">
            <a:extLst>
              <a:ext uri="{FF2B5EF4-FFF2-40B4-BE49-F238E27FC236}">
                <a16:creationId xmlns:a16="http://schemas.microsoft.com/office/drawing/2014/main" id="{6C0A6E2B-611D-45B4-BB72-CB549AD4074D}"/>
              </a:ext>
            </a:extLst>
          </p:cNvPr>
          <p:cNvPicPr>
            <a:picLocks noChangeAspect="1"/>
          </p:cNvPicPr>
          <p:nvPr/>
        </p:nvPicPr>
        <p:blipFill>
          <a:blip r:embed="rId5" cstate="print"/>
          <a:stretch>
            <a:fillRect/>
          </a:stretch>
        </p:blipFill>
        <p:spPr>
          <a:xfrm>
            <a:off x="7574497" y="5520201"/>
            <a:ext cx="2134043" cy="886044"/>
          </a:xfrm>
          <a:prstGeom prst="rect">
            <a:avLst/>
          </a:prstGeom>
        </p:spPr>
      </p:pic>
      <p:pic>
        <p:nvPicPr>
          <p:cNvPr id="16" name="Picture 15" descr="Microsoft logo.">
            <a:extLst>
              <a:ext uri="{FF2B5EF4-FFF2-40B4-BE49-F238E27FC236}">
                <a16:creationId xmlns:a16="http://schemas.microsoft.com/office/drawing/2014/main" id="{72C3DF8D-62F9-46C2-A962-F79092EC439F}"/>
              </a:ext>
            </a:extLst>
          </p:cNvPr>
          <p:cNvPicPr>
            <a:picLocks noChangeAspect="1"/>
          </p:cNvPicPr>
          <p:nvPr/>
        </p:nvPicPr>
        <p:blipFill>
          <a:blip r:embed="rId6" cstate="print"/>
          <a:stretch>
            <a:fillRect/>
          </a:stretch>
        </p:blipFill>
        <p:spPr>
          <a:xfrm>
            <a:off x="7363043" y="3546820"/>
            <a:ext cx="2345497" cy="789863"/>
          </a:xfrm>
          <a:prstGeom prst="rect">
            <a:avLst/>
          </a:prstGeom>
        </p:spPr>
      </p:pic>
      <p:sp>
        <p:nvSpPr>
          <p:cNvPr id="17" name="TextBox 19">
            <a:extLst>
              <a:ext uri="{FF2B5EF4-FFF2-40B4-BE49-F238E27FC236}">
                <a16:creationId xmlns:a16="http://schemas.microsoft.com/office/drawing/2014/main" id="{4A55EC6B-FD05-41A4-AB9A-778EF554116F}"/>
              </a:ext>
            </a:extLst>
          </p:cNvPr>
          <p:cNvSpPr txBox="1">
            <a:spLocks noChangeArrowheads="1"/>
          </p:cNvSpPr>
          <p:nvPr/>
        </p:nvSpPr>
        <p:spPr bwMode="auto">
          <a:xfrm>
            <a:off x="3374529" y="4152238"/>
            <a:ext cx="379906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6600"/>
              </a:buClr>
              <a:buFont typeface="Wingdings" panose="05000000000000000000" pitchFamily="2" charset="2"/>
              <a:buChar char="§"/>
              <a:defRPr sz="2400">
                <a:solidFill>
                  <a:srgbClr val="595959"/>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200">
                <a:solidFill>
                  <a:srgbClr val="376092"/>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rgbClr val="595959"/>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174625" marR="0" lvl="0" indent="-174625" algn="l" defTabSz="9144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Managers report no difference in working with those with disabilities</a:t>
            </a:r>
          </a:p>
          <a:p>
            <a:pPr marL="0" marR="0" lvl="0" indent="0" algn="l" defTabSz="9144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 Managers report improved culture</a:t>
            </a:r>
          </a:p>
          <a:p>
            <a:pPr marL="174625" marR="0" lvl="0" indent="-174625" algn="l" defTabSz="9144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 Policy changes or work adjustments are good for everyone</a:t>
            </a:r>
          </a:p>
        </p:txBody>
      </p:sp>
    </p:spTree>
    <p:extLst>
      <p:ext uri="{BB962C8B-B14F-4D97-AF65-F5344CB8AC3E}">
        <p14:creationId xmlns:p14="http://schemas.microsoft.com/office/powerpoint/2010/main" val="32905949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701550-B863-4088-85E2-ADE2223C7B25}"/>
              </a:ext>
            </a:extLst>
          </p:cNvPr>
          <p:cNvSpPr>
            <a:spLocks noGrp="1"/>
          </p:cNvSpPr>
          <p:nvPr>
            <p:ph type="title"/>
          </p:nvPr>
        </p:nvSpPr>
        <p:spPr/>
        <p:txBody>
          <a:bodyPr/>
          <a:lstStyle/>
          <a:p>
            <a:r>
              <a:rPr lang="en-US" dirty="0"/>
              <a:t>Obstacles and Frameworks</a:t>
            </a:r>
          </a:p>
        </p:txBody>
      </p:sp>
      <p:sp>
        <p:nvSpPr>
          <p:cNvPr id="30" name="Pentagon 7">
            <a:extLst>
              <a:ext uri="{FF2B5EF4-FFF2-40B4-BE49-F238E27FC236}">
                <a16:creationId xmlns:a16="http://schemas.microsoft.com/office/drawing/2014/main" id="{DD3744AF-F76E-43AB-9D4F-71FDB48A459B}"/>
              </a:ext>
            </a:extLst>
          </p:cNvPr>
          <p:cNvSpPr/>
          <p:nvPr/>
        </p:nvSpPr>
        <p:spPr>
          <a:xfrm>
            <a:off x="2650597" y="2513617"/>
            <a:ext cx="4084117" cy="1649291"/>
          </a:xfrm>
          <a:prstGeom prst="homePlate">
            <a:avLst/>
          </a:prstGeom>
          <a:no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Low demand for hiring people with disabilities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Few case studies of hiring at volume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Little knowledge of how to find, recruit, hire or retain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Few disability inclusion consultants</a:t>
            </a:r>
          </a:p>
        </p:txBody>
      </p:sp>
      <p:sp>
        <p:nvSpPr>
          <p:cNvPr id="31" name="Rounded Rectangle 8">
            <a:extLst>
              <a:ext uri="{FF2B5EF4-FFF2-40B4-BE49-F238E27FC236}">
                <a16:creationId xmlns:a16="http://schemas.microsoft.com/office/drawing/2014/main" id="{1978E14B-87DF-46E2-B25F-210555B19EEF}"/>
              </a:ext>
            </a:extLst>
          </p:cNvPr>
          <p:cNvSpPr/>
          <p:nvPr/>
        </p:nvSpPr>
        <p:spPr>
          <a:xfrm>
            <a:off x="2481943" y="2215243"/>
            <a:ext cx="3260026" cy="377851"/>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Companies</a:t>
            </a:r>
          </a:p>
        </p:txBody>
      </p:sp>
      <p:sp>
        <p:nvSpPr>
          <p:cNvPr id="32" name="Pentagon 45">
            <a:extLst>
              <a:ext uri="{FF2B5EF4-FFF2-40B4-BE49-F238E27FC236}">
                <a16:creationId xmlns:a16="http://schemas.microsoft.com/office/drawing/2014/main" id="{291E4655-A1E4-4050-BADC-5B82CA31AEB4}"/>
              </a:ext>
            </a:extLst>
          </p:cNvPr>
          <p:cNvSpPr/>
          <p:nvPr/>
        </p:nvSpPr>
        <p:spPr>
          <a:xfrm>
            <a:off x="2665026" y="4641117"/>
            <a:ext cx="4084117" cy="891342"/>
          </a:xfrm>
          <a:prstGeom prst="homePlate">
            <a:avLst/>
          </a:prstGeom>
          <a:no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Little understanding of business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Little benefit to jobseekers from large-scale workforce development programs</a:t>
            </a:r>
          </a:p>
        </p:txBody>
      </p:sp>
      <p:sp>
        <p:nvSpPr>
          <p:cNvPr id="33" name="Rounded Rectangle 46">
            <a:extLst>
              <a:ext uri="{FF2B5EF4-FFF2-40B4-BE49-F238E27FC236}">
                <a16:creationId xmlns:a16="http://schemas.microsoft.com/office/drawing/2014/main" id="{4D0A37FF-70F5-4950-9AB9-E2B610A80DB8}"/>
              </a:ext>
            </a:extLst>
          </p:cNvPr>
          <p:cNvSpPr/>
          <p:nvPr/>
        </p:nvSpPr>
        <p:spPr>
          <a:xfrm>
            <a:off x="2483881" y="4312318"/>
            <a:ext cx="3260026" cy="377851"/>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Disability/Workforce Agencies</a:t>
            </a:r>
          </a:p>
        </p:txBody>
      </p:sp>
      <p:sp>
        <p:nvSpPr>
          <p:cNvPr id="34" name="Pentagon 47">
            <a:extLst>
              <a:ext uri="{FF2B5EF4-FFF2-40B4-BE49-F238E27FC236}">
                <a16:creationId xmlns:a16="http://schemas.microsoft.com/office/drawing/2014/main" id="{5BF23385-98AA-4209-B667-49EFDB4B4B59}"/>
              </a:ext>
            </a:extLst>
          </p:cNvPr>
          <p:cNvSpPr/>
          <p:nvPr/>
        </p:nvSpPr>
        <p:spPr>
          <a:xfrm>
            <a:off x="2665026" y="5999843"/>
            <a:ext cx="4084117" cy="635000"/>
          </a:xfrm>
          <a:prstGeom prst="homePlate">
            <a:avLst/>
          </a:prstGeom>
          <a:no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Low interest from foundations on disability employment</a:t>
            </a:r>
          </a:p>
        </p:txBody>
      </p:sp>
      <p:sp>
        <p:nvSpPr>
          <p:cNvPr id="35" name="Rounded Rectangle 48">
            <a:extLst>
              <a:ext uri="{FF2B5EF4-FFF2-40B4-BE49-F238E27FC236}">
                <a16:creationId xmlns:a16="http://schemas.microsoft.com/office/drawing/2014/main" id="{F0274FDE-F339-488E-B9EB-075A85F609EA}"/>
              </a:ext>
            </a:extLst>
          </p:cNvPr>
          <p:cNvSpPr/>
          <p:nvPr/>
        </p:nvSpPr>
        <p:spPr>
          <a:xfrm>
            <a:off x="2483881" y="5683917"/>
            <a:ext cx="3260026" cy="377851"/>
          </a:xfrm>
          <a:prstGeom prst="round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Funders</a:t>
            </a:r>
          </a:p>
        </p:txBody>
      </p:sp>
      <p:sp>
        <p:nvSpPr>
          <p:cNvPr id="36" name="TextBox 35">
            <a:extLst>
              <a:ext uri="{FF2B5EF4-FFF2-40B4-BE49-F238E27FC236}">
                <a16:creationId xmlns:a16="http://schemas.microsoft.com/office/drawing/2014/main" id="{AB92DB63-2F8B-4FD8-82F5-F43803DF4271}"/>
              </a:ext>
            </a:extLst>
          </p:cNvPr>
          <p:cNvSpPr txBox="1"/>
          <p:nvPr/>
        </p:nvSpPr>
        <p:spPr>
          <a:xfrm>
            <a:off x="3600147" y="1656153"/>
            <a:ext cx="1901825" cy="33575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81BD"/>
                </a:solidFill>
                <a:effectLst/>
                <a:uLnTx/>
                <a:uFillTx/>
                <a:latin typeface="Calibri"/>
                <a:ea typeface="+mn-ea"/>
                <a:cs typeface="+mn-cs"/>
              </a:rPr>
              <a:t>Obstacles</a:t>
            </a:r>
          </a:p>
        </p:txBody>
      </p:sp>
      <p:sp>
        <p:nvSpPr>
          <p:cNvPr id="37" name="TextBox 36">
            <a:extLst>
              <a:ext uri="{FF2B5EF4-FFF2-40B4-BE49-F238E27FC236}">
                <a16:creationId xmlns:a16="http://schemas.microsoft.com/office/drawing/2014/main" id="{80ECCC3F-2324-4C28-B97D-DA02B7DA801F}"/>
              </a:ext>
            </a:extLst>
          </p:cNvPr>
          <p:cNvSpPr txBox="1"/>
          <p:nvPr/>
        </p:nvSpPr>
        <p:spPr>
          <a:xfrm>
            <a:off x="7806084" y="1656153"/>
            <a:ext cx="1901825"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81BD"/>
                </a:solidFill>
                <a:effectLst/>
                <a:uLnTx/>
                <a:uFillTx/>
                <a:latin typeface="Calibri"/>
                <a:ea typeface="+mn-ea"/>
                <a:cs typeface="+mn-cs"/>
              </a:rPr>
              <a:t>Framework</a:t>
            </a:r>
          </a:p>
        </p:txBody>
      </p:sp>
      <p:sp>
        <p:nvSpPr>
          <p:cNvPr id="38" name="Rectangle 37">
            <a:extLst>
              <a:ext uri="{FF2B5EF4-FFF2-40B4-BE49-F238E27FC236}">
                <a16:creationId xmlns:a16="http://schemas.microsoft.com/office/drawing/2014/main" id="{3F8DE881-E775-4731-80C2-F15CCEF73383}"/>
              </a:ext>
            </a:extLst>
          </p:cNvPr>
          <p:cNvSpPr/>
          <p:nvPr/>
        </p:nvSpPr>
        <p:spPr>
          <a:xfrm>
            <a:off x="7206343" y="2062843"/>
            <a:ext cx="3122738" cy="1754326"/>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Become a catalyst for the employment of people with disabilities by creating a high volume of jobs in a relatively short period of time by using a variety of models</a:t>
            </a:r>
            <a:endParaRPr kumimoji="0" lang="en-US"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39" name="Isosceles Triangle 38" descr="Triangle pointing downwards">
            <a:extLst>
              <a:ext uri="{FF2B5EF4-FFF2-40B4-BE49-F238E27FC236}">
                <a16:creationId xmlns:a16="http://schemas.microsoft.com/office/drawing/2014/main" id="{7065C096-5418-4AB8-BEDA-C350E9A50DB7}"/>
              </a:ext>
            </a:extLst>
          </p:cNvPr>
          <p:cNvSpPr/>
          <p:nvPr/>
        </p:nvSpPr>
        <p:spPr>
          <a:xfrm rot="10800000">
            <a:off x="7204756" y="3930218"/>
            <a:ext cx="3124325" cy="40306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3F0EA922-B99B-43E0-8981-89B40AB3F41E}"/>
              </a:ext>
            </a:extLst>
          </p:cNvPr>
          <p:cNvSpPr txBox="1"/>
          <p:nvPr/>
        </p:nvSpPr>
        <p:spPr>
          <a:xfrm>
            <a:off x="7636894" y="4533234"/>
            <a:ext cx="29784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a:ea typeface="+mn-ea"/>
                <a:cs typeface="+mn-cs"/>
              </a:rPr>
              <a:t>National: </a:t>
            </a:r>
            <a:r>
              <a:rPr kumimoji="0" lang="en-US" sz="1600" b="0" i="0" u="none" strike="noStrike" kern="1200" cap="none" spc="0" normalizeH="0" baseline="0" noProof="0" dirty="0">
                <a:ln>
                  <a:noFill/>
                </a:ln>
                <a:solidFill>
                  <a:prstClr val="black"/>
                </a:solidFill>
                <a:effectLst/>
                <a:uLnTx/>
                <a:uFillTx/>
                <a:latin typeface="Calibri"/>
                <a:ea typeface="+mn-ea"/>
                <a:cs typeface="+mn-cs"/>
              </a:rPr>
              <a:t>Company readiness through one-to-one or cohort</a:t>
            </a:r>
            <a:endParaRPr kumimoji="0" lang="en-US" sz="1600" b="1" i="1" u="none" strike="noStrike" kern="1200" cap="none" spc="0" normalizeH="0" baseline="0" noProof="0" dirty="0">
              <a:ln>
                <a:noFill/>
              </a:ln>
              <a:solidFill>
                <a:prstClr val="black"/>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BB9BF4D4-7C6B-4C34-8603-570640FE62AD}"/>
              </a:ext>
            </a:extLst>
          </p:cNvPr>
          <p:cNvSpPr txBox="1"/>
          <p:nvPr/>
        </p:nvSpPr>
        <p:spPr>
          <a:xfrm>
            <a:off x="7636894" y="5211054"/>
            <a:ext cx="29784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a:ea typeface="+mn-ea"/>
                <a:cs typeface="+mn-cs"/>
              </a:rPr>
              <a:t>Local: </a:t>
            </a:r>
            <a:r>
              <a:rPr kumimoji="0" lang="en-US" sz="1600" b="0" i="0" u="none" strike="noStrike" kern="1200" cap="none" spc="0" normalizeH="0" baseline="0" noProof="0" dirty="0">
                <a:ln>
                  <a:noFill/>
                </a:ln>
                <a:solidFill>
                  <a:prstClr val="black"/>
                </a:solidFill>
                <a:effectLst/>
                <a:uLnTx/>
                <a:uFillTx/>
                <a:latin typeface="Calibri"/>
                <a:ea typeface="+mn-ea"/>
                <a:cs typeface="+mn-cs"/>
              </a:rPr>
              <a:t>Networks of businesses, government, nonprofit agencies</a:t>
            </a:r>
            <a:endParaRPr kumimoji="0" lang="en-US" sz="1600" b="1" i="1" u="none" strike="noStrike" kern="1200" cap="none" spc="0" normalizeH="0" baseline="0" noProof="0" dirty="0">
              <a:ln>
                <a:noFill/>
              </a:ln>
              <a:solidFill>
                <a:prstClr val="black"/>
              </a:solidFill>
              <a:effectLst/>
              <a:uLnTx/>
              <a:uFillTx/>
              <a:latin typeface="Calibri"/>
              <a:ea typeface="+mn-ea"/>
              <a:cs typeface="+mn-cs"/>
            </a:endParaRPr>
          </a:p>
        </p:txBody>
      </p:sp>
      <p:sp>
        <p:nvSpPr>
          <p:cNvPr id="42" name="TextBox 41">
            <a:extLst>
              <a:ext uri="{FF2B5EF4-FFF2-40B4-BE49-F238E27FC236}">
                <a16:creationId xmlns:a16="http://schemas.microsoft.com/office/drawing/2014/main" id="{80B20768-E0CD-4883-A50A-416B17E9F48F}"/>
              </a:ext>
            </a:extLst>
          </p:cNvPr>
          <p:cNvSpPr txBox="1"/>
          <p:nvPr/>
        </p:nvSpPr>
        <p:spPr>
          <a:xfrm>
            <a:off x="7636894" y="5897668"/>
            <a:ext cx="30407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a:ea typeface="+mn-ea"/>
                <a:cs typeface="+mn-cs"/>
              </a:rPr>
              <a:t>Field-Building: </a:t>
            </a:r>
            <a:r>
              <a:rPr kumimoji="0" lang="en-US" sz="1600" b="0" i="0" u="none" strike="noStrike" kern="1200" cap="none" spc="0" normalizeH="0" baseline="0" noProof="0" dirty="0">
                <a:ln>
                  <a:noFill/>
                </a:ln>
                <a:solidFill>
                  <a:prstClr val="black"/>
                </a:solidFill>
                <a:effectLst/>
                <a:uLnTx/>
                <a:uFillTx/>
                <a:latin typeface="Calibri"/>
                <a:ea typeface="+mn-ea"/>
                <a:cs typeface="+mn-cs"/>
              </a:rPr>
              <a:t>Increased numbers of consultants and funders</a:t>
            </a:r>
            <a:endParaRPr kumimoji="0" lang="en-US" sz="16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65262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2560EC-C1BF-4547-BFA2-344D83BC5AD7}"/>
              </a:ext>
            </a:extLst>
          </p:cNvPr>
          <p:cNvSpPr>
            <a:spLocks noGrp="1"/>
          </p:cNvSpPr>
          <p:nvPr>
            <p:ph type="title"/>
          </p:nvPr>
        </p:nvSpPr>
        <p:spPr/>
        <p:txBody>
          <a:bodyPr/>
          <a:lstStyle/>
          <a:p>
            <a:r>
              <a:rPr lang="en-US" dirty="0"/>
              <a:t>Connecting National/Local Strategies</a:t>
            </a:r>
          </a:p>
        </p:txBody>
      </p:sp>
      <p:pic>
        <p:nvPicPr>
          <p:cNvPr id="4" name="Picture 3" descr="Composite image of the logos for Columbus, OH, Louisville KY, Kansas City MO, St. Louis, MO. and the state of Georgia. ">
            <a:extLst>
              <a:ext uri="{FF2B5EF4-FFF2-40B4-BE49-F238E27FC236}">
                <a16:creationId xmlns:a16="http://schemas.microsoft.com/office/drawing/2014/main" id="{70859CB0-4904-45F5-B6B6-585F22A07144}"/>
              </a:ext>
            </a:extLst>
          </p:cNvPr>
          <p:cNvPicPr>
            <a:picLocks noChangeAspect="1"/>
          </p:cNvPicPr>
          <p:nvPr/>
        </p:nvPicPr>
        <p:blipFill>
          <a:blip r:embed="rId2"/>
          <a:stretch>
            <a:fillRect/>
          </a:stretch>
        </p:blipFill>
        <p:spPr>
          <a:xfrm>
            <a:off x="765175" y="5283201"/>
            <a:ext cx="3609975" cy="1304925"/>
          </a:xfrm>
          <a:prstGeom prst="rect">
            <a:avLst/>
          </a:prstGeom>
        </p:spPr>
      </p:pic>
      <p:sp>
        <p:nvSpPr>
          <p:cNvPr id="6" name="AutoShape 13" descr="data:image/jpeg;base64,/9j/4AAQSkZJRgABAQAAAQABAAD/2wCEAAkGBxQQEhUUExQVFBQWGBsaFRgXFhkYFxcXGBYYFhsgHBoYHiggGBolGxcWIj0hJSkrLi4uGiAzODMsNzQtLisBCgoKDg0OGxAQGzQkICQyNCw0LTQvLDQsLDQtNC8sNDcsLCwsLCwsLzQ0MCwvNCwsLCwsLCwsNzQsLCwsLDQsLP/AABEIAG0BzQMBEQACEQEDEQH/xAAcAAADAAMBAQEAAAAAAAAAAAAABgcDBAUIAgH/xABMEAABAwIACQUMCAQEBgMAAAABAAIDBBEFBgcSITFBUWETInGBkRQyNEJSVHJzgpKy0RYXIzOTocPSYrGzwVOiwtMVJCVD4vE1Y6P/xAAbAQACAwEBAQAAAAAAAAAAAAAABQMEBgcCAf/EAEERAAIBAgEGCwYFAwQCAwAAAAABAgMEEQUSITFBcQYTFDJRYYGRobHBIlJT0eHwFRYzNHJCovFDYpLiI7IkgtL/2gAMAwEAAhEDEQA/AHPKPWVlK5ksEzmwu5rmhrTmvGrSWk2cPzB3qjdyqQwlF6DT5Bo2dypUq0E5rSni9K79nk+oS/pnXecv92P9qp8qq+8aL8GsPhLvl8zqYs48zsqGd0zF8Lua7ODRmX1Ou0DUdfAlS0buams96CjlHIVvKhLk8MJrStenq0t6/MryamEBAAgAQAq5QcYjRwBsZtNKbM1HNaO+dY9Q6Sq11W4uOjWx1kTJyu62M17EdfX0L72InlJjVhGV7Y2VDy97g1ozY9ZNvJ1bb7kvjcVpPBM1dXJWTqUHUnTSSWL0v5lmoonMja1zy9wADnGwLjbSbDQNOxOIppYM59VlGc3KKwT1LoM6+kYgZTMOVFLJAIJTGHNeXWDTcgtt3wO8qjeVZwazWajg/Y29zCo60M7BrDX19DEz6Z13nL/dj/aqfKqvvGh/BrD4S75fMPpnXecv92P9qOVVfeD8GsPhLvl8w+mdd5y/3Y/2o5VV94Pwaw+Eu+XzD6Z13nL/AHY/2o5VV94Pwaw+Eu+XzD6Z13nL/dj/AGo5VV94Pwaw+Eu+XzD6Z13nL/dj/ajlVX3g/BrD4S75fMPpnXecv92P9qOVVfeD8GsPhLvl8xwyaYdqKqWZs8pkDWNLbhosS4jxQFbtKs5t5zEHCCwt7alCVGGa2309HWyhK+ZUT8peFZqWCJ0Ehjc6TNJABuMxx8YHaAql3UlCKcWPsgWlG5rTjWjiksdvSugnv0zrvOX+7H+1UOVVfeNX+DWHwl3y+YfTOu85f7sf7Ucqq+8H4NYfCXfL5h9M67zl/ux/tRyqr7wfg1h8Jd8vmH0zrvOX+7H+1HKqvvB+DWHwl3y+YfTOu85f7sf7Ucqq+8H4NYfCXfL5n0zHavB8IcelkZ/0I5VV6fI8yyJYP/T8ZfM7WC8ps7CBPGyRu9nMeO0lrujQpoX0lzliLrngzQksaMnF9elfNeJRsCYZhrI+UhdnDUQdDmnc4bD/AD2JhTqRqLGJk7uzrWtTMqrB+D3M6CkKoIAEAaOGMLw0jM+Z4YNm1zjuaBpJXipUjBYyZZtbStczzKUcX4Le9hO8L5TZXEimibG3ypOc8+yDmt7XJfUvm+YjV2vBinFY15YvoWhd70vwFerxnrJe/qZfZdyY7I7KtKvUlrkOaWS7OlzaS7Vj54nPfVSPNjJI8nYXucT1EqPOk9pbVKnBYqKS3JGQYNm18jNb1T/kvvFz6GeOU0NWfH/kvmYjK+I2znxnddzD2aCvmMo9R7zKdRY4KS7Gb1LjDVxG7KmYdLy4dj7he1WqLVJlepk60qL2qUe5LxWDGPBWUqpjsJmsmbtIGY/tHNPRYdKsQvZrnaRRc8GreaxpNxfevn4soWL+MkFc28TucO+Y7Q9vSNo4i4TClWhUXsmUvsnV7OWFVaHqa1P76HgzsKUon4QgCQYxYcwhR1D4XVLyAbsObHzmHvT3vUeIKU1atanNxzje2Fjk67oRqqktOtYy0Pbt+0c36Z13nL/dj/ao+VVfeLn4NYfCXfL5jvk4xqfUl8E786Uc9jiAM5ugEaABcGx6DwV20uHPGMtZm8vZKhb5taisI6muh7O/z3j2rpmgQAIAEATLH3HGZlRyNNIWCMWkIDTnPNtHOB0NH5k7ktubmSnmweo2ORcjUZ0ONuI452padC7MNflvMeI2Fa6tqQHVDzFHZ0vNZp8ltw3xiD1AotqlWpPS9CPWWbWxtLfGNNZ0tC0vtevZ5tFRTIxgIAEACABAGnhjBzKqF8MnevFuIOsEcQbHqXicFOLiye1uJ29WNWGtfeHbqIHhCifTyvikFnsdmn+xHAix6Ckc4uEnFnT6FeFenGrDU1j9+RrleCYr+TXD/dNPyTzeWEAadbo9TTxItmnoB2pvaVc+Ga9aMDl+w5PX42K9menc9q9f8DirYhBAHxLIGNLnEBrQSSdQAFySvjeGlnqMXJqMdbIPjPhk1tS+Y3ze9jB8WNurrNy7pcUkrVOMm5HTMnWatLeNLbrfW3r+XYOWSnAV86reN7If5Pd/NvvK3ZUv9R9hn+Et/qtYPrl6L17ikpiZEEAS/LB97TehJ8TEtv8AXE2XBb9OrvXqT9LzVD/kuwTBUNnM0Ucma5mbntDrXDr2vqV+ypxkpZyxMtwiu69CVPipuOKep4dA8/RWi81g/Db8le4in7qM3+KXvxZd7D6K0XmsH4bfkjiKfuoPxS9+LLvYfRWi81g/Db8kcRT91B+KXvxZd7D6K0XmsH4bfkjiKfuoPxS9+LLvYfRWi81g/Db8kcRT91B+KXvxZd7NrB+CIKckwwxxkixLGhtxxsvUacY81YEFe7r10lVm5YdLxN5eyuIWV/weH136b1RvuYt5puC/7if8fVEsSs2w35M8HxVFTI2aNkjRESA9ocAc9ovp22JVyzhGU2pLHQIeENxVoW8ZUpOLztjw2MpP0VovNYPw2/JMeIp+6jIfil78WXew+itF5rB+G35I4in7qD8Uvfiy72H0VovNYPw2/JHEU/dQfil78WXexdxvxEhfE6SmYI5WC+a3vZANJGbqDraiLadfCvXtIuOMFgxrkvLtaFVQuJZ0XoxetdePR049hKAUqNwdbFjDbqKobKCczVK3ymbesaxxHEqajVdOWJRyjYxvKDpvXrT6H9dTLyx4cAQbgi4O8FPDmTTTwZ9IPhoYcwqykgfNJqaNA2ucdAA4krxUqKnFyZZs7Wd1WjShrfgtrIZhnC0tXKZZTdx1DxWN2NaNg/nrKSVKkqksWdKtLSla0lTprR4t9LNElRlkomKGT4Pa2arBsdLYbkG2wvI0g/wi1tu4MaFnis6p3fMyeVOEDjJ0rXZrl/8An593SUOioIoG5sUbI27mNDR+SvxjGOhIylWvUrSzqknJ9bxNleiIx1FO2QFr2te06w4Ag9RXxpPQz3CpKDzoPB9Qj4z5O45Gl9IBFINOZ/238B5B6NHDaqVazi9MNDNFk/hDVptQufaj07V8/Pr2EtljLHFrgWuaSHA6CCDYg8UsaaeDNrGUZxUovFPSfdJUvie2SNxY9pu1w1j5jgdBX2MnF4o81aUKsHCaxT2FtxOxhFfAHmwlbzZWjUHbx/CdY6xsTmhW42OO05zlTJ7sq2Zri9KfV819dp3lOLRPyk4A7pp+VYLywgkW1uj1uHE6LjoI2qpd0s+GK1ofZAv+T1+Lk/Zno3PY/T/BHwlBvjYwfWvp5WSxmz2Ozh/cHgRcdBXuEnGSkiGvQhXpypT1NYffmXzA+EWVULJo+9eL8QdRB4g3HUnkJqcVJHMLq3nb1ZUp61949us3F7IAQBxMcMOCipnSC3KHmxA7XnV1DST0KGvV4uGIxyXYu8uFT2a3u+uohZJcdrnOPS5zifzJJSTSzpSwiuhLuRcsTMBdxUzWH7x3OlP8ZGroAsOq6dW9Li4YbTm2Vb7ldw5rmrQt311ndU4tBAAgAQAIAEAT3KpgHOYKtg5zAGy22svzXeyT2HgqF7SxWejU8G7/ADZu2m9D0rftXb5rrJilhszo4vYXdR1DJm3Iboe0eMw98OnaOIClpVHTmpFO/s43dCVJ7dT6Hs++gvVNO2RjXsIc1wDmkaiCLgp4mmsUcxnCVOThJYNaGZV9PIgZVMO5kYpWHnSc6S2yMHQPaI7Ad6o3tXBZi2mn4N2GfUdzNaI6Fv8Ap5vqJ5gTBjqudkLNbzpPktGlzuofnYJfSpupJRRrLy6ja0JVZbPF7F97C+UdK2GNsbBZjGhrRuAFk9jFRWCOYVasqs3ObxbeLMy+kYIAl+WD72m9CT4mJbf64my4Lfp1d69SfpeaopeR7vKn0mfC5MrDVIx3Cnn0tz9CipgZQEACABAAgAQAIAQsr/g8Prv03qjfcxbzTcF/3E/4+qJYlZth4yR+FS+pPxsV6x573Gb4T/tofy9GVhNDDggAQAIA8/4xUvI1U8Y0BsrrDc0nOb/lISGtHNm11nUbCrxtrTm9sV36n4nPUZbLhiDVcrQQE62tLPw3Fg/JoTu2ljSRzfLVLi76oltePesfUYFOKyVZWMK587KcHmxDPeP43jRfob8aWX1TGSh0G24M2qhRlXeuWhbl835CIqBphryb4FFTVZ7xeOAB5G95JzAeGhzvZCt2lLPni9gjy/eu3tsyPOno7Nvou0sqbnPwQAIAEACAJjlYwKGuZVMFs85ktvKtdjuwFt+DUtvqWGE0bHg1euUZW0tmlbtq9e8nqXmrGXJ7hU01YwE8yb7N3Se8PTnWHtFWbSpmVF16BPly0Ve0k1rh7S7Nfh5FrTk52CAIjj1gHuKpIaLRSXfFuGnnN9kkdRCTXNLi56NTOjZGv+V26zn7UdD9H2+aYuqsNh5yXYf5KU0zzzJTeO/iyW1e0B2gb1esquDzHtM1wjsOMpq4gtMdfWvp5PqKumhiAQBFMfsO92VJDTeKK7I9xPju6yLdDRvSa6q8ZPRqR0TIlhyW3TkvalpfovvazfyY4B5eczvF44Tzb6jLrHuizuktUlnSzpZz1LzKvCG/4mjxEX7U9fVH66t2JXE1MKCABAAgAQAIAEAfE8LXtc1wDmuBDgdRBFiD1L40msGeoTlCSlF4NaSDYy4HNFUPhNy0c6MnxozfNPToIPEFI61Pi5uJ03J94ru3jVWvU+prX89zOWoi6UrJVh64dSPOlt3Q38nxm9R09BO5MrKro4t9hj+Elhg1dQWvRLfsfbq/yPmE65lPE+WQ2axpJ+Q4k2HWr05KMXJmZoUJ16kaUNbeBA8KV76mZ80nfPdc8BqAHACw6kinNzk5M6fbW8LelGlDUl9vt1lOyX4C5GHuh4+0mHN3iLWPe77ozUys6WbHOet+RjeEV/xtbiIv2Ya+uX01d48K6ZwEACAJflg+9pvQk+JiW3+uJsuC36dXevUn6XmqKXke7yp9JnwuTKw1SMdwp59Lc/QoqYGUBAAgAQAIAEACAELK/wCDw+u/TeqN9zFvNNwX/cT/AI+qJYlZth4yR+FS+pPxsV6x573Gb4T/ALaH8vRlYTQw4IAEACAIbj4P+oVPpN/pMSW6/VkdIyL+wpbn5s4KrjQsWS0/8g31knxlOLP9IwHCJf8AznuXkNytCIgGMdXy1VPIdOdK63otOa3/ACtCRVpZ1RvrOo2FLirWnDoiu96X4s5yiLZXslVHmUWftlkc7qaeTH5tPam9lHCnj0mD4SVs+8zPdSXfp9RyVsz4IAEACABAHDx2o+WoahtrkML2786Pnj82qG4jnU2hjkmtxV7Tl14d+j1IWkZ0s/WvLSHN0OBuDuI0j819xw0nxxUlmvUz0TRVAljZINT2tcOhwB/utBF4pM5RVpunUlB7G13GZfSM4eOOAxW0zmC3KN50R3PA1dBFx1qGvS4yGG0Y5KvnZ3Cm+a9D3fTWQwgjQQQRoIOggjWCNhSQ6UmmsUDHFpBBIIIII1gjSCON0J4A0pLB6mXXFDDgraZsmjPHNlA2PGvqOgjgU7oVeMhic0ynZOzuHT2a1u+mo5uUbD3ctNmMNpZrtbbW1vju4aDYcSFHdVcyGC1st5CsOU3GfJezDS+t7F97ESCkpnSvZGwXe8hrRxOjs/slMYuTwRvqtWNKDqTehaWXvAGCm0kDIWamjSfKcdLj1m6e06ahFRRzC8upXVeVWW3wWxHQXsqggAQAIAEACABAAgBSyjYB7qp+UYLyw3c22tzPHbxNhccRxVW7pZ8MVrQ8yFf8muMyT9meh9T2P0fUyOApOdAM1FVvhkZLGbPYQ5p4jfwOo8CV6jJxaaI61GFam6c9TWDG3HzG0VkcMcVwwtEko/jOph35uk9Ntyt3NwqiSjvEORckytZzqVdeOat3T2/PpOPifgPu2pbGR9m3nSn+AHV0uOjtOxQ29LjJ4bBhlW+5Hbua5z0Lf09mv/JdGtAFhoA1J2c1bx0s/UACABAEvywfe03oSfExLb/XE2XBb9OrvXqT9LzVFLyPd5U+kz4XJlYapGO4U8+lufoUVMDKAgAQAIAEACABACFlf8Hh9d+m9Ub7mLeabgv+4n/H1RLErNsPGSPwqX1J+NivWPPe4zfCf9tD+XoysJoYcEACABAEGxvnEldUuGrlSPcsz/Skdw8akjpuS4OFnSi+jHv0+pyFCXy1ZN4MzB8N/Gz3dTpHW/Kyc2iwpI53l6anfTw2YLuSGKpkzGOd5LSewXVhvBYimEc6Sj0s85MNwCs8dbaweB+oPhdsS4sygphvia73hnf3Ty3WFKO45nlaede1X/ua7tB2lMLwQAIAEACAPiaPOaWnUQR2iy+NYrA9RlmyTWw84tbbQdmjsWeOtY46T9QBdMR5s+gpjujDfc5n9k8t3jSic1yvDNvqq68e/SdxTC0EASbKhgHkZhUMH2cxs+2psv8A5DT0g70rvKWbLPWpm44O3/G0uTzftR1da+nk10CQqJpBkxDw/wBxVHPNoZObJuafFd1EkdDirNrW4uenUxRlrJ/K7f2F7cdK6+ldvmjRxowya2pfKb5vexg+LGNXWdLjxK8V6vGTcizk2yVpbxp7db62/vDsHDJTgK5dVvG9kN+x7v5t95W7Kl/W+wQcJL/VawfXL0Xr3FKTEyAIAEACABAAgAQAIAEACAIrj/gHuOpJaLRS3czc0+M3qJv0OG5J7qlxc9GpnQ8iX/KrfCT9qOh9fQ/vausWVVHJ+E2QBbMQsA9x0wzhaWWzpN40c1vsj8yU6tqXFw062c6y1f8AK7h5r9mOher7fLAZVYFAIAEACAJflg+9pvQk+JiW3+uJsuC36dXevUn6XmqKXke7yp9JnwuTKw1SMdwp59Lc/QoqYGUBAAgAQAIAEACAELK/4PD679N6o33MW803Bf8AcT/j6oliVm2HjJH4VL6k/GxXrHnvcZvhP+2h/L0ZWE0MOCABAHHxow9HQwue4jPIIjZfS92zRu3nYFFWqqnHFl/J9hUvKyhFaNr6F8+ghDnEkkm5JuTvJ0k9qRt4nTEklgtRmoaN88jIoxd73BrevaeAFz0Ar7CLk1FEdetCjTlUnqSxPQOD6RsMTIm97G1rR0NAH9k+jFRSS2HLa1WVapKpLXJt95rYxyZlJUOGsQyHsjcV5qvCEn1MmsI511Sj0yj5o8/hITqIEoA9A4vx5tLTt3QxjsY0J/SWEEuo5beyzrmpLpk/NnQXsqggAQAIAEACAPO1e20so3SPHY8hZ+eiTOr0HjSg+peRgXklLRk0dfB0PAyf1nn+6c2n6S+9pzzL6/8Anz/+v/qhoVkTAgDRw1gxlVA+F+p4tfa06wRxBsepeKkFOLiyxaXM7atGrDWvHq7SCV1I+CR8Ugs9hLXDZcbRwIsRwISKcXGTizp9GtCtTjUhqelGBeSU3cCYMdVzshZredJ8lo0ud1D87BSU6bnJRRWvLqNtRlVls8XsRfKKlbDGyNgsxjQ1o4AWT2MVFYI5hVqyqzdSbxbeLM6+kYIAEACABAAgAQAIAEACAFbKTHEaGQymxaQYjt5TU0DgRcHhdVrtR4p5w5yBKqr2Kp7de7b9OsjCTHQwB3Eg7CNYPDivoa9Zc8TMOitpmvP3jebKP4wBp6CLHrtsTu3q8ZDHac1yrYuzuHBc16Vu+mo7qmFoIAEACAJflg+9pvQk+JiW3+uJsuC36dXevUn6XmqNqifOL8iZhqzuSL+q+Z1617i5/wBOJBWjQeHG5vbh4Ymzy1b5VZ2zL3jV6/EhzLLoh/YHLVvlVnbMjGr1+IZll0Q/sDlq3yqztmRjV6/EMyy6If2By1b5VZ2zIxq9fiGZZdEP7A5at8qs7ZkY1evxDMsuiH9g7ZLX1Bmm5YzEZjc3lS+1843tn9SuWbnnPOxM7wjjbqlDis3HF6sOjqKOmBkhCyv+Dw+u/TeqN9zFvNNwX/cT/j6oliVm2HjJH4VL6k/GxXrHnvcZvhP+2h/L0Y45QMGSTUxfC+RskV3AMc5ue3xhZp0mwuOIttVu5hKUMYvSjP5EuadK4UKqTjLRpSeD2PT3P6EgGFJ/8eb8V/zSrjJ9L7ze8lofDj/xXyP3/ik/+PN+K/5o4yfS+8OS0Phx/wCK+R8CCWU52bLKT42a95PXpuvmEpadZ6z6NJZuKj1YpeB1MHYo1k5GbA9g8qQcmB73OPUCpIW1SWwpV8r2dFe1UT6lp8tHe0U3E7E9lAC9xEk7hYvtYNG5o2DjrPDUmVC3VLTrZjcqZXqXrzUs2C2dPW/lsGdWROcnG3wKq9RJ8DlFW/TluL2TP3lL+UfNEFSI6cfMmo9CD6tZ6IwV9xF6tnwhaCHNRyi5/WnvfmbS9EIIAEACABAAgDz1hgWqJ/XSf1HJBU573nVbX9Cn/GPkjUXgnLLkx/8Aj4/Sk/qOTiz/AEkc+4Q/v5bl5Ia1aEgIAEASrK3HEJ4i375zDygGrNBswnj3w6BwCV3yjnLDWbbgxKq6M1LmJ6N+3s1du8RFRNMdPFvDDqKoZMLkDQ8DxmG2cOnQCOIClo1HTmpFLKFmru3lSevWuprV8tzLzTzNka17CHNcAWkaiCLgjqTxNNYo5lOEoScZLBrQzIvp5BAAgAQAIAEACABAAgAQBHcpOHe6ajkmH7KC44Ok1OPV3vvb0pu6ufPNWpG+yBYcnocbJe1PTuWzv193QKradxYZA05jXBrnW0BzgSB02B/LeFVzXhjsHbqQU1BvS1jh1L7+8DGvJ7GHEbD3cVSC42iksyXcBfmu9knsLlZtqvFz06mKcs2HK7dqPOjpXqu3zwLenJzkEACABAEvywfe03oSfExLb/XE2XBb9OrvXqT9LzVFLyPd5U+kz4XJlYapGO4U8+lufoUVMDKAgAQAIAEACABACFlf8Hh9d+m9Ub7mLeabgv8AuJ/x9USxKzbDxkj8Kl9SfjYr1jz3uM3wn/bQ/l6MrCaGHInj7gHuOpOaLRS3fHuBvzm9RIPQ4JNdUuLno1M6JkS/5Vb4SftR0P0fb5oW1WHA75L8PcjMad5+zmPMvqbL/wCQ0dIG9XrOtmyzHqZm+EVhxtLlEF7UdfWvp5N9BWU0MOCABAHJxsH/ACVV6iX+m5RVv05bmXcm/vKX8o+aIKkR08+ZNR6EH1az0Rgo/YRerZ8IWghzUcouf1p735m0vRCCABAAgAQAIA884WN6ib1sn9RyQVOe951W10UKf8Y+SNVeCcsuTEf9Pj9KT+o5OLP9JHPuEP7+W5eSGtWhICANbCVaynifLIbMY0k9WwcTq615nJRi5MloUZ1qkacNbeBAsK4QfUzPmk755vbY0agBwAsOpIqk3OTkzqFtbwt6UaUNS8el9phnp3R5ue0tz2h7b+Mx2ojgbFfHFrWSQqQnjmvHB4Pqa1oxryeym5KsPZzTSPOll3RX2svzm9RN+g8EzsquKzGY3hJYZsldQWh6Jb9j7fNdZQ1fMqCABAAgAQAIAEACABAC5j1h7uOmJabSycyLeCRpd7I09NlXuavFw0a2Ncj2HK7hKXNjpfy7fLEikUZcQ1oLnOIDRtLibAdJJSZJt4I6LKSinKWhLT3FswbirHHQmkfY57byOGsyGxzhxaQLeiE6hQiqWYznVxlWpO95VHY9C6ujt272RnCNE+nlfFJofG6x47QRwIIPWk84OEnFnQbevCvSjVhqax+92o114JivZNMP90wci83lhsNOt0finpHenoB2pvaVs+Oa9aMFl+w5PX42C9mfg9q9f8DkrYgBAAgCX5YPvab0JPiYlt/ribLgt+nV3r1J+l5qil5Hu8qfSZ8LkysNUjHcKefS3P0KKmBlAQAIAEACABAAgBCyv+Dw+u/TeqN9zFvNNwX/AHE/4+qJYlZth4yR+FS+pPxsV6x573Gb4T/tofy9GVhNDDnFxvwGK2mdHozxzoidjxq6jpB4FQ16XGQwGGTL12dwqmzU9301kKewtJBBBBIIOsEGxB43SRrDQdLTUlitTAEjSCQRpBGggjURuKAaTWDLnidhwVtM15tyjebKNzwNfQRY9ad0KvGQx2nNcqWLs7hwXNelbvpqO4phcCANDD8WfS1DfKhkHaxwXiqsYNdRZsp5lzTl0ST8UefWlIDqbAoA9AYtyZ1JTO3wxntjan1J4047kcuv45t1VXRKXmzoqQqAgAQAIAEACAPOta/OkkO97z2uJWfk8ZNnWKKzacV0JeRhXkkLTk2ZbB0PEyH/APZ/9k5tP0l97TneX3jfz7P/AFQzqyJwQBMMquHs97aRh5rLOlttdra3qHO627ktvauLzF2my4N2GbF3M1peiO7a/Tv6RYxRwGa2pbGR9mOdKf4AdXS46O07FWoUuMnhsHOVL5Wdu5rnPQt/01/5KNlGxe7opxJG37SAEtAHfR+M0DgACOi21MLujnwxWtGSyDlDiLjMm/Zn4PY/R/Qj4Sg3xnoKx8EjJYzZ7HBzd3QeBFx0FeoScZKSIq9GFenKlPU1gXzA2EmVULJmd68XttadRB4g3HUntOanFSRzC6tp21aVKetePX2m6vZXBAAgAQAIAEACAPwmyAIbjnhzu2pc8H7JnMi9EHS7pcdPRm7kluKvGTx2HSck2PJLdRfOel7+js88RgyWYC5SQ1TxzYyWxX2vI5x9kG3STuU9lSxee9gq4SX+ZBW0Hplpe7Yu3yXWVNMzFk+yqYBz2CqYOcwBsttrL6HeyT2HgqF7RxWethqeDd/mTdtN6JaVv6O3z3kwSw2Z0cX8LOo6hkzbnNNntHjMPfDs0jiApaVR05qSKl9aRu6EqUtup9D2ffQXqlqGysa9hDmuAc0jaCLhPE01ijmNSnKnJwksGtDMq+ngEAS/LB97TehJ8TEtv9cTZcFv06u9epP0vNUUvI93lT6TPhcmVhqkY7hTz6W5+hRUwMoCABAAgAQAIAEAIWV/weH136b1RvuYt5puC/7if8fVEsSs2w8ZI/CpfUn42K9Y897jN8J/20P5ejKwmhhwQBKMqOAeSlFSwcyU2kt4sltftAdoO9K72lhLPW02/By/4yk7eb0x1da+nk+oRlRNKMWIuHu4qkFxtFJZku4aea72ST1EqzbVeLnp1MU5ZsOV27zV7UdK9V2+aRbk5OcggD4lZnNLd4I7RZfGsT7F5rTPOWYW806xoPSNBWfawOt5yl7S2gvgFyxEn5SgpzuZm9bCWf6U7tnjSic2yxDMvqq68e/T6neU4sBAAgAQAIAw1k4jje86mtc49ABP9l8k8E2SUoOc4wW1pd550ZqCzx1l6z9QfC74mw5lDTD/AOpp94Z3908oLCnHcczyrPPvar/3Nd2g7KmF5y8ZMMNo6d8ztJAsxvlPOho7fyBUdWoqcHIuWFpK7rxpLbrfQtv30kGqJ3Pc57znOcS5xO0k3JSJtt4s6dThGEVCCwS0JFnxAwD3HTAvFppbOk3jyW9QPaXJxbUuLhp1s57lq/5Vcey/ZjoXq+3ywGZWRORLHvAPcdSc0Wilu+PcNPOb1EjqISa5pcXPRqZ0XIt/yu39p+1HQ/R9vmmLirDceMl+HuRmNM88yU3ZfxZLavaA7QN6vWVXNlmPaZrhFYcbSVxBaY6+tfTyfUVhNDEAgD4mmaxpc9wa0C5LiAAOJOpfG0liz1CEpyUYrFvYLNTlBoGOzeWziNZax7h2gWPUq7u6S2jenwfv5xxzMN7S8MTqYHxipqv7iZrz5Olr7ei6xtxspYVoT5rKd1k+5tf1oNLp1rvWg6qkKQIASsp2HuQg5BhtJNoNtbYvG97vet25U7yrmxzVrZoeD1hx1fjpr2YeL2d2vu6SWYNoX1ErIYxz3usNw2kngACepLIQc5KKNrcV4UKUqs9SWP3v1F9wTg9lNCyGMWawWG87STxJuekp7CChFRRzC5uJ3FWVWet/fhqNteiA+Jog9pa4AtcCHA6iCLEHqXxpNYM9Rk4yUovBrSQfGfAxoqh8Jvm99GT40Z1dYsQeIKSVqXFzcTpmTr1XdvGqtep9TX3juZylCXik5KsPXDqR51XdDfdrc3qPO63bkysqv+m+wx/CSwwauoLql6P07uko6YGTBAEvywfe03oSfExLb/XE2XBb9OrvXqT9LzVFLyPd5U+kz4XJlYapGO4U8+lufoUVMDKAgAQAIAEACABACFlf8Hh9d+m9Ub7mLeabgv8AuJ/x9USxKzbDxkj8Kl9SfjYr1jz3uM3wn/bQ/l6MrCaGHBAGnhjBrKqF8L+9eLX2g6wRxBsepeJwU4uLJ7W4nb1o1Ya194duogeEKJ9PK+KQWexxaf7EcCLHoKRTi4ycWdQoV4V6casNTWP35GuV5JSwZNsP900/JPN5YQAb63R+KeJ0WPQDtTe0q58MHrRgcv2HJ6/GRXsz07ntXr/gcFbEIIAg2N9FyFbUM2Z5eOiT7QW4DOt1JHcRzajR0zJVbjrOnLqw7tHochQjAquSTCGfTyQk6Yn5wH8Emn4g/wDJNbGeMHHoMRwmt82vGqtUlh2r6YD2rpmgQAIAEACAFrKJXiGhl086Qck3jn6Hf5M49Sr3U82k+vQN8h27rXsOiPtPs1eOBFElOimSmpzK9kbe+e5rB0uIaP5r1FZzSPFSoqUHUeqKb7tJ6JhjDGho1NAA6ALJ+lgsDlEpOUnJ7T7X08keyk4d7pqOSYfsoCRwdJqcervfe3pTd1c+eatSN7wfsOIocbJe1PwWzv19xiydYB7qqc94vFCQ525z9bG9ozj0AbV8tKWfPF6ke8vX/JrfMi/ano3La/T/AAWZNzn4IA4eOGAxW0zoxblG86I7ngaB0EXHWoa9LjIYbRjku+dncKf9L0Pd9NZDHNIJBBBGgg6CCNBB3FJDpSaaxQNcQQQSCDcEawRpBHFGoGk1g9RdMT8OCtpmyG3KDmygbHgaeo6COlO6FXjIY7TmuVLF2dw6f9OtbvpqO0SphcIlHTHDUzpZS7uGJ5bDGCQJnN1vdbWP/WjnXpRjyiWdLmrUuk0tWosk0lSpr/zSWMpe6nsX319GGHB2OZAc2mwa8sYS08lpaCODY9e1eY3OyFPQuj/BJXyMsVKvdJN6fa1+MjNT0tLhmN0sLDTVUZ79vNe11uaSWd+02tfXoOpelGncLGOhojnVuslVFTqvjKctj0prbhjqfhvOzibht88b457Cpp3Zk2zO15rh02PDQSNFlLQqOSalrWsX5VsoUJxqUdNOaxj1dK7P86TvVdQ2JjnvOa1gLnHcALlTtpLFi2nTlUmoRWLehEDw9hV1ZO+Z2jOPNHksGho7PzJSKrUdSTkzp9laRtaEaUdmt9L2v72FAyVYBzGGqeOc+7Yr7GX0u9ojsHFX7Klgs97TLcJL/PmraD0LS9/R2eb6igq+ZYEACAFTKLgDuunz2C8sN3N3ub47esC44gKrdUc+GK1od5Cv+TXGbN+zLQ+p7H8+pkaBSc6CZqOqfDIySM2exwc08Rv4HURuJXqMnFpojrUoVqbpzWKawZe8B4UZVwMmZqeNI2tcNDgeINwntOanFSRzC7tZ21aVKezx6Gb69lYl+WD72m9CT4mJbf64my4Lfp1d69SfpeaopeR7vKn0mfC5MrDVIx3Cnn0tz9CipgZQEACABAAgAQAIAQsr/g8Prv03qjfcxbzTcF/3E/4+qJYlZth4yR+FS+pPxsV6x573Gb4T/tofy9GVhNDDggAQBPcqmAc5gq2DnMAbLbay/Nd7JNug8FQvaOKz0ang3f5s3bTeh6Vv2rt811kxSw2Z0cXsLuo6hkzbkN0PaPGYe+HTtHEBS0ajpzUinf2cbuhKk9up9D2ffQXumnbIxr2EOa4BzSNRBFwU8TTWKOZThKnJwksGtDMi+ngnWVnApIZVMF80Zkvok3Yeokj2gl99SxSmjWcGb1RcraT16Vv2ru09hNEtNgdjFTDZoahsuksPNkA2sJF7cRYHqttU1Crxc8RflOxV5bunt1p9f11FzpalsrGvY4OY4XaRpBCdpprFHNqlOVOThNYNbDKvp4BAAgD8cbaTqQGsjWUHGIVk4bGbwxXDTse8987iNFh1nalF1W4yWC1I6DkPJztKLlUXty19S2L1f0FVVB2OmS7AxmqDO4cyHVxkcLDsaSetqu2VLOnnPUjO8I71UqHELXPyXzejvK4mphRdx6w93FTOLTaWTmRbwSNLvZGnpsNqr3NXi4aNbGuR7DldwlJezHS/l2+RE44y4hrQXOcQGjaXE2A6SSkyTbwR0WUoxi5S0Jad2Bd8VcCtoqdkQsXd9IR4zzrPRqA4AJ5RpKnBROZ5RvZXdxKq9WpLoS1fPezrqUoggAQBJ8qGAeRmFSwcyU2fbxZba/aAv0g70rvKWbLPW03HB2/42k7eeuOrrX08n1COqJpBjxDw93HUjONoZbMk3DTzXdRJ6iVZtq3Fz06mKMtWHK7f2V7UdK6+ldvmiuYyPcKSoLe+EMhbbXcRutZNauOZLDoZhbBRd1SUtWdHzRpYiMaMH02bq5MH2iSXf5iV4tsOKjgWMsuTvqud0/48BExNwlWQtqBS0wnBlJc4vAzXW0C1wXaBfQqVvOpHOzI46TS5Wt7OrKk7irmPN0LDX27BhyVRsMM0wcXSySfagtzQ0i7gALm455N9Gu1hZT2SWa5bXrFXCOU1VhSawjGPs6ccdnp9dJwMdJpIsITdz3u5kRkt5QaQL+zZQXDlGq83qGeSYUqlhDj9jlhu0ep0Mq2HbBtIw67Pmtu1sb1nndTd6kvav9C7SrwbsMW7qa1aI+r9O/oEnFvA7q2oZCLgHS8jxYxbOPTpAHEhUqNN1JqJo8oXitLeVV69S629Xz3IvMELY2tY0BrWgBoGoACwA6k8SSWCOZTnKcnKTxb0syL6eQQAIAEARXKBgHuSpLmi0U13M3Nd47eom44OtsSe6o8XPFamdDyHf8qt82T9qOh9a2P03rrFlVRyOuTHD3ITGnebRzHm7my2sPeAA6Q1XbOrmyzXqZneEVhx1Hj4L2oa+uP017sStpqYUl+WD72m9CT4mJbf64my4Lfp1d69SfpeaoY8UcbDg8SARCTlC06X5ts0EeSb61ZoXHFY6McRRlPJKvnFuebm47Mdfahg+tR/mrfxj/tqxy9+74/QV/lWPxf7f+wfWo/zVv4x/wBtHL37vj9A/Ksfi/2/9g+tR/mrfxj/ALaOXv3fH6B+VY/F/t/7B9aj/NW/jH/bRy9+74/QPyrH4v8Ab/2D61H+at/GP+2jl793x+gflWPxf7f+ww4m44HCEkjDCI8xodcPzr3NvJFtSnt7jjW1hgKsq5HVjCMlPOxeGrD1Y2K0IxCyv+Dw+u/TeqN9zFvNNwX/AHE/4+qJYlZth4yR+FS+pPxsV6x573Gb4T/tofy9GVhNDDggAQBjnha9rmOAc1wIcDqIIsQeFl8aTWDPUJyhJSi8GtJB8ZcDmiqHwm+aNMZPjRm+aenQQeIKR1qfFzcTpuT7xXdvGqtep9TWv57mctRF0peSrD1w6kedLbuhvtb4zeo6egncmVlV0Zj7DHcJLDBq6gteiW/Y+3V/koqYGUMdRC2RrmPAc1wIcDpBB0EFfGk1gz1CcoSUovBrTiR/G/EqSkcXxB0lPruNLoxucNZH8Xbbapr2soaY6V5G9yXlqldJQqPNn4Pd8u4UwVUHp2cXsZ6ihP2TgWE3dG/Sw8RtaeI67qelXnT1ahdfZLt7xf8AkWD6Vr+vb2YDzQ5UISBysMjDtzC17fzLT+Suxvo/1IzdbgvWT/8AHNNdeKfqvE6AyjUPlSfhOUnLKRV/Lt90LvRp1eU6mb93FNIdlw1je0m/5LxK+gtSZPS4MXMufKK72/LDxEzGLHSorQWEiKI62Mvzh/E46XdAsOBVOrdTqaNSNDYZFt7R5/Ol0vZuWzxfWLirDc7mLOK01e4ZoLIr86Ujm8Q3y3dGgbbKxRt5VH1dIsyjlWjZR9rTLZHb29C+0WjBODY6WJsUQsxo6ydpJ2knSm8IKEc1HPbm5qXFV1ajxb+9HUbZNl7ICG46Yd7tqXPB+yZzIvRGt3tHT0ZqS3FXjJ47DpGSLHkluovnPS9/R2eeJ38lmAeUkNU8c2O7Y+MhGk+yDbpPBT2VLF572CzhJf5lNW0Hplpe7o7fJdZVEzMUCABAAgDSwzg1lVC+F/evFr7WnWCOINj1LxUgpxcWWLW5nbVo1Ya149XaQOvo3wSPikFnsJa7do2jgRYjgQkUouLcWdPoVoVqcakNT0mArySlgydYcFXTGGQ3kiAa6/jxkWaeOgFp6L7U3tavGQzXrRgcu2LtbjjYaIy0rqe1eq+hq4uV3/C5XUNQc2IuLqWV3eua43LSdhBPaTvbfzSlxMuLnq2Mlv6H4jSV7Q0ywwnHamtqXR6duHTxIxfkomzCRzHcpJntzCTottu0aVJb0XTTx2lTK+UKd5Km6aazVg8cPRs5eDmjAvdUlRJGWSvz4WMcTI43fozSBsLRe9hbWo4Lk+c5PXqLtdvK/EwoReMVhJtaFq2pvr62b+JuCHkS1VU37apcHlhHeMbcMbY6jY9NrX03UlCm9M562Vcq3cE4W9u/YprDHpb1v77NBp1+TiOeR8r6iUve4udoZrO7RqGroCjlZqTcmyxQ4R1KNONOFNYJYbTs4q4rRYPD8xznufa7nWvYagLbLknrU1GhGljgL8pZUq3zjnLBLYvM76nFgIAEACABAHLxjwHHXQmKQkaQ5rhbOa4bRfhcdBKjq0lUjmsu2F9Us6vGw07Gtj+9YqfVbD5xL2M+Sq8gj0jv801vhrx+YDJdENIqJgRpBAZcEdWgo5DHpYPhRVeh04+I+QsLWgE5xAALrWuba7DVdXVqMzJpybSwXQL+NWKTMIOjc+R7OTBAzQNOcQdNxwUFa3VXDF6hpk3K07GMlGKedhrx2HD+q2HziXsZ8lDyCPSMvzTW+GvH5h9VsPnEvYz5I5BHpD801vhrx+YfVbD5xL2M+SOQR6Q/NNb4a8fmH1Ww+cS9jPkjkEekPzTW+GvH5h9VsPnEvYz5I5BHpD801vhrx+YfVbD5xL2M+SOQR6Q/NNb4a8fmH1Ww+cS9jPkjkEekPzTW+GvH5nbxVxQZg973ske8vaGnODdFjfYFNRt1SbaYuylled9CMZRSweOjEZFYFBxcacXW4QjYx73MDHZwLbXvmlu3pUNaiqqwYxydlGdjNzjFPFYae8Wvqth84l7GfJV+QR6Rv+aa3w14/M7GK+JsdBI6Rkr3lzM2zg21rg7BwUtG2VJ4pi/KOWal7TUJRSweOjHcM6sicEACABAHBxpxXiwgGZ7nMcwmzm2vY6xp2XAPUoK1CNXDEZ5NypVsXLMWKex+YvfVbD5xL2M+Sg5BHpGv5prfDXj8zPQZOGQSMlZUSh7HBzdDNY36NR1dBX2NmotNMir8I51qcqc6awaw2jwrpnAQAIAX8LYmUdSS50QY8+NGcw9JA0OPSCoJ21OetDS2yzeW6zYzxXQ9P1XYxYr8mDACY6l4A2PYHntaW/yVaVitkhzR4TzbwnTT3NrzTFPCWLZhv9qHW/gt/qKqzoZu0d2+U1W/ow7focYxaQLqHAYZ+jE6eDsBmb/uZvsX/wBQUkKOdtKle+VL+nHt+g2YOyZh4zn1JtubEAe0uP8AJW42KelyEVfhM4PCNLT1v6LzGXBmIVHAQTGZnDbKc4e6LN/JWIWlKOzHeKLjL17W0KWav9ujx1+IztaALAWA1AalZE7bbxZ+oPhpYYoTUQviz3R54zS5ts7NOsC+8XHWvFSOdFxxLFrXVCtGrm52GnB6hM+q2HziXsZ8lU5BHpNB+aa3w14/MdcE4PZTQshjFmsFhvO0k8Sbk8SrkIKEVFGeubidxVlVnrf34ajbXogBAAgAQAIAV8ZsSoa6QSl743hua4sA5wGq9xrFyq1a2jUeL0DnJ+Wq1nTdNJSWOOnHQcj6rYfOJexnyUXII9Jf/NNb4a8fmdDAGIrKKZs0c8pIBBaQ2zmnWDYcAekBSUrVU5ZyZUvsuzu6LpTprpx06GMmE8GRVLDHMxsjDsOw7wRpaeI0qxOEZrCSFNvc1beefSlg/vX09otjEQM0Q1lZCzYxsvNHRuVfkuHNk12jb8dc9NWjCT6XHT2m5gjEymp38qc+eb/EmdnuB4DVfja43r3C2hF4631le6yzc14cWsIQ92KwXz9BjU4qP//Z">
            <a:extLst>
              <a:ext uri="{FF2B5EF4-FFF2-40B4-BE49-F238E27FC236}">
                <a16:creationId xmlns:a16="http://schemas.microsoft.com/office/drawing/2014/main" id="{167BEA76-B513-4954-9DE3-734FD4FFA280}"/>
              </a:ext>
            </a:extLst>
          </p:cNvPr>
          <p:cNvSpPr>
            <a:spLocks noChangeAspect="1" noChangeArrowheads="1"/>
          </p:cNvSpPr>
          <p:nvPr/>
        </p:nvSpPr>
        <p:spPr bwMode="auto">
          <a:xfrm>
            <a:off x="2586038" y="1600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7" name="AutoShape 15" descr="data:image/jpeg;base64,/9j/4AAQSkZJRgABAQAAAQABAAD/2wCEAAkGBxQQEhUUExQVFBQWGBsaFRgXFhkYFxcXGBYYFhsgHBoYHiggGBolGxcWIj0hJSkrLi4uGiAzODMsNzQtLisBCgoKDg0OGxAQGzQkICQyNCw0LTQvLDQsLDQtNC8sNDcsLCwsLCwsLzQ0MCwvNCwsLCwsLCwsNzQsLCwsLDQsLP/AABEIAG0BzQMBEQACEQEDEQH/xAAcAAADAAMBAQEAAAAAAAAAAAAABgcDBAUIAgH/xABMEAABAwIACQUMCAQEBgMAAAABAAIDBBEFBgcSITFBUWETInGBkRQyNEJSVHJzgpKy0RYXIzOTocPSYrGzwVOiwtMVJCVD4vE1Y6P/xAAbAQACAwEBAQAAAAAAAAAAAAAABQMEBgcCAf/EAEERAAIBAgEGCwYFAwQCAwAAAAABAgMEEQUSITFBcQYTFDJRYYGRobHBIlJT0eHwFRYzNHJCovFDYpLiI7IkgtL/2gAMAwEAAhEDEQA/AHPKPWVlK5ksEzmwu5rmhrTmvGrSWk2cPzB3qjdyqQwlF6DT5Bo2dypUq0E5rSni9K79nk+oS/pnXecv92P9qp8qq+8aL8GsPhLvl8zqYs48zsqGd0zF8Lua7ODRmX1Ou0DUdfAlS0buams96CjlHIVvKhLk8MJrStenq0t6/MryamEBAAgAQAq5QcYjRwBsZtNKbM1HNaO+dY9Q6Sq11W4uOjWx1kTJyu62M17EdfX0L72InlJjVhGV7Y2VDy97g1ozY9ZNvJ1bb7kvjcVpPBM1dXJWTqUHUnTSSWL0v5lmoonMja1zy9wADnGwLjbSbDQNOxOIppYM59VlGc3KKwT1LoM6+kYgZTMOVFLJAIJTGHNeXWDTcgtt3wO8qjeVZwazWajg/Y29zCo60M7BrDX19DEz6Z13nL/dj/aqfKqvvGh/BrD4S75fMPpnXecv92P9qOVVfeD8GsPhLvl8w+mdd5y/3Y/2o5VV94Pwaw+Eu+XzD6Z13nL/AHY/2o5VV94Pwaw+Eu+XzD6Z13nL/dj/AGo5VV94Pwaw+Eu+XzD6Z13nL/dj/ajlVX3g/BrD4S75fMPpnXecv92P9qOVVfeD8GsPhLvl8xwyaYdqKqWZs8pkDWNLbhosS4jxQFbtKs5t5zEHCCwt7alCVGGa2309HWyhK+ZUT8peFZqWCJ0Ehjc6TNJABuMxx8YHaAql3UlCKcWPsgWlG5rTjWjiksdvSugnv0zrvOX+7H+1UOVVfeNX+DWHwl3y+YfTOu85f7sf7Ucqq+8H4NYfCXfL5h9M67zl/ux/tRyqr7wfg1h8Jd8vmH0zrvOX+7H+1HKqvvB+DWHwl3y+YfTOu85f7sf7Ucqq+8H4NYfCXfL5n0zHavB8IcelkZ/0I5VV6fI8yyJYP/T8ZfM7WC8ps7CBPGyRu9nMeO0lrujQpoX0lzliLrngzQksaMnF9elfNeJRsCYZhrI+UhdnDUQdDmnc4bD/AD2JhTqRqLGJk7uzrWtTMqrB+D3M6CkKoIAEAaOGMLw0jM+Z4YNm1zjuaBpJXipUjBYyZZtbStczzKUcX4Le9hO8L5TZXEimibG3ypOc8+yDmt7XJfUvm+YjV2vBinFY15YvoWhd70vwFerxnrJe/qZfZdyY7I7KtKvUlrkOaWS7OlzaS7Vj54nPfVSPNjJI8nYXucT1EqPOk9pbVKnBYqKS3JGQYNm18jNb1T/kvvFz6GeOU0NWfH/kvmYjK+I2znxnddzD2aCvmMo9R7zKdRY4KS7Gb1LjDVxG7KmYdLy4dj7he1WqLVJlepk60qL2qUe5LxWDGPBWUqpjsJmsmbtIGY/tHNPRYdKsQvZrnaRRc8GreaxpNxfevn4soWL+MkFc28TucO+Y7Q9vSNo4i4TClWhUXsmUvsnV7OWFVaHqa1P76HgzsKUon4QgCQYxYcwhR1D4XVLyAbsObHzmHvT3vUeIKU1atanNxzje2Fjk67oRqqktOtYy0Pbt+0c36Z13nL/dj/ao+VVfeLn4NYfCXfL5jvk4xqfUl8E786Uc9jiAM5ugEaABcGx6DwV20uHPGMtZm8vZKhb5taisI6muh7O/z3j2rpmgQAIAEATLH3HGZlRyNNIWCMWkIDTnPNtHOB0NH5k7ktubmSnmweo2ORcjUZ0ONuI452padC7MNflvMeI2Fa6tqQHVDzFHZ0vNZp8ltw3xiD1AotqlWpPS9CPWWbWxtLfGNNZ0tC0vtevZ5tFRTIxgIAEACABAGnhjBzKqF8MnevFuIOsEcQbHqXicFOLiye1uJ29WNWGtfeHbqIHhCifTyvikFnsdmn+xHAix6Ckc4uEnFnT6FeFenGrDU1j9+RrleCYr+TXD/dNPyTzeWEAadbo9TTxItmnoB2pvaVc+Ga9aMDl+w5PX42K9menc9q9f8DirYhBAHxLIGNLnEBrQSSdQAFySvjeGlnqMXJqMdbIPjPhk1tS+Y3ze9jB8WNurrNy7pcUkrVOMm5HTMnWatLeNLbrfW3r+XYOWSnAV86reN7If5Pd/NvvK3ZUv9R9hn+Et/qtYPrl6L17ikpiZEEAS/LB97TehJ8TEtv8AXE2XBb9OrvXqT9LzVD/kuwTBUNnM0Ucma5mbntDrXDr2vqV+ypxkpZyxMtwiu69CVPipuOKep4dA8/RWi81g/Db8le4in7qM3+KXvxZd7D6K0XmsH4bfkjiKfuoPxS9+LLvYfRWi81g/Db8kcRT91B+KXvxZd7D6K0XmsH4bfkjiKfuoPxS9+LLvYfRWi81g/Db8kcRT91B+KXvxZd7NrB+CIKckwwxxkixLGhtxxsvUacY81YEFe7r10lVm5YdLxN5eyuIWV/weH136b1RvuYt5puC/7if8fVEsSs2w35M8HxVFTI2aNkjRESA9ocAc9ovp22JVyzhGU2pLHQIeENxVoW8ZUpOLztjw2MpP0VovNYPw2/JMeIp+6jIfil78WXew+itF5rB+G35I4in7qD8Uvfiy72H0VovNYPw2/JHEU/dQfil78WXexdxvxEhfE6SmYI5WC+a3vZANJGbqDraiLadfCvXtIuOMFgxrkvLtaFVQuJZ0XoxetdePR049hKAUqNwdbFjDbqKobKCczVK3ymbesaxxHEqajVdOWJRyjYxvKDpvXrT6H9dTLyx4cAQbgi4O8FPDmTTTwZ9IPhoYcwqykgfNJqaNA2ucdAA4krxUqKnFyZZs7Wd1WjShrfgtrIZhnC0tXKZZTdx1DxWN2NaNg/nrKSVKkqksWdKtLSla0lTprR4t9LNElRlkomKGT4Pa2arBsdLYbkG2wvI0g/wi1tu4MaFnis6p3fMyeVOEDjJ0rXZrl/8An593SUOioIoG5sUbI27mNDR+SvxjGOhIylWvUrSzqknJ9bxNleiIx1FO2QFr2te06w4Ag9RXxpPQz3CpKDzoPB9Qj4z5O45Gl9IBFINOZ/238B5B6NHDaqVazi9MNDNFk/hDVptQufaj07V8/Pr2EtljLHFrgWuaSHA6CCDYg8UsaaeDNrGUZxUovFPSfdJUvie2SNxY9pu1w1j5jgdBX2MnF4o81aUKsHCaxT2FtxOxhFfAHmwlbzZWjUHbx/CdY6xsTmhW42OO05zlTJ7sq2Zri9KfV819dp3lOLRPyk4A7pp+VYLywgkW1uj1uHE6LjoI2qpd0s+GK1ofZAv+T1+Lk/Zno3PY/T/BHwlBvjYwfWvp5WSxmz2Ozh/cHgRcdBXuEnGSkiGvQhXpypT1NYffmXzA+EWVULJo+9eL8QdRB4g3HUnkJqcVJHMLq3nb1ZUp61949us3F7IAQBxMcMOCipnSC3KHmxA7XnV1DST0KGvV4uGIxyXYu8uFT2a3u+uohZJcdrnOPS5zifzJJSTSzpSwiuhLuRcsTMBdxUzWH7x3OlP8ZGroAsOq6dW9Li4YbTm2Vb7ldw5rmrQt311ndU4tBAAgAQAIAEAT3KpgHOYKtg5zAGy22svzXeyT2HgqF7SxWejU8G7/ADZu2m9D0rftXb5rrJilhszo4vYXdR1DJm3Iboe0eMw98OnaOIClpVHTmpFO/s43dCVJ7dT6Hs++gvVNO2RjXsIc1wDmkaiCLgp4mmsUcxnCVOThJYNaGZV9PIgZVMO5kYpWHnSc6S2yMHQPaI7Ad6o3tXBZi2mn4N2GfUdzNaI6Fv8Ap5vqJ5gTBjqudkLNbzpPktGlzuofnYJfSpupJRRrLy6ja0JVZbPF7F97C+UdK2GNsbBZjGhrRuAFk9jFRWCOYVasqs3ObxbeLMy+kYIAl+WD72m9CT4mJbf64my4Lfp1d69SfpeaopeR7vKn0mfC5MrDVIx3Cnn0tz9CipgZQEACABAAgAQAIAQsr/g8Prv03qjfcxbzTcF/3E/4+qJYlZth4yR+FS+pPxsV6x573Gb4T/tofy9GVhNDDggAQAIA8/4xUvI1U8Y0BsrrDc0nOb/lISGtHNm11nUbCrxtrTm9sV36n4nPUZbLhiDVcrQQE62tLPw3Fg/JoTu2ljSRzfLVLi76oltePesfUYFOKyVZWMK587KcHmxDPeP43jRfob8aWX1TGSh0G24M2qhRlXeuWhbl835CIqBphryb4FFTVZ7xeOAB5G95JzAeGhzvZCt2lLPni9gjy/eu3tsyPOno7Nvou0sqbnPwQAIAEACAJjlYwKGuZVMFs85ktvKtdjuwFt+DUtvqWGE0bHg1euUZW0tmlbtq9e8nqXmrGXJ7hU01YwE8yb7N3Se8PTnWHtFWbSpmVF16BPly0Ve0k1rh7S7Nfh5FrTk52CAIjj1gHuKpIaLRSXfFuGnnN9kkdRCTXNLi56NTOjZGv+V26zn7UdD9H2+aYuqsNh5yXYf5KU0zzzJTeO/iyW1e0B2gb1esquDzHtM1wjsOMpq4gtMdfWvp5PqKumhiAQBFMfsO92VJDTeKK7I9xPju6yLdDRvSa6q8ZPRqR0TIlhyW3TkvalpfovvazfyY4B5eczvF44Tzb6jLrHuizuktUlnSzpZz1LzKvCG/4mjxEX7U9fVH66t2JXE1MKCABAAgAQAIAEAfE8LXtc1wDmuBDgdRBFiD1L40msGeoTlCSlF4NaSDYy4HNFUPhNy0c6MnxozfNPToIPEFI61Pi5uJ03J94ru3jVWvU+prX89zOWoi6UrJVh64dSPOlt3Q38nxm9R09BO5MrKro4t9hj+Elhg1dQWvRLfsfbq/yPmE65lPE+WQ2axpJ+Q4k2HWr05KMXJmZoUJ16kaUNbeBA8KV76mZ80nfPdc8BqAHACw6kinNzk5M6fbW8LelGlDUl9vt1lOyX4C5GHuh4+0mHN3iLWPe77ozUys6WbHOet+RjeEV/xtbiIv2Ya+uX01d48K6ZwEACAJflg+9pvQk+JiW3+uJsuC36dXevUn6XmqKXke7yp9JnwuTKw1SMdwp59Lc/QoqYGUBAAgAQAIAEACAELK/wCDw+u/TeqN9zFvNNwX/cT/AI+qJYlZth4yR+FS+pPxsV6x573Gb4T/ALaH8vRlYTQw4IAEACAIbj4P+oVPpN/pMSW6/VkdIyL+wpbn5s4KrjQsWS0/8g31knxlOLP9IwHCJf8AznuXkNytCIgGMdXy1VPIdOdK63otOa3/ACtCRVpZ1RvrOo2FLirWnDoiu96X4s5yiLZXslVHmUWftlkc7qaeTH5tPam9lHCnj0mD4SVs+8zPdSXfp9RyVsz4IAEACABAHDx2o+WoahtrkML2786Pnj82qG4jnU2hjkmtxV7Tl14d+j1IWkZ0s/WvLSHN0OBuDuI0j819xw0nxxUlmvUz0TRVAljZINT2tcOhwB/utBF4pM5RVpunUlB7G13GZfSM4eOOAxW0zmC3KN50R3PA1dBFx1qGvS4yGG0Y5KvnZ3Cm+a9D3fTWQwgjQQQRoIOggjWCNhSQ6UmmsUDHFpBBIIIII1gjSCON0J4A0pLB6mXXFDDgraZsmjPHNlA2PGvqOgjgU7oVeMhic0ynZOzuHT2a1u+mo5uUbD3ctNmMNpZrtbbW1vju4aDYcSFHdVcyGC1st5CsOU3GfJezDS+t7F97ESCkpnSvZGwXe8hrRxOjs/slMYuTwRvqtWNKDqTehaWXvAGCm0kDIWamjSfKcdLj1m6e06ahFRRzC8upXVeVWW3wWxHQXsqggAQAIAEACABAAgBSyjYB7qp+UYLyw3c22tzPHbxNhccRxVW7pZ8MVrQ8yFf8muMyT9meh9T2P0fUyOApOdAM1FVvhkZLGbPYQ5p4jfwOo8CV6jJxaaI61GFam6c9TWDG3HzG0VkcMcVwwtEko/jOph35uk9Ntyt3NwqiSjvEORckytZzqVdeOat3T2/PpOPifgPu2pbGR9m3nSn+AHV0uOjtOxQ29LjJ4bBhlW+5Hbua5z0Lf09mv/JdGtAFhoA1J2c1bx0s/UACABAEvywfe03oSfExLb/XE2XBb9OrvXqT9LzVFLyPd5U+kz4XJlYapGO4U8+lufoUVMDKAgAQAIAEACABACFlf8Hh9d+m9Ub7mLeabgv+4n/H1RLErNsPGSPwqX1J+NivWPPe4zfCf9tD+XoysJoYcEACABAEGxvnEldUuGrlSPcsz/Skdw8akjpuS4OFnSi+jHv0+pyFCXy1ZN4MzB8N/Gz3dTpHW/Kyc2iwpI53l6anfTw2YLuSGKpkzGOd5LSewXVhvBYimEc6Sj0s85MNwCs8dbaweB+oPhdsS4sygphvia73hnf3Ty3WFKO45nlaede1X/ua7tB2lMLwQAIAEACAPiaPOaWnUQR2iy+NYrA9RlmyTWw84tbbQdmjsWeOtY46T9QBdMR5s+gpjujDfc5n9k8t3jSic1yvDNvqq68e/SdxTC0EASbKhgHkZhUMH2cxs+2psv8A5DT0g70rvKWbLPWpm44O3/G0uTzftR1da+nk10CQqJpBkxDw/wBxVHPNoZObJuafFd1EkdDirNrW4uenUxRlrJ/K7f2F7cdK6+ldvmjRxowya2pfKb5vexg+LGNXWdLjxK8V6vGTcizk2yVpbxp7db62/vDsHDJTgK5dVvG9kN+x7v5t95W7Kl/W+wQcJL/VawfXL0Xr3FKTEyAIAEACABAAgAQAIAEACAIrj/gHuOpJaLRS3czc0+M3qJv0OG5J7qlxc9GpnQ8iX/KrfCT9qOh9fQ/vausWVVHJ+E2QBbMQsA9x0wzhaWWzpN40c1vsj8yU6tqXFw062c6y1f8AK7h5r9mOher7fLAZVYFAIAEACAJflg+9pvQk+JiW3+uJsuC36dXevUn6XmqKXke7yp9JnwuTKw1SMdwp59Lc/QoqYGUBAAgAQAIAEACAELK/4PD679N6o33MW803Bf8AcT/j6oliVm2HjJH4VL6k/GxXrHnvcZvhP+2h/L0ZWE0MOCABAHHxow9HQwue4jPIIjZfS92zRu3nYFFWqqnHFl/J9hUvKyhFaNr6F8+ghDnEkkm5JuTvJ0k9qRt4nTEklgtRmoaN88jIoxd73BrevaeAFz0Ar7CLk1FEdetCjTlUnqSxPQOD6RsMTIm97G1rR0NAH9k+jFRSS2HLa1WVapKpLXJt95rYxyZlJUOGsQyHsjcV5qvCEn1MmsI511Sj0yj5o8/hITqIEoA9A4vx5tLTt3QxjsY0J/SWEEuo5beyzrmpLpk/NnQXsqggAQAIAEACAPO1e20so3SPHY8hZ+eiTOr0HjSg+peRgXklLRk0dfB0PAyf1nn+6c2n6S+9pzzL6/8Anz/+v/qhoVkTAgDRw1gxlVA+F+p4tfa06wRxBsepeKkFOLiyxaXM7atGrDWvHq7SCV1I+CR8Ugs9hLXDZcbRwIsRwISKcXGTizp9GtCtTjUhqelGBeSU3cCYMdVzshZredJ8lo0ud1D87BSU6bnJRRWvLqNtRlVls8XsRfKKlbDGyNgsxjQ1o4AWT2MVFYI5hVqyqzdSbxbeLM6+kYIAEACABAAgAQAIAEACAFbKTHEaGQymxaQYjt5TU0DgRcHhdVrtR4p5w5yBKqr2Kp7de7b9OsjCTHQwB3Eg7CNYPDivoa9Zc8TMOitpmvP3jebKP4wBp6CLHrtsTu3q8ZDHac1yrYuzuHBc16Vu+mo7qmFoIAEACAJflg+9pvQk+JiW3+uJsuC36dXevUn6XmqNqifOL8iZhqzuSL+q+Z1617i5/wBOJBWjQeHG5vbh4Ymzy1b5VZ2zL3jV6/EhzLLoh/YHLVvlVnbMjGr1+IZll0Q/sDlq3yqztmRjV6/EMyy6If2By1b5VZ2zIxq9fiGZZdEP7A5at8qs7ZkY1evxDMsuiH9g7ZLX1Bmm5YzEZjc3lS+1843tn9SuWbnnPOxM7wjjbqlDis3HF6sOjqKOmBkhCyv+Dw+u/TeqN9zFvNNwX/cT/j6oliVm2HjJH4VL6k/GxXrHnvcZvhP+2h/L0Y45QMGSTUxfC+RskV3AMc5ue3xhZp0mwuOIttVu5hKUMYvSjP5EuadK4UKqTjLRpSeD2PT3P6EgGFJ/8eb8V/zSrjJ9L7ze8lofDj/xXyP3/ik/+PN+K/5o4yfS+8OS0Phx/wCK+R8CCWU52bLKT42a95PXpuvmEpadZ6z6NJZuKj1YpeB1MHYo1k5GbA9g8qQcmB73OPUCpIW1SWwpV8r2dFe1UT6lp8tHe0U3E7E9lAC9xEk7hYvtYNG5o2DjrPDUmVC3VLTrZjcqZXqXrzUs2C2dPW/lsGdWROcnG3wKq9RJ8DlFW/TluL2TP3lL+UfNEFSI6cfMmo9CD6tZ6IwV9xF6tnwhaCHNRyi5/WnvfmbS9EIIAEACABAAgDz1hgWqJ/XSf1HJBU573nVbX9Cn/GPkjUXgnLLkx/8Aj4/Sk/qOTiz/AEkc+4Q/v5bl5Ia1aEgIAEASrK3HEJ4i375zDygGrNBswnj3w6BwCV3yjnLDWbbgxKq6M1LmJ6N+3s1du8RFRNMdPFvDDqKoZMLkDQ8DxmG2cOnQCOIClo1HTmpFLKFmru3lSevWuprV8tzLzTzNka17CHNcAWkaiCLgjqTxNNYo5lOEoScZLBrQzIvp5BAAgAQAIAEACABAAgAQBHcpOHe6ajkmH7KC44Ok1OPV3vvb0pu6ufPNWpG+yBYcnocbJe1PTuWzv193QKradxYZA05jXBrnW0BzgSB02B/LeFVzXhjsHbqQU1BvS1jh1L7+8DGvJ7GHEbD3cVSC42iksyXcBfmu9knsLlZtqvFz06mKcs2HK7dqPOjpXqu3zwLenJzkEACABAEvywfe03oSfExLb/XE2XBb9OrvXqT9LzVFLyPd5U+kz4XJlYapGO4U8+lufoUVMDKAgAQAIAEACABACFlf8Hh9d+m9Ub7mLeabgv8AuJ/x9USxKzbDxkj8Kl9SfjYr1jz3uM3wn/bQ/l6MrCaGHInj7gHuOpOaLRS3fHuBvzm9RIPQ4JNdUuLno1M6JkS/5Vb4SftR0P0fb5oW1WHA75L8PcjMad5+zmPMvqbL/wCQ0dIG9XrOtmyzHqZm+EVhxtLlEF7UdfWvp5N9BWU0MOCABAHJxsH/ACVV6iX+m5RVv05bmXcm/vKX8o+aIKkR08+ZNR6EH1az0Rgo/YRerZ8IWghzUcouf1p735m0vRCCABAAgAQAIA884WN6ib1sn9RyQVOe951W10UKf8Y+SNVeCcsuTEf9Pj9KT+o5OLP9JHPuEP7+W5eSGtWhICANbCVaynifLIbMY0k9WwcTq615nJRi5MloUZ1qkacNbeBAsK4QfUzPmk755vbY0agBwAsOpIqk3OTkzqFtbwt6UaUNS8el9phnp3R5ue0tz2h7b+Mx2ojgbFfHFrWSQqQnjmvHB4Pqa1oxryeym5KsPZzTSPOll3RX2svzm9RN+g8EzsquKzGY3hJYZsldQWh6Jb9j7fNdZQ1fMqCABAAgAQAIAEACABAC5j1h7uOmJabSycyLeCRpd7I09NlXuavFw0a2Ncj2HK7hKXNjpfy7fLEikUZcQ1oLnOIDRtLibAdJJSZJt4I6LKSinKWhLT3FswbirHHQmkfY57byOGsyGxzhxaQLeiE6hQiqWYznVxlWpO95VHY9C6ujt272RnCNE+nlfFJofG6x47QRwIIPWk84OEnFnQbevCvSjVhqax+92o114JivZNMP90wci83lhsNOt0finpHenoB2pvaVs+Oa9aMFl+w5PX42C9mfg9q9f8DkrYgBAAgCX5YPvab0JPiYlt/ribLgt+nV3r1J+l5qil5Hu8qfSZ8LkysNUjHcKefS3P0KKmBlAQAIAEACABAAgBCyv+Dw+u/TeqN9zFvNNwX/AHE/4+qJYlZth4yR+FS+pPxsV6x573Gb4T/tofy9GVhNDDnFxvwGK2mdHozxzoidjxq6jpB4FQ16XGQwGGTL12dwqmzU9301kKewtJBBBBIIOsEGxB43SRrDQdLTUlitTAEjSCQRpBGggjURuKAaTWDLnidhwVtM15tyjebKNzwNfQRY9ad0KvGQx2nNcqWLs7hwXNelbvpqO4phcCANDD8WfS1DfKhkHaxwXiqsYNdRZsp5lzTl0ST8UefWlIDqbAoA9AYtyZ1JTO3wxntjan1J4047kcuv45t1VXRKXmzoqQqAgAQAIAEACAPOta/OkkO97z2uJWfk8ZNnWKKzacV0JeRhXkkLTk2ZbB0PEyH/APZ/9k5tP0l97TneX3jfz7P/AFQzqyJwQBMMquHs97aRh5rLOlttdra3qHO627ktvauLzF2my4N2GbF3M1peiO7a/Tv6RYxRwGa2pbGR9mOdKf4AdXS46O07FWoUuMnhsHOVL5Wdu5rnPQt/01/5KNlGxe7opxJG37SAEtAHfR+M0DgACOi21MLujnwxWtGSyDlDiLjMm/Zn4PY/R/Qj4Sg3xnoKx8EjJYzZ7HBzd3QeBFx0FeoScZKSIq9GFenKlPU1gXzA2EmVULJmd68XttadRB4g3HUntOanFSRzC6tp21aVKetePX2m6vZXBAAgAQAIAEACAPwmyAIbjnhzu2pc8H7JnMi9EHS7pcdPRm7kluKvGTx2HSck2PJLdRfOel7+js88RgyWYC5SQ1TxzYyWxX2vI5x9kG3STuU9lSxee9gq4SX+ZBW0Hplpe7Yu3yXWVNMzFk+yqYBz2CqYOcwBsttrL6HeyT2HgqF7RxWethqeDd/mTdtN6JaVv6O3z3kwSw2Z0cX8LOo6hkzbnNNntHjMPfDs0jiApaVR05qSKl9aRu6EqUtup9D2ffQXqlqGysa9hDmuAc0jaCLhPE01ijmNSnKnJwksGtDMq+ngEAS/LB97TehJ8TEtv9cTZcFv06u9epP0vNUUvI93lT6TPhcmVhqkY7hTz6W5+hRUwMoCABAAgAQAIAEAIWV/weH136b1RvuYt5puC/7if8fVEsSs2w8ZI/CpfUn42K9Y897jN8J/20P5ejKwmhhwQBKMqOAeSlFSwcyU2kt4sltftAdoO9K72lhLPW02/By/4yk7eb0x1da+nk+oRlRNKMWIuHu4qkFxtFJZku4aea72ST1EqzbVeLnp1MU5ZsOV27zV7UdK9V2+aRbk5OcggD4lZnNLd4I7RZfGsT7F5rTPOWYW806xoPSNBWfawOt5yl7S2gvgFyxEn5SgpzuZm9bCWf6U7tnjSic2yxDMvqq68e/T6neU4sBAAgAQAIAw1k4jje86mtc49ABP9l8k8E2SUoOc4wW1pd550ZqCzx1l6z9QfC74mw5lDTD/AOpp94Z3908oLCnHcczyrPPvar/3Nd2g7KmF5y8ZMMNo6d8ztJAsxvlPOho7fyBUdWoqcHIuWFpK7rxpLbrfQtv30kGqJ3Pc57znOcS5xO0k3JSJtt4s6dThGEVCCwS0JFnxAwD3HTAvFppbOk3jyW9QPaXJxbUuLhp1s57lq/5Vcey/ZjoXq+3ywGZWRORLHvAPcdSc0Wilu+PcNPOb1EjqISa5pcXPRqZ0XIt/yu39p+1HQ/R9vmmLirDceMl+HuRmNM88yU3ZfxZLavaA7QN6vWVXNlmPaZrhFYcbSVxBaY6+tfTyfUVhNDEAgD4mmaxpc9wa0C5LiAAOJOpfG0liz1CEpyUYrFvYLNTlBoGOzeWziNZax7h2gWPUq7u6S2jenwfv5xxzMN7S8MTqYHxipqv7iZrz5Olr7ei6xtxspYVoT5rKd1k+5tf1oNLp1rvWg6qkKQIASsp2HuQg5BhtJNoNtbYvG97vet25U7yrmxzVrZoeD1hx1fjpr2YeL2d2vu6SWYNoX1ErIYxz3usNw2kngACepLIQc5KKNrcV4UKUqs9SWP3v1F9wTg9lNCyGMWawWG87STxJuekp7CChFRRzC5uJ3FWVWet/fhqNteiA+Jog9pa4AtcCHA6iCLEHqXxpNYM9Rk4yUovBrSQfGfAxoqh8Jvm99GT40Z1dYsQeIKSVqXFzcTpmTr1XdvGqtep9TX3juZylCXik5KsPXDqR51XdDfdrc3qPO63bkysqv+m+wx/CSwwauoLql6P07uko6YGTBAEvywfe03oSfExLb/XE2XBb9OrvXqT9LzVFLyPd5U+kz4XJlYapGO4U8+lufoUVMDKAgAQAIAEACABACFlf8Hh9d+m9Ub7mLeabgv8AuJ/x9USxKzbDxkj8Kl9SfjYr1jz3uM3wn/bQ/l6MrCaGHBAGnhjBrKqF8L+9eLX2g6wRxBsepeJwU4uLJ7W4nb1o1Ya194duogeEKJ9PK+KQWexxaf7EcCLHoKRTi4ycWdQoV4V6casNTWP35GuV5JSwZNsP900/JPN5YQAb63R+KeJ0WPQDtTe0q58MHrRgcv2HJ6/GRXsz07ntXr/gcFbEIIAg2N9FyFbUM2Z5eOiT7QW4DOt1JHcRzajR0zJVbjrOnLqw7tHochQjAquSTCGfTyQk6Yn5wH8Emn4g/wDJNbGeMHHoMRwmt82vGqtUlh2r6YD2rpmgQAIAEACAFrKJXiGhl086Qck3jn6Hf5M49Sr3U82k+vQN8h27rXsOiPtPs1eOBFElOimSmpzK9kbe+e5rB0uIaP5r1FZzSPFSoqUHUeqKb7tJ6JhjDGho1NAA6ALJ+lgsDlEpOUnJ7T7X08keyk4d7pqOSYfsoCRwdJqcervfe3pTd1c+eatSN7wfsOIocbJe1PwWzv19xiydYB7qqc94vFCQ525z9bG9ozj0AbV8tKWfPF6ke8vX/JrfMi/ano3La/T/AAWZNzn4IA4eOGAxW0zoxblG86I7ngaB0EXHWoa9LjIYbRjku+dncKf9L0Pd9NZDHNIJBBBGgg6CCNBB3FJDpSaaxQNcQQQSCDcEawRpBHFGoGk1g9RdMT8OCtpmyG3KDmygbHgaeo6COlO6FXjIY7TmuVLF2dw6f9OtbvpqO0SphcIlHTHDUzpZS7uGJ5bDGCQJnN1vdbWP/WjnXpRjyiWdLmrUuk0tWosk0lSpr/zSWMpe6nsX319GGHB2OZAc2mwa8sYS08lpaCODY9e1eY3OyFPQuj/BJXyMsVKvdJN6fa1+MjNT0tLhmN0sLDTVUZ79vNe11uaSWd+02tfXoOpelGncLGOhojnVuslVFTqvjKctj0prbhjqfhvOzibht88b457Cpp3Zk2zO15rh02PDQSNFlLQqOSalrWsX5VsoUJxqUdNOaxj1dK7P86TvVdQ2JjnvOa1gLnHcALlTtpLFi2nTlUmoRWLehEDw9hV1ZO+Z2jOPNHksGho7PzJSKrUdSTkzp9laRtaEaUdmt9L2v72FAyVYBzGGqeOc+7Yr7GX0u9ojsHFX7Klgs97TLcJL/PmraD0LS9/R2eb6igq+ZYEACAFTKLgDuunz2C8sN3N3ub47esC44gKrdUc+GK1od5Cv+TXGbN+zLQ+p7H8+pkaBSc6CZqOqfDIySM2exwc08Rv4HURuJXqMnFpojrUoVqbpzWKawZe8B4UZVwMmZqeNI2tcNDgeINwntOanFSRzC7tZ21aVKezx6Gb69lYl+WD72m9CT4mJbf64my4Lfp1d69SfpeaopeR7vKn0mfC5MrDVIx3Cnn0tz9CipgZQEACABAAgAQAIAQsr/g8Prv03qjfcxbzTcF/3E/4+qJYlZth4yR+FS+pPxsV6x573Gb4T/tofy9GVhNDDggAQBPcqmAc5gq2DnMAbLbay/Nd7JNug8FQvaOKz0ang3f5s3bTeh6Vv2rt811kxSw2Z0cXsLuo6hkzbkN0PaPGYe+HTtHEBS0ajpzUinf2cbuhKk9up9D2ffQXumnbIxr2EOa4BzSNRBFwU8TTWKOZThKnJwksGtDMi+ngnWVnApIZVMF80Zkvok3Yeokj2gl99SxSmjWcGb1RcraT16Vv2ru09hNEtNgdjFTDZoahsuksPNkA2sJF7cRYHqttU1Crxc8RflOxV5bunt1p9f11FzpalsrGvY4OY4XaRpBCdpprFHNqlOVOThNYNbDKvp4BAAgD8cbaTqQGsjWUHGIVk4bGbwxXDTse8987iNFh1nalF1W4yWC1I6DkPJztKLlUXty19S2L1f0FVVB2OmS7AxmqDO4cyHVxkcLDsaSetqu2VLOnnPUjO8I71UqHELXPyXzejvK4mphRdx6w93FTOLTaWTmRbwSNLvZGnpsNqr3NXi4aNbGuR7DldwlJezHS/l2+RE44y4hrQXOcQGjaXE2A6SSkyTbwR0WUoxi5S0Jad2Bd8VcCtoqdkQsXd9IR4zzrPRqA4AJ5RpKnBROZ5RvZXdxKq9WpLoS1fPezrqUoggAQBJ8qGAeRmFSwcyU2fbxZba/aAv0g70rvKWbLPW03HB2/42k7eeuOrrX08n1COqJpBjxDw93HUjONoZbMk3DTzXdRJ6iVZtq3Fz06mKMtWHK7f2V7UdK6+ldvmiuYyPcKSoLe+EMhbbXcRutZNauOZLDoZhbBRd1SUtWdHzRpYiMaMH02bq5MH2iSXf5iV4tsOKjgWMsuTvqud0/48BExNwlWQtqBS0wnBlJc4vAzXW0C1wXaBfQqVvOpHOzI46TS5Wt7OrKk7irmPN0LDX27BhyVRsMM0wcXSySfagtzQ0i7gALm455N9Gu1hZT2SWa5bXrFXCOU1VhSawjGPs6ccdnp9dJwMdJpIsITdz3u5kRkt5QaQL+zZQXDlGq83qGeSYUqlhDj9jlhu0ep0Mq2HbBtIw67Pmtu1sb1nndTd6kvav9C7SrwbsMW7qa1aI+r9O/oEnFvA7q2oZCLgHS8jxYxbOPTpAHEhUqNN1JqJo8oXitLeVV69S629Xz3IvMELY2tY0BrWgBoGoACwA6k8SSWCOZTnKcnKTxb0syL6eQQAIAEARXKBgHuSpLmi0U13M3Nd47eom44OtsSe6o8XPFamdDyHf8qt82T9qOh9a2P03rrFlVRyOuTHD3ITGnebRzHm7my2sPeAA6Q1XbOrmyzXqZneEVhx1Hj4L2oa+uP017sStpqYUl+WD72m9CT4mJbf64my4Lfp1d69SfpeaoY8UcbDg8SARCTlC06X5ts0EeSb61ZoXHFY6McRRlPJKvnFuebm47Mdfahg+tR/mrfxj/tqxy9+74/QV/lWPxf7f+wfWo/zVv4x/wBtHL37vj9A/Ksfi/2/9g+tR/mrfxj/ALaOXv3fH6B+VY/F/t/7B9aj/NW/jH/bRy9+74/QPyrH4v8Ab/2D61H+at/GP+2jl793x+gflWPxf7f+ww4m44HCEkjDCI8xodcPzr3NvJFtSnt7jjW1hgKsq5HVjCMlPOxeGrD1Y2K0IxCyv+Dw+u/TeqN9zFvNNwX/AHE/4+qJYlZth4yR+FS+pPxsV6x573Gb4T/tofy9GVhNDDggAQBjnha9rmOAc1wIcDqIIsQeFl8aTWDPUJyhJSi8GtJB8ZcDmiqHwm+aNMZPjRm+aenQQeIKR1qfFzcTpuT7xXdvGqtep9TWv57mctRF0peSrD1w6kedLbuhvtb4zeo6egncmVlV0Zj7DHcJLDBq6gteiW/Y+3V/koqYGUMdRC2RrmPAc1wIcDpBB0EFfGk1gz1CcoSUovBrTiR/G/EqSkcXxB0lPruNLoxucNZH8Xbbapr2soaY6V5G9yXlqldJQqPNn4Pd8u4UwVUHp2cXsZ6ihP2TgWE3dG/Sw8RtaeI67qelXnT1ahdfZLt7xf8AkWD6Vr+vb2YDzQ5UISBysMjDtzC17fzLT+Suxvo/1IzdbgvWT/8AHNNdeKfqvE6AyjUPlSfhOUnLKRV/Lt90LvRp1eU6mb93FNIdlw1je0m/5LxK+gtSZPS4MXMufKK72/LDxEzGLHSorQWEiKI62Mvzh/E46XdAsOBVOrdTqaNSNDYZFt7R5/Ol0vZuWzxfWLirDc7mLOK01e4ZoLIr86Ujm8Q3y3dGgbbKxRt5VH1dIsyjlWjZR9rTLZHb29C+0WjBODY6WJsUQsxo6ydpJ2knSm8IKEc1HPbm5qXFV1ajxb+9HUbZNl7ICG46Yd7tqXPB+yZzIvRGt3tHT0ZqS3FXjJ47DpGSLHkluovnPS9/R2eeJ38lmAeUkNU8c2O7Y+MhGk+yDbpPBT2VLF572CzhJf5lNW0Hplpe7o7fJdZVEzMUCABAAgDSwzg1lVC+F/evFr7WnWCOINj1LxUgpxcWWLW5nbVo1Ya149XaQOvo3wSPikFnsJa7do2jgRYjgQkUouLcWdPoVoVqcakNT0mArySlgydYcFXTGGQ3kiAa6/jxkWaeOgFp6L7U3tavGQzXrRgcu2LtbjjYaIy0rqe1eq+hq4uV3/C5XUNQc2IuLqWV3eua43LSdhBPaTvbfzSlxMuLnq2Mlv6H4jSV7Q0ywwnHamtqXR6duHTxIxfkomzCRzHcpJntzCTottu0aVJb0XTTx2lTK+UKd5Km6aazVg8cPRs5eDmjAvdUlRJGWSvz4WMcTI43fozSBsLRe9hbWo4Lk+c5PXqLtdvK/EwoReMVhJtaFq2pvr62b+JuCHkS1VU37apcHlhHeMbcMbY6jY9NrX03UlCm9M562Vcq3cE4W9u/YprDHpb1v77NBp1+TiOeR8r6iUve4udoZrO7RqGroCjlZqTcmyxQ4R1KNONOFNYJYbTs4q4rRYPD8xznufa7nWvYagLbLknrU1GhGljgL8pZUq3zjnLBLYvM76nFgIAEACABAHLxjwHHXQmKQkaQ5rhbOa4bRfhcdBKjq0lUjmsu2F9Us6vGw07Gtj+9YqfVbD5xL2M+Sq8gj0jv801vhrx+YDJdENIqJgRpBAZcEdWgo5DHpYPhRVeh04+I+QsLWgE5xAALrWuba7DVdXVqMzJpybSwXQL+NWKTMIOjc+R7OTBAzQNOcQdNxwUFa3VXDF6hpk3K07GMlGKedhrx2HD+q2HziXsZ8lDyCPSMvzTW+GvH5h9VsPnEvYz5I5BHpD801vhrx+YfVbD5xL2M+SOQR6Q/NNb4a8fmH1Ww+cS9jPkjkEekPzTW+GvH5h9VsPnEvYz5I5BHpD801vhrx+YfVbD5xL2M+SOQR6Q/NNb4a8fmH1Ww+cS9jPkjkEekPzTW+GvH5nbxVxQZg973ske8vaGnODdFjfYFNRt1SbaYuylled9CMZRSweOjEZFYFBxcacXW4QjYx73MDHZwLbXvmlu3pUNaiqqwYxydlGdjNzjFPFYae8Wvqth84l7GfJV+QR6Rv+aa3w14/M7GK+JsdBI6Rkr3lzM2zg21rg7BwUtG2VJ4pi/KOWal7TUJRSweOjHcM6sicEACABAHBxpxXiwgGZ7nMcwmzm2vY6xp2XAPUoK1CNXDEZ5NypVsXLMWKex+YvfVbD5xL2M+Sg5BHpGv5prfDXj8zPQZOGQSMlZUSh7HBzdDNY36NR1dBX2NmotNMir8I51qcqc6awaw2jwrpnAQAIAX8LYmUdSS50QY8+NGcw9JA0OPSCoJ21OetDS2yzeW6zYzxXQ9P1XYxYr8mDACY6l4A2PYHntaW/yVaVitkhzR4TzbwnTT3NrzTFPCWLZhv9qHW/gt/qKqzoZu0d2+U1W/ow7focYxaQLqHAYZ+jE6eDsBmb/uZvsX/wBQUkKOdtKle+VL+nHt+g2YOyZh4zn1JtubEAe0uP8AJW42KelyEVfhM4PCNLT1v6LzGXBmIVHAQTGZnDbKc4e6LN/JWIWlKOzHeKLjL17W0KWav9ujx1+IztaALAWA1AalZE7bbxZ+oPhpYYoTUQviz3R54zS5ts7NOsC+8XHWvFSOdFxxLFrXVCtGrm52GnB6hM+q2HziXsZ8lU5BHpNB+aa3w14/MdcE4PZTQshjFmsFhvO0k8Sbk8SrkIKEVFGeubidxVlVnrf34ajbXogBAAgAQAIAV8ZsSoa6QSl743hua4sA5wGq9xrFyq1a2jUeL0DnJ+Wq1nTdNJSWOOnHQcj6rYfOJexnyUXII9Jf/NNb4a8fmdDAGIrKKZs0c8pIBBaQ2zmnWDYcAekBSUrVU5ZyZUvsuzu6LpTprpx06GMmE8GRVLDHMxsjDsOw7wRpaeI0qxOEZrCSFNvc1beefSlg/vX09otjEQM0Q1lZCzYxsvNHRuVfkuHNk12jb8dc9NWjCT6XHT2m5gjEymp38qc+eb/EmdnuB4DVfja43r3C2hF4631le6yzc14cWsIQ92KwXz9BjU4qP//Z">
            <a:extLst>
              <a:ext uri="{FF2B5EF4-FFF2-40B4-BE49-F238E27FC236}">
                <a16:creationId xmlns:a16="http://schemas.microsoft.com/office/drawing/2014/main" id="{A8B2B26A-5880-452C-8F75-6C5A61060468}"/>
              </a:ext>
            </a:extLst>
          </p:cNvPr>
          <p:cNvSpPr>
            <a:spLocks noChangeAspect="1" noChangeArrowheads="1"/>
          </p:cNvSpPr>
          <p:nvPr/>
        </p:nvSpPr>
        <p:spPr bwMode="auto">
          <a:xfrm>
            <a:off x="2738438" y="1752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4" name="Rectangle 20">
            <a:extLst>
              <a:ext uri="{FF2B5EF4-FFF2-40B4-BE49-F238E27FC236}">
                <a16:creationId xmlns:a16="http://schemas.microsoft.com/office/drawing/2014/main" id="{277B735D-F514-4F30-9861-EC6C0CBF5909}"/>
              </a:ext>
            </a:extLst>
          </p:cNvPr>
          <p:cNvSpPr>
            <a:spLocks noChangeArrowheads="1"/>
          </p:cNvSpPr>
          <p:nvPr/>
        </p:nvSpPr>
        <p:spPr bwMode="auto">
          <a:xfrm>
            <a:off x="573088" y="4940300"/>
            <a:ext cx="45624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We support local communities to collaborate and employ people with disabilities locally.</a:t>
            </a:r>
          </a:p>
        </p:txBody>
      </p:sp>
      <p:sp>
        <p:nvSpPr>
          <p:cNvPr id="16" name="Rectangle 8">
            <a:extLst>
              <a:ext uri="{FF2B5EF4-FFF2-40B4-BE49-F238E27FC236}">
                <a16:creationId xmlns:a16="http://schemas.microsoft.com/office/drawing/2014/main" id="{6706DFF6-3063-44C6-9752-BF49EFDF151C}"/>
              </a:ext>
            </a:extLst>
          </p:cNvPr>
          <p:cNvSpPr>
            <a:spLocks noChangeArrowheads="1"/>
          </p:cNvSpPr>
          <p:nvPr/>
        </p:nvSpPr>
        <p:spPr bwMode="auto">
          <a:xfrm>
            <a:off x="8605046" y="2388054"/>
            <a:ext cx="218598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We collaborate across the field to share knowledge, increase resources, and amplify impact. We build capacity and expertise in the field to activate a new generation of leaders in disability inclusion.</a:t>
            </a:r>
          </a:p>
        </p:txBody>
      </p:sp>
      <p:sp>
        <p:nvSpPr>
          <p:cNvPr id="17" name="Up Arrow 71" descr="Up arrow #1">
            <a:extLst>
              <a:ext uri="{FF2B5EF4-FFF2-40B4-BE49-F238E27FC236}">
                <a16:creationId xmlns:a16="http://schemas.microsoft.com/office/drawing/2014/main" id="{3D5CEA5C-CB94-4A40-920A-98BEB9C7FF1B}"/>
              </a:ext>
            </a:extLst>
          </p:cNvPr>
          <p:cNvSpPr/>
          <p:nvPr/>
        </p:nvSpPr>
        <p:spPr>
          <a:xfrm>
            <a:off x="1702592" y="3933145"/>
            <a:ext cx="569913" cy="460375"/>
          </a:xfrm>
          <a:prstGeom prst="up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a:ln>
                <a:noFill/>
              </a:ln>
              <a:solidFill>
                <a:srgbClr val="FFFFFF"/>
              </a:solidFill>
              <a:effectLst/>
              <a:uLnTx/>
              <a:uFillTx/>
              <a:latin typeface="Calibri"/>
              <a:ea typeface="+mn-ea"/>
              <a:cs typeface="+mn-cs"/>
            </a:endParaRPr>
          </a:p>
        </p:txBody>
      </p:sp>
      <p:sp>
        <p:nvSpPr>
          <p:cNvPr id="18" name="Up Arrow 72" descr="Down Arrow #1&#10;">
            <a:extLst>
              <a:ext uri="{FF2B5EF4-FFF2-40B4-BE49-F238E27FC236}">
                <a16:creationId xmlns:a16="http://schemas.microsoft.com/office/drawing/2014/main" id="{74B396A0-1677-4D06-827C-7DA1F3B9996A}"/>
              </a:ext>
            </a:extLst>
          </p:cNvPr>
          <p:cNvSpPr/>
          <p:nvPr/>
        </p:nvSpPr>
        <p:spPr>
          <a:xfrm rot="10800000">
            <a:off x="3043238" y="3907518"/>
            <a:ext cx="569913" cy="460375"/>
          </a:xfrm>
          <a:prstGeom prst="up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a:ln>
                <a:noFill/>
              </a:ln>
              <a:solidFill>
                <a:srgbClr val="FFFFFF"/>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51A58977-9A2A-4C4B-A4B7-7F247578D74A}"/>
              </a:ext>
            </a:extLst>
          </p:cNvPr>
          <p:cNvSpPr/>
          <p:nvPr/>
        </p:nvSpPr>
        <p:spPr>
          <a:xfrm>
            <a:off x="573088" y="4506913"/>
            <a:ext cx="4562475" cy="428625"/>
          </a:xfrm>
          <a:prstGeom prst="rect">
            <a:avLst/>
          </a:prstGeom>
          <a:solidFill>
            <a:srgbClr val="37609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marL="0" marR="0" lvl="0" indent="0" algn="ctr" defTabSz="914309" rtl="0" eaLnBrk="1" fontAlgn="auto" latinLnBrk="0" hangingPunct="1">
              <a:lnSpc>
                <a:spcPts val="1600"/>
              </a:lnSpc>
              <a:spcBef>
                <a:spcPts val="0"/>
              </a:spcBef>
              <a:spcAft>
                <a:spcPts val="0"/>
              </a:spcAft>
              <a:buClrTx/>
              <a:buSzTx/>
              <a:buFontTx/>
              <a:buNone/>
              <a:tabLst/>
              <a:defRPr/>
            </a:pPr>
            <a:r>
              <a:rPr kumimoji="0" lang="en-US" sz="1600" b="1" i="0" u="sng" strike="noStrike" kern="1200" cap="none" spc="0" normalizeH="0" baseline="0" noProof="0" dirty="0">
                <a:ln>
                  <a:noFill/>
                </a:ln>
                <a:solidFill>
                  <a:schemeClr val="tx1"/>
                </a:solidFill>
                <a:effectLst/>
                <a:uLnTx/>
                <a:uFillTx/>
                <a:latin typeface="Calibri"/>
                <a:ea typeface="+mn-ea"/>
                <a:cs typeface="+mn-cs"/>
              </a:rPr>
              <a:t>Local Strategy</a:t>
            </a:r>
          </a:p>
        </p:txBody>
      </p:sp>
      <p:sp>
        <p:nvSpPr>
          <p:cNvPr id="20" name="Rectangle 19">
            <a:extLst>
              <a:ext uri="{FF2B5EF4-FFF2-40B4-BE49-F238E27FC236}">
                <a16:creationId xmlns:a16="http://schemas.microsoft.com/office/drawing/2014/main" id="{61AA281F-8E34-49FC-9FAE-0C8E62E9E6E1}"/>
              </a:ext>
            </a:extLst>
          </p:cNvPr>
          <p:cNvSpPr/>
          <p:nvPr/>
        </p:nvSpPr>
        <p:spPr>
          <a:xfrm>
            <a:off x="8598696" y="1959429"/>
            <a:ext cx="2198687" cy="428625"/>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marL="0" marR="0" lvl="0" indent="0" algn="ctr" defTabSz="914309" rtl="0" eaLnBrk="1" fontAlgn="auto" latinLnBrk="0" hangingPunct="1">
              <a:lnSpc>
                <a:spcPts val="16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Calibri"/>
                <a:ea typeface="+mn-ea"/>
                <a:cs typeface="+mn-cs"/>
              </a:rPr>
              <a:t>Field-Building</a:t>
            </a:r>
          </a:p>
        </p:txBody>
      </p:sp>
      <p:pic>
        <p:nvPicPr>
          <p:cNvPr id="21" name="Picture 20" descr="Composite image of materials from ADVICE.com, Understood.org, Autism Speaks and the Kessler Foundation.">
            <a:extLst>
              <a:ext uri="{FF2B5EF4-FFF2-40B4-BE49-F238E27FC236}">
                <a16:creationId xmlns:a16="http://schemas.microsoft.com/office/drawing/2014/main" id="{A76E6319-635F-49A9-9162-69CC2F664DFC}"/>
              </a:ext>
            </a:extLst>
          </p:cNvPr>
          <p:cNvPicPr>
            <a:picLocks noChangeAspect="1"/>
          </p:cNvPicPr>
          <p:nvPr/>
        </p:nvPicPr>
        <p:blipFill>
          <a:blip r:embed="rId3"/>
          <a:stretch>
            <a:fillRect/>
          </a:stretch>
        </p:blipFill>
        <p:spPr>
          <a:xfrm>
            <a:off x="8578851" y="4440692"/>
            <a:ext cx="2238375" cy="1762125"/>
          </a:xfrm>
          <a:prstGeom prst="rect">
            <a:avLst/>
          </a:prstGeom>
        </p:spPr>
      </p:pic>
      <p:sp>
        <p:nvSpPr>
          <p:cNvPr id="22" name="Rectangle 21">
            <a:extLst>
              <a:ext uri="{FF2B5EF4-FFF2-40B4-BE49-F238E27FC236}">
                <a16:creationId xmlns:a16="http://schemas.microsoft.com/office/drawing/2014/main" id="{D3D85CD6-9315-4B60-8BF5-F78392B3476A}"/>
              </a:ext>
            </a:extLst>
          </p:cNvPr>
          <p:cNvSpPr/>
          <p:nvPr/>
        </p:nvSpPr>
        <p:spPr>
          <a:xfrm>
            <a:off x="573088" y="1684338"/>
            <a:ext cx="4562475" cy="427037"/>
          </a:xfrm>
          <a:prstGeom prst="rect">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marL="0" marR="0" lvl="0" indent="0" algn="ctr" defTabSz="914309" rtl="0" eaLnBrk="1" fontAlgn="auto" latinLnBrk="0" hangingPunct="1">
              <a:lnSpc>
                <a:spcPts val="1600"/>
              </a:lnSpc>
              <a:spcBef>
                <a:spcPts val="0"/>
              </a:spcBef>
              <a:spcAft>
                <a:spcPts val="0"/>
              </a:spcAft>
              <a:buClrTx/>
              <a:buSzTx/>
              <a:buFontTx/>
              <a:buNone/>
              <a:tabLst/>
              <a:defRPr/>
            </a:pPr>
            <a:r>
              <a:rPr kumimoji="0" lang="en-US" sz="1600" b="1" i="0" u="sng" strike="noStrike" kern="1200" cap="none" spc="0" normalizeH="0" baseline="0" noProof="0" dirty="0">
                <a:ln>
                  <a:noFill/>
                </a:ln>
                <a:solidFill>
                  <a:schemeClr val="tx1"/>
                </a:solidFill>
                <a:effectLst/>
                <a:uLnTx/>
                <a:uFillTx/>
                <a:latin typeface="Calibri"/>
                <a:ea typeface="+mn-ea"/>
                <a:cs typeface="+mn-cs"/>
              </a:rPr>
              <a:t>National Strategy</a:t>
            </a:r>
          </a:p>
        </p:txBody>
      </p:sp>
      <p:sp>
        <p:nvSpPr>
          <p:cNvPr id="23" name="Rectangle 4">
            <a:extLst>
              <a:ext uri="{FF2B5EF4-FFF2-40B4-BE49-F238E27FC236}">
                <a16:creationId xmlns:a16="http://schemas.microsoft.com/office/drawing/2014/main" id="{742FE274-181A-44FC-A0D1-74EA2FFF53FE}"/>
              </a:ext>
            </a:extLst>
          </p:cNvPr>
          <p:cNvSpPr>
            <a:spLocks noChangeArrowheads="1"/>
          </p:cNvSpPr>
          <p:nvPr/>
        </p:nvSpPr>
        <p:spPr bwMode="auto">
          <a:xfrm>
            <a:off x="573088" y="2117725"/>
            <a:ext cx="4562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We support major corporations to implement largescale disability hiring programs.</a:t>
            </a:r>
          </a:p>
        </p:txBody>
      </p:sp>
      <p:sp>
        <p:nvSpPr>
          <p:cNvPr id="25" name="Up-Down Arrow 47" descr="up down arrow.&#10;">
            <a:extLst>
              <a:ext uri="{FF2B5EF4-FFF2-40B4-BE49-F238E27FC236}">
                <a16:creationId xmlns:a16="http://schemas.microsoft.com/office/drawing/2014/main" id="{6D947B67-1557-4A76-A142-21DEAEFF61E9}"/>
              </a:ext>
            </a:extLst>
          </p:cNvPr>
          <p:cNvSpPr/>
          <p:nvPr/>
        </p:nvSpPr>
        <p:spPr>
          <a:xfrm>
            <a:off x="6731398" y="1534886"/>
            <a:ext cx="600075" cy="4965700"/>
          </a:xfrm>
          <a:prstGeom prst="upDownArrow">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91431" tIns="45716" rIns="91431" bIns="45716"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srgbClr val="000000"/>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EC84015E-8319-4A3B-93DA-4C5CDF622F45}"/>
              </a:ext>
            </a:extLst>
          </p:cNvPr>
          <p:cNvPicPr>
            <a:picLocks noChangeAspect="1"/>
          </p:cNvPicPr>
          <p:nvPr/>
        </p:nvPicPr>
        <p:blipFill>
          <a:blip r:embed="rId4"/>
          <a:stretch>
            <a:fillRect/>
          </a:stretch>
        </p:blipFill>
        <p:spPr>
          <a:xfrm>
            <a:off x="573088" y="2780620"/>
            <a:ext cx="5000625" cy="1266825"/>
          </a:xfrm>
          <a:prstGeom prst="rect">
            <a:avLst/>
          </a:prstGeom>
        </p:spPr>
      </p:pic>
    </p:spTree>
    <p:extLst>
      <p:ext uri="{BB962C8B-B14F-4D97-AF65-F5344CB8AC3E}">
        <p14:creationId xmlns:p14="http://schemas.microsoft.com/office/powerpoint/2010/main" val="752755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FBC593-283F-4604-82B4-BEAC7FC4586C}"/>
              </a:ext>
            </a:extLst>
          </p:cNvPr>
          <p:cNvSpPr>
            <a:spLocks noGrp="1"/>
          </p:cNvSpPr>
          <p:nvPr>
            <p:ph type="title"/>
          </p:nvPr>
        </p:nvSpPr>
        <p:spPr/>
        <p:txBody>
          <a:bodyPr/>
          <a:lstStyle/>
          <a:p>
            <a:r>
              <a:rPr lang="en-US" dirty="0"/>
              <a:t>Focus on Delivery and Initial Scale</a:t>
            </a:r>
          </a:p>
        </p:txBody>
      </p:sp>
      <p:sp>
        <p:nvSpPr>
          <p:cNvPr id="29" name="TextBox 28">
            <a:extLst>
              <a:ext uri="{FF2B5EF4-FFF2-40B4-BE49-F238E27FC236}">
                <a16:creationId xmlns:a16="http://schemas.microsoft.com/office/drawing/2014/main" id="{464EBF12-74F6-4512-8362-0484DC65370F}"/>
              </a:ext>
            </a:extLst>
          </p:cNvPr>
          <p:cNvSpPr txBox="1"/>
          <p:nvPr>
            <p:custDataLst>
              <p:tags r:id="rId1"/>
            </p:custDataLst>
          </p:nvPr>
        </p:nvSpPr>
        <p:spPr>
          <a:xfrm>
            <a:off x="4732337" y="5446712"/>
            <a:ext cx="2627313" cy="1046162"/>
          </a:xfrm>
          <a:custGeom>
            <a:avLst/>
            <a:gdLst>
              <a:gd name="connsiteX0" fmla="*/ 0 w 2627079"/>
              <a:gd name="connsiteY0" fmla="*/ 0 h 1869743"/>
              <a:gd name="connsiteX1" fmla="*/ 2627079 w 2627079"/>
              <a:gd name="connsiteY1" fmla="*/ 0 h 1869743"/>
              <a:gd name="connsiteX2" fmla="*/ 2627079 w 2627079"/>
              <a:gd name="connsiteY2" fmla="*/ 1869743 h 1869743"/>
              <a:gd name="connsiteX3" fmla="*/ 0 w 2627079"/>
              <a:gd name="connsiteY3" fmla="*/ 1869743 h 1869743"/>
              <a:gd name="connsiteX4" fmla="*/ 0 w 2627079"/>
              <a:gd name="connsiteY4" fmla="*/ 0 h 1869743"/>
              <a:gd name="connsiteX0" fmla="*/ 0 w 2627079"/>
              <a:gd name="connsiteY0" fmla="*/ 0 h 1869743"/>
              <a:gd name="connsiteX1" fmla="*/ 2627079 w 2627079"/>
              <a:gd name="connsiteY1" fmla="*/ 0 h 1869743"/>
              <a:gd name="connsiteX2" fmla="*/ 2627079 w 2627079"/>
              <a:gd name="connsiteY2" fmla="*/ 1666543 h 1869743"/>
              <a:gd name="connsiteX3" fmla="*/ 0 w 2627079"/>
              <a:gd name="connsiteY3" fmla="*/ 1869743 h 1869743"/>
              <a:gd name="connsiteX4" fmla="*/ 0 w 2627079"/>
              <a:gd name="connsiteY4" fmla="*/ 0 h 1869743"/>
              <a:gd name="connsiteX0" fmla="*/ 0 w 2627079"/>
              <a:gd name="connsiteY0" fmla="*/ 0 h 1700409"/>
              <a:gd name="connsiteX1" fmla="*/ 2627079 w 2627079"/>
              <a:gd name="connsiteY1" fmla="*/ 0 h 1700409"/>
              <a:gd name="connsiteX2" fmla="*/ 2627079 w 2627079"/>
              <a:gd name="connsiteY2" fmla="*/ 1666543 h 1700409"/>
              <a:gd name="connsiteX3" fmla="*/ 0 w 2627079"/>
              <a:gd name="connsiteY3" fmla="*/ 1700409 h 1700409"/>
              <a:gd name="connsiteX4" fmla="*/ 0 w 2627079"/>
              <a:gd name="connsiteY4" fmla="*/ 0 h 1700409"/>
              <a:gd name="connsiteX0" fmla="*/ 0 w 2627079"/>
              <a:gd name="connsiteY0" fmla="*/ 0 h 1700409"/>
              <a:gd name="connsiteX1" fmla="*/ 2627079 w 2627079"/>
              <a:gd name="connsiteY1" fmla="*/ 0 h 1700409"/>
              <a:gd name="connsiteX2" fmla="*/ 2615790 w 2627079"/>
              <a:gd name="connsiteY2" fmla="*/ 1677832 h 1700409"/>
              <a:gd name="connsiteX3" fmla="*/ 0 w 2627079"/>
              <a:gd name="connsiteY3" fmla="*/ 1700409 h 1700409"/>
              <a:gd name="connsiteX4" fmla="*/ 0 w 2627079"/>
              <a:gd name="connsiteY4" fmla="*/ 0 h 1700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7079" h="1700409">
                <a:moveTo>
                  <a:pt x="0" y="0"/>
                </a:moveTo>
                <a:lnTo>
                  <a:pt x="2627079" y="0"/>
                </a:lnTo>
                <a:lnTo>
                  <a:pt x="2615790" y="1677832"/>
                </a:lnTo>
                <a:lnTo>
                  <a:pt x="0" y="1700409"/>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defPPr>
              <a:defRPr lang="en-US"/>
            </a:defPPr>
            <a:lvl1pPr marL="285750" indent="-285750" fontAlgn="base">
              <a:spcBef>
                <a:spcPct val="0"/>
              </a:spcBef>
              <a:spcAft>
                <a:spcPct val="0"/>
              </a:spcAft>
              <a:buFont typeface="Arial" panose="020B0604020202020204" pitchFamily="34" charset="0"/>
              <a:buChar char="•"/>
              <a:defRPr sz="1400">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85750" marR="0" lvl="0" indent="-285750" algn="l" defTabSz="914309"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Strengthen business case for hiring people with disabilities</a:t>
            </a:r>
          </a:p>
          <a:p>
            <a:pPr marL="285750" marR="0" lvl="0" indent="-285750" algn="l" defTabSz="914309"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Grow program and codify learnings</a:t>
            </a:r>
          </a:p>
        </p:txBody>
      </p:sp>
      <p:grpSp>
        <p:nvGrpSpPr>
          <p:cNvPr id="30" name="Group 73" descr="Slide outlining key steps of Strategy for driving disability employment in philanthropy. ">
            <a:extLst>
              <a:ext uri="{FF2B5EF4-FFF2-40B4-BE49-F238E27FC236}">
                <a16:creationId xmlns:a16="http://schemas.microsoft.com/office/drawing/2014/main" id="{25CEF724-29B9-4615-BB17-3DA189F0FF06}"/>
              </a:ext>
            </a:extLst>
          </p:cNvPr>
          <p:cNvGrpSpPr>
            <a:grpSpLocks/>
          </p:cNvGrpSpPr>
          <p:nvPr>
            <p:custDataLst>
              <p:tags r:id="rId2"/>
            </p:custDataLst>
          </p:nvPr>
        </p:nvGrpSpPr>
        <p:grpSpPr bwMode="auto">
          <a:xfrm>
            <a:off x="2168525" y="2005012"/>
            <a:ext cx="7854950" cy="2001837"/>
            <a:chOff x="280834" y="1324749"/>
            <a:chExt cx="7855104" cy="2234305"/>
          </a:xfrm>
        </p:grpSpPr>
        <p:sp>
          <p:nvSpPr>
            <p:cNvPr id="31" name="Freeform 4">
              <a:extLst>
                <a:ext uri="{FF2B5EF4-FFF2-40B4-BE49-F238E27FC236}">
                  <a16:creationId xmlns:a16="http://schemas.microsoft.com/office/drawing/2014/main" id="{25E94AB6-7059-4EDC-BA29-AE7E65BB31CD}"/>
                </a:ext>
              </a:extLst>
            </p:cNvPr>
            <p:cNvSpPr>
              <a:spLocks/>
            </p:cNvSpPr>
            <p:nvPr/>
          </p:nvSpPr>
          <p:spPr bwMode="auto">
            <a:xfrm>
              <a:off x="280834" y="2791843"/>
              <a:ext cx="3040122" cy="767211"/>
            </a:xfrm>
            <a:custGeom>
              <a:avLst/>
              <a:gdLst/>
              <a:ahLst/>
              <a:cxnLst>
                <a:cxn ang="0">
                  <a:pos x="0" y="480"/>
                </a:cxn>
                <a:cxn ang="0">
                  <a:pos x="480" y="432"/>
                </a:cxn>
                <a:cxn ang="0">
                  <a:pos x="1056" y="48"/>
                </a:cxn>
                <a:cxn ang="0">
                  <a:pos x="1728" y="144"/>
                </a:cxn>
              </a:cxnLst>
              <a:rect l="0" t="0" r="r" b="b"/>
              <a:pathLst>
                <a:path w="1728" h="504">
                  <a:moveTo>
                    <a:pt x="0" y="480"/>
                  </a:moveTo>
                  <a:cubicBezTo>
                    <a:pt x="152" y="492"/>
                    <a:pt x="304" y="504"/>
                    <a:pt x="480" y="432"/>
                  </a:cubicBezTo>
                  <a:cubicBezTo>
                    <a:pt x="656" y="360"/>
                    <a:pt x="848" y="96"/>
                    <a:pt x="1056" y="48"/>
                  </a:cubicBezTo>
                  <a:cubicBezTo>
                    <a:pt x="1264" y="0"/>
                    <a:pt x="1496" y="72"/>
                    <a:pt x="1728" y="144"/>
                  </a:cubicBezTo>
                </a:path>
              </a:pathLst>
            </a:custGeom>
            <a:noFill/>
            <a:ln w="28575" cap="flat" cmpd="sng">
              <a:solidFill>
                <a:schemeClr val="bg1">
                  <a:lumMod val="65000"/>
                </a:schemeClr>
              </a:solidFill>
              <a:prstDash val="solid"/>
              <a:round/>
              <a:headEnd/>
              <a:tailEnd/>
            </a:ln>
            <a:effectLst/>
          </p:spPr>
          <p:txBody>
            <a:bodyPr lIns="0" tIns="0" rIns="0" bIns="0"/>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Freeform 5">
              <a:extLst>
                <a:ext uri="{FF2B5EF4-FFF2-40B4-BE49-F238E27FC236}">
                  <a16:creationId xmlns:a16="http://schemas.microsoft.com/office/drawing/2014/main" id="{7B1B6D5C-E03E-499A-9F18-340E55683C5F}"/>
                </a:ext>
              </a:extLst>
            </p:cNvPr>
            <p:cNvSpPr>
              <a:spLocks/>
            </p:cNvSpPr>
            <p:nvPr/>
          </p:nvSpPr>
          <p:spPr bwMode="auto">
            <a:xfrm>
              <a:off x="2899202" y="2127165"/>
              <a:ext cx="3040685" cy="832918"/>
            </a:xfrm>
            <a:custGeom>
              <a:avLst/>
              <a:gdLst>
                <a:gd name="T0" fmla="*/ 0 w 1728"/>
                <a:gd name="T1" fmla="*/ 2147483646 h 504"/>
                <a:gd name="T2" fmla="*/ 2147483646 w 1728"/>
                <a:gd name="T3" fmla="*/ 2147483646 h 504"/>
                <a:gd name="T4" fmla="*/ 2147483646 w 1728"/>
                <a:gd name="T5" fmla="*/ 2147483646 h 504"/>
                <a:gd name="T6" fmla="*/ 2147483646 w 1728"/>
                <a:gd name="T7" fmla="*/ 2147483646 h 5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8" h="504">
                  <a:moveTo>
                    <a:pt x="0" y="480"/>
                  </a:moveTo>
                  <a:cubicBezTo>
                    <a:pt x="152" y="492"/>
                    <a:pt x="304" y="504"/>
                    <a:pt x="480" y="432"/>
                  </a:cubicBezTo>
                  <a:cubicBezTo>
                    <a:pt x="656" y="360"/>
                    <a:pt x="848" y="96"/>
                    <a:pt x="1056" y="48"/>
                  </a:cubicBezTo>
                  <a:cubicBezTo>
                    <a:pt x="1264" y="0"/>
                    <a:pt x="1496" y="72"/>
                    <a:pt x="1728" y="144"/>
                  </a:cubicBezTo>
                </a:path>
              </a:pathLst>
            </a:custGeom>
            <a:noFill/>
            <a:ln w="28575" cap="flat" cmpd="sng">
              <a:solidFill>
                <a:schemeClr val="bg1">
                  <a:lumMod val="6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6">
              <a:extLst>
                <a:ext uri="{FF2B5EF4-FFF2-40B4-BE49-F238E27FC236}">
                  <a16:creationId xmlns:a16="http://schemas.microsoft.com/office/drawing/2014/main" id="{7E59F784-BDA3-419F-96FB-3154318885B4}"/>
                </a:ext>
              </a:extLst>
            </p:cNvPr>
            <p:cNvSpPr>
              <a:spLocks/>
            </p:cNvSpPr>
            <p:nvPr/>
          </p:nvSpPr>
          <p:spPr bwMode="auto">
            <a:xfrm>
              <a:off x="5095815" y="1324749"/>
              <a:ext cx="3040123" cy="894785"/>
            </a:xfrm>
            <a:custGeom>
              <a:avLst/>
              <a:gdLst/>
              <a:ahLst/>
              <a:cxnLst>
                <a:cxn ang="0">
                  <a:pos x="0" y="480"/>
                </a:cxn>
                <a:cxn ang="0">
                  <a:pos x="480" y="432"/>
                </a:cxn>
                <a:cxn ang="0">
                  <a:pos x="1056" y="48"/>
                </a:cxn>
                <a:cxn ang="0">
                  <a:pos x="1728" y="144"/>
                </a:cxn>
              </a:cxnLst>
              <a:rect l="0" t="0" r="r" b="b"/>
              <a:pathLst>
                <a:path w="1728" h="504">
                  <a:moveTo>
                    <a:pt x="0" y="480"/>
                  </a:moveTo>
                  <a:cubicBezTo>
                    <a:pt x="152" y="492"/>
                    <a:pt x="304" y="504"/>
                    <a:pt x="480" y="432"/>
                  </a:cubicBezTo>
                  <a:cubicBezTo>
                    <a:pt x="656" y="360"/>
                    <a:pt x="848" y="96"/>
                    <a:pt x="1056" y="48"/>
                  </a:cubicBezTo>
                  <a:cubicBezTo>
                    <a:pt x="1264" y="0"/>
                    <a:pt x="1496" y="72"/>
                    <a:pt x="1728" y="144"/>
                  </a:cubicBezTo>
                </a:path>
              </a:pathLst>
            </a:custGeom>
            <a:noFill/>
            <a:ln w="28575" cap="flat" cmpd="sng">
              <a:solidFill>
                <a:schemeClr val="accent1"/>
              </a:solidFill>
              <a:prstDash val="solid"/>
              <a:round/>
              <a:headEnd/>
              <a:tailEnd/>
            </a:ln>
            <a:effectLst/>
          </p:spPr>
          <p:txBody>
            <a:bodyPr lIns="0" tIns="0" rIns="0" bIns="0"/>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4" name="Text Box 7">
            <a:extLst>
              <a:ext uri="{FF2B5EF4-FFF2-40B4-BE49-F238E27FC236}">
                <a16:creationId xmlns:a16="http://schemas.microsoft.com/office/drawing/2014/main" id="{D07BB9F3-3C1E-4779-828A-A3792FFBCCE9}"/>
              </a:ext>
            </a:extLst>
          </p:cNvPr>
          <p:cNvSpPr txBox="1">
            <a:spLocks noChangeArrowheads="1"/>
          </p:cNvSpPr>
          <p:nvPr/>
        </p:nvSpPr>
        <p:spPr bwMode="auto">
          <a:xfrm>
            <a:off x="2665412" y="4003674"/>
            <a:ext cx="151765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85000"/>
              </a:lnSpc>
              <a:spcBef>
                <a:spcPct val="35000"/>
              </a:spcBef>
              <a:spcAft>
                <a:spcPts val="0"/>
              </a:spcAft>
              <a:buClrTx/>
              <a:buSzPct val="75000"/>
              <a:buFont typeface="Marlett" pitchFamily="2" charset="2"/>
              <a:buNone/>
              <a:tabLst/>
              <a:defRPr/>
            </a:pPr>
            <a:r>
              <a:rPr kumimoji="0" lang="en-AU" alt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Horizon 1</a:t>
            </a:r>
          </a:p>
          <a:p>
            <a:pPr marL="0" marR="0" lvl="0" indent="0" algn="ctr" defTabSz="914400" rtl="0" eaLnBrk="1" fontAlgn="auto" latinLnBrk="0" hangingPunct="1">
              <a:lnSpc>
                <a:spcPct val="85000"/>
              </a:lnSpc>
              <a:spcBef>
                <a:spcPct val="35000"/>
              </a:spcBef>
              <a:spcAft>
                <a:spcPts val="0"/>
              </a:spcAft>
              <a:buClrTx/>
              <a:buSzPct val="75000"/>
              <a:buFont typeface="Marlett" pitchFamily="2" charset="2"/>
              <a:buNone/>
              <a:tabLst/>
              <a:defRPr/>
            </a:pPr>
            <a:r>
              <a:rPr kumimoji="0" lang="en-AU"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Set foundation</a:t>
            </a:r>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5" name="Text Box 8">
            <a:extLst>
              <a:ext uri="{FF2B5EF4-FFF2-40B4-BE49-F238E27FC236}">
                <a16:creationId xmlns:a16="http://schemas.microsoft.com/office/drawing/2014/main" id="{4B5FF77C-4102-4ACB-9233-E40D0788710B}"/>
              </a:ext>
            </a:extLst>
          </p:cNvPr>
          <p:cNvSpPr txBox="1">
            <a:spLocks noChangeArrowheads="1"/>
          </p:cNvSpPr>
          <p:nvPr/>
        </p:nvSpPr>
        <p:spPr bwMode="auto">
          <a:xfrm>
            <a:off x="4960937" y="3462337"/>
            <a:ext cx="224948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85000"/>
              </a:lnSpc>
              <a:spcBef>
                <a:spcPct val="35000"/>
              </a:spcBef>
              <a:spcAft>
                <a:spcPts val="0"/>
              </a:spcAft>
              <a:buClrTx/>
              <a:buSzPct val="75000"/>
              <a:buFont typeface="Marlett" pitchFamily="2" charset="2"/>
              <a:buNone/>
              <a:tabLst/>
              <a:defRPr/>
            </a:pPr>
            <a:r>
              <a:rPr kumimoji="0" lang="en-AU" alt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Horizon 2</a:t>
            </a:r>
          </a:p>
          <a:p>
            <a:pPr marL="0" marR="0" lvl="0" indent="0" algn="ctr" defTabSz="914400" rtl="0" eaLnBrk="1" fontAlgn="auto" latinLnBrk="0" hangingPunct="1">
              <a:lnSpc>
                <a:spcPct val="85000"/>
              </a:lnSpc>
              <a:spcBef>
                <a:spcPct val="35000"/>
              </a:spcBef>
              <a:spcAft>
                <a:spcPts val="0"/>
              </a:spcAft>
              <a:buClrTx/>
              <a:buSzPct val="75000"/>
              <a:buFont typeface="Marlett" pitchFamily="2" charset="2"/>
              <a:buNone/>
              <a:tabLst/>
              <a:defRPr/>
            </a:pPr>
            <a:r>
              <a:rPr kumimoji="0" lang="en-AU"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Learn and thrive</a:t>
            </a:r>
          </a:p>
        </p:txBody>
      </p:sp>
      <p:sp>
        <p:nvSpPr>
          <p:cNvPr id="36" name="Text Box 9">
            <a:extLst>
              <a:ext uri="{FF2B5EF4-FFF2-40B4-BE49-F238E27FC236}">
                <a16:creationId xmlns:a16="http://schemas.microsoft.com/office/drawing/2014/main" id="{384A12B0-8471-42DB-AD17-410A22AB7D33}"/>
              </a:ext>
            </a:extLst>
          </p:cNvPr>
          <p:cNvSpPr txBox="1">
            <a:spLocks noChangeArrowheads="1"/>
          </p:cNvSpPr>
          <p:nvPr/>
        </p:nvSpPr>
        <p:spPr bwMode="auto">
          <a:xfrm>
            <a:off x="7672387" y="2814637"/>
            <a:ext cx="209232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85000"/>
              </a:lnSpc>
              <a:spcBef>
                <a:spcPct val="35000"/>
              </a:spcBef>
              <a:spcAft>
                <a:spcPts val="0"/>
              </a:spcAft>
              <a:buClrTx/>
              <a:buSzPct val="75000"/>
              <a:buFont typeface="Marlett" pitchFamily="2" charset="2"/>
              <a:buNone/>
              <a:tabLst/>
              <a:defRPr/>
            </a:pPr>
            <a:r>
              <a:rPr kumimoji="0" lang="en-AU"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Horizon 3</a:t>
            </a:r>
          </a:p>
          <a:p>
            <a:pPr marL="0" marR="0" lvl="0" indent="0" algn="ctr" defTabSz="914400" rtl="0" eaLnBrk="1" fontAlgn="auto" latinLnBrk="0" hangingPunct="1">
              <a:lnSpc>
                <a:spcPct val="85000"/>
              </a:lnSpc>
              <a:spcBef>
                <a:spcPct val="35000"/>
              </a:spcBef>
              <a:spcAft>
                <a:spcPts val="0"/>
              </a:spcAft>
              <a:buClrTx/>
              <a:buSzPct val="75000"/>
              <a:buFont typeface="Marlett" pitchFamily="2" charset="2"/>
              <a:buNone/>
              <a:tabLst/>
              <a:defRPr/>
            </a:pPr>
            <a:r>
              <a:rPr kumimoji="0" lang="en-AU"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Deliver and scale</a:t>
            </a:r>
            <a:endPar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7" name="Line 15" descr="Line">
            <a:extLst>
              <a:ext uri="{FF2B5EF4-FFF2-40B4-BE49-F238E27FC236}">
                <a16:creationId xmlns:a16="http://schemas.microsoft.com/office/drawing/2014/main" id="{3DAACD5B-AC0E-4D99-9BB8-9F2DB3509FF3}"/>
              </a:ext>
            </a:extLst>
          </p:cNvPr>
          <p:cNvSpPr>
            <a:spLocks noChangeShapeType="1"/>
          </p:cNvSpPr>
          <p:nvPr/>
        </p:nvSpPr>
        <p:spPr bwMode="auto">
          <a:xfrm flipH="1" flipV="1">
            <a:off x="2155825" y="1771649"/>
            <a:ext cx="12700" cy="2743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Line 16" descr="Line">
            <a:extLst>
              <a:ext uri="{FF2B5EF4-FFF2-40B4-BE49-F238E27FC236}">
                <a16:creationId xmlns:a16="http://schemas.microsoft.com/office/drawing/2014/main" id="{F2DC1C7F-42AA-4001-AFD1-429D8BAFE112}"/>
              </a:ext>
            </a:extLst>
          </p:cNvPr>
          <p:cNvSpPr>
            <a:spLocks noChangeShapeType="1"/>
          </p:cNvSpPr>
          <p:nvPr/>
        </p:nvSpPr>
        <p:spPr bwMode="auto">
          <a:xfrm>
            <a:off x="2233612" y="4513262"/>
            <a:ext cx="785495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val 38">
            <a:extLst>
              <a:ext uri="{FF2B5EF4-FFF2-40B4-BE49-F238E27FC236}">
                <a16:creationId xmlns:a16="http://schemas.microsoft.com/office/drawing/2014/main" id="{06558168-6EF8-421C-99BD-497F51364A63}"/>
              </a:ext>
            </a:extLst>
          </p:cNvPr>
          <p:cNvSpPr>
            <a:spLocks noChangeArrowheads="1"/>
          </p:cNvSpPr>
          <p:nvPr/>
        </p:nvSpPr>
        <p:spPr bwMode="auto">
          <a:xfrm>
            <a:off x="6307137" y="3376612"/>
            <a:ext cx="252413" cy="252412"/>
          </a:xfrm>
          <a:prstGeom prst="ellipse">
            <a:avLst/>
          </a:prstGeom>
          <a:solidFill>
            <a:schemeClr val="bg1">
              <a:lumMod val="75000"/>
            </a:schemeClr>
          </a:solidFill>
          <a:ln w="19050">
            <a:solidFill>
              <a:srgbClr val="FFFFFF"/>
            </a:solidFill>
            <a:round/>
            <a:headEnd/>
            <a:tailEnd/>
          </a:ln>
          <a:effectLst>
            <a:outerShdw blurRad="50800" dist="38100" dir="2700000" algn="tl" rotWithShape="0">
              <a:srgbClr val="808080">
                <a:alpha val="39998"/>
              </a:srgbClr>
            </a:outerShdw>
          </a:effectLst>
        </p:spPr>
        <p:txBody>
          <a:bodyPr wrap="none" lIns="0" tIns="0" rIns="0" bIns="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effectLst/>
                <a:uLnTx/>
                <a:uFillTx/>
                <a:latin typeface="Cambria"/>
                <a:ea typeface="+mn-ea"/>
                <a:cs typeface="+mn-cs"/>
              </a:rPr>
              <a:t>2</a:t>
            </a:r>
          </a:p>
        </p:txBody>
      </p:sp>
      <p:sp>
        <p:nvSpPr>
          <p:cNvPr id="40" name="Oval 39">
            <a:extLst>
              <a:ext uri="{FF2B5EF4-FFF2-40B4-BE49-F238E27FC236}">
                <a16:creationId xmlns:a16="http://schemas.microsoft.com/office/drawing/2014/main" id="{556E8297-2D98-4715-B981-4BCFC346BAD8}"/>
              </a:ext>
            </a:extLst>
          </p:cNvPr>
          <p:cNvSpPr>
            <a:spLocks noChangeArrowheads="1"/>
          </p:cNvSpPr>
          <p:nvPr/>
        </p:nvSpPr>
        <p:spPr bwMode="auto">
          <a:xfrm>
            <a:off x="8950325" y="2743199"/>
            <a:ext cx="252412" cy="252413"/>
          </a:xfrm>
          <a:prstGeom prst="ellipse">
            <a:avLst/>
          </a:prstGeom>
          <a:solidFill>
            <a:schemeClr val="accent1"/>
          </a:solidFill>
          <a:ln w="19050">
            <a:solidFill>
              <a:srgbClr val="FFFFFF"/>
            </a:solidFill>
            <a:round/>
            <a:headEnd/>
            <a:tailEnd/>
          </a:ln>
          <a:effectLst>
            <a:outerShdw blurRad="50800" dist="38100" dir="2700000" algn="tl" rotWithShape="0">
              <a:srgbClr val="808080">
                <a:alpha val="39998"/>
              </a:srgbClr>
            </a:outerShdw>
          </a:effectLst>
        </p:spPr>
        <p:txBody>
          <a:bodyPr wrap="none" lIns="0" tIns="0" rIns="0" bIns="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effectLst/>
                <a:uLnTx/>
                <a:uFillTx/>
                <a:latin typeface="Cambria"/>
                <a:ea typeface="+mn-ea"/>
                <a:cs typeface="+mn-cs"/>
              </a:rPr>
              <a:t>3</a:t>
            </a:r>
          </a:p>
        </p:txBody>
      </p:sp>
      <p:sp>
        <p:nvSpPr>
          <p:cNvPr id="41" name="Oval 40">
            <a:extLst>
              <a:ext uri="{FF2B5EF4-FFF2-40B4-BE49-F238E27FC236}">
                <a16:creationId xmlns:a16="http://schemas.microsoft.com/office/drawing/2014/main" id="{14B70653-5209-4CE9-A655-4ECC52F24E4D}"/>
              </a:ext>
            </a:extLst>
          </p:cNvPr>
          <p:cNvSpPr>
            <a:spLocks noChangeArrowheads="1"/>
          </p:cNvSpPr>
          <p:nvPr/>
        </p:nvSpPr>
        <p:spPr bwMode="auto">
          <a:xfrm>
            <a:off x="3646487" y="3948112"/>
            <a:ext cx="252413" cy="252412"/>
          </a:xfrm>
          <a:prstGeom prst="ellipse">
            <a:avLst/>
          </a:prstGeom>
          <a:solidFill>
            <a:srgbClr val="A6A6A6"/>
          </a:solidFill>
          <a:ln w="19050">
            <a:solidFill>
              <a:srgbClr val="FFFFFF"/>
            </a:solidFill>
            <a:round/>
            <a:headEnd/>
            <a:tailEnd/>
          </a:ln>
          <a:effectLst>
            <a:outerShdw blurRad="50800" dist="38100" dir="2700000" algn="tl" rotWithShape="0">
              <a:srgbClr val="808080">
                <a:alpha val="39998"/>
              </a:srgbClr>
            </a:outerShdw>
          </a:effectLst>
        </p:spPr>
        <p:txBody>
          <a:bodyPr wrap="none" lIns="0" tIns="0" rIns="0" bIns="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effectLst/>
                <a:uLnTx/>
                <a:uFillTx/>
                <a:latin typeface="Cambria"/>
                <a:ea typeface="+mn-ea"/>
                <a:cs typeface="+mn-cs"/>
              </a:rPr>
              <a:t>1</a:t>
            </a:r>
          </a:p>
        </p:txBody>
      </p:sp>
      <p:cxnSp>
        <p:nvCxnSpPr>
          <p:cNvPr id="42" name="Straight Arrow Connector 41" descr="Arrow.">
            <a:extLst>
              <a:ext uri="{FF2B5EF4-FFF2-40B4-BE49-F238E27FC236}">
                <a16:creationId xmlns:a16="http://schemas.microsoft.com/office/drawing/2014/main" id="{4C423A04-8817-4354-9369-425D62DFCBAD}"/>
              </a:ext>
            </a:extLst>
          </p:cNvPr>
          <p:cNvCxnSpPr/>
          <p:nvPr/>
        </p:nvCxnSpPr>
        <p:spPr>
          <a:xfrm>
            <a:off x="2217737" y="4679949"/>
            <a:ext cx="2471738" cy="0"/>
          </a:xfrm>
          <a:prstGeom prst="straightConnector1">
            <a:avLst/>
          </a:prstGeom>
          <a:ln w="19050">
            <a:solidFill>
              <a:srgbClr val="080808"/>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93E9CFBC-43DD-40CB-A263-F7AAE962375B}"/>
              </a:ext>
            </a:extLst>
          </p:cNvPr>
          <p:cNvSpPr txBox="1"/>
          <p:nvPr/>
        </p:nvSpPr>
        <p:spPr>
          <a:xfrm>
            <a:off x="2965450" y="4562474"/>
            <a:ext cx="903287" cy="395288"/>
          </a:xfrm>
          <a:prstGeom prst="rect">
            <a:avLst/>
          </a:prstGeom>
          <a:solidFill>
            <a:schemeClr val="bg1"/>
          </a:solidFill>
        </p:spPr>
        <p:txBody>
          <a:bodyPr lIns="36000" tIns="36000" rIns="36000" bIns="3600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alibri"/>
                <a:ea typeface="+mn-ea"/>
                <a:cs typeface="+mn-cs"/>
              </a:rPr>
              <a:t>Q4 2015– </a:t>
            </a:r>
            <a:br>
              <a:rPr kumimoji="0" lang="en-GB" sz="1050" b="1" i="0" u="none" strike="noStrike" kern="1200" cap="none" spc="0" normalizeH="0" baseline="0" noProof="0" dirty="0">
                <a:ln>
                  <a:noFill/>
                </a:ln>
                <a:solidFill>
                  <a:prstClr val="black"/>
                </a:solidFill>
                <a:effectLst/>
                <a:uLnTx/>
                <a:uFillTx/>
                <a:latin typeface="Calibri"/>
                <a:ea typeface="+mn-ea"/>
                <a:cs typeface="+mn-cs"/>
              </a:rPr>
            </a:br>
            <a:r>
              <a:rPr kumimoji="0" lang="en-GB" sz="1050" b="1" i="0" u="none" strike="noStrike" kern="1200" cap="none" spc="0" normalizeH="0" baseline="0" noProof="0" dirty="0">
                <a:ln>
                  <a:noFill/>
                </a:ln>
                <a:solidFill>
                  <a:prstClr val="black"/>
                </a:solidFill>
                <a:effectLst/>
                <a:uLnTx/>
                <a:uFillTx/>
                <a:latin typeface="Calibri"/>
                <a:ea typeface="+mn-ea"/>
                <a:cs typeface="+mn-cs"/>
              </a:rPr>
              <a:t>Q1 2016</a:t>
            </a:r>
            <a:endParaRPr kumimoji="0" lang="en-US" sz="105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44" name="Straight Arrow Connector 43" descr="Arrow.">
            <a:extLst>
              <a:ext uri="{FF2B5EF4-FFF2-40B4-BE49-F238E27FC236}">
                <a16:creationId xmlns:a16="http://schemas.microsoft.com/office/drawing/2014/main" id="{9B728C6D-26F7-4954-A433-BECDB1DBC07F}"/>
              </a:ext>
            </a:extLst>
          </p:cNvPr>
          <p:cNvCxnSpPr/>
          <p:nvPr/>
        </p:nvCxnSpPr>
        <p:spPr>
          <a:xfrm>
            <a:off x="4819650" y="4689474"/>
            <a:ext cx="2473325" cy="0"/>
          </a:xfrm>
          <a:prstGeom prst="straightConnector1">
            <a:avLst/>
          </a:prstGeom>
          <a:ln w="19050">
            <a:solidFill>
              <a:srgbClr val="080808"/>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3E3B9931-6282-4815-8C66-6F25EE7D5394}"/>
              </a:ext>
            </a:extLst>
          </p:cNvPr>
          <p:cNvSpPr txBox="1"/>
          <p:nvPr/>
        </p:nvSpPr>
        <p:spPr>
          <a:xfrm>
            <a:off x="5316537" y="4622799"/>
            <a:ext cx="1676400" cy="234950"/>
          </a:xfrm>
          <a:prstGeom prst="rect">
            <a:avLst/>
          </a:prstGeom>
          <a:solidFill>
            <a:schemeClr val="bg1"/>
          </a:solidFill>
        </p:spPr>
        <p:txBody>
          <a:bodyPr lIns="36000" tIns="36000" rIns="36000" bIns="3600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alibri"/>
                <a:ea typeface="+mn-ea"/>
                <a:cs typeface="+mn-cs"/>
              </a:rPr>
              <a:t>Q2 2016 – Q3 2016</a:t>
            </a:r>
            <a:endParaRPr kumimoji="0" lang="en-US" sz="105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46" name="Straight Arrow Connector 45" descr="Arrow.">
            <a:extLst>
              <a:ext uri="{FF2B5EF4-FFF2-40B4-BE49-F238E27FC236}">
                <a16:creationId xmlns:a16="http://schemas.microsoft.com/office/drawing/2014/main" id="{6B2086DE-B2B3-4327-814D-E8BA4057D50B}"/>
              </a:ext>
            </a:extLst>
          </p:cNvPr>
          <p:cNvCxnSpPr/>
          <p:nvPr/>
        </p:nvCxnSpPr>
        <p:spPr>
          <a:xfrm flipV="1">
            <a:off x="7434262" y="4683124"/>
            <a:ext cx="2393950" cy="6350"/>
          </a:xfrm>
          <a:prstGeom prst="straightConnector1">
            <a:avLst/>
          </a:prstGeom>
          <a:ln w="19050">
            <a:solidFill>
              <a:srgbClr val="080808"/>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3A16581C-4091-4578-8CAC-4899C10040EA}"/>
              </a:ext>
            </a:extLst>
          </p:cNvPr>
          <p:cNvSpPr txBox="1"/>
          <p:nvPr/>
        </p:nvSpPr>
        <p:spPr>
          <a:xfrm>
            <a:off x="8342312" y="4562474"/>
            <a:ext cx="777875" cy="395288"/>
          </a:xfrm>
          <a:prstGeom prst="rect">
            <a:avLst/>
          </a:prstGeom>
          <a:solidFill>
            <a:schemeClr val="bg1"/>
          </a:solidFill>
        </p:spPr>
        <p:txBody>
          <a:bodyPr lIns="36000" tIns="36000" rIns="36000" bIns="3600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alibri"/>
                <a:ea typeface="+mn-ea"/>
                <a:cs typeface="+mn-cs"/>
              </a:rPr>
              <a:t>Q4 2016 - </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alibri"/>
                <a:ea typeface="+mn-ea"/>
                <a:cs typeface="+mn-cs"/>
              </a:rPr>
              <a:t>Q4 2017</a:t>
            </a:r>
            <a:endParaRPr kumimoji="0" lang="en-US" sz="1050" b="1" i="0" u="none" strike="noStrike" kern="1200" cap="none" spc="0" normalizeH="0" baseline="0" noProof="0" dirty="0">
              <a:ln>
                <a:noFill/>
              </a:ln>
              <a:solidFill>
                <a:prstClr val="black"/>
              </a:solidFill>
              <a:effectLst/>
              <a:uLnTx/>
              <a:uFillTx/>
              <a:latin typeface="Calibri"/>
              <a:ea typeface="+mn-ea"/>
              <a:cs typeface="+mn-cs"/>
            </a:endParaRPr>
          </a:p>
        </p:txBody>
      </p:sp>
      <p:sp>
        <p:nvSpPr>
          <p:cNvPr id="48" name="AutoShape 63" descr="Down arrow.">
            <a:extLst>
              <a:ext uri="{FF2B5EF4-FFF2-40B4-BE49-F238E27FC236}">
                <a16:creationId xmlns:a16="http://schemas.microsoft.com/office/drawing/2014/main" id="{8FAAEF1F-2FA6-48EC-9234-4E071553C957}"/>
              </a:ext>
            </a:extLst>
          </p:cNvPr>
          <p:cNvSpPr>
            <a:spLocks noChangeArrowheads="1"/>
          </p:cNvSpPr>
          <p:nvPr/>
        </p:nvSpPr>
        <p:spPr bwMode="blackWhite">
          <a:xfrm>
            <a:off x="3033712" y="4986337"/>
            <a:ext cx="755650" cy="358775"/>
          </a:xfrm>
          <a:prstGeom prst="downArrow">
            <a:avLst>
              <a:gd name="adj1" fmla="val 50000"/>
              <a:gd name="adj2" fmla="val 50014"/>
            </a:avLst>
          </a:prstGeom>
          <a:solidFill>
            <a:schemeClr val="bg1">
              <a:lumMod val="75000"/>
            </a:schemeClr>
          </a:solidFill>
          <a:ln w="19050">
            <a:noFill/>
            <a:miter lim="800000"/>
            <a:headEnd/>
            <a:tailEnd/>
          </a:ln>
          <a:effectLst/>
        </p:spPr>
        <p:txBody>
          <a:bodyPr wrap="none" lIns="88019" tIns="44010" rIns="88019" bIns="44010" anchor="ctr"/>
          <a:lstStyle/>
          <a:p>
            <a:pPr marL="0" marR="0" lvl="0" indent="0" algn="ctr" defTabSz="881063"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black"/>
              </a:solidFill>
              <a:effectLst/>
              <a:uLnTx/>
              <a:uFillTx/>
              <a:latin typeface="Arial" pitchFamily="34" charset="0"/>
              <a:ea typeface="宋体" panose="02010600030101010101" pitchFamily="2" charset="-122"/>
              <a:cs typeface="SimSun"/>
            </a:endParaRPr>
          </a:p>
        </p:txBody>
      </p:sp>
      <p:sp>
        <p:nvSpPr>
          <p:cNvPr id="49" name="AutoShape 63" descr="Down arrow.">
            <a:extLst>
              <a:ext uri="{FF2B5EF4-FFF2-40B4-BE49-F238E27FC236}">
                <a16:creationId xmlns:a16="http://schemas.microsoft.com/office/drawing/2014/main" id="{2EB17C20-8F96-47CF-BCAF-8C79ECEA8109}"/>
              </a:ext>
            </a:extLst>
          </p:cNvPr>
          <p:cNvSpPr>
            <a:spLocks noChangeArrowheads="1"/>
          </p:cNvSpPr>
          <p:nvPr/>
        </p:nvSpPr>
        <p:spPr bwMode="blackWhite">
          <a:xfrm>
            <a:off x="5692775" y="4986337"/>
            <a:ext cx="755650" cy="358775"/>
          </a:xfrm>
          <a:prstGeom prst="downArrow">
            <a:avLst>
              <a:gd name="adj1" fmla="val 50000"/>
              <a:gd name="adj2" fmla="val 50014"/>
            </a:avLst>
          </a:prstGeom>
          <a:solidFill>
            <a:schemeClr val="bg1">
              <a:lumMod val="75000"/>
            </a:schemeClr>
          </a:solidFill>
          <a:ln>
            <a:noFill/>
          </a:ln>
        </p:spPr>
        <p:txBody>
          <a:bodyPr wrap="none" lIns="88019" tIns="44010" rIns="88019" bIns="44010" anchor="ctr"/>
          <a:lstStyle>
            <a:lvl1pPr defTabSz="881063">
              <a:defRPr>
                <a:solidFill>
                  <a:schemeClr val="tx1"/>
                </a:solidFill>
                <a:latin typeface="Calibri" panose="020F0502020204030204" pitchFamily="34" charset="0"/>
              </a:defRPr>
            </a:lvl1pPr>
            <a:lvl2pPr marL="742950" indent="-285750" defTabSz="881063">
              <a:defRPr>
                <a:solidFill>
                  <a:schemeClr val="tx1"/>
                </a:solidFill>
                <a:latin typeface="Calibri" panose="020F0502020204030204" pitchFamily="34" charset="0"/>
              </a:defRPr>
            </a:lvl2pPr>
            <a:lvl3pPr marL="1143000" indent="-228600" defTabSz="881063">
              <a:defRPr>
                <a:solidFill>
                  <a:schemeClr val="tx1"/>
                </a:solidFill>
                <a:latin typeface="Calibri" panose="020F0502020204030204" pitchFamily="34" charset="0"/>
              </a:defRPr>
            </a:lvl3pPr>
            <a:lvl4pPr marL="1600200" indent="-228600" defTabSz="881063">
              <a:defRPr>
                <a:solidFill>
                  <a:schemeClr val="tx1"/>
                </a:solidFill>
                <a:latin typeface="Calibri" panose="020F0502020204030204" pitchFamily="34" charset="0"/>
              </a:defRPr>
            </a:lvl4pPr>
            <a:lvl5pPr marL="2057400" indent="-228600" defTabSz="881063">
              <a:defRPr>
                <a:solidFill>
                  <a:schemeClr val="tx1"/>
                </a:solidFill>
                <a:latin typeface="Calibri" panose="020F0502020204030204" pitchFamily="34" charset="0"/>
              </a:defRPr>
            </a:lvl5pPr>
            <a:lvl6pPr marL="2514600" indent="-228600" defTabSz="881063" eaLnBrk="0" fontAlgn="base" hangingPunct="0">
              <a:spcBef>
                <a:spcPct val="0"/>
              </a:spcBef>
              <a:spcAft>
                <a:spcPct val="0"/>
              </a:spcAft>
              <a:defRPr>
                <a:solidFill>
                  <a:schemeClr val="tx1"/>
                </a:solidFill>
                <a:latin typeface="Calibri" panose="020F0502020204030204" pitchFamily="34" charset="0"/>
              </a:defRPr>
            </a:lvl6pPr>
            <a:lvl7pPr marL="2971800" indent="-228600" defTabSz="881063" eaLnBrk="0" fontAlgn="base" hangingPunct="0">
              <a:spcBef>
                <a:spcPct val="0"/>
              </a:spcBef>
              <a:spcAft>
                <a:spcPct val="0"/>
              </a:spcAft>
              <a:defRPr>
                <a:solidFill>
                  <a:schemeClr val="tx1"/>
                </a:solidFill>
                <a:latin typeface="Calibri" panose="020F0502020204030204" pitchFamily="34" charset="0"/>
              </a:defRPr>
            </a:lvl7pPr>
            <a:lvl8pPr marL="3429000" indent="-228600" defTabSz="881063" eaLnBrk="0" fontAlgn="base" hangingPunct="0">
              <a:spcBef>
                <a:spcPct val="0"/>
              </a:spcBef>
              <a:spcAft>
                <a:spcPct val="0"/>
              </a:spcAft>
              <a:defRPr>
                <a:solidFill>
                  <a:schemeClr val="tx1"/>
                </a:solidFill>
                <a:latin typeface="Calibri" panose="020F0502020204030204" pitchFamily="34" charset="0"/>
              </a:defRPr>
            </a:lvl8pPr>
            <a:lvl9pPr marL="3886200" indent="-228600" defTabSz="88106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881063"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0" name="AutoShape 63" descr="Down arrow.">
            <a:extLst>
              <a:ext uri="{FF2B5EF4-FFF2-40B4-BE49-F238E27FC236}">
                <a16:creationId xmlns:a16="http://schemas.microsoft.com/office/drawing/2014/main" id="{D5B04203-69BB-492D-BEED-8C7A26867818}"/>
              </a:ext>
            </a:extLst>
          </p:cNvPr>
          <p:cNvSpPr>
            <a:spLocks noChangeArrowheads="1"/>
          </p:cNvSpPr>
          <p:nvPr/>
        </p:nvSpPr>
        <p:spPr bwMode="blackWhite">
          <a:xfrm>
            <a:off x="8334375" y="4986337"/>
            <a:ext cx="755650" cy="358775"/>
          </a:xfrm>
          <a:prstGeom prst="downArrow">
            <a:avLst>
              <a:gd name="adj1" fmla="val 50000"/>
              <a:gd name="adj2" fmla="val 50014"/>
            </a:avLst>
          </a:prstGeom>
          <a:solidFill>
            <a:schemeClr val="accent2">
              <a:lumMod val="75000"/>
            </a:schemeClr>
          </a:solidFill>
          <a:ln w="19050">
            <a:noFill/>
            <a:miter lim="800000"/>
            <a:headEnd/>
            <a:tailEnd/>
          </a:ln>
          <a:effectLst/>
        </p:spPr>
        <p:txBody>
          <a:bodyPr wrap="none" lIns="88019" tIns="44010" rIns="88019" bIns="44010" anchor="ctr"/>
          <a:lstStyle/>
          <a:p>
            <a:pPr marL="0" marR="0" lvl="0" indent="0" algn="ctr" defTabSz="881063"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black"/>
              </a:solidFill>
              <a:effectLst/>
              <a:uLnTx/>
              <a:uFillTx/>
              <a:latin typeface="Arial" pitchFamily="34" charset="0"/>
              <a:ea typeface="宋体" panose="02010600030101010101" pitchFamily="2" charset="-122"/>
              <a:cs typeface="SimSun"/>
            </a:endParaRPr>
          </a:p>
        </p:txBody>
      </p:sp>
      <p:sp>
        <p:nvSpPr>
          <p:cNvPr id="51" name="TextBox 50">
            <a:extLst>
              <a:ext uri="{FF2B5EF4-FFF2-40B4-BE49-F238E27FC236}">
                <a16:creationId xmlns:a16="http://schemas.microsoft.com/office/drawing/2014/main" id="{0C82E1E7-2757-42C5-8913-E2DFCEC8F4DB}"/>
              </a:ext>
            </a:extLst>
          </p:cNvPr>
          <p:cNvSpPr txBox="1"/>
          <p:nvPr>
            <p:custDataLst>
              <p:tags r:id="rId3"/>
            </p:custDataLst>
          </p:nvPr>
        </p:nvSpPr>
        <p:spPr>
          <a:xfrm>
            <a:off x="2112962" y="5440362"/>
            <a:ext cx="2576513" cy="1043876"/>
          </a:xfrm>
          <a:prstGeom prst="rect">
            <a:avLst/>
          </a:prstGeom>
          <a:solidFill>
            <a:schemeClr val="bg1">
              <a:lumMod val="95000"/>
            </a:schemeClr>
          </a:solidFill>
          <a:ln>
            <a:solidFill>
              <a:schemeClr val="bg1"/>
            </a:solidFill>
          </a:ln>
        </p:spPr>
        <p:txBody>
          <a:bodyPr>
            <a:spAutoFit/>
          </a:bodyPr>
          <a:lstStyle/>
          <a:p>
            <a:pPr marL="182563" marR="0" lvl="0" indent="-182563" algn="l" defTabSz="914309" rtl="0" eaLnBrk="1" fontAlgn="auto" latinLnBrk="0" hangingPunct="1">
              <a:lnSpc>
                <a:spcPct val="100000"/>
              </a:lnSpc>
              <a:spcBef>
                <a:spcPts val="672"/>
              </a:spcBef>
              <a:spcAft>
                <a:spcPts val="0"/>
              </a:spcAft>
              <a:buClrTx/>
              <a:buSzPct val="100000"/>
              <a:buFont typeface="Verdana"/>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Establish national &amp; cluster inclusion programs</a:t>
            </a:r>
          </a:p>
          <a:p>
            <a:pPr marL="182563" marR="0" lvl="0" indent="-182563" algn="l" defTabSz="914309" rtl="0" eaLnBrk="1" fontAlgn="auto" latinLnBrk="0" hangingPunct="1">
              <a:lnSpc>
                <a:spcPct val="100000"/>
              </a:lnSpc>
              <a:spcBef>
                <a:spcPts val="672"/>
              </a:spcBef>
              <a:spcAft>
                <a:spcPts val="0"/>
              </a:spcAft>
              <a:buClrTx/>
              <a:buSzPct val="100000"/>
              <a:buFont typeface="Verdana"/>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Establish a number of       field-building programs</a:t>
            </a:r>
          </a:p>
        </p:txBody>
      </p:sp>
      <p:sp>
        <p:nvSpPr>
          <p:cNvPr id="52" name="TextBox 51">
            <a:extLst>
              <a:ext uri="{FF2B5EF4-FFF2-40B4-BE49-F238E27FC236}">
                <a16:creationId xmlns:a16="http://schemas.microsoft.com/office/drawing/2014/main" id="{78FBF66C-32DC-44F6-9DE4-7A8A403BB5FD}"/>
              </a:ext>
            </a:extLst>
          </p:cNvPr>
          <p:cNvSpPr txBox="1"/>
          <p:nvPr>
            <p:custDataLst>
              <p:tags r:id="rId4"/>
            </p:custDataLst>
          </p:nvPr>
        </p:nvSpPr>
        <p:spPr>
          <a:xfrm>
            <a:off x="7423150" y="5445124"/>
            <a:ext cx="2578100" cy="1039813"/>
          </a:xfrm>
          <a:prstGeom prst="rect">
            <a:avLst/>
          </a:prstGeom>
          <a:solidFill>
            <a:srgbClr val="0070C0"/>
          </a:solidFill>
          <a:ln>
            <a:solidFill>
              <a:schemeClr val="bg1"/>
            </a:solidFill>
          </a:ln>
        </p:spPr>
        <p:txBody>
          <a:bodyPr>
            <a:spAutoFit/>
          </a:bodyPr>
          <a:lstStyle>
            <a:defPPr>
              <a:defRPr lang="en-US"/>
            </a:defPPr>
            <a:lvl1pPr marL="182563" indent="-182563">
              <a:spcBef>
                <a:spcPts val="672"/>
              </a:spcBef>
              <a:buSzPct val="100000"/>
              <a:buFont typeface="Verdana"/>
              <a:buChar char="•"/>
              <a:defRPr sz="1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182563" marR="0" lvl="0" indent="-182563" algn="l" defTabSz="914309" rtl="0" eaLnBrk="1" fontAlgn="auto" latinLnBrk="0" hangingPunct="1">
              <a:lnSpc>
                <a:spcPct val="100000"/>
              </a:lnSpc>
              <a:spcBef>
                <a:spcPts val="672"/>
              </a:spcBef>
              <a:spcAft>
                <a:spcPts val="0"/>
              </a:spcAft>
              <a:buClrTx/>
              <a:buSzPct val="100000"/>
              <a:buFont typeface="Verdana"/>
              <a:buChar char="•"/>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Publish case studies and learnings</a:t>
            </a:r>
          </a:p>
          <a:p>
            <a:pPr marL="182563" marR="0" lvl="0" indent="-182563" algn="l" defTabSz="914309" rtl="0" eaLnBrk="1" fontAlgn="auto" latinLnBrk="0" hangingPunct="1">
              <a:lnSpc>
                <a:spcPct val="100000"/>
              </a:lnSpc>
              <a:spcBef>
                <a:spcPts val="672"/>
              </a:spcBef>
              <a:spcAft>
                <a:spcPts val="0"/>
              </a:spcAft>
              <a:buClrTx/>
              <a:buSzPct val="100000"/>
              <a:buFont typeface="Verdana"/>
              <a:buChar char="•"/>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Encourage other employers and communities to scale</a:t>
            </a:r>
          </a:p>
        </p:txBody>
      </p:sp>
      <p:sp>
        <p:nvSpPr>
          <p:cNvPr id="53" name="RedCircle2" descr="Red circle">
            <a:extLst>
              <a:ext uri="{FF2B5EF4-FFF2-40B4-BE49-F238E27FC236}">
                <a16:creationId xmlns:a16="http://schemas.microsoft.com/office/drawing/2014/main" id="{A6A39BB5-F406-4101-AF9F-3871923B8058}"/>
              </a:ext>
            </a:extLst>
          </p:cNvPr>
          <p:cNvSpPr>
            <a:spLocks noEditPoints="1"/>
          </p:cNvSpPr>
          <p:nvPr/>
        </p:nvSpPr>
        <p:spPr bwMode="auto">
          <a:xfrm>
            <a:off x="7945437" y="4469605"/>
            <a:ext cx="1371600" cy="541338"/>
          </a:xfrm>
          <a:custGeom>
            <a:avLst/>
            <a:gdLst>
              <a:gd name="T0" fmla="*/ 2147483646 w 1776"/>
              <a:gd name="T1" fmla="*/ 2147483646 h 1168"/>
              <a:gd name="T2" fmla="*/ 2147483646 w 1776"/>
              <a:gd name="T3" fmla="*/ 2147483646 h 1168"/>
              <a:gd name="T4" fmla="*/ 2147483646 w 1776"/>
              <a:gd name="T5" fmla="*/ 2147483646 h 1168"/>
              <a:gd name="T6" fmla="*/ 2147483646 w 1776"/>
              <a:gd name="T7" fmla="*/ 2147483646 h 1168"/>
              <a:gd name="T8" fmla="*/ 2147483646 w 1776"/>
              <a:gd name="T9" fmla="*/ 2147483646 h 1168"/>
              <a:gd name="T10" fmla="*/ 2147483646 w 1776"/>
              <a:gd name="T11" fmla="*/ 2147483646 h 1168"/>
              <a:gd name="T12" fmla="*/ 2147483646 w 1776"/>
              <a:gd name="T13" fmla="*/ 2147483646 h 1168"/>
              <a:gd name="T14" fmla="*/ 2147483646 w 1776"/>
              <a:gd name="T15" fmla="*/ 2147483646 h 1168"/>
              <a:gd name="T16" fmla="*/ 2147483646 w 1776"/>
              <a:gd name="T17" fmla="*/ 2147483646 h 1168"/>
              <a:gd name="T18" fmla="*/ 2147483646 w 1776"/>
              <a:gd name="T19" fmla="*/ 2147483646 h 1168"/>
              <a:gd name="T20" fmla="*/ 2147483646 w 1776"/>
              <a:gd name="T21" fmla="*/ 2147483646 h 1168"/>
              <a:gd name="T22" fmla="*/ 2147483646 w 1776"/>
              <a:gd name="T23" fmla="*/ 2147483646 h 1168"/>
              <a:gd name="T24" fmla="*/ 2147483646 w 1776"/>
              <a:gd name="T25" fmla="*/ 2147483646 h 1168"/>
              <a:gd name="T26" fmla="*/ 2147483646 w 1776"/>
              <a:gd name="T27" fmla="*/ 2147483646 h 1168"/>
              <a:gd name="T28" fmla="*/ 2147483646 w 1776"/>
              <a:gd name="T29" fmla="*/ 2147483646 h 1168"/>
              <a:gd name="T30" fmla="*/ 2147483646 w 1776"/>
              <a:gd name="T31" fmla="*/ 2147483646 h 1168"/>
              <a:gd name="T32" fmla="*/ 2147483646 w 1776"/>
              <a:gd name="T33" fmla="*/ 2147483646 h 1168"/>
              <a:gd name="T34" fmla="*/ 2147483646 w 1776"/>
              <a:gd name="T35" fmla="*/ 2147483646 h 1168"/>
              <a:gd name="T36" fmla="*/ 2147483646 w 1776"/>
              <a:gd name="T37" fmla="*/ 2147483646 h 1168"/>
              <a:gd name="T38" fmla="*/ 2147483646 w 1776"/>
              <a:gd name="T39" fmla="*/ 2147483646 h 1168"/>
              <a:gd name="T40" fmla="*/ 2147483646 w 1776"/>
              <a:gd name="T41" fmla="*/ 2147483646 h 1168"/>
              <a:gd name="T42" fmla="*/ 2147483646 w 1776"/>
              <a:gd name="T43" fmla="*/ 2147483646 h 1168"/>
              <a:gd name="T44" fmla="*/ 2147483646 w 1776"/>
              <a:gd name="T45" fmla="*/ 2147483646 h 1168"/>
              <a:gd name="T46" fmla="*/ 2147483646 w 1776"/>
              <a:gd name="T47" fmla="*/ 2147483646 h 1168"/>
              <a:gd name="T48" fmla="*/ 2147483646 w 1776"/>
              <a:gd name="T49" fmla="*/ 2147483646 h 1168"/>
              <a:gd name="T50" fmla="*/ 2147483646 w 1776"/>
              <a:gd name="T51" fmla="*/ 2147483646 h 1168"/>
              <a:gd name="T52" fmla="*/ 2147483646 w 1776"/>
              <a:gd name="T53" fmla="*/ 2147483646 h 1168"/>
              <a:gd name="T54" fmla="*/ 2147483646 w 1776"/>
              <a:gd name="T55" fmla="*/ 2147483646 h 1168"/>
              <a:gd name="T56" fmla="*/ 2147483646 w 1776"/>
              <a:gd name="T57" fmla="*/ 2147483646 h 1168"/>
              <a:gd name="T58" fmla="*/ 2147483646 w 1776"/>
              <a:gd name="T59" fmla="*/ 2147483646 h 1168"/>
              <a:gd name="T60" fmla="*/ 2147483646 w 1776"/>
              <a:gd name="T61" fmla="*/ 2147483646 h 1168"/>
              <a:gd name="T62" fmla="*/ 2147483646 w 1776"/>
              <a:gd name="T63" fmla="*/ 2147483646 h 1168"/>
              <a:gd name="T64" fmla="*/ 2147483646 w 1776"/>
              <a:gd name="T65" fmla="*/ 2147483646 h 1168"/>
              <a:gd name="T66" fmla="*/ 2147483646 w 1776"/>
              <a:gd name="T67" fmla="*/ 2147483646 h 1168"/>
              <a:gd name="T68" fmla="*/ 2147483646 w 1776"/>
              <a:gd name="T69" fmla="*/ 2147483646 h 1168"/>
              <a:gd name="T70" fmla="*/ 2147483646 w 1776"/>
              <a:gd name="T71" fmla="*/ 2147483646 h 1168"/>
              <a:gd name="T72" fmla="*/ 2147483646 w 1776"/>
              <a:gd name="T73" fmla="*/ 2147483646 h 1168"/>
              <a:gd name="T74" fmla="*/ 2147483646 w 1776"/>
              <a:gd name="T75" fmla="*/ 2147483646 h 1168"/>
              <a:gd name="T76" fmla="*/ 2147483646 w 1776"/>
              <a:gd name="T77" fmla="*/ 2147483646 h 1168"/>
              <a:gd name="T78" fmla="*/ 2147483646 w 1776"/>
              <a:gd name="T79" fmla="*/ 2147483646 h 1168"/>
              <a:gd name="T80" fmla="*/ 2147483646 w 1776"/>
              <a:gd name="T81" fmla="*/ 2147483646 h 1168"/>
              <a:gd name="T82" fmla="*/ 2147483646 w 1776"/>
              <a:gd name="T83" fmla="*/ 2147483646 h 1168"/>
              <a:gd name="T84" fmla="*/ 2147483646 w 1776"/>
              <a:gd name="T85" fmla="*/ 2147483646 h 1168"/>
              <a:gd name="T86" fmla="*/ 2147483646 w 1776"/>
              <a:gd name="T87" fmla="*/ 2147483646 h 1168"/>
              <a:gd name="T88" fmla="*/ 2147483646 w 1776"/>
              <a:gd name="T89" fmla="*/ 2147483646 h 1168"/>
              <a:gd name="T90" fmla="*/ 2147483646 w 1776"/>
              <a:gd name="T91" fmla="*/ 2147483646 h 1168"/>
              <a:gd name="T92" fmla="*/ 2147483646 w 1776"/>
              <a:gd name="T93" fmla="*/ 2147483646 h 1168"/>
              <a:gd name="T94" fmla="*/ 2147483646 w 1776"/>
              <a:gd name="T95" fmla="*/ 2147483646 h 1168"/>
              <a:gd name="T96" fmla="*/ 2147483646 w 1776"/>
              <a:gd name="T97" fmla="*/ 2147483646 h 1168"/>
              <a:gd name="T98" fmla="*/ 2147483646 w 1776"/>
              <a:gd name="T99" fmla="*/ 2147483646 h 1168"/>
              <a:gd name="T100" fmla="*/ 2147483646 w 1776"/>
              <a:gd name="T101" fmla="*/ 2147483646 h 1168"/>
              <a:gd name="T102" fmla="*/ 2147483646 w 1776"/>
              <a:gd name="T103" fmla="*/ 2147483646 h 1168"/>
              <a:gd name="T104" fmla="*/ 2147483646 w 1776"/>
              <a:gd name="T105" fmla="*/ 2147483646 h 1168"/>
              <a:gd name="T106" fmla="*/ 2147483646 w 1776"/>
              <a:gd name="T107" fmla="*/ 2147483646 h 1168"/>
              <a:gd name="T108" fmla="*/ 2147483646 w 1776"/>
              <a:gd name="T109" fmla="*/ 2147483646 h 1168"/>
              <a:gd name="T110" fmla="*/ 2147483646 w 1776"/>
              <a:gd name="T111" fmla="*/ 2147483646 h 1168"/>
              <a:gd name="T112" fmla="*/ 2147483646 w 1776"/>
              <a:gd name="T113" fmla="*/ 2147483646 h 1168"/>
              <a:gd name="T114" fmla="*/ 2147483646 w 1776"/>
              <a:gd name="T115" fmla="*/ 2147483646 h 1168"/>
              <a:gd name="T116" fmla="*/ 2147483646 w 1776"/>
              <a:gd name="T117" fmla="*/ 2147483646 h 1168"/>
              <a:gd name="T118" fmla="*/ 2147483646 w 1776"/>
              <a:gd name="T119" fmla="*/ 2147483646 h 1168"/>
              <a:gd name="T120" fmla="*/ 2147483646 w 1776"/>
              <a:gd name="T121" fmla="*/ 2147483646 h 1168"/>
              <a:gd name="T122" fmla="*/ 2147483646 w 1776"/>
              <a:gd name="T123" fmla="*/ 2147483646 h 11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776" h="1168">
                <a:moveTo>
                  <a:pt x="1620" y="242"/>
                </a:moveTo>
                <a:cubicBezTo>
                  <a:pt x="1626" y="235"/>
                  <a:pt x="1626" y="235"/>
                  <a:pt x="1626" y="235"/>
                </a:cubicBezTo>
                <a:cubicBezTo>
                  <a:pt x="1620" y="235"/>
                  <a:pt x="1620" y="235"/>
                  <a:pt x="1620" y="242"/>
                </a:cubicBezTo>
                <a:close/>
                <a:moveTo>
                  <a:pt x="1645" y="254"/>
                </a:moveTo>
                <a:cubicBezTo>
                  <a:pt x="1626" y="235"/>
                  <a:pt x="1626" y="235"/>
                  <a:pt x="1626" y="235"/>
                </a:cubicBezTo>
                <a:cubicBezTo>
                  <a:pt x="1626" y="235"/>
                  <a:pt x="1626" y="235"/>
                  <a:pt x="1626" y="235"/>
                </a:cubicBezTo>
                <a:cubicBezTo>
                  <a:pt x="1626" y="235"/>
                  <a:pt x="1632" y="242"/>
                  <a:pt x="1645" y="254"/>
                </a:cubicBezTo>
                <a:close/>
                <a:moveTo>
                  <a:pt x="1488" y="908"/>
                </a:moveTo>
                <a:cubicBezTo>
                  <a:pt x="1488" y="908"/>
                  <a:pt x="1488" y="908"/>
                  <a:pt x="1488" y="908"/>
                </a:cubicBezTo>
                <a:cubicBezTo>
                  <a:pt x="1488" y="908"/>
                  <a:pt x="1488" y="908"/>
                  <a:pt x="1488" y="908"/>
                </a:cubicBezTo>
                <a:close/>
                <a:moveTo>
                  <a:pt x="1488" y="908"/>
                </a:moveTo>
                <a:cubicBezTo>
                  <a:pt x="1482" y="908"/>
                  <a:pt x="1488" y="908"/>
                  <a:pt x="1475" y="921"/>
                </a:cubicBezTo>
                <a:cubicBezTo>
                  <a:pt x="1482" y="908"/>
                  <a:pt x="1488" y="908"/>
                  <a:pt x="1488" y="908"/>
                </a:cubicBezTo>
                <a:close/>
                <a:moveTo>
                  <a:pt x="408" y="400"/>
                </a:moveTo>
                <a:cubicBezTo>
                  <a:pt x="415" y="400"/>
                  <a:pt x="421" y="394"/>
                  <a:pt x="433" y="394"/>
                </a:cubicBezTo>
                <a:cubicBezTo>
                  <a:pt x="433" y="394"/>
                  <a:pt x="433" y="394"/>
                  <a:pt x="415" y="400"/>
                </a:cubicBezTo>
                <a:cubicBezTo>
                  <a:pt x="415" y="400"/>
                  <a:pt x="415" y="400"/>
                  <a:pt x="408" y="400"/>
                </a:cubicBezTo>
                <a:close/>
                <a:moveTo>
                  <a:pt x="333" y="451"/>
                </a:moveTo>
                <a:cubicBezTo>
                  <a:pt x="333" y="451"/>
                  <a:pt x="333" y="451"/>
                  <a:pt x="308" y="464"/>
                </a:cubicBezTo>
                <a:cubicBezTo>
                  <a:pt x="327" y="451"/>
                  <a:pt x="352" y="445"/>
                  <a:pt x="364" y="432"/>
                </a:cubicBezTo>
                <a:cubicBezTo>
                  <a:pt x="377" y="426"/>
                  <a:pt x="390" y="419"/>
                  <a:pt x="408" y="407"/>
                </a:cubicBezTo>
                <a:cubicBezTo>
                  <a:pt x="383" y="426"/>
                  <a:pt x="358" y="438"/>
                  <a:pt x="333" y="451"/>
                </a:cubicBezTo>
                <a:close/>
                <a:moveTo>
                  <a:pt x="396" y="1092"/>
                </a:moveTo>
                <a:cubicBezTo>
                  <a:pt x="408" y="1092"/>
                  <a:pt x="408" y="1092"/>
                  <a:pt x="408" y="1092"/>
                </a:cubicBezTo>
                <a:cubicBezTo>
                  <a:pt x="396" y="1092"/>
                  <a:pt x="408" y="1092"/>
                  <a:pt x="396" y="1092"/>
                </a:cubicBezTo>
                <a:close/>
                <a:moveTo>
                  <a:pt x="1312" y="997"/>
                </a:moveTo>
                <a:cubicBezTo>
                  <a:pt x="1318" y="997"/>
                  <a:pt x="1318" y="997"/>
                  <a:pt x="1325" y="991"/>
                </a:cubicBezTo>
                <a:cubicBezTo>
                  <a:pt x="1318" y="997"/>
                  <a:pt x="1318" y="997"/>
                  <a:pt x="1312" y="997"/>
                </a:cubicBezTo>
                <a:close/>
                <a:moveTo>
                  <a:pt x="590" y="1124"/>
                </a:moveTo>
                <a:cubicBezTo>
                  <a:pt x="584" y="1124"/>
                  <a:pt x="572" y="1124"/>
                  <a:pt x="553" y="1124"/>
                </a:cubicBezTo>
                <a:cubicBezTo>
                  <a:pt x="565" y="1124"/>
                  <a:pt x="578" y="1124"/>
                  <a:pt x="590" y="1124"/>
                </a:cubicBezTo>
                <a:close/>
                <a:moveTo>
                  <a:pt x="1381" y="972"/>
                </a:moveTo>
                <a:cubicBezTo>
                  <a:pt x="1394" y="965"/>
                  <a:pt x="1400" y="965"/>
                  <a:pt x="1400" y="965"/>
                </a:cubicBezTo>
                <a:cubicBezTo>
                  <a:pt x="1394" y="965"/>
                  <a:pt x="1387" y="972"/>
                  <a:pt x="1381" y="972"/>
                </a:cubicBezTo>
                <a:cubicBezTo>
                  <a:pt x="1381" y="972"/>
                  <a:pt x="1381" y="972"/>
                  <a:pt x="1375" y="972"/>
                </a:cubicBezTo>
                <a:cubicBezTo>
                  <a:pt x="1394" y="965"/>
                  <a:pt x="1387" y="972"/>
                  <a:pt x="1381" y="972"/>
                </a:cubicBezTo>
                <a:close/>
                <a:moveTo>
                  <a:pt x="1538" y="876"/>
                </a:moveTo>
                <a:cubicBezTo>
                  <a:pt x="1538" y="883"/>
                  <a:pt x="1532" y="883"/>
                  <a:pt x="1525" y="889"/>
                </a:cubicBezTo>
                <a:cubicBezTo>
                  <a:pt x="1532" y="889"/>
                  <a:pt x="1532" y="883"/>
                  <a:pt x="1538" y="883"/>
                </a:cubicBezTo>
                <a:cubicBezTo>
                  <a:pt x="1538" y="876"/>
                  <a:pt x="1538" y="876"/>
                  <a:pt x="1538" y="876"/>
                </a:cubicBezTo>
                <a:close/>
                <a:moveTo>
                  <a:pt x="546" y="1124"/>
                </a:moveTo>
                <a:cubicBezTo>
                  <a:pt x="553" y="1124"/>
                  <a:pt x="565" y="1124"/>
                  <a:pt x="578" y="1124"/>
                </a:cubicBezTo>
                <a:cubicBezTo>
                  <a:pt x="572" y="1124"/>
                  <a:pt x="572" y="1124"/>
                  <a:pt x="572" y="1124"/>
                </a:cubicBezTo>
                <a:cubicBezTo>
                  <a:pt x="546" y="1124"/>
                  <a:pt x="546" y="1124"/>
                  <a:pt x="546" y="1124"/>
                </a:cubicBezTo>
                <a:close/>
                <a:moveTo>
                  <a:pt x="1670" y="750"/>
                </a:moveTo>
                <a:cubicBezTo>
                  <a:pt x="1682" y="743"/>
                  <a:pt x="1670" y="750"/>
                  <a:pt x="1682" y="737"/>
                </a:cubicBezTo>
                <a:cubicBezTo>
                  <a:pt x="1689" y="730"/>
                  <a:pt x="1701" y="705"/>
                  <a:pt x="1707" y="692"/>
                </a:cubicBezTo>
                <a:cubicBezTo>
                  <a:pt x="1701" y="705"/>
                  <a:pt x="1701" y="705"/>
                  <a:pt x="1695" y="718"/>
                </a:cubicBezTo>
                <a:cubicBezTo>
                  <a:pt x="1695" y="705"/>
                  <a:pt x="1701" y="705"/>
                  <a:pt x="1701" y="692"/>
                </a:cubicBezTo>
                <a:cubicBezTo>
                  <a:pt x="1701" y="699"/>
                  <a:pt x="1701" y="699"/>
                  <a:pt x="1701" y="692"/>
                </a:cubicBezTo>
                <a:cubicBezTo>
                  <a:pt x="1701" y="699"/>
                  <a:pt x="1701" y="699"/>
                  <a:pt x="1701" y="699"/>
                </a:cubicBezTo>
                <a:cubicBezTo>
                  <a:pt x="1701" y="699"/>
                  <a:pt x="1701" y="699"/>
                  <a:pt x="1701" y="692"/>
                </a:cubicBezTo>
                <a:cubicBezTo>
                  <a:pt x="1701" y="692"/>
                  <a:pt x="1701" y="692"/>
                  <a:pt x="1701" y="692"/>
                </a:cubicBezTo>
                <a:cubicBezTo>
                  <a:pt x="1707" y="692"/>
                  <a:pt x="1707" y="686"/>
                  <a:pt x="1707" y="686"/>
                </a:cubicBezTo>
                <a:cubicBezTo>
                  <a:pt x="1707" y="680"/>
                  <a:pt x="1714" y="673"/>
                  <a:pt x="1714" y="673"/>
                </a:cubicBezTo>
                <a:cubicBezTo>
                  <a:pt x="1714" y="667"/>
                  <a:pt x="1714" y="661"/>
                  <a:pt x="1720" y="661"/>
                </a:cubicBezTo>
                <a:cubicBezTo>
                  <a:pt x="1720" y="654"/>
                  <a:pt x="1720" y="654"/>
                  <a:pt x="1720" y="654"/>
                </a:cubicBezTo>
                <a:cubicBezTo>
                  <a:pt x="1720" y="654"/>
                  <a:pt x="1714" y="661"/>
                  <a:pt x="1714" y="667"/>
                </a:cubicBezTo>
                <a:cubicBezTo>
                  <a:pt x="1714" y="661"/>
                  <a:pt x="1714" y="661"/>
                  <a:pt x="1714" y="661"/>
                </a:cubicBezTo>
                <a:cubicBezTo>
                  <a:pt x="1720" y="654"/>
                  <a:pt x="1720" y="648"/>
                  <a:pt x="1720" y="648"/>
                </a:cubicBezTo>
                <a:cubicBezTo>
                  <a:pt x="1720" y="642"/>
                  <a:pt x="1720" y="648"/>
                  <a:pt x="1720" y="642"/>
                </a:cubicBezTo>
                <a:cubicBezTo>
                  <a:pt x="1726" y="635"/>
                  <a:pt x="1726" y="635"/>
                  <a:pt x="1726" y="635"/>
                </a:cubicBezTo>
                <a:cubicBezTo>
                  <a:pt x="1720" y="642"/>
                  <a:pt x="1720" y="648"/>
                  <a:pt x="1720" y="654"/>
                </a:cubicBezTo>
                <a:cubicBezTo>
                  <a:pt x="1726" y="642"/>
                  <a:pt x="1726" y="635"/>
                  <a:pt x="1733" y="604"/>
                </a:cubicBezTo>
                <a:cubicBezTo>
                  <a:pt x="1733" y="604"/>
                  <a:pt x="1733" y="604"/>
                  <a:pt x="1726" y="629"/>
                </a:cubicBezTo>
                <a:cubicBezTo>
                  <a:pt x="1726" y="610"/>
                  <a:pt x="1733" y="604"/>
                  <a:pt x="1733" y="604"/>
                </a:cubicBezTo>
                <a:cubicBezTo>
                  <a:pt x="1726" y="623"/>
                  <a:pt x="1726" y="623"/>
                  <a:pt x="1726" y="623"/>
                </a:cubicBezTo>
                <a:cubicBezTo>
                  <a:pt x="1733" y="604"/>
                  <a:pt x="1733" y="610"/>
                  <a:pt x="1733" y="604"/>
                </a:cubicBezTo>
                <a:cubicBezTo>
                  <a:pt x="1733" y="597"/>
                  <a:pt x="1733" y="591"/>
                  <a:pt x="1739" y="572"/>
                </a:cubicBezTo>
                <a:cubicBezTo>
                  <a:pt x="1739" y="565"/>
                  <a:pt x="1739" y="565"/>
                  <a:pt x="1733" y="584"/>
                </a:cubicBezTo>
                <a:cubicBezTo>
                  <a:pt x="1739" y="546"/>
                  <a:pt x="1739" y="527"/>
                  <a:pt x="1739" y="470"/>
                </a:cubicBezTo>
                <a:cubicBezTo>
                  <a:pt x="1739" y="464"/>
                  <a:pt x="1739" y="464"/>
                  <a:pt x="1739" y="464"/>
                </a:cubicBezTo>
                <a:cubicBezTo>
                  <a:pt x="1739" y="464"/>
                  <a:pt x="1739" y="464"/>
                  <a:pt x="1739" y="451"/>
                </a:cubicBezTo>
                <a:cubicBezTo>
                  <a:pt x="1733" y="451"/>
                  <a:pt x="1733" y="451"/>
                  <a:pt x="1733" y="451"/>
                </a:cubicBezTo>
                <a:cubicBezTo>
                  <a:pt x="1733" y="451"/>
                  <a:pt x="1733" y="451"/>
                  <a:pt x="1733" y="458"/>
                </a:cubicBezTo>
                <a:cubicBezTo>
                  <a:pt x="1733" y="464"/>
                  <a:pt x="1733" y="464"/>
                  <a:pt x="1733" y="464"/>
                </a:cubicBezTo>
                <a:cubicBezTo>
                  <a:pt x="1733" y="464"/>
                  <a:pt x="1733" y="464"/>
                  <a:pt x="1733" y="464"/>
                </a:cubicBezTo>
                <a:cubicBezTo>
                  <a:pt x="1733" y="464"/>
                  <a:pt x="1733" y="464"/>
                  <a:pt x="1733" y="464"/>
                </a:cubicBezTo>
                <a:cubicBezTo>
                  <a:pt x="1733" y="464"/>
                  <a:pt x="1733" y="464"/>
                  <a:pt x="1733" y="464"/>
                </a:cubicBezTo>
                <a:cubicBezTo>
                  <a:pt x="1733" y="464"/>
                  <a:pt x="1733" y="464"/>
                  <a:pt x="1733" y="464"/>
                </a:cubicBezTo>
                <a:cubicBezTo>
                  <a:pt x="1733" y="470"/>
                  <a:pt x="1733" y="464"/>
                  <a:pt x="1733" y="470"/>
                </a:cubicBezTo>
                <a:cubicBezTo>
                  <a:pt x="1739" y="477"/>
                  <a:pt x="1739" y="483"/>
                  <a:pt x="1739" y="483"/>
                </a:cubicBezTo>
                <a:cubicBezTo>
                  <a:pt x="1739" y="483"/>
                  <a:pt x="1739" y="483"/>
                  <a:pt x="1739" y="483"/>
                </a:cubicBezTo>
                <a:cubicBezTo>
                  <a:pt x="1739" y="489"/>
                  <a:pt x="1739" y="489"/>
                  <a:pt x="1739" y="477"/>
                </a:cubicBezTo>
                <a:cubicBezTo>
                  <a:pt x="1739" y="477"/>
                  <a:pt x="1739" y="477"/>
                  <a:pt x="1739" y="477"/>
                </a:cubicBezTo>
                <a:cubicBezTo>
                  <a:pt x="1739" y="477"/>
                  <a:pt x="1739" y="477"/>
                  <a:pt x="1739" y="502"/>
                </a:cubicBezTo>
                <a:cubicBezTo>
                  <a:pt x="1739" y="502"/>
                  <a:pt x="1739" y="502"/>
                  <a:pt x="1739" y="508"/>
                </a:cubicBezTo>
                <a:cubicBezTo>
                  <a:pt x="1739" y="534"/>
                  <a:pt x="1739" y="540"/>
                  <a:pt x="1739" y="553"/>
                </a:cubicBezTo>
                <a:cubicBezTo>
                  <a:pt x="1733" y="572"/>
                  <a:pt x="1733" y="572"/>
                  <a:pt x="1733" y="572"/>
                </a:cubicBezTo>
                <a:cubicBezTo>
                  <a:pt x="1733" y="584"/>
                  <a:pt x="1733" y="597"/>
                  <a:pt x="1726" y="604"/>
                </a:cubicBezTo>
                <a:cubicBezTo>
                  <a:pt x="1726" y="623"/>
                  <a:pt x="1726" y="635"/>
                  <a:pt x="1720" y="648"/>
                </a:cubicBezTo>
                <a:cubicBezTo>
                  <a:pt x="1720" y="648"/>
                  <a:pt x="1720" y="642"/>
                  <a:pt x="1720" y="654"/>
                </a:cubicBezTo>
                <a:cubicBezTo>
                  <a:pt x="1714" y="661"/>
                  <a:pt x="1714" y="661"/>
                  <a:pt x="1714" y="661"/>
                </a:cubicBezTo>
                <a:cubicBezTo>
                  <a:pt x="1701" y="699"/>
                  <a:pt x="1689" y="730"/>
                  <a:pt x="1651" y="775"/>
                </a:cubicBezTo>
                <a:cubicBezTo>
                  <a:pt x="1651" y="769"/>
                  <a:pt x="1664" y="762"/>
                  <a:pt x="1670" y="750"/>
                </a:cubicBezTo>
                <a:close/>
                <a:moveTo>
                  <a:pt x="1733" y="464"/>
                </a:moveTo>
                <a:cubicBezTo>
                  <a:pt x="1733" y="464"/>
                  <a:pt x="1733" y="464"/>
                  <a:pt x="1733" y="458"/>
                </a:cubicBezTo>
                <a:cubicBezTo>
                  <a:pt x="1733" y="464"/>
                  <a:pt x="1733" y="464"/>
                  <a:pt x="1733" y="464"/>
                </a:cubicBezTo>
                <a:cubicBezTo>
                  <a:pt x="1733" y="464"/>
                  <a:pt x="1733" y="464"/>
                  <a:pt x="1733" y="464"/>
                </a:cubicBezTo>
                <a:close/>
                <a:moveTo>
                  <a:pt x="998" y="1086"/>
                </a:moveTo>
                <a:cubicBezTo>
                  <a:pt x="1017" y="1086"/>
                  <a:pt x="1017" y="1086"/>
                  <a:pt x="1017" y="1086"/>
                </a:cubicBezTo>
                <a:cubicBezTo>
                  <a:pt x="1011" y="1086"/>
                  <a:pt x="1011" y="1086"/>
                  <a:pt x="998" y="1086"/>
                </a:cubicBezTo>
                <a:close/>
                <a:moveTo>
                  <a:pt x="1733" y="464"/>
                </a:moveTo>
                <a:cubicBezTo>
                  <a:pt x="1733" y="458"/>
                  <a:pt x="1733" y="458"/>
                  <a:pt x="1733" y="458"/>
                </a:cubicBezTo>
                <a:cubicBezTo>
                  <a:pt x="1733" y="458"/>
                  <a:pt x="1733" y="458"/>
                  <a:pt x="1733" y="464"/>
                </a:cubicBezTo>
                <a:close/>
                <a:moveTo>
                  <a:pt x="603" y="1124"/>
                </a:moveTo>
                <a:cubicBezTo>
                  <a:pt x="590" y="1124"/>
                  <a:pt x="584" y="1124"/>
                  <a:pt x="578" y="1124"/>
                </a:cubicBezTo>
                <a:cubicBezTo>
                  <a:pt x="578" y="1124"/>
                  <a:pt x="590" y="1124"/>
                  <a:pt x="603" y="1124"/>
                </a:cubicBezTo>
                <a:close/>
                <a:moveTo>
                  <a:pt x="1011" y="1086"/>
                </a:moveTo>
                <a:cubicBezTo>
                  <a:pt x="1011" y="1086"/>
                  <a:pt x="1011" y="1086"/>
                  <a:pt x="998" y="1086"/>
                </a:cubicBezTo>
                <a:cubicBezTo>
                  <a:pt x="998" y="1086"/>
                  <a:pt x="998" y="1086"/>
                  <a:pt x="998" y="1086"/>
                </a:cubicBezTo>
                <a:cubicBezTo>
                  <a:pt x="1011" y="1086"/>
                  <a:pt x="1011" y="1086"/>
                  <a:pt x="1011" y="1086"/>
                </a:cubicBezTo>
                <a:close/>
                <a:moveTo>
                  <a:pt x="1030" y="1080"/>
                </a:moveTo>
                <a:cubicBezTo>
                  <a:pt x="1023" y="1080"/>
                  <a:pt x="1017" y="1086"/>
                  <a:pt x="1011" y="1086"/>
                </a:cubicBezTo>
                <a:cubicBezTo>
                  <a:pt x="1017" y="1086"/>
                  <a:pt x="1023" y="1080"/>
                  <a:pt x="1030" y="1080"/>
                </a:cubicBezTo>
                <a:cubicBezTo>
                  <a:pt x="1030" y="1080"/>
                  <a:pt x="1030" y="1080"/>
                  <a:pt x="1030" y="1080"/>
                </a:cubicBezTo>
                <a:close/>
                <a:moveTo>
                  <a:pt x="1325" y="991"/>
                </a:moveTo>
                <a:cubicBezTo>
                  <a:pt x="1325" y="991"/>
                  <a:pt x="1331" y="991"/>
                  <a:pt x="1337" y="991"/>
                </a:cubicBezTo>
                <a:cubicBezTo>
                  <a:pt x="1337" y="991"/>
                  <a:pt x="1331" y="991"/>
                  <a:pt x="1325" y="991"/>
                </a:cubicBezTo>
                <a:close/>
                <a:moveTo>
                  <a:pt x="1538" y="883"/>
                </a:moveTo>
                <a:cubicBezTo>
                  <a:pt x="1538" y="883"/>
                  <a:pt x="1538" y="883"/>
                  <a:pt x="1538" y="883"/>
                </a:cubicBezTo>
                <a:cubicBezTo>
                  <a:pt x="1544" y="883"/>
                  <a:pt x="1544" y="883"/>
                  <a:pt x="1544" y="883"/>
                </a:cubicBezTo>
                <a:cubicBezTo>
                  <a:pt x="1544" y="876"/>
                  <a:pt x="1544" y="876"/>
                  <a:pt x="1551" y="876"/>
                </a:cubicBezTo>
                <a:cubicBezTo>
                  <a:pt x="1551" y="870"/>
                  <a:pt x="1551" y="870"/>
                  <a:pt x="1551" y="870"/>
                </a:cubicBezTo>
                <a:cubicBezTo>
                  <a:pt x="1551" y="870"/>
                  <a:pt x="1551" y="870"/>
                  <a:pt x="1551" y="870"/>
                </a:cubicBezTo>
                <a:cubicBezTo>
                  <a:pt x="1557" y="870"/>
                  <a:pt x="1557" y="870"/>
                  <a:pt x="1557" y="870"/>
                </a:cubicBezTo>
                <a:cubicBezTo>
                  <a:pt x="1551" y="870"/>
                  <a:pt x="1551" y="870"/>
                  <a:pt x="1551" y="870"/>
                </a:cubicBezTo>
                <a:cubicBezTo>
                  <a:pt x="1544" y="876"/>
                  <a:pt x="1544" y="876"/>
                  <a:pt x="1525" y="889"/>
                </a:cubicBezTo>
                <a:cubicBezTo>
                  <a:pt x="1525" y="896"/>
                  <a:pt x="1525" y="896"/>
                  <a:pt x="1525" y="896"/>
                </a:cubicBezTo>
                <a:cubicBezTo>
                  <a:pt x="1532" y="889"/>
                  <a:pt x="1538" y="883"/>
                  <a:pt x="1538" y="883"/>
                </a:cubicBezTo>
                <a:cubicBezTo>
                  <a:pt x="1538" y="883"/>
                  <a:pt x="1538" y="883"/>
                  <a:pt x="1538" y="883"/>
                </a:cubicBezTo>
                <a:close/>
                <a:moveTo>
                  <a:pt x="998" y="1086"/>
                </a:moveTo>
                <a:cubicBezTo>
                  <a:pt x="998" y="1086"/>
                  <a:pt x="998" y="1086"/>
                  <a:pt x="998" y="1086"/>
                </a:cubicBezTo>
                <a:cubicBezTo>
                  <a:pt x="998" y="1086"/>
                  <a:pt x="998" y="1086"/>
                  <a:pt x="992" y="1086"/>
                </a:cubicBezTo>
                <a:cubicBezTo>
                  <a:pt x="998" y="1086"/>
                  <a:pt x="998" y="1086"/>
                  <a:pt x="998" y="1086"/>
                </a:cubicBezTo>
                <a:close/>
                <a:moveTo>
                  <a:pt x="615" y="1124"/>
                </a:moveTo>
                <a:cubicBezTo>
                  <a:pt x="628" y="1124"/>
                  <a:pt x="622" y="1124"/>
                  <a:pt x="641" y="1124"/>
                </a:cubicBezTo>
                <a:cubicBezTo>
                  <a:pt x="641" y="1124"/>
                  <a:pt x="641" y="1124"/>
                  <a:pt x="641" y="1124"/>
                </a:cubicBezTo>
                <a:cubicBezTo>
                  <a:pt x="641" y="1124"/>
                  <a:pt x="641" y="1124"/>
                  <a:pt x="641" y="1124"/>
                </a:cubicBezTo>
                <a:cubicBezTo>
                  <a:pt x="641" y="1124"/>
                  <a:pt x="647" y="1124"/>
                  <a:pt x="653" y="1124"/>
                </a:cubicBezTo>
                <a:cubicBezTo>
                  <a:pt x="653" y="1124"/>
                  <a:pt x="653" y="1124"/>
                  <a:pt x="653" y="1124"/>
                </a:cubicBezTo>
                <a:cubicBezTo>
                  <a:pt x="634" y="1124"/>
                  <a:pt x="615" y="1124"/>
                  <a:pt x="603" y="1124"/>
                </a:cubicBezTo>
                <a:cubicBezTo>
                  <a:pt x="609" y="1124"/>
                  <a:pt x="609" y="1124"/>
                  <a:pt x="615" y="1124"/>
                </a:cubicBezTo>
                <a:close/>
                <a:moveTo>
                  <a:pt x="1701" y="692"/>
                </a:moveTo>
                <a:cubicBezTo>
                  <a:pt x="1701" y="699"/>
                  <a:pt x="1701" y="699"/>
                  <a:pt x="1701" y="699"/>
                </a:cubicBezTo>
                <a:cubicBezTo>
                  <a:pt x="1701" y="692"/>
                  <a:pt x="1701" y="692"/>
                  <a:pt x="1701" y="692"/>
                </a:cubicBezTo>
                <a:close/>
                <a:moveTo>
                  <a:pt x="873" y="1105"/>
                </a:moveTo>
                <a:cubicBezTo>
                  <a:pt x="879" y="1105"/>
                  <a:pt x="879" y="1105"/>
                  <a:pt x="879" y="1105"/>
                </a:cubicBezTo>
                <a:cubicBezTo>
                  <a:pt x="904" y="1099"/>
                  <a:pt x="923" y="1099"/>
                  <a:pt x="936" y="1099"/>
                </a:cubicBezTo>
                <a:cubicBezTo>
                  <a:pt x="942" y="1099"/>
                  <a:pt x="942" y="1099"/>
                  <a:pt x="942" y="1099"/>
                </a:cubicBezTo>
                <a:cubicBezTo>
                  <a:pt x="942" y="1099"/>
                  <a:pt x="942" y="1099"/>
                  <a:pt x="942" y="1092"/>
                </a:cubicBezTo>
                <a:cubicBezTo>
                  <a:pt x="942" y="1099"/>
                  <a:pt x="936" y="1099"/>
                  <a:pt x="936" y="1099"/>
                </a:cubicBezTo>
                <a:cubicBezTo>
                  <a:pt x="910" y="1099"/>
                  <a:pt x="885" y="1105"/>
                  <a:pt x="873" y="1105"/>
                </a:cubicBezTo>
                <a:close/>
                <a:moveTo>
                  <a:pt x="992" y="1086"/>
                </a:moveTo>
                <a:cubicBezTo>
                  <a:pt x="986" y="1086"/>
                  <a:pt x="986" y="1092"/>
                  <a:pt x="986" y="1092"/>
                </a:cubicBezTo>
                <a:cubicBezTo>
                  <a:pt x="986" y="1086"/>
                  <a:pt x="992" y="1086"/>
                  <a:pt x="992" y="1086"/>
                </a:cubicBezTo>
                <a:close/>
                <a:moveTo>
                  <a:pt x="1168" y="1048"/>
                </a:moveTo>
                <a:cubicBezTo>
                  <a:pt x="1180" y="1048"/>
                  <a:pt x="1168" y="1048"/>
                  <a:pt x="1193" y="1042"/>
                </a:cubicBezTo>
                <a:cubicBezTo>
                  <a:pt x="1193" y="1042"/>
                  <a:pt x="1193" y="1042"/>
                  <a:pt x="1168" y="1048"/>
                </a:cubicBezTo>
                <a:close/>
                <a:moveTo>
                  <a:pt x="1664" y="286"/>
                </a:moveTo>
                <a:cubicBezTo>
                  <a:pt x="1664" y="286"/>
                  <a:pt x="1664" y="286"/>
                  <a:pt x="1664" y="286"/>
                </a:cubicBezTo>
                <a:close/>
                <a:moveTo>
                  <a:pt x="1664" y="286"/>
                </a:moveTo>
                <a:cubicBezTo>
                  <a:pt x="1664" y="286"/>
                  <a:pt x="1664" y="286"/>
                  <a:pt x="1664" y="286"/>
                </a:cubicBezTo>
                <a:cubicBezTo>
                  <a:pt x="1664" y="286"/>
                  <a:pt x="1664" y="286"/>
                  <a:pt x="1664" y="286"/>
                </a:cubicBezTo>
                <a:cubicBezTo>
                  <a:pt x="1664" y="286"/>
                  <a:pt x="1664" y="286"/>
                  <a:pt x="1664" y="286"/>
                </a:cubicBezTo>
                <a:close/>
                <a:moveTo>
                  <a:pt x="258" y="502"/>
                </a:moveTo>
                <a:cubicBezTo>
                  <a:pt x="258" y="502"/>
                  <a:pt x="258" y="502"/>
                  <a:pt x="264" y="502"/>
                </a:cubicBezTo>
                <a:cubicBezTo>
                  <a:pt x="264" y="496"/>
                  <a:pt x="264" y="496"/>
                  <a:pt x="270" y="496"/>
                </a:cubicBezTo>
                <a:cubicBezTo>
                  <a:pt x="264" y="502"/>
                  <a:pt x="258" y="502"/>
                  <a:pt x="258" y="502"/>
                </a:cubicBezTo>
                <a:cubicBezTo>
                  <a:pt x="258" y="502"/>
                  <a:pt x="258" y="502"/>
                  <a:pt x="258" y="502"/>
                </a:cubicBezTo>
                <a:cubicBezTo>
                  <a:pt x="251" y="508"/>
                  <a:pt x="251" y="508"/>
                  <a:pt x="251" y="508"/>
                </a:cubicBezTo>
                <a:cubicBezTo>
                  <a:pt x="239" y="515"/>
                  <a:pt x="226" y="527"/>
                  <a:pt x="226" y="534"/>
                </a:cubicBezTo>
                <a:cubicBezTo>
                  <a:pt x="214" y="540"/>
                  <a:pt x="226" y="534"/>
                  <a:pt x="226" y="534"/>
                </a:cubicBezTo>
                <a:cubicBezTo>
                  <a:pt x="226" y="534"/>
                  <a:pt x="226" y="534"/>
                  <a:pt x="208" y="546"/>
                </a:cubicBezTo>
                <a:cubicBezTo>
                  <a:pt x="208" y="546"/>
                  <a:pt x="208" y="546"/>
                  <a:pt x="195" y="553"/>
                </a:cubicBezTo>
                <a:cubicBezTo>
                  <a:pt x="176" y="572"/>
                  <a:pt x="120" y="642"/>
                  <a:pt x="95" y="673"/>
                </a:cubicBezTo>
                <a:cubicBezTo>
                  <a:pt x="95" y="680"/>
                  <a:pt x="88" y="692"/>
                  <a:pt x="82" y="699"/>
                </a:cubicBezTo>
                <a:cubicBezTo>
                  <a:pt x="88" y="686"/>
                  <a:pt x="95" y="673"/>
                  <a:pt x="107" y="661"/>
                </a:cubicBezTo>
                <a:cubicBezTo>
                  <a:pt x="120" y="642"/>
                  <a:pt x="132" y="629"/>
                  <a:pt x="145" y="610"/>
                </a:cubicBezTo>
                <a:cubicBezTo>
                  <a:pt x="145" y="610"/>
                  <a:pt x="145" y="610"/>
                  <a:pt x="139" y="629"/>
                </a:cubicBezTo>
                <a:cubicBezTo>
                  <a:pt x="176" y="572"/>
                  <a:pt x="208" y="540"/>
                  <a:pt x="308" y="470"/>
                </a:cubicBezTo>
                <a:cubicBezTo>
                  <a:pt x="295" y="477"/>
                  <a:pt x="277" y="489"/>
                  <a:pt x="258" y="502"/>
                </a:cubicBezTo>
                <a:close/>
                <a:moveTo>
                  <a:pt x="195" y="1029"/>
                </a:moveTo>
                <a:cubicBezTo>
                  <a:pt x="195" y="1029"/>
                  <a:pt x="195" y="1029"/>
                  <a:pt x="195" y="1029"/>
                </a:cubicBezTo>
                <a:cubicBezTo>
                  <a:pt x="195" y="1029"/>
                  <a:pt x="195" y="1029"/>
                  <a:pt x="195" y="1029"/>
                </a:cubicBezTo>
                <a:close/>
                <a:moveTo>
                  <a:pt x="189" y="1022"/>
                </a:moveTo>
                <a:cubicBezTo>
                  <a:pt x="189" y="1022"/>
                  <a:pt x="189" y="1022"/>
                  <a:pt x="189" y="1022"/>
                </a:cubicBezTo>
                <a:cubicBezTo>
                  <a:pt x="195" y="1029"/>
                  <a:pt x="195" y="1029"/>
                  <a:pt x="195" y="1029"/>
                </a:cubicBezTo>
                <a:cubicBezTo>
                  <a:pt x="189" y="1029"/>
                  <a:pt x="189" y="1029"/>
                  <a:pt x="189" y="1029"/>
                </a:cubicBezTo>
                <a:cubicBezTo>
                  <a:pt x="182" y="1022"/>
                  <a:pt x="182" y="1022"/>
                  <a:pt x="182" y="1022"/>
                </a:cubicBezTo>
                <a:cubicBezTo>
                  <a:pt x="189" y="1022"/>
                  <a:pt x="189" y="1022"/>
                  <a:pt x="189" y="1022"/>
                </a:cubicBezTo>
                <a:cubicBezTo>
                  <a:pt x="189" y="1022"/>
                  <a:pt x="189" y="1022"/>
                  <a:pt x="189" y="1022"/>
                </a:cubicBezTo>
                <a:close/>
                <a:moveTo>
                  <a:pt x="390" y="1092"/>
                </a:moveTo>
                <a:cubicBezTo>
                  <a:pt x="371" y="1086"/>
                  <a:pt x="358" y="1080"/>
                  <a:pt x="346" y="1080"/>
                </a:cubicBezTo>
                <a:cubicBezTo>
                  <a:pt x="358" y="1086"/>
                  <a:pt x="371" y="1086"/>
                  <a:pt x="390" y="1092"/>
                </a:cubicBezTo>
                <a:close/>
                <a:moveTo>
                  <a:pt x="553" y="1111"/>
                </a:moveTo>
                <a:cubicBezTo>
                  <a:pt x="546" y="1111"/>
                  <a:pt x="546" y="1111"/>
                  <a:pt x="546" y="1111"/>
                </a:cubicBezTo>
                <a:cubicBezTo>
                  <a:pt x="553" y="1111"/>
                  <a:pt x="553" y="1111"/>
                  <a:pt x="553" y="1111"/>
                </a:cubicBezTo>
                <a:cubicBezTo>
                  <a:pt x="553" y="1111"/>
                  <a:pt x="553" y="1111"/>
                  <a:pt x="553" y="1111"/>
                </a:cubicBezTo>
                <a:cubicBezTo>
                  <a:pt x="553" y="1111"/>
                  <a:pt x="553" y="1111"/>
                  <a:pt x="553" y="1111"/>
                </a:cubicBezTo>
                <a:close/>
                <a:moveTo>
                  <a:pt x="553" y="1111"/>
                </a:moveTo>
                <a:cubicBezTo>
                  <a:pt x="565" y="1111"/>
                  <a:pt x="565" y="1111"/>
                  <a:pt x="553" y="1111"/>
                </a:cubicBezTo>
                <a:cubicBezTo>
                  <a:pt x="565" y="1111"/>
                  <a:pt x="565" y="1111"/>
                  <a:pt x="572" y="1111"/>
                </a:cubicBezTo>
                <a:cubicBezTo>
                  <a:pt x="572" y="1111"/>
                  <a:pt x="572" y="1111"/>
                  <a:pt x="572" y="1111"/>
                </a:cubicBezTo>
                <a:cubicBezTo>
                  <a:pt x="565" y="1111"/>
                  <a:pt x="553" y="1111"/>
                  <a:pt x="553" y="1111"/>
                </a:cubicBezTo>
                <a:cubicBezTo>
                  <a:pt x="553" y="1111"/>
                  <a:pt x="553" y="1111"/>
                  <a:pt x="553" y="1111"/>
                </a:cubicBezTo>
                <a:close/>
                <a:moveTo>
                  <a:pt x="546" y="1111"/>
                </a:moveTo>
                <a:cubicBezTo>
                  <a:pt x="546" y="1111"/>
                  <a:pt x="546" y="1111"/>
                  <a:pt x="546" y="1111"/>
                </a:cubicBezTo>
                <a:cubicBezTo>
                  <a:pt x="540" y="1111"/>
                  <a:pt x="540" y="1111"/>
                  <a:pt x="540" y="1111"/>
                </a:cubicBezTo>
                <a:cubicBezTo>
                  <a:pt x="546" y="1111"/>
                  <a:pt x="546" y="1111"/>
                  <a:pt x="546" y="1111"/>
                </a:cubicBezTo>
                <a:close/>
                <a:moveTo>
                  <a:pt x="540" y="1111"/>
                </a:moveTo>
                <a:cubicBezTo>
                  <a:pt x="534" y="1111"/>
                  <a:pt x="534" y="1111"/>
                  <a:pt x="521" y="1111"/>
                </a:cubicBezTo>
                <a:cubicBezTo>
                  <a:pt x="528" y="1111"/>
                  <a:pt x="534" y="1111"/>
                  <a:pt x="540" y="1111"/>
                </a:cubicBezTo>
                <a:close/>
                <a:moveTo>
                  <a:pt x="597" y="1111"/>
                </a:moveTo>
                <a:cubicBezTo>
                  <a:pt x="590" y="1111"/>
                  <a:pt x="584" y="1111"/>
                  <a:pt x="584" y="1111"/>
                </a:cubicBezTo>
                <a:cubicBezTo>
                  <a:pt x="584" y="1111"/>
                  <a:pt x="584" y="1111"/>
                  <a:pt x="584" y="1111"/>
                </a:cubicBezTo>
                <a:cubicBezTo>
                  <a:pt x="584" y="1111"/>
                  <a:pt x="590" y="1111"/>
                  <a:pt x="597" y="1111"/>
                </a:cubicBezTo>
                <a:close/>
                <a:moveTo>
                  <a:pt x="553" y="1111"/>
                </a:moveTo>
                <a:cubicBezTo>
                  <a:pt x="553" y="1111"/>
                  <a:pt x="553" y="1111"/>
                  <a:pt x="553" y="1111"/>
                </a:cubicBezTo>
                <a:cubicBezTo>
                  <a:pt x="553" y="1111"/>
                  <a:pt x="553" y="1111"/>
                  <a:pt x="553" y="1111"/>
                </a:cubicBezTo>
                <a:cubicBezTo>
                  <a:pt x="553" y="1111"/>
                  <a:pt x="553" y="1111"/>
                  <a:pt x="553" y="1111"/>
                </a:cubicBezTo>
                <a:close/>
                <a:moveTo>
                  <a:pt x="565" y="1111"/>
                </a:moveTo>
                <a:cubicBezTo>
                  <a:pt x="565" y="1111"/>
                  <a:pt x="565" y="1111"/>
                  <a:pt x="572" y="1111"/>
                </a:cubicBezTo>
                <a:cubicBezTo>
                  <a:pt x="572" y="1111"/>
                  <a:pt x="572" y="1111"/>
                  <a:pt x="578" y="1111"/>
                </a:cubicBezTo>
                <a:cubicBezTo>
                  <a:pt x="572" y="1111"/>
                  <a:pt x="572" y="1111"/>
                  <a:pt x="565" y="1111"/>
                </a:cubicBezTo>
                <a:close/>
                <a:moveTo>
                  <a:pt x="1682" y="299"/>
                </a:moveTo>
                <a:cubicBezTo>
                  <a:pt x="1670" y="292"/>
                  <a:pt x="1670" y="292"/>
                  <a:pt x="1670" y="292"/>
                </a:cubicBezTo>
                <a:cubicBezTo>
                  <a:pt x="1682" y="299"/>
                  <a:pt x="1670" y="292"/>
                  <a:pt x="1682" y="299"/>
                </a:cubicBezTo>
                <a:close/>
                <a:moveTo>
                  <a:pt x="120" y="972"/>
                </a:moveTo>
                <a:cubicBezTo>
                  <a:pt x="107" y="965"/>
                  <a:pt x="107" y="965"/>
                  <a:pt x="101" y="959"/>
                </a:cubicBezTo>
                <a:cubicBezTo>
                  <a:pt x="107" y="965"/>
                  <a:pt x="107" y="965"/>
                  <a:pt x="120" y="972"/>
                </a:cubicBezTo>
                <a:close/>
                <a:moveTo>
                  <a:pt x="251" y="496"/>
                </a:moveTo>
                <a:cubicBezTo>
                  <a:pt x="251" y="502"/>
                  <a:pt x="251" y="502"/>
                  <a:pt x="251" y="502"/>
                </a:cubicBezTo>
                <a:cubicBezTo>
                  <a:pt x="251" y="496"/>
                  <a:pt x="251" y="496"/>
                  <a:pt x="251" y="496"/>
                </a:cubicBezTo>
                <a:cubicBezTo>
                  <a:pt x="251" y="496"/>
                  <a:pt x="251" y="496"/>
                  <a:pt x="251" y="496"/>
                </a:cubicBezTo>
                <a:close/>
                <a:moveTo>
                  <a:pt x="321" y="451"/>
                </a:moveTo>
                <a:cubicBezTo>
                  <a:pt x="308" y="464"/>
                  <a:pt x="283" y="477"/>
                  <a:pt x="258" y="496"/>
                </a:cubicBezTo>
                <a:cubicBezTo>
                  <a:pt x="283" y="477"/>
                  <a:pt x="302" y="464"/>
                  <a:pt x="321" y="451"/>
                </a:cubicBezTo>
                <a:close/>
                <a:moveTo>
                  <a:pt x="76" y="927"/>
                </a:moveTo>
                <a:cubicBezTo>
                  <a:pt x="76" y="921"/>
                  <a:pt x="70" y="921"/>
                  <a:pt x="70" y="921"/>
                </a:cubicBezTo>
                <a:cubicBezTo>
                  <a:pt x="70" y="921"/>
                  <a:pt x="76" y="921"/>
                  <a:pt x="76" y="927"/>
                </a:cubicBezTo>
                <a:cubicBezTo>
                  <a:pt x="76" y="927"/>
                  <a:pt x="76" y="927"/>
                  <a:pt x="76" y="927"/>
                </a:cubicBezTo>
                <a:close/>
                <a:moveTo>
                  <a:pt x="264" y="489"/>
                </a:moveTo>
                <a:cubicBezTo>
                  <a:pt x="264" y="496"/>
                  <a:pt x="258" y="496"/>
                  <a:pt x="251" y="496"/>
                </a:cubicBezTo>
                <a:cubicBezTo>
                  <a:pt x="264" y="489"/>
                  <a:pt x="264" y="489"/>
                  <a:pt x="264" y="489"/>
                </a:cubicBezTo>
                <a:close/>
                <a:moveTo>
                  <a:pt x="572" y="1124"/>
                </a:moveTo>
                <a:cubicBezTo>
                  <a:pt x="578" y="1124"/>
                  <a:pt x="578" y="1124"/>
                  <a:pt x="578" y="1124"/>
                </a:cubicBezTo>
                <a:cubicBezTo>
                  <a:pt x="578" y="1124"/>
                  <a:pt x="578" y="1124"/>
                  <a:pt x="572" y="1124"/>
                </a:cubicBezTo>
                <a:close/>
                <a:moveTo>
                  <a:pt x="1023" y="235"/>
                </a:moveTo>
                <a:cubicBezTo>
                  <a:pt x="1023" y="235"/>
                  <a:pt x="1023" y="235"/>
                  <a:pt x="992" y="235"/>
                </a:cubicBezTo>
                <a:cubicBezTo>
                  <a:pt x="998" y="235"/>
                  <a:pt x="1017" y="235"/>
                  <a:pt x="1023" y="235"/>
                </a:cubicBezTo>
                <a:cubicBezTo>
                  <a:pt x="1023" y="235"/>
                  <a:pt x="1023" y="235"/>
                  <a:pt x="1023" y="235"/>
                </a:cubicBezTo>
                <a:close/>
                <a:moveTo>
                  <a:pt x="1048" y="235"/>
                </a:moveTo>
                <a:cubicBezTo>
                  <a:pt x="1042" y="235"/>
                  <a:pt x="1030" y="235"/>
                  <a:pt x="1023" y="235"/>
                </a:cubicBezTo>
                <a:cubicBezTo>
                  <a:pt x="1036" y="235"/>
                  <a:pt x="1023" y="235"/>
                  <a:pt x="1042" y="235"/>
                </a:cubicBezTo>
                <a:cubicBezTo>
                  <a:pt x="1048" y="235"/>
                  <a:pt x="1048" y="235"/>
                  <a:pt x="1048" y="235"/>
                </a:cubicBezTo>
                <a:close/>
                <a:moveTo>
                  <a:pt x="503" y="1105"/>
                </a:moveTo>
                <a:cubicBezTo>
                  <a:pt x="496" y="1105"/>
                  <a:pt x="496" y="1105"/>
                  <a:pt x="496" y="1105"/>
                </a:cubicBezTo>
                <a:cubicBezTo>
                  <a:pt x="515" y="1111"/>
                  <a:pt x="503" y="1105"/>
                  <a:pt x="503" y="1105"/>
                </a:cubicBezTo>
                <a:close/>
                <a:moveTo>
                  <a:pt x="779" y="267"/>
                </a:moveTo>
                <a:cubicBezTo>
                  <a:pt x="779" y="267"/>
                  <a:pt x="779" y="267"/>
                  <a:pt x="779" y="267"/>
                </a:cubicBezTo>
                <a:cubicBezTo>
                  <a:pt x="779" y="267"/>
                  <a:pt x="779" y="267"/>
                  <a:pt x="779" y="267"/>
                </a:cubicBezTo>
                <a:cubicBezTo>
                  <a:pt x="791" y="267"/>
                  <a:pt x="797" y="267"/>
                  <a:pt x="810" y="261"/>
                </a:cubicBezTo>
                <a:cubicBezTo>
                  <a:pt x="829" y="261"/>
                  <a:pt x="848" y="254"/>
                  <a:pt x="867" y="254"/>
                </a:cubicBezTo>
                <a:cubicBezTo>
                  <a:pt x="873" y="254"/>
                  <a:pt x="873" y="254"/>
                  <a:pt x="873" y="254"/>
                </a:cubicBezTo>
                <a:cubicBezTo>
                  <a:pt x="873" y="248"/>
                  <a:pt x="873" y="248"/>
                  <a:pt x="873" y="248"/>
                </a:cubicBezTo>
                <a:cubicBezTo>
                  <a:pt x="885" y="248"/>
                  <a:pt x="885" y="248"/>
                  <a:pt x="885" y="248"/>
                </a:cubicBezTo>
                <a:cubicBezTo>
                  <a:pt x="885" y="248"/>
                  <a:pt x="885" y="248"/>
                  <a:pt x="854" y="254"/>
                </a:cubicBezTo>
                <a:cubicBezTo>
                  <a:pt x="835" y="254"/>
                  <a:pt x="816" y="261"/>
                  <a:pt x="791" y="267"/>
                </a:cubicBezTo>
                <a:cubicBezTo>
                  <a:pt x="791" y="267"/>
                  <a:pt x="791" y="267"/>
                  <a:pt x="791" y="267"/>
                </a:cubicBezTo>
                <a:cubicBezTo>
                  <a:pt x="760" y="273"/>
                  <a:pt x="760" y="273"/>
                  <a:pt x="760" y="273"/>
                </a:cubicBezTo>
                <a:cubicBezTo>
                  <a:pt x="766" y="273"/>
                  <a:pt x="766" y="273"/>
                  <a:pt x="766" y="273"/>
                </a:cubicBezTo>
                <a:cubicBezTo>
                  <a:pt x="747" y="273"/>
                  <a:pt x="722" y="280"/>
                  <a:pt x="703" y="286"/>
                </a:cubicBezTo>
                <a:cubicBezTo>
                  <a:pt x="703" y="286"/>
                  <a:pt x="710" y="286"/>
                  <a:pt x="747" y="273"/>
                </a:cubicBezTo>
                <a:cubicBezTo>
                  <a:pt x="747" y="280"/>
                  <a:pt x="741" y="280"/>
                  <a:pt x="741" y="280"/>
                </a:cubicBezTo>
                <a:cubicBezTo>
                  <a:pt x="754" y="273"/>
                  <a:pt x="760" y="273"/>
                  <a:pt x="779" y="267"/>
                </a:cubicBezTo>
                <a:close/>
                <a:moveTo>
                  <a:pt x="239" y="515"/>
                </a:moveTo>
                <a:cubicBezTo>
                  <a:pt x="251" y="508"/>
                  <a:pt x="251" y="508"/>
                  <a:pt x="258" y="502"/>
                </a:cubicBezTo>
                <a:cubicBezTo>
                  <a:pt x="251" y="508"/>
                  <a:pt x="251" y="508"/>
                  <a:pt x="226" y="527"/>
                </a:cubicBezTo>
                <a:cubicBezTo>
                  <a:pt x="239" y="515"/>
                  <a:pt x="239" y="515"/>
                  <a:pt x="239" y="515"/>
                </a:cubicBezTo>
                <a:close/>
                <a:moveTo>
                  <a:pt x="214" y="1042"/>
                </a:moveTo>
                <a:cubicBezTo>
                  <a:pt x="239" y="1048"/>
                  <a:pt x="239" y="1048"/>
                  <a:pt x="239" y="1048"/>
                </a:cubicBezTo>
                <a:cubicBezTo>
                  <a:pt x="226" y="1042"/>
                  <a:pt x="239" y="1048"/>
                  <a:pt x="214" y="1042"/>
                </a:cubicBezTo>
                <a:close/>
                <a:moveTo>
                  <a:pt x="1444" y="934"/>
                </a:moveTo>
                <a:cubicBezTo>
                  <a:pt x="1431" y="946"/>
                  <a:pt x="1438" y="940"/>
                  <a:pt x="1431" y="946"/>
                </a:cubicBezTo>
                <a:cubicBezTo>
                  <a:pt x="1444" y="940"/>
                  <a:pt x="1444" y="934"/>
                  <a:pt x="1444" y="934"/>
                </a:cubicBezTo>
                <a:close/>
                <a:moveTo>
                  <a:pt x="433" y="1099"/>
                </a:moveTo>
                <a:cubicBezTo>
                  <a:pt x="433" y="1099"/>
                  <a:pt x="440" y="1099"/>
                  <a:pt x="459" y="1105"/>
                </a:cubicBezTo>
                <a:cubicBezTo>
                  <a:pt x="446" y="1105"/>
                  <a:pt x="440" y="1099"/>
                  <a:pt x="433" y="1099"/>
                </a:cubicBezTo>
                <a:close/>
                <a:moveTo>
                  <a:pt x="509" y="1111"/>
                </a:moveTo>
                <a:cubicBezTo>
                  <a:pt x="496" y="1111"/>
                  <a:pt x="484" y="1105"/>
                  <a:pt x="471" y="1105"/>
                </a:cubicBezTo>
                <a:cubicBezTo>
                  <a:pt x="477" y="1105"/>
                  <a:pt x="477" y="1105"/>
                  <a:pt x="496" y="1105"/>
                </a:cubicBezTo>
                <a:cubicBezTo>
                  <a:pt x="477" y="1105"/>
                  <a:pt x="477" y="1105"/>
                  <a:pt x="477" y="1105"/>
                </a:cubicBezTo>
                <a:cubicBezTo>
                  <a:pt x="477" y="1105"/>
                  <a:pt x="477" y="1105"/>
                  <a:pt x="471" y="1105"/>
                </a:cubicBezTo>
                <a:cubicBezTo>
                  <a:pt x="465" y="1105"/>
                  <a:pt x="465" y="1105"/>
                  <a:pt x="459" y="1105"/>
                </a:cubicBezTo>
                <a:cubicBezTo>
                  <a:pt x="465" y="1105"/>
                  <a:pt x="477" y="1105"/>
                  <a:pt x="484" y="1105"/>
                </a:cubicBezTo>
                <a:cubicBezTo>
                  <a:pt x="503" y="1111"/>
                  <a:pt x="509" y="1111"/>
                  <a:pt x="509" y="1111"/>
                </a:cubicBezTo>
                <a:close/>
                <a:moveTo>
                  <a:pt x="1419" y="953"/>
                </a:moveTo>
                <a:cubicBezTo>
                  <a:pt x="1419" y="953"/>
                  <a:pt x="1419" y="953"/>
                  <a:pt x="1419" y="953"/>
                </a:cubicBezTo>
                <a:cubicBezTo>
                  <a:pt x="1431" y="946"/>
                  <a:pt x="1431" y="946"/>
                  <a:pt x="1431" y="946"/>
                </a:cubicBezTo>
                <a:cubicBezTo>
                  <a:pt x="1419" y="953"/>
                  <a:pt x="1419" y="953"/>
                  <a:pt x="1419" y="953"/>
                </a:cubicBezTo>
                <a:close/>
                <a:moveTo>
                  <a:pt x="270" y="496"/>
                </a:moveTo>
                <a:cubicBezTo>
                  <a:pt x="270" y="496"/>
                  <a:pt x="270" y="496"/>
                  <a:pt x="283" y="483"/>
                </a:cubicBezTo>
                <a:cubicBezTo>
                  <a:pt x="270" y="489"/>
                  <a:pt x="283" y="483"/>
                  <a:pt x="270" y="496"/>
                </a:cubicBezTo>
                <a:close/>
                <a:moveTo>
                  <a:pt x="1513" y="896"/>
                </a:moveTo>
                <a:cubicBezTo>
                  <a:pt x="1513" y="896"/>
                  <a:pt x="1513" y="896"/>
                  <a:pt x="1507" y="896"/>
                </a:cubicBezTo>
                <a:cubicBezTo>
                  <a:pt x="1482" y="921"/>
                  <a:pt x="1482" y="921"/>
                  <a:pt x="1482" y="927"/>
                </a:cubicBezTo>
                <a:cubicBezTo>
                  <a:pt x="1482" y="921"/>
                  <a:pt x="1482" y="921"/>
                  <a:pt x="1488" y="921"/>
                </a:cubicBezTo>
                <a:cubicBezTo>
                  <a:pt x="1488" y="921"/>
                  <a:pt x="1488" y="921"/>
                  <a:pt x="1507" y="902"/>
                </a:cubicBezTo>
                <a:cubicBezTo>
                  <a:pt x="1525" y="889"/>
                  <a:pt x="1532" y="883"/>
                  <a:pt x="1557" y="864"/>
                </a:cubicBezTo>
                <a:cubicBezTo>
                  <a:pt x="1582" y="845"/>
                  <a:pt x="1576" y="857"/>
                  <a:pt x="1582" y="851"/>
                </a:cubicBezTo>
                <a:cubicBezTo>
                  <a:pt x="1532" y="883"/>
                  <a:pt x="1519" y="889"/>
                  <a:pt x="1488" y="908"/>
                </a:cubicBezTo>
                <a:cubicBezTo>
                  <a:pt x="1482" y="921"/>
                  <a:pt x="1482" y="921"/>
                  <a:pt x="1482" y="921"/>
                </a:cubicBezTo>
                <a:cubicBezTo>
                  <a:pt x="1519" y="896"/>
                  <a:pt x="1544" y="876"/>
                  <a:pt x="1551" y="870"/>
                </a:cubicBezTo>
                <a:cubicBezTo>
                  <a:pt x="1551" y="870"/>
                  <a:pt x="1544" y="870"/>
                  <a:pt x="1544" y="876"/>
                </a:cubicBezTo>
                <a:cubicBezTo>
                  <a:pt x="1538" y="883"/>
                  <a:pt x="1532" y="883"/>
                  <a:pt x="1513" y="896"/>
                </a:cubicBezTo>
                <a:cubicBezTo>
                  <a:pt x="1513" y="896"/>
                  <a:pt x="1507" y="902"/>
                  <a:pt x="1513" y="896"/>
                </a:cubicBezTo>
                <a:close/>
                <a:moveTo>
                  <a:pt x="1482" y="927"/>
                </a:moveTo>
                <a:cubicBezTo>
                  <a:pt x="1469" y="934"/>
                  <a:pt x="1469" y="934"/>
                  <a:pt x="1469" y="934"/>
                </a:cubicBezTo>
                <a:cubicBezTo>
                  <a:pt x="1475" y="927"/>
                  <a:pt x="1475" y="927"/>
                  <a:pt x="1482" y="927"/>
                </a:cubicBezTo>
                <a:close/>
                <a:moveTo>
                  <a:pt x="1733" y="470"/>
                </a:moveTo>
                <a:cubicBezTo>
                  <a:pt x="1726" y="458"/>
                  <a:pt x="1726" y="438"/>
                  <a:pt x="1726" y="458"/>
                </a:cubicBezTo>
                <a:cubicBezTo>
                  <a:pt x="1733" y="470"/>
                  <a:pt x="1733" y="470"/>
                  <a:pt x="1733" y="470"/>
                </a:cubicBezTo>
                <a:close/>
                <a:moveTo>
                  <a:pt x="88" y="686"/>
                </a:moveTo>
                <a:cubicBezTo>
                  <a:pt x="88" y="686"/>
                  <a:pt x="88" y="686"/>
                  <a:pt x="76" y="705"/>
                </a:cubicBezTo>
                <a:cubicBezTo>
                  <a:pt x="57" y="750"/>
                  <a:pt x="63" y="743"/>
                  <a:pt x="51" y="775"/>
                </a:cubicBezTo>
                <a:cubicBezTo>
                  <a:pt x="51" y="794"/>
                  <a:pt x="51" y="788"/>
                  <a:pt x="51" y="800"/>
                </a:cubicBezTo>
                <a:cubicBezTo>
                  <a:pt x="57" y="769"/>
                  <a:pt x="57" y="769"/>
                  <a:pt x="70" y="730"/>
                </a:cubicBezTo>
                <a:cubicBezTo>
                  <a:pt x="63" y="743"/>
                  <a:pt x="63" y="750"/>
                  <a:pt x="57" y="762"/>
                </a:cubicBezTo>
                <a:cubicBezTo>
                  <a:pt x="63" y="750"/>
                  <a:pt x="70" y="730"/>
                  <a:pt x="76" y="718"/>
                </a:cubicBezTo>
                <a:cubicBezTo>
                  <a:pt x="82" y="699"/>
                  <a:pt x="82" y="692"/>
                  <a:pt x="88" y="686"/>
                </a:cubicBezTo>
                <a:close/>
                <a:moveTo>
                  <a:pt x="1456" y="934"/>
                </a:moveTo>
                <a:cubicBezTo>
                  <a:pt x="1463" y="934"/>
                  <a:pt x="1469" y="927"/>
                  <a:pt x="1475" y="927"/>
                </a:cubicBezTo>
                <a:cubicBezTo>
                  <a:pt x="1475" y="927"/>
                  <a:pt x="1475" y="927"/>
                  <a:pt x="1475" y="927"/>
                </a:cubicBezTo>
                <a:cubicBezTo>
                  <a:pt x="1475" y="927"/>
                  <a:pt x="1475" y="927"/>
                  <a:pt x="1475" y="927"/>
                </a:cubicBezTo>
                <a:cubicBezTo>
                  <a:pt x="1475" y="921"/>
                  <a:pt x="1475" y="927"/>
                  <a:pt x="1475" y="921"/>
                </a:cubicBezTo>
                <a:cubicBezTo>
                  <a:pt x="1469" y="927"/>
                  <a:pt x="1469" y="927"/>
                  <a:pt x="1469" y="927"/>
                </a:cubicBezTo>
                <a:cubicBezTo>
                  <a:pt x="1463" y="927"/>
                  <a:pt x="1463" y="934"/>
                  <a:pt x="1456" y="934"/>
                </a:cubicBezTo>
                <a:close/>
                <a:moveTo>
                  <a:pt x="1444" y="940"/>
                </a:moveTo>
                <a:cubicBezTo>
                  <a:pt x="1456" y="934"/>
                  <a:pt x="1456" y="934"/>
                  <a:pt x="1456" y="934"/>
                </a:cubicBezTo>
                <a:cubicBezTo>
                  <a:pt x="1438" y="940"/>
                  <a:pt x="1431" y="946"/>
                  <a:pt x="1444" y="940"/>
                </a:cubicBezTo>
                <a:close/>
                <a:moveTo>
                  <a:pt x="1657" y="273"/>
                </a:moveTo>
                <a:cubicBezTo>
                  <a:pt x="1657" y="273"/>
                  <a:pt x="1657" y="273"/>
                  <a:pt x="1657" y="273"/>
                </a:cubicBezTo>
                <a:cubicBezTo>
                  <a:pt x="1657" y="273"/>
                  <a:pt x="1657" y="273"/>
                  <a:pt x="1657" y="273"/>
                </a:cubicBezTo>
                <a:cubicBezTo>
                  <a:pt x="1651" y="267"/>
                  <a:pt x="1651" y="267"/>
                  <a:pt x="1651" y="267"/>
                </a:cubicBezTo>
                <a:cubicBezTo>
                  <a:pt x="1664" y="280"/>
                  <a:pt x="1657" y="273"/>
                  <a:pt x="1664" y="286"/>
                </a:cubicBezTo>
                <a:cubicBezTo>
                  <a:pt x="1664" y="280"/>
                  <a:pt x="1664" y="280"/>
                  <a:pt x="1657" y="273"/>
                </a:cubicBezTo>
                <a:close/>
                <a:moveTo>
                  <a:pt x="1651" y="267"/>
                </a:moveTo>
                <a:cubicBezTo>
                  <a:pt x="1657" y="267"/>
                  <a:pt x="1657" y="273"/>
                  <a:pt x="1657" y="273"/>
                </a:cubicBezTo>
                <a:cubicBezTo>
                  <a:pt x="1657" y="267"/>
                  <a:pt x="1657" y="267"/>
                  <a:pt x="1651" y="267"/>
                </a:cubicBezTo>
                <a:close/>
                <a:moveTo>
                  <a:pt x="214" y="540"/>
                </a:moveTo>
                <a:cubicBezTo>
                  <a:pt x="226" y="527"/>
                  <a:pt x="245" y="515"/>
                  <a:pt x="258" y="502"/>
                </a:cubicBezTo>
                <a:cubicBezTo>
                  <a:pt x="239" y="515"/>
                  <a:pt x="226" y="527"/>
                  <a:pt x="214" y="540"/>
                </a:cubicBezTo>
                <a:close/>
                <a:moveTo>
                  <a:pt x="208" y="540"/>
                </a:moveTo>
                <a:cubicBezTo>
                  <a:pt x="214" y="540"/>
                  <a:pt x="214" y="540"/>
                  <a:pt x="214" y="534"/>
                </a:cubicBezTo>
                <a:cubicBezTo>
                  <a:pt x="208" y="546"/>
                  <a:pt x="201" y="546"/>
                  <a:pt x="208" y="540"/>
                </a:cubicBezTo>
                <a:close/>
                <a:moveTo>
                  <a:pt x="170" y="584"/>
                </a:moveTo>
                <a:cubicBezTo>
                  <a:pt x="176" y="578"/>
                  <a:pt x="176" y="572"/>
                  <a:pt x="182" y="565"/>
                </a:cubicBezTo>
                <a:cubicBezTo>
                  <a:pt x="170" y="578"/>
                  <a:pt x="164" y="584"/>
                  <a:pt x="151" y="597"/>
                </a:cubicBezTo>
                <a:cubicBezTo>
                  <a:pt x="151" y="597"/>
                  <a:pt x="151" y="597"/>
                  <a:pt x="145" y="604"/>
                </a:cubicBezTo>
                <a:cubicBezTo>
                  <a:pt x="151" y="597"/>
                  <a:pt x="157" y="591"/>
                  <a:pt x="170" y="584"/>
                </a:cubicBezTo>
                <a:close/>
                <a:moveTo>
                  <a:pt x="214" y="540"/>
                </a:moveTo>
                <a:cubicBezTo>
                  <a:pt x="208" y="540"/>
                  <a:pt x="208" y="540"/>
                  <a:pt x="208" y="540"/>
                </a:cubicBezTo>
                <a:cubicBezTo>
                  <a:pt x="201" y="546"/>
                  <a:pt x="195" y="553"/>
                  <a:pt x="189" y="559"/>
                </a:cubicBezTo>
                <a:cubicBezTo>
                  <a:pt x="195" y="553"/>
                  <a:pt x="201" y="553"/>
                  <a:pt x="214" y="540"/>
                </a:cubicBezTo>
                <a:close/>
                <a:moveTo>
                  <a:pt x="1695" y="699"/>
                </a:moveTo>
                <a:cubicBezTo>
                  <a:pt x="1701" y="692"/>
                  <a:pt x="1701" y="686"/>
                  <a:pt x="1707" y="673"/>
                </a:cubicBezTo>
                <a:cubicBezTo>
                  <a:pt x="1701" y="686"/>
                  <a:pt x="1695" y="699"/>
                  <a:pt x="1689" y="718"/>
                </a:cubicBezTo>
                <a:cubicBezTo>
                  <a:pt x="1689" y="718"/>
                  <a:pt x="1689" y="724"/>
                  <a:pt x="1695" y="699"/>
                </a:cubicBezTo>
                <a:close/>
                <a:moveTo>
                  <a:pt x="1720" y="388"/>
                </a:moveTo>
                <a:cubicBezTo>
                  <a:pt x="1720" y="400"/>
                  <a:pt x="1720" y="400"/>
                  <a:pt x="1720" y="400"/>
                </a:cubicBezTo>
                <a:cubicBezTo>
                  <a:pt x="1720" y="388"/>
                  <a:pt x="1720" y="388"/>
                  <a:pt x="1720" y="388"/>
                </a:cubicBezTo>
                <a:close/>
                <a:moveTo>
                  <a:pt x="1419" y="953"/>
                </a:moveTo>
                <a:cubicBezTo>
                  <a:pt x="1419" y="953"/>
                  <a:pt x="1419" y="953"/>
                  <a:pt x="1419" y="953"/>
                </a:cubicBezTo>
                <a:cubicBezTo>
                  <a:pt x="1419" y="953"/>
                  <a:pt x="1419" y="953"/>
                  <a:pt x="1419" y="953"/>
                </a:cubicBezTo>
                <a:cubicBezTo>
                  <a:pt x="1412" y="953"/>
                  <a:pt x="1406" y="959"/>
                  <a:pt x="1394" y="965"/>
                </a:cubicBezTo>
                <a:cubicBezTo>
                  <a:pt x="1387" y="965"/>
                  <a:pt x="1381" y="972"/>
                  <a:pt x="1369" y="978"/>
                </a:cubicBezTo>
                <a:cubicBezTo>
                  <a:pt x="1387" y="972"/>
                  <a:pt x="1400" y="959"/>
                  <a:pt x="1412" y="953"/>
                </a:cubicBezTo>
                <a:cubicBezTo>
                  <a:pt x="1406" y="959"/>
                  <a:pt x="1406" y="959"/>
                  <a:pt x="1400" y="965"/>
                </a:cubicBezTo>
                <a:cubicBezTo>
                  <a:pt x="1400" y="965"/>
                  <a:pt x="1400" y="959"/>
                  <a:pt x="1406" y="959"/>
                </a:cubicBezTo>
                <a:cubicBezTo>
                  <a:pt x="1419" y="953"/>
                  <a:pt x="1419" y="953"/>
                  <a:pt x="1419" y="953"/>
                </a:cubicBezTo>
                <a:close/>
                <a:moveTo>
                  <a:pt x="1707" y="356"/>
                </a:moveTo>
                <a:cubicBezTo>
                  <a:pt x="1707" y="350"/>
                  <a:pt x="1707" y="350"/>
                  <a:pt x="1707" y="350"/>
                </a:cubicBezTo>
                <a:cubicBezTo>
                  <a:pt x="1714" y="375"/>
                  <a:pt x="1714" y="375"/>
                  <a:pt x="1714" y="375"/>
                </a:cubicBezTo>
                <a:cubicBezTo>
                  <a:pt x="1714" y="369"/>
                  <a:pt x="1714" y="369"/>
                  <a:pt x="1714" y="369"/>
                </a:cubicBezTo>
                <a:cubicBezTo>
                  <a:pt x="1714" y="369"/>
                  <a:pt x="1714" y="369"/>
                  <a:pt x="1714" y="369"/>
                </a:cubicBezTo>
                <a:cubicBezTo>
                  <a:pt x="1714" y="369"/>
                  <a:pt x="1714" y="369"/>
                  <a:pt x="1714" y="369"/>
                </a:cubicBezTo>
                <a:cubicBezTo>
                  <a:pt x="1714" y="369"/>
                  <a:pt x="1714" y="369"/>
                  <a:pt x="1714" y="369"/>
                </a:cubicBezTo>
                <a:cubicBezTo>
                  <a:pt x="1714" y="362"/>
                  <a:pt x="1714" y="362"/>
                  <a:pt x="1714" y="362"/>
                </a:cubicBezTo>
                <a:cubicBezTo>
                  <a:pt x="1707" y="356"/>
                  <a:pt x="1707" y="356"/>
                  <a:pt x="1707" y="356"/>
                </a:cubicBezTo>
                <a:close/>
                <a:moveTo>
                  <a:pt x="1626" y="800"/>
                </a:moveTo>
                <a:cubicBezTo>
                  <a:pt x="1626" y="800"/>
                  <a:pt x="1626" y="800"/>
                  <a:pt x="1626" y="800"/>
                </a:cubicBezTo>
                <a:cubicBezTo>
                  <a:pt x="1626" y="800"/>
                  <a:pt x="1626" y="800"/>
                  <a:pt x="1626" y="800"/>
                </a:cubicBezTo>
                <a:cubicBezTo>
                  <a:pt x="1626" y="800"/>
                  <a:pt x="1626" y="800"/>
                  <a:pt x="1626" y="800"/>
                </a:cubicBezTo>
                <a:close/>
                <a:moveTo>
                  <a:pt x="1607" y="826"/>
                </a:moveTo>
                <a:cubicBezTo>
                  <a:pt x="1601" y="832"/>
                  <a:pt x="1607" y="813"/>
                  <a:pt x="1613" y="813"/>
                </a:cubicBezTo>
                <a:cubicBezTo>
                  <a:pt x="1620" y="807"/>
                  <a:pt x="1620" y="807"/>
                  <a:pt x="1620" y="807"/>
                </a:cubicBezTo>
                <a:cubicBezTo>
                  <a:pt x="1620" y="807"/>
                  <a:pt x="1620" y="807"/>
                  <a:pt x="1620" y="807"/>
                </a:cubicBezTo>
                <a:cubicBezTo>
                  <a:pt x="1620" y="807"/>
                  <a:pt x="1620" y="807"/>
                  <a:pt x="1607" y="826"/>
                </a:cubicBezTo>
                <a:close/>
                <a:moveTo>
                  <a:pt x="1620" y="807"/>
                </a:moveTo>
                <a:cubicBezTo>
                  <a:pt x="1626" y="800"/>
                  <a:pt x="1626" y="800"/>
                  <a:pt x="1626" y="800"/>
                </a:cubicBezTo>
                <a:cubicBezTo>
                  <a:pt x="1620" y="807"/>
                  <a:pt x="1620" y="807"/>
                  <a:pt x="1620" y="807"/>
                </a:cubicBezTo>
                <a:cubicBezTo>
                  <a:pt x="1620" y="807"/>
                  <a:pt x="1620" y="807"/>
                  <a:pt x="1620" y="807"/>
                </a:cubicBezTo>
                <a:close/>
                <a:moveTo>
                  <a:pt x="1638" y="788"/>
                </a:moveTo>
                <a:cubicBezTo>
                  <a:pt x="1638" y="788"/>
                  <a:pt x="1638" y="788"/>
                  <a:pt x="1638" y="781"/>
                </a:cubicBezTo>
                <a:cubicBezTo>
                  <a:pt x="1657" y="762"/>
                  <a:pt x="1645" y="775"/>
                  <a:pt x="1645" y="775"/>
                </a:cubicBezTo>
                <a:cubicBezTo>
                  <a:pt x="1645" y="775"/>
                  <a:pt x="1645" y="775"/>
                  <a:pt x="1651" y="769"/>
                </a:cubicBezTo>
                <a:cubicBezTo>
                  <a:pt x="1670" y="743"/>
                  <a:pt x="1670" y="743"/>
                  <a:pt x="1682" y="737"/>
                </a:cubicBezTo>
                <a:cubicBezTo>
                  <a:pt x="1682" y="737"/>
                  <a:pt x="1682" y="737"/>
                  <a:pt x="1689" y="724"/>
                </a:cubicBezTo>
                <a:cubicBezTo>
                  <a:pt x="1689" y="718"/>
                  <a:pt x="1689" y="718"/>
                  <a:pt x="1689" y="718"/>
                </a:cubicBezTo>
                <a:cubicBezTo>
                  <a:pt x="1689" y="718"/>
                  <a:pt x="1689" y="718"/>
                  <a:pt x="1689" y="724"/>
                </a:cubicBezTo>
                <a:cubicBezTo>
                  <a:pt x="1689" y="724"/>
                  <a:pt x="1689" y="724"/>
                  <a:pt x="1689" y="718"/>
                </a:cubicBezTo>
                <a:cubicBezTo>
                  <a:pt x="1695" y="699"/>
                  <a:pt x="1701" y="686"/>
                  <a:pt x="1707" y="673"/>
                </a:cubicBezTo>
                <a:cubicBezTo>
                  <a:pt x="1707" y="673"/>
                  <a:pt x="1707" y="680"/>
                  <a:pt x="1695" y="699"/>
                </a:cubicBezTo>
                <a:cubicBezTo>
                  <a:pt x="1689" y="724"/>
                  <a:pt x="1664" y="750"/>
                  <a:pt x="1632" y="788"/>
                </a:cubicBezTo>
                <a:cubicBezTo>
                  <a:pt x="1626" y="800"/>
                  <a:pt x="1632" y="794"/>
                  <a:pt x="1632" y="788"/>
                </a:cubicBezTo>
                <a:cubicBezTo>
                  <a:pt x="1632" y="794"/>
                  <a:pt x="1632" y="794"/>
                  <a:pt x="1632" y="794"/>
                </a:cubicBezTo>
                <a:cubicBezTo>
                  <a:pt x="1632" y="794"/>
                  <a:pt x="1626" y="794"/>
                  <a:pt x="1626" y="800"/>
                </a:cubicBezTo>
                <a:cubicBezTo>
                  <a:pt x="1632" y="794"/>
                  <a:pt x="1632" y="788"/>
                  <a:pt x="1638" y="781"/>
                </a:cubicBezTo>
                <a:cubicBezTo>
                  <a:pt x="1638" y="788"/>
                  <a:pt x="1638" y="788"/>
                  <a:pt x="1638" y="788"/>
                </a:cubicBezTo>
                <a:close/>
                <a:moveTo>
                  <a:pt x="1707" y="350"/>
                </a:moveTo>
                <a:cubicBezTo>
                  <a:pt x="1701" y="343"/>
                  <a:pt x="1701" y="343"/>
                  <a:pt x="1701" y="337"/>
                </a:cubicBezTo>
                <a:cubicBezTo>
                  <a:pt x="1701" y="343"/>
                  <a:pt x="1707" y="343"/>
                  <a:pt x="1707" y="350"/>
                </a:cubicBezTo>
                <a:close/>
                <a:moveTo>
                  <a:pt x="1720" y="381"/>
                </a:moveTo>
                <a:cubicBezTo>
                  <a:pt x="1720" y="381"/>
                  <a:pt x="1720" y="381"/>
                  <a:pt x="1714" y="369"/>
                </a:cubicBezTo>
                <a:cubicBezTo>
                  <a:pt x="1714" y="375"/>
                  <a:pt x="1714" y="375"/>
                  <a:pt x="1714" y="375"/>
                </a:cubicBezTo>
                <a:cubicBezTo>
                  <a:pt x="1720" y="381"/>
                  <a:pt x="1720" y="381"/>
                  <a:pt x="1720" y="381"/>
                </a:cubicBezTo>
                <a:close/>
                <a:moveTo>
                  <a:pt x="917" y="242"/>
                </a:moveTo>
                <a:cubicBezTo>
                  <a:pt x="942" y="242"/>
                  <a:pt x="942" y="242"/>
                  <a:pt x="942" y="242"/>
                </a:cubicBezTo>
                <a:cubicBezTo>
                  <a:pt x="948" y="242"/>
                  <a:pt x="948" y="242"/>
                  <a:pt x="948" y="242"/>
                </a:cubicBezTo>
                <a:cubicBezTo>
                  <a:pt x="929" y="242"/>
                  <a:pt x="929" y="242"/>
                  <a:pt x="929" y="242"/>
                </a:cubicBezTo>
                <a:cubicBezTo>
                  <a:pt x="917" y="242"/>
                  <a:pt x="917" y="242"/>
                  <a:pt x="917" y="242"/>
                </a:cubicBezTo>
                <a:close/>
                <a:moveTo>
                  <a:pt x="1733" y="451"/>
                </a:moveTo>
                <a:cubicBezTo>
                  <a:pt x="1733" y="458"/>
                  <a:pt x="1733" y="451"/>
                  <a:pt x="1733" y="464"/>
                </a:cubicBezTo>
                <a:cubicBezTo>
                  <a:pt x="1733" y="451"/>
                  <a:pt x="1733" y="451"/>
                  <a:pt x="1733" y="451"/>
                </a:cubicBezTo>
                <a:close/>
                <a:moveTo>
                  <a:pt x="314" y="458"/>
                </a:moveTo>
                <a:cubicBezTo>
                  <a:pt x="314" y="458"/>
                  <a:pt x="314" y="458"/>
                  <a:pt x="302" y="464"/>
                </a:cubicBezTo>
                <a:cubicBezTo>
                  <a:pt x="302" y="464"/>
                  <a:pt x="302" y="464"/>
                  <a:pt x="327" y="451"/>
                </a:cubicBezTo>
                <a:cubicBezTo>
                  <a:pt x="346" y="445"/>
                  <a:pt x="333" y="451"/>
                  <a:pt x="333" y="445"/>
                </a:cubicBezTo>
                <a:cubicBezTo>
                  <a:pt x="333" y="445"/>
                  <a:pt x="333" y="445"/>
                  <a:pt x="327" y="451"/>
                </a:cubicBezTo>
                <a:cubicBezTo>
                  <a:pt x="358" y="432"/>
                  <a:pt x="358" y="432"/>
                  <a:pt x="358" y="432"/>
                </a:cubicBezTo>
                <a:cubicBezTo>
                  <a:pt x="346" y="445"/>
                  <a:pt x="346" y="445"/>
                  <a:pt x="346" y="445"/>
                </a:cubicBezTo>
                <a:cubicBezTo>
                  <a:pt x="321" y="451"/>
                  <a:pt x="321" y="451"/>
                  <a:pt x="321" y="451"/>
                </a:cubicBezTo>
                <a:cubicBezTo>
                  <a:pt x="321" y="451"/>
                  <a:pt x="321" y="451"/>
                  <a:pt x="321" y="451"/>
                </a:cubicBezTo>
                <a:cubicBezTo>
                  <a:pt x="321" y="458"/>
                  <a:pt x="321" y="458"/>
                  <a:pt x="314" y="458"/>
                </a:cubicBezTo>
                <a:close/>
                <a:moveTo>
                  <a:pt x="1733" y="477"/>
                </a:moveTo>
                <a:cubicBezTo>
                  <a:pt x="1733" y="477"/>
                  <a:pt x="1733" y="477"/>
                  <a:pt x="1739" y="508"/>
                </a:cubicBezTo>
                <a:cubicBezTo>
                  <a:pt x="1739" y="502"/>
                  <a:pt x="1739" y="502"/>
                  <a:pt x="1739" y="502"/>
                </a:cubicBezTo>
                <a:cubicBezTo>
                  <a:pt x="1739" y="502"/>
                  <a:pt x="1739" y="502"/>
                  <a:pt x="1733" y="477"/>
                </a:cubicBezTo>
                <a:close/>
                <a:moveTo>
                  <a:pt x="754" y="273"/>
                </a:moveTo>
                <a:cubicBezTo>
                  <a:pt x="747" y="273"/>
                  <a:pt x="747" y="273"/>
                  <a:pt x="747" y="273"/>
                </a:cubicBezTo>
                <a:cubicBezTo>
                  <a:pt x="754" y="273"/>
                  <a:pt x="754" y="273"/>
                  <a:pt x="754" y="273"/>
                </a:cubicBezTo>
                <a:close/>
                <a:moveTo>
                  <a:pt x="1670" y="292"/>
                </a:moveTo>
                <a:cubicBezTo>
                  <a:pt x="1670" y="292"/>
                  <a:pt x="1670" y="292"/>
                  <a:pt x="1682" y="299"/>
                </a:cubicBezTo>
                <a:cubicBezTo>
                  <a:pt x="1670" y="292"/>
                  <a:pt x="1682" y="299"/>
                  <a:pt x="1670" y="292"/>
                </a:cubicBezTo>
                <a:close/>
                <a:moveTo>
                  <a:pt x="446" y="381"/>
                </a:moveTo>
                <a:cubicBezTo>
                  <a:pt x="446" y="381"/>
                  <a:pt x="446" y="381"/>
                  <a:pt x="465" y="375"/>
                </a:cubicBezTo>
                <a:cubicBezTo>
                  <a:pt x="459" y="375"/>
                  <a:pt x="465" y="375"/>
                  <a:pt x="446" y="381"/>
                </a:cubicBezTo>
                <a:close/>
                <a:moveTo>
                  <a:pt x="1080" y="229"/>
                </a:moveTo>
                <a:cubicBezTo>
                  <a:pt x="1048" y="229"/>
                  <a:pt x="1067" y="229"/>
                  <a:pt x="1042" y="229"/>
                </a:cubicBezTo>
                <a:cubicBezTo>
                  <a:pt x="1036" y="229"/>
                  <a:pt x="1036" y="229"/>
                  <a:pt x="1036" y="229"/>
                </a:cubicBezTo>
                <a:cubicBezTo>
                  <a:pt x="1055" y="229"/>
                  <a:pt x="1074" y="229"/>
                  <a:pt x="1092" y="229"/>
                </a:cubicBezTo>
                <a:cubicBezTo>
                  <a:pt x="1080" y="229"/>
                  <a:pt x="1080" y="229"/>
                  <a:pt x="1080" y="229"/>
                </a:cubicBezTo>
                <a:close/>
                <a:moveTo>
                  <a:pt x="1011" y="235"/>
                </a:moveTo>
                <a:cubicBezTo>
                  <a:pt x="1023" y="235"/>
                  <a:pt x="1023" y="235"/>
                  <a:pt x="1036" y="229"/>
                </a:cubicBezTo>
                <a:cubicBezTo>
                  <a:pt x="1030" y="229"/>
                  <a:pt x="1017" y="229"/>
                  <a:pt x="1011" y="235"/>
                </a:cubicBezTo>
                <a:close/>
                <a:moveTo>
                  <a:pt x="164" y="584"/>
                </a:moveTo>
                <a:cubicBezTo>
                  <a:pt x="145" y="604"/>
                  <a:pt x="145" y="604"/>
                  <a:pt x="132" y="623"/>
                </a:cubicBezTo>
                <a:cubicBezTo>
                  <a:pt x="145" y="604"/>
                  <a:pt x="151" y="597"/>
                  <a:pt x="164" y="584"/>
                </a:cubicBezTo>
                <a:close/>
                <a:moveTo>
                  <a:pt x="804" y="261"/>
                </a:moveTo>
                <a:cubicBezTo>
                  <a:pt x="810" y="261"/>
                  <a:pt x="816" y="261"/>
                  <a:pt x="823" y="254"/>
                </a:cubicBezTo>
                <a:cubicBezTo>
                  <a:pt x="823" y="261"/>
                  <a:pt x="816" y="261"/>
                  <a:pt x="810" y="261"/>
                </a:cubicBezTo>
                <a:cubicBezTo>
                  <a:pt x="810" y="261"/>
                  <a:pt x="810" y="261"/>
                  <a:pt x="804" y="261"/>
                </a:cubicBezTo>
                <a:close/>
                <a:moveTo>
                  <a:pt x="1739" y="502"/>
                </a:moveTo>
                <a:cubicBezTo>
                  <a:pt x="1739" y="502"/>
                  <a:pt x="1739" y="502"/>
                  <a:pt x="1739" y="508"/>
                </a:cubicBezTo>
                <a:cubicBezTo>
                  <a:pt x="1739" y="508"/>
                  <a:pt x="1739" y="508"/>
                  <a:pt x="1739" y="508"/>
                </a:cubicBezTo>
                <a:cubicBezTo>
                  <a:pt x="1739" y="508"/>
                  <a:pt x="1739" y="508"/>
                  <a:pt x="1739" y="515"/>
                </a:cubicBezTo>
                <a:cubicBezTo>
                  <a:pt x="1733" y="515"/>
                  <a:pt x="1733" y="508"/>
                  <a:pt x="1733" y="502"/>
                </a:cubicBezTo>
                <a:cubicBezTo>
                  <a:pt x="1733" y="508"/>
                  <a:pt x="1733" y="515"/>
                  <a:pt x="1733" y="534"/>
                </a:cubicBezTo>
                <a:cubicBezTo>
                  <a:pt x="1733" y="527"/>
                  <a:pt x="1733" y="527"/>
                  <a:pt x="1733" y="515"/>
                </a:cubicBezTo>
                <a:cubicBezTo>
                  <a:pt x="1733" y="515"/>
                  <a:pt x="1733" y="515"/>
                  <a:pt x="1733" y="502"/>
                </a:cubicBezTo>
                <a:cubicBezTo>
                  <a:pt x="1733" y="515"/>
                  <a:pt x="1733" y="534"/>
                  <a:pt x="1733" y="553"/>
                </a:cubicBezTo>
                <a:cubicBezTo>
                  <a:pt x="1726" y="584"/>
                  <a:pt x="1726" y="584"/>
                  <a:pt x="1726" y="584"/>
                </a:cubicBezTo>
                <a:cubicBezTo>
                  <a:pt x="1726" y="584"/>
                  <a:pt x="1726" y="584"/>
                  <a:pt x="1726" y="591"/>
                </a:cubicBezTo>
                <a:cubicBezTo>
                  <a:pt x="1733" y="578"/>
                  <a:pt x="1733" y="565"/>
                  <a:pt x="1733" y="559"/>
                </a:cubicBezTo>
                <a:cubicBezTo>
                  <a:pt x="1733" y="559"/>
                  <a:pt x="1733" y="559"/>
                  <a:pt x="1733" y="578"/>
                </a:cubicBezTo>
                <a:cubicBezTo>
                  <a:pt x="1733" y="559"/>
                  <a:pt x="1733" y="546"/>
                  <a:pt x="1733" y="534"/>
                </a:cubicBezTo>
                <a:cubicBezTo>
                  <a:pt x="1733" y="527"/>
                  <a:pt x="1733" y="527"/>
                  <a:pt x="1739" y="515"/>
                </a:cubicBezTo>
                <a:cubicBezTo>
                  <a:pt x="1733" y="527"/>
                  <a:pt x="1733" y="540"/>
                  <a:pt x="1733" y="553"/>
                </a:cubicBezTo>
                <a:cubicBezTo>
                  <a:pt x="1739" y="534"/>
                  <a:pt x="1739" y="534"/>
                  <a:pt x="1739" y="534"/>
                </a:cubicBezTo>
                <a:cubicBezTo>
                  <a:pt x="1739" y="527"/>
                  <a:pt x="1739" y="527"/>
                  <a:pt x="1739" y="527"/>
                </a:cubicBezTo>
                <a:cubicBezTo>
                  <a:pt x="1739" y="527"/>
                  <a:pt x="1739" y="527"/>
                  <a:pt x="1739" y="527"/>
                </a:cubicBezTo>
                <a:cubicBezTo>
                  <a:pt x="1739" y="515"/>
                  <a:pt x="1739" y="508"/>
                  <a:pt x="1739" y="502"/>
                </a:cubicBezTo>
                <a:cubicBezTo>
                  <a:pt x="1739" y="502"/>
                  <a:pt x="1739" y="502"/>
                  <a:pt x="1739" y="508"/>
                </a:cubicBezTo>
                <a:cubicBezTo>
                  <a:pt x="1739" y="502"/>
                  <a:pt x="1739" y="502"/>
                  <a:pt x="1739" y="502"/>
                </a:cubicBezTo>
                <a:close/>
                <a:moveTo>
                  <a:pt x="590" y="324"/>
                </a:moveTo>
                <a:cubicBezTo>
                  <a:pt x="597" y="318"/>
                  <a:pt x="603" y="318"/>
                  <a:pt x="609" y="318"/>
                </a:cubicBezTo>
                <a:cubicBezTo>
                  <a:pt x="603" y="318"/>
                  <a:pt x="597" y="318"/>
                  <a:pt x="597" y="318"/>
                </a:cubicBezTo>
                <a:cubicBezTo>
                  <a:pt x="597" y="324"/>
                  <a:pt x="590" y="324"/>
                  <a:pt x="590" y="324"/>
                </a:cubicBezTo>
                <a:close/>
                <a:moveTo>
                  <a:pt x="910" y="242"/>
                </a:moveTo>
                <a:cubicBezTo>
                  <a:pt x="904" y="242"/>
                  <a:pt x="904" y="242"/>
                  <a:pt x="904" y="242"/>
                </a:cubicBezTo>
                <a:cubicBezTo>
                  <a:pt x="892" y="242"/>
                  <a:pt x="892" y="242"/>
                  <a:pt x="892" y="242"/>
                </a:cubicBezTo>
                <a:cubicBezTo>
                  <a:pt x="910" y="242"/>
                  <a:pt x="910" y="242"/>
                  <a:pt x="910" y="242"/>
                </a:cubicBezTo>
                <a:close/>
                <a:moveTo>
                  <a:pt x="722" y="280"/>
                </a:moveTo>
                <a:cubicBezTo>
                  <a:pt x="754" y="267"/>
                  <a:pt x="747" y="273"/>
                  <a:pt x="747" y="273"/>
                </a:cubicBezTo>
                <a:cubicBezTo>
                  <a:pt x="760" y="267"/>
                  <a:pt x="766" y="267"/>
                  <a:pt x="779" y="267"/>
                </a:cubicBezTo>
                <a:cubicBezTo>
                  <a:pt x="797" y="261"/>
                  <a:pt x="797" y="261"/>
                  <a:pt x="797" y="261"/>
                </a:cubicBezTo>
                <a:cubicBezTo>
                  <a:pt x="791" y="261"/>
                  <a:pt x="791" y="261"/>
                  <a:pt x="791" y="261"/>
                </a:cubicBezTo>
                <a:cubicBezTo>
                  <a:pt x="816" y="261"/>
                  <a:pt x="841" y="254"/>
                  <a:pt x="860" y="248"/>
                </a:cubicBezTo>
                <a:cubicBezTo>
                  <a:pt x="867" y="248"/>
                  <a:pt x="867" y="248"/>
                  <a:pt x="867" y="248"/>
                </a:cubicBezTo>
                <a:cubicBezTo>
                  <a:pt x="848" y="248"/>
                  <a:pt x="841" y="254"/>
                  <a:pt x="823" y="254"/>
                </a:cubicBezTo>
                <a:cubicBezTo>
                  <a:pt x="854" y="248"/>
                  <a:pt x="860" y="248"/>
                  <a:pt x="904" y="242"/>
                </a:cubicBezTo>
                <a:cubicBezTo>
                  <a:pt x="885" y="248"/>
                  <a:pt x="885" y="248"/>
                  <a:pt x="885" y="248"/>
                </a:cubicBezTo>
                <a:cubicBezTo>
                  <a:pt x="879" y="248"/>
                  <a:pt x="879" y="248"/>
                  <a:pt x="873" y="248"/>
                </a:cubicBezTo>
                <a:cubicBezTo>
                  <a:pt x="885" y="242"/>
                  <a:pt x="885" y="242"/>
                  <a:pt x="904" y="242"/>
                </a:cubicBezTo>
                <a:cubicBezTo>
                  <a:pt x="923" y="242"/>
                  <a:pt x="923" y="242"/>
                  <a:pt x="936" y="242"/>
                </a:cubicBezTo>
                <a:cubicBezTo>
                  <a:pt x="929" y="242"/>
                  <a:pt x="929" y="242"/>
                  <a:pt x="942" y="242"/>
                </a:cubicBezTo>
                <a:cubicBezTo>
                  <a:pt x="942" y="242"/>
                  <a:pt x="942" y="242"/>
                  <a:pt x="986" y="235"/>
                </a:cubicBezTo>
                <a:cubicBezTo>
                  <a:pt x="973" y="235"/>
                  <a:pt x="961" y="235"/>
                  <a:pt x="967" y="235"/>
                </a:cubicBezTo>
                <a:cubicBezTo>
                  <a:pt x="992" y="235"/>
                  <a:pt x="998" y="235"/>
                  <a:pt x="1011" y="235"/>
                </a:cubicBezTo>
                <a:cubicBezTo>
                  <a:pt x="1011" y="235"/>
                  <a:pt x="1011" y="235"/>
                  <a:pt x="986" y="235"/>
                </a:cubicBezTo>
                <a:cubicBezTo>
                  <a:pt x="1042" y="229"/>
                  <a:pt x="1080" y="229"/>
                  <a:pt x="1143" y="229"/>
                </a:cubicBezTo>
                <a:cubicBezTo>
                  <a:pt x="1130" y="229"/>
                  <a:pt x="1136" y="229"/>
                  <a:pt x="1099" y="229"/>
                </a:cubicBezTo>
                <a:cubicBezTo>
                  <a:pt x="1118" y="229"/>
                  <a:pt x="1143" y="229"/>
                  <a:pt x="1161" y="229"/>
                </a:cubicBezTo>
                <a:cubicBezTo>
                  <a:pt x="1161" y="229"/>
                  <a:pt x="1161" y="229"/>
                  <a:pt x="1161" y="229"/>
                </a:cubicBezTo>
                <a:cubicBezTo>
                  <a:pt x="1168" y="229"/>
                  <a:pt x="1168" y="229"/>
                  <a:pt x="1168" y="229"/>
                </a:cubicBezTo>
                <a:cubicBezTo>
                  <a:pt x="1143" y="229"/>
                  <a:pt x="1149" y="229"/>
                  <a:pt x="1130" y="229"/>
                </a:cubicBezTo>
                <a:cubicBezTo>
                  <a:pt x="1092" y="229"/>
                  <a:pt x="1074" y="229"/>
                  <a:pt x="1042" y="229"/>
                </a:cubicBezTo>
                <a:cubicBezTo>
                  <a:pt x="998" y="235"/>
                  <a:pt x="1036" y="229"/>
                  <a:pt x="1011" y="229"/>
                </a:cubicBezTo>
                <a:cubicBezTo>
                  <a:pt x="1017" y="229"/>
                  <a:pt x="1011" y="235"/>
                  <a:pt x="979" y="235"/>
                </a:cubicBezTo>
                <a:cubicBezTo>
                  <a:pt x="979" y="235"/>
                  <a:pt x="973" y="235"/>
                  <a:pt x="967" y="235"/>
                </a:cubicBezTo>
                <a:cubicBezTo>
                  <a:pt x="973" y="235"/>
                  <a:pt x="979" y="235"/>
                  <a:pt x="992" y="235"/>
                </a:cubicBezTo>
                <a:cubicBezTo>
                  <a:pt x="992" y="235"/>
                  <a:pt x="992" y="235"/>
                  <a:pt x="1011" y="229"/>
                </a:cubicBezTo>
                <a:cubicBezTo>
                  <a:pt x="986" y="235"/>
                  <a:pt x="998" y="235"/>
                  <a:pt x="986" y="235"/>
                </a:cubicBezTo>
                <a:cubicBezTo>
                  <a:pt x="923" y="235"/>
                  <a:pt x="854" y="248"/>
                  <a:pt x="791" y="261"/>
                </a:cubicBezTo>
                <a:cubicBezTo>
                  <a:pt x="791" y="261"/>
                  <a:pt x="791" y="261"/>
                  <a:pt x="791" y="261"/>
                </a:cubicBezTo>
                <a:cubicBezTo>
                  <a:pt x="791" y="261"/>
                  <a:pt x="791" y="261"/>
                  <a:pt x="791" y="261"/>
                </a:cubicBezTo>
                <a:cubicBezTo>
                  <a:pt x="747" y="273"/>
                  <a:pt x="710" y="280"/>
                  <a:pt x="685" y="286"/>
                </a:cubicBezTo>
                <a:cubicBezTo>
                  <a:pt x="685" y="286"/>
                  <a:pt x="685" y="286"/>
                  <a:pt x="666" y="292"/>
                </a:cubicBezTo>
                <a:cubicBezTo>
                  <a:pt x="653" y="292"/>
                  <a:pt x="634" y="299"/>
                  <a:pt x="609" y="318"/>
                </a:cubicBezTo>
                <a:cubicBezTo>
                  <a:pt x="641" y="299"/>
                  <a:pt x="697" y="286"/>
                  <a:pt x="722" y="280"/>
                </a:cubicBezTo>
                <a:close/>
                <a:moveTo>
                  <a:pt x="691" y="286"/>
                </a:moveTo>
                <a:cubicBezTo>
                  <a:pt x="703" y="280"/>
                  <a:pt x="703" y="280"/>
                  <a:pt x="703" y="280"/>
                </a:cubicBezTo>
                <a:cubicBezTo>
                  <a:pt x="691" y="286"/>
                  <a:pt x="703" y="280"/>
                  <a:pt x="691" y="286"/>
                </a:cubicBezTo>
                <a:close/>
                <a:moveTo>
                  <a:pt x="1431" y="946"/>
                </a:moveTo>
                <a:cubicBezTo>
                  <a:pt x="1431" y="953"/>
                  <a:pt x="1431" y="946"/>
                  <a:pt x="1425" y="953"/>
                </a:cubicBezTo>
                <a:cubicBezTo>
                  <a:pt x="1431" y="953"/>
                  <a:pt x="1431" y="953"/>
                  <a:pt x="1431" y="946"/>
                </a:cubicBezTo>
                <a:close/>
                <a:moveTo>
                  <a:pt x="1651" y="261"/>
                </a:moveTo>
                <a:cubicBezTo>
                  <a:pt x="1664" y="267"/>
                  <a:pt x="1670" y="280"/>
                  <a:pt x="1682" y="292"/>
                </a:cubicBezTo>
                <a:cubicBezTo>
                  <a:pt x="1689" y="299"/>
                  <a:pt x="1689" y="305"/>
                  <a:pt x="1695" y="318"/>
                </a:cubicBezTo>
                <a:cubicBezTo>
                  <a:pt x="1682" y="286"/>
                  <a:pt x="1664" y="273"/>
                  <a:pt x="1664" y="267"/>
                </a:cubicBezTo>
                <a:cubicBezTo>
                  <a:pt x="1664" y="267"/>
                  <a:pt x="1664" y="267"/>
                  <a:pt x="1657" y="267"/>
                </a:cubicBezTo>
                <a:cubicBezTo>
                  <a:pt x="1657" y="267"/>
                  <a:pt x="1657" y="267"/>
                  <a:pt x="1651" y="261"/>
                </a:cubicBezTo>
                <a:close/>
                <a:moveTo>
                  <a:pt x="1720" y="388"/>
                </a:moveTo>
                <a:cubicBezTo>
                  <a:pt x="1720" y="381"/>
                  <a:pt x="1720" y="381"/>
                  <a:pt x="1720" y="381"/>
                </a:cubicBezTo>
                <a:cubicBezTo>
                  <a:pt x="1720" y="375"/>
                  <a:pt x="1720" y="375"/>
                  <a:pt x="1720" y="388"/>
                </a:cubicBezTo>
                <a:close/>
                <a:moveTo>
                  <a:pt x="1726" y="400"/>
                </a:moveTo>
                <a:cubicBezTo>
                  <a:pt x="1726" y="394"/>
                  <a:pt x="1726" y="388"/>
                  <a:pt x="1720" y="388"/>
                </a:cubicBezTo>
                <a:cubicBezTo>
                  <a:pt x="1720" y="388"/>
                  <a:pt x="1720" y="388"/>
                  <a:pt x="1720" y="388"/>
                </a:cubicBezTo>
                <a:cubicBezTo>
                  <a:pt x="1726" y="400"/>
                  <a:pt x="1726" y="419"/>
                  <a:pt x="1726" y="400"/>
                </a:cubicBezTo>
                <a:close/>
                <a:moveTo>
                  <a:pt x="302" y="464"/>
                </a:moveTo>
                <a:cubicBezTo>
                  <a:pt x="302" y="464"/>
                  <a:pt x="302" y="464"/>
                  <a:pt x="302" y="464"/>
                </a:cubicBezTo>
                <a:cubicBezTo>
                  <a:pt x="302" y="464"/>
                  <a:pt x="302" y="464"/>
                  <a:pt x="302" y="464"/>
                </a:cubicBezTo>
                <a:close/>
                <a:moveTo>
                  <a:pt x="277" y="483"/>
                </a:moveTo>
                <a:cubicBezTo>
                  <a:pt x="277" y="483"/>
                  <a:pt x="277" y="483"/>
                  <a:pt x="295" y="470"/>
                </a:cubicBezTo>
                <a:cubicBezTo>
                  <a:pt x="302" y="464"/>
                  <a:pt x="302" y="464"/>
                  <a:pt x="302" y="464"/>
                </a:cubicBezTo>
                <a:cubicBezTo>
                  <a:pt x="302" y="464"/>
                  <a:pt x="302" y="464"/>
                  <a:pt x="283" y="477"/>
                </a:cubicBezTo>
                <a:cubicBezTo>
                  <a:pt x="283" y="477"/>
                  <a:pt x="283" y="477"/>
                  <a:pt x="277" y="483"/>
                </a:cubicBezTo>
                <a:close/>
                <a:moveTo>
                  <a:pt x="1695" y="318"/>
                </a:moveTo>
                <a:cubicBezTo>
                  <a:pt x="1695" y="318"/>
                  <a:pt x="1695" y="318"/>
                  <a:pt x="1701" y="331"/>
                </a:cubicBezTo>
                <a:cubicBezTo>
                  <a:pt x="1695" y="318"/>
                  <a:pt x="1701" y="324"/>
                  <a:pt x="1695" y="318"/>
                </a:cubicBezTo>
                <a:close/>
                <a:moveTo>
                  <a:pt x="816" y="26"/>
                </a:moveTo>
                <a:cubicBezTo>
                  <a:pt x="810" y="26"/>
                  <a:pt x="810" y="26"/>
                  <a:pt x="810" y="26"/>
                </a:cubicBezTo>
                <a:cubicBezTo>
                  <a:pt x="816" y="26"/>
                  <a:pt x="816" y="26"/>
                  <a:pt x="823" y="26"/>
                </a:cubicBezTo>
                <a:cubicBezTo>
                  <a:pt x="816" y="26"/>
                  <a:pt x="816" y="26"/>
                  <a:pt x="816" y="26"/>
                </a:cubicBezTo>
                <a:close/>
                <a:moveTo>
                  <a:pt x="1218" y="20"/>
                </a:moveTo>
                <a:cubicBezTo>
                  <a:pt x="1218" y="20"/>
                  <a:pt x="1218" y="20"/>
                  <a:pt x="1218" y="20"/>
                </a:cubicBezTo>
                <a:cubicBezTo>
                  <a:pt x="1218" y="20"/>
                  <a:pt x="1218" y="20"/>
                  <a:pt x="1218" y="20"/>
                </a:cubicBezTo>
                <a:cubicBezTo>
                  <a:pt x="1218" y="20"/>
                  <a:pt x="1218" y="20"/>
                  <a:pt x="1218" y="20"/>
                </a:cubicBezTo>
                <a:close/>
                <a:moveTo>
                  <a:pt x="1212" y="20"/>
                </a:moveTo>
                <a:cubicBezTo>
                  <a:pt x="1212" y="20"/>
                  <a:pt x="1212" y="20"/>
                  <a:pt x="1212" y="20"/>
                </a:cubicBezTo>
                <a:cubicBezTo>
                  <a:pt x="1218" y="20"/>
                  <a:pt x="1224" y="20"/>
                  <a:pt x="1249" y="26"/>
                </a:cubicBezTo>
                <a:cubicBezTo>
                  <a:pt x="1256" y="26"/>
                  <a:pt x="1262" y="26"/>
                  <a:pt x="1268" y="26"/>
                </a:cubicBezTo>
                <a:cubicBezTo>
                  <a:pt x="1249" y="20"/>
                  <a:pt x="1249" y="26"/>
                  <a:pt x="1243" y="20"/>
                </a:cubicBezTo>
                <a:cubicBezTo>
                  <a:pt x="1199" y="7"/>
                  <a:pt x="1199" y="20"/>
                  <a:pt x="1199" y="20"/>
                </a:cubicBezTo>
                <a:cubicBezTo>
                  <a:pt x="1161" y="7"/>
                  <a:pt x="1193" y="20"/>
                  <a:pt x="1161" y="7"/>
                </a:cubicBezTo>
                <a:cubicBezTo>
                  <a:pt x="1161" y="7"/>
                  <a:pt x="1161" y="7"/>
                  <a:pt x="1130" y="7"/>
                </a:cubicBezTo>
                <a:cubicBezTo>
                  <a:pt x="1105" y="0"/>
                  <a:pt x="1105" y="0"/>
                  <a:pt x="1118" y="0"/>
                </a:cubicBezTo>
                <a:cubicBezTo>
                  <a:pt x="1111" y="0"/>
                  <a:pt x="1105" y="0"/>
                  <a:pt x="1099" y="0"/>
                </a:cubicBezTo>
                <a:cubicBezTo>
                  <a:pt x="1099" y="0"/>
                  <a:pt x="1099" y="0"/>
                  <a:pt x="1118" y="7"/>
                </a:cubicBezTo>
                <a:cubicBezTo>
                  <a:pt x="1086" y="0"/>
                  <a:pt x="1074" y="0"/>
                  <a:pt x="1080" y="0"/>
                </a:cubicBezTo>
                <a:cubicBezTo>
                  <a:pt x="1074" y="0"/>
                  <a:pt x="1074" y="0"/>
                  <a:pt x="1074" y="0"/>
                </a:cubicBezTo>
                <a:cubicBezTo>
                  <a:pt x="1061" y="0"/>
                  <a:pt x="1061" y="0"/>
                  <a:pt x="1048" y="0"/>
                </a:cubicBezTo>
                <a:cubicBezTo>
                  <a:pt x="1023" y="0"/>
                  <a:pt x="1030" y="0"/>
                  <a:pt x="992" y="0"/>
                </a:cubicBezTo>
                <a:cubicBezTo>
                  <a:pt x="992" y="0"/>
                  <a:pt x="992" y="0"/>
                  <a:pt x="998" y="0"/>
                </a:cubicBezTo>
                <a:cubicBezTo>
                  <a:pt x="1055" y="0"/>
                  <a:pt x="1149" y="7"/>
                  <a:pt x="1193" y="20"/>
                </a:cubicBezTo>
                <a:cubicBezTo>
                  <a:pt x="1199" y="20"/>
                  <a:pt x="1205" y="20"/>
                  <a:pt x="1218" y="20"/>
                </a:cubicBezTo>
                <a:cubicBezTo>
                  <a:pt x="1205" y="20"/>
                  <a:pt x="1199" y="20"/>
                  <a:pt x="1193" y="20"/>
                </a:cubicBezTo>
                <a:cubicBezTo>
                  <a:pt x="1199" y="20"/>
                  <a:pt x="1205" y="20"/>
                  <a:pt x="1212" y="20"/>
                </a:cubicBezTo>
                <a:close/>
                <a:moveTo>
                  <a:pt x="1532" y="115"/>
                </a:moveTo>
                <a:cubicBezTo>
                  <a:pt x="1532" y="115"/>
                  <a:pt x="1532" y="115"/>
                  <a:pt x="1538" y="121"/>
                </a:cubicBezTo>
                <a:cubicBezTo>
                  <a:pt x="1532" y="115"/>
                  <a:pt x="1519" y="102"/>
                  <a:pt x="1513" y="96"/>
                </a:cubicBezTo>
                <a:cubicBezTo>
                  <a:pt x="1532" y="115"/>
                  <a:pt x="1532" y="115"/>
                  <a:pt x="1532" y="115"/>
                </a:cubicBezTo>
                <a:close/>
                <a:moveTo>
                  <a:pt x="1155" y="32"/>
                </a:moveTo>
                <a:cubicBezTo>
                  <a:pt x="1155" y="32"/>
                  <a:pt x="1155" y="32"/>
                  <a:pt x="1155" y="32"/>
                </a:cubicBezTo>
                <a:cubicBezTo>
                  <a:pt x="1155" y="32"/>
                  <a:pt x="1155" y="32"/>
                  <a:pt x="1155" y="32"/>
                </a:cubicBezTo>
                <a:cubicBezTo>
                  <a:pt x="1161" y="32"/>
                  <a:pt x="1161" y="32"/>
                  <a:pt x="1168" y="32"/>
                </a:cubicBezTo>
                <a:cubicBezTo>
                  <a:pt x="1161" y="32"/>
                  <a:pt x="1161" y="32"/>
                  <a:pt x="1155" y="32"/>
                </a:cubicBezTo>
                <a:close/>
                <a:moveTo>
                  <a:pt x="873" y="26"/>
                </a:moveTo>
                <a:cubicBezTo>
                  <a:pt x="867" y="26"/>
                  <a:pt x="867" y="26"/>
                  <a:pt x="860" y="26"/>
                </a:cubicBezTo>
                <a:cubicBezTo>
                  <a:pt x="867" y="26"/>
                  <a:pt x="873" y="26"/>
                  <a:pt x="879" y="26"/>
                </a:cubicBezTo>
                <a:cubicBezTo>
                  <a:pt x="879" y="26"/>
                  <a:pt x="879" y="26"/>
                  <a:pt x="879" y="26"/>
                </a:cubicBezTo>
                <a:cubicBezTo>
                  <a:pt x="873" y="26"/>
                  <a:pt x="873" y="26"/>
                  <a:pt x="873" y="26"/>
                </a:cubicBezTo>
                <a:close/>
                <a:moveTo>
                  <a:pt x="647" y="58"/>
                </a:moveTo>
                <a:cubicBezTo>
                  <a:pt x="647" y="58"/>
                  <a:pt x="647" y="58"/>
                  <a:pt x="653" y="58"/>
                </a:cubicBezTo>
                <a:cubicBezTo>
                  <a:pt x="710" y="45"/>
                  <a:pt x="697" y="51"/>
                  <a:pt x="728" y="45"/>
                </a:cubicBezTo>
                <a:cubicBezTo>
                  <a:pt x="754" y="39"/>
                  <a:pt x="741" y="39"/>
                  <a:pt x="754" y="39"/>
                </a:cubicBezTo>
                <a:cubicBezTo>
                  <a:pt x="754" y="39"/>
                  <a:pt x="754" y="39"/>
                  <a:pt x="766" y="32"/>
                </a:cubicBezTo>
                <a:cubicBezTo>
                  <a:pt x="754" y="39"/>
                  <a:pt x="760" y="39"/>
                  <a:pt x="741" y="39"/>
                </a:cubicBezTo>
                <a:cubicBezTo>
                  <a:pt x="747" y="39"/>
                  <a:pt x="754" y="39"/>
                  <a:pt x="760" y="32"/>
                </a:cubicBezTo>
                <a:cubicBezTo>
                  <a:pt x="710" y="45"/>
                  <a:pt x="691" y="51"/>
                  <a:pt x="659" y="51"/>
                </a:cubicBezTo>
                <a:cubicBezTo>
                  <a:pt x="659" y="51"/>
                  <a:pt x="659" y="51"/>
                  <a:pt x="647" y="58"/>
                </a:cubicBezTo>
                <a:close/>
                <a:moveTo>
                  <a:pt x="1576" y="864"/>
                </a:moveTo>
                <a:cubicBezTo>
                  <a:pt x="1576" y="864"/>
                  <a:pt x="1576" y="864"/>
                  <a:pt x="1576" y="864"/>
                </a:cubicBezTo>
                <a:cubicBezTo>
                  <a:pt x="1576" y="864"/>
                  <a:pt x="1576" y="864"/>
                  <a:pt x="1576" y="864"/>
                </a:cubicBezTo>
                <a:cubicBezTo>
                  <a:pt x="1576" y="864"/>
                  <a:pt x="1576" y="864"/>
                  <a:pt x="1576" y="864"/>
                </a:cubicBezTo>
                <a:close/>
                <a:moveTo>
                  <a:pt x="772" y="32"/>
                </a:moveTo>
                <a:cubicBezTo>
                  <a:pt x="772" y="32"/>
                  <a:pt x="772" y="32"/>
                  <a:pt x="772" y="32"/>
                </a:cubicBezTo>
                <a:cubicBezTo>
                  <a:pt x="772" y="32"/>
                  <a:pt x="766" y="32"/>
                  <a:pt x="760" y="32"/>
                </a:cubicBezTo>
                <a:cubicBezTo>
                  <a:pt x="760" y="32"/>
                  <a:pt x="766" y="32"/>
                  <a:pt x="772" y="32"/>
                </a:cubicBezTo>
                <a:close/>
                <a:moveTo>
                  <a:pt x="628" y="64"/>
                </a:moveTo>
                <a:cubicBezTo>
                  <a:pt x="622" y="70"/>
                  <a:pt x="622" y="70"/>
                  <a:pt x="622" y="70"/>
                </a:cubicBezTo>
                <a:cubicBezTo>
                  <a:pt x="634" y="64"/>
                  <a:pt x="634" y="64"/>
                  <a:pt x="641" y="64"/>
                </a:cubicBezTo>
                <a:cubicBezTo>
                  <a:pt x="641" y="64"/>
                  <a:pt x="641" y="64"/>
                  <a:pt x="634" y="64"/>
                </a:cubicBezTo>
                <a:cubicBezTo>
                  <a:pt x="647" y="64"/>
                  <a:pt x="647" y="58"/>
                  <a:pt x="653" y="58"/>
                </a:cubicBezTo>
                <a:cubicBezTo>
                  <a:pt x="647" y="64"/>
                  <a:pt x="641" y="64"/>
                  <a:pt x="641" y="64"/>
                </a:cubicBezTo>
                <a:cubicBezTo>
                  <a:pt x="641" y="64"/>
                  <a:pt x="647" y="64"/>
                  <a:pt x="653" y="58"/>
                </a:cubicBezTo>
                <a:cubicBezTo>
                  <a:pt x="653" y="58"/>
                  <a:pt x="653" y="58"/>
                  <a:pt x="653" y="58"/>
                </a:cubicBezTo>
                <a:cubicBezTo>
                  <a:pt x="653" y="58"/>
                  <a:pt x="653" y="58"/>
                  <a:pt x="653" y="58"/>
                </a:cubicBezTo>
                <a:cubicBezTo>
                  <a:pt x="653" y="58"/>
                  <a:pt x="653" y="58"/>
                  <a:pt x="653" y="58"/>
                </a:cubicBezTo>
                <a:cubicBezTo>
                  <a:pt x="641" y="64"/>
                  <a:pt x="641" y="64"/>
                  <a:pt x="641" y="64"/>
                </a:cubicBezTo>
                <a:cubicBezTo>
                  <a:pt x="628" y="64"/>
                  <a:pt x="628" y="64"/>
                  <a:pt x="628" y="64"/>
                </a:cubicBezTo>
                <a:close/>
                <a:moveTo>
                  <a:pt x="1707" y="686"/>
                </a:moveTo>
                <a:cubicBezTo>
                  <a:pt x="1701" y="699"/>
                  <a:pt x="1707" y="692"/>
                  <a:pt x="1701" y="705"/>
                </a:cubicBezTo>
                <a:cubicBezTo>
                  <a:pt x="1701" y="699"/>
                  <a:pt x="1707" y="692"/>
                  <a:pt x="1707" y="686"/>
                </a:cubicBezTo>
                <a:close/>
                <a:moveTo>
                  <a:pt x="1739" y="559"/>
                </a:moveTo>
                <a:cubicBezTo>
                  <a:pt x="1739" y="565"/>
                  <a:pt x="1739" y="565"/>
                  <a:pt x="1739" y="565"/>
                </a:cubicBezTo>
                <a:cubicBezTo>
                  <a:pt x="1739" y="565"/>
                  <a:pt x="1739" y="565"/>
                  <a:pt x="1739" y="559"/>
                </a:cubicBezTo>
                <a:close/>
                <a:moveTo>
                  <a:pt x="1739" y="559"/>
                </a:moveTo>
                <a:cubicBezTo>
                  <a:pt x="1739" y="553"/>
                  <a:pt x="1739" y="546"/>
                  <a:pt x="1739" y="540"/>
                </a:cubicBezTo>
                <a:cubicBezTo>
                  <a:pt x="1739" y="534"/>
                  <a:pt x="1739" y="534"/>
                  <a:pt x="1739" y="527"/>
                </a:cubicBezTo>
                <a:cubicBezTo>
                  <a:pt x="1739" y="553"/>
                  <a:pt x="1739" y="559"/>
                  <a:pt x="1739" y="559"/>
                </a:cubicBezTo>
                <a:close/>
                <a:moveTo>
                  <a:pt x="697" y="51"/>
                </a:moveTo>
                <a:cubicBezTo>
                  <a:pt x="691" y="58"/>
                  <a:pt x="691" y="58"/>
                  <a:pt x="691" y="58"/>
                </a:cubicBezTo>
                <a:cubicBezTo>
                  <a:pt x="691" y="58"/>
                  <a:pt x="691" y="51"/>
                  <a:pt x="697" y="51"/>
                </a:cubicBezTo>
                <a:cubicBezTo>
                  <a:pt x="697" y="51"/>
                  <a:pt x="697" y="51"/>
                  <a:pt x="691" y="58"/>
                </a:cubicBezTo>
                <a:cubicBezTo>
                  <a:pt x="697" y="51"/>
                  <a:pt x="697" y="51"/>
                  <a:pt x="697" y="51"/>
                </a:cubicBezTo>
                <a:cubicBezTo>
                  <a:pt x="710" y="51"/>
                  <a:pt x="716" y="51"/>
                  <a:pt x="728" y="45"/>
                </a:cubicBezTo>
                <a:cubicBezTo>
                  <a:pt x="716" y="51"/>
                  <a:pt x="710" y="51"/>
                  <a:pt x="697" y="51"/>
                </a:cubicBezTo>
                <a:cubicBezTo>
                  <a:pt x="697" y="51"/>
                  <a:pt x="697" y="51"/>
                  <a:pt x="697" y="51"/>
                </a:cubicBezTo>
                <a:close/>
                <a:moveTo>
                  <a:pt x="1281" y="32"/>
                </a:moveTo>
                <a:cubicBezTo>
                  <a:pt x="1274" y="26"/>
                  <a:pt x="1274" y="26"/>
                  <a:pt x="1274" y="26"/>
                </a:cubicBezTo>
                <a:cubicBezTo>
                  <a:pt x="1281" y="32"/>
                  <a:pt x="1281" y="32"/>
                  <a:pt x="1281" y="32"/>
                </a:cubicBezTo>
                <a:close/>
                <a:moveTo>
                  <a:pt x="1525" y="115"/>
                </a:moveTo>
                <a:cubicBezTo>
                  <a:pt x="1519" y="102"/>
                  <a:pt x="1519" y="102"/>
                  <a:pt x="1519" y="102"/>
                </a:cubicBezTo>
                <a:cubicBezTo>
                  <a:pt x="1519" y="115"/>
                  <a:pt x="1525" y="115"/>
                  <a:pt x="1525" y="115"/>
                </a:cubicBezTo>
                <a:cubicBezTo>
                  <a:pt x="1525" y="115"/>
                  <a:pt x="1525" y="115"/>
                  <a:pt x="1525" y="115"/>
                </a:cubicBezTo>
                <a:close/>
                <a:moveTo>
                  <a:pt x="1281" y="32"/>
                </a:moveTo>
                <a:cubicBezTo>
                  <a:pt x="1281" y="26"/>
                  <a:pt x="1281" y="26"/>
                  <a:pt x="1281" y="26"/>
                </a:cubicBezTo>
                <a:cubicBezTo>
                  <a:pt x="1274" y="26"/>
                  <a:pt x="1274" y="26"/>
                  <a:pt x="1268" y="26"/>
                </a:cubicBezTo>
                <a:cubicBezTo>
                  <a:pt x="1268" y="26"/>
                  <a:pt x="1268" y="26"/>
                  <a:pt x="1274" y="26"/>
                </a:cubicBezTo>
                <a:cubicBezTo>
                  <a:pt x="1274" y="26"/>
                  <a:pt x="1274" y="26"/>
                  <a:pt x="1281" y="32"/>
                </a:cubicBezTo>
                <a:close/>
                <a:moveTo>
                  <a:pt x="1525" y="115"/>
                </a:moveTo>
                <a:cubicBezTo>
                  <a:pt x="1525" y="115"/>
                  <a:pt x="1525" y="115"/>
                  <a:pt x="1525" y="115"/>
                </a:cubicBezTo>
                <a:cubicBezTo>
                  <a:pt x="1525" y="115"/>
                  <a:pt x="1525" y="115"/>
                  <a:pt x="1525" y="115"/>
                </a:cubicBezTo>
                <a:cubicBezTo>
                  <a:pt x="1525" y="115"/>
                  <a:pt x="1525" y="115"/>
                  <a:pt x="1525" y="115"/>
                </a:cubicBezTo>
                <a:close/>
                <a:moveTo>
                  <a:pt x="1726" y="292"/>
                </a:moveTo>
                <a:cubicBezTo>
                  <a:pt x="1726" y="292"/>
                  <a:pt x="1726" y="292"/>
                  <a:pt x="1726" y="292"/>
                </a:cubicBezTo>
                <a:cubicBezTo>
                  <a:pt x="1726" y="292"/>
                  <a:pt x="1726" y="292"/>
                  <a:pt x="1726" y="292"/>
                </a:cubicBezTo>
                <a:cubicBezTo>
                  <a:pt x="1726" y="292"/>
                  <a:pt x="1726" y="292"/>
                  <a:pt x="1726" y="292"/>
                </a:cubicBezTo>
                <a:close/>
                <a:moveTo>
                  <a:pt x="1212" y="20"/>
                </a:moveTo>
                <a:cubicBezTo>
                  <a:pt x="1212" y="20"/>
                  <a:pt x="1212" y="20"/>
                  <a:pt x="1212" y="20"/>
                </a:cubicBezTo>
                <a:cubicBezTo>
                  <a:pt x="1218" y="20"/>
                  <a:pt x="1218" y="20"/>
                  <a:pt x="1212" y="20"/>
                </a:cubicBezTo>
                <a:close/>
                <a:moveTo>
                  <a:pt x="961" y="0"/>
                </a:moveTo>
                <a:cubicBezTo>
                  <a:pt x="986" y="0"/>
                  <a:pt x="967" y="0"/>
                  <a:pt x="992" y="0"/>
                </a:cubicBezTo>
                <a:cubicBezTo>
                  <a:pt x="986" y="0"/>
                  <a:pt x="979" y="0"/>
                  <a:pt x="973" y="0"/>
                </a:cubicBezTo>
                <a:cubicBezTo>
                  <a:pt x="973" y="0"/>
                  <a:pt x="973" y="0"/>
                  <a:pt x="961" y="0"/>
                </a:cubicBezTo>
                <a:close/>
                <a:moveTo>
                  <a:pt x="1519" y="946"/>
                </a:moveTo>
                <a:cubicBezTo>
                  <a:pt x="1513" y="953"/>
                  <a:pt x="1507" y="953"/>
                  <a:pt x="1500" y="959"/>
                </a:cubicBezTo>
                <a:cubicBezTo>
                  <a:pt x="1513" y="953"/>
                  <a:pt x="1513" y="946"/>
                  <a:pt x="1519" y="946"/>
                </a:cubicBezTo>
                <a:close/>
                <a:moveTo>
                  <a:pt x="810" y="26"/>
                </a:moveTo>
                <a:cubicBezTo>
                  <a:pt x="797" y="26"/>
                  <a:pt x="779" y="32"/>
                  <a:pt x="760" y="32"/>
                </a:cubicBezTo>
                <a:cubicBezTo>
                  <a:pt x="791" y="32"/>
                  <a:pt x="779" y="32"/>
                  <a:pt x="772" y="32"/>
                </a:cubicBezTo>
                <a:cubicBezTo>
                  <a:pt x="779" y="32"/>
                  <a:pt x="791" y="32"/>
                  <a:pt x="791" y="32"/>
                </a:cubicBezTo>
                <a:cubicBezTo>
                  <a:pt x="791" y="32"/>
                  <a:pt x="791" y="32"/>
                  <a:pt x="797" y="32"/>
                </a:cubicBezTo>
                <a:cubicBezTo>
                  <a:pt x="816" y="26"/>
                  <a:pt x="829" y="26"/>
                  <a:pt x="835" y="26"/>
                </a:cubicBezTo>
                <a:cubicBezTo>
                  <a:pt x="829" y="26"/>
                  <a:pt x="829" y="26"/>
                  <a:pt x="829" y="26"/>
                </a:cubicBezTo>
                <a:cubicBezTo>
                  <a:pt x="835" y="26"/>
                  <a:pt x="810" y="26"/>
                  <a:pt x="810" y="26"/>
                </a:cubicBezTo>
                <a:close/>
                <a:moveTo>
                  <a:pt x="835" y="20"/>
                </a:moveTo>
                <a:cubicBezTo>
                  <a:pt x="848" y="20"/>
                  <a:pt x="848" y="20"/>
                  <a:pt x="854" y="20"/>
                </a:cubicBezTo>
                <a:cubicBezTo>
                  <a:pt x="848" y="20"/>
                  <a:pt x="841" y="20"/>
                  <a:pt x="835" y="20"/>
                </a:cubicBezTo>
                <a:close/>
                <a:moveTo>
                  <a:pt x="1532" y="940"/>
                </a:moveTo>
                <a:cubicBezTo>
                  <a:pt x="1538" y="934"/>
                  <a:pt x="1544" y="927"/>
                  <a:pt x="1557" y="921"/>
                </a:cubicBezTo>
                <a:cubicBezTo>
                  <a:pt x="1544" y="927"/>
                  <a:pt x="1538" y="934"/>
                  <a:pt x="1532" y="940"/>
                </a:cubicBezTo>
                <a:close/>
                <a:moveTo>
                  <a:pt x="835" y="26"/>
                </a:moveTo>
                <a:cubicBezTo>
                  <a:pt x="841" y="26"/>
                  <a:pt x="848" y="26"/>
                  <a:pt x="848" y="26"/>
                </a:cubicBezTo>
                <a:cubicBezTo>
                  <a:pt x="848" y="26"/>
                  <a:pt x="848" y="26"/>
                  <a:pt x="848" y="26"/>
                </a:cubicBezTo>
                <a:cubicBezTo>
                  <a:pt x="841" y="26"/>
                  <a:pt x="841" y="26"/>
                  <a:pt x="835" y="26"/>
                </a:cubicBezTo>
                <a:close/>
                <a:moveTo>
                  <a:pt x="829" y="20"/>
                </a:moveTo>
                <a:cubicBezTo>
                  <a:pt x="829" y="20"/>
                  <a:pt x="823" y="20"/>
                  <a:pt x="823" y="26"/>
                </a:cubicBezTo>
                <a:cubicBezTo>
                  <a:pt x="829" y="20"/>
                  <a:pt x="829" y="20"/>
                  <a:pt x="835" y="20"/>
                </a:cubicBezTo>
                <a:cubicBezTo>
                  <a:pt x="829" y="20"/>
                  <a:pt x="829" y="20"/>
                  <a:pt x="829" y="20"/>
                </a:cubicBezTo>
                <a:close/>
                <a:moveTo>
                  <a:pt x="1776" y="515"/>
                </a:moveTo>
                <a:cubicBezTo>
                  <a:pt x="1776" y="502"/>
                  <a:pt x="1776" y="496"/>
                  <a:pt x="1776" y="489"/>
                </a:cubicBezTo>
                <a:cubicBezTo>
                  <a:pt x="1776" y="496"/>
                  <a:pt x="1776" y="508"/>
                  <a:pt x="1776" y="515"/>
                </a:cubicBezTo>
                <a:close/>
                <a:moveTo>
                  <a:pt x="1764" y="635"/>
                </a:moveTo>
                <a:cubicBezTo>
                  <a:pt x="1758" y="642"/>
                  <a:pt x="1758" y="642"/>
                  <a:pt x="1758" y="642"/>
                </a:cubicBezTo>
                <a:cubicBezTo>
                  <a:pt x="1764" y="635"/>
                  <a:pt x="1764" y="635"/>
                  <a:pt x="1764" y="635"/>
                </a:cubicBezTo>
                <a:close/>
                <a:moveTo>
                  <a:pt x="1770" y="458"/>
                </a:moveTo>
                <a:cubicBezTo>
                  <a:pt x="1770" y="470"/>
                  <a:pt x="1776" y="477"/>
                  <a:pt x="1776" y="489"/>
                </a:cubicBezTo>
                <a:cubicBezTo>
                  <a:pt x="1776" y="483"/>
                  <a:pt x="1776" y="477"/>
                  <a:pt x="1776" y="477"/>
                </a:cubicBezTo>
                <a:cubicBezTo>
                  <a:pt x="1776" y="477"/>
                  <a:pt x="1776" y="470"/>
                  <a:pt x="1770" y="458"/>
                </a:cubicBezTo>
                <a:close/>
                <a:moveTo>
                  <a:pt x="929" y="223"/>
                </a:moveTo>
                <a:cubicBezTo>
                  <a:pt x="923" y="223"/>
                  <a:pt x="917" y="223"/>
                  <a:pt x="917" y="223"/>
                </a:cubicBezTo>
                <a:cubicBezTo>
                  <a:pt x="917" y="223"/>
                  <a:pt x="917" y="223"/>
                  <a:pt x="917" y="223"/>
                </a:cubicBezTo>
                <a:cubicBezTo>
                  <a:pt x="910" y="223"/>
                  <a:pt x="910" y="223"/>
                  <a:pt x="910" y="223"/>
                </a:cubicBezTo>
                <a:cubicBezTo>
                  <a:pt x="910" y="223"/>
                  <a:pt x="910" y="223"/>
                  <a:pt x="904" y="223"/>
                </a:cubicBezTo>
                <a:cubicBezTo>
                  <a:pt x="904" y="223"/>
                  <a:pt x="904" y="223"/>
                  <a:pt x="904" y="229"/>
                </a:cubicBezTo>
                <a:cubicBezTo>
                  <a:pt x="917" y="223"/>
                  <a:pt x="923" y="223"/>
                  <a:pt x="929" y="223"/>
                </a:cubicBezTo>
                <a:cubicBezTo>
                  <a:pt x="929" y="223"/>
                  <a:pt x="929" y="223"/>
                  <a:pt x="929" y="223"/>
                </a:cubicBezTo>
                <a:close/>
                <a:moveTo>
                  <a:pt x="848" y="223"/>
                </a:moveTo>
                <a:cubicBezTo>
                  <a:pt x="848" y="223"/>
                  <a:pt x="848" y="223"/>
                  <a:pt x="885" y="216"/>
                </a:cubicBezTo>
                <a:cubicBezTo>
                  <a:pt x="910" y="216"/>
                  <a:pt x="885" y="216"/>
                  <a:pt x="910" y="216"/>
                </a:cubicBezTo>
                <a:cubicBezTo>
                  <a:pt x="910" y="216"/>
                  <a:pt x="917" y="216"/>
                  <a:pt x="917" y="204"/>
                </a:cubicBezTo>
                <a:cubicBezTo>
                  <a:pt x="910" y="216"/>
                  <a:pt x="910" y="216"/>
                  <a:pt x="910" y="216"/>
                </a:cubicBezTo>
                <a:cubicBezTo>
                  <a:pt x="892" y="216"/>
                  <a:pt x="892" y="216"/>
                  <a:pt x="892" y="216"/>
                </a:cubicBezTo>
                <a:cubicBezTo>
                  <a:pt x="923" y="216"/>
                  <a:pt x="923" y="216"/>
                  <a:pt x="923" y="216"/>
                </a:cubicBezTo>
                <a:cubicBezTo>
                  <a:pt x="923" y="204"/>
                  <a:pt x="923" y="204"/>
                  <a:pt x="923" y="204"/>
                </a:cubicBezTo>
                <a:cubicBezTo>
                  <a:pt x="923" y="204"/>
                  <a:pt x="929" y="204"/>
                  <a:pt x="936" y="204"/>
                </a:cubicBezTo>
                <a:cubicBezTo>
                  <a:pt x="923" y="204"/>
                  <a:pt x="910" y="204"/>
                  <a:pt x="892" y="216"/>
                </a:cubicBezTo>
                <a:cubicBezTo>
                  <a:pt x="892" y="216"/>
                  <a:pt x="892" y="216"/>
                  <a:pt x="892" y="216"/>
                </a:cubicBezTo>
                <a:cubicBezTo>
                  <a:pt x="879" y="216"/>
                  <a:pt x="873" y="216"/>
                  <a:pt x="873" y="216"/>
                </a:cubicBezTo>
                <a:cubicBezTo>
                  <a:pt x="873" y="216"/>
                  <a:pt x="873" y="216"/>
                  <a:pt x="873" y="216"/>
                </a:cubicBezTo>
                <a:cubicBezTo>
                  <a:pt x="854" y="223"/>
                  <a:pt x="835" y="223"/>
                  <a:pt x="835" y="223"/>
                </a:cubicBezTo>
                <a:cubicBezTo>
                  <a:pt x="823" y="229"/>
                  <a:pt x="816" y="229"/>
                  <a:pt x="810" y="229"/>
                </a:cubicBezTo>
                <a:cubicBezTo>
                  <a:pt x="816" y="229"/>
                  <a:pt x="823" y="229"/>
                  <a:pt x="841" y="223"/>
                </a:cubicBezTo>
                <a:cubicBezTo>
                  <a:pt x="848" y="223"/>
                  <a:pt x="848" y="223"/>
                  <a:pt x="848" y="223"/>
                </a:cubicBezTo>
                <a:close/>
                <a:moveTo>
                  <a:pt x="929" y="223"/>
                </a:moveTo>
                <a:cubicBezTo>
                  <a:pt x="923" y="223"/>
                  <a:pt x="923" y="223"/>
                  <a:pt x="923" y="223"/>
                </a:cubicBezTo>
                <a:cubicBezTo>
                  <a:pt x="929" y="223"/>
                  <a:pt x="929" y="223"/>
                  <a:pt x="929" y="223"/>
                </a:cubicBezTo>
                <a:close/>
                <a:moveTo>
                  <a:pt x="245" y="464"/>
                </a:moveTo>
                <a:cubicBezTo>
                  <a:pt x="245" y="458"/>
                  <a:pt x="245" y="464"/>
                  <a:pt x="245" y="458"/>
                </a:cubicBezTo>
                <a:cubicBezTo>
                  <a:pt x="245" y="464"/>
                  <a:pt x="245" y="464"/>
                  <a:pt x="245" y="464"/>
                </a:cubicBezTo>
                <a:cubicBezTo>
                  <a:pt x="245" y="464"/>
                  <a:pt x="245" y="464"/>
                  <a:pt x="245" y="464"/>
                </a:cubicBezTo>
                <a:close/>
                <a:moveTo>
                  <a:pt x="1243" y="1042"/>
                </a:moveTo>
                <a:cubicBezTo>
                  <a:pt x="1243" y="1035"/>
                  <a:pt x="1243" y="1035"/>
                  <a:pt x="1243" y="1035"/>
                </a:cubicBezTo>
                <a:cubicBezTo>
                  <a:pt x="1243" y="1042"/>
                  <a:pt x="1243" y="1042"/>
                  <a:pt x="1243" y="1042"/>
                </a:cubicBezTo>
                <a:close/>
                <a:moveTo>
                  <a:pt x="1287" y="1022"/>
                </a:moveTo>
                <a:cubicBezTo>
                  <a:pt x="1287" y="1022"/>
                  <a:pt x="1293" y="1022"/>
                  <a:pt x="1300" y="1016"/>
                </a:cubicBezTo>
                <a:cubicBezTo>
                  <a:pt x="1306" y="1016"/>
                  <a:pt x="1312" y="1003"/>
                  <a:pt x="1325" y="997"/>
                </a:cubicBezTo>
                <a:cubicBezTo>
                  <a:pt x="1312" y="1003"/>
                  <a:pt x="1300" y="1016"/>
                  <a:pt x="1287" y="1022"/>
                </a:cubicBezTo>
                <a:close/>
                <a:moveTo>
                  <a:pt x="1224" y="1042"/>
                </a:moveTo>
                <a:cubicBezTo>
                  <a:pt x="1243" y="1042"/>
                  <a:pt x="1237" y="1042"/>
                  <a:pt x="1243" y="1042"/>
                </a:cubicBezTo>
                <a:cubicBezTo>
                  <a:pt x="1237" y="1042"/>
                  <a:pt x="1237" y="1042"/>
                  <a:pt x="1237" y="1042"/>
                </a:cubicBezTo>
                <a:cubicBezTo>
                  <a:pt x="1224" y="1042"/>
                  <a:pt x="1224" y="1042"/>
                  <a:pt x="1224" y="1042"/>
                </a:cubicBezTo>
                <a:close/>
                <a:moveTo>
                  <a:pt x="1237" y="1042"/>
                </a:moveTo>
                <a:cubicBezTo>
                  <a:pt x="1237" y="1042"/>
                  <a:pt x="1237" y="1042"/>
                  <a:pt x="1243" y="1042"/>
                </a:cubicBezTo>
                <a:cubicBezTo>
                  <a:pt x="1237" y="1042"/>
                  <a:pt x="1237" y="1042"/>
                  <a:pt x="1237" y="1042"/>
                </a:cubicBezTo>
                <a:close/>
                <a:moveTo>
                  <a:pt x="1425" y="959"/>
                </a:moveTo>
                <a:cubicBezTo>
                  <a:pt x="1425" y="959"/>
                  <a:pt x="1425" y="959"/>
                  <a:pt x="1425" y="959"/>
                </a:cubicBezTo>
                <a:cubicBezTo>
                  <a:pt x="1425" y="959"/>
                  <a:pt x="1425" y="959"/>
                  <a:pt x="1425" y="959"/>
                </a:cubicBezTo>
                <a:close/>
                <a:moveTo>
                  <a:pt x="672" y="267"/>
                </a:moveTo>
                <a:cubicBezTo>
                  <a:pt x="685" y="267"/>
                  <a:pt x="691" y="267"/>
                  <a:pt x="691" y="267"/>
                </a:cubicBezTo>
                <a:cubicBezTo>
                  <a:pt x="672" y="267"/>
                  <a:pt x="672" y="267"/>
                  <a:pt x="672" y="267"/>
                </a:cubicBezTo>
                <a:close/>
                <a:moveTo>
                  <a:pt x="1425" y="959"/>
                </a:moveTo>
                <a:cubicBezTo>
                  <a:pt x="1425" y="959"/>
                  <a:pt x="1425" y="959"/>
                  <a:pt x="1425" y="959"/>
                </a:cubicBezTo>
                <a:cubicBezTo>
                  <a:pt x="1419" y="959"/>
                  <a:pt x="1419" y="959"/>
                  <a:pt x="1419" y="959"/>
                </a:cubicBezTo>
                <a:cubicBezTo>
                  <a:pt x="1425" y="959"/>
                  <a:pt x="1425" y="959"/>
                  <a:pt x="1425" y="959"/>
                </a:cubicBezTo>
                <a:close/>
                <a:moveTo>
                  <a:pt x="904" y="223"/>
                </a:moveTo>
                <a:cubicBezTo>
                  <a:pt x="910" y="223"/>
                  <a:pt x="910" y="223"/>
                  <a:pt x="910" y="223"/>
                </a:cubicBezTo>
                <a:cubicBezTo>
                  <a:pt x="910" y="223"/>
                  <a:pt x="910" y="223"/>
                  <a:pt x="917" y="223"/>
                </a:cubicBezTo>
                <a:cubicBezTo>
                  <a:pt x="910" y="223"/>
                  <a:pt x="910" y="223"/>
                  <a:pt x="904" y="223"/>
                </a:cubicBezTo>
                <a:close/>
                <a:moveTo>
                  <a:pt x="1325" y="997"/>
                </a:moveTo>
                <a:cubicBezTo>
                  <a:pt x="1331" y="997"/>
                  <a:pt x="1331" y="997"/>
                  <a:pt x="1331" y="997"/>
                </a:cubicBezTo>
                <a:cubicBezTo>
                  <a:pt x="1331" y="997"/>
                  <a:pt x="1331" y="997"/>
                  <a:pt x="1325" y="997"/>
                </a:cubicBezTo>
                <a:close/>
                <a:moveTo>
                  <a:pt x="1431" y="953"/>
                </a:moveTo>
                <a:cubicBezTo>
                  <a:pt x="1431" y="953"/>
                  <a:pt x="1431" y="953"/>
                  <a:pt x="1431" y="953"/>
                </a:cubicBezTo>
                <a:cubicBezTo>
                  <a:pt x="1431" y="953"/>
                  <a:pt x="1431" y="959"/>
                  <a:pt x="1425" y="959"/>
                </a:cubicBezTo>
                <a:cubicBezTo>
                  <a:pt x="1431" y="959"/>
                  <a:pt x="1431" y="953"/>
                  <a:pt x="1431" y="953"/>
                </a:cubicBezTo>
                <a:close/>
                <a:moveTo>
                  <a:pt x="1425" y="959"/>
                </a:moveTo>
                <a:cubicBezTo>
                  <a:pt x="1431" y="953"/>
                  <a:pt x="1438" y="953"/>
                  <a:pt x="1444" y="946"/>
                </a:cubicBezTo>
                <a:cubicBezTo>
                  <a:pt x="1438" y="953"/>
                  <a:pt x="1431" y="953"/>
                  <a:pt x="1425" y="959"/>
                </a:cubicBezTo>
                <a:close/>
                <a:moveTo>
                  <a:pt x="157" y="534"/>
                </a:moveTo>
                <a:cubicBezTo>
                  <a:pt x="145" y="546"/>
                  <a:pt x="139" y="553"/>
                  <a:pt x="132" y="559"/>
                </a:cubicBezTo>
                <a:cubicBezTo>
                  <a:pt x="139" y="553"/>
                  <a:pt x="145" y="553"/>
                  <a:pt x="145" y="546"/>
                </a:cubicBezTo>
                <a:cubicBezTo>
                  <a:pt x="157" y="534"/>
                  <a:pt x="151" y="540"/>
                  <a:pt x="157" y="534"/>
                </a:cubicBezTo>
                <a:close/>
                <a:moveTo>
                  <a:pt x="1011" y="32"/>
                </a:moveTo>
                <a:cubicBezTo>
                  <a:pt x="1017" y="32"/>
                  <a:pt x="1017" y="32"/>
                  <a:pt x="1023" y="32"/>
                </a:cubicBezTo>
                <a:cubicBezTo>
                  <a:pt x="1017" y="32"/>
                  <a:pt x="1011" y="32"/>
                  <a:pt x="1011" y="32"/>
                </a:cubicBezTo>
                <a:close/>
                <a:moveTo>
                  <a:pt x="998" y="32"/>
                </a:moveTo>
                <a:cubicBezTo>
                  <a:pt x="998" y="32"/>
                  <a:pt x="998" y="32"/>
                  <a:pt x="1011" y="32"/>
                </a:cubicBezTo>
                <a:cubicBezTo>
                  <a:pt x="998" y="32"/>
                  <a:pt x="998" y="32"/>
                  <a:pt x="998" y="32"/>
                </a:cubicBezTo>
                <a:close/>
                <a:moveTo>
                  <a:pt x="779" y="39"/>
                </a:moveTo>
                <a:cubicBezTo>
                  <a:pt x="760" y="39"/>
                  <a:pt x="766" y="39"/>
                  <a:pt x="766" y="39"/>
                </a:cubicBezTo>
                <a:cubicBezTo>
                  <a:pt x="754" y="45"/>
                  <a:pt x="741" y="45"/>
                  <a:pt x="728" y="45"/>
                </a:cubicBezTo>
                <a:cubicBezTo>
                  <a:pt x="741" y="45"/>
                  <a:pt x="747" y="45"/>
                  <a:pt x="779" y="39"/>
                </a:cubicBezTo>
                <a:close/>
                <a:moveTo>
                  <a:pt x="1387" y="83"/>
                </a:moveTo>
                <a:cubicBezTo>
                  <a:pt x="1387" y="83"/>
                  <a:pt x="1387" y="83"/>
                  <a:pt x="1387" y="83"/>
                </a:cubicBezTo>
                <a:cubicBezTo>
                  <a:pt x="1381" y="83"/>
                  <a:pt x="1381" y="83"/>
                  <a:pt x="1381" y="83"/>
                </a:cubicBezTo>
                <a:cubicBezTo>
                  <a:pt x="1387" y="83"/>
                  <a:pt x="1387" y="83"/>
                  <a:pt x="1387" y="83"/>
                </a:cubicBezTo>
                <a:close/>
                <a:moveTo>
                  <a:pt x="327" y="400"/>
                </a:moveTo>
                <a:cubicBezTo>
                  <a:pt x="333" y="394"/>
                  <a:pt x="333" y="394"/>
                  <a:pt x="333" y="394"/>
                </a:cubicBezTo>
                <a:cubicBezTo>
                  <a:pt x="327" y="394"/>
                  <a:pt x="327" y="400"/>
                  <a:pt x="327" y="400"/>
                </a:cubicBezTo>
                <a:close/>
                <a:moveTo>
                  <a:pt x="892" y="39"/>
                </a:moveTo>
                <a:cubicBezTo>
                  <a:pt x="904" y="39"/>
                  <a:pt x="904" y="39"/>
                  <a:pt x="904" y="39"/>
                </a:cubicBezTo>
                <a:cubicBezTo>
                  <a:pt x="904" y="39"/>
                  <a:pt x="904" y="39"/>
                  <a:pt x="892" y="39"/>
                </a:cubicBezTo>
                <a:close/>
                <a:moveTo>
                  <a:pt x="873" y="39"/>
                </a:moveTo>
                <a:cubicBezTo>
                  <a:pt x="873" y="39"/>
                  <a:pt x="879" y="39"/>
                  <a:pt x="885" y="39"/>
                </a:cubicBezTo>
                <a:cubicBezTo>
                  <a:pt x="879" y="39"/>
                  <a:pt x="879" y="39"/>
                  <a:pt x="873" y="39"/>
                </a:cubicBezTo>
                <a:close/>
                <a:moveTo>
                  <a:pt x="1262" y="51"/>
                </a:moveTo>
                <a:cubicBezTo>
                  <a:pt x="1268" y="51"/>
                  <a:pt x="1274" y="51"/>
                  <a:pt x="1274" y="51"/>
                </a:cubicBezTo>
                <a:cubicBezTo>
                  <a:pt x="1281" y="51"/>
                  <a:pt x="1287" y="51"/>
                  <a:pt x="1300" y="58"/>
                </a:cubicBezTo>
                <a:cubicBezTo>
                  <a:pt x="1262" y="51"/>
                  <a:pt x="1262" y="51"/>
                  <a:pt x="1262" y="51"/>
                </a:cubicBezTo>
                <a:close/>
                <a:moveTo>
                  <a:pt x="885" y="26"/>
                </a:moveTo>
                <a:cubicBezTo>
                  <a:pt x="879" y="26"/>
                  <a:pt x="879" y="26"/>
                  <a:pt x="873" y="26"/>
                </a:cubicBezTo>
                <a:cubicBezTo>
                  <a:pt x="885" y="26"/>
                  <a:pt x="885" y="26"/>
                  <a:pt x="885" y="26"/>
                </a:cubicBezTo>
                <a:close/>
                <a:moveTo>
                  <a:pt x="860" y="32"/>
                </a:moveTo>
                <a:cubicBezTo>
                  <a:pt x="867" y="32"/>
                  <a:pt x="867" y="32"/>
                  <a:pt x="867" y="32"/>
                </a:cubicBezTo>
                <a:cubicBezTo>
                  <a:pt x="885" y="26"/>
                  <a:pt x="904" y="26"/>
                  <a:pt x="910" y="26"/>
                </a:cubicBezTo>
                <a:cubicBezTo>
                  <a:pt x="860" y="32"/>
                  <a:pt x="860" y="32"/>
                  <a:pt x="860" y="32"/>
                </a:cubicBezTo>
                <a:close/>
                <a:moveTo>
                  <a:pt x="816" y="32"/>
                </a:moveTo>
                <a:cubicBezTo>
                  <a:pt x="816" y="32"/>
                  <a:pt x="816" y="32"/>
                  <a:pt x="810" y="32"/>
                </a:cubicBezTo>
                <a:cubicBezTo>
                  <a:pt x="835" y="32"/>
                  <a:pt x="854" y="32"/>
                  <a:pt x="860" y="26"/>
                </a:cubicBezTo>
                <a:cubicBezTo>
                  <a:pt x="841" y="32"/>
                  <a:pt x="816" y="32"/>
                  <a:pt x="791" y="39"/>
                </a:cubicBezTo>
                <a:cubicBezTo>
                  <a:pt x="797" y="39"/>
                  <a:pt x="804" y="39"/>
                  <a:pt x="816" y="32"/>
                </a:cubicBezTo>
                <a:close/>
                <a:moveTo>
                  <a:pt x="936" y="32"/>
                </a:moveTo>
                <a:cubicBezTo>
                  <a:pt x="942" y="32"/>
                  <a:pt x="948" y="32"/>
                  <a:pt x="954" y="26"/>
                </a:cubicBezTo>
                <a:cubicBezTo>
                  <a:pt x="942" y="26"/>
                  <a:pt x="936" y="32"/>
                  <a:pt x="923" y="32"/>
                </a:cubicBezTo>
                <a:cubicBezTo>
                  <a:pt x="936" y="32"/>
                  <a:pt x="923" y="32"/>
                  <a:pt x="936" y="32"/>
                </a:cubicBezTo>
                <a:close/>
                <a:moveTo>
                  <a:pt x="904" y="39"/>
                </a:moveTo>
                <a:cubicBezTo>
                  <a:pt x="910" y="39"/>
                  <a:pt x="910" y="39"/>
                  <a:pt x="910" y="39"/>
                </a:cubicBezTo>
                <a:cubicBezTo>
                  <a:pt x="910" y="39"/>
                  <a:pt x="910" y="39"/>
                  <a:pt x="904" y="39"/>
                </a:cubicBezTo>
                <a:close/>
                <a:moveTo>
                  <a:pt x="1419" y="96"/>
                </a:moveTo>
                <a:cubicBezTo>
                  <a:pt x="1412" y="89"/>
                  <a:pt x="1406" y="89"/>
                  <a:pt x="1387" y="83"/>
                </a:cubicBezTo>
                <a:cubicBezTo>
                  <a:pt x="1394" y="83"/>
                  <a:pt x="1394" y="83"/>
                  <a:pt x="1400" y="89"/>
                </a:cubicBezTo>
                <a:cubicBezTo>
                  <a:pt x="1400" y="89"/>
                  <a:pt x="1400" y="89"/>
                  <a:pt x="1419" y="96"/>
                </a:cubicBezTo>
                <a:close/>
                <a:moveTo>
                  <a:pt x="829" y="223"/>
                </a:moveTo>
                <a:cubicBezTo>
                  <a:pt x="816" y="223"/>
                  <a:pt x="797" y="229"/>
                  <a:pt x="829" y="223"/>
                </a:cubicBezTo>
                <a:close/>
                <a:moveTo>
                  <a:pt x="1431" y="102"/>
                </a:moveTo>
                <a:cubicBezTo>
                  <a:pt x="1444" y="115"/>
                  <a:pt x="1463" y="115"/>
                  <a:pt x="1469" y="121"/>
                </a:cubicBezTo>
                <a:cubicBezTo>
                  <a:pt x="1456" y="115"/>
                  <a:pt x="1444" y="115"/>
                  <a:pt x="1431" y="102"/>
                </a:cubicBezTo>
                <a:cubicBezTo>
                  <a:pt x="1431" y="102"/>
                  <a:pt x="1431" y="102"/>
                  <a:pt x="1431" y="102"/>
                </a:cubicBezTo>
                <a:close/>
                <a:moveTo>
                  <a:pt x="986" y="229"/>
                </a:moveTo>
                <a:cubicBezTo>
                  <a:pt x="973" y="229"/>
                  <a:pt x="967" y="235"/>
                  <a:pt x="961" y="235"/>
                </a:cubicBezTo>
                <a:cubicBezTo>
                  <a:pt x="954" y="235"/>
                  <a:pt x="954" y="235"/>
                  <a:pt x="954" y="235"/>
                </a:cubicBezTo>
                <a:cubicBezTo>
                  <a:pt x="986" y="229"/>
                  <a:pt x="986" y="229"/>
                  <a:pt x="986" y="229"/>
                </a:cubicBezTo>
                <a:close/>
                <a:moveTo>
                  <a:pt x="1494" y="127"/>
                </a:moveTo>
                <a:cubicBezTo>
                  <a:pt x="1494" y="134"/>
                  <a:pt x="1494" y="134"/>
                  <a:pt x="1500" y="134"/>
                </a:cubicBezTo>
                <a:cubicBezTo>
                  <a:pt x="1494" y="134"/>
                  <a:pt x="1494" y="134"/>
                  <a:pt x="1494" y="127"/>
                </a:cubicBezTo>
                <a:cubicBezTo>
                  <a:pt x="1494" y="127"/>
                  <a:pt x="1494" y="127"/>
                  <a:pt x="1494" y="127"/>
                </a:cubicBezTo>
                <a:close/>
                <a:moveTo>
                  <a:pt x="810" y="229"/>
                </a:moveTo>
                <a:cubicBezTo>
                  <a:pt x="810" y="229"/>
                  <a:pt x="810" y="229"/>
                  <a:pt x="810" y="229"/>
                </a:cubicBezTo>
                <a:cubicBezTo>
                  <a:pt x="810" y="229"/>
                  <a:pt x="810" y="229"/>
                  <a:pt x="810" y="229"/>
                </a:cubicBezTo>
                <a:cubicBezTo>
                  <a:pt x="810" y="229"/>
                  <a:pt x="810" y="229"/>
                  <a:pt x="810" y="229"/>
                </a:cubicBezTo>
                <a:close/>
                <a:moveTo>
                  <a:pt x="327" y="400"/>
                </a:moveTo>
                <a:cubicBezTo>
                  <a:pt x="327" y="400"/>
                  <a:pt x="327" y="400"/>
                  <a:pt x="327" y="400"/>
                </a:cubicBezTo>
                <a:cubicBezTo>
                  <a:pt x="327" y="400"/>
                  <a:pt x="327" y="400"/>
                  <a:pt x="327" y="400"/>
                </a:cubicBezTo>
                <a:cubicBezTo>
                  <a:pt x="327" y="400"/>
                  <a:pt x="327" y="400"/>
                  <a:pt x="327" y="400"/>
                </a:cubicBezTo>
                <a:close/>
                <a:moveTo>
                  <a:pt x="327" y="400"/>
                </a:moveTo>
                <a:cubicBezTo>
                  <a:pt x="314" y="407"/>
                  <a:pt x="308" y="419"/>
                  <a:pt x="295" y="426"/>
                </a:cubicBezTo>
                <a:cubicBezTo>
                  <a:pt x="302" y="419"/>
                  <a:pt x="314" y="407"/>
                  <a:pt x="321" y="407"/>
                </a:cubicBezTo>
                <a:cubicBezTo>
                  <a:pt x="321" y="400"/>
                  <a:pt x="321" y="400"/>
                  <a:pt x="327" y="400"/>
                </a:cubicBezTo>
                <a:close/>
                <a:moveTo>
                  <a:pt x="1463" y="115"/>
                </a:moveTo>
                <a:cubicBezTo>
                  <a:pt x="1463" y="115"/>
                  <a:pt x="1463" y="115"/>
                  <a:pt x="1456" y="115"/>
                </a:cubicBezTo>
                <a:cubicBezTo>
                  <a:pt x="1463" y="115"/>
                  <a:pt x="1469" y="121"/>
                  <a:pt x="1475" y="121"/>
                </a:cubicBezTo>
                <a:cubicBezTo>
                  <a:pt x="1475" y="121"/>
                  <a:pt x="1475" y="121"/>
                  <a:pt x="1475" y="121"/>
                </a:cubicBezTo>
                <a:cubicBezTo>
                  <a:pt x="1469" y="121"/>
                  <a:pt x="1469" y="121"/>
                  <a:pt x="1469" y="121"/>
                </a:cubicBezTo>
                <a:cubicBezTo>
                  <a:pt x="1475" y="121"/>
                  <a:pt x="1475" y="121"/>
                  <a:pt x="1475" y="121"/>
                </a:cubicBezTo>
                <a:cubicBezTo>
                  <a:pt x="1475" y="121"/>
                  <a:pt x="1475" y="121"/>
                  <a:pt x="1475" y="121"/>
                </a:cubicBezTo>
                <a:cubicBezTo>
                  <a:pt x="1475" y="121"/>
                  <a:pt x="1475" y="121"/>
                  <a:pt x="1475" y="121"/>
                </a:cubicBezTo>
                <a:cubicBezTo>
                  <a:pt x="1482" y="127"/>
                  <a:pt x="1494" y="134"/>
                  <a:pt x="1507" y="140"/>
                </a:cubicBezTo>
                <a:cubicBezTo>
                  <a:pt x="1500" y="134"/>
                  <a:pt x="1494" y="134"/>
                  <a:pt x="1482" y="127"/>
                </a:cubicBezTo>
                <a:cubicBezTo>
                  <a:pt x="1488" y="127"/>
                  <a:pt x="1494" y="127"/>
                  <a:pt x="1494" y="127"/>
                </a:cubicBezTo>
                <a:cubicBezTo>
                  <a:pt x="1482" y="121"/>
                  <a:pt x="1463" y="115"/>
                  <a:pt x="1444" y="102"/>
                </a:cubicBezTo>
                <a:cubicBezTo>
                  <a:pt x="1444" y="102"/>
                  <a:pt x="1444" y="102"/>
                  <a:pt x="1463" y="115"/>
                </a:cubicBezTo>
                <a:close/>
                <a:moveTo>
                  <a:pt x="1431" y="102"/>
                </a:moveTo>
                <a:cubicBezTo>
                  <a:pt x="1406" y="89"/>
                  <a:pt x="1387" y="83"/>
                  <a:pt x="1369" y="77"/>
                </a:cubicBezTo>
                <a:cubicBezTo>
                  <a:pt x="1381" y="83"/>
                  <a:pt x="1394" y="83"/>
                  <a:pt x="1400" y="89"/>
                </a:cubicBezTo>
                <a:cubicBezTo>
                  <a:pt x="1406" y="89"/>
                  <a:pt x="1419" y="96"/>
                  <a:pt x="1419" y="96"/>
                </a:cubicBezTo>
                <a:cubicBezTo>
                  <a:pt x="1425" y="102"/>
                  <a:pt x="1425" y="102"/>
                  <a:pt x="1431" y="102"/>
                </a:cubicBezTo>
                <a:cubicBezTo>
                  <a:pt x="1431" y="102"/>
                  <a:pt x="1431" y="102"/>
                  <a:pt x="1431" y="102"/>
                </a:cubicBezTo>
                <a:close/>
                <a:moveTo>
                  <a:pt x="565" y="286"/>
                </a:moveTo>
                <a:cubicBezTo>
                  <a:pt x="572" y="286"/>
                  <a:pt x="572" y="286"/>
                  <a:pt x="572" y="286"/>
                </a:cubicBezTo>
                <a:cubicBezTo>
                  <a:pt x="553" y="292"/>
                  <a:pt x="540" y="299"/>
                  <a:pt x="534" y="299"/>
                </a:cubicBezTo>
                <a:cubicBezTo>
                  <a:pt x="540" y="299"/>
                  <a:pt x="540" y="299"/>
                  <a:pt x="540" y="299"/>
                </a:cubicBezTo>
                <a:cubicBezTo>
                  <a:pt x="546" y="292"/>
                  <a:pt x="553" y="292"/>
                  <a:pt x="565" y="286"/>
                </a:cubicBezTo>
                <a:close/>
                <a:moveTo>
                  <a:pt x="1444" y="102"/>
                </a:moveTo>
                <a:cubicBezTo>
                  <a:pt x="1431" y="102"/>
                  <a:pt x="1438" y="102"/>
                  <a:pt x="1431" y="96"/>
                </a:cubicBezTo>
                <a:cubicBezTo>
                  <a:pt x="1431" y="102"/>
                  <a:pt x="1431" y="102"/>
                  <a:pt x="1431" y="102"/>
                </a:cubicBezTo>
                <a:cubicBezTo>
                  <a:pt x="1438" y="102"/>
                  <a:pt x="1444" y="102"/>
                  <a:pt x="1456" y="115"/>
                </a:cubicBezTo>
                <a:cubicBezTo>
                  <a:pt x="1444" y="102"/>
                  <a:pt x="1444" y="102"/>
                  <a:pt x="1444" y="102"/>
                </a:cubicBezTo>
                <a:close/>
                <a:moveTo>
                  <a:pt x="1325" y="70"/>
                </a:moveTo>
                <a:cubicBezTo>
                  <a:pt x="1325" y="70"/>
                  <a:pt x="1325" y="70"/>
                  <a:pt x="1318" y="70"/>
                </a:cubicBezTo>
                <a:cubicBezTo>
                  <a:pt x="1331" y="70"/>
                  <a:pt x="1350" y="77"/>
                  <a:pt x="1362" y="77"/>
                </a:cubicBezTo>
                <a:cubicBezTo>
                  <a:pt x="1356" y="77"/>
                  <a:pt x="1337" y="70"/>
                  <a:pt x="1325" y="70"/>
                </a:cubicBezTo>
                <a:close/>
                <a:moveTo>
                  <a:pt x="628" y="70"/>
                </a:moveTo>
                <a:cubicBezTo>
                  <a:pt x="641" y="64"/>
                  <a:pt x="647" y="64"/>
                  <a:pt x="647" y="64"/>
                </a:cubicBezTo>
                <a:cubicBezTo>
                  <a:pt x="647" y="64"/>
                  <a:pt x="647" y="64"/>
                  <a:pt x="647" y="64"/>
                </a:cubicBezTo>
                <a:cubicBezTo>
                  <a:pt x="641" y="64"/>
                  <a:pt x="634" y="70"/>
                  <a:pt x="628" y="70"/>
                </a:cubicBezTo>
                <a:close/>
                <a:moveTo>
                  <a:pt x="659" y="64"/>
                </a:moveTo>
                <a:cubicBezTo>
                  <a:pt x="653" y="64"/>
                  <a:pt x="634" y="70"/>
                  <a:pt x="659" y="64"/>
                </a:cubicBezTo>
                <a:close/>
                <a:moveTo>
                  <a:pt x="0" y="845"/>
                </a:moveTo>
                <a:cubicBezTo>
                  <a:pt x="0" y="851"/>
                  <a:pt x="13" y="851"/>
                  <a:pt x="13" y="857"/>
                </a:cubicBezTo>
                <a:cubicBezTo>
                  <a:pt x="0" y="851"/>
                  <a:pt x="0" y="845"/>
                  <a:pt x="0" y="845"/>
                </a:cubicBezTo>
                <a:close/>
                <a:moveTo>
                  <a:pt x="19" y="889"/>
                </a:moveTo>
                <a:cubicBezTo>
                  <a:pt x="19" y="889"/>
                  <a:pt x="19" y="889"/>
                  <a:pt x="19" y="883"/>
                </a:cubicBezTo>
                <a:cubicBezTo>
                  <a:pt x="19" y="883"/>
                  <a:pt x="19" y="883"/>
                  <a:pt x="19" y="889"/>
                </a:cubicBezTo>
                <a:cubicBezTo>
                  <a:pt x="19" y="883"/>
                  <a:pt x="19" y="883"/>
                  <a:pt x="19" y="883"/>
                </a:cubicBezTo>
                <a:cubicBezTo>
                  <a:pt x="13" y="876"/>
                  <a:pt x="13" y="876"/>
                  <a:pt x="13" y="870"/>
                </a:cubicBezTo>
                <a:cubicBezTo>
                  <a:pt x="13" y="870"/>
                  <a:pt x="13" y="870"/>
                  <a:pt x="13" y="870"/>
                </a:cubicBezTo>
                <a:cubicBezTo>
                  <a:pt x="13" y="864"/>
                  <a:pt x="13" y="864"/>
                  <a:pt x="13" y="864"/>
                </a:cubicBezTo>
                <a:cubicBezTo>
                  <a:pt x="13" y="870"/>
                  <a:pt x="13" y="870"/>
                  <a:pt x="13" y="870"/>
                </a:cubicBezTo>
                <a:cubicBezTo>
                  <a:pt x="13" y="876"/>
                  <a:pt x="13" y="883"/>
                  <a:pt x="19" y="896"/>
                </a:cubicBezTo>
                <a:cubicBezTo>
                  <a:pt x="19" y="889"/>
                  <a:pt x="19" y="889"/>
                  <a:pt x="13" y="889"/>
                </a:cubicBezTo>
                <a:cubicBezTo>
                  <a:pt x="19" y="896"/>
                  <a:pt x="19" y="902"/>
                  <a:pt x="26" y="908"/>
                </a:cubicBezTo>
                <a:cubicBezTo>
                  <a:pt x="26" y="908"/>
                  <a:pt x="26" y="908"/>
                  <a:pt x="26" y="921"/>
                </a:cubicBezTo>
                <a:cubicBezTo>
                  <a:pt x="26" y="908"/>
                  <a:pt x="26" y="908"/>
                  <a:pt x="26" y="908"/>
                </a:cubicBezTo>
                <a:cubicBezTo>
                  <a:pt x="26" y="921"/>
                  <a:pt x="26" y="927"/>
                  <a:pt x="32" y="927"/>
                </a:cubicBezTo>
                <a:cubicBezTo>
                  <a:pt x="26" y="908"/>
                  <a:pt x="19" y="902"/>
                  <a:pt x="19" y="902"/>
                </a:cubicBezTo>
                <a:cubicBezTo>
                  <a:pt x="19" y="896"/>
                  <a:pt x="19" y="896"/>
                  <a:pt x="19" y="896"/>
                </a:cubicBezTo>
                <a:cubicBezTo>
                  <a:pt x="19" y="902"/>
                  <a:pt x="26" y="908"/>
                  <a:pt x="32" y="927"/>
                </a:cubicBezTo>
                <a:cubicBezTo>
                  <a:pt x="26" y="908"/>
                  <a:pt x="19" y="896"/>
                  <a:pt x="19" y="889"/>
                </a:cubicBezTo>
                <a:cubicBezTo>
                  <a:pt x="19" y="889"/>
                  <a:pt x="19" y="889"/>
                  <a:pt x="19" y="889"/>
                </a:cubicBezTo>
                <a:close/>
                <a:moveTo>
                  <a:pt x="13" y="857"/>
                </a:moveTo>
                <a:cubicBezTo>
                  <a:pt x="13" y="864"/>
                  <a:pt x="13" y="864"/>
                  <a:pt x="13" y="864"/>
                </a:cubicBezTo>
                <a:cubicBezTo>
                  <a:pt x="13" y="864"/>
                  <a:pt x="13" y="864"/>
                  <a:pt x="13" y="857"/>
                </a:cubicBezTo>
                <a:cubicBezTo>
                  <a:pt x="13" y="857"/>
                  <a:pt x="13" y="857"/>
                  <a:pt x="13" y="857"/>
                </a:cubicBezTo>
                <a:close/>
                <a:moveTo>
                  <a:pt x="327" y="445"/>
                </a:moveTo>
                <a:cubicBezTo>
                  <a:pt x="327" y="445"/>
                  <a:pt x="327" y="445"/>
                  <a:pt x="333" y="445"/>
                </a:cubicBezTo>
                <a:cubicBezTo>
                  <a:pt x="327" y="445"/>
                  <a:pt x="327" y="445"/>
                  <a:pt x="327" y="445"/>
                </a:cubicBezTo>
                <a:close/>
                <a:moveTo>
                  <a:pt x="321" y="451"/>
                </a:moveTo>
                <a:cubicBezTo>
                  <a:pt x="321" y="451"/>
                  <a:pt x="321" y="451"/>
                  <a:pt x="327" y="445"/>
                </a:cubicBezTo>
                <a:cubicBezTo>
                  <a:pt x="327" y="445"/>
                  <a:pt x="327" y="445"/>
                  <a:pt x="321" y="451"/>
                </a:cubicBezTo>
                <a:close/>
                <a:moveTo>
                  <a:pt x="1714" y="356"/>
                </a:moveTo>
                <a:cubicBezTo>
                  <a:pt x="1707" y="350"/>
                  <a:pt x="1707" y="350"/>
                  <a:pt x="1707" y="350"/>
                </a:cubicBezTo>
                <a:cubicBezTo>
                  <a:pt x="1707" y="343"/>
                  <a:pt x="1707" y="337"/>
                  <a:pt x="1701" y="331"/>
                </a:cubicBezTo>
                <a:cubicBezTo>
                  <a:pt x="1701" y="331"/>
                  <a:pt x="1701" y="331"/>
                  <a:pt x="1701" y="331"/>
                </a:cubicBezTo>
                <a:cubicBezTo>
                  <a:pt x="1701" y="324"/>
                  <a:pt x="1695" y="324"/>
                  <a:pt x="1695" y="318"/>
                </a:cubicBezTo>
                <a:cubicBezTo>
                  <a:pt x="1695" y="318"/>
                  <a:pt x="1701" y="324"/>
                  <a:pt x="1701" y="331"/>
                </a:cubicBezTo>
                <a:cubicBezTo>
                  <a:pt x="1701" y="331"/>
                  <a:pt x="1701" y="331"/>
                  <a:pt x="1701" y="331"/>
                </a:cubicBezTo>
                <a:cubicBezTo>
                  <a:pt x="1701" y="331"/>
                  <a:pt x="1701" y="331"/>
                  <a:pt x="1701" y="331"/>
                </a:cubicBezTo>
                <a:cubicBezTo>
                  <a:pt x="1707" y="337"/>
                  <a:pt x="1707" y="350"/>
                  <a:pt x="1714" y="356"/>
                </a:cubicBezTo>
                <a:close/>
                <a:moveTo>
                  <a:pt x="1664" y="273"/>
                </a:moveTo>
                <a:cubicBezTo>
                  <a:pt x="1664" y="273"/>
                  <a:pt x="1664" y="267"/>
                  <a:pt x="1657" y="267"/>
                </a:cubicBezTo>
                <a:cubicBezTo>
                  <a:pt x="1651" y="254"/>
                  <a:pt x="1651" y="261"/>
                  <a:pt x="1664" y="267"/>
                </a:cubicBezTo>
                <a:cubicBezTo>
                  <a:pt x="1670" y="280"/>
                  <a:pt x="1664" y="273"/>
                  <a:pt x="1664" y="273"/>
                </a:cubicBezTo>
                <a:close/>
                <a:moveTo>
                  <a:pt x="1695" y="324"/>
                </a:moveTo>
                <a:cubicBezTo>
                  <a:pt x="1701" y="324"/>
                  <a:pt x="1701" y="331"/>
                  <a:pt x="1701" y="331"/>
                </a:cubicBezTo>
                <a:cubicBezTo>
                  <a:pt x="1701" y="331"/>
                  <a:pt x="1701" y="331"/>
                  <a:pt x="1701" y="331"/>
                </a:cubicBezTo>
                <a:cubicBezTo>
                  <a:pt x="1701" y="331"/>
                  <a:pt x="1701" y="331"/>
                  <a:pt x="1695" y="324"/>
                </a:cubicBezTo>
                <a:close/>
                <a:moveTo>
                  <a:pt x="1739" y="540"/>
                </a:moveTo>
                <a:cubicBezTo>
                  <a:pt x="1739" y="572"/>
                  <a:pt x="1739" y="572"/>
                  <a:pt x="1739" y="572"/>
                </a:cubicBezTo>
                <a:cubicBezTo>
                  <a:pt x="1739" y="553"/>
                  <a:pt x="1739" y="553"/>
                  <a:pt x="1739" y="553"/>
                </a:cubicBezTo>
                <a:cubicBezTo>
                  <a:pt x="1739" y="540"/>
                  <a:pt x="1739" y="540"/>
                  <a:pt x="1739" y="540"/>
                </a:cubicBezTo>
                <a:close/>
                <a:moveTo>
                  <a:pt x="754" y="1124"/>
                </a:moveTo>
                <a:cubicBezTo>
                  <a:pt x="747" y="1124"/>
                  <a:pt x="741" y="1130"/>
                  <a:pt x="735" y="1130"/>
                </a:cubicBezTo>
                <a:cubicBezTo>
                  <a:pt x="741" y="1130"/>
                  <a:pt x="747" y="1124"/>
                  <a:pt x="754" y="1124"/>
                </a:cubicBezTo>
                <a:close/>
                <a:moveTo>
                  <a:pt x="754" y="1124"/>
                </a:moveTo>
                <a:cubicBezTo>
                  <a:pt x="760" y="1124"/>
                  <a:pt x="772" y="1124"/>
                  <a:pt x="791" y="1124"/>
                </a:cubicBezTo>
                <a:cubicBezTo>
                  <a:pt x="766" y="1124"/>
                  <a:pt x="766" y="1124"/>
                  <a:pt x="766" y="1124"/>
                </a:cubicBezTo>
                <a:cubicBezTo>
                  <a:pt x="760" y="1124"/>
                  <a:pt x="760" y="1124"/>
                  <a:pt x="754" y="1124"/>
                </a:cubicBezTo>
                <a:close/>
                <a:moveTo>
                  <a:pt x="1375" y="984"/>
                </a:moveTo>
                <a:cubicBezTo>
                  <a:pt x="1381" y="978"/>
                  <a:pt x="1369" y="984"/>
                  <a:pt x="1394" y="972"/>
                </a:cubicBezTo>
                <a:cubicBezTo>
                  <a:pt x="1394" y="972"/>
                  <a:pt x="1394" y="972"/>
                  <a:pt x="1406" y="965"/>
                </a:cubicBezTo>
                <a:cubicBezTo>
                  <a:pt x="1387" y="978"/>
                  <a:pt x="1381" y="978"/>
                  <a:pt x="1369" y="984"/>
                </a:cubicBezTo>
                <a:cubicBezTo>
                  <a:pt x="1369" y="984"/>
                  <a:pt x="1362" y="991"/>
                  <a:pt x="1375" y="984"/>
                </a:cubicBezTo>
                <a:close/>
                <a:moveTo>
                  <a:pt x="1419" y="959"/>
                </a:moveTo>
                <a:cubicBezTo>
                  <a:pt x="1412" y="965"/>
                  <a:pt x="1412" y="965"/>
                  <a:pt x="1406" y="965"/>
                </a:cubicBezTo>
                <a:cubicBezTo>
                  <a:pt x="1412" y="965"/>
                  <a:pt x="1412" y="965"/>
                  <a:pt x="1419" y="959"/>
                </a:cubicBezTo>
                <a:close/>
                <a:moveTo>
                  <a:pt x="1350" y="997"/>
                </a:moveTo>
                <a:cubicBezTo>
                  <a:pt x="1337" y="997"/>
                  <a:pt x="1337" y="997"/>
                  <a:pt x="1331" y="997"/>
                </a:cubicBezTo>
                <a:cubicBezTo>
                  <a:pt x="1331" y="997"/>
                  <a:pt x="1337" y="997"/>
                  <a:pt x="1350" y="997"/>
                </a:cubicBezTo>
                <a:close/>
                <a:moveTo>
                  <a:pt x="1350" y="991"/>
                </a:moveTo>
                <a:cubicBezTo>
                  <a:pt x="1350" y="997"/>
                  <a:pt x="1350" y="997"/>
                  <a:pt x="1350" y="997"/>
                </a:cubicBezTo>
                <a:cubicBezTo>
                  <a:pt x="1350" y="997"/>
                  <a:pt x="1350" y="997"/>
                  <a:pt x="1350" y="991"/>
                </a:cubicBezTo>
                <a:close/>
                <a:moveTo>
                  <a:pt x="1714" y="356"/>
                </a:moveTo>
                <a:cubicBezTo>
                  <a:pt x="1714" y="350"/>
                  <a:pt x="1707" y="337"/>
                  <a:pt x="1707" y="337"/>
                </a:cubicBezTo>
                <a:cubicBezTo>
                  <a:pt x="1707" y="337"/>
                  <a:pt x="1707" y="337"/>
                  <a:pt x="1707" y="331"/>
                </a:cubicBezTo>
                <a:cubicBezTo>
                  <a:pt x="1707" y="337"/>
                  <a:pt x="1707" y="337"/>
                  <a:pt x="1714" y="350"/>
                </a:cubicBezTo>
                <a:cubicBezTo>
                  <a:pt x="1714" y="356"/>
                  <a:pt x="1714" y="350"/>
                  <a:pt x="1714" y="356"/>
                </a:cubicBezTo>
                <a:close/>
                <a:moveTo>
                  <a:pt x="1720" y="362"/>
                </a:moveTo>
                <a:cubicBezTo>
                  <a:pt x="1714" y="356"/>
                  <a:pt x="1714" y="356"/>
                  <a:pt x="1714" y="356"/>
                </a:cubicBezTo>
                <a:cubicBezTo>
                  <a:pt x="1720" y="356"/>
                  <a:pt x="1720" y="356"/>
                  <a:pt x="1720" y="356"/>
                </a:cubicBezTo>
                <a:cubicBezTo>
                  <a:pt x="1714" y="356"/>
                  <a:pt x="1714" y="350"/>
                  <a:pt x="1714" y="356"/>
                </a:cubicBezTo>
                <a:cubicBezTo>
                  <a:pt x="1714" y="356"/>
                  <a:pt x="1714" y="356"/>
                  <a:pt x="1714" y="356"/>
                </a:cubicBezTo>
                <a:cubicBezTo>
                  <a:pt x="1714" y="356"/>
                  <a:pt x="1714" y="356"/>
                  <a:pt x="1714" y="356"/>
                </a:cubicBezTo>
                <a:cubicBezTo>
                  <a:pt x="1714" y="356"/>
                  <a:pt x="1714" y="356"/>
                  <a:pt x="1720" y="362"/>
                </a:cubicBezTo>
                <a:close/>
                <a:moveTo>
                  <a:pt x="1400" y="972"/>
                </a:moveTo>
                <a:cubicBezTo>
                  <a:pt x="1419" y="959"/>
                  <a:pt x="1419" y="959"/>
                  <a:pt x="1419" y="959"/>
                </a:cubicBezTo>
                <a:cubicBezTo>
                  <a:pt x="1400" y="972"/>
                  <a:pt x="1387" y="978"/>
                  <a:pt x="1400" y="972"/>
                </a:cubicBezTo>
                <a:close/>
                <a:moveTo>
                  <a:pt x="1048" y="223"/>
                </a:moveTo>
                <a:cubicBezTo>
                  <a:pt x="1048" y="223"/>
                  <a:pt x="1048" y="223"/>
                  <a:pt x="1055" y="223"/>
                </a:cubicBezTo>
                <a:cubicBezTo>
                  <a:pt x="1048" y="223"/>
                  <a:pt x="1042" y="223"/>
                  <a:pt x="1042" y="223"/>
                </a:cubicBezTo>
                <a:cubicBezTo>
                  <a:pt x="1042" y="223"/>
                  <a:pt x="1042" y="223"/>
                  <a:pt x="1048" y="223"/>
                </a:cubicBezTo>
                <a:close/>
                <a:moveTo>
                  <a:pt x="1067" y="216"/>
                </a:moveTo>
                <a:cubicBezTo>
                  <a:pt x="1061" y="216"/>
                  <a:pt x="1061" y="216"/>
                  <a:pt x="1055" y="223"/>
                </a:cubicBezTo>
                <a:cubicBezTo>
                  <a:pt x="1067" y="216"/>
                  <a:pt x="1067" y="216"/>
                  <a:pt x="1067" y="216"/>
                </a:cubicBezTo>
                <a:close/>
                <a:moveTo>
                  <a:pt x="986" y="223"/>
                </a:moveTo>
                <a:cubicBezTo>
                  <a:pt x="992" y="223"/>
                  <a:pt x="998" y="223"/>
                  <a:pt x="1017" y="216"/>
                </a:cubicBezTo>
                <a:cubicBezTo>
                  <a:pt x="1011" y="223"/>
                  <a:pt x="992" y="223"/>
                  <a:pt x="986" y="223"/>
                </a:cubicBezTo>
                <a:close/>
                <a:moveTo>
                  <a:pt x="1017" y="216"/>
                </a:moveTo>
                <a:cubicBezTo>
                  <a:pt x="1030" y="216"/>
                  <a:pt x="1036" y="216"/>
                  <a:pt x="1048" y="216"/>
                </a:cubicBezTo>
                <a:cubicBezTo>
                  <a:pt x="1036" y="216"/>
                  <a:pt x="1030" y="216"/>
                  <a:pt x="1017" y="216"/>
                </a:cubicBezTo>
                <a:close/>
                <a:moveTo>
                  <a:pt x="1055" y="216"/>
                </a:moveTo>
                <a:cubicBezTo>
                  <a:pt x="1092" y="216"/>
                  <a:pt x="1099" y="216"/>
                  <a:pt x="1149" y="216"/>
                </a:cubicBezTo>
                <a:cubicBezTo>
                  <a:pt x="1130" y="216"/>
                  <a:pt x="1099" y="216"/>
                  <a:pt x="1074" y="216"/>
                </a:cubicBezTo>
                <a:cubicBezTo>
                  <a:pt x="1067" y="216"/>
                  <a:pt x="1061" y="216"/>
                  <a:pt x="1055" y="216"/>
                </a:cubicBezTo>
                <a:close/>
                <a:moveTo>
                  <a:pt x="1130" y="204"/>
                </a:moveTo>
                <a:cubicBezTo>
                  <a:pt x="1130" y="204"/>
                  <a:pt x="1136" y="204"/>
                  <a:pt x="1143" y="204"/>
                </a:cubicBezTo>
                <a:cubicBezTo>
                  <a:pt x="1155" y="204"/>
                  <a:pt x="1155" y="204"/>
                  <a:pt x="1155" y="204"/>
                </a:cubicBezTo>
                <a:cubicBezTo>
                  <a:pt x="1155" y="204"/>
                  <a:pt x="1155" y="204"/>
                  <a:pt x="1155" y="204"/>
                </a:cubicBezTo>
                <a:cubicBezTo>
                  <a:pt x="1130" y="204"/>
                  <a:pt x="1136" y="204"/>
                  <a:pt x="1105" y="204"/>
                </a:cubicBezTo>
                <a:cubicBezTo>
                  <a:pt x="1105" y="204"/>
                  <a:pt x="1105" y="204"/>
                  <a:pt x="1074" y="204"/>
                </a:cubicBezTo>
                <a:cubicBezTo>
                  <a:pt x="1086" y="204"/>
                  <a:pt x="1092" y="204"/>
                  <a:pt x="1099" y="204"/>
                </a:cubicBezTo>
                <a:cubicBezTo>
                  <a:pt x="1105" y="204"/>
                  <a:pt x="1105" y="204"/>
                  <a:pt x="1111" y="204"/>
                </a:cubicBezTo>
                <a:cubicBezTo>
                  <a:pt x="1118" y="204"/>
                  <a:pt x="1118" y="204"/>
                  <a:pt x="1130" y="204"/>
                </a:cubicBezTo>
                <a:close/>
                <a:moveTo>
                  <a:pt x="948" y="216"/>
                </a:moveTo>
                <a:cubicBezTo>
                  <a:pt x="936" y="216"/>
                  <a:pt x="936" y="216"/>
                  <a:pt x="936" y="216"/>
                </a:cubicBezTo>
                <a:cubicBezTo>
                  <a:pt x="923" y="223"/>
                  <a:pt x="923" y="223"/>
                  <a:pt x="923" y="223"/>
                </a:cubicBezTo>
                <a:cubicBezTo>
                  <a:pt x="948" y="216"/>
                  <a:pt x="948" y="216"/>
                  <a:pt x="948" y="216"/>
                </a:cubicBezTo>
                <a:close/>
                <a:moveTo>
                  <a:pt x="979" y="216"/>
                </a:moveTo>
                <a:cubicBezTo>
                  <a:pt x="986" y="216"/>
                  <a:pt x="986" y="216"/>
                  <a:pt x="986" y="216"/>
                </a:cubicBezTo>
                <a:cubicBezTo>
                  <a:pt x="1023" y="204"/>
                  <a:pt x="1023" y="204"/>
                  <a:pt x="1023" y="204"/>
                </a:cubicBezTo>
                <a:cubicBezTo>
                  <a:pt x="1011" y="204"/>
                  <a:pt x="1011" y="204"/>
                  <a:pt x="1011" y="204"/>
                </a:cubicBezTo>
                <a:cubicBezTo>
                  <a:pt x="979" y="216"/>
                  <a:pt x="979" y="216"/>
                  <a:pt x="979" y="216"/>
                </a:cubicBezTo>
                <a:close/>
                <a:moveTo>
                  <a:pt x="1030" y="204"/>
                </a:moveTo>
                <a:cubicBezTo>
                  <a:pt x="1023" y="204"/>
                  <a:pt x="1023" y="204"/>
                  <a:pt x="1023" y="204"/>
                </a:cubicBezTo>
                <a:cubicBezTo>
                  <a:pt x="1030" y="204"/>
                  <a:pt x="1036" y="204"/>
                  <a:pt x="1042" y="204"/>
                </a:cubicBezTo>
                <a:cubicBezTo>
                  <a:pt x="1042" y="204"/>
                  <a:pt x="1048" y="204"/>
                  <a:pt x="1055" y="204"/>
                </a:cubicBezTo>
                <a:cubicBezTo>
                  <a:pt x="1055" y="204"/>
                  <a:pt x="1055" y="204"/>
                  <a:pt x="1055" y="204"/>
                </a:cubicBezTo>
                <a:cubicBezTo>
                  <a:pt x="998" y="204"/>
                  <a:pt x="1023" y="204"/>
                  <a:pt x="961" y="216"/>
                </a:cubicBezTo>
                <a:cubicBezTo>
                  <a:pt x="942" y="216"/>
                  <a:pt x="948" y="216"/>
                  <a:pt x="936" y="216"/>
                </a:cubicBezTo>
                <a:cubicBezTo>
                  <a:pt x="992" y="216"/>
                  <a:pt x="986" y="204"/>
                  <a:pt x="1030" y="204"/>
                </a:cubicBezTo>
                <a:close/>
                <a:moveTo>
                  <a:pt x="873" y="223"/>
                </a:moveTo>
                <a:cubicBezTo>
                  <a:pt x="892" y="223"/>
                  <a:pt x="892" y="223"/>
                  <a:pt x="892" y="223"/>
                </a:cubicBezTo>
                <a:cubicBezTo>
                  <a:pt x="873" y="223"/>
                  <a:pt x="867" y="223"/>
                  <a:pt x="873" y="223"/>
                </a:cubicBezTo>
                <a:close/>
                <a:moveTo>
                  <a:pt x="823" y="235"/>
                </a:moveTo>
                <a:cubicBezTo>
                  <a:pt x="823" y="235"/>
                  <a:pt x="823" y="235"/>
                  <a:pt x="829" y="235"/>
                </a:cubicBezTo>
                <a:cubicBezTo>
                  <a:pt x="797" y="242"/>
                  <a:pt x="797" y="242"/>
                  <a:pt x="797" y="242"/>
                </a:cubicBezTo>
                <a:cubicBezTo>
                  <a:pt x="804" y="235"/>
                  <a:pt x="810" y="235"/>
                  <a:pt x="823" y="235"/>
                </a:cubicBezTo>
                <a:close/>
                <a:moveTo>
                  <a:pt x="772" y="248"/>
                </a:moveTo>
                <a:cubicBezTo>
                  <a:pt x="766" y="248"/>
                  <a:pt x="766" y="248"/>
                  <a:pt x="760" y="248"/>
                </a:cubicBezTo>
                <a:cubicBezTo>
                  <a:pt x="766" y="248"/>
                  <a:pt x="766" y="248"/>
                  <a:pt x="772" y="248"/>
                </a:cubicBezTo>
                <a:close/>
                <a:moveTo>
                  <a:pt x="741" y="254"/>
                </a:moveTo>
                <a:cubicBezTo>
                  <a:pt x="741" y="254"/>
                  <a:pt x="741" y="254"/>
                  <a:pt x="754" y="248"/>
                </a:cubicBezTo>
                <a:cubicBezTo>
                  <a:pt x="754" y="248"/>
                  <a:pt x="754" y="248"/>
                  <a:pt x="766" y="248"/>
                </a:cubicBezTo>
                <a:cubicBezTo>
                  <a:pt x="760" y="248"/>
                  <a:pt x="754" y="248"/>
                  <a:pt x="747" y="248"/>
                </a:cubicBezTo>
                <a:cubicBezTo>
                  <a:pt x="747" y="248"/>
                  <a:pt x="716" y="261"/>
                  <a:pt x="691" y="267"/>
                </a:cubicBezTo>
                <a:cubicBezTo>
                  <a:pt x="722" y="254"/>
                  <a:pt x="722" y="261"/>
                  <a:pt x="741" y="254"/>
                </a:cubicBezTo>
                <a:close/>
                <a:moveTo>
                  <a:pt x="841" y="235"/>
                </a:moveTo>
                <a:cubicBezTo>
                  <a:pt x="848" y="229"/>
                  <a:pt x="848" y="229"/>
                  <a:pt x="848" y="229"/>
                </a:cubicBezTo>
                <a:cubicBezTo>
                  <a:pt x="841" y="235"/>
                  <a:pt x="835" y="235"/>
                  <a:pt x="829" y="235"/>
                </a:cubicBezTo>
                <a:cubicBezTo>
                  <a:pt x="829" y="235"/>
                  <a:pt x="835" y="235"/>
                  <a:pt x="841" y="235"/>
                </a:cubicBezTo>
                <a:close/>
                <a:moveTo>
                  <a:pt x="829" y="235"/>
                </a:moveTo>
                <a:cubicBezTo>
                  <a:pt x="829" y="235"/>
                  <a:pt x="829" y="235"/>
                  <a:pt x="829" y="235"/>
                </a:cubicBezTo>
                <a:cubicBezTo>
                  <a:pt x="829" y="235"/>
                  <a:pt x="829" y="235"/>
                  <a:pt x="829" y="235"/>
                </a:cubicBezTo>
                <a:cubicBezTo>
                  <a:pt x="829" y="235"/>
                  <a:pt x="829" y="235"/>
                  <a:pt x="829" y="235"/>
                </a:cubicBezTo>
                <a:close/>
                <a:moveTo>
                  <a:pt x="823" y="235"/>
                </a:moveTo>
                <a:cubicBezTo>
                  <a:pt x="816" y="235"/>
                  <a:pt x="816" y="235"/>
                  <a:pt x="791" y="242"/>
                </a:cubicBezTo>
                <a:cubicBezTo>
                  <a:pt x="779" y="242"/>
                  <a:pt x="779" y="242"/>
                  <a:pt x="772" y="242"/>
                </a:cubicBezTo>
                <a:cubicBezTo>
                  <a:pt x="772" y="248"/>
                  <a:pt x="772" y="248"/>
                  <a:pt x="772" y="248"/>
                </a:cubicBezTo>
                <a:cubicBezTo>
                  <a:pt x="797" y="242"/>
                  <a:pt x="791" y="242"/>
                  <a:pt x="779" y="242"/>
                </a:cubicBezTo>
                <a:cubicBezTo>
                  <a:pt x="779" y="242"/>
                  <a:pt x="779" y="242"/>
                  <a:pt x="816" y="235"/>
                </a:cubicBezTo>
                <a:cubicBezTo>
                  <a:pt x="816" y="235"/>
                  <a:pt x="816" y="235"/>
                  <a:pt x="829" y="235"/>
                </a:cubicBezTo>
                <a:cubicBezTo>
                  <a:pt x="829" y="235"/>
                  <a:pt x="829" y="235"/>
                  <a:pt x="829" y="235"/>
                </a:cubicBezTo>
                <a:cubicBezTo>
                  <a:pt x="829" y="235"/>
                  <a:pt x="829" y="235"/>
                  <a:pt x="829" y="235"/>
                </a:cubicBezTo>
                <a:cubicBezTo>
                  <a:pt x="829" y="235"/>
                  <a:pt x="829" y="235"/>
                  <a:pt x="829" y="235"/>
                </a:cubicBezTo>
                <a:cubicBezTo>
                  <a:pt x="835" y="235"/>
                  <a:pt x="841" y="235"/>
                  <a:pt x="848" y="229"/>
                </a:cubicBezTo>
                <a:cubicBezTo>
                  <a:pt x="848" y="229"/>
                  <a:pt x="848" y="229"/>
                  <a:pt x="848" y="229"/>
                </a:cubicBezTo>
                <a:cubicBezTo>
                  <a:pt x="854" y="229"/>
                  <a:pt x="854" y="229"/>
                  <a:pt x="854" y="229"/>
                </a:cubicBezTo>
                <a:cubicBezTo>
                  <a:pt x="860" y="229"/>
                  <a:pt x="873" y="229"/>
                  <a:pt x="885" y="223"/>
                </a:cubicBezTo>
                <a:cubicBezTo>
                  <a:pt x="879" y="223"/>
                  <a:pt x="879" y="223"/>
                  <a:pt x="873" y="223"/>
                </a:cubicBezTo>
                <a:cubicBezTo>
                  <a:pt x="873" y="229"/>
                  <a:pt x="867" y="229"/>
                  <a:pt x="854" y="229"/>
                </a:cubicBezTo>
                <a:cubicBezTo>
                  <a:pt x="854" y="229"/>
                  <a:pt x="854" y="229"/>
                  <a:pt x="867" y="229"/>
                </a:cubicBezTo>
                <a:cubicBezTo>
                  <a:pt x="860" y="229"/>
                  <a:pt x="848" y="229"/>
                  <a:pt x="841" y="229"/>
                </a:cubicBezTo>
                <a:cubicBezTo>
                  <a:pt x="848" y="229"/>
                  <a:pt x="848" y="229"/>
                  <a:pt x="848" y="229"/>
                </a:cubicBezTo>
                <a:cubicBezTo>
                  <a:pt x="829" y="235"/>
                  <a:pt x="829" y="235"/>
                  <a:pt x="829" y="235"/>
                </a:cubicBezTo>
                <a:cubicBezTo>
                  <a:pt x="835" y="229"/>
                  <a:pt x="841" y="229"/>
                  <a:pt x="841" y="229"/>
                </a:cubicBezTo>
                <a:cubicBezTo>
                  <a:pt x="835" y="229"/>
                  <a:pt x="829" y="235"/>
                  <a:pt x="823" y="235"/>
                </a:cubicBezTo>
                <a:close/>
                <a:moveTo>
                  <a:pt x="760" y="248"/>
                </a:moveTo>
                <a:cubicBezTo>
                  <a:pt x="754" y="248"/>
                  <a:pt x="754" y="248"/>
                  <a:pt x="741" y="254"/>
                </a:cubicBezTo>
                <a:cubicBezTo>
                  <a:pt x="741" y="254"/>
                  <a:pt x="747" y="254"/>
                  <a:pt x="760" y="248"/>
                </a:cubicBezTo>
                <a:close/>
                <a:moveTo>
                  <a:pt x="848" y="229"/>
                </a:moveTo>
                <a:cubicBezTo>
                  <a:pt x="848" y="229"/>
                  <a:pt x="848" y="229"/>
                  <a:pt x="848" y="229"/>
                </a:cubicBezTo>
                <a:cubicBezTo>
                  <a:pt x="854" y="229"/>
                  <a:pt x="848" y="229"/>
                  <a:pt x="873" y="229"/>
                </a:cubicBezTo>
                <a:cubicBezTo>
                  <a:pt x="867" y="229"/>
                  <a:pt x="867" y="229"/>
                  <a:pt x="854" y="229"/>
                </a:cubicBezTo>
                <a:cubicBezTo>
                  <a:pt x="848" y="229"/>
                  <a:pt x="848" y="229"/>
                  <a:pt x="848" y="229"/>
                </a:cubicBezTo>
                <a:close/>
                <a:moveTo>
                  <a:pt x="772" y="242"/>
                </a:moveTo>
                <a:cubicBezTo>
                  <a:pt x="772" y="242"/>
                  <a:pt x="772" y="242"/>
                  <a:pt x="766" y="248"/>
                </a:cubicBezTo>
                <a:cubicBezTo>
                  <a:pt x="772" y="242"/>
                  <a:pt x="772" y="242"/>
                  <a:pt x="772" y="242"/>
                </a:cubicBezTo>
                <a:cubicBezTo>
                  <a:pt x="772" y="242"/>
                  <a:pt x="772" y="242"/>
                  <a:pt x="772" y="242"/>
                </a:cubicBezTo>
                <a:close/>
                <a:moveTo>
                  <a:pt x="961" y="216"/>
                </a:moveTo>
                <a:cubicBezTo>
                  <a:pt x="986" y="204"/>
                  <a:pt x="986" y="204"/>
                  <a:pt x="986" y="204"/>
                </a:cubicBezTo>
                <a:cubicBezTo>
                  <a:pt x="961" y="216"/>
                  <a:pt x="936" y="216"/>
                  <a:pt x="904" y="216"/>
                </a:cubicBezTo>
                <a:cubicBezTo>
                  <a:pt x="904" y="216"/>
                  <a:pt x="904" y="216"/>
                  <a:pt x="892" y="223"/>
                </a:cubicBezTo>
                <a:cubicBezTo>
                  <a:pt x="910" y="216"/>
                  <a:pt x="910" y="216"/>
                  <a:pt x="923" y="216"/>
                </a:cubicBezTo>
                <a:cubicBezTo>
                  <a:pt x="923" y="216"/>
                  <a:pt x="923" y="216"/>
                  <a:pt x="961" y="216"/>
                </a:cubicBezTo>
                <a:close/>
                <a:moveTo>
                  <a:pt x="854" y="229"/>
                </a:moveTo>
                <a:cubicBezTo>
                  <a:pt x="848" y="229"/>
                  <a:pt x="848" y="229"/>
                  <a:pt x="848" y="229"/>
                </a:cubicBezTo>
                <a:cubicBezTo>
                  <a:pt x="848" y="229"/>
                  <a:pt x="848" y="229"/>
                  <a:pt x="848" y="229"/>
                </a:cubicBezTo>
                <a:cubicBezTo>
                  <a:pt x="854" y="229"/>
                  <a:pt x="854" y="229"/>
                  <a:pt x="854" y="229"/>
                </a:cubicBezTo>
                <a:close/>
                <a:moveTo>
                  <a:pt x="867" y="229"/>
                </a:moveTo>
                <a:cubicBezTo>
                  <a:pt x="879" y="223"/>
                  <a:pt x="879" y="223"/>
                  <a:pt x="879" y="223"/>
                </a:cubicBezTo>
                <a:cubicBezTo>
                  <a:pt x="867" y="229"/>
                  <a:pt x="873" y="223"/>
                  <a:pt x="867" y="229"/>
                </a:cubicBezTo>
                <a:close/>
                <a:moveTo>
                  <a:pt x="816" y="235"/>
                </a:moveTo>
                <a:cubicBezTo>
                  <a:pt x="816" y="235"/>
                  <a:pt x="816" y="235"/>
                  <a:pt x="829" y="235"/>
                </a:cubicBezTo>
                <a:cubicBezTo>
                  <a:pt x="816" y="235"/>
                  <a:pt x="823" y="235"/>
                  <a:pt x="816" y="235"/>
                </a:cubicBezTo>
                <a:close/>
                <a:moveTo>
                  <a:pt x="923" y="216"/>
                </a:moveTo>
                <a:cubicBezTo>
                  <a:pt x="923" y="216"/>
                  <a:pt x="923" y="216"/>
                  <a:pt x="929" y="216"/>
                </a:cubicBezTo>
                <a:cubicBezTo>
                  <a:pt x="929" y="216"/>
                  <a:pt x="929" y="216"/>
                  <a:pt x="923" y="216"/>
                </a:cubicBezTo>
                <a:close/>
                <a:moveTo>
                  <a:pt x="1017" y="197"/>
                </a:moveTo>
                <a:cubicBezTo>
                  <a:pt x="1017" y="197"/>
                  <a:pt x="1017" y="197"/>
                  <a:pt x="1023" y="197"/>
                </a:cubicBezTo>
                <a:cubicBezTo>
                  <a:pt x="1055" y="197"/>
                  <a:pt x="1055" y="197"/>
                  <a:pt x="1055" y="197"/>
                </a:cubicBezTo>
                <a:cubicBezTo>
                  <a:pt x="1036" y="197"/>
                  <a:pt x="1042" y="197"/>
                  <a:pt x="1017" y="197"/>
                </a:cubicBezTo>
                <a:close/>
                <a:moveTo>
                  <a:pt x="892" y="216"/>
                </a:moveTo>
                <a:cubicBezTo>
                  <a:pt x="904" y="216"/>
                  <a:pt x="904" y="216"/>
                  <a:pt x="910" y="204"/>
                </a:cubicBezTo>
                <a:cubicBezTo>
                  <a:pt x="904" y="216"/>
                  <a:pt x="904" y="216"/>
                  <a:pt x="892" y="216"/>
                </a:cubicBezTo>
                <a:close/>
                <a:moveTo>
                  <a:pt x="546" y="292"/>
                </a:moveTo>
                <a:cubicBezTo>
                  <a:pt x="565" y="292"/>
                  <a:pt x="540" y="299"/>
                  <a:pt x="578" y="286"/>
                </a:cubicBezTo>
                <a:cubicBezTo>
                  <a:pt x="572" y="292"/>
                  <a:pt x="578" y="286"/>
                  <a:pt x="572" y="286"/>
                </a:cubicBezTo>
                <a:cubicBezTo>
                  <a:pt x="584" y="286"/>
                  <a:pt x="584" y="286"/>
                  <a:pt x="603" y="273"/>
                </a:cubicBezTo>
                <a:cubicBezTo>
                  <a:pt x="603" y="273"/>
                  <a:pt x="603" y="273"/>
                  <a:pt x="590" y="280"/>
                </a:cubicBezTo>
                <a:cubicBezTo>
                  <a:pt x="584" y="286"/>
                  <a:pt x="584" y="286"/>
                  <a:pt x="584" y="286"/>
                </a:cubicBezTo>
                <a:cubicBezTo>
                  <a:pt x="578" y="286"/>
                  <a:pt x="578" y="286"/>
                  <a:pt x="578" y="286"/>
                </a:cubicBezTo>
                <a:cubicBezTo>
                  <a:pt x="578" y="286"/>
                  <a:pt x="578" y="286"/>
                  <a:pt x="584" y="286"/>
                </a:cubicBezTo>
                <a:cubicBezTo>
                  <a:pt x="584" y="286"/>
                  <a:pt x="584" y="286"/>
                  <a:pt x="584" y="286"/>
                </a:cubicBezTo>
                <a:cubicBezTo>
                  <a:pt x="597" y="280"/>
                  <a:pt x="615" y="273"/>
                  <a:pt x="634" y="267"/>
                </a:cubicBezTo>
                <a:cubicBezTo>
                  <a:pt x="622" y="273"/>
                  <a:pt x="615" y="273"/>
                  <a:pt x="609" y="273"/>
                </a:cubicBezTo>
                <a:cubicBezTo>
                  <a:pt x="609" y="273"/>
                  <a:pt x="609" y="273"/>
                  <a:pt x="609" y="273"/>
                </a:cubicBezTo>
                <a:cubicBezTo>
                  <a:pt x="615" y="273"/>
                  <a:pt x="622" y="267"/>
                  <a:pt x="647" y="261"/>
                </a:cubicBezTo>
                <a:cubicBezTo>
                  <a:pt x="647" y="261"/>
                  <a:pt x="647" y="261"/>
                  <a:pt x="647" y="261"/>
                </a:cubicBezTo>
                <a:cubicBezTo>
                  <a:pt x="647" y="261"/>
                  <a:pt x="647" y="261"/>
                  <a:pt x="647" y="261"/>
                </a:cubicBezTo>
                <a:cubicBezTo>
                  <a:pt x="647" y="261"/>
                  <a:pt x="647" y="261"/>
                  <a:pt x="647" y="261"/>
                </a:cubicBezTo>
                <a:cubicBezTo>
                  <a:pt x="634" y="267"/>
                  <a:pt x="615" y="273"/>
                  <a:pt x="603" y="273"/>
                </a:cubicBezTo>
                <a:cubicBezTo>
                  <a:pt x="603" y="273"/>
                  <a:pt x="603" y="273"/>
                  <a:pt x="603" y="273"/>
                </a:cubicBezTo>
                <a:cubicBezTo>
                  <a:pt x="603" y="273"/>
                  <a:pt x="603" y="273"/>
                  <a:pt x="603" y="273"/>
                </a:cubicBezTo>
                <a:cubicBezTo>
                  <a:pt x="590" y="280"/>
                  <a:pt x="578" y="286"/>
                  <a:pt x="565" y="286"/>
                </a:cubicBezTo>
                <a:cubicBezTo>
                  <a:pt x="565" y="286"/>
                  <a:pt x="565" y="292"/>
                  <a:pt x="553" y="292"/>
                </a:cubicBezTo>
                <a:cubicBezTo>
                  <a:pt x="553" y="292"/>
                  <a:pt x="553" y="292"/>
                  <a:pt x="546" y="292"/>
                </a:cubicBezTo>
                <a:close/>
                <a:moveTo>
                  <a:pt x="653" y="261"/>
                </a:moveTo>
                <a:cubicBezTo>
                  <a:pt x="647" y="261"/>
                  <a:pt x="647" y="261"/>
                  <a:pt x="647" y="261"/>
                </a:cubicBezTo>
                <a:cubicBezTo>
                  <a:pt x="653" y="261"/>
                  <a:pt x="653" y="261"/>
                  <a:pt x="653" y="261"/>
                </a:cubicBezTo>
                <a:close/>
                <a:moveTo>
                  <a:pt x="653" y="261"/>
                </a:moveTo>
                <a:cubicBezTo>
                  <a:pt x="653" y="261"/>
                  <a:pt x="659" y="261"/>
                  <a:pt x="666" y="254"/>
                </a:cubicBezTo>
                <a:cubicBezTo>
                  <a:pt x="666" y="254"/>
                  <a:pt x="666" y="254"/>
                  <a:pt x="666" y="254"/>
                </a:cubicBezTo>
                <a:cubicBezTo>
                  <a:pt x="672" y="254"/>
                  <a:pt x="672" y="254"/>
                  <a:pt x="666" y="254"/>
                </a:cubicBezTo>
                <a:cubicBezTo>
                  <a:pt x="666" y="254"/>
                  <a:pt x="666" y="254"/>
                  <a:pt x="659" y="261"/>
                </a:cubicBezTo>
                <a:cubicBezTo>
                  <a:pt x="653" y="261"/>
                  <a:pt x="653" y="261"/>
                  <a:pt x="653" y="261"/>
                </a:cubicBezTo>
                <a:cubicBezTo>
                  <a:pt x="653" y="261"/>
                  <a:pt x="653" y="261"/>
                  <a:pt x="647" y="261"/>
                </a:cubicBezTo>
                <a:cubicBezTo>
                  <a:pt x="653" y="261"/>
                  <a:pt x="653" y="261"/>
                  <a:pt x="653" y="261"/>
                </a:cubicBezTo>
                <a:cubicBezTo>
                  <a:pt x="653" y="261"/>
                  <a:pt x="653" y="261"/>
                  <a:pt x="653" y="261"/>
                </a:cubicBezTo>
                <a:close/>
                <a:moveTo>
                  <a:pt x="622" y="267"/>
                </a:moveTo>
                <a:cubicBezTo>
                  <a:pt x="615" y="267"/>
                  <a:pt x="615" y="267"/>
                  <a:pt x="615" y="267"/>
                </a:cubicBezTo>
                <a:cubicBezTo>
                  <a:pt x="628" y="267"/>
                  <a:pt x="628" y="267"/>
                  <a:pt x="628" y="267"/>
                </a:cubicBezTo>
                <a:cubicBezTo>
                  <a:pt x="622" y="267"/>
                  <a:pt x="622" y="267"/>
                  <a:pt x="622" y="267"/>
                </a:cubicBezTo>
                <a:close/>
                <a:moveTo>
                  <a:pt x="603" y="273"/>
                </a:moveTo>
                <a:cubicBezTo>
                  <a:pt x="609" y="273"/>
                  <a:pt x="609" y="273"/>
                  <a:pt x="609" y="273"/>
                </a:cubicBezTo>
                <a:cubicBezTo>
                  <a:pt x="603" y="273"/>
                  <a:pt x="603" y="273"/>
                  <a:pt x="603" y="273"/>
                </a:cubicBezTo>
                <a:close/>
                <a:moveTo>
                  <a:pt x="251" y="458"/>
                </a:moveTo>
                <a:cubicBezTo>
                  <a:pt x="258" y="451"/>
                  <a:pt x="258" y="451"/>
                  <a:pt x="258" y="451"/>
                </a:cubicBezTo>
                <a:cubicBezTo>
                  <a:pt x="258" y="451"/>
                  <a:pt x="258" y="451"/>
                  <a:pt x="258" y="451"/>
                </a:cubicBezTo>
                <a:cubicBezTo>
                  <a:pt x="251" y="458"/>
                  <a:pt x="251" y="458"/>
                  <a:pt x="251" y="458"/>
                </a:cubicBezTo>
                <a:close/>
                <a:moveTo>
                  <a:pt x="1369" y="1029"/>
                </a:moveTo>
                <a:cubicBezTo>
                  <a:pt x="1350" y="1035"/>
                  <a:pt x="1350" y="1035"/>
                  <a:pt x="1350" y="1035"/>
                </a:cubicBezTo>
                <a:cubicBezTo>
                  <a:pt x="1362" y="1029"/>
                  <a:pt x="1350" y="1035"/>
                  <a:pt x="1369" y="1029"/>
                </a:cubicBezTo>
                <a:close/>
                <a:moveTo>
                  <a:pt x="1274" y="1067"/>
                </a:moveTo>
                <a:cubicBezTo>
                  <a:pt x="1268" y="1067"/>
                  <a:pt x="1256" y="1067"/>
                  <a:pt x="1249" y="1073"/>
                </a:cubicBezTo>
                <a:cubicBezTo>
                  <a:pt x="1256" y="1067"/>
                  <a:pt x="1262" y="1067"/>
                  <a:pt x="1274" y="1067"/>
                </a:cubicBezTo>
                <a:close/>
                <a:moveTo>
                  <a:pt x="1525" y="115"/>
                </a:moveTo>
                <a:cubicBezTo>
                  <a:pt x="1525" y="115"/>
                  <a:pt x="1525" y="115"/>
                  <a:pt x="1532" y="115"/>
                </a:cubicBezTo>
                <a:cubicBezTo>
                  <a:pt x="1525" y="115"/>
                  <a:pt x="1532" y="115"/>
                  <a:pt x="1525" y="115"/>
                </a:cubicBezTo>
                <a:close/>
                <a:moveTo>
                  <a:pt x="1532" y="115"/>
                </a:moveTo>
                <a:cubicBezTo>
                  <a:pt x="1532" y="115"/>
                  <a:pt x="1532" y="115"/>
                  <a:pt x="1538" y="121"/>
                </a:cubicBezTo>
                <a:cubicBezTo>
                  <a:pt x="1532" y="115"/>
                  <a:pt x="1532" y="115"/>
                  <a:pt x="1532" y="115"/>
                </a:cubicBezTo>
                <a:close/>
                <a:moveTo>
                  <a:pt x="333" y="394"/>
                </a:moveTo>
                <a:cubicBezTo>
                  <a:pt x="321" y="400"/>
                  <a:pt x="321" y="400"/>
                  <a:pt x="321" y="400"/>
                </a:cubicBezTo>
                <a:cubicBezTo>
                  <a:pt x="333" y="400"/>
                  <a:pt x="321" y="400"/>
                  <a:pt x="333" y="394"/>
                </a:cubicBezTo>
                <a:close/>
                <a:moveTo>
                  <a:pt x="1337" y="1042"/>
                </a:moveTo>
                <a:cubicBezTo>
                  <a:pt x="1337" y="1042"/>
                  <a:pt x="1337" y="1042"/>
                  <a:pt x="1331" y="1042"/>
                </a:cubicBezTo>
                <a:cubicBezTo>
                  <a:pt x="1337" y="1042"/>
                  <a:pt x="1337" y="1042"/>
                  <a:pt x="1337" y="1042"/>
                </a:cubicBezTo>
                <a:close/>
                <a:moveTo>
                  <a:pt x="1362" y="1035"/>
                </a:moveTo>
                <a:cubicBezTo>
                  <a:pt x="1387" y="1022"/>
                  <a:pt x="1387" y="1022"/>
                  <a:pt x="1387" y="1022"/>
                </a:cubicBezTo>
                <a:cubicBezTo>
                  <a:pt x="1369" y="1029"/>
                  <a:pt x="1369" y="1029"/>
                  <a:pt x="1369" y="1029"/>
                </a:cubicBezTo>
                <a:cubicBezTo>
                  <a:pt x="1350" y="1035"/>
                  <a:pt x="1350" y="1035"/>
                  <a:pt x="1350" y="1035"/>
                </a:cubicBezTo>
                <a:cubicBezTo>
                  <a:pt x="1350" y="1035"/>
                  <a:pt x="1337" y="1035"/>
                  <a:pt x="1337" y="1042"/>
                </a:cubicBezTo>
                <a:cubicBezTo>
                  <a:pt x="1356" y="1035"/>
                  <a:pt x="1337" y="1042"/>
                  <a:pt x="1362" y="1035"/>
                </a:cubicBezTo>
                <a:close/>
                <a:moveTo>
                  <a:pt x="38" y="699"/>
                </a:moveTo>
                <a:cubicBezTo>
                  <a:pt x="38" y="686"/>
                  <a:pt x="44" y="686"/>
                  <a:pt x="44" y="686"/>
                </a:cubicBezTo>
                <a:cubicBezTo>
                  <a:pt x="38" y="686"/>
                  <a:pt x="38" y="692"/>
                  <a:pt x="38" y="699"/>
                </a:cubicBezTo>
                <a:close/>
                <a:moveTo>
                  <a:pt x="44" y="680"/>
                </a:moveTo>
                <a:cubicBezTo>
                  <a:pt x="44" y="680"/>
                  <a:pt x="44" y="680"/>
                  <a:pt x="44" y="686"/>
                </a:cubicBezTo>
                <a:cubicBezTo>
                  <a:pt x="44" y="680"/>
                  <a:pt x="44" y="680"/>
                  <a:pt x="44" y="680"/>
                </a:cubicBezTo>
                <a:cubicBezTo>
                  <a:pt x="44" y="680"/>
                  <a:pt x="44" y="680"/>
                  <a:pt x="44" y="680"/>
                </a:cubicBezTo>
                <a:close/>
                <a:moveTo>
                  <a:pt x="51" y="673"/>
                </a:moveTo>
                <a:cubicBezTo>
                  <a:pt x="51" y="667"/>
                  <a:pt x="51" y="667"/>
                  <a:pt x="51" y="667"/>
                </a:cubicBezTo>
                <a:cubicBezTo>
                  <a:pt x="51" y="667"/>
                  <a:pt x="51" y="667"/>
                  <a:pt x="51" y="673"/>
                </a:cubicBezTo>
                <a:close/>
                <a:moveTo>
                  <a:pt x="44" y="680"/>
                </a:moveTo>
                <a:cubicBezTo>
                  <a:pt x="44" y="680"/>
                  <a:pt x="44" y="673"/>
                  <a:pt x="51" y="673"/>
                </a:cubicBezTo>
                <a:cubicBezTo>
                  <a:pt x="51" y="673"/>
                  <a:pt x="44" y="673"/>
                  <a:pt x="44" y="680"/>
                </a:cubicBezTo>
                <a:close/>
                <a:moveTo>
                  <a:pt x="1701" y="775"/>
                </a:moveTo>
                <a:cubicBezTo>
                  <a:pt x="1695" y="781"/>
                  <a:pt x="1695" y="788"/>
                  <a:pt x="1689" y="794"/>
                </a:cubicBezTo>
                <a:cubicBezTo>
                  <a:pt x="1689" y="794"/>
                  <a:pt x="1689" y="794"/>
                  <a:pt x="1689" y="794"/>
                </a:cubicBezTo>
                <a:cubicBezTo>
                  <a:pt x="1689" y="794"/>
                  <a:pt x="1689" y="794"/>
                  <a:pt x="1701" y="775"/>
                </a:cubicBezTo>
                <a:close/>
                <a:moveTo>
                  <a:pt x="1456" y="984"/>
                </a:moveTo>
                <a:cubicBezTo>
                  <a:pt x="1456" y="984"/>
                  <a:pt x="1456" y="984"/>
                  <a:pt x="1456" y="984"/>
                </a:cubicBezTo>
                <a:cubicBezTo>
                  <a:pt x="1456" y="984"/>
                  <a:pt x="1456" y="984"/>
                  <a:pt x="1456" y="984"/>
                </a:cubicBezTo>
                <a:cubicBezTo>
                  <a:pt x="1456" y="984"/>
                  <a:pt x="1456" y="984"/>
                  <a:pt x="1456" y="984"/>
                </a:cubicBezTo>
                <a:close/>
                <a:moveTo>
                  <a:pt x="622" y="70"/>
                </a:moveTo>
                <a:cubicBezTo>
                  <a:pt x="634" y="70"/>
                  <a:pt x="641" y="64"/>
                  <a:pt x="647" y="64"/>
                </a:cubicBezTo>
                <a:cubicBezTo>
                  <a:pt x="647" y="64"/>
                  <a:pt x="647" y="64"/>
                  <a:pt x="647" y="64"/>
                </a:cubicBezTo>
                <a:cubicBezTo>
                  <a:pt x="634" y="64"/>
                  <a:pt x="628" y="70"/>
                  <a:pt x="622" y="70"/>
                </a:cubicBezTo>
                <a:close/>
                <a:moveTo>
                  <a:pt x="854" y="26"/>
                </a:moveTo>
                <a:cubicBezTo>
                  <a:pt x="854" y="26"/>
                  <a:pt x="860" y="26"/>
                  <a:pt x="860" y="20"/>
                </a:cubicBezTo>
                <a:cubicBezTo>
                  <a:pt x="854" y="26"/>
                  <a:pt x="854" y="26"/>
                  <a:pt x="848" y="26"/>
                </a:cubicBezTo>
                <a:cubicBezTo>
                  <a:pt x="848" y="26"/>
                  <a:pt x="848" y="26"/>
                  <a:pt x="854" y="26"/>
                </a:cubicBezTo>
                <a:close/>
                <a:moveTo>
                  <a:pt x="1463" y="940"/>
                </a:moveTo>
                <a:cubicBezTo>
                  <a:pt x="1469" y="940"/>
                  <a:pt x="1469" y="940"/>
                  <a:pt x="1469" y="940"/>
                </a:cubicBezTo>
                <a:cubicBezTo>
                  <a:pt x="1463" y="940"/>
                  <a:pt x="1463" y="940"/>
                  <a:pt x="1463" y="940"/>
                </a:cubicBezTo>
                <a:close/>
                <a:moveTo>
                  <a:pt x="120" y="972"/>
                </a:moveTo>
                <a:cubicBezTo>
                  <a:pt x="120" y="972"/>
                  <a:pt x="120" y="972"/>
                  <a:pt x="120" y="972"/>
                </a:cubicBezTo>
                <a:cubicBezTo>
                  <a:pt x="120" y="972"/>
                  <a:pt x="120" y="972"/>
                  <a:pt x="120" y="972"/>
                </a:cubicBezTo>
                <a:close/>
                <a:moveTo>
                  <a:pt x="653" y="273"/>
                </a:moveTo>
                <a:cubicBezTo>
                  <a:pt x="659" y="273"/>
                  <a:pt x="659" y="273"/>
                  <a:pt x="659" y="273"/>
                </a:cubicBezTo>
                <a:cubicBezTo>
                  <a:pt x="659" y="273"/>
                  <a:pt x="659" y="273"/>
                  <a:pt x="659" y="273"/>
                </a:cubicBezTo>
                <a:cubicBezTo>
                  <a:pt x="653" y="273"/>
                  <a:pt x="653" y="273"/>
                  <a:pt x="653" y="273"/>
                </a:cubicBezTo>
                <a:close/>
                <a:moveTo>
                  <a:pt x="666" y="267"/>
                </a:moveTo>
                <a:cubicBezTo>
                  <a:pt x="666" y="267"/>
                  <a:pt x="666" y="267"/>
                  <a:pt x="659" y="267"/>
                </a:cubicBezTo>
                <a:cubicBezTo>
                  <a:pt x="659" y="273"/>
                  <a:pt x="659" y="273"/>
                  <a:pt x="659" y="273"/>
                </a:cubicBezTo>
                <a:cubicBezTo>
                  <a:pt x="666" y="267"/>
                  <a:pt x="666" y="267"/>
                  <a:pt x="666" y="267"/>
                </a:cubicBezTo>
                <a:close/>
                <a:moveTo>
                  <a:pt x="44" y="953"/>
                </a:moveTo>
                <a:cubicBezTo>
                  <a:pt x="44" y="953"/>
                  <a:pt x="44" y="953"/>
                  <a:pt x="44" y="953"/>
                </a:cubicBezTo>
                <a:cubicBezTo>
                  <a:pt x="44" y="953"/>
                  <a:pt x="44" y="953"/>
                  <a:pt x="44" y="953"/>
                </a:cubicBezTo>
                <a:cubicBezTo>
                  <a:pt x="44" y="953"/>
                  <a:pt x="44" y="953"/>
                  <a:pt x="44" y="953"/>
                </a:cubicBezTo>
                <a:close/>
                <a:moveTo>
                  <a:pt x="1776" y="534"/>
                </a:moveTo>
                <a:cubicBezTo>
                  <a:pt x="1776" y="534"/>
                  <a:pt x="1776" y="534"/>
                  <a:pt x="1776" y="540"/>
                </a:cubicBezTo>
                <a:cubicBezTo>
                  <a:pt x="1776" y="534"/>
                  <a:pt x="1776" y="534"/>
                  <a:pt x="1776" y="534"/>
                </a:cubicBezTo>
                <a:cubicBezTo>
                  <a:pt x="1776" y="534"/>
                  <a:pt x="1776" y="534"/>
                  <a:pt x="1776" y="534"/>
                </a:cubicBezTo>
                <a:cubicBezTo>
                  <a:pt x="1776" y="534"/>
                  <a:pt x="1776" y="534"/>
                  <a:pt x="1776" y="527"/>
                </a:cubicBezTo>
                <a:cubicBezTo>
                  <a:pt x="1776" y="515"/>
                  <a:pt x="1776" y="515"/>
                  <a:pt x="1776" y="515"/>
                </a:cubicBezTo>
                <a:cubicBezTo>
                  <a:pt x="1776" y="527"/>
                  <a:pt x="1776" y="527"/>
                  <a:pt x="1776" y="527"/>
                </a:cubicBezTo>
                <a:cubicBezTo>
                  <a:pt x="1776" y="527"/>
                  <a:pt x="1776" y="527"/>
                  <a:pt x="1776" y="527"/>
                </a:cubicBezTo>
                <a:cubicBezTo>
                  <a:pt x="1776" y="534"/>
                  <a:pt x="1776" y="534"/>
                  <a:pt x="1776" y="534"/>
                </a:cubicBezTo>
                <a:cubicBezTo>
                  <a:pt x="1776" y="534"/>
                  <a:pt x="1776" y="534"/>
                  <a:pt x="1776" y="540"/>
                </a:cubicBezTo>
                <a:cubicBezTo>
                  <a:pt x="1776" y="540"/>
                  <a:pt x="1776" y="540"/>
                  <a:pt x="1776" y="540"/>
                </a:cubicBezTo>
                <a:cubicBezTo>
                  <a:pt x="1776" y="540"/>
                  <a:pt x="1776" y="534"/>
                  <a:pt x="1776" y="527"/>
                </a:cubicBezTo>
                <a:cubicBezTo>
                  <a:pt x="1776" y="515"/>
                  <a:pt x="1776" y="515"/>
                  <a:pt x="1776" y="515"/>
                </a:cubicBezTo>
                <a:cubicBezTo>
                  <a:pt x="1776" y="534"/>
                  <a:pt x="1776" y="546"/>
                  <a:pt x="1770" y="559"/>
                </a:cubicBezTo>
                <a:cubicBezTo>
                  <a:pt x="1770" y="559"/>
                  <a:pt x="1770" y="559"/>
                  <a:pt x="1770" y="540"/>
                </a:cubicBezTo>
                <a:cubicBezTo>
                  <a:pt x="1776" y="508"/>
                  <a:pt x="1770" y="477"/>
                  <a:pt x="1770" y="445"/>
                </a:cubicBezTo>
                <a:cubicBezTo>
                  <a:pt x="1770" y="445"/>
                  <a:pt x="1770" y="438"/>
                  <a:pt x="1770" y="432"/>
                </a:cubicBezTo>
                <a:cubicBezTo>
                  <a:pt x="1770" y="438"/>
                  <a:pt x="1770" y="438"/>
                  <a:pt x="1770" y="438"/>
                </a:cubicBezTo>
                <a:cubicBezTo>
                  <a:pt x="1770" y="432"/>
                  <a:pt x="1770" y="426"/>
                  <a:pt x="1770" y="419"/>
                </a:cubicBezTo>
                <a:cubicBezTo>
                  <a:pt x="1770" y="432"/>
                  <a:pt x="1770" y="419"/>
                  <a:pt x="1770" y="432"/>
                </a:cubicBezTo>
                <a:cubicBezTo>
                  <a:pt x="1770" y="432"/>
                  <a:pt x="1770" y="426"/>
                  <a:pt x="1770" y="419"/>
                </a:cubicBezTo>
                <a:cubicBezTo>
                  <a:pt x="1764" y="419"/>
                  <a:pt x="1764" y="407"/>
                  <a:pt x="1764" y="400"/>
                </a:cubicBezTo>
                <a:cubicBezTo>
                  <a:pt x="1764" y="388"/>
                  <a:pt x="1764" y="388"/>
                  <a:pt x="1764" y="388"/>
                </a:cubicBezTo>
                <a:cubicBezTo>
                  <a:pt x="1758" y="381"/>
                  <a:pt x="1758" y="375"/>
                  <a:pt x="1758" y="369"/>
                </a:cubicBezTo>
                <a:cubicBezTo>
                  <a:pt x="1758" y="369"/>
                  <a:pt x="1758" y="369"/>
                  <a:pt x="1758" y="369"/>
                </a:cubicBezTo>
                <a:cubicBezTo>
                  <a:pt x="1758" y="369"/>
                  <a:pt x="1758" y="369"/>
                  <a:pt x="1758" y="369"/>
                </a:cubicBezTo>
                <a:cubicBezTo>
                  <a:pt x="1758" y="369"/>
                  <a:pt x="1758" y="369"/>
                  <a:pt x="1758" y="362"/>
                </a:cubicBezTo>
                <a:cubicBezTo>
                  <a:pt x="1758" y="369"/>
                  <a:pt x="1758" y="369"/>
                  <a:pt x="1758" y="369"/>
                </a:cubicBezTo>
                <a:cubicBezTo>
                  <a:pt x="1758" y="369"/>
                  <a:pt x="1758" y="369"/>
                  <a:pt x="1758" y="362"/>
                </a:cubicBezTo>
                <a:cubicBezTo>
                  <a:pt x="1751" y="362"/>
                  <a:pt x="1751" y="356"/>
                  <a:pt x="1751" y="356"/>
                </a:cubicBezTo>
                <a:cubicBezTo>
                  <a:pt x="1751" y="356"/>
                  <a:pt x="1751" y="362"/>
                  <a:pt x="1758" y="362"/>
                </a:cubicBezTo>
                <a:cubicBezTo>
                  <a:pt x="1751" y="356"/>
                  <a:pt x="1751" y="356"/>
                  <a:pt x="1751" y="356"/>
                </a:cubicBezTo>
                <a:cubicBezTo>
                  <a:pt x="1751" y="350"/>
                  <a:pt x="1751" y="350"/>
                  <a:pt x="1745" y="343"/>
                </a:cubicBezTo>
                <a:cubicBezTo>
                  <a:pt x="1745" y="343"/>
                  <a:pt x="1745" y="343"/>
                  <a:pt x="1745" y="343"/>
                </a:cubicBezTo>
                <a:cubicBezTo>
                  <a:pt x="1745" y="337"/>
                  <a:pt x="1745" y="331"/>
                  <a:pt x="1745" y="331"/>
                </a:cubicBezTo>
                <a:cubicBezTo>
                  <a:pt x="1745" y="331"/>
                  <a:pt x="1745" y="331"/>
                  <a:pt x="1745" y="331"/>
                </a:cubicBezTo>
                <a:cubicBezTo>
                  <a:pt x="1739" y="331"/>
                  <a:pt x="1739" y="324"/>
                  <a:pt x="1739" y="318"/>
                </a:cubicBezTo>
                <a:cubicBezTo>
                  <a:pt x="1739" y="324"/>
                  <a:pt x="1739" y="324"/>
                  <a:pt x="1739" y="324"/>
                </a:cubicBezTo>
                <a:cubicBezTo>
                  <a:pt x="1726" y="299"/>
                  <a:pt x="1726" y="299"/>
                  <a:pt x="1726" y="299"/>
                </a:cubicBezTo>
                <a:cubicBezTo>
                  <a:pt x="1726" y="299"/>
                  <a:pt x="1726" y="299"/>
                  <a:pt x="1726" y="292"/>
                </a:cubicBezTo>
                <a:cubicBezTo>
                  <a:pt x="1726" y="299"/>
                  <a:pt x="1733" y="318"/>
                  <a:pt x="1739" y="324"/>
                </a:cubicBezTo>
                <a:cubicBezTo>
                  <a:pt x="1733" y="318"/>
                  <a:pt x="1733" y="299"/>
                  <a:pt x="1726" y="292"/>
                </a:cubicBezTo>
                <a:cubicBezTo>
                  <a:pt x="1739" y="324"/>
                  <a:pt x="1733" y="299"/>
                  <a:pt x="1745" y="337"/>
                </a:cubicBezTo>
                <a:cubicBezTo>
                  <a:pt x="1745" y="337"/>
                  <a:pt x="1745" y="337"/>
                  <a:pt x="1751" y="362"/>
                </a:cubicBezTo>
                <a:cubicBezTo>
                  <a:pt x="1751" y="369"/>
                  <a:pt x="1751" y="369"/>
                  <a:pt x="1751" y="369"/>
                </a:cubicBezTo>
                <a:cubicBezTo>
                  <a:pt x="1751" y="369"/>
                  <a:pt x="1758" y="369"/>
                  <a:pt x="1758" y="375"/>
                </a:cubicBezTo>
                <a:cubicBezTo>
                  <a:pt x="1751" y="356"/>
                  <a:pt x="1745" y="337"/>
                  <a:pt x="1733" y="318"/>
                </a:cubicBezTo>
                <a:cubicBezTo>
                  <a:pt x="1733" y="318"/>
                  <a:pt x="1733" y="318"/>
                  <a:pt x="1733" y="318"/>
                </a:cubicBezTo>
                <a:cubicBezTo>
                  <a:pt x="1733" y="305"/>
                  <a:pt x="1726" y="299"/>
                  <a:pt x="1726" y="299"/>
                </a:cubicBezTo>
                <a:cubicBezTo>
                  <a:pt x="1726" y="299"/>
                  <a:pt x="1726" y="299"/>
                  <a:pt x="1726" y="299"/>
                </a:cubicBezTo>
                <a:cubicBezTo>
                  <a:pt x="1726" y="299"/>
                  <a:pt x="1726" y="292"/>
                  <a:pt x="1720" y="292"/>
                </a:cubicBezTo>
                <a:cubicBezTo>
                  <a:pt x="1726" y="292"/>
                  <a:pt x="1726" y="299"/>
                  <a:pt x="1726" y="299"/>
                </a:cubicBezTo>
                <a:cubicBezTo>
                  <a:pt x="1726" y="292"/>
                  <a:pt x="1726" y="292"/>
                  <a:pt x="1726" y="292"/>
                </a:cubicBezTo>
                <a:cubicBezTo>
                  <a:pt x="1726" y="292"/>
                  <a:pt x="1726" y="292"/>
                  <a:pt x="1726" y="292"/>
                </a:cubicBezTo>
                <a:cubicBezTo>
                  <a:pt x="1720" y="292"/>
                  <a:pt x="1720" y="286"/>
                  <a:pt x="1720" y="286"/>
                </a:cubicBezTo>
                <a:cubicBezTo>
                  <a:pt x="1720" y="286"/>
                  <a:pt x="1720" y="286"/>
                  <a:pt x="1720" y="286"/>
                </a:cubicBezTo>
                <a:cubicBezTo>
                  <a:pt x="1720" y="286"/>
                  <a:pt x="1720" y="286"/>
                  <a:pt x="1720" y="286"/>
                </a:cubicBezTo>
                <a:cubicBezTo>
                  <a:pt x="1720" y="286"/>
                  <a:pt x="1720" y="286"/>
                  <a:pt x="1720" y="286"/>
                </a:cubicBezTo>
                <a:cubicBezTo>
                  <a:pt x="1701" y="261"/>
                  <a:pt x="1689" y="235"/>
                  <a:pt x="1670" y="223"/>
                </a:cubicBezTo>
                <a:cubicBezTo>
                  <a:pt x="1657" y="204"/>
                  <a:pt x="1664" y="216"/>
                  <a:pt x="1645" y="191"/>
                </a:cubicBezTo>
                <a:cubicBezTo>
                  <a:pt x="1651" y="197"/>
                  <a:pt x="1657" y="204"/>
                  <a:pt x="1664" y="216"/>
                </a:cubicBezTo>
                <a:cubicBezTo>
                  <a:pt x="1664" y="216"/>
                  <a:pt x="1664" y="216"/>
                  <a:pt x="1664" y="216"/>
                </a:cubicBezTo>
                <a:cubicBezTo>
                  <a:pt x="1657" y="204"/>
                  <a:pt x="1645" y="191"/>
                  <a:pt x="1638" y="185"/>
                </a:cubicBezTo>
                <a:cubicBezTo>
                  <a:pt x="1638" y="185"/>
                  <a:pt x="1638" y="185"/>
                  <a:pt x="1632" y="178"/>
                </a:cubicBezTo>
                <a:cubicBezTo>
                  <a:pt x="1626" y="178"/>
                  <a:pt x="1626" y="178"/>
                  <a:pt x="1626" y="178"/>
                </a:cubicBezTo>
                <a:cubicBezTo>
                  <a:pt x="1620" y="172"/>
                  <a:pt x="1620" y="172"/>
                  <a:pt x="1626" y="172"/>
                </a:cubicBezTo>
                <a:cubicBezTo>
                  <a:pt x="1626" y="172"/>
                  <a:pt x="1626" y="172"/>
                  <a:pt x="1613" y="166"/>
                </a:cubicBezTo>
                <a:cubicBezTo>
                  <a:pt x="1613" y="166"/>
                  <a:pt x="1613" y="166"/>
                  <a:pt x="1601" y="153"/>
                </a:cubicBezTo>
                <a:cubicBezTo>
                  <a:pt x="1601" y="153"/>
                  <a:pt x="1601" y="153"/>
                  <a:pt x="1594" y="153"/>
                </a:cubicBezTo>
                <a:cubicBezTo>
                  <a:pt x="1601" y="153"/>
                  <a:pt x="1601" y="153"/>
                  <a:pt x="1607" y="159"/>
                </a:cubicBezTo>
                <a:cubicBezTo>
                  <a:pt x="1588" y="146"/>
                  <a:pt x="1601" y="159"/>
                  <a:pt x="1594" y="153"/>
                </a:cubicBezTo>
                <a:cubicBezTo>
                  <a:pt x="1588" y="146"/>
                  <a:pt x="1582" y="140"/>
                  <a:pt x="1576" y="140"/>
                </a:cubicBezTo>
                <a:cubicBezTo>
                  <a:pt x="1576" y="140"/>
                  <a:pt x="1576" y="140"/>
                  <a:pt x="1563" y="134"/>
                </a:cubicBezTo>
                <a:cubicBezTo>
                  <a:pt x="1538" y="121"/>
                  <a:pt x="1551" y="127"/>
                  <a:pt x="1538" y="121"/>
                </a:cubicBezTo>
                <a:cubicBezTo>
                  <a:pt x="1538" y="121"/>
                  <a:pt x="1538" y="121"/>
                  <a:pt x="1525" y="115"/>
                </a:cubicBezTo>
                <a:cubicBezTo>
                  <a:pt x="1525" y="115"/>
                  <a:pt x="1525" y="115"/>
                  <a:pt x="1532" y="115"/>
                </a:cubicBezTo>
                <a:cubicBezTo>
                  <a:pt x="1532" y="115"/>
                  <a:pt x="1532" y="115"/>
                  <a:pt x="1532" y="115"/>
                </a:cubicBezTo>
                <a:cubicBezTo>
                  <a:pt x="1532" y="115"/>
                  <a:pt x="1532" y="121"/>
                  <a:pt x="1538" y="121"/>
                </a:cubicBezTo>
                <a:cubicBezTo>
                  <a:pt x="1532" y="121"/>
                  <a:pt x="1532" y="121"/>
                  <a:pt x="1532" y="115"/>
                </a:cubicBezTo>
                <a:cubicBezTo>
                  <a:pt x="1532" y="115"/>
                  <a:pt x="1532" y="115"/>
                  <a:pt x="1532" y="115"/>
                </a:cubicBezTo>
                <a:cubicBezTo>
                  <a:pt x="1525" y="115"/>
                  <a:pt x="1525" y="115"/>
                  <a:pt x="1525" y="115"/>
                </a:cubicBezTo>
                <a:cubicBezTo>
                  <a:pt x="1525" y="115"/>
                  <a:pt x="1525" y="115"/>
                  <a:pt x="1525" y="115"/>
                </a:cubicBezTo>
                <a:cubicBezTo>
                  <a:pt x="1525" y="115"/>
                  <a:pt x="1525" y="115"/>
                  <a:pt x="1525" y="115"/>
                </a:cubicBezTo>
                <a:cubicBezTo>
                  <a:pt x="1551" y="127"/>
                  <a:pt x="1544" y="121"/>
                  <a:pt x="1551" y="127"/>
                </a:cubicBezTo>
                <a:cubicBezTo>
                  <a:pt x="1551" y="127"/>
                  <a:pt x="1551" y="127"/>
                  <a:pt x="1551" y="127"/>
                </a:cubicBezTo>
                <a:cubicBezTo>
                  <a:pt x="1551" y="127"/>
                  <a:pt x="1551" y="127"/>
                  <a:pt x="1557" y="134"/>
                </a:cubicBezTo>
                <a:cubicBezTo>
                  <a:pt x="1551" y="127"/>
                  <a:pt x="1551" y="127"/>
                  <a:pt x="1551" y="127"/>
                </a:cubicBezTo>
                <a:cubicBezTo>
                  <a:pt x="1551" y="127"/>
                  <a:pt x="1551" y="127"/>
                  <a:pt x="1551" y="127"/>
                </a:cubicBezTo>
                <a:cubicBezTo>
                  <a:pt x="1551" y="127"/>
                  <a:pt x="1551" y="127"/>
                  <a:pt x="1544" y="127"/>
                </a:cubicBezTo>
                <a:cubicBezTo>
                  <a:pt x="1544" y="127"/>
                  <a:pt x="1544" y="127"/>
                  <a:pt x="1507" y="102"/>
                </a:cubicBezTo>
                <a:cubicBezTo>
                  <a:pt x="1513" y="102"/>
                  <a:pt x="1519" y="115"/>
                  <a:pt x="1513" y="102"/>
                </a:cubicBezTo>
                <a:cubicBezTo>
                  <a:pt x="1513" y="102"/>
                  <a:pt x="1513" y="102"/>
                  <a:pt x="1519" y="102"/>
                </a:cubicBezTo>
                <a:cubicBezTo>
                  <a:pt x="1507" y="102"/>
                  <a:pt x="1500" y="96"/>
                  <a:pt x="1488" y="89"/>
                </a:cubicBezTo>
                <a:cubicBezTo>
                  <a:pt x="1494" y="89"/>
                  <a:pt x="1488" y="89"/>
                  <a:pt x="1507" y="96"/>
                </a:cubicBezTo>
                <a:cubicBezTo>
                  <a:pt x="1469" y="77"/>
                  <a:pt x="1419" y="64"/>
                  <a:pt x="1419" y="64"/>
                </a:cubicBezTo>
                <a:cubicBezTo>
                  <a:pt x="1406" y="58"/>
                  <a:pt x="1419" y="64"/>
                  <a:pt x="1400" y="58"/>
                </a:cubicBezTo>
                <a:cubicBezTo>
                  <a:pt x="1394" y="51"/>
                  <a:pt x="1387" y="51"/>
                  <a:pt x="1381" y="51"/>
                </a:cubicBezTo>
                <a:cubicBezTo>
                  <a:pt x="1337" y="39"/>
                  <a:pt x="1300" y="32"/>
                  <a:pt x="1281" y="32"/>
                </a:cubicBezTo>
                <a:cubicBezTo>
                  <a:pt x="1281" y="32"/>
                  <a:pt x="1281" y="32"/>
                  <a:pt x="1281" y="32"/>
                </a:cubicBezTo>
                <a:cubicBezTo>
                  <a:pt x="1300" y="32"/>
                  <a:pt x="1306" y="32"/>
                  <a:pt x="1337" y="45"/>
                </a:cubicBezTo>
                <a:cubicBezTo>
                  <a:pt x="1337" y="45"/>
                  <a:pt x="1337" y="45"/>
                  <a:pt x="1325" y="39"/>
                </a:cubicBezTo>
                <a:cubicBezTo>
                  <a:pt x="1293" y="32"/>
                  <a:pt x="1256" y="26"/>
                  <a:pt x="1218" y="20"/>
                </a:cubicBezTo>
                <a:cubicBezTo>
                  <a:pt x="1199" y="20"/>
                  <a:pt x="1174" y="20"/>
                  <a:pt x="1155" y="7"/>
                </a:cubicBezTo>
                <a:cubicBezTo>
                  <a:pt x="1105" y="7"/>
                  <a:pt x="1105" y="7"/>
                  <a:pt x="1136" y="20"/>
                </a:cubicBezTo>
                <a:cubicBezTo>
                  <a:pt x="1143" y="20"/>
                  <a:pt x="1143" y="20"/>
                  <a:pt x="1143" y="20"/>
                </a:cubicBezTo>
                <a:cubicBezTo>
                  <a:pt x="1055" y="7"/>
                  <a:pt x="961" y="7"/>
                  <a:pt x="860" y="20"/>
                </a:cubicBezTo>
                <a:cubicBezTo>
                  <a:pt x="867" y="20"/>
                  <a:pt x="835" y="26"/>
                  <a:pt x="823" y="26"/>
                </a:cubicBezTo>
                <a:cubicBezTo>
                  <a:pt x="867" y="26"/>
                  <a:pt x="904" y="20"/>
                  <a:pt x="979" y="20"/>
                </a:cubicBezTo>
                <a:cubicBezTo>
                  <a:pt x="1011" y="7"/>
                  <a:pt x="1011" y="20"/>
                  <a:pt x="1011" y="20"/>
                </a:cubicBezTo>
                <a:cubicBezTo>
                  <a:pt x="1023" y="20"/>
                  <a:pt x="1030" y="20"/>
                  <a:pt x="1042" y="20"/>
                </a:cubicBezTo>
                <a:cubicBezTo>
                  <a:pt x="936" y="20"/>
                  <a:pt x="829" y="26"/>
                  <a:pt x="722" y="45"/>
                </a:cubicBezTo>
                <a:cubicBezTo>
                  <a:pt x="728" y="45"/>
                  <a:pt x="741" y="45"/>
                  <a:pt x="754" y="39"/>
                </a:cubicBezTo>
                <a:cubicBezTo>
                  <a:pt x="735" y="45"/>
                  <a:pt x="716" y="45"/>
                  <a:pt x="666" y="58"/>
                </a:cubicBezTo>
                <a:cubicBezTo>
                  <a:pt x="666" y="58"/>
                  <a:pt x="666" y="58"/>
                  <a:pt x="659" y="58"/>
                </a:cubicBezTo>
                <a:cubicBezTo>
                  <a:pt x="659" y="58"/>
                  <a:pt x="659" y="58"/>
                  <a:pt x="653" y="58"/>
                </a:cubicBezTo>
                <a:cubicBezTo>
                  <a:pt x="659" y="58"/>
                  <a:pt x="659" y="58"/>
                  <a:pt x="653" y="64"/>
                </a:cubicBezTo>
                <a:cubicBezTo>
                  <a:pt x="647" y="64"/>
                  <a:pt x="647" y="64"/>
                  <a:pt x="647" y="64"/>
                </a:cubicBezTo>
                <a:cubicBezTo>
                  <a:pt x="647" y="64"/>
                  <a:pt x="647" y="64"/>
                  <a:pt x="647" y="64"/>
                </a:cubicBezTo>
                <a:cubicBezTo>
                  <a:pt x="647" y="64"/>
                  <a:pt x="647" y="64"/>
                  <a:pt x="653" y="64"/>
                </a:cubicBezTo>
                <a:cubicBezTo>
                  <a:pt x="647" y="64"/>
                  <a:pt x="647" y="64"/>
                  <a:pt x="647" y="64"/>
                </a:cubicBezTo>
                <a:cubicBezTo>
                  <a:pt x="647" y="64"/>
                  <a:pt x="647" y="64"/>
                  <a:pt x="659" y="64"/>
                </a:cubicBezTo>
                <a:cubicBezTo>
                  <a:pt x="659" y="64"/>
                  <a:pt x="659" y="64"/>
                  <a:pt x="666" y="64"/>
                </a:cubicBezTo>
                <a:cubicBezTo>
                  <a:pt x="685" y="58"/>
                  <a:pt x="672" y="58"/>
                  <a:pt x="697" y="58"/>
                </a:cubicBezTo>
                <a:cubicBezTo>
                  <a:pt x="697" y="51"/>
                  <a:pt x="697" y="51"/>
                  <a:pt x="697" y="51"/>
                </a:cubicBezTo>
                <a:cubicBezTo>
                  <a:pt x="697" y="58"/>
                  <a:pt x="691" y="58"/>
                  <a:pt x="691" y="58"/>
                </a:cubicBezTo>
                <a:cubicBezTo>
                  <a:pt x="691" y="58"/>
                  <a:pt x="691" y="58"/>
                  <a:pt x="691" y="58"/>
                </a:cubicBezTo>
                <a:cubicBezTo>
                  <a:pt x="691" y="58"/>
                  <a:pt x="685" y="58"/>
                  <a:pt x="672" y="58"/>
                </a:cubicBezTo>
                <a:cubicBezTo>
                  <a:pt x="666" y="58"/>
                  <a:pt x="666" y="58"/>
                  <a:pt x="659" y="58"/>
                </a:cubicBezTo>
                <a:cubicBezTo>
                  <a:pt x="691" y="51"/>
                  <a:pt x="722" y="45"/>
                  <a:pt x="754" y="39"/>
                </a:cubicBezTo>
                <a:cubicBezTo>
                  <a:pt x="754" y="39"/>
                  <a:pt x="754" y="39"/>
                  <a:pt x="754" y="45"/>
                </a:cubicBezTo>
                <a:cubicBezTo>
                  <a:pt x="754" y="39"/>
                  <a:pt x="760" y="39"/>
                  <a:pt x="760" y="39"/>
                </a:cubicBezTo>
                <a:cubicBezTo>
                  <a:pt x="760" y="39"/>
                  <a:pt x="760" y="39"/>
                  <a:pt x="754" y="39"/>
                </a:cubicBezTo>
                <a:cubicBezTo>
                  <a:pt x="766" y="39"/>
                  <a:pt x="766" y="39"/>
                  <a:pt x="766" y="39"/>
                </a:cubicBezTo>
                <a:cubicBezTo>
                  <a:pt x="766" y="39"/>
                  <a:pt x="766" y="39"/>
                  <a:pt x="766" y="39"/>
                </a:cubicBezTo>
                <a:cubicBezTo>
                  <a:pt x="772" y="39"/>
                  <a:pt x="779" y="39"/>
                  <a:pt x="791" y="39"/>
                </a:cubicBezTo>
                <a:cubicBezTo>
                  <a:pt x="779" y="39"/>
                  <a:pt x="779" y="39"/>
                  <a:pt x="779" y="39"/>
                </a:cubicBezTo>
                <a:cubicBezTo>
                  <a:pt x="816" y="32"/>
                  <a:pt x="848" y="32"/>
                  <a:pt x="873" y="26"/>
                </a:cubicBezTo>
                <a:cubicBezTo>
                  <a:pt x="873" y="26"/>
                  <a:pt x="873" y="26"/>
                  <a:pt x="873" y="26"/>
                </a:cubicBezTo>
                <a:cubicBezTo>
                  <a:pt x="873" y="26"/>
                  <a:pt x="873" y="26"/>
                  <a:pt x="879" y="26"/>
                </a:cubicBezTo>
                <a:cubicBezTo>
                  <a:pt x="892" y="26"/>
                  <a:pt x="904" y="26"/>
                  <a:pt x="917" y="26"/>
                </a:cubicBezTo>
                <a:cubicBezTo>
                  <a:pt x="923" y="26"/>
                  <a:pt x="923" y="26"/>
                  <a:pt x="923" y="26"/>
                </a:cubicBezTo>
                <a:cubicBezTo>
                  <a:pt x="923" y="26"/>
                  <a:pt x="923" y="26"/>
                  <a:pt x="917" y="26"/>
                </a:cubicBezTo>
                <a:cubicBezTo>
                  <a:pt x="904" y="26"/>
                  <a:pt x="892" y="26"/>
                  <a:pt x="879" y="26"/>
                </a:cubicBezTo>
                <a:cubicBezTo>
                  <a:pt x="885" y="26"/>
                  <a:pt x="885" y="26"/>
                  <a:pt x="892" y="26"/>
                </a:cubicBezTo>
                <a:cubicBezTo>
                  <a:pt x="892" y="26"/>
                  <a:pt x="892" y="26"/>
                  <a:pt x="885" y="26"/>
                </a:cubicBezTo>
                <a:cubicBezTo>
                  <a:pt x="892" y="26"/>
                  <a:pt x="904" y="26"/>
                  <a:pt x="910" y="26"/>
                </a:cubicBezTo>
                <a:cubicBezTo>
                  <a:pt x="904" y="26"/>
                  <a:pt x="917" y="26"/>
                  <a:pt x="929" y="26"/>
                </a:cubicBezTo>
                <a:cubicBezTo>
                  <a:pt x="910" y="26"/>
                  <a:pt x="885" y="26"/>
                  <a:pt x="867" y="32"/>
                </a:cubicBezTo>
                <a:cubicBezTo>
                  <a:pt x="867" y="32"/>
                  <a:pt x="867" y="32"/>
                  <a:pt x="867" y="32"/>
                </a:cubicBezTo>
                <a:cubicBezTo>
                  <a:pt x="841" y="32"/>
                  <a:pt x="804" y="39"/>
                  <a:pt x="760" y="45"/>
                </a:cubicBezTo>
                <a:cubicBezTo>
                  <a:pt x="816" y="39"/>
                  <a:pt x="860" y="32"/>
                  <a:pt x="917" y="26"/>
                </a:cubicBezTo>
                <a:cubicBezTo>
                  <a:pt x="942" y="26"/>
                  <a:pt x="936" y="26"/>
                  <a:pt x="936" y="26"/>
                </a:cubicBezTo>
                <a:cubicBezTo>
                  <a:pt x="936" y="26"/>
                  <a:pt x="936" y="26"/>
                  <a:pt x="954" y="26"/>
                </a:cubicBezTo>
                <a:cubicBezTo>
                  <a:pt x="986" y="26"/>
                  <a:pt x="986" y="26"/>
                  <a:pt x="1023" y="26"/>
                </a:cubicBezTo>
                <a:cubicBezTo>
                  <a:pt x="1023" y="26"/>
                  <a:pt x="1023" y="26"/>
                  <a:pt x="1023" y="20"/>
                </a:cubicBezTo>
                <a:cubicBezTo>
                  <a:pt x="998" y="20"/>
                  <a:pt x="979" y="26"/>
                  <a:pt x="961" y="26"/>
                </a:cubicBezTo>
                <a:cubicBezTo>
                  <a:pt x="1011" y="20"/>
                  <a:pt x="1023" y="20"/>
                  <a:pt x="1023" y="20"/>
                </a:cubicBezTo>
                <a:cubicBezTo>
                  <a:pt x="1036" y="20"/>
                  <a:pt x="1092" y="20"/>
                  <a:pt x="1155" y="26"/>
                </a:cubicBezTo>
                <a:cubicBezTo>
                  <a:pt x="1092" y="26"/>
                  <a:pt x="1118" y="26"/>
                  <a:pt x="1111" y="26"/>
                </a:cubicBezTo>
                <a:cubicBezTo>
                  <a:pt x="1136" y="32"/>
                  <a:pt x="1149" y="32"/>
                  <a:pt x="1155" y="32"/>
                </a:cubicBezTo>
                <a:cubicBezTo>
                  <a:pt x="1155" y="32"/>
                  <a:pt x="1155" y="32"/>
                  <a:pt x="1155" y="32"/>
                </a:cubicBezTo>
                <a:cubicBezTo>
                  <a:pt x="1155" y="32"/>
                  <a:pt x="1155" y="32"/>
                  <a:pt x="1155" y="32"/>
                </a:cubicBezTo>
                <a:cubicBezTo>
                  <a:pt x="1168" y="32"/>
                  <a:pt x="1174" y="32"/>
                  <a:pt x="1205" y="39"/>
                </a:cubicBezTo>
                <a:cubicBezTo>
                  <a:pt x="1243" y="45"/>
                  <a:pt x="1237" y="39"/>
                  <a:pt x="1243" y="39"/>
                </a:cubicBezTo>
                <a:cubicBezTo>
                  <a:pt x="1256" y="45"/>
                  <a:pt x="1262" y="45"/>
                  <a:pt x="1268" y="45"/>
                </a:cubicBezTo>
                <a:cubicBezTo>
                  <a:pt x="1268" y="45"/>
                  <a:pt x="1262" y="45"/>
                  <a:pt x="1256" y="45"/>
                </a:cubicBezTo>
                <a:cubicBezTo>
                  <a:pt x="1268" y="45"/>
                  <a:pt x="1268" y="45"/>
                  <a:pt x="1274" y="45"/>
                </a:cubicBezTo>
                <a:cubicBezTo>
                  <a:pt x="1281" y="45"/>
                  <a:pt x="1281" y="45"/>
                  <a:pt x="1287" y="51"/>
                </a:cubicBezTo>
                <a:cubicBezTo>
                  <a:pt x="1281" y="51"/>
                  <a:pt x="1256" y="45"/>
                  <a:pt x="1212" y="39"/>
                </a:cubicBezTo>
                <a:cubicBezTo>
                  <a:pt x="1199" y="39"/>
                  <a:pt x="1174" y="32"/>
                  <a:pt x="1161" y="32"/>
                </a:cubicBezTo>
                <a:cubicBezTo>
                  <a:pt x="1161" y="32"/>
                  <a:pt x="1161" y="32"/>
                  <a:pt x="1155" y="32"/>
                </a:cubicBezTo>
                <a:cubicBezTo>
                  <a:pt x="1118" y="32"/>
                  <a:pt x="1118" y="32"/>
                  <a:pt x="1130" y="32"/>
                </a:cubicBezTo>
                <a:cubicBezTo>
                  <a:pt x="1080" y="26"/>
                  <a:pt x="1055" y="26"/>
                  <a:pt x="1017" y="26"/>
                </a:cubicBezTo>
                <a:cubicBezTo>
                  <a:pt x="992" y="26"/>
                  <a:pt x="973" y="26"/>
                  <a:pt x="954" y="26"/>
                </a:cubicBezTo>
                <a:cubicBezTo>
                  <a:pt x="1061" y="26"/>
                  <a:pt x="1224" y="39"/>
                  <a:pt x="1300" y="58"/>
                </a:cubicBezTo>
                <a:cubicBezTo>
                  <a:pt x="1312" y="58"/>
                  <a:pt x="1306" y="58"/>
                  <a:pt x="1312" y="58"/>
                </a:cubicBezTo>
                <a:cubicBezTo>
                  <a:pt x="1419" y="83"/>
                  <a:pt x="1431" y="89"/>
                  <a:pt x="1482" y="115"/>
                </a:cubicBezTo>
                <a:cubicBezTo>
                  <a:pt x="1425" y="89"/>
                  <a:pt x="1350" y="64"/>
                  <a:pt x="1337" y="64"/>
                </a:cubicBezTo>
                <a:cubicBezTo>
                  <a:pt x="1312" y="58"/>
                  <a:pt x="1293" y="58"/>
                  <a:pt x="1274" y="51"/>
                </a:cubicBezTo>
                <a:cubicBezTo>
                  <a:pt x="1274" y="51"/>
                  <a:pt x="1274" y="51"/>
                  <a:pt x="1274" y="51"/>
                </a:cubicBezTo>
                <a:cubicBezTo>
                  <a:pt x="1130" y="26"/>
                  <a:pt x="1042" y="26"/>
                  <a:pt x="923" y="32"/>
                </a:cubicBezTo>
                <a:cubicBezTo>
                  <a:pt x="929" y="32"/>
                  <a:pt x="936" y="32"/>
                  <a:pt x="936" y="32"/>
                </a:cubicBezTo>
                <a:cubicBezTo>
                  <a:pt x="936" y="32"/>
                  <a:pt x="936" y="32"/>
                  <a:pt x="929" y="32"/>
                </a:cubicBezTo>
                <a:cubicBezTo>
                  <a:pt x="929" y="32"/>
                  <a:pt x="929" y="32"/>
                  <a:pt x="923" y="32"/>
                </a:cubicBezTo>
                <a:cubicBezTo>
                  <a:pt x="923" y="32"/>
                  <a:pt x="923" y="32"/>
                  <a:pt x="917" y="32"/>
                </a:cubicBezTo>
                <a:cubicBezTo>
                  <a:pt x="917" y="32"/>
                  <a:pt x="917" y="32"/>
                  <a:pt x="910" y="32"/>
                </a:cubicBezTo>
                <a:cubicBezTo>
                  <a:pt x="867" y="39"/>
                  <a:pt x="892" y="39"/>
                  <a:pt x="867" y="39"/>
                </a:cubicBezTo>
                <a:cubicBezTo>
                  <a:pt x="867" y="39"/>
                  <a:pt x="867" y="39"/>
                  <a:pt x="867" y="39"/>
                </a:cubicBezTo>
                <a:cubicBezTo>
                  <a:pt x="867" y="39"/>
                  <a:pt x="867" y="39"/>
                  <a:pt x="867" y="39"/>
                </a:cubicBezTo>
                <a:cubicBezTo>
                  <a:pt x="873" y="39"/>
                  <a:pt x="873" y="39"/>
                  <a:pt x="873" y="39"/>
                </a:cubicBezTo>
                <a:cubicBezTo>
                  <a:pt x="873" y="39"/>
                  <a:pt x="873" y="39"/>
                  <a:pt x="867" y="39"/>
                </a:cubicBezTo>
                <a:cubicBezTo>
                  <a:pt x="873" y="39"/>
                  <a:pt x="873" y="39"/>
                  <a:pt x="873" y="39"/>
                </a:cubicBezTo>
                <a:cubicBezTo>
                  <a:pt x="873" y="39"/>
                  <a:pt x="873" y="39"/>
                  <a:pt x="873" y="39"/>
                </a:cubicBezTo>
                <a:cubicBezTo>
                  <a:pt x="873" y="39"/>
                  <a:pt x="873" y="39"/>
                  <a:pt x="873" y="39"/>
                </a:cubicBezTo>
                <a:cubicBezTo>
                  <a:pt x="892" y="39"/>
                  <a:pt x="917" y="39"/>
                  <a:pt x="936" y="32"/>
                </a:cubicBezTo>
                <a:cubicBezTo>
                  <a:pt x="929" y="39"/>
                  <a:pt x="929" y="39"/>
                  <a:pt x="929" y="39"/>
                </a:cubicBezTo>
                <a:cubicBezTo>
                  <a:pt x="954" y="32"/>
                  <a:pt x="961" y="32"/>
                  <a:pt x="973" y="32"/>
                </a:cubicBezTo>
                <a:cubicBezTo>
                  <a:pt x="986" y="32"/>
                  <a:pt x="992" y="32"/>
                  <a:pt x="998" y="32"/>
                </a:cubicBezTo>
                <a:cubicBezTo>
                  <a:pt x="986" y="32"/>
                  <a:pt x="973" y="32"/>
                  <a:pt x="961" y="32"/>
                </a:cubicBezTo>
                <a:cubicBezTo>
                  <a:pt x="961" y="32"/>
                  <a:pt x="961" y="32"/>
                  <a:pt x="954" y="32"/>
                </a:cubicBezTo>
                <a:cubicBezTo>
                  <a:pt x="973" y="32"/>
                  <a:pt x="998" y="32"/>
                  <a:pt x="1023" y="32"/>
                </a:cubicBezTo>
                <a:cubicBezTo>
                  <a:pt x="1030" y="32"/>
                  <a:pt x="1030" y="32"/>
                  <a:pt x="1036" y="32"/>
                </a:cubicBezTo>
                <a:cubicBezTo>
                  <a:pt x="1061" y="32"/>
                  <a:pt x="1080" y="32"/>
                  <a:pt x="1118" y="39"/>
                </a:cubicBezTo>
                <a:cubicBezTo>
                  <a:pt x="1130" y="39"/>
                  <a:pt x="1130" y="39"/>
                  <a:pt x="1130" y="39"/>
                </a:cubicBezTo>
                <a:cubicBezTo>
                  <a:pt x="1130" y="39"/>
                  <a:pt x="1130" y="39"/>
                  <a:pt x="1136" y="39"/>
                </a:cubicBezTo>
                <a:cubicBezTo>
                  <a:pt x="1136" y="39"/>
                  <a:pt x="1136" y="39"/>
                  <a:pt x="1143" y="39"/>
                </a:cubicBezTo>
                <a:cubicBezTo>
                  <a:pt x="1149" y="39"/>
                  <a:pt x="1155" y="39"/>
                  <a:pt x="1155" y="39"/>
                </a:cubicBezTo>
                <a:cubicBezTo>
                  <a:pt x="1155" y="39"/>
                  <a:pt x="1155" y="39"/>
                  <a:pt x="1155" y="39"/>
                </a:cubicBezTo>
                <a:cubicBezTo>
                  <a:pt x="1174" y="45"/>
                  <a:pt x="1237" y="51"/>
                  <a:pt x="1262" y="51"/>
                </a:cubicBezTo>
                <a:cubicBezTo>
                  <a:pt x="1262" y="51"/>
                  <a:pt x="1262" y="51"/>
                  <a:pt x="1243" y="51"/>
                </a:cubicBezTo>
                <a:cubicBezTo>
                  <a:pt x="1293" y="58"/>
                  <a:pt x="1300" y="58"/>
                  <a:pt x="1306" y="64"/>
                </a:cubicBezTo>
                <a:cubicBezTo>
                  <a:pt x="1325" y="64"/>
                  <a:pt x="1350" y="70"/>
                  <a:pt x="1369" y="77"/>
                </a:cubicBezTo>
                <a:cubicBezTo>
                  <a:pt x="1369" y="77"/>
                  <a:pt x="1369" y="77"/>
                  <a:pt x="1375" y="77"/>
                </a:cubicBezTo>
                <a:cubicBezTo>
                  <a:pt x="1381" y="83"/>
                  <a:pt x="1387" y="83"/>
                  <a:pt x="1387" y="83"/>
                </a:cubicBezTo>
                <a:cubicBezTo>
                  <a:pt x="1387" y="83"/>
                  <a:pt x="1387" y="83"/>
                  <a:pt x="1387" y="83"/>
                </a:cubicBezTo>
                <a:cubicBezTo>
                  <a:pt x="1425" y="96"/>
                  <a:pt x="1469" y="115"/>
                  <a:pt x="1500" y="134"/>
                </a:cubicBezTo>
                <a:cubicBezTo>
                  <a:pt x="1494" y="127"/>
                  <a:pt x="1500" y="134"/>
                  <a:pt x="1507" y="134"/>
                </a:cubicBezTo>
                <a:cubicBezTo>
                  <a:pt x="1513" y="140"/>
                  <a:pt x="1519" y="140"/>
                  <a:pt x="1519" y="140"/>
                </a:cubicBezTo>
                <a:cubicBezTo>
                  <a:pt x="1544" y="159"/>
                  <a:pt x="1582" y="172"/>
                  <a:pt x="1594" y="191"/>
                </a:cubicBezTo>
                <a:cubicBezTo>
                  <a:pt x="1607" y="197"/>
                  <a:pt x="1620" y="204"/>
                  <a:pt x="1626" y="223"/>
                </a:cubicBezTo>
                <a:cubicBezTo>
                  <a:pt x="1620" y="216"/>
                  <a:pt x="1626" y="223"/>
                  <a:pt x="1626" y="223"/>
                </a:cubicBezTo>
                <a:cubicBezTo>
                  <a:pt x="1626" y="223"/>
                  <a:pt x="1626" y="223"/>
                  <a:pt x="1620" y="216"/>
                </a:cubicBezTo>
                <a:cubicBezTo>
                  <a:pt x="1620" y="216"/>
                  <a:pt x="1613" y="204"/>
                  <a:pt x="1607" y="197"/>
                </a:cubicBezTo>
                <a:cubicBezTo>
                  <a:pt x="1576" y="172"/>
                  <a:pt x="1532" y="153"/>
                  <a:pt x="1500" y="134"/>
                </a:cubicBezTo>
                <a:cubicBezTo>
                  <a:pt x="1519" y="146"/>
                  <a:pt x="1513" y="140"/>
                  <a:pt x="1513" y="140"/>
                </a:cubicBezTo>
                <a:cubicBezTo>
                  <a:pt x="1519" y="146"/>
                  <a:pt x="1532" y="153"/>
                  <a:pt x="1538" y="153"/>
                </a:cubicBezTo>
                <a:cubicBezTo>
                  <a:pt x="1532" y="153"/>
                  <a:pt x="1532" y="153"/>
                  <a:pt x="1525" y="146"/>
                </a:cubicBezTo>
                <a:cubicBezTo>
                  <a:pt x="1538" y="153"/>
                  <a:pt x="1538" y="153"/>
                  <a:pt x="1538" y="153"/>
                </a:cubicBezTo>
                <a:cubicBezTo>
                  <a:pt x="1538" y="153"/>
                  <a:pt x="1538" y="153"/>
                  <a:pt x="1563" y="172"/>
                </a:cubicBezTo>
                <a:cubicBezTo>
                  <a:pt x="1613" y="204"/>
                  <a:pt x="1626" y="229"/>
                  <a:pt x="1626" y="229"/>
                </a:cubicBezTo>
                <a:cubicBezTo>
                  <a:pt x="1626" y="229"/>
                  <a:pt x="1626" y="229"/>
                  <a:pt x="1632" y="229"/>
                </a:cubicBezTo>
                <a:cubicBezTo>
                  <a:pt x="1632" y="235"/>
                  <a:pt x="1638" y="235"/>
                  <a:pt x="1638" y="235"/>
                </a:cubicBezTo>
                <a:cubicBezTo>
                  <a:pt x="1638" y="235"/>
                  <a:pt x="1638" y="235"/>
                  <a:pt x="1638" y="235"/>
                </a:cubicBezTo>
                <a:cubicBezTo>
                  <a:pt x="1638" y="235"/>
                  <a:pt x="1638" y="235"/>
                  <a:pt x="1632" y="229"/>
                </a:cubicBezTo>
                <a:cubicBezTo>
                  <a:pt x="1632" y="235"/>
                  <a:pt x="1632" y="235"/>
                  <a:pt x="1638" y="235"/>
                </a:cubicBezTo>
                <a:cubicBezTo>
                  <a:pt x="1638" y="235"/>
                  <a:pt x="1638" y="235"/>
                  <a:pt x="1645" y="248"/>
                </a:cubicBezTo>
                <a:cubicBezTo>
                  <a:pt x="1645" y="242"/>
                  <a:pt x="1645" y="242"/>
                  <a:pt x="1645" y="242"/>
                </a:cubicBezTo>
                <a:cubicBezTo>
                  <a:pt x="1651" y="254"/>
                  <a:pt x="1664" y="261"/>
                  <a:pt x="1670" y="273"/>
                </a:cubicBezTo>
                <a:cubicBezTo>
                  <a:pt x="1682" y="280"/>
                  <a:pt x="1689" y="292"/>
                  <a:pt x="1695" y="305"/>
                </a:cubicBezTo>
                <a:cubicBezTo>
                  <a:pt x="1689" y="299"/>
                  <a:pt x="1689" y="292"/>
                  <a:pt x="1682" y="286"/>
                </a:cubicBezTo>
                <a:cubicBezTo>
                  <a:pt x="1689" y="286"/>
                  <a:pt x="1689" y="292"/>
                  <a:pt x="1689" y="292"/>
                </a:cubicBezTo>
                <a:cubicBezTo>
                  <a:pt x="1682" y="286"/>
                  <a:pt x="1682" y="286"/>
                  <a:pt x="1682" y="280"/>
                </a:cubicBezTo>
                <a:cubicBezTo>
                  <a:pt x="1682" y="286"/>
                  <a:pt x="1689" y="292"/>
                  <a:pt x="1689" y="299"/>
                </a:cubicBezTo>
                <a:cubicBezTo>
                  <a:pt x="1689" y="292"/>
                  <a:pt x="1689" y="292"/>
                  <a:pt x="1689" y="292"/>
                </a:cubicBezTo>
                <a:cubicBezTo>
                  <a:pt x="1689" y="292"/>
                  <a:pt x="1689" y="292"/>
                  <a:pt x="1689" y="299"/>
                </a:cubicBezTo>
                <a:cubicBezTo>
                  <a:pt x="1695" y="305"/>
                  <a:pt x="1701" y="318"/>
                  <a:pt x="1707" y="324"/>
                </a:cubicBezTo>
                <a:cubicBezTo>
                  <a:pt x="1707" y="324"/>
                  <a:pt x="1707" y="324"/>
                  <a:pt x="1707" y="324"/>
                </a:cubicBezTo>
                <a:cubicBezTo>
                  <a:pt x="1707" y="331"/>
                  <a:pt x="1707" y="331"/>
                  <a:pt x="1707" y="331"/>
                </a:cubicBezTo>
                <a:cubicBezTo>
                  <a:pt x="1707" y="331"/>
                  <a:pt x="1707" y="331"/>
                  <a:pt x="1707" y="331"/>
                </a:cubicBezTo>
                <a:cubicBezTo>
                  <a:pt x="1707" y="324"/>
                  <a:pt x="1707" y="324"/>
                  <a:pt x="1707" y="324"/>
                </a:cubicBezTo>
                <a:cubicBezTo>
                  <a:pt x="1707" y="331"/>
                  <a:pt x="1707" y="331"/>
                  <a:pt x="1707" y="331"/>
                </a:cubicBezTo>
                <a:cubicBezTo>
                  <a:pt x="1701" y="318"/>
                  <a:pt x="1701" y="318"/>
                  <a:pt x="1701" y="318"/>
                </a:cubicBezTo>
                <a:cubicBezTo>
                  <a:pt x="1701" y="324"/>
                  <a:pt x="1701" y="324"/>
                  <a:pt x="1707" y="331"/>
                </a:cubicBezTo>
                <a:cubicBezTo>
                  <a:pt x="1707" y="331"/>
                  <a:pt x="1707" y="331"/>
                  <a:pt x="1707" y="331"/>
                </a:cubicBezTo>
                <a:cubicBezTo>
                  <a:pt x="1707" y="331"/>
                  <a:pt x="1707" y="331"/>
                  <a:pt x="1707" y="331"/>
                </a:cubicBezTo>
                <a:cubicBezTo>
                  <a:pt x="1707" y="337"/>
                  <a:pt x="1707" y="337"/>
                  <a:pt x="1707" y="337"/>
                </a:cubicBezTo>
                <a:cubicBezTo>
                  <a:pt x="1714" y="343"/>
                  <a:pt x="1714" y="343"/>
                  <a:pt x="1714" y="343"/>
                </a:cubicBezTo>
                <a:cubicBezTo>
                  <a:pt x="1714" y="350"/>
                  <a:pt x="1720" y="356"/>
                  <a:pt x="1720" y="369"/>
                </a:cubicBezTo>
                <a:cubicBezTo>
                  <a:pt x="1720" y="362"/>
                  <a:pt x="1714" y="356"/>
                  <a:pt x="1714" y="350"/>
                </a:cubicBezTo>
                <a:cubicBezTo>
                  <a:pt x="1714" y="350"/>
                  <a:pt x="1714" y="350"/>
                  <a:pt x="1714" y="350"/>
                </a:cubicBezTo>
                <a:cubicBezTo>
                  <a:pt x="1714" y="350"/>
                  <a:pt x="1714" y="350"/>
                  <a:pt x="1714" y="350"/>
                </a:cubicBezTo>
                <a:cubicBezTo>
                  <a:pt x="1720" y="362"/>
                  <a:pt x="1720" y="369"/>
                  <a:pt x="1726" y="375"/>
                </a:cubicBezTo>
                <a:cubicBezTo>
                  <a:pt x="1726" y="375"/>
                  <a:pt x="1726" y="375"/>
                  <a:pt x="1720" y="375"/>
                </a:cubicBezTo>
                <a:cubicBezTo>
                  <a:pt x="1726" y="375"/>
                  <a:pt x="1726" y="381"/>
                  <a:pt x="1726" y="388"/>
                </a:cubicBezTo>
                <a:cubicBezTo>
                  <a:pt x="1733" y="394"/>
                  <a:pt x="1733" y="394"/>
                  <a:pt x="1733" y="394"/>
                </a:cubicBezTo>
                <a:cubicBezTo>
                  <a:pt x="1733" y="400"/>
                  <a:pt x="1733" y="407"/>
                  <a:pt x="1733" y="407"/>
                </a:cubicBezTo>
                <a:cubicBezTo>
                  <a:pt x="1733" y="400"/>
                  <a:pt x="1733" y="394"/>
                  <a:pt x="1726" y="388"/>
                </a:cubicBezTo>
                <a:cubicBezTo>
                  <a:pt x="1726" y="388"/>
                  <a:pt x="1739" y="426"/>
                  <a:pt x="1739" y="451"/>
                </a:cubicBezTo>
                <a:cubicBezTo>
                  <a:pt x="1739" y="451"/>
                  <a:pt x="1739" y="451"/>
                  <a:pt x="1733" y="426"/>
                </a:cubicBezTo>
                <a:cubicBezTo>
                  <a:pt x="1739" y="438"/>
                  <a:pt x="1739" y="451"/>
                  <a:pt x="1739" y="464"/>
                </a:cubicBezTo>
                <a:cubicBezTo>
                  <a:pt x="1739" y="483"/>
                  <a:pt x="1739" y="477"/>
                  <a:pt x="1739" y="483"/>
                </a:cubicBezTo>
                <a:cubicBezTo>
                  <a:pt x="1739" y="489"/>
                  <a:pt x="1739" y="496"/>
                  <a:pt x="1739" y="502"/>
                </a:cubicBezTo>
                <a:cubicBezTo>
                  <a:pt x="1739" y="502"/>
                  <a:pt x="1739" y="502"/>
                  <a:pt x="1739" y="502"/>
                </a:cubicBezTo>
                <a:cubicBezTo>
                  <a:pt x="1739" y="502"/>
                  <a:pt x="1739" y="502"/>
                  <a:pt x="1739" y="508"/>
                </a:cubicBezTo>
                <a:cubicBezTo>
                  <a:pt x="1739" y="515"/>
                  <a:pt x="1739" y="534"/>
                  <a:pt x="1739" y="540"/>
                </a:cubicBezTo>
                <a:cubicBezTo>
                  <a:pt x="1739" y="546"/>
                  <a:pt x="1739" y="546"/>
                  <a:pt x="1739" y="546"/>
                </a:cubicBezTo>
                <a:cubicBezTo>
                  <a:pt x="1739" y="553"/>
                  <a:pt x="1739" y="559"/>
                  <a:pt x="1739" y="572"/>
                </a:cubicBezTo>
                <a:cubicBezTo>
                  <a:pt x="1739" y="572"/>
                  <a:pt x="1733" y="623"/>
                  <a:pt x="1720" y="648"/>
                </a:cubicBezTo>
                <a:cubicBezTo>
                  <a:pt x="1720" y="654"/>
                  <a:pt x="1720" y="654"/>
                  <a:pt x="1720" y="661"/>
                </a:cubicBezTo>
                <a:cubicBezTo>
                  <a:pt x="1714" y="667"/>
                  <a:pt x="1714" y="680"/>
                  <a:pt x="1707" y="686"/>
                </a:cubicBezTo>
                <a:cubicBezTo>
                  <a:pt x="1714" y="680"/>
                  <a:pt x="1714" y="673"/>
                  <a:pt x="1720" y="667"/>
                </a:cubicBezTo>
                <a:cubicBezTo>
                  <a:pt x="1720" y="667"/>
                  <a:pt x="1720" y="667"/>
                  <a:pt x="1707" y="705"/>
                </a:cubicBezTo>
                <a:cubicBezTo>
                  <a:pt x="1701" y="718"/>
                  <a:pt x="1695" y="718"/>
                  <a:pt x="1695" y="718"/>
                </a:cubicBezTo>
                <a:cubicBezTo>
                  <a:pt x="1695" y="724"/>
                  <a:pt x="1689" y="730"/>
                  <a:pt x="1689" y="737"/>
                </a:cubicBezTo>
                <a:cubicBezTo>
                  <a:pt x="1689" y="737"/>
                  <a:pt x="1689" y="737"/>
                  <a:pt x="1689" y="737"/>
                </a:cubicBezTo>
                <a:cubicBezTo>
                  <a:pt x="1682" y="743"/>
                  <a:pt x="1682" y="750"/>
                  <a:pt x="1682" y="750"/>
                </a:cubicBezTo>
                <a:cubicBezTo>
                  <a:pt x="1670" y="750"/>
                  <a:pt x="1670" y="750"/>
                  <a:pt x="1670" y="750"/>
                </a:cubicBezTo>
                <a:cubicBezTo>
                  <a:pt x="1670" y="756"/>
                  <a:pt x="1670" y="756"/>
                  <a:pt x="1670" y="756"/>
                </a:cubicBezTo>
                <a:cubicBezTo>
                  <a:pt x="1670" y="750"/>
                  <a:pt x="1670" y="750"/>
                  <a:pt x="1670" y="750"/>
                </a:cubicBezTo>
                <a:cubicBezTo>
                  <a:pt x="1670" y="750"/>
                  <a:pt x="1670" y="750"/>
                  <a:pt x="1670" y="750"/>
                </a:cubicBezTo>
                <a:cubicBezTo>
                  <a:pt x="1682" y="750"/>
                  <a:pt x="1682" y="750"/>
                  <a:pt x="1682" y="750"/>
                </a:cubicBezTo>
                <a:cubicBezTo>
                  <a:pt x="1682" y="750"/>
                  <a:pt x="1682" y="750"/>
                  <a:pt x="1682" y="743"/>
                </a:cubicBezTo>
                <a:cubicBezTo>
                  <a:pt x="1682" y="743"/>
                  <a:pt x="1682" y="743"/>
                  <a:pt x="1682" y="743"/>
                </a:cubicBezTo>
                <a:cubicBezTo>
                  <a:pt x="1682" y="743"/>
                  <a:pt x="1682" y="743"/>
                  <a:pt x="1682" y="743"/>
                </a:cubicBezTo>
                <a:cubicBezTo>
                  <a:pt x="1682" y="743"/>
                  <a:pt x="1682" y="743"/>
                  <a:pt x="1682" y="743"/>
                </a:cubicBezTo>
                <a:cubicBezTo>
                  <a:pt x="1682" y="743"/>
                  <a:pt x="1682" y="743"/>
                  <a:pt x="1682" y="737"/>
                </a:cubicBezTo>
                <a:cubicBezTo>
                  <a:pt x="1682" y="750"/>
                  <a:pt x="1670" y="756"/>
                  <a:pt x="1664" y="762"/>
                </a:cubicBezTo>
                <a:cubicBezTo>
                  <a:pt x="1657" y="769"/>
                  <a:pt x="1651" y="775"/>
                  <a:pt x="1645" y="788"/>
                </a:cubicBezTo>
                <a:cubicBezTo>
                  <a:pt x="1645" y="788"/>
                  <a:pt x="1645" y="788"/>
                  <a:pt x="1645" y="788"/>
                </a:cubicBezTo>
                <a:cubicBezTo>
                  <a:pt x="1645" y="788"/>
                  <a:pt x="1638" y="794"/>
                  <a:pt x="1632" y="800"/>
                </a:cubicBezTo>
                <a:cubicBezTo>
                  <a:pt x="1632" y="807"/>
                  <a:pt x="1632" y="807"/>
                  <a:pt x="1632" y="807"/>
                </a:cubicBezTo>
                <a:cubicBezTo>
                  <a:pt x="1626" y="807"/>
                  <a:pt x="1626" y="807"/>
                  <a:pt x="1626" y="807"/>
                </a:cubicBezTo>
                <a:cubicBezTo>
                  <a:pt x="1632" y="807"/>
                  <a:pt x="1632" y="800"/>
                  <a:pt x="1632" y="800"/>
                </a:cubicBezTo>
                <a:cubicBezTo>
                  <a:pt x="1638" y="794"/>
                  <a:pt x="1638" y="788"/>
                  <a:pt x="1645" y="788"/>
                </a:cubicBezTo>
                <a:cubicBezTo>
                  <a:pt x="1645" y="788"/>
                  <a:pt x="1645" y="788"/>
                  <a:pt x="1645" y="788"/>
                </a:cubicBezTo>
                <a:cubicBezTo>
                  <a:pt x="1638" y="794"/>
                  <a:pt x="1638" y="794"/>
                  <a:pt x="1638" y="800"/>
                </a:cubicBezTo>
                <a:cubicBezTo>
                  <a:pt x="1632" y="800"/>
                  <a:pt x="1632" y="807"/>
                  <a:pt x="1626" y="807"/>
                </a:cubicBezTo>
                <a:cubicBezTo>
                  <a:pt x="1626" y="807"/>
                  <a:pt x="1626" y="807"/>
                  <a:pt x="1626" y="807"/>
                </a:cubicBezTo>
                <a:cubicBezTo>
                  <a:pt x="1632" y="807"/>
                  <a:pt x="1632" y="800"/>
                  <a:pt x="1638" y="800"/>
                </a:cubicBezTo>
                <a:cubicBezTo>
                  <a:pt x="1620" y="813"/>
                  <a:pt x="1607" y="832"/>
                  <a:pt x="1594" y="845"/>
                </a:cubicBezTo>
                <a:cubicBezTo>
                  <a:pt x="1601" y="838"/>
                  <a:pt x="1601" y="838"/>
                  <a:pt x="1601" y="838"/>
                </a:cubicBezTo>
                <a:cubicBezTo>
                  <a:pt x="1594" y="838"/>
                  <a:pt x="1594" y="845"/>
                  <a:pt x="1588" y="845"/>
                </a:cubicBezTo>
                <a:cubicBezTo>
                  <a:pt x="1594" y="845"/>
                  <a:pt x="1594" y="838"/>
                  <a:pt x="1594" y="838"/>
                </a:cubicBezTo>
                <a:cubicBezTo>
                  <a:pt x="1594" y="838"/>
                  <a:pt x="1594" y="838"/>
                  <a:pt x="1601" y="832"/>
                </a:cubicBezTo>
                <a:cubicBezTo>
                  <a:pt x="1607" y="832"/>
                  <a:pt x="1607" y="832"/>
                  <a:pt x="1607" y="832"/>
                </a:cubicBezTo>
                <a:cubicBezTo>
                  <a:pt x="1607" y="832"/>
                  <a:pt x="1601" y="832"/>
                  <a:pt x="1601" y="838"/>
                </a:cubicBezTo>
                <a:cubicBezTo>
                  <a:pt x="1601" y="832"/>
                  <a:pt x="1607" y="832"/>
                  <a:pt x="1607" y="832"/>
                </a:cubicBezTo>
                <a:cubicBezTo>
                  <a:pt x="1607" y="826"/>
                  <a:pt x="1607" y="826"/>
                  <a:pt x="1607" y="826"/>
                </a:cubicBezTo>
                <a:cubicBezTo>
                  <a:pt x="1607" y="826"/>
                  <a:pt x="1607" y="826"/>
                  <a:pt x="1607" y="826"/>
                </a:cubicBezTo>
                <a:cubicBezTo>
                  <a:pt x="1613" y="826"/>
                  <a:pt x="1613" y="826"/>
                  <a:pt x="1613" y="826"/>
                </a:cubicBezTo>
                <a:cubicBezTo>
                  <a:pt x="1613" y="826"/>
                  <a:pt x="1613" y="826"/>
                  <a:pt x="1607" y="826"/>
                </a:cubicBezTo>
                <a:cubicBezTo>
                  <a:pt x="1620" y="813"/>
                  <a:pt x="1620" y="813"/>
                  <a:pt x="1620" y="813"/>
                </a:cubicBezTo>
                <a:cubicBezTo>
                  <a:pt x="1626" y="807"/>
                  <a:pt x="1626" y="800"/>
                  <a:pt x="1620" y="813"/>
                </a:cubicBezTo>
                <a:cubicBezTo>
                  <a:pt x="1632" y="800"/>
                  <a:pt x="1638" y="788"/>
                  <a:pt x="1651" y="775"/>
                </a:cubicBezTo>
                <a:cubicBezTo>
                  <a:pt x="1620" y="807"/>
                  <a:pt x="1620" y="807"/>
                  <a:pt x="1576" y="857"/>
                </a:cubicBezTo>
                <a:cubicBezTo>
                  <a:pt x="1563" y="864"/>
                  <a:pt x="1563" y="864"/>
                  <a:pt x="1576" y="857"/>
                </a:cubicBezTo>
                <a:cubicBezTo>
                  <a:pt x="1563" y="864"/>
                  <a:pt x="1557" y="864"/>
                  <a:pt x="1557" y="870"/>
                </a:cubicBezTo>
                <a:cubicBezTo>
                  <a:pt x="1563" y="864"/>
                  <a:pt x="1576" y="857"/>
                  <a:pt x="1582" y="857"/>
                </a:cubicBezTo>
                <a:cubicBezTo>
                  <a:pt x="1576" y="857"/>
                  <a:pt x="1576" y="857"/>
                  <a:pt x="1576" y="857"/>
                </a:cubicBezTo>
                <a:cubicBezTo>
                  <a:pt x="1582" y="857"/>
                  <a:pt x="1582" y="857"/>
                  <a:pt x="1582" y="857"/>
                </a:cubicBezTo>
                <a:cubicBezTo>
                  <a:pt x="1582" y="857"/>
                  <a:pt x="1582" y="857"/>
                  <a:pt x="1582" y="857"/>
                </a:cubicBezTo>
                <a:cubicBezTo>
                  <a:pt x="1582" y="857"/>
                  <a:pt x="1582" y="857"/>
                  <a:pt x="1582" y="857"/>
                </a:cubicBezTo>
                <a:cubicBezTo>
                  <a:pt x="1576" y="864"/>
                  <a:pt x="1576" y="864"/>
                  <a:pt x="1576" y="864"/>
                </a:cubicBezTo>
                <a:cubicBezTo>
                  <a:pt x="1576" y="864"/>
                  <a:pt x="1576" y="864"/>
                  <a:pt x="1582" y="857"/>
                </a:cubicBezTo>
                <a:cubicBezTo>
                  <a:pt x="1576" y="864"/>
                  <a:pt x="1563" y="864"/>
                  <a:pt x="1563" y="870"/>
                </a:cubicBezTo>
                <a:cubicBezTo>
                  <a:pt x="1563" y="870"/>
                  <a:pt x="1563" y="870"/>
                  <a:pt x="1557" y="876"/>
                </a:cubicBezTo>
                <a:cubicBezTo>
                  <a:pt x="1551" y="876"/>
                  <a:pt x="1551" y="883"/>
                  <a:pt x="1532" y="889"/>
                </a:cubicBezTo>
                <a:cubicBezTo>
                  <a:pt x="1538" y="883"/>
                  <a:pt x="1544" y="883"/>
                  <a:pt x="1557" y="876"/>
                </a:cubicBezTo>
                <a:cubicBezTo>
                  <a:pt x="1563" y="870"/>
                  <a:pt x="1563" y="870"/>
                  <a:pt x="1576" y="864"/>
                </a:cubicBezTo>
                <a:cubicBezTo>
                  <a:pt x="1576" y="864"/>
                  <a:pt x="1544" y="883"/>
                  <a:pt x="1551" y="876"/>
                </a:cubicBezTo>
                <a:cubicBezTo>
                  <a:pt x="1525" y="896"/>
                  <a:pt x="1513" y="902"/>
                  <a:pt x="1494" y="921"/>
                </a:cubicBezTo>
                <a:cubicBezTo>
                  <a:pt x="1494" y="921"/>
                  <a:pt x="1494" y="921"/>
                  <a:pt x="1494" y="921"/>
                </a:cubicBezTo>
                <a:cubicBezTo>
                  <a:pt x="1494" y="921"/>
                  <a:pt x="1494" y="921"/>
                  <a:pt x="1494" y="921"/>
                </a:cubicBezTo>
                <a:cubicBezTo>
                  <a:pt x="1482" y="927"/>
                  <a:pt x="1475" y="934"/>
                  <a:pt x="1456" y="946"/>
                </a:cubicBezTo>
                <a:cubicBezTo>
                  <a:pt x="1444" y="946"/>
                  <a:pt x="1438" y="953"/>
                  <a:pt x="1431" y="953"/>
                </a:cubicBezTo>
                <a:cubicBezTo>
                  <a:pt x="1438" y="953"/>
                  <a:pt x="1444" y="953"/>
                  <a:pt x="1444" y="946"/>
                </a:cubicBezTo>
                <a:cubicBezTo>
                  <a:pt x="1444" y="946"/>
                  <a:pt x="1456" y="946"/>
                  <a:pt x="1463" y="946"/>
                </a:cubicBezTo>
                <a:cubicBezTo>
                  <a:pt x="1475" y="934"/>
                  <a:pt x="1488" y="927"/>
                  <a:pt x="1500" y="921"/>
                </a:cubicBezTo>
                <a:cubicBezTo>
                  <a:pt x="1507" y="908"/>
                  <a:pt x="1507" y="908"/>
                  <a:pt x="1507" y="908"/>
                </a:cubicBezTo>
                <a:cubicBezTo>
                  <a:pt x="1488" y="921"/>
                  <a:pt x="1488" y="921"/>
                  <a:pt x="1488" y="921"/>
                </a:cubicBezTo>
                <a:cubicBezTo>
                  <a:pt x="1494" y="921"/>
                  <a:pt x="1494" y="921"/>
                  <a:pt x="1494" y="921"/>
                </a:cubicBezTo>
                <a:cubicBezTo>
                  <a:pt x="1500" y="921"/>
                  <a:pt x="1507" y="908"/>
                  <a:pt x="1513" y="902"/>
                </a:cubicBezTo>
                <a:cubicBezTo>
                  <a:pt x="1513" y="902"/>
                  <a:pt x="1513" y="902"/>
                  <a:pt x="1513" y="908"/>
                </a:cubicBezTo>
                <a:cubicBezTo>
                  <a:pt x="1513" y="908"/>
                  <a:pt x="1513" y="908"/>
                  <a:pt x="1513" y="908"/>
                </a:cubicBezTo>
                <a:cubicBezTo>
                  <a:pt x="1513" y="908"/>
                  <a:pt x="1513" y="908"/>
                  <a:pt x="1507" y="908"/>
                </a:cubicBezTo>
                <a:cubicBezTo>
                  <a:pt x="1500" y="921"/>
                  <a:pt x="1494" y="927"/>
                  <a:pt x="1488" y="927"/>
                </a:cubicBezTo>
                <a:cubicBezTo>
                  <a:pt x="1482" y="927"/>
                  <a:pt x="1482" y="934"/>
                  <a:pt x="1475" y="934"/>
                </a:cubicBezTo>
                <a:cubicBezTo>
                  <a:pt x="1482" y="934"/>
                  <a:pt x="1482" y="934"/>
                  <a:pt x="1482" y="934"/>
                </a:cubicBezTo>
                <a:cubicBezTo>
                  <a:pt x="1475" y="934"/>
                  <a:pt x="1469" y="940"/>
                  <a:pt x="1463" y="946"/>
                </a:cubicBezTo>
                <a:cubicBezTo>
                  <a:pt x="1463" y="940"/>
                  <a:pt x="1463" y="940"/>
                  <a:pt x="1463" y="940"/>
                </a:cubicBezTo>
                <a:cubicBezTo>
                  <a:pt x="1463" y="940"/>
                  <a:pt x="1463" y="940"/>
                  <a:pt x="1463" y="946"/>
                </a:cubicBezTo>
                <a:cubicBezTo>
                  <a:pt x="1456" y="946"/>
                  <a:pt x="1456" y="946"/>
                  <a:pt x="1456" y="946"/>
                </a:cubicBezTo>
                <a:cubicBezTo>
                  <a:pt x="1438" y="953"/>
                  <a:pt x="1425" y="959"/>
                  <a:pt x="1412" y="965"/>
                </a:cubicBezTo>
                <a:cubicBezTo>
                  <a:pt x="1387" y="978"/>
                  <a:pt x="1369" y="991"/>
                  <a:pt x="1337" y="997"/>
                </a:cubicBezTo>
                <a:cubicBezTo>
                  <a:pt x="1318" y="1003"/>
                  <a:pt x="1300" y="1016"/>
                  <a:pt x="1287" y="1022"/>
                </a:cubicBezTo>
                <a:cubicBezTo>
                  <a:pt x="1293" y="1022"/>
                  <a:pt x="1300" y="1016"/>
                  <a:pt x="1318" y="1003"/>
                </a:cubicBezTo>
                <a:cubicBezTo>
                  <a:pt x="1312" y="1016"/>
                  <a:pt x="1306" y="1016"/>
                  <a:pt x="1300" y="1016"/>
                </a:cubicBezTo>
                <a:cubicBezTo>
                  <a:pt x="1274" y="1029"/>
                  <a:pt x="1268" y="1029"/>
                  <a:pt x="1243" y="1035"/>
                </a:cubicBezTo>
                <a:cubicBezTo>
                  <a:pt x="1243" y="1035"/>
                  <a:pt x="1243" y="1035"/>
                  <a:pt x="1243" y="1042"/>
                </a:cubicBezTo>
                <a:cubicBezTo>
                  <a:pt x="1262" y="1029"/>
                  <a:pt x="1287" y="1022"/>
                  <a:pt x="1274" y="1029"/>
                </a:cubicBezTo>
                <a:cubicBezTo>
                  <a:pt x="1274" y="1029"/>
                  <a:pt x="1274" y="1029"/>
                  <a:pt x="1274" y="1029"/>
                </a:cubicBezTo>
                <a:cubicBezTo>
                  <a:pt x="1268" y="1029"/>
                  <a:pt x="1268" y="1029"/>
                  <a:pt x="1268" y="1029"/>
                </a:cubicBezTo>
                <a:cubicBezTo>
                  <a:pt x="1262" y="1035"/>
                  <a:pt x="1262" y="1035"/>
                  <a:pt x="1262" y="1035"/>
                </a:cubicBezTo>
                <a:cubicBezTo>
                  <a:pt x="1243" y="1042"/>
                  <a:pt x="1218" y="1048"/>
                  <a:pt x="1205" y="1048"/>
                </a:cubicBezTo>
                <a:cubicBezTo>
                  <a:pt x="1205" y="1048"/>
                  <a:pt x="1212" y="1048"/>
                  <a:pt x="1218" y="1042"/>
                </a:cubicBezTo>
                <a:cubicBezTo>
                  <a:pt x="1218" y="1042"/>
                  <a:pt x="1218" y="1042"/>
                  <a:pt x="1205" y="1048"/>
                </a:cubicBezTo>
                <a:cubicBezTo>
                  <a:pt x="1205" y="1048"/>
                  <a:pt x="1205" y="1048"/>
                  <a:pt x="1224" y="1042"/>
                </a:cubicBezTo>
                <a:cubicBezTo>
                  <a:pt x="1224" y="1042"/>
                  <a:pt x="1224" y="1042"/>
                  <a:pt x="1224" y="1042"/>
                </a:cubicBezTo>
                <a:cubicBezTo>
                  <a:pt x="1212" y="1048"/>
                  <a:pt x="1218" y="1042"/>
                  <a:pt x="1205" y="1048"/>
                </a:cubicBezTo>
                <a:cubicBezTo>
                  <a:pt x="1237" y="1042"/>
                  <a:pt x="1268" y="1029"/>
                  <a:pt x="1300" y="1016"/>
                </a:cubicBezTo>
                <a:cubicBezTo>
                  <a:pt x="1281" y="1022"/>
                  <a:pt x="1281" y="1022"/>
                  <a:pt x="1281" y="1022"/>
                </a:cubicBezTo>
                <a:cubicBezTo>
                  <a:pt x="1287" y="1022"/>
                  <a:pt x="1300" y="1016"/>
                  <a:pt x="1306" y="1003"/>
                </a:cubicBezTo>
                <a:cubicBezTo>
                  <a:pt x="1312" y="1003"/>
                  <a:pt x="1312" y="1003"/>
                  <a:pt x="1312" y="1003"/>
                </a:cubicBezTo>
                <a:cubicBezTo>
                  <a:pt x="1312" y="1003"/>
                  <a:pt x="1312" y="1003"/>
                  <a:pt x="1312" y="1003"/>
                </a:cubicBezTo>
                <a:cubicBezTo>
                  <a:pt x="1318" y="1003"/>
                  <a:pt x="1318" y="1003"/>
                  <a:pt x="1318" y="1003"/>
                </a:cubicBezTo>
                <a:cubicBezTo>
                  <a:pt x="1312" y="1003"/>
                  <a:pt x="1312" y="1003"/>
                  <a:pt x="1312" y="1003"/>
                </a:cubicBezTo>
                <a:cubicBezTo>
                  <a:pt x="1318" y="1003"/>
                  <a:pt x="1318" y="1003"/>
                  <a:pt x="1325" y="1003"/>
                </a:cubicBezTo>
                <a:cubicBezTo>
                  <a:pt x="1369" y="984"/>
                  <a:pt x="1406" y="972"/>
                  <a:pt x="1419" y="959"/>
                </a:cubicBezTo>
                <a:cubicBezTo>
                  <a:pt x="1431" y="953"/>
                  <a:pt x="1438" y="946"/>
                  <a:pt x="1456" y="940"/>
                </a:cubicBezTo>
                <a:cubicBezTo>
                  <a:pt x="1469" y="934"/>
                  <a:pt x="1488" y="927"/>
                  <a:pt x="1494" y="921"/>
                </a:cubicBezTo>
                <a:cubicBezTo>
                  <a:pt x="1494" y="921"/>
                  <a:pt x="1494" y="921"/>
                  <a:pt x="1507" y="908"/>
                </a:cubicBezTo>
                <a:cubicBezTo>
                  <a:pt x="1507" y="908"/>
                  <a:pt x="1507" y="908"/>
                  <a:pt x="1507" y="908"/>
                </a:cubicBezTo>
                <a:cubicBezTo>
                  <a:pt x="1513" y="902"/>
                  <a:pt x="1513" y="902"/>
                  <a:pt x="1513" y="902"/>
                </a:cubicBezTo>
                <a:cubicBezTo>
                  <a:pt x="1513" y="902"/>
                  <a:pt x="1513" y="896"/>
                  <a:pt x="1525" y="896"/>
                </a:cubicBezTo>
                <a:cubicBezTo>
                  <a:pt x="1519" y="896"/>
                  <a:pt x="1519" y="896"/>
                  <a:pt x="1519" y="896"/>
                </a:cubicBezTo>
                <a:cubicBezTo>
                  <a:pt x="1519" y="896"/>
                  <a:pt x="1519" y="896"/>
                  <a:pt x="1513" y="902"/>
                </a:cubicBezTo>
                <a:cubicBezTo>
                  <a:pt x="1519" y="896"/>
                  <a:pt x="1519" y="896"/>
                  <a:pt x="1525" y="889"/>
                </a:cubicBezTo>
                <a:cubicBezTo>
                  <a:pt x="1513" y="902"/>
                  <a:pt x="1494" y="908"/>
                  <a:pt x="1482" y="927"/>
                </a:cubicBezTo>
                <a:cubicBezTo>
                  <a:pt x="1488" y="921"/>
                  <a:pt x="1482" y="927"/>
                  <a:pt x="1482" y="927"/>
                </a:cubicBezTo>
                <a:cubicBezTo>
                  <a:pt x="1482" y="927"/>
                  <a:pt x="1482" y="927"/>
                  <a:pt x="1469" y="934"/>
                </a:cubicBezTo>
                <a:cubicBezTo>
                  <a:pt x="1425" y="959"/>
                  <a:pt x="1400" y="965"/>
                  <a:pt x="1362" y="984"/>
                </a:cubicBezTo>
                <a:cubicBezTo>
                  <a:pt x="1337" y="991"/>
                  <a:pt x="1425" y="953"/>
                  <a:pt x="1350" y="991"/>
                </a:cubicBezTo>
                <a:cubicBezTo>
                  <a:pt x="1369" y="978"/>
                  <a:pt x="1375" y="978"/>
                  <a:pt x="1406" y="965"/>
                </a:cubicBezTo>
                <a:cubicBezTo>
                  <a:pt x="1406" y="965"/>
                  <a:pt x="1406" y="965"/>
                  <a:pt x="1419" y="959"/>
                </a:cubicBezTo>
                <a:cubicBezTo>
                  <a:pt x="1406" y="965"/>
                  <a:pt x="1387" y="972"/>
                  <a:pt x="1375" y="972"/>
                </a:cubicBezTo>
                <a:cubicBezTo>
                  <a:pt x="1369" y="978"/>
                  <a:pt x="1369" y="978"/>
                  <a:pt x="1362" y="984"/>
                </a:cubicBezTo>
                <a:cubicBezTo>
                  <a:pt x="1350" y="984"/>
                  <a:pt x="1331" y="991"/>
                  <a:pt x="1318" y="997"/>
                </a:cubicBezTo>
                <a:cubicBezTo>
                  <a:pt x="1312" y="997"/>
                  <a:pt x="1306" y="1003"/>
                  <a:pt x="1306" y="1003"/>
                </a:cubicBezTo>
                <a:cubicBezTo>
                  <a:pt x="1300" y="1003"/>
                  <a:pt x="1300" y="1003"/>
                  <a:pt x="1293" y="1003"/>
                </a:cubicBezTo>
                <a:cubicBezTo>
                  <a:pt x="1293" y="1003"/>
                  <a:pt x="1293" y="1003"/>
                  <a:pt x="1300" y="1003"/>
                </a:cubicBezTo>
                <a:cubicBezTo>
                  <a:pt x="1306" y="1003"/>
                  <a:pt x="1312" y="997"/>
                  <a:pt x="1312" y="997"/>
                </a:cubicBezTo>
                <a:cubicBezTo>
                  <a:pt x="1306" y="1003"/>
                  <a:pt x="1293" y="1003"/>
                  <a:pt x="1281" y="1016"/>
                </a:cubicBezTo>
                <a:cubicBezTo>
                  <a:pt x="1256" y="1022"/>
                  <a:pt x="1256" y="1022"/>
                  <a:pt x="1256" y="1022"/>
                </a:cubicBezTo>
                <a:cubicBezTo>
                  <a:pt x="1262" y="1022"/>
                  <a:pt x="1262" y="1022"/>
                  <a:pt x="1262" y="1022"/>
                </a:cubicBezTo>
                <a:cubicBezTo>
                  <a:pt x="1281" y="1016"/>
                  <a:pt x="1281" y="1016"/>
                  <a:pt x="1281" y="1016"/>
                </a:cubicBezTo>
                <a:cubicBezTo>
                  <a:pt x="1268" y="1022"/>
                  <a:pt x="1249" y="1029"/>
                  <a:pt x="1237" y="1029"/>
                </a:cubicBezTo>
                <a:cubicBezTo>
                  <a:pt x="1237" y="1029"/>
                  <a:pt x="1237" y="1029"/>
                  <a:pt x="1249" y="1029"/>
                </a:cubicBezTo>
                <a:cubicBezTo>
                  <a:pt x="1199" y="1042"/>
                  <a:pt x="1143" y="1061"/>
                  <a:pt x="1111" y="1061"/>
                </a:cubicBezTo>
                <a:cubicBezTo>
                  <a:pt x="1111" y="1061"/>
                  <a:pt x="1111" y="1061"/>
                  <a:pt x="1080" y="1067"/>
                </a:cubicBezTo>
                <a:cubicBezTo>
                  <a:pt x="1080" y="1067"/>
                  <a:pt x="1080" y="1067"/>
                  <a:pt x="1080" y="1067"/>
                </a:cubicBezTo>
                <a:cubicBezTo>
                  <a:pt x="1080" y="1073"/>
                  <a:pt x="1080" y="1073"/>
                  <a:pt x="1074" y="1073"/>
                </a:cubicBezTo>
                <a:cubicBezTo>
                  <a:pt x="1074" y="1073"/>
                  <a:pt x="1074" y="1073"/>
                  <a:pt x="1074" y="1073"/>
                </a:cubicBezTo>
                <a:cubicBezTo>
                  <a:pt x="1074" y="1073"/>
                  <a:pt x="1074" y="1073"/>
                  <a:pt x="1074" y="1073"/>
                </a:cubicBezTo>
                <a:cubicBezTo>
                  <a:pt x="1061" y="1073"/>
                  <a:pt x="1061" y="1073"/>
                  <a:pt x="1061" y="1073"/>
                </a:cubicBezTo>
                <a:cubicBezTo>
                  <a:pt x="1048" y="1080"/>
                  <a:pt x="1030" y="1080"/>
                  <a:pt x="1017" y="1080"/>
                </a:cubicBezTo>
                <a:cubicBezTo>
                  <a:pt x="1017" y="1080"/>
                  <a:pt x="1017" y="1080"/>
                  <a:pt x="1030" y="1080"/>
                </a:cubicBezTo>
                <a:cubicBezTo>
                  <a:pt x="1036" y="1080"/>
                  <a:pt x="1036" y="1080"/>
                  <a:pt x="1036" y="1080"/>
                </a:cubicBezTo>
                <a:cubicBezTo>
                  <a:pt x="1030" y="1080"/>
                  <a:pt x="1030" y="1080"/>
                  <a:pt x="1030" y="1080"/>
                </a:cubicBezTo>
                <a:cubicBezTo>
                  <a:pt x="1036" y="1080"/>
                  <a:pt x="1036" y="1080"/>
                  <a:pt x="1036" y="1080"/>
                </a:cubicBezTo>
                <a:cubicBezTo>
                  <a:pt x="1036" y="1080"/>
                  <a:pt x="1036" y="1080"/>
                  <a:pt x="1036" y="1080"/>
                </a:cubicBezTo>
                <a:cubicBezTo>
                  <a:pt x="1030" y="1080"/>
                  <a:pt x="1030" y="1080"/>
                  <a:pt x="1023" y="1080"/>
                </a:cubicBezTo>
                <a:cubicBezTo>
                  <a:pt x="1017" y="1086"/>
                  <a:pt x="1011" y="1086"/>
                  <a:pt x="998" y="1086"/>
                </a:cubicBezTo>
                <a:cubicBezTo>
                  <a:pt x="992" y="1086"/>
                  <a:pt x="986" y="1086"/>
                  <a:pt x="986" y="1092"/>
                </a:cubicBezTo>
                <a:cubicBezTo>
                  <a:pt x="954" y="1092"/>
                  <a:pt x="948" y="1092"/>
                  <a:pt x="942" y="1092"/>
                </a:cubicBezTo>
                <a:cubicBezTo>
                  <a:pt x="948" y="1092"/>
                  <a:pt x="948" y="1092"/>
                  <a:pt x="954" y="1092"/>
                </a:cubicBezTo>
                <a:cubicBezTo>
                  <a:pt x="954" y="1092"/>
                  <a:pt x="954" y="1092"/>
                  <a:pt x="967" y="1092"/>
                </a:cubicBezTo>
                <a:cubicBezTo>
                  <a:pt x="954" y="1092"/>
                  <a:pt x="948" y="1092"/>
                  <a:pt x="936" y="1099"/>
                </a:cubicBezTo>
                <a:cubicBezTo>
                  <a:pt x="923" y="1099"/>
                  <a:pt x="910" y="1099"/>
                  <a:pt x="892" y="1105"/>
                </a:cubicBezTo>
                <a:cubicBezTo>
                  <a:pt x="892" y="1105"/>
                  <a:pt x="892" y="1105"/>
                  <a:pt x="885" y="1105"/>
                </a:cubicBezTo>
                <a:cubicBezTo>
                  <a:pt x="885" y="1105"/>
                  <a:pt x="885" y="1105"/>
                  <a:pt x="879" y="1105"/>
                </a:cubicBezTo>
                <a:cubicBezTo>
                  <a:pt x="873" y="1105"/>
                  <a:pt x="867" y="1105"/>
                  <a:pt x="860" y="1105"/>
                </a:cubicBezTo>
                <a:cubicBezTo>
                  <a:pt x="873" y="1105"/>
                  <a:pt x="860" y="1105"/>
                  <a:pt x="873" y="1105"/>
                </a:cubicBezTo>
                <a:cubicBezTo>
                  <a:pt x="910" y="1099"/>
                  <a:pt x="923" y="1099"/>
                  <a:pt x="936" y="1099"/>
                </a:cubicBezTo>
                <a:cubicBezTo>
                  <a:pt x="954" y="1092"/>
                  <a:pt x="979" y="1092"/>
                  <a:pt x="998" y="1086"/>
                </a:cubicBezTo>
                <a:cubicBezTo>
                  <a:pt x="998" y="1086"/>
                  <a:pt x="998" y="1086"/>
                  <a:pt x="998" y="1086"/>
                </a:cubicBezTo>
                <a:cubicBezTo>
                  <a:pt x="954" y="1092"/>
                  <a:pt x="879" y="1105"/>
                  <a:pt x="829" y="1105"/>
                </a:cubicBezTo>
                <a:cubicBezTo>
                  <a:pt x="823" y="1105"/>
                  <a:pt x="823" y="1105"/>
                  <a:pt x="823" y="1105"/>
                </a:cubicBezTo>
                <a:cubicBezTo>
                  <a:pt x="823" y="1105"/>
                  <a:pt x="823" y="1105"/>
                  <a:pt x="823" y="1105"/>
                </a:cubicBezTo>
                <a:cubicBezTo>
                  <a:pt x="791" y="1111"/>
                  <a:pt x="766" y="1111"/>
                  <a:pt x="760" y="1111"/>
                </a:cubicBezTo>
                <a:cubicBezTo>
                  <a:pt x="728" y="1111"/>
                  <a:pt x="747" y="1111"/>
                  <a:pt x="760" y="1111"/>
                </a:cubicBezTo>
                <a:cubicBezTo>
                  <a:pt x="760" y="1111"/>
                  <a:pt x="760" y="1111"/>
                  <a:pt x="741" y="1111"/>
                </a:cubicBezTo>
                <a:cubicBezTo>
                  <a:pt x="728" y="1111"/>
                  <a:pt x="666" y="1124"/>
                  <a:pt x="628" y="1111"/>
                </a:cubicBezTo>
                <a:cubicBezTo>
                  <a:pt x="628" y="1111"/>
                  <a:pt x="628" y="1111"/>
                  <a:pt x="609" y="1111"/>
                </a:cubicBezTo>
                <a:cubicBezTo>
                  <a:pt x="653" y="1124"/>
                  <a:pt x="603" y="1124"/>
                  <a:pt x="653" y="1124"/>
                </a:cubicBezTo>
                <a:cubicBezTo>
                  <a:pt x="672" y="1124"/>
                  <a:pt x="697" y="1124"/>
                  <a:pt x="722" y="1124"/>
                </a:cubicBezTo>
                <a:cubicBezTo>
                  <a:pt x="710" y="1124"/>
                  <a:pt x="697" y="1124"/>
                  <a:pt x="691" y="1124"/>
                </a:cubicBezTo>
                <a:cubicBezTo>
                  <a:pt x="659" y="1124"/>
                  <a:pt x="641" y="1124"/>
                  <a:pt x="622" y="1124"/>
                </a:cubicBezTo>
                <a:cubicBezTo>
                  <a:pt x="615" y="1124"/>
                  <a:pt x="615" y="1124"/>
                  <a:pt x="603" y="1124"/>
                </a:cubicBezTo>
                <a:cubicBezTo>
                  <a:pt x="597" y="1124"/>
                  <a:pt x="590" y="1124"/>
                  <a:pt x="584" y="1124"/>
                </a:cubicBezTo>
                <a:cubicBezTo>
                  <a:pt x="603" y="1124"/>
                  <a:pt x="597" y="1124"/>
                  <a:pt x="615" y="1124"/>
                </a:cubicBezTo>
                <a:cubicBezTo>
                  <a:pt x="609" y="1124"/>
                  <a:pt x="603" y="1124"/>
                  <a:pt x="590" y="1124"/>
                </a:cubicBezTo>
                <a:cubicBezTo>
                  <a:pt x="641" y="1130"/>
                  <a:pt x="691" y="1130"/>
                  <a:pt x="741" y="1130"/>
                </a:cubicBezTo>
                <a:cubicBezTo>
                  <a:pt x="735" y="1130"/>
                  <a:pt x="735" y="1130"/>
                  <a:pt x="728" y="1130"/>
                </a:cubicBezTo>
                <a:cubicBezTo>
                  <a:pt x="735" y="1130"/>
                  <a:pt x="735" y="1130"/>
                  <a:pt x="735" y="1130"/>
                </a:cubicBezTo>
                <a:cubicBezTo>
                  <a:pt x="728" y="1130"/>
                  <a:pt x="728" y="1130"/>
                  <a:pt x="722" y="1130"/>
                </a:cubicBezTo>
                <a:cubicBezTo>
                  <a:pt x="747" y="1124"/>
                  <a:pt x="741" y="1124"/>
                  <a:pt x="760" y="1124"/>
                </a:cubicBezTo>
                <a:cubicBezTo>
                  <a:pt x="760" y="1124"/>
                  <a:pt x="760" y="1124"/>
                  <a:pt x="754" y="1124"/>
                </a:cubicBezTo>
                <a:cubicBezTo>
                  <a:pt x="766" y="1124"/>
                  <a:pt x="779" y="1124"/>
                  <a:pt x="797" y="1124"/>
                </a:cubicBezTo>
                <a:cubicBezTo>
                  <a:pt x="797" y="1124"/>
                  <a:pt x="797" y="1124"/>
                  <a:pt x="797" y="1124"/>
                </a:cubicBezTo>
                <a:cubicBezTo>
                  <a:pt x="810" y="1124"/>
                  <a:pt x="816" y="1124"/>
                  <a:pt x="829" y="1111"/>
                </a:cubicBezTo>
                <a:cubicBezTo>
                  <a:pt x="829" y="1111"/>
                  <a:pt x="829" y="1111"/>
                  <a:pt x="829" y="1111"/>
                </a:cubicBezTo>
                <a:cubicBezTo>
                  <a:pt x="829" y="1111"/>
                  <a:pt x="829" y="1111"/>
                  <a:pt x="829" y="1111"/>
                </a:cubicBezTo>
                <a:cubicBezTo>
                  <a:pt x="879" y="1111"/>
                  <a:pt x="942" y="1105"/>
                  <a:pt x="992" y="1092"/>
                </a:cubicBezTo>
                <a:cubicBezTo>
                  <a:pt x="998" y="1092"/>
                  <a:pt x="998" y="1092"/>
                  <a:pt x="998" y="1092"/>
                </a:cubicBezTo>
                <a:cubicBezTo>
                  <a:pt x="992" y="1092"/>
                  <a:pt x="992" y="1092"/>
                  <a:pt x="992" y="1092"/>
                </a:cubicBezTo>
                <a:cubicBezTo>
                  <a:pt x="1023" y="1086"/>
                  <a:pt x="1042" y="1086"/>
                  <a:pt x="1067" y="1080"/>
                </a:cubicBezTo>
                <a:cubicBezTo>
                  <a:pt x="1055" y="1080"/>
                  <a:pt x="1055" y="1080"/>
                  <a:pt x="1055" y="1080"/>
                </a:cubicBezTo>
                <a:cubicBezTo>
                  <a:pt x="1061" y="1080"/>
                  <a:pt x="1061" y="1080"/>
                  <a:pt x="1061" y="1080"/>
                </a:cubicBezTo>
                <a:cubicBezTo>
                  <a:pt x="1067" y="1080"/>
                  <a:pt x="1067" y="1080"/>
                  <a:pt x="1067" y="1080"/>
                </a:cubicBezTo>
                <a:cubicBezTo>
                  <a:pt x="1080" y="1073"/>
                  <a:pt x="1099" y="1073"/>
                  <a:pt x="1111" y="1067"/>
                </a:cubicBezTo>
                <a:cubicBezTo>
                  <a:pt x="1111" y="1067"/>
                  <a:pt x="1111" y="1067"/>
                  <a:pt x="1111" y="1067"/>
                </a:cubicBezTo>
                <a:cubicBezTo>
                  <a:pt x="1111" y="1067"/>
                  <a:pt x="1111" y="1067"/>
                  <a:pt x="1111" y="1067"/>
                </a:cubicBezTo>
                <a:cubicBezTo>
                  <a:pt x="1136" y="1067"/>
                  <a:pt x="1149" y="1061"/>
                  <a:pt x="1161" y="1061"/>
                </a:cubicBezTo>
                <a:cubicBezTo>
                  <a:pt x="1174" y="1054"/>
                  <a:pt x="1187" y="1054"/>
                  <a:pt x="1205" y="1048"/>
                </a:cubicBezTo>
                <a:cubicBezTo>
                  <a:pt x="1205" y="1048"/>
                  <a:pt x="1205" y="1048"/>
                  <a:pt x="1174" y="1054"/>
                </a:cubicBezTo>
                <a:cubicBezTo>
                  <a:pt x="1174" y="1054"/>
                  <a:pt x="1174" y="1054"/>
                  <a:pt x="1180" y="1054"/>
                </a:cubicBezTo>
                <a:cubicBezTo>
                  <a:pt x="1174" y="1054"/>
                  <a:pt x="1168" y="1061"/>
                  <a:pt x="1161" y="1061"/>
                </a:cubicBezTo>
                <a:cubicBezTo>
                  <a:pt x="1161" y="1061"/>
                  <a:pt x="1161" y="1061"/>
                  <a:pt x="1130" y="1067"/>
                </a:cubicBezTo>
                <a:cubicBezTo>
                  <a:pt x="1130" y="1067"/>
                  <a:pt x="1130" y="1067"/>
                  <a:pt x="1092" y="1073"/>
                </a:cubicBezTo>
                <a:cubicBezTo>
                  <a:pt x="1092" y="1073"/>
                  <a:pt x="1092" y="1073"/>
                  <a:pt x="1099" y="1073"/>
                </a:cubicBezTo>
                <a:cubicBezTo>
                  <a:pt x="1074" y="1080"/>
                  <a:pt x="1030" y="1092"/>
                  <a:pt x="1030" y="1092"/>
                </a:cubicBezTo>
                <a:cubicBezTo>
                  <a:pt x="1030" y="1092"/>
                  <a:pt x="1030" y="1092"/>
                  <a:pt x="1023" y="1092"/>
                </a:cubicBezTo>
                <a:cubicBezTo>
                  <a:pt x="998" y="1092"/>
                  <a:pt x="998" y="1092"/>
                  <a:pt x="998" y="1092"/>
                </a:cubicBezTo>
                <a:cubicBezTo>
                  <a:pt x="998" y="1092"/>
                  <a:pt x="998" y="1092"/>
                  <a:pt x="998" y="1092"/>
                </a:cubicBezTo>
                <a:cubicBezTo>
                  <a:pt x="986" y="1099"/>
                  <a:pt x="979" y="1099"/>
                  <a:pt x="967" y="1099"/>
                </a:cubicBezTo>
                <a:cubicBezTo>
                  <a:pt x="948" y="1099"/>
                  <a:pt x="917" y="1105"/>
                  <a:pt x="879" y="1111"/>
                </a:cubicBezTo>
                <a:cubicBezTo>
                  <a:pt x="873" y="1111"/>
                  <a:pt x="873" y="1111"/>
                  <a:pt x="873" y="1111"/>
                </a:cubicBezTo>
                <a:cubicBezTo>
                  <a:pt x="879" y="1111"/>
                  <a:pt x="879" y="1111"/>
                  <a:pt x="879" y="1111"/>
                </a:cubicBezTo>
                <a:cubicBezTo>
                  <a:pt x="867" y="1111"/>
                  <a:pt x="854" y="1111"/>
                  <a:pt x="841" y="1111"/>
                </a:cubicBezTo>
                <a:cubicBezTo>
                  <a:pt x="841" y="1111"/>
                  <a:pt x="841" y="1124"/>
                  <a:pt x="835" y="1124"/>
                </a:cubicBezTo>
                <a:cubicBezTo>
                  <a:pt x="835" y="1124"/>
                  <a:pt x="835" y="1124"/>
                  <a:pt x="829" y="1124"/>
                </a:cubicBezTo>
                <a:cubicBezTo>
                  <a:pt x="829" y="1124"/>
                  <a:pt x="823" y="1124"/>
                  <a:pt x="816" y="1124"/>
                </a:cubicBezTo>
                <a:cubicBezTo>
                  <a:pt x="804" y="1124"/>
                  <a:pt x="804" y="1124"/>
                  <a:pt x="804" y="1124"/>
                </a:cubicBezTo>
                <a:cubicBezTo>
                  <a:pt x="797" y="1124"/>
                  <a:pt x="797" y="1124"/>
                  <a:pt x="797" y="1124"/>
                </a:cubicBezTo>
                <a:cubicBezTo>
                  <a:pt x="791" y="1124"/>
                  <a:pt x="791" y="1124"/>
                  <a:pt x="791" y="1124"/>
                </a:cubicBezTo>
                <a:cubicBezTo>
                  <a:pt x="791" y="1124"/>
                  <a:pt x="791" y="1124"/>
                  <a:pt x="791" y="1124"/>
                </a:cubicBezTo>
                <a:cubicBezTo>
                  <a:pt x="754" y="1130"/>
                  <a:pt x="722" y="1130"/>
                  <a:pt x="691" y="1130"/>
                </a:cubicBezTo>
                <a:cubicBezTo>
                  <a:pt x="672" y="1130"/>
                  <a:pt x="672" y="1130"/>
                  <a:pt x="653" y="1130"/>
                </a:cubicBezTo>
                <a:cubicBezTo>
                  <a:pt x="609" y="1130"/>
                  <a:pt x="584" y="1130"/>
                  <a:pt x="565" y="1130"/>
                </a:cubicBezTo>
                <a:cubicBezTo>
                  <a:pt x="565" y="1130"/>
                  <a:pt x="565" y="1130"/>
                  <a:pt x="565" y="1130"/>
                </a:cubicBezTo>
                <a:cubicBezTo>
                  <a:pt x="540" y="1124"/>
                  <a:pt x="528" y="1124"/>
                  <a:pt x="509" y="1124"/>
                </a:cubicBezTo>
                <a:cubicBezTo>
                  <a:pt x="484" y="1111"/>
                  <a:pt x="465" y="1111"/>
                  <a:pt x="440" y="1105"/>
                </a:cubicBezTo>
                <a:cubicBezTo>
                  <a:pt x="408" y="1105"/>
                  <a:pt x="371" y="1092"/>
                  <a:pt x="333" y="1086"/>
                </a:cubicBezTo>
                <a:cubicBezTo>
                  <a:pt x="333" y="1086"/>
                  <a:pt x="333" y="1086"/>
                  <a:pt x="346" y="1086"/>
                </a:cubicBezTo>
                <a:cubicBezTo>
                  <a:pt x="333" y="1086"/>
                  <a:pt x="327" y="1086"/>
                  <a:pt x="321" y="1086"/>
                </a:cubicBezTo>
                <a:cubicBezTo>
                  <a:pt x="308" y="1080"/>
                  <a:pt x="289" y="1073"/>
                  <a:pt x="270" y="1067"/>
                </a:cubicBezTo>
                <a:cubicBezTo>
                  <a:pt x="270" y="1067"/>
                  <a:pt x="270" y="1067"/>
                  <a:pt x="270" y="1067"/>
                </a:cubicBezTo>
                <a:cubicBezTo>
                  <a:pt x="258" y="1061"/>
                  <a:pt x="245" y="1061"/>
                  <a:pt x="226" y="1054"/>
                </a:cubicBezTo>
                <a:cubicBezTo>
                  <a:pt x="226" y="1048"/>
                  <a:pt x="214" y="1048"/>
                  <a:pt x="214" y="1048"/>
                </a:cubicBezTo>
                <a:cubicBezTo>
                  <a:pt x="333" y="1099"/>
                  <a:pt x="465" y="1111"/>
                  <a:pt x="521" y="1124"/>
                </a:cubicBezTo>
                <a:cubicBezTo>
                  <a:pt x="553" y="1124"/>
                  <a:pt x="528" y="1124"/>
                  <a:pt x="572" y="1124"/>
                </a:cubicBezTo>
                <a:cubicBezTo>
                  <a:pt x="565" y="1124"/>
                  <a:pt x="528" y="1124"/>
                  <a:pt x="496" y="1111"/>
                </a:cubicBezTo>
                <a:cubicBezTo>
                  <a:pt x="496" y="1111"/>
                  <a:pt x="503" y="1111"/>
                  <a:pt x="509" y="1111"/>
                </a:cubicBezTo>
                <a:cubicBezTo>
                  <a:pt x="446" y="1105"/>
                  <a:pt x="402" y="1099"/>
                  <a:pt x="364" y="1086"/>
                </a:cubicBezTo>
                <a:cubicBezTo>
                  <a:pt x="364" y="1086"/>
                  <a:pt x="364" y="1086"/>
                  <a:pt x="364" y="1086"/>
                </a:cubicBezTo>
                <a:cubicBezTo>
                  <a:pt x="358" y="1086"/>
                  <a:pt x="358" y="1086"/>
                  <a:pt x="358" y="1086"/>
                </a:cubicBezTo>
                <a:cubicBezTo>
                  <a:pt x="333" y="1080"/>
                  <a:pt x="314" y="1080"/>
                  <a:pt x="295" y="1073"/>
                </a:cubicBezTo>
                <a:cubicBezTo>
                  <a:pt x="295" y="1067"/>
                  <a:pt x="302" y="1073"/>
                  <a:pt x="251" y="1054"/>
                </a:cubicBezTo>
                <a:cubicBezTo>
                  <a:pt x="251" y="1054"/>
                  <a:pt x="251" y="1054"/>
                  <a:pt x="270" y="1061"/>
                </a:cubicBezTo>
                <a:cubicBezTo>
                  <a:pt x="251" y="1054"/>
                  <a:pt x="226" y="1048"/>
                  <a:pt x="208" y="1035"/>
                </a:cubicBezTo>
                <a:cubicBezTo>
                  <a:pt x="208" y="1035"/>
                  <a:pt x="208" y="1035"/>
                  <a:pt x="201" y="1035"/>
                </a:cubicBezTo>
                <a:cubicBezTo>
                  <a:pt x="189" y="1029"/>
                  <a:pt x="189" y="1029"/>
                  <a:pt x="189" y="1029"/>
                </a:cubicBezTo>
                <a:cubicBezTo>
                  <a:pt x="189" y="1029"/>
                  <a:pt x="189" y="1029"/>
                  <a:pt x="189" y="1022"/>
                </a:cubicBezTo>
                <a:cubicBezTo>
                  <a:pt x="189" y="1022"/>
                  <a:pt x="189" y="1022"/>
                  <a:pt x="189" y="1022"/>
                </a:cubicBezTo>
                <a:cubicBezTo>
                  <a:pt x="189" y="1022"/>
                  <a:pt x="189" y="1022"/>
                  <a:pt x="189" y="1022"/>
                </a:cubicBezTo>
                <a:cubicBezTo>
                  <a:pt x="189" y="1022"/>
                  <a:pt x="189" y="1022"/>
                  <a:pt x="189" y="1022"/>
                </a:cubicBezTo>
                <a:cubicBezTo>
                  <a:pt x="189" y="1022"/>
                  <a:pt x="189" y="1022"/>
                  <a:pt x="182" y="1022"/>
                </a:cubicBezTo>
                <a:cubicBezTo>
                  <a:pt x="182" y="1022"/>
                  <a:pt x="182" y="1022"/>
                  <a:pt x="182" y="1022"/>
                </a:cubicBezTo>
                <a:cubicBezTo>
                  <a:pt x="176" y="1016"/>
                  <a:pt x="176" y="1016"/>
                  <a:pt x="176" y="1016"/>
                </a:cubicBezTo>
                <a:cubicBezTo>
                  <a:pt x="176" y="1016"/>
                  <a:pt x="176" y="1022"/>
                  <a:pt x="182" y="1022"/>
                </a:cubicBezTo>
                <a:cubicBezTo>
                  <a:pt x="176" y="1016"/>
                  <a:pt x="170" y="1016"/>
                  <a:pt x="164" y="1003"/>
                </a:cubicBezTo>
                <a:cubicBezTo>
                  <a:pt x="164" y="1003"/>
                  <a:pt x="170" y="1016"/>
                  <a:pt x="176" y="1016"/>
                </a:cubicBezTo>
                <a:cubicBezTo>
                  <a:pt x="170" y="1016"/>
                  <a:pt x="157" y="997"/>
                  <a:pt x="151" y="991"/>
                </a:cubicBezTo>
                <a:cubicBezTo>
                  <a:pt x="107" y="965"/>
                  <a:pt x="95" y="953"/>
                  <a:pt x="95" y="946"/>
                </a:cubicBezTo>
                <a:cubicBezTo>
                  <a:pt x="76" y="921"/>
                  <a:pt x="51" y="876"/>
                  <a:pt x="51" y="826"/>
                </a:cubicBezTo>
                <a:cubicBezTo>
                  <a:pt x="51" y="876"/>
                  <a:pt x="76" y="934"/>
                  <a:pt x="120" y="972"/>
                </a:cubicBezTo>
                <a:cubicBezTo>
                  <a:pt x="107" y="965"/>
                  <a:pt x="107" y="965"/>
                  <a:pt x="107" y="965"/>
                </a:cubicBezTo>
                <a:cubicBezTo>
                  <a:pt x="107" y="972"/>
                  <a:pt x="120" y="972"/>
                  <a:pt x="120" y="972"/>
                </a:cubicBezTo>
                <a:cubicBezTo>
                  <a:pt x="126" y="978"/>
                  <a:pt x="126" y="978"/>
                  <a:pt x="132" y="984"/>
                </a:cubicBezTo>
                <a:cubicBezTo>
                  <a:pt x="132" y="984"/>
                  <a:pt x="132" y="984"/>
                  <a:pt x="139" y="984"/>
                </a:cubicBezTo>
                <a:cubicBezTo>
                  <a:pt x="139" y="984"/>
                  <a:pt x="139" y="984"/>
                  <a:pt x="132" y="984"/>
                </a:cubicBezTo>
                <a:cubicBezTo>
                  <a:pt x="132" y="984"/>
                  <a:pt x="132" y="984"/>
                  <a:pt x="132" y="984"/>
                </a:cubicBezTo>
                <a:cubicBezTo>
                  <a:pt x="132" y="984"/>
                  <a:pt x="132" y="984"/>
                  <a:pt x="132" y="984"/>
                </a:cubicBezTo>
                <a:cubicBezTo>
                  <a:pt x="132" y="984"/>
                  <a:pt x="132" y="984"/>
                  <a:pt x="132" y="984"/>
                </a:cubicBezTo>
                <a:cubicBezTo>
                  <a:pt x="126" y="984"/>
                  <a:pt x="126" y="978"/>
                  <a:pt x="120" y="972"/>
                </a:cubicBezTo>
                <a:cubicBezTo>
                  <a:pt x="107" y="965"/>
                  <a:pt x="101" y="959"/>
                  <a:pt x="88" y="946"/>
                </a:cubicBezTo>
                <a:cubicBezTo>
                  <a:pt x="95" y="953"/>
                  <a:pt x="95" y="959"/>
                  <a:pt x="101" y="965"/>
                </a:cubicBezTo>
                <a:cubicBezTo>
                  <a:pt x="95" y="953"/>
                  <a:pt x="82" y="946"/>
                  <a:pt x="82" y="940"/>
                </a:cubicBezTo>
                <a:cubicBezTo>
                  <a:pt x="82" y="940"/>
                  <a:pt x="82" y="940"/>
                  <a:pt x="82" y="934"/>
                </a:cubicBezTo>
                <a:cubicBezTo>
                  <a:pt x="82" y="934"/>
                  <a:pt x="82" y="934"/>
                  <a:pt x="76" y="934"/>
                </a:cubicBezTo>
                <a:cubicBezTo>
                  <a:pt x="76" y="927"/>
                  <a:pt x="76" y="927"/>
                  <a:pt x="76" y="927"/>
                </a:cubicBezTo>
                <a:cubicBezTo>
                  <a:pt x="76" y="934"/>
                  <a:pt x="82" y="934"/>
                  <a:pt x="82" y="940"/>
                </a:cubicBezTo>
                <a:cubicBezTo>
                  <a:pt x="76" y="927"/>
                  <a:pt x="76" y="927"/>
                  <a:pt x="76" y="927"/>
                </a:cubicBezTo>
                <a:cubicBezTo>
                  <a:pt x="76" y="927"/>
                  <a:pt x="76" y="927"/>
                  <a:pt x="76" y="927"/>
                </a:cubicBezTo>
                <a:cubicBezTo>
                  <a:pt x="76" y="927"/>
                  <a:pt x="76" y="927"/>
                  <a:pt x="76" y="927"/>
                </a:cubicBezTo>
                <a:cubicBezTo>
                  <a:pt x="76" y="927"/>
                  <a:pt x="76" y="921"/>
                  <a:pt x="70" y="908"/>
                </a:cubicBezTo>
                <a:cubicBezTo>
                  <a:pt x="63" y="908"/>
                  <a:pt x="63" y="902"/>
                  <a:pt x="63" y="896"/>
                </a:cubicBezTo>
                <a:cubicBezTo>
                  <a:pt x="63" y="896"/>
                  <a:pt x="63" y="896"/>
                  <a:pt x="63" y="896"/>
                </a:cubicBezTo>
                <a:cubicBezTo>
                  <a:pt x="63" y="902"/>
                  <a:pt x="63" y="902"/>
                  <a:pt x="70" y="921"/>
                </a:cubicBezTo>
                <a:cubicBezTo>
                  <a:pt x="70" y="908"/>
                  <a:pt x="70" y="908"/>
                  <a:pt x="70" y="908"/>
                </a:cubicBezTo>
                <a:cubicBezTo>
                  <a:pt x="44" y="851"/>
                  <a:pt x="44" y="832"/>
                  <a:pt x="51" y="781"/>
                </a:cubicBezTo>
                <a:cubicBezTo>
                  <a:pt x="51" y="756"/>
                  <a:pt x="82" y="673"/>
                  <a:pt x="145" y="604"/>
                </a:cubicBezTo>
                <a:cubicBezTo>
                  <a:pt x="157" y="584"/>
                  <a:pt x="176" y="565"/>
                  <a:pt x="195" y="553"/>
                </a:cubicBezTo>
                <a:cubicBezTo>
                  <a:pt x="195" y="553"/>
                  <a:pt x="195" y="553"/>
                  <a:pt x="195" y="553"/>
                </a:cubicBezTo>
                <a:cubicBezTo>
                  <a:pt x="195" y="553"/>
                  <a:pt x="195" y="553"/>
                  <a:pt x="195" y="553"/>
                </a:cubicBezTo>
                <a:cubicBezTo>
                  <a:pt x="214" y="534"/>
                  <a:pt x="239" y="508"/>
                  <a:pt x="258" y="496"/>
                </a:cubicBezTo>
                <a:cubicBezTo>
                  <a:pt x="251" y="502"/>
                  <a:pt x="245" y="508"/>
                  <a:pt x="239" y="515"/>
                </a:cubicBezTo>
                <a:cubicBezTo>
                  <a:pt x="239" y="515"/>
                  <a:pt x="239" y="515"/>
                  <a:pt x="226" y="527"/>
                </a:cubicBezTo>
                <a:cubicBezTo>
                  <a:pt x="239" y="508"/>
                  <a:pt x="251" y="502"/>
                  <a:pt x="251" y="502"/>
                </a:cubicBezTo>
                <a:cubicBezTo>
                  <a:pt x="226" y="515"/>
                  <a:pt x="226" y="515"/>
                  <a:pt x="214" y="534"/>
                </a:cubicBezTo>
                <a:cubicBezTo>
                  <a:pt x="258" y="489"/>
                  <a:pt x="295" y="464"/>
                  <a:pt x="321" y="451"/>
                </a:cubicBezTo>
                <a:cubicBezTo>
                  <a:pt x="346" y="438"/>
                  <a:pt x="364" y="426"/>
                  <a:pt x="383" y="419"/>
                </a:cubicBezTo>
                <a:cubicBezTo>
                  <a:pt x="377" y="419"/>
                  <a:pt x="377" y="419"/>
                  <a:pt x="371" y="419"/>
                </a:cubicBezTo>
                <a:cubicBezTo>
                  <a:pt x="377" y="419"/>
                  <a:pt x="371" y="419"/>
                  <a:pt x="383" y="419"/>
                </a:cubicBezTo>
                <a:cubicBezTo>
                  <a:pt x="383" y="419"/>
                  <a:pt x="383" y="419"/>
                  <a:pt x="402" y="400"/>
                </a:cubicBezTo>
                <a:cubicBezTo>
                  <a:pt x="396" y="400"/>
                  <a:pt x="396" y="400"/>
                  <a:pt x="396" y="407"/>
                </a:cubicBezTo>
                <a:cubicBezTo>
                  <a:pt x="377" y="419"/>
                  <a:pt x="371" y="426"/>
                  <a:pt x="346" y="438"/>
                </a:cubicBezTo>
                <a:cubicBezTo>
                  <a:pt x="346" y="438"/>
                  <a:pt x="346" y="438"/>
                  <a:pt x="321" y="451"/>
                </a:cubicBezTo>
                <a:cubicBezTo>
                  <a:pt x="333" y="445"/>
                  <a:pt x="352" y="438"/>
                  <a:pt x="358" y="432"/>
                </a:cubicBezTo>
                <a:cubicBezTo>
                  <a:pt x="358" y="432"/>
                  <a:pt x="358" y="432"/>
                  <a:pt x="352" y="438"/>
                </a:cubicBezTo>
                <a:cubicBezTo>
                  <a:pt x="358" y="432"/>
                  <a:pt x="364" y="432"/>
                  <a:pt x="364" y="426"/>
                </a:cubicBezTo>
                <a:cubicBezTo>
                  <a:pt x="371" y="426"/>
                  <a:pt x="371" y="426"/>
                  <a:pt x="377" y="426"/>
                </a:cubicBezTo>
                <a:cubicBezTo>
                  <a:pt x="371" y="426"/>
                  <a:pt x="371" y="426"/>
                  <a:pt x="371" y="426"/>
                </a:cubicBezTo>
                <a:cubicBezTo>
                  <a:pt x="383" y="419"/>
                  <a:pt x="396" y="407"/>
                  <a:pt x="408" y="400"/>
                </a:cubicBezTo>
                <a:cubicBezTo>
                  <a:pt x="402" y="400"/>
                  <a:pt x="402" y="400"/>
                  <a:pt x="402" y="400"/>
                </a:cubicBezTo>
                <a:cubicBezTo>
                  <a:pt x="415" y="400"/>
                  <a:pt x="408" y="400"/>
                  <a:pt x="408" y="400"/>
                </a:cubicBezTo>
                <a:cubicBezTo>
                  <a:pt x="421" y="394"/>
                  <a:pt x="433" y="388"/>
                  <a:pt x="440" y="381"/>
                </a:cubicBezTo>
                <a:cubicBezTo>
                  <a:pt x="446" y="375"/>
                  <a:pt x="465" y="375"/>
                  <a:pt x="471" y="369"/>
                </a:cubicBezTo>
                <a:cubicBezTo>
                  <a:pt x="465" y="375"/>
                  <a:pt x="465" y="375"/>
                  <a:pt x="465" y="375"/>
                </a:cubicBezTo>
                <a:cubicBezTo>
                  <a:pt x="484" y="362"/>
                  <a:pt x="484" y="362"/>
                  <a:pt x="484" y="362"/>
                </a:cubicBezTo>
                <a:cubicBezTo>
                  <a:pt x="477" y="369"/>
                  <a:pt x="477" y="369"/>
                  <a:pt x="477" y="369"/>
                </a:cubicBezTo>
                <a:cubicBezTo>
                  <a:pt x="471" y="369"/>
                  <a:pt x="471" y="369"/>
                  <a:pt x="471" y="369"/>
                </a:cubicBezTo>
                <a:cubicBezTo>
                  <a:pt x="471" y="369"/>
                  <a:pt x="471" y="369"/>
                  <a:pt x="465" y="375"/>
                </a:cubicBezTo>
                <a:cubicBezTo>
                  <a:pt x="459" y="375"/>
                  <a:pt x="421" y="388"/>
                  <a:pt x="402" y="400"/>
                </a:cubicBezTo>
                <a:cubicBezTo>
                  <a:pt x="402" y="400"/>
                  <a:pt x="402" y="400"/>
                  <a:pt x="402" y="400"/>
                </a:cubicBezTo>
                <a:cubicBezTo>
                  <a:pt x="402" y="400"/>
                  <a:pt x="402" y="400"/>
                  <a:pt x="408" y="400"/>
                </a:cubicBezTo>
                <a:cubicBezTo>
                  <a:pt x="421" y="388"/>
                  <a:pt x="465" y="369"/>
                  <a:pt x="503" y="356"/>
                </a:cubicBezTo>
                <a:cubicBezTo>
                  <a:pt x="496" y="356"/>
                  <a:pt x="496" y="356"/>
                  <a:pt x="496" y="356"/>
                </a:cubicBezTo>
                <a:cubicBezTo>
                  <a:pt x="490" y="362"/>
                  <a:pt x="484" y="362"/>
                  <a:pt x="477" y="369"/>
                </a:cubicBezTo>
                <a:cubicBezTo>
                  <a:pt x="490" y="362"/>
                  <a:pt x="509" y="350"/>
                  <a:pt x="534" y="343"/>
                </a:cubicBezTo>
                <a:cubicBezTo>
                  <a:pt x="534" y="343"/>
                  <a:pt x="534" y="343"/>
                  <a:pt x="540" y="343"/>
                </a:cubicBezTo>
                <a:cubicBezTo>
                  <a:pt x="534" y="343"/>
                  <a:pt x="534" y="343"/>
                  <a:pt x="534" y="343"/>
                </a:cubicBezTo>
                <a:cubicBezTo>
                  <a:pt x="546" y="337"/>
                  <a:pt x="565" y="331"/>
                  <a:pt x="584" y="324"/>
                </a:cubicBezTo>
                <a:cubicBezTo>
                  <a:pt x="597" y="324"/>
                  <a:pt x="584" y="324"/>
                  <a:pt x="609" y="318"/>
                </a:cubicBezTo>
                <a:cubicBezTo>
                  <a:pt x="609" y="318"/>
                  <a:pt x="609" y="318"/>
                  <a:pt x="590" y="324"/>
                </a:cubicBezTo>
                <a:cubicBezTo>
                  <a:pt x="590" y="324"/>
                  <a:pt x="590" y="324"/>
                  <a:pt x="590" y="324"/>
                </a:cubicBezTo>
                <a:cubicBezTo>
                  <a:pt x="578" y="324"/>
                  <a:pt x="565" y="331"/>
                  <a:pt x="553" y="337"/>
                </a:cubicBezTo>
                <a:cubicBezTo>
                  <a:pt x="553" y="337"/>
                  <a:pt x="553" y="337"/>
                  <a:pt x="553" y="337"/>
                </a:cubicBezTo>
                <a:cubicBezTo>
                  <a:pt x="553" y="337"/>
                  <a:pt x="553" y="337"/>
                  <a:pt x="553" y="337"/>
                </a:cubicBezTo>
                <a:cubicBezTo>
                  <a:pt x="546" y="337"/>
                  <a:pt x="546" y="337"/>
                  <a:pt x="546" y="337"/>
                </a:cubicBezTo>
                <a:cubicBezTo>
                  <a:pt x="546" y="337"/>
                  <a:pt x="546" y="337"/>
                  <a:pt x="540" y="337"/>
                </a:cubicBezTo>
                <a:cubicBezTo>
                  <a:pt x="540" y="337"/>
                  <a:pt x="540" y="337"/>
                  <a:pt x="540" y="337"/>
                </a:cubicBezTo>
                <a:cubicBezTo>
                  <a:pt x="540" y="337"/>
                  <a:pt x="540" y="337"/>
                  <a:pt x="540" y="337"/>
                </a:cubicBezTo>
                <a:cubicBezTo>
                  <a:pt x="603" y="318"/>
                  <a:pt x="666" y="286"/>
                  <a:pt x="666" y="292"/>
                </a:cubicBezTo>
                <a:cubicBezTo>
                  <a:pt x="672" y="286"/>
                  <a:pt x="697" y="280"/>
                  <a:pt x="703" y="280"/>
                </a:cubicBezTo>
                <a:cubicBezTo>
                  <a:pt x="760" y="267"/>
                  <a:pt x="779" y="261"/>
                  <a:pt x="854" y="248"/>
                </a:cubicBezTo>
                <a:cubicBezTo>
                  <a:pt x="854" y="248"/>
                  <a:pt x="854" y="248"/>
                  <a:pt x="829" y="254"/>
                </a:cubicBezTo>
                <a:cubicBezTo>
                  <a:pt x="829" y="254"/>
                  <a:pt x="829" y="254"/>
                  <a:pt x="829" y="248"/>
                </a:cubicBezTo>
                <a:cubicBezTo>
                  <a:pt x="860" y="248"/>
                  <a:pt x="854" y="248"/>
                  <a:pt x="860" y="248"/>
                </a:cubicBezTo>
                <a:cubicBezTo>
                  <a:pt x="860" y="248"/>
                  <a:pt x="860" y="248"/>
                  <a:pt x="885" y="242"/>
                </a:cubicBezTo>
                <a:cubicBezTo>
                  <a:pt x="892" y="242"/>
                  <a:pt x="892" y="242"/>
                  <a:pt x="892" y="242"/>
                </a:cubicBezTo>
                <a:cubicBezTo>
                  <a:pt x="910" y="242"/>
                  <a:pt x="923" y="242"/>
                  <a:pt x="948" y="235"/>
                </a:cubicBezTo>
                <a:cubicBezTo>
                  <a:pt x="948" y="235"/>
                  <a:pt x="942" y="235"/>
                  <a:pt x="961" y="235"/>
                </a:cubicBezTo>
                <a:cubicBezTo>
                  <a:pt x="961" y="235"/>
                  <a:pt x="961" y="235"/>
                  <a:pt x="961" y="235"/>
                </a:cubicBezTo>
                <a:cubicBezTo>
                  <a:pt x="979" y="229"/>
                  <a:pt x="998" y="229"/>
                  <a:pt x="1030" y="229"/>
                </a:cubicBezTo>
                <a:cubicBezTo>
                  <a:pt x="1030" y="229"/>
                  <a:pt x="1030" y="229"/>
                  <a:pt x="1017" y="229"/>
                </a:cubicBezTo>
                <a:cubicBezTo>
                  <a:pt x="1036" y="229"/>
                  <a:pt x="1055" y="229"/>
                  <a:pt x="1067" y="229"/>
                </a:cubicBezTo>
                <a:cubicBezTo>
                  <a:pt x="1080" y="229"/>
                  <a:pt x="1074" y="229"/>
                  <a:pt x="1086" y="229"/>
                </a:cubicBezTo>
                <a:cubicBezTo>
                  <a:pt x="1086" y="229"/>
                  <a:pt x="1086" y="229"/>
                  <a:pt x="1099" y="223"/>
                </a:cubicBezTo>
                <a:cubicBezTo>
                  <a:pt x="1105" y="223"/>
                  <a:pt x="1105" y="223"/>
                  <a:pt x="1105" y="223"/>
                </a:cubicBezTo>
                <a:cubicBezTo>
                  <a:pt x="1111" y="223"/>
                  <a:pt x="1111" y="223"/>
                  <a:pt x="1118" y="223"/>
                </a:cubicBezTo>
                <a:cubicBezTo>
                  <a:pt x="1130" y="223"/>
                  <a:pt x="1118" y="223"/>
                  <a:pt x="1143" y="223"/>
                </a:cubicBezTo>
                <a:cubicBezTo>
                  <a:pt x="1130" y="223"/>
                  <a:pt x="1055" y="223"/>
                  <a:pt x="1011" y="229"/>
                </a:cubicBezTo>
                <a:cubicBezTo>
                  <a:pt x="1011" y="229"/>
                  <a:pt x="1011" y="229"/>
                  <a:pt x="1011" y="229"/>
                </a:cubicBezTo>
                <a:cubicBezTo>
                  <a:pt x="1030" y="229"/>
                  <a:pt x="1042" y="223"/>
                  <a:pt x="1055" y="223"/>
                </a:cubicBezTo>
                <a:cubicBezTo>
                  <a:pt x="1061" y="223"/>
                  <a:pt x="1061" y="223"/>
                  <a:pt x="1067" y="223"/>
                </a:cubicBezTo>
                <a:cubicBezTo>
                  <a:pt x="1048" y="223"/>
                  <a:pt x="1023" y="223"/>
                  <a:pt x="998" y="229"/>
                </a:cubicBezTo>
                <a:cubicBezTo>
                  <a:pt x="998" y="229"/>
                  <a:pt x="992" y="223"/>
                  <a:pt x="1023" y="223"/>
                </a:cubicBezTo>
                <a:cubicBezTo>
                  <a:pt x="1011" y="223"/>
                  <a:pt x="992" y="223"/>
                  <a:pt x="992" y="223"/>
                </a:cubicBezTo>
                <a:cubicBezTo>
                  <a:pt x="992" y="223"/>
                  <a:pt x="992" y="223"/>
                  <a:pt x="1017" y="223"/>
                </a:cubicBezTo>
                <a:cubicBezTo>
                  <a:pt x="998" y="223"/>
                  <a:pt x="986" y="223"/>
                  <a:pt x="986" y="223"/>
                </a:cubicBezTo>
                <a:cubicBezTo>
                  <a:pt x="992" y="223"/>
                  <a:pt x="992" y="223"/>
                  <a:pt x="992" y="223"/>
                </a:cubicBezTo>
                <a:cubicBezTo>
                  <a:pt x="986" y="223"/>
                  <a:pt x="986" y="223"/>
                  <a:pt x="986" y="223"/>
                </a:cubicBezTo>
                <a:cubicBezTo>
                  <a:pt x="986" y="223"/>
                  <a:pt x="986" y="223"/>
                  <a:pt x="986" y="223"/>
                </a:cubicBezTo>
                <a:cubicBezTo>
                  <a:pt x="986" y="223"/>
                  <a:pt x="979" y="223"/>
                  <a:pt x="973" y="223"/>
                </a:cubicBezTo>
                <a:cubicBezTo>
                  <a:pt x="979" y="223"/>
                  <a:pt x="979" y="223"/>
                  <a:pt x="998" y="216"/>
                </a:cubicBezTo>
                <a:cubicBezTo>
                  <a:pt x="986" y="223"/>
                  <a:pt x="973" y="223"/>
                  <a:pt x="961" y="223"/>
                </a:cubicBezTo>
                <a:cubicBezTo>
                  <a:pt x="973" y="223"/>
                  <a:pt x="979" y="216"/>
                  <a:pt x="992" y="216"/>
                </a:cubicBezTo>
                <a:cubicBezTo>
                  <a:pt x="992" y="216"/>
                  <a:pt x="992" y="216"/>
                  <a:pt x="1017" y="216"/>
                </a:cubicBezTo>
                <a:cubicBezTo>
                  <a:pt x="1030" y="216"/>
                  <a:pt x="1011" y="216"/>
                  <a:pt x="998" y="216"/>
                </a:cubicBezTo>
                <a:cubicBezTo>
                  <a:pt x="998" y="216"/>
                  <a:pt x="998" y="216"/>
                  <a:pt x="1011" y="216"/>
                </a:cubicBezTo>
                <a:cubicBezTo>
                  <a:pt x="1011" y="216"/>
                  <a:pt x="1011" y="216"/>
                  <a:pt x="986" y="216"/>
                </a:cubicBezTo>
                <a:cubicBezTo>
                  <a:pt x="992" y="216"/>
                  <a:pt x="998" y="216"/>
                  <a:pt x="1017" y="216"/>
                </a:cubicBezTo>
                <a:cubicBezTo>
                  <a:pt x="1017" y="216"/>
                  <a:pt x="1011" y="216"/>
                  <a:pt x="1030" y="216"/>
                </a:cubicBezTo>
                <a:cubicBezTo>
                  <a:pt x="1023" y="216"/>
                  <a:pt x="1023" y="216"/>
                  <a:pt x="1023" y="216"/>
                </a:cubicBezTo>
                <a:cubicBezTo>
                  <a:pt x="1023" y="216"/>
                  <a:pt x="1023" y="216"/>
                  <a:pt x="1030" y="204"/>
                </a:cubicBezTo>
                <a:cubicBezTo>
                  <a:pt x="979" y="216"/>
                  <a:pt x="973" y="216"/>
                  <a:pt x="973" y="216"/>
                </a:cubicBezTo>
                <a:cubicBezTo>
                  <a:pt x="986" y="216"/>
                  <a:pt x="986" y="216"/>
                  <a:pt x="986" y="216"/>
                </a:cubicBezTo>
                <a:cubicBezTo>
                  <a:pt x="973" y="216"/>
                  <a:pt x="973" y="216"/>
                  <a:pt x="973" y="216"/>
                </a:cubicBezTo>
                <a:cubicBezTo>
                  <a:pt x="954" y="216"/>
                  <a:pt x="942" y="223"/>
                  <a:pt x="929" y="223"/>
                </a:cubicBezTo>
                <a:cubicBezTo>
                  <a:pt x="929" y="223"/>
                  <a:pt x="948" y="223"/>
                  <a:pt x="961" y="216"/>
                </a:cubicBezTo>
                <a:cubicBezTo>
                  <a:pt x="967" y="216"/>
                  <a:pt x="967" y="216"/>
                  <a:pt x="973" y="216"/>
                </a:cubicBezTo>
                <a:cubicBezTo>
                  <a:pt x="973" y="216"/>
                  <a:pt x="973" y="216"/>
                  <a:pt x="967" y="216"/>
                </a:cubicBezTo>
                <a:cubicBezTo>
                  <a:pt x="973" y="216"/>
                  <a:pt x="973" y="216"/>
                  <a:pt x="973" y="216"/>
                </a:cubicBezTo>
                <a:cubicBezTo>
                  <a:pt x="967" y="223"/>
                  <a:pt x="954" y="223"/>
                  <a:pt x="942" y="223"/>
                </a:cubicBezTo>
                <a:cubicBezTo>
                  <a:pt x="954" y="223"/>
                  <a:pt x="961" y="223"/>
                  <a:pt x="967" y="216"/>
                </a:cubicBezTo>
                <a:cubicBezTo>
                  <a:pt x="948" y="223"/>
                  <a:pt x="948" y="223"/>
                  <a:pt x="948" y="223"/>
                </a:cubicBezTo>
                <a:cubicBezTo>
                  <a:pt x="942" y="223"/>
                  <a:pt x="942" y="223"/>
                  <a:pt x="936" y="223"/>
                </a:cubicBezTo>
                <a:cubicBezTo>
                  <a:pt x="923" y="223"/>
                  <a:pt x="910" y="229"/>
                  <a:pt x="885" y="229"/>
                </a:cubicBezTo>
                <a:cubicBezTo>
                  <a:pt x="892" y="229"/>
                  <a:pt x="892" y="229"/>
                  <a:pt x="892" y="229"/>
                </a:cubicBezTo>
                <a:cubicBezTo>
                  <a:pt x="904" y="229"/>
                  <a:pt x="904" y="223"/>
                  <a:pt x="904" y="223"/>
                </a:cubicBezTo>
                <a:cubicBezTo>
                  <a:pt x="904" y="223"/>
                  <a:pt x="904" y="223"/>
                  <a:pt x="910" y="223"/>
                </a:cubicBezTo>
                <a:cubicBezTo>
                  <a:pt x="917" y="223"/>
                  <a:pt x="917" y="223"/>
                  <a:pt x="917" y="223"/>
                </a:cubicBezTo>
                <a:cubicBezTo>
                  <a:pt x="910" y="223"/>
                  <a:pt x="910" y="223"/>
                  <a:pt x="910" y="223"/>
                </a:cubicBezTo>
                <a:cubicBezTo>
                  <a:pt x="904" y="223"/>
                  <a:pt x="892" y="223"/>
                  <a:pt x="885" y="229"/>
                </a:cubicBezTo>
                <a:cubicBezTo>
                  <a:pt x="885" y="229"/>
                  <a:pt x="885" y="229"/>
                  <a:pt x="879" y="229"/>
                </a:cubicBezTo>
                <a:cubicBezTo>
                  <a:pt x="873" y="229"/>
                  <a:pt x="873" y="229"/>
                  <a:pt x="873" y="229"/>
                </a:cubicBezTo>
                <a:cubicBezTo>
                  <a:pt x="873" y="229"/>
                  <a:pt x="873" y="229"/>
                  <a:pt x="873" y="229"/>
                </a:cubicBezTo>
                <a:cubicBezTo>
                  <a:pt x="867" y="229"/>
                  <a:pt x="860" y="229"/>
                  <a:pt x="860" y="229"/>
                </a:cubicBezTo>
                <a:cubicBezTo>
                  <a:pt x="854" y="229"/>
                  <a:pt x="841" y="235"/>
                  <a:pt x="835" y="235"/>
                </a:cubicBezTo>
                <a:cubicBezTo>
                  <a:pt x="841" y="235"/>
                  <a:pt x="848" y="235"/>
                  <a:pt x="854" y="229"/>
                </a:cubicBezTo>
                <a:cubicBezTo>
                  <a:pt x="854" y="229"/>
                  <a:pt x="848" y="235"/>
                  <a:pt x="835" y="235"/>
                </a:cubicBezTo>
                <a:cubicBezTo>
                  <a:pt x="829" y="235"/>
                  <a:pt x="829" y="235"/>
                  <a:pt x="829" y="235"/>
                </a:cubicBezTo>
                <a:cubicBezTo>
                  <a:pt x="829" y="235"/>
                  <a:pt x="829" y="235"/>
                  <a:pt x="829" y="235"/>
                </a:cubicBezTo>
                <a:cubicBezTo>
                  <a:pt x="835" y="235"/>
                  <a:pt x="835" y="235"/>
                  <a:pt x="835" y="235"/>
                </a:cubicBezTo>
                <a:cubicBezTo>
                  <a:pt x="829" y="235"/>
                  <a:pt x="829" y="235"/>
                  <a:pt x="829" y="235"/>
                </a:cubicBezTo>
                <a:cubicBezTo>
                  <a:pt x="829" y="235"/>
                  <a:pt x="829" y="235"/>
                  <a:pt x="829" y="235"/>
                </a:cubicBezTo>
                <a:cubicBezTo>
                  <a:pt x="829" y="235"/>
                  <a:pt x="829" y="235"/>
                  <a:pt x="810" y="242"/>
                </a:cubicBezTo>
                <a:cubicBezTo>
                  <a:pt x="797" y="242"/>
                  <a:pt x="791" y="242"/>
                  <a:pt x="779" y="242"/>
                </a:cubicBezTo>
                <a:cubicBezTo>
                  <a:pt x="791" y="242"/>
                  <a:pt x="791" y="242"/>
                  <a:pt x="797" y="242"/>
                </a:cubicBezTo>
                <a:cubicBezTo>
                  <a:pt x="797" y="242"/>
                  <a:pt x="797" y="242"/>
                  <a:pt x="791" y="242"/>
                </a:cubicBezTo>
                <a:cubicBezTo>
                  <a:pt x="791" y="242"/>
                  <a:pt x="791" y="242"/>
                  <a:pt x="772" y="248"/>
                </a:cubicBezTo>
                <a:cubicBezTo>
                  <a:pt x="772" y="248"/>
                  <a:pt x="772" y="248"/>
                  <a:pt x="760" y="248"/>
                </a:cubicBezTo>
                <a:cubicBezTo>
                  <a:pt x="735" y="254"/>
                  <a:pt x="710" y="261"/>
                  <a:pt x="685" y="267"/>
                </a:cubicBezTo>
                <a:cubicBezTo>
                  <a:pt x="641" y="280"/>
                  <a:pt x="622" y="286"/>
                  <a:pt x="609" y="292"/>
                </a:cubicBezTo>
                <a:cubicBezTo>
                  <a:pt x="622" y="286"/>
                  <a:pt x="615" y="286"/>
                  <a:pt x="647" y="280"/>
                </a:cubicBezTo>
                <a:cubicBezTo>
                  <a:pt x="641" y="280"/>
                  <a:pt x="634" y="280"/>
                  <a:pt x="628" y="280"/>
                </a:cubicBezTo>
                <a:cubicBezTo>
                  <a:pt x="647" y="280"/>
                  <a:pt x="659" y="273"/>
                  <a:pt x="672" y="267"/>
                </a:cubicBezTo>
                <a:cubicBezTo>
                  <a:pt x="672" y="267"/>
                  <a:pt x="672" y="267"/>
                  <a:pt x="672" y="267"/>
                </a:cubicBezTo>
                <a:cubicBezTo>
                  <a:pt x="659" y="273"/>
                  <a:pt x="647" y="273"/>
                  <a:pt x="634" y="280"/>
                </a:cubicBezTo>
                <a:cubicBezTo>
                  <a:pt x="634" y="280"/>
                  <a:pt x="634" y="280"/>
                  <a:pt x="634" y="280"/>
                </a:cubicBezTo>
                <a:cubicBezTo>
                  <a:pt x="641" y="273"/>
                  <a:pt x="653" y="273"/>
                  <a:pt x="659" y="267"/>
                </a:cubicBezTo>
                <a:cubicBezTo>
                  <a:pt x="666" y="267"/>
                  <a:pt x="666" y="267"/>
                  <a:pt x="666" y="267"/>
                </a:cubicBezTo>
                <a:cubicBezTo>
                  <a:pt x="697" y="261"/>
                  <a:pt x="722" y="254"/>
                  <a:pt x="747" y="248"/>
                </a:cubicBezTo>
                <a:cubicBezTo>
                  <a:pt x="741" y="248"/>
                  <a:pt x="728" y="254"/>
                  <a:pt x="697" y="261"/>
                </a:cubicBezTo>
                <a:cubicBezTo>
                  <a:pt x="697" y="261"/>
                  <a:pt x="697" y="261"/>
                  <a:pt x="697" y="261"/>
                </a:cubicBezTo>
                <a:cubicBezTo>
                  <a:pt x="722" y="254"/>
                  <a:pt x="747" y="248"/>
                  <a:pt x="760" y="242"/>
                </a:cubicBezTo>
                <a:cubicBezTo>
                  <a:pt x="791" y="242"/>
                  <a:pt x="779" y="242"/>
                  <a:pt x="779" y="242"/>
                </a:cubicBezTo>
                <a:cubicBezTo>
                  <a:pt x="791" y="235"/>
                  <a:pt x="797" y="235"/>
                  <a:pt x="804" y="235"/>
                </a:cubicBezTo>
                <a:cubicBezTo>
                  <a:pt x="810" y="235"/>
                  <a:pt x="810" y="235"/>
                  <a:pt x="810" y="235"/>
                </a:cubicBezTo>
                <a:cubicBezTo>
                  <a:pt x="797" y="235"/>
                  <a:pt x="797" y="235"/>
                  <a:pt x="791" y="242"/>
                </a:cubicBezTo>
                <a:cubicBezTo>
                  <a:pt x="804" y="235"/>
                  <a:pt x="804" y="235"/>
                  <a:pt x="810" y="235"/>
                </a:cubicBezTo>
                <a:cubicBezTo>
                  <a:pt x="816" y="235"/>
                  <a:pt x="816" y="235"/>
                  <a:pt x="816" y="235"/>
                </a:cubicBezTo>
                <a:cubicBezTo>
                  <a:pt x="841" y="229"/>
                  <a:pt x="841" y="229"/>
                  <a:pt x="841" y="229"/>
                </a:cubicBezTo>
                <a:cubicBezTo>
                  <a:pt x="835" y="229"/>
                  <a:pt x="835" y="229"/>
                  <a:pt x="835" y="229"/>
                </a:cubicBezTo>
                <a:cubicBezTo>
                  <a:pt x="854" y="223"/>
                  <a:pt x="860" y="223"/>
                  <a:pt x="923" y="216"/>
                </a:cubicBezTo>
                <a:cubicBezTo>
                  <a:pt x="923" y="216"/>
                  <a:pt x="923" y="216"/>
                  <a:pt x="929" y="216"/>
                </a:cubicBezTo>
                <a:cubicBezTo>
                  <a:pt x="910" y="216"/>
                  <a:pt x="892" y="216"/>
                  <a:pt x="904" y="216"/>
                </a:cubicBezTo>
                <a:cubicBezTo>
                  <a:pt x="904" y="216"/>
                  <a:pt x="904" y="216"/>
                  <a:pt x="892" y="216"/>
                </a:cubicBezTo>
                <a:cubicBezTo>
                  <a:pt x="910" y="216"/>
                  <a:pt x="917" y="216"/>
                  <a:pt x="923" y="216"/>
                </a:cubicBezTo>
                <a:cubicBezTo>
                  <a:pt x="923" y="216"/>
                  <a:pt x="923" y="216"/>
                  <a:pt x="923" y="216"/>
                </a:cubicBezTo>
                <a:cubicBezTo>
                  <a:pt x="910" y="216"/>
                  <a:pt x="892" y="216"/>
                  <a:pt x="879" y="223"/>
                </a:cubicBezTo>
                <a:cubicBezTo>
                  <a:pt x="848" y="223"/>
                  <a:pt x="810" y="235"/>
                  <a:pt x="772" y="242"/>
                </a:cubicBezTo>
                <a:cubicBezTo>
                  <a:pt x="772" y="235"/>
                  <a:pt x="779" y="235"/>
                  <a:pt x="779" y="235"/>
                </a:cubicBezTo>
                <a:cubicBezTo>
                  <a:pt x="772" y="242"/>
                  <a:pt x="766" y="242"/>
                  <a:pt x="760" y="242"/>
                </a:cubicBezTo>
                <a:cubicBezTo>
                  <a:pt x="754" y="242"/>
                  <a:pt x="747" y="248"/>
                  <a:pt x="741" y="248"/>
                </a:cubicBezTo>
                <a:cubicBezTo>
                  <a:pt x="716" y="254"/>
                  <a:pt x="716" y="254"/>
                  <a:pt x="703" y="254"/>
                </a:cubicBezTo>
                <a:cubicBezTo>
                  <a:pt x="710" y="254"/>
                  <a:pt x="710" y="254"/>
                  <a:pt x="716" y="254"/>
                </a:cubicBezTo>
                <a:cubicBezTo>
                  <a:pt x="710" y="254"/>
                  <a:pt x="697" y="261"/>
                  <a:pt x="691" y="261"/>
                </a:cubicBezTo>
                <a:cubicBezTo>
                  <a:pt x="691" y="261"/>
                  <a:pt x="691" y="261"/>
                  <a:pt x="691" y="261"/>
                </a:cubicBezTo>
                <a:cubicBezTo>
                  <a:pt x="691" y="261"/>
                  <a:pt x="691" y="261"/>
                  <a:pt x="691" y="261"/>
                </a:cubicBezTo>
                <a:cubicBezTo>
                  <a:pt x="691" y="261"/>
                  <a:pt x="691" y="261"/>
                  <a:pt x="691" y="261"/>
                </a:cubicBezTo>
                <a:cubicBezTo>
                  <a:pt x="685" y="261"/>
                  <a:pt x="672" y="261"/>
                  <a:pt x="666" y="267"/>
                </a:cubicBezTo>
                <a:cubicBezTo>
                  <a:pt x="666" y="267"/>
                  <a:pt x="666" y="267"/>
                  <a:pt x="659" y="267"/>
                </a:cubicBezTo>
                <a:cubicBezTo>
                  <a:pt x="659" y="267"/>
                  <a:pt x="659" y="267"/>
                  <a:pt x="653" y="267"/>
                </a:cubicBezTo>
                <a:cubicBezTo>
                  <a:pt x="634" y="273"/>
                  <a:pt x="609" y="286"/>
                  <a:pt x="584" y="292"/>
                </a:cubicBezTo>
                <a:cubicBezTo>
                  <a:pt x="578" y="292"/>
                  <a:pt x="578" y="292"/>
                  <a:pt x="578" y="292"/>
                </a:cubicBezTo>
                <a:cubicBezTo>
                  <a:pt x="572" y="299"/>
                  <a:pt x="572" y="299"/>
                  <a:pt x="572" y="299"/>
                </a:cubicBezTo>
                <a:cubicBezTo>
                  <a:pt x="540" y="305"/>
                  <a:pt x="515" y="324"/>
                  <a:pt x="490" y="331"/>
                </a:cubicBezTo>
                <a:cubicBezTo>
                  <a:pt x="440" y="350"/>
                  <a:pt x="402" y="375"/>
                  <a:pt x="364" y="394"/>
                </a:cubicBezTo>
                <a:cubicBezTo>
                  <a:pt x="364" y="394"/>
                  <a:pt x="364" y="394"/>
                  <a:pt x="364" y="394"/>
                </a:cubicBezTo>
                <a:cubicBezTo>
                  <a:pt x="358" y="394"/>
                  <a:pt x="358" y="400"/>
                  <a:pt x="352" y="400"/>
                </a:cubicBezTo>
                <a:cubicBezTo>
                  <a:pt x="346" y="407"/>
                  <a:pt x="352" y="400"/>
                  <a:pt x="346" y="407"/>
                </a:cubicBezTo>
                <a:cubicBezTo>
                  <a:pt x="352" y="400"/>
                  <a:pt x="352" y="400"/>
                  <a:pt x="352" y="400"/>
                </a:cubicBezTo>
                <a:cubicBezTo>
                  <a:pt x="314" y="426"/>
                  <a:pt x="289" y="438"/>
                  <a:pt x="270" y="458"/>
                </a:cubicBezTo>
                <a:cubicBezTo>
                  <a:pt x="264" y="458"/>
                  <a:pt x="264" y="458"/>
                  <a:pt x="264" y="458"/>
                </a:cubicBezTo>
                <a:cubicBezTo>
                  <a:pt x="283" y="445"/>
                  <a:pt x="289" y="445"/>
                  <a:pt x="321" y="419"/>
                </a:cubicBezTo>
                <a:cubicBezTo>
                  <a:pt x="314" y="426"/>
                  <a:pt x="314" y="426"/>
                  <a:pt x="308" y="426"/>
                </a:cubicBezTo>
                <a:cubicBezTo>
                  <a:pt x="314" y="426"/>
                  <a:pt x="314" y="426"/>
                  <a:pt x="321" y="419"/>
                </a:cubicBezTo>
                <a:cubicBezTo>
                  <a:pt x="321" y="419"/>
                  <a:pt x="327" y="419"/>
                  <a:pt x="327" y="407"/>
                </a:cubicBezTo>
                <a:cubicBezTo>
                  <a:pt x="346" y="407"/>
                  <a:pt x="352" y="400"/>
                  <a:pt x="364" y="394"/>
                </a:cubicBezTo>
                <a:cubicBezTo>
                  <a:pt x="364" y="394"/>
                  <a:pt x="364" y="394"/>
                  <a:pt x="364" y="388"/>
                </a:cubicBezTo>
                <a:cubicBezTo>
                  <a:pt x="383" y="381"/>
                  <a:pt x="396" y="375"/>
                  <a:pt x="408" y="369"/>
                </a:cubicBezTo>
                <a:cubicBezTo>
                  <a:pt x="415" y="369"/>
                  <a:pt x="415" y="362"/>
                  <a:pt x="415" y="362"/>
                </a:cubicBezTo>
                <a:cubicBezTo>
                  <a:pt x="440" y="350"/>
                  <a:pt x="471" y="343"/>
                  <a:pt x="490" y="331"/>
                </a:cubicBezTo>
                <a:cubicBezTo>
                  <a:pt x="496" y="324"/>
                  <a:pt x="496" y="324"/>
                  <a:pt x="496" y="324"/>
                </a:cubicBezTo>
                <a:cubicBezTo>
                  <a:pt x="503" y="324"/>
                  <a:pt x="503" y="324"/>
                  <a:pt x="503" y="324"/>
                </a:cubicBezTo>
                <a:cubicBezTo>
                  <a:pt x="509" y="324"/>
                  <a:pt x="509" y="324"/>
                  <a:pt x="509" y="324"/>
                </a:cubicBezTo>
                <a:cubicBezTo>
                  <a:pt x="509" y="324"/>
                  <a:pt x="509" y="324"/>
                  <a:pt x="503" y="324"/>
                </a:cubicBezTo>
                <a:cubicBezTo>
                  <a:pt x="509" y="324"/>
                  <a:pt x="509" y="324"/>
                  <a:pt x="515" y="318"/>
                </a:cubicBezTo>
                <a:cubicBezTo>
                  <a:pt x="515" y="324"/>
                  <a:pt x="515" y="324"/>
                  <a:pt x="509" y="324"/>
                </a:cubicBezTo>
                <a:cubicBezTo>
                  <a:pt x="515" y="318"/>
                  <a:pt x="515" y="318"/>
                  <a:pt x="521" y="318"/>
                </a:cubicBezTo>
                <a:cubicBezTo>
                  <a:pt x="528" y="318"/>
                  <a:pt x="534" y="305"/>
                  <a:pt x="540" y="305"/>
                </a:cubicBezTo>
                <a:cubicBezTo>
                  <a:pt x="572" y="292"/>
                  <a:pt x="578" y="292"/>
                  <a:pt x="584" y="292"/>
                </a:cubicBezTo>
                <a:cubicBezTo>
                  <a:pt x="584" y="292"/>
                  <a:pt x="584" y="292"/>
                  <a:pt x="597" y="286"/>
                </a:cubicBezTo>
                <a:cubicBezTo>
                  <a:pt x="609" y="280"/>
                  <a:pt x="609" y="280"/>
                  <a:pt x="628" y="273"/>
                </a:cubicBezTo>
                <a:cubicBezTo>
                  <a:pt x="666" y="261"/>
                  <a:pt x="722" y="248"/>
                  <a:pt x="747" y="242"/>
                </a:cubicBezTo>
                <a:cubicBezTo>
                  <a:pt x="816" y="229"/>
                  <a:pt x="766" y="235"/>
                  <a:pt x="860" y="223"/>
                </a:cubicBezTo>
                <a:cubicBezTo>
                  <a:pt x="848" y="223"/>
                  <a:pt x="835" y="229"/>
                  <a:pt x="816" y="229"/>
                </a:cubicBezTo>
                <a:cubicBezTo>
                  <a:pt x="816" y="229"/>
                  <a:pt x="816" y="229"/>
                  <a:pt x="816" y="229"/>
                </a:cubicBezTo>
                <a:cubicBezTo>
                  <a:pt x="816" y="229"/>
                  <a:pt x="816" y="229"/>
                  <a:pt x="810" y="229"/>
                </a:cubicBezTo>
                <a:cubicBezTo>
                  <a:pt x="810" y="229"/>
                  <a:pt x="804" y="229"/>
                  <a:pt x="797" y="229"/>
                </a:cubicBezTo>
                <a:cubicBezTo>
                  <a:pt x="804" y="229"/>
                  <a:pt x="810" y="229"/>
                  <a:pt x="816" y="223"/>
                </a:cubicBezTo>
                <a:cubicBezTo>
                  <a:pt x="816" y="229"/>
                  <a:pt x="816" y="229"/>
                  <a:pt x="816" y="229"/>
                </a:cubicBezTo>
                <a:cubicBezTo>
                  <a:pt x="823" y="223"/>
                  <a:pt x="823" y="223"/>
                  <a:pt x="823" y="223"/>
                </a:cubicBezTo>
                <a:cubicBezTo>
                  <a:pt x="841" y="223"/>
                  <a:pt x="873" y="216"/>
                  <a:pt x="904" y="204"/>
                </a:cubicBezTo>
                <a:cubicBezTo>
                  <a:pt x="879" y="216"/>
                  <a:pt x="860" y="216"/>
                  <a:pt x="841" y="223"/>
                </a:cubicBezTo>
                <a:cubicBezTo>
                  <a:pt x="848" y="216"/>
                  <a:pt x="848" y="216"/>
                  <a:pt x="848" y="216"/>
                </a:cubicBezTo>
                <a:cubicBezTo>
                  <a:pt x="848" y="216"/>
                  <a:pt x="848" y="216"/>
                  <a:pt x="841" y="223"/>
                </a:cubicBezTo>
                <a:cubicBezTo>
                  <a:pt x="835" y="223"/>
                  <a:pt x="835" y="223"/>
                  <a:pt x="835" y="223"/>
                </a:cubicBezTo>
                <a:cubicBezTo>
                  <a:pt x="835" y="223"/>
                  <a:pt x="835" y="223"/>
                  <a:pt x="835" y="223"/>
                </a:cubicBezTo>
                <a:cubicBezTo>
                  <a:pt x="835" y="223"/>
                  <a:pt x="835" y="223"/>
                  <a:pt x="835" y="223"/>
                </a:cubicBezTo>
                <a:cubicBezTo>
                  <a:pt x="816" y="223"/>
                  <a:pt x="804" y="229"/>
                  <a:pt x="791" y="229"/>
                </a:cubicBezTo>
                <a:cubicBezTo>
                  <a:pt x="791" y="229"/>
                  <a:pt x="791" y="229"/>
                  <a:pt x="791" y="229"/>
                </a:cubicBezTo>
                <a:cubicBezTo>
                  <a:pt x="779" y="229"/>
                  <a:pt x="779" y="229"/>
                  <a:pt x="779" y="229"/>
                </a:cubicBezTo>
                <a:cubicBezTo>
                  <a:pt x="772" y="235"/>
                  <a:pt x="772" y="235"/>
                  <a:pt x="766" y="235"/>
                </a:cubicBezTo>
                <a:cubicBezTo>
                  <a:pt x="779" y="229"/>
                  <a:pt x="797" y="229"/>
                  <a:pt x="829" y="223"/>
                </a:cubicBezTo>
                <a:cubicBezTo>
                  <a:pt x="823" y="223"/>
                  <a:pt x="835" y="216"/>
                  <a:pt x="804" y="229"/>
                </a:cubicBezTo>
                <a:cubicBezTo>
                  <a:pt x="760" y="235"/>
                  <a:pt x="747" y="235"/>
                  <a:pt x="747" y="235"/>
                </a:cubicBezTo>
                <a:cubicBezTo>
                  <a:pt x="716" y="242"/>
                  <a:pt x="728" y="242"/>
                  <a:pt x="728" y="242"/>
                </a:cubicBezTo>
                <a:cubicBezTo>
                  <a:pt x="716" y="242"/>
                  <a:pt x="622" y="273"/>
                  <a:pt x="597" y="280"/>
                </a:cubicBezTo>
                <a:cubicBezTo>
                  <a:pt x="546" y="299"/>
                  <a:pt x="528" y="305"/>
                  <a:pt x="553" y="299"/>
                </a:cubicBezTo>
                <a:cubicBezTo>
                  <a:pt x="553" y="299"/>
                  <a:pt x="553" y="299"/>
                  <a:pt x="521" y="305"/>
                </a:cubicBezTo>
                <a:cubicBezTo>
                  <a:pt x="509" y="318"/>
                  <a:pt x="503" y="324"/>
                  <a:pt x="496" y="324"/>
                </a:cubicBezTo>
                <a:cubicBezTo>
                  <a:pt x="496" y="324"/>
                  <a:pt x="496" y="324"/>
                  <a:pt x="496" y="324"/>
                </a:cubicBezTo>
                <a:cubicBezTo>
                  <a:pt x="484" y="331"/>
                  <a:pt x="484" y="331"/>
                  <a:pt x="484" y="331"/>
                </a:cubicBezTo>
                <a:cubicBezTo>
                  <a:pt x="465" y="337"/>
                  <a:pt x="433" y="350"/>
                  <a:pt x="352" y="388"/>
                </a:cubicBezTo>
                <a:cubicBezTo>
                  <a:pt x="352" y="388"/>
                  <a:pt x="352" y="388"/>
                  <a:pt x="364" y="381"/>
                </a:cubicBezTo>
                <a:cubicBezTo>
                  <a:pt x="396" y="369"/>
                  <a:pt x="446" y="343"/>
                  <a:pt x="490" y="324"/>
                </a:cubicBezTo>
                <a:cubicBezTo>
                  <a:pt x="509" y="318"/>
                  <a:pt x="521" y="305"/>
                  <a:pt x="534" y="299"/>
                </a:cubicBezTo>
                <a:cubicBezTo>
                  <a:pt x="477" y="324"/>
                  <a:pt x="433" y="343"/>
                  <a:pt x="421" y="350"/>
                </a:cubicBezTo>
                <a:cubicBezTo>
                  <a:pt x="415" y="356"/>
                  <a:pt x="415" y="356"/>
                  <a:pt x="415" y="356"/>
                </a:cubicBezTo>
                <a:cubicBezTo>
                  <a:pt x="408" y="362"/>
                  <a:pt x="402" y="362"/>
                  <a:pt x="396" y="369"/>
                </a:cubicBezTo>
                <a:cubicBezTo>
                  <a:pt x="390" y="369"/>
                  <a:pt x="383" y="369"/>
                  <a:pt x="371" y="375"/>
                </a:cubicBezTo>
                <a:cubicBezTo>
                  <a:pt x="371" y="375"/>
                  <a:pt x="371" y="375"/>
                  <a:pt x="352" y="388"/>
                </a:cubicBezTo>
                <a:cubicBezTo>
                  <a:pt x="346" y="394"/>
                  <a:pt x="352" y="388"/>
                  <a:pt x="333" y="394"/>
                </a:cubicBezTo>
                <a:cubicBezTo>
                  <a:pt x="321" y="407"/>
                  <a:pt x="327" y="400"/>
                  <a:pt x="346" y="394"/>
                </a:cubicBezTo>
                <a:cubicBezTo>
                  <a:pt x="314" y="407"/>
                  <a:pt x="321" y="407"/>
                  <a:pt x="295" y="426"/>
                </a:cubicBezTo>
                <a:cubicBezTo>
                  <a:pt x="295" y="426"/>
                  <a:pt x="295" y="426"/>
                  <a:pt x="289" y="432"/>
                </a:cubicBezTo>
                <a:cubicBezTo>
                  <a:pt x="289" y="426"/>
                  <a:pt x="295" y="426"/>
                  <a:pt x="295" y="426"/>
                </a:cubicBezTo>
                <a:cubicBezTo>
                  <a:pt x="289" y="426"/>
                  <a:pt x="289" y="432"/>
                  <a:pt x="283" y="438"/>
                </a:cubicBezTo>
                <a:cubicBezTo>
                  <a:pt x="277" y="438"/>
                  <a:pt x="289" y="432"/>
                  <a:pt x="277" y="438"/>
                </a:cubicBezTo>
                <a:cubicBezTo>
                  <a:pt x="277" y="438"/>
                  <a:pt x="277" y="438"/>
                  <a:pt x="270" y="445"/>
                </a:cubicBezTo>
                <a:cubicBezTo>
                  <a:pt x="258" y="451"/>
                  <a:pt x="270" y="445"/>
                  <a:pt x="258" y="451"/>
                </a:cubicBezTo>
                <a:cubicBezTo>
                  <a:pt x="258" y="451"/>
                  <a:pt x="258" y="451"/>
                  <a:pt x="258" y="451"/>
                </a:cubicBezTo>
                <a:cubicBezTo>
                  <a:pt x="258" y="451"/>
                  <a:pt x="258" y="451"/>
                  <a:pt x="258" y="451"/>
                </a:cubicBezTo>
                <a:cubicBezTo>
                  <a:pt x="258" y="451"/>
                  <a:pt x="258" y="451"/>
                  <a:pt x="245" y="464"/>
                </a:cubicBezTo>
                <a:cubicBezTo>
                  <a:pt x="245" y="464"/>
                  <a:pt x="245" y="464"/>
                  <a:pt x="245" y="464"/>
                </a:cubicBezTo>
                <a:cubicBezTo>
                  <a:pt x="245" y="464"/>
                  <a:pt x="245" y="464"/>
                  <a:pt x="245" y="464"/>
                </a:cubicBezTo>
                <a:cubicBezTo>
                  <a:pt x="239" y="464"/>
                  <a:pt x="239" y="464"/>
                  <a:pt x="239" y="464"/>
                </a:cubicBezTo>
                <a:cubicBezTo>
                  <a:pt x="245" y="464"/>
                  <a:pt x="245" y="464"/>
                  <a:pt x="245" y="458"/>
                </a:cubicBezTo>
                <a:cubicBezTo>
                  <a:pt x="226" y="470"/>
                  <a:pt x="226" y="470"/>
                  <a:pt x="226" y="470"/>
                </a:cubicBezTo>
                <a:cubicBezTo>
                  <a:pt x="226" y="470"/>
                  <a:pt x="226" y="470"/>
                  <a:pt x="226" y="477"/>
                </a:cubicBezTo>
                <a:cubicBezTo>
                  <a:pt x="226" y="477"/>
                  <a:pt x="226" y="477"/>
                  <a:pt x="258" y="451"/>
                </a:cubicBezTo>
                <a:cubicBezTo>
                  <a:pt x="239" y="464"/>
                  <a:pt x="208" y="483"/>
                  <a:pt x="189" y="502"/>
                </a:cubicBezTo>
                <a:cubicBezTo>
                  <a:pt x="182" y="508"/>
                  <a:pt x="182" y="508"/>
                  <a:pt x="182" y="508"/>
                </a:cubicBezTo>
                <a:cubicBezTo>
                  <a:pt x="170" y="515"/>
                  <a:pt x="170" y="515"/>
                  <a:pt x="164" y="527"/>
                </a:cubicBezTo>
                <a:cubicBezTo>
                  <a:pt x="164" y="527"/>
                  <a:pt x="164" y="527"/>
                  <a:pt x="170" y="527"/>
                </a:cubicBezTo>
                <a:cubicBezTo>
                  <a:pt x="151" y="546"/>
                  <a:pt x="132" y="565"/>
                  <a:pt x="120" y="578"/>
                </a:cubicBezTo>
                <a:cubicBezTo>
                  <a:pt x="120" y="578"/>
                  <a:pt x="107" y="578"/>
                  <a:pt x="107" y="584"/>
                </a:cubicBezTo>
                <a:cubicBezTo>
                  <a:pt x="101" y="591"/>
                  <a:pt x="101" y="591"/>
                  <a:pt x="101" y="591"/>
                </a:cubicBezTo>
                <a:cubicBezTo>
                  <a:pt x="95" y="597"/>
                  <a:pt x="95" y="597"/>
                  <a:pt x="95" y="597"/>
                </a:cubicBezTo>
                <a:cubicBezTo>
                  <a:pt x="107" y="584"/>
                  <a:pt x="126" y="572"/>
                  <a:pt x="120" y="572"/>
                </a:cubicBezTo>
                <a:cubicBezTo>
                  <a:pt x="126" y="565"/>
                  <a:pt x="132" y="559"/>
                  <a:pt x="132" y="559"/>
                </a:cubicBezTo>
                <a:cubicBezTo>
                  <a:pt x="126" y="565"/>
                  <a:pt x="120" y="572"/>
                  <a:pt x="101" y="591"/>
                </a:cubicBezTo>
                <a:cubicBezTo>
                  <a:pt x="101" y="591"/>
                  <a:pt x="101" y="591"/>
                  <a:pt x="107" y="578"/>
                </a:cubicBezTo>
                <a:cubicBezTo>
                  <a:pt x="101" y="591"/>
                  <a:pt x="95" y="597"/>
                  <a:pt x="88" y="604"/>
                </a:cubicBezTo>
                <a:cubicBezTo>
                  <a:pt x="95" y="597"/>
                  <a:pt x="95" y="597"/>
                  <a:pt x="95" y="597"/>
                </a:cubicBezTo>
                <a:cubicBezTo>
                  <a:pt x="82" y="610"/>
                  <a:pt x="70" y="635"/>
                  <a:pt x="63" y="648"/>
                </a:cubicBezTo>
                <a:cubicBezTo>
                  <a:pt x="63" y="648"/>
                  <a:pt x="57" y="654"/>
                  <a:pt x="57" y="661"/>
                </a:cubicBezTo>
                <a:cubicBezTo>
                  <a:pt x="51" y="661"/>
                  <a:pt x="51" y="661"/>
                  <a:pt x="51" y="661"/>
                </a:cubicBezTo>
                <a:cubicBezTo>
                  <a:pt x="51" y="661"/>
                  <a:pt x="51" y="661"/>
                  <a:pt x="51" y="661"/>
                </a:cubicBezTo>
                <a:cubicBezTo>
                  <a:pt x="51" y="667"/>
                  <a:pt x="51" y="667"/>
                  <a:pt x="51" y="667"/>
                </a:cubicBezTo>
                <a:cubicBezTo>
                  <a:pt x="51" y="667"/>
                  <a:pt x="51" y="667"/>
                  <a:pt x="51" y="661"/>
                </a:cubicBezTo>
                <a:cubicBezTo>
                  <a:pt x="51" y="673"/>
                  <a:pt x="44" y="680"/>
                  <a:pt x="38" y="699"/>
                </a:cubicBezTo>
                <a:cubicBezTo>
                  <a:pt x="44" y="686"/>
                  <a:pt x="44" y="686"/>
                  <a:pt x="44" y="680"/>
                </a:cubicBezTo>
                <a:cubicBezTo>
                  <a:pt x="44" y="686"/>
                  <a:pt x="38" y="692"/>
                  <a:pt x="38" y="699"/>
                </a:cubicBezTo>
                <a:cubicBezTo>
                  <a:pt x="38" y="699"/>
                  <a:pt x="38" y="699"/>
                  <a:pt x="38" y="699"/>
                </a:cubicBezTo>
                <a:cubicBezTo>
                  <a:pt x="32" y="705"/>
                  <a:pt x="32" y="718"/>
                  <a:pt x="32" y="718"/>
                </a:cubicBezTo>
                <a:cubicBezTo>
                  <a:pt x="26" y="730"/>
                  <a:pt x="26" y="730"/>
                  <a:pt x="26" y="730"/>
                </a:cubicBezTo>
                <a:cubicBezTo>
                  <a:pt x="19" y="743"/>
                  <a:pt x="26" y="730"/>
                  <a:pt x="19" y="743"/>
                </a:cubicBezTo>
                <a:cubicBezTo>
                  <a:pt x="19" y="743"/>
                  <a:pt x="19" y="743"/>
                  <a:pt x="19" y="750"/>
                </a:cubicBezTo>
                <a:cubicBezTo>
                  <a:pt x="19" y="750"/>
                  <a:pt x="19" y="750"/>
                  <a:pt x="13" y="769"/>
                </a:cubicBezTo>
                <a:cubicBezTo>
                  <a:pt x="13" y="775"/>
                  <a:pt x="13" y="781"/>
                  <a:pt x="13" y="794"/>
                </a:cubicBezTo>
                <a:cubicBezTo>
                  <a:pt x="13" y="800"/>
                  <a:pt x="13" y="800"/>
                  <a:pt x="13" y="800"/>
                </a:cubicBezTo>
                <a:cubicBezTo>
                  <a:pt x="13" y="800"/>
                  <a:pt x="13" y="800"/>
                  <a:pt x="13" y="800"/>
                </a:cubicBezTo>
                <a:cubicBezTo>
                  <a:pt x="13" y="800"/>
                  <a:pt x="13" y="800"/>
                  <a:pt x="13" y="800"/>
                </a:cubicBezTo>
                <a:cubicBezTo>
                  <a:pt x="13" y="813"/>
                  <a:pt x="13" y="832"/>
                  <a:pt x="13" y="845"/>
                </a:cubicBezTo>
                <a:cubicBezTo>
                  <a:pt x="13" y="864"/>
                  <a:pt x="13" y="857"/>
                  <a:pt x="13" y="857"/>
                </a:cubicBezTo>
                <a:cubicBezTo>
                  <a:pt x="13" y="876"/>
                  <a:pt x="19" y="896"/>
                  <a:pt x="26" y="908"/>
                </a:cubicBezTo>
                <a:cubicBezTo>
                  <a:pt x="32" y="927"/>
                  <a:pt x="32" y="927"/>
                  <a:pt x="44" y="953"/>
                </a:cubicBezTo>
                <a:cubicBezTo>
                  <a:pt x="57" y="972"/>
                  <a:pt x="70" y="984"/>
                  <a:pt x="82" y="1003"/>
                </a:cubicBezTo>
                <a:cubicBezTo>
                  <a:pt x="82" y="1003"/>
                  <a:pt x="82" y="997"/>
                  <a:pt x="76" y="997"/>
                </a:cubicBezTo>
                <a:cubicBezTo>
                  <a:pt x="82" y="1003"/>
                  <a:pt x="82" y="1003"/>
                  <a:pt x="88" y="1016"/>
                </a:cubicBezTo>
                <a:cubicBezTo>
                  <a:pt x="88" y="1016"/>
                  <a:pt x="88" y="1016"/>
                  <a:pt x="88" y="1016"/>
                </a:cubicBezTo>
                <a:cubicBezTo>
                  <a:pt x="88" y="1016"/>
                  <a:pt x="88" y="1016"/>
                  <a:pt x="88" y="1016"/>
                </a:cubicBezTo>
                <a:cubicBezTo>
                  <a:pt x="95" y="1022"/>
                  <a:pt x="95" y="1022"/>
                  <a:pt x="95" y="1022"/>
                </a:cubicBezTo>
                <a:cubicBezTo>
                  <a:pt x="101" y="1022"/>
                  <a:pt x="101" y="1029"/>
                  <a:pt x="107" y="1029"/>
                </a:cubicBezTo>
                <a:cubicBezTo>
                  <a:pt x="101" y="1029"/>
                  <a:pt x="101" y="1022"/>
                  <a:pt x="95" y="1022"/>
                </a:cubicBezTo>
                <a:cubicBezTo>
                  <a:pt x="101" y="1022"/>
                  <a:pt x="107" y="1029"/>
                  <a:pt x="107" y="1035"/>
                </a:cubicBezTo>
                <a:cubicBezTo>
                  <a:pt x="101" y="1029"/>
                  <a:pt x="88" y="1016"/>
                  <a:pt x="82" y="1003"/>
                </a:cubicBezTo>
                <a:cubicBezTo>
                  <a:pt x="88" y="1016"/>
                  <a:pt x="95" y="1016"/>
                  <a:pt x="101" y="1022"/>
                </a:cubicBezTo>
                <a:cubicBezTo>
                  <a:pt x="164" y="1067"/>
                  <a:pt x="239" y="1099"/>
                  <a:pt x="302" y="1111"/>
                </a:cubicBezTo>
                <a:cubicBezTo>
                  <a:pt x="333" y="1130"/>
                  <a:pt x="377" y="1143"/>
                  <a:pt x="415" y="1149"/>
                </a:cubicBezTo>
                <a:cubicBezTo>
                  <a:pt x="408" y="1149"/>
                  <a:pt x="402" y="1149"/>
                  <a:pt x="396" y="1143"/>
                </a:cubicBezTo>
                <a:cubicBezTo>
                  <a:pt x="383" y="1143"/>
                  <a:pt x="396" y="1143"/>
                  <a:pt x="371" y="1137"/>
                </a:cubicBezTo>
                <a:cubicBezTo>
                  <a:pt x="371" y="1137"/>
                  <a:pt x="371" y="1137"/>
                  <a:pt x="383" y="1143"/>
                </a:cubicBezTo>
                <a:cubicBezTo>
                  <a:pt x="408" y="1149"/>
                  <a:pt x="402" y="1143"/>
                  <a:pt x="433" y="1149"/>
                </a:cubicBezTo>
                <a:cubicBezTo>
                  <a:pt x="433" y="1149"/>
                  <a:pt x="433" y="1149"/>
                  <a:pt x="433" y="1149"/>
                </a:cubicBezTo>
                <a:cubicBezTo>
                  <a:pt x="440" y="1149"/>
                  <a:pt x="440" y="1149"/>
                  <a:pt x="446" y="1156"/>
                </a:cubicBezTo>
                <a:cubicBezTo>
                  <a:pt x="465" y="1156"/>
                  <a:pt x="484" y="1156"/>
                  <a:pt x="496" y="1162"/>
                </a:cubicBezTo>
                <a:cubicBezTo>
                  <a:pt x="490" y="1162"/>
                  <a:pt x="490" y="1162"/>
                  <a:pt x="490" y="1162"/>
                </a:cubicBezTo>
                <a:cubicBezTo>
                  <a:pt x="496" y="1162"/>
                  <a:pt x="496" y="1162"/>
                  <a:pt x="496" y="1162"/>
                </a:cubicBezTo>
                <a:cubicBezTo>
                  <a:pt x="509" y="1162"/>
                  <a:pt x="521" y="1162"/>
                  <a:pt x="528" y="1162"/>
                </a:cubicBezTo>
                <a:cubicBezTo>
                  <a:pt x="528" y="1162"/>
                  <a:pt x="528" y="1162"/>
                  <a:pt x="565" y="1168"/>
                </a:cubicBezTo>
                <a:cubicBezTo>
                  <a:pt x="565" y="1168"/>
                  <a:pt x="565" y="1168"/>
                  <a:pt x="540" y="1162"/>
                </a:cubicBezTo>
                <a:cubicBezTo>
                  <a:pt x="540" y="1162"/>
                  <a:pt x="534" y="1162"/>
                  <a:pt x="528" y="1162"/>
                </a:cubicBezTo>
                <a:cubicBezTo>
                  <a:pt x="528" y="1162"/>
                  <a:pt x="528" y="1162"/>
                  <a:pt x="528" y="1162"/>
                </a:cubicBezTo>
                <a:cubicBezTo>
                  <a:pt x="528" y="1162"/>
                  <a:pt x="528" y="1162"/>
                  <a:pt x="528" y="1162"/>
                </a:cubicBezTo>
                <a:cubicBezTo>
                  <a:pt x="509" y="1162"/>
                  <a:pt x="490" y="1156"/>
                  <a:pt x="477" y="1156"/>
                </a:cubicBezTo>
                <a:cubicBezTo>
                  <a:pt x="503" y="1162"/>
                  <a:pt x="528" y="1162"/>
                  <a:pt x="565" y="1162"/>
                </a:cubicBezTo>
                <a:cubicBezTo>
                  <a:pt x="540" y="1162"/>
                  <a:pt x="534" y="1162"/>
                  <a:pt x="528" y="1162"/>
                </a:cubicBezTo>
                <a:cubicBezTo>
                  <a:pt x="546" y="1162"/>
                  <a:pt x="546" y="1162"/>
                  <a:pt x="546" y="1162"/>
                </a:cubicBezTo>
                <a:cubicBezTo>
                  <a:pt x="553" y="1162"/>
                  <a:pt x="553" y="1162"/>
                  <a:pt x="572" y="1162"/>
                </a:cubicBezTo>
                <a:cubicBezTo>
                  <a:pt x="641" y="1168"/>
                  <a:pt x="716" y="1168"/>
                  <a:pt x="791" y="1162"/>
                </a:cubicBezTo>
                <a:cubicBezTo>
                  <a:pt x="791" y="1162"/>
                  <a:pt x="791" y="1162"/>
                  <a:pt x="791" y="1162"/>
                </a:cubicBezTo>
                <a:cubicBezTo>
                  <a:pt x="797" y="1162"/>
                  <a:pt x="797" y="1162"/>
                  <a:pt x="804" y="1162"/>
                </a:cubicBezTo>
                <a:cubicBezTo>
                  <a:pt x="841" y="1156"/>
                  <a:pt x="879" y="1156"/>
                  <a:pt x="923" y="1149"/>
                </a:cubicBezTo>
                <a:cubicBezTo>
                  <a:pt x="923" y="1149"/>
                  <a:pt x="923" y="1149"/>
                  <a:pt x="923" y="1149"/>
                </a:cubicBezTo>
                <a:cubicBezTo>
                  <a:pt x="929" y="1149"/>
                  <a:pt x="929" y="1149"/>
                  <a:pt x="929" y="1149"/>
                </a:cubicBezTo>
                <a:cubicBezTo>
                  <a:pt x="942" y="1143"/>
                  <a:pt x="954" y="1143"/>
                  <a:pt x="961" y="1143"/>
                </a:cubicBezTo>
                <a:cubicBezTo>
                  <a:pt x="967" y="1143"/>
                  <a:pt x="967" y="1143"/>
                  <a:pt x="967" y="1143"/>
                </a:cubicBezTo>
                <a:cubicBezTo>
                  <a:pt x="967" y="1143"/>
                  <a:pt x="967" y="1143"/>
                  <a:pt x="967" y="1143"/>
                </a:cubicBezTo>
                <a:cubicBezTo>
                  <a:pt x="967" y="1143"/>
                  <a:pt x="973" y="1143"/>
                  <a:pt x="979" y="1137"/>
                </a:cubicBezTo>
                <a:cubicBezTo>
                  <a:pt x="973" y="1143"/>
                  <a:pt x="973" y="1143"/>
                  <a:pt x="967" y="1143"/>
                </a:cubicBezTo>
                <a:cubicBezTo>
                  <a:pt x="967" y="1143"/>
                  <a:pt x="967" y="1143"/>
                  <a:pt x="967" y="1143"/>
                </a:cubicBezTo>
                <a:cubicBezTo>
                  <a:pt x="973" y="1143"/>
                  <a:pt x="973" y="1137"/>
                  <a:pt x="979" y="1137"/>
                </a:cubicBezTo>
                <a:cubicBezTo>
                  <a:pt x="1023" y="1130"/>
                  <a:pt x="1061" y="1124"/>
                  <a:pt x="1092" y="1111"/>
                </a:cubicBezTo>
                <a:cubicBezTo>
                  <a:pt x="1092" y="1111"/>
                  <a:pt x="1092" y="1111"/>
                  <a:pt x="1130" y="1105"/>
                </a:cubicBezTo>
                <a:cubicBezTo>
                  <a:pt x="1136" y="1105"/>
                  <a:pt x="1143" y="1099"/>
                  <a:pt x="1149" y="1099"/>
                </a:cubicBezTo>
                <a:cubicBezTo>
                  <a:pt x="1155" y="1099"/>
                  <a:pt x="1161" y="1099"/>
                  <a:pt x="1168" y="1092"/>
                </a:cubicBezTo>
                <a:cubicBezTo>
                  <a:pt x="1168" y="1092"/>
                  <a:pt x="1168" y="1092"/>
                  <a:pt x="1168" y="1092"/>
                </a:cubicBezTo>
                <a:cubicBezTo>
                  <a:pt x="1174" y="1092"/>
                  <a:pt x="1174" y="1092"/>
                  <a:pt x="1180" y="1092"/>
                </a:cubicBezTo>
                <a:cubicBezTo>
                  <a:pt x="1187" y="1092"/>
                  <a:pt x="1193" y="1086"/>
                  <a:pt x="1199" y="1086"/>
                </a:cubicBezTo>
                <a:cubicBezTo>
                  <a:pt x="1199" y="1086"/>
                  <a:pt x="1205" y="1086"/>
                  <a:pt x="1212" y="1080"/>
                </a:cubicBezTo>
                <a:cubicBezTo>
                  <a:pt x="1212" y="1080"/>
                  <a:pt x="1212" y="1080"/>
                  <a:pt x="1212" y="1080"/>
                </a:cubicBezTo>
                <a:cubicBezTo>
                  <a:pt x="1212" y="1080"/>
                  <a:pt x="1212" y="1080"/>
                  <a:pt x="1218" y="1080"/>
                </a:cubicBezTo>
                <a:cubicBezTo>
                  <a:pt x="1224" y="1080"/>
                  <a:pt x="1224" y="1080"/>
                  <a:pt x="1237" y="1073"/>
                </a:cubicBezTo>
                <a:cubicBezTo>
                  <a:pt x="1243" y="1073"/>
                  <a:pt x="1249" y="1073"/>
                  <a:pt x="1249" y="1073"/>
                </a:cubicBezTo>
                <a:cubicBezTo>
                  <a:pt x="1249" y="1073"/>
                  <a:pt x="1249" y="1073"/>
                  <a:pt x="1249" y="1073"/>
                </a:cubicBezTo>
                <a:cubicBezTo>
                  <a:pt x="1256" y="1067"/>
                  <a:pt x="1268" y="1067"/>
                  <a:pt x="1274" y="1061"/>
                </a:cubicBezTo>
                <a:cubicBezTo>
                  <a:pt x="1274" y="1061"/>
                  <a:pt x="1274" y="1061"/>
                  <a:pt x="1268" y="1067"/>
                </a:cubicBezTo>
                <a:cubicBezTo>
                  <a:pt x="1268" y="1067"/>
                  <a:pt x="1268" y="1067"/>
                  <a:pt x="1274" y="1067"/>
                </a:cubicBezTo>
                <a:cubicBezTo>
                  <a:pt x="1274" y="1067"/>
                  <a:pt x="1274" y="1067"/>
                  <a:pt x="1274" y="1067"/>
                </a:cubicBezTo>
                <a:cubicBezTo>
                  <a:pt x="1274" y="1061"/>
                  <a:pt x="1281" y="1061"/>
                  <a:pt x="1287" y="1061"/>
                </a:cubicBezTo>
                <a:cubicBezTo>
                  <a:pt x="1293" y="1054"/>
                  <a:pt x="1293" y="1061"/>
                  <a:pt x="1318" y="1048"/>
                </a:cubicBezTo>
                <a:cubicBezTo>
                  <a:pt x="1300" y="1054"/>
                  <a:pt x="1318" y="1048"/>
                  <a:pt x="1287" y="1061"/>
                </a:cubicBezTo>
                <a:cubicBezTo>
                  <a:pt x="1287" y="1054"/>
                  <a:pt x="1318" y="1048"/>
                  <a:pt x="1356" y="1035"/>
                </a:cubicBezTo>
                <a:cubicBezTo>
                  <a:pt x="1356" y="1035"/>
                  <a:pt x="1362" y="1029"/>
                  <a:pt x="1369" y="1029"/>
                </a:cubicBezTo>
                <a:cubicBezTo>
                  <a:pt x="1381" y="1022"/>
                  <a:pt x="1394" y="1016"/>
                  <a:pt x="1406" y="1003"/>
                </a:cubicBezTo>
                <a:cubicBezTo>
                  <a:pt x="1406" y="1003"/>
                  <a:pt x="1400" y="1003"/>
                  <a:pt x="1400" y="1016"/>
                </a:cubicBezTo>
                <a:cubicBezTo>
                  <a:pt x="1406" y="1003"/>
                  <a:pt x="1406" y="1003"/>
                  <a:pt x="1412" y="997"/>
                </a:cubicBezTo>
                <a:cubicBezTo>
                  <a:pt x="1412" y="1003"/>
                  <a:pt x="1412" y="1003"/>
                  <a:pt x="1406" y="1003"/>
                </a:cubicBezTo>
                <a:cubicBezTo>
                  <a:pt x="1412" y="1003"/>
                  <a:pt x="1412" y="1003"/>
                  <a:pt x="1412" y="1003"/>
                </a:cubicBezTo>
                <a:cubicBezTo>
                  <a:pt x="1406" y="1003"/>
                  <a:pt x="1406" y="1003"/>
                  <a:pt x="1406" y="1003"/>
                </a:cubicBezTo>
                <a:cubicBezTo>
                  <a:pt x="1406" y="1003"/>
                  <a:pt x="1400" y="1016"/>
                  <a:pt x="1394" y="1016"/>
                </a:cubicBezTo>
                <a:cubicBezTo>
                  <a:pt x="1400" y="1016"/>
                  <a:pt x="1400" y="1016"/>
                  <a:pt x="1400" y="1016"/>
                </a:cubicBezTo>
                <a:cubicBezTo>
                  <a:pt x="1400" y="1016"/>
                  <a:pt x="1400" y="1016"/>
                  <a:pt x="1394" y="1016"/>
                </a:cubicBezTo>
                <a:cubicBezTo>
                  <a:pt x="1394" y="1016"/>
                  <a:pt x="1394" y="1016"/>
                  <a:pt x="1400" y="1016"/>
                </a:cubicBezTo>
                <a:cubicBezTo>
                  <a:pt x="1406" y="1016"/>
                  <a:pt x="1406" y="1016"/>
                  <a:pt x="1406" y="1003"/>
                </a:cubicBezTo>
                <a:cubicBezTo>
                  <a:pt x="1412" y="1003"/>
                  <a:pt x="1412" y="1003"/>
                  <a:pt x="1412" y="1003"/>
                </a:cubicBezTo>
                <a:cubicBezTo>
                  <a:pt x="1412" y="1003"/>
                  <a:pt x="1412" y="1003"/>
                  <a:pt x="1412" y="1003"/>
                </a:cubicBezTo>
                <a:cubicBezTo>
                  <a:pt x="1425" y="997"/>
                  <a:pt x="1438" y="991"/>
                  <a:pt x="1456" y="984"/>
                </a:cubicBezTo>
                <a:cubicBezTo>
                  <a:pt x="1444" y="984"/>
                  <a:pt x="1456" y="984"/>
                  <a:pt x="1444" y="984"/>
                </a:cubicBezTo>
                <a:cubicBezTo>
                  <a:pt x="1444" y="984"/>
                  <a:pt x="1444" y="984"/>
                  <a:pt x="1463" y="978"/>
                </a:cubicBezTo>
                <a:cubicBezTo>
                  <a:pt x="1469" y="972"/>
                  <a:pt x="1469" y="972"/>
                  <a:pt x="1469" y="978"/>
                </a:cubicBezTo>
                <a:cubicBezTo>
                  <a:pt x="1463" y="978"/>
                  <a:pt x="1463" y="978"/>
                  <a:pt x="1456" y="984"/>
                </a:cubicBezTo>
                <a:cubicBezTo>
                  <a:pt x="1463" y="978"/>
                  <a:pt x="1463" y="978"/>
                  <a:pt x="1469" y="978"/>
                </a:cubicBezTo>
                <a:cubicBezTo>
                  <a:pt x="1469" y="978"/>
                  <a:pt x="1469" y="978"/>
                  <a:pt x="1469" y="978"/>
                </a:cubicBezTo>
                <a:cubicBezTo>
                  <a:pt x="1469" y="978"/>
                  <a:pt x="1469" y="978"/>
                  <a:pt x="1475" y="972"/>
                </a:cubicBezTo>
                <a:cubicBezTo>
                  <a:pt x="1475" y="972"/>
                  <a:pt x="1482" y="972"/>
                  <a:pt x="1488" y="965"/>
                </a:cubicBezTo>
                <a:cubicBezTo>
                  <a:pt x="1488" y="965"/>
                  <a:pt x="1488" y="965"/>
                  <a:pt x="1475" y="972"/>
                </a:cubicBezTo>
                <a:cubicBezTo>
                  <a:pt x="1488" y="965"/>
                  <a:pt x="1494" y="959"/>
                  <a:pt x="1507" y="953"/>
                </a:cubicBezTo>
                <a:cubicBezTo>
                  <a:pt x="1507" y="953"/>
                  <a:pt x="1507" y="953"/>
                  <a:pt x="1519" y="946"/>
                </a:cubicBezTo>
                <a:cubicBezTo>
                  <a:pt x="1519" y="946"/>
                  <a:pt x="1519" y="946"/>
                  <a:pt x="1519" y="946"/>
                </a:cubicBezTo>
                <a:cubicBezTo>
                  <a:pt x="1519" y="946"/>
                  <a:pt x="1525" y="940"/>
                  <a:pt x="1532" y="940"/>
                </a:cubicBezTo>
                <a:cubicBezTo>
                  <a:pt x="1532" y="940"/>
                  <a:pt x="1532" y="940"/>
                  <a:pt x="1525" y="940"/>
                </a:cubicBezTo>
                <a:cubicBezTo>
                  <a:pt x="1551" y="921"/>
                  <a:pt x="1544" y="927"/>
                  <a:pt x="1551" y="921"/>
                </a:cubicBezTo>
                <a:cubicBezTo>
                  <a:pt x="1551" y="921"/>
                  <a:pt x="1551" y="921"/>
                  <a:pt x="1551" y="921"/>
                </a:cubicBezTo>
                <a:cubicBezTo>
                  <a:pt x="1557" y="921"/>
                  <a:pt x="1557" y="908"/>
                  <a:pt x="1563" y="908"/>
                </a:cubicBezTo>
                <a:cubicBezTo>
                  <a:pt x="1582" y="902"/>
                  <a:pt x="1582" y="896"/>
                  <a:pt x="1582" y="896"/>
                </a:cubicBezTo>
                <a:cubicBezTo>
                  <a:pt x="1582" y="902"/>
                  <a:pt x="1582" y="902"/>
                  <a:pt x="1582" y="902"/>
                </a:cubicBezTo>
                <a:cubicBezTo>
                  <a:pt x="1594" y="889"/>
                  <a:pt x="1607" y="883"/>
                  <a:pt x="1613" y="870"/>
                </a:cubicBezTo>
                <a:cubicBezTo>
                  <a:pt x="1620" y="870"/>
                  <a:pt x="1620" y="870"/>
                  <a:pt x="1620" y="870"/>
                </a:cubicBezTo>
                <a:cubicBezTo>
                  <a:pt x="1620" y="870"/>
                  <a:pt x="1620" y="870"/>
                  <a:pt x="1620" y="870"/>
                </a:cubicBezTo>
                <a:cubicBezTo>
                  <a:pt x="1620" y="870"/>
                  <a:pt x="1620" y="870"/>
                  <a:pt x="1620" y="870"/>
                </a:cubicBezTo>
                <a:cubicBezTo>
                  <a:pt x="1620" y="864"/>
                  <a:pt x="1626" y="864"/>
                  <a:pt x="1626" y="857"/>
                </a:cubicBezTo>
                <a:cubicBezTo>
                  <a:pt x="1632" y="857"/>
                  <a:pt x="1632" y="857"/>
                  <a:pt x="1632" y="851"/>
                </a:cubicBezTo>
                <a:cubicBezTo>
                  <a:pt x="1632" y="851"/>
                  <a:pt x="1632" y="851"/>
                  <a:pt x="1651" y="838"/>
                </a:cubicBezTo>
                <a:cubicBezTo>
                  <a:pt x="1651" y="838"/>
                  <a:pt x="1651" y="838"/>
                  <a:pt x="1638" y="845"/>
                </a:cubicBezTo>
                <a:cubicBezTo>
                  <a:pt x="1645" y="845"/>
                  <a:pt x="1651" y="838"/>
                  <a:pt x="1657" y="832"/>
                </a:cubicBezTo>
                <a:cubicBezTo>
                  <a:pt x="1664" y="826"/>
                  <a:pt x="1664" y="826"/>
                  <a:pt x="1664" y="826"/>
                </a:cubicBezTo>
                <a:cubicBezTo>
                  <a:pt x="1657" y="826"/>
                  <a:pt x="1657" y="826"/>
                  <a:pt x="1657" y="826"/>
                </a:cubicBezTo>
                <a:cubicBezTo>
                  <a:pt x="1670" y="807"/>
                  <a:pt x="1689" y="794"/>
                  <a:pt x="1670" y="807"/>
                </a:cubicBezTo>
                <a:cubicBezTo>
                  <a:pt x="1689" y="794"/>
                  <a:pt x="1707" y="769"/>
                  <a:pt x="1726" y="737"/>
                </a:cubicBezTo>
                <a:cubicBezTo>
                  <a:pt x="1726" y="737"/>
                  <a:pt x="1739" y="718"/>
                  <a:pt x="1739" y="705"/>
                </a:cubicBezTo>
                <a:cubicBezTo>
                  <a:pt x="1739" y="705"/>
                  <a:pt x="1739" y="705"/>
                  <a:pt x="1739" y="699"/>
                </a:cubicBezTo>
                <a:cubicBezTo>
                  <a:pt x="1739" y="705"/>
                  <a:pt x="1733" y="718"/>
                  <a:pt x="1733" y="718"/>
                </a:cubicBezTo>
                <a:cubicBezTo>
                  <a:pt x="1739" y="718"/>
                  <a:pt x="1739" y="705"/>
                  <a:pt x="1739" y="699"/>
                </a:cubicBezTo>
                <a:cubicBezTo>
                  <a:pt x="1745" y="692"/>
                  <a:pt x="1745" y="692"/>
                  <a:pt x="1751" y="673"/>
                </a:cubicBezTo>
                <a:cubicBezTo>
                  <a:pt x="1751" y="680"/>
                  <a:pt x="1745" y="686"/>
                  <a:pt x="1739" y="692"/>
                </a:cubicBezTo>
                <a:cubicBezTo>
                  <a:pt x="1745" y="686"/>
                  <a:pt x="1751" y="667"/>
                  <a:pt x="1758" y="661"/>
                </a:cubicBezTo>
                <a:cubicBezTo>
                  <a:pt x="1751" y="667"/>
                  <a:pt x="1751" y="667"/>
                  <a:pt x="1751" y="667"/>
                </a:cubicBezTo>
                <a:cubicBezTo>
                  <a:pt x="1758" y="642"/>
                  <a:pt x="1758" y="642"/>
                  <a:pt x="1758" y="642"/>
                </a:cubicBezTo>
                <a:cubicBezTo>
                  <a:pt x="1764" y="635"/>
                  <a:pt x="1764" y="635"/>
                  <a:pt x="1764" y="635"/>
                </a:cubicBezTo>
                <a:cubicBezTo>
                  <a:pt x="1764" y="629"/>
                  <a:pt x="1764" y="629"/>
                  <a:pt x="1764" y="629"/>
                </a:cubicBezTo>
                <a:cubicBezTo>
                  <a:pt x="1764" y="604"/>
                  <a:pt x="1764" y="610"/>
                  <a:pt x="1764" y="635"/>
                </a:cubicBezTo>
                <a:cubicBezTo>
                  <a:pt x="1770" y="597"/>
                  <a:pt x="1770" y="572"/>
                  <a:pt x="1776" y="553"/>
                </a:cubicBezTo>
                <a:cubicBezTo>
                  <a:pt x="1776" y="553"/>
                  <a:pt x="1776" y="553"/>
                  <a:pt x="1770" y="572"/>
                </a:cubicBezTo>
                <a:cubicBezTo>
                  <a:pt x="1770" y="559"/>
                  <a:pt x="1776" y="553"/>
                  <a:pt x="1776" y="540"/>
                </a:cubicBezTo>
                <a:cubicBezTo>
                  <a:pt x="1776" y="534"/>
                  <a:pt x="1776" y="534"/>
                  <a:pt x="1776" y="534"/>
                </a:cubicBezTo>
                <a:close/>
                <a:moveTo>
                  <a:pt x="44" y="953"/>
                </a:moveTo>
                <a:cubicBezTo>
                  <a:pt x="44" y="953"/>
                  <a:pt x="44" y="946"/>
                  <a:pt x="38" y="946"/>
                </a:cubicBezTo>
                <a:cubicBezTo>
                  <a:pt x="44" y="946"/>
                  <a:pt x="44" y="953"/>
                  <a:pt x="44" y="953"/>
                </a:cubicBezTo>
                <a:close/>
                <a:moveTo>
                  <a:pt x="672" y="58"/>
                </a:moveTo>
                <a:cubicBezTo>
                  <a:pt x="672" y="58"/>
                  <a:pt x="672" y="58"/>
                  <a:pt x="672" y="58"/>
                </a:cubicBezTo>
                <a:cubicBezTo>
                  <a:pt x="685" y="58"/>
                  <a:pt x="685" y="58"/>
                  <a:pt x="691" y="58"/>
                </a:cubicBezTo>
                <a:cubicBezTo>
                  <a:pt x="685" y="58"/>
                  <a:pt x="685" y="58"/>
                  <a:pt x="672" y="58"/>
                </a:cubicBezTo>
                <a:close/>
                <a:moveTo>
                  <a:pt x="860" y="20"/>
                </a:moveTo>
                <a:cubicBezTo>
                  <a:pt x="860" y="20"/>
                  <a:pt x="860" y="20"/>
                  <a:pt x="860" y="20"/>
                </a:cubicBezTo>
                <a:cubicBezTo>
                  <a:pt x="860" y="20"/>
                  <a:pt x="860" y="20"/>
                  <a:pt x="860" y="20"/>
                </a:cubicBezTo>
                <a:close/>
                <a:moveTo>
                  <a:pt x="565" y="1130"/>
                </a:moveTo>
                <a:cubicBezTo>
                  <a:pt x="565" y="1130"/>
                  <a:pt x="565" y="1130"/>
                  <a:pt x="565" y="1130"/>
                </a:cubicBezTo>
                <a:cubicBezTo>
                  <a:pt x="565" y="1130"/>
                  <a:pt x="565" y="1130"/>
                  <a:pt x="565" y="1130"/>
                </a:cubicBezTo>
                <a:cubicBezTo>
                  <a:pt x="565" y="1130"/>
                  <a:pt x="565" y="1130"/>
                  <a:pt x="565" y="1130"/>
                </a:cubicBezTo>
                <a:close/>
                <a:moveTo>
                  <a:pt x="38" y="940"/>
                </a:moveTo>
                <a:cubicBezTo>
                  <a:pt x="38" y="946"/>
                  <a:pt x="38" y="946"/>
                  <a:pt x="38" y="946"/>
                </a:cubicBezTo>
                <a:cubicBezTo>
                  <a:pt x="38" y="940"/>
                  <a:pt x="32" y="934"/>
                  <a:pt x="32" y="927"/>
                </a:cubicBezTo>
                <a:cubicBezTo>
                  <a:pt x="32" y="934"/>
                  <a:pt x="32" y="934"/>
                  <a:pt x="38" y="940"/>
                </a:cubicBezTo>
                <a:close/>
                <a:moveTo>
                  <a:pt x="1551" y="927"/>
                </a:moveTo>
                <a:cubicBezTo>
                  <a:pt x="1563" y="908"/>
                  <a:pt x="1563" y="908"/>
                  <a:pt x="1563" y="908"/>
                </a:cubicBezTo>
                <a:cubicBezTo>
                  <a:pt x="1557" y="921"/>
                  <a:pt x="1557" y="921"/>
                  <a:pt x="1557" y="921"/>
                </a:cubicBezTo>
                <a:cubicBezTo>
                  <a:pt x="1551" y="927"/>
                  <a:pt x="1551" y="927"/>
                  <a:pt x="1551" y="927"/>
                </a:cubicBezTo>
                <a:close/>
                <a:moveTo>
                  <a:pt x="1563" y="134"/>
                </a:moveTo>
                <a:cubicBezTo>
                  <a:pt x="1576" y="134"/>
                  <a:pt x="1582" y="140"/>
                  <a:pt x="1582" y="140"/>
                </a:cubicBezTo>
                <a:cubicBezTo>
                  <a:pt x="1576" y="134"/>
                  <a:pt x="1576" y="134"/>
                  <a:pt x="1563" y="134"/>
                </a:cubicBezTo>
                <a:close/>
                <a:moveTo>
                  <a:pt x="1594" y="146"/>
                </a:moveTo>
                <a:cubicBezTo>
                  <a:pt x="1594" y="146"/>
                  <a:pt x="1594" y="146"/>
                  <a:pt x="1594" y="146"/>
                </a:cubicBezTo>
                <a:cubicBezTo>
                  <a:pt x="1601" y="153"/>
                  <a:pt x="1601" y="153"/>
                  <a:pt x="1601" y="153"/>
                </a:cubicBezTo>
                <a:cubicBezTo>
                  <a:pt x="1594" y="146"/>
                  <a:pt x="1594" y="146"/>
                  <a:pt x="1594" y="146"/>
                </a:cubicBezTo>
                <a:cubicBezTo>
                  <a:pt x="1588" y="146"/>
                  <a:pt x="1588" y="140"/>
                  <a:pt x="1582" y="140"/>
                </a:cubicBezTo>
                <a:cubicBezTo>
                  <a:pt x="1582" y="140"/>
                  <a:pt x="1582" y="140"/>
                  <a:pt x="1582" y="140"/>
                </a:cubicBezTo>
                <a:cubicBezTo>
                  <a:pt x="1588" y="140"/>
                  <a:pt x="1594" y="146"/>
                  <a:pt x="1601" y="153"/>
                </a:cubicBezTo>
                <a:cubicBezTo>
                  <a:pt x="1607" y="159"/>
                  <a:pt x="1594" y="146"/>
                  <a:pt x="1594" y="146"/>
                </a:cubicBezTo>
                <a:close/>
                <a:moveTo>
                  <a:pt x="19" y="750"/>
                </a:moveTo>
                <a:cubicBezTo>
                  <a:pt x="13" y="756"/>
                  <a:pt x="13" y="769"/>
                  <a:pt x="13" y="775"/>
                </a:cubicBezTo>
                <a:cubicBezTo>
                  <a:pt x="13" y="769"/>
                  <a:pt x="13" y="769"/>
                  <a:pt x="19" y="756"/>
                </a:cubicBezTo>
                <a:cubicBezTo>
                  <a:pt x="19" y="750"/>
                  <a:pt x="19" y="750"/>
                  <a:pt x="19" y="750"/>
                </a:cubicBezTo>
                <a:close/>
                <a:moveTo>
                  <a:pt x="1638" y="185"/>
                </a:moveTo>
                <a:cubicBezTo>
                  <a:pt x="1645" y="191"/>
                  <a:pt x="1645" y="191"/>
                  <a:pt x="1645" y="191"/>
                </a:cubicBezTo>
                <a:cubicBezTo>
                  <a:pt x="1651" y="197"/>
                  <a:pt x="1651" y="197"/>
                  <a:pt x="1651" y="197"/>
                </a:cubicBezTo>
                <a:cubicBezTo>
                  <a:pt x="1638" y="185"/>
                  <a:pt x="1638" y="185"/>
                  <a:pt x="1638" y="185"/>
                </a:cubicBezTo>
                <a:close/>
                <a:moveTo>
                  <a:pt x="1657" y="832"/>
                </a:moveTo>
                <a:cubicBezTo>
                  <a:pt x="1651" y="838"/>
                  <a:pt x="1651" y="838"/>
                  <a:pt x="1645" y="845"/>
                </a:cubicBezTo>
                <a:cubicBezTo>
                  <a:pt x="1651" y="838"/>
                  <a:pt x="1651" y="838"/>
                  <a:pt x="1657" y="832"/>
                </a:cubicBezTo>
                <a:close/>
                <a:moveTo>
                  <a:pt x="1645" y="845"/>
                </a:moveTo>
                <a:cubicBezTo>
                  <a:pt x="1638" y="851"/>
                  <a:pt x="1638" y="851"/>
                  <a:pt x="1638" y="851"/>
                </a:cubicBezTo>
                <a:cubicBezTo>
                  <a:pt x="1638" y="851"/>
                  <a:pt x="1638" y="851"/>
                  <a:pt x="1626" y="857"/>
                </a:cubicBezTo>
                <a:cubicBezTo>
                  <a:pt x="1645" y="845"/>
                  <a:pt x="1632" y="857"/>
                  <a:pt x="1645" y="845"/>
                </a:cubicBezTo>
                <a:cubicBezTo>
                  <a:pt x="1651" y="838"/>
                  <a:pt x="1651" y="838"/>
                  <a:pt x="1645" y="845"/>
                </a:cubicBezTo>
                <a:close/>
                <a:moveTo>
                  <a:pt x="1657" y="832"/>
                </a:moveTo>
                <a:cubicBezTo>
                  <a:pt x="1657" y="832"/>
                  <a:pt x="1664" y="826"/>
                  <a:pt x="1682" y="807"/>
                </a:cubicBezTo>
                <a:cubicBezTo>
                  <a:pt x="1670" y="813"/>
                  <a:pt x="1670" y="813"/>
                  <a:pt x="1670" y="813"/>
                </a:cubicBezTo>
                <a:cubicBezTo>
                  <a:pt x="1670" y="813"/>
                  <a:pt x="1670" y="813"/>
                  <a:pt x="1670" y="813"/>
                </a:cubicBezTo>
                <a:cubicBezTo>
                  <a:pt x="1682" y="807"/>
                  <a:pt x="1670" y="813"/>
                  <a:pt x="1682" y="800"/>
                </a:cubicBezTo>
                <a:cubicBezTo>
                  <a:pt x="1682" y="800"/>
                  <a:pt x="1682" y="800"/>
                  <a:pt x="1695" y="781"/>
                </a:cubicBezTo>
                <a:cubicBezTo>
                  <a:pt x="1689" y="794"/>
                  <a:pt x="1689" y="800"/>
                  <a:pt x="1682" y="807"/>
                </a:cubicBezTo>
                <a:cubicBezTo>
                  <a:pt x="1682" y="807"/>
                  <a:pt x="1682" y="807"/>
                  <a:pt x="1682" y="807"/>
                </a:cubicBezTo>
                <a:cubicBezTo>
                  <a:pt x="1682" y="800"/>
                  <a:pt x="1689" y="800"/>
                  <a:pt x="1689" y="794"/>
                </a:cubicBezTo>
                <a:cubicBezTo>
                  <a:pt x="1689" y="794"/>
                  <a:pt x="1689" y="800"/>
                  <a:pt x="1682" y="800"/>
                </a:cubicBezTo>
                <a:cubicBezTo>
                  <a:pt x="1682" y="807"/>
                  <a:pt x="1670" y="807"/>
                  <a:pt x="1670" y="807"/>
                </a:cubicBezTo>
                <a:cubicBezTo>
                  <a:pt x="1670" y="807"/>
                  <a:pt x="1670" y="807"/>
                  <a:pt x="1670" y="807"/>
                </a:cubicBezTo>
                <a:cubicBezTo>
                  <a:pt x="1664" y="826"/>
                  <a:pt x="1664" y="826"/>
                  <a:pt x="1664" y="826"/>
                </a:cubicBezTo>
                <a:cubicBezTo>
                  <a:pt x="1657" y="832"/>
                  <a:pt x="1657" y="832"/>
                  <a:pt x="1657" y="832"/>
                </a:cubicBezTo>
                <a:close/>
                <a:moveTo>
                  <a:pt x="1707" y="267"/>
                </a:moveTo>
                <a:cubicBezTo>
                  <a:pt x="1714" y="273"/>
                  <a:pt x="1720" y="280"/>
                  <a:pt x="1726" y="292"/>
                </a:cubicBezTo>
                <a:cubicBezTo>
                  <a:pt x="1720" y="280"/>
                  <a:pt x="1720" y="280"/>
                  <a:pt x="1720" y="280"/>
                </a:cubicBezTo>
                <a:cubicBezTo>
                  <a:pt x="1720" y="273"/>
                  <a:pt x="1714" y="267"/>
                  <a:pt x="1707" y="267"/>
                </a:cubicBezTo>
                <a:close/>
                <a:moveTo>
                  <a:pt x="1513" y="953"/>
                </a:moveTo>
                <a:cubicBezTo>
                  <a:pt x="1532" y="940"/>
                  <a:pt x="1532" y="940"/>
                  <a:pt x="1532" y="940"/>
                </a:cubicBezTo>
                <a:cubicBezTo>
                  <a:pt x="1519" y="946"/>
                  <a:pt x="1519" y="946"/>
                  <a:pt x="1519" y="946"/>
                </a:cubicBezTo>
                <a:cubicBezTo>
                  <a:pt x="1513" y="953"/>
                  <a:pt x="1513" y="953"/>
                  <a:pt x="1513" y="953"/>
                </a:cubicBezTo>
                <a:close/>
                <a:moveTo>
                  <a:pt x="1689" y="235"/>
                </a:moveTo>
                <a:cubicBezTo>
                  <a:pt x="1695" y="242"/>
                  <a:pt x="1695" y="242"/>
                  <a:pt x="1695" y="242"/>
                </a:cubicBezTo>
                <a:cubicBezTo>
                  <a:pt x="1689" y="235"/>
                  <a:pt x="1689" y="235"/>
                  <a:pt x="1689" y="235"/>
                </a:cubicBezTo>
                <a:cubicBezTo>
                  <a:pt x="1689" y="235"/>
                  <a:pt x="1689" y="235"/>
                  <a:pt x="1695" y="242"/>
                </a:cubicBezTo>
                <a:cubicBezTo>
                  <a:pt x="1695" y="248"/>
                  <a:pt x="1701" y="248"/>
                  <a:pt x="1701" y="248"/>
                </a:cubicBezTo>
                <a:cubicBezTo>
                  <a:pt x="1701" y="248"/>
                  <a:pt x="1695" y="248"/>
                  <a:pt x="1695" y="242"/>
                </a:cubicBezTo>
                <a:cubicBezTo>
                  <a:pt x="1695" y="242"/>
                  <a:pt x="1695" y="242"/>
                  <a:pt x="1689" y="235"/>
                </a:cubicBezTo>
                <a:close/>
                <a:moveTo>
                  <a:pt x="1707" y="261"/>
                </a:moveTo>
                <a:cubicBezTo>
                  <a:pt x="1707" y="261"/>
                  <a:pt x="1707" y="261"/>
                  <a:pt x="1707" y="261"/>
                </a:cubicBezTo>
                <a:cubicBezTo>
                  <a:pt x="1701" y="254"/>
                  <a:pt x="1701" y="254"/>
                  <a:pt x="1701" y="248"/>
                </a:cubicBezTo>
                <a:cubicBezTo>
                  <a:pt x="1701" y="254"/>
                  <a:pt x="1707" y="261"/>
                  <a:pt x="1707" y="261"/>
                </a:cubicBezTo>
                <a:close/>
                <a:moveTo>
                  <a:pt x="1707" y="261"/>
                </a:moveTo>
                <a:cubicBezTo>
                  <a:pt x="1707" y="261"/>
                  <a:pt x="1707" y="261"/>
                  <a:pt x="1707" y="267"/>
                </a:cubicBezTo>
                <a:cubicBezTo>
                  <a:pt x="1714" y="267"/>
                  <a:pt x="1714" y="267"/>
                  <a:pt x="1714" y="267"/>
                </a:cubicBezTo>
                <a:cubicBezTo>
                  <a:pt x="1714" y="267"/>
                  <a:pt x="1714" y="267"/>
                  <a:pt x="1707" y="261"/>
                </a:cubicBezTo>
                <a:close/>
                <a:moveTo>
                  <a:pt x="283" y="1111"/>
                </a:moveTo>
                <a:cubicBezTo>
                  <a:pt x="277" y="1105"/>
                  <a:pt x="277" y="1105"/>
                  <a:pt x="277" y="1105"/>
                </a:cubicBezTo>
                <a:cubicBezTo>
                  <a:pt x="277" y="1111"/>
                  <a:pt x="277" y="1111"/>
                  <a:pt x="277" y="1111"/>
                </a:cubicBezTo>
                <a:cubicBezTo>
                  <a:pt x="289" y="1111"/>
                  <a:pt x="302" y="1124"/>
                  <a:pt x="283" y="1111"/>
                </a:cubicBezTo>
                <a:close/>
                <a:moveTo>
                  <a:pt x="270" y="1105"/>
                </a:moveTo>
                <a:cubicBezTo>
                  <a:pt x="277" y="1105"/>
                  <a:pt x="277" y="1105"/>
                  <a:pt x="277" y="1105"/>
                </a:cubicBezTo>
                <a:cubicBezTo>
                  <a:pt x="277" y="1105"/>
                  <a:pt x="277" y="1105"/>
                  <a:pt x="277" y="1105"/>
                </a:cubicBezTo>
                <a:cubicBezTo>
                  <a:pt x="270" y="1105"/>
                  <a:pt x="270" y="1105"/>
                  <a:pt x="270" y="1105"/>
                </a:cubicBezTo>
                <a:close/>
                <a:moveTo>
                  <a:pt x="277" y="1111"/>
                </a:moveTo>
                <a:cubicBezTo>
                  <a:pt x="277" y="1111"/>
                  <a:pt x="277" y="1111"/>
                  <a:pt x="277" y="1111"/>
                </a:cubicBezTo>
                <a:cubicBezTo>
                  <a:pt x="270" y="1105"/>
                  <a:pt x="270" y="1105"/>
                  <a:pt x="264" y="1105"/>
                </a:cubicBezTo>
                <a:cubicBezTo>
                  <a:pt x="270" y="1105"/>
                  <a:pt x="270" y="1105"/>
                  <a:pt x="277" y="1111"/>
                </a:cubicBezTo>
                <a:close/>
                <a:moveTo>
                  <a:pt x="270" y="1105"/>
                </a:moveTo>
                <a:cubicBezTo>
                  <a:pt x="258" y="1105"/>
                  <a:pt x="258" y="1105"/>
                  <a:pt x="258" y="1105"/>
                </a:cubicBezTo>
                <a:cubicBezTo>
                  <a:pt x="270" y="1105"/>
                  <a:pt x="264" y="1105"/>
                  <a:pt x="270" y="1105"/>
                </a:cubicBezTo>
                <a:close/>
                <a:moveTo>
                  <a:pt x="208" y="1086"/>
                </a:moveTo>
                <a:cubicBezTo>
                  <a:pt x="208" y="1086"/>
                  <a:pt x="214" y="1086"/>
                  <a:pt x="201" y="1080"/>
                </a:cubicBezTo>
                <a:cubicBezTo>
                  <a:pt x="201" y="1080"/>
                  <a:pt x="201" y="1080"/>
                  <a:pt x="201" y="1080"/>
                </a:cubicBezTo>
                <a:cubicBezTo>
                  <a:pt x="189" y="1073"/>
                  <a:pt x="170" y="1067"/>
                  <a:pt x="145" y="1048"/>
                </a:cubicBezTo>
                <a:cubicBezTo>
                  <a:pt x="151" y="1054"/>
                  <a:pt x="151" y="1054"/>
                  <a:pt x="151" y="1054"/>
                </a:cubicBezTo>
                <a:cubicBezTo>
                  <a:pt x="151" y="1054"/>
                  <a:pt x="145" y="1054"/>
                  <a:pt x="139" y="1054"/>
                </a:cubicBezTo>
                <a:cubicBezTo>
                  <a:pt x="145" y="1054"/>
                  <a:pt x="151" y="1054"/>
                  <a:pt x="151" y="1061"/>
                </a:cubicBezTo>
                <a:cubicBezTo>
                  <a:pt x="170" y="1067"/>
                  <a:pt x="195" y="1080"/>
                  <a:pt x="195" y="1080"/>
                </a:cubicBezTo>
                <a:cubicBezTo>
                  <a:pt x="226" y="1092"/>
                  <a:pt x="201" y="1080"/>
                  <a:pt x="226" y="1092"/>
                </a:cubicBezTo>
                <a:cubicBezTo>
                  <a:pt x="226" y="1092"/>
                  <a:pt x="226" y="1092"/>
                  <a:pt x="226" y="1092"/>
                </a:cubicBezTo>
                <a:cubicBezTo>
                  <a:pt x="226" y="1092"/>
                  <a:pt x="226" y="1092"/>
                  <a:pt x="226" y="1092"/>
                </a:cubicBezTo>
                <a:cubicBezTo>
                  <a:pt x="245" y="1099"/>
                  <a:pt x="245" y="1099"/>
                  <a:pt x="245" y="1099"/>
                </a:cubicBezTo>
                <a:cubicBezTo>
                  <a:pt x="245" y="1099"/>
                  <a:pt x="245" y="1099"/>
                  <a:pt x="270" y="1105"/>
                </a:cubicBezTo>
                <a:cubicBezTo>
                  <a:pt x="258" y="1105"/>
                  <a:pt x="264" y="1105"/>
                  <a:pt x="245" y="1099"/>
                </a:cubicBezTo>
                <a:cubicBezTo>
                  <a:pt x="239" y="1092"/>
                  <a:pt x="226" y="1092"/>
                  <a:pt x="214" y="1086"/>
                </a:cubicBezTo>
                <a:cubicBezTo>
                  <a:pt x="208" y="1086"/>
                  <a:pt x="208" y="1086"/>
                  <a:pt x="208" y="1086"/>
                </a:cubicBezTo>
                <a:close/>
                <a:moveTo>
                  <a:pt x="264" y="1105"/>
                </a:moveTo>
                <a:cubicBezTo>
                  <a:pt x="258" y="1105"/>
                  <a:pt x="251" y="1099"/>
                  <a:pt x="251" y="1099"/>
                </a:cubicBezTo>
                <a:cubicBezTo>
                  <a:pt x="258" y="1105"/>
                  <a:pt x="258" y="1105"/>
                  <a:pt x="264" y="1105"/>
                </a:cubicBezTo>
                <a:close/>
                <a:moveTo>
                  <a:pt x="251" y="1099"/>
                </a:moveTo>
                <a:cubicBezTo>
                  <a:pt x="251" y="1099"/>
                  <a:pt x="251" y="1099"/>
                  <a:pt x="245" y="1099"/>
                </a:cubicBezTo>
                <a:cubicBezTo>
                  <a:pt x="251" y="1099"/>
                  <a:pt x="245" y="1099"/>
                  <a:pt x="251" y="1099"/>
                </a:cubicBezTo>
                <a:close/>
                <a:moveTo>
                  <a:pt x="214" y="1086"/>
                </a:moveTo>
                <a:cubicBezTo>
                  <a:pt x="214" y="1086"/>
                  <a:pt x="214" y="1086"/>
                  <a:pt x="226" y="1092"/>
                </a:cubicBezTo>
                <a:cubicBezTo>
                  <a:pt x="214" y="1086"/>
                  <a:pt x="214" y="1086"/>
                  <a:pt x="214" y="1086"/>
                </a:cubicBezTo>
                <a:close/>
                <a:moveTo>
                  <a:pt x="13" y="876"/>
                </a:moveTo>
                <a:cubicBezTo>
                  <a:pt x="13" y="883"/>
                  <a:pt x="13" y="883"/>
                  <a:pt x="13" y="889"/>
                </a:cubicBezTo>
                <a:cubicBezTo>
                  <a:pt x="13" y="876"/>
                  <a:pt x="13" y="870"/>
                  <a:pt x="0" y="857"/>
                </a:cubicBezTo>
                <a:cubicBezTo>
                  <a:pt x="0" y="857"/>
                  <a:pt x="0" y="857"/>
                  <a:pt x="13" y="876"/>
                </a:cubicBezTo>
                <a:close/>
                <a:moveTo>
                  <a:pt x="107" y="1035"/>
                </a:moveTo>
                <a:cubicBezTo>
                  <a:pt x="120" y="1035"/>
                  <a:pt x="120" y="1035"/>
                  <a:pt x="120" y="1035"/>
                </a:cubicBezTo>
                <a:cubicBezTo>
                  <a:pt x="120" y="1035"/>
                  <a:pt x="120" y="1035"/>
                  <a:pt x="107" y="1035"/>
                </a:cubicBezTo>
                <a:close/>
                <a:moveTo>
                  <a:pt x="70" y="991"/>
                </a:moveTo>
                <a:cubicBezTo>
                  <a:pt x="70" y="991"/>
                  <a:pt x="70" y="991"/>
                  <a:pt x="70" y="984"/>
                </a:cubicBezTo>
                <a:cubicBezTo>
                  <a:pt x="70" y="991"/>
                  <a:pt x="70" y="991"/>
                  <a:pt x="70" y="991"/>
                </a:cubicBezTo>
                <a:cubicBezTo>
                  <a:pt x="76" y="991"/>
                  <a:pt x="76" y="997"/>
                  <a:pt x="76" y="997"/>
                </a:cubicBezTo>
                <a:cubicBezTo>
                  <a:pt x="76" y="997"/>
                  <a:pt x="76" y="991"/>
                  <a:pt x="70" y="991"/>
                </a:cubicBezTo>
                <a:cubicBezTo>
                  <a:pt x="70" y="984"/>
                  <a:pt x="70" y="984"/>
                  <a:pt x="70" y="991"/>
                </a:cubicBezTo>
                <a:close/>
                <a:moveTo>
                  <a:pt x="57" y="978"/>
                </a:moveTo>
                <a:cubicBezTo>
                  <a:pt x="51" y="972"/>
                  <a:pt x="51" y="965"/>
                  <a:pt x="44" y="953"/>
                </a:cubicBezTo>
                <a:cubicBezTo>
                  <a:pt x="51" y="965"/>
                  <a:pt x="51" y="965"/>
                  <a:pt x="57" y="978"/>
                </a:cubicBezTo>
                <a:close/>
                <a:moveTo>
                  <a:pt x="88" y="1016"/>
                </a:moveTo>
                <a:cubicBezTo>
                  <a:pt x="88" y="1016"/>
                  <a:pt x="88" y="1016"/>
                  <a:pt x="88" y="1016"/>
                </a:cubicBezTo>
                <a:cubicBezTo>
                  <a:pt x="88" y="1016"/>
                  <a:pt x="88" y="1016"/>
                  <a:pt x="88" y="1003"/>
                </a:cubicBezTo>
                <a:cubicBezTo>
                  <a:pt x="88" y="1016"/>
                  <a:pt x="88" y="1016"/>
                  <a:pt x="88" y="1016"/>
                </a:cubicBezTo>
                <a:close/>
                <a:moveTo>
                  <a:pt x="38" y="953"/>
                </a:moveTo>
                <a:cubicBezTo>
                  <a:pt x="44" y="953"/>
                  <a:pt x="44" y="953"/>
                  <a:pt x="44" y="953"/>
                </a:cubicBezTo>
                <a:cubicBezTo>
                  <a:pt x="38" y="946"/>
                  <a:pt x="38" y="940"/>
                  <a:pt x="32" y="934"/>
                </a:cubicBezTo>
                <a:cubicBezTo>
                  <a:pt x="32" y="940"/>
                  <a:pt x="38" y="946"/>
                  <a:pt x="38" y="953"/>
                </a:cubicBezTo>
                <a:close/>
                <a:moveTo>
                  <a:pt x="584" y="1168"/>
                </a:moveTo>
                <a:cubicBezTo>
                  <a:pt x="572" y="1162"/>
                  <a:pt x="553" y="1162"/>
                  <a:pt x="540" y="1162"/>
                </a:cubicBezTo>
                <a:cubicBezTo>
                  <a:pt x="546" y="1162"/>
                  <a:pt x="565" y="1162"/>
                  <a:pt x="572" y="1168"/>
                </a:cubicBezTo>
                <a:cubicBezTo>
                  <a:pt x="572" y="1162"/>
                  <a:pt x="565" y="1162"/>
                  <a:pt x="584" y="1168"/>
                </a:cubicBezTo>
                <a:close/>
                <a:moveTo>
                  <a:pt x="63" y="642"/>
                </a:moveTo>
                <a:cubicBezTo>
                  <a:pt x="63" y="648"/>
                  <a:pt x="57" y="648"/>
                  <a:pt x="57" y="648"/>
                </a:cubicBezTo>
                <a:cubicBezTo>
                  <a:pt x="57" y="648"/>
                  <a:pt x="57" y="648"/>
                  <a:pt x="57" y="648"/>
                </a:cubicBezTo>
                <a:cubicBezTo>
                  <a:pt x="57" y="648"/>
                  <a:pt x="57" y="648"/>
                  <a:pt x="63" y="642"/>
                </a:cubicBezTo>
                <a:cubicBezTo>
                  <a:pt x="63" y="642"/>
                  <a:pt x="63" y="642"/>
                  <a:pt x="70" y="635"/>
                </a:cubicBezTo>
                <a:cubicBezTo>
                  <a:pt x="63" y="642"/>
                  <a:pt x="63" y="648"/>
                  <a:pt x="57" y="648"/>
                </a:cubicBezTo>
                <a:cubicBezTo>
                  <a:pt x="63" y="642"/>
                  <a:pt x="63" y="642"/>
                  <a:pt x="63" y="642"/>
                </a:cubicBezTo>
                <a:cubicBezTo>
                  <a:pt x="51" y="661"/>
                  <a:pt x="57" y="648"/>
                  <a:pt x="44" y="667"/>
                </a:cubicBezTo>
                <a:cubicBezTo>
                  <a:pt x="51" y="661"/>
                  <a:pt x="57" y="648"/>
                  <a:pt x="63" y="642"/>
                </a:cubicBezTo>
                <a:cubicBezTo>
                  <a:pt x="63" y="642"/>
                  <a:pt x="63" y="642"/>
                  <a:pt x="63" y="642"/>
                </a:cubicBezTo>
                <a:close/>
                <a:moveTo>
                  <a:pt x="823" y="1162"/>
                </a:moveTo>
                <a:cubicBezTo>
                  <a:pt x="823" y="1162"/>
                  <a:pt x="823" y="1162"/>
                  <a:pt x="823" y="1162"/>
                </a:cubicBezTo>
                <a:cubicBezTo>
                  <a:pt x="823" y="1162"/>
                  <a:pt x="823" y="1162"/>
                  <a:pt x="835" y="1162"/>
                </a:cubicBezTo>
                <a:cubicBezTo>
                  <a:pt x="848" y="1156"/>
                  <a:pt x="848" y="1156"/>
                  <a:pt x="823" y="1162"/>
                </a:cubicBezTo>
                <a:close/>
                <a:moveTo>
                  <a:pt x="170" y="508"/>
                </a:moveTo>
                <a:cubicBezTo>
                  <a:pt x="164" y="527"/>
                  <a:pt x="157" y="527"/>
                  <a:pt x="176" y="508"/>
                </a:cubicBezTo>
                <a:cubicBezTo>
                  <a:pt x="170" y="508"/>
                  <a:pt x="170" y="508"/>
                  <a:pt x="170" y="508"/>
                </a:cubicBezTo>
                <a:close/>
                <a:moveTo>
                  <a:pt x="615" y="1168"/>
                </a:moveTo>
                <a:cubicBezTo>
                  <a:pt x="628" y="1168"/>
                  <a:pt x="628" y="1168"/>
                  <a:pt x="628" y="1168"/>
                </a:cubicBezTo>
                <a:cubicBezTo>
                  <a:pt x="653" y="1168"/>
                  <a:pt x="685" y="1168"/>
                  <a:pt x="703" y="1168"/>
                </a:cubicBezTo>
                <a:cubicBezTo>
                  <a:pt x="647" y="1168"/>
                  <a:pt x="647" y="1168"/>
                  <a:pt x="615" y="1168"/>
                </a:cubicBezTo>
                <a:close/>
                <a:moveTo>
                  <a:pt x="1030" y="1137"/>
                </a:moveTo>
                <a:cubicBezTo>
                  <a:pt x="1042" y="1130"/>
                  <a:pt x="1042" y="1130"/>
                  <a:pt x="1042" y="1130"/>
                </a:cubicBezTo>
                <a:cubicBezTo>
                  <a:pt x="1011" y="1137"/>
                  <a:pt x="1011" y="1137"/>
                  <a:pt x="1011" y="1137"/>
                </a:cubicBezTo>
                <a:cubicBezTo>
                  <a:pt x="1030" y="1137"/>
                  <a:pt x="1030" y="1137"/>
                  <a:pt x="1030" y="1137"/>
                </a:cubicBezTo>
                <a:close/>
                <a:moveTo>
                  <a:pt x="1067" y="1124"/>
                </a:moveTo>
                <a:cubicBezTo>
                  <a:pt x="1099" y="1111"/>
                  <a:pt x="1086" y="1111"/>
                  <a:pt x="1080" y="1124"/>
                </a:cubicBezTo>
                <a:cubicBezTo>
                  <a:pt x="1067" y="1124"/>
                  <a:pt x="1067" y="1124"/>
                  <a:pt x="1067" y="1124"/>
                </a:cubicBezTo>
                <a:close/>
                <a:moveTo>
                  <a:pt x="1419" y="1003"/>
                </a:moveTo>
                <a:cubicBezTo>
                  <a:pt x="1406" y="1016"/>
                  <a:pt x="1412" y="1003"/>
                  <a:pt x="1400" y="1016"/>
                </a:cubicBezTo>
                <a:cubicBezTo>
                  <a:pt x="1419" y="1003"/>
                  <a:pt x="1419" y="1003"/>
                  <a:pt x="1419" y="1003"/>
                </a:cubicBezTo>
                <a:close/>
                <a:moveTo>
                  <a:pt x="308" y="1124"/>
                </a:moveTo>
                <a:cubicBezTo>
                  <a:pt x="308" y="1130"/>
                  <a:pt x="314" y="1130"/>
                  <a:pt x="333" y="1137"/>
                </a:cubicBezTo>
                <a:cubicBezTo>
                  <a:pt x="333" y="1137"/>
                  <a:pt x="333" y="1137"/>
                  <a:pt x="333" y="1130"/>
                </a:cubicBezTo>
                <a:cubicBezTo>
                  <a:pt x="327" y="1130"/>
                  <a:pt x="321" y="1130"/>
                  <a:pt x="314" y="1130"/>
                </a:cubicBezTo>
                <a:cubicBezTo>
                  <a:pt x="308" y="1124"/>
                  <a:pt x="308" y="1124"/>
                  <a:pt x="308" y="1124"/>
                </a:cubicBezTo>
                <a:close/>
                <a:moveTo>
                  <a:pt x="352" y="381"/>
                </a:moveTo>
                <a:cubicBezTo>
                  <a:pt x="358" y="381"/>
                  <a:pt x="358" y="381"/>
                  <a:pt x="358" y="381"/>
                </a:cubicBezTo>
                <a:cubicBezTo>
                  <a:pt x="346" y="381"/>
                  <a:pt x="352" y="381"/>
                  <a:pt x="352" y="381"/>
                </a:cubicBezTo>
                <a:close/>
                <a:moveTo>
                  <a:pt x="590" y="1168"/>
                </a:moveTo>
                <a:cubicBezTo>
                  <a:pt x="590" y="1168"/>
                  <a:pt x="590" y="1168"/>
                  <a:pt x="615" y="1168"/>
                </a:cubicBezTo>
                <a:cubicBezTo>
                  <a:pt x="615" y="1168"/>
                  <a:pt x="609" y="1168"/>
                  <a:pt x="597" y="1168"/>
                </a:cubicBezTo>
                <a:cubicBezTo>
                  <a:pt x="590" y="1168"/>
                  <a:pt x="590" y="1168"/>
                  <a:pt x="590" y="1168"/>
                </a:cubicBezTo>
                <a:close/>
                <a:moveTo>
                  <a:pt x="1055" y="1130"/>
                </a:moveTo>
                <a:cubicBezTo>
                  <a:pt x="1055" y="1130"/>
                  <a:pt x="1055" y="1130"/>
                  <a:pt x="1048" y="1130"/>
                </a:cubicBezTo>
                <a:cubicBezTo>
                  <a:pt x="1055" y="1130"/>
                  <a:pt x="1055" y="1130"/>
                  <a:pt x="1055" y="1130"/>
                </a:cubicBezTo>
                <a:close/>
                <a:moveTo>
                  <a:pt x="1048" y="1130"/>
                </a:moveTo>
                <a:cubicBezTo>
                  <a:pt x="1048" y="1130"/>
                  <a:pt x="1048" y="1130"/>
                  <a:pt x="1042" y="1130"/>
                </a:cubicBezTo>
                <a:cubicBezTo>
                  <a:pt x="1048" y="1130"/>
                  <a:pt x="1048" y="1130"/>
                  <a:pt x="1048" y="1130"/>
                </a:cubicBezTo>
                <a:close/>
                <a:moveTo>
                  <a:pt x="1701" y="781"/>
                </a:moveTo>
                <a:cubicBezTo>
                  <a:pt x="1707" y="769"/>
                  <a:pt x="1707" y="769"/>
                  <a:pt x="1707" y="769"/>
                </a:cubicBezTo>
                <a:cubicBezTo>
                  <a:pt x="1695" y="788"/>
                  <a:pt x="1695" y="788"/>
                  <a:pt x="1695" y="788"/>
                </a:cubicBezTo>
                <a:cubicBezTo>
                  <a:pt x="1701" y="781"/>
                  <a:pt x="1701" y="781"/>
                  <a:pt x="1701" y="781"/>
                </a:cubicBezTo>
                <a:close/>
                <a:moveTo>
                  <a:pt x="390" y="1143"/>
                </a:moveTo>
                <a:cubicBezTo>
                  <a:pt x="390" y="1143"/>
                  <a:pt x="390" y="1143"/>
                  <a:pt x="390" y="1143"/>
                </a:cubicBezTo>
                <a:cubicBezTo>
                  <a:pt x="390" y="1143"/>
                  <a:pt x="390" y="1143"/>
                  <a:pt x="390" y="1143"/>
                </a:cubicBezTo>
                <a:close/>
                <a:moveTo>
                  <a:pt x="371" y="1143"/>
                </a:moveTo>
                <a:cubicBezTo>
                  <a:pt x="383" y="1143"/>
                  <a:pt x="383" y="1143"/>
                  <a:pt x="371" y="1143"/>
                </a:cubicBezTo>
                <a:close/>
                <a:moveTo>
                  <a:pt x="371" y="1143"/>
                </a:moveTo>
                <a:cubicBezTo>
                  <a:pt x="371" y="1143"/>
                  <a:pt x="371" y="1143"/>
                  <a:pt x="371" y="1143"/>
                </a:cubicBezTo>
                <a:cubicBezTo>
                  <a:pt x="371" y="1143"/>
                  <a:pt x="371" y="1143"/>
                  <a:pt x="371" y="1143"/>
                </a:cubicBezTo>
                <a:close/>
                <a:moveTo>
                  <a:pt x="390" y="1143"/>
                </a:moveTo>
                <a:cubicBezTo>
                  <a:pt x="383" y="1143"/>
                  <a:pt x="383" y="1143"/>
                  <a:pt x="383" y="1143"/>
                </a:cubicBezTo>
                <a:cubicBezTo>
                  <a:pt x="383" y="1143"/>
                  <a:pt x="383" y="1143"/>
                  <a:pt x="390" y="1143"/>
                </a:cubicBezTo>
                <a:close/>
                <a:moveTo>
                  <a:pt x="383" y="1143"/>
                </a:moveTo>
                <a:cubicBezTo>
                  <a:pt x="377" y="1143"/>
                  <a:pt x="371" y="1143"/>
                  <a:pt x="371" y="1143"/>
                </a:cubicBezTo>
                <a:cubicBezTo>
                  <a:pt x="377" y="1143"/>
                  <a:pt x="377" y="1143"/>
                  <a:pt x="383" y="1143"/>
                </a:cubicBezTo>
                <a:close/>
                <a:moveTo>
                  <a:pt x="1582" y="902"/>
                </a:moveTo>
                <a:cubicBezTo>
                  <a:pt x="1607" y="883"/>
                  <a:pt x="1607" y="883"/>
                  <a:pt x="1607" y="883"/>
                </a:cubicBezTo>
                <a:cubicBezTo>
                  <a:pt x="1588" y="896"/>
                  <a:pt x="1588" y="896"/>
                  <a:pt x="1588" y="896"/>
                </a:cubicBezTo>
                <a:cubicBezTo>
                  <a:pt x="1582" y="902"/>
                  <a:pt x="1582" y="902"/>
                  <a:pt x="1582" y="902"/>
                </a:cubicBezTo>
                <a:close/>
                <a:moveTo>
                  <a:pt x="120" y="1035"/>
                </a:moveTo>
                <a:cubicBezTo>
                  <a:pt x="107" y="1035"/>
                  <a:pt x="107" y="1029"/>
                  <a:pt x="107" y="1029"/>
                </a:cubicBezTo>
                <a:cubicBezTo>
                  <a:pt x="107" y="1029"/>
                  <a:pt x="107" y="1029"/>
                  <a:pt x="107" y="1029"/>
                </a:cubicBezTo>
                <a:cubicBezTo>
                  <a:pt x="107" y="1035"/>
                  <a:pt x="120" y="1035"/>
                  <a:pt x="120" y="1035"/>
                </a:cubicBezTo>
                <a:close/>
                <a:moveTo>
                  <a:pt x="929" y="1149"/>
                </a:moveTo>
                <a:cubicBezTo>
                  <a:pt x="948" y="1149"/>
                  <a:pt x="948" y="1149"/>
                  <a:pt x="948" y="1149"/>
                </a:cubicBezTo>
                <a:cubicBezTo>
                  <a:pt x="961" y="1143"/>
                  <a:pt x="961" y="1143"/>
                  <a:pt x="961" y="1143"/>
                </a:cubicBezTo>
                <a:cubicBezTo>
                  <a:pt x="961" y="1143"/>
                  <a:pt x="961" y="1143"/>
                  <a:pt x="961" y="1143"/>
                </a:cubicBezTo>
                <a:cubicBezTo>
                  <a:pt x="929" y="1149"/>
                  <a:pt x="929" y="1149"/>
                  <a:pt x="929" y="1149"/>
                </a:cubicBezTo>
                <a:close/>
                <a:moveTo>
                  <a:pt x="132" y="1048"/>
                </a:moveTo>
                <a:cubicBezTo>
                  <a:pt x="132" y="1048"/>
                  <a:pt x="132" y="1048"/>
                  <a:pt x="132" y="1048"/>
                </a:cubicBezTo>
                <a:cubicBezTo>
                  <a:pt x="139" y="1048"/>
                  <a:pt x="139" y="1048"/>
                  <a:pt x="132" y="1048"/>
                </a:cubicBezTo>
                <a:close/>
                <a:moveTo>
                  <a:pt x="120" y="1035"/>
                </a:moveTo>
                <a:cubicBezTo>
                  <a:pt x="120" y="1035"/>
                  <a:pt x="107" y="1029"/>
                  <a:pt x="95" y="1022"/>
                </a:cubicBezTo>
                <a:cubicBezTo>
                  <a:pt x="95" y="1022"/>
                  <a:pt x="95" y="1022"/>
                  <a:pt x="107" y="1035"/>
                </a:cubicBezTo>
                <a:cubicBezTo>
                  <a:pt x="107" y="1035"/>
                  <a:pt x="107" y="1035"/>
                  <a:pt x="107" y="1035"/>
                </a:cubicBezTo>
                <a:cubicBezTo>
                  <a:pt x="120" y="1035"/>
                  <a:pt x="126" y="1042"/>
                  <a:pt x="132" y="1048"/>
                </a:cubicBezTo>
                <a:cubicBezTo>
                  <a:pt x="126" y="1042"/>
                  <a:pt x="126" y="1042"/>
                  <a:pt x="126" y="1042"/>
                </a:cubicBezTo>
                <a:cubicBezTo>
                  <a:pt x="120" y="1035"/>
                  <a:pt x="120" y="1035"/>
                  <a:pt x="120" y="1035"/>
                </a:cubicBezTo>
                <a:cubicBezTo>
                  <a:pt x="126" y="1042"/>
                  <a:pt x="126" y="1042"/>
                  <a:pt x="126" y="1042"/>
                </a:cubicBezTo>
                <a:cubicBezTo>
                  <a:pt x="126" y="1042"/>
                  <a:pt x="120" y="1042"/>
                  <a:pt x="120" y="1035"/>
                </a:cubicBezTo>
                <a:close/>
                <a:moveTo>
                  <a:pt x="308" y="1124"/>
                </a:moveTo>
                <a:cubicBezTo>
                  <a:pt x="308" y="1124"/>
                  <a:pt x="308" y="1124"/>
                  <a:pt x="308" y="1124"/>
                </a:cubicBezTo>
                <a:cubicBezTo>
                  <a:pt x="302" y="1124"/>
                  <a:pt x="302" y="1124"/>
                  <a:pt x="302" y="1124"/>
                </a:cubicBezTo>
                <a:cubicBezTo>
                  <a:pt x="277" y="1111"/>
                  <a:pt x="277" y="1111"/>
                  <a:pt x="277" y="1111"/>
                </a:cubicBezTo>
                <a:cubicBezTo>
                  <a:pt x="289" y="1111"/>
                  <a:pt x="295" y="1124"/>
                  <a:pt x="302" y="1124"/>
                </a:cubicBezTo>
                <a:cubicBezTo>
                  <a:pt x="289" y="1111"/>
                  <a:pt x="289" y="1111"/>
                  <a:pt x="289" y="1111"/>
                </a:cubicBezTo>
                <a:cubicBezTo>
                  <a:pt x="289" y="1124"/>
                  <a:pt x="289" y="1124"/>
                  <a:pt x="289" y="1124"/>
                </a:cubicBezTo>
                <a:cubicBezTo>
                  <a:pt x="302" y="1124"/>
                  <a:pt x="302" y="1124"/>
                  <a:pt x="302" y="1124"/>
                </a:cubicBezTo>
                <a:cubicBezTo>
                  <a:pt x="308" y="1124"/>
                  <a:pt x="308" y="1124"/>
                  <a:pt x="308" y="1124"/>
                </a:cubicBezTo>
                <a:cubicBezTo>
                  <a:pt x="308" y="1124"/>
                  <a:pt x="308" y="1124"/>
                  <a:pt x="308" y="1124"/>
                </a:cubicBezTo>
                <a:close/>
                <a:moveTo>
                  <a:pt x="396" y="1149"/>
                </a:moveTo>
                <a:cubicBezTo>
                  <a:pt x="408" y="1149"/>
                  <a:pt x="408" y="1149"/>
                  <a:pt x="408" y="1149"/>
                </a:cubicBezTo>
                <a:cubicBezTo>
                  <a:pt x="402" y="1149"/>
                  <a:pt x="402" y="1149"/>
                  <a:pt x="390" y="1143"/>
                </a:cubicBezTo>
                <a:cubicBezTo>
                  <a:pt x="396" y="1149"/>
                  <a:pt x="396" y="1149"/>
                  <a:pt x="396" y="1149"/>
                </a:cubicBezTo>
                <a:close/>
                <a:moveTo>
                  <a:pt x="415" y="1149"/>
                </a:moveTo>
                <a:cubicBezTo>
                  <a:pt x="415" y="1149"/>
                  <a:pt x="415" y="1149"/>
                  <a:pt x="408" y="1149"/>
                </a:cubicBezTo>
                <a:cubicBezTo>
                  <a:pt x="415" y="1149"/>
                  <a:pt x="415" y="1149"/>
                  <a:pt x="415" y="1149"/>
                </a:cubicBezTo>
                <a:close/>
                <a:moveTo>
                  <a:pt x="88" y="1003"/>
                </a:moveTo>
                <a:cubicBezTo>
                  <a:pt x="82" y="1003"/>
                  <a:pt x="82" y="1003"/>
                  <a:pt x="76" y="997"/>
                </a:cubicBezTo>
                <a:cubicBezTo>
                  <a:pt x="82" y="1003"/>
                  <a:pt x="82" y="1003"/>
                  <a:pt x="88" y="1003"/>
                </a:cubicBezTo>
                <a:close/>
                <a:moveTo>
                  <a:pt x="986" y="1143"/>
                </a:moveTo>
                <a:cubicBezTo>
                  <a:pt x="998" y="1137"/>
                  <a:pt x="998" y="1137"/>
                  <a:pt x="998" y="1137"/>
                </a:cubicBezTo>
                <a:cubicBezTo>
                  <a:pt x="973" y="1143"/>
                  <a:pt x="973" y="1143"/>
                  <a:pt x="973" y="1143"/>
                </a:cubicBezTo>
                <a:cubicBezTo>
                  <a:pt x="986" y="1143"/>
                  <a:pt x="986" y="1143"/>
                  <a:pt x="986" y="1143"/>
                </a:cubicBezTo>
                <a:close/>
              </a:path>
            </a:pathLst>
          </a:custGeom>
          <a:solidFill>
            <a:srgbClr val="CC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58148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DDE129-EC2F-46AF-A24B-2D1A5793A47D}"/>
              </a:ext>
            </a:extLst>
          </p:cNvPr>
          <p:cNvSpPr>
            <a:spLocks noGrp="1"/>
          </p:cNvSpPr>
          <p:nvPr>
            <p:ph type="title"/>
          </p:nvPr>
        </p:nvSpPr>
        <p:spPr/>
        <p:txBody>
          <a:bodyPr/>
          <a:lstStyle/>
          <a:p>
            <a:r>
              <a:rPr lang="en-US" dirty="0"/>
              <a:t>Bringing It All Together &gt; Action and Learning</a:t>
            </a:r>
          </a:p>
        </p:txBody>
      </p:sp>
      <p:sp>
        <p:nvSpPr>
          <p:cNvPr id="4" name="TextBox 3">
            <a:extLst>
              <a:ext uri="{FF2B5EF4-FFF2-40B4-BE49-F238E27FC236}">
                <a16:creationId xmlns:a16="http://schemas.microsoft.com/office/drawing/2014/main" id="{B21C79E5-B000-4DA0-B77B-FCA0351A7234}"/>
              </a:ext>
            </a:extLst>
          </p:cNvPr>
          <p:cNvSpPr txBox="1"/>
          <p:nvPr/>
        </p:nvSpPr>
        <p:spPr>
          <a:xfrm>
            <a:off x="3113314" y="1548626"/>
            <a:ext cx="6858000" cy="553998"/>
          </a:xfrm>
          <a:prstGeom prst="rect">
            <a:avLst/>
          </a:prstGeom>
          <a:solidFill>
            <a:schemeClr val="accent1">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a:ea typeface="+mn-ea"/>
                <a:cs typeface="+mn-cs"/>
              </a:rPr>
              <a:t>Action </a:t>
            </a:r>
          </a:p>
        </p:txBody>
      </p:sp>
      <p:sp>
        <p:nvSpPr>
          <p:cNvPr id="5" name="Rectangle 4">
            <a:extLst>
              <a:ext uri="{FF2B5EF4-FFF2-40B4-BE49-F238E27FC236}">
                <a16:creationId xmlns:a16="http://schemas.microsoft.com/office/drawing/2014/main" id="{70D4CE63-BDDF-45A0-B8B3-EA844EA7CA20}"/>
              </a:ext>
            </a:extLst>
          </p:cNvPr>
          <p:cNvSpPr/>
          <p:nvPr/>
        </p:nvSpPr>
        <p:spPr>
          <a:xfrm>
            <a:off x="4623000" y="3383270"/>
            <a:ext cx="3657600" cy="707886"/>
          </a:xfrm>
          <a:prstGeom prst="rect">
            <a:avLst/>
          </a:prstGeom>
          <a:solidFill>
            <a:schemeClr val="accent1">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a:ea typeface="+mn-ea"/>
                <a:cs typeface="+mn-cs"/>
              </a:rPr>
              <a:t>Improve technology for job seekers</a:t>
            </a:r>
            <a:endParaRPr kumimoji="0" lang="en-US" sz="2000" b="0" i="0" u="none" strike="noStrike" kern="1200" cap="none" spc="0" normalizeH="0" baseline="0" noProof="0" dirty="0">
              <a:ln>
                <a:noFill/>
              </a:ln>
              <a:effectLst/>
              <a:uLnTx/>
              <a:uFillTx/>
              <a:latin typeface="Calibri"/>
              <a:ea typeface="+mn-ea"/>
              <a:cs typeface="+mn-cs"/>
            </a:endParaRPr>
          </a:p>
        </p:txBody>
      </p:sp>
      <p:sp>
        <p:nvSpPr>
          <p:cNvPr id="6" name="Rectangle 5">
            <a:extLst>
              <a:ext uri="{FF2B5EF4-FFF2-40B4-BE49-F238E27FC236}">
                <a16:creationId xmlns:a16="http://schemas.microsoft.com/office/drawing/2014/main" id="{31E1512C-0F8A-4D4D-A2E8-1BD570D41060}"/>
              </a:ext>
            </a:extLst>
          </p:cNvPr>
          <p:cNvSpPr/>
          <p:nvPr/>
        </p:nvSpPr>
        <p:spPr>
          <a:xfrm>
            <a:off x="5475514" y="2441715"/>
            <a:ext cx="2133600" cy="707886"/>
          </a:xfrm>
          <a:prstGeom prst="rect">
            <a:avLst/>
          </a:prstGeom>
          <a:solidFill>
            <a:schemeClr val="accent1">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a:ea typeface="+mn-ea"/>
                <a:cs typeface="+mn-cs"/>
              </a:rPr>
              <a:t>Establish model companies</a:t>
            </a:r>
            <a:endParaRPr kumimoji="0" lang="en-US" sz="2000" b="0" i="0" u="none" strike="noStrike" kern="1200" cap="none" spc="0" normalizeH="0" baseline="0" noProof="0" dirty="0">
              <a:ln>
                <a:noFill/>
              </a:ln>
              <a:effectLst/>
              <a:uLnTx/>
              <a:uFillTx/>
              <a:latin typeface="Calibri"/>
              <a:ea typeface="+mn-ea"/>
              <a:cs typeface="+mn-cs"/>
            </a:endParaRPr>
          </a:p>
        </p:txBody>
      </p:sp>
      <p:sp>
        <p:nvSpPr>
          <p:cNvPr id="7" name="Rectangle 6">
            <a:extLst>
              <a:ext uri="{FF2B5EF4-FFF2-40B4-BE49-F238E27FC236}">
                <a16:creationId xmlns:a16="http://schemas.microsoft.com/office/drawing/2014/main" id="{87850CBF-FBE6-420E-80D0-88DEF2A7F386}"/>
              </a:ext>
            </a:extLst>
          </p:cNvPr>
          <p:cNvSpPr/>
          <p:nvPr/>
        </p:nvSpPr>
        <p:spPr>
          <a:xfrm>
            <a:off x="7837714" y="2461538"/>
            <a:ext cx="2264736" cy="707886"/>
          </a:xfrm>
          <a:prstGeom prst="rect">
            <a:avLst/>
          </a:prstGeom>
          <a:solidFill>
            <a:schemeClr val="accent1">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a:ea typeface="+mn-ea"/>
                <a:cs typeface="+mn-cs"/>
              </a:rPr>
              <a:t>Build on current communities</a:t>
            </a:r>
            <a:endParaRPr kumimoji="0" lang="en-US" sz="2000" b="0" i="0" u="none" strike="noStrike" kern="1200" cap="none" spc="0" normalizeH="0" baseline="0" noProof="0" dirty="0">
              <a:ln>
                <a:noFill/>
              </a:ln>
              <a:effectLst/>
              <a:uLnTx/>
              <a:uFillTx/>
              <a:latin typeface="Calibri"/>
              <a:ea typeface="+mn-ea"/>
              <a:cs typeface="+mn-cs"/>
            </a:endParaRPr>
          </a:p>
        </p:txBody>
      </p:sp>
      <p:sp>
        <p:nvSpPr>
          <p:cNvPr id="8" name="TextBox 7">
            <a:extLst>
              <a:ext uri="{FF2B5EF4-FFF2-40B4-BE49-F238E27FC236}">
                <a16:creationId xmlns:a16="http://schemas.microsoft.com/office/drawing/2014/main" id="{3329A2B6-4CBA-40C6-A5A8-F3FFDC4D3DAF}"/>
              </a:ext>
            </a:extLst>
          </p:cNvPr>
          <p:cNvSpPr txBox="1"/>
          <p:nvPr/>
        </p:nvSpPr>
        <p:spPr>
          <a:xfrm>
            <a:off x="3113314" y="5206226"/>
            <a:ext cx="6858000" cy="553998"/>
          </a:xfrm>
          <a:prstGeom prst="rect">
            <a:avLst/>
          </a:prstGeom>
          <a:solidFill>
            <a:schemeClr val="accent3">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a:ea typeface="+mn-ea"/>
                <a:cs typeface="+mn-cs"/>
              </a:rPr>
              <a:t>Learning</a:t>
            </a:r>
          </a:p>
        </p:txBody>
      </p:sp>
      <p:sp>
        <p:nvSpPr>
          <p:cNvPr id="9" name="TextBox 8">
            <a:extLst>
              <a:ext uri="{FF2B5EF4-FFF2-40B4-BE49-F238E27FC236}">
                <a16:creationId xmlns:a16="http://schemas.microsoft.com/office/drawing/2014/main" id="{3E18ABDF-153C-43DD-BB44-C711A04AB936}"/>
              </a:ext>
            </a:extLst>
          </p:cNvPr>
          <p:cNvSpPr txBox="1"/>
          <p:nvPr/>
        </p:nvSpPr>
        <p:spPr>
          <a:xfrm>
            <a:off x="3494314" y="5888881"/>
            <a:ext cx="2674052" cy="707886"/>
          </a:xfrm>
          <a:prstGeom prst="rect">
            <a:avLst/>
          </a:prstGeom>
          <a:solidFill>
            <a:schemeClr val="accent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a:ea typeface="+mn-ea"/>
                <a:cs typeface="+mn-cs"/>
              </a:rPr>
              <a:t>Increase knowledge of the pipeline</a:t>
            </a:r>
            <a:endParaRPr kumimoji="0" lang="en-US" sz="1400" b="1" i="0" u="none" strike="noStrike" kern="1200" cap="none" spc="0" normalizeH="0" baseline="0" noProof="0" dirty="0">
              <a:ln>
                <a:noFill/>
              </a:ln>
              <a:effectLst/>
              <a:uLnTx/>
              <a:uFillTx/>
              <a:latin typeface="Calibri"/>
              <a:ea typeface="+mn-ea"/>
              <a:cs typeface="+mn-cs"/>
            </a:endParaRPr>
          </a:p>
        </p:txBody>
      </p:sp>
      <p:sp>
        <p:nvSpPr>
          <p:cNvPr id="10" name="TextBox 9">
            <a:extLst>
              <a:ext uri="{FF2B5EF4-FFF2-40B4-BE49-F238E27FC236}">
                <a16:creationId xmlns:a16="http://schemas.microsoft.com/office/drawing/2014/main" id="{15A6ECD1-C012-47B3-B7F9-E3CC6E01D542}"/>
              </a:ext>
            </a:extLst>
          </p:cNvPr>
          <p:cNvSpPr txBox="1"/>
          <p:nvPr/>
        </p:nvSpPr>
        <p:spPr>
          <a:xfrm>
            <a:off x="6694714" y="5888881"/>
            <a:ext cx="2674052" cy="707886"/>
          </a:xfrm>
          <a:prstGeom prst="rect">
            <a:avLst/>
          </a:prstGeom>
          <a:solidFill>
            <a:schemeClr val="accent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a:ea typeface="+mn-ea"/>
                <a:cs typeface="+mn-cs"/>
              </a:rPr>
              <a:t>Increase knowledge of policy levers</a:t>
            </a:r>
            <a:endParaRPr kumimoji="0" lang="en-US" sz="1400" b="0" i="0" u="none" strike="noStrike" kern="1200" cap="none" spc="0" normalizeH="0" baseline="0" noProof="0" dirty="0">
              <a:ln>
                <a:noFill/>
              </a:ln>
              <a:effectLst/>
              <a:uLnTx/>
              <a:uFillTx/>
              <a:latin typeface="Calibri"/>
              <a:ea typeface="+mn-ea"/>
              <a:cs typeface="+mn-cs"/>
            </a:endParaRPr>
          </a:p>
        </p:txBody>
      </p:sp>
      <p:sp>
        <p:nvSpPr>
          <p:cNvPr id="11" name="Rectangle 10">
            <a:extLst>
              <a:ext uri="{FF2B5EF4-FFF2-40B4-BE49-F238E27FC236}">
                <a16:creationId xmlns:a16="http://schemas.microsoft.com/office/drawing/2014/main" id="{77D4A252-638F-41DF-A167-1B33D25B4317}"/>
              </a:ext>
            </a:extLst>
          </p:cNvPr>
          <p:cNvSpPr/>
          <p:nvPr/>
        </p:nvSpPr>
        <p:spPr>
          <a:xfrm>
            <a:off x="6999514" y="4180448"/>
            <a:ext cx="2264736" cy="707886"/>
          </a:xfrm>
          <a:prstGeom prst="rect">
            <a:avLst/>
          </a:prstGeom>
          <a:solidFill>
            <a:schemeClr val="accent1">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a:ea typeface="+mn-ea"/>
                <a:cs typeface="+mn-cs"/>
              </a:rPr>
              <a:t>Company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a:ea typeface="+mn-ea"/>
                <a:cs typeface="+mn-cs"/>
              </a:rPr>
              <a:t>Cohorts</a:t>
            </a:r>
          </a:p>
        </p:txBody>
      </p:sp>
      <p:sp>
        <p:nvSpPr>
          <p:cNvPr id="12" name="Rectangle 11">
            <a:extLst>
              <a:ext uri="{FF2B5EF4-FFF2-40B4-BE49-F238E27FC236}">
                <a16:creationId xmlns:a16="http://schemas.microsoft.com/office/drawing/2014/main" id="{9B01ED7E-DDBC-4BC6-BE82-ED6B80A33370}"/>
              </a:ext>
            </a:extLst>
          </p:cNvPr>
          <p:cNvSpPr/>
          <p:nvPr/>
        </p:nvSpPr>
        <p:spPr>
          <a:xfrm>
            <a:off x="3820378" y="4194931"/>
            <a:ext cx="2264736" cy="707886"/>
          </a:xfrm>
          <a:prstGeom prst="rect">
            <a:avLst/>
          </a:prstGeom>
          <a:solidFill>
            <a:schemeClr val="accent1">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a:ea typeface="+mn-ea"/>
                <a:cs typeface="+mn-cs"/>
              </a:rPr>
              <a:t>DIY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a:ea typeface="+mn-ea"/>
                <a:cs typeface="+mn-cs"/>
              </a:rPr>
              <a:t>Guide</a:t>
            </a:r>
          </a:p>
        </p:txBody>
      </p:sp>
      <p:sp>
        <p:nvSpPr>
          <p:cNvPr id="22" name="Rectangle 21">
            <a:extLst>
              <a:ext uri="{FF2B5EF4-FFF2-40B4-BE49-F238E27FC236}">
                <a16:creationId xmlns:a16="http://schemas.microsoft.com/office/drawing/2014/main" id="{1305C5F5-14A4-4993-8C17-ED0132E13D18}"/>
              </a:ext>
            </a:extLst>
          </p:cNvPr>
          <p:cNvSpPr/>
          <p:nvPr/>
        </p:nvSpPr>
        <p:spPr>
          <a:xfrm>
            <a:off x="2982178" y="2364070"/>
            <a:ext cx="2264736" cy="923330"/>
          </a:xfrm>
          <a:prstGeom prst="rect">
            <a:avLst/>
          </a:prstGeom>
          <a:solidFill>
            <a:schemeClr val="accent1">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Calibri"/>
                <a:ea typeface="+mn-ea"/>
                <a:cs typeface="+mn-cs"/>
              </a:rPr>
              <a:t>Transform HR practices </a:t>
            </a:r>
            <a:r>
              <a:rPr kumimoji="0" lang="en-US" sz="1400" b="1" i="0" u="none" strike="noStrike" kern="1200" cap="none" spc="0" normalizeH="0" baseline="0" noProof="0" dirty="0">
                <a:ln>
                  <a:noFill/>
                </a:ln>
                <a:effectLst/>
                <a:uLnTx/>
                <a:uFillTx/>
                <a:latin typeface="Calibri"/>
                <a:ea typeface="+mn-ea"/>
                <a:cs typeface="+mn-cs"/>
              </a:rPr>
              <a:t>(certifications, employee referrals, etc.) </a:t>
            </a:r>
            <a:endParaRPr kumimoji="0" lang="en-US" sz="1400" b="0" i="0" u="none" strike="noStrike" kern="1200" cap="none" spc="0" normalizeH="0" baseline="0" noProof="0" dirty="0">
              <a:ln>
                <a:noFill/>
              </a:ln>
              <a:effectLst/>
              <a:uLnTx/>
              <a:uFillTx/>
              <a:latin typeface="Calibri"/>
              <a:ea typeface="+mn-ea"/>
              <a:cs typeface="+mn-cs"/>
            </a:endParaRPr>
          </a:p>
        </p:txBody>
      </p:sp>
    </p:spTree>
    <p:extLst>
      <p:ext uri="{BB962C8B-B14F-4D97-AF65-F5344CB8AC3E}">
        <p14:creationId xmlns:p14="http://schemas.microsoft.com/office/powerpoint/2010/main" val="4975698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B91106-7816-486F-9DE5-F76A8742CADC}"/>
              </a:ext>
            </a:extLst>
          </p:cNvPr>
          <p:cNvSpPr>
            <a:spLocks noGrp="1"/>
          </p:cNvSpPr>
          <p:nvPr>
            <p:ph type="title"/>
          </p:nvPr>
        </p:nvSpPr>
        <p:spPr/>
        <p:txBody>
          <a:bodyPr/>
          <a:lstStyle/>
          <a:p>
            <a:r>
              <a:rPr lang="en-US" dirty="0"/>
              <a:t>Would You Like to Know More? </a:t>
            </a:r>
          </a:p>
        </p:txBody>
      </p:sp>
      <p:pic>
        <p:nvPicPr>
          <p:cNvPr id="4" name="Picture 3" descr="Picture 2">
            <a:extLst>
              <a:ext uri="{FF2B5EF4-FFF2-40B4-BE49-F238E27FC236}">
                <a16:creationId xmlns:a16="http://schemas.microsoft.com/office/drawing/2014/main" id="{617832C3-68F3-455F-AFDF-2475FB5037B1}"/>
              </a:ext>
            </a:extLst>
          </p:cNvPr>
          <p:cNvPicPr>
            <a:picLocks noChangeAspect="1"/>
          </p:cNvPicPr>
          <p:nvPr/>
        </p:nvPicPr>
        <p:blipFill>
          <a:blip r:embed="rId2"/>
          <a:srcRect b="7454"/>
          <a:stretch>
            <a:fillRect/>
          </a:stretch>
        </p:blipFill>
        <p:spPr>
          <a:xfrm>
            <a:off x="2312037" y="1825625"/>
            <a:ext cx="7567926" cy="4389046"/>
          </a:xfrm>
          <a:prstGeom prst="rect">
            <a:avLst/>
          </a:prstGeom>
          <a:ln w="12700">
            <a:miter lim="400000"/>
          </a:ln>
        </p:spPr>
      </p:pic>
    </p:spTree>
    <p:extLst>
      <p:ext uri="{BB962C8B-B14F-4D97-AF65-F5344CB8AC3E}">
        <p14:creationId xmlns:p14="http://schemas.microsoft.com/office/powerpoint/2010/main" val="8943621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E72FC5-DE17-4D59-9737-8871EA841746}"/>
              </a:ext>
            </a:extLst>
          </p:cNvPr>
          <p:cNvSpPr>
            <a:spLocks noGrp="1"/>
          </p:cNvSpPr>
          <p:nvPr>
            <p:ph idx="1"/>
          </p:nvPr>
        </p:nvSpPr>
        <p:spPr>
          <a:xfrm>
            <a:off x="523241" y="1825625"/>
            <a:ext cx="5572760" cy="4351338"/>
          </a:xfrm>
        </p:spPr>
        <p:txBody>
          <a:bodyPr>
            <a:normAutofit fontScale="85000" lnSpcReduction="20000"/>
          </a:bodyPr>
          <a:lstStyle/>
          <a:p>
            <a:r>
              <a:rPr lang="en-US" dirty="0"/>
              <a:t>The Workplace Initiative was founded as a national network of foundations, companies, nonprofits and government agencies that worked to remove barriers to successful careers for people with disabilities. Started in 2012, the agency was spearheaded by a team of experts in disability inclusion at the </a:t>
            </a:r>
            <a:r>
              <a:rPr lang="en-US" u="sng" dirty="0">
                <a:hlinkClick r:id="rId2"/>
              </a:rPr>
              <a:t>Poses Family Foundation (PFF)</a:t>
            </a:r>
            <a:r>
              <a:rPr lang="en-US" dirty="0"/>
              <a:t>, a New York City–based philanthropic foundation founded by Nancy and Fred Poses.</a:t>
            </a:r>
          </a:p>
          <a:p>
            <a:r>
              <a:rPr lang="en-US" dirty="0">
                <a:hlinkClick r:id="rId3"/>
              </a:rPr>
              <a:t>https://workplaceinitiative.org/wp-content/uploads/2017/02/Disability-Employment-and-Inclusion_Your-Guide-to-Success.pdf</a:t>
            </a:r>
            <a:endParaRPr lang="en-US" dirty="0"/>
          </a:p>
          <a:p>
            <a:endParaRPr lang="en-US" dirty="0">
              <a:solidFill>
                <a:schemeClr val="tx1"/>
              </a:solidFill>
            </a:endParaRPr>
          </a:p>
        </p:txBody>
      </p:sp>
      <p:sp>
        <p:nvSpPr>
          <p:cNvPr id="3" name="Title 2">
            <a:extLst>
              <a:ext uri="{FF2B5EF4-FFF2-40B4-BE49-F238E27FC236}">
                <a16:creationId xmlns:a16="http://schemas.microsoft.com/office/drawing/2014/main" id="{CD0D9C4F-D907-4CB6-9673-3BFB31047A19}"/>
              </a:ext>
            </a:extLst>
          </p:cNvPr>
          <p:cNvSpPr>
            <a:spLocks noGrp="1"/>
          </p:cNvSpPr>
          <p:nvPr>
            <p:ph type="title"/>
          </p:nvPr>
        </p:nvSpPr>
        <p:spPr/>
        <p:txBody>
          <a:bodyPr/>
          <a:lstStyle/>
          <a:p>
            <a:r>
              <a:rPr lang="en-US" dirty="0"/>
              <a:t>Poses Family Foundation – Workplace Initiative</a:t>
            </a:r>
          </a:p>
        </p:txBody>
      </p:sp>
      <p:pic>
        <p:nvPicPr>
          <p:cNvPr id="5" name="Picture 4" descr="Logos for TD Bank, McKesson, Grainger, GM, Boston Scientific, UPS, Pepsi, Walgreens and P&amp;G. ">
            <a:extLst>
              <a:ext uri="{FF2B5EF4-FFF2-40B4-BE49-F238E27FC236}">
                <a16:creationId xmlns:a16="http://schemas.microsoft.com/office/drawing/2014/main" id="{4EAD0B98-8396-4EA4-A3F1-680C105C3494}"/>
              </a:ext>
            </a:extLst>
          </p:cNvPr>
          <p:cNvPicPr>
            <a:picLocks noChangeAspect="1"/>
          </p:cNvPicPr>
          <p:nvPr/>
        </p:nvPicPr>
        <p:blipFill>
          <a:blip r:embed="rId4"/>
          <a:stretch>
            <a:fillRect/>
          </a:stretch>
        </p:blipFill>
        <p:spPr>
          <a:xfrm>
            <a:off x="6572020" y="4084890"/>
            <a:ext cx="5007429" cy="2407984"/>
          </a:xfrm>
          <a:prstGeom prst="rect">
            <a:avLst/>
          </a:prstGeom>
        </p:spPr>
      </p:pic>
      <p:pic>
        <p:nvPicPr>
          <p:cNvPr id="6" name="Picture 5" descr="Logo Workplace Initiative-Disability Employment and Inclusion: Your Guide to Success. ">
            <a:extLst>
              <a:ext uri="{FF2B5EF4-FFF2-40B4-BE49-F238E27FC236}">
                <a16:creationId xmlns:a16="http://schemas.microsoft.com/office/drawing/2014/main" id="{83E862EF-FBB2-4E3B-864E-4C6675F9F046}"/>
              </a:ext>
            </a:extLst>
          </p:cNvPr>
          <p:cNvPicPr>
            <a:picLocks noChangeAspect="1"/>
          </p:cNvPicPr>
          <p:nvPr/>
        </p:nvPicPr>
        <p:blipFill>
          <a:blip r:embed="rId5"/>
          <a:stretch>
            <a:fillRect/>
          </a:stretch>
        </p:blipFill>
        <p:spPr>
          <a:xfrm>
            <a:off x="6661330" y="1593310"/>
            <a:ext cx="4828811" cy="2407984"/>
          </a:xfrm>
          <a:prstGeom prst="rect">
            <a:avLst/>
          </a:prstGeom>
        </p:spPr>
      </p:pic>
    </p:spTree>
    <p:extLst>
      <p:ext uri="{BB962C8B-B14F-4D97-AF65-F5344CB8AC3E}">
        <p14:creationId xmlns:p14="http://schemas.microsoft.com/office/powerpoint/2010/main" val="5876664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14A1E7-AC93-4FA4-A77B-55BAA8A62404}"/>
              </a:ext>
            </a:extLst>
          </p:cNvPr>
          <p:cNvSpPr>
            <a:spLocks noGrp="1"/>
          </p:cNvSpPr>
          <p:nvPr>
            <p:ph idx="1"/>
          </p:nvPr>
        </p:nvSpPr>
        <p:spPr>
          <a:xfrm>
            <a:off x="186612" y="1825625"/>
            <a:ext cx="6624719" cy="4351338"/>
          </a:xfrm>
        </p:spPr>
        <p:txBody>
          <a:bodyPr>
            <a:noAutofit/>
          </a:bodyPr>
          <a:lstStyle/>
          <a:p>
            <a:r>
              <a:rPr lang="en-US" sz="2200" b="1" dirty="0"/>
              <a:t>Challenge: </a:t>
            </a:r>
            <a:r>
              <a:rPr lang="en-US" sz="2200" dirty="0"/>
              <a:t>Many employers are struggling to advance disability workplace inclusion and, at a time when talent attraction is a top business priority. It’s imperative to develop a disability inclusion baseline to measure adoption of best practices.</a:t>
            </a:r>
          </a:p>
          <a:p>
            <a:r>
              <a:rPr lang="en-US" sz="2200" b="1" dirty="0"/>
              <a:t>Actions: </a:t>
            </a:r>
            <a:r>
              <a:rPr lang="en-US" sz="2200" dirty="0"/>
              <a:t>The </a:t>
            </a:r>
            <a:r>
              <a:rPr lang="en-US" sz="2200" dirty="0">
                <a:hlinkClick r:id="rId2"/>
              </a:rPr>
              <a:t>Disability Employment Tracker™,</a:t>
            </a:r>
            <a:r>
              <a:rPr lang="en-US" sz="2200" dirty="0"/>
              <a:t> NOD’s confidential, corporate self-assessment, allows employers to benchmark their disability inclusion practices against other leading companies.</a:t>
            </a:r>
          </a:p>
          <a:p>
            <a:r>
              <a:rPr lang="en-US" sz="2200" dirty="0"/>
              <a:t>Employers receive a free Scorecard measuring six inclusion aspects: </a:t>
            </a:r>
            <a:r>
              <a:rPr lang="en-US" sz="2200" b="1" dirty="0"/>
              <a:t>Climate &amp; Culture; Talent Sourcing; People Practices; Workplace &amp; Technology; Strategy &amp; Metrics; and Veterans Employment. </a:t>
            </a:r>
          </a:p>
          <a:p>
            <a:endParaRPr lang="en-US" sz="2200" dirty="0"/>
          </a:p>
        </p:txBody>
      </p:sp>
      <p:sp>
        <p:nvSpPr>
          <p:cNvPr id="3" name="Title 2">
            <a:extLst>
              <a:ext uri="{FF2B5EF4-FFF2-40B4-BE49-F238E27FC236}">
                <a16:creationId xmlns:a16="http://schemas.microsoft.com/office/drawing/2014/main" id="{6EBE11CC-54DD-4C69-9D33-165299C28D72}"/>
              </a:ext>
            </a:extLst>
          </p:cNvPr>
          <p:cNvSpPr>
            <a:spLocks noGrp="1"/>
          </p:cNvSpPr>
          <p:nvPr>
            <p:ph type="title"/>
          </p:nvPr>
        </p:nvSpPr>
        <p:spPr/>
        <p:txBody>
          <a:bodyPr/>
          <a:lstStyle/>
          <a:p>
            <a:r>
              <a:rPr lang="en-US" dirty="0"/>
              <a:t>The National Organization on Disability (NOD) </a:t>
            </a:r>
          </a:p>
        </p:txBody>
      </p:sp>
      <p:pic>
        <p:nvPicPr>
          <p:cNvPr id="1026" name="Picture 2" descr="Image result for NOD disability employment tracker">
            <a:extLst>
              <a:ext uri="{FF2B5EF4-FFF2-40B4-BE49-F238E27FC236}">
                <a16:creationId xmlns:a16="http://schemas.microsoft.com/office/drawing/2014/main" id="{2FA670A8-256A-41E4-86F9-5AFFE574C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7943" y="1956500"/>
            <a:ext cx="4227509" cy="4220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4347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0A0B79-4453-409C-A674-11F9F4CF343C}"/>
              </a:ext>
            </a:extLst>
          </p:cNvPr>
          <p:cNvSpPr>
            <a:spLocks noGrp="1"/>
          </p:cNvSpPr>
          <p:nvPr>
            <p:ph type="title"/>
          </p:nvPr>
        </p:nvSpPr>
        <p:spPr/>
        <p:txBody>
          <a:bodyPr/>
          <a:lstStyle/>
          <a:p>
            <a:r>
              <a:rPr lang="en-US" dirty="0"/>
              <a:t>Accenture and the Disability Inclusion Advantage</a:t>
            </a:r>
          </a:p>
        </p:txBody>
      </p:sp>
      <p:sp>
        <p:nvSpPr>
          <p:cNvPr id="4" name="Content Placeholder 3">
            <a:extLst>
              <a:ext uri="{FF2B5EF4-FFF2-40B4-BE49-F238E27FC236}">
                <a16:creationId xmlns:a16="http://schemas.microsoft.com/office/drawing/2014/main" id="{08B17D8D-2BCD-4E44-B00E-6B3C5BD14206}"/>
              </a:ext>
            </a:extLst>
          </p:cNvPr>
          <p:cNvSpPr>
            <a:spLocks noGrp="1"/>
          </p:cNvSpPr>
          <p:nvPr>
            <p:ph sz="half" idx="1"/>
          </p:nvPr>
        </p:nvSpPr>
        <p:spPr>
          <a:xfrm>
            <a:off x="146958" y="1485446"/>
            <a:ext cx="4573088" cy="4351338"/>
          </a:xfrm>
        </p:spPr>
        <p:txBody>
          <a:bodyPr>
            <a:noAutofit/>
          </a:bodyPr>
          <a:lstStyle/>
          <a:p>
            <a:r>
              <a:rPr lang="en-US" sz="2600" dirty="0">
                <a:solidFill>
                  <a:schemeClr val="tx1"/>
                </a:solidFill>
              </a:rPr>
              <a:t>New research from Accenture, in partnership with </a:t>
            </a:r>
            <a:r>
              <a:rPr lang="en-US" sz="2600" dirty="0" err="1">
                <a:solidFill>
                  <a:schemeClr val="tx1"/>
                </a:solidFill>
              </a:rPr>
              <a:t>Disability:IN</a:t>
            </a:r>
            <a:r>
              <a:rPr lang="en-US" sz="2600" dirty="0">
                <a:solidFill>
                  <a:schemeClr val="tx1"/>
                </a:solidFill>
              </a:rPr>
              <a:t> and the American Association of People with Disabilities (AAPD), reveals that companies that embrace best practices for employing…have outperformed their peers.</a:t>
            </a:r>
          </a:p>
          <a:p>
            <a:r>
              <a:rPr lang="en-US" sz="2600" b="1" dirty="0">
                <a:solidFill>
                  <a:schemeClr val="tx1"/>
                </a:solidFill>
              </a:rPr>
              <a:t>Would you like to know more? </a:t>
            </a:r>
            <a:r>
              <a:rPr lang="en-US" sz="2600" dirty="0">
                <a:hlinkClick r:id="rId2"/>
              </a:rPr>
              <a:t>https://www.accenture .com/_acnmedia/pdf-89/accenture-disability-inclusion-research-report.pdf</a:t>
            </a:r>
            <a:r>
              <a:rPr lang="en-US" sz="2600" dirty="0"/>
              <a:t> </a:t>
            </a:r>
            <a:endParaRPr lang="en-US" sz="2600" b="1" dirty="0"/>
          </a:p>
        </p:txBody>
      </p:sp>
      <p:sp>
        <p:nvSpPr>
          <p:cNvPr id="5" name="Content Placeholder 4">
            <a:extLst>
              <a:ext uri="{FF2B5EF4-FFF2-40B4-BE49-F238E27FC236}">
                <a16:creationId xmlns:a16="http://schemas.microsoft.com/office/drawing/2014/main" id="{7F14B580-C004-4B99-AE9A-CF04BD24A841}"/>
              </a:ext>
            </a:extLst>
          </p:cNvPr>
          <p:cNvSpPr txBox="1">
            <a:spLocks/>
          </p:cNvSpPr>
          <p:nvPr/>
        </p:nvSpPr>
        <p:spPr>
          <a:xfrm>
            <a:off x="7859486" y="1485446"/>
            <a:ext cx="4305300"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chemeClr val="tx1"/>
                </a:solidFill>
              </a:rPr>
              <a:t>Companies that embrace employees with disabilities clearly see the results in </a:t>
            </a:r>
            <a:r>
              <a:rPr lang="en-US" sz="2600" b="1" dirty="0">
                <a:solidFill>
                  <a:schemeClr val="tx1"/>
                </a:solidFill>
              </a:rPr>
              <a:t>their bottom line. </a:t>
            </a:r>
          </a:p>
          <a:p>
            <a:r>
              <a:rPr lang="en-US" sz="2600" dirty="0">
                <a:solidFill>
                  <a:schemeClr val="tx1"/>
                </a:solidFill>
              </a:rPr>
              <a:t>According to </a:t>
            </a:r>
            <a:r>
              <a:rPr lang="en-US" sz="2600" u="sng" dirty="0">
                <a:solidFill>
                  <a:schemeClr val="tx1"/>
                </a:solidFill>
                <a:hlinkClick r:id="rId3">
                  <a:extLst>
                    <a:ext uri="{A12FA001-AC4F-418D-AE19-62706E023703}">
                      <ahyp:hlinkClr xmlns:ahyp="http://schemas.microsoft.com/office/drawing/2018/hyperlinkcolor" val="tx"/>
                    </a:ext>
                  </a:extLst>
                </a:hlinkClick>
              </a:rPr>
              <a:t>Accenture</a:t>
            </a:r>
            <a:r>
              <a:rPr lang="en-US" sz="2600" u="sng" dirty="0">
                <a:solidFill>
                  <a:schemeClr val="tx1"/>
                </a:solidFill>
              </a:rPr>
              <a:t>, </a:t>
            </a:r>
            <a:r>
              <a:rPr lang="en-US" sz="2600" dirty="0">
                <a:solidFill>
                  <a:schemeClr val="tx1"/>
                </a:solidFill>
              </a:rPr>
              <a:t>disability-inclusive companies have </a:t>
            </a:r>
            <a:r>
              <a:rPr lang="en-US" sz="2600" b="1" dirty="0">
                <a:solidFill>
                  <a:schemeClr val="tx1"/>
                </a:solidFill>
              </a:rPr>
              <a:t>higher productivity levels </a:t>
            </a:r>
            <a:r>
              <a:rPr lang="en-US" sz="2600" dirty="0">
                <a:solidFill>
                  <a:schemeClr val="tx1"/>
                </a:solidFill>
              </a:rPr>
              <a:t>and </a:t>
            </a:r>
            <a:r>
              <a:rPr lang="en-US" sz="2600" b="1" dirty="0">
                <a:solidFill>
                  <a:schemeClr val="tx1"/>
                </a:solidFill>
              </a:rPr>
              <a:t>lower staff turnover rates</a:t>
            </a:r>
            <a:r>
              <a:rPr lang="en-US" sz="2600" dirty="0">
                <a:solidFill>
                  <a:schemeClr val="tx1"/>
                </a:solidFill>
              </a:rPr>
              <a:t>, are </a:t>
            </a:r>
            <a:r>
              <a:rPr lang="en-US" sz="2600" b="1" dirty="0">
                <a:solidFill>
                  <a:schemeClr val="tx1"/>
                </a:solidFill>
              </a:rPr>
              <a:t>twice as likely to outperform their peers in shareholder returns </a:t>
            </a:r>
            <a:r>
              <a:rPr lang="en-US" sz="2600" dirty="0">
                <a:solidFill>
                  <a:schemeClr val="tx1"/>
                </a:solidFill>
              </a:rPr>
              <a:t>and create larger returns on investment. </a:t>
            </a:r>
          </a:p>
          <a:p>
            <a:endParaRPr lang="en-US" sz="2600" dirty="0"/>
          </a:p>
        </p:txBody>
      </p:sp>
      <p:pic>
        <p:nvPicPr>
          <p:cNvPr id="6" name="Picture 5" descr="Logo for the Accenture Disability Inclusion Advantage Study ">
            <a:extLst>
              <a:ext uri="{FF2B5EF4-FFF2-40B4-BE49-F238E27FC236}">
                <a16:creationId xmlns:a16="http://schemas.microsoft.com/office/drawing/2014/main" id="{6D50561D-B9E2-4EBE-A221-638B214BE1D4}"/>
              </a:ext>
            </a:extLst>
          </p:cNvPr>
          <p:cNvPicPr>
            <a:picLocks noChangeAspect="1"/>
          </p:cNvPicPr>
          <p:nvPr/>
        </p:nvPicPr>
        <p:blipFill>
          <a:blip r:embed="rId4"/>
          <a:stretch>
            <a:fillRect/>
          </a:stretch>
        </p:blipFill>
        <p:spPr>
          <a:xfrm>
            <a:off x="4720046" y="3102205"/>
            <a:ext cx="3139440" cy="1798177"/>
          </a:xfrm>
          <a:prstGeom prst="rect">
            <a:avLst/>
          </a:prstGeom>
        </p:spPr>
      </p:pic>
    </p:spTree>
    <p:extLst>
      <p:ext uri="{BB962C8B-B14F-4D97-AF65-F5344CB8AC3E}">
        <p14:creationId xmlns:p14="http://schemas.microsoft.com/office/powerpoint/2010/main" val="33751510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148FDC4-F4AE-4BDA-ABE6-8C6386E9FAB8}"/>
              </a:ext>
            </a:extLst>
          </p:cNvPr>
          <p:cNvSpPr>
            <a:spLocks noGrp="1"/>
          </p:cNvSpPr>
          <p:nvPr>
            <p:ph idx="1"/>
          </p:nvPr>
        </p:nvSpPr>
        <p:spPr>
          <a:xfrm>
            <a:off x="523241" y="1825625"/>
            <a:ext cx="7967616" cy="4351338"/>
          </a:xfrm>
        </p:spPr>
        <p:txBody>
          <a:bodyPr>
            <a:normAutofit fontScale="85000" lnSpcReduction="20000"/>
          </a:bodyPr>
          <a:lstStyle/>
          <a:p>
            <a:r>
              <a:rPr lang="en-US" dirty="0">
                <a:solidFill>
                  <a:schemeClr val="tx1"/>
                </a:solidFill>
              </a:rPr>
              <a:t>At Microsoft, managers realized that people with autism weren’t getting hired despite clearly having the required knowledge and intellect. </a:t>
            </a:r>
          </a:p>
          <a:p>
            <a:r>
              <a:rPr lang="en-US" dirty="0">
                <a:solidFill>
                  <a:schemeClr val="tx1"/>
                </a:solidFill>
              </a:rPr>
              <a:t>As Jenny Lay-</a:t>
            </a:r>
            <a:r>
              <a:rPr lang="en-US" dirty="0" err="1">
                <a:solidFill>
                  <a:schemeClr val="tx1"/>
                </a:solidFill>
              </a:rPr>
              <a:t>Flurrie</a:t>
            </a:r>
            <a:r>
              <a:rPr lang="en-US" dirty="0">
                <a:solidFill>
                  <a:schemeClr val="tx1"/>
                </a:solidFill>
              </a:rPr>
              <a:t>, the company’s chief accessibility officer, told us, “We discovered that the problem was the interview process, so we did away with that process entirely for candidates with autism.” Microsoft instead began working with a local autism-support organization</a:t>
            </a:r>
          </a:p>
          <a:p>
            <a:r>
              <a:rPr lang="en-US" dirty="0">
                <a:solidFill>
                  <a:schemeClr val="tx1"/>
                </a:solidFill>
              </a:rPr>
              <a:t> to bring in candidates for a different type of evaluation process. The assessment program involved a series of exercises designed to test teamwork and technical skills; it also provided real-time training. </a:t>
            </a:r>
          </a:p>
          <a:p>
            <a:r>
              <a:rPr lang="en-US" b="1" dirty="0">
                <a:solidFill>
                  <a:schemeClr val="tx1"/>
                </a:solidFill>
              </a:rPr>
              <a:t>This way of thinking also applies to people development and training processes. Even small changes in standard training programs can make a big </a:t>
            </a:r>
            <a:r>
              <a:rPr lang="en-US" b="1" dirty="0" err="1">
                <a:solidFill>
                  <a:schemeClr val="tx1"/>
                </a:solidFill>
              </a:rPr>
              <a:t>differenc</a:t>
            </a:r>
            <a:endParaRPr lang="en-US" b="1" dirty="0">
              <a:solidFill>
                <a:schemeClr val="tx1"/>
              </a:solidFill>
            </a:endParaRPr>
          </a:p>
        </p:txBody>
      </p:sp>
      <p:sp>
        <p:nvSpPr>
          <p:cNvPr id="3" name="Title 2">
            <a:extLst>
              <a:ext uri="{FF2B5EF4-FFF2-40B4-BE49-F238E27FC236}">
                <a16:creationId xmlns:a16="http://schemas.microsoft.com/office/drawing/2014/main" id="{70FBC593-283F-4604-82B4-BEAC7FC4586C}"/>
              </a:ext>
            </a:extLst>
          </p:cNvPr>
          <p:cNvSpPr>
            <a:spLocks noGrp="1"/>
          </p:cNvSpPr>
          <p:nvPr>
            <p:ph type="title"/>
          </p:nvPr>
        </p:nvSpPr>
        <p:spPr/>
        <p:txBody>
          <a:bodyPr/>
          <a:lstStyle/>
          <a:p>
            <a:r>
              <a:rPr lang="en-US" dirty="0"/>
              <a:t>Identify and Change Process – Microsoft’s Lesson</a:t>
            </a:r>
          </a:p>
        </p:txBody>
      </p:sp>
      <p:pic>
        <p:nvPicPr>
          <p:cNvPr id="4" name="Picture 3" descr="Microsoft office building in Redmond, WA ">
            <a:extLst>
              <a:ext uri="{FF2B5EF4-FFF2-40B4-BE49-F238E27FC236}">
                <a16:creationId xmlns:a16="http://schemas.microsoft.com/office/drawing/2014/main" id="{97A3C6CE-A4E2-47D8-9068-86DA41D85B3A}"/>
              </a:ext>
            </a:extLst>
          </p:cNvPr>
          <p:cNvPicPr>
            <a:picLocks noChangeAspect="1"/>
          </p:cNvPicPr>
          <p:nvPr/>
        </p:nvPicPr>
        <p:blipFill>
          <a:blip r:embed="rId2"/>
          <a:stretch>
            <a:fillRect/>
          </a:stretch>
        </p:blipFill>
        <p:spPr>
          <a:xfrm>
            <a:off x="8490857" y="2204357"/>
            <a:ext cx="3314699" cy="3314699"/>
          </a:xfrm>
          <a:prstGeom prst="rect">
            <a:avLst/>
          </a:prstGeom>
        </p:spPr>
      </p:pic>
    </p:spTree>
    <p:extLst>
      <p:ext uri="{BB962C8B-B14F-4D97-AF65-F5344CB8AC3E}">
        <p14:creationId xmlns:p14="http://schemas.microsoft.com/office/powerpoint/2010/main" val="3345438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ll, person, indoor, standing&#10;&#10;Description automatically generated">
            <a:extLst>
              <a:ext uri="{FF2B5EF4-FFF2-40B4-BE49-F238E27FC236}">
                <a16:creationId xmlns:a16="http://schemas.microsoft.com/office/drawing/2014/main" id="{F426324E-848E-4113-8F7B-DB39B43A2B7E}"/>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6" name="Rectangle 5">
            <a:extLst>
              <a:ext uri="{FF2B5EF4-FFF2-40B4-BE49-F238E27FC236}">
                <a16:creationId xmlns:a16="http://schemas.microsoft.com/office/drawing/2014/main" id="{3A33315F-A4C0-490F-A4DF-74E0DEC22061}"/>
              </a:ext>
            </a:extLst>
          </p:cNvPr>
          <p:cNvSpPr/>
          <p:nvPr/>
        </p:nvSpPr>
        <p:spPr>
          <a:xfrm>
            <a:off x="6509982" y="535235"/>
            <a:ext cx="5349922" cy="1981303"/>
          </a:xfrm>
          <a:prstGeom prst="rect">
            <a:avLst/>
          </a:prstGeom>
          <a:solidFill>
            <a:srgbClr val="EFAF30"/>
          </a:solidFill>
          <a:ln>
            <a:solidFill>
              <a:srgbClr val="4D4D4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61 Million </a:t>
            </a:r>
          </a:p>
          <a:p>
            <a:pPr algn="ctr"/>
            <a:r>
              <a:rPr lang="en-US" sz="3000" dirty="0">
                <a:latin typeface="Times New Roman" panose="02020603050405020304" pitchFamily="18" charset="0"/>
                <a:cs typeface="Times New Roman" panose="02020603050405020304" pitchFamily="18" charset="0"/>
              </a:rPr>
              <a:t>people in the US                        have a disability.* </a:t>
            </a:r>
          </a:p>
        </p:txBody>
      </p:sp>
      <p:sp>
        <p:nvSpPr>
          <p:cNvPr id="2" name="TextBox 1">
            <a:extLst>
              <a:ext uri="{FF2B5EF4-FFF2-40B4-BE49-F238E27FC236}">
                <a16:creationId xmlns:a16="http://schemas.microsoft.com/office/drawing/2014/main" id="{882D620D-E320-45BA-A466-188D3D5A18D5}"/>
              </a:ext>
            </a:extLst>
          </p:cNvPr>
          <p:cNvSpPr txBox="1"/>
          <p:nvPr/>
        </p:nvSpPr>
        <p:spPr>
          <a:xfrm>
            <a:off x="189781" y="6481546"/>
            <a:ext cx="1487908" cy="276999"/>
          </a:xfrm>
          <a:prstGeom prst="rect">
            <a:avLst/>
          </a:prstGeom>
          <a:no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 Source: US Census</a:t>
            </a:r>
          </a:p>
        </p:txBody>
      </p:sp>
      <p:sp>
        <p:nvSpPr>
          <p:cNvPr id="4" name="Rectangle 3">
            <a:extLst>
              <a:ext uri="{FF2B5EF4-FFF2-40B4-BE49-F238E27FC236}">
                <a16:creationId xmlns:a16="http://schemas.microsoft.com/office/drawing/2014/main" id="{BEADAF2B-1DEE-429B-A188-4106BA264C06}"/>
              </a:ext>
              <a:ext uri="{C183D7F6-B498-43B3-948B-1728B52AA6E4}">
                <adec:decorative xmlns:adec="http://schemas.microsoft.com/office/drawing/2017/decorative" val="1"/>
              </a:ext>
            </a:extLst>
          </p:cNvPr>
          <p:cNvSpPr/>
          <p:nvPr/>
        </p:nvSpPr>
        <p:spPr>
          <a:xfrm>
            <a:off x="6509982" y="3247573"/>
            <a:ext cx="5349922" cy="2715904"/>
          </a:xfrm>
          <a:prstGeom prst="rect">
            <a:avLst/>
          </a:prstGeom>
          <a:solidFill>
            <a:srgbClr val="EFAF3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6A4AAFD-AECF-4371-B0EE-D102AB9CD006}"/>
              </a:ext>
              <a:ext uri="{C183D7F6-B498-43B3-948B-1728B52AA6E4}">
                <adec:decorative xmlns:adec="http://schemas.microsoft.com/office/drawing/2017/decorative" val="1"/>
              </a:ext>
            </a:extLst>
          </p:cNvPr>
          <p:cNvSpPr txBox="1"/>
          <p:nvPr/>
        </p:nvSpPr>
        <p:spPr>
          <a:xfrm>
            <a:off x="6722076" y="3554469"/>
            <a:ext cx="5040642" cy="2102114"/>
          </a:xfrm>
          <a:prstGeom prst="rect">
            <a:avLst/>
          </a:prstGeom>
          <a:noFill/>
          <a:ln>
            <a:noFill/>
          </a:ln>
        </p:spPr>
        <p:txBody>
          <a:bodyPr wrap="square" rtlCol="0" anchor="ctr">
            <a:spAutoFit/>
          </a:bodyPr>
          <a:lstStyle/>
          <a:p>
            <a:pPr algn="ctr">
              <a:lnSpc>
                <a:spcPct val="90000"/>
              </a:lnSpc>
            </a:pPr>
            <a:r>
              <a:rPr lang="en-US" sz="3000" dirty="0">
                <a:solidFill>
                  <a:schemeClr val="bg1"/>
                </a:solidFill>
                <a:latin typeface="Times New Roman" panose="02020603050405020304" pitchFamily="18" charset="0"/>
                <a:cs typeface="Times New Roman" panose="02020603050405020304" pitchFamily="18" charset="0"/>
              </a:rPr>
              <a:t>People with disabilities </a:t>
            </a:r>
          </a:p>
          <a:p>
            <a:pPr algn="ctr">
              <a:lnSpc>
                <a:spcPct val="90000"/>
              </a:lnSpc>
            </a:pPr>
            <a:r>
              <a:rPr lang="en-US" sz="3000" dirty="0">
                <a:solidFill>
                  <a:schemeClr val="bg1"/>
                </a:solidFill>
                <a:latin typeface="Times New Roman" panose="02020603050405020304" pitchFamily="18" charset="0"/>
                <a:cs typeface="Times New Roman" panose="02020603050405020304" pitchFamily="18" charset="0"/>
              </a:rPr>
              <a:t>want</a:t>
            </a:r>
          </a:p>
          <a:p>
            <a:pPr algn="ctr">
              <a:lnSpc>
                <a:spcPct val="90000"/>
              </a:lnSpc>
            </a:pP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opportunities</a:t>
            </a:r>
          </a:p>
          <a:p>
            <a:pPr algn="ctr">
              <a:lnSpc>
                <a:spcPct val="90000"/>
              </a:lnSpc>
            </a:pPr>
            <a:r>
              <a:rPr lang="en-US" sz="3000" dirty="0">
                <a:solidFill>
                  <a:schemeClr val="bg1"/>
                </a:solidFill>
                <a:latin typeface="Times New Roman" panose="02020603050405020304" pitchFamily="18" charset="0"/>
                <a:cs typeface="Times New Roman" panose="02020603050405020304" pitchFamily="18" charset="0"/>
              </a:rPr>
              <a:t>Just like anyone else.</a:t>
            </a:r>
          </a:p>
          <a:p>
            <a:pPr algn="ctr"/>
            <a:endParaRPr lang="en-US" sz="1000" dirty="0">
              <a:solidFill>
                <a:schemeClr val="bg1"/>
              </a:solidFill>
              <a:latin typeface="Times New Roman" panose="02020603050405020304" pitchFamily="18" charset="0"/>
              <a:cs typeface="Times New Roman" panose="02020603050405020304" pitchFamily="18" charset="0"/>
            </a:endParaRPr>
          </a:p>
        </p:txBody>
      </p:sp>
      <p:pic>
        <p:nvPicPr>
          <p:cNvPr id="12" name="Picture 11" descr="A close up of a logo&#10;&#10;Description automatically generated">
            <a:extLst>
              <a:ext uri="{FF2B5EF4-FFF2-40B4-BE49-F238E27FC236}">
                <a16:creationId xmlns:a16="http://schemas.microsoft.com/office/drawing/2014/main" id="{5B70A2A2-139A-43CC-ACC4-96E02035B8A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84110" y="6413654"/>
            <a:ext cx="906449" cy="403402"/>
          </a:xfrm>
          <a:prstGeom prst="rect">
            <a:avLst/>
          </a:prstGeom>
        </p:spPr>
      </p:pic>
    </p:spTree>
    <p:extLst>
      <p:ext uri="{BB962C8B-B14F-4D97-AF65-F5344CB8AC3E}">
        <p14:creationId xmlns:p14="http://schemas.microsoft.com/office/powerpoint/2010/main" val="8121520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FBC593-283F-4604-82B4-BEAC7FC4586C}"/>
              </a:ext>
            </a:extLst>
          </p:cNvPr>
          <p:cNvSpPr>
            <a:spLocks noGrp="1"/>
          </p:cNvSpPr>
          <p:nvPr>
            <p:ph type="title"/>
          </p:nvPr>
        </p:nvSpPr>
        <p:spPr/>
        <p:txBody>
          <a:bodyPr/>
          <a:lstStyle/>
          <a:p>
            <a:r>
              <a:rPr lang="en-US" dirty="0"/>
              <a:t>Coca-Cola’s Unlabeled Campaign</a:t>
            </a:r>
          </a:p>
        </p:txBody>
      </p:sp>
      <p:pic>
        <p:nvPicPr>
          <p:cNvPr id="5" name="Picture 4" descr="Image of an unlabeled DIet Coke can and the following text: we live in a world&#10;full of labels.&#10;some labels are earned. fought for. demanded. proudly owned. but then there are labels that are imposed upon us. weapons aimed to limit. box us in. make us feel lesser than. but imagine a world where we aren’t limited by the way others label us.&#10;&#10;we’re removing our&#10;own labels to start a&#10;conversation about labels.  to hear people’s stories. to see them shine. to remove the barriers placed in the way of one’s true identity. to celebrate, not just individuality, but multidimensionality and self-expression.&#10;&#10;by removing our labels,&#10;we’re pledging to create&#10;more space.&#10;more runway. more room. more opportunity for people to be themselves. express themselves. we pledge to use our reach. our relationships. our resources. to create a safe and open space for you to be you.">
            <a:extLst>
              <a:ext uri="{FF2B5EF4-FFF2-40B4-BE49-F238E27FC236}">
                <a16:creationId xmlns:a16="http://schemas.microsoft.com/office/drawing/2014/main" id="{6336F28E-C1A0-4F49-BDEB-9AB56B2F33CF}"/>
              </a:ext>
            </a:extLst>
          </p:cNvPr>
          <p:cNvPicPr>
            <a:picLocks noChangeAspect="1"/>
          </p:cNvPicPr>
          <p:nvPr/>
        </p:nvPicPr>
        <p:blipFill>
          <a:blip r:embed="rId2"/>
          <a:stretch>
            <a:fillRect/>
          </a:stretch>
        </p:blipFill>
        <p:spPr>
          <a:xfrm>
            <a:off x="1432151" y="1504950"/>
            <a:ext cx="9001125" cy="2962275"/>
          </a:xfrm>
          <a:prstGeom prst="rect">
            <a:avLst/>
          </a:prstGeom>
        </p:spPr>
      </p:pic>
      <p:pic>
        <p:nvPicPr>
          <p:cNvPr id="7" name="Picture 6">
            <a:extLst>
              <a:ext uri="{FF2B5EF4-FFF2-40B4-BE49-F238E27FC236}">
                <a16:creationId xmlns:a16="http://schemas.microsoft.com/office/drawing/2014/main" id="{D0BC6CC8-2E50-44F1-B686-F25806E9095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3240" y="4206031"/>
            <a:ext cx="4734560" cy="2651969"/>
          </a:xfrm>
          <a:prstGeom prst="rect">
            <a:avLst/>
          </a:prstGeom>
        </p:spPr>
      </p:pic>
      <p:pic>
        <p:nvPicPr>
          <p:cNvPr id="8" name="Picture 7">
            <a:extLst>
              <a:ext uri="{FF2B5EF4-FFF2-40B4-BE49-F238E27FC236}">
                <a16:creationId xmlns:a16="http://schemas.microsoft.com/office/drawing/2014/main" id="{03731D62-ACE5-4A37-9F9C-32C4023FC3C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714372" y="4377758"/>
            <a:ext cx="3405940" cy="2308514"/>
          </a:xfrm>
          <a:prstGeom prst="rect">
            <a:avLst/>
          </a:prstGeom>
        </p:spPr>
      </p:pic>
    </p:spTree>
    <p:extLst>
      <p:ext uri="{BB962C8B-B14F-4D97-AF65-F5344CB8AC3E}">
        <p14:creationId xmlns:p14="http://schemas.microsoft.com/office/powerpoint/2010/main" val="13606731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4D4F2F-49DA-438D-880E-8E2D7E7AEA6C}"/>
              </a:ext>
            </a:extLst>
          </p:cNvPr>
          <p:cNvSpPr>
            <a:spLocks noGrp="1"/>
          </p:cNvSpPr>
          <p:nvPr>
            <p:ph type="title"/>
          </p:nvPr>
        </p:nvSpPr>
        <p:spPr/>
        <p:txBody>
          <a:bodyPr/>
          <a:lstStyle/>
          <a:p>
            <a:r>
              <a:rPr lang="en-US" dirty="0"/>
              <a:t>Foster Dialogues about Labels</a:t>
            </a:r>
          </a:p>
        </p:txBody>
      </p:sp>
      <p:pic>
        <p:nvPicPr>
          <p:cNvPr id="4" name="Picture 3" descr="want to have your own conversation&#10;about labels?&#10;our friends at civic dinners put together the below guide.">
            <a:extLst>
              <a:ext uri="{FF2B5EF4-FFF2-40B4-BE49-F238E27FC236}">
                <a16:creationId xmlns:a16="http://schemas.microsoft.com/office/drawing/2014/main" id="{3D105EAD-18A5-4B81-A703-830EABCE88BD}"/>
              </a:ext>
            </a:extLst>
          </p:cNvPr>
          <p:cNvPicPr>
            <a:picLocks noChangeAspect="1"/>
          </p:cNvPicPr>
          <p:nvPr/>
        </p:nvPicPr>
        <p:blipFill>
          <a:blip r:embed="rId2"/>
          <a:stretch>
            <a:fillRect/>
          </a:stretch>
        </p:blipFill>
        <p:spPr>
          <a:xfrm>
            <a:off x="327298" y="1961886"/>
            <a:ext cx="5768702" cy="3241647"/>
          </a:xfrm>
          <a:prstGeom prst="rect">
            <a:avLst/>
          </a:prstGeom>
        </p:spPr>
      </p:pic>
      <p:sp>
        <p:nvSpPr>
          <p:cNvPr id="5" name="Rectangle 4">
            <a:extLst>
              <a:ext uri="{FF2B5EF4-FFF2-40B4-BE49-F238E27FC236}">
                <a16:creationId xmlns:a16="http://schemas.microsoft.com/office/drawing/2014/main" id="{66211F7D-A529-4F8E-A556-9FCF233201A1}"/>
              </a:ext>
            </a:extLst>
          </p:cNvPr>
          <p:cNvSpPr/>
          <p:nvPr/>
        </p:nvSpPr>
        <p:spPr>
          <a:xfrm>
            <a:off x="6096000" y="1504950"/>
            <a:ext cx="6096000" cy="5078313"/>
          </a:xfrm>
          <a:prstGeom prst="rect">
            <a:avLst/>
          </a:prstGeom>
        </p:spPr>
        <p:txBody>
          <a:bodyPr>
            <a:spAutoFit/>
          </a:bodyPr>
          <a:lstStyle/>
          <a:p>
            <a:pPr marL="285750" indent="-285750">
              <a:buFont typeface="Arial" panose="020B0604020202020204" pitchFamily="34" charset="0"/>
              <a:buChar char="•"/>
            </a:pPr>
            <a:r>
              <a:rPr lang="en-US" b="1" dirty="0">
                <a:solidFill>
                  <a:srgbClr val="000000"/>
                </a:solidFill>
                <a:latin typeface="Times New Roman" panose="02020603050405020304" pitchFamily="18" charset="0"/>
                <a:cs typeface="Times New Roman" panose="02020603050405020304" pitchFamily="18" charset="0"/>
              </a:rPr>
              <a:t>question 1 – </a:t>
            </a:r>
            <a:r>
              <a:rPr lang="en-US" dirty="0">
                <a:solidFill>
                  <a:srgbClr val="000000"/>
                </a:solidFill>
                <a:latin typeface="Times New Roman" panose="02020603050405020304" pitchFamily="18" charset="0"/>
                <a:cs typeface="Times New Roman" panose="02020603050405020304" pitchFamily="18" charset="0"/>
              </a:rPr>
              <a:t>our minds are naturally geared towards the use of labels; labels and categories help us make sense of the world. however, when labels are applied to people they can be incredibly limiting and can prevent us from really seeing and understanding each other. </a:t>
            </a:r>
            <a:r>
              <a:rPr lang="en-US" dirty="0" err="1">
                <a:solidFill>
                  <a:srgbClr val="000000"/>
                </a:solidFill>
                <a:latin typeface="Times New Roman" panose="02020603050405020304" pitchFamily="18" charset="0"/>
                <a:cs typeface="Times New Roman" panose="02020603050405020304" pitchFamily="18" charset="0"/>
              </a:rPr>
              <a:t>jason</a:t>
            </a:r>
            <a:r>
              <a:rPr lang="en-US" dirty="0">
                <a:solidFill>
                  <a:srgbClr val="000000"/>
                </a:solidFill>
                <a:latin typeface="Times New Roman" panose="02020603050405020304" pitchFamily="18" charset="0"/>
                <a:cs typeface="Times New Roman" panose="02020603050405020304" pitchFamily="18" charset="0"/>
              </a:rPr>
              <a:t> described this when he said, ‘as a young black man you have 19 things that people know about you before you get to introduce yourself’.</a:t>
            </a:r>
            <a:br>
              <a:rPr lang="en-US" dirty="0">
                <a:solidFill>
                  <a:srgbClr val="000000"/>
                </a:solidFill>
                <a:latin typeface="Times New Roman" panose="02020603050405020304" pitchFamily="18" charset="0"/>
                <a:cs typeface="Times New Roman" panose="02020603050405020304" pitchFamily="18" charset="0"/>
              </a:rPr>
            </a:br>
            <a:r>
              <a:rPr lang="en-US" b="1" dirty="0">
                <a:solidFill>
                  <a:srgbClr val="000000"/>
                </a:solidFill>
                <a:latin typeface="Times New Roman" panose="02020603050405020304" pitchFamily="18" charset="0"/>
                <a:cs typeface="Times New Roman" panose="02020603050405020304" pitchFamily="18" charset="0"/>
              </a:rPr>
              <a:t>share a moment where you have labeled someone and they surprised you.</a:t>
            </a:r>
          </a:p>
          <a:p>
            <a:pPr marL="285750" indent="-285750">
              <a:buFont typeface="Arial" panose="020B0604020202020204" pitchFamily="34" charset="0"/>
              <a:buChar char="•"/>
            </a:pPr>
            <a:r>
              <a:rPr lang="en-US" b="1" dirty="0">
                <a:solidFill>
                  <a:srgbClr val="000000"/>
                </a:solidFill>
                <a:latin typeface="Times New Roman" panose="02020603050405020304" pitchFamily="18" charset="0"/>
                <a:cs typeface="Times New Roman" panose="02020603050405020304" pitchFamily="18" charset="0"/>
              </a:rPr>
              <a:t>question 2 </a:t>
            </a:r>
            <a:r>
              <a:rPr lang="en-US" dirty="0">
                <a:solidFill>
                  <a:srgbClr val="000000"/>
                </a:solidFill>
                <a:latin typeface="Times New Roman" panose="02020603050405020304" pitchFamily="18" charset="0"/>
                <a:cs typeface="Times New Roman" panose="02020603050405020304" pitchFamily="18" charset="0"/>
              </a:rPr>
              <a:t>As Nauman says, ‘some labels are chains and some labels are wings’. </a:t>
            </a:r>
            <a:r>
              <a:rPr lang="en-US" b="1" dirty="0">
                <a:solidFill>
                  <a:srgbClr val="000000"/>
                </a:solidFill>
                <a:latin typeface="Times New Roman" panose="02020603050405020304" pitchFamily="18" charset="0"/>
                <a:cs typeface="Times New Roman" panose="02020603050405020304" pitchFamily="18" charset="0"/>
              </a:rPr>
              <a:t>Share an example of labels being either ‘chains’ or ‘wings’.</a:t>
            </a:r>
            <a:endParaRPr lang="en-US" dirty="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a:solidFill>
                  <a:srgbClr val="000000"/>
                </a:solidFill>
                <a:latin typeface="Times New Roman" panose="02020603050405020304" pitchFamily="18" charset="0"/>
                <a:cs typeface="Times New Roman" panose="02020603050405020304" pitchFamily="18" charset="0"/>
              </a:rPr>
              <a:t>question 3 What is one action you can take to help create an environment at work, school, or in life where others can bring their whole selves?</a:t>
            </a:r>
          </a:p>
          <a:p>
            <a:pPr marL="285750" indent="-285750">
              <a:buFont typeface="Arial" panose="020B0604020202020204" pitchFamily="34" charset="0"/>
              <a:buChar char="•"/>
            </a:pPr>
            <a:endParaRPr lang="en-US" dirty="0">
              <a:solidFill>
                <a:srgbClr val="000000"/>
              </a:solidFill>
              <a:latin typeface="Times New Roman" panose="02020603050405020304" pitchFamily="18" charset="0"/>
              <a:cs typeface="Times New Roman" panose="02020603050405020304" pitchFamily="18" charset="0"/>
            </a:endParaRPr>
          </a:p>
          <a:p>
            <a:br>
              <a:rPr lang="en-US" dirty="0">
                <a:solidFill>
                  <a:srgbClr val="333333"/>
                </a:solidFill>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C8AFAD11-DBAA-4ED6-BD20-5670F905566A}"/>
              </a:ext>
            </a:extLst>
          </p:cNvPr>
          <p:cNvSpPr/>
          <p:nvPr/>
        </p:nvSpPr>
        <p:spPr>
          <a:xfrm>
            <a:off x="827314" y="5293233"/>
            <a:ext cx="6096000" cy="1200329"/>
          </a:xfrm>
          <a:prstGeom prst="rect">
            <a:avLst/>
          </a:prstGeom>
        </p:spPr>
        <p:txBody>
          <a:bodyPr>
            <a:spAutoFit/>
          </a:bodyPr>
          <a:lstStyle/>
          <a:p>
            <a:r>
              <a:rPr lang="en-US" b="1" dirty="0">
                <a:solidFill>
                  <a:srgbClr val="FF0000"/>
                </a:solidFill>
              </a:rPr>
              <a:t>Feeling inspired? Help us keep the conversation going by sharing your [unlabeled]™ experience on social using #unlabeled @</a:t>
            </a:r>
            <a:r>
              <a:rPr lang="en-US" b="1" dirty="0" err="1">
                <a:solidFill>
                  <a:srgbClr val="FF0000"/>
                </a:solidFill>
              </a:rPr>
              <a:t>dietcoke</a:t>
            </a:r>
            <a:r>
              <a:rPr lang="en-US" b="1" dirty="0">
                <a:solidFill>
                  <a:srgbClr val="FF0000"/>
                </a:solidFill>
              </a:rPr>
              <a:t> @</a:t>
            </a:r>
            <a:r>
              <a:rPr lang="en-US" b="1" dirty="0" err="1">
                <a:solidFill>
                  <a:srgbClr val="FF0000"/>
                </a:solidFill>
              </a:rPr>
              <a:t>civicdinners</a:t>
            </a:r>
            <a:r>
              <a:rPr lang="en-US" b="1" dirty="0">
                <a:solidFill>
                  <a:srgbClr val="FF0000"/>
                </a:solidFill>
              </a:rPr>
              <a:t> and continue to start new conversations with friends, family or colleagues.</a:t>
            </a:r>
          </a:p>
        </p:txBody>
      </p:sp>
    </p:spTree>
    <p:extLst>
      <p:ext uri="{BB962C8B-B14F-4D97-AF65-F5344CB8AC3E}">
        <p14:creationId xmlns:p14="http://schemas.microsoft.com/office/powerpoint/2010/main" val="1569625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FBC593-283F-4604-82B4-BEAC7FC4586C}"/>
              </a:ext>
            </a:extLst>
          </p:cNvPr>
          <p:cNvSpPr>
            <a:spLocks noGrp="1"/>
          </p:cNvSpPr>
          <p:nvPr>
            <p:ph type="title"/>
          </p:nvPr>
        </p:nvSpPr>
        <p:spPr/>
        <p:txBody>
          <a:bodyPr/>
          <a:lstStyle/>
          <a:p>
            <a:r>
              <a:rPr lang="en-US" dirty="0"/>
              <a:t>Leading the Way at JP Morgan Chase</a:t>
            </a:r>
          </a:p>
        </p:txBody>
      </p:sp>
      <p:pic>
        <p:nvPicPr>
          <p:cNvPr id="4" name="Picture 3" descr="Screencap of JPMC's Office of Disability Inclusion ">
            <a:extLst>
              <a:ext uri="{FF2B5EF4-FFF2-40B4-BE49-F238E27FC236}">
                <a16:creationId xmlns:a16="http://schemas.microsoft.com/office/drawing/2014/main" id="{904B5845-CF5D-4582-BA3D-2300B49E79BD}"/>
              </a:ext>
            </a:extLst>
          </p:cNvPr>
          <p:cNvPicPr>
            <a:picLocks noChangeAspect="1"/>
          </p:cNvPicPr>
          <p:nvPr/>
        </p:nvPicPr>
        <p:blipFill>
          <a:blip r:embed="rId2"/>
          <a:stretch>
            <a:fillRect/>
          </a:stretch>
        </p:blipFill>
        <p:spPr>
          <a:xfrm>
            <a:off x="1490662" y="2054224"/>
            <a:ext cx="9210675" cy="4438650"/>
          </a:xfrm>
          <a:prstGeom prst="rect">
            <a:avLst/>
          </a:prstGeom>
        </p:spPr>
      </p:pic>
    </p:spTree>
    <p:extLst>
      <p:ext uri="{BB962C8B-B14F-4D97-AF65-F5344CB8AC3E}">
        <p14:creationId xmlns:p14="http://schemas.microsoft.com/office/powerpoint/2010/main" val="19632494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FBC593-283F-4604-82B4-BEAC7FC4586C}"/>
              </a:ext>
            </a:extLst>
          </p:cNvPr>
          <p:cNvSpPr>
            <a:spLocks noGrp="1"/>
          </p:cNvSpPr>
          <p:nvPr>
            <p:ph type="title"/>
          </p:nvPr>
        </p:nvSpPr>
        <p:spPr/>
        <p:txBody>
          <a:bodyPr/>
          <a:lstStyle/>
          <a:p>
            <a:r>
              <a:rPr lang="en-US" dirty="0"/>
              <a:t>Remember the Four A’s </a:t>
            </a:r>
          </a:p>
        </p:txBody>
      </p:sp>
      <p:pic>
        <p:nvPicPr>
          <p:cNvPr id="1028" name="Picture 4" descr="The Four A's Attitude Accessibility Accommodations  and Assimilation ">
            <a:extLst>
              <a:ext uri="{FF2B5EF4-FFF2-40B4-BE49-F238E27FC236}">
                <a16:creationId xmlns:a16="http://schemas.microsoft.com/office/drawing/2014/main" id="{C7665D1E-2637-4652-AB2A-2B6E95AE6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41993"/>
            <a:ext cx="12021911" cy="3205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4193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0A8C07-F5DD-4B0E-9C57-41018E93C4F3}"/>
              </a:ext>
            </a:extLst>
          </p:cNvPr>
          <p:cNvSpPr>
            <a:spLocks noGrp="1"/>
          </p:cNvSpPr>
          <p:nvPr>
            <p:ph idx="1"/>
          </p:nvPr>
        </p:nvSpPr>
        <p:spPr/>
        <p:txBody>
          <a:bodyPr>
            <a:normAutofit lnSpcReduction="10000"/>
          </a:bodyPr>
          <a:lstStyle/>
          <a:p>
            <a:r>
              <a:rPr lang="en-US" sz="3600" b="1" dirty="0">
                <a:solidFill>
                  <a:schemeClr val="tx1"/>
                </a:solidFill>
              </a:rPr>
              <a:t>#1</a:t>
            </a:r>
            <a:r>
              <a:rPr lang="en-US" sz="3200" b="1" dirty="0">
                <a:solidFill>
                  <a:schemeClr val="tx1"/>
                </a:solidFill>
              </a:rPr>
              <a:t> Participants learned ways to utilize existing internal communication processes as a means of promoting a disability-inclusive culture in the workplace. </a:t>
            </a:r>
          </a:p>
          <a:p>
            <a:r>
              <a:rPr lang="en-US" sz="3600" b="1" dirty="0">
                <a:solidFill>
                  <a:schemeClr val="tx1"/>
                </a:solidFill>
              </a:rPr>
              <a:t>#2 Participants learned how to leverage external communication tools to create interest among job seekers with disabilities. </a:t>
            </a:r>
          </a:p>
          <a:p>
            <a:r>
              <a:rPr lang="en-US" sz="3600" b="1" dirty="0">
                <a:solidFill>
                  <a:schemeClr val="tx1"/>
                </a:solidFill>
              </a:rPr>
              <a:t>#3 Participants learned how to develop new and unique communication strategies, both internal and external, to promote disability inclusion.</a:t>
            </a:r>
          </a:p>
          <a:p>
            <a:endParaRPr lang="en-US" sz="3600" b="1" dirty="0">
              <a:solidFill>
                <a:schemeClr val="tx1"/>
              </a:solidFill>
            </a:endParaRPr>
          </a:p>
        </p:txBody>
      </p:sp>
      <p:sp>
        <p:nvSpPr>
          <p:cNvPr id="3" name="Title 2">
            <a:extLst>
              <a:ext uri="{FF2B5EF4-FFF2-40B4-BE49-F238E27FC236}">
                <a16:creationId xmlns:a16="http://schemas.microsoft.com/office/drawing/2014/main" id="{38D3A4C9-AF9F-4C2E-881B-1D77BF94364B}"/>
              </a:ext>
            </a:extLst>
          </p:cNvPr>
          <p:cNvSpPr>
            <a:spLocks noGrp="1"/>
          </p:cNvSpPr>
          <p:nvPr>
            <p:ph type="title"/>
          </p:nvPr>
        </p:nvSpPr>
        <p:spPr/>
        <p:txBody>
          <a:bodyPr/>
          <a:lstStyle/>
          <a:p>
            <a:r>
              <a:rPr lang="en-US" dirty="0"/>
              <a:t>What did we learn today? </a:t>
            </a:r>
          </a:p>
        </p:txBody>
      </p:sp>
    </p:spTree>
    <p:extLst>
      <p:ext uri="{BB962C8B-B14F-4D97-AF65-F5344CB8AC3E}">
        <p14:creationId xmlns:p14="http://schemas.microsoft.com/office/powerpoint/2010/main" val="5202505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lstStyle/>
          <a:p>
            <a:r>
              <a:rPr lang="en-US" dirty="0"/>
              <a:t>Upcoming Equity Webinars!</a:t>
            </a:r>
          </a:p>
        </p:txBody>
      </p:sp>
      <p:pic>
        <p:nvPicPr>
          <p:cNvPr id="4" name="Picture 3">
            <a:extLst>
              <a:ext uri="{FF2B5EF4-FFF2-40B4-BE49-F238E27FC236}">
                <a16:creationId xmlns:a16="http://schemas.microsoft.com/office/drawing/2014/main" id="{FBBB3559-F511-495B-A7D6-CD434CD97652}"/>
              </a:ext>
            </a:extLst>
          </p:cNvPr>
          <p:cNvPicPr>
            <a:picLocks noChangeAspect="1"/>
          </p:cNvPicPr>
          <p:nvPr/>
        </p:nvPicPr>
        <p:blipFill>
          <a:blip r:embed="rId2"/>
          <a:stretch>
            <a:fillRect/>
          </a:stretch>
        </p:blipFill>
        <p:spPr>
          <a:xfrm>
            <a:off x="651332" y="1748631"/>
            <a:ext cx="3667125" cy="4505325"/>
          </a:xfrm>
          <a:prstGeom prst="rect">
            <a:avLst/>
          </a:prstGeom>
        </p:spPr>
      </p:pic>
      <p:pic>
        <p:nvPicPr>
          <p:cNvPr id="5" name="Picture 4">
            <a:extLst>
              <a:ext uri="{FF2B5EF4-FFF2-40B4-BE49-F238E27FC236}">
                <a16:creationId xmlns:a16="http://schemas.microsoft.com/office/drawing/2014/main" id="{0A97EEFD-B97C-4013-884F-0D8B90234357}"/>
              </a:ext>
            </a:extLst>
          </p:cNvPr>
          <p:cNvPicPr>
            <a:picLocks noChangeAspect="1"/>
          </p:cNvPicPr>
          <p:nvPr/>
        </p:nvPicPr>
        <p:blipFill>
          <a:blip r:embed="rId3"/>
          <a:stretch>
            <a:fillRect/>
          </a:stretch>
        </p:blipFill>
        <p:spPr>
          <a:xfrm>
            <a:off x="4318457" y="1739106"/>
            <a:ext cx="3581400" cy="4514850"/>
          </a:xfrm>
          <a:prstGeom prst="rect">
            <a:avLst/>
          </a:prstGeom>
        </p:spPr>
      </p:pic>
      <p:sp>
        <p:nvSpPr>
          <p:cNvPr id="6" name="Rectangle 5">
            <a:extLst>
              <a:ext uri="{FF2B5EF4-FFF2-40B4-BE49-F238E27FC236}">
                <a16:creationId xmlns:a16="http://schemas.microsoft.com/office/drawing/2014/main" id="{8A6AE8A0-FB15-416C-8D7D-1BADDCA95DC8}"/>
              </a:ext>
            </a:extLst>
          </p:cNvPr>
          <p:cNvSpPr/>
          <p:nvPr/>
        </p:nvSpPr>
        <p:spPr>
          <a:xfrm>
            <a:off x="7873545" y="1734373"/>
            <a:ext cx="4056601" cy="4801314"/>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Disability discrimination is rampant and is happening every day – despite the fact that people want to do the right thing and that most of the ways to include people with disabilities in your important work are actually free. It’s all about getting the skills to do it right. </a:t>
            </a:r>
            <a:r>
              <a:rPr lang="en-US" b="1" dirty="0" err="1">
                <a:latin typeface="Times New Roman" panose="02020603050405020304" pitchFamily="18" charset="0"/>
                <a:cs typeface="Times New Roman" panose="02020603050405020304" pitchFamily="18" charset="0"/>
              </a:rPr>
              <a:t>RespectAbility’s</a:t>
            </a:r>
            <a:r>
              <a:rPr lang="en-US" b="1" dirty="0">
                <a:latin typeface="Times New Roman" panose="02020603050405020304" pitchFamily="18" charset="0"/>
                <a:cs typeface="Times New Roman" panose="02020603050405020304" pitchFamily="18" charset="0"/>
              </a:rPr>
              <a:t> upcoming series of free webinars will give you and your teams step-by-step guidance, as well as provide resources and contacts to help foundations and nonprofits on their journey. Join for one or all! Each webinar will include live captioning. Accessible PPTs can be sent to participants ahead of time for use with screen readers.</a:t>
            </a:r>
          </a:p>
        </p:txBody>
      </p:sp>
    </p:spTree>
    <p:extLst>
      <p:ext uri="{BB962C8B-B14F-4D97-AF65-F5344CB8AC3E}">
        <p14:creationId xmlns:p14="http://schemas.microsoft.com/office/powerpoint/2010/main" val="12975902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009674-88AA-4827-9295-9A81B7D8EF66}"/>
              </a:ext>
            </a:extLst>
          </p:cNvPr>
          <p:cNvSpPr>
            <a:spLocks noGrp="1"/>
          </p:cNvSpPr>
          <p:nvPr>
            <p:ph idx="1"/>
          </p:nvPr>
        </p:nvSpPr>
        <p:spPr>
          <a:xfrm>
            <a:off x="523240" y="1504950"/>
            <a:ext cx="10830559" cy="4351338"/>
          </a:xfrm>
        </p:spPr>
        <p:txBody>
          <a:bodyPr>
            <a:normAutofit fontScale="92500"/>
          </a:bodyPr>
          <a:lstStyle/>
          <a:p>
            <a:r>
              <a:rPr lang="en-US" b="1" dirty="0">
                <a:solidFill>
                  <a:schemeClr val="tx1"/>
                </a:solidFill>
              </a:rPr>
              <a:t>Schedule of Webinars </a:t>
            </a:r>
          </a:p>
          <a:p>
            <a:pPr lvl="1"/>
            <a:r>
              <a:rPr lang="en-US" dirty="0">
                <a:solidFill>
                  <a:schemeClr val="tx1"/>
                </a:solidFill>
              </a:rPr>
              <a:t>Nov. 6, 2019: Disability 101 </a:t>
            </a:r>
          </a:p>
          <a:p>
            <a:pPr lvl="1"/>
            <a:r>
              <a:rPr lang="en-US" dirty="0">
                <a:solidFill>
                  <a:schemeClr val="tx1"/>
                </a:solidFill>
              </a:rPr>
              <a:t>Nov. 13, 2019: Disability History </a:t>
            </a:r>
          </a:p>
          <a:p>
            <a:pPr lvl="1"/>
            <a:r>
              <a:rPr lang="en-US" dirty="0">
                <a:solidFill>
                  <a:schemeClr val="tx1"/>
                </a:solidFill>
              </a:rPr>
              <a:t>Nov. 20, 2019: How to Ensure Accessible Events </a:t>
            </a:r>
          </a:p>
          <a:p>
            <a:pPr lvl="1"/>
            <a:r>
              <a:rPr lang="en-US" dirty="0">
                <a:solidFill>
                  <a:schemeClr val="tx1"/>
                </a:solidFill>
              </a:rPr>
              <a:t>Dec. 4, 2019: How to Recruit, Accommodate and Promote People with Disabilities for Paid Employment, Volunteer Leadership and Board Positions </a:t>
            </a:r>
          </a:p>
          <a:p>
            <a:pPr lvl="1"/>
            <a:r>
              <a:rPr lang="en-US" dirty="0">
                <a:solidFill>
                  <a:schemeClr val="tx1"/>
                </a:solidFill>
              </a:rPr>
              <a:t>Dec. 11, 2019: How to Ensure A Welcoming Lexicon and Inclusive Storytelling</a:t>
            </a:r>
          </a:p>
          <a:p>
            <a:pPr lvl="1"/>
            <a:r>
              <a:rPr lang="en-US" dirty="0">
                <a:solidFill>
                  <a:schemeClr val="tx1"/>
                </a:solidFill>
              </a:rPr>
              <a:t>Jan. 7, 2020: How to Ensue Accessible Websites, Social Media and Inclusive Photos </a:t>
            </a:r>
          </a:p>
          <a:p>
            <a:pPr lvl="1"/>
            <a:r>
              <a:rPr lang="en-US" dirty="0">
                <a:solidFill>
                  <a:schemeClr val="tx1"/>
                </a:solidFill>
              </a:rPr>
              <a:t>Jan. 9, 2020: Premium Skills Workshop in Social Media Accessibility </a:t>
            </a:r>
          </a:p>
          <a:p>
            <a:pPr lvl="1"/>
            <a:r>
              <a:rPr lang="en-US" dirty="0">
                <a:solidFill>
                  <a:schemeClr val="tx1"/>
                </a:solidFill>
              </a:rPr>
              <a:t>Jan. 15, 2020: How to Ensure Legal Rights and Compliance Obligations: Exploring the Rights of Employees and Participants, and the Obligations of Nonprofit Organizations Under the Law</a:t>
            </a:r>
          </a:p>
        </p:txBody>
      </p:sp>
      <p:sp>
        <p:nvSpPr>
          <p:cNvPr id="3" name="Title 2">
            <a:extLst>
              <a:ext uri="{FF2B5EF4-FFF2-40B4-BE49-F238E27FC236}">
                <a16:creationId xmlns:a16="http://schemas.microsoft.com/office/drawing/2014/main" id="{F19E0265-BF84-421A-98B2-3FE91A601933}"/>
              </a:ext>
            </a:extLst>
          </p:cNvPr>
          <p:cNvSpPr>
            <a:spLocks noGrp="1"/>
          </p:cNvSpPr>
          <p:nvPr>
            <p:ph type="title"/>
          </p:nvPr>
        </p:nvSpPr>
        <p:spPr/>
        <p:txBody>
          <a:bodyPr/>
          <a:lstStyle/>
          <a:p>
            <a:r>
              <a:rPr lang="en-US" dirty="0"/>
              <a:t>Equity Series Schedule</a:t>
            </a:r>
          </a:p>
        </p:txBody>
      </p:sp>
      <p:sp>
        <p:nvSpPr>
          <p:cNvPr id="4" name="Rectangle 3">
            <a:extLst>
              <a:ext uri="{FF2B5EF4-FFF2-40B4-BE49-F238E27FC236}">
                <a16:creationId xmlns:a16="http://schemas.microsoft.com/office/drawing/2014/main" id="{45B532F3-A44B-4BAB-BDBF-18DBBB87F803}"/>
              </a:ext>
            </a:extLst>
          </p:cNvPr>
          <p:cNvSpPr/>
          <p:nvPr/>
        </p:nvSpPr>
        <p:spPr>
          <a:xfrm>
            <a:off x="365760" y="5766382"/>
            <a:ext cx="10830559" cy="1015663"/>
          </a:xfrm>
          <a:prstGeom prst="rect">
            <a:avLst/>
          </a:prstGeom>
        </p:spPr>
        <p:txBody>
          <a:bodyPr wrap="square">
            <a:spAutoFit/>
          </a:bodyPr>
          <a:lstStyle/>
          <a:p>
            <a:r>
              <a:rPr lang="en-US" sz="3000" b="1" dirty="0">
                <a:latin typeface="Times New Roman" panose="02020603050405020304" pitchFamily="18" charset="0"/>
                <a:cs typeface="Times New Roman" panose="02020603050405020304" pitchFamily="18" charset="0"/>
              </a:rPr>
              <a:t>Learn More and RSVP Here: </a:t>
            </a:r>
            <a:r>
              <a:rPr lang="en-US" sz="3000" b="1" dirty="0">
                <a:latin typeface="Times New Roman" panose="02020603050405020304" pitchFamily="18" charset="0"/>
                <a:cs typeface="Times New Roman" panose="02020603050405020304" pitchFamily="18" charset="0"/>
                <a:hlinkClick r:id="rId2"/>
              </a:rPr>
              <a:t>https://www.respectability.org/accessibility-webinars/</a:t>
            </a:r>
            <a:r>
              <a:rPr lang="en-US" sz="30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8983142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of people standing in front of a crowd&#10;&#10;Description automatically generated">
            <a:extLst>
              <a:ext uri="{FF2B5EF4-FFF2-40B4-BE49-F238E27FC236}">
                <a16:creationId xmlns:a16="http://schemas.microsoft.com/office/drawing/2014/main" id="{07969B73-6E11-4B49-AE15-B74871B43F3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087" y="-276102"/>
            <a:ext cx="12181913" cy="3705102"/>
          </a:xfrm>
          <a:prstGeom prst="rect">
            <a:avLst/>
          </a:prstGeom>
        </p:spPr>
      </p:pic>
      <p:sp>
        <p:nvSpPr>
          <p:cNvPr id="2" name="TextBox 1">
            <a:extLst>
              <a:ext uri="{FF2B5EF4-FFF2-40B4-BE49-F238E27FC236}">
                <a16:creationId xmlns:a16="http://schemas.microsoft.com/office/drawing/2014/main" id="{DB4D2C9D-347E-4710-B426-E2F945F2385B}"/>
              </a:ext>
            </a:extLst>
          </p:cNvPr>
          <p:cNvSpPr txBox="1"/>
          <p:nvPr/>
        </p:nvSpPr>
        <p:spPr>
          <a:xfrm>
            <a:off x="6994410" y="4116206"/>
            <a:ext cx="4275273" cy="1789208"/>
          </a:xfrm>
          <a:prstGeom prst="rect">
            <a:avLst/>
          </a:prstGeom>
          <a:noFill/>
        </p:spPr>
        <p:txBody>
          <a:bodyPr wrap="square" rtlCol="0">
            <a:spAutoFit/>
          </a:bodyPr>
          <a:lstStyle/>
          <a:p>
            <a:pPr algn="ctr">
              <a:lnSpc>
                <a:spcPct val="90000"/>
              </a:lnSpc>
              <a:spcBef>
                <a:spcPts val="480"/>
              </a:spcBef>
              <a:buSzPct val="25000"/>
              <a:defRPr/>
            </a:pPr>
            <a:r>
              <a:rPr lang="en-US" sz="2400" b="1" kern="0" dirty="0">
                <a:solidFill>
                  <a:srgbClr val="000000"/>
                </a:solidFill>
                <a:latin typeface="Times New Roman" panose="02020603050405020304" pitchFamily="18" charset="0"/>
                <a:ea typeface="Libre Baskerville"/>
                <a:cs typeface="Times New Roman" panose="02020603050405020304" pitchFamily="18" charset="0"/>
                <a:sym typeface="Libre Baskerville"/>
              </a:rPr>
              <a:t>THANK YOU!</a:t>
            </a:r>
          </a:p>
          <a:p>
            <a:pPr algn="ctr">
              <a:lnSpc>
                <a:spcPct val="90000"/>
              </a:lnSpc>
              <a:spcBef>
                <a:spcPts val="480"/>
              </a:spcBef>
              <a:buSzPct val="25000"/>
              <a:defRPr/>
            </a:pPr>
            <a:r>
              <a:rPr lang="en-US" sz="2000" kern="0" dirty="0">
                <a:solidFill>
                  <a:srgbClr val="000000"/>
                </a:solidFill>
                <a:latin typeface="Times New Roman" panose="02020603050405020304" pitchFamily="18" charset="0"/>
                <a:ea typeface="Libre Baskerville"/>
                <a:cs typeface="Times New Roman" panose="02020603050405020304" pitchFamily="18" charset="0"/>
                <a:sym typeface="Libre Baskerville"/>
              </a:rPr>
              <a:t>Jennifer Laszlo Mizrahi</a:t>
            </a:r>
          </a:p>
          <a:p>
            <a:pPr algn="ctr">
              <a:lnSpc>
                <a:spcPct val="90000"/>
              </a:lnSpc>
              <a:spcBef>
                <a:spcPts val="480"/>
              </a:spcBef>
              <a:buSzPct val="25000"/>
              <a:defRPr/>
            </a:pPr>
            <a:r>
              <a:rPr lang="en-US" sz="2000" u="sng" kern="0" dirty="0">
                <a:solidFill>
                  <a:srgbClr val="000000"/>
                </a:solidFill>
                <a:latin typeface="Times New Roman" panose="02020603050405020304" pitchFamily="18" charset="0"/>
                <a:ea typeface="Libre Baskerville"/>
                <a:cs typeface="Times New Roman" panose="02020603050405020304" pitchFamily="18" charset="0"/>
                <a:sym typeface="Libre Baskerville"/>
                <a:hlinkClick r:id="rId4">
                  <a:extLst>
                    <a:ext uri="{A12FA001-AC4F-418D-AE19-62706E023703}">
                      <ahyp:hlinkClr xmlns:ahyp="http://schemas.microsoft.com/office/drawing/2018/hyperlinkcolor" val="tx"/>
                    </a:ext>
                  </a:extLst>
                </a:hlinkClick>
              </a:rPr>
              <a:t>www.RespectAbility.org</a:t>
            </a:r>
          </a:p>
          <a:p>
            <a:pPr algn="ctr">
              <a:lnSpc>
                <a:spcPct val="90000"/>
              </a:lnSpc>
              <a:spcBef>
                <a:spcPts val="480"/>
              </a:spcBef>
              <a:buSzPct val="25000"/>
              <a:defRPr/>
            </a:pPr>
            <a:r>
              <a:rPr lang="en-US" sz="2000" kern="0" dirty="0">
                <a:solidFill>
                  <a:srgbClr val="000000"/>
                </a:solidFill>
                <a:latin typeface="Times New Roman" panose="02020603050405020304" pitchFamily="18" charset="0"/>
                <a:ea typeface="Libre Baskerville"/>
                <a:cs typeface="Times New Roman" panose="02020603050405020304" pitchFamily="18" charset="0"/>
                <a:sym typeface="Libre Baskerville"/>
              </a:rPr>
              <a:t>Cell: (202) 365-0787</a:t>
            </a:r>
          </a:p>
          <a:p>
            <a:pPr algn="ctr">
              <a:lnSpc>
                <a:spcPct val="90000"/>
              </a:lnSpc>
              <a:spcBef>
                <a:spcPts val="480"/>
              </a:spcBef>
              <a:buSzPct val="25000"/>
              <a:defRPr/>
            </a:pPr>
            <a:r>
              <a:rPr lang="en-US" sz="2000" u="sng" kern="0" dirty="0">
                <a:solidFill>
                  <a:srgbClr val="000000"/>
                </a:solidFill>
                <a:latin typeface="Times New Roman" panose="02020603050405020304" pitchFamily="18" charset="0"/>
                <a:ea typeface="Libre Baskerville"/>
                <a:cs typeface="Times New Roman" panose="02020603050405020304" pitchFamily="18" charset="0"/>
                <a:sym typeface="Libre Baskerville"/>
                <a:hlinkClick r:id="rId5">
                  <a:extLst>
                    <a:ext uri="{A12FA001-AC4F-418D-AE19-62706E023703}">
                      <ahyp:hlinkClr xmlns:ahyp="http://schemas.microsoft.com/office/drawing/2018/hyperlinkcolor" val="tx"/>
                    </a:ext>
                  </a:extLst>
                </a:hlinkClick>
              </a:rPr>
              <a:t>JenniferM@RespectAbility.org</a:t>
            </a:r>
          </a:p>
        </p:txBody>
      </p:sp>
      <p:pic>
        <p:nvPicPr>
          <p:cNvPr id="8" name="Picture 7" descr="A close up of a sign&#10;&#10;Description automatically generated">
            <a:extLst>
              <a:ext uri="{FF2B5EF4-FFF2-40B4-BE49-F238E27FC236}">
                <a16:creationId xmlns:a16="http://schemas.microsoft.com/office/drawing/2014/main" id="{AFB8A443-DE0B-4628-8DFD-7EB3A7135CB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5800" y="3785282"/>
            <a:ext cx="5410200" cy="2419350"/>
          </a:xfrm>
          <a:prstGeom prst="rect">
            <a:avLst/>
          </a:prstGeom>
        </p:spPr>
      </p:pic>
    </p:spTree>
    <p:extLst>
      <p:ext uri="{BB962C8B-B14F-4D97-AF65-F5344CB8AC3E}">
        <p14:creationId xmlns:p14="http://schemas.microsoft.com/office/powerpoint/2010/main" val="3156185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on a bicycle&#10;&#10;Description automatically generated">
            <a:extLst>
              <a:ext uri="{FF2B5EF4-FFF2-40B4-BE49-F238E27FC236}">
                <a16:creationId xmlns:a16="http://schemas.microsoft.com/office/drawing/2014/main" id="{C0844FA5-60D4-4D51-8FEE-50D681FBCF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47164" y="-1"/>
            <a:ext cx="10148249" cy="6861735"/>
          </a:xfrm>
          <a:prstGeom prst="rect">
            <a:avLst/>
          </a:prstGeom>
        </p:spPr>
      </p:pic>
      <p:sp>
        <p:nvSpPr>
          <p:cNvPr id="3" name="Rectangle 2">
            <a:extLst>
              <a:ext uri="{FF2B5EF4-FFF2-40B4-BE49-F238E27FC236}">
                <a16:creationId xmlns:a16="http://schemas.microsoft.com/office/drawing/2014/main" id="{C71BFD20-01FB-44FA-AA40-AF3020B6292E}"/>
              </a:ext>
              <a:ext uri="{C183D7F6-B498-43B3-948B-1728B52AA6E4}">
                <adec:decorative xmlns:adec="http://schemas.microsoft.com/office/drawing/2017/decorative" val="1"/>
              </a:ext>
            </a:extLst>
          </p:cNvPr>
          <p:cNvSpPr/>
          <p:nvPr/>
        </p:nvSpPr>
        <p:spPr>
          <a:xfrm>
            <a:off x="304800" y="537029"/>
            <a:ext cx="3178629" cy="568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A33315F-A4C0-490F-A4DF-74E0DEC22061}"/>
              </a:ext>
            </a:extLst>
          </p:cNvPr>
          <p:cNvSpPr/>
          <p:nvPr/>
        </p:nvSpPr>
        <p:spPr>
          <a:xfrm>
            <a:off x="602079" y="745060"/>
            <a:ext cx="2612609" cy="5269985"/>
          </a:xfrm>
          <a:prstGeom prst="rect">
            <a:avLst/>
          </a:prstGeom>
          <a:solidFill>
            <a:srgbClr val="EFAF30"/>
          </a:solidFill>
          <a:ln>
            <a:solidFill>
              <a:srgbClr val="4D4D4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solidFill>
                  <a:schemeClr val="tx1"/>
                </a:solidFill>
                <a:latin typeface="Times New Roman" panose="02020603050405020304" pitchFamily="18" charset="0"/>
                <a:cs typeface="Times New Roman" panose="02020603050405020304" pitchFamily="18" charset="0"/>
              </a:rPr>
              <a:t>1 in 4</a:t>
            </a:r>
          </a:p>
          <a:p>
            <a:pPr algn="ctr"/>
            <a:r>
              <a:rPr lang="en-US" sz="3000" dirty="0">
                <a:latin typeface="Times New Roman" panose="02020603050405020304" pitchFamily="18" charset="0"/>
                <a:cs typeface="Times New Roman" panose="02020603050405020304" pitchFamily="18" charset="0"/>
              </a:rPr>
              <a:t>adults have a disability</a:t>
            </a:r>
          </a:p>
        </p:txBody>
      </p:sp>
      <p:pic>
        <p:nvPicPr>
          <p:cNvPr id="8" name="Picture 7" descr="A close up of a logo&#10;&#10;Description automatically generated">
            <a:extLst>
              <a:ext uri="{FF2B5EF4-FFF2-40B4-BE49-F238E27FC236}">
                <a16:creationId xmlns:a16="http://schemas.microsoft.com/office/drawing/2014/main" id="{57963EB9-4409-4114-A2BB-0DC545565D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84110" y="6413654"/>
            <a:ext cx="906449" cy="403402"/>
          </a:xfrm>
          <a:prstGeom prst="rect">
            <a:avLst/>
          </a:prstGeom>
        </p:spPr>
      </p:pic>
    </p:spTree>
    <p:extLst>
      <p:ext uri="{BB962C8B-B14F-4D97-AF65-F5344CB8AC3E}">
        <p14:creationId xmlns:p14="http://schemas.microsoft.com/office/powerpoint/2010/main" val="798810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building, outdoor, accessory, holding&#10;&#10;Description automatically generated">
            <a:extLst>
              <a:ext uri="{FF2B5EF4-FFF2-40B4-BE49-F238E27FC236}">
                <a16:creationId xmlns:a16="http://schemas.microsoft.com/office/drawing/2014/main" id="{10FE4378-2C38-4F8D-A533-D52B9800E3E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1359" y="1538600"/>
            <a:ext cx="3858937" cy="4237452"/>
          </a:xfrm>
          <a:prstGeom prst="rect">
            <a:avLst/>
          </a:prstGeom>
        </p:spPr>
      </p:pic>
      <p:sp>
        <p:nvSpPr>
          <p:cNvPr id="2" name="Title 1">
            <a:extLst>
              <a:ext uri="{FF2B5EF4-FFF2-40B4-BE49-F238E27FC236}">
                <a16:creationId xmlns:a16="http://schemas.microsoft.com/office/drawing/2014/main" id="{7701DD98-E9F2-451E-9441-0AED49A0579A}"/>
              </a:ext>
            </a:extLst>
          </p:cNvPr>
          <p:cNvSpPr>
            <a:spLocks noGrp="1"/>
          </p:cNvSpPr>
          <p:nvPr>
            <p:ph type="title"/>
          </p:nvPr>
        </p:nvSpPr>
        <p:spPr>
          <a:xfrm>
            <a:off x="838200" y="365126"/>
            <a:ext cx="10515600" cy="1139824"/>
          </a:xfrm>
        </p:spPr>
        <p:txBody>
          <a:bodyPr/>
          <a:lstStyle/>
          <a:p>
            <a:r>
              <a:rPr lang="en-US" dirty="0"/>
              <a:t>Disabilities Are….</a:t>
            </a:r>
          </a:p>
        </p:txBody>
      </p:sp>
      <p:pic>
        <p:nvPicPr>
          <p:cNvPr id="8" name="hugging.jpg&#10;&#10;Picture 2" descr="A person sitting on a table&#10;&#10;Description automatically generated">
            <a:extLst>
              <a:ext uri="{FF2B5EF4-FFF2-40B4-BE49-F238E27FC236}">
                <a16:creationId xmlns:a16="http://schemas.microsoft.com/office/drawing/2014/main" id="{2BB64663-3CB7-4167-BB59-1EFFD9C1AFC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23133" y="1521936"/>
            <a:ext cx="3875697" cy="4604616"/>
          </a:xfrm>
          <a:prstGeom prst="rect">
            <a:avLst/>
          </a:prstGeom>
          <a:ln w="12700">
            <a:miter lim="400000"/>
          </a:ln>
        </p:spPr>
      </p:pic>
      <p:sp>
        <p:nvSpPr>
          <p:cNvPr id="12" name="Rectangle 11">
            <a:extLst>
              <a:ext uri="{FF2B5EF4-FFF2-40B4-BE49-F238E27FC236}">
                <a16:creationId xmlns:a16="http://schemas.microsoft.com/office/drawing/2014/main" id="{457DBEAA-9BF4-41F2-88B9-F91B582BA17F}"/>
              </a:ext>
              <a:ext uri="{C183D7F6-B498-43B3-948B-1728B52AA6E4}">
                <adec:decorative xmlns:adec="http://schemas.microsoft.com/office/drawing/2017/decorative" val="1"/>
              </a:ext>
            </a:extLst>
          </p:cNvPr>
          <p:cNvSpPr/>
          <p:nvPr/>
        </p:nvSpPr>
        <p:spPr>
          <a:xfrm>
            <a:off x="341900" y="5384936"/>
            <a:ext cx="11516725" cy="8973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Invisible and Visible">
            <a:extLst>
              <a:ext uri="{FF2B5EF4-FFF2-40B4-BE49-F238E27FC236}">
                <a16:creationId xmlns:a16="http://schemas.microsoft.com/office/drawing/2014/main" id="{96C7E27D-4A58-4025-9CCE-3B5A12F606DF}"/>
              </a:ext>
            </a:extLst>
          </p:cNvPr>
          <p:cNvSpPr txBox="1"/>
          <p:nvPr/>
        </p:nvSpPr>
        <p:spPr>
          <a:xfrm>
            <a:off x="5093784" y="5412857"/>
            <a:ext cx="2003375" cy="83099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indent="152400" algn="r"/>
          </a:lstStyle>
          <a:p>
            <a:pPr indent="0" algn="ctr"/>
            <a:r>
              <a:rPr lang="en-US" sz="2400" b="1" dirty="0">
                <a:solidFill>
                  <a:schemeClr val="bg1"/>
                </a:solidFill>
                <a:latin typeface="Times New Roman" panose="02020603050405020304" pitchFamily="18" charset="0"/>
                <a:cs typeface="Times New Roman" panose="02020603050405020304" pitchFamily="18" charset="0"/>
              </a:rPr>
              <a:t>V</a:t>
            </a:r>
            <a:r>
              <a:rPr sz="2400" b="1" dirty="0">
                <a:solidFill>
                  <a:schemeClr val="bg1"/>
                </a:solidFill>
                <a:latin typeface="Times New Roman" panose="02020603050405020304" pitchFamily="18" charset="0"/>
                <a:cs typeface="Times New Roman" panose="02020603050405020304" pitchFamily="18" charset="0"/>
              </a:rPr>
              <a:t>isible and </a:t>
            </a:r>
            <a:r>
              <a:rPr lang="en-US" sz="2400" b="1" dirty="0">
                <a:solidFill>
                  <a:schemeClr val="bg1"/>
                </a:solidFill>
                <a:latin typeface="Times New Roman" panose="02020603050405020304" pitchFamily="18" charset="0"/>
                <a:cs typeface="Times New Roman" panose="02020603050405020304" pitchFamily="18" charset="0"/>
              </a:rPr>
              <a:t>Inv</a:t>
            </a:r>
            <a:r>
              <a:rPr sz="2400" b="1" dirty="0">
                <a:solidFill>
                  <a:schemeClr val="bg1"/>
                </a:solidFill>
                <a:latin typeface="Times New Roman" panose="02020603050405020304" pitchFamily="18" charset="0"/>
                <a:cs typeface="Times New Roman" panose="02020603050405020304" pitchFamily="18" charset="0"/>
              </a:rPr>
              <a:t>isible </a:t>
            </a:r>
          </a:p>
        </p:txBody>
      </p:sp>
      <p:sp>
        <p:nvSpPr>
          <p:cNvPr id="7" name="Temporary and Permanent">
            <a:extLst>
              <a:ext uri="{FF2B5EF4-FFF2-40B4-BE49-F238E27FC236}">
                <a16:creationId xmlns:a16="http://schemas.microsoft.com/office/drawing/2014/main" id="{1D2411ED-7DEF-4FDA-AA9C-7753B57FA28D}"/>
              </a:ext>
            </a:extLst>
          </p:cNvPr>
          <p:cNvSpPr txBox="1"/>
          <p:nvPr/>
        </p:nvSpPr>
        <p:spPr>
          <a:xfrm>
            <a:off x="533533" y="5540502"/>
            <a:ext cx="3418840" cy="683264"/>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indent="203200" algn="ctr">
              <a:lnSpc>
                <a:spcPct val="80000"/>
              </a:lnSpc>
            </a:lvl1pPr>
          </a:lstStyle>
          <a:p>
            <a:pPr indent="0"/>
            <a:r>
              <a:rPr sz="2400" b="1" dirty="0">
                <a:solidFill>
                  <a:schemeClr val="bg1"/>
                </a:solidFill>
                <a:latin typeface="Times New Roman" panose="02020603050405020304" pitchFamily="18" charset="0"/>
                <a:cs typeface="Times New Roman" panose="02020603050405020304" pitchFamily="18" charset="0"/>
              </a:rPr>
              <a:t>Temporary</a:t>
            </a:r>
            <a:r>
              <a:rPr lang="en-US" sz="2400" b="1" dirty="0">
                <a:solidFill>
                  <a:schemeClr val="bg1"/>
                </a:solidFill>
                <a:latin typeface="Times New Roman" panose="02020603050405020304" pitchFamily="18" charset="0"/>
                <a:cs typeface="Times New Roman" panose="02020603050405020304" pitchFamily="18" charset="0"/>
              </a:rPr>
              <a:t> and </a:t>
            </a:r>
            <a:r>
              <a:rPr sz="2400" b="1" dirty="0">
                <a:solidFill>
                  <a:schemeClr val="bg1"/>
                </a:solidFill>
                <a:latin typeface="Times New Roman" panose="02020603050405020304" pitchFamily="18" charset="0"/>
                <a:cs typeface="Times New Roman" panose="02020603050405020304" pitchFamily="18" charset="0"/>
              </a:rPr>
              <a:t>Permanent</a:t>
            </a:r>
          </a:p>
        </p:txBody>
      </p:sp>
      <p:sp>
        <p:nvSpPr>
          <p:cNvPr id="9" name="Invisible and Visible">
            <a:extLst>
              <a:ext uri="{FF2B5EF4-FFF2-40B4-BE49-F238E27FC236}">
                <a16:creationId xmlns:a16="http://schemas.microsoft.com/office/drawing/2014/main" id="{62472CCB-FEFC-41F2-8E99-7DDE9179D9AB}"/>
              </a:ext>
            </a:extLst>
          </p:cNvPr>
          <p:cNvSpPr txBox="1"/>
          <p:nvPr/>
        </p:nvSpPr>
        <p:spPr>
          <a:xfrm>
            <a:off x="9001175" y="5392769"/>
            <a:ext cx="2071637" cy="83099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indent="152400" algn="r"/>
          </a:lstStyle>
          <a:p>
            <a:pPr indent="0" algn="ctr"/>
            <a:r>
              <a:rPr lang="en-US" sz="2400" b="1" dirty="0">
                <a:solidFill>
                  <a:schemeClr val="bg1"/>
                </a:solidFill>
                <a:latin typeface="Times New Roman" panose="02020603050405020304" pitchFamily="18" charset="0"/>
                <a:cs typeface="Times New Roman" panose="02020603050405020304" pitchFamily="18" charset="0"/>
              </a:rPr>
              <a:t>Born with it or Acquired</a:t>
            </a:r>
            <a:endParaRPr sz="2400" b="1" dirty="0">
              <a:solidFill>
                <a:schemeClr val="bg1"/>
              </a:solidFill>
              <a:latin typeface="Times New Roman" panose="02020603050405020304" pitchFamily="18" charset="0"/>
              <a:cs typeface="Times New Roman" panose="02020603050405020304" pitchFamily="18" charset="0"/>
            </a:endParaRPr>
          </a:p>
        </p:txBody>
      </p:sp>
      <p:pic>
        <p:nvPicPr>
          <p:cNvPr id="16" name="Picture 15" descr="A person smiling for the camera&#10;&#10;Description automatically generated">
            <a:extLst>
              <a:ext uri="{FF2B5EF4-FFF2-40B4-BE49-F238E27FC236}">
                <a16:creationId xmlns:a16="http://schemas.microsoft.com/office/drawing/2014/main" id="{DDC49BAA-34E6-4210-B6E0-A1978B6D0CC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07339" y="1537412"/>
            <a:ext cx="3759795" cy="3847525"/>
          </a:xfrm>
          <a:prstGeom prst="rect">
            <a:avLst/>
          </a:prstGeom>
        </p:spPr>
      </p:pic>
    </p:spTree>
    <p:extLst>
      <p:ext uri="{BB962C8B-B14F-4D97-AF65-F5344CB8AC3E}">
        <p14:creationId xmlns:p14="http://schemas.microsoft.com/office/powerpoint/2010/main" val="2286109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0DAF7A-D903-408C-8C97-5228B5DBEA9D}"/>
              </a:ext>
            </a:extLst>
          </p:cNvPr>
          <p:cNvSpPr>
            <a:spLocks noGrp="1"/>
          </p:cNvSpPr>
          <p:nvPr>
            <p:ph idx="4294967295"/>
          </p:nvPr>
        </p:nvSpPr>
        <p:spPr>
          <a:xfrm>
            <a:off x="867032" y="4602746"/>
            <a:ext cx="6021860" cy="624016"/>
          </a:xfrm>
        </p:spPr>
        <p:txBody>
          <a:bodyPr>
            <a:noAutofit/>
          </a:bodyPr>
          <a:lstStyle/>
          <a:p>
            <a:pPr marL="0" indent="0" algn="ctr">
              <a:buNone/>
            </a:pPr>
            <a:r>
              <a:rPr lang="en-US" sz="3600" dirty="0">
                <a:solidFill>
                  <a:schemeClr val="tx1">
                    <a:lumMod val="85000"/>
                    <a:lumOff val="15000"/>
                  </a:schemeClr>
                </a:solidFill>
              </a:rPr>
              <a:t>People with disabilities are diverse and part of all communities.</a:t>
            </a:r>
          </a:p>
        </p:txBody>
      </p:sp>
      <p:sp>
        <p:nvSpPr>
          <p:cNvPr id="3" name="Title 2">
            <a:extLst>
              <a:ext uri="{FF2B5EF4-FFF2-40B4-BE49-F238E27FC236}">
                <a16:creationId xmlns:a16="http://schemas.microsoft.com/office/drawing/2014/main" id="{EDC0EC26-C7B7-41B6-8090-A0F7E75AB6BD}"/>
              </a:ext>
            </a:extLst>
          </p:cNvPr>
          <p:cNvSpPr>
            <a:spLocks noGrp="1"/>
          </p:cNvSpPr>
          <p:nvPr>
            <p:ph type="title" idx="4294967295"/>
          </p:nvPr>
        </p:nvSpPr>
        <p:spPr>
          <a:xfrm>
            <a:off x="1011194" y="2658867"/>
            <a:ext cx="5399903" cy="1139825"/>
          </a:xfrm>
        </p:spPr>
        <p:txBody>
          <a:bodyPr>
            <a:normAutofit fontScale="90000"/>
          </a:bodyPr>
          <a:lstStyle/>
          <a:p>
            <a:pPr algn="ctr"/>
            <a:r>
              <a:rPr lang="en-US" dirty="0">
                <a:solidFill>
                  <a:schemeClr val="tx1">
                    <a:lumMod val="85000"/>
                    <a:lumOff val="15000"/>
                  </a:schemeClr>
                </a:solidFill>
              </a:rPr>
              <a:t>The disability community is cutting edge and innovative.</a:t>
            </a:r>
          </a:p>
        </p:txBody>
      </p:sp>
      <p:sp>
        <p:nvSpPr>
          <p:cNvPr id="4" name="Rectangle 3">
            <a:extLst>
              <a:ext uri="{FF2B5EF4-FFF2-40B4-BE49-F238E27FC236}">
                <a16:creationId xmlns:a16="http://schemas.microsoft.com/office/drawing/2014/main" id="{9D1F3597-60D6-47E0-B868-48BE39AEF272}"/>
              </a:ext>
            </a:extLst>
          </p:cNvPr>
          <p:cNvSpPr/>
          <p:nvPr/>
        </p:nvSpPr>
        <p:spPr>
          <a:xfrm>
            <a:off x="700216" y="654484"/>
            <a:ext cx="6355492" cy="1200329"/>
          </a:xfrm>
          <a:prstGeom prst="rect">
            <a:avLst/>
          </a:prstGeom>
          <a:noFill/>
          <a:ln w="57150">
            <a:noFill/>
          </a:ln>
        </p:spPr>
        <p:txBody>
          <a:bodyPr wrap="square">
            <a:spAutoFit/>
          </a:bodyPr>
          <a:lstStyle/>
          <a:p>
            <a:pPr algn="ctr"/>
            <a:r>
              <a:rPr lang="en-US" sz="3600" dirty="0">
                <a:solidFill>
                  <a:schemeClr val="tx1">
                    <a:lumMod val="85000"/>
                    <a:lumOff val="15000"/>
                  </a:schemeClr>
                </a:solidFill>
                <a:latin typeface="Times New Roman" panose="02020603050405020304" pitchFamily="18" charset="0"/>
                <a:cs typeface="Times New Roman" panose="02020603050405020304" pitchFamily="18" charset="0"/>
              </a:rPr>
              <a:t>Anyone can join the disability community at any point. </a:t>
            </a:r>
          </a:p>
        </p:txBody>
      </p:sp>
      <p:pic>
        <p:nvPicPr>
          <p:cNvPr id="6" name="Picture 5" descr="A group of people posing for the camera&#10;&#10;Description automatically generated">
            <a:extLst>
              <a:ext uri="{FF2B5EF4-FFF2-40B4-BE49-F238E27FC236}">
                <a16:creationId xmlns:a16="http://schemas.microsoft.com/office/drawing/2014/main" id="{D0450731-51F8-4D53-B495-F673942D20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04956" y="-22575"/>
            <a:ext cx="4587043" cy="6880564"/>
          </a:xfrm>
          <a:prstGeom prst="rect">
            <a:avLst/>
          </a:prstGeom>
        </p:spPr>
      </p:pic>
      <p:pic>
        <p:nvPicPr>
          <p:cNvPr id="14" name="Picture 13" descr="A close up of a logo&#10;&#10;Description automatically generated">
            <a:extLst>
              <a:ext uri="{FF2B5EF4-FFF2-40B4-BE49-F238E27FC236}">
                <a16:creationId xmlns:a16="http://schemas.microsoft.com/office/drawing/2014/main" id="{753077BB-2BF8-4071-AA3F-BF41D1E94B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745" y="6454598"/>
            <a:ext cx="906449" cy="403402"/>
          </a:xfrm>
          <a:prstGeom prst="rect">
            <a:avLst/>
          </a:prstGeom>
        </p:spPr>
      </p:pic>
    </p:spTree>
    <p:extLst>
      <p:ext uri="{BB962C8B-B14F-4D97-AF65-F5344CB8AC3E}">
        <p14:creationId xmlns:p14="http://schemas.microsoft.com/office/powerpoint/2010/main" val="3436560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outdoor, tree, man&#10;&#10;Description automatically generated">
            <a:extLst>
              <a:ext uri="{FF2B5EF4-FFF2-40B4-BE49-F238E27FC236}">
                <a16:creationId xmlns:a16="http://schemas.microsoft.com/office/drawing/2014/main" id="{0442E3DA-97DC-44B1-B460-7D16946D40C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4122"/>
          <a:stretch/>
        </p:blipFill>
        <p:spPr>
          <a:xfrm>
            <a:off x="343592" y="1548898"/>
            <a:ext cx="6142910" cy="3587283"/>
          </a:xfrm>
          <a:prstGeom prst="rect">
            <a:avLst/>
          </a:prstGeom>
        </p:spPr>
      </p:pic>
      <p:sp>
        <p:nvSpPr>
          <p:cNvPr id="18" name="Rectangle 17">
            <a:extLst>
              <a:ext uri="{FF2B5EF4-FFF2-40B4-BE49-F238E27FC236}">
                <a16:creationId xmlns:a16="http://schemas.microsoft.com/office/drawing/2014/main" id="{B3FE1E86-1CE3-4826-B2EC-EF0CE09C5D36}"/>
              </a:ext>
              <a:ext uri="{C183D7F6-B498-43B3-948B-1728B52AA6E4}">
                <adec:decorative xmlns:adec="http://schemas.microsoft.com/office/drawing/2017/decorative" val="1"/>
              </a:ext>
            </a:extLst>
          </p:cNvPr>
          <p:cNvSpPr/>
          <p:nvPr/>
        </p:nvSpPr>
        <p:spPr>
          <a:xfrm>
            <a:off x="361243" y="5076369"/>
            <a:ext cx="11492507" cy="1181722"/>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A33315F-A4C0-490F-A4DF-74E0DEC22061}"/>
              </a:ext>
            </a:extLst>
          </p:cNvPr>
          <p:cNvSpPr/>
          <p:nvPr/>
        </p:nvSpPr>
        <p:spPr>
          <a:xfrm>
            <a:off x="2137722" y="5076970"/>
            <a:ext cx="3953444" cy="119800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solidFill>
                  <a:schemeClr val="bg1"/>
                </a:solidFill>
                <a:latin typeface="Times New Roman" panose="02020603050405020304" pitchFamily="18" charset="0"/>
                <a:cs typeface="Times New Roman" panose="02020603050405020304" pitchFamily="18" charset="0"/>
              </a:rPr>
              <a:t>have a family member with a disability</a:t>
            </a:r>
          </a:p>
        </p:txBody>
      </p:sp>
      <p:sp>
        <p:nvSpPr>
          <p:cNvPr id="2" name="TextBox 1">
            <a:extLst>
              <a:ext uri="{FF2B5EF4-FFF2-40B4-BE49-F238E27FC236}">
                <a16:creationId xmlns:a16="http://schemas.microsoft.com/office/drawing/2014/main" id="{882D620D-E320-45BA-A466-188D3D5A18D5}"/>
              </a:ext>
            </a:extLst>
          </p:cNvPr>
          <p:cNvSpPr txBox="1"/>
          <p:nvPr/>
        </p:nvSpPr>
        <p:spPr>
          <a:xfrm>
            <a:off x="361243" y="6346218"/>
            <a:ext cx="3472425" cy="276999"/>
          </a:xfrm>
          <a:prstGeom prst="rect">
            <a:avLst/>
          </a:prstGeom>
          <a:noFill/>
        </p:spPr>
        <p:txBody>
          <a:bodyPr wrap="none" rtlCol="0">
            <a:spAutoFit/>
          </a:bodyPr>
          <a:lstStyle/>
          <a:p>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 Source: September 2012 poll, Laszlostrategies.com</a:t>
            </a:r>
          </a:p>
        </p:txBody>
      </p:sp>
      <p:sp>
        <p:nvSpPr>
          <p:cNvPr id="3" name="Title 2">
            <a:extLst>
              <a:ext uri="{FF2B5EF4-FFF2-40B4-BE49-F238E27FC236}">
                <a16:creationId xmlns:a16="http://schemas.microsoft.com/office/drawing/2014/main" id="{3DE3440B-3E67-432A-9312-209300A97C08}"/>
              </a:ext>
            </a:extLst>
          </p:cNvPr>
          <p:cNvSpPr>
            <a:spLocks noGrp="1"/>
          </p:cNvSpPr>
          <p:nvPr>
            <p:ph type="title"/>
          </p:nvPr>
        </p:nvSpPr>
        <p:spPr>
          <a:xfrm>
            <a:off x="523239" y="365126"/>
            <a:ext cx="11631327" cy="1139824"/>
          </a:xfrm>
        </p:spPr>
        <p:txBody>
          <a:bodyPr>
            <a:normAutofit fontScale="90000"/>
          </a:bodyPr>
          <a:lstStyle/>
          <a:p>
            <a:r>
              <a:rPr lang="en-US" dirty="0"/>
              <a:t>Americans with Disabilities are Connected to Communities</a:t>
            </a:r>
          </a:p>
        </p:txBody>
      </p:sp>
      <p:sp>
        <p:nvSpPr>
          <p:cNvPr id="13" name="Rectangle 12">
            <a:extLst>
              <a:ext uri="{FF2B5EF4-FFF2-40B4-BE49-F238E27FC236}">
                <a16:creationId xmlns:a16="http://schemas.microsoft.com/office/drawing/2014/main" id="{8265982D-2CB0-4395-8EAD-04CA67B5CAB3}"/>
              </a:ext>
            </a:extLst>
          </p:cNvPr>
          <p:cNvSpPr/>
          <p:nvPr/>
        </p:nvSpPr>
        <p:spPr>
          <a:xfrm>
            <a:off x="7969397" y="5052679"/>
            <a:ext cx="3487287" cy="1198004"/>
          </a:xfrm>
          <a:prstGeom prst="rect">
            <a:avLst/>
          </a:prstGeom>
          <a:noFill/>
          <a:ln>
            <a:solidFill>
              <a:schemeClr val="tx1">
                <a:lumMod val="85000"/>
                <a:lumOff val="1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solidFill>
                  <a:schemeClr val="bg1"/>
                </a:solidFill>
                <a:latin typeface="Times New Roman" panose="02020603050405020304" pitchFamily="18" charset="0"/>
                <a:cs typeface="Times New Roman" panose="02020603050405020304" pitchFamily="18" charset="0"/>
              </a:rPr>
              <a:t>have a close friend with a disability</a:t>
            </a:r>
          </a:p>
        </p:txBody>
      </p:sp>
      <p:pic>
        <p:nvPicPr>
          <p:cNvPr id="15" name="Picture 14" descr="A group of people standing next to a person in a suit and tie&#10;&#10;Description automatically generated">
            <a:extLst>
              <a:ext uri="{FF2B5EF4-FFF2-40B4-BE49-F238E27FC236}">
                <a16:creationId xmlns:a16="http://schemas.microsoft.com/office/drawing/2014/main" id="{B9C87E9D-63BA-431E-B4D3-506D096BAE7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63560" y="1541575"/>
            <a:ext cx="5690191" cy="3524691"/>
          </a:xfrm>
          <a:prstGeom prst="rect">
            <a:avLst/>
          </a:prstGeom>
        </p:spPr>
      </p:pic>
      <p:sp>
        <p:nvSpPr>
          <p:cNvPr id="17" name="TextBox 16">
            <a:extLst>
              <a:ext uri="{FF2B5EF4-FFF2-40B4-BE49-F238E27FC236}">
                <a16:creationId xmlns:a16="http://schemas.microsoft.com/office/drawing/2014/main" id="{D54598F9-C1BF-4B05-9F49-B8C03AF445BF}"/>
              </a:ext>
            </a:extLst>
          </p:cNvPr>
          <p:cNvSpPr txBox="1"/>
          <p:nvPr/>
        </p:nvSpPr>
        <p:spPr>
          <a:xfrm>
            <a:off x="735304" y="5266249"/>
            <a:ext cx="1467068" cy="861774"/>
          </a:xfrm>
          <a:prstGeom prst="rect">
            <a:avLst/>
          </a:prstGeom>
          <a:noFill/>
        </p:spPr>
        <p:txBody>
          <a:bodyPr wrap="none" rtlCol="0">
            <a:spAutoFit/>
          </a:bodyPr>
          <a:lstStyle/>
          <a:p>
            <a:r>
              <a:rPr lang="en-US" sz="5000" b="1" dirty="0">
                <a:solidFill>
                  <a:srgbClr val="EFAF30"/>
                </a:solidFill>
                <a:latin typeface="Times New Roman" panose="02020603050405020304" pitchFamily="18" charset="0"/>
                <a:cs typeface="Times New Roman" panose="02020603050405020304" pitchFamily="18" charset="0"/>
              </a:rPr>
              <a:t>48%</a:t>
            </a:r>
          </a:p>
        </p:txBody>
      </p:sp>
      <p:sp>
        <p:nvSpPr>
          <p:cNvPr id="19" name="TextBox 18">
            <a:extLst>
              <a:ext uri="{FF2B5EF4-FFF2-40B4-BE49-F238E27FC236}">
                <a16:creationId xmlns:a16="http://schemas.microsoft.com/office/drawing/2014/main" id="{1639A362-1F6F-46CF-8757-D293D06B9F63}"/>
              </a:ext>
            </a:extLst>
          </p:cNvPr>
          <p:cNvSpPr txBox="1"/>
          <p:nvPr/>
        </p:nvSpPr>
        <p:spPr>
          <a:xfrm>
            <a:off x="6520521" y="5248700"/>
            <a:ext cx="1467068" cy="861774"/>
          </a:xfrm>
          <a:prstGeom prst="rect">
            <a:avLst/>
          </a:prstGeom>
          <a:noFill/>
        </p:spPr>
        <p:txBody>
          <a:bodyPr wrap="none" rtlCol="0">
            <a:spAutoFit/>
          </a:bodyPr>
          <a:lstStyle/>
          <a:p>
            <a:r>
              <a:rPr lang="en-US" sz="5000" b="1" dirty="0">
                <a:solidFill>
                  <a:srgbClr val="EFAF30"/>
                </a:solidFill>
                <a:latin typeface="Times New Roman" panose="02020603050405020304" pitchFamily="18" charset="0"/>
                <a:cs typeface="Times New Roman" panose="02020603050405020304" pitchFamily="18" charset="0"/>
              </a:rPr>
              <a:t>42%</a:t>
            </a:r>
          </a:p>
        </p:txBody>
      </p:sp>
    </p:spTree>
    <p:extLst>
      <p:ext uri="{BB962C8B-B14F-4D97-AF65-F5344CB8AC3E}">
        <p14:creationId xmlns:p14="http://schemas.microsoft.com/office/powerpoint/2010/main" val="25691379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AINBULLETSACTIVATED" val="True"/>
  <p:tag name="BAINBULLETSLEVELSFINGERPRINT" val="1307991563"/>
</p:tagLst>
</file>

<file path=ppt/tags/tag2.xml><?xml version="1.0" encoding="utf-8"?>
<p:tagLst xmlns:a="http://schemas.openxmlformats.org/drawingml/2006/main" xmlns:r="http://schemas.openxmlformats.org/officeDocument/2006/relationships" xmlns:p="http://schemas.openxmlformats.org/presentationml/2006/main">
  <p:tag name="BAINBULLETSACTIVATED" val="False"/>
</p:tagLst>
</file>

<file path=ppt/tags/tag3.xml><?xml version="1.0" encoding="utf-8"?>
<p:tagLst xmlns:a="http://schemas.openxmlformats.org/drawingml/2006/main" xmlns:r="http://schemas.openxmlformats.org/officeDocument/2006/relationships" xmlns:p="http://schemas.openxmlformats.org/presentationml/2006/main">
  <p:tag name="BAINBULLETSACTIVATED" val="True"/>
  <p:tag name="BAINBULLETSLEVELSFINGERPRINT" val="-846538828"/>
</p:tagLst>
</file>

<file path=ppt/tags/tag4.xml><?xml version="1.0" encoding="utf-8"?>
<p:tagLst xmlns:a="http://schemas.openxmlformats.org/drawingml/2006/main" xmlns:r="http://schemas.openxmlformats.org/officeDocument/2006/relationships" xmlns:p="http://schemas.openxmlformats.org/presentationml/2006/main">
  <p:tag name="BAINBULLETSACTIVATED" val="True"/>
  <p:tag name="BAINBULLETSLEVELSFINGERPRINT" val="-161944908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21485</TotalTime>
  <Words>4300</Words>
  <Application>Microsoft Office PowerPoint</Application>
  <PresentationFormat>Widescreen</PresentationFormat>
  <Paragraphs>342</Paragraphs>
  <Slides>57</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57</vt:i4>
      </vt:variant>
    </vt:vector>
  </HeadingPairs>
  <TitlesOfParts>
    <vt:vector size="67" baseType="lpstr">
      <vt:lpstr>Arial</vt:lpstr>
      <vt:lpstr>Baskerville Old Face</vt:lpstr>
      <vt:lpstr>Calibri</vt:lpstr>
      <vt:lpstr>Cambria</vt:lpstr>
      <vt:lpstr>Libre Baskerville</vt:lpstr>
      <vt:lpstr>Marlett</vt:lpstr>
      <vt:lpstr>Times New Roman</vt:lpstr>
      <vt:lpstr>Verdana</vt:lpstr>
      <vt:lpstr>Wingdings</vt:lpstr>
      <vt:lpstr>Office Theme</vt:lpstr>
      <vt:lpstr>PowerPoint Presentation</vt:lpstr>
      <vt:lpstr>Today’s Learning Objectives </vt:lpstr>
      <vt:lpstr>PowerPoint Presentation</vt:lpstr>
      <vt:lpstr>PowerPoint Presentation</vt:lpstr>
      <vt:lpstr>PowerPoint Presentation</vt:lpstr>
      <vt:lpstr>PowerPoint Presentation</vt:lpstr>
      <vt:lpstr>Disabilities Are….</vt:lpstr>
      <vt:lpstr>The disability community is cutting edge and innovative.</vt:lpstr>
      <vt:lpstr>Americans with Disabilities are Connected to Communities</vt:lpstr>
      <vt:lpstr>PowerPoint Presentation</vt:lpstr>
      <vt:lpstr>Untapped Potential</vt:lpstr>
      <vt:lpstr>Building Towards the 4 A’s – What are the 4 A’s?</vt:lpstr>
      <vt:lpstr>Defining The 4 A’s…</vt:lpstr>
      <vt:lpstr>Defining The 4 A’s…Part 2 </vt:lpstr>
      <vt:lpstr>PowerPoint Presentation</vt:lpstr>
      <vt:lpstr>Internal Communications</vt:lpstr>
      <vt:lpstr>OFCCP &gt; Learning the Lessons of Section 503</vt:lpstr>
      <vt:lpstr>CEO Leadership</vt:lpstr>
      <vt:lpstr>Self-Identification Campaigns </vt:lpstr>
      <vt:lpstr>Learning from the Best-Northrup Grumman</vt:lpstr>
      <vt:lpstr>Centralized Accommodation System</vt:lpstr>
      <vt:lpstr>The Job Accommodation Network on a CAF</vt:lpstr>
      <vt:lpstr>Accommodations Resources</vt:lpstr>
      <vt:lpstr>WTH is an ERG? </vt:lpstr>
      <vt:lpstr>The ERG Process -  Step 1-4</vt:lpstr>
      <vt:lpstr>The ERG Process -  Steps 5-12</vt:lpstr>
      <vt:lpstr>External Communications</vt:lpstr>
      <vt:lpstr>Celebrate Leaders with Disabilities</vt:lpstr>
      <vt:lpstr>Celebrate Leaders &amp; Programs</vt:lpstr>
      <vt:lpstr>Employer Resources</vt:lpstr>
      <vt:lpstr>Right There in the Job Description</vt:lpstr>
      <vt:lpstr>From the Desk of David M. Perry @lollardfish </vt:lpstr>
      <vt:lpstr>Help Wanted! </vt:lpstr>
      <vt:lpstr>“Where can I find job candidates with disabilities?”</vt:lpstr>
      <vt:lpstr>Coordinate with local Voc Rehab Agencies</vt:lpstr>
      <vt:lpstr>For Example: Leverage the Expertise of CSAVR</vt:lpstr>
      <vt:lpstr>Positive Messaging Works</vt:lpstr>
      <vt:lpstr>Strong Response to Disability Employment</vt:lpstr>
      <vt:lpstr>New Communications Strategies</vt:lpstr>
      <vt:lpstr>Learn from the Trailblazers – Benefits of Inclusion</vt:lpstr>
      <vt:lpstr>Obstacles and Frameworks</vt:lpstr>
      <vt:lpstr>Connecting National/Local Strategies</vt:lpstr>
      <vt:lpstr>Focus on Delivery and Initial Scale</vt:lpstr>
      <vt:lpstr>Bringing It All Together &gt; Action and Learning</vt:lpstr>
      <vt:lpstr>Would You Like to Know More? </vt:lpstr>
      <vt:lpstr>Poses Family Foundation – Workplace Initiative</vt:lpstr>
      <vt:lpstr>The National Organization on Disability (NOD) </vt:lpstr>
      <vt:lpstr>Accenture and the Disability Inclusion Advantage</vt:lpstr>
      <vt:lpstr>Identify and Change Process – Microsoft’s Lesson</vt:lpstr>
      <vt:lpstr>Coca-Cola’s Unlabeled Campaign</vt:lpstr>
      <vt:lpstr>Foster Dialogues about Labels</vt:lpstr>
      <vt:lpstr>Leading the Way at JP Morgan Chase</vt:lpstr>
      <vt:lpstr>Remember the Four A’s </vt:lpstr>
      <vt:lpstr>What did we learn today? </vt:lpstr>
      <vt:lpstr>Upcoming Equity Webinars!</vt:lpstr>
      <vt:lpstr>Equity Series Schedule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Shader</dc:creator>
  <cp:lastModifiedBy>Philip Kahn-Pauli</cp:lastModifiedBy>
  <cp:revision>474</cp:revision>
  <dcterms:created xsi:type="dcterms:W3CDTF">2019-02-07T00:58:17Z</dcterms:created>
  <dcterms:modified xsi:type="dcterms:W3CDTF">2019-10-31T13:06:18Z</dcterms:modified>
</cp:coreProperties>
</file>