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v" ContentType="video/unknown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9"/>
  </p:notesMasterIdLst>
  <p:sldIdLst>
    <p:sldId id="691" r:id="rId2"/>
    <p:sldId id="734" r:id="rId3"/>
    <p:sldId id="684" r:id="rId4"/>
    <p:sldId id="750" r:id="rId5"/>
    <p:sldId id="261" r:id="rId6"/>
    <p:sldId id="624" r:id="rId7"/>
    <p:sldId id="630" r:id="rId8"/>
    <p:sldId id="764" r:id="rId9"/>
    <p:sldId id="776" r:id="rId10"/>
    <p:sldId id="775" r:id="rId11"/>
    <p:sldId id="755" r:id="rId12"/>
    <p:sldId id="753" r:id="rId13"/>
    <p:sldId id="751" r:id="rId14"/>
    <p:sldId id="752" r:id="rId15"/>
    <p:sldId id="754" r:id="rId16"/>
    <p:sldId id="681" r:id="rId17"/>
    <p:sldId id="7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, Ameerah C" initials="PAC" lastIdx="31" clrIdx="0">
    <p:extLst>
      <p:ext uri="{19B8F6BF-5375-455C-9EA6-DF929625EA0E}">
        <p15:presenceInfo xmlns:p15="http://schemas.microsoft.com/office/powerpoint/2012/main" userId="S-1-5-21-1214440339-1979792683-682003330-3310065" providerId="AD"/>
      </p:ext>
    </p:extLst>
  </p:cmAuthor>
  <p:cmAuthor id="2" name="Rachel Shader" initials="RS" lastIdx="45" clrIdx="1">
    <p:extLst>
      <p:ext uri="{19B8F6BF-5375-455C-9EA6-DF929625EA0E}">
        <p15:presenceInfo xmlns:p15="http://schemas.microsoft.com/office/powerpoint/2012/main" userId="1bef4ead6e0b53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F30"/>
    <a:srgbClr val="000000"/>
    <a:srgbClr val="F5BA2B"/>
    <a:srgbClr val="5F5F5F"/>
    <a:srgbClr val="F6D592"/>
    <a:srgbClr val="3F3F3F"/>
    <a:srgbClr val="4D4D4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4218" autoAdjust="0"/>
  </p:normalViewPr>
  <p:slideViewPr>
    <p:cSldViewPr snapToGrid="0">
      <p:cViewPr varScale="1">
        <p:scale>
          <a:sx n="125" d="100"/>
          <a:sy n="125" d="100"/>
        </p:scale>
        <p:origin x="168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-1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913A-8DA4-42EF-A58F-81A3602C678A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2833-5762-4E0C-9C9E-774432C7B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2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5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6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3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7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0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4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A7FA42-E5FD-42FD-AF57-0CCC410B32D9}"/>
              </a:ext>
            </a:extLst>
          </p:cNvPr>
          <p:cNvSpPr/>
          <p:nvPr userDrawn="1"/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120BD-D120-40E2-9011-8CC79CC0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201F-9696-489D-837F-4E928AAF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BEF2-9D2F-4F1F-923C-1CF87A1A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E059B-CE5D-43C4-A609-247B4E4800CD}"/>
              </a:ext>
            </a:extLst>
          </p:cNvPr>
          <p:cNvSpPr/>
          <p:nvPr userDrawn="1"/>
        </p:nvSpPr>
        <p:spPr>
          <a:xfrm>
            <a:off x="1524000" y="3602039"/>
            <a:ext cx="9144000" cy="1655762"/>
          </a:xfrm>
          <a:prstGeom prst="rect">
            <a:avLst/>
          </a:prstGeom>
          <a:solidFill>
            <a:srgbClr val="F5BA2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504F8-4750-4CAA-A656-CE1CF1AE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10A6-5BE0-47AB-A1B9-31FCD9E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DA191-D6C0-4150-9E8F-004E1C46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5E72C-FB37-49C9-8E02-67DF1996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7E27F-F644-4940-B300-2AC9C16B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E50AA-AD40-4C3A-88BE-85A18E3D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C1F70-FE04-4562-975C-08DABB58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4EC6E-6C61-470B-BDD3-DA8DF623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5DE5-CA7A-4F4C-B914-0BB13982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95F8-1424-4CC6-812A-B27AFDA7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ABA0-249A-4213-9913-73239EBD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987D-5B4F-4413-8198-26E936DE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1E2B-CCA1-410D-AB25-7FC64B4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1154459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8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565848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5836285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565848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07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676900" y="365125"/>
            <a:ext cx="621313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5" y="365126"/>
            <a:ext cx="527621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5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28320" y="347346"/>
            <a:ext cx="11544598" cy="11398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5BA2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F5BA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89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2262-42F6-41C7-9995-4EFD879E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479C6-DADF-43BE-B37A-2648218B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3896-AC24-40A5-B9E7-9C68E148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14657-B334-4C76-8F4C-31A4A567A796}"/>
              </a:ext>
            </a:extLst>
          </p:cNvPr>
          <p:cNvSpPr/>
          <p:nvPr userDrawn="1"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2C32C-18FB-46AA-923A-57E840546617}"/>
              </a:ext>
            </a:extLst>
          </p:cNvPr>
          <p:cNvSpPr/>
          <p:nvPr userDrawn="1"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D3838-8BBA-4DEF-A8BB-CB509E38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4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-20320" y="0"/>
            <a:ext cx="131064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BD05-11CC-469A-B954-0EA13D3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95D0-B393-4507-800E-BC2A3579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68EA3-A74B-4FF4-9AFD-46FC6204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7244-03AA-4236-9DA9-13C118F58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3EAD2-1D3D-440B-BA43-5934A5E27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69C04-1DB8-4E0D-B217-95E7BD0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ADF1C-CD9C-4034-9D10-3967BF6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7DC2F-322A-4BB2-A5DB-28CE284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3E038-84A6-4047-801D-A7712A74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BBD7-E326-47AB-9752-D0F64E67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5625"/>
            <a:ext cx="111982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0148-6572-4E0A-A3B3-AFACE677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D340F-E019-466E-9425-BCBBA017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350" y="44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BB389-2D32-4459-A711-0F392A83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1198224" cy="113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DFF0AA-25CB-4522-8735-CED47F9D6E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85957" y="6356350"/>
            <a:ext cx="892295" cy="470693"/>
            <a:chOff x="4581525" y="2647950"/>
            <a:chExt cx="2943225" cy="1552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7E496-7AE7-42C4-BFF6-DEE5043A93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0" y="2647950"/>
              <a:ext cx="2857500" cy="155257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7B3E67-D8E9-4489-8EA1-C727D3AE3D36}"/>
                </a:ext>
              </a:extLst>
            </p:cNvPr>
            <p:cNvSpPr/>
            <p:nvPr userDrawn="1"/>
          </p:nvSpPr>
          <p:spPr>
            <a:xfrm>
              <a:off x="4581525" y="3867150"/>
              <a:ext cx="2466975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4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0" r:id="rId3"/>
    <p:sldLayoutId id="2147483669" r:id="rId4"/>
    <p:sldLayoutId id="2147483664" r:id="rId5"/>
    <p:sldLayoutId id="2147483651" r:id="rId6"/>
    <p:sldLayoutId id="2147483673" r:id="rId7"/>
    <p:sldLayoutId id="2147483660" r:id="rId8"/>
    <p:sldLayoutId id="2147483653" r:id="rId9"/>
    <p:sldLayoutId id="2147483654" r:id="rId10"/>
    <p:sldLayoutId id="2147483655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elp/214124458607871" TargetMode="External"/><Relationship Id="rId2" Type="http://schemas.openxmlformats.org/officeDocument/2006/relationships/hyperlink" Target="https://help.twitter.com/en/using-twitter/picture-descrip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hubspot.com/marketing/image-alt-text" TargetMode="External"/><Relationship Id="rId4" Type="http://schemas.openxmlformats.org/officeDocument/2006/relationships/hyperlink" Target="https://help.instagram.com/50370844670552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v.com" TargetMode="External"/><Relationship Id="rId2" Type="http://schemas.openxmlformats.org/officeDocument/2006/relationships/hyperlink" Target="https://support.google.com/youtube/answer/2734796?hl=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pectability.org/accessibility-webinar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espectAbility.org" TargetMode="External"/><Relationship Id="rId2" Type="http://schemas.openxmlformats.org/officeDocument/2006/relationships/hyperlink" Target="http://www.respectabilit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respectabilityreport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7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A28537C8-062B-B14B-B992-E491A484D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101</a:t>
            </a:r>
          </a:p>
        </p:txBody>
      </p:sp>
      <p:pic>
        <p:nvPicPr>
          <p:cNvPr id="13" name="Picture 12" descr="RespectAbility logo">
            <a:extLst>
              <a:ext uri="{FF2B5EF4-FFF2-40B4-BE49-F238E27FC236}">
                <a16:creationId xmlns:a16="http://schemas.microsoft.com/office/drawing/2014/main" id="{F470BEEA-2EE5-4BD6-B08F-117EAA0AD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36" y="501494"/>
            <a:ext cx="4267200" cy="19082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0E8C01-C1CD-4A97-950A-7DDEF86ECDC5}"/>
              </a:ext>
            </a:extLst>
          </p:cNvPr>
          <p:cNvSpPr/>
          <p:nvPr/>
        </p:nvSpPr>
        <p:spPr>
          <a:xfrm>
            <a:off x="324154" y="2524689"/>
            <a:ext cx="436968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Premium Skills Workshop in Social Media Accessibility</a:t>
            </a:r>
          </a:p>
        </p:txBody>
      </p:sp>
      <p:pic>
        <p:nvPicPr>
          <p:cNvPr id="12" name="Picture 11" descr="Two separate photos of diverse people with disabilities smiling together&#10;Text: Including People with Disabilities in Nonprofits &amp; Foundations Accessibility &amp; Equity Webinar Series">
            <a:extLst>
              <a:ext uri="{FF2B5EF4-FFF2-40B4-BE49-F238E27FC236}">
                <a16:creationId xmlns:a16="http://schemas.microsoft.com/office/drawing/2014/main" id="{D654F910-99A8-8A40-AC26-EEAA35087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03" y="949278"/>
            <a:ext cx="7142343" cy="46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3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Basics: Alt Text for Images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highlight>
                  <a:srgbClr val="FFFFFF"/>
                </a:highlight>
                <a:ea typeface="Arial"/>
                <a:sym typeface="Arial"/>
              </a:rPr>
              <a:t>Just like for websites, images on social media need to be described for individuals who cannot view them. </a:t>
            </a:r>
            <a:endParaRPr lang="en-US" sz="3200" dirty="0">
              <a:solidFill>
                <a:schemeClr val="tx1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64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C577-F222-B64B-A617-C5687B25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 Alt-Text Demo</a:t>
            </a:r>
          </a:p>
        </p:txBody>
      </p:sp>
      <p:pic>
        <p:nvPicPr>
          <p:cNvPr id="4" name="Online Media 3" descr="Untitled Project 1">
            <a:hlinkClick r:id="" action="ppaction://media"/>
            <a:extLst>
              <a:ext uri="{FF2B5EF4-FFF2-40B4-BE49-F238E27FC236}">
                <a16:creationId xmlns:a16="http://schemas.microsoft.com/office/drawing/2014/main" id="{245902A5-D4DF-164A-A309-402F8A6BAE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89215" y="1504950"/>
            <a:ext cx="3013569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FF36-F52D-1341-A7A8-E13B56E1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31772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 for Alt-Text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09674-88AA-4827-9295-9A81B7D8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62" y="1633904"/>
            <a:ext cx="113030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Twitter How-To: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https://help.twitter.com/en/using-twitter/picture-descriptions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Facebook How-To: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https://www.facebook.com/help/214124458607871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Instagram How-To: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https://help.instagram.com/503708446705527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Best Practices: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https://blog.hubspot.com/marketing/image-alt-text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3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 for Captioning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09674-88AA-4827-9295-9A81B7D8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62" y="1633904"/>
            <a:ext cx="113030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YouTube How-To: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https://support.google.com/youtube/answer/2734796?hl=en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Clipomatic</a:t>
            </a:r>
            <a:r>
              <a:rPr lang="en-US" dirty="0">
                <a:solidFill>
                  <a:schemeClr val="tx1"/>
                </a:solidFill>
              </a:rPr>
              <a:t> App</a:t>
            </a:r>
          </a:p>
          <a:p>
            <a:r>
              <a:rPr lang="en-US" dirty="0">
                <a:solidFill>
                  <a:schemeClr val="tx1"/>
                </a:solidFill>
              </a:rPr>
              <a:t>Clips App by Apple </a:t>
            </a:r>
          </a:p>
          <a:p>
            <a:r>
              <a:rPr lang="en-US" u="sng" dirty="0">
                <a:hlinkClick r:id="rId3"/>
              </a:rPr>
              <a:t>rev.com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- $1/min, 24 hour turnaround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8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FF36-F52D-1341-A7A8-E13B56E1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9137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Equity and Access Webinar Series Schedule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09674-88AA-4827-9295-9A81B7D8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62" y="1633904"/>
            <a:ext cx="11303000" cy="4351338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Disability 101 (available online via video and transcript)</a:t>
            </a:r>
          </a:p>
          <a:p>
            <a:r>
              <a:rPr lang="en-US" sz="2200" dirty="0">
                <a:solidFill>
                  <a:schemeClr val="tx1"/>
                </a:solidFill>
              </a:rPr>
              <a:t>Disability History (available online via video and transcript)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to Ensure Accessible Events (available online via video and transcript)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to Recruit, Accommodate and Promote People with Disabilities for Paid Employment, Volunteer Leadership and Board Positions (available online via video and transcript)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to Ensure A Welcoming Lexicon and Inclusive Storytelling (available online via video and transcript)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to Ensue Accessible Websites, Social Media and Inclusive Photos (coming soon online)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Premium Skills Workshop in Social Media Accessibility (coming soon online)</a:t>
            </a:r>
          </a:p>
          <a:p>
            <a:r>
              <a:rPr lang="en-US" sz="2200" dirty="0">
                <a:solidFill>
                  <a:schemeClr val="tx1"/>
                </a:solidFill>
              </a:rPr>
              <a:t>Jan. 15, 2020: How to Ensure Legal Rights and Compliance Obligations: Exploring the Rights of Employees and Participants, and the Obligations of Nonprofit Organizations Under the Law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532F3-A44B-4BAB-BDBF-18DBBB87F803}"/>
              </a:ext>
            </a:extLst>
          </p:cNvPr>
          <p:cNvSpPr/>
          <p:nvPr/>
        </p:nvSpPr>
        <p:spPr>
          <a:xfrm>
            <a:off x="680720" y="5842337"/>
            <a:ext cx="10830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More and RSVP Here: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https://www.respectability.org/accessibility-webinars/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45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6393A8-6F56-448B-87F1-9157AC69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 and Thank You!</a:t>
            </a:r>
          </a:p>
        </p:txBody>
      </p:sp>
      <p:sp>
        <p:nvSpPr>
          <p:cNvPr id="4" name="Shape 426">
            <a:extLst>
              <a:ext uri="{FF2B5EF4-FFF2-40B4-BE49-F238E27FC236}">
                <a16:creationId xmlns:a16="http://schemas.microsoft.com/office/drawing/2014/main" id="{C710F695-65D8-41EB-A843-EC7BE66F772B}"/>
              </a:ext>
            </a:extLst>
          </p:cNvPr>
          <p:cNvSpPr txBox="1"/>
          <p:nvPr/>
        </p:nvSpPr>
        <p:spPr>
          <a:xfrm>
            <a:off x="523240" y="1534027"/>
            <a:ext cx="11144503" cy="5147190"/>
          </a:xfrm>
          <a:prstGeom prst="rect">
            <a:avLst/>
          </a:prstGeom>
          <a:noFill/>
          <a:ln>
            <a:noFill/>
          </a:ln>
        </p:spPr>
        <p:txBody>
          <a:bodyPr wrap="square" lIns="91275" tIns="45625" rIns="91275" bIns="456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3200" b="1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RespectAbility’s Inclusive Philanthropy Toolkit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2800" kern="0" noProof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Access information on disability inclusion, including the new disability in philanthropy &amp; 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n</a:t>
            </a:r>
            <a:r>
              <a:rPr lang="en-US" sz="2800" kern="0" noProof="0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onprofits</a:t>
            </a:r>
            <a:r>
              <a:rPr lang="en-US" sz="2800" kern="0" noProof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 study:</a:t>
            </a:r>
            <a:r>
              <a:rPr lang="en-US" sz="2000" u="sng" kern="0" noProof="0" dirty="0">
                <a:solidFill>
                  <a:srgbClr val="0000FF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 </a:t>
            </a:r>
            <a:r>
              <a:rPr kumimoji="0" lang="en-US" sz="280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www.RespectAbility.org</a:t>
            </a:r>
            <a:r>
              <a:rPr kumimoji="0" lang="en-US" sz="280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/inclusive-philanthropy</a:t>
            </a:r>
            <a:endParaRPr kumimoji="0" lang="en-US" sz="280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000" kern="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lvl="0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Follow us on Social Media!</a:t>
            </a:r>
            <a:endParaRPr lang="en-US" sz="2000" kern="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Twitter: @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Respect_Ability</a:t>
            </a:r>
            <a:endParaRPr kumimoji="0" lang="en-US" sz="280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Facebook: </a:t>
            </a:r>
            <a:r>
              <a:rPr kumimoji="0" lang="en-US" sz="280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RespectAbilityUSA</a:t>
            </a:r>
            <a:endParaRPr kumimoji="0" lang="en-US" sz="280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Instagram: @</a:t>
            </a:r>
            <a:r>
              <a:rPr lang="en-US" sz="2800" kern="0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RespectTheAbility</a:t>
            </a:r>
            <a:endParaRPr lang="en-US" sz="2800" kern="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00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  <a:hlinkClick r:id="rId2"/>
              </a:rPr>
              <a:t>www.RespectAbility.org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  |  (202) 517-6272  |  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  <a:hlinkClick r:id="rId3"/>
              </a:rPr>
              <a:t>info@RespectAbility.org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Intersection of Disability and Politics: 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  <a:hlinkClick r:id="rId4"/>
              </a:rPr>
              <a:t>www.TheRespectAbilityReport.org</a:t>
            </a:r>
            <a:endParaRPr lang="en-US" sz="2800" kern="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45604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Equity and Access Webinar Series Partners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259BC-1B2E-9342-B906-79C7BF386FC2}"/>
              </a:ext>
            </a:extLst>
          </p:cNvPr>
          <p:cNvSpPr txBox="1"/>
          <p:nvPr/>
        </p:nvSpPr>
        <p:spPr>
          <a:xfrm>
            <a:off x="385010" y="1504950"/>
            <a:ext cx="11486147" cy="5293757"/>
          </a:xfrm>
          <a:prstGeom prst="rect">
            <a:avLst/>
          </a:prstGeom>
          <a:noFill/>
        </p:spPr>
        <p:txBody>
          <a:bodyPr wrap="square" numCol="2" spcCol="45720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BoardSource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California Wellness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Catalogue for Philanthropy, Greater Washington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Disaster Philanthropy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Palsy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Chronicle of Philanthropy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Communications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Divas With Disabilities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 Philanthropy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Grantmakers Concerned with Immigrants and Refugees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Impact Funders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Center of Disability Journalism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Committee for Responsive Philanthropy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Council of Nonprofits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York Women’s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Unfunded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Weingart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</a:t>
            </a:r>
          </a:p>
        </p:txBody>
      </p:sp>
    </p:spTree>
    <p:extLst>
      <p:ext uri="{BB962C8B-B14F-4D97-AF65-F5344CB8AC3E}">
        <p14:creationId xmlns:p14="http://schemas.microsoft.com/office/powerpoint/2010/main" val="60341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0A81D8-14D7-4068-A020-0262C6D52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634" y="2227099"/>
            <a:ext cx="8026988" cy="36013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</a:rPr>
              <a:t>Organizations are at their best when they welcome, respect and include people of all backgrounds. This includes people with disabilities.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E9C173-438C-4A73-8C7E-25827ECA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Including the D – Disability – in Diversity</a:t>
            </a:r>
          </a:p>
        </p:txBody>
      </p:sp>
      <p:pic>
        <p:nvPicPr>
          <p:cNvPr id="4" name="Picture 3" descr="6 diverse people with and without disabilities smiling together">
            <a:extLst>
              <a:ext uri="{FF2B5EF4-FFF2-40B4-BE49-F238E27FC236}">
                <a16:creationId xmlns:a16="http://schemas.microsoft.com/office/drawing/2014/main" id="{319EFE9E-3042-F94F-AF98-43D74F2886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33" y="1504950"/>
            <a:ext cx="3716970" cy="557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E7041A29-C8D0-5B46-B8B2-B34D4194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people with disabilities.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0AB36-5964-4E34-B48B-2F308D3AD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10475" y="2327605"/>
            <a:ext cx="13206046" cy="1766717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Richard Branson">
            <a:extLst>
              <a:ext uri="{FF2B5EF4-FFF2-40B4-BE49-F238E27FC236}">
                <a16:creationId xmlns:a16="http://schemas.microsoft.com/office/drawing/2014/main" id="{A7200C7C-1215-411C-A089-375A2D465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908" y="-102714"/>
            <a:ext cx="2515672" cy="3000067"/>
          </a:xfrm>
          <a:prstGeom prst="rect">
            <a:avLst/>
          </a:prstGeom>
        </p:spPr>
      </p:pic>
      <p:pic>
        <p:nvPicPr>
          <p:cNvPr id="13" name="Picture 12" descr="Demi Lovato">
            <a:extLst>
              <a:ext uri="{FF2B5EF4-FFF2-40B4-BE49-F238E27FC236}">
                <a16:creationId xmlns:a16="http://schemas.microsoft.com/office/drawing/2014/main" id="{F376CD0F-9E6F-4F2C-9ACB-22D7CD88A2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3703" y="-176123"/>
            <a:ext cx="2748201" cy="3075975"/>
          </a:xfrm>
          <a:prstGeom prst="rect">
            <a:avLst/>
          </a:prstGeom>
        </p:spPr>
      </p:pic>
      <p:pic>
        <p:nvPicPr>
          <p:cNvPr id="19" name="Picture 18" descr="Whoopi Goldberg">
            <a:extLst>
              <a:ext uri="{FF2B5EF4-FFF2-40B4-BE49-F238E27FC236}">
                <a16:creationId xmlns:a16="http://schemas.microsoft.com/office/drawing/2014/main" id="{6C9DBCA1-3ABF-43C6-942B-E59A899AD7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921" y="-96229"/>
            <a:ext cx="2512816" cy="3000067"/>
          </a:xfrm>
          <a:prstGeom prst="rect">
            <a:avLst/>
          </a:prstGeom>
        </p:spPr>
      </p:pic>
      <p:pic>
        <p:nvPicPr>
          <p:cNvPr id="23" name="Picture 22" descr="Greta Thunberg">
            <a:extLst>
              <a:ext uri="{FF2B5EF4-FFF2-40B4-BE49-F238E27FC236}">
                <a16:creationId xmlns:a16="http://schemas.microsoft.com/office/drawing/2014/main" id="{A3C79C9C-3E0B-41A3-8756-55F66F5EA6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226" y="4006399"/>
            <a:ext cx="2489337" cy="2883687"/>
          </a:xfrm>
          <a:prstGeom prst="rect">
            <a:avLst/>
          </a:prstGeom>
        </p:spPr>
      </p:pic>
      <p:pic>
        <p:nvPicPr>
          <p:cNvPr id="25" name="Picture 24" descr="Steve Jobs">
            <a:extLst>
              <a:ext uri="{FF2B5EF4-FFF2-40B4-BE49-F238E27FC236}">
                <a16:creationId xmlns:a16="http://schemas.microsoft.com/office/drawing/2014/main" id="{0B3C2A8F-2DCF-4AF8-BE43-30B13F29E06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589" y="3988741"/>
            <a:ext cx="2467220" cy="2883687"/>
          </a:xfrm>
          <a:prstGeom prst="rect">
            <a:avLst/>
          </a:prstGeom>
        </p:spPr>
      </p:pic>
      <p:pic>
        <p:nvPicPr>
          <p:cNvPr id="27" name="Picture 26" descr="Marlee Matlin">
            <a:extLst>
              <a:ext uri="{FF2B5EF4-FFF2-40B4-BE49-F238E27FC236}">
                <a16:creationId xmlns:a16="http://schemas.microsoft.com/office/drawing/2014/main" id="{272C6665-C94F-434B-A329-0FD5A648E1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152" y="3998340"/>
            <a:ext cx="2454103" cy="2866414"/>
          </a:xfrm>
          <a:prstGeom prst="rect">
            <a:avLst/>
          </a:prstGeom>
        </p:spPr>
      </p:pic>
      <p:pic>
        <p:nvPicPr>
          <p:cNvPr id="29" name="Picture 28" descr="Mariah Carey">
            <a:extLst>
              <a:ext uri="{FF2B5EF4-FFF2-40B4-BE49-F238E27FC236}">
                <a16:creationId xmlns:a16="http://schemas.microsoft.com/office/drawing/2014/main" id="{5BEE2B08-971F-4F9D-96CE-C6C07025BDD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0783" y="3990947"/>
            <a:ext cx="2445465" cy="2871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C17EED-F370-4123-8932-D09AB9F56620}"/>
              </a:ext>
            </a:extLst>
          </p:cNvPr>
          <p:cNvSpPr txBox="1"/>
          <p:nvPr/>
        </p:nvSpPr>
        <p:spPr>
          <a:xfrm>
            <a:off x="-26139" y="3104944"/>
            <a:ext cx="12141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people with disabilities.</a:t>
            </a:r>
          </a:p>
        </p:txBody>
      </p:sp>
      <p:pic>
        <p:nvPicPr>
          <p:cNvPr id="5" name="Picture 4" descr="Halle Berry">
            <a:extLst>
              <a:ext uri="{FF2B5EF4-FFF2-40B4-BE49-F238E27FC236}">
                <a16:creationId xmlns:a16="http://schemas.microsoft.com/office/drawing/2014/main" id="{E9E37991-AA19-4E2A-A2AA-2FB587BCC9A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660" y="4006812"/>
            <a:ext cx="2512929" cy="287118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D77733-3FEA-4EFA-901A-8CEDE74D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41152" y="3972950"/>
            <a:ext cx="12267400" cy="1799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elma Blair">
            <a:extLst>
              <a:ext uri="{FF2B5EF4-FFF2-40B4-BE49-F238E27FC236}">
                <a16:creationId xmlns:a16="http://schemas.microsoft.com/office/drawing/2014/main" id="{CDE9B4D4-601B-4F50-8914-23F29146513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0783" y="-122905"/>
            <a:ext cx="2532620" cy="3048303"/>
          </a:xfrm>
          <a:prstGeom prst="rect">
            <a:avLst/>
          </a:prstGeom>
        </p:spPr>
      </p:pic>
      <p:pic>
        <p:nvPicPr>
          <p:cNvPr id="22" name="Picture 21" descr="Stephen Hawking, award winning physicist and power chair user.">
            <a:extLst>
              <a:ext uri="{FF2B5EF4-FFF2-40B4-BE49-F238E27FC236}">
                <a16:creationId xmlns:a16="http://schemas.microsoft.com/office/drawing/2014/main" id="{E5CF0C00-440F-45F0-95FE-CAEA6C9B8FC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282" y="-53953"/>
            <a:ext cx="2532620" cy="296709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DA02C5-4AF3-4DD3-83FC-08BC8ED30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35507" y="2909751"/>
            <a:ext cx="12268824" cy="673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42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207EE9A8-2D5C-C14A-8666-1FC78F1C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61 million people</a:t>
            </a:r>
          </a:p>
        </p:txBody>
      </p:sp>
      <p:pic>
        <p:nvPicPr>
          <p:cNvPr id="5" name="Picture 4" descr="A man with a developmental disability pushing a cart">
            <a:extLst>
              <a:ext uri="{FF2B5EF4-FFF2-40B4-BE49-F238E27FC236}">
                <a16:creationId xmlns:a16="http://schemas.microsoft.com/office/drawing/2014/main" id="{F426324E-848E-4113-8F7B-DB39B43A2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5C1672-8B44-4E4B-85E2-4BC3CBD84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1946" y="307587"/>
            <a:ext cx="5758250" cy="2376421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315F-A4C0-490F-A4DF-74E0DEC22061}"/>
              </a:ext>
            </a:extLst>
          </p:cNvPr>
          <p:cNvSpPr/>
          <p:nvPr/>
        </p:nvSpPr>
        <p:spPr>
          <a:xfrm>
            <a:off x="6509982" y="535235"/>
            <a:ext cx="5349922" cy="1981303"/>
          </a:xfrm>
          <a:prstGeom prst="rect">
            <a:avLst/>
          </a:prstGeom>
          <a:solidFill>
            <a:srgbClr val="EFAF30"/>
          </a:solidFill>
          <a:ln>
            <a:solidFill>
              <a:srgbClr val="4D4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Million 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in the US                        have a disability.*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D620D-E320-45BA-A466-188D3D5A18D5}"/>
              </a:ext>
            </a:extLst>
          </p:cNvPr>
          <p:cNvSpPr txBox="1"/>
          <p:nvPr/>
        </p:nvSpPr>
        <p:spPr>
          <a:xfrm>
            <a:off x="189781" y="6481546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Source: US Census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4FE343-D253-4C03-9DFC-764D175B2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1945" y="2911656"/>
            <a:ext cx="5758249" cy="3411109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DAF2B-1DEE-429B-A188-4106BA264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9982" y="3247573"/>
            <a:ext cx="5349922" cy="2715904"/>
          </a:xfrm>
          <a:prstGeom prst="rect">
            <a:avLst/>
          </a:prstGeom>
          <a:solidFill>
            <a:srgbClr val="EFAF3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4AAFD-AECF-4371-B0EE-D102AB9CD006}"/>
              </a:ext>
            </a:extLst>
          </p:cNvPr>
          <p:cNvSpPr txBox="1"/>
          <p:nvPr/>
        </p:nvSpPr>
        <p:spPr>
          <a:xfrm>
            <a:off x="6722076" y="3554469"/>
            <a:ext cx="5040642" cy="21021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with disabilities </a:t>
            </a: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</a:p>
          <a:p>
            <a:pPr algn="ctr">
              <a:lnSpc>
                <a:spcPct val="9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like anyone else.</a:t>
            </a:r>
          </a:p>
          <a:p>
            <a:pPr algn="ctr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RespectAbility logo">
            <a:extLst>
              <a:ext uri="{FF2B5EF4-FFF2-40B4-BE49-F238E27FC236}">
                <a16:creationId xmlns:a16="http://schemas.microsoft.com/office/drawing/2014/main" id="{5B70A2A2-139A-43CC-ACC4-96E02035B8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110" y="6413654"/>
            <a:ext cx="906449" cy="4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C5903F-A0A0-054E-8871-C28D324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in 4 adults</a:t>
            </a:r>
          </a:p>
        </p:txBody>
      </p:sp>
      <p:pic>
        <p:nvPicPr>
          <p:cNvPr id="5" name="Picture 4" descr="Tatiana Lee smiling">
            <a:extLst>
              <a:ext uri="{FF2B5EF4-FFF2-40B4-BE49-F238E27FC236}">
                <a16:creationId xmlns:a16="http://schemas.microsoft.com/office/drawing/2014/main" id="{C0844FA5-60D4-4D51-8FEE-50D681FBC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164" y="-1"/>
            <a:ext cx="10148249" cy="6861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1BFD20-01FB-44FA-AA40-AF3020B62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537029"/>
            <a:ext cx="3178629" cy="568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315F-A4C0-490F-A4DF-74E0DEC22061}"/>
              </a:ext>
            </a:extLst>
          </p:cNvPr>
          <p:cNvSpPr/>
          <p:nvPr/>
        </p:nvSpPr>
        <p:spPr>
          <a:xfrm>
            <a:off x="602079" y="745060"/>
            <a:ext cx="2612609" cy="5269985"/>
          </a:xfrm>
          <a:prstGeom prst="rect">
            <a:avLst/>
          </a:prstGeom>
          <a:solidFill>
            <a:srgbClr val="EFAF30"/>
          </a:solidFill>
          <a:ln>
            <a:solidFill>
              <a:srgbClr val="4D4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 4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have a disability</a:t>
            </a:r>
          </a:p>
        </p:txBody>
      </p:sp>
      <p:pic>
        <p:nvPicPr>
          <p:cNvPr id="8" name="Picture 7" descr="RespectAbility logo">
            <a:extLst>
              <a:ext uri="{FF2B5EF4-FFF2-40B4-BE49-F238E27FC236}">
                <a16:creationId xmlns:a16="http://schemas.microsoft.com/office/drawing/2014/main" id="{57963EB9-4409-4114-A2BB-0DC545565D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110" y="6413654"/>
            <a:ext cx="906449" cy="4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6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John Lawson holding an umbrella with his hooks (Lawson is an amputee)">
            <a:extLst>
              <a:ext uri="{FF2B5EF4-FFF2-40B4-BE49-F238E27FC236}">
                <a16:creationId xmlns:a16="http://schemas.microsoft.com/office/drawing/2014/main" id="{10FE4378-2C38-4F8D-A533-D52B9800E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359" y="1538600"/>
            <a:ext cx="3858937" cy="4237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01DD98-E9F2-451E-9441-0AED49A0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824"/>
          </a:xfrm>
        </p:spPr>
        <p:txBody>
          <a:bodyPr/>
          <a:lstStyle/>
          <a:p>
            <a:r>
              <a:rPr lang="en-US" dirty="0"/>
              <a:t>Disabilities Are….</a:t>
            </a:r>
          </a:p>
        </p:txBody>
      </p:sp>
      <p:pic>
        <p:nvPicPr>
          <p:cNvPr id="8" name="hugging.jpg&#10;&#10;Picture 2" descr="A mother with a young boy and girl smiling together.">
            <a:extLst>
              <a:ext uri="{FF2B5EF4-FFF2-40B4-BE49-F238E27FC236}">
                <a16:creationId xmlns:a16="http://schemas.microsoft.com/office/drawing/2014/main" id="{2BB64663-3CB7-4167-BB59-1EFFD9C1A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133" y="1521936"/>
            <a:ext cx="3875697" cy="46046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7DBEAA-9BF4-41F2-88B9-F91B582BA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900" y="5384936"/>
            <a:ext cx="11516725" cy="89733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mporary and Permanent">
            <a:extLst>
              <a:ext uri="{FF2B5EF4-FFF2-40B4-BE49-F238E27FC236}">
                <a16:creationId xmlns:a16="http://schemas.microsoft.com/office/drawing/2014/main" id="{1D2411ED-7DEF-4FDA-AA9C-7753B57FA28D}"/>
              </a:ext>
            </a:extLst>
          </p:cNvPr>
          <p:cNvSpPr txBox="1"/>
          <p:nvPr/>
        </p:nvSpPr>
        <p:spPr>
          <a:xfrm>
            <a:off x="533533" y="5540502"/>
            <a:ext cx="3418840" cy="68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indent="203200" algn="ctr">
              <a:lnSpc>
                <a:spcPct val="80000"/>
              </a:lnSpc>
            </a:lvl1pPr>
          </a:lstStyle>
          <a:p>
            <a:pPr indent="0"/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</a:p>
        </p:txBody>
      </p:sp>
      <p:sp>
        <p:nvSpPr>
          <p:cNvPr id="6" name="Invisible and Visible">
            <a:extLst>
              <a:ext uri="{FF2B5EF4-FFF2-40B4-BE49-F238E27FC236}">
                <a16:creationId xmlns:a16="http://schemas.microsoft.com/office/drawing/2014/main" id="{96C7E27D-4A58-4025-9CCE-3B5A12F606DF}"/>
              </a:ext>
            </a:extLst>
          </p:cNvPr>
          <p:cNvSpPr txBox="1"/>
          <p:nvPr/>
        </p:nvSpPr>
        <p:spPr>
          <a:xfrm>
            <a:off x="5093784" y="5412857"/>
            <a:ext cx="200337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indent="152400" algn="r"/>
          </a:lstStyle>
          <a:p>
            <a:pPr indent="0"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isible and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Nonv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isible </a:t>
            </a:r>
          </a:p>
        </p:txBody>
      </p:sp>
      <p:sp>
        <p:nvSpPr>
          <p:cNvPr id="9" name="Invisible and Visible">
            <a:extLst>
              <a:ext uri="{FF2B5EF4-FFF2-40B4-BE49-F238E27FC236}">
                <a16:creationId xmlns:a16="http://schemas.microsoft.com/office/drawing/2014/main" id="{62472CCB-FEFC-41F2-8E99-7DDE9179D9AB}"/>
              </a:ext>
            </a:extLst>
          </p:cNvPr>
          <p:cNvSpPr txBox="1"/>
          <p:nvPr/>
        </p:nvSpPr>
        <p:spPr>
          <a:xfrm>
            <a:off x="8745118" y="5412856"/>
            <a:ext cx="248368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indent="152400" algn="r"/>
          </a:lstStyle>
          <a:p>
            <a:pPr indent="0"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Birth or Acquired Later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Kewon Vines smiling for the camera. Kewon is a little person">
            <a:extLst>
              <a:ext uri="{FF2B5EF4-FFF2-40B4-BE49-F238E27FC236}">
                <a16:creationId xmlns:a16="http://schemas.microsoft.com/office/drawing/2014/main" id="{DDC49BAA-34E6-4210-B6E0-A1978B6D0C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339" y="1537412"/>
            <a:ext cx="3759795" cy="38475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AB852D-30E1-4F5F-8566-B5B767209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72720" y="5364512"/>
            <a:ext cx="11721123" cy="28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F8134D-6433-4665-A963-42D2408D2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107339" y="1638300"/>
            <a:ext cx="7961" cy="49268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1F51D8-00A2-4BB9-8706-2479CBC86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07908" y="1537412"/>
            <a:ext cx="0" cy="48506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6FF354-B66D-4EAE-8BD6-48074C717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07034" y="1502496"/>
            <a:ext cx="11721123" cy="28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85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Basics: Captions on Videos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highlight>
                  <a:srgbClr val="FFFFFF"/>
                </a:highlight>
                <a:ea typeface="Arial"/>
                <a:sym typeface="Arial"/>
              </a:rPr>
              <a:t>Open Captions Best for Social Media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41% of videos are incomprehensible without sound or captions.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In fact, 80% of viewers react negatively to videos </a:t>
            </a:r>
            <a:r>
              <a:rPr lang="en-US" sz="3200" dirty="0" err="1">
                <a:solidFill>
                  <a:schemeClr val="tx1"/>
                </a:solidFill>
                <a:ea typeface="Arial"/>
                <a:sym typeface="Arial"/>
              </a:rPr>
              <a:t>autoplaying</a:t>
            </a: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 with sound. So now, many social media outlets now </a:t>
            </a:r>
            <a:r>
              <a:rPr lang="en-US" sz="3200" dirty="0" err="1">
                <a:solidFill>
                  <a:schemeClr val="tx1"/>
                </a:solidFill>
                <a:ea typeface="Arial"/>
                <a:sym typeface="Arial"/>
              </a:rPr>
              <a:t>autoplay</a:t>
            </a: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 videos on silent.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80% of people who use captions aren't Deaf or hard of hearing.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Captions help with comprehension of dialogue, clarification of terminology, concentration and engagement.</a:t>
            </a:r>
          </a:p>
        </p:txBody>
      </p:sp>
    </p:spTree>
    <p:extLst>
      <p:ext uri="{BB962C8B-B14F-4D97-AF65-F5344CB8AC3E}">
        <p14:creationId xmlns:p14="http://schemas.microsoft.com/office/powerpoint/2010/main" val="46874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Basics: Captions on Videos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4"/>
            <a:ext cx="11168017" cy="482742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a typeface="Arial"/>
                <a:sym typeface="Arial"/>
              </a:rPr>
              <a:t>85% of Facebook video is watched without sound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Adding captions to Facebook videos increased view time by 12%.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Facebook video posts with captions have 135% greater organic reach.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a typeface="Arial"/>
                <a:sym typeface="Arial"/>
              </a:rPr>
              <a:t>80% more people are more likely to watch an entire video when captions are available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Adding captions to YouTube led to a 7.3% increase in views.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82% of Twitter users watch video content on Twitter.</a:t>
            </a:r>
          </a:p>
          <a:p>
            <a:pPr>
              <a:spcBef>
                <a:spcPts val="1200"/>
              </a:spcBef>
            </a:pPr>
            <a:r>
              <a:rPr lang="en-US" sz="3200" dirty="0" err="1">
                <a:solidFill>
                  <a:schemeClr val="tx1"/>
                </a:solidFill>
                <a:ea typeface="Arial"/>
                <a:sym typeface="Arial"/>
              </a:rPr>
              <a:t>Snapchatters</a:t>
            </a: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 watch 10 billion videos a day.</a:t>
            </a:r>
          </a:p>
          <a:p>
            <a:pPr>
              <a:spcBef>
                <a:spcPts val="1200"/>
              </a:spcBef>
            </a:pPr>
            <a:endParaRPr lang="en-US" sz="3200" dirty="0">
              <a:solidFill>
                <a:schemeClr val="tx1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85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24237</TotalTime>
  <Words>725</Words>
  <Application>Microsoft Macintosh PowerPoint</Application>
  <PresentationFormat>Widescreen</PresentationFormat>
  <Paragraphs>97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Disability 101</vt:lpstr>
      <vt:lpstr>Equity and Access Webinar Series Partners</vt:lpstr>
      <vt:lpstr>Including the D – Disability – in Diversity</vt:lpstr>
      <vt:lpstr>These are people with disabilities.</vt:lpstr>
      <vt:lpstr>61 million people</vt:lpstr>
      <vt:lpstr>1 in 4 adults</vt:lpstr>
      <vt:lpstr>Disabilities Are….</vt:lpstr>
      <vt:lpstr>The Basics: Captions on Videos</vt:lpstr>
      <vt:lpstr>The Basics: Captions on Videos 2</vt:lpstr>
      <vt:lpstr>The Basics: Alt Text for Images</vt:lpstr>
      <vt:lpstr>Instagram Alt-Text Demo</vt:lpstr>
      <vt:lpstr>Live Demo</vt:lpstr>
      <vt:lpstr>Resources for Alt-Text</vt:lpstr>
      <vt:lpstr>Resources for Captioning</vt:lpstr>
      <vt:lpstr>Q&amp;A</vt:lpstr>
      <vt:lpstr>Equity and Access Webinar Series Schedule</vt:lpstr>
      <vt:lpstr>Resources and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Shader</dc:creator>
  <cp:lastModifiedBy>Eric Ascher</cp:lastModifiedBy>
  <cp:revision>629</cp:revision>
  <dcterms:created xsi:type="dcterms:W3CDTF">2019-02-07T00:58:17Z</dcterms:created>
  <dcterms:modified xsi:type="dcterms:W3CDTF">2020-01-08T20:31:45Z</dcterms:modified>
</cp:coreProperties>
</file>