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6" r:id="rId2"/>
  </p:sldMasterIdLst>
  <p:notesMasterIdLst>
    <p:notesMasterId r:id="rId38"/>
  </p:notesMasterIdLst>
  <p:sldIdLst>
    <p:sldId id="691" r:id="rId3"/>
    <p:sldId id="734" r:id="rId4"/>
    <p:sldId id="684" r:id="rId5"/>
    <p:sldId id="260" r:id="rId6"/>
    <p:sldId id="747" r:id="rId7"/>
    <p:sldId id="748" r:id="rId8"/>
    <p:sldId id="630" r:id="rId9"/>
    <p:sldId id="750" r:id="rId10"/>
    <p:sldId id="736" r:id="rId11"/>
    <p:sldId id="760" r:id="rId12"/>
    <p:sldId id="761" r:id="rId13"/>
    <p:sldId id="762" r:id="rId14"/>
    <p:sldId id="763" r:id="rId15"/>
    <p:sldId id="764" r:id="rId16"/>
    <p:sldId id="765" r:id="rId17"/>
    <p:sldId id="751" r:id="rId18"/>
    <p:sldId id="752" r:id="rId19"/>
    <p:sldId id="759" r:id="rId20"/>
    <p:sldId id="270" r:id="rId21"/>
    <p:sldId id="755" r:id="rId22"/>
    <p:sldId id="754" r:id="rId23"/>
    <p:sldId id="757" r:id="rId24"/>
    <p:sldId id="753" r:id="rId25"/>
    <p:sldId id="758" r:id="rId26"/>
    <p:sldId id="766" r:id="rId27"/>
    <p:sldId id="772" r:id="rId28"/>
    <p:sldId id="773" r:id="rId29"/>
    <p:sldId id="695" r:id="rId30"/>
    <p:sldId id="768" r:id="rId31"/>
    <p:sldId id="771" r:id="rId32"/>
    <p:sldId id="769" r:id="rId33"/>
    <p:sldId id="767" r:id="rId34"/>
    <p:sldId id="770" r:id="rId35"/>
    <p:sldId id="681" r:id="rId36"/>
    <p:sldId id="73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6" autoAdjust="0"/>
    <p:restoredTop sz="94286" autoAdjust="0"/>
  </p:normalViewPr>
  <p:slideViewPr>
    <p:cSldViewPr snapToGrid="0">
      <p:cViewPr>
        <p:scale>
          <a:sx n="103" d="100"/>
          <a:sy n="103" d="100"/>
        </p:scale>
        <p:origin x="296" y="5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1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12/10/19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3371629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13</a:t>
            </a:fld>
            <a:endParaRPr lang="en-US"/>
          </a:p>
        </p:txBody>
      </p:sp>
    </p:spTree>
    <p:extLst>
      <p:ext uri="{BB962C8B-B14F-4D97-AF65-F5344CB8AC3E}">
        <p14:creationId xmlns:p14="http://schemas.microsoft.com/office/powerpoint/2010/main" val="749020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14</a:t>
            </a:fld>
            <a:endParaRPr lang="en-US"/>
          </a:p>
        </p:txBody>
      </p:sp>
    </p:spTree>
    <p:extLst>
      <p:ext uri="{BB962C8B-B14F-4D97-AF65-F5344CB8AC3E}">
        <p14:creationId xmlns:p14="http://schemas.microsoft.com/office/powerpoint/2010/main" val="216007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15</a:t>
            </a:fld>
            <a:endParaRPr lang="en-US"/>
          </a:p>
        </p:txBody>
      </p:sp>
    </p:spTree>
    <p:extLst>
      <p:ext uri="{BB962C8B-B14F-4D97-AF65-F5344CB8AC3E}">
        <p14:creationId xmlns:p14="http://schemas.microsoft.com/office/powerpoint/2010/main" val="2560042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16</a:t>
            </a:fld>
            <a:endParaRPr lang="en-US"/>
          </a:p>
        </p:txBody>
      </p:sp>
    </p:spTree>
    <p:extLst>
      <p:ext uri="{BB962C8B-B14F-4D97-AF65-F5344CB8AC3E}">
        <p14:creationId xmlns:p14="http://schemas.microsoft.com/office/powerpoint/2010/main" val="3688156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17</a:t>
            </a:fld>
            <a:endParaRPr lang="en-US"/>
          </a:p>
        </p:txBody>
      </p:sp>
    </p:spTree>
    <p:extLst>
      <p:ext uri="{BB962C8B-B14F-4D97-AF65-F5344CB8AC3E}">
        <p14:creationId xmlns:p14="http://schemas.microsoft.com/office/powerpoint/2010/main" val="114547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18</a:t>
            </a:fld>
            <a:endParaRPr lang="en-US"/>
          </a:p>
        </p:txBody>
      </p:sp>
    </p:spTree>
    <p:extLst>
      <p:ext uri="{BB962C8B-B14F-4D97-AF65-F5344CB8AC3E}">
        <p14:creationId xmlns:p14="http://schemas.microsoft.com/office/powerpoint/2010/main" val="4172659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29563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20</a:t>
            </a:fld>
            <a:endParaRPr lang="en-US"/>
          </a:p>
        </p:txBody>
      </p:sp>
    </p:spTree>
    <p:extLst>
      <p:ext uri="{BB962C8B-B14F-4D97-AF65-F5344CB8AC3E}">
        <p14:creationId xmlns:p14="http://schemas.microsoft.com/office/powerpoint/2010/main" val="1883276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21</a:t>
            </a:fld>
            <a:endParaRPr lang="en-US"/>
          </a:p>
        </p:txBody>
      </p:sp>
    </p:spTree>
    <p:extLst>
      <p:ext uri="{BB962C8B-B14F-4D97-AF65-F5344CB8AC3E}">
        <p14:creationId xmlns:p14="http://schemas.microsoft.com/office/powerpoint/2010/main" val="2903707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22</a:t>
            </a:fld>
            <a:endParaRPr lang="en-US"/>
          </a:p>
        </p:txBody>
      </p:sp>
    </p:spTree>
    <p:extLst>
      <p:ext uri="{BB962C8B-B14F-4D97-AF65-F5344CB8AC3E}">
        <p14:creationId xmlns:p14="http://schemas.microsoft.com/office/powerpoint/2010/main" val="284295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4</a:t>
            </a:fld>
            <a:endParaRPr lang="en-US"/>
          </a:p>
        </p:txBody>
      </p:sp>
    </p:spTree>
    <p:extLst>
      <p:ext uri="{BB962C8B-B14F-4D97-AF65-F5344CB8AC3E}">
        <p14:creationId xmlns:p14="http://schemas.microsoft.com/office/powerpoint/2010/main" val="1526266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23</a:t>
            </a:fld>
            <a:endParaRPr lang="en-US"/>
          </a:p>
        </p:txBody>
      </p:sp>
    </p:spTree>
    <p:extLst>
      <p:ext uri="{BB962C8B-B14F-4D97-AF65-F5344CB8AC3E}">
        <p14:creationId xmlns:p14="http://schemas.microsoft.com/office/powerpoint/2010/main" val="1364069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24</a:t>
            </a:fld>
            <a:endParaRPr lang="en-US"/>
          </a:p>
        </p:txBody>
      </p:sp>
    </p:spTree>
    <p:extLst>
      <p:ext uri="{BB962C8B-B14F-4D97-AF65-F5344CB8AC3E}">
        <p14:creationId xmlns:p14="http://schemas.microsoft.com/office/powerpoint/2010/main" val="328491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25</a:t>
            </a:fld>
            <a:endParaRPr lang="en-US"/>
          </a:p>
        </p:txBody>
      </p:sp>
    </p:spTree>
    <p:extLst>
      <p:ext uri="{BB962C8B-B14F-4D97-AF65-F5344CB8AC3E}">
        <p14:creationId xmlns:p14="http://schemas.microsoft.com/office/powerpoint/2010/main" val="1698296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26</a:t>
            </a:fld>
            <a:endParaRPr lang="en-US"/>
          </a:p>
        </p:txBody>
      </p:sp>
    </p:spTree>
    <p:extLst>
      <p:ext uri="{BB962C8B-B14F-4D97-AF65-F5344CB8AC3E}">
        <p14:creationId xmlns:p14="http://schemas.microsoft.com/office/powerpoint/2010/main" val="1010302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27</a:t>
            </a:fld>
            <a:endParaRPr lang="en-US"/>
          </a:p>
        </p:txBody>
      </p:sp>
    </p:spTree>
    <p:extLst>
      <p:ext uri="{BB962C8B-B14F-4D97-AF65-F5344CB8AC3E}">
        <p14:creationId xmlns:p14="http://schemas.microsoft.com/office/powerpoint/2010/main" val="1107398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28</a:t>
            </a:fld>
            <a:endParaRPr lang="en-US"/>
          </a:p>
        </p:txBody>
      </p:sp>
    </p:spTree>
    <p:extLst>
      <p:ext uri="{BB962C8B-B14F-4D97-AF65-F5344CB8AC3E}">
        <p14:creationId xmlns:p14="http://schemas.microsoft.com/office/powerpoint/2010/main" val="1093292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29</a:t>
            </a:fld>
            <a:endParaRPr lang="en-US"/>
          </a:p>
        </p:txBody>
      </p:sp>
    </p:spTree>
    <p:extLst>
      <p:ext uri="{BB962C8B-B14F-4D97-AF65-F5344CB8AC3E}">
        <p14:creationId xmlns:p14="http://schemas.microsoft.com/office/powerpoint/2010/main" val="2355411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30</a:t>
            </a:fld>
            <a:endParaRPr lang="en-US"/>
          </a:p>
        </p:txBody>
      </p:sp>
    </p:spTree>
    <p:extLst>
      <p:ext uri="{BB962C8B-B14F-4D97-AF65-F5344CB8AC3E}">
        <p14:creationId xmlns:p14="http://schemas.microsoft.com/office/powerpoint/2010/main" val="3274540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31</a:t>
            </a:fld>
            <a:endParaRPr lang="en-US"/>
          </a:p>
        </p:txBody>
      </p:sp>
    </p:spTree>
    <p:extLst>
      <p:ext uri="{BB962C8B-B14F-4D97-AF65-F5344CB8AC3E}">
        <p14:creationId xmlns:p14="http://schemas.microsoft.com/office/powerpoint/2010/main" val="2856700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32</a:t>
            </a:fld>
            <a:endParaRPr lang="en-US"/>
          </a:p>
        </p:txBody>
      </p:sp>
    </p:spTree>
    <p:extLst>
      <p:ext uri="{BB962C8B-B14F-4D97-AF65-F5344CB8AC3E}">
        <p14:creationId xmlns:p14="http://schemas.microsoft.com/office/powerpoint/2010/main" val="298069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5</a:t>
            </a:fld>
            <a:endParaRPr lang="en-US"/>
          </a:p>
        </p:txBody>
      </p:sp>
    </p:spTree>
    <p:extLst>
      <p:ext uri="{BB962C8B-B14F-4D97-AF65-F5344CB8AC3E}">
        <p14:creationId xmlns:p14="http://schemas.microsoft.com/office/powerpoint/2010/main" val="58112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6</a:t>
            </a:fld>
            <a:endParaRPr lang="en-US"/>
          </a:p>
        </p:txBody>
      </p:sp>
    </p:spTree>
    <p:extLst>
      <p:ext uri="{BB962C8B-B14F-4D97-AF65-F5344CB8AC3E}">
        <p14:creationId xmlns:p14="http://schemas.microsoft.com/office/powerpoint/2010/main" val="166482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t>7</a:t>
            </a:fld>
            <a:endParaRPr lang="en-US" dirty="0"/>
          </a:p>
        </p:txBody>
      </p:sp>
    </p:spTree>
    <p:extLst>
      <p:ext uri="{BB962C8B-B14F-4D97-AF65-F5344CB8AC3E}">
        <p14:creationId xmlns:p14="http://schemas.microsoft.com/office/powerpoint/2010/main" val="355203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9</a:t>
            </a:fld>
            <a:endParaRPr lang="en-US"/>
          </a:p>
        </p:txBody>
      </p:sp>
    </p:spTree>
    <p:extLst>
      <p:ext uri="{BB962C8B-B14F-4D97-AF65-F5344CB8AC3E}">
        <p14:creationId xmlns:p14="http://schemas.microsoft.com/office/powerpoint/2010/main" val="175771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10</a:t>
            </a:fld>
            <a:endParaRPr lang="en-US"/>
          </a:p>
        </p:txBody>
      </p:sp>
    </p:spTree>
    <p:extLst>
      <p:ext uri="{BB962C8B-B14F-4D97-AF65-F5344CB8AC3E}">
        <p14:creationId xmlns:p14="http://schemas.microsoft.com/office/powerpoint/2010/main" val="3858805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11</a:t>
            </a:fld>
            <a:endParaRPr lang="en-US"/>
          </a:p>
        </p:txBody>
      </p:sp>
    </p:spTree>
    <p:extLst>
      <p:ext uri="{BB962C8B-B14F-4D97-AF65-F5344CB8AC3E}">
        <p14:creationId xmlns:p14="http://schemas.microsoft.com/office/powerpoint/2010/main" val="163160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12</a:t>
            </a:fld>
            <a:endParaRPr lang="en-US"/>
          </a:p>
        </p:txBody>
      </p:sp>
    </p:spTree>
    <p:extLst>
      <p:ext uri="{BB962C8B-B14F-4D97-AF65-F5344CB8AC3E}">
        <p14:creationId xmlns:p14="http://schemas.microsoft.com/office/powerpoint/2010/main" val="245365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12/10/19</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12/10/19</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12/10/19</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33"/>
            <a:ext cx="12192000" cy="2282400"/>
          </a:xfrm>
          <a:prstGeom prst="rect">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cxnSp>
        <p:nvCxnSpPr>
          <p:cNvPr id="11" name="Shape 11"/>
          <p:cNvCxnSpPr/>
          <p:nvPr/>
        </p:nvCxnSpPr>
        <p:spPr>
          <a:xfrm>
            <a:off x="855912" y="4796667"/>
            <a:ext cx="520400" cy="0"/>
          </a:xfrm>
          <a:prstGeom prst="straightConnector1">
            <a:avLst/>
          </a:prstGeom>
          <a:noFill/>
          <a:ln w="28575" cap="flat" cmpd="sng">
            <a:solidFill>
              <a:schemeClr val="accent1"/>
            </a:solidFill>
            <a:prstDash val="solid"/>
            <a:round/>
            <a:headEnd type="none" w="sm" len="sm"/>
            <a:tailEnd type="none" w="sm" len="sm"/>
          </a:ln>
        </p:spPr>
      </p:cxnSp>
      <p:sp>
        <p:nvSpPr>
          <p:cNvPr id="12" name="Shape 12"/>
          <p:cNvSpPr txBox="1">
            <a:spLocks noGrp="1"/>
          </p:cNvSpPr>
          <p:nvPr>
            <p:ph type="ctrTitle"/>
          </p:nvPr>
        </p:nvSpPr>
        <p:spPr>
          <a:xfrm>
            <a:off x="683600" y="2524400"/>
            <a:ext cx="10824800" cy="2030400"/>
          </a:xfrm>
          <a:prstGeom prst="rect">
            <a:avLst/>
          </a:prstGeom>
        </p:spPr>
        <p:txBody>
          <a:bodyPr spcFirstLastPara="1" wrap="square" lIns="91425" tIns="91425" rIns="91425" bIns="91425" anchor="b" anchorCtr="0"/>
          <a:lstStyle>
            <a:lvl1pPr lvl="0" rtl="0">
              <a:spcBef>
                <a:spcPts val="0"/>
              </a:spcBef>
              <a:spcAft>
                <a:spcPts val="0"/>
              </a:spcAft>
              <a:buClr>
                <a:schemeClr val="accent1"/>
              </a:buClr>
              <a:buSzPts val="4200"/>
              <a:buNone/>
              <a:defRPr sz="5600">
                <a:solidFill>
                  <a:schemeClr val="accent1"/>
                </a:solidFill>
              </a:defRPr>
            </a:lvl1pPr>
            <a:lvl2pPr lvl="1" rtl="0">
              <a:spcBef>
                <a:spcPts val="0"/>
              </a:spcBef>
              <a:spcAft>
                <a:spcPts val="0"/>
              </a:spcAft>
              <a:buClr>
                <a:schemeClr val="accent1"/>
              </a:buClr>
              <a:buSzPts val="4200"/>
              <a:buNone/>
              <a:defRPr sz="5600">
                <a:solidFill>
                  <a:schemeClr val="accent1"/>
                </a:solidFill>
              </a:defRPr>
            </a:lvl2pPr>
            <a:lvl3pPr lvl="2" rtl="0">
              <a:spcBef>
                <a:spcPts val="0"/>
              </a:spcBef>
              <a:spcAft>
                <a:spcPts val="0"/>
              </a:spcAft>
              <a:buClr>
                <a:schemeClr val="accent1"/>
              </a:buClr>
              <a:buSzPts val="4200"/>
              <a:buNone/>
              <a:defRPr sz="5600">
                <a:solidFill>
                  <a:schemeClr val="accent1"/>
                </a:solidFill>
              </a:defRPr>
            </a:lvl3pPr>
            <a:lvl4pPr lvl="3" rtl="0">
              <a:spcBef>
                <a:spcPts val="0"/>
              </a:spcBef>
              <a:spcAft>
                <a:spcPts val="0"/>
              </a:spcAft>
              <a:buClr>
                <a:schemeClr val="accent1"/>
              </a:buClr>
              <a:buSzPts val="4200"/>
              <a:buNone/>
              <a:defRPr sz="5600">
                <a:solidFill>
                  <a:schemeClr val="accent1"/>
                </a:solidFill>
              </a:defRPr>
            </a:lvl4pPr>
            <a:lvl5pPr lvl="4" rtl="0">
              <a:spcBef>
                <a:spcPts val="0"/>
              </a:spcBef>
              <a:spcAft>
                <a:spcPts val="0"/>
              </a:spcAft>
              <a:buClr>
                <a:schemeClr val="accent1"/>
              </a:buClr>
              <a:buSzPts val="4200"/>
              <a:buNone/>
              <a:defRPr sz="5600">
                <a:solidFill>
                  <a:schemeClr val="accent1"/>
                </a:solidFill>
              </a:defRPr>
            </a:lvl5pPr>
            <a:lvl6pPr lvl="5" rtl="0">
              <a:spcBef>
                <a:spcPts val="0"/>
              </a:spcBef>
              <a:spcAft>
                <a:spcPts val="0"/>
              </a:spcAft>
              <a:buClr>
                <a:schemeClr val="accent1"/>
              </a:buClr>
              <a:buSzPts val="4200"/>
              <a:buNone/>
              <a:defRPr sz="5600">
                <a:solidFill>
                  <a:schemeClr val="accent1"/>
                </a:solidFill>
              </a:defRPr>
            </a:lvl6pPr>
            <a:lvl7pPr lvl="6" rtl="0">
              <a:spcBef>
                <a:spcPts val="0"/>
              </a:spcBef>
              <a:spcAft>
                <a:spcPts val="0"/>
              </a:spcAft>
              <a:buClr>
                <a:schemeClr val="accent1"/>
              </a:buClr>
              <a:buSzPts val="4200"/>
              <a:buNone/>
              <a:defRPr sz="5600">
                <a:solidFill>
                  <a:schemeClr val="accent1"/>
                </a:solidFill>
              </a:defRPr>
            </a:lvl7pPr>
            <a:lvl8pPr lvl="7" rtl="0">
              <a:spcBef>
                <a:spcPts val="0"/>
              </a:spcBef>
              <a:spcAft>
                <a:spcPts val="0"/>
              </a:spcAft>
              <a:buClr>
                <a:schemeClr val="accent1"/>
              </a:buClr>
              <a:buSzPts val="4200"/>
              <a:buNone/>
              <a:defRPr sz="5600">
                <a:solidFill>
                  <a:schemeClr val="accent1"/>
                </a:solidFill>
              </a:defRPr>
            </a:lvl8pPr>
            <a:lvl9pPr lvl="8" rtl="0">
              <a:spcBef>
                <a:spcPts val="0"/>
              </a:spcBef>
              <a:spcAft>
                <a:spcPts val="0"/>
              </a:spcAft>
              <a:buClr>
                <a:schemeClr val="accent1"/>
              </a:buClr>
              <a:buSzPts val="4200"/>
              <a:buNone/>
              <a:defRPr sz="5600">
                <a:solidFill>
                  <a:schemeClr val="accent1"/>
                </a:solidFill>
              </a:defRPr>
            </a:lvl9pPr>
          </a:lstStyle>
          <a:p>
            <a:endParaRPr/>
          </a:p>
        </p:txBody>
      </p:sp>
      <p:sp>
        <p:nvSpPr>
          <p:cNvPr id="13" name="Shape 13"/>
          <p:cNvSpPr txBox="1">
            <a:spLocks noGrp="1"/>
          </p:cNvSpPr>
          <p:nvPr>
            <p:ph type="subTitle" idx="1"/>
          </p:nvPr>
        </p:nvSpPr>
        <p:spPr>
          <a:xfrm>
            <a:off x="683600" y="5120852"/>
            <a:ext cx="10824800" cy="10500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accent2"/>
              </a:buClr>
              <a:buSzPts val="2400"/>
              <a:buNone/>
              <a:defRPr sz="3200">
                <a:solidFill>
                  <a:schemeClr val="accent2"/>
                </a:solidFill>
              </a:defRPr>
            </a:lvl1pPr>
            <a:lvl2pPr lvl="1" rtl="0">
              <a:lnSpc>
                <a:spcPct val="100000"/>
              </a:lnSpc>
              <a:spcBef>
                <a:spcPts val="0"/>
              </a:spcBef>
              <a:spcAft>
                <a:spcPts val="0"/>
              </a:spcAft>
              <a:buClr>
                <a:schemeClr val="accent2"/>
              </a:buClr>
              <a:buSzPts val="2400"/>
              <a:buNone/>
              <a:defRPr sz="3200">
                <a:solidFill>
                  <a:schemeClr val="accent2"/>
                </a:solidFill>
              </a:defRPr>
            </a:lvl2pPr>
            <a:lvl3pPr lvl="2" rtl="0">
              <a:lnSpc>
                <a:spcPct val="100000"/>
              </a:lnSpc>
              <a:spcBef>
                <a:spcPts val="0"/>
              </a:spcBef>
              <a:spcAft>
                <a:spcPts val="0"/>
              </a:spcAft>
              <a:buClr>
                <a:schemeClr val="accent2"/>
              </a:buClr>
              <a:buSzPts val="2400"/>
              <a:buNone/>
              <a:defRPr sz="3200">
                <a:solidFill>
                  <a:schemeClr val="accent2"/>
                </a:solidFill>
              </a:defRPr>
            </a:lvl3pPr>
            <a:lvl4pPr lvl="3" rtl="0">
              <a:lnSpc>
                <a:spcPct val="100000"/>
              </a:lnSpc>
              <a:spcBef>
                <a:spcPts val="0"/>
              </a:spcBef>
              <a:spcAft>
                <a:spcPts val="0"/>
              </a:spcAft>
              <a:buClr>
                <a:schemeClr val="accent2"/>
              </a:buClr>
              <a:buSzPts val="2400"/>
              <a:buNone/>
              <a:defRPr sz="3200">
                <a:solidFill>
                  <a:schemeClr val="accent2"/>
                </a:solidFill>
              </a:defRPr>
            </a:lvl4pPr>
            <a:lvl5pPr lvl="4" rtl="0">
              <a:lnSpc>
                <a:spcPct val="100000"/>
              </a:lnSpc>
              <a:spcBef>
                <a:spcPts val="0"/>
              </a:spcBef>
              <a:spcAft>
                <a:spcPts val="0"/>
              </a:spcAft>
              <a:buClr>
                <a:schemeClr val="accent2"/>
              </a:buClr>
              <a:buSzPts val="2400"/>
              <a:buNone/>
              <a:defRPr sz="3200">
                <a:solidFill>
                  <a:schemeClr val="accent2"/>
                </a:solidFill>
              </a:defRPr>
            </a:lvl5pPr>
            <a:lvl6pPr lvl="5" rtl="0">
              <a:lnSpc>
                <a:spcPct val="100000"/>
              </a:lnSpc>
              <a:spcBef>
                <a:spcPts val="0"/>
              </a:spcBef>
              <a:spcAft>
                <a:spcPts val="0"/>
              </a:spcAft>
              <a:buClr>
                <a:schemeClr val="accent2"/>
              </a:buClr>
              <a:buSzPts val="2400"/>
              <a:buNone/>
              <a:defRPr sz="3200">
                <a:solidFill>
                  <a:schemeClr val="accent2"/>
                </a:solidFill>
              </a:defRPr>
            </a:lvl6pPr>
            <a:lvl7pPr lvl="6" rtl="0">
              <a:lnSpc>
                <a:spcPct val="100000"/>
              </a:lnSpc>
              <a:spcBef>
                <a:spcPts val="0"/>
              </a:spcBef>
              <a:spcAft>
                <a:spcPts val="0"/>
              </a:spcAft>
              <a:buClr>
                <a:schemeClr val="accent2"/>
              </a:buClr>
              <a:buSzPts val="2400"/>
              <a:buNone/>
              <a:defRPr sz="3200">
                <a:solidFill>
                  <a:schemeClr val="accent2"/>
                </a:solidFill>
              </a:defRPr>
            </a:lvl7pPr>
            <a:lvl8pPr lvl="7" rtl="0">
              <a:lnSpc>
                <a:spcPct val="100000"/>
              </a:lnSpc>
              <a:spcBef>
                <a:spcPts val="0"/>
              </a:spcBef>
              <a:spcAft>
                <a:spcPts val="0"/>
              </a:spcAft>
              <a:buClr>
                <a:schemeClr val="accent2"/>
              </a:buClr>
              <a:buSzPts val="2400"/>
              <a:buNone/>
              <a:defRPr sz="3200">
                <a:solidFill>
                  <a:schemeClr val="accent2"/>
                </a:solidFill>
              </a:defRPr>
            </a:lvl8pPr>
            <a:lvl9pPr lvl="8" rtl="0">
              <a:lnSpc>
                <a:spcPct val="100000"/>
              </a:lnSpc>
              <a:spcBef>
                <a:spcPts val="0"/>
              </a:spcBef>
              <a:spcAft>
                <a:spcPts val="0"/>
              </a:spcAft>
              <a:buClr>
                <a:schemeClr val="accent2"/>
              </a:buClr>
              <a:buSzPts val="2400"/>
              <a:buNone/>
              <a:defRPr sz="3200">
                <a:solidFill>
                  <a:schemeClr val="accent2"/>
                </a:solidFill>
              </a:defRPr>
            </a:lvl9pPr>
          </a:lstStyle>
          <a:p>
            <a:endParaRPr/>
          </a:p>
        </p:txBody>
      </p:sp>
      <p:sp>
        <p:nvSpPr>
          <p:cNvPr id="14" name="Shape 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49271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855912" y="4796667"/>
            <a:ext cx="520400" cy="0"/>
          </a:xfrm>
          <a:prstGeom prst="straightConnector1">
            <a:avLst/>
          </a:prstGeom>
          <a:noFill/>
          <a:ln w="28575" cap="flat" cmpd="sng">
            <a:solidFill>
              <a:schemeClr val="lt2"/>
            </a:solidFill>
            <a:prstDash val="solid"/>
            <a:round/>
            <a:headEnd type="none" w="sm" len="sm"/>
            <a:tailEnd type="none" w="sm" len="sm"/>
          </a:ln>
        </p:spPr>
      </p:cxnSp>
      <p:sp>
        <p:nvSpPr>
          <p:cNvPr id="17" name="Shape 17"/>
          <p:cNvSpPr txBox="1">
            <a:spLocks noGrp="1"/>
          </p:cNvSpPr>
          <p:nvPr>
            <p:ph type="title"/>
          </p:nvPr>
        </p:nvSpPr>
        <p:spPr>
          <a:xfrm>
            <a:off x="683600" y="2524400"/>
            <a:ext cx="10824800" cy="2030400"/>
          </a:xfrm>
          <a:prstGeom prst="rect">
            <a:avLst/>
          </a:prstGeom>
        </p:spPr>
        <p:txBody>
          <a:bodyPr spcFirstLastPara="1" wrap="square" lIns="91425" tIns="91425" rIns="91425" bIns="91425" anchor="b" anchorCtr="0"/>
          <a:lstStyle>
            <a:lvl1pPr lvl="0" rtl="0">
              <a:spcBef>
                <a:spcPts val="0"/>
              </a:spcBef>
              <a:spcAft>
                <a:spcPts val="0"/>
              </a:spcAft>
              <a:buClr>
                <a:schemeClr val="accent1"/>
              </a:buClr>
              <a:buSzPts val="6000"/>
              <a:buNone/>
              <a:defRPr sz="8000">
                <a:solidFill>
                  <a:schemeClr val="accent1"/>
                </a:solidFill>
              </a:defRPr>
            </a:lvl1pPr>
            <a:lvl2pPr lvl="1" rtl="0">
              <a:spcBef>
                <a:spcPts val="0"/>
              </a:spcBef>
              <a:spcAft>
                <a:spcPts val="0"/>
              </a:spcAft>
              <a:buClr>
                <a:schemeClr val="accent1"/>
              </a:buClr>
              <a:buSzPts val="6000"/>
              <a:buNone/>
              <a:defRPr sz="8000">
                <a:solidFill>
                  <a:schemeClr val="accent1"/>
                </a:solidFill>
              </a:defRPr>
            </a:lvl2pPr>
            <a:lvl3pPr lvl="2" rtl="0">
              <a:spcBef>
                <a:spcPts val="0"/>
              </a:spcBef>
              <a:spcAft>
                <a:spcPts val="0"/>
              </a:spcAft>
              <a:buClr>
                <a:schemeClr val="accent1"/>
              </a:buClr>
              <a:buSzPts val="6000"/>
              <a:buNone/>
              <a:defRPr sz="8000">
                <a:solidFill>
                  <a:schemeClr val="accent1"/>
                </a:solidFill>
              </a:defRPr>
            </a:lvl3pPr>
            <a:lvl4pPr lvl="3" rtl="0">
              <a:spcBef>
                <a:spcPts val="0"/>
              </a:spcBef>
              <a:spcAft>
                <a:spcPts val="0"/>
              </a:spcAft>
              <a:buClr>
                <a:schemeClr val="accent1"/>
              </a:buClr>
              <a:buSzPts val="6000"/>
              <a:buNone/>
              <a:defRPr sz="8000">
                <a:solidFill>
                  <a:schemeClr val="accent1"/>
                </a:solidFill>
              </a:defRPr>
            </a:lvl4pPr>
            <a:lvl5pPr lvl="4" rtl="0">
              <a:spcBef>
                <a:spcPts val="0"/>
              </a:spcBef>
              <a:spcAft>
                <a:spcPts val="0"/>
              </a:spcAft>
              <a:buClr>
                <a:schemeClr val="accent1"/>
              </a:buClr>
              <a:buSzPts val="6000"/>
              <a:buNone/>
              <a:defRPr sz="8000">
                <a:solidFill>
                  <a:schemeClr val="accent1"/>
                </a:solidFill>
              </a:defRPr>
            </a:lvl5pPr>
            <a:lvl6pPr lvl="5" rtl="0">
              <a:spcBef>
                <a:spcPts val="0"/>
              </a:spcBef>
              <a:spcAft>
                <a:spcPts val="0"/>
              </a:spcAft>
              <a:buClr>
                <a:schemeClr val="accent1"/>
              </a:buClr>
              <a:buSzPts val="6000"/>
              <a:buNone/>
              <a:defRPr sz="8000">
                <a:solidFill>
                  <a:schemeClr val="accent1"/>
                </a:solidFill>
              </a:defRPr>
            </a:lvl6pPr>
            <a:lvl7pPr lvl="6" rtl="0">
              <a:spcBef>
                <a:spcPts val="0"/>
              </a:spcBef>
              <a:spcAft>
                <a:spcPts val="0"/>
              </a:spcAft>
              <a:buClr>
                <a:schemeClr val="accent1"/>
              </a:buClr>
              <a:buSzPts val="6000"/>
              <a:buNone/>
              <a:defRPr sz="8000">
                <a:solidFill>
                  <a:schemeClr val="accent1"/>
                </a:solidFill>
              </a:defRPr>
            </a:lvl7pPr>
            <a:lvl8pPr lvl="7" rtl="0">
              <a:spcBef>
                <a:spcPts val="0"/>
              </a:spcBef>
              <a:spcAft>
                <a:spcPts val="0"/>
              </a:spcAft>
              <a:buClr>
                <a:schemeClr val="accent1"/>
              </a:buClr>
              <a:buSzPts val="6000"/>
              <a:buNone/>
              <a:defRPr sz="8000">
                <a:solidFill>
                  <a:schemeClr val="accent1"/>
                </a:solidFill>
              </a:defRPr>
            </a:lvl8pPr>
            <a:lvl9pPr lvl="8" rtl="0">
              <a:spcBef>
                <a:spcPts val="0"/>
              </a:spcBef>
              <a:spcAft>
                <a:spcPts val="0"/>
              </a:spcAft>
              <a:buClr>
                <a:schemeClr val="accent1"/>
              </a:buClr>
              <a:buSzPts val="6000"/>
              <a:buNone/>
              <a:defRPr sz="8000">
                <a:solidFill>
                  <a:schemeClr val="accent1"/>
                </a:solidFill>
              </a:defRPr>
            </a:lvl9pPr>
          </a:lstStyle>
          <a:p>
            <a:endParaRPr/>
          </a:p>
        </p:txBody>
      </p:sp>
      <p:sp>
        <p:nvSpPr>
          <p:cNvPr id="18" name="Shape 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59522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Shape 20"/>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1" name="Shape 21"/>
          <p:cNvSpPr txBox="1">
            <a:spLocks noGrp="1"/>
          </p:cNvSpPr>
          <p:nvPr>
            <p:ph type="title"/>
          </p:nvPr>
        </p:nvSpPr>
        <p:spPr>
          <a:xfrm>
            <a:off x="415600" y="593367"/>
            <a:ext cx="11360800" cy="8176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Shape 22"/>
          <p:cNvSpPr txBox="1">
            <a:spLocks noGrp="1"/>
          </p:cNvSpPr>
          <p:nvPr>
            <p:ph type="body" idx="1"/>
          </p:nvPr>
        </p:nvSpPr>
        <p:spPr>
          <a:xfrm>
            <a:off x="415600" y="1562133"/>
            <a:ext cx="11360800" cy="4529600"/>
          </a:xfrm>
          <a:prstGeom prst="rect">
            <a:avLst/>
          </a:prstGeom>
        </p:spPr>
        <p:txBody>
          <a:bodyPr spcFirstLastPara="1" wrap="square" lIns="91425" tIns="91425" rIns="91425" bIns="91425" anchor="t" anchorCtr="0"/>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3" name="Shape 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70883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15600" y="593367"/>
            <a:ext cx="11360800" cy="8176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Shape 26"/>
          <p:cNvSpPr txBox="1">
            <a:spLocks noGrp="1"/>
          </p:cNvSpPr>
          <p:nvPr>
            <p:ph type="body" idx="1"/>
          </p:nvPr>
        </p:nvSpPr>
        <p:spPr>
          <a:xfrm>
            <a:off x="415600" y="1562233"/>
            <a:ext cx="5333200" cy="4529600"/>
          </a:xfrm>
          <a:prstGeom prst="rect">
            <a:avLst/>
          </a:prstGeom>
        </p:spPr>
        <p:txBody>
          <a:bodyPr spcFirstLastPara="1" wrap="square" lIns="91425" tIns="91425" rIns="91425" bIns="91425" anchor="t" anchorCtr="0"/>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27" name="Shape 27"/>
          <p:cNvSpPr txBox="1">
            <a:spLocks noGrp="1"/>
          </p:cNvSpPr>
          <p:nvPr>
            <p:ph type="body" idx="2"/>
          </p:nvPr>
        </p:nvSpPr>
        <p:spPr>
          <a:xfrm>
            <a:off x="6443200" y="1562233"/>
            <a:ext cx="5333200" cy="4529600"/>
          </a:xfrm>
          <a:prstGeom prst="rect">
            <a:avLst/>
          </a:prstGeom>
        </p:spPr>
        <p:txBody>
          <a:bodyPr spcFirstLastPara="1" wrap="square" lIns="91425" tIns="91425" rIns="91425" bIns="91425" anchor="t" anchorCtr="0"/>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28" name="Shape 2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8465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15600" y="593367"/>
            <a:ext cx="11360800" cy="8176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Shape 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6561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4" name="Shape 34"/>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5" name="Shape 3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4008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53667" y="701800"/>
            <a:ext cx="7472000" cy="5454400"/>
          </a:xfrm>
          <a:prstGeom prst="rect">
            <a:avLst/>
          </a:prstGeom>
        </p:spPr>
        <p:txBody>
          <a:bodyPr spcFirstLastPara="1" wrap="square" lIns="91425" tIns="91425" rIns="91425" bIns="91425" anchor="ctr" anchorCtr="0"/>
          <a:lstStyle>
            <a:lvl1pPr lvl="0" rtl="0">
              <a:spcBef>
                <a:spcPts val="0"/>
              </a:spcBef>
              <a:spcAft>
                <a:spcPts val="0"/>
              </a:spcAft>
              <a:buClr>
                <a:schemeClr val="accent1"/>
              </a:buClr>
              <a:buSzPts val="5400"/>
              <a:buNone/>
              <a:defRPr sz="7200">
                <a:solidFill>
                  <a:schemeClr val="accent1"/>
                </a:solidFill>
              </a:defRPr>
            </a:lvl1pPr>
            <a:lvl2pPr lvl="1" rtl="0">
              <a:spcBef>
                <a:spcPts val="0"/>
              </a:spcBef>
              <a:spcAft>
                <a:spcPts val="0"/>
              </a:spcAft>
              <a:buClr>
                <a:schemeClr val="accent1"/>
              </a:buClr>
              <a:buSzPts val="5400"/>
              <a:buNone/>
              <a:defRPr sz="7200">
                <a:solidFill>
                  <a:schemeClr val="accent1"/>
                </a:solidFill>
              </a:defRPr>
            </a:lvl2pPr>
            <a:lvl3pPr lvl="2" rtl="0">
              <a:spcBef>
                <a:spcPts val="0"/>
              </a:spcBef>
              <a:spcAft>
                <a:spcPts val="0"/>
              </a:spcAft>
              <a:buClr>
                <a:schemeClr val="accent1"/>
              </a:buClr>
              <a:buSzPts val="5400"/>
              <a:buNone/>
              <a:defRPr sz="7200">
                <a:solidFill>
                  <a:schemeClr val="accent1"/>
                </a:solidFill>
              </a:defRPr>
            </a:lvl3pPr>
            <a:lvl4pPr lvl="3" rtl="0">
              <a:spcBef>
                <a:spcPts val="0"/>
              </a:spcBef>
              <a:spcAft>
                <a:spcPts val="0"/>
              </a:spcAft>
              <a:buClr>
                <a:schemeClr val="accent1"/>
              </a:buClr>
              <a:buSzPts val="5400"/>
              <a:buNone/>
              <a:defRPr sz="7200">
                <a:solidFill>
                  <a:schemeClr val="accent1"/>
                </a:solidFill>
              </a:defRPr>
            </a:lvl4pPr>
            <a:lvl5pPr lvl="4" rtl="0">
              <a:spcBef>
                <a:spcPts val="0"/>
              </a:spcBef>
              <a:spcAft>
                <a:spcPts val="0"/>
              </a:spcAft>
              <a:buClr>
                <a:schemeClr val="accent1"/>
              </a:buClr>
              <a:buSzPts val="5400"/>
              <a:buNone/>
              <a:defRPr sz="7200">
                <a:solidFill>
                  <a:schemeClr val="accent1"/>
                </a:solidFill>
              </a:defRPr>
            </a:lvl5pPr>
            <a:lvl6pPr lvl="5" rtl="0">
              <a:spcBef>
                <a:spcPts val="0"/>
              </a:spcBef>
              <a:spcAft>
                <a:spcPts val="0"/>
              </a:spcAft>
              <a:buClr>
                <a:schemeClr val="accent1"/>
              </a:buClr>
              <a:buSzPts val="5400"/>
              <a:buNone/>
              <a:defRPr sz="7200">
                <a:solidFill>
                  <a:schemeClr val="accent1"/>
                </a:solidFill>
              </a:defRPr>
            </a:lvl6pPr>
            <a:lvl7pPr lvl="6" rtl="0">
              <a:spcBef>
                <a:spcPts val="0"/>
              </a:spcBef>
              <a:spcAft>
                <a:spcPts val="0"/>
              </a:spcAft>
              <a:buClr>
                <a:schemeClr val="accent1"/>
              </a:buClr>
              <a:buSzPts val="5400"/>
              <a:buNone/>
              <a:defRPr sz="7200">
                <a:solidFill>
                  <a:schemeClr val="accent1"/>
                </a:solidFill>
              </a:defRPr>
            </a:lvl7pPr>
            <a:lvl8pPr lvl="7" rtl="0">
              <a:spcBef>
                <a:spcPts val="0"/>
              </a:spcBef>
              <a:spcAft>
                <a:spcPts val="0"/>
              </a:spcAft>
              <a:buClr>
                <a:schemeClr val="accent1"/>
              </a:buClr>
              <a:buSzPts val="5400"/>
              <a:buNone/>
              <a:defRPr sz="7200">
                <a:solidFill>
                  <a:schemeClr val="accent1"/>
                </a:solidFill>
              </a:defRPr>
            </a:lvl8pPr>
            <a:lvl9pPr lvl="8" rtl="0">
              <a:spcBef>
                <a:spcPts val="0"/>
              </a:spcBef>
              <a:spcAft>
                <a:spcPts val="0"/>
              </a:spcAft>
              <a:buClr>
                <a:schemeClr val="accent1"/>
              </a:buClr>
              <a:buSzPts val="5400"/>
              <a:buNone/>
              <a:defRPr sz="7200">
                <a:solidFill>
                  <a:schemeClr val="accent1"/>
                </a:solidFill>
              </a:defRPr>
            </a:lvl9pPr>
          </a:lstStyle>
          <a:p>
            <a:endParaRPr/>
          </a:p>
        </p:txBody>
      </p:sp>
      <p:sp>
        <p:nvSpPr>
          <p:cNvPr id="38" name="Shape 3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8139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Shape 40"/>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cxnSp>
        <p:nvCxnSpPr>
          <p:cNvPr id="41" name="Shape 41"/>
          <p:cNvCxnSpPr/>
          <p:nvPr/>
        </p:nvCxnSpPr>
        <p:spPr>
          <a:xfrm>
            <a:off x="6706233" y="5994000"/>
            <a:ext cx="915200" cy="0"/>
          </a:xfrm>
          <a:prstGeom prst="straightConnector1">
            <a:avLst/>
          </a:prstGeom>
          <a:noFill/>
          <a:ln w="19050" cap="flat" cmpd="sng">
            <a:solidFill>
              <a:schemeClr val="lt2"/>
            </a:solidFill>
            <a:prstDash val="solid"/>
            <a:round/>
            <a:headEnd type="none" w="sm" len="sm"/>
            <a:tailEnd type="none" w="sm" len="sm"/>
          </a:ln>
        </p:spPr>
      </p:cxnSp>
      <p:sp>
        <p:nvSpPr>
          <p:cNvPr id="42" name="Shape 42"/>
          <p:cNvSpPr txBox="1">
            <a:spLocks noGrp="1"/>
          </p:cNvSpPr>
          <p:nvPr>
            <p:ph type="title"/>
          </p:nvPr>
        </p:nvSpPr>
        <p:spPr>
          <a:xfrm>
            <a:off x="354000" y="1843133"/>
            <a:ext cx="5393600" cy="1777600"/>
          </a:xfrm>
          <a:prstGeom prst="rect">
            <a:avLst/>
          </a:prstGeom>
        </p:spPr>
        <p:txBody>
          <a:bodyPr spcFirstLastPara="1" wrap="square" lIns="91425" tIns="91425" rIns="91425" bIns="91425" anchor="b" anchorCtr="0"/>
          <a:lstStyle>
            <a:lvl1pPr lvl="0" algn="ctr" rtl="0">
              <a:spcBef>
                <a:spcPts val="0"/>
              </a:spcBef>
              <a:spcAft>
                <a:spcPts val="0"/>
              </a:spcAft>
              <a:buClr>
                <a:schemeClr val="lt2"/>
              </a:buClr>
              <a:buSzPts val="4200"/>
              <a:buNone/>
              <a:defRPr sz="5600">
                <a:solidFill>
                  <a:schemeClr val="lt2"/>
                </a:solidFill>
              </a:defRPr>
            </a:lvl1pPr>
            <a:lvl2pPr lvl="1" algn="ctr" rtl="0">
              <a:spcBef>
                <a:spcPts val="0"/>
              </a:spcBef>
              <a:spcAft>
                <a:spcPts val="0"/>
              </a:spcAft>
              <a:buClr>
                <a:schemeClr val="lt2"/>
              </a:buClr>
              <a:buSzPts val="4200"/>
              <a:buNone/>
              <a:defRPr sz="5600">
                <a:solidFill>
                  <a:schemeClr val="lt2"/>
                </a:solidFill>
              </a:defRPr>
            </a:lvl2pPr>
            <a:lvl3pPr lvl="2" algn="ctr" rtl="0">
              <a:spcBef>
                <a:spcPts val="0"/>
              </a:spcBef>
              <a:spcAft>
                <a:spcPts val="0"/>
              </a:spcAft>
              <a:buClr>
                <a:schemeClr val="lt2"/>
              </a:buClr>
              <a:buSzPts val="4200"/>
              <a:buNone/>
              <a:defRPr sz="5600">
                <a:solidFill>
                  <a:schemeClr val="lt2"/>
                </a:solidFill>
              </a:defRPr>
            </a:lvl3pPr>
            <a:lvl4pPr lvl="3" algn="ctr" rtl="0">
              <a:spcBef>
                <a:spcPts val="0"/>
              </a:spcBef>
              <a:spcAft>
                <a:spcPts val="0"/>
              </a:spcAft>
              <a:buClr>
                <a:schemeClr val="lt2"/>
              </a:buClr>
              <a:buSzPts val="4200"/>
              <a:buNone/>
              <a:defRPr sz="5600">
                <a:solidFill>
                  <a:schemeClr val="lt2"/>
                </a:solidFill>
              </a:defRPr>
            </a:lvl4pPr>
            <a:lvl5pPr lvl="4" algn="ctr" rtl="0">
              <a:spcBef>
                <a:spcPts val="0"/>
              </a:spcBef>
              <a:spcAft>
                <a:spcPts val="0"/>
              </a:spcAft>
              <a:buClr>
                <a:schemeClr val="lt2"/>
              </a:buClr>
              <a:buSzPts val="4200"/>
              <a:buNone/>
              <a:defRPr sz="5600">
                <a:solidFill>
                  <a:schemeClr val="lt2"/>
                </a:solidFill>
              </a:defRPr>
            </a:lvl5pPr>
            <a:lvl6pPr lvl="5" algn="ctr" rtl="0">
              <a:spcBef>
                <a:spcPts val="0"/>
              </a:spcBef>
              <a:spcAft>
                <a:spcPts val="0"/>
              </a:spcAft>
              <a:buClr>
                <a:schemeClr val="lt2"/>
              </a:buClr>
              <a:buSzPts val="4200"/>
              <a:buNone/>
              <a:defRPr sz="5600">
                <a:solidFill>
                  <a:schemeClr val="lt2"/>
                </a:solidFill>
              </a:defRPr>
            </a:lvl6pPr>
            <a:lvl7pPr lvl="6" algn="ctr" rtl="0">
              <a:spcBef>
                <a:spcPts val="0"/>
              </a:spcBef>
              <a:spcAft>
                <a:spcPts val="0"/>
              </a:spcAft>
              <a:buClr>
                <a:schemeClr val="lt2"/>
              </a:buClr>
              <a:buSzPts val="4200"/>
              <a:buNone/>
              <a:defRPr sz="5600">
                <a:solidFill>
                  <a:schemeClr val="lt2"/>
                </a:solidFill>
              </a:defRPr>
            </a:lvl7pPr>
            <a:lvl8pPr lvl="7" algn="ctr" rtl="0">
              <a:spcBef>
                <a:spcPts val="0"/>
              </a:spcBef>
              <a:spcAft>
                <a:spcPts val="0"/>
              </a:spcAft>
              <a:buClr>
                <a:schemeClr val="lt2"/>
              </a:buClr>
              <a:buSzPts val="4200"/>
              <a:buNone/>
              <a:defRPr sz="5600">
                <a:solidFill>
                  <a:schemeClr val="lt2"/>
                </a:solidFill>
              </a:defRPr>
            </a:lvl8pPr>
            <a:lvl9pPr lvl="8" algn="ctr" rtl="0">
              <a:spcBef>
                <a:spcPts val="0"/>
              </a:spcBef>
              <a:spcAft>
                <a:spcPts val="0"/>
              </a:spcAft>
              <a:buClr>
                <a:schemeClr val="lt2"/>
              </a:buClr>
              <a:buSzPts val="4200"/>
              <a:buNone/>
              <a:defRPr sz="5600">
                <a:solidFill>
                  <a:schemeClr val="lt2"/>
                </a:solidFill>
              </a:defRPr>
            </a:lvl9pPr>
          </a:lstStyle>
          <a:p>
            <a:endParaRPr/>
          </a:p>
        </p:txBody>
      </p:sp>
      <p:sp>
        <p:nvSpPr>
          <p:cNvPr id="43" name="Shape 43"/>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4" name="Shape 44"/>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457189" rtl="0">
              <a:spcBef>
                <a:spcPts val="0"/>
              </a:spcBef>
              <a:spcAft>
                <a:spcPts val="0"/>
              </a:spcAft>
              <a:buClr>
                <a:schemeClr val="accent1"/>
              </a:buClr>
              <a:buSzPts val="1800"/>
              <a:buChar char="●"/>
              <a:defRPr>
                <a:solidFill>
                  <a:schemeClr val="accent1"/>
                </a:solidFill>
              </a:defRPr>
            </a:lvl1pPr>
            <a:lvl2pPr marL="1219170" lvl="1" indent="-423323" rtl="0">
              <a:spcBef>
                <a:spcPts val="2133"/>
              </a:spcBef>
              <a:spcAft>
                <a:spcPts val="0"/>
              </a:spcAft>
              <a:buClr>
                <a:schemeClr val="accent1"/>
              </a:buClr>
              <a:buSzPts val="1400"/>
              <a:buChar char="○"/>
              <a:defRPr>
                <a:solidFill>
                  <a:schemeClr val="accent1"/>
                </a:solidFill>
              </a:defRPr>
            </a:lvl2pPr>
            <a:lvl3pPr marL="1828754" lvl="2" indent="-423323" rtl="0">
              <a:spcBef>
                <a:spcPts val="2133"/>
              </a:spcBef>
              <a:spcAft>
                <a:spcPts val="0"/>
              </a:spcAft>
              <a:buClr>
                <a:schemeClr val="accent1"/>
              </a:buClr>
              <a:buSzPts val="1400"/>
              <a:buChar char="■"/>
              <a:defRPr>
                <a:solidFill>
                  <a:schemeClr val="accent1"/>
                </a:solidFill>
              </a:defRPr>
            </a:lvl3pPr>
            <a:lvl4pPr marL="2438339" lvl="3" indent="-423323" rtl="0">
              <a:spcBef>
                <a:spcPts val="2133"/>
              </a:spcBef>
              <a:spcAft>
                <a:spcPts val="0"/>
              </a:spcAft>
              <a:buClr>
                <a:schemeClr val="accent1"/>
              </a:buClr>
              <a:buSzPts val="1400"/>
              <a:buChar char="●"/>
              <a:defRPr>
                <a:solidFill>
                  <a:schemeClr val="accent1"/>
                </a:solidFill>
              </a:defRPr>
            </a:lvl4pPr>
            <a:lvl5pPr marL="3047924" lvl="4" indent="-423323" rtl="0">
              <a:spcBef>
                <a:spcPts val="2133"/>
              </a:spcBef>
              <a:spcAft>
                <a:spcPts val="0"/>
              </a:spcAft>
              <a:buClr>
                <a:schemeClr val="accent1"/>
              </a:buClr>
              <a:buSzPts val="1400"/>
              <a:buChar char="○"/>
              <a:defRPr>
                <a:solidFill>
                  <a:schemeClr val="accent1"/>
                </a:solidFill>
              </a:defRPr>
            </a:lvl5pPr>
            <a:lvl6pPr marL="3657509" lvl="5" indent="-423323" rtl="0">
              <a:spcBef>
                <a:spcPts val="2133"/>
              </a:spcBef>
              <a:spcAft>
                <a:spcPts val="0"/>
              </a:spcAft>
              <a:buClr>
                <a:schemeClr val="accent1"/>
              </a:buClr>
              <a:buSzPts val="1400"/>
              <a:buChar char="■"/>
              <a:defRPr>
                <a:solidFill>
                  <a:schemeClr val="accent1"/>
                </a:solidFill>
              </a:defRPr>
            </a:lvl6pPr>
            <a:lvl7pPr marL="4267093" lvl="6" indent="-423323" rtl="0">
              <a:spcBef>
                <a:spcPts val="2133"/>
              </a:spcBef>
              <a:spcAft>
                <a:spcPts val="0"/>
              </a:spcAft>
              <a:buClr>
                <a:schemeClr val="accent1"/>
              </a:buClr>
              <a:buSzPts val="1400"/>
              <a:buChar char="●"/>
              <a:defRPr>
                <a:solidFill>
                  <a:schemeClr val="accent1"/>
                </a:solidFill>
              </a:defRPr>
            </a:lvl7pPr>
            <a:lvl8pPr marL="4876678" lvl="7" indent="-423323" rtl="0">
              <a:spcBef>
                <a:spcPts val="2133"/>
              </a:spcBef>
              <a:spcAft>
                <a:spcPts val="0"/>
              </a:spcAft>
              <a:buClr>
                <a:schemeClr val="accent1"/>
              </a:buClr>
              <a:buSzPts val="1400"/>
              <a:buChar char="○"/>
              <a:defRPr>
                <a:solidFill>
                  <a:schemeClr val="accent1"/>
                </a:solidFill>
              </a:defRPr>
            </a:lvl8pPr>
            <a:lvl9pPr marL="5486263" lvl="8" indent="-423323" rtl="0">
              <a:spcBef>
                <a:spcPts val="2133"/>
              </a:spcBef>
              <a:spcAft>
                <a:spcPts val="2133"/>
              </a:spcAft>
              <a:buClr>
                <a:schemeClr val="accent1"/>
              </a:buClr>
              <a:buSzPts val="1400"/>
              <a:buChar char="■"/>
              <a:defRPr>
                <a:solidFill>
                  <a:schemeClr val="accent1"/>
                </a:solidFill>
              </a:defRPr>
            </a:lvl9pPr>
          </a:lstStyle>
          <a:p>
            <a:endParaRPr/>
          </a:p>
        </p:txBody>
      </p:sp>
      <p:sp>
        <p:nvSpPr>
          <p:cNvPr id="45" name="Shape 4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67645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rtl="0">
              <a:lnSpc>
                <a:spcPct val="100000"/>
              </a:lnSpc>
              <a:spcBef>
                <a:spcPts val="0"/>
              </a:spcBef>
              <a:spcAft>
                <a:spcPts val="0"/>
              </a:spcAft>
              <a:buSzPts val="1800"/>
              <a:buNone/>
              <a:defRPr/>
            </a:lvl1pPr>
          </a:lstStyle>
          <a:p>
            <a:endParaRPr/>
          </a:p>
        </p:txBody>
      </p:sp>
      <p:sp>
        <p:nvSpPr>
          <p:cNvPr id="48" name="Shape 4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72562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15600" y="1386200"/>
            <a:ext cx="11360800" cy="2808400"/>
          </a:xfrm>
          <a:prstGeom prst="rect">
            <a:avLst/>
          </a:prstGeom>
        </p:spPr>
        <p:txBody>
          <a:bodyPr spcFirstLastPara="1" wrap="square" lIns="91425" tIns="91425" rIns="91425" bIns="91425" anchor="b" anchorCtr="0"/>
          <a:lstStyle>
            <a:lvl1pPr lvl="0" algn="ctr" rtl="0">
              <a:spcBef>
                <a:spcPts val="0"/>
              </a:spcBef>
              <a:spcAft>
                <a:spcPts val="0"/>
              </a:spcAft>
              <a:buSzPts val="14000"/>
              <a:buNone/>
              <a:defRPr sz="18666" b="1"/>
            </a:lvl1pPr>
            <a:lvl2pPr lvl="1" algn="ctr" rtl="0">
              <a:spcBef>
                <a:spcPts val="0"/>
              </a:spcBef>
              <a:spcAft>
                <a:spcPts val="0"/>
              </a:spcAft>
              <a:buSzPts val="14000"/>
              <a:buNone/>
              <a:defRPr sz="18666" b="1"/>
            </a:lvl2pPr>
            <a:lvl3pPr lvl="2" algn="ctr" rtl="0">
              <a:spcBef>
                <a:spcPts val="0"/>
              </a:spcBef>
              <a:spcAft>
                <a:spcPts val="0"/>
              </a:spcAft>
              <a:buSzPts val="14000"/>
              <a:buNone/>
              <a:defRPr sz="18666" b="1"/>
            </a:lvl3pPr>
            <a:lvl4pPr lvl="3" algn="ctr" rtl="0">
              <a:spcBef>
                <a:spcPts val="0"/>
              </a:spcBef>
              <a:spcAft>
                <a:spcPts val="0"/>
              </a:spcAft>
              <a:buSzPts val="14000"/>
              <a:buNone/>
              <a:defRPr sz="18666" b="1"/>
            </a:lvl4pPr>
            <a:lvl5pPr lvl="4" algn="ctr" rtl="0">
              <a:spcBef>
                <a:spcPts val="0"/>
              </a:spcBef>
              <a:spcAft>
                <a:spcPts val="0"/>
              </a:spcAft>
              <a:buSzPts val="14000"/>
              <a:buNone/>
              <a:defRPr sz="18666" b="1"/>
            </a:lvl5pPr>
            <a:lvl6pPr lvl="5" algn="ctr" rtl="0">
              <a:spcBef>
                <a:spcPts val="0"/>
              </a:spcBef>
              <a:spcAft>
                <a:spcPts val="0"/>
              </a:spcAft>
              <a:buSzPts val="14000"/>
              <a:buNone/>
              <a:defRPr sz="18666" b="1"/>
            </a:lvl6pPr>
            <a:lvl7pPr lvl="6" algn="ctr" rtl="0">
              <a:spcBef>
                <a:spcPts val="0"/>
              </a:spcBef>
              <a:spcAft>
                <a:spcPts val="0"/>
              </a:spcAft>
              <a:buSzPts val="14000"/>
              <a:buNone/>
              <a:defRPr sz="18666" b="1"/>
            </a:lvl7pPr>
            <a:lvl8pPr lvl="7" algn="ctr" rtl="0">
              <a:spcBef>
                <a:spcPts val="0"/>
              </a:spcBef>
              <a:spcAft>
                <a:spcPts val="0"/>
              </a:spcAft>
              <a:buSzPts val="14000"/>
              <a:buNone/>
              <a:defRPr sz="18666" b="1"/>
            </a:lvl8pPr>
            <a:lvl9pPr lvl="8" algn="ctr" rtl="0">
              <a:spcBef>
                <a:spcPts val="0"/>
              </a:spcBef>
              <a:spcAft>
                <a:spcPts val="0"/>
              </a:spcAft>
              <a:buSzPts val="14000"/>
              <a:buNone/>
              <a:defRPr sz="18666" b="1"/>
            </a:lvl9pPr>
          </a:lstStyle>
          <a:p>
            <a:endParaRPr/>
          </a:p>
        </p:txBody>
      </p:sp>
      <p:sp>
        <p:nvSpPr>
          <p:cNvPr id="51" name="Shape 51"/>
          <p:cNvSpPr txBox="1">
            <a:spLocks noGrp="1"/>
          </p:cNvSpPr>
          <p:nvPr>
            <p:ph type="body" idx="1"/>
          </p:nvPr>
        </p:nvSpPr>
        <p:spPr>
          <a:xfrm>
            <a:off x="415600" y="4304567"/>
            <a:ext cx="11360800" cy="1734400"/>
          </a:xfrm>
          <a:prstGeom prst="rect">
            <a:avLst/>
          </a:prstGeom>
        </p:spPr>
        <p:txBody>
          <a:bodyPr spcFirstLastPara="1" wrap="square" lIns="91425" tIns="91425" rIns="91425" bIns="91425" anchor="t" anchorCtr="0"/>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52" name="Shape 5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7141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58711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09600" y="274637"/>
            <a:ext cx="10972800" cy="11432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3000"/>
              <a:buNone/>
              <a:defRPr sz="2400"/>
            </a:lvl2pPr>
            <a:lvl3pPr lvl="2" rtl="0">
              <a:spcBef>
                <a:spcPts val="0"/>
              </a:spcBef>
              <a:spcAft>
                <a:spcPts val="0"/>
              </a:spcAft>
              <a:buSzPts val="3000"/>
              <a:buNone/>
              <a:defRPr sz="2400"/>
            </a:lvl3pPr>
            <a:lvl4pPr lvl="3" rtl="0">
              <a:spcBef>
                <a:spcPts val="0"/>
              </a:spcBef>
              <a:spcAft>
                <a:spcPts val="0"/>
              </a:spcAft>
              <a:buSzPts val="3000"/>
              <a:buNone/>
              <a:defRPr sz="2400"/>
            </a:lvl4pPr>
            <a:lvl5pPr lvl="4" rtl="0">
              <a:spcBef>
                <a:spcPts val="0"/>
              </a:spcBef>
              <a:spcAft>
                <a:spcPts val="0"/>
              </a:spcAft>
              <a:buSzPts val="3000"/>
              <a:buNone/>
              <a:defRPr sz="2400"/>
            </a:lvl5pPr>
            <a:lvl6pPr lvl="5" rtl="0">
              <a:spcBef>
                <a:spcPts val="0"/>
              </a:spcBef>
              <a:spcAft>
                <a:spcPts val="0"/>
              </a:spcAft>
              <a:buSzPts val="3000"/>
              <a:buNone/>
              <a:defRPr sz="2400"/>
            </a:lvl6pPr>
            <a:lvl7pPr lvl="6" rtl="0">
              <a:spcBef>
                <a:spcPts val="0"/>
              </a:spcBef>
              <a:spcAft>
                <a:spcPts val="0"/>
              </a:spcAft>
              <a:buSzPts val="3000"/>
              <a:buNone/>
              <a:defRPr sz="2400"/>
            </a:lvl7pPr>
            <a:lvl8pPr lvl="7" rtl="0">
              <a:spcBef>
                <a:spcPts val="0"/>
              </a:spcBef>
              <a:spcAft>
                <a:spcPts val="0"/>
              </a:spcAft>
              <a:buSzPts val="3000"/>
              <a:buNone/>
              <a:defRPr sz="2400"/>
            </a:lvl8pPr>
            <a:lvl9pPr lvl="8" rtl="0">
              <a:spcBef>
                <a:spcPts val="0"/>
              </a:spcBef>
              <a:spcAft>
                <a:spcPts val="0"/>
              </a:spcAft>
              <a:buSzPts val="3000"/>
              <a:buNone/>
              <a:defRPr sz="2400"/>
            </a:lvl9pPr>
          </a:lstStyle>
          <a:p>
            <a:endParaRPr/>
          </a:p>
        </p:txBody>
      </p:sp>
      <p:sp>
        <p:nvSpPr>
          <p:cNvPr id="57" name="Shape 57"/>
          <p:cNvSpPr txBox="1">
            <a:spLocks noGrp="1"/>
          </p:cNvSpPr>
          <p:nvPr>
            <p:ph type="body" idx="1"/>
          </p:nvPr>
        </p:nvSpPr>
        <p:spPr>
          <a:xfrm>
            <a:off x="609600" y="1600200"/>
            <a:ext cx="10972800" cy="4526000"/>
          </a:xfrm>
          <a:prstGeom prst="rect">
            <a:avLst/>
          </a:prstGeom>
          <a:noFill/>
          <a:ln>
            <a:noFill/>
          </a:ln>
        </p:spPr>
        <p:txBody>
          <a:bodyPr spcFirstLastPara="1" wrap="square" lIns="91425" tIns="91425" rIns="91425" bIns="91425" anchor="t" anchorCtr="0"/>
          <a:lstStyle>
            <a:lvl1pPr marL="609585" marR="0" lvl="0" indent="-575719" algn="l" rtl="0">
              <a:spcBef>
                <a:spcPts val="853"/>
              </a:spcBef>
              <a:spcAft>
                <a:spcPts val="0"/>
              </a:spcAft>
              <a:buClr>
                <a:schemeClr val="dk1"/>
              </a:buClr>
              <a:buSzPts val="3200"/>
              <a:buFont typeface="Arial"/>
              <a:buChar char="•"/>
              <a:defRPr sz="4267" b="0" i="0" u="none" strike="noStrike" cap="none">
                <a:solidFill>
                  <a:schemeClr val="dk1"/>
                </a:solidFill>
                <a:latin typeface="Calibri"/>
                <a:ea typeface="Calibri"/>
                <a:cs typeface="Calibri"/>
                <a:sym typeface="Calibri"/>
              </a:defRPr>
            </a:lvl1pPr>
            <a:lvl2pPr marL="1219170" marR="0" lvl="1" indent="-541853" algn="l" rtl="0">
              <a:spcBef>
                <a:spcPts val="2133"/>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L="1828754" marR="0" lvl="2" indent="-507987" algn="l" rtl="0">
              <a:spcBef>
                <a:spcPts val="2133"/>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2438339" marR="0" lvl="3" indent="-474121" algn="l" rtl="0">
              <a:spcBef>
                <a:spcPts val="21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L="3047924" marR="0" lvl="4" indent="-474121" algn="l" rtl="0">
              <a:spcBef>
                <a:spcPts val="21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3657509" marR="0" lvl="5" indent="-474121" algn="l" rtl="0">
              <a:spcBef>
                <a:spcPts val="21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21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21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2133"/>
              </a:spcBef>
              <a:spcAft>
                <a:spcPts val="2133"/>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609600" y="6356351"/>
            <a:ext cx="2844800" cy="3652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165600" y="6356351"/>
            <a:ext cx="3860800" cy="3652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5300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12/10/19</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12/10/19</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0" r:id="rId3"/>
    <p:sldLayoutId id="2147483669" r:id="rId4"/>
    <p:sldLayoutId id="2147483664" r:id="rId5"/>
    <p:sldLayoutId id="2147483651" r:id="rId6"/>
    <p:sldLayoutId id="2147483673"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8176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415600" y="1562133"/>
            <a:ext cx="11360800" cy="45296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rtl="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1"/>
                </a:solidFill>
                <a:latin typeface="Old Standard TT"/>
                <a:ea typeface="Old Standard TT"/>
                <a:cs typeface="Old Standard TT"/>
                <a:sym typeface="Old Standard TT"/>
              </a:defRPr>
            </a:lvl1pPr>
            <a:lvl2pPr lvl="1" algn="r" rtl="0">
              <a:buNone/>
              <a:defRPr sz="1333">
                <a:solidFill>
                  <a:schemeClr val="dk1"/>
                </a:solidFill>
                <a:latin typeface="Old Standard TT"/>
                <a:ea typeface="Old Standard TT"/>
                <a:cs typeface="Old Standard TT"/>
                <a:sym typeface="Old Standard TT"/>
              </a:defRPr>
            </a:lvl2pPr>
            <a:lvl3pPr lvl="2" algn="r" rtl="0">
              <a:buNone/>
              <a:defRPr sz="1333">
                <a:solidFill>
                  <a:schemeClr val="dk1"/>
                </a:solidFill>
                <a:latin typeface="Old Standard TT"/>
                <a:ea typeface="Old Standard TT"/>
                <a:cs typeface="Old Standard TT"/>
                <a:sym typeface="Old Standard TT"/>
              </a:defRPr>
            </a:lvl3pPr>
            <a:lvl4pPr lvl="3" algn="r" rtl="0">
              <a:buNone/>
              <a:defRPr sz="1333">
                <a:solidFill>
                  <a:schemeClr val="dk1"/>
                </a:solidFill>
                <a:latin typeface="Old Standard TT"/>
                <a:ea typeface="Old Standard TT"/>
                <a:cs typeface="Old Standard TT"/>
                <a:sym typeface="Old Standard TT"/>
              </a:defRPr>
            </a:lvl4pPr>
            <a:lvl5pPr lvl="4" algn="r" rtl="0">
              <a:buNone/>
              <a:defRPr sz="1333">
                <a:solidFill>
                  <a:schemeClr val="dk1"/>
                </a:solidFill>
                <a:latin typeface="Old Standard TT"/>
                <a:ea typeface="Old Standard TT"/>
                <a:cs typeface="Old Standard TT"/>
                <a:sym typeface="Old Standard TT"/>
              </a:defRPr>
            </a:lvl5pPr>
            <a:lvl6pPr lvl="5" algn="r" rtl="0">
              <a:buNone/>
              <a:defRPr sz="1333">
                <a:solidFill>
                  <a:schemeClr val="dk1"/>
                </a:solidFill>
                <a:latin typeface="Old Standard TT"/>
                <a:ea typeface="Old Standard TT"/>
                <a:cs typeface="Old Standard TT"/>
                <a:sym typeface="Old Standard TT"/>
              </a:defRPr>
            </a:lvl6pPr>
            <a:lvl7pPr lvl="6" algn="r" rtl="0">
              <a:buNone/>
              <a:defRPr sz="1333">
                <a:solidFill>
                  <a:schemeClr val="dk1"/>
                </a:solidFill>
                <a:latin typeface="Old Standard TT"/>
                <a:ea typeface="Old Standard TT"/>
                <a:cs typeface="Old Standard TT"/>
                <a:sym typeface="Old Standard TT"/>
              </a:defRPr>
            </a:lvl7pPr>
            <a:lvl8pPr lvl="7" algn="r" rtl="0">
              <a:buNone/>
              <a:defRPr sz="1333">
                <a:solidFill>
                  <a:schemeClr val="dk1"/>
                </a:solidFill>
                <a:latin typeface="Old Standard TT"/>
                <a:ea typeface="Old Standard TT"/>
                <a:cs typeface="Old Standard TT"/>
                <a:sym typeface="Old Standard TT"/>
              </a:defRPr>
            </a:lvl8pPr>
            <a:lvl9pPr lvl="8" algn="r" rtl="0">
              <a:buNone/>
              <a:defRPr sz="1333">
                <a:solidFill>
                  <a:schemeClr val="dk1"/>
                </a:solidFill>
                <a:latin typeface="Old Standard TT"/>
                <a:ea typeface="Old Standard TT"/>
                <a:cs typeface="Old Standard TT"/>
                <a:sym typeface="Old Standard T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9831379"/>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imh.nih.gov/health/topics/attention-deficit-hyperactivity-disorder-adhd/index.shtml#part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pr.bu.edu/resources/reasonable-accommodations/what-is-psychiatric-disability-and-mental-illnes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espectability.org/2018/09/including-african-americans-with-disabilities-in-inclusive-philanthrop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respectability.org/2018/09/including-lgbtq-individuals-with-disabilities-in-inclusive-philanthropy/" TargetMode="External"/><Relationship Id="rId5" Type="http://schemas.openxmlformats.org/officeDocument/2006/relationships/hyperlink" Target="https://www.respectability.org/womenwithdisabilities/" TargetMode="External"/><Relationship Id="rId4" Type="http://schemas.openxmlformats.org/officeDocument/2006/relationships/hyperlink" Target="https://www.respectability.org/2018/09/including-latinx-and-hispanics-with-disabilities-in-inclusive-philanthrop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amazon.com/Shattered-Dreams-Broken-Pieces-Walton/dp/1533595151"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4.xml.rels><?xml version="1.0" encoding="UTF-8" standalone="yes"?>
<Relationships xmlns="http://schemas.openxmlformats.org/package/2006/relationships"><Relationship Id="rId2" Type="http://schemas.openxmlformats.org/officeDocument/2006/relationships/hyperlink" Target="https://www.respectability.org/accessibility-webinar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info@RespectAbility.org" TargetMode="External"/><Relationship Id="rId2" Type="http://schemas.openxmlformats.org/officeDocument/2006/relationships/hyperlink" Target="http://www.respectability.org/" TargetMode="External"/><Relationship Id="rId1" Type="http://schemas.openxmlformats.org/officeDocument/2006/relationships/slideLayout" Target="../slideLayouts/slideLayout2.xml"/><Relationship Id="rId4" Type="http://schemas.openxmlformats.org/officeDocument/2006/relationships/hyperlink" Target="http://www.therespectabilityreport.org/"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0.png"/><Relationship Id="rId17" Type="http://schemas.microsoft.com/office/2007/relationships/hdphoto" Target="../media/hdphoto7.wdp"/><Relationship Id="rId2" Type="http://schemas.openxmlformats.org/officeDocument/2006/relationships/notesSlide" Target="../notesSlides/notesSlide2.xml"/><Relationship Id="rId16" Type="http://schemas.openxmlformats.org/officeDocument/2006/relationships/image" Target="../media/image12.png"/><Relationship Id="rId20" Type="http://schemas.openxmlformats.org/officeDocument/2006/relationships/image" Target="../media/image14.jpeg"/><Relationship Id="rId1" Type="http://schemas.openxmlformats.org/officeDocument/2006/relationships/slideLayout" Target="../slideLayouts/slideLayout10.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6.png"/><Relationship Id="rId15" Type="http://schemas.microsoft.com/office/2007/relationships/hdphoto" Target="../media/hdphoto6.wdp"/><Relationship Id="rId10" Type="http://schemas.openxmlformats.org/officeDocument/2006/relationships/image" Target="../media/image9.png"/><Relationship Id="rId19"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8.jp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6.png"/><Relationship Id="rId4" Type="http://schemas.microsoft.com/office/2007/relationships/hdphoto" Target="../media/hdphoto9.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A28537C8-062B-B14B-B992-E491A484D720}"/>
              </a:ext>
            </a:extLst>
          </p:cNvPr>
          <p:cNvSpPr>
            <a:spLocks noGrp="1"/>
          </p:cNvSpPr>
          <p:nvPr>
            <p:ph type="title"/>
          </p:nvPr>
        </p:nvSpPr>
        <p:spPr/>
        <p:txBody>
          <a:bodyPr/>
          <a:lstStyle/>
          <a:p>
            <a:r>
              <a:rPr lang="en-US" dirty="0"/>
              <a:t>Accessible Events</a:t>
            </a:r>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154" y="949278"/>
            <a:ext cx="4267200" cy="1908220"/>
          </a:xfrm>
          <a:prstGeom prst="rect">
            <a:avLst/>
          </a:prstGeom>
        </p:spPr>
      </p:pic>
      <p:sp>
        <p:nvSpPr>
          <p:cNvPr id="4" name="Rectangle 3">
            <a:extLst>
              <a:ext uri="{FF2B5EF4-FFF2-40B4-BE49-F238E27FC236}">
                <a16:creationId xmlns:a16="http://schemas.microsoft.com/office/drawing/2014/main" id="{F40E8C01-C1CD-4A97-950A-7DDEF86ECDC5}"/>
              </a:ext>
            </a:extLst>
          </p:cNvPr>
          <p:cNvSpPr/>
          <p:nvPr/>
        </p:nvSpPr>
        <p:spPr>
          <a:xfrm>
            <a:off x="0" y="3195283"/>
            <a:ext cx="4725503" cy="3416320"/>
          </a:xfrm>
          <a:prstGeom prst="rect">
            <a:avLst/>
          </a:prstGeom>
        </p:spPr>
        <p:txBody>
          <a:bodyPr wrap="square">
            <a:spAutoFit/>
          </a:bodyPr>
          <a:lstStyle/>
          <a:p>
            <a:pPr lvl="0" algn="ctr">
              <a:lnSpc>
                <a:spcPct val="90000"/>
              </a:lnSpc>
              <a:spcBef>
                <a:spcPct val="0"/>
              </a:spcBef>
              <a:defRPr/>
            </a:pPr>
            <a:r>
              <a:rPr lang="en-US" sz="4800" b="1" kern="0" dirty="0">
                <a:solidFill>
                  <a:srgbClr val="000000"/>
                </a:solidFill>
                <a:latin typeface="Times New Roman" panose="02020603050405020304" pitchFamily="18" charset="0"/>
                <a:ea typeface="Lato" charset="0"/>
                <a:cs typeface="Times New Roman" panose="02020603050405020304" pitchFamily="18" charset="0"/>
              </a:rPr>
              <a:t>How to Ensure </a:t>
            </a:r>
            <a:br>
              <a:rPr lang="en-US" sz="4800" b="1" kern="0" dirty="0">
                <a:solidFill>
                  <a:srgbClr val="000000"/>
                </a:solidFill>
                <a:latin typeface="Times New Roman" panose="02020603050405020304" pitchFamily="18" charset="0"/>
                <a:ea typeface="Lato" charset="0"/>
                <a:cs typeface="Times New Roman" panose="02020603050405020304" pitchFamily="18" charset="0"/>
              </a:rPr>
            </a:br>
            <a:r>
              <a:rPr lang="en-US" sz="4800" b="1" kern="0" dirty="0">
                <a:solidFill>
                  <a:srgbClr val="000000"/>
                </a:solidFill>
                <a:latin typeface="Times New Roman" panose="02020603050405020304" pitchFamily="18" charset="0"/>
                <a:ea typeface="Lato" charset="0"/>
                <a:cs typeface="Times New Roman" panose="02020603050405020304" pitchFamily="18" charset="0"/>
              </a:rPr>
              <a:t>A Welcoming Lexicon and Inclusive Storytelling</a:t>
            </a:r>
          </a:p>
        </p:txBody>
      </p:sp>
      <p:pic>
        <p:nvPicPr>
          <p:cNvPr id="12" name="Picture 11" descr="Two separate photos of diverse people with disabilities smiling together&#10;Text: Including People with Disabilities in Nonprofits &amp; Foundations Accessibility &amp; Equity Webinar Series">
            <a:extLst>
              <a:ext uri="{FF2B5EF4-FFF2-40B4-BE49-F238E27FC236}">
                <a16:creationId xmlns:a16="http://schemas.microsoft.com/office/drawing/2014/main" id="{D654F910-99A8-8A40-AC26-EEAA35087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503" y="949278"/>
            <a:ext cx="7142343" cy="4680813"/>
          </a:xfrm>
          <a:prstGeom prst="rect">
            <a:avLst/>
          </a:prstGeom>
        </p:spPr>
      </p:pic>
    </p:spTree>
    <p:extLst>
      <p:ext uri="{BB962C8B-B14F-4D97-AF65-F5344CB8AC3E}">
        <p14:creationId xmlns:p14="http://schemas.microsoft.com/office/powerpoint/2010/main" val="2602135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Defining Disability</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rmAutofit/>
          </a:bodyPr>
          <a:lstStyle/>
          <a:p>
            <a:r>
              <a:rPr lang="en-US" dirty="0">
                <a:solidFill>
                  <a:schemeClr val="tx1"/>
                </a:solidFill>
              </a:rPr>
              <a:t>The U.S. government defines disability as “a physical or mental impairment that substantially limits one or more major life activities.”</a:t>
            </a:r>
          </a:p>
          <a:p>
            <a:r>
              <a:rPr lang="en-US" dirty="0">
                <a:solidFill>
                  <a:schemeClr val="tx1"/>
                </a:solidFill>
              </a:rPr>
              <a:t>Major life activities include such activities as caring for oneself, performing manual tasks, walking, seeing, hearing, speaking, breathing, learning and working.</a:t>
            </a:r>
          </a:p>
          <a:p>
            <a:r>
              <a:rPr lang="en-US" dirty="0">
                <a:solidFill>
                  <a:schemeClr val="tx1"/>
                </a:solidFill>
              </a:rPr>
              <a:t>Both temporary and permanent disabilities are covered by the ADA.</a:t>
            </a:r>
          </a:p>
        </p:txBody>
      </p:sp>
    </p:spTree>
    <p:extLst>
      <p:ext uri="{BB962C8B-B14F-4D97-AF65-F5344CB8AC3E}">
        <p14:creationId xmlns:p14="http://schemas.microsoft.com/office/powerpoint/2010/main" val="175816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Defining Disability: Census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418798" y="1546515"/>
            <a:ext cx="6417528" cy="4351338"/>
          </a:xfrm>
        </p:spPr>
        <p:txBody>
          <a:bodyPr>
            <a:noAutofit/>
          </a:bodyPr>
          <a:lstStyle/>
          <a:p>
            <a:pPr marR="38100">
              <a:lnSpc>
                <a:spcPct val="115000"/>
              </a:lnSpc>
              <a:spcBef>
                <a:spcPts val="0"/>
              </a:spcBef>
              <a:buClr>
                <a:srgbClr val="000000"/>
              </a:buClr>
              <a:buSzPts val="1400"/>
            </a:pPr>
            <a:r>
              <a:rPr lang="en-US" b="1" kern="0" dirty="0">
                <a:solidFill>
                  <a:schemeClr val="tx1"/>
                </a:solidFill>
                <a:highlight>
                  <a:srgbClr val="FFFFFF"/>
                </a:highlight>
                <a:ea typeface="Roboto"/>
                <a:sym typeface="Roboto"/>
              </a:rPr>
              <a:t>Hearing</a:t>
            </a:r>
          </a:p>
          <a:p>
            <a:pPr marR="38100">
              <a:lnSpc>
                <a:spcPct val="115000"/>
              </a:lnSpc>
              <a:spcBef>
                <a:spcPts val="0"/>
              </a:spcBef>
              <a:buClr>
                <a:srgbClr val="000000"/>
              </a:buClr>
              <a:buSzPts val="1400"/>
            </a:pPr>
            <a:r>
              <a:rPr lang="en-US" b="1" kern="0" dirty="0">
                <a:solidFill>
                  <a:schemeClr val="tx1"/>
                </a:solidFill>
                <a:highlight>
                  <a:srgbClr val="FFFFFF"/>
                </a:highlight>
                <a:ea typeface="Roboto"/>
                <a:sym typeface="Roboto"/>
              </a:rPr>
              <a:t>Vision</a:t>
            </a:r>
          </a:p>
          <a:p>
            <a:pPr marR="38100">
              <a:lnSpc>
                <a:spcPct val="115000"/>
              </a:lnSpc>
              <a:spcBef>
                <a:spcPts val="0"/>
              </a:spcBef>
              <a:buClr>
                <a:srgbClr val="000000"/>
              </a:buClr>
              <a:buSzPts val="1400"/>
            </a:pPr>
            <a:r>
              <a:rPr lang="en-US" b="1" kern="0" dirty="0">
                <a:solidFill>
                  <a:schemeClr val="tx1"/>
                </a:solidFill>
                <a:highlight>
                  <a:srgbClr val="FFFFFF"/>
                </a:highlight>
                <a:ea typeface="Roboto"/>
                <a:sym typeface="Roboto"/>
              </a:rPr>
              <a:t>Cognitive</a:t>
            </a:r>
          </a:p>
          <a:p>
            <a:pPr marR="38100">
              <a:lnSpc>
                <a:spcPct val="115000"/>
              </a:lnSpc>
              <a:spcBef>
                <a:spcPts val="0"/>
              </a:spcBef>
              <a:buClr>
                <a:srgbClr val="000000"/>
              </a:buClr>
              <a:buSzPts val="1400"/>
            </a:pPr>
            <a:r>
              <a:rPr lang="en-US" b="1" kern="0" dirty="0">
                <a:solidFill>
                  <a:schemeClr val="tx1"/>
                </a:solidFill>
                <a:highlight>
                  <a:srgbClr val="FFFFFF"/>
                </a:highlight>
                <a:ea typeface="Roboto"/>
                <a:sym typeface="Roboto"/>
              </a:rPr>
              <a:t>Ambulatory</a:t>
            </a:r>
          </a:p>
          <a:p>
            <a:pPr marR="38100">
              <a:lnSpc>
                <a:spcPct val="115000"/>
              </a:lnSpc>
              <a:spcBef>
                <a:spcPts val="0"/>
              </a:spcBef>
              <a:buClr>
                <a:srgbClr val="000000"/>
              </a:buClr>
              <a:buSzPts val="1400"/>
            </a:pPr>
            <a:r>
              <a:rPr lang="en-US" b="1" kern="0" dirty="0">
                <a:solidFill>
                  <a:schemeClr val="tx1"/>
                </a:solidFill>
                <a:highlight>
                  <a:srgbClr val="FFFFFF"/>
                </a:highlight>
                <a:ea typeface="Roboto"/>
                <a:sym typeface="Roboto"/>
              </a:rPr>
              <a:t>Self-care</a:t>
            </a:r>
          </a:p>
          <a:p>
            <a:pPr marR="38100">
              <a:lnSpc>
                <a:spcPct val="115000"/>
              </a:lnSpc>
              <a:spcBef>
                <a:spcPts val="0"/>
              </a:spcBef>
              <a:buClr>
                <a:srgbClr val="000000"/>
              </a:buClr>
              <a:buSzPts val="1400"/>
            </a:pPr>
            <a:r>
              <a:rPr lang="en-US" b="1" kern="0" dirty="0">
                <a:solidFill>
                  <a:schemeClr val="tx1"/>
                </a:solidFill>
                <a:highlight>
                  <a:srgbClr val="FFFFFF"/>
                </a:highlight>
                <a:ea typeface="Roboto"/>
                <a:sym typeface="Roboto"/>
              </a:rPr>
              <a:t>Independent living</a:t>
            </a:r>
          </a:p>
          <a:p>
            <a:pPr marL="0" marR="38100" indent="0">
              <a:lnSpc>
                <a:spcPct val="115000"/>
              </a:lnSpc>
              <a:spcBef>
                <a:spcPts val="0"/>
              </a:spcBef>
              <a:buClr>
                <a:srgbClr val="000000"/>
              </a:buClr>
              <a:buSzPts val="1400"/>
              <a:buNone/>
            </a:pPr>
            <a:endParaRPr lang="en-US" b="1" kern="0" dirty="0">
              <a:solidFill>
                <a:srgbClr val="EFAF30"/>
              </a:solidFill>
              <a:highlight>
                <a:srgbClr val="FFFFFF"/>
              </a:highlight>
              <a:ea typeface="Roboto"/>
              <a:sym typeface="Roboto"/>
            </a:endParaRPr>
          </a:p>
          <a:p>
            <a:pPr marL="0" marR="38100" lvl="0" indent="0">
              <a:lnSpc>
                <a:spcPct val="115000"/>
              </a:lnSpc>
              <a:spcBef>
                <a:spcPts val="0"/>
              </a:spcBef>
              <a:buClr>
                <a:srgbClr val="000000"/>
              </a:buClr>
              <a:buSzPts val="1400"/>
              <a:buNone/>
            </a:pPr>
            <a:r>
              <a:rPr lang="en-US" b="1" kern="0" dirty="0">
                <a:solidFill>
                  <a:srgbClr val="000000"/>
                </a:solidFill>
                <a:highlight>
                  <a:srgbClr val="FFFFFF"/>
                </a:highlight>
                <a:ea typeface="Roboto"/>
                <a:sym typeface="Roboto"/>
              </a:rPr>
              <a:t>Respondents who report any one of the six disability types are considered to have a disability.</a:t>
            </a:r>
          </a:p>
        </p:txBody>
      </p:sp>
      <p:pic>
        <p:nvPicPr>
          <p:cNvPr id="6" name="Picture 5" descr="Infographic showing type of disability among workers with a disability using 2017 census data&#10;Ambulatory - 34.4%&#10;Hearing - 31.1%&#10;Cognitive - 29.2%&#10;Vision - 21.5%&#10;Independent Living - 16.4%&#10;Self-care - 7.5%&#10;&#10;Note: the universe is workers ages 16 and older. Some workers may have more than one disability.">
            <a:extLst>
              <a:ext uri="{FF2B5EF4-FFF2-40B4-BE49-F238E27FC236}">
                <a16:creationId xmlns:a16="http://schemas.microsoft.com/office/drawing/2014/main" id="{55796934-6DAF-F447-8895-C5DFD600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74" y="1546515"/>
            <a:ext cx="4845172" cy="5130182"/>
          </a:xfrm>
          <a:prstGeom prst="rect">
            <a:avLst/>
          </a:prstGeom>
        </p:spPr>
      </p:pic>
    </p:spTree>
    <p:extLst>
      <p:ext uri="{BB962C8B-B14F-4D97-AF65-F5344CB8AC3E}">
        <p14:creationId xmlns:p14="http://schemas.microsoft.com/office/powerpoint/2010/main" val="218788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Basic Rule No. 1:</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Autofit/>
          </a:bodyPr>
          <a:lstStyle/>
          <a:p>
            <a:pPr marL="0" marR="38100" lvl="0" indent="0">
              <a:lnSpc>
                <a:spcPct val="115000"/>
              </a:lnSpc>
              <a:spcBef>
                <a:spcPts val="0"/>
              </a:spcBef>
              <a:buClr>
                <a:srgbClr val="000000"/>
              </a:buClr>
              <a:buSzPts val="1400"/>
              <a:buNone/>
            </a:pPr>
            <a:r>
              <a:rPr lang="en" sz="3200" dirty="0">
                <a:solidFill>
                  <a:schemeClr val="dk1"/>
                </a:solidFill>
                <a:highlight>
                  <a:srgbClr val="FFFFFF"/>
                </a:highlight>
                <a:ea typeface="Arial"/>
                <a:sym typeface="Arial"/>
              </a:rPr>
              <a:t>Disability and people who have disabilities are not monolithic. Avoid referring to “the disabled” in the same way that you would avoid referring to “the Asians,” “the Jews” or “the African-Americans.” Instead, consider using such terms as “the disability community” or “the disability activist.”</a:t>
            </a:r>
            <a:endParaRPr lang="en-US" sz="3200" kern="0" dirty="0">
              <a:solidFill>
                <a:srgbClr val="444444"/>
              </a:solidFill>
              <a:ea typeface="Roboto"/>
              <a:sym typeface="Roboto"/>
            </a:endParaRPr>
          </a:p>
        </p:txBody>
      </p:sp>
    </p:spTree>
    <p:extLst>
      <p:ext uri="{BB962C8B-B14F-4D97-AF65-F5344CB8AC3E}">
        <p14:creationId xmlns:p14="http://schemas.microsoft.com/office/powerpoint/2010/main" val="2308888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Basic Rule No. 2:</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Autofit/>
          </a:bodyPr>
          <a:lstStyle/>
          <a:p>
            <a:pPr marL="0" lvl="0" indent="0">
              <a:spcBef>
                <a:spcPts val="1200"/>
              </a:spcBef>
              <a:buNone/>
            </a:pPr>
            <a:r>
              <a:rPr lang="en-US" sz="3200" dirty="0">
                <a:solidFill>
                  <a:schemeClr val="dk1"/>
                </a:solidFill>
                <a:highlight>
                  <a:srgbClr val="FFFFFF"/>
                </a:highlight>
                <a:ea typeface="Arial"/>
                <a:sym typeface="Arial"/>
              </a:rPr>
              <a:t>People with disabilities do not want to be seen as victims. Many have long-term conditions with which they lead full and active lives.</a:t>
            </a:r>
          </a:p>
          <a:p>
            <a:pPr marL="0" lvl="0" indent="0">
              <a:spcBef>
                <a:spcPts val="1200"/>
              </a:spcBef>
              <a:buNone/>
            </a:pPr>
            <a:r>
              <a:rPr lang="en-US" sz="3200" dirty="0">
                <a:solidFill>
                  <a:schemeClr val="dk1"/>
                </a:solidFill>
                <a:highlight>
                  <a:srgbClr val="FFFFFF"/>
                </a:highlight>
                <a:ea typeface="Arial"/>
                <a:sym typeface="Arial"/>
              </a:rPr>
              <a:t>Instead of “he suffers from cerebral palsy,” use “he has cerebral palsy” (if it’s pertinent to the story).</a:t>
            </a:r>
          </a:p>
          <a:p>
            <a:pPr marL="0" lvl="0" indent="0">
              <a:spcBef>
                <a:spcPts val="1200"/>
              </a:spcBef>
              <a:buNone/>
            </a:pPr>
            <a:r>
              <a:rPr lang="en-US" sz="3200" dirty="0">
                <a:solidFill>
                  <a:schemeClr val="dk1"/>
                </a:solidFill>
                <a:highlight>
                  <a:srgbClr val="FFFFFF"/>
                </a:highlight>
                <a:ea typeface="Arial"/>
                <a:sym typeface="Arial"/>
              </a:rPr>
              <a:t>Instead of “he was stricken with paralysis,” use “he became paralyzed.”</a:t>
            </a:r>
            <a:endParaRPr lang="en-US" sz="3200" kern="0" dirty="0">
              <a:solidFill>
                <a:srgbClr val="444444"/>
              </a:solidFill>
              <a:highlight>
                <a:srgbClr val="FFFFFF"/>
              </a:highlight>
              <a:ea typeface="Roboto"/>
              <a:sym typeface="Roboto"/>
            </a:endParaRPr>
          </a:p>
        </p:txBody>
      </p:sp>
    </p:spTree>
    <p:extLst>
      <p:ext uri="{BB962C8B-B14F-4D97-AF65-F5344CB8AC3E}">
        <p14:creationId xmlns:p14="http://schemas.microsoft.com/office/powerpoint/2010/main" val="143666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People-First Language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Autofit/>
          </a:bodyPr>
          <a:lstStyle/>
          <a:p>
            <a:pPr marL="0" lvl="0" indent="0">
              <a:spcBef>
                <a:spcPts val="1200"/>
              </a:spcBef>
              <a:buNone/>
            </a:pPr>
            <a:r>
              <a:rPr lang="en-US" sz="3200" dirty="0">
                <a:solidFill>
                  <a:schemeClr val="tx1"/>
                </a:solidFill>
                <a:highlight>
                  <a:srgbClr val="FFFFFF"/>
                </a:highlight>
                <a:ea typeface="Arial"/>
                <a:sym typeface="Arial"/>
              </a:rPr>
              <a:t>Puts the emphasis on the person first; followed by a description of the disability.</a:t>
            </a:r>
          </a:p>
          <a:p>
            <a:pPr marL="0" lvl="0" indent="0">
              <a:spcBef>
                <a:spcPts val="1200"/>
              </a:spcBef>
              <a:buNone/>
            </a:pPr>
            <a:endParaRPr lang="en-US" sz="3200" dirty="0">
              <a:solidFill>
                <a:schemeClr val="tx1"/>
              </a:solidFill>
              <a:highlight>
                <a:srgbClr val="FFFFFF"/>
              </a:highlight>
              <a:ea typeface="Arial"/>
              <a:sym typeface="Arial"/>
            </a:endParaRPr>
          </a:p>
          <a:p>
            <a:pPr marL="0" lvl="0" indent="0">
              <a:spcBef>
                <a:spcPts val="1200"/>
              </a:spcBef>
              <a:buNone/>
            </a:pPr>
            <a:r>
              <a:rPr lang="en-US" sz="3200" dirty="0">
                <a:solidFill>
                  <a:schemeClr val="tx1"/>
                </a:solidFill>
                <a:highlight>
                  <a:srgbClr val="FFFFFF"/>
                </a:highlight>
                <a:ea typeface="Arial"/>
                <a:sym typeface="Arial"/>
              </a:rPr>
              <a:t>EXAMPLES:</a:t>
            </a:r>
          </a:p>
          <a:p>
            <a:pPr marL="0" lvl="0" indent="0">
              <a:spcBef>
                <a:spcPts val="1200"/>
              </a:spcBef>
              <a:buNone/>
            </a:pPr>
            <a:r>
              <a:rPr lang="en-US" sz="3200" dirty="0">
                <a:solidFill>
                  <a:schemeClr val="tx1"/>
                </a:solidFill>
                <a:highlight>
                  <a:srgbClr val="FFFFFF"/>
                </a:highlight>
                <a:ea typeface="Arial"/>
                <a:sym typeface="Arial"/>
              </a:rPr>
              <a:t> 	A person who lives with a disability vs. a disabled person</a:t>
            </a:r>
          </a:p>
          <a:p>
            <a:pPr marL="0" lvl="0" indent="0">
              <a:spcBef>
                <a:spcPts val="1200"/>
              </a:spcBef>
              <a:buNone/>
            </a:pPr>
            <a:r>
              <a:rPr lang="en-US" sz="3200" dirty="0">
                <a:solidFill>
                  <a:schemeClr val="tx1"/>
                </a:solidFill>
                <a:highlight>
                  <a:srgbClr val="FFFFFF"/>
                </a:highlight>
                <a:ea typeface="Arial"/>
                <a:sym typeface="Arial"/>
              </a:rPr>
              <a:t>	A person with an intellectual disability vs. mentally disabled</a:t>
            </a:r>
          </a:p>
          <a:p>
            <a:pPr marL="0" lvl="0" indent="0">
              <a:spcBef>
                <a:spcPts val="1200"/>
              </a:spcBef>
              <a:buNone/>
            </a:pPr>
            <a:r>
              <a:rPr lang="en-US" sz="3200" dirty="0">
                <a:solidFill>
                  <a:schemeClr val="tx1"/>
                </a:solidFill>
                <a:highlight>
                  <a:srgbClr val="FFFFFF"/>
                </a:highlight>
                <a:ea typeface="Arial"/>
                <a:sym typeface="Arial"/>
              </a:rPr>
              <a:t>	A person who is epileptic vs. epileptic</a:t>
            </a:r>
          </a:p>
        </p:txBody>
      </p:sp>
    </p:spTree>
    <p:extLst>
      <p:ext uri="{BB962C8B-B14F-4D97-AF65-F5344CB8AC3E}">
        <p14:creationId xmlns:p14="http://schemas.microsoft.com/office/powerpoint/2010/main" val="256867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Identity-First Language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Autofit/>
          </a:bodyPr>
          <a:lstStyle/>
          <a:p>
            <a:pPr marL="0" lvl="0" indent="0">
              <a:spcBef>
                <a:spcPts val="1200"/>
              </a:spcBef>
              <a:buNone/>
            </a:pPr>
            <a:r>
              <a:rPr lang="en-US" sz="3200" dirty="0">
                <a:solidFill>
                  <a:schemeClr val="tx1"/>
                </a:solidFill>
                <a:highlight>
                  <a:srgbClr val="FFFFFF"/>
                </a:highlight>
                <a:ea typeface="Arial"/>
                <a:sym typeface="Arial"/>
              </a:rPr>
              <a:t>Puts the emphasis on the disability.</a:t>
            </a:r>
          </a:p>
          <a:p>
            <a:pPr marL="0" lvl="0" indent="0">
              <a:spcBef>
                <a:spcPts val="1200"/>
              </a:spcBef>
              <a:buNone/>
            </a:pPr>
            <a:r>
              <a:rPr lang="en-US" sz="3200" dirty="0">
                <a:solidFill>
                  <a:schemeClr val="tx1"/>
                </a:solidFill>
                <a:highlight>
                  <a:srgbClr val="FFFFFF"/>
                </a:highlight>
                <a:ea typeface="Arial"/>
                <a:sym typeface="Arial"/>
              </a:rPr>
              <a:t>EXAMPLES: Autistic, deaf, blind, disabled </a:t>
            </a:r>
          </a:p>
          <a:p>
            <a:pPr marL="0" lvl="0" indent="0">
              <a:spcBef>
                <a:spcPts val="1200"/>
              </a:spcBef>
              <a:buNone/>
            </a:pPr>
            <a:r>
              <a:rPr lang="en-US" sz="3200" dirty="0">
                <a:solidFill>
                  <a:schemeClr val="tx1"/>
                </a:solidFill>
                <a:highlight>
                  <a:srgbClr val="FFFFFF"/>
                </a:highlight>
                <a:ea typeface="Arial"/>
                <a:sym typeface="Arial"/>
              </a:rPr>
              <a:t>An autistic woman vs. woman with autism</a:t>
            </a:r>
          </a:p>
          <a:p>
            <a:pPr marL="0" lvl="0" indent="0">
              <a:spcBef>
                <a:spcPts val="1200"/>
              </a:spcBef>
              <a:buClr>
                <a:schemeClr val="dk1"/>
              </a:buClr>
              <a:buSzPts val="1100"/>
              <a:buNone/>
            </a:pPr>
            <a:endParaRPr lang="en-US" sz="3200" dirty="0">
              <a:solidFill>
                <a:schemeClr val="tx1"/>
              </a:solidFill>
              <a:highlight>
                <a:srgbClr val="FFFFFF"/>
              </a:highlight>
              <a:ea typeface="Arial"/>
              <a:sym typeface="Arial"/>
            </a:endParaRPr>
          </a:p>
          <a:p>
            <a:pPr marL="0" lvl="0" indent="0">
              <a:spcBef>
                <a:spcPts val="1200"/>
              </a:spcBef>
              <a:buClr>
                <a:schemeClr val="dk1"/>
              </a:buClr>
              <a:buSzPts val="1100"/>
              <a:buNone/>
            </a:pPr>
            <a:r>
              <a:rPr lang="en-US" sz="3200" dirty="0">
                <a:solidFill>
                  <a:schemeClr val="tx1"/>
                </a:solidFill>
                <a:highlight>
                  <a:srgbClr val="FFFFFF"/>
                </a:highlight>
                <a:ea typeface="Arial"/>
                <a:sym typeface="Arial"/>
              </a:rPr>
              <a:t>Several U.S. disability groups have always used identity-first terms, specifically the culturally Deaf community and the autistic rights community. </a:t>
            </a:r>
          </a:p>
          <a:p>
            <a:pPr marL="0" lvl="0" indent="0">
              <a:spcBef>
                <a:spcPts val="0"/>
              </a:spcBef>
              <a:spcAft>
                <a:spcPts val="1600"/>
              </a:spcAft>
              <a:buNone/>
            </a:pPr>
            <a:endParaRPr lang="en-US" sz="3200" dirty="0">
              <a:solidFill>
                <a:schemeClr val="tx1"/>
              </a:solidFill>
              <a:highlight>
                <a:srgbClr val="FFFFFF"/>
              </a:highlight>
            </a:endParaRPr>
          </a:p>
        </p:txBody>
      </p:sp>
    </p:spTree>
    <p:extLst>
      <p:ext uri="{BB962C8B-B14F-4D97-AF65-F5344CB8AC3E}">
        <p14:creationId xmlns:p14="http://schemas.microsoft.com/office/powerpoint/2010/main" val="4038107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People First vs. Identity First Language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rmAutofit/>
          </a:bodyPr>
          <a:lstStyle/>
          <a:p>
            <a:pPr marL="0" indent="0">
              <a:lnSpc>
                <a:spcPct val="100000"/>
              </a:lnSpc>
              <a:buNone/>
            </a:pPr>
            <a:r>
              <a:rPr lang="en-US" sz="3200" dirty="0">
                <a:solidFill>
                  <a:schemeClr val="tx1"/>
                </a:solidFill>
              </a:rPr>
              <a:t>If you are working with individuals with disabilities, ask them their preference. </a:t>
            </a:r>
          </a:p>
        </p:txBody>
      </p:sp>
      <p:pic>
        <p:nvPicPr>
          <p:cNvPr id="2" name="Picture 1" descr="The word &quot;Ask!&quot; written in 5 different colors and 5 different fonts">
            <a:extLst>
              <a:ext uri="{FF2B5EF4-FFF2-40B4-BE49-F238E27FC236}">
                <a16:creationId xmlns:a16="http://schemas.microsoft.com/office/drawing/2014/main" id="{07CDB0FA-8DB3-8B44-87F7-A70B9ABA1BA7}"/>
              </a:ext>
            </a:extLst>
          </p:cNvPr>
          <p:cNvPicPr>
            <a:picLocks noChangeAspect="1"/>
          </p:cNvPicPr>
          <p:nvPr/>
        </p:nvPicPr>
        <p:blipFill>
          <a:blip r:embed="rId3"/>
          <a:stretch>
            <a:fillRect/>
          </a:stretch>
        </p:blipFill>
        <p:spPr>
          <a:xfrm>
            <a:off x="3705613" y="2839534"/>
            <a:ext cx="4155998" cy="3557534"/>
          </a:xfrm>
          <a:prstGeom prst="rect">
            <a:avLst/>
          </a:prstGeom>
        </p:spPr>
      </p:pic>
    </p:spTree>
    <p:extLst>
      <p:ext uri="{BB962C8B-B14F-4D97-AF65-F5344CB8AC3E}">
        <p14:creationId xmlns:p14="http://schemas.microsoft.com/office/powerpoint/2010/main" val="1434025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Say the Word</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699563"/>
            <a:ext cx="9133716" cy="3955762"/>
          </a:xfrm>
        </p:spPr>
        <p:txBody>
          <a:bodyPr>
            <a:normAutofit/>
          </a:bodyPr>
          <a:lstStyle/>
          <a:p>
            <a:pPr marL="0" indent="0">
              <a:lnSpc>
                <a:spcPct val="100000"/>
              </a:lnSpc>
              <a:buNone/>
            </a:pPr>
            <a:r>
              <a:rPr lang="en-US" sz="3200" b="1" dirty="0">
                <a:solidFill>
                  <a:schemeClr val="tx1"/>
                </a:solidFill>
              </a:rPr>
              <a:t>Disability / Disabled</a:t>
            </a:r>
          </a:p>
          <a:p>
            <a:pPr marL="0" indent="0">
              <a:lnSpc>
                <a:spcPct val="100000"/>
              </a:lnSpc>
              <a:buNone/>
            </a:pPr>
            <a:r>
              <a:rPr lang="en-US" sz="3200" dirty="0">
                <a:solidFill>
                  <a:schemeClr val="tx1"/>
                </a:solidFill>
              </a:rPr>
              <a:t>Not “special needs” or “differently abled”</a:t>
            </a:r>
            <a:endParaRPr lang="en-US" sz="3200" b="1" dirty="0">
              <a:solidFill>
                <a:schemeClr val="tx1"/>
              </a:solidFill>
            </a:endParaRPr>
          </a:p>
        </p:txBody>
      </p:sp>
      <p:pic>
        <p:nvPicPr>
          <p:cNvPr id="6" name="Picture 5" descr="disability is not a bad word">
            <a:extLst>
              <a:ext uri="{FF2B5EF4-FFF2-40B4-BE49-F238E27FC236}">
                <a16:creationId xmlns:a16="http://schemas.microsoft.com/office/drawing/2014/main" id="{70E4908D-D288-494B-96A9-6E85E66B0C8B}"/>
              </a:ext>
            </a:extLst>
          </p:cNvPr>
          <p:cNvPicPr>
            <a:picLocks noChangeAspect="1"/>
          </p:cNvPicPr>
          <p:nvPr/>
        </p:nvPicPr>
        <p:blipFill rotWithShape="1">
          <a:blip r:embed="rId3"/>
          <a:srcRect t="17068" b="19385"/>
          <a:stretch/>
        </p:blipFill>
        <p:spPr>
          <a:xfrm>
            <a:off x="3173548" y="2934350"/>
            <a:ext cx="5844903" cy="3714186"/>
          </a:xfrm>
          <a:prstGeom prst="rect">
            <a:avLst/>
          </a:prstGeom>
        </p:spPr>
      </p:pic>
    </p:spTree>
    <p:extLst>
      <p:ext uri="{BB962C8B-B14F-4D97-AF65-F5344CB8AC3E}">
        <p14:creationId xmlns:p14="http://schemas.microsoft.com/office/powerpoint/2010/main" val="3170434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Terminology Tips: Using Appropriate Lexicon</a:t>
            </a:r>
          </a:p>
        </p:txBody>
      </p:sp>
    </p:spTree>
    <p:extLst>
      <p:ext uri="{BB962C8B-B14F-4D97-AF65-F5344CB8AC3E}">
        <p14:creationId xmlns:p14="http://schemas.microsoft.com/office/powerpoint/2010/main" val="2454976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653667" y="701800"/>
            <a:ext cx="7472000" cy="5454400"/>
          </a:xfrm>
          <a:prstGeom prst="rect">
            <a:avLst/>
          </a:prstGeom>
        </p:spPr>
        <p:txBody>
          <a:bodyPr spcFirstLastPara="1" wrap="square" lIns="121900" tIns="121900" rIns="121900" bIns="121900" anchor="ctr" anchorCtr="0">
            <a:noAutofit/>
          </a:bodyPr>
          <a:lstStyle/>
          <a:p>
            <a:r>
              <a:rPr lang="en"/>
              <a:t>NCDJ Disability Language Style Guide</a:t>
            </a:r>
            <a:endParaRPr/>
          </a:p>
          <a:p>
            <a:r>
              <a:rPr lang="en" sz="2400"/>
              <a:t>http://ncdj.org/style-guide/</a:t>
            </a:r>
            <a:endParaRPr sz="2400"/>
          </a:p>
        </p:txBody>
      </p:sp>
      <p:pic>
        <p:nvPicPr>
          <p:cNvPr id="159" name="Shape 159" descr="NCDJ logo"/>
          <p:cNvPicPr preferRelativeResize="0"/>
          <p:nvPr/>
        </p:nvPicPr>
        <p:blipFill>
          <a:blip r:embed="rId3">
            <a:alphaModFix/>
          </a:blip>
          <a:stretch>
            <a:fillRect/>
          </a:stretch>
        </p:blipFill>
        <p:spPr>
          <a:xfrm>
            <a:off x="8861467" y="203200"/>
            <a:ext cx="2388733" cy="2044267"/>
          </a:xfrm>
          <a:prstGeom prst="rect">
            <a:avLst/>
          </a:prstGeom>
          <a:noFill/>
          <a:ln>
            <a:noFill/>
          </a:ln>
        </p:spPr>
      </p:pic>
    </p:spTree>
    <p:extLst>
      <p:ext uri="{BB962C8B-B14F-4D97-AF65-F5344CB8AC3E}">
        <p14:creationId xmlns:p14="http://schemas.microsoft.com/office/powerpoint/2010/main" val="281855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Equity and Access Webinar Series Partners</a:t>
            </a:r>
          </a:p>
        </p:txBody>
      </p:sp>
      <p:sp>
        <p:nvSpPr>
          <p:cNvPr id="2" name="TextBox 1">
            <a:extLst>
              <a:ext uri="{FF2B5EF4-FFF2-40B4-BE49-F238E27FC236}">
                <a16:creationId xmlns:a16="http://schemas.microsoft.com/office/drawing/2014/main" id="{7F0259BC-1B2E-9342-B906-79C7BF386FC2}"/>
              </a:ext>
            </a:extLst>
          </p:cNvPr>
          <p:cNvSpPr txBox="1"/>
          <p:nvPr/>
        </p:nvSpPr>
        <p:spPr>
          <a:xfrm>
            <a:off x="385010" y="1504950"/>
            <a:ext cx="11486147" cy="5293757"/>
          </a:xfrm>
          <a:prstGeom prst="rect">
            <a:avLst/>
          </a:prstGeom>
          <a:noFill/>
        </p:spPr>
        <p:txBody>
          <a:bodyPr wrap="square" numCol="2" spcCol="457200" rtlCol="0" anchor="t">
            <a:spAutoFit/>
          </a:bodyPr>
          <a:lstStyle/>
          <a:p>
            <a:pPr marL="457200" indent="-45720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BoardSource</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California Wellness Foundation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Catalogue for Philanthropy, Greater Washington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Center for Disaster Philanthropy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Cerebral Palsy Foundation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Chronicle of Philanthropy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Communications Network</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Divas With Disabilities Project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Exponent Philanthropy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Grantmakers Concerned with Immigrants and Refugees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Media Impact Funders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National Center of Disability Journalism</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National Committee for Responsive Philanthropy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National Council of Nonprofits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New York Women’s Foundation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Unfunded List</a:t>
            </a:r>
          </a:p>
          <a:p>
            <a:pPr marL="457200" indent="-45720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Weingart</a:t>
            </a:r>
            <a:r>
              <a:rPr lang="en-US" sz="2800" dirty="0">
                <a:latin typeface="Times New Roman" panose="02020603050405020304" pitchFamily="18" charset="0"/>
                <a:cs typeface="Times New Roman" panose="02020603050405020304" pitchFamily="18" charset="0"/>
              </a:rPr>
              <a:t> Foundation</a:t>
            </a:r>
          </a:p>
        </p:txBody>
      </p:sp>
    </p:spTree>
    <p:extLst>
      <p:ext uri="{BB962C8B-B14F-4D97-AF65-F5344CB8AC3E}">
        <p14:creationId xmlns:p14="http://schemas.microsoft.com/office/powerpoint/2010/main" val="603413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Attention-deficit disorder (ADD)/attention-deficit hyperactivity disorder (ADHD)</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rmAutofit fontScale="70000" lnSpcReduction="20000"/>
          </a:bodyPr>
          <a:lstStyle/>
          <a:p>
            <a:pPr marL="0" indent="0">
              <a:lnSpc>
                <a:spcPct val="100000"/>
              </a:lnSpc>
              <a:buNone/>
            </a:pPr>
            <a:r>
              <a:rPr lang="en-US" sz="3400" b="1" dirty="0">
                <a:solidFill>
                  <a:schemeClr val="tx1"/>
                </a:solidFill>
              </a:rPr>
              <a:t>Background: </a:t>
            </a:r>
            <a:r>
              <a:rPr lang="en-US" sz="3400" dirty="0">
                <a:solidFill>
                  <a:schemeClr val="tx1"/>
                </a:solidFill>
              </a:rPr>
              <a:t>ADD and ADHD refer to attention-deficit disorder and attention-deficit hyperactivity disorder, respectively. Both are common mental disorders that manifest primarily in children, according to the </a:t>
            </a:r>
            <a:r>
              <a:rPr lang="en-US" sz="3400" dirty="0">
                <a:solidFill>
                  <a:schemeClr val="tx1"/>
                </a:solidFill>
                <a:hlinkClick r:id="rId3">
                  <a:extLst>
                    <a:ext uri="{A12FA001-AC4F-418D-AE19-62706E023703}">
                      <ahyp:hlinkClr xmlns:ahyp="http://schemas.microsoft.com/office/drawing/2018/hyperlinkcolor" val="tx"/>
                    </a:ext>
                  </a:extLst>
                </a:hlinkClick>
              </a:rPr>
              <a:t>National Institute of Mental Health</a:t>
            </a:r>
            <a:r>
              <a:rPr lang="en-US" sz="3400" dirty="0">
                <a:solidFill>
                  <a:schemeClr val="tx1"/>
                </a:solidFill>
              </a:rPr>
              <a:t>. Common symptoms for both disorders include restlessness, difficulty in focusing or staying organized, and impulsivity. Those with an ADHD diagnosis also exhibit a difficulty in sitting still or engaging in quiet activities. Some debate exists as to the accuracy of an ADHD or ADD diagnosis as an actual disorder.</a:t>
            </a:r>
          </a:p>
          <a:p>
            <a:pPr marL="0" indent="0">
              <a:lnSpc>
                <a:spcPct val="100000"/>
              </a:lnSpc>
              <a:buNone/>
            </a:pPr>
            <a:r>
              <a:rPr lang="en-US" sz="3400" b="1" dirty="0">
                <a:solidFill>
                  <a:schemeClr val="tx1"/>
                </a:solidFill>
              </a:rPr>
              <a:t>NCDJ Recommendation: </a:t>
            </a:r>
            <a:r>
              <a:rPr lang="en-US" sz="3400" dirty="0">
                <a:solidFill>
                  <a:schemeClr val="tx1"/>
                </a:solidFill>
              </a:rPr>
              <a:t>Refer to someone as having attention-deficit disorder or attention-deficit hyperactivity disorder only if the information is relevant* to the story and if a licensed medical professional has formally diagnosed the person. Use “attention-deficit disorder” or “attention-deficit hyperactivity disorder” upon first reference; ADD and ADHD are acceptable for each disorder on second reference, respectively.</a:t>
            </a:r>
          </a:p>
          <a:p>
            <a:pPr marL="0" indent="0">
              <a:lnSpc>
                <a:spcPct val="100000"/>
              </a:lnSpc>
              <a:buNone/>
            </a:pPr>
            <a:r>
              <a:rPr lang="en-US" sz="3400" b="1" dirty="0">
                <a:solidFill>
                  <a:schemeClr val="tx1"/>
                </a:solidFill>
              </a:rPr>
              <a:t>AP style</a:t>
            </a:r>
            <a:r>
              <a:rPr lang="en-US" sz="3400" dirty="0">
                <a:solidFill>
                  <a:schemeClr val="tx1"/>
                </a:solidFill>
              </a:rPr>
              <a:t>: Not addressed</a:t>
            </a:r>
          </a:p>
          <a:p>
            <a:pPr marL="0" indent="0">
              <a:lnSpc>
                <a:spcPct val="100000"/>
              </a:lnSpc>
              <a:buNone/>
            </a:pPr>
            <a:endParaRPr lang="en-US" sz="3200" dirty="0">
              <a:solidFill>
                <a:schemeClr val="tx1"/>
              </a:solidFill>
            </a:endParaRPr>
          </a:p>
          <a:p>
            <a:pPr marL="0" indent="0">
              <a:lnSpc>
                <a:spcPct val="100000"/>
              </a:lnSpc>
              <a:buNone/>
            </a:pPr>
            <a:endParaRPr lang="en-US" sz="3200" dirty="0">
              <a:solidFill>
                <a:schemeClr val="tx1"/>
              </a:solidFill>
            </a:endParaRPr>
          </a:p>
        </p:txBody>
      </p:sp>
    </p:spTree>
    <p:extLst>
      <p:ext uri="{BB962C8B-B14F-4D97-AF65-F5344CB8AC3E}">
        <p14:creationId xmlns:p14="http://schemas.microsoft.com/office/powerpoint/2010/main" val="1042769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Make it Accurate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rmAutofit fontScale="92500" lnSpcReduction="20000"/>
          </a:bodyPr>
          <a:lstStyle/>
          <a:p>
            <a:pPr marL="0" lvl="0" indent="0">
              <a:lnSpc>
                <a:spcPct val="100000"/>
              </a:lnSpc>
              <a:spcBef>
                <a:spcPts val="0"/>
              </a:spcBef>
              <a:buNone/>
            </a:pPr>
            <a:r>
              <a:rPr lang="en-US" sz="3200" dirty="0">
                <a:solidFill>
                  <a:schemeClr val="tx1"/>
                </a:solidFill>
                <a:ea typeface="Arial"/>
                <a:sym typeface="Arial"/>
              </a:rPr>
              <a:t>Confined to a wheelchair or wheelchair-bound: </a:t>
            </a:r>
          </a:p>
          <a:p>
            <a:pPr marL="0" lvl="0" indent="0">
              <a:lnSpc>
                <a:spcPct val="100000"/>
              </a:lnSpc>
              <a:spcBef>
                <a:spcPts val="0"/>
              </a:spcBef>
              <a:buNone/>
            </a:pPr>
            <a:endParaRPr lang="en-US" sz="3200" dirty="0">
              <a:solidFill>
                <a:schemeClr val="tx1"/>
              </a:solidFill>
              <a:ea typeface="Arial"/>
              <a:sym typeface="Arial"/>
            </a:endParaRPr>
          </a:p>
          <a:p>
            <a:pPr marL="0" lvl="0" indent="0">
              <a:lnSpc>
                <a:spcPct val="100000"/>
              </a:lnSpc>
              <a:spcBef>
                <a:spcPts val="0"/>
              </a:spcBef>
              <a:buNone/>
            </a:pPr>
            <a:r>
              <a:rPr lang="en-US" sz="3200" dirty="0">
                <a:solidFill>
                  <a:schemeClr val="tx1"/>
                </a:solidFill>
                <a:ea typeface="Arial"/>
                <a:sym typeface="Arial"/>
              </a:rPr>
              <a:t>These terms describe a person only in relationship to a piece of equipment. </a:t>
            </a:r>
          </a:p>
          <a:p>
            <a:pPr marL="0" lvl="0" indent="0">
              <a:lnSpc>
                <a:spcPct val="100000"/>
              </a:lnSpc>
              <a:spcBef>
                <a:spcPts val="0"/>
              </a:spcBef>
              <a:buNone/>
            </a:pPr>
            <a:endParaRPr lang="en-US" sz="3200" dirty="0">
              <a:solidFill>
                <a:schemeClr val="tx1"/>
              </a:solidFill>
              <a:ea typeface="Arial"/>
              <a:sym typeface="Arial"/>
            </a:endParaRPr>
          </a:p>
          <a:p>
            <a:pPr marL="0" lvl="0" indent="0">
              <a:lnSpc>
                <a:spcPct val="100000"/>
              </a:lnSpc>
              <a:spcBef>
                <a:spcPts val="0"/>
              </a:spcBef>
              <a:buNone/>
            </a:pPr>
            <a:r>
              <a:rPr lang="en-US" sz="3200" dirty="0">
                <a:solidFill>
                  <a:schemeClr val="tx1"/>
                </a:solidFill>
                <a:ea typeface="Arial"/>
                <a:sym typeface="Arial"/>
              </a:rPr>
              <a:t>They are </a:t>
            </a:r>
            <a:r>
              <a:rPr lang="en-US" sz="3200" u="sng" dirty="0">
                <a:solidFill>
                  <a:schemeClr val="tx1"/>
                </a:solidFill>
                <a:ea typeface="Arial"/>
                <a:sym typeface="Arial"/>
              </a:rPr>
              <a:t>misleading</a:t>
            </a:r>
            <a:r>
              <a:rPr lang="en-US" sz="3200" dirty="0">
                <a:solidFill>
                  <a:schemeClr val="tx1"/>
                </a:solidFill>
                <a:ea typeface="Arial"/>
                <a:sym typeface="Arial"/>
              </a:rPr>
              <a:t>, as wheelchairs can liberate people, allowing them to move about.</a:t>
            </a:r>
          </a:p>
          <a:p>
            <a:pPr marL="0" lvl="0" indent="0">
              <a:lnSpc>
                <a:spcPct val="100000"/>
              </a:lnSpc>
              <a:spcBef>
                <a:spcPts val="0"/>
              </a:spcBef>
              <a:buNone/>
            </a:pPr>
            <a:endParaRPr lang="en-US" sz="3200" dirty="0">
              <a:solidFill>
                <a:schemeClr val="tx1"/>
              </a:solidFill>
              <a:ea typeface="Arial"/>
              <a:sym typeface="Arial"/>
            </a:endParaRPr>
          </a:p>
          <a:p>
            <a:pPr marL="0" lvl="0" indent="0">
              <a:lnSpc>
                <a:spcPct val="100000"/>
              </a:lnSpc>
              <a:spcBef>
                <a:spcPts val="0"/>
              </a:spcBef>
              <a:buNone/>
            </a:pPr>
            <a:r>
              <a:rPr lang="en-US" sz="3200" dirty="0">
                <a:solidFill>
                  <a:schemeClr val="tx1"/>
                </a:solidFill>
                <a:ea typeface="Arial"/>
                <a:sym typeface="Arial"/>
              </a:rPr>
              <a:t>They are </a:t>
            </a:r>
            <a:r>
              <a:rPr lang="en-US" sz="3200" u="sng" dirty="0">
                <a:solidFill>
                  <a:schemeClr val="tx1"/>
                </a:solidFill>
                <a:ea typeface="Arial"/>
                <a:sym typeface="Arial"/>
              </a:rPr>
              <a:t>inaccurate</a:t>
            </a:r>
            <a:r>
              <a:rPr lang="en-US" sz="3200" dirty="0">
                <a:solidFill>
                  <a:schemeClr val="tx1"/>
                </a:solidFill>
                <a:ea typeface="Arial"/>
                <a:sym typeface="Arial"/>
              </a:rPr>
              <a:t>, as people who use wheelchairs are not permanently confined in them, but transfer to sleep, sit in chairs, drive cars, etc.</a:t>
            </a:r>
          </a:p>
        </p:txBody>
      </p:sp>
    </p:spTree>
    <p:extLst>
      <p:ext uri="{BB962C8B-B14F-4D97-AF65-F5344CB8AC3E}">
        <p14:creationId xmlns:p14="http://schemas.microsoft.com/office/powerpoint/2010/main" val="3955470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Make it Accurate (continued)</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rmAutofit fontScale="92500" lnSpcReduction="20000"/>
          </a:bodyPr>
          <a:lstStyle/>
          <a:p>
            <a:pPr marL="0" lvl="0" indent="0">
              <a:spcBef>
                <a:spcPts val="1200"/>
              </a:spcBef>
              <a:buClr>
                <a:schemeClr val="dk1"/>
              </a:buClr>
              <a:buSzPts val="1100"/>
              <a:buNone/>
            </a:pPr>
            <a:r>
              <a:rPr lang="en-US" sz="3200" dirty="0">
                <a:solidFill>
                  <a:schemeClr val="tx1"/>
                </a:solidFill>
                <a:ea typeface="Arial"/>
                <a:sym typeface="Arial"/>
              </a:rPr>
              <a:t>Mental condition is an umbrella term for many different conditions that affect how individuals act, think, feel or perceive the world. The most common forms of mental conditions are </a:t>
            </a:r>
            <a:r>
              <a:rPr lang="en-US" sz="3200" b="1" u="sng" dirty="0">
                <a:solidFill>
                  <a:schemeClr val="tx1"/>
                </a:solidFill>
                <a:ea typeface="Arial"/>
                <a:sym typeface="Arial"/>
                <a:hlinkClick r:id="rId3">
                  <a:extLst>
                    <a:ext uri="{A12FA001-AC4F-418D-AE19-62706E023703}">
                      <ahyp:hlinkClr xmlns:ahyp="http://schemas.microsoft.com/office/drawing/2018/hyperlinkcolor" val="tx"/>
                    </a:ext>
                  </a:extLst>
                </a:hlinkClick>
              </a:rPr>
              <a:t>anxiety disorders</a:t>
            </a:r>
            <a:r>
              <a:rPr lang="en-US" sz="3200" dirty="0">
                <a:solidFill>
                  <a:schemeClr val="tx1"/>
                </a:solidFill>
                <a:ea typeface="Arial"/>
                <a:sym typeface="Arial"/>
              </a:rPr>
              <a:t>, </a:t>
            </a:r>
            <a:r>
              <a:rPr lang="en-US" sz="3200" b="1" u="sng" dirty="0">
                <a:solidFill>
                  <a:schemeClr val="tx1"/>
                </a:solidFill>
                <a:ea typeface="Arial"/>
                <a:sym typeface="Arial"/>
                <a:hlinkClick r:id="rId3">
                  <a:extLst>
                    <a:ext uri="{A12FA001-AC4F-418D-AE19-62706E023703}">
                      <ahyp:hlinkClr xmlns:ahyp="http://schemas.microsoft.com/office/drawing/2018/hyperlinkcolor" val="tx"/>
                    </a:ext>
                  </a:extLst>
                </a:hlinkClick>
              </a:rPr>
              <a:t>mood disorders</a:t>
            </a:r>
            <a:r>
              <a:rPr lang="en-US" sz="3200" dirty="0">
                <a:solidFill>
                  <a:schemeClr val="tx1"/>
                </a:solidFill>
                <a:ea typeface="Arial"/>
                <a:sym typeface="Arial"/>
              </a:rPr>
              <a:t>, and</a:t>
            </a:r>
            <a:r>
              <a:rPr lang="en-US" sz="3200" dirty="0">
                <a:solidFill>
                  <a:schemeClr val="tx1"/>
                </a:solidFill>
                <a:uFill>
                  <a:noFill/>
                </a:uFill>
                <a:ea typeface="Arial"/>
                <a:sym typeface="Arial"/>
                <a:hlinkClick r:id="rId3">
                  <a:extLst>
                    <a:ext uri="{A12FA001-AC4F-418D-AE19-62706E023703}">
                      <ahyp:hlinkClr xmlns:ahyp="http://schemas.microsoft.com/office/drawing/2018/hyperlinkcolor" val="tx"/>
                    </a:ext>
                  </a:extLst>
                </a:hlinkClick>
              </a:rPr>
              <a:t> </a:t>
            </a:r>
            <a:r>
              <a:rPr lang="en-US" sz="3200" b="1" u="sng" dirty="0">
                <a:solidFill>
                  <a:schemeClr val="tx1"/>
                </a:solidFill>
                <a:ea typeface="Arial"/>
                <a:sym typeface="Arial"/>
                <a:hlinkClick r:id="rId3">
                  <a:extLst>
                    <a:ext uri="{A12FA001-AC4F-418D-AE19-62706E023703}">
                      <ahyp:hlinkClr xmlns:ahyp="http://schemas.microsoft.com/office/drawing/2018/hyperlinkcolor" val="tx"/>
                    </a:ext>
                  </a:extLst>
                </a:hlinkClick>
              </a:rPr>
              <a:t>schizophrenia disorders</a:t>
            </a:r>
            <a:r>
              <a:rPr lang="en-US" sz="3200" dirty="0">
                <a:solidFill>
                  <a:schemeClr val="tx1"/>
                </a:solidFill>
                <a:ea typeface="Arial"/>
                <a:sym typeface="Arial"/>
              </a:rPr>
              <a:t>.</a:t>
            </a:r>
          </a:p>
          <a:p>
            <a:pPr marL="0" lvl="0" indent="0">
              <a:spcBef>
                <a:spcPts val="1200"/>
              </a:spcBef>
              <a:buClr>
                <a:schemeClr val="dk1"/>
              </a:buClr>
              <a:buSzPts val="1100"/>
              <a:buNone/>
            </a:pPr>
            <a:r>
              <a:rPr lang="en-US" sz="3200" b="1" dirty="0">
                <a:solidFill>
                  <a:schemeClr val="tx1"/>
                </a:solidFill>
                <a:ea typeface="Arial"/>
                <a:sym typeface="Arial"/>
              </a:rPr>
              <a:t>NCDJ Recommendation:</a:t>
            </a:r>
            <a:r>
              <a:rPr lang="en-US" sz="3200" dirty="0">
                <a:solidFill>
                  <a:schemeClr val="tx1"/>
                </a:solidFill>
                <a:ea typeface="Arial"/>
                <a:sym typeface="Arial"/>
              </a:rPr>
              <a:t> Refer to an individual’s mental condition only when it is relevant to the story and the diagnosis comes from a proper source. </a:t>
            </a:r>
            <a:r>
              <a:rPr lang="en-US" sz="3200" b="1" dirty="0">
                <a:solidFill>
                  <a:schemeClr val="tx1"/>
                </a:solidFill>
                <a:ea typeface="Arial"/>
                <a:sym typeface="Arial"/>
              </a:rPr>
              <a:t>Whenever possible, specify the specific condition a person has rather than mental conditions in general.</a:t>
            </a:r>
          </a:p>
          <a:p>
            <a:pPr marL="0" lvl="0" indent="0">
              <a:spcBef>
                <a:spcPts val="1200"/>
              </a:spcBef>
              <a:buClr>
                <a:schemeClr val="dk1"/>
              </a:buClr>
              <a:buSzPts val="1100"/>
              <a:buNone/>
            </a:pPr>
            <a:r>
              <a:rPr lang="en-US" sz="3200" b="1" dirty="0">
                <a:solidFill>
                  <a:schemeClr val="tx1"/>
                </a:solidFill>
                <a:ea typeface="Arial"/>
                <a:sym typeface="Arial"/>
              </a:rPr>
              <a:t>AP style:</a:t>
            </a:r>
            <a:r>
              <a:rPr lang="en-US" sz="3200" dirty="0">
                <a:solidFill>
                  <a:schemeClr val="tx1"/>
                </a:solidFill>
                <a:ea typeface="Arial"/>
                <a:sym typeface="Arial"/>
              </a:rPr>
              <a:t> The stylebook cautions against describing an individual as having a mental condition unless clearly pertinent to a story and the diagnosis is properly sourced. </a:t>
            </a:r>
            <a:r>
              <a:rPr lang="en-US" sz="3200" b="1" dirty="0">
                <a:solidFill>
                  <a:schemeClr val="tx1"/>
                </a:solidFill>
                <a:ea typeface="Arial"/>
                <a:sym typeface="Arial"/>
              </a:rPr>
              <a:t>Specific conditions should be used and the source of the diagnosis identified whenever possible.</a:t>
            </a:r>
          </a:p>
        </p:txBody>
      </p:sp>
    </p:spTree>
    <p:extLst>
      <p:ext uri="{BB962C8B-B14F-4D97-AF65-F5344CB8AC3E}">
        <p14:creationId xmlns:p14="http://schemas.microsoft.com/office/powerpoint/2010/main" val="2450726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Other Language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rmAutofit/>
          </a:bodyPr>
          <a:lstStyle/>
          <a:p>
            <a:pPr marL="0" indent="0">
              <a:lnSpc>
                <a:spcPct val="100000"/>
              </a:lnSpc>
              <a:buNone/>
            </a:pPr>
            <a:r>
              <a:rPr lang="en-US" sz="3200" dirty="0">
                <a:solidFill>
                  <a:schemeClr val="tx1"/>
                </a:solidFill>
              </a:rPr>
              <a:t>Person without a disability or nondisabled, not “able-bodied” or “normal.”</a:t>
            </a:r>
          </a:p>
          <a:p>
            <a:pPr marL="0" indent="0">
              <a:lnSpc>
                <a:spcPct val="100000"/>
              </a:lnSpc>
              <a:buNone/>
            </a:pPr>
            <a:r>
              <a:rPr lang="en-US" sz="3200" dirty="0">
                <a:solidFill>
                  <a:schemeClr val="tx1"/>
                </a:solidFill>
              </a:rPr>
              <a:t>People with disabilities should not be described as “inspirational” or “courageous” just because they have a disability.</a:t>
            </a:r>
          </a:p>
        </p:txBody>
      </p:sp>
    </p:spTree>
    <p:extLst>
      <p:ext uri="{BB962C8B-B14F-4D97-AF65-F5344CB8AC3E}">
        <p14:creationId xmlns:p14="http://schemas.microsoft.com/office/powerpoint/2010/main" val="1565817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Importance of Storytelling </a:t>
            </a:r>
            <a:br>
              <a:rPr lang="en-US" sz="3600" b="1" dirty="0"/>
            </a:br>
            <a:r>
              <a:rPr lang="en-US" sz="3600" b="1" dirty="0"/>
              <a:t>and Diverse Visual Representations</a:t>
            </a:r>
          </a:p>
        </p:txBody>
      </p:sp>
    </p:spTree>
    <p:extLst>
      <p:ext uri="{BB962C8B-B14F-4D97-AF65-F5344CB8AC3E}">
        <p14:creationId xmlns:p14="http://schemas.microsoft.com/office/powerpoint/2010/main" val="1432230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The Divas With Disabilities Project</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3904785" y="1812749"/>
            <a:ext cx="4382429" cy="4351338"/>
          </a:xfrm>
        </p:spPr>
        <p:txBody>
          <a:bodyPr>
            <a:normAutofit/>
          </a:bodyPr>
          <a:lstStyle/>
          <a:p>
            <a:pPr marL="0" indent="0" algn="ctr">
              <a:lnSpc>
                <a:spcPct val="100000"/>
              </a:lnSpc>
              <a:buNone/>
            </a:pPr>
            <a:r>
              <a:rPr lang="en-US" sz="3200" b="1" dirty="0">
                <a:solidFill>
                  <a:schemeClr val="tx1"/>
                </a:solidFill>
              </a:rPr>
              <a:t>Mission:</a:t>
            </a:r>
            <a:br>
              <a:rPr lang="en-US" sz="3200" b="1" dirty="0">
                <a:solidFill>
                  <a:schemeClr val="tx1"/>
                </a:solidFill>
              </a:rPr>
            </a:br>
            <a:r>
              <a:rPr lang="en-US" sz="3200" dirty="0">
                <a:solidFill>
                  <a:schemeClr val="tx1"/>
                </a:solidFill>
              </a:rPr>
              <a:t>To reshape what disability looks like by promoting Black and Brown women and girls with physical disabilities through various media platforms.</a:t>
            </a:r>
          </a:p>
        </p:txBody>
      </p:sp>
      <p:pic>
        <p:nvPicPr>
          <p:cNvPr id="4" name="Picture 3" descr="Beautiful young black business woman with prosthetic leg seated outdoors">
            <a:extLst>
              <a:ext uri="{FF2B5EF4-FFF2-40B4-BE49-F238E27FC236}">
                <a16:creationId xmlns:a16="http://schemas.microsoft.com/office/drawing/2014/main" id="{2E1FF230-DA56-9D43-923E-D9837B471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9737" y="1812749"/>
            <a:ext cx="3372502" cy="4215627"/>
          </a:xfrm>
          <a:prstGeom prst="rect">
            <a:avLst/>
          </a:prstGeom>
        </p:spPr>
      </p:pic>
      <p:pic>
        <p:nvPicPr>
          <p:cNvPr id="7" name="Picture 6" descr="A black woman with a physical disability smiling in front of a wall with green and blue paint on it">
            <a:extLst>
              <a:ext uri="{FF2B5EF4-FFF2-40B4-BE49-F238E27FC236}">
                <a16:creationId xmlns:a16="http://schemas.microsoft.com/office/drawing/2014/main" id="{E85186F7-3394-2B42-A693-1C186318775D}"/>
              </a:ext>
            </a:extLst>
          </p:cNvPr>
          <p:cNvPicPr>
            <a:picLocks noChangeAspect="1"/>
          </p:cNvPicPr>
          <p:nvPr/>
        </p:nvPicPr>
        <p:blipFill rotWithShape="1">
          <a:blip r:embed="rId4">
            <a:extLst>
              <a:ext uri="{28A0092B-C50C-407E-A947-70E740481C1C}">
                <a14:useLocalDpi xmlns:a14="http://schemas.microsoft.com/office/drawing/2010/main" val="0"/>
              </a:ext>
            </a:extLst>
          </a:blip>
          <a:srcRect l="19915"/>
          <a:stretch/>
        </p:blipFill>
        <p:spPr>
          <a:xfrm>
            <a:off x="336090" y="1812749"/>
            <a:ext cx="3376059" cy="4215627"/>
          </a:xfrm>
          <a:prstGeom prst="rect">
            <a:avLst/>
          </a:prstGeom>
        </p:spPr>
      </p:pic>
    </p:spTree>
    <p:extLst>
      <p:ext uri="{BB962C8B-B14F-4D97-AF65-F5344CB8AC3E}">
        <p14:creationId xmlns:p14="http://schemas.microsoft.com/office/powerpoint/2010/main" val="2665854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Imagery Tells A Story</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317597" y="1504950"/>
            <a:ext cx="11556806" cy="588545"/>
          </a:xfrm>
        </p:spPr>
        <p:txBody>
          <a:bodyPr>
            <a:normAutofit/>
          </a:bodyPr>
          <a:lstStyle/>
          <a:p>
            <a:pPr marL="0" indent="0" algn="ctr">
              <a:lnSpc>
                <a:spcPct val="100000"/>
              </a:lnSpc>
              <a:buNone/>
            </a:pPr>
            <a:r>
              <a:rPr lang="en-US" sz="3200" b="1" dirty="0">
                <a:solidFill>
                  <a:schemeClr val="tx1"/>
                </a:solidFill>
              </a:rPr>
              <a:t>Divas with Disabilities: Our Images Tell Our Story</a:t>
            </a:r>
            <a:endParaRPr lang="en-US" sz="3200" dirty="0">
              <a:solidFill>
                <a:schemeClr val="tx1"/>
              </a:solidFill>
            </a:endParaRPr>
          </a:p>
        </p:txBody>
      </p:sp>
      <p:pic>
        <p:nvPicPr>
          <p:cNvPr id="9" name="Picture 8" descr="A woman who is an amputee looking at the ocean on the beach">
            <a:extLst>
              <a:ext uri="{FF2B5EF4-FFF2-40B4-BE49-F238E27FC236}">
                <a16:creationId xmlns:a16="http://schemas.microsoft.com/office/drawing/2014/main" id="{5BA112EF-882F-1145-9062-CB6D7B417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756" y="4447561"/>
            <a:ext cx="2210339" cy="2210339"/>
          </a:xfrm>
          <a:prstGeom prst="rect">
            <a:avLst/>
          </a:prstGeom>
        </p:spPr>
      </p:pic>
      <p:pic>
        <p:nvPicPr>
          <p:cNvPr id="11" name="Picture 10" descr="A woman who uses a wheelchair next to a small plane outside">
            <a:extLst>
              <a:ext uri="{FF2B5EF4-FFF2-40B4-BE49-F238E27FC236}">
                <a16:creationId xmlns:a16="http://schemas.microsoft.com/office/drawing/2014/main" id="{27CF403B-A0BA-E54E-8E09-FBEFC30F0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78" y="2093495"/>
            <a:ext cx="3471454" cy="2210339"/>
          </a:xfrm>
          <a:prstGeom prst="rect">
            <a:avLst/>
          </a:prstGeom>
        </p:spPr>
      </p:pic>
      <p:pic>
        <p:nvPicPr>
          <p:cNvPr id="13" name="Picture 12" descr="A woman with a disability seated doing interpretive dance">
            <a:extLst>
              <a:ext uri="{FF2B5EF4-FFF2-40B4-BE49-F238E27FC236}">
                <a16:creationId xmlns:a16="http://schemas.microsoft.com/office/drawing/2014/main" id="{4A914E07-F456-7E45-BD26-9572C0EC76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9236" y="2178755"/>
            <a:ext cx="2216217" cy="3329527"/>
          </a:xfrm>
          <a:prstGeom prst="rect">
            <a:avLst/>
          </a:prstGeom>
        </p:spPr>
      </p:pic>
      <p:pic>
        <p:nvPicPr>
          <p:cNvPr id="15" name="Picture 14" descr="A woman who is a triple or quadruple amputee seated on a red couch outside">
            <a:extLst>
              <a:ext uri="{FF2B5EF4-FFF2-40B4-BE49-F238E27FC236}">
                <a16:creationId xmlns:a16="http://schemas.microsoft.com/office/drawing/2014/main" id="{17553EBD-65CE-1143-97B5-D7E2B871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7756" y="2093495"/>
            <a:ext cx="3858865" cy="2168315"/>
          </a:xfrm>
          <a:prstGeom prst="rect">
            <a:avLst/>
          </a:prstGeom>
        </p:spPr>
      </p:pic>
      <p:pic>
        <p:nvPicPr>
          <p:cNvPr id="17" name="Picture 16" descr="A woman who uses a wheelchair sitting on a road with one leg in the air">
            <a:extLst>
              <a:ext uri="{FF2B5EF4-FFF2-40B4-BE49-F238E27FC236}">
                <a16:creationId xmlns:a16="http://schemas.microsoft.com/office/drawing/2014/main" id="{A596ADE5-9A1B-204F-B899-3896F69469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5480" y="4447561"/>
            <a:ext cx="3471454" cy="2121444"/>
          </a:xfrm>
          <a:prstGeom prst="rect">
            <a:avLst/>
          </a:prstGeom>
        </p:spPr>
      </p:pic>
    </p:spTree>
    <p:extLst>
      <p:ext uri="{BB962C8B-B14F-4D97-AF65-F5344CB8AC3E}">
        <p14:creationId xmlns:p14="http://schemas.microsoft.com/office/powerpoint/2010/main" val="3840446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Beauty With a Twist</a:t>
            </a:r>
          </a:p>
        </p:txBody>
      </p:sp>
      <p:pic>
        <p:nvPicPr>
          <p:cNvPr id="7" name="Picture 6" descr="Cover of Beauty with a Twist by Rasheera Dopson with flowers illustrated on it. Text: New Release Coming Soon. @Rasheera Dopson. Facebook and instagram logos">
            <a:extLst>
              <a:ext uri="{FF2B5EF4-FFF2-40B4-BE49-F238E27FC236}">
                <a16:creationId xmlns:a16="http://schemas.microsoft.com/office/drawing/2014/main" id="{6B1AC939-21E5-CA4C-AA13-FC2E7647B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976" y="1680520"/>
            <a:ext cx="4920048" cy="4920048"/>
          </a:xfrm>
          <a:prstGeom prst="rect">
            <a:avLst/>
          </a:prstGeom>
        </p:spPr>
      </p:pic>
    </p:spTree>
    <p:extLst>
      <p:ext uri="{BB962C8B-B14F-4D97-AF65-F5344CB8AC3E}">
        <p14:creationId xmlns:p14="http://schemas.microsoft.com/office/powerpoint/2010/main" val="4193153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B20496-CFD1-4C79-A599-43B99F30201C}"/>
              </a:ext>
            </a:extLst>
          </p:cNvPr>
          <p:cNvSpPr>
            <a:spLocks noGrp="1"/>
          </p:cNvSpPr>
          <p:nvPr>
            <p:ph type="title"/>
          </p:nvPr>
        </p:nvSpPr>
        <p:spPr>
          <a:xfrm>
            <a:off x="523240" y="365126"/>
            <a:ext cx="10515600" cy="1139824"/>
          </a:xfrm>
        </p:spPr>
        <p:txBody>
          <a:bodyPr>
            <a:normAutofit/>
          </a:bodyPr>
          <a:lstStyle/>
          <a:p>
            <a:r>
              <a:rPr lang="en-US" sz="3600" b="1" dirty="0"/>
              <a:t>Disability Impacts Everyone</a:t>
            </a:r>
          </a:p>
        </p:txBody>
      </p:sp>
      <p:sp>
        <p:nvSpPr>
          <p:cNvPr id="8" name="Content Placeholder 7">
            <a:extLst>
              <a:ext uri="{FF2B5EF4-FFF2-40B4-BE49-F238E27FC236}">
                <a16:creationId xmlns:a16="http://schemas.microsoft.com/office/drawing/2014/main" id="{8D5967A4-030C-421E-92E6-BFE2F0EC60EC}"/>
              </a:ext>
            </a:extLst>
          </p:cNvPr>
          <p:cNvSpPr>
            <a:spLocks noGrp="1"/>
          </p:cNvSpPr>
          <p:nvPr>
            <p:ph idx="1"/>
          </p:nvPr>
        </p:nvSpPr>
        <p:spPr/>
        <p:txBody>
          <a:bodyPr>
            <a:normAutofit/>
          </a:bodyPr>
          <a:lstStyle/>
          <a:p>
            <a:pPr marL="0" indent="0" defTabSz="806867">
              <a:buClr>
                <a:srgbClr val="000000"/>
              </a:buClr>
              <a:buSzPct val="25000"/>
              <a:buNone/>
              <a:defRPr/>
            </a:pPr>
            <a:r>
              <a:rPr lang="en-US" sz="3200" kern="0" dirty="0">
                <a:solidFill>
                  <a:schemeClr val="tx1"/>
                </a:solidFill>
                <a:ea typeface="Lato" panose="020F0502020204030203" pitchFamily="34" charset="0"/>
                <a:sym typeface="Libre Baskerville"/>
              </a:rPr>
              <a:t>Disability impacts people of all races, sexual orientations and gender identities, faiths and backgrounds.</a:t>
            </a:r>
            <a:endParaRPr lang="en-US" sz="3600" dirty="0">
              <a:solidFill>
                <a:schemeClr val="tx1"/>
              </a:solidFill>
              <a:hlinkClick r:id="" action="ppaction://noaction">
                <a:extLst>
                  <a:ext uri="{A12FA001-AC4F-418D-AE19-62706E023703}">
                    <ahyp:hlinkClr xmlns:ahyp="http://schemas.microsoft.com/office/drawing/2018/hyperlinkcolor" val="tx"/>
                  </a:ext>
                </a:extLst>
              </a:hlinkClick>
            </a:endParaRPr>
          </a:p>
          <a:p>
            <a:r>
              <a:rPr lang="en-US" sz="3600" dirty="0">
                <a:hlinkClick r:id="rId3"/>
              </a:rPr>
              <a:t>African Americans with Disabilities</a:t>
            </a:r>
            <a:endParaRPr lang="en-US" sz="3600" dirty="0"/>
          </a:p>
          <a:p>
            <a:r>
              <a:rPr lang="en-US" sz="3600" dirty="0">
                <a:hlinkClick r:id="rId4"/>
              </a:rPr>
              <a:t>Latinx People and Hispanics with Disabilities</a:t>
            </a:r>
            <a:endParaRPr lang="en-US" sz="3600" dirty="0"/>
          </a:p>
          <a:p>
            <a:r>
              <a:rPr lang="en-US" sz="3600" dirty="0">
                <a:hlinkClick r:id="rId5"/>
              </a:rPr>
              <a:t>Women with Disabilities</a:t>
            </a:r>
            <a:endParaRPr lang="en-US" sz="3600" dirty="0"/>
          </a:p>
          <a:p>
            <a:r>
              <a:rPr lang="en-US" sz="3600" dirty="0">
                <a:hlinkClick r:id="rId6"/>
              </a:rPr>
              <a:t>LGBTQ+ Individuals with Disabilities</a:t>
            </a:r>
            <a:endParaRPr lang="en-US" sz="3600" dirty="0"/>
          </a:p>
        </p:txBody>
      </p:sp>
    </p:spTree>
    <p:extLst>
      <p:ext uri="{BB962C8B-B14F-4D97-AF65-F5344CB8AC3E}">
        <p14:creationId xmlns:p14="http://schemas.microsoft.com/office/powerpoint/2010/main" val="3549757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Nothing Without Us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408941" y="1763712"/>
            <a:ext cx="4691698" cy="4351338"/>
          </a:xfrm>
        </p:spPr>
        <p:txBody>
          <a:bodyPr>
            <a:normAutofit lnSpcReduction="10000"/>
          </a:bodyPr>
          <a:lstStyle/>
          <a:p>
            <a:pPr marL="0" indent="0" algn="ctr">
              <a:lnSpc>
                <a:spcPct val="100000"/>
              </a:lnSpc>
              <a:buNone/>
            </a:pPr>
            <a:r>
              <a:rPr lang="en-US" sz="4400" b="1" dirty="0">
                <a:solidFill>
                  <a:schemeClr val="tx1"/>
                </a:solidFill>
              </a:rPr>
              <a:t>The best way to accurately represent people with disabilities is to include us in the storytelling process!</a:t>
            </a:r>
          </a:p>
        </p:txBody>
      </p:sp>
      <p:pic>
        <p:nvPicPr>
          <p:cNvPr id="4" name="Picture 3" descr="A group of people with and without disabilities sitting around a table outside together having a discussion">
            <a:extLst>
              <a:ext uri="{FF2B5EF4-FFF2-40B4-BE49-F238E27FC236}">
                <a16:creationId xmlns:a16="http://schemas.microsoft.com/office/drawing/2014/main" id="{D14D8771-2400-3745-8232-670D7BBFD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324" y="1739900"/>
            <a:ext cx="6562725" cy="4375150"/>
          </a:xfrm>
          <a:prstGeom prst="rect">
            <a:avLst/>
          </a:prstGeom>
        </p:spPr>
      </p:pic>
    </p:spTree>
    <p:extLst>
      <p:ext uri="{BB962C8B-B14F-4D97-AF65-F5344CB8AC3E}">
        <p14:creationId xmlns:p14="http://schemas.microsoft.com/office/powerpoint/2010/main" val="4268552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pPr algn="ctr"/>
            <a:r>
              <a:rPr lang="en-US" sz="3600" b="1" dirty="0"/>
              <a:t>Including the D – Disability – in Diversity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4002710" y="2200595"/>
            <a:ext cx="8026988" cy="3601398"/>
          </a:xfrm>
        </p:spPr>
        <p:txBody>
          <a:bodyPr>
            <a:noAutofit/>
          </a:bodyPr>
          <a:lstStyle/>
          <a:p>
            <a:pPr marL="0" indent="0" algn="ctr">
              <a:buNone/>
            </a:pPr>
            <a:r>
              <a:rPr lang="en-US" sz="5000" dirty="0">
                <a:solidFill>
                  <a:schemeClr val="tx1"/>
                </a:solidFill>
              </a:rPr>
              <a:t>Organizations are at their best when they welcome, respect and include people of all backgrounds. This includes people with disabilities. </a:t>
            </a:r>
          </a:p>
        </p:txBody>
      </p:sp>
      <p:pic>
        <p:nvPicPr>
          <p:cNvPr id="4" name="Picture 3" descr="6 diverse people with and without disabilities smiling together">
            <a:extLst>
              <a:ext uri="{FF2B5EF4-FFF2-40B4-BE49-F238E27FC236}">
                <a16:creationId xmlns:a16="http://schemas.microsoft.com/office/drawing/2014/main" id="{319EFE9E-3042-F94F-AF98-43D74F2886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556" y="1504949"/>
            <a:ext cx="3522715" cy="5284071"/>
          </a:xfrm>
          <a:prstGeom prst="rect">
            <a:avLst/>
          </a:prstGeom>
        </p:spPr>
      </p:pic>
    </p:spTree>
    <p:extLst>
      <p:ext uri="{BB962C8B-B14F-4D97-AF65-F5344CB8AC3E}">
        <p14:creationId xmlns:p14="http://schemas.microsoft.com/office/powerpoint/2010/main" val="173599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Shattered Dreams, Broken Pieces</a:t>
            </a:r>
          </a:p>
        </p:txBody>
      </p:sp>
      <p:pic>
        <p:nvPicPr>
          <p:cNvPr id="4" name="Picture 3" descr="Cover of Shattered Dreams, Broken Pieces by Donna R Walton EdD, featuring a photo of Dr. Walton smiling in front of an illustration of broken glass">
            <a:extLst>
              <a:ext uri="{FF2B5EF4-FFF2-40B4-BE49-F238E27FC236}">
                <a16:creationId xmlns:a16="http://schemas.microsoft.com/office/drawing/2014/main" id="{E8D69A9F-5BF7-3F48-881C-1995E7397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87" y="1628848"/>
            <a:ext cx="3208788" cy="5109535"/>
          </a:xfrm>
          <a:prstGeom prst="rect">
            <a:avLst/>
          </a:prstGeom>
        </p:spPr>
      </p:pic>
      <p:sp>
        <p:nvSpPr>
          <p:cNvPr id="5" name="TextBox 4">
            <a:extLst>
              <a:ext uri="{FF2B5EF4-FFF2-40B4-BE49-F238E27FC236}">
                <a16:creationId xmlns:a16="http://schemas.microsoft.com/office/drawing/2014/main" id="{686C2986-A2B9-D14C-9401-30FF02817AFB}"/>
              </a:ext>
            </a:extLst>
          </p:cNvPr>
          <p:cNvSpPr txBox="1"/>
          <p:nvPr/>
        </p:nvSpPr>
        <p:spPr>
          <a:xfrm>
            <a:off x="4157331" y="2258739"/>
            <a:ext cx="7692182"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An eye-opening tale of reinvention, </a:t>
            </a:r>
            <a:r>
              <a:rPr lang="en-US" sz="2800" i="1" dirty="0">
                <a:latin typeface="Times New Roman" panose="02020603050405020304" pitchFamily="18" charset="0"/>
                <a:cs typeface="Times New Roman" panose="02020603050405020304" pitchFamily="18" charset="0"/>
              </a:rPr>
              <a:t>Shattered Dreams, Broken Pieces</a:t>
            </a:r>
            <a:r>
              <a:rPr lang="en-US" sz="2800" dirty="0">
                <a:latin typeface="Times New Roman" panose="02020603050405020304" pitchFamily="18" charset="0"/>
                <a:cs typeface="Times New Roman" panose="02020603050405020304" pitchFamily="18" charset="0"/>
              </a:rPr>
              <a:t> is the story of the decades Donna Walton spent working to rebuild her world and discovering new confidence and a fresh sense of purpose along the way.</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hlinkClick r:id="rId4"/>
              </a:rPr>
              <a:t>https://www.amazon.com/Shattered-Dreams-Broken-Pieces-Walton/dp/1533595151</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923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Inspiration Porn</a:t>
            </a:r>
          </a:p>
        </p:txBody>
      </p:sp>
    </p:spTree>
    <p:extLst>
      <p:ext uri="{BB962C8B-B14F-4D97-AF65-F5344CB8AC3E}">
        <p14:creationId xmlns:p14="http://schemas.microsoft.com/office/powerpoint/2010/main" val="293831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How to Avoid Inspiration Porn</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408940" y="1763712"/>
            <a:ext cx="7742601" cy="4351338"/>
          </a:xfrm>
        </p:spPr>
        <p:txBody>
          <a:bodyPr>
            <a:normAutofit fontScale="92500" lnSpcReduction="10000"/>
          </a:bodyPr>
          <a:lstStyle/>
          <a:p>
            <a:pPr marL="0" indent="0">
              <a:lnSpc>
                <a:spcPct val="100000"/>
              </a:lnSpc>
              <a:buNone/>
            </a:pPr>
            <a:r>
              <a:rPr lang="en-US" dirty="0">
                <a:solidFill>
                  <a:schemeClr val="tx1"/>
                </a:solidFill>
              </a:rPr>
              <a:t>Inspiration porn is when people with disabilities are called inspirational or brave for doing something as simple as exercising or being invited to a prom. </a:t>
            </a:r>
          </a:p>
          <a:p>
            <a:pPr marL="0" indent="0">
              <a:lnSpc>
                <a:spcPct val="100000"/>
              </a:lnSpc>
              <a:buNone/>
            </a:pPr>
            <a:r>
              <a:rPr lang="en-US" dirty="0">
                <a:solidFill>
                  <a:schemeClr val="tx1"/>
                </a:solidFill>
              </a:rPr>
              <a:t>Per the TV show </a:t>
            </a:r>
            <a:r>
              <a:rPr lang="en-US" i="1" dirty="0">
                <a:solidFill>
                  <a:schemeClr val="tx1"/>
                </a:solidFill>
              </a:rPr>
              <a:t>Speechless</a:t>
            </a:r>
            <a:r>
              <a:rPr lang="en-US" dirty="0">
                <a:solidFill>
                  <a:schemeClr val="tx1"/>
                </a:solidFill>
              </a:rPr>
              <a:t>, “It’s a portrayal of people with disabilities as one-dimensional saints who only exist to warm the hearts and open the minds of able-bodied people.”</a:t>
            </a:r>
          </a:p>
          <a:p>
            <a:pPr marL="0" indent="0">
              <a:lnSpc>
                <a:spcPct val="100000"/>
              </a:lnSpc>
              <a:buNone/>
            </a:pPr>
            <a:r>
              <a:rPr lang="en-US" dirty="0">
                <a:solidFill>
                  <a:schemeClr val="tx1"/>
                </a:solidFill>
              </a:rPr>
              <a:t>Inspiration porn assumes that anyone with a disability must have it so much worse, and it uses people with disabilities to make nondisabled people feel good about themselves or to make them do something, like exercise.</a:t>
            </a:r>
            <a:endParaRPr lang="en-US" sz="3400" b="1" dirty="0">
              <a:solidFill>
                <a:schemeClr val="tx1"/>
              </a:solidFill>
            </a:endParaRPr>
          </a:p>
        </p:txBody>
      </p:sp>
      <p:pic>
        <p:nvPicPr>
          <p:cNvPr id="6" name="Picture 5" descr="A young boy with two prosthetic legs running on a track. Text reads &quot;the only disability in life is a bad attitude. (Scott Hamilton)">
            <a:extLst>
              <a:ext uri="{FF2B5EF4-FFF2-40B4-BE49-F238E27FC236}">
                <a16:creationId xmlns:a16="http://schemas.microsoft.com/office/drawing/2014/main" id="{E2922E6B-952B-074D-97C9-464F101FFE73}"/>
              </a:ext>
            </a:extLst>
          </p:cNvPr>
          <p:cNvPicPr>
            <a:picLocks noChangeAspect="1"/>
          </p:cNvPicPr>
          <p:nvPr/>
        </p:nvPicPr>
        <p:blipFill rotWithShape="1">
          <a:blip r:embed="rId3">
            <a:extLst>
              <a:ext uri="{28A0092B-C50C-407E-A947-70E740481C1C}">
                <a14:useLocalDpi xmlns:a14="http://schemas.microsoft.com/office/drawing/2010/main" val="0"/>
              </a:ext>
            </a:extLst>
          </a:blip>
          <a:srcRect l="3562" r="4242"/>
          <a:stretch/>
        </p:blipFill>
        <p:spPr>
          <a:xfrm>
            <a:off x="8352263" y="1763712"/>
            <a:ext cx="3512634" cy="3810000"/>
          </a:xfrm>
          <a:prstGeom prst="rect">
            <a:avLst/>
          </a:prstGeom>
        </p:spPr>
      </p:pic>
    </p:spTree>
    <p:extLst>
      <p:ext uri="{BB962C8B-B14F-4D97-AF65-F5344CB8AC3E}">
        <p14:creationId xmlns:p14="http://schemas.microsoft.com/office/powerpoint/2010/main" val="341737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Q&amp;A with the Speakers</a:t>
            </a:r>
          </a:p>
        </p:txBody>
      </p:sp>
      <p:sp>
        <p:nvSpPr>
          <p:cNvPr id="7" name="Rectangle 6">
            <a:extLst>
              <a:ext uri="{FF2B5EF4-FFF2-40B4-BE49-F238E27FC236}">
                <a16:creationId xmlns:a16="http://schemas.microsoft.com/office/drawing/2014/main" id="{40E9E8F7-91B6-4944-A178-D7CFC052B533}"/>
              </a:ext>
            </a:extLst>
          </p:cNvPr>
          <p:cNvSpPr/>
          <p:nvPr/>
        </p:nvSpPr>
        <p:spPr>
          <a:xfrm>
            <a:off x="2402214" y="3233141"/>
            <a:ext cx="8730916" cy="1938992"/>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Kristin </a:t>
            </a:r>
            <a:r>
              <a:rPr lang="en-US" sz="2400" b="1" dirty="0" err="1">
                <a:latin typeface="Times New Roman" panose="02020603050405020304" pitchFamily="18" charset="0"/>
                <a:cs typeface="Times New Roman" panose="02020603050405020304" pitchFamily="18" charset="0"/>
              </a:rPr>
              <a:t>Gilger</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Director, the National Center on Disability and Journalism</a:t>
            </a:r>
          </a:p>
          <a:p>
            <a:r>
              <a:rPr lang="en-US" sz="2400" dirty="0">
                <a:latin typeface="Times New Roman" panose="02020603050405020304" pitchFamily="18" charset="0"/>
                <a:cs typeface="Times New Roman" panose="02020603050405020304" pitchFamily="18" charset="0"/>
              </a:rPr>
              <a:t>Senior Associate Dean and </a:t>
            </a:r>
            <a:r>
              <a:rPr lang="en-US" sz="2400" dirty="0" err="1">
                <a:latin typeface="Times New Roman" panose="02020603050405020304" pitchFamily="18" charset="0"/>
                <a:cs typeface="Times New Roman" panose="02020603050405020304" pitchFamily="18" charset="0"/>
              </a:rPr>
              <a:t>Reyolds</a:t>
            </a:r>
            <a:r>
              <a:rPr lang="en-US" sz="2400" dirty="0">
                <a:latin typeface="Times New Roman" panose="02020603050405020304" pitchFamily="18" charset="0"/>
                <a:cs typeface="Times New Roman" panose="02020603050405020304" pitchFamily="18" charset="0"/>
              </a:rPr>
              <a:t> Professor in Business Journalism</a:t>
            </a:r>
          </a:p>
          <a:p>
            <a:r>
              <a:rPr lang="en-US" sz="2400" dirty="0">
                <a:latin typeface="Times New Roman" panose="02020603050405020304" pitchFamily="18" charset="0"/>
                <a:cs typeface="Times New Roman" panose="02020603050405020304" pitchFamily="18" charset="0"/>
              </a:rPr>
              <a:t>Walter Cronkite School of Journalism and Mass Communication</a:t>
            </a:r>
          </a:p>
          <a:p>
            <a:r>
              <a:rPr lang="en-US" sz="2400" dirty="0">
                <a:latin typeface="Times New Roman" panose="02020603050405020304" pitchFamily="18" charset="0"/>
                <a:cs typeface="Times New Roman" panose="02020603050405020304" pitchFamily="18" charset="0"/>
              </a:rPr>
              <a:t>She/her/hers</a:t>
            </a:r>
          </a:p>
        </p:txBody>
      </p:sp>
      <p:sp>
        <p:nvSpPr>
          <p:cNvPr id="8" name="Rectangle 7">
            <a:extLst>
              <a:ext uri="{FF2B5EF4-FFF2-40B4-BE49-F238E27FC236}">
                <a16:creationId xmlns:a16="http://schemas.microsoft.com/office/drawing/2014/main" id="{9ABAF574-57FA-F443-84EC-2EDBF9D2EF4F}"/>
              </a:ext>
            </a:extLst>
          </p:cNvPr>
          <p:cNvSpPr/>
          <p:nvPr/>
        </p:nvSpPr>
        <p:spPr>
          <a:xfrm>
            <a:off x="2402214" y="5319704"/>
            <a:ext cx="6598025" cy="1200329"/>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Dr. Donna R. Walton, Ed.D.</a:t>
            </a:r>
          </a:p>
          <a:p>
            <a:r>
              <a:rPr lang="en-US" sz="2400" dirty="0">
                <a:latin typeface="Times New Roman" panose="02020603050405020304" pitchFamily="18" charset="0"/>
                <a:cs typeface="Times New Roman" panose="02020603050405020304" pitchFamily="18" charset="0"/>
              </a:rPr>
              <a:t>Founder and President, Divas With Disabilities, Inc.</a:t>
            </a:r>
          </a:p>
          <a:p>
            <a:r>
              <a:rPr lang="en-US" sz="2400" dirty="0">
                <a:latin typeface="Times New Roman" panose="02020603050405020304" pitchFamily="18" charset="0"/>
                <a:cs typeface="Times New Roman" panose="02020603050405020304" pitchFamily="18" charset="0"/>
              </a:rPr>
              <a:t>She/her/hers</a:t>
            </a:r>
          </a:p>
        </p:txBody>
      </p:sp>
      <p:pic>
        <p:nvPicPr>
          <p:cNvPr id="10" name="Picture 9" descr="Donna Walton headshot">
            <a:extLst>
              <a:ext uri="{FF2B5EF4-FFF2-40B4-BE49-F238E27FC236}">
                <a16:creationId xmlns:a16="http://schemas.microsoft.com/office/drawing/2014/main" id="{16868D8C-9495-D144-A3F8-1C3CE09F65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5193" y="5089664"/>
            <a:ext cx="1600201" cy="1600201"/>
          </a:xfrm>
          <a:prstGeom prst="rect">
            <a:avLst/>
          </a:prstGeom>
        </p:spPr>
      </p:pic>
      <p:sp>
        <p:nvSpPr>
          <p:cNvPr id="11" name="Rectangle 10">
            <a:extLst>
              <a:ext uri="{FF2B5EF4-FFF2-40B4-BE49-F238E27FC236}">
                <a16:creationId xmlns:a16="http://schemas.microsoft.com/office/drawing/2014/main" id="{AA88C111-003C-9643-89F3-ABEBEA594590}"/>
              </a:ext>
            </a:extLst>
          </p:cNvPr>
          <p:cNvSpPr/>
          <p:nvPr/>
        </p:nvSpPr>
        <p:spPr>
          <a:xfrm>
            <a:off x="2426315" y="1857570"/>
            <a:ext cx="6219138" cy="1200329"/>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Moderator: Lauren Appelbaum</a:t>
            </a:r>
          </a:p>
          <a:p>
            <a:r>
              <a:rPr lang="en-US" sz="2400" dirty="0">
                <a:latin typeface="Times New Roman" panose="02020603050405020304" pitchFamily="18" charset="0"/>
                <a:cs typeface="Times New Roman" panose="02020603050405020304" pitchFamily="18" charset="0"/>
              </a:rPr>
              <a:t>Vice President, Communications, RespectAbility</a:t>
            </a:r>
          </a:p>
          <a:p>
            <a:r>
              <a:rPr lang="en-US" sz="2400" dirty="0">
                <a:latin typeface="Times New Roman" panose="02020603050405020304" pitchFamily="18" charset="0"/>
                <a:cs typeface="Times New Roman" panose="02020603050405020304" pitchFamily="18" charset="0"/>
              </a:rPr>
              <a:t>She/her/hers</a:t>
            </a:r>
          </a:p>
        </p:txBody>
      </p:sp>
      <p:pic>
        <p:nvPicPr>
          <p:cNvPr id="12" name="Picture 11" descr="Lauren Appelbaum headshot">
            <a:extLst>
              <a:ext uri="{FF2B5EF4-FFF2-40B4-BE49-F238E27FC236}">
                <a16:creationId xmlns:a16="http://schemas.microsoft.com/office/drawing/2014/main" id="{8637D818-39C6-8444-BB82-7F5CCADEAE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5193" y="1631083"/>
            <a:ext cx="1600201" cy="1600201"/>
          </a:xfrm>
          <a:prstGeom prst="rect">
            <a:avLst/>
          </a:prstGeom>
        </p:spPr>
      </p:pic>
      <p:pic>
        <p:nvPicPr>
          <p:cNvPr id="14" name="Picture 13" descr="Kristin Gilger headshot">
            <a:extLst>
              <a:ext uri="{FF2B5EF4-FFF2-40B4-BE49-F238E27FC236}">
                <a16:creationId xmlns:a16="http://schemas.microsoft.com/office/drawing/2014/main" id="{2418D660-C024-4249-9EA6-76E743B3FB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5194" y="3367172"/>
            <a:ext cx="1600200" cy="1600200"/>
          </a:xfrm>
          <a:prstGeom prst="rect">
            <a:avLst/>
          </a:prstGeom>
        </p:spPr>
      </p:pic>
    </p:spTree>
    <p:extLst>
      <p:ext uri="{BB962C8B-B14F-4D97-AF65-F5344CB8AC3E}">
        <p14:creationId xmlns:p14="http://schemas.microsoft.com/office/powerpoint/2010/main" val="1760810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Equity and Access Webinar Series Schedule</a:t>
            </a:r>
          </a:p>
        </p:txBody>
      </p:sp>
      <p:sp>
        <p:nvSpPr>
          <p:cNvPr id="2" name="Content Placeholder 1">
            <a:extLst>
              <a:ext uri="{FF2B5EF4-FFF2-40B4-BE49-F238E27FC236}">
                <a16:creationId xmlns:a16="http://schemas.microsoft.com/office/drawing/2014/main" id="{34009674-88AA-4827-9295-9A81B7D8EF66}"/>
              </a:ext>
            </a:extLst>
          </p:cNvPr>
          <p:cNvSpPr>
            <a:spLocks noGrp="1"/>
          </p:cNvSpPr>
          <p:nvPr>
            <p:ph idx="1"/>
          </p:nvPr>
        </p:nvSpPr>
        <p:spPr>
          <a:xfrm>
            <a:off x="361462" y="1633904"/>
            <a:ext cx="11303000" cy="4351338"/>
          </a:xfrm>
        </p:spPr>
        <p:txBody>
          <a:bodyPr>
            <a:normAutofit/>
          </a:bodyPr>
          <a:lstStyle/>
          <a:p>
            <a:r>
              <a:rPr lang="en-US" sz="2200" dirty="0">
                <a:solidFill>
                  <a:schemeClr val="tx1"/>
                </a:solidFill>
              </a:rPr>
              <a:t>Disability 101 (available online via video and transcript)</a:t>
            </a:r>
          </a:p>
          <a:p>
            <a:r>
              <a:rPr lang="en-US" sz="2200" dirty="0">
                <a:solidFill>
                  <a:schemeClr val="tx1"/>
                </a:solidFill>
              </a:rPr>
              <a:t>Disability History (available online soon!)</a:t>
            </a:r>
          </a:p>
          <a:p>
            <a:r>
              <a:rPr lang="en-US" sz="2200" dirty="0">
                <a:solidFill>
                  <a:schemeClr val="tx1"/>
                </a:solidFill>
              </a:rPr>
              <a:t>How to Ensure Accessible Events (available online via video and transcript)</a:t>
            </a:r>
          </a:p>
          <a:p>
            <a:r>
              <a:rPr lang="en-US" sz="2200" dirty="0">
                <a:solidFill>
                  <a:schemeClr val="tx1"/>
                </a:solidFill>
              </a:rPr>
              <a:t>How to Recruit, Accommodate and Promote People with Disabilities for Volunteer Leadership, Board Positions and Paid Employment (available online via video and transcript)</a:t>
            </a:r>
          </a:p>
          <a:p>
            <a:r>
              <a:rPr lang="en-US" sz="2200" dirty="0">
                <a:solidFill>
                  <a:schemeClr val="tx1"/>
                </a:solidFill>
              </a:rPr>
              <a:t>How to Ensure A Welcoming Lexicon and Inclusive Storytelling (available online soon!)</a:t>
            </a:r>
          </a:p>
          <a:p>
            <a:r>
              <a:rPr lang="en-US" sz="2200" dirty="0">
                <a:solidFill>
                  <a:schemeClr val="tx1"/>
                </a:solidFill>
              </a:rPr>
              <a:t>Jan. 7, 2020: How to Ensue Accessible Websites, Social Media and Inclusive Photos </a:t>
            </a:r>
          </a:p>
          <a:p>
            <a:r>
              <a:rPr lang="en-US" sz="2200" dirty="0">
                <a:solidFill>
                  <a:schemeClr val="tx1"/>
                </a:solidFill>
              </a:rPr>
              <a:t>Jan. 9, 2020: Premium Skills Workshop in Social Media Accessibility </a:t>
            </a:r>
          </a:p>
          <a:p>
            <a:r>
              <a:rPr lang="en-US" sz="2200" dirty="0">
                <a:solidFill>
                  <a:schemeClr val="tx1"/>
                </a:solidFill>
              </a:rPr>
              <a:t>Jan. 15, 2020: How to Ensure Legal Rights and Compliance Obligations: Exploring the Rights of Employees and Participants, and the Obligations of Nonprofit Organizations Under the Law</a:t>
            </a:r>
          </a:p>
        </p:txBody>
      </p:sp>
      <p:sp>
        <p:nvSpPr>
          <p:cNvPr id="4" name="Rectangle 3">
            <a:extLst>
              <a:ext uri="{FF2B5EF4-FFF2-40B4-BE49-F238E27FC236}">
                <a16:creationId xmlns:a16="http://schemas.microsoft.com/office/drawing/2014/main" id="{45B532F3-A44B-4BAB-BDBF-18DBBB87F803}"/>
              </a:ext>
            </a:extLst>
          </p:cNvPr>
          <p:cNvSpPr/>
          <p:nvPr/>
        </p:nvSpPr>
        <p:spPr>
          <a:xfrm>
            <a:off x="680720" y="5606364"/>
            <a:ext cx="10830559" cy="1015663"/>
          </a:xfrm>
          <a:prstGeom prst="rect">
            <a:avLst/>
          </a:prstGeom>
        </p:spPr>
        <p:txBody>
          <a:bodyPr wrap="square">
            <a:spAutoFit/>
          </a:bodyPr>
          <a:lstStyle/>
          <a:p>
            <a:pPr algn="ctr"/>
            <a:r>
              <a:rPr lang="en-US" sz="3000" b="1" dirty="0">
                <a:latin typeface="Times New Roman" panose="02020603050405020304" pitchFamily="18" charset="0"/>
                <a:cs typeface="Times New Roman" panose="02020603050405020304" pitchFamily="18" charset="0"/>
              </a:rPr>
              <a:t>Learn More and RSVP Here: </a:t>
            </a:r>
            <a:r>
              <a:rPr lang="en-US" sz="3000" b="1" dirty="0">
                <a:latin typeface="Times New Roman" panose="02020603050405020304" pitchFamily="18" charset="0"/>
                <a:cs typeface="Times New Roman" panose="02020603050405020304" pitchFamily="18" charset="0"/>
                <a:hlinkClick r:id="rId2"/>
              </a:rPr>
              <a:t>https://www.respectability.org/accessibility-webinars</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452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6393A8-6F56-448B-87F1-9157AC699D8D}"/>
              </a:ext>
            </a:extLst>
          </p:cNvPr>
          <p:cNvSpPr>
            <a:spLocks noGrp="1"/>
          </p:cNvSpPr>
          <p:nvPr>
            <p:ph type="title"/>
          </p:nvPr>
        </p:nvSpPr>
        <p:spPr/>
        <p:txBody>
          <a:bodyPr>
            <a:normAutofit/>
          </a:bodyPr>
          <a:lstStyle/>
          <a:p>
            <a:r>
              <a:rPr lang="en-US" sz="3600" b="1" dirty="0"/>
              <a:t>Resources and Thank You!</a:t>
            </a:r>
          </a:p>
        </p:txBody>
      </p:sp>
      <p:sp>
        <p:nvSpPr>
          <p:cNvPr id="4" name="Shape 426">
            <a:extLst>
              <a:ext uri="{FF2B5EF4-FFF2-40B4-BE49-F238E27FC236}">
                <a16:creationId xmlns:a16="http://schemas.microsoft.com/office/drawing/2014/main" id="{C710F695-65D8-41EB-A843-EC7BE66F772B}"/>
              </a:ext>
            </a:extLst>
          </p:cNvPr>
          <p:cNvSpPr txBox="1"/>
          <p:nvPr/>
        </p:nvSpPr>
        <p:spPr>
          <a:xfrm>
            <a:off x="523240" y="1534027"/>
            <a:ext cx="11144503" cy="5147190"/>
          </a:xfrm>
          <a:prstGeom prst="rect">
            <a:avLst/>
          </a:prstGeom>
          <a:noFill/>
          <a:ln>
            <a:noFill/>
          </a:ln>
        </p:spPr>
        <p:txBody>
          <a:bodyPr wrap="square" lIns="91275" tIns="45625" rIns="91275" bIns="45625" anchor="t" anchorCtr="0">
            <a:noAutofit/>
          </a:bodyPr>
          <a:lstStyle/>
          <a:p>
            <a:pPr marL="0" marR="0" lvl="0" indent="0" defTabSz="914400" rtl="0" eaLnBrk="1" fontAlgn="auto" latinLnBrk="0" hangingPunct="1">
              <a:lnSpc>
                <a:spcPct val="90000"/>
              </a:lnSpc>
              <a:spcBef>
                <a:spcPts val="480"/>
              </a:spcBef>
              <a:spcAft>
                <a:spcPts val="0"/>
              </a:spcAft>
              <a:buClrTx/>
              <a:buSzPct val="25000"/>
              <a:buFontTx/>
              <a:buNone/>
              <a:tabLst/>
              <a:defRPr/>
            </a:pPr>
            <a:r>
              <a:rPr lang="en-US" sz="3200" b="1" kern="0" dirty="0">
                <a:latin typeface="Times New Roman" panose="02020603050405020304" pitchFamily="18" charset="0"/>
                <a:ea typeface="Lato" panose="020F0502020204030203" pitchFamily="34" charset="0"/>
                <a:cs typeface="Times New Roman" panose="02020603050405020304" pitchFamily="18" charset="0"/>
                <a:sym typeface="Libre Baskerville"/>
              </a:rPr>
              <a:t>RespectAbility’s Inclusive Philanthropy Toolkit</a:t>
            </a:r>
          </a:p>
          <a:p>
            <a:pPr marL="0" marR="0" lvl="0" indent="0" defTabSz="914400" rtl="0" eaLnBrk="1" fontAlgn="auto" latinLnBrk="0" hangingPunct="1">
              <a:lnSpc>
                <a:spcPct val="90000"/>
              </a:lnSpc>
              <a:spcBef>
                <a:spcPts val="480"/>
              </a:spcBef>
              <a:spcAft>
                <a:spcPts val="0"/>
              </a:spcAft>
              <a:buClrTx/>
              <a:buSzPct val="25000"/>
              <a:buFontTx/>
              <a:buNone/>
              <a:tabLst/>
              <a:defRPr/>
            </a:pPr>
            <a:r>
              <a:rPr lang="en-US" sz="2800" kern="0" noProof="0" dirty="0">
                <a:latin typeface="Times New Roman" panose="02020603050405020304" pitchFamily="18" charset="0"/>
                <a:ea typeface="Lato" panose="020F0502020204030203" pitchFamily="34" charset="0"/>
                <a:cs typeface="Times New Roman" panose="02020603050405020304" pitchFamily="18" charset="0"/>
                <a:sym typeface="Libre Baskerville"/>
              </a:rPr>
              <a:t>Access information on disability inclusion, including the new disability in philanthropy &amp; </a:t>
            </a: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rPr>
              <a:t>n</a:t>
            </a:r>
            <a:r>
              <a:rPr lang="en-US" sz="2800" kern="0" noProof="0" dirty="0" err="1">
                <a:latin typeface="Times New Roman" panose="02020603050405020304" pitchFamily="18" charset="0"/>
                <a:ea typeface="Lato" panose="020F0502020204030203" pitchFamily="34" charset="0"/>
                <a:cs typeface="Times New Roman" panose="02020603050405020304" pitchFamily="18" charset="0"/>
                <a:sym typeface="Libre Baskerville"/>
              </a:rPr>
              <a:t>onprofits</a:t>
            </a:r>
            <a:r>
              <a:rPr lang="en-US" sz="2800" kern="0" noProof="0" dirty="0">
                <a:latin typeface="Times New Roman" panose="02020603050405020304" pitchFamily="18" charset="0"/>
                <a:ea typeface="Lato" panose="020F0502020204030203" pitchFamily="34" charset="0"/>
                <a:cs typeface="Times New Roman" panose="02020603050405020304" pitchFamily="18" charset="0"/>
                <a:sym typeface="Libre Baskerville"/>
              </a:rPr>
              <a:t> study:</a:t>
            </a:r>
            <a:r>
              <a:rPr lang="en-US" sz="2000" u="sng" kern="0" noProof="0" dirty="0">
                <a:solidFill>
                  <a:srgbClr val="0000FF"/>
                </a:solidFill>
                <a:latin typeface="Times New Roman" panose="02020603050405020304" pitchFamily="18" charset="0"/>
                <a:ea typeface="Lato" panose="020F0502020204030203" pitchFamily="34" charset="0"/>
                <a:cs typeface="Times New Roman" panose="02020603050405020304" pitchFamily="18" charset="0"/>
                <a:sym typeface="Libre Baskerville"/>
              </a:rPr>
              <a:t> </a:t>
            </a:r>
            <a:r>
              <a:rPr kumimoji="0" lang="en-US" sz="2800" u="sng" strike="noStrike" kern="0" cap="none" spc="0" normalizeH="0" baseline="0" noProof="0" dirty="0" err="1">
                <a:ln>
                  <a:noFill/>
                </a:ln>
                <a:solidFill>
                  <a:srgbClr val="0070C0"/>
                </a:solidFill>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rPr>
              <a:t>www.RespectAbility.org</a:t>
            </a:r>
            <a:r>
              <a:rPr kumimoji="0" lang="en-US" sz="2800" u="sng" strike="noStrike" kern="0" cap="none" spc="0" normalizeH="0" baseline="0" noProof="0" dirty="0">
                <a:ln>
                  <a:noFill/>
                </a:ln>
                <a:solidFill>
                  <a:srgbClr val="0070C0"/>
                </a:solidFill>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rPr>
              <a:t>/inclusive-philanthropy</a:t>
            </a:r>
            <a:endParaRPr kumimoji="0" lang="en-US" sz="2800" u="sng" strike="noStrike" kern="0" cap="none" spc="0" normalizeH="0" baseline="0" noProof="0" dirty="0">
              <a:ln>
                <a:noFill/>
              </a:ln>
              <a:solidFill>
                <a:srgbClr val="0070C0"/>
              </a:solidFill>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hlinkClick r:id="rId2">
                <a:extLst>
                  <a:ext uri="{A12FA001-AC4F-418D-AE19-62706E023703}">
                    <ahyp:hlinkClr xmlns:ahyp="http://schemas.microsoft.com/office/drawing/2018/hyperlinkcolor" val="tx"/>
                  </a:ext>
                </a:extLst>
              </a:hlinkClick>
            </a:endParaRPr>
          </a:p>
          <a:p>
            <a:pPr marL="0" marR="0" lvl="0" indent="0" defTabSz="914400" rtl="0" eaLnBrk="1" fontAlgn="auto" latinLnBrk="0" hangingPunct="1">
              <a:lnSpc>
                <a:spcPct val="90000"/>
              </a:lnSpc>
              <a:spcBef>
                <a:spcPts val="480"/>
              </a:spcBef>
              <a:spcAft>
                <a:spcPts val="0"/>
              </a:spcAft>
              <a:buClrTx/>
              <a:buSzPct val="25000"/>
              <a:buFontTx/>
              <a:buNone/>
              <a:tabLst/>
              <a:defRPr/>
            </a:pPr>
            <a:endParaRPr lang="en-US" sz="1000" kern="0" dirty="0">
              <a:latin typeface="Times New Roman" panose="02020603050405020304" pitchFamily="18" charset="0"/>
              <a:ea typeface="Lato" panose="020F0502020204030203" pitchFamily="34" charset="0"/>
              <a:cs typeface="Times New Roman" panose="02020603050405020304" pitchFamily="18" charset="0"/>
              <a:sym typeface="Libre Baskerville"/>
            </a:endParaRPr>
          </a:p>
          <a:p>
            <a:pPr lvl="0">
              <a:lnSpc>
                <a:spcPct val="90000"/>
              </a:lnSpc>
              <a:spcBef>
                <a:spcPts val="480"/>
              </a:spcBef>
              <a:buSzPct val="25000"/>
              <a:defRPr/>
            </a:pPr>
            <a:r>
              <a:rPr lang="en-US" sz="3200" b="1" kern="0" dirty="0">
                <a:solidFill>
                  <a:prstClr val="black"/>
                </a:solidFill>
                <a:latin typeface="Times New Roman" panose="02020603050405020304" pitchFamily="18" charset="0"/>
                <a:ea typeface="Lato" panose="020F0502020204030203" pitchFamily="34" charset="0"/>
                <a:cs typeface="Times New Roman" panose="02020603050405020304" pitchFamily="18" charset="0"/>
                <a:sym typeface="Libre Baskerville"/>
              </a:rPr>
              <a:t>Follow us on Social Media!</a:t>
            </a:r>
            <a:endParaRPr lang="en-US" sz="2000" kern="0" dirty="0">
              <a:latin typeface="Times New Roman" panose="02020603050405020304" pitchFamily="18" charset="0"/>
              <a:ea typeface="Lato" panose="020F0502020204030203" pitchFamily="34" charset="0"/>
              <a:cs typeface="Times New Roman" panose="02020603050405020304" pitchFamily="18" charset="0"/>
              <a:sym typeface="Libre Baskerville"/>
            </a:endParaRPr>
          </a:p>
          <a:p>
            <a:pPr marL="0" marR="0" lvl="0" indent="0" defTabSz="914400" rtl="0" eaLnBrk="1" fontAlgn="auto" latinLnBrk="0" hangingPunct="1">
              <a:lnSpc>
                <a:spcPct val="90000"/>
              </a:lnSpc>
              <a:spcBef>
                <a:spcPts val="480"/>
              </a:spcBef>
              <a:spcAft>
                <a:spcPts val="0"/>
              </a:spcAft>
              <a:buClrTx/>
              <a:buSzPct val="25000"/>
              <a:buFontTx/>
              <a:buNone/>
              <a:tabLst/>
              <a:defRPr/>
            </a:pPr>
            <a:r>
              <a:rPr kumimoji="0" lang="en-US" sz="2800" u="none" strike="noStrike" kern="0" cap="none" spc="0" normalizeH="0" baseline="0" noProof="0" dirty="0">
                <a:ln>
                  <a:noFill/>
                </a:ln>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rPr>
              <a:t>Twitter: @</a:t>
            </a:r>
            <a:r>
              <a:rPr kumimoji="0" lang="en-US" sz="2800" u="none" strike="noStrike" kern="0" cap="none" spc="0" normalizeH="0" baseline="0" noProof="0" dirty="0" err="1">
                <a:ln>
                  <a:noFill/>
                </a:ln>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rPr>
              <a:t>Respect_Ability</a:t>
            </a:r>
            <a:endParaRPr kumimoji="0" lang="en-US" sz="2800" strike="noStrike" kern="0" cap="none" spc="0" normalizeH="0" baseline="0" noProof="0" dirty="0">
              <a:ln>
                <a:noFill/>
              </a:ln>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endParaRPr>
          </a:p>
          <a:p>
            <a:pPr marL="0" marR="0" lvl="0" indent="0" defTabSz="914400" rtl="0" eaLnBrk="1" fontAlgn="auto" latinLnBrk="0" hangingPunct="1">
              <a:lnSpc>
                <a:spcPct val="90000"/>
              </a:lnSpc>
              <a:spcBef>
                <a:spcPts val="480"/>
              </a:spcBef>
              <a:spcAft>
                <a:spcPts val="0"/>
              </a:spcAft>
              <a:buClrTx/>
              <a:buSzPct val="25000"/>
              <a:buFontTx/>
              <a:buNone/>
              <a:tabLst/>
              <a:defRPr/>
            </a:pPr>
            <a:r>
              <a:rPr kumimoji="0" lang="en-US" sz="2800" u="none" strike="noStrike" kern="0" cap="none" spc="0" normalizeH="0" baseline="0" noProof="0" dirty="0">
                <a:ln>
                  <a:noFill/>
                </a:ln>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rPr>
              <a:t>Facebook: </a:t>
            </a:r>
            <a:r>
              <a:rPr kumimoji="0" lang="en-US" sz="2800" strike="noStrike" kern="0" cap="none" spc="0" normalizeH="0" baseline="0" noProof="0" dirty="0" err="1">
                <a:ln>
                  <a:noFill/>
                </a:ln>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rPr>
              <a:t>RespectAbilityUSA</a:t>
            </a:r>
            <a:endParaRPr kumimoji="0" lang="en-US" sz="2800" strike="noStrike" kern="0" cap="none" spc="0" normalizeH="0" baseline="0" noProof="0" dirty="0">
              <a:ln>
                <a:noFill/>
              </a:ln>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endParaRPr>
          </a:p>
          <a:p>
            <a:pPr marL="0" marR="0" lvl="0" indent="0" defTabSz="914400" rtl="0" eaLnBrk="1" fontAlgn="auto" latinLnBrk="0" hangingPunct="1">
              <a:lnSpc>
                <a:spcPct val="90000"/>
              </a:lnSpc>
              <a:spcBef>
                <a:spcPts val="480"/>
              </a:spcBef>
              <a:spcAft>
                <a:spcPts val="0"/>
              </a:spcAft>
              <a:buClrTx/>
              <a:buSzPct val="25000"/>
              <a:buFontTx/>
              <a:buNone/>
              <a:tabLst/>
              <a:defRPr/>
            </a:pP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rPr>
              <a:t>Instagram: @</a:t>
            </a:r>
            <a:r>
              <a:rPr lang="en-US" sz="2800" kern="0" dirty="0" err="1">
                <a:latin typeface="Times New Roman" panose="02020603050405020304" pitchFamily="18" charset="0"/>
                <a:ea typeface="Lato" panose="020F0502020204030203" pitchFamily="34" charset="0"/>
                <a:cs typeface="Times New Roman" panose="02020603050405020304" pitchFamily="18" charset="0"/>
                <a:sym typeface="Libre Baskerville"/>
              </a:rPr>
              <a:t>RespectTheAbility</a:t>
            </a:r>
            <a:endPar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endParaRPr>
          </a:p>
          <a:p>
            <a:pPr marL="0" marR="0" lvl="0" indent="0" defTabSz="914400" rtl="0" eaLnBrk="1" fontAlgn="auto" latinLnBrk="0" hangingPunct="1">
              <a:lnSpc>
                <a:spcPct val="90000"/>
              </a:lnSpc>
              <a:spcBef>
                <a:spcPts val="480"/>
              </a:spcBef>
              <a:spcAft>
                <a:spcPts val="0"/>
              </a:spcAft>
              <a:buClrTx/>
              <a:buSzPct val="25000"/>
              <a:buFontTx/>
              <a:buNone/>
              <a:tabLst/>
              <a:defRPr/>
            </a:pPr>
            <a:endParaRPr kumimoji="0" lang="en-US" sz="1000" strike="noStrike" kern="0" cap="none" spc="0" normalizeH="0" baseline="0" noProof="0" dirty="0">
              <a:ln>
                <a:noFill/>
              </a:ln>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endParaRPr>
          </a:p>
          <a:p>
            <a:pPr>
              <a:lnSpc>
                <a:spcPct val="90000"/>
              </a:lnSpc>
              <a:spcBef>
                <a:spcPts val="480"/>
              </a:spcBef>
              <a:buSzPct val="25000"/>
              <a:defRPr/>
            </a:pP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hlinkClick r:id="rId2"/>
              </a:rPr>
              <a:t>www.RespectAbility.org</a:t>
            </a: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rPr>
              <a:t>  |  (202) 517-6272  |  </a:t>
            </a: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hlinkClick r:id="rId3"/>
              </a:rPr>
              <a:t>info@RespectAbility.org</a:t>
            </a: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rPr>
              <a:t> </a:t>
            </a:r>
          </a:p>
          <a:p>
            <a:pPr marL="0" marR="0" lvl="0" indent="0" defTabSz="914400" rtl="0" eaLnBrk="1" fontAlgn="auto" latinLnBrk="0" hangingPunct="1">
              <a:lnSpc>
                <a:spcPct val="90000"/>
              </a:lnSpc>
              <a:spcBef>
                <a:spcPts val="480"/>
              </a:spcBef>
              <a:spcAft>
                <a:spcPts val="0"/>
              </a:spcAft>
              <a:buClrTx/>
              <a:buSzPct val="25000"/>
              <a:buFontTx/>
              <a:buNone/>
              <a:tabLst/>
              <a:defRPr/>
            </a:pP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rPr>
              <a:t>Intersection of Disability and Politics: </a:t>
            </a: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hlinkClick r:id="rId4"/>
              </a:rPr>
              <a:t>www.TheRespectAbilityReport.org</a:t>
            </a:r>
            <a:endPar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endParaRPr>
          </a:p>
        </p:txBody>
      </p:sp>
    </p:spTree>
    <p:extLst>
      <p:ext uri="{BB962C8B-B14F-4D97-AF65-F5344CB8AC3E}">
        <p14:creationId xmlns:p14="http://schemas.microsoft.com/office/powerpoint/2010/main" val="145604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E7041A29-C8D0-5B46-B8B2-B34D4194E243}"/>
              </a:ext>
            </a:extLst>
          </p:cNvPr>
          <p:cNvSpPr>
            <a:spLocks noGrp="1"/>
          </p:cNvSpPr>
          <p:nvPr>
            <p:ph type="title"/>
          </p:nvPr>
        </p:nvSpPr>
        <p:spPr/>
        <p:txBody>
          <a:bodyPr/>
          <a:lstStyle/>
          <a:p>
            <a:r>
              <a:rPr lang="en-US" dirty="0"/>
              <a:t>These are people with disabilities.</a:t>
            </a:r>
          </a:p>
        </p:txBody>
      </p:sp>
      <p:sp>
        <p:nvSpPr>
          <p:cNvPr id="9" name="Rectangle 8">
            <a:extLst>
              <a:ext uri="{FF2B5EF4-FFF2-40B4-BE49-F238E27FC236}">
                <a16:creationId xmlns:a16="http://schemas.microsoft.com/office/drawing/2014/main" id="{2FF0AB36-5964-4E34-B48B-2F308D3ADE22}"/>
              </a:ext>
              <a:ext uri="{C183D7F6-B498-43B3-948B-1728B52AA6E4}">
                <adec:decorative xmlns:adec="http://schemas.microsoft.com/office/drawing/2017/decorative" val="1"/>
              </a:ext>
            </a:extLst>
          </p:cNvPr>
          <p:cNvSpPr/>
          <p:nvPr/>
        </p:nvSpPr>
        <p:spPr>
          <a:xfrm>
            <a:off x="-510475" y="2327605"/>
            <a:ext cx="13206046" cy="1766717"/>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Richard Branson">
            <a:extLst>
              <a:ext uri="{FF2B5EF4-FFF2-40B4-BE49-F238E27FC236}">
                <a16:creationId xmlns:a16="http://schemas.microsoft.com/office/drawing/2014/main" id="{A7200C7C-1215-411C-A089-375A2D465C8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748908" y="-102714"/>
            <a:ext cx="2515672" cy="3000067"/>
          </a:xfrm>
          <a:prstGeom prst="rect">
            <a:avLst/>
          </a:prstGeom>
        </p:spPr>
      </p:pic>
      <p:pic>
        <p:nvPicPr>
          <p:cNvPr id="13" name="Picture 12" descr="Demi Lovato">
            <a:extLst>
              <a:ext uri="{FF2B5EF4-FFF2-40B4-BE49-F238E27FC236}">
                <a16:creationId xmlns:a16="http://schemas.microsoft.com/office/drawing/2014/main" id="{F376CD0F-9E6F-4F2C-9ACB-22D7CD88A26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7263703" y="-176123"/>
            <a:ext cx="2748201" cy="3075975"/>
          </a:xfrm>
          <a:prstGeom prst="rect">
            <a:avLst/>
          </a:prstGeom>
        </p:spPr>
      </p:pic>
      <p:pic>
        <p:nvPicPr>
          <p:cNvPr id="19" name="Picture 18" descr="Whoopi Goldberg">
            <a:extLst>
              <a:ext uri="{FF2B5EF4-FFF2-40B4-BE49-F238E27FC236}">
                <a16:creationId xmlns:a16="http://schemas.microsoft.com/office/drawing/2014/main" id="{6C9DBCA1-3ABF-43C6-942B-E59A899AD7A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p:blipFill>
        <p:spPr>
          <a:xfrm>
            <a:off x="2438921" y="-96229"/>
            <a:ext cx="2512816" cy="3000067"/>
          </a:xfrm>
          <a:prstGeom prst="rect">
            <a:avLst/>
          </a:prstGeom>
        </p:spPr>
      </p:pic>
      <p:pic>
        <p:nvPicPr>
          <p:cNvPr id="23" name="Picture 22" descr="Greta Thunberg">
            <a:extLst>
              <a:ext uri="{FF2B5EF4-FFF2-40B4-BE49-F238E27FC236}">
                <a16:creationId xmlns:a16="http://schemas.microsoft.com/office/drawing/2014/main" id="{A3C79C9C-3E0B-41A3-8756-55F66F5EA64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419226" y="4006399"/>
            <a:ext cx="2489337" cy="2883687"/>
          </a:xfrm>
          <a:prstGeom prst="rect">
            <a:avLst/>
          </a:prstGeom>
        </p:spPr>
      </p:pic>
      <p:pic>
        <p:nvPicPr>
          <p:cNvPr id="25" name="Picture 24" descr="Steve Jobs">
            <a:extLst>
              <a:ext uri="{FF2B5EF4-FFF2-40B4-BE49-F238E27FC236}">
                <a16:creationId xmlns:a16="http://schemas.microsoft.com/office/drawing/2014/main" id="{0B3C2A8F-2DCF-4AF8-BE43-30B13F29E06A}"/>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p:blipFill>
        <p:spPr>
          <a:xfrm>
            <a:off x="7391589" y="3988741"/>
            <a:ext cx="2467220" cy="2883687"/>
          </a:xfrm>
          <a:prstGeom prst="rect">
            <a:avLst/>
          </a:prstGeom>
        </p:spPr>
      </p:pic>
      <p:pic>
        <p:nvPicPr>
          <p:cNvPr id="27" name="Picture 26" descr="Marlee Matlin">
            <a:extLst>
              <a:ext uri="{FF2B5EF4-FFF2-40B4-BE49-F238E27FC236}">
                <a16:creationId xmlns:a16="http://schemas.microsoft.com/office/drawing/2014/main" id="{272C6665-C94F-434B-A329-0FD5A648E1D5}"/>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rcRect/>
          <a:stretch/>
        </p:blipFill>
        <p:spPr>
          <a:xfrm>
            <a:off x="-41152" y="3998340"/>
            <a:ext cx="2454103" cy="2866414"/>
          </a:xfrm>
          <a:prstGeom prst="rect">
            <a:avLst/>
          </a:prstGeom>
        </p:spPr>
      </p:pic>
      <p:pic>
        <p:nvPicPr>
          <p:cNvPr id="29" name="Picture 28" descr="Mariah Carey">
            <a:extLst>
              <a:ext uri="{FF2B5EF4-FFF2-40B4-BE49-F238E27FC236}">
                <a16:creationId xmlns:a16="http://schemas.microsoft.com/office/drawing/2014/main" id="{5BEE2B08-971F-4F9D-96CE-C6C07025BDD7}"/>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rcRect/>
          <a:stretch/>
        </p:blipFill>
        <p:spPr>
          <a:xfrm>
            <a:off x="9780783" y="3990947"/>
            <a:ext cx="2445465" cy="2871186"/>
          </a:xfrm>
          <a:prstGeom prst="rect">
            <a:avLst/>
          </a:prstGeom>
        </p:spPr>
      </p:pic>
      <p:sp>
        <p:nvSpPr>
          <p:cNvPr id="2" name="TextBox 1">
            <a:extLst>
              <a:ext uri="{FF2B5EF4-FFF2-40B4-BE49-F238E27FC236}">
                <a16:creationId xmlns:a16="http://schemas.microsoft.com/office/drawing/2014/main" id="{3BC17EED-F370-4123-8932-D09AB9F56620}"/>
              </a:ext>
            </a:extLst>
          </p:cNvPr>
          <p:cNvSpPr txBox="1"/>
          <p:nvPr/>
        </p:nvSpPr>
        <p:spPr>
          <a:xfrm>
            <a:off x="-26139" y="3104944"/>
            <a:ext cx="12141939" cy="584775"/>
          </a:xfrm>
          <a:prstGeom prst="rect">
            <a:avLst/>
          </a:prstGeom>
          <a:no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These are people with disabilities.</a:t>
            </a:r>
          </a:p>
        </p:txBody>
      </p:sp>
      <p:pic>
        <p:nvPicPr>
          <p:cNvPr id="5" name="Picture 4" descr="Halle Berry">
            <a:extLst>
              <a:ext uri="{FF2B5EF4-FFF2-40B4-BE49-F238E27FC236}">
                <a16:creationId xmlns:a16="http://schemas.microsoft.com/office/drawing/2014/main" id="{E9E37991-AA19-4E2A-A2AA-2FB587BCC9AD}"/>
              </a:ext>
            </a:extLst>
          </p:cNvPr>
          <p:cNvPicPr>
            <a:picLocks noChangeAspect="1"/>
          </p:cNvPicPr>
          <p:nvPr/>
        </p:nvPicPr>
        <p:blipFill rotWithShape="1">
          <a:blip r:embed="rId16" cstate="screen">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a:stretch/>
        </p:blipFill>
        <p:spPr>
          <a:xfrm>
            <a:off x="4878660" y="4006812"/>
            <a:ext cx="2512929" cy="2871186"/>
          </a:xfrm>
          <a:prstGeom prst="rect">
            <a:avLst/>
          </a:prstGeom>
        </p:spPr>
      </p:pic>
      <p:cxnSp>
        <p:nvCxnSpPr>
          <p:cNvPr id="11" name="Straight Connector 10">
            <a:extLst>
              <a:ext uri="{FF2B5EF4-FFF2-40B4-BE49-F238E27FC236}">
                <a16:creationId xmlns:a16="http://schemas.microsoft.com/office/drawing/2014/main" id="{D5D77733-3FEA-4EFA-901A-8CEDE74DADA2}"/>
              </a:ext>
              <a:ext uri="{C183D7F6-B498-43B3-948B-1728B52AA6E4}">
                <adec:decorative xmlns:adec="http://schemas.microsoft.com/office/drawing/2017/decorative" val="1"/>
              </a:ext>
            </a:extLst>
          </p:cNvPr>
          <p:cNvCxnSpPr>
            <a:cxnSpLocks/>
          </p:cNvCxnSpPr>
          <p:nvPr/>
        </p:nvCxnSpPr>
        <p:spPr>
          <a:xfrm>
            <a:off x="-41152" y="3972950"/>
            <a:ext cx="12267400" cy="1799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descr="Selma Blair">
            <a:extLst>
              <a:ext uri="{FF2B5EF4-FFF2-40B4-BE49-F238E27FC236}">
                <a16:creationId xmlns:a16="http://schemas.microsoft.com/office/drawing/2014/main" id="{CDE9B4D4-601B-4F50-8914-23F291465133}"/>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a:ext>
            </a:extLst>
          </a:blip>
          <a:srcRect/>
          <a:stretch/>
        </p:blipFill>
        <p:spPr>
          <a:xfrm>
            <a:off x="9780783" y="-122905"/>
            <a:ext cx="2532620" cy="3048303"/>
          </a:xfrm>
          <a:prstGeom prst="rect">
            <a:avLst/>
          </a:prstGeom>
        </p:spPr>
      </p:pic>
      <p:pic>
        <p:nvPicPr>
          <p:cNvPr id="22" name="Picture 21" descr="Stephen Hawking, award winning physicist and power chair user.">
            <a:extLst>
              <a:ext uri="{FF2B5EF4-FFF2-40B4-BE49-F238E27FC236}">
                <a16:creationId xmlns:a16="http://schemas.microsoft.com/office/drawing/2014/main" id="{E5CF0C00-440F-45F0-95FE-CAEA6C9B8FC2}"/>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77282" y="-53953"/>
            <a:ext cx="2532620" cy="2967095"/>
          </a:xfrm>
          <a:prstGeom prst="rect">
            <a:avLst/>
          </a:prstGeom>
        </p:spPr>
      </p:pic>
      <p:cxnSp>
        <p:nvCxnSpPr>
          <p:cNvPr id="24" name="Straight Connector 23">
            <a:extLst>
              <a:ext uri="{FF2B5EF4-FFF2-40B4-BE49-F238E27FC236}">
                <a16:creationId xmlns:a16="http://schemas.microsoft.com/office/drawing/2014/main" id="{5DDA02C5-4AF3-4DD3-83FC-08BC8ED305D8}"/>
              </a:ext>
              <a:ext uri="{C183D7F6-B498-43B3-948B-1728B52AA6E4}">
                <adec:decorative xmlns:adec="http://schemas.microsoft.com/office/drawing/2017/decorative" val="1"/>
              </a:ext>
            </a:extLst>
          </p:cNvPr>
          <p:cNvCxnSpPr>
            <a:cxnSpLocks/>
          </p:cNvCxnSpPr>
          <p:nvPr/>
        </p:nvCxnSpPr>
        <p:spPr>
          <a:xfrm>
            <a:off x="-35507" y="2909751"/>
            <a:ext cx="12268824" cy="673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096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207EE9A8-2D5C-C14A-8666-1FC78F1CDF07}"/>
              </a:ext>
            </a:extLst>
          </p:cNvPr>
          <p:cNvSpPr>
            <a:spLocks noGrp="1"/>
          </p:cNvSpPr>
          <p:nvPr>
            <p:ph type="title"/>
          </p:nvPr>
        </p:nvSpPr>
        <p:spPr/>
        <p:txBody>
          <a:bodyPr/>
          <a:lstStyle/>
          <a:p>
            <a:r>
              <a:rPr lang="en-US" dirty="0"/>
              <a:t>61 million people</a:t>
            </a:r>
          </a:p>
        </p:txBody>
      </p:sp>
      <p:pic>
        <p:nvPicPr>
          <p:cNvPr id="5" name="Picture 4" descr="A man with a developmental disability pushing a cart">
            <a:extLst>
              <a:ext uri="{FF2B5EF4-FFF2-40B4-BE49-F238E27FC236}">
                <a16:creationId xmlns:a16="http://schemas.microsoft.com/office/drawing/2014/main" id="{F426324E-848E-4113-8F7B-DB39B43A2B7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8" name="Rectangle 7">
            <a:extLst>
              <a:ext uri="{FF2B5EF4-FFF2-40B4-BE49-F238E27FC236}">
                <a16:creationId xmlns:a16="http://schemas.microsoft.com/office/drawing/2014/main" id="{345C1672-8B44-4E4B-85E2-4BC3CBD84265}"/>
              </a:ext>
              <a:ext uri="{C183D7F6-B498-43B3-948B-1728B52AA6E4}">
                <adec:decorative xmlns:adec="http://schemas.microsoft.com/office/drawing/2017/decorative" val="1"/>
              </a:ext>
            </a:extLst>
          </p:cNvPr>
          <p:cNvSpPr/>
          <p:nvPr/>
        </p:nvSpPr>
        <p:spPr>
          <a:xfrm>
            <a:off x="6301946" y="307587"/>
            <a:ext cx="5758250" cy="2376421"/>
          </a:xfrm>
          <a:prstGeom prst="rect">
            <a:avLst/>
          </a:prstGeom>
          <a:solidFill>
            <a:srgbClr val="0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A33315F-A4C0-490F-A4DF-74E0DEC22061}"/>
              </a:ext>
            </a:extLst>
          </p:cNvPr>
          <p:cNvSpPr/>
          <p:nvPr/>
        </p:nvSpPr>
        <p:spPr>
          <a:xfrm>
            <a:off x="6509982" y="535235"/>
            <a:ext cx="5349922" cy="1981303"/>
          </a:xfrm>
          <a:prstGeom prst="rect">
            <a:avLst/>
          </a:prstGeom>
          <a:solidFill>
            <a:srgbClr val="EFAF30"/>
          </a:solidFill>
          <a:ln>
            <a:solidFill>
              <a:srgbClr val="4D4D4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85000"/>
                    <a:lumOff val="15000"/>
                  </a:schemeClr>
                </a:solidFill>
                <a:latin typeface="Times New Roman" panose="02020603050405020304" pitchFamily="18" charset="0"/>
                <a:cs typeface="Times New Roman" panose="02020603050405020304" pitchFamily="18" charset="0"/>
              </a:rPr>
              <a:t>61 Million </a:t>
            </a:r>
          </a:p>
          <a:p>
            <a:pPr algn="ctr"/>
            <a:r>
              <a:rPr lang="en-US" sz="3000" dirty="0">
                <a:latin typeface="Times New Roman" panose="02020603050405020304" pitchFamily="18" charset="0"/>
                <a:cs typeface="Times New Roman" panose="02020603050405020304" pitchFamily="18" charset="0"/>
              </a:rPr>
              <a:t>people in the U.S.                        have a disability.* </a:t>
            </a:r>
          </a:p>
        </p:txBody>
      </p:sp>
      <p:sp>
        <p:nvSpPr>
          <p:cNvPr id="2" name="TextBox 1">
            <a:extLst>
              <a:ext uri="{FF2B5EF4-FFF2-40B4-BE49-F238E27FC236}">
                <a16:creationId xmlns:a16="http://schemas.microsoft.com/office/drawing/2014/main" id="{882D620D-E320-45BA-A466-188D3D5A18D5}"/>
              </a:ext>
            </a:extLst>
          </p:cNvPr>
          <p:cNvSpPr txBox="1"/>
          <p:nvPr/>
        </p:nvSpPr>
        <p:spPr>
          <a:xfrm>
            <a:off x="189781" y="6481546"/>
            <a:ext cx="1487908"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 Source: US Census</a:t>
            </a:r>
          </a:p>
        </p:txBody>
      </p:sp>
      <p:sp>
        <p:nvSpPr>
          <p:cNvPr id="11" name="Rectangle 10">
            <a:extLst>
              <a:ext uri="{FF2B5EF4-FFF2-40B4-BE49-F238E27FC236}">
                <a16:creationId xmlns:a16="http://schemas.microsoft.com/office/drawing/2014/main" id="{4F4FE343-D253-4C03-9DFC-764D175B21F8}"/>
              </a:ext>
              <a:ext uri="{C183D7F6-B498-43B3-948B-1728B52AA6E4}">
                <adec:decorative xmlns:adec="http://schemas.microsoft.com/office/drawing/2017/decorative" val="1"/>
              </a:ext>
            </a:extLst>
          </p:cNvPr>
          <p:cNvSpPr/>
          <p:nvPr/>
        </p:nvSpPr>
        <p:spPr>
          <a:xfrm>
            <a:off x="6301945" y="2911656"/>
            <a:ext cx="5758249" cy="3411109"/>
          </a:xfrm>
          <a:prstGeom prst="rect">
            <a:avLst/>
          </a:prstGeom>
          <a:solidFill>
            <a:srgbClr val="0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EADAF2B-1DEE-429B-A188-4106BA264C06}"/>
              </a:ext>
              <a:ext uri="{C183D7F6-B498-43B3-948B-1728B52AA6E4}">
                <adec:decorative xmlns:adec="http://schemas.microsoft.com/office/drawing/2017/decorative" val="1"/>
              </a:ext>
            </a:extLst>
          </p:cNvPr>
          <p:cNvSpPr/>
          <p:nvPr/>
        </p:nvSpPr>
        <p:spPr>
          <a:xfrm>
            <a:off x="6509982" y="3247573"/>
            <a:ext cx="5349922" cy="2715904"/>
          </a:xfrm>
          <a:prstGeom prst="rect">
            <a:avLst/>
          </a:prstGeom>
          <a:solidFill>
            <a:srgbClr val="EFAF3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A4AAFD-AECF-4371-B0EE-D102AB9CD006}"/>
              </a:ext>
            </a:extLst>
          </p:cNvPr>
          <p:cNvSpPr txBox="1"/>
          <p:nvPr/>
        </p:nvSpPr>
        <p:spPr>
          <a:xfrm>
            <a:off x="6722076" y="3554469"/>
            <a:ext cx="5040642" cy="2102114"/>
          </a:xfrm>
          <a:prstGeom prst="rect">
            <a:avLst/>
          </a:prstGeom>
          <a:noFill/>
          <a:ln>
            <a:noFill/>
          </a:ln>
        </p:spPr>
        <p:txBody>
          <a:bodyPr wrap="square" rtlCol="0" anchor="ctr">
            <a:spAutoFit/>
          </a:bodyPr>
          <a:lstStyle/>
          <a:p>
            <a:pPr algn="ctr">
              <a:lnSpc>
                <a:spcPct val="90000"/>
              </a:lnSpc>
            </a:pPr>
            <a:r>
              <a:rPr lang="en-US" sz="3000" dirty="0">
                <a:solidFill>
                  <a:schemeClr val="bg1"/>
                </a:solidFill>
                <a:latin typeface="Times New Roman" panose="02020603050405020304" pitchFamily="18" charset="0"/>
                <a:cs typeface="Times New Roman" panose="02020603050405020304" pitchFamily="18" charset="0"/>
              </a:rPr>
              <a:t>People with disabilities </a:t>
            </a:r>
          </a:p>
          <a:p>
            <a:pPr algn="ctr">
              <a:lnSpc>
                <a:spcPct val="90000"/>
              </a:lnSpc>
            </a:pPr>
            <a:r>
              <a:rPr lang="en-US" sz="3000" dirty="0">
                <a:solidFill>
                  <a:schemeClr val="bg1"/>
                </a:solidFill>
                <a:latin typeface="Times New Roman" panose="02020603050405020304" pitchFamily="18" charset="0"/>
                <a:cs typeface="Times New Roman" panose="02020603050405020304" pitchFamily="18" charset="0"/>
              </a:rPr>
              <a:t>want</a:t>
            </a:r>
          </a:p>
          <a:p>
            <a:pPr algn="ctr">
              <a:lnSpc>
                <a:spcPct val="90000"/>
              </a:lnSpc>
            </a:pPr>
            <a:r>
              <a:rPr lang="en-US" sz="4400" b="1" dirty="0">
                <a:solidFill>
                  <a:schemeClr val="tx1">
                    <a:lumMod val="85000"/>
                    <a:lumOff val="15000"/>
                  </a:schemeClr>
                </a:solidFill>
                <a:latin typeface="Times New Roman" panose="02020603050405020304" pitchFamily="18" charset="0"/>
                <a:cs typeface="Times New Roman" panose="02020603050405020304" pitchFamily="18" charset="0"/>
              </a:rPr>
              <a:t>opportunities</a:t>
            </a:r>
          </a:p>
          <a:p>
            <a:pPr algn="ctr">
              <a:lnSpc>
                <a:spcPct val="90000"/>
              </a:lnSpc>
            </a:pPr>
            <a:r>
              <a:rPr lang="en-US" sz="3000" dirty="0">
                <a:solidFill>
                  <a:schemeClr val="bg1"/>
                </a:solidFill>
                <a:latin typeface="Times New Roman" panose="02020603050405020304" pitchFamily="18" charset="0"/>
                <a:cs typeface="Times New Roman" panose="02020603050405020304" pitchFamily="18" charset="0"/>
              </a:rPr>
              <a:t>Just like anyone else.</a:t>
            </a:r>
          </a:p>
          <a:p>
            <a:pPr algn="ctr"/>
            <a:endParaRPr lang="en-US" sz="1000" dirty="0">
              <a:solidFill>
                <a:schemeClr val="bg1"/>
              </a:solidFill>
              <a:latin typeface="Times New Roman" panose="02020603050405020304" pitchFamily="18" charset="0"/>
              <a:cs typeface="Times New Roman" panose="02020603050405020304" pitchFamily="18" charset="0"/>
            </a:endParaRPr>
          </a:p>
        </p:txBody>
      </p:sp>
      <p:pic>
        <p:nvPicPr>
          <p:cNvPr id="12" name="Picture 11" descr="RespectAbility logo">
            <a:extLst>
              <a:ext uri="{FF2B5EF4-FFF2-40B4-BE49-F238E27FC236}">
                <a16:creationId xmlns:a16="http://schemas.microsoft.com/office/drawing/2014/main" id="{5B70A2A2-139A-43CC-ACC4-96E02035B8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84110" y="6413654"/>
            <a:ext cx="906449" cy="403402"/>
          </a:xfrm>
          <a:prstGeom prst="rect">
            <a:avLst/>
          </a:prstGeom>
        </p:spPr>
      </p:pic>
    </p:spTree>
    <p:extLst>
      <p:ext uri="{BB962C8B-B14F-4D97-AF65-F5344CB8AC3E}">
        <p14:creationId xmlns:p14="http://schemas.microsoft.com/office/powerpoint/2010/main" val="190883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5C5903F-A0A0-054E-8871-C28D324E0E7A}"/>
              </a:ext>
            </a:extLst>
          </p:cNvPr>
          <p:cNvSpPr>
            <a:spLocks noGrp="1"/>
          </p:cNvSpPr>
          <p:nvPr>
            <p:ph type="title"/>
          </p:nvPr>
        </p:nvSpPr>
        <p:spPr/>
        <p:txBody>
          <a:bodyPr/>
          <a:lstStyle/>
          <a:p>
            <a:r>
              <a:rPr lang="en-US" dirty="0"/>
              <a:t>1 in 4 adults</a:t>
            </a:r>
          </a:p>
        </p:txBody>
      </p:sp>
      <p:pic>
        <p:nvPicPr>
          <p:cNvPr id="5" name="Picture 4" descr="Tatiana Lee smiling">
            <a:extLst>
              <a:ext uri="{FF2B5EF4-FFF2-40B4-BE49-F238E27FC236}">
                <a16:creationId xmlns:a16="http://schemas.microsoft.com/office/drawing/2014/main" id="{C0844FA5-60D4-4D51-8FEE-50D681FBCF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47164" y="-1"/>
            <a:ext cx="10148249" cy="6861735"/>
          </a:xfrm>
          <a:prstGeom prst="rect">
            <a:avLst/>
          </a:prstGeom>
        </p:spPr>
      </p:pic>
      <p:sp>
        <p:nvSpPr>
          <p:cNvPr id="3" name="Rectangle 2">
            <a:extLst>
              <a:ext uri="{FF2B5EF4-FFF2-40B4-BE49-F238E27FC236}">
                <a16:creationId xmlns:a16="http://schemas.microsoft.com/office/drawing/2014/main" id="{C71BFD20-01FB-44FA-AA40-AF3020B6292E}"/>
              </a:ext>
              <a:ext uri="{C183D7F6-B498-43B3-948B-1728B52AA6E4}">
                <adec:decorative xmlns:adec="http://schemas.microsoft.com/office/drawing/2017/decorative" val="1"/>
              </a:ext>
            </a:extLst>
          </p:cNvPr>
          <p:cNvSpPr/>
          <p:nvPr/>
        </p:nvSpPr>
        <p:spPr>
          <a:xfrm>
            <a:off x="304800" y="537029"/>
            <a:ext cx="3178629" cy="568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33315F-A4C0-490F-A4DF-74E0DEC22061}"/>
              </a:ext>
            </a:extLst>
          </p:cNvPr>
          <p:cNvSpPr/>
          <p:nvPr/>
        </p:nvSpPr>
        <p:spPr>
          <a:xfrm>
            <a:off x="602079" y="745060"/>
            <a:ext cx="2612609" cy="5269985"/>
          </a:xfrm>
          <a:prstGeom prst="rect">
            <a:avLst/>
          </a:prstGeom>
          <a:solidFill>
            <a:srgbClr val="EFAF30"/>
          </a:solidFill>
          <a:ln>
            <a:solidFill>
              <a:srgbClr val="4D4D4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Times New Roman" panose="02020603050405020304" pitchFamily="18" charset="0"/>
                <a:cs typeface="Times New Roman" panose="02020603050405020304" pitchFamily="18" charset="0"/>
              </a:rPr>
              <a:t>1 in 4</a:t>
            </a:r>
          </a:p>
          <a:p>
            <a:pPr algn="ctr"/>
            <a:r>
              <a:rPr lang="en-US" sz="3000" dirty="0">
                <a:latin typeface="Times New Roman" panose="02020603050405020304" pitchFamily="18" charset="0"/>
                <a:cs typeface="Times New Roman" panose="02020603050405020304" pitchFamily="18" charset="0"/>
              </a:rPr>
              <a:t>adults have a disability</a:t>
            </a:r>
          </a:p>
        </p:txBody>
      </p:sp>
      <p:pic>
        <p:nvPicPr>
          <p:cNvPr id="8" name="Picture 7" descr="RespectAbility logo">
            <a:extLst>
              <a:ext uri="{FF2B5EF4-FFF2-40B4-BE49-F238E27FC236}">
                <a16:creationId xmlns:a16="http://schemas.microsoft.com/office/drawing/2014/main" id="{57963EB9-4409-4114-A2BB-0DC545565D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4110" y="6413654"/>
            <a:ext cx="906449" cy="403402"/>
          </a:xfrm>
          <a:prstGeom prst="rect">
            <a:avLst/>
          </a:prstGeom>
        </p:spPr>
      </p:pic>
    </p:spTree>
    <p:extLst>
      <p:ext uri="{BB962C8B-B14F-4D97-AF65-F5344CB8AC3E}">
        <p14:creationId xmlns:p14="http://schemas.microsoft.com/office/powerpoint/2010/main" val="271653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DD98-E9F2-451E-9441-0AED49A0579A}"/>
              </a:ext>
            </a:extLst>
          </p:cNvPr>
          <p:cNvSpPr>
            <a:spLocks noGrp="1"/>
          </p:cNvSpPr>
          <p:nvPr>
            <p:ph type="title"/>
          </p:nvPr>
        </p:nvSpPr>
        <p:spPr>
          <a:xfrm>
            <a:off x="838200" y="365126"/>
            <a:ext cx="10515600" cy="1139824"/>
          </a:xfrm>
        </p:spPr>
        <p:txBody>
          <a:bodyPr/>
          <a:lstStyle/>
          <a:p>
            <a:r>
              <a:rPr lang="en-US" b="1" dirty="0"/>
              <a:t>Disabilities Are….</a:t>
            </a:r>
          </a:p>
        </p:txBody>
      </p:sp>
      <p:pic>
        <p:nvPicPr>
          <p:cNvPr id="10" name="Picture 9" descr="John Lawson holding an umbrella with his hooks (Lawson is an amputee)">
            <a:extLst>
              <a:ext uri="{FF2B5EF4-FFF2-40B4-BE49-F238E27FC236}">
                <a16:creationId xmlns:a16="http://schemas.microsoft.com/office/drawing/2014/main" id="{10FE4378-2C38-4F8D-A533-D52B9800E3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1359" y="1538600"/>
            <a:ext cx="3858937" cy="4237452"/>
          </a:xfrm>
          <a:prstGeom prst="rect">
            <a:avLst/>
          </a:prstGeom>
        </p:spPr>
      </p:pic>
      <p:pic>
        <p:nvPicPr>
          <p:cNvPr id="8" name="hugging.jpg&#10;&#10;Picture 2" descr="A mother with a young boy and girl smiling together.">
            <a:extLst>
              <a:ext uri="{FF2B5EF4-FFF2-40B4-BE49-F238E27FC236}">
                <a16:creationId xmlns:a16="http://schemas.microsoft.com/office/drawing/2014/main" id="{2BB64663-3CB7-4167-BB59-1EFFD9C1AFC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23133" y="1521936"/>
            <a:ext cx="3875697" cy="4604616"/>
          </a:xfrm>
          <a:prstGeom prst="rect">
            <a:avLst/>
          </a:prstGeom>
          <a:ln w="12700">
            <a:miter lim="400000"/>
          </a:ln>
        </p:spPr>
      </p:pic>
      <p:sp>
        <p:nvSpPr>
          <p:cNvPr id="12" name="Rectangle 11">
            <a:extLst>
              <a:ext uri="{FF2B5EF4-FFF2-40B4-BE49-F238E27FC236}">
                <a16:creationId xmlns:a16="http://schemas.microsoft.com/office/drawing/2014/main" id="{457DBEAA-9BF4-41F2-88B9-F91B582BA17F}"/>
              </a:ext>
              <a:ext uri="{C183D7F6-B498-43B3-948B-1728B52AA6E4}">
                <adec:decorative xmlns:adec="http://schemas.microsoft.com/office/drawing/2017/decorative" val="1"/>
              </a:ext>
            </a:extLst>
          </p:cNvPr>
          <p:cNvSpPr/>
          <p:nvPr/>
        </p:nvSpPr>
        <p:spPr>
          <a:xfrm>
            <a:off x="341900" y="5384936"/>
            <a:ext cx="11516725" cy="8973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mporary and Permanent">
            <a:extLst>
              <a:ext uri="{FF2B5EF4-FFF2-40B4-BE49-F238E27FC236}">
                <a16:creationId xmlns:a16="http://schemas.microsoft.com/office/drawing/2014/main" id="{1D2411ED-7DEF-4FDA-AA9C-7753B57FA28D}"/>
              </a:ext>
            </a:extLst>
          </p:cNvPr>
          <p:cNvSpPr txBox="1"/>
          <p:nvPr/>
        </p:nvSpPr>
        <p:spPr>
          <a:xfrm>
            <a:off x="533533" y="5540502"/>
            <a:ext cx="3418840" cy="6832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indent="203200" algn="ctr">
              <a:lnSpc>
                <a:spcPct val="80000"/>
              </a:lnSpc>
            </a:lvl1pPr>
          </a:lstStyle>
          <a:p>
            <a:pPr indent="0"/>
            <a:r>
              <a:rPr sz="2400" b="1" dirty="0">
                <a:solidFill>
                  <a:schemeClr val="bg1"/>
                </a:solidFill>
                <a:latin typeface="Times New Roman" panose="02020603050405020304" pitchFamily="18" charset="0"/>
                <a:cs typeface="Times New Roman" panose="02020603050405020304" pitchFamily="18" charset="0"/>
              </a:rPr>
              <a:t>Temporary</a:t>
            </a:r>
            <a:r>
              <a:rPr lang="en-US" sz="2400" b="1" dirty="0">
                <a:solidFill>
                  <a:schemeClr val="bg1"/>
                </a:solidFill>
                <a:latin typeface="Times New Roman" panose="02020603050405020304" pitchFamily="18" charset="0"/>
                <a:cs typeface="Times New Roman" panose="02020603050405020304" pitchFamily="18" charset="0"/>
              </a:rPr>
              <a:t> and </a:t>
            </a:r>
            <a:r>
              <a:rPr sz="2400" b="1" dirty="0">
                <a:solidFill>
                  <a:schemeClr val="bg1"/>
                </a:solidFill>
                <a:latin typeface="Times New Roman" panose="02020603050405020304" pitchFamily="18" charset="0"/>
                <a:cs typeface="Times New Roman" panose="02020603050405020304" pitchFamily="18" charset="0"/>
              </a:rPr>
              <a:t>Permanent</a:t>
            </a:r>
          </a:p>
        </p:txBody>
      </p:sp>
      <p:sp>
        <p:nvSpPr>
          <p:cNvPr id="6" name="Invisible and Visible">
            <a:extLst>
              <a:ext uri="{FF2B5EF4-FFF2-40B4-BE49-F238E27FC236}">
                <a16:creationId xmlns:a16="http://schemas.microsoft.com/office/drawing/2014/main" id="{96C7E27D-4A58-4025-9CCE-3B5A12F606DF}"/>
              </a:ext>
            </a:extLst>
          </p:cNvPr>
          <p:cNvSpPr txBox="1"/>
          <p:nvPr/>
        </p:nvSpPr>
        <p:spPr>
          <a:xfrm>
            <a:off x="5093784" y="5412857"/>
            <a:ext cx="2003375"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indent="152400" algn="r"/>
          </a:lstStyle>
          <a:p>
            <a:pPr indent="0" algn="ctr"/>
            <a:r>
              <a:rPr lang="en-US" sz="2400" b="1" dirty="0">
                <a:solidFill>
                  <a:schemeClr val="bg1"/>
                </a:solidFill>
                <a:latin typeface="Times New Roman" panose="02020603050405020304" pitchFamily="18" charset="0"/>
                <a:cs typeface="Times New Roman" panose="02020603050405020304" pitchFamily="18" charset="0"/>
              </a:rPr>
              <a:t>V</a:t>
            </a:r>
            <a:r>
              <a:rPr sz="2400" b="1" dirty="0">
                <a:solidFill>
                  <a:schemeClr val="bg1"/>
                </a:solidFill>
                <a:latin typeface="Times New Roman" panose="02020603050405020304" pitchFamily="18" charset="0"/>
                <a:cs typeface="Times New Roman" panose="02020603050405020304" pitchFamily="18" charset="0"/>
              </a:rPr>
              <a:t>isible and</a:t>
            </a:r>
            <a:r>
              <a:rPr lang="en-US" sz="2400" b="1" dirty="0">
                <a:solidFill>
                  <a:schemeClr val="bg1"/>
                </a:solidFill>
                <a:latin typeface="Times New Roman" panose="02020603050405020304" pitchFamily="18" charset="0"/>
                <a:cs typeface="Times New Roman" panose="02020603050405020304" pitchFamily="18" charset="0"/>
              </a:rPr>
              <a:t> Nonv</a:t>
            </a:r>
            <a:r>
              <a:rPr sz="2400" b="1" dirty="0">
                <a:solidFill>
                  <a:schemeClr val="bg1"/>
                </a:solidFill>
                <a:latin typeface="Times New Roman" panose="02020603050405020304" pitchFamily="18" charset="0"/>
                <a:cs typeface="Times New Roman" panose="02020603050405020304" pitchFamily="18" charset="0"/>
              </a:rPr>
              <a:t>isible </a:t>
            </a:r>
          </a:p>
        </p:txBody>
      </p:sp>
      <p:sp>
        <p:nvSpPr>
          <p:cNvPr id="9" name="Invisible and Visible">
            <a:extLst>
              <a:ext uri="{FF2B5EF4-FFF2-40B4-BE49-F238E27FC236}">
                <a16:creationId xmlns:a16="http://schemas.microsoft.com/office/drawing/2014/main" id="{62472CCB-FEFC-41F2-8E99-7DDE9179D9AB}"/>
              </a:ext>
            </a:extLst>
          </p:cNvPr>
          <p:cNvSpPr txBox="1"/>
          <p:nvPr/>
        </p:nvSpPr>
        <p:spPr>
          <a:xfrm>
            <a:off x="8745118" y="5412856"/>
            <a:ext cx="2483689"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indent="152400" algn="r"/>
          </a:lstStyle>
          <a:p>
            <a:pPr indent="0" algn="ctr"/>
            <a:r>
              <a:rPr lang="en-US" sz="2400" b="1" dirty="0">
                <a:solidFill>
                  <a:schemeClr val="bg1"/>
                </a:solidFill>
                <a:latin typeface="Times New Roman" panose="02020603050405020304" pitchFamily="18" charset="0"/>
                <a:cs typeface="Times New Roman" panose="02020603050405020304" pitchFamily="18" charset="0"/>
              </a:rPr>
              <a:t>From Birth or Acquired Later</a:t>
            </a:r>
            <a:endParaRPr sz="2400" b="1" dirty="0">
              <a:solidFill>
                <a:schemeClr val="bg1"/>
              </a:solidFill>
              <a:latin typeface="Times New Roman" panose="02020603050405020304" pitchFamily="18" charset="0"/>
              <a:cs typeface="Times New Roman" panose="02020603050405020304" pitchFamily="18" charset="0"/>
            </a:endParaRPr>
          </a:p>
        </p:txBody>
      </p:sp>
      <p:pic>
        <p:nvPicPr>
          <p:cNvPr id="16" name="Picture 15" descr="Kewon Vines smiling for the camera. Kewon is a little person">
            <a:extLst>
              <a:ext uri="{FF2B5EF4-FFF2-40B4-BE49-F238E27FC236}">
                <a16:creationId xmlns:a16="http://schemas.microsoft.com/office/drawing/2014/main" id="{DDC49BAA-34E6-4210-B6E0-A1978B6D0CC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07339" y="1537412"/>
            <a:ext cx="3759795" cy="3847525"/>
          </a:xfrm>
          <a:prstGeom prst="rect">
            <a:avLst/>
          </a:prstGeom>
        </p:spPr>
      </p:pic>
      <p:cxnSp>
        <p:nvCxnSpPr>
          <p:cNvPr id="14" name="Straight Connector 13">
            <a:extLst>
              <a:ext uri="{FF2B5EF4-FFF2-40B4-BE49-F238E27FC236}">
                <a16:creationId xmlns:a16="http://schemas.microsoft.com/office/drawing/2014/main" id="{32AB852D-30E1-4F5F-8566-B5B76720960F}"/>
              </a:ext>
              <a:ext uri="{C183D7F6-B498-43B3-948B-1728B52AA6E4}">
                <adec:decorative xmlns:adec="http://schemas.microsoft.com/office/drawing/2017/decorative" val="1"/>
              </a:ext>
            </a:extLst>
          </p:cNvPr>
          <p:cNvCxnSpPr>
            <a:cxnSpLocks/>
          </p:cNvCxnSpPr>
          <p:nvPr/>
        </p:nvCxnSpPr>
        <p:spPr>
          <a:xfrm flipV="1">
            <a:off x="172720" y="5364512"/>
            <a:ext cx="11721123" cy="28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AF8134D-6433-4665-A963-42D2408D23A4}"/>
              </a:ext>
              <a:ext uri="{C183D7F6-B498-43B3-948B-1728B52AA6E4}">
                <adec:decorative xmlns:adec="http://schemas.microsoft.com/office/drawing/2017/decorative" val="1"/>
              </a:ext>
            </a:extLst>
          </p:cNvPr>
          <p:cNvCxnSpPr>
            <a:cxnSpLocks/>
          </p:cNvCxnSpPr>
          <p:nvPr/>
        </p:nvCxnSpPr>
        <p:spPr>
          <a:xfrm flipH="1">
            <a:off x="8107339" y="1638300"/>
            <a:ext cx="7961" cy="49268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1F51D8-00A2-4BB9-8706-2479CBC86B75}"/>
              </a:ext>
              <a:ext uri="{C183D7F6-B498-43B3-948B-1728B52AA6E4}">
                <adec:decorative xmlns:adec="http://schemas.microsoft.com/office/drawing/2017/decorative" val="1"/>
              </a:ext>
            </a:extLst>
          </p:cNvPr>
          <p:cNvCxnSpPr/>
          <p:nvPr/>
        </p:nvCxnSpPr>
        <p:spPr>
          <a:xfrm>
            <a:off x="4207908" y="1537412"/>
            <a:ext cx="0" cy="48506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6FF354-B66D-4EAE-8BD6-48074C71788D}"/>
              </a:ext>
              <a:ext uri="{C183D7F6-B498-43B3-948B-1728B52AA6E4}">
                <adec:decorative xmlns:adec="http://schemas.microsoft.com/office/drawing/2017/decorative" val="1"/>
              </a:ext>
            </a:extLst>
          </p:cNvPr>
          <p:cNvCxnSpPr>
            <a:cxnSpLocks/>
          </p:cNvCxnSpPr>
          <p:nvPr/>
        </p:nvCxnSpPr>
        <p:spPr>
          <a:xfrm flipV="1">
            <a:off x="207034" y="1502496"/>
            <a:ext cx="11721123" cy="28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857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Speakers</a:t>
            </a:r>
          </a:p>
        </p:txBody>
      </p:sp>
      <p:sp>
        <p:nvSpPr>
          <p:cNvPr id="7" name="Rectangle 6">
            <a:extLst>
              <a:ext uri="{FF2B5EF4-FFF2-40B4-BE49-F238E27FC236}">
                <a16:creationId xmlns:a16="http://schemas.microsoft.com/office/drawing/2014/main" id="{40E9E8F7-91B6-4944-A178-D7CFC052B533}"/>
              </a:ext>
            </a:extLst>
          </p:cNvPr>
          <p:cNvSpPr/>
          <p:nvPr/>
        </p:nvSpPr>
        <p:spPr>
          <a:xfrm>
            <a:off x="2402214" y="3233141"/>
            <a:ext cx="8730916" cy="1938992"/>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Kristin </a:t>
            </a:r>
            <a:r>
              <a:rPr lang="en-US" sz="2400" b="1" dirty="0" err="1">
                <a:latin typeface="Times New Roman" panose="02020603050405020304" pitchFamily="18" charset="0"/>
                <a:cs typeface="Times New Roman" panose="02020603050405020304" pitchFamily="18" charset="0"/>
              </a:rPr>
              <a:t>Gilger</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Director, the National Center on Disability and Journalism</a:t>
            </a:r>
          </a:p>
          <a:p>
            <a:r>
              <a:rPr lang="en-US" sz="2400" dirty="0">
                <a:latin typeface="Times New Roman" panose="02020603050405020304" pitchFamily="18" charset="0"/>
                <a:cs typeface="Times New Roman" panose="02020603050405020304" pitchFamily="18" charset="0"/>
              </a:rPr>
              <a:t>Senior Associate Dean and </a:t>
            </a:r>
            <a:r>
              <a:rPr lang="en-US" sz="2400" dirty="0" err="1">
                <a:latin typeface="Times New Roman" panose="02020603050405020304" pitchFamily="18" charset="0"/>
                <a:cs typeface="Times New Roman" panose="02020603050405020304" pitchFamily="18" charset="0"/>
              </a:rPr>
              <a:t>Reyolds</a:t>
            </a:r>
            <a:r>
              <a:rPr lang="en-US" sz="2400" dirty="0">
                <a:latin typeface="Times New Roman" panose="02020603050405020304" pitchFamily="18" charset="0"/>
                <a:cs typeface="Times New Roman" panose="02020603050405020304" pitchFamily="18" charset="0"/>
              </a:rPr>
              <a:t> Professor in Business Journalism</a:t>
            </a:r>
          </a:p>
          <a:p>
            <a:r>
              <a:rPr lang="en-US" sz="2400" dirty="0">
                <a:latin typeface="Times New Roman" panose="02020603050405020304" pitchFamily="18" charset="0"/>
                <a:cs typeface="Times New Roman" panose="02020603050405020304" pitchFamily="18" charset="0"/>
              </a:rPr>
              <a:t>Walter Cronkite School of Journalism and Mass Communication</a:t>
            </a:r>
          </a:p>
          <a:p>
            <a:r>
              <a:rPr lang="en-US" sz="2400" dirty="0">
                <a:latin typeface="Times New Roman" panose="02020603050405020304" pitchFamily="18" charset="0"/>
                <a:cs typeface="Times New Roman" panose="02020603050405020304" pitchFamily="18" charset="0"/>
              </a:rPr>
              <a:t>She/her/hers</a:t>
            </a:r>
          </a:p>
        </p:txBody>
      </p:sp>
      <p:sp>
        <p:nvSpPr>
          <p:cNvPr id="8" name="Rectangle 7">
            <a:extLst>
              <a:ext uri="{FF2B5EF4-FFF2-40B4-BE49-F238E27FC236}">
                <a16:creationId xmlns:a16="http://schemas.microsoft.com/office/drawing/2014/main" id="{9ABAF574-57FA-F443-84EC-2EDBF9D2EF4F}"/>
              </a:ext>
            </a:extLst>
          </p:cNvPr>
          <p:cNvSpPr/>
          <p:nvPr/>
        </p:nvSpPr>
        <p:spPr>
          <a:xfrm>
            <a:off x="2402214" y="5319704"/>
            <a:ext cx="6598025" cy="1200329"/>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Dr. Donna R. Walton, Ed.D.</a:t>
            </a:r>
          </a:p>
          <a:p>
            <a:r>
              <a:rPr lang="en-US" sz="2400" dirty="0">
                <a:latin typeface="Times New Roman" panose="02020603050405020304" pitchFamily="18" charset="0"/>
                <a:cs typeface="Times New Roman" panose="02020603050405020304" pitchFamily="18" charset="0"/>
              </a:rPr>
              <a:t>Founder and President, Divas With Disabilities, Inc.</a:t>
            </a:r>
          </a:p>
          <a:p>
            <a:r>
              <a:rPr lang="en-US" sz="2400" dirty="0">
                <a:latin typeface="Times New Roman" panose="02020603050405020304" pitchFamily="18" charset="0"/>
                <a:cs typeface="Times New Roman" panose="02020603050405020304" pitchFamily="18" charset="0"/>
              </a:rPr>
              <a:t>She/her/hers</a:t>
            </a:r>
          </a:p>
        </p:txBody>
      </p:sp>
      <p:pic>
        <p:nvPicPr>
          <p:cNvPr id="10" name="Picture 9" descr="Donna Walton headshot">
            <a:extLst>
              <a:ext uri="{FF2B5EF4-FFF2-40B4-BE49-F238E27FC236}">
                <a16:creationId xmlns:a16="http://schemas.microsoft.com/office/drawing/2014/main" id="{16868D8C-9495-D144-A3F8-1C3CE09F65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5193" y="5089664"/>
            <a:ext cx="1600201" cy="1600201"/>
          </a:xfrm>
          <a:prstGeom prst="rect">
            <a:avLst/>
          </a:prstGeom>
        </p:spPr>
      </p:pic>
      <p:sp>
        <p:nvSpPr>
          <p:cNvPr id="11" name="Rectangle 10">
            <a:extLst>
              <a:ext uri="{FF2B5EF4-FFF2-40B4-BE49-F238E27FC236}">
                <a16:creationId xmlns:a16="http://schemas.microsoft.com/office/drawing/2014/main" id="{AA88C111-003C-9643-89F3-ABEBEA594590}"/>
              </a:ext>
            </a:extLst>
          </p:cNvPr>
          <p:cNvSpPr/>
          <p:nvPr/>
        </p:nvSpPr>
        <p:spPr>
          <a:xfrm>
            <a:off x="2426315" y="1857570"/>
            <a:ext cx="6219138" cy="1200329"/>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Moderator: Lauren Appelbaum</a:t>
            </a:r>
          </a:p>
          <a:p>
            <a:r>
              <a:rPr lang="en-US" sz="2400" dirty="0">
                <a:latin typeface="Times New Roman" panose="02020603050405020304" pitchFamily="18" charset="0"/>
                <a:cs typeface="Times New Roman" panose="02020603050405020304" pitchFamily="18" charset="0"/>
              </a:rPr>
              <a:t>Vice President, Communications, RespectAbility</a:t>
            </a:r>
          </a:p>
          <a:p>
            <a:r>
              <a:rPr lang="en-US" sz="2400" dirty="0">
                <a:latin typeface="Times New Roman" panose="02020603050405020304" pitchFamily="18" charset="0"/>
                <a:cs typeface="Times New Roman" panose="02020603050405020304" pitchFamily="18" charset="0"/>
              </a:rPr>
              <a:t>She/her/hers</a:t>
            </a:r>
          </a:p>
        </p:txBody>
      </p:sp>
      <p:pic>
        <p:nvPicPr>
          <p:cNvPr id="12" name="Picture 11" descr="Lauren Appelbaum headshot">
            <a:extLst>
              <a:ext uri="{FF2B5EF4-FFF2-40B4-BE49-F238E27FC236}">
                <a16:creationId xmlns:a16="http://schemas.microsoft.com/office/drawing/2014/main" id="{8637D818-39C6-8444-BB82-7F5CCADEAE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5193" y="1631083"/>
            <a:ext cx="1600201" cy="1600201"/>
          </a:xfrm>
          <a:prstGeom prst="rect">
            <a:avLst/>
          </a:prstGeom>
        </p:spPr>
      </p:pic>
      <p:pic>
        <p:nvPicPr>
          <p:cNvPr id="14" name="Picture 13" descr="Kristin Gilger headshot">
            <a:extLst>
              <a:ext uri="{FF2B5EF4-FFF2-40B4-BE49-F238E27FC236}">
                <a16:creationId xmlns:a16="http://schemas.microsoft.com/office/drawing/2014/main" id="{2418D660-C024-4249-9EA6-76E743B3FB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5194" y="3367172"/>
            <a:ext cx="1600200" cy="1600200"/>
          </a:xfrm>
          <a:prstGeom prst="rect">
            <a:avLst/>
          </a:prstGeom>
        </p:spPr>
      </p:pic>
    </p:spTree>
    <p:extLst>
      <p:ext uri="{BB962C8B-B14F-4D97-AF65-F5344CB8AC3E}">
        <p14:creationId xmlns:p14="http://schemas.microsoft.com/office/powerpoint/2010/main" val="344958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Words Matter</a:t>
            </a:r>
          </a:p>
        </p:txBody>
      </p:sp>
    </p:spTree>
    <p:extLst>
      <p:ext uri="{BB962C8B-B14F-4D97-AF65-F5344CB8AC3E}">
        <p14:creationId xmlns:p14="http://schemas.microsoft.com/office/powerpoint/2010/main" val="3834796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24353</TotalTime>
  <Words>1681</Words>
  <Application>Microsoft Macintosh PowerPoint</Application>
  <PresentationFormat>Widescreen</PresentationFormat>
  <Paragraphs>193</Paragraphs>
  <Slides>35</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Old Standard TT</vt:lpstr>
      <vt:lpstr>Times New Roman</vt:lpstr>
      <vt:lpstr>Office Theme</vt:lpstr>
      <vt:lpstr>Paperback</vt:lpstr>
      <vt:lpstr>Accessible Events</vt:lpstr>
      <vt:lpstr>Equity and Access Webinar Series Partners</vt:lpstr>
      <vt:lpstr>Including the D – Disability – in Diversity</vt:lpstr>
      <vt:lpstr>These are people with disabilities.</vt:lpstr>
      <vt:lpstr>61 million people</vt:lpstr>
      <vt:lpstr>1 in 4 adults</vt:lpstr>
      <vt:lpstr>Disabilities Are….</vt:lpstr>
      <vt:lpstr>Speakers</vt:lpstr>
      <vt:lpstr>Words Matter</vt:lpstr>
      <vt:lpstr>Defining Disability</vt:lpstr>
      <vt:lpstr>Defining Disability: Census</vt:lpstr>
      <vt:lpstr>Basic Rule No. 1:</vt:lpstr>
      <vt:lpstr>Basic Rule No. 2:</vt:lpstr>
      <vt:lpstr>People-First Language</vt:lpstr>
      <vt:lpstr>Identity-First Language</vt:lpstr>
      <vt:lpstr>People First vs. Identity First Language</vt:lpstr>
      <vt:lpstr>Say the Word</vt:lpstr>
      <vt:lpstr>Terminology Tips: Using Appropriate Lexicon</vt:lpstr>
      <vt:lpstr>NCDJ Disability Language Style Guide http://ncdj.org/style-guide/</vt:lpstr>
      <vt:lpstr>Attention-deficit disorder (ADD)/attention-deficit hyperactivity disorder (ADHD)</vt:lpstr>
      <vt:lpstr>Make it Accurate</vt:lpstr>
      <vt:lpstr>Make it Accurate (continued)</vt:lpstr>
      <vt:lpstr>Other Language</vt:lpstr>
      <vt:lpstr>Importance of Storytelling  and Diverse Visual Representations</vt:lpstr>
      <vt:lpstr>The Divas With Disabilities Project</vt:lpstr>
      <vt:lpstr>Imagery Tells A Story</vt:lpstr>
      <vt:lpstr>Beauty With a Twist</vt:lpstr>
      <vt:lpstr>Disability Impacts Everyone</vt:lpstr>
      <vt:lpstr>Nothing Without Us</vt:lpstr>
      <vt:lpstr>Shattered Dreams, Broken Pieces</vt:lpstr>
      <vt:lpstr>Inspiration Porn</vt:lpstr>
      <vt:lpstr>How to Avoid Inspiration Porn</vt:lpstr>
      <vt:lpstr>Q&amp;A with the Speakers</vt:lpstr>
      <vt:lpstr>Equity and Access Webinar Series Schedule</vt:lpstr>
      <vt:lpstr>Resources and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652</cp:revision>
  <dcterms:created xsi:type="dcterms:W3CDTF">2019-02-07T00:58:17Z</dcterms:created>
  <dcterms:modified xsi:type="dcterms:W3CDTF">2019-12-10T13:39:38Z</dcterms:modified>
</cp:coreProperties>
</file>