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5"/>
  </p:notesMasterIdLst>
  <p:sldIdLst>
    <p:sldId id="691" r:id="rId2"/>
    <p:sldId id="734" r:id="rId3"/>
    <p:sldId id="684" r:id="rId4"/>
    <p:sldId id="260" r:id="rId5"/>
    <p:sldId id="747" r:id="rId6"/>
    <p:sldId id="748" r:id="rId7"/>
    <p:sldId id="630" r:id="rId8"/>
    <p:sldId id="750" r:id="rId9"/>
    <p:sldId id="782" r:id="rId10"/>
    <p:sldId id="760" r:id="rId11"/>
    <p:sldId id="772" r:id="rId12"/>
    <p:sldId id="761" r:id="rId13"/>
    <p:sldId id="762" r:id="rId14"/>
    <p:sldId id="778" r:id="rId15"/>
    <p:sldId id="779" r:id="rId16"/>
    <p:sldId id="780" r:id="rId17"/>
    <p:sldId id="455" r:id="rId18"/>
    <p:sldId id="736" r:id="rId19"/>
    <p:sldId id="286" r:id="rId20"/>
    <p:sldId id="276" r:id="rId21"/>
    <p:sldId id="263" r:id="rId22"/>
    <p:sldId id="265" r:id="rId23"/>
    <p:sldId id="264" r:id="rId24"/>
    <p:sldId id="781" r:id="rId25"/>
    <p:sldId id="518" r:id="rId26"/>
    <p:sldId id="303" r:id="rId27"/>
    <p:sldId id="313" r:id="rId28"/>
    <p:sldId id="312" r:id="rId29"/>
    <p:sldId id="315" r:id="rId30"/>
    <p:sldId id="783" r:id="rId31"/>
    <p:sldId id="784" r:id="rId32"/>
    <p:sldId id="516" r:id="rId33"/>
    <p:sldId id="514" r:id="rId34"/>
    <p:sldId id="309" r:id="rId35"/>
    <p:sldId id="289" r:id="rId36"/>
    <p:sldId id="272" r:id="rId37"/>
    <p:sldId id="287" r:id="rId38"/>
    <p:sldId id="290" r:id="rId39"/>
    <p:sldId id="291" r:id="rId40"/>
    <p:sldId id="292" r:id="rId41"/>
    <p:sldId id="293" r:id="rId42"/>
    <p:sldId id="294" r:id="rId43"/>
    <p:sldId id="295" r:id="rId44"/>
    <p:sldId id="517" r:id="rId45"/>
    <p:sldId id="773" r:id="rId46"/>
    <p:sldId id="764" r:id="rId47"/>
    <p:sldId id="776" r:id="rId48"/>
    <p:sldId id="775" r:id="rId49"/>
    <p:sldId id="774" r:id="rId50"/>
    <p:sldId id="765" r:id="rId51"/>
    <p:sldId id="785" r:id="rId52"/>
    <p:sldId id="681" r:id="rId53"/>
    <p:sldId id="73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>
    <p:extLst>
      <p:ext uri="{19B8F6BF-5375-455C-9EA6-DF929625EA0E}">
        <p15:presenceInfo xmlns:p15="http://schemas.microsoft.com/office/powerpoint/2012/main" userId="S-1-5-21-1214440339-1979792683-682003330-3310065" providerId="AD"/>
      </p:ext>
    </p:extLst>
  </p:cmAuthor>
  <p:cmAuthor id="2" name="Rachel Shader" initials="RS" lastIdx="45" clrIdx="1">
    <p:extLst>
      <p:ext uri="{19B8F6BF-5375-455C-9EA6-DF929625EA0E}">
        <p15:presenceInfo xmlns:p15="http://schemas.microsoft.com/office/powerpoint/2012/main" userId="1bef4ead6e0b53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0" autoAdjust="0"/>
    <p:restoredTop sz="94286" autoAdjust="0"/>
  </p:normalViewPr>
  <p:slideViewPr>
    <p:cSldViewPr snapToGrid="0">
      <p:cViewPr varScale="1">
        <p:scale>
          <a:sx n="109" d="100"/>
          <a:sy n="109" d="100"/>
        </p:scale>
        <p:origin x="192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1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9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4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B0A5-180C-493B-BE20-1E5DE6A18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58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7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5663" y="593725"/>
            <a:ext cx="1625600" cy="91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022" y="1510236"/>
            <a:ext cx="5980687" cy="7245611"/>
          </a:xfrm>
        </p:spPr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0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7450" y="344488"/>
            <a:ext cx="1454150" cy="81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96" y="1163638"/>
            <a:ext cx="6790944" cy="7864473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51EC-E8E9-4FB4-8DC3-20B7D27F2D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3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0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851EC-E8E9-4FB4-8DC3-20B7D27F2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5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387350"/>
            <a:ext cx="1420813" cy="80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1367426"/>
            <a:ext cx="6343927" cy="7479160"/>
          </a:xfrm>
        </p:spPr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5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4538" y="387350"/>
            <a:ext cx="3151187" cy="1773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2327565"/>
            <a:ext cx="6541482" cy="5699403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86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8063" y="387350"/>
            <a:ext cx="1020762" cy="57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1118803"/>
            <a:ext cx="6361743" cy="7727782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1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6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75" y="387350"/>
            <a:ext cx="1849438" cy="104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1633809"/>
            <a:ext cx="6468636" cy="721277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438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75" y="387350"/>
            <a:ext cx="1849438" cy="104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1633809"/>
            <a:ext cx="6468636" cy="721277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191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75" y="387350"/>
            <a:ext cx="1849438" cy="104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1633809"/>
            <a:ext cx="6468636" cy="721277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45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5525" y="704850"/>
            <a:ext cx="1384300" cy="779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616049"/>
            <a:ext cx="5681980" cy="70682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B0A5-180C-493B-BE20-1E5DE6A18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557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B0A5-180C-493B-BE20-1E5DE6A18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710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387350"/>
            <a:ext cx="1330325" cy="749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1136686"/>
            <a:ext cx="6254850" cy="7973569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672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750" y="387350"/>
            <a:ext cx="2422525" cy="136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645" y="1882431"/>
            <a:ext cx="6077485" cy="6888804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2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81213" y="846138"/>
            <a:ext cx="1589087" cy="895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0248" y="2000822"/>
            <a:ext cx="5681980" cy="66835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sz="1800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7F47C2-F135-41A4-A80F-245689E474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40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0563" y="704850"/>
            <a:ext cx="4083050" cy="2297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710248" y="3232098"/>
            <a:ext cx="5681980" cy="545224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6996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387350"/>
            <a:ext cx="1362075" cy="766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645" y="1154321"/>
            <a:ext cx="5983063" cy="8240074"/>
          </a:xfrm>
        </p:spPr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8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0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5663" y="311150"/>
            <a:ext cx="1939925" cy="109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4128" y="1669326"/>
            <a:ext cx="6406678" cy="7254215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4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0400" y="254000"/>
            <a:ext cx="1506538" cy="84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8837" y="1101416"/>
            <a:ext cx="5962872" cy="7654433"/>
          </a:xfrm>
        </p:spPr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44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2150" y="465138"/>
            <a:ext cx="3254375" cy="183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6312" y="2560323"/>
            <a:ext cx="6324528" cy="6195525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14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2650" y="542925"/>
            <a:ext cx="2873375" cy="1617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8419" y="2161145"/>
            <a:ext cx="5903289" cy="6594703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908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0913" y="542925"/>
            <a:ext cx="2738437" cy="1541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097" y="2084249"/>
            <a:ext cx="6541482" cy="6883935"/>
          </a:xfrm>
        </p:spPr>
        <p:txBody>
          <a:bodyPr>
            <a:normAutofit/>
          </a:bodyPr>
          <a:lstStyle/>
          <a:p>
            <a:pPr defTabSz="942025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65D0-6A45-4C61-913F-836445D6FA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998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04850"/>
            <a:ext cx="2000250" cy="112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923868"/>
            <a:ext cx="6006223" cy="6760472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3B0A5-180C-493B-BE20-1E5DE6A18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309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76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8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22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06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Henry, Shawn Lawton; </a:t>
            </a:r>
            <a:r>
              <a:rPr lang="en-US" dirty="0" err="1"/>
              <a:t>Abou</a:t>
            </a:r>
            <a:r>
              <a:rPr lang="en-US" dirty="0"/>
              <a:t>-Zahra, </a:t>
            </a:r>
            <a:r>
              <a:rPr lang="en-US" dirty="0" err="1"/>
              <a:t>Shadi</a:t>
            </a:r>
            <a:r>
              <a:rPr lang="en-US" dirty="0"/>
              <a:t>; Brewer, Judy (2014). The Role of Accessibility in a Universal Web. Proceeding W4A '14 Proceedings of the 11th Web for All Conference Article No. 17. ISBN 978-1-4503-2651-3. Retrieved 2014-12-17.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0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7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0433" y="6408743"/>
            <a:ext cx="25590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63826-D1F5-491F-BDDE-4F3ECF99DD46}" type="datetime1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0" r:id="rId3"/>
    <p:sldLayoutId id="2147483669" r:id="rId4"/>
    <p:sldLayoutId id="2147483664" r:id="rId5"/>
    <p:sldLayoutId id="2147483651" r:id="rId6"/>
    <p:sldLayoutId id="2147483673" r:id="rId7"/>
    <p:sldLayoutId id="2147483660" r:id="rId8"/>
    <p:sldLayoutId id="2147483653" r:id="rId9"/>
    <p:sldLayoutId id="2147483654" r:id="rId10"/>
    <p:sldLayoutId id="2147483655" r:id="rId11"/>
    <p:sldLayoutId id="2147483658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UAAG10/" TargetMode="External"/><Relationship Id="rId3" Type="http://schemas.openxmlformats.org/officeDocument/2006/relationships/hyperlink" Target="http://www.w3.org/WAI/intro/wcag.php" TargetMode="External"/><Relationship Id="rId7" Type="http://schemas.openxmlformats.org/officeDocument/2006/relationships/hyperlink" Target="http://www.w3.org/WAI/intro/uaag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ATAG10/" TargetMode="External"/><Relationship Id="rId5" Type="http://schemas.openxmlformats.org/officeDocument/2006/relationships/hyperlink" Target="http://www.w3.org/WAI/intro/atag.php" TargetMode="External"/><Relationship Id="rId4" Type="http://schemas.openxmlformats.org/officeDocument/2006/relationships/hyperlink" Target="http://www.w3.org/TR/WCAG2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.org/TR/UNDERSTANDING-WCAG20/conformance.html#uc-levels-head" TargetMode="External"/><Relationship Id="rId4" Type="http://schemas.openxmlformats.org/officeDocument/2006/relationships/hyperlink" Target="http://www.w3.org/TR/UNDERSTANDING-WCAG20/intro.html#introduction-fourprincs-hea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lehollywood.com/" TargetMode="External"/><Relationship Id="rId7" Type="http://schemas.openxmlformats.org/officeDocument/2006/relationships/image" Target="../media/image23.jpg"/><Relationship Id="rId2" Type="http://schemas.openxmlformats.org/officeDocument/2006/relationships/hyperlink" Target="http://www.accessibilitypartne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umone.com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pectability.org/accessibility-webinars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spectAbility.org" TargetMode="External"/><Relationship Id="rId2" Type="http://schemas.openxmlformats.org/officeDocument/2006/relationships/hyperlink" Target="http://www.respectabili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respectabilityrepor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lehollywood.com/" TargetMode="External"/><Relationship Id="rId7" Type="http://schemas.openxmlformats.org/officeDocument/2006/relationships/image" Target="../media/image23.jpg"/><Relationship Id="rId2" Type="http://schemas.openxmlformats.org/officeDocument/2006/relationships/hyperlink" Target="http://www.accessibilitypartne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umone.com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A28537C8-062B-B14B-B992-E491A484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Events</a:t>
            </a:r>
          </a:p>
        </p:txBody>
      </p:sp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54" y="949278"/>
            <a:ext cx="4267200" cy="1908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E8C01-C1CD-4A97-950A-7DDEF86ECDC5}"/>
              </a:ext>
            </a:extLst>
          </p:cNvPr>
          <p:cNvSpPr/>
          <p:nvPr/>
        </p:nvSpPr>
        <p:spPr>
          <a:xfrm>
            <a:off x="0" y="3195283"/>
            <a:ext cx="472550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How to Ensure Accessible Websites and Social Media</a:t>
            </a:r>
          </a:p>
        </p:txBody>
      </p:sp>
      <p:pic>
        <p:nvPicPr>
          <p:cNvPr id="12" name="Picture 11" descr="Two separate photos of diverse people with disabilities smiling together&#10;Text: Including People with Disabilities in Nonprofits &amp; Foundations Accessibility &amp; Equity Webinar Series">
            <a:extLst>
              <a:ext uri="{FF2B5EF4-FFF2-40B4-BE49-F238E27FC236}">
                <a16:creationId xmlns:a16="http://schemas.microsoft.com/office/drawing/2014/main" id="{D654F910-99A8-8A40-AC26-EEAA35087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3" y="949278"/>
            <a:ext cx="7142343" cy="46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Defining Accessibility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tx1"/>
                </a:solidFill>
              </a:rPr>
              <a:t>“</a:t>
            </a:r>
            <a:r>
              <a:rPr lang="en-US" sz="4000" b="1" dirty="0">
                <a:solidFill>
                  <a:schemeClr val="tx1"/>
                </a:solidFill>
              </a:rPr>
              <a:t>Accessibility </a:t>
            </a:r>
            <a:r>
              <a:rPr lang="en-US" sz="4000" dirty="0"/>
              <a:t>is the design of products, devices, services, or environments for people with disabilities.”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baseline="30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tx1"/>
                </a:solidFill>
              </a:rPr>
              <a:t>Accessibility </a:t>
            </a:r>
            <a:r>
              <a:rPr lang="en-US" sz="4000" dirty="0"/>
              <a:t>benefits ALL of us! No matter your ability or disability, we all benefit from accessible, universal design.</a:t>
            </a:r>
          </a:p>
        </p:txBody>
      </p:sp>
    </p:spTree>
    <p:extLst>
      <p:ext uri="{BB962C8B-B14F-4D97-AF65-F5344CB8AC3E}">
        <p14:creationId xmlns:p14="http://schemas.microsoft.com/office/powerpoint/2010/main" val="175816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Web Accessibility &amp; ADA Compliance</a:t>
            </a:r>
          </a:p>
        </p:txBody>
      </p:sp>
    </p:spTree>
    <p:extLst>
      <p:ext uri="{BB962C8B-B14F-4D97-AF65-F5344CB8AC3E}">
        <p14:creationId xmlns:p14="http://schemas.microsoft.com/office/powerpoint/2010/main" val="351126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Accessibility</a:t>
            </a:r>
            <a:endParaRPr lang="en-US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8" y="1546514"/>
            <a:ext cx="4903076" cy="5122299"/>
          </a:xfrm>
        </p:spPr>
        <p:txBody>
          <a:bodyPr>
            <a:noAutofit/>
          </a:bodyPr>
          <a:lstStyle/>
          <a:p>
            <a:pPr marR="381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3200" kern="0" dirty="0">
                <a:solidFill>
                  <a:schemeClr val="tx1"/>
                </a:solidFill>
                <a:ea typeface="Roboto"/>
                <a:sym typeface="Roboto"/>
              </a:rPr>
              <a:t>Accessibility means equal access.</a:t>
            </a:r>
          </a:p>
          <a:p>
            <a:pPr marR="381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3200" kern="0" dirty="0">
                <a:solidFill>
                  <a:schemeClr val="tx1"/>
                </a:solidFill>
                <a:ea typeface="Roboto"/>
                <a:sym typeface="Roboto"/>
              </a:rPr>
              <a:t>Technology must be designed and developed to provide equal access and usability to every member of your target audience.</a:t>
            </a:r>
          </a:p>
        </p:txBody>
      </p:sp>
      <p:pic>
        <p:nvPicPr>
          <p:cNvPr id="7" name="Picture 2" descr="Sign with a wavy arrow and title accessibility">
            <a:extLst>
              <a:ext uri="{FF2B5EF4-FFF2-40B4-BE49-F238E27FC236}">
                <a16:creationId xmlns:a16="http://schemas.microsoft.com/office/drawing/2014/main" id="{195780CD-E07A-5948-9D6C-7482714C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54" y="1724408"/>
            <a:ext cx="5917538" cy="3938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78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Web Accessibility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marR="381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sz="3200" dirty="0">
                <a:solidFill>
                  <a:schemeClr val="dk1"/>
                </a:solidFill>
                <a:ea typeface="Arial"/>
                <a:sym typeface="Arial"/>
              </a:rPr>
              <a:t>71% of people with disabilities leave a website immediately if it is not accessible.</a:t>
            </a:r>
          </a:p>
          <a:p>
            <a:pPr marL="0" marR="381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sz="3200" dirty="0">
                <a:solidFill>
                  <a:schemeClr val="dk1"/>
                </a:solidFill>
                <a:ea typeface="Arial"/>
                <a:sym typeface="Arial"/>
              </a:rPr>
              <a:t>Essentially, people with disabilities can use the Internet</a:t>
            </a:r>
          </a:p>
          <a:p>
            <a:pPr marL="0" marR="381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sz="3200" dirty="0">
                <a:solidFill>
                  <a:schemeClr val="dk1"/>
                </a:solidFill>
                <a:ea typeface="Arial"/>
                <a:sym typeface="Arial"/>
              </a:rPr>
              <a:t>Perceive, understand, navigate, and interact</a:t>
            </a:r>
          </a:p>
          <a:p>
            <a:pPr marL="0" marR="381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sz="3200" dirty="0">
                <a:solidFill>
                  <a:schemeClr val="dk1"/>
                </a:solidFill>
                <a:ea typeface="Arial"/>
                <a:sym typeface="Arial"/>
              </a:rPr>
              <a:t>Encompasses all disabilities that affect Web access</a:t>
            </a:r>
          </a:p>
        </p:txBody>
      </p:sp>
    </p:spTree>
    <p:extLst>
      <p:ext uri="{BB962C8B-B14F-4D97-AF65-F5344CB8AC3E}">
        <p14:creationId xmlns:p14="http://schemas.microsoft.com/office/powerpoint/2010/main" val="230888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1A685-FCD1-4F49-8399-184146E9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Technology used by people with disabilities to perform functions that might otherwise be difficult or impossible.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Assistive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97813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139825"/>
          </a:xfrm>
        </p:spPr>
        <p:txBody>
          <a:bodyPr/>
          <a:lstStyle/>
          <a:p>
            <a:r>
              <a:rPr lang="en-US" dirty="0"/>
              <a:t>2019 Boston Marathon </a:t>
            </a:r>
            <a:r>
              <a:rPr lang="en-US" dirty="0" err="1"/>
              <a:t>Handbike</a:t>
            </a:r>
            <a:r>
              <a:rPr lang="en-US" dirty="0"/>
              <a:t> Winner</a:t>
            </a:r>
          </a:p>
        </p:txBody>
      </p:sp>
      <p:pic>
        <p:nvPicPr>
          <p:cNvPr id="6" name="Picture 2" descr="2019 Boston Marathon handbike winner">
            <a:extLst>
              <a:ext uri="{FF2B5EF4-FFF2-40B4-BE49-F238E27FC236}">
                <a16:creationId xmlns:a16="http://schemas.microsoft.com/office/drawing/2014/main" id="{C268D32B-3F1B-9246-99A5-6ABEA246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113" y="-338624"/>
            <a:ext cx="13387732" cy="75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1A685-FCD1-4F49-8399-184146E9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/>
              <a:t>Screen readers/magnifiers</a:t>
            </a:r>
          </a:p>
          <a:p>
            <a:r>
              <a:rPr lang="en-US" sz="4400" dirty="0"/>
              <a:t>Captions/ASL translation</a:t>
            </a:r>
          </a:p>
          <a:p>
            <a:r>
              <a:rPr lang="en-US" sz="4400" dirty="0"/>
              <a:t>Text-to-speech</a:t>
            </a:r>
          </a:p>
          <a:p>
            <a:r>
              <a:rPr lang="en-US" sz="4400" dirty="0"/>
              <a:t>Braille Displays</a:t>
            </a:r>
          </a:p>
          <a:p>
            <a:r>
              <a:rPr lang="en-US" sz="4400" dirty="0"/>
              <a:t>Videophones</a:t>
            </a:r>
          </a:p>
          <a:p>
            <a:r>
              <a:rPr lang="en-US" sz="4400" dirty="0"/>
              <a:t>Large print</a:t>
            </a:r>
          </a:p>
          <a:p>
            <a:r>
              <a:rPr lang="en-US" sz="4400" dirty="0"/>
              <a:t>Tactile keyboards</a:t>
            </a:r>
          </a:p>
          <a:p>
            <a:r>
              <a:rPr lang="en-US" sz="4400" dirty="0"/>
              <a:t>Joysticks</a:t>
            </a:r>
          </a:p>
          <a:p>
            <a:r>
              <a:rPr lang="en-US" sz="4400" dirty="0"/>
              <a:t>Augmented input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Assistive Technology - Examples</a:t>
            </a:r>
          </a:p>
        </p:txBody>
      </p:sp>
      <p:pic>
        <p:nvPicPr>
          <p:cNvPr id="5" name="Picture 2" descr="Braille display synced to laptop and smart phone">
            <a:extLst>
              <a:ext uri="{FF2B5EF4-FFF2-40B4-BE49-F238E27FC236}">
                <a16:creationId xmlns:a16="http://schemas.microsoft.com/office/drawing/2014/main" id="{B10EC355-06DB-5345-BC36-74EC36D8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40" y="2591036"/>
            <a:ext cx="4637310" cy="28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Something to think about…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5" indent="0">
              <a:buNone/>
            </a:pPr>
            <a:r>
              <a:rPr lang="en-US" sz="4000" dirty="0"/>
              <a:t>Almost 20 million people had difficulty lifting and grasping. </a:t>
            </a:r>
            <a:br>
              <a:rPr lang="en-US" sz="4000" dirty="0"/>
            </a:br>
            <a:br>
              <a:rPr lang="en-US" sz="4000" dirty="0"/>
            </a:br>
            <a:r>
              <a:rPr lang="en-US" sz="3600" i="1" dirty="0"/>
              <a:t>This includes, for instance grasping a glass or a pencil.</a:t>
            </a:r>
          </a:p>
          <a:p>
            <a:endParaRPr lang="en-US" dirty="0"/>
          </a:p>
        </p:txBody>
      </p:sp>
      <p:pic>
        <p:nvPicPr>
          <p:cNvPr id="1026" name="Picture 2" descr="A hand gripping a 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4" y="4191429"/>
            <a:ext cx="2082255" cy="16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8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Web 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383479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 means equal access and encompasses all disabilities</a:t>
            </a:r>
          </a:p>
          <a:p>
            <a:r>
              <a:rPr lang="en-US" dirty="0"/>
              <a:t>People with disabilities can:</a:t>
            </a:r>
          </a:p>
          <a:p>
            <a:pPr lvl="1"/>
            <a:r>
              <a:rPr lang="en-US" dirty="0"/>
              <a:t>Perceive</a:t>
            </a:r>
          </a:p>
          <a:p>
            <a:pPr lvl="1"/>
            <a:r>
              <a:rPr lang="en-US" dirty="0"/>
              <a:t>Understand</a:t>
            </a:r>
          </a:p>
          <a:p>
            <a:pPr lvl="1"/>
            <a:r>
              <a:rPr lang="en-US" dirty="0"/>
              <a:t>Navigate</a:t>
            </a:r>
          </a:p>
          <a:p>
            <a:pPr lvl="1"/>
            <a:r>
              <a:rPr lang="en-US" dirty="0"/>
              <a:t>Interact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Digital Accessibility</a:t>
            </a:r>
          </a:p>
        </p:txBody>
      </p:sp>
      <p:pic>
        <p:nvPicPr>
          <p:cNvPr id="11272" name="Picture 8" descr="Internet around the globe 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70" y="3202976"/>
            <a:ext cx="3288405" cy="24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5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Equity and Access Webinar Series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259BC-1B2E-9342-B906-79C7BF386FC2}"/>
              </a:ext>
            </a:extLst>
          </p:cNvPr>
          <p:cNvSpPr txBox="1"/>
          <p:nvPr/>
        </p:nvSpPr>
        <p:spPr>
          <a:xfrm>
            <a:off x="385010" y="1504950"/>
            <a:ext cx="11486147" cy="5293757"/>
          </a:xfrm>
          <a:prstGeom prst="rect">
            <a:avLst/>
          </a:prstGeom>
          <a:noFill/>
        </p:spPr>
        <p:txBody>
          <a:bodyPr wrap="square" numCol="2" spcCol="4572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BoardSource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California Wellness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Catalogue for Philanthropy, Greater Washington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Disaster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Chronicle of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Communications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Divas With Disabilities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Grantmakers Concerned with Immigrants and Refugees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Impact 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of Disability Journalism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Committee for Responsive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Council of Nonprofits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 Women’s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Unfunded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Weingart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60341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Accessibility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content available to users with disabilities?</a:t>
            </a:r>
          </a:p>
          <a:p>
            <a:pPr lvl="1"/>
            <a:r>
              <a:rPr lang="en-US" dirty="0"/>
              <a:t>Alt text, form fields, links, keyboard accessibility</a:t>
            </a:r>
          </a:p>
          <a:p>
            <a:r>
              <a:rPr lang="en-US" dirty="0"/>
              <a:t>How does my site interact with assistive technology?</a:t>
            </a:r>
          </a:p>
          <a:p>
            <a:pPr lvl="1"/>
            <a:r>
              <a:rPr lang="en-US" dirty="0"/>
              <a:t>Screen readers, magnifiers, speech recognition, etc.</a:t>
            </a:r>
          </a:p>
          <a:p>
            <a:r>
              <a:rPr lang="en-US" dirty="0"/>
              <a:t>What happens when there is multimedia? </a:t>
            </a:r>
          </a:p>
          <a:p>
            <a:r>
              <a:rPr lang="en-US" dirty="0"/>
              <a:t>How can you reach a wider audience of users, both with and without disabilities?</a:t>
            </a:r>
          </a:p>
        </p:txBody>
      </p:sp>
    </p:spTree>
    <p:extLst>
      <p:ext uri="{BB962C8B-B14F-4D97-AF65-F5344CB8AC3E}">
        <p14:creationId xmlns:p14="http://schemas.microsoft.com/office/powerpoint/2010/main" val="36068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22F212-FFF0-49EB-9E5A-5C05BAF7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Legal Landscape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AC9B0B-E802-4160-943E-AC2191F9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ADA: Americans with Disabilities Act covers websites in all areas:</a:t>
            </a:r>
            <a:br>
              <a:rPr lang="en-US" sz="4000" dirty="0"/>
            </a:br>
            <a:endParaRPr lang="en-US" sz="4800" dirty="0"/>
          </a:p>
          <a:p>
            <a:pPr lvl="1"/>
            <a:r>
              <a:rPr lang="en-US" sz="3200" dirty="0"/>
              <a:t>Title I - Employment</a:t>
            </a:r>
          </a:p>
          <a:p>
            <a:pPr lvl="1"/>
            <a:r>
              <a:rPr lang="en-US" sz="3200" dirty="0"/>
              <a:t>Title II – State and local government</a:t>
            </a:r>
          </a:p>
          <a:p>
            <a:pPr lvl="1"/>
            <a:r>
              <a:rPr lang="en-US" sz="3200" dirty="0"/>
              <a:t>Title III - Public accommodations</a:t>
            </a:r>
          </a:p>
          <a:p>
            <a:pPr lvl="1"/>
            <a:endParaRPr lang="en-US" dirty="0"/>
          </a:p>
        </p:txBody>
      </p:sp>
      <p:pic>
        <p:nvPicPr>
          <p:cNvPr id="8" name="Picture 7" descr="ADA symbols for Braille, mobility, closed captioning, and more">
            <a:extLst>
              <a:ext uri="{FF2B5EF4-FFF2-40B4-BE49-F238E27FC236}">
                <a16:creationId xmlns:a16="http://schemas.microsoft.com/office/drawing/2014/main" id="{757FD7B2-7D75-400A-8CA8-D2AA6FBB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72" y="2920999"/>
            <a:ext cx="3688127" cy="27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DD771-5904-4110-99B0-F55F0079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Title III of the ADA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2AC534-9070-483C-B80F-7CD4D07CC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accommodations</a:t>
            </a:r>
          </a:p>
          <a:p>
            <a:pPr lvl="1"/>
            <a:r>
              <a:rPr lang="en-US" dirty="0"/>
              <a:t>Must provide auxiliary aids and services necessary to ensure equal access to their goods and services and to ensure effective communication</a:t>
            </a:r>
          </a:p>
          <a:p>
            <a:pPr lvl="1"/>
            <a:r>
              <a:rPr lang="en-US" dirty="0"/>
              <a:t>Includes accessible electronic and information technology</a:t>
            </a:r>
          </a:p>
          <a:p>
            <a:pPr lvl="1"/>
            <a:endParaRPr lang="en-US" dirty="0"/>
          </a:p>
          <a:p>
            <a:r>
              <a:rPr lang="en-US" dirty="0"/>
              <a:t>The Department of Justice 2010 rulemaking:</a:t>
            </a:r>
          </a:p>
          <a:p>
            <a:pPr lvl="1"/>
            <a:r>
              <a:rPr lang="en-US" i="1" dirty="0"/>
              <a:t>“Websites that provide goods and services must be accessible to people with disabilities unless the goods and services are available in some other equivalent manner”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55DC3C-8023-415E-82A1-417B6F99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we’re seeing lately: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4ED79-C9B0-4C9B-8BF5-A9CE8C11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23" y="1620153"/>
            <a:ext cx="8355496" cy="4525963"/>
          </a:xfrm>
        </p:spPr>
        <p:txBody>
          <a:bodyPr/>
          <a:lstStyle/>
          <a:p>
            <a:r>
              <a:rPr lang="en-US" dirty="0"/>
              <a:t>Tremendous focus on ADA’s intersection with websites in </a:t>
            </a:r>
            <a:r>
              <a:rPr lang="en-US" u="sng" dirty="0"/>
              <a:t>all</a:t>
            </a:r>
            <a:r>
              <a:rPr lang="en-US" dirty="0"/>
              <a:t> industries: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Statutes, revised regulations, and court decisions</a:t>
            </a:r>
          </a:p>
          <a:p>
            <a:pPr lvl="1"/>
            <a:r>
              <a:rPr lang="en-US" dirty="0"/>
              <a:t>Accessibility guidelines updates (Section 508/WCAG)</a:t>
            </a:r>
          </a:p>
          <a:p>
            <a:pPr lvl="1"/>
            <a:r>
              <a:rPr lang="en-US" dirty="0"/>
              <a:t>Lawsuits and settlements </a:t>
            </a:r>
          </a:p>
          <a:p>
            <a:pPr lvl="1"/>
            <a:r>
              <a:rPr lang="en-US" dirty="0"/>
              <a:t>Uptick in legal demand letters</a:t>
            </a:r>
          </a:p>
          <a:p>
            <a:pPr lvl="1"/>
            <a:endParaRPr lang="en-US" dirty="0"/>
          </a:p>
        </p:txBody>
      </p:sp>
      <p:pic>
        <p:nvPicPr>
          <p:cNvPr id="6" name="Picture 5" descr="gavel&#10;">
            <a:extLst>
              <a:ext uri="{FF2B5EF4-FFF2-40B4-BE49-F238E27FC236}">
                <a16:creationId xmlns:a16="http://schemas.microsoft.com/office/drawing/2014/main" id="{99391519-7A36-499B-96D8-79F43E724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153"/>
          <a:stretch/>
        </p:blipFill>
        <p:spPr>
          <a:xfrm>
            <a:off x="8082863" y="2179519"/>
            <a:ext cx="4267200" cy="34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Best Solution? Be Accessible Now!</a:t>
            </a:r>
          </a:p>
        </p:txBody>
      </p:sp>
    </p:spTree>
    <p:extLst>
      <p:ext uri="{BB962C8B-B14F-4D97-AF65-F5344CB8AC3E}">
        <p14:creationId xmlns:p14="http://schemas.microsoft.com/office/powerpoint/2010/main" val="203240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BF9B31-4CBE-473A-8244-B7947CFF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508</a:t>
            </a:r>
          </a:p>
          <a:p>
            <a:r>
              <a:rPr lang="en-US" dirty="0"/>
              <a:t>Web Content Accessibility Guidelines (WCAG)</a:t>
            </a:r>
          </a:p>
          <a:p>
            <a:r>
              <a:rPr lang="en-US" dirty="0"/>
              <a:t>Americans with Disabilities Act (ADA)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C4C280-8587-4EC2-8D58-E230D27C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Web Accessibility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0923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World Wide Web Consortium (W3C) developed the Web Accessibility Initiative (WAI) </a:t>
            </a:r>
          </a:p>
          <a:p>
            <a:r>
              <a:rPr lang="en-US" dirty="0"/>
              <a:t>Not a legal requirement; however, US courts are using as a global standard in lawsuits  </a:t>
            </a:r>
          </a:p>
          <a:p>
            <a:r>
              <a:rPr lang="en-US" dirty="0"/>
              <a:t>Standards are called W3C Recommendations.</a:t>
            </a:r>
          </a:p>
          <a:p>
            <a:r>
              <a:rPr lang="en-US" dirty="0"/>
              <a:t>WAI has developed the following W3C Recommendations:</a:t>
            </a:r>
          </a:p>
          <a:p>
            <a:pPr lvl="1"/>
            <a:r>
              <a:rPr lang="en-US" dirty="0"/>
              <a:t>Web Content Accessibility Guidelines: </a:t>
            </a:r>
            <a:r>
              <a:rPr lang="en-US" dirty="0">
                <a:hlinkClick r:id="rId3"/>
              </a:rPr>
              <a:t>WCAG Overview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WCAG 2.0 (December 2008)</a:t>
            </a:r>
            <a:endParaRPr lang="en-US" dirty="0"/>
          </a:p>
          <a:p>
            <a:pPr lvl="1"/>
            <a:r>
              <a:rPr lang="en-US" dirty="0"/>
              <a:t>Authoring Tool Accessibility Guidelines: </a:t>
            </a:r>
            <a:r>
              <a:rPr lang="en-US" dirty="0">
                <a:hlinkClick r:id="rId5"/>
              </a:rPr>
              <a:t>ATAG Overview</a:t>
            </a:r>
            <a:r>
              <a:rPr lang="en-US" dirty="0"/>
              <a:t>, </a:t>
            </a:r>
            <a:r>
              <a:rPr lang="en-US" dirty="0">
                <a:hlinkClick r:id="rId6"/>
              </a:rPr>
              <a:t>ATAG 1.0 (February 2000)</a:t>
            </a:r>
            <a:endParaRPr lang="en-US" dirty="0"/>
          </a:p>
          <a:p>
            <a:pPr lvl="1"/>
            <a:r>
              <a:rPr lang="en-US" dirty="0"/>
              <a:t>User Agent Accessibility Guidelines: </a:t>
            </a:r>
            <a:r>
              <a:rPr lang="en-US" dirty="0">
                <a:hlinkClick r:id="rId7"/>
              </a:rPr>
              <a:t>UAAG Overview</a:t>
            </a:r>
            <a:r>
              <a:rPr lang="en-US" dirty="0"/>
              <a:t>, </a:t>
            </a:r>
            <a:r>
              <a:rPr lang="en-US" dirty="0">
                <a:hlinkClick r:id="rId8"/>
              </a:rPr>
              <a:t>UAAG 1.0 (December 2002)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Who Defines the Guidelines?</a:t>
            </a:r>
          </a:p>
        </p:txBody>
      </p:sp>
    </p:spTree>
    <p:extLst>
      <p:ext uri="{BB962C8B-B14F-4D97-AF65-F5344CB8AC3E}">
        <p14:creationId xmlns:p14="http://schemas.microsoft.com/office/powerpoint/2010/main" val="162512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WCAG 2.0</a:t>
            </a:r>
            <a:r>
              <a:rPr lang="en-US" dirty="0"/>
              <a:t> is a technical standard with 12 guidelines that are organized under </a:t>
            </a:r>
            <a:r>
              <a:rPr lang="en-US" dirty="0">
                <a:hlinkClick r:id="rId4"/>
              </a:rPr>
              <a:t>4 principles: perceivable, operable, understandable, and robust</a:t>
            </a:r>
            <a:r>
              <a:rPr lang="en-US" dirty="0"/>
              <a:t>. </a:t>
            </a:r>
          </a:p>
          <a:p>
            <a:r>
              <a:rPr lang="en-US" dirty="0"/>
              <a:t>For each guideline, there are testable success criteria, which are at </a:t>
            </a:r>
            <a:r>
              <a:rPr lang="en-US" dirty="0">
                <a:hlinkClick r:id="rId5"/>
              </a:rPr>
              <a:t>three levels: A, AA, and AAA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WCAG 2.0?</a:t>
            </a:r>
          </a:p>
        </p:txBody>
      </p:sp>
    </p:spTree>
    <p:extLst>
      <p:ext uri="{BB962C8B-B14F-4D97-AF65-F5344CB8AC3E}">
        <p14:creationId xmlns:p14="http://schemas.microsoft.com/office/powerpoint/2010/main" val="3124972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text alternatives for any non-text content </a:t>
            </a:r>
          </a:p>
          <a:p>
            <a:r>
              <a:rPr lang="en-US" dirty="0"/>
              <a:t>Provide alternatives for video content</a:t>
            </a:r>
          </a:p>
          <a:p>
            <a:r>
              <a:rPr lang="en-US" dirty="0"/>
              <a:t>Create content that can be presented in different ways without losing information or structure</a:t>
            </a:r>
          </a:p>
          <a:p>
            <a:r>
              <a:rPr lang="en-US" dirty="0"/>
              <a:t>Make it easier for users to see and hear content.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WCAG 2.0 Guidelines - Perceivable</a:t>
            </a:r>
          </a:p>
        </p:txBody>
      </p:sp>
    </p:spTree>
    <p:extLst>
      <p:ext uri="{BB962C8B-B14F-4D97-AF65-F5344CB8AC3E}">
        <p14:creationId xmlns:p14="http://schemas.microsoft.com/office/powerpoint/2010/main" val="572508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all functionality available from a keyboard. </a:t>
            </a:r>
          </a:p>
          <a:p>
            <a:r>
              <a:rPr lang="en-US" dirty="0"/>
              <a:t>Provide users enough time to read and use content. </a:t>
            </a:r>
          </a:p>
          <a:p>
            <a:r>
              <a:rPr lang="en-US" dirty="0"/>
              <a:t>Do not design content in a way that is known to cause seizures.</a:t>
            </a:r>
          </a:p>
          <a:p>
            <a:r>
              <a:rPr lang="en-US" dirty="0"/>
              <a:t>Provide ways to help users navigate, find content, and determine where they are.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WCAG 2.0 Guidelines - Operable</a:t>
            </a:r>
          </a:p>
        </p:txBody>
      </p:sp>
    </p:spTree>
    <p:extLst>
      <p:ext uri="{BB962C8B-B14F-4D97-AF65-F5344CB8AC3E}">
        <p14:creationId xmlns:p14="http://schemas.microsoft.com/office/powerpoint/2010/main" val="190229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9C173-438C-4A73-8C7E-25827ECA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Including the D – Disability – in Diversity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A81D8-14D7-4068-A020-0262C6D5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710" y="2200595"/>
            <a:ext cx="8026988" cy="3601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tx1"/>
                </a:solidFill>
              </a:rPr>
              <a:t>Organizations are at their best when they welcome, respect and include people of all backgrounds. This includes people with disabilities. </a:t>
            </a:r>
          </a:p>
        </p:txBody>
      </p:sp>
      <p:pic>
        <p:nvPicPr>
          <p:cNvPr id="4" name="Picture 3" descr="6 diverse people with and without disabilities smiling together">
            <a:extLst>
              <a:ext uri="{FF2B5EF4-FFF2-40B4-BE49-F238E27FC236}">
                <a16:creationId xmlns:a16="http://schemas.microsoft.com/office/drawing/2014/main" id="{319EFE9E-3042-F94F-AF98-43D74F288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56" y="1504949"/>
            <a:ext cx="3522715" cy="52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text content readable and understandable. </a:t>
            </a:r>
          </a:p>
          <a:p>
            <a:r>
              <a:rPr lang="en-US" dirty="0"/>
              <a:t>Make Web pages appear and operate in predictable ways. </a:t>
            </a:r>
          </a:p>
          <a:p>
            <a:r>
              <a:rPr lang="en-US" dirty="0"/>
              <a:t>Help users avoid and correct mistakes.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WCAG 2.0 Guidelines - Understandable</a:t>
            </a:r>
          </a:p>
        </p:txBody>
      </p:sp>
    </p:spTree>
    <p:extLst>
      <p:ext uri="{BB962C8B-B14F-4D97-AF65-F5344CB8AC3E}">
        <p14:creationId xmlns:p14="http://schemas.microsoft.com/office/powerpoint/2010/main" val="857411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Maximize compatibility with current and future user agents, including assistive technologies.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WCAG 2.0 Guidelines - Robust</a:t>
            </a:r>
          </a:p>
        </p:txBody>
      </p:sp>
    </p:spTree>
    <p:extLst>
      <p:ext uri="{BB962C8B-B14F-4D97-AF65-F5344CB8AC3E}">
        <p14:creationId xmlns:p14="http://schemas.microsoft.com/office/powerpoint/2010/main" val="3408442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69AED-FEE3-435B-B177-DE59CAC6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Americans with Disabilities Act (ADA)</a:t>
            </a:r>
          </a:p>
          <a:p>
            <a:r>
              <a:rPr lang="en-US" dirty="0"/>
              <a:t>Increasing coverage on websites</a:t>
            </a:r>
          </a:p>
          <a:p>
            <a:r>
              <a:rPr lang="en-US" dirty="0"/>
              <a:t>Public access=not just locations</a:t>
            </a:r>
          </a:p>
          <a:p>
            <a:pPr lvl="1"/>
            <a:r>
              <a:rPr lang="en-US" dirty="0"/>
              <a:t>Online business that would be covered in brick and mortar form</a:t>
            </a:r>
          </a:p>
          <a:p>
            <a:r>
              <a:rPr lang="en-US" dirty="0"/>
              <a:t>WCAG are guidelines</a:t>
            </a:r>
          </a:p>
          <a:p>
            <a:r>
              <a:rPr lang="en-US" dirty="0"/>
              <a:t>Courts seeing WCAG 2.0 as best practice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B13331-9B3D-40C6-BC9E-23CC7F0B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and WCAG: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18499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9B304A-535B-4A34-875C-1F1F7E7F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Top Accessibility Design Tips</a:t>
            </a:r>
          </a:p>
        </p:txBody>
      </p:sp>
    </p:spTree>
    <p:extLst>
      <p:ext uri="{BB962C8B-B14F-4D97-AF65-F5344CB8AC3E}">
        <p14:creationId xmlns:p14="http://schemas.microsoft.com/office/powerpoint/2010/main" val="421743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Textual alternative to image content</a:t>
            </a:r>
          </a:p>
          <a:p>
            <a:r>
              <a:rPr lang="en-US" dirty="0"/>
              <a:t>Alternative text communicates the </a:t>
            </a:r>
            <a:r>
              <a:rPr lang="en-US" b="1" dirty="0"/>
              <a:t>purpose</a:t>
            </a:r>
            <a:r>
              <a:rPr lang="en-US" dirty="0"/>
              <a:t> of the graphic, not its </a:t>
            </a:r>
            <a:r>
              <a:rPr lang="en-US" b="1" dirty="0"/>
              <a:t>appearance</a:t>
            </a:r>
          </a:p>
          <a:p>
            <a:r>
              <a:rPr lang="en-US" dirty="0"/>
              <a:t>Keep in mind how the image is used</a:t>
            </a:r>
          </a:p>
          <a:p>
            <a:pPr lvl="1"/>
            <a:r>
              <a:rPr lang="en-US" dirty="0"/>
              <a:t>to convey important content</a:t>
            </a:r>
          </a:p>
          <a:p>
            <a:pPr lvl="1"/>
            <a:r>
              <a:rPr lang="en-US" dirty="0"/>
              <a:t>to provide visual enhancement</a:t>
            </a:r>
          </a:p>
          <a:p>
            <a:pPr lvl="1"/>
            <a:r>
              <a:rPr lang="en-US" dirty="0"/>
              <a:t>to link to other areas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Alternative Text</a:t>
            </a:r>
          </a:p>
        </p:txBody>
      </p:sp>
      <p:pic>
        <p:nvPicPr>
          <p:cNvPr id="6" name="Picture 2" descr="A silver Mercedes CLS 350 sports car &#10;">
            <a:extLst>
              <a:ext uri="{FF2B5EF4-FFF2-40B4-BE49-F238E27FC236}">
                <a16:creationId xmlns:a16="http://schemas.microsoft.com/office/drawing/2014/main" id="{0AA9071B-13BA-405B-BD46-532D1BAF4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 b="23583"/>
          <a:stretch/>
        </p:blipFill>
        <p:spPr bwMode="auto">
          <a:xfrm>
            <a:off x="6096000" y="4347899"/>
            <a:ext cx="381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30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should never be the sole way to convey information</a:t>
            </a:r>
          </a:p>
          <a:p>
            <a:r>
              <a:rPr lang="en-US" dirty="0"/>
              <a:t>Some users with disabilities cannot distinguish colors</a:t>
            </a:r>
          </a:p>
          <a:p>
            <a:r>
              <a:rPr lang="en-US" dirty="0"/>
              <a:t>May lose meaning if viewed in high contrast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Color Usage</a:t>
            </a:r>
          </a:p>
        </p:txBody>
      </p:sp>
      <p:pic>
        <p:nvPicPr>
          <p:cNvPr id="5" name="Picture 3" descr="Image shows an application with two buttons. One is red and labeled &quot;GO!&quot; and the other is green and labeled &quot;GO!&quot;"/>
          <p:cNvPicPr>
            <a:picLocks noChangeAspect="1" noChangeArrowheads="1"/>
          </p:cNvPicPr>
          <p:nvPr/>
        </p:nvPicPr>
        <p:blipFill rotWithShape="1">
          <a:blip r:embed="rId3" cstate="print"/>
          <a:srcRect b="27470"/>
          <a:stretch/>
        </p:blipFill>
        <p:spPr bwMode="auto">
          <a:xfrm>
            <a:off x="4038600" y="3826463"/>
            <a:ext cx="4114800" cy="187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212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for emphasis</a:t>
            </a:r>
          </a:p>
          <a:p>
            <a:pPr lvl="1"/>
            <a:r>
              <a:rPr lang="en-US" sz="3200" dirty="0"/>
              <a:t>Vocal inflections</a:t>
            </a:r>
          </a:p>
          <a:p>
            <a:r>
              <a:rPr lang="en-US" sz="3600" dirty="0"/>
              <a:t>Color contrast</a:t>
            </a:r>
          </a:p>
          <a:p>
            <a:pPr lvl="1"/>
            <a:r>
              <a:rPr lang="en-US" sz="3200" dirty="0"/>
              <a:t>Black/white is ideal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Colors</a:t>
            </a:r>
          </a:p>
        </p:txBody>
      </p:sp>
      <p:pic>
        <p:nvPicPr>
          <p:cNvPr id="53251" name="Picture 9" descr="Image of a color whee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259080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53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Examples of Good Color Contrast</a:t>
            </a:r>
          </a:p>
        </p:txBody>
      </p:sp>
      <p:pic>
        <p:nvPicPr>
          <p:cNvPr id="86021" name="Picture 5" descr="A graphic with various good color contrast examples of how to colorize text and its backgroun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22464"/>
            <a:ext cx="6781800" cy="406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781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" y="1825625"/>
            <a:ext cx="5803419" cy="4351338"/>
          </a:xfrm>
        </p:spPr>
        <p:txBody>
          <a:bodyPr/>
          <a:lstStyle/>
          <a:p>
            <a:r>
              <a:rPr lang="en-US" dirty="0"/>
              <a:t>Timeouts are employed to track a user’s inactivity</a:t>
            </a:r>
          </a:p>
          <a:p>
            <a:r>
              <a:rPr lang="en-US" dirty="0"/>
              <a:t>Issues include:</a:t>
            </a:r>
          </a:p>
          <a:p>
            <a:pPr lvl="1"/>
            <a:r>
              <a:rPr lang="en-US" dirty="0"/>
              <a:t>Not identified on screen</a:t>
            </a:r>
          </a:p>
          <a:p>
            <a:pPr lvl="1"/>
            <a:r>
              <a:rPr lang="en-US" dirty="0"/>
              <a:t>Not long enough to complete an 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Timeouts</a:t>
            </a:r>
          </a:p>
        </p:txBody>
      </p:sp>
      <p:pic>
        <p:nvPicPr>
          <p:cNvPr id="1026" name="Picture 2" descr="Image result for website timeout, showing a count down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28" y="1825624"/>
            <a:ext cx="5115285" cy="26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83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links work with all assistive technologies</a:t>
            </a:r>
          </a:p>
          <a:p>
            <a:r>
              <a:rPr lang="en-US" dirty="0"/>
              <a:t>Must be accessible from the </a:t>
            </a:r>
            <a:r>
              <a:rPr lang="en-US" b="1" dirty="0"/>
              <a:t>keyboard</a:t>
            </a:r>
          </a:p>
          <a:p>
            <a:r>
              <a:rPr lang="en-US" dirty="0"/>
              <a:t>Must be </a:t>
            </a:r>
            <a:r>
              <a:rPr lang="en-US" b="1" dirty="0"/>
              <a:t>descriptive</a:t>
            </a:r>
            <a:endParaRPr lang="en-US" dirty="0"/>
          </a:p>
          <a:p>
            <a:r>
              <a:rPr lang="en-US" dirty="0"/>
              <a:t>Stay away from  “click here” links</a:t>
            </a:r>
          </a:p>
          <a:p>
            <a:pPr lvl="1"/>
            <a:r>
              <a:rPr lang="en-US" dirty="0"/>
              <a:t>Example: For more information, </a:t>
            </a:r>
            <a:r>
              <a:rPr lang="en-US" u="sng" dirty="0"/>
              <a:t>click here</a:t>
            </a:r>
          </a:p>
          <a:p>
            <a:pPr lvl="1"/>
            <a:r>
              <a:rPr lang="en-US" dirty="0"/>
              <a:t>Example of a good descriptive link: </a:t>
            </a:r>
            <a:r>
              <a:rPr lang="en-US" dirty="0">
                <a:hlinkClick r:id="rId3"/>
              </a:rPr>
              <a:t>WCAG 2.0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Provide Descriptive Links</a:t>
            </a:r>
          </a:p>
        </p:txBody>
      </p:sp>
    </p:spTree>
    <p:extLst>
      <p:ext uri="{BB962C8B-B14F-4D97-AF65-F5344CB8AC3E}">
        <p14:creationId xmlns:p14="http://schemas.microsoft.com/office/powerpoint/2010/main" val="307241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7041A29-C8D0-5B46-B8B2-B34D4194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people with disabilities.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0AB36-5964-4E34-B48B-2F308D3AD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327605"/>
            <a:ext cx="12192000" cy="1766717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Richard Branson">
            <a:extLst>
              <a:ext uri="{FF2B5EF4-FFF2-40B4-BE49-F238E27FC236}">
                <a16:creationId xmlns:a16="http://schemas.microsoft.com/office/drawing/2014/main" id="{A7200C7C-1215-411C-A089-375A2D46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908" y="-102714"/>
            <a:ext cx="2515672" cy="3000067"/>
          </a:xfrm>
          <a:prstGeom prst="rect">
            <a:avLst/>
          </a:prstGeom>
        </p:spPr>
      </p:pic>
      <p:pic>
        <p:nvPicPr>
          <p:cNvPr id="13" name="Picture 12" descr="Demi Lovato">
            <a:extLst>
              <a:ext uri="{FF2B5EF4-FFF2-40B4-BE49-F238E27FC236}">
                <a16:creationId xmlns:a16="http://schemas.microsoft.com/office/drawing/2014/main" id="{F376CD0F-9E6F-4F2C-9ACB-22D7CD88A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3703" y="-176123"/>
            <a:ext cx="2748201" cy="3075975"/>
          </a:xfrm>
          <a:prstGeom prst="rect">
            <a:avLst/>
          </a:prstGeom>
        </p:spPr>
      </p:pic>
      <p:pic>
        <p:nvPicPr>
          <p:cNvPr id="19" name="Picture 18" descr="Whoopi Goldberg">
            <a:extLst>
              <a:ext uri="{FF2B5EF4-FFF2-40B4-BE49-F238E27FC236}">
                <a16:creationId xmlns:a16="http://schemas.microsoft.com/office/drawing/2014/main" id="{6C9DBCA1-3ABF-43C6-942B-E59A899AD7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921" y="-96229"/>
            <a:ext cx="2512816" cy="3000067"/>
          </a:xfrm>
          <a:prstGeom prst="rect">
            <a:avLst/>
          </a:prstGeom>
        </p:spPr>
      </p:pic>
      <p:pic>
        <p:nvPicPr>
          <p:cNvPr id="23" name="Picture 22" descr="Greta Thunberg">
            <a:extLst>
              <a:ext uri="{FF2B5EF4-FFF2-40B4-BE49-F238E27FC236}">
                <a16:creationId xmlns:a16="http://schemas.microsoft.com/office/drawing/2014/main" id="{A3C79C9C-3E0B-41A3-8756-55F66F5EA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227" y="4006400"/>
            <a:ext cx="2461638" cy="2851600"/>
          </a:xfrm>
          <a:prstGeom prst="rect">
            <a:avLst/>
          </a:prstGeom>
        </p:spPr>
      </p:pic>
      <p:pic>
        <p:nvPicPr>
          <p:cNvPr id="25" name="Picture 24" descr="Steve Jobs">
            <a:extLst>
              <a:ext uri="{FF2B5EF4-FFF2-40B4-BE49-F238E27FC236}">
                <a16:creationId xmlns:a16="http://schemas.microsoft.com/office/drawing/2014/main" id="{0B3C2A8F-2DCF-4AF8-BE43-30B13F29E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589" y="3988741"/>
            <a:ext cx="2467220" cy="2883687"/>
          </a:xfrm>
          <a:prstGeom prst="rect">
            <a:avLst/>
          </a:prstGeom>
        </p:spPr>
      </p:pic>
      <p:pic>
        <p:nvPicPr>
          <p:cNvPr id="27" name="Picture 26" descr="Marlee Matlin">
            <a:extLst>
              <a:ext uri="{FF2B5EF4-FFF2-40B4-BE49-F238E27FC236}">
                <a16:creationId xmlns:a16="http://schemas.microsoft.com/office/drawing/2014/main" id="{272C6665-C94F-434B-A329-0FD5A648E1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" y="3998340"/>
            <a:ext cx="2454103" cy="2866414"/>
          </a:xfrm>
          <a:prstGeom prst="rect">
            <a:avLst/>
          </a:prstGeom>
        </p:spPr>
      </p:pic>
      <p:pic>
        <p:nvPicPr>
          <p:cNvPr id="29" name="Picture 28" descr="Mariah Carey">
            <a:extLst>
              <a:ext uri="{FF2B5EF4-FFF2-40B4-BE49-F238E27FC236}">
                <a16:creationId xmlns:a16="http://schemas.microsoft.com/office/drawing/2014/main" id="{5BEE2B08-971F-4F9D-96CE-C6C07025BDD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783" y="3990947"/>
            <a:ext cx="2445465" cy="2871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C17EED-F370-4123-8932-D09AB9F56620}"/>
              </a:ext>
            </a:extLst>
          </p:cNvPr>
          <p:cNvSpPr txBox="1"/>
          <p:nvPr/>
        </p:nvSpPr>
        <p:spPr>
          <a:xfrm>
            <a:off x="-26139" y="3104944"/>
            <a:ext cx="1214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people with disabilities.</a:t>
            </a:r>
          </a:p>
        </p:txBody>
      </p:sp>
      <p:pic>
        <p:nvPicPr>
          <p:cNvPr id="5" name="Picture 4" descr="Halle Berry">
            <a:extLst>
              <a:ext uri="{FF2B5EF4-FFF2-40B4-BE49-F238E27FC236}">
                <a16:creationId xmlns:a16="http://schemas.microsoft.com/office/drawing/2014/main" id="{E9E37991-AA19-4E2A-A2AA-2FB587BCC9A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330" y="4006812"/>
            <a:ext cx="2518259" cy="28772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D77733-3FEA-4EFA-901A-8CEDE74D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40" y="3972950"/>
            <a:ext cx="121862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elma Blair">
            <a:extLst>
              <a:ext uri="{FF2B5EF4-FFF2-40B4-BE49-F238E27FC236}">
                <a16:creationId xmlns:a16="http://schemas.microsoft.com/office/drawing/2014/main" id="{CDE9B4D4-601B-4F50-8914-23F29146513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6324" y="-182366"/>
            <a:ext cx="2559924" cy="3081167"/>
          </a:xfrm>
          <a:prstGeom prst="rect">
            <a:avLst/>
          </a:prstGeom>
        </p:spPr>
      </p:pic>
      <p:pic>
        <p:nvPicPr>
          <p:cNvPr id="22" name="Picture 21" descr="Stephen Hawking, award winning physicist and power chair user.">
            <a:extLst>
              <a:ext uri="{FF2B5EF4-FFF2-40B4-BE49-F238E27FC236}">
                <a16:creationId xmlns:a16="http://schemas.microsoft.com/office/drawing/2014/main" id="{E5CF0C00-440F-45F0-95FE-CAEA6C9B8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" y="-53953"/>
            <a:ext cx="2532620" cy="296709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DA02C5-4AF3-4DD3-83FC-08BC8ED30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338" y="2909751"/>
            <a:ext cx="12192338" cy="1564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96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“for” and “id” labels</a:t>
            </a:r>
          </a:p>
          <a:p>
            <a:r>
              <a:rPr lang="en-US" dirty="0"/>
              <a:t>ID must be unique, can’t have one label for multiple</a:t>
            </a:r>
          </a:p>
          <a:p>
            <a:r>
              <a:rPr lang="en-US" dirty="0"/>
              <a:t>Text labels describe the function of each form control</a:t>
            </a:r>
          </a:p>
          <a:p>
            <a:pPr lvl="1"/>
            <a:r>
              <a:rPr lang="en-US" dirty="0"/>
              <a:t>&lt;label&gt; element used to associate text label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Labeled Form Fields</a:t>
            </a:r>
          </a:p>
        </p:txBody>
      </p:sp>
      <p:pic>
        <p:nvPicPr>
          <p:cNvPr id="2050" name="Picture 2" descr="Contact Us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43" y="1756189"/>
            <a:ext cx="2769115" cy="22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80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" y="1825625"/>
            <a:ext cx="5272079" cy="4351338"/>
          </a:xfrm>
        </p:spPr>
        <p:txBody>
          <a:bodyPr/>
          <a:lstStyle/>
          <a:p>
            <a:r>
              <a:rPr lang="en-US" dirty="0"/>
              <a:t>Equivalent alternatives that are synchronized</a:t>
            </a:r>
          </a:p>
          <a:p>
            <a:r>
              <a:rPr lang="en-US" dirty="0"/>
              <a:t>Add subtitles/captions for audio and movie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79-A37B-44B8-A580-59B2C588660C}" type="slidenum">
              <a:rPr lang="en-US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Video &amp; Audio</a:t>
            </a:r>
          </a:p>
        </p:txBody>
      </p:sp>
      <p:pic>
        <p:nvPicPr>
          <p:cNvPr id="5" name="Picture 2" descr="Image of an Internet video with caption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297" y="1825625"/>
            <a:ext cx="4642157" cy="3705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827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1" y="1825625"/>
            <a:ext cx="7545722" cy="4351338"/>
          </a:xfrm>
        </p:spPr>
        <p:txBody>
          <a:bodyPr/>
          <a:lstStyle/>
          <a:p>
            <a:r>
              <a:rPr lang="en-US" dirty="0"/>
              <a:t>Links, buttons, menus, form controls</a:t>
            </a:r>
          </a:p>
          <a:p>
            <a:r>
              <a:rPr lang="en-US" dirty="0"/>
              <a:t>Anything controllable with a mouse needs to be operable with the keyboard</a:t>
            </a:r>
          </a:p>
          <a:p>
            <a:r>
              <a:rPr lang="en-US" dirty="0"/>
              <a:t>Test with Tab and Enter Keys</a:t>
            </a:r>
          </a:p>
          <a:p>
            <a:r>
              <a:rPr lang="en-US" dirty="0"/>
              <a:t>Some items might need arrow keys such as dropdown lists,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79-A37B-44B8-A580-59B2C588660C}" type="slidenum">
              <a:rPr lang="en-US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Keyboard Usage</a:t>
            </a:r>
          </a:p>
        </p:txBody>
      </p:sp>
      <p:pic>
        <p:nvPicPr>
          <p:cNvPr id="2050" name="Picture 2" descr="Left keys found on a computer key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13" y="1825624"/>
            <a:ext cx="3708145" cy="3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content is not typically located ‘first’</a:t>
            </a:r>
          </a:p>
          <a:p>
            <a:r>
              <a:rPr lang="en-US" dirty="0"/>
              <a:t>Long navigation lists are first, among others</a:t>
            </a:r>
          </a:p>
          <a:p>
            <a:r>
              <a:rPr lang="en-US" dirty="0"/>
              <a:t>Skip navigation capability bypasses the top</a:t>
            </a:r>
          </a:p>
          <a:p>
            <a:r>
              <a:rPr lang="en-US" dirty="0"/>
              <a:t>Create a visible or invisible link that ‘jumps’ or ‘skips’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Skip Navigation Action</a:t>
            </a:r>
          </a:p>
        </p:txBody>
      </p:sp>
    </p:spTree>
    <p:extLst>
      <p:ext uri="{BB962C8B-B14F-4D97-AF65-F5344CB8AC3E}">
        <p14:creationId xmlns:p14="http://schemas.microsoft.com/office/powerpoint/2010/main" val="557870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1200A-FF26-479A-8668-65B94E887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tables can be difficult</a:t>
            </a:r>
          </a:p>
          <a:p>
            <a:pPr lvl="1"/>
            <a:r>
              <a:rPr lang="en-US" dirty="0"/>
              <a:t>Largely visual</a:t>
            </a:r>
          </a:p>
          <a:p>
            <a:r>
              <a:rPr lang="en-US" dirty="0"/>
              <a:t>Use row and column headers appropriately</a:t>
            </a:r>
          </a:p>
          <a:p>
            <a:pPr lvl="1"/>
            <a:r>
              <a:rPr lang="en-US" dirty="0"/>
              <a:t>Code data cells to show association</a:t>
            </a:r>
          </a:p>
          <a:p>
            <a:r>
              <a:rPr lang="en-US" dirty="0"/>
              <a:t>Complex tables may need scope, id,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ED770-81A2-4C4D-874E-1FECB5ED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Tables</a:t>
            </a:r>
          </a:p>
        </p:txBody>
      </p:sp>
      <p:pic>
        <p:nvPicPr>
          <p:cNvPr id="5" name="Picture 4" descr="Screenshot of code snipped of an accessible table&#10;">
            <a:extLst>
              <a:ext uri="{FF2B5EF4-FFF2-40B4-BE49-F238E27FC236}">
                <a16:creationId xmlns:a16="http://schemas.microsoft.com/office/drawing/2014/main" id="{AF215233-3E23-44D4-A06E-F40E9074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76" y="1825625"/>
            <a:ext cx="3495364" cy="39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0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Social Media Accessibility &amp; ADA Compliance</a:t>
            </a:r>
          </a:p>
        </p:txBody>
      </p:sp>
    </p:spTree>
    <p:extLst>
      <p:ext uri="{BB962C8B-B14F-4D97-AF65-F5344CB8AC3E}">
        <p14:creationId xmlns:p14="http://schemas.microsoft.com/office/powerpoint/2010/main" val="777110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Basics: Captions on Videos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  <a:sym typeface="Arial"/>
              </a:rPr>
              <a:t>Open Captions Best for Social Media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41% of videos are incomprehensible without sound or captions.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In fact, 80% of viewers react negatively to videos </a:t>
            </a:r>
            <a:r>
              <a:rPr lang="en-US" sz="3200" dirty="0" err="1">
                <a:solidFill>
                  <a:schemeClr val="tx1"/>
                </a:solidFill>
                <a:ea typeface="Arial"/>
                <a:sym typeface="Arial"/>
              </a:rPr>
              <a:t>autoplaying</a:t>
            </a: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 with sound. So now, many social media outlets now </a:t>
            </a:r>
            <a:r>
              <a:rPr lang="en-US" sz="3200" dirty="0" err="1">
                <a:solidFill>
                  <a:schemeClr val="tx1"/>
                </a:solidFill>
                <a:ea typeface="Arial"/>
                <a:sym typeface="Arial"/>
              </a:rPr>
              <a:t>autoplay</a:t>
            </a: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 videos on silent.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80% of people who use captions aren't Deaf or hard of hearing.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Captions help with comprehension of dialogue, clarification of terminology, concentration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2568671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Basics: Captions on Videos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4"/>
            <a:ext cx="11168017" cy="482742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a typeface="Arial"/>
                <a:sym typeface="Arial"/>
              </a:rPr>
              <a:t>85% of Facebook video is watched without sound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Adding captions to Facebook videos increased view time by 12%.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Facebook video posts with captions have 135% greater organic reach.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a typeface="Arial"/>
                <a:sym typeface="Arial"/>
              </a:rPr>
              <a:t>80% more people are more likely to watch an entire video when captions are available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Adding captions to YouTube led to a 7.3% increase in views.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82% of Twitter users watch video content on Twitter.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chemeClr val="tx1"/>
                </a:solidFill>
                <a:ea typeface="Arial"/>
                <a:sym typeface="Arial"/>
              </a:rPr>
              <a:t>Snapchatters</a:t>
            </a:r>
            <a:r>
              <a:rPr lang="en-US" sz="3200" dirty="0">
                <a:solidFill>
                  <a:schemeClr val="tx1"/>
                </a:solidFill>
                <a:ea typeface="Arial"/>
                <a:sym typeface="Arial"/>
              </a:rPr>
              <a:t> watch 10 billion videos a day.</a:t>
            </a:r>
          </a:p>
          <a:p>
            <a:pPr>
              <a:spcBef>
                <a:spcPts val="1200"/>
              </a:spcBef>
            </a:pPr>
            <a:endParaRPr lang="en-US" sz="3200" dirty="0">
              <a:solidFill>
                <a:schemeClr val="tx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937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Basics: Alt Text for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ea typeface="Arial"/>
                <a:sym typeface="Arial"/>
              </a:rPr>
              <a:t>Just like for websites, images on social media need to be described for individuals who cannot view them. </a:t>
            </a:r>
            <a:endParaRPr lang="en-US" sz="3200" dirty="0">
              <a:solidFill>
                <a:schemeClr val="tx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043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In-Depth Tutorials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ea typeface="Arial"/>
                <a:sym typeface="Arial"/>
              </a:rPr>
              <a:t>Join us on Thursday, Jan. 9 for in-depth tutorials on how to ensure your social media is accessible. </a:t>
            </a:r>
          </a:p>
          <a:p>
            <a:pPr marL="0" lvl="0" indent="0">
              <a:spcBef>
                <a:spcPts val="1200"/>
              </a:spcBef>
              <a:buNone/>
            </a:pPr>
            <a:endParaRPr lang="en-US" sz="3200" dirty="0">
              <a:solidFill>
                <a:schemeClr val="tx1"/>
              </a:solidFill>
              <a:highlight>
                <a:srgbClr val="FFFFFF"/>
              </a:highlight>
              <a:ea typeface="Arial"/>
              <a:sym typeface="Arial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FF"/>
                </a:highlight>
                <a:ea typeface="Arial"/>
                <a:sym typeface="Arial"/>
              </a:rPr>
              <a:t>We will show demonstrations on Twitter, Facebook, Instagram, YouTube and Vimeo. Have a request? Let us know today and we will do our best to add that in!</a:t>
            </a:r>
          </a:p>
        </p:txBody>
      </p:sp>
    </p:spTree>
    <p:extLst>
      <p:ext uri="{BB962C8B-B14F-4D97-AF65-F5344CB8AC3E}">
        <p14:creationId xmlns:p14="http://schemas.microsoft.com/office/powerpoint/2010/main" val="214958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207EE9A8-2D5C-C14A-8666-1FC78F1C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 million people</a:t>
            </a:r>
          </a:p>
        </p:txBody>
      </p:sp>
      <p:pic>
        <p:nvPicPr>
          <p:cNvPr id="5" name="Picture 4" descr="A man with a developmental disability pushing a cart">
            <a:extLst>
              <a:ext uri="{FF2B5EF4-FFF2-40B4-BE49-F238E27FC236}">
                <a16:creationId xmlns:a16="http://schemas.microsoft.com/office/drawing/2014/main" id="{F426324E-848E-4113-8F7B-DB39B4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5C1672-8B44-4E4B-85E2-4BC3CBD8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6" y="307587"/>
            <a:ext cx="5758250" cy="237642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509982" y="535235"/>
            <a:ext cx="5349922" cy="1981303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U.S.                        have a disability.*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D620D-E320-45BA-A466-188D3D5A18D5}"/>
              </a:ext>
            </a:extLst>
          </p:cNvPr>
          <p:cNvSpPr txBox="1"/>
          <p:nvPr/>
        </p:nvSpPr>
        <p:spPr>
          <a:xfrm>
            <a:off x="189781" y="6481546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Source: US Census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FE343-D253-4C03-9DFC-764D175B2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5" y="2911656"/>
            <a:ext cx="5758249" cy="341110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DAF2B-1DEE-429B-A188-4106BA26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982" y="3247573"/>
            <a:ext cx="5349922" cy="2715904"/>
          </a:xfrm>
          <a:prstGeom prst="rect">
            <a:avLst/>
          </a:prstGeom>
          <a:solidFill>
            <a:srgbClr val="EFAF3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4AAFD-AECF-4371-B0EE-D102AB9CD006}"/>
              </a:ext>
            </a:extLst>
          </p:cNvPr>
          <p:cNvSpPr txBox="1"/>
          <p:nvPr/>
        </p:nvSpPr>
        <p:spPr>
          <a:xfrm>
            <a:off x="6722076" y="3554469"/>
            <a:ext cx="5040642" cy="21021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disabilities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</a:p>
          <a:p>
            <a:pPr algn="ctr">
              <a:lnSpc>
                <a:spcPct val="9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anyone else.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RespectAbility logo">
            <a:extLst>
              <a:ext uri="{FF2B5EF4-FFF2-40B4-BE49-F238E27FC236}">
                <a16:creationId xmlns:a16="http://schemas.microsoft.com/office/drawing/2014/main" id="{5B70A2A2-139A-43CC-ACC4-96E02035B8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10" y="6413654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30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513953" indent="-513953">
              <a:buSzPct val="145000"/>
            </a:pPr>
            <a:r>
              <a:rPr lang="en-US" sz="3200" dirty="0" err="1"/>
              <a:t>Clipomatic</a:t>
            </a:r>
            <a:r>
              <a:rPr lang="en-US" sz="3200" dirty="0"/>
              <a:t> App</a:t>
            </a:r>
          </a:p>
          <a:p>
            <a:pPr marL="513953" indent="-513953">
              <a:buSzPct val="145000"/>
            </a:pPr>
            <a:r>
              <a:rPr lang="en-US" sz="3200" dirty="0"/>
              <a:t>Clips App by Apple </a:t>
            </a:r>
          </a:p>
          <a:p>
            <a:pPr marL="513953" indent="-513953">
              <a:buSzPct val="145000"/>
            </a:pPr>
            <a:r>
              <a:rPr lang="en-US" sz="3200" dirty="0"/>
              <a:t>YouTube (free cc generator)</a:t>
            </a:r>
          </a:p>
          <a:p>
            <a:pPr marL="513953" indent="-513953">
              <a:buSzPct val="145000"/>
            </a:pPr>
            <a:r>
              <a:rPr lang="en-US" sz="3200" dirty="0">
                <a:hlinkClick r:id="rId3"/>
              </a:rPr>
              <a:t>rev.com</a:t>
            </a:r>
            <a:r>
              <a:rPr lang="en-US" sz="3200" dirty="0"/>
              <a:t> 1$/min CC 24hr turnaround </a:t>
            </a:r>
          </a:p>
        </p:txBody>
      </p:sp>
    </p:spTree>
    <p:extLst>
      <p:ext uri="{BB962C8B-B14F-4D97-AF65-F5344CB8AC3E}">
        <p14:creationId xmlns:p14="http://schemas.microsoft.com/office/powerpoint/2010/main" val="4038107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Q&amp;A with the Speakers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9E8F7-91B6-4944-A178-D7CFC052B533}"/>
              </a:ext>
            </a:extLst>
          </p:cNvPr>
          <p:cNvSpPr/>
          <p:nvPr/>
        </p:nvSpPr>
        <p:spPr>
          <a:xfrm>
            <a:off x="2426315" y="1781594"/>
            <a:ext cx="6639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Sharon Rosenblatt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Communications,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Accessibility Partners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She/her/hers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AF574-57FA-F443-84EC-2EDBF9D2EF4F}"/>
              </a:ext>
            </a:extLst>
          </p:cNvPr>
          <p:cNvSpPr/>
          <p:nvPr/>
        </p:nvSpPr>
        <p:spPr>
          <a:xfrm>
            <a:off x="2404514" y="4908588"/>
            <a:ext cx="54949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Moderator: Tatiana Lee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Hollywood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Inclusionist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Founder and Editor,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Accessible Hollywood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She/her/hers</a:t>
            </a:r>
          </a:p>
        </p:txBody>
      </p:sp>
      <p:pic>
        <p:nvPicPr>
          <p:cNvPr id="10" name="Picture 9" descr="Tatiana Lee laughing in a parking lot">
            <a:extLst>
              <a:ext uri="{FF2B5EF4-FFF2-40B4-BE49-F238E27FC236}">
                <a16:creationId xmlns:a16="http://schemas.microsoft.com/office/drawing/2014/main" id="{16868D8C-9495-D144-A3F8-1C3CE09F6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" y="4893318"/>
            <a:ext cx="1600201" cy="1600201"/>
          </a:xfrm>
          <a:prstGeom prst="rect">
            <a:avLst/>
          </a:prstGeom>
        </p:spPr>
      </p:pic>
      <p:pic>
        <p:nvPicPr>
          <p:cNvPr id="14" name="Picture 13" descr="Sharon Rosenblatt sitting and smiling in front of green flowers">
            <a:extLst>
              <a:ext uri="{FF2B5EF4-FFF2-40B4-BE49-F238E27FC236}">
                <a16:creationId xmlns:a16="http://schemas.microsoft.com/office/drawing/2014/main" id="{2418D660-C024-4249-9EA6-76E743B3F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4" y="1653097"/>
            <a:ext cx="1600200" cy="1457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B8646F-0C98-5A47-9CE7-75848600A62B}"/>
              </a:ext>
            </a:extLst>
          </p:cNvPr>
          <p:cNvSpPr/>
          <p:nvPr/>
        </p:nvSpPr>
        <p:spPr>
          <a:xfrm>
            <a:off x="2426315" y="3401704"/>
            <a:ext cx="5451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Mouyard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End Technical Architect,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Forum 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He/him/his</a:t>
            </a:r>
          </a:p>
        </p:txBody>
      </p:sp>
      <p:pic>
        <p:nvPicPr>
          <p:cNvPr id="11" name="Picture 10" descr="Dan Mouyard holding a white cane like a sword, smiling">
            <a:extLst>
              <a:ext uri="{FF2B5EF4-FFF2-40B4-BE49-F238E27FC236}">
                <a16:creationId xmlns:a16="http://schemas.microsoft.com/office/drawing/2014/main" id="{0AF24F68-A5EB-3242-BD51-57C93569B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79" y="3199456"/>
            <a:ext cx="1604827" cy="16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615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Equity and Access Webinar Series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9674-88AA-4827-9295-9A81B7D8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2" y="1633904"/>
            <a:ext cx="11303000" cy="397246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Disability 101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Disability History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Accessible Events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Recruit, Accommodate and Promote People with Disabilities for Volunteer Leadership, Board Positions and Paid Employment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A Welcoming Lexicon and Inclusive Storytelling (available online via video and transcript)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Ensue Accessible Websites and Social Media (available online soon!)</a:t>
            </a:r>
          </a:p>
          <a:p>
            <a:r>
              <a:rPr lang="en-US" sz="2200" dirty="0">
                <a:solidFill>
                  <a:schemeClr val="tx1"/>
                </a:solidFill>
              </a:rPr>
              <a:t>Jan. 9, 2020: Premium Skills Workshop in Social Media Accessibility </a:t>
            </a:r>
          </a:p>
          <a:p>
            <a:r>
              <a:rPr lang="en-US" sz="2200" dirty="0">
                <a:solidFill>
                  <a:schemeClr val="tx1"/>
                </a:solidFill>
              </a:rPr>
              <a:t>Jan. 15, 2020: How to Ensure Legal Rights and Compliance Obligations: Exploring the Rights of Employees and Participants, and the Obligations of Nonprofit Organizations Under the Law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532F3-A44B-4BAB-BDBF-18DBBB87F803}"/>
              </a:ext>
            </a:extLst>
          </p:cNvPr>
          <p:cNvSpPr/>
          <p:nvPr/>
        </p:nvSpPr>
        <p:spPr>
          <a:xfrm>
            <a:off x="680720" y="5606364"/>
            <a:ext cx="10830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More and RSVP Here: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https://www.respectability.org/accessibility-webinars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52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6393A8-6F56-448B-87F1-9157AC69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Resources and Thank You!</a:t>
            </a:r>
          </a:p>
        </p:txBody>
      </p:sp>
      <p:sp>
        <p:nvSpPr>
          <p:cNvPr id="4" name="Shape 426">
            <a:extLst>
              <a:ext uri="{FF2B5EF4-FFF2-40B4-BE49-F238E27FC236}">
                <a16:creationId xmlns:a16="http://schemas.microsoft.com/office/drawing/2014/main" id="{C710F695-65D8-41EB-A843-EC7BE66F772B}"/>
              </a:ext>
            </a:extLst>
          </p:cNvPr>
          <p:cNvSpPr txBox="1"/>
          <p:nvPr/>
        </p:nvSpPr>
        <p:spPr>
          <a:xfrm>
            <a:off x="523240" y="1534027"/>
            <a:ext cx="11144503" cy="514719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3200" b="1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RespectAbility’s Inclusive Philanthropy Toolkit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noProof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Access information on disability inclusion, including the new disability in philanthropy &amp;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n</a:t>
            </a:r>
            <a:r>
              <a:rPr lang="en-US" sz="2800" kern="0" noProof="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onprofits</a:t>
            </a:r>
            <a:r>
              <a:rPr lang="en-US" sz="2800" kern="0" noProof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study:</a:t>
            </a:r>
            <a:r>
              <a:rPr lang="en-US" sz="2000" u="sng" kern="0" noProof="0" dirty="0">
                <a:solidFill>
                  <a:srgbClr val="0000FF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</a:t>
            </a:r>
            <a:r>
              <a:rPr kumimoji="0" lang="en-US" sz="280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www.RespectAbility.org</a:t>
            </a:r>
            <a:r>
              <a:rPr kumimoji="0" lang="en-US" sz="280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/inclusive-philanthropy</a:t>
            </a:r>
            <a:endParaRPr kumimoji="0" lang="en-US" sz="280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0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lvl="0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Follow us on Social Media!</a:t>
            </a:r>
            <a:endParaRPr lang="en-US" sz="20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Twitter: @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Respect_Ability</a:t>
            </a:r>
            <a:endParaRPr kumimoji="0" lang="en-US" sz="28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Facebook: </a:t>
            </a:r>
            <a:r>
              <a:rPr kumimoji="0" lang="en-US" sz="280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RespectAbilityUSA</a:t>
            </a:r>
            <a:endParaRPr kumimoji="0" lang="en-US" sz="28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Instagram: @</a:t>
            </a:r>
            <a:r>
              <a:rPr lang="en-US" sz="2800" kern="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RespectTheAbility</a:t>
            </a:r>
            <a:endParaRPr lang="en-US" sz="28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0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2"/>
              </a:rPr>
              <a:t>www.RespectAbility.org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 |  (202) 517-6272  | 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3"/>
              </a:rPr>
              <a:t>info@RespectAbility.org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Intersection of Disability and Politics: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4"/>
              </a:rPr>
              <a:t>www.TheRespectAbilityReport.org</a:t>
            </a:r>
            <a:endParaRPr lang="en-US" sz="28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560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C5903F-A0A0-054E-8871-C28D324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 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</p:txBody>
      </p:sp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57963EB9-4409-4114-A2BB-0DC545565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10" y="6413654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D98-E9F2-451E-9441-0AED49A0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824"/>
          </a:xfrm>
        </p:spPr>
        <p:txBody>
          <a:bodyPr/>
          <a:lstStyle/>
          <a:p>
            <a:r>
              <a:rPr lang="en-US" b="1" dirty="0"/>
              <a:t>Disabilities Are….</a:t>
            </a:r>
          </a:p>
        </p:txBody>
      </p:sp>
      <p:pic>
        <p:nvPicPr>
          <p:cNvPr id="10" name="Picture 9" descr="John Lawson holding an umbrella with his hooks (Lawson is an amputee)">
            <a:extLst>
              <a:ext uri="{FF2B5EF4-FFF2-40B4-BE49-F238E27FC236}">
                <a16:creationId xmlns:a16="http://schemas.microsoft.com/office/drawing/2014/main" id="{10FE4378-2C38-4F8D-A533-D52B9800E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59" y="1538600"/>
            <a:ext cx="3858937" cy="4237452"/>
          </a:xfrm>
          <a:prstGeom prst="rect">
            <a:avLst/>
          </a:prstGeom>
        </p:spPr>
      </p:pic>
      <p:pic>
        <p:nvPicPr>
          <p:cNvPr id="8" name="hugging.jpg&#10;&#10;Picture 2" descr="A mother with a young boy and girl smiling together.">
            <a:extLst>
              <a:ext uri="{FF2B5EF4-FFF2-40B4-BE49-F238E27FC236}">
                <a16:creationId xmlns:a16="http://schemas.microsoft.com/office/drawing/2014/main" id="{2BB64663-3CB7-4167-BB59-1EFFD9C1A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133" y="1521936"/>
            <a:ext cx="3875697" cy="46046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7DBEAA-9BF4-41F2-88B9-F91B582B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900" y="5384936"/>
            <a:ext cx="11516725" cy="89733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mporary and Permanent">
            <a:extLst>
              <a:ext uri="{FF2B5EF4-FFF2-40B4-BE49-F238E27FC236}">
                <a16:creationId xmlns:a16="http://schemas.microsoft.com/office/drawing/2014/main" id="{1D2411ED-7DEF-4FDA-AA9C-7753B57FA28D}"/>
              </a:ext>
            </a:extLst>
          </p:cNvPr>
          <p:cNvSpPr txBox="1"/>
          <p:nvPr/>
        </p:nvSpPr>
        <p:spPr>
          <a:xfrm>
            <a:off x="533533" y="5540502"/>
            <a:ext cx="3418840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indent="203200" algn="ctr">
              <a:lnSpc>
                <a:spcPct val="80000"/>
              </a:lnSpc>
            </a:lvl1pPr>
          </a:lstStyle>
          <a:p>
            <a:pPr indent="0"/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</p:txBody>
      </p:sp>
      <p:sp>
        <p:nvSpPr>
          <p:cNvPr id="6" name="Invisible and Visible">
            <a:extLst>
              <a:ext uri="{FF2B5EF4-FFF2-40B4-BE49-F238E27FC236}">
                <a16:creationId xmlns:a16="http://schemas.microsoft.com/office/drawing/2014/main" id="{96C7E27D-4A58-4025-9CCE-3B5A12F606DF}"/>
              </a:ext>
            </a:extLst>
          </p:cNvPr>
          <p:cNvSpPr txBox="1"/>
          <p:nvPr/>
        </p:nvSpPr>
        <p:spPr>
          <a:xfrm>
            <a:off x="5093784" y="5412857"/>
            <a:ext cx="20033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and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</a:t>
            </a:r>
          </a:p>
        </p:txBody>
      </p:sp>
      <p:sp>
        <p:nvSpPr>
          <p:cNvPr id="9" name="Invisible and Visible">
            <a:extLst>
              <a:ext uri="{FF2B5EF4-FFF2-40B4-BE49-F238E27FC236}">
                <a16:creationId xmlns:a16="http://schemas.microsoft.com/office/drawing/2014/main" id="{62472CCB-FEFC-41F2-8E99-7DDE9179D9AB}"/>
              </a:ext>
            </a:extLst>
          </p:cNvPr>
          <p:cNvSpPr txBox="1"/>
          <p:nvPr/>
        </p:nvSpPr>
        <p:spPr>
          <a:xfrm>
            <a:off x="8745118" y="5412856"/>
            <a:ext cx="248368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Birth or Acquired Later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Kewon Vines smiling for the camera. Kewon is a little person">
            <a:extLst>
              <a:ext uri="{FF2B5EF4-FFF2-40B4-BE49-F238E27FC236}">
                <a16:creationId xmlns:a16="http://schemas.microsoft.com/office/drawing/2014/main" id="{DDC49BAA-34E6-4210-B6E0-A1978B6D0C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339" y="1537412"/>
            <a:ext cx="3759795" cy="38475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AB852D-30E1-4F5F-8566-B5B767209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2720" y="5364512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F8134D-6433-4665-A963-42D2408D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07339" y="1638300"/>
            <a:ext cx="7961" cy="49268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1F51D8-00A2-4BB9-8706-2479CBC8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07908" y="1537412"/>
            <a:ext cx="0" cy="4850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FF354-B66D-4EAE-8BD6-48074C717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7034" y="1502496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5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Speakers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9E8F7-91B6-4944-A178-D7CFC052B533}"/>
              </a:ext>
            </a:extLst>
          </p:cNvPr>
          <p:cNvSpPr/>
          <p:nvPr/>
        </p:nvSpPr>
        <p:spPr>
          <a:xfrm>
            <a:off x="2426315" y="1781594"/>
            <a:ext cx="6639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Sharon Rosenblatt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Communications,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Accessibility Partners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She/her/hers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AF574-57FA-F443-84EC-2EDBF9D2EF4F}"/>
              </a:ext>
            </a:extLst>
          </p:cNvPr>
          <p:cNvSpPr/>
          <p:nvPr/>
        </p:nvSpPr>
        <p:spPr>
          <a:xfrm>
            <a:off x="2404514" y="4908588"/>
            <a:ext cx="54949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Moderator: Tatiana Lee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Hollywood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Inclusionist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Founder and Editor,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Accessible Hollywood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She/her/hers</a:t>
            </a:r>
          </a:p>
        </p:txBody>
      </p:sp>
      <p:pic>
        <p:nvPicPr>
          <p:cNvPr id="10" name="Picture 9" descr="Tatiana Lee laughing in a parking lot">
            <a:extLst>
              <a:ext uri="{FF2B5EF4-FFF2-40B4-BE49-F238E27FC236}">
                <a16:creationId xmlns:a16="http://schemas.microsoft.com/office/drawing/2014/main" id="{16868D8C-9495-D144-A3F8-1C3CE09F6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" y="4893318"/>
            <a:ext cx="1600201" cy="1600201"/>
          </a:xfrm>
          <a:prstGeom prst="rect">
            <a:avLst/>
          </a:prstGeom>
        </p:spPr>
      </p:pic>
      <p:pic>
        <p:nvPicPr>
          <p:cNvPr id="14" name="Picture 13" descr="Sharon Rosenblatt sitting and smiling in front of green flowers">
            <a:extLst>
              <a:ext uri="{FF2B5EF4-FFF2-40B4-BE49-F238E27FC236}">
                <a16:creationId xmlns:a16="http://schemas.microsoft.com/office/drawing/2014/main" id="{2418D660-C024-4249-9EA6-76E743B3F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4" y="1653097"/>
            <a:ext cx="1600200" cy="1457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B8646F-0C98-5A47-9CE7-75848600A62B}"/>
              </a:ext>
            </a:extLst>
          </p:cNvPr>
          <p:cNvSpPr/>
          <p:nvPr/>
        </p:nvSpPr>
        <p:spPr>
          <a:xfrm>
            <a:off x="2426315" y="3401704"/>
            <a:ext cx="5451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Mouyard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End Technical Architect,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Forum 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He/him/his</a:t>
            </a:r>
          </a:p>
        </p:txBody>
      </p:sp>
      <p:pic>
        <p:nvPicPr>
          <p:cNvPr id="11" name="Picture 10" descr="Dan Mouyard holding a white cane like a sword, smiling">
            <a:extLst>
              <a:ext uri="{FF2B5EF4-FFF2-40B4-BE49-F238E27FC236}">
                <a16:creationId xmlns:a16="http://schemas.microsoft.com/office/drawing/2014/main" id="{0AF24F68-A5EB-3242-BD51-57C93569B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79" y="3199456"/>
            <a:ext cx="1604827" cy="16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Accessibility?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86656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24485</TotalTime>
  <Words>2001</Words>
  <Application>Microsoft Macintosh PowerPoint</Application>
  <PresentationFormat>Widescreen</PresentationFormat>
  <Paragraphs>302</Paragraphs>
  <Slides>53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Office Theme</vt:lpstr>
      <vt:lpstr>Accessible Events</vt:lpstr>
      <vt:lpstr>Equity and Access Webinar Series Partners</vt:lpstr>
      <vt:lpstr>Including the D – Disability – in Diversity</vt:lpstr>
      <vt:lpstr>These are people with disabilities.</vt:lpstr>
      <vt:lpstr>61 million people</vt:lpstr>
      <vt:lpstr>1 in 4 adults</vt:lpstr>
      <vt:lpstr>Disabilities Are….</vt:lpstr>
      <vt:lpstr>Speakers</vt:lpstr>
      <vt:lpstr>What is Accessibility? Why is it important?</vt:lpstr>
      <vt:lpstr>Defining Accessibility</vt:lpstr>
      <vt:lpstr>Web Accessibility &amp; ADA Compliance</vt:lpstr>
      <vt:lpstr>Accessibility</vt:lpstr>
      <vt:lpstr>Web Accessibility</vt:lpstr>
      <vt:lpstr>Assistive Technology</vt:lpstr>
      <vt:lpstr>2019 Boston Marathon Handbike Winner</vt:lpstr>
      <vt:lpstr>Assistive Technology - Examples</vt:lpstr>
      <vt:lpstr>Something to think about…</vt:lpstr>
      <vt:lpstr>Web Accessibility Guidelines</vt:lpstr>
      <vt:lpstr>Digital Accessibility</vt:lpstr>
      <vt:lpstr>Accessibility Questions</vt:lpstr>
      <vt:lpstr>Legal Landscape</vt:lpstr>
      <vt:lpstr>Title III of the ADA</vt:lpstr>
      <vt:lpstr>What we’re seeing lately:</vt:lpstr>
      <vt:lpstr>Best Solution? Be Accessible Now!</vt:lpstr>
      <vt:lpstr>Web Accessibility Standards</vt:lpstr>
      <vt:lpstr>Who Defines the Guidelines?</vt:lpstr>
      <vt:lpstr>What is WCAG 2.0?</vt:lpstr>
      <vt:lpstr>WCAG 2.0 Guidelines - Perceivable</vt:lpstr>
      <vt:lpstr>WCAG 2.0 Guidelines - Operable</vt:lpstr>
      <vt:lpstr>WCAG 2.0 Guidelines - Understandable</vt:lpstr>
      <vt:lpstr>WCAG 2.0 Guidelines - Robust</vt:lpstr>
      <vt:lpstr>ADA and WCAG: the Relationship</vt:lpstr>
      <vt:lpstr>Top Accessibility Design Tips</vt:lpstr>
      <vt:lpstr>Alternative Text</vt:lpstr>
      <vt:lpstr>Color Usage</vt:lpstr>
      <vt:lpstr>Colors</vt:lpstr>
      <vt:lpstr>Examples of Good Color Contrast</vt:lpstr>
      <vt:lpstr>Timeouts</vt:lpstr>
      <vt:lpstr>Provide Descriptive Links</vt:lpstr>
      <vt:lpstr>Labeled Form Fields</vt:lpstr>
      <vt:lpstr>Video &amp; Audio</vt:lpstr>
      <vt:lpstr>Keyboard Usage</vt:lpstr>
      <vt:lpstr>Skip Navigation Action</vt:lpstr>
      <vt:lpstr>Tables</vt:lpstr>
      <vt:lpstr>Social Media Accessibility &amp; ADA Compliance</vt:lpstr>
      <vt:lpstr>The Basics: Captions on Videos</vt:lpstr>
      <vt:lpstr>The Basics: Captions on Videos 2</vt:lpstr>
      <vt:lpstr>The Basics: Alt Text for Images</vt:lpstr>
      <vt:lpstr>In-Depth Tutorials </vt:lpstr>
      <vt:lpstr>Additional Resources</vt:lpstr>
      <vt:lpstr>Q&amp;A with the Speakers</vt:lpstr>
      <vt:lpstr>Equity and Access Webinar Series Schedule</vt:lpstr>
      <vt:lpstr>Resources and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673</cp:revision>
  <dcterms:created xsi:type="dcterms:W3CDTF">2019-02-07T00:58:17Z</dcterms:created>
  <dcterms:modified xsi:type="dcterms:W3CDTF">2020-01-07T19:36:15Z</dcterms:modified>
</cp:coreProperties>
</file>