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4"/>
  </p:notesMasterIdLst>
  <p:sldIdLst>
    <p:sldId id="691" r:id="rId2"/>
    <p:sldId id="734" r:id="rId3"/>
    <p:sldId id="684" r:id="rId4"/>
    <p:sldId id="260" r:id="rId5"/>
    <p:sldId id="261" r:id="rId6"/>
    <p:sldId id="624" r:id="rId7"/>
    <p:sldId id="630" r:id="rId8"/>
    <p:sldId id="680" r:id="rId9"/>
    <p:sldId id="731" r:id="rId10"/>
    <p:sldId id="740" r:id="rId11"/>
    <p:sldId id="741" r:id="rId12"/>
    <p:sldId id="742" r:id="rId13"/>
    <p:sldId id="732" r:id="rId14"/>
    <p:sldId id="743" r:id="rId15"/>
    <p:sldId id="744" r:id="rId16"/>
    <p:sldId id="746" r:id="rId17"/>
    <p:sldId id="723" r:id="rId18"/>
    <p:sldId id="724" r:id="rId19"/>
    <p:sldId id="725" r:id="rId20"/>
    <p:sldId id="726" r:id="rId21"/>
    <p:sldId id="727" r:id="rId22"/>
    <p:sldId id="728" r:id="rId23"/>
    <p:sldId id="729" r:id="rId24"/>
    <p:sldId id="748" r:id="rId25"/>
    <p:sldId id="747" r:id="rId26"/>
    <p:sldId id="733" r:id="rId27"/>
    <p:sldId id="735" r:id="rId28"/>
    <p:sldId id="736" r:id="rId29"/>
    <p:sldId id="737" r:id="rId30"/>
    <p:sldId id="749" r:id="rId31"/>
    <p:sldId id="681" r:id="rId32"/>
    <p:sldId id="7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4" autoAdjust="0"/>
    <p:restoredTop sz="94218" autoAdjust="0"/>
  </p:normalViewPr>
  <p:slideViewPr>
    <p:cSldViewPr snapToGrid="0">
      <p:cViewPr varScale="1">
        <p:scale>
          <a:sx n="93" d="100"/>
          <a:sy n="93" d="100"/>
        </p:scale>
        <p:origin x="240" y="9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1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337162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26</a:t>
            </a:fld>
            <a:endParaRPr lang="en-US"/>
          </a:p>
        </p:txBody>
      </p:sp>
    </p:spTree>
    <p:extLst>
      <p:ext uri="{BB962C8B-B14F-4D97-AF65-F5344CB8AC3E}">
        <p14:creationId xmlns:p14="http://schemas.microsoft.com/office/powerpoint/2010/main" val="250176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27</a:t>
            </a:fld>
            <a:endParaRPr lang="en-US"/>
          </a:p>
        </p:txBody>
      </p:sp>
    </p:spTree>
    <p:extLst>
      <p:ext uri="{BB962C8B-B14F-4D97-AF65-F5344CB8AC3E}">
        <p14:creationId xmlns:p14="http://schemas.microsoft.com/office/powerpoint/2010/main" val="404875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300923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29</a:t>
            </a:fld>
            <a:endParaRPr lang="en-US"/>
          </a:p>
        </p:txBody>
      </p:sp>
    </p:spTree>
    <p:extLst>
      <p:ext uri="{BB962C8B-B14F-4D97-AF65-F5344CB8AC3E}">
        <p14:creationId xmlns:p14="http://schemas.microsoft.com/office/powerpoint/2010/main" val="183264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30</a:t>
            </a:fld>
            <a:endParaRPr lang="en-US"/>
          </a:p>
        </p:txBody>
      </p:sp>
    </p:spTree>
    <p:extLst>
      <p:ext uri="{BB962C8B-B14F-4D97-AF65-F5344CB8AC3E}">
        <p14:creationId xmlns:p14="http://schemas.microsoft.com/office/powerpoint/2010/main" val="279994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a:t>
            </a:fld>
            <a:endParaRPr lang="en-US"/>
          </a:p>
        </p:txBody>
      </p:sp>
    </p:spTree>
    <p:extLst>
      <p:ext uri="{BB962C8B-B14F-4D97-AF65-F5344CB8AC3E}">
        <p14:creationId xmlns:p14="http://schemas.microsoft.com/office/powerpoint/2010/main" val="25730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a:t>
            </a:fld>
            <a:endParaRPr lang="en-US"/>
          </a:p>
        </p:txBody>
      </p:sp>
    </p:spTree>
    <p:extLst>
      <p:ext uri="{BB962C8B-B14F-4D97-AF65-F5344CB8AC3E}">
        <p14:creationId xmlns:p14="http://schemas.microsoft.com/office/powerpoint/2010/main" val="276316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6</a:t>
            </a:fld>
            <a:endParaRPr lang="en-US"/>
          </a:p>
        </p:txBody>
      </p:sp>
    </p:spTree>
    <p:extLst>
      <p:ext uri="{BB962C8B-B14F-4D97-AF65-F5344CB8AC3E}">
        <p14:creationId xmlns:p14="http://schemas.microsoft.com/office/powerpoint/2010/main" val="43204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7</a:t>
            </a:fld>
            <a:endParaRPr lang="en-US" dirty="0"/>
          </a:p>
        </p:txBody>
      </p:sp>
    </p:spTree>
    <p:extLst>
      <p:ext uri="{BB962C8B-B14F-4D97-AF65-F5344CB8AC3E}">
        <p14:creationId xmlns:p14="http://schemas.microsoft.com/office/powerpoint/2010/main" val="355203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13</a:t>
            </a:fld>
            <a:endParaRPr lang="en-US"/>
          </a:p>
        </p:txBody>
      </p:sp>
    </p:spTree>
    <p:extLst>
      <p:ext uri="{BB962C8B-B14F-4D97-AF65-F5344CB8AC3E}">
        <p14:creationId xmlns:p14="http://schemas.microsoft.com/office/powerpoint/2010/main" val="72678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14</a:t>
            </a:fld>
            <a:endParaRPr lang="en-US"/>
          </a:p>
        </p:txBody>
      </p:sp>
    </p:spTree>
    <p:extLst>
      <p:ext uri="{BB962C8B-B14F-4D97-AF65-F5344CB8AC3E}">
        <p14:creationId xmlns:p14="http://schemas.microsoft.com/office/powerpoint/2010/main" val="306747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8567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308697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11/13/19</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11/13/19</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11/13/19</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11/13/19</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11/13/19</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hyperlink" Target="https://www.respectability.org/2019/03/women-disabilities-lois-curti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info@RespectAbility.org" TargetMode="External"/><Relationship Id="rId2" Type="http://schemas.openxmlformats.org/officeDocument/2006/relationships/hyperlink" Target="http://www.respectability.org/" TargetMode="External"/><Relationship Id="rId1" Type="http://schemas.openxmlformats.org/officeDocument/2006/relationships/slideLayout" Target="../slideLayouts/slideLayout2.xml"/><Relationship Id="rId4" Type="http://schemas.openxmlformats.org/officeDocument/2006/relationships/hyperlink" Target="http://www.therespectabilityreport.org/"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microsoft.com/office/2007/relationships/hdphoto" Target="../media/hdphoto8.wdp"/><Relationship Id="rId3" Type="http://schemas.openxmlformats.org/officeDocument/2006/relationships/image" Target="../media/image5.png"/><Relationship Id="rId21" Type="http://schemas.openxmlformats.org/officeDocument/2006/relationships/image" Target="../media/image1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png"/><Relationship Id="rId2" Type="http://schemas.openxmlformats.org/officeDocument/2006/relationships/notesSlide" Target="../notesSlides/notesSlide2.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19"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hyperlink" Target="https://www.respectability.org/2019/06/anthony-rendolph-clarke-brown-ii-communications-fellow/" TargetMode="External"/><Relationship Id="rId1" Type="http://schemas.openxmlformats.org/officeDocument/2006/relationships/slideLayout" Target="../slideLayouts/slideLayout2.xml"/><Relationship Id="rId6" Type="http://schemas.openxmlformats.org/officeDocument/2006/relationships/hyperlink" Target="https://nacdd.org/staff/donna-meltzer/" TargetMode="External"/><Relationship Id="rId5" Type="http://schemas.openxmlformats.org/officeDocument/2006/relationships/image" Target="../media/image22.jpg"/><Relationship Id="rId4" Type="http://schemas.openxmlformats.org/officeDocument/2006/relationships/hyperlink" Target="https://www.respectability.org/2017/12/candace-cab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A28537C8-062B-B14B-B992-E491A484D720}"/>
              </a:ext>
            </a:extLst>
          </p:cNvPr>
          <p:cNvSpPr>
            <a:spLocks noGrp="1"/>
          </p:cNvSpPr>
          <p:nvPr>
            <p:ph type="title"/>
          </p:nvPr>
        </p:nvSpPr>
        <p:spPr/>
        <p:txBody>
          <a:bodyPr/>
          <a:lstStyle/>
          <a:p>
            <a:r>
              <a:rPr lang="en-US" dirty="0"/>
              <a:t>Disability 101</a:t>
            </a:r>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154" y="949278"/>
            <a:ext cx="4267200" cy="1908220"/>
          </a:xfrm>
          <a:prstGeom prst="rect">
            <a:avLst/>
          </a:prstGeom>
        </p:spPr>
      </p:pic>
      <p:sp>
        <p:nvSpPr>
          <p:cNvPr id="4" name="Rectangle 3">
            <a:extLst>
              <a:ext uri="{FF2B5EF4-FFF2-40B4-BE49-F238E27FC236}">
                <a16:creationId xmlns:a16="http://schemas.microsoft.com/office/drawing/2014/main" id="{F40E8C01-C1CD-4A97-950A-7DDEF86ECDC5}"/>
              </a:ext>
            </a:extLst>
          </p:cNvPr>
          <p:cNvSpPr/>
          <p:nvPr/>
        </p:nvSpPr>
        <p:spPr>
          <a:xfrm>
            <a:off x="-590246" y="3140777"/>
            <a:ext cx="6096000" cy="1920526"/>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6600" b="1"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Disability </a:t>
            </a:r>
          </a:p>
          <a:p>
            <a:pPr marL="0" marR="0" lvl="0" indent="0" algn="ctr" defTabSz="914400" eaLnBrk="1" fontAlgn="auto" latinLnBrk="0" hangingPunct="1">
              <a:lnSpc>
                <a:spcPct val="90000"/>
              </a:lnSpc>
              <a:spcBef>
                <a:spcPct val="0"/>
              </a:spcBef>
              <a:spcAft>
                <a:spcPts val="0"/>
              </a:spcAft>
              <a:buClrTx/>
              <a:buSzTx/>
              <a:buFontTx/>
              <a:buNone/>
              <a:tabLst/>
              <a:defRPr/>
            </a:pPr>
            <a:r>
              <a:rPr kumimoji="0" lang="en-US" sz="6600" b="1"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History</a:t>
            </a:r>
            <a:endParaRPr kumimoji="0" lang="en-US" sz="4000" b="1"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12" name="Picture 11" descr="Two separate photos of diverse people with disabilities smiling together&#10;Text: Including People with Disabilities in Nonprofits &amp; Foundations Accessibility &amp; Equity Webinar Series">
            <a:extLst>
              <a:ext uri="{FF2B5EF4-FFF2-40B4-BE49-F238E27FC236}">
                <a16:creationId xmlns:a16="http://schemas.microsoft.com/office/drawing/2014/main" id="{D654F910-99A8-8A40-AC26-EEAA3508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503" y="949278"/>
            <a:ext cx="7142343" cy="4680813"/>
          </a:xfrm>
          <a:prstGeom prst="rect">
            <a:avLst/>
          </a:prstGeom>
        </p:spPr>
      </p:pic>
    </p:spTree>
    <p:extLst>
      <p:ext uri="{BB962C8B-B14F-4D97-AF65-F5344CB8AC3E}">
        <p14:creationId xmlns:p14="http://schemas.microsoft.com/office/powerpoint/2010/main" val="260213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39" y="365126"/>
            <a:ext cx="11280833" cy="1139824"/>
          </a:xfrm>
        </p:spPr>
        <p:txBody>
          <a:bodyPr>
            <a:normAutofit/>
          </a:bodyPr>
          <a:lstStyle/>
          <a:p>
            <a:r>
              <a:rPr lang="en-US" sz="3600" dirty="0"/>
              <a:t>How has disability been defined in different historical eras? </a:t>
            </a:r>
          </a:p>
        </p:txBody>
      </p:sp>
      <p:sp>
        <p:nvSpPr>
          <p:cNvPr id="4" name="Rectangle 3">
            <a:extLst>
              <a:ext uri="{FF2B5EF4-FFF2-40B4-BE49-F238E27FC236}">
                <a16:creationId xmlns:a16="http://schemas.microsoft.com/office/drawing/2014/main" id="{0D7094AE-AB00-1F4F-9E90-3D4E4232565F}"/>
              </a:ext>
            </a:extLst>
          </p:cNvPr>
          <p:cNvSpPr/>
          <p:nvPr/>
        </p:nvSpPr>
        <p:spPr>
          <a:xfrm>
            <a:off x="318435" y="1504950"/>
            <a:ext cx="7235303" cy="483209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Moral – Disability is the result of sins or a curse.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Middle Ages – 1700: Belief that mental health conditions people had were possessed by the devil and burned at the stake.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Plato, Father of the Eugenics movement, had a goal to improve the quality of the human gene pool.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Aristotle: Unworthy of life</a:t>
            </a:r>
          </a:p>
        </p:txBody>
      </p:sp>
      <p:pic>
        <p:nvPicPr>
          <p:cNvPr id="5" name="Picture 4" descr="Negative artwork of people with disabilities">
            <a:extLst>
              <a:ext uri="{FF2B5EF4-FFF2-40B4-BE49-F238E27FC236}">
                <a16:creationId xmlns:a16="http://schemas.microsoft.com/office/drawing/2014/main" id="{81B53EC4-2E0C-BF44-9206-F4F460C1A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1390" y="1504951"/>
            <a:ext cx="4149786" cy="3650146"/>
          </a:xfrm>
          <a:prstGeom prst="rect">
            <a:avLst/>
          </a:prstGeom>
        </p:spPr>
      </p:pic>
    </p:spTree>
    <p:extLst>
      <p:ext uri="{BB962C8B-B14F-4D97-AF65-F5344CB8AC3E}">
        <p14:creationId xmlns:p14="http://schemas.microsoft.com/office/powerpoint/2010/main" val="414369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Charity and Medical Models</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10675191" cy="22467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Charity </a:t>
            </a:r>
            <a:r>
              <a:rPr lang="mr-IN" sz="2800" dirty="0">
                <a:latin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Person with a disability is a burden or needs to be cared for. Forced in to institutions observed or guarded by medical or social workers. </a:t>
            </a:r>
            <a:endParaRPr lang="en-US" altLang="ja-JP"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Medical – Conditions or illnesses needing a cure or fixed.</a:t>
            </a:r>
          </a:p>
        </p:txBody>
      </p:sp>
    </p:spTree>
    <p:extLst>
      <p:ext uri="{BB962C8B-B14F-4D97-AF65-F5344CB8AC3E}">
        <p14:creationId xmlns:p14="http://schemas.microsoft.com/office/powerpoint/2010/main" val="86408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Ugly Laws and Forced Sterilization</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10675191" cy="440120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Mid-1700’s – 1970’s: </a:t>
            </a:r>
            <a:r>
              <a:rPr lang="ja-JP" altLang="en-US" sz="2800">
                <a:latin typeface="Times New Roman" panose="02020603050405020304" pitchFamily="18" charset="0"/>
                <a:cs typeface="Times New Roman" panose="02020603050405020304" pitchFamily="18" charset="0"/>
              </a:rPr>
              <a:t>“</a:t>
            </a:r>
            <a:r>
              <a:rPr lang="en-US" altLang="ja-JP" sz="2800" dirty="0">
                <a:latin typeface="Times New Roman" panose="02020603050405020304" pitchFamily="18" charset="0"/>
                <a:cs typeface="Times New Roman" panose="02020603050405020304" pitchFamily="18" charset="0"/>
              </a:rPr>
              <a:t>Ugly Laws</a:t>
            </a:r>
            <a:r>
              <a:rPr lang="ja-JP" altLang="en-US" sz="2800">
                <a:latin typeface="Times New Roman" panose="02020603050405020304" pitchFamily="18" charset="0"/>
                <a:cs typeface="Times New Roman" panose="02020603050405020304" pitchFamily="18" charset="0"/>
              </a:rPr>
              <a:t>”</a:t>
            </a:r>
            <a:r>
              <a:rPr lang="en-US" altLang="ja-JP" sz="2800" dirty="0">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sym typeface="Wingdings" pitchFamily="2" charset="2"/>
              </a:rPr>
              <a:t> Illegal for "any person, who is diseased, maimed, mutilated or deformed in any way, so as to be an unsightly or disgusting object, to expose himself or herself to public view."</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29 states pass compulsory sterilization laws directed at people with genetic disabilities.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In 1927, the U.S. Supreme Court rules that forced sterilization of people with disabilities is legal. </a:t>
            </a:r>
          </a:p>
        </p:txBody>
      </p:sp>
    </p:spTree>
    <p:extLst>
      <p:ext uri="{BB962C8B-B14F-4D97-AF65-F5344CB8AC3E}">
        <p14:creationId xmlns:p14="http://schemas.microsoft.com/office/powerpoint/2010/main" val="261617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Hiding Your Disability to Appear Stronger</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1142111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President Franklin D. Roosevelt’s polio, his physical disability and use of a wheelchair was hidden from the public. The wheelchair was considered a sign of weakness and he was required to stand on braces when he spoke publicly. </a:t>
            </a:r>
          </a:p>
        </p:txBody>
      </p:sp>
      <p:pic>
        <p:nvPicPr>
          <p:cNvPr id="7" name="Picture 2" descr="Picture of President FDR with his family and his daughter. ">
            <a:extLst>
              <a:ext uri="{FF2B5EF4-FFF2-40B4-BE49-F238E27FC236}">
                <a16:creationId xmlns:a16="http://schemas.microsoft.com/office/drawing/2014/main" id="{CF868993-45CF-CE42-AC11-947473A9E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569" y="3429001"/>
            <a:ext cx="3234454" cy="3323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taged picture of FDR without his wheelchair.">
            <a:extLst>
              <a:ext uri="{FF2B5EF4-FFF2-40B4-BE49-F238E27FC236}">
                <a16:creationId xmlns:a16="http://schemas.microsoft.com/office/drawing/2014/main" id="{70A32014-E14E-344A-8F50-546CC8B02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55" y="3429000"/>
            <a:ext cx="2603979" cy="3323069"/>
          </a:xfrm>
          <a:prstGeom prst="rect">
            <a:avLst/>
          </a:prstGeom>
        </p:spPr>
      </p:pic>
    </p:spTree>
    <p:extLst>
      <p:ext uri="{BB962C8B-B14F-4D97-AF65-F5344CB8AC3E}">
        <p14:creationId xmlns:p14="http://schemas.microsoft.com/office/powerpoint/2010/main" val="167411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People with Disabilities Come Out: Lives Worth Living</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1142111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1970: Independent Living Movement begins </a:t>
            </a:r>
          </a:p>
          <a:p>
            <a:r>
              <a:rPr lang="en-US" sz="2800" dirty="0">
                <a:latin typeface="Times New Roman" panose="02020603050405020304" pitchFamily="18" charset="0"/>
                <a:cs typeface="Times New Roman" panose="02020603050405020304" pitchFamily="18" charset="0"/>
              </a:rPr>
              <a:t>1972: First ILC established in Berkeley</a:t>
            </a:r>
          </a:p>
          <a:p>
            <a:endParaRPr lang="en-US" sz="2800" dirty="0">
              <a:latin typeface="Times New Roman" panose="02020603050405020304" pitchFamily="18" charset="0"/>
              <a:cs typeface="Times New Roman" panose="02020603050405020304" pitchFamily="18" charset="0"/>
            </a:endParaRPr>
          </a:p>
        </p:txBody>
      </p:sp>
      <p:pic>
        <p:nvPicPr>
          <p:cNvPr id="6" name="Picture 4" descr="Wheelchairs blockade a California bus terminal during the first ever disability rights protest.">
            <a:extLst>
              <a:ext uri="{FF2B5EF4-FFF2-40B4-BE49-F238E27FC236}">
                <a16:creationId xmlns:a16="http://schemas.microsoft.com/office/drawing/2014/main" id="{CF036361-2172-CA47-908F-4542037570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207" y="2924346"/>
            <a:ext cx="5153954" cy="3601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DAPT logo &quot;Free Our People&quot;">
            <a:extLst>
              <a:ext uri="{FF2B5EF4-FFF2-40B4-BE49-F238E27FC236}">
                <a16:creationId xmlns:a16="http://schemas.microsoft.com/office/drawing/2014/main" id="{94C6CC83-A869-AE4E-A72C-65C3BF9A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230" y="3176380"/>
            <a:ext cx="2880360" cy="2880360"/>
          </a:xfrm>
          <a:prstGeom prst="rect">
            <a:avLst/>
          </a:prstGeom>
        </p:spPr>
      </p:pic>
    </p:spTree>
    <p:extLst>
      <p:ext uri="{BB962C8B-B14F-4D97-AF65-F5344CB8AC3E}">
        <p14:creationId xmlns:p14="http://schemas.microsoft.com/office/powerpoint/2010/main" val="1606784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Olmstead v. L.C 527 U.S. 581</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4"/>
            <a:ext cx="7183846" cy="483209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Olmstead Decision justified the right for people with disabilities to live independently but it would take four years to come in effect including being heard in the Supreme Court in 1999.</a:t>
            </a:r>
          </a:p>
          <a:p>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Lois Curtis</a:t>
            </a:r>
            <a:r>
              <a:rPr lang="en-US" sz="2800" dirty="0">
                <a:latin typeface="Times New Roman" panose="02020603050405020304" pitchFamily="18" charset="0"/>
                <a:cs typeface="Times New Roman" panose="02020603050405020304" pitchFamily="18" charset="0"/>
              </a:rPr>
              <a:t>: Woman with Disabilities Fights for Freedom For All </a:t>
            </a:r>
            <a:r>
              <a:rPr lang="en-US" sz="2800" dirty="0">
                <a:latin typeface="Times New Roman" panose="02020603050405020304" pitchFamily="18" charset="0"/>
                <a:cs typeface="Times New Roman" panose="02020603050405020304" pitchFamily="18" charset="0"/>
                <a:hlinkClick r:id="rId3"/>
              </a:rPr>
              <a:t>www.respectability.org/2019/03/women-disabilities-lois-curtis</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5" name="Picture 4" descr="headshot of Lois Curtis smiling">
            <a:extLst>
              <a:ext uri="{FF2B5EF4-FFF2-40B4-BE49-F238E27FC236}">
                <a16:creationId xmlns:a16="http://schemas.microsoft.com/office/drawing/2014/main" id="{D8C2DC9A-9895-3B41-A12E-F3D5D4706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0840" y="1791385"/>
            <a:ext cx="3048000" cy="4572000"/>
          </a:xfrm>
          <a:prstGeom prst="rect">
            <a:avLst/>
          </a:prstGeom>
        </p:spPr>
      </p:pic>
    </p:spTree>
    <p:extLst>
      <p:ext uri="{BB962C8B-B14F-4D97-AF65-F5344CB8AC3E}">
        <p14:creationId xmlns:p14="http://schemas.microsoft.com/office/powerpoint/2010/main" val="85073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50A2C75-9299-544A-AF88-EAC8959BF7E8}"/>
              </a:ext>
            </a:extLst>
          </p:cNvPr>
          <p:cNvSpPr>
            <a:spLocks noGrp="1"/>
          </p:cNvSpPr>
          <p:nvPr>
            <p:ph type="title"/>
          </p:nvPr>
        </p:nvSpPr>
        <p:spPr/>
        <p:txBody>
          <a:bodyPr>
            <a:normAutofit fontScale="90000"/>
          </a:bodyPr>
          <a:lstStyle/>
          <a:p>
            <a:r>
              <a:rPr lang="en-US" b="1" dirty="0">
                <a:solidFill>
                  <a:srgbClr val="000000"/>
                </a:solidFill>
              </a:rPr>
              <a:t>Leaders in the Disability Movement Past and Present</a:t>
            </a:r>
            <a:endParaRPr lang="en-US" dirty="0"/>
          </a:p>
        </p:txBody>
      </p:sp>
      <p:sp>
        <p:nvSpPr>
          <p:cNvPr id="9" name="Rectangle 8">
            <a:extLst>
              <a:ext uri="{FF2B5EF4-FFF2-40B4-BE49-F238E27FC236}">
                <a16:creationId xmlns:a16="http://schemas.microsoft.com/office/drawing/2014/main" id="{2FF0AB36-5964-4E34-B48B-2F308D3ADE22}"/>
              </a:ext>
              <a:ext uri="{C183D7F6-B498-43B3-948B-1728B52AA6E4}">
                <adec:decorative xmlns:adec="http://schemas.microsoft.com/office/drawing/2017/decorative" val="1"/>
              </a:ext>
            </a:extLst>
          </p:cNvPr>
          <p:cNvSpPr/>
          <p:nvPr/>
        </p:nvSpPr>
        <p:spPr>
          <a:xfrm>
            <a:off x="-12357" y="7283"/>
            <a:ext cx="12224823" cy="6858000"/>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2BA7E-E53B-4278-8906-33491AD891FC}"/>
              </a:ext>
              <a:ext uri="{C183D7F6-B498-43B3-948B-1728B52AA6E4}">
                <adec:decorative xmlns:adec="http://schemas.microsoft.com/office/drawing/2017/decorative" val="1"/>
              </a:ext>
            </a:extLst>
          </p:cNvPr>
          <p:cNvSpPr/>
          <p:nvPr/>
        </p:nvSpPr>
        <p:spPr>
          <a:xfrm>
            <a:off x="10991850" y="6191250"/>
            <a:ext cx="112395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C17EED-F370-4123-8932-D09AB9F56620}"/>
              </a:ext>
            </a:extLst>
          </p:cNvPr>
          <p:cNvSpPr txBox="1"/>
          <p:nvPr/>
        </p:nvSpPr>
        <p:spPr>
          <a:xfrm>
            <a:off x="-26139" y="3104944"/>
            <a:ext cx="12141939" cy="584775"/>
          </a:xfrm>
          <a:prstGeom prst="rect">
            <a:avLst/>
          </a:prstGeom>
          <a:noFill/>
        </p:spPr>
        <p:txBody>
          <a:bodyPr wrap="square" rtlCol="0">
            <a:spAutoFit/>
          </a:bodyPr>
          <a:lstStyle/>
          <a:p>
            <a:pPr algn="ctr"/>
            <a:r>
              <a:rPr lang="en-US" sz="3200" b="1" dirty="0">
                <a:solidFill>
                  <a:srgbClr val="000000"/>
                </a:solidFill>
                <a:latin typeface="Times New Roman" panose="02020603050405020304" pitchFamily="18" charset="0"/>
                <a:cs typeface="Times New Roman" panose="02020603050405020304" pitchFamily="18" charset="0"/>
              </a:rPr>
              <a:t>Leaders in the Disability Movement Past and Present</a:t>
            </a:r>
          </a:p>
        </p:txBody>
      </p:sp>
      <p:cxnSp>
        <p:nvCxnSpPr>
          <p:cNvPr id="11" name="Straight Connector 10">
            <a:extLst>
              <a:ext uri="{FF2B5EF4-FFF2-40B4-BE49-F238E27FC236}">
                <a16:creationId xmlns:a16="http://schemas.microsoft.com/office/drawing/2014/main" id="{D5D77733-3FEA-4EFA-901A-8CEDE74DADA2}"/>
              </a:ext>
              <a:ext uri="{C183D7F6-B498-43B3-948B-1728B52AA6E4}">
                <adec:decorative xmlns:adec="http://schemas.microsoft.com/office/drawing/2017/decorative" val="1"/>
              </a:ext>
            </a:extLst>
          </p:cNvPr>
          <p:cNvCxnSpPr>
            <a:cxnSpLocks/>
          </p:cNvCxnSpPr>
          <p:nvPr/>
        </p:nvCxnSpPr>
        <p:spPr>
          <a:xfrm>
            <a:off x="-41152" y="3972950"/>
            <a:ext cx="12267400" cy="1799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DA02C5-4AF3-4DD3-83FC-08BC8ED305D8}"/>
              </a:ext>
              <a:ext uri="{C183D7F6-B498-43B3-948B-1728B52AA6E4}">
                <adec:decorative xmlns:adec="http://schemas.microsoft.com/office/drawing/2017/decorative" val="1"/>
              </a:ext>
            </a:extLst>
          </p:cNvPr>
          <p:cNvCxnSpPr>
            <a:cxnSpLocks/>
          </p:cNvCxnSpPr>
          <p:nvPr/>
        </p:nvCxnSpPr>
        <p:spPr>
          <a:xfrm>
            <a:off x="-35507" y="2909751"/>
            <a:ext cx="12268824" cy="67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Judith Heumann">
            <a:extLst>
              <a:ext uri="{FF2B5EF4-FFF2-40B4-BE49-F238E27FC236}">
                <a16:creationId xmlns:a16="http://schemas.microsoft.com/office/drawing/2014/main" id="{BC20519B-2F8D-264E-BC04-11BAEC6CA3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875" y="15003"/>
            <a:ext cx="2877728" cy="2877728"/>
          </a:xfrm>
          <a:prstGeom prst="rect">
            <a:avLst/>
          </a:prstGeom>
        </p:spPr>
      </p:pic>
      <p:pic>
        <p:nvPicPr>
          <p:cNvPr id="7" name="Picture 6" descr="Ed Roberts">
            <a:extLst>
              <a:ext uri="{FF2B5EF4-FFF2-40B4-BE49-F238E27FC236}">
                <a16:creationId xmlns:a16="http://schemas.microsoft.com/office/drawing/2014/main" id="{351A0AA6-A8A4-224A-ACDB-1038DFFDB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972" y="13444"/>
            <a:ext cx="2877728" cy="2877728"/>
          </a:xfrm>
          <a:prstGeom prst="rect">
            <a:avLst/>
          </a:prstGeom>
        </p:spPr>
      </p:pic>
      <p:pic>
        <p:nvPicPr>
          <p:cNvPr id="14" name="Picture 13" descr="Marca Bristo">
            <a:extLst>
              <a:ext uri="{FF2B5EF4-FFF2-40B4-BE49-F238E27FC236}">
                <a16:creationId xmlns:a16="http://schemas.microsoft.com/office/drawing/2014/main" id="{6C403061-E688-6946-ABDC-92C48AE9FA95}"/>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21822" r="11351"/>
          <a:stretch/>
        </p:blipFill>
        <p:spPr>
          <a:xfrm>
            <a:off x="9348520" y="15292"/>
            <a:ext cx="2887268" cy="2880360"/>
          </a:xfrm>
          <a:prstGeom prst="rect">
            <a:avLst/>
          </a:prstGeom>
        </p:spPr>
      </p:pic>
      <p:pic>
        <p:nvPicPr>
          <p:cNvPr id="16" name="Picture 15" descr="Tony Coehlo">
            <a:extLst>
              <a:ext uri="{FF2B5EF4-FFF2-40B4-BE49-F238E27FC236}">
                <a16:creationId xmlns:a16="http://schemas.microsoft.com/office/drawing/2014/main" id="{5F6CC3AB-8EBC-7049-9081-7625FC3B019A}"/>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6768" y="4006187"/>
            <a:ext cx="2866816" cy="2866816"/>
          </a:xfrm>
          <a:prstGeom prst="rect">
            <a:avLst/>
          </a:prstGeom>
        </p:spPr>
      </p:pic>
      <p:pic>
        <p:nvPicPr>
          <p:cNvPr id="18" name="Picture 17" descr="Justin Dart">
            <a:extLst>
              <a:ext uri="{FF2B5EF4-FFF2-40B4-BE49-F238E27FC236}">
                <a16:creationId xmlns:a16="http://schemas.microsoft.com/office/drawing/2014/main" id="{A201C8D9-4507-FC4E-9F73-C35C52AB2229}"/>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972" t="18231" r="-972" b="5146"/>
          <a:stretch/>
        </p:blipFill>
        <p:spPr>
          <a:xfrm>
            <a:off x="9373214" y="4018524"/>
            <a:ext cx="2866816" cy="2860458"/>
          </a:xfrm>
          <a:prstGeom prst="rect">
            <a:avLst/>
          </a:prstGeom>
        </p:spPr>
      </p:pic>
      <p:pic>
        <p:nvPicPr>
          <p:cNvPr id="26" name="Picture 25" descr="Haben Girma">
            <a:extLst>
              <a:ext uri="{FF2B5EF4-FFF2-40B4-BE49-F238E27FC236}">
                <a16:creationId xmlns:a16="http://schemas.microsoft.com/office/drawing/2014/main" id="{C3A09D1C-13DB-B24C-BD50-6EABC783ED11}"/>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t="7511"/>
          <a:stretch/>
        </p:blipFill>
        <p:spPr>
          <a:xfrm>
            <a:off x="3118558" y="4015331"/>
            <a:ext cx="2866816" cy="2863605"/>
          </a:xfrm>
          <a:prstGeom prst="rect">
            <a:avLst/>
          </a:prstGeom>
        </p:spPr>
      </p:pic>
      <p:pic>
        <p:nvPicPr>
          <p:cNvPr id="30" name="Picture 29" descr="Victor Pineda">
            <a:extLst>
              <a:ext uri="{FF2B5EF4-FFF2-40B4-BE49-F238E27FC236}">
                <a16:creationId xmlns:a16="http://schemas.microsoft.com/office/drawing/2014/main" id="{78B14BE6-02D3-7D49-8449-8578308EC9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3884" y="4009526"/>
            <a:ext cx="2866816" cy="2866816"/>
          </a:xfrm>
          <a:prstGeom prst="rect">
            <a:avLst/>
          </a:prstGeom>
        </p:spPr>
      </p:pic>
      <p:pic>
        <p:nvPicPr>
          <p:cNvPr id="5" name="Picture 4" descr="Tammy Duckworth">
            <a:extLst>
              <a:ext uri="{FF2B5EF4-FFF2-40B4-BE49-F238E27FC236}">
                <a16:creationId xmlns:a16="http://schemas.microsoft.com/office/drawing/2014/main" id="{99581C3A-DB37-4145-9AB2-2824980EFE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4792" y="11875"/>
            <a:ext cx="2880360" cy="2880360"/>
          </a:xfrm>
          <a:prstGeom prst="rect">
            <a:avLst/>
          </a:prstGeom>
        </p:spPr>
      </p:pic>
    </p:spTree>
    <p:extLst>
      <p:ext uri="{BB962C8B-B14F-4D97-AF65-F5344CB8AC3E}">
        <p14:creationId xmlns:p14="http://schemas.microsoft.com/office/powerpoint/2010/main" val="98279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a:bodyPr>
          <a:lstStyle/>
          <a:p>
            <a:r>
              <a:rPr lang="en-US" sz="3600" dirty="0"/>
              <a:t>The Role of Government in Advocacy</a:t>
            </a:r>
          </a:p>
        </p:txBody>
      </p:sp>
      <p:sp>
        <p:nvSpPr>
          <p:cNvPr id="5" name="Rectangle: Rounded Corners 5">
            <a:extLst>
              <a:ext uri="{FF2B5EF4-FFF2-40B4-BE49-F238E27FC236}">
                <a16:creationId xmlns:a16="http://schemas.microsoft.com/office/drawing/2014/main" id="{E8311C0C-E379-6149-B45B-2BDA8F535F73}"/>
              </a:ext>
              <a:ext uri="{C183D7F6-B498-43B3-948B-1728B52AA6E4}">
                <adec:decorative xmlns:adec="http://schemas.microsoft.com/office/drawing/2017/decorative" val="1"/>
              </a:ext>
            </a:extLst>
          </p:cNvPr>
          <p:cNvSpPr/>
          <p:nvPr/>
        </p:nvSpPr>
        <p:spPr>
          <a:xfrm>
            <a:off x="7622112" y="1658625"/>
            <a:ext cx="2801201" cy="501882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pic>
        <p:nvPicPr>
          <p:cNvPr id="6" name="Picture 5">
            <a:extLst>
              <a:ext uri="{FF2B5EF4-FFF2-40B4-BE49-F238E27FC236}">
                <a16:creationId xmlns:a16="http://schemas.microsoft.com/office/drawing/2014/main" id="{6CA337F5-587A-A747-8CE0-2FAB1E39BF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81165" y="1658625"/>
            <a:ext cx="2801201" cy="4977134"/>
          </a:xfrm>
          <a:prstGeom prst="rect">
            <a:avLst/>
          </a:prstGeom>
        </p:spPr>
      </p:pic>
      <p:pic>
        <p:nvPicPr>
          <p:cNvPr id="7" name="Picture 6">
            <a:extLst>
              <a:ext uri="{FF2B5EF4-FFF2-40B4-BE49-F238E27FC236}">
                <a16:creationId xmlns:a16="http://schemas.microsoft.com/office/drawing/2014/main" id="{DEED1689-F83C-1644-9E94-A392E2C925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68686" y="1658625"/>
            <a:ext cx="2801201" cy="4977134"/>
          </a:xfrm>
          <a:prstGeom prst="rect">
            <a:avLst/>
          </a:prstGeom>
        </p:spPr>
      </p:pic>
      <p:sp>
        <p:nvSpPr>
          <p:cNvPr id="8" name="Rectangle 7">
            <a:extLst>
              <a:ext uri="{FF2B5EF4-FFF2-40B4-BE49-F238E27FC236}">
                <a16:creationId xmlns:a16="http://schemas.microsoft.com/office/drawing/2014/main" id="{23CFA36A-2077-2D46-893D-59FB54BDF351}"/>
              </a:ext>
            </a:extLst>
          </p:cNvPr>
          <p:cNvSpPr/>
          <p:nvPr/>
        </p:nvSpPr>
        <p:spPr>
          <a:xfrm>
            <a:off x="2436555" y="4030035"/>
            <a:ext cx="1465464" cy="830997"/>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Executive</a:t>
            </a:r>
          </a:p>
          <a:p>
            <a:pPr algn="ctr"/>
            <a:r>
              <a:rPr lang="en-US" sz="2400" b="1" dirty="0">
                <a:latin typeface="Times New Roman" panose="02020603050405020304" pitchFamily="18" charset="0"/>
                <a:cs typeface="Times New Roman" panose="02020603050405020304" pitchFamily="18" charset="0"/>
              </a:rPr>
              <a:t>Branch</a:t>
            </a:r>
          </a:p>
        </p:txBody>
      </p:sp>
      <p:sp>
        <p:nvSpPr>
          <p:cNvPr id="9" name="Rectangle 8">
            <a:extLst>
              <a:ext uri="{FF2B5EF4-FFF2-40B4-BE49-F238E27FC236}">
                <a16:creationId xmlns:a16="http://schemas.microsoft.com/office/drawing/2014/main" id="{61C41489-2A0D-0D4E-9B83-1613D27EF9F9}"/>
              </a:ext>
            </a:extLst>
          </p:cNvPr>
          <p:cNvSpPr/>
          <p:nvPr/>
        </p:nvSpPr>
        <p:spPr>
          <a:xfrm>
            <a:off x="2151221" y="4869622"/>
            <a:ext cx="2036133" cy="769441"/>
          </a:xfrm>
          <a:prstGeom prst="rect">
            <a:avLst/>
          </a:prstGeom>
        </p:spPr>
        <p:txBody>
          <a:bodyPr wrap="none">
            <a:spAutoFit/>
          </a:bodyPr>
          <a:lstStyle/>
          <a:p>
            <a:pPr algn="ctr"/>
            <a:r>
              <a:rPr lang="en-US" sz="2200" b="1" dirty="0">
                <a:latin typeface="Times New Roman" panose="02020603050405020304" pitchFamily="18" charset="0"/>
                <a:cs typeface="Times New Roman" panose="02020603050405020304" pitchFamily="18" charset="0"/>
              </a:rPr>
              <a:t>President &amp; </a:t>
            </a:r>
          </a:p>
          <a:p>
            <a:pPr algn="ctr"/>
            <a:r>
              <a:rPr lang="en-US" sz="2200" b="1" dirty="0">
                <a:latin typeface="Times New Roman" panose="02020603050405020304" pitchFamily="18" charset="0"/>
                <a:cs typeface="Times New Roman" panose="02020603050405020304" pitchFamily="18" charset="0"/>
              </a:rPr>
              <a:t>Administration</a:t>
            </a:r>
          </a:p>
        </p:txBody>
      </p:sp>
      <p:sp>
        <p:nvSpPr>
          <p:cNvPr id="10" name="Rectangle 9">
            <a:extLst>
              <a:ext uri="{FF2B5EF4-FFF2-40B4-BE49-F238E27FC236}">
                <a16:creationId xmlns:a16="http://schemas.microsoft.com/office/drawing/2014/main" id="{92E4F8A6-9218-094E-84ED-E6B4AE5F3615}"/>
              </a:ext>
            </a:extLst>
          </p:cNvPr>
          <p:cNvSpPr/>
          <p:nvPr/>
        </p:nvSpPr>
        <p:spPr>
          <a:xfrm>
            <a:off x="5279565" y="4030035"/>
            <a:ext cx="1601721" cy="830997"/>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Legislative</a:t>
            </a:r>
          </a:p>
          <a:p>
            <a:pPr algn="ctr"/>
            <a:r>
              <a:rPr lang="en-US" sz="2400" b="1" dirty="0">
                <a:latin typeface="Times New Roman" panose="02020603050405020304" pitchFamily="18" charset="0"/>
                <a:cs typeface="Times New Roman" panose="02020603050405020304" pitchFamily="18" charset="0"/>
              </a:rPr>
              <a:t>Branch</a:t>
            </a:r>
          </a:p>
        </p:txBody>
      </p:sp>
      <p:sp>
        <p:nvSpPr>
          <p:cNvPr id="11" name="Rectangle 10">
            <a:extLst>
              <a:ext uri="{FF2B5EF4-FFF2-40B4-BE49-F238E27FC236}">
                <a16:creationId xmlns:a16="http://schemas.microsoft.com/office/drawing/2014/main" id="{CBC97CB5-5AA1-B24E-9C6B-31119760962B}"/>
              </a:ext>
            </a:extLst>
          </p:cNvPr>
          <p:cNvSpPr/>
          <p:nvPr/>
        </p:nvSpPr>
        <p:spPr>
          <a:xfrm>
            <a:off x="5431434" y="4820517"/>
            <a:ext cx="1290481" cy="430887"/>
          </a:xfrm>
          <a:prstGeom prst="rect">
            <a:avLst/>
          </a:prstGeom>
        </p:spPr>
        <p:txBody>
          <a:bodyPr wrap="none">
            <a:spAutoFit/>
          </a:bodyPr>
          <a:lstStyle/>
          <a:p>
            <a:pPr algn="ctr"/>
            <a:r>
              <a:rPr lang="en-US" sz="2200" b="1" dirty="0">
                <a:latin typeface="Times New Roman" panose="02020603050405020304" pitchFamily="18" charset="0"/>
                <a:cs typeface="Times New Roman" panose="02020603050405020304" pitchFamily="18" charset="0"/>
              </a:rPr>
              <a:t>Congress</a:t>
            </a:r>
          </a:p>
        </p:txBody>
      </p:sp>
      <p:sp>
        <p:nvSpPr>
          <p:cNvPr id="12" name="Rectangle 11">
            <a:extLst>
              <a:ext uri="{FF2B5EF4-FFF2-40B4-BE49-F238E27FC236}">
                <a16:creationId xmlns:a16="http://schemas.microsoft.com/office/drawing/2014/main" id="{87C870EC-6892-4947-91D1-6653B56FBCD9}"/>
              </a:ext>
            </a:extLst>
          </p:cNvPr>
          <p:cNvSpPr/>
          <p:nvPr/>
        </p:nvSpPr>
        <p:spPr>
          <a:xfrm>
            <a:off x="4695398" y="5267249"/>
            <a:ext cx="2772734" cy="430887"/>
          </a:xfrm>
          <a:prstGeom prst="rect">
            <a:avLst/>
          </a:prstGeom>
        </p:spPr>
        <p:txBody>
          <a:bodyPr wrap="square">
            <a:spAutoFit/>
          </a:bodyPr>
          <a:lstStyle/>
          <a:p>
            <a:pPr algn="ctr"/>
            <a:r>
              <a:rPr lang="en-US" sz="2200" b="1" dirty="0">
                <a:latin typeface="Times New Roman" panose="02020603050405020304" pitchFamily="18" charset="0"/>
                <a:cs typeface="Times New Roman" panose="02020603050405020304" pitchFamily="18" charset="0"/>
              </a:rPr>
              <a:t>House &amp; Senate</a:t>
            </a:r>
          </a:p>
        </p:txBody>
      </p:sp>
      <p:pic>
        <p:nvPicPr>
          <p:cNvPr id="13" name="Picture 12">
            <a:extLst>
              <a:ext uri="{FF2B5EF4-FFF2-40B4-BE49-F238E27FC236}">
                <a16:creationId xmlns:a16="http://schemas.microsoft.com/office/drawing/2014/main" id="{58856F0E-43B9-774C-937A-1C3A706279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4870" y="5885975"/>
            <a:ext cx="7974259" cy="834176"/>
          </a:xfrm>
          <a:prstGeom prst="rect">
            <a:avLst/>
          </a:prstGeom>
        </p:spPr>
      </p:pic>
      <p:sp>
        <p:nvSpPr>
          <p:cNvPr id="14" name="Rectangle 13">
            <a:extLst>
              <a:ext uri="{FF2B5EF4-FFF2-40B4-BE49-F238E27FC236}">
                <a16:creationId xmlns:a16="http://schemas.microsoft.com/office/drawing/2014/main" id="{3DDE5BCA-62AA-DE4E-9C72-AC31419C557B}"/>
              </a:ext>
            </a:extLst>
          </p:cNvPr>
          <p:cNvSpPr/>
          <p:nvPr/>
        </p:nvSpPr>
        <p:spPr>
          <a:xfrm>
            <a:off x="3723082" y="6062319"/>
            <a:ext cx="4707187" cy="430887"/>
          </a:xfrm>
          <a:prstGeom prst="rect">
            <a:avLst/>
          </a:prstGeom>
        </p:spPr>
        <p:txBody>
          <a:bodyPr wrap="none">
            <a:spAutoFit/>
          </a:bodyPr>
          <a:lstStyle/>
          <a:p>
            <a:pPr algn="ctr"/>
            <a:r>
              <a:rPr lang="en-US" sz="2200" b="1" dirty="0">
                <a:latin typeface="Times New Roman" panose="02020603050405020304" pitchFamily="18" charset="0"/>
                <a:cs typeface="Times New Roman" panose="02020603050405020304" pitchFamily="18" charset="0"/>
              </a:rPr>
              <a:t>The Role of Government in Advocacy</a:t>
            </a:r>
          </a:p>
        </p:txBody>
      </p:sp>
      <p:pic>
        <p:nvPicPr>
          <p:cNvPr id="15" name="Picture 14" descr="President Trump">
            <a:extLst>
              <a:ext uri="{FF2B5EF4-FFF2-40B4-BE49-F238E27FC236}">
                <a16:creationId xmlns:a16="http://schemas.microsoft.com/office/drawing/2014/main" id="{56A836CB-6935-294A-B02A-98B4EBDA6B3C}"/>
              </a:ext>
            </a:extLst>
          </p:cNvPr>
          <p:cNvPicPr>
            <a:picLocks noChangeAspect="1"/>
          </p:cNvPicPr>
          <p:nvPr/>
        </p:nvPicPr>
        <p:blipFill>
          <a:blip r:embed="rId4"/>
          <a:stretch>
            <a:fillRect/>
          </a:stretch>
        </p:blipFill>
        <p:spPr>
          <a:xfrm>
            <a:off x="2299625" y="1777028"/>
            <a:ext cx="1764725" cy="2217618"/>
          </a:xfrm>
          <a:prstGeom prst="rect">
            <a:avLst/>
          </a:prstGeom>
        </p:spPr>
      </p:pic>
      <p:pic>
        <p:nvPicPr>
          <p:cNvPr id="16" name="Picture 15" descr="The US Capitol Building">
            <a:extLst>
              <a:ext uri="{FF2B5EF4-FFF2-40B4-BE49-F238E27FC236}">
                <a16:creationId xmlns:a16="http://schemas.microsoft.com/office/drawing/2014/main" id="{879AE567-445B-9E49-A879-C814E95D2EBE}"/>
              </a:ext>
            </a:extLst>
          </p:cNvPr>
          <p:cNvPicPr>
            <a:picLocks noChangeAspect="1"/>
          </p:cNvPicPr>
          <p:nvPr/>
        </p:nvPicPr>
        <p:blipFill>
          <a:blip r:embed="rId5"/>
          <a:stretch>
            <a:fillRect/>
          </a:stretch>
        </p:blipFill>
        <p:spPr>
          <a:xfrm>
            <a:off x="5212256" y="1777028"/>
            <a:ext cx="1728838" cy="2217618"/>
          </a:xfrm>
          <a:prstGeom prst="rect">
            <a:avLst/>
          </a:prstGeom>
        </p:spPr>
      </p:pic>
      <p:pic>
        <p:nvPicPr>
          <p:cNvPr id="17" name="Picture 16" descr="The U.S. Supreme Court building">
            <a:extLst>
              <a:ext uri="{FF2B5EF4-FFF2-40B4-BE49-F238E27FC236}">
                <a16:creationId xmlns:a16="http://schemas.microsoft.com/office/drawing/2014/main" id="{C142E5BF-CDA5-544F-823B-458C9C037B12}"/>
              </a:ext>
            </a:extLst>
          </p:cNvPr>
          <p:cNvPicPr>
            <a:picLocks noChangeAspect="1"/>
          </p:cNvPicPr>
          <p:nvPr/>
        </p:nvPicPr>
        <p:blipFill>
          <a:blip r:embed="rId6"/>
          <a:stretch>
            <a:fillRect/>
          </a:stretch>
        </p:blipFill>
        <p:spPr>
          <a:xfrm>
            <a:off x="8084219" y="1733558"/>
            <a:ext cx="1783146" cy="2217618"/>
          </a:xfrm>
          <a:prstGeom prst="rect">
            <a:avLst/>
          </a:prstGeom>
        </p:spPr>
      </p:pic>
      <p:sp>
        <p:nvSpPr>
          <p:cNvPr id="18" name="Rectangle 17">
            <a:extLst>
              <a:ext uri="{FF2B5EF4-FFF2-40B4-BE49-F238E27FC236}">
                <a16:creationId xmlns:a16="http://schemas.microsoft.com/office/drawing/2014/main" id="{74D52145-D88C-FC48-828C-1C305CA78C9C}"/>
              </a:ext>
            </a:extLst>
          </p:cNvPr>
          <p:cNvSpPr/>
          <p:nvPr/>
        </p:nvSpPr>
        <p:spPr>
          <a:xfrm>
            <a:off x="8448162" y="4929193"/>
            <a:ext cx="1015021" cy="397032"/>
          </a:xfrm>
          <a:prstGeom prst="rect">
            <a:avLst/>
          </a:prstGeom>
        </p:spPr>
        <p:txBody>
          <a:bodyPr wrap="none">
            <a:spAutoFit/>
          </a:bodyPr>
          <a:lstStyle/>
          <a:p>
            <a:pPr algn="ctr" defTabSz="889000">
              <a:lnSpc>
                <a:spcPct val="90000"/>
              </a:lnSpc>
              <a:spcBef>
                <a:spcPct val="0"/>
              </a:spcBef>
              <a:spcAft>
                <a:spcPct val="35000"/>
              </a:spcAft>
            </a:pPr>
            <a:r>
              <a:rPr lang="en-US" sz="2200" b="1" kern="1200" dirty="0">
                <a:solidFill>
                  <a:schemeClr val="tx1"/>
                </a:solidFill>
                <a:latin typeface="Times New Roman" panose="02020603050405020304" pitchFamily="18" charset="0"/>
                <a:cs typeface="Times New Roman" panose="02020603050405020304" pitchFamily="18" charset="0"/>
              </a:rPr>
              <a:t>Courts</a:t>
            </a:r>
          </a:p>
        </p:txBody>
      </p:sp>
      <p:sp>
        <p:nvSpPr>
          <p:cNvPr id="19" name="Rectangle 18">
            <a:extLst>
              <a:ext uri="{FF2B5EF4-FFF2-40B4-BE49-F238E27FC236}">
                <a16:creationId xmlns:a16="http://schemas.microsoft.com/office/drawing/2014/main" id="{1C1A7D4D-82D1-374B-8388-E1EF088E2E0B}"/>
              </a:ext>
            </a:extLst>
          </p:cNvPr>
          <p:cNvSpPr/>
          <p:nvPr/>
        </p:nvSpPr>
        <p:spPr>
          <a:xfrm>
            <a:off x="8338562" y="4037230"/>
            <a:ext cx="1234221" cy="824996"/>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Judicial</a:t>
            </a:r>
          </a:p>
          <a:p>
            <a:pPr algn="ctr"/>
            <a:r>
              <a:rPr lang="en-US" sz="2400" b="1" dirty="0">
                <a:latin typeface="Times New Roman" panose="02020603050405020304" pitchFamily="18" charset="0"/>
                <a:cs typeface="Times New Roman" panose="02020603050405020304" pitchFamily="18" charset="0"/>
              </a:rPr>
              <a:t>Branch</a:t>
            </a:r>
          </a:p>
        </p:txBody>
      </p:sp>
    </p:spTree>
    <p:extLst>
      <p:ext uri="{BB962C8B-B14F-4D97-AF65-F5344CB8AC3E}">
        <p14:creationId xmlns:p14="http://schemas.microsoft.com/office/powerpoint/2010/main" val="8477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9AA048-518F-2241-BBC1-784CB86FA238}"/>
              </a:ext>
            </a:extLst>
          </p:cNvPr>
          <p:cNvSpPr>
            <a:spLocks noGrp="1"/>
          </p:cNvSpPr>
          <p:nvPr>
            <p:ph idx="1"/>
          </p:nvPr>
        </p:nvSpPr>
        <p:spPr/>
        <p:txBody>
          <a:bodyPr/>
          <a:lstStyle/>
          <a:p>
            <a:r>
              <a:rPr lang="en-US" dirty="0">
                <a:solidFill>
                  <a:schemeClr val="tx1"/>
                </a:solidFill>
              </a:rPr>
              <a:t>Developmental Disabilities Assistance and Bill of Rights Act (DD Act)</a:t>
            </a:r>
          </a:p>
          <a:p>
            <a:r>
              <a:rPr lang="en-US" dirty="0">
                <a:solidFill>
                  <a:schemeClr val="tx1"/>
                </a:solidFill>
              </a:rPr>
              <a:t>Individuals with Disabilities Education Act (IDEA)</a:t>
            </a:r>
          </a:p>
          <a:p>
            <a:r>
              <a:rPr lang="en-US" dirty="0">
                <a:solidFill>
                  <a:schemeClr val="tx1"/>
                </a:solidFill>
              </a:rPr>
              <a:t>Section 504 of the Rehabilitation Act of 1973 (Section 504)</a:t>
            </a:r>
          </a:p>
          <a:p>
            <a:r>
              <a:rPr lang="en-US" dirty="0">
                <a:solidFill>
                  <a:schemeClr val="tx1"/>
                </a:solidFill>
              </a:rPr>
              <a:t>Americans with Disabilities Act of 1990 (ADA)</a:t>
            </a:r>
          </a:p>
        </p:txBody>
      </p:sp>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lstStyle/>
          <a:p>
            <a:r>
              <a:rPr lang="en-US" dirty="0"/>
              <a:t>Major Civil Rights Laws on Disability Issues</a:t>
            </a:r>
          </a:p>
        </p:txBody>
      </p:sp>
    </p:spTree>
    <p:extLst>
      <p:ext uri="{BB962C8B-B14F-4D97-AF65-F5344CB8AC3E}">
        <p14:creationId xmlns:p14="http://schemas.microsoft.com/office/powerpoint/2010/main" val="16965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fontScale="90000"/>
          </a:bodyPr>
          <a:lstStyle/>
          <a:p>
            <a:r>
              <a:rPr lang="en-US" dirty="0"/>
              <a:t>Developmental Disabilities Assistance and Bill of Rights Act (DD Act)</a:t>
            </a:r>
          </a:p>
        </p:txBody>
      </p:sp>
      <p:pic>
        <p:nvPicPr>
          <p:cNvPr id="5" name="Picture 4" descr="The Kennedy Shriver Family">
            <a:extLst>
              <a:ext uri="{FF2B5EF4-FFF2-40B4-BE49-F238E27FC236}">
                <a16:creationId xmlns:a16="http://schemas.microsoft.com/office/drawing/2014/main" id="{3D0D432D-2936-4146-87CF-2C350A6723D4}"/>
              </a:ext>
            </a:extLst>
          </p:cNvPr>
          <p:cNvPicPr>
            <a:picLocks noChangeAspect="1"/>
          </p:cNvPicPr>
          <p:nvPr/>
        </p:nvPicPr>
        <p:blipFill>
          <a:blip r:embed="rId2"/>
          <a:stretch>
            <a:fillRect/>
          </a:stretch>
        </p:blipFill>
        <p:spPr>
          <a:xfrm>
            <a:off x="1408109" y="2325528"/>
            <a:ext cx="4163929" cy="2206943"/>
          </a:xfrm>
          <a:prstGeom prst="rect">
            <a:avLst/>
          </a:prstGeom>
        </p:spPr>
      </p:pic>
      <p:sp>
        <p:nvSpPr>
          <p:cNvPr id="7" name="Rectangle 6" descr="The Kennedy/Shriver family, smiling and laughing at camera, with a dog looking away">
            <a:extLst>
              <a:ext uri="{FF2B5EF4-FFF2-40B4-BE49-F238E27FC236}">
                <a16:creationId xmlns:a16="http://schemas.microsoft.com/office/drawing/2014/main" id="{A43427A3-9CF0-854C-B482-91D52311AE95}"/>
              </a:ext>
            </a:extLst>
          </p:cNvPr>
          <p:cNvSpPr/>
          <p:nvPr/>
        </p:nvSpPr>
        <p:spPr>
          <a:xfrm>
            <a:off x="1499556" y="4714637"/>
            <a:ext cx="3981033" cy="430887"/>
          </a:xfrm>
          <a:prstGeom prst="rect">
            <a:avLst/>
          </a:prstGeom>
        </p:spPr>
        <p:txBody>
          <a:bodyPr wrap="square">
            <a:spAutoFit/>
          </a:bodyPr>
          <a:lstStyle/>
          <a:p>
            <a:pPr algn="ctr"/>
            <a:r>
              <a:rPr lang="en-US" sz="2200" dirty="0">
                <a:latin typeface="Times New Roman" panose="02020603050405020304" pitchFamily="18" charset="0"/>
                <a:cs typeface="Times New Roman" panose="02020603050405020304" pitchFamily="18" charset="0"/>
              </a:rPr>
              <a:t>The Kennedy/Shriver family</a:t>
            </a:r>
          </a:p>
        </p:txBody>
      </p:sp>
      <p:pic>
        <p:nvPicPr>
          <p:cNvPr id="6" name="Picture 5" descr="Circle diagram showing UCEDDs, DD Council, and P &amp; As&#10;">
            <a:extLst>
              <a:ext uri="{FF2B5EF4-FFF2-40B4-BE49-F238E27FC236}">
                <a16:creationId xmlns:a16="http://schemas.microsoft.com/office/drawing/2014/main" id="{18C27D11-24F0-DD45-9BFC-D01C8CBC1DB7}"/>
              </a:ext>
            </a:extLst>
          </p:cNvPr>
          <p:cNvPicPr>
            <a:picLocks noChangeAspect="1"/>
          </p:cNvPicPr>
          <p:nvPr/>
        </p:nvPicPr>
        <p:blipFill>
          <a:blip r:embed="rId3"/>
          <a:stretch>
            <a:fillRect/>
          </a:stretch>
        </p:blipFill>
        <p:spPr>
          <a:xfrm>
            <a:off x="7057805" y="1853046"/>
            <a:ext cx="3981033" cy="3151905"/>
          </a:xfrm>
          <a:prstGeom prst="rect">
            <a:avLst/>
          </a:prstGeom>
        </p:spPr>
      </p:pic>
    </p:spTree>
    <p:extLst>
      <p:ext uri="{BB962C8B-B14F-4D97-AF65-F5344CB8AC3E}">
        <p14:creationId xmlns:p14="http://schemas.microsoft.com/office/powerpoint/2010/main" val="100286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 Partners</a:t>
            </a:r>
          </a:p>
        </p:txBody>
      </p:sp>
      <p:sp>
        <p:nvSpPr>
          <p:cNvPr id="2" name="TextBox 1">
            <a:extLst>
              <a:ext uri="{FF2B5EF4-FFF2-40B4-BE49-F238E27FC236}">
                <a16:creationId xmlns:a16="http://schemas.microsoft.com/office/drawing/2014/main" id="{7F0259BC-1B2E-9342-B906-79C7BF386FC2}"/>
              </a:ext>
            </a:extLst>
          </p:cNvPr>
          <p:cNvSpPr txBox="1"/>
          <p:nvPr/>
        </p:nvSpPr>
        <p:spPr>
          <a:xfrm>
            <a:off x="385010" y="1504950"/>
            <a:ext cx="11486147" cy="5293757"/>
          </a:xfrm>
          <a:prstGeom prst="rect">
            <a:avLst/>
          </a:prstGeom>
          <a:noFill/>
        </p:spPr>
        <p:txBody>
          <a:bodyPr wrap="square" numCol="2" spcCol="457200" rtlCol="0" anchor="t">
            <a:spAutoFit/>
          </a:bodyPr>
          <a:lstStyle/>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BoardSource</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California Wellness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Catalogue for Philanthropy, Greater Washington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Center for Disaster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Cerebral Palsy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Chronicle of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Communications Network</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Divas With Disabilities Project</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Exponent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Grantmakers Concerned with Immigrants and Refugees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Media Impact Funders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Center of Disability Journalism</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Committee for Responsive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Council of Nonprofits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New York Women’s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Unfunded List</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Weingart</a:t>
            </a:r>
            <a:r>
              <a:rPr lang="en-US" sz="2800" dirty="0">
                <a:latin typeface="Times New Roman" panose="02020603050405020304" pitchFamily="18" charset="0"/>
                <a:cs typeface="Times New Roman" panose="02020603050405020304" pitchFamily="18" charset="0"/>
              </a:rPr>
              <a:t> Foundation</a:t>
            </a:r>
          </a:p>
        </p:txBody>
      </p:sp>
    </p:spTree>
    <p:extLst>
      <p:ext uri="{BB962C8B-B14F-4D97-AF65-F5344CB8AC3E}">
        <p14:creationId xmlns:p14="http://schemas.microsoft.com/office/powerpoint/2010/main" val="603413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fontScale="90000"/>
          </a:bodyPr>
          <a:lstStyle/>
          <a:p>
            <a:r>
              <a:rPr lang="en-US" dirty="0"/>
              <a:t>Individuals with Disabilities Education Act (IDEA)</a:t>
            </a:r>
          </a:p>
        </p:txBody>
      </p:sp>
      <p:sp>
        <p:nvSpPr>
          <p:cNvPr id="10" name="TextBox 9">
            <a:extLst>
              <a:ext uri="{FF2B5EF4-FFF2-40B4-BE49-F238E27FC236}">
                <a16:creationId xmlns:a16="http://schemas.microsoft.com/office/drawing/2014/main" id="{BDDEC825-F49F-ED4E-ABFD-31064A79124F}"/>
              </a:ext>
            </a:extLst>
          </p:cNvPr>
          <p:cNvSpPr txBox="1"/>
          <p:nvPr/>
        </p:nvSpPr>
        <p:spPr>
          <a:xfrm>
            <a:off x="1052117" y="1742238"/>
            <a:ext cx="2797669" cy="1107996"/>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PARC v. Commonwealth of Pennsylvania (1972)</a:t>
            </a:r>
          </a:p>
        </p:txBody>
      </p:sp>
      <p:sp>
        <p:nvSpPr>
          <p:cNvPr id="11" name="TextBox 10">
            <a:extLst>
              <a:ext uri="{FF2B5EF4-FFF2-40B4-BE49-F238E27FC236}">
                <a16:creationId xmlns:a16="http://schemas.microsoft.com/office/drawing/2014/main" id="{475817AD-4075-934E-B754-1ABDF44F5E55}"/>
              </a:ext>
            </a:extLst>
          </p:cNvPr>
          <p:cNvSpPr txBox="1"/>
          <p:nvPr/>
        </p:nvSpPr>
        <p:spPr>
          <a:xfrm>
            <a:off x="1077243" y="3224887"/>
            <a:ext cx="2685243" cy="1107996"/>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Education for All Handicapped Children Act (1975)</a:t>
            </a:r>
          </a:p>
        </p:txBody>
      </p:sp>
      <p:sp>
        <p:nvSpPr>
          <p:cNvPr id="12" name="TextBox 11">
            <a:extLst>
              <a:ext uri="{FF2B5EF4-FFF2-40B4-BE49-F238E27FC236}">
                <a16:creationId xmlns:a16="http://schemas.microsoft.com/office/drawing/2014/main" id="{27F28CE2-1B6D-5749-AC9F-2EF51B49C41B}"/>
              </a:ext>
            </a:extLst>
          </p:cNvPr>
          <p:cNvSpPr txBox="1"/>
          <p:nvPr/>
        </p:nvSpPr>
        <p:spPr>
          <a:xfrm>
            <a:off x="1005554" y="4758966"/>
            <a:ext cx="2797670" cy="1107996"/>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Individuals with Disabilities Education Act (1990)</a:t>
            </a:r>
          </a:p>
        </p:txBody>
      </p:sp>
      <p:pic>
        <p:nvPicPr>
          <p:cNvPr id="5" name="Picture 4">
            <a:extLst>
              <a:ext uri="{FF2B5EF4-FFF2-40B4-BE49-F238E27FC236}">
                <a16:creationId xmlns:a16="http://schemas.microsoft.com/office/drawing/2014/main" id="{5C61741E-C383-0A47-989E-A54942AEE5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04636" y="2833120"/>
            <a:ext cx="292633" cy="432854"/>
          </a:xfrm>
          <a:prstGeom prst="rect">
            <a:avLst/>
          </a:prstGeom>
        </p:spPr>
      </p:pic>
      <p:pic>
        <p:nvPicPr>
          <p:cNvPr id="6" name="Picture 5">
            <a:extLst>
              <a:ext uri="{FF2B5EF4-FFF2-40B4-BE49-F238E27FC236}">
                <a16:creationId xmlns:a16="http://schemas.microsoft.com/office/drawing/2014/main" id="{DFE33F31-6A4D-9C44-AF20-ED17979866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78509" y="4303453"/>
            <a:ext cx="293324" cy="433876"/>
          </a:xfrm>
          <a:prstGeom prst="rect">
            <a:avLst/>
          </a:prstGeom>
        </p:spPr>
      </p:pic>
      <p:pic>
        <p:nvPicPr>
          <p:cNvPr id="7" name="Picture 6" descr="newspaper ad from 1972 with text reading: &quot;This desk is empty! A retarted child can fill it!&quot; ">
            <a:extLst>
              <a:ext uri="{FF2B5EF4-FFF2-40B4-BE49-F238E27FC236}">
                <a16:creationId xmlns:a16="http://schemas.microsoft.com/office/drawing/2014/main" id="{F72BADA4-963E-A34C-85A3-F0E608096F17}"/>
              </a:ext>
            </a:extLst>
          </p:cNvPr>
          <p:cNvPicPr>
            <a:picLocks noChangeAspect="1"/>
          </p:cNvPicPr>
          <p:nvPr/>
        </p:nvPicPr>
        <p:blipFill>
          <a:blip r:embed="rId3"/>
          <a:stretch>
            <a:fillRect/>
          </a:stretch>
        </p:blipFill>
        <p:spPr>
          <a:xfrm>
            <a:off x="4584108" y="1836044"/>
            <a:ext cx="1774090" cy="3346994"/>
          </a:xfrm>
          <a:prstGeom prst="rect">
            <a:avLst/>
          </a:prstGeom>
        </p:spPr>
      </p:pic>
      <p:sp>
        <p:nvSpPr>
          <p:cNvPr id="8" name="Rectangle 7" descr="1972 ad for children denied education due to disability. “This desk is empty! A retarded child can fill it!&quot;">
            <a:extLst>
              <a:ext uri="{FF2B5EF4-FFF2-40B4-BE49-F238E27FC236}">
                <a16:creationId xmlns:a16="http://schemas.microsoft.com/office/drawing/2014/main" id="{57F4A53E-8678-624E-BA60-50955109BFAD}"/>
              </a:ext>
            </a:extLst>
          </p:cNvPr>
          <p:cNvSpPr/>
          <p:nvPr/>
        </p:nvSpPr>
        <p:spPr>
          <a:xfrm>
            <a:off x="4204896" y="5303384"/>
            <a:ext cx="2548349" cy="1015663"/>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1972 ad for children denied education due to disability.</a:t>
            </a:r>
          </a:p>
        </p:txBody>
      </p:sp>
      <p:sp>
        <p:nvSpPr>
          <p:cNvPr id="9" name="TextBox 8">
            <a:extLst>
              <a:ext uri="{FF2B5EF4-FFF2-40B4-BE49-F238E27FC236}">
                <a16:creationId xmlns:a16="http://schemas.microsoft.com/office/drawing/2014/main" id="{FCE2A785-CF1C-7D41-92A5-EF2AC6F955D5}"/>
              </a:ext>
            </a:extLst>
          </p:cNvPr>
          <p:cNvSpPr txBox="1"/>
          <p:nvPr/>
        </p:nvSpPr>
        <p:spPr>
          <a:xfrm>
            <a:off x="7201480" y="1836044"/>
            <a:ext cx="3993386" cy="4093428"/>
          </a:xfrm>
          <a:prstGeom prst="rect">
            <a:avLst/>
          </a:prstGeom>
          <a:noFill/>
          <a:ln w="31750">
            <a:solidFill>
              <a:srgbClr val="F1B132"/>
            </a:solidFill>
          </a:ln>
        </p:spPr>
        <p:txBody>
          <a:bodyPr wrap="square" rtlCol="0">
            <a:spAutoFit/>
          </a:bodyPr>
          <a:lstStyle/>
          <a:p>
            <a:r>
              <a:rPr lang="en-US" sz="2600" b="1" dirty="0">
                <a:latin typeface="Times New Roman" panose="02020603050405020304" pitchFamily="18" charset="0"/>
                <a:cs typeface="Times New Roman" panose="02020603050405020304" pitchFamily="18" charset="0"/>
              </a:rPr>
              <a:t>IDEA Principles Today:</a:t>
            </a:r>
          </a:p>
          <a:p>
            <a:pPr marL="342900" indent="-342900">
              <a:buAutoNum type="arabicParenR"/>
            </a:pPr>
            <a:r>
              <a:rPr lang="en-US" sz="2600" dirty="0">
                <a:latin typeface="Times New Roman" panose="02020603050405020304" pitchFamily="18" charset="0"/>
                <a:cs typeface="Times New Roman" panose="02020603050405020304" pitchFamily="18" charset="0"/>
              </a:rPr>
              <a:t>Free Appropriate Public Education</a:t>
            </a:r>
          </a:p>
          <a:p>
            <a:pPr marL="342900" indent="-342900">
              <a:buAutoNum type="arabicParenR"/>
            </a:pPr>
            <a:r>
              <a:rPr lang="en-US" sz="2600" dirty="0">
                <a:latin typeface="Times New Roman" panose="02020603050405020304" pitchFamily="18" charset="0"/>
                <a:cs typeface="Times New Roman" panose="02020603050405020304" pitchFamily="18" charset="0"/>
              </a:rPr>
              <a:t>Appropriate Evaluation</a:t>
            </a:r>
          </a:p>
          <a:p>
            <a:pPr marL="342900" indent="-342900">
              <a:buAutoNum type="arabicParenR"/>
            </a:pPr>
            <a:r>
              <a:rPr lang="en-US" sz="2600" dirty="0">
                <a:latin typeface="Times New Roman" panose="02020603050405020304" pitchFamily="18" charset="0"/>
                <a:cs typeface="Times New Roman" panose="02020603050405020304" pitchFamily="18" charset="0"/>
              </a:rPr>
              <a:t>Individualized Education Plan (IEP)</a:t>
            </a:r>
          </a:p>
          <a:p>
            <a:pPr marL="342900" indent="-342900">
              <a:buAutoNum type="arabicParenR"/>
            </a:pPr>
            <a:r>
              <a:rPr lang="en-US" sz="2600" dirty="0">
                <a:latin typeface="Times New Roman" panose="02020603050405020304" pitchFamily="18" charset="0"/>
                <a:cs typeface="Times New Roman" panose="02020603050405020304" pitchFamily="18" charset="0"/>
              </a:rPr>
              <a:t>Least Restrictive Environment</a:t>
            </a:r>
          </a:p>
          <a:p>
            <a:pPr marL="342900" indent="-342900">
              <a:buAutoNum type="arabicParenR"/>
            </a:pPr>
            <a:r>
              <a:rPr lang="en-US" sz="2600" dirty="0">
                <a:latin typeface="Times New Roman" panose="02020603050405020304" pitchFamily="18" charset="0"/>
                <a:cs typeface="Times New Roman" panose="02020603050405020304" pitchFamily="18" charset="0"/>
              </a:rPr>
              <a:t>Parent Participation</a:t>
            </a:r>
          </a:p>
          <a:p>
            <a:pPr marL="342900" indent="-342900">
              <a:buAutoNum type="arabicParenR"/>
            </a:pPr>
            <a:r>
              <a:rPr lang="en-US" sz="2600" dirty="0">
                <a:latin typeface="Times New Roman" panose="02020603050405020304" pitchFamily="18" charset="0"/>
                <a:cs typeface="Times New Roman" panose="02020603050405020304" pitchFamily="18" charset="0"/>
              </a:rPr>
              <a:t>Procedural Safeguards</a:t>
            </a:r>
          </a:p>
        </p:txBody>
      </p:sp>
    </p:spTree>
    <p:extLst>
      <p:ext uri="{BB962C8B-B14F-4D97-AF65-F5344CB8AC3E}">
        <p14:creationId xmlns:p14="http://schemas.microsoft.com/office/powerpoint/2010/main" val="231686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a:xfrm>
            <a:off x="523239" y="365126"/>
            <a:ext cx="11115765" cy="1139824"/>
          </a:xfrm>
        </p:spPr>
        <p:txBody>
          <a:bodyPr>
            <a:normAutofit fontScale="90000"/>
          </a:bodyPr>
          <a:lstStyle/>
          <a:p>
            <a:r>
              <a:rPr lang="en-US" dirty="0"/>
              <a:t>Section 504 of the Rehabilitation Act of 1973 (Section 504)</a:t>
            </a:r>
          </a:p>
        </p:txBody>
      </p:sp>
      <p:sp>
        <p:nvSpPr>
          <p:cNvPr id="5" name="Rectangle 4">
            <a:extLst>
              <a:ext uri="{FF2B5EF4-FFF2-40B4-BE49-F238E27FC236}">
                <a16:creationId xmlns:a16="http://schemas.microsoft.com/office/drawing/2014/main" id="{2153CBE2-9380-1248-8D04-30DD705F180B}"/>
              </a:ext>
            </a:extLst>
          </p:cNvPr>
          <p:cNvSpPr/>
          <p:nvPr/>
        </p:nvSpPr>
        <p:spPr>
          <a:xfrm>
            <a:off x="523240" y="1636119"/>
            <a:ext cx="11115766"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Section 504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a:t>
            </a:r>
          </a:p>
        </p:txBody>
      </p:sp>
      <p:pic>
        <p:nvPicPr>
          <p:cNvPr id="6" name="Picture 5" descr="504 protestors, including Judith Heumann, outside of the White House">
            <a:extLst>
              <a:ext uri="{FF2B5EF4-FFF2-40B4-BE49-F238E27FC236}">
                <a16:creationId xmlns:a16="http://schemas.microsoft.com/office/drawing/2014/main" id="{F09645E0-AF8E-DE42-BE11-B4533534D9BC}"/>
              </a:ext>
            </a:extLst>
          </p:cNvPr>
          <p:cNvPicPr>
            <a:picLocks noChangeAspect="1"/>
          </p:cNvPicPr>
          <p:nvPr/>
        </p:nvPicPr>
        <p:blipFill>
          <a:blip r:embed="rId2"/>
          <a:stretch>
            <a:fillRect/>
          </a:stretch>
        </p:blipFill>
        <p:spPr>
          <a:xfrm>
            <a:off x="1031467" y="3336948"/>
            <a:ext cx="4295842" cy="3017867"/>
          </a:xfrm>
          <a:prstGeom prst="rect">
            <a:avLst/>
          </a:prstGeom>
        </p:spPr>
      </p:pic>
      <p:pic>
        <p:nvPicPr>
          <p:cNvPr id="7" name="Picture 6" descr="IEP and 504 Plan venn diagram">
            <a:extLst>
              <a:ext uri="{FF2B5EF4-FFF2-40B4-BE49-F238E27FC236}">
                <a16:creationId xmlns:a16="http://schemas.microsoft.com/office/drawing/2014/main" id="{ADCE88C1-4C6E-E646-8C70-28476052EACA}"/>
              </a:ext>
            </a:extLst>
          </p:cNvPr>
          <p:cNvPicPr>
            <a:picLocks noChangeAspect="1"/>
          </p:cNvPicPr>
          <p:nvPr/>
        </p:nvPicPr>
        <p:blipFill>
          <a:blip r:embed="rId3"/>
          <a:stretch>
            <a:fillRect/>
          </a:stretch>
        </p:blipFill>
        <p:spPr>
          <a:xfrm>
            <a:off x="6081123" y="3207830"/>
            <a:ext cx="4378102" cy="3285044"/>
          </a:xfrm>
          <a:prstGeom prst="rect">
            <a:avLst/>
          </a:prstGeom>
        </p:spPr>
      </p:pic>
    </p:spTree>
    <p:extLst>
      <p:ext uri="{BB962C8B-B14F-4D97-AF65-F5344CB8AC3E}">
        <p14:creationId xmlns:p14="http://schemas.microsoft.com/office/powerpoint/2010/main" val="180581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lstStyle/>
          <a:p>
            <a:r>
              <a:rPr lang="en-US" dirty="0"/>
              <a:t>Americans with Disabilities Act of 1990 (ADA)</a:t>
            </a:r>
          </a:p>
        </p:txBody>
      </p:sp>
      <p:sp>
        <p:nvSpPr>
          <p:cNvPr id="6" name="Rectangle 5">
            <a:extLst>
              <a:ext uri="{FF2B5EF4-FFF2-40B4-BE49-F238E27FC236}">
                <a16:creationId xmlns:a16="http://schemas.microsoft.com/office/drawing/2014/main" id="{3B412D39-7DB8-9144-B49D-CA26F0DAB05C}"/>
              </a:ext>
            </a:extLst>
          </p:cNvPr>
          <p:cNvSpPr/>
          <p:nvPr/>
        </p:nvSpPr>
        <p:spPr>
          <a:xfrm>
            <a:off x="293507" y="1504950"/>
            <a:ext cx="8296583"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Passed by Congress in 1990, the Americans with Disabilities Act (ADA) is the nation's first comprehensive civil rights law addressing the needs of people with disabilities, prohibiting discrimination in employment, public services, public accommodations, and telecommunications.</a:t>
            </a:r>
          </a:p>
        </p:txBody>
      </p:sp>
      <p:sp>
        <p:nvSpPr>
          <p:cNvPr id="7" name="Rectangle 6">
            <a:extLst>
              <a:ext uri="{FF2B5EF4-FFF2-40B4-BE49-F238E27FC236}">
                <a16:creationId xmlns:a16="http://schemas.microsoft.com/office/drawing/2014/main" id="{33A0CB9E-D3DB-B348-8DF6-AAB8A4FF8CC8}"/>
              </a:ext>
            </a:extLst>
          </p:cNvPr>
          <p:cNvSpPr/>
          <p:nvPr/>
        </p:nvSpPr>
        <p:spPr>
          <a:xfrm>
            <a:off x="3578438" y="3429000"/>
            <a:ext cx="7566640" cy="341632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To be protected by the ADA, one must have a disability, which is defined by the ADA as a physical or mental impairment that substantially limits one or more major life activities, a person who has a history or record of such an impairment, or a person who is perceived by others as having such an impairment. The ADA does not specifically name all of the impairments that are covered. The ADA is built upon four pillars: full participation, independent living, equality of opportunity, and economic self-sufficiency.</a:t>
            </a:r>
          </a:p>
        </p:txBody>
      </p:sp>
      <p:pic>
        <p:nvPicPr>
          <p:cNvPr id="8" name="Picture 7" descr="George H.W. Bush signs the ADA into law">
            <a:extLst>
              <a:ext uri="{FF2B5EF4-FFF2-40B4-BE49-F238E27FC236}">
                <a16:creationId xmlns:a16="http://schemas.microsoft.com/office/drawing/2014/main" id="{8A64EE74-5BB6-154A-BB0D-40E48D59492D}"/>
              </a:ext>
            </a:extLst>
          </p:cNvPr>
          <p:cNvPicPr>
            <a:picLocks noChangeAspect="1"/>
          </p:cNvPicPr>
          <p:nvPr/>
        </p:nvPicPr>
        <p:blipFill>
          <a:blip r:embed="rId2"/>
          <a:stretch>
            <a:fillRect/>
          </a:stretch>
        </p:blipFill>
        <p:spPr>
          <a:xfrm>
            <a:off x="523240" y="3602845"/>
            <a:ext cx="2845703" cy="2890029"/>
          </a:xfrm>
          <a:prstGeom prst="rect">
            <a:avLst/>
          </a:prstGeom>
        </p:spPr>
      </p:pic>
    </p:spTree>
    <p:extLst>
      <p:ext uri="{BB962C8B-B14F-4D97-AF65-F5344CB8AC3E}">
        <p14:creationId xmlns:p14="http://schemas.microsoft.com/office/powerpoint/2010/main" val="1846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lstStyle/>
          <a:p>
            <a:r>
              <a:rPr lang="en-US" dirty="0"/>
              <a:t>Bipartisanship in the ADA</a:t>
            </a:r>
          </a:p>
        </p:txBody>
      </p:sp>
      <p:pic>
        <p:nvPicPr>
          <p:cNvPr id="4" name="Picture 3" descr="George H.W. Bush signs the ADA into law. Note below reads &quot;To Justin Dart. Without your drive, you 'believing' and your leadership, this day would not have been possible. With respect &amp; friendship &#10;George Bush&quot;">
            <a:extLst>
              <a:ext uri="{FF2B5EF4-FFF2-40B4-BE49-F238E27FC236}">
                <a16:creationId xmlns:a16="http://schemas.microsoft.com/office/drawing/2014/main" id="{45CFB143-B033-6345-8665-CFC466DE2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800" y="1547786"/>
            <a:ext cx="6500200" cy="5205498"/>
          </a:xfrm>
          <a:prstGeom prst="rect">
            <a:avLst/>
          </a:prstGeom>
        </p:spPr>
      </p:pic>
    </p:spTree>
    <p:extLst>
      <p:ext uri="{BB962C8B-B14F-4D97-AF65-F5344CB8AC3E}">
        <p14:creationId xmlns:p14="http://schemas.microsoft.com/office/powerpoint/2010/main" val="74744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own and black HP Laptop with a stylus on the side">
            <a:extLst>
              <a:ext uri="{FF2B5EF4-FFF2-40B4-BE49-F238E27FC236}">
                <a16:creationId xmlns:a16="http://schemas.microsoft.com/office/drawing/2014/main" id="{71019B0C-66B6-7A43-84C6-92969E99D70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577153" y="2743201"/>
            <a:ext cx="5424114" cy="3616076"/>
          </a:xfrm>
          <a:prstGeom prst="rect">
            <a:avLst/>
          </a:prstGeom>
          <a:noFill/>
        </p:spPr>
      </p:pic>
      <p:sp>
        <p:nvSpPr>
          <p:cNvPr id="5" name="Content Placeholder 4">
            <a:extLst>
              <a:ext uri="{FF2B5EF4-FFF2-40B4-BE49-F238E27FC236}">
                <a16:creationId xmlns:a16="http://schemas.microsoft.com/office/drawing/2014/main" id="{A73BC10A-9080-0546-AC79-2FF44D067731}"/>
              </a:ext>
            </a:extLst>
          </p:cNvPr>
          <p:cNvSpPr>
            <a:spLocks noGrp="1"/>
          </p:cNvSpPr>
          <p:nvPr>
            <p:ph idx="1"/>
          </p:nvPr>
        </p:nvSpPr>
        <p:spPr>
          <a:xfrm>
            <a:off x="523241" y="1825625"/>
            <a:ext cx="6447575" cy="4351338"/>
          </a:xfrm>
        </p:spPr>
        <p:txBody>
          <a:bodyPr/>
          <a:lstStyle/>
          <a:p>
            <a:r>
              <a:rPr lang="en-US" dirty="0"/>
              <a:t>The Supreme Court denied a petition from Domino’s to hear whether its website is required to be accessible.</a:t>
            </a:r>
          </a:p>
          <a:p>
            <a:r>
              <a:rPr lang="en-US" dirty="0"/>
              <a:t>The decision not to grant the case is a loss for the company and a win for disability advocates, who have argued that if businesses do not have to maintain accessible sites, people with disabilities could be effectively shut out of substantial portions of the economy.</a:t>
            </a:r>
          </a:p>
        </p:txBody>
      </p:sp>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lstStyle/>
          <a:p>
            <a:r>
              <a:rPr lang="en-US" dirty="0"/>
              <a:t>Dominos Supreme Court Case</a:t>
            </a:r>
          </a:p>
        </p:txBody>
      </p:sp>
    </p:spTree>
    <p:extLst>
      <p:ext uri="{BB962C8B-B14F-4D97-AF65-F5344CB8AC3E}">
        <p14:creationId xmlns:p14="http://schemas.microsoft.com/office/powerpoint/2010/main" val="1535490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73BC10A-9080-0546-AC79-2FF44D067731}"/>
              </a:ext>
            </a:extLst>
          </p:cNvPr>
          <p:cNvSpPr>
            <a:spLocks noGrp="1"/>
          </p:cNvSpPr>
          <p:nvPr>
            <p:ph idx="1"/>
          </p:nvPr>
        </p:nvSpPr>
        <p:spPr/>
        <p:txBody>
          <a:bodyPr/>
          <a:lstStyle/>
          <a:p>
            <a:pPr marL="0" indent="0">
              <a:buNone/>
            </a:pPr>
            <a:r>
              <a:rPr lang="en-US" kern="0" dirty="0">
                <a:solidFill>
                  <a:schemeClr val="tx1"/>
                </a:solidFill>
                <a:ea typeface="Lato" panose="020F0502020204030203" pitchFamily="34" charset="0"/>
                <a:sym typeface="Libre Baskerville"/>
              </a:rPr>
              <a:t>All of these laws have common language and were built upon one another – each plays a role in our rights and our responsibilities and helps us know what we can do and what we can achieve. You are standing on the shoulders of giants. You don’t need to be a giant, but you do need to know to know some history and your rights so that you can be the best advocate.</a:t>
            </a:r>
          </a:p>
        </p:txBody>
      </p:sp>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lstStyle/>
          <a:p>
            <a:r>
              <a:rPr lang="en-US" dirty="0"/>
              <a:t>Lessons from the Past</a:t>
            </a:r>
          </a:p>
        </p:txBody>
      </p:sp>
    </p:spTree>
    <p:extLst>
      <p:ext uri="{BB962C8B-B14F-4D97-AF65-F5344CB8AC3E}">
        <p14:creationId xmlns:p14="http://schemas.microsoft.com/office/powerpoint/2010/main" val="229932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The Convention on the Rights of People with Disabilities – CRPD 2008</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3754846"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First UNICEF study on Children with Disabilities – 2012 </a:t>
            </a:r>
          </a:p>
        </p:txBody>
      </p:sp>
      <p:pic>
        <p:nvPicPr>
          <p:cNvPr id="6" name="Picture 1" descr="Picture of Candace Cable in front of the CRPD banner at the United Nations Building in NYC.">
            <a:extLst>
              <a:ext uri="{FF2B5EF4-FFF2-40B4-BE49-F238E27FC236}">
                <a16:creationId xmlns:a16="http://schemas.microsoft.com/office/drawing/2014/main" id="{22AD596A-AE31-C944-809F-38CAACCA68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729" y="1584776"/>
            <a:ext cx="5791200"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Cover of 2003 UNICEF report on the Global Population of People wit hDisabilities">
            <a:extLst>
              <a:ext uri="{FF2B5EF4-FFF2-40B4-BE49-F238E27FC236}">
                <a16:creationId xmlns:a16="http://schemas.microsoft.com/office/drawing/2014/main" id="{6E8C24F6-C31F-F247-AFFC-5DDC150888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244" y="3332613"/>
            <a:ext cx="2570163" cy="342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35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Sustainable Development Goals, SDG - 2015</a:t>
            </a:r>
            <a:br>
              <a:rPr lang="en-US" sz="3600" dirty="0"/>
            </a:br>
            <a:r>
              <a:rPr lang="en-US" sz="3600" dirty="0"/>
              <a:t>Nothing Without Us</a:t>
            </a:r>
          </a:p>
        </p:txBody>
      </p:sp>
      <p:pic>
        <p:nvPicPr>
          <p:cNvPr id="7" name="Picture 2" descr="Image result for sustainable development goals">
            <a:extLst>
              <a:ext uri="{FF2B5EF4-FFF2-40B4-BE49-F238E27FC236}">
                <a16:creationId xmlns:a16="http://schemas.microsoft.com/office/drawing/2014/main" id="{387C867C-8E9C-694E-8195-F706510FB2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01523" y="1825624"/>
            <a:ext cx="9168375" cy="46672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92031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Ancient Design Becomes Universal Design</a:t>
            </a:r>
          </a:p>
        </p:txBody>
      </p:sp>
      <p:pic>
        <p:nvPicPr>
          <p:cNvPr id="6" name="Content Placeholder 3">
            <a:extLst>
              <a:ext uri="{FF2B5EF4-FFF2-40B4-BE49-F238E27FC236}">
                <a16:creationId xmlns:a16="http://schemas.microsoft.com/office/drawing/2014/main" id="{789889FB-802B-FA48-AF34-9030ECE5116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1220" r="-71220"/>
          <a:stretch>
            <a:fillRect/>
          </a:stretch>
        </p:blipFill>
        <p:spPr>
          <a:xfrm>
            <a:off x="2826935" y="1614321"/>
            <a:ext cx="9365065" cy="5150425"/>
          </a:xfrm>
        </p:spPr>
      </p:pic>
      <p:pic>
        <p:nvPicPr>
          <p:cNvPr id="8" name="Picture 4" descr="Picture of a well hidden but accessible staircase. ">
            <a:extLst>
              <a:ext uri="{FF2B5EF4-FFF2-40B4-BE49-F238E27FC236}">
                <a16:creationId xmlns:a16="http://schemas.microsoft.com/office/drawing/2014/main" id="{327F3AED-E8F3-0F44-9206-3C0CD7116F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1294" y="1614321"/>
            <a:ext cx="3863438" cy="5151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1081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Universal Design Works for Everyone</a:t>
            </a:r>
          </a:p>
        </p:txBody>
      </p:sp>
      <p:sp>
        <p:nvSpPr>
          <p:cNvPr id="4" name="Content Placeholder 3">
            <a:extLst>
              <a:ext uri="{FF2B5EF4-FFF2-40B4-BE49-F238E27FC236}">
                <a16:creationId xmlns:a16="http://schemas.microsoft.com/office/drawing/2014/main" id="{685F6EBA-6C32-B547-B44E-A00E64E970CB}"/>
              </a:ext>
            </a:extLst>
          </p:cNvPr>
          <p:cNvSpPr>
            <a:spLocks noGrp="1"/>
          </p:cNvSpPr>
          <p:nvPr>
            <p:ph idx="1"/>
          </p:nvPr>
        </p:nvSpPr>
        <p:spPr>
          <a:xfrm>
            <a:off x="523241" y="1825625"/>
            <a:ext cx="10140802" cy="525689"/>
          </a:xfrm>
        </p:spPr>
        <p:txBody>
          <a:bodyPr/>
          <a:lstStyle/>
          <a:p>
            <a:r>
              <a:rPr lang="en-US" dirty="0"/>
              <a:t>What is environmental privilege?</a:t>
            </a:r>
          </a:p>
        </p:txBody>
      </p:sp>
      <p:pic>
        <p:nvPicPr>
          <p:cNvPr id="7" name="Content Placeholder 3" descr="Picture of a bathroom stall. ">
            <a:extLst>
              <a:ext uri="{FF2B5EF4-FFF2-40B4-BE49-F238E27FC236}">
                <a16:creationId xmlns:a16="http://schemas.microsoft.com/office/drawing/2014/main" id="{2FC7CDF8-C212-8D42-9A78-0F2462BA3AEF}"/>
              </a:ext>
            </a:extLst>
          </p:cNvPr>
          <p:cNvPicPr>
            <a:picLocks noChangeAspect="1"/>
          </p:cNvPicPr>
          <p:nvPr/>
        </p:nvPicPr>
        <p:blipFill>
          <a:blip r:embed="rId3">
            <a:extLst>
              <a:ext uri="{28A0092B-C50C-407E-A947-70E740481C1C}">
                <a14:useLocalDpi xmlns:a14="http://schemas.microsoft.com/office/drawing/2010/main" val="0"/>
              </a:ext>
            </a:extLst>
          </a:blip>
          <a:srcRect t="-122" b="14090"/>
          <a:stretch>
            <a:fillRect/>
          </a:stretch>
        </p:blipFill>
        <p:spPr bwMode="auto">
          <a:xfrm>
            <a:off x="1678214" y="2442538"/>
            <a:ext cx="3598389" cy="4128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ClipArt Placeholder 3" descr="Picture of a bathroom door handle. ">
            <a:extLst>
              <a:ext uri="{FF2B5EF4-FFF2-40B4-BE49-F238E27FC236}">
                <a16:creationId xmlns:a16="http://schemas.microsoft.com/office/drawing/2014/main" id="{B15453F1-698D-9947-BD17-CE41CE87CF56}"/>
              </a:ext>
            </a:extLst>
          </p:cNvPr>
          <p:cNvPicPr>
            <a:picLocks noChangeAspect="1"/>
          </p:cNvPicPr>
          <p:nvPr/>
        </p:nvPicPr>
        <p:blipFill>
          <a:blip r:embed="rId4">
            <a:extLst>
              <a:ext uri="{28A0092B-C50C-407E-A947-70E740481C1C}">
                <a14:useLocalDpi xmlns:a14="http://schemas.microsoft.com/office/drawing/2010/main" val="0"/>
              </a:ext>
            </a:extLst>
          </a:blip>
          <a:srcRect t="7736" b="7736"/>
          <a:stretch>
            <a:fillRect/>
          </a:stretch>
        </p:blipFill>
        <p:spPr>
          <a:xfrm>
            <a:off x="6096000" y="2442538"/>
            <a:ext cx="3418747" cy="4128298"/>
          </a:xfrm>
          <a:prstGeom prst="rect">
            <a:avLst/>
          </a:prstGeom>
        </p:spPr>
      </p:pic>
    </p:spTree>
    <p:extLst>
      <p:ext uri="{BB962C8B-B14F-4D97-AF65-F5344CB8AC3E}">
        <p14:creationId xmlns:p14="http://schemas.microsoft.com/office/powerpoint/2010/main" val="81598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a:xfrm>
            <a:off x="4001634" y="2227099"/>
            <a:ext cx="8026988" cy="3601398"/>
          </a:xfrm>
        </p:spPr>
        <p:txBody>
          <a:bodyPr>
            <a:noAutofit/>
          </a:bodyPr>
          <a:lstStyle/>
          <a:p>
            <a:pPr marL="0" indent="0" algn="ctr">
              <a:buNone/>
            </a:pPr>
            <a:r>
              <a:rPr lang="en-US" sz="4800" dirty="0">
                <a:solidFill>
                  <a:schemeClr val="tx1"/>
                </a:solidFill>
              </a:rPr>
              <a:t>Organizations are at their best when they welcome, respect and include people of all backgrounds. This includes people with disabilities. </a:t>
            </a:r>
          </a:p>
        </p:txBody>
      </p:sp>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pPr algn="ctr"/>
            <a:r>
              <a:rPr lang="en-US" sz="3600" dirty="0"/>
              <a:t>Including the D – Disability – in Diversity</a:t>
            </a:r>
          </a:p>
        </p:txBody>
      </p:sp>
      <p:pic>
        <p:nvPicPr>
          <p:cNvPr id="4" name="Picture 3" descr="6 diverse people with and without disabilities smiling together">
            <a:extLst>
              <a:ext uri="{FF2B5EF4-FFF2-40B4-BE49-F238E27FC236}">
                <a16:creationId xmlns:a16="http://schemas.microsoft.com/office/drawing/2014/main" id="{319EFE9E-3042-F94F-AF98-43D74F2886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833" y="1504950"/>
            <a:ext cx="3716970" cy="5575454"/>
          </a:xfrm>
          <a:prstGeom prst="rect">
            <a:avLst/>
          </a:prstGeom>
        </p:spPr>
      </p:pic>
    </p:spTree>
    <p:extLst>
      <p:ext uri="{BB962C8B-B14F-4D97-AF65-F5344CB8AC3E}">
        <p14:creationId xmlns:p14="http://schemas.microsoft.com/office/powerpoint/2010/main" val="173599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Sports and Culture Contribute to Inclusion</a:t>
            </a:r>
          </a:p>
        </p:txBody>
      </p:sp>
      <p:pic>
        <p:nvPicPr>
          <p:cNvPr id="8" name="Picture 7" descr="Paralympic icon">
            <a:extLst>
              <a:ext uri="{FF2B5EF4-FFF2-40B4-BE49-F238E27FC236}">
                <a16:creationId xmlns:a16="http://schemas.microsoft.com/office/drawing/2014/main" id="{DE614A9E-6F91-944D-A83A-0FE74ABB1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03" y="2435583"/>
            <a:ext cx="2611120" cy="1940933"/>
          </a:xfrm>
          <a:prstGeom prst="rect">
            <a:avLst/>
          </a:prstGeom>
        </p:spPr>
      </p:pic>
      <p:sp>
        <p:nvSpPr>
          <p:cNvPr id="10" name="Rectangle 9">
            <a:extLst>
              <a:ext uri="{FF2B5EF4-FFF2-40B4-BE49-F238E27FC236}">
                <a16:creationId xmlns:a16="http://schemas.microsoft.com/office/drawing/2014/main" id="{C061618C-54A8-AF48-99A9-20D9A5DEF7B2}"/>
              </a:ext>
            </a:extLst>
          </p:cNvPr>
          <p:cNvSpPr/>
          <p:nvPr/>
        </p:nvSpPr>
        <p:spPr>
          <a:xfrm>
            <a:off x="859547" y="4608037"/>
            <a:ext cx="251543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Paralympic Games</a:t>
            </a:r>
          </a:p>
        </p:txBody>
      </p:sp>
      <p:sp>
        <p:nvSpPr>
          <p:cNvPr id="11" name="Rectangle 10">
            <a:extLst>
              <a:ext uri="{FF2B5EF4-FFF2-40B4-BE49-F238E27FC236}">
                <a16:creationId xmlns:a16="http://schemas.microsoft.com/office/drawing/2014/main" id="{3A8188F6-38D6-B84F-8E82-77673CD91B5C}"/>
              </a:ext>
            </a:extLst>
          </p:cNvPr>
          <p:cNvSpPr/>
          <p:nvPr/>
        </p:nvSpPr>
        <p:spPr>
          <a:xfrm>
            <a:off x="4819602" y="4608036"/>
            <a:ext cx="236154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Special Olympics</a:t>
            </a:r>
          </a:p>
        </p:txBody>
      </p:sp>
      <p:sp>
        <p:nvSpPr>
          <p:cNvPr id="15" name="Rectangle 14">
            <a:extLst>
              <a:ext uri="{FF2B5EF4-FFF2-40B4-BE49-F238E27FC236}">
                <a16:creationId xmlns:a16="http://schemas.microsoft.com/office/drawing/2014/main" id="{EBEFDD4C-0623-B946-9428-AD5B3A1D392D}"/>
              </a:ext>
            </a:extLst>
          </p:cNvPr>
          <p:cNvSpPr/>
          <p:nvPr/>
        </p:nvSpPr>
        <p:spPr>
          <a:xfrm>
            <a:off x="8786347" y="4608036"/>
            <a:ext cx="175560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Deaflympics</a:t>
            </a:r>
          </a:p>
        </p:txBody>
      </p:sp>
      <p:pic>
        <p:nvPicPr>
          <p:cNvPr id="19" name="Picture 18" descr="Deaflympics icon">
            <a:extLst>
              <a:ext uri="{FF2B5EF4-FFF2-40B4-BE49-F238E27FC236}">
                <a16:creationId xmlns:a16="http://schemas.microsoft.com/office/drawing/2014/main" id="{E1224703-C5A7-B640-840B-C980F555E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924" y="2435583"/>
            <a:ext cx="2172453" cy="2172453"/>
          </a:xfrm>
          <a:prstGeom prst="rect">
            <a:avLst/>
          </a:prstGeom>
        </p:spPr>
      </p:pic>
      <p:pic>
        <p:nvPicPr>
          <p:cNvPr id="23" name="Picture 22" descr="Special Olympics icon">
            <a:extLst>
              <a:ext uri="{FF2B5EF4-FFF2-40B4-BE49-F238E27FC236}">
                <a16:creationId xmlns:a16="http://schemas.microsoft.com/office/drawing/2014/main" id="{740DF0F3-FB4F-F540-BAB8-D5E308FF5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214" y="1788296"/>
            <a:ext cx="3068319" cy="3235503"/>
          </a:xfrm>
          <a:prstGeom prst="rect">
            <a:avLst/>
          </a:prstGeom>
        </p:spPr>
      </p:pic>
    </p:spTree>
    <p:extLst>
      <p:ext uri="{BB962C8B-B14F-4D97-AF65-F5344CB8AC3E}">
        <p14:creationId xmlns:p14="http://schemas.microsoft.com/office/powerpoint/2010/main" val="1032509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 Schedule</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361462" y="1633904"/>
            <a:ext cx="11303000" cy="4351338"/>
          </a:xfrm>
        </p:spPr>
        <p:txBody>
          <a:bodyPr>
            <a:normAutofit/>
          </a:bodyPr>
          <a:lstStyle/>
          <a:p>
            <a:r>
              <a:rPr lang="en-US" sz="2200" dirty="0">
                <a:solidFill>
                  <a:schemeClr val="tx1"/>
                </a:solidFill>
              </a:rPr>
              <a:t>Disability 101 (available online via video and transcript)</a:t>
            </a:r>
          </a:p>
          <a:p>
            <a:r>
              <a:rPr lang="en-US" sz="2200" dirty="0">
                <a:solidFill>
                  <a:schemeClr val="tx1"/>
                </a:solidFill>
              </a:rPr>
              <a:t>Nov. 13, 2019: Disability History </a:t>
            </a:r>
          </a:p>
          <a:p>
            <a:r>
              <a:rPr lang="en-US" sz="2200" dirty="0">
                <a:solidFill>
                  <a:schemeClr val="tx1"/>
                </a:solidFill>
              </a:rPr>
              <a:t>Nov. 20, 2019: How to Ensure Accessible Events </a:t>
            </a:r>
          </a:p>
          <a:p>
            <a:r>
              <a:rPr lang="en-US" sz="2200" dirty="0">
                <a:solidFill>
                  <a:schemeClr val="tx1"/>
                </a:solidFill>
              </a:rPr>
              <a:t>Dec. 4, 2019: How to Recruit, Accommodate and Promote People with Disabilities for Paid Employment, Volunteer Leadership and Board Positions </a:t>
            </a:r>
          </a:p>
          <a:p>
            <a:r>
              <a:rPr lang="en-US" sz="2200" dirty="0">
                <a:solidFill>
                  <a:schemeClr val="tx1"/>
                </a:solidFill>
              </a:rPr>
              <a:t>Dec. 11, 2019: How to Ensure A Welcoming Lexicon and Inclusive Storytelling</a:t>
            </a:r>
          </a:p>
          <a:p>
            <a:r>
              <a:rPr lang="en-US" sz="2200" dirty="0">
                <a:solidFill>
                  <a:schemeClr val="tx1"/>
                </a:solidFill>
              </a:rPr>
              <a:t>Jan. 7, 2020: How to Ensue Accessible Websites, Social Media and Inclusive Photos </a:t>
            </a:r>
          </a:p>
          <a:p>
            <a:r>
              <a:rPr lang="en-US" sz="2200" dirty="0">
                <a:solidFill>
                  <a:schemeClr val="tx1"/>
                </a:solidFill>
              </a:rPr>
              <a:t>Jan. 9, 2020: Premium Skills Workshop in Social Media Accessibility </a:t>
            </a:r>
          </a:p>
          <a:p>
            <a:r>
              <a:rPr lang="en-US" sz="2200" dirty="0">
                <a:solidFill>
                  <a:schemeClr val="tx1"/>
                </a:solidFill>
              </a:rPr>
              <a:t>Jan. 15, 2020: How to Ensure Legal Rights and Compliance Obligations: Exploring the Rights of Employees and Participants, and the Obligations of Nonprofit Organizations Under the Law</a:t>
            </a:r>
          </a:p>
        </p:txBody>
      </p:sp>
      <p:sp>
        <p:nvSpPr>
          <p:cNvPr id="4" name="Rectangle 3">
            <a:extLst>
              <a:ext uri="{FF2B5EF4-FFF2-40B4-BE49-F238E27FC236}">
                <a16:creationId xmlns:a16="http://schemas.microsoft.com/office/drawing/2014/main" id="{45B532F3-A44B-4BAB-BDBF-18DBBB87F803}"/>
              </a:ext>
            </a:extLst>
          </p:cNvPr>
          <p:cNvSpPr/>
          <p:nvPr/>
        </p:nvSpPr>
        <p:spPr>
          <a:xfrm>
            <a:off x="680720" y="5606364"/>
            <a:ext cx="10830559" cy="1015663"/>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Learn More and RSVP Here: </a:t>
            </a:r>
            <a:r>
              <a:rPr lang="en-US" sz="3000" b="1" dirty="0">
                <a:latin typeface="Times New Roman" panose="02020603050405020304" pitchFamily="18" charset="0"/>
                <a:cs typeface="Times New Roman" panose="02020603050405020304" pitchFamily="18" charset="0"/>
                <a:hlinkClick r:id="rId2"/>
              </a:rPr>
              <a:t>https://www.respectability.org/accessibility-webinars/</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6452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a:bodyPr>
          <a:lstStyle/>
          <a:p>
            <a:r>
              <a:rPr lang="en-US" sz="3600" dirty="0"/>
              <a:t>Resources and Thank You!</a:t>
            </a:r>
          </a:p>
        </p:txBody>
      </p:sp>
      <p:sp>
        <p:nvSpPr>
          <p:cNvPr id="4" name="Shape 426">
            <a:extLst>
              <a:ext uri="{FF2B5EF4-FFF2-40B4-BE49-F238E27FC236}">
                <a16:creationId xmlns:a16="http://schemas.microsoft.com/office/drawing/2014/main" id="{C710F695-65D8-41EB-A843-EC7BE66F772B}"/>
              </a:ext>
            </a:extLst>
          </p:cNvPr>
          <p:cNvSpPr txBox="1"/>
          <p:nvPr/>
        </p:nvSpPr>
        <p:spPr>
          <a:xfrm>
            <a:off x="523240" y="1534027"/>
            <a:ext cx="11144503" cy="5147190"/>
          </a:xfrm>
          <a:prstGeom prst="rect">
            <a:avLst/>
          </a:prstGeom>
          <a:noFill/>
          <a:ln>
            <a:noFill/>
          </a:ln>
        </p:spPr>
        <p:txBody>
          <a:bodyPr wrap="square" lIns="91275" tIns="45625" rIns="91275" bIns="45625" anchor="t" anchorCtr="0">
            <a:noAutofit/>
          </a:bodyPr>
          <a:lstStyle/>
          <a:p>
            <a:pPr marL="0" marR="0" lvl="0" indent="0" defTabSz="914400" rtl="0" eaLnBrk="1" fontAlgn="auto" latinLnBrk="0" hangingPunct="1">
              <a:lnSpc>
                <a:spcPct val="90000"/>
              </a:lnSpc>
              <a:spcBef>
                <a:spcPts val="480"/>
              </a:spcBef>
              <a:spcAft>
                <a:spcPts val="0"/>
              </a:spcAft>
              <a:buClrTx/>
              <a:buSzPct val="25000"/>
              <a:buFontTx/>
              <a:buNone/>
              <a:tabLst/>
              <a:defRPr/>
            </a:pPr>
            <a:r>
              <a:rPr lang="en-US" sz="3200" b="1" kern="0" dirty="0">
                <a:latin typeface="Times New Roman" panose="02020603050405020304" pitchFamily="18" charset="0"/>
                <a:ea typeface="Lato" panose="020F0502020204030203" pitchFamily="34" charset="0"/>
                <a:cs typeface="Times New Roman" panose="02020603050405020304" pitchFamily="18" charset="0"/>
                <a:sym typeface="Libre Baskerville"/>
              </a:rPr>
              <a:t>RespectAbility’s Inclusive Philanthropy Toolkit</a:t>
            </a: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noProof="0" dirty="0">
                <a:latin typeface="Times New Roman" panose="02020603050405020304" pitchFamily="18" charset="0"/>
                <a:ea typeface="Lato" panose="020F0502020204030203" pitchFamily="34" charset="0"/>
                <a:cs typeface="Times New Roman" panose="02020603050405020304" pitchFamily="18" charset="0"/>
                <a:sym typeface="Libre Baskerville"/>
              </a:rPr>
              <a:t>Access information on disability inclusion, including the new disability in philanthropy &amp;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n</a:t>
            </a:r>
            <a:r>
              <a:rPr lang="en-US" sz="2800" kern="0" noProof="0" dirty="0" err="1">
                <a:latin typeface="Times New Roman" panose="02020603050405020304" pitchFamily="18" charset="0"/>
                <a:ea typeface="Lato" panose="020F0502020204030203" pitchFamily="34" charset="0"/>
                <a:cs typeface="Times New Roman" panose="02020603050405020304" pitchFamily="18" charset="0"/>
                <a:sym typeface="Libre Baskerville"/>
              </a:rPr>
              <a:t>onprofits</a:t>
            </a:r>
            <a:r>
              <a:rPr lang="en-US" sz="2800" kern="0" noProof="0" dirty="0">
                <a:latin typeface="Times New Roman" panose="02020603050405020304" pitchFamily="18" charset="0"/>
                <a:ea typeface="Lato" panose="020F0502020204030203" pitchFamily="34" charset="0"/>
                <a:cs typeface="Times New Roman" panose="02020603050405020304" pitchFamily="18" charset="0"/>
                <a:sym typeface="Libre Baskerville"/>
              </a:rPr>
              <a:t> study:</a:t>
            </a:r>
            <a:r>
              <a:rPr lang="en-US" sz="2000" u="sng" kern="0" noProof="0"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r>
              <a:rPr kumimoji="0" lang="en-US" sz="2800" u="sng" strike="noStrike" kern="0" cap="none" spc="0" normalizeH="0" baseline="0" noProof="0" dirty="0" err="1">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www.RespectAbility.org</a:t>
            </a:r>
            <a:r>
              <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/inclusive-philanthropy</a:t>
            </a:r>
            <a:endPar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lang="en-US" sz="1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spcBef>
                <a:spcPts val="480"/>
              </a:spcBef>
              <a:buSzPct val="25000"/>
              <a:defRPr/>
            </a:pPr>
            <a:r>
              <a:rPr lang="en-US" sz="3200" b="1" kern="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Follow us on Social Media!</a:t>
            </a:r>
            <a:endParaRPr lang="en-US" sz="2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Twitter: @</a:t>
            </a:r>
            <a:r>
              <a:rPr kumimoji="0" lang="en-US" sz="2800" u="none"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Respect_Ability</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Facebook: </a:t>
            </a:r>
            <a:r>
              <a:rPr kumimoji="0" lang="en-US" sz="2800"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RespectAbilityUSA</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Instagram: @</a:t>
            </a:r>
            <a:r>
              <a:rPr lang="en-US" sz="2800" kern="0" dirty="0" err="1">
                <a:latin typeface="Times New Roman" panose="02020603050405020304" pitchFamily="18" charset="0"/>
                <a:ea typeface="Lato" panose="020F0502020204030203" pitchFamily="34" charset="0"/>
                <a:cs typeface="Times New Roman" panose="02020603050405020304" pitchFamily="18" charset="0"/>
                <a:sym typeface="Libre Baskerville"/>
              </a:rPr>
              <a:t>RespectTheAbility</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kumimoji="0" lang="en-US" sz="10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a:lnSpc>
                <a:spcPct val="90000"/>
              </a:lnSpc>
              <a:spcBef>
                <a:spcPts val="480"/>
              </a:spcBef>
              <a:buSzPct val="25000"/>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www.RespectAbility.org</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  |  (202) 517-6272  |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info@RespectAbility.org</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Intersection of Disability and Politics: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4"/>
              </a:rPr>
              <a:t>www.TheRespectAbilityReport.org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Tree>
    <p:extLst>
      <p:ext uri="{BB962C8B-B14F-4D97-AF65-F5344CB8AC3E}">
        <p14:creationId xmlns:p14="http://schemas.microsoft.com/office/powerpoint/2010/main" val="145604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7041A29-C8D0-5B46-B8B2-B34D4194E243}"/>
              </a:ext>
            </a:extLst>
          </p:cNvPr>
          <p:cNvSpPr>
            <a:spLocks noGrp="1"/>
          </p:cNvSpPr>
          <p:nvPr>
            <p:ph type="title"/>
          </p:nvPr>
        </p:nvSpPr>
        <p:spPr/>
        <p:txBody>
          <a:bodyPr/>
          <a:lstStyle/>
          <a:p>
            <a:r>
              <a:rPr lang="en-US" dirty="0"/>
              <a:t>These are people with disabilities.</a:t>
            </a:r>
          </a:p>
        </p:txBody>
      </p:sp>
      <p:sp>
        <p:nvSpPr>
          <p:cNvPr id="9" name="Rectangle 8">
            <a:extLst>
              <a:ext uri="{FF2B5EF4-FFF2-40B4-BE49-F238E27FC236}">
                <a16:creationId xmlns:a16="http://schemas.microsoft.com/office/drawing/2014/main" id="{2FF0AB36-5964-4E34-B48B-2F308D3ADE22}"/>
              </a:ext>
              <a:ext uri="{C183D7F6-B498-43B3-948B-1728B52AA6E4}">
                <adec:decorative xmlns:adec="http://schemas.microsoft.com/office/drawing/2017/decorative" val="1"/>
              </a:ext>
            </a:extLst>
          </p:cNvPr>
          <p:cNvSpPr/>
          <p:nvPr/>
        </p:nvSpPr>
        <p:spPr>
          <a:xfrm>
            <a:off x="-12357" y="7283"/>
            <a:ext cx="12224823" cy="6858000"/>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2BA7E-E53B-4278-8906-33491AD891FC}"/>
              </a:ext>
              <a:ext uri="{C183D7F6-B498-43B3-948B-1728B52AA6E4}">
                <adec:decorative xmlns:adec="http://schemas.microsoft.com/office/drawing/2017/decorative" val="1"/>
              </a:ext>
            </a:extLst>
          </p:cNvPr>
          <p:cNvSpPr/>
          <p:nvPr/>
        </p:nvSpPr>
        <p:spPr>
          <a:xfrm>
            <a:off x="10991850" y="6191250"/>
            <a:ext cx="112395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Richard Branson">
            <a:extLst>
              <a:ext uri="{FF2B5EF4-FFF2-40B4-BE49-F238E27FC236}">
                <a16:creationId xmlns:a16="http://schemas.microsoft.com/office/drawing/2014/main" id="{A7200C7C-1215-411C-A089-375A2D465C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857710" y="11540"/>
            <a:ext cx="2406870" cy="2870315"/>
          </a:xfrm>
          <a:prstGeom prst="rect">
            <a:avLst/>
          </a:prstGeom>
        </p:spPr>
      </p:pic>
      <p:pic>
        <p:nvPicPr>
          <p:cNvPr id="13" name="Picture 12" descr="Demi Lovato">
            <a:extLst>
              <a:ext uri="{FF2B5EF4-FFF2-40B4-BE49-F238E27FC236}">
                <a16:creationId xmlns:a16="http://schemas.microsoft.com/office/drawing/2014/main" id="{F376CD0F-9E6F-4F2C-9ACB-22D7CD88A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7263704" y="14335"/>
            <a:ext cx="2578038" cy="2885517"/>
          </a:xfrm>
          <a:prstGeom prst="rect">
            <a:avLst/>
          </a:prstGeom>
        </p:spPr>
      </p:pic>
      <p:pic>
        <p:nvPicPr>
          <p:cNvPr id="19" name="Picture 18" descr="Whoopi Goldberg">
            <a:extLst>
              <a:ext uri="{FF2B5EF4-FFF2-40B4-BE49-F238E27FC236}">
                <a16:creationId xmlns:a16="http://schemas.microsoft.com/office/drawing/2014/main" id="{6C9DBCA1-3ABF-43C6-942B-E59A899AD7A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2438921" y="17365"/>
            <a:ext cx="2417671" cy="2886473"/>
          </a:xfrm>
          <a:prstGeom prst="rect">
            <a:avLst/>
          </a:prstGeom>
        </p:spPr>
      </p:pic>
      <p:pic>
        <p:nvPicPr>
          <p:cNvPr id="23" name="Picture 22" descr="Michael J Fox">
            <a:extLst>
              <a:ext uri="{FF2B5EF4-FFF2-40B4-BE49-F238E27FC236}">
                <a16:creationId xmlns:a16="http://schemas.microsoft.com/office/drawing/2014/main" id="{A3C79C9C-3E0B-41A3-8756-55F66F5EA64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2419227" y="4014432"/>
            <a:ext cx="2457060" cy="2870523"/>
          </a:xfrm>
          <a:prstGeom prst="rect">
            <a:avLst/>
          </a:prstGeom>
        </p:spPr>
      </p:pic>
      <p:pic>
        <p:nvPicPr>
          <p:cNvPr id="25" name="Picture 24" descr="Steve Jobs">
            <a:extLst>
              <a:ext uri="{FF2B5EF4-FFF2-40B4-BE49-F238E27FC236}">
                <a16:creationId xmlns:a16="http://schemas.microsoft.com/office/drawing/2014/main" id="{0B3C2A8F-2DCF-4AF8-BE43-30B13F29E0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7391589" y="3996361"/>
            <a:ext cx="2467220" cy="2883687"/>
          </a:xfrm>
          <a:prstGeom prst="rect">
            <a:avLst/>
          </a:prstGeom>
        </p:spPr>
      </p:pic>
      <p:pic>
        <p:nvPicPr>
          <p:cNvPr id="27" name="Picture 26" descr="Marlee Matlin">
            <a:extLst>
              <a:ext uri="{FF2B5EF4-FFF2-40B4-BE49-F238E27FC236}">
                <a16:creationId xmlns:a16="http://schemas.microsoft.com/office/drawing/2014/main" id="{272C6665-C94F-434B-A329-0FD5A648E1D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41152" y="3998340"/>
            <a:ext cx="2454103" cy="2866414"/>
          </a:xfrm>
          <a:prstGeom prst="rect">
            <a:avLst/>
          </a:prstGeom>
        </p:spPr>
      </p:pic>
      <p:pic>
        <p:nvPicPr>
          <p:cNvPr id="29" name="Picture 28" descr="Mariah Carey">
            <a:extLst>
              <a:ext uri="{FF2B5EF4-FFF2-40B4-BE49-F238E27FC236}">
                <a16:creationId xmlns:a16="http://schemas.microsoft.com/office/drawing/2014/main" id="{5BEE2B08-971F-4F9D-96CE-C6C07025BDD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p:blipFill>
        <p:spPr>
          <a:xfrm>
            <a:off x="9780783" y="3990947"/>
            <a:ext cx="2445465" cy="2871186"/>
          </a:xfrm>
          <a:prstGeom prst="rect">
            <a:avLst/>
          </a:prstGeom>
        </p:spPr>
      </p:pic>
      <p:sp>
        <p:nvSpPr>
          <p:cNvPr id="2" name="TextBox 1">
            <a:extLst>
              <a:ext uri="{FF2B5EF4-FFF2-40B4-BE49-F238E27FC236}">
                <a16:creationId xmlns:a16="http://schemas.microsoft.com/office/drawing/2014/main" id="{3BC17EED-F370-4123-8932-D09AB9F56620}"/>
              </a:ext>
            </a:extLst>
          </p:cNvPr>
          <p:cNvSpPr txBox="1"/>
          <p:nvPr/>
        </p:nvSpPr>
        <p:spPr>
          <a:xfrm>
            <a:off x="-26139" y="3104944"/>
            <a:ext cx="12141939" cy="584775"/>
          </a:xfrm>
          <a:prstGeom prst="rect">
            <a:avLst/>
          </a:prstGeom>
          <a:noFill/>
        </p:spPr>
        <p:txBody>
          <a:bodyPr wrap="square" rtlCol="0">
            <a:spAutoFit/>
          </a:bodyPr>
          <a:lstStyle/>
          <a:p>
            <a:pPr algn="ctr"/>
            <a:r>
              <a:rPr lang="en-US" sz="3200" b="1" dirty="0">
                <a:solidFill>
                  <a:srgbClr val="000000"/>
                </a:solidFill>
                <a:latin typeface="Times New Roman" panose="02020603050405020304" pitchFamily="18" charset="0"/>
                <a:cs typeface="Times New Roman" panose="02020603050405020304" pitchFamily="18" charset="0"/>
              </a:rPr>
              <a:t>These are people with disabilities.</a:t>
            </a:r>
          </a:p>
        </p:txBody>
      </p:sp>
      <p:pic>
        <p:nvPicPr>
          <p:cNvPr id="5" name="Picture 4" descr="Halle Berry">
            <a:extLst>
              <a:ext uri="{FF2B5EF4-FFF2-40B4-BE49-F238E27FC236}">
                <a16:creationId xmlns:a16="http://schemas.microsoft.com/office/drawing/2014/main" id="{E9E37991-AA19-4E2A-A2AA-2FB587BCC9AD}"/>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p:blipFill>
        <p:spPr>
          <a:xfrm>
            <a:off x="4878660" y="4014432"/>
            <a:ext cx="2512929" cy="2871186"/>
          </a:xfrm>
          <a:prstGeom prst="rect">
            <a:avLst/>
          </a:prstGeom>
        </p:spPr>
      </p:pic>
      <p:cxnSp>
        <p:nvCxnSpPr>
          <p:cNvPr id="11" name="Straight Connector 10">
            <a:extLst>
              <a:ext uri="{FF2B5EF4-FFF2-40B4-BE49-F238E27FC236}">
                <a16:creationId xmlns:a16="http://schemas.microsoft.com/office/drawing/2014/main" id="{D5D77733-3FEA-4EFA-901A-8CEDE74DADA2}"/>
              </a:ext>
              <a:ext uri="{C183D7F6-B498-43B3-948B-1728B52AA6E4}">
                <adec:decorative xmlns:adec="http://schemas.microsoft.com/office/drawing/2017/decorative" val="1"/>
              </a:ext>
            </a:extLst>
          </p:cNvPr>
          <p:cNvCxnSpPr>
            <a:cxnSpLocks/>
          </p:cNvCxnSpPr>
          <p:nvPr/>
        </p:nvCxnSpPr>
        <p:spPr>
          <a:xfrm>
            <a:off x="-41152" y="3972950"/>
            <a:ext cx="12267400" cy="1799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Selma Blair">
            <a:extLst>
              <a:ext uri="{FF2B5EF4-FFF2-40B4-BE49-F238E27FC236}">
                <a16:creationId xmlns:a16="http://schemas.microsoft.com/office/drawing/2014/main" id="{CDE9B4D4-601B-4F50-8914-23F291465133}"/>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p:blipFill>
        <p:spPr>
          <a:xfrm>
            <a:off x="9780783" y="-1"/>
            <a:ext cx="2430508" cy="2925399"/>
          </a:xfrm>
          <a:prstGeom prst="rect">
            <a:avLst/>
          </a:prstGeom>
        </p:spPr>
      </p:pic>
      <p:pic>
        <p:nvPicPr>
          <p:cNvPr id="22" name="Picture 21" descr="Stephen Hawking, award winning physicist and power chair user.">
            <a:extLst>
              <a:ext uri="{FF2B5EF4-FFF2-40B4-BE49-F238E27FC236}">
                <a16:creationId xmlns:a16="http://schemas.microsoft.com/office/drawing/2014/main" id="{E5CF0C00-440F-45F0-95FE-CAEA6C9B8FC2}"/>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454" y="14334"/>
            <a:ext cx="2470871" cy="2894753"/>
          </a:xfrm>
          <a:prstGeom prst="rect">
            <a:avLst/>
          </a:prstGeom>
        </p:spPr>
      </p:pic>
      <p:cxnSp>
        <p:nvCxnSpPr>
          <p:cNvPr id="24" name="Straight Connector 23">
            <a:extLst>
              <a:ext uri="{FF2B5EF4-FFF2-40B4-BE49-F238E27FC236}">
                <a16:creationId xmlns:a16="http://schemas.microsoft.com/office/drawing/2014/main" id="{5DDA02C5-4AF3-4DD3-83FC-08BC8ED305D8}"/>
              </a:ext>
              <a:ext uri="{C183D7F6-B498-43B3-948B-1728B52AA6E4}">
                <adec:decorative xmlns:adec="http://schemas.microsoft.com/office/drawing/2017/decorative" val="1"/>
              </a:ext>
            </a:extLst>
          </p:cNvPr>
          <p:cNvCxnSpPr>
            <a:cxnSpLocks/>
          </p:cNvCxnSpPr>
          <p:nvPr/>
        </p:nvCxnSpPr>
        <p:spPr>
          <a:xfrm>
            <a:off x="-35507" y="2909751"/>
            <a:ext cx="12268824" cy="67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844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207EE9A8-2D5C-C14A-8666-1FC78F1CDF07}"/>
              </a:ext>
            </a:extLst>
          </p:cNvPr>
          <p:cNvSpPr>
            <a:spLocks noGrp="1"/>
          </p:cNvSpPr>
          <p:nvPr>
            <p:ph type="title"/>
          </p:nvPr>
        </p:nvSpPr>
        <p:spPr/>
        <p:txBody>
          <a:bodyPr/>
          <a:lstStyle/>
          <a:p>
            <a:r>
              <a:rPr lang="en-US" dirty="0"/>
              <a:t>61 million people</a:t>
            </a:r>
          </a:p>
        </p:txBody>
      </p:sp>
      <p:pic>
        <p:nvPicPr>
          <p:cNvPr id="5" name="Picture 4" descr="A man with a developmental disability pushing a cart">
            <a:extLst>
              <a:ext uri="{FF2B5EF4-FFF2-40B4-BE49-F238E27FC236}">
                <a16:creationId xmlns:a16="http://schemas.microsoft.com/office/drawing/2014/main" id="{F426324E-848E-4113-8F7B-DB39B43A2B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Rectangle 7">
            <a:extLst>
              <a:ext uri="{FF2B5EF4-FFF2-40B4-BE49-F238E27FC236}">
                <a16:creationId xmlns:a16="http://schemas.microsoft.com/office/drawing/2014/main" id="{345C1672-8B44-4E4B-85E2-4BC3CBD84265}"/>
              </a:ext>
              <a:ext uri="{C183D7F6-B498-43B3-948B-1728B52AA6E4}">
                <adec:decorative xmlns:adec="http://schemas.microsoft.com/office/drawing/2017/decorative" val="1"/>
              </a:ext>
            </a:extLst>
          </p:cNvPr>
          <p:cNvSpPr/>
          <p:nvPr/>
        </p:nvSpPr>
        <p:spPr>
          <a:xfrm>
            <a:off x="6301946" y="307587"/>
            <a:ext cx="5758250" cy="2376421"/>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509982" y="535235"/>
            <a:ext cx="5349922" cy="1981303"/>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61 Million </a:t>
            </a:r>
          </a:p>
          <a:p>
            <a:pPr algn="ctr"/>
            <a:r>
              <a:rPr lang="en-US" sz="3000" dirty="0">
                <a:latin typeface="Times New Roman" panose="02020603050405020304" pitchFamily="18" charset="0"/>
                <a:cs typeface="Times New Roman" panose="02020603050405020304" pitchFamily="18" charset="0"/>
              </a:rPr>
              <a:t>people in the US                        have a disability.* </a:t>
            </a:r>
          </a:p>
        </p:txBody>
      </p:sp>
      <p:sp>
        <p:nvSpPr>
          <p:cNvPr id="2" name="TextBox 1">
            <a:extLst>
              <a:ext uri="{FF2B5EF4-FFF2-40B4-BE49-F238E27FC236}">
                <a16:creationId xmlns:a16="http://schemas.microsoft.com/office/drawing/2014/main" id="{882D620D-E320-45BA-A466-188D3D5A18D5}"/>
              </a:ext>
            </a:extLst>
          </p:cNvPr>
          <p:cNvSpPr txBox="1"/>
          <p:nvPr/>
        </p:nvSpPr>
        <p:spPr>
          <a:xfrm>
            <a:off x="189781" y="6481546"/>
            <a:ext cx="148790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 Source: US Census</a:t>
            </a:r>
          </a:p>
        </p:txBody>
      </p:sp>
      <p:sp>
        <p:nvSpPr>
          <p:cNvPr id="11" name="Rectangle 10">
            <a:extLst>
              <a:ext uri="{FF2B5EF4-FFF2-40B4-BE49-F238E27FC236}">
                <a16:creationId xmlns:a16="http://schemas.microsoft.com/office/drawing/2014/main" id="{4F4FE343-D253-4C03-9DFC-764D175B21F8}"/>
              </a:ext>
              <a:ext uri="{C183D7F6-B498-43B3-948B-1728B52AA6E4}">
                <adec:decorative xmlns:adec="http://schemas.microsoft.com/office/drawing/2017/decorative" val="1"/>
              </a:ext>
            </a:extLst>
          </p:cNvPr>
          <p:cNvSpPr/>
          <p:nvPr/>
        </p:nvSpPr>
        <p:spPr>
          <a:xfrm>
            <a:off x="6301945" y="2911656"/>
            <a:ext cx="5758249" cy="3411109"/>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EADAF2B-1DEE-429B-A188-4106BA264C06}"/>
              </a:ext>
              <a:ext uri="{C183D7F6-B498-43B3-948B-1728B52AA6E4}">
                <adec:decorative xmlns:adec="http://schemas.microsoft.com/office/drawing/2017/decorative" val="1"/>
              </a:ext>
            </a:extLst>
          </p:cNvPr>
          <p:cNvSpPr/>
          <p:nvPr/>
        </p:nvSpPr>
        <p:spPr>
          <a:xfrm>
            <a:off x="6509982" y="3247573"/>
            <a:ext cx="5349922" cy="2715904"/>
          </a:xfrm>
          <a:prstGeom prst="rect">
            <a:avLst/>
          </a:prstGeom>
          <a:solidFill>
            <a:srgbClr val="EFAF3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A4AAFD-AECF-4371-B0EE-D102AB9CD006}"/>
              </a:ext>
            </a:extLst>
          </p:cNvPr>
          <p:cNvSpPr txBox="1"/>
          <p:nvPr/>
        </p:nvSpPr>
        <p:spPr>
          <a:xfrm>
            <a:off x="6722076" y="3554469"/>
            <a:ext cx="5040642" cy="2102114"/>
          </a:xfrm>
          <a:prstGeom prst="rect">
            <a:avLst/>
          </a:prstGeom>
          <a:noFill/>
          <a:ln>
            <a:noFill/>
          </a:ln>
        </p:spPr>
        <p:txBody>
          <a:bodyPr wrap="square" rtlCol="0" anchor="ctr">
            <a:spAutoFit/>
          </a:bodyPr>
          <a:lstStyle/>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People with disabilities </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want</a:t>
            </a:r>
          </a:p>
          <a:p>
            <a:pPr algn="ctr">
              <a:lnSpc>
                <a:spcPct val="90000"/>
              </a:lnSpc>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opportunities</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Just like anyone else.</a:t>
            </a:r>
          </a:p>
          <a:p>
            <a:pPr algn="ctr"/>
            <a:endParaRPr lang="en-US" sz="1000" dirty="0">
              <a:solidFill>
                <a:schemeClr val="bg1"/>
              </a:solidFill>
              <a:latin typeface="Times New Roman" panose="02020603050405020304" pitchFamily="18" charset="0"/>
              <a:cs typeface="Times New Roman" panose="02020603050405020304" pitchFamily="18" charset="0"/>
            </a:endParaRPr>
          </a:p>
        </p:txBody>
      </p:sp>
      <p:pic>
        <p:nvPicPr>
          <p:cNvPr id="12" name="Picture 11" descr="RespectAbility logo">
            <a:extLst>
              <a:ext uri="{FF2B5EF4-FFF2-40B4-BE49-F238E27FC236}">
                <a16:creationId xmlns:a16="http://schemas.microsoft.com/office/drawing/2014/main" id="{5B70A2A2-139A-43CC-ACC4-96E02035B8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207537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C5903F-A0A0-054E-8871-C28D324E0E7A}"/>
              </a:ext>
            </a:extLst>
          </p:cNvPr>
          <p:cNvSpPr>
            <a:spLocks noGrp="1"/>
          </p:cNvSpPr>
          <p:nvPr>
            <p:ph type="title"/>
          </p:nvPr>
        </p:nvSpPr>
        <p:spPr/>
        <p:txBody>
          <a:bodyPr/>
          <a:lstStyle/>
          <a:p>
            <a:r>
              <a:rPr lang="en-US" dirty="0"/>
              <a:t>1 in 4 adults</a:t>
            </a:r>
          </a:p>
        </p:txBody>
      </p:sp>
      <p:pic>
        <p:nvPicPr>
          <p:cNvPr id="5" name="Picture 4" descr="Tatiana Lee smiling">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 in 4</a:t>
            </a:r>
          </a:p>
          <a:p>
            <a:pPr algn="ctr"/>
            <a:r>
              <a:rPr lang="en-US" sz="3000" dirty="0">
                <a:latin typeface="Times New Roman" panose="02020603050405020304" pitchFamily="18" charset="0"/>
                <a:cs typeface="Times New Roman" panose="02020603050405020304" pitchFamily="18" charset="0"/>
              </a:rPr>
              <a:t>adults have a disability</a:t>
            </a:r>
          </a:p>
        </p:txBody>
      </p:sp>
      <p:pic>
        <p:nvPicPr>
          <p:cNvPr id="8" name="Picture 7" descr="RespectAbility logo">
            <a:extLst>
              <a:ext uri="{FF2B5EF4-FFF2-40B4-BE49-F238E27FC236}">
                <a16:creationId xmlns:a16="http://schemas.microsoft.com/office/drawing/2014/main" id="{57963EB9-4409-4114-A2BB-0DC545565D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1905563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indent="0"/>
            <a:r>
              <a:rPr sz="2400" b="1" dirty="0">
                <a:solidFill>
                  <a:schemeClr val="bg1"/>
                </a:solidFill>
                <a:latin typeface="Times New Roman" panose="02020603050405020304" pitchFamily="18" charset="0"/>
                <a:cs typeface="Times New Roman" panose="02020603050405020304" pitchFamily="18" charset="0"/>
              </a:rPr>
              <a:t>Temporary</a:t>
            </a:r>
            <a:r>
              <a:rPr lang="en-US" sz="2400" b="1" dirty="0">
                <a:solidFill>
                  <a:schemeClr val="bg1"/>
                </a:solidFill>
                <a:latin typeface="Times New Roman" panose="02020603050405020304" pitchFamily="18" charset="0"/>
                <a:cs typeface="Times New Roman" panose="02020603050405020304" pitchFamily="18" charset="0"/>
              </a:rPr>
              <a:t> and </a:t>
            </a:r>
            <a:r>
              <a:rPr sz="2400" b="1" dirty="0">
                <a:solidFill>
                  <a:schemeClr val="bg1"/>
                </a:solidFill>
                <a:latin typeface="Times New Roman" panose="02020603050405020304" pitchFamily="18" charset="0"/>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V</a:t>
            </a:r>
            <a:r>
              <a:rPr sz="2400" b="1" dirty="0">
                <a:solidFill>
                  <a:schemeClr val="bg1"/>
                </a:solidFill>
                <a:latin typeface="Times New Roman" panose="02020603050405020304" pitchFamily="18" charset="0"/>
                <a:cs typeface="Times New Roman" panose="02020603050405020304" pitchFamily="18" charset="0"/>
              </a:rPr>
              <a:t>isible and </a:t>
            </a:r>
            <a:r>
              <a:rPr lang="en-US" sz="2400" b="1" dirty="0">
                <a:solidFill>
                  <a:schemeClr val="bg1"/>
                </a:solidFill>
                <a:latin typeface="Times New Roman" panose="02020603050405020304" pitchFamily="18" charset="0"/>
                <a:cs typeface="Times New Roman" panose="02020603050405020304" pitchFamily="18" charset="0"/>
              </a:rPr>
              <a:t>Inv</a:t>
            </a:r>
            <a:r>
              <a:rPr sz="2400" b="1" dirty="0">
                <a:solidFill>
                  <a:schemeClr val="bg1"/>
                </a:solidFill>
                <a:latin typeface="Times New Roman" panose="02020603050405020304" pitchFamily="18" charset="0"/>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From Birth or Acquired Later</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857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Speakers</a:t>
            </a:r>
          </a:p>
        </p:txBody>
      </p:sp>
      <p:sp>
        <p:nvSpPr>
          <p:cNvPr id="11" name="Rectangle 10">
            <a:extLst>
              <a:ext uri="{FF2B5EF4-FFF2-40B4-BE49-F238E27FC236}">
                <a16:creationId xmlns:a16="http://schemas.microsoft.com/office/drawing/2014/main" id="{AA88C111-003C-9643-89F3-ABEBEA594590}"/>
              </a:ext>
            </a:extLst>
          </p:cNvPr>
          <p:cNvSpPr/>
          <p:nvPr/>
        </p:nvSpPr>
        <p:spPr>
          <a:xfrm>
            <a:off x="2068506" y="1661624"/>
            <a:ext cx="6071534" cy="1477328"/>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Moderator: </a:t>
            </a:r>
            <a:r>
              <a:rPr lang="en-US" sz="2400" dirty="0">
                <a:latin typeface="Times New Roman" panose="02020603050405020304" pitchFamily="18" charset="0"/>
                <a:cs typeface="Times New Roman" panose="02020603050405020304" pitchFamily="18" charset="0"/>
                <a:hlinkClick r:id="rId2"/>
              </a:rPr>
              <a:t>Anthony Rendolph Clarke Brown II</a:t>
            </a:r>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Communications Fellow, RespectAbility</a:t>
            </a:r>
          </a:p>
          <a:p>
            <a:r>
              <a:rPr lang="en-US" sz="2200" dirty="0">
                <a:latin typeface="Times New Roman" panose="02020603050405020304" pitchFamily="18" charset="0"/>
                <a:cs typeface="Times New Roman" panose="02020603050405020304" pitchFamily="18" charset="0"/>
              </a:rPr>
              <a:t>Writer, Busting Brackets, </a:t>
            </a:r>
            <a:r>
              <a:rPr lang="en-US" sz="2200" dirty="0" err="1">
                <a:latin typeface="Times New Roman" panose="02020603050405020304" pitchFamily="18" charset="0"/>
                <a:cs typeface="Times New Roman" panose="02020603050405020304" pitchFamily="18" charset="0"/>
              </a:rPr>
              <a:t>FanSided</a:t>
            </a:r>
            <a:r>
              <a:rPr lang="en-US" sz="2200" dirty="0">
                <a:latin typeface="Times New Roman" panose="02020603050405020304" pitchFamily="18" charset="0"/>
                <a:cs typeface="Times New Roman" panose="02020603050405020304" pitchFamily="18" charset="0"/>
              </a:rPr>
              <a:t> Network</a:t>
            </a:r>
          </a:p>
          <a:p>
            <a:r>
              <a:rPr lang="en-US" sz="2200" dirty="0">
                <a:latin typeface="Times New Roman" panose="02020603050405020304" pitchFamily="18" charset="0"/>
                <a:cs typeface="Times New Roman" panose="02020603050405020304" pitchFamily="18" charset="0"/>
              </a:rPr>
              <a:t>He/him/his</a:t>
            </a:r>
          </a:p>
        </p:txBody>
      </p:sp>
      <p:pic>
        <p:nvPicPr>
          <p:cNvPr id="12" name="Picture 11" descr="Anthony Brown in front of the RespectAbility banner">
            <a:extLst>
              <a:ext uri="{FF2B5EF4-FFF2-40B4-BE49-F238E27FC236}">
                <a16:creationId xmlns:a16="http://schemas.microsoft.com/office/drawing/2014/main" id="{8637D818-39C6-8444-BB82-7F5CCADEAE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384" y="1631083"/>
            <a:ext cx="1600201" cy="1600201"/>
          </a:xfrm>
          <a:prstGeom prst="rect">
            <a:avLst/>
          </a:prstGeom>
        </p:spPr>
      </p:pic>
      <p:sp>
        <p:nvSpPr>
          <p:cNvPr id="7" name="Rectangle 6">
            <a:extLst>
              <a:ext uri="{FF2B5EF4-FFF2-40B4-BE49-F238E27FC236}">
                <a16:creationId xmlns:a16="http://schemas.microsoft.com/office/drawing/2014/main" id="{40E9E8F7-91B6-4944-A178-D7CFC052B533}"/>
              </a:ext>
            </a:extLst>
          </p:cNvPr>
          <p:cNvSpPr/>
          <p:nvPr/>
        </p:nvSpPr>
        <p:spPr>
          <a:xfrm>
            <a:off x="2044405" y="3375644"/>
            <a:ext cx="9619941" cy="1477328"/>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hlinkClick r:id="rId4"/>
              </a:rPr>
              <a:t>Candace Cable</a:t>
            </a:r>
            <a:br>
              <a:rPr lang="en-US" sz="24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California Workforce Program Manager, RespectAbility</a:t>
            </a:r>
          </a:p>
          <a:p>
            <a:r>
              <a:rPr lang="en-US" sz="2200" dirty="0">
                <a:latin typeface="Times New Roman" panose="02020603050405020304" pitchFamily="18" charset="0"/>
                <a:cs typeface="Times New Roman" panose="02020603050405020304" pitchFamily="18" charset="0"/>
              </a:rPr>
              <a:t>Understanding Disability Educator and U.S. Olympic and Paralympic Hall of Fame</a:t>
            </a:r>
          </a:p>
          <a:p>
            <a:r>
              <a:rPr lang="en-US" sz="2200" dirty="0">
                <a:latin typeface="Times New Roman" panose="02020603050405020304" pitchFamily="18" charset="0"/>
                <a:cs typeface="Times New Roman" panose="02020603050405020304" pitchFamily="18" charset="0"/>
              </a:rPr>
              <a:t>She/her/hers</a:t>
            </a:r>
          </a:p>
        </p:txBody>
      </p:sp>
      <p:pic>
        <p:nvPicPr>
          <p:cNvPr id="14" name="Picture 13" descr="Candace Cable holding her Hall of Fame award statue">
            <a:extLst>
              <a:ext uri="{FF2B5EF4-FFF2-40B4-BE49-F238E27FC236}">
                <a16:creationId xmlns:a16="http://schemas.microsoft.com/office/drawing/2014/main" id="{2418D660-C024-4249-9EA6-76E743B3FBE2}"/>
              </a:ext>
            </a:extLst>
          </p:cNvPr>
          <p:cNvPicPr>
            <a:picLocks noChangeAspect="1"/>
          </p:cNvPicPr>
          <p:nvPr/>
        </p:nvPicPr>
        <p:blipFill rotWithShape="1">
          <a:blip r:embed="rId5">
            <a:extLst>
              <a:ext uri="{28A0092B-C50C-407E-A947-70E740481C1C}">
                <a14:useLocalDpi xmlns:a14="http://schemas.microsoft.com/office/drawing/2010/main" val="0"/>
              </a:ext>
            </a:extLst>
          </a:blip>
          <a:srcRect b="7022"/>
          <a:stretch/>
        </p:blipFill>
        <p:spPr>
          <a:xfrm>
            <a:off x="347385" y="3366530"/>
            <a:ext cx="1600200" cy="1601484"/>
          </a:xfrm>
          <a:prstGeom prst="rect">
            <a:avLst/>
          </a:prstGeom>
        </p:spPr>
      </p:pic>
      <p:sp>
        <p:nvSpPr>
          <p:cNvPr id="8" name="Rectangle 7">
            <a:extLst>
              <a:ext uri="{FF2B5EF4-FFF2-40B4-BE49-F238E27FC236}">
                <a16:creationId xmlns:a16="http://schemas.microsoft.com/office/drawing/2014/main" id="{9ABAF574-57FA-F443-84EC-2EDBF9D2EF4F}"/>
              </a:ext>
            </a:extLst>
          </p:cNvPr>
          <p:cNvSpPr/>
          <p:nvPr/>
        </p:nvSpPr>
        <p:spPr>
          <a:xfrm>
            <a:off x="2044405" y="5074775"/>
            <a:ext cx="8860952" cy="1477328"/>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hlinkClick r:id="rId6"/>
              </a:rPr>
              <a:t>Donna Meltzer</a:t>
            </a:r>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CEO, National Association of Councils on Developmental Disabilities</a:t>
            </a:r>
          </a:p>
          <a:p>
            <a:r>
              <a:rPr lang="en-US" sz="2200" dirty="0">
                <a:latin typeface="Times New Roman" panose="02020603050405020304" pitchFamily="18" charset="0"/>
                <a:cs typeface="Times New Roman" panose="02020603050405020304" pitchFamily="18" charset="0"/>
              </a:rPr>
              <a:t>Co-Chair, Consortium for Citizens with Disabilities Fiscal Policy Task Force</a:t>
            </a:r>
          </a:p>
          <a:p>
            <a:r>
              <a:rPr lang="en-US" sz="2200" dirty="0">
                <a:latin typeface="Times New Roman" panose="02020603050405020304" pitchFamily="18" charset="0"/>
                <a:cs typeface="Times New Roman" panose="02020603050405020304" pitchFamily="18" charset="0"/>
              </a:rPr>
              <a:t>She/her/hers</a:t>
            </a:r>
          </a:p>
        </p:txBody>
      </p:sp>
      <p:pic>
        <p:nvPicPr>
          <p:cNvPr id="10" name="Picture 9" descr="Donna Meltzer">
            <a:extLst>
              <a:ext uri="{FF2B5EF4-FFF2-40B4-BE49-F238E27FC236}">
                <a16:creationId xmlns:a16="http://schemas.microsoft.com/office/drawing/2014/main" id="{16868D8C-9495-D144-A3F8-1C3CE09F65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7384" y="5089664"/>
            <a:ext cx="1600201" cy="1600201"/>
          </a:xfrm>
          <a:prstGeom prst="rect">
            <a:avLst/>
          </a:prstGeom>
        </p:spPr>
      </p:pic>
    </p:spTree>
    <p:extLst>
      <p:ext uri="{BB962C8B-B14F-4D97-AF65-F5344CB8AC3E}">
        <p14:creationId xmlns:p14="http://schemas.microsoft.com/office/powerpoint/2010/main" val="228529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We have to ramp the human mind so the rest of the ramps will work. </a:t>
            </a:r>
          </a:p>
        </p:txBody>
      </p:sp>
      <p:sp>
        <p:nvSpPr>
          <p:cNvPr id="4" name="Rectangle 3">
            <a:extLst>
              <a:ext uri="{FF2B5EF4-FFF2-40B4-BE49-F238E27FC236}">
                <a16:creationId xmlns:a16="http://schemas.microsoft.com/office/drawing/2014/main" id="{0D7094AE-AB00-1F4F-9E90-3D4E4232565F}"/>
              </a:ext>
            </a:extLst>
          </p:cNvPr>
          <p:cNvSpPr/>
          <p:nvPr/>
        </p:nvSpPr>
        <p:spPr>
          <a:xfrm>
            <a:off x="523240" y="1791385"/>
            <a:ext cx="4163787" cy="4797304"/>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Change the Attitudes</a:t>
            </a:r>
          </a:p>
          <a:p>
            <a:r>
              <a:rPr lang="en-US" sz="2800" b="1" dirty="0">
                <a:latin typeface="Times New Roman" panose="02020603050405020304" pitchFamily="18" charset="0"/>
                <a:cs typeface="Times New Roman" panose="02020603050405020304" pitchFamily="18" charset="0"/>
              </a:rPr>
              <a:t>Change the Culture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We ramp our minds with education, spending time with disabled people and experiencing the world with a “disability lens” To create a … </a:t>
            </a:r>
          </a:p>
          <a:p>
            <a:r>
              <a:rPr lang="en-US" sz="2800" dirty="0">
                <a:latin typeface="Times New Roman" panose="02020603050405020304" pitchFamily="18" charset="0"/>
                <a:cs typeface="Times New Roman" panose="02020603050405020304" pitchFamily="18" charset="0"/>
              </a:rPr>
              <a:t>               “Culture Change”</a:t>
            </a:r>
          </a:p>
          <a:p>
            <a:endParaRPr lang="en-US" sz="2800" dirty="0">
              <a:latin typeface="Times New Roman" panose="02020603050405020304" pitchFamily="18" charset="0"/>
              <a:cs typeface="Times New Roman" panose="02020603050405020304" pitchFamily="18" charset="0"/>
            </a:endParaRPr>
          </a:p>
        </p:txBody>
      </p:sp>
      <p:pic>
        <p:nvPicPr>
          <p:cNvPr id="5" name="Picture 4" descr="Candace Cable, a wheelchair user, faces a steep, impractical ramp. ">
            <a:extLst>
              <a:ext uri="{FF2B5EF4-FFF2-40B4-BE49-F238E27FC236}">
                <a16:creationId xmlns:a16="http://schemas.microsoft.com/office/drawing/2014/main" id="{43B0E462-5932-7D45-91B1-F3AC99A4A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21"/>
          <a:stretch/>
        </p:blipFill>
        <p:spPr>
          <a:xfrm>
            <a:off x="7717010" y="1504950"/>
            <a:ext cx="4163787" cy="4318001"/>
          </a:xfrm>
          <a:prstGeom prst="rect">
            <a:avLst/>
          </a:prstGeom>
        </p:spPr>
      </p:pic>
      <p:pic>
        <p:nvPicPr>
          <p:cNvPr id="6" name="Picture 5" descr="Candace Cable faces the high fence at a sporting event.">
            <a:extLst>
              <a:ext uri="{FF2B5EF4-FFF2-40B4-BE49-F238E27FC236}">
                <a16:creationId xmlns:a16="http://schemas.microsoft.com/office/drawing/2014/main" id="{797CA0B9-8AEB-E743-A39F-BB3DE1D1BF96}"/>
              </a:ext>
            </a:extLst>
          </p:cNvPr>
          <p:cNvPicPr>
            <a:picLocks noChangeAspect="1"/>
          </p:cNvPicPr>
          <p:nvPr/>
        </p:nvPicPr>
        <p:blipFill rotWithShape="1">
          <a:blip r:embed="rId3">
            <a:extLst>
              <a:ext uri="{28A0092B-C50C-407E-A947-70E740481C1C}">
                <a14:useLocalDpi xmlns:a14="http://schemas.microsoft.com/office/drawing/2010/main" val="0"/>
              </a:ext>
            </a:extLst>
          </a:blip>
          <a:srcRect l="5411" t="2699" r="33800"/>
          <a:stretch/>
        </p:blipFill>
        <p:spPr>
          <a:xfrm>
            <a:off x="4823463" y="3086879"/>
            <a:ext cx="3889374" cy="3501810"/>
          </a:xfrm>
          <a:prstGeom prst="rect">
            <a:avLst/>
          </a:prstGeom>
        </p:spPr>
      </p:pic>
    </p:spTree>
    <p:extLst>
      <p:ext uri="{BB962C8B-B14F-4D97-AF65-F5344CB8AC3E}">
        <p14:creationId xmlns:p14="http://schemas.microsoft.com/office/powerpoint/2010/main" val="2245908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24153</TotalTime>
  <Words>1494</Words>
  <Application>Microsoft Macintosh PowerPoint</Application>
  <PresentationFormat>Widescreen</PresentationFormat>
  <Paragraphs>175</Paragraphs>
  <Slides>32</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Disability 101</vt:lpstr>
      <vt:lpstr>Equity and Access Webinar Series Partners</vt:lpstr>
      <vt:lpstr>Including the D – Disability – in Diversity</vt:lpstr>
      <vt:lpstr>These are people with disabilities.</vt:lpstr>
      <vt:lpstr>61 million people</vt:lpstr>
      <vt:lpstr>1 in 4 adults</vt:lpstr>
      <vt:lpstr>Disabilities Are….</vt:lpstr>
      <vt:lpstr>Speakers</vt:lpstr>
      <vt:lpstr>We have to ramp the human mind so the rest of the ramps will work. </vt:lpstr>
      <vt:lpstr>How has disability been defined in different historical eras? </vt:lpstr>
      <vt:lpstr>Charity and Medical Models</vt:lpstr>
      <vt:lpstr>Ugly Laws and Forced Sterilization</vt:lpstr>
      <vt:lpstr>Hiding Your Disability to Appear Stronger</vt:lpstr>
      <vt:lpstr>People with Disabilities Come Out: Lives Worth Living</vt:lpstr>
      <vt:lpstr>Olmstead v. L.C 527 U.S. 581</vt:lpstr>
      <vt:lpstr>Leaders in the Disability Movement Past and Present</vt:lpstr>
      <vt:lpstr>The Role of Government in Advocacy</vt:lpstr>
      <vt:lpstr>Major Civil Rights Laws on Disability Issues</vt:lpstr>
      <vt:lpstr>Developmental Disabilities Assistance and Bill of Rights Act (DD Act)</vt:lpstr>
      <vt:lpstr>Individuals with Disabilities Education Act (IDEA)</vt:lpstr>
      <vt:lpstr>Section 504 of the Rehabilitation Act of 1973 (Section 504)</vt:lpstr>
      <vt:lpstr>Americans with Disabilities Act of 1990 (ADA)</vt:lpstr>
      <vt:lpstr>Bipartisanship in the ADA</vt:lpstr>
      <vt:lpstr>Dominos Supreme Court Case</vt:lpstr>
      <vt:lpstr>Lessons from the Past</vt:lpstr>
      <vt:lpstr>The Convention on the Rights of People with Disabilities – CRPD 2008</vt:lpstr>
      <vt:lpstr>Sustainable Development Goals, SDG - 2015 Nothing Without Us</vt:lpstr>
      <vt:lpstr>Ancient Design Becomes Universal Design</vt:lpstr>
      <vt:lpstr>Universal Design Works for Everyone</vt:lpstr>
      <vt:lpstr>Sports and Culture Contribute to Inclusion</vt:lpstr>
      <vt:lpstr>Equity and Access Webinar Series Schedule</vt:lpstr>
      <vt:lpstr>Resources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619</cp:revision>
  <dcterms:created xsi:type="dcterms:W3CDTF">2019-02-07T00:58:17Z</dcterms:created>
  <dcterms:modified xsi:type="dcterms:W3CDTF">2019-11-13T19:52:25Z</dcterms:modified>
</cp:coreProperties>
</file>