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Lst>
  <p:notesMasterIdLst>
    <p:notesMasterId r:id="rId45"/>
  </p:notesMasterIdLst>
  <p:sldIdLst>
    <p:sldId id="691" r:id="rId2"/>
    <p:sldId id="680" r:id="rId3"/>
    <p:sldId id="684" r:id="rId4"/>
    <p:sldId id="260" r:id="rId5"/>
    <p:sldId id="261" r:id="rId6"/>
    <p:sldId id="624" r:id="rId7"/>
    <p:sldId id="726" r:id="rId8"/>
    <p:sldId id="695" r:id="rId9"/>
    <p:sldId id="324" r:id="rId10"/>
    <p:sldId id="323" r:id="rId11"/>
    <p:sldId id="682" r:id="rId12"/>
    <p:sldId id="685" r:id="rId13"/>
    <p:sldId id="688" r:id="rId14"/>
    <p:sldId id="690" r:id="rId15"/>
    <p:sldId id="609" r:id="rId16"/>
    <p:sldId id="630" r:id="rId17"/>
    <p:sldId id="615" r:id="rId18"/>
    <p:sldId id="724" r:id="rId19"/>
    <p:sldId id="697" r:id="rId20"/>
    <p:sldId id="725" r:id="rId21"/>
    <p:sldId id="702" r:id="rId22"/>
    <p:sldId id="703" r:id="rId23"/>
    <p:sldId id="704" r:id="rId24"/>
    <p:sldId id="705" r:id="rId25"/>
    <p:sldId id="706" r:id="rId26"/>
    <p:sldId id="707" r:id="rId27"/>
    <p:sldId id="708" r:id="rId28"/>
    <p:sldId id="709" r:id="rId29"/>
    <p:sldId id="710" r:id="rId30"/>
    <p:sldId id="711" r:id="rId31"/>
    <p:sldId id="712" r:id="rId32"/>
    <p:sldId id="713" r:id="rId33"/>
    <p:sldId id="714" r:id="rId34"/>
    <p:sldId id="715" r:id="rId35"/>
    <p:sldId id="716" r:id="rId36"/>
    <p:sldId id="717" r:id="rId37"/>
    <p:sldId id="718" r:id="rId38"/>
    <p:sldId id="719" r:id="rId39"/>
    <p:sldId id="721" r:id="rId40"/>
    <p:sldId id="687" r:id="rId41"/>
    <p:sldId id="723" r:id="rId42"/>
    <p:sldId id="681" r:id="rId43"/>
    <p:sldId id="612"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illips, Ameerah C" initials="PAC" lastIdx="31" clrIdx="0">
    <p:extLst>
      <p:ext uri="{19B8F6BF-5375-455C-9EA6-DF929625EA0E}">
        <p15:presenceInfo xmlns:p15="http://schemas.microsoft.com/office/powerpoint/2012/main" userId="S-1-5-21-1214440339-1979792683-682003330-3310065" providerId="AD"/>
      </p:ext>
    </p:extLst>
  </p:cmAuthor>
  <p:cmAuthor id="2" name="Rachel Shader" initials="RS" lastIdx="45" clrIdx="1">
    <p:extLst>
      <p:ext uri="{19B8F6BF-5375-455C-9EA6-DF929625EA0E}">
        <p15:presenceInfo xmlns:p15="http://schemas.microsoft.com/office/powerpoint/2012/main" userId="1bef4ead6e0b53c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AF30"/>
    <a:srgbClr val="000000"/>
    <a:srgbClr val="F5BA2B"/>
    <a:srgbClr val="5F5F5F"/>
    <a:srgbClr val="F6D592"/>
    <a:srgbClr val="3F3F3F"/>
    <a:srgbClr val="4D4D4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93" autoAdjust="0"/>
    <p:restoredTop sz="86463" autoAdjust="0"/>
  </p:normalViewPr>
  <p:slideViewPr>
    <p:cSldViewPr snapToGrid="0">
      <p:cViewPr>
        <p:scale>
          <a:sx n="83" d="100"/>
          <a:sy n="83" d="100"/>
        </p:scale>
        <p:origin x="664" y="76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41" d="100"/>
        <a:sy n="41"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317152103559871E-2"/>
          <c:y val="3.7202380952380952E-2"/>
          <c:w val="0.9703344120819849"/>
          <c:h val="0.83588613923259591"/>
        </c:manualLayout>
      </c:layout>
      <c:barChart>
        <c:barDir val="col"/>
        <c:grouping val="clustered"/>
        <c:varyColors val="0"/>
        <c:ser>
          <c:idx val="0"/>
          <c:order val="0"/>
          <c:tx>
            <c:strRef>
              <c:f>Sheet1!$B$1</c:f>
              <c:strCache>
                <c:ptCount val="1"/>
                <c:pt idx="0">
                  <c:v>TOTAL</c:v>
                </c:pt>
              </c:strCache>
            </c:strRef>
          </c:tx>
          <c:spPr>
            <a:solidFill>
              <a:schemeClr val="accent1"/>
            </a:solidFill>
            <a:ln>
              <a:noFill/>
            </a:ln>
            <a:effectLst/>
          </c:spPr>
          <c:invertIfNegative val="0"/>
          <c:dLbls>
            <c:dLbl>
              <c:idx val="0"/>
              <c:tx>
                <c:rich>
                  <a:bodyPr/>
                  <a:lstStyle/>
                  <a:p>
                    <a:fld id="{1F8AC187-671E-4679-A88C-6A4DB3C39617}"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496E-4595-82BE-1F34A2809B70}"/>
                </c:ext>
              </c:extLst>
            </c:dLbl>
            <c:dLbl>
              <c:idx val="1"/>
              <c:tx>
                <c:rich>
                  <a:bodyPr/>
                  <a:lstStyle/>
                  <a:p>
                    <a:fld id="{3DFC751D-BBD7-45EB-A780-FF2C19118740}"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96E-4595-82BE-1F34A2809B70}"/>
                </c:ext>
              </c:extLst>
            </c:dLbl>
            <c:dLbl>
              <c:idx val="2"/>
              <c:tx>
                <c:rich>
                  <a:bodyPr/>
                  <a:lstStyle/>
                  <a:p>
                    <a:fld id="{C9E36E26-9BAC-400C-8845-E284B1BEE5E7}"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496E-4595-82BE-1F34A2809B70}"/>
                </c:ext>
              </c:extLst>
            </c:dLbl>
            <c:dLbl>
              <c:idx val="3"/>
              <c:tx>
                <c:rich>
                  <a:bodyPr/>
                  <a:lstStyle/>
                  <a:p>
                    <a:fld id="{870C0B28-FE22-44BC-A511-5F346910AAE5}"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96E-4595-82BE-1F34A2809B7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YES</c:v>
                </c:pt>
                <c:pt idx="1">
                  <c:v>NO</c:v>
                </c:pt>
                <c:pt idx="2">
                  <c:v>Not Applicable</c:v>
                </c:pt>
                <c:pt idx="3">
                  <c:v>I Don't Know</c:v>
                </c:pt>
              </c:strCache>
            </c:strRef>
          </c:cat>
          <c:val>
            <c:numRef>
              <c:f>Sheet1!$B$2:$B$5</c:f>
              <c:numCache>
                <c:formatCode>General</c:formatCode>
                <c:ptCount val="4"/>
                <c:pt idx="0">
                  <c:v>28</c:v>
                </c:pt>
                <c:pt idx="1">
                  <c:v>30</c:v>
                </c:pt>
                <c:pt idx="2">
                  <c:v>23</c:v>
                </c:pt>
                <c:pt idx="3">
                  <c:v>19</c:v>
                </c:pt>
              </c:numCache>
            </c:numRef>
          </c:val>
          <c:extLst>
            <c:ext xmlns:c16="http://schemas.microsoft.com/office/drawing/2014/chart" uri="{C3380CC4-5D6E-409C-BE32-E72D297353CC}">
              <c16:uniqueId val="{00000004-496E-4595-82BE-1F34A2809B70}"/>
            </c:ext>
          </c:extLst>
        </c:ser>
        <c:dLbls>
          <c:showLegendKey val="0"/>
          <c:showVal val="0"/>
          <c:showCatName val="0"/>
          <c:showSerName val="0"/>
          <c:showPercent val="0"/>
          <c:showBubbleSize val="0"/>
        </c:dLbls>
        <c:gapWidth val="219"/>
        <c:overlap val="-27"/>
        <c:axId val="-1228116224"/>
        <c:axId val="-1228172640"/>
      </c:barChart>
      <c:catAx>
        <c:axId val="-1228116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8172640"/>
        <c:crosses val="autoZero"/>
        <c:auto val="1"/>
        <c:lblAlgn val="ctr"/>
        <c:lblOffset val="100"/>
        <c:noMultiLvlLbl val="0"/>
      </c:catAx>
      <c:valAx>
        <c:axId val="-1228172640"/>
        <c:scaling>
          <c:orientation val="minMax"/>
        </c:scaling>
        <c:delete val="1"/>
        <c:axPos val="l"/>
        <c:numFmt formatCode="General" sourceLinked="1"/>
        <c:majorTickMark val="none"/>
        <c:minorTickMark val="none"/>
        <c:tickLblPos val="nextTo"/>
        <c:crossAx val="-12281162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2"/>
          <c:order val="0"/>
          <c:tx>
            <c:strRef>
              <c:f>Sheet1!$B$1</c:f>
              <c:strCache>
                <c:ptCount val="1"/>
                <c:pt idx="0">
                  <c:v>TOTAL</c:v>
                </c:pt>
              </c:strCache>
            </c:strRef>
          </c:tx>
          <c:spPr>
            <a:solidFill>
              <a:schemeClr val="accent1"/>
            </a:solidFill>
            <a:ln>
              <a:noFill/>
            </a:ln>
            <a:effectLst/>
          </c:spPr>
          <c:invertIfNegative val="0"/>
          <c:dLbls>
            <c:dLbl>
              <c:idx val="0"/>
              <c:tx>
                <c:rich>
                  <a:bodyPr/>
                  <a:lstStyle/>
                  <a:p>
                    <a:fld id="{3058B880-8299-4351-9BFD-1984AD56E2F3}"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D909-4E87-891E-59E043A4FB9F}"/>
                </c:ext>
              </c:extLst>
            </c:dLbl>
            <c:dLbl>
              <c:idx val="1"/>
              <c:tx>
                <c:rich>
                  <a:bodyPr/>
                  <a:lstStyle/>
                  <a:p>
                    <a:fld id="{99A7A432-D6BD-4C88-92FB-54D974EB1372}"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909-4E87-891E-59E043A4FB9F}"/>
                </c:ext>
              </c:extLst>
            </c:dLbl>
            <c:dLbl>
              <c:idx val="2"/>
              <c:tx>
                <c:rich>
                  <a:bodyPr/>
                  <a:lstStyle/>
                  <a:p>
                    <a:fld id="{9ECEEC2A-85D4-4CED-9207-522649851C85}"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D909-4E87-891E-59E043A4FB9F}"/>
                </c:ext>
              </c:extLst>
            </c:dLbl>
            <c:dLbl>
              <c:idx val="3"/>
              <c:tx>
                <c:rich>
                  <a:bodyPr/>
                  <a:lstStyle/>
                  <a:p>
                    <a:fld id="{80090804-EC05-44F2-BCC1-E6632051B051}"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909-4E87-891E-59E043A4FB9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YES</c:v>
                </c:pt>
                <c:pt idx="1">
                  <c:v>NO</c:v>
                </c:pt>
                <c:pt idx="2">
                  <c:v>Not Applicable</c:v>
                </c:pt>
                <c:pt idx="3">
                  <c:v>I Don't Know</c:v>
                </c:pt>
              </c:strCache>
            </c:strRef>
          </c:cat>
          <c:val>
            <c:numRef>
              <c:f>Sheet1!$B$2:$B$5</c:f>
              <c:numCache>
                <c:formatCode>General</c:formatCode>
                <c:ptCount val="4"/>
                <c:pt idx="0">
                  <c:v>47</c:v>
                </c:pt>
                <c:pt idx="1">
                  <c:v>26</c:v>
                </c:pt>
                <c:pt idx="2">
                  <c:v>6</c:v>
                </c:pt>
                <c:pt idx="3">
                  <c:v>21</c:v>
                </c:pt>
              </c:numCache>
            </c:numRef>
          </c:val>
          <c:extLst>
            <c:ext xmlns:c16="http://schemas.microsoft.com/office/drawing/2014/chart" uri="{C3380CC4-5D6E-409C-BE32-E72D297353CC}">
              <c16:uniqueId val="{00000004-D909-4E87-891E-59E043A4FB9F}"/>
            </c:ext>
          </c:extLst>
        </c:ser>
        <c:dLbls>
          <c:showLegendKey val="0"/>
          <c:showVal val="0"/>
          <c:showCatName val="0"/>
          <c:showSerName val="0"/>
          <c:showPercent val="0"/>
          <c:showBubbleSize val="0"/>
        </c:dLbls>
        <c:gapWidth val="219"/>
        <c:overlap val="-27"/>
        <c:axId val="-1130224720"/>
        <c:axId val="-1130261568"/>
      </c:barChart>
      <c:catAx>
        <c:axId val="-1130224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30261568"/>
        <c:crosses val="autoZero"/>
        <c:auto val="1"/>
        <c:lblAlgn val="ctr"/>
        <c:lblOffset val="100"/>
        <c:noMultiLvlLbl val="0"/>
      </c:catAx>
      <c:valAx>
        <c:axId val="-1130261568"/>
        <c:scaling>
          <c:orientation val="minMax"/>
        </c:scaling>
        <c:delete val="1"/>
        <c:axPos val="l"/>
        <c:numFmt formatCode="General" sourceLinked="1"/>
        <c:majorTickMark val="none"/>
        <c:minorTickMark val="none"/>
        <c:tickLblPos val="nextTo"/>
        <c:crossAx val="-1130224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0"/>
          <c:tx>
            <c:strRef>
              <c:f>Sheet1!$B$1</c:f>
              <c:strCache>
                <c:ptCount val="1"/>
                <c:pt idx="0">
                  <c:v>TOTAL</c:v>
                </c:pt>
              </c:strCache>
            </c:strRef>
          </c:tx>
          <c:spPr>
            <a:solidFill>
              <a:schemeClr val="accent1"/>
            </a:solidFill>
            <a:ln>
              <a:noFill/>
            </a:ln>
            <a:effectLst/>
          </c:spPr>
          <c:invertIfNegative val="0"/>
          <c:dLbls>
            <c:dLbl>
              <c:idx val="0"/>
              <c:tx>
                <c:rich>
                  <a:bodyPr/>
                  <a:lstStyle/>
                  <a:p>
                    <a:fld id="{A48A25CA-F823-4EF3-B1DA-95C6DAE8E402}"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2668-4FBB-93A4-3A9ABE6F8C70}"/>
                </c:ext>
              </c:extLst>
            </c:dLbl>
            <c:dLbl>
              <c:idx val="1"/>
              <c:tx>
                <c:rich>
                  <a:bodyPr/>
                  <a:lstStyle/>
                  <a:p>
                    <a:fld id="{72B1AFFE-08B8-44BE-99CC-0C937C24DDF7}"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668-4FBB-93A4-3A9ABE6F8C70}"/>
                </c:ext>
              </c:extLst>
            </c:dLbl>
            <c:dLbl>
              <c:idx val="2"/>
              <c:tx>
                <c:rich>
                  <a:bodyPr/>
                  <a:lstStyle/>
                  <a:p>
                    <a:fld id="{5D7E499F-A38C-4D8B-B76B-E0D720D5264F}"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2668-4FBB-93A4-3A9ABE6F8C70}"/>
                </c:ext>
              </c:extLst>
            </c:dLbl>
            <c:dLbl>
              <c:idx val="3"/>
              <c:tx>
                <c:rich>
                  <a:bodyPr/>
                  <a:lstStyle/>
                  <a:p>
                    <a:fld id="{7491CCFD-D32C-4066-9464-CA02281E0824}"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668-4FBB-93A4-3A9ABE6F8C7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YES</c:v>
                </c:pt>
                <c:pt idx="1">
                  <c:v>NO</c:v>
                </c:pt>
                <c:pt idx="2">
                  <c:v>Not Applicable</c:v>
                </c:pt>
                <c:pt idx="3">
                  <c:v>I Don't Know</c:v>
                </c:pt>
              </c:strCache>
            </c:strRef>
          </c:cat>
          <c:val>
            <c:numRef>
              <c:f>Sheet1!$B$2:$B$5</c:f>
              <c:numCache>
                <c:formatCode>General</c:formatCode>
                <c:ptCount val="4"/>
                <c:pt idx="0">
                  <c:v>20</c:v>
                </c:pt>
                <c:pt idx="1">
                  <c:v>39</c:v>
                </c:pt>
                <c:pt idx="2">
                  <c:v>23</c:v>
                </c:pt>
                <c:pt idx="3">
                  <c:v>18</c:v>
                </c:pt>
              </c:numCache>
            </c:numRef>
          </c:val>
          <c:extLst>
            <c:ext xmlns:c16="http://schemas.microsoft.com/office/drawing/2014/chart" uri="{C3380CC4-5D6E-409C-BE32-E72D297353CC}">
              <c16:uniqueId val="{00000004-2668-4FBB-93A4-3A9ABE6F8C70}"/>
            </c:ext>
          </c:extLst>
        </c:ser>
        <c:dLbls>
          <c:showLegendKey val="0"/>
          <c:showVal val="0"/>
          <c:showCatName val="0"/>
          <c:showSerName val="0"/>
          <c:showPercent val="0"/>
          <c:showBubbleSize val="0"/>
        </c:dLbls>
        <c:gapWidth val="219"/>
        <c:overlap val="-27"/>
        <c:axId val="-1135854400"/>
        <c:axId val="-1135869104"/>
      </c:barChart>
      <c:catAx>
        <c:axId val="-1135854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35869104"/>
        <c:crosses val="autoZero"/>
        <c:auto val="1"/>
        <c:lblAlgn val="ctr"/>
        <c:lblOffset val="100"/>
        <c:noMultiLvlLbl val="0"/>
      </c:catAx>
      <c:valAx>
        <c:axId val="-1135869104"/>
        <c:scaling>
          <c:orientation val="minMax"/>
        </c:scaling>
        <c:delete val="1"/>
        <c:axPos val="l"/>
        <c:numFmt formatCode="General" sourceLinked="1"/>
        <c:majorTickMark val="none"/>
        <c:minorTickMark val="none"/>
        <c:tickLblPos val="nextTo"/>
        <c:crossAx val="-11358544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39913A-8DA4-42EF-A58F-81A3602C678A}" type="datetimeFigureOut">
              <a:rPr lang="en-US" smtClean="0"/>
              <a:pPr/>
              <a:t>11/6/19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BF2833-5762-4E0C-9C9E-774432C7BC20}" type="slidenum">
              <a:rPr lang="en-US" smtClean="0"/>
              <a:pPr/>
              <a:t>‹#›</a:t>
            </a:fld>
            <a:endParaRPr lang="en-US"/>
          </a:p>
        </p:txBody>
      </p:sp>
    </p:spTree>
    <p:extLst>
      <p:ext uri="{BB962C8B-B14F-4D97-AF65-F5344CB8AC3E}">
        <p14:creationId xmlns:p14="http://schemas.microsoft.com/office/powerpoint/2010/main" val="2724124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1</a:t>
            </a:fld>
            <a:endParaRPr lang="en-US"/>
          </a:p>
        </p:txBody>
      </p:sp>
    </p:spTree>
    <p:extLst>
      <p:ext uri="{BB962C8B-B14F-4D97-AF65-F5344CB8AC3E}">
        <p14:creationId xmlns:p14="http://schemas.microsoft.com/office/powerpoint/2010/main" val="3371629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13</a:t>
            </a:fld>
            <a:endParaRPr lang="en-US"/>
          </a:p>
        </p:txBody>
      </p:sp>
    </p:spTree>
    <p:extLst>
      <p:ext uri="{BB962C8B-B14F-4D97-AF65-F5344CB8AC3E}">
        <p14:creationId xmlns:p14="http://schemas.microsoft.com/office/powerpoint/2010/main" val="1981828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t>15</a:t>
            </a:fld>
            <a:endParaRPr lang="en-US"/>
          </a:p>
        </p:txBody>
      </p:sp>
    </p:spTree>
    <p:extLst>
      <p:ext uri="{BB962C8B-B14F-4D97-AF65-F5344CB8AC3E}">
        <p14:creationId xmlns:p14="http://schemas.microsoft.com/office/powerpoint/2010/main" val="705685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added the study information from Philip’s deck as a footnote.  His deck had two additional stats- 28% higher revenue and double net income.  I opted to just include one stat here to keep it simple.  However, if you want me to add those stats or replace this one with one of those, let me know. </a:t>
            </a:r>
          </a:p>
        </p:txBody>
      </p:sp>
      <p:sp>
        <p:nvSpPr>
          <p:cNvPr id="4" name="Slide Number Placeholder 3"/>
          <p:cNvSpPr>
            <a:spLocks noGrp="1"/>
          </p:cNvSpPr>
          <p:nvPr>
            <p:ph type="sldNum" sz="quarter" idx="5"/>
          </p:nvPr>
        </p:nvSpPr>
        <p:spPr/>
        <p:txBody>
          <a:bodyPr/>
          <a:lstStyle/>
          <a:p>
            <a:fld id="{71BF2833-5762-4E0C-9C9E-774432C7BC20}" type="slidenum">
              <a:rPr lang="en-US" smtClean="0"/>
              <a:pPr/>
              <a:t>17</a:t>
            </a:fld>
            <a:endParaRPr lang="en-US"/>
          </a:p>
        </p:txBody>
      </p:sp>
    </p:spTree>
    <p:extLst>
      <p:ext uri="{BB962C8B-B14F-4D97-AF65-F5344CB8AC3E}">
        <p14:creationId xmlns:p14="http://schemas.microsoft.com/office/powerpoint/2010/main" val="2747130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18</a:t>
            </a:fld>
            <a:endParaRPr lang="en-US"/>
          </a:p>
        </p:txBody>
      </p:sp>
    </p:spTree>
    <p:extLst>
      <p:ext uri="{BB962C8B-B14F-4D97-AF65-F5344CB8AC3E}">
        <p14:creationId xmlns:p14="http://schemas.microsoft.com/office/powerpoint/2010/main" val="278230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19</a:t>
            </a:fld>
            <a:endParaRPr lang="en-US"/>
          </a:p>
        </p:txBody>
      </p:sp>
    </p:spTree>
    <p:extLst>
      <p:ext uri="{BB962C8B-B14F-4D97-AF65-F5344CB8AC3E}">
        <p14:creationId xmlns:p14="http://schemas.microsoft.com/office/powerpoint/2010/main" val="604473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43</a:t>
            </a:fld>
            <a:endParaRPr lang="en-US"/>
          </a:p>
        </p:txBody>
      </p:sp>
    </p:spTree>
    <p:extLst>
      <p:ext uri="{BB962C8B-B14F-4D97-AF65-F5344CB8AC3E}">
        <p14:creationId xmlns:p14="http://schemas.microsoft.com/office/powerpoint/2010/main" val="2141690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4</a:t>
            </a:fld>
            <a:endParaRPr lang="en-US"/>
          </a:p>
        </p:txBody>
      </p:sp>
    </p:spTree>
    <p:extLst>
      <p:ext uri="{BB962C8B-B14F-4D97-AF65-F5344CB8AC3E}">
        <p14:creationId xmlns:p14="http://schemas.microsoft.com/office/powerpoint/2010/main" val="1441835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5</a:t>
            </a:fld>
            <a:endParaRPr lang="en-US"/>
          </a:p>
        </p:txBody>
      </p:sp>
    </p:spTree>
    <p:extLst>
      <p:ext uri="{BB962C8B-B14F-4D97-AF65-F5344CB8AC3E}">
        <p14:creationId xmlns:p14="http://schemas.microsoft.com/office/powerpoint/2010/main" val="3011365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6</a:t>
            </a:fld>
            <a:endParaRPr lang="en-US"/>
          </a:p>
        </p:txBody>
      </p:sp>
    </p:spTree>
    <p:extLst>
      <p:ext uri="{BB962C8B-B14F-4D97-AF65-F5344CB8AC3E}">
        <p14:creationId xmlns:p14="http://schemas.microsoft.com/office/powerpoint/2010/main" val="3058391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F2833-5762-4E0C-9C9E-774432C7BC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6971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8</a:t>
            </a:fld>
            <a:endParaRPr lang="en-US"/>
          </a:p>
        </p:txBody>
      </p:sp>
    </p:spTree>
    <p:extLst>
      <p:ext uri="{BB962C8B-B14F-4D97-AF65-F5344CB8AC3E}">
        <p14:creationId xmlns:p14="http://schemas.microsoft.com/office/powerpoint/2010/main" val="1140151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9</a:t>
            </a:fld>
            <a:endParaRPr lang="en-US"/>
          </a:p>
        </p:txBody>
      </p:sp>
    </p:spTree>
    <p:extLst>
      <p:ext uri="{BB962C8B-B14F-4D97-AF65-F5344CB8AC3E}">
        <p14:creationId xmlns:p14="http://schemas.microsoft.com/office/powerpoint/2010/main" val="2195423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10</a:t>
            </a:fld>
            <a:endParaRPr lang="en-US"/>
          </a:p>
        </p:txBody>
      </p:sp>
    </p:spTree>
    <p:extLst>
      <p:ext uri="{BB962C8B-B14F-4D97-AF65-F5344CB8AC3E}">
        <p14:creationId xmlns:p14="http://schemas.microsoft.com/office/powerpoint/2010/main" val="2236088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71BF2833-5762-4E0C-9C9E-774432C7BC20}" type="slidenum">
              <a:rPr lang="en-US" smtClean="0"/>
              <a:t>11</a:t>
            </a:fld>
            <a:endParaRPr lang="en-US"/>
          </a:p>
        </p:txBody>
      </p:sp>
    </p:spTree>
    <p:extLst>
      <p:ext uri="{BB962C8B-B14F-4D97-AF65-F5344CB8AC3E}">
        <p14:creationId xmlns:p14="http://schemas.microsoft.com/office/powerpoint/2010/main" val="2262729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6A7FA42-E5FD-42FD-AF57-0CCC410B32D9}"/>
              </a:ext>
            </a:extLst>
          </p:cNvPr>
          <p:cNvSpPr/>
          <p:nvPr userDrawn="1"/>
        </p:nvSpPr>
        <p:spPr>
          <a:xfrm>
            <a:off x="1524000" y="1122362"/>
            <a:ext cx="9144000" cy="2387601"/>
          </a:xfrm>
          <a:prstGeom prst="rect">
            <a:avLst/>
          </a:prstGeom>
          <a:solidFill>
            <a:srgbClr val="F5B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6120BD-D120-40E2-9011-8CC79CC08FC3}"/>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5" name="Footer Placeholder 4">
            <a:extLst>
              <a:ext uri="{FF2B5EF4-FFF2-40B4-BE49-F238E27FC236}">
                <a16:creationId xmlns:a16="http://schemas.microsoft.com/office/drawing/2014/main" id="{E5BE201F-9696-489D-837F-4E928AAFBF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BBBEF2-9D2F-4F1F-923C-1CF87A1A6110}"/>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8" name="Rectangle 7">
            <a:extLst>
              <a:ext uri="{FF2B5EF4-FFF2-40B4-BE49-F238E27FC236}">
                <a16:creationId xmlns:a16="http://schemas.microsoft.com/office/drawing/2014/main" id="{FD3E059B-CE5D-43C4-A609-247B4E4800CD}"/>
              </a:ext>
            </a:extLst>
          </p:cNvPr>
          <p:cNvSpPr/>
          <p:nvPr userDrawn="1"/>
        </p:nvSpPr>
        <p:spPr>
          <a:xfrm>
            <a:off x="1524000" y="3602039"/>
            <a:ext cx="9144000" cy="1655762"/>
          </a:xfrm>
          <a:prstGeom prst="rect">
            <a:avLst/>
          </a:prstGeom>
          <a:solidFill>
            <a:srgbClr val="F5BA2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4AF504F8-4750-4CAA-A656-CE1CF1AE2D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223975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F10A6-5BE0-47AB-A1B9-31FCD9ED9A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4DA191-D6C0-4150-9E8F-004E1C4657C7}"/>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11/6/19</a:t>
            </a:fld>
            <a:endParaRPr lang="en-US"/>
          </a:p>
        </p:txBody>
      </p:sp>
      <p:sp>
        <p:nvSpPr>
          <p:cNvPr id="4" name="Footer Placeholder 3">
            <a:extLst>
              <a:ext uri="{FF2B5EF4-FFF2-40B4-BE49-F238E27FC236}">
                <a16:creationId xmlns:a16="http://schemas.microsoft.com/office/drawing/2014/main" id="{F605E72C-FB37-49C9-8E02-67DF199649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07E27F-F644-4940-B300-2AC9C16B853D}"/>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1194520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2E50AA-AD40-4C3A-88BE-85A18E3D3761}"/>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11/6/19</a:t>
            </a:fld>
            <a:endParaRPr lang="en-US"/>
          </a:p>
        </p:txBody>
      </p:sp>
      <p:sp>
        <p:nvSpPr>
          <p:cNvPr id="3" name="Footer Placeholder 2">
            <a:extLst>
              <a:ext uri="{FF2B5EF4-FFF2-40B4-BE49-F238E27FC236}">
                <a16:creationId xmlns:a16="http://schemas.microsoft.com/office/drawing/2014/main" id="{B68C1F70-FE04-4562-975C-08DABB5872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74EC6E-6C61-470B-BDD3-DA8DF6232226}"/>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276546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65DE5-CA7A-4F4C-B914-0BB1398255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3795F8-1424-4CC6-812A-B27AFDA75C9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6BABA0-249A-4213-9913-73239EBD13A1}"/>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11/6/19</a:t>
            </a:fld>
            <a:endParaRPr lang="en-US"/>
          </a:p>
        </p:txBody>
      </p:sp>
      <p:sp>
        <p:nvSpPr>
          <p:cNvPr id="5" name="Footer Placeholder 4">
            <a:extLst>
              <a:ext uri="{FF2B5EF4-FFF2-40B4-BE49-F238E27FC236}">
                <a16:creationId xmlns:a16="http://schemas.microsoft.com/office/drawing/2014/main" id="{7DD2987D-5B4F-4413-8198-26E936DE22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E51E2B-CCA1-410D-AB25-7FC64B4983ED}"/>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3537812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23240" y="1825625"/>
            <a:ext cx="1083055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E7AAD75D-9EA7-4CF2-9079-0544D2FCAF0D}"/>
              </a:ext>
            </a:extLst>
          </p:cNvPr>
          <p:cNvSpPr/>
          <p:nvPr userDrawn="1"/>
        </p:nvSpPr>
        <p:spPr>
          <a:xfrm>
            <a:off x="345440" y="365125"/>
            <a:ext cx="11544598" cy="1139825"/>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23240" y="365126"/>
            <a:ext cx="10515600" cy="1139824"/>
          </a:xfrm>
        </p:spPr>
        <p:txBody>
          <a:bodyPr/>
          <a:lstStyle>
            <a:lvl1pPr>
              <a:defRPr>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2990800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23240" y="1825625"/>
            <a:ext cx="565848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E7AAD75D-9EA7-4CF2-9079-0544D2FCAF0D}"/>
              </a:ext>
            </a:extLst>
          </p:cNvPr>
          <p:cNvSpPr/>
          <p:nvPr userDrawn="1"/>
        </p:nvSpPr>
        <p:spPr>
          <a:xfrm>
            <a:off x="345440" y="365125"/>
            <a:ext cx="5836285" cy="1139825"/>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23240" y="365126"/>
            <a:ext cx="5658485" cy="1139824"/>
          </a:xfrm>
        </p:spPr>
        <p:txBody>
          <a:bodyPr/>
          <a:lstStyle>
            <a:lvl1pPr>
              <a:defRPr>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3329071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762625" y="1825625"/>
            <a:ext cx="612741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E7AAD75D-9EA7-4CF2-9079-0544D2FCAF0D}"/>
              </a:ext>
            </a:extLst>
          </p:cNvPr>
          <p:cNvSpPr/>
          <p:nvPr userDrawn="1"/>
        </p:nvSpPr>
        <p:spPr>
          <a:xfrm>
            <a:off x="5676900" y="365125"/>
            <a:ext cx="6213138" cy="1139825"/>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762625" y="365126"/>
            <a:ext cx="5276215" cy="1139824"/>
          </a:xfrm>
        </p:spPr>
        <p:txBody>
          <a:bodyPr/>
          <a:lstStyle>
            <a:lvl1pPr>
              <a:defRPr>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3342558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AAD75D-9EA7-4CF2-9079-0544D2FCAF0D}"/>
              </a:ext>
            </a:extLst>
          </p:cNvPr>
          <p:cNvSpPr/>
          <p:nvPr userDrawn="1"/>
        </p:nvSpPr>
        <p:spPr>
          <a:xfrm>
            <a:off x="528320" y="347346"/>
            <a:ext cx="11544598" cy="113982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F5BA2B"/>
              </a:solidFill>
            </a:endParaRPr>
          </a:p>
        </p:txBody>
      </p:sp>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23240" y="1825625"/>
            <a:ext cx="1083055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23240" y="365126"/>
            <a:ext cx="10515600" cy="1139824"/>
          </a:xfrm>
        </p:spPr>
        <p:txBody>
          <a:bodyPr/>
          <a:lstStyle>
            <a:lvl1pPr>
              <a:defRPr>
                <a:solidFill>
                  <a:srgbClr val="F5BA2B"/>
                </a:solidFill>
              </a:defRPr>
            </a:lvl1pPr>
          </a:lstStyle>
          <a:p>
            <a:r>
              <a:rPr lang="en-US" dirty="0"/>
              <a:t>Click to edit Master title style</a:t>
            </a:r>
          </a:p>
        </p:txBody>
      </p:sp>
    </p:spTree>
    <p:extLst>
      <p:ext uri="{BB962C8B-B14F-4D97-AF65-F5344CB8AC3E}">
        <p14:creationId xmlns:p14="http://schemas.microsoft.com/office/powerpoint/2010/main" val="3811896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9012262-42F6-41C7-9995-4EFD879EDA6D}"/>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11/6/19</a:t>
            </a:fld>
            <a:endParaRPr lang="en-US"/>
          </a:p>
        </p:txBody>
      </p:sp>
      <p:sp>
        <p:nvSpPr>
          <p:cNvPr id="5" name="Footer Placeholder 4">
            <a:extLst>
              <a:ext uri="{FF2B5EF4-FFF2-40B4-BE49-F238E27FC236}">
                <a16:creationId xmlns:a16="http://schemas.microsoft.com/office/drawing/2014/main" id="{76C479C6-DADF-43BE-B37A-2648218BB1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AE3896-AC24-40A5-B9E7-9C68E148C6B3}"/>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17514657-B334-4C76-8F4C-31A4A567A796}"/>
              </a:ext>
            </a:extLst>
          </p:cNvPr>
          <p:cNvSpPr/>
          <p:nvPr userDrawn="1"/>
        </p:nvSpPr>
        <p:spPr>
          <a:xfrm>
            <a:off x="-20421" y="0"/>
            <a:ext cx="3363696"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202C32C-18FB-46AA-923A-57E840546617}"/>
              </a:ext>
            </a:extLst>
          </p:cNvPr>
          <p:cNvSpPr/>
          <p:nvPr userDrawn="1"/>
        </p:nvSpPr>
        <p:spPr>
          <a:xfrm>
            <a:off x="1676400" y="2438400"/>
            <a:ext cx="9686023" cy="2124075"/>
          </a:xfrm>
          <a:prstGeom prst="rect">
            <a:avLst/>
          </a:prstGeom>
          <a:solidFill>
            <a:srgbClr val="F5B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7D3838-8BBA-4DEF-A8BB-CB509E3847BD}"/>
              </a:ext>
            </a:extLst>
          </p:cNvPr>
          <p:cNvSpPr>
            <a:spLocks noGrp="1"/>
          </p:cNvSpPr>
          <p:nvPr>
            <p:ph type="title"/>
          </p:nvPr>
        </p:nvSpPr>
        <p:spPr>
          <a:xfrm>
            <a:off x="1676400" y="2438400"/>
            <a:ext cx="9671050" cy="2124075"/>
          </a:xfrm>
        </p:spPr>
        <p:txBody>
          <a:bodyPr anchor="ctr"/>
          <a:lstStyle>
            <a:lvl1pPr algn="ctr">
              <a:defRPr sz="6000"/>
            </a:lvl1pPr>
          </a:lstStyle>
          <a:p>
            <a:r>
              <a:rPr lang="en-US" dirty="0"/>
              <a:t>Click to edit Master title style</a:t>
            </a:r>
          </a:p>
        </p:txBody>
      </p:sp>
    </p:spTree>
    <p:extLst>
      <p:ext uri="{BB962C8B-B14F-4D97-AF65-F5344CB8AC3E}">
        <p14:creationId xmlns:p14="http://schemas.microsoft.com/office/powerpoint/2010/main" val="3532423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465E39B-3E0C-4146-A841-D90C73792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8249C-A0B0-41BE-ACCF-9FC3218ACB44}"/>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8" name="Rectangle 7">
            <a:extLst>
              <a:ext uri="{FF2B5EF4-FFF2-40B4-BE49-F238E27FC236}">
                <a16:creationId xmlns:a16="http://schemas.microsoft.com/office/drawing/2014/main" id="{A419DBFA-6E9C-4135-BECE-7A979A605190}"/>
              </a:ext>
            </a:extLst>
          </p:cNvPr>
          <p:cNvSpPr/>
          <p:nvPr userDrawn="1"/>
        </p:nvSpPr>
        <p:spPr>
          <a:xfrm>
            <a:off x="-20320" y="0"/>
            <a:ext cx="1310640" cy="6864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4521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465E39B-3E0C-4146-A841-D90C73792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8249C-A0B0-41BE-ACCF-9FC3218ACB44}"/>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8" name="Rectangle 7">
            <a:extLst>
              <a:ext uri="{FF2B5EF4-FFF2-40B4-BE49-F238E27FC236}">
                <a16:creationId xmlns:a16="http://schemas.microsoft.com/office/drawing/2014/main" id="{A419DBFA-6E9C-4135-BECE-7A979A605190}"/>
              </a:ext>
            </a:extLst>
          </p:cNvPr>
          <p:cNvSpPr/>
          <p:nvPr userDrawn="1"/>
        </p:nvSpPr>
        <p:spPr>
          <a:xfrm>
            <a:off x="914401" y="0"/>
            <a:ext cx="6162674" cy="6858000"/>
          </a:xfrm>
          <a:prstGeom prst="rect">
            <a:avLst/>
          </a:prstGeom>
          <a:solidFill>
            <a:srgbClr val="F5B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ADBD05-11CC-469A-B954-0EA13D385052}"/>
              </a:ext>
            </a:extLst>
          </p:cNvPr>
          <p:cNvSpPr>
            <a:spLocks noGrp="1"/>
          </p:cNvSpPr>
          <p:nvPr>
            <p:ph type="title"/>
          </p:nvPr>
        </p:nvSpPr>
        <p:spPr>
          <a:xfrm>
            <a:off x="1366838" y="2289176"/>
            <a:ext cx="5257800" cy="1139824"/>
          </a:xfr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1980867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B95D0-B393-4507-800E-BC2A3579C8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568EA3-A74B-4FF4-9AFD-46FC6204AA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EA57244-03AA-4236-9DA9-13C118F58CD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F3EAD2-1D3D-440B-BA43-5934A5E27C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A769C04-1DB8-4E0D-B217-95E7BD00649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CADF1C-CD9C-4034-9D10-3967BF6B7197}"/>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11/6/19</a:t>
            </a:fld>
            <a:endParaRPr lang="en-US"/>
          </a:p>
        </p:txBody>
      </p:sp>
      <p:sp>
        <p:nvSpPr>
          <p:cNvPr id="8" name="Footer Placeholder 7">
            <a:extLst>
              <a:ext uri="{FF2B5EF4-FFF2-40B4-BE49-F238E27FC236}">
                <a16:creationId xmlns:a16="http://schemas.microsoft.com/office/drawing/2014/main" id="{DF87DC2F-322A-4BB2-A5DB-28CE2844D4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C3E038-84A6-4047-801D-A7712A748649}"/>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613186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AFBBD7-E326-47AB-9752-D0F64E671A2D}"/>
              </a:ext>
            </a:extLst>
          </p:cNvPr>
          <p:cNvSpPr>
            <a:spLocks noGrp="1"/>
          </p:cNvSpPr>
          <p:nvPr>
            <p:ph type="body" idx="1"/>
          </p:nvPr>
        </p:nvSpPr>
        <p:spPr>
          <a:xfrm>
            <a:off x="508000" y="1825625"/>
            <a:ext cx="11198223"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B820148-6572-4E0A-A3B3-AFACE6774E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3D340F-E019-466E-9425-BCBBA017A230}"/>
              </a:ext>
            </a:extLst>
          </p:cNvPr>
          <p:cNvSpPr>
            <a:spLocks noGrp="1"/>
          </p:cNvSpPr>
          <p:nvPr>
            <p:ph type="sldNum" sz="quarter" idx="4"/>
          </p:nvPr>
        </p:nvSpPr>
        <p:spPr>
          <a:xfrm>
            <a:off x="9277350" y="444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58A5C0-C843-4798-A68E-D1A36425029C}" type="slidenum">
              <a:rPr lang="en-US" smtClean="0"/>
              <a:pPr/>
              <a:t>‹#›</a:t>
            </a:fld>
            <a:endParaRPr lang="en-US"/>
          </a:p>
        </p:txBody>
      </p:sp>
      <p:sp>
        <p:nvSpPr>
          <p:cNvPr id="2" name="Title Placeholder 1">
            <a:extLst>
              <a:ext uri="{FF2B5EF4-FFF2-40B4-BE49-F238E27FC236}">
                <a16:creationId xmlns:a16="http://schemas.microsoft.com/office/drawing/2014/main" id="{682BB389-2D32-4459-A711-0F392A83F6EB}"/>
              </a:ext>
            </a:extLst>
          </p:cNvPr>
          <p:cNvSpPr>
            <a:spLocks noGrp="1"/>
          </p:cNvSpPr>
          <p:nvPr>
            <p:ph type="title"/>
          </p:nvPr>
        </p:nvSpPr>
        <p:spPr>
          <a:xfrm>
            <a:off x="508000" y="365126"/>
            <a:ext cx="11198224" cy="1139824"/>
          </a:xfrm>
          <a:prstGeom prst="rect">
            <a:avLst/>
          </a:prstGeom>
        </p:spPr>
        <p:txBody>
          <a:bodyPr vert="horz" lIns="91440" tIns="45720" rIns="91440" bIns="45720" rtlCol="0" anchor="ctr">
            <a:normAutofit/>
          </a:bodyPr>
          <a:lstStyle/>
          <a:p>
            <a:r>
              <a:rPr lang="en-US" dirty="0"/>
              <a:t>Click To Edit Master Title Style</a:t>
            </a:r>
          </a:p>
        </p:txBody>
      </p:sp>
      <p:grpSp>
        <p:nvGrpSpPr>
          <p:cNvPr id="16" name="Group 15">
            <a:extLst>
              <a:ext uri="{FF2B5EF4-FFF2-40B4-BE49-F238E27FC236}">
                <a16:creationId xmlns:a16="http://schemas.microsoft.com/office/drawing/2014/main" id="{91DFF0AA-25CB-4522-8735-CED47F9D6E1A}"/>
              </a:ext>
            </a:extLst>
          </p:cNvPr>
          <p:cNvGrpSpPr>
            <a:grpSpLocks noChangeAspect="1"/>
          </p:cNvGrpSpPr>
          <p:nvPr userDrawn="1"/>
        </p:nvGrpSpPr>
        <p:grpSpPr>
          <a:xfrm>
            <a:off x="11185957" y="6356350"/>
            <a:ext cx="892295" cy="470693"/>
            <a:chOff x="4581525" y="2647950"/>
            <a:chExt cx="2943225" cy="1552575"/>
          </a:xfrm>
        </p:grpSpPr>
        <p:pic>
          <p:nvPicPr>
            <p:cNvPr id="14" name="Picture 13">
              <a:extLst>
                <a:ext uri="{FF2B5EF4-FFF2-40B4-BE49-F238E27FC236}">
                  <a16:creationId xmlns:a16="http://schemas.microsoft.com/office/drawing/2014/main" id="{D637E496-7AE7-42C4-BFF6-DEE5043A9357}"/>
                </a:ext>
              </a:extLst>
            </p:cNvPr>
            <p:cNvPicPr>
              <a:picLocks noChangeAspect="1"/>
            </p:cNvPicPr>
            <p:nvPr userDrawn="1"/>
          </p:nvPicPr>
          <p:blipFill rotWithShape="1">
            <a:blip r:embed="rId14" cstate="email">
              <a:extLst>
                <a:ext uri="{28A0092B-C50C-407E-A947-70E740481C1C}">
                  <a14:useLocalDpi xmlns:a14="http://schemas.microsoft.com/office/drawing/2010/main"/>
                </a:ext>
              </a:extLst>
            </a:blip>
            <a:srcRect/>
            <a:stretch/>
          </p:blipFill>
          <p:spPr>
            <a:xfrm>
              <a:off x="4667250" y="2647950"/>
              <a:ext cx="2857500" cy="1552575"/>
            </a:xfrm>
            <a:prstGeom prst="rect">
              <a:avLst/>
            </a:prstGeom>
          </p:spPr>
        </p:pic>
        <p:sp>
          <p:nvSpPr>
            <p:cNvPr id="15" name="Rectangle 14">
              <a:extLst>
                <a:ext uri="{FF2B5EF4-FFF2-40B4-BE49-F238E27FC236}">
                  <a16:creationId xmlns:a16="http://schemas.microsoft.com/office/drawing/2014/main" id="{9B7B3E67-D8E9-4489-8EA1-C727D3AE3D36}"/>
                </a:ext>
              </a:extLst>
            </p:cNvPr>
            <p:cNvSpPr/>
            <p:nvPr userDrawn="1"/>
          </p:nvSpPr>
          <p:spPr>
            <a:xfrm>
              <a:off x="4581525" y="3867150"/>
              <a:ext cx="2466975" cy="247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57488876"/>
      </p:ext>
    </p:extLst>
  </p:cSld>
  <p:clrMap bg1="lt1" tx1="dk1" bg2="lt2" tx2="dk2" accent1="accent1" accent2="accent2" accent3="accent3" accent4="accent4" accent5="accent5" accent6="accent6" hlink="hlink" folHlink="folHlink"/>
  <p:sldLayoutIdLst>
    <p:sldLayoutId id="2147483649" r:id="rId1"/>
    <p:sldLayoutId id="2147483675" r:id="rId2"/>
    <p:sldLayoutId id="2147483670" r:id="rId3"/>
    <p:sldLayoutId id="2147483669" r:id="rId4"/>
    <p:sldLayoutId id="2147483664" r:id="rId5"/>
    <p:sldLayoutId id="2147483651" r:id="rId6"/>
    <p:sldLayoutId id="2147483673" r:id="rId7"/>
    <p:sldLayoutId id="2147483660" r:id="rId8"/>
    <p:sldLayoutId id="2147483653" r:id="rId9"/>
    <p:sldLayoutId id="2147483654" r:id="rId10"/>
    <p:sldLayoutId id="2147483655" r:id="rId11"/>
    <p:sldLayoutId id="2147483658" r:id="rId12"/>
  </p:sldLayoutIdLst>
  <p:txStyles>
    <p:titleStyle>
      <a:lvl1pPr algn="l" defTabSz="914400" rtl="0" eaLnBrk="1" latinLnBrk="0" hangingPunct="1">
        <a:lnSpc>
          <a:spcPct val="90000"/>
        </a:lnSpc>
        <a:spcBef>
          <a:spcPct val="0"/>
        </a:spcBef>
        <a:buNone/>
        <a:defRPr sz="40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D4D"/>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D4D"/>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2.png"/><Relationship Id="rId7" Type="http://schemas.openxmlformats.org/officeDocument/2006/relationships/hyperlink" Target="https://www.respectability.org/2017/12/tatiana-lee/" TargetMode="External"/><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4.jpg"/><Relationship Id="rId5" Type="http://schemas.openxmlformats.org/officeDocument/2006/relationships/hyperlink" Target="https://www.respectability.org/2017/12/jennifer-laszlo-mizrahi-president/" TargetMode="External"/><Relationship Id="rId10" Type="http://schemas.openxmlformats.org/officeDocument/2006/relationships/image" Target="../media/image6.jpg"/><Relationship Id="rId4" Type="http://schemas.openxmlformats.org/officeDocument/2006/relationships/image" Target="../media/image3.jpg"/><Relationship Id="rId9" Type="http://schemas.openxmlformats.org/officeDocument/2006/relationships/hyperlink" Target="https://www.respectability.org/2017/07/rep-steve-bartlet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hyperlink" Target="https://disabilitycompendium.org/county-reports" TargetMode="External"/><Relationship Id="rId2" Type="http://schemas.openxmlformats.org/officeDocument/2006/relationships/hyperlink" Target="https://disabilitycompendium.org/" TargetMode="Externa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hyperlink" Target="https://data.census.gov/cedsci/?intcmp=aff_cedsci_banner"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33.png"/><Relationship Id="rId4" Type="http://schemas.microsoft.com/office/2007/relationships/hdphoto" Target="../media/hdphoto11.wdp"/></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accenture.com/_acnmedia/pdf-89/accenture-disability-inclusion-research-report.pdf"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therespectabilityreport.org/2019/10/10/majority-of-voters-have-disability-connections/"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hyperlink" Target="https://www.respectability.org/inclusive-philanthropy/" TargetMode="External"/><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36.tif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s://www.respectability.org/2019/08/webinar-how-to-recruit-accommodate-and-promote-people-with-disabilities/"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respectability.org/2019/08/webinar-how-to-ensure-a-welcoming-lexicon-and-inclusive-storytellin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tapability.org/" TargetMode="External"/><Relationship Id="rId7" Type="http://schemas.openxmlformats.org/officeDocument/2006/relationships/image" Target="../media/image43.jpeg"/><Relationship Id="rId2" Type="http://schemas.openxmlformats.org/officeDocument/2006/relationships/hyperlink" Target="https://www.respectability.org/resources/Employers-Embracing-Employees-Disabilities/" TargetMode="External"/><Relationship Id="rId1" Type="http://schemas.openxmlformats.org/officeDocument/2006/relationships/slideLayout" Target="../slideLayouts/slideLayout2.xml"/><Relationship Id="rId6" Type="http://schemas.openxmlformats.org/officeDocument/2006/relationships/hyperlink" Target="https://www.respectability.org/2019/08/webinar-how-to-recruit-accommodate-and-promote-people-with-disabilities/" TargetMode="External"/><Relationship Id="rId5" Type="http://schemas.openxmlformats.org/officeDocument/2006/relationships/hyperlink" Target="http://files.ctctcdn.com/6a358ed5001/7706c4df-5217-4fb5-948c-71e0d6c94f49.pdf?ver=1454348201000" TargetMode="External"/><Relationship Id="rId4" Type="http://schemas.openxmlformats.org/officeDocument/2006/relationships/hyperlink" Target="https://askjan.org/index.html"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philanthropy.com/article/Opinion-Ford-s-Push-on/237762" TargetMode="External"/><Relationship Id="rId2" Type="http://schemas.openxmlformats.org/officeDocument/2006/relationships/hyperlink" Target="http://www.askearn.org/about/" TargetMode="Externa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jpg"/></Relationships>
</file>

<file path=ppt/slides/_rels/slide33.xml.rels><?xml version="1.0" encoding="UTF-8" standalone="yes"?>
<Relationships xmlns="http://schemas.openxmlformats.org/package/2006/relationships"><Relationship Id="rId3" Type="http://schemas.openxmlformats.org/officeDocument/2006/relationships/hyperlink" Target="https://www.respectability.org/2019/08/how-to-ensure-accessible-websites-social-media-and-inclusive-photos/" TargetMode="External"/><Relationship Id="rId2" Type="http://schemas.openxmlformats.org/officeDocument/2006/relationships/hyperlink" Target="https://www.respectability.org/hollywood-inclusion/" TargetMode="External"/><Relationship Id="rId1" Type="http://schemas.openxmlformats.org/officeDocument/2006/relationships/slideLayout" Target="../slideLayouts/slideLayout2.xml"/><Relationship Id="rId5" Type="http://schemas.openxmlformats.org/officeDocument/2006/relationships/image" Target="../media/image46.jpg"/><Relationship Id="rId4" Type="http://schemas.openxmlformats.org/officeDocument/2006/relationships/hyperlink" Target="https://www.respectability.org/2019/08/webinar-premium-skills-workshop-in-social-media-accessibility/"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respectability.org/2019/08/webinar-premium-skills-workshop-in-social-media-accessibility/" TargetMode="External"/><Relationship Id="rId2" Type="http://schemas.openxmlformats.org/officeDocument/2006/relationships/hyperlink" Target="https://www.respectability.org/2019/08/how-to-ensure-accessible-websites-social-media-and-inclusive-photos/" TargetMode="Externa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hyperlink" Target="https://www.respectability.org/inclusion-toolkits/disability-faq/#q10" TargetMode="External"/><Relationship Id="rId2" Type="http://schemas.openxmlformats.org/officeDocument/2006/relationships/hyperlink" Target="https://www.respectability.org/inclusion-toolkits/disability-faq/#q12" TargetMode="Externa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hyperlink" Target="https://www.respectability.org/2019/08/webinar-how-to-ensure-accessible-event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www.cct.org/wp-content/uploads/2015/08/2015ADAComplianceGuide.pdf"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www.socialinnovationsjournal.org/sectors/92-nonprofit-community/2166-social-enterprise-creating-employment-opportunities-for-people-with-disabilities"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bit.ly/2nr4moJ" TargetMode="External"/><Relationship Id="rId7" Type="http://schemas.openxmlformats.org/officeDocument/2006/relationships/image" Target="../media/image52.jpg"/><Relationship Id="rId2" Type="http://schemas.openxmlformats.org/officeDocument/2006/relationships/hyperlink" Target="http://bit.ly/2jOl3FL" TargetMode="External"/><Relationship Id="rId1" Type="http://schemas.openxmlformats.org/officeDocument/2006/relationships/slideLayout" Target="../slideLayouts/slideLayout2.xml"/><Relationship Id="rId6" Type="http://schemas.openxmlformats.org/officeDocument/2006/relationships/hyperlink" Target="https://bit.ly/2uE8tPh" TargetMode="External"/><Relationship Id="rId5" Type="http://schemas.openxmlformats.org/officeDocument/2006/relationships/hyperlink" Target="http://bit.ly/2AueSyx" TargetMode="External"/><Relationship Id="rId4" Type="http://schemas.openxmlformats.org/officeDocument/2006/relationships/hyperlink" Target="http://bit.ly/2Bxy0Lk" TargetMode="Externa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2.png"/><Relationship Id="rId18" Type="http://schemas.microsoft.com/office/2007/relationships/hdphoto" Target="../media/hdphoto8.wdp"/><Relationship Id="rId3" Type="http://schemas.openxmlformats.org/officeDocument/2006/relationships/image" Target="../media/image7.png"/><Relationship Id="rId21" Type="http://schemas.openxmlformats.org/officeDocument/2006/relationships/image" Target="../media/image16.jpeg"/><Relationship Id="rId7" Type="http://schemas.openxmlformats.org/officeDocument/2006/relationships/image" Target="../media/image9.png"/><Relationship Id="rId12" Type="http://schemas.microsoft.com/office/2007/relationships/hdphoto" Target="../media/hdphoto5.wdp"/><Relationship Id="rId17" Type="http://schemas.openxmlformats.org/officeDocument/2006/relationships/image" Target="../media/image14.png"/><Relationship Id="rId2" Type="http://schemas.openxmlformats.org/officeDocument/2006/relationships/notesSlide" Target="../notesSlides/notesSlide2.xml"/><Relationship Id="rId16" Type="http://schemas.microsoft.com/office/2007/relationships/hdphoto" Target="../media/hdphoto7.wdp"/><Relationship Id="rId20" Type="http://schemas.microsoft.com/office/2007/relationships/hdphoto" Target="../media/hdphoto9.wdp"/><Relationship Id="rId1" Type="http://schemas.openxmlformats.org/officeDocument/2006/relationships/slideLayout" Target="../slideLayouts/slideLayout10.xml"/><Relationship Id="rId6" Type="http://schemas.microsoft.com/office/2007/relationships/hdphoto" Target="../media/hdphoto2.wdp"/><Relationship Id="rId11" Type="http://schemas.openxmlformats.org/officeDocument/2006/relationships/image" Target="../media/image11.png"/><Relationship Id="rId5" Type="http://schemas.openxmlformats.org/officeDocument/2006/relationships/image" Target="../media/image8.png"/><Relationship Id="rId15" Type="http://schemas.openxmlformats.org/officeDocument/2006/relationships/image" Target="../media/image13.png"/><Relationship Id="rId10" Type="http://schemas.microsoft.com/office/2007/relationships/hdphoto" Target="../media/hdphoto4.wdp"/><Relationship Id="rId19" Type="http://schemas.openxmlformats.org/officeDocument/2006/relationships/image" Target="../media/image15.png"/><Relationship Id="rId4" Type="http://schemas.microsoft.com/office/2007/relationships/hdphoto" Target="../media/hdphoto1.wdp"/><Relationship Id="rId9" Type="http://schemas.openxmlformats.org/officeDocument/2006/relationships/image" Target="../media/image10.png"/><Relationship Id="rId14" Type="http://schemas.microsoft.com/office/2007/relationships/hdphoto" Target="../media/hdphoto6.wdp"/></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therespectabilityreport.org/" TargetMode="External"/><Relationship Id="rId2" Type="http://schemas.openxmlformats.org/officeDocument/2006/relationships/hyperlink" Target="http://www.respectability.org/"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www.respectability.org/accessibility-webinars/"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respectability.org/" TargetMode="External"/><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2.png"/><Relationship Id="rId5" Type="http://schemas.openxmlformats.org/officeDocument/2006/relationships/image" Target="../media/image53.jpeg"/><Relationship Id="rId4" Type="http://schemas.openxmlformats.org/officeDocument/2006/relationships/hyperlink" Target="mailto:JenniferM@RespectAbilityUSA.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18.png"/><Relationship Id="rId4" Type="http://schemas.microsoft.com/office/2007/relationships/hdphoto" Target="../media/hdphoto10.wdp"/></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hyperlink" Target="https://www.respectability.org/2018/09/including-african-americans-with-disabilities-in-inclusive-philanthropy/"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respectability.org/2018/09/including-lgbtq-individuals-with-disabilities-in-inclusive-philanthropy/" TargetMode="External"/><Relationship Id="rId5" Type="http://schemas.openxmlformats.org/officeDocument/2006/relationships/hyperlink" Target="https://www.respectability.org/womenwithdisabilities/" TargetMode="External"/><Relationship Id="rId4" Type="http://schemas.openxmlformats.org/officeDocument/2006/relationships/hyperlink" Target="https://www.respectability.org/2018/09/including-latinx-and-hispanics-with-disabilities-in-inclusive-philanthropy/"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A28537C8-062B-B14B-B992-E491A484D720}"/>
              </a:ext>
            </a:extLst>
          </p:cNvPr>
          <p:cNvSpPr>
            <a:spLocks noGrp="1"/>
          </p:cNvSpPr>
          <p:nvPr>
            <p:ph type="title"/>
          </p:nvPr>
        </p:nvSpPr>
        <p:spPr/>
        <p:txBody>
          <a:bodyPr/>
          <a:lstStyle/>
          <a:p>
            <a:r>
              <a:rPr lang="en-US" dirty="0"/>
              <a:t>Disability 101</a:t>
            </a:r>
          </a:p>
        </p:txBody>
      </p:sp>
      <p:pic>
        <p:nvPicPr>
          <p:cNvPr id="13" name="Picture 12" descr="RespectAbility logo">
            <a:extLst>
              <a:ext uri="{FF2B5EF4-FFF2-40B4-BE49-F238E27FC236}">
                <a16:creationId xmlns:a16="http://schemas.microsoft.com/office/drawing/2014/main" id="{F470BEEA-2EE5-4BD6-B08F-117EAA0ADD6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4154" y="478683"/>
            <a:ext cx="4267200" cy="1908220"/>
          </a:xfrm>
          <a:prstGeom prst="rect">
            <a:avLst/>
          </a:prstGeom>
        </p:spPr>
      </p:pic>
      <p:sp>
        <p:nvSpPr>
          <p:cNvPr id="4" name="Rectangle 3">
            <a:extLst>
              <a:ext uri="{FF2B5EF4-FFF2-40B4-BE49-F238E27FC236}">
                <a16:creationId xmlns:a16="http://schemas.microsoft.com/office/drawing/2014/main" id="{F40E8C01-C1CD-4A97-950A-7DDEF86ECDC5}"/>
              </a:ext>
            </a:extLst>
          </p:cNvPr>
          <p:cNvSpPr/>
          <p:nvPr/>
        </p:nvSpPr>
        <p:spPr>
          <a:xfrm>
            <a:off x="-590246" y="2721174"/>
            <a:ext cx="6096000" cy="1920526"/>
          </a:xfrm>
          <a:prstGeom prst="rect">
            <a:avLst/>
          </a:prstGeom>
        </p:spPr>
        <p:txBody>
          <a:bodyPr wrap="square">
            <a:spAutoFit/>
          </a:bodyPr>
          <a:lstStyle/>
          <a:p>
            <a:pPr marL="0" marR="0" lvl="0" indent="0" algn="ctr" defTabSz="914400" eaLnBrk="1" fontAlgn="auto" latinLnBrk="0" hangingPunct="1">
              <a:lnSpc>
                <a:spcPct val="90000"/>
              </a:lnSpc>
              <a:spcBef>
                <a:spcPct val="0"/>
              </a:spcBef>
              <a:spcAft>
                <a:spcPts val="0"/>
              </a:spcAft>
              <a:buClrTx/>
              <a:buSzTx/>
              <a:buFontTx/>
              <a:buNone/>
              <a:tabLst/>
              <a:defRPr/>
            </a:pPr>
            <a:r>
              <a:rPr kumimoji="0" lang="en-US" sz="6600" b="1" u="none" strike="noStrike" kern="0" cap="none" spc="0" normalizeH="0" baseline="0" noProof="0" dirty="0">
                <a:ln>
                  <a:noFill/>
                </a:ln>
                <a:solidFill>
                  <a:srgbClr val="000000"/>
                </a:solidFill>
                <a:effectLst/>
                <a:uLnTx/>
                <a:uFillTx/>
                <a:latin typeface="Times New Roman" panose="02020603050405020304" pitchFamily="18" charset="0"/>
                <a:ea typeface="Lato" charset="0"/>
                <a:cs typeface="Times New Roman" panose="02020603050405020304" pitchFamily="18" charset="0"/>
              </a:rPr>
              <a:t>Disability </a:t>
            </a:r>
          </a:p>
          <a:p>
            <a:pPr marL="0" marR="0" lvl="0" indent="0" algn="ctr" defTabSz="914400" eaLnBrk="1" fontAlgn="auto" latinLnBrk="0" hangingPunct="1">
              <a:lnSpc>
                <a:spcPct val="90000"/>
              </a:lnSpc>
              <a:spcBef>
                <a:spcPct val="0"/>
              </a:spcBef>
              <a:spcAft>
                <a:spcPts val="0"/>
              </a:spcAft>
              <a:buClrTx/>
              <a:buSzTx/>
              <a:buFontTx/>
              <a:buNone/>
              <a:tabLst/>
              <a:defRPr/>
            </a:pPr>
            <a:r>
              <a:rPr kumimoji="0" lang="en-US" sz="6600" b="1" u="none" strike="noStrike" kern="0" cap="none" spc="0" normalizeH="0" baseline="0" noProof="0" dirty="0">
                <a:ln>
                  <a:noFill/>
                </a:ln>
                <a:solidFill>
                  <a:srgbClr val="000000"/>
                </a:solidFill>
                <a:effectLst/>
                <a:uLnTx/>
                <a:uFillTx/>
                <a:latin typeface="Times New Roman" panose="02020603050405020304" pitchFamily="18" charset="0"/>
                <a:ea typeface="Lato" charset="0"/>
                <a:cs typeface="Times New Roman" panose="02020603050405020304" pitchFamily="18" charset="0"/>
              </a:rPr>
              <a:t>101</a:t>
            </a:r>
            <a:endParaRPr kumimoji="0" lang="en-US" sz="4000" b="1" u="none" strike="noStrike" kern="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pic>
        <p:nvPicPr>
          <p:cNvPr id="12" name="Picture 11" descr="Two separate photos of diverse people with disabilities smiling together&#10;Text: Including People with Disabilities in Nonprofits &amp; Foundations Accessibility &amp; Equity Webinar Series">
            <a:extLst>
              <a:ext uri="{FF2B5EF4-FFF2-40B4-BE49-F238E27FC236}">
                <a16:creationId xmlns:a16="http://schemas.microsoft.com/office/drawing/2014/main" id="{D654F910-99A8-8A40-AC26-EEAA35087D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0920" y="0"/>
            <a:ext cx="7351080" cy="4817611"/>
          </a:xfrm>
          <a:prstGeom prst="rect">
            <a:avLst/>
          </a:prstGeom>
        </p:spPr>
      </p:pic>
      <p:grpSp>
        <p:nvGrpSpPr>
          <p:cNvPr id="3" name="Group 2">
            <a:extLst>
              <a:ext uri="{FF2B5EF4-FFF2-40B4-BE49-F238E27FC236}">
                <a16:creationId xmlns:a16="http://schemas.microsoft.com/office/drawing/2014/main" id="{258EB21C-2019-EC4F-AD4A-F2899F32B2CE}"/>
              </a:ext>
            </a:extLst>
          </p:cNvPr>
          <p:cNvGrpSpPr/>
          <p:nvPr/>
        </p:nvGrpSpPr>
        <p:grpSpPr>
          <a:xfrm>
            <a:off x="200918" y="5007716"/>
            <a:ext cx="11790163" cy="1371601"/>
            <a:chOff x="435592" y="5017515"/>
            <a:chExt cx="11790163" cy="1371601"/>
          </a:xfrm>
        </p:grpSpPr>
        <p:sp>
          <p:nvSpPr>
            <p:cNvPr id="7" name="Rectangle 6">
              <a:extLst>
                <a:ext uri="{FF2B5EF4-FFF2-40B4-BE49-F238E27FC236}">
                  <a16:creationId xmlns:a16="http://schemas.microsoft.com/office/drawing/2014/main" id="{3A652D2D-ADE7-C444-87C2-D9B9F25E9FCD}"/>
                </a:ext>
              </a:extLst>
            </p:cNvPr>
            <p:cNvSpPr/>
            <p:nvPr/>
          </p:nvSpPr>
          <p:spPr>
            <a:xfrm>
              <a:off x="1807192" y="5195484"/>
              <a:ext cx="2629246" cy="1015663"/>
            </a:xfrm>
            <a:prstGeom prst="rect">
              <a:avLst/>
            </a:prstGeom>
          </p:spPr>
          <p:txBody>
            <a:bodyPr wrap="none">
              <a:spAutoFit/>
            </a:bodyPr>
            <a:lstStyle/>
            <a:p>
              <a:r>
                <a:rPr lang="en-US" sz="2000" dirty="0">
                  <a:latin typeface="Times New Roman" panose="02020603050405020304" pitchFamily="18" charset="0"/>
                  <a:cs typeface="Times New Roman" panose="02020603050405020304" pitchFamily="18" charset="0"/>
                  <a:hlinkClick r:id="rId5"/>
                </a:rPr>
                <a:t>Jennifer Laszlo Mizrahi</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President</a:t>
              </a:r>
            </a:p>
            <a:p>
              <a:r>
                <a:rPr lang="en-US" sz="2000" dirty="0" err="1">
                  <a:latin typeface="Times New Roman" panose="02020603050405020304" pitchFamily="18" charset="0"/>
                  <a:cs typeface="Times New Roman" panose="02020603050405020304" pitchFamily="18" charset="0"/>
                </a:rPr>
                <a:t>RespectAbility</a:t>
              </a:r>
              <a:endParaRPr lang="en-US" sz="2000" dirty="0">
                <a:latin typeface="Times New Roman" panose="02020603050405020304" pitchFamily="18" charset="0"/>
                <a:cs typeface="Times New Roman" panose="02020603050405020304" pitchFamily="18" charset="0"/>
              </a:endParaRPr>
            </a:p>
          </p:txBody>
        </p:sp>
        <p:pic>
          <p:nvPicPr>
            <p:cNvPr id="9" name="Picture 8" descr="Jennifer Laszlo Mizrahi">
              <a:extLst>
                <a:ext uri="{FF2B5EF4-FFF2-40B4-BE49-F238E27FC236}">
                  <a16:creationId xmlns:a16="http://schemas.microsoft.com/office/drawing/2014/main" id="{E82B8671-FA7E-3544-8419-99646E798C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592" y="5017516"/>
              <a:ext cx="1371600" cy="1371600"/>
            </a:xfrm>
            <a:prstGeom prst="rect">
              <a:avLst/>
            </a:prstGeom>
          </p:spPr>
        </p:pic>
        <p:sp>
          <p:nvSpPr>
            <p:cNvPr id="2" name="Rectangle 1">
              <a:extLst>
                <a:ext uri="{FF2B5EF4-FFF2-40B4-BE49-F238E27FC236}">
                  <a16:creationId xmlns:a16="http://schemas.microsoft.com/office/drawing/2014/main" id="{CE2F71DF-F9BA-8549-BD6E-848E5F1A54B6}"/>
                </a:ext>
              </a:extLst>
            </p:cNvPr>
            <p:cNvSpPr/>
            <p:nvPr/>
          </p:nvSpPr>
          <p:spPr>
            <a:xfrm>
              <a:off x="5939095" y="5195483"/>
              <a:ext cx="2595582" cy="1015663"/>
            </a:xfrm>
            <a:prstGeom prst="rect">
              <a:avLst/>
            </a:prstGeom>
          </p:spPr>
          <p:txBody>
            <a:bodyPr wrap="none">
              <a:spAutoFit/>
            </a:bodyPr>
            <a:lstStyle/>
            <a:p>
              <a:r>
                <a:rPr lang="en-US" sz="2000" dirty="0">
                  <a:latin typeface="Times New Roman" panose="02020603050405020304" pitchFamily="18" charset="0"/>
                  <a:cs typeface="Times New Roman" panose="02020603050405020304" pitchFamily="18" charset="0"/>
                  <a:hlinkClick r:id="rId7"/>
                </a:rPr>
                <a:t>Tatiana Lee</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Hollywood </a:t>
              </a:r>
              <a:r>
                <a:rPr lang="en-US" sz="2000" dirty="0" err="1">
                  <a:latin typeface="Times New Roman" panose="02020603050405020304" pitchFamily="18" charset="0"/>
                  <a:cs typeface="Times New Roman" panose="02020603050405020304" pitchFamily="18" charset="0"/>
                </a:rPr>
                <a:t>Inclusionist</a:t>
              </a:r>
              <a:endParaRPr lang="en-US" sz="2000" dirty="0">
                <a:latin typeface="Times New Roman" panose="02020603050405020304" pitchFamily="18" charset="0"/>
                <a:cs typeface="Times New Roman" panose="02020603050405020304" pitchFamily="18" charset="0"/>
              </a:endParaRPr>
            </a:p>
            <a:p>
              <a:r>
                <a:rPr lang="en-US" sz="2000" dirty="0" err="1">
                  <a:latin typeface="Times New Roman" panose="02020603050405020304" pitchFamily="18" charset="0"/>
                  <a:cs typeface="Times New Roman" panose="02020603050405020304" pitchFamily="18" charset="0"/>
                </a:rPr>
                <a:t>RespectAbility</a:t>
              </a:r>
              <a:endParaRPr lang="en-US" sz="2000" dirty="0">
                <a:latin typeface="Times New Roman" panose="02020603050405020304" pitchFamily="18" charset="0"/>
                <a:cs typeface="Times New Roman" panose="02020603050405020304" pitchFamily="18" charset="0"/>
              </a:endParaRPr>
            </a:p>
          </p:txBody>
        </p:sp>
        <p:pic>
          <p:nvPicPr>
            <p:cNvPr id="8" name="Picture 7" descr="Tatiana Lee">
              <a:extLst>
                <a:ext uri="{FF2B5EF4-FFF2-40B4-BE49-F238E27FC236}">
                  <a16:creationId xmlns:a16="http://schemas.microsoft.com/office/drawing/2014/main" id="{51C16135-F8DF-6E41-8553-7BF1A43E8B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67495" y="5017515"/>
              <a:ext cx="1371600" cy="1371600"/>
            </a:xfrm>
            <a:prstGeom prst="rect">
              <a:avLst/>
            </a:prstGeom>
          </p:spPr>
        </p:pic>
        <p:sp>
          <p:nvSpPr>
            <p:cNvPr id="14" name="Rectangle 13">
              <a:extLst>
                <a:ext uri="{FF2B5EF4-FFF2-40B4-BE49-F238E27FC236}">
                  <a16:creationId xmlns:a16="http://schemas.microsoft.com/office/drawing/2014/main" id="{701195F6-4626-5D4C-9A43-0FA87BB980F1}"/>
                </a:ext>
              </a:extLst>
            </p:cNvPr>
            <p:cNvSpPr/>
            <p:nvPr/>
          </p:nvSpPr>
          <p:spPr>
            <a:xfrm>
              <a:off x="10070998" y="5195483"/>
              <a:ext cx="2154757" cy="1015663"/>
            </a:xfrm>
            <a:prstGeom prst="rect">
              <a:avLst/>
            </a:prstGeom>
          </p:spPr>
          <p:txBody>
            <a:bodyPr wrap="none">
              <a:spAutoFit/>
            </a:bodyPr>
            <a:lstStyle/>
            <a:p>
              <a:r>
                <a:rPr lang="en-US" sz="2000" dirty="0">
                  <a:latin typeface="Times New Roman" panose="02020603050405020304" pitchFamily="18" charset="0"/>
                  <a:cs typeface="Times New Roman" panose="02020603050405020304" pitchFamily="18" charset="0"/>
                  <a:hlinkClick r:id="rId9"/>
                </a:rPr>
                <a:t>Hon. Steve Bartlett</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Chairman</a:t>
              </a:r>
            </a:p>
            <a:p>
              <a:r>
                <a:rPr lang="en-US" sz="2000" dirty="0" err="1">
                  <a:latin typeface="Times New Roman" panose="02020603050405020304" pitchFamily="18" charset="0"/>
                  <a:cs typeface="Times New Roman" panose="02020603050405020304" pitchFamily="18" charset="0"/>
                </a:rPr>
                <a:t>RespectAbility</a:t>
              </a:r>
              <a:endParaRPr lang="en-US" sz="2000" dirty="0">
                <a:latin typeface="Times New Roman" panose="02020603050405020304" pitchFamily="18" charset="0"/>
                <a:cs typeface="Times New Roman" panose="02020603050405020304" pitchFamily="18" charset="0"/>
              </a:endParaRPr>
            </a:p>
          </p:txBody>
        </p:sp>
        <p:pic>
          <p:nvPicPr>
            <p:cNvPr id="16" name="Picture 15" descr="Steve Bartlett">
              <a:extLst>
                <a:ext uri="{FF2B5EF4-FFF2-40B4-BE49-F238E27FC236}">
                  <a16:creationId xmlns:a16="http://schemas.microsoft.com/office/drawing/2014/main" id="{BD01A1E8-6F1F-2C4A-9982-0376A0DE2C5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99398" y="5017515"/>
              <a:ext cx="1371600" cy="1371600"/>
            </a:xfrm>
            <a:prstGeom prst="rect">
              <a:avLst/>
            </a:prstGeom>
          </p:spPr>
        </p:pic>
      </p:grpSp>
    </p:spTree>
    <p:extLst>
      <p:ext uri="{BB962C8B-B14F-4D97-AF65-F5344CB8AC3E}">
        <p14:creationId xmlns:p14="http://schemas.microsoft.com/office/powerpoint/2010/main" val="2602135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1F3597-60D6-47E0-B868-48BE39AEF272}"/>
              </a:ext>
            </a:extLst>
          </p:cNvPr>
          <p:cNvSpPr/>
          <p:nvPr/>
        </p:nvSpPr>
        <p:spPr>
          <a:xfrm>
            <a:off x="700216" y="654484"/>
            <a:ext cx="6355492" cy="1200329"/>
          </a:xfrm>
          <a:prstGeom prst="rect">
            <a:avLst/>
          </a:prstGeom>
          <a:noFill/>
          <a:ln w="57150">
            <a:noFill/>
          </a:ln>
        </p:spPr>
        <p:txBody>
          <a:bodyPr wrap="square">
            <a:spAutoFit/>
          </a:bodyPr>
          <a:lstStyle/>
          <a:p>
            <a:pPr algn="ctr"/>
            <a:r>
              <a:rPr lang="en-US" sz="3600" dirty="0">
                <a:solidFill>
                  <a:schemeClr val="tx1">
                    <a:lumMod val="85000"/>
                    <a:lumOff val="15000"/>
                  </a:schemeClr>
                </a:solidFill>
                <a:latin typeface="Times New Roman" panose="02020603050405020304" pitchFamily="18" charset="0"/>
                <a:cs typeface="Times New Roman" panose="02020603050405020304" pitchFamily="18" charset="0"/>
              </a:rPr>
              <a:t>Anyone can join the disability community at any point. </a:t>
            </a:r>
          </a:p>
        </p:txBody>
      </p:sp>
      <p:sp>
        <p:nvSpPr>
          <p:cNvPr id="3" name="Title 2">
            <a:extLst>
              <a:ext uri="{FF2B5EF4-FFF2-40B4-BE49-F238E27FC236}">
                <a16:creationId xmlns:a16="http://schemas.microsoft.com/office/drawing/2014/main" id="{EDC0EC26-C7B7-41B6-8090-A0F7E75AB6BD}"/>
              </a:ext>
            </a:extLst>
          </p:cNvPr>
          <p:cNvSpPr>
            <a:spLocks noGrp="1"/>
          </p:cNvSpPr>
          <p:nvPr>
            <p:ph type="title" idx="4294967295"/>
          </p:nvPr>
        </p:nvSpPr>
        <p:spPr>
          <a:xfrm>
            <a:off x="1011194" y="2658867"/>
            <a:ext cx="5399903" cy="1139825"/>
          </a:xfrm>
        </p:spPr>
        <p:txBody>
          <a:bodyPr>
            <a:normAutofit fontScale="90000"/>
          </a:bodyPr>
          <a:lstStyle/>
          <a:p>
            <a:pPr algn="ctr"/>
            <a:r>
              <a:rPr lang="en-US" dirty="0">
                <a:solidFill>
                  <a:schemeClr val="tx1">
                    <a:lumMod val="85000"/>
                    <a:lumOff val="15000"/>
                  </a:schemeClr>
                </a:solidFill>
              </a:rPr>
              <a:t>The disability community is cutting edge and innovative.</a:t>
            </a:r>
          </a:p>
        </p:txBody>
      </p:sp>
      <p:sp>
        <p:nvSpPr>
          <p:cNvPr id="2" name="Content Placeholder 1">
            <a:extLst>
              <a:ext uri="{FF2B5EF4-FFF2-40B4-BE49-F238E27FC236}">
                <a16:creationId xmlns:a16="http://schemas.microsoft.com/office/drawing/2014/main" id="{D40DAF7A-D903-408C-8C97-5228B5DBEA9D}"/>
              </a:ext>
            </a:extLst>
          </p:cNvPr>
          <p:cNvSpPr>
            <a:spLocks noGrp="1"/>
          </p:cNvSpPr>
          <p:nvPr>
            <p:ph idx="4294967295"/>
          </p:nvPr>
        </p:nvSpPr>
        <p:spPr>
          <a:xfrm>
            <a:off x="867032" y="4602746"/>
            <a:ext cx="6021860" cy="624016"/>
          </a:xfrm>
        </p:spPr>
        <p:txBody>
          <a:bodyPr>
            <a:noAutofit/>
          </a:bodyPr>
          <a:lstStyle/>
          <a:p>
            <a:pPr marL="0" indent="0" algn="ctr">
              <a:buNone/>
            </a:pPr>
            <a:r>
              <a:rPr lang="en-US" sz="3600" dirty="0">
                <a:solidFill>
                  <a:schemeClr val="tx1">
                    <a:lumMod val="85000"/>
                    <a:lumOff val="15000"/>
                  </a:schemeClr>
                </a:solidFill>
              </a:rPr>
              <a:t>People with disabilities are diverse and part of all communities.</a:t>
            </a:r>
          </a:p>
        </p:txBody>
      </p:sp>
      <p:pic>
        <p:nvPicPr>
          <p:cNvPr id="6" name="Picture 5" descr="A diverse group of people with disabilities smiling together inside a hallway">
            <a:extLst>
              <a:ext uri="{FF2B5EF4-FFF2-40B4-BE49-F238E27FC236}">
                <a16:creationId xmlns:a16="http://schemas.microsoft.com/office/drawing/2014/main" id="{D0450731-51F8-4D53-B495-F673942D20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04956" y="-22575"/>
            <a:ext cx="4731695" cy="7097542"/>
          </a:xfrm>
          <a:prstGeom prst="rect">
            <a:avLst/>
          </a:prstGeom>
        </p:spPr>
      </p:pic>
      <p:cxnSp>
        <p:nvCxnSpPr>
          <p:cNvPr id="8" name="Straight Connector 7">
            <a:extLst>
              <a:ext uri="{FF2B5EF4-FFF2-40B4-BE49-F238E27FC236}">
                <a16:creationId xmlns:a16="http://schemas.microsoft.com/office/drawing/2014/main" id="{63C60552-9297-48B5-AFFF-CF22D7D4F9C9}"/>
              </a:ext>
              <a:ext uri="{C183D7F6-B498-43B3-948B-1728B52AA6E4}">
                <adec:decorative xmlns:adec="http://schemas.microsoft.com/office/drawing/2017/decorative" val="1"/>
              </a:ext>
            </a:extLst>
          </p:cNvPr>
          <p:cNvCxnSpPr>
            <a:cxnSpLocks/>
          </p:cNvCxnSpPr>
          <p:nvPr/>
        </p:nvCxnSpPr>
        <p:spPr>
          <a:xfrm>
            <a:off x="2965622" y="2236573"/>
            <a:ext cx="1532237" cy="0"/>
          </a:xfrm>
          <a:prstGeom prst="line">
            <a:avLst/>
          </a:prstGeom>
          <a:ln w="28575">
            <a:solidFill>
              <a:srgbClr val="F5BA2B"/>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C13C223-1512-4211-BD55-57733730DC86}"/>
              </a:ext>
              <a:ext uri="{C183D7F6-B498-43B3-948B-1728B52AA6E4}">
                <adec:decorative xmlns:adec="http://schemas.microsoft.com/office/drawing/2017/decorative" val="1"/>
              </a:ext>
            </a:extLst>
          </p:cNvPr>
          <p:cNvCxnSpPr>
            <a:cxnSpLocks/>
          </p:cNvCxnSpPr>
          <p:nvPr/>
        </p:nvCxnSpPr>
        <p:spPr>
          <a:xfrm>
            <a:off x="2866768" y="4304270"/>
            <a:ext cx="1816443" cy="0"/>
          </a:xfrm>
          <a:prstGeom prst="line">
            <a:avLst/>
          </a:prstGeom>
          <a:ln w="28575">
            <a:solidFill>
              <a:srgbClr val="F5BA2B"/>
            </a:solidFill>
          </a:ln>
        </p:spPr>
        <p:style>
          <a:lnRef idx="1">
            <a:schemeClr val="accent1"/>
          </a:lnRef>
          <a:fillRef idx="0">
            <a:schemeClr val="accent1"/>
          </a:fillRef>
          <a:effectRef idx="0">
            <a:schemeClr val="accent1"/>
          </a:effectRef>
          <a:fontRef idx="minor">
            <a:schemeClr val="tx1"/>
          </a:fontRef>
        </p:style>
      </p:cxnSp>
      <p:pic>
        <p:nvPicPr>
          <p:cNvPr id="14" name="Picture 13" descr="RespectAbility logo">
            <a:extLst>
              <a:ext uri="{FF2B5EF4-FFF2-40B4-BE49-F238E27FC236}">
                <a16:creationId xmlns:a16="http://schemas.microsoft.com/office/drawing/2014/main" id="{753077BB-2BF8-4071-AA3F-BF41D1E94B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45" y="6454598"/>
            <a:ext cx="906449" cy="403402"/>
          </a:xfrm>
          <a:prstGeom prst="rect">
            <a:avLst/>
          </a:prstGeom>
        </p:spPr>
      </p:pic>
    </p:spTree>
    <p:extLst>
      <p:ext uri="{BB962C8B-B14F-4D97-AF65-F5344CB8AC3E}">
        <p14:creationId xmlns:p14="http://schemas.microsoft.com/office/powerpoint/2010/main" val="3436560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31E62-F532-DC42-82CB-B71C4263F078}"/>
              </a:ext>
            </a:extLst>
          </p:cNvPr>
          <p:cNvSpPr>
            <a:spLocks noGrp="1"/>
          </p:cNvSpPr>
          <p:nvPr>
            <p:ph type="title"/>
          </p:nvPr>
        </p:nvSpPr>
        <p:spPr/>
        <p:txBody>
          <a:bodyPr/>
          <a:lstStyle/>
          <a:p>
            <a:r>
              <a:rPr lang="en-US" dirty="0"/>
              <a:t>School statistics</a:t>
            </a:r>
          </a:p>
        </p:txBody>
      </p:sp>
      <p:pic>
        <p:nvPicPr>
          <p:cNvPr id="10" name="Picture 9" descr="A young adult man with a disability wearing an apron with his arms crossed">
            <a:extLst>
              <a:ext uri="{FF2B5EF4-FFF2-40B4-BE49-F238E27FC236}">
                <a16:creationId xmlns:a16="http://schemas.microsoft.com/office/drawing/2014/main" id="{694F17C3-B34B-4739-9306-3FCB5E9A08DD}"/>
              </a:ext>
            </a:extLst>
          </p:cNvPr>
          <p:cNvPicPr>
            <a:picLocks noChangeAspect="1"/>
          </p:cNvPicPr>
          <p:nvPr/>
        </p:nvPicPr>
        <p:blipFill rotWithShape="1">
          <a:blip r:embed="rId3">
            <a:extLst>
              <a:ext uri="{28A0092B-C50C-407E-A947-70E740481C1C}">
                <a14:useLocalDpi xmlns:a14="http://schemas.microsoft.com/office/drawing/2010/main" val="0"/>
              </a:ext>
            </a:extLst>
          </a:blip>
          <a:srcRect l="8081" t="25263" b="35860"/>
          <a:stretch/>
        </p:blipFill>
        <p:spPr>
          <a:xfrm>
            <a:off x="0" y="7141"/>
            <a:ext cx="6722382" cy="4264827"/>
          </a:xfrm>
          <a:prstGeom prst="rect">
            <a:avLst/>
          </a:prstGeom>
        </p:spPr>
      </p:pic>
      <p:sp>
        <p:nvSpPr>
          <p:cNvPr id="18" name="Rectangle 17">
            <a:extLst>
              <a:ext uri="{FF2B5EF4-FFF2-40B4-BE49-F238E27FC236}">
                <a16:creationId xmlns:a16="http://schemas.microsoft.com/office/drawing/2014/main" id="{4497752E-8B4A-461E-8E8C-1F069E620FE3}"/>
              </a:ext>
              <a:ext uri="{C183D7F6-B498-43B3-948B-1728B52AA6E4}">
                <adec:decorative xmlns:adec="http://schemas.microsoft.com/office/drawing/2017/decorative" val="1"/>
              </a:ext>
            </a:extLst>
          </p:cNvPr>
          <p:cNvSpPr/>
          <p:nvPr/>
        </p:nvSpPr>
        <p:spPr>
          <a:xfrm>
            <a:off x="0" y="4144312"/>
            <a:ext cx="12190228" cy="27136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A2AA77EF-CBE3-4922-A17F-D16A2119D879}"/>
              </a:ext>
            </a:extLst>
          </p:cNvPr>
          <p:cNvSpPr txBox="1"/>
          <p:nvPr/>
        </p:nvSpPr>
        <p:spPr>
          <a:xfrm>
            <a:off x="508000" y="4285099"/>
            <a:ext cx="3548310" cy="1938992"/>
          </a:xfrm>
          <a:prstGeom prst="rect">
            <a:avLst/>
          </a:prstGeom>
          <a:noFill/>
        </p:spPr>
        <p:txBody>
          <a:bodyPr wrap="square" rtlCol="0">
            <a:spAutoFit/>
          </a:bodyPr>
          <a:lstStyle/>
          <a:p>
            <a:pPr algn="ctr"/>
            <a:r>
              <a:rPr lang="en-US" sz="3000" dirty="0">
                <a:solidFill>
                  <a:schemeClr val="bg1"/>
                </a:solidFill>
                <a:latin typeface="Times New Roman" panose="02020603050405020304" pitchFamily="18" charset="0"/>
                <a:cs typeface="Times New Roman" panose="02020603050405020304" pitchFamily="18" charset="0"/>
              </a:rPr>
              <a:t>There are </a:t>
            </a:r>
            <a:r>
              <a:rPr lang="en-US" sz="3000" b="1" dirty="0">
                <a:solidFill>
                  <a:srgbClr val="EFAF30"/>
                </a:solidFill>
                <a:latin typeface="Times New Roman" panose="02020603050405020304" pitchFamily="18" charset="0"/>
                <a:cs typeface="Times New Roman" panose="02020603050405020304" pitchFamily="18" charset="0"/>
              </a:rPr>
              <a:t>7 million </a:t>
            </a:r>
            <a:r>
              <a:rPr lang="en-US" sz="3000" dirty="0">
                <a:solidFill>
                  <a:schemeClr val="bg1"/>
                </a:solidFill>
                <a:latin typeface="Times New Roman" panose="02020603050405020304" pitchFamily="18" charset="0"/>
                <a:cs typeface="Times New Roman" panose="02020603050405020304" pitchFamily="18" charset="0"/>
              </a:rPr>
              <a:t>students with disabilities in public schools today.</a:t>
            </a:r>
          </a:p>
        </p:txBody>
      </p:sp>
      <p:sp>
        <p:nvSpPr>
          <p:cNvPr id="11" name="TextBox 10">
            <a:extLst>
              <a:ext uri="{FF2B5EF4-FFF2-40B4-BE49-F238E27FC236}">
                <a16:creationId xmlns:a16="http://schemas.microsoft.com/office/drawing/2014/main" id="{1F1B478B-C886-3444-8668-62306C8A8F93}"/>
              </a:ext>
            </a:extLst>
          </p:cNvPr>
          <p:cNvSpPr txBox="1"/>
          <p:nvPr/>
        </p:nvSpPr>
        <p:spPr>
          <a:xfrm>
            <a:off x="4603754" y="4270263"/>
            <a:ext cx="3394864" cy="1938992"/>
          </a:xfrm>
          <a:prstGeom prst="rect">
            <a:avLst/>
          </a:prstGeom>
          <a:noFill/>
        </p:spPr>
        <p:txBody>
          <a:bodyPr wrap="square" rtlCol="0">
            <a:spAutoFit/>
          </a:bodyPr>
          <a:lstStyle/>
          <a:p>
            <a:pPr algn="ctr"/>
            <a:r>
              <a:rPr lang="en-US" sz="3000" dirty="0">
                <a:solidFill>
                  <a:schemeClr val="bg1"/>
                </a:solidFill>
                <a:latin typeface="Times New Roman" panose="02020603050405020304" pitchFamily="18" charset="0"/>
                <a:cs typeface="Times New Roman" panose="02020603050405020304" pitchFamily="18" charset="0"/>
              </a:rPr>
              <a:t>Over </a:t>
            </a:r>
            <a:r>
              <a:rPr lang="en-US" sz="3000" b="1" dirty="0">
                <a:solidFill>
                  <a:srgbClr val="EFAF30"/>
                </a:solidFill>
                <a:latin typeface="Times New Roman" panose="02020603050405020304" pitchFamily="18" charset="0"/>
                <a:cs typeface="Times New Roman" panose="02020603050405020304" pitchFamily="18" charset="0"/>
              </a:rPr>
              <a:t>52% </a:t>
            </a:r>
            <a:r>
              <a:rPr lang="en-US" sz="3000" dirty="0">
                <a:solidFill>
                  <a:schemeClr val="bg1"/>
                </a:solidFill>
                <a:latin typeface="Times New Roman" panose="02020603050405020304" pitchFamily="18" charset="0"/>
                <a:cs typeface="Times New Roman" panose="02020603050405020304" pitchFamily="18" charset="0"/>
              </a:rPr>
              <a:t>of students with disabilities are </a:t>
            </a:r>
          </a:p>
          <a:p>
            <a:pPr algn="ctr"/>
            <a:r>
              <a:rPr lang="en-US" sz="3000" dirty="0">
                <a:solidFill>
                  <a:schemeClr val="bg1"/>
                </a:solidFill>
                <a:latin typeface="Times New Roman" panose="02020603050405020304" pitchFamily="18" charset="0"/>
                <a:cs typeface="Times New Roman" panose="02020603050405020304" pitchFamily="18" charset="0"/>
              </a:rPr>
              <a:t>people of color.</a:t>
            </a:r>
          </a:p>
        </p:txBody>
      </p:sp>
      <p:sp>
        <p:nvSpPr>
          <p:cNvPr id="20" name="TextBox 19">
            <a:extLst>
              <a:ext uri="{FF2B5EF4-FFF2-40B4-BE49-F238E27FC236}">
                <a16:creationId xmlns:a16="http://schemas.microsoft.com/office/drawing/2014/main" id="{88B737B6-602A-4CE5-8F32-3860F473E85D}"/>
              </a:ext>
            </a:extLst>
          </p:cNvPr>
          <p:cNvSpPr txBox="1"/>
          <p:nvPr/>
        </p:nvSpPr>
        <p:spPr>
          <a:xfrm>
            <a:off x="8546063" y="4271968"/>
            <a:ext cx="3137937" cy="1938992"/>
          </a:xfrm>
          <a:prstGeom prst="rect">
            <a:avLst/>
          </a:prstGeom>
          <a:noFill/>
        </p:spPr>
        <p:txBody>
          <a:bodyPr wrap="square" rtlCol="0">
            <a:spAutoFit/>
          </a:bodyPr>
          <a:lstStyle/>
          <a:p>
            <a:pPr algn="ctr"/>
            <a:r>
              <a:rPr lang="en-US" sz="3000" dirty="0">
                <a:solidFill>
                  <a:schemeClr val="bg1"/>
                </a:solidFill>
                <a:latin typeface="Times New Roman" panose="02020603050405020304" pitchFamily="18" charset="0"/>
                <a:cs typeface="Times New Roman" panose="02020603050405020304" pitchFamily="18" charset="0"/>
              </a:rPr>
              <a:t>Only</a:t>
            </a:r>
            <a:r>
              <a:rPr lang="en-US" sz="3000" b="1" dirty="0">
                <a:solidFill>
                  <a:srgbClr val="EFAF30"/>
                </a:solidFill>
                <a:latin typeface="Times New Roman" panose="02020603050405020304" pitchFamily="18" charset="0"/>
                <a:cs typeface="Times New Roman" panose="02020603050405020304" pitchFamily="18" charset="0"/>
              </a:rPr>
              <a:t> 65% </a:t>
            </a:r>
            <a:r>
              <a:rPr lang="en-US" sz="3000" dirty="0">
                <a:solidFill>
                  <a:schemeClr val="bg1"/>
                </a:solidFill>
                <a:latin typeface="Times New Roman" panose="02020603050405020304" pitchFamily="18" charset="0"/>
                <a:cs typeface="Times New Roman" panose="02020603050405020304" pitchFamily="18" charset="0"/>
              </a:rPr>
              <a:t>of people with disabilities finish high school.</a:t>
            </a:r>
          </a:p>
        </p:txBody>
      </p:sp>
      <p:sp>
        <p:nvSpPr>
          <p:cNvPr id="17" name="TextBox 16">
            <a:extLst>
              <a:ext uri="{FF2B5EF4-FFF2-40B4-BE49-F238E27FC236}">
                <a16:creationId xmlns:a16="http://schemas.microsoft.com/office/drawing/2014/main" id="{8290A640-960B-4526-8DEA-30EBBDD49A31}"/>
              </a:ext>
            </a:extLst>
          </p:cNvPr>
          <p:cNvSpPr txBox="1"/>
          <p:nvPr/>
        </p:nvSpPr>
        <p:spPr>
          <a:xfrm>
            <a:off x="0" y="6210960"/>
            <a:ext cx="12190228" cy="553998"/>
          </a:xfrm>
          <a:prstGeom prst="rect">
            <a:avLst/>
          </a:prstGeom>
          <a:noFill/>
          <a:ln w="38100">
            <a:noFill/>
          </a:ln>
        </p:spPr>
        <p:txBody>
          <a:bodyPr wrap="square" rtlCol="0">
            <a:spAutoFit/>
          </a:bodyPr>
          <a:lstStyle/>
          <a:p>
            <a:pPr algn="ctr"/>
            <a:r>
              <a:rPr lang="en-US" sz="3000" b="1" dirty="0">
                <a:solidFill>
                  <a:srgbClr val="EFAF30"/>
                </a:solidFill>
                <a:latin typeface="Times New Roman" panose="02020603050405020304" pitchFamily="18" charset="0"/>
                <a:cs typeface="Times New Roman" panose="02020603050405020304" pitchFamily="18" charset="0"/>
              </a:rPr>
              <a:t>What can be done to enable people with disabilities to succeed?</a:t>
            </a:r>
            <a:endParaRPr lang="en-US" sz="3000" dirty="0">
              <a:solidFill>
                <a:srgbClr val="EFAF30"/>
              </a:solidFill>
              <a:latin typeface="Times New Roman" panose="02020603050405020304" pitchFamily="18" charset="0"/>
              <a:cs typeface="Times New Roman" panose="02020603050405020304" pitchFamily="18" charset="0"/>
            </a:endParaRPr>
          </a:p>
        </p:txBody>
      </p:sp>
      <p:cxnSp>
        <p:nvCxnSpPr>
          <p:cNvPr id="29" name="Straight Connector 28">
            <a:extLst>
              <a:ext uri="{FF2B5EF4-FFF2-40B4-BE49-F238E27FC236}">
                <a16:creationId xmlns:a16="http://schemas.microsoft.com/office/drawing/2014/main" id="{04031371-3407-4854-96FB-F32641816926}"/>
              </a:ext>
              <a:ext uri="{C183D7F6-B498-43B3-948B-1728B52AA6E4}">
                <adec:decorative xmlns:adec="http://schemas.microsoft.com/office/drawing/2017/decorative" val="1"/>
              </a:ext>
            </a:extLst>
          </p:cNvPr>
          <p:cNvCxnSpPr>
            <a:cxnSpLocks/>
          </p:cNvCxnSpPr>
          <p:nvPr/>
        </p:nvCxnSpPr>
        <p:spPr>
          <a:xfrm flipV="1">
            <a:off x="0" y="4144312"/>
            <a:ext cx="12190228" cy="714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descr="A young woman with a disability who uses a wheelchair sorting folders">
            <a:extLst>
              <a:ext uri="{FF2B5EF4-FFF2-40B4-BE49-F238E27FC236}">
                <a16:creationId xmlns:a16="http://schemas.microsoft.com/office/drawing/2014/main" id="{7F4CB96C-4EFB-2448-8707-EEB97FB0DB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1642" y="24276"/>
            <a:ext cx="6160357" cy="4106905"/>
          </a:xfrm>
          <a:prstGeom prst="rect">
            <a:avLst/>
          </a:prstGeom>
        </p:spPr>
      </p:pic>
    </p:spTree>
    <p:extLst>
      <p:ext uri="{BB962C8B-B14F-4D97-AF65-F5344CB8AC3E}">
        <p14:creationId xmlns:p14="http://schemas.microsoft.com/office/powerpoint/2010/main" val="3580606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A03068-460B-4AAC-B920-238964DF4736}"/>
              </a:ext>
            </a:extLst>
          </p:cNvPr>
          <p:cNvSpPr>
            <a:spLocks noGrp="1"/>
          </p:cNvSpPr>
          <p:nvPr>
            <p:ph type="title"/>
          </p:nvPr>
        </p:nvSpPr>
        <p:spPr>
          <a:xfrm>
            <a:off x="511444" y="365126"/>
            <a:ext cx="12429640" cy="1139824"/>
          </a:xfrm>
        </p:spPr>
        <p:txBody>
          <a:bodyPr>
            <a:noAutofit/>
          </a:bodyPr>
          <a:lstStyle/>
          <a:p>
            <a:r>
              <a:rPr lang="en-US" sz="3600" dirty="0"/>
              <a:t>70 percent of People with Disabilities are Striving for Work</a:t>
            </a:r>
          </a:p>
        </p:txBody>
      </p:sp>
      <p:pic>
        <p:nvPicPr>
          <p:cNvPr id="5" name="Picture 4" descr="A woman using a laptop while seated on her wheelchair.&#10;&#10;Only 1-in-3 people with disabilities has a job. Despite this, 70% of people with disabilities are striving for work. www.RespectAbility.org&#10;&#10;Source: 2016 Kessler Foundation National Employment and Disability Survey - bit.ly/25aEkoW">
            <a:extLst>
              <a:ext uri="{FF2B5EF4-FFF2-40B4-BE49-F238E27FC236}">
                <a16:creationId xmlns:a16="http://schemas.microsoft.com/office/drawing/2014/main" id="{3FC2D129-359D-459A-858C-FA0BAD434C70}"/>
              </a:ext>
            </a:extLst>
          </p:cNvPr>
          <p:cNvPicPr>
            <a:picLocks noChangeAspect="1"/>
          </p:cNvPicPr>
          <p:nvPr/>
        </p:nvPicPr>
        <p:blipFill>
          <a:blip r:embed="rId2"/>
          <a:stretch>
            <a:fillRect/>
          </a:stretch>
        </p:blipFill>
        <p:spPr>
          <a:xfrm>
            <a:off x="2024362" y="1504950"/>
            <a:ext cx="8143275" cy="5317846"/>
          </a:xfrm>
          <a:prstGeom prst="rect">
            <a:avLst/>
          </a:prstGeom>
        </p:spPr>
      </p:pic>
    </p:spTree>
    <p:extLst>
      <p:ext uri="{BB962C8B-B14F-4D97-AF65-F5344CB8AC3E}">
        <p14:creationId xmlns:p14="http://schemas.microsoft.com/office/powerpoint/2010/main" val="1804772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7533121-1AE4-0746-B86F-D7B320B2AB58}"/>
              </a:ext>
            </a:extLst>
          </p:cNvPr>
          <p:cNvSpPr>
            <a:spLocks noGrp="1"/>
          </p:cNvSpPr>
          <p:nvPr>
            <p:ph type="title"/>
          </p:nvPr>
        </p:nvSpPr>
        <p:spPr>
          <a:xfrm>
            <a:off x="496888" y="61459"/>
            <a:ext cx="11198224" cy="1139824"/>
          </a:xfrm>
        </p:spPr>
        <p:txBody>
          <a:bodyPr/>
          <a:lstStyle/>
          <a:p>
            <a:r>
              <a:rPr lang="en-US" dirty="0"/>
              <a:t>8 million ready to work</a:t>
            </a:r>
          </a:p>
        </p:txBody>
      </p:sp>
      <p:pic>
        <p:nvPicPr>
          <p:cNvPr id="7" name="Picture 6" descr="A group of people with and without disabilities sitting around a table, talking.">
            <a:extLst>
              <a:ext uri="{FF2B5EF4-FFF2-40B4-BE49-F238E27FC236}">
                <a16:creationId xmlns:a16="http://schemas.microsoft.com/office/drawing/2014/main" id="{CBE942D5-1E32-8D49-BBF7-79487AE60E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1795" y="0"/>
            <a:ext cx="10287000" cy="6858000"/>
          </a:xfrm>
          <a:prstGeom prst="rect">
            <a:avLst/>
          </a:prstGeom>
        </p:spPr>
      </p:pic>
      <p:sp>
        <p:nvSpPr>
          <p:cNvPr id="3" name="Rectangle 2">
            <a:extLst>
              <a:ext uri="{FF2B5EF4-FFF2-40B4-BE49-F238E27FC236}">
                <a16:creationId xmlns:a16="http://schemas.microsoft.com/office/drawing/2014/main" id="{C71BFD20-01FB-44FA-AA40-AF3020B6292E}"/>
              </a:ext>
              <a:ext uri="{C183D7F6-B498-43B3-948B-1728B52AA6E4}">
                <adec:decorative xmlns:adec="http://schemas.microsoft.com/office/drawing/2017/decorative" val="1"/>
              </a:ext>
            </a:extLst>
          </p:cNvPr>
          <p:cNvSpPr/>
          <p:nvPr/>
        </p:nvSpPr>
        <p:spPr>
          <a:xfrm>
            <a:off x="304800" y="537029"/>
            <a:ext cx="3178629" cy="568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A33315F-A4C0-490F-A4DF-74E0DEC22061}"/>
              </a:ext>
            </a:extLst>
          </p:cNvPr>
          <p:cNvSpPr/>
          <p:nvPr/>
        </p:nvSpPr>
        <p:spPr>
          <a:xfrm>
            <a:off x="602079" y="745060"/>
            <a:ext cx="2612609" cy="5269985"/>
          </a:xfrm>
          <a:prstGeom prst="rect">
            <a:avLst/>
          </a:prstGeom>
          <a:solidFill>
            <a:srgbClr val="EFAF30"/>
          </a:solidFill>
          <a:ln>
            <a:solidFill>
              <a:srgbClr val="4D4D4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1"/>
                </a:solidFill>
                <a:latin typeface="Times New Roman" panose="02020603050405020304" pitchFamily="18" charset="0"/>
                <a:cs typeface="Times New Roman" panose="02020603050405020304" pitchFamily="18" charset="0"/>
              </a:rPr>
              <a:t>That means there are over </a:t>
            </a:r>
            <a:r>
              <a:rPr lang="en-US" sz="5000" b="1" dirty="0">
                <a:solidFill>
                  <a:schemeClr val="tx1"/>
                </a:solidFill>
                <a:latin typeface="Times New Roman" panose="02020603050405020304" pitchFamily="18" charset="0"/>
                <a:cs typeface="Times New Roman" panose="02020603050405020304" pitchFamily="18" charset="0"/>
              </a:rPr>
              <a:t>8 million </a:t>
            </a:r>
            <a:r>
              <a:rPr lang="en-US" sz="3000" b="1" dirty="0">
                <a:latin typeface="Times New Roman" panose="02020603050405020304" pitchFamily="18" charset="0"/>
                <a:cs typeface="Times New Roman" panose="02020603050405020304" pitchFamily="18" charset="0"/>
              </a:rPr>
              <a:t> </a:t>
            </a:r>
            <a:endParaRPr lang="en-US" sz="5000" b="1" dirty="0">
              <a:solidFill>
                <a:schemeClr val="tx1"/>
              </a:solidFill>
              <a:latin typeface="Times New Roman" panose="02020603050405020304" pitchFamily="18" charset="0"/>
              <a:cs typeface="Times New Roman" panose="02020603050405020304" pitchFamily="18" charset="0"/>
            </a:endParaRPr>
          </a:p>
          <a:p>
            <a:pPr algn="ctr"/>
            <a:r>
              <a:rPr lang="en-US" sz="3000" b="1" dirty="0">
                <a:solidFill>
                  <a:schemeClr val="bg1"/>
                </a:solidFill>
                <a:latin typeface="Times New Roman" panose="02020603050405020304" pitchFamily="18" charset="0"/>
                <a:cs typeface="Times New Roman" panose="02020603050405020304" pitchFamily="18" charset="0"/>
              </a:rPr>
              <a:t>people with disabilities eager and ready to enter the workforce. </a:t>
            </a:r>
            <a:endParaRPr lang="en-US" sz="3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73216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5D7130-7A72-439F-BCE3-6C322CC111E0}"/>
              </a:ext>
            </a:extLst>
          </p:cNvPr>
          <p:cNvSpPr>
            <a:spLocks noGrp="1"/>
          </p:cNvSpPr>
          <p:nvPr>
            <p:ph type="title"/>
          </p:nvPr>
        </p:nvSpPr>
        <p:spPr/>
        <p:txBody>
          <a:bodyPr>
            <a:normAutofit/>
          </a:bodyPr>
          <a:lstStyle/>
          <a:p>
            <a:r>
              <a:rPr lang="en-US" sz="3600" dirty="0"/>
              <a:t>Where Can You Find Local Disability Data?</a:t>
            </a:r>
          </a:p>
        </p:txBody>
      </p:sp>
      <p:sp>
        <p:nvSpPr>
          <p:cNvPr id="2" name="Content Placeholder 1">
            <a:extLst>
              <a:ext uri="{FF2B5EF4-FFF2-40B4-BE49-F238E27FC236}">
                <a16:creationId xmlns:a16="http://schemas.microsoft.com/office/drawing/2014/main" id="{16E9E9BE-D03F-41A5-B352-5DC6A5FA8B66}"/>
              </a:ext>
            </a:extLst>
          </p:cNvPr>
          <p:cNvSpPr>
            <a:spLocks noGrp="1"/>
          </p:cNvSpPr>
          <p:nvPr>
            <p:ph idx="1"/>
          </p:nvPr>
        </p:nvSpPr>
        <p:spPr>
          <a:xfrm>
            <a:off x="523240" y="1825625"/>
            <a:ext cx="5908557" cy="4351338"/>
          </a:xfrm>
        </p:spPr>
        <p:txBody>
          <a:bodyPr>
            <a:normAutofit fontScale="85000" lnSpcReduction="20000"/>
          </a:bodyPr>
          <a:lstStyle/>
          <a:p>
            <a:r>
              <a:rPr lang="en-US" dirty="0">
                <a:solidFill>
                  <a:schemeClr val="tx1"/>
                </a:solidFill>
              </a:rPr>
              <a:t>The </a:t>
            </a:r>
            <a:r>
              <a:rPr lang="en-US" b="1" dirty="0">
                <a:solidFill>
                  <a:schemeClr val="tx1"/>
                </a:solidFill>
              </a:rPr>
              <a:t>Annual Disability Statistics Compendium</a:t>
            </a:r>
            <a:r>
              <a:rPr lang="en-US" dirty="0">
                <a:solidFill>
                  <a:schemeClr val="tx1"/>
                </a:solidFill>
              </a:rPr>
              <a:t>, published by the Institute on Disability, collects the most up-to-date Census Bureau data on disabilities. </a:t>
            </a:r>
          </a:p>
          <a:p>
            <a:r>
              <a:rPr lang="en-US" dirty="0">
                <a:solidFill>
                  <a:schemeClr val="tx1"/>
                </a:solidFill>
              </a:rPr>
              <a:t>You can download the data, review key statistics and learn more here: </a:t>
            </a:r>
            <a:r>
              <a:rPr lang="en-US" dirty="0">
                <a:hlinkClick r:id="rId2"/>
              </a:rPr>
              <a:t>disabilitycompendium.org/</a:t>
            </a:r>
            <a:endParaRPr lang="en-US" dirty="0"/>
          </a:p>
          <a:p>
            <a:r>
              <a:rPr lang="en-US" dirty="0">
                <a:solidFill>
                  <a:schemeClr val="tx1"/>
                </a:solidFill>
              </a:rPr>
              <a:t>You can look at local, county based data here: </a:t>
            </a:r>
            <a:r>
              <a:rPr lang="en-US" dirty="0">
                <a:hlinkClick r:id="rId3"/>
              </a:rPr>
              <a:t>https://disabilitycompendium.org/county-reports</a:t>
            </a:r>
            <a:endParaRPr lang="en-US" dirty="0"/>
          </a:p>
          <a:p>
            <a:r>
              <a:rPr lang="en-US" dirty="0">
                <a:solidFill>
                  <a:schemeClr val="tx1"/>
                </a:solidFill>
              </a:rPr>
              <a:t>For more detailed information, go directly to the Census Bureau here: </a:t>
            </a:r>
            <a:r>
              <a:rPr lang="en-US" dirty="0">
                <a:hlinkClick r:id="rId4"/>
              </a:rPr>
              <a:t>https://data.census.gov/cedsci/?intcmp=aff_cedsci_banner</a:t>
            </a:r>
            <a:endParaRPr lang="en-US" dirty="0">
              <a:solidFill>
                <a:schemeClr val="tx1"/>
              </a:solidFill>
            </a:endParaRPr>
          </a:p>
        </p:txBody>
      </p:sp>
      <p:pic>
        <p:nvPicPr>
          <p:cNvPr id="1028" name="Picture 4" descr="IOD UNH">
            <a:extLst>
              <a:ext uri="{FF2B5EF4-FFF2-40B4-BE49-F238E27FC236}">
                <a16:creationId xmlns:a16="http://schemas.microsoft.com/office/drawing/2014/main" id="{86FFD5B4-4597-4269-9776-3C8A7C6012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2279" y="1650069"/>
            <a:ext cx="5063606" cy="147809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 man yelling into a phone. Text: Show me the data!">
            <a:extLst>
              <a:ext uri="{FF2B5EF4-FFF2-40B4-BE49-F238E27FC236}">
                <a16:creationId xmlns:a16="http://schemas.microsoft.com/office/drawing/2014/main" id="{E52BC5C8-1171-40E5-A0D2-3E569A496D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2279" y="3273286"/>
            <a:ext cx="5063606" cy="2903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64700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AE3D4-C483-4DFF-8359-F8E2AAD5DF03}"/>
              </a:ext>
            </a:extLst>
          </p:cNvPr>
          <p:cNvSpPr>
            <a:spLocks noGrp="1"/>
          </p:cNvSpPr>
          <p:nvPr>
            <p:ph type="title" idx="4294967295"/>
          </p:nvPr>
        </p:nvSpPr>
        <p:spPr/>
        <p:txBody>
          <a:bodyPr/>
          <a:lstStyle/>
          <a:p>
            <a:r>
              <a:rPr lang="en-US" dirty="0"/>
              <a:t>Problem Solving</a:t>
            </a:r>
          </a:p>
        </p:txBody>
      </p:sp>
      <p:sp>
        <p:nvSpPr>
          <p:cNvPr id="7" name="Rectangle 6">
            <a:extLst>
              <a:ext uri="{FF2B5EF4-FFF2-40B4-BE49-F238E27FC236}">
                <a16:creationId xmlns:a16="http://schemas.microsoft.com/office/drawing/2014/main" id="{11DEDAAB-D521-448A-8B49-8E00C7F10E5E}"/>
              </a:ext>
              <a:ext uri="{C183D7F6-B498-43B3-948B-1728B52AA6E4}">
                <adec:decorative xmlns:adec="http://schemas.microsoft.com/office/drawing/2017/decorative" val="1"/>
              </a:ext>
            </a:extLst>
          </p:cNvPr>
          <p:cNvSpPr/>
          <p:nvPr/>
        </p:nvSpPr>
        <p:spPr>
          <a:xfrm>
            <a:off x="6226629" y="0"/>
            <a:ext cx="5965371" cy="6857999"/>
          </a:xfrm>
          <a:prstGeom prst="rect">
            <a:avLst/>
          </a:prstGeo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3B790FB-0739-4459-AA1D-0A683295F4D3}"/>
              </a:ext>
              <a:ext uri="{C183D7F6-B498-43B3-948B-1728B52AA6E4}">
                <adec:decorative xmlns:adec="http://schemas.microsoft.com/office/drawing/2017/decorative" val="1"/>
              </a:ext>
            </a:extLst>
          </p:cNvPr>
          <p:cNvSpPr/>
          <p:nvPr/>
        </p:nvSpPr>
        <p:spPr>
          <a:xfrm>
            <a:off x="7039430" y="636808"/>
            <a:ext cx="4571999" cy="5321307"/>
          </a:xfrm>
          <a:prstGeom prst="rect">
            <a:avLst/>
          </a:prstGeom>
          <a:solidFill>
            <a:srgbClr val="EFAF3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179D1A2-0663-43C4-8EA5-92F1351DEA0B}"/>
              </a:ext>
              <a:ext uri="{C183D7F6-B498-43B3-948B-1728B52AA6E4}">
                <adec:decorative xmlns:adec="http://schemas.microsoft.com/office/drawing/2017/decorative" val="1"/>
              </a:ext>
            </a:extLst>
          </p:cNvPr>
          <p:cNvSpPr/>
          <p:nvPr/>
        </p:nvSpPr>
        <p:spPr>
          <a:xfrm>
            <a:off x="7445829" y="899884"/>
            <a:ext cx="3853543" cy="4582878"/>
          </a:xfrm>
          <a:prstGeom prst="rect">
            <a:avLst/>
          </a:prstGeom>
          <a:no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bg1"/>
              </a:solidFill>
              <a:effectLst/>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B4E3CC2E-73A6-49AA-A736-EF6729FE460D}"/>
              </a:ext>
            </a:extLst>
          </p:cNvPr>
          <p:cNvSpPr/>
          <p:nvPr/>
        </p:nvSpPr>
        <p:spPr>
          <a:xfrm>
            <a:off x="7322248" y="1444858"/>
            <a:ext cx="4028135" cy="3609065"/>
          </a:xfrm>
          <a:prstGeom prst="rect">
            <a:avLst/>
          </a:prstGeom>
          <a:noFill/>
        </p:spPr>
        <p:txBody>
          <a:bodyPr wrap="square" anchor="ctr">
            <a:spAutoFit/>
          </a:bodyPr>
          <a:lstStyle/>
          <a:p>
            <a:pPr marR="0" lvl="0" algn="ctr">
              <a:lnSpc>
                <a:spcPct val="107000"/>
              </a:lnSpc>
              <a:spcBef>
                <a:spcPts val="0"/>
              </a:spcBef>
              <a:spcAft>
                <a:spcPts val="800"/>
              </a:spcAft>
            </a:pP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Problems are best solved by people who have experienced them firsthand and know solutions that work. </a:t>
            </a:r>
          </a:p>
        </p:txBody>
      </p:sp>
      <p:pic>
        <p:nvPicPr>
          <p:cNvPr id="11" name="Content Placeholder 4" descr="A bearded man in a kippah and a power wheelchair sits next to a man standing with a talit, gesturing with his hands. There are behind a podium below the bimah, with a stained-glass Ark as the backdrop.">
            <a:extLst>
              <a:ext uri="{FF2B5EF4-FFF2-40B4-BE49-F238E27FC236}">
                <a16:creationId xmlns:a16="http://schemas.microsoft.com/office/drawing/2014/main" id="{88CDE74F-4BF2-4223-8E2B-A1851AFBDC4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0"/>
            <a:ext cx="6583680" cy="6857997"/>
          </a:xfrm>
          <a:prstGeom prst="rect">
            <a:avLst/>
          </a:prstGeom>
        </p:spPr>
      </p:pic>
      <p:cxnSp>
        <p:nvCxnSpPr>
          <p:cNvPr id="3" name="Straight Arrow Connector 2">
            <a:extLst>
              <a:ext uri="{FF2B5EF4-FFF2-40B4-BE49-F238E27FC236}">
                <a16:creationId xmlns:a16="http://schemas.microsoft.com/office/drawing/2014/main" id="{F746680D-3387-48F7-8447-DE0217279A80}"/>
              </a:ext>
              <a:ext uri="{C183D7F6-B498-43B3-948B-1728B52AA6E4}">
                <adec:decorative xmlns:adec="http://schemas.microsoft.com/office/drawing/2017/decorative" val="1"/>
              </a:ext>
            </a:extLst>
          </p:cNvPr>
          <p:cNvCxnSpPr/>
          <p:nvPr/>
        </p:nvCxnSpPr>
        <p:spPr>
          <a:xfrm>
            <a:off x="6583680" y="0"/>
            <a:ext cx="0" cy="694944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descr="RespectAbility logo. ">
            <a:extLst>
              <a:ext uri="{FF2B5EF4-FFF2-40B4-BE49-F238E27FC236}">
                <a16:creationId xmlns:a16="http://schemas.microsoft.com/office/drawing/2014/main" id="{848BA8BA-CCD6-4891-B50A-0046E757F1D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9424" y="6344924"/>
            <a:ext cx="906449" cy="403402"/>
          </a:xfrm>
          <a:prstGeom prst="rect">
            <a:avLst/>
          </a:prstGeom>
        </p:spPr>
      </p:pic>
    </p:spTree>
    <p:extLst>
      <p:ext uri="{BB962C8B-B14F-4D97-AF65-F5344CB8AC3E}">
        <p14:creationId xmlns:p14="http://schemas.microsoft.com/office/powerpoint/2010/main" val="3018093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0A0B79-4453-409C-A674-11F9F4CF343C}"/>
              </a:ext>
            </a:extLst>
          </p:cNvPr>
          <p:cNvSpPr>
            <a:spLocks noGrp="1"/>
          </p:cNvSpPr>
          <p:nvPr>
            <p:ph type="title"/>
          </p:nvPr>
        </p:nvSpPr>
        <p:spPr/>
        <p:txBody>
          <a:bodyPr>
            <a:normAutofit/>
          </a:bodyPr>
          <a:lstStyle/>
          <a:p>
            <a:r>
              <a:rPr lang="en-US" sz="3600" dirty="0"/>
              <a:t>Accenture and the Disability Inclusion Advantage</a:t>
            </a:r>
          </a:p>
        </p:txBody>
      </p:sp>
      <p:sp>
        <p:nvSpPr>
          <p:cNvPr id="4" name="Content Placeholder 3">
            <a:extLst>
              <a:ext uri="{FF2B5EF4-FFF2-40B4-BE49-F238E27FC236}">
                <a16:creationId xmlns:a16="http://schemas.microsoft.com/office/drawing/2014/main" id="{08B17D8D-2BCD-4E44-B00E-6B3C5BD14206}"/>
              </a:ext>
            </a:extLst>
          </p:cNvPr>
          <p:cNvSpPr>
            <a:spLocks noGrp="1"/>
          </p:cNvSpPr>
          <p:nvPr>
            <p:ph sz="half" idx="1"/>
          </p:nvPr>
        </p:nvSpPr>
        <p:spPr>
          <a:xfrm>
            <a:off x="309191" y="1530306"/>
            <a:ext cx="4573088" cy="4351338"/>
          </a:xfrm>
        </p:spPr>
        <p:txBody>
          <a:bodyPr>
            <a:noAutofit/>
          </a:bodyPr>
          <a:lstStyle/>
          <a:p>
            <a:r>
              <a:rPr lang="en-US" sz="2600" dirty="0">
                <a:solidFill>
                  <a:schemeClr val="tx1"/>
                </a:solidFill>
              </a:rPr>
              <a:t>New research from Accenture reveals that companies that embrace best practices for employing people with disabilities have outperformed their peers.</a:t>
            </a:r>
          </a:p>
          <a:p>
            <a:r>
              <a:rPr lang="en-US" sz="2600" dirty="0">
                <a:solidFill>
                  <a:schemeClr val="tx1"/>
                </a:solidFill>
              </a:rPr>
              <a:t>Here’s the study: </a:t>
            </a:r>
            <a:r>
              <a:rPr lang="en-US" sz="2600" dirty="0">
                <a:hlinkClick r:id="rId2"/>
              </a:rPr>
              <a:t>https://www.accenture .com/_acnmedia/pdf-89/accenture-disability-inclusion-research-report.pdf</a:t>
            </a:r>
            <a:r>
              <a:rPr lang="en-US" sz="2600" dirty="0"/>
              <a:t> </a:t>
            </a:r>
            <a:endParaRPr lang="en-US" sz="2600" b="1" dirty="0"/>
          </a:p>
        </p:txBody>
      </p:sp>
      <p:sp>
        <p:nvSpPr>
          <p:cNvPr id="5" name="Content Placeholder 4">
            <a:extLst>
              <a:ext uri="{FF2B5EF4-FFF2-40B4-BE49-F238E27FC236}">
                <a16:creationId xmlns:a16="http://schemas.microsoft.com/office/drawing/2014/main" id="{7F14B580-C004-4B99-AE9A-CF04BD24A841}"/>
              </a:ext>
            </a:extLst>
          </p:cNvPr>
          <p:cNvSpPr txBox="1">
            <a:spLocks/>
          </p:cNvSpPr>
          <p:nvPr/>
        </p:nvSpPr>
        <p:spPr>
          <a:xfrm>
            <a:off x="7577509" y="1530306"/>
            <a:ext cx="4305300"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D4D"/>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D4D"/>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solidFill>
                  <a:schemeClr val="tx1"/>
                </a:solidFill>
              </a:rPr>
              <a:t>Companies that embrace employees with disabilities clearly see the results in </a:t>
            </a:r>
            <a:r>
              <a:rPr lang="en-US" sz="2600" b="1" dirty="0">
                <a:solidFill>
                  <a:schemeClr val="tx1"/>
                </a:solidFill>
              </a:rPr>
              <a:t>their bottom line. </a:t>
            </a:r>
          </a:p>
          <a:p>
            <a:r>
              <a:rPr lang="en-US" sz="2600" dirty="0">
                <a:solidFill>
                  <a:schemeClr val="tx1"/>
                </a:solidFill>
              </a:rPr>
              <a:t>Disability-inclusive companies have </a:t>
            </a:r>
            <a:r>
              <a:rPr lang="en-US" sz="2600" b="1" dirty="0">
                <a:solidFill>
                  <a:schemeClr val="tx1"/>
                </a:solidFill>
              </a:rPr>
              <a:t>higher productivity levels </a:t>
            </a:r>
            <a:r>
              <a:rPr lang="en-US" sz="2600" dirty="0">
                <a:solidFill>
                  <a:schemeClr val="tx1"/>
                </a:solidFill>
              </a:rPr>
              <a:t>and </a:t>
            </a:r>
            <a:r>
              <a:rPr lang="en-US" sz="2600" b="1" dirty="0">
                <a:solidFill>
                  <a:schemeClr val="tx1"/>
                </a:solidFill>
              </a:rPr>
              <a:t>lower staff turnover rates</a:t>
            </a:r>
            <a:r>
              <a:rPr lang="en-US" sz="2600" dirty="0">
                <a:solidFill>
                  <a:schemeClr val="tx1"/>
                </a:solidFill>
              </a:rPr>
              <a:t>, are </a:t>
            </a:r>
            <a:r>
              <a:rPr lang="en-US" sz="2600" b="1" dirty="0">
                <a:solidFill>
                  <a:schemeClr val="tx1"/>
                </a:solidFill>
              </a:rPr>
              <a:t>twice as likely to outperform their peers in shareholder returns </a:t>
            </a:r>
            <a:r>
              <a:rPr lang="en-US" sz="2600" dirty="0">
                <a:solidFill>
                  <a:schemeClr val="tx1"/>
                </a:solidFill>
              </a:rPr>
              <a:t>and create larger returns on investment. </a:t>
            </a:r>
          </a:p>
          <a:p>
            <a:endParaRPr lang="en-US" sz="2600" dirty="0"/>
          </a:p>
        </p:txBody>
      </p:sp>
      <p:pic>
        <p:nvPicPr>
          <p:cNvPr id="6" name="Picture 5" descr="Logo for the Accenture Disability Inclusion Advantage Study ">
            <a:extLst>
              <a:ext uri="{FF2B5EF4-FFF2-40B4-BE49-F238E27FC236}">
                <a16:creationId xmlns:a16="http://schemas.microsoft.com/office/drawing/2014/main" id="{6D50561D-B9E2-4EBE-A221-638B214BE1D4}"/>
              </a:ext>
            </a:extLst>
          </p:cNvPr>
          <p:cNvPicPr>
            <a:picLocks noChangeAspect="1"/>
          </p:cNvPicPr>
          <p:nvPr/>
        </p:nvPicPr>
        <p:blipFill>
          <a:blip r:embed="rId3"/>
          <a:stretch>
            <a:fillRect/>
          </a:stretch>
        </p:blipFill>
        <p:spPr>
          <a:xfrm>
            <a:off x="4526280" y="3429000"/>
            <a:ext cx="3139440" cy="1798177"/>
          </a:xfrm>
          <a:prstGeom prst="rect">
            <a:avLst/>
          </a:prstGeom>
        </p:spPr>
      </p:pic>
    </p:spTree>
    <p:extLst>
      <p:ext uri="{BB962C8B-B14F-4D97-AF65-F5344CB8AC3E}">
        <p14:creationId xmlns:p14="http://schemas.microsoft.com/office/powerpoint/2010/main" val="839037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C0EC26-C7B7-41B6-8090-A0F7E75AB6BD}"/>
              </a:ext>
            </a:extLst>
          </p:cNvPr>
          <p:cNvSpPr>
            <a:spLocks noGrp="1"/>
          </p:cNvSpPr>
          <p:nvPr>
            <p:ph type="title"/>
          </p:nvPr>
        </p:nvSpPr>
        <p:spPr>
          <a:xfrm>
            <a:off x="5762625" y="365126"/>
            <a:ext cx="5276215" cy="1139824"/>
          </a:xfrm>
        </p:spPr>
        <p:txBody>
          <a:bodyPr>
            <a:noAutofit/>
          </a:bodyPr>
          <a:lstStyle/>
          <a:p>
            <a:r>
              <a:rPr lang="en-US" sz="3600" dirty="0">
                <a:solidFill>
                  <a:schemeClr val="tx1">
                    <a:lumMod val="85000"/>
                    <a:lumOff val="15000"/>
                  </a:schemeClr>
                </a:solidFill>
              </a:rPr>
              <a:t>Majority of Voters Have Disability Connections</a:t>
            </a:r>
          </a:p>
        </p:txBody>
      </p:sp>
      <p:sp>
        <p:nvSpPr>
          <p:cNvPr id="9" name="Content Placeholder 8">
            <a:extLst>
              <a:ext uri="{FF2B5EF4-FFF2-40B4-BE49-F238E27FC236}">
                <a16:creationId xmlns:a16="http://schemas.microsoft.com/office/drawing/2014/main" id="{3465C408-75D5-497E-B324-8C119E1F1828}"/>
              </a:ext>
            </a:extLst>
          </p:cNvPr>
          <p:cNvSpPr>
            <a:spLocks noGrp="1"/>
          </p:cNvSpPr>
          <p:nvPr>
            <p:ph idx="1"/>
          </p:nvPr>
        </p:nvSpPr>
        <p:spPr>
          <a:xfrm>
            <a:off x="5762625" y="1825625"/>
            <a:ext cx="6127413" cy="4351338"/>
          </a:xfrm>
        </p:spPr>
        <p:txBody>
          <a:bodyPr>
            <a:normAutofit fontScale="85000" lnSpcReduction="20000"/>
          </a:bodyPr>
          <a:lstStyle/>
          <a:p>
            <a:r>
              <a:rPr lang="en-US" b="1" i="1" dirty="0">
                <a:solidFill>
                  <a:schemeClr val="tx1"/>
                </a:solidFill>
              </a:rPr>
              <a:t>85%</a:t>
            </a:r>
            <a:r>
              <a:rPr lang="en-US" i="1" dirty="0">
                <a:solidFill>
                  <a:schemeClr val="tx1"/>
                </a:solidFill>
              </a:rPr>
              <a:t> </a:t>
            </a:r>
            <a:r>
              <a:rPr lang="en-US" dirty="0">
                <a:solidFill>
                  <a:schemeClr val="tx1"/>
                </a:solidFill>
              </a:rPr>
              <a:t>of voters find it very or somewhat important that presidential candidates have campaign events and websites that are open and accessible to people with disabilities, just like everyone else.</a:t>
            </a:r>
          </a:p>
          <a:p>
            <a:r>
              <a:rPr lang="en-US" b="1" i="1" dirty="0">
                <a:solidFill>
                  <a:schemeClr val="tx1"/>
                </a:solidFill>
              </a:rPr>
              <a:t>73% </a:t>
            </a:r>
            <a:r>
              <a:rPr lang="en-US" dirty="0">
                <a:solidFill>
                  <a:schemeClr val="tx1"/>
                </a:solidFill>
              </a:rPr>
              <a:t>of voters are more likely to support candidates for elected office who will make ensuring that children with disabilities get the education and training they need to succeed a priority.</a:t>
            </a:r>
          </a:p>
          <a:p>
            <a:r>
              <a:rPr lang="en-US" b="1" i="1" dirty="0">
                <a:solidFill>
                  <a:schemeClr val="tx1"/>
                </a:solidFill>
              </a:rPr>
              <a:t>70% </a:t>
            </a:r>
            <a:r>
              <a:rPr lang="en-US" dirty="0">
                <a:solidFill>
                  <a:schemeClr val="tx1"/>
                </a:solidFill>
              </a:rPr>
              <a:t>of voters are more likely to support candidates for elected office who will make expanding job and career opportunities for people with disabilities a priority, so they can succeed just like anyone else.</a:t>
            </a:r>
          </a:p>
          <a:p>
            <a:pPr marL="457200" indent="-457200"/>
            <a:endParaRPr lang="en-US" sz="3200" dirty="0">
              <a:solidFill>
                <a:schemeClr val="tx1"/>
              </a:solidFill>
            </a:endParaRPr>
          </a:p>
        </p:txBody>
      </p:sp>
      <p:sp>
        <p:nvSpPr>
          <p:cNvPr id="2" name="TextBox 1">
            <a:extLst>
              <a:ext uri="{FF2B5EF4-FFF2-40B4-BE49-F238E27FC236}">
                <a16:creationId xmlns:a16="http://schemas.microsoft.com/office/drawing/2014/main" id="{83EB0303-761B-42D3-989C-EB9296E8F993}"/>
              </a:ext>
            </a:extLst>
          </p:cNvPr>
          <p:cNvSpPr txBox="1"/>
          <p:nvPr/>
        </p:nvSpPr>
        <p:spPr>
          <a:xfrm>
            <a:off x="5762625" y="6039874"/>
            <a:ext cx="5582134" cy="646331"/>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 The survey was completed  by </a:t>
            </a:r>
            <a:r>
              <a:rPr lang="en-US" sz="1200" dirty="0">
                <a:latin typeface="Times New Roman" panose="02020603050405020304" pitchFamily="18" charset="0"/>
                <a:cs typeface="Times New Roman" panose="02020603050405020304" pitchFamily="18" charset="0"/>
                <a:hlinkClick r:id="rId3"/>
              </a:rPr>
              <a:t>Democratic polling firm Greenberg Quinlan Rosner on behalf of </a:t>
            </a:r>
            <a:r>
              <a:rPr lang="en-US" sz="1200" dirty="0" err="1">
                <a:latin typeface="Times New Roman" panose="02020603050405020304" pitchFamily="18" charset="0"/>
                <a:cs typeface="Times New Roman" panose="02020603050405020304" pitchFamily="18" charset="0"/>
                <a:hlinkClick r:id="rId3"/>
              </a:rPr>
              <a:t>RespectAbility</a:t>
            </a:r>
            <a:r>
              <a:rPr lang="en-US" sz="1200" dirty="0">
                <a:latin typeface="Times New Roman" panose="02020603050405020304" pitchFamily="18" charset="0"/>
                <a:cs typeface="Times New Roman" panose="02020603050405020304" pitchFamily="18" charset="0"/>
                <a:hlinkClick r:id="rId3"/>
              </a:rPr>
              <a:t> of 2,000 registered voters from September 18 through September 24, 2019.</a:t>
            </a:r>
            <a:endParaRPr lang="en-US" sz="1200" dirty="0">
              <a:latin typeface="Times New Roman" panose="02020603050405020304" pitchFamily="18" charset="0"/>
              <a:cs typeface="Times New Roman" panose="02020603050405020304" pitchFamily="18" charset="0"/>
            </a:endParaRPr>
          </a:p>
        </p:txBody>
      </p:sp>
      <p:pic>
        <p:nvPicPr>
          <p:cNvPr id="7" name="Picture 6" descr="People with disabilities walking together in a parking lot, one of whom has a guide dog with her">
            <a:extLst>
              <a:ext uri="{FF2B5EF4-FFF2-40B4-BE49-F238E27FC236}">
                <a16:creationId xmlns:a16="http://schemas.microsoft.com/office/drawing/2014/main" id="{079D4F06-AE96-46AD-8C5A-E9EA502AA61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56416" y="-265726"/>
            <a:ext cx="5729563" cy="7292170"/>
          </a:xfrm>
          <a:prstGeom prst="rect">
            <a:avLst/>
          </a:prstGeom>
        </p:spPr>
      </p:pic>
    </p:spTree>
    <p:extLst>
      <p:ext uri="{BB962C8B-B14F-4D97-AF65-F5344CB8AC3E}">
        <p14:creationId xmlns:p14="http://schemas.microsoft.com/office/powerpoint/2010/main" val="3752660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06BA7184-F6EF-BB46-AB91-38EB5CD51202}"/>
              </a:ext>
            </a:extLst>
          </p:cNvPr>
          <p:cNvSpPr>
            <a:spLocks noGrp="1"/>
          </p:cNvSpPr>
          <p:nvPr>
            <p:ph type="title"/>
          </p:nvPr>
        </p:nvSpPr>
        <p:spPr/>
        <p:txBody>
          <a:bodyPr/>
          <a:lstStyle/>
          <a:p>
            <a:r>
              <a:rPr lang="en-US" dirty="0"/>
              <a:t>Disability in Philanthropy and Nonprofits Study</a:t>
            </a:r>
          </a:p>
        </p:txBody>
      </p:sp>
      <p:sp>
        <p:nvSpPr>
          <p:cNvPr id="4" name="Rectangle 3">
            <a:extLst>
              <a:ext uri="{FF2B5EF4-FFF2-40B4-BE49-F238E27FC236}">
                <a16:creationId xmlns:a16="http://schemas.microsoft.com/office/drawing/2014/main" id="{F40E8C01-C1CD-4A97-950A-7DDEF86ECDC5}"/>
              </a:ext>
            </a:extLst>
          </p:cNvPr>
          <p:cNvSpPr/>
          <p:nvPr/>
        </p:nvSpPr>
        <p:spPr>
          <a:xfrm>
            <a:off x="4609466" y="1842381"/>
            <a:ext cx="6096000" cy="2502223"/>
          </a:xfrm>
          <a:prstGeom prst="rect">
            <a:avLst/>
          </a:prstGeom>
        </p:spPr>
        <p:txBody>
          <a:bodyPr>
            <a:spAutoFit/>
          </a:bodyPr>
          <a:lstStyle/>
          <a:p>
            <a:pPr marL="0" marR="0" lvl="0" indent="0" defTabSz="914400" eaLnBrk="1" fontAlgn="auto" latinLnBrk="0" hangingPunct="1">
              <a:lnSpc>
                <a:spcPct val="90000"/>
              </a:lnSpc>
              <a:spcBef>
                <a:spcPct val="0"/>
              </a:spcBef>
              <a:spcAft>
                <a:spcPts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Times New Roman" panose="02020603050405020304" pitchFamily="18" charset="0"/>
                <a:ea typeface="Lato" charset="0"/>
                <a:cs typeface="Times New Roman" panose="02020603050405020304" pitchFamily="18" charset="0"/>
              </a:rPr>
              <a:t>Disability in Philanthropy &amp; Nonprofits:</a:t>
            </a:r>
            <a:br>
              <a:rPr kumimoji="0" lang="en-US" sz="4000" b="1" i="0" u="none" strike="noStrike" kern="0" cap="none" spc="0" normalizeH="0" baseline="0" noProof="0" dirty="0">
                <a:ln>
                  <a:noFill/>
                </a:ln>
                <a:solidFill>
                  <a:srgbClr val="000000"/>
                </a:solidFill>
                <a:effectLst/>
                <a:uLnTx/>
                <a:uFillTx/>
                <a:latin typeface="Times New Roman" panose="02020603050405020304" pitchFamily="18" charset="0"/>
                <a:ea typeface="Lato" charset="0"/>
                <a:cs typeface="Times New Roman" panose="02020603050405020304" pitchFamily="18" charset="0"/>
              </a:rPr>
            </a:br>
            <a:endParaRPr kumimoji="0" lang="en-US" sz="2200" b="1" i="0" u="none" strike="noStrike" kern="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a:p>
            <a:pPr marL="0" marR="0" lvl="0" indent="0" defTabSz="914400" eaLnBrk="1" fontAlgn="auto" latinLnBrk="0" hangingPunct="1">
              <a:lnSpc>
                <a:spcPct val="90000"/>
              </a:lnSpc>
              <a:spcBef>
                <a:spcPct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Lato" charset="0"/>
                <a:cs typeface="Times New Roman" panose="02020603050405020304" pitchFamily="18" charset="0"/>
              </a:rPr>
              <a:t>A study on inclusion and exclusion of the 1-in-5 people who live with a disability and what you can do to make things better</a:t>
            </a:r>
            <a:endParaRPr kumimoji="0" lang="en-US" sz="18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764F2445-EC8C-4645-BBD8-E232BD91D21A}"/>
              </a:ext>
            </a:extLst>
          </p:cNvPr>
          <p:cNvSpPr/>
          <p:nvPr/>
        </p:nvSpPr>
        <p:spPr>
          <a:xfrm>
            <a:off x="736323" y="5621180"/>
            <a:ext cx="10947777" cy="584775"/>
          </a:xfrm>
          <a:prstGeom prst="rect">
            <a:avLst/>
          </a:prstGeom>
        </p:spPr>
        <p:txBody>
          <a:bodyPr wrap="square">
            <a:spAutoFit/>
          </a:bodyPr>
          <a:lstStyle/>
          <a:p>
            <a:pPr algn="ctr"/>
            <a:r>
              <a:rPr lang="en-US" sz="3200" dirty="0">
                <a:latin typeface="Times New Roman" panose="02020603050405020304" pitchFamily="18" charset="0"/>
                <a:cs typeface="Times New Roman" panose="02020603050405020304" pitchFamily="18" charset="0"/>
              </a:rPr>
              <a:t>Read the Report: </a:t>
            </a:r>
            <a:r>
              <a:rPr lang="en-US" sz="3200" dirty="0">
                <a:latin typeface="Times New Roman" panose="02020603050405020304" pitchFamily="18" charset="0"/>
                <a:cs typeface="Times New Roman" panose="02020603050405020304" pitchFamily="18" charset="0"/>
                <a:hlinkClick r:id="rId3"/>
              </a:rPr>
              <a:t>www.respectability.org/inclusive-philanthropy/</a:t>
            </a:r>
            <a:endParaRPr lang="en-US" sz="3200" dirty="0">
              <a:latin typeface="Times New Roman" panose="02020603050405020304" pitchFamily="18" charset="0"/>
              <a:cs typeface="Times New Roman" panose="02020603050405020304" pitchFamily="18" charset="0"/>
            </a:endParaRPr>
          </a:p>
        </p:txBody>
      </p:sp>
      <p:pic>
        <p:nvPicPr>
          <p:cNvPr id="5" name="Picture 4" descr="Group photo of diverse people in RespectAbility's PSA" title="RespectAbility Team">
            <a:extLst>
              <a:ext uri="{FF2B5EF4-FFF2-40B4-BE49-F238E27FC236}">
                <a16:creationId xmlns:a16="http://schemas.microsoft.com/office/drawing/2014/main" id="{C4BA9A44-E9B8-45F5-948F-D84DD6569405}"/>
              </a:ext>
            </a:extLst>
          </p:cNvPr>
          <p:cNvPicPr>
            <a:picLocks noChangeAspect="1"/>
          </p:cNvPicPr>
          <p:nvPr/>
        </p:nvPicPr>
        <p:blipFill rotWithShape="1">
          <a:blip r:embed="rId4"/>
          <a:srcRect l="6505" t="9662" r="5055" b="8405"/>
          <a:stretch/>
        </p:blipFill>
        <p:spPr>
          <a:xfrm>
            <a:off x="736323" y="652045"/>
            <a:ext cx="3512461" cy="4882896"/>
          </a:xfrm>
          <a:prstGeom prst="rect">
            <a:avLst/>
          </a:prstGeom>
        </p:spPr>
      </p:pic>
    </p:spTree>
    <p:extLst>
      <p:ext uri="{BB962C8B-B14F-4D97-AF65-F5344CB8AC3E}">
        <p14:creationId xmlns:p14="http://schemas.microsoft.com/office/powerpoint/2010/main" val="211391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25A2-F6DF-4892-B7B7-4852F3CE1AA9}"/>
              </a:ext>
            </a:extLst>
          </p:cNvPr>
          <p:cNvSpPr>
            <a:spLocks noGrp="1"/>
          </p:cNvSpPr>
          <p:nvPr>
            <p:ph type="title"/>
          </p:nvPr>
        </p:nvSpPr>
        <p:spPr/>
        <p:txBody>
          <a:bodyPr>
            <a:normAutofit/>
          </a:bodyPr>
          <a:lstStyle/>
          <a:p>
            <a:r>
              <a:rPr lang="en-US" sz="3600" kern="0" dirty="0">
                <a:ea typeface="Lato" charset="0"/>
              </a:rPr>
              <a:t>Disability in Philanthropy &amp; Nonprofits - Methodology</a:t>
            </a:r>
            <a:endParaRPr lang="en-US" sz="3600" dirty="0"/>
          </a:p>
        </p:txBody>
      </p:sp>
      <p:sp>
        <p:nvSpPr>
          <p:cNvPr id="4" name="Content Placeholder 3">
            <a:extLst>
              <a:ext uri="{FF2B5EF4-FFF2-40B4-BE49-F238E27FC236}">
                <a16:creationId xmlns:a16="http://schemas.microsoft.com/office/drawing/2014/main" id="{2D8259A4-082F-45D7-A2F5-F37A5172C357}"/>
              </a:ext>
            </a:extLst>
          </p:cNvPr>
          <p:cNvSpPr>
            <a:spLocks noGrp="1"/>
          </p:cNvSpPr>
          <p:nvPr>
            <p:ph idx="1"/>
          </p:nvPr>
        </p:nvSpPr>
        <p:spPr/>
        <p:txBody>
          <a:bodyPr>
            <a:normAutofit/>
          </a:bodyPr>
          <a:lstStyle/>
          <a:p>
            <a:pPr>
              <a:lnSpc>
                <a:spcPct val="100000"/>
              </a:lnSpc>
              <a:spcBef>
                <a:spcPts val="360"/>
              </a:spcBef>
              <a:buClr>
                <a:srgbClr val="000000"/>
              </a:buClr>
              <a:buSzPct val="100000"/>
            </a:pPr>
            <a:r>
              <a:rPr lang="en" sz="2400" kern="0" dirty="0">
                <a:solidFill>
                  <a:srgbClr val="000000"/>
                </a:solidFill>
                <a:ea typeface="Libre Baskerville"/>
                <a:sym typeface="Libre Baskerville"/>
              </a:rPr>
              <a:t>5 </a:t>
            </a:r>
            <a:r>
              <a:rPr lang="en-US" sz="2400" kern="0" dirty="0">
                <a:solidFill>
                  <a:srgbClr val="000000"/>
                </a:solidFill>
                <a:ea typeface="Libre Baskerville"/>
                <a:sym typeface="Libre Baskerville"/>
              </a:rPr>
              <a:t>focus groups of people who work in philanthropy done in 2015 in partnership with the Council on Foundations</a:t>
            </a:r>
          </a:p>
          <a:p>
            <a:pPr>
              <a:lnSpc>
                <a:spcPct val="100000"/>
              </a:lnSpc>
              <a:spcBef>
                <a:spcPts val="360"/>
              </a:spcBef>
              <a:buClr>
                <a:srgbClr val="000000"/>
              </a:buClr>
              <a:buSzPct val="100000"/>
            </a:pPr>
            <a:r>
              <a:rPr lang="en-US" sz="2400" kern="0" dirty="0">
                <a:solidFill>
                  <a:srgbClr val="000000"/>
                </a:solidFill>
                <a:ea typeface="Libre Baskerville"/>
                <a:sym typeface="Libre Baskerville"/>
              </a:rPr>
              <a:t>14 one-on-one interviews done in 2018 by phone with leaders of foundations/philanthropy serving organizations</a:t>
            </a:r>
          </a:p>
          <a:p>
            <a:pPr>
              <a:lnSpc>
                <a:spcPct val="100000"/>
              </a:lnSpc>
              <a:spcBef>
                <a:spcPts val="360"/>
              </a:spcBef>
              <a:buClr>
                <a:srgbClr val="000000"/>
              </a:buClr>
              <a:buSzPct val="100000"/>
            </a:pPr>
            <a:r>
              <a:rPr lang="en-US" sz="2400" kern="0" dirty="0">
                <a:solidFill>
                  <a:srgbClr val="000000"/>
                </a:solidFill>
                <a:ea typeface="Libre Baskerville"/>
                <a:sym typeface="Libre Baskerville"/>
              </a:rPr>
              <a:t>Evaluation of online accessibility of 25 largest foundations and 25 largest nonprofits (done with assistance from Marcie </a:t>
            </a:r>
            <a:r>
              <a:rPr lang="en-US" sz="2400" kern="0" dirty="0" err="1">
                <a:solidFill>
                  <a:srgbClr val="000000"/>
                </a:solidFill>
                <a:ea typeface="Libre Baskerville"/>
                <a:sym typeface="Libre Baskerville"/>
              </a:rPr>
              <a:t>Lipsitt</a:t>
            </a:r>
            <a:r>
              <a:rPr lang="en-US" sz="2400" kern="0" dirty="0">
                <a:solidFill>
                  <a:srgbClr val="000000"/>
                </a:solidFill>
                <a:ea typeface="Libre Baskerville"/>
                <a:sym typeface="Libre Baskerville"/>
              </a:rPr>
              <a:t>) in 2018/19</a:t>
            </a:r>
          </a:p>
          <a:p>
            <a:pPr>
              <a:lnSpc>
                <a:spcPct val="100000"/>
              </a:lnSpc>
              <a:spcBef>
                <a:spcPts val="360"/>
              </a:spcBef>
              <a:buClr>
                <a:srgbClr val="000000"/>
              </a:buClr>
              <a:buSzPct val="100000"/>
            </a:pPr>
            <a:r>
              <a:rPr lang="en-US" sz="2400" kern="0" dirty="0">
                <a:solidFill>
                  <a:srgbClr val="000000"/>
                </a:solidFill>
                <a:ea typeface="Libre Baskerville"/>
                <a:sym typeface="Libre Baskerville"/>
              </a:rPr>
              <a:t>Online survey of 969 people done by Buren Communications of subscribers to </a:t>
            </a:r>
            <a:r>
              <a:rPr lang="en-US" sz="2400" kern="0" dirty="0" err="1">
                <a:solidFill>
                  <a:srgbClr val="000000"/>
                </a:solidFill>
                <a:ea typeface="Libre Baskerville"/>
                <a:sym typeface="Libre Baskerville"/>
              </a:rPr>
              <a:t>NonProfitTimes</a:t>
            </a:r>
            <a:r>
              <a:rPr lang="en-US" sz="2400" kern="0" dirty="0">
                <a:solidFill>
                  <a:srgbClr val="000000"/>
                </a:solidFill>
                <a:ea typeface="Libre Baskerville"/>
                <a:sym typeface="Libre Baskerville"/>
              </a:rPr>
              <a:t>, Chronicle of Philanthropy and numerous PSO partners</a:t>
            </a:r>
          </a:p>
          <a:p>
            <a:pPr>
              <a:lnSpc>
                <a:spcPct val="100000"/>
              </a:lnSpc>
              <a:spcBef>
                <a:spcPts val="360"/>
              </a:spcBef>
              <a:buClr>
                <a:srgbClr val="000000"/>
              </a:buClr>
              <a:buSzPct val="100000"/>
            </a:pPr>
            <a:r>
              <a:rPr lang="en-US" sz="2400" kern="0" dirty="0">
                <a:solidFill>
                  <a:srgbClr val="000000"/>
                </a:solidFill>
                <a:ea typeface="Libre Baskerville"/>
                <a:sym typeface="Libre Baskerville"/>
              </a:rPr>
              <a:t>Analysis by Meagan Buren, Amy Chapman, Jennifer Laszlo Mizrahi and others</a:t>
            </a:r>
            <a:endParaRPr lang="en" sz="2400" kern="0" dirty="0">
              <a:solidFill>
                <a:srgbClr val="000000"/>
              </a:solidFill>
              <a:ea typeface="Libre Baskerville"/>
              <a:sym typeface="Libre Baskerville"/>
            </a:endParaRPr>
          </a:p>
        </p:txBody>
      </p:sp>
    </p:spTree>
    <p:extLst>
      <p:ext uri="{BB962C8B-B14F-4D97-AF65-F5344CB8AC3E}">
        <p14:creationId xmlns:p14="http://schemas.microsoft.com/office/powerpoint/2010/main" val="3472240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p:txBody>
          <a:bodyPr>
            <a:normAutofit/>
          </a:bodyPr>
          <a:lstStyle/>
          <a:p>
            <a:r>
              <a:rPr lang="en-US" sz="3600" dirty="0"/>
              <a:t>Equity and Access Webinar Series Partners</a:t>
            </a:r>
          </a:p>
        </p:txBody>
      </p:sp>
      <p:sp>
        <p:nvSpPr>
          <p:cNvPr id="2" name="TextBox 1">
            <a:extLst>
              <a:ext uri="{FF2B5EF4-FFF2-40B4-BE49-F238E27FC236}">
                <a16:creationId xmlns:a16="http://schemas.microsoft.com/office/drawing/2014/main" id="{7F0259BC-1B2E-9342-B906-79C7BF386FC2}"/>
              </a:ext>
            </a:extLst>
          </p:cNvPr>
          <p:cNvSpPr txBox="1"/>
          <p:nvPr/>
        </p:nvSpPr>
        <p:spPr>
          <a:xfrm>
            <a:off x="385010" y="1504950"/>
            <a:ext cx="11486147" cy="5293757"/>
          </a:xfrm>
          <a:prstGeom prst="rect">
            <a:avLst/>
          </a:prstGeom>
          <a:noFill/>
        </p:spPr>
        <p:txBody>
          <a:bodyPr wrap="square" numCol="2" spcCol="457200" rtlCol="0" anchor="t">
            <a:spAutoFit/>
          </a:bodyPr>
          <a:lstStyle/>
          <a:p>
            <a:pPr marL="457200" indent="-457200">
              <a:buFont typeface="Arial" panose="020B0604020202020204" pitchFamily="34" charset="0"/>
              <a:buChar char="•"/>
            </a:pPr>
            <a:r>
              <a:rPr lang="en-US" sz="2800" dirty="0" err="1">
                <a:latin typeface="Times New Roman" panose="02020603050405020304" pitchFamily="18" charset="0"/>
                <a:cs typeface="Times New Roman" panose="02020603050405020304" pitchFamily="18" charset="0"/>
              </a:rPr>
              <a:t>BoardSource</a:t>
            </a:r>
            <a:endParaRPr lang="en-US" sz="28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The California Wellness Foundation</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Catalogue for Philanthropy, Greater Washington</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Center for Disaster Philanthropy</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Cerebral Palsy Foundation</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The Chronicle of Philanthropy</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The Communications Network</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The Divas With Disabilities Project</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Exponent Philanthropy</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Grantmakers Concerned with Immigrants and Refugees</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Media Impact Funders</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National Center of Disability Journalism</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National Committee for Responsive Philanthropy</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National Council of Nonprofits</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The New York Women’s Foundation</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The Unfunded List</a:t>
            </a:r>
          </a:p>
          <a:p>
            <a:pPr marL="457200" indent="-457200">
              <a:buFont typeface="Arial" panose="020B0604020202020204" pitchFamily="34" charset="0"/>
              <a:buChar char="•"/>
            </a:pPr>
            <a:r>
              <a:rPr lang="en-US" sz="2800" dirty="0" err="1">
                <a:latin typeface="Times New Roman" panose="02020603050405020304" pitchFamily="18" charset="0"/>
                <a:cs typeface="Times New Roman" panose="02020603050405020304" pitchFamily="18" charset="0"/>
              </a:rPr>
              <a:t>Weingart</a:t>
            </a:r>
            <a:r>
              <a:rPr lang="en-US" sz="2800" dirty="0">
                <a:latin typeface="Times New Roman" panose="02020603050405020304" pitchFamily="18" charset="0"/>
                <a:cs typeface="Times New Roman" panose="02020603050405020304" pitchFamily="18" charset="0"/>
              </a:rPr>
              <a:t> Foundation</a:t>
            </a:r>
          </a:p>
        </p:txBody>
      </p:sp>
    </p:spTree>
    <p:extLst>
      <p:ext uri="{BB962C8B-B14F-4D97-AF65-F5344CB8AC3E}">
        <p14:creationId xmlns:p14="http://schemas.microsoft.com/office/powerpoint/2010/main" val="40876203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p:txBody>
          <a:bodyPr>
            <a:normAutofit/>
          </a:bodyPr>
          <a:lstStyle/>
          <a:p>
            <a:r>
              <a:rPr lang="en-US" sz="3600" dirty="0"/>
              <a:t>A major gap between will and skill</a:t>
            </a:r>
          </a:p>
        </p:txBody>
      </p:sp>
      <p:sp>
        <p:nvSpPr>
          <p:cNvPr id="2" name="Rectangle 1">
            <a:extLst>
              <a:ext uri="{FF2B5EF4-FFF2-40B4-BE49-F238E27FC236}">
                <a16:creationId xmlns:a16="http://schemas.microsoft.com/office/drawing/2014/main" id="{B72C969B-2129-4123-A74A-FF68EFE91F1B}"/>
              </a:ext>
            </a:extLst>
          </p:cNvPr>
          <p:cNvSpPr/>
          <p:nvPr/>
        </p:nvSpPr>
        <p:spPr>
          <a:xfrm>
            <a:off x="340658" y="1504950"/>
            <a:ext cx="11510429" cy="923330"/>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There are several accommodations and accessibility tools that enable people with disabilities to engage in organizations and activities. Which of the following are policies of your organization? Please check all that apply.</a:t>
            </a:r>
          </a:p>
          <a:p>
            <a:endParaRPr lang="en-US" dirty="0">
              <a:latin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457C94E4-28D6-8049-A92F-7413A471B424}"/>
              </a:ext>
            </a:extLst>
          </p:cNvPr>
          <p:cNvGraphicFramePr>
            <a:graphicFrameLocks noGrp="1"/>
          </p:cNvGraphicFramePr>
          <p:nvPr>
            <p:extLst>
              <p:ext uri="{D42A27DB-BD31-4B8C-83A1-F6EECF244321}">
                <p14:modId xmlns:p14="http://schemas.microsoft.com/office/powerpoint/2010/main" val="3959404717"/>
              </p:ext>
            </p:extLst>
          </p:nvPr>
        </p:nvGraphicFramePr>
        <p:xfrm>
          <a:off x="340657" y="2169534"/>
          <a:ext cx="11510430" cy="4001384"/>
        </p:xfrm>
        <a:graphic>
          <a:graphicData uri="http://schemas.openxmlformats.org/drawingml/2006/table">
            <a:tbl>
              <a:tblPr firstRow="1" firstCol="1" bandRow="1">
                <a:tableStyleId>{5C22544A-7EE6-4342-B048-85BDC9FD1C3A}</a:tableStyleId>
              </a:tblPr>
              <a:tblGrid>
                <a:gridCol w="10856731">
                  <a:extLst>
                    <a:ext uri="{9D8B030D-6E8A-4147-A177-3AD203B41FA5}">
                      <a16:colId xmlns:a16="http://schemas.microsoft.com/office/drawing/2014/main" val="1220590800"/>
                    </a:ext>
                  </a:extLst>
                </a:gridCol>
                <a:gridCol w="653699">
                  <a:extLst>
                    <a:ext uri="{9D8B030D-6E8A-4147-A177-3AD203B41FA5}">
                      <a16:colId xmlns:a16="http://schemas.microsoft.com/office/drawing/2014/main" val="448125165"/>
                    </a:ext>
                  </a:extLst>
                </a:gridCol>
              </a:tblGrid>
              <a:tr h="232571">
                <a:tc>
                  <a:txBody>
                    <a:bodyPr/>
                    <a:lstStyle/>
                    <a:p>
                      <a:endParaRPr lang="en-US" sz="1800" dirty="0">
                        <a:solidFill>
                          <a:srgbClr val="000075"/>
                        </a:solidFill>
                        <a:effectLst/>
                        <a:latin typeface="Times New Roman" panose="02020603050405020304" pitchFamily="18" charset="0"/>
                        <a:cs typeface="Times New Roman" panose="02020603050405020304" pitchFamily="18" charset="0"/>
                      </a:endParaRPr>
                    </a:p>
                  </a:txBody>
                  <a:tcPr marL="73025" marR="73025" marT="18415" marB="18415" anchor="ctr"/>
                </a:tc>
                <a:tc>
                  <a:txBody>
                    <a:bodyPr/>
                    <a:lstStyle/>
                    <a:p>
                      <a:pPr marL="0" marR="0" algn="ctr">
                        <a:spcBef>
                          <a:spcPts val="0"/>
                        </a:spcBef>
                        <a:spcAft>
                          <a:spcPts val="0"/>
                        </a:spcAft>
                      </a:pPr>
                      <a:r>
                        <a:rPr lang="en-US" sz="1800" dirty="0">
                          <a:effectLst/>
                          <a:latin typeface="Times New Roman" panose="02020603050405020304" pitchFamily="18" charset="0"/>
                          <a:cs typeface="Times New Roman" panose="02020603050405020304" pitchFamily="18" charset="0"/>
                        </a:rPr>
                        <a:t>%</a:t>
                      </a:r>
                      <a:endParaRPr lang="en-US" sz="1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nchor="ctr"/>
                </a:tc>
                <a:extLst>
                  <a:ext uri="{0D108BD9-81ED-4DB2-BD59-A6C34878D82A}">
                    <a16:rowId xmlns:a16="http://schemas.microsoft.com/office/drawing/2014/main" val="807683174"/>
                  </a:ext>
                </a:extLst>
              </a:tr>
              <a:tr h="437612">
                <a:tc>
                  <a:txBody>
                    <a:bodyPr/>
                    <a:lstStyle/>
                    <a:p>
                      <a:pPr marL="0" marR="0">
                        <a:spcBef>
                          <a:spcPts val="0"/>
                        </a:spcBef>
                        <a:spcAft>
                          <a:spcPts val="0"/>
                        </a:spcAft>
                      </a:pPr>
                      <a:r>
                        <a:rPr lang="en-US" sz="1800" dirty="0">
                          <a:effectLst/>
                          <a:latin typeface="Times New Roman" panose="02020603050405020304" pitchFamily="18" charset="0"/>
                          <a:cs typeface="Times New Roman" panose="02020603050405020304" pitchFamily="18" charset="0"/>
                        </a:rPr>
                        <a:t>Our events are always held in physically accessible spaces that have accessible parking spaces or transportation options for people with physical disabilities</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tc>
                <a:tc>
                  <a:txBody>
                    <a:bodyPr/>
                    <a:lstStyle/>
                    <a:p>
                      <a:pPr marL="0" marR="0" algn="r">
                        <a:spcBef>
                          <a:spcPts val="0"/>
                        </a:spcBef>
                        <a:spcAft>
                          <a:spcPts val="0"/>
                        </a:spcAft>
                      </a:pPr>
                      <a:r>
                        <a:rPr lang="en-US" sz="1800" dirty="0">
                          <a:effectLst/>
                          <a:latin typeface="Times New Roman" panose="02020603050405020304" pitchFamily="18" charset="0"/>
                          <a:cs typeface="Times New Roman" panose="02020603050405020304" pitchFamily="18" charset="0"/>
                        </a:rPr>
                        <a:t>59%</a:t>
                      </a:r>
                    </a:p>
                  </a:txBody>
                  <a:tcPr marL="73025" marR="73025" marT="18415" marB="18415" anchor="ctr"/>
                </a:tc>
                <a:extLst>
                  <a:ext uri="{0D108BD9-81ED-4DB2-BD59-A6C34878D82A}">
                    <a16:rowId xmlns:a16="http://schemas.microsoft.com/office/drawing/2014/main" val="3003739480"/>
                  </a:ext>
                </a:extLst>
              </a:tr>
              <a:tr h="437612">
                <a:tc>
                  <a:txBody>
                    <a:bodyPr/>
                    <a:lstStyle/>
                    <a:p>
                      <a:pPr marL="0" marR="0">
                        <a:spcBef>
                          <a:spcPts val="0"/>
                        </a:spcBef>
                        <a:spcAft>
                          <a:spcPts val="0"/>
                        </a:spcAft>
                      </a:pPr>
                      <a:r>
                        <a:rPr lang="en-US" sz="1800" dirty="0">
                          <a:effectLst/>
                          <a:latin typeface="Times New Roman" panose="02020603050405020304" pitchFamily="18" charset="0"/>
                          <a:cs typeface="Times New Roman" panose="02020603050405020304" pitchFamily="18" charset="0"/>
                        </a:rPr>
                        <a:t>There is a process where employees, trustees/board members and volunteers with disabilities can request and get needed accommodations if needed so that they can succeed in their roles.</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tc>
                <a:tc>
                  <a:txBody>
                    <a:bodyPr/>
                    <a:lstStyle/>
                    <a:p>
                      <a:pPr marL="0" marR="0" algn="r">
                        <a:spcBef>
                          <a:spcPts val="0"/>
                        </a:spcBef>
                        <a:spcAft>
                          <a:spcPts val="0"/>
                        </a:spcAft>
                      </a:pPr>
                      <a:r>
                        <a:rPr lang="en-US" sz="1800" dirty="0">
                          <a:effectLst/>
                          <a:latin typeface="Times New Roman" panose="02020603050405020304" pitchFamily="18" charset="0"/>
                          <a:cs typeface="Times New Roman" panose="02020603050405020304" pitchFamily="18" charset="0"/>
                        </a:rPr>
                        <a:t>41%</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nchor="ctr"/>
                </a:tc>
                <a:extLst>
                  <a:ext uri="{0D108BD9-81ED-4DB2-BD59-A6C34878D82A}">
                    <a16:rowId xmlns:a16="http://schemas.microsoft.com/office/drawing/2014/main" val="1004096999"/>
                  </a:ext>
                </a:extLst>
              </a:tr>
              <a:tr h="437612">
                <a:tc>
                  <a:txBody>
                    <a:bodyPr/>
                    <a:lstStyle/>
                    <a:p>
                      <a:pPr marL="0" marR="0">
                        <a:spcBef>
                          <a:spcPts val="0"/>
                        </a:spcBef>
                        <a:spcAft>
                          <a:spcPts val="0"/>
                        </a:spcAft>
                      </a:pPr>
                      <a:r>
                        <a:rPr lang="en-US" sz="1800" dirty="0">
                          <a:effectLst/>
                          <a:latin typeface="Times New Roman" panose="02020603050405020304" pitchFamily="18" charset="0"/>
                          <a:cs typeface="Times New Roman" panose="02020603050405020304" pitchFamily="18" charset="0"/>
                        </a:rPr>
                        <a:t>Our public events enable people with disabilities to request accommodations such as sign language interpreters, live captioning or food allergy issues in the registration form.</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tc>
                <a:tc>
                  <a:txBody>
                    <a:bodyPr/>
                    <a:lstStyle/>
                    <a:p>
                      <a:pPr marL="0" marR="0" algn="r">
                        <a:spcBef>
                          <a:spcPts val="0"/>
                        </a:spcBef>
                        <a:spcAft>
                          <a:spcPts val="0"/>
                        </a:spcAft>
                      </a:pPr>
                      <a:r>
                        <a:rPr lang="en-US" sz="1800" dirty="0">
                          <a:effectLst/>
                          <a:latin typeface="Times New Roman" panose="02020603050405020304" pitchFamily="18" charset="0"/>
                          <a:cs typeface="Times New Roman" panose="02020603050405020304" pitchFamily="18" charset="0"/>
                        </a:rPr>
                        <a:t>30%</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nchor="ctr"/>
                </a:tc>
                <a:extLst>
                  <a:ext uri="{0D108BD9-81ED-4DB2-BD59-A6C34878D82A}">
                    <a16:rowId xmlns:a16="http://schemas.microsoft.com/office/drawing/2014/main" val="1492247059"/>
                  </a:ext>
                </a:extLst>
              </a:tr>
              <a:tr h="437612">
                <a:tc>
                  <a:txBody>
                    <a:bodyPr/>
                    <a:lstStyle/>
                    <a:p>
                      <a:pPr marL="0" marR="0">
                        <a:spcBef>
                          <a:spcPts val="0"/>
                        </a:spcBef>
                        <a:spcAft>
                          <a:spcPts val="0"/>
                        </a:spcAft>
                      </a:pPr>
                      <a:r>
                        <a:rPr lang="en-US" sz="1800" dirty="0">
                          <a:effectLst/>
                          <a:latin typeface="Times New Roman" panose="02020603050405020304" pitchFamily="18" charset="0"/>
                          <a:cs typeface="Times New Roman" panose="02020603050405020304" pitchFamily="18" charset="0"/>
                        </a:rPr>
                        <a:t>We enable people who are blind or have low vision to be able to access our materials on the web by ensuring that our website is set up properly for screen readers.</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tc>
                <a:tc>
                  <a:txBody>
                    <a:bodyPr/>
                    <a:lstStyle/>
                    <a:p>
                      <a:pPr marL="0" marR="0" algn="r">
                        <a:spcBef>
                          <a:spcPts val="0"/>
                        </a:spcBef>
                        <a:spcAft>
                          <a:spcPts val="0"/>
                        </a:spcAft>
                      </a:pPr>
                      <a:r>
                        <a:rPr lang="en-US" sz="1800" dirty="0">
                          <a:effectLst/>
                          <a:latin typeface="Times New Roman" panose="02020603050405020304" pitchFamily="18" charset="0"/>
                          <a:cs typeface="Times New Roman" panose="02020603050405020304" pitchFamily="18" charset="0"/>
                        </a:rPr>
                        <a:t>17%</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nchor="ctr"/>
                </a:tc>
                <a:extLst>
                  <a:ext uri="{0D108BD9-81ED-4DB2-BD59-A6C34878D82A}">
                    <a16:rowId xmlns:a16="http://schemas.microsoft.com/office/drawing/2014/main" val="2095772563"/>
                  </a:ext>
                </a:extLst>
              </a:tr>
              <a:tr h="437612">
                <a:tc>
                  <a:txBody>
                    <a:bodyPr/>
                    <a:lstStyle/>
                    <a:p>
                      <a:pPr marL="0" marR="0">
                        <a:spcBef>
                          <a:spcPts val="0"/>
                        </a:spcBef>
                        <a:spcAft>
                          <a:spcPts val="0"/>
                        </a:spcAft>
                      </a:pPr>
                      <a:r>
                        <a:rPr lang="en-US" sz="1800" dirty="0">
                          <a:effectLst/>
                          <a:latin typeface="Times New Roman" panose="02020603050405020304" pitchFamily="18" charset="0"/>
                          <a:cs typeface="Times New Roman" panose="02020603050405020304" pitchFamily="18" charset="0"/>
                        </a:rPr>
                        <a:t>We ensure that people who are deaf or hard of hearing can participate by ensuring that all video content has captions.</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tc>
                <a:tc>
                  <a:txBody>
                    <a:bodyPr/>
                    <a:lstStyle/>
                    <a:p>
                      <a:pPr marL="0" marR="0" algn="r">
                        <a:spcBef>
                          <a:spcPts val="0"/>
                        </a:spcBef>
                        <a:spcAft>
                          <a:spcPts val="0"/>
                        </a:spcAft>
                      </a:pPr>
                      <a:r>
                        <a:rPr lang="en-US" sz="1800" dirty="0">
                          <a:effectLst/>
                          <a:latin typeface="Times New Roman" panose="02020603050405020304" pitchFamily="18" charset="0"/>
                          <a:cs typeface="Times New Roman" panose="02020603050405020304" pitchFamily="18" charset="0"/>
                        </a:rPr>
                        <a:t>14%</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nchor="ctr"/>
                </a:tc>
                <a:extLst>
                  <a:ext uri="{0D108BD9-81ED-4DB2-BD59-A6C34878D82A}">
                    <a16:rowId xmlns:a16="http://schemas.microsoft.com/office/drawing/2014/main" val="1697210435"/>
                  </a:ext>
                </a:extLst>
              </a:tr>
              <a:tr h="3814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None</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16%</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nchor="ctr"/>
                </a:tc>
                <a:extLst>
                  <a:ext uri="{0D108BD9-81ED-4DB2-BD59-A6C34878D82A}">
                    <a16:rowId xmlns:a16="http://schemas.microsoft.com/office/drawing/2014/main" val="1876791386"/>
                  </a:ext>
                </a:extLst>
              </a:tr>
              <a:tr h="3814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N/A</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10%</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nchor="ctr"/>
                </a:tc>
                <a:extLst>
                  <a:ext uri="{0D108BD9-81ED-4DB2-BD59-A6C34878D82A}">
                    <a16:rowId xmlns:a16="http://schemas.microsoft.com/office/drawing/2014/main" val="1746852601"/>
                  </a:ext>
                </a:extLst>
              </a:tr>
            </a:tbl>
          </a:graphicData>
        </a:graphic>
      </p:graphicFrame>
    </p:spTree>
    <p:extLst>
      <p:ext uri="{BB962C8B-B14F-4D97-AF65-F5344CB8AC3E}">
        <p14:creationId xmlns:p14="http://schemas.microsoft.com/office/powerpoint/2010/main" val="32486089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5D7130-7A72-439F-BCE3-6C322CC111E0}"/>
              </a:ext>
            </a:extLst>
          </p:cNvPr>
          <p:cNvSpPr>
            <a:spLocks noGrp="1"/>
          </p:cNvSpPr>
          <p:nvPr>
            <p:ph type="title"/>
          </p:nvPr>
        </p:nvSpPr>
        <p:spPr/>
        <p:txBody>
          <a:bodyPr>
            <a:normAutofit/>
          </a:bodyPr>
          <a:lstStyle/>
          <a:p>
            <a:r>
              <a:rPr lang="en-US" sz="3600" dirty="0"/>
              <a:t>Organizations do not represent the people they serve </a:t>
            </a:r>
          </a:p>
        </p:txBody>
      </p:sp>
      <p:sp>
        <p:nvSpPr>
          <p:cNvPr id="6" name="Rectangle 5">
            <a:extLst>
              <a:ext uri="{FF2B5EF4-FFF2-40B4-BE49-F238E27FC236}">
                <a16:creationId xmlns:a16="http://schemas.microsoft.com/office/drawing/2014/main" id="{733C0F01-308B-48F2-8EFA-801E6E85F1A5}"/>
              </a:ext>
            </a:extLst>
          </p:cNvPr>
          <p:cNvSpPr/>
          <p:nvPr/>
        </p:nvSpPr>
        <p:spPr>
          <a:xfrm>
            <a:off x="328670" y="1655742"/>
            <a:ext cx="11534660" cy="369332"/>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Which of the following groups in your organization include people with disabilities? Please check all that apply.</a:t>
            </a:r>
          </a:p>
        </p:txBody>
      </p:sp>
      <p:graphicFrame>
        <p:nvGraphicFramePr>
          <p:cNvPr id="5" name="Table 4">
            <a:extLst>
              <a:ext uri="{FF2B5EF4-FFF2-40B4-BE49-F238E27FC236}">
                <a16:creationId xmlns:a16="http://schemas.microsoft.com/office/drawing/2014/main" id="{C837CC6A-AA7A-0B48-88F4-8B8E2BD0ECE4}"/>
              </a:ext>
            </a:extLst>
          </p:cNvPr>
          <p:cNvGraphicFramePr>
            <a:graphicFrameLocks noGrp="1"/>
          </p:cNvGraphicFramePr>
          <p:nvPr>
            <p:extLst>
              <p:ext uri="{D42A27DB-BD31-4B8C-83A1-F6EECF244321}">
                <p14:modId xmlns:p14="http://schemas.microsoft.com/office/powerpoint/2010/main" val="2192557854"/>
              </p:ext>
            </p:extLst>
          </p:nvPr>
        </p:nvGraphicFramePr>
        <p:xfrm>
          <a:off x="340657" y="2169534"/>
          <a:ext cx="11510430" cy="3262094"/>
        </p:xfrm>
        <a:graphic>
          <a:graphicData uri="http://schemas.openxmlformats.org/drawingml/2006/table">
            <a:tbl>
              <a:tblPr firstRow="1" firstCol="1" bandRow="1">
                <a:tableStyleId>{5C22544A-7EE6-4342-B048-85BDC9FD1C3A}</a:tableStyleId>
              </a:tblPr>
              <a:tblGrid>
                <a:gridCol w="10856731">
                  <a:extLst>
                    <a:ext uri="{9D8B030D-6E8A-4147-A177-3AD203B41FA5}">
                      <a16:colId xmlns:a16="http://schemas.microsoft.com/office/drawing/2014/main" val="1220590800"/>
                    </a:ext>
                  </a:extLst>
                </a:gridCol>
                <a:gridCol w="653699">
                  <a:extLst>
                    <a:ext uri="{9D8B030D-6E8A-4147-A177-3AD203B41FA5}">
                      <a16:colId xmlns:a16="http://schemas.microsoft.com/office/drawing/2014/main" val="448125165"/>
                    </a:ext>
                  </a:extLst>
                </a:gridCol>
              </a:tblGrid>
              <a:tr h="232571">
                <a:tc>
                  <a:txBody>
                    <a:bodyPr/>
                    <a:lstStyle/>
                    <a:p>
                      <a:endParaRPr lang="en-US" sz="1800" dirty="0">
                        <a:solidFill>
                          <a:srgbClr val="000075"/>
                        </a:solidFill>
                        <a:effectLst/>
                        <a:latin typeface="Times New Roman" panose="02020603050405020304" pitchFamily="18" charset="0"/>
                        <a:cs typeface="Times New Roman" panose="02020603050405020304" pitchFamily="18" charset="0"/>
                      </a:endParaRPr>
                    </a:p>
                  </a:txBody>
                  <a:tcPr marL="73025" marR="73025" marT="18415" marB="18415" anchor="ctr"/>
                </a:tc>
                <a:tc>
                  <a:txBody>
                    <a:bodyPr/>
                    <a:lstStyle/>
                    <a:p>
                      <a:pPr marL="0" marR="0" algn="ctr">
                        <a:spcBef>
                          <a:spcPts val="0"/>
                        </a:spcBef>
                        <a:spcAft>
                          <a:spcPts val="0"/>
                        </a:spcAft>
                      </a:pPr>
                      <a:r>
                        <a:rPr lang="en-US" sz="1800" dirty="0">
                          <a:effectLst/>
                          <a:latin typeface="Times New Roman" panose="02020603050405020304" pitchFamily="18" charset="0"/>
                          <a:cs typeface="Times New Roman" panose="02020603050405020304" pitchFamily="18" charset="0"/>
                        </a:rPr>
                        <a:t>%</a:t>
                      </a:r>
                      <a:endParaRPr lang="en-US" sz="1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nchor="ctr"/>
                </a:tc>
                <a:extLst>
                  <a:ext uri="{0D108BD9-81ED-4DB2-BD59-A6C34878D82A}">
                    <a16:rowId xmlns:a16="http://schemas.microsoft.com/office/drawing/2014/main" val="807683174"/>
                  </a:ext>
                </a:extLst>
              </a:tr>
              <a:tr h="437612">
                <a:tc>
                  <a:txBody>
                    <a:bodyPr/>
                    <a:lstStyle/>
                    <a:p>
                      <a:pPr marL="0" marR="0">
                        <a:spcBef>
                          <a:spcPts val="0"/>
                        </a:spcBef>
                        <a:spcAft>
                          <a:spcPts val="0"/>
                        </a:spcAft>
                      </a:pPr>
                      <a:r>
                        <a:rPr lang="en-US" sz="1800" dirty="0">
                          <a:effectLst/>
                          <a:latin typeface="Times New Roman" panose="02020603050405020304" pitchFamily="18" charset="0"/>
                          <a:cs typeface="Times New Roman" panose="02020603050405020304" pitchFamily="18" charset="0"/>
                        </a:rPr>
                        <a:t>People You Serve</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tc>
                <a:tc>
                  <a:txBody>
                    <a:bodyPr/>
                    <a:lstStyle/>
                    <a:p>
                      <a:pPr marL="0" marR="0" algn="r">
                        <a:spcBef>
                          <a:spcPts val="0"/>
                        </a:spcBef>
                        <a:spcAft>
                          <a:spcPts val="0"/>
                        </a:spcAft>
                      </a:pPr>
                      <a:r>
                        <a:rPr lang="en-US" sz="1800" dirty="0">
                          <a:effectLst/>
                          <a:latin typeface="Times New Roman" panose="02020603050405020304" pitchFamily="18" charset="0"/>
                          <a:cs typeface="Times New Roman" panose="02020603050405020304" pitchFamily="18" charset="0"/>
                        </a:rPr>
                        <a:t>66%</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nchor="ctr"/>
                </a:tc>
                <a:extLst>
                  <a:ext uri="{0D108BD9-81ED-4DB2-BD59-A6C34878D82A}">
                    <a16:rowId xmlns:a16="http://schemas.microsoft.com/office/drawing/2014/main" val="2533710755"/>
                  </a:ext>
                </a:extLst>
              </a:tr>
              <a:tr h="437612">
                <a:tc>
                  <a:txBody>
                    <a:bodyPr/>
                    <a:lstStyle/>
                    <a:p>
                      <a:pPr marL="0" marR="0">
                        <a:spcBef>
                          <a:spcPts val="0"/>
                        </a:spcBef>
                        <a:spcAft>
                          <a:spcPts val="0"/>
                        </a:spcAft>
                      </a:pPr>
                      <a:r>
                        <a:rPr lang="en-US" sz="1800" dirty="0">
                          <a:effectLst/>
                          <a:latin typeface="Times New Roman" panose="02020603050405020304" pitchFamily="18" charset="0"/>
                          <a:cs typeface="Times New Roman" panose="02020603050405020304" pitchFamily="18" charset="0"/>
                        </a:rPr>
                        <a:t>Staff Overall</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tc>
                <a:tc>
                  <a:txBody>
                    <a:bodyPr/>
                    <a:lstStyle/>
                    <a:p>
                      <a:pPr marL="0" marR="0" algn="r">
                        <a:spcBef>
                          <a:spcPts val="0"/>
                        </a:spcBef>
                        <a:spcAft>
                          <a:spcPts val="0"/>
                        </a:spcAft>
                      </a:pPr>
                      <a:r>
                        <a:rPr lang="en-US" sz="1800" dirty="0">
                          <a:effectLst/>
                          <a:latin typeface="Times New Roman" panose="02020603050405020304" pitchFamily="18" charset="0"/>
                          <a:cs typeface="Times New Roman" panose="02020603050405020304" pitchFamily="18" charset="0"/>
                        </a:rPr>
                        <a:t>42%</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nchor="ctr"/>
                </a:tc>
                <a:extLst>
                  <a:ext uri="{0D108BD9-81ED-4DB2-BD59-A6C34878D82A}">
                    <a16:rowId xmlns:a16="http://schemas.microsoft.com/office/drawing/2014/main" val="907316107"/>
                  </a:ext>
                </a:extLst>
              </a:tr>
              <a:tr h="437612">
                <a:tc>
                  <a:txBody>
                    <a:bodyPr/>
                    <a:lstStyle/>
                    <a:p>
                      <a:pPr marL="0" marR="0">
                        <a:spcBef>
                          <a:spcPts val="0"/>
                        </a:spcBef>
                        <a:spcAft>
                          <a:spcPts val="0"/>
                        </a:spcAft>
                      </a:pPr>
                      <a:r>
                        <a:rPr lang="en-US" sz="1800" dirty="0">
                          <a:effectLst/>
                          <a:latin typeface="Times New Roman" panose="02020603050405020304" pitchFamily="18" charset="0"/>
                          <a:cs typeface="Times New Roman" panose="02020603050405020304" pitchFamily="18" charset="0"/>
                        </a:rPr>
                        <a:t>Volunteers</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tc>
                <a:tc>
                  <a:txBody>
                    <a:bodyPr/>
                    <a:lstStyle/>
                    <a:p>
                      <a:pPr marL="0" marR="0" algn="r">
                        <a:spcBef>
                          <a:spcPts val="0"/>
                        </a:spcBef>
                        <a:spcAft>
                          <a:spcPts val="0"/>
                        </a:spcAft>
                      </a:pPr>
                      <a:r>
                        <a:rPr lang="en-US" sz="1800" dirty="0">
                          <a:effectLst/>
                          <a:latin typeface="Times New Roman" panose="02020603050405020304" pitchFamily="18" charset="0"/>
                          <a:cs typeface="Times New Roman" panose="02020603050405020304" pitchFamily="18" charset="0"/>
                        </a:rPr>
                        <a:t>41%</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nchor="ctr"/>
                </a:tc>
                <a:extLst>
                  <a:ext uri="{0D108BD9-81ED-4DB2-BD59-A6C34878D82A}">
                    <a16:rowId xmlns:a16="http://schemas.microsoft.com/office/drawing/2014/main" val="571931874"/>
                  </a:ext>
                </a:extLst>
              </a:tr>
              <a:tr h="437612">
                <a:tc>
                  <a:txBody>
                    <a:bodyPr/>
                    <a:lstStyle/>
                    <a:p>
                      <a:pPr marL="0" marR="0">
                        <a:spcBef>
                          <a:spcPts val="0"/>
                        </a:spcBef>
                        <a:spcAft>
                          <a:spcPts val="0"/>
                        </a:spcAft>
                      </a:pPr>
                      <a:r>
                        <a:rPr lang="en-US" sz="1800" dirty="0">
                          <a:effectLst/>
                          <a:latin typeface="Times New Roman" panose="02020603050405020304" pitchFamily="18" charset="0"/>
                          <a:cs typeface="Times New Roman" panose="02020603050405020304" pitchFamily="18" charset="0"/>
                        </a:rPr>
                        <a:t>Board</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tc>
                <a:tc>
                  <a:txBody>
                    <a:bodyPr/>
                    <a:lstStyle/>
                    <a:p>
                      <a:pPr marL="0" marR="0" algn="r">
                        <a:spcBef>
                          <a:spcPts val="0"/>
                        </a:spcBef>
                        <a:spcAft>
                          <a:spcPts val="0"/>
                        </a:spcAft>
                      </a:pPr>
                      <a:r>
                        <a:rPr lang="en-US" sz="1800" dirty="0">
                          <a:effectLst/>
                          <a:latin typeface="Times New Roman" panose="02020603050405020304" pitchFamily="18" charset="0"/>
                          <a:cs typeface="Times New Roman" panose="02020603050405020304" pitchFamily="18" charset="0"/>
                        </a:rPr>
                        <a:t>24%</a:t>
                      </a:r>
                    </a:p>
                  </a:txBody>
                  <a:tcPr marL="73025" marR="73025" marT="18415" marB="18415" anchor="ctr"/>
                </a:tc>
                <a:extLst>
                  <a:ext uri="{0D108BD9-81ED-4DB2-BD59-A6C34878D82A}">
                    <a16:rowId xmlns:a16="http://schemas.microsoft.com/office/drawing/2014/main" val="3003739480"/>
                  </a:ext>
                </a:extLst>
              </a:tr>
              <a:tr h="437612">
                <a:tc>
                  <a:txBody>
                    <a:bodyPr/>
                    <a:lstStyle/>
                    <a:p>
                      <a:pPr marL="0" marR="0">
                        <a:spcBef>
                          <a:spcPts val="0"/>
                        </a:spcBef>
                        <a:spcAft>
                          <a:spcPts val="0"/>
                        </a:spcAft>
                      </a:pPr>
                      <a:r>
                        <a:rPr lang="en-US" sz="1800" dirty="0">
                          <a:effectLst/>
                          <a:latin typeface="Times New Roman" panose="02020603050405020304" pitchFamily="18" charset="0"/>
                          <a:cs typeface="Times New Roman" panose="02020603050405020304" pitchFamily="18" charset="0"/>
                        </a:rPr>
                        <a:t>Professional Leadership/Management</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tc>
                <a:tc>
                  <a:txBody>
                    <a:bodyPr/>
                    <a:lstStyle/>
                    <a:p>
                      <a:pPr marL="0" marR="0" algn="r">
                        <a:spcBef>
                          <a:spcPts val="0"/>
                        </a:spcBef>
                        <a:spcAft>
                          <a:spcPts val="0"/>
                        </a:spcAft>
                      </a:pPr>
                      <a:r>
                        <a:rPr lang="en-US" sz="1800" dirty="0">
                          <a:effectLst/>
                          <a:latin typeface="Times New Roman" panose="02020603050405020304" pitchFamily="18" charset="0"/>
                          <a:cs typeface="Times New Roman" panose="02020603050405020304" pitchFamily="18" charset="0"/>
                        </a:rPr>
                        <a:t>20%</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nchor="ctr"/>
                </a:tc>
                <a:extLst>
                  <a:ext uri="{0D108BD9-81ED-4DB2-BD59-A6C34878D82A}">
                    <a16:rowId xmlns:a16="http://schemas.microsoft.com/office/drawing/2014/main" val="1004096999"/>
                  </a:ext>
                </a:extLst>
              </a:tr>
              <a:tr h="3814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Not Applicable</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6%</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nchor="ctr"/>
                </a:tc>
                <a:extLst>
                  <a:ext uri="{0D108BD9-81ED-4DB2-BD59-A6C34878D82A}">
                    <a16:rowId xmlns:a16="http://schemas.microsoft.com/office/drawing/2014/main" val="1876791386"/>
                  </a:ext>
                </a:extLst>
              </a:tr>
              <a:tr h="3814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I Don’t Know</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23%</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nchor="ctr"/>
                </a:tc>
                <a:extLst>
                  <a:ext uri="{0D108BD9-81ED-4DB2-BD59-A6C34878D82A}">
                    <a16:rowId xmlns:a16="http://schemas.microsoft.com/office/drawing/2014/main" val="1746852601"/>
                  </a:ext>
                </a:extLst>
              </a:tr>
            </a:tbl>
          </a:graphicData>
        </a:graphic>
      </p:graphicFrame>
    </p:spTree>
    <p:extLst>
      <p:ext uri="{BB962C8B-B14F-4D97-AF65-F5344CB8AC3E}">
        <p14:creationId xmlns:p14="http://schemas.microsoft.com/office/powerpoint/2010/main" val="13764010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8208C9-C6BC-46AA-9CE6-4C655E89D5EA}"/>
              </a:ext>
            </a:extLst>
          </p:cNvPr>
          <p:cNvSpPr>
            <a:spLocks noGrp="1"/>
          </p:cNvSpPr>
          <p:nvPr>
            <p:ph type="title"/>
          </p:nvPr>
        </p:nvSpPr>
        <p:spPr/>
        <p:txBody>
          <a:bodyPr>
            <a:normAutofit/>
          </a:bodyPr>
          <a:lstStyle/>
          <a:p>
            <a:r>
              <a:rPr lang="en-US" sz="3600" dirty="0"/>
              <a:t>Performance metrics matter</a:t>
            </a:r>
          </a:p>
        </p:txBody>
      </p:sp>
      <p:sp>
        <p:nvSpPr>
          <p:cNvPr id="4" name="Rectangle 3">
            <a:extLst>
              <a:ext uri="{FF2B5EF4-FFF2-40B4-BE49-F238E27FC236}">
                <a16:creationId xmlns:a16="http://schemas.microsoft.com/office/drawing/2014/main" id="{848BD493-985E-4FF0-833F-7792AEC651FD}"/>
              </a:ext>
            </a:extLst>
          </p:cNvPr>
          <p:cNvSpPr/>
          <p:nvPr/>
        </p:nvSpPr>
        <p:spPr>
          <a:xfrm>
            <a:off x="295619" y="1570197"/>
            <a:ext cx="11600762" cy="369332"/>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Do you ask your members or grantees if they are representative (e.g., staff, board) of the people they serve?</a:t>
            </a:r>
          </a:p>
        </p:txBody>
      </p:sp>
      <p:graphicFrame>
        <p:nvGraphicFramePr>
          <p:cNvPr id="5" name="Chart 4" descr="Bar Chart - Do you ask your members or grantees if they are representative (e.g., staff, board) of the people they serve?&#10;&#10;28% - YES&#10;&#10;30% - NO&#10;&#10;23% - Not Applicable&#10;&#10;19% - I Don't Know">
            <a:extLst>
              <a:ext uri="{FF2B5EF4-FFF2-40B4-BE49-F238E27FC236}">
                <a16:creationId xmlns:a16="http://schemas.microsoft.com/office/drawing/2014/main" id="{9FBC3131-4ED6-4A18-88C7-5675DDE76542}"/>
              </a:ext>
            </a:extLst>
          </p:cNvPr>
          <p:cNvGraphicFramePr/>
          <p:nvPr>
            <p:extLst>
              <p:ext uri="{D42A27DB-BD31-4B8C-83A1-F6EECF244321}">
                <p14:modId xmlns:p14="http://schemas.microsoft.com/office/powerpoint/2010/main" val="4025095405"/>
              </p:ext>
            </p:extLst>
          </p:nvPr>
        </p:nvGraphicFramePr>
        <p:xfrm>
          <a:off x="1071880" y="1570197"/>
          <a:ext cx="9418320" cy="51206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80978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DFC650-24E2-4BF9-8973-5ECCABDF120C}"/>
              </a:ext>
            </a:extLst>
          </p:cNvPr>
          <p:cNvSpPr>
            <a:spLocks noGrp="1"/>
          </p:cNvSpPr>
          <p:nvPr>
            <p:ph type="title"/>
          </p:nvPr>
        </p:nvSpPr>
        <p:spPr/>
        <p:txBody>
          <a:bodyPr>
            <a:normAutofit/>
          </a:bodyPr>
          <a:lstStyle/>
          <a:p>
            <a:r>
              <a:rPr lang="en-US" sz="3600" dirty="0"/>
              <a:t>Missed opportunity to hold people accountable</a:t>
            </a:r>
          </a:p>
        </p:txBody>
      </p:sp>
      <p:sp>
        <p:nvSpPr>
          <p:cNvPr id="4" name="Rectangle 3">
            <a:extLst>
              <a:ext uri="{FF2B5EF4-FFF2-40B4-BE49-F238E27FC236}">
                <a16:creationId xmlns:a16="http://schemas.microsoft.com/office/drawing/2014/main" id="{9E31260D-1C72-4110-B1CE-C31B9A72F50F}"/>
              </a:ext>
            </a:extLst>
          </p:cNvPr>
          <p:cNvSpPr/>
          <p:nvPr/>
        </p:nvSpPr>
        <p:spPr>
          <a:xfrm>
            <a:off x="304800" y="1619369"/>
            <a:ext cx="11582400" cy="369332"/>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Is disability included in that representation?</a:t>
            </a:r>
          </a:p>
        </p:txBody>
      </p:sp>
      <p:graphicFrame>
        <p:nvGraphicFramePr>
          <p:cNvPr id="5" name="Chart 4" descr="47% Yes&#10;26% No&#10;6% Not Applicable&#10;21% I Don't Know&#10;&#10;Bar chart">
            <a:extLst>
              <a:ext uri="{FF2B5EF4-FFF2-40B4-BE49-F238E27FC236}">
                <a16:creationId xmlns:a16="http://schemas.microsoft.com/office/drawing/2014/main" id="{75733FB7-569E-4415-A211-F183DF3B098B}"/>
              </a:ext>
            </a:extLst>
          </p:cNvPr>
          <p:cNvGraphicFramePr/>
          <p:nvPr>
            <p:extLst>
              <p:ext uri="{D42A27DB-BD31-4B8C-83A1-F6EECF244321}">
                <p14:modId xmlns:p14="http://schemas.microsoft.com/office/powerpoint/2010/main" val="840138595"/>
              </p:ext>
            </p:extLst>
          </p:nvPr>
        </p:nvGraphicFramePr>
        <p:xfrm>
          <a:off x="1254760" y="2103120"/>
          <a:ext cx="9052560" cy="47548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591184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DEB80A-D445-47D6-B4D5-068C8E81DF43}"/>
              </a:ext>
            </a:extLst>
          </p:cNvPr>
          <p:cNvSpPr>
            <a:spLocks noGrp="1"/>
          </p:cNvSpPr>
          <p:nvPr>
            <p:ph type="title"/>
          </p:nvPr>
        </p:nvSpPr>
        <p:spPr/>
        <p:txBody>
          <a:bodyPr>
            <a:normAutofit/>
          </a:bodyPr>
          <a:lstStyle/>
          <a:p>
            <a:r>
              <a:rPr lang="en-US" sz="3600" dirty="0"/>
              <a:t>Inclusion doesn’t happen by accident</a:t>
            </a:r>
          </a:p>
        </p:txBody>
      </p:sp>
      <p:sp>
        <p:nvSpPr>
          <p:cNvPr id="4" name="Rectangle 3">
            <a:extLst>
              <a:ext uri="{FF2B5EF4-FFF2-40B4-BE49-F238E27FC236}">
                <a16:creationId xmlns:a16="http://schemas.microsoft.com/office/drawing/2014/main" id="{BD1C3FF4-DDE3-44A7-81FA-1E6EFEF497A7}"/>
              </a:ext>
            </a:extLst>
          </p:cNvPr>
          <p:cNvSpPr/>
          <p:nvPr/>
        </p:nvSpPr>
        <p:spPr>
          <a:xfrm>
            <a:off x="298174" y="1573649"/>
            <a:ext cx="11595652" cy="369332"/>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Do you ask your members or grantees to intentionally include people with disabilities in their work?</a:t>
            </a:r>
          </a:p>
        </p:txBody>
      </p:sp>
      <p:graphicFrame>
        <p:nvGraphicFramePr>
          <p:cNvPr id="5" name="Chart 4" descr="Bar Chart - Do you ask your members or grantees to intentionally include people with disabilities in their work?&#10;&#10;20% - YES&#10;&#10;39% - NO&#10;&#10;23% - Not Applicable&#10;&#10;18% - I Don't Know">
            <a:extLst>
              <a:ext uri="{FF2B5EF4-FFF2-40B4-BE49-F238E27FC236}">
                <a16:creationId xmlns:a16="http://schemas.microsoft.com/office/drawing/2014/main" id="{6B5606C0-99FC-4696-8111-0B8ADDA9B5EE}"/>
              </a:ext>
            </a:extLst>
          </p:cNvPr>
          <p:cNvGraphicFramePr/>
          <p:nvPr>
            <p:extLst>
              <p:ext uri="{D42A27DB-BD31-4B8C-83A1-F6EECF244321}">
                <p14:modId xmlns:p14="http://schemas.microsoft.com/office/powerpoint/2010/main" val="662449495"/>
              </p:ext>
            </p:extLst>
          </p:nvPr>
        </p:nvGraphicFramePr>
        <p:xfrm>
          <a:off x="1253986" y="2011680"/>
          <a:ext cx="9326880" cy="48463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116237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C5A81A-A7C1-4550-96A1-2674BCE469F1}"/>
              </a:ext>
            </a:extLst>
          </p:cNvPr>
          <p:cNvSpPr>
            <a:spLocks noGrp="1"/>
          </p:cNvSpPr>
          <p:nvPr>
            <p:ph type="title"/>
          </p:nvPr>
        </p:nvSpPr>
        <p:spPr/>
        <p:txBody>
          <a:bodyPr>
            <a:normAutofit/>
          </a:bodyPr>
          <a:lstStyle/>
          <a:p>
            <a:r>
              <a:rPr lang="en-US" sz="3600" dirty="0"/>
              <a:t>A picture is worth a thousand words</a:t>
            </a:r>
          </a:p>
        </p:txBody>
      </p:sp>
      <p:sp>
        <p:nvSpPr>
          <p:cNvPr id="4" name="Rectangle 3">
            <a:extLst>
              <a:ext uri="{FF2B5EF4-FFF2-40B4-BE49-F238E27FC236}">
                <a16:creationId xmlns:a16="http://schemas.microsoft.com/office/drawing/2014/main" id="{4250B152-1D8C-4DD3-903C-CE6F1DB16BF9}"/>
              </a:ext>
            </a:extLst>
          </p:cNvPr>
          <p:cNvSpPr/>
          <p:nvPr/>
        </p:nvSpPr>
        <p:spPr>
          <a:xfrm>
            <a:off x="344557" y="1504950"/>
            <a:ext cx="11529391" cy="646331"/>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Does your organization depict people with visible disabilities (i.e. show pictures of people who use wheelchairs, white cane, have Down Syndrome etc.) in your internal or external marketing and/or advertising materials?</a:t>
            </a:r>
          </a:p>
        </p:txBody>
      </p:sp>
      <p:pic>
        <p:nvPicPr>
          <p:cNvPr id="5" name="Picture 4" descr="Chart with results:&#10;&#10;38% YES&#10;44% NO&#10;9% Not Applicable&#10;9% I Don't Know">
            <a:extLst>
              <a:ext uri="{FF2B5EF4-FFF2-40B4-BE49-F238E27FC236}">
                <a16:creationId xmlns:a16="http://schemas.microsoft.com/office/drawing/2014/main" id="{684F45C4-0EF4-4965-88F3-1DFFD1944C92}"/>
              </a:ext>
            </a:extLst>
          </p:cNvPr>
          <p:cNvPicPr>
            <a:picLocks noChangeAspect="1"/>
          </p:cNvPicPr>
          <p:nvPr/>
        </p:nvPicPr>
        <p:blipFill>
          <a:blip r:embed="rId2"/>
          <a:stretch>
            <a:fillRect/>
          </a:stretch>
        </p:blipFill>
        <p:spPr>
          <a:xfrm>
            <a:off x="1021080" y="1828115"/>
            <a:ext cx="10149840" cy="5148363"/>
          </a:xfrm>
          <a:prstGeom prst="rect">
            <a:avLst/>
          </a:prstGeom>
        </p:spPr>
      </p:pic>
    </p:spTree>
    <p:extLst>
      <p:ext uri="{BB962C8B-B14F-4D97-AF65-F5344CB8AC3E}">
        <p14:creationId xmlns:p14="http://schemas.microsoft.com/office/powerpoint/2010/main" val="32535927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4351F9-CAC9-40E3-8216-4A54C670FF68}"/>
              </a:ext>
            </a:extLst>
          </p:cNvPr>
          <p:cNvSpPr>
            <a:spLocks noGrp="1"/>
          </p:cNvSpPr>
          <p:nvPr>
            <p:ph type="title"/>
          </p:nvPr>
        </p:nvSpPr>
        <p:spPr/>
        <p:txBody>
          <a:bodyPr>
            <a:normAutofit/>
          </a:bodyPr>
          <a:lstStyle/>
          <a:p>
            <a:r>
              <a:rPr lang="en-US" sz="3600" dirty="0"/>
              <a:t>Adding the Disability Lens…</a:t>
            </a:r>
          </a:p>
        </p:txBody>
      </p:sp>
      <p:pic>
        <p:nvPicPr>
          <p:cNvPr id="4" name="Picture 3" descr="A magnifying glass">
            <a:extLst>
              <a:ext uri="{FF2B5EF4-FFF2-40B4-BE49-F238E27FC236}">
                <a16:creationId xmlns:a16="http://schemas.microsoft.com/office/drawing/2014/main" id="{0158143E-ECF1-4424-AF29-17B36045D907}"/>
              </a:ext>
            </a:extLst>
          </p:cNvPr>
          <p:cNvPicPr>
            <a:picLocks noChangeAspect="1"/>
          </p:cNvPicPr>
          <p:nvPr/>
        </p:nvPicPr>
        <p:blipFill>
          <a:blip r:embed="rId2"/>
          <a:stretch>
            <a:fillRect/>
          </a:stretch>
        </p:blipFill>
        <p:spPr>
          <a:xfrm>
            <a:off x="2670267" y="1639863"/>
            <a:ext cx="6858000" cy="5347609"/>
          </a:xfrm>
          <a:prstGeom prst="rect">
            <a:avLst/>
          </a:prstGeom>
        </p:spPr>
      </p:pic>
      <p:sp>
        <p:nvSpPr>
          <p:cNvPr id="6" name="Rectangle 5">
            <a:extLst>
              <a:ext uri="{FF2B5EF4-FFF2-40B4-BE49-F238E27FC236}">
                <a16:creationId xmlns:a16="http://schemas.microsoft.com/office/drawing/2014/main" id="{9DCA5CC2-D91C-48BA-891D-3058CB0EDDF3}"/>
              </a:ext>
            </a:extLst>
          </p:cNvPr>
          <p:cNvSpPr/>
          <p:nvPr/>
        </p:nvSpPr>
        <p:spPr>
          <a:xfrm>
            <a:off x="1919998" y="2868921"/>
            <a:ext cx="6109252" cy="2031325"/>
          </a:xfrm>
          <a:prstGeom prst="rect">
            <a:avLst/>
          </a:prstGeom>
        </p:spPr>
        <p:txBody>
          <a:bodyPr wrap="square">
            <a:spAutoFit/>
          </a:bodyPr>
          <a:lstStyle/>
          <a:p>
            <a:pPr algn="ctr"/>
            <a:r>
              <a:rPr lang="en-US" sz="2100" dirty="0">
                <a:latin typeface="Times New Roman" panose="02020603050405020304" pitchFamily="18" charset="0"/>
                <a:cs typeface="Times New Roman" panose="02020603050405020304" pitchFamily="18" charset="0"/>
              </a:rPr>
              <a:t>By adding the disability</a:t>
            </a:r>
          </a:p>
          <a:p>
            <a:pPr algn="ctr"/>
            <a:r>
              <a:rPr lang="en-US" sz="2100" dirty="0">
                <a:latin typeface="Times New Roman" panose="02020603050405020304" pitchFamily="18" charset="0"/>
                <a:cs typeface="Times New Roman" panose="02020603050405020304" pitchFamily="18" charset="0"/>
              </a:rPr>
              <a:t>lens to your existing work,</a:t>
            </a:r>
          </a:p>
          <a:p>
            <a:pPr algn="ctr"/>
            <a:r>
              <a:rPr lang="en-US" sz="2100" dirty="0">
                <a:latin typeface="Times New Roman" panose="02020603050405020304" pitchFamily="18" charset="0"/>
                <a:cs typeface="Times New Roman" panose="02020603050405020304" pitchFamily="18" charset="0"/>
              </a:rPr>
              <a:t>you have the opportunity</a:t>
            </a:r>
          </a:p>
          <a:p>
            <a:pPr algn="ctr"/>
            <a:r>
              <a:rPr lang="en-US" sz="2100" dirty="0">
                <a:latin typeface="Times New Roman" panose="02020603050405020304" pitchFamily="18" charset="0"/>
                <a:cs typeface="Times New Roman" panose="02020603050405020304" pitchFamily="18" charset="0"/>
              </a:rPr>
              <a:t>to create better outcomes</a:t>
            </a:r>
          </a:p>
          <a:p>
            <a:pPr algn="ctr"/>
            <a:r>
              <a:rPr lang="en-US" sz="2100" dirty="0">
                <a:latin typeface="Times New Roman" panose="02020603050405020304" pitchFamily="18" charset="0"/>
                <a:cs typeface="Times New Roman" panose="02020603050405020304" pitchFamily="18" charset="0"/>
              </a:rPr>
              <a:t>for people with and </a:t>
            </a:r>
          </a:p>
          <a:p>
            <a:pPr algn="ctr"/>
            <a:r>
              <a:rPr lang="en-US" sz="2100" dirty="0">
                <a:latin typeface="Times New Roman" panose="02020603050405020304" pitchFamily="18" charset="0"/>
                <a:cs typeface="Times New Roman" panose="02020603050405020304" pitchFamily="18" charset="0"/>
              </a:rPr>
              <a:t>without disabilities alike</a:t>
            </a:r>
          </a:p>
        </p:txBody>
      </p:sp>
    </p:spTree>
    <p:extLst>
      <p:ext uri="{BB962C8B-B14F-4D97-AF65-F5344CB8AC3E}">
        <p14:creationId xmlns:p14="http://schemas.microsoft.com/office/powerpoint/2010/main" val="33356740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D426FA-50BB-4450-835F-1D48BAD0C75C}"/>
              </a:ext>
            </a:extLst>
          </p:cNvPr>
          <p:cNvSpPr>
            <a:spLocks noGrp="1"/>
          </p:cNvSpPr>
          <p:nvPr>
            <p:ph type="title"/>
          </p:nvPr>
        </p:nvSpPr>
        <p:spPr>
          <a:xfrm>
            <a:off x="523240" y="365126"/>
            <a:ext cx="11144504" cy="1139824"/>
          </a:xfrm>
        </p:spPr>
        <p:txBody>
          <a:bodyPr>
            <a:normAutofit/>
          </a:bodyPr>
          <a:lstStyle/>
          <a:p>
            <a:r>
              <a:rPr lang="en-US" sz="3600" dirty="0"/>
              <a:t>1. Commit publicly to inclusion of people with disabilities</a:t>
            </a:r>
          </a:p>
        </p:txBody>
      </p:sp>
      <p:sp>
        <p:nvSpPr>
          <p:cNvPr id="7" name="Rectangle 6">
            <a:extLst>
              <a:ext uri="{FF2B5EF4-FFF2-40B4-BE49-F238E27FC236}">
                <a16:creationId xmlns:a16="http://schemas.microsoft.com/office/drawing/2014/main" id="{B8181137-634A-41A3-80ED-4816305EC173}"/>
              </a:ext>
            </a:extLst>
          </p:cNvPr>
          <p:cNvSpPr/>
          <p:nvPr/>
        </p:nvSpPr>
        <p:spPr>
          <a:xfrm>
            <a:off x="5411769" y="2314962"/>
            <a:ext cx="6096000" cy="2677656"/>
          </a:xfrm>
          <a:prstGeom prst="rect">
            <a:avLst/>
          </a:prstGeom>
        </p:spPr>
        <p:txBody>
          <a:bodyPr>
            <a:spAutoFit/>
          </a:bodyPr>
          <a:lstStyle/>
          <a:p>
            <a:pPr lvl="0" defTabSz="457200"/>
            <a:r>
              <a:rPr lang="en-US" sz="2800" dirty="0">
                <a:solidFill>
                  <a:srgbClr val="000000"/>
                </a:solidFill>
                <a:latin typeface="Times New Roman" panose="02020603050405020304" pitchFamily="18" charset="0"/>
                <a:ea typeface="Lato" panose="020F0502020204030203" pitchFamily="34" charset="0"/>
                <a:cs typeface="Times New Roman" panose="02020603050405020304" pitchFamily="18" charset="0"/>
                <a:sym typeface="Libre Baskerville"/>
              </a:rPr>
              <a:t>The message that all people are of equal value and must be respected and heard fairly, must be communicated by President and Board.</a:t>
            </a:r>
          </a:p>
          <a:p>
            <a:pPr lvl="0" defTabSz="457200"/>
            <a:endParaRPr lang="en-US" sz="2800" dirty="0">
              <a:solidFill>
                <a:srgbClr val="000000"/>
              </a:solidFill>
              <a:latin typeface="Times New Roman" panose="02020603050405020304" pitchFamily="18" charset="0"/>
              <a:ea typeface="Lato" panose="020F0502020204030203" pitchFamily="34" charset="0"/>
              <a:cs typeface="Times New Roman" panose="02020603050405020304" pitchFamily="18" charset="0"/>
              <a:sym typeface="Libre Baskerville"/>
            </a:endParaRPr>
          </a:p>
          <a:p>
            <a:pPr lvl="0" defTabSz="457200"/>
            <a:r>
              <a:rPr lang="en-US" sz="2800" dirty="0">
                <a:solidFill>
                  <a:srgbClr val="000000"/>
                </a:solidFill>
                <a:latin typeface="Times New Roman" panose="02020603050405020304" pitchFamily="18" charset="0"/>
                <a:ea typeface="Lato" panose="020F0502020204030203" pitchFamily="34" charset="0"/>
                <a:cs typeface="Times New Roman" panose="02020603050405020304" pitchFamily="18" charset="0"/>
                <a:sym typeface="Libre Baskerville"/>
              </a:rPr>
              <a:t>REPEAT those messages over and over!</a:t>
            </a:r>
            <a:endParaRPr lang="en-US" sz="2800" dirty="0">
              <a:solidFill>
                <a:prstClr val="black"/>
              </a:solidFill>
              <a:latin typeface="Times New Roman" panose="02020603050405020304" pitchFamily="18" charset="0"/>
              <a:ea typeface="Lato" panose="020F0502020204030203" pitchFamily="34" charset="0"/>
              <a:cs typeface="Times New Roman" panose="02020603050405020304" pitchFamily="18" charset="0"/>
            </a:endParaRPr>
          </a:p>
        </p:txBody>
      </p:sp>
      <p:pic>
        <p:nvPicPr>
          <p:cNvPr id="4" name="Google Shape;222;p30" descr="Palm of a hand with the words &quot;we are all equal&quot; written on it">
            <a:extLst>
              <a:ext uri="{FF2B5EF4-FFF2-40B4-BE49-F238E27FC236}">
                <a16:creationId xmlns:a16="http://schemas.microsoft.com/office/drawing/2014/main" id="{D8B9BD64-42B5-448C-B671-75AF2575B60D}"/>
              </a:ext>
            </a:extLst>
          </p:cNvPr>
          <p:cNvPicPr preferRelativeResize="0">
            <a:picLocks noChangeAspect="1"/>
          </p:cNvPicPr>
          <p:nvPr/>
        </p:nvPicPr>
        <p:blipFill rotWithShape="1">
          <a:blip r:embed="rId2">
            <a:alphaModFix/>
          </a:blip>
          <a:srcRect/>
          <a:stretch/>
        </p:blipFill>
        <p:spPr>
          <a:xfrm>
            <a:off x="347347" y="1504950"/>
            <a:ext cx="4840953" cy="4426014"/>
          </a:xfrm>
          <a:prstGeom prst="rect">
            <a:avLst/>
          </a:prstGeom>
          <a:noFill/>
          <a:ln>
            <a:noFill/>
          </a:ln>
        </p:spPr>
      </p:pic>
    </p:spTree>
    <p:extLst>
      <p:ext uri="{BB962C8B-B14F-4D97-AF65-F5344CB8AC3E}">
        <p14:creationId xmlns:p14="http://schemas.microsoft.com/office/powerpoint/2010/main" val="35549617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4B727B-21CA-4A29-A231-2ED59301B655}"/>
              </a:ext>
            </a:extLst>
          </p:cNvPr>
          <p:cNvSpPr>
            <a:spLocks noGrp="1"/>
          </p:cNvSpPr>
          <p:nvPr>
            <p:ph type="title"/>
          </p:nvPr>
        </p:nvSpPr>
        <p:spPr/>
        <p:txBody>
          <a:bodyPr>
            <a:normAutofit/>
          </a:bodyPr>
          <a:lstStyle/>
          <a:p>
            <a:r>
              <a:rPr lang="en-US" sz="3600" dirty="0"/>
              <a:t>2. When </a:t>
            </a:r>
            <a:r>
              <a:rPr lang="en-US" sz="3600" dirty="0" err="1"/>
              <a:t>PwDs</a:t>
            </a:r>
            <a:r>
              <a:rPr lang="en-US" sz="3600" dirty="0"/>
              <a:t> aren’t at the table, they are on the menu</a:t>
            </a:r>
          </a:p>
        </p:txBody>
      </p:sp>
      <p:sp>
        <p:nvSpPr>
          <p:cNvPr id="5" name="Rectangle 4">
            <a:extLst>
              <a:ext uri="{FF2B5EF4-FFF2-40B4-BE49-F238E27FC236}">
                <a16:creationId xmlns:a16="http://schemas.microsoft.com/office/drawing/2014/main" id="{16B049B6-B72B-47A3-AD44-C8C8B430814C}"/>
              </a:ext>
            </a:extLst>
          </p:cNvPr>
          <p:cNvSpPr/>
          <p:nvPr/>
        </p:nvSpPr>
        <p:spPr>
          <a:xfrm>
            <a:off x="362214" y="1536252"/>
            <a:ext cx="7479747" cy="4093428"/>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Organizations are at their best when they welcome, respect, and include people of all backgrounds.  This includes people with disabilities (</a:t>
            </a:r>
            <a:r>
              <a:rPr lang="en-US" sz="2000" dirty="0" err="1">
                <a:latin typeface="Times New Roman" panose="02020603050405020304" pitchFamily="18" charset="0"/>
                <a:cs typeface="Times New Roman" panose="02020603050405020304" pitchFamily="18" charset="0"/>
              </a:rPr>
              <a:t>PwDs</a:t>
            </a:r>
            <a:r>
              <a:rPr lang="en-US" sz="2000" dirty="0">
                <a:latin typeface="Times New Roman" panose="02020603050405020304" pitchFamily="18" charset="0"/>
                <a:cs typeface="Times New Roman" panose="02020603050405020304" pitchFamily="18" charset="0"/>
              </a:rPr>
              <a:t>). Indeed, problems are best solved by working with people who have experienced them first hand and know solutions that work. Just like issues that impact people of different racial, ethnic or other backgrounds, people with disabilities should be involved in solving issues that impact them. </a:t>
            </a:r>
          </a:p>
          <a:p>
            <a:endParaRPr lang="en-US" sz="2000" dirty="0">
              <a:latin typeface="Times New Roman" panose="02020603050405020304" pitchFamily="18" charset="0"/>
              <a:cs typeface="Times New Roman" panose="02020603050405020304" pitchFamily="18" charset="0"/>
            </a:endParaRPr>
          </a:p>
          <a:p>
            <a:r>
              <a:rPr lang="en-US" sz="2000" dirty="0">
                <a:solidFill>
                  <a:schemeClr val="dk1"/>
                </a:solidFill>
                <a:latin typeface="Times New Roman" panose="02020603050405020304" pitchFamily="18" charset="0"/>
                <a:ea typeface="Lato" panose="020F0502020204030203" pitchFamily="34" charset="0"/>
                <a:cs typeface="Times New Roman" panose="02020603050405020304" pitchFamily="18" charset="0"/>
                <a:sym typeface="Libre Baskerville"/>
              </a:rPr>
              <a:t>Disability impacts people of all races, genders, and backgrounds. However, youth with multiple minority status (i.e. person of color /English language learners + disability face double discrimination) are most likely to enter the school-to-prison pipeline, become homeless and/or live in poverty.  Be sure to look at intersectional issues. </a:t>
            </a:r>
            <a:r>
              <a:rPr lang="en-US" sz="2000" dirty="0">
                <a:latin typeface="Times New Roman" panose="02020603050405020304" pitchFamily="18" charset="0"/>
                <a:cs typeface="Times New Roman" panose="02020603050405020304" pitchFamily="18" charset="0"/>
              </a:rPr>
              <a:t>              </a:t>
            </a:r>
            <a:endParaRPr lang="en-US" sz="2000" b="1" i="1"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78066428-770A-DF4E-BE3F-FE4581BF839B}"/>
              </a:ext>
            </a:extLst>
          </p:cNvPr>
          <p:cNvSpPr/>
          <p:nvPr/>
        </p:nvSpPr>
        <p:spPr>
          <a:xfrm>
            <a:off x="-100577" y="5715408"/>
            <a:ext cx="10451024" cy="1015663"/>
          </a:xfrm>
          <a:prstGeom prst="rect">
            <a:avLst/>
          </a:prstGeom>
        </p:spPr>
        <p:txBody>
          <a:bodyPr wrap="square">
            <a:spAutoFit/>
          </a:bodyPr>
          <a:lstStyle/>
          <a:p>
            <a:pPr lvl="1"/>
            <a:r>
              <a:rPr lang="en-US" sz="2000" b="1" dirty="0">
                <a:latin typeface="Times New Roman" panose="02020603050405020304" pitchFamily="18" charset="0"/>
                <a:cs typeface="Times New Roman" panose="02020603050405020304" pitchFamily="18" charset="0"/>
              </a:rPr>
              <a:t>More information on our </a:t>
            </a:r>
            <a:r>
              <a:rPr lang="en-US" sz="2000" b="1" dirty="0">
                <a:latin typeface="Times New Roman" panose="02020603050405020304" pitchFamily="18" charset="0"/>
                <a:cs typeface="Times New Roman" panose="02020603050405020304" pitchFamily="18" charset="0"/>
                <a:hlinkClick r:id="rId2"/>
              </a:rPr>
              <a:t>December 4</a:t>
            </a:r>
            <a:r>
              <a:rPr lang="en-US" sz="2000" b="1" baseline="30000" dirty="0">
                <a:latin typeface="Times New Roman" panose="02020603050405020304" pitchFamily="18" charset="0"/>
                <a:cs typeface="Times New Roman" panose="02020603050405020304" pitchFamily="18" charset="0"/>
                <a:hlinkClick r:id="rId2"/>
              </a:rPr>
              <a:t>th</a:t>
            </a:r>
            <a:r>
              <a:rPr lang="en-US" sz="2000" b="1" dirty="0">
                <a:latin typeface="Times New Roman" panose="02020603050405020304" pitchFamily="18" charset="0"/>
                <a:cs typeface="Times New Roman" panose="02020603050405020304" pitchFamily="18" charset="0"/>
                <a:hlinkClick r:id="rId2"/>
              </a:rPr>
              <a:t> Webinar</a:t>
            </a:r>
            <a:r>
              <a:rPr lang="en-US" sz="2000" b="1" dirty="0">
                <a:latin typeface="Times New Roman" panose="02020603050405020304" pitchFamily="18" charset="0"/>
                <a:cs typeface="Times New Roman" panose="02020603050405020304" pitchFamily="18" charset="0"/>
              </a:rPr>
              <a:t> - How to Recruit, Accommodate and Promote People with Disabilities for Paid Employment, Volunteer Leadership and Board Positions </a:t>
            </a:r>
          </a:p>
        </p:txBody>
      </p:sp>
      <p:pic>
        <p:nvPicPr>
          <p:cNvPr id="6" name="Picture 5" descr="Tatiana Lee looking at a flight of stairs">
            <a:extLst>
              <a:ext uri="{FF2B5EF4-FFF2-40B4-BE49-F238E27FC236}">
                <a16:creationId xmlns:a16="http://schemas.microsoft.com/office/drawing/2014/main" id="{B13F8EE9-7971-5146-97BF-AEC083495E8D}"/>
              </a:ext>
            </a:extLst>
          </p:cNvPr>
          <p:cNvPicPr>
            <a:picLocks noChangeAspect="1"/>
          </p:cNvPicPr>
          <p:nvPr/>
        </p:nvPicPr>
        <p:blipFill rotWithShape="1">
          <a:blip r:embed="rId3">
            <a:extLst>
              <a:ext uri="{28A0092B-C50C-407E-A947-70E740481C1C}">
                <a14:useLocalDpi xmlns:a14="http://schemas.microsoft.com/office/drawing/2010/main" val="0"/>
              </a:ext>
            </a:extLst>
          </a:blip>
          <a:srcRect l="8927" r="13542"/>
          <a:stretch/>
        </p:blipFill>
        <p:spPr>
          <a:xfrm rot="5400000">
            <a:off x="7773712" y="1573200"/>
            <a:ext cx="4181475" cy="4044975"/>
          </a:xfrm>
          <a:prstGeom prst="rect">
            <a:avLst/>
          </a:prstGeom>
        </p:spPr>
      </p:pic>
    </p:spTree>
    <p:extLst>
      <p:ext uri="{BB962C8B-B14F-4D97-AF65-F5344CB8AC3E}">
        <p14:creationId xmlns:p14="http://schemas.microsoft.com/office/powerpoint/2010/main" val="31473603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613043-8DF3-4234-BFF5-8F3432AF56F6}"/>
              </a:ext>
            </a:extLst>
          </p:cNvPr>
          <p:cNvSpPr>
            <a:spLocks noGrp="1"/>
          </p:cNvSpPr>
          <p:nvPr>
            <p:ph type="title"/>
          </p:nvPr>
        </p:nvSpPr>
        <p:spPr/>
        <p:txBody>
          <a:bodyPr>
            <a:normAutofit/>
          </a:bodyPr>
          <a:lstStyle/>
          <a:p>
            <a:r>
              <a:rPr lang="en-US" sz="3600" dirty="0"/>
              <a:t>3. Foster an inclusive environment</a:t>
            </a:r>
          </a:p>
        </p:txBody>
      </p:sp>
      <p:sp>
        <p:nvSpPr>
          <p:cNvPr id="5" name="Rectangle 4">
            <a:extLst>
              <a:ext uri="{FF2B5EF4-FFF2-40B4-BE49-F238E27FC236}">
                <a16:creationId xmlns:a16="http://schemas.microsoft.com/office/drawing/2014/main" id="{2550F565-4F23-413D-B357-21F77DA3EDB6}"/>
              </a:ext>
            </a:extLst>
          </p:cNvPr>
          <p:cNvSpPr/>
          <p:nvPr/>
        </p:nvSpPr>
        <p:spPr>
          <a:xfrm>
            <a:off x="227179" y="1620479"/>
            <a:ext cx="6096000" cy="2934137"/>
          </a:xfrm>
          <a:prstGeom prst="rect">
            <a:avLst/>
          </a:prstGeom>
        </p:spPr>
        <p:txBody>
          <a:bodyPr>
            <a:spAutoFit/>
          </a:bodyPr>
          <a:lstStyle/>
          <a:p>
            <a:pPr marL="457200" lvl="0" indent="-355600">
              <a:buSzPts val="2000"/>
              <a:buFont typeface="Libre Baskerville"/>
              <a:buChar char="●"/>
            </a:pPr>
            <a:r>
              <a:rPr lang="en-US" sz="2400" dirty="0">
                <a:latin typeface="Times New Roman" panose="02020603050405020304" pitchFamily="18" charset="0"/>
                <a:ea typeface="Lato" panose="020F0502020204030203" pitchFamily="34" charset="0"/>
                <a:cs typeface="Times New Roman" panose="02020603050405020304" pitchFamily="18" charset="0"/>
                <a:sym typeface="Libre Baskerville"/>
              </a:rPr>
              <a:t>Use</a:t>
            </a:r>
            <a:r>
              <a:rPr lang="en-US" sz="2400" dirty="0">
                <a:solidFill>
                  <a:srgbClr val="000000"/>
                </a:solidFill>
                <a:latin typeface="Times New Roman" panose="02020603050405020304" pitchFamily="18" charset="0"/>
                <a:ea typeface="Lato" panose="020F0502020204030203" pitchFamily="34" charset="0"/>
                <a:cs typeface="Times New Roman" panose="02020603050405020304" pitchFamily="18" charset="0"/>
                <a:sym typeface="Libre Baskerville"/>
              </a:rPr>
              <a:t> </a:t>
            </a:r>
            <a:r>
              <a:rPr lang="en-US" sz="2400" dirty="0">
                <a:latin typeface="Times New Roman" panose="02020603050405020304" pitchFamily="18" charset="0"/>
                <a:ea typeface="Lato" panose="020F0502020204030203" pitchFamily="34" charset="0"/>
                <a:cs typeface="Times New Roman" panose="02020603050405020304" pitchFamily="18" charset="0"/>
                <a:sym typeface="Libre Baskerville"/>
              </a:rPr>
              <a:t>“person first”</a:t>
            </a:r>
            <a:r>
              <a:rPr lang="en-US" sz="2400" dirty="0">
                <a:solidFill>
                  <a:srgbClr val="000000"/>
                </a:solidFill>
                <a:latin typeface="Times New Roman" panose="02020603050405020304" pitchFamily="18" charset="0"/>
                <a:ea typeface="Lato" panose="020F0502020204030203" pitchFamily="34" charset="0"/>
                <a:cs typeface="Times New Roman" panose="02020603050405020304" pitchFamily="18" charset="0"/>
                <a:sym typeface="Libre Baskerville"/>
              </a:rPr>
              <a:t> language when appropriate </a:t>
            </a:r>
          </a:p>
          <a:p>
            <a:pPr marL="457200" lvl="0" indent="-355600">
              <a:spcBef>
                <a:spcPts val="1000"/>
              </a:spcBef>
              <a:buSzPts val="2000"/>
              <a:buFont typeface="Libre Baskerville"/>
              <a:buChar char="●"/>
            </a:pPr>
            <a:r>
              <a:rPr lang="en-US" sz="2400" dirty="0">
                <a:latin typeface="Times New Roman" panose="02020603050405020304" pitchFamily="18" charset="0"/>
                <a:ea typeface="Lato" panose="020F0502020204030203" pitchFamily="34" charset="0"/>
                <a:cs typeface="Times New Roman" panose="02020603050405020304" pitchFamily="18" charset="0"/>
                <a:sym typeface="Libre Baskerville"/>
              </a:rPr>
              <a:t>Have an accommodation policy</a:t>
            </a:r>
          </a:p>
          <a:p>
            <a:pPr marL="457200" lvl="0" indent="-355600">
              <a:spcBef>
                <a:spcPts val="1000"/>
              </a:spcBef>
              <a:buSzPts val="2000"/>
              <a:buFont typeface="Libre Baskerville"/>
              <a:buChar char="●"/>
            </a:pPr>
            <a:r>
              <a:rPr lang="en-US" sz="2400" dirty="0">
                <a:solidFill>
                  <a:schemeClr val="dk1"/>
                </a:solidFill>
                <a:latin typeface="Times New Roman" panose="02020603050405020304" pitchFamily="18" charset="0"/>
                <a:ea typeface="Lato" panose="020F0502020204030203" pitchFamily="34" charset="0"/>
                <a:cs typeface="Times New Roman" panose="02020603050405020304" pitchFamily="18" charset="0"/>
                <a:sym typeface="Libre Baskerville"/>
              </a:rPr>
              <a:t>Made a conscious decision and effort to seek out and include certain demographic groups whether that was gender, race, or sexual orientation</a:t>
            </a:r>
            <a:endParaRPr lang="en-US" sz="2400" dirty="0">
              <a:latin typeface="Times New Roman" panose="02020603050405020304" pitchFamily="18" charset="0"/>
              <a:ea typeface="Lato" panose="020F0502020204030203" pitchFamily="34" charset="0"/>
              <a:cs typeface="Times New Roman" panose="02020603050405020304" pitchFamily="18" charset="0"/>
              <a:sym typeface="Libre Baskerville"/>
            </a:endParaRPr>
          </a:p>
        </p:txBody>
      </p:sp>
      <p:sp>
        <p:nvSpPr>
          <p:cNvPr id="2" name="Rectangle 1">
            <a:extLst>
              <a:ext uri="{FF2B5EF4-FFF2-40B4-BE49-F238E27FC236}">
                <a16:creationId xmlns:a16="http://schemas.microsoft.com/office/drawing/2014/main" id="{D7B285B1-A824-7F46-8982-B058BEDD90EF}"/>
              </a:ext>
            </a:extLst>
          </p:cNvPr>
          <p:cNvSpPr/>
          <p:nvPr/>
        </p:nvSpPr>
        <p:spPr>
          <a:xfrm>
            <a:off x="0" y="4554616"/>
            <a:ext cx="6915946" cy="1200329"/>
          </a:xfrm>
          <a:prstGeom prst="rect">
            <a:avLst/>
          </a:prstGeom>
        </p:spPr>
        <p:txBody>
          <a:bodyPr wrap="square">
            <a:spAutoFit/>
          </a:bodyPr>
          <a:lstStyle/>
          <a:p>
            <a:pPr lvl="1"/>
            <a:r>
              <a:rPr lang="en-US" sz="2400" b="1" dirty="0">
                <a:latin typeface="Times New Roman" panose="02020603050405020304" pitchFamily="18" charset="0"/>
                <a:cs typeface="Times New Roman" panose="02020603050405020304" pitchFamily="18" charset="0"/>
              </a:rPr>
              <a:t>More information on our </a:t>
            </a:r>
            <a:r>
              <a:rPr lang="en-US" sz="2400" b="1" dirty="0">
                <a:latin typeface="Times New Roman" panose="02020603050405020304" pitchFamily="18" charset="0"/>
                <a:cs typeface="Times New Roman" panose="02020603050405020304" pitchFamily="18" charset="0"/>
                <a:hlinkClick r:id="rId2"/>
              </a:rPr>
              <a:t>December 11th Webinar</a:t>
            </a:r>
            <a:r>
              <a:rPr lang="en-US" sz="2400" b="1" dirty="0">
                <a:latin typeface="Times New Roman" panose="02020603050405020304" pitchFamily="18" charset="0"/>
                <a:cs typeface="Times New Roman" panose="02020603050405020304" pitchFamily="18" charset="0"/>
              </a:rPr>
              <a:t> -- How to Ensure A Welcoming Lexicon and Inclusive Storytelling</a:t>
            </a:r>
          </a:p>
        </p:txBody>
      </p:sp>
      <p:pic>
        <p:nvPicPr>
          <p:cNvPr id="4" name="Picture 3" descr="A woman sitting on a chair holding a white cane">
            <a:extLst>
              <a:ext uri="{FF2B5EF4-FFF2-40B4-BE49-F238E27FC236}">
                <a16:creationId xmlns:a16="http://schemas.microsoft.com/office/drawing/2014/main" id="{A461F141-75BF-43A0-A7B6-8BDFC7206FFC}"/>
              </a:ext>
            </a:extLst>
          </p:cNvPr>
          <p:cNvPicPr>
            <a:picLocks noChangeAspect="1"/>
          </p:cNvPicPr>
          <p:nvPr/>
        </p:nvPicPr>
        <p:blipFill>
          <a:blip r:embed="rId3"/>
          <a:stretch>
            <a:fillRect/>
          </a:stretch>
        </p:blipFill>
        <p:spPr>
          <a:xfrm>
            <a:off x="8767604" y="1496000"/>
            <a:ext cx="3118773" cy="4686205"/>
          </a:xfrm>
          <a:prstGeom prst="rect">
            <a:avLst/>
          </a:prstGeom>
        </p:spPr>
      </p:pic>
    </p:spTree>
    <p:extLst>
      <p:ext uri="{BB962C8B-B14F-4D97-AF65-F5344CB8AC3E}">
        <p14:creationId xmlns:p14="http://schemas.microsoft.com/office/powerpoint/2010/main" val="3822936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0A81D8-14D7-4068-A020-0262C6D52D09}"/>
              </a:ext>
            </a:extLst>
          </p:cNvPr>
          <p:cNvSpPr>
            <a:spLocks noGrp="1"/>
          </p:cNvSpPr>
          <p:nvPr>
            <p:ph idx="1"/>
          </p:nvPr>
        </p:nvSpPr>
        <p:spPr/>
        <p:txBody>
          <a:bodyPr>
            <a:normAutofit lnSpcReduction="10000"/>
          </a:bodyPr>
          <a:lstStyle/>
          <a:p>
            <a:pPr marL="0" indent="0" algn="ctr">
              <a:buNone/>
            </a:pPr>
            <a:r>
              <a:rPr lang="en-US" sz="6000" dirty="0">
                <a:solidFill>
                  <a:schemeClr val="tx1"/>
                </a:solidFill>
              </a:rPr>
              <a:t>Organizations are at their best when they welcome, respect and include people of all backgrounds. This includes people with disabilities. </a:t>
            </a:r>
            <a:br>
              <a:rPr lang="en-US" sz="3200" dirty="0">
                <a:solidFill>
                  <a:schemeClr val="tx1"/>
                </a:solidFill>
              </a:rPr>
            </a:br>
            <a:endParaRPr lang="en-US" sz="3200" dirty="0">
              <a:solidFill>
                <a:schemeClr val="tx1"/>
              </a:solidFill>
            </a:endParaRPr>
          </a:p>
          <a:p>
            <a:pPr algn="ctr"/>
            <a:endParaRPr lang="en-US" sz="3200" dirty="0">
              <a:solidFill>
                <a:schemeClr val="tx1"/>
              </a:solidFill>
            </a:endParaRPr>
          </a:p>
        </p:txBody>
      </p:sp>
      <p:sp>
        <p:nvSpPr>
          <p:cNvPr id="3" name="Title 2">
            <a:extLst>
              <a:ext uri="{FF2B5EF4-FFF2-40B4-BE49-F238E27FC236}">
                <a16:creationId xmlns:a16="http://schemas.microsoft.com/office/drawing/2014/main" id="{4EE9C173-438C-4A73-8C7E-25827ECA4737}"/>
              </a:ext>
            </a:extLst>
          </p:cNvPr>
          <p:cNvSpPr>
            <a:spLocks noGrp="1"/>
          </p:cNvSpPr>
          <p:nvPr>
            <p:ph type="title"/>
          </p:nvPr>
        </p:nvSpPr>
        <p:spPr/>
        <p:txBody>
          <a:bodyPr>
            <a:normAutofit/>
          </a:bodyPr>
          <a:lstStyle/>
          <a:p>
            <a:r>
              <a:rPr lang="en-US" sz="3600" dirty="0"/>
              <a:t>Including the D – Disability – in Diversity</a:t>
            </a:r>
          </a:p>
        </p:txBody>
      </p:sp>
    </p:spTree>
    <p:extLst>
      <p:ext uri="{BB962C8B-B14F-4D97-AF65-F5344CB8AC3E}">
        <p14:creationId xmlns:p14="http://schemas.microsoft.com/office/powerpoint/2010/main" val="27654254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482C8F-59FB-493F-9EF0-56DFC85D515E}"/>
              </a:ext>
            </a:extLst>
          </p:cNvPr>
          <p:cNvSpPr>
            <a:spLocks noGrp="1"/>
          </p:cNvSpPr>
          <p:nvPr>
            <p:ph type="title"/>
          </p:nvPr>
        </p:nvSpPr>
        <p:spPr/>
        <p:txBody>
          <a:bodyPr>
            <a:normAutofit/>
          </a:bodyPr>
          <a:lstStyle/>
          <a:p>
            <a:r>
              <a:rPr lang="en-US" sz="3600" dirty="0"/>
              <a:t>What we say makes a difference</a:t>
            </a:r>
          </a:p>
        </p:txBody>
      </p:sp>
      <p:sp>
        <p:nvSpPr>
          <p:cNvPr id="5" name="Rectangle 4">
            <a:extLst>
              <a:ext uri="{FF2B5EF4-FFF2-40B4-BE49-F238E27FC236}">
                <a16:creationId xmlns:a16="http://schemas.microsoft.com/office/drawing/2014/main" id="{7C9EF31D-A5A2-48AF-855F-8A3D5DC44703}"/>
              </a:ext>
            </a:extLst>
          </p:cNvPr>
          <p:cNvSpPr/>
          <p:nvPr/>
        </p:nvSpPr>
        <p:spPr>
          <a:xfrm>
            <a:off x="4942840" y="1811109"/>
            <a:ext cx="6096000" cy="3785652"/>
          </a:xfrm>
          <a:prstGeom prst="rect">
            <a:avLst/>
          </a:prstGeom>
        </p:spPr>
        <p:txBody>
          <a:bodyPr>
            <a:spAutoFit/>
          </a:bodyPr>
          <a:lstStyle/>
          <a:p>
            <a:r>
              <a:rPr lang="en-US" sz="2400" b="1" dirty="0">
                <a:latin typeface="Times New Roman" panose="02020603050405020304" pitchFamily="18" charset="0"/>
                <a:cs typeface="Times New Roman" panose="02020603050405020304" pitchFamily="18" charset="0"/>
              </a:rPr>
              <a:t>DO SAY:</a:t>
            </a:r>
          </a:p>
          <a:p>
            <a:r>
              <a:rPr lang="en-US" sz="2400" dirty="0">
                <a:latin typeface="Times New Roman" panose="02020603050405020304" pitchFamily="18" charset="0"/>
                <a:cs typeface="Times New Roman" panose="02020603050405020304" pitchFamily="18" charset="0"/>
              </a:rPr>
              <a:t>Someone uses/rides a wheelchair</a:t>
            </a:r>
          </a:p>
          <a:p>
            <a:endParaRPr lang="en-US" sz="2400"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DON’T SAY: </a:t>
            </a:r>
          </a:p>
          <a:p>
            <a:r>
              <a:rPr lang="en-US" sz="2400" dirty="0">
                <a:latin typeface="Times New Roman" panose="02020603050405020304" pitchFamily="18" charset="0"/>
                <a:cs typeface="Times New Roman" panose="02020603050405020304" pitchFamily="18" charset="0"/>
              </a:rPr>
              <a:t>Wheelchair bound</a:t>
            </a:r>
          </a:p>
          <a:p>
            <a:r>
              <a:rPr lang="en-US" sz="2400" dirty="0">
                <a:latin typeface="Times New Roman" panose="02020603050405020304" pitchFamily="18" charset="0"/>
                <a:cs typeface="Times New Roman" panose="02020603050405020304" pitchFamily="18" charset="0"/>
              </a:rPr>
              <a:t>Confined to a wheelchair</a:t>
            </a:r>
          </a:p>
          <a:p>
            <a:r>
              <a:rPr lang="en-US" sz="2400" dirty="0">
                <a:latin typeface="Times New Roman" panose="02020603050405020304" pitchFamily="18" charset="0"/>
                <a:cs typeface="Times New Roman" panose="02020603050405020304" pitchFamily="18" charset="0"/>
              </a:rPr>
              <a:t>Wheelchair person</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WHEN YOU DON’T KNOW WHAT TO DO/SAY, </a:t>
            </a:r>
            <a:r>
              <a:rPr lang="en-US" sz="2400" b="1" dirty="0">
                <a:latin typeface="Times New Roman" panose="02020603050405020304" pitchFamily="18" charset="0"/>
                <a:cs typeface="Times New Roman" panose="02020603050405020304" pitchFamily="18" charset="0"/>
              </a:rPr>
              <a:t>ASK!</a:t>
            </a:r>
          </a:p>
        </p:txBody>
      </p:sp>
      <p:pic>
        <p:nvPicPr>
          <p:cNvPr id="4" name="Picture 3" descr="A wheelchair user tied to a chair with rope">
            <a:extLst>
              <a:ext uri="{FF2B5EF4-FFF2-40B4-BE49-F238E27FC236}">
                <a16:creationId xmlns:a16="http://schemas.microsoft.com/office/drawing/2014/main" id="{14C80C31-BA78-432B-8EEA-001405B1B86E}"/>
              </a:ext>
            </a:extLst>
          </p:cNvPr>
          <p:cNvPicPr>
            <a:picLocks noChangeAspect="1"/>
          </p:cNvPicPr>
          <p:nvPr/>
        </p:nvPicPr>
        <p:blipFill>
          <a:blip r:embed="rId2"/>
          <a:stretch>
            <a:fillRect/>
          </a:stretch>
        </p:blipFill>
        <p:spPr>
          <a:xfrm>
            <a:off x="358166" y="1504949"/>
            <a:ext cx="4266564" cy="4607889"/>
          </a:xfrm>
          <a:prstGeom prst="rect">
            <a:avLst/>
          </a:prstGeom>
        </p:spPr>
      </p:pic>
    </p:spTree>
    <p:extLst>
      <p:ext uri="{BB962C8B-B14F-4D97-AF65-F5344CB8AC3E}">
        <p14:creationId xmlns:p14="http://schemas.microsoft.com/office/powerpoint/2010/main" val="42613167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C9E427-FFCE-4746-AE13-E5F7D8D655C1}"/>
              </a:ext>
            </a:extLst>
          </p:cNvPr>
          <p:cNvSpPr>
            <a:spLocks noGrp="1"/>
          </p:cNvSpPr>
          <p:nvPr>
            <p:ph type="title"/>
          </p:nvPr>
        </p:nvSpPr>
        <p:spPr/>
        <p:txBody>
          <a:bodyPr>
            <a:normAutofit/>
          </a:bodyPr>
          <a:lstStyle/>
          <a:p>
            <a:r>
              <a:rPr lang="en-US" sz="3600" dirty="0"/>
              <a:t>4. Work </a:t>
            </a:r>
            <a:r>
              <a:rPr lang="en-US" sz="3600" b="1" i="1" dirty="0"/>
              <a:t>with</a:t>
            </a:r>
            <a:r>
              <a:rPr lang="en-US" sz="3600" dirty="0">
                <a:effectLst>
                  <a:outerShdw blurRad="38100" dist="38100" dir="2700000" algn="tl">
                    <a:srgbClr val="000000">
                      <a:alpha val="43137"/>
                    </a:srgbClr>
                  </a:outerShdw>
                </a:effectLst>
              </a:rPr>
              <a:t> </a:t>
            </a:r>
            <a:r>
              <a:rPr lang="en-US" sz="3600" dirty="0"/>
              <a:t>people with disabilities </a:t>
            </a:r>
            <a:endParaRPr lang="en-US" sz="3600" u="sng" dirty="0"/>
          </a:p>
        </p:txBody>
      </p:sp>
      <p:sp>
        <p:nvSpPr>
          <p:cNvPr id="5" name="Rectangle 4">
            <a:extLst>
              <a:ext uri="{FF2B5EF4-FFF2-40B4-BE49-F238E27FC236}">
                <a16:creationId xmlns:a16="http://schemas.microsoft.com/office/drawing/2014/main" id="{FB93DB7B-50AB-45C1-9B95-11EFCF9FB5C9}"/>
              </a:ext>
            </a:extLst>
          </p:cNvPr>
          <p:cNvSpPr/>
          <p:nvPr/>
        </p:nvSpPr>
        <p:spPr>
          <a:xfrm>
            <a:off x="523240" y="1711589"/>
            <a:ext cx="6215697" cy="2323713"/>
          </a:xfrm>
          <a:prstGeom prst="rect">
            <a:avLst/>
          </a:prstGeom>
        </p:spPr>
        <p:txBody>
          <a:bodyPr wrap="square">
            <a:spAutoFit/>
          </a:bodyPr>
          <a:lstStyle/>
          <a:p>
            <a:pPr marL="48729" lvl="0" defTabSz="457200">
              <a:buClr>
                <a:srgbClr val="000000"/>
              </a:buClr>
              <a:buSzPts val="2000"/>
            </a:pPr>
            <a:r>
              <a:rPr lang="en-US" sz="2400" u="sng" dirty="0">
                <a:solidFill>
                  <a:srgbClr val="0000FF"/>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rId2">
                  <a:extLst>
                    <a:ext uri="{A12FA001-AC4F-418D-AE19-62706E023703}">
                      <ahyp:hlinkClr xmlns:ahyp="http://schemas.microsoft.com/office/drawing/2018/hyperlinkcolor" val="tx"/>
                    </a:ext>
                  </a:extLst>
                </a:hlinkClick>
              </a:rPr>
              <a:t>RespectAbility</a:t>
            </a:r>
            <a:r>
              <a:rPr lang="en-US" sz="2400" dirty="0">
                <a:solidFill>
                  <a:prstClr val="black"/>
                </a:solidFill>
                <a:latin typeface="Times New Roman" panose="02020603050405020304" pitchFamily="18" charset="0"/>
                <a:ea typeface="Lato" panose="020F0502020204030203" pitchFamily="34" charset="0"/>
                <a:cs typeface="Times New Roman" panose="02020603050405020304" pitchFamily="18" charset="0"/>
                <a:sym typeface="Libre Baskerville"/>
              </a:rPr>
              <a:t>, Best Practices for Employers</a:t>
            </a:r>
          </a:p>
          <a:p>
            <a:pPr marL="48729" lvl="0" defTabSz="457200">
              <a:spcBef>
                <a:spcPts val="1000"/>
              </a:spcBef>
              <a:buClr>
                <a:prstClr val="black"/>
              </a:buClr>
              <a:buSzPts val="2000"/>
            </a:pPr>
            <a:r>
              <a:rPr lang="en-US" sz="2400" u="sng" dirty="0">
                <a:solidFill>
                  <a:srgbClr val="0000FF"/>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rId3">
                  <a:extLst>
                    <a:ext uri="{A12FA001-AC4F-418D-AE19-62706E023703}">
                      <ahyp:hlinkClr xmlns:ahyp="http://schemas.microsoft.com/office/drawing/2018/hyperlinkcolor" val="tx"/>
                    </a:ext>
                  </a:extLst>
                </a:hlinkClick>
              </a:rPr>
              <a:t>TAPAbility</a:t>
            </a:r>
            <a:r>
              <a:rPr lang="en-US" sz="2400" dirty="0">
                <a:solidFill>
                  <a:prstClr val="black"/>
                </a:solidFill>
                <a:latin typeface="Times New Roman" panose="02020603050405020304" pitchFamily="18" charset="0"/>
                <a:ea typeface="Lato" panose="020F0502020204030203" pitchFamily="34" charset="0"/>
                <a:cs typeface="Times New Roman" panose="02020603050405020304" pitchFamily="18" charset="0"/>
                <a:sym typeface="Libre Baskerville"/>
              </a:rPr>
              <a:t>, which can source talent</a:t>
            </a:r>
          </a:p>
          <a:p>
            <a:pPr marL="48729" lvl="0" defTabSz="457200">
              <a:spcBef>
                <a:spcPts val="1000"/>
              </a:spcBef>
              <a:buClr>
                <a:prstClr val="black"/>
              </a:buClr>
              <a:buSzPts val="2000"/>
            </a:pPr>
            <a:r>
              <a:rPr lang="en-US" sz="2400" u="sng" dirty="0">
                <a:solidFill>
                  <a:srgbClr val="0000FF"/>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rId4">
                  <a:extLst>
                    <a:ext uri="{A12FA001-AC4F-418D-AE19-62706E023703}">
                      <ahyp:hlinkClr xmlns:ahyp="http://schemas.microsoft.com/office/drawing/2018/hyperlinkcolor" val="tx"/>
                    </a:ext>
                  </a:extLst>
                </a:hlinkClick>
              </a:rPr>
              <a:t>AskJan.org</a:t>
            </a:r>
            <a:r>
              <a:rPr lang="en-US" sz="2400" dirty="0">
                <a:solidFill>
                  <a:prstClr val="black"/>
                </a:solidFill>
                <a:latin typeface="Times New Roman" panose="02020603050405020304" pitchFamily="18" charset="0"/>
                <a:ea typeface="Lato" panose="020F0502020204030203" pitchFamily="34" charset="0"/>
                <a:cs typeface="Times New Roman" panose="02020603050405020304" pitchFamily="18" charset="0"/>
                <a:sym typeface="Libre Baskerville"/>
              </a:rPr>
              <a:t>, which can problem solve inclusive employment questions for free</a:t>
            </a:r>
          </a:p>
          <a:p>
            <a:pPr marL="48729" lvl="0" defTabSz="457200">
              <a:spcBef>
                <a:spcPts val="1000"/>
              </a:spcBef>
              <a:buClr>
                <a:prstClr val="black"/>
              </a:buClr>
              <a:buSzPts val="2000"/>
            </a:pPr>
            <a:r>
              <a:rPr lang="en-US" sz="2400" u="sng" dirty="0">
                <a:solidFill>
                  <a:srgbClr val="0000FF"/>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rId5">
                  <a:extLst>
                    <a:ext uri="{A12FA001-AC4F-418D-AE19-62706E023703}">
                      <ahyp:hlinkClr xmlns:ahyp="http://schemas.microsoft.com/office/drawing/2018/hyperlinkcolor" val="tx"/>
                    </a:ext>
                  </a:extLst>
                </a:hlinkClick>
              </a:rPr>
              <a:t>Diverse Managers - Philanthropy’s Next Hurdle</a:t>
            </a:r>
            <a:endParaRPr lang="en-US" sz="2400" dirty="0">
              <a:solidFill>
                <a:prstClr val="black"/>
              </a:solidFill>
              <a:latin typeface="Times New Roman" panose="02020603050405020304" pitchFamily="18" charset="0"/>
              <a:ea typeface="Lato" panose="020F0502020204030203" pitchFamily="34" charset="0"/>
              <a:cs typeface="Times New Roman" panose="02020603050405020304" pitchFamily="18" charset="0"/>
              <a:sym typeface="Libre Baskerville"/>
            </a:endParaRPr>
          </a:p>
        </p:txBody>
      </p:sp>
      <p:sp>
        <p:nvSpPr>
          <p:cNvPr id="6" name="Rectangle 5">
            <a:extLst>
              <a:ext uri="{FF2B5EF4-FFF2-40B4-BE49-F238E27FC236}">
                <a16:creationId xmlns:a16="http://schemas.microsoft.com/office/drawing/2014/main" id="{9F6A97FE-C380-364E-8B51-64AD570065AF}"/>
              </a:ext>
            </a:extLst>
          </p:cNvPr>
          <p:cNvSpPr/>
          <p:nvPr/>
        </p:nvSpPr>
        <p:spPr>
          <a:xfrm>
            <a:off x="56149" y="4241941"/>
            <a:ext cx="6373226" cy="1938992"/>
          </a:xfrm>
          <a:prstGeom prst="rect">
            <a:avLst/>
          </a:prstGeom>
        </p:spPr>
        <p:txBody>
          <a:bodyPr wrap="square">
            <a:spAutoFit/>
          </a:bodyPr>
          <a:lstStyle/>
          <a:p>
            <a:pPr lvl="1"/>
            <a:r>
              <a:rPr lang="en-US" sz="2400" b="1" dirty="0">
                <a:latin typeface="Times New Roman" panose="02020603050405020304" pitchFamily="18" charset="0"/>
                <a:cs typeface="Times New Roman" panose="02020603050405020304" pitchFamily="18" charset="0"/>
              </a:rPr>
              <a:t>More information on our </a:t>
            </a:r>
            <a:r>
              <a:rPr lang="en-US" sz="2400" b="1" dirty="0">
                <a:latin typeface="Times New Roman" panose="02020603050405020304" pitchFamily="18" charset="0"/>
                <a:cs typeface="Times New Roman" panose="02020603050405020304" pitchFamily="18" charset="0"/>
                <a:hlinkClick r:id="rId6"/>
              </a:rPr>
              <a:t>December 4</a:t>
            </a:r>
            <a:r>
              <a:rPr lang="en-US" sz="2400" b="1" baseline="30000" dirty="0">
                <a:latin typeface="Times New Roman" panose="02020603050405020304" pitchFamily="18" charset="0"/>
                <a:cs typeface="Times New Roman" panose="02020603050405020304" pitchFamily="18" charset="0"/>
                <a:hlinkClick r:id="rId6"/>
              </a:rPr>
              <a:t>th</a:t>
            </a:r>
            <a:r>
              <a:rPr lang="en-US" sz="2400" b="1" dirty="0">
                <a:latin typeface="Times New Roman" panose="02020603050405020304" pitchFamily="18" charset="0"/>
                <a:cs typeface="Times New Roman" panose="02020603050405020304" pitchFamily="18" charset="0"/>
                <a:hlinkClick r:id="rId6"/>
              </a:rPr>
              <a:t> Webinar</a:t>
            </a:r>
            <a:r>
              <a:rPr lang="en-US" sz="2400" b="1" dirty="0">
                <a:latin typeface="Times New Roman" panose="02020603050405020304" pitchFamily="18" charset="0"/>
                <a:cs typeface="Times New Roman" panose="02020603050405020304" pitchFamily="18" charset="0"/>
              </a:rPr>
              <a:t> -- How to Recruit, Accommodate and Promote People with Disabilities for Paid Employment, Volunteer Leadership and Board Positions </a:t>
            </a:r>
          </a:p>
        </p:txBody>
      </p:sp>
      <p:pic>
        <p:nvPicPr>
          <p:cNvPr id="7" name="Picture 6" descr="L-R: Matan Koch, Candace Cable and Tatiana Lee smiling together. All three are wheelchair users.">
            <a:extLst>
              <a:ext uri="{FF2B5EF4-FFF2-40B4-BE49-F238E27FC236}">
                <a16:creationId xmlns:a16="http://schemas.microsoft.com/office/drawing/2014/main" id="{A09995A8-79F9-C84B-A232-81870FADB507}"/>
              </a:ext>
            </a:extLst>
          </p:cNvPr>
          <p:cNvPicPr>
            <a:picLocks noChangeAspect="1"/>
          </p:cNvPicPr>
          <p:nvPr/>
        </p:nvPicPr>
        <p:blipFill rotWithShape="1">
          <a:blip r:embed="rId7">
            <a:extLst>
              <a:ext uri="{28A0092B-C50C-407E-A947-70E740481C1C}">
                <a14:useLocalDpi xmlns:a14="http://schemas.microsoft.com/office/drawing/2010/main" val="0"/>
              </a:ext>
            </a:extLst>
          </a:blip>
          <a:srcRect l="21945" r="18125"/>
          <a:stretch/>
        </p:blipFill>
        <p:spPr>
          <a:xfrm rot="5400000">
            <a:off x="7255669" y="988219"/>
            <a:ext cx="4110038" cy="5143500"/>
          </a:xfrm>
          <a:prstGeom prst="rect">
            <a:avLst/>
          </a:prstGeom>
        </p:spPr>
      </p:pic>
    </p:spTree>
    <p:extLst>
      <p:ext uri="{BB962C8B-B14F-4D97-AF65-F5344CB8AC3E}">
        <p14:creationId xmlns:p14="http://schemas.microsoft.com/office/powerpoint/2010/main" val="17778870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EAEF5F-8B0C-4AC4-90A0-945E358E5574}"/>
              </a:ext>
            </a:extLst>
          </p:cNvPr>
          <p:cNvSpPr>
            <a:spLocks noGrp="1"/>
          </p:cNvSpPr>
          <p:nvPr>
            <p:ph type="title"/>
          </p:nvPr>
        </p:nvSpPr>
        <p:spPr/>
        <p:txBody>
          <a:bodyPr>
            <a:normAutofit/>
          </a:bodyPr>
          <a:lstStyle/>
          <a:p>
            <a:r>
              <a:rPr lang="en-US" sz="3600" dirty="0"/>
              <a:t>5. Have an inclusion point person or committee</a:t>
            </a:r>
          </a:p>
        </p:txBody>
      </p:sp>
      <p:sp>
        <p:nvSpPr>
          <p:cNvPr id="6" name="Rectangle 5">
            <a:extLst>
              <a:ext uri="{FF2B5EF4-FFF2-40B4-BE49-F238E27FC236}">
                <a16:creationId xmlns:a16="http://schemas.microsoft.com/office/drawing/2014/main" id="{274A7F63-4651-454F-B1E4-1AA821624061}"/>
              </a:ext>
            </a:extLst>
          </p:cNvPr>
          <p:cNvSpPr/>
          <p:nvPr/>
        </p:nvSpPr>
        <p:spPr>
          <a:xfrm>
            <a:off x="330312" y="2017290"/>
            <a:ext cx="9460374" cy="2648417"/>
          </a:xfrm>
          <a:prstGeom prst="rect">
            <a:avLst/>
          </a:prstGeom>
        </p:spPr>
        <p:txBody>
          <a:bodyPr wrap="square">
            <a:spAutoFit/>
          </a:bodyPr>
          <a:lstStyle/>
          <a:p>
            <a:pPr marL="355600" lvl="0" indent="-342900" defTabSz="457200">
              <a:lnSpc>
                <a:spcPct val="90000"/>
              </a:lnSpc>
              <a:buClr>
                <a:srgbClr val="000000"/>
              </a:buClr>
              <a:buSzPct val="100000"/>
              <a:buFont typeface="Arial" panose="020B0604020202020204" pitchFamily="34" charset="0"/>
              <a:buChar char="•"/>
            </a:pPr>
            <a:r>
              <a:rPr lang="en-US" sz="2400" dirty="0">
                <a:solidFill>
                  <a:srgbClr val="000000"/>
                </a:solidFill>
                <a:latin typeface="Times New Roman" panose="02020603050405020304" pitchFamily="18" charset="0"/>
                <a:ea typeface="Lato" panose="020F0502020204030203" pitchFamily="34" charset="0"/>
                <a:cs typeface="Times New Roman" panose="02020603050405020304" pitchFamily="18" charset="0"/>
                <a:sym typeface="Libre Baskerville"/>
              </a:rPr>
              <a:t>Inclusion Statement and how to make requests for disability accommodations should be on your accessible website and event invites</a:t>
            </a:r>
          </a:p>
          <a:p>
            <a:pPr marL="355600" lvl="0" indent="-342900" defTabSz="457200">
              <a:lnSpc>
                <a:spcPct val="90000"/>
              </a:lnSpc>
              <a:spcBef>
                <a:spcPts val="466"/>
              </a:spcBef>
              <a:buClr>
                <a:srgbClr val="000000"/>
              </a:buClr>
              <a:buSzPct val="100000"/>
              <a:buFont typeface="Arial" panose="020B0604020202020204" pitchFamily="34" charset="0"/>
              <a:buChar char="•"/>
            </a:pPr>
            <a:r>
              <a:rPr lang="en-US" sz="2400" dirty="0">
                <a:solidFill>
                  <a:srgbClr val="000000"/>
                </a:solidFill>
                <a:latin typeface="Times New Roman" panose="02020603050405020304" pitchFamily="18" charset="0"/>
                <a:ea typeface="Lato" panose="020F0502020204030203" pitchFamily="34" charset="0"/>
                <a:cs typeface="Times New Roman" panose="02020603050405020304" pitchFamily="18" charset="0"/>
                <a:sym typeface="Libre Baskerville"/>
              </a:rPr>
              <a:t>HR Evaluation and program manager evaluation includes diversity as a performance metric</a:t>
            </a:r>
          </a:p>
          <a:p>
            <a:pPr marL="12700" lvl="0" defTabSz="457200">
              <a:lnSpc>
                <a:spcPct val="90000"/>
              </a:lnSpc>
              <a:spcBef>
                <a:spcPts val="466"/>
              </a:spcBef>
              <a:buClr>
                <a:srgbClr val="000000"/>
              </a:buClr>
              <a:buSzPct val="100000"/>
            </a:pPr>
            <a:endParaRPr lang="en-US" sz="2400" dirty="0">
              <a:solidFill>
                <a:prstClr val="black"/>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rId2">
                <a:extLst>
                  <a:ext uri="{A12FA001-AC4F-418D-AE19-62706E023703}">
                    <ahyp:hlinkClr xmlns:ahyp="http://schemas.microsoft.com/office/drawing/2018/hyperlinkcolor" val="tx"/>
                  </a:ext>
                </a:extLst>
              </a:hlinkClick>
            </a:endParaRPr>
          </a:p>
          <a:p>
            <a:pPr marL="355600" lvl="0" indent="-342900" defTabSz="457200">
              <a:lnSpc>
                <a:spcPct val="90000"/>
              </a:lnSpc>
              <a:spcBef>
                <a:spcPts val="466"/>
              </a:spcBef>
              <a:buClr>
                <a:srgbClr val="000000"/>
              </a:buClr>
              <a:buSzPct val="100000"/>
              <a:buFont typeface="Arial" panose="020B0604020202020204" pitchFamily="34" charset="0"/>
              <a:buChar char="•"/>
            </a:pPr>
            <a:r>
              <a:rPr lang="en-US" sz="2400" u="sng" dirty="0">
                <a:solidFill>
                  <a:srgbClr val="0000FF"/>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rId2">
                  <a:extLst>
                    <a:ext uri="{A12FA001-AC4F-418D-AE19-62706E023703}">
                      <ahyp:hlinkClr xmlns:ahyp="http://schemas.microsoft.com/office/drawing/2018/hyperlinkcolor" val="tx"/>
                    </a:ext>
                  </a:extLst>
                </a:hlinkClick>
              </a:rPr>
              <a:t>Resource on Disability Inclusion</a:t>
            </a:r>
            <a:endParaRPr lang="en-US" sz="2400" dirty="0">
              <a:solidFill>
                <a:prstClr val="black"/>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rId3">
                <a:extLst>
                  <a:ext uri="{A12FA001-AC4F-418D-AE19-62706E023703}">
                    <ahyp:hlinkClr xmlns:ahyp="http://schemas.microsoft.com/office/drawing/2018/hyperlinkcolor" val="tx"/>
                  </a:ext>
                </a:extLst>
              </a:hlinkClick>
            </a:endParaRPr>
          </a:p>
          <a:p>
            <a:pPr marL="355600" lvl="0" indent="-342900" defTabSz="457200">
              <a:buClr>
                <a:srgbClr val="000000"/>
              </a:buClr>
              <a:buSzPct val="100000"/>
              <a:buFont typeface="Arial" panose="020B0604020202020204" pitchFamily="34" charset="0"/>
              <a:buChar char="•"/>
            </a:pPr>
            <a:r>
              <a:rPr lang="en-US" sz="2400" u="sng" dirty="0">
                <a:solidFill>
                  <a:srgbClr val="0000FF"/>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rId3">
                  <a:extLst>
                    <a:ext uri="{A12FA001-AC4F-418D-AE19-62706E023703}">
                      <ahyp:hlinkClr xmlns:ahyp="http://schemas.microsoft.com/office/drawing/2018/hyperlinkcolor" val="tx"/>
                    </a:ext>
                  </a:extLst>
                </a:hlinkClick>
              </a:rPr>
              <a:t>Ford’s Push for Disability Rights Should Be a Model for Philanthropy</a:t>
            </a:r>
            <a:endParaRPr lang="en-US" sz="2400" dirty="0">
              <a:solidFill>
                <a:prstClr val="black"/>
              </a:solidFill>
              <a:latin typeface="Times New Roman" panose="02020603050405020304" pitchFamily="18" charset="0"/>
              <a:ea typeface="Lato" panose="020F0502020204030203" pitchFamily="34" charset="0"/>
              <a:cs typeface="Times New Roman" panose="02020603050405020304" pitchFamily="18" charset="0"/>
              <a:sym typeface="Libre Baskerville"/>
            </a:endParaRPr>
          </a:p>
        </p:txBody>
      </p:sp>
      <p:pic>
        <p:nvPicPr>
          <p:cNvPr id="4" name="Google Shape;261;p34" descr="Silhouette of hands shaking" title="Shaking hands">
            <a:extLst>
              <a:ext uri="{FF2B5EF4-FFF2-40B4-BE49-F238E27FC236}">
                <a16:creationId xmlns:a16="http://schemas.microsoft.com/office/drawing/2014/main" id="{24FF136C-F220-4EF5-8027-ADD1BB37E5AE}"/>
              </a:ex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9790686" y="1855130"/>
            <a:ext cx="2071002" cy="2071002"/>
          </a:xfrm>
          <a:prstGeom prst="rect">
            <a:avLst/>
          </a:prstGeom>
          <a:noFill/>
          <a:ln>
            <a:noFill/>
          </a:ln>
        </p:spPr>
      </p:pic>
      <p:pic>
        <p:nvPicPr>
          <p:cNvPr id="5" name="Picture 4" descr="A person grabbing another person on a staircase, pulling them up">
            <a:extLst>
              <a:ext uri="{FF2B5EF4-FFF2-40B4-BE49-F238E27FC236}">
                <a16:creationId xmlns:a16="http://schemas.microsoft.com/office/drawing/2014/main" id="{BC655300-2829-4624-AC23-F7298D3335A7}"/>
              </a:ext>
            </a:extLst>
          </p:cNvPr>
          <p:cNvPicPr>
            <a:picLocks noChangeAspect="1"/>
          </p:cNvPicPr>
          <p:nvPr/>
        </p:nvPicPr>
        <p:blipFill>
          <a:blip r:embed="rId5"/>
          <a:stretch>
            <a:fillRect/>
          </a:stretch>
        </p:blipFill>
        <p:spPr>
          <a:xfrm>
            <a:off x="10201293" y="4815561"/>
            <a:ext cx="1249788" cy="1286367"/>
          </a:xfrm>
          <a:prstGeom prst="rect">
            <a:avLst/>
          </a:prstGeom>
        </p:spPr>
      </p:pic>
    </p:spTree>
    <p:extLst>
      <p:ext uri="{BB962C8B-B14F-4D97-AF65-F5344CB8AC3E}">
        <p14:creationId xmlns:p14="http://schemas.microsoft.com/office/powerpoint/2010/main" val="41591635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081088-46FD-4AAF-AD7C-7EB499588E4F}"/>
              </a:ext>
            </a:extLst>
          </p:cNvPr>
          <p:cNvSpPr>
            <a:spLocks noGrp="1"/>
          </p:cNvSpPr>
          <p:nvPr>
            <p:ph type="title"/>
          </p:nvPr>
        </p:nvSpPr>
        <p:spPr/>
        <p:txBody>
          <a:bodyPr>
            <a:normAutofit/>
          </a:bodyPr>
          <a:lstStyle/>
          <a:p>
            <a:r>
              <a:rPr lang="en-US" sz="3600" dirty="0"/>
              <a:t>6. Include people with disabilities in your marketing</a:t>
            </a:r>
          </a:p>
        </p:txBody>
      </p:sp>
      <p:sp>
        <p:nvSpPr>
          <p:cNvPr id="5" name="Rectangle 4">
            <a:extLst>
              <a:ext uri="{FF2B5EF4-FFF2-40B4-BE49-F238E27FC236}">
                <a16:creationId xmlns:a16="http://schemas.microsoft.com/office/drawing/2014/main" id="{14B72304-367D-4228-929B-91E4D8B7CF2E}"/>
              </a:ext>
            </a:extLst>
          </p:cNvPr>
          <p:cNvSpPr/>
          <p:nvPr/>
        </p:nvSpPr>
        <p:spPr>
          <a:xfrm>
            <a:off x="333364" y="1877529"/>
            <a:ext cx="6096000" cy="3970318"/>
          </a:xfrm>
          <a:prstGeom prst="rect">
            <a:avLst/>
          </a:prstGeom>
        </p:spPr>
        <p:txBody>
          <a:bodyPr>
            <a:spAutoFit/>
          </a:bodyPr>
          <a:lstStyle/>
          <a:p>
            <a:pPr marL="444500" lvl="0" indent="-342900" defTabSz="457200">
              <a:buSzPct val="100000"/>
              <a:buFont typeface="Arial" panose="020B0604020202020204" pitchFamily="34" charset="0"/>
              <a:buChar char="•"/>
            </a:pPr>
            <a:r>
              <a:rPr lang="en-US" sz="2400" dirty="0">
                <a:solidFill>
                  <a:prstClr val="black"/>
                </a:solidFill>
                <a:latin typeface="Times New Roman" panose="02020603050405020304" pitchFamily="18" charset="0"/>
                <a:ea typeface="Lato" panose="020F0502020204030203" pitchFamily="34" charset="0"/>
                <a:cs typeface="Times New Roman" panose="02020603050405020304" pitchFamily="18" charset="0"/>
                <a:sym typeface="Libre Baskerville"/>
              </a:rPr>
              <a:t>Example: Photos on website should include individuals with visible disabilities</a:t>
            </a:r>
          </a:p>
          <a:p>
            <a:pPr marL="444500" lvl="0" indent="-342900" defTabSz="457200">
              <a:buSzPct val="100000"/>
              <a:buFont typeface="Arial" panose="020B0604020202020204" pitchFamily="34" charset="0"/>
              <a:buChar char="•"/>
            </a:pPr>
            <a:r>
              <a:rPr lang="en-US" sz="2400" u="sng" dirty="0">
                <a:solidFill>
                  <a:srgbClr val="0000FF"/>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rId2">
                  <a:extLst>
                    <a:ext uri="{A12FA001-AC4F-418D-AE19-62706E023703}">
                      <ahyp:hlinkClr xmlns:ahyp="http://schemas.microsoft.com/office/drawing/2018/hyperlinkcolor" val="tx"/>
                    </a:ext>
                  </a:extLst>
                </a:hlinkClick>
              </a:rPr>
              <a:t>Toolkit</a:t>
            </a:r>
            <a:r>
              <a:rPr lang="en-US" sz="2400" dirty="0">
                <a:solidFill>
                  <a:prstClr val="black"/>
                </a:solidFill>
                <a:latin typeface="Times New Roman" panose="02020603050405020304" pitchFamily="18" charset="0"/>
                <a:ea typeface="Lato" panose="020F0502020204030203" pitchFamily="34" charset="0"/>
                <a:cs typeface="Times New Roman" panose="02020603050405020304" pitchFamily="18" charset="0"/>
                <a:sym typeface="Libre Baskerville"/>
              </a:rPr>
              <a:t> for Media Representation</a:t>
            </a:r>
          </a:p>
          <a:p>
            <a:pPr marL="444500" lvl="0" indent="-342900" defTabSz="457200">
              <a:buSzPts val="2000"/>
              <a:buFont typeface="Arial" panose="020B0604020202020204" pitchFamily="34" charset="0"/>
              <a:buChar char="•"/>
            </a:pPr>
            <a:endParaRPr lang="en-US" sz="2400" b="1" dirty="0">
              <a:solidFill>
                <a:prstClr val="black"/>
              </a:solidFill>
              <a:latin typeface="Times New Roman" panose="02020603050405020304" pitchFamily="18" charset="0"/>
              <a:ea typeface="Lato" panose="020F0502020204030203" pitchFamily="34" charset="0"/>
              <a:cs typeface="Times New Roman" panose="02020603050405020304" pitchFamily="18" charset="0"/>
              <a:sym typeface="Libre Baskerville"/>
            </a:endParaRPr>
          </a:p>
          <a:p>
            <a:pPr marL="101600" lvl="0" defTabSz="457200">
              <a:buSzPts val="2000"/>
            </a:pPr>
            <a:r>
              <a:rPr lang="en-US" sz="2400" b="1" dirty="0">
                <a:latin typeface="Times New Roman" panose="02020603050405020304" pitchFamily="18" charset="0"/>
                <a:cs typeface="Times New Roman" panose="02020603050405020304" pitchFamily="18" charset="0"/>
              </a:rPr>
              <a:t>More information on our </a:t>
            </a:r>
            <a:r>
              <a:rPr lang="en-US" sz="2400" b="1" dirty="0">
                <a:latin typeface="Times New Roman" panose="02020603050405020304" pitchFamily="18" charset="0"/>
                <a:cs typeface="Times New Roman" panose="02020603050405020304" pitchFamily="18" charset="0"/>
                <a:hlinkClick r:id="rId3"/>
              </a:rPr>
              <a:t>January 7</a:t>
            </a:r>
            <a:r>
              <a:rPr lang="en-US" sz="2400" b="1" baseline="30000" dirty="0">
                <a:latin typeface="Times New Roman" panose="02020603050405020304" pitchFamily="18" charset="0"/>
                <a:cs typeface="Times New Roman" panose="02020603050405020304" pitchFamily="18" charset="0"/>
                <a:hlinkClick r:id="rId3"/>
              </a:rPr>
              <a:t>th </a:t>
            </a:r>
            <a:r>
              <a:rPr lang="en-US" sz="2400" b="1" dirty="0">
                <a:latin typeface="Times New Roman" panose="02020603050405020304" pitchFamily="18" charset="0"/>
                <a:cs typeface="Times New Roman" panose="02020603050405020304" pitchFamily="18" charset="0"/>
                <a:hlinkClick r:id="rId3"/>
              </a:rPr>
              <a:t>Webinar</a:t>
            </a:r>
            <a:r>
              <a:rPr lang="en-US" sz="2400" b="1" dirty="0">
                <a:latin typeface="Times New Roman" panose="02020603050405020304" pitchFamily="18" charset="0"/>
                <a:cs typeface="Times New Roman" panose="02020603050405020304" pitchFamily="18" charset="0"/>
              </a:rPr>
              <a:t> – How to Ensue Accessible Websites, Social Media and Inclusive Photos </a:t>
            </a:r>
          </a:p>
          <a:p>
            <a:pPr marL="101600" lvl="0" defTabSz="457200">
              <a:buSzPts val="2000"/>
            </a:pPr>
            <a:endParaRPr lang="en-US" sz="1200" b="1" dirty="0">
              <a:latin typeface="Times New Roman" panose="02020603050405020304" pitchFamily="18" charset="0"/>
              <a:cs typeface="Times New Roman" panose="02020603050405020304" pitchFamily="18" charset="0"/>
            </a:endParaRPr>
          </a:p>
          <a:p>
            <a:pPr marL="101600" lvl="0" defTabSz="457200">
              <a:buSzPts val="2000"/>
            </a:pPr>
            <a:r>
              <a:rPr lang="en-US" sz="2400" b="1" dirty="0">
                <a:latin typeface="Times New Roman" panose="02020603050405020304" pitchFamily="18" charset="0"/>
                <a:cs typeface="Times New Roman" panose="02020603050405020304" pitchFamily="18" charset="0"/>
              </a:rPr>
              <a:t>and on our </a:t>
            </a:r>
            <a:r>
              <a:rPr lang="en-US" sz="2400" b="1" dirty="0">
                <a:latin typeface="Times New Roman" panose="02020603050405020304" pitchFamily="18" charset="0"/>
                <a:cs typeface="Times New Roman" panose="02020603050405020304" pitchFamily="18" charset="0"/>
                <a:hlinkClick r:id="rId4"/>
              </a:rPr>
              <a:t>January 9</a:t>
            </a:r>
            <a:r>
              <a:rPr lang="en-US" sz="2400" b="1" baseline="30000" dirty="0">
                <a:latin typeface="Times New Roman" panose="02020603050405020304" pitchFamily="18" charset="0"/>
                <a:cs typeface="Times New Roman" panose="02020603050405020304" pitchFamily="18" charset="0"/>
                <a:hlinkClick r:id="rId4"/>
              </a:rPr>
              <a:t>th</a:t>
            </a:r>
            <a:r>
              <a:rPr lang="en-US" sz="2400" b="1" dirty="0">
                <a:latin typeface="Times New Roman" panose="02020603050405020304" pitchFamily="18" charset="0"/>
                <a:cs typeface="Times New Roman" panose="02020603050405020304" pitchFamily="18" charset="0"/>
                <a:hlinkClick r:id="rId4"/>
              </a:rPr>
              <a:t> Webinar</a:t>
            </a:r>
            <a:r>
              <a:rPr lang="en-US" sz="2400" b="1" dirty="0">
                <a:latin typeface="Times New Roman" panose="02020603050405020304" pitchFamily="18" charset="0"/>
                <a:cs typeface="Times New Roman" panose="02020603050405020304" pitchFamily="18" charset="0"/>
              </a:rPr>
              <a:t> – Premium Skills Workshop in Social Media Accessibility </a:t>
            </a:r>
          </a:p>
        </p:txBody>
      </p:sp>
      <p:pic>
        <p:nvPicPr>
          <p:cNvPr id="6" name="Picture 5" descr="Ad for Tommy Hilfiger showing people with disabilities wearing adaptive clothing">
            <a:extLst>
              <a:ext uri="{FF2B5EF4-FFF2-40B4-BE49-F238E27FC236}">
                <a16:creationId xmlns:a16="http://schemas.microsoft.com/office/drawing/2014/main" id="{27ABD669-075E-CA4C-A663-97AB1ECFE261}"/>
              </a:ext>
            </a:extLst>
          </p:cNvPr>
          <p:cNvPicPr>
            <a:picLocks noChangeAspect="1"/>
          </p:cNvPicPr>
          <p:nvPr/>
        </p:nvPicPr>
        <p:blipFill rotWithShape="1">
          <a:blip r:embed="rId5">
            <a:extLst>
              <a:ext uri="{28A0092B-C50C-407E-A947-70E740481C1C}">
                <a14:useLocalDpi xmlns:a14="http://schemas.microsoft.com/office/drawing/2010/main" val="0"/>
              </a:ext>
            </a:extLst>
          </a:blip>
          <a:srcRect l="59317"/>
          <a:stretch/>
        </p:blipFill>
        <p:spPr>
          <a:xfrm>
            <a:off x="6931742" y="1504950"/>
            <a:ext cx="4960046" cy="4267200"/>
          </a:xfrm>
          <a:prstGeom prst="rect">
            <a:avLst/>
          </a:prstGeom>
        </p:spPr>
      </p:pic>
    </p:spTree>
    <p:extLst>
      <p:ext uri="{BB962C8B-B14F-4D97-AF65-F5344CB8AC3E}">
        <p14:creationId xmlns:p14="http://schemas.microsoft.com/office/powerpoint/2010/main" val="5646008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25945D-25ED-4C74-988A-911E59A80B66}"/>
              </a:ext>
            </a:extLst>
          </p:cNvPr>
          <p:cNvSpPr>
            <a:spLocks noGrp="1"/>
          </p:cNvSpPr>
          <p:nvPr>
            <p:ph type="title"/>
          </p:nvPr>
        </p:nvSpPr>
        <p:spPr/>
        <p:txBody>
          <a:bodyPr>
            <a:normAutofit/>
          </a:bodyPr>
          <a:lstStyle/>
          <a:p>
            <a:r>
              <a:rPr lang="en-US" sz="3600" dirty="0"/>
              <a:t>7. Ensure website and online resources are accessible</a:t>
            </a:r>
          </a:p>
        </p:txBody>
      </p:sp>
      <p:sp>
        <p:nvSpPr>
          <p:cNvPr id="5" name="Rectangle 4">
            <a:extLst>
              <a:ext uri="{FF2B5EF4-FFF2-40B4-BE49-F238E27FC236}">
                <a16:creationId xmlns:a16="http://schemas.microsoft.com/office/drawing/2014/main" id="{AAEACF6D-9EC2-4E9A-88A2-381D2F6AB147}"/>
              </a:ext>
            </a:extLst>
          </p:cNvPr>
          <p:cNvSpPr/>
          <p:nvPr/>
        </p:nvSpPr>
        <p:spPr>
          <a:xfrm>
            <a:off x="322881" y="1661889"/>
            <a:ext cx="6853171" cy="3785652"/>
          </a:xfrm>
          <a:prstGeom prst="rect">
            <a:avLst/>
          </a:prstGeom>
        </p:spPr>
        <p:txBody>
          <a:bodyPr wrap="square">
            <a:spAutoFit/>
          </a:bodyPr>
          <a:lstStyle/>
          <a:p>
            <a:pPr marL="342900" lvl="0" indent="-342900" defTabSz="457200">
              <a:lnSpc>
                <a:spcPct val="90000"/>
              </a:lnSpc>
              <a:buClr>
                <a:srgbClr val="000000"/>
              </a:buClr>
              <a:buSzPct val="100000"/>
              <a:buFont typeface="Arial" panose="020B0604020202020204" pitchFamily="34" charset="0"/>
              <a:buChar char="•"/>
            </a:pPr>
            <a:r>
              <a:rPr lang="en-US" sz="2400" dirty="0">
                <a:solidFill>
                  <a:srgbClr val="000000"/>
                </a:solidFill>
                <a:latin typeface="Times New Roman" panose="02020603050405020304" pitchFamily="18" charset="0"/>
                <a:ea typeface="Lato" panose="020F0502020204030203" pitchFamily="34" charset="0"/>
                <a:cs typeface="Times New Roman" panose="02020603050405020304" pitchFamily="18" charset="0"/>
                <a:sym typeface="Libre Baskerville"/>
              </a:rPr>
              <a:t>Websites need to be set up for use by screen readers and people who need captions.</a:t>
            </a:r>
          </a:p>
          <a:p>
            <a:pPr marL="342900" lvl="0" indent="-342900" defTabSz="457200">
              <a:lnSpc>
                <a:spcPct val="90000"/>
              </a:lnSpc>
              <a:buClr>
                <a:srgbClr val="000000"/>
              </a:buClr>
              <a:buSzPct val="100000"/>
              <a:buFont typeface="Arial" panose="020B0604020202020204" pitchFamily="34" charset="0"/>
              <a:buChar char="•"/>
            </a:pPr>
            <a:r>
              <a:rPr lang="en-US" sz="2400" dirty="0">
                <a:solidFill>
                  <a:prstClr val="black"/>
                </a:solidFill>
                <a:latin typeface="Times New Roman" panose="02020603050405020304" pitchFamily="18" charset="0"/>
                <a:ea typeface="Lato" panose="020F0502020204030203" pitchFamily="34" charset="0"/>
                <a:cs typeface="Times New Roman" panose="02020603050405020304" pitchFamily="18" charset="0"/>
                <a:sym typeface="Libre Baskerville"/>
              </a:rPr>
              <a:t>Caption videos</a:t>
            </a:r>
          </a:p>
          <a:p>
            <a:pPr marL="342900" lvl="0" indent="-342900" defTabSz="457200">
              <a:lnSpc>
                <a:spcPct val="90000"/>
              </a:lnSpc>
              <a:buClr>
                <a:srgbClr val="000000"/>
              </a:buClr>
              <a:buSzPct val="100000"/>
              <a:buFont typeface="Arial" panose="020B0604020202020204" pitchFamily="34" charset="0"/>
              <a:buChar char="•"/>
            </a:pPr>
            <a:r>
              <a:rPr lang="en-US" sz="2400" dirty="0">
                <a:solidFill>
                  <a:prstClr val="black"/>
                </a:solidFill>
                <a:latin typeface="Times New Roman" panose="02020603050405020304" pitchFamily="18" charset="0"/>
                <a:ea typeface="Lato" panose="020F0502020204030203" pitchFamily="34" charset="0"/>
                <a:cs typeface="Times New Roman" panose="02020603050405020304" pitchFamily="18" charset="0"/>
                <a:sym typeface="Libre Baskerville"/>
              </a:rPr>
              <a:t>Make documents and presentations accessible</a:t>
            </a:r>
          </a:p>
          <a:p>
            <a:pPr lvl="0" defTabSz="457200">
              <a:lnSpc>
                <a:spcPct val="90000"/>
              </a:lnSpc>
              <a:buClr>
                <a:srgbClr val="000000"/>
              </a:buClr>
              <a:buSzPts val="2000"/>
            </a:pPr>
            <a:endParaRPr lang="en-US" sz="2400" dirty="0">
              <a:solidFill>
                <a:prstClr val="black"/>
              </a:solidFill>
              <a:latin typeface="Times New Roman" panose="02020603050405020304" pitchFamily="18" charset="0"/>
              <a:ea typeface="Lato" panose="020F0502020204030203" pitchFamily="34" charset="0"/>
              <a:cs typeface="Times New Roman" panose="02020603050405020304" pitchFamily="18" charset="0"/>
              <a:sym typeface="Libre Baskerville"/>
            </a:endParaRPr>
          </a:p>
          <a:p>
            <a:pPr marL="101600" lvl="0" defTabSz="457200">
              <a:buSzPts val="2000"/>
            </a:pPr>
            <a:r>
              <a:rPr lang="en-US" sz="2400" b="1" dirty="0">
                <a:latin typeface="Times New Roman" panose="02020603050405020304" pitchFamily="18" charset="0"/>
                <a:cs typeface="Times New Roman" panose="02020603050405020304" pitchFamily="18" charset="0"/>
              </a:rPr>
              <a:t>More information on our </a:t>
            </a:r>
            <a:r>
              <a:rPr lang="en-US" sz="2400" b="1" dirty="0">
                <a:latin typeface="Times New Roman" panose="02020603050405020304" pitchFamily="18" charset="0"/>
                <a:cs typeface="Times New Roman" panose="02020603050405020304" pitchFamily="18" charset="0"/>
                <a:hlinkClick r:id="rId2"/>
              </a:rPr>
              <a:t>January 7</a:t>
            </a:r>
            <a:r>
              <a:rPr lang="en-US" sz="2400" b="1" baseline="30000" dirty="0">
                <a:latin typeface="Times New Roman" panose="02020603050405020304" pitchFamily="18" charset="0"/>
                <a:cs typeface="Times New Roman" panose="02020603050405020304" pitchFamily="18" charset="0"/>
                <a:hlinkClick r:id="rId2"/>
              </a:rPr>
              <a:t>th </a:t>
            </a:r>
            <a:r>
              <a:rPr lang="en-US" sz="2400" b="1" dirty="0">
                <a:latin typeface="Times New Roman" panose="02020603050405020304" pitchFamily="18" charset="0"/>
                <a:cs typeface="Times New Roman" panose="02020603050405020304" pitchFamily="18" charset="0"/>
                <a:hlinkClick r:id="rId2"/>
              </a:rPr>
              <a:t>Webinar</a:t>
            </a:r>
            <a:r>
              <a:rPr lang="en-US" sz="2400" b="1" dirty="0">
                <a:latin typeface="Times New Roman" panose="02020603050405020304" pitchFamily="18" charset="0"/>
                <a:cs typeface="Times New Roman" panose="02020603050405020304" pitchFamily="18" charset="0"/>
              </a:rPr>
              <a:t> – How to Ensue Accessible Websites, Social Media and Inclusive Photos </a:t>
            </a:r>
          </a:p>
          <a:p>
            <a:pPr marL="101600" lvl="0" defTabSz="457200">
              <a:buSzPts val="2000"/>
            </a:pPr>
            <a:endParaRPr lang="en-US" sz="1200" b="1" dirty="0">
              <a:latin typeface="Times New Roman" panose="02020603050405020304" pitchFamily="18" charset="0"/>
              <a:cs typeface="Times New Roman" panose="02020603050405020304" pitchFamily="18" charset="0"/>
            </a:endParaRPr>
          </a:p>
          <a:p>
            <a:pPr marL="101600" lvl="0" defTabSz="457200">
              <a:buSzPts val="2000"/>
            </a:pPr>
            <a:r>
              <a:rPr lang="en-US" sz="2400" b="1" dirty="0">
                <a:latin typeface="Times New Roman" panose="02020603050405020304" pitchFamily="18" charset="0"/>
                <a:cs typeface="Times New Roman" panose="02020603050405020304" pitchFamily="18" charset="0"/>
              </a:rPr>
              <a:t>and on our </a:t>
            </a:r>
            <a:r>
              <a:rPr lang="en-US" sz="2400" b="1" dirty="0">
                <a:latin typeface="Times New Roman" panose="02020603050405020304" pitchFamily="18" charset="0"/>
                <a:cs typeface="Times New Roman" panose="02020603050405020304" pitchFamily="18" charset="0"/>
                <a:hlinkClick r:id="rId3"/>
              </a:rPr>
              <a:t>January 9</a:t>
            </a:r>
            <a:r>
              <a:rPr lang="en-US" sz="2400" b="1" baseline="30000" dirty="0">
                <a:latin typeface="Times New Roman" panose="02020603050405020304" pitchFamily="18" charset="0"/>
                <a:cs typeface="Times New Roman" panose="02020603050405020304" pitchFamily="18" charset="0"/>
                <a:hlinkClick r:id="rId3"/>
              </a:rPr>
              <a:t>th</a:t>
            </a:r>
            <a:r>
              <a:rPr lang="en-US" sz="2400" b="1" dirty="0">
                <a:latin typeface="Times New Roman" panose="02020603050405020304" pitchFamily="18" charset="0"/>
                <a:cs typeface="Times New Roman" panose="02020603050405020304" pitchFamily="18" charset="0"/>
                <a:hlinkClick r:id="rId3"/>
              </a:rPr>
              <a:t> Webinar</a:t>
            </a:r>
            <a:r>
              <a:rPr lang="en-US" sz="2400" b="1" dirty="0">
                <a:latin typeface="Times New Roman" panose="02020603050405020304" pitchFamily="18" charset="0"/>
                <a:cs typeface="Times New Roman" panose="02020603050405020304" pitchFamily="18" charset="0"/>
              </a:rPr>
              <a:t> – Premium Skills Workshop in Social Media Accessibility </a:t>
            </a:r>
          </a:p>
        </p:txBody>
      </p:sp>
      <p:pic>
        <p:nvPicPr>
          <p:cNvPr id="7" name="Picture 6" descr="Various accessibility icons, including for braile, sign language, closed captioning, and others">
            <a:extLst>
              <a:ext uri="{FF2B5EF4-FFF2-40B4-BE49-F238E27FC236}">
                <a16:creationId xmlns:a16="http://schemas.microsoft.com/office/drawing/2014/main" id="{743149F2-C4F2-2A4D-81FD-375502C6F9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2410" y="1661889"/>
            <a:ext cx="2916709" cy="2916709"/>
          </a:xfrm>
          <a:prstGeom prst="rect">
            <a:avLst/>
          </a:prstGeom>
        </p:spPr>
      </p:pic>
    </p:spTree>
    <p:extLst>
      <p:ext uri="{BB962C8B-B14F-4D97-AF65-F5344CB8AC3E}">
        <p14:creationId xmlns:p14="http://schemas.microsoft.com/office/powerpoint/2010/main" val="100395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0EF3A7-03A4-43B5-8EA2-CD5DBCFD14E7}"/>
              </a:ext>
            </a:extLst>
          </p:cNvPr>
          <p:cNvSpPr>
            <a:spLocks noGrp="1"/>
          </p:cNvSpPr>
          <p:nvPr>
            <p:ph type="title"/>
          </p:nvPr>
        </p:nvSpPr>
        <p:spPr/>
        <p:txBody>
          <a:bodyPr>
            <a:normAutofit/>
          </a:bodyPr>
          <a:lstStyle/>
          <a:p>
            <a:r>
              <a:rPr lang="en-US" sz="3600" dirty="0"/>
              <a:t>8. Ensure accessibility of office and events</a:t>
            </a:r>
          </a:p>
        </p:txBody>
      </p:sp>
      <p:sp>
        <p:nvSpPr>
          <p:cNvPr id="7" name="Rectangle 6">
            <a:extLst>
              <a:ext uri="{FF2B5EF4-FFF2-40B4-BE49-F238E27FC236}">
                <a16:creationId xmlns:a16="http://schemas.microsoft.com/office/drawing/2014/main" id="{72EEA46D-CE7C-42AF-A622-662E0AB4E011}"/>
              </a:ext>
            </a:extLst>
          </p:cNvPr>
          <p:cNvSpPr/>
          <p:nvPr/>
        </p:nvSpPr>
        <p:spPr>
          <a:xfrm>
            <a:off x="4866640" y="1841386"/>
            <a:ext cx="6096000" cy="3175228"/>
          </a:xfrm>
          <a:prstGeom prst="rect">
            <a:avLst/>
          </a:prstGeom>
        </p:spPr>
        <p:txBody>
          <a:bodyPr>
            <a:spAutoFit/>
          </a:bodyPr>
          <a:lstStyle/>
          <a:p>
            <a:pPr marL="457200" lvl="0" indent="-355600">
              <a:buClr>
                <a:srgbClr val="000000"/>
              </a:buClr>
              <a:buSzPts val="2000"/>
              <a:buFont typeface="Libre Baskerville"/>
              <a:buChar char="●"/>
            </a:pPr>
            <a:r>
              <a:rPr lang="en-US" sz="2400" u="sng" dirty="0">
                <a:solidFill>
                  <a:schemeClr val="hlink"/>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rId2"/>
              </a:rPr>
              <a:t>Physical Accessibility</a:t>
            </a:r>
            <a:endParaRPr lang="en-US" sz="2400" dirty="0">
              <a:latin typeface="Times New Roman" panose="02020603050405020304" pitchFamily="18" charset="0"/>
              <a:ea typeface="Lato" panose="020F0502020204030203" pitchFamily="34" charset="0"/>
              <a:cs typeface="Times New Roman" panose="02020603050405020304" pitchFamily="18" charset="0"/>
              <a:sym typeface="Libre Baskerville"/>
            </a:endParaRPr>
          </a:p>
          <a:p>
            <a:pPr marL="457200" lvl="0" indent="-355600">
              <a:spcBef>
                <a:spcPts val="1000"/>
              </a:spcBef>
              <a:buClr>
                <a:srgbClr val="000000"/>
              </a:buClr>
              <a:buSzPts val="2000"/>
              <a:buFont typeface="Libre Baskerville"/>
              <a:buChar char="●"/>
            </a:pPr>
            <a:r>
              <a:rPr lang="en-US" sz="2400" u="sng" dirty="0">
                <a:solidFill>
                  <a:schemeClr val="hlink"/>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rId3"/>
              </a:rPr>
              <a:t>Event Checklist</a:t>
            </a:r>
            <a:endParaRPr lang="en-US" sz="2400" dirty="0">
              <a:latin typeface="Times New Roman" panose="02020603050405020304" pitchFamily="18" charset="0"/>
              <a:ea typeface="Lato" panose="020F0502020204030203" pitchFamily="34" charset="0"/>
              <a:cs typeface="Times New Roman" panose="02020603050405020304" pitchFamily="18" charset="0"/>
              <a:sym typeface="Libre Baskerville"/>
            </a:endParaRPr>
          </a:p>
          <a:p>
            <a:pPr marL="457200" lvl="0"/>
            <a:endParaRPr lang="en-US" sz="2400" dirty="0">
              <a:latin typeface="Times New Roman" panose="02020603050405020304" pitchFamily="18" charset="0"/>
              <a:ea typeface="Lato" panose="020F0502020204030203" pitchFamily="34" charset="0"/>
              <a:cs typeface="Times New Roman" panose="02020603050405020304" pitchFamily="18" charset="0"/>
              <a:sym typeface="Libre Baskerville"/>
            </a:endParaRPr>
          </a:p>
          <a:p>
            <a:pPr marL="457200" lvl="0"/>
            <a:r>
              <a:rPr lang="en-US" sz="2400" dirty="0">
                <a:latin typeface="Times New Roman" panose="02020603050405020304" pitchFamily="18" charset="0"/>
                <a:ea typeface="Lato" panose="020F0502020204030203" pitchFamily="34" charset="0"/>
                <a:cs typeface="Times New Roman" panose="02020603050405020304" pitchFamily="18" charset="0"/>
                <a:sym typeface="Libre Baskerville"/>
              </a:rPr>
              <a:t>All of the following must be accessible:</a:t>
            </a:r>
          </a:p>
          <a:p>
            <a:pPr marL="914400" lvl="1" indent="-355600">
              <a:buClr>
                <a:srgbClr val="000000"/>
              </a:buClr>
              <a:buSzPts val="2000"/>
              <a:buFont typeface="Libre Baskerville"/>
              <a:buChar char="○"/>
            </a:pPr>
            <a:r>
              <a:rPr lang="en-US" sz="2400" dirty="0">
                <a:latin typeface="Times New Roman" panose="02020603050405020304" pitchFamily="18" charset="0"/>
                <a:ea typeface="Lato" panose="020F0502020204030203" pitchFamily="34" charset="0"/>
                <a:cs typeface="Times New Roman" panose="02020603050405020304" pitchFamily="18" charset="0"/>
                <a:sym typeface="Libre Baskerville"/>
              </a:rPr>
              <a:t>Invitation/notification of event</a:t>
            </a:r>
          </a:p>
          <a:p>
            <a:pPr marL="914400" lvl="1" indent="-355600">
              <a:buSzPts val="2000"/>
              <a:buFont typeface="Libre Baskerville"/>
              <a:buChar char="○"/>
            </a:pPr>
            <a:r>
              <a:rPr lang="en-US" sz="2400" dirty="0">
                <a:latin typeface="Times New Roman" panose="02020603050405020304" pitchFamily="18" charset="0"/>
                <a:ea typeface="Lato" panose="020F0502020204030203" pitchFamily="34" charset="0"/>
                <a:cs typeface="Times New Roman" panose="02020603050405020304" pitchFamily="18" charset="0"/>
                <a:sym typeface="Libre Baskerville"/>
              </a:rPr>
              <a:t>Facilities</a:t>
            </a:r>
          </a:p>
          <a:p>
            <a:pPr marL="914400" lvl="1" indent="-355600">
              <a:buSzPts val="2000"/>
              <a:buFont typeface="Libre Baskerville"/>
              <a:buChar char="○"/>
            </a:pPr>
            <a:r>
              <a:rPr lang="en-US" sz="2400" dirty="0">
                <a:latin typeface="Times New Roman" panose="02020603050405020304" pitchFamily="18" charset="0"/>
                <a:ea typeface="Lato" panose="020F0502020204030203" pitchFamily="34" charset="0"/>
                <a:cs typeface="Times New Roman" panose="02020603050405020304" pitchFamily="18" charset="0"/>
                <a:sym typeface="Libre Baskerville"/>
              </a:rPr>
              <a:t>Communication</a:t>
            </a:r>
          </a:p>
          <a:p>
            <a:pPr marL="914400" lvl="1" indent="-355600">
              <a:buSzPts val="2000"/>
              <a:buFont typeface="Libre Baskerville"/>
              <a:buChar char="○"/>
            </a:pPr>
            <a:r>
              <a:rPr lang="en-US" sz="2400" dirty="0">
                <a:latin typeface="Times New Roman" panose="02020603050405020304" pitchFamily="18" charset="0"/>
                <a:ea typeface="Lato" panose="020F0502020204030203" pitchFamily="34" charset="0"/>
                <a:cs typeface="Times New Roman" panose="02020603050405020304" pitchFamily="18" charset="0"/>
                <a:sym typeface="Libre Baskerville"/>
              </a:rPr>
              <a:t>Staff/Volunteers</a:t>
            </a:r>
          </a:p>
        </p:txBody>
      </p:sp>
      <p:sp>
        <p:nvSpPr>
          <p:cNvPr id="2" name="Rectangle 1">
            <a:extLst>
              <a:ext uri="{FF2B5EF4-FFF2-40B4-BE49-F238E27FC236}">
                <a16:creationId xmlns:a16="http://schemas.microsoft.com/office/drawing/2014/main" id="{3B4B2800-EE46-414F-A319-F5875F7A7975}"/>
              </a:ext>
            </a:extLst>
          </p:cNvPr>
          <p:cNvSpPr/>
          <p:nvPr/>
        </p:nvSpPr>
        <p:spPr>
          <a:xfrm>
            <a:off x="4398755" y="5353050"/>
            <a:ext cx="7441461" cy="830997"/>
          </a:xfrm>
          <a:prstGeom prst="rect">
            <a:avLst/>
          </a:prstGeom>
        </p:spPr>
        <p:txBody>
          <a:bodyPr wrap="none">
            <a:spAutoFit/>
          </a:bodyPr>
          <a:lstStyle/>
          <a:p>
            <a:pPr lvl="1"/>
            <a:r>
              <a:rPr lang="en-US" sz="2400" b="1" dirty="0">
                <a:latin typeface="Times New Roman" panose="02020603050405020304" pitchFamily="18" charset="0"/>
                <a:cs typeface="Times New Roman" panose="02020603050405020304" pitchFamily="18" charset="0"/>
              </a:rPr>
              <a:t>More information on our </a:t>
            </a:r>
            <a:r>
              <a:rPr lang="en-US" sz="2400" b="1" dirty="0">
                <a:latin typeface="Times New Roman" panose="02020603050405020304" pitchFamily="18" charset="0"/>
                <a:cs typeface="Times New Roman" panose="02020603050405020304" pitchFamily="18" charset="0"/>
                <a:hlinkClick r:id="rId4"/>
              </a:rPr>
              <a:t>November 20</a:t>
            </a:r>
            <a:r>
              <a:rPr lang="en-US" sz="2400" b="1" baseline="30000" dirty="0">
                <a:latin typeface="Times New Roman" panose="02020603050405020304" pitchFamily="18" charset="0"/>
                <a:cs typeface="Times New Roman" panose="02020603050405020304" pitchFamily="18" charset="0"/>
                <a:hlinkClick r:id="rId4"/>
              </a:rPr>
              <a:t>th</a:t>
            </a:r>
            <a:r>
              <a:rPr lang="en-US" sz="2400" b="1" dirty="0">
                <a:latin typeface="Times New Roman" panose="02020603050405020304" pitchFamily="18" charset="0"/>
                <a:cs typeface="Times New Roman" panose="02020603050405020304" pitchFamily="18" charset="0"/>
                <a:hlinkClick r:id="rId4"/>
              </a:rPr>
              <a:t> Webinar</a:t>
            </a:r>
            <a:r>
              <a:rPr lang="en-US" sz="2400" b="1" dirty="0">
                <a:latin typeface="Times New Roman" panose="02020603050405020304" pitchFamily="18" charset="0"/>
                <a:cs typeface="Times New Roman" panose="02020603050405020304" pitchFamily="18" charset="0"/>
              </a:rPr>
              <a:t> –</a:t>
            </a:r>
          </a:p>
          <a:p>
            <a:pPr lvl="1"/>
            <a:r>
              <a:rPr lang="en-US" sz="2400" b="1" dirty="0">
                <a:latin typeface="Times New Roman" panose="02020603050405020304" pitchFamily="18" charset="0"/>
                <a:cs typeface="Times New Roman" panose="02020603050405020304" pitchFamily="18" charset="0"/>
              </a:rPr>
              <a:t>How to Ensure Accessible Events </a:t>
            </a:r>
          </a:p>
        </p:txBody>
      </p:sp>
      <p:pic>
        <p:nvPicPr>
          <p:cNvPr id="5" name="Picture 4" descr="A sign outside a building under construction that announces the construction is for making the building accessible">
            <a:extLst>
              <a:ext uri="{FF2B5EF4-FFF2-40B4-BE49-F238E27FC236}">
                <a16:creationId xmlns:a16="http://schemas.microsoft.com/office/drawing/2014/main" id="{7E2C641C-D7E8-4268-AD61-FD18E22168E3}"/>
              </a:ext>
            </a:extLst>
          </p:cNvPr>
          <p:cNvPicPr>
            <a:picLocks noChangeAspect="1"/>
          </p:cNvPicPr>
          <p:nvPr/>
        </p:nvPicPr>
        <p:blipFill>
          <a:blip r:embed="rId5"/>
          <a:stretch>
            <a:fillRect/>
          </a:stretch>
        </p:blipFill>
        <p:spPr>
          <a:xfrm>
            <a:off x="351784" y="1504950"/>
            <a:ext cx="4389120" cy="5371849"/>
          </a:xfrm>
          <a:prstGeom prst="rect">
            <a:avLst/>
          </a:prstGeom>
        </p:spPr>
      </p:pic>
    </p:spTree>
    <p:extLst>
      <p:ext uri="{BB962C8B-B14F-4D97-AF65-F5344CB8AC3E}">
        <p14:creationId xmlns:p14="http://schemas.microsoft.com/office/powerpoint/2010/main" val="13056884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3356E8-A6D3-4909-A0C0-E08F54EF35BC}"/>
              </a:ext>
            </a:extLst>
          </p:cNvPr>
          <p:cNvSpPr>
            <a:spLocks noGrp="1"/>
          </p:cNvSpPr>
          <p:nvPr>
            <p:ph type="title"/>
          </p:nvPr>
        </p:nvSpPr>
        <p:spPr/>
        <p:txBody>
          <a:bodyPr>
            <a:normAutofit/>
          </a:bodyPr>
          <a:lstStyle/>
          <a:p>
            <a:r>
              <a:rPr lang="en-US" sz="3600" dirty="0"/>
              <a:t>Accessibility: ADA Accessible Resource Guide</a:t>
            </a:r>
          </a:p>
        </p:txBody>
      </p:sp>
      <p:sp>
        <p:nvSpPr>
          <p:cNvPr id="4" name="Rectangle 3">
            <a:extLst>
              <a:ext uri="{FF2B5EF4-FFF2-40B4-BE49-F238E27FC236}">
                <a16:creationId xmlns:a16="http://schemas.microsoft.com/office/drawing/2014/main" id="{2625E01A-55BB-4B72-A216-5501D731A15D}"/>
              </a:ext>
            </a:extLst>
          </p:cNvPr>
          <p:cNvSpPr/>
          <p:nvPr/>
        </p:nvSpPr>
        <p:spPr>
          <a:xfrm>
            <a:off x="398022" y="1745055"/>
            <a:ext cx="12523304" cy="1815882"/>
          </a:xfrm>
          <a:prstGeom prst="rect">
            <a:avLst/>
          </a:prstGeom>
        </p:spPr>
        <p:txBody>
          <a:bodyPr wrap="square">
            <a:spAutoFit/>
          </a:bodyPr>
          <a:lstStyle/>
          <a:p>
            <a:pPr lvl="0" defTabSz="457200"/>
            <a:r>
              <a:rPr lang="en-US" sz="2800" dirty="0">
                <a:solidFill>
                  <a:srgbClr val="000000"/>
                </a:solidFill>
                <a:latin typeface="Times New Roman" panose="02020603050405020304" pitchFamily="18" charset="0"/>
                <a:ea typeface="Lato" panose="020F0502020204030203" pitchFamily="34" charset="0"/>
                <a:cs typeface="Times New Roman" panose="02020603050405020304" pitchFamily="18" charset="0"/>
                <a:sym typeface="Libre Baskerville"/>
              </a:rPr>
              <a:t>The Chicago Community Trust</a:t>
            </a:r>
          </a:p>
          <a:p>
            <a:pPr lvl="0" defTabSz="457200"/>
            <a:endParaRPr lang="en-US" sz="2800" dirty="0">
              <a:solidFill>
                <a:srgbClr val="000000"/>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rId2">
                <a:extLst>
                  <a:ext uri="{A12FA001-AC4F-418D-AE19-62706E023703}">
                    <ahyp:hlinkClr xmlns:ahyp="http://schemas.microsoft.com/office/drawing/2018/hyperlinkcolor" val="tx"/>
                  </a:ext>
                </a:extLst>
              </a:hlinkClick>
            </a:endParaRPr>
          </a:p>
          <a:p>
            <a:pPr lvl="0" defTabSz="457200"/>
            <a:r>
              <a:rPr lang="en-US" sz="2800" u="sng" dirty="0">
                <a:solidFill>
                  <a:srgbClr val="0000FF"/>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rId2">
                  <a:extLst>
                    <a:ext uri="{A12FA001-AC4F-418D-AE19-62706E023703}">
                      <ahyp:hlinkClr xmlns:ahyp="http://schemas.microsoft.com/office/drawing/2018/hyperlinkcolor" val="tx"/>
                    </a:ext>
                  </a:extLst>
                </a:hlinkClick>
              </a:rPr>
              <a:t>http://www.cct.org/wp-content/uploads/</a:t>
            </a:r>
          </a:p>
          <a:p>
            <a:pPr lvl="0" defTabSz="457200"/>
            <a:r>
              <a:rPr lang="en-US" sz="2800" u="sng" dirty="0">
                <a:solidFill>
                  <a:srgbClr val="0000FF"/>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rId2">
                  <a:extLst>
                    <a:ext uri="{A12FA001-AC4F-418D-AE19-62706E023703}">
                      <ahyp:hlinkClr xmlns:ahyp="http://schemas.microsoft.com/office/drawing/2018/hyperlinkcolor" val="tx"/>
                    </a:ext>
                  </a:extLst>
                </a:hlinkClick>
              </a:rPr>
              <a:t>2015/08/2015ADAComplianceGuide.pdf</a:t>
            </a:r>
            <a:endParaRPr lang="en-US" sz="2800" u="sng" dirty="0">
              <a:solidFill>
                <a:srgbClr val="0000FF"/>
              </a:solidFill>
              <a:latin typeface="Times New Roman" panose="02020603050405020304" pitchFamily="18" charset="0"/>
              <a:ea typeface="Lato" panose="020F0502020204030203" pitchFamily="34" charset="0"/>
              <a:cs typeface="Times New Roman" panose="02020603050405020304" pitchFamily="18" charset="0"/>
              <a:sym typeface="Libre Baskerville"/>
            </a:endParaRPr>
          </a:p>
        </p:txBody>
      </p:sp>
      <p:pic>
        <p:nvPicPr>
          <p:cNvPr id="5" name="Google Shape;356;p45" descr="A poster with pictures of many people with visible and invisible disabilities that advertises the ADA's &quot;Renewing The Commitment&quot; compliance guide for nonprofits" title="Renewing the Commitment">
            <a:extLst>
              <a:ext uri="{FF2B5EF4-FFF2-40B4-BE49-F238E27FC236}">
                <a16:creationId xmlns:a16="http://schemas.microsoft.com/office/drawing/2014/main" id="{E9DA2361-A4BD-4189-A58C-AC6E2208C8F1}"/>
              </a:ext>
            </a:extLst>
          </p:cNvPr>
          <p:cNvPicPr preferRelativeResize="0"/>
          <p:nvPr/>
        </p:nvPicPr>
        <p:blipFill rotWithShape="1">
          <a:blip r:embed="rId3">
            <a:alphaModFix/>
          </a:blip>
          <a:srcRect/>
          <a:stretch/>
        </p:blipFill>
        <p:spPr>
          <a:xfrm>
            <a:off x="7903475" y="1504950"/>
            <a:ext cx="3983725" cy="4887989"/>
          </a:xfrm>
          <a:prstGeom prst="rect">
            <a:avLst/>
          </a:prstGeom>
          <a:noFill/>
          <a:ln>
            <a:noFill/>
          </a:ln>
        </p:spPr>
      </p:pic>
    </p:spTree>
    <p:extLst>
      <p:ext uri="{BB962C8B-B14F-4D97-AF65-F5344CB8AC3E}">
        <p14:creationId xmlns:p14="http://schemas.microsoft.com/office/powerpoint/2010/main" val="12070187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F6DC11-9B87-4CBD-B999-9336C5BDE5AC}"/>
              </a:ext>
            </a:extLst>
          </p:cNvPr>
          <p:cNvSpPr>
            <a:spLocks noGrp="1"/>
          </p:cNvSpPr>
          <p:nvPr>
            <p:ph type="title"/>
          </p:nvPr>
        </p:nvSpPr>
        <p:spPr>
          <a:xfrm>
            <a:off x="523240" y="365126"/>
            <a:ext cx="11254232" cy="1139824"/>
          </a:xfrm>
        </p:spPr>
        <p:txBody>
          <a:bodyPr>
            <a:normAutofit/>
          </a:bodyPr>
          <a:lstStyle/>
          <a:p>
            <a:r>
              <a:rPr lang="en-US" sz="3600" dirty="0"/>
              <a:t>9. Use vendors who are or who hire people with disabilities</a:t>
            </a:r>
          </a:p>
        </p:txBody>
      </p:sp>
      <p:sp>
        <p:nvSpPr>
          <p:cNvPr id="6" name="Rectangle 5">
            <a:extLst>
              <a:ext uri="{FF2B5EF4-FFF2-40B4-BE49-F238E27FC236}">
                <a16:creationId xmlns:a16="http://schemas.microsoft.com/office/drawing/2014/main" id="{85E63DD2-4533-43D3-A9FA-561C6EEC58E8}"/>
              </a:ext>
            </a:extLst>
          </p:cNvPr>
          <p:cNvSpPr/>
          <p:nvPr/>
        </p:nvSpPr>
        <p:spPr>
          <a:xfrm>
            <a:off x="245283" y="1796489"/>
            <a:ext cx="8063145" cy="2117759"/>
          </a:xfrm>
          <a:prstGeom prst="rect">
            <a:avLst/>
          </a:prstGeom>
        </p:spPr>
        <p:txBody>
          <a:bodyPr wrap="square">
            <a:spAutoFit/>
          </a:bodyPr>
          <a:lstStyle/>
          <a:p>
            <a:pPr marL="457200" lvl="0" indent="-355600">
              <a:buSzPts val="2000"/>
              <a:buFont typeface="Libre Baskerville"/>
              <a:buChar char="●"/>
            </a:pPr>
            <a:r>
              <a:rPr lang="en-US" sz="2800" dirty="0">
                <a:latin typeface="Times New Roman" panose="02020603050405020304" pitchFamily="18" charset="0"/>
                <a:ea typeface="Lato" panose="020F0502020204030203" pitchFamily="34" charset="0"/>
                <a:cs typeface="Times New Roman" panose="02020603050405020304" pitchFamily="18" charset="0"/>
                <a:sym typeface="Libre Baskerville"/>
              </a:rPr>
              <a:t>Invest in social enterprises who hire people with and without disabilities</a:t>
            </a:r>
          </a:p>
          <a:p>
            <a:pPr marL="101600" lvl="0">
              <a:lnSpc>
                <a:spcPct val="115000"/>
              </a:lnSpc>
              <a:buSzPts val="2000"/>
            </a:pPr>
            <a:endParaRPr lang="en-US" sz="1200" u="sng" dirty="0">
              <a:solidFill>
                <a:schemeClr val="hlink"/>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rId2"/>
            </a:endParaRPr>
          </a:p>
          <a:p>
            <a:pPr marL="457200" lvl="0" indent="-355600">
              <a:lnSpc>
                <a:spcPct val="115000"/>
              </a:lnSpc>
              <a:buSzPts val="2000"/>
              <a:buFont typeface="Libre Baskerville"/>
              <a:buChar char="●"/>
            </a:pPr>
            <a:r>
              <a:rPr lang="en-US" sz="2800" u="sng" dirty="0">
                <a:solidFill>
                  <a:schemeClr val="hlink"/>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rId2"/>
              </a:rPr>
              <a:t>Social Enterprise: Creating Employment Opportunities for People with Disabilities</a:t>
            </a:r>
            <a:r>
              <a:rPr lang="en-US" sz="2800" dirty="0">
                <a:solidFill>
                  <a:schemeClr val="dk1"/>
                </a:solidFill>
                <a:latin typeface="Times New Roman" panose="02020603050405020304" pitchFamily="18" charset="0"/>
                <a:ea typeface="Lato" panose="020F0502020204030203" pitchFamily="34" charset="0"/>
                <a:cs typeface="Times New Roman" panose="02020603050405020304" pitchFamily="18" charset="0"/>
                <a:sym typeface="Libre Baskerville"/>
              </a:rPr>
              <a:t>	</a:t>
            </a:r>
          </a:p>
        </p:txBody>
      </p:sp>
      <p:pic>
        <p:nvPicPr>
          <p:cNvPr id="4" name="Picture 3" descr="A person with a disability inside a kitchen">
            <a:extLst>
              <a:ext uri="{FF2B5EF4-FFF2-40B4-BE49-F238E27FC236}">
                <a16:creationId xmlns:a16="http://schemas.microsoft.com/office/drawing/2014/main" id="{3CBEB281-0C12-4D47-BABE-C6E6056B8D0B}"/>
              </a:ext>
            </a:extLst>
          </p:cNvPr>
          <p:cNvPicPr>
            <a:picLocks noChangeAspect="1"/>
          </p:cNvPicPr>
          <p:nvPr/>
        </p:nvPicPr>
        <p:blipFill>
          <a:blip r:embed="rId3"/>
          <a:stretch>
            <a:fillRect/>
          </a:stretch>
        </p:blipFill>
        <p:spPr>
          <a:xfrm>
            <a:off x="8617872" y="1504950"/>
            <a:ext cx="3269211" cy="3187477"/>
          </a:xfrm>
          <a:prstGeom prst="rect">
            <a:avLst/>
          </a:prstGeom>
        </p:spPr>
      </p:pic>
    </p:spTree>
    <p:extLst>
      <p:ext uri="{BB962C8B-B14F-4D97-AF65-F5344CB8AC3E}">
        <p14:creationId xmlns:p14="http://schemas.microsoft.com/office/powerpoint/2010/main" val="39587301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FD5E74-F440-431F-9081-942DA4763B87}"/>
              </a:ext>
            </a:extLst>
          </p:cNvPr>
          <p:cNvSpPr>
            <a:spLocks noGrp="1"/>
          </p:cNvSpPr>
          <p:nvPr>
            <p:ph type="title"/>
          </p:nvPr>
        </p:nvSpPr>
        <p:spPr/>
        <p:txBody>
          <a:bodyPr>
            <a:normAutofit/>
          </a:bodyPr>
          <a:lstStyle/>
          <a:p>
            <a:r>
              <a:rPr lang="en-US" sz="3600" dirty="0"/>
              <a:t>10. Promote a disability lens among grantees/members</a:t>
            </a:r>
          </a:p>
        </p:txBody>
      </p:sp>
      <p:sp>
        <p:nvSpPr>
          <p:cNvPr id="6" name="Rectangle 5">
            <a:extLst>
              <a:ext uri="{FF2B5EF4-FFF2-40B4-BE49-F238E27FC236}">
                <a16:creationId xmlns:a16="http://schemas.microsoft.com/office/drawing/2014/main" id="{035C8C40-F65F-4C8E-B21A-E4DDB916D0C0}"/>
              </a:ext>
            </a:extLst>
          </p:cNvPr>
          <p:cNvSpPr/>
          <p:nvPr/>
        </p:nvSpPr>
        <p:spPr>
          <a:xfrm>
            <a:off x="3733211" y="1790279"/>
            <a:ext cx="8119445" cy="4013406"/>
          </a:xfrm>
          <a:prstGeom prst="rect">
            <a:avLst/>
          </a:prstGeom>
        </p:spPr>
        <p:txBody>
          <a:bodyPr wrap="square">
            <a:spAutoFit/>
          </a:bodyPr>
          <a:lstStyle/>
          <a:p>
            <a:pPr>
              <a:lnSpc>
                <a:spcPct val="90000"/>
              </a:lnSpc>
              <a:buClr>
                <a:srgbClr val="000000"/>
              </a:buClr>
              <a:buSzPts val="2000"/>
            </a:pPr>
            <a:r>
              <a:rPr lang="en-US" sz="2800" dirty="0">
                <a:solidFill>
                  <a:schemeClr val="dk1"/>
                </a:solidFill>
                <a:latin typeface="Times New Roman" panose="02020603050405020304" pitchFamily="18" charset="0"/>
                <a:ea typeface="Lato" panose="020F0502020204030203" pitchFamily="34" charset="0"/>
                <a:cs typeface="Times New Roman" panose="02020603050405020304" pitchFamily="18" charset="0"/>
                <a:sym typeface="Libre Baskerville"/>
              </a:rPr>
              <a:t>Ask Your Grantees/Members About:</a:t>
            </a:r>
            <a:endParaRPr lang="en-US" sz="2800" dirty="0">
              <a:latin typeface="Times New Roman" panose="02020603050405020304" pitchFamily="18" charset="0"/>
              <a:ea typeface="Lato" panose="020F0502020204030203" pitchFamily="34" charset="0"/>
              <a:cs typeface="Times New Roman" panose="02020603050405020304" pitchFamily="18" charset="0"/>
              <a:sym typeface="Libre Baskerville"/>
            </a:endParaRPr>
          </a:p>
          <a:p>
            <a:pPr lvl="0">
              <a:lnSpc>
                <a:spcPct val="90000"/>
              </a:lnSpc>
              <a:buClr>
                <a:srgbClr val="000000"/>
              </a:buClr>
              <a:buSzPts val="2000"/>
            </a:pPr>
            <a:endParaRPr lang="en-US" sz="2800" dirty="0">
              <a:latin typeface="Times New Roman" panose="02020603050405020304" pitchFamily="18" charset="0"/>
              <a:ea typeface="Lato" panose="020F0502020204030203" pitchFamily="34" charset="0"/>
              <a:cs typeface="Times New Roman" panose="02020603050405020304" pitchFamily="18" charset="0"/>
              <a:sym typeface="Libre Baskerville"/>
            </a:endParaRPr>
          </a:p>
          <a:p>
            <a:pPr marL="457200" lvl="0" indent="-457200">
              <a:lnSpc>
                <a:spcPct val="90000"/>
              </a:lnSpc>
              <a:buClr>
                <a:srgbClr val="000000"/>
              </a:buClr>
              <a:buSzPts val="2000"/>
              <a:buFont typeface="Arial" panose="020B0604020202020204" pitchFamily="34" charset="0"/>
              <a:buChar char="•"/>
            </a:pPr>
            <a:r>
              <a:rPr lang="en-US" sz="2800" dirty="0">
                <a:latin typeface="Times New Roman" panose="02020603050405020304" pitchFamily="18" charset="0"/>
                <a:ea typeface="Lato" panose="020F0502020204030203" pitchFamily="34" charset="0"/>
                <a:cs typeface="Times New Roman" panose="02020603050405020304" pitchFamily="18" charset="0"/>
                <a:sym typeface="Libre Baskerville"/>
              </a:rPr>
              <a:t>Meaningful and inclusive </a:t>
            </a:r>
            <a:r>
              <a:rPr lang="en-US" sz="2800" dirty="0">
                <a:solidFill>
                  <a:srgbClr val="000000"/>
                </a:solidFill>
                <a:latin typeface="Times New Roman" panose="02020603050405020304" pitchFamily="18" charset="0"/>
                <a:ea typeface="Lato" panose="020F0502020204030203" pitchFamily="34" charset="0"/>
                <a:cs typeface="Times New Roman" panose="02020603050405020304" pitchFamily="18" charset="0"/>
                <a:sym typeface="Libre Baskerville"/>
              </a:rPr>
              <a:t>policies and/or programs</a:t>
            </a:r>
          </a:p>
          <a:p>
            <a:pPr marL="457200" lvl="0" indent="-457200">
              <a:lnSpc>
                <a:spcPct val="90000"/>
              </a:lnSpc>
              <a:buClr>
                <a:srgbClr val="000000"/>
              </a:buClr>
              <a:buSzPts val="2000"/>
              <a:buFont typeface="Arial" panose="020B0604020202020204" pitchFamily="34" charset="0"/>
              <a:buChar char="•"/>
            </a:pPr>
            <a:r>
              <a:rPr lang="en-US" sz="2800" dirty="0">
                <a:latin typeface="Times New Roman" panose="02020603050405020304" pitchFamily="18" charset="0"/>
                <a:ea typeface="Lato" panose="020F0502020204030203" pitchFamily="34" charset="0"/>
                <a:cs typeface="Times New Roman" panose="02020603050405020304" pitchFamily="18" charset="0"/>
                <a:sym typeface="Libre Baskerville"/>
              </a:rPr>
              <a:t>Public commitments on</a:t>
            </a:r>
            <a:r>
              <a:rPr lang="en-US" sz="2800" dirty="0">
                <a:solidFill>
                  <a:srgbClr val="000000"/>
                </a:solidFill>
                <a:latin typeface="Times New Roman" panose="02020603050405020304" pitchFamily="18" charset="0"/>
                <a:ea typeface="Lato" panose="020F0502020204030203" pitchFamily="34" charset="0"/>
                <a:cs typeface="Times New Roman" panose="02020603050405020304" pitchFamily="18" charset="0"/>
                <a:sym typeface="Libre Baskerville"/>
              </a:rPr>
              <a:t> website and materials</a:t>
            </a:r>
          </a:p>
          <a:p>
            <a:pPr marL="457200" lvl="0" indent="-457200">
              <a:lnSpc>
                <a:spcPct val="90000"/>
              </a:lnSpc>
              <a:buClr>
                <a:srgbClr val="000000"/>
              </a:buClr>
              <a:buSzPts val="2000"/>
              <a:buFont typeface="Arial" panose="020B0604020202020204" pitchFamily="34" charset="0"/>
              <a:buChar char="•"/>
            </a:pPr>
            <a:r>
              <a:rPr lang="en-US" sz="2800" dirty="0">
                <a:latin typeface="Times New Roman" panose="02020603050405020304" pitchFamily="18" charset="0"/>
                <a:ea typeface="Lato" panose="020F0502020204030203" pitchFamily="34" charset="0"/>
                <a:cs typeface="Times New Roman" panose="02020603050405020304" pitchFamily="18" charset="0"/>
                <a:sym typeface="Libre Baskerville"/>
              </a:rPr>
              <a:t>Employing people with disabilities at all levels</a:t>
            </a:r>
          </a:p>
          <a:p>
            <a:pPr marL="457200" lvl="0" indent="-457200">
              <a:lnSpc>
                <a:spcPct val="90000"/>
              </a:lnSpc>
              <a:buClr>
                <a:srgbClr val="000000"/>
              </a:buClr>
              <a:buSzPts val="2000"/>
              <a:buFont typeface="Arial" panose="020B0604020202020204" pitchFamily="34" charset="0"/>
              <a:buChar char="•"/>
            </a:pPr>
            <a:r>
              <a:rPr lang="en-US" sz="2800" dirty="0">
                <a:latin typeface="Times New Roman" panose="02020603050405020304" pitchFamily="18" charset="0"/>
                <a:ea typeface="Lato" panose="020F0502020204030203" pitchFamily="34" charset="0"/>
                <a:cs typeface="Times New Roman" panose="02020603050405020304" pitchFamily="18" charset="0"/>
                <a:sym typeface="Libre Baskerville"/>
              </a:rPr>
              <a:t>Inviting people to request accommodations</a:t>
            </a:r>
          </a:p>
          <a:p>
            <a:pPr marL="457200" lvl="0" indent="-457200">
              <a:lnSpc>
                <a:spcPct val="90000"/>
              </a:lnSpc>
              <a:buClr>
                <a:srgbClr val="000000"/>
              </a:buClr>
              <a:buSzPts val="20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Physical accessibility of office and programs</a:t>
            </a:r>
          </a:p>
          <a:p>
            <a:pPr marL="457200" lvl="0" indent="-457200">
              <a:lnSpc>
                <a:spcPct val="90000"/>
              </a:lnSpc>
              <a:buClr>
                <a:srgbClr val="000000"/>
              </a:buClr>
              <a:buSzPts val="20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Website accessibility </a:t>
            </a:r>
          </a:p>
          <a:p>
            <a:pPr marL="457200" lvl="0" indent="-457200">
              <a:lnSpc>
                <a:spcPct val="90000"/>
              </a:lnSpc>
              <a:buClr>
                <a:srgbClr val="000000"/>
              </a:buClr>
              <a:buSzPts val="20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Video captioning</a:t>
            </a:r>
          </a:p>
          <a:p>
            <a:pPr marL="457200" lvl="0" indent="-457200">
              <a:lnSpc>
                <a:spcPct val="90000"/>
              </a:lnSpc>
              <a:buClr>
                <a:srgbClr val="000000"/>
              </a:buClr>
              <a:buSzPts val="20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Internal and external educational efforts</a:t>
            </a:r>
            <a:endParaRPr lang="en-US" sz="2800" dirty="0">
              <a:latin typeface="Times New Roman" panose="02020603050405020304" pitchFamily="18" charset="0"/>
              <a:ea typeface="Lato" panose="020F0502020204030203" pitchFamily="34" charset="0"/>
              <a:cs typeface="Times New Roman" panose="02020603050405020304" pitchFamily="18" charset="0"/>
              <a:sym typeface="Libre Baskerville"/>
            </a:endParaRPr>
          </a:p>
        </p:txBody>
      </p:sp>
      <p:pic>
        <p:nvPicPr>
          <p:cNvPr id="4" name="Picture 3" descr="People with disabilities around a desk looking at documents printed out">
            <a:extLst>
              <a:ext uri="{FF2B5EF4-FFF2-40B4-BE49-F238E27FC236}">
                <a16:creationId xmlns:a16="http://schemas.microsoft.com/office/drawing/2014/main" id="{B9B425DB-C942-43C6-81AE-C6FDE98D053D}"/>
              </a:ext>
            </a:extLst>
          </p:cNvPr>
          <p:cNvPicPr>
            <a:picLocks noChangeAspect="1"/>
          </p:cNvPicPr>
          <p:nvPr/>
        </p:nvPicPr>
        <p:blipFill>
          <a:blip r:embed="rId2"/>
          <a:stretch>
            <a:fillRect/>
          </a:stretch>
        </p:blipFill>
        <p:spPr>
          <a:xfrm>
            <a:off x="339344" y="1508760"/>
            <a:ext cx="3249064" cy="3840480"/>
          </a:xfrm>
          <a:prstGeom prst="rect">
            <a:avLst/>
          </a:prstGeom>
        </p:spPr>
      </p:pic>
    </p:spTree>
    <p:extLst>
      <p:ext uri="{BB962C8B-B14F-4D97-AF65-F5344CB8AC3E}">
        <p14:creationId xmlns:p14="http://schemas.microsoft.com/office/powerpoint/2010/main" val="18833733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8E5FBD-551B-4489-B086-E57C604312C0}"/>
              </a:ext>
            </a:extLst>
          </p:cNvPr>
          <p:cNvSpPr>
            <a:spLocks noGrp="1"/>
          </p:cNvSpPr>
          <p:nvPr>
            <p:ph type="title"/>
          </p:nvPr>
        </p:nvSpPr>
        <p:spPr>
          <a:xfrm>
            <a:off x="523239" y="365126"/>
            <a:ext cx="11322437" cy="1139824"/>
          </a:xfrm>
        </p:spPr>
        <p:txBody>
          <a:bodyPr>
            <a:normAutofit fontScale="90000"/>
          </a:bodyPr>
          <a:lstStyle/>
          <a:p>
            <a:r>
              <a:rPr lang="en-US" dirty="0"/>
              <a:t>Success Stories: The Ford Foundation Includes Disability</a:t>
            </a:r>
          </a:p>
        </p:txBody>
      </p:sp>
      <p:sp>
        <p:nvSpPr>
          <p:cNvPr id="6" name="Google Shape;320;p41">
            <a:extLst>
              <a:ext uri="{FF2B5EF4-FFF2-40B4-BE49-F238E27FC236}">
                <a16:creationId xmlns:a16="http://schemas.microsoft.com/office/drawing/2014/main" id="{46D772C7-40E8-4363-BF19-13087811E5B4}"/>
              </a:ext>
            </a:extLst>
          </p:cNvPr>
          <p:cNvSpPr/>
          <p:nvPr/>
        </p:nvSpPr>
        <p:spPr>
          <a:xfrm>
            <a:off x="6096001" y="1361295"/>
            <a:ext cx="5564146" cy="5655269"/>
          </a:xfrm>
          <a:prstGeom prst="rect">
            <a:avLst/>
          </a:prstGeom>
          <a:noFill/>
          <a:ln>
            <a:noFill/>
          </a:ln>
        </p:spPr>
        <p:txBody>
          <a:bodyPr spcFirstLastPara="1" wrap="square" lIns="91425" tIns="45700" rIns="91425" bIns="45700" anchor="t" anchorCtr="0">
            <a:noAutofit/>
          </a:bodyPr>
          <a:lstStyle/>
          <a:p>
            <a:pPr marR="0" lvl="0" algn="l" rtl="0">
              <a:spcBef>
                <a:spcPts val="0"/>
              </a:spcBef>
              <a:spcAft>
                <a:spcPts val="0"/>
              </a:spcAft>
              <a:buClr>
                <a:schemeClr val="dk1"/>
              </a:buClr>
              <a:buSzPts val="1800"/>
            </a:pPr>
            <a:endParaRPr lang="en-US" dirty="0">
              <a:solidFill>
                <a:schemeClr val="dk1"/>
              </a:solidFill>
              <a:latin typeface="Times New Roman" panose="02020603050405020304" pitchFamily="18" charset="0"/>
              <a:ea typeface="Lato" panose="020F0502020204030203" pitchFamily="34" charset="0"/>
              <a:cs typeface="Times New Roman" panose="02020603050405020304" pitchFamily="18" charset="0"/>
              <a:sym typeface="Libre Baskerville"/>
            </a:endParaRPr>
          </a:p>
          <a:p>
            <a:pPr marL="285750" marR="0" lvl="0" indent="-285750" algn="l" rtl="0">
              <a:spcBef>
                <a:spcPts val="0"/>
              </a:spcBef>
              <a:spcAft>
                <a:spcPts val="0"/>
              </a:spcAft>
              <a:buClr>
                <a:schemeClr val="dk1"/>
              </a:buClr>
              <a:buSzPts val="1800"/>
              <a:buFont typeface="Noto Sans Symbols"/>
              <a:buChar char="❖"/>
            </a:pPr>
            <a:r>
              <a:rPr lang="en-US" dirty="0">
                <a:solidFill>
                  <a:schemeClr val="dk1"/>
                </a:solidFill>
                <a:latin typeface="Times New Roman" panose="02020603050405020304" pitchFamily="18" charset="0"/>
                <a:ea typeface="Lato" panose="020F0502020204030203" pitchFamily="34" charset="0"/>
                <a:cs typeface="Times New Roman" panose="02020603050405020304" pitchFamily="18" charset="0"/>
                <a:sym typeface="Libre Baskerville"/>
              </a:rPr>
              <a:t>The Ford Foundation has recently added the disability lens to their work </a:t>
            </a:r>
            <a:r>
              <a:rPr lang="en-US" u="sng" dirty="0">
                <a:solidFill>
                  <a:schemeClr val="hlink"/>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rId2"/>
              </a:rPr>
              <a:t>http://bit.ly/2jOl3FL</a:t>
            </a:r>
            <a:r>
              <a:rPr lang="en-US" dirty="0">
                <a:solidFill>
                  <a:schemeClr val="dk1"/>
                </a:solidFill>
                <a:latin typeface="Times New Roman" panose="02020603050405020304" pitchFamily="18" charset="0"/>
                <a:ea typeface="Lato" panose="020F0502020204030203" pitchFamily="34" charset="0"/>
                <a:cs typeface="Times New Roman" panose="02020603050405020304" pitchFamily="18" charset="0"/>
                <a:sym typeface="Libre Baskerville"/>
              </a:rPr>
              <a:t> </a:t>
            </a:r>
          </a:p>
          <a:p>
            <a:pPr marL="285750" marR="0" lvl="0" indent="-285750" algn="l" rtl="0">
              <a:spcBef>
                <a:spcPts val="0"/>
              </a:spcBef>
              <a:spcAft>
                <a:spcPts val="0"/>
              </a:spcAft>
              <a:buClr>
                <a:schemeClr val="dk1"/>
              </a:buClr>
              <a:buSzPts val="1800"/>
              <a:buFont typeface="Noto Sans Symbols"/>
              <a:buChar char="❖"/>
            </a:pPr>
            <a:endParaRPr dirty="0">
              <a:latin typeface="Times New Roman" panose="02020603050405020304" pitchFamily="18" charset="0"/>
              <a:ea typeface="Lato" panose="020F0502020204030203" pitchFamily="34" charset="0"/>
              <a:cs typeface="Times New Roman" panose="02020603050405020304" pitchFamily="18" charset="0"/>
            </a:endParaRPr>
          </a:p>
          <a:p>
            <a:pPr marL="285750" marR="0" lvl="0" indent="-285750" algn="l" rtl="0">
              <a:spcBef>
                <a:spcPts val="0"/>
              </a:spcBef>
              <a:spcAft>
                <a:spcPts val="0"/>
              </a:spcAft>
              <a:buClr>
                <a:schemeClr val="dk1"/>
              </a:buClr>
              <a:buSzPts val="1800"/>
              <a:buFont typeface="Noto Sans Symbols"/>
              <a:buChar char="❖"/>
            </a:pPr>
            <a:r>
              <a:rPr lang="en-US" dirty="0">
                <a:solidFill>
                  <a:schemeClr val="dk1"/>
                </a:solidFill>
                <a:latin typeface="Times New Roman" panose="02020603050405020304" pitchFamily="18" charset="0"/>
                <a:ea typeface="Lato" panose="020F0502020204030203" pitchFamily="34" charset="0"/>
                <a:cs typeface="Times New Roman" panose="02020603050405020304" pitchFamily="18" charset="0"/>
                <a:sym typeface="Libre Baskerville"/>
              </a:rPr>
              <a:t>Additionally, Ford’s CEO Darren Walker spoke extensively on why this impacts other funders as well: </a:t>
            </a:r>
            <a:r>
              <a:rPr lang="en-US" u="sng" dirty="0">
                <a:solidFill>
                  <a:schemeClr val="hlink"/>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rId3"/>
              </a:rPr>
              <a:t>http://bit.ly/2nr4moJ</a:t>
            </a:r>
            <a:r>
              <a:rPr lang="en-US" dirty="0">
                <a:solidFill>
                  <a:schemeClr val="dk1"/>
                </a:solidFill>
                <a:latin typeface="Times New Roman" panose="02020603050405020304" pitchFamily="18" charset="0"/>
                <a:ea typeface="Lato" panose="020F0502020204030203" pitchFamily="34" charset="0"/>
                <a:cs typeface="Times New Roman" panose="02020603050405020304" pitchFamily="18" charset="0"/>
                <a:sym typeface="Libre Baskerville"/>
              </a:rPr>
              <a:t> </a:t>
            </a:r>
          </a:p>
          <a:p>
            <a:pPr marR="0" lvl="0" algn="l" rtl="0">
              <a:spcBef>
                <a:spcPts val="0"/>
              </a:spcBef>
              <a:spcAft>
                <a:spcPts val="0"/>
              </a:spcAft>
              <a:buClr>
                <a:schemeClr val="dk1"/>
              </a:buClr>
              <a:buSzPts val="1800"/>
            </a:pPr>
            <a:endParaRPr dirty="0">
              <a:latin typeface="Times New Roman" panose="02020603050405020304" pitchFamily="18" charset="0"/>
              <a:ea typeface="Lato" panose="020F0502020204030203" pitchFamily="34" charset="0"/>
              <a:cs typeface="Times New Roman" panose="02020603050405020304" pitchFamily="18" charset="0"/>
            </a:endParaRPr>
          </a:p>
          <a:p>
            <a:pPr marL="285750" marR="0" lvl="0" indent="-285750" algn="l" rtl="0">
              <a:spcBef>
                <a:spcPts val="0"/>
              </a:spcBef>
              <a:spcAft>
                <a:spcPts val="0"/>
              </a:spcAft>
              <a:buClr>
                <a:schemeClr val="dk1"/>
              </a:buClr>
              <a:buSzPts val="1800"/>
              <a:buFont typeface="Noto Sans Symbols"/>
              <a:buChar char="❖"/>
            </a:pPr>
            <a:r>
              <a:rPr lang="en-US" dirty="0">
                <a:solidFill>
                  <a:schemeClr val="dk1"/>
                </a:solidFill>
                <a:latin typeface="Times New Roman" panose="02020603050405020304" pitchFamily="18" charset="0"/>
                <a:ea typeface="Lato" panose="020F0502020204030203" pitchFamily="34" charset="0"/>
                <a:cs typeface="Times New Roman" panose="02020603050405020304" pitchFamily="18" charset="0"/>
                <a:sym typeface="Libre Baskerville"/>
              </a:rPr>
              <a:t>Here is Darren Walker’s original letter:  </a:t>
            </a:r>
            <a:r>
              <a:rPr lang="en-US" u="sng" dirty="0">
                <a:solidFill>
                  <a:schemeClr val="hlink"/>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rId4"/>
              </a:rPr>
              <a:t>http://bit.ly/2Bxy0Lk</a:t>
            </a:r>
            <a:r>
              <a:rPr lang="en-US" dirty="0">
                <a:solidFill>
                  <a:schemeClr val="dk1"/>
                </a:solidFill>
                <a:latin typeface="Times New Roman" panose="02020603050405020304" pitchFamily="18" charset="0"/>
                <a:ea typeface="Lato" panose="020F0502020204030203" pitchFamily="34" charset="0"/>
                <a:cs typeface="Times New Roman" panose="02020603050405020304" pitchFamily="18" charset="0"/>
                <a:sym typeface="Libre Baskerville"/>
              </a:rPr>
              <a:t> </a:t>
            </a:r>
          </a:p>
          <a:p>
            <a:pPr marR="0" lvl="0" algn="l" rtl="0">
              <a:spcBef>
                <a:spcPts val="0"/>
              </a:spcBef>
              <a:spcAft>
                <a:spcPts val="0"/>
              </a:spcAft>
              <a:buClr>
                <a:schemeClr val="dk1"/>
              </a:buClr>
              <a:buSzPts val="1800"/>
            </a:pPr>
            <a:endParaRPr dirty="0">
              <a:latin typeface="Times New Roman" panose="02020603050405020304" pitchFamily="18" charset="0"/>
              <a:ea typeface="Lato" panose="020F0502020204030203" pitchFamily="34" charset="0"/>
              <a:cs typeface="Times New Roman" panose="02020603050405020304" pitchFamily="18" charset="0"/>
            </a:endParaRPr>
          </a:p>
          <a:p>
            <a:pPr marL="285750" marR="0" lvl="0" indent="-285750" algn="l" rtl="0">
              <a:spcBef>
                <a:spcPts val="0"/>
              </a:spcBef>
              <a:spcAft>
                <a:spcPts val="0"/>
              </a:spcAft>
              <a:buClr>
                <a:schemeClr val="dk1"/>
              </a:buClr>
              <a:buSzPts val="1800"/>
              <a:buFont typeface="Noto Sans Symbols"/>
              <a:buChar char="❖"/>
            </a:pPr>
            <a:r>
              <a:rPr lang="en-US" dirty="0">
                <a:solidFill>
                  <a:schemeClr val="dk1"/>
                </a:solidFill>
                <a:latin typeface="Times New Roman" panose="02020603050405020304" pitchFamily="18" charset="0"/>
                <a:ea typeface="Lato" panose="020F0502020204030203" pitchFamily="34" charset="0"/>
                <a:cs typeface="Times New Roman" panose="02020603050405020304" pitchFamily="18" charset="0"/>
                <a:sym typeface="Libre Baskerville"/>
              </a:rPr>
              <a:t>This is the response of the co-authors of the Americans with Disabilities Act: </a:t>
            </a:r>
            <a:r>
              <a:rPr lang="en-US" u="sng" dirty="0">
                <a:solidFill>
                  <a:schemeClr val="hlink"/>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rId5"/>
              </a:rPr>
              <a:t>http://bit.ly/2AueSyx</a:t>
            </a:r>
            <a:r>
              <a:rPr lang="en-US" dirty="0">
                <a:solidFill>
                  <a:schemeClr val="dk1"/>
                </a:solidFill>
                <a:latin typeface="Times New Roman" panose="02020603050405020304" pitchFamily="18" charset="0"/>
                <a:ea typeface="Lato" panose="020F0502020204030203" pitchFamily="34" charset="0"/>
                <a:cs typeface="Times New Roman" panose="02020603050405020304" pitchFamily="18" charset="0"/>
                <a:sym typeface="Libre Baskerville"/>
              </a:rPr>
              <a:t> </a:t>
            </a:r>
          </a:p>
          <a:p>
            <a:pPr marR="0" lvl="0" algn="l" rtl="0">
              <a:spcBef>
                <a:spcPts val="0"/>
              </a:spcBef>
              <a:spcAft>
                <a:spcPts val="0"/>
              </a:spcAft>
              <a:buClr>
                <a:schemeClr val="dk1"/>
              </a:buClr>
              <a:buSzPts val="1800"/>
            </a:pPr>
            <a:endParaRPr dirty="0">
              <a:latin typeface="Times New Roman" panose="02020603050405020304" pitchFamily="18" charset="0"/>
              <a:ea typeface="Lato" panose="020F0502020204030203" pitchFamily="34" charset="0"/>
              <a:cs typeface="Times New Roman" panose="02020603050405020304" pitchFamily="18" charset="0"/>
            </a:endParaRPr>
          </a:p>
          <a:p>
            <a:pPr marL="285750" lvl="0" indent="-285750">
              <a:buClr>
                <a:schemeClr val="dk1"/>
              </a:buClr>
              <a:buSzPts val="1800"/>
              <a:buFont typeface="Noto Sans Symbols"/>
              <a:buChar char="❖"/>
            </a:pPr>
            <a:r>
              <a:rPr lang="en-US" dirty="0">
                <a:solidFill>
                  <a:schemeClr val="dk1"/>
                </a:solidFill>
                <a:latin typeface="Times New Roman" panose="02020603050405020304" pitchFamily="18" charset="0"/>
                <a:ea typeface="Lato" panose="020F0502020204030203" pitchFamily="34" charset="0"/>
                <a:cs typeface="Times New Roman" panose="02020603050405020304" pitchFamily="18" charset="0"/>
                <a:sym typeface="Libre Baskerville"/>
              </a:rPr>
              <a:t>Darren Walker and Rich Besser (Robert Wood Johnson Foundation) on the need for disability inclusion in philanthropy: </a:t>
            </a:r>
            <a:r>
              <a:rPr lang="en-US" dirty="0">
                <a:solidFill>
                  <a:schemeClr val="dk1"/>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rId6"/>
              </a:rPr>
              <a:t>https://bit.ly/2uE8tPh</a:t>
            </a:r>
            <a:endParaRPr dirty="0">
              <a:latin typeface="Times New Roman" panose="02020603050405020304" pitchFamily="18" charset="0"/>
              <a:ea typeface="Lato" panose="020F0502020204030203" pitchFamily="34" charset="0"/>
              <a:cs typeface="Times New Roman" panose="02020603050405020304" pitchFamily="18" charset="0"/>
            </a:endParaRPr>
          </a:p>
        </p:txBody>
      </p:sp>
      <p:pic>
        <p:nvPicPr>
          <p:cNvPr id="4" name="Google Shape;322;p41" descr="Poster of people wheelchair dancing with the quote &quot;The specific outcomes and goals Ford Foundation is working to achieve simply cannot be accomplished without addressing the needs, concerns, and priorities of people with disabilities.&quot; Noorain Khan, Ford Foundation Program Officer" title="Ford Foundation">
            <a:extLst>
              <a:ext uri="{FF2B5EF4-FFF2-40B4-BE49-F238E27FC236}">
                <a16:creationId xmlns:a16="http://schemas.microsoft.com/office/drawing/2014/main" id="{D34078CB-B5D4-4DD8-A562-68E301604DF8}"/>
              </a:ext>
              <a:ext uri="{C183D7F6-B498-43B3-948B-1728B52AA6E4}">
                <adec:decorative xmlns:adec="http://schemas.microsoft.com/office/drawing/2017/decorative" val="0"/>
              </a:ext>
            </a:extLst>
          </p:cNvPr>
          <p:cNvPicPr preferRelativeResize="0"/>
          <p:nvPr/>
        </p:nvPicPr>
        <p:blipFill rotWithShape="1">
          <a:blip r:embed="rId7">
            <a:alphaModFix/>
          </a:blip>
          <a:srcRect/>
          <a:stretch/>
        </p:blipFill>
        <p:spPr>
          <a:xfrm>
            <a:off x="346323" y="1504950"/>
            <a:ext cx="5564146" cy="5353050"/>
          </a:xfrm>
          <a:prstGeom prst="rect">
            <a:avLst/>
          </a:prstGeom>
          <a:noFill/>
          <a:ln>
            <a:noFill/>
          </a:ln>
        </p:spPr>
      </p:pic>
    </p:spTree>
    <p:extLst>
      <p:ext uri="{BB962C8B-B14F-4D97-AF65-F5344CB8AC3E}">
        <p14:creationId xmlns:p14="http://schemas.microsoft.com/office/powerpoint/2010/main" val="1978211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836934-1F26-7F42-8C95-D5E54D013C2C}"/>
              </a:ext>
            </a:extLst>
          </p:cNvPr>
          <p:cNvSpPr>
            <a:spLocks noGrp="1"/>
          </p:cNvSpPr>
          <p:nvPr>
            <p:ph type="title"/>
          </p:nvPr>
        </p:nvSpPr>
        <p:spPr/>
        <p:txBody>
          <a:bodyPr/>
          <a:lstStyle/>
          <a:p>
            <a:r>
              <a:rPr lang="en-US" dirty="0"/>
              <a:t>These are people with disabilities.</a:t>
            </a:r>
          </a:p>
        </p:txBody>
      </p:sp>
      <p:sp>
        <p:nvSpPr>
          <p:cNvPr id="9" name="Rectangle 8">
            <a:extLst>
              <a:ext uri="{FF2B5EF4-FFF2-40B4-BE49-F238E27FC236}">
                <a16:creationId xmlns:a16="http://schemas.microsoft.com/office/drawing/2014/main" id="{2FF0AB36-5964-4E34-B48B-2F308D3ADE22}"/>
              </a:ext>
              <a:ext uri="{C183D7F6-B498-43B3-948B-1728B52AA6E4}">
                <adec:decorative xmlns:adec="http://schemas.microsoft.com/office/drawing/2017/decorative" val="1"/>
              </a:ext>
            </a:extLst>
          </p:cNvPr>
          <p:cNvSpPr/>
          <p:nvPr/>
        </p:nvSpPr>
        <p:spPr>
          <a:xfrm>
            <a:off x="-12357" y="7283"/>
            <a:ext cx="12224823" cy="6858000"/>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E02BA7E-E53B-4278-8906-33491AD891FC}"/>
              </a:ext>
              <a:ext uri="{C183D7F6-B498-43B3-948B-1728B52AA6E4}">
                <adec:decorative xmlns:adec="http://schemas.microsoft.com/office/drawing/2017/decorative" val="1"/>
              </a:ext>
            </a:extLst>
          </p:cNvPr>
          <p:cNvSpPr/>
          <p:nvPr/>
        </p:nvSpPr>
        <p:spPr>
          <a:xfrm>
            <a:off x="10991850" y="6191250"/>
            <a:ext cx="1123950" cy="600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BC17EED-F370-4123-8932-D09AB9F56620}"/>
              </a:ext>
            </a:extLst>
          </p:cNvPr>
          <p:cNvSpPr txBox="1"/>
          <p:nvPr/>
        </p:nvSpPr>
        <p:spPr>
          <a:xfrm>
            <a:off x="-26139" y="3104944"/>
            <a:ext cx="12141939" cy="584775"/>
          </a:xfrm>
          <a:prstGeom prst="rect">
            <a:avLst/>
          </a:prstGeom>
          <a:noFill/>
        </p:spPr>
        <p:txBody>
          <a:bodyPr wrap="square" rtlCol="0">
            <a:spAutoFit/>
          </a:bodyPr>
          <a:lstStyle/>
          <a:p>
            <a:pPr algn="ctr"/>
            <a:r>
              <a:rPr lang="en-US" sz="3200" b="1" dirty="0">
                <a:solidFill>
                  <a:srgbClr val="000000"/>
                </a:solidFill>
                <a:latin typeface="Times New Roman" panose="02020603050405020304" pitchFamily="18" charset="0"/>
                <a:cs typeface="Times New Roman" panose="02020603050405020304" pitchFamily="18" charset="0"/>
              </a:rPr>
              <a:t>These are people with disabilities.</a:t>
            </a:r>
          </a:p>
        </p:txBody>
      </p:sp>
      <p:pic>
        <p:nvPicPr>
          <p:cNvPr id="10" name="Picture 9" descr="Richard Branson">
            <a:extLst>
              <a:ext uri="{FF2B5EF4-FFF2-40B4-BE49-F238E27FC236}">
                <a16:creationId xmlns:a16="http://schemas.microsoft.com/office/drawing/2014/main" id="{A7200C7C-1215-411C-A089-375A2D465C8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4857710" y="11540"/>
            <a:ext cx="2406870" cy="2870315"/>
          </a:xfrm>
          <a:prstGeom prst="rect">
            <a:avLst/>
          </a:prstGeom>
        </p:spPr>
      </p:pic>
      <p:pic>
        <p:nvPicPr>
          <p:cNvPr id="13" name="Picture 12" descr="Demi Lovato">
            <a:extLst>
              <a:ext uri="{FF2B5EF4-FFF2-40B4-BE49-F238E27FC236}">
                <a16:creationId xmlns:a16="http://schemas.microsoft.com/office/drawing/2014/main" id="{F376CD0F-9E6F-4F2C-9ACB-22D7CD88A26A}"/>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7263704" y="14335"/>
            <a:ext cx="2578038" cy="2885517"/>
          </a:xfrm>
          <a:prstGeom prst="rect">
            <a:avLst/>
          </a:prstGeom>
        </p:spPr>
      </p:pic>
      <p:pic>
        <p:nvPicPr>
          <p:cNvPr id="19" name="Picture 18" descr="Whoopi Goldberg">
            <a:extLst>
              <a:ext uri="{FF2B5EF4-FFF2-40B4-BE49-F238E27FC236}">
                <a16:creationId xmlns:a16="http://schemas.microsoft.com/office/drawing/2014/main" id="{6C9DBCA1-3ABF-43C6-942B-E59A899AD7A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2438921" y="17365"/>
            <a:ext cx="2417671" cy="2886473"/>
          </a:xfrm>
          <a:prstGeom prst="rect">
            <a:avLst/>
          </a:prstGeom>
        </p:spPr>
      </p:pic>
      <p:pic>
        <p:nvPicPr>
          <p:cNvPr id="23" name="Picture 22" descr="An actor with a disability">
            <a:extLst>
              <a:ext uri="{FF2B5EF4-FFF2-40B4-BE49-F238E27FC236}">
                <a16:creationId xmlns:a16="http://schemas.microsoft.com/office/drawing/2014/main" id="{A3C79C9C-3E0B-41A3-8756-55F66F5EA644}"/>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a:stretch/>
        </p:blipFill>
        <p:spPr>
          <a:xfrm>
            <a:off x="2419227" y="4014432"/>
            <a:ext cx="2457060" cy="2870523"/>
          </a:xfrm>
          <a:prstGeom prst="rect">
            <a:avLst/>
          </a:prstGeom>
        </p:spPr>
      </p:pic>
      <p:pic>
        <p:nvPicPr>
          <p:cNvPr id="25" name="Picture 24" descr="Steve Jobs holding an iPad">
            <a:extLst>
              <a:ext uri="{FF2B5EF4-FFF2-40B4-BE49-F238E27FC236}">
                <a16:creationId xmlns:a16="http://schemas.microsoft.com/office/drawing/2014/main" id="{0B3C2A8F-2DCF-4AF8-BE43-30B13F29E06A}"/>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a:ext>
            </a:extLst>
          </a:blip>
          <a:srcRect/>
          <a:stretch/>
        </p:blipFill>
        <p:spPr>
          <a:xfrm>
            <a:off x="7391589" y="3996361"/>
            <a:ext cx="2467220" cy="2883687"/>
          </a:xfrm>
          <a:prstGeom prst="rect">
            <a:avLst/>
          </a:prstGeom>
        </p:spPr>
      </p:pic>
      <p:pic>
        <p:nvPicPr>
          <p:cNvPr id="27" name="Picture 26" descr="Marlee Matlin">
            <a:extLst>
              <a:ext uri="{FF2B5EF4-FFF2-40B4-BE49-F238E27FC236}">
                <a16:creationId xmlns:a16="http://schemas.microsoft.com/office/drawing/2014/main" id="{272C6665-C94F-434B-A329-0FD5A648E1D5}"/>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a:ext>
            </a:extLst>
          </a:blip>
          <a:srcRect/>
          <a:stretch/>
        </p:blipFill>
        <p:spPr>
          <a:xfrm>
            <a:off x="-41152" y="3998340"/>
            <a:ext cx="2454103" cy="2866414"/>
          </a:xfrm>
          <a:prstGeom prst="rect">
            <a:avLst/>
          </a:prstGeom>
        </p:spPr>
      </p:pic>
      <p:pic>
        <p:nvPicPr>
          <p:cNvPr id="29" name="Picture 28" descr="Mariah Carey">
            <a:extLst>
              <a:ext uri="{FF2B5EF4-FFF2-40B4-BE49-F238E27FC236}">
                <a16:creationId xmlns:a16="http://schemas.microsoft.com/office/drawing/2014/main" id="{5BEE2B08-971F-4F9D-96CE-C6C07025BDD7}"/>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saturation sat="0"/>
                    </a14:imgEffect>
                  </a14:imgLayer>
                </a14:imgProps>
              </a:ext>
              <a:ext uri="{28A0092B-C50C-407E-A947-70E740481C1C}">
                <a14:useLocalDpi xmlns:a14="http://schemas.microsoft.com/office/drawing/2010/main"/>
              </a:ext>
            </a:extLst>
          </a:blip>
          <a:srcRect/>
          <a:stretch/>
        </p:blipFill>
        <p:spPr>
          <a:xfrm>
            <a:off x="9780783" y="3990947"/>
            <a:ext cx="2445465" cy="2871186"/>
          </a:xfrm>
          <a:prstGeom prst="rect">
            <a:avLst/>
          </a:prstGeom>
        </p:spPr>
      </p:pic>
      <p:pic>
        <p:nvPicPr>
          <p:cNvPr id="5" name="Picture 4" descr="Halle Barry">
            <a:extLst>
              <a:ext uri="{FF2B5EF4-FFF2-40B4-BE49-F238E27FC236}">
                <a16:creationId xmlns:a16="http://schemas.microsoft.com/office/drawing/2014/main" id="{E9E37991-AA19-4E2A-A2AA-2FB587BCC9AD}"/>
              </a:ext>
            </a:extLst>
          </p:cNvPr>
          <p:cNvPicPr>
            <a:picLocks noChangeAspect="1"/>
          </p:cNvPicPr>
          <p:nvPr/>
        </p:nvPicPr>
        <p:blipFill rotWithShape="1">
          <a:blip r:embed="rId17" cstate="screen">
            <a:extLst>
              <a:ext uri="{BEBA8EAE-BF5A-486C-A8C5-ECC9F3942E4B}">
                <a14:imgProps xmlns:a14="http://schemas.microsoft.com/office/drawing/2010/main">
                  <a14:imgLayer r:embed="rId18">
                    <a14:imgEffect>
                      <a14:saturation sat="0"/>
                    </a14:imgEffect>
                  </a14:imgLayer>
                </a14:imgProps>
              </a:ext>
              <a:ext uri="{28A0092B-C50C-407E-A947-70E740481C1C}">
                <a14:useLocalDpi xmlns:a14="http://schemas.microsoft.com/office/drawing/2010/main"/>
              </a:ext>
            </a:extLst>
          </a:blip>
          <a:srcRect/>
          <a:stretch/>
        </p:blipFill>
        <p:spPr>
          <a:xfrm>
            <a:off x="4878660" y="4014432"/>
            <a:ext cx="2512929" cy="2871186"/>
          </a:xfrm>
          <a:prstGeom prst="rect">
            <a:avLst/>
          </a:prstGeom>
        </p:spPr>
      </p:pic>
      <p:cxnSp>
        <p:nvCxnSpPr>
          <p:cNvPr id="11" name="Straight Connector 10">
            <a:extLst>
              <a:ext uri="{FF2B5EF4-FFF2-40B4-BE49-F238E27FC236}">
                <a16:creationId xmlns:a16="http://schemas.microsoft.com/office/drawing/2014/main" id="{D5D77733-3FEA-4EFA-901A-8CEDE74DADA2}"/>
              </a:ext>
              <a:ext uri="{C183D7F6-B498-43B3-948B-1728B52AA6E4}">
                <adec:decorative xmlns:adec="http://schemas.microsoft.com/office/drawing/2017/decorative" val="1"/>
              </a:ext>
            </a:extLst>
          </p:cNvPr>
          <p:cNvCxnSpPr>
            <a:cxnSpLocks/>
          </p:cNvCxnSpPr>
          <p:nvPr/>
        </p:nvCxnSpPr>
        <p:spPr>
          <a:xfrm>
            <a:off x="-41152" y="3972950"/>
            <a:ext cx="12267400" cy="17997"/>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Picture 20" descr="An actress">
            <a:extLst>
              <a:ext uri="{FF2B5EF4-FFF2-40B4-BE49-F238E27FC236}">
                <a16:creationId xmlns:a16="http://schemas.microsoft.com/office/drawing/2014/main" id="{CDE9B4D4-601B-4F50-8914-23F291465133}"/>
              </a:ext>
            </a:extLst>
          </p:cNvPr>
          <p:cNvPicPr>
            <a:picLocks noChangeAspect="1"/>
          </p:cNvPicPr>
          <p:nvPr/>
        </p:nvPicPr>
        <p:blipFill rotWithShape="1">
          <a:blip r:embed="rId19" cstate="print">
            <a:extLst>
              <a:ext uri="{BEBA8EAE-BF5A-486C-A8C5-ECC9F3942E4B}">
                <a14:imgProps xmlns:a14="http://schemas.microsoft.com/office/drawing/2010/main">
                  <a14:imgLayer r:embed="rId20">
                    <a14:imgEffect>
                      <a14:saturation sat="0"/>
                    </a14:imgEffect>
                  </a14:imgLayer>
                </a14:imgProps>
              </a:ext>
              <a:ext uri="{28A0092B-C50C-407E-A947-70E740481C1C}">
                <a14:useLocalDpi xmlns:a14="http://schemas.microsoft.com/office/drawing/2010/main"/>
              </a:ext>
            </a:extLst>
          </a:blip>
          <a:srcRect/>
          <a:stretch/>
        </p:blipFill>
        <p:spPr>
          <a:xfrm>
            <a:off x="9780783" y="-1"/>
            <a:ext cx="2430508" cy="2925399"/>
          </a:xfrm>
          <a:prstGeom prst="rect">
            <a:avLst/>
          </a:prstGeom>
        </p:spPr>
      </p:pic>
      <p:pic>
        <p:nvPicPr>
          <p:cNvPr id="22" name="Picture 21" descr="Stephen Hawking, award winning physicist and power chair user.">
            <a:extLst>
              <a:ext uri="{FF2B5EF4-FFF2-40B4-BE49-F238E27FC236}">
                <a16:creationId xmlns:a16="http://schemas.microsoft.com/office/drawing/2014/main" id="{E5CF0C00-440F-45F0-95FE-CAEA6C9B8FC2}"/>
              </a:ext>
            </a:extLst>
          </p:cNvPr>
          <p:cNvPicPr>
            <a:picLocks noChangeAspect="1"/>
          </p:cNvPicPr>
          <p:nvPr/>
        </p:nvPicPr>
        <p:blipFill rotWithShape="1">
          <a:blip r:embed="rId21" cstate="print">
            <a:extLst>
              <a:ext uri="{28A0092B-C50C-407E-A947-70E740481C1C}">
                <a14:useLocalDpi xmlns:a14="http://schemas.microsoft.com/office/drawing/2010/main"/>
              </a:ext>
            </a:extLst>
          </a:blip>
          <a:srcRect/>
          <a:stretch/>
        </p:blipFill>
        <p:spPr>
          <a:xfrm>
            <a:off x="-28454" y="14334"/>
            <a:ext cx="2470871" cy="2894753"/>
          </a:xfrm>
          <a:prstGeom prst="rect">
            <a:avLst/>
          </a:prstGeom>
        </p:spPr>
      </p:pic>
      <p:cxnSp>
        <p:nvCxnSpPr>
          <p:cNvPr id="24" name="Straight Connector 23">
            <a:extLst>
              <a:ext uri="{FF2B5EF4-FFF2-40B4-BE49-F238E27FC236}">
                <a16:creationId xmlns:a16="http://schemas.microsoft.com/office/drawing/2014/main" id="{5DDA02C5-4AF3-4DD3-83FC-08BC8ED305D8}"/>
              </a:ext>
              <a:ext uri="{C183D7F6-B498-43B3-948B-1728B52AA6E4}">
                <adec:decorative xmlns:adec="http://schemas.microsoft.com/office/drawing/2017/decorative" val="1"/>
              </a:ext>
            </a:extLst>
          </p:cNvPr>
          <p:cNvCxnSpPr>
            <a:cxnSpLocks/>
          </p:cNvCxnSpPr>
          <p:nvPr/>
        </p:nvCxnSpPr>
        <p:spPr>
          <a:xfrm>
            <a:off x="-35507" y="2909751"/>
            <a:ext cx="12268824" cy="673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15262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E9C173-438C-4A73-8C7E-25827ECA4737}"/>
              </a:ext>
            </a:extLst>
          </p:cNvPr>
          <p:cNvSpPr>
            <a:spLocks noGrp="1"/>
          </p:cNvSpPr>
          <p:nvPr>
            <p:ph type="title"/>
          </p:nvPr>
        </p:nvSpPr>
        <p:spPr/>
        <p:txBody>
          <a:bodyPr>
            <a:normAutofit/>
          </a:bodyPr>
          <a:lstStyle/>
          <a:p>
            <a:r>
              <a:rPr lang="en-US" sz="3600" dirty="0"/>
              <a:t>Today’s Take Away </a:t>
            </a:r>
          </a:p>
        </p:txBody>
      </p:sp>
      <p:sp>
        <p:nvSpPr>
          <p:cNvPr id="2" name="Content Placeholder 1">
            <a:extLst>
              <a:ext uri="{FF2B5EF4-FFF2-40B4-BE49-F238E27FC236}">
                <a16:creationId xmlns:a16="http://schemas.microsoft.com/office/drawing/2014/main" id="{EA0A81D8-14D7-4068-A020-0262C6D52D09}"/>
              </a:ext>
            </a:extLst>
          </p:cNvPr>
          <p:cNvSpPr>
            <a:spLocks noGrp="1"/>
          </p:cNvSpPr>
          <p:nvPr>
            <p:ph idx="1"/>
          </p:nvPr>
        </p:nvSpPr>
        <p:spPr/>
        <p:txBody>
          <a:bodyPr>
            <a:normAutofit/>
          </a:bodyPr>
          <a:lstStyle/>
          <a:p>
            <a:pPr marL="0" indent="0" algn="ctr">
              <a:buNone/>
            </a:pPr>
            <a:r>
              <a:rPr lang="en-US" sz="3200" dirty="0">
                <a:solidFill>
                  <a:schemeClr val="tx1"/>
                </a:solidFill>
              </a:rPr>
              <a:t>Organizations are at their best when they welcome, respect and include people of all backgrounds. This includes people with disabilities. </a:t>
            </a:r>
            <a:br>
              <a:rPr lang="en-US" sz="3200" dirty="0">
                <a:solidFill>
                  <a:schemeClr val="tx1"/>
                </a:solidFill>
              </a:rPr>
            </a:br>
            <a:endParaRPr lang="en-US" sz="3200" dirty="0">
              <a:solidFill>
                <a:schemeClr val="tx1"/>
              </a:solidFill>
            </a:endParaRPr>
          </a:p>
          <a:p>
            <a:pPr marL="0" indent="0" algn="ctr">
              <a:buNone/>
            </a:pPr>
            <a:r>
              <a:rPr lang="en-US" sz="3200" dirty="0">
                <a:solidFill>
                  <a:schemeClr val="tx1"/>
                </a:solidFill>
              </a:rPr>
              <a:t>Problems are best solved by working with people who have experienced them first-hand and know solutions that work. Just like issues that impact people of different racial, ethnic or other backgrounds, people with disabilities should be involved in solving issues that impact them.</a:t>
            </a:r>
          </a:p>
        </p:txBody>
      </p:sp>
    </p:spTree>
    <p:extLst>
      <p:ext uri="{BB962C8B-B14F-4D97-AF65-F5344CB8AC3E}">
        <p14:creationId xmlns:p14="http://schemas.microsoft.com/office/powerpoint/2010/main" val="30094595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6393A8-6F56-448B-87F1-9157AC699D8D}"/>
              </a:ext>
            </a:extLst>
          </p:cNvPr>
          <p:cNvSpPr>
            <a:spLocks noGrp="1"/>
          </p:cNvSpPr>
          <p:nvPr>
            <p:ph type="title"/>
          </p:nvPr>
        </p:nvSpPr>
        <p:spPr/>
        <p:txBody>
          <a:bodyPr>
            <a:normAutofit/>
          </a:bodyPr>
          <a:lstStyle/>
          <a:p>
            <a:r>
              <a:rPr lang="en-US" sz="3600" dirty="0"/>
              <a:t>Resources</a:t>
            </a:r>
          </a:p>
        </p:txBody>
      </p:sp>
      <p:sp>
        <p:nvSpPr>
          <p:cNvPr id="4" name="Shape 426">
            <a:extLst>
              <a:ext uri="{FF2B5EF4-FFF2-40B4-BE49-F238E27FC236}">
                <a16:creationId xmlns:a16="http://schemas.microsoft.com/office/drawing/2014/main" id="{C710F695-65D8-41EB-A843-EC7BE66F772B}"/>
              </a:ext>
            </a:extLst>
          </p:cNvPr>
          <p:cNvSpPr txBox="1"/>
          <p:nvPr/>
        </p:nvSpPr>
        <p:spPr>
          <a:xfrm>
            <a:off x="255552" y="1534026"/>
            <a:ext cx="11680895" cy="5972665"/>
          </a:xfrm>
          <a:prstGeom prst="rect">
            <a:avLst/>
          </a:prstGeom>
          <a:noFill/>
          <a:ln>
            <a:noFill/>
          </a:ln>
        </p:spPr>
        <p:txBody>
          <a:bodyPr wrap="square" lIns="91275" tIns="45625" rIns="91275" bIns="45625" anchor="t" anchorCtr="0">
            <a:noAutofit/>
          </a:bodyPr>
          <a:lstStyle/>
          <a:p>
            <a:pPr marL="0" marR="0" lvl="0" indent="0" defTabSz="914400" rtl="0" eaLnBrk="1" fontAlgn="auto" latinLnBrk="0" hangingPunct="1">
              <a:lnSpc>
                <a:spcPct val="90000"/>
              </a:lnSpc>
              <a:spcBef>
                <a:spcPts val="480"/>
              </a:spcBef>
              <a:spcAft>
                <a:spcPts val="0"/>
              </a:spcAft>
              <a:buClrTx/>
              <a:buSzPct val="25000"/>
              <a:buFontTx/>
              <a:buNone/>
              <a:tabLst/>
              <a:defRPr/>
            </a:pPr>
            <a:r>
              <a:rPr lang="en-US" sz="3200" b="1" kern="0" dirty="0">
                <a:latin typeface="Times New Roman" panose="02020603050405020304" pitchFamily="18" charset="0"/>
                <a:ea typeface="Lato" panose="020F0502020204030203" pitchFamily="34" charset="0"/>
                <a:cs typeface="Times New Roman" panose="02020603050405020304" pitchFamily="18" charset="0"/>
                <a:sym typeface="Libre Baskerville"/>
              </a:rPr>
              <a:t>RespectAbility’s Inclusive Philanthropy toolkit</a:t>
            </a:r>
          </a:p>
          <a:p>
            <a:pPr marL="0" marR="0" lvl="0" indent="0" defTabSz="914400" rtl="0" eaLnBrk="1" fontAlgn="auto" latinLnBrk="0" hangingPunct="1">
              <a:lnSpc>
                <a:spcPct val="90000"/>
              </a:lnSpc>
              <a:spcBef>
                <a:spcPts val="480"/>
              </a:spcBef>
              <a:spcAft>
                <a:spcPts val="0"/>
              </a:spcAft>
              <a:buClrTx/>
              <a:buSzPct val="25000"/>
              <a:buFontTx/>
              <a:buNone/>
              <a:tabLst/>
              <a:defRPr/>
            </a:pPr>
            <a:r>
              <a:rPr lang="en-US" sz="2800" kern="0" noProof="0" dirty="0">
                <a:latin typeface="Times New Roman" panose="02020603050405020304" pitchFamily="18" charset="0"/>
                <a:ea typeface="Lato" panose="020F0502020204030203" pitchFamily="34" charset="0"/>
                <a:cs typeface="Times New Roman" panose="02020603050405020304" pitchFamily="18" charset="0"/>
                <a:sym typeface="Libre Baskerville"/>
              </a:rPr>
              <a:t>Access information on disability inclusion, including the new Disability in Philanthropy &amp; Nonprofits study</a:t>
            </a:r>
            <a:endParaRPr lang="en-US" sz="2000" u="sng" kern="0" dirty="0">
              <a:solidFill>
                <a:srgbClr val="0000FF"/>
              </a:solidFill>
              <a:latin typeface="Times New Roman" panose="02020603050405020304" pitchFamily="18" charset="0"/>
              <a:ea typeface="Lato" panose="020F0502020204030203" pitchFamily="34" charset="0"/>
              <a:cs typeface="Times New Roman" panose="02020603050405020304" pitchFamily="18" charset="0"/>
              <a:sym typeface="Libre Baskerville"/>
            </a:endParaRPr>
          </a:p>
          <a:p>
            <a:pPr marL="0" marR="0" lvl="0" indent="0" defTabSz="914400" rtl="0" eaLnBrk="1" fontAlgn="auto" latinLnBrk="0" hangingPunct="1">
              <a:lnSpc>
                <a:spcPct val="90000"/>
              </a:lnSpc>
              <a:spcBef>
                <a:spcPts val="480"/>
              </a:spcBef>
              <a:spcAft>
                <a:spcPts val="0"/>
              </a:spcAft>
              <a:buClrTx/>
              <a:buSzPct val="25000"/>
              <a:buFontTx/>
              <a:buNone/>
              <a:tabLst/>
              <a:defRPr/>
            </a:pPr>
            <a:r>
              <a:rPr kumimoji="0" lang="en-US" sz="2800" u="sng" strike="noStrike" kern="0" cap="none" spc="0" normalizeH="0" baseline="0" noProof="0" dirty="0">
                <a:ln>
                  <a:noFill/>
                </a:ln>
                <a:solidFill>
                  <a:srgbClr val="0070C0"/>
                </a:solidFill>
                <a:effectLst/>
                <a:uLnTx/>
                <a:uFillTx/>
                <a:latin typeface="Times New Roman" panose="02020603050405020304" pitchFamily="18" charset="0"/>
                <a:ea typeface="Lato" panose="020F0502020204030203" pitchFamily="34" charset="0"/>
                <a:cs typeface="Times New Roman" panose="02020603050405020304" pitchFamily="18" charset="0"/>
                <a:sym typeface="Libre Baskerville"/>
              </a:rPr>
              <a:t>www.RespectAbility.org/inclusive-philanthropy</a:t>
            </a:r>
            <a:endParaRPr kumimoji="0" lang="en-US" sz="2800" u="sng" strike="noStrike" kern="0" cap="none" spc="0" normalizeH="0" baseline="0" noProof="0" dirty="0">
              <a:ln>
                <a:noFill/>
              </a:ln>
              <a:solidFill>
                <a:srgbClr val="0070C0"/>
              </a:solidFill>
              <a:effectLst/>
              <a:uLnTx/>
              <a:uFillTx/>
              <a:latin typeface="Times New Roman" panose="02020603050405020304" pitchFamily="18" charset="0"/>
              <a:ea typeface="Lato" panose="020F0502020204030203" pitchFamily="34" charset="0"/>
              <a:cs typeface="Times New Roman" panose="02020603050405020304" pitchFamily="18" charset="0"/>
              <a:sym typeface="Libre Baskerville"/>
              <a:hlinkClick r:id="rId2">
                <a:extLst>
                  <a:ext uri="{A12FA001-AC4F-418D-AE19-62706E023703}">
                    <ahyp:hlinkClr xmlns:ahyp="http://schemas.microsoft.com/office/drawing/2018/hyperlinkcolor" val="tx"/>
                  </a:ext>
                </a:extLst>
              </a:hlinkClick>
            </a:endParaRPr>
          </a:p>
          <a:p>
            <a:pPr marL="0" marR="0" lvl="0" indent="0" defTabSz="914400" rtl="0" eaLnBrk="1" fontAlgn="auto" latinLnBrk="0" hangingPunct="1">
              <a:lnSpc>
                <a:spcPct val="90000"/>
              </a:lnSpc>
              <a:spcBef>
                <a:spcPts val="480"/>
              </a:spcBef>
              <a:spcAft>
                <a:spcPts val="0"/>
              </a:spcAft>
              <a:buClrTx/>
              <a:buSzPct val="25000"/>
              <a:buFontTx/>
              <a:buNone/>
              <a:tabLst/>
              <a:defRPr/>
            </a:pPr>
            <a:endParaRPr lang="en-US" sz="1000" kern="0" dirty="0">
              <a:latin typeface="Times New Roman" panose="02020603050405020304" pitchFamily="18" charset="0"/>
              <a:ea typeface="Lato" panose="020F0502020204030203" pitchFamily="34" charset="0"/>
              <a:cs typeface="Times New Roman" panose="02020603050405020304" pitchFamily="18" charset="0"/>
              <a:sym typeface="Libre Baskerville"/>
            </a:endParaRPr>
          </a:p>
          <a:p>
            <a:pPr lvl="0">
              <a:lnSpc>
                <a:spcPct val="90000"/>
              </a:lnSpc>
              <a:spcBef>
                <a:spcPts val="480"/>
              </a:spcBef>
              <a:buSzPct val="25000"/>
              <a:defRPr/>
            </a:pPr>
            <a:r>
              <a:rPr lang="en-US" sz="3200" b="1" kern="0" dirty="0">
                <a:solidFill>
                  <a:prstClr val="black"/>
                </a:solidFill>
                <a:latin typeface="Times New Roman" panose="02020603050405020304" pitchFamily="18" charset="0"/>
                <a:ea typeface="Lato" panose="020F0502020204030203" pitchFamily="34" charset="0"/>
                <a:cs typeface="Times New Roman" panose="02020603050405020304" pitchFamily="18" charset="0"/>
                <a:sym typeface="Libre Baskerville"/>
              </a:rPr>
              <a:t>Follow us on Social Media!</a:t>
            </a:r>
            <a:endParaRPr lang="en-US" sz="2000" kern="0" dirty="0">
              <a:latin typeface="Times New Roman" panose="02020603050405020304" pitchFamily="18" charset="0"/>
              <a:ea typeface="Lato" panose="020F0502020204030203" pitchFamily="34" charset="0"/>
              <a:cs typeface="Times New Roman" panose="02020603050405020304" pitchFamily="18" charset="0"/>
              <a:sym typeface="Libre Baskerville"/>
            </a:endParaRPr>
          </a:p>
          <a:p>
            <a:pPr marL="0" marR="0" lvl="0" indent="0" defTabSz="914400" rtl="0" eaLnBrk="1" fontAlgn="auto" latinLnBrk="0" hangingPunct="1">
              <a:lnSpc>
                <a:spcPct val="90000"/>
              </a:lnSpc>
              <a:spcBef>
                <a:spcPts val="480"/>
              </a:spcBef>
              <a:spcAft>
                <a:spcPts val="0"/>
              </a:spcAft>
              <a:buClrTx/>
              <a:buSzPct val="25000"/>
              <a:buFontTx/>
              <a:buNone/>
              <a:tabLst/>
              <a:defRPr/>
            </a:pPr>
            <a:r>
              <a:rPr kumimoji="0" lang="en-US" sz="2800" u="none" strike="noStrike" kern="0" cap="none" spc="0" normalizeH="0" baseline="0" noProof="0" dirty="0">
                <a:ln>
                  <a:noFill/>
                </a:ln>
                <a:effectLst/>
                <a:uLnTx/>
                <a:uFillTx/>
                <a:latin typeface="Times New Roman" panose="02020603050405020304" pitchFamily="18" charset="0"/>
                <a:ea typeface="Lato" panose="020F0502020204030203" pitchFamily="34" charset="0"/>
                <a:cs typeface="Times New Roman" panose="02020603050405020304" pitchFamily="18" charset="0"/>
                <a:sym typeface="Libre Baskerville"/>
              </a:rPr>
              <a:t>Twitter: @</a:t>
            </a:r>
            <a:r>
              <a:rPr kumimoji="0" lang="en-US" sz="2800" u="none" strike="noStrike" kern="0" cap="none" spc="0" normalizeH="0" baseline="0" noProof="0" dirty="0" err="1">
                <a:ln>
                  <a:noFill/>
                </a:ln>
                <a:effectLst/>
                <a:uLnTx/>
                <a:uFillTx/>
                <a:latin typeface="Times New Roman" panose="02020603050405020304" pitchFamily="18" charset="0"/>
                <a:ea typeface="Lato" panose="020F0502020204030203" pitchFamily="34" charset="0"/>
                <a:cs typeface="Times New Roman" panose="02020603050405020304" pitchFamily="18" charset="0"/>
                <a:sym typeface="Libre Baskerville"/>
              </a:rPr>
              <a:t>Respect_Ability</a:t>
            </a:r>
            <a:endParaRPr kumimoji="0" lang="en-US" sz="2800" strike="noStrike" kern="0" cap="none" spc="0" normalizeH="0" baseline="0" noProof="0" dirty="0">
              <a:ln>
                <a:noFill/>
              </a:ln>
              <a:effectLst/>
              <a:uLnTx/>
              <a:uFillTx/>
              <a:latin typeface="Times New Roman" panose="02020603050405020304" pitchFamily="18" charset="0"/>
              <a:ea typeface="Lato" panose="020F0502020204030203" pitchFamily="34" charset="0"/>
              <a:cs typeface="Times New Roman" panose="02020603050405020304" pitchFamily="18" charset="0"/>
              <a:sym typeface="Libre Baskerville"/>
            </a:endParaRPr>
          </a:p>
          <a:p>
            <a:pPr marL="0" marR="0" lvl="0" indent="0" defTabSz="914400" rtl="0" eaLnBrk="1" fontAlgn="auto" latinLnBrk="0" hangingPunct="1">
              <a:lnSpc>
                <a:spcPct val="90000"/>
              </a:lnSpc>
              <a:spcBef>
                <a:spcPts val="480"/>
              </a:spcBef>
              <a:spcAft>
                <a:spcPts val="0"/>
              </a:spcAft>
              <a:buClrTx/>
              <a:buSzPct val="25000"/>
              <a:buFontTx/>
              <a:buNone/>
              <a:tabLst/>
              <a:defRPr/>
            </a:pPr>
            <a:r>
              <a:rPr kumimoji="0" lang="en-US" sz="2800" u="none" strike="noStrike" kern="0" cap="none" spc="0" normalizeH="0" baseline="0" noProof="0" dirty="0">
                <a:ln>
                  <a:noFill/>
                </a:ln>
                <a:effectLst/>
                <a:uLnTx/>
                <a:uFillTx/>
                <a:latin typeface="Times New Roman" panose="02020603050405020304" pitchFamily="18" charset="0"/>
                <a:ea typeface="Lato" panose="020F0502020204030203" pitchFamily="34" charset="0"/>
                <a:cs typeface="Times New Roman" panose="02020603050405020304" pitchFamily="18" charset="0"/>
                <a:sym typeface="Libre Baskerville"/>
              </a:rPr>
              <a:t>Facebook: </a:t>
            </a:r>
            <a:r>
              <a:rPr kumimoji="0" lang="en-US" sz="2800" strike="noStrike" kern="0" cap="none" spc="0" normalizeH="0" baseline="0" noProof="0" dirty="0" err="1">
                <a:ln>
                  <a:noFill/>
                </a:ln>
                <a:effectLst/>
                <a:uLnTx/>
                <a:uFillTx/>
                <a:latin typeface="Times New Roman" panose="02020603050405020304" pitchFamily="18" charset="0"/>
                <a:ea typeface="Lato" panose="020F0502020204030203" pitchFamily="34" charset="0"/>
                <a:cs typeface="Times New Roman" panose="02020603050405020304" pitchFamily="18" charset="0"/>
                <a:sym typeface="Libre Baskerville"/>
              </a:rPr>
              <a:t>RespectAbilityUSA</a:t>
            </a:r>
            <a:endParaRPr kumimoji="0" lang="en-US" sz="2800" strike="noStrike" kern="0" cap="none" spc="0" normalizeH="0" baseline="0" noProof="0" dirty="0">
              <a:ln>
                <a:noFill/>
              </a:ln>
              <a:effectLst/>
              <a:uLnTx/>
              <a:uFillTx/>
              <a:latin typeface="Times New Roman" panose="02020603050405020304" pitchFamily="18" charset="0"/>
              <a:ea typeface="Lato" panose="020F0502020204030203" pitchFamily="34" charset="0"/>
              <a:cs typeface="Times New Roman" panose="02020603050405020304" pitchFamily="18" charset="0"/>
              <a:sym typeface="Libre Baskerville"/>
            </a:endParaRPr>
          </a:p>
          <a:p>
            <a:pPr marL="0" marR="0" lvl="0" indent="0" defTabSz="914400" rtl="0" eaLnBrk="1" fontAlgn="auto" latinLnBrk="0" hangingPunct="1">
              <a:lnSpc>
                <a:spcPct val="90000"/>
              </a:lnSpc>
              <a:spcBef>
                <a:spcPts val="480"/>
              </a:spcBef>
              <a:spcAft>
                <a:spcPts val="0"/>
              </a:spcAft>
              <a:buClrTx/>
              <a:buSzPct val="25000"/>
              <a:buFontTx/>
              <a:buNone/>
              <a:tabLst/>
              <a:defRPr/>
            </a:pPr>
            <a:r>
              <a:rPr lang="en-US" sz="2800" kern="0" dirty="0">
                <a:latin typeface="Times New Roman" panose="02020603050405020304" pitchFamily="18" charset="0"/>
                <a:ea typeface="Lato" panose="020F0502020204030203" pitchFamily="34" charset="0"/>
                <a:cs typeface="Times New Roman" panose="02020603050405020304" pitchFamily="18" charset="0"/>
                <a:sym typeface="Libre Baskerville"/>
              </a:rPr>
              <a:t>Instagram: @</a:t>
            </a:r>
            <a:r>
              <a:rPr lang="en-US" sz="2800" kern="0" dirty="0" err="1">
                <a:latin typeface="Times New Roman" panose="02020603050405020304" pitchFamily="18" charset="0"/>
                <a:ea typeface="Lato" panose="020F0502020204030203" pitchFamily="34" charset="0"/>
                <a:cs typeface="Times New Roman" panose="02020603050405020304" pitchFamily="18" charset="0"/>
                <a:sym typeface="Libre Baskerville"/>
              </a:rPr>
              <a:t>RespectTheAbility</a:t>
            </a:r>
            <a:endParaRPr lang="en-US" sz="2800" kern="0" dirty="0">
              <a:latin typeface="Times New Roman" panose="02020603050405020304" pitchFamily="18" charset="0"/>
              <a:ea typeface="Lato" panose="020F0502020204030203" pitchFamily="34" charset="0"/>
              <a:cs typeface="Times New Roman" panose="02020603050405020304" pitchFamily="18" charset="0"/>
              <a:sym typeface="Libre Baskerville"/>
            </a:endParaRPr>
          </a:p>
          <a:p>
            <a:pPr marL="0" marR="0" lvl="0" indent="0" defTabSz="914400" rtl="0" eaLnBrk="1" fontAlgn="auto" latinLnBrk="0" hangingPunct="1">
              <a:lnSpc>
                <a:spcPct val="90000"/>
              </a:lnSpc>
              <a:spcBef>
                <a:spcPts val="480"/>
              </a:spcBef>
              <a:spcAft>
                <a:spcPts val="0"/>
              </a:spcAft>
              <a:buClrTx/>
              <a:buSzPct val="25000"/>
              <a:buFontTx/>
              <a:buNone/>
              <a:tabLst/>
              <a:defRPr/>
            </a:pPr>
            <a:endParaRPr kumimoji="0" lang="en-US" sz="1000" strike="noStrike" kern="0" cap="none" spc="0" normalizeH="0" baseline="0" noProof="0" dirty="0">
              <a:ln>
                <a:noFill/>
              </a:ln>
              <a:effectLst/>
              <a:uLnTx/>
              <a:uFillTx/>
              <a:latin typeface="Times New Roman" panose="02020603050405020304" pitchFamily="18" charset="0"/>
              <a:ea typeface="Lato" panose="020F0502020204030203" pitchFamily="34" charset="0"/>
              <a:cs typeface="Times New Roman" panose="02020603050405020304" pitchFamily="18" charset="0"/>
              <a:sym typeface="Libre Baskerville"/>
            </a:endParaRPr>
          </a:p>
          <a:p>
            <a:pPr marL="0" marR="0" lvl="0" indent="0" defTabSz="914400" rtl="0" eaLnBrk="1" fontAlgn="auto" latinLnBrk="0" hangingPunct="1">
              <a:lnSpc>
                <a:spcPct val="90000"/>
              </a:lnSpc>
              <a:spcBef>
                <a:spcPts val="480"/>
              </a:spcBef>
              <a:spcAft>
                <a:spcPts val="0"/>
              </a:spcAft>
              <a:buClrTx/>
              <a:buSzPct val="25000"/>
              <a:buFontTx/>
              <a:buNone/>
              <a:tabLst/>
              <a:defRPr/>
            </a:pPr>
            <a:r>
              <a:rPr lang="en-US" sz="2800" kern="0" dirty="0">
                <a:latin typeface="Times New Roman" panose="02020603050405020304" pitchFamily="18" charset="0"/>
                <a:ea typeface="Lato" panose="020F0502020204030203" pitchFamily="34" charset="0"/>
                <a:cs typeface="Times New Roman" panose="02020603050405020304" pitchFamily="18" charset="0"/>
                <a:sym typeface="Libre Baskerville"/>
              </a:rPr>
              <a:t>Website: </a:t>
            </a:r>
            <a:r>
              <a:rPr lang="en-US" sz="2800" kern="0" dirty="0">
                <a:latin typeface="Times New Roman" panose="02020603050405020304" pitchFamily="18" charset="0"/>
                <a:ea typeface="Lato" panose="020F0502020204030203" pitchFamily="34" charset="0"/>
                <a:cs typeface="Times New Roman" panose="02020603050405020304" pitchFamily="18" charset="0"/>
                <a:sym typeface="Libre Baskerville"/>
                <a:hlinkClick r:id="rId2"/>
              </a:rPr>
              <a:t>www.RespectAbility.org</a:t>
            </a:r>
            <a:endParaRPr lang="en-US" sz="2800" kern="0" dirty="0">
              <a:latin typeface="Times New Roman" panose="02020603050405020304" pitchFamily="18" charset="0"/>
              <a:ea typeface="Lato" panose="020F0502020204030203" pitchFamily="34" charset="0"/>
              <a:cs typeface="Times New Roman" panose="02020603050405020304" pitchFamily="18" charset="0"/>
              <a:sym typeface="Libre Baskerville"/>
            </a:endParaRPr>
          </a:p>
          <a:p>
            <a:pPr marL="0" marR="0" lvl="0" indent="0" defTabSz="914400" rtl="0" eaLnBrk="1" fontAlgn="auto" latinLnBrk="0" hangingPunct="1">
              <a:lnSpc>
                <a:spcPct val="90000"/>
              </a:lnSpc>
              <a:spcBef>
                <a:spcPts val="480"/>
              </a:spcBef>
              <a:spcAft>
                <a:spcPts val="0"/>
              </a:spcAft>
              <a:buClrTx/>
              <a:buSzPct val="25000"/>
              <a:buFontTx/>
              <a:buNone/>
              <a:tabLst/>
              <a:defRPr/>
            </a:pPr>
            <a:r>
              <a:rPr lang="en-US" sz="2800" kern="0" dirty="0">
                <a:latin typeface="Times New Roman" panose="02020603050405020304" pitchFamily="18" charset="0"/>
                <a:ea typeface="Lato" panose="020F0502020204030203" pitchFamily="34" charset="0"/>
                <a:cs typeface="Times New Roman" panose="02020603050405020304" pitchFamily="18" charset="0"/>
                <a:sym typeface="Libre Baskerville"/>
              </a:rPr>
              <a:t>Intersection of Disability and Politics: </a:t>
            </a:r>
            <a:r>
              <a:rPr lang="en-US" sz="2800" kern="0" dirty="0">
                <a:latin typeface="Times New Roman" panose="02020603050405020304" pitchFamily="18" charset="0"/>
                <a:ea typeface="Lato" panose="020F0502020204030203" pitchFamily="34" charset="0"/>
                <a:cs typeface="Times New Roman" panose="02020603050405020304" pitchFamily="18" charset="0"/>
                <a:sym typeface="Libre Baskerville"/>
                <a:hlinkClick r:id="rId3"/>
              </a:rPr>
              <a:t>www.TheRespectAbilityReport.org</a:t>
            </a:r>
            <a:endParaRPr lang="en-US" sz="2800" kern="0" dirty="0">
              <a:latin typeface="Times New Roman" panose="02020603050405020304" pitchFamily="18" charset="0"/>
              <a:ea typeface="Lato" panose="020F0502020204030203" pitchFamily="34" charset="0"/>
              <a:cs typeface="Times New Roman" panose="02020603050405020304" pitchFamily="18" charset="0"/>
              <a:sym typeface="Libre Baskerville"/>
            </a:endParaRPr>
          </a:p>
        </p:txBody>
      </p:sp>
    </p:spTree>
    <p:extLst>
      <p:ext uri="{BB962C8B-B14F-4D97-AF65-F5344CB8AC3E}">
        <p14:creationId xmlns:p14="http://schemas.microsoft.com/office/powerpoint/2010/main" val="847753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p:txBody>
          <a:bodyPr>
            <a:normAutofit/>
          </a:bodyPr>
          <a:lstStyle/>
          <a:p>
            <a:r>
              <a:rPr lang="en-US" sz="3600" dirty="0"/>
              <a:t>Equity and Access Webinar Series Schedule</a:t>
            </a:r>
          </a:p>
        </p:txBody>
      </p:sp>
      <p:sp>
        <p:nvSpPr>
          <p:cNvPr id="2" name="Content Placeholder 1">
            <a:extLst>
              <a:ext uri="{FF2B5EF4-FFF2-40B4-BE49-F238E27FC236}">
                <a16:creationId xmlns:a16="http://schemas.microsoft.com/office/drawing/2014/main" id="{34009674-88AA-4827-9295-9A81B7D8EF66}"/>
              </a:ext>
            </a:extLst>
          </p:cNvPr>
          <p:cNvSpPr>
            <a:spLocks noGrp="1"/>
          </p:cNvSpPr>
          <p:nvPr>
            <p:ph idx="1"/>
          </p:nvPr>
        </p:nvSpPr>
        <p:spPr>
          <a:xfrm>
            <a:off x="361462" y="1633904"/>
            <a:ext cx="11303000" cy="4351338"/>
          </a:xfrm>
        </p:spPr>
        <p:txBody>
          <a:bodyPr>
            <a:normAutofit/>
          </a:bodyPr>
          <a:lstStyle/>
          <a:p>
            <a:r>
              <a:rPr lang="en-US" sz="2200" dirty="0">
                <a:solidFill>
                  <a:schemeClr val="tx1"/>
                </a:solidFill>
              </a:rPr>
              <a:t>Nov. 6, 2019: Disability 101</a:t>
            </a:r>
          </a:p>
          <a:p>
            <a:r>
              <a:rPr lang="en-US" sz="2200" dirty="0">
                <a:solidFill>
                  <a:schemeClr val="tx1"/>
                </a:solidFill>
              </a:rPr>
              <a:t>Nov. 13, 2019: Disability History </a:t>
            </a:r>
          </a:p>
          <a:p>
            <a:r>
              <a:rPr lang="en-US" sz="2200" dirty="0">
                <a:solidFill>
                  <a:schemeClr val="tx1"/>
                </a:solidFill>
              </a:rPr>
              <a:t>Nov. 20, 2019: How to Ensure Accessible Events </a:t>
            </a:r>
          </a:p>
          <a:p>
            <a:r>
              <a:rPr lang="en-US" sz="2200" dirty="0">
                <a:solidFill>
                  <a:schemeClr val="tx1"/>
                </a:solidFill>
              </a:rPr>
              <a:t>Dec. 4, 2019: How to Recruit, Accommodate and Promote People with Disabilities for Paid Employment, Volunteer Leadership and Board Positions </a:t>
            </a:r>
          </a:p>
          <a:p>
            <a:r>
              <a:rPr lang="en-US" sz="2200" dirty="0">
                <a:solidFill>
                  <a:schemeClr val="tx1"/>
                </a:solidFill>
              </a:rPr>
              <a:t>Dec. 11, 2019: How to Ensure A Welcoming Lexicon and Inclusive Storytelling</a:t>
            </a:r>
          </a:p>
          <a:p>
            <a:r>
              <a:rPr lang="en-US" sz="2200" dirty="0">
                <a:solidFill>
                  <a:schemeClr val="tx1"/>
                </a:solidFill>
              </a:rPr>
              <a:t>Jan. 7, 2020: How to Ensue Accessible Websites, Social Media and Inclusive Photos </a:t>
            </a:r>
          </a:p>
          <a:p>
            <a:r>
              <a:rPr lang="en-US" sz="2200" dirty="0">
                <a:solidFill>
                  <a:schemeClr val="tx1"/>
                </a:solidFill>
              </a:rPr>
              <a:t>Jan. 9, 2020: Premium Skills Workshop in Social Media Accessibility </a:t>
            </a:r>
          </a:p>
          <a:p>
            <a:r>
              <a:rPr lang="en-US" sz="2200" dirty="0">
                <a:solidFill>
                  <a:schemeClr val="tx1"/>
                </a:solidFill>
              </a:rPr>
              <a:t>Jan. 15, 2020: How to Ensure Legal Rights and Compliance Obligations: Exploring the Rights of Employees and Participants, and the Obligations of Nonprofit Organizations Under the Law</a:t>
            </a:r>
          </a:p>
        </p:txBody>
      </p:sp>
      <p:sp>
        <p:nvSpPr>
          <p:cNvPr id="4" name="Rectangle 3">
            <a:extLst>
              <a:ext uri="{FF2B5EF4-FFF2-40B4-BE49-F238E27FC236}">
                <a16:creationId xmlns:a16="http://schemas.microsoft.com/office/drawing/2014/main" id="{45B532F3-A44B-4BAB-BDBF-18DBBB87F803}"/>
              </a:ext>
            </a:extLst>
          </p:cNvPr>
          <p:cNvSpPr/>
          <p:nvPr/>
        </p:nvSpPr>
        <p:spPr>
          <a:xfrm>
            <a:off x="680720" y="5606364"/>
            <a:ext cx="10830559" cy="1015663"/>
          </a:xfrm>
          <a:prstGeom prst="rect">
            <a:avLst/>
          </a:prstGeom>
        </p:spPr>
        <p:txBody>
          <a:bodyPr wrap="square">
            <a:spAutoFit/>
          </a:bodyPr>
          <a:lstStyle/>
          <a:p>
            <a:pPr algn="ctr"/>
            <a:r>
              <a:rPr lang="en-US" sz="3000" b="1" dirty="0">
                <a:latin typeface="Times New Roman" panose="02020603050405020304" pitchFamily="18" charset="0"/>
                <a:cs typeface="Times New Roman" panose="02020603050405020304" pitchFamily="18" charset="0"/>
              </a:rPr>
              <a:t>Learn More and RSVP Here: </a:t>
            </a:r>
            <a:r>
              <a:rPr lang="en-US" sz="3000" b="1" dirty="0">
                <a:latin typeface="Times New Roman" panose="02020603050405020304" pitchFamily="18" charset="0"/>
                <a:cs typeface="Times New Roman" panose="02020603050405020304" pitchFamily="18" charset="0"/>
                <a:hlinkClick r:id="rId2"/>
              </a:rPr>
              <a:t>https://www.respectability.org/accessibility-webinars/</a:t>
            </a:r>
            <a:r>
              <a:rPr lang="en-US" sz="30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2200054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45754D12-F60B-EB40-8196-E41E769F5AF9}"/>
              </a:ext>
            </a:extLst>
          </p:cNvPr>
          <p:cNvSpPr>
            <a:spLocks noGrp="1"/>
          </p:cNvSpPr>
          <p:nvPr>
            <p:ph type="title"/>
          </p:nvPr>
        </p:nvSpPr>
        <p:spPr/>
        <p:txBody>
          <a:bodyPr/>
          <a:lstStyle/>
          <a:p>
            <a:r>
              <a:rPr lang="en-US" dirty="0"/>
              <a:t>Thank you!</a:t>
            </a:r>
          </a:p>
        </p:txBody>
      </p:sp>
      <p:sp>
        <p:nvSpPr>
          <p:cNvPr id="2" name="TextBox 1">
            <a:extLst>
              <a:ext uri="{FF2B5EF4-FFF2-40B4-BE49-F238E27FC236}">
                <a16:creationId xmlns:a16="http://schemas.microsoft.com/office/drawing/2014/main" id="{DB4D2C9D-347E-4710-B426-E2F945F2385B}"/>
              </a:ext>
            </a:extLst>
          </p:cNvPr>
          <p:cNvSpPr txBox="1"/>
          <p:nvPr/>
        </p:nvSpPr>
        <p:spPr>
          <a:xfrm>
            <a:off x="6994410" y="4116206"/>
            <a:ext cx="4275273" cy="1789208"/>
          </a:xfrm>
          <a:prstGeom prst="rect">
            <a:avLst/>
          </a:prstGeom>
          <a:noFill/>
        </p:spPr>
        <p:txBody>
          <a:bodyPr wrap="square" rtlCol="0">
            <a:spAutoFit/>
          </a:bodyPr>
          <a:lstStyle/>
          <a:p>
            <a:pPr algn="ctr">
              <a:lnSpc>
                <a:spcPct val="90000"/>
              </a:lnSpc>
              <a:spcBef>
                <a:spcPts val="480"/>
              </a:spcBef>
              <a:buSzPct val="25000"/>
              <a:defRPr/>
            </a:pPr>
            <a:r>
              <a:rPr lang="en-US" sz="2400" b="1" kern="0" dirty="0">
                <a:solidFill>
                  <a:srgbClr val="000000"/>
                </a:solidFill>
                <a:latin typeface="Times New Roman" panose="02020603050405020304" pitchFamily="18" charset="0"/>
                <a:ea typeface="Libre Baskerville"/>
                <a:cs typeface="Times New Roman" panose="02020603050405020304" pitchFamily="18" charset="0"/>
                <a:sym typeface="Libre Baskerville"/>
              </a:rPr>
              <a:t>THANK YOU!</a:t>
            </a:r>
          </a:p>
          <a:p>
            <a:pPr algn="ctr">
              <a:lnSpc>
                <a:spcPct val="90000"/>
              </a:lnSpc>
              <a:spcBef>
                <a:spcPts val="480"/>
              </a:spcBef>
              <a:buSzPct val="25000"/>
              <a:defRPr/>
            </a:pPr>
            <a:r>
              <a:rPr lang="en-US" sz="2000" kern="0" dirty="0">
                <a:solidFill>
                  <a:srgbClr val="000000"/>
                </a:solidFill>
                <a:latin typeface="Times New Roman" panose="02020603050405020304" pitchFamily="18" charset="0"/>
                <a:ea typeface="Libre Baskerville"/>
                <a:cs typeface="Times New Roman" panose="02020603050405020304" pitchFamily="18" charset="0"/>
                <a:sym typeface="Libre Baskerville"/>
              </a:rPr>
              <a:t>Jennifer Laszlo Mizrahi</a:t>
            </a:r>
          </a:p>
          <a:p>
            <a:pPr algn="ctr">
              <a:lnSpc>
                <a:spcPct val="90000"/>
              </a:lnSpc>
              <a:spcBef>
                <a:spcPts val="480"/>
              </a:spcBef>
              <a:buSzPct val="25000"/>
              <a:defRPr/>
            </a:pPr>
            <a:r>
              <a:rPr lang="en-US" sz="2000" u="sng" kern="0" dirty="0">
                <a:solidFill>
                  <a:srgbClr val="000000"/>
                </a:solidFill>
                <a:latin typeface="Times New Roman" panose="02020603050405020304" pitchFamily="18" charset="0"/>
                <a:ea typeface="Libre Baskerville"/>
                <a:cs typeface="Times New Roman" panose="02020603050405020304" pitchFamily="18" charset="0"/>
                <a:sym typeface="Libre Baskerville"/>
                <a:hlinkClick r:id="rId3">
                  <a:extLst>
                    <a:ext uri="{A12FA001-AC4F-418D-AE19-62706E023703}">
                      <ahyp:hlinkClr xmlns:ahyp="http://schemas.microsoft.com/office/drawing/2018/hyperlinkcolor" val="tx"/>
                    </a:ext>
                  </a:extLst>
                </a:hlinkClick>
              </a:rPr>
              <a:t>www.RespectAbility.org</a:t>
            </a:r>
          </a:p>
          <a:p>
            <a:pPr algn="ctr">
              <a:lnSpc>
                <a:spcPct val="90000"/>
              </a:lnSpc>
              <a:spcBef>
                <a:spcPts val="480"/>
              </a:spcBef>
              <a:buSzPct val="25000"/>
              <a:defRPr/>
            </a:pPr>
            <a:r>
              <a:rPr lang="en-US" sz="2000" kern="0" dirty="0">
                <a:solidFill>
                  <a:srgbClr val="000000"/>
                </a:solidFill>
                <a:latin typeface="Times New Roman" panose="02020603050405020304" pitchFamily="18" charset="0"/>
                <a:ea typeface="Libre Baskerville"/>
                <a:cs typeface="Times New Roman" panose="02020603050405020304" pitchFamily="18" charset="0"/>
                <a:sym typeface="Libre Baskerville"/>
              </a:rPr>
              <a:t>Cell: (202) 365-0787</a:t>
            </a:r>
          </a:p>
          <a:p>
            <a:pPr algn="ctr">
              <a:lnSpc>
                <a:spcPct val="90000"/>
              </a:lnSpc>
              <a:spcBef>
                <a:spcPts val="480"/>
              </a:spcBef>
              <a:buSzPct val="25000"/>
              <a:defRPr/>
            </a:pPr>
            <a:r>
              <a:rPr lang="en-US" sz="2000" u="sng" kern="0" dirty="0">
                <a:solidFill>
                  <a:srgbClr val="000000"/>
                </a:solidFill>
                <a:latin typeface="Times New Roman" panose="02020603050405020304" pitchFamily="18" charset="0"/>
                <a:ea typeface="Libre Baskerville"/>
                <a:cs typeface="Times New Roman" panose="02020603050405020304" pitchFamily="18" charset="0"/>
                <a:sym typeface="Libre Baskerville"/>
                <a:hlinkClick r:id="rId4">
                  <a:extLst>
                    <a:ext uri="{A12FA001-AC4F-418D-AE19-62706E023703}">
                      <ahyp:hlinkClr xmlns:ahyp="http://schemas.microsoft.com/office/drawing/2018/hyperlinkcolor" val="tx"/>
                    </a:ext>
                  </a:extLst>
                </a:hlinkClick>
              </a:rPr>
              <a:t>JenniferM@RespectAbility.org</a:t>
            </a:r>
          </a:p>
        </p:txBody>
      </p:sp>
      <p:pic>
        <p:nvPicPr>
          <p:cNvPr id="7" name="Picture 6" descr="RespectAbility Summer 2017 Fellows smile together with their arms around each other">
            <a:extLst>
              <a:ext uri="{FF2B5EF4-FFF2-40B4-BE49-F238E27FC236}">
                <a16:creationId xmlns:a16="http://schemas.microsoft.com/office/drawing/2014/main" id="{07969B73-6E11-4B49-AE15-B74871B43F3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52909" y="-325677"/>
            <a:ext cx="12553676" cy="3818173"/>
          </a:xfrm>
          <a:prstGeom prst="rect">
            <a:avLst/>
          </a:prstGeom>
        </p:spPr>
      </p:pic>
      <p:pic>
        <p:nvPicPr>
          <p:cNvPr id="8" name="Picture 7" descr="RespectAbility logo">
            <a:extLst>
              <a:ext uri="{FF2B5EF4-FFF2-40B4-BE49-F238E27FC236}">
                <a16:creationId xmlns:a16="http://schemas.microsoft.com/office/drawing/2014/main" id="{AFB8A443-DE0B-4628-8DFD-7EB3A7135CB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85800" y="3785282"/>
            <a:ext cx="5410200" cy="2419350"/>
          </a:xfrm>
          <a:prstGeom prst="rect">
            <a:avLst/>
          </a:prstGeom>
        </p:spPr>
      </p:pic>
    </p:spTree>
    <p:extLst>
      <p:ext uri="{BB962C8B-B14F-4D97-AF65-F5344CB8AC3E}">
        <p14:creationId xmlns:p14="http://schemas.microsoft.com/office/powerpoint/2010/main" val="986477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E4EF375-39CB-804E-A6A5-019A53DA48FE}"/>
              </a:ext>
            </a:extLst>
          </p:cNvPr>
          <p:cNvSpPr>
            <a:spLocks noGrp="1"/>
          </p:cNvSpPr>
          <p:nvPr>
            <p:ph type="title"/>
          </p:nvPr>
        </p:nvSpPr>
        <p:spPr/>
        <p:txBody>
          <a:bodyPr/>
          <a:lstStyle/>
          <a:p>
            <a:r>
              <a:rPr lang="en-US" dirty="0"/>
              <a:t>61 million people</a:t>
            </a:r>
          </a:p>
        </p:txBody>
      </p:sp>
      <p:pic>
        <p:nvPicPr>
          <p:cNvPr id="5" name="Picture 4" descr="A man with a disability pushing a cart">
            <a:extLst>
              <a:ext uri="{FF2B5EF4-FFF2-40B4-BE49-F238E27FC236}">
                <a16:creationId xmlns:a16="http://schemas.microsoft.com/office/drawing/2014/main" id="{F426324E-848E-4113-8F7B-DB39B43A2B7E}"/>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8" name="Rectangle 7">
            <a:extLst>
              <a:ext uri="{FF2B5EF4-FFF2-40B4-BE49-F238E27FC236}">
                <a16:creationId xmlns:a16="http://schemas.microsoft.com/office/drawing/2014/main" id="{345C1672-8B44-4E4B-85E2-4BC3CBD84265}"/>
              </a:ext>
              <a:ext uri="{C183D7F6-B498-43B3-948B-1728B52AA6E4}">
                <adec:decorative xmlns:adec="http://schemas.microsoft.com/office/drawing/2017/decorative" val="1"/>
              </a:ext>
            </a:extLst>
          </p:cNvPr>
          <p:cNvSpPr/>
          <p:nvPr/>
        </p:nvSpPr>
        <p:spPr>
          <a:xfrm>
            <a:off x="6301946" y="307587"/>
            <a:ext cx="5758250" cy="2376421"/>
          </a:xfrm>
          <a:prstGeom prst="rect">
            <a:avLst/>
          </a:prstGeom>
          <a:solidFill>
            <a:srgbClr val="000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A33315F-A4C0-490F-A4DF-74E0DEC22061}"/>
              </a:ext>
            </a:extLst>
          </p:cNvPr>
          <p:cNvSpPr/>
          <p:nvPr/>
        </p:nvSpPr>
        <p:spPr>
          <a:xfrm>
            <a:off x="6509982" y="535235"/>
            <a:ext cx="5349922" cy="1981303"/>
          </a:xfrm>
          <a:prstGeom prst="rect">
            <a:avLst/>
          </a:prstGeom>
          <a:solidFill>
            <a:srgbClr val="EFAF30"/>
          </a:solidFill>
          <a:ln>
            <a:solidFill>
              <a:srgbClr val="4D4D4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lumMod val="85000"/>
                    <a:lumOff val="15000"/>
                  </a:schemeClr>
                </a:solidFill>
                <a:latin typeface="Times New Roman" panose="02020603050405020304" pitchFamily="18" charset="0"/>
                <a:cs typeface="Times New Roman" panose="02020603050405020304" pitchFamily="18" charset="0"/>
              </a:rPr>
              <a:t>61 Million </a:t>
            </a:r>
          </a:p>
          <a:p>
            <a:pPr algn="ctr"/>
            <a:r>
              <a:rPr lang="en-US" sz="3000" dirty="0">
                <a:latin typeface="Times New Roman" panose="02020603050405020304" pitchFamily="18" charset="0"/>
                <a:cs typeface="Times New Roman" panose="02020603050405020304" pitchFamily="18" charset="0"/>
              </a:rPr>
              <a:t>people in the US                        have a disability.* </a:t>
            </a:r>
          </a:p>
        </p:txBody>
      </p:sp>
      <p:sp>
        <p:nvSpPr>
          <p:cNvPr id="2" name="TextBox 1">
            <a:extLst>
              <a:ext uri="{FF2B5EF4-FFF2-40B4-BE49-F238E27FC236}">
                <a16:creationId xmlns:a16="http://schemas.microsoft.com/office/drawing/2014/main" id="{882D620D-E320-45BA-A466-188D3D5A18D5}"/>
              </a:ext>
            </a:extLst>
          </p:cNvPr>
          <p:cNvSpPr txBox="1"/>
          <p:nvPr/>
        </p:nvSpPr>
        <p:spPr>
          <a:xfrm>
            <a:off x="189781" y="6481546"/>
            <a:ext cx="1487908" cy="276999"/>
          </a:xfrm>
          <a:prstGeom prst="rect">
            <a:avLst/>
          </a:prstGeom>
          <a:noFill/>
        </p:spPr>
        <p:txBody>
          <a:bodyPr wrap="none" rtlCol="0">
            <a:spAutoFit/>
          </a:bodyPr>
          <a:lstStyle/>
          <a:p>
            <a:r>
              <a:rPr lang="en-US" sz="1200" dirty="0">
                <a:solidFill>
                  <a:schemeClr val="bg1"/>
                </a:solidFill>
                <a:latin typeface="Times New Roman" panose="02020603050405020304" pitchFamily="18" charset="0"/>
                <a:cs typeface="Times New Roman" panose="02020603050405020304" pitchFamily="18" charset="0"/>
              </a:rPr>
              <a:t>* Source: US Census</a:t>
            </a:r>
          </a:p>
        </p:txBody>
      </p:sp>
      <p:sp>
        <p:nvSpPr>
          <p:cNvPr id="11" name="Rectangle 10">
            <a:extLst>
              <a:ext uri="{FF2B5EF4-FFF2-40B4-BE49-F238E27FC236}">
                <a16:creationId xmlns:a16="http://schemas.microsoft.com/office/drawing/2014/main" id="{4F4FE343-D253-4C03-9DFC-764D175B21F8}"/>
              </a:ext>
              <a:ext uri="{C183D7F6-B498-43B3-948B-1728B52AA6E4}">
                <adec:decorative xmlns:adec="http://schemas.microsoft.com/office/drawing/2017/decorative" val="1"/>
              </a:ext>
            </a:extLst>
          </p:cNvPr>
          <p:cNvSpPr/>
          <p:nvPr/>
        </p:nvSpPr>
        <p:spPr>
          <a:xfrm>
            <a:off x="6301945" y="2911656"/>
            <a:ext cx="5758249" cy="3411109"/>
          </a:xfrm>
          <a:prstGeom prst="rect">
            <a:avLst/>
          </a:prstGeom>
          <a:solidFill>
            <a:srgbClr val="000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BEADAF2B-1DEE-429B-A188-4106BA264C06}"/>
              </a:ext>
              <a:ext uri="{C183D7F6-B498-43B3-948B-1728B52AA6E4}">
                <adec:decorative xmlns:adec="http://schemas.microsoft.com/office/drawing/2017/decorative" val="1"/>
              </a:ext>
            </a:extLst>
          </p:cNvPr>
          <p:cNvSpPr/>
          <p:nvPr/>
        </p:nvSpPr>
        <p:spPr>
          <a:xfrm>
            <a:off x="6509982" y="3247573"/>
            <a:ext cx="5349922" cy="2715904"/>
          </a:xfrm>
          <a:prstGeom prst="rect">
            <a:avLst/>
          </a:prstGeom>
          <a:solidFill>
            <a:srgbClr val="EFAF3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6A4AAFD-AECF-4371-B0EE-D102AB9CD006}"/>
              </a:ext>
            </a:extLst>
          </p:cNvPr>
          <p:cNvSpPr txBox="1"/>
          <p:nvPr/>
        </p:nvSpPr>
        <p:spPr>
          <a:xfrm>
            <a:off x="6722076" y="3554469"/>
            <a:ext cx="5040642" cy="2102114"/>
          </a:xfrm>
          <a:prstGeom prst="rect">
            <a:avLst/>
          </a:prstGeom>
          <a:noFill/>
          <a:ln>
            <a:noFill/>
          </a:ln>
        </p:spPr>
        <p:txBody>
          <a:bodyPr wrap="square" rtlCol="0" anchor="ctr">
            <a:spAutoFit/>
          </a:bodyPr>
          <a:lstStyle/>
          <a:p>
            <a:pPr algn="ctr">
              <a:lnSpc>
                <a:spcPct val="90000"/>
              </a:lnSpc>
            </a:pPr>
            <a:r>
              <a:rPr lang="en-US" sz="3000" dirty="0">
                <a:solidFill>
                  <a:schemeClr val="bg1"/>
                </a:solidFill>
                <a:latin typeface="Times New Roman" panose="02020603050405020304" pitchFamily="18" charset="0"/>
                <a:cs typeface="Times New Roman" panose="02020603050405020304" pitchFamily="18" charset="0"/>
              </a:rPr>
              <a:t>People with disabilities </a:t>
            </a:r>
          </a:p>
          <a:p>
            <a:pPr algn="ctr">
              <a:lnSpc>
                <a:spcPct val="90000"/>
              </a:lnSpc>
            </a:pPr>
            <a:r>
              <a:rPr lang="en-US" sz="3000" dirty="0">
                <a:solidFill>
                  <a:schemeClr val="bg1"/>
                </a:solidFill>
                <a:latin typeface="Times New Roman" panose="02020603050405020304" pitchFamily="18" charset="0"/>
                <a:cs typeface="Times New Roman" panose="02020603050405020304" pitchFamily="18" charset="0"/>
              </a:rPr>
              <a:t>want</a:t>
            </a:r>
          </a:p>
          <a:p>
            <a:pPr algn="ctr">
              <a:lnSpc>
                <a:spcPct val="90000"/>
              </a:lnSpc>
            </a:pPr>
            <a:r>
              <a:rPr lang="en-US" sz="4400" b="1" dirty="0">
                <a:solidFill>
                  <a:schemeClr val="tx1">
                    <a:lumMod val="85000"/>
                    <a:lumOff val="15000"/>
                  </a:schemeClr>
                </a:solidFill>
                <a:latin typeface="Times New Roman" panose="02020603050405020304" pitchFamily="18" charset="0"/>
                <a:cs typeface="Times New Roman" panose="02020603050405020304" pitchFamily="18" charset="0"/>
              </a:rPr>
              <a:t>opportunities</a:t>
            </a:r>
          </a:p>
          <a:p>
            <a:pPr algn="ctr">
              <a:lnSpc>
                <a:spcPct val="90000"/>
              </a:lnSpc>
            </a:pPr>
            <a:r>
              <a:rPr lang="en-US" sz="3000" dirty="0">
                <a:solidFill>
                  <a:schemeClr val="bg1"/>
                </a:solidFill>
                <a:latin typeface="Times New Roman" panose="02020603050405020304" pitchFamily="18" charset="0"/>
                <a:cs typeface="Times New Roman" panose="02020603050405020304" pitchFamily="18" charset="0"/>
              </a:rPr>
              <a:t>Just like anyone else.</a:t>
            </a:r>
          </a:p>
          <a:p>
            <a:pPr algn="ctr"/>
            <a:endParaRPr lang="en-US" sz="1000" dirty="0">
              <a:solidFill>
                <a:schemeClr val="bg1"/>
              </a:solidFill>
              <a:latin typeface="Times New Roman" panose="02020603050405020304" pitchFamily="18" charset="0"/>
              <a:cs typeface="Times New Roman" panose="02020603050405020304" pitchFamily="18" charset="0"/>
            </a:endParaRPr>
          </a:p>
        </p:txBody>
      </p:sp>
      <p:pic>
        <p:nvPicPr>
          <p:cNvPr id="12" name="Picture 11" descr="RespectAbility logo">
            <a:extLst>
              <a:ext uri="{FF2B5EF4-FFF2-40B4-BE49-F238E27FC236}">
                <a16:creationId xmlns:a16="http://schemas.microsoft.com/office/drawing/2014/main" id="{5B70A2A2-139A-43CC-ACC4-96E02035B8A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84110" y="6413654"/>
            <a:ext cx="906449" cy="403402"/>
          </a:xfrm>
          <a:prstGeom prst="rect">
            <a:avLst/>
          </a:prstGeom>
        </p:spPr>
      </p:pic>
    </p:spTree>
    <p:extLst>
      <p:ext uri="{BB962C8B-B14F-4D97-AF65-F5344CB8AC3E}">
        <p14:creationId xmlns:p14="http://schemas.microsoft.com/office/powerpoint/2010/main" val="812152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1804B-83D5-9944-B01D-7FD448D4EA43}"/>
              </a:ext>
            </a:extLst>
          </p:cNvPr>
          <p:cNvSpPr>
            <a:spLocks noGrp="1"/>
          </p:cNvSpPr>
          <p:nvPr>
            <p:ph type="title"/>
          </p:nvPr>
        </p:nvSpPr>
        <p:spPr/>
        <p:txBody>
          <a:bodyPr/>
          <a:lstStyle/>
          <a:p>
            <a:r>
              <a:rPr lang="en-US" dirty="0"/>
              <a:t>1 in 4 adults</a:t>
            </a:r>
          </a:p>
        </p:txBody>
      </p:sp>
      <p:pic>
        <p:nvPicPr>
          <p:cNvPr id="5" name="Picture 4" descr="Tatiana Lee smiling in a parking lot">
            <a:extLst>
              <a:ext uri="{FF2B5EF4-FFF2-40B4-BE49-F238E27FC236}">
                <a16:creationId xmlns:a16="http://schemas.microsoft.com/office/drawing/2014/main" id="{C0844FA5-60D4-4D51-8FEE-50D681FBCF8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47164" y="-1"/>
            <a:ext cx="10148249" cy="6861735"/>
          </a:xfrm>
          <a:prstGeom prst="rect">
            <a:avLst/>
          </a:prstGeom>
        </p:spPr>
      </p:pic>
      <p:sp>
        <p:nvSpPr>
          <p:cNvPr id="3" name="Rectangle 2">
            <a:extLst>
              <a:ext uri="{FF2B5EF4-FFF2-40B4-BE49-F238E27FC236}">
                <a16:creationId xmlns:a16="http://schemas.microsoft.com/office/drawing/2014/main" id="{C71BFD20-01FB-44FA-AA40-AF3020B6292E}"/>
              </a:ext>
              <a:ext uri="{C183D7F6-B498-43B3-948B-1728B52AA6E4}">
                <adec:decorative xmlns:adec="http://schemas.microsoft.com/office/drawing/2017/decorative" val="1"/>
              </a:ext>
            </a:extLst>
          </p:cNvPr>
          <p:cNvSpPr/>
          <p:nvPr/>
        </p:nvSpPr>
        <p:spPr>
          <a:xfrm>
            <a:off x="304800" y="537029"/>
            <a:ext cx="3178629" cy="568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A33315F-A4C0-490F-A4DF-74E0DEC22061}"/>
              </a:ext>
            </a:extLst>
          </p:cNvPr>
          <p:cNvSpPr/>
          <p:nvPr/>
        </p:nvSpPr>
        <p:spPr>
          <a:xfrm>
            <a:off x="602079" y="745060"/>
            <a:ext cx="2612609" cy="5269985"/>
          </a:xfrm>
          <a:prstGeom prst="rect">
            <a:avLst/>
          </a:prstGeom>
          <a:solidFill>
            <a:srgbClr val="EFAF30"/>
          </a:solidFill>
          <a:ln>
            <a:solidFill>
              <a:srgbClr val="4D4D4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solidFill>
                  <a:schemeClr val="tx1"/>
                </a:solidFill>
                <a:latin typeface="Times New Roman" panose="02020603050405020304" pitchFamily="18" charset="0"/>
                <a:cs typeface="Times New Roman" panose="02020603050405020304" pitchFamily="18" charset="0"/>
              </a:rPr>
              <a:t>1 in 4</a:t>
            </a:r>
          </a:p>
          <a:p>
            <a:pPr algn="ctr"/>
            <a:r>
              <a:rPr lang="en-US" sz="3000" dirty="0">
                <a:latin typeface="Times New Roman" panose="02020603050405020304" pitchFamily="18" charset="0"/>
                <a:cs typeface="Times New Roman" panose="02020603050405020304" pitchFamily="18" charset="0"/>
              </a:rPr>
              <a:t>adults have a disability</a:t>
            </a:r>
          </a:p>
        </p:txBody>
      </p:sp>
      <p:pic>
        <p:nvPicPr>
          <p:cNvPr id="8" name="Picture 7" descr="RespectAbility logo">
            <a:extLst>
              <a:ext uri="{FF2B5EF4-FFF2-40B4-BE49-F238E27FC236}">
                <a16:creationId xmlns:a16="http://schemas.microsoft.com/office/drawing/2014/main" id="{57963EB9-4409-4114-A2BB-0DC545565D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84110" y="6413654"/>
            <a:ext cx="906449" cy="403402"/>
          </a:xfrm>
          <a:prstGeom prst="rect">
            <a:avLst/>
          </a:prstGeom>
        </p:spPr>
      </p:pic>
    </p:spTree>
    <p:extLst>
      <p:ext uri="{BB962C8B-B14F-4D97-AF65-F5344CB8AC3E}">
        <p14:creationId xmlns:p14="http://schemas.microsoft.com/office/powerpoint/2010/main" val="798810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1DD98-E9F2-451E-9441-0AED49A0579A}"/>
              </a:ext>
            </a:extLst>
          </p:cNvPr>
          <p:cNvSpPr>
            <a:spLocks noGrp="1"/>
          </p:cNvSpPr>
          <p:nvPr>
            <p:ph type="title"/>
          </p:nvPr>
        </p:nvSpPr>
        <p:spPr>
          <a:xfrm>
            <a:off x="533533" y="382111"/>
            <a:ext cx="10515600" cy="1139824"/>
          </a:xfrm>
        </p:spPr>
        <p:txBody>
          <a:bodyPr>
            <a:normAutofit/>
          </a:bodyPr>
          <a:lstStyle/>
          <a:p>
            <a:r>
              <a:rPr lang="en-US" sz="3600" dirty="0"/>
              <a:t>Disabilities Are….</a:t>
            </a:r>
          </a:p>
        </p:txBody>
      </p:sp>
      <p:pic>
        <p:nvPicPr>
          <p:cNvPr id="10" name="Picture 9" descr="John Lawson holding an umbrella with his hooks (Lawson is an amputee)">
            <a:extLst>
              <a:ext uri="{FF2B5EF4-FFF2-40B4-BE49-F238E27FC236}">
                <a16:creationId xmlns:a16="http://schemas.microsoft.com/office/drawing/2014/main" id="{10FE4378-2C38-4F8D-A533-D52B9800E3E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1359" y="1538600"/>
            <a:ext cx="3858937" cy="4237452"/>
          </a:xfrm>
          <a:prstGeom prst="rect">
            <a:avLst/>
          </a:prstGeom>
        </p:spPr>
      </p:pic>
      <p:pic>
        <p:nvPicPr>
          <p:cNvPr id="8" name="hugging.jpg&#10;&#10;Picture 2" descr="A mother with a young boy and girl smiling together.">
            <a:extLst>
              <a:ext uri="{FF2B5EF4-FFF2-40B4-BE49-F238E27FC236}">
                <a16:creationId xmlns:a16="http://schemas.microsoft.com/office/drawing/2014/main" id="{2BB64663-3CB7-4167-BB59-1EFFD9C1AFC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23133" y="1521936"/>
            <a:ext cx="3875697" cy="4604616"/>
          </a:xfrm>
          <a:prstGeom prst="rect">
            <a:avLst/>
          </a:prstGeom>
          <a:ln w="12700">
            <a:miter lim="400000"/>
          </a:ln>
        </p:spPr>
      </p:pic>
      <p:pic>
        <p:nvPicPr>
          <p:cNvPr id="16" name="Picture 15" descr="Kewon Vines smiling for the camera. Kewon is a little person">
            <a:extLst>
              <a:ext uri="{FF2B5EF4-FFF2-40B4-BE49-F238E27FC236}">
                <a16:creationId xmlns:a16="http://schemas.microsoft.com/office/drawing/2014/main" id="{DDC49BAA-34E6-4210-B6E0-A1978B6D0CC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107339" y="1537412"/>
            <a:ext cx="3759795" cy="3847525"/>
          </a:xfrm>
          <a:prstGeom prst="rect">
            <a:avLst/>
          </a:prstGeom>
        </p:spPr>
      </p:pic>
      <p:sp>
        <p:nvSpPr>
          <p:cNvPr id="12" name="Rectangle 11">
            <a:extLst>
              <a:ext uri="{FF2B5EF4-FFF2-40B4-BE49-F238E27FC236}">
                <a16:creationId xmlns:a16="http://schemas.microsoft.com/office/drawing/2014/main" id="{457DBEAA-9BF4-41F2-88B9-F91B582BA17F}"/>
              </a:ext>
              <a:ext uri="{C183D7F6-B498-43B3-948B-1728B52AA6E4}">
                <adec:decorative xmlns:adec="http://schemas.microsoft.com/office/drawing/2017/decorative" val="1"/>
              </a:ext>
            </a:extLst>
          </p:cNvPr>
          <p:cNvSpPr/>
          <p:nvPr/>
        </p:nvSpPr>
        <p:spPr>
          <a:xfrm>
            <a:off x="341900" y="5384936"/>
            <a:ext cx="11516725" cy="89733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mporary and Permanent">
            <a:extLst>
              <a:ext uri="{FF2B5EF4-FFF2-40B4-BE49-F238E27FC236}">
                <a16:creationId xmlns:a16="http://schemas.microsoft.com/office/drawing/2014/main" id="{1D2411ED-7DEF-4FDA-AA9C-7753B57FA28D}"/>
              </a:ext>
            </a:extLst>
          </p:cNvPr>
          <p:cNvSpPr txBox="1"/>
          <p:nvPr/>
        </p:nvSpPr>
        <p:spPr>
          <a:xfrm>
            <a:off x="533533" y="5540502"/>
            <a:ext cx="3418840" cy="68326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indent="203200" algn="ctr">
              <a:lnSpc>
                <a:spcPct val="80000"/>
              </a:lnSpc>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Temporary</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and </a:t>
            </a:r>
            <a:r>
              <a:rPr kumimoji="0"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Permanent</a:t>
            </a:r>
          </a:p>
        </p:txBody>
      </p:sp>
      <p:sp>
        <p:nvSpPr>
          <p:cNvPr id="6" name="Invisible and Visible">
            <a:extLst>
              <a:ext uri="{FF2B5EF4-FFF2-40B4-BE49-F238E27FC236}">
                <a16:creationId xmlns:a16="http://schemas.microsoft.com/office/drawing/2014/main" id="{96C7E27D-4A58-4025-9CCE-3B5A12F606DF}"/>
              </a:ext>
            </a:extLst>
          </p:cNvPr>
          <p:cNvSpPr txBox="1"/>
          <p:nvPr/>
        </p:nvSpPr>
        <p:spPr>
          <a:xfrm>
            <a:off x="5093784" y="5412857"/>
            <a:ext cx="2003375" cy="83099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indent="152400" algn="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V</a:t>
            </a:r>
            <a:r>
              <a:rPr kumimoji="0"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isible and </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Inv</a:t>
            </a:r>
            <a:r>
              <a:rPr kumimoji="0"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isible </a:t>
            </a:r>
          </a:p>
        </p:txBody>
      </p:sp>
      <p:sp>
        <p:nvSpPr>
          <p:cNvPr id="9" name="Invisible and Visible">
            <a:extLst>
              <a:ext uri="{FF2B5EF4-FFF2-40B4-BE49-F238E27FC236}">
                <a16:creationId xmlns:a16="http://schemas.microsoft.com/office/drawing/2014/main" id="{62472CCB-FEFC-41F2-8E99-7DDE9179D9AB}"/>
              </a:ext>
            </a:extLst>
          </p:cNvPr>
          <p:cNvSpPr txBox="1"/>
          <p:nvPr/>
        </p:nvSpPr>
        <p:spPr>
          <a:xfrm>
            <a:off x="8745118" y="5412856"/>
            <a:ext cx="2483689" cy="83099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indent="152400" algn="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From Birth or Acquired Later</a:t>
            </a:r>
            <a:endParaRPr kumimoji="0"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32AB852D-30E1-4F5F-8566-B5B76720960F}"/>
              </a:ext>
              <a:ext uri="{C183D7F6-B498-43B3-948B-1728B52AA6E4}">
                <adec:decorative xmlns:adec="http://schemas.microsoft.com/office/drawing/2017/decorative" val="1"/>
              </a:ext>
            </a:extLst>
          </p:cNvPr>
          <p:cNvCxnSpPr>
            <a:cxnSpLocks/>
          </p:cNvCxnSpPr>
          <p:nvPr/>
        </p:nvCxnSpPr>
        <p:spPr>
          <a:xfrm flipV="1">
            <a:off x="172720" y="5364512"/>
            <a:ext cx="11721123" cy="2825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AF8134D-6433-4665-A963-42D2408D23A4}"/>
              </a:ext>
              <a:ext uri="{C183D7F6-B498-43B3-948B-1728B52AA6E4}">
                <adec:decorative xmlns:adec="http://schemas.microsoft.com/office/drawing/2017/decorative" val="1"/>
              </a:ext>
            </a:extLst>
          </p:cNvPr>
          <p:cNvCxnSpPr>
            <a:cxnSpLocks/>
          </p:cNvCxnSpPr>
          <p:nvPr/>
        </p:nvCxnSpPr>
        <p:spPr>
          <a:xfrm flipH="1">
            <a:off x="8107339" y="1638300"/>
            <a:ext cx="7961" cy="492683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71F51D8-00A2-4BB9-8706-2479CBC86B75}"/>
              </a:ext>
              <a:ext uri="{C183D7F6-B498-43B3-948B-1728B52AA6E4}">
                <adec:decorative xmlns:adec="http://schemas.microsoft.com/office/drawing/2017/decorative" val="1"/>
              </a:ext>
            </a:extLst>
          </p:cNvPr>
          <p:cNvCxnSpPr/>
          <p:nvPr/>
        </p:nvCxnSpPr>
        <p:spPr>
          <a:xfrm>
            <a:off x="4207908" y="1537412"/>
            <a:ext cx="0" cy="485063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C6FF354-B66D-4EAE-8BD6-48074C71788D}"/>
              </a:ext>
              <a:ext uri="{C183D7F6-B498-43B3-948B-1728B52AA6E4}">
                <adec:decorative xmlns:adec="http://schemas.microsoft.com/office/drawing/2017/decorative" val="1"/>
              </a:ext>
            </a:extLst>
          </p:cNvPr>
          <p:cNvCxnSpPr>
            <a:cxnSpLocks/>
          </p:cNvCxnSpPr>
          <p:nvPr/>
        </p:nvCxnSpPr>
        <p:spPr>
          <a:xfrm flipV="1">
            <a:off x="207034" y="1502496"/>
            <a:ext cx="11721123" cy="2825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6697DD88-3129-F349-94AF-DBD15EDE0083}"/>
              </a:ext>
            </a:extLst>
          </p:cNvPr>
          <p:cNvSpPr/>
          <p:nvPr/>
        </p:nvSpPr>
        <p:spPr>
          <a:xfrm>
            <a:off x="2398428" y="6363420"/>
            <a:ext cx="7393371" cy="461665"/>
          </a:xfrm>
          <a:prstGeom prst="rect">
            <a:avLst/>
          </a:prstGeom>
        </p:spPr>
        <p:txBody>
          <a:bodyPr wrap="none">
            <a:spAutoFit/>
          </a:bodyPr>
          <a:lstStyle/>
          <a:p>
            <a:pPr algn="ctr"/>
            <a:r>
              <a:rPr lang="en-US" sz="2400" b="1" dirty="0">
                <a:latin typeface="Times New Roman" panose="02020603050405020304" pitchFamily="18" charset="0"/>
                <a:cs typeface="Times New Roman" panose="02020603050405020304" pitchFamily="18" charset="0"/>
              </a:rPr>
              <a:t>Anyone can join the disability community at any point.</a:t>
            </a:r>
          </a:p>
        </p:txBody>
      </p:sp>
    </p:spTree>
    <p:extLst>
      <p:ext uri="{BB962C8B-B14F-4D97-AF65-F5344CB8AC3E}">
        <p14:creationId xmlns:p14="http://schemas.microsoft.com/office/powerpoint/2010/main" val="3429040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7B20496-CFD1-4C79-A599-43B99F30201C}"/>
              </a:ext>
            </a:extLst>
          </p:cNvPr>
          <p:cNvSpPr>
            <a:spLocks noGrp="1"/>
          </p:cNvSpPr>
          <p:nvPr>
            <p:ph type="title"/>
          </p:nvPr>
        </p:nvSpPr>
        <p:spPr>
          <a:xfrm>
            <a:off x="523240" y="365126"/>
            <a:ext cx="10515600" cy="1139824"/>
          </a:xfrm>
        </p:spPr>
        <p:txBody>
          <a:bodyPr>
            <a:normAutofit/>
          </a:bodyPr>
          <a:lstStyle/>
          <a:p>
            <a:r>
              <a:rPr lang="en-US" sz="3600" dirty="0"/>
              <a:t>Disability Impacts Everyone</a:t>
            </a:r>
          </a:p>
        </p:txBody>
      </p:sp>
      <p:sp>
        <p:nvSpPr>
          <p:cNvPr id="8" name="Content Placeholder 7">
            <a:extLst>
              <a:ext uri="{FF2B5EF4-FFF2-40B4-BE49-F238E27FC236}">
                <a16:creationId xmlns:a16="http://schemas.microsoft.com/office/drawing/2014/main" id="{8D5967A4-030C-421E-92E6-BFE2F0EC60EC}"/>
              </a:ext>
            </a:extLst>
          </p:cNvPr>
          <p:cNvSpPr>
            <a:spLocks noGrp="1"/>
          </p:cNvSpPr>
          <p:nvPr>
            <p:ph idx="1"/>
          </p:nvPr>
        </p:nvSpPr>
        <p:spPr/>
        <p:txBody>
          <a:bodyPr>
            <a:normAutofit/>
          </a:bodyPr>
          <a:lstStyle/>
          <a:p>
            <a:pPr marL="0" indent="0" defTabSz="806867">
              <a:buClr>
                <a:srgbClr val="000000"/>
              </a:buClr>
              <a:buSzPct val="25000"/>
              <a:buNone/>
              <a:defRPr/>
            </a:pPr>
            <a:r>
              <a:rPr lang="en-US" sz="3200" kern="0" dirty="0">
                <a:solidFill>
                  <a:srgbClr val="000000"/>
                </a:solidFill>
                <a:ea typeface="Lato" panose="020F0502020204030203" pitchFamily="34" charset="0"/>
                <a:sym typeface="Libre Baskerville"/>
              </a:rPr>
              <a:t>Disability impacts people of all races, sexual orientations and gender identities, faiths and backgrounds.</a:t>
            </a:r>
            <a:endParaRPr lang="en-US" sz="3600" dirty="0">
              <a:hlinkClick r:id="rId3"/>
            </a:endParaRPr>
          </a:p>
          <a:p>
            <a:r>
              <a:rPr lang="en-US" sz="3600" dirty="0">
                <a:hlinkClick r:id="rId3"/>
              </a:rPr>
              <a:t>African Americans with Disabilities</a:t>
            </a:r>
            <a:endParaRPr lang="en-US" sz="3600" dirty="0"/>
          </a:p>
          <a:p>
            <a:r>
              <a:rPr lang="en-US" sz="3600" dirty="0">
                <a:hlinkClick r:id="rId4"/>
              </a:rPr>
              <a:t>Latinx People and Hispanics with Disabilities</a:t>
            </a:r>
            <a:endParaRPr lang="en-US" sz="3600" dirty="0"/>
          </a:p>
          <a:p>
            <a:r>
              <a:rPr lang="en-US" sz="3600" dirty="0">
                <a:hlinkClick r:id="rId5"/>
              </a:rPr>
              <a:t>Women with Disabilities</a:t>
            </a:r>
            <a:endParaRPr lang="en-US" sz="3600" dirty="0"/>
          </a:p>
          <a:p>
            <a:r>
              <a:rPr lang="en-US" sz="3600" dirty="0">
                <a:hlinkClick r:id="rId6"/>
              </a:rPr>
              <a:t>LGBTQ+ Individuals with Disabilities</a:t>
            </a:r>
            <a:endParaRPr lang="en-US" sz="3600" dirty="0"/>
          </a:p>
        </p:txBody>
      </p:sp>
    </p:spTree>
    <p:extLst>
      <p:ext uri="{BB962C8B-B14F-4D97-AF65-F5344CB8AC3E}">
        <p14:creationId xmlns:p14="http://schemas.microsoft.com/office/powerpoint/2010/main" val="18545206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E3440B-3E67-432A-9312-209300A97C08}"/>
              </a:ext>
            </a:extLst>
          </p:cNvPr>
          <p:cNvSpPr>
            <a:spLocks noGrp="1"/>
          </p:cNvSpPr>
          <p:nvPr>
            <p:ph type="title"/>
          </p:nvPr>
        </p:nvSpPr>
        <p:spPr>
          <a:xfrm>
            <a:off x="560673" y="380859"/>
            <a:ext cx="11631327" cy="1139824"/>
          </a:xfrm>
        </p:spPr>
        <p:txBody>
          <a:bodyPr>
            <a:normAutofit/>
          </a:bodyPr>
          <a:lstStyle/>
          <a:p>
            <a:r>
              <a:rPr lang="en-US" sz="3600" dirty="0"/>
              <a:t>People with Disabilities are Connected to Communities</a:t>
            </a:r>
          </a:p>
        </p:txBody>
      </p:sp>
      <p:sp>
        <p:nvSpPr>
          <p:cNvPr id="18" name="Rectangle 17">
            <a:extLst>
              <a:ext uri="{FF2B5EF4-FFF2-40B4-BE49-F238E27FC236}">
                <a16:creationId xmlns:a16="http://schemas.microsoft.com/office/drawing/2014/main" id="{B3FE1E86-1CE3-4826-B2EC-EF0CE09C5D36}"/>
              </a:ext>
              <a:ext uri="{C183D7F6-B498-43B3-948B-1728B52AA6E4}">
                <adec:decorative xmlns:adec="http://schemas.microsoft.com/office/drawing/2017/decorative" val="1"/>
              </a:ext>
            </a:extLst>
          </p:cNvPr>
          <p:cNvSpPr/>
          <p:nvPr/>
        </p:nvSpPr>
        <p:spPr>
          <a:xfrm>
            <a:off x="361243" y="5076369"/>
            <a:ext cx="11492507" cy="1181722"/>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54598F9-C1BF-4B05-9F49-B8C03AF445BF}"/>
              </a:ext>
            </a:extLst>
          </p:cNvPr>
          <p:cNvSpPr txBox="1"/>
          <p:nvPr/>
        </p:nvSpPr>
        <p:spPr>
          <a:xfrm>
            <a:off x="735304" y="5266249"/>
            <a:ext cx="1467068" cy="861774"/>
          </a:xfrm>
          <a:prstGeom prst="rect">
            <a:avLst/>
          </a:prstGeom>
          <a:noFill/>
        </p:spPr>
        <p:txBody>
          <a:bodyPr wrap="none" rtlCol="0">
            <a:spAutoFit/>
          </a:bodyPr>
          <a:lstStyle/>
          <a:p>
            <a:r>
              <a:rPr lang="en-US" sz="5000" b="1" dirty="0">
                <a:solidFill>
                  <a:srgbClr val="EFAF30"/>
                </a:solidFill>
                <a:latin typeface="Times New Roman" panose="02020603050405020304" pitchFamily="18" charset="0"/>
                <a:cs typeface="Times New Roman" panose="02020603050405020304" pitchFamily="18" charset="0"/>
              </a:rPr>
              <a:t>48%</a:t>
            </a:r>
          </a:p>
        </p:txBody>
      </p:sp>
      <p:sp>
        <p:nvSpPr>
          <p:cNvPr id="6" name="Rectangle 5">
            <a:extLst>
              <a:ext uri="{FF2B5EF4-FFF2-40B4-BE49-F238E27FC236}">
                <a16:creationId xmlns:a16="http://schemas.microsoft.com/office/drawing/2014/main" id="{3A33315F-A4C0-490F-A4DF-74E0DEC22061}"/>
              </a:ext>
            </a:extLst>
          </p:cNvPr>
          <p:cNvSpPr/>
          <p:nvPr/>
        </p:nvSpPr>
        <p:spPr>
          <a:xfrm>
            <a:off x="2137722" y="5076970"/>
            <a:ext cx="3953444" cy="119800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solidFill>
                  <a:schemeClr val="bg1"/>
                </a:solidFill>
                <a:latin typeface="Times New Roman" panose="02020603050405020304" pitchFamily="18" charset="0"/>
                <a:cs typeface="Times New Roman" panose="02020603050405020304" pitchFamily="18" charset="0"/>
              </a:rPr>
              <a:t>have a family member with a disability</a:t>
            </a:r>
          </a:p>
        </p:txBody>
      </p:sp>
      <p:sp>
        <p:nvSpPr>
          <p:cNvPr id="19" name="TextBox 18">
            <a:extLst>
              <a:ext uri="{FF2B5EF4-FFF2-40B4-BE49-F238E27FC236}">
                <a16:creationId xmlns:a16="http://schemas.microsoft.com/office/drawing/2014/main" id="{1639A362-1F6F-46CF-8757-D293D06B9F63}"/>
              </a:ext>
            </a:extLst>
          </p:cNvPr>
          <p:cNvSpPr txBox="1"/>
          <p:nvPr/>
        </p:nvSpPr>
        <p:spPr>
          <a:xfrm>
            <a:off x="6520521" y="5248700"/>
            <a:ext cx="1467068" cy="861774"/>
          </a:xfrm>
          <a:prstGeom prst="rect">
            <a:avLst/>
          </a:prstGeom>
          <a:noFill/>
        </p:spPr>
        <p:txBody>
          <a:bodyPr wrap="none" rtlCol="0">
            <a:spAutoFit/>
          </a:bodyPr>
          <a:lstStyle/>
          <a:p>
            <a:r>
              <a:rPr lang="en-US" sz="5000" b="1" dirty="0">
                <a:solidFill>
                  <a:srgbClr val="EFAF30"/>
                </a:solidFill>
                <a:latin typeface="Times New Roman" panose="02020603050405020304" pitchFamily="18" charset="0"/>
                <a:cs typeface="Times New Roman" panose="02020603050405020304" pitchFamily="18" charset="0"/>
              </a:rPr>
              <a:t>42%</a:t>
            </a:r>
          </a:p>
        </p:txBody>
      </p:sp>
      <p:sp>
        <p:nvSpPr>
          <p:cNvPr id="13" name="Rectangle 12">
            <a:extLst>
              <a:ext uri="{FF2B5EF4-FFF2-40B4-BE49-F238E27FC236}">
                <a16:creationId xmlns:a16="http://schemas.microsoft.com/office/drawing/2014/main" id="{8265982D-2CB0-4395-8EAD-04CA67B5CAB3}"/>
              </a:ext>
            </a:extLst>
          </p:cNvPr>
          <p:cNvSpPr/>
          <p:nvPr/>
        </p:nvSpPr>
        <p:spPr>
          <a:xfrm>
            <a:off x="7969397" y="5052679"/>
            <a:ext cx="3487287" cy="1198004"/>
          </a:xfrm>
          <a:prstGeom prst="rect">
            <a:avLst/>
          </a:prstGeom>
          <a:noFill/>
          <a:ln>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solidFill>
                  <a:schemeClr val="bg1"/>
                </a:solidFill>
                <a:latin typeface="Times New Roman" panose="02020603050405020304" pitchFamily="18" charset="0"/>
                <a:cs typeface="Times New Roman" panose="02020603050405020304" pitchFamily="18" charset="0"/>
              </a:rPr>
              <a:t>have a close friend with a disability</a:t>
            </a:r>
          </a:p>
        </p:txBody>
      </p:sp>
      <p:sp>
        <p:nvSpPr>
          <p:cNvPr id="2" name="TextBox 1">
            <a:extLst>
              <a:ext uri="{FF2B5EF4-FFF2-40B4-BE49-F238E27FC236}">
                <a16:creationId xmlns:a16="http://schemas.microsoft.com/office/drawing/2014/main" id="{882D620D-E320-45BA-A466-188D3D5A18D5}"/>
              </a:ext>
            </a:extLst>
          </p:cNvPr>
          <p:cNvSpPr txBox="1"/>
          <p:nvPr/>
        </p:nvSpPr>
        <p:spPr>
          <a:xfrm>
            <a:off x="361243" y="6346218"/>
            <a:ext cx="3472425" cy="276999"/>
          </a:xfrm>
          <a:prstGeom prst="rect">
            <a:avLst/>
          </a:prstGeom>
          <a:noFill/>
        </p:spPr>
        <p:txBody>
          <a:bodyPr wrap="none" rtlCol="0">
            <a:spAutoFit/>
          </a:bodyPr>
          <a:lstStyle/>
          <a:p>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 Source: September 2012 poll, Laszlostrategies.com</a:t>
            </a:r>
          </a:p>
        </p:txBody>
      </p:sp>
      <p:pic>
        <p:nvPicPr>
          <p:cNvPr id="5" name="Picture 4" descr="A young man with a disability hugging his mom as his dad smiles at them.">
            <a:extLst>
              <a:ext uri="{FF2B5EF4-FFF2-40B4-BE49-F238E27FC236}">
                <a16:creationId xmlns:a16="http://schemas.microsoft.com/office/drawing/2014/main" id="{0442E3DA-97DC-44B1-B460-7D16946D40C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4122" r="5453" b="2107"/>
          <a:stretch/>
        </p:blipFill>
        <p:spPr>
          <a:xfrm>
            <a:off x="343592" y="1548899"/>
            <a:ext cx="5807934" cy="3499254"/>
          </a:xfrm>
          <a:prstGeom prst="rect">
            <a:avLst/>
          </a:prstGeom>
        </p:spPr>
      </p:pic>
      <p:pic>
        <p:nvPicPr>
          <p:cNvPr id="15" name="Picture 14" descr="Self Advocacy Panelists at the 2019 RespectAbility Capitol Hill Summit smiling together">
            <a:extLst>
              <a:ext uri="{FF2B5EF4-FFF2-40B4-BE49-F238E27FC236}">
                <a16:creationId xmlns:a16="http://schemas.microsoft.com/office/drawing/2014/main" id="{B9C87E9D-63BA-431E-B4D3-506D096BAE70}"/>
              </a:ext>
            </a:extLst>
          </p:cNvPr>
          <p:cNvPicPr>
            <a:picLocks noChangeAspect="1"/>
          </p:cNvPicPr>
          <p:nvPr/>
        </p:nvPicPr>
        <p:blipFill rotWithShape="1">
          <a:blip r:embed="rId4">
            <a:extLst>
              <a:ext uri="{28A0092B-C50C-407E-A947-70E740481C1C}">
                <a14:useLocalDpi xmlns:a14="http://schemas.microsoft.com/office/drawing/2010/main" val="0"/>
              </a:ext>
            </a:extLst>
          </a:blip>
          <a:srcRect b="36281"/>
          <a:stretch/>
        </p:blipFill>
        <p:spPr>
          <a:xfrm>
            <a:off x="6175593" y="1553150"/>
            <a:ext cx="5692608" cy="3495003"/>
          </a:xfrm>
          <a:prstGeom prst="rect">
            <a:avLst/>
          </a:prstGeom>
        </p:spPr>
      </p:pic>
      <p:cxnSp>
        <p:nvCxnSpPr>
          <p:cNvPr id="21" name="Straight Connector 20">
            <a:extLst>
              <a:ext uri="{FF2B5EF4-FFF2-40B4-BE49-F238E27FC236}">
                <a16:creationId xmlns:a16="http://schemas.microsoft.com/office/drawing/2014/main" id="{F33E73DD-017C-49F1-9B21-273E44276110}"/>
              </a:ext>
              <a:ext uri="{C183D7F6-B498-43B3-948B-1728B52AA6E4}">
                <adec:decorative xmlns:adec="http://schemas.microsoft.com/office/drawing/2017/decorative" val="1"/>
              </a:ext>
            </a:extLst>
          </p:cNvPr>
          <p:cNvCxnSpPr>
            <a:cxnSpLocks/>
          </p:cNvCxnSpPr>
          <p:nvPr/>
        </p:nvCxnSpPr>
        <p:spPr>
          <a:xfrm>
            <a:off x="6163560" y="1541575"/>
            <a:ext cx="0" cy="47165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A1E6AF8-27C3-44AA-B24F-A178B1E02AE6}"/>
              </a:ext>
              <a:ext uri="{C183D7F6-B498-43B3-948B-1728B52AA6E4}">
                <adec:decorative xmlns:adec="http://schemas.microsoft.com/office/drawing/2017/decorative" val="1"/>
              </a:ext>
            </a:extLst>
          </p:cNvPr>
          <p:cNvCxnSpPr/>
          <p:nvPr/>
        </p:nvCxnSpPr>
        <p:spPr>
          <a:xfrm>
            <a:off x="222422" y="5065036"/>
            <a:ext cx="1163132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91379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22408</TotalTime>
  <Words>2526</Words>
  <Application>Microsoft Macintosh PowerPoint</Application>
  <PresentationFormat>Widescreen</PresentationFormat>
  <Paragraphs>302</Paragraphs>
  <Slides>43</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Arial</vt:lpstr>
      <vt:lpstr>Calibri</vt:lpstr>
      <vt:lpstr>Libre Baskerville</vt:lpstr>
      <vt:lpstr>Noto Sans Symbols</vt:lpstr>
      <vt:lpstr>Times New Roman</vt:lpstr>
      <vt:lpstr>Office Theme</vt:lpstr>
      <vt:lpstr>Disability 101</vt:lpstr>
      <vt:lpstr>Equity and Access Webinar Series Partners</vt:lpstr>
      <vt:lpstr>Including the D – Disability – in Diversity</vt:lpstr>
      <vt:lpstr>These are people with disabilities.</vt:lpstr>
      <vt:lpstr>61 million people</vt:lpstr>
      <vt:lpstr>1 in 4 adults</vt:lpstr>
      <vt:lpstr>Disabilities Are….</vt:lpstr>
      <vt:lpstr>Disability Impacts Everyone</vt:lpstr>
      <vt:lpstr>People with Disabilities are Connected to Communities</vt:lpstr>
      <vt:lpstr>The disability community is cutting edge and innovative.</vt:lpstr>
      <vt:lpstr>School statistics</vt:lpstr>
      <vt:lpstr>70 percent of People with Disabilities are Striving for Work</vt:lpstr>
      <vt:lpstr>8 million ready to work</vt:lpstr>
      <vt:lpstr>Where Can You Find Local Disability Data?</vt:lpstr>
      <vt:lpstr>Problem Solving</vt:lpstr>
      <vt:lpstr>Accenture and the Disability Inclusion Advantage</vt:lpstr>
      <vt:lpstr>Majority of Voters Have Disability Connections</vt:lpstr>
      <vt:lpstr>Disability in Philanthropy and Nonprofits Study</vt:lpstr>
      <vt:lpstr>Disability in Philanthropy &amp; Nonprofits - Methodology</vt:lpstr>
      <vt:lpstr>A major gap between will and skill</vt:lpstr>
      <vt:lpstr>Organizations do not represent the people they serve </vt:lpstr>
      <vt:lpstr>Performance metrics matter</vt:lpstr>
      <vt:lpstr>Missed opportunity to hold people accountable</vt:lpstr>
      <vt:lpstr>Inclusion doesn’t happen by accident</vt:lpstr>
      <vt:lpstr>A picture is worth a thousand words</vt:lpstr>
      <vt:lpstr>Adding the Disability Lens…</vt:lpstr>
      <vt:lpstr>1. Commit publicly to inclusion of people with disabilities</vt:lpstr>
      <vt:lpstr>2. When PwDs aren’t at the table, they are on the menu</vt:lpstr>
      <vt:lpstr>3. Foster an inclusive environment</vt:lpstr>
      <vt:lpstr>What we say makes a difference</vt:lpstr>
      <vt:lpstr>4. Work with people with disabilities </vt:lpstr>
      <vt:lpstr>5. Have an inclusion point person or committee</vt:lpstr>
      <vt:lpstr>6. Include people with disabilities in your marketing</vt:lpstr>
      <vt:lpstr>7. Ensure website and online resources are accessible</vt:lpstr>
      <vt:lpstr>8. Ensure accessibility of office and events</vt:lpstr>
      <vt:lpstr>Accessibility: ADA Accessible Resource Guide</vt:lpstr>
      <vt:lpstr>9. Use vendors who are or who hire people with disabilities</vt:lpstr>
      <vt:lpstr>10. Promote a disability lens among grantees/members</vt:lpstr>
      <vt:lpstr>Success Stories: The Ford Foundation Includes Disability</vt:lpstr>
      <vt:lpstr>Today’s Take Away </vt:lpstr>
      <vt:lpstr>Resources</vt:lpstr>
      <vt:lpstr>Equity and Access Webinar Series Schedule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Shader</dc:creator>
  <cp:lastModifiedBy>Eric Ascher</cp:lastModifiedBy>
  <cp:revision>588</cp:revision>
  <dcterms:created xsi:type="dcterms:W3CDTF">2019-02-07T00:58:17Z</dcterms:created>
  <dcterms:modified xsi:type="dcterms:W3CDTF">2019-11-06T15:28:41Z</dcterms:modified>
</cp:coreProperties>
</file>