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1" r:id="rId5"/>
  </p:sldMasterIdLst>
  <p:notesMasterIdLst>
    <p:notesMasterId r:id="rId23"/>
  </p:notesMasterIdLst>
  <p:sldIdLst>
    <p:sldId id="816" r:id="rId6"/>
    <p:sldId id="817" r:id="rId7"/>
    <p:sldId id="819" r:id="rId8"/>
    <p:sldId id="820" r:id="rId9"/>
    <p:sldId id="830" r:id="rId10"/>
    <p:sldId id="829" r:id="rId11"/>
    <p:sldId id="822" r:id="rId12"/>
    <p:sldId id="794" r:id="rId13"/>
    <p:sldId id="812" r:id="rId14"/>
    <p:sldId id="823" r:id="rId15"/>
    <p:sldId id="831" r:id="rId16"/>
    <p:sldId id="824" r:id="rId17"/>
    <p:sldId id="814" r:id="rId18"/>
    <p:sldId id="827" r:id="rId19"/>
    <p:sldId id="825" r:id="rId20"/>
    <p:sldId id="828" r:id="rId21"/>
    <p:sldId id="8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0000"/>
    <a:srgbClr val="EFAF30"/>
    <a:srgbClr val="F5BA2B"/>
    <a:srgbClr val="5F5F5F"/>
    <a:srgbClr val="F6D592"/>
    <a:srgbClr val="3F3F3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86435" autoAdjust="0"/>
  </p:normalViewPr>
  <p:slideViewPr>
    <p:cSldViewPr snapToGrid="0">
      <p:cViewPr varScale="1">
        <p:scale>
          <a:sx n="105" d="100"/>
          <a:sy n="105" d="100"/>
        </p:scale>
        <p:origin x="82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3/11/20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414623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3/11/20</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3/11/20</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3/11/20</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7CC7A63-4E49-7E4E-862C-0E79A46848B0}"/>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28085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3/11/20</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3/11/20</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85" r:id="rId4"/>
    <p:sldLayoutId id="2147483682" r:id="rId5"/>
    <p:sldLayoutId id="2147483651" r:id="rId6"/>
    <p:sldLayoutId id="2147483673" r:id="rId7"/>
    <p:sldLayoutId id="2147483684"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365126"/>
            <a:ext cx="10515593" cy="469937"/>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838200" y="1066800"/>
            <a:ext cx="10515599" cy="2757743"/>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AB9C4AD3-A394-254F-AB77-3E8871A5A34A}"/>
              </a:ext>
            </a:extLst>
          </p:cNvPr>
          <p:cNvSpPr txBox="1"/>
          <p:nvPr userDrawn="1"/>
        </p:nvSpPr>
        <p:spPr>
          <a:xfrm>
            <a:off x="6886575" y="-7143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88228346"/>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914400" rtl="0" eaLnBrk="1" latinLnBrk="0" hangingPunct="1">
        <a:lnSpc>
          <a:spcPct val="110000"/>
        </a:lnSpc>
        <a:spcBef>
          <a:spcPct val="0"/>
        </a:spcBef>
        <a:buNone/>
        <a:defRPr sz="3000" kern="1200">
          <a:solidFill>
            <a:schemeClr val="tx1"/>
          </a:solidFill>
          <a:latin typeface="Georgia" panose="02040502050405020303" pitchFamily="18" charset="0"/>
          <a:ea typeface="+mj-ea"/>
          <a:cs typeface="+mj-cs"/>
        </a:defRPr>
      </a:lvl1pPr>
    </p:titleStyle>
    <p:bodyStyle>
      <a:lvl1pPr marL="0" indent="0" algn="l" defTabSz="914400" rtl="0" eaLnBrk="1" latinLnBrk="0" hangingPunct="1">
        <a:lnSpc>
          <a:spcPct val="110000"/>
        </a:lnSpc>
        <a:spcBef>
          <a:spcPts val="1000"/>
        </a:spcBef>
        <a:buFontTx/>
        <a:buNone/>
        <a:tabLst/>
        <a:defRPr sz="3000" kern="1200">
          <a:solidFill>
            <a:schemeClr val="tx1"/>
          </a:solidFill>
          <a:latin typeface="Georgia" panose="02040502050405020303" pitchFamily="18" charset="0"/>
          <a:ea typeface="+mn-ea"/>
          <a:cs typeface="+mn-cs"/>
        </a:defRPr>
      </a:lvl1pPr>
      <a:lvl2pPr marL="457200" indent="-436563" algn="l" defTabSz="914400" rtl="0" eaLnBrk="1" latinLnBrk="0" hangingPunct="1">
        <a:lnSpc>
          <a:spcPct val="110000"/>
        </a:lnSpc>
        <a:spcBef>
          <a:spcPts val="500"/>
        </a:spcBef>
        <a:buFont typeface="System Font Regular"/>
        <a:buChar char="—"/>
        <a:tabLst/>
        <a:defRPr sz="3000" kern="1200">
          <a:solidFill>
            <a:schemeClr val="tx1"/>
          </a:solidFill>
          <a:latin typeface="Georgia" panose="02040502050405020303" pitchFamily="18" charset="0"/>
          <a:ea typeface="+mn-ea"/>
          <a:cs typeface="+mn-cs"/>
        </a:defRPr>
      </a:lvl2pPr>
      <a:lvl3pPr marL="1143000" indent="-623888" algn="l" defTabSz="914400" rtl="0" eaLnBrk="1" latinLnBrk="0" hangingPunct="1">
        <a:lnSpc>
          <a:spcPct val="110000"/>
        </a:lnSpc>
        <a:spcBef>
          <a:spcPts val="500"/>
        </a:spcBef>
        <a:buFont typeface="Arial" panose="020B0604020202020204" pitchFamily="34" charset="0"/>
        <a:buChar char="•"/>
        <a:tabLst/>
        <a:defRPr sz="3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30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30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52">
          <p15:clr>
            <a:srgbClr val="F26B43"/>
          </p15:clr>
        </p15:guide>
        <p15:guide id="3" pos="528">
          <p15:clr>
            <a:srgbClr val="F26B43"/>
          </p15:clr>
        </p15:guide>
        <p15:guide id="4" pos="3720">
          <p15:clr>
            <a:srgbClr val="F26B43"/>
          </p15:clr>
        </p15:guide>
        <p15:guide id="5" pos="3984">
          <p15:clr>
            <a:srgbClr val="F26B43"/>
          </p15:clr>
        </p15:guide>
        <p15:guide id="6" pos="2232">
          <p15:clr>
            <a:srgbClr val="F26B43"/>
          </p15:clr>
        </p15:guide>
        <p15:guide id="7" pos="1944">
          <p15:clr>
            <a:srgbClr val="F26B43"/>
          </p15:clr>
        </p15:guide>
        <p15:guide id="8" pos="5448">
          <p15:clr>
            <a:srgbClr val="F26B43"/>
          </p15:clr>
        </p15:guide>
        <p15:guide id="9" pos="57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hbr.org/2020/03/8-questions-employers-should-ask-about-coronavir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br.org/2020/03/8-questions-employers-should-ask-about-coronavir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forms/d/e/1FAIpQLSepXAOWt8oSGgxNIYHFF0YdnWe1MOURqLTkDqBh7GPUJOc-kg/viewform" TargetMode="External"/><Relationship Id="rId2" Type="http://schemas.openxmlformats.org/officeDocument/2006/relationships/hyperlink" Target="https://mailchi.mp/disasterstrategies/covid19-disability-inclusion-call-to-actio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Uu7PRKGK1_s" TargetMode="External"/><Relationship Id="rId2" Type="http://schemas.openxmlformats.org/officeDocument/2006/relationships/slideLayout" Target="../slideLayouts/slideLayout2.xml"/><Relationship Id="rId1" Type="http://schemas.openxmlformats.org/officeDocument/2006/relationships/video" Target="https://www.youtube.com/embed/Uu7PRKGK1_s?feature=oembed"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emergency.cdc.gov/coping/selfcare.asp" TargetMode="External"/><Relationship Id="rId2" Type="http://schemas.openxmlformats.org/officeDocument/2006/relationships/hyperlink" Target="https://www.cdc.gov/coronavirus/2019-ncov/about/coping.html" TargetMode="External"/><Relationship Id="rId1" Type="http://schemas.openxmlformats.org/officeDocument/2006/relationships/slideLayout" Target="../slideLayouts/slideLayout2.xml"/><Relationship Id="rId5" Type="http://schemas.openxmlformats.org/officeDocument/2006/relationships/hyperlink" Target="https://store.samhsa.gov/product/Taking-Care-of-Your-Behavioral-Health-During-an-Infectious-Disease-Outbreak/sma14-4894" TargetMode="External"/><Relationship Id="rId4" Type="http://schemas.openxmlformats.org/officeDocument/2006/relationships/hyperlink" Target="https://www.samhsa.gov/disaster-preparednes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ivescience.com/coronavirus-updates-united-states.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orbes.com/sites/andrewpulrang/2020/03/08/5-things-to-know-about-coronavirus-and-people-with-disabilities/#2317ea5b1d2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specific-groups/high-risk-complications.html#Have-supplies-on-hand" TargetMode="External"/><Relationship Id="rId7" Type="http://schemas.openxmlformats.org/officeDocument/2006/relationships/hyperlink" Target="https://www.cdc.gov/coronavirus/2019-ncov/specific-groups/high-risk-complications.html" TargetMode="External"/><Relationship Id="rId2" Type="http://schemas.openxmlformats.org/officeDocument/2006/relationships/hyperlink" Target="https://www.cdc.gov/coronavirus/2019-ncov/specific-groups/high-risk-complications.html#who-is-higher-risk" TargetMode="External"/><Relationship Id="rId1" Type="http://schemas.openxmlformats.org/officeDocument/2006/relationships/slideLayout" Target="../slideLayouts/slideLayout2.xml"/><Relationship Id="rId6" Type="http://schemas.openxmlformats.org/officeDocument/2006/relationships/hyperlink" Target="https://www.cdc.gov/coronavirus/2019-ncov/specific-groups/high-risk-complications.html#stay-home" TargetMode="External"/><Relationship Id="rId5" Type="http://schemas.openxmlformats.org/officeDocument/2006/relationships/hyperlink" Target="https://www.cdc.gov/coronavirus/2019-ncov/specific-groups/high-risk-complications.html#avoid-crowds" TargetMode="External"/><Relationship Id="rId4" Type="http://schemas.openxmlformats.org/officeDocument/2006/relationships/hyperlink" Target="https://www.cdc.gov/coronavirus/2019-ncov/specific-groups/high-risk-complications.html#take-everyday-precau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3801135"/>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899419" y="4287535"/>
            <a:ext cx="4606781" cy="144655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COVID-19, Disability &amp; Mental Health</a:t>
            </a:r>
          </a:p>
          <a:p>
            <a:r>
              <a:rPr lang="en-US" sz="2400" b="1" dirty="0">
                <a:solidFill>
                  <a:srgbClr val="000000"/>
                </a:solidFill>
                <a:latin typeface="Times New Roman" panose="02020603050405020304" pitchFamily="18" charset="0"/>
                <a:cs typeface="Times New Roman" panose="02020603050405020304" pitchFamily="18" charset="0"/>
              </a:rPr>
              <a:t>March 11, 2020</a:t>
            </a:r>
          </a:p>
        </p:txBody>
      </p:sp>
      <p:pic>
        <p:nvPicPr>
          <p:cNvPr id="7" name="Picture 6" descr="A diverse group of RespectAbility Fellows smiling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006" y="-289509"/>
            <a:ext cx="12298012" cy="3740413"/>
          </a:xfrm>
          <a:prstGeom prst="rect">
            <a:avLst/>
          </a:prstGeom>
        </p:spPr>
      </p:pic>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559138" y="4064755"/>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04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Everyday Precautions (1)</a:t>
            </a:r>
          </a:p>
        </p:txBody>
      </p:sp>
      <p:sp>
        <p:nvSpPr>
          <p:cNvPr id="2" name="Content Placeholder 1"/>
          <p:cNvSpPr>
            <a:spLocks noGrp="1"/>
          </p:cNvSpPr>
          <p:nvPr>
            <p:ph idx="1"/>
          </p:nvPr>
        </p:nvSpPr>
        <p:spPr/>
        <p:txBody>
          <a:bodyPr>
            <a:normAutofit/>
          </a:bodyPr>
          <a:lstStyle/>
          <a:p>
            <a:r>
              <a:rPr lang="en-US" dirty="0">
                <a:solidFill>
                  <a:schemeClr val="tx1"/>
                </a:solidFill>
              </a:rPr>
              <a:t>Clean your hands often</a:t>
            </a:r>
          </a:p>
          <a:p>
            <a:r>
              <a:rPr lang="en-US" dirty="0">
                <a:solidFill>
                  <a:schemeClr val="tx1"/>
                </a:solidFill>
              </a:rPr>
              <a:t>Wash your hands often with soap and water for at least 20 seconds, especially after blowing your nose, coughing, or sneezing, or having been in a public place.</a:t>
            </a:r>
          </a:p>
          <a:p>
            <a:r>
              <a:rPr lang="en-US" dirty="0">
                <a:solidFill>
                  <a:schemeClr val="tx1"/>
                </a:solidFill>
              </a:rPr>
              <a:t>If soap and water are not available, use a hand sanitizer that contains at least 60% alcohol.</a:t>
            </a:r>
          </a:p>
          <a:p>
            <a:r>
              <a:rPr lang="en-US" dirty="0">
                <a:solidFill>
                  <a:schemeClr val="tx1"/>
                </a:solidFill>
              </a:rPr>
              <a:t>To the extent possible, avoid touching high-touch surfaces in public places – elevator buttons, door handles, handrails, handshaking with people, etc. Use a tissue or your sleeve to cover your hand or finger if you must touch something.</a:t>
            </a:r>
          </a:p>
        </p:txBody>
      </p:sp>
    </p:spTree>
    <p:extLst>
      <p:ext uri="{BB962C8B-B14F-4D97-AF65-F5344CB8AC3E}">
        <p14:creationId xmlns:p14="http://schemas.microsoft.com/office/powerpoint/2010/main" val="363712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Everyday Precautions (2)</a:t>
            </a:r>
          </a:p>
        </p:txBody>
      </p:sp>
      <p:sp>
        <p:nvSpPr>
          <p:cNvPr id="2" name="Content Placeholder 1"/>
          <p:cNvSpPr>
            <a:spLocks noGrp="1"/>
          </p:cNvSpPr>
          <p:nvPr>
            <p:ph idx="1"/>
          </p:nvPr>
        </p:nvSpPr>
        <p:spPr/>
        <p:txBody>
          <a:bodyPr>
            <a:normAutofit/>
          </a:bodyPr>
          <a:lstStyle/>
          <a:p>
            <a:r>
              <a:rPr lang="en-US" dirty="0">
                <a:solidFill>
                  <a:schemeClr val="tx1"/>
                </a:solidFill>
              </a:rPr>
              <a:t>Wash your hands after touching surfaces in public places.</a:t>
            </a:r>
          </a:p>
          <a:p>
            <a:r>
              <a:rPr lang="en-US" dirty="0">
                <a:solidFill>
                  <a:schemeClr val="tx1"/>
                </a:solidFill>
              </a:rPr>
              <a:t>Avoid touching your face, nose, eyes, etc.</a:t>
            </a:r>
          </a:p>
          <a:p>
            <a:r>
              <a:rPr lang="en-US" dirty="0">
                <a:solidFill>
                  <a:schemeClr val="tx1"/>
                </a:solidFill>
              </a:rPr>
              <a:t>Clean and disinfect your home to remove germs: practice routine cleaning of frequently touched surfaces (for example: tables, doorknobs, light switches, handles, desks, toilets, faucets, sinks &amp; cell phones)</a:t>
            </a:r>
          </a:p>
          <a:p>
            <a:r>
              <a:rPr lang="en-US" dirty="0">
                <a:solidFill>
                  <a:schemeClr val="tx1"/>
                </a:solidFill>
              </a:rPr>
              <a:t>Avoid crowds, especially in poorly ventilated spaces. Your risk of exposure to respiratory viruses like COVID-19 may increase in crowded, closed-in settings with little air circulation if there are people in the crowd who are sick.</a:t>
            </a:r>
          </a:p>
        </p:txBody>
      </p:sp>
    </p:spTree>
    <p:extLst>
      <p:ext uri="{BB962C8B-B14F-4D97-AF65-F5344CB8AC3E}">
        <p14:creationId xmlns:p14="http://schemas.microsoft.com/office/powerpoint/2010/main" val="210308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239" y="365126"/>
            <a:ext cx="10970421" cy="1139824"/>
          </a:xfrm>
        </p:spPr>
        <p:txBody>
          <a:bodyPr>
            <a:normAutofit fontScale="90000"/>
          </a:bodyPr>
          <a:lstStyle/>
          <a:p>
            <a:r>
              <a:rPr lang="en-US" dirty="0"/>
              <a:t>8 Questions Employers Should Ask About Coronavirus (1)</a:t>
            </a:r>
          </a:p>
        </p:txBody>
      </p:sp>
      <p:sp>
        <p:nvSpPr>
          <p:cNvPr id="2" name="Content Placeholder 1"/>
          <p:cNvSpPr>
            <a:spLocks noGrp="1"/>
          </p:cNvSpPr>
          <p:nvPr>
            <p:ph idx="1"/>
          </p:nvPr>
        </p:nvSpPr>
        <p:spPr>
          <a:xfrm>
            <a:off x="523240" y="1504950"/>
            <a:ext cx="11145520" cy="4672013"/>
          </a:xfrm>
        </p:spPr>
        <p:txBody>
          <a:bodyPr>
            <a:noAutofit/>
          </a:bodyPr>
          <a:lstStyle/>
          <a:p>
            <a:pPr marL="514350" indent="-514350">
              <a:buFont typeface="+mj-lt"/>
              <a:buAutoNum type="arabicPeriod"/>
            </a:pPr>
            <a:r>
              <a:rPr lang="en-US" sz="3200" dirty="0">
                <a:solidFill>
                  <a:schemeClr val="tx1"/>
                </a:solidFill>
              </a:rPr>
              <a:t>How can we best protect our employees from exposure in the workplace?</a:t>
            </a:r>
          </a:p>
          <a:p>
            <a:pPr marL="514350" indent="-514350">
              <a:buFont typeface="+mj-lt"/>
              <a:buAutoNum type="arabicPeriod"/>
            </a:pPr>
            <a:r>
              <a:rPr lang="en-US" sz="3200" dirty="0">
                <a:solidFill>
                  <a:schemeClr val="tx1"/>
                </a:solidFill>
              </a:rPr>
              <a:t>When should we exclude workers or visitors from the workspace?</a:t>
            </a:r>
          </a:p>
          <a:p>
            <a:pPr marL="514350" indent="-514350">
              <a:buFont typeface="+mj-lt"/>
              <a:buAutoNum type="arabicPeriod"/>
            </a:pPr>
            <a:r>
              <a:rPr lang="en-US" sz="3200" dirty="0">
                <a:solidFill>
                  <a:schemeClr val="tx1"/>
                </a:solidFill>
              </a:rPr>
              <a:t>Should we revise our benefits policies in cases where employees are barred from the worksite or we close it?</a:t>
            </a:r>
          </a:p>
          <a:p>
            <a:pPr marL="514350" indent="-514350">
              <a:buFont typeface="+mj-lt"/>
              <a:buAutoNum type="arabicPeriod"/>
            </a:pPr>
            <a:r>
              <a:rPr lang="en-US" sz="3200" dirty="0">
                <a:solidFill>
                  <a:schemeClr val="tx1"/>
                </a:solidFill>
              </a:rPr>
              <a:t>Have we maximized employees’ ability to work remotely?</a:t>
            </a:r>
          </a:p>
        </p:txBody>
      </p:sp>
      <p:sp>
        <p:nvSpPr>
          <p:cNvPr id="5" name="TextBox 4">
            <a:extLst>
              <a:ext uri="{FF2B5EF4-FFF2-40B4-BE49-F238E27FC236}">
                <a16:creationId xmlns:a16="http://schemas.microsoft.com/office/drawing/2014/main" id="{28A5292E-EAC8-3D4C-AF8D-D18FA4CCFF84}"/>
              </a:ext>
            </a:extLst>
          </p:cNvPr>
          <p:cNvSpPr txBox="1"/>
          <p:nvPr/>
        </p:nvSpPr>
        <p:spPr>
          <a:xfrm>
            <a:off x="523239" y="6488668"/>
            <a:ext cx="10020267" cy="369332"/>
          </a:xfrm>
          <a:prstGeom prst="rect">
            <a:avLst/>
          </a:prstGeom>
          <a:noFill/>
        </p:spPr>
        <p:txBody>
          <a:bodyPr wrap="square" rtlCol="0">
            <a:spAutoFit/>
          </a:bodyPr>
          <a:lstStyle/>
          <a:p>
            <a:r>
              <a:rPr lang="en-US" dirty="0"/>
              <a:t>Source: </a:t>
            </a:r>
            <a:r>
              <a:rPr lang="en-US" dirty="0">
                <a:hlinkClick r:id="rId2"/>
              </a:rPr>
              <a:t>https://hbr.org/2020/03/8-questions-employers-should-ask-about-coronavirus</a:t>
            </a:r>
            <a:endParaRPr lang="en-US" dirty="0"/>
          </a:p>
        </p:txBody>
      </p:sp>
    </p:spTree>
    <p:extLst>
      <p:ext uri="{BB962C8B-B14F-4D97-AF65-F5344CB8AC3E}">
        <p14:creationId xmlns:p14="http://schemas.microsoft.com/office/powerpoint/2010/main" val="77247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239" y="365126"/>
            <a:ext cx="10970421" cy="1139824"/>
          </a:xfrm>
        </p:spPr>
        <p:txBody>
          <a:bodyPr>
            <a:normAutofit fontScale="90000"/>
          </a:bodyPr>
          <a:lstStyle/>
          <a:p>
            <a:r>
              <a:rPr lang="en-US" dirty="0"/>
              <a:t>8 Questions Employers Should Ask About Coronavirus (2)</a:t>
            </a:r>
          </a:p>
        </p:txBody>
      </p:sp>
      <p:sp>
        <p:nvSpPr>
          <p:cNvPr id="2" name="Content Placeholder 1"/>
          <p:cNvSpPr>
            <a:spLocks noGrp="1"/>
          </p:cNvSpPr>
          <p:nvPr>
            <p:ph idx="1"/>
          </p:nvPr>
        </p:nvSpPr>
        <p:spPr>
          <a:xfrm>
            <a:off x="523240" y="1504950"/>
            <a:ext cx="11145520" cy="4672013"/>
          </a:xfrm>
        </p:spPr>
        <p:txBody>
          <a:bodyPr>
            <a:noAutofit/>
          </a:bodyPr>
          <a:lstStyle/>
          <a:p>
            <a:pPr marL="514350" indent="-514350">
              <a:buFont typeface="+mj-lt"/>
              <a:buAutoNum type="arabicPeriod" startAt="5"/>
            </a:pPr>
            <a:r>
              <a:rPr lang="en-US" sz="3200" dirty="0">
                <a:solidFill>
                  <a:schemeClr val="tx1"/>
                </a:solidFill>
              </a:rPr>
              <a:t>Do we have reliable systems for real-time public health communication with employees?</a:t>
            </a:r>
            <a:endParaRPr lang="en-US" sz="3200" dirty="0">
              <a:solidFill>
                <a:prstClr val="black"/>
              </a:solidFill>
            </a:endParaRPr>
          </a:p>
          <a:p>
            <a:pPr marL="514350" lvl="0" indent="-514350">
              <a:buFont typeface="+mj-lt"/>
              <a:buAutoNum type="arabicPeriod" startAt="5"/>
            </a:pPr>
            <a:r>
              <a:rPr lang="en-US" sz="3200" dirty="0">
                <a:solidFill>
                  <a:prstClr val="black"/>
                </a:solidFill>
              </a:rPr>
              <a:t>Should we revise our policies around international and domestic business travel?</a:t>
            </a:r>
          </a:p>
          <a:p>
            <a:pPr marL="514350" lvl="0" indent="-514350">
              <a:buFont typeface="+mj-lt"/>
              <a:buAutoNum type="arabicPeriod" startAt="5"/>
            </a:pPr>
            <a:r>
              <a:rPr lang="en-US" sz="3200" dirty="0">
                <a:solidFill>
                  <a:prstClr val="black"/>
                </a:solidFill>
              </a:rPr>
              <a:t>Should we postpone or cancel scheduled conferences or meetings?</a:t>
            </a:r>
          </a:p>
          <a:p>
            <a:pPr marL="514350" lvl="0" indent="-514350">
              <a:buFont typeface="+mj-lt"/>
              <a:buAutoNum type="arabicPeriod" startAt="5"/>
            </a:pPr>
            <a:r>
              <a:rPr lang="en-US" sz="3200" dirty="0">
                <a:solidFill>
                  <a:prstClr val="black"/>
                </a:solidFill>
              </a:rPr>
              <a:t>Are supervisors adequately trained?</a:t>
            </a:r>
          </a:p>
        </p:txBody>
      </p:sp>
      <p:sp>
        <p:nvSpPr>
          <p:cNvPr id="4" name="TextBox 3">
            <a:extLst>
              <a:ext uri="{FF2B5EF4-FFF2-40B4-BE49-F238E27FC236}">
                <a16:creationId xmlns:a16="http://schemas.microsoft.com/office/drawing/2014/main" id="{AE9AFC27-4A42-D04A-B230-E7538F8F4385}"/>
              </a:ext>
            </a:extLst>
          </p:cNvPr>
          <p:cNvSpPr txBox="1"/>
          <p:nvPr/>
        </p:nvSpPr>
        <p:spPr>
          <a:xfrm>
            <a:off x="523239" y="6488668"/>
            <a:ext cx="10020267" cy="369332"/>
          </a:xfrm>
          <a:prstGeom prst="rect">
            <a:avLst/>
          </a:prstGeom>
          <a:noFill/>
        </p:spPr>
        <p:txBody>
          <a:bodyPr wrap="square" rtlCol="0">
            <a:spAutoFit/>
          </a:bodyPr>
          <a:lstStyle/>
          <a:p>
            <a:r>
              <a:rPr lang="en-US" dirty="0"/>
              <a:t>Source: </a:t>
            </a:r>
            <a:r>
              <a:rPr lang="en-US" dirty="0">
                <a:hlinkClick r:id="rId2"/>
              </a:rPr>
              <a:t>https://hbr.org/2020/03/8-questions-employers-should-ask-about-coronavirus</a:t>
            </a:r>
            <a:endParaRPr lang="en-US" dirty="0"/>
          </a:p>
        </p:txBody>
      </p:sp>
    </p:spTree>
    <p:extLst>
      <p:ext uri="{BB962C8B-B14F-4D97-AF65-F5344CB8AC3E}">
        <p14:creationId xmlns:p14="http://schemas.microsoft.com/office/powerpoint/2010/main" val="124733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859594-2760-461F-BB0C-83E54DB21BBB}"/>
              </a:ext>
            </a:extLst>
          </p:cNvPr>
          <p:cNvSpPr>
            <a:spLocks noGrp="1"/>
          </p:cNvSpPr>
          <p:nvPr>
            <p:ph idx="1"/>
          </p:nvPr>
        </p:nvSpPr>
        <p:spPr>
          <a:xfrm>
            <a:off x="956309" y="2962275"/>
            <a:ext cx="9649460" cy="3214687"/>
          </a:xfrm>
        </p:spPr>
        <p:txBody>
          <a:bodyPr>
            <a:noAutofit/>
          </a:bodyPr>
          <a:lstStyle/>
          <a:p>
            <a:r>
              <a:rPr lang="en-US" sz="2000" b="1" dirty="0"/>
              <a:t>NATIONAL CALL TO ACTION - The Partnership for Inclusive Disaster Strategies, World Institute on Disability, NCIL Emergency Preparedness Subcommittee</a:t>
            </a:r>
          </a:p>
          <a:p>
            <a:r>
              <a:rPr lang="en-US" sz="2000" dirty="0"/>
              <a:t>Actions taken now can make a big difference in COVID-19 outcomes for the whole community, as well as public health emergency response in the future.</a:t>
            </a:r>
          </a:p>
          <a:p>
            <a:r>
              <a:rPr lang="en-US" sz="2000" dirty="0"/>
              <a:t>Continuity of Operations and Services / Access to Information</a:t>
            </a:r>
          </a:p>
          <a:p>
            <a:r>
              <a:rPr lang="en-US" sz="2000" dirty="0"/>
              <a:t>Meeting Daily Living Needs / Living Arrangements and Isolation or Quarantine</a:t>
            </a:r>
          </a:p>
          <a:p>
            <a:r>
              <a:rPr lang="en-US" sz="2000" dirty="0"/>
              <a:t>Access to Protective Equipment, Bulk Distribution of Food, Medication, and Health Maintenance Supplies</a:t>
            </a:r>
          </a:p>
          <a:p>
            <a:r>
              <a:rPr lang="en-US" sz="2000" dirty="0">
                <a:hlinkClick r:id="rId2"/>
              </a:rPr>
              <a:t>https://mailchi.mp/disasterstrategies/covid19-disability-inclusion-call-to-action</a:t>
            </a:r>
            <a:r>
              <a:rPr lang="en-US" sz="2000" dirty="0"/>
              <a:t> </a:t>
            </a:r>
          </a:p>
          <a:p>
            <a:r>
              <a:rPr lang="en-US" sz="2000" b="1" dirty="0"/>
              <a:t>SIGN ON FORM: </a:t>
            </a:r>
            <a:r>
              <a:rPr lang="en-US" sz="2000" dirty="0">
                <a:hlinkClick r:id="rId3"/>
              </a:rPr>
              <a:t>https://docs.google.com/forms/d/e/1F AIpQLSepXAOWt8oSGgxNIYHFF0YdnWe1MOURqLTkDqBh7GPUJOc-kg/</a:t>
            </a:r>
            <a:r>
              <a:rPr lang="en-US" sz="2000" dirty="0" err="1">
                <a:hlinkClick r:id="rId3"/>
              </a:rPr>
              <a:t>viewform</a:t>
            </a:r>
            <a:r>
              <a:rPr lang="en-US" sz="2000" dirty="0"/>
              <a:t> </a:t>
            </a:r>
            <a:endParaRPr lang="en-US" sz="2000" b="1" dirty="0"/>
          </a:p>
        </p:txBody>
      </p:sp>
      <p:sp>
        <p:nvSpPr>
          <p:cNvPr id="3" name="Title 2">
            <a:extLst>
              <a:ext uri="{FF2B5EF4-FFF2-40B4-BE49-F238E27FC236}">
                <a16:creationId xmlns:a16="http://schemas.microsoft.com/office/drawing/2014/main" id="{8FD05BC1-A771-4D1F-8F4C-60444535BDD6}"/>
              </a:ext>
            </a:extLst>
          </p:cNvPr>
          <p:cNvSpPr>
            <a:spLocks noGrp="1"/>
          </p:cNvSpPr>
          <p:nvPr>
            <p:ph type="title"/>
          </p:nvPr>
        </p:nvSpPr>
        <p:spPr/>
        <p:txBody>
          <a:bodyPr/>
          <a:lstStyle/>
          <a:p>
            <a:r>
              <a:rPr lang="en-US" dirty="0"/>
              <a:t>Disability Organizations Leading the Way </a:t>
            </a:r>
          </a:p>
        </p:txBody>
      </p:sp>
      <p:pic>
        <p:nvPicPr>
          <p:cNvPr id="5" name="Picture 4" descr="Logo of the Partnership for Inclusive Disaster Strategies&#10;">
            <a:extLst>
              <a:ext uri="{FF2B5EF4-FFF2-40B4-BE49-F238E27FC236}">
                <a16:creationId xmlns:a16="http://schemas.microsoft.com/office/drawing/2014/main" id="{26329132-0DDB-4C0A-812F-2F3B8C56C44A}"/>
              </a:ext>
            </a:extLst>
          </p:cNvPr>
          <p:cNvPicPr>
            <a:picLocks noChangeAspect="1"/>
          </p:cNvPicPr>
          <p:nvPr/>
        </p:nvPicPr>
        <p:blipFill>
          <a:blip r:embed="rId4"/>
          <a:stretch>
            <a:fillRect/>
          </a:stretch>
        </p:blipFill>
        <p:spPr>
          <a:xfrm>
            <a:off x="2966402" y="1504950"/>
            <a:ext cx="5629275" cy="1457325"/>
          </a:xfrm>
          <a:prstGeom prst="rect">
            <a:avLst/>
          </a:prstGeom>
        </p:spPr>
      </p:pic>
    </p:spTree>
    <p:extLst>
      <p:ext uri="{BB962C8B-B14F-4D97-AF65-F5344CB8AC3E}">
        <p14:creationId xmlns:p14="http://schemas.microsoft.com/office/powerpoint/2010/main" val="105957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239" y="365126"/>
            <a:ext cx="10970421" cy="1139824"/>
          </a:xfrm>
        </p:spPr>
        <p:txBody>
          <a:bodyPr>
            <a:normAutofit fontScale="90000"/>
          </a:bodyPr>
          <a:lstStyle/>
          <a:p>
            <a:r>
              <a:rPr lang="en-US" dirty="0"/>
              <a:t>What You Need to Know About Coronavirus (In ASL)</a:t>
            </a:r>
          </a:p>
        </p:txBody>
      </p:sp>
      <p:sp>
        <p:nvSpPr>
          <p:cNvPr id="7" name="Rectangle 6">
            <a:extLst>
              <a:ext uri="{FF2B5EF4-FFF2-40B4-BE49-F238E27FC236}">
                <a16:creationId xmlns:a16="http://schemas.microsoft.com/office/drawing/2014/main" id="{23F76165-4C93-C24F-8F7A-52F72B23C43E}"/>
              </a:ext>
            </a:extLst>
          </p:cNvPr>
          <p:cNvSpPr/>
          <p:nvPr/>
        </p:nvSpPr>
        <p:spPr>
          <a:xfrm>
            <a:off x="4513195" y="6308208"/>
            <a:ext cx="3165610" cy="369332"/>
          </a:xfrm>
          <a:prstGeom prst="rect">
            <a:avLst/>
          </a:prstGeom>
        </p:spPr>
        <p:txBody>
          <a:bodyPr wrap="square">
            <a:spAutoFit/>
          </a:bodyPr>
          <a:lstStyle/>
          <a:p>
            <a:r>
              <a:rPr lang="en-US" dirty="0">
                <a:hlinkClick r:id="rId3"/>
              </a:rPr>
              <a:t>https://youtu.be/Uu7PRKGK1_s</a:t>
            </a:r>
            <a:endParaRPr lang="en-US" dirty="0"/>
          </a:p>
        </p:txBody>
      </p:sp>
      <p:pic>
        <p:nvPicPr>
          <p:cNvPr id="8" name="Online Media 7" descr="What You Need to Know About Coronavirus (In ASL)">
            <a:hlinkClick r:id="" action="ppaction://media"/>
            <a:extLst>
              <a:ext uri="{FF2B5EF4-FFF2-40B4-BE49-F238E27FC236}">
                <a16:creationId xmlns:a16="http://schemas.microsoft.com/office/drawing/2014/main" id="{BFF8C083-3EFB-4349-820F-8F85B36EC451}"/>
              </a:ext>
            </a:extLst>
          </p:cNvPr>
          <p:cNvPicPr>
            <a:picLocks noRot="1" noChangeAspect="1"/>
          </p:cNvPicPr>
          <p:nvPr>
            <a:videoFile r:link="rId1"/>
          </p:nvPr>
        </p:nvPicPr>
        <p:blipFill>
          <a:blip r:embed="rId4"/>
          <a:stretch>
            <a:fillRect/>
          </a:stretch>
        </p:blipFill>
        <p:spPr>
          <a:xfrm>
            <a:off x="2142504" y="1731985"/>
            <a:ext cx="7731889" cy="4349188"/>
          </a:xfrm>
          <a:prstGeom prst="rect">
            <a:avLst/>
          </a:prstGeom>
        </p:spPr>
      </p:pic>
    </p:spTree>
    <p:extLst>
      <p:ext uri="{BB962C8B-B14F-4D97-AF65-F5344CB8AC3E}">
        <p14:creationId xmlns:p14="http://schemas.microsoft.com/office/powerpoint/2010/main" val="291878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57BD4E-8A4F-4CC8-B555-265E554C7ADF}"/>
              </a:ext>
            </a:extLst>
          </p:cNvPr>
          <p:cNvSpPr>
            <a:spLocks noGrp="1"/>
          </p:cNvSpPr>
          <p:nvPr>
            <p:ph idx="1"/>
          </p:nvPr>
        </p:nvSpPr>
        <p:spPr/>
        <p:txBody>
          <a:bodyPr/>
          <a:lstStyle/>
          <a:p>
            <a:r>
              <a:rPr lang="en-US" dirty="0">
                <a:hlinkClick r:id="rId2"/>
              </a:rPr>
              <a:t>Mental Health and Coping During COVID-19 (CDC)</a:t>
            </a:r>
            <a:endParaRPr lang="en-US" dirty="0"/>
          </a:p>
          <a:p>
            <a:r>
              <a:rPr lang="en-US" dirty="0">
                <a:hlinkClick r:id="rId3"/>
              </a:rPr>
              <a:t>Taking Care of Your Emotional Health (CDC)</a:t>
            </a:r>
            <a:endParaRPr lang="en-US" dirty="0"/>
          </a:p>
          <a:p>
            <a:r>
              <a:rPr lang="en-US" dirty="0">
                <a:hlinkClick r:id="rId4"/>
              </a:rPr>
              <a:t>Disaster Preparedness, Response, and Recovery (SAMHSA)</a:t>
            </a:r>
            <a:endParaRPr lang="en-US" dirty="0"/>
          </a:p>
          <a:p>
            <a:r>
              <a:rPr lang="en-US" dirty="0">
                <a:hlinkClick r:id="rId5"/>
              </a:rPr>
              <a:t>Taking Care of Your Behavioral Health During an Infectious Disease Outbreak (SAMHSA)</a:t>
            </a:r>
            <a:endParaRPr lang="en-US" dirty="0"/>
          </a:p>
          <a:p>
            <a:pPr marL="0" indent="0" algn="ctr">
              <a:buNone/>
            </a:pPr>
            <a:r>
              <a:rPr lang="fr-FR" sz="4200" b="1" u="sng" dirty="0">
                <a:solidFill>
                  <a:schemeClr val="tx1"/>
                </a:solidFill>
                <a:highlight>
                  <a:srgbClr val="FFFF00"/>
                </a:highlight>
              </a:rPr>
              <a:t>National Suicide </a:t>
            </a:r>
            <a:r>
              <a:rPr lang="fr-FR" sz="4200" b="1" u="sng" dirty="0" err="1">
                <a:solidFill>
                  <a:schemeClr val="tx1"/>
                </a:solidFill>
                <a:highlight>
                  <a:srgbClr val="FFFF00"/>
                </a:highlight>
              </a:rPr>
              <a:t>Prevention</a:t>
            </a:r>
            <a:r>
              <a:rPr lang="fr-FR" sz="4200" b="1" u="sng" dirty="0">
                <a:solidFill>
                  <a:schemeClr val="tx1"/>
                </a:solidFill>
                <a:highlight>
                  <a:srgbClr val="FFFF00"/>
                </a:highlight>
              </a:rPr>
              <a:t> </a:t>
            </a:r>
            <a:r>
              <a:rPr lang="fr-FR" sz="4200" b="1" u="sng" dirty="0" err="1">
                <a:solidFill>
                  <a:schemeClr val="tx1"/>
                </a:solidFill>
                <a:highlight>
                  <a:srgbClr val="FFFF00"/>
                </a:highlight>
              </a:rPr>
              <a:t>Lifeline</a:t>
            </a:r>
            <a:r>
              <a:rPr lang="fr-FR" sz="4200" b="1" u="sng" dirty="0">
                <a:solidFill>
                  <a:schemeClr val="tx1"/>
                </a:solidFill>
                <a:highlight>
                  <a:srgbClr val="FFFF00"/>
                </a:highlight>
              </a:rPr>
              <a:t> </a:t>
            </a:r>
          </a:p>
          <a:p>
            <a:pPr marL="0" indent="0" algn="ctr">
              <a:buNone/>
            </a:pPr>
            <a:r>
              <a:rPr lang="fr-FR" sz="4200" b="1" u="sng" dirty="0">
                <a:solidFill>
                  <a:schemeClr val="tx1"/>
                </a:solidFill>
                <a:highlight>
                  <a:srgbClr val="FFFF00"/>
                </a:highlight>
              </a:rPr>
              <a:t>1-800-273-8255</a:t>
            </a:r>
            <a:endParaRPr lang="en-US" sz="4200" b="1" u="sng" dirty="0">
              <a:solidFill>
                <a:schemeClr val="tx1"/>
              </a:solidFill>
              <a:highlight>
                <a:srgbClr val="FFFF00"/>
              </a:highlight>
            </a:endParaRPr>
          </a:p>
        </p:txBody>
      </p:sp>
      <p:sp>
        <p:nvSpPr>
          <p:cNvPr id="3" name="Title 2">
            <a:extLst>
              <a:ext uri="{FF2B5EF4-FFF2-40B4-BE49-F238E27FC236}">
                <a16:creationId xmlns:a16="http://schemas.microsoft.com/office/drawing/2014/main" id="{C1A62158-6A22-483C-81B4-5DB5BFBDC385}"/>
              </a:ext>
            </a:extLst>
          </p:cNvPr>
          <p:cNvSpPr>
            <a:spLocks noGrp="1"/>
          </p:cNvSpPr>
          <p:nvPr>
            <p:ph type="title"/>
          </p:nvPr>
        </p:nvSpPr>
        <p:spPr/>
        <p:txBody>
          <a:bodyPr/>
          <a:lstStyle/>
          <a:p>
            <a:r>
              <a:rPr lang="en-US" dirty="0"/>
              <a:t>More Resources</a:t>
            </a:r>
          </a:p>
        </p:txBody>
      </p:sp>
    </p:spTree>
    <p:extLst>
      <p:ext uri="{BB962C8B-B14F-4D97-AF65-F5344CB8AC3E}">
        <p14:creationId xmlns:p14="http://schemas.microsoft.com/office/powerpoint/2010/main" val="1273084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35587F-7BD5-A84C-82FB-86F7675C2EE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87832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Moderator: Philip Kahn-Pauli</a:t>
            </a:r>
          </a:p>
        </p:txBody>
      </p:sp>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349825" y="1504950"/>
            <a:ext cx="9101560" cy="53530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rPr>
              <a:t>Philip Kahn-Pauli is the Policy and Practices Director of </a:t>
            </a:r>
            <a:r>
              <a:rPr lang="en-US" dirty="0" err="1">
                <a:solidFill>
                  <a:schemeClr val="tx1"/>
                </a:solidFill>
              </a:rPr>
              <a:t>RespectAbility</a:t>
            </a:r>
            <a:r>
              <a:rPr lang="en-US" dirty="0">
                <a:solidFill>
                  <a:schemeClr val="tx1"/>
                </a:solidFill>
              </a:rPr>
              <a:t>. He educates leaders at the federal and state level about best practices to expand opportunities for people with disabilities. Kahn-Pauli coordinated the development and distribution of both the Disability Employment First Planning Toolkit and Disability and Criminal Justice Reform: Keys to Success report. He frequently organizes accessible webinars on best practices, which are attended by workforce boards, agencies, VR, disability organizations, public officials, artists and more – reaching a national audience of more than 2,000. Kahn-Pauli also speaks at national and regional conferences for workforce boards, agencies and professionals.</a:t>
            </a:r>
          </a:p>
        </p:txBody>
      </p:sp>
      <p:pic>
        <p:nvPicPr>
          <p:cNvPr id="1026" name="Picture 2" descr="https://i1.wp.com/www.respectability.org/wp-content/uploads/2017/07/Philip-Kahn-Pauli.jpg?w=556&amp;ssl=1"/>
          <p:cNvPicPr>
            <a:picLocks noChangeAspect="1" noChangeArrowheads="1"/>
          </p:cNvPicPr>
          <p:nvPr/>
        </p:nvPicPr>
        <p:blipFill>
          <a:blip r:embed="rId2" cstate="print"/>
          <a:srcRect/>
          <a:stretch>
            <a:fillRect/>
          </a:stretch>
        </p:blipFill>
        <p:spPr bwMode="auto">
          <a:xfrm>
            <a:off x="9451385" y="1504950"/>
            <a:ext cx="2434133" cy="243413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Lori Golden</a:t>
            </a:r>
          </a:p>
        </p:txBody>
      </p:sp>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349825" y="1504950"/>
            <a:ext cx="9101560" cy="53530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rPr>
              <a:t>Lori Golden is Ernst &amp; Young’s Abilities Strategy leader, driving efforts to build an enabling, inclusive environment for people of all abilities. She advises the firm’s over 1,000 member </a:t>
            </a:r>
            <a:r>
              <a:rPr lang="en-US" dirty="0" err="1">
                <a:solidFill>
                  <a:schemeClr val="tx1"/>
                </a:solidFill>
              </a:rPr>
              <a:t>AccessAbilities</a:t>
            </a:r>
            <a:r>
              <a:rPr lang="en-US" dirty="0">
                <a:solidFill>
                  <a:schemeClr val="tx1"/>
                </a:solidFill>
              </a:rPr>
              <a:t> professional resource network and its Abilities Champions leaders network. Lori leads initiatives to enhance ergonomics and accessibility in Ernst &amp; Young offices, communications, meetings, trainings and technology, educate EY people on abilities-related issues and create new diverse abilities recruiting strategies and employment models. She also consults on accommodations and career development issues for EY people working with differing abilities.</a:t>
            </a:r>
          </a:p>
        </p:txBody>
      </p:sp>
      <p:pic>
        <p:nvPicPr>
          <p:cNvPr id="1026" name="Picture 2" descr="Lori Golden headshot smiling"/>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451385" y="1504950"/>
            <a:ext cx="2434133" cy="2434133"/>
          </a:xfrm>
          <a:prstGeom prst="rect">
            <a:avLst/>
          </a:prstGeom>
          <a:noFill/>
        </p:spPr>
      </p:pic>
    </p:spTree>
    <p:extLst>
      <p:ext uri="{BB962C8B-B14F-4D97-AF65-F5344CB8AC3E}">
        <p14:creationId xmlns:p14="http://schemas.microsoft.com/office/powerpoint/2010/main" val="108150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Donna Meltzer</a:t>
            </a:r>
          </a:p>
        </p:txBody>
      </p:sp>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349825" y="1504950"/>
            <a:ext cx="9101560" cy="53530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rPr>
              <a:t>Donna Meltzer is CEO of the National Association of Councils on Developmental Disabilities (NACDD), a national nonprofit organization that supports the nation’s 56 governor-appointed Developmental Disabilities Councils that work within state government to promote independence, productivity, and integration of people with disabilities through systems change activities. In this capacity, Meltzer oversees the organization’s public policy and advocacy agenda as well as technical assistance to the members. Meltzer joined the NACDD in October 2012.</a:t>
            </a:r>
          </a:p>
        </p:txBody>
      </p:sp>
      <p:pic>
        <p:nvPicPr>
          <p:cNvPr id="1026" name="Picture 2" descr="Donna Meltzer smiling headshot"/>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451385" y="1504950"/>
            <a:ext cx="2434133" cy="2434133"/>
          </a:xfrm>
          <a:prstGeom prst="rect">
            <a:avLst/>
          </a:prstGeom>
          <a:noFill/>
        </p:spPr>
      </p:pic>
    </p:spTree>
    <p:extLst>
      <p:ext uri="{BB962C8B-B14F-4D97-AF65-F5344CB8AC3E}">
        <p14:creationId xmlns:p14="http://schemas.microsoft.com/office/powerpoint/2010/main" val="111355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German </a:t>
            </a:r>
            <a:r>
              <a:rPr lang="en-US" dirty="0" err="1"/>
              <a:t>Parodi</a:t>
            </a:r>
            <a:endParaRPr lang="en-US" dirty="0"/>
          </a:p>
        </p:txBody>
      </p:sp>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349825" y="1504950"/>
            <a:ext cx="9101560" cy="53530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rPr>
              <a:t>Originally from Puerto Rico, Germán has been an active community organizer with Philadelphia ADAPT, is a leader in direct action, and is the first person with a significant spinal cord injury to deploy to a disaster-impacted area. With Portlight and the Partnership for Inclusive Disaster Strategies, he deployed to Puerto Rico shortly after Hurricane Maria. Germán has a key voice in the work of the Partnership shaping language and content for two legislative projects- the Real Emergency Access for Aging and Disability Inclusion in Disasters Act (REAADI) and the Disaster Relief Medicaid Act (DRM).</a:t>
            </a:r>
          </a:p>
        </p:txBody>
      </p:sp>
      <p:pic>
        <p:nvPicPr>
          <p:cNvPr id="1026" name="Picture 2" descr="German Parodi speaking in front of a crowd. German is a wheelchair use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451385" y="1504950"/>
            <a:ext cx="2434133" cy="2434133"/>
          </a:xfrm>
          <a:prstGeom prst="rect">
            <a:avLst/>
          </a:prstGeom>
          <a:noFill/>
        </p:spPr>
      </p:pic>
    </p:spTree>
    <p:extLst>
      <p:ext uri="{BB962C8B-B14F-4D97-AF65-F5344CB8AC3E}">
        <p14:creationId xmlns:p14="http://schemas.microsoft.com/office/powerpoint/2010/main" val="313559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Shaylin </a:t>
            </a:r>
            <a:r>
              <a:rPr lang="en-US" dirty="0" err="1"/>
              <a:t>Sluzalis</a:t>
            </a:r>
            <a:endParaRPr lang="en-US" dirty="0"/>
          </a:p>
        </p:txBody>
      </p:sp>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349825" y="1504950"/>
            <a:ext cx="9101560" cy="535305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rPr>
              <a:t>Shaylin is a life-long advocate for her sister Brittani, the Co Executive Director of The Partnership for Inclusive Disaster Strategies, a disability rights activist with ADAPT, and a disaster relief first responder for the Partnership Portlight division. Shaylin played a major role in the crafting and editing of the Real Emergency Access for Aging and Disability Inclusion for Disasters Act (REAADI) - S. 1755 &amp; H.R. 3208 and the Disaster Relief Medicaid Act (DRMA) - S. 1754 &amp; H.R. 3215. She also has life long experience working with Center for Independent Livings and advocating for the rights of persons with disabilities. Since May of 2019 Shaylin has been actively involved in the United Nations Disaster Risk Reduction Thematic Group for Persons with Disabilities, and advocating for disability rights worldwide.</a:t>
            </a:r>
          </a:p>
        </p:txBody>
      </p:sp>
      <p:pic>
        <p:nvPicPr>
          <p:cNvPr id="1026" name="Picture 2" descr="Shaylin Sluzalis smiling standing behind her sister Brittani"/>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451385" y="1504950"/>
            <a:ext cx="2434133" cy="2434133"/>
          </a:xfrm>
          <a:prstGeom prst="rect">
            <a:avLst/>
          </a:prstGeom>
          <a:noFill/>
        </p:spPr>
      </p:pic>
    </p:spTree>
    <p:extLst>
      <p:ext uri="{BB962C8B-B14F-4D97-AF65-F5344CB8AC3E}">
        <p14:creationId xmlns:p14="http://schemas.microsoft.com/office/powerpoint/2010/main" val="238227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COVID-19 in the US</a:t>
            </a:r>
          </a:p>
        </p:txBody>
      </p:sp>
      <p:pic>
        <p:nvPicPr>
          <p:cNvPr id="4" name="Picture 3" descr="Map showing the 560+ confirmed cases of COVID-19 in the US and where they are located.">
            <a:extLst>
              <a:ext uri="{FF2B5EF4-FFF2-40B4-BE49-F238E27FC236}">
                <a16:creationId xmlns:a16="http://schemas.microsoft.com/office/drawing/2014/main" id="{FB140B33-7B9A-CF44-892A-05E42B93B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348" y="1678650"/>
            <a:ext cx="6975304" cy="3911923"/>
          </a:xfrm>
          <a:prstGeom prst="rect">
            <a:avLst/>
          </a:prstGeom>
        </p:spPr>
      </p:pic>
      <p:sp>
        <p:nvSpPr>
          <p:cNvPr id="8" name="TextBox 7">
            <a:extLst>
              <a:ext uri="{FF2B5EF4-FFF2-40B4-BE49-F238E27FC236}">
                <a16:creationId xmlns:a16="http://schemas.microsoft.com/office/drawing/2014/main" id="{C8FC164C-7822-0845-B860-CE49A963F7F9}"/>
              </a:ext>
            </a:extLst>
          </p:cNvPr>
          <p:cNvSpPr txBox="1"/>
          <p:nvPr/>
        </p:nvSpPr>
        <p:spPr>
          <a:xfrm>
            <a:off x="523240" y="6488668"/>
            <a:ext cx="10020267" cy="369332"/>
          </a:xfrm>
          <a:prstGeom prst="rect">
            <a:avLst/>
          </a:prstGeom>
          <a:noFill/>
        </p:spPr>
        <p:txBody>
          <a:bodyPr wrap="square" rtlCol="0">
            <a:spAutoFit/>
          </a:bodyPr>
          <a:lstStyle/>
          <a:p>
            <a:r>
              <a:rPr lang="en-US" dirty="0"/>
              <a:t>Source: </a:t>
            </a:r>
            <a:r>
              <a:rPr lang="en-US" dirty="0">
                <a:hlinkClick r:id="rId3"/>
              </a:rPr>
              <a:t>https://www.livescience.com/coronavirus-updates-united-states.html</a:t>
            </a:r>
            <a:endParaRPr lang="en-US" dirty="0"/>
          </a:p>
        </p:txBody>
      </p:sp>
    </p:spTree>
    <p:extLst>
      <p:ext uri="{BB962C8B-B14F-4D97-AF65-F5344CB8AC3E}">
        <p14:creationId xmlns:p14="http://schemas.microsoft.com/office/powerpoint/2010/main" val="3287852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Five Things To Know About How COVID-19 Affects People with Disabilities</a:t>
            </a:r>
          </a:p>
        </p:txBody>
      </p:sp>
      <p:sp>
        <p:nvSpPr>
          <p:cNvPr id="5" name="Content Placeholder 4">
            <a:extLst>
              <a:ext uri="{FF2B5EF4-FFF2-40B4-BE49-F238E27FC236}">
                <a16:creationId xmlns:a16="http://schemas.microsoft.com/office/drawing/2014/main" id="{8052CA5E-05F9-CA49-A9D8-8EB10EECBBCE}"/>
              </a:ext>
            </a:extLst>
          </p:cNvPr>
          <p:cNvSpPr>
            <a:spLocks noGrp="1"/>
          </p:cNvSpPr>
          <p:nvPr>
            <p:ph idx="1"/>
          </p:nvPr>
        </p:nvSpPr>
        <p:spPr>
          <a:xfrm>
            <a:off x="523240" y="1825625"/>
            <a:ext cx="10515599" cy="4351338"/>
          </a:xfrm>
        </p:spPr>
        <p:txBody>
          <a:bodyPr>
            <a:normAutofit fontScale="92500" lnSpcReduction="10000"/>
          </a:bodyPr>
          <a:lstStyle/>
          <a:p>
            <a:pPr marL="514350" indent="-514350">
              <a:buFont typeface="+mj-lt"/>
              <a:buAutoNum type="arabicPeriod"/>
            </a:pPr>
            <a:r>
              <a:rPr lang="en-US" dirty="0">
                <a:solidFill>
                  <a:schemeClr val="tx1"/>
                </a:solidFill>
              </a:rPr>
              <a:t>The people most often cited as being at serious risk are largely, by some definition, people with disabilities.</a:t>
            </a:r>
          </a:p>
          <a:p>
            <a:pPr marL="514350" indent="-514350">
              <a:buFont typeface="+mj-lt"/>
              <a:buAutoNum type="arabicPeriod"/>
            </a:pPr>
            <a:r>
              <a:rPr lang="en-US" dirty="0">
                <a:solidFill>
                  <a:schemeClr val="tx1"/>
                </a:solidFill>
              </a:rPr>
              <a:t>It can be harder for disabled people to take prudent steps to protect themselves from the coronavirus outbreak.</a:t>
            </a:r>
          </a:p>
          <a:p>
            <a:pPr marL="514350" indent="-514350">
              <a:buFont typeface="+mj-lt"/>
              <a:buAutoNum type="arabicPeriod"/>
            </a:pPr>
            <a:r>
              <a:rPr lang="en-US" dirty="0">
                <a:solidFill>
                  <a:schemeClr val="tx1"/>
                </a:solidFill>
              </a:rPr>
              <a:t>COVID-19 coronavirus threatens not only disabled people’s health, but their independence.</a:t>
            </a:r>
          </a:p>
          <a:p>
            <a:pPr marL="514350" indent="-514350">
              <a:buFont typeface="+mj-lt"/>
              <a:buAutoNum type="arabicPeriod"/>
            </a:pPr>
            <a:r>
              <a:rPr lang="en-US" dirty="0">
                <a:solidFill>
                  <a:schemeClr val="tx1"/>
                </a:solidFill>
              </a:rPr>
              <a:t>This outbreak has the potential to add new perspectives and urgency to a number of long-time disability issues.</a:t>
            </a:r>
          </a:p>
          <a:p>
            <a:pPr marL="514350" indent="-514350">
              <a:buFont typeface="+mj-lt"/>
              <a:buAutoNum type="arabicPeriod"/>
            </a:pPr>
            <a:r>
              <a:rPr lang="en-US" dirty="0">
                <a:solidFill>
                  <a:schemeClr val="tx1"/>
                </a:solidFill>
              </a:rPr>
              <a:t>You can help a lot just being aware and sensitive to the specific risks and obstacles faced by disabled people in an outbreak of contagious illness like COVID-19.</a:t>
            </a:r>
          </a:p>
          <a:p>
            <a:pPr marL="514350" indent="-514350">
              <a:buFont typeface="+mj-lt"/>
              <a:buAutoNum type="arabicPeriod"/>
            </a:pPr>
            <a:endParaRPr lang="en-US" dirty="0">
              <a:solidFill>
                <a:schemeClr val="tx1"/>
              </a:solidFill>
            </a:endParaRPr>
          </a:p>
        </p:txBody>
      </p:sp>
      <p:sp>
        <p:nvSpPr>
          <p:cNvPr id="6" name="TextBox 5">
            <a:extLst>
              <a:ext uri="{FF2B5EF4-FFF2-40B4-BE49-F238E27FC236}">
                <a16:creationId xmlns:a16="http://schemas.microsoft.com/office/drawing/2014/main" id="{CD65EF7B-BD76-2F40-B309-65EBBBE88B71}"/>
              </a:ext>
            </a:extLst>
          </p:cNvPr>
          <p:cNvSpPr txBox="1"/>
          <p:nvPr/>
        </p:nvSpPr>
        <p:spPr>
          <a:xfrm>
            <a:off x="523240" y="6211669"/>
            <a:ext cx="10020267" cy="646331"/>
          </a:xfrm>
          <a:prstGeom prst="rect">
            <a:avLst/>
          </a:prstGeom>
          <a:noFill/>
        </p:spPr>
        <p:txBody>
          <a:bodyPr wrap="square" rtlCol="0">
            <a:spAutoFit/>
          </a:bodyPr>
          <a:lstStyle/>
          <a:p>
            <a:r>
              <a:rPr lang="en-US" dirty="0"/>
              <a:t>Source: </a:t>
            </a:r>
            <a:r>
              <a:rPr lang="en-US" dirty="0">
                <a:hlinkClick r:id="rId2"/>
              </a:rPr>
              <a:t>https://www.forbes.com/sites/andrewpulrang/2020/03/08/5-things-to-know-about-coronavirus-and-people-with-disabilities/#2317ea5b1d21</a:t>
            </a:r>
            <a:endParaRPr lang="en-US" dirty="0"/>
          </a:p>
        </p:txBody>
      </p:sp>
    </p:spTree>
    <p:extLst>
      <p:ext uri="{BB962C8B-B14F-4D97-AF65-F5344CB8AC3E}">
        <p14:creationId xmlns:p14="http://schemas.microsoft.com/office/powerpoint/2010/main" val="209663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Tips from the CDC</a:t>
            </a:r>
          </a:p>
        </p:txBody>
      </p:sp>
      <p:sp>
        <p:nvSpPr>
          <p:cNvPr id="2" name="Content Placeholder 1"/>
          <p:cNvSpPr>
            <a:spLocks noGrp="1"/>
          </p:cNvSpPr>
          <p:nvPr>
            <p:ph idx="1"/>
          </p:nvPr>
        </p:nvSpPr>
        <p:spPr/>
        <p:txBody>
          <a:bodyPr>
            <a:normAutofit/>
          </a:bodyPr>
          <a:lstStyle/>
          <a:p>
            <a:r>
              <a:rPr lang="en-US" dirty="0">
                <a:solidFill>
                  <a:schemeClr val="tx1"/>
                </a:solidFill>
              </a:rPr>
              <a:t>If you are at </a:t>
            </a:r>
            <a:r>
              <a:rPr lang="en-US" dirty="0">
                <a:solidFill>
                  <a:schemeClr val="tx1"/>
                </a:solidFill>
                <a:hlinkClick r:id="rId2">
                  <a:extLst>
                    <a:ext uri="{A12FA001-AC4F-418D-AE19-62706E023703}">
                      <ahyp:hlinkClr xmlns:ahyp="http://schemas.microsoft.com/office/drawing/2018/hyperlinkcolor" val="tx"/>
                    </a:ext>
                  </a:extLst>
                </a:hlinkClick>
              </a:rPr>
              <a:t>higher risk</a:t>
            </a:r>
            <a:r>
              <a:rPr lang="en-US" dirty="0">
                <a:solidFill>
                  <a:schemeClr val="tx1"/>
                </a:solidFill>
              </a:rPr>
              <a:t> of getting very sick from COVID-19, you should:</a:t>
            </a:r>
          </a:p>
          <a:p>
            <a:pPr lvl="1"/>
            <a:r>
              <a:rPr lang="en-US" u="sng" dirty="0">
                <a:solidFill>
                  <a:schemeClr val="tx1"/>
                </a:solidFill>
                <a:hlinkClick r:id="rId3">
                  <a:extLst>
                    <a:ext uri="{A12FA001-AC4F-418D-AE19-62706E023703}">
                      <ahyp:hlinkClr xmlns:ahyp="http://schemas.microsoft.com/office/drawing/2018/hyperlinkcolor" val="tx"/>
                    </a:ext>
                  </a:extLst>
                </a:hlinkClick>
              </a:rPr>
              <a:t>Stock up on supplies</a:t>
            </a:r>
            <a:endParaRPr lang="en-US" dirty="0">
              <a:solidFill>
                <a:schemeClr val="tx1"/>
              </a:solidFill>
            </a:endParaRPr>
          </a:p>
          <a:p>
            <a:pPr lvl="1"/>
            <a:r>
              <a:rPr lang="en-US" dirty="0">
                <a:solidFill>
                  <a:schemeClr val="tx1"/>
                </a:solidFill>
              </a:rPr>
              <a:t>Take </a:t>
            </a:r>
            <a:r>
              <a:rPr lang="en-US" u="sng" dirty="0">
                <a:solidFill>
                  <a:schemeClr val="tx1"/>
                </a:solidFill>
                <a:hlinkClick r:id="rId4">
                  <a:extLst>
                    <a:ext uri="{A12FA001-AC4F-418D-AE19-62706E023703}">
                      <ahyp:hlinkClr xmlns:ahyp="http://schemas.microsoft.com/office/drawing/2018/hyperlinkcolor" val="tx"/>
                    </a:ext>
                  </a:extLst>
                </a:hlinkClick>
              </a:rPr>
              <a:t>everyday precautions</a:t>
            </a:r>
            <a:r>
              <a:rPr lang="en-US" dirty="0">
                <a:solidFill>
                  <a:schemeClr val="tx1"/>
                </a:solidFill>
              </a:rPr>
              <a:t> to keep space between yourself and others</a:t>
            </a:r>
          </a:p>
          <a:p>
            <a:pPr lvl="1"/>
            <a:r>
              <a:rPr lang="en-US" dirty="0">
                <a:solidFill>
                  <a:schemeClr val="tx1"/>
                </a:solidFill>
              </a:rPr>
              <a:t>When you go out in public, keep away from others who are sick, limit close contact and wash your hands often.</a:t>
            </a:r>
          </a:p>
          <a:p>
            <a:pPr lvl="1"/>
            <a:r>
              <a:rPr lang="en-US" u="sng" dirty="0">
                <a:solidFill>
                  <a:schemeClr val="tx1"/>
                </a:solidFill>
                <a:hlinkClick r:id="rId5">
                  <a:extLst>
                    <a:ext uri="{A12FA001-AC4F-418D-AE19-62706E023703}">
                      <ahyp:hlinkClr xmlns:ahyp="http://schemas.microsoft.com/office/drawing/2018/hyperlinkcolor" val="tx"/>
                    </a:ext>
                  </a:extLst>
                </a:hlinkClick>
              </a:rPr>
              <a:t>Avoid crowds</a:t>
            </a:r>
            <a:r>
              <a:rPr lang="en-US" dirty="0">
                <a:solidFill>
                  <a:schemeClr val="tx1"/>
                </a:solidFill>
              </a:rPr>
              <a:t> as much as possible</a:t>
            </a:r>
          </a:p>
          <a:p>
            <a:r>
              <a:rPr lang="en-US" dirty="0">
                <a:solidFill>
                  <a:schemeClr val="tx1"/>
                </a:solidFill>
              </a:rPr>
              <a:t>During a COVID-19 outbreak in your community, </a:t>
            </a:r>
            <a:r>
              <a:rPr lang="en-US" u="sng" dirty="0">
                <a:solidFill>
                  <a:schemeClr val="tx1"/>
                </a:solidFill>
                <a:hlinkClick r:id="rId6">
                  <a:extLst>
                    <a:ext uri="{A12FA001-AC4F-418D-AE19-62706E023703}">
                      <ahyp:hlinkClr xmlns:ahyp="http://schemas.microsoft.com/office/drawing/2018/hyperlinkcolor" val="tx"/>
                    </a:ext>
                  </a:extLst>
                </a:hlinkClick>
              </a:rPr>
              <a:t>stay home</a:t>
            </a:r>
            <a:r>
              <a:rPr lang="en-US" dirty="0">
                <a:solidFill>
                  <a:schemeClr val="tx1"/>
                </a:solidFill>
              </a:rPr>
              <a:t> as much as possible.</a:t>
            </a:r>
          </a:p>
        </p:txBody>
      </p:sp>
      <p:sp>
        <p:nvSpPr>
          <p:cNvPr id="4" name="Rectangle 3">
            <a:extLst>
              <a:ext uri="{FF2B5EF4-FFF2-40B4-BE49-F238E27FC236}">
                <a16:creationId xmlns:a16="http://schemas.microsoft.com/office/drawing/2014/main" id="{32C7EF3B-2CF2-E543-8181-D6FD41543559}"/>
              </a:ext>
            </a:extLst>
          </p:cNvPr>
          <p:cNvSpPr/>
          <p:nvPr/>
        </p:nvSpPr>
        <p:spPr>
          <a:xfrm>
            <a:off x="523240" y="6488668"/>
            <a:ext cx="9687127" cy="369332"/>
          </a:xfrm>
          <a:prstGeom prst="rect">
            <a:avLst/>
          </a:prstGeom>
        </p:spPr>
        <p:txBody>
          <a:bodyPr wrap="square">
            <a:spAutoFit/>
          </a:bodyPr>
          <a:lstStyle/>
          <a:p>
            <a:r>
              <a:rPr lang="en-US" dirty="0"/>
              <a:t>Source: </a:t>
            </a:r>
            <a:r>
              <a:rPr lang="en-US" dirty="0">
                <a:hlinkClick r:id="rId7"/>
              </a:rPr>
              <a:t>https://www.cdc.gov/coronavirus/2019-ncov/specific-groups/high-risk-complications.html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imple">
  <a:themeElements>
    <a:clrScheme name="Hyperlink">
      <a:dk1>
        <a:srgbClr val="000000"/>
      </a:dk1>
      <a:lt1>
        <a:srgbClr val="FFFFFF"/>
      </a:lt1>
      <a:dk2>
        <a:srgbClr val="FEBE10"/>
      </a:dk2>
      <a:lt2>
        <a:srgbClr val="E7E6E6"/>
      </a:lt2>
      <a:accent1>
        <a:srgbClr val="F7931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ntSpace_by_Candid_Webinar" id="{75E28334-E431-7C4D-BE2D-57B787DCDA24}" vid="{3C3AFB6A-3BA3-FD4A-951D-778308A1E6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D9D34CD91526458D92C8141B2EA981" ma:contentTypeVersion="11" ma:contentTypeDescription="Create a new document." ma:contentTypeScope="" ma:versionID="add457def0e233ab2ba14513b147401b">
  <xsd:schema xmlns:xsd="http://www.w3.org/2001/XMLSchema" xmlns:xs="http://www.w3.org/2001/XMLSchema" xmlns:p="http://schemas.microsoft.com/office/2006/metadata/properties" xmlns:ns2="4147aace-2ae0-4a68-bc6a-428172225e74" xmlns:ns3="5c22ca31-87b5-49e1-8c03-d2754e422f12" targetNamespace="http://schemas.microsoft.com/office/2006/metadata/properties" ma:root="true" ma:fieldsID="d47d87206d3b4114910a1761cc7400b4" ns2:_="" ns3:_="">
    <xsd:import namespace="4147aace-2ae0-4a68-bc6a-428172225e74"/>
    <xsd:import namespace="5c22ca31-87b5-49e1-8c03-d2754e422f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7aace-2ae0-4a68-bc6a-428172225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22ca31-87b5-49e1-8c03-d2754e422f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5CA24C-5DCE-4058-8ACF-E0C2F91DE93B}">
  <ds:schemaRef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schemas.microsoft.com/office/infopath/2007/PartnerControls"/>
    <ds:schemaRef ds:uri="5c22ca31-87b5-49e1-8c03-d2754e422f12"/>
    <ds:schemaRef ds:uri="http://schemas.openxmlformats.org/package/2006/metadata/core-properties"/>
    <ds:schemaRef ds:uri="4147aace-2ae0-4a68-bc6a-428172225e74"/>
  </ds:schemaRefs>
</ds:datastoreItem>
</file>

<file path=customXml/itemProps2.xml><?xml version="1.0" encoding="utf-8"?>
<ds:datastoreItem xmlns:ds="http://schemas.openxmlformats.org/officeDocument/2006/customXml" ds:itemID="{462AB8B7-B897-458F-9620-7CAE57F8DEDF}">
  <ds:schemaRefs>
    <ds:schemaRef ds:uri="http://schemas.microsoft.com/sharepoint/v3/contenttype/forms"/>
  </ds:schemaRefs>
</ds:datastoreItem>
</file>

<file path=customXml/itemProps3.xml><?xml version="1.0" encoding="utf-8"?>
<ds:datastoreItem xmlns:ds="http://schemas.openxmlformats.org/officeDocument/2006/customXml" ds:itemID="{9F49C87A-B687-4548-973E-EF587A4E3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7aace-2ae0-4a68-bc6a-428172225e74"/>
    <ds:schemaRef ds:uri="5c22ca31-87b5-49e1-8c03-d2754e422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22843</TotalTime>
  <Words>1358</Words>
  <Application>Microsoft Macintosh PowerPoint</Application>
  <PresentationFormat>Widescreen</PresentationFormat>
  <Paragraphs>71</Paragraphs>
  <Slides>17</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Georgia</vt:lpstr>
      <vt:lpstr>System Font Regular</vt:lpstr>
      <vt:lpstr>Times New Roman</vt:lpstr>
      <vt:lpstr>Office Theme</vt:lpstr>
      <vt:lpstr>2_Simple</vt:lpstr>
      <vt:lpstr>How Disability Inclusion &amp; Equity Can Add to Your Success</vt:lpstr>
      <vt:lpstr>Moderator: Philip Kahn-Pauli</vt:lpstr>
      <vt:lpstr>Lori Golden</vt:lpstr>
      <vt:lpstr>Donna Meltzer</vt:lpstr>
      <vt:lpstr>German Parodi</vt:lpstr>
      <vt:lpstr>Shaylin Sluzalis</vt:lpstr>
      <vt:lpstr>COVID-19 in the US</vt:lpstr>
      <vt:lpstr>Five Things To Know About How COVID-19 Affects People with Disabilities</vt:lpstr>
      <vt:lpstr>Tips from the CDC</vt:lpstr>
      <vt:lpstr>Everyday Precautions (1)</vt:lpstr>
      <vt:lpstr>Everyday Precautions (2)</vt:lpstr>
      <vt:lpstr>8 Questions Employers Should Ask About Coronavirus (1)</vt:lpstr>
      <vt:lpstr>8 Questions Employers Should Ask About Coronavirus (2)</vt:lpstr>
      <vt:lpstr>Disability Organizations Leading the Way </vt:lpstr>
      <vt:lpstr>What You Need to Know About Coronavirus (In ASL)</vt:lpstr>
      <vt:lpstr>More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650</cp:revision>
  <dcterms:created xsi:type="dcterms:W3CDTF">2019-02-07T00:58:17Z</dcterms:created>
  <dcterms:modified xsi:type="dcterms:W3CDTF">2020-03-11T14:48:45Z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0x0101005CD9D34CD91526458D92C8141B2EA981</vt:lpwstr>
  </property>
</Properties>
</file>