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82" r:id="rId3"/>
  </p:sldMasterIdLst>
  <p:notesMasterIdLst>
    <p:notesMasterId r:id="rId36"/>
  </p:notesMasterIdLst>
  <p:sldIdLst>
    <p:sldId id="335" r:id="rId4"/>
    <p:sldId id="441" r:id="rId5"/>
    <p:sldId id="505" r:id="rId6"/>
    <p:sldId id="475" r:id="rId7"/>
    <p:sldId id="470" r:id="rId8"/>
    <p:sldId id="478" r:id="rId9"/>
    <p:sldId id="504" r:id="rId10"/>
    <p:sldId id="485" r:id="rId11"/>
    <p:sldId id="501" r:id="rId12"/>
    <p:sldId id="451" r:id="rId13"/>
    <p:sldId id="503" r:id="rId14"/>
    <p:sldId id="263" r:id="rId15"/>
    <p:sldId id="264" r:id="rId16"/>
    <p:sldId id="502" r:id="rId17"/>
    <p:sldId id="506" r:id="rId18"/>
    <p:sldId id="476" r:id="rId19"/>
    <p:sldId id="508" r:id="rId20"/>
    <p:sldId id="428" r:id="rId21"/>
    <p:sldId id="430" r:id="rId22"/>
    <p:sldId id="429" r:id="rId23"/>
    <p:sldId id="464" r:id="rId24"/>
    <p:sldId id="511" r:id="rId25"/>
    <p:sldId id="513" r:id="rId26"/>
    <p:sldId id="514" r:id="rId27"/>
    <p:sldId id="509" r:id="rId28"/>
    <p:sldId id="486" r:id="rId29"/>
    <p:sldId id="460" r:id="rId30"/>
    <p:sldId id="500" r:id="rId31"/>
    <p:sldId id="507" r:id="rId32"/>
    <p:sldId id="494" r:id="rId33"/>
    <p:sldId id="481" r:id="rId34"/>
    <p:sldId id="431" r:id="rId35"/>
  </p:sldIdLst>
  <p:sldSz cx="9144000" cy="6858000" type="screen4x3"/>
  <p:notesSz cx="6858000" cy="9313863"/>
  <p:embeddedFontLst>
    <p:embeddedFont>
      <p:font typeface="Baskerville  " panose="02020502070401020303" pitchFamily="18" charset="0"/>
      <p:bold r:id="rId37"/>
      <p:italic r:id="rId38"/>
      <p:boldItalic r:id="rId39"/>
    </p:embeddedFont>
    <p:embeddedFont>
      <p:font typeface="Baskerville Old Face" panose="02020602080505020303" pitchFamily="18" charset="77"/>
      <p:regular r:id="rId40"/>
    </p:embeddedFont>
    <p:embeddedFont>
      <p:font typeface="Calibri" panose="020F0502020204030204" pitchFamily="34" charset="0"/>
      <p:regular r:id="rId41"/>
      <p:bold r:id="rId42"/>
      <p:italic r:id="rId43"/>
      <p:boldItalic r:id="rId44"/>
    </p:embeddedFont>
    <p:embeddedFont>
      <p:font typeface="Helvetica" pitchFamily="2" charset="0"/>
      <p:regular r:id="rId45"/>
      <p:bold r:id="rId46"/>
      <p:italic r:id="rId47"/>
      <p:boldItalic r:id="rId48"/>
    </p:embeddedFont>
    <p:embeddedFont>
      <p:font typeface="Libre Baskerville" panose="02000000000000000000" pitchFamily="2" charset="0"/>
      <p:regular r:id="rId49"/>
      <p:bold r:id="rId50"/>
      <p:italic r:id="rId51"/>
    </p:embeddedFont>
    <p:embeddedFont>
      <p:font typeface="Verdana" panose="020B0604030504040204" pitchFamily="34" charset="0"/>
      <p:regular r:id="rId52"/>
      <p:bold r:id="rId53"/>
      <p:italic r:id="rId54"/>
      <p:boldItalic r:id="rId55"/>
    </p:embeddedFont>
    <p:embeddedFont>
      <p:font typeface="Wingdings 2" pitchFamily="2" charset="2"/>
      <p:regular r:id="rId56"/>
    </p:embeddedFont>
    <p:embeddedFont>
      <p:font typeface="Wingdings 3" pitchFamily="2" charset="2"/>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463" autoAdjust="0"/>
  </p:normalViewPr>
  <p:slideViewPr>
    <p:cSldViewPr snapToGrid="0">
      <p:cViewPr varScale="1">
        <p:scale>
          <a:sx n="104" d="100"/>
          <a:sy n="104" d="100"/>
        </p:scale>
        <p:origin x="96" y="320"/>
      </p:cViewPr>
      <p:guideLst>
        <p:guide orient="horz" pos="2160"/>
        <p:guide pos="2880"/>
      </p:guideLst>
    </p:cSldViewPr>
  </p:slideViewPr>
  <p:outlineViewPr>
    <p:cViewPr>
      <p:scale>
        <a:sx n="33" d="100"/>
        <a:sy n="33" d="100"/>
      </p:scale>
      <p:origin x="0" y="-29994"/>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65693"/>
          </a:xfrm>
          <a:prstGeom prst="rect">
            <a:avLst/>
          </a:prstGeom>
          <a:noFill/>
          <a:ln>
            <a:noFill/>
          </a:ln>
        </p:spPr>
        <p:txBody>
          <a:bodyPr wrap="square" lIns="93162" tIns="93162" rIns="93162" bIns="93162"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65693"/>
          </a:xfrm>
          <a:prstGeom prst="rect">
            <a:avLst/>
          </a:prstGeom>
          <a:noFill/>
          <a:ln>
            <a:noFill/>
          </a:ln>
        </p:spPr>
        <p:txBody>
          <a:bodyPr wrap="square" lIns="93162" tIns="93162" rIns="93162" bIns="93162"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24085"/>
            <a:ext cx="5486400" cy="4191238"/>
          </a:xfrm>
          <a:prstGeom prst="rect">
            <a:avLst/>
          </a:prstGeom>
          <a:noFill/>
          <a:ln>
            <a:noFill/>
          </a:ln>
        </p:spPr>
        <p:txBody>
          <a:bodyPr wrap="square" lIns="93162" tIns="93162" rIns="93162" bIns="93162"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6554"/>
            <a:ext cx="2971800" cy="465693"/>
          </a:xfrm>
          <a:prstGeom prst="rect">
            <a:avLst/>
          </a:prstGeom>
          <a:noFill/>
          <a:ln>
            <a:noFill/>
          </a:ln>
        </p:spPr>
        <p:txBody>
          <a:bodyPr wrap="square" lIns="93162" tIns="93162" rIns="93162" bIns="93162"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846554"/>
            <a:ext cx="2971800" cy="465693"/>
          </a:xfrm>
          <a:prstGeom prst="rect">
            <a:avLst/>
          </a:prstGeom>
          <a:noFill/>
          <a:ln>
            <a:noFill/>
          </a:ln>
        </p:spPr>
        <p:txBody>
          <a:bodyPr wrap="square" lIns="93162" tIns="46568" rIns="93162" bIns="46568" anchor="b" anchorCtr="0">
            <a:noAutofit/>
          </a:bodyPr>
          <a:lstStyle/>
          <a:p>
            <a:pPr indent="-19412"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indent="-19412"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2" y="4424085"/>
            <a:ext cx="5486399" cy="4191238"/>
          </a:xfrm>
          <a:prstGeom prst="rect">
            <a:avLst/>
          </a:prstGeom>
          <a:noFill/>
          <a:ln>
            <a:noFill/>
          </a:ln>
        </p:spPr>
        <p:txBody>
          <a:bodyPr wrap="square" lIns="93137" tIns="46543" rIns="93137" bIns="46543" anchor="t" anchorCtr="0">
            <a:noAutofit/>
          </a:bodyPr>
          <a:lstStyle/>
          <a:p>
            <a:pPr indent="-19412">
              <a:buSzPct val="25000"/>
              <a:buNone/>
            </a:pPr>
            <a:endParaRPr dirty="0"/>
          </a:p>
        </p:txBody>
      </p:sp>
      <p:sp>
        <p:nvSpPr>
          <p:cNvPr id="167" name="Shape 167"/>
          <p:cNvSpPr txBox="1">
            <a:spLocks noGrp="1"/>
          </p:cNvSpPr>
          <p:nvPr>
            <p:ph type="sldNum" idx="12"/>
          </p:nvPr>
        </p:nvSpPr>
        <p:spPr>
          <a:xfrm>
            <a:off x="3884614" y="8846554"/>
            <a:ext cx="2971799" cy="465693"/>
          </a:xfrm>
          <a:prstGeom prst="rect">
            <a:avLst/>
          </a:prstGeom>
          <a:noFill/>
          <a:ln>
            <a:noFill/>
          </a:ln>
        </p:spPr>
        <p:txBody>
          <a:bodyPr wrap="square" lIns="93137" tIns="46543" rIns="93137" bIns="46543" anchor="b" anchorCtr="0">
            <a:noAutofit/>
          </a:bodyPr>
          <a:lstStyle/>
          <a:p>
            <a:pPr indent="-19412" algn="r">
              <a:buClr>
                <a:srgbClr val="000000"/>
              </a:buClr>
              <a:buSzPct val="25000"/>
            </a:pPr>
            <a:fld id="{00000000-1234-1234-1234-123412341234}" type="slidenum">
              <a:rPr lang="en-US" sz="1200">
                <a:latin typeface="Calibri"/>
                <a:ea typeface="Calibri"/>
                <a:cs typeface="Calibri"/>
                <a:sym typeface="Calibri"/>
              </a:rPr>
              <a:pPr indent="-19412" algn="r">
                <a:buClr>
                  <a:srgbClr val="000000"/>
                </a:buCl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202213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794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5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09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indent="-19412" algn="r">
                <a:buClr>
                  <a:schemeClr val="dk1"/>
                </a:buClr>
                <a:buSzPct val="250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4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48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indent="-19412" algn="r">
                <a:buClr>
                  <a:schemeClr val="dk1"/>
                </a:buCl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854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552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707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28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47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38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867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9948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45348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571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953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13" y="434341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61920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792F-B91A-4F4E-930A-C43992FB1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ECAAB-8685-49E3-B994-6720998456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B5CB9-3555-4672-BC6B-69791C6A828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39AF8A-470B-47C0-BA2B-4DE5F54E6584}"/>
              </a:ext>
            </a:extLst>
          </p:cNvPr>
          <p:cNvSpPr>
            <a:spLocks noGrp="1"/>
          </p:cNvSpPr>
          <p:nvPr>
            <p:ph type="dt" sz="half" idx="10"/>
          </p:nvPr>
        </p:nvSpPr>
        <p:spPr/>
        <p:txBody>
          <a:bodyPr/>
          <a:lstStyle/>
          <a:p>
            <a:fld id="{CBA1A2EF-F6E0-4237-8885-F410AC987682}" type="datetimeFigureOut">
              <a:rPr lang="en-US" smtClean="0"/>
              <a:t>6/3/19</a:t>
            </a:fld>
            <a:endParaRPr lang="en-US"/>
          </a:p>
        </p:txBody>
      </p:sp>
      <p:sp>
        <p:nvSpPr>
          <p:cNvPr id="6" name="Footer Placeholder 5">
            <a:extLst>
              <a:ext uri="{FF2B5EF4-FFF2-40B4-BE49-F238E27FC236}">
                <a16:creationId xmlns:a16="http://schemas.microsoft.com/office/drawing/2014/main" id="{CE181F1F-EAC2-4B38-8268-BE7FE7422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61146-A9ED-4C8D-8D14-1AA7BACB8111}"/>
              </a:ext>
            </a:extLst>
          </p:cNvPr>
          <p:cNvSpPr>
            <a:spLocks noGrp="1"/>
          </p:cNvSpPr>
          <p:nvPr>
            <p:ph type="sldNum" sz="quarter" idx="12"/>
          </p:nvPr>
        </p:nvSpPr>
        <p:spPr/>
        <p:txBody>
          <a:bodyPr/>
          <a:lstStyle/>
          <a:p>
            <a:fld id="{98BE5224-0B78-4487-9268-6E3731A2D781}" type="slidenum">
              <a:rPr lang="en-US" smtClean="0"/>
              <a:t>‹#›</a:t>
            </a:fld>
            <a:endParaRPr lang="en-US"/>
          </a:p>
        </p:txBody>
      </p:sp>
    </p:spTree>
    <p:extLst>
      <p:ext uri="{BB962C8B-B14F-4D97-AF65-F5344CB8AC3E}">
        <p14:creationId xmlns:p14="http://schemas.microsoft.com/office/powerpoint/2010/main" val="12585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9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7035114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atoday.com/story/news/nation/2018/04/03/gallaudet-deaf-president-now-30-anniversary/464611002/" TargetMode="External"/><Relationship Id="rId2" Type="http://schemas.openxmlformats.org/officeDocument/2006/relationships/hyperlink" Target="https://www.bamsi.org/administration/celebrating-the-life-of-disability-advocate-ed-roberts/" TargetMode="Externa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a/fordham.edu/file/d/1mQbfhCLARUud_00pOFbElJWMjbZnNCJo/view?usp=drive_web"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ved=2ahUKEwj0_L-SisbgAhUshOAKHeclAesQjRx6BAgBEAQ&amp;url=https%3A%2F%2Featingdisordersreview.com%2Fcategory%2Fq-a%2F&amp;psig=AOvVaw2uj0z3kU84zyTkBvxazLl0&amp;ust=1550606628306356"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legistar.council.nyc.gov/MeetingDetail.aspx?ID=685412&amp;GUID=9B72DA49-DE1F-4814-9566-D4717ECF51AC&amp;Options=info&amp;Search=" TargetMode="External"/><Relationship Id="rId2" Type="http://schemas.openxmlformats.org/officeDocument/2006/relationships/hyperlink" Target="https://legistar.council.nyc.gov/MeetingDetail.aspx?ID=685312&amp;GUID=61016C9A-D016-42E9-B063-504D6BD52048&amp;Options=info&amp;Search="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9P_4D26hApY"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4" name="Shape 169">
            <a:extLst>
              <a:ext uri="{FF2B5EF4-FFF2-40B4-BE49-F238E27FC236}">
                <a16:creationId xmlns:a16="http://schemas.microsoft.com/office/drawing/2014/main" id="{198C204F-A8D6-4B23-825E-B3DB91950AAC}"/>
              </a:ext>
            </a:extLst>
          </p:cNvPr>
          <p:cNvSpPr txBox="1">
            <a:spLocks/>
          </p:cNvSpPr>
          <p:nvPr/>
        </p:nvSpPr>
        <p:spPr>
          <a:xfrm>
            <a:off x="874469" y="4827477"/>
            <a:ext cx="7672861" cy="2434121"/>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hlinkClick r:id="rId3"/>
              </a:rPr>
              <a:t>www.RespectAbility.org</a:t>
            </a:r>
            <a:r>
              <a:rPr lang="en-US" sz="1400" b="1" dirty="0">
                <a:solidFill>
                  <a:schemeClr val="dk1"/>
                </a:solidFill>
                <a:latin typeface="Libre Baskerville" panose="020B0604020202020204" charset="0"/>
                <a:ea typeface="Libre Baskerville"/>
                <a:cs typeface="Libre Baskerville"/>
                <a:sym typeface="Libre Baskerville"/>
              </a:rPr>
              <a:t> </a:t>
            </a:r>
          </a:p>
          <a:p>
            <a:pPr marL="0" indent="0" algn="ctr">
              <a:lnSpc>
                <a:spcPct val="115000"/>
              </a:lnSpc>
              <a:spcBef>
                <a:spcPts val="0"/>
              </a:spcBef>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endParaRPr>
          </a:p>
        </p:txBody>
      </p:sp>
      <p:sp>
        <p:nvSpPr>
          <p:cNvPr id="2" name="Title 1">
            <a:extLst>
              <a:ext uri="{FF2B5EF4-FFF2-40B4-BE49-F238E27FC236}">
                <a16:creationId xmlns:a16="http://schemas.microsoft.com/office/drawing/2014/main" id="{B3BAB956-BE6F-4551-AEAD-C50E125A78DC}"/>
              </a:ext>
            </a:extLst>
          </p:cNvPr>
          <p:cNvSpPr>
            <a:spLocks noGrp="1"/>
          </p:cNvSpPr>
          <p:nvPr>
            <p:ph type="title"/>
          </p:nvPr>
        </p:nvSpPr>
        <p:spPr>
          <a:xfrm>
            <a:off x="850832" y="1036352"/>
            <a:ext cx="7886700" cy="994172"/>
          </a:xfrm>
        </p:spPr>
        <p:txBody>
          <a:bodyPr/>
          <a:lstStyle/>
          <a:p>
            <a:r>
              <a:rPr lang="en-US" dirty="0" err="1"/>
              <a:t>RespectAbility</a:t>
            </a:r>
            <a:endParaRPr lang="en-US" dirty="0"/>
          </a:p>
        </p:txBody>
      </p:sp>
      <p:pic>
        <p:nvPicPr>
          <p:cNvPr id="172" name="Shape 172" descr="Black and gold logo of RespectAbility&#10;"/>
          <p:cNvPicPr preferRelativeResize="0"/>
          <p:nvPr/>
        </p:nvPicPr>
        <p:blipFill rotWithShape="1">
          <a:blip r:embed="rId4">
            <a:alphaModFix/>
          </a:blip>
          <a:srcRect/>
          <a:stretch/>
        </p:blipFill>
        <p:spPr>
          <a:xfrm>
            <a:off x="2990041" y="311259"/>
            <a:ext cx="3800043" cy="1893713"/>
          </a:xfrm>
          <a:prstGeom prst="rect">
            <a:avLst/>
          </a:prstGeom>
          <a:noFill/>
          <a:ln>
            <a:noFill/>
          </a:ln>
        </p:spPr>
      </p:pic>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319489" y="1959477"/>
            <a:ext cx="9359407" cy="2950922"/>
          </a:xfrm>
        </p:spPr>
        <p:txBody>
          <a:bodyPr/>
          <a:lstStyle/>
          <a:p>
            <a:pPr marL="508004" indent="0" algn="ctr">
              <a:buClr>
                <a:srgbClr val="000000"/>
              </a:buClr>
              <a:buSzPct val="25000"/>
              <a:buNone/>
            </a:pPr>
            <a:r>
              <a:rPr lang="en-US" sz="3600" b="1" i="1" dirty="0">
                <a:latin typeface="Calibri" panose="020F0502020204030204" pitchFamily="34" charset="0"/>
                <a:ea typeface="Libre Baskerville"/>
                <a:cs typeface="Calibri" panose="020F0502020204030204" pitchFamily="34" charset="0"/>
                <a:sym typeface="Libre Baskerville"/>
              </a:rPr>
              <a:t>Women’s Disability Leadership, Inclusion &amp; Advocacy Series </a:t>
            </a:r>
          </a:p>
          <a:p>
            <a:pPr marL="508004" indent="0" algn="ctr">
              <a:buClr>
                <a:srgbClr val="000000"/>
              </a:buClr>
              <a:buSzPct val="25000"/>
              <a:buNone/>
            </a:pPr>
            <a:endParaRPr lang="en-US" sz="2800" b="1" i="1" dirty="0">
              <a:latin typeface="Calibri" panose="020F0502020204030204" pitchFamily="34" charset="0"/>
              <a:ea typeface="Libre Baskerville"/>
              <a:cs typeface="Calibri" panose="020F0502020204030204" pitchFamily="34" charset="0"/>
              <a:sym typeface="Libre Baskerville"/>
            </a:endParaRPr>
          </a:p>
          <a:p>
            <a:pPr marL="508004" indent="0" algn="ctr">
              <a:buClr>
                <a:srgbClr val="000000"/>
              </a:buClr>
              <a:buSzPct val="25000"/>
              <a:buNone/>
            </a:pPr>
            <a:r>
              <a:rPr lang="en-US" sz="2800" b="1" i="1" dirty="0">
                <a:latin typeface="Calibri" panose="020F0502020204030204" pitchFamily="34" charset="0"/>
                <a:ea typeface="Libre Baskerville"/>
                <a:cs typeface="Calibri" panose="020F0502020204030204" pitchFamily="34" charset="0"/>
                <a:sym typeface="Libre Baskerville"/>
              </a:rPr>
              <a:t>Welcomes You to Our</a:t>
            </a:r>
          </a:p>
          <a:p>
            <a:pPr marL="508004" indent="0" algn="ctr">
              <a:buClr>
                <a:srgbClr val="000000"/>
              </a:buClr>
              <a:buSzPct val="25000"/>
              <a:buNone/>
            </a:pPr>
            <a:r>
              <a:rPr lang="en-US" sz="4000" b="1" i="1" dirty="0">
                <a:latin typeface="Calibri" panose="020F0502020204030204" pitchFamily="34" charset="0"/>
                <a:ea typeface="Libre Baskerville"/>
                <a:cs typeface="Calibri" panose="020F0502020204030204" pitchFamily="34" charset="0"/>
                <a:sym typeface="Libre Baskerville"/>
              </a:rPr>
              <a:t>Empowerment Training for </a:t>
            </a:r>
          </a:p>
          <a:p>
            <a:pPr marL="508004" indent="0" algn="ctr">
              <a:buClr>
                <a:srgbClr val="000000"/>
              </a:buClr>
              <a:buSzPct val="25000"/>
              <a:buNone/>
            </a:pPr>
            <a:r>
              <a:rPr lang="en-US" sz="4000" b="1" i="1" dirty="0">
                <a:latin typeface="Calibri" panose="020F0502020204030204" pitchFamily="34" charset="0"/>
                <a:ea typeface="Libre Baskerville"/>
                <a:cs typeface="Calibri" panose="020F0502020204030204" pitchFamily="34" charset="0"/>
                <a:sym typeface="Libre Baskerville"/>
              </a:rPr>
              <a:t>Female Students with Disabilities</a:t>
            </a:r>
          </a:p>
          <a:p>
            <a:pPr marL="508004" indent="0" algn="ctr">
              <a:lnSpc>
                <a:spcPct val="200000"/>
              </a:lnSpc>
              <a:buClr>
                <a:srgbClr val="000000"/>
              </a:buClr>
              <a:buSzPct val="25000"/>
              <a:buNone/>
            </a:pPr>
            <a:r>
              <a:rPr lang="en-US" sz="2400" dirty="0">
                <a:latin typeface="Calibri" panose="020F0502020204030204" pitchFamily="34" charset="0"/>
                <a:ea typeface="Libre Baskerville"/>
                <a:cs typeface="Calibri" panose="020F0502020204030204" pitchFamily="34" charset="0"/>
                <a:sym typeface="Libre Baskerville"/>
              </a:rPr>
              <a:t>Saturday, April 6, 2019</a:t>
            </a:r>
          </a:p>
          <a:p>
            <a:pPr marL="508004" indent="0" algn="ctr">
              <a:buClr>
                <a:srgbClr val="000000"/>
              </a:buClr>
              <a:buSzPct val="25000"/>
              <a:buNone/>
            </a:pPr>
            <a:endParaRPr lang="en-US" sz="3600" b="1" i="1" dirty="0">
              <a:latin typeface="Libre Baskerville" panose="020B0604020202020204" charset="0"/>
              <a:ea typeface="Libre Baskerville"/>
              <a:cs typeface="Libre Baskerville"/>
              <a:sym typeface="Libre Baskerville"/>
            </a:endParaRPr>
          </a:p>
        </p:txBody>
      </p:sp>
    </p:spTree>
    <p:extLst>
      <p:ext uri="{BB962C8B-B14F-4D97-AF65-F5344CB8AC3E}">
        <p14:creationId xmlns:p14="http://schemas.microsoft.com/office/powerpoint/2010/main" val="34466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805402" y="4280829"/>
            <a:ext cx="3197573" cy="553998"/>
          </a:xfrm>
          <a:prstGeom prst="rect">
            <a:avLst/>
          </a:prstGeom>
          <a:noFill/>
        </p:spPr>
        <p:txBody>
          <a:bodyPr wrap="square" rtlCol="0">
            <a:spAutoFit/>
          </a:bodyPr>
          <a:lstStyle/>
          <a:p>
            <a:pPr algn="r"/>
            <a:r>
              <a:rPr lang="en-US" dirty="0"/>
              <a:t>Crystal Vasquez, looking </a:t>
            </a:r>
          </a:p>
          <a:p>
            <a:pPr algn="r"/>
            <a:r>
              <a:rPr lang="en-US" dirty="0"/>
              <a:t>at the camera.</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89589" y="1317487"/>
            <a:ext cx="7764091" cy="5328311"/>
          </a:xfrm>
        </p:spPr>
        <p:txBody>
          <a:bodyPr>
            <a:noAutofit/>
          </a:bodyPr>
          <a:lstStyle/>
          <a:p>
            <a:r>
              <a:rPr lang="en-US" sz="3600" b="1" dirty="0">
                <a:latin typeface="Calibri" panose="020F0502020204030204" pitchFamily="34" charset="0"/>
                <a:cs typeface="Calibri" panose="020F0502020204030204" pitchFamily="34" charset="0"/>
              </a:rPr>
              <a:t>Crystal M. Vazquez, a CUNY </a:t>
            </a:r>
          </a:p>
          <a:p>
            <a:r>
              <a:rPr lang="en-US" sz="3600" b="1" dirty="0">
                <a:latin typeface="Calibri" panose="020F0502020204030204" pitchFamily="34" charset="0"/>
                <a:cs typeface="Calibri" panose="020F0502020204030204" pitchFamily="34" charset="0"/>
              </a:rPr>
              <a:t>Alum,</a:t>
            </a:r>
            <a:r>
              <a:rPr lang="en-US" sz="3600" dirty="0">
                <a:latin typeface="Calibri" panose="020F0502020204030204" pitchFamily="34" charset="0"/>
                <a:cs typeface="Calibri" panose="020F0502020204030204" pitchFamily="34" charset="0"/>
              </a:rPr>
              <a:t> is the Associate Director </a:t>
            </a:r>
          </a:p>
          <a:p>
            <a:r>
              <a:rPr lang="en-US" sz="3600" dirty="0">
                <a:latin typeface="Calibri" panose="020F0502020204030204" pitchFamily="34" charset="0"/>
                <a:cs typeface="Calibri" panose="020F0502020204030204" pitchFamily="34" charset="0"/>
              </a:rPr>
              <a:t>of </a:t>
            </a:r>
            <a:r>
              <a:rPr lang="en-US" sz="3600" dirty="0" err="1">
                <a:latin typeface="Calibri" panose="020F0502020204030204" pitchFamily="34" charset="0"/>
                <a:cs typeface="Calibri" panose="020F0502020204030204" pitchFamily="34" charset="0"/>
              </a:rPr>
              <a:t>AccessABILITY</a:t>
            </a:r>
            <a:r>
              <a:rPr lang="en-US" sz="3600" dirty="0">
                <a:latin typeface="Calibri" panose="020F0502020204030204" pitchFamily="34" charset="0"/>
                <a:cs typeface="Calibri" panose="020F0502020204030204" pitchFamily="34" charset="0"/>
              </a:rPr>
              <a:t> Services </a:t>
            </a:r>
          </a:p>
          <a:p>
            <a:r>
              <a:rPr lang="en-US" sz="3600" dirty="0">
                <a:latin typeface="Calibri" panose="020F0502020204030204" pitchFamily="34" charset="0"/>
                <a:cs typeface="Calibri" panose="020F0502020204030204" pitchFamily="34" charset="0"/>
              </a:rPr>
              <a:t>and Women’s Resources </a:t>
            </a:r>
          </a:p>
          <a:p>
            <a:r>
              <a:rPr lang="en-US" sz="3600" dirty="0">
                <a:latin typeface="Calibri" panose="020F0502020204030204" pitchFamily="34" charset="0"/>
                <a:cs typeface="Calibri" panose="020F0502020204030204" pitchFamily="34" charset="0"/>
              </a:rPr>
              <a:t>Services Specialist at Guttman </a:t>
            </a:r>
          </a:p>
          <a:p>
            <a:r>
              <a:rPr lang="en-US" sz="3600" dirty="0">
                <a:latin typeface="Calibri" panose="020F0502020204030204" pitchFamily="34" charset="0"/>
                <a:cs typeface="Calibri" panose="020F0502020204030204" pitchFamily="34" charset="0"/>
              </a:rPr>
              <a:t>Community College. Crystal</a:t>
            </a:r>
          </a:p>
          <a:p>
            <a:r>
              <a:rPr lang="en-US" sz="3600" dirty="0">
                <a:latin typeface="Calibri" panose="020F0502020204030204" pitchFamily="34" charset="0"/>
                <a:cs typeface="Calibri" panose="020F0502020204030204" pitchFamily="34" charset="0"/>
              </a:rPr>
              <a:t>holds an M.A. in public administration </a:t>
            </a:r>
          </a:p>
          <a:p>
            <a:r>
              <a:rPr lang="en-US" sz="3600" dirty="0">
                <a:latin typeface="Calibri" panose="020F0502020204030204" pitchFamily="34" charset="0"/>
                <a:cs typeface="Calibri" panose="020F0502020204030204" pitchFamily="34" charset="0"/>
              </a:rPr>
              <a:t>and has extensive leadership experience </a:t>
            </a:r>
          </a:p>
          <a:p>
            <a:r>
              <a:rPr lang="en-US" sz="3600" dirty="0">
                <a:latin typeface="Calibri" panose="020F0502020204030204" pitchFamily="34" charset="0"/>
                <a:cs typeface="Calibri" panose="020F0502020204030204" pitchFamily="34" charset="0"/>
              </a:rPr>
              <a:t>in higher education. </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451610" y="-74322"/>
            <a:ext cx="7551365" cy="553998"/>
          </a:xfrm>
        </p:spPr>
        <p:txBody>
          <a:bodyPr>
            <a:noAutofit/>
          </a:bodyPr>
          <a:lstStyle/>
          <a:p>
            <a:pPr algn="r"/>
            <a:r>
              <a:rPr lang="en-US" sz="4000" b="1" dirty="0">
                <a:solidFill>
                  <a:schemeClr val="bg1"/>
                </a:solidFill>
                <a:latin typeface="Baskerville Old Face" panose="02020602080505020303" pitchFamily="18" charset="77"/>
              </a:rPr>
              <a:t>		</a:t>
            </a:r>
            <a:r>
              <a:rPr lang="en-US" sz="4000" b="1" dirty="0">
                <a:solidFill>
                  <a:schemeClr val="bg1"/>
                </a:solidFill>
                <a:latin typeface="Calibri" panose="020F0502020204030204" pitchFamily="34" charset="0"/>
                <a:cs typeface="Calibri" panose="020F0502020204030204" pitchFamily="34" charset="0"/>
              </a:rPr>
              <a:t>Self-Advocacy:  </a:t>
            </a:r>
            <a:br>
              <a:rPr lang="en-US" sz="4000" b="1" dirty="0">
                <a:solidFill>
                  <a:schemeClr val="bg1"/>
                </a:solidFill>
                <a:latin typeface="Calibri" panose="020F0502020204030204" pitchFamily="34" charset="0"/>
                <a:cs typeface="Calibri" panose="020F0502020204030204" pitchFamily="34" charset="0"/>
              </a:rPr>
            </a:br>
            <a:r>
              <a:rPr lang="en-US" sz="3800" b="1" dirty="0">
                <a:solidFill>
                  <a:schemeClr val="bg1"/>
                </a:solidFill>
                <a:latin typeface="Calibri" panose="020F0502020204030204" pitchFamily="34" charset="0"/>
                <a:cs typeface="Calibri" panose="020F0502020204030204" pitchFamily="34" charset="0"/>
              </a:rPr>
              <a:t>Academics / Curricular Advocacy</a:t>
            </a:r>
          </a:p>
        </p:txBody>
      </p:sp>
      <p:pic>
        <p:nvPicPr>
          <p:cNvPr id="5" name="Picture 4" descr="Crystal Vazquez headshot">
            <a:extLst>
              <a:ext uri="{FF2B5EF4-FFF2-40B4-BE49-F238E27FC236}">
                <a16:creationId xmlns:a16="http://schemas.microsoft.com/office/drawing/2014/main" id="{95E06516-F07C-6D46-87A8-F92F3A6FAA8E}"/>
              </a:ext>
            </a:extLst>
          </p:cNvPr>
          <p:cNvPicPr>
            <a:picLocks noChangeAspect="1"/>
          </p:cNvPicPr>
          <p:nvPr/>
        </p:nvPicPr>
        <p:blipFill>
          <a:blip r:embed="rId2"/>
          <a:stretch>
            <a:fillRect/>
          </a:stretch>
        </p:blipFill>
        <p:spPr>
          <a:xfrm>
            <a:off x="6265562" y="1430452"/>
            <a:ext cx="2737413" cy="2737413"/>
          </a:xfrm>
          <a:prstGeom prst="rect">
            <a:avLst/>
          </a:prstGeom>
        </p:spPr>
      </p:pic>
    </p:spTree>
    <p:extLst>
      <p:ext uri="{BB962C8B-B14F-4D97-AF65-F5344CB8AC3E}">
        <p14:creationId xmlns:p14="http://schemas.microsoft.com/office/powerpoint/2010/main" val="64449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51216" y="1236547"/>
            <a:ext cx="9223409" cy="5328311"/>
          </a:xfrm>
        </p:spPr>
        <p:txBody>
          <a:bodyPr>
            <a:noAutofit/>
          </a:bodyPr>
          <a:lstStyle/>
          <a:p>
            <a:r>
              <a:rPr lang="en-US" sz="3600" b="1" dirty="0">
                <a:latin typeface="Calibri" panose="020F0502020204030204" pitchFamily="34" charset="0"/>
                <a:cs typeface="Calibri" panose="020F0502020204030204" pitchFamily="34" charset="0"/>
              </a:rPr>
              <a:t>Rebecca Gross, </a:t>
            </a:r>
            <a:r>
              <a:rPr lang="en-US" sz="3600" dirty="0">
                <a:latin typeface="Calibri" panose="020F0502020204030204" pitchFamily="34" charset="0"/>
                <a:cs typeface="Calibri" panose="020F0502020204030204" pitchFamily="34" charset="0"/>
              </a:rPr>
              <a:t>a self-advocate </a:t>
            </a:r>
          </a:p>
          <a:p>
            <a:r>
              <a:rPr lang="en-US" sz="3600" dirty="0">
                <a:latin typeface="Calibri" panose="020F0502020204030204" pitchFamily="34" charset="0"/>
                <a:cs typeface="Calibri" panose="020F0502020204030204" pitchFamily="34" charset="0"/>
              </a:rPr>
              <a:t>with learning disabilities,</a:t>
            </a:r>
            <a:r>
              <a:rPr lang="en-US" sz="3600" b="1" dirty="0">
                <a:latin typeface="Calibri" panose="020F0502020204030204" pitchFamily="34" charset="0"/>
                <a:cs typeface="Calibri" panose="020F0502020204030204" pitchFamily="34" charset="0"/>
              </a:rPr>
              <a:t> </a:t>
            </a:r>
          </a:p>
          <a:p>
            <a:r>
              <a:rPr lang="en-US" sz="3600" dirty="0">
                <a:latin typeface="Calibri" panose="020F0502020204030204" pitchFamily="34" charset="0"/>
                <a:cs typeface="Calibri" panose="020F0502020204030204" pitchFamily="34" charset="0"/>
              </a:rPr>
              <a:t>graduated from Sarah Lawrence </a:t>
            </a:r>
          </a:p>
          <a:p>
            <a:r>
              <a:rPr lang="en-US" sz="3600" dirty="0">
                <a:latin typeface="Calibri" panose="020F0502020204030204" pitchFamily="34" charset="0"/>
                <a:cs typeface="Calibri" panose="020F0502020204030204" pitchFamily="34" charset="0"/>
              </a:rPr>
              <a:t>College with a BA in Theater, </a:t>
            </a:r>
          </a:p>
          <a:p>
            <a:r>
              <a:rPr lang="en-US" sz="3600" dirty="0">
                <a:latin typeface="Calibri" panose="020F0502020204030204" pitchFamily="34" charset="0"/>
                <a:cs typeface="Calibri" panose="020F0502020204030204" pitchFamily="34" charset="0"/>
              </a:rPr>
              <a:t>Disability Studies, and Education. </a:t>
            </a:r>
          </a:p>
          <a:p>
            <a:r>
              <a:rPr lang="en-US" sz="3600" dirty="0">
                <a:latin typeface="Calibri" panose="020F0502020204030204" pitchFamily="34" charset="0"/>
                <a:cs typeface="Calibri" panose="020F0502020204030204" pitchFamily="34" charset="0"/>
              </a:rPr>
              <a:t>She co-led the Sarah Lawrence Disability Alliance (SLCDA).  Rebecca is doing a Master’s Degree  in Disability Studies at the CUNY School of Professional Studies, and works part-time as </a:t>
            </a:r>
            <a:r>
              <a:rPr lang="en-US" sz="3600" dirty="0" err="1">
                <a:latin typeface="Calibri" panose="020F0502020204030204" pitchFamily="34" charset="0"/>
                <a:cs typeface="Calibri" panose="020F0502020204030204" pitchFamily="34" charset="0"/>
              </a:rPr>
              <a:t>RespectAbility’s</a:t>
            </a:r>
            <a:r>
              <a:rPr lang="en-US" sz="3600" dirty="0">
                <a:latin typeface="Calibri" panose="020F0502020204030204" pitchFamily="34" charset="0"/>
                <a:cs typeface="Calibri" panose="020F0502020204030204" pitchFamily="34" charset="0"/>
              </a:rPr>
              <a:t> NYC </a:t>
            </a:r>
            <a:r>
              <a:rPr lang="en-US" sz="3600" dirty="0" err="1">
                <a:latin typeface="Calibri" panose="020F0502020204030204" pitchFamily="34" charset="0"/>
                <a:cs typeface="Calibri" panose="020F0502020204030204" pitchFamily="34" charset="0"/>
              </a:rPr>
              <a:t>Inclusionist</a:t>
            </a:r>
            <a:r>
              <a:rPr lang="en-US" sz="3600" dirty="0">
                <a:latin typeface="Calibri" panose="020F0502020204030204" pitchFamily="34" charset="0"/>
                <a:cs typeface="Calibri" panose="020F0502020204030204" pitchFamily="34" charset="0"/>
              </a:rPr>
              <a:t>.</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500481" y="-45993"/>
            <a:ext cx="7521544" cy="1221718"/>
          </a:xfrm>
        </p:spPr>
        <p:txBody>
          <a:bodyPr>
            <a:noAutofit/>
          </a:bodyPr>
          <a:lstStyle/>
          <a:p>
            <a:pPr algn="r"/>
            <a:r>
              <a:rPr lang="en-US" sz="4000" b="1" dirty="0">
                <a:solidFill>
                  <a:schemeClr val="bg1"/>
                </a:solidFill>
                <a:latin typeface="Baskerville Old Face" panose="02020602080505020303" pitchFamily="18" charset="77"/>
              </a:rPr>
              <a:t> </a:t>
            </a:r>
            <a:r>
              <a:rPr lang="en-US" sz="4000" b="1" dirty="0">
                <a:solidFill>
                  <a:schemeClr val="bg1"/>
                </a:solidFill>
                <a:latin typeface="Calibri" panose="020F0502020204030204" pitchFamily="34" charset="0"/>
                <a:cs typeface="Calibri" panose="020F0502020204030204" pitchFamily="34" charset="0"/>
              </a:rPr>
              <a:t>Campus-Wide Advocacy: </a:t>
            </a:r>
            <a:br>
              <a:rPr lang="en-US" sz="40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Grassroots Organizing 1 </a:t>
            </a:r>
            <a:br>
              <a:rPr lang="en-US" sz="4000" b="1" dirty="0">
                <a:solidFill>
                  <a:schemeClr val="bg1"/>
                </a:solidFill>
                <a:latin typeface="Baskerville Old Face" panose="02020602080505020303" pitchFamily="18" charset="77"/>
              </a:rPr>
            </a:br>
            <a:endParaRPr lang="en-US" sz="4000" b="1" dirty="0">
              <a:solidFill>
                <a:schemeClr val="bg1"/>
              </a:solidFill>
              <a:latin typeface="Baskerville Old Face" panose="02020602080505020303" pitchFamily="18" charset="77"/>
            </a:endParaRPr>
          </a:p>
        </p:txBody>
      </p:sp>
      <p:pic>
        <p:nvPicPr>
          <p:cNvPr id="2050" name="Picture 2" descr="Rebecca Gross, smiling &#10;at the camera&#10;">
            <a:extLst>
              <a:ext uri="{FF2B5EF4-FFF2-40B4-BE49-F238E27FC236}">
                <a16:creationId xmlns:a16="http://schemas.microsoft.com/office/drawing/2014/main" id="{ACE589A1-4CA9-4834-94C4-1048323A9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865" y="1381691"/>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C1E9555-044F-4E87-95B8-3F19A6C9DFA7}"/>
              </a:ext>
            </a:extLst>
          </p:cNvPr>
          <p:cNvSpPr/>
          <p:nvPr/>
        </p:nvSpPr>
        <p:spPr>
          <a:xfrm>
            <a:off x="6598865" y="3676297"/>
            <a:ext cx="2286000" cy="553998"/>
          </a:xfrm>
          <a:prstGeom prst="rect">
            <a:avLst/>
          </a:prstGeom>
        </p:spPr>
        <p:txBody>
          <a:bodyPr wrap="square">
            <a:spAutoFit/>
          </a:bodyPr>
          <a:lstStyle/>
          <a:p>
            <a:pPr algn="r"/>
            <a:r>
              <a:rPr lang="en-US" dirty="0"/>
              <a:t>Rebecca Gross, smiling </a:t>
            </a:r>
          </a:p>
          <a:p>
            <a:pPr algn="r"/>
            <a:r>
              <a:rPr lang="en-US" dirty="0"/>
              <a:t>at the camera</a:t>
            </a:r>
          </a:p>
        </p:txBody>
      </p:sp>
    </p:spTree>
    <p:extLst>
      <p:ext uri="{BB962C8B-B14F-4D97-AF65-F5344CB8AC3E}">
        <p14:creationId xmlns:p14="http://schemas.microsoft.com/office/powerpoint/2010/main" val="358962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3FA1-9F9B-4EB3-9C01-84F86341095C}"/>
              </a:ext>
            </a:extLst>
          </p:cNvPr>
          <p:cNvSpPr>
            <a:spLocks noGrp="1"/>
          </p:cNvSpPr>
          <p:nvPr>
            <p:ph type="title"/>
          </p:nvPr>
        </p:nvSpPr>
        <p:spPr>
          <a:xfrm>
            <a:off x="176268" y="1192118"/>
            <a:ext cx="8967730" cy="994172"/>
          </a:xfrm>
        </p:spPr>
        <p:txBody>
          <a:bodyPr/>
          <a:lstStyle/>
          <a:p>
            <a:pPr algn="ctr"/>
            <a:r>
              <a:rPr lang="en-US" sz="3600" b="1" dirty="0">
                <a:latin typeface="Calibri "/>
              </a:rPr>
              <a:t>Who Benefits from </a:t>
            </a:r>
            <a:br>
              <a:rPr lang="en-US" sz="3600" b="1" dirty="0">
                <a:latin typeface="Calibri "/>
              </a:rPr>
            </a:br>
            <a:r>
              <a:rPr lang="en-US" sz="3600" b="1" dirty="0">
                <a:latin typeface="Calibri "/>
              </a:rPr>
              <a:t>Campus Disability Advocacy? </a:t>
            </a:r>
          </a:p>
        </p:txBody>
      </p:sp>
      <p:sp>
        <p:nvSpPr>
          <p:cNvPr id="3" name="Content Placeholder 2">
            <a:extLst>
              <a:ext uri="{FF2B5EF4-FFF2-40B4-BE49-F238E27FC236}">
                <a16:creationId xmlns:a16="http://schemas.microsoft.com/office/drawing/2014/main" id="{4E4CF6E0-43E5-47F8-ADCA-8E937C9609A5}"/>
              </a:ext>
            </a:extLst>
          </p:cNvPr>
          <p:cNvSpPr>
            <a:spLocks noGrp="1"/>
          </p:cNvSpPr>
          <p:nvPr>
            <p:ph idx="1"/>
          </p:nvPr>
        </p:nvSpPr>
        <p:spPr>
          <a:xfrm>
            <a:off x="-125826" y="2306684"/>
            <a:ext cx="8967731" cy="3461147"/>
          </a:xfrm>
        </p:spPr>
        <p:txBody>
          <a:bodyPr>
            <a:noAutofit/>
          </a:bodyPr>
          <a:lstStyle/>
          <a:p>
            <a:pPr marL="685800" lvl="1" indent="-342900">
              <a:buFont typeface="+mj-lt"/>
              <a:buAutoNum type="arabicPeriod"/>
            </a:pPr>
            <a:r>
              <a:rPr lang="en-US" sz="2800" b="1" dirty="0">
                <a:latin typeface="Calibri "/>
              </a:rPr>
              <a:t>Students with Disabilities</a:t>
            </a:r>
          </a:p>
          <a:p>
            <a:pPr marL="342900" lvl="1" indent="0"/>
            <a:r>
              <a:rPr lang="en-US" sz="2600" b="1" dirty="0">
                <a:latin typeface="Calibri "/>
              </a:rPr>
              <a:t>     	</a:t>
            </a:r>
            <a:r>
              <a:rPr lang="en-US" sz="2600" dirty="0">
                <a:latin typeface="Calibri "/>
              </a:rPr>
              <a:t>Providing a welcoming community space for students with   	disabilities to connect and share experiences.</a:t>
            </a:r>
          </a:p>
          <a:p>
            <a:pPr marL="342900" lvl="1" indent="0"/>
            <a:r>
              <a:rPr lang="en-US" sz="2600" b="1" dirty="0">
                <a:latin typeface="Calibri "/>
              </a:rPr>
              <a:t>2.  </a:t>
            </a:r>
            <a:r>
              <a:rPr lang="en-US" sz="2800" b="1" dirty="0">
                <a:latin typeface="Calibri "/>
              </a:rPr>
              <a:t>Non-disabled students </a:t>
            </a:r>
            <a:r>
              <a:rPr lang="en-US" sz="2600" dirty="0">
                <a:latin typeface="Calibri "/>
              </a:rPr>
              <a:t>(</a:t>
            </a:r>
            <a:r>
              <a:rPr lang="en-US" sz="2600" i="1" dirty="0">
                <a:latin typeface="Calibri "/>
              </a:rPr>
              <a:t>a.k.a</a:t>
            </a:r>
            <a:r>
              <a:rPr lang="en-US" sz="2600" dirty="0">
                <a:latin typeface="Calibri "/>
              </a:rPr>
              <a:t>. allies and “future allies”) </a:t>
            </a:r>
          </a:p>
          <a:p>
            <a:pPr marL="342900" lvl="1" indent="0"/>
            <a:r>
              <a:rPr lang="en-US" sz="2600" dirty="0">
                <a:latin typeface="Calibri "/>
              </a:rPr>
              <a:t>	Educating non-disabled peers about disability issues 	through events and collaboration with other student 	groups.</a:t>
            </a:r>
          </a:p>
          <a:p>
            <a:pPr marL="342900" lvl="1" indent="0"/>
            <a:r>
              <a:rPr lang="en-US" sz="2600" b="1" dirty="0">
                <a:latin typeface="Calibri "/>
              </a:rPr>
              <a:t>3.  </a:t>
            </a:r>
            <a:r>
              <a:rPr lang="en-US" sz="2800" b="1" dirty="0">
                <a:latin typeface="Calibri "/>
              </a:rPr>
              <a:t>School Staff and Faculty</a:t>
            </a:r>
          </a:p>
          <a:p>
            <a:pPr lvl="2"/>
            <a:r>
              <a:rPr lang="en-US" sz="2600" dirty="0">
                <a:latin typeface="Calibri "/>
              </a:rPr>
              <a:t>	Advocating for physical, psychological, and academic accessibility on campus through interactions with staff and faculty.</a:t>
            </a:r>
          </a:p>
        </p:txBody>
      </p:sp>
      <p:sp>
        <p:nvSpPr>
          <p:cNvPr id="5" name="Rectangle 4">
            <a:extLst>
              <a:ext uri="{FF2B5EF4-FFF2-40B4-BE49-F238E27FC236}">
                <a16:creationId xmlns:a16="http://schemas.microsoft.com/office/drawing/2014/main" id="{AE720DF8-9AA9-44A8-B8A1-481FE1D5A250}"/>
              </a:ext>
            </a:extLst>
          </p:cNvPr>
          <p:cNvSpPr/>
          <p:nvPr/>
        </p:nvSpPr>
        <p:spPr>
          <a:xfrm>
            <a:off x="3161841" y="-8806"/>
            <a:ext cx="5680064" cy="1261884"/>
          </a:xfrm>
          <a:prstGeom prst="rect">
            <a:avLst/>
          </a:prstGeom>
        </p:spPr>
        <p:txBody>
          <a:bodyPr wrap="square">
            <a:spAutoFit/>
          </a:bodyPr>
          <a:lstStyle/>
          <a:p>
            <a:pPr algn="r"/>
            <a:r>
              <a:rPr lang="en-US" sz="4000" b="1" dirty="0">
                <a:solidFill>
                  <a:schemeClr val="bg1"/>
                </a:solidFill>
                <a:latin typeface="Calibri" panose="020F0502020204030204" pitchFamily="34" charset="0"/>
                <a:cs typeface="Calibri" panose="020F0502020204030204" pitchFamily="34" charset="0"/>
              </a:rPr>
              <a:t>Campus-Wide Advocacy: </a:t>
            </a:r>
            <a:br>
              <a:rPr lang="en-US" sz="40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Grassroots Organizing 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47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DC81-30BF-418F-A7E7-C38F63271674}"/>
              </a:ext>
            </a:extLst>
          </p:cNvPr>
          <p:cNvSpPr>
            <a:spLocks noGrp="1"/>
          </p:cNvSpPr>
          <p:nvPr>
            <p:ph type="title"/>
          </p:nvPr>
        </p:nvSpPr>
        <p:spPr>
          <a:xfrm>
            <a:off x="72864" y="1375091"/>
            <a:ext cx="8994018" cy="994172"/>
          </a:xfrm>
        </p:spPr>
        <p:txBody>
          <a:bodyPr>
            <a:noAutofit/>
          </a:bodyPr>
          <a:lstStyle/>
          <a:p>
            <a:pPr algn="ctr"/>
            <a:r>
              <a:rPr lang="en-US" sz="3200" dirty="0">
                <a:solidFill>
                  <a:schemeClr val="tx1"/>
                </a:solidFill>
                <a:latin typeface="Calibri" panose="020F0502020204030204" pitchFamily="34" charset="0"/>
                <a:cs typeface="Calibri" panose="020F0502020204030204" pitchFamily="34" charset="0"/>
              </a:rPr>
              <a:t>Never Underestimate the Power of Student Activism! </a:t>
            </a:r>
          </a:p>
        </p:txBody>
      </p:sp>
      <p:sp>
        <p:nvSpPr>
          <p:cNvPr id="3" name="Content Placeholder 2">
            <a:extLst>
              <a:ext uri="{FF2B5EF4-FFF2-40B4-BE49-F238E27FC236}">
                <a16:creationId xmlns:a16="http://schemas.microsoft.com/office/drawing/2014/main" id="{8AFE25CF-DF5E-4879-9B49-F45F5004A587}"/>
              </a:ext>
            </a:extLst>
          </p:cNvPr>
          <p:cNvSpPr>
            <a:spLocks noGrp="1"/>
          </p:cNvSpPr>
          <p:nvPr>
            <p:ph sz="half" idx="1"/>
          </p:nvPr>
        </p:nvSpPr>
        <p:spPr>
          <a:xfrm>
            <a:off x="446652" y="2326943"/>
            <a:ext cx="4055110" cy="4426397"/>
          </a:xfrm>
        </p:spPr>
        <p:txBody>
          <a:bodyPr>
            <a:normAutofit fontScale="92500" lnSpcReduction="20000"/>
          </a:bodyPr>
          <a:lstStyle/>
          <a:p>
            <a:pPr algn="ctr"/>
            <a:r>
              <a:rPr lang="en-US" sz="2625" b="1" dirty="0">
                <a:latin typeface="Calibri" panose="020F0502020204030204" pitchFamily="34" charset="0"/>
                <a:cs typeface="Calibri" panose="020F0502020204030204" pitchFamily="34" charset="0"/>
              </a:rPr>
              <a:t>The Rolling Quads, University of California Berkeley, 1960s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1200" dirty="0"/>
              <a:t>B&amp;W photo of a man in wheelchair at outdoor protest, holding </a:t>
            </a:r>
          </a:p>
          <a:p>
            <a:pPr algn="ctr"/>
            <a:r>
              <a:rPr lang="en-US" sz="1200" dirty="0"/>
              <a:t>up a sign saying “Civil Rights for Disabled”</a:t>
            </a:r>
          </a:p>
          <a:p>
            <a:endParaRPr lang="en-US" sz="975" dirty="0"/>
          </a:p>
          <a:p>
            <a:r>
              <a:rPr lang="en-US" sz="975" dirty="0"/>
              <a:t>Source: </a:t>
            </a:r>
            <a:r>
              <a:rPr lang="en-US" sz="975" dirty="0">
                <a:hlinkClick r:id="rId2"/>
              </a:rPr>
              <a:t>https://www.bamsi.org/administration/celebrating-the-life-of-disability-advocate-ed-roberts/</a:t>
            </a:r>
            <a:r>
              <a:rPr lang="en-US" sz="975" dirty="0"/>
              <a:t> </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66E66FCF-EC7D-4F8A-B3D5-D9459DB8E86D}"/>
              </a:ext>
            </a:extLst>
          </p:cNvPr>
          <p:cNvSpPr>
            <a:spLocks noGrp="1"/>
          </p:cNvSpPr>
          <p:nvPr>
            <p:ph sz="half" idx="2"/>
          </p:nvPr>
        </p:nvSpPr>
        <p:spPr>
          <a:xfrm>
            <a:off x="4642239" y="2337104"/>
            <a:ext cx="3886200" cy="4239294"/>
          </a:xfrm>
        </p:spPr>
        <p:txBody>
          <a:bodyPr>
            <a:normAutofit fontScale="25000" lnSpcReduction="20000"/>
          </a:bodyPr>
          <a:lstStyle/>
          <a:p>
            <a:pPr algn="ctr"/>
            <a:r>
              <a:rPr lang="en-US" sz="9600" b="1" dirty="0">
                <a:latin typeface="Calibri" panose="020F0502020204030204" pitchFamily="34" charset="0"/>
                <a:cs typeface="Calibri" panose="020F0502020204030204" pitchFamily="34" charset="0"/>
              </a:rPr>
              <a:t>Deaf President Now, </a:t>
            </a:r>
          </a:p>
          <a:p>
            <a:pPr algn="ctr"/>
            <a:r>
              <a:rPr lang="en-US" sz="9600" b="1" dirty="0">
                <a:latin typeface="Calibri" panose="020F0502020204030204" pitchFamily="34" charset="0"/>
                <a:cs typeface="Calibri" panose="020F0502020204030204" pitchFamily="34" charset="0"/>
              </a:rPr>
              <a:t>Gallaudet University, 1988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050" dirty="0"/>
          </a:p>
          <a:p>
            <a:endParaRPr lang="en-US" sz="1050" dirty="0"/>
          </a:p>
          <a:p>
            <a:endParaRPr lang="en-US" sz="1050" dirty="0"/>
          </a:p>
          <a:p>
            <a:endParaRPr lang="en-US" sz="1050" dirty="0"/>
          </a:p>
          <a:p>
            <a:endParaRPr lang="en-US" sz="105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2000" dirty="0"/>
          </a:p>
          <a:p>
            <a:endParaRPr lang="en-US" sz="2000" dirty="0"/>
          </a:p>
          <a:p>
            <a:endParaRPr lang="en-US" sz="1050" dirty="0"/>
          </a:p>
          <a:p>
            <a:endParaRPr lang="en-US" sz="1050" dirty="0"/>
          </a:p>
          <a:p>
            <a:endParaRPr lang="en-US" sz="1050" dirty="0"/>
          </a:p>
          <a:p>
            <a:endParaRPr lang="en-US" sz="1050" dirty="0"/>
          </a:p>
          <a:p>
            <a:endParaRPr lang="en-US" sz="2300" dirty="0"/>
          </a:p>
          <a:p>
            <a:endParaRPr lang="en-US" sz="2300" dirty="0"/>
          </a:p>
          <a:p>
            <a:endParaRPr lang="en-US" sz="2300" dirty="0"/>
          </a:p>
          <a:p>
            <a:endParaRPr lang="en-US" sz="2300" dirty="0"/>
          </a:p>
          <a:p>
            <a:endParaRPr lang="en-US" sz="2300" dirty="0"/>
          </a:p>
          <a:p>
            <a:endParaRPr lang="en-US" sz="2300" dirty="0"/>
          </a:p>
          <a:p>
            <a:r>
              <a:rPr lang="en-US" sz="2300" dirty="0"/>
              <a:t>Source: </a:t>
            </a:r>
            <a:r>
              <a:rPr lang="en-US" sz="2300" dirty="0">
                <a:hlinkClick r:id="rId3"/>
              </a:rPr>
              <a:t>https://www.usatoday.com/story/news/nation/2018/04/03/gallaudet-deaf-president-now-30-anniversary/464611002/</a:t>
            </a:r>
            <a:endParaRPr lang="en-US" sz="2300" dirty="0"/>
          </a:p>
          <a:p>
            <a:endParaRPr lang="en-US" dirty="0"/>
          </a:p>
          <a:p>
            <a:endParaRPr lang="en-US" dirty="0"/>
          </a:p>
        </p:txBody>
      </p:sp>
      <p:pic>
        <p:nvPicPr>
          <p:cNvPr id="5" name="Picture 4" descr="Black and white photo of Ed Roberts at a protest.  Behind him a person holds a sign saying &quot;civil rights for disabled&quot; ">
            <a:extLst>
              <a:ext uri="{FF2B5EF4-FFF2-40B4-BE49-F238E27FC236}">
                <a16:creationId xmlns:a16="http://schemas.microsoft.com/office/drawing/2014/main" id="{F1FF4BF3-5705-45B8-899C-B434F9B88A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1547474" y="3052679"/>
            <a:ext cx="1963080" cy="2621007"/>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5122" name="Picture 2" descr=" hundreds of students at protest, each holding &#10;up an arm, some holding up a sign that says “Give Gallaudet  a chance to have a Deaf President!”&#10;">
            <a:extLst>
              <a:ext uri="{FF2B5EF4-FFF2-40B4-BE49-F238E27FC236}">
                <a16:creationId xmlns:a16="http://schemas.microsoft.com/office/drawing/2014/main" id="{06FF006A-AABC-4849-BEB5-E3B8157D1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061" y="3052680"/>
            <a:ext cx="3335991" cy="2505116"/>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EBDB9BE-7590-441B-BC7E-20D065444380}"/>
              </a:ext>
            </a:extLst>
          </p:cNvPr>
          <p:cNvSpPr/>
          <p:nvPr/>
        </p:nvSpPr>
        <p:spPr>
          <a:xfrm>
            <a:off x="3161841" y="-8806"/>
            <a:ext cx="5680064" cy="1261884"/>
          </a:xfrm>
          <a:prstGeom prst="rect">
            <a:avLst/>
          </a:prstGeom>
        </p:spPr>
        <p:txBody>
          <a:bodyPr wrap="square">
            <a:spAutoFit/>
          </a:bodyPr>
          <a:lstStyle/>
          <a:p>
            <a:pPr algn="r"/>
            <a:r>
              <a:rPr lang="en-US" sz="4000" b="1" dirty="0">
                <a:solidFill>
                  <a:schemeClr val="bg1"/>
                </a:solidFill>
                <a:latin typeface="Calibri "/>
              </a:rPr>
              <a:t>Campus-Wide Advocacy: </a:t>
            </a:r>
            <a:br>
              <a:rPr lang="en-US" sz="4000" b="1" dirty="0">
                <a:solidFill>
                  <a:schemeClr val="bg1"/>
                </a:solidFill>
                <a:latin typeface="Calibri "/>
              </a:rPr>
            </a:br>
            <a:r>
              <a:rPr lang="en-US" sz="3600" b="1" dirty="0">
                <a:solidFill>
                  <a:schemeClr val="bg1"/>
                </a:solidFill>
                <a:latin typeface="Calibri "/>
              </a:rPr>
              <a:t>Grassroots Organizing 3</a:t>
            </a:r>
            <a:endParaRPr lang="en-US" sz="3600" dirty="0">
              <a:latin typeface="Calibri "/>
            </a:endParaRPr>
          </a:p>
        </p:txBody>
      </p:sp>
      <p:sp>
        <p:nvSpPr>
          <p:cNvPr id="9" name="TextBox 8">
            <a:extLst>
              <a:ext uri="{FF2B5EF4-FFF2-40B4-BE49-F238E27FC236}">
                <a16:creationId xmlns:a16="http://schemas.microsoft.com/office/drawing/2014/main" id="{B4818095-946B-4DAD-AFEB-66291FD799C0}"/>
              </a:ext>
            </a:extLst>
          </p:cNvPr>
          <p:cNvSpPr txBox="1"/>
          <p:nvPr/>
        </p:nvSpPr>
        <p:spPr>
          <a:xfrm>
            <a:off x="4648500" y="5617097"/>
            <a:ext cx="4055110" cy="769441"/>
          </a:xfrm>
          <a:prstGeom prst="rect">
            <a:avLst/>
          </a:prstGeom>
          <a:noFill/>
        </p:spPr>
        <p:txBody>
          <a:bodyPr wrap="square" rtlCol="0">
            <a:spAutoFit/>
          </a:bodyPr>
          <a:lstStyle/>
          <a:p>
            <a:r>
              <a:rPr lang="en-US" sz="1100" dirty="0"/>
              <a:t>Color Photo hundreds of students at protest, each holding </a:t>
            </a:r>
          </a:p>
          <a:p>
            <a:r>
              <a:rPr lang="en-US" sz="1100" dirty="0"/>
              <a:t>up an arm, some holding up a sign that says “Give Gallaudet  a chance to have a Deaf President!”</a:t>
            </a:r>
          </a:p>
          <a:p>
            <a:endParaRPr lang="en-US" sz="1100" dirty="0"/>
          </a:p>
        </p:txBody>
      </p:sp>
    </p:spTree>
    <p:extLst>
      <p:ext uri="{BB962C8B-B14F-4D97-AF65-F5344CB8AC3E}">
        <p14:creationId xmlns:p14="http://schemas.microsoft.com/office/powerpoint/2010/main" val="97963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64433" y="1213212"/>
            <a:ext cx="9418320" cy="6071507"/>
          </a:xfrm>
        </p:spPr>
        <p:txBody>
          <a:bodyPr>
            <a:noAutofit/>
          </a:bodyPr>
          <a:lstStyle/>
          <a:p>
            <a:r>
              <a:rPr lang="en-US" sz="3600" b="1" dirty="0" err="1">
                <a:latin typeface="Calibri "/>
              </a:rPr>
              <a:t>Brilynn</a:t>
            </a:r>
            <a:r>
              <a:rPr lang="en-US" sz="3600" b="1" dirty="0">
                <a:latin typeface="Calibri "/>
              </a:rPr>
              <a:t> Rakes, </a:t>
            </a:r>
            <a:r>
              <a:rPr lang="en-US" sz="3600" dirty="0">
                <a:latin typeface="Calibri "/>
              </a:rPr>
              <a:t>a self-advocate, </a:t>
            </a:r>
          </a:p>
          <a:p>
            <a:r>
              <a:rPr lang="en-US" sz="3600" dirty="0">
                <a:latin typeface="Calibri "/>
              </a:rPr>
              <a:t>completed a dual-degree </a:t>
            </a:r>
          </a:p>
          <a:p>
            <a:r>
              <a:rPr lang="en-US" sz="3600" dirty="0">
                <a:latin typeface="Calibri "/>
              </a:rPr>
              <a:t>program in New York City at </a:t>
            </a:r>
          </a:p>
          <a:p>
            <a:r>
              <a:rPr lang="en-US" sz="3600" dirty="0">
                <a:latin typeface="Calibri "/>
              </a:rPr>
              <a:t>Fordham Univ. with a BA in </a:t>
            </a:r>
          </a:p>
          <a:p>
            <a:r>
              <a:rPr lang="en-US" sz="3600" dirty="0">
                <a:latin typeface="Calibri "/>
              </a:rPr>
              <a:t>Communications and Media </a:t>
            </a:r>
          </a:p>
          <a:p>
            <a:r>
              <a:rPr lang="en-US" sz="3600" dirty="0">
                <a:latin typeface="Calibri "/>
              </a:rPr>
              <a:t>Studies, and a BFA in Dance. </a:t>
            </a:r>
            <a:r>
              <a:rPr lang="en-US" sz="3600" dirty="0" err="1">
                <a:latin typeface="Calibri "/>
              </a:rPr>
              <a:t>Brilynn</a:t>
            </a:r>
            <a:r>
              <a:rPr lang="en-US" sz="3600" dirty="0">
                <a:latin typeface="Calibri "/>
              </a:rPr>
              <a:t> </a:t>
            </a:r>
          </a:p>
          <a:p>
            <a:r>
              <a:rPr lang="en-US" sz="3600" dirty="0">
                <a:latin typeface="Calibri "/>
              </a:rPr>
              <a:t>competed in the NYC Finals of the Youth </a:t>
            </a:r>
          </a:p>
          <a:p>
            <a:r>
              <a:rPr lang="en-US" sz="3600" dirty="0">
                <a:latin typeface="Calibri "/>
              </a:rPr>
              <a:t>American Grand Prix and was featured on ABC’s </a:t>
            </a:r>
            <a:r>
              <a:rPr lang="en-US" sz="3600" i="1" dirty="0">
                <a:latin typeface="Calibri "/>
              </a:rPr>
              <a:t>Dancing with the Stars</a:t>
            </a:r>
            <a:r>
              <a:rPr lang="en-US" sz="3600" dirty="0">
                <a:latin typeface="Calibri "/>
              </a:rPr>
              <a:t>. </a:t>
            </a:r>
            <a:r>
              <a:rPr lang="en-US" sz="3600" dirty="0" err="1">
                <a:latin typeface="Calibri "/>
              </a:rPr>
              <a:t>Brilynn</a:t>
            </a:r>
            <a:r>
              <a:rPr lang="en-US" sz="3600" dirty="0">
                <a:latin typeface="Calibri "/>
              </a:rPr>
              <a:t> is currently getting a degree in Business Administration.</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500"/>
            <a:ext cx="6917000" cy="1629549"/>
          </a:xfrm>
        </p:spPr>
        <p:txBody>
          <a:bodyPr>
            <a:noAutofit/>
          </a:bodyPr>
          <a:lstStyle/>
          <a:p>
            <a:pPr algn="r"/>
            <a:r>
              <a:rPr lang="en-US" sz="4000" b="1" dirty="0">
                <a:solidFill>
                  <a:schemeClr val="bg1"/>
                </a:solidFill>
                <a:latin typeface="Calibri "/>
              </a:rPr>
              <a:t>Self-Advocacy:  </a:t>
            </a:r>
            <a:br>
              <a:rPr lang="en-US" sz="4000" b="1" dirty="0">
                <a:solidFill>
                  <a:schemeClr val="bg1"/>
                </a:solidFill>
                <a:latin typeface="Calibri "/>
              </a:rPr>
            </a:br>
            <a:r>
              <a:rPr lang="en-US" sz="4000" b="1" dirty="0">
                <a:solidFill>
                  <a:schemeClr val="bg1"/>
                </a:solidFill>
                <a:latin typeface="Calibri "/>
              </a:rPr>
              <a:t>Extra-Curricular Advocacy</a:t>
            </a:r>
            <a:br>
              <a:rPr lang="en-US" sz="4000" dirty="0">
                <a:latin typeface="Baskerville  "/>
              </a:rPr>
            </a:br>
            <a:endParaRPr lang="en-US" sz="4000" b="1" dirty="0">
              <a:solidFill>
                <a:schemeClr val="bg1"/>
              </a:solidFill>
              <a:latin typeface="Baskerville Old Face" panose="02020602080505020303" pitchFamily="18" charset="77"/>
            </a:endParaRPr>
          </a:p>
        </p:txBody>
      </p:sp>
      <p:pic>
        <p:nvPicPr>
          <p:cNvPr id="7" name="Picture 2" descr="Brilynn Rakes headshot">
            <a:extLst>
              <a:ext uri="{FF2B5EF4-FFF2-40B4-BE49-F238E27FC236}">
                <a16:creationId xmlns:a16="http://schemas.microsoft.com/office/drawing/2014/main" id="{F43CE123-71AA-4E48-9B0F-E775F3DCF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698" y="1343046"/>
            <a:ext cx="2614883" cy="261488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4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693183" y="2312808"/>
            <a:ext cx="5757633" cy="5455686"/>
          </a:xfrm>
        </p:spPr>
        <p:txBody>
          <a:bodyPr>
            <a:noAutofit/>
          </a:bodyPr>
          <a:lstStyle/>
          <a:p>
            <a:endParaRPr lang="en-US" sz="2200" dirty="0">
              <a:latin typeface="Baskerville  "/>
            </a:endParaRPr>
          </a:p>
          <a:p>
            <a:r>
              <a:rPr lang="en-US" sz="3200" u="sng" dirty="0">
                <a:hlinkClick r:id="rId3"/>
              </a:rPr>
              <a:t>https://drive.google.com/a/fordham.edu/file/d/1mQbfhCLARUud_00pOFbElJWMjbZnNCJo/view?usp=drive_web</a:t>
            </a:r>
            <a:endParaRPr lang="en-US" sz="3200" dirty="0">
              <a:latin typeface="Baskerville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500"/>
            <a:ext cx="6917000" cy="1629549"/>
          </a:xfrm>
        </p:spPr>
        <p:txBody>
          <a:bodyPr>
            <a:noAutofit/>
          </a:bodyPr>
          <a:lstStyle/>
          <a:p>
            <a:pPr algn="r"/>
            <a:r>
              <a:rPr lang="en-US" sz="4000" b="1" dirty="0">
                <a:solidFill>
                  <a:schemeClr val="bg1"/>
                </a:solidFill>
                <a:latin typeface="Calibri "/>
              </a:rPr>
              <a:t>Self-Advocacy:  </a:t>
            </a:r>
            <a:br>
              <a:rPr lang="en-US" sz="4000" b="1" dirty="0">
                <a:solidFill>
                  <a:schemeClr val="bg1"/>
                </a:solidFill>
                <a:latin typeface="Calibri "/>
              </a:rPr>
            </a:br>
            <a:r>
              <a:rPr lang="en-US" sz="4000" b="1" dirty="0">
                <a:solidFill>
                  <a:schemeClr val="bg1"/>
                </a:solidFill>
                <a:latin typeface="Calibri "/>
              </a:rPr>
              <a:t>Extra-Curricular Advocacy2</a:t>
            </a:r>
            <a:br>
              <a:rPr lang="en-US" sz="4000" dirty="0">
                <a:latin typeface="Baskerville  "/>
              </a:rPr>
            </a:br>
            <a:endParaRPr lang="en-US" sz="4000" b="1" dirty="0">
              <a:solidFill>
                <a:schemeClr val="bg1"/>
              </a:solidFill>
              <a:latin typeface="Baskerville Old Face" panose="02020602080505020303" pitchFamily="18" charset="77"/>
            </a:endParaRPr>
          </a:p>
        </p:txBody>
      </p:sp>
    </p:spTree>
    <p:extLst>
      <p:ext uri="{BB962C8B-B14F-4D97-AF65-F5344CB8AC3E}">
        <p14:creationId xmlns:p14="http://schemas.microsoft.com/office/powerpoint/2010/main" val="11858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666755" y="0"/>
            <a:ext cx="7260680" cy="553998"/>
          </a:xfrm>
        </p:spPr>
        <p:txBody>
          <a:bodyPr>
            <a:noAutofit/>
          </a:bodyPr>
          <a:lstStyle/>
          <a:p>
            <a:pPr algn="r"/>
            <a:r>
              <a:rPr lang="en-US" sz="3200" b="1" dirty="0">
                <a:solidFill>
                  <a:schemeClr val="bg1"/>
                </a:solidFill>
                <a:latin typeface="Calibri "/>
              </a:rPr>
              <a:t>Self-Advocacy On-&amp;-Beyond Campus </a:t>
            </a:r>
            <a:br>
              <a:rPr lang="en-US" sz="4000" b="1" dirty="0">
                <a:solidFill>
                  <a:schemeClr val="bg1"/>
                </a:solidFill>
                <a:latin typeface="Calibri "/>
              </a:rPr>
            </a:br>
            <a:r>
              <a:rPr lang="en-US" sz="4000" b="1" dirty="0">
                <a:solidFill>
                  <a:schemeClr val="bg1"/>
                </a:solidFill>
                <a:latin typeface="Calibri "/>
              </a:rPr>
              <a:t>Q &amp; A</a:t>
            </a:r>
          </a:p>
        </p:txBody>
      </p:sp>
      <p:pic>
        <p:nvPicPr>
          <p:cNvPr id="1028" name="Picture 4" descr=" Enlarged Q &amp; A in 3-D; Q in red, &amp; in blue, A in green&#10;">
            <a:hlinkClick r:id="rId2"/>
            <a:extLst>
              <a:ext uri="{FF2B5EF4-FFF2-40B4-BE49-F238E27FC236}">
                <a16:creationId xmlns:a16="http://schemas.microsoft.com/office/drawing/2014/main" id="{8497EC50-E921-43BD-9AB0-594437F77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9" y="1327013"/>
            <a:ext cx="6898510" cy="50617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7E8199-2302-4907-AF47-BDA7D45000DA}"/>
              </a:ext>
            </a:extLst>
          </p:cNvPr>
          <p:cNvSpPr txBox="1"/>
          <p:nvPr/>
        </p:nvSpPr>
        <p:spPr>
          <a:xfrm>
            <a:off x="2024604" y="6095805"/>
            <a:ext cx="5763154" cy="323165"/>
          </a:xfrm>
          <a:prstGeom prst="rect">
            <a:avLst/>
          </a:prstGeom>
          <a:noFill/>
        </p:spPr>
        <p:txBody>
          <a:bodyPr wrap="square" rtlCol="0">
            <a:spAutoFit/>
          </a:bodyPr>
          <a:lstStyle/>
          <a:p>
            <a:r>
              <a:rPr lang="en-US" dirty="0"/>
              <a:t>Picture: Enlarged Q &amp; A in 3-D; Q in red, &amp; in blue, A in green</a:t>
            </a:r>
          </a:p>
        </p:txBody>
      </p:sp>
    </p:spTree>
    <p:extLst>
      <p:ext uri="{BB962C8B-B14F-4D97-AF65-F5344CB8AC3E}">
        <p14:creationId xmlns:p14="http://schemas.microsoft.com/office/powerpoint/2010/main" val="227156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591127" y="1196343"/>
            <a:ext cx="7961745" cy="7017306"/>
          </a:xfrm>
          <a:prstGeom prst="rect">
            <a:avLst/>
          </a:prstGeom>
          <a:noFill/>
        </p:spPr>
        <p:txBody>
          <a:bodyPr wrap="square" rtlCol="0">
            <a:spAutoFit/>
          </a:bodyPr>
          <a:lstStyle/>
          <a:p>
            <a:pPr algn="ctr"/>
            <a:r>
              <a:rPr lang="en-US" sz="3800" b="1" dirty="0">
                <a:latin typeface="Calibri "/>
              </a:rPr>
              <a:t>Thank you, Webinar attendees,  </a:t>
            </a:r>
          </a:p>
          <a:p>
            <a:pPr algn="ctr"/>
            <a:r>
              <a:rPr lang="en-US" sz="3800" b="1" dirty="0">
                <a:latin typeface="Calibri "/>
              </a:rPr>
              <a:t>for your participation – </a:t>
            </a:r>
          </a:p>
          <a:p>
            <a:pPr algn="ctr"/>
            <a:r>
              <a:rPr lang="en-US" sz="3800" b="1" dirty="0">
                <a:latin typeface="Calibri "/>
              </a:rPr>
              <a:t>stay in touch with us!</a:t>
            </a:r>
          </a:p>
          <a:p>
            <a:pPr algn="ctr"/>
            <a:r>
              <a:rPr lang="en-US" sz="3800" b="1" i="1" dirty="0">
                <a:latin typeface="Calibri "/>
              </a:rPr>
              <a:t>Respectfully,</a:t>
            </a:r>
          </a:p>
          <a:p>
            <a:pPr algn="ctr"/>
            <a:r>
              <a:rPr lang="en-US" sz="4000" b="1" dirty="0">
                <a:latin typeface="Calibri "/>
              </a:rPr>
              <a:t>Debbie Fink</a:t>
            </a:r>
            <a:endParaRPr lang="en-US" sz="4000" dirty="0">
              <a:latin typeface="Calibri "/>
            </a:endParaRPr>
          </a:p>
          <a:p>
            <a:pPr algn="ctr"/>
            <a:r>
              <a:rPr lang="en-US" sz="2800" dirty="0">
                <a:latin typeface="Calibri "/>
              </a:rPr>
              <a:t>Director, Community Outreach &amp; Impact</a:t>
            </a:r>
          </a:p>
          <a:p>
            <a:pPr algn="ctr"/>
            <a:r>
              <a:rPr lang="en-US" sz="2800" u="sng" dirty="0">
                <a:latin typeface="Calibri "/>
                <a:hlinkClick r:id="rId2"/>
              </a:rPr>
              <a:t>DebbieF@RespectAbility.org</a:t>
            </a:r>
            <a:endParaRPr lang="en-US" sz="2800" dirty="0">
              <a:latin typeface="Calibri "/>
            </a:endParaRPr>
          </a:p>
          <a:p>
            <a:pPr algn="ctr"/>
            <a:r>
              <a:rPr lang="en-US" sz="2800" dirty="0">
                <a:latin typeface="Calibri "/>
              </a:rPr>
              <a:t>11333 Woodglen Drive, Suite 102</a:t>
            </a:r>
          </a:p>
          <a:p>
            <a:pPr algn="ctr"/>
            <a:r>
              <a:rPr lang="en-US" sz="2800" dirty="0">
                <a:latin typeface="Calibri "/>
              </a:rPr>
              <a:t>Rockville, MD  20852</a:t>
            </a:r>
          </a:p>
          <a:p>
            <a:pPr algn="ctr"/>
            <a:r>
              <a:rPr lang="en-US" sz="2800" dirty="0">
                <a:latin typeface="Calibri "/>
              </a:rPr>
              <a:t>Office:  (202) 517-6272</a:t>
            </a:r>
          </a:p>
          <a:p>
            <a:pPr algn="ctr"/>
            <a:r>
              <a:rPr lang="en-US" sz="2800" u="sng" dirty="0">
                <a:latin typeface="Calibri "/>
                <a:hlinkClick r:id="rId3"/>
              </a:rPr>
              <a:t>www.RespectAbility.org</a:t>
            </a:r>
            <a:endParaRPr lang="en-US" sz="2800" u="sng" dirty="0">
              <a:latin typeface="Calibri "/>
            </a:endParaRPr>
          </a:p>
          <a:p>
            <a:pPr algn="ctr"/>
            <a:endParaRPr lang="en-US" sz="2800" u="sng" dirty="0">
              <a:latin typeface="Calibri "/>
            </a:endParaRPr>
          </a:p>
          <a:p>
            <a:pPr algn="ctr"/>
            <a:endParaRPr lang="en-US" sz="2800" u="sng" dirty="0">
              <a:latin typeface="Calibri "/>
            </a:endParaRPr>
          </a:p>
          <a:p>
            <a:pPr algn="ctr"/>
            <a:r>
              <a:rPr lang="en-US" sz="3200" dirty="0">
                <a:latin typeface="Calibri "/>
              </a:rPr>
              <a:t>© </a:t>
            </a:r>
            <a:r>
              <a:rPr lang="en-US" sz="2400" dirty="0" err="1">
                <a:latin typeface="Calibri "/>
              </a:rPr>
              <a:t>RespectAbility</a:t>
            </a:r>
            <a:r>
              <a:rPr lang="en-US" sz="2400" dirty="0">
                <a:latin typeface="Calibri "/>
              </a:rPr>
              <a:t> 2019</a:t>
            </a: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a:xfrm>
            <a:off x="720437" y="264814"/>
            <a:ext cx="8229599" cy="276999"/>
          </a:xfrm>
        </p:spPr>
        <p:txBody>
          <a:bodyPr/>
          <a:lstStyle/>
          <a:p>
            <a:pPr algn="r" rtl="0"/>
            <a:r>
              <a:rPr lang="en-US" sz="4000" b="1" dirty="0">
                <a:solidFill>
                  <a:srgbClr val="FFFFFF"/>
                </a:solidFill>
                <a:latin typeface="Calibri "/>
                <a:cs typeface="Arial" panose="020B0604020202020204" pitchFamily="34" charset="0"/>
              </a:rPr>
              <a:t>Stay in touch with us!</a:t>
            </a:r>
            <a:endParaRPr lang="en-US" sz="4000" dirty="0">
              <a:effectLst/>
              <a:latin typeface="Calibri "/>
            </a:endParaRPr>
          </a:p>
          <a:p>
            <a:endParaRPr lang="en-US" dirty="0"/>
          </a:p>
        </p:txBody>
      </p:sp>
    </p:spTree>
    <p:extLst>
      <p:ext uri="{BB962C8B-B14F-4D97-AF65-F5344CB8AC3E}">
        <p14:creationId xmlns:p14="http://schemas.microsoft.com/office/powerpoint/2010/main" val="323134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D2D80-3776-4BB7-9F9D-B76A13A9164D}"/>
              </a:ext>
            </a:extLst>
          </p:cNvPr>
          <p:cNvSpPr txBox="1"/>
          <p:nvPr/>
        </p:nvSpPr>
        <p:spPr>
          <a:xfrm>
            <a:off x="6028134" y="1252011"/>
            <a:ext cx="3142693" cy="4862870"/>
          </a:xfrm>
          <a:prstGeom prst="rect">
            <a:avLst/>
          </a:prstGeom>
          <a:noFill/>
        </p:spPr>
        <p:txBody>
          <a:bodyPr wrap="square" rtlCol="0">
            <a:spAutoFit/>
          </a:bodyPr>
          <a:lstStyle/>
          <a:p>
            <a:r>
              <a:rPr lang="en-US" sz="4000" b="1" dirty="0">
                <a:latin typeface="Calibri "/>
              </a:rPr>
              <a:t>I BRING…</a:t>
            </a:r>
          </a:p>
          <a:p>
            <a:endParaRPr lang="en-US" b="1" dirty="0">
              <a:latin typeface="Calibri "/>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enthusiasm.</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experience.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leadership.</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love.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compassion.</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humor.</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creativity.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computer skills (or other skills).</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strength.</a:t>
            </a:r>
            <a:endParaRPr lang="en-US" sz="2400" dirty="0">
              <a:latin typeface="Calibri "/>
              <a:ea typeface="Calibri" panose="020F0502020204030204" pitchFamily="34" charset="0"/>
              <a:cs typeface="Times New Roman" panose="02020603050405020304" pitchFamily="18" charset="0"/>
            </a:endParaRPr>
          </a:p>
          <a:p>
            <a:endParaRPr lang="en-US" dirty="0">
              <a:latin typeface="Calibri "/>
            </a:endParaRPr>
          </a:p>
        </p:txBody>
      </p:sp>
      <p:sp>
        <p:nvSpPr>
          <p:cNvPr id="4" name="TextBox 3">
            <a:extLst>
              <a:ext uri="{FF2B5EF4-FFF2-40B4-BE49-F238E27FC236}">
                <a16:creationId xmlns:a16="http://schemas.microsoft.com/office/drawing/2014/main" id="{1AFADC54-2AC8-4670-A1EE-FED3343D1334}"/>
              </a:ext>
            </a:extLst>
          </p:cNvPr>
          <p:cNvSpPr txBox="1"/>
          <p:nvPr/>
        </p:nvSpPr>
        <p:spPr>
          <a:xfrm>
            <a:off x="2981317" y="1256467"/>
            <a:ext cx="3046817" cy="5601533"/>
          </a:xfrm>
          <a:prstGeom prst="rect">
            <a:avLst/>
          </a:prstGeom>
          <a:noFill/>
        </p:spPr>
        <p:txBody>
          <a:bodyPr wrap="square" rtlCol="0">
            <a:spAutoFit/>
          </a:bodyPr>
          <a:lstStyle/>
          <a:p>
            <a:r>
              <a:rPr lang="en-US" sz="4000" b="1" dirty="0">
                <a:latin typeface="Calibri "/>
              </a:rPr>
              <a:t> I HAVE…</a:t>
            </a:r>
          </a:p>
          <a:p>
            <a:endParaRPr lang="en-US" b="1" dirty="0">
              <a:latin typeface="Calibri "/>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pet </a:t>
            </a:r>
          </a:p>
          <a:p>
            <a:pPr lvl="0"/>
            <a:r>
              <a:rPr lang="en-US" sz="2400" dirty="0">
                <a:latin typeface="Calibri "/>
                <a:ea typeface="Times New Roman" panose="02020603050405020304" pitchFamily="18" charset="0"/>
                <a:cs typeface="Times New Roman" panose="02020603050405020304" pitchFamily="18" charset="0"/>
              </a:rPr>
              <a:t>      (name kind of pet).</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disability. </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supportive family.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home. </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brown eyes </a:t>
            </a:r>
          </a:p>
          <a:p>
            <a:pPr lvl="0"/>
            <a:r>
              <a:rPr lang="en-US" sz="2400" dirty="0">
                <a:latin typeface="Calibri "/>
                <a:ea typeface="Times New Roman" panose="02020603050405020304" pitchFamily="18" charset="0"/>
                <a:cs typeface="Times New Roman" panose="02020603050405020304" pitchFamily="18" charset="0"/>
              </a:rPr>
              <a:t>      (or other feature).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one best friend.</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positivity. </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big heart.</a:t>
            </a:r>
            <a:endParaRPr lang="en-US" sz="2400" dirty="0">
              <a:latin typeface="Calibri "/>
              <a:ea typeface="Calibri" panose="020F0502020204030204" pitchFamily="34" charset="0"/>
              <a:cs typeface="Times New Roman" panose="02020603050405020304" pitchFamily="18" charset="0"/>
            </a:endParaRPr>
          </a:p>
          <a:p>
            <a:endParaRPr lang="en-US" dirty="0">
              <a:latin typeface="Calibri "/>
            </a:endParaRPr>
          </a:p>
        </p:txBody>
      </p:sp>
      <p:sp>
        <p:nvSpPr>
          <p:cNvPr id="3" name="TextBox 2">
            <a:extLst>
              <a:ext uri="{FF2B5EF4-FFF2-40B4-BE49-F238E27FC236}">
                <a16:creationId xmlns:a16="http://schemas.microsoft.com/office/drawing/2014/main" id="{4D2618F3-0B06-467B-B309-4F0C4A7EFEDF}"/>
              </a:ext>
            </a:extLst>
          </p:cNvPr>
          <p:cNvSpPr txBox="1"/>
          <p:nvPr/>
        </p:nvSpPr>
        <p:spPr>
          <a:xfrm>
            <a:off x="149532" y="1211371"/>
            <a:ext cx="3142694" cy="5970865"/>
          </a:xfrm>
          <a:prstGeom prst="rect">
            <a:avLst/>
          </a:prstGeom>
          <a:noFill/>
        </p:spPr>
        <p:txBody>
          <a:bodyPr wrap="square" rtlCol="0">
            <a:spAutoFit/>
          </a:bodyPr>
          <a:lstStyle/>
          <a:p>
            <a:r>
              <a:rPr lang="en-US" sz="4000" b="1" dirty="0">
                <a:latin typeface="Calibri "/>
              </a:rPr>
              <a:t>I AM… </a:t>
            </a:r>
          </a:p>
          <a:p>
            <a:endParaRPr lang="en-US" b="1" dirty="0">
              <a:latin typeface="Calibri "/>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Responsible.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an Atheist </a:t>
            </a:r>
          </a:p>
          <a:p>
            <a:pPr lvl="0"/>
            <a:r>
              <a:rPr lang="en-US" sz="2400" dirty="0">
                <a:latin typeface="Calibri "/>
                <a:ea typeface="Times New Roman" panose="02020603050405020304" pitchFamily="18" charset="0"/>
                <a:cs typeface="Times New Roman" panose="02020603050405020304" pitchFamily="18" charset="0"/>
              </a:rPr>
              <a:t>      (or a religion).</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nervous.</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funny.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Latina</a:t>
            </a:r>
          </a:p>
          <a:p>
            <a:pPr lvl="0"/>
            <a:r>
              <a:rPr lang="en-US" sz="2400" dirty="0">
                <a:latin typeface="Calibri "/>
                <a:ea typeface="Times New Roman" panose="02020603050405020304" pitchFamily="18" charset="0"/>
                <a:cs typeface="Times New Roman" panose="02020603050405020304" pitchFamily="18" charset="0"/>
              </a:rPr>
              <a:t>     (or other ethnicity).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outspoken.</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happy.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competitive </a:t>
            </a:r>
          </a:p>
          <a:p>
            <a:pPr lvl="0"/>
            <a:r>
              <a:rPr lang="en-US" sz="2400" dirty="0">
                <a:latin typeface="Calibri "/>
                <a:ea typeface="Times New Roman" panose="02020603050405020304" pitchFamily="18" charset="0"/>
                <a:cs typeface="Times New Roman" panose="02020603050405020304" pitchFamily="18" charset="0"/>
              </a:rPr>
              <a:t>      (or other sport or        	talent).</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loveable!</a:t>
            </a:r>
            <a:endParaRPr lang="en-US" sz="2400" dirty="0">
              <a:latin typeface="Calibri "/>
              <a:ea typeface="Calibri" panose="020F0502020204030204" pitchFamily="34" charset="0"/>
              <a:cs typeface="Times New Roman" panose="02020603050405020304" pitchFamily="18" charset="0"/>
            </a:endParaRPr>
          </a:p>
          <a:p>
            <a:endParaRPr lang="en-US" dirty="0">
              <a:latin typeface="Calibri "/>
            </a:endParaRPr>
          </a:p>
        </p:txBody>
      </p:sp>
      <p:sp>
        <p:nvSpPr>
          <p:cNvPr id="6" name="Title 5">
            <a:extLst>
              <a:ext uri="{FF2B5EF4-FFF2-40B4-BE49-F238E27FC236}">
                <a16:creationId xmlns:a16="http://schemas.microsoft.com/office/drawing/2014/main" id="{FB05BA76-8087-442B-B055-3130701A0667}"/>
              </a:ext>
            </a:extLst>
          </p:cNvPr>
          <p:cNvSpPr>
            <a:spLocks noGrp="1"/>
          </p:cNvSpPr>
          <p:nvPr>
            <p:ph type="title" idx="4294967295"/>
          </p:nvPr>
        </p:nvSpPr>
        <p:spPr>
          <a:xfrm>
            <a:off x="714069" y="187253"/>
            <a:ext cx="8229599" cy="276999"/>
          </a:xfrm>
        </p:spPr>
        <p:txBody>
          <a:bodyPr/>
          <a:lstStyle/>
          <a:p>
            <a:pPr algn="r" rtl="0"/>
            <a:r>
              <a:rPr lang="en-US" sz="4000" b="1" i="0" dirty="0">
                <a:solidFill>
                  <a:srgbClr val="FFFFFF"/>
                </a:solidFill>
                <a:effectLst/>
                <a:latin typeface="Calibri "/>
                <a:ea typeface="Arial" panose="020B0604020202020204" pitchFamily="34" charset="0"/>
                <a:cs typeface="Arial" panose="020B0604020202020204" pitchFamily="34" charset="0"/>
              </a:rPr>
              <a:t>I AM ME Exercise Examples</a:t>
            </a:r>
            <a:endParaRPr lang="en-US" sz="4000" dirty="0">
              <a:effectLst/>
              <a:latin typeface="Calibri "/>
            </a:endParaRPr>
          </a:p>
        </p:txBody>
      </p:sp>
    </p:spTree>
    <p:extLst>
      <p:ext uri="{BB962C8B-B14F-4D97-AF65-F5344CB8AC3E}">
        <p14:creationId xmlns:p14="http://schemas.microsoft.com/office/powerpoint/2010/main" val="87752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FADC54-2AC8-4670-A1EE-FED3343D1334}"/>
              </a:ext>
            </a:extLst>
          </p:cNvPr>
          <p:cNvSpPr txBox="1"/>
          <p:nvPr/>
        </p:nvSpPr>
        <p:spPr>
          <a:xfrm>
            <a:off x="5321994" y="1344056"/>
            <a:ext cx="3943926" cy="5139869"/>
          </a:xfrm>
          <a:prstGeom prst="rect">
            <a:avLst/>
          </a:prstGeom>
          <a:noFill/>
        </p:spPr>
        <p:txBody>
          <a:bodyPr wrap="square" rtlCol="0">
            <a:spAutoFit/>
          </a:bodyPr>
          <a:lstStyle/>
          <a:p>
            <a:pPr lvl="1"/>
            <a:r>
              <a:rPr lang="en-US" sz="4000" b="1" dirty="0">
                <a:latin typeface="Calibri "/>
              </a:rPr>
              <a:t>I SEEK…</a:t>
            </a:r>
          </a:p>
          <a:p>
            <a:pPr marL="285750" lvl="1" indent="-285750">
              <a:buFont typeface="Wingdings" panose="05000000000000000000" pitchFamily="2" charset="2"/>
              <a:buChar char="v"/>
            </a:pPr>
            <a:endParaRPr lang="en-US" sz="2400" b="1" dirty="0">
              <a:latin typeface="Calibri "/>
            </a:endParaRPr>
          </a:p>
          <a:p>
            <a:pPr marL="285750" lvl="1" indent="-285750">
              <a:buFont typeface="Wingdings" panose="05000000000000000000" pitchFamily="2" charset="2"/>
              <a:buChar char="v"/>
            </a:pPr>
            <a:r>
              <a:rPr lang="en-US" sz="2400" dirty="0">
                <a:latin typeface="Calibri "/>
              </a:rPr>
              <a:t>I SEEK companionship.</a:t>
            </a:r>
          </a:p>
          <a:p>
            <a:pPr marL="285750" lvl="1" indent="-285750">
              <a:buFont typeface="Wingdings" panose="05000000000000000000" pitchFamily="2" charset="2"/>
              <a:buChar char="v"/>
            </a:pPr>
            <a:r>
              <a:rPr lang="en-US" sz="2400" dirty="0">
                <a:latin typeface="Calibri "/>
              </a:rPr>
              <a:t>I SEEK employment.</a:t>
            </a:r>
          </a:p>
          <a:p>
            <a:pPr marL="285750" lvl="1" indent="-285750">
              <a:buFont typeface="Wingdings" panose="05000000000000000000" pitchFamily="2" charset="2"/>
              <a:buChar char="v"/>
            </a:pPr>
            <a:r>
              <a:rPr lang="en-US" sz="2400" dirty="0">
                <a:latin typeface="Calibri "/>
              </a:rPr>
              <a:t>I SEEK independence.</a:t>
            </a:r>
          </a:p>
          <a:p>
            <a:pPr marL="285750" lvl="1" indent="-285750">
              <a:buFont typeface="Wingdings" panose="05000000000000000000" pitchFamily="2" charset="2"/>
              <a:buChar char="v"/>
            </a:pPr>
            <a:r>
              <a:rPr lang="en-US" sz="2400" dirty="0">
                <a:latin typeface="Calibri "/>
              </a:rPr>
              <a:t>I SEEK positivity.</a:t>
            </a:r>
          </a:p>
          <a:p>
            <a:pPr marL="285750" lvl="1" indent="-285750">
              <a:buFont typeface="Wingdings" panose="05000000000000000000" pitchFamily="2" charset="2"/>
              <a:buChar char="v"/>
            </a:pPr>
            <a:r>
              <a:rPr lang="en-US" sz="2400" dirty="0">
                <a:latin typeface="Calibri "/>
              </a:rPr>
              <a:t>I SEEK mentorship.</a:t>
            </a:r>
          </a:p>
          <a:p>
            <a:pPr marL="285750" lvl="1" indent="-285750">
              <a:buFont typeface="Wingdings" panose="05000000000000000000" pitchFamily="2" charset="2"/>
              <a:buChar char="v"/>
            </a:pPr>
            <a:r>
              <a:rPr lang="en-US" sz="2400" dirty="0">
                <a:latin typeface="Calibri "/>
              </a:rPr>
              <a:t>I SEEK teamwork.</a:t>
            </a:r>
          </a:p>
          <a:p>
            <a:pPr marL="285750" lvl="1" indent="-285750">
              <a:buFont typeface="Wingdings" panose="05000000000000000000" pitchFamily="2" charset="2"/>
              <a:buChar char="v"/>
            </a:pPr>
            <a:r>
              <a:rPr lang="en-US" sz="2400" dirty="0">
                <a:latin typeface="Calibri "/>
              </a:rPr>
              <a:t>I SEEK routine.</a:t>
            </a:r>
          </a:p>
          <a:p>
            <a:pPr marL="285750" lvl="1" indent="-285750">
              <a:buFont typeface="Wingdings" panose="05000000000000000000" pitchFamily="2" charset="2"/>
              <a:buChar char="v"/>
            </a:pPr>
            <a:r>
              <a:rPr lang="en-US" sz="2400" dirty="0">
                <a:latin typeface="Calibri "/>
              </a:rPr>
              <a:t>I SEEK community.</a:t>
            </a:r>
          </a:p>
          <a:p>
            <a:pPr marL="285750" lvl="1" indent="-285750">
              <a:buFont typeface="Wingdings" panose="05000000000000000000" pitchFamily="2" charset="2"/>
              <a:buChar char="v"/>
            </a:pPr>
            <a:r>
              <a:rPr lang="en-US" sz="2400" dirty="0">
                <a:latin typeface="Calibri "/>
              </a:rPr>
              <a:t>I SEEK happiness.</a:t>
            </a:r>
          </a:p>
          <a:p>
            <a:pPr marL="285750" lvl="1" indent="-285750">
              <a:buFont typeface="Wingdings" panose="05000000000000000000" pitchFamily="2" charset="2"/>
              <a:buChar char="v"/>
            </a:pPr>
            <a:r>
              <a:rPr lang="en-US" sz="2400" dirty="0">
                <a:latin typeface="Calibri "/>
              </a:rPr>
              <a:t>I SEEK inclusion.</a:t>
            </a:r>
          </a:p>
          <a:p>
            <a:pPr lvl="1"/>
            <a:endParaRPr lang="en-US" sz="2400" dirty="0">
              <a:latin typeface="Calibri "/>
            </a:endParaRPr>
          </a:p>
        </p:txBody>
      </p:sp>
      <p:sp>
        <p:nvSpPr>
          <p:cNvPr id="3" name="TextBox 2">
            <a:extLst>
              <a:ext uri="{FF2B5EF4-FFF2-40B4-BE49-F238E27FC236}">
                <a16:creationId xmlns:a16="http://schemas.microsoft.com/office/drawing/2014/main" id="{4D2618F3-0B06-467B-B309-4F0C4A7EFEDF}"/>
              </a:ext>
            </a:extLst>
          </p:cNvPr>
          <p:cNvSpPr txBox="1"/>
          <p:nvPr/>
        </p:nvSpPr>
        <p:spPr>
          <a:xfrm>
            <a:off x="315574" y="1344056"/>
            <a:ext cx="4599709" cy="5878532"/>
          </a:xfrm>
          <a:prstGeom prst="rect">
            <a:avLst/>
          </a:prstGeom>
          <a:noFill/>
        </p:spPr>
        <p:txBody>
          <a:bodyPr wrap="square" rtlCol="0">
            <a:spAutoFit/>
          </a:bodyPr>
          <a:lstStyle/>
          <a:p>
            <a:pPr lvl="1"/>
            <a:r>
              <a:rPr lang="en-US" sz="4000" b="1" dirty="0">
                <a:latin typeface="Calibri "/>
              </a:rPr>
              <a:t>I NEED…</a:t>
            </a:r>
          </a:p>
          <a:p>
            <a:pPr lvl="1"/>
            <a:endParaRPr lang="en-US" sz="2400" b="1" dirty="0">
              <a:latin typeface="Calibri "/>
            </a:endParaRPr>
          </a:p>
          <a:p>
            <a:pPr marL="285750" lvl="1" indent="-285750">
              <a:buFont typeface="Wingdings" panose="05000000000000000000" pitchFamily="2" charset="2"/>
              <a:buChar char="v"/>
            </a:pPr>
            <a:r>
              <a:rPr lang="en-US" sz="2400" dirty="0">
                <a:latin typeface="Calibri "/>
              </a:rPr>
              <a:t>I NEED moral support.</a:t>
            </a:r>
          </a:p>
          <a:p>
            <a:pPr marL="285750" lvl="1" indent="-285750">
              <a:buFont typeface="Wingdings" panose="05000000000000000000" pitchFamily="2" charset="2"/>
              <a:buChar char="v"/>
            </a:pPr>
            <a:r>
              <a:rPr lang="en-US" sz="2400" dirty="0">
                <a:latin typeface="Calibri "/>
              </a:rPr>
              <a:t>I NEED a sense of humor.</a:t>
            </a:r>
          </a:p>
          <a:p>
            <a:pPr marL="285750" lvl="1" indent="-285750">
              <a:buFont typeface="Wingdings" panose="05000000000000000000" pitchFamily="2" charset="2"/>
              <a:buChar char="v"/>
            </a:pPr>
            <a:r>
              <a:rPr lang="en-US" sz="2400" dirty="0">
                <a:latin typeface="Calibri "/>
              </a:rPr>
              <a:t>I NEED a friend (or family member).</a:t>
            </a:r>
          </a:p>
          <a:p>
            <a:pPr marL="285750" lvl="1" indent="-285750">
              <a:buFont typeface="Wingdings" panose="05000000000000000000" pitchFamily="2" charset="2"/>
              <a:buChar char="v"/>
            </a:pPr>
            <a:r>
              <a:rPr lang="en-US" sz="2400" dirty="0">
                <a:latin typeface="Calibri "/>
              </a:rPr>
              <a:t>I NEED to live a healthy lifestyle.</a:t>
            </a:r>
          </a:p>
          <a:p>
            <a:pPr marL="285750" lvl="1" indent="-285750">
              <a:buFont typeface="Wingdings" panose="05000000000000000000" pitchFamily="2" charset="2"/>
              <a:buChar char="v"/>
            </a:pPr>
            <a:r>
              <a:rPr lang="en-US" sz="2400" dirty="0">
                <a:latin typeface="Calibri "/>
              </a:rPr>
              <a:t>I NEED to be patient.</a:t>
            </a:r>
          </a:p>
          <a:p>
            <a:pPr marL="285750" lvl="1" indent="-285750">
              <a:buFont typeface="Wingdings" panose="05000000000000000000" pitchFamily="2" charset="2"/>
              <a:buChar char="v"/>
            </a:pPr>
            <a:r>
              <a:rPr lang="en-US" sz="2400" dirty="0">
                <a:latin typeface="Calibri "/>
              </a:rPr>
              <a:t>I NEED leadership skills.</a:t>
            </a:r>
          </a:p>
          <a:p>
            <a:pPr marL="285750" lvl="1" indent="-285750">
              <a:buFont typeface="Wingdings" panose="05000000000000000000" pitchFamily="2" charset="2"/>
              <a:buChar char="v"/>
            </a:pPr>
            <a:r>
              <a:rPr lang="en-US" sz="2400" dirty="0">
                <a:latin typeface="Calibri "/>
              </a:rPr>
              <a:t>I NEED courage.</a:t>
            </a:r>
          </a:p>
          <a:p>
            <a:pPr marL="285750" lvl="1" indent="-285750">
              <a:buFont typeface="Wingdings" panose="05000000000000000000" pitchFamily="2" charset="2"/>
              <a:buChar char="v"/>
            </a:pPr>
            <a:r>
              <a:rPr lang="en-US" sz="2400" dirty="0">
                <a:latin typeface="Calibri "/>
              </a:rPr>
              <a:t>I NEED writing skills. (or any other kind of skill).</a:t>
            </a:r>
          </a:p>
          <a:p>
            <a:pPr marL="285750" lvl="1" indent="-285750">
              <a:buFont typeface="Wingdings" panose="05000000000000000000" pitchFamily="2" charset="2"/>
              <a:buChar char="v"/>
            </a:pPr>
            <a:r>
              <a:rPr lang="en-US" sz="2400" dirty="0">
                <a:latin typeface="Calibri "/>
              </a:rPr>
              <a:t>I NEED independence.</a:t>
            </a:r>
          </a:p>
          <a:p>
            <a:pPr marL="285750" lvl="1" indent="-285750">
              <a:buFont typeface="Wingdings" panose="05000000000000000000" pitchFamily="2" charset="2"/>
              <a:buChar char="v"/>
            </a:pPr>
            <a:r>
              <a:rPr lang="en-US" sz="2400" dirty="0">
                <a:latin typeface="Calibri "/>
              </a:rPr>
              <a:t>I NEED love.</a:t>
            </a:r>
          </a:p>
          <a:p>
            <a:pPr lvl="1"/>
            <a:endParaRPr lang="en-US" sz="2400" dirty="0">
              <a:latin typeface="Calibri "/>
            </a:endParaRPr>
          </a:p>
        </p:txBody>
      </p:sp>
      <p:sp>
        <p:nvSpPr>
          <p:cNvPr id="5" name="Title 4">
            <a:extLst>
              <a:ext uri="{FF2B5EF4-FFF2-40B4-BE49-F238E27FC236}">
                <a16:creationId xmlns:a16="http://schemas.microsoft.com/office/drawing/2014/main" id="{BDBB65B3-4552-4B43-8440-7E34013D343D}"/>
              </a:ext>
            </a:extLst>
          </p:cNvPr>
          <p:cNvSpPr>
            <a:spLocks noGrp="1"/>
          </p:cNvSpPr>
          <p:nvPr>
            <p:ph type="title" idx="4294967295"/>
          </p:nvPr>
        </p:nvSpPr>
        <p:spPr>
          <a:xfrm>
            <a:off x="800484" y="-138500"/>
            <a:ext cx="8229599" cy="276999"/>
          </a:xfrm>
        </p:spPr>
        <p:txBody>
          <a:bodyPr/>
          <a:lstStyle/>
          <a:p>
            <a:pPr algn="r" rtl="0"/>
            <a:r>
              <a:rPr lang="en-US" sz="4000" b="1" i="0" dirty="0">
                <a:solidFill>
                  <a:srgbClr val="FFFFFF"/>
                </a:solidFill>
                <a:effectLst/>
                <a:latin typeface="Calibri "/>
                <a:ea typeface="Arial" panose="020B0604020202020204" pitchFamily="34" charset="0"/>
                <a:cs typeface="Arial" panose="020B0604020202020204" pitchFamily="34" charset="0"/>
              </a:rPr>
              <a:t>I AM ME Exercise Examples </a:t>
            </a:r>
            <a:br>
              <a:rPr lang="en-US" sz="4000" b="1" i="0" dirty="0">
                <a:solidFill>
                  <a:srgbClr val="FFFFFF"/>
                </a:solidFill>
                <a:effectLst/>
                <a:latin typeface="Calibri "/>
                <a:ea typeface="Arial" panose="020B0604020202020204" pitchFamily="34" charset="0"/>
                <a:cs typeface="Arial" panose="020B0604020202020204" pitchFamily="34" charset="0"/>
              </a:rPr>
            </a:br>
            <a:r>
              <a:rPr lang="en-US" sz="4000" b="1" i="0" dirty="0">
                <a:solidFill>
                  <a:srgbClr val="FFFFFF"/>
                </a:solidFill>
                <a:effectLst/>
                <a:latin typeface="Calibri "/>
                <a:ea typeface="Arial" panose="020B0604020202020204" pitchFamily="34" charset="0"/>
                <a:cs typeface="Arial" panose="020B0604020202020204" pitchFamily="34" charset="0"/>
              </a:rPr>
              <a:t>(cont.)</a:t>
            </a:r>
            <a:endParaRPr lang="en-US" sz="4000" dirty="0">
              <a:effectLst/>
              <a:latin typeface="Calibri "/>
            </a:endParaRPr>
          </a:p>
        </p:txBody>
      </p:sp>
    </p:spTree>
    <p:extLst>
      <p:ext uri="{BB962C8B-B14F-4D97-AF65-F5344CB8AC3E}">
        <p14:creationId xmlns:p14="http://schemas.microsoft.com/office/powerpoint/2010/main" val="30817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4" y="1313006"/>
            <a:ext cx="7821875" cy="5328311"/>
          </a:xfrm>
        </p:spPr>
        <p:txBody>
          <a:bodyPr>
            <a:noAutofit/>
          </a:bodyPr>
          <a:lstStyle/>
          <a:p>
            <a:r>
              <a:rPr lang="en-US" sz="3600" b="1" dirty="0">
                <a:latin typeface="Calibri" panose="020F0502020204030204" pitchFamily="34" charset="0"/>
                <a:cs typeface="Calibri" panose="020F0502020204030204" pitchFamily="34" charset="0"/>
              </a:rPr>
              <a:t>Debbie Fink </a:t>
            </a:r>
            <a:r>
              <a:rPr lang="en-US" sz="3600" dirty="0">
                <a:latin typeface="Calibri" panose="020F0502020204030204" pitchFamily="34" charset="0"/>
                <a:cs typeface="Calibri" panose="020F0502020204030204" pitchFamily="34" charset="0"/>
              </a:rPr>
              <a:t>is the Director of </a:t>
            </a:r>
          </a:p>
          <a:p>
            <a:r>
              <a:rPr lang="en-US" sz="3600" dirty="0">
                <a:latin typeface="Calibri" panose="020F0502020204030204" pitchFamily="34" charset="0"/>
                <a:cs typeface="Calibri" panose="020F0502020204030204" pitchFamily="34" charset="0"/>
              </a:rPr>
              <a:t>Community Outreach and </a:t>
            </a:r>
          </a:p>
          <a:p>
            <a:r>
              <a:rPr lang="en-US" sz="3600" dirty="0">
                <a:latin typeface="Calibri" panose="020F0502020204030204" pitchFamily="34" charset="0"/>
                <a:cs typeface="Calibri" panose="020F0502020204030204" pitchFamily="34" charset="0"/>
              </a:rPr>
              <a:t>Impact for </a:t>
            </a:r>
            <a:r>
              <a:rPr lang="en-US" sz="3600" dirty="0" err="1">
                <a:latin typeface="Calibri" panose="020F0502020204030204" pitchFamily="34" charset="0"/>
                <a:cs typeface="Calibri" panose="020F0502020204030204" pitchFamily="34" charset="0"/>
              </a:rPr>
              <a:t>RespectAbility</a:t>
            </a:r>
            <a:r>
              <a:rPr lang="en-US" sz="3600" dirty="0">
                <a:latin typeface="Calibri" panose="020F0502020204030204" pitchFamily="34" charset="0"/>
                <a:cs typeface="Calibri" panose="020F0502020204030204" pitchFamily="34" charset="0"/>
              </a:rPr>
              <a:t>, and responsible for its </a:t>
            </a:r>
            <a:r>
              <a:rPr lang="en-US" sz="3600" i="1" dirty="0">
                <a:latin typeface="Calibri" panose="020F0502020204030204" pitchFamily="34" charset="0"/>
                <a:ea typeface="Libre Baskerville"/>
                <a:cs typeface="Calibri" panose="020F0502020204030204" pitchFamily="34" charset="0"/>
                <a:sym typeface="Libre Baskerville"/>
              </a:rPr>
              <a:t>Women’s </a:t>
            </a:r>
          </a:p>
          <a:p>
            <a:r>
              <a:rPr lang="en-US" sz="3600" i="1" dirty="0">
                <a:latin typeface="Calibri" panose="020F0502020204030204" pitchFamily="34" charset="0"/>
                <a:ea typeface="Libre Baskerville"/>
                <a:cs typeface="Calibri" panose="020F0502020204030204" pitchFamily="34" charset="0"/>
                <a:sym typeface="Libre Baskerville"/>
              </a:rPr>
              <a:t>Disability Leadership, </a:t>
            </a:r>
          </a:p>
          <a:p>
            <a:r>
              <a:rPr lang="en-US" sz="3600" i="1" dirty="0">
                <a:latin typeface="Calibri" panose="020F0502020204030204" pitchFamily="34" charset="0"/>
                <a:ea typeface="Libre Baskerville"/>
                <a:cs typeface="Calibri" panose="020F0502020204030204" pitchFamily="34" charset="0"/>
                <a:sym typeface="Libre Baskerville"/>
              </a:rPr>
              <a:t>Inclusion &amp; Advocacy </a:t>
            </a:r>
            <a:r>
              <a:rPr lang="en-US" sz="3600" dirty="0">
                <a:latin typeface="Calibri" panose="020F0502020204030204" pitchFamily="34" charset="0"/>
                <a:ea typeface="Libre Baskerville"/>
                <a:cs typeface="Calibri" panose="020F0502020204030204" pitchFamily="34" charset="0"/>
                <a:sym typeface="Libre Baskerville"/>
              </a:rPr>
              <a:t>Series. </a:t>
            </a:r>
          </a:p>
          <a:p>
            <a:r>
              <a:rPr lang="en-US" sz="3600" dirty="0">
                <a:latin typeface="Calibri" panose="020F0502020204030204" pitchFamily="34" charset="0"/>
                <a:ea typeface="Libre Baskerville"/>
                <a:cs typeface="Calibri" panose="020F0502020204030204" pitchFamily="34" charset="0"/>
                <a:sym typeface="Libre Baskerville"/>
              </a:rPr>
              <a:t>An author, educator and performer, </a:t>
            </a:r>
          </a:p>
          <a:p>
            <a:r>
              <a:rPr lang="en-US" sz="3600" dirty="0">
                <a:latin typeface="Calibri" panose="020F0502020204030204" pitchFamily="34" charset="0"/>
                <a:ea typeface="Libre Baskerville"/>
                <a:cs typeface="Calibri" panose="020F0502020204030204" pitchFamily="34" charset="0"/>
                <a:sym typeface="Libre Baskerville"/>
              </a:rPr>
              <a:t>her books and curricula have been distributed worldwide, as she ‘</a:t>
            </a:r>
            <a:r>
              <a:rPr lang="en-US" sz="3600" dirty="0" err="1">
                <a:latin typeface="Calibri" panose="020F0502020204030204" pitchFamily="34" charset="0"/>
                <a:ea typeface="Libre Baskerville"/>
                <a:cs typeface="Calibri" panose="020F0502020204030204" pitchFamily="34" charset="0"/>
                <a:sym typeface="Libre Baskerville"/>
              </a:rPr>
              <a:t>edu-tained</a:t>
            </a:r>
            <a:r>
              <a:rPr lang="en-US" sz="3600" dirty="0">
                <a:latin typeface="Calibri" panose="020F0502020204030204" pitchFamily="34" charset="0"/>
                <a:ea typeface="Libre Baskerville"/>
                <a:cs typeface="Calibri" panose="020F0502020204030204" pitchFamily="34" charset="0"/>
                <a:sym typeface="Libre Baskerville"/>
              </a:rPr>
              <a:t>’ on global tours with the USO.</a:t>
            </a:r>
          </a:p>
          <a:p>
            <a:endParaRPr lang="en-US" sz="3600" dirty="0">
              <a:latin typeface="Baskerville  "/>
            </a:endParaRPr>
          </a:p>
          <a:p>
            <a:endParaRPr lang="en-US" sz="3600" dirty="0">
              <a:latin typeface="Baskerville Old Face" panose="02020602080505020303" pitchFamily="18" charset="0"/>
            </a:endParaRPr>
          </a:p>
        </p:txBody>
      </p:sp>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642416" y="283702"/>
            <a:ext cx="8229599" cy="276999"/>
          </a:xfrm>
        </p:spPr>
        <p:txBody>
          <a:bodyPr/>
          <a:lstStyle/>
          <a:p>
            <a:pPr algn="r" rtl="0"/>
            <a:r>
              <a:rPr lang="en-US" sz="4000" b="1" i="0" dirty="0">
                <a:solidFill>
                  <a:srgbClr val="FFFFFF"/>
                </a:solidFill>
                <a:effectLst/>
                <a:latin typeface="Calibri" panose="020F0502020204030204" pitchFamily="34" charset="0"/>
                <a:ea typeface="Arial" panose="020B0604020202020204" pitchFamily="34" charset="0"/>
                <a:cs typeface="Calibri" panose="020F0502020204030204" pitchFamily="34" charset="0"/>
              </a:rPr>
              <a:t>Welcoming 1</a:t>
            </a:r>
            <a:endParaRPr lang="en-US" dirty="0">
              <a:effectLst/>
              <a:latin typeface="Calibri" panose="020F0502020204030204" pitchFamily="34" charset="0"/>
              <a:cs typeface="Calibri" panose="020F0502020204030204" pitchFamily="34" charset="0"/>
            </a:endParaRPr>
          </a:p>
          <a:p>
            <a:pPr algn="r"/>
            <a:endParaRPr lang="en-US" dirty="0"/>
          </a:p>
        </p:txBody>
      </p:sp>
      <p:pic>
        <p:nvPicPr>
          <p:cNvPr id="8" name="Picture 7" descr="Debbie Fink smiling at the camera.">
            <a:extLst>
              <a:ext uri="{FF2B5EF4-FFF2-40B4-BE49-F238E27FC236}">
                <a16:creationId xmlns:a16="http://schemas.microsoft.com/office/drawing/2014/main" id="{A6F14AFC-831E-4D04-BECC-9A711C01E178}"/>
              </a:ext>
            </a:extLst>
          </p:cNvPr>
          <p:cNvPicPr>
            <a:picLocks noChangeAspect="1"/>
          </p:cNvPicPr>
          <p:nvPr/>
        </p:nvPicPr>
        <p:blipFill>
          <a:blip r:embed="rId3"/>
          <a:stretch>
            <a:fillRect/>
          </a:stretch>
        </p:blipFill>
        <p:spPr>
          <a:xfrm>
            <a:off x="5899688" y="1482919"/>
            <a:ext cx="2987477" cy="2987477"/>
          </a:xfrm>
          <a:prstGeom prst="rect">
            <a:avLst/>
          </a:prstGeom>
          <a:ln w="38100">
            <a:solidFill>
              <a:srgbClr val="FFC000"/>
            </a:solidFill>
          </a:ln>
        </p:spPr>
      </p:pic>
    </p:spTree>
    <p:extLst>
      <p:ext uri="{BB962C8B-B14F-4D97-AF65-F5344CB8AC3E}">
        <p14:creationId xmlns:p14="http://schemas.microsoft.com/office/powerpoint/2010/main" val="119949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3E217-5196-4925-9BEA-4956B62FA8AB}"/>
              </a:ext>
            </a:extLst>
          </p:cNvPr>
          <p:cNvSpPr txBox="1"/>
          <p:nvPr/>
        </p:nvSpPr>
        <p:spPr>
          <a:xfrm>
            <a:off x="275208" y="1354238"/>
            <a:ext cx="8868792" cy="5447645"/>
          </a:xfrm>
          <a:prstGeom prst="rect">
            <a:avLst/>
          </a:prstGeom>
          <a:noFill/>
        </p:spPr>
        <p:txBody>
          <a:bodyPr wrap="square" rtlCol="0">
            <a:spAutoFit/>
          </a:bodyPr>
          <a:lstStyle/>
          <a:p>
            <a:r>
              <a:rPr lang="en-US" sz="2400" dirty="0">
                <a:latin typeface="Calibri "/>
              </a:rPr>
              <a:t>Hi! My name is </a:t>
            </a:r>
            <a:r>
              <a:rPr lang="en-US" dirty="0">
                <a:latin typeface="Calibri "/>
              </a:rPr>
              <a:t>____________________________________________.</a:t>
            </a:r>
          </a:p>
          <a:p>
            <a:r>
              <a:rPr lang="en-US" dirty="0">
                <a:latin typeface="Calibri "/>
              </a:rPr>
              <a:t> </a:t>
            </a:r>
          </a:p>
          <a:p>
            <a:r>
              <a:rPr lang="en-US" sz="2400" dirty="0">
                <a:latin typeface="Calibri "/>
              </a:rPr>
              <a:t>I am </a:t>
            </a:r>
            <a:r>
              <a:rPr lang="en-US" dirty="0">
                <a:latin typeface="Calibri "/>
              </a:rPr>
              <a:t>___________________________________ </a:t>
            </a:r>
            <a:r>
              <a:rPr lang="en-US" sz="2400" dirty="0">
                <a:latin typeface="Calibri "/>
              </a:rPr>
              <a:t>and</a:t>
            </a:r>
            <a:r>
              <a:rPr lang="en-US" dirty="0">
                <a:latin typeface="Calibri "/>
              </a:rPr>
              <a:t> ____________________________________.      </a:t>
            </a:r>
          </a:p>
          <a:p>
            <a:r>
              <a:rPr lang="en-US" dirty="0">
                <a:latin typeface="Calibri "/>
              </a:rPr>
              <a:t>                    (Choose from the list of “I Am”)                                         (Choose from the list of “I Am”) </a:t>
            </a:r>
          </a:p>
          <a:p>
            <a:endParaRPr lang="en-US" dirty="0">
              <a:latin typeface="Calibri "/>
            </a:endParaRPr>
          </a:p>
          <a:p>
            <a:r>
              <a:rPr lang="en-US" sz="2400" dirty="0">
                <a:latin typeface="Calibri "/>
              </a:rPr>
              <a:t>I am looking to / for an opportunity to </a:t>
            </a:r>
            <a:r>
              <a:rPr lang="en-US" dirty="0">
                <a:latin typeface="Calibri "/>
              </a:rPr>
              <a:t>___________________________________.                    	               (Circle One)                                                            (Choose from the list of “I Seek”) </a:t>
            </a:r>
          </a:p>
          <a:p>
            <a:endParaRPr lang="en-US" dirty="0">
              <a:latin typeface="Calibri "/>
            </a:endParaRPr>
          </a:p>
          <a:p>
            <a:r>
              <a:rPr lang="en-US" sz="2400" dirty="0">
                <a:latin typeface="Calibri "/>
              </a:rPr>
              <a:t>I have </a:t>
            </a:r>
            <a:r>
              <a:rPr lang="en-US" dirty="0">
                <a:latin typeface="Calibri "/>
              </a:rPr>
              <a:t>___________________________________ </a:t>
            </a:r>
            <a:r>
              <a:rPr lang="en-US" sz="2400" dirty="0">
                <a:latin typeface="Calibri "/>
              </a:rPr>
              <a:t>and</a:t>
            </a:r>
            <a:r>
              <a:rPr lang="en-US" dirty="0">
                <a:latin typeface="Calibri "/>
              </a:rPr>
              <a:t> __________________________________.                  	(Choose from the list of “I Have”)                                     (Choose from the list of “I Have”) </a:t>
            </a:r>
          </a:p>
          <a:p>
            <a:endParaRPr lang="en-US" dirty="0">
              <a:latin typeface="Calibri "/>
            </a:endParaRPr>
          </a:p>
          <a:p>
            <a:r>
              <a:rPr lang="en-US" sz="2400" dirty="0">
                <a:latin typeface="Calibri "/>
              </a:rPr>
              <a:t>I bring </a:t>
            </a:r>
            <a:r>
              <a:rPr lang="en-US" dirty="0">
                <a:latin typeface="Calibri "/>
              </a:rPr>
              <a:t>__________________________________ </a:t>
            </a:r>
            <a:r>
              <a:rPr lang="en-US" sz="2400" dirty="0">
                <a:latin typeface="Calibri "/>
              </a:rPr>
              <a:t>and</a:t>
            </a:r>
            <a:r>
              <a:rPr lang="en-US" dirty="0">
                <a:latin typeface="Calibri "/>
              </a:rPr>
              <a:t> ___________________________________.                    	(Choose from the list of “I Bring”)                                    (Choose from the list of “I Bring”) </a:t>
            </a:r>
          </a:p>
          <a:p>
            <a:endParaRPr lang="en-US" dirty="0">
              <a:latin typeface="Calibri "/>
            </a:endParaRPr>
          </a:p>
          <a:p>
            <a:r>
              <a:rPr lang="en-US" sz="2400" dirty="0">
                <a:latin typeface="Calibri "/>
              </a:rPr>
              <a:t>I welcome the chance to talk to you more about </a:t>
            </a:r>
            <a:r>
              <a:rPr lang="en-US" dirty="0">
                <a:latin typeface="Calibri "/>
              </a:rPr>
              <a:t>____________________.                                                                                                      				   		     (Choose from the list of “I Seek”) </a:t>
            </a:r>
          </a:p>
          <a:p>
            <a:endParaRPr lang="en-US" dirty="0">
              <a:latin typeface="Calibri "/>
            </a:endParaRPr>
          </a:p>
          <a:p>
            <a:r>
              <a:rPr lang="en-US" sz="2400" dirty="0">
                <a:latin typeface="Calibri "/>
              </a:rPr>
              <a:t>I really think we could work together to </a:t>
            </a:r>
            <a:r>
              <a:rPr lang="en-US" dirty="0">
                <a:latin typeface="Calibri "/>
              </a:rPr>
              <a:t>__________________________________!                                                                                       		                                     	                (make the world a better, more inclusive place for all!)</a:t>
            </a:r>
          </a:p>
        </p:txBody>
      </p:sp>
      <p:sp>
        <p:nvSpPr>
          <p:cNvPr id="4" name="Title 3">
            <a:extLst>
              <a:ext uri="{FF2B5EF4-FFF2-40B4-BE49-F238E27FC236}">
                <a16:creationId xmlns:a16="http://schemas.microsoft.com/office/drawing/2014/main" id="{46F8A845-F163-4F91-8771-E57F7B2A48F0}"/>
              </a:ext>
            </a:extLst>
          </p:cNvPr>
          <p:cNvSpPr>
            <a:spLocks noGrp="1"/>
          </p:cNvSpPr>
          <p:nvPr>
            <p:ph type="title" idx="4294967295"/>
          </p:nvPr>
        </p:nvSpPr>
        <p:spPr>
          <a:xfrm>
            <a:off x="843281" y="215556"/>
            <a:ext cx="8229599" cy="276999"/>
          </a:xfrm>
        </p:spPr>
        <p:txBody>
          <a:bodyPr/>
          <a:lstStyle/>
          <a:p>
            <a:pPr algn="r" rtl="0"/>
            <a:r>
              <a:rPr lang="en-US" sz="4000" b="1" i="0" dirty="0">
                <a:solidFill>
                  <a:srgbClr val="FFFFFF"/>
                </a:solidFill>
                <a:effectLst/>
                <a:latin typeface="Calibri "/>
                <a:ea typeface="Arial" panose="020B0604020202020204" pitchFamily="34" charset="0"/>
                <a:cs typeface="Arial" panose="020B0604020202020204" pitchFamily="34" charset="0"/>
              </a:rPr>
              <a:t>My Elevator Pitch Template</a:t>
            </a:r>
            <a:endParaRPr lang="en-US" sz="4000" dirty="0">
              <a:effectLst/>
              <a:latin typeface="Calibri "/>
            </a:endParaRPr>
          </a:p>
        </p:txBody>
      </p:sp>
    </p:spTree>
    <p:extLst>
      <p:ext uri="{BB962C8B-B14F-4D97-AF65-F5344CB8AC3E}">
        <p14:creationId xmlns:p14="http://schemas.microsoft.com/office/powerpoint/2010/main" val="376047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02745" y="1233518"/>
            <a:ext cx="9049741" cy="5759035"/>
          </a:xfrm>
        </p:spPr>
        <p:txBody>
          <a:bodyPr>
            <a:noAutofit/>
          </a:bodyPr>
          <a:lstStyle/>
          <a:p>
            <a:r>
              <a:rPr lang="en-US" sz="3200" b="1" dirty="0"/>
              <a:t>Maryanne Sackarnoski</a:t>
            </a:r>
            <a:r>
              <a:rPr lang="en-US" sz="3200" dirty="0"/>
              <a:t> works with </a:t>
            </a:r>
          </a:p>
          <a:p>
            <a:r>
              <a:rPr lang="en-US" sz="3200" dirty="0"/>
              <a:t>Guttman Community College’s </a:t>
            </a:r>
          </a:p>
          <a:p>
            <a:r>
              <a:rPr lang="en-US" sz="3200" dirty="0" err="1"/>
              <a:t>AccessABILITY</a:t>
            </a:r>
            <a:r>
              <a:rPr lang="en-US" sz="3200" dirty="0"/>
              <a:t> Services as the </a:t>
            </a:r>
          </a:p>
          <a:p>
            <a:r>
              <a:rPr lang="en-US" sz="3200" dirty="0"/>
              <a:t>Assistive Technology Specialist. </a:t>
            </a:r>
          </a:p>
          <a:p>
            <a:r>
              <a:rPr lang="en-US" sz="3200" dirty="0"/>
              <a:t>She is a graduate student of CUNY </a:t>
            </a:r>
          </a:p>
          <a:p>
            <a:r>
              <a:rPr lang="en-US" sz="3200" dirty="0"/>
              <a:t>School of Professional Studies. With </a:t>
            </a:r>
          </a:p>
          <a:p>
            <a:r>
              <a:rPr lang="en-US" sz="3200" dirty="0"/>
              <a:t>a Bachelor’s Degree from John Jay College, Ms. Sackarnoski worked in its Office of Accessibility Services before her current position. Ms. Sackarnoski played a techno-supporting role with the series’ events hosted by Guttman Community College.</a:t>
            </a:r>
            <a:endParaRPr lang="en-US" sz="3200" dirty="0">
              <a:latin typeface="Calibri  "/>
            </a:endParaRPr>
          </a:p>
        </p:txBody>
      </p:sp>
      <p:sp>
        <p:nvSpPr>
          <p:cNvPr id="4" name="Rectangle 3">
            <a:extLst>
              <a:ext uri="{FF2B5EF4-FFF2-40B4-BE49-F238E27FC236}">
                <a16:creationId xmlns:a16="http://schemas.microsoft.com/office/drawing/2014/main" id="{EA29BB72-90B3-4198-95BE-AB0E61B2FC13}"/>
              </a:ext>
            </a:extLst>
          </p:cNvPr>
          <p:cNvSpPr/>
          <p:nvPr/>
        </p:nvSpPr>
        <p:spPr>
          <a:xfrm>
            <a:off x="1170020" y="0"/>
            <a:ext cx="7842148" cy="1169551"/>
          </a:xfrm>
          <a:prstGeom prst="rect">
            <a:avLst/>
          </a:prstGeom>
        </p:spPr>
        <p:txBody>
          <a:bodyPr wrap="square">
            <a:spAutoFit/>
          </a:bodyPr>
          <a:lstStyle/>
          <a:p>
            <a:pPr algn="r"/>
            <a:r>
              <a:rPr lang="en-US" sz="4000" b="1" cap="small" dirty="0">
                <a:solidFill>
                  <a:schemeClr val="bg1"/>
                </a:solidFill>
                <a:latin typeface="Calibri "/>
              </a:rPr>
              <a:t>Self-Advocacy 101:  </a:t>
            </a:r>
          </a:p>
          <a:p>
            <a:pPr algn="r"/>
            <a:r>
              <a:rPr lang="en-US" sz="3000" b="1" dirty="0">
                <a:solidFill>
                  <a:schemeClr val="bg1"/>
                </a:solidFill>
                <a:latin typeface="Calibri "/>
              </a:rPr>
              <a:t> Self-Advocacy with your Disability Services </a:t>
            </a:r>
            <a:endParaRPr lang="en-US" sz="3000" dirty="0">
              <a:solidFill>
                <a:schemeClr val="bg1"/>
              </a:solidFill>
            </a:endParaRPr>
          </a:p>
        </p:txBody>
      </p:sp>
      <p:pic>
        <p:nvPicPr>
          <p:cNvPr id="9" name="Picture 8" descr="Maryanne Sackarnoski, wearing glasses and smiling at the camera.&#10;&#10;">
            <a:extLst>
              <a:ext uri="{FF2B5EF4-FFF2-40B4-BE49-F238E27FC236}">
                <a16:creationId xmlns:a16="http://schemas.microsoft.com/office/drawing/2014/main" id="{B40D6DCA-96CF-4A66-AA7B-65BC18547C57}"/>
              </a:ext>
            </a:extLst>
          </p:cNvPr>
          <p:cNvPicPr>
            <a:picLocks noChangeAspect="1"/>
          </p:cNvPicPr>
          <p:nvPr/>
        </p:nvPicPr>
        <p:blipFill>
          <a:blip r:embed="rId2"/>
          <a:stretch>
            <a:fillRect/>
          </a:stretch>
        </p:blipFill>
        <p:spPr>
          <a:xfrm>
            <a:off x="6394678" y="1363353"/>
            <a:ext cx="2540000" cy="2540000"/>
          </a:xfrm>
          <a:prstGeom prst="rect">
            <a:avLst/>
          </a:prstGeom>
          <a:ln w="38100">
            <a:solidFill>
              <a:srgbClr val="FFC000"/>
            </a:solidFill>
          </a:ln>
        </p:spPr>
      </p:pic>
    </p:spTree>
    <p:extLst>
      <p:ext uri="{BB962C8B-B14F-4D97-AF65-F5344CB8AC3E}">
        <p14:creationId xmlns:p14="http://schemas.microsoft.com/office/powerpoint/2010/main" val="38394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51216" y="1236547"/>
            <a:ext cx="9223409" cy="5328311"/>
          </a:xfrm>
        </p:spPr>
        <p:txBody>
          <a:bodyPr>
            <a:noAutofit/>
          </a:bodyPr>
          <a:lstStyle/>
          <a:p>
            <a:r>
              <a:rPr lang="en-US" sz="3600" b="1" dirty="0">
                <a:latin typeface="Calibri" panose="020F0502020204030204" pitchFamily="34" charset="0"/>
                <a:cs typeface="Calibri" panose="020F0502020204030204" pitchFamily="34" charset="0"/>
              </a:rPr>
              <a:t>Rebecca Gross, </a:t>
            </a:r>
            <a:r>
              <a:rPr lang="en-US" sz="3600" dirty="0">
                <a:latin typeface="Calibri" panose="020F0502020204030204" pitchFamily="34" charset="0"/>
                <a:cs typeface="Calibri" panose="020F0502020204030204" pitchFamily="34" charset="0"/>
              </a:rPr>
              <a:t>a self-advocate </a:t>
            </a:r>
          </a:p>
          <a:p>
            <a:r>
              <a:rPr lang="en-US" sz="3600" dirty="0">
                <a:latin typeface="Calibri" panose="020F0502020204030204" pitchFamily="34" charset="0"/>
                <a:cs typeface="Calibri" panose="020F0502020204030204" pitchFamily="34" charset="0"/>
              </a:rPr>
              <a:t>with learning disabilities,</a:t>
            </a:r>
            <a:r>
              <a:rPr lang="en-US" sz="3600" b="1" dirty="0">
                <a:latin typeface="Calibri" panose="020F0502020204030204" pitchFamily="34" charset="0"/>
                <a:cs typeface="Calibri" panose="020F0502020204030204" pitchFamily="34" charset="0"/>
              </a:rPr>
              <a:t> </a:t>
            </a:r>
          </a:p>
          <a:p>
            <a:r>
              <a:rPr lang="en-US" sz="3600" dirty="0">
                <a:latin typeface="Calibri" panose="020F0502020204030204" pitchFamily="34" charset="0"/>
                <a:cs typeface="Calibri" panose="020F0502020204030204" pitchFamily="34" charset="0"/>
              </a:rPr>
              <a:t>graduated from Sarah Lawrence </a:t>
            </a:r>
          </a:p>
          <a:p>
            <a:r>
              <a:rPr lang="en-US" sz="3600" dirty="0">
                <a:latin typeface="Calibri" panose="020F0502020204030204" pitchFamily="34" charset="0"/>
                <a:cs typeface="Calibri" panose="020F0502020204030204" pitchFamily="34" charset="0"/>
              </a:rPr>
              <a:t>College with a BA in Theater, </a:t>
            </a:r>
          </a:p>
          <a:p>
            <a:r>
              <a:rPr lang="en-US" sz="3600" dirty="0">
                <a:latin typeface="Calibri" panose="020F0502020204030204" pitchFamily="34" charset="0"/>
                <a:cs typeface="Calibri" panose="020F0502020204030204" pitchFamily="34" charset="0"/>
              </a:rPr>
              <a:t>Disability Studies, and Education. </a:t>
            </a:r>
          </a:p>
          <a:p>
            <a:r>
              <a:rPr lang="en-US" sz="3600" dirty="0">
                <a:latin typeface="Calibri" panose="020F0502020204030204" pitchFamily="34" charset="0"/>
                <a:cs typeface="Calibri" panose="020F0502020204030204" pitchFamily="34" charset="0"/>
              </a:rPr>
              <a:t>She co-led the Sarah Lawrence Disability Alliance (SLCDA).  Rebecca is doing a Master’s Degree  in Disability Studies at the CUNY School of Professional Studies, and works part-time as </a:t>
            </a:r>
            <a:r>
              <a:rPr lang="en-US" sz="3600" dirty="0" err="1">
                <a:latin typeface="Calibri" panose="020F0502020204030204" pitchFamily="34" charset="0"/>
                <a:cs typeface="Calibri" panose="020F0502020204030204" pitchFamily="34" charset="0"/>
              </a:rPr>
              <a:t>RespectAbility’s</a:t>
            </a:r>
            <a:r>
              <a:rPr lang="en-US" sz="3600" dirty="0">
                <a:latin typeface="Calibri" panose="020F0502020204030204" pitchFamily="34" charset="0"/>
                <a:cs typeface="Calibri" panose="020F0502020204030204" pitchFamily="34" charset="0"/>
              </a:rPr>
              <a:t> NYC </a:t>
            </a:r>
            <a:r>
              <a:rPr lang="en-US" sz="3600" dirty="0" err="1">
                <a:latin typeface="Calibri" panose="020F0502020204030204" pitchFamily="34" charset="0"/>
                <a:cs typeface="Calibri" panose="020F0502020204030204" pitchFamily="34" charset="0"/>
              </a:rPr>
              <a:t>Inclusionist</a:t>
            </a:r>
            <a:r>
              <a:rPr lang="en-US" sz="3600" dirty="0">
                <a:latin typeface="Calibri" panose="020F0502020204030204" pitchFamily="34" charset="0"/>
                <a:cs typeface="Calibri" panose="020F0502020204030204" pitchFamily="34" charset="0"/>
              </a:rPr>
              <a:t>.</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500481" y="-212243"/>
            <a:ext cx="7521544" cy="1221718"/>
          </a:xfrm>
        </p:spPr>
        <p:txBody>
          <a:bodyPr>
            <a:noAutofit/>
          </a:bodyPr>
          <a:lstStyle/>
          <a:p>
            <a:pPr algn="r"/>
            <a:r>
              <a:rPr lang="en-US" sz="4000" b="1" dirty="0">
                <a:solidFill>
                  <a:schemeClr val="bg1"/>
                </a:solidFill>
                <a:latin typeface="Baskerville Old Face" panose="02020602080505020303" pitchFamily="18" charset="77"/>
              </a:rPr>
              <a:t> </a:t>
            </a:r>
            <a:r>
              <a:rPr lang="en-US" sz="4800" b="1" cap="small" dirty="0">
                <a:solidFill>
                  <a:schemeClr val="bg1"/>
                </a:solidFill>
                <a:latin typeface="Calibri "/>
              </a:rPr>
              <a:t>Self-Advocacy 201:  </a:t>
            </a:r>
            <a:br>
              <a:rPr lang="en-US" sz="4800" b="1" cap="small" dirty="0">
                <a:solidFill>
                  <a:schemeClr val="bg1"/>
                </a:solidFill>
                <a:latin typeface="Calibri "/>
              </a:rPr>
            </a:br>
            <a:r>
              <a:rPr lang="en-US" sz="4000" b="1" i="1" dirty="0">
                <a:solidFill>
                  <a:schemeClr val="bg1"/>
                </a:solidFill>
                <a:latin typeface="Calibri "/>
              </a:rPr>
              <a:t> </a:t>
            </a:r>
            <a:r>
              <a:rPr lang="en-US" sz="4000" b="1" dirty="0">
                <a:solidFill>
                  <a:schemeClr val="bg1"/>
                </a:solidFill>
                <a:latin typeface="Calibri "/>
              </a:rPr>
              <a:t>Campus-Wide Advocacy</a:t>
            </a:r>
            <a:br>
              <a:rPr lang="en-US" sz="4000" dirty="0">
                <a:solidFill>
                  <a:schemeClr val="bg1"/>
                </a:solidFill>
              </a:rPr>
            </a:br>
            <a:br>
              <a:rPr lang="en-US" sz="4000" b="1" dirty="0">
                <a:solidFill>
                  <a:schemeClr val="bg1"/>
                </a:solidFill>
                <a:latin typeface="Baskerville Old Face" panose="02020602080505020303" pitchFamily="18" charset="77"/>
              </a:rPr>
            </a:br>
            <a:endParaRPr lang="en-US" sz="4000" b="1" dirty="0">
              <a:solidFill>
                <a:schemeClr val="bg1"/>
              </a:solidFill>
              <a:latin typeface="Baskerville Old Face" panose="02020602080505020303" pitchFamily="18" charset="77"/>
            </a:endParaRPr>
          </a:p>
        </p:txBody>
      </p:sp>
      <p:pic>
        <p:nvPicPr>
          <p:cNvPr id="2050" name="Picture 2" descr="Rebecca Gross, Caucasian, smiling &#10;at the camera&#10;">
            <a:extLst>
              <a:ext uri="{FF2B5EF4-FFF2-40B4-BE49-F238E27FC236}">
                <a16:creationId xmlns:a16="http://schemas.microsoft.com/office/drawing/2014/main" id="{ACE589A1-4CA9-4834-94C4-1048323A9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918" y="1381690"/>
            <a:ext cx="2461889" cy="2461889"/>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8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64433" y="1213212"/>
            <a:ext cx="9418320" cy="6071507"/>
          </a:xfrm>
        </p:spPr>
        <p:txBody>
          <a:bodyPr>
            <a:noAutofit/>
          </a:bodyPr>
          <a:lstStyle/>
          <a:p>
            <a:r>
              <a:rPr lang="en-US" sz="3600" b="1" dirty="0" err="1">
                <a:latin typeface="Calibri "/>
              </a:rPr>
              <a:t>Brilynn</a:t>
            </a:r>
            <a:r>
              <a:rPr lang="en-US" sz="3600" b="1" dirty="0">
                <a:latin typeface="Calibri "/>
              </a:rPr>
              <a:t> Rakes, </a:t>
            </a:r>
            <a:r>
              <a:rPr lang="en-US" sz="3600" dirty="0">
                <a:latin typeface="Calibri "/>
              </a:rPr>
              <a:t>a self-advocate, </a:t>
            </a:r>
          </a:p>
          <a:p>
            <a:r>
              <a:rPr lang="en-US" sz="3600" dirty="0">
                <a:latin typeface="Calibri "/>
              </a:rPr>
              <a:t>completed a dual-degree </a:t>
            </a:r>
          </a:p>
          <a:p>
            <a:r>
              <a:rPr lang="en-US" sz="3600" dirty="0">
                <a:latin typeface="Calibri "/>
              </a:rPr>
              <a:t>program in New York City at </a:t>
            </a:r>
          </a:p>
          <a:p>
            <a:r>
              <a:rPr lang="en-US" sz="3600" dirty="0">
                <a:latin typeface="Calibri "/>
              </a:rPr>
              <a:t>Fordham Univ. with a BA in </a:t>
            </a:r>
          </a:p>
          <a:p>
            <a:r>
              <a:rPr lang="en-US" sz="3600" dirty="0">
                <a:latin typeface="Calibri "/>
              </a:rPr>
              <a:t>Communications and Media </a:t>
            </a:r>
          </a:p>
          <a:p>
            <a:r>
              <a:rPr lang="en-US" sz="3600" dirty="0">
                <a:latin typeface="Calibri "/>
              </a:rPr>
              <a:t>Studies, and a BFA in Dance. </a:t>
            </a:r>
            <a:r>
              <a:rPr lang="en-US" sz="3600" dirty="0" err="1">
                <a:latin typeface="Calibri "/>
              </a:rPr>
              <a:t>Brilynn</a:t>
            </a:r>
            <a:r>
              <a:rPr lang="en-US" sz="3600" dirty="0">
                <a:latin typeface="Calibri "/>
              </a:rPr>
              <a:t> </a:t>
            </a:r>
          </a:p>
          <a:p>
            <a:r>
              <a:rPr lang="en-US" sz="3600" dirty="0">
                <a:latin typeface="Calibri "/>
              </a:rPr>
              <a:t>competed in the NYC Finals of the Youth </a:t>
            </a:r>
          </a:p>
          <a:p>
            <a:r>
              <a:rPr lang="en-US" sz="3600" dirty="0">
                <a:latin typeface="Calibri "/>
              </a:rPr>
              <a:t>American Grand Prix and was featured on ABC’s </a:t>
            </a:r>
            <a:r>
              <a:rPr lang="en-US" sz="3600" i="1" dirty="0">
                <a:latin typeface="Calibri "/>
              </a:rPr>
              <a:t>Dancing with the Stars</a:t>
            </a:r>
            <a:r>
              <a:rPr lang="en-US" sz="3600" dirty="0">
                <a:latin typeface="Calibri "/>
              </a:rPr>
              <a:t>. </a:t>
            </a:r>
            <a:r>
              <a:rPr lang="en-US" sz="3600" dirty="0" err="1">
                <a:latin typeface="Calibri "/>
              </a:rPr>
              <a:t>Brilynn</a:t>
            </a:r>
            <a:r>
              <a:rPr lang="en-US" sz="3600" dirty="0">
                <a:latin typeface="Calibri "/>
              </a:rPr>
              <a:t> is currently getting a degree in Business Administration.</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500"/>
            <a:ext cx="6917000" cy="1629549"/>
          </a:xfrm>
        </p:spPr>
        <p:txBody>
          <a:bodyPr>
            <a:noAutofit/>
          </a:bodyPr>
          <a:lstStyle/>
          <a:p>
            <a:pPr algn="r"/>
            <a:r>
              <a:rPr lang="en-US" sz="4000" b="1" dirty="0">
                <a:solidFill>
                  <a:schemeClr val="bg1"/>
                </a:solidFill>
                <a:latin typeface="Calibri "/>
              </a:rPr>
              <a:t>SELF-ADVOCACY 301:  </a:t>
            </a:r>
            <a:br>
              <a:rPr lang="en-US" sz="4000" b="1" dirty="0">
                <a:solidFill>
                  <a:schemeClr val="bg1"/>
                </a:solidFill>
                <a:latin typeface="Calibri "/>
              </a:rPr>
            </a:br>
            <a:r>
              <a:rPr lang="en-US" sz="4000" b="1" dirty="0">
                <a:solidFill>
                  <a:schemeClr val="bg1"/>
                </a:solidFill>
                <a:latin typeface="Calibri "/>
              </a:rPr>
              <a:t>Extra-Curricular Advocacy</a:t>
            </a:r>
            <a:br>
              <a:rPr lang="en-US" sz="4000" dirty="0">
                <a:latin typeface="Baskerville  "/>
              </a:rPr>
            </a:br>
            <a:endParaRPr lang="en-US" sz="4000" b="1" dirty="0">
              <a:solidFill>
                <a:schemeClr val="bg1"/>
              </a:solidFill>
              <a:latin typeface="Baskerville Old Face" panose="02020602080505020303" pitchFamily="18" charset="77"/>
            </a:endParaRPr>
          </a:p>
        </p:txBody>
      </p:sp>
      <p:pic>
        <p:nvPicPr>
          <p:cNvPr id="6" name="Picture 2" descr="Brilynn Rakes headshot, looking intensely at camera">
            <a:extLst>
              <a:ext uri="{FF2B5EF4-FFF2-40B4-BE49-F238E27FC236}">
                <a16:creationId xmlns:a16="http://schemas.microsoft.com/office/drawing/2014/main" id="{973658A7-7414-48EF-A63E-6722BD088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628" y="1522086"/>
            <a:ext cx="2614883" cy="261488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1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21974" y="1217756"/>
            <a:ext cx="9022026" cy="6030769"/>
          </a:xfrm>
        </p:spPr>
        <p:txBody>
          <a:bodyPr>
            <a:noAutofit/>
          </a:bodyPr>
          <a:lstStyle/>
          <a:p>
            <a:r>
              <a:rPr lang="en-US" sz="3600" b="1" dirty="0">
                <a:latin typeface="Calibri" panose="020F0502020204030204" pitchFamily="34" charset="0"/>
                <a:cs typeface="Calibri" panose="020F0502020204030204" pitchFamily="34" charset="0"/>
              </a:rPr>
              <a:t>Gabby Einstein-Sim </a:t>
            </a:r>
            <a:r>
              <a:rPr lang="en-US" sz="3600" dirty="0">
                <a:latin typeface="Calibri" panose="020F0502020204030204" pitchFamily="34" charset="0"/>
                <a:cs typeface="Calibri" panose="020F0502020204030204" pitchFamily="34" charset="0"/>
              </a:rPr>
              <a:t>is a board </a:t>
            </a:r>
          </a:p>
          <a:p>
            <a:r>
              <a:rPr lang="en-US" sz="3600" dirty="0">
                <a:latin typeface="Calibri" panose="020F0502020204030204" pitchFamily="34" charset="0"/>
                <a:cs typeface="Calibri" panose="020F0502020204030204" pitchFamily="34" charset="0"/>
              </a:rPr>
              <a:t>member of </a:t>
            </a:r>
            <a:r>
              <a:rPr lang="en-US" sz="3600" dirty="0" err="1">
                <a:latin typeface="Calibri" panose="020F0502020204030204" pitchFamily="34" charset="0"/>
                <a:cs typeface="Calibri" panose="020F0502020204030204" pitchFamily="34" charset="0"/>
              </a:rPr>
              <a:t>RespectAbility</a:t>
            </a:r>
            <a:r>
              <a:rPr lang="en-US" sz="3600" dirty="0">
                <a:latin typeface="Calibri" panose="020F0502020204030204" pitchFamily="34" charset="0"/>
                <a:cs typeface="Calibri" panose="020F0502020204030204" pitchFamily="34" charset="0"/>
              </a:rPr>
              <a:t>. She is</a:t>
            </a:r>
          </a:p>
          <a:p>
            <a:r>
              <a:rPr lang="en-US" sz="3600" dirty="0">
                <a:latin typeface="Calibri" panose="020F0502020204030204" pitchFamily="34" charset="0"/>
                <a:cs typeface="Calibri" panose="020F0502020204030204" pitchFamily="34" charset="0"/>
              </a:rPr>
              <a:t> a recent graduate of a Master’s </a:t>
            </a:r>
          </a:p>
          <a:p>
            <a:r>
              <a:rPr lang="en-US" sz="3600" dirty="0">
                <a:latin typeface="Calibri" panose="020F0502020204030204" pitchFamily="34" charset="0"/>
                <a:cs typeface="Calibri" panose="020F0502020204030204" pitchFamily="34" charset="0"/>
              </a:rPr>
              <a:t>degree in Community Health </a:t>
            </a:r>
          </a:p>
          <a:p>
            <a:r>
              <a:rPr lang="en-US" sz="3600" dirty="0">
                <a:latin typeface="Calibri" panose="020F0502020204030204" pitchFamily="34" charset="0"/>
                <a:cs typeface="Calibri" panose="020F0502020204030204" pitchFamily="34" charset="0"/>
              </a:rPr>
              <a:t>Education at Columbia’s </a:t>
            </a:r>
          </a:p>
          <a:p>
            <a:r>
              <a:rPr lang="en-US" sz="3600" dirty="0">
                <a:latin typeface="Calibri" panose="020F0502020204030204" pitchFamily="34" charset="0"/>
                <a:cs typeface="Calibri" panose="020F0502020204030204" pitchFamily="34" charset="0"/>
              </a:rPr>
              <a:t>Teachers College. Ms. Einstein-Sim is a member of the Jewish National Fund’s Disability Task Force, focusing specifically on the Special in Uniform program, which enables people with disabilities to serve in the Israeli army.</a:t>
            </a:r>
          </a:p>
        </p:txBody>
      </p:sp>
      <p:pic>
        <p:nvPicPr>
          <p:cNvPr id="1026" name="Picture 2" descr="headshot of Gabrielle Einstein-Sim, Caucasian, smiling and facing the camera wearing a black tank top ">
            <a:extLst>
              <a:ext uri="{FF2B5EF4-FFF2-40B4-BE49-F238E27FC236}">
                <a16:creationId xmlns:a16="http://schemas.microsoft.com/office/drawing/2014/main" id="{EA1B5FB1-320C-497E-9F08-E02742F63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293" y="1424392"/>
            <a:ext cx="2388310" cy="238831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C76C9-E572-4280-9591-A9DEF273E630}"/>
              </a:ext>
            </a:extLst>
          </p:cNvPr>
          <p:cNvSpPr>
            <a:spLocks noGrp="1"/>
          </p:cNvSpPr>
          <p:nvPr>
            <p:ph type="title"/>
          </p:nvPr>
        </p:nvSpPr>
        <p:spPr>
          <a:xfrm>
            <a:off x="818724" y="-123002"/>
            <a:ext cx="8229599" cy="276999"/>
          </a:xfrm>
        </p:spPr>
        <p:txBody>
          <a:bodyPr/>
          <a:lstStyle/>
          <a:p>
            <a:pPr algn="r"/>
            <a:r>
              <a:rPr lang="en-US" sz="4000" b="1" dirty="0">
                <a:solidFill>
                  <a:schemeClr val="bg1"/>
                </a:solidFill>
                <a:latin typeface="Calibri" panose="020F0502020204030204" pitchFamily="34" charset="0"/>
                <a:cs typeface="Calibri" panose="020F0502020204030204" pitchFamily="34" charset="0"/>
              </a:rPr>
              <a:t>SELF-ADVOCACY 401:</a:t>
            </a:r>
            <a:br>
              <a:rPr lang="en-US" sz="4000" b="1" dirty="0">
                <a:solidFill>
                  <a:schemeClr val="bg1"/>
                </a:solidFill>
                <a:latin typeface="Calibri" panose="020F0502020204030204" pitchFamily="34" charset="0"/>
                <a:cs typeface="Calibri" panose="020F0502020204030204" pitchFamily="34" charset="0"/>
              </a:rPr>
            </a:br>
            <a:r>
              <a:rPr lang="en-US" sz="3200" b="1" dirty="0">
                <a:solidFill>
                  <a:schemeClr val="bg1"/>
                </a:solidFill>
                <a:latin typeface="Calibri" panose="020F0502020204030204" pitchFamily="34" charset="0"/>
                <a:cs typeface="Calibri" panose="020F0502020204030204" pitchFamily="34" charset="0"/>
              </a:rPr>
              <a:t>Self-Advocacy in Personal Relationships</a:t>
            </a:r>
          </a:p>
        </p:txBody>
      </p:sp>
    </p:spTree>
    <p:extLst>
      <p:ext uri="{BB962C8B-B14F-4D97-AF65-F5344CB8AC3E}">
        <p14:creationId xmlns:p14="http://schemas.microsoft.com/office/powerpoint/2010/main" val="375089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94259" y="1140530"/>
            <a:ext cx="9049741" cy="5759035"/>
          </a:xfrm>
        </p:spPr>
        <p:txBody>
          <a:bodyPr>
            <a:noAutofit/>
          </a:bodyPr>
          <a:lstStyle/>
          <a:p>
            <a:r>
              <a:rPr lang="en-US" sz="3400" b="1" dirty="0" err="1"/>
              <a:t>Valora</a:t>
            </a:r>
            <a:r>
              <a:rPr lang="en-US" sz="3400" b="1" dirty="0"/>
              <a:t> </a:t>
            </a:r>
            <a:r>
              <a:rPr lang="en-US" sz="3400" b="1" dirty="0" err="1"/>
              <a:t>Blackson</a:t>
            </a:r>
            <a:r>
              <a:rPr lang="en-US" sz="3400" dirty="0"/>
              <a:t>, Director of </a:t>
            </a:r>
          </a:p>
          <a:p>
            <a:r>
              <a:rPr lang="en-US" sz="3400" dirty="0"/>
              <a:t>Partnerships &amp; Community </a:t>
            </a:r>
          </a:p>
          <a:p>
            <a:r>
              <a:rPr lang="en-US" sz="3400" dirty="0"/>
              <a:t>Engagement for Guttman </a:t>
            </a:r>
          </a:p>
          <a:p>
            <a:r>
              <a:rPr lang="en-US" sz="3400" dirty="0"/>
              <a:t>Community College, has strategic </a:t>
            </a:r>
          </a:p>
          <a:p>
            <a:r>
              <a:rPr lang="en-US" sz="3400" dirty="0"/>
              <a:t>oversight for Partner Relations to</a:t>
            </a:r>
          </a:p>
          <a:p>
            <a:r>
              <a:rPr lang="en-US" sz="3400" dirty="0"/>
              <a:t>develop industry partnerships for experiential, workforce, and career preparation opportunities for the student population. Ms. </a:t>
            </a:r>
            <a:r>
              <a:rPr lang="en-US" sz="3400" dirty="0" err="1"/>
              <a:t>Blackson</a:t>
            </a:r>
            <a:r>
              <a:rPr lang="en-US" sz="3400" dirty="0"/>
              <a:t> is currently pursuing a PhD and has held past Board positions the American Association of University Women. </a:t>
            </a:r>
            <a:endParaRPr lang="en-US" sz="3400" dirty="0">
              <a:latin typeface="Calibri  "/>
            </a:endParaRPr>
          </a:p>
          <a:p>
            <a:endParaRPr lang="en-US" sz="3600" dirty="0">
              <a:latin typeface="Calibri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099971" y="-65168"/>
            <a:ext cx="8044029" cy="1279030"/>
          </a:xfrm>
        </p:spPr>
        <p:txBody>
          <a:bodyPr>
            <a:noAutofit/>
          </a:bodyPr>
          <a:lstStyle/>
          <a:p>
            <a:pPr algn="r"/>
            <a:r>
              <a:rPr lang="en-US" sz="4000" b="1" cap="small" dirty="0">
                <a:solidFill>
                  <a:schemeClr val="bg1"/>
                </a:solidFill>
                <a:latin typeface="Calibri "/>
              </a:rPr>
              <a:t>Community-wide Advocacy</a:t>
            </a:r>
            <a:r>
              <a:rPr lang="en-US" sz="4000" b="1" dirty="0">
                <a:solidFill>
                  <a:schemeClr val="bg1"/>
                </a:solidFill>
                <a:latin typeface="Calibri "/>
              </a:rPr>
              <a:t> 501: </a:t>
            </a:r>
            <a:br>
              <a:rPr lang="en-US" sz="3600" b="1" dirty="0">
                <a:solidFill>
                  <a:schemeClr val="bg1"/>
                </a:solidFill>
                <a:latin typeface="Calibri "/>
              </a:rPr>
            </a:br>
            <a:r>
              <a:rPr lang="en-US" sz="2800" b="1" dirty="0">
                <a:solidFill>
                  <a:schemeClr val="bg1"/>
                </a:solidFill>
                <a:latin typeface="Calibri "/>
              </a:rPr>
              <a:t>Broadening Inclusive Advocacy Beyond Campus</a:t>
            </a:r>
            <a:br>
              <a:rPr lang="en-US" sz="3200" b="1" dirty="0">
                <a:solidFill>
                  <a:schemeClr val="bg1"/>
                </a:solidFill>
                <a:latin typeface="Calibri  "/>
              </a:rPr>
            </a:br>
            <a:endParaRPr lang="en-US" sz="3200" b="1" dirty="0">
              <a:solidFill>
                <a:schemeClr val="bg1"/>
              </a:solidFill>
              <a:latin typeface="Calibri  "/>
            </a:endParaRPr>
          </a:p>
        </p:txBody>
      </p:sp>
      <p:pic>
        <p:nvPicPr>
          <p:cNvPr id="6" name="Picture 5" descr="Valora Blackson, African American, smiling at camera, wearing horn rim glasses&#10;">
            <a:extLst>
              <a:ext uri="{FF2B5EF4-FFF2-40B4-BE49-F238E27FC236}">
                <a16:creationId xmlns:a16="http://schemas.microsoft.com/office/drawing/2014/main" id="{B144C82C-3218-469E-9EE5-48691E57E317}"/>
              </a:ext>
            </a:extLst>
          </p:cNvPr>
          <p:cNvPicPr>
            <a:picLocks noChangeAspect="1"/>
          </p:cNvPicPr>
          <p:nvPr/>
        </p:nvPicPr>
        <p:blipFill>
          <a:blip r:embed="rId2"/>
          <a:stretch>
            <a:fillRect/>
          </a:stretch>
        </p:blipFill>
        <p:spPr>
          <a:xfrm>
            <a:off x="6412675" y="1287194"/>
            <a:ext cx="2522003" cy="2522003"/>
          </a:xfrm>
          <a:prstGeom prst="rect">
            <a:avLst/>
          </a:prstGeom>
          <a:ln w="38100">
            <a:solidFill>
              <a:srgbClr val="FFC000"/>
            </a:solidFill>
          </a:ln>
        </p:spPr>
      </p:pic>
    </p:spTree>
    <p:extLst>
      <p:ext uri="{BB962C8B-B14F-4D97-AF65-F5344CB8AC3E}">
        <p14:creationId xmlns:p14="http://schemas.microsoft.com/office/powerpoint/2010/main" val="341854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66218" y="903839"/>
            <a:ext cx="9289902" cy="5913522"/>
          </a:xfrm>
        </p:spPr>
        <p:txBody>
          <a:bodyPr>
            <a:noAutofit/>
          </a:bodyPr>
          <a:lstStyle/>
          <a:p>
            <a:pPr lvl="0" algn="ctr"/>
            <a:endParaRPr lang="en-US" sz="2200" b="1" dirty="0">
              <a:latin typeface="Calibri "/>
            </a:endParaRPr>
          </a:p>
          <a:p>
            <a:pPr lvl="1"/>
            <a:r>
              <a:rPr lang="en-US" sz="2200" b="1" cap="small" dirty="0">
                <a:highlight>
                  <a:srgbClr val="FFFF00"/>
                </a:highlight>
                <a:latin typeface="Calibri "/>
              </a:rPr>
              <a:t>Self-Advocacy 101:  </a:t>
            </a:r>
            <a:r>
              <a:rPr lang="en-US" sz="2200" b="1" i="1" dirty="0">
                <a:latin typeface="Calibri "/>
              </a:rPr>
              <a:t>How to Self-Advocate with your Disability Services Office </a:t>
            </a:r>
            <a:r>
              <a:rPr lang="en-US" sz="2200" dirty="0">
                <a:latin typeface="Calibri "/>
              </a:rPr>
              <a:t>with Maryanne Sackarnoski, </a:t>
            </a:r>
            <a:r>
              <a:rPr lang="en-US" sz="2200" dirty="0" err="1">
                <a:latin typeface="Calibri "/>
              </a:rPr>
              <a:t>AccessABILITY</a:t>
            </a:r>
            <a:r>
              <a:rPr lang="en-US" sz="2200" dirty="0">
                <a:latin typeface="Calibri "/>
              </a:rPr>
              <a:t> Services and </a:t>
            </a:r>
          </a:p>
          <a:p>
            <a:pPr lvl="1"/>
            <a:r>
              <a:rPr lang="en-US" sz="2200" dirty="0">
                <a:latin typeface="Calibri "/>
              </a:rPr>
              <a:t>Candace Cable, 12-time Paralympian and Respectability Senior Fellow</a:t>
            </a:r>
          </a:p>
          <a:p>
            <a:pPr lvl="1"/>
            <a:r>
              <a:rPr lang="en-US" sz="2200" b="1" cap="small" dirty="0">
                <a:highlight>
                  <a:srgbClr val="FFFF00"/>
                </a:highlight>
                <a:latin typeface="Calibri "/>
              </a:rPr>
              <a:t>Campus-wide Advocacy 201</a:t>
            </a:r>
            <a:r>
              <a:rPr lang="en-US" sz="2200" b="1" dirty="0">
                <a:latin typeface="Calibri "/>
              </a:rPr>
              <a:t>:  </a:t>
            </a:r>
            <a:r>
              <a:rPr lang="en-US" sz="2200" b="1" i="1" dirty="0">
                <a:latin typeface="Calibri "/>
              </a:rPr>
              <a:t>How to Broaden Inclusive Advocacy on Campus through Grassroots Organizing:</a:t>
            </a:r>
            <a:r>
              <a:rPr lang="en-US" sz="2200" b="1" dirty="0">
                <a:latin typeface="Calibri "/>
              </a:rPr>
              <a:t>  </a:t>
            </a:r>
            <a:r>
              <a:rPr lang="en-US" sz="2200" dirty="0">
                <a:latin typeface="Calibri "/>
              </a:rPr>
              <a:t>Rebecca Gross, Sarah Lawrence College Alum, </a:t>
            </a:r>
            <a:r>
              <a:rPr lang="en-US" sz="2200" dirty="0" err="1">
                <a:latin typeface="Calibri "/>
              </a:rPr>
              <a:t>RespectAbility’s</a:t>
            </a:r>
            <a:r>
              <a:rPr lang="en-US" sz="2200" dirty="0">
                <a:latin typeface="Calibri "/>
              </a:rPr>
              <a:t> NYC </a:t>
            </a:r>
            <a:r>
              <a:rPr lang="en-US" sz="2200" dirty="0" err="1">
                <a:latin typeface="Calibri "/>
              </a:rPr>
              <a:t>Inclusionist</a:t>
            </a:r>
            <a:r>
              <a:rPr lang="en-US" sz="2200" dirty="0">
                <a:latin typeface="Calibri "/>
              </a:rPr>
              <a:t> and </a:t>
            </a:r>
          </a:p>
          <a:p>
            <a:pPr lvl="1"/>
            <a:r>
              <a:rPr lang="en-US" sz="2200" dirty="0">
                <a:latin typeface="Calibri "/>
              </a:rPr>
              <a:t>Candace Cable, 12-time Paralympian and </a:t>
            </a:r>
            <a:r>
              <a:rPr lang="en-US" sz="2200" dirty="0" err="1">
                <a:latin typeface="Calibri "/>
              </a:rPr>
              <a:t>RespectAbility</a:t>
            </a:r>
            <a:r>
              <a:rPr lang="en-US" sz="2200" dirty="0">
                <a:latin typeface="Calibri "/>
              </a:rPr>
              <a:t> Senior Fellow</a:t>
            </a:r>
          </a:p>
          <a:p>
            <a:pPr lvl="1"/>
            <a:r>
              <a:rPr lang="en-US" sz="2200" b="1" cap="small" dirty="0">
                <a:highlight>
                  <a:srgbClr val="FFFF00"/>
                </a:highlight>
                <a:latin typeface="Calibri "/>
              </a:rPr>
              <a:t>Self-Advocacy 301</a:t>
            </a:r>
            <a:r>
              <a:rPr lang="en-US" sz="2200" b="1" i="1" dirty="0">
                <a:highlight>
                  <a:srgbClr val="FFFF00"/>
                </a:highlight>
                <a:latin typeface="Calibri "/>
              </a:rPr>
              <a:t>:</a:t>
            </a:r>
            <a:r>
              <a:rPr lang="en-US" sz="2200" b="1" dirty="0">
                <a:highlight>
                  <a:srgbClr val="FFFF00"/>
                </a:highlight>
                <a:latin typeface="Calibri "/>
              </a:rPr>
              <a:t>  </a:t>
            </a:r>
            <a:r>
              <a:rPr lang="en-US" sz="2200" b="1" i="1" dirty="0">
                <a:latin typeface="Calibri "/>
              </a:rPr>
              <a:t>How to Self-Advocate in Extra-Curricular Settings</a:t>
            </a:r>
            <a:r>
              <a:rPr lang="en-US" sz="2200" dirty="0">
                <a:latin typeface="Calibri "/>
              </a:rPr>
              <a:t> with </a:t>
            </a:r>
            <a:r>
              <a:rPr lang="en-US" sz="2200" dirty="0" err="1">
                <a:latin typeface="Calibri "/>
              </a:rPr>
              <a:t>Brilynn</a:t>
            </a:r>
            <a:r>
              <a:rPr lang="en-US" sz="2200" dirty="0">
                <a:latin typeface="Calibri "/>
              </a:rPr>
              <a:t> Rakes, Fordham University Alum, ABC </a:t>
            </a:r>
            <a:r>
              <a:rPr lang="en-US" sz="2200" i="1" dirty="0">
                <a:latin typeface="Calibri "/>
              </a:rPr>
              <a:t>Dancing with the Stars,    </a:t>
            </a:r>
          </a:p>
          <a:p>
            <a:pPr lvl="1"/>
            <a:r>
              <a:rPr lang="en-US" sz="2200" dirty="0">
                <a:latin typeface="Calibri "/>
              </a:rPr>
              <a:t>MBA student, former </a:t>
            </a:r>
            <a:r>
              <a:rPr lang="en-US" sz="2200" dirty="0" err="1">
                <a:latin typeface="Calibri "/>
              </a:rPr>
              <a:t>RespectAbility</a:t>
            </a:r>
            <a:r>
              <a:rPr lang="en-US" sz="2200" dirty="0">
                <a:latin typeface="Calibri "/>
              </a:rPr>
              <a:t> Fellow</a:t>
            </a:r>
          </a:p>
          <a:p>
            <a:pPr lvl="1"/>
            <a:r>
              <a:rPr lang="en-US" sz="2200" b="1" cap="small" dirty="0">
                <a:highlight>
                  <a:srgbClr val="FFFF00"/>
                </a:highlight>
                <a:latin typeface="Calibri "/>
              </a:rPr>
              <a:t>Self-Advocacy 401:  </a:t>
            </a:r>
            <a:r>
              <a:rPr lang="en-US" sz="2200" b="1" i="1" dirty="0">
                <a:latin typeface="Calibri "/>
              </a:rPr>
              <a:t>How to Self-Advocate in Personal Relationships </a:t>
            </a:r>
            <a:r>
              <a:rPr lang="en-US" sz="2200" dirty="0">
                <a:latin typeface="Calibri "/>
              </a:rPr>
              <a:t>with Gabby Einstein-Sim:  </a:t>
            </a:r>
            <a:r>
              <a:rPr lang="en-US" sz="2200" dirty="0" err="1">
                <a:latin typeface="Calibri "/>
              </a:rPr>
              <a:t>RespectAbility</a:t>
            </a:r>
            <a:r>
              <a:rPr lang="en-US" sz="2200" dirty="0">
                <a:latin typeface="Calibri "/>
              </a:rPr>
              <a:t> Board Member, Master’s Degree in Community Health Education at Teachers College, Columbia University</a:t>
            </a:r>
          </a:p>
          <a:p>
            <a:pPr lvl="1"/>
            <a:r>
              <a:rPr lang="en-US" sz="2200" b="1" cap="small" dirty="0">
                <a:highlight>
                  <a:srgbClr val="FFFF00"/>
                </a:highlight>
                <a:latin typeface="Calibri "/>
              </a:rPr>
              <a:t>Community-wide Advocacy</a:t>
            </a:r>
            <a:r>
              <a:rPr lang="en-US" sz="2200" b="1" dirty="0">
                <a:highlight>
                  <a:srgbClr val="FFFF00"/>
                </a:highlight>
                <a:latin typeface="Calibri "/>
              </a:rPr>
              <a:t> 501:  </a:t>
            </a:r>
            <a:r>
              <a:rPr lang="en-US" sz="2200" b="1" i="1" dirty="0">
                <a:latin typeface="Calibri "/>
              </a:rPr>
              <a:t>How to Broaden Inclusive Advocacy Beyond Campus </a:t>
            </a:r>
            <a:r>
              <a:rPr lang="en-US" sz="2200" dirty="0">
                <a:latin typeface="Calibri "/>
              </a:rPr>
              <a:t>with</a:t>
            </a:r>
            <a:r>
              <a:rPr lang="en-US" sz="2200" b="1" i="1" dirty="0">
                <a:latin typeface="Calibri "/>
              </a:rPr>
              <a:t> </a:t>
            </a:r>
            <a:r>
              <a:rPr lang="en-US" sz="2200" dirty="0" err="1">
                <a:latin typeface="Calibri "/>
              </a:rPr>
              <a:t>Valora</a:t>
            </a:r>
            <a:r>
              <a:rPr lang="en-US" sz="2200" dirty="0">
                <a:latin typeface="Calibri "/>
              </a:rPr>
              <a:t> </a:t>
            </a:r>
            <a:r>
              <a:rPr lang="en-US" sz="2200" dirty="0" err="1">
                <a:latin typeface="Calibri "/>
              </a:rPr>
              <a:t>Blackson</a:t>
            </a:r>
            <a:r>
              <a:rPr lang="en-US" sz="2200" dirty="0">
                <a:latin typeface="Calibri "/>
              </a:rPr>
              <a:t>, Director of the Office of Partnerships and Community Engagement, Guttman Community College</a:t>
            </a:r>
          </a:p>
          <a:p>
            <a:pPr lvl="1"/>
            <a:endParaRPr lang="en-US" sz="2200" b="1" i="1" dirty="0">
              <a:latin typeface="Calibri "/>
            </a:endParaRPr>
          </a:p>
          <a:p>
            <a:pPr algn="ctr"/>
            <a:endParaRPr lang="en-US" sz="2200" dirty="0">
              <a:latin typeface="Calibri "/>
            </a:endParaRPr>
          </a:p>
          <a:p>
            <a:pPr algn="ctr"/>
            <a:endParaRPr lang="en-US" sz="2200" dirty="0">
              <a:latin typeface="Calibri "/>
            </a:endParaRPr>
          </a:p>
        </p:txBody>
      </p:sp>
      <p:sp>
        <p:nvSpPr>
          <p:cNvPr id="8" name="Title 7">
            <a:extLst>
              <a:ext uri="{FF2B5EF4-FFF2-40B4-BE49-F238E27FC236}">
                <a16:creationId xmlns:a16="http://schemas.microsoft.com/office/drawing/2014/main" id="{79432327-AB88-4B66-A920-597664DA26A8}"/>
              </a:ext>
            </a:extLst>
          </p:cNvPr>
          <p:cNvSpPr>
            <a:spLocks noGrp="1"/>
          </p:cNvSpPr>
          <p:nvPr>
            <p:ph type="title"/>
          </p:nvPr>
        </p:nvSpPr>
        <p:spPr>
          <a:xfrm>
            <a:off x="2550695" y="0"/>
            <a:ext cx="6472989" cy="1455821"/>
          </a:xfrm>
        </p:spPr>
        <p:txBody>
          <a:bodyPr/>
          <a:lstStyle/>
          <a:p>
            <a:pPr algn="r"/>
            <a:r>
              <a:rPr lang="en-US" sz="3600" b="1" dirty="0">
                <a:solidFill>
                  <a:schemeClr val="bg1"/>
                </a:solidFill>
                <a:latin typeface="Calibri "/>
              </a:rPr>
              <a:t>SMALL GROUP SESSIONS:  </a:t>
            </a:r>
            <a:br>
              <a:rPr lang="en-US" sz="3000" b="1" dirty="0">
                <a:solidFill>
                  <a:schemeClr val="bg1"/>
                </a:solidFill>
                <a:latin typeface="Calibri "/>
              </a:rPr>
            </a:br>
            <a:r>
              <a:rPr lang="en-US" sz="3200" b="1" dirty="0">
                <a:solidFill>
                  <a:schemeClr val="bg1"/>
                </a:solidFill>
                <a:latin typeface="Calibri "/>
              </a:rPr>
              <a:t>Advocacy 101, 201, 301, 401 &amp; 501  </a:t>
            </a:r>
            <a:br>
              <a:rPr lang="en-US" sz="2000" b="1" i="1" dirty="0">
                <a:latin typeface="Calibri "/>
              </a:rPr>
            </a:br>
            <a:endParaRPr lang="en-US" dirty="0">
              <a:latin typeface="Calibri "/>
            </a:endParaRPr>
          </a:p>
        </p:txBody>
      </p:sp>
    </p:spTree>
    <p:extLst>
      <p:ext uri="{BB962C8B-B14F-4D97-AF65-F5344CB8AC3E}">
        <p14:creationId xmlns:p14="http://schemas.microsoft.com/office/powerpoint/2010/main" val="242970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88A099A-2CBB-45FD-97AF-D91BC0E5F296}"/>
              </a:ext>
            </a:extLst>
          </p:cNvPr>
          <p:cNvSpPr>
            <a:spLocks noChangeArrowheads="1"/>
          </p:cNvSpPr>
          <p:nvPr/>
        </p:nvSpPr>
        <p:spPr bwMode="auto">
          <a:xfrm>
            <a:off x="52070" y="1585190"/>
            <a:ext cx="11373521"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on Mental Health, Disabilities and Addiction </a:t>
            </a:r>
            <a:endParaRPr kumimoji="0" lang="en-US" altLang="en-US" sz="30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tx1"/>
                </a:solidFill>
                <a:effectLst/>
                <a:highlight>
                  <a:srgbClr val="FFFF00"/>
                </a:highlight>
                <a:latin typeface="Calibri "/>
                <a:ea typeface="Calibri" panose="020F0502020204030204" pitchFamily="34" charset="0"/>
              </a:rPr>
              <a:t>4/8/2019 10:00 AM</a:t>
            </a:r>
            <a:endParaRPr kumimoji="0" lang="en-US" altLang="en-US" sz="3000" b="1" i="0" u="none" strike="noStrike" cap="none" normalizeH="0" baseline="0" dirty="0">
              <a:ln>
                <a:noFill/>
              </a:ln>
              <a:solidFill>
                <a:schemeClr val="tx1"/>
              </a:solidFill>
              <a:effectLst/>
              <a:highlight>
                <a:srgbClr val="FFFF00"/>
              </a:highligh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Council Chambers - City Hall Jointly with the Committee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on Aging </a:t>
            </a:r>
            <a:endParaRPr kumimoji="0" lang="en-US" altLang="en-US" sz="30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800080"/>
                </a:solidFill>
                <a:effectLst/>
                <a:latin typeface="Calibri "/>
                <a:ea typeface="Calibri" panose="020F0502020204030204" pitchFamily="34" charset="0"/>
                <a:hlinkClick r:id="rId2"/>
              </a:rPr>
              <a:t>https://legistar.council.nyc.gov/MeetingDetail.aspx?ID=685312&amp;GUID=61016C9A-D016-42E9-B063-504D6BD52048&amp;Options=info&amp;Search=</a:t>
            </a:r>
            <a:endParaRPr kumimoji="0" lang="en-US" altLang="en-US" sz="12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rPr>
              <a:t> </a:t>
            </a:r>
            <a:endParaRPr kumimoji="0" lang="en-US" altLang="en-US" sz="1000" b="0" i="0" u="none" strike="noStrike" cap="none" normalizeH="0" baseline="0" dirty="0">
              <a:ln>
                <a:noFill/>
              </a:ln>
              <a:solidFill>
                <a:schemeClr val="tx1"/>
              </a:solidFill>
              <a:effectLst/>
              <a:latin typeface="Baskerville  "/>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a:ln>
                <a:noFill/>
              </a:ln>
              <a:solidFill>
                <a:schemeClr val="tx1"/>
              </a:solidFill>
              <a:effectLst/>
              <a:latin typeface="Baskerville  "/>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on Higher Education </a:t>
            </a:r>
            <a:r>
              <a:rPr kumimoji="0" lang="en-US" altLang="en-US" sz="3000" b="0" u="none" strike="noStrike" cap="none" normalizeH="0" baseline="0" dirty="0">
                <a:ln>
                  <a:noFill/>
                </a:ln>
                <a:solidFill>
                  <a:schemeClr val="tx1"/>
                </a:solidFill>
                <a:effectLst/>
                <a:latin typeface="Calibri "/>
                <a:ea typeface="Calibri" panose="020F0502020204030204" pitchFamily="34" charset="0"/>
              </a:rPr>
              <a:t>(yes, that’s your college!)</a:t>
            </a:r>
            <a:endParaRPr kumimoji="0" lang="en-US" altLang="en-US" sz="3000" b="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tx1"/>
                </a:solidFill>
                <a:effectLst/>
                <a:highlight>
                  <a:srgbClr val="FFFF00"/>
                </a:highlight>
                <a:latin typeface="Calibri "/>
                <a:ea typeface="Calibri" panose="020F0502020204030204" pitchFamily="34" charset="0"/>
              </a:rPr>
              <a:t>4/30/2019 1:00 PM</a:t>
            </a:r>
            <a:endParaRPr kumimoji="0" lang="en-US" altLang="en-US" sz="3000" b="1" i="0" u="none" strike="noStrike" cap="none" normalizeH="0" baseline="0" dirty="0">
              <a:ln>
                <a:noFill/>
              </a:ln>
              <a:solidFill>
                <a:schemeClr val="tx1"/>
              </a:solidFill>
              <a:effectLst/>
              <a:highlight>
                <a:srgbClr val="FFFF00"/>
              </a:highligh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Room - City Hall Jointly with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on Women and the Committee on Education</a:t>
            </a:r>
            <a:endParaRPr kumimoji="0" lang="en-US" altLang="en-US" sz="30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rPr>
              <a:t>https://legistar.council.nyc.gov/MeetingDetail.aspx?ID=685412&amp;GUID=9B72DA49-DE1F-4814-9566-D4717ECF51AC&amp;Options=info&amp;Search=</a:t>
            </a: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C69F7A4F-8A85-49AC-B0B8-EB0E061ABE34}"/>
              </a:ext>
            </a:extLst>
          </p:cNvPr>
          <p:cNvSpPr>
            <a:spLocks noGrp="1"/>
          </p:cNvSpPr>
          <p:nvPr>
            <p:ph type="title"/>
          </p:nvPr>
        </p:nvSpPr>
        <p:spPr>
          <a:xfrm>
            <a:off x="762021" y="-138500"/>
            <a:ext cx="8229599" cy="276999"/>
          </a:xfrm>
        </p:spPr>
        <p:txBody>
          <a:bodyPr/>
          <a:lstStyle/>
          <a:p>
            <a:pPr algn="r" rtl="0"/>
            <a:r>
              <a:rPr lang="en-US" sz="4000" b="1" i="1" dirty="0">
                <a:solidFill>
                  <a:srgbClr val="FFFFFF"/>
                </a:solidFill>
                <a:effectLst/>
                <a:latin typeface="Calibri "/>
                <a:ea typeface="Arial" panose="020B0604020202020204" pitchFamily="34" charset="0"/>
                <a:cs typeface="Arial" panose="020B0604020202020204" pitchFamily="34" charset="0"/>
              </a:rPr>
              <a:t>Taking Action! </a:t>
            </a:r>
            <a:br>
              <a:rPr lang="en-US" sz="4000" b="1" i="0" dirty="0">
                <a:solidFill>
                  <a:srgbClr val="FFFFFF"/>
                </a:solidFill>
                <a:effectLst/>
                <a:latin typeface="Calibri "/>
                <a:ea typeface="Arial" panose="020B0604020202020204" pitchFamily="34" charset="0"/>
                <a:cs typeface="Arial" panose="020B0604020202020204" pitchFamily="34" charset="0"/>
              </a:rPr>
            </a:br>
            <a:r>
              <a:rPr lang="en-US" sz="4000" b="1" i="0" dirty="0">
                <a:solidFill>
                  <a:srgbClr val="FFFFFF"/>
                </a:solidFill>
                <a:effectLst/>
                <a:latin typeface="Calibri "/>
                <a:ea typeface="Arial" panose="020B0604020202020204" pitchFamily="34" charset="0"/>
                <a:cs typeface="Arial" panose="020B0604020202020204" pitchFamily="34" charset="0"/>
              </a:rPr>
              <a:t>Use Your Voice to Improve NYC</a:t>
            </a:r>
            <a:endParaRPr lang="en-US" dirty="0">
              <a:effectLst/>
            </a:endParaRPr>
          </a:p>
          <a:p>
            <a:pPr algn="r"/>
            <a:endParaRPr lang="en-US" dirty="0"/>
          </a:p>
        </p:txBody>
      </p:sp>
    </p:spTree>
    <p:extLst>
      <p:ext uri="{BB962C8B-B14F-4D97-AF65-F5344CB8AC3E}">
        <p14:creationId xmlns:p14="http://schemas.microsoft.com/office/powerpoint/2010/main" val="349470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0" y="542320"/>
            <a:ext cx="9345220" cy="5773359"/>
          </a:xfrm>
        </p:spPr>
        <p:txBody>
          <a:bodyPr>
            <a:noAutofit/>
          </a:bodyPr>
          <a:lstStyle/>
          <a:p>
            <a:pPr marL="571500" indent="-571500" algn="ctr">
              <a:buFont typeface="Arial" panose="020B0604020202020204" pitchFamily="34" charset="0"/>
              <a:buChar char="•"/>
            </a:pPr>
            <a:endParaRPr lang="en-US" sz="4000" dirty="0">
              <a:latin typeface="Calibri "/>
            </a:endParaRPr>
          </a:p>
          <a:p>
            <a:pPr algn="ctr"/>
            <a:endParaRPr lang="en-US" sz="3200" dirty="0">
              <a:latin typeface="Calibri "/>
            </a:endParaRPr>
          </a:p>
          <a:p>
            <a:pPr marL="571500" indent="-571500" algn="ctr">
              <a:buFont typeface="Wingdings" panose="05000000000000000000" pitchFamily="2" charset="2"/>
              <a:buChar char="Ø"/>
            </a:pPr>
            <a:r>
              <a:rPr lang="en-US" sz="3600" b="1" dirty="0">
                <a:latin typeface="Calibri "/>
              </a:rPr>
              <a:t>Survey</a:t>
            </a:r>
          </a:p>
          <a:p>
            <a:pPr marL="571500" indent="-571500" algn="ctr">
              <a:buFont typeface="Wingdings" panose="05000000000000000000" pitchFamily="2" charset="2"/>
              <a:buChar char="Ø"/>
            </a:pPr>
            <a:r>
              <a:rPr lang="en-US" sz="3600" b="1" dirty="0">
                <a:latin typeface="Calibri "/>
              </a:rPr>
              <a:t>Self-Expression Graffiti Wall-Webbing</a:t>
            </a:r>
          </a:p>
          <a:p>
            <a:pPr marL="571500" indent="-571500" algn="ctr">
              <a:buFont typeface="Wingdings" panose="05000000000000000000" pitchFamily="2" charset="2"/>
              <a:buChar char="Ø"/>
            </a:pPr>
            <a:r>
              <a:rPr lang="en-US" sz="3600" b="1" dirty="0">
                <a:latin typeface="Calibri "/>
              </a:rPr>
              <a:t>Eminem </a:t>
            </a:r>
            <a:r>
              <a:rPr lang="en-US" sz="3600" b="1" i="1" dirty="0">
                <a:latin typeface="Calibri "/>
              </a:rPr>
              <a:t>“Lose Yourself” </a:t>
            </a:r>
            <a:r>
              <a:rPr lang="en-US" sz="3600" b="1" dirty="0">
                <a:latin typeface="Calibri "/>
              </a:rPr>
              <a:t>with </a:t>
            </a:r>
          </a:p>
          <a:p>
            <a:pPr algn="ctr"/>
            <a:r>
              <a:rPr lang="en-US" sz="3600" b="1" dirty="0">
                <a:latin typeface="Calibri "/>
              </a:rPr>
              <a:t>ASL interpreter</a:t>
            </a:r>
          </a:p>
          <a:p>
            <a:pPr marL="571500" indent="-571500" algn="ctr">
              <a:buFont typeface="Wingdings" panose="05000000000000000000" pitchFamily="2" charset="2"/>
              <a:buChar char="Ø"/>
            </a:pPr>
            <a:r>
              <a:rPr lang="en-US" sz="3600" b="1" dirty="0">
                <a:latin typeface="Calibri "/>
              </a:rPr>
              <a:t>Group Photo </a:t>
            </a:r>
          </a:p>
          <a:p>
            <a:pPr algn="ctr"/>
            <a:r>
              <a:rPr lang="en-US" sz="3600" b="1" dirty="0">
                <a:latin typeface="Calibri "/>
              </a:rPr>
              <a:t>and </a:t>
            </a:r>
          </a:p>
          <a:p>
            <a:pPr algn="ctr"/>
            <a:r>
              <a:rPr lang="en-US" sz="3600" b="1" dirty="0">
                <a:latin typeface="Calibri "/>
              </a:rPr>
              <a:t>     Farewell . . .</a:t>
            </a:r>
          </a:p>
          <a:p>
            <a:pPr algn="ctr"/>
            <a:endParaRPr lang="en-US" sz="3600" b="1" dirty="0">
              <a:latin typeface="Calibri "/>
            </a:endParaRPr>
          </a:p>
          <a:p>
            <a:pPr algn="ctr"/>
            <a:r>
              <a:rPr lang="en-US" sz="3600" b="1" i="1" dirty="0">
                <a:latin typeface="Calibri "/>
              </a:rPr>
              <a:t>Stay in touch!</a:t>
            </a:r>
            <a:endParaRPr lang="en-US" sz="3600" i="1" dirty="0">
              <a:latin typeface="Calibri "/>
            </a:endParaRPr>
          </a:p>
          <a:p>
            <a:pPr algn="ctr"/>
            <a:endParaRPr lang="en-US" sz="2000" dirty="0">
              <a:latin typeface="Calibri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308084" y="247394"/>
            <a:ext cx="6516547" cy="1489348"/>
          </a:xfrm>
        </p:spPr>
        <p:txBody>
          <a:bodyPr>
            <a:noAutofit/>
          </a:bodyPr>
          <a:lstStyle/>
          <a:p>
            <a:pPr algn="r"/>
            <a:r>
              <a:rPr lang="en-US" sz="4000" b="1" dirty="0">
                <a:solidFill>
                  <a:schemeClr val="bg1"/>
                </a:solidFill>
                <a:latin typeface="Calibri "/>
              </a:rPr>
              <a:t>Closing (Meaningful) Fun! </a:t>
            </a:r>
          </a:p>
        </p:txBody>
      </p:sp>
    </p:spTree>
    <p:extLst>
      <p:ext uri="{BB962C8B-B14F-4D97-AF65-F5344CB8AC3E}">
        <p14:creationId xmlns:p14="http://schemas.microsoft.com/office/powerpoint/2010/main" val="3833436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789802" y="1556833"/>
            <a:ext cx="7564396" cy="5773359"/>
          </a:xfrm>
        </p:spPr>
        <p:txBody>
          <a:bodyPr>
            <a:noAutofit/>
          </a:bodyPr>
          <a:lstStyle/>
          <a:p>
            <a:pPr marL="571500" indent="-571500">
              <a:buFont typeface="Arial" panose="020B0604020202020204" pitchFamily="34" charset="0"/>
              <a:buChar char="•"/>
            </a:pPr>
            <a:endParaRPr lang="en-US" sz="4000" dirty="0">
              <a:latin typeface="Baskerville Old Face" panose="02020602080505020303" pitchFamily="18" charset="0"/>
            </a:endParaRPr>
          </a:p>
          <a:p>
            <a:pPr algn="ctr"/>
            <a:endParaRPr lang="en-US" sz="3200" dirty="0">
              <a:latin typeface="Baskerville Old Face" panose="02020602080505020303" pitchFamily="18" charset="0"/>
            </a:endParaRPr>
          </a:p>
          <a:p>
            <a:pPr algn="ctr"/>
            <a:r>
              <a:rPr lang="en-US" sz="3600" b="1" dirty="0">
                <a:latin typeface="Calibri "/>
                <a:hlinkClick r:id="rId2"/>
              </a:rPr>
              <a:t>https://www.youtube.com/watch?v=9P_4D26hApY</a:t>
            </a:r>
            <a:endParaRPr lang="en-US" sz="3600" b="1" dirty="0">
              <a:latin typeface="Calibri "/>
            </a:endParaRPr>
          </a:p>
          <a:p>
            <a:pPr algn="ctr"/>
            <a:endParaRPr lang="en-US" sz="3600" b="1" dirty="0">
              <a:latin typeface="Calibri "/>
            </a:endParaRPr>
          </a:p>
          <a:p>
            <a:pPr algn="ctr"/>
            <a:endParaRPr lang="en-US" sz="3600" b="1" dirty="0">
              <a:latin typeface="Calibri "/>
            </a:endParaRPr>
          </a:p>
          <a:p>
            <a:pPr algn="ctr"/>
            <a:r>
              <a:rPr lang="en-US" sz="3600" i="1" dirty="0">
                <a:latin typeface="Calibri "/>
              </a:rPr>
              <a:t>Followed by motivational music on CD</a:t>
            </a:r>
            <a:endParaRPr lang="en-US" sz="2000" i="1" dirty="0">
              <a:latin typeface="Calibri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11283" y="-57403"/>
            <a:ext cx="6516547" cy="1489348"/>
          </a:xfrm>
        </p:spPr>
        <p:txBody>
          <a:bodyPr>
            <a:noAutofit/>
          </a:bodyPr>
          <a:lstStyle/>
          <a:p>
            <a:pPr algn="r"/>
            <a:r>
              <a:rPr lang="en-US" sz="4000" b="1" dirty="0">
                <a:solidFill>
                  <a:schemeClr val="bg1"/>
                </a:solidFill>
                <a:latin typeface="Calibri "/>
              </a:rPr>
              <a:t>Eminem </a:t>
            </a:r>
            <a:r>
              <a:rPr lang="en-US" sz="4000" b="1" i="1" dirty="0">
                <a:solidFill>
                  <a:schemeClr val="bg1"/>
                </a:solidFill>
                <a:latin typeface="Calibri "/>
              </a:rPr>
              <a:t>“Lose Yourself” </a:t>
            </a:r>
            <a:br>
              <a:rPr lang="en-US" sz="4000" b="1" i="1" dirty="0">
                <a:solidFill>
                  <a:schemeClr val="bg1"/>
                </a:solidFill>
                <a:latin typeface="Calibri "/>
              </a:rPr>
            </a:br>
            <a:r>
              <a:rPr lang="en-US" sz="4000" b="1" dirty="0">
                <a:solidFill>
                  <a:schemeClr val="bg1"/>
                </a:solidFill>
                <a:latin typeface="Calibri "/>
              </a:rPr>
              <a:t>with ASL interpreter  </a:t>
            </a:r>
          </a:p>
        </p:txBody>
      </p:sp>
    </p:spTree>
    <p:extLst>
      <p:ext uri="{BB962C8B-B14F-4D97-AF65-F5344CB8AC3E}">
        <p14:creationId xmlns:p14="http://schemas.microsoft.com/office/powerpoint/2010/main" val="76691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400392" y="856201"/>
            <a:ext cx="7915563" cy="5773359"/>
          </a:xfrm>
        </p:spPr>
        <p:txBody>
          <a:bodyPr>
            <a:noAutofit/>
          </a:bodyPr>
          <a:lstStyle/>
          <a:p>
            <a:pPr algn="ctr"/>
            <a:endParaRPr lang="en-US" sz="36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Today’s Motivational Quote</a:t>
            </a:r>
          </a:p>
          <a:p>
            <a:pPr algn="ctr"/>
            <a:endParaRPr lang="en-US" sz="3600" b="1" dirty="0">
              <a:latin typeface="Calibri" panose="020F0502020204030204" pitchFamily="34" charset="0"/>
              <a:cs typeface="Calibri" panose="020F0502020204030204" pitchFamily="34" charset="0"/>
            </a:endParaRPr>
          </a:p>
          <a:p>
            <a:pPr marL="406359" lvl="1" indent="0" algn="ctr"/>
            <a:r>
              <a:rPr lang="en-US" sz="3600" i="1" dirty="0">
                <a:latin typeface="Calibri" panose="020F0502020204030204" pitchFamily="34" charset="0"/>
                <a:cs typeface="Calibri" panose="020F0502020204030204" pitchFamily="34" charset="0"/>
              </a:rPr>
              <a:t>“Trust yourself. Create the kind of self that you will be happy to live with all your life. Make the most of yourself by fanning the tiny, inner sparks of possibility into flames of achievement.” </a:t>
            </a:r>
          </a:p>
          <a:p>
            <a:pPr marL="406359" lvl="1" indent="0" algn="ctr"/>
            <a:r>
              <a:rPr lang="en-US" sz="3600" dirty="0">
                <a:latin typeface="Calibri" panose="020F0502020204030204" pitchFamily="34" charset="0"/>
                <a:cs typeface="Calibri" panose="020F0502020204030204" pitchFamily="34" charset="0"/>
              </a:rPr>
              <a:t>					   (Golda Meir)</a:t>
            </a:r>
          </a:p>
          <a:p>
            <a:pPr marL="406359" lvl="1" indent="0"/>
            <a:endParaRPr lang="en-US" sz="3600" dirty="0">
              <a:latin typeface="Calibri" panose="020F0502020204030204" pitchFamily="34" charset="0"/>
              <a:cs typeface="Calibri" panose="020F0502020204030204" pitchFamily="34" charset="0"/>
            </a:endParaRPr>
          </a:p>
          <a:p>
            <a:pPr algn="ctr"/>
            <a:endParaRPr lang="en-US" sz="3600" dirty="0">
              <a:latin typeface="Calibri" panose="020F0502020204030204" pitchFamily="34" charset="0"/>
              <a:cs typeface="Calibri" panose="020F0502020204030204" pitchFamily="34" charset="0"/>
            </a:endParaRPr>
          </a:p>
          <a:p>
            <a:pPr algn="ctr"/>
            <a:endParaRPr lang="en-US" sz="36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817225" y="228440"/>
            <a:ext cx="6926383" cy="856201"/>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Welcoming 2</a:t>
            </a:r>
          </a:p>
        </p:txBody>
      </p:sp>
    </p:spTree>
    <p:extLst>
      <p:ext uri="{BB962C8B-B14F-4D97-AF65-F5344CB8AC3E}">
        <p14:creationId xmlns:p14="http://schemas.microsoft.com/office/powerpoint/2010/main" val="389991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462032" y="125396"/>
            <a:ext cx="6412373" cy="477346"/>
          </a:xfrm>
        </p:spPr>
        <p:txBody>
          <a:bodyPr>
            <a:noAutofit/>
          </a:bodyPr>
          <a:lstStyle/>
          <a:p>
            <a:pPr algn="r"/>
            <a:r>
              <a:rPr lang="en-US" sz="4000" b="1" dirty="0">
                <a:solidFill>
                  <a:schemeClr val="bg1"/>
                </a:solidFill>
                <a:latin typeface="Calibri "/>
              </a:rPr>
              <a:t>Thank You! 2 </a:t>
            </a:r>
            <a:endParaRPr lang="en-US" sz="4000" b="1" i="1" dirty="0">
              <a:solidFill>
                <a:schemeClr val="bg1"/>
              </a:solidFill>
              <a:latin typeface="Calibri "/>
            </a:endParaRP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54728" y="1491031"/>
            <a:ext cx="8861950" cy="5366969"/>
          </a:xfrm>
        </p:spPr>
        <p:txBody>
          <a:bodyPr/>
          <a:lstStyle/>
          <a:p>
            <a:pPr algn="ctr"/>
            <a:r>
              <a:rPr lang="en-US" sz="2400" b="1" dirty="0">
                <a:latin typeface="Calibri "/>
              </a:rPr>
              <a:t>Once again, our profound thanks to our generous hosts </a:t>
            </a:r>
          </a:p>
          <a:p>
            <a:pPr algn="ctr"/>
            <a:r>
              <a:rPr lang="en-US" sz="2400" b="1" dirty="0">
                <a:latin typeface="Calibri "/>
              </a:rPr>
              <a:t>here at the Guttman Office of </a:t>
            </a:r>
            <a:r>
              <a:rPr lang="en-US" sz="2400" b="1" dirty="0" err="1">
                <a:latin typeface="Calibri "/>
              </a:rPr>
              <a:t>AccessABILITY</a:t>
            </a:r>
            <a:r>
              <a:rPr lang="en-US" sz="2400" b="1" dirty="0">
                <a:latin typeface="Calibri "/>
              </a:rPr>
              <a:t> Services </a:t>
            </a:r>
          </a:p>
          <a:p>
            <a:pPr algn="ctr"/>
            <a:r>
              <a:rPr lang="en-US" sz="2400" i="1" dirty="0">
                <a:latin typeface="Calibri "/>
              </a:rPr>
              <a:t>-------------------------------</a:t>
            </a:r>
            <a:endParaRPr lang="en-US" sz="2400" dirty="0">
              <a:latin typeface="Calibri "/>
            </a:endParaRPr>
          </a:p>
          <a:p>
            <a:pPr algn="ctr"/>
            <a:r>
              <a:rPr lang="en-US" sz="2400" b="1" dirty="0">
                <a:latin typeface="Calibri "/>
              </a:rPr>
              <a:t>And to these organizations for their collaboration (alphabetically):</a:t>
            </a:r>
            <a:endParaRPr lang="en-US" sz="2400" dirty="0">
              <a:latin typeface="Calibri "/>
            </a:endParaRPr>
          </a:p>
          <a:p>
            <a:pPr lvl="2"/>
            <a:r>
              <a:rPr lang="en-US" sz="2400" dirty="0">
                <a:latin typeface="Calibri "/>
              </a:rPr>
              <a:t>• Guttman Oﬃce of </a:t>
            </a:r>
            <a:r>
              <a:rPr lang="en-US" sz="2400" dirty="0" err="1">
                <a:latin typeface="Calibri "/>
              </a:rPr>
              <a:t>AccessABILITY</a:t>
            </a:r>
            <a:r>
              <a:rPr lang="en-US" sz="2400" dirty="0">
                <a:latin typeface="Calibri "/>
              </a:rPr>
              <a:t> Services • Guttman Oﬃce of Partnerships and Community Engagement (OPCE)• </a:t>
            </a:r>
            <a:r>
              <a:rPr lang="en-US" sz="2400" dirty="0" err="1">
                <a:latin typeface="Calibri "/>
              </a:rPr>
              <a:t>DemocracyNYC</a:t>
            </a:r>
            <a:r>
              <a:rPr lang="en-US" sz="2400" dirty="0">
                <a:latin typeface="Calibri "/>
              </a:rPr>
              <a:t>• Girls for Gender Equity• Hunter College• L.O.V.E. (Latinas on the Verge of Excellence) Mentoring•</a:t>
            </a:r>
          </a:p>
          <a:p>
            <a:pPr lvl="2"/>
            <a:endParaRPr lang="en-US" sz="2400" dirty="0">
              <a:latin typeface="Calibri "/>
            </a:endParaRPr>
          </a:p>
          <a:p>
            <a:pPr lvl="2" algn="ctr"/>
            <a:r>
              <a:rPr lang="en-US" sz="2400" dirty="0">
                <a:latin typeface="Calibri "/>
              </a:rPr>
              <a:t> </a:t>
            </a:r>
            <a:r>
              <a:rPr lang="en-US" sz="2400" i="1" dirty="0">
                <a:latin typeface="Calibri "/>
              </a:rPr>
              <a:t>-------------------------------</a:t>
            </a:r>
          </a:p>
          <a:p>
            <a:pPr algn="ctr"/>
            <a:r>
              <a:rPr lang="en-US" sz="2400" i="1" dirty="0">
                <a:latin typeface="Calibri "/>
              </a:rPr>
              <a:t>And thank you to the New York Women’s Foundation and the </a:t>
            </a:r>
          </a:p>
          <a:p>
            <a:pPr algn="ctr"/>
            <a:r>
              <a:rPr lang="en-US" sz="2400" i="1" dirty="0">
                <a:latin typeface="Calibri "/>
              </a:rPr>
              <a:t>Coca-Cola Foundation for its direct support for this effort. </a:t>
            </a:r>
          </a:p>
          <a:p>
            <a:pPr algn="ctr"/>
            <a:endParaRPr lang="en-US" sz="2400" i="1"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16631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00132" y="235251"/>
            <a:ext cx="6412373" cy="477346"/>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Thank You! 3 </a:t>
            </a:r>
            <a:r>
              <a:rPr lang="en-US" sz="4000" b="1" i="1" dirty="0">
                <a:solidFill>
                  <a:schemeClr val="bg1"/>
                </a:solidFill>
                <a:latin typeface="Calibri" panose="020F0502020204030204" pitchFamily="34" charset="0"/>
                <a:cs typeface="Calibri" panose="020F0502020204030204" pitchFamily="34" charset="0"/>
              </a:rPr>
              <a:t> </a:t>
            </a: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41025" y="312045"/>
            <a:ext cx="8861950" cy="801104"/>
          </a:xfrm>
        </p:spPr>
        <p:txBody>
          <a:bodyPr/>
          <a:lstStyle/>
          <a:p>
            <a:pPr algn="ctr"/>
            <a:endParaRPr lang="en-US" sz="2400" b="1" dirty="0">
              <a:latin typeface="Calibri "/>
            </a:endParaRPr>
          </a:p>
          <a:p>
            <a:pPr algn="ctr"/>
            <a:endParaRPr lang="en-US" sz="2400" b="1" dirty="0">
              <a:latin typeface="Calibri "/>
            </a:endParaRPr>
          </a:p>
          <a:p>
            <a:pPr algn="ctr"/>
            <a:endParaRPr lang="en-US" sz="2400" b="1" dirty="0">
              <a:latin typeface="Calibri "/>
            </a:endParaRPr>
          </a:p>
          <a:p>
            <a:pPr algn="ctr"/>
            <a:r>
              <a:rPr lang="en-US" sz="3200" b="1" i="1" dirty="0">
                <a:latin typeface="Calibri "/>
              </a:rPr>
              <a:t>Please aim to . . . </a:t>
            </a:r>
          </a:p>
          <a:p>
            <a:pPr algn="ctr"/>
            <a:r>
              <a:rPr lang="en-US" sz="3200" i="1" dirty="0">
                <a:latin typeface="Calibri "/>
              </a:rPr>
              <a:t>“Trust yourself. Create the kind of self that you will be happy to live with all your life. Make the most of yourself by fanning the tiny, inner sparks of possibility into flames of achievement.” </a:t>
            </a:r>
            <a:r>
              <a:rPr lang="en-US" sz="3200" dirty="0">
                <a:latin typeface="Calibri "/>
              </a:rPr>
              <a:t>(Golda Meir)</a:t>
            </a:r>
            <a:endParaRPr lang="en-US" sz="4800" b="1" dirty="0">
              <a:latin typeface="Calibri "/>
            </a:endParaRPr>
          </a:p>
          <a:p>
            <a:pPr algn="ctr"/>
            <a:r>
              <a:rPr lang="en-US" sz="3600" b="1" dirty="0">
                <a:latin typeface="Calibri "/>
              </a:rPr>
              <a:t>Thanks to everyone at </a:t>
            </a:r>
          </a:p>
          <a:p>
            <a:pPr algn="ctr"/>
            <a:r>
              <a:rPr lang="en-US" sz="3600" b="1" dirty="0">
                <a:latin typeface="Calibri "/>
              </a:rPr>
              <a:t>Guttman Community College and all </a:t>
            </a:r>
          </a:p>
          <a:p>
            <a:pPr algn="ctr"/>
            <a:r>
              <a:rPr lang="en-US" sz="3600" b="1" dirty="0">
                <a:latin typeface="Calibri "/>
              </a:rPr>
              <a:t>speakers and participants for teaming </a:t>
            </a:r>
          </a:p>
          <a:p>
            <a:pPr algn="ctr"/>
            <a:r>
              <a:rPr lang="en-US" sz="3600" b="1" dirty="0">
                <a:latin typeface="Calibri "/>
              </a:rPr>
              <a:t>together today!</a:t>
            </a:r>
            <a:endParaRPr lang="en-US" sz="4000" b="1" dirty="0">
              <a:latin typeface="Calibri "/>
            </a:endParaRPr>
          </a:p>
          <a:p>
            <a:pPr algn="ctr"/>
            <a:r>
              <a:rPr lang="en-US" dirty="0">
                <a:latin typeface="Calibri "/>
              </a:rPr>
              <a:t>© </a:t>
            </a:r>
            <a:r>
              <a:rPr lang="en-US" dirty="0" err="1">
                <a:latin typeface="Calibri "/>
              </a:rPr>
              <a:t>RespectAbility</a:t>
            </a:r>
            <a:r>
              <a:rPr lang="en-US" dirty="0">
                <a:latin typeface="Calibri "/>
              </a:rPr>
              <a:t> 2019</a:t>
            </a:r>
            <a:endParaRPr lang="en-US" sz="4000" b="1" dirty="0">
              <a:latin typeface="Calibri "/>
            </a:endParaRPr>
          </a:p>
          <a:p>
            <a:endParaRPr lang="en-US" sz="2200" b="1" dirty="0">
              <a:latin typeface="Calibri "/>
            </a:endParaRPr>
          </a:p>
          <a:p>
            <a:endParaRPr lang="en-US" dirty="0">
              <a:latin typeface="Calibri "/>
            </a:endParaRPr>
          </a:p>
          <a:p>
            <a:endParaRPr lang="en-US" dirty="0">
              <a:latin typeface="Calibri "/>
            </a:endParaRPr>
          </a:p>
          <a:p>
            <a:endParaRPr lang="en-US" dirty="0">
              <a:latin typeface="Calibri "/>
            </a:endParaRPr>
          </a:p>
        </p:txBody>
      </p:sp>
    </p:spTree>
    <p:extLst>
      <p:ext uri="{BB962C8B-B14F-4D97-AF65-F5344CB8AC3E}">
        <p14:creationId xmlns:p14="http://schemas.microsoft.com/office/powerpoint/2010/main" val="2807941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396609" y="954522"/>
            <a:ext cx="8329642" cy="6001643"/>
          </a:xfrm>
          <a:prstGeom prst="rect">
            <a:avLst/>
          </a:prstGeom>
          <a:noFill/>
        </p:spPr>
        <p:txBody>
          <a:bodyPr wrap="square" rtlCol="0">
            <a:spAutoFit/>
          </a:bodyPr>
          <a:lstStyle/>
          <a:p>
            <a:pPr algn="ctr">
              <a:lnSpc>
                <a:spcPct val="150000"/>
              </a:lnSpc>
            </a:pPr>
            <a:r>
              <a:rPr lang="en-US" sz="4000" b="1" dirty="0">
                <a:latin typeface="Calibri "/>
              </a:rPr>
              <a:t>You are our future leaders!</a:t>
            </a:r>
          </a:p>
          <a:p>
            <a:pPr algn="ctr">
              <a:lnSpc>
                <a:spcPct val="150000"/>
              </a:lnSpc>
            </a:pPr>
            <a:r>
              <a:rPr lang="en-US" sz="4000" b="1" i="1" dirty="0">
                <a:latin typeface="Calibri "/>
              </a:rPr>
              <a:t>Please stay in touch,</a:t>
            </a:r>
          </a:p>
          <a:p>
            <a:pPr algn="ctr"/>
            <a:r>
              <a:rPr lang="en-US" sz="4000" b="1" dirty="0">
                <a:latin typeface="Calibri "/>
              </a:rPr>
              <a:t>Debbie Fink</a:t>
            </a:r>
            <a:endParaRPr lang="en-US" sz="4000" dirty="0">
              <a:latin typeface="Calibri "/>
            </a:endParaRPr>
          </a:p>
          <a:p>
            <a:pPr algn="ctr"/>
            <a:r>
              <a:rPr lang="en-US" sz="2800" dirty="0">
                <a:latin typeface="Calibri "/>
              </a:rPr>
              <a:t>Director, Community Outreach &amp; Impact</a:t>
            </a:r>
          </a:p>
          <a:p>
            <a:pPr algn="ctr"/>
            <a:r>
              <a:rPr lang="en-US" sz="2400" dirty="0">
                <a:latin typeface="Calibri "/>
              </a:rPr>
              <a:t>And </a:t>
            </a:r>
            <a:r>
              <a:rPr lang="en-US" sz="2400" i="1" dirty="0">
                <a:latin typeface="Calibri "/>
              </a:rPr>
              <a:t>Women’s Disability Leadership, </a:t>
            </a:r>
            <a:r>
              <a:rPr lang="en-US" sz="2400" i="1">
                <a:latin typeface="Calibri "/>
              </a:rPr>
              <a:t>Inclusion </a:t>
            </a:r>
            <a:r>
              <a:rPr lang="en-US" sz="2400" i="1" dirty="0">
                <a:latin typeface="Calibri "/>
              </a:rPr>
              <a:t>&amp;</a:t>
            </a:r>
            <a:r>
              <a:rPr lang="en-US" sz="2400" i="1">
                <a:latin typeface="Calibri "/>
              </a:rPr>
              <a:t> </a:t>
            </a:r>
            <a:r>
              <a:rPr lang="en-US" sz="2400" i="1" dirty="0">
                <a:latin typeface="Calibri "/>
              </a:rPr>
              <a:t>Advocacy Series</a:t>
            </a:r>
          </a:p>
          <a:p>
            <a:pPr algn="ctr"/>
            <a:r>
              <a:rPr lang="en-US" sz="2800" u="sng" dirty="0">
                <a:latin typeface="Calibri "/>
                <a:hlinkClick r:id="rId2"/>
              </a:rPr>
              <a:t>DebbieF@RespectAbility.org</a:t>
            </a:r>
            <a:endParaRPr lang="en-US" sz="2800" dirty="0">
              <a:latin typeface="Calibri "/>
            </a:endParaRPr>
          </a:p>
          <a:p>
            <a:pPr algn="ctr"/>
            <a:r>
              <a:rPr lang="en-US" sz="2800" dirty="0">
                <a:latin typeface="Calibri "/>
              </a:rPr>
              <a:t>11333 Woodglen Drive, Suite 102</a:t>
            </a:r>
          </a:p>
          <a:p>
            <a:pPr algn="ctr"/>
            <a:r>
              <a:rPr lang="en-US" sz="2800" dirty="0">
                <a:latin typeface="Calibri "/>
              </a:rPr>
              <a:t>Rockville, MD  20852</a:t>
            </a:r>
          </a:p>
          <a:p>
            <a:pPr algn="ctr"/>
            <a:r>
              <a:rPr lang="en-US" sz="2800" dirty="0">
                <a:latin typeface="Calibri "/>
              </a:rPr>
              <a:t>Office:  (202) 517-6272</a:t>
            </a:r>
          </a:p>
          <a:p>
            <a:pPr algn="ctr"/>
            <a:r>
              <a:rPr lang="en-US" sz="2800" u="sng" dirty="0">
                <a:latin typeface="Calibri "/>
                <a:hlinkClick r:id="rId3"/>
              </a:rPr>
              <a:t>www.RespectAbility.org</a:t>
            </a:r>
            <a:endParaRPr lang="en-US" sz="2800" u="sng" dirty="0">
              <a:latin typeface="Calibri "/>
            </a:endParaRPr>
          </a:p>
          <a:p>
            <a:pPr algn="ctr"/>
            <a:r>
              <a:rPr lang="en-US" sz="3200" dirty="0">
                <a:latin typeface="Calibri "/>
              </a:rPr>
              <a:t>© </a:t>
            </a:r>
            <a:r>
              <a:rPr lang="en-US" sz="2400" dirty="0" err="1">
                <a:latin typeface="Calibri "/>
              </a:rPr>
              <a:t>RespectAbility</a:t>
            </a:r>
            <a:r>
              <a:rPr lang="en-US" sz="2400" dirty="0">
                <a:latin typeface="Calibri "/>
              </a:rPr>
              <a:t> 2019</a:t>
            </a: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a:xfrm>
            <a:off x="720437" y="231763"/>
            <a:ext cx="8229599" cy="276999"/>
          </a:xfrm>
        </p:spPr>
        <p:txBody>
          <a:bodyPr/>
          <a:lstStyle/>
          <a:p>
            <a:pPr algn="r" rtl="0"/>
            <a:r>
              <a:rPr lang="en-US" sz="4000" b="1" dirty="0">
                <a:solidFill>
                  <a:srgbClr val="FFFFFF"/>
                </a:solidFill>
                <a:latin typeface="Calibri "/>
                <a:cs typeface="Arial" panose="020B0604020202020204" pitchFamily="34" charset="0"/>
              </a:rPr>
              <a:t>Stay in touch with us! 2</a:t>
            </a:r>
            <a:endParaRPr lang="en-US" sz="4000" dirty="0">
              <a:effectLst/>
              <a:latin typeface="Calibri "/>
            </a:endParaRPr>
          </a:p>
          <a:p>
            <a:endParaRPr lang="en-US" dirty="0"/>
          </a:p>
        </p:txBody>
      </p:sp>
    </p:spTree>
    <p:extLst>
      <p:ext uri="{BB962C8B-B14F-4D97-AF65-F5344CB8AC3E}">
        <p14:creationId xmlns:p14="http://schemas.microsoft.com/office/powerpoint/2010/main" val="232413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42371" y="1139667"/>
            <a:ext cx="9386371" cy="5773359"/>
          </a:xfrm>
        </p:spPr>
        <p:txBody>
          <a:bodyPr>
            <a:noAutofit/>
          </a:bodyPr>
          <a:lstStyle/>
          <a:p>
            <a:pPr algn="ctr"/>
            <a:r>
              <a:rPr lang="en-US" sz="4000" b="1" dirty="0">
                <a:latin typeface="Calibri" panose="020F0502020204030204" pitchFamily="34" charset="0"/>
                <a:cs typeface="Calibri" panose="020F0502020204030204" pitchFamily="34" charset="0"/>
              </a:rPr>
              <a:t>Today’s Goals:</a:t>
            </a:r>
            <a:endParaRPr lang="en-US" sz="4000" b="1" cap="small" dirty="0">
              <a:latin typeface="Calibri" panose="020F0502020204030204" pitchFamily="34" charset="0"/>
              <a:cs typeface="Calibri" panose="020F0502020204030204" pitchFamily="34" charset="0"/>
            </a:endParaRPr>
          </a:p>
          <a:p>
            <a:pPr algn="ctr"/>
            <a:r>
              <a:rPr lang="en-US" sz="3600" b="1" cap="small" dirty="0">
                <a:latin typeface="Calibri" panose="020F0502020204030204" pitchFamily="34" charset="0"/>
                <a:cs typeface="Calibri" panose="020F0502020204030204" pitchFamily="34" charset="0"/>
              </a:rPr>
              <a:t>To deliver tools of empowerment to:</a:t>
            </a:r>
          </a:p>
          <a:p>
            <a:pPr algn="ct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Take Charge Self-Advocating On-&amp;-Beyond Campus (academics, extra-curriculars, and beyond campus)</a:t>
            </a:r>
          </a:p>
          <a:p>
            <a:pPr marL="863559" lvl="1" indent="-457200">
              <a:buFont typeface="Wingdings" panose="05000000000000000000" pitchFamily="2" charset="2"/>
              <a:buChar char="ü"/>
            </a:pP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Take Charge Self-Advocating Socially</a:t>
            </a:r>
          </a:p>
          <a:p>
            <a:pPr marL="863559" lvl="1" indent="-457200">
              <a:buFont typeface="Wingdings" panose="05000000000000000000" pitchFamily="2" charset="2"/>
              <a:buChar char="ü"/>
            </a:pP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Take Action Advocating for yourself and others on campus</a:t>
            </a:r>
          </a:p>
          <a:p>
            <a:pPr marL="863559" lvl="1" indent="-457200">
              <a:buFont typeface="Wingdings" panose="05000000000000000000" pitchFamily="2" charset="2"/>
              <a:buChar char="ü"/>
            </a:pP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Meet other students on a similar journey and cultivate new relationships</a:t>
            </a:r>
          </a:p>
          <a:p>
            <a:pPr marL="863559" lvl="1" indent="-457200">
              <a:buFont typeface="Wingdings" panose="05000000000000000000" pitchFamily="2" charset="2"/>
              <a:buChar char="ü"/>
            </a:pPr>
            <a:endParaRPr lang="en-US" sz="2800" dirty="0">
              <a:latin typeface="Baskerville  "/>
            </a:endParaRPr>
          </a:p>
          <a:p>
            <a:pPr algn="ctr"/>
            <a:endParaRPr lang="en-US" sz="3200" dirty="0">
              <a:latin typeface="Baskerville Old Face" panose="02020602080505020303" pitchFamily="18" charset="0"/>
            </a:endParaRPr>
          </a:p>
          <a:p>
            <a:pPr algn="ctr"/>
            <a:endParaRPr lang="en-US" sz="2000" dirty="0">
              <a:latin typeface="Baskerville Old Face" panose="02020602080505020303" pitchFamily="18"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817225" y="228440"/>
            <a:ext cx="6926383" cy="856201"/>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Welcoming 3</a:t>
            </a:r>
          </a:p>
        </p:txBody>
      </p:sp>
    </p:spTree>
    <p:extLst>
      <p:ext uri="{BB962C8B-B14F-4D97-AF65-F5344CB8AC3E}">
        <p14:creationId xmlns:p14="http://schemas.microsoft.com/office/powerpoint/2010/main" val="242028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16568" y="611566"/>
            <a:ext cx="8608063" cy="5773359"/>
          </a:xfrm>
        </p:spPr>
        <p:txBody>
          <a:bodyPr>
            <a:noAutofit/>
          </a:bodyPr>
          <a:lstStyle/>
          <a:p>
            <a:pPr algn="ctr"/>
            <a:endParaRPr lang="en-US" sz="2000" i="1" dirty="0">
              <a:latin typeface="Baskerville Old Face" panose="02020602080505020303" pitchFamily="18" charset="0"/>
            </a:endParaRPr>
          </a:p>
          <a:p>
            <a:pPr algn="ctr"/>
            <a:endParaRPr lang="en-US" sz="4400" i="1" dirty="0">
              <a:latin typeface="Calibri" panose="020F0502020204030204" pitchFamily="34" charset="0"/>
              <a:cs typeface="Calibri" panose="020F0502020204030204" pitchFamily="34" charset="0"/>
            </a:endParaRPr>
          </a:p>
          <a:p>
            <a:pPr algn="ctr"/>
            <a:r>
              <a:rPr lang="en-US" sz="4400" i="1" dirty="0">
                <a:latin typeface="Calibri" panose="020F0502020204030204" pitchFamily="34" charset="0"/>
                <a:cs typeface="Calibri" panose="020F0502020204030204" pitchFamily="34" charset="0"/>
              </a:rPr>
              <a:t>Please note that any views expressed by today’s speakers are solely in a personal capacity and are not intended to represent the views of their companies, organizations or </a:t>
            </a:r>
            <a:r>
              <a:rPr lang="en-US" sz="4400" i="1" dirty="0" err="1">
                <a:latin typeface="Calibri" panose="020F0502020204030204" pitchFamily="34" charset="0"/>
                <a:cs typeface="Calibri" panose="020F0502020204030204" pitchFamily="34" charset="0"/>
              </a:rPr>
              <a:t>RespectAbility</a:t>
            </a:r>
            <a:r>
              <a:rPr lang="en-US" sz="4400" i="1" dirty="0">
                <a:latin typeface="Calibri" panose="020F0502020204030204" pitchFamily="34" charset="0"/>
                <a:cs typeface="Calibri" panose="020F0502020204030204" pitchFamily="34" charset="0"/>
              </a:rPr>
              <a:t>; or to be taken as </a:t>
            </a:r>
          </a:p>
          <a:p>
            <a:pPr algn="ctr"/>
            <a:r>
              <a:rPr lang="en-US" sz="4400" i="1" dirty="0">
                <a:latin typeface="Calibri" panose="020F0502020204030204" pitchFamily="34" charset="0"/>
                <a:cs typeface="Calibri" panose="020F0502020204030204" pitchFamily="34" charset="0"/>
              </a:rPr>
              <a:t>legal or medical counsel.</a:t>
            </a:r>
            <a:endParaRPr lang="en-US" sz="4400" dirty="0">
              <a:solidFill>
                <a:schemeClr val="tx1"/>
              </a:solidFill>
              <a:highlight>
                <a:srgbClr val="FFFF00"/>
              </a:highlight>
              <a:latin typeface="Calibri" panose="020F0502020204030204" pitchFamily="34" charset="0"/>
              <a:cs typeface="Calibri" panose="020F0502020204030204" pitchFamily="34" charset="0"/>
            </a:endParaRPr>
          </a:p>
          <a:p>
            <a:pPr algn="ctr"/>
            <a:endParaRPr lang="en-US" sz="2000" dirty="0">
              <a:latin typeface="Baskerville Old Face" panose="02020602080505020303" pitchFamily="18"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981200" y="145787"/>
            <a:ext cx="6843431" cy="931558"/>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Disclaimer</a:t>
            </a:r>
            <a:endParaRPr lang="en-US" sz="3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0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00132" y="174169"/>
            <a:ext cx="6412373" cy="477346"/>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Thank You! </a:t>
            </a:r>
            <a:endParaRPr lang="en-US" sz="4000" b="1" i="1" dirty="0">
              <a:solidFill>
                <a:schemeClr val="bg1"/>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17942" y="1316862"/>
            <a:ext cx="9379884" cy="5366969"/>
          </a:xfrm>
        </p:spPr>
        <p:txBody>
          <a:bodyPr/>
          <a:lstStyle/>
          <a:p>
            <a:pPr algn="ctr"/>
            <a:r>
              <a:rPr lang="en-US" sz="2400" b="1" dirty="0">
                <a:latin typeface="Calibri" panose="020F0502020204030204" pitchFamily="34" charset="0"/>
                <a:cs typeface="Calibri" panose="020F0502020204030204" pitchFamily="34" charset="0"/>
              </a:rPr>
              <a:t>We wish to express our profound thanks to our generous hosts </a:t>
            </a:r>
          </a:p>
          <a:p>
            <a:pPr algn="ctr"/>
            <a:r>
              <a:rPr lang="en-US" sz="2400" b="1" dirty="0">
                <a:latin typeface="Calibri" panose="020F0502020204030204" pitchFamily="34" charset="0"/>
                <a:cs typeface="Calibri" panose="020F0502020204030204" pitchFamily="34" charset="0"/>
              </a:rPr>
              <a:t>here at the Guttman Community College</a:t>
            </a:r>
          </a:p>
          <a:p>
            <a:pPr algn="ctr"/>
            <a:r>
              <a:rPr lang="en-US" sz="2400" i="1"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To these NYC organizations for their collaboration (alphabetically):</a:t>
            </a:r>
            <a:endParaRPr lang="en-US" sz="2400" dirty="0">
              <a:latin typeface="Calibri" panose="020F0502020204030204" pitchFamily="34" charset="0"/>
              <a:cs typeface="Calibri" panose="020F0502020204030204" pitchFamily="34" charset="0"/>
            </a:endParaRPr>
          </a:p>
          <a:p>
            <a:pPr marL="749259" lvl="1"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DemocracyNYC</a:t>
            </a:r>
            <a:endParaRPr lang="en-US" sz="2400" dirty="0">
              <a:latin typeface="Calibri" panose="020F0502020204030204" pitchFamily="34" charset="0"/>
              <a:cs typeface="Calibri" panose="020F0502020204030204" pitchFamily="34" charset="0"/>
            </a:endParaRP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Girls for Gender Equity</a:t>
            </a: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Guttman Office of </a:t>
            </a:r>
            <a:r>
              <a:rPr lang="en-US" sz="2400" dirty="0" err="1">
                <a:latin typeface="Calibri" panose="020F0502020204030204" pitchFamily="34" charset="0"/>
                <a:cs typeface="Calibri" panose="020F0502020204030204" pitchFamily="34" charset="0"/>
              </a:rPr>
              <a:t>AccessABILITY</a:t>
            </a:r>
            <a:r>
              <a:rPr lang="en-US" sz="2400" dirty="0">
                <a:latin typeface="Calibri" panose="020F0502020204030204" pitchFamily="34" charset="0"/>
                <a:cs typeface="Calibri" panose="020F0502020204030204" pitchFamily="34" charset="0"/>
              </a:rPr>
              <a:t> Services</a:t>
            </a: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Guttman Oﬃce of Partnerships and Community Engagement </a:t>
            </a:r>
          </a:p>
          <a:p>
            <a:pPr marL="74603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L.O.V.E. Mentoring</a:t>
            </a: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Hunter College</a:t>
            </a:r>
          </a:p>
          <a:p>
            <a:pPr marL="74603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Several other colleges for sharing this opportunity with its students.</a:t>
            </a:r>
          </a:p>
          <a:p>
            <a:pPr algn="ctr"/>
            <a:r>
              <a:rPr lang="en-US" sz="2400" i="1" dirty="0">
                <a:latin typeface="Calibri" panose="020F0502020204030204" pitchFamily="34" charset="0"/>
                <a:cs typeface="Calibri" panose="020F0502020204030204" pitchFamily="34" charset="0"/>
              </a:rPr>
              <a:t>-------------------------------</a:t>
            </a:r>
          </a:p>
          <a:p>
            <a:pPr algn="ctr"/>
            <a:r>
              <a:rPr lang="en-US" sz="2400" i="1" dirty="0">
                <a:latin typeface="Calibri" panose="020F0502020204030204" pitchFamily="34" charset="0"/>
                <a:cs typeface="Calibri" panose="020F0502020204030204" pitchFamily="34" charset="0"/>
              </a:rPr>
              <a:t>And thank you to the New York Women’s Foundation and the </a:t>
            </a:r>
          </a:p>
          <a:p>
            <a:pPr algn="ctr"/>
            <a:r>
              <a:rPr lang="en-US" sz="2400" i="1" dirty="0">
                <a:latin typeface="Calibri" panose="020F0502020204030204" pitchFamily="34" charset="0"/>
                <a:cs typeface="Calibri" panose="020F0502020204030204" pitchFamily="34" charset="0"/>
              </a:rPr>
              <a:t>Coca-Cola Foundation for their direct support for this effort. </a:t>
            </a:r>
          </a:p>
          <a:p>
            <a:pPr algn="ctr"/>
            <a:endParaRPr lang="en-US" sz="2400" i="1" dirty="0"/>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5634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14942" y="1262402"/>
            <a:ext cx="7551364" cy="5328311"/>
          </a:xfrm>
        </p:spPr>
        <p:txBody>
          <a:bodyPr>
            <a:noAutofit/>
          </a:bodyPr>
          <a:lstStyle/>
          <a:p>
            <a:r>
              <a:rPr lang="en-US" sz="3600" b="1" dirty="0">
                <a:latin typeface="Calibri" panose="020F0502020204030204" pitchFamily="34" charset="0"/>
                <a:cs typeface="Calibri" panose="020F0502020204030204" pitchFamily="34" charset="0"/>
              </a:rPr>
              <a:t>Barbara</a:t>
            </a: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Bookman </a:t>
            </a:r>
            <a:r>
              <a:rPr lang="en-US" sz="3600" dirty="0">
                <a:latin typeface="Calibri" panose="020F0502020204030204" pitchFamily="34" charset="0"/>
                <a:cs typeface="Calibri" panose="020F0502020204030204" pitchFamily="34" charset="0"/>
              </a:rPr>
              <a:t>is CUNY’s  </a:t>
            </a:r>
          </a:p>
          <a:p>
            <a:r>
              <a:rPr lang="en-US" sz="3600" dirty="0">
                <a:latin typeface="Calibri" panose="020F0502020204030204" pitchFamily="34" charset="0"/>
                <a:cs typeface="Calibri" panose="020F0502020204030204" pitchFamily="34" charset="0"/>
              </a:rPr>
              <a:t>University Director of Disability Programs. Prior to her role at </a:t>
            </a:r>
          </a:p>
          <a:p>
            <a:r>
              <a:rPr lang="en-US" sz="3600" dirty="0">
                <a:latin typeface="Calibri" panose="020F0502020204030204" pitchFamily="34" charset="0"/>
                <a:cs typeface="Calibri" panose="020F0502020204030204" pitchFamily="34" charset="0"/>
              </a:rPr>
              <a:t>CUNY, she was the Director of </a:t>
            </a:r>
          </a:p>
          <a:p>
            <a:r>
              <a:rPr lang="en-US" sz="3600" dirty="0">
                <a:latin typeface="Calibri" panose="020F0502020204030204" pitchFamily="34" charset="0"/>
                <a:cs typeface="Calibri" panose="020F0502020204030204" pitchFamily="34" charset="0"/>
              </a:rPr>
              <a:t>Services for Students with </a:t>
            </a:r>
          </a:p>
          <a:p>
            <a:r>
              <a:rPr lang="en-US" sz="3600" dirty="0">
                <a:latin typeface="Calibri" panose="020F0502020204030204" pitchFamily="34" charset="0"/>
                <a:cs typeface="Calibri" panose="020F0502020204030204" pitchFamily="34" charset="0"/>
              </a:rPr>
              <a:t>Disabilities at Queensborough Community College. She earned her Master of Arts, Counseling &amp; Vocational Rehabilitation, from Teachers College, Columbia University.</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451610" y="-74322"/>
            <a:ext cx="7551365" cy="553998"/>
          </a:xfrm>
        </p:spPr>
        <p:txBody>
          <a:bodyPr>
            <a:noAutofit/>
          </a:bodyPr>
          <a:lstStyle/>
          <a:p>
            <a:pPr algn="r"/>
            <a:r>
              <a:rPr lang="en-US" sz="4000" b="1" dirty="0">
                <a:solidFill>
                  <a:schemeClr val="bg1"/>
                </a:solidFill>
                <a:latin typeface="Baskerville Old Face" panose="02020602080505020303" pitchFamily="18" charset="77"/>
              </a:rPr>
              <a:t>		</a:t>
            </a:r>
          </a:p>
        </p:txBody>
      </p:sp>
      <p:sp>
        <p:nvSpPr>
          <p:cNvPr id="4" name="Rectangle 3">
            <a:extLst>
              <a:ext uri="{FF2B5EF4-FFF2-40B4-BE49-F238E27FC236}">
                <a16:creationId xmlns:a16="http://schemas.microsoft.com/office/drawing/2014/main" id="{B3D12314-AF94-4518-985E-F7B0D3A6A2CC}"/>
              </a:ext>
            </a:extLst>
          </p:cNvPr>
          <p:cNvSpPr/>
          <p:nvPr/>
        </p:nvSpPr>
        <p:spPr>
          <a:xfrm>
            <a:off x="2677099" y="267287"/>
            <a:ext cx="6962661" cy="677108"/>
          </a:xfrm>
          <a:prstGeom prst="rect">
            <a:avLst/>
          </a:prstGeom>
        </p:spPr>
        <p:txBody>
          <a:bodyPr wrap="square">
            <a:spAutoFit/>
          </a:bodyPr>
          <a:lstStyle/>
          <a:p>
            <a:r>
              <a:rPr lang="en-US" sz="3800" b="1" dirty="0">
                <a:solidFill>
                  <a:srgbClr val="FFFFFF"/>
                </a:solidFill>
                <a:latin typeface="Calibri" panose="020F0502020204030204" pitchFamily="34" charset="0"/>
                <a:ea typeface="Arial" panose="020B0604020202020204" pitchFamily="34" charset="0"/>
                <a:cs typeface="Calibri" panose="020F0502020204030204" pitchFamily="34" charset="0"/>
              </a:rPr>
              <a:t>Welcome by Barbara Bookman</a:t>
            </a:r>
            <a:endParaRPr lang="en-US" sz="3800" dirty="0">
              <a:latin typeface="Calibri" panose="020F0502020204030204" pitchFamily="34" charset="0"/>
              <a:cs typeface="Calibri" panose="020F0502020204030204" pitchFamily="34" charset="0"/>
            </a:endParaRPr>
          </a:p>
        </p:txBody>
      </p:sp>
      <p:pic>
        <p:nvPicPr>
          <p:cNvPr id="8" name="Picture 7" descr="Barbara Bookman, smiling &#10;at the camera.&#10;">
            <a:extLst>
              <a:ext uri="{FF2B5EF4-FFF2-40B4-BE49-F238E27FC236}">
                <a16:creationId xmlns:a16="http://schemas.microsoft.com/office/drawing/2014/main" id="{3F8B764A-E54E-4417-84B0-6898ACBBCF6E}"/>
              </a:ext>
            </a:extLst>
          </p:cNvPr>
          <p:cNvPicPr>
            <a:picLocks noChangeAspect="1"/>
          </p:cNvPicPr>
          <p:nvPr/>
        </p:nvPicPr>
        <p:blipFill>
          <a:blip r:embed="rId2"/>
          <a:stretch>
            <a:fillRect/>
          </a:stretch>
        </p:blipFill>
        <p:spPr>
          <a:xfrm>
            <a:off x="6485646" y="1450237"/>
            <a:ext cx="2517329" cy="2517329"/>
          </a:xfrm>
          <a:prstGeom prst="rect">
            <a:avLst/>
          </a:prstGeom>
          <a:ln w="38100">
            <a:solidFill>
              <a:srgbClr val="FFC000"/>
            </a:solidFill>
          </a:ln>
        </p:spPr>
      </p:pic>
    </p:spTree>
    <p:extLst>
      <p:ext uri="{BB962C8B-B14F-4D97-AF65-F5344CB8AC3E}">
        <p14:creationId xmlns:p14="http://schemas.microsoft.com/office/powerpoint/2010/main" val="182553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21974" y="1217756"/>
            <a:ext cx="9022026" cy="6030769"/>
          </a:xfrm>
        </p:spPr>
        <p:txBody>
          <a:bodyPr>
            <a:noAutofit/>
          </a:bodyPr>
          <a:lstStyle/>
          <a:p>
            <a:r>
              <a:rPr lang="en-US" sz="3600" b="1" dirty="0">
                <a:latin typeface="Calibri" panose="020F0502020204030204" pitchFamily="34" charset="0"/>
                <a:cs typeface="Calibri" panose="020F0502020204030204" pitchFamily="34" charset="0"/>
              </a:rPr>
              <a:t>Gabby Einstein-Sim </a:t>
            </a:r>
            <a:r>
              <a:rPr lang="en-US" sz="3600" dirty="0">
                <a:latin typeface="Calibri" panose="020F0502020204030204" pitchFamily="34" charset="0"/>
                <a:cs typeface="Calibri" panose="020F0502020204030204" pitchFamily="34" charset="0"/>
              </a:rPr>
              <a:t>is a board </a:t>
            </a:r>
          </a:p>
          <a:p>
            <a:r>
              <a:rPr lang="en-US" sz="3600" dirty="0">
                <a:latin typeface="Calibri" panose="020F0502020204030204" pitchFamily="34" charset="0"/>
                <a:cs typeface="Calibri" panose="020F0502020204030204" pitchFamily="34" charset="0"/>
              </a:rPr>
              <a:t>member of </a:t>
            </a:r>
            <a:r>
              <a:rPr lang="en-US" sz="3600" dirty="0" err="1">
                <a:latin typeface="Calibri" panose="020F0502020204030204" pitchFamily="34" charset="0"/>
                <a:cs typeface="Calibri" panose="020F0502020204030204" pitchFamily="34" charset="0"/>
              </a:rPr>
              <a:t>RespectAbility</a:t>
            </a:r>
            <a:r>
              <a:rPr lang="en-US" sz="3600" dirty="0">
                <a:latin typeface="Calibri" panose="020F0502020204030204" pitchFamily="34" charset="0"/>
                <a:cs typeface="Calibri" panose="020F0502020204030204" pitchFamily="34" charset="0"/>
              </a:rPr>
              <a:t>. She is</a:t>
            </a:r>
          </a:p>
          <a:p>
            <a:r>
              <a:rPr lang="en-US" sz="3600" dirty="0">
                <a:latin typeface="Calibri" panose="020F0502020204030204" pitchFamily="34" charset="0"/>
                <a:cs typeface="Calibri" panose="020F0502020204030204" pitchFamily="34" charset="0"/>
              </a:rPr>
              <a:t> a recent graduate of a Master’s </a:t>
            </a:r>
          </a:p>
          <a:p>
            <a:r>
              <a:rPr lang="en-US" sz="3600" dirty="0">
                <a:latin typeface="Calibri" panose="020F0502020204030204" pitchFamily="34" charset="0"/>
                <a:cs typeface="Calibri" panose="020F0502020204030204" pitchFamily="34" charset="0"/>
              </a:rPr>
              <a:t>degree in Community Health </a:t>
            </a:r>
          </a:p>
          <a:p>
            <a:r>
              <a:rPr lang="en-US" sz="3600" dirty="0">
                <a:latin typeface="Calibri" panose="020F0502020204030204" pitchFamily="34" charset="0"/>
                <a:cs typeface="Calibri" panose="020F0502020204030204" pitchFamily="34" charset="0"/>
              </a:rPr>
              <a:t>Education at Columbia’s </a:t>
            </a:r>
          </a:p>
          <a:p>
            <a:r>
              <a:rPr lang="en-US" sz="3600" dirty="0">
                <a:latin typeface="Calibri" panose="020F0502020204030204" pitchFamily="34" charset="0"/>
                <a:cs typeface="Calibri" panose="020F0502020204030204" pitchFamily="34" charset="0"/>
              </a:rPr>
              <a:t>Teachers College. Ms. Einstein-Sim is a member of the Jewish National Fund’s Disability Task Force, focusing specifically on the Special in Uniform program, which enables people with disabilities to serve in the Israeli army.</a:t>
            </a:r>
          </a:p>
        </p:txBody>
      </p:sp>
      <p:pic>
        <p:nvPicPr>
          <p:cNvPr id="1026" name="Picture 2" descr="headshot of Gabrielle Einstein-Sim smiling and facing the camera wearing a tank top ">
            <a:extLst>
              <a:ext uri="{FF2B5EF4-FFF2-40B4-BE49-F238E27FC236}">
                <a16:creationId xmlns:a16="http://schemas.microsoft.com/office/drawing/2014/main" id="{EA1B5FB1-320C-497E-9F08-E02742F63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293" y="1424392"/>
            <a:ext cx="2388310" cy="238831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C76C9-E572-4280-9591-A9DEF273E630}"/>
              </a:ext>
            </a:extLst>
          </p:cNvPr>
          <p:cNvSpPr>
            <a:spLocks noGrp="1"/>
          </p:cNvSpPr>
          <p:nvPr>
            <p:ph type="title"/>
          </p:nvPr>
        </p:nvSpPr>
        <p:spPr>
          <a:xfrm>
            <a:off x="787728" y="-33051"/>
            <a:ext cx="8229599" cy="276999"/>
          </a:xfrm>
        </p:spPr>
        <p:txBody>
          <a:bodyPr/>
          <a:lstStyle/>
          <a:p>
            <a:pPr algn="r"/>
            <a:r>
              <a:rPr lang="en-US" sz="4000" b="1" dirty="0">
                <a:solidFill>
                  <a:schemeClr val="bg1"/>
                </a:solidFill>
                <a:latin typeface="Calibri" panose="020F0502020204030204" pitchFamily="34" charset="0"/>
                <a:cs typeface="Calibri" panose="020F0502020204030204" pitchFamily="34" charset="0"/>
              </a:rPr>
              <a:t>Gabby Einstein-Sim:</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Moderator</a:t>
            </a:r>
          </a:p>
        </p:txBody>
      </p:sp>
    </p:spTree>
    <p:extLst>
      <p:ext uri="{BB962C8B-B14F-4D97-AF65-F5344CB8AC3E}">
        <p14:creationId xmlns:p14="http://schemas.microsoft.com/office/powerpoint/2010/main" val="220247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77190" y="231135"/>
            <a:ext cx="8989620" cy="5773359"/>
          </a:xfrm>
        </p:spPr>
        <p:txBody>
          <a:bodyPr>
            <a:noAutofit/>
          </a:bodyPr>
          <a:lstStyle/>
          <a:p>
            <a:pPr algn="ctr"/>
            <a:endParaRPr lang="en-US" sz="2000" i="1" dirty="0">
              <a:latin typeface="Calibri" panose="020F0502020204030204" pitchFamily="34" charset="0"/>
              <a:cs typeface="Calibri" panose="020F0502020204030204" pitchFamily="34" charset="0"/>
            </a:endParaRPr>
          </a:p>
          <a:p>
            <a:pPr algn="ctr"/>
            <a:endParaRPr lang="en-US" sz="3200" b="1" i="1" dirty="0">
              <a:latin typeface="Calibri" panose="020F0502020204030204" pitchFamily="34" charset="0"/>
              <a:cs typeface="Calibri" panose="020F0502020204030204" pitchFamily="34" charset="0"/>
            </a:endParaRPr>
          </a:p>
          <a:p>
            <a:pPr algn="ctr"/>
            <a:endParaRPr lang="en-US" sz="3200" b="1" i="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Moderator:  </a:t>
            </a:r>
            <a:r>
              <a:rPr lang="en-US" sz="2600" b="1" dirty="0">
                <a:latin typeface="Calibri" panose="020F0502020204030204" pitchFamily="34" charset="0"/>
                <a:cs typeface="Calibri" panose="020F0502020204030204" pitchFamily="34" charset="0"/>
              </a:rPr>
              <a:t>Gabby Einstein-Sim</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RespectAbility</a:t>
            </a:r>
            <a:r>
              <a:rPr lang="en-US" sz="2600" dirty="0">
                <a:latin typeface="Calibri" panose="020F0502020204030204" pitchFamily="34" charset="0"/>
                <a:cs typeface="Calibri" panose="020F0502020204030204" pitchFamily="34" charset="0"/>
              </a:rPr>
              <a:t> Board Member</a:t>
            </a:r>
          </a:p>
          <a:p>
            <a:pPr algn="ctr"/>
            <a:endParaRPr lang="en-US" sz="2600" b="1" dirty="0">
              <a:latin typeface="Calibri" panose="020F0502020204030204" pitchFamily="34" charset="0"/>
              <a:cs typeface="Calibri" panose="020F0502020204030204" pitchFamily="34" charset="0"/>
            </a:endParaRPr>
          </a:p>
          <a:p>
            <a:pPr algn="ctr"/>
            <a:r>
              <a:rPr lang="en-US" sz="3200" b="1" dirty="0">
                <a:latin typeface="Calibri" panose="020F0502020204030204" pitchFamily="34" charset="0"/>
                <a:cs typeface="Calibri" panose="020F0502020204030204" pitchFamily="34" charset="0"/>
              </a:rPr>
              <a:t>Panelists: </a:t>
            </a:r>
          </a:p>
          <a:p>
            <a:pPr marL="457200" indent="-457200">
              <a:buFont typeface="Arial" panose="020B0604020202020204" pitchFamily="34" charset="0"/>
              <a:buChar char="•"/>
            </a:pPr>
            <a:r>
              <a:rPr lang="en-US" sz="2800" b="1" dirty="0">
                <a:latin typeface="Calibri" panose="020F0502020204030204" pitchFamily="34" charset="0"/>
                <a:cs typeface="Calibri" panose="020F0502020204030204" pitchFamily="34" charset="0"/>
              </a:rPr>
              <a:t>Crystal Vasquez, </a:t>
            </a:r>
            <a:r>
              <a:rPr lang="en-US" sz="2600" b="1" dirty="0">
                <a:latin typeface="Calibri" panose="020F0502020204030204" pitchFamily="34" charset="0"/>
                <a:cs typeface="Calibri" panose="020F0502020204030204" pitchFamily="34" charset="0"/>
              </a:rPr>
              <a:t>Academics / Curricular Self-Advocacy:</a:t>
            </a:r>
          </a:p>
          <a:p>
            <a:r>
              <a:rPr lang="en-US" sz="2600" b="1" i="1"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How to Self-Advocate with your Disability Services Office </a:t>
            </a:r>
          </a:p>
          <a:p>
            <a:endParaRPr lang="en-US" sz="2600" i="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latin typeface="Calibri" panose="020F0502020204030204" pitchFamily="34" charset="0"/>
                <a:cs typeface="Calibri" panose="020F0502020204030204" pitchFamily="34" charset="0"/>
              </a:rPr>
              <a:t>Rebecca Gross, Campus-wide Advocacy:  </a:t>
            </a:r>
            <a:r>
              <a:rPr lang="en-US" sz="2600" i="1" dirty="0">
                <a:latin typeface="Calibri" panose="020F0502020204030204" pitchFamily="34" charset="0"/>
                <a:cs typeface="Calibri" panose="020F0502020204030204" pitchFamily="34" charset="0"/>
              </a:rPr>
              <a:t>How to Broaden Inclusive Advocacy on Campus through Grassroots Organizing</a:t>
            </a:r>
          </a:p>
          <a:p>
            <a:endParaRPr lang="en-US" sz="2600" i="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err="1">
                <a:latin typeface="Calibri" panose="020F0502020204030204" pitchFamily="34" charset="0"/>
                <a:cs typeface="Calibri" panose="020F0502020204030204" pitchFamily="34" charset="0"/>
              </a:rPr>
              <a:t>Brilynn</a:t>
            </a:r>
            <a:r>
              <a:rPr lang="en-US" sz="2800" b="1" dirty="0">
                <a:latin typeface="Calibri" panose="020F0502020204030204" pitchFamily="34" charset="0"/>
                <a:cs typeface="Calibri" panose="020F0502020204030204" pitchFamily="34" charset="0"/>
              </a:rPr>
              <a:t> Rakes, Extra-Curricular Advocacy:</a:t>
            </a:r>
          </a:p>
          <a:p>
            <a:r>
              <a:rPr lang="en-US" sz="2800" b="1" i="1"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How to Self-Advocate in Extra-Curricular Settings</a:t>
            </a:r>
            <a:endParaRPr lang="en-US" sz="26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412859" y="-45720"/>
            <a:ext cx="6516547" cy="1287379"/>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PANEL:  Self-Advocacy </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On-&amp;-Beyond Campus</a:t>
            </a:r>
          </a:p>
        </p:txBody>
      </p:sp>
    </p:spTree>
    <p:extLst>
      <p:ext uri="{BB962C8B-B14F-4D97-AF65-F5344CB8AC3E}">
        <p14:creationId xmlns:p14="http://schemas.microsoft.com/office/powerpoint/2010/main" val="2187655377"/>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1938</Words>
  <Application>Microsoft Macintosh PowerPoint</Application>
  <PresentationFormat>On-screen Show (4:3)</PresentationFormat>
  <Paragraphs>420</Paragraphs>
  <Slides>32</Slides>
  <Notes>13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Baskerville  </vt:lpstr>
      <vt:lpstr>Calibri </vt:lpstr>
      <vt:lpstr>Calibri</vt:lpstr>
      <vt:lpstr>Wingdings</vt:lpstr>
      <vt:lpstr>Wingdings 2</vt:lpstr>
      <vt:lpstr>Libre Baskerville</vt:lpstr>
      <vt:lpstr>Wingdings 3</vt:lpstr>
      <vt:lpstr>Helvetica</vt:lpstr>
      <vt:lpstr>Calibri  </vt:lpstr>
      <vt:lpstr>Arial</vt:lpstr>
      <vt:lpstr>Courier New</vt:lpstr>
      <vt:lpstr>Verdana</vt:lpstr>
      <vt:lpstr>Noto Sans Symbols</vt:lpstr>
      <vt:lpstr>Baskerville Old Face</vt:lpstr>
      <vt:lpstr>1_Office Theme</vt:lpstr>
      <vt:lpstr>2_Office Theme</vt:lpstr>
      <vt:lpstr>Standard Slides</vt:lpstr>
      <vt:lpstr>RespectAbility</vt:lpstr>
      <vt:lpstr>Welcoming 1 </vt:lpstr>
      <vt:lpstr>Welcoming 2</vt:lpstr>
      <vt:lpstr>Welcoming 3</vt:lpstr>
      <vt:lpstr>Disclaimer</vt:lpstr>
      <vt:lpstr>Thank You! </vt:lpstr>
      <vt:lpstr>  </vt:lpstr>
      <vt:lpstr>Gabby Einstein-Sim: Moderator</vt:lpstr>
      <vt:lpstr>PANEL:  Self-Advocacy  On-&amp;-Beyond Campus</vt:lpstr>
      <vt:lpstr>  Self-Advocacy:   Academics / Curricular Advocacy</vt:lpstr>
      <vt:lpstr> Campus-Wide Advocacy:  Grassroots Organizing 1  </vt:lpstr>
      <vt:lpstr>Who Benefits from  Campus Disability Advocacy? </vt:lpstr>
      <vt:lpstr>Never Underestimate the Power of Student Activism! </vt:lpstr>
      <vt:lpstr>Self-Advocacy:   Extra-Curricular Advocacy </vt:lpstr>
      <vt:lpstr>Self-Advocacy:   Extra-Curricular Advocacy2 </vt:lpstr>
      <vt:lpstr>Self-Advocacy On-&amp;-Beyond Campus  Q &amp; A</vt:lpstr>
      <vt:lpstr>Stay in touch with us! </vt:lpstr>
      <vt:lpstr>I AM ME Exercise Examples</vt:lpstr>
      <vt:lpstr>I AM ME Exercise Examples  (cont.)</vt:lpstr>
      <vt:lpstr>My Elevator Pitch Template</vt:lpstr>
      <vt:lpstr>PowerPoint Presentation</vt:lpstr>
      <vt:lpstr> Self-Advocacy 201:    Campus-Wide Advocacy  </vt:lpstr>
      <vt:lpstr>SELF-ADVOCACY 301:   Extra-Curricular Advocacy </vt:lpstr>
      <vt:lpstr>SELF-ADVOCACY 401: Self-Advocacy in Personal Relationships</vt:lpstr>
      <vt:lpstr>Community-wide Advocacy 501:  Broadening Inclusive Advocacy Beyond Campus </vt:lpstr>
      <vt:lpstr>SMALL GROUP SESSIONS:   Advocacy 101, 201, 301, 401 &amp; 501   </vt:lpstr>
      <vt:lpstr>Taking Action!  Use Your Voice to Improve NYC </vt:lpstr>
      <vt:lpstr>Closing (Meaningful) Fun! </vt:lpstr>
      <vt:lpstr>Eminem “Lose Yourself”  with ASL interpreter  </vt:lpstr>
      <vt:lpstr>Thank You! 2 </vt:lpstr>
      <vt:lpstr>Thank You! 3  </vt:lpstr>
      <vt:lpstr>Stay in touch with us!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Eric Ascher</cp:lastModifiedBy>
  <cp:revision>728</cp:revision>
  <cp:lastPrinted>2019-04-02T03:09:35Z</cp:lastPrinted>
  <dcterms:modified xsi:type="dcterms:W3CDTF">2019-06-03T15:21:43Z</dcterms:modified>
</cp:coreProperties>
</file>