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 id="2147483672" r:id="rId2"/>
    <p:sldMasterId id="2147483682" r:id="rId3"/>
  </p:sldMasterIdLst>
  <p:notesMasterIdLst>
    <p:notesMasterId r:id="rId55"/>
  </p:notesMasterIdLst>
  <p:sldIdLst>
    <p:sldId id="335" r:id="rId4"/>
    <p:sldId id="441" r:id="rId5"/>
    <p:sldId id="475" r:id="rId6"/>
    <p:sldId id="483" r:id="rId7"/>
    <p:sldId id="478" r:id="rId8"/>
    <p:sldId id="470" r:id="rId9"/>
    <p:sldId id="484" r:id="rId10"/>
    <p:sldId id="450" r:id="rId11"/>
    <p:sldId id="485" r:id="rId12"/>
    <p:sldId id="451" r:id="rId13"/>
    <p:sldId id="498" r:id="rId14"/>
    <p:sldId id="499" r:id="rId15"/>
    <p:sldId id="500" r:id="rId16"/>
    <p:sldId id="256" r:id="rId17"/>
    <p:sldId id="269" r:id="rId18"/>
    <p:sldId id="268" r:id="rId19"/>
    <p:sldId id="277" r:id="rId20"/>
    <p:sldId id="280" r:id="rId21"/>
    <p:sldId id="278" r:id="rId22"/>
    <p:sldId id="279" r:id="rId23"/>
    <p:sldId id="281" r:id="rId24"/>
    <p:sldId id="454" r:id="rId25"/>
    <p:sldId id="487" r:id="rId26"/>
    <p:sldId id="495" r:id="rId27"/>
    <p:sldId id="497" r:id="rId28"/>
    <p:sldId id="496" r:id="rId29"/>
    <p:sldId id="453" r:id="rId30"/>
    <p:sldId id="491" r:id="rId31"/>
    <p:sldId id="492" r:id="rId32"/>
    <p:sldId id="476" r:id="rId33"/>
    <p:sldId id="486" r:id="rId34"/>
    <p:sldId id="459" r:id="rId35"/>
    <p:sldId id="460" r:id="rId36"/>
    <p:sldId id="494" r:id="rId37"/>
    <p:sldId id="481" r:id="rId38"/>
    <p:sldId id="431" r:id="rId39"/>
    <p:sldId id="502" r:id="rId40"/>
    <p:sldId id="257" r:id="rId41"/>
    <p:sldId id="503" r:id="rId42"/>
    <p:sldId id="270" r:id="rId43"/>
    <p:sldId id="271" r:id="rId44"/>
    <p:sldId id="272" r:id="rId45"/>
    <p:sldId id="273" r:id="rId46"/>
    <p:sldId id="274" r:id="rId47"/>
    <p:sldId id="275" r:id="rId48"/>
    <p:sldId id="276" r:id="rId49"/>
    <p:sldId id="504" r:id="rId50"/>
    <p:sldId id="505" r:id="rId51"/>
    <p:sldId id="506" r:id="rId52"/>
    <p:sldId id="507" r:id="rId53"/>
    <p:sldId id="508" r:id="rId54"/>
  </p:sldIdLst>
  <p:sldSz cx="9144000" cy="6858000" type="screen4x3"/>
  <p:notesSz cx="7010400" cy="9296400"/>
  <p:embeddedFontLst>
    <p:embeddedFont>
      <p:font typeface="Baskerville  " panose="02020502070401020303" pitchFamily="18" charset="0"/>
      <p:bold r:id="rId56"/>
      <p:italic r:id="rId57"/>
      <p:boldItalic r:id="rId58"/>
    </p:embeddedFont>
    <p:embeddedFont>
      <p:font typeface="Baskerville Old Face" panose="02020602080505020303" pitchFamily="18" charset="77"/>
      <p:regular r:id="rId59"/>
    </p:embeddedFont>
    <p:embeddedFont>
      <p:font typeface="Calibri" panose="020F0502020204030204" pitchFamily="34" charset="0"/>
      <p:regular r:id="rId60"/>
      <p:bold r:id="rId61"/>
      <p:italic r:id="rId62"/>
      <p:boldItalic r:id="rId63"/>
    </p:embeddedFont>
    <p:embeddedFont>
      <p:font typeface="Georgia" panose="02040502050405020303" pitchFamily="18" charset="0"/>
      <p:regular r:id="rId64"/>
      <p:bold r:id="rId65"/>
      <p:italic r:id="rId66"/>
      <p:boldItalic r:id="rId67"/>
    </p:embeddedFont>
    <p:embeddedFont>
      <p:font typeface="Libre Baskerville" panose="02000000000000000000" pitchFamily="2" charset="0"/>
      <p:regular r:id="rId68"/>
      <p:bold r:id="rId69"/>
      <p:italic r:id="rId70"/>
    </p:embeddedFont>
    <p:embeddedFont>
      <p:font typeface="Montserrat" panose="020B0604020202020204" pitchFamily="34" charset="0"/>
      <p:regular r:id="rId71"/>
      <p:bold r:id="rId72"/>
      <p:italic r:id="rId73"/>
      <p:boldItalic r:id="rId74"/>
    </p:embeddedFont>
    <p:embeddedFont>
      <p:font typeface="Montserrat Light" panose="020B0604020202020204" pitchFamily="34" charset="0"/>
      <p:regular r:id="rId75"/>
      <p:bold r:id="rId76"/>
      <p:italic r:id="rId77"/>
      <p:boldItalic r:id="rId78"/>
    </p:embeddedFont>
    <p:embeddedFont>
      <p:font typeface="Roboto" pitchFamily="2" charset="0"/>
      <p:regular r:id="rId79"/>
    </p:embeddedFont>
    <p:embeddedFont>
      <p:font typeface="Verdana" panose="020B0604030504040204" pitchFamily="34" charset="0"/>
      <p:regular r:id="rId80"/>
      <p:bold r:id="rId81"/>
      <p:italic r:id="rId82"/>
      <p:boldItalic r:id="rId83"/>
    </p:embeddedFont>
    <p:embeddedFont>
      <p:font typeface="Wingdings 2" pitchFamily="2" charset="2"/>
      <p:regular r:id="rId84"/>
    </p:embeddedFont>
    <p:embeddedFont>
      <p:font typeface="Wingdings 3" pitchFamily="2" charset="2"/>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463" autoAdjust="0"/>
  </p:normalViewPr>
  <p:slideViewPr>
    <p:cSldViewPr snapToGrid="0">
      <p:cViewPr varScale="1">
        <p:scale>
          <a:sx n="110" d="100"/>
          <a:sy n="110" d="100"/>
        </p:scale>
        <p:origin x="1216"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0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1.fntdata"/><Relationship Id="rId87" Type="http://schemas.openxmlformats.org/officeDocument/2006/relationships/viewProps" Target="viewProps.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6.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B9ACC-113C-46D5-9A89-56B66E601E3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F905445F-03FC-4271-87C7-F519367B30B5}">
      <dgm:prSet phldrT="[Text]" custT="1"/>
      <dgm:spPr>
        <a:xfrm>
          <a:off x="1727" y="29915"/>
          <a:ext cx="2688282" cy="475456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endParaRPr lang="en-US" sz="2000" b="1" dirty="0">
            <a:solidFill>
              <a:schemeClr val="tx1"/>
            </a:solidFill>
            <a:latin typeface="Calibri"/>
            <a:ea typeface="+mn-ea"/>
            <a:cs typeface="+mn-cs"/>
          </a:endParaRPr>
        </a:p>
        <a:p>
          <a:pPr algn="ctr"/>
          <a:r>
            <a:rPr lang="en-US" sz="2000" b="1" dirty="0">
              <a:solidFill>
                <a:schemeClr val="tx1"/>
              </a:solidFill>
              <a:latin typeface="Calibri"/>
              <a:ea typeface="+mn-ea"/>
              <a:cs typeface="+mn-cs"/>
            </a:rPr>
            <a:t>Executive Branch</a:t>
          </a:r>
        </a:p>
        <a:p>
          <a:pPr algn="ctr"/>
          <a:r>
            <a:rPr lang="en-US" sz="2000" b="1" dirty="0">
              <a:solidFill>
                <a:schemeClr val="tx1"/>
              </a:solidFill>
              <a:latin typeface="Calibri"/>
              <a:ea typeface="+mn-ea"/>
              <a:cs typeface="+mn-cs"/>
            </a:rPr>
            <a:t>President &amp; Administration</a:t>
          </a:r>
        </a:p>
      </dgm:t>
    </dgm:pt>
    <dgm:pt modelId="{F2A0DFD8-9FEE-48AC-AF20-471EE4398F4B}" type="parTrans" cxnId="{4B419D96-A4F6-4888-A4F3-D90779978289}">
      <dgm:prSet/>
      <dgm:spPr/>
      <dgm:t>
        <a:bodyPr/>
        <a:lstStyle/>
        <a:p>
          <a:endParaRPr lang="en-US"/>
        </a:p>
      </dgm:t>
    </dgm:pt>
    <dgm:pt modelId="{D7525A83-E4BA-4EAC-92D5-703B479ABD35}" type="sibTrans" cxnId="{4B419D96-A4F6-4888-A4F3-D90779978289}">
      <dgm:prSet/>
      <dgm:spPr/>
      <dgm:t>
        <a:bodyPr/>
        <a:lstStyle/>
        <a:p>
          <a:endParaRPr lang="en-US"/>
        </a:p>
      </dgm:t>
    </dgm:pt>
    <dgm:pt modelId="{DD96D78D-E5A1-484D-B141-E94F8D5C5DD2}">
      <dgm:prSet phldrT="[Text]" custT="1"/>
      <dgm:spPr>
        <a:xfrm>
          <a:off x="2770658" y="0"/>
          <a:ext cx="2688282" cy="475456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l"/>
          <a:endParaRPr lang="en-US" sz="2000" b="1" dirty="0">
            <a:solidFill>
              <a:schemeClr val="tx1"/>
            </a:solidFill>
            <a:latin typeface="Calibri"/>
            <a:ea typeface="+mn-ea"/>
            <a:cs typeface="+mn-cs"/>
          </a:endParaRPr>
        </a:p>
        <a:p>
          <a:pPr algn="ctr"/>
          <a:r>
            <a:rPr lang="en-US" sz="2000" b="1" dirty="0">
              <a:solidFill>
                <a:schemeClr val="tx1"/>
              </a:solidFill>
              <a:latin typeface="Calibri"/>
              <a:ea typeface="+mn-ea"/>
              <a:cs typeface="+mn-cs"/>
            </a:rPr>
            <a:t>Legislative Branch</a:t>
          </a:r>
        </a:p>
        <a:p>
          <a:pPr algn="ctr"/>
          <a:r>
            <a:rPr lang="en-US" sz="2000" b="1" dirty="0">
              <a:solidFill>
                <a:schemeClr val="tx1"/>
              </a:solidFill>
              <a:latin typeface="Calibri"/>
              <a:ea typeface="+mn-ea"/>
              <a:cs typeface="+mn-cs"/>
            </a:rPr>
            <a:t>Congress</a:t>
          </a:r>
        </a:p>
        <a:p>
          <a:pPr algn="ctr"/>
          <a:r>
            <a:rPr lang="en-US" sz="2000" b="1" dirty="0">
              <a:solidFill>
                <a:schemeClr val="tx1"/>
              </a:solidFill>
              <a:latin typeface="Calibri"/>
              <a:ea typeface="+mn-ea"/>
              <a:cs typeface="+mn-cs"/>
            </a:rPr>
            <a:t>House &amp; Senate</a:t>
          </a:r>
        </a:p>
      </dgm:t>
    </dgm:pt>
    <dgm:pt modelId="{B5860507-5EF2-43FA-B6BD-242A0457BF36}" type="parTrans" cxnId="{302D28B6-DA66-496D-B1C7-275CDF01E795}">
      <dgm:prSet/>
      <dgm:spPr/>
      <dgm:t>
        <a:bodyPr/>
        <a:lstStyle/>
        <a:p>
          <a:endParaRPr lang="en-US"/>
        </a:p>
      </dgm:t>
    </dgm:pt>
    <dgm:pt modelId="{1D36EF42-E962-4D82-A7CE-190E048F7EFF}" type="sibTrans" cxnId="{302D28B6-DA66-496D-B1C7-275CDF01E795}">
      <dgm:prSet/>
      <dgm:spPr/>
      <dgm:t>
        <a:bodyPr/>
        <a:lstStyle/>
        <a:p>
          <a:endParaRPr lang="en-US"/>
        </a:p>
      </dgm:t>
    </dgm:pt>
    <dgm:pt modelId="{355692EE-2D4F-4611-847D-3402C25EC80B}">
      <dgm:prSet phldrT="[Text]" custT="1"/>
      <dgm:spPr>
        <a:xfrm>
          <a:off x="5539589" y="0"/>
          <a:ext cx="2688282" cy="475456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2000" dirty="0">
              <a:solidFill>
                <a:schemeClr val="tx1"/>
              </a:solidFill>
              <a:latin typeface="Calibri"/>
              <a:ea typeface="+mn-ea"/>
              <a:cs typeface="+mn-cs"/>
            </a:rPr>
            <a:t>Judicial Branch</a:t>
          </a:r>
        </a:p>
        <a:p>
          <a:r>
            <a:rPr lang="en-US" sz="2000" dirty="0">
              <a:solidFill>
                <a:schemeClr val="tx1"/>
              </a:solidFill>
              <a:latin typeface="Calibri"/>
              <a:ea typeface="+mn-ea"/>
              <a:cs typeface="+mn-cs"/>
            </a:rPr>
            <a:t>Courts</a:t>
          </a:r>
        </a:p>
      </dgm:t>
    </dgm:pt>
    <dgm:pt modelId="{B2D4D804-070A-4160-9DFC-890F664DD0BE}" type="parTrans" cxnId="{D0E691B9-B94E-4CE3-8031-D136E3EA92DE}">
      <dgm:prSet/>
      <dgm:spPr/>
      <dgm:t>
        <a:bodyPr/>
        <a:lstStyle/>
        <a:p>
          <a:endParaRPr lang="en-US"/>
        </a:p>
      </dgm:t>
    </dgm:pt>
    <dgm:pt modelId="{568721B2-1CF0-4EED-BEBC-2785D8A84D9F}" type="sibTrans" cxnId="{D0E691B9-B94E-4CE3-8031-D136E3EA92DE}">
      <dgm:prSet/>
      <dgm:spPr/>
      <dgm:t>
        <a:bodyPr/>
        <a:lstStyle/>
        <a:p>
          <a:endParaRPr lang="en-US"/>
        </a:p>
      </dgm:t>
    </dgm:pt>
    <dgm:pt modelId="{37CE11CE-5143-42EA-A10F-56BB65FB0576}" type="pres">
      <dgm:prSet presAssocID="{44FB9ACC-113C-46D5-9A89-56B66E601E3F}" presName="Name0" presStyleCnt="0">
        <dgm:presLayoutVars>
          <dgm:dir/>
          <dgm:resizeHandles val="exact"/>
        </dgm:presLayoutVars>
      </dgm:prSet>
      <dgm:spPr/>
    </dgm:pt>
    <dgm:pt modelId="{554440C7-87BE-4E30-BE41-C40BF316A309}" type="pres">
      <dgm:prSet presAssocID="{44FB9ACC-113C-46D5-9A89-56B66E601E3F}" presName="fgShape" presStyleLbl="fgShp" presStyleIdx="0" presStyleCnt="1" custLinFactNeighborX="-265" custLinFactNeighborY="99337"/>
      <dgm:spPr>
        <a:xfrm>
          <a:off x="329183" y="3803650"/>
          <a:ext cx="7571232" cy="713184"/>
        </a:xfrm>
        <a:prstGeom prst="leftRight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404B26F6-AA85-442D-9974-82F07089892E}" type="pres">
      <dgm:prSet presAssocID="{44FB9ACC-113C-46D5-9A89-56B66E601E3F}" presName="linComp" presStyleCnt="0"/>
      <dgm:spPr/>
    </dgm:pt>
    <dgm:pt modelId="{E49A6401-CEC8-435F-9D95-6AB0F6A92017}" type="pres">
      <dgm:prSet presAssocID="{F905445F-03FC-4271-87C7-F519367B30B5}" presName="compNode" presStyleCnt="0"/>
      <dgm:spPr/>
    </dgm:pt>
    <dgm:pt modelId="{70D62311-B793-426E-B7E2-D2B613DA3CBB}" type="pres">
      <dgm:prSet presAssocID="{F905445F-03FC-4271-87C7-F519367B30B5}" presName="bkgdShape" presStyleLbl="node1" presStyleIdx="0" presStyleCnt="3" custLinFactNeighborX="-378" custLinFactNeighborY="-641"/>
      <dgm:spPr/>
    </dgm:pt>
    <dgm:pt modelId="{F701D8C8-5150-4BB7-8492-6FBFC599DC27}" type="pres">
      <dgm:prSet presAssocID="{F905445F-03FC-4271-87C7-F519367B30B5}" presName="nodeTx" presStyleLbl="node1" presStyleIdx="0" presStyleCnt="3">
        <dgm:presLayoutVars>
          <dgm:bulletEnabled val="1"/>
        </dgm:presLayoutVars>
      </dgm:prSet>
      <dgm:spPr/>
    </dgm:pt>
    <dgm:pt modelId="{EFDF3D16-E61F-45BA-820C-1337D1DE3829}" type="pres">
      <dgm:prSet presAssocID="{F905445F-03FC-4271-87C7-F519367B30B5}" presName="invisiNode" presStyleLbl="node1" presStyleIdx="0" presStyleCnt="3"/>
      <dgm:spPr/>
    </dgm:pt>
    <dgm:pt modelId="{D0B81A98-DD79-4FAB-AD69-589578E87CBB}" type="pres">
      <dgm:prSet presAssocID="{F905445F-03FC-4271-87C7-F519367B30B5}" presName="imagNode" presStyleLbl="fgImgPlace1" presStyleIdx="0" presStyleCnt="3" custScaleX="114061" custScaleY="143594" custLinFactNeighborX="-2464" custLinFactNeighborY="9003"/>
      <dgm:spPr>
        <a:xfrm>
          <a:off x="403910" y="-29915"/>
          <a:ext cx="1805893" cy="2273479"/>
        </a:xfrm>
        <a:prstGeom prst="ellipse">
          <a:avLst/>
        </a:prstGeom>
        <a:blipFill>
          <a:blip xmlns:r="http://schemas.openxmlformats.org/officeDocument/2006/relationships" r:embed="rId1"/>
          <a:srcRect/>
          <a:stretch>
            <a:fillRect l="-14000" r="-14000"/>
          </a:stretch>
        </a:blipFill>
        <a:ln w="2540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POTUS Donald Trump&#10;"/>
        </a:ext>
      </dgm:extLst>
    </dgm:pt>
    <dgm:pt modelId="{1F36D7AE-F32D-4999-AADD-302FEA3F49FA}" type="pres">
      <dgm:prSet presAssocID="{D7525A83-E4BA-4EAC-92D5-703B479ABD35}" presName="sibTrans" presStyleLbl="sibTrans2D1" presStyleIdx="0" presStyleCnt="0"/>
      <dgm:spPr/>
    </dgm:pt>
    <dgm:pt modelId="{03E489B9-9187-488B-BCC9-3CDD05D7BA50}" type="pres">
      <dgm:prSet presAssocID="{DD96D78D-E5A1-484D-B141-E94F8D5C5DD2}" presName="compNode" presStyleCnt="0"/>
      <dgm:spPr/>
    </dgm:pt>
    <dgm:pt modelId="{43CB6F7F-9C8A-4C97-8362-50BBA07180A9}" type="pres">
      <dgm:prSet presAssocID="{DD96D78D-E5A1-484D-B141-E94F8D5C5DD2}" presName="bkgdShape" presStyleLbl="node1" presStyleIdx="1" presStyleCnt="3"/>
      <dgm:spPr/>
    </dgm:pt>
    <dgm:pt modelId="{CBB68A11-4B76-4EFE-BD8C-C96C6E569BD5}" type="pres">
      <dgm:prSet presAssocID="{DD96D78D-E5A1-484D-B141-E94F8D5C5DD2}" presName="nodeTx" presStyleLbl="node1" presStyleIdx="1" presStyleCnt="3">
        <dgm:presLayoutVars>
          <dgm:bulletEnabled val="1"/>
        </dgm:presLayoutVars>
      </dgm:prSet>
      <dgm:spPr/>
    </dgm:pt>
    <dgm:pt modelId="{46727253-CB3A-452F-9B99-14BCF1137120}" type="pres">
      <dgm:prSet presAssocID="{DD96D78D-E5A1-484D-B141-E94F8D5C5DD2}" presName="invisiNode" presStyleLbl="node1" presStyleIdx="1" presStyleCnt="3"/>
      <dgm:spPr/>
    </dgm:pt>
    <dgm:pt modelId="{47A1EB43-B34E-4C07-8A97-863C76AAE6AD}" type="pres">
      <dgm:prSet presAssocID="{DD96D78D-E5A1-484D-B141-E94F8D5C5DD2}" presName="imagNode" presStyleLbl="fgImgPlace1" presStyleIdx="1" presStyleCnt="3" custScaleX="96256" custScaleY="123857"/>
      <dgm:spPr>
        <a:xfrm>
          <a:off x="3352804" y="96413"/>
          <a:ext cx="1523991" cy="1960990"/>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The Nation’s Capitol&#10;"/>
        </a:ext>
      </dgm:extLst>
    </dgm:pt>
    <dgm:pt modelId="{B420F142-2DA4-465B-991C-AF553E019DFD}" type="pres">
      <dgm:prSet presAssocID="{1D36EF42-E962-4D82-A7CE-190E048F7EFF}" presName="sibTrans" presStyleLbl="sibTrans2D1" presStyleIdx="0" presStyleCnt="0"/>
      <dgm:spPr/>
    </dgm:pt>
    <dgm:pt modelId="{5E2921B6-ABD1-4972-B174-FEF311AFF27E}" type="pres">
      <dgm:prSet presAssocID="{355692EE-2D4F-4611-847D-3402C25EC80B}" presName="compNode" presStyleCnt="0"/>
      <dgm:spPr/>
    </dgm:pt>
    <dgm:pt modelId="{3434391D-6298-445C-ADA4-1F42EA1F1594}" type="pres">
      <dgm:prSet presAssocID="{355692EE-2D4F-4611-847D-3402C25EC80B}" presName="bkgdShape" presStyleLbl="node1" presStyleIdx="2" presStyleCnt="3" custLinFactNeighborX="-1890" custLinFactNeighborY="-13"/>
      <dgm:spPr/>
    </dgm:pt>
    <dgm:pt modelId="{B1CE196C-DB9B-49AC-A15A-E1700C10CC49}" type="pres">
      <dgm:prSet presAssocID="{355692EE-2D4F-4611-847D-3402C25EC80B}" presName="nodeTx" presStyleLbl="node1" presStyleIdx="2" presStyleCnt="3">
        <dgm:presLayoutVars>
          <dgm:bulletEnabled val="1"/>
        </dgm:presLayoutVars>
      </dgm:prSet>
      <dgm:spPr/>
    </dgm:pt>
    <dgm:pt modelId="{ADE14157-9D3F-460C-8532-3D396430132B}" type="pres">
      <dgm:prSet presAssocID="{355692EE-2D4F-4611-847D-3402C25EC80B}" presName="invisiNode" presStyleLbl="node1" presStyleIdx="2" presStyleCnt="3"/>
      <dgm:spPr/>
    </dgm:pt>
    <dgm:pt modelId="{4B624930-A86B-4606-BA5B-66499ACE0EEF}" type="pres">
      <dgm:prSet presAssocID="{355692EE-2D4F-4611-847D-3402C25EC80B}" presName="imagNode" presStyleLbl="fgImgPlace1" presStyleIdx="2" presStyleCnt="3" custScaleX="99507" custScaleY="123857"/>
      <dgm:spPr>
        <a:xfrm>
          <a:off x="6095998" y="96413"/>
          <a:ext cx="1575463" cy="1960990"/>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The &#10;Supreme Court building&#10;"/>
        </a:ext>
      </dgm:extLst>
    </dgm:pt>
  </dgm:ptLst>
  <dgm:cxnLst>
    <dgm:cxn modelId="{649D5506-2D94-4988-91C6-47C266D1667B}" type="presOf" srcId="{355692EE-2D4F-4611-847D-3402C25EC80B}" destId="{3434391D-6298-445C-ADA4-1F42EA1F1594}" srcOrd="0" destOrd="0" presId="urn:microsoft.com/office/officeart/2005/8/layout/hList7"/>
    <dgm:cxn modelId="{82DDF249-8A10-4A7B-AF95-EC0126804D29}" type="presOf" srcId="{F905445F-03FC-4271-87C7-F519367B30B5}" destId="{70D62311-B793-426E-B7E2-D2B613DA3CBB}" srcOrd="0" destOrd="0" presId="urn:microsoft.com/office/officeart/2005/8/layout/hList7"/>
    <dgm:cxn modelId="{C9C4DE61-B427-4E18-881B-04261CD43ED8}" type="presOf" srcId="{44FB9ACC-113C-46D5-9A89-56B66E601E3F}" destId="{37CE11CE-5143-42EA-A10F-56BB65FB0576}" srcOrd="0" destOrd="0" presId="urn:microsoft.com/office/officeart/2005/8/layout/hList7"/>
    <dgm:cxn modelId="{C9737D62-E642-4B2C-9CA8-11A3C5CDAA00}" type="presOf" srcId="{1D36EF42-E962-4D82-A7CE-190E048F7EFF}" destId="{B420F142-2DA4-465B-991C-AF553E019DFD}" srcOrd="0" destOrd="0" presId="urn:microsoft.com/office/officeart/2005/8/layout/hList7"/>
    <dgm:cxn modelId="{4B419D96-A4F6-4888-A4F3-D90779978289}" srcId="{44FB9ACC-113C-46D5-9A89-56B66E601E3F}" destId="{F905445F-03FC-4271-87C7-F519367B30B5}" srcOrd="0" destOrd="0" parTransId="{F2A0DFD8-9FEE-48AC-AF20-471EE4398F4B}" sibTransId="{D7525A83-E4BA-4EAC-92D5-703B479ABD35}"/>
    <dgm:cxn modelId="{3E3BD8A6-0D07-43E5-8E2B-68FC51A4B6F4}" type="presOf" srcId="{DD96D78D-E5A1-484D-B141-E94F8D5C5DD2}" destId="{43CB6F7F-9C8A-4C97-8362-50BBA07180A9}" srcOrd="0" destOrd="0" presId="urn:microsoft.com/office/officeart/2005/8/layout/hList7"/>
    <dgm:cxn modelId="{302D28B6-DA66-496D-B1C7-275CDF01E795}" srcId="{44FB9ACC-113C-46D5-9A89-56B66E601E3F}" destId="{DD96D78D-E5A1-484D-B141-E94F8D5C5DD2}" srcOrd="1" destOrd="0" parTransId="{B5860507-5EF2-43FA-B6BD-242A0457BF36}" sibTransId="{1D36EF42-E962-4D82-A7CE-190E048F7EFF}"/>
    <dgm:cxn modelId="{D0E691B9-B94E-4CE3-8031-D136E3EA92DE}" srcId="{44FB9ACC-113C-46D5-9A89-56B66E601E3F}" destId="{355692EE-2D4F-4611-847D-3402C25EC80B}" srcOrd="2" destOrd="0" parTransId="{B2D4D804-070A-4160-9DFC-890F664DD0BE}" sibTransId="{568721B2-1CF0-4EED-BEBC-2785D8A84D9F}"/>
    <dgm:cxn modelId="{8AE16BD4-0F64-462D-AC56-2DB7406F8AE8}" type="presOf" srcId="{DD96D78D-E5A1-484D-B141-E94F8D5C5DD2}" destId="{CBB68A11-4B76-4EFE-BD8C-C96C6E569BD5}" srcOrd="1" destOrd="0" presId="urn:microsoft.com/office/officeart/2005/8/layout/hList7"/>
    <dgm:cxn modelId="{FFBBA3D7-9D82-419D-8921-337756DC3853}" type="presOf" srcId="{355692EE-2D4F-4611-847D-3402C25EC80B}" destId="{B1CE196C-DB9B-49AC-A15A-E1700C10CC49}" srcOrd="1" destOrd="0" presId="urn:microsoft.com/office/officeart/2005/8/layout/hList7"/>
    <dgm:cxn modelId="{F5D4B3EF-8833-432B-8AFC-BF37E6C01365}" type="presOf" srcId="{F905445F-03FC-4271-87C7-F519367B30B5}" destId="{F701D8C8-5150-4BB7-8492-6FBFC599DC27}" srcOrd="1" destOrd="0" presId="urn:microsoft.com/office/officeart/2005/8/layout/hList7"/>
    <dgm:cxn modelId="{4AA763FF-8239-44C8-AE57-BB1654B98FEC}" type="presOf" srcId="{D7525A83-E4BA-4EAC-92D5-703B479ABD35}" destId="{1F36D7AE-F32D-4999-AADD-302FEA3F49FA}" srcOrd="0" destOrd="0" presId="urn:microsoft.com/office/officeart/2005/8/layout/hList7"/>
    <dgm:cxn modelId="{2EAB7033-E417-47CF-94DA-649CE24C8B46}" type="presParOf" srcId="{37CE11CE-5143-42EA-A10F-56BB65FB0576}" destId="{554440C7-87BE-4E30-BE41-C40BF316A309}" srcOrd="0" destOrd="0" presId="urn:microsoft.com/office/officeart/2005/8/layout/hList7"/>
    <dgm:cxn modelId="{7593D218-EE70-4EBA-9F18-410DEB371D45}" type="presParOf" srcId="{37CE11CE-5143-42EA-A10F-56BB65FB0576}" destId="{404B26F6-AA85-442D-9974-82F07089892E}" srcOrd="1" destOrd="0" presId="urn:microsoft.com/office/officeart/2005/8/layout/hList7"/>
    <dgm:cxn modelId="{B1354F4E-97CC-4057-83D7-189FC424F982}" type="presParOf" srcId="{404B26F6-AA85-442D-9974-82F07089892E}" destId="{E49A6401-CEC8-435F-9D95-6AB0F6A92017}" srcOrd="0" destOrd="0" presId="urn:microsoft.com/office/officeart/2005/8/layout/hList7"/>
    <dgm:cxn modelId="{4B812EC1-DA64-4A68-B26F-1FB719048C20}" type="presParOf" srcId="{E49A6401-CEC8-435F-9D95-6AB0F6A92017}" destId="{70D62311-B793-426E-B7E2-D2B613DA3CBB}" srcOrd="0" destOrd="0" presId="urn:microsoft.com/office/officeart/2005/8/layout/hList7"/>
    <dgm:cxn modelId="{10103C3F-093F-4EE0-970E-68B87EFAD1E4}" type="presParOf" srcId="{E49A6401-CEC8-435F-9D95-6AB0F6A92017}" destId="{F701D8C8-5150-4BB7-8492-6FBFC599DC27}" srcOrd="1" destOrd="0" presId="urn:microsoft.com/office/officeart/2005/8/layout/hList7"/>
    <dgm:cxn modelId="{1429FF8F-661C-4FB2-A839-D822FF1204A2}" type="presParOf" srcId="{E49A6401-CEC8-435F-9D95-6AB0F6A92017}" destId="{EFDF3D16-E61F-45BA-820C-1337D1DE3829}" srcOrd="2" destOrd="0" presId="urn:microsoft.com/office/officeart/2005/8/layout/hList7"/>
    <dgm:cxn modelId="{9C4201EC-2589-43E4-A80E-4F06C12D37FC}" type="presParOf" srcId="{E49A6401-CEC8-435F-9D95-6AB0F6A92017}" destId="{D0B81A98-DD79-4FAB-AD69-589578E87CBB}" srcOrd="3" destOrd="0" presId="urn:microsoft.com/office/officeart/2005/8/layout/hList7"/>
    <dgm:cxn modelId="{7E042041-B5A8-43DE-8BF4-CA6EE3F6DF22}" type="presParOf" srcId="{404B26F6-AA85-442D-9974-82F07089892E}" destId="{1F36D7AE-F32D-4999-AADD-302FEA3F49FA}" srcOrd="1" destOrd="0" presId="urn:microsoft.com/office/officeart/2005/8/layout/hList7"/>
    <dgm:cxn modelId="{0F364083-3A19-4D87-AED1-80C79F878B38}" type="presParOf" srcId="{404B26F6-AA85-442D-9974-82F07089892E}" destId="{03E489B9-9187-488B-BCC9-3CDD05D7BA50}" srcOrd="2" destOrd="0" presId="urn:microsoft.com/office/officeart/2005/8/layout/hList7"/>
    <dgm:cxn modelId="{73291094-A724-4F06-84BE-601E798779A7}" type="presParOf" srcId="{03E489B9-9187-488B-BCC9-3CDD05D7BA50}" destId="{43CB6F7F-9C8A-4C97-8362-50BBA07180A9}" srcOrd="0" destOrd="0" presId="urn:microsoft.com/office/officeart/2005/8/layout/hList7"/>
    <dgm:cxn modelId="{31AAC70F-20BB-446F-911E-E44657F54ECF}" type="presParOf" srcId="{03E489B9-9187-488B-BCC9-3CDD05D7BA50}" destId="{CBB68A11-4B76-4EFE-BD8C-C96C6E569BD5}" srcOrd="1" destOrd="0" presId="urn:microsoft.com/office/officeart/2005/8/layout/hList7"/>
    <dgm:cxn modelId="{841614E3-27F6-4E88-9A64-B2B63F611DD4}" type="presParOf" srcId="{03E489B9-9187-488B-BCC9-3CDD05D7BA50}" destId="{46727253-CB3A-452F-9B99-14BCF1137120}" srcOrd="2" destOrd="0" presId="urn:microsoft.com/office/officeart/2005/8/layout/hList7"/>
    <dgm:cxn modelId="{20EE91C9-74E4-44F3-8FF2-2FC9AB78B78D}" type="presParOf" srcId="{03E489B9-9187-488B-BCC9-3CDD05D7BA50}" destId="{47A1EB43-B34E-4C07-8A97-863C76AAE6AD}" srcOrd="3" destOrd="0" presId="urn:microsoft.com/office/officeart/2005/8/layout/hList7"/>
    <dgm:cxn modelId="{19B03D14-9205-4517-A00E-A04EBCB8817F}" type="presParOf" srcId="{404B26F6-AA85-442D-9974-82F07089892E}" destId="{B420F142-2DA4-465B-991C-AF553E019DFD}" srcOrd="3" destOrd="0" presId="urn:microsoft.com/office/officeart/2005/8/layout/hList7"/>
    <dgm:cxn modelId="{FD948F9F-6015-41E3-8451-4C617475F87C}" type="presParOf" srcId="{404B26F6-AA85-442D-9974-82F07089892E}" destId="{5E2921B6-ABD1-4972-B174-FEF311AFF27E}" srcOrd="4" destOrd="0" presId="urn:microsoft.com/office/officeart/2005/8/layout/hList7"/>
    <dgm:cxn modelId="{E02CBDD5-D7F4-422B-8AAA-300BF3D59995}" type="presParOf" srcId="{5E2921B6-ABD1-4972-B174-FEF311AFF27E}" destId="{3434391D-6298-445C-ADA4-1F42EA1F1594}" srcOrd="0" destOrd="0" presId="urn:microsoft.com/office/officeart/2005/8/layout/hList7"/>
    <dgm:cxn modelId="{9904B50E-517A-4462-AA7C-F7E9E3D02D45}" type="presParOf" srcId="{5E2921B6-ABD1-4972-B174-FEF311AFF27E}" destId="{B1CE196C-DB9B-49AC-A15A-E1700C10CC49}" srcOrd="1" destOrd="0" presId="urn:microsoft.com/office/officeart/2005/8/layout/hList7"/>
    <dgm:cxn modelId="{50A71C32-12EC-453A-A92B-BF35D6CAD029}" type="presParOf" srcId="{5E2921B6-ABD1-4972-B174-FEF311AFF27E}" destId="{ADE14157-9D3F-460C-8532-3D396430132B}" srcOrd="2" destOrd="0" presId="urn:microsoft.com/office/officeart/2005/8/layout/hList7"/>
    <dgm:cxn modelId="{E9DAD5D1-230D-4B48-99E9-F130574F8279}" type="presParOf" srcId="{5E2921B6-ABD1-4972-B174-FEF311AFF27E}" destId="{4B624930-A86B-4606-BA5B-66499ACE0EE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62311-B793-426E-B7E2-D2B613DA3CBB}">
      <dsp:nvSpPr>
        <dsp:cNvPr id="0" name=""/>
        <dsp:cNvSpPr/>
      </dsp:nvSpPr>
      <dsp:spPr>
        <a:xfrm>
          <a:off x="0" y="0"/>
          <a:ext cx="2024189" cy="361950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tx1"/>
            </a:solidFill>
            <a:latin typeface="Calibri"/>
            <a:ea typeface="+mn-ea"/>
            <a:cs typeface="+mn-cs"/>
          </a:endParaRPr>
        </a:p>
        <a:p>
          <a:pPr marL="0" lvl="0" indent="0" algn="ctr" defTabSz="889000">
            <a:lnSpc>
              <a:spcPct val="90000"/>
            </a:lnSpc>
            <a:spcBef>
              <a:spcPct val="0"/>
            </a:spcBef>
            <a:spcAft>
              <a:spcPct val="35000"/>
            </a:spcAft>
            <a:buNone/>
          </a:pPr>
          <a:r>
            <a:rPr lang="en-US" sz="2000" b="1" kern="1200" dirty="0">
              <a:solidFill>
                <a:schemeClr val="tx1"/>
              </a:solidFill>
              <a:latin typeface="Calibri"/>
              <a:ea typeface="+mn-ea"/>
              <a:cs typeface="+mn-cs"/>
            </a:rPr>
            <a:t>Executive Branch</a:t>
          </a:r>
        </a:p>
        <a:p>
          <a:pPr marL="0" lvl="0" indent="0" algn="ctr" defTabSz="889000">
            <a:lnSpc>
              <a:spcPct val="90000"/>
            </a:lnSpc>
            <a:spcBef>
              <a:spcPct val="0"/>
            </a:spcBef>
            <a:spcAft>
              <a:spcPct val="35000"/>
            </a:spcAft>
            <a:buNone/>
          </a:pPr>
          <a:r>
            <a:rPr lang="en-US" sz="2000" b="1" kern="1200" dirty="0">
              <a:solidFill>
                <a:schemeClr val="tx1"/>
              </a:solidFill>
              <a:latin typeface="Calibri"/>
              <a:ea typeface="+mn-ea"/>
              <a:cs typeface="+mn-cs"/>
            </a:rPr>
            <a:t>President &amp; Administration</a:t>
          </a:r>
        </a:p>
      </dsp:txBody>
      <dsp:txXfrm>
        <a:off x="42405" y="1490205"/>
        <a:ext cx="1939379" cy="1362990"/>
      </dsp:txXfrm>
    </dsp:sp>
    <dsp:sp modelId="{D0B81A98-DD79-4FAB-AD69-589578E87CBB}">
      <dsp:nvSpPr>
        <dsp:cNvPr id="0" name=""/>
        <dsp:cNvSpPr/>
      </dsp:nvSpPr>
      <dsp:spPr>
        <a:xfrm>
          <a:off x="299341" y="85738"/>
          <a:ext cx="1374769" cy="1730729"/>
        </a:xfrm>
        <a:prstGeom prst="ellipse">
          <a:avLst/>
        </a:prstGeom>
        <a:blipFill>
          <a:blip xmlns:r="http://schemas.openxmlformats.org/officeDocument/2006/relationships" r:embed="rId1"/>
          <a:srcRect/>
          <a:stretch>
            <a:fillRect l="-14000" r="-14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43CB6F7F-9C8A-4C97-8362-50BBA07180A9}">
      <dsp:nvSpPr>
        <dsp:cNvPr id="0" name=""/>
        <dsp:cNvSpPr/>
      </dsp:nvSpPr>
      <dsp:spPr>
        <a:xfrm>
          <a:off x="2089245" y="0"/>
          <a:ext cx="2024189" cy="361950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endParaRPr lang="en-US" sz="2000" b="1" kern="1200" dirty="0">
            <a:solidFill>
              <a:schemeClr val="tx1"/>
            </a:solidFill>
            <a:latin typeface="Calibri"/>
            <a:ea typeface="+mn-ea"/>
            <a:cs typeface="+mn-cs"/>
          </a:endParaRPr>
        </a:p>
        <a:p>
          <a:pPr marL="0" lvl="0" indent="0" algn="ctr" defTabSz="889000">
            <a:lnSpc>
              <a:spcPct val="90000"/>
            </a:lnSpc>
            <a:spcBef>
              <a:spcPct val="0"/>
            </a:spcBef>
            <a:spcAft>
              <a:spcPct val="35000"/>
            </a:spcAft>
            <a:buNone/>
          </a:pPr>
          <a:r>
            <a:rPr lang="en-US" sz="2000" b="1" kern="1200" dirty="0">
              <a:solidFill>
                <a:schemeClr val="tx1"/>
              </a:solidFill>
              <a:latin typeface="Calibri"/>
              <a:ea typeface="+mn-ea"/>
              <a:cs typeface="+mn-cs"/>
            </a:rPr>
            <a:t>Legislative Branch</a:t>
          </a:r>
        </a:p>
        <a:p>
          <a:pPr marL="0" lvl="0" indent="0" algn="ctr" defTabSz="889000">
            <a:lnSpc>
              <a:spcPct val="90000"/>
            </a:lnSpc>
            <a:spcBef>
              <a:spcPct val="0"/>
            </a:spcBef>
            <a:spcAft>
              <a:spcPct val="35000"/>
            </a:spcAft>
            <a:buNone/>
          </a:pPr>
          <a:r>
            <a:rPr lang="en-US" sz="2000" b="1" kern="1200" dirty="0">
              <a:solidFill>
                <a:schemeClr val="tx1"/>
              </a:solidFill>
              <a:latin typeface="Calibri"/>
              <a:ea typeface="+mn-ea"/>
              <a:cs typeface="+mn-cs"/>
            </a:rPr>
            <a:t>Congress</a:t>
          </a:r>
        </a:p>
        <a:p>
          <a:pPr marL="0" lvl="0" indent="0" algn="ctr" defTabSz="889000">
            <a:lnSpc>
              <a:spcPct val="90000"/>
            </a:lnSpc>
            <a:spcBef>
              <a:spcPct val="0"/>
            </a:spcBef>
            <a:spcAft>
              <a:spcPct val="35000"/>
            </a:spcAft>
            <a:buNone/>
          </a:pPr>
          <a:r>
            <a:rPr lang="en-US" sz="2000" b="1" kern="1200" dirty="0">
              <a:solidFill>
                <a:schemeClr val="tx1"/>
              </a:solidFill>
              <a:latin typeface="Calibri"/>
              <a:ea typeface="+mn-ea"/>
              <a:cs typeface="+mn-cs"/>
            </a:rPr>
            <a:t>House &amp; Senate</a:t>
          </a:r>
        </a:p>
      </dsp:txBody>
      <dsp:txXfrm>
        <a:off x="2131650" y="1490205"/>
        <a:ext cx="1939379" cy="1362990"/>
      </dsp:txXfrm>
    </dsp:sp>
    <dsp:sp modelId="{47A1EB43-B34E-4C07-8A97-863C76AAE6AD}">
      <dsp:nvSpPr>
        <dsp:cNvPr id="0" name=""/>
        <dsp:cNvSpPr/>
      </dsp:nvSpPr>
      <dsp:spPr>
        <a:xfrm>
          <a:off x="2521256" y="73396"/>
          <a:ext cx="1160167" cy="1492840"/>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3434391D-6298-445C-ADA4-1F42EA1F1594}">
      <dsp:nvSpPr>
        <dsp:cNvPr id="0" name=""/>
        <dsp:cNvSpPr/>
      </dsp:nvSpPr>
      <dsp:spPr>
        <a:xfrm>
          <a:off x="4135903" y="0"/>
          <a:ext cx="2024189" cy="361950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Calibri"/>
              <a:ea typeface="+mn-ea"/>
              <a:cs typeface="+mn-cs"/>
            </a:rPr>
            <a:t>Judicial Branch</a:t>
          </a:r>
        </a:p>
        <a:p>
          <a:pPr marL="0" lvl="0" indent="0" algn="ctr" defTabSz="889000">
            <a:lnSpc>
              <a:spcPct val="90000"/>
            </a:lnSpc>
            <a:spcBef>
              <a:spcPct val="0"/>
            </a:spcBef>
            <a:spcAft>
              <a:spcPct val="35000"/>
            </a:spcAft>
            <a:buNone/>
          </a:pPr>
          <a:r>
            <a:rPr lang="en-US" sz="2000" kern="1200" dirty="0">
              <a:solidFill>
                <a:schemeClr val="tx1"/>
              </a:solidFill>
              <a:latin typeface="Calibri"/>
              <a:ea typeface="+mn-ea"/>
              <a:cs typeface="+mn-cs"/>
            </a:rPr>
            <a:t>Courts</a:t>
          </a:r>
        </a:p>
      </dsp:txBody>
      <dsp:txXfrm>
        <a:off x="4178308" y="1490205"/>
        <a:ext cx="1939379" cy="1362990"/>
      </dsp:txXfrm>
    </dsp:sp>
    <dsp:sp modelId="{4B624930-A86B-4606-BA5B-66499ACE0EEF}">
      <dsp:nvSpPr>
        <dsp:cNvPr id="0" name=""/>
        <dsp:cNvSpPr/>
      </dsp:nvSpPr>
      <dsp:spPr>
        <a:xfrm>
          <a:off x="4586579" y="73396"/>
          <a:ext cx="1199351" cy="1492840"/>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554440C7-87BE-4E30-BE41-C40BF316A309}">
      <dsp:nvSpPr>
        <dsp:cNvPr id="0" name=""/>
        <dsp:cNvSpPr/>
      </dsp:nvSpPr>
      <dsp:spPr>
        <a:xfrm>
          <a:off x="232985" y="3076575"/>
          <a:ext cx="5706465" cy="542925"/>
        </a:xfrm>
        <a:prstGeom prst="leftRight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4820"/>
          </a:xfrm>
          <a:prstGeom prst="rect">
            <a:avLst/>
          </a:prstGeom>
          <a:noFill/>
          <a:ln>
            <a:noFill/>
          </a:ln>
        </p:spPr>
        <p:txBody>
          <a:bodyPr wrap="square" lIns="93162" tIns="93162" rIns="93162" bIns="93162" anchor="t"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65235" marR="0" lvl="1" indent="-1228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30466" marR="0" lvl="2" indent="-11634"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95701" marR="0" lvl="3" indent="-1098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60933" marR="0" lvl="4" indent="-10328"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326169" marR="0" lvl="5" indent="-967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91400" marR="0" lvl="6" indent="-901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256635" marR="0" lvl="7" indent="-836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721867" marR="0" lvl="8" indent="-7714"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4820"/>
          </a:xfrm>
          <a:prstGeom prst="rect">
            <a:avLst/>
          </a:prstGeom>
          <a:noFill/>
          <a:ln>
            <a:noFill/>
          </a:ln>
        </p:spPr>
        <p:txBody>
          <a:bodyPr wrap="square" lIns="93162" tIns="93162" rIns="93162" bIns="93162" anchor="t" anchorCtr="0"/>
          <a:lstStyle>
            <a:lvl1pPr marL="0" marR="0" lvl="0" indent="0" algn="r"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65235" marR="0" lvl="1" indent="-1228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30466" marR="0" lvl="2" indent="-11634"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95701" marR="0" lvl="3" indent="-1098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60933" marR="0" lvl="4" indent="-10328"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326169" marR="0" lvl="5" indent="-967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91400" marR="0" lvl="6" indent="-901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256635" marR="0" lvl="7" indent="-836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721867" marR="0" lvl="8" indent="-7714"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6560" marR="0" lvl="1" indent="64139"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3117" marR="0" lvl="2" indent="64782"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69677" marR="0" lvl="3" indent="65423"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6235" marR="0" lvl="4" indent="66064"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2796" marR="0" lvl="5" indent="66704"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39352" marR="0" lvl="6" indent="67348"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195913" marR="0" lvl="7" indent="67986"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2470" marR="0" lvl="8" indent="68629"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4820"/>
          </a:xfrm>
          <a:prstGeom prst="rect">
            <a:avLst/>
          </a:prstGeom>
          <a:noFill/>
          <a:ln>
            <a:noFill/>
          </a:ln>
        </p:spPr>
        <p:txBody>
          <a:bodyPr wrap="square" lIns="93162" tIns="93162" rIns="93162" bIns="93162" anchor="b"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65235" marR="0" lvl="1" indent="-1228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30466" marR="0" lvl="2" indent="-11634"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95701" marR="0" lvl="3" indent="-1098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60933" marR="0" lvl="4" indent="-10328"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326169" marR="0" lvl="5" indent="-967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91400" marR="0" lvl="6" indent="-901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256635" marR="0" lvl="7" indent="-8369"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721867" marR="0" lvl="8" indent="-7714"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4820"/>
          </a:xfrm>
          <a:prstGeom prst="rect">
            <a:avLst/>
          </a:prstGeom>
          <a:noFill/>
          <a:ln>
            <a:noFill/>
          </a:ln>
        </p:spPr>
        <p:txBody>
          <a:bodyPr wrap="square" lIns="93162" tIns="46568" rIns="93162" bIns="46568" anchor="b" anchorCtr="0">
            <a:noAutofit/>
          </a:bodyPr>
          <a:lstStyle/>
          <a:p>
            <a:pPr indent="-19412" algn="r">
              <a:buClr>
                <a:schemeClr val="dk1"/>
              </a:buClr>
              <a:buSzPct val="25000"/>
            </a:pPr>
            <a:fld id="{00000000-1234-1234-1234-123412341234}" type="slidenum">
              <a:rPr lang="en-US" sz="1200" smtClean="0">
                <a:solidFill>
                  <a:schemeClr val="dk1"/>
                </a:solidFill>
                <a:latin typeface="Calibri"/>
                <a:ea typeface="Calibri"/>
                <a:cs typeface="Calibri"/>
                <a:sym typeface="Calibri"/>
              </a:rPr>
              <a:pPr indent="-19412" algn="r">
                <a:buClr>
                  <a:schemeClr val="dk1"/>
                </a:buCl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722629"/>
      </p:ext>
    </p:extLst>
  </p:cSld>
  <p:clrMap bg1="lt1" tx1="dk1" bg2="dk2" tx2="lt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Judith_Heuma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66" name="Shape 166"/>
          <p:cNvSpPr txBox="1">
            <a:spLocks noGrp="1"/>
          </p:cNvSpPr>
          <p:nvPr>
            <p:ph type="body" idx="1"/>
          </p:nvPr>
        </p:nvSpPr>
        <p:spPr>
          <a:xfrm>
            <a:off x="701042" y="4415790"/>
            <a:ext cx="5608319" cy="4183380"/>
          </a:xfrm>
          <a:prstGeom prst="rect">
            <a:avLst/>
          </a:prstGeom>
          <a:noFill/>
          <a:ln>
            <a:noFill/>
          </a:ln>
        </p:spPr>
        <p:txBody>
          <a:bodyPr wrap="square" lIns="93137" tIns="46543" rIns="93137" bIns="46543" anchor="t" anchorCtr="0">
            <a:noAutofit/>
          </a:bodyPr>
          <a:lstStyle/>
          <a:p>
            <a:pPr indent="-19412">
              <a:buSzPct val="25000"/>
              <a:buNone/>
            </a:pPr>
            <a:endParaRPr/>
          </a:p>
        </p:txBody>
      </p:sp>
      <p:sp>
        <p:nvSpPr>
          <p:cNvPr id="167" name="Shape 167"/>
          <p:cNvSpPr txBox="1">
            <a:spLocks noGrp="1"/>
          </p:cNvSpPr>
          <p:nvPr>
            <p:ph type="sldNum" idx="12"/>
          </p:nvPr>
        </p:nvSpPr>
        <p:spPr>
          <a:xfrm>
            <a:off x="3970938" y="8829967"/>
            <a:ext cx="3037839" cy="464820"/>
          </a:xfrm>
          <a:prstGeom prst="rect">
            <a:avLst/>
          </a:prstGeom>
          <a:noFill/>
          <a:ln>
            <a:noFill/>
          </a:ln>
        </p:spPr>
        <p:txBody>
          <a:bodyPr wrap="square" lIns="93137" tIns="46543" rIns="93137" bIns="46543" anchor="b" anchorCtr="0">
            <a:noAutofit/>
          </a:bodyPr>
          <a:lstStyle/>
          <a:p>
            <a:pPr indent="-19412" algn="r">
              <a:buClr>
                <a:srgbClr val="000000"/>
              </a:buClr>
              <a:buSzPct val="25000"/>
            </a:pPr>
            <a:fld id="{00000000-1234-1234-1234-123412341234}" type="slidenum">
              <a:rPr lang="en-US" sz="1200">
                <a:latin typeface="Calibri"/>
                <a:ea typeface="Calibri"/>
                <a:cs typeface="Calibri"/>
                <a:sym typeface="Calibri"/>
              </a:rPr>
              <a:pPr indent="-19412" algn="r">
                <a:buClr>
                  <a:srgbClr val="000000"/>
                </a:buClr>
                <a:buSzPct val="25000"/>
              </a:pPr>
              <a:t>1</a:t>
            </a:fld>
            <a:endParaRPr lang="en-US" sz="1200">
              <a:latin typeface="Calibri"/>
              <a:ea typeface="Calibri"/>
              <a:cs typeface="Calibri"/>
              <a:sym typeface="Calibri"/>
            </a:endParaRPr>
          </a:p>
        </p:txBody>
      </p:sp>
    </p:spTree>
    <p:extLst>
      <p:ext uri="{BB962C8B-B14F-4D97-AF65-F5344CB8AC3E}">
        <p14:creationId xmlns:p14="http://schemas.microsoft.com/office/powerpoint/2010/main" val="2022134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7908" y="4473243"/>
            <a:ext cx="6529753" cy="3661502"/>
          </a:xfrm>
        </p:spPr>
        <p:txBody>
          <a:bodyPr/>
          <a:lstStyle/>
          <a:p>
            <a:r>
              <a:rPr lang="en-US" dirty="0"/>
              <a:t>It is important to understand that all three branches of Government play a role in shaping our laws and policies.</a:t>
            </a:r>
          </a:p>
          <a:p>
            <a:r>
              <a:rPr lang="en-US" u="sng" dirty="0"/>
              <a:t>Executive</a:t>
            </a:r>
            <a:r>
              <a:rPr lang="en-US" dirty="0"/>
              <a:t>: Comes up with ideas for new laws, writes the rules that make the laws work (regulations), enforces laws, signs or vetoes bills, has access to the media, “Bully pulpit”</a:t>
            </a:r>
          </a:p>
          <a:p>
            <a:r>
              <a:rPr lang="en-US" dirty="0"/>
              <a:t>Self advocacy: </a:t>
            </a:r>
            <a:r>
              <a:rPr lang="en-US" baseline="0" dirty="0"/>
              <a:t>Vote, run for office, serve in government, use the media to show policies don’t work (tell your story),</a:t>
            </a:r>
            <a:r>
              <a:rPr lang="en-US" dirty="0"/>
              <a:t> participate in notice and comment for proposed regulation. </a:t>
            </a:r>
          </a:p>
          <a:p>
            <a:endParaRPr lang="en-US" baseline="0" dirty="0"/>
          </a:p>
          <a:p>
            <a:r>
              <a:rPr lang="en-US" u="sng" baseline="0" dirty="0"/>
              <a:t>Legislative Branch: </a:t>
            </a:r>
            <a:r>
              <a:rPr lang="en-US" baseline="0" dirty="0"/>
              <a:t>Write the laws and vote on them.</a:t>
            </a:r>
            <a:r>
              <a:rPr lang="en-US" dirty="0"/>
              <a:t> </a:t>
            </a:r>
          </a:p>
          <a:p>
            <a:r>
              <a:rPr lang="en-US" baseline="0" dirty="0"/>
              <a:t>Self advocacy: Vote, hold candidate forums, run, share ideas for new laws, support/opposition for existing laws,</a:t>
            </a:r>
            <a:r>
              <a:rPr lang="en-US" dirty="0"/>
              <a:t> influence public opinion through media.</a:t>
            </a:r>
            <a:r>
              <a:rPr lang="en-US" baseline="0" dirty="0"/>
              <a:t> </a:t>
            </a:r>
          </a:p>
          <a:p>
            <a:endParaRPr lang="en-US" baseline="0" dirty="0"/>
          </a:p>
          <a:p>
            <a:r>
              <a:rPr lang="en-US" u="sng" baseline="0" dirty="0"/>
              <a:t>Judicial branch:</a:t>
            </a:r>
            <a:r>
              <a:rPr lang="en-US" dirty="0"/>
              <a:t> Interpret the laws and provide remedies.</a:t>
            </a:r>
            <a:endParaRPr lang="en-US" u="sng" baseline="0" dirty="0"/>
          </a:p>
          <a:p>
            <a:r>
              <a:rPr lang="en-US" u="none" dirty="0"/>
              <a:t>Self advocacy: Be a plaintiff, p</a:t>
            </a:r>
            <a:r>
              <a:rPr lang="en-US" dirty="0"/>
              <a:t>ractice law,</a:t>
            </a:r>
            <a:r>
              <a:rPr lang="en-US" baseline="0" dirty="0"/>
              <a:t> be a judge, support legal advocacy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08332C-4196-4BAA-8379-D1CF8D375562}" type="slidenum">
              <a:rPr lang="en-US" smtClean="0"/>
              <a:t>15</a:t>
            </a:fld>
            <a:endParaRPr lang="en-US"/>
          </a:p>
        </p:txBody>
      </p:sp>
    </p:spTree>
    <p:extLst>
      <p:ext uri="{BB962C8B-B14F-4D97-AF65-F5344CB8AC3E}">
        <p14:creationId xmlns:p14="http://schemas.microsoft.com/office/powerpoint/2010/main" val="306380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3077" y="4536831"/>
            <a:ext cx="6506308" cy="3927231"/>
          </a:xfrm>
        </p:spPr>
        <p:txBody>
          <a:bodyPr/>
          <a:lstStyle/>
          <a:p>
            <a:pPr defTabSz="906902">
              <a:defRPr/>
            </a:pPr>
            <a:r>
              <a:rPr lang="en-US" dirty="0"/>
              <a:t>For the rest of our</a:t>
            </a:r>
            <a:r>
              <a:rPr lang="en-US" baseline="0" dirty="0"/>
              <a:t> short time I will go over major civil rights laws that are disability specific. But, it is important to be aware of other civil rights laws that protect an individual from discrimination as well. It is not uncommon for people with disability to bear the brunt of systemic discrimination based on multiple factors because of their disability, gender, and race for example. Unfortunately, we do not have time to go into those issues today, but it is important to be aware that some actions may violate additional federal laws (for example, Title IX and gender, Title VI and race, et cetera.). </a:t>
            </a:r>
            <a:endParaRPr lang="en-US" dirty="0"/>
          </a:p>
        </p:txBody>
      </p:sp>
      <p:sp>
        <p:nvSpPr>
          <p:cNvPr id="4" name="Slide Number Placeholder 3"/>
          <p:cNvSpPr>
            <a:spLocks noGrp="1"/>
          </p:cNvSpPr>
          <p:nvPr>
            <p:ph type="sldNum" sz="quarter" idx="10"/>
          </p:nvPr>
        </p:nvSpPr>
        <p:spPr/>
        <p:txBody>
          <a:bodyPr/>
          <a:lstStyle/>
          <a:p>
            <a:fld id="{0F08332C-4196-4BAA-8379-D1CF8D375562}" type="slidenum">
              <a:rPr lang="en-US" smtClean="0"/>
              <a:t>16</a:t>
            </a:fld>
            <a:endParaRPr lang="en-US"/>
          </a:p>
        </p:txBody>
      </p:sp>
    </p:spTree>
    <p:extLst>
      <p:ext uri="{BB962C8B-B14F-4D97-AF65-F5344CB8AC3E}">
        <p14:creationId xmlns:p14="http://schemas.microsoft.com/office/powerpoint/2010/main" val="3794954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1963, individuals with developmental disabilities were excluded from aspects</a:t>
            </a:r>
            <a:r>
              <a:rPr lang="en-US" sz="1200" b="0" i="0" kern="1200" baseline="0" dirty="0">
                <a:solidFill>
                  <a:schemeClr val="tx1"/>
                </a:solidFill>
                <a:effectLst/>
                <a:latin typeface="+mn-lt"/>
                <a:ea typeface="+mn-ea"/>
                <a:cs typeface="+mn-cs"/>
              </a:rPr>
              <a:t> of </a:t>
            </a:r>
            <a:r>
              <a:rPr lang="en-US" sz="1200" b="0" i="0" kern="1200" dirty="0">
                <a:solidFill>
                  <a:schemeClr val="tx1"/>
                </a:solidFill>
                <a:effectLst/>
                <a:latin typeface="+mn-lt"/>
                <a:ea typeface="+mn-ea"/>
                <a:cs typeface="+mn-cs"/>
              </a:rPr>
              <a:t>public and private life, including most schools and community spaces. Many people spent most of their lives in large, state-run institutions. These institutions were often grossly underfunded and reports of systemic abuse and neglect were common.</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Federal "developmental disabilities" legislation developed from the "mental retardation" laws of the early 1960s. In October 1961 President John F. Kennedy convened the President’s Panel on Mental Retardation, which developed “A Proposed Program for National Action to Combat Mental Retardation” – largely credited</a:t>
            </a:r>
            <a:r>
              <a:rPr lang="en-US" baseline="0" dirty="0"/>
              <a:t> as the start of the developmental disabilities rights legislation that led to his signing of legislation that would later lead to the DD Act.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undeniable that Kennedy’s personal experience as a sibling </a:t>
            </a:r>
            <a:r>
              <a:rPr lang="en-US" baseline="0" dirty="0"/>
              <a:t> </a:t>
            </a:r>
            <a:r>
              <a:rPr lang="en-US" dirty="0"/>
              <a:t>Rosemary Kennedy,</a:t>
            </a:r>
            <a:r>
              <a:rPr lang="en-US" baseline="0" dirty="0"/>
              <a:t> had a brain injury from lack of oxygen during birth. Tragically, the family authorized a lobotomy treatment after which Rosemary could no longer speak or walk. She lived in institutions isolated from her family for 20 years, until after her father’s death. She was reunited with her family only later in life.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Since the DD Act was enacted, it has come to represent a fundamentally different vision of what it means to live with a developmental disability. It is a vision rooted in the belief that “disability is a natural part of the human experience that does not diminish the right of individuals with developmental disabilities to live independently, to exert control and choice over their own lives, and to fully participate in and contribute to their communities through full integration and inclusion in the economic, political, social, cultural, and educational mainstream of United States society.”</a:t>
            </a:r>
          </a:p>
          <a:p>
            <a:endParaRPr lang="en-US" dirty="0"/>
          </a:p>
          <a:p>
            <a:r>
              <a:rPr lang="en-US" dirty="0"/>
              <a:t>The purpose of the DD Act is to “assure that individuals with developmental disabilities and their families participate in the design of and have access to needed community services, individualized supports, and other forms of assistance that promote self-determination, independence, productivity, and integration and inclusion in all facets of community life …”</a:t>
            </a:r>
          </a:p>
          <a:p>
            <a:endParaRPr lang="en-US" dirty="0"/>
          </a:p>
          <a:p>
            <a:r>
              <a:rPr lang="en-US" dirty="0"/>
              <a:t>The current definition under the DD Act</a:t>
            </a:r>
            <a:r>
              <a:rPr lang="en-US" baseline="0" dirty="0"/>
              <a:t> </a:t>
            </a:r>
            <a:r>
              <a:rPr lang="en-US" dirty="0"/>
              <a:t>(adopted in 2000) defines “developmental disability” as a severe, chronic disability of an individual that:</a:t>
            </a:r>
          </a:p>
          <a:p>
            <a:endParaRPr lang="en-US" dirty="0"/>
          </a:p>
          <a:p>
            <a:r>
              <a:rPr lang="en-US" dirty="0"/>
              <a:t>"(</a:t>
            </a:r>
            <a:r>
              <a:rPr lang="en-US" dirty="0" err="1"/>
              <a:t>i</a:t>
            </a:r>
            <a:r>
              <a:rPr lang="en-US" dirty="0"/>
              <a:t>) is attributable to a mental or physical impairment or combination of mental and physical impairments;</a:t>
            </a:r>
          </a:p>
          <a:p>
            <a:r>
              <a:rPr lang="en-US" dirty="0"/>
              <a:t>(ii) is manifested before the individual attains age 22;</a:t>
            </a:r>
          </a:p>
          <a:p>
            <a:r>
              <a:rPr lang="en-US" dirty="0"/>
              <a:t>(iii) is likely to continue indefinitely;</a:t>
            </a:r>
          </a:p>
          <a:p>
            <a:r>
              <a:rPr lang="en-US" dirty="0"/>
              <a:t>(iv) results in substantial functional limitations in 3 or more of the following areas of major life activity:</a:t>
            </a:r>
          </a:p>
          <a:p>
            <a:r>
              <a:rPr lang="en-US" dirty="0"/>
              <a:t>(I) Self-care.</a:t>
            </a:r>
          </a:p>
          <a:p>
            <a:r>
              <a:rPr lang="en-US" dirty="0"/>
              <a:t>(II) Receptive and expressive language.</a:t>
            </a:r>
          </a:p>
          <a:p>
            <a:r>
              <a:rPr lang="en-US" dirty="0"/>
              <a:t>(III) Learning.</a:t>
            </a:r>
          </a:p>
          <a:p>
            <a:r>
              <a:rPr lang="en-US" dirty="0"/>
              <a:t>(IV) Mobility.</a:t>
            </a:r>
          </a:p>
          <a:p>
            <a:r>
              <a:rPr lang="en-US" dirty="0"/>
              <a:t>(V) Self-direction.</a:t>
            </a:r>
          </a:p>
          <a:p>
            <a:r>
              <a:rPr lang="en-US" dirty="0"/>
              <a:t>(VI) Capacity for independent living.</a:t>
            </a:r>
          </a:p>
          <a:p>
            <a:r>
              <a:rPr lang="en-US" dirty="0"/>
              <a:t>(VII) Economic self-sufficiency; and</a:t>
            </a:r>
          </a:p>
          <a:p>
            <a:r>
              <a:rPr lang="en-US" dirty="0"/>
              <a:t>(v) reflects the individual’s need for a combination and sequence of special, interdisciplinary, or generic services, individualized supports, or other forms of assistance that are of lifelong or extended duration and are individually planned and coordinated."</a:t>
            </a:r>
          </a:p>
          <a:p>
            <a:r>
              <a:rPr lang="en-US" dirty="0"/>
              <a:t>The 2000 law also further clarified the application of the “developmental disability” definition for children from birth through age 9. A child may still be considered to have a developmental disability without meeting 3 or more of the above criteria (items (</a:t>
            </a:r>
            <a:r>
              <a:rPr lang="en-US" dirty="0" err="1"/>
              <a:t>i</a:t>
            </a:r>
            <a:r>
              <a:rPr lang="en-US" dirty="0"/>
              <a:t>) through (v)) if the individual, without services and supports, has a high probability of meeting these criteria later in life.</a:t>
            </a:r>
          </a:p>
          <a:p>
            <a:endParaRPr lang="en-US" dirty="0"/>
          </a:p>
          <a:p>
            <a:r>
              <a:rPr lang="en-US" dirty="0"/>
              <a:t>DD Act programs in every state and territory empower individuals with developmental disabilities and their families to help shape policies that impact them:</a:t>
            </a:r>
          </a:p>
          <a:p>
            <a:r>
              <a:rPr lang="en-US" dirty="0"/>
              <a:t>State Councils on Developmental Disabilities. DD Councils bring the voices of individuals with developmental disabilities to the policy-makers whose decisions impact their lives.</a:t>
            </a:r>
          </a:p>
          <a:p>
            <a:r>
              <a:rPr lang="en-US" dirty="0"/>
              <a:t>State Protection &amp; Advocacy Systems (P&amp;As). Established by the DD Act in 1975, to litigate</a:t>
            </a:r>
            <a:r>
              <a:rPr lang="en-US" baseline="0" dirty="0"/>
              <a:t> for n</a:t>
            </a:r>
            <a:r>
              <a:rPr lang="en-US" dirty="0"/>
              <a:t>ew legal and civil rights protections that provide dignity and inclusion.</a:t>
            </a:r>
          </a:p>
          <a:p>
            <a:r>
              <a:rPr lang="en-US" dirty="0"/>
              <a:t>University Centers for Excellence in Developmental Disabilities Education, Research &amp; Service</a:t>
            </a:r>
            <a:r>
              <a:rPr lang="en-US" baseline="0" dirty="0"/>
              <a:t> </a:t>
            </a:r>
            <a:r>
              <a:rPr lang="en-US" dirty="0"/>
              <a:t>(UCEDDs) work to improve the lives of people with developmental disabilities and their family members and ensure that voices from this community are heard in the halls of academia.</a:t>
            </a:r>
          </a:p>
          <a:p>
            <a:r>
              <a:rPr lang="en-US" dirty="0"/>
              <a:t>Projects of National Significance: PNS focus on the most pressing issues affecting people with developmental disabilities and their families. They also allow AIDD to help fill gaps identified by the community, as well as quickly address new issues with a national scope.</a:t>
            </a:r>
          </a:p>
          <a:p>
            <a:endParaRPr lang="en-US" dirty="0"/>
          </a:p>
        </p:txBody>
      </p:sp>
      <p:sp>
        <p:nvSpPr>
          <p:cNvPr id="4" name="Slide Number Placeholder 3"/>
          <p:cNvSpPr>
            <a:spLocks noGrp="1"/>
          </p:cNvSpPr>
          <p:nvPr>
            <p:ph type="sldNum" sz="quarter" idx="10"/>
          </p:nvPr>
        </p:nvSpPr>
        <p:spPr/>
        <p:txBody>
          <a:bodyPr/>
          <a:lstStyle/>
          <a:p>
            <a:fld id="{0F08332C-4196-4BAA-8379-D1CF8D375562}" type="slidenum">
              <a:rPr lang="en-US" smtClean="0"/>
              <a:t>17</a:t>
            </a:fld>
            <a:endParaRPr lang="en-US"/>
          </a:p>
        </p:txBody>
      </p:sp>
    </p:spTree>
    <p:extLst>
      <p:ext uri="{BB962C8B-B14F-4D97-AF65-F5344CB8AC3E}">
        <p14:creationId xmlns:p14="http://schemas.microsoft.com/office/powerpoint/2010/main" val="248234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1970, schools in America educated only one in five students with disabilities. More than 1 million students were excluded from public schools, and another 3.5 million did not receive appropriate services. Many states had laws excluding certain students, including those who were blind, deaf, or labeled "emotionally disturbed" or "mentally retarded." Almost 200,000 school-age children with mental retardation or emotional disabilities were institutionalized. </a:t>
            </a:r>
          </a:p>
          <a:p>
            <a:endParaRPr lang="en-US" dirty="0"/>
          </a:p>
          <a:p>
            <a:r>
              <a:rPr lang="en-US" dirty="0"/>
              <a:t>Parent groups formed to fight this</a:t>
            </a:r>
            <a:r>
              <a:rPr lang="en-US" baseline="0" dirty="0"/>
              <a:t> discrimination in court. </a:t>
            </a:r>
            <a:r>
              <a:rPr lang="en-US" dirty="0"/>
              <a:t>Several landmark court decisions established the responsibility of states to educate children with disabilities. The first case</a:t>
            </a:r>
            <a:r>
              <a:rPr lang="en-US" baseline="0" dirty="0"/>
              <a:t> in Pennsylvania was filed by the Pennsylvania Association for Retarded Citizens (now known as The Arc of Pennsylvania) and the families of children with intellectual disabilities who were denied an education. </a:t>
            </a:r>
            <a:r>
              <a:rPr lang="en-US" dirty="0"/>
              <a:t>These lawsuits and</a:t>
            </a:r>
            <a:r>
              <a:rPr lang="en-US" baseline="0" dirty="0"/>
              <a:t> public pressure eventually lead to the passage of federal laws that became</a:t>
            </a:r>
            <a:r>
              <a:rPr lang="en-US" dirty="0"/>
              <a:t> Individuals with Disabilities Education Act (IDEA).</a:t>
            </a:r>
            <a:r>
              <a:rPr lang="en-US" baseline="0" dirty="0"/>
              <a:t> </a:t>
            </a:r>
          </a:p>
          <a:p>
            <a:endParaRPr lang="en-US" baseline="0" dirty="0"/>
          </a:p>
          <a:p>
            <a:r>
              <a:rPr lang="en-US" baseline="0" dirty="0"/>
              <a:t>IDEA </a:t>
            </a:r>
            <a:r>
              <a:rPr lang="en-US" dirty="0"/>
              <a:t>requires public schools to make available to all eligible children with disabilities a free appropriate public education in the least restrictive environment appropriate to their individual needs.</a:t>
            </a:r>
          </a:p>
          <a:p>
            <a:endParaRPr lang="en-US" dirty="0"/>
          </a:p>
          <a:p>
            <a:r>
              <a:rPr lang="en-US" dirty="0"/>
              <a:t>Six major principles of the IDEA focus on students’ rights and the responsibilities of public schools to children with disabilities:</a:t>
            </a:r>
          </a:p>
          <a:p>
            <a:endParaRPr lang="en-US" dirty="0"/>
          </a:p>
          <a:p>
            <a:r>
              <a:rPr lang="en-US" dirty="0"/>
              <a:t>1. Free Appropriate Public Education</a:t>
            </a:r>
          </a:p>
          <a:p>
            <a:r>
              <a:rPr lang="en-US" dirty="0"/>
              <a:t>Under the IDEA, every child with a disability is entitled to a Free Appropriate Public Education (FAPE). The IDEA emphasizes special education and related services, which should be designed to meet a child’s “unique needs and prepare them for further education, employment, and independent living.”</a:t>
            </a:r>
          </a:p>
          <a:p>
            <a:endParaRPr lang="en-US" dirty="0"/>
          </a:p>
          <a:p>
            <a:r>
              <a:rPr lang="en-US" dirty="0"/>
              <a:t>Furthermore, courts have held that the IDEA requires schools to prepare Individualized Education Plans, which confer “meaningful educational benefit” to children with disabilities. The “meaningful educational benefit” requirement includes a focus on raised student expectations, appropriate progress, and transition into postsecondary education and independent living.</a:t>
            </a:r>
          </a:p>
          <a:p>
            <a:endParaRPr lang="en-US" dirty="0"/>
          </a:p>
          <a:p>
            <a:r>
              <a:rPr lang="en-US" dirty="0"/>
              <a:t>Public schools and local school boards are responsible for ensuring that every child with a disability receives a FAPE.</a:t>
            </a:r>
          </a:p>
          <a:p>
            <a:endParaRPr lang="en-US" dirty="0"/>
          </a:p>
          <a:p>
            <a:r>
              <a:rPr lang="en-US" dirty="0"/>
              <a:t>2.  Appropriate Evaluation</a:t>
            </a:r>
          </a:p>
          <a:p>
            <a:r>
              <a:rPr lang="en-US" dirty="0"/>
              <a:t>The IDEA requires that schools conduct “appropriate </a:t>
            </a:r>
            <a:r>
              <a:rPr lang="en-US" dirty="0" err="1"/>
              <a:t>evaluations”of</a:t>
            </a:r>
            <a:r>
              <a:rPr lang="en-US" dirty="0"/>
              <a:t> students who are suspected of having a disability. An appropriate evaluation must be implemented by a team of knowledgeable and trained evaluators, must utilize sound evaluation materials and procedures, and must be administered on a non-discriminatory basis.</a:t>
            </a:r>
          </a:p>
          <a:p>
            <a:endParaRPr lang="en-US" dirty="0"/>
          </a:p>
          <a:p>
            <a:r>
              <a:rPr lang="en-US" dirty="0"/>
              <a:t>Children should not be subjected to unnecessary assessments or testing, and evaluations must be geared toward planning for the child’s education and future instruction. Finally, an appropriate evaluation must determine and make recommendations regarding a child’s eligibility for special education services in a timely manner.</a:t>
            </a:r>
          </a:p>
          <a:p>
            <a:endParaRPr lang="en-US" dirty="0"/>
          </a:p>
          <a:p>
            <a:r>
              <a:rPr lang="en-US" dirty="0"/>
              <a:t>3.  Individualized Education Plan</a:t>
            </a:r>
          </a:p>
          <a:p>
            <a:r>
              <a:rPr lang="en-US" dirty="0"/>
              <a:t>The Individualized Education Plan (IEP) was established by the IDEA to help ensure every child’s access to a Free Appropriate Public Education. The IEP is a written document, developed by an IEP team, which draws upon existing evaluation information in order to meet a student’s unique educational needs.</a:t>
            </a:r>
          </a:p>
          <a:p>
            <a:endParaRPr lang="en-US" dirty="0"/>
          </a:p>
          <a:p>
            <a:r>
              <a:rPr lang="en-US" dirty="0"/>
              <a:t>Under the IDEA, an IEP must include information regarding a student’s present levels of educational performance, annual goals and benchmarking objectives, services and supplementary aids to be received, and a detailed explanation of instances where a student is not participating in the general classroom and why.</a:t>
            </a:r>
          </a:p>
          <a:p>
            <a:endParaRPr lang="en-US" dirty="0"/>
          </a:p>
          <a:p>
            <a:r>
              <a:rPr lang="en-US" dirty="0"/>
              <a:t>An IEP is also required to include information regarding consistent reporting on student progress as well as “transition” to adult life. Finally, it is required that an IEP account for the planning concerns of the parents and child, the strengths of a particular child, and the specific “academic, developmental, and functional needs” of the child.</a:t>
            </a:r>
          </a:p>
          <a:p>
            <a:endParaRPr lang="en-US" dirty="0"/>
          </a:p>
          <a:p>
            <a:r>
              <a:rPr lang="en-US" dirty="0"/>
              <a:t>4. Least Restrictive Environment</a:t>
            </a:r>
          </a:p>
          <a:p>
            <a:r>
              <a:rPr lang="en-US" dirty="0"/>
              <a:t>The IDEA places a strong emphasis on placement in a general education setting. Under the IDEA, a student is guaranteed placement in the Least Restrictive Environment (LRE) possible. Therefore, an IEP team must explore a number of alternatives for enabling a student to participate in the general education classroom. These may include: classroom modifications, supplemental aids and services, alternative instructional methods, etc.</a:t>
            </a:r>
          </a:p>
          <a:p>
            <a:endParaRPr lang="en-US" dirty="0"/>
          </a:p>
          <a:p>
            <a:r>
              <a:rPr lang="en-US" dirty="0"/>
              <a:t>If an IEP team determines that a student cannot be satisfactorily educated in a general education setting, then the team must make responsible efforts to determine the LRE for that student outside of the general classroom.</a:t>
            </a:r>
          </a:p>
          <a:p>
            <a:endParaRPr lang="en-US" dirty="0"/>
          </a:p>
          <a:p>
            <a:r>
              <a:rPr lang="en-US" dirty="0"/>
              <a:t>5.  Parent Participation</a:t>
            </a:r>
          </a:p>
          <a:p>
            <a:r>
              <a:rPr lang="en-US" dirty="0"/>
              <a:t>The IDEA has a special provision for “parent participation in placement decisions.” Under this provision, state educational agencies and local school boards must ensure that the parents of a child with a disability are members of any group that makes decisions regarding the placement and LRE of that child.</a:t>
            </a:r>
          </a:p>
          <a:p>
            <a:endParaRPr lang="en-US" dirty="0"/>
          </a:p>
          <a:p>
            <a:r>
              <a:rPr lang="en-US" dirty="0"/>
              <a:t>Parents have the right to equal participation in this process, and are entitled to notification of a planned evaluation, access to planning and evaluation materials, and involvement in all meetings regarding their child’s placement. Additionally, parents retain the right to refuse further evaluation of their child. Both students and parents must be invited to IEP meetings, and the IDEA explicitly establishes a role for the parent as equal participant and decision maker.</a:t>
            </a:r>
          </a:p>
          <a:p>
            <a:endParaRPr lang="en-US" dirty="0"/>
          </a:p>
          <a:p>
            <a:r>
              <a:rPr lang="en-US" dirty="0"/>
              <a:t>6.  Procedural Safeguards</a:t>
            </a:r>
          </a:p>
          <a:p>
            <a:r>
              <a:rPr lang="en-US" dirty="0"/>
              <a:t>Finally, the IDEA establishes procedural safeguards to help parents and students enforce their rights under federal law. The primary purpose of this requirement is twofold: safeguards protect parental access to information pertaining to placement and transition planning; and procedures are put in place to resolve disagreements between parents and schools regarding the placement of a student.</a:t>
            </a:r>
            <a:r>
              <a:rPr lang="en-US" baseline="0" dirty="0"/>
              <a:t> </a:t>
            </a:r>
            <a:r>
              <a:rPr lang="en-US" dirty="0"/>
              <a:t>If disagreements arise, parents have the right to request mediation or due process hearings with state-level education agencies, and beyond that may appeal the decision in state or federal court. </a:t>
            </a:r>
          </a:p>
        </p:txBody>
      </p:sp>
      <p:sp>
        <p:nvSpPr>
          <p:cNvPr id="4" name="Slide Number Placeholder 3"/>
          <p:cNvSpPr>
            <a:spLocks noGrp="1"/>
          </p:cNvSpPr>
          <p:nvPr>
            <p:ph type="sldNum" sz="quarter" idx="10"/>
          </p:nvPr>
        </p:nvSpPr>
        <p:spPr/>
        <p:txBody>
          <a:bodyPr/>
          <a:lstStyle/>
          <a:p>
            <a:fld id="{0F08332C-4196-4BAA-8379-D1CF8D375562}" type="slidenum">
              <a:rPr lang="en-US" smtClean="0"/>
              <a:t>18</a:t>
            </a:fld>
            <a:endParaRPr lang="en-US"/>
          </a:p>
        </p:txBody>
      </p:sp>
    </p:spTree>
    <p:extLst>
      <p:ext uri="{BB962C8B-B14F-4D97-AF65-F5344CB8AC3E}">
        <p14:creationId xmlns:p14="http://schemas.microsoft.com/office/powerpoint/2010/main" val="2538874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1973 the first federal civil rights protection for people with disabilities, Section 504 of the Rehabilitation Act was signed into law. </a:t>
            </a:r>
          </a:p>
          <a:p>
            <a:endParaRPr lang="en-US" sz="1200" b="0" i="0" kern="1200" dirty="0">
              <a:solidFill>
                <a:schemeClr val="tx1"/>
              </a:solidFill>
              <a:effectLst/>
              <a:latin typeface="+mn-lt"/>
              <a:ea typeface="+mn-ea"/>
              <a:cs typeface="+mn-cs"/>
            </a:endParaRPr>
          </a:p>
          <a:p>
            <a:r>
              <a:rPr lang="en-US" dirty="0"/>
              <a:t>Section 504 states that "no qualified individual with a disability in the United States shall be excluded from, denied the benefits of, or be subjected to discrimination under" any program or activity that either receives Federal financial assistance or is conducted by any Executive agency or the United States Postal Service.</a:t>
            </a:r>
          </a:p>
          <a:p>
            <a:endParaRPr lang="en-US" dirty="0"/>
          </a:p>
          <a:p>
            <a:r>
              <a:rPr lang="en-US" dirty="0"/>
              <a:t>Each Federal agency has its own set of section 504 regulations that apply to its own programs. Agencies that provide Federal financial assistance also have section 504 regulations covering entities that receive Federal aid. Requirements common to these regulations include reasonable accommodation for employees with disabilities; program accessibility; effective communication with people who have hearing or vision disabilities; and accessible new construction and alterations. Each agency is responsible for enforcing its own regulations. Section 504 may also be enforced through private lawsuits. It is not necessary to file a complaint with a Federal agency or to receive a "right-to-sue" letter before going to court.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But the laws on paper are only worth</a:t>
            </a:r>
            <a:r>
              <a:rPr lang="en-US" sz="1200" b="0" i="0" kern="1200" baseline="0" dirty="0">
                <a:solidFill>
                  <a:schemeClr val="tx1"/>
                </a:solidFill>
                <a:effectLst/>
                <a:latin typeface="+mn-lt"/>
                <a:ea typeface="+mn-ea"/>
                <a:cs typeface="+mn-cs"/>
              </a:rPr>
              <a:t> the paper. It took people to force the executive branch to implement the law through a grueling battle with the federal agency that refused to enforce it.  </a:t>
            </a:r>
          </a:p>
          <a:p>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F08332C-4196-4BAA-8379-D1CF8D375562}" type="slidenum">
              <a:rPr lang="en-US" smtClean="0"/>
              <a:t>19</a:t>
            </a:fld>
            <a:endParaRPr lang="en-US"/>
          </a:p>
        </p:txBody>
      </p:sp>
    </p:spTree>
    <p:extLst>
      <p:ext uri="{BB962C8B-B14F-4D97-AF65-F5344CB8AC3E}">
        <p14:creationId xmlns:p14="http://schemas.microsoft.com/office/powerpoint/2010/main" val="145831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 prohibits discrimination on the basis of disability in employment, State and local government, public accommodations, commercial facilities, transportation, and telecommunications. It also applies to the United States Congress.</a:t>
            </a:r>
          </a:p>
          <a:p>
            <a:endParaRPr lang="en-US" dirty="0"/>
          </a:p>
          <a:p>
            <a:r>
              <a:rPr lang="en-US" dirty="0"/>
              <a:t>To be protected by the ADA, one must have a disability or have a relationship or association with an individual with a disability. An individual with a disability is defined by the ADA as a person who has a physical or mental impairment that substantially limits one or more major life activities, a person who has a history or record of such an impairment, or a person who is perceived by others as having such an impairment. The ADA does not specifically name all of the impairments that are covered.</a:t>
            </a:r>
          </a:p>
          <a:p>
            <a:endParaRPr lang="en-US" dirty="0"/>
          </a:p>
          <a:p>
            <a:r>
              <a:rPr lang="en-US" dirty="0"/>
              <a:t>ADA Title I: Employment</a:t>
            </a:r>
          </a:p>
          <a:p>
            <a:endParaRPr lang="en-US" dirty="0"/>
          </a:p>
          <a:p>
            <a:r>
              <a:rPr lang="en-US" dirty="0"/>
              <a:t>Title I requires employers with 15 or more employees to provide qualified individuals with disabilities an equal opportunity to benefit from the full range of employment-related opportunities available to others. For example, it prohibits discrimination in recruitment, hiring, promotions, training, pay, social activities, and other privileges of employment. It restricts questions that can be asked about an applicant's disability before a job offer is made, and it requires that employers make reasonable accommodation to the known physical or mental limitations of otherwise qualified individuals with disabilities, unless it results in undue hardship. Religious entities with 15 or more employees are covered under title I.</a:t>
            </a:r>
          </a:p>
          <a:p>
            <a:endParaRPr lang="en-US" dirty="0"/>
          </a:p>
          <a:p>
            <a:r>
              <a:rPr lang="en-US" dirty="0"/>
              <a:t>Title I complaints must be filed with the U. S. Equal Employment Opportunity Commission (EEOC) within 180 days of the date of discrimination, or 300 days if the charge is filed with a designated State or local fair employment practice agency. Individuals may file a lawsuit in Federal court only after they receive a "right-to-sue" letter from the EEOC.</a:t>
            </a:r>
          </a:p>
          <a:p>
            <a:endParaRPr lang="en-US" dirty="0"/>
          </a:p>
          <a:p>
            <a:r>
              <a:rPr lang="en-US" dirty="0"/>
              <a:t>Charges of employment discrimination on the basis of disability may be filed at any U.S. Equal Employment Opportunity Commission field office. Field offices are located in 50 cities throughout the U.S. and are listed in most telephone directories under "U.S. Government." For the appropriate EEOC field office in your geographic area, contact:</a:t>
            </a:r>
          </a:p>
          <a:p>
            <a:endParaRPr lang="en-US" dirty="0"/>
          </a:p>
          <a:p>
            <a:r>
              <a:rPr lang="en-US" dirty="0"/>
              <a:t>(800) 669-4000 (voice)</a:t>
            </a:r>
          </a:p>
          <a:p>
            <a:r>
              <a:rPr lang="en-US" dirty="0"/>
              <a:t>(800) 669-6820 (TTY)</a:t>
            </a:r>
          </a:p>
          <a:p>
            <a:endParaRPr lang="en-US" dirty="0"/>
          </a:p>
          <a:p>
            <a:r>
              <a:rPr lang="en-US" dirty="0"/>
              <a:t>www.eeoc.gov</a:t>
            </a:r>
          </a:p>
          <a:p>
            <a:endParaRPr lang="en-US" dirty="0"/>
          </a:p>
          <a:p>
            <a:r>
              <a:rPr lang="en-US" dirty="0"/>
              <a:t>Publications and information on EEOC-enforced laws may be obtained by calling:</a:t>
            </a:r>
          </a:p>
          <a:p>
            <a:endParaRPr lang="en-US" dirty="0"/>
          </a:p>
          <a:p>
            <a:r>
              <a:rPr lang="en-US" dirty="0"/>
              <a:t>(800) 669-3362 (voice)</a:t>
            </a:r>
          </a:p>
          <a:p>
            <a:r>
              <a:rPr lang="en-US" dirty="0"/>
              <a:t>(800) 800-3302 (TTY)</a:t>
            </a:r>
          </a:p>
          <a:p>
            <a:endParaRPr lang="en-US" dirty="0"/>
          </a:p>
          <a:p>
            <a:r>
              <a:rPr lang="en-US" dirty="0"/>
              <a:t>For information on how to accommodate a specific individual with a disability, contact the Job Accommodation Network at:</a:t>
            </a:r>
          </a:p>
          <a:p>
            <a:endParaRPr lang="en-US" dirty="0"/>
          </a:p>
          <a:p>
            <a:r>
              <a:rPr lang="en-US" dirty="0"/>
              <a:t>(800) 526-7234 (voice)</a:t>
            </a:r>
          </a:p>
          <a:p>
            <a:r>
              <a:rPr lang="en-US" dirty="0"/>
              <a:t>(877) 781-9403 (TTY)</a:t>
            </a:r>
          </a:p>
          <a:p>
            <a:endParaRPr lang="en-US" dirty="0"/>
          </a:p>
          <a:p>
            <a:r>
              <a:rPr lang="en-US" dirty="0"/>
              <a:t>http://askjan.org</a:t>
            </a:r>
          </a:p>
          <a:p>
            <a:endParaRPr lang="en-US" dirty="0"/>
          </a:p>
          <a:p>
            <a:r>
              <a:rPr lang="en-US" dirty="0"/>
              <a:t> </a:t>
            </a:r>
          </a:p>
          <a:p>
            <a:endParaRPr lang="en-US" dirty="0"/>
          </a:p>
          <a:p>
            <a:r>
              <a:rPr lang="en-US" dirty="0"/>
              <a:t>ADA Title II: State and Local Government Activities</a:t>
            </a:r>
          </a:p>
          <a:p>
            <a:endParaRPr lang="en-US" dirty="0"/>
          </a:p>
          <a:p>
            <a:r>
              <a:rPr lang="en-US" dirty="0"/>
              <a:t>Title II covers all activities of State and local governments regardless of the government entity's size or receipt of Federal funding. Title II requires that State and local governments give people with disabilities an equal opportunity to benefit from all of their programs, services, and activities (e.g. public education, employment, transportation, recreation, health care, social services, courts, voting, and town meetings).</a:t>
            </a:r>
          </a:p>
          <a:p>
            <a:endParaRPr lang="en-US" dirty="0"/>
          </a:p>
          <a:p>
            <a:r>
              <a:rPr lang="en-US" dirty="0"/>
              <a:t>State and local governments are required to follow specific architectural standards in the new construction and alteration of their buildings. They also must relocate programs or otherwise provide access in inaccessible older buildings, and communicate effectively with people who have hearing, vision, or speech disabilities. Public entities are not required to take actions that would result in undue financial and administrative burdens. They are required to make reasonable modifications to policies, practices, and procedures where necessary to avoid discrimination, unless they can demonstrate that doing so would fundamentally alter the nature of the service, program, or activity being provided.</a:t>
            </a:r>
          </a:p>
          <a:p>
            <a:endParaRPr lang="en-US" dirty="0"/>
          </a:p>
          <a:p>
            <a:r>
              <a:rPr lang="en-US" dirty="0"/>
              <a:t>Complaints of title II violations may be filed with the Department of Justice within 180 days of the date of discrimination. In certain situations, cases may be referred to a mediation program sponsored by the Department. The Department may bring a lawsuit where it has investigated a matter and has been unable to resolve violations.</a:t>
            </a:r>
          </a:p>
        </p:txBody>
      </p:sp>
      <p:sp>
        <p:nvSpPr>
          <p:cNvPr id="4" name="Slide Number Placeholder 3"/>
          <p:cNvSpPr>
            <a:spLocks noGrp="1"/>
          </p:cNvSpPr>
          <p:nvPr>
            <p:ph type="sldNum" sz="quarter" idx="10"/>
          </p:nvPr>
        </p:nvSpPr>
        <p:spPr/>
        <p:txBody>
          <a:bodyPr/>
          <a:lstStyle/>
          <a:p>
            <a:fld id="{0F08332C-4196-4BAA-8379-D1CF8D375562}" type="slidenum">
              <a:rPr lang="en-US" smtClean="0"/>
              <a:t>20</a:t>
            </a:fld>
            <a:endParaRPr lang="en-US"/>
          </a:p>
        </p:txBody>
      </p:sp>
    </p:spTree>
    <p:extLst>
      <p:ext uri="{BB962C8B-B14F-4D97-AF65-F5344CB8AC3E}">
        <p14:creationId xmlns:p14="http://schemas.microsoft.com/office/powerpoint/2010/main" val="2361974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547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1: The number of NYC students with disabilities is larger than the entire population of most school districts around the country.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The number is big in part because, but students in New York City are also more likely to be classified as eligible for special education.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About 19 percent of NYC students have an IEP, compared with 14 percent in Chicago, 12 percent in Los Angeles, and just 7 percent in Houston.</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2: </a:t>
            </a:r>
            <a:r>
              <a:rPr lang="en-US" sz="1200" b="1" dirty="0">
                <a:solidFill>
                  <a:srgbClr val="333333"/>
                </a:solidFill>
                <a:highlight>
                  <a:srgbClr val="FFFFFF"/>
                </a:highlight>
              </a:rPr>
              <a:t>IEPs encompass a wide variety of specific disabilities. </a:t>
            </a:r>
            <a:r>
              <a:rPr lang="en-US" sz="1200" dirty="0">
                <a:solidFill>
                  <a:srgbClr val="333333"/>
                </a:solidFill>
                <a:highlight>
                  <a:srgbClr val="FFFFFF"/>
                </a:highlight>
              </a:rPr>
              <a:t>Mirroring national figures, the most prevalent disability classifications in NYC are </a:t>
            </a:r>
            <a:r>
              <a:rPr lang="en-US" sz="1200" i="1" dirty="0">
                <a:solidFill>
                  <a:srgbClr val="333333"/>
                </a:solidFill>
                <a:highlight>
                  <a:srgbClr val="FFFFFF"/>
                </a:highlight>
              </a:rPr>
              <a:t>learning disabilities</a:t>
            </a:r>
            <a:r>
              <a:rPr lang="en-US" sz="1200" dirty="0">
                <a:solidFill>
                  <a:srgbClr val="333333"/>
                </a:solidFill>
                <a:highlight>
                  <a:srgbClr val="FFFFFF"/>
                </a:highlight>
              </a:rPr>
              <a:t> (</a:t>
            </a:r>
            <a:r>
              <a:rPr lang="en-US" sz="1200" b="1" u="sng" dirty="0">
                <a:solidFill>
                  <a:srgbClr val="333333"/>
                </a:solidFill>
                <a:highlight>
                  <a:srgbClr val="FFFFFF"/>
                </a:highlight>
              </a:rPr>
              <a:t>40% of all students with disabilities</a:t>
            </a:r>
            <a:r>
              <a:rPr lang="en-US" sz="1200" dirty="0">
                <a:solidFill>
                  <a:srgbClr val="333333"/>
                </a:solidFill>
                <a:highlight>
                  <a:srgbClr val="FFFFFF"/>
                </a:highlight>
              </a:rPr>
              <a:t>) and </a:t>
            </a:r>
            <a:r>
              <a:rPr lang="en-US" sz="1200" i="1" dirty="0">
                <a:solidFill>
                  <a:srgbClr val="333333"/>
                </a:solidFill>
                <a:highlight>
                  <a:srgbClr val="FFFFFF"/>
                </a:highlight>
              </a:rPr>
              <a:t>speech or language impairments</a:t>
            </a:r>
            <a:r>
              <a:rPr lang="en-US" sz="1200" dirty="0">
                <a:solidFill>
                  <a:srgbClr val="333333"/>
                </a:solidFill>
                <a:highlight>
                  <a:srgbClr val="FFFFFF"/>
                </a:highlight>
              </a:rPr>
              <a:t> </a:t>
            </a:r>
            <a:r>
              <a:rPr lang="en-US" sz="1200" b="1" u="sng" dirty="0">
                <a:solidFill>
                  <a:srgbClr val="333333"/>
                </a:solidFill>
                <a:highlight>
                  <a:srgbClr val="FFFFFF"/>
                </a:highlight>
              </a:rPr>
              <a:t>(32%)</a:t>
            </a:r>
            <a:r>
              <a:rPr lang="en-US" sz="1200" dirty="0">
                <a:solidFill>
                  <a:srgbClr val="333333"/>
                </a:solidFill>
                <a:highlight>
                  <a:srgbClr val="FFFFFF"/>
                </a:highlight>
              </a:rPr>
              <a:t>. Other relatively common disability classifications include </a:t>
            </a:r>
            <a:r>
              <a:rPr lang="en-US" sz="1200" i="1" dirty="0">
                <a:solidFill>
                  <a:srgbClr val="333333"/>
                </a:solidFill>
                <a:highlight>
                  <a:srgbClr val="FFFFFF"/>
                </a:highlight>
              </a:rPr>
              <a:t>autism</a:t>
            </a:r>
            <a:r>
              <a:rPr lang="en-US" sz="1200" dirty="0">
                <a:solidFill>
                  <a:srgbClr val="333333"/>
                </a:solidFill>
                <a:highlight>
                  <a:srgbClr val="FFFFFF"/>
                </a:highlight>
              </a:rPr>
              <a:t> </a:t>
            </a:r>
            <a:r>
              <a:rPr lang="en-US" sz="1200" b="1" u="sng" dirty="0">
                <a:solidFill>
                  <a:srgbClr val="333333"/>
                </a:solidFill>
                <a:highlight>
                  <a:srgbClr val="FFFFFF"/>
                </a:highlight>
              </a:rPr>
              <a:t>(7%)</a:t>
            </a:r>
            <a:r>
              <a:rPr lang="en-US" sz="1200" dirty="0">
                <a:solidFill>
                  <a:srgbClr val="333333"/>
                </a:solidFill>
                <a:highlight>
                  <a:srgbClr val="FFFFFF"/>
                </a:highlight>
              </a:rPr>
              <a:t>; </a:t>
            </a:r>
            <a:r>
              <a:rPr lang="en-US" sz="1200" i="1" dirty="0">
                <a:solidFill>
                  <a:srgbClr val="333333"/>
                </a:solidFill>
                <a:highlight>
                  <a:srgbClr val="FFFFFF"/>
                </a:highlight>
              </a:rPr>
              <a:t>emotional disturbance </a:t>
            </a:r>
            <a:r>
              <a:rPr lang="en-US" sz="1200" b="1" u="sng" dirty="0">
                <a:solidFill>
                  <a:srgbClr val="333333"/>
                </a:solidFill>
                <a:highlight>
                  <a:srgbClr val="FFFFFF"/>
                </a:highlight>
              </a:rPr>
              <a:t>(6%)</a:t>
            </a:r>
            <a:r>
              <a:rPr lang="en-US" sz="1200" dirty="0">
                <a:solidFill>
                  <a:srgbClr val="333333"/>
                </a:solidFill>
                <a:highlight>
                  <a:srgbClr val="FFFFFF"/>
                </a:highlight>
              </a:rPr>
              <a:t>; and </a:t>
            </a:r>
            <a:r>
              <a:rPr lang="en-US" sz="1200" i="1" dirty="0">
                <a:solidFill>
                  <a:srgbClr val="333333"/>
                </a:solidFill>
                <a:highlight>
                  <a:srgbClr val="FFFFFF"/>
                </a:highlight>
              </a:rPr>
              <a:t>other health impairments</a:t>
            </a:r>
            <a:r>
              <a:rPr lang="en-US" sz="1200" dirty="0">
                <a:solidFill>
                  <a:srgbClr val="333333"/>
                </a:solidFill>
                <a:highlight>
                  <a:srgbClr val="FFFFFF"/>
                </a:highlight>
              </a:rPr>
              <a:t> </a:t>
            </a:r>
            <a:r>
              <a:rPr lang="en-US" sz="1200" b="1" u="sng" dirty="0">
                <a:solidFill>
                  <a:srgbClr val="333333"/>
                </a:solidFill>
                <a:highlight>
                  <a:srgbClr val="FFFFFF"/>
                </a:highlight>
              </a:rPr>
              <a:t>(8%)</a:t>
            </a:r>
            <a:r>
              <a:rPr lang="en-US" sz="1200" dirty="0">
                <a:solidFill>
                  <a:srgbClr val="333333"/>
                </a:solidFill>
                <a:highlight>
                  <a:srgbClr val="FFFFFF"/>
                </a:highlight>
              </a:rPr>
              <a:t>. </a:t>
            </a:r>
            <a:endParaRPr lang="en-US" sz="1200" dirty="0">
              <a:solidFill>
                <a:schemeClr val="dk2"/>
              </a:solidFill>
            </a:endParaRP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3: Disparities by gender--we know that those that are invisible or considered less problematic behaviors go untreated and underrecognized.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Girls are 34% of all SWD while boys are 66%</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4: Disparities by race/ethnicity:</a:t>
            </a:r>
          </a:p>
          <a:p>
            <a:pPr marL="914400" lvl="1" indent="-304800" algn="l" rtl="0">
              <a:lnSpc>
                <a:spcPct val="115000"/>
              </a:lnSpc>
              <a:spcBef>
                <a:spcPts val="0"/>
              </a:spcBef>
              <a:spcAft>
                <a:spcPts val="0"/>
              </a:spcAft>
              <a:buClr>
                <a:srgbClr val="333333"/>
              </a:buClr>
              <a:buSzPts val="1200"/>
              <a:buChar char="○"/>
            </a:pPr>
            <a:r>
              <a:rPr lang="en-US" sz="1150" dirty="0">
                <a:solidFill>
                  <a:srgbClr val="333333"/>
                </a:solidFill>
              </a:rPr>
              <a:t>Figure 4 shows that Asian and Latino students are more likely to be diagnosed with speech or language impairments. (Among students with disabilities, 38% of Asian and 36% of Latino students have an IEP for speech or language impairments, compared with 26% of Black and 28% of White students.) This difference is driven in part by the fact that students who are English Language Learners are overrepresented among those classified as having speech or language impairments.</a:t>
            </a:r>
          </a:p>
          <a:p>
            <a:pPr marL="914400" lvl="1" indent="-304800" algn="l" rtl="0">
              <a:lnSpc>
                <a:spcPct val="115000"/>
              </a:lnSpc>
              <a:spcBef>
                <a:spcPts val="0"/>
              </a:spcBef>
              <a:spcAft>
                <a:spcPts val="0"/>
              </a:spcAft>
              <a:buClr>
                <a:srgbClr val="333333"/>
              </a:buClr>
              <a:buSzPts val="1200"/>
              <a:buChar char="○"/>
            </a:pPr>
            <a:r>
              <a:rPr lang="en-US" sz="1150" dirty="0">
                <a:solidFill>
                  <a:srgbClr val="333333"/>
                </a:solidFill>
              </a:rPr>
              <a:t>White and Asian students are diagnosed with autism at higher rates than Black and Latino students (11% and 10% of White and Asian students with disabilities, respectively, vs. 7% and 6% among Black and Latino students with disabilities). Finally, Black students are more than twice as likely to have an IEP for emotional disturbance.</a:t>
            </a:r>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062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1: The number of NYC students with disabilities is larger than the entire population of most school districts around the country.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The number is big in part because, but students in New York City are also more likely to be classified as eligible for special education.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About 19 percent of NYC students have an IEP, compared with 14 percent in Chicago, 12 percent in Los Angeles, and just 7 percent in Houston.</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2: </a:t>
            </a:r>
            <a:r>
              <a:rPr lang="en-US" sz="1200" b="1" dirty="0">
                <a:solidFill>
                  <a:srgbClr val="333333"/>
                </a:solidFill>
                <a:highlight>
                  <a:srgbClr val="FFFFFF"/>
                </a:highlight>
              </a:rPr>
              <a:t>IEPs encompass a wide variety of specific disabilities. </a:t>
            </a:r>
            <a:r>
              <a:rPr lang="en-US" sz="1200" dirty="0">
                <a:solidFill>
                  <a:srgbClr val="333333"/>
                </a:solidFill>
                <a:highlight>
                  <a:srgbClr val="FFFFFF"/>
                </a:highlight>
              </a:rPr>
              <a:t>Mirroring national figures, the most prevalent disability classifications in NYC are </a:t>
            </a:r>
            <a:r>
              <a:rPr lang="en-US" sz="1200" i="1" dirty="0">
                <a:solidFill>
                  <a:srgbClr val="333333"/>
                </a:solidFill>
                <a:highlight>
                  <a:srgbClr val="FFFFFF"/>
                </a:highlight>
              </a:rPr>
              <a:t>learning disabilities</a:t>
            </a:r>
            <a:r>
              <a:rPr lang="en-US" sz="1200" dirty="0">
                <a:solidFill>
                  <a:srgbClr val="333333"/>
                </a:solidFill>
                <a:highlight>
                  <a:srgbClr val="FFFFFF"/>
                </a:highlight>
              </a:rPr>
              <a:t> (</a:t>
            </a:r>
            <a:r>
              <a:rPr lang="en-US" sz="1200" b="1" u="sng" dirty="0">
                <a:solidFill>
                  <a:srgbClr val="333333"/>
                </a:solidFill>
                <a:highlight>
                  <a:srgbClr val="FFFFFF"/>
                </a:highlight>
              </a:rPr>
              <a:t>40% of all students with disabilities</a:t>
            </a:r>
            <a:r>
              <a:rPr lang="en-US" sz="1200" dirty="0">
                <a:solidFill>
                  <a:srgbClr val="333333"/>
                </a:solidFill>
                <a:highlight>
                  <a:srgbClr val="FFFFFF"/>
                </a:highlight>
              </a:rPr>
              <a:t>) and </a:t>
            </a:r>
            <a:r>
              <a:rPr lang="en-US" sz="1200" i="1" dirty="0">
                <a:solidFill>
                  <a:srgbClr val="333333"/>
                </a:solidFill>
                <a:highlight>
                  <a:srgbClr val="FFFFFF"/>
                </a:highlight>
              </a:rPr>
              <a:t>speech or language impairments</a:t>
            </a:r>
            <a:r>
              <a:rPr lang="en-US" sz="1200" dirty="0">
                <a:solidFill>
                  <a:srgbClr val="333333"/>
                </a:solidFill>
                <a:highlight>
                  <a:srgbClr val="FFFFFF"/>
                </a:highlight>
              </a:rPr>
              <a:t> </a:t>
            </a:r>
            <a:r>
              <a:rPr lang="en-US" sz="1200" b="1" u="sng" dirty="0">
                <a:solidFill>
                  <a:srgbClr val="333333"/>
                </a:solidFill>
                <a:highlight>
                  <a:srgbClr val="FFFFFF"/>
                </a:highlight>
              </a:rPr>
              <a:t>(32%)</a:t>
            </a:r>
            <a:r>
              <a:rPr lang="en-US" sz="1200" dirty="0">
                <a:solidFill>
                  <a:srgbClr val="333333"/>
                </a:solidFill>
                <a:highlight>
                  <a:srgbClr val="FFFFFF"/>
                </a:highlight>
              </a:rPr>
              <a:t>. Other relatively common disability classifications include </a:t>
            </a:r>
            <a:r>
              <a:rPr lang="en-US" sz="1200" i="1" dirty="0">
                <a:solidFill>
                  <a:srgbClr val="333333"/>
                </a:solidFill>
                <a:highlight>
                  <a:srgbClr val="FFFFFF"/>
                </a:highlight>
              </a:rPr>
              <a:t>autism</a:t>
            </a:r>
            <a:r>
              <a:rPr lang="en-US" sz="1200" dirty="0">
                <a:solidFill>
                  <a:srgbClr val="333333"/>
                </a:solidFill>
                <a:highlight>
                  <a:srgbClr val="FFFFFF"/>
                </a:highlight>
              </a:rPr>
              <a:t> </a:t>
            </a:r>
            <a:r>
              <a:rPr lang="en-US" sz="1200" b="1" u="sng" dirty="0">
                <a:solidFill>
                  <a:srgbClr val="333333"/>
                </a:solidFill>
                <a:highlight>
                  <a:srgbClr val="FFFFFF"/>
                </a:highlight>
              </a:rPr>
              <a:t>(7%)</a:t>
            </a:r>
            <a:r>
              <a:rPr lang="en-US" sz="1200" dirty="0">
                <a:solidFill>
                  <a:srgbClr val="333333"/>
                </a:solidFill>
                <a:highlight>
                  <a:srgbClr val="FFFFFF"/>
                </a:highlight>
              </a:rPr>
              <a:t>; </a:t>
            </a:r>
            <a:r>
              <a:rPr lang="en-US" sz="1200" i="1" dirty="0">
                <a:solidFill>
                  <a:srgbClr val="333333"/>
                </a:solidFill>
                <a:highlight>
                  <a:srgbClr val="FFFFFF"/>
                </a:highlight>
              </a:rPr>
              <a:t>emotional disturbance </a:t>
            </a:r>
            <a:r>
              <a:rPr lang="en-US" sz="1200" b="1" u="sng" dirty="0">
                <a:solidFill>
                  <a:srgbClr val="333333"/>
                </a:solidFill>
                <a:highlight>
                  <a:srgbClr val="FFFFFF"/>
                </a:highlight>
              </a:rPr>
              <a:t>(6%)</a:t>
            </a:r>
            <a:r>
              <a:rPr lang="en-US" sz="1200" dirty="0">
                <a:solidFill>
                  <a:srgbClr val="333333"/>
                </a:solidFill>
                <a:highlight>
                  <a:srgbClr val="FFFFFF"/>
                </a:highlight>
              </a:rPr>
              <a:t>; and </a:t>
            </a:r>
            <a:r>
              <a:rPr lang="en-US" sz="1200" i="1" dirty="0">
                <a:solidFill>
                  <a:srgbClr val="333333"/>
                </a:solidFill>
                <a:highlight>
                  <a:srgbClr val="FFFFFF"/>
                </a:highlight>
              </a:rPr>
              <a:t>other health impairments</a:t>
            </a:r>
            <a:r>
              <a:rPr lang="en-US" sz="1200" dirty="0">
                <a:solidFill>
                  <a:srgbClr val="333333"/>
                </a:solidFill>
                <a:highlight>
                  <a:srgbClr val="FFFFFF"/>
                </a:highlight>
              </a:rPr>
              <a:t> </a:t>
            </a:r>
            <a:r>
              <a:rPr lang="en-US" sz="1200" b="1" u="sng" dirty="0">
                <a:solidFill>
                  <a:srgbClr val="333333"/>
                </a:solidFill>
                <a:highlight>
                  <a:srgbClr val="FFFFFF"/>
                </a:highlight>
              </a:rPr>
              <a:t>(8%)</a:t>
            </a:r>
            <a:r>
              <a:rPr lang="en-US" sz="1200" dirty="0">
                <a:solidFill>
                  <a:srgbClr val="333333"/>
                </a:solidFill>
                <a:highlight>
                  <a:srgbClr val="FFFFFF"/>
                </a:highlight>
              </a:rPr>
              <a:t>. </a:t>
            </a:r>
            <a:endParaRPr lang="en-US" sz="1200" dirty="0">
              <a:solidFill>
                <a:schemeClr val="dk2"/>
              </a:solidFill>
            </a:endParaRP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3: Disparities by gender--we know that those that are invisible or considered less problematic behaviors go untreated and underrecognized.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Girls are 34% of all SWD while boys are 66%</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4: Disparities by race/ethnicity:</a:t>
            </a:r>
          </a:p>
          <a:p>
            <a:pPr marL="914400" lvl="1" indent="-304800" algn="l" rtl="0">
              <a:lnSpc>
                <a:spcPct val="115000"/>
              </a:lnSpc>
              <a:spcBef>
                <a:spcPts val="0"/>
              </a:spcBef>
              <a:spcAft>
                <a:spcPts val="0"/>
              </a:spcAft>
              <a:buClr>
                <a:srgbClr val="333333"/>
              </a:buClr>
              <a:buSzPts val="1200"/>
              <a:buChar char="○"/>
            </a:pPr>
            <a:r>
              <a:rPr lang="en-US" sz="1150" dirty="0">
                <a:solidFill>
                  <a:srgbClr val="333333"/>
                </a:solidFill>
              </a:rPr>
              <a:t>Figure 4 shows that Asian and Latino students are more likely to be diagnosed with speech or language impairments. (Among students with disabilities, 38% of Asian and 36% of Latino students have an IEP for speech or language impairments, compared with 26% of Black and 28% of White students.) This difference is driven in part by the fact that students who are English Language Learners are overrepresented among those classified as having speech or language impairments.</a:t>
            </a:r>
          </a:p>
          <a:p>
            <a:pPr marL="914400" lvl="1" indent="-304800" algn="l" rtl="0">
              <a:lnSpc>
                <a:spcPct val="115000"/>
              </a:lnSpc>
              <a:spcBef>
                <a:spcPts val="0"/>
              </a:spcBef>
              <a:spcAft>
                <a:spcPts val="0"/>
              </a:spcAft>
              <a:buClr>
                <a:srgbClr val="333333"/>
              </a:buClr>
              <a:buSzPts val="1200"/>
              <a:buChar char="○"/>
            </a:pPr>
            <a:r>
              <a:rPr lang="en-US" sz="1150" dirty="0">
                <a:solidFill>
                  <a:srgbClr val="333333"/>
                </a:solidFill>
              </a:rPr>
              <a:t>White and Asian students are diagnosed with autism at higher rates than Black and Latino students (11% and 10% of White and Asian students with disabilities, respectively, vs. 7% and 6% among Black and Latino students with disabilities). Finally, Black students are more than twice as likely to have an IEP for emotional disturbance.</a:t>
            </a:r>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602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1: The number of NYC students with disabilities is larger than the entire population of most school districts around the country.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The number is big in part because, but students in New York City are also more likely to be classified as eligible for special education.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About 19 percent of NYC students have an IEP, compared with 14 percent in Chicago, 12 percent in Los Angeles, and just 7 percent in Houston.</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2: </a:t>
            </a:r>
            <a:r>
              <a:rPr lang="en-US" sz="1200" b="1" dirty="0">
                <a:solidFill>
                  <a:srgbClr val="333333"/>
                </a:solidFill>
                <a:highlight>
                  <a:srgbClr val="FFFFFF"/>
                </a:highlight>
              </a:rPr>
              <a:t>IEPs encompass a wide variety of specific disabilities. </a:t>
            </a:r>
            <a:r>
              <a:rPr lang="en-US" sz="1200" dirty="0">
                <a:solidFill>
                  <a:srgbClr val="333333"/>
                </a:solidFill>
                <a:highlight>
                  <a:srgbClr val="FFFFFF"/>
                </a:highlight>
              </a:rPr>
              <a:t>Mirroring national figures, the most prevalent disability classifications in NYC are </a:t>
            </a:r>
            <a:r>
              <a:rPr lang="en-US" sz="1200" i="1" dirty="0">
                <a:solidFill>
                  <a:srgbClr val="333333"/>
                </a:solidFill>
                <a:highlight>
                  <a:srgbClr val="FFFFFF"/>
                </a:highlight>
              </a:rPr>
              <a:t>learning disabilities</a:t>
            </a:r>
            <a:r>
              <a:rPr lang="en-US" sz="1200" dirty="0">
                <a:solidFill>
                  <a:srgbClr val="333333"/>
                </a:solidFill>
                <a:highlight>
                  <a:srgbClr val="FFFFFF"/>
                </a:highlight>
              </a:rPr>
              <a:t> (</a:t>
            </a:r>
            <a:r>
              <a:rPr lang="en-US" sz="1200" b="1" u="sng" dirty="0">
                <a:solidFill>
                  <a:srgbClr val="333333"/>
                </a:solidFill>
                <a:highlight>
                  <a:srgbClr val="FFFFFF"/>
                </a:highlight>
              </a:rPr>
              <a:t>40% of all students with disabilities</a:t>
            </a:r>
            <a:r>
              <a:rPr lang="en-US" sz="1200" dirty="0">
                <a:solidFill>
                  <a:srgbClr val="333333"/>
                </a:solidFill>
                <a:highlight>
                  <a:srgbClr val="FFFFFF"/>
                </a:highlight>
              </a:rPr>
              <a:t>) and </a:t>
            </a:r>
            <a:r>
              <a:rPr lang="en-US" sz="1200" i="1" dirty="0">
                <a:solidFill>
                  <a:srgbClr val="333333"/>
                </a:solidFill>
                <a:highlight>
                  <a:srgbClr val="FFFFFF"/>
                </a:highlight>
              </a:rPr>
              <a:t>speech or language impairments</a:t>
            </a:r>
            <a:r>
              <a:rPr lang="en-US" sz="1200" dirty="0">
                <a:solidFill>
                  <a:srgbClr val="333333"/>
                </a:solidFill>
                <a:highlight>
                  <a:srgbClr val="FFFFFF"/>
                </a:highlight>
              </a:rPr>
              <a:t> </a:t>
            </a:r>
            <a:r>
              <a:rPr lang="en-US" sz="1200" b="1" u="sng" dirty="0">
                <a:solidFill>
                  <a:srgbClr val="333333"/>
                </a:solidFill>
                <a:highlight>
                  <a:srgbClr val="FFFFFF"/>
                </a:highlight>
              </a:rPr>
              <a:t>(32%)</a:t>
            </a:r>
            <a:r>
              <a:rPr lang="en-US" sz="1200" dirty="0">
                <a:solidFill>
                  <a:srgbClr val="333333"/>
                </a:solidFill>
                <a:highlight>
                  <a:srgbClr val="FFFFFF"/>
                </a:highlight>
              </a:rPr>
              <a:t>. Other relatively common disability classifications include </a:t>
            </a:r>
            <a:r>
              <a:rPr lang="en-US" sz="1200" i="1" dirty="0">
                <a:solidFill>
                  <a:srgbClr val="333333"/>
                </a:solidFill>
                <a:highlight>
                  <a:srgbClr val="FFFFFF"/>
                </a:highlight>
              </a:rPr>
              <a:t>autism</a:t>
            </a:r>
            <a:r>
              <a:rPr lang="en-US" sz="1200" dirty="0">
                <a:solidFill>
                  <a:srgbClr val="333333"/>
                </a:solidFill>
                <a:highlight>
                  <a:srgbClr val="FFFFFF"/>
                </a:highlight>
              </a:rPr>
              <a:t> </a:t>
            </a:r>
            <a:r>
              <a:rPr lang="en-US" sz="1200" b="1" u="sng" dirty="0">
                <a:solidFill>
                  <a:srgbClr val="333333"/>
                </a:solidFill>
                <a:highlight>
                  <a:srgbClr val="FFFFFF"/>
                </a:highlight>
              </a:rPr>
              <a:t>(7%)</a:t>
            </a:r>
            <a:r>
              <a:rPr lang="en-US" sz="1200" dirty="0">
                <a:solidFill>
                  <a:srgbClr val="333333"/>
                </a:solidFill>
                <a:highlight>
                  <a:srgbClr val="FFFFFF"/>
                </a:highlight>
              </a:rPr>
              <a:t>; </a:t>
            </a:r>
            <a:r>
              <a:rPr lang="en-US" sz="1200" i="1" dirty="0">
                <a:solidFill>
                  <a:srgbClr val="333333"/>
                </a:solidFill>
                <a:highlight>
                  <a:srgbClr val="FFFFFF"/>
                </a:highlight>
              </a:rPr>
              <a:t>emotional disturbance </a:t>
            </a:r>
            <a:r>
              <a:rPr lang="en-US" sz="1200" b="1" u="sng" dirty="0">
                <a:solidFill>
                  <a:srgbClr val="333333"/>
                </a:solidFill>
                <a:highlight>
                  <a:srgbClr val="FFFFFF"/>
                </a:highlight>
              </a:rPr>
              <a:t>(6%)</a:t>
            </a:r>
            <a:r>
              <a:rPr lang="en-US" sz="1200" dirty="0">
                <a:solidFill>
                  <a:srgbClr val="333333"/>
                </a:solidFill>
                <a:highlight>
                  <a:srgbClr val="FFFFFF"/>
                </a:highlight>
              </a:rPr>
              <a:t>; and </a:t>
            </a:r>
            <a:r>
              <a:rPr lang="en-US" sz="1200" i="1" dirty="0">
                <a:solidFill>
                  <a:srgbClr val="333333"/>
                </a:solidFill>
                <a:highlight>
                  <a:srgbClr val="FFFFFF"/>
                </a:highlight>
              </a:rPr>
              <a:t>other health impairments</a:t>
            </a:r>
            <a:r>
              <a:rPr lang="en-US" sz="1200" dirty="0">
                <a:solidFill>
                  <a:srgbClr val="333333"/>
                </a:solidFill>
                <a:highlight>
                  <a:srgbClr val="FFFFFF"/>
                </a:highlight>
              </a:rPr>
              <a:t> </a:t>
            </a:r>
            <a:r>
              <a:rPr lang="en-US" sz="1200" b="1" u="sng" dirty="0">
                <a:solidFill>
                  <a:srgbClr val="333333"/>
                </a:solidFill>
                <a:highlight>
                  <a:srgbClr val="FFFFFF"/>
                </a:highlight>
              </a:rPr>
              <a:t>(8%)</a:t>
            </a:r>
            <a:r>
              <a:rPr lang="en-US" sz="1200" dirty="0">
                <a:solidFill>
                  <a:srgbClr val="333333"/>
                </a:solidFill>
                <a:highlight>
                  <a:srgbClr val="FFFFFF"/>
                </a:highlight>
              </a:rPr>
              <a:t>. </a:t>
            </a:r>
            <a:endParaRPr lang="en-US" sz="1200" dirty="0">
              <a:solidFill>
                <a:schemeClr val="dk2"/>
              </a:solidFill>
            </a:endParaRP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3: Disparities by gender--we know that those that are invisible or considered less problematic behaviors go untreated and underrecognized.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Girls are 34% of all SWD while boys are 66%</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4: Disparities by race/ethnicity:</a:t>
            </a:r>
          </a:p>
          <a:p>
            <a:pPr marL="914400" lvl="1" indent="-304800" algn="l" rtl="0">
              <a:lnSpc>
                <a:spcPct val="115000"/>
              </a:lnSpc>
              <a:spcBef>
                <a:spcPts val="0"/>
              </a:spcBef>
              <a:spcAft>
                <a:spcPts val="0"/>
              </a:spcAft>
              <a:buClr>
                <a:srgbClr val="333333"/>
              </a:buClr>
              <a:buSzPts val="1200"/>
              <a:buChar char="○"/>
            </a:pPr>
            <a:r>
              <a:rPr lang="en-US" sz="1150" dirty="0">
                <a:solidFill>
                  <a:srgbClr val="333333"/>
                </a:solidFill>
              </a:rPr>
              <a:t>Figure 4 shows that Asian and Latino students are more likely to be diagnosed with speech or language impairments. (Among students with disabilities, 38% of Asian and 36% of Latino students have an IEP for speech or language impairments, compared with 26% of Black and 28% of White students.) This difference is driven in part by the fact that students who are English Language Learners are overrepresented among those classified as having speech or language impairments.</a:t>
            </a:r>
          </a:p>
          <a:p>
            <a:pPr marL="914400" lvl="1" indent="-304800" algn="l" rtl="0">
              <a:lnSpc>
                <a:spcPct val="115000"/>
              </a:lnSpc>
              <a:spcBef>
                <a:spcPts val="0"/>
              </a:spcBef>
              <a:spcAft>
                <a:spcPts val="0"/>
              </a:spcAft>
              <a:buClr>
                <a:srgbClr val="333333"/>
              </a:buClr>
              <a:buSzPts val="1200"/>
              <a:buChar char="○"/>
            </a:pPr>
            <a:r>
              <a:rPr lang="en-US" sz="1150" dirty="0">
                <a:solidFill>
                  <a:srgbClr val="333333"/>
                </a:solidFill>
              </a:rPr>
              <a:t>White and Asian students are diagnosed with autism at higher rates than Black and Latino students (11% and 10% of White and Asian students with disabilities, respectively, vs. 7% and 6% among Black and Latino students with disabilities). Finally, Black students are more than twice as likely to have an IEP for emotional disturbance.</a:t>
            </a:r>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60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9480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1: The number of NYC students with disabilities is larger than the entire population of most school districts around the country.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The number is big in part because, but students in New York City are also more likely to be classified as eligible for special education.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About 19 percent of NYC students have an IEP, compared with 14 percent in Chicago, 12 percent in Los Angeles, and just 7 percent in Houston.</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2: </a:t>
            </a:r>
            <a:r>
              <a:rPr lang="en-US" sz="1200" b="1" dirty="0">
                <a:solidFill>
                  <a:srgbClr val="333333"/>
                </a:solidFill>
                <a:highlight>
                  <a:srgbClr val="FFFFFF"/>
                </a:highlight>
              </a:rPr>
              <a:t>IEPs encompass a wide variety of specific disabilities. </a:t>
            </a:r>
            <a:r>
              <a:rPr lang="en-US" sz="1200" dirty="0">
                <a:solidFill>
                  <a:srgbClr val="333333"/>
                </a:solidFill>
                <a:highlight>
                  <a:srgbClr val="FFFFFF"/>
                </a:highlight>
              </a:rPr>
              <a:t>Mirroring national figures, the most prevalent disability classifications in NYC are </a:t>
            </a:r>
            <a:r>
              <a:rPr lang="en-US" sz="1200" i="1" dirty="0">
                <a:solidFill>
                  <a:srgbClr val="333333"/>
                </a:solidFill>
                <a:highlight>
                  <a:srgbClr val="FFFFFF"/>
                </a:highlight>
              </a:rPr>
              <a:t>learning disabilities</a:t>
            </a:r>
            <a:r>
              <a:rPr lang="en-US" sz="1200" dirty="0">
                <a:solidFill>
                  <a:srgbClr val="333333"/>
                </a:solidFill>
                <a:highlight>
                  <a:srgbClr val="FFFFFF"/>
                </a:highlight>
              </a:rPr>
              <a:t> (</a:t>
            </a:r>
            <a:r>
              <a:rPr lang="en-US" sz="1200" b="1" u="sng" dirty="0">
                <a:solidFill>
                  <a:srgbClr val="333333"/>
                </a:solidFill>
                <a:highlight>
                  <a:srgbClr val="FFFFFF"/>
                </a:highlight>
              </a:rPr>
              <a:t>40% of all students with disabilities</a:t>
            </a:r>
            <a:r>
              <a:rPr lang="en-US" sz="1200" dirty="0">
                <a:solidFill>
                  <a:srgbClr val="333333"/>
                </a:solidFill>
                <a:highlight>
                  <a:srgbClr val="FFFFFF"/>
                </a:highlight>
              </a:rPr>
              <a:t>) and </a:t>
            </a:r>
            <a:r>
              <a:rPr lang="en-US" sz="1200" i="1" dirty="0">
                <a:solidFill>
                  <a:srgbClr val="333333"/>
                </a:solidFill>
                <a:highlight>
                  <a:srgbClr val="FFFFFF"/>
                </a:highlight>
              </a:rPr>
              <a:t>speech or language impairments</a:t>
            </a:r>
            <a:r>
              <a:rPr lang="en-US" sz="1200" dirty="0">
                <a:solidFill>
                  <a:srgbClr val="333333"/>
                </a:solidFill>
                <a:highlight>
                  <a:srgbClr val="FFFFFF"/>
                </a:highlight>
              </a:rPr>
              <a:t> </a:t>
            </a:r>
            <a:r>
              <a:rPr lang="en-US" sz="1200" b="1" u="sng" dirty="0">
                <a:solidFill>
                  <a:srgbClr val="333333"/>
                </a:solidFill>
                <a:highlight>
                  <a:srgbClr val="FFFFFF"/>
                </a:highlight>
              </a:rPr>
              <a:t>(32%)</a:t>
            </a:r>
            <a:r>
              <a:rPr lang="en-US" sz="1200" dirty="0">
                <a:solidFill>
                  <a:srgbClr val="333333"/>
                </a:solidFill>
                <a:highlight>
                  <a:srgbClr val="FFFFFF"/>
                </a:highlight>
              </a:rPr>
              <a:t>. Other relatively common disability classifications include </a:t>
            </a:r>
            <a:r>
              <a:rPr lang="en-US" sz="1200" i="1" dirty="0">
                <a:solidFill>
                  <a:srgbClr val="333333"/>
                </a:solidFill>
                <a:highlight>
                  <a:srgbClr val="FFFFFF"/>
                </a:highlight>
              </a:rPr>
              <a:t>autism</a:t>
            </a:r>
            <a:r>
              <a:rPr lang="en-US" sz="1200" dirty="0">
                <a:solidFill>
                  <a:srgbClr val="333333"/>
                </a:solidFill>
                <a:highlight>
                  <a:srgbClr val="FFFFFF"/>
                </a:highlight>
              </a:rPr>
              <a:t> </a:t>
            </a:r>
            <a:r>
              <a:rPr lang="en-US" sz="1200" b="1" u="sng" dirty="0">
                <a:solidFill>
                  <a:srgbClr val="333333"/>
                </a:solidFill>
                <a:highlight>
                  <a:srgbClr val="FFFFFF"/>
                </a:highlight>
              </a:rPr>
              <a:t>(7%)</a:t>
            </a:r>
            <a:r>
              <a:rPr lang="en-US" sz="1200" dirty="0">
                <a:solidFill>
                  <a:srgbClr val="333333"/>
                </a:solidFill>
                <a:highlight>
                  <a:srgbClr val="FFFFFF"/>
                </a:highlight>
              </a:rPr>
              <a:t>; </a:t>
            </a:r>
            <a:r>
              <a:rPr lang="en-US" sz="1200" i="1" dirty="0">
                <a:solidFill>
                  <a:srgbClr val="333333"/>
                </a:solidFill>
                <a:highlight>
                  <a:srgbClr val="FFFFFF"/>
                </a:highlight>
              </a:rPr>
              <a:t>emotional disturbance </a:t>
            </a:r>
            <a:r>
              <a:rPr lang="en-US" sz="1200" b="1" u="sng" dirty="0">
                <a:solidFill>
                  <a:srgbClr val="333333"/>
                </a:solidFill>
                <a:highlight>
                  <a:srgbClr val="FFFFFF"/>
                </a:highlight>
              </a:rPr>
              <a:t>(6%)</a:t>
            </a:r>
            <a:r>
              <a:rPr lang="en-US" sz="1200" dirty="0">
                <a:solidFill>
                  <a:srgbClr val="333333"/>
                </a:solidFill>
                <a:highlight>
                  <a:srgbClr val="FFFFFF"/>
                </a:highlight>
              </a:rPr>
              <a:t>; and </a:t>
            </a:r>
            <a:r>
              <a:rPr lang="en-US" sz="1200" i="1" dirty="0">
                <a:solidFill>
                  <a:srgbClr val="333333"/>
                </a:solidFill>
                <a:highlight>
                  <a:srgbClr val="FFFFFF"/>
                </a:highlight>
              </a:rPr>
              <a:t>other health impairments</a:t>
            </a:r>
            <a:r>
              <a:rPr lang="en-US" sz="1200" dirty="0">
                <a:solidFill>
                  <a:srgbClr val="333333"/>
                </a:solidFill>
                <a:highlight>
                  <a:srgbClr val="FFFFFF"/>
                </a:highlight>
              </a:rPr>
              <a:t> </a:t>
            </a:r>
            <a:r>
              <a:rPr lang="en-US" sz="1200" b="1" u="sng" dirty="0">
                <a:solidFill>
                  <a:srgbClr val="333333"/>
                </a:solidFill>
                <a:highlight>
                  <a:srgbClr val="FFFFFF"/>
                </a:highlight>
              </a:rPr>
              <a:t>(8%)</a:t>
            </a:r>
            <a:r>
              <a:rPr lang="en-US" sz="1200" dirty="0">
                <a:solidFill>
                  <a:srgbClr val="333333"/>
                </a:solidFill>
                <a:highlight>
                  <a:srgbClr val="FFFFFF"/>
                </a:highlight>
              </a:rPr>
              <a:t>. </a:t>
            </a:r>
            <a:endParaRPr lang="en-US" sz="1200" dirty="0">
              <a:solidFill>
                <a:schemeClr val="dk2"/>
              </a:solidFill>
            </a:endParaRP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3: Disparities by gender--we know that those that are invisible or considered less problematic behaviors go untreated and underrecognized. </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Girls are 34% of all SWD while boys are 66%</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highlight>
                  <a:srgbClr val="FFFFFF"/>
                </a:highlight>
              </a:rPr>
              <a:t>Bullet 4: Disparities by race/ethnicity:</a:t>
            </a:r>
          </a:p>
          <a:p>
            <a:pPr marL="914400" lvl="1" indent="-304800" algn="l" rtl="0">
              <a:lnSpc>
                <a:spcPct val="115000"/>
              </a:lnSpc>
              <a:spcBef>
                <a:spcPts val="0"/>
              </a:spcBef>
              <a:spcAft>
                <a:spcPts val="0"/>
              </a:spcAft>
              <a:buClr>
                <a:srgbClr val="333333"/>
              </a:buClr>
              <a:buSzPts val="1200"/>
              <a:buChar char="○"/>
            </a:pPr>
            <a:r>
              <a:rPr lang="en-US" sz="1150" dirty="0">
                <a:solidFill>
                  <a:srgbClr val="333333"/>
                </a:solidFill>
              </a:rPr>
              <a:t>Figure 4 shows that Asian and Latino students are more likely to be diagnosed with speech or language impairments. (Among students with disabilities, 38% of Asian and 36% of Latino students have an IEP for speech or language impairments, compared with 26% of Black and 28% of White students.) This difference is driven in part by the fact that students who are English Language Learners are overrepresented among those classified as having speech or language impairments.</a:t>
            </a:r>
          </a:p>
          <a:p>
            <a:pPr marL="914400" lvl="1" indent="-304800" algn="l" rtl="0">
              <a:lnSpc>
                <a:spcPct val="115000"/>
              </a:lnSpc>
              <a:spcBef>
                <a:spcPts val="0"/>
              </a:spcBef>
              <a:spcAft>
                <a:spcPts val="0"/>
              </a:spcAft>
              <a:buClr>
                <a:srgbClr val="333333"/>
              </a:buClr>
              <a:buSzPts val="1200"/>
              <a:buChar char="○"/>
            </a:pPr>
            <a:r>
              <a:rPr lang="en-US" sz="1150" dirty="0">
                <a:solidFill>
                  <a:srgbClr val="333333"/>
                </a:solidFill>
              </a:rPr>
              <a:t>White and Asian students are diagnosed with autism at higher rates than Black and Latino students (11% and 10% of White and Asian students with disabilities, respectively, vs. 7% and 6% among Black and Latino students with disabilities). Finally, Black students are more than twice as likely to have an IEP for emotional disturbance.</a:t>
            </a:r>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4540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656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7912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2098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smtClean="0">
                <a:solidFill>
                  <a:schemeClr val="dk1"/>
                </a:solidFill>
                <a:latin typeface="Calibri"/>
                <a:ea typeface="Calibri"/>
                <a:cs typeface="Calibri"/>
                <a:sym typeface="Calibri"/>
              </a:rPr>
              <a:pPr indent="-19412" algn="r">
                <a:buClr>
                  <a:schemeClr val="dk1"/>
                </a:buClr>
                <a:buSzPct val="25000"/>
              </a:p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49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ef8a55e5d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83" name="Google Shape;183;g3ef8a55e5d_2_44:notes"/>
          <p:cNvSpPr txBox="1">
            <a:spLocks noGrp="1"/>
          </p:cNvSpPr>
          <p:nvPr>
            <p:ph type="body" idx="1"/>
          </p:nvPr>
        </p:nvSpPr>
        <p:spPr>
          <a:xfrm>
            <a:off x="685801" y="4343400"/>
            <a:ext cx="5486399" cy="4114800"/>
          </a:xfrm>
          <a:prstGeom prst="rect">
            <a:avLst/>
          </a:prstGeom>
          <a:noFill/>
          <a:ln>
            <a:noFill/>
          </a:ln>
        </p:spPr>
        <p:txBody>
          <a:bodyPr spcFirstLastPara="1" wrap="square" lIns="91400" tIns="45675" rIns="91400" bIns="456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4" name="Google Shape;184;g3ef8a55e5d_2_44:notes"/>
          <p:cNvSpPr txBox="1">
            <a:spLocks noGrp="1"/>
          </p:cNvSpPr>
          <p:nvPr>
            <p:ph type="sldNum" idx="12"/>
          </p:nvPr>
        </p:nvSpPr>
        <p:spPr>
          <a:xfrm>
            <a:off x="3884613" y="8685213"/>
            <a:ext cx="2971799" cy="457200"/>
          </a:xfrm>
          <a:prstGeom prst="rect">
            <a:avLst/>
          </a:prstGeom>
          <a:noFill/>
          <a:ln>
            <a:noFill/>
          </a:ln>
        </p:spPr>
        <p:txBody>
          <a:bodyPr spcFirstLastPara="1" wrap="square" lIns="91400" tIns="45675" rIns="91400" bIns="456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ef8a55e5d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3ef8a55e5d_2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96" name="Google Shape;196;g3ef8a55e5d_2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ef8a55e5d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3ef8a55e5d_2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rtl="0">
              <a:spcBef>
                <a:spcPts val="0"/>
              </a:spcBef>
              <a:spcAft>
                <a:spcPts val="0"/>
              </a:spcAft>
              <a:buClr>
                <a:schemeClr val="dk1"/>
              </a:buClr>
              <a:buSzPts val="1100"/>
              <a:buFont typeface="Calibri"/>
              <a:buAutoNum type="arabicPeriod"/>
            </a:pPr>
            <a:r>
              <a:rPr lang="en-US" b="1">
                <a:solidFill>
                  <a:schemeClr val="dk1"/>
                </a:solidFill>
                <a:latin typeface="Calibri"/>
                <a:ea typeface="Calibri"/>
                <a:cs typeface="Calibri"/>
                <a:sym typeface="Calibri"/>
              </a:rPr>
              <a:t>Recognize girls and boys with disabilities are capable and can change the world</a:t>
            </a:r>
            <a:endParaRPr b="1">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It’s important to have high expectations of your daughter or son. All children have the ability to learn and grow. Don’t let the negative views of others define them. We must recognize their talents and potential to contribute to their communities.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With a support network, available resources, mentors and the love of their family, your daughter or son can achieve their highest potential.</a:t>
            </a:r>
            <a:endParaRPr sz="1200">
              <a:solidFill>
                <a:schemeClr val="dk1"/>
              </a:solidFill>
              <a:latin typeface="Calibri"/>
              <a:ea typeface="Calibri"/>
              <a:cs typeface="Calibri"/>
              <a:sym typeface="Calibri"/>
            </a:endParaRPr>
          </a:p>
        </p:txBody>
      </p:sp>
      <p:sp>
        <p:nvSpPr>
          <p:cNvPr id="307" name="Google Shape;307;g3ef8a55e5d_2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ef8a55e5d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3ef8a55e5d_2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b="1">
                <a:solidFill>
                  <a:schemeClr val="dk1"/>
                </a:solidFill>
                <a:latin typeface="Calibri"/>
                <a:ea typeface="Calibri"/>
                <a:cs typeface="Calibri"/>
                <a:sym typeface="Calibri"/>
              </a:rPr>
              <a:t>2. Create a network of support</a:t>
            </a:r>
            <a:endParaRPr sz="1000" b="1">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common to feel alone when you face the educational system. What are the resources at your disposal to ensure that your daughter or son can use his or her potential without barriers?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Create a community around you that can support you as your neighbors, other parents of children with disabilities, and support groups for parents and people with disabilities.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With a strong support network that understands the services present in the community and the accessibility of those services for people with disabilities, you will understand better how to take advantage of the opportunities for your daughter or son.</a:t>
            </a:r>
            <a:endParaRPr sz="1000">
              <a:solidFill>
                <a:schemeClr val="dk1"/>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15" name="Google Shape;315;g3ef8a55e5d_2_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ef8a55e5d_2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3ef8a55e5d_2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en-US" sz="1200" b="1">
                <a:solidFill>
                  <a:srgbClr val="434343"/>
                </a:solidFill>
                <a:latin typeface="Calibri"/>
                <a:ea typeface="Calibri"/>
                <a:cs typeface="Calibri"/>
                <a:sym typeface="Calibri"/>
              </a:rPr>
              <a:t>3. Promote your child’s independence</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The time will come when your daughter or son will grow up and want to form their own life. By leaning in the community and using technology, you can help strengthen your independence without fully disconnecting from you.</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To start, talk with your daughter or son to understand their wishes and interests. Support their independence and help them find and form their own identity.</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If your son or daughter requires personal assistance, talk to your community and other experts to get more information about programs and support services for independent living.</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It is possible that these programs provide a personal assistant, and the cost of this support is borne by the state where you live. The assistant represents a resource so that your daughter or son can find his own way without feeling overprotected or stifled. For more information about personal assistance, reach out to local organizations or talk to people in your community including the people who know or support your daughter or son at school.</a:t>
            </a:r>
            <a:endParaRPr sz="1000">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23" name="Google Shape;323;g3ef8a55e5d_2_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6029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ef8a55e5d_2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ef8a55e5d_2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Teachers and student counselors can be great advocates and resources for the success of your daughter or son.</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create a relationship with the teachers in the school, to support your daughter or son. They should know your child’s skills and interests.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Together, with your daughter or son, you can create a plan for personal growth and academic success. .</a:t>
            </a:r>
            <a:endParaRPr sz="1200">
              <a:solidFill>
                <a:schemeClr val="dk1"/>
              </a:solidFill>
              <a:latin typeface="Calibri"/>
              <a:ea typeface="Calibri"/>
              <a:cs typeface="Calibri"/>
              <a:sym typeface="Calibri"/>
            </a:endParaRPr>
          </a:p>
        </p:txBody>
      </p:sp>
      <p:sp>
        <p:nvSpPr>
          <p:cNvPr id="331" name="Google Shape;331;g3ef8a55e5d_2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ef8a55e5d_2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3ef8a55e5d_2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keep up with your child's curriculum and school activities to identify opportunities for more school achievements. Talk with your daughter or son about their studies to see if they have any difficulty participating in their class.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  In addition, you should talk to the teachers so that they are aware of the way your daughter or son learns best.</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You can also review your child’s homework or find out if there is a additional free help such as a tutor who can work with your son or daughter to review what they have learned during the day.</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39" name="Google Shape;339;g3ef8a55e5d_2_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ef8a55e5d_2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ef8a55e5d_2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There are three important laws that protect students with disabilities. 1) The Individuals with Disabilities Education Act (IDEA) 2) The American Rehabilitation Act 3) Americans with Disabilities Act.</a:t>
            </a:r>
            <a:endParaRPr sz="1000" dirty="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IDEA is a National Law that obliges schools to support certain students with disabilities, and it is a tool that defends the rights of your children in the educational system. The Americans with Disabilities Act and the Rehabilitation Act prohibit discrimination against people with disabilities and create a plan to ensure that students with disabilities will have access to the school environment and its services.</a:t>
            </a:r>
            <a:endParaRPr sz="1000" dirty="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dirty="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You do not need to read all these documents, just understand what is covered and the rights that are protected. It is important to know that your daughter or son will have to be evaluated by the school to be considered as an individual with a disability. This evaluation is the responsibility of the school, with no expense on your part. Remember to keep a record of all the paperwork about your child organized in a file, this includes their medical and educational records.</a:t>
            </a:r>
            <a:endParaRPr sz="1200" dirty="0">
              <a:solidFill>
                <a:schemeClr val="dk1"/>
              </a:solidFill>
              <a:latin typeface="Calibri"/>
              <a:ea typeface="Calibri"/>
              <a:cs typeface="Calibri"/>
              <a:sym typeface="Calibri"/>
            </a:endParaRPr>
          </a:p>
        </p:txBody>
      </p:sp>
      <p:sp>
        <p:nvSpPr>
          <p:cNvPr id="347" name="Google Shape;347;g3ef8a55e5d_2_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0c6ce319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0c6ce319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ef8a55e5d_2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3ef8a55e5d_2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200" b="1">
                <a:solidFill>
                  <a:srgbClr val="434343"/>
                </a:solidFill>
                <a:latin typeface="Calibri"/>
                <a:ea typeface="Calibri"/>
                <a:cs typeface="Calibri"/>
                <a:sym typeface="Calibri"/>
              </a:rPr>
              <a:t>7. Learn more about the resources and experts that can support your daughter or son</a:t>
            </a:r>
            <a:endParaRPr sz="1200" b="1">
              <a:solidFill>
                <a:srgbClr val="434343"/>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know and look for available resources to support full participation in the community of your daughter or son. These resources include experts such as child psychologists, therapists, and personal assistants. Speak and maintain a relationship with these experts, who can help you identify solutions for the support of your daughter or son in school.</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They will know how to advise you about the resources that exist for your daughter or son in the school environment.</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Remember the phrase: "Nothing About Us Without Us!" This is the motto of the disability community. Talk to your daughter or son about the resources you have found. Their perspective is the most important.</a:t>
            </a:r>
            <a:endParaRPr sz="1200">
              <a:solidFill>
                <a:schemeClr val="dk1"/>
              </a:solidFill>
              <a:latin typeface="Calibri"/>
              <a:ea typeface="Calibri"/>
              <a:cs typeface="Calibri"/>
              <a:sym typeface="Calibri"/>
            </a:endParaRPr>
          </a:p>
        </p:txBody>
      </p:sp>
      <p:sp>
        <p:nvSpPr>
          <p:cNvPr id="363" name="Google Shape;363;g3ef8a55e5d_2_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ef8a55e5d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3ef8a55e5d_2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School and extracurricular activities make up a large part of your son's or daughter's life. They are critical spaces where they form new experiences including achievements and challenges. It is also where your daughter or son begins to create their own identity and friendships.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that you are present so that you learn more about the interests of your daughter or son and the network of people with whom they have placed their trust.</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Your presence does not have to be and should not be one of constant vigilance. Your daughter or son has to have space to grow and learn without always having you stuck by their side. This space gives you the time to learn and know that you are independent and capable. </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Do not worry - your children, although they may not always tell you, want to feel that you support them unconditionally and that you are present in their life.</a:t>
            </a:r>
            <a:endParaRPr sz="1200">
              <a:solidFill>
                <a:schemeClr val="dk1"/>
              </a:solidFill>
              <a:latin typeface="Calibri"/>
              <a:ea typeface="Calibri"/>
              <a:cs typeface="Calibri"/>
              <a:sym typeface="Calibri"/>
            </a:endParaRPr>
          </a:p>
        </p:txBody>
      </p:sp>
      <p:sp>
        <p:nvSpPr>
          <p:cNvPr id="371" name="Google Shape;371;g3ef8a55e5d_2_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ef8a55e5d_2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ef8a55e5d_2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There are many people with disabilities who have achieved great success in their personal and professional lives. There are many who have also improved their community. Find mentors, and positive examples in your community who can be role models for your son or daughter.</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Examples of Latinos with disabilities that have been successful include actress Salma Hayek and urban planner Dr. Victor Pineda.</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Look for positive stories from leaders with disabilities. Your daughter or son can learn that they are part of a strong community and that they could continue to create a better world for everyone, including people with disabilities. Learn more about activists like </a:t>
            </a:r>
            <a:r>
              <a:rPr lang="en-US" sz="1000" u="sng">
                <a:solidFill>
                  <a:srgbClr val="1155CC"/>
                </a:solidFill>
                <a:latin typeface="Calibri"/>
                <a:ea typeface="Calibri"/>
                <a:cs typeface="Calibri"/>
                <a:sym typeface="Calibri"/>
                <a:hlinkClick r:id="rId3"/>
              </a:rPr>
              <a:t>Judy Heumann</a:t>
            </a:r>
            <a:r>
              <a:rPr lang="en-US" sz="1000">
                <a:solidFill>
                  <a:schemeClr val="dk1"/>
                </a:solidFill>
                <a:latin typeface="Calibri"/>
                <a:ea typeface="Calibri"/>
                <a:cs typeface="Calibri"/>
                <a:sym typeface="Calibri"/>
              </a:rPr>
              <a:t> and other activists that fought for the passage of the Americans with Disabilities Act (ADA) in 1990.</a:t>
            </a:r>
            <a:endParaRPr sz="1200" b="1">
              <a:solidFill>
                <a:srgbClr val="434343"/>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79" name="Google Shape;379;g3ef8a55e5d_2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ef8a55e5d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3ef8a55e5d_2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not easy to raise a daughter or a son, and it is more difficult when you try to raise it in an environment that is full of barriers.</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We must recognize the challenges not simply as barriers, but rather as opportunities to be creative and to change things. Work with a support team to find solutions and remove barriers that limit or exclude the full participation of your daughter or son in their school, family, or community.</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 most beautiful and important thing to remember is that your child will have many experiences and reach new milestones. Each achievement is step forward. </a:t>
            </a:r>
            <a:endParaRPr sz="1200">
              <a:solidFill>
                <a:schemeClr val="dk1"/>
              </a:solidFill>
              <a:latin typeface="Calibri"/>
              <a:ea typeface="Calibri"/>
              <a:cs typeface="Calibri"/>
              <a:sym typeface="Calibri"/>
            </a:endParaRPr>
          </a:p>
        </p:txBody>
      </p:sp>
      <p:sp>
        <p:nvSpPr>
          <p:cNvPr id="387" name="Google Shape;387;g3ef8a55e5d_2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f071ada31_2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f071ada31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40985059e4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40985059e4_2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04" name="Google Shape;404;g40985059e4_2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455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864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49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76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3166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My name is Donna Meltzer. I am CEO for NACDD. [Insert Name] has dedicated resources to this training because YOU are an investment. We need to build networks of self-advocates so we can be effective as a civil rights movement to change systems that treat persons with disabilities as “less than.”</a:t>
            </a:r>
          </a:p>
          <a:p>
            <a:pPr defTabSz="906902">
              <a:defRPr/>
            </a:pPr>
            <a:endParaRPr lang="en-US" dirty="0"/>
          </a:p>
          <a:p>
            <a:pPr defTabSz="906902">
              <a:defRPr/>
            </a:pPr>
            <a:r>
              <a:rPr lang="en-US" dirty="0"/>
              <a:t>I work with self-advocates and their families on a daily basis. Many are employed as paid lobbyists and staff at national civil rights organizations. I can tell you that self-advocates,</a:t>
            </a:r>
            <a:r>
              <a:rPr lang="en-US" baseline="0" dirty="0"/>
              <a:t> paid or volunteer,</a:t>
            </a:r>
            <a:r>
              <a:rPr lang="en-US" dirty="0"/>
              <a:t> make the best case for civil rights. In fact</a:t>
            </a:r>
            <a:r>
              <a:rPr lang="en-US" baseline="0" dirty="0"/>
              <a:t>, self-advocates and their families are the reason our disability rights laws exist.</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F08332C-4196-4BAA-8379-D1CF8D375562}" type="slidenum">
              <a:rPr lang="en-US" smtClean="0"/>
              <a:t>14</a:t>
            </a:fld>
            <a:endParaRPr lang="en-US"/>
          </a:p>
        </p:txBody>
      </p:sp>
    </p:spTree>
    <p:extLst>
      <p:ext uri="{BB962C8B-B14F-4D97-AF65-F5344CB8AC3E}">
        <p14:creationId xmlns:p14="http://schemas.microsoft.com/office/powerpoint/2010/main" val="3111649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30"/>
            <a:ext cx="7772400" cy="1470023"/>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21" name="Shape 21"/>
          <p:cNvSpPr txBox="1">
            <a:spLocks noGrp="1"/>
          </p:cNvSpPr>
          <p:nvPr>
            <p:ph type="subTitle" idx="1"/>
          </p:nvPr>
        </p:nvSpPr>
        <p:spPr>
          <a:xfrm>
            <a:off x="1371618" y="3886200"/>
            <a:ext cx="6400799" cy="1752600"/>
          </a:xfrm>
          <a:prstGeom prst="rect">
            <a:avLst/>
          </a:prstGeom>
          <a:noFill/>
          <a:ln>
            <a:noFill/>
          </a:ln>
        </p:spPr>
        <p:txBody>
          <a:bodyPr wrap="square" lIns="91416" tIns="91416" rIns="91416" bIns="91416" anchor="t" anchorCtr="0"/>
          <a:lstStyle>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6515" marR="0" lvl="1" indent="-1206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3027" marR="0" lvl="2" indent="-11417"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69540" marR="0" lvl="3" indent="-10776"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6053" marR="0" lvl="4" indent="-1013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2570" marR="0" lvl="5" indent="-949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39080" marR="0" lvl="6" indent="-885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195593" marR="0" lvl="7" indent="-8213"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2103" marR="0" lvl="8" indent="-757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457200"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709159"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599481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p:spPr>
        <p:txBody>
          <a:bodyPr anchor="b"/>
          <a:lstStyle>
            <a:lvl1pPr algn="ctr">
              <a:defRPr sz="4500"/>
            </a:lvl1pPr>
          </a:lstStyle>
          <a:p>
            <a:r>
              <a:rPr lang="en-US" dirty="0"/>
              <a:t>National Association of</a:t>
            </a:r>
            <a:br>
              <a:rPr lang="en-US" dirty="0"/>
            </a:br>
            <a:r>
              <a:rPr lang="en-US" dirty="0"/>
              <a:t>Councils on</a:t>
            </a:r>
            <a:br>
              <a:rPr lang="en-US" dirty="0"/>
            </a:br>
            <a:r>
              <a:rPr lang="en-US" dirty="0"/>
              <a:t>Developmental Disabilities</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National</a:t>
            </a:r>
          </a:p>
          <a:p>
            <a:r>
              <a:rPr lang="en-US" dirty="0"/>
              <a:t>Non-profit</a:t>
            </a:r>
          </a:p>
          <a:p>
            <a:r>
              <a:rPr lang="en-US" dirty="0"/>
              <a:t>Membership-based</a:t>
            </a:r>
          </a:p>
          <a:p>
            <a:endParaRPr lang="en-US" dirty="0"/>
          </a:p>
        </p:txBody>
      </p:sp>
      <p:sp>
        <p:nvSpPr>
          <p:cNvPr id="4" name="Date Placeholder 3"/>
          <p:cNvSpPr>
            <a:spLocks noGrp="1"/>
          </p:cNvSpPr>
          <p:nvPr>
            <p:ph type="dt" sz="half" idx="10"/>
          </p:nvPr>
        </p:nvSpPr>
        <p:spPr/>
        <p:txBody>
          <a:bodyPr/>
          <a:lstStyle/>
          <a:p>
            <a:fld id="{F261030D-7635-4D6E-A552-892831EEB5CE}" type="datetimeFigureOut">
              <a:rPr lang="en-US" smtClean="0"/>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67522-D8F7-421B-8518-6A5347804991}" type="slidenum">
              <a:rPr lang="en-US" smtClean="0"/>
              <a:t>‹#›</a:t>
            </a:fld>
            <a:endParaRPr lang="en-US"/>
          </a:p>
        </p:txBody>
      </p:sp>
    </p:spTree>
    <p:extLst>
      <p:ext uri="{BB962C8B-B14F-4D97-AF65-F5344CB8AC3E}">
        <p14:creationId xmlns:p14="http://schemas.microsoft.com/office/powerpoint/2010/main" val="258006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spectAbility Title Slide">
  <p:cSld name="RespectAbility Title Slide">
    <p:spTree>
      <p:nvGrpSpPr>
        <p:cNvPr id="1" name="Shape 104"/>
        <p:cNvGrpSpPr/>
        <p:nvPr/>
      </p:nvGrpSpPr>
      <p:grpSpPr>
        <a:xfrm>
          <a:off x="0" y="0"/>
          <a:ext cx="0" cy="0"/>
          <a:chOff x="0" y="0"/>
          <a:chExt cx="0" cy="0"/>
        </a:xfrm>
      </p:grpSpPr>
      <p:pic>
        <p:nvPicPr>
          <p:cNvPr id="105" name="Google Shape;105;p18"/>
          <p:cNvPicPr preferRelativeResize="0"/>
          <p:nvPr/>
        </p:nvPicPr>
        <p:blipFill rotWithShape="1">
          <a:blip r:embed="rId2">
            <a:alphaModFix/>
          </a:blip>
          <a:srcRect/>
          <a:stretch/>
        </p:blipFill>
        <p:spPr>
          <a:xfrm>
            <a:off x="-96839" y="6303967"/>
            <a:ext cx="2552312" cy="650767"/>
          </a:xfrm>
          <a:prstGeom prst="rect">
            <a:avLst/>
          </a:prstGeom>
          <a:noFill/>
          <a:ln>
            <a:noFill/>
          </a:ln>
        </p:spPr>
      </p:pic>
      <p:sp>
        <p:nvSpPr>
          <p:cNvPr id="106" name="Google Shape;106;p18"/>
          <p:cNvSpPr/>
          <p:nvPr/>
        </p:nvSpPr>
        <p:spPr>
          <a:xfrm>
            <a:off x="3276600" y="6400800"/>
            <a:ext cx="5867400" cy="457200"/>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68438" tIns="34200" rIns="68438" bIns="342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425" b="0" i="0" u="none" strike="noStrike" cap="none">
              <a:solidFill>
                <a:srgbClr val="FFFFFF"/>
              </a:solidFill>
              <a:latin typeface="Verdana"/>
              <a:ea typeface="Verdana"/>
              <a:cs typeface="Verdana"/>
              <a:sym typeface="Verdana"/>
            </a:endParaRPr>
          </a:p>
        </p:txBody>
      </p:sp>
      <p:sp>
        <p:nvSpPr>
          <p:cNvPr id="107" name="Google Shape;107;p18"/>
          <p:cNvSpPr/>
          <p:nvPr/>
        </p:nvSpPr>
        <p:spPr>
          <a:xfrm>
            <a:off x="8561389" y="6445257"/>
            <a:ext cx="577851" cy="366713"/>
          </a:xfrm>
          <a:prstGeom prst="rect">
            <a:avLst/>
          </a:prstGeom>
          <a:noFill/>
          <a:ln>
            <a:noFill/>
          </a:ln>
        </p:spPr>
        <p:txBody>
          <a:bodyPr spcFirstLastPara="1" wrap="square" lIns="68438" tIns="34200" rIns="68438" bIns="34200" anchor="t" anchorCtr="0">
            <a:noAutofit/>
          </a:bodyPr>
          <a:lstStyle/>
          <a:p>
            <a:pPr marL="0" marR="0" lvl="0" indent="0" algn="l" rtl="0">
              <a:lnSpc>
                <a:spcPct val="100000"/>
              </a:lnSpc>
              <a:spcBef>
                <a:spcPts val="0"/>
              </a:spcBef>
              <a:spcAft>
                <a:spcPts val="0"/>
              </a:spcAft>
              <a:buClr>
                <a:srgbClr val="003399"/>
              </a:buClr>
              <a:buSzPts val="475"/>
              <a:buFont typeface="Verdana"/>
              <a:buNone/>
            </a:pPr>
            <a:fld id="{00000000-1234-1234-1234-123412341234}" type="slidenum">
              <a:rPr lang="en-US" sz="1425" b="0" i="0" u="none" strike="noStrike" cap="none">
                <a:solidFill>
                  <a:srgbClr val="003399"/>
                </a:solidFill>
                <a:latin typeface="Verdana"/>
                <a:ea typeface="Verdana"/>
                <a:cs typeface="Verdana"/>
                <a:sym typeface="Verdana"/>
              </a:rPr>
              <a:pPr marL="0" marR="0" lvl="0" indent="0" algn="l" rtl="0">
                <a:lnSpc>
                  <a:spcPct val="100000"/>
                </a:lnSpc>
                <a:spcBef>
                  <a:spcPts val="0"/>
                </a:spcBef>
                <a:spcAft>
                  <a:spcPts val="0"/>
                </a:spcAft>
                <a:buClr>
                  <a:srgbClr val="003399"/>
                </a:buClr>
                <a:buSzPts val="475"/>
                <a:buFont typeface="Verdana"/>
                <a:buNone/>
              </a:pPr>
              <a:t>‹#›</a:t>
            </a:fld>
            <a:endParaRPr sz="1425" b="0" i="0" u="none" strike="noStrike" cap="none">
              <a:solidFill>
                <a:srgbClr val="003399"/>
              </a:solidFill>
              <a:latin typeface="Verdana"/>
              <a:ea typeface="Verdana"/>
              <a:cs typeface="Verdana"/>
              <a:sym typeface="Verdana"/>
            </a:endParaRPr>
          </a:p>
        </p:txBody>
      </p:sp>
      <p:sp>
        <p:nvSpPr>
          <p:cNvPr id="108" name="Google Shape;108;p18"/>
          <p:cNvSpPr/>
          <p:nvPr/>
        </p:nvSpPr>
        <p:spPr>
          <a:xfrm>
            <a:off x="0" y="6324619"/>
            <a:ext cx="9144000" cy="53339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438" tIns="34200" rIns="68438" bIns="342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425" b="0" i="0" u="none" strike="noStrike" cap="none">
              <a:solidFill>
                <a:srgbClr val="FFFFFF"/>
              </a:solidFill>
              <a:latin typeface="Verdana"/>
              <a:ea typeface="Verdana"/>
              <a:cs typeface="Verdana"/>
              <a:sym typeface="Verdana"/>
            </a:endParaRPr>
          </a:p>
        </p:txBody>
      </p:sp>
      <p:sp>
        <p:nvSpPr>
          <p:cNvPr id="109" name="Google Shape;109;p18"/>
          <p:cNvSpPr txBox="1">
            <a:spLocks noGrp="1"/>
          </p:cNvSpPr>
          <p:nvPr>
            <p:ph type="subTitle" idx="1"/>
          </p:nvPr>
        </p:nvSpPr>
        <p:spPr>
          <a:xfrm>
            <a:off x="1371619" y="4343419"/>
            <a:ext cx="6400799" cy="1066799"/>
          </a:xfrm>
          <a:prstGeom prst="rect">
            <a:avLst/>
          </a:prstGeom>
          <a:noFill/>
          <a:ln>
            <a:noFill/>
          </a:ln>
        </p:spPr>
        <p:txBody>
          <a:bodyPr spcFirstLastPara="1" wrap="square" lIns="91400" tIns="91400" rIns="91400" bIns="91400" anchor="t" anchorCtr="0"/>
          <a:lstStyle>
            <a:lvl1pPr marR="0" lvl="0" algn="ctr" rtl="0">
              <a:lnSpc>
                <a:spcPct val="100000"/>
              </a:lnSpc>
              <a:spcBef>
                <a:spcPts val="270"/>
              </a:spcBef>
              <a:spcAft>
                <a:spcPts val="0"/>
              </a:spcAft>
              <a:buClr>
                <a:srgbClr val="888888"/>
              </a:buClr>
              <a:buSzPts val="1900"/>
              <a:buFont typeface="Arial"/>
              <a:buNone/>
              <a:defRPr sz="1425" b="0" i="0" u="none" strike="noStrike" cap="none">
                <a:solidFill>
                  <a:srgbClr val="888888"/>
                </a:solidFill>
                <a:latin typeface="Calibri"/>
                <a:ea typeface="Calibri"/>
                <a:cs typeface="Calibri"/>
                <a:sym typeface="Calibri"/>
              </a:defRPr>
            </a:lvl1pPr>
            <a:lvl2pPr marR="0" lvl="1" algn="ctr" rtl="0">
              <a:lnSpc>
                <a:spcPct val="100000"/>
              </a:lnSpc>
              <a:spcBef>
                <a:spcPts val="420"/>
              </a:spcBef>
              <a:spcAft>
                <a:spcPts val="0"/>
              </a:spcAft>
              <a:buClr>
                <a:srgbClr val="888888"/>
              </a:buClr>
              <a:buSzPts val="2800"/>
              <a:buFont typeface="Arial"/>
              <a:buNone/>
              <a:defRPr sz="2100" b="0" i="0" u="none" strike="noStrike" cap="none">
                <a:solidFill>
                  <a:srgbClr val="888888"/>
                </a:solidFill>
                <a:latin typeface="Calibri"/>
                <a:ea typeface="Calibri"/>
                <a:cs typeface="Calibri"/>
                <a:sym typeface="Calibri"/>
              </a:defRPr>
            </a:lvl2pPr>
            <a:lvl3pPr marR="0" lvl="2" algn="ctr" rtl="0">
              <a:lnSpc>
                <a:spcPct val="100000"/>
              </a:lnSpc>
              <a:spcBef>
                <a:spcPts val="36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3pPr>
            <a:lvl4pPr marR="0" lvl="3"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4pPr>
            <a:lvl5pPr marR="0" lvl="4"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5pPr>
            <a:lvl6pPr marR="0" lvl="5"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6pPr>
            <a:lvl7pPr marR="0" lvl="6"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7pPr>
            <a:lvl8pPr marR="0" lvl="7"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8pPr>
            <a:lvl9pPr marR="0" lvl="8"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5101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457221" y="274340"/>
            <a:ext cx="8229599" cy="276999"/>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1pPr>
            <a:lvl2pPr marR="0" lvl="1" algn="ctr" rtl="0">
              <a:spcBef>
                <a:spcPts val="0"/>
              </a:spcBef>
              <a:spcAft>
                <a:spcPts val="0"/>
              </a:spcAft>
              <a:buClr>
                <a:schemeClr val="dk2"/>
              </a:buClr>
              <a:buSzPts val="1900"/>
              <a:buFont typeface="Arial"/>
              <a:buNone/>
              <a:defRPr sz="1425"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Arial"/>
              <a:buNone/>
              <a:defRPr sz="1425"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Arial"/>
              <a:buNone/>
              <a:defRPr sz="1425"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Arial"/>
              <a:buNone/>
              <a:defRPr sz="1425"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Arial"/>
              <a:buNone/>
              <a:defRPr sz="1425"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Arial"/>
              <a:buNone/>
              <a:defRPr sz="1425"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Arial"/>
              <a:buNone/>
              <a:defRPr sz="1425"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Arial"/>
              <a:buNone/>
              <a:defRPr sz="1425" b="0" i="0" u="none" strike="noStrike" cap="none">
                <a:solidFill>
                  <a:schemeClr val="dk2"/>
                </a:solidFill>
                <a:latin typeface="Calibri"/>
                <a:ea typeface="Calibri"/>
                <a:cs typeface="Calibri"/>
                <a:sym typeface="Calibri"/>
              </a:defRPr>
            </a:lvl9pPr>
          </a:lstStyle>
          <a:p>
            <a:endParaRPr/>
          </a:p>
        </p:txBody>
      </p:sp>
      <p:sp>
        <p:nvSpPr>
          <p:cNvPr id="177" name="Google Shape;177;p31"/>
          <p:cNvSpPr txBox="1">
            <a:spLocks noGrp="1"/>
          </p:cNvSpPr>
          <p:nvPr>
            <p:ph type="body" idx="1"/>
          </p:nvPr>
        </p:nvSpPr>
        <p:spPr>
          <a:xfrm>
            <a:off x="457221" y="1577360"/>
            <a:ext cx="8229599" cy="276999"/>
          </a:xfrm>
          <a:prstGeom prst="rect">
            <a:avLst/>
          </a:prstGeom>
          <a:noFill/>
          <a:ln>
            <a:noFill/>
          </a:ln>
        </p:spPr>
        <p:txBody>
          <a:bodyPr spcFirstLastPara="1" wrap="square" lIns="91400" tIns="91400" rIns="91400" bIns="91400" anchor="t" anchorCtr="0"/>
          <a:lstStyle>
            <a:lvl1pPr marL="342900" marR="0" lvl="0"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1pPr>
            <a:lvl2pPr marL="685800" marR="0" lvl="1"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2pPr>
            <a:lvl3pPr marL="1028700" marR="0" lvl="2"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3pPr>
            <a:lvl4pPr marL="1371600" marR="0" lvl="3"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4pPr>
            <a:lvl5pPr marL="1714500" marR="0" lvl="4"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5pPr>
            <a:lvl6pPr marL="2057400" marR="0" lvl="5"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6pPr>
            <a:lvl7pPr marL="2400300" marR="0" lvl="6"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7pPr>
            <a:lvl8pPr marL="2743200" marR="0" lvl="7"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8pPr>
            <a:lvl9pPr marL="3086100" marR="0" lvl="8" indent="-171450" algn="l" rtl="0">
              <a:lnSpc>
                <a:spcPct val="100000"/>
              </a:lnSpc>
              <a:spcBef>
                <a:spcPts val="0"/>
              </a:spcBef>
              <a:spcAft>
                <a:spcPts val="0"/>
              </a:spcAft>
              <a:buClr>
                <a:srgbClr val="000000"/>
              </a:buClr>
              <a:buSzPts val="1900"/>
              <a:buFont typeface="Calibri"/>
              <a:buNone/>
              <a:defRPr sz="1425" b="0" i="0" u="none" strike="noStrike" cap="none">
                <a:solidFill>
                  <a:srgbClr val="000000"/>
                </a:solidFill>
                <a:latin typeface="Calibri"/>
                <a:ea typeface="Calibri"/>
                <a:cs typeface="Calibri"/>
                <a:sym typeface="Calibri"/>
              </a:defRPr>
            </a:lvl9pPr>
          </a:lstStyle>
          <a:p>
            <a:endParaRPr/>
          </a:p>
        </p:txBody>
      </p:sp>
      <p:sp>
        <p:nvSpPr>
          <p:cNvPr id="178" name="Google Shape;178;p31"/>
          <p:cNvSpPr txBox="1">
            <a:spLocks noGrp="1"/>
          </p:cNvSpPr>
          <p:nvPr>
            <p:ph type="ftr" idx="11"/>
          </p:nvPr>
        </p:nvSpPr>
        <p:spPr>
          <a:xfrm>
            <a:off x="3108982" y="6377950"/>
            <a:ext cx="2926079" cy="276999"/>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42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9pPr>
          </a:lstStyle>
          <a:p>
            <a:endParaRPr/>
          </a:p>
        </p:txBody>
      </p:sp>
      <p:sp>
        <p:nvSpPr>
          <p:cNvPr id="179" name="Google Shape;179;p31"/>
          <p:cNvSpPr txBox="1">
            <a:spLocks noGrp="1"/>
          </p:cNvSpPr>
          <p:nvPr>
            <p:ph type="dt" idx="10"/>
          </p:nvPr>
        </p:nvSpPr>
        <p:spPr>
          <a:xfrm>
            <a:off x="457200" y="6377950"/>
            <a:ext cx="2103120" cy="276999"/>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42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425" b="0" i="0" u="none" strike="noStrike" cap="none">
                <a:solidFill>
                  <a:schemeClr val="dk1"/>
                </a:solidFill>
                <a:latin typeface="Calibri"/>
                <a:ea typeface="Calibri"/>
                <a:cs typeface="Calibri"/>
                <a:sym typeface="Calibri"/>
              </a:defRPr>
            </a:lvl9pPr>
          </a:lstStyle>
          <a:p>
            <a:endParaRPr/>
          </a:p>
        </p:txBody>
      </p:sp>
      <p:sp>
        <p:nvSpPr>
          <p:cNvPr id="180" name="Google Shape;180;p31"/>
          <p:cNvSpPr txBox="1">
            <a:spLocks noGrp="1"/>
          </p:cNvSpPr>
          <p:nvPr>
            <p:ph type="sldNum" idx="12"/>
          </p:nvPr>
        </p:nvSpPr>
        <p:spPr>
          <a:xfrm>
            <a:off x="6583680" y="6377950"/>
            <a:ext cx="2103120" cy="276999"/>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75"/>
              <a:buFont typeface="Calibri"/>
              <a:buNone/>
              <a:defRPr sz="1425"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1399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Shape 99"/>
        <p:cNvGrpSpPr/>
        <p:nvPr/>
      </p:nvGrpSpPr>
      <p:grpSpPr>
        <a:xfrm>
          <a:off x="0" y="0"/>
          <a:ext cx="0" cy="0"/>
          <a:chOff x="0" y="0"/>
          <a:chExt cx="0" cy="0"/>
        </a:xfrm>
      </p:grpSpPr>
      <p:sp>
        <p:nvSpPr>
          <p:cNvPr id="100" name="Shape 100"/>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453481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1" name="Shape 111"/>
          <p:cNvSpPr txBox="1">
            <a:spLocks noGrp="1"/>
          </p:cNvSpPr>
          <p:nvPr>
            <p:ph type="body" idx="1"/>
          </p:nvPr>
        </p:nvSpPr>
        <p:spPr>
          <a:xfrm>
            <a:off x="457502" y="1577242"/>
            <a:ext cx="8229023"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0571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457200"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709159"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09530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RespectAbility Title Slide">
    <p:spTree>
      <p:nvGrpSpPr>
        <p:cNvPr id="1" name="Shape 17"/>
        <p:cNvGrpSpPr/>
        <p:nvPr/>
      </p:nvGrpSpPr>
      <p:grpSpPr>
        <a:xfrm>
          <a:off x="0" y="0"/>
          <a:ext cx="0" cy="0"/>
          <a:chOff x="0" y="0"/>
          <a:chExt cx="0" cy="0"/>
        </a:xfrm>
      </p:grpSpPr>
      <p:sp>
        <p:nvSpPr>
          <p:cNvPr id="18" name="Shape 18"/>
          <p:cNvSpPr txBox="1">
            <a:spLocks noGrp="1"/>
          </p:cNvSpPr>
          <p:nvPr>
            <p:ph type="subTitle" idx="1"/>
          </p:nvPr>
        </p:nvSpPr>
        <p:spPr>
          <a:xfrm>
            <a:off x="1371613" y="4343411"/>
            <a:ext cx="6400799" cy="1066799"/>
          </a:xfrm>
          <a:prstGeom prst="rect">
            <a:avLst/>
          </a:prstGeom>
          <a:noFill/>
          <a:ln>
            <a:noFill/>
          </a:ln>
        </p:spPr>
        <p:txBody>
          <a:bodyPr/>
          <a:lstStyle>
            <a:lvl1pPr marL="0" marR="0" lvl="0" indent="0" algn="ctr" rtl="0">
              <a:lnSpc>
                <a:spcPct val="100000"/>
              </a:lnSpc>
              <a:spcBef>
                <a:spcPts val="360"/>
              </a:spcBef>
              <a:spcAft>
                <a:spcPts val="0"/>
              </a:spcAft>
              <a:buClr>
                <a:srgbClr val="888888"/>
              </a:buClr>
              <a:buFont typeface="Noto Sans Symbols"/>
              <a:buNone/>
              <a:defRPr sz="18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Noto Sans Symbols"/>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Noto Sans Symbols"/>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Courier New"/>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61920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26" name="Shape 26"/>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9" y="273051"/>
            <a:ext cx="3008313" cy="1162048"/>
          </a:xfrm>
          <a:prstGeom prst="rect">
            <a:avLst/>
          </a:prstGeom>
          <a:noFill/>
          <a:ln>
            <a:noFill/>
          </a:ln>
        </p:spPr>
        <p:txBody>
          <a:bodyPr wrap="square" lIns="91416" tIns="91416" rIns="91416" bIns="91416" anchor="b" anchorCtr="0"/>
          <a:lstStyle>
            <a:lvl1pPr marL="0" marR="0" lvl="0" indent="0" algn="l" rtl="0">
              <a:lnSpc>
                <a:spcPct val="100000"/>
              </a:lnSpc>
              <a:spcBef>
                <a:spcPts val="0"/>
              </a:spcBef>
              <a:spcAft>
                <a:spcPts val="0"/>
              </a:spcAft>
              <a:buClr>
                <a:schemeClr val="dk1"/>
              </a:buClr>
              <a:buSzPct val="100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33" name="Shape 33"/>
          <p:cNvSpPr txBox="1">
            <a:spLocks noGrp="1"/>
          </p:cNvSpPr>
          <p:nvPr>
            <p:ph type="body" idx="1"/>
          </p:nvPr>
        </p:nvSpPr>
        <p:spPr>
          <a:xfrm>
            <a:off x="3575054" y="273055"/>
            <a:ext cx="5111751" cy="5853111"/>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57209" y="1435104"/>
            <a:ext cx="3008313" cy="4691063"/>
          </a:xfrm>
          <a:prstGeom prst="rect">
            <a:avLst/>
          </a:prstGeom>
          <a:noFill/>
          <a:ln>
            <a:noFill/>
          </a:ln>
        </p:spPr>
        <p:txBody>
          <a:bodyPr wrap="square" lIns="91416" tIns="91416" rIns="91416" bIns="91416" anchor="t" anchorCtr="0"/>
          <a:lstStyle>
            <a:lvl1pPr marL="0" marR="0" lvl="0" indent="0" algn="l" rtl="0">
              <a:lnSpc>
                <a:spcPct val="100000"/>
              </a:lnSpc>
              <a:spcBef>
                <a:spcPts val="28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24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200"/>
              </a:spcBef>
              <a:spcAft>
                <a:spcPts val="0"/>
              </a:spcAft>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1792306" y="4800601"/>
            <a:ext cx="5486399" cy="566736"/>
          </a:xfrm>
          <a:prstGeom prst="rect">
            <a:avLst/>
          </a:prstGeom>
          <a:noFill/>
          <a:ln>
            <a:noFill/>
          </a:ln>
        </p:spPr>
        <p:txBody>
          <a:bodyPr wrap="square" lIns="91416" tIns="91416" rIns="91416" bIns="91416" anchor="b" anchorCtr="0"/>
          <a:lstStyle>
            <a:lvl1pPr marL="0" marR="0" lvl="0" indent="0" algn="l" rtl="0">
              <a:lnSpc>
                <a:spcPct val="100000"/>
              </a:lnSpc>
              <a:spcBef>
                <a:spcPts val="0"/>
              </a:spcBef>
              <a:spcAft>
                <a:spcPts val="0"/>
              </a:spcAft>
              <a:buClr>
                <a:schemeClr val="dk1"/>
              </a:buClr>
              <a:buSzPct val="100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39" name="Shape 39"/>
          <p:cNvSpPr>
            <a:spLocks noGrp="1"/>
          </p:cNvSpPr>
          <p:nvPr>
            <p:ph type="pic" idx="2"/>
          </p:nvPr>
        </p:nvSpPr>
        <p:spPr>
          <a:xfrm>
            <a:off x="1792306" y="612775"/>
            <a:ext cx="5486399" cy="4114800"/>
          </a:xfrm>
          <a:prstGeom prst="rect">
            <a:avLst/>
          </a:prstGeom>
          <a:noFill/>
          <a:ln>
            <a:noFill/>
          </a:ln>
        </p:spPr>
        <p:txBody>
          <a:bodyPr wrap="square" lIns="91416" tIns="91416" rIns="91416" bIns="91416" anchor="t" anchorCtr="0"/>
          <a:lstStyle>
            <a:lvl1pPr marL="0" marR="0" lvl="0" indent="0" algn="l" rtl="0">
              <a:lnSpc>
                <a:spcPct val="100000"/>
              </a:lnSpc>
              <a:spcBef>
                <a:spcPts val="640"/>
              </a:spcBef>
              <a:spcAft>
                <a:spcPts val="0"/>
              </a:spcAft>
              <a:buClr>
                <a:schemeClr val="dk1"/>
              </a:buClr>
              <a:buSzPct val="100000"/>
              <a:buFont typeface="Arial"/>
              <a:buNone/>
              <a:defRPr sz="32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560"/>
              </a:spcBef>
              <a:spcAft>
                <a:spcPts val="0"/>
              </a:spcAft>
              <a:buClr>
                <a:schemeClr val="dk1"/>
              </a:buClr>
              <a:buSzPct val="100000"/>
              <a:buFont typeface="Arial"/>
              <a:buNone/>
              <a:defRPr sz="28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1"/>
          </p:nvPr>
        </p:nvSpPr>
        <p:spPr>
          <a:xfrm>
            <a:off x="1792306" y="5367340"/>
            <a:ext cx="5486399" cy="804861"/>
          </a:xfrm>
          <a:prstGeom prst="rect">
            <a:avLst/>
          </a:prstGeom>
          <a:noFill/>
          <a:ln>
            <a:noFill/>
          </a:ln>
        </p:spPr>
        <p:txBody>
          <a:bodyPr wrap="square" lIns="91416" tIns="91416" rIns="91416" bIns="91416" anchor="t" anchorCtr="0"/>
          <a:lstStyle>
            <a:lvl1pPr marL="0" marR="0" lvl="0" indent="0" algn="l" rtl="0">
              <a:lnSpc>
                <a:spcPct val="100000"/>
              </a:lnSpc>
              <a:spcBef>
                <a:spcPts val="28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24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200"/>
              </a:spcBef>
              <a:spcAft>
                <a:spcPts val="0"/>
              </a:spcAft>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45" name="Shape 45"/>
          <p:cNvSpPr txBox="1">
            <a:spLocks noGrp="1"/>
          </p:cNvSpPr>
          <p:nvPr>
            <p:ph type="body" idx="1"/>
          </p:nvPr>
        </p:nvSpPr>
        <p:spPr>
          <a:xfrm rot="5400000">
            <a:off x="2309029" y="-251619"/>
            <a:ext cx="4525963" cy="8229600"/>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rot="5400000">
            <a:off x="4732340" y="2171700"/>
            <a:ext cx="5851525" cy="20574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50" name="Shape 50"/>
          <p:cNvSpPr txBox="1">
            <a:spLocks noGrp="1"/>
          </p:cNvSpPr>
          <p:nvPr>
            <p:ph type="body" idx="1"/>
          </p:nvPr>
        </p:nvSpPr>
        <p:spPr>
          <a:xfrm rot="5400000">
            <a:off x="541340" y="190505"/>
            <a:ext cx="5851525" cy="6019799"/>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792F-B91A-4F4E-930A-C43992FB1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ECAAB-8685-49E3-B994-67209984566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B5CB9-3555-4672-BC6B-69791C6A828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39AF8A-470B-47C0-BA2B-4DE5F54E6584}"/>
              </a:ext>
            </a:extLst>
          </p:cNvPr>
          <p:cNvSpPr>
            <a:spLocks noGrp="1"/>
          </p:cNvSpPr>
          <p:nvPr>
            <p:ph type="dt" sz="half" idx="10"/>
          </p:nvPr>
        </p:nvSpPr>
        <p:spPr/>
        <p:txBody>
          <a:bodyPr/>
          <a:lstStyle/>
          <a:p>
            <a:fld id="{CBA1A2EF-F6E0-4237-8885-F410AC987682}" type="datetimeFigureOut">
              <a:rPr lang="en-US" smtClean="0"/>
              <a:t>5/31/19</a:t>
            </a:fld>
            <a:endParaRPr lang="en-US"/>
          </a:p>
        </p:txBody>
      </p:sp>
      <p:sp>
        <p:nvSpPr>
          <p:cNvPr id="6" name="Footer Placeholder 5">
            <a:extLst>
              <a:ext uri="{FF2B5EF4-FFF2-40B4-BE49-F238E27FC236}">
                <a16:creationId xmlns:a16="http://schemas.microsoft.com/office/drawing/2014/main" id="{CE181F1F-EAC2-4B38-8268-BE7FE7422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61146-A9ED-4C8D-8D14-1AA7BACB8111}"/>
              </a:ext>
            </a:extLst>
          </p:cNvPr>
          <p:cNvSpPr>
            <a:spLocks noGrp="1"/>
          </p:cNvSpPr>
          <p:nvPr>
            <p:ph type="sldNum" sz="quarter" idx="12"/>
          </p:nvPr>
        </p:nvSpPr>
        <p:spPr/>
        <p:txBody>
          <a:bodyPr/>
          <a:lstStyle/>
          <a:p>
            <a:fld id="{98BE5224-0B78-4487-9268-6E3731A2D781}" type="slidenum">
              <a:rPr lang="en-US" smtClean="0"/>
              <a:t>‹#›</a:t>
            </a:fld>
            <a:endParaRPr lang="en-US"/>
          </a:p>
        </p:txBody>
      </p:sp>
    </p:spTree>
    <p:extLst>
      <p:ext uri="{BB962C8B-B14F-4D97-AF65-F5344CB8AC3E}">
        <p14:creationId xmlns:p14="http://schemas.microsoft.com/office/powerpoint/2010/main" val="125851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21" y="27433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64" name="Shape 64"/>
          <p:cNvSpPr txBox="1">
            <a:spLocks noGrp="1"/>
          </p:cNvSpPr>
          <p:nvPr>
            <p:ph type="body" idx="1"/>
          </p:nvPr>
        </p:nvSpPr>
        <p:spPr>
          <a:xfrm>
            <a:off x="457221" y="157735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1" name="Shape 11"/>
          <p:cNvSpPr txBox="1">
            <a:spLocks noGrp="1"/>
          </p:cNvSpPr>
          <p:nvPr>
            <p:ph type="body" idx="1"/>
          </p:nvPr>
        </p:nvSpPr>
        <p:spPr>
          <a:xfrm>
            <a:off x="457200" y="1600213"/>
            <a:ext cx="8229600" cy="4525963"/>
          </a:xfrm>
          <a:prstGeom prst="rect">
            <a:avLst/>
          </a:prstGeom>
          <a:noFill/>
          <a:ln>
            <a:noFill/>
          </a:ln>
        </p:spPr>
        <p:txBody>
          <a:bodyPr wrap="square" lIns="91416" tIns="91416" rIns="91416" bIns="91416" anchor="t" anchorCtr="0"/>
          <a:lstStyle>
            <a:lvl1pPr marL="5461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400" marR="0" lvl="1" indent="762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954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27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84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41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98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56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13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18" y="6173788"/>
            <a:ext cx="2133599" cy="365125"/>
          </a:xfrm>
          <a:prstGeom prst="rect">
            <a:avLst/>
          </a:prstGeom>
          <a:noFill/>
          <a:ln>
            <a:noFill/>
          </a:ln>
        </p:spPr>
        <p:txBody>
          <a:bodyPr wrap="square" lIns="91266" tIns="45622" rIns="91266" bIns="45622" anchor="ctr" anchorCtr="0">
            <a:noAutofit/>
          </a:bodyPr>
          <a:lstStyle/>
          <a:p>
            <a:pPr indent="-19050" algn="r">
              <a:buClr>
                <a:srgbClr val="888888"/>
              </a:buClr>
              <a:buSzPct val="25000"/>
            </a:pPr>
            <a:fld id="{00000000-1234-1234-1234-123412341234}" type="slidenum">
              <a:rPr lang="en-US" sz="1200" smtClean="0">
                <a:solidFill>
                  <a:srgbClr val="888888"/>
                </a:solidFill>
              </a:rPr>
              <a:pPr indent="-19050" algn="r">
                <a:buClr>
                  <a:srgbClr val="888888"/>
                </a:buClr>
                <a:buSzPct val="25000"/>
              </a:pPr>
              <a:t>‹#›</a:t>
            </a:fld>
            <a:endParaRPr lang="en-US" sz="1200">
              <a:solidFill>
                <a:srgbClr val="888888"/>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1"/>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5" name="Shape 55"/>
          <p:cNvSpPr/>
          <p:nvPr/>
        </p:nvSpPr>
        <p:spPr>
          <a:xfrm>
            <a:off x="207838" y="201725"/>
            <a:ext cx="1870375" cy="791537"/>
          </a:xfrm>
          <a:prstGeom prst="rect">
            <a:avLst/>
          </a:prstGeom>
          <a:blipFill rotWithShape="1">
            <a:blip r:embed="rId8">
              <a:alphaModFix/>
            </a:blip>
            <a:stretch>
              <a:fillRect/>
            </a:stretch>
          </a:blip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6" name="Shape 56"/>
          <p:cNvSpPr/>
          <p:nvPr/>
        </p:nvSpPr>
        <p:spPr>
          <a:xfrm>
            <a:off x="1458836" y="401712"/>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21" y="27433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8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58" name="Shape 58"/>
          <p:cNvSpPr txBox="1">
            <a:spLocks noGrp="1"/>
          </p:cNvSpPr>
          <p:nvPr>
            <p:ph type="body" idx="1"/>
          </p:nvPr>
        </p:nvSpPr>
        <p:spPr>
          <a:xfrm>
            <a:off x="457221" y="1577359"/>
            <a:ext cx="8229599" cy="276999"/>
          </a:xfrm>
          <a:prstGeom prst="rect">
            <a:avLst/>
          </a:prstGeom>
          <a:noFill/>
          <a:ln>
            <a:noFill/>
          </a:ln>
        </p:spPr>
        <p:txBody>
          <a:bodyPr wrap="square" lIns="91416" tIns="91416" rIns="91416" bIns="91416" anchor="t" anchorCtr="0"/>
          <a:lstStyle>
            <a:lvl1pPr marL="0" marR="0" lvl="0" indent="11430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1pPr>
            <a:lvl2pPr marL="409619" marR="0" lvl="1" indent="111081"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2pPr>
            <a:lvl3pPr marL="819239" marR="0" lvl="2" indent="10786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3pPr>
            <a:lvl4pPr marL="1228860" marR="0" lvl="3" indent="10464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4pPr>
            <a:lvl5pPr marL="1638479" marR="0" lvl="4" indent="11412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5pPr>
            <a:lvl6pPr marL="2048101" marR="0" lvl="5" indent="11089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457721" marR="0" lvl="6" indent="10767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2867341" marR="0" lvl="7" indent="104458"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276960" marR="0" lvl="8" indent="11393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81" y="6377944"/>
            <a:ext cx="2926079" cy="246221"/>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377944"/>
            <a:ext cx="2103120" cy="246221"/>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83680" y="6377944"/>
            <a:ext cx="2103120" cy="246221"/>
          </a:xfrm>
          <a:prstGeom prst="rect">
            <a:avLst/>
          </a:prstGeom>
          <a:noFill/>
          <a:ln>
            <a:noFill/>
          </a:ln>
        </p:spPr>
        <p:txBody>
          <a:bodyPr wrap="square" lIns="0" tIns="0" rIns="0" bIns="0" anchor="t" anchorCtr="0">
            <a:noAutofit/>
          </a:bodyPr>
          <a:lstStyle/>
          <a:p>
            <a:pPr indent="-25398" algn="r">
              <a:buClr>
                <a:srgbClr val="888888"/>
              </a:buClr>
              <a:buSzPct val="25000"/>
            </a:pPr>
            <a:fld id="{00000000-1234-1234-1234-123412341234}" type="slidenum">
              <a:rPr lang="en-US" sz="1600" smtClean="0">
                <a:solidFill>
                  <a:srgbClr val="888888"/>
                </a:solidFill>
                <a:latin typeface="Calibri"/>
                <a:ea typeface="Calibri"/>
                <a:cs typeface="Calibri"/>
                <a:sym typeface="Calibri"/>
              </a:rPr>
              <a:pPr indent="-25398" algn="r">
                <a:buClr>
                  <a:srgbClr val="888888"/>
                </a:buClr>
                <a:buSzPct val="25000"/>
              </a:pPr>
              <a:t>‹#›</a:t>
            </a:fld>
            <a:endParaRPr lang="en-US" sz="16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 id="2147483692" r:id="rId3"/>
    <p:sldLayoutId id="2147483693" r:id="rId4"/>
    <p:sldLayoutId id="2147483694" r:id="rId5"/>
    <p:sldLayoutId id="21474836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title="gray triangle corner decoration"/>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title="gray triange corner decoration"/>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title="WorkforceGPS logo"/>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title="Employment and Training Admin/US Department of Labor text image"/>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370351146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espectability.or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steinhardt.nyu.edu/site/research_alliance/2018/11/19/what-are-the-contours-of-nycs"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steinhardt.nyu.edu/site/research_alliance/2018/11/19/what-are-the-contours-of-nycs-special-education-landscape/"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www.advocatesforchildren.org/" TargetMode="External"/><Relationship Id="rId5" Type="http://schemas.openxmlformats.org/officeDocument/2006/relationships/hyperlink" Target="https://www.postschoolsuccessiepbilingual.org/" TargetMode="External"/><Relationship Id="rId4" Type="http://schemas.openxmlformats.org/officeDocument/2006/relationships/hyperlink" Target="http://www.includenyc.or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google.com/url?sa=i&amp;rct=j&amp;q=&amp;esrc=s&amp;source=images&amp;cd=&amp;ved=2ahUKEwj0_L-SisbgAhUshOAKHeclAesQjRx6BAgBEAQ&amp;url=https%3A%2F%2Featingdisordersreview.com%2Fcategory%2Fq-a%2F&amp;psig=AOvVaw2uj0z3kU84zyTkBvxazLl0&amp;ust=1550606628306356"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www.respectability.org/" TargetMode="External"/><Relationship Id="rId2" Type="http://schemas.openxmlformats.org/officeDocument/2006/relationships/hyperlink" Target="mailto:DebbieF@RespectAbility.org"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www.understood.org/en/school-learning/special-services/special-education-basics/conditions-covered-under-idea"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hyperlink" Target="https://www.understood.org/en/school-learning/your-childs-rights/basics-about-childs-rights/individuals-with-disabilities-education-act-idea-what-you-need-to-know"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hyperlink" Target="https://www.understood.org/es-mx" TargetMode="External"/><Relationship Id="rId13" Type="http://schemas.openxmlformats.org/officeDocument/2006/relationships/hyperlink" Target="http://worldenabled.org/" TargetMode="External"/><Relationship Id="rId3" Type="http://schemas.openxmlformats.org/officeDocument/2006/relationships/hyperlink" Target="https://www.naric.com/?q=en/content/spanish-language-resources" TargetMode="External"/><Relationship Id="rId7" Type="http://schemas.openxmlformats.org/officeDocument/2006/relationships/hyperlink" Target="http://www.colorincolorado.org/" TargetMode="External"/><Relationship Id="rId12" Type="http://schemas.openxmlformats.org/officeDocument/2006/relationships/hyperlink" Target="http://sid.usal.es/default.aspx"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hyperlink" Target="http://www.pacer.org/publications/spanish.asp" TargetMode="External"/><Relationship Id="rId11" Type="http://schemas.openxmlformats.org/officeDocument/2006/relationships/hyperlink" Target="https://www.ada.gov/cguide_spanish.htm" TargetMode="External"/><Relationship Id="rId5" Type="http://schemas.openxmlformats.org/officeDocument/2006/relationships/hyperlink" Target="http://www.icdri.org/hispanic/Hispanic.htm" TargetMode="External"/><Relationship Id="rId15" Type="http://schemas.openxmlformats.org/officeDocument/2006/relationships/hyperlink" Target="https://www.coca-colacompany.com/our-company/the-coca-cola-foundation" TargetMode="External"/><Relationship Id="rId10" Type="http://schemas.openxmlformats.org/officeDocument/2006/relationships/hyperlink" Target="https://www.discapnet.es/" TargetMode="External"/><Relationship Id="rId4" Type="http://schemas.openxmlformats.org/officeDocument/2006/relationships/hyperlink" Target="http://www.ldonline.org/espanol?lang=en" TargetMode="External"/><Relationship Id="rId9" Type="http://schemas.openxmlformats.org/officeDocument/2006/relationships/hyperlink" Target="https://www.benefits.gov/es/newsroom/news-and-updates/article/238" TargetMode="External"/><Relationship Id="rId14" Type="http://schemas.openxmlformats.org/officeDocument/2006/relationships/hyperlink" Target="http://fiestaeducativa.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Hz_d-cikWmI#action=share"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4" name="Shape 169">
            <a:extLst>
              <a:ext uri="{FF2B5EF4-FFF2-40B4-BE49-F238E27FC236}">
                <a16:creationId xmlns:a16="http://schemas.microsoft.com/office/drawing/2014/main" id="{198C204F-A8D6-4B23-825E-B3DB91950AAC}"/>
              </a:ext>
            </a:extLst>
          </p:cNvPr>
          <p:cNvSpPr txBox="1">
            <a:spLocks/>
          </p:cNvSpPr>
          <p:nvPr/>
        </p:nvSpPr>
        <p:spPr>
          <a:xfrm>
            <a:off x="874469" y="4827477"/>
            <a:ext cx="7672861" cy="2434121"/>
          </a:xfrm>
          <a:prstGeom prst="rect">
            <a:avLst/>
          </a:prstGeom>
          <a:noFill/>
          <a:ln>
            <a:noFill/>
          </a:ln>
        </p:spPr>
        <p:txBody>
          <a:bodyPr vert="horz" wrap="square" lIns="68450" tIns="34217" rIns="68450" bIns="34217"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spcAft>
                <a:spcPts val="225"/>
              </a:spcAft>
              <a:buClr>
                <a:schemeClr val="dk1"/>
              </a:buClr>
              <a:buSzPct val="61111"/>
              <a:buNone/>
            </a:pPr>
            <a:endParaRPr lang="en-US" sz="1400" b="1" dirty="0">
              <a:solidFill>
                <a:schemeClr val="dk1"/>
              </a:solidFill>
              <a:latin typeface="Libre Baskerville" panose="020B0604020202020204" charset="0"/>
              <a:ea typeface="Libre Baskerville"/>
              <a:cs typeface="Libre Baskerville"/>
              <a:sym typeface="Libre Baskerville"/>
              <a:hlinkClick r:id="rId3"/>
            </a:endParaRPr>
          </a:p>
          <a:p>
            <a:pPr marL="0" indent="0" algn="ctr">
              <a:lnSpc>
                <a:spcPct val="115000"/>
              </a:lnSpc>
              <a:spcBef>
                <a:spcPts val="0"/>
              </a:spcBef>
              <a:spcAft>
                <a:spcPts val="225"/>
              </a:spcAft>
              <a:buClr>
                <a:schemeClr val="dk1"/>
              </a:buClr>
              <a:buSzPct val="61111"/>
              <a:buNone/>
            </a:pPr>
            <a:endParaRPr lang="en-US" sz="1400" b="1" dirty="0">
              <a:solidFill>
                <a:schemeClr val="dk1"/>
              </a:solidFill>
              <a:latin typeface="Libre Baskerville" panose="020B0604020202020204" charset="0"/>
              <a:ea typeface="Libre Baskerville"/>
              <a:cs typeface="Libre Baskerville"/>
              <a:sym typeface="Libre Baskerville"/>
              <a:hlinkClick r:id="rId3"/>
            </a:endParaRPr>
          </a:p>
          <a:p>
            <a:pPr marL="0" indent="0" algn="ctr">
              <a:lnSpc>
                <a:spcPct val="115000"/>
              </a:lnSpc>
              <a:spcBef>
                <a:spcPts val="0"/>
              </a:spcBef>
              <a:spcAft>
                <a:spcPts val="225"/>
              </a:spcAft>
              <a:buClr>
                <a:schemeClr val="dk1"/>
              </a:buClr>
              <a:buSzPct val="61111"/>
              <a:buNone/>
            </a:pPr>
            <a:endParaRPr lang="en-US" sz="1400" b="1" dirty="0">
              <a:solidFill>
                <a:schemeClr val="dk1"/>
              </a:solidFill>
              <a:latin typeface="Libre Baskerville" panose="020B0604020202020204" charset="0"/>
              <a:ea typeface="Libre Baskerville"/>
              <a:cs typeface="Libre Baskerville"/>
              <a:sym typeface="Libre Baskerville"/>
              <a:hlinkClick r:id="rId3"/>
            </a:endParaRPr>
          </a:p>
          <a:p>
            <a:pPr marL="0" indent="0" algn="ctr">
              <a:lnSpc>
                <a:spcPct val="115000"/>
              </a:lnSpc>
              <a:spcBef>
                <a:spcPts val="0"/>
              </a:spcBef>
              <a:spcAft>
                <a:spcPts val="225"/>
              </a:spcAft>
              <a:buClr>
                <a:schemeClr val="dk1"/>
              </a:buClr>
              <a:buSzPct val="61111"/>
              <a:buNone/>
            </a:pPr>
            <a:endParaRPr lang="en-US" sz="1400" b="1" dirty="0">
              <a:solidFill>
                <a:schemeClr val="dk1"/>
              </a:solidFill>
              <a:latin typeface="Libre Baskerville" panose="020B0604020202020204" charset="0"/>
              <a:ea typeface="Libre Baskerville"/>
              <a:cs typeface="Libre Baskerville"/>
              <a:sym typeface="Libre Baskerville"/>
              <a:hlinkClick r:id="rId3"/>
            </a:endParaRPr>
          </a:p>
          <a:p>
            <a:pPr marL="0" indent="0" algn="ctr">
              <a:lnSpc>
                <a:spcPct val="115000"/>
              </a:lnSpc>
              <a:spcBef>
                <a:spcPts val="0"/>
              </a:spcBef>
              <a:spcAft>
                <a:spcPts val="225"/>
              </a:spcAft>
              <a:buClr>
                <a:schemeClr val="dk1"/>
              </a:buClr>
              <a:buSzPct val="61111"/>
              <a:buNone/>
            </a:pPr>
            <a:endParaRPr lang="en-US" sz="1400" b="1" dirty="0">
              <a:solidFill>
                <a:schemeClr val="dk1"/>
              </a:solidFill>
              <a:latin typeface="Libre Baskerville" panose="020B0604020202020204" charset="0"/>
              <a:ea typeface="Libre Baskerville"/>
              <a:cs typeface="Libre Baskerville"/>
              <a:sym typeface="Libre Baskerville"/>
              <a:hlinkClick r:id="rId3"/>
            </a:endParaRPr>
          </a:p>
          <a:p>
            <a:pPr marL="0" indent="0" algn="ctr">
              <a:lnSpc>
                <a:spcPct val="115000"/>
              </a:lnSpc>
              <a:spcBef>
                <a:spcPts val="0"/>
              </a:spcBef>
              <a:spcAft>
                <a:spcPts val="225"/>
              </a:spcAft>
              <a:buClr>
                <a:schemeClr val="dk1"/>
              </a:buClr>
              <a:buSzPct val="61111"/>
              <a:buNone/>
            </a:pPr>
            <a:endParaRPr lang="en-US" sz="1400" b="1" dirty="0">
              <a:solidFill>
                <a:schemeClr val="dk1"/>
              </a:solidFill>
              <a:latin typeface="Libre Baskerville" panose="020B0604020202020204" charset="0"/>
              <a:ea typeface="Libre Baskerville"/>
              <a:cs typeface="Libre Baskerville"/>
              <a:sym typeface="Libre Baskerville"/>
              <a:hlinkClick r:id="rId3"/>
            </a:endParaRPr>
          </a:p>
          <a:p>
            <a:pPr marL="0" indent="0" algn="ctr">
              <a:lnSpc>
                <a:spcPct val="115000"/>
              </a:lnSpc>
              <a:spcBef>
                <a:spcPts val="0"/>
              </a:spcBef>
              <a:spcAft>
                <a:spcPts val="225"/>
              </a:spcAft>
              <a:buClr>
                <a:schemeClr val="dk1"/>
              </a:buClr>
              <a:buSzPct val="61111"/>
              <a:buNone/>
            </a:pPr>
            <a:r>
              <a:rPr lang="en-US" sz="1400" b="1" dirty="0">
                <a:solidFill>
                  <a:schemeClr val="dk1"/>
                </a:solidFill>
                <a:latin typeface="Libre Baskerville" panose="020B0604020202020204" charset="0"/>
                <a:ea typeface="Libre Baskerville"/>
                <a:cs typeface="Libre Baskerville"/>
                <a:sym typeface="Libre Baskerville"/>
                <a:hlinkClick r:id="rId3"/>
              </a:rPr>
              <a:t>www.RespectAbility.org</a:t>
            </a:r>
            <a:r>
              <a:rPr lang="en-US" sz="1400" b="1" dirty="0">
                <a:solidFill>
                  <a:schemeClr val="dk1"/>
                </a:solidFill>
                <a:latin typeface="Libre Baskerville" panose="020B0604020202020204" charset="0"/>
                <a:ea typeface="Libre Baskerville"/>
                <a:cs typeface="Libre Baskerville"/>
                <a:sym typeface="Libre Baskerville"/>
              </a:rPr>
              <a:t> </a:t>
            </a:r>
          </a:p>
          <a:p>
            <a:pPr marL="0" indent="0" algn="ctr">
              <a:lnSpc>
                <a:spcPct val="115000"/>
              </a:lnSpc>
              <a:spcBef>
                <a:spcPts val="0"/>
              </a:spcBef>
              <a:buClr>
                <a:schemeClr val="dk1"/>
              </a:buClr>
              <a:buSzPct val="61111"/>
              <a:buNone/>
            </a:pPr>
            <a:endParaRPr lang="en-US" sz="1400" b="1" dirty="0">
              <a:solidFill>
                <a:schemeClr val="dk1"/>
              </a:solidFill>
              <a:latin typeface="Libre Baskerville" panose="020B0604020202020204" charset="0"/>
              <a:ea typeface="Libre Baskerville"/>
              <a:cs typeface="Libre Baskerville"/>
              <a:sym typeface="Libre Baskerville"/>
            </a:endParaRPr>
          </a:p>
        </p:txBody>
      </p:sp>
      <p:sp>
        <p:nvSpPr>
          <p:cNvPr id="2" name="Title 1">
            <a:extLst>
              <a:ext uri="{FF2B5EF4-FFF2-40B4-BE49-F238E27FC236}">
                <a16:creationId xmlns:a16="http://schemas.microsoft.com/office/drawing/2014/main" id="{B3BAB956-BE6F-4551-AEAD-C50E125A78DC}"/>
              </a:ext>
            </a:extLst>
          </p:cNvPr>
          <p:cNvSpPr>
            <a:spLocks noGrp="1"/>
          </p:cNvSpPr>
          <p:nvPr>
            <p:ph type="title"/>
          </p:nvPr>
        </p:nvSpPr>
        <p:spPr>
          <a:xfrm>
            <a:off x="850832" y="1036352"/>
            <a:ext cx="7886700" cy="994172"/>
          </a:xfrm>
        </p:spPr>
        <p:txBody>
          <a:bodyPr/>
          <a:lstStyle/>
          <a:p>
            <a:r>
              <a:rPr lang="en-US" dirty="0" err="1"/>
              <a:t>RespectAbility</a:t>
            </a:r>
            <a:endParaRPr lang="en-US" dirty="0"/>
          </a:p>
        </p:txBody>
      </p:sp>
      <p:pic>
        <p:nvPicPr>
          <p:cNvPr id="172" name="Shape 172" descr="Black and gold logo of RespectAbility&#10;"/>
          <p:cNvPicPr preferRelativeResize="0"/>
          <p:nvPr/>
        </p:nvPicPr>
        <p:blipFill rotWithShape="1">
          <a:blip r:embed="rId4">
            <a:alphaModFix/>
          </a:blip>
          <a:srcRect/>
          <a:stretch/>
        </p:blipFill>
        <p:spPr>
          <a:xfrm>
            <a:off x="2990041" y="311259"/>
            <a:ext cx="3800043" cy="1893713"/>
          </a:xfrm>
          <a:prstGeom prst="rect">
            <a:avLst/>
          </a:prstGeom>
          <a:noFill/>
          <a:ln>
            <a:noFill/>
          </a:ln>
        </p:spPr>
      </p:pic>
      <p:sp>
        <p:nvSpPr>
          <p:cNvPr id="4" name="Content Placeholder 3">
            <a:extLst>
              <a:ext uri="{FF2B5EF4-FFF2-40B4-BE49-F238E27FC236}">
                <a16:creationId xmlns:a16="http://schemas.microsoft.com/office/drawing/2014/main" id="{AFFF38B5-2C1F-417E-ADAE-828BED303EF8}"/>
              </a:ext>
            </a:extLst>
          </p:cNvPr>
          <p:cNvSpPr>
            <a:spLocks noGrp="1"/>
          </p:cNvSpPr>
          <p:nvPr>
            <p:ph sz="half" idx="1"/>
          </p:nvPr>
        </p:nvSpPr>
        <p:spPr>
          <a:xfrm>
            <a:off x="-319489" y="1959477"/>
            <a:ext cx="9359407" cy="2950922"/>
          </a:xfrm>
        </p:spPr>
        <p:txBody>
          <a:bodyPr/>
          <a:lstStyle/>
          <a:p>
            <a:pPr marL="508004" indent="0" algn="ctr">
              <a:buClr>
                <a:srgbClr val="000000"/>
              </a:buClr>
              <a:buSzPct val="25000"/>
              <a:buNone/>
            </a:pPr>
            <a:r>
              <a:rPr lang="en-US" sz="2800" b="1" i="1" dirty="0">
                <a:latin typeface="Libre Baskerville" panose="020B0604020202020204" charset="0"/>
                <a:ea typeface="Libre Baskerville"/>
                <a:cs typeface="Libre Baskerville"/>
                <a:sym typeface="Libre Baskerville"/>
              </a:rPr>
              <a:t>Women’s Disability Leadership, Inclusion &amp; Advocacy Series </a:t>
            </a:r>
          </a:p>
          <a:p>
            <a:pPr marL="508004" indent="0" algn="ctr">
              <a:buClr>
                <a:srgbClr val="000000"/>
              </a:buClr>
              <a:buSzPct val="25000"/>
              <a:buNone/>
            </a:pPr>
            <a:endParaRPr lang="en-US" sz="2800" b="1" i="1" dirty="0">
              <a:latin typeface="Libre Baskerville" panose="020B0604020202020204" charset="0"/>
              <a:ea typeface="Libre Baskerville"/>
              <a:cs typeface="Libre Baskerville"/>
              <a:sym typeface="Libre Baskerville"/>
            </a:endParaRPr>
          </a:p>
          <a:p>
            <a:pPr marL="508004" indent="0" algn="ctr">
              <a:buClr>
                <a:srgbClr val="000000"/>
              </a:buClr>
              <a:buSzPct val="25000"/>
              <a:buNone/>
            </a:pPr>
            <a:r>
              <a:rPr lang="en-US" sz="2800" b="1" i="1" dirty="0">
                <a:latin typeface="Libre Baskerville" panose="020B0604020202020204" charset="0"/>
                <a:ea typeface="Libre Baskerville"/>
                <a:cs typeface="Libre Baskerville"/>
                <a:sym typeface="Libre Baskerville"/>
              </a:rPr>
              <a:t>Welcomes You to Our</a:t>
            </a:r>
          </a:p>
          <a:p>
            <a:pPr marL="508004" indent="0" algn="ctr">
              <a:buClr>
                <a:srgbClr val="000000"/>
              </a:buClr>
              <a:buSzPct val="25000"/>
              <a:buNone/>
            </a:pPr>
            <a:endParaRPr lang="en-US" sz="2800" b="1" i="1" dirty="0">
              <a:latin typeface="Libre Baskerville" panose="020B0604020202020204" charset="0"/>
              <a:ea typeface="Libre Baskerville"/>
              <a:cs typeface="Libre Baskerville"/>
              <a:sym typeface="Libre Baskerville"/>
            </a:endParaRPr>
          </a:p>
          <a:p>
            <a:pPr marL="508004" indent="0" algn="ctr">
              <a:buClr>
                <a:srgbClr val="000000"/>
              </a:buClr>
              <a:buSzPct val="25000"/>
              <a:buNone/>
            </a:pPr>
            <a:r>
              <a:rPr lang="en-US" sz="3600" b="1" i="1" dirty="0">
                <a:latin typeface="Libre Baskerville" panose="020B0604020202020204" charset="0"/>
                <a:ea typeface="Libre Baskerville"/>
                <a:cs typeface="Libre Baskerville"/>
                <a:sym typeface="Libre Baskerville"/>
              </a:rPr>
              <a:t>Empowerment Training for </a:t>
            </a:r>
          </a:p>
          <a:p>
            <a:pPr marL="508004" indent="0" algn="ctr">
              <a:buClr>
                <a:srgbClr val="000000"/>
              </a:buClr>
              <a:buSzPct val="25000"/>
              <a:buNone/>
            </a:pPr>
            <a:r>
              <a:rPr lang="en-US" sz="3600" b="1" i="1" dirty="0">
                <a:latin typeface="Libre Baskerville" panose="020B0604020202020204" charset="0"/>
                <a:ea typeface="Libre Baskerville"/>
                <a:cs typeface="Libre Baskerville"/>
                <a:sym typeface="Libre Baskerville"/>
              </a:rPr>
              <a:t>Mothers of Students with Disabilities</a:t>
            </a:r>
          </a:p>
          <a:p>
            <a:pPr marL="508004" indent="0" algn="ctr">
              <a:buClr>
                <a:srgbClr val="000000"/>
              </a:buClr>
              <a:buSzPct val="25000"/>
              <a:buNone/>
            </a:pPr>
            <a:r>
              <a:rPr lang="en-US" sz="2400" dirty="0">
                <a:latin typeface="Baskerville  "/>
                <a:ea typeface="Libre Baskerville"/>
                <a:cs typeface="Libre Baskerville"/>
                <a:sym typeface="Libre Baskerville"/>
              </a:rPr>
              <a:t>Saturday, March 9, 2019</a:t>
            </a:r>
          </a:p>
          <a:p>
            <a:pPr marL="508004" indent="0" algn="ctr">
              <a:buClr>
                <a:srgbClr val="000000"/>
              </a:buClr>
              <a:buSzPct val="25000"/>
              <a:buNone/>
            </a:pPr>
            <a:endParaRPr lang="en-US" sz="3600" b="1" i="1" dirty="0">
              <a:latin typeface="Libre Baskerville" panose="020B0604020202020204" charset="0"/>
              <a:ea typeface="Libre Baskerville"/>
              <a:cs typeface="Libre Baskerville"/>
              <a:sym typeface="Libre Baskerville"/>
            </a:endParaRPr>
          </a:p>
        </p:txBody>
      </p:sp>
    </p:spTree>
    <p:extLst>
      <p:ext uri="{BB962C8B-B14F-4D97-AF65-F5344CB8AC3E}">
        <p14:creationId xmlns:p14="http://schemas.microsoft.com/office/powerpoint/2010/main" val="344669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049DA4-536A-4CF6-9ECA-887199FB169B}"/>
              </a:ext>
            </a:extLst>
          </p:cNvPr>
          <p:cNvSpPr txBox="1"/>
          <p:nvPr/>
        </p:nvSpPr>
        <p:spPr>
          <a:xfrm>
            <a:off x="5805402" y="4543719"/>
            <a:ext cx="3197573" cy="553998"/>
          </a:xfrm>
          <a:prstGeom prst="rect">
            <a:avLst/>
          </a:prstGeom>
          <a:noFill/>
        </p:spPr>
        <p:txBody>
          <a:bodyPr wrap="square" rtlCol="0">
            <a:spAutoFit/>
          </a:bodyPr>
          <a:lstStyle/>
          <a:p>
            <a:pPr algn="r"/>
            <a:r>
              <a:rPr lang="en-US" dirty="0"/>
              <a:t>Picture:  Donna Meltzer, smiling </a:t>
            </a:r>
          </a:p>
          <a:p>
            <a:pPr algn="r"/>
            <a:r>
              <a:rPr lang="en-US" dirty="0"/>
              <a:t>at the camera.</a:t>
            </a:r>
          </a:p>
        </p:txBody>
      </p:sp>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12450" y="1317487"/>
            <a:ext cx="9031550" cy="5328311"/>
          </a:xfrm>
        </p:spPr>
        <p:txBody>
          <a:bodyPr>
            <a:noAutofit/>
          </a:bodyPr>
          <a:lstStyle/>
          <a:p>
            <a:r>
              <a:rPr lang="en-US" sz="3600" b="1" dirty="0">
                <a:latin typeface="Baskerville Old Face" panose="02020602080505020303" pitchFamily="18" charset="0"/>
              </a:rPr>
              <a:t>Donna Meltzer </a:t>
            </a:r>
            <a:r>
              <a:rPr lang="en-US" sz="3200" dirty="0">
                <a:latin typeface="Baskerville  "/>
              </a:rPr>
              <a:t>is a board member</a:t>
            </a:r>
          </a:p>
          <a:p>
            <a:r>
              <a:rPr lang="en-US" sz="3200" dirty="0">
                <a:latin typeface="Baskerville  "/>
              </a:rPr>
              <a:t>of </a:t>
            </a:r>
            <a:r>
              <a:rPr lang="en-US" sz="3200" dirty="0" err="1">
                <a:latin typeface="Baskerville  "/>
              </a:rPr>
              <a:t>RespectAbility</a:t>
            </a:r>
            <a:r>
              <a:rPr lang="en-US" sz="3200" dirty="0">
                <a:latin typeface="Baskerville  "/>
              </a:rPr>
              <a:t> and the CEO of </a:t>
            </a:r>
          </a:p>
          <a:p>
            <a:r>
              <a:rPr lang="en-US" sz="3200" dirty="0">
                <a:latin typeface="Baskerville  "/>
              </a:rPr>
              <a:t>the National Association of Councils on Developmental Disabilities </a:t>
            </a:r>
          </a:p>
          <a:p>
            <a:r>
              <a:rPr lang="en-US" sz="3200" dirty="0">
                <a:latin typeface="Baskerville  "/>
              </a:rPr>
              <a:t>(NACDD). NACDD is a national </a:t>
            </a:r>
          </a:p>
          <a:p>
            <a:r>
              <a:rPr lang="en-US" sz="3200" dirty="0">
                <a:latin typeface="Baskerville  "/>
              </a:rPr>
              <a:t>non-profit organization that supports</a:t>
            </a:r>
          </a:p>
          <a:p>
            <a:r>
              <a:rPr lang="en-US" sz="3200" dirty="0">
                <a:latin typeface="Baskerville  "/>
              </a:rPr>
              <a:t>the nation’s 56 governor-appointed </a:t>
            </a:r>
          </a:p>
          <a:p>
            <a:r>
              <a:rPr lang="en-US" sz="3200" dirty="0">
                <a:latin typeface="Baskerville  "/>
              </a:rPr>
              <a:t>Developmental Disabilities Councils </a:t>
            </a:r>
          </a:p>
          <a:p>
            <a:r>
              <a:rPr lang="en-US" sz="3200" dirty="0">
                <a:latin typeface="Baskerville  "/>
              </a:rPr>
              <a:t>that work within state government to promote independence, productivity, and integration of people with disabilities through systems change activities. </a:t>
            </a: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104464" y="-74322"/>
            <a:ext cx="6898511" cy="553998"/>
          </a:xfrm>
        </p:spPr>
        <p:txBody>
          <a:bodyPr>
            <a:noAutofit/>
          </a:bodyPr>
          <a:lstStyle/>
          <a:p>
            <a:pPr algn="r"/>
            <a:r>
              <a:rPr lang="en-US" sz="4000" b="1" dirty="0">
                <a:solidFill>
                  <a:schemeClr val="bg1"/>
                </a:solidFill>
                <a:latin typeface="Baskerville Old Face" panose="02020602080505020303" pitchFamily="18" charset="77"/>
              </a:rPr>
              <a:t>		Parent Advocacy:  Victories from the Past</a:t>
            </a:r>
          </a:p>
        </p:txBody>
      </p:sp>
      <p:pic>
        <p:nvPicPr>
          <p:cNvPr id="5" name="Picture 4" descr="Picture:  Donna Meltzer, smiling &#10;at the camera.&#10;">
            <a:extLst>
              <a:ext uri="{FF2B5EF4-FFF2-40B4-BE49-F238E27FC236}">
                <a16:creationId xmlns:a16="http://schemas.microsoft.com/office/drawing/2014/main" id="{03BF960E-C02D-47F1-9132-43D6404288BA}"/>
              </a:ext>
            </a:extLst>
          </p:cNvPr>
          <p:cNvPicPr>
            <a:picLocks noChangeAspect="1"/>
          </p:cNvPicPr>
          <p:nvPr/>
        </p:nvPicPr>
        <p:blipFill>
          <a:blip r:embed="rId2"/>
          <a:stretch>
            <a:fillRect/>
          </a:stretch>
        </p:blipFill>
        <p:spPr>
          <a:xfrm>
            <a:off x="6190508" y="1638299"/>
            <a:ext cx="2640385" cy="2640385"/>
          </a:xfrm>
          <a:prstGeom prst="rect">
            <a:avLst/>
          </a:prstGeom>
        </p:spPr>
      </p:pic>
    </p:spTree>
    <p:extLst>
      <p:ext uri="{BB962C8B-B14F-4D97-AF65-F5344CB8AC3E}">
        <p14:creationId xmlns:p14="http://schemas.microsoft.com/office/powerpoint/2010/main" val="644494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03892" y="1240389"/>
            <a:ext cx="6898510" cy="5455686"/>
          </a:xfrm>
        </p:spPr>
        <p:txBody>
          <a:bodyPr>
            <a:noAutofit/>
          </a:bodyPr>
          <a:lstStyle/>
          <a:p>
            <a:r>
              <a:rPr lang="en-US" sz="3600" b="1" dirty="0">
                <a:latin typeface="Baskerville Old Face" panose="02020602080505020303" pitchFamily="18" charset="0"/>
              </a:rPr>
              <a:t>Michelle Grier, LMSW,</a:t>
            </a:r>
          </a:p>
          <a:p>
            <a:r>
              <a:rPr lang="en-US" sz="2800" dirty="0">
                <a:latin typeface="Baskerville  "/>
              </a:rPr>
              <a:t>is a social justice worker who is the </a:t>
            </a:r>
          </a:p>
          <a:p>
            <a:r>
              <a:rPr lang="en-US" sz="2800" dirty="0">
                <a:latin typeface="Baskerville  "/>
              </a:rPr>
              <a:t>Director of Social Work for Girls for </a:t>
            </a:r>
          </a:p>
          <a:p>
            <a:r>
              <a:rPr lang="en-US" sz="2800" dirty="0">
                <a:latin typeface="Baskerville  "/>
              </a:rPr>
              <a:t>Gender Equity. She dedicates her time </a:t>
            </a:r>
          </a:p>
          <a:p>
            <a:r>
              <a:rPr lang="en-US" sz="2800" dirty="0">
                <a:latin typeface="Baskerville  "/>
              </a:rPr>
              <a:t>to providing culturally relevant mental </a:t>
            </a:r>
          </a:p>
          <a:p>
            <a:r>
              <a:rPr lang="en-US" sz="2800" dirty="0">
                <a:latin typeface="Baskerville  "/>
              </a:rPr>
              <a:t>health services to youth of color. She </a:t>
            </a:r>
          </a:p>
          <a:p>
            <a:r>
              <a:rPr lang="en-US" sz="2800" dirty="0">
                <a:latin typeface="Baskerville  "/>
              </a:rPr>
              <a:t>also trains social workers and educators </a:t>
            </a:r>
          </a:p>
          <a:p>
            <a:r>
              <a:rPr lang="en-US" sz="2800" dirty="0">
                <a:latin typeface="Baskerville  "/>
              </a:rPr>
              <a:t>on bringing culturally sensitive models </a:t>
            </a:r>
          </a:p>
          <a:p>
            <a:r>
              <a:rPr lang="en-US" sz="2800" dirty="0">
                <a:latin typeface="Baskerville  "/>
              </a:rPr>
              <a:t>to their practice. Prior to her current </a:t>
            </a:r>
          </a:p>
          <a:p>
            <a:r>
              <a:rPr lang="en-US" sz="2800" dirty="0">
                <a:latin typeface="Baskerville  "/>
              </a:rPr>
              <a:t>position, Grier worked for Achievement First Endeavor Middle School as the Director of Socio-Emotional Learning and Social Work.</a:t>
            </a:r>
            <a:endParaRPr lang="en-US" sz="3600"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075483" y="-86499"/>
            <a:ext cx="6917000" cy="553998"/>
          </a:xfrm>
        </p:spPr>
        <p:txBody>
          <a:bodyPr>
            <a:noAutofit/>
          </a:bodyPr>
          <a:lstStyle/>
          <a:p>
            <a:pPr algn="r"/>
            <a:r>
              <a:rPr lang="en-US" sz="4000" b="1" dirty="0">
                <a:solidFill>
                  <a:schemeClr val="bg1"/>
                </a:solidFill>
                <a:latin typeface="Baskerville Old Face" panose="02020602080505020303" pitchFamily="18" charset="77"/>
              </a:rPr>
              <a:t>Parent Advocacy:  </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Navigating the Present</a:t>
            </a:r>
          </a:p>
        </p:txBody>
      </p:sp>
      <p:pic>
        <p:nvPicPr>
          <p:cNvPr id="5" name="Picture 4" descr="Picture: Michelle Grier smiling and looking out a window.&#10;">
            <a:extLst>
              <a:ext uri="{FF2B5EF4-FFF2-40B4-BE49-F238E27FC236}">
                <a16:creationId xmlns:a16="http://schemas.microsoft.com/office/drawing/2014/main" id="{E19A34EC-A4BB-4CA6-A5B2-76E43C89893B}"/>
              </a:ext>
            </a:extLst>
          </p:cNvPr>
          <p:cNvPicPr>
            <a:picLocks noChangeAspect="1"/>
          </p:cNvPicPr>
          <p:nvPr/>
        </p:nvPicPr>
        <p:blipFill>
          <a:blip r:embed="rId3"/>
          <a:stretch>
            <a:fillRect/>
          </a:stretch>
        </p:blipFill>
        <p:spPr>
          <a:xfrm>
            <a:off x="5913701" y="1580321"/>
            <a:ext cx="2991680" cy="2991680"/>
          </a:xfrm>
          <a:prstGeom prst="rect">
            <a:avLst/>
          </a:prstGeom>
        </p:spPr>
      </p:pic>
    </p:spTree>
    <p:extLst>
      <p:ext uri="{BB962C8B-B14F-4D97-AF65-F5344CB8AC3E}">
        <p14:creationId xmlns:p14="http://schemas.microsoft.com/office/powerpoint/2010/main" val="616004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41025" y="1327012"/>
            <a:ext cx="8193349" cy="5328311"/>
          </a:xfrm>
        </p:spPr>
        <p:txBody>
          <a:bodyPr>
            <a:noAutofit/>
          </a:bodyPr>
          <a:lstStyle/>
          <a:p>
            <a:r>
              <a:rPr lang="en-US" sz="3600" b="1" dirty="0">
                <a:latin typeface="Baskerville Old Face" panose="02020602080505020303" pitchFamily="18" charset="0"/>
              </a:rPr>
              <a:t>Dr. Nelle Richardson </a:t>
            </a:r>
            <a:r>
              <a:rPr lang="en-US" sz="3600" dirty="0">
                <a:latin typeface="Baskerville Old Face" panose="02020602080505020303" pitchFamily="18" charset="0"/>
              </a:rPr>
              <a:t>is a </a:t>
            </a:r>
            <a:endParaRPr lang="en-US" sz="2400" dirty="0">
              <a:latin typeface="Baskerville Old Face" panose="02020602080505020303" pitchFamily="18" charset="0"/>
            </a:endParaRPr>
          </a:p>
          <a:p>
            <a:r>
              <a:rPr lang="en-US" sz="2600" dirty="0">
                <a:latin typeface="Baskerville  "/>
              </a:rPr>
              <a:t>Pastor and self-advocate with an invisible </a:t>
            </a:r>
          </a:p>
          <a:p>
            <a:r>
              <a:rPr lang="en-US" sz="2600" dirty="0">
                <a:latin typeface="Baskerville  "/>
              </a:rPr>
              <a:t>disability; godmother to Miss Wheelchair </a:t>
            </a:r>
          </a:p>
          <a:p>
            <a:r>
              <a:rPr lang="en-US" sz="2600" dirty="0">
                <a:latin typeface="Baskerville  "/>
              </a:rPr>
              <a:t>NY 2018 and mother of two adult children. </a:t>
            </a:r>
          </a:p>
          <a:p>
            <a:r>
              <a:rPr lang="en-US" sz="2600" dirty="0">
                <a:latin typeface="Baskerville  "/>
              </a:rPr>
              <a:t>Dr. Richardson has worked for the Feder-</a:t>
            </a:r>
          </a:p>
          <a:p>
            <a:r>
              <a:rPr lang="en-US" sz="2600" dirty="0" err="1">
                <a:latin typeface="Baskerville  "/>
              </a:rPr>
              <a:t>ation</a:t>
            </a:r>
            <a:r>
              <a:rPr lang="en-US" sz="2600" dirty="0">
                <a:latin typeface="Baskerville  "/>
              </a:rPr>
              <a:t> Employment and Guidance Services/</a:t>
            </a:r>
          </a:p>
          <a:p>
            <a:r>
              <a:rPr lang="en-US" sz="2600" dirty="0">
                <a:latin typeface="Baskerville  "/>
              </a:rPr>
              <a:t>NYC LINKS in its Mental Health Unit and </a:t>
            </a:r>
          </a:p>
          <a:p>
            <a:r>
              <a:rPr lang="en-US" sz="2600" dirty="0">
                <a:latin typeface="Baskerville  "/>
              </a:rPr>
              <a:t>a case manager for the Criminal Justice </a:t>
            </a:r>
          </a:p>
          <a:p>
            <a:r>
              <a:rPr lang="en-US" sz="2600" dirty="0">
                <a:latin typeface="Baskerville  "/>
              </a:rPr>
              <a:t>Department. Dr. Richardson volunteers in </a:t>
            </a:r>
          </a:p>
          <a:p>
            <a:r>
              <a:rPr lang="en-US" sz="2600" dirty="0">
                <a:latin typeface="Baskerville  "/>
              </a:rPr>
              <a:t>her community, addressing suicide prevention </a:t>
            </a:r>
          </a:p>
          <a:p>
            <a:r>
              <a:rPr lang="en-US" sz="2600" dirty="0">
                <a:latin typeface="Baskerville  "/>
              </a:rPr>
              <a:t>among youth in the LGBTQ community. Dr. Richardson is completing her first book, </a:t>
            </a:r>
            <a:r>
              <a:rPr lang="en-US" sz="2600" i="1" dirty="0">
                <a:latin typeface="Baskerville  "/>
              </a:rPr>
              <a:t>Safety in Chaos, </a:t>
            </a:r>
            <a:r>
              <a:rPr lang="en-US" sz="2600" dirty="0">
                <a:latin typeface="Baskerville  "/>
              </a:rPr>
              <a:t>to help children find safety when everything around them seems chaotic. </a:t>
            </a: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028923" y="-78639"/>
            <a:ext cx="6898511" cy="553998"/>
          </a:xfrm>
        </p:spPr>
        <p:txBody>
          <a:bodyPr>
            <a:noAutofit/>
          </a:bodyPr>
          <a:lstStyle/>
          <a:p>
            <a:pPr algn="r"/>
            <a:r>
              <a:rPr lang="en-US" sz="4000" b="1" dirty="0">
                <a:solidFill>
                  <a:schemeClr val="bg1"/>
                </a:solidFill>
                <a:latin typeface="Baskerville Old Face" panose="02020602080505020303" pitchFamily="18" charset="77"/>
              </a:rPr>
              <a:t>Parent Advocacy:  </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Advancing the Future</a:t>
            </a:r>
          </a:p>
        </p:txBody>
      </p:sp>
      <p:pic>
        <p:nvPicPr>
          <p:cNvPr id="5" name="Picture 4" descr="Picture: Dr. Nelle Richardson &#10;smiling at the camera.&#10;">
            <a:extLst>
              <a:ext uri="{FF2B5EF4-FFF2-40B4-BE49-F238E27FC236}">
                <a16:creationId xmlns:a16="http://schemas.microsoft.com/office/drawing/2014/main" id="{5BFD412A-D6D1-4E8D-87AF-7C9C81D4BEE1}"/>
              </a:ext>
            </a:extLst>
          </p:cNvPr>
          <p:cNvPicPr>
            <a:picLocks noChangeAspect="1"/>
          </p:cNvPicPr>
          <p:nvPr/>
        </p:nvPicPr>
        <p:blipFill>
          <a:blip r:embed="rId2"/>
          <a:stretch>
            <a:fillRect/>
          </a:stretch>
        </p:blipFill>
        <p:spPr>
          <a:xfrm>
            <a:off x="5981700" y="1529210"/>
            <a:ext cx="2945734" cy="2945734"/>
          </a:xfrm>
          <a:prstGeom prst="rect">
            <a:avLst/>
          </a:prstGeom>
        </p:spPr>
      </p:pic>
    </p:spTree>
    <p:extLst>
      <p:ext uri="{BB962C8B-B14F-4D97-AF65-F5344CB8AC3E}">
        <p14:creationId xmlns:p14="http://schemas.microsoft.com/office/powerpoint/2010/main" val="2405505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1609724" y="-74322"/>
            <a:ext cx="7393251" cy="553998"/>
          </a:xfrm>
        </p:spPr>
        <p:txBody>
          <a:bodyPr>
            <a:noAutofit/>
          </a:bodyPr>
          <a:lstStyle/>
          <a:p>
            <a:pPr algn="r"/>
            <a:r>
              <a:rPr lang="en-US" sz="4000" b="1" dirty="0">
                <a:solidFill>
                  <a:schemeClr val="bg1"/>
                </a:solidFill>
                <a:latin typeface="Baskerville Old Face" panose="02020602080505020303" pitchFamily="18" charset="77"/>
              </a:rPr>
              <a:t>		Parent Advocacy:  </a:t>
            </a:r>
            <a:r>
              <a:rPr lang="en-US" sz="4000" dirty="0">
                <a:solidFill>
                  <a:schemeClr val="bg1"/>
                </a:solidFill>
                <a:latin typeface="Baskerville Old Face" panose="02020602080505020303" pitchFamily="18" charset="77"/>
              </a:rPr>
              <a:t>Victories from the Past </a:t>
            </a:r>
            <a:r>
              <a:rPr lang="en-US" sz="4000" b="1" dirty="0">
                <a:solidFill>
                  <a:schemeClr val="bg1"/>
                </a:solidFill>
                <a:latin typeface="Baskerville Old Face" panose="02020602080505020303" pitchFamily="18" charset="77"/>
              </a:rPr>
              <a:t>2</a:t>
            </a:r>
          </a:p>
        </p:txBody>
      </p:sp>
      <p:pic>
        <p:nvPicPr>
          <p:cNvPr id="5" name="Picture 4" descr="Picture:  Donna Meltzer, smiling &#10;at the camera.&#10;">
            <a:extLst>
              <a:ext uri="{FF2B5EF4-FFF2-40B4-BE49-F238E27FC236}">
                <a16:creationId xmlns:a16="http://schemas.microsoft.com/office/drawing/2014/main" id="{03BF960E-C02D-47F1-9132-43D6404288BA}"/>
              </a:ext>
            </a:extLst>
          </p:cNvPr>
          <p:cNvPicPr>
            <a:picLocks noChangeAspect="1"/>
          </p:cNvPicPr>
          <p:nvPr/>
        </p:nvPicPr>
        <p:blipFill>
          <a:blip r:embed="rId2"/>
          <a:stretch>
            <a:fillRect/>
          </a:stretch>
        </p:blipFill>
        <p:spPr>
          <a:xfrm>
            <a:off x="6190508" y="1638299"/>
            <a:ext cx="2640385" cy="2640385"/>
          </a:xfrm>
          <a:prstGeom prst="rect">
            <a:avLst/>
          </a:prstGeom>
        </p:spPr>
      </p:pic>
      <p:sp>
        <p:nvSpPr>
          <p:cNvPr id="8" name="Text Placeholder 2">
            <a:extLst>
              <a:ext uri="{FF2B5EF4-FFF2-40B4-BE49-F238E27FC236}">
                <a16:creationId xmlns:a16="http://schemas.microsoft.com/office/drawing/2014/main" id="{67557ADC-EDCD-4F05-8D68-7EDE2AC5A15D}"/>
              </a:ext>
            </a:extLst>
          </p:cNvPr>
          <p:cNvSpPr txBox="1">
            <a:spLocks/>
          </p:cNvSpPr>
          <p:nvPr/>
        </p:nvSpPr>
        <p:spPr>
          <a:xfrm>
            <a:off x="313107" y="1638300"/>
            <a:ext cx="5877401" cy="4894848"/>
          </a:xfrm>
          <a:prstGeom prst="rect">
            <a:avLst/>
          </a:prstGeom>
          <a:noFill/>
          <a:ln>
            <a:noFill/>
          </a:ln>
        </p:spPr>
        <p:txBody>
          <a:bodyPr wrap="square" lIns="91416" tIns="91416" rIns="91416" bIns="91416"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pPr algn="ctr"/>
            <a:r>
              <a:rPr lang="en-US" sz="6000" dirty="0">
                <a:solidFill>
                  <a:schemeClr val="tx1"/>
                </a:solidFill>
                <a:latin typeface="Baskerville Old Face" panose="02020602080505020303" pitchFamily="18" charset="77"/>
              </a:rPr>
              <a:t>Victories </a:t>
            </a:r>
          </a:p>
          <a:p>
            <a:pPr algn="ctr"/>
            <a:r>
              <a:rPr lang="en-US" sz="6000" dirty="0">
                <a:solidFill>
                  <a:schemeClr val="tx1"/>
                </a:solidFill>
                <a:latin typeface="Baskerville Old Face" panose="02020602080505020303" pitchFamily="18" charset="77"/>
              </a:rPr>
              <a:t>from the Past</a:t>
            </a:r>
            <a:endParaRPr lang="en-US" sz="3600" b="1" dirty="0">
              <a:latin typeface="Baskerville Old Face" panose="02020602080505020303" pitchFamily="18" charset="0"/>
            </a:endParaRPr>
          </a:p>
          <a:p>
            <a:pPr algn="ctr"/>
            <a:endParaRPr lang="en-US" sz="3600" b="1" dirty="0">
              <a:latin typeface="Baskerville Old Face" panose="02020602080505020303" pitchFamily="18" charset="0"/>
            </a:endParaRPr>
          </a:p>
          <a:p>
            <a:pPr algn="ctr"/>
            <a:r>
              <a:rPr lang="en-US" sz="3600" b="1" dirty="0">
                <a:latin typeface="Baskerville Old Face" panose="02020602080505020303" pitchFamily="18" charset="0"/>
              </a:rPr>
              <a:t>by </a:t>
            </a:r>
          </a:p>
          <a:p>
            <a:pPr algn="ctr"/>
            <a:endParaRPr lang="en-US" sz="3600" b="1" dirty="0">
              <a:latin typeface="Baskerville Old Face" panose="02020602080505020303" pitchFamily="18" charset="0"/>
            </a:endParaRPr>
          </a:p>
          <a:p>
            <a:pPr algn="ctr"/>
            <a:r>
              <a:rPr lang="en-US" sz="3600" b="1" dirty="0">
                <a:latin typeface="Baskerville Old Face" panose="02020602080505020303" pitchFamily="18" charset="0"/>
              </a:rPr>
              <a:t>Donna Meltzer </a:t>
            </a:r>
            <a:endParaRPr lang="en-US" sz="3200" dirty="0">
              <a:latin typeface="Baskerville  "/>
            </a:endParaRPr>
          </a:p>
        </p:txBody>
      </p:sp>
    </p:spTree>
    <p:extLst>
      <p:ext uri="{BB962C8B-B14F-4D97-AF65-F5344CB8AC3E}">
        <p14:creationId xmlns:p14="http://schemas.microsoft.com/office/powerpoint/2010/main" val="3432925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31888"/>
            <a:ext cx="6858000" cy="2387600"/>
          </a:xfrm>
        </p:spPr>
        <p:txBody>
          <a:bodyPr>
            <a:normAutofit/>
          </a:bodyPr>
          <a:lstStyle/>
          <a:p>
            <a:r>
              <a:rPr lang="en-US" kern="1200" dirty="0">
                <a:solidFill>
                  <a:schemeClr val="tx1"/>
                </a:solidFill>
                <a:latin typeface="Baskerville  "/>
                <a:ea typeface="+mj-ea"/>
                <a:cs typeface="+mj-cs"/>
              </a:rPr>
              <a:t>History of Advocacy: </a:t>
            </a:r>
            <a:br>
              <a:rPr lang="en-US" kern="1200" dirty="0">
                <a:solidFill>
                  <a:schemeClr val="tx1"/>
                </a:solidFill>
                <a:latin typeface="Baskerville  "/>
                <a:ea typeface="+mj-ea"/>
                <a:cs typeface="+mj-cs"/>
              </a:rPr>
            </a:br>
            <a:r>
              <a:rPr lang="en-US" kern="1200" dirty="0">
                <a:solidFill>
                  <a:schemeClr val="tx1"/>
                </a:solidFill>
                <a:latin typeface="Baskerville  "/>
                <a:ea typeface="+mj-ea"/>
                <a:cs typeface="+mj-cs"/>
              </a:rPr>
              <a:t>Disability Rights</a:t>
            </a:r>
            <a:endParaRPr lang="en-US" dirty="0">
              <a:latin typeface="Baskerville  "/>
            </a:endParaRPr>
          </a:p>
        </p:txBody>
      </p:sp>
      <p:sp>
        <p:nvSpPr>
          <p:cNvPr id="3" name="Subtitle 2"/>
          <p:cNvSpPr>
            <a:spLocks noGrp="1"/>
          </p:cNvSpPr>
          <p:nvPr>
            <p:ph type="subTitle" idx="1"/>
          </p:nvPr>
        </p:nvSpPr>
        <p:spPr>
          <a:xfrm>
            <a:off x="1143000" y="3724586"/>
            <a:ext cx="6858000" cy="1655762"/>
          </a:xfrm>
        </p:spPr>
        <p:txBody>
          <a:bodyPr/>
          <a:lstStyle/>
          <a:p>
            <a:pPr lvl="1"/>
            <a:r>
              <a:rPr lang="en-US" sz="3600" dirty="0">
                <a:latin typeface="Baskerville  "/>
              </a:rPr>
              <a:t>Donna Meltzer, CEO</a:t>
            </a:r>
            <a:br>
              <a:rPr lang="en-US" sz="3600" dirty="0">
                <a:latin typeface="Baskerville  "/>
              </a:rPr>
            </a:br>
            <a:r>
              <a:rPr lang="en-US" sz="3600" dirty="0">
                <a:latin typeface="Baskerville  "/>
              </a:rPr>
              <a:t>National Association of Councils on Developmental Disabilities</a:t>
            </a:r>
          </a:p>
        </p:txBody>
      </p:sp>
      <p:sp>
        <p:nvSpPr>
          <p:cNvPr id="4" name="Rectangle 3">
            <a:extLst>
              <a:ext uri="{FF2B5EF4-FFF2-40B4-BE49-F238E27FC236}">
                <a16:creationId xmlns:a16="http://schemas.microsoft.com/office/drawing/2014/main" id="{66B6CE28-8541-4B9F-8532-DEE40539AA6E}"/>
              </a:ext>
            </a:extLst>
          </p:cNvPr>
          <p:cNvSpPr/>
          <p:nvPr/>
        </p:nvSpPr>
        <p:spPr>
          <a:xfrm>
            <a:off x="1414021" y="-37706"/>
            <a:ext cx="7583826" cy="1323439"/>
          </a:xfrm>
          <a:prstGeom prst="rect">
            <a:avLst/>
          </a:prstGeom>
        </p:spPr>
        <p:txBody>
          <a:bodyPr wrap="square">
            <a:spAutoFit/>
          </a:bodyPr>
          <a:lstStyle/>
          <a:p>
            <a:pPr algn="r"/>
            <a:r>
              <a:rPr lang="en-US" sz="4000" b="1" dirty="0">
                <a:solidFill>
                  <a:schemeClr val="bg1"/>
                </a:solidFill>
                <a:latin typeface="Baskerville Old Face" panose="02020602080505020303" pitchFamily="18" charset="77"/>
              </a:rPr>
              <a:t>Disability Advocacy:  </a:t>
            </a:r>
          </a:p>
          <a:p>
            <a:pPr algn="r"/>
            <a:r>
              <a:rPr lang="en-US" sz="4000" b="1" dirty="0">
                <a:solidFill>
                  <a:schemeClr val="bg1"/>
                </a:solidFill>
                <a:latin typeface="Baskerville Old Face" panose="02020602080505020303" pitchFamily="18" charset="77"/>
              </a:rPr>
              <a:t>Victories From the Past 1</a:t>
            </a:r>
            <a:endParaRPr lang="en-US" sz="4000" dirty="0"/>
          </a:p>
        </p:txBody>
      </p:sp>
      <p:pic>
        <p:nvPicPr>
          <p:cNvPr id="6" name="Picture 5" descr="NACDD Logo&#10;">
            <a:extLst>
              <a:ext uri="{FF2B5EF4-FFF2-40B4-BE49-F238E27FC236}">
                <a16:creationId xmlns:a16="http://schemas.microsoft.com/office/drawing/2014/main" id="{233FFA80-9673-4015-A0E5-7A1FE368086E}"/>
              </a:ext>
            </a:extLst>
          </p:cNvPr>
          <p:cNvPicPr>
            <a:picLocks noChangeAspect="1"/>
          </p:cNvPicPr>
          <p:nvPr/>
        </p:nvPicPr>
        <p:blipFill>
          <a:blip r:embed="rId3"/>
          <a:stretch>
            <a:fillRect/>
          </a:stretch>
        </p:blipFill>
        <p:spPr>
          <a:xfrm>
            <a:off x="3677628" y="6097191"/>
            <a:ext cx="1788744" cy="540676"/>
          </a:xfrm>
          <a:prstGeom prst="rect">
            <a:avLst/>
          </a:prstGeom>
        </p:spPr>
      </p:pic>
    </p:spTree>
    <p:extLst>
      <p:ext uri="{BB962C8B-B14F-4D97-AF65-F5344CB8AC3E}">
        <p14:creationId xmlns:p14="http://schemas.microsoft.com/office/powerpoint/2010/main" val="1731942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CHART Showing the three branches of the United States government. The Executive - made up of the President and the administration. The legislative branch made up of the Congress which in turn contains both the Senate and the House of Representatives. Lastly is the Judicial Branch composed of the court system including the Supreme Court. "/>
          <p:cNvGraphicFramePr>
            <a:graphicFrameLocks/>
          </p:cNvGraphicFramePr>
          <p:nvPr>
            <p:extLst>
              <p:ext uri="{D42A27DB-BD31-4B8C-83A1-F6EECF244321}">
                <p14:modId xmlns:p14="http://schemas.microsoft.com/office/powerpoint/2010/main" val="3413814490"/>
              </p:ext>
            </p:extLst>
          </p:nvPr>
        </p:nvGraphicFramePr>
        <p:xfrm>
          <a:off x="1601893" y="2004956"/>
          <a:ext cx="6202680" cy="361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318029" y="5230454"/>
            <a:ext cx="2770408" cy="265457"/>
          </a:xfrm>
          <a:prstGeom prst="rect">
            <a:avLst/>
          </a:prstGeom>
          <a:noFill/>
        </p:spPr>
        <p:txBody>
          <a:bodyPr wrap="square" rtlCol="0">
            <a:spAutoFit/>
          </a:bodyPr>
          <a:lstStyle/>
          <a:p>
            <a:r>
              <a:rPr lang="en-US" sz="1125" b="1" dirty="0"/>
              <a:t>The Role of Government in Advocacy</a:t>
            </a:r>
          </a:p>
        </p:txBody>
      </p:sp>
      <p:pic>
        <p:nvPicPr>
          <p:cNvPr id="6" name="Picture 5" descr="NACDD Logo&#10;">
            <a:extLst>
              <a:ext uri="{FF2B5EF4-FFF2-40B4-BE49-F238E27FC236}">
                <a16:creationId xmlns:a16="http://schemas.microsoft.com/office/drawing/2014/main" id="{F44C4B34-211A-4316-93B8-3545C252C8FD}"/>
              </a:ext>
            </a:extLst>
          </p:cNvPr>
          <p:cNvPicPr>
            <a:picLocks noChangeAspect="1"/>
          </p:cNvPicPr>
          <p:nvPr/>
        </p:nvPicPr>
        <p:blipFill>
          <a:blip r:embed="rId8"/>
          <a:stretch>
            <a:fillRect/>
          </a:stretch>
        </p:blipFill>
        <p:spPr>
          <a:xfrm>
            <a:off x="3677628" y="6097191"/>
            <a:ext cx="1788744" cy="540676"/>
          </a:xfrm>
          <a:prstGeom prst="rect">
            <a:avLst/>
          </a:prstGeom>
        </p:spPr>
      </p:pic>
      <p:sp>
        <p:nvSpPr>
          <p:cNvPr id="2" name="Title 1">
            <a:extLst>
              <a:ext uri="{FF2B5EF4-FFF2-40B4-BE49-F238E27FC236}">
                <a16:creationId xmlns:a16="http://schemas.microsoft.com/office/drawing/2014/main" id="{07EB66FD-0CBD-44DA-A003-9A51C39B5D64}"/>
              </a:ext>
            </a:extLst>
          </p:cNvPr>
          <p:cNvSpPr>
            <a:spLocks noGrp="1"/>
          </p:cNvSpPr>
          <p:nvPr>
            <p:ph type="ctrTitle"/>
          </p:nvPr>
        </p:nvSpPr>
        <p:spPr>
          <a:xfrm>
            <a:off x="2037372" y="-382644"/>
            <a:ext cx="6858000" cy="2387600"/>
          </a:xfrm>
        </p:spPr>
        <p:txBody>
          <a:bodyPr/>
          <a:lstStyle/>
          <a:p>
            <a:pPr algn="r" rtl="0"/>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Disability Advocacy:  </a:t>
            </a:r>
            <a:endParaRPr lang="en-US" dirty="0">
              <a:effectLst/>
            </a:endParaRPr>
          </a:p>
          <a:p>
            <a:pPr algn="r" rtl="0"/>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Victories from the Past 2</a:t>
            </a:r>
            <a:endParaRPr lang="en-US" dirty="0">
              <a:effectLst/>
            </a:endParaRPr>
          </a:p>
          <a:p>
            <a:pPr algn="r"/>
            <a:endParaRPr lang="en-US" dirty="0"/>
          </a:p>
        </p:txBody>
      </p:sp>
    </p:spTree>
    <p:extLst>
      <p:ext uri="{BB962C8B-B14F-4D97-AF65-F5344CB8AC3E}">
        <p14:creationId xmlns:p14="http://schemas.microsoft.com/office/powerpoint/2010/main" val="1596768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7600" y="1133078"/>
            <a:ext cx="6858000" cy="778272"/>
          </a:xfrm>
        </p:spPr>
        <p:txBody>
          <a:bodyPr/>
          <a:lstStyle/>
          <a:p>
            <a:r>
              <a:rPr lang="en-US" dirty="0"/>
              <a:t> </a:t>
            </a:r>
          </a:p>
        </p:txBody>
      </p:sp>
      <p:sp>
        <p:nvSpPr>
          <p:cNvPr id="4" name="Rectangle 3"/>
          <p:cNvSpPr/>
          <p:nvPr/>
        </p:nvSpPr>
        <p:spPr>
          <a:xfrm>
            <a:off x="2286000" y="-5461218"/>
            <a:ext cx="4572000" cy="1304203"/>
          </a:xfrm>
          <a:prstGeom prst="rect">
            <a:avLst/>
          </a:prstGeom>
        </p:spPr>
        <p:txBody>
          <a:bodyPr>
            <a:spAutoFit/>
          </a:bodyPr>
          <a:lstStyle/>
          <a:p>
            <a:r>
              <a:rPr lang="en-US" sz="1125" dirty="0"/>
              <a:t>Developmental Disabilities Americans with Disabilities Act of 1990 </a:t>
            </a:r>
          </a:p>
          <a:p>
            <a:r>
              <a:rPr lang="en-US" sz="1125" dirty="0"/>
              <a:t>Individuals with Disabilities Education Act</a:t>
            </a:r>
          </a:p>
          <a:p>
            <a:r>
              <a:rPr lang="en-US" sz="1125" dirty="0"/>
              <a:t>Section 501 of the Rehabilitation Act of 1973, as amended</a:t>
            </a:r>
          </a:p>
          <a:p>
            <a:r>
              <a:rPr lang="en-US" sz="1125" dirty="0"/>
              <a:t>Section 503 of the Rehabilitation Act of 1973, as amended</a:t>
            </a:r>
          </a:p>
          <a:p>
            <a:r>
              <a:rPr lang="en-US" sz="1125" dirty="0"/>
              <a:t>Section 504 of the Rehabilitation Act of 1973, as amended</a:t>
            </a:r>
          </a:p>
          <a:p>
            <a:r>
              <a:rPr lang="en-US" sz="1125" dirty="0"/>
              <a:t>Section 508 of the Rehabilitation Act of 1973, as amended </a:t>
            </a:r>
          </a:p>
          <a:p>
            <a:endParaRPr lang="en-US" sz="1125" dirty="0"/>
          </a:p>
        </p:txBody>
      </p:sp>
      <p:sp>
        <p:nvSpPr>
          <p:cNvPr id="7" name="TextBox 6"/>
          <p:cNvSpPr txBox="1"/>
          <p:nvPr/>
        </p:nvSpPr>
        <p:spPr>
          <a:xfrm>
            <a:off x="317500" y="2211326"/>
            <a:ext cx="8826500" cy="3906647"/>
          </a:xfrm>
          <a:prstGeom prst="rect">
            <a:avLst/>
          </a:prstGeom>
          <a:noFill/>
        </p:spPr>
        <p:txBody>
          <a:bodyPr wrap="square" rtlCol="0">
            <a:spAutoFit/>
          </a:bodyPr>
          <a:lstStyle/>
          <a:p>
            <a:pPr algn="ctr"/>
            <a:r>
              <a:rPr lang="en-US" sz="2800" dirty="0">
                <a:solidFill>
                  <a:srgbClr val="000099"/>
                </a:solidFill>
                <a:latin typeface="Baskerville  "/>
              </a:rPr>
              <a:t>Developmental Disabilities Assistance and </a:t>
            </a:r>
          </a:p>
          <a:p>
            <a:pPr algn="ctr"/>
            <a:r>
              <a:rPr lang="en-US" sz="2800" dirty="0">
                <a:solidFill>
                  <a:srgbClr val="000099"/>
                </a:solidFill>
                <a:latin typeface="Baskerville  "/>
              </a:rPr>
              <a:t>Bill of Rights Act</a:t>
            </a:r>
            <a:br>
              <a:rPr lang="en-US" sz="2800" dirty="0">
                <a:solidFill>
                  <a:srgbClr val="000099"/>
                </a:solidFill>
                <a:latin typeface="Baskerville  "/>
              </a:rPr>
            </a:br>
            <a:r>
              <a:rPr lang="en-US" sz="2800" dirty="0">
                <a:solidFill>
                  <a:srgbClr val="000099"/>
                </a:solidFill>
                <a:latin typeface="Baskerville  "/>
              </a:rPr>
              <a:t>(DD Act)</a:t>
            </a:r>
          </a:p>
          <a:p>
            <a:pPr algn="ctr">
              <a:lnSpc>
                <a:spcPct val="150000"/>
              </a:lnSpc>
            </a:pPr>
            <a:r>
              <a:rPr lang="en-US" sz="2800" dirty="0">
                <a:solidFill>
                  <a:srgbClr val="6600CC"/>
                </a:solidFill>
                <a:latin typeface="Baskerville  "/>
              </a:rPr>
              <a:t>Individuals with Disabilities Education Act (IDEA)</a:t>
            </a:r>
          </a:p>
          <a:p>
            <a:pPr algn="ctr">
              <a:lnSpc>
                <a:spcPct val="150000"/>
              </a:lnSpc>
            </a:pPr>
            <a:r>
              <a:rPr lang="en-US" sz="2800" dirty="0">
                <a:solidFill>
                  <a:srgbClr val="FF3300"/>
                </a:solidFill>
                <a:latin typeface="Baskerville  "/>
              </a:rPr>
              <a:t>Section 504 of the Rehabilitation Act of 1973  </a:t>
            </a:r>
          </a:p>
          <a:p>
            <a:pPr algn="ctr">
              <a:lnSpc>
                <a:spcPct val="150000"/>
              </a:lnSpc>
            </a:pPr>
            <a:r>
              <a:rPr lang="en-US" sz="2800" dirty="0">
                <a:solidFill>
                  <a:srgbClr val="FF3300"/>
                </a:solidFill>
                <a:latin typeface="Baskerville  "/>
              </a:rPr>
              <a:t>(Section 504)</a:t>
            </a:r>
          </a:p>
          <a:p>
            <a:pPr algn="ctr">
              <a:lnSpc>
                <a:spcPct val="150000"/>
              </a:lnSpc>
            </a:pPr>
            <a:r>
              <a:rPr lang="en-US" sz="2800" dirty="0">
                <a:solidFill>
                  <a:srgbClr val="006600"/>
                </a:solidFill>
                <a:latin typeface="Baskerville  "/>
              </a:rPr>
              <a:t>Americans with Disabilities Act of 1990 (ADA)</a:t>
            </a:r>
          </a:p>
        </p:txBody>
      </p:sp>
      <p:sp>
        <p:nvSpPr>
          <p:cNvPr id="8" name="TextBox 7"/>
          <p:cNvSpPr txBox="1"/>
          <p:nvPr/>
        </p:nvSpPr>
        <p:spPr>
          <a:xfrm>
            <a:off x="1154784" y="1311185"/>
            <a:ext cx="7150100" cy="646331"/>
          </a:xfrm>
          <a:prstGeom prst="rect">
            <a:avLst/>
          </a:prstGeom>
          <a:noFill/>
        </p:spPr>
        <p:txBody>
          <a:bodyPr wrap="square" rtlCol="0">
            <a:spAutoFit/>
          </a:bodyPr>
          <a:lstStyle/>
          <a:p>
            <a:pPr algn="ctr"/>
            <a:r>
              <a:rPr lang="en-US" sz="3600" dirty="0">
                <a:solidFill>
                  <a:srgbClr val="000099"/>
                </a:solidFill>
                <a:latin typeface="Baskerville  "/>
              </a:rPr>
              <a:t>Major Civil Rights Laws - Disability </a:t>
            </a:r>
          </a:p>
        </p:txBody>
      </p:sp>
      <p:pic>
        <p:nvPicPr>
          <p:cNvPr id="9" name="Picture 8" descr="NACDD Logo&#10;">
            <a:extLst>
              <a:ext uri="{FF2B5EF4-FFF2-40B4-BE49-F238E27FC236}">
                <a16:creationId xmlns:a16="http://schemas.microsoft.com/office/drawing/2014/main" id="{D85C96F9-3160-458F-9881-3C92244176DE}"/>
              </a:ext>
            </a:extLst>
          </p:cNvPr>
          <p:cNvPicPr>
            <a:picLocks noChangeAspect="1"/>
          </p:cNvPicPr>
          <p:nvPr/>
        </p:nvPicPr>
        <p:blipFill>
          <a:blip r:embed="rId3"/>
          <a:stretch>
            <a:fillRect/>
          </a:stretch>
        </p:blipFill>
        <p:spPr>
          <a:xfrm>
            <a:off x="3677628" y="6097191"/>
            <a:ext cx="1788744" cy="540676"/>
          </a:xfrm>
          <a:prstGeom prst="rect">
            <a:avLst/>
          </a:prstGeom>
        </p:spPr>
      </p:pic>
      <p:sp>
        <p:nvSpPr>
          <p:cNvPr id="6" name="Title 5">
            <a:extLst>
              <a:ext uri="{FF2B5EF4-FFF2-40B4-BE49-F238E27FC236}">
                <a16:creationId xmlns:a16="http://schemas.microsoft.com/office/drawing/2014/main" id="{16732D92-0175-46A5-ACA3-D7D54B05F549}"/>
              </a:ext>
            </a:extLst>
          </p:cNvPr>
          <p:cNvSpPr>
            <a:spLocks noGrp="1"/>
          </p:cNvSpPr>
          <p:nvPr>
            <p:ph type="ctrTitle"/>
          </p:nvPr>
        </p:nvSpPr>
        <p:spPr>
          <a:xfrm>
            <a:off x="2231007" y="-423291"/>
            <a:ext cx="6858000" cy="2387600"/>
          </a:xfrm>
        </p:spPr>
        <p:txBody>
          <a:bodyPr/>
          <a:lstStyle/>
          <a:p>
            <a:pPr algn="r" rtl="0"/>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Disability Advocacy:  </a:t>
            </a:r>
            <a:endParaRPr lang="en-US" dirty="0">
              <a:effectLst/>
            </a:endParaRPr>
          </a:p>
          <a:p>
            <a:pPr algn="r" rtl="0"/>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 Victories from the Past 3</a:t>
            </a:r>
            <a:endParaRPr lang="en-US" dirty="0">
              <a:effectLst/>
            </a:endParaRPr>
          </a:p>
          <a:p>
            <a:pPr algn="r"/>
            <a:endParaRPr lang="en-US" dirty="0"/>
          </a:p>
        </p:txBody>
      </p:sp>
    </p:spTree>
    <p:extLst>
      <p:ext uri="{BB962C8B-B14F-4D97-AF65-F5344CB8AC3E}">
        <p14:creationId xmlns:p14="http://schemas.microsoft.com/office/powerpoint/2010/main" val="3364588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46100" y="1709976"/>
            <a:ext cx="7975601" cy="796052"/>
          </a:xfrm>
        </p:spPr>
        <p:txBody>
          <a:bodyPr>
            <a:noAutofit/>
          </a:bodyPr>
          <a:lstStyle/>
          <a:p>
            <a:r>
              <a:rPr lang="en-US" sz="3600" dirty="0">
                <a:solidFill>
                  <a:srgbClr val="000099"/>
                </a:solidFill>
                <a:latin typeface="Baskerville  "/>
              </a:rPr>
              <a:t>Developmental Disabilities Assistance and </a:t>
            </a:r>
            <a:br>
              <a:rPr lang="en-US" sz="3600" dirty="0">
                <a:solidFill>
                  <a:srgbClr val="000099"/>
                </a:solidFill>
                <a:latin typeface="Baskerville  "/>
              </a:rPr>
            </a:br>
            <a:r>
              <a:rPr lang="en-US" sz="3600" dirty="0">
                <a:solidFill>
                  <a:srgbClr val="000099"/>
                </a:solidFill>
                <a:latin typeface="Baskerville  "/>
              </a:rPr>
              <a:t>Bill of Rights Act (DD Act)</a:t>
            </a:r>
          </a:p>
        </p:txBody>
      </p:sp>
      <p:pic>
        <p:nvPicPr>
          <p:cNvPr id="1026" name="Picture 2" descr="Kennedy 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72" y="3065069"/>
            <a:ext cx="4164187" cy="2207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ircle diagram showing University Centers of Excellence on Developmental Disabilities (UCEDDs), Developmental Disabilities (DD) Council, and Protection and Advocacy Networks (P &amp; As)&#10;"/>
          <p:cNvPicPr>
            <a:picLocks noChangeAspect="1"/>
          </p:cNvPicPr>
          <p:nvPr/>
        </p:nvPicPr>
        <p:blipFill>
          <a:blip r:embed="rId4"/>
          <a:stretch>
            <a:fillRect/>
          </a:stretch>
        </p:blipFill>
        <p:spPr>
          <a:xfrm>
            <a:off x="4715643" y="2506028"/>
            <a:ext cx="3983464" cy="3151599"/>
          </a:xfrm>
          <a:prstGeom prst="rect">
            <a:avLst/>
          </a:prstGeom>
        </p:spPr>
      </p:pic>
      <p:sp>
        <p:nvSpPr>
          <p:cNvPr id="8" name="Rectangle 7">
            <a:extLst>
              <a:ext uri="{FF2B5EF4-FFF2-40B4-BE49-F238E27FC236}">
                <a16:creationId xmlns:a16="http://schemas.microsoft.com/office/drawing/2014/main" id="{79499E1F-EBE2-44A3-9D51-3AA9BA2694E6}"/>
              </a:ext>
            </a:extLst>
          </p:cNvPr>
          <p:cNvSpPr/>
          <p:nvPr/>
        </p:nvSpPr>
        <p:spPr>
          <a:xfrm>
            <a:off x="3590925" y="-11489"/>
            <a:ext cx="5409434" cy="1323439"/>
          </a:xfrm>
          <a:prstGeom prst="rect">
            <a:avLst/>
          </a:prstGeom>
        </p:spPr>
        <p:txBody>
          <a:bodyPr wrap="square">
            <a:spAutoFit/>
          </a:bodyPr>
          <a:lstStyle/>
          <a:p>
            <a:pPr algn="r"/>
            <a:r>
              <a:rPr lang="en-US" sz="4000" b="1" dirty="0">
                <a:solidFill>
                  <a:schemeClr val="bg1"/>
                </a:solidFill>
                <a:latin typeface="Baskerville Old Face" panose="02020602080505020303" pitchFamily="18" charset="77"/>
              </a:rPr>
              <a:t>Disability Advocacy:  </a:t>
            </a:r>
          </a:p>
          <a:p>
            <a:pPr algn="r"/>
            <a:r>
              <a:rPr lang="en-US" sz="4000" b="1" dirty="0">
                <a:solidFill>
                  <a:schemeClr val="bg1"/>
                </a:solidFill>
                <a:latin typeface="Baskerville Old Face" panose="02020602080505020303" pitchFamily="18" charset="77"/>
              </a:rPr>
              <a:t>Victories from the Past 4</a:t>
            </a:r>
            <a:endParaRPr lang="en-US" sz="4000" dirty="0"/>
          </a:p>
        </p:txBody>
      </p:sp>
      <p:sp>
        <p:nvSpPr>
          <p:cNvPr id="9" name="TextBox 8">
            <a:extLst>
              <a:ext uri="{FF2B5EF4-FFF2-40B4-BE49-F238E27FC236}">
                <a16:creationId xmlns:a16="http://schemas.microsoft.com/office/drawing/2014/main" id="{D2022FA1-A927-4369-A5B0-23FB3DBA40DA}"/>
              </a:ext>
            </a:extLst>
          </p:cNvPr>
          <p:cNvSpPr txBox="1"/>
          <p:nvPr/>
        </p:nvSpPr>
        <p:spPr>
          <a:xfrm>
            <a:off x="264172" y="5388487"/>
            <a:ext cx="3487429" cy="784830"/>
          </a:xfrm>
          <a:prstGeom prst="rect">
            <a:avLst/>
          </a:prstGeom>
          <a:noFill/>
        </p:spPr>
        <p:txBody>
          <a:bodyPr wrap="square" rtlCol="0">
            <a:spAutoFit/>
          </a:bodyPr>
          <a:lstStyle/>
          <a:p>
            <a:r>
              <a:rPr lang="en-US" dirty="0"/>
              <a:t>Photo of the Kennedy/Shriver family, smiling and laughing at camera, with a dog looking away</a:t>
            </a:r>
          </a:p>
        </p:txBody>
      </p:sp>
      <p:pic>
        <p:nvPicPr>
          <p:cNvPr id="10" name="Picture 9" descr="NACDD LOGO&#10;">
            <a:extLst>
              <a:ext uri="{FF2B5EF4-FFF2-40B4-BE49-F238E27FC236}">
                <a16:creationId xmlns:a16="http://schemas.microsoft.com/office/drawing/2014/main" id="{C73230AB-5F83-4FD5-987B-FD4B2A9272F3}"/>
              </a:ext>
            </a:extLst>
          </p:cNvPr>
          <p:cNvPicPr>
            <a:picLocks noChangeAspect="1"/>
          </p:cNvPicPr>
          <p:nvPr/>
        </p:nvPicPr>
        <p:blipFill>
          <a:blip r:embed="rId5"/>
          <a:stretch>
            <a:fillRect/>
          </a:stretch>
        </p:blipFill>
        <p:spPr>
          <a:xfrm>
            <a:off x="3677628" y="6097191"/>
            <a:ext cx="1788744" cy="540676"/>
          </a:xfrm>
          <a:prstGeom prst="rect">
            <a:avLst/>
          </a:prstGeom>
        </p:spPr>
      </p:pic>
      <p:sp>
        <p:nvSpPr>
          <p:cNvPr id="12" name="TextBox 11">
            <a:extLst>
              <a:ext uri="{FF2B5EF4-FFF2-40B4-BE49-F238E27FC236}">
                <a16:creationId xmlns:a16="http://schemas.microsoft.com/office/drawing/2014/main" id="{CFAE20C7-85E5-45A7-9DCD-6346FF1466A7}"/>
              </a:ext>
            </a:extLst>
          </p:cNvPr>
          <p:cNvSpPr txBox="1"/>
          <p:nvPr/>
        </p:nvSpPr>
        <p:spPr>
          <a:xfrm>
            <a:off x="5466372" y="5684639"/>
            <a:ext cx="3313651" cy="553998"/>
          </a:xfrm>
          <a:prstGeom prst="rect">
            <a:avLst/>
          </a:prstGeom>
          <a:noFill/>
        </p:spPr>
        <p:txBody>
          <a:bodyPr wrap="square" rtlCol="0">
            <a:spAutoFit/>
          </a:bodyPr>
          <a:lstStyle/>
          <a:p>
            <a:r>
              <a:rPr lang="en-US" dirty="0"/>
              <a:t>Circle diagram showing UCEDDs, DD Council, and P &amp; As</a:t>
            </a:r>
          </a:p>
        </p:txBody>
      </p:sp>
    </p:spTree>
    <p:extLst>
      <p:ext uri="{BB962C8B-B14F-4D97-AF65-F5344CB8AC3E}">
        <p14:creationId xmlns:p14="http://schemas.microsoft.com/office/powerpoint/2010/main" val="2979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61913" y="1265953"/>
            <a:ext cx="8082509" cy="553958"/>
          </a:xfrm>
        </p:spPr>
        <p:txBody>
          <a:bodyPr>
            <a:noAutofit/>
          </a:bodyPr>
          <a:lstStyle/>
          <a:p>
            <a:pPr>
              <a:lnSpc>
                <a:spcPct val="150000"/>
              </a:lnSpc>
            </a:pPr>
            <a:r>
              <a:rPr lang="en-US" sz="3000" dirty="0">
                <a:solidFill>
                  <a:srgbClr val="6600CC"/>
                </a:solidFill>
                <a:latin typeface="Baskerville  "/>
              </a:rPr>
              <a:t>Individuals with Disabilities Education Act (IDEA)</a:t>
            </a:r>
          </a:p>
        </p:txBody>
      </p:sp>
      <p:sp>
        <p:nvSpPr>
          <p:cNvPr id="2" name="TextBox 1"/>
          <p:cNvSpPr txBox="1"/>
          <p:nvPr/>
        </p:nvSpPr>
        <p:spPr>
          <a:xfrm>
            <a:off x="4862737" y="2049290"/>
            <a:ext cx="4108286" cy="220445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800" dirty="0"/>
              <a:t>IDEA Principles Today:</a:t>
            </a:r>
          </a:p>
          <a:p>
            <a:r>
              <a:rPr lang="en-US" sz="1800" dirty="0"/>
              <a:t>1. Free Appropriate Public Education</a:t>
            </a:r>
          </a:p>
          <a:p>
            <a:r>
              <a:rPr lang="en-US" sz="1800" dirty="0"/>
              <a:t>2.  Appropriate Evaluation</a:t>
            </a:r>
          </a:p>
          <a:p>
            <a:r>
              <a:rPr lang="en-US" sz="1800" dirty="0"/>
              <a:t>3.  Individualized Education Plan</a:t>
            </a:r>
          </a:p>
          <a:p>
            <a:r>
              <a:rPr lang="en-US" sz="1800" dirty="0"/>
              <a:t>4. Least Restrictive Environment</a:t>
            </a:r>
          </a:p>
          <a:p>
            <a:r>
              <a:rPr lang="en-US" sz="1800" dirty="0"/>
              <a:t>5.  Parent Participation</a:t>
            </a:r>
          </a:p>
          <a:p>
            <a:r>
              <a:rPr lang="en-US" sz="1800" dirty="0"/>
              <a:t>6.  Procedural Safeguards</a:t>
            </a:r>
          </a:p>
          <a:p>
            <a:endParaRPr lang="en-US" sz="1125" dirty="0"/>
          </a:p>
        </p:txBody>
      </p:sp>
      <p:pic>
        <p:nvPicPr>
          <p:cNvPr id="3" name="Picture 2" descr="1972 ad for children denied education due to disability.&#10;“This desk is empty!”&#10;"/>
          <p:cNvPicPr>
            <a:picLocks noChangeAspect="1"/>
          </p:cNvPicPr>
          <p:nvPr/>
        </p:nvPicPr>
        <p:blipFill>
          <a:blip r:embed="rId3"/>
          <a:stretch>
            <a:fillRect/>
          </a:stretch>
        </p:blipFill>
        <p:spPr>
          <a:xfrm>
            <a:off x="2977023" y="2027271"/>
            <a:ext cx="1771121" cy="3346657"/>
          </a:xfrm>
          <a:prstGeom prst="rect">
            <a:avLst/>
          </a:prstGeom>
        </p:spPr>
      </p:pic>
      <p:sp>
        <p:nvSpPr>
          <p:cNvPr id="4" name="TextBox 3"/>
          <p:cNvSpPr txBox="1"/>
          <p:nvPr/>
        </p:nvSpPr>
        <p:spPr>
          <a:xfrm>
            <a:off x="287869" y="2049289"/>
            <a:ext cx="2498195" cy="923330"/>
          </a:xfrm>
          <a:prstGeom prst="rect">
            <a:avLst/>
          </a:prstGeom>
          <a:solidFill>
            <a:srgbClr val="00B0F0"/>
          </a:solidFill>
        </p:spPr>
        <p:txBody>
          <a:bodyPr wrap="square" rtlCol="0">
            <a:spAutoFit/>
          </a:bodyPr>
          <a:lstStyle/>
          <a:p>
            <a:r>
              <a:rPr lang="en-US" sz="1800" dirty="0"/>
              <a:t>PARC v. Commonwealth of Pennsylvania (1972)</a:t>
            </a:r>
          </a:p>
        </p:txBody>
      </p:sp>
      <p:sp>
        <p:nvSpPr>
          <p:cNvPr id="7" name="TextBox 6"/>
          <p:cNvSpPr txBox="1"/>
          <p:nvPr/>
        </p:nvSpPr>
        <p:spPr>
          <a:xfrm>
            <a:off x="283582" y="3132148"/>
            <a:ext cx="2502482" cy="923330"/>
          </a:xfrm>
          <a:prstGeom prst="rect">
            <a:avLst/>
          </a:prstGeom>
          <a:solidFill>
            <a:srgbClr val="00B0F0"/>
          </a:solidFill>
        </p:spPr>
        <p:txBody>
          <a:bodyPr wrap="square" rtlCol="0">
            <a:spAutoFit/>
          </a:bodyPr>
          <a:lstStyle/>
          <a:p>
            <a:r>
              <a:rPr lang="en-US" sz="1800" dirty="0"/>
              <a:t>Education for All Handicapped Children Act (1975)</a:t>
            </a:r>
          </a:p>
        </p:txBody>
      </p:sp>
      <p:sp>
        <p:nvSpPr>
          <p:cNvPr id="8" name="TextBox 7"/>
          <p:cNvSpPr txBox="1"/>
          <p:nvPr/>
        </p:nvSpPr>
        <p:spPr>
          <a:xfrm>
            <a:off x="287869" y="4469084"/>
            <a:ext cx="2498195" cy="923330"/>
          </a:xfrm>
          <a:prstGeom prst="rect">
            <a:avLst/>
          </a:prstGeom>
          <a:solidFill>
            <a:srgbClr val="00B0F0"/>
          </a:solidFill>
        </p:spPr>
        <p:txBody>
          <a:bodyPr wrap="square" rtlCol="0">
            <a:spAutoFit/>
          </a:bodyPr>
          <a:lstStyle/>
          <a:p>
            <a:r>
              <a:rPr lang="en-US" sz="1800" dirty="0"/>
              <a:t>Individuals with Disabilities Education Act  (1990)</a:t>
            </a:r>
          </a:p>
        </p:txBody>
      </p:sp>
      <p:sp>
        <p:nvSpPr>
          <p:cNvPr id="11" name="Down Arrow 10" descr="Down Arrow"/>
          <p:cNvSpPr/>
          <p:nvPr/>
        </p:nvSpPr>
        <p:spPr>
          <a:xfrm>
            <a:off x="1320163" y="2756772"/>
            <a:ext cx="34289" cy="306407"/>
          </a:xfrm>
          <a:prstGeom prst="downArrow">
            <a:avLst/>
          </a:prstGeom>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12" name="Down Arrow 11" descr="Down Arrow"/>
          <p:cNvSpPr/>
          <p:nvPr/>
        </p:nvSpPr>
        <p:spPr>
          <a:xfrm>
            <a:off x="1307306" y="4097536"/>
            <a:ext cx="34289" cy="306407"/>
          </a:xfrm>
          <a:prstGeom prst="downArrow">
            <a:avLst/>
          </a:prstGeom>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13" name="TextBox 12"/>
          <p:cNvSpPr txBox="1"/>
          <p:nvPr/>
        </p:nvSpPr>
        <p:spPr>
          <a:xfrm>
            <a:off x="2870819" y="5373929"/>
            <a:ext cx="2132408" cy="611706"/>
          </a:xfrm>
          <a:prstGeom prst="rect">
            <a:avLst/>
          </a:prstGeom>
          <a:noFill/>
        </p:spPr>
        <p:txBody>
          <a:bodyPr wrap="square" rtlCol="0">
            <a:spAutoFit/>
          </a:bodyPr>
          <a:lstStyle/>
          <a:p>
            <a:r>
              <a:rPr lang="en-US" sz="1125" dirty="0"/>
              <a:t>1972 ad for children denied education due to disability.</a:t>
            </a:r>
          </a:p>
          <a:p>
            <a:r>
              <a:rPr lang="en-US" sz="1125" dirty="0"/>
              <a:t>“This desk is empty!”</a:t>
            </a:r>
          </a:p>
        </p:txBody>
      </p:sp>
      <p:sp>
        <p:nvSpPr>
          <p:cNvPr id="6" name="Rectangle 5">
            <a:extLst>
              <a:ext uri="{FF2B5EF4-FFF2-40B4-BE49-F238E27FC236}">
                <a16:creationId xmlns:a16="http://schemas.microsoft.com/office/drawing/2014/main" id="{09192142-C026-4066-B2F8-A1E1E130A661}"/>
              </a:ext>
            </a:extLst>
          </p:cNvPr>
          <p:cNvSpPr/>
          <p:nvPr/>
        </p:nvSpPr>
        <p:spPr>
          <a:xfrm>
            <a:off x="3429000" y="-44671"/>
            <a:ext cx="5542023" cy="1323439"/>
          </a:xfrm>
          <a:prstGeom prst="rect">
            <a:avLst/>
          </a:prstGeom>
        </p:spPr>
        <p:txBody>
          <a:bodyPr wrap="square">
            <a:spAutoFit/>
          </a:bodyPr>
          <a:lstStyle/>
          <a:p>
            <a:pPr algn="r"/>
            <a:r>
              <a:rPr lang="en-US" sz="4000" b="1" dirty="0">
                <a:solidFill>
                  <a:schemeClr val="bg1"/>
                </a:solidFill>
                <a:latin typeface="Baskerville Old Face" panose="02020602080505020303" pitchFamily="18" charset="77"/>
              </a:rPr>
              <a:t>Disability Advocacy:  </a:t>
            </a:r>
          </a:p>
          <a:p>
            <a:pPr algn="r"/>
            <a:r>
              <a:rPr lang="en-US" sz="4000" b="1" dirty="0">
                <a:solidFill>
                  <a:schemeClr val="bg1"/>
                </a:solidFill>
                <a:latin typeface="Baskerville Old Face" panose="02020602080505020303" pitchFamily="18" charset="77"/>
              </a:rPr>
              <a:t>Victories from the Past 5</a:t>
            </a:r>
            <a:endParaRPr lang="en-US" sz="4000" dirty="0"/>
          </a:p>
        </p:txBody>
      </p:sp>
      <p:pic>
        <p:nvPicPr>
          <p:cNvPr id="14" name="Picture 13" descr="NACDD Logo&#10;">
            <a:extLst>
              <a:ext uri="{FF2B5EF4-FFF2-40B4-BE49-F238E27FC236}">
                <a16:creationId xmlns:a16="http://schemas.microsoft.com/office/drawing/2014/main" id="{E2F92B06-1469-4C0E-9977-E4669D6563DD}"/>
              </a:ext>
            </a:extLst>
          </p:cNvPr>
          <p:cNvPicPr>
            <a:picLocks noChangeAspect="1"/>
          </p:cNvPicPr>
          <p:nvPr/>
        </p:nvPicPr>
        <p:blipFill>
          <a:blip r:embed="rId4"/>
          <a:stretch>
            <a:fillRect/>
          </a:stretch>
        </p:blipFill>
        <p:spPr>
          <a:xfrm>
            <a:off x="3677628" y="6097191"/>
            <a:ext cx="1788744" cy="540676"/>
          </a:xfrm>
          <a:prstGeom prst="rect">
            <a:avLst/>
          </a:prstGeom>
        </p:spPr>
      </p:pic>
    </p:spTree>
    <p:extLst>
      <p:ext uri="{BB962C8B-B14F-4D97-AF65-F5344CB8AC3E}">
        <p14:creationId xmlns:p14="http://schemas.microsoft.com/office/powerpoint/2010/main" val="3975040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Ven Diagram for IEP &#10;and 504 Plan&#10;"/>
          <p:cNvPicPr>
            <a:picLocks noChangeAspect="1"/>
          </p:cNvPicPr>
          <p:nvPr/>
        </p:nvPicPr>
        <p:blipFill>
          <a:blip r:embed="rId3"/>
          <a:stretch>
            <a:fillRect/>
          </a:stretch>
        </p:blipFill>
        <p:spPr>
          <a:xfrm>
            <a:off x="4572000" y="2659070"/>
            <a:ext cx="4539419" cy="3404565"/>
          </a:xfrm>
          <a:prstGeom prst="rect">
            <a:avLst/>
          </a:prstGeom>
        </p:spPr>
      </p:pic>
      <p:sp>
        <p:nvSpPr>
          <p:cNvPr id="5" name="Title 4"/>
          <p:cNvSpPr>
            <a:spLocks noGrp="1"/>
          </p:cNvSpPr>
          <p:nvPr>
            <p:ph type="ctrTitle"/>
          </p:nvPr>
        </p:nvSpPr>
        <p:spPr>
          <a:xfrm>
            <a:off x="236043" y="1292134"/>
            <a:ext cx="8487489" cy="553958"/>
          </a:xfrm>
        </p:spPr>
        <p:txBody>
          <a:bodyPr>
            <a:noAutofit/>
          </a:bodyPr>
          <a:lstStyle/>
          <a:p>
            <a:pPr>
              <a:lnSpc>
                <a:spcPct val="150000"/>
              </a:lnSpc>
            </a:pPr>
            <a:r>
              <a:rPr lang="en-US" sz="2800" dirty="0">
                <a:solidFill>
                  <a:srgbClr val="FF3300"/>
                </a:solidFill>
                <a:latin typeface="Baskerville  "/>
              </a:rPr>
              <a:t>Section 504 of the Rehabilitation Act of 1973 (Section 504)</a:t>
            </a:r>
          </a:p>
        </p:txBody>
      </p:sp>
      <p:sp>
        <p:nvSpPr>
          <p:cNvPr id="4" name="TextBox 3"/>
          <p:cNvSpPr txBox="1"/>
          <p:nvPr/>
        </p:nvSpPr>
        <p:spPr>
          <a:xfrm>
            <a:off x="331470" y="1679098"/>
            <a:ext cx="8487489" cy="1323439"/>
          </a:xfrm>
          <a:prstGeom prst="rect">
            <a:avLst/>
          </a:prstGeom>
          <a:noFill/>
        </p:spPr>
        <p:txBody>
          <a:bodyPr wrap="square" rtlCol="0">
            <a:spAutoFit/>
          </a:bodyPr>
          <a:lstStyle/>
          <a:p>
            <a:r>
              <a:rPr lang="en-US" sz="2000" dirty="0">
                <a:latin typeface="Baskerville  "/>
              </a:rPr>
              <a:t>Section 504 states that "no qualified individual with a disability in the United States shall be excluded from, denied the benefits of, or be subjected to discrimination under" any program or activity that either receives Federal financial assistance or is conducted by any Executive agency or the United States Postal Service.</a:t>
            </a:r>
          </a:p>
        </p:txBody>
      </p:sp>
      <p:pic>
        <p:nvPicPr>
          <p:cNvPr id="8" name="Picture 7" descr="Eight people, 1973 attire, advocating outside White House gate; one is Judy Heumann, in a wheelchair, holding a sign saying, “Sign 504 Reg NOW.”&#10;"/>
          <p:cNvPicPr>
            <a:picLocks noChangeAspect="1"/>
          </p:cNvPicPr>
          <p:nvPr/>
        </p:nvPicPr>
        <p:blipFill>
          <a:blip r:embed="rId4"/>
          <a:stretch>
            <a:fillRect/>
          </a:stretch>
        </p:blipFill>
        <p:spPr>
          <a:xfrm>
            <a:off x="478588" y="3067688"/>
            <a:ext cx="3396892" cy="2388276"/>
          </a:xfrm>
          <a:prstGeom prst="rect">
            <a:avLst/>
          </a:prstGeom>
        </p:spPr>
      </p:pic>
      <p:sp>
        <p:nvSpPr>
          <p:cNvPr id="10" name="Rectangle 9">
            <a:extLst>
              <a:ext uri="{FF2B5EF4-FFF2-40B4-BE49-F238E27FC236}">
                <a16:creationId xmlns:a16="http://schemas.microsoft.com/office/drawing/2014/main" id="{B5D9CF37-7B70-4F0D-A3AF-932D134B6591}"/>
              </a:ext>
            </a:extLst>
          </p:cNvPr>
          <p:cNvSpPr/>
          <p:nvPr/>
        </p:nvSpPr>
        <p:spPr>
          <a:xfrm>
            <a:off x="3476625" y="-50830"/>
            <a:ext cx="5437761" cy="1323439"/>
          </a:xfrm>
          <a:prstGeom prst="rect">
            <a:avLst/>
          </a:prstGeom>
        </p:spPr>
        <p:txBody>
          <a:bodyPr wrap="square">
            <a:spAutoFit/>
          </a:bodyPr>
          <a:lstStyle/>
          <a:p>
            <a:pPr algn="r"/>
            <a:r>
              <a:rPr lang="en-US" sz="4000" b="1" dirty="0">
                <a:solidFill>
                  <a:schemeClr val="bg1"/>
                </a:solidFill>
                <a:latin typeface="Baskerville Old Face" panose="02020602080505020303" pitchFamily="18" charset="77"/>
              </a:rPr>
              <a:t>Disability Advocacy:  </a:t>
            </a:r>
          </a:p>
          <a:p>
            <a:pPr algn="r"/>
            <a:r>
              <a:rPr lang="en-US" sz="4000" b="1" dirty="0">
                <a:solidFill>
                  <a:schemeClr val="bg1"/>
                </a:solidFill>
                <a:latin typeface="Baskerville Old Face" panose="02020602080505020303" pitchFamily="18" charset="77"/>
              </a:rPr>
              <a:t>Victories from the Past 6 </a:t>
            </a:r>
            <a:endParaRPr lang="en-US" sz="1600" dirty="0"/>
          </a:p>
        </p:txBody>
      </p:sp>
      <p:pic>
        <p:nvPicPr>
          <p:cNvPr id="9" name="Picture 8" descr="NACDD Logo&#10;">
            <a:extLst>
              <a:ext uri="{FF2B5EF4-FFF2-40B4-BE49-F238E27FC236}">
                <a16:creationId xmlns:a16="http://schemas.microsoft.com/office/drawing/2014/main" id="{9C904D81-70E6-4E1B-8271-712E798AEFEE}"/>
              </a:ext>
            </a:extLst>
          </p:cNvPr>
          <p:cNvPicPr>
            <a:picLocks noChangeAspect="1"/>
          </p:cNvPicPr>
          <p:nvPr/>
        </p:nvPicPr>
        <p:blipFill>
          <a:blip r:embed="rId5"/>
          <a:stretch>
            <a:fillRect/>
          </a:stretch>
        </p:blipFill>
        <p:spPr>
          <a:xfrm>
            <a:off x="3850313" y="6063635"/>
            <a:ext cx="1788744" cy="540676"/>
          </a:xfrm>
          <a:prstGeom prst="rect">
            <a:avLst/>
          </a:prstGeom>
        </p:spPr>
      </p:pic>
    </p:spTree>
    <p:extLst>
      <p:ext uri="{BB962C8B-B14F-4D97-AF65-F5344CB8AC3E}">
        <p14:creationId xmlns:p14="http://schemas.microsoft.com/office/powerpoint/2010/main" val="161467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049DA4-536A-4CF6-9ECA-887199FB169B}"/>
              </a:ext>
            </a:extLst>
          </p:cNvPr>
          <p:cNvSpPr txBox="1"/>
          <p:nvPr/>
        </p:nvSpPr>
        <p:spPr>
          <a:xfrm>
            <a:off x="5805402" y="4543719"/>
            <a:ext cx="3197573" cy="553998"/>
          </a:xfrm>
          <a:prstGeom prst="rect">
            <a:avLst/>
          </a:prstGeom>
          <a:noFill/>
        </p:spPr>
        <p:txBody>
          <a:bodyPr wrap="square" rtlCol="0">
            <a:spAutoFit/>
          </a:bodyPr>
          <a:lstStyle/>
          <a:p>
            <a:pPr algn="r"/>
            <a:r>
              <a:rPr lang="en-US" dirty="0"/>
              <a:t>Picture: Debbie Fink </a:t>
            </a:r>
          </a:p>
          <a:p>
            <a:pPr algn="r"/>
            <a:r>
              <a:rPr lang="en-US" dirty="0"/>
              <a:t>smiling at the camera.</a:t>
            </a:r>
          </a:p>
        </p:txBody>
      </p:sp>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41024" y="1313006"/>
            <a:ext cx="8639419" cy="5328311"/>
          </a:xfrm>
        </p:spPr>
        <p:txBody>
          <a:bodyPr>
            <a:noAutofit/>
          </a:bodyPr>
          <a:lstStyle/>
          <a:p>
            <a:r>
              <a:rPr lang="en-US" sz="3600" b="1" dirty="0">
                <a:latin typeface="Baskerville Old Face" panose="02020602080505020303" pitchFamily="18" charset="0"/>
              </a:rPr>
              <a:t>Debbie Fink </a:t>
            </a:r>
            <a:r>
              <a:rPr lang="en-US" sz="3600" dirty="0">
                <a:latin typeface="Baskerville Old Face" panose="02020602080505020303" pitchFamily="18" charset="0"/>
              </a:rPr>
              <a:t>is the Director of </a:t>
            </a:r>
          </a:p>
          <a:p>
            <a:r>
              <a:rPr lang="en-US" sz="3600" dirty="0">
                <a:latin typeface="Baskerville Old Face" panose="02020602080505020303" pitchFamily="18" charset="0"/>
              </a:rPr>
              <a:t>Community Outreach and </a:t>
            </a:r>
          </a:p>
          <a:p>
            <a:r>
              <a:rPr lang="en-US" sz="3600" dirty="0">
                <a:latin typeface="Baskerville Old Face" panose="02020602080505020303" pitchFamily="18" charset="0"/>
              </a:rPr>
              <a:t>Impact for </a:t>
            </a:r>
            <a:r>
              <a:rPr lang="en-US" sz="3600" dirty="0" err="1">
                <a:latin typeface="Baskerville  "/>
              </a:rPr>
              <a:t>RespectAbility</a:t>
            </a:r>
            <a:r>
              <a:rPr lang="en-US" sz="3600" dirty="0">
                <a:latin typeface="Baskerville  "/>
              </a:rPr>
              <a:t>, and</a:t>
            </a:r>
          </a:p>
          <a:p>
            <a:r>
              <a:rPr lang="en-US" sz="3600" dirty="0">
                <a:latin typeface="Baskerville  "/>
              </a:rPr>
              <a:t>responsible for </a:t>
            </a:r>
            <a:r>
              <a:rPr lang="en-US" sz="3600" dirty="0" err="1">
                <a:latin typeface="Baskerville  "/>
              </a:rPr>
              <a:t>its</a:t>
            </a:r>
            <a:r>
              <a:rPr lang="en-US" sz="3600" i="1" dirty="0" err="1">
                <a:latin typeface="Baskerville  "/>
                <a:ea typeface="Libre Baskerville"/>
                <a:cs typeface="Libre Baskerville"/>
                <a:sym typeface="Libre Baskerville"/>
              </a:rPr>
              <a:t>Women’s</a:t>
            </a:r>
            <a:r>
              <a:rPr lang="en-US" sz="3600" i="1" dirty="0">
                <a:latin typeface="Baskerville  "/>
                <a:ea typeface="Libre Baskerville"/>
                <a:cs typeface="Libre Baskerville"/>
                <a:sym typeface="Libre Baskerville"/>
              </a:rPr>
              <a:t> </a:t>
            </a:r>
          </a:p>
          <a:p>
            <a:r>
              <a:rPr lang="en-US" sz="3600" i="1" dirty="0">
                <a:latin typeface="Baskerville  "/>
                <a:ea typeface="Libre Baskerville"/>
                <a:cs typeface="Libre Baskerville"/>
                <a:sym typeface="Libre Baskerville"/>
              </a:rPr>
              <a:t>Disability Leadership, </a:t>
            </a:r>
          </a:p>
          <a:p>
            <a:r>
              <a:rPr lang="en-US" sz="3600" i="1" dirty="0">
                <a:latin typeface="Baskerville  "/>
                <a:ea typeface="Libre Baskerville"/>
                <a:cs typeface="Libre Baskerville"/>
                <a:sym typeface="Libre Baskerville"/>
              </a:rPr>
              <a:t>Inclusion &amp; Advocacy </a:t>
            </a:r>
            <a:r>
              <a:rPr lang="en-US" sz="3600" dirty="0">
                <a:latin typeface="Baskerville  "/>
                <a:ea typeface="Libre Baskerville"/>
                <a:cs typeface="Libre Baskerville"/>
                <a:sym typeface="Libre Baskerville"/>
              </a:rPr>
              <a:t>Series. </a:t>
            </a:r>
          </a:p>
          <a:p>
            <a:r>
              <a:rPr lang="en-US" sz="3600" dirty="0">
                <a:latin typeface="Baskerville  "/>
                <a:ea typeface="Libre Baskerville"/>
                <a:cs typeface="Libre Baskerville"/>
                <a:sym typeface="Libre Baskerville"/>
              </a:rPr>
              <a:t>An author, educator and performer, </a:t>
            </a:r>
          </a:p>
          <a:p>
            <a:r>
              <a:rPr lang="en-US" sz="3600" dirty="0">
                <a:latin typeface="Baskerville  "/>
                <a:ea typeface="Libre Baskerville"/>
                <a:cs typeface="Libre Baskerville"/>
                <a:sym typeface="Libre Baskerville"/>
              </a:rPr>
              <a:t>her books and curricula have been distributed through schools worldwide, as she ‘</a:t>
            </a:r>
            <a:r>
              <a:rPr lang="en-US" sz="3600" dirty="0" err="1">
                <a:latin typeface="Baskerville  "/>
                <a:ea typeface="Libre Baskerville"/>
                <a:cs typeface="Libre Baskerville"/>
                <a:sym typeface="Libre Baskerville"/>
              </a:rPr>
              <a:t>edu-tained</a:t>
            </a:r>
            <a:r>
              <a:rPr lang="en-US" sz="3600" dirty="0">
                <a:latin typeface="Baskerville  "/>
                <a:ea typeface="Libre Baskerville"/>
                <a:cs typeface="Libre Baskerville"/>
                <a:sym typeface="Libre Baskerville"/>
              </a:rPr>
              <a:t>’ on global tours with the USO.</a:t>
            </a:r>
          </a:p>
          <a:p>
            <a:endParaRPr lang="en-US" sz="3600" dirty="0">
              <a:latin typeface="Baskerville  "/>
            </a:endParaRPr>
          </a:p>
          <a:p>
            <a:endParaRPr lang="en-US" sz="3600" dirty="0">
              <a:latin typeface="Baskerville Old Face" panose="02020602080505020303" pitchFamily="18" charset="0"/>
            </a:endParaRPr>
          </a:p>
        </p:txBody>
      </p:sp>
      <p:sp>
        <p:nvSpPr>
          <p:cNvPr id="2" name="Title 1">
            <a:extLst>
              <a:ext uri="{FF2B5EF4-FFF2-40B4-BE49-F238E27FC236}">
                <a16:creationId xmlns:a16="http://schemas.microsoft.com/office/drawing/2014/main" id="{895491B6-6409-4237-9B2D-859795C190D0}"/>
              </a:ext>
            </a:extLst>
          </p:cNvPr>
          <p:cNvSpPr>
            <a:spLocks noGrp="1"/>
          </p:cNvSpPr>
          <p:nvPr>
            <p:ph type="title"/>
          </p:nvPr>
        </p:nvSpPr>
        <p:spPr>
          <a:xfrm>
            <a:off x="642416" y="283702"/>
            <a:ext cx="8229599" cy="276999"/>
          </a:xfrm>
        </p:spPr>
        <p:txBody>
          <a:bodyPr/>
          <a:lstStyle/>
          <a:p>
            <a:pPr algn="r" rtl="0"/>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Welcoming 1</a:t>
            </a:r>
            <a:endParaRPr lang="en-US" dirty="0">
              <a:effectLst/>
            </a:endParaRPr>
          </a:p>
          <a:p>
            <a:pPr algn="r"/>
            <a:endParaRPr lang="en-US" dirty="0"/>
          </a:p>
        </p:txBody>
      </p:sp>
      <p:pic>
        <p:nvPicPr>
          <p:cNvPr id="8" name="Picture 7" descr="Debbie Fink smiling at the camera.">
            <a:extLst>
              <a:ext uri="{FF2B5EF4-FFF2-40B4-BE49-F238E27FC236}">
                <a16:creationId xmlns:a16="http://schemas.microsoft.com/office/drawing/2014/main" id="{A6F14AFC-831E-4D04-BECC-9A711C01E178}"/>
              </a:ext>
            </a:extLst>
          </p:cNvPr>
          <p:cNvPicPr>
            <a:picLocks noChangeAspect="1"/>
          </p:cNvPicPr>
          <p:nvPr/>
        </p:nvPicPr>
        <p:blipFill>
          <a:blip r:embed="rId3"/>
          <a:stretch>
            <a:fillRect/>
          </a:stretch>
        </p:blipFill>
        <p:spPr>
          <a:xfrm>
            <a:off x="5899688" y="1482919"/>
            <a:ext cx="2987477" cy="2987477"/>
          </a:xfrm>
          <a:prstGeom prst="rect">
            <a:avLst/>
          </a:prstGeom>
        </p:spPr>
      </p:pic>
    </p:spTree>
    <p:extLst>
      <p:ext uri="{BB962C8B-B14F-4D97-AF65-F5344CB8AC3E}">
        <p14:creationId xmlns:p14="http://schemas.microsoft.com/office/powerpoint/2010/main" val="119949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76989" y="1437644"/>
            <a:ext cx="7975601" cy="553958"/>
          </a:xfrm>
        </p:spPr>
        <p:txBody>
          <a:bodyPr>
            <a:noAutofit/>
          </a:bodyPr>
          <a:lstStyle/>
          <a:p>
            <a:pPr>
              <a:lnSpc>
                <a:spcPct val="150000"/>
              </a:lnSpc>
            </a:pPr>
            <a:r>
              <a:rPr lang="en-US" sz="3200" dirty="0">
                <a:solidFill>
                  <a:srgbClr val="006600"/>
                </a:solidFill>
                <a:latin typeface="Baskerville  "/>
              </a:rPr>
              <a:t>Americans with Disabilities Act of 1990 (ADA)</a:t>
            </a:r>
          </a:p>
        </p:txBody>
      </p:sp>
      <p:sp>
        <p:nvSpPr>
          <p:cNvPr id="6" name="TextBox 5"/>
          <p:cNvSpPr txBox="1"/>
          <p:nvPr/>
        </p:nvSpPr>
        <p:spPr>
          <a:xfrm>
            <a:off x="630356" y="1888913"/>
            <a:ext cx="7883287" cy="1546577"/>
          </a:xfrm>
          <a:prstGeom prst="rect">
            <a:avLst/>
          </a:prstGeom>
          <a:noFill/>
        </p:spPr>
        <p:txBody>
          <a:bodyPr wrap="square" rtlCol="0">
            <a:spAutoFit/>
          </a:bodyPr>
          <a:lstStyle/>
          <a:p>
            <a:r>
              <a:rPr lang="en-US" sz="1800" dirty="0">
                <a:solidFill>
                  <a:srgbClr val="222222"/>
                </a:solidFill>
                <a:latin typeface="Baskerville  "/>
              </a:rPr>
              <a:t>Passed by Congress in 1990, the </a:t>
            </a:r>
            <a:r>
              <a:rPr lang="en-US" sz="1800" b="1" dirty="0">
                <a:solidFill>
                  <a:srgbClr val="222222"/>
                </a:solidFill>
                <a:latin typeface="Baskerville  "/>
              </a:rPr>
              <a:t>Americans with Disabilities Act </a:t>
            </a:r>
            <a:r>
              <a:rPr lang="en-US" sz="1800" dirty="0">
                <a:solidFill>
                  <a:srgbClr val="222222"/>
                </a:solidFill>
                <a:latin typeface="Baskerville  "/>
              </a:rPr>
              <a:t>(</a:t>
            </a:r>
            <a:r>
              <a:rPr lang="en-US" sz="1800" b="1" dirty="0">
                <a:solidFill>
                  <a:srgbClr val="222222"/>
                </a:solidFill>
                <a:latin typeface="Baskerville  "/>
              </a:rPr>
              <a:t>ADA</a:t>
            </a:r>
            <a:r>
              <a:rPr lang="en-US" sz="1800" dirty="0">
                <a:solidFill>
                  <a:srgbClr val="222222"/>
                </a:solidFill>
                <a:latin typeface="Baskerville  "/>
              </a:rPr>
              <a:t>) is the nation's first comprehensive civil rights law addressing the needs of people with disabilities, prohibiting discrimination in employment, public services, public accommodations, and telecommunications.</a:t>
            </a:r>
          </a:p>
          <a:p>
            <a:br>
              <a:rPr lang="en-US" sz="1125" dirty="0">
                <a:solidFill>
                  <a:srgbClr val="222222"/>
                </a:solidFill>
                <a:latin typeface="Roboto"/>
              </a:rPr>
            </a:br>
            <a:endParaRPr lang="en-US" sz="1125" dirty="0"/>
          </a:p>
        </p:txBody>
      </p:sp>
      <p:sp>
        <p:nvSpPr>
          <p:cNvPr id="2" name="AutoShape 2" descr="Image result for american with disabilities act of 1990"/>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3" name="Picture 2" descr="Three men; POTUS George H.W. Bush is sitting at desk signing &#10;the ADA into law&#10;"/>
          <p:cNvPicPr>
            <a:picLocks noChangeAspect="1"/>
          </p:cNvPicPr>
          <p:nvPr/>
        </p:nvPicPr>
        <p:blipFill>
          <a:blip r:embed="rId3"/>
          <a:stretch>
            <a:fillRect/>
          </a:stretch>
        </p:blipFill>
        <p:spPr>
          <a:xfrm>
            <a:off x="692871" y="3211427"/>
            <a:ext cx="1957562" cy="1986453"/>
          </a:xfrm>
          <a:prstGeom prst="rect">
            <a:avLst/>
          </a:prstGeom>
        </p:spPr>
      </p:pic>
      <p:sp>
        <p:nvSpPr>
          <p:cNvPr id="4" name="Rectangle 3"/>
          <p:cNvSpPr/>
          <p:nvPr/>
        </p:nvSpPr>
        <p:spPr>
          <a:xfrm>
            <a:off x="2882355" y="2902697"/>
            <a:ext cx="6207724" cy="4185761"/>
          </a:xfrm>
          <a:prstGeom prst="rect">
            <a:avLst/>
          </a:prstGeom>
        </p:spPr>
        <p:txBody>
          <a:bodyPr wrap="square">
            <a:spAutoFit/>
          </a:bodyPr>
          <a:lstStyle/>
          <a:p>
            <a:r>
              <a:rPr lang="en-US" sz="2200" dirty="0">
                <a:latin typeface="Baskerville  "/>
              </a:rPr>
              <a:t>To be protected by the ADA, one must have a disability, which is defined by the ADA as a physical or mental impairment that substantially limits one or more major life activities, a person who has a history or record of such an impairment, or a person who is perceived by others as having such an impairment. The ADA does not specifically name all of the impairments that are covered. The ADA is built upon four pillars: full participation, independent living, equality of opportunity, and </a:t>
            </a:r>
            <a:r>
              <a:rPr lang="en-US" sz="2200" b="1" dirty="0">
                <a:latin typeface="Baskerville  "/>
              </a:rPr>
              <a:t>economic self</a:t>
            </a:r>
            <a:r>
              <a:rPr lang="en-US" sz="2200" dirty="0">
                <a:latin typeface="Baskerville  "/>
              </a:rPr>
              <a:t>-sufficiency.</a:t>
            </a:r>
          </a:p>
          <a:p>
            <a:endParaRPr lang="en-US" sz="2200" dirty="0">
              <a:latin typeface="Baskerville  "/>
            </a:endParaRPr>
          </a:p>
          <a:p>
            <a:endParaRPr lang="en-US" sz="2400" dirty="0">
              <a:latin typeface="Baskerville  "/>
            </a:endParaRPr>
          </a:p>
        </p:txBody>
      </p:sp>
      <p:sp>
        <p:nvSpPr>
          <p:cNvPr id="7" name="Rectangle 6">
            <a:extLst>
              <a:ext uri="{FF2B5EF4-FFF2-40B4-BE49-F238E27FC236}">
                <a16:creationId xmlns:a16="http://schemas.microsoft.com/office/drawing/2014/main" id="{99DB0348-174B-4818-9D54-A138DF2EADB1}"/>
              </a:ext>
            </a:extLst>
          </p:cNvPr>
          <p:cNvSpPr/>
          <p:nvPr/>
        </p:nvSpPr>
        <p:spPr>
          <a:xfrm>
            <a:off x="3495675" y="-23859"/>
            <a:ext cx="5459789" cy="1323439"/>
          </a:xfrm>
          <a:prstGeom prst="rect">
            <a:avLst/>
          </a:prstGeom>
        </p:spPr>
        <p:txBody>
          <a:bodyPr wrap="square">
            <a:spAutoFit/>
          </a:bodyPr>
          <a:lstStyle/>
          <a:p>
            <a:pPr algn="r"/>
            <a:r>
              <a:rPr lang="en-US" sz="4000" b="1" dirty="0">
                <a:solidFill>
                  <a:schemeClr val="bg1"/>
                </a:solidFill>
                <a:latin typeface="Baskerville Old Face" panose="02020602080505020303" pitchFamily="18" charset="77"/>
              </a:rPr>
              <a:t>Disability Advocacy:  </a:t>
            </a:r>
          </a:p>
          <a:p>
            <a:pPr algn="r"/>
            <a:r>
              <a:rPr lang="en-US" sz="4000" b="1" dirty="0">
                <a:solidFill>
                  <a:schemeClr val="bg1"/>
                </a:solidFill>
                <a:latin typeface="Baskerville Old Face" panose="02020602080505020303" pitchFamily="18" charset="77"/>
              </a:rPr>
              <a:t>Victories from the Past 7</a:t>
            </a:r>
            <a:endParaRPr lang="en-US" sz="4000" dirty="0"/>
          </a:p>
        </p:txBody>
      </p:sp>
      <p:pic>
        <p:nvPicPr>
          <p:cNvPr id="9" name="Picture 8" descr="NACDD Logo&#10;">
            <a:extLst>
              <a:ext uri="{FF2B5EF4-FFF2-40B4-BE49-F238E27FC236}">
                <a16:creationId xmlns:a16="http://schemas.microsoft.com/office/drawing/2014/main" id="{2BC099E0-41B3-45EA-B940-85F873877792}"/>
              </a:ext>
            </a:extLst>
          </p:cNvPr>
          <p:cNvPicPr>
            <a:picLocks noChangeAspect="1"/>
          </p:cNvPicPr>
          <p:nvPr/>
        </p:nvPicPr>
        <p:blipFill>
          <a:blip r:embed="rId4"/>
          <a:stretch>
            <a:fillRect/>
          </a:stretch>
        </p:blipFill>
        <p:spPr>
          <a:xfrm>
            <a:off x="3677627" y="6317324"/>
            <a:ext cx="1788744" cy="540676"/>
          </a:xfrm>
          <a:prstGeom prst="rect">
            <a:avLst/>
          </a:prstGeom>
        </p:spPr>
      </p:pic>
    </p:spTree>
    <p:extLst>
      <p:ext uri="{BB962C8B-B14F-4D97-AF65-F5344CB8AC3E}">
        <p14:creationId xmlns:p14="http://schemas.microsoft.com/office/powerpoint/2010/main" val="940694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442" y="4402666"/>
            <a:ext cx="8599603" cy="2387600"/>
          </a:xfrm>
        </p:spPr>
        <p:txBody>
          <a:bodyPr>
            <a:noAutofit/>
          </a:bodyPr>
          <a:lstStyle/>
          <a:p>
            <a:pPr algn="l"/>
            <a:r>
              <a:rPr lang="en-US" sz="3600" dirty="0">
                <a:latin typeface="Baskerville  "/>
              </a:rPr>
              <a:t>All of these laws have common language and were built upon one another – each plays a role in our rights and our responsibilities and helps us know what we can do and what we can achieve. </a:t>
            </a:r>
            <a:br>
              <a:rPr lang="en-US" sz="3600" dirty="0">
                <a:latin typeface="Baskerville  "/>
              </a:rPr>
            </a:br>
            <a:r>
              <a:rPr lang="en-US" sz="3600" dirty="0">
                <a:latin typeface="Baskerville  "/>
              </a:rPr>
              <a:t>You are standing on the shoulders of giants. You don’t need to be a giant, but you do need to know to know some history and your rights so that you can be the best advocate for your child.</a:t>
            </a:r>
          </a:p>
        </p:txBody>
      </p:sp>
      <p:sp>
        <p:nvSpPr>
          <p:cNvPr id="5" name="Rectangle 4">
            <a:extLst>
              <a:ext uri="{FF2B5EF4-FFF2-40B4-BE49-F238E27FC236}">
                <a16:creationId xmlns:a16="http://schemas.microsoft.com/office/drawing/2014/main" id="{DE037614-0849-4CFF-8392-B8A3DA7FC2FB}"/>
              </a:ext>
            </a:extLst>
          </p:cNvPr>
          <p:cNvSpPr/>
          <p:nvPr/>
        </p:nvSpPr>
        <p:spPr>
          <a:xfrm>
            <a:off x="3429000" y="-18854"/>
            <a:ext cx="5484045" cy="1323439"/>
          </a:xfrm>
          <a:prstGeom prst="rect">
            <a:avLst/>
          </a:prstGeom>
        </p:spPr>
        <p:txBody>
          <a:bodyPr wrap="square">
            <a:spAutoFit/>
          </a:bodyPr>
          <a:lstStyle/>
          <a:p>
            <a:pPr algn="r"/>
            <a:r>
              <a:rPr lang="en-US" sz="4000" b="1" dirty="0">
                <a:solidFill>
                  <a:schemeClr val="bg1"/>
                </a:solidFill>
                <a:latin typeface="Baskerville Old Face" panose="02020602080505020303" pitchFamily="18" charset="77"/>
              </a:rPr>
              <a:t>Disability Advocacy: Victories from the Past 8 </a:t>
            </a:r>
            <a:endParaRPr lang="en-US" sz="1600" dirty="0"/>
          </a:p>
        </p:txBody>
      </p:sp>
      <p:pic>
        <p:nvPicPr>
          <p:cNvPr id="4" name="Picture 3" descr="NACDD logo">
            <a:extLst>
              <a:ext uri="{FF2B5EF4-FFF2-40B4-BE49-F238E27FC236}">
                <a16:creationId xmlns:a16="http://schemas.microsoft.com/office/drawing/2014/main" id="{D9559556-62D5-4C4D-A79B-85E4983587C7}"/>
              </a:ext>
            </a:extLst>
          </p:cNvPr>
          <p:cNvPicPr>
            <a:picLocks noChangeAspect="1"/>
          </p:cNvPicPr>
          <p:nvPr/>
        </p:nvPicPr>
        <p:blipFill>
          <a:blip r:embed="rId2"/>
          <a:stretch>
            <a:fillRect/>
          </a:stretch>
        </p:blipFill>
        <p:spPr>
          <a:xfrm>
            <a:off x="3677628" y="6249590"/>
            <a:ext cx="1788744" cy="540676"/>
          </a:xfrm>
          <a:prstGeom prst="rect">
            <a:avLst/>
          </a:prstGeom>
        </p:spPr>
      </p:pic>
    </p:spTree>
    <p:extLst>
      <p:ext uri="{BB962C8B-B14F-4D97-AF65-F5344CB8AC3E}">
        <p14:creationId xmlns:p14="http://schemas.microsoft.com/office/powerpoint/2010/main" val="2669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03892" y="1240389"/>
            <a:ext cx="6898510" cy="5455686"/>
          </a:xfrm>
        </p:spPr>
        <p:txBody>
          <a:bodyPr>
            <a:noAutofit/>
          </a:bodyPr>
          <a:lstStyle/>
          <a:p>
            <a:endParaRPr lang="en-US" sz="3600" b="1" dirty="0">
              <a:latin typeface="Baskerville Old Face" panose="02020602080505020303" pitchFamily="18" charset="0"/>
            </a:endParaRPr>
          </a:p>
          <a:p>
            <a:endParaRPr lang="en-US" sz="3600" b="1" dirty="0">
              <a:latin typeface="Baskerville Old Face" panose="02020602080505020303" pitchFamily="18" charset="0"/>
            </a:endParaRPr>
          </a:p>
          <a:p>
            <a:endParaRPr lang="en-US" sz="3600" b="1" dirty="0">
              <a:latin typeface="Baskerville Old Face" panose="02020602080505020303" pitchFamily="18" charset="0"/>
            </a:endParaRPr>
          </a:p>
          <a:p>
            <a:endParaRPr lang="en-US" sz="3600" b="1"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104464" y="-24064"/>
            <a:ext cx="6898511" cy="553998"/>
          </a:xfrm>
        </p:spPr>
        <p:txBody>
          <a:bodyPr>
            <a:noAutofit/>
          </a:bodyPr>
          <a:lstStyle/>
          <a:p>
            <a:pPr algn="r"/>
            <a:r>
              <a:rPr lang="en-US" sz="4000" b="1" dirty="0">
                <a:solidFill>
                  <a:schemeClr val="bg1"/>
                </a:solidFill>
                <a:latin typeface="Baskerville Old Face" panose="02020602080505020303" pitchFamily="18" charset="77"/>
              </a:rPr>
              <a:t>Parent Advocacy:  </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Navigating the Present 2</a:t>
            </a:r>
          </a:p>
        </p:txBody>
      </p:sp>
      <p:pic>
        <p:nvPicPr>
          <p:cNvPr id="5" name="Picture 4" descr="Picture: Michelle Grier smiling and looking out a window.&#10;">
            <a:extLst>
              <a:ext uri="{FF2B5EF4-FFF2-40B4-BE49-F238E27FC236}">
                <a16:creationId xmlns:a16="http://schemas.microsoft.com/office/drawing/2014/main" id="{E19A34EC-A4BB-4CA6-A5B2-76E43C89893B}"/>
              </a:ext>
            </a:extLst>
          </p:cNvPr>
          <p:cNvPicPr>
            <a:picLocks noChangeAspect="1"/>
          </p:cNvPicPr>
          <p:nvPr/>
        </p:nvPicPr>
        <p:blipFill>
          <a:blip r:embed="rId3"/>
          <a:stretch>
            <a:fillRect/>
          </a:stretch>
        </p:blipFill>
        <p:spPr>
          <a:xfrm>
            <a:off x="5913701" y="1580321"/>
            <a:ext cx="2991680" cy="2991680"/>
          </a:xfrm>
          <a:prstGeom prst="rect">
            <a:avLst/>
          </a:prstGeom>
        </p:spPr>
      </p:pic>
      <p:sp>
        <p:nvSpPr>
          <p:cNvPr id="6" name="Text Placeholder 2">
            <a:extLst>
              <a:ext uri="{FF2B5EF4-FFF2-40B4-BE49-F238E27FC236}">
                <a16:creationId xmlns:a16="http://schemas.microsoft.com/office/drawing/2014/main" id="{88FA728D-F8D0-49D5-BF04-1E8FF440DDD3}"/>
              </a:ext>
            </a:extLst>
          </p:cNvPr>
          <p:cNvSpPr txBox="1">
            <a:spLocks/>
          </p:cNvSpPr>
          <p:nvPr/>
        </p:nvSpPr>
        <p:spPr>
          <a:xfrm>
            <a:off x="313107" y="1638300"/>
            <a:ext cx="5877401" cy="4894848"/>
          </a:xfrm>
          <a:prstGeom prst="rect">
            <a:avLst/>
          </a:prstGeom>
          <a:noFill/>
          <a:ln>
            <a:noFill/>
          </a:ln>
        </p:spPr>
        <p:txBody>
          <a:bodyPr wrap="square" lIns="91416" tIns="91416" rIns="91416" bIns="91416"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pPr algn="ctr"/>
            <a:r>
              <a:rPr lang="en-US" sz="6000" dirty="0">
                <a:solidFill>
                  <a:schemeClr val="tx1"/>
                </a:solidFill>
                <a:latin typeface="Baskerville Old Face" panose="02020602080505020303" pitchFamily="18" charset="77"/>
              </a:rPr>
              <a:t>Navigating </a:t>
            </a:r>
          </a:p>
          <a:p>
            <a:pPr algn="ctr"/>
            <a:r>
              <a:rPr lang="en-US" sz="6000" dirty="0">
                <a:solidFill>
                  <a:schemeClr val="tx1"/>
                </a:solidFill>
                <a:latin typeface="Baskerville Old Face" panose="02020602080505020303" pitchFamily="18" charset="77"/>
              </a:rPr>
              <a:t>the Present</a:t>
            </a:r>
            <a:endParaRPr lang="en-US" sz="6000" b="1" dirty="0">
              <a:solidFill>
                <a:schemeClr val="tx1"/>
              </a:solidFill>
              <a:latin typeface="Baskerville Old Face" panose="02020602080505020303" pitchFamily="18" charset="0"/>
            </a:endParaRPr>
          </a:p>
          <a:p>
            <a:pPr algn="ctr"/>
            <a:endParaRPr lang="en-US" sz="3600" b="1" dirty="0">
              <a:latin typeface="Baskerville Old Face" panose="02020602080505020303" pitchFamily="18" charset="0"/>
            </a:endParaRPr>
          </a:p>
          <a:p>
            <a:pPr algn="ctr"/>
            <a:r>
              <a:rPr lang="en-US" sz="3600" b="1" dirty="0">
                <a:latin typeface="Baskerville Old Face" panose="02020602080505020303" pitchFamily="18" charset="0"/>
              </a:rPr>
              <a:t>by </a:t>
            </a:r>
          </a:p>
          <a:p>
            <a:pPr algn="ctr"/>
            <a:endParaRPr lang="en-US" sz="3600" b="1" dirty="0">
              <a:latin typeface="Baskerville Old Face" panose="02020602080505020303" pitchFamily="18" charset="0"/>
            </a:endParaRPr>
          </a:p>
          <a:p>
            <a:pPr algn="ctr"/>
            <a:r>
              <a:rPr lang="en-US" sz="3200" b="1" dirty="0">
                <a:latin typeface="Baskerville Old Face" panose="02020602080505020303" pitchFamily="18" charset="0"/>
              </a:rPr>
              <a:t>Michelle Grier, LMSW</a:t>
            </a:r>
          </a:p>
          <a:p>
            <a:pPr algn="ctr"/>
            <a:endParaRPr lang="en-US" sz="3200" dirty="0">
              <a:latin typeface="Baskerville  "/>
            </a:endParaRPr>
          </a:p>
        </p:txBody>
      </p:sp>
    </p:spTree>
    <p:extLst>
      <p:ext uri="{BB962C8B-B14F-4D97-AF65-F5344CB8AC3E}">
        <p14:creationId xmlns:p14="http://schemas.microsoft.com/office/powerpoint/2010/main" val="37353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91B6-6409-4237-9B2D-859795C190D0}"/>
              </a:ext>
            </a:extLst>
          </p:cNvPr>
          <p:cNvSpPr>
            <a:spLocks noGrp="1"/>
          </p:cNvSpPr>
          <p:nvPr>
            <p:ph type="title"/>
          </p:nvPr>
        </p:nvSpPr>
        <p:spPr>
          <a:xfrm>
            <a:off x="626555" y="-62300"/>
            <a:ext cx="8229599" cy="276999"/>
          </a:xfrm>
        </p:spPr>
        <p:txBody>
          <a:bodyPr/>
          <a:lstStyle/>
          <a:p>
            <a:pPr algn="r"/>
            <a:r>
              <a:rPr lang="en-US" sz="4000" b="1" dirty="0">
                <a:solidFill>
                  <a:schemeClr val="bg1"/>
                </a:solidFill>
                <a:latin typeface="Baskerville Old Face" panose="02020602080505020303" pitchFamily="18" charset="77"/>
              </a:rPr>
              <a:t>Parent Advocacy:  </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Navigating the </a:t>
            </a:r>
            <a:r>
              <a:rPr lang="en-US" sz="4000" b="1" dirty="0">
                <a:solidFill>
                  <a:srgbClr val="FFFFFF"/>
                </a:solidFill>
                <a:latin typeface="Baskerville Old Face" panose="02020602080505020303" pitchFamily="18" charset="0"/>
                <a:ea typeface="Arial" panose="020B0604020202020204" pitchFamily="34" charset="0"/>
                <a:cs typeface="Arial" panose="020B0604020202020204" pitchFamily="34" charset="0"/>
              </a:rPr>
              <a:t>Present 3</a:t>
            </a:r>
            <a:endParaRPr lang="en-US" dirty="0"/>
          </a:p>
        </p:txBody>
      </p:sp>
      <p:sp>
        <p:nvSpPr>
          <p:cNvPr id="4" name="Text Placeholder 3">
            <a:extLst>
              <a:ext uri="{FF2B5EF4-FFF2-40B4-BE49-F238E27FC236}">
                <a16:creationId xmlns:a16="http://schemas.microsoft.com/office/drawing/2014/main" id="{3041E07C-667B-9542-98AE-3B0339DF2ABF}"/>
              </a:ext>
            </a:extLst>
          </p:cNvPr>
          <p:cNvSpPr>
            <a:spLocks noGrp="1"/>
          </p:cNvSpPr>
          <p:nvPr>
            <p:ph type="body" idx="1"/>
          </p:nvPr>
        </p:nvSpPr>
        <p:spPr/>
        <p:txBody>
          <a:bodyPr/>
          <a:lstStyle/>
          <a:p>
            <a:pPr marL="88900" lvl="0" algn="ctr">
              <a:buSzPts val="2200"/>
            </a:pPr>
            <a:r>
              <a:rPr lang="en-US" sz="12000" dirty="0">
                <a:highlight>
                  <a:srgbClr val="FFFFFF"/>
                </a:highlight>
                <a:latin typeface="Baskerville  "/>
              </a:rPr>
              <a:t>Where are we today?</a:t>
            </a:r>
            <a:endParaRPr lang="en-US" sz="12000" dirty="0">
              <a:latin typeface="Baskerville  "/>
            </a:endParaRPr>
          </a:p>
        </p:txBody>
      </p:sp>
    </p:spTree>
    <p:extLst>
      <p:ext uri="{BB962C8B-B14F-4D97-AF65-F5344CB8AC3E}">
        <p14:creationId xmlns:p14="http://schemas.microsoft.com/office/powerpoint/2010/main" val="1161379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91B6-6409-4237-9B2D-859795C190D0}"/>
              </a:ext>
            </a:extLst>
          </p:cNvPr>
          <p:cNvSpPr>
            <a:spLocks noGrp="1"/>
          </p:cNvSpPr>
          <p:nvPr>
            <p:ph type="title"/>
          </p:nvPr>
        </p:nvSpPr>
        <p:spPr>
          <a:xfrm>
            <a:off x="457221" y="-72795"/>
            <a:ext cx="8229599" cy="276999"/>
          </a:xfrm>
        </p:spPr>
        <p:txBody>
          <a:bodyPr/>
          <a:lstStyle/>
          <a:p>
            <a:pPr algn="r"/>
            <a:r>
              <a:rPr lang="en-US" sz="4000" b="1" dirty="0">
                <a:solidFill>
                  <a:schemeClr val="bg1"/>
                </a:solidFill>
                <a:latin typeface="Baskerville Old Face" panose="02020602080505020303" pitchFamily="18" charset="77"/>
              </a:rPr>
              <a:t>Parent Advocacy:  </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Navigating the </a:t>
            </a:r>
            <a:r>
              <a:rPr lang="en-US" sz="4000" b="1" dirty="0">
                <a:solidFill>
                  <a:srgbClr val="FFFFFF"/>
                </a:solidFill>
                <a:latin typeface="Baskerville Old Face" panose="02020602080505020303" pitchFamily="18" charset="0"/>
                <a:ea typeface="Arial" panose="020B0604020202020204" pitchFamily="34" charset="0"/>
                <a:cs typeface="Arial" panose="020B0604020202020204" pitchFamily="34" charset="0"/>
              </a:rPr>
              <a:t>Present 4</a:t>
            </a:r>
            <a:endParaRPr lang="en-US" dirty="0"/>
          </a:p>
        </p:txBody>
      </p:sp>
      <p:sp>
        <p:nvSpPr>
          <p:cNvPr id="4" name="Text Placeholder 3">
            <a:extLst>
              <a:ext uri="{FF2B5EF4-FFF2-40B4-BE49-F238E27FC236}">
                <a16:creationId xmlns:a16="http://schemas.microsoft.com/office/drawing/2014/main" id="{3041E07C-667B-9542-98AE-3B0339DF2ABF}"/>
              </a:ext>
            </a:extLst>
          </p:cNvPr>
          <p:cNvSpPr>
            <a:spLocks noGrp="1"/>
          </p:cNvSpPr>
          <p:nvPr>
            <p:ph type="body" idx="1"/>
          </p:nvPr>
        </p:nvSpPr>
        <p:spPr>
          <a:xfrm>
            <a:off x="457200" y="1177309"/>
            <a:ext cx="8229599" cy="852574"/>
          </a:xfrm>
        </p:spPr>
        <p:txBody>
          <a:bodyPr/>
          <a:lstStyle/>
          <a:p>
            <a:pPr marL="88900" lvl="0">
              <a:buSzPts val="2200"/>
            </a:pPr>
            <a:r>
              <a:rPr lang="en-US" sz="3600" b="1" dirty="0">
                <a:solidFill>
                  <a:schemeClr val="tx1"/>
                </a:solidFill>
                <a:highlight>
                  <a:srgbClr val="FFFFFF"/>
                </a:highlight>
                <a:latin typeface="Baskerville  "/>
                <a:ea typeface="Arial" panose="020B0604020202020204" pitchFamily="34" charset="0"/>
                <a:cs typeface="Arial" panose="020B0604020202020204" pitchFamily="34" charset="0"/>
              </a:rPr>
              <a:t>What the data tells us . . .</a:t>
            </a:r>
          </a:p>
          <a:p>
            <a:pPr marL="88900" lvl="0">
              <a:buSzPts val="2200"/>
            </a:pPr>
            <a:r>
              <a:rPr lang="en-US" sz="2400" b="1" dirty="0">
                <a:solidFill>
                  <a:schemeClr val="tx1"/>
                </a:solidFill>
                <a:highlight>
                  <a:srgbClr val="FFFFFF"/>
                </a:highlight>
                <a:latin typeface="Baskerville  "/>
                <a:ea typeface="Arial" panose="020B0604020202020204" pitchFamily="34" charset="0"/>
                <a:cs typeface="Arial" panose="020B0604020202020204" pitchFamily="34" charset="0"/>
              </a:rPr>
              <a:t> </a:t>
            </a:r>
          </a:p>
          <a:p>
            <a:pPr marL="457200" lvl="0" indent="-368300">
              <a:buSzPts val="2200"/>
              <a:buChar char="●"/>
            </a:pPr>
            <a:r>
              <a:rPr lang="en-US" sz="2600" dirty="0">
                <a:highlight>
                  <a:srgbClr val="FFFFFF"/>
                </a:highlight>
                <a:latin typeface="Baskerville  "/>
              </a:rPr>
              <a:t>The percent of students with IEPs varies greatly across </a:t>
            </a:r>
          </a:p>
          <a:p>
            <a:pPr marL="88900" lvl="0">
              <a:buSzPts val="2200"/>
            </a:pPr>
            <a:r>
              <a:rPr lang="en-US" sz="2600" dirty="0">
                <a:highlight>
                  <a:srgbClr val="FFFFFF"/>
                </a:highlight>
                <a:latin typeface="Baskerville  "/>
              </a:rPr>
              <a:t>     New York City.</a:t>
            </a:r>
          </a:p>
          <a:p>
            <a:pPr marL="457200" lvl="0" indent="-368300">
              <a:buSzPts val="2200"/>
              <a:buChar char="●"/>
            </a:pPr>
            <a:r>
              <a:rPr lang="en-US" sz="2600" dirty="0">
                <a:highlight>
                  <a:srgbClr val="FFFFFF"/>
                </a:highlight>
                <a:latin typeface="Baskerville  "/>
              </a:rPr>
              <a:t>The most prevalent disability classifications are learning disabilities and speech or language impairments.</a:t>
            </a:r>
          </a:p>
          <a:p>
            <a:pPr marL="457200" lvl="0" indent="-368300">
              <a:buSzPts val="2200"/>
              <a:buChar char="●"/>
            </a:pPr>
            <a:r>
              <a:rPr lang="en-US" sz="2600" dirty="0">
                <a:highlight>
                  <a:srgbClr val="FFFFFF"/>
                </a:highlight>
                <a:latin typeface="Baskerville  "/>
              </a:rPr>
              <a:t>Boys are more likely to be classified with autism, emotional disturbance, and other health impairments.  </a:t>
            </a:r>
          </a:p>
          <a:p>
            <a:pPr marL="457200" lvl="0" indent="-368300">
              <a:buSzPts val="2200"/>
              <a:buChar char="●"/>
            </a:pPr>
            <a:r>
              <a:rPr lang="en-US" sz="2600" dirty="0">
                <a:highlight>
                  <a:srgbClr val="FFFFFF"/>
                </a:highlight>
                <a:latin typeface="Baskerville  "/>
              </a:rPr>
              <a:t>Disability classifications vary substantially by race/ethnicity.</a:t>
            </a:r>
          </a:p>
          <a:p>
            <a:pPr marL="88900" lvl="0">
              <a:buSzPts val="2200"/>
            </a:pPr>
            <a:endParaRPr lang="en-US" sz="2400" dirty="0">
              <a:highlight>
                <a:srgbClr val="FFFFFF"/>
              </a:highlight>
              <a:latin typeface="Baskerville  "/>
            </a:endParaRPr>
          </a:p>
          <a:p>
            <a:pPr marL="88900">
              <a:buSzPts val="2200"/>
            </a:pPr>
            <a:r>
              <a:rPr lang="en-US" sz="2400" b="1" dirty="0">
                <a:solidFill>
                  <a:srgbClr val="333333"/>
                </a:solidFill>
                <a:highlight>
                  <a:srgbClr val="FFFFFF"/>
                </a:highlight>
                <a:latin typeface="Baskerville  "/>
              </a:rPr>
              <a:t>Sources: </a:t>
            </a:r>
            <a:r>
              <a:rPr lang="en-US" sz="2400" u="sng" dirty="0">
                <a:solidFill>
                  <a:schemeClr val="hlink"/>
                </a:solidFill>
                <a:highlight>
                  <a:srgbClr val="FFFFFF"/>
                </a:highlight>
                <a:latin typeface="Baskerville  "/>
                <a:hlinkClick r:id="rId3"/>
              </a:rPr>
              <a:t>https://steinhardt.nyu.edu/site/research_alliance/2018/11/19/what-are-the-contours-of-nycs-special-education-landscape</a:t>
            </a:r>
            <a:endParaRPr lang="en-US" sz="2400" dirty="0">
              <a:solidFill>
                <a:srgbClr val="333333"/>
              </a:solidFill>
              <a:highlight>
                <a:srgbClr val="FFFFFF"/>
              </a:highlight>
              <a:latin typeface="Baskerville  "/>
            </a:endParaRPr>
          </a:p>
          <a:p>
            <a:pPr marL="88900" lvl="0">
              <a:buSzPts val="2200"/>
            </a:pPr>
            <a:endParaRPr lang="en-US" sz="2400" dirty="0"/>
          </a:p>
          <a:p>
            <a:endParaRPr lang="en-US" sz="2000" dirty="0"/>
          </a:p>
        </p:txBody>
      </p:sp>
    </p:spTree>
    <p:extLst>
      <p:ext uri="{BB962C8B-B14F-4D97-AF65-F5344CB8AC3E}">
        <p14:creationId xmlns:p14="http://schemas.microsoft.com/office/powerpoint/2010/main" val="3409035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41E07C-667B-9542-98AE-3B0339DF2ABF}"/>
              </a:ext>
            </a:extLst>
          </p:cNvPr>
          <p:cNvSpPr>
            <a:spLocks noGrp="1"/>
          </p:cNvSpPr>
          <p:nvPr>
            <p:ph type="body" idx="1"/>
          </p:nvPr>
        </p:nvSpPr>
        <p:spPr>
          <a:xfrm>
            <a:off x="-76200" y="857250"/>
            <a:ext cx="9524999" cy="457200"/>
          </a:xfrm>
        </p:spPr>
        <p:txBody>
          <a:bodyPr/>
          <a:lstStyle/>
          <a:p>
            <a:pPr marL="101600" lvl="0">
              <a:lnSpc>
                <a:spcPct val="200000"/>
              </a:lnSpc>
              <a:buSzPts val="2000"/>
            </a:pPr>
            <a:r>
              <a:rPr lang="en-US" sz="3600" b="1" dirty="0">
                <a:solidFill>
                  <a:schemeClr val="tx1"/>
                </a:solidFill>
                <a:highlight>
                  <a:srgbClr val="FFFFFF"/>
                </a:highlight>
                <a:latin typeface="Baskerville  "/>
                <a:ea typeface="Arial" panose="020B0604020202020204" pitchFamily="34" charset="0"/>
                <a:cs typeface="Arial" panose="020B0604020202020204" pitchFamily="34" charset="0"/>
              </a:rPr>
              <a:t>Organizations in NYC</a:t>
            </a:r>
            <a:endParaRPr lang="en-US" sz="3600" i="1" dirty="0">
              <a:solidFill>
                <a:schemeClr val="tx1"/>
              </a:solidFill>
              <a:highlight>
                <a:srgbClr val="FFFFFF"/>
              </a:highlight>
              <a:latin typeface="Baskerville  "/>
            </a:endParaRPr>
          </a:p>
          <a:p>
            <a:pPr marL="101600" lvl="0">
              <a:buSzPts val="2000"/>
            </a:pPr>
            <a:r>
              <a:rPr lang="en-US" sz="2800" i="1" dirty="0">
                <a:highlight>
                  <a:srgbClr val="FFFFFF"/>
                </a:highlight>
                <a:latin typeface="Baskerville  "/>
              </a:rPr>
              <a:t>What are the contours of NYC’s Special Education landscape?</a:t>
            </a:r>
          </a:p>
          <a:p>
            <a:pPr marL="101600" lvl="0">
              <a:buSzPts val="2000"/>
            </a:pPr>
            <a:endParaRPr lang="en-US" sz="2800" i="1" u="sng" dirty="0">
              <a:solidFill>
                <a:schemeClr val="accent5"/>
              </a:solidFill>
              <a:highlight>
                <a:srgbClr val="FFFFFF"/>
              </a:highlight>
              <a:latin typeface="Baskerville  "/>
              <a:hlinkClick r:id="rId3"/>
            </a:endParaRPr>
          </a:p>
          <a:p>
            <a:pPr marL="101600" lvl="0">
              <a:buSzPts val="2000"/>
            </a:pPr>
            <a:r>
              <a:rPr lang="en-US" sz="2800" u="sng" dirty="0">
                <a:solidFill>
                  <a:schemeClr val="accent5"/>
                </a:solidFill>
                <a:highlight>
                  <a:srgbClr val="FFFFFF"/>
                </a:highlight>
                <a:latin typeface="Baskerville  "/>
                <a:hlinkClick r:id="rId3"/>
              </a:rPr>
              <a:t>https://steinhardt.nyu.edu/site/research_alliance/2018/11/19/ what-are-the-contours-of-</a:t>
            </a:r>
            <a:r>
              <a:rPr lang="en-US" sz="2800" u="sng" dirty="0" err="1">
                <a:solidFill>
                  <a:schemeClr val="accent5"/>
                </a:solidFill>
                <a:highlight>
                  <a:srgbClr val="FFFFFF"/>
                </a:highlight>
                <a:latin typeface="Baskerville  "/>
                <a:hlinkClick r:id="rId3"/>
              </a:rPr>
              <a:t>nycs</a:t>
            </a:r>
            <a:r>
              <a:rPr lang="en-US" sz="2800" u="sng" dirty="0">
                <a:solidFill>
                  <a:schemeClr val="accent5"/>
                </a:solidFill>
                <a:highlight>
                  <a:srgbClr val="FFFFFF"/>
                </a:highlight>
                <a:latin typeface="Baskerville  "/>
                <a:hlinkClick r:id="rId3"/>
              </a:rPr>
              <a:t>-special-education-landscape/</a:t>
            </a:r>
            <a:endParaRPr lang="en-US" sz="2800" u="sng" dirty="0">
              <a:solidFill>
                <a:schemeClr val="accent5"/>
              </a:solidFill>
              <a:highlight>
                <a:srgbClr val="FFFFFF"/>
              </a:highlight>
              <a:latin typeface="Baskerville  "/>
            </a:endParaRPr>
          </a:p>
          <a:p>
            <a:pPr marL="101600" lvl="0">
              <a:buSzPts val="2000"/>
            </a:pPr>
            <a:endParaRPr lang="en-US" sz="2800" dirty="0">
              <a:solidFill>
                <a:schemeClr val="accent5"/>
              </a:solidFill>
              <a:highlight>
                <a:srgbClr val="FFFFFF"/>
              </a:highlight>
              <a:latin typeface="Baskerville  "/>
            </a:endParaRPr>
          </a:p>
          <a:p>
            <a:pPr marL="457200" lvl="0" indent="-355600">
              <a:buSzPts val="2000"/>
              <a:buChar char="●"/>
            </a:pPr>
            <a:r>
              <a:rPr lang="en-US" sz="2800" b="1" dirty="0" err="1">
                <a:highlight>
                  <a:srgbClr val="FFFFFF"/>
                </a:highlight>
                <a:latin typeface="Baskerville  "/>
              </a:rPr>
              <a:t>IncludeNYC</a:t>
            </a:r>
            <a:r>
              <a:rPr lang="en-US" sz="2800" b="1" dirty="0">
                <a:highlight>
                  <a:srgbClr val="FFFFFF"/>
                </a:highlight>
                <a:latin typeface="Baskerville  "/>
              </a:rPr>
              <a:t> </a:t>
            </a:r>
            <a:r>
              <a:rPr lang="en-US" sz="2800" dirty="0">
                <a:highlight>
                  <a:srgbClr val="FFFFFF"/>
                </a:highlight>
                <a:latin typeface="Baskerville  "/>
              </a:rPr>
              <a:t> - </a:t>
            </a:r>
            <a:r>
              <a:rPr lang="en-US" sz="2800" u="sng" dirty="0">
                <a:solidFill>
                  <a:schemeClr val="hlink"/>
                </a:solidFill>
                <a:highlight>
                  <a:srgbClr val="FFFFFF"/>
                </a:highlight>
                <a:latin typeface="Baskerville  "/>
                <a:hlinkClick r:id="rId4"/>
              </a:rPr>
              <a:t>www.includenyc.org</a:t>
            </a:r>
            <a:endParaRPr lang="en-US" sz="2800" u="sng" dirty="0">
              <a:solidFill>
                <a:schemeClr val="hlink"/>
              </a:solidFill>
              <a:highlight>
                <a:srgbClr val="FFFFFF"/>
              </a:highlight>
              <a:latin typeface="Baskerville  "/>
            </a:endParaRPr>
          </a:p>
          <a:p>
            <a:pPr marL="457200" lvl="0" indent="-355600">
              <a:buSzPts val="2000"/>
              <a:buChar char="●"/>
            </a:pPr>
            <a:endParaRPr lang="en-US" sz="2800" dirty="0">
              <a:highlight>
                <a:srgbClr val="FFFFFF"/>
              </a:highlight>
              <a:latin typeface="Baskerville  "/>
            </a:endParaRPr>
          </a:p>
          <a:p>
            <a:pPr marL="457200" lvl="0" indent="-355600">
              <a:buSzPts val="2000"/>
              <a:buChar char="●"/>
            </a:pPr>
            <a:r>
              <a:rPr lang="en-US" sz="2800" b="1" dirty="0">
                <a:highlight>
                  <a:srgbClr val="FFFFFF"/>
                </a:highlight>
                <a:latin typeface="Baskerville  "/>
              </a:rPr>
              <a:t>Post-School Success for English Learners with IEPs</a:t>
            </a:r>
            <a:r>
              <a:rPr lang="en-US" sz="2800" dirty="0">
                <a:highlight>
                  <a:srgbClr val="FFFFFF"/>
                </a:highlight>
                <a:latin typeface="Baskerville  "/>
              </a:rPr>
              <a:t> </a:t>
            </a:r>
            <a:r>
              <a:rPr lang="en-US" sz="2800" u="sng" dirty="0">
                <a:solidFill>
                  <a:schemeClr val="hlink"/>
                </a:solidFill>
                <a:highlight>
                  <a:srgbClr val="FFFFFF"/>
                </a:highlight>
                <a:latin typeface="Baskerville  "/>
                <a:hlinkClick r:id="rId5"/>
              </a:rPr>
              <a:t>https://www.postschoolsuccessiepbilingual.org</a:t>
            </a:r>
            <a:endParaRPr lang="en-US" sz="2800" u="sng" dirty="0">
              <a:solidFill>
                <a:schemeClr val="hlink"/>
              </a:solidFill>
              <a:highlight>
                <a:srgbClr val="FFFFFF"/>
              </a:highlight>
              <a:latin typeface="Baskerville  "/>
            </a:endParaRPr>
          </a:p>
          <a:p>
            <a:pPr marL="457200" lvl="0" indent="-355600">
              <a:buSzPts val="2000"/>
              <a:buChar char="●"/>
            </a:pPr>
            <a:endParaRPr lang="en-US" sz="2800" dirty="0">
              <a:highlight>
                <a:srgbClr val="FFFFFF"/>
              </a:highlight>
              <a:latin typeface="Baskerville  "/>
            </a:endParaRPr>
          </a:p>
          <a:p>
            <a:pPr marL="457200" lvl="0" indent="-355600">
              <a:buSzPts val="2000"/>
              <a:buChar char="●"/>
            </a:pPr>
            <a:r>
              <a:rPr lang="en-US" sz="2800" b="1" dirty="0">
                <a:highlight>
                  <a:srgbClr val="FFFFFF"/>
                </a:highlight>
                <a:latin typeface="Baskerville  "/>
              </a:rPr>
              <a:t>Advocates for Children </a:t>
            </a:r>
            <a:r>
              <a:rPr lang="en-US" sz="2800" dirty="0">
                <a:highlight>
                  <a:srgbClr val="FFFFFF"/>
                </a:highlight>
                <a:latin typeface="Baskerville  "/>
              </a:rPr>
              <a:t>- </a:t>
            </a:r>
            <a:r>
              <a:rPr lang="en-US" sz="2800" u="sng" dirty="0">
                <a:solidFill>
                  <a:schemeClr val="hlink"/>
                </a:solidFill>
                <a:highlight>
                  <a:srgbClr val="FFFFFF"/>
                </a:highlight>
                <a:latin typeface="Baskerville  "/>
                <a:hlinkClick r:id="rId6"/>
              </a:rPr>
              <a:t>www.advocatesforchildren.org</a:t>
            </a:r>
            <a:endParaRPr lang="en-US" sz="2800" dirty="0">
              <a:highlight>
                <a:srgbClr val="FFFFFF"/>
              </a:highlight>
              <a:latin typeface="Baskerville  "/>
            </a:endParaRPr>
          </a:p>
        </p:txBody>
      </p:sp>
      <p:sp>
        <p:nvSpPr>
          <p:cNvPr id="2" name="Title 1">
            <a:extLst>
              <a:ext uri="{FF2B5EF4-FFF2-40B4-BE49-F238E27FC236}">
                <a16:creationId xmlns:a16="http://schemas.microsoft.com/office/drawing/2014/main" id="{B5008F74-DCF3-4972-BA84-351B32D325C4}"/>
              </a:ext>
            </a:extLst>
          </p:cNvPr>
          <p:cNvSpPr>
            <a:spLocks noGrp="1"/>
          </p:cNvSpPr>
          <p:nvPr>
            <p:ph type="title"/>
          </p:nvPr>
        </p:nvSpPr>
        <p:spPr>
          <a:xfrm>
            <a:off x="914401" y="-138500"/>
            <a:ext cx="8229599" cy="276999"/>
          </a:xfrm>
        </p:spPr>
        <p:txBody>
          <a:bodyPr/>
          <a:lstStyle/>
          <a:p>
            <a:pPr algn="r" rtl="0"/>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Parent Advocacy:  </a:t>
            </a:r>
            <a:b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br>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Navigating the Present 5</a:t>
            </a:r>
            <a:endParaRPr lang="en-US" dirty="0">
              <a:effectLst/>
            </a:endParaRPr>
          </a:p>
          <a:p>
            <a:endParaRPr lang="en-US" dirty="0"/>
          </a:p>
        </p:txBody>
      </p:sp>
    </p:spTree>
    <p:extLst>
      <p:ext uri="{BB962C8B-B14F-4D97-AF65-F5344CB8AC3E}">
        <p14:creationId xmlns:p14="http://schemas.microsoft.com/office/powerpoint/2010/main" val="2107324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41E07C-667B-9542-98AE-3B0339DF2ABF}"/>
              </a:ext>
            </a:extLst>
          </p:cNvPr>
          <p:cNvSpPr>
            <a:spLocks noGrp="1"/>
          </p:cNvSpPr>
          <p:nvPr>
            <p:ph type="body" idx="1"/>
          </p:nvPr>
        </p:nvSpPr>
        <p:spPr>
          <a:xfrm>
            <a:off x="-19050" y="1404124"/>
            <a:ext cx="9245600" cy="276999"/>
          </a:xfrm>
        </p:spPr>
        <p:txBody>
          <a:bodyPr/>
          <a:lstStyle/>
          <a:p>
            <a:pPr marL="101600" lvl="0">
              <a:buSzPts val="2000"/>
            </a:pPr>
            <a:r>
              <a:rPr lang="en-US" sz="3200" b="1" dirty="0">
                <a:solidFill>
                  <a:schemeClr val="tx1"/>
                </a:solidFill>
                <a:highlight>
                  <a:srgbClr val="FFFFFF"/>
                </a:highlight>
                <a:latin typeface="Baskerville  "/>
                <a:ea typeface="Arial" panose="020B0604020202020204" pitchFamily="34" charset="0"/>
                <a:cs typeface="Arial" panose="020B0604020202020204" pitchFamily="34" charset="0"/>
              </a:rPr>
              <a:t>What does this mean for mothers and caregivers </a:t>
            </a:r>
          </a:p>
          <a:p>
            <a:pPr marL="101600" lvl="0">
              <a:buSzPts val="2000"/>
            </a:pPr>
            <a:r>
              <a:rPr lang="en-US" sz="3200" b="1" dirty="0">
                <a:solidFill>
                  <a:schemeClr val="tx1"/>
                </a:solidFill>
                <a:highlight>
                  <a:srgbClr val="FFFFFF"/>
                </a:highlight>
                <a:latin typeface="Baskerville  "/>
                <a:ea typeface="Arial" panose="020B0604020202020204" pitchFamily="34" charset="0"/>
                <a:cs typeface="Arial" panose="020B0604020202020204" pitchFamily="34" charset="0"/>
              </a:rPr>
              <a:t>of students in NYC schools?</a:t>
            </a:r>
            <a:endParaRPr lang="en-US" sz="3200" dirty="0">
              <a:highlight>
                <a:srgbClr val="FFFFFF"/>
              </a:highlight>
              <a:latin typeface="Baskerville  "/>
            </a:endParaRPr>
          </a:p>
          <a:p>
            <a:pPr marL="457200" lvl="0" indent="-355600">
              <a:buSzPts val="2000"/>
              <a:buChar char="●"/>
            </a:pPr>
            <a:r>
              <a:rPr lang="en-US" sz="2400" dirty="0">
                <a:highlight>
                  <a:srgbClr val="FFFFFF"/>
                </a:highlight>
                <a:latin typeface="Baskerville  "/>
              </a:rPr>
              <a:t>You have to be an advocate for your child and for others in the school.</a:t>
            </a:r>
          </a:p>
          <a:p>
            <a:pPr marL="457200" lvl="0" indent="-355600">
              <a:buSzPts val="2000"/>
              <a:buChar char="●"/>
            </a:pPr>
            <a:r>
              <a:rPr lang="en-US" sz="2400" dirty="0">
                <a:highlight>
                  <a:srgbClr val="FFFFFF"/>
                </a:highlight>
                <a:latin typeface="Baskerville  "/>
              </a:rPr>
              <a:t>Get informed, know your rights, and document everything. </a:t>
            </a:r>
          </a:p>
          <a:p>
            <a:pPr marL="457200" lvl="0" indent="-355600">
              <a:buSzPts val="2000"/>
              <a:buChar char="●"/>
            </a:pPr>
            <a:r>
              <a:rPr lang="en-US" sz="2400" dirty="0">
                <a:highlight>
                  <a:srgbClr val="FFFFFF"/>
                </a:highlight>
                <a:latin typeface="Baskerville  "/>
              </a:rPr>
              <a:t>Recognize your social location and find allies in your community and within the school to support your child.</a:t>
            </a:r>
          </a:p>
          <a:p>
            <a:pPr marL="457200" lvl="0" indent="-355600">
              <a:buSzPts val="2000"/>
              <a:buChar char="●"/>
            </a:pPr>
            <a:r>
              <a:rPr lang="en-US" sz="2400" dirty="0">
                <a:highlight>
                  <a:srgbClr val="FFFFFF"/>
                </a:highlight>
                <a:latin typeface="Baskerville  "/>
              </a:rPr>
              <a:t>Ask questions (i.e.):</a:t>
            </a:r>
          </a:p>
          <a:p>
            <a:pPr marL="914400" lvl="1" indent="-355600">
              <a:buSzPts val="2000"/>
              <a:buChar char="○"/>
            </a:pPr>
            <a:r>
              <a:rPr lang="en-US" sz="2400" dirty="0">
                <a:highlight>
                  <a:srgbClr val="FFFFFF"/>
                </a:highlight>
                <a:latin typeface="Baskerville  "/>
              </a:rPr>
              <a:t>What programs does this school offer? </a:t>
            </a:r>
          </a:p>
          <a:p>
            <a:pPr marL="914400" lvl="1" indent="-355600">
              <a:buSzPts val="2000"/>
              <a:buChar char="○"/>
            </a:pPr>
            <a:r>
              <a:rPr lang="en-US" sz="2400" dirty="0">
                <a:highlight>
                  <a:srgbClr val="FFFFFF"/>
                </a:highlight>
                <a:latin typeface="Baskerville  "/>
              </a:rPr>
              <a:t>Do they have:</a:t>
            </a:r>
          </a:p>
          <a:p>
            <a:pPr marL="1371600" lvl="2" indent="-355600">
              <a:buSzPts val="2000"/>
              <a:buChar char="■"/>
            </a:pPr>
            <a:r>
              <a:rPr lang="en-US" sz="2400" dirty="0">
                <a:highlight>
                  <a:srgbClr val="FFFFFF"/>
                </a:highlight>
                <a:latin typeface="Baskerville  "/>
              </a:rPr>
              <a:t>Culturally Responsive Differentiated Instructional Strategies,</a:t>
            </a:r>
          </a:p>
          <a:p>
            <a:pPr marL="1371600" lvl="2" indent="-355600">
              <a:buSzPts val="2000"/>
              <a:buChar char="■"/>
            </a:pPr>
            <a:r>
              <a:rPr lang="en-US" sz="2400" dirty="0">
                <a:highlight>
                  <a:srgbClr val="FFFFFF"/>
                </a:highlight>
                <a:latin typeface="Baskerville  "/>
              </a:rPr>
              <a:t>Inclusive classroom settings (what does that model look like and if they don’t have it what can they offer), and </a:t>
            </a:r>
          </a:p>
          <a:p>
            <a:pPr marL="1371600" lvl="2" indent="-355600">
              <a:buSzPts val="2000"/>
              <a:buChar char="■"/>
            </a:pPr>
            <a:r>
              <a:rPr lang="en-US" sz="2400" dirty="0">
                <a:highlight>
                  <a:srgbClr val="FFFFFF"/>
                </a:highlight>
                <a:latin typeface="Baskerville  "/>
              </a:rPr>
              <a:t>Personnel who are trained in the best practice modalities. </a:t>
            </a:r>
          </a:p>
        </p:txBody>
      </p:sp>
      <p:sp>
        <p:nvSpPr>
          <p:cNvPr id="2" name="Title 1">
            <a:extLst>
              <a:ext uri="{FF2B5EF4-FFF2-40B4-BE49-F238E27FC236}">
                <a16:creationId xmlns:a16="http://schemas.microsoft.com/office/drawing/2014/main" id="{95FE8669-8854-48B9-A3C9-A9404FE8EBA5}"/>
              </a:ext>
            </a:extLst>
          </p:cNvPr>
          <p:cNvSpPr>
            <a:spLocks noGrp="1"/>
          </p:cNvSpPr>
          <p:nvPr>
            <p:ph type="title"/>
          </p:nvPr>
        </p:nvSpPr>
        <p:spPr>
          <a:xfrm>
            <a:off x="762021" y="-138500"/>
            <a:ext cx="8229599" cy="276999"/>
          </a:xfrm>
        </p:spPr>
        <p:txBody>
          <a:bodyPr/>
          <a:lstStyle/>
          <a:p>
            <a:pPr algn="r" rtl="0"/>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Parent Advocacy:</a:t>
            </a:r>
            <a:b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br>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Navigating the Present 6</a:t>
            </a:r>
          </a:p>
          <a:p>
            <a:r>
              <a:rPr lang="en-US" dirty="0"/>
              <a:t>=</a:t>
            </a:r>
          </a:p>
        </p:txBody>
      </p:sp>
    </p:spTree>
    <p:extLst>
      <p:ext uri="{BB962C8B-B14F-4D97-AF65-F5344CB8AC3E}">
        <p14:creationId xmlns:p14="http://schemas.microsoft.com/office/powerpoint/2010/main" val="3150314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41025" y="1327012"/>
            <a:ext cx="8193349" cy="5328311"/>
          </a:xfrm>
        </p:spPr>
        <p:txBody>
          <a:bodyPr>
            <a:noAutofit/>
          </a:bodyPr>
          <a:lstStyle/>
          <a:p>
            <a:endParaRPr lang="en-US" sz="3600" b="1" dirty="0">
              <a:latin typeface="Baskerville Old Face" panose="02020602080505020303" pitchFamily="18" charset="0"/>
            </a:endParaRPr>
          </a:p>
          <a:p>
            <a:endParaRPr lang="en-US" sz="3600" b="1" dirty="0">
              <a:latin typeface="Baskerville Old Face" panose="02020602080505020303" pitchFamily="18" charset="0"/>
            </a:endParaRPr>
          </a:p>
          <a:p>
            <a:endParaRPr lang="en-US" sz="3600" b="1" dirty="0">
              <a:latin typeface="Baskerville Old Face" panose="02020602080505020303" pitchFamily="18" charset="0"/>
            </a:endParaRPr>
          </a:p>
          <a:p>
            <a:endParaRPr lang="en-US" sz="3600" b="1"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028923" y="-78639"/>
            <a:ext cx="6898511" cy="553998"/>
          </a:xfrm>
        </p:spPr>
        <p:txBody>
          <a:bodyPr>
            <a:noAutofit/>
          </a:bodyPr>
          <a:lstStyle/>
          <a:p>
            <a:pPr algn="r"/>
            <a:r>
              <a:rPr lang="en-US" sz="4000" b="1" dirty="0">
                <a:solidFill>
                  <a:schemeClr val="bg1"/>
                </a:solidFill>
                <a:latin typeface="Baskerville Old Face" panose="02020602080505020303" pitchFamily="18" charset="77"/>
              </a:rPr>
              <a:t>Parent Advocacy:  </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Advancing the Future 2</a:t>
            </a:r>
          </a:p>
        </p:txBody>
      </p:sp>
      <p:pic>
        <p:nvPicPr>
          <p:cNvPr id="5" name="Picture 4" descr="Picture: Dr. Nelle Richardson &#10;smiling at the camera.&#10;">
            <a:extLst>
              <a:ext uri="{FF2B5EF4-FFF2-40B4-BE49-F238E27FC236}">
                <a16:creationId xmlns:a16="http://schemas.microsoft.com/office/drawing/2014/main" id="{5BFD412A-D6D1-4E8D-87AF-7C9C81D4BEE1}"/>
              </a:ext>
            </a:extLst>
          </p:cNvPr>
          <p:cNvPicPr>
            <a:picLocks noChangeAspect="1"/>
          </p:cNvPicPr>
          <p:nvPr/>
        </p:nvPicPr>
        <p:blipFill>
          <a:blip r:embed="rId2"/>
          <a:stretch>
            <a:fillRect/>
          </a:stretch>
        </p:blipFill>
        <p:spPr>
          <a:xfrm>
            <a:off x="5981700" y="1529210"/>
            <a:ext cx="2945734" cy="2945734"/>
          </a:xfrm>
          <a:prstGeom prst="rect">
            <a:avLst/>
          </a:prstGeom>
        </p:spPr>
      </p:pic>
      <p:sp>
        <p:nvSpPr>
          <p:cNvPr id="6" name="Text Placeholder 2">
            <a:extLst>
              <a:ext uri="{FF2B5EF4-FFF2-40B4-BE49-F238E27FC236}">
                <a16:creationId xmlns:a16="http://schemas.microsoft.com/office/drawing/2014/main" id="{6780F0AA-922B-4CC1-8458-15FA858AC987}"/>
              </a:ext>
            </a:extLst>
          </p:cNvPr>
          <p:cNvSpPr txBox="1">
            <a:spLocks/>
          </p:cNvSpPr>
          <p:nvPr/>
        </p:nvSpPr>
        <p:spPr>
          <a:xfrm>
            <a:off x="313107" y="1638300"/>
            <a:ext cx="5877401" cy="4894848"/>
          </a:xfrm>
          <a:prstGeom prst="rect">
            <a:avLst/>
          </a:prstGeom>
          <a:noFill/>
          <a:ln>
            <a:noFill/>
          </a:ln>
        </p:spPr>
        <p:txBody>
          <a:bodyPr wrap="square" lIns="91416" tIns="91416" rIns="91416" bIns="91416"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pPr algn="ctr"/>
            <a:r>
              <a:rPr lang="en-US" sz="6000" dirty="0">
                <a:solidFill>
                  <a:schemeClr val="tx1"/>
                </a:solidFill>
                <a:latin typeface="Baskerville Old Face" panose="02020602080505020303" pitchFamily="18" charset="77"/>
              </a:rPr>
              <a:t>Advancing </a:t>
            </a:r>
          </a:p>
          <a:p>
            <a:pPr algn="ctr"/>
            <a:r>
              <a:rPr lang="en-US" sz="6000" dirty="0">
                <a:solidFill>
                  <a:schemeClr val="tx1"/>
                </a:solidFill>
                <a:latin typeface="Baskerville Old Face" panose="02020602080505020303" pitchFamily="18" charset="77"/>
              </a:rPr>
              <a:t>the Future</a:t>
            </a:r>
            <a:endParaRPr lang="en-US" sz="6000" b="1" dirty="0">
              <a:solidFill>
                <a:schemeClr val="tx1"/>
              </a:solidFill>
              <a:latin typeface="Baskerville Old Face" panose="02020602080505020303" pitchFamily="18" charset="0"/>
            </a:endParaRPr>
          </a:p>
          <a:p>
            <a:pPr algn="ctr"/>
            <a:endParaRPr lang="en-US" sz="3600" b="1" dirty="0">
              <a:latin typeface="Baskerville Old Face" panose="02020602080505020303" pitchFamily="18" charset="0"/>
            </a:endParaRPr>
          </a:p>
          <a:p>
            <a:pPr algn="ctr"/>
            <a:r>
              <a:rPr lang="en-US" sz="3600" b="1" dirty="0">
                <a:latin typeface="Baskerville Old Face" panose="02020602080505020303" pitchFamily="18" charset="0"/>
              </a:rPr>
              <a:t>by </a:t>
            </a:r>
          </a:p>
          <a:p>
            <a:pPr algn="ctr"/>
            <a:endParaRPr lang="en-US" sz="3600" b="1" dirty="0">
              <a:latin typeface="Baskerville Old Face" panose="02020602080505020303" pitchFamily="18" charset="0"/>
            </a:endParaRPr>
          </a:p>
          <a:p>
            <a:r>
              <a:rPr lang="en-US" sz="3200" b="1" dirty="0">
                <a:latin typeface="Baskerville Old Face" panose="02020602080505020303" pitchFamily="18" charset="0"/>
              </a:rPr>
              <a:t>	Dr. Nelle Richardson</a:t>
            </a:r>
            <a:endParaRPr lang="en-US" sz="2400" dirty="0">
              <a:latin typeface="Baskerville  "/>
            </a:endParaRPr>
          </a:p>
          <a:p>
            <a:pPr algn="ctr"/>
            <a:endParaRPr lang="en-US" sz="3200" dirty="0">
              <a:latin typeface="Baskerville  "/>
            </a:endParaRPr>
          </a:p>
        </p:txBody>
      </p:sp>
    </p:spTree>
    <p:extLst>
      <p:ext uri="{BB962C8B-B14F-4D97-AF65-F5344CB8AC3E}">
        <p14:creationId xmlns:p14="http://schemas.microsoft.com/office/powerpoint/2010/main" val="2703541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028923" y="-78639"/>
            <a:ext cx="6898511" cy="553998"/>
          </a:xfrm>
        </p:spPr>
        <p:txBody>
          <a:bodyPr>
            <a:noAutofit/>
          </a:bodyPr>
          <a:lstStyle/>
          <a:p>
            <a:pPr algn="r"/>
            <a:r>
              <a:rPr lang="en-US" sz="4000" b="1" dirty="0">
                <a:solidFill>
                  <a:schemeClr val="bg1"/>
                </a:solidFill>
                <a:latin typeface="Baskerville Old Face" panose="02020602080505020303" pitchFamily="18" charset="77"/>
              </a:rPr>
              <a:t>Parent Advocacy:</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Advancing the Future 3</a:t>
            </a:r>
          </a:p>
        </p:txBody>
      </p:sp>
      <p:sp>
        <p:nvSpPr>
          <p:cNvPr id="4" name="Rectangle 3">
            <a:extLst>
              <a:ext uri="{FF2B5EF4-FFF2-40B4-BE49-F238E27FC236}">
                <a16:creationId xmlns:a16="http://schemas.microsoft.com/office/drawing/2014/main" id="{837398CC-8E02-4188-9507-929116491B35}"/>
              </a:ext>
            </a:extLst>
          </p:cNvPr>
          <p:cNvSpPr/>
          <p:nvPr/>
        </p:nvSpPr>
        <p:spPr>
          <a:xfrm>
            <a:off x="0" y="1199667"/>
            <a:ext cx="9144000" cy="6112314"/>
          </a:xfrm>
          <a:prstGeom prst="rect">
            <a:avLst/>
          </a:prstGeom>
        </p:spPr>
        <p:txBody>
          <a:bodyPr wrap="square">
            <a:spAutoFit/>
          </a:bodyPr>
          <a:lstStyle/>
          <a:p>
            <a:pPr lvl="1"/>
            <a:r>
              <a:rPr lang="en-US" sz="2400" i="1" dirty="0">
                <a:latin typeface="Baskerville  "/>
                <a:ea typeface="Calibri" panose="020F0502020204030204" pitchFamily="34" charset="0"/>
                <a:cs typeface="Times New Roman" panose="02020603050405020304" pitchFamily="18" charset="0"/>
              </a:rPr>
              <a:t>Make a conscious decision to take care of your health. Do whatever you can to make sure you are physically and mentally fit, including:</a:t>
            </a:r>
          </a:p>
          <a:p>
            <a:pPr marL="342900" lvl="1" indent="-342900">
              <a:lnSpc>
                <a:spcPct val="150000"/>
              </a:lnSpc>
              <a:buFont typeface="Wingdings" panose="05000000000000000000" pitchFamily="2" charset="2"/>
              <a:buChar char="Ø"/>
            </a:pPr>
            <a:r>
              <a:rPr lang="en-US" sz="2400" b="1" u="sng" dirty="0">
                <a:latin typeface="Baskerville  "/>
                <a:ea typeface="Calibri" panose="020F0502020204030204" pitchFamily="34" charset="0"/>
                <a:cs typeface="Times New Roman" panose="02020603050405020304" pitchFamily="18" charset="0"/>
              </a:rPr>
              <a:t>Illness Prevention</a:t>
            </a:r>
            <a:endParaRPr lang="en-US" sz="2400" dirty="0">
              <a:latin typeface="Baskerville  "/>
              <a:ea typeface="Calibri" panose="020F0502020204030204" pitchFamily="34" charset="0"/>
              <a:cs typeface="Times New Roman" panose="02020603050405020304" pitchFamily="18" charset="0"/>
            </a:endParaRPr>
          </a:p>
          <a:p>
            <a:pPr marL="1257300"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Exercise</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Diet/healthy eating</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Taking medicine as prescribed…HBP, Diabetes, pain meds </a:t>
            </a:r>
          </a:p>
          <a:p>
            <a:pPr marL="342900" lvl="1" indent="-342900">
              <a:lnSpc>
                <a:spcPct val="107000"/>
              </a:lnSpc>
              <a:buFont typeface="Wingdings" panose="05000000000000000000" pitchFamily="2" charset="2"/>
              <a:buChar char="Ø"/>
            </a:pPr>
            <a:r>
              <a:rPr lang="en-US" sz="2400" b="1" u="sng" dirty="0">
                <a:latin typeface="Baskerville  "/>
                <a:ea typeface="Calibri" panose="020F0502020204030204" pitchFamily="34" charset="0"/>
                <a:cs typeface="Times New Roman" panose="02020603050405020304" pitchFamily="18" charset="0"/>
              </a:rPr>
              <a:t>Illness Behavior – Moderate / avoid use of:</a:t>
            </a:r>
            <a:endParaRPr lang="en-US" sz="2400" dirty="0">
              <a:latin typeface="Baskerville  "/>
              <a:ea typeface="Calibri" panose="020F0502020204030204" pitchFamily="34" charset="0"/>
              <a:cs typeface="Times New Roman" panose="02020603050405020304" pitchFamily="18" charset="0"/>
            </a:endParaRP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Alcohol 		</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Drugs	</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Cigarettes</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Sugar</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Salt</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Sodas and soft beverages</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Lack of healthy foods / too much fried food</a:t>
            </a:r>
          </a:p>
          <a:p>
            <a:pPr marL="1257300" lvl="1" indent="-342900">
              <a:lnSpc>
                <a:spcPct val="107000"/>
              </a:lnSpc>
              <a:buFont typeface="Wingdings" panose="05000000000000000000" pitchFamily="2" charset="2"/>
              <a:buChar char="q"/>
            </a:pPr>
            <a:endParaRPr lang="en-US" sz="2400" dirty="0">
              <a:latin typeface="Baskerville  "/>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C7811571-A275-4D3F-A17E-6173B546A2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9572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028923" y="-78639"/>
            <a:ext cx="6898511" cy="553998"/>
          </a:xfrm>
        </p:spPr>
        <p:txBody>
          <a:bodyPr>
            <a:noAutofit/>
          </a:bodyPr>
          <a:lstStyle/>
          <a:p>
            <a:pPr algn="r"/>
            <a:r>
              <a:rPr lang="en-US" sz="4000" b="1" dirty="0">
                <a:solidFill>
                  <a:schemeClr val="bg1"/>
                </a:solidFill>
                <a:latin typeface="Baskerville Old Face" panose="02020602080505020303" pitchFamily="18" charset="77"/>
              </a:rPr>
              <a:t>Parent Advocacy:</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Advancing the Future 4</a:t>
            </a:r>
          </a:p>
        </p:txBody>
      </p:sp>
      <p:sp>
        <p:nvSpPr>
          <p:cNvPr id="4" name="Rectangle 3">
            <a:extLst>
              <a:ext uri="{FF2B5EF4-FFF2-40B4-BE49-F238E27FC236}">
                <a16:creationId xmlns:a16="http://schemas.microsoft.com/office/drawing/2014/main" id="{B49E2C26-4517-46F0-9E9C-AECCF82637C2}"/>
              </a:ext>
            </a:extLst>
          </p:cNvPr>
          <p:cNvSpPr/>
          <p:nvPr/>
        </p:nvSpPr>
        <p:spPr>
          <a:xfrm>
            <a:off x="319177" y="925513"/>
            <a:ext cx="8824823" cy="6005170"/>
          </a:xfrm>
          <a:prstGeom prst="rect">
            <a:avLst/>
          </a:prstGeom>
        </p:spPr>
        <p:txBody>
          <a:bodyPr wrap="square">
            <a:spAutoFit/>
          </a:bodyPr>
          <a:lstStyle/>
          <a:p>
            <a:pPr marL="914400" lvl="1">
              <a:lnSpc>
                <a:spcPct val="107000"/>
              </a:lnSpc>
            </a:pPr>
            <a:r>
              <a:rPr lang="en-US" sz="2400" dirty="0">
                <a:latin typeface="Baskerville  "/>
                <a:ea typeface="Calibri" panose="020F0502020204030204" pitchFamily="34" charset="0"/>
                <a:cs typeface="Times New Roman" panose="02020603050405020304" pitchFamily="18" charset="0"/>
              </a:rPr>
              <a:t> </a:t>
            </a:r>
          </a:p>
          <a:p>
            <a:pPr marL="342900" lvl="1" indent="-342900">
              <a:lnSpc>
                <a:spcPct val="107000"/>
              </a:lnSpc>
              <a:buFont typeface="Wingdings" panose="05000000000000000000" pitchFamily="2" charset="2"/>
              <a:buChar char="Ø"/>
            </a:pPr>
            <a:r>
              <a:rPr lang="en-US" sz="2400" b="1" dirty="0">
                <a:latin typeface="Baskerville  "/>
                <a:ea typeface="Calibri" panose="020F0502020204030204" pitchFamily="34" charset="0"/>
                <a:cs typeface="Times New Roman" panose="02020603050405020304" pitchFamily="18" charset="0"/>
              </a:rPr>
              <a:t> </a:t>
            </a:r>
            <a:r>
              <a:rPr lang="en-US" sz="2400" b="1" u="sng" dirty="0">
                <a:latin typeface="Baskerville  "/>
                <a:ea typeface="Calibri" panose="020F0502020204030204" pitchFamily="34" charset="0"/>
                <a:cs typeface="Times New Roman" panose="02020603050405020304" pitchFamily="18" charset="0"/>
              </a:rPr>
              <a:t>Proper Self-Care</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Get adequate sleep:  7-8 hours per night</a:t>
            </a:r>
          </a:p>
          <a:p>
            <a:pPr marL="914400" lvl="5">
              <a:lnSpc>
                <a:spcPct val="107000"/>
              </a:lnSpc>
            </a:pPr>
            <a:r>
              <a:rPr lang="en-US" sz="2400" dirty="0">
                <a:latin typeface="Baskerville  "/>
                <a:ea typeface="Calibri" panose="020F0502020204030204" pitchFamily="34" charset="0"/>
                <a:cs typeface="Times New Roman" panose="02020603050405020304" pitchFamily="18" charset="0"/>
              </a:rPr>
              <a:t>     Sleep deprivation leads to many illnesses including:        	Memory loss, anxiety, stress, depression and even death.</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Meet with your dentist and your medical doctor annually. </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Take vitamins on a daily basis – don’t wait until you are sick.</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Take a warm bath especially when you are stressed, as it helps to calm you down.</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Most people need motivation to get healthy and remain healthy. Always remember, you have an obligation to take care of yourself, so you can better take care of others.</a:t>
            </a:r>
          </a:p>
          <a:p>
            <a:pPr marL="914400" lvl="1">
              <a:lnSpc>
                <a:spcPct val="107000"/>
              </a:lnSpc>
            </a:pPr>
            <a:r>
              <a:rPr lang="en-US" sz="2400" dirty="0">
                <a:latin typeface="Baskerville  "/>
                <a:ea typeface="Calibri" panose="020F0502020204030204" pitchFamily="34" charset="0"/>
                <a:cs typeface="Times New Roman" panose="02020603050405020304" pitchFamily="18" charset="0"/>
              </a:rPr>
              <a:t> </a:t>
            </a:r>
          </a:p>
          <a:p>
            <a:pPr marL="1257300" lvl="1" indent="-342900">
              <a:lnSpc>
                <a:spcPct val="107000"/>
              </a:lnSpc>
              <a:buFont typeface="Wingdings" panose="05000000000000000000" pitchFamily="2" charset="2"/>
              <a:buChar char="q"/>
            </a:pPr>
            <a:r>
              <a:rPr lang="en-US" sz="2400" dirty="0">
                <a:latin typeface="Baskerville  "/>
                <a:ea typeface="Calibri" panose="020F0502020204030204" pitchFamily="34" charset="0"/>
                <a:cs typeface="Times New Roman" panose="02020603050405020304" pitchFamily="18" charset="0"/>
              </a:rPr>
              <a:t>Listen to them, lift them up, laugh with them, meet their needs, too.</a:t>
            </a:r>
          </a:p>
        </p:txBody>
      </p:sp>
      <p:sp>
        <p:nvSpPr>
          <p:cNvPr id="8" name="Rectangle 7">
            <a:extLst>
              <a:ext uri="{FF2B5EF4-FFF2-40B4-BE49-F238E27FC236}">
                <a16:creationId xmlns:a16="http://schemas.microsoft.com/office/drawing/2014/main" id="{6E7F85EF-9EE8-479A-9CD8-1D0893121B2A}"/>
              </a:ext>
            </a:extLst>
          </p:cNvPr>
          <p:cNvSpPr/>
          <p:nvPr/>
        </p:nvSpPr>
        <p:spPr>
          <a:xfrm>
            <a:off x="319177" y="5696108"/>
            <a:ext cx="5758308" cy="472758"/>
          </a:xfrm>
          <a:prstGeom prst="rect">
            <a:avLst/>
          </a:prstGeom>
        </p:spPr>
        <p:txBody>
          <a:bodyPr wrap="none">
            <a:spAutoFit/>
          </a:bodyPr>
          <a:lstStyle/>
          <a:p>
            <a:pPr marL="342900" lvl="1" indent="-342900">
              <a:lnSpc>
                <a:spcPct val="107000"/>
              </a:lnSpc>
              <a:buFont typeface="Wingdings" panose="05000000000000000000" pitchFamily="2" charset="2"/>
              <a:buChar char="Ø"/>
            </a:pPr>
            <a:r>
              <a:rPr lang="en-US" sz="2400" b="1" dirty="0">
                <a:latin typeface="Baskerville  "/>
                <a:ea typeface="Calibri" panose="020F0502020204030204" pitchFamily="34" charset="0"/>
                <a:cs typeface="Times New Roman" panose="02020603050405020304" pitchFamily="18" charset="0"/>
              </a:rPr>
              <a:t> Make / Take Time with Your Other Kids!</a:t>
            </a:r>
            <a:endParaRPr lang="en-US" sz="2400" b="1" u="sng" dirty="0">
              <a:latin typeface="Baskerville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5267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54380" y="1528186"/>
            <a:ext cx="8989620" cy="5773359"/>
          </a:xfrm>
        </p:spPr>
        <p:txBody>
          <a:bodyPr>
            <a:noAutofit/>
          </a:bodyPr>
          <a:lstStyle/>
          <a:p>
            <a:pPr algn="ctr"/>
            <a:r>
              <a:rPr lang="en-US" sz="4000" b="1" dirty="0">
                <a:latin typeface="Baskerville Old Face" panose="02020602080505020303" pitchFamily="18" charset="0"/>
              </a:rPr>
              <a:t>Today’s Goals:</a:t>
            </a:r>
            <a:endParaRPr lang="en-US" sz="4000" b="1" cap="small" dirty="0">
              <a:latin typeface="Baskerville Old Face" panose="02020602080505020303" pitchFamily="18" charset="0"/>
            </a:endParaRPr>
          </a:p>
          <a:p>
            <a:pPr algn="ctr"/>
            <a:r>
              <a:rPr lang="en-US" sz="2800" b="1" cap="small" dirty="0">
                <a:latin typeface="Baskerville  "/>
              </a:rPr>
              <a:t>To deliver tools of empowerment to:</a:t>
            </a:r>
          </a:p>
          <a:p>
            <a:pPr algn="ctr"/>
            <a:endParaRPr lang="en-US" sz="2800" cap="small" dirty="0">
              <a:latin typeface="Baskerville  "/>
            </a:endParaRPr>
          </a:p>
          <a:p>
            <a:pPr marL="863559" lvl="1" indent="-457200">
              <a:buFont typeface="Wingdings" panose="05000000000000000000" pitchFamily="2" charset="2"/>
              <a:buChar char="ü"/>
            </a:pPr>
            <a:r>
              <a:rPr lang="en-US" sz="2800" cap="small" dirty="0">
                <a:latin typeface="Baskerville  "/>
              </a:rPr>
              <a:t>Take Charge Advocating for Your Child </a:t>
            </a:r>
          </a:p>
          <a:p>
            <a:pPr marL="863559" lvl="1" indent="-457200">
              <a:buFont typeface="Wingdings" panose="05000000000000000000" pitchFamily="2" charset="2"/>
              <a:buChar char="ü"/>
            </a:pPr>
            <a:endParaRPr lang="en-US" sz="2800" cap="small" dirty="0">
              <a:latin typeface="Baskerville  "/>
            </a:endParaRPr>
          </a:p>
          <a:p>
            <a:pPr marL="863559" lvl="1" indent="-457200">
              <a:buFont typeface="Wingdings" panose="05000000000000000000" pitchFamily="2" charset="2"/>
              <a:buChar char="ü"/>
            </a:pPr>
            <a:r>
              <a:rPr lang="en-US" sz="2800" cap="small" dirty="0">
                <a:latin typeface="Baskerville  "/>
              </a:rPr>
              <a:t>Take Charge Caring for Yourself </a:t>
            </a:r>
          </a:p>
          <a:p>
            <a:pPr marL="406359" lvl="1" indent="0"/>
            <a:r>
              <a:rPr lang="en-US" sz="2800" cap="small" dirty="0">
                <a:latin typeface="Baskerville  "/>
              </a:rPr>
              <a:t> </a:t>
            </a:r>
          </a:p>
          <a:p>
            <a:pPr marL="863559" lvl="1" indent="-457200">
              <a:buFont typeface="Wingdings" panose="05000000000000000000" pitchFamily="2" charset="2"/>
              <a:buChar char="ü"/>
            </a:pPr>
            <a:r>
              <a:rPr lang="en-US" sz="2800" cap="small" dirty="0">
                <a:latin typeface="Baskerville  "/>
              </a:rPr>
              <a:t>Take Action in NYC’s Civic Life</a:t>
            </a:r>
          </a:p>
          <a:p>
            <a:pPr marL="406359" lvl="1" indent="0"/>
            <a:endParaRPr lang="en-US" sz="2800" cap="small" dirty="0">
              <a:latin typeface="Baskerville  "/>
            </a:endParaRPr>
          </a:p>
          <a:p>
            <a:pPr marL="863559" lvl="1" indent="-457200">
              <a:buFont typeface="Wingdings" panose="05000000000000000000" pitchFamily="2" charset="2"/>
              <a:buChar char="ü"/>
            </a:pPr>
            <a:r>
              <a:rPr lang="en-US" sz="2800" cap="small" dirty="0">
                <a:latin typeface="Baskerville  "/>
              </a:rPr>
              <a:t>Meet new mothers on a similar journey and cultivate new relationships</a:t>
            </a:r>
          </a:p>
          <a:p>
            <a:pPr marL="863559" lvl="1" indent="-457200">
              <a:buFont typeface="Wingdings" panose="05000000000000000000" pitchFamily="2" charset="2"/>
              <a:buChar char="ü"/>
            </a:pPr>
            <a:endParaRPr lang="en-US" sz="2800" dirty="0">
              <a:latin typeface="Baskerville  "/>
            </a:endParaRPr>
          </a:p>
          <a:p>
            <a:pPr algn="ctr"/>
            <a:endParaRPr lang="en-US" sz="3200" dirty="0">
              <a:latin typeface="Baskerville Old Face" panose="02020602080505020303" pitchFamily="18" charset="0"/>
            </a:endParaRPr>
          </a:p>
          <a:p>
            <a:pPr algn="ctr"/>
            <a:endParaRPr lang="en-US" sz="2000"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1817225" y="228440"/>
            <a:ext cx="6926383" cy="856201"/>
          </a:xfrm>
        </p:spPr>
        <p:txBody>
          <a:bodyPr>
            <a:noAutofit/>
          </a:bodyPr>
          <a:lstStyle/>
          <a:p>
            <a:pPr algn="r"/>
            <a:r>
              <a:rPr lang="en-US" sz="4000" b="1" dirty="0">
                <a:solidFill>
                  <a:schemeClr val="bg1"/>
                </a:solidFill>
                <a:latin typeface="Baskerville Old Face" panose="02020602080505020303" pitchFamily="18" charset="77"/>
              </a:rPr>
              <a:t>Welcoming 2</a:t>
            </a:r>
          </a:p>
        </p:txBody>
      </p:sp>
    </p:spTree>
    <p:extLst>
      <p:ext uri="{BB962C8B-B14F-4D97-AF65-F5344CB8AC3E}">
        <p14:creationId xmlns:p14="http://schemas.microsoft.com/office/powerpoint/2010/main" val="2420284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028923" y="-78639"/>
            <a:ext cx="6898511" cy="553998"/>
          </a:xfrm>
        </p:spPr>
        <p:txBody>
          <a:bodyPr>
            <a:noAutofit/>
          </a:bodyPr>
          <a:lstStyle/>
          <a:p>
            <a:pPr algn="r"/>
            <a:r>
              <a:rPr lang="en-US" sz="4000" b="1" dirty="0">
                <a:solidFill>
                  <a:schemeClr val="bg1"/>
                </a:solidFill>
                <a:latin typeface="Baskerville Old Face" panose="02020602080505020303" pitchFamily="18" charset="77"/>
              </a:rPr>
              <a:t>Parent Advocacy</a:t>
            </a:r>
            <a:br>
              <a:rPr lang="en-US" sz="4000" b="1" dirty="0">
                <a:solidFill>
                  <a:schemeClr val="bg1"/>
                </a:solidFill>
                <a:latin typeface="Baskerville Old Face" panose="02020602080505020303" pitchFamily="18" charset="77"/>
              </a:rPr>
            </a:br>
            <a:r>
              <a:rPr lang="en-US" sz="4000" b="1" dirty="0">
                <a:solidFill>
                  <a:schemeClr val="bg1"/>
                </a:solidFill>
                <a:latin typeface="Baskerville Old Face" panose="02020602080505020303" pitchFamily="18" charset="77"/>
              </a:rPr>
              <a:t>Q &amp; A</a:t>
            </a:r>
          </a:p>
        </p:txBody>
      </p:sp>
      <p:pic>
        <p:nvPicPr>
          <p:cNvPr id="1028" name="Picture 4" descr="Image result for Q &amp; A">
            <a:hlinkClick r:id="rId2"/>
            <a:extLst>
              <a:ext uri="{FF2B5EF4-FFF2-40B4-BE49-F238E27FC236}">
                <a16:creationId xmlns:a16="http://schemas.microsoft.com/office/drawing/2014/main" id="{8497EC50-E921-43BD-9AB0-594437F77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59" y="1327013"/>
            <a:ext cx="6898510" cy="50617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7E8199-2302-4907-AF47-BDA7D45000DA}"/>
              </a:ext>
            </a:extLst>
          </p:cNvPr>
          <p:cNvSpPr txBox="1"/>
          <p:nvPr/>
        </p:nvSpPr>
        <p:spPr>
          <a:xfrm>
            <a:off x="2024604" y="6095805"/>
            <a:ext cx="5763154" cy="323165"/>
          </a:xfrm>
          <a:prstGeom prst="rect">
            <a:avLst/>
          </a:prstGeom>
          <a:noFill/>
        </p:spPr>
        <p:txBody>
          <a:bodyPr wrap="square" rtlCol="0">
            <a:spAutoFit/>
          </a:bodyPr>
          <a:lstStyle/>
          <a:p>
            <a:r>
              <a:rPr lang="en-US" dirty="0"/>
              <a:t>Picture: Enlarged Q &amp; A in 3-D; Q in red, &amp; in blue, A in green</a:t>
            </a:r>
          </a:p>
        </p:txBody>
      </p:sp>
    </p:spTree>
    <p:extLst>
      <p:ext uri="{BB962C8B-B14F-4D97-AF65-F5344CB8AC3E}">
        <p14:creationId xmlns:p14="http://schemas.microsoft.com/office/powerpoint/2010/main" val="2271567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52400" y="1196166"/>
            <a:ext cx="9296400" cy="5773359"/>
          </a:xfrm>
        </p:spPr>
        <p:txBody>
          <a:bodyPr>
            <a:noAutofit/>
          </a:bodyPr>
          <a:lstStyle/>
          <a:p>
            <a:pPr lvl="0" algn="ctr"/>
            <a:endParaRPr lang="en-US" sz="3800" b="1" dirty="0"/>
          </a:p>
          <a:p>
            <a:pPr lvl="0" algn="ctr"/>
            <a:endParaRPr lang="en-US" sz="3600" b="1" dirty="0"/>
          </a:p>
          <a:p>
            <a:pPr lvl="0" algn="ctr"/>
            <a:r>
              <a:rPr lang="en-US" sz="2800" b="1" i="1" dirty="0">
                <a:latin typeface="Baskerville  "/>
              </a:rPr>
              <a:t>Planning for Success:  Advocating for </a:t>
            </a:r>
          </a:p>
          <a:p>
            <a:pPr algn="ctr"/>
            <a:r>
              <a:rPr lang="en-US" sz="2800" b="1" i="1" dirty="0">
                <a:latin typeface="Baskerville  "/>
              </a:rPr>
              <a:t>Your Daughter or Son with a Disability:</a:t>
            </a:r>
          </a:p>
          <a:p>
            <a:pPr algn="ctr"/>
            <a:endParaRPr lang="en-US" sz="2400" b="1" i="1" dirty="0">
              <a:latin typeface="Baskerville  "/>
            </a:endParaRPr>
          </a:p>
          <a:p>
            <a:pPr algn="ctr"/>
            <a:r>
              <a:rPr lang="en-US" sz="2800" b="1" i="1" dirty="0">
                <a:latin typeface="Baskerville  "/>
              </a:rPr>
              <a:t>Panelists will be joined by the following co-facilitators:</a:t>
            </a:r>
          </a:p>
          <a:p>
            <a:pPr marL="1276358" lvl="2" indent="-457200">
              <a:buFont typeface="Arial" panose="020B0604020202020204" pitchFamily="34" charset="0"/>
              <a:buChar char="•"/>
            </a:pPr>
            <a:r>
              <a:rPr lang="en-US" sz="2800" dirty="0">
                <a:latin typeface="Baskerville  "/>
              </a:rPr>
              <a:t>Ketrina Hazell, Ms. Wheelchair NY 2018;  </a:t>
            </a:r>
          </a:p>
          <a:p>
            <a:pPr marL="1276358" lvl="2" indent="-457200">
              <a:buFont typeface="Arial" panose="020B0604020202020204" pitchFamily="34" charset="0"/>
              <a:buChar char="•"/>
            </a:pPr>
            <a:r>
              <a:rPr lang="en-US" sz="2800" dirty="0">
                <a:latin typeface="Baskerville  "/>
              </a:rPr>
              <a:t>Jordana Mendelson, Parent Advocate and </a:t>
            </a:r>
          </a:p>
          <a:p>
            <a:pPr lvl="2" indent="0"/>
            <a:r>
              <a:rPr lang="en-US" sz="2800" dirty="0">
                <a:latin typeface="Baskerville  "/>
              </a:rPr>
              <a:t>	    Associate Professor, NYU; and </a:t>
            </a:r>
          </a:p>
          <a:p>
            <a:pPr lvl="2" indent="0"/>
            <a:r>
              <a:rPr lang="en-US" sz="2800" dirty="0">
                <a:latin typeface="Baskerville  "/>
              </a:rPr>
              <a:t>	    </a:t>
            </a:r>
            <a:r>
              <a:rPr lang="en-US" sz="2800" dirty="0" err="1">
                <a:latin typeface="Baskerville  "/>
              </a:rPr>
              <a:t>RespectAbility</a:t>
            </a:r>
            <a:r>
              <a:rPr lang="en-US" sz="2800" dirty="0">
                <a:latin typeface="Baskerville  "/>
              </a:rPr>
              <a:t> Fellows:</a:t>
            </a:r>
          </a:p>
          <a:p>
            <a:pPr marL="1276358" lvl="2" indent="-457200">
              <a:buFont typeface="Arial" panose="020B0604020202020204" pitchFamily="34" charset="0"/>
              <a:buChar char="•"/>
            </a:pPr>
            <a:r>
              <a:rPr lang="en-US" sz="2800" dirty="0">
                <a:latin typeface="Baskerville  "/>
              </a:rPr>
              <a:t>Tatiana Lee, Award-Winning Actress </a:t>
            </a:r>
          </a:p>
          <a:p>
            <a:pPr marL="1276358" lvl="2" indent="-457200">
              <a:buFont typeface="Arial" panose="020B0604020202020204" pitchFamily="34" charset="0"/>
              <a:buChar char="•"/>
            </a:pPr>
            <a:r>
              <a:rPr lang="en-US" sz="2800" dirty="0">
                <a:latin typeface="Baskerville  "/>
              </a:rPr>
              <a:t>Candace Cable, Paralympian Champion</a:t>
            </a:r>
          </a:p>
          <a:p>
            <a:pPr lvl="1"/>
            <a:endParaRPr lang="en-US" sz="2800" b="1" i="1" dirty="0"/>
          </a:p>
          <a:p>
            <a:pPr algn="ctr"/>
            <a:endParaRPr lang="en-US" sz="3200" dirty="0">
              <a:latin typeface="Baskerville Old Face" panose="02020602080505020303" pitchFamily="18" charset="0"/>
            </a:endParaRPr>
          </a:p>
          <a:p>
            <a:pPr algn="ctr"/>
            <a:endParaRPr lang="en-US" sz="2000"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5544540" y="137167"/>
            <a:ext cx="1720511" cy="1489348"/>
          </a:xfrm>
          <a:scene3d>
            <a:camera prst="isometricRightUp"/>
            <a:lightRig rig="threePt" dir="t"/>
          </a:scene3d>
        </p:spPr>
        <p:txBody>
          <a:bodyPr>
            <a:noAutofit/>
          </a:bodyPr>
          <a:lstStyle/>
          <a:p>
            <a:pPr algn="r"/>
            <a:r>
              <a:rPr lang="en-US" sz="6000" b="1" i="1" dirty="0">
                <a:solidFill>
                  <a:schemeClr val="bg1"/>
                </a:solidFill>
                <a:latin typeface="Baskerville Old Face" panose="02020602080505020303" pitchFamily="18" charset="77"/>
              </a:rPr>
              <a:t>TIP</a:t>
            </a:r>
            <a:endParaRPr lang="en-US" sz="6000" b="1" dirty="0">
              <a:solidFill>
                <a:schemeClr val="bg1"/>
              </a:solidFill>
              <a:latin typeface="Baskerville Old Face" panose="02020602080505020303" pitchFamily="18" charset="77"/>
            </a:endParaRPr>
          </a:p>
        </p:txBody>
      </p:sp>
      <p:sp>
        <p:nvSpPr>
          <p:cNvPr id="5" name="Title 1">
            <a:extLst>
              <a:ext uri="{FF2B5EF4-FFF2-40B4-BE49-F238E27FC236}">
                <a16:creationId xmlns:a16="http://schemas.microsoft.com/office/drawing/2014/main" id="{6D852BB8-CE57-484B-97CA-340AD3DC9B29}"/>
              </a:ext>
            </a:extLst>
          </p:cNvPr>
          <p:cNvSpPr txBox="1">
            <a:spLocks/>
          </p:cNvSpPr>
          <p:nvPr/>
        </p:nvSpPr>
        <p:spPr>
          <a:xfrm rot="20995485">
            <a:off x="6303267" y="12231"/>
            <a:ext cx="3084119" cy="1489348"/>
          </a:xfrm>
          <a:prstGeom prst="rect">
            <a:avLst/>
          </a:prstGeom>
          <a:noFill/>
          <a:ln>
            <a:noFill/>
          </a:ln>
          <a:scene3d>
            <a:camera prst="isometricLeftDown"/>
            <a:lightRig rig="threePt" dir="t"/>
          </a:scene3d>
        </p:spPr>
        <p:txBody>
          <a:bodyPr wrap="square" lIns="91416" tIns="91416" rIns="91416" bIns="91416"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pPr algn="r"/>
            <a:r>
              <a:rPr lang="en-US" sz="6000" b="1" i="1" dirty="0">
                <a:solidFill>
                  <a:schemeClr val="bg1"/>
                </a:solidFill>
                <a:latin typeface="Baskerville Old Face" panose="02020602080505020303" pitchFamily="18" charset="77"/>
              </a:rPr>
              <a:t>TALKS</a:t>
            </a:r>
            <a:endParaRPr lang="en-US" sz="6000" b="1" dirty="0">
              <a:solidFill>
                <a:schemeClr val="bg1"/>
              </a:solidFill>
              <a:latin typeface="Baskerville Old Face" panose="02020602080505020303" pitchFamily="18" charset="77"/>
            </a:endParaRPr>
          </a:p>
        </p:txBody>
      </p:sp>
      <p:sp>
        <p:nvSpPr>
          <p:cNvPr id="6" name="Title 1">
            <a:extLst>
              <a:ext uri="{FF2B5EF4-FFF2-40B4-BE49-F238E27FC236}">
                <a16:creationId xmlns:a16="http://schemas.microsoft.com/office/drawing/2014/main" id="{7F258410-72A4-4090-B661-A64A1532D888}"/>
              </a:ext>
            </a:extLst>
          </p:cNvPr>
          <p:cNvSpPr txBox="1">
            <a:spLocks/>
          </p:cNvSpPr>
          <p:nvPr/>
        </p:nvSpPr>
        <p:spPr>
          <a:xfrm rot="20995485">
            <a:off x="764313" y="720322"/>
            <a:ext cx="6032312" cy="2079088"/>
          </a:xfrm>
          <a:prstGeom prst="rect">
            <a:avLst/>
          </a:prstGeom>
          <a:noFill/>
          <a:ln>
            <a:noFill/>
          </a:ln>
          <a:scene3d>
            <a:camera prst="isometricLeftDown"/>
            <a:lightRig rig="threePt" dir="t"/>
          </a:scene3d>
        </p:spPr>
        <p:txBody>
          <a:bodyPr wrap="square" lIns="91416" tIns="91416" rIns="91416" bIns="91416"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pPr algn="r"/>
            <a:r>
              <a:rPr lang="en-US" sz="6000" b="1" i="1" dirty="0">
                <a:solidFill>
                  <a:schemeClr val="bg1">
                    <a:lumMod val="50000"/>
                  </a:schemeClr>
                </a:solidFill>
                <a:latin typeface="Baskerville Old Face" panose="02020602080505020303" pitchFamily="18" charset="77"/>
              </a:rPr>
              <a:t>TALKS</a:t>
            </a:r>
            <a:endParaRPr lang="en-US" sz="6000" b="1" dirty="0">
              <a:solidFill>
                <a:schemeClr val="bg1">
                  <a:lumMod val="50000"/>
                </a:schemeClr>
              </a:solidFill>
              <a:latin typeface="Baskerville Old Face" panose="02020602080505020303" pitchFamily="18" charset="77"/>
            </a:endParaRPr>
          </a:p>
        </p:txBody>
      </p:sp>
      <p:sp>
        <p:nvSpPr>
          <p:cNvPr id="7" name="Title 1">
            <a:extLst>
              <a:ext uri="{FF2B5EF4-FFF2-40B4-BE49-F238E27FC236}">
                <a16:creationId xmlns:a16="http://schemas.microsoft.com/office/drawing/2014/main" id="{3D1809BF-1FC9-4225-AA88-2004F40F4D20}"/>
              </a:ext>
            </a:extLst>
          </p:cNvPr>
          <p:cNvSpPr txBox="1">
            <a:spLocks/>
          </p:cNvSpPr>
          <p:nvPr/>
        </p:nvSpPr>
        <p:spPr>
          <a:xfrm>
            <a:off x="2552614" y="1335059"/>
            <a:ext cx="1720511" cy="1489348"/>
          </a:xfrm>
          <a:prstGeom prst="rect">
            <a:avLst/>
          </a:prstGeom>
          <a:noFill/>
          <a:ln>
            <a:noFill/>
          </a:ln>
          <a:scene3d>
            <a:camera prst="isometricRightUp"/>
            <a:lightRig rig="threePt" dir="t"/>
          </a:scene3d>
        </p:spPr>
        <p:txBody>
          <a:bodyPr wrap="square" lIns="91416" tIns="91416" rIns="91416" bIns="91416"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pPr algn="r"/>
            <a:r>
              <a:rPr lang="en-US" sz="6000" b="1" i="1" dirty="0">
                <a:solidFill>
                  <a:schemeClr val="bg1">
                    <a:lumMod val="50000"/>
                  </a:schemeClr>
                </a:solidFill>
                <a:latin typeface="Baskerville Old Face" panose="02020602080505020303" pitchFamily="18" charset="77"/>
              </a:rPr>
              <a:t>TIP</a:t>
            </a:r>
            <a:endParaRPr lang="en-US" sz="6000" b="1" dirty="0">
              <a:solidFill>
                <a:schemeClr val="bg1">
                  <a:lumMod val="50000"/>
                </a:schemeClr>
              </a:solidFill>
              <a:latin typeface="Baskerville Old Face" panose="02020602080505020303" pitchFamily="18" charset="77"/>
            </a:endParaRPr>
          </a:p>
        </p:txBody>
      </p:sp>
    </p:spTree>
    <p:extLst>
      <p:ext uri="{BB962C8B-B14F-4D97-AF65-F5344CB8AC3E}">
        <p14:creationId xmlns:p14="http://schemas.microsoft.com/office/powerpoint/2010/main" val="2429705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52400" y="1481916"/>
            <a:ext cx="9296400" cy="5773359"/>
          </a:xfrm>
        </p:spPr>
        <p:txBody>
          <a:bodyPr>
            <a:noAutofit/>
          </a:bodyPr>
          <a:lstStyle/>
          <a:p>
            <a:pPr lvl="0" algn="ctr"/>
            <a:r>
              <a:rPr lang="en-US" sz="3800" b="1" dirty="0"/>
              <a:t>“</a:t>
            </a:r>
            <a:r>
              <a:rPr lang="en-US" sz="3800" b="1" dirty="0" err="1"/>
              <a:t>TipTalks</a:t>
            </a:r>
            <a:r>
              <a:rPr lang="en-US" sz="3800" b="1" dirty="0"/>
              <a:t>” – 5 Stations to discuss 10+ Tips:</a:t>
            </a:r>
            <a:endParaRPr lang="en-US" sz="3800" dirty="0"/>
          </a:p>
          <a:p>
            <a:pPr algn="ctr"/>
            <a:r>
              <a:rPr lang="en-US" sz="2200" b="1" i="1" dirty="0"/>
              <a:t> Planning for Success:  Advocating for Your Daughter or Son with a Disability:</a:t>
            </a:r>
            <a:endParaRPr lang="en-US" sz="2800" dirty="0"/>
          </a:p>
          <a:p>
            <a:pPr lvl="1"/>
            <a:endParaRPr lang="en-US" sz="2800" b="1" i="1" dirty="0"/>
          </a:p>
          <a:p>
            <a:pPr lvl="1"/>
            <a:r>
              <a:rPr lang="en-US" sz="2800" b="1" i="1" dirty="0" err="1"/>
              <a:t>TipTalks</a:t>
            </a:r>
            <a:r>
              <a:rPr lang="en-US" sz="2800" b="1" i="1" dirty="0"/>
              <a:t>: </a:t>
            </a:r>
            <a:r>
              <a:rPr lang="en-US" sz="2800" b="1" dirty="0"/>
              <a:t>#1 and #8</a:t>
            </a:r>
            <a:r>
              <a:rPr lang="en-US" sz="2800" b="1" i="1" dirty="0"/>
              <a:t> </a:t>
            </a:r>
            <a:r>
              <a:rPr lang="en-US" sz="2800" dirty="0"/>
              <a:t>with Dr. Jordana Mendelson, steering committee of </a:t>
            </a:r>
            <a:r>
              <a:rPr lang="en-US" sz="2800" i="1" dirty="0"/>
              <a:t>Arts for All Abilities </a:t>
            </a:r>
            <a:r>
              <a:rPr lang="en-US" sz="2800" dirty="0"/>
              <a:t>and NYU professor </a:t>
            </a:r>
          </a:p>
          <a:p>
            <a:pPr lvl="1"/>
            <a:r>
              <a:rPr lang="en-US" sz="2800" b="1" i="1" dirty="0" err="1"/>
              <a:t>TipTalks</a:t>
            </a:r>
            <a:r>
              <a:rPr lang="en-US" sz="2800" b="1" i="1" dirty="0"/>
              <a:t>:</a:t>
            </a:r>
            <a:r>
              <a:rPr lang="en-US" sz="2800" b="1" dirty="0"/>
              <a:t> #2, #9, and #“10+” </a:t>
            </a:r>
            <a:r>
              <a:rPr lang="en-US" sz="2800" dirty="0"/>
              <a:t>with Dr. Nelle Richardson and Ketrina Hazell, Ms. Wheelchair NY 2018</a:t>
            </a:r>
          </a:p>
          <a:p>
            <a:pPr lvl="1"/>
            <a:r>
              <a:rPr lang="en-US" sz="2800" b="1" i="1" dirty="0" err="1"/>
              <a:t>TipTalks</a:t>
            </a:r>
            <a:r>
              <a:rPr lang="en-US" sz="2800" b="1" i="1" dirty="0"/>
              <a:t>: </a:t>
            </a:r>
            <a:r>
              <a:rPr lang="en-US" sz="2800" b="1" dirty="0"/>
              <a:t>#3 and #10</a:t>
            </a:r>
            <a:r>
              <a:rPr lang="en-US" sz="2800" b="1" i="1" dirty="0"/>
              <a:t> </a:t>
            </a:r>
            <a:r>
              <a:rPr lang="en-US" sz="2800" dirty="0"/>
              <a:t>with Tatiana Lee and Candace Cable, </a:t>
            </a:r>
            <a:r>
              <a:rPr lang="en-US" sz="2800" dirty="0" err="1"/>
              <a:t>RespectAbility</a:t>
            </a:r>
            <a:r>
              <a:rPr lang="en-US" sz="2800" dirty="0"/>
              <a:t> Fellows (Communications and Policy)</a:t>
            </a:r>
          </a:p>
          <a:p>
            <a:pPr lvl="1">
              <a:lnSpc>
                <a:spcPct val="150000"/>
              </a:lnSpc>
            </a:pPr>
            <a:r>
              <a:rPr lang="en-US" sz="2800" b="1" i="1" dirty="0" err="1"/>
              <a:t>TipTalks</a:t>
            </a:r>
            <a:r>
              <a:rPr lang="en-US" sz="2800" b="1" i="1" dirty="0"/>
              <a:t>: </a:t>
            </a:r>
            <a:r>
              <a:rPr lang="en-US" sz="2800" b="1" dirty="0"/>
              <a:t>#4 and #5</a:t>
            </a:r>
            <a:r>
              <a:rPr lang="en-US" sz="2800" b="1" i="1" dirty="0"/>
              <a:t> </a:t>
            </a:r>
            <a:r>
              <a:rPr lang="en-US" sz="2800" dirty="0"/>
              <a:t>with Michelle Grier, LMSW</a:t>
            </a:r>
          </a:p>
          <a:p>
            <a:pPr lvl="1"/>
            <a:r>
              <a:rPr lang="en-US" sz="2800" b="1" i="1" dirty="0" err="1"/>
              <a:t>TipTalks</a:t>
            </a:r>
            <a:r>
              <a:rPr lang="en-US" sz="2800" b="1" i="1" dirty="0"/>
              <a:t>: </a:t>
            </a:r>
            <a:r>
              <a:rPr lang="en-US" sz="2800" b="1" dirty="0"/>
              <a:t>#6 and #7</a:t>
            </a:r>
            <a:r>
              <a:rPr lang="en-US" sz="2800" b="1" i="1" dirty="0"/>
              <a:t> </a:t>
            </a:r>
            <a:r>
              <a:rPr lang="en-US" sz="2800" dirty="0"/>
              <a:t>with Donna Meltzer</a:t>
            </a:r>
          </a:p>
          <a:p>
            <a:pPr algn="ctr"/>
            <a:endParaRPr lang="en-US" sz="3200" dirty="0">
              <a:latin typeface="Baskerville Old Face" panose="02020602080505020303" pitchFamily="18" charset="0"/>
            </a:endParaRPr>
          </a:p>
          <a:p>
            <a:pPr algn="ctr"/>
            <a:endParaRPr lang="en-US" sz="2000"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5536542" y="99679"/>
            <a:ext cx="1720511" cy="1489348"/>
          </a:xfrm>
          <a:scene3d>
            <a:camera prst="isometricRightUp"/>
            <a:lightRig rig="threePt" dir="t"/>
          </a:scene3d>
        </p:spPr>
        <p:txBody>
          <a:bodyPr>
            <a:noAutofit/>
          </a:bodyPr>
          <a:lstStyle/>
          <a:p>
            <a:pPr algn="r"/>
            <a:r>
              <a:rPr lang="en-US" sz="6000" b="1" i="1" dirty="0">
                <a:solidFill>
                  <a:schemeClr val="bg1"/>
                </a:solidFill>
                <a:latin typeface="Baskerville Old Face" panose="02020602080505020303" pitchFamily="18" charset="77"/>
              </a:rPr>
              <a:t>TIP </a:t>
            </a:r>
            <a:r>
              <a:rPr lang="en-US" sz="5400" b="1" i="1" dirty="0">
                <a:solidFill>
                  <a:schemeClr val="bg1"/>
                </a:solidFill>
                <a:latin typeface="Baskerville Old Face" panose="02020602080505020303" pitchFamily="18" charset="77"/>
              </a:rPr>
              <a:t>2</a:t>
            </a:r>
            <a:endParaRPr lang="en-US" sz="6000" b="1" dirty="0">
              <a:solidFill>
                <a:schemeClr val="bg1"/>
              </a:solidFill>
              <a:latin typeface="Baskerville Old Face" panose="02020602080505020303" pitchFamily="18" charset="77"/>
            </a:endParaRPr>
          </a:p>
        </p:txBody>
      </p:sp>
      <p:sp>
        <p:nvSpPr>
          <p:cNvPr id="5" name="Title 1">
            <a:extLst>
              <a:ext uri="{FF2B5EF4-FFF2-40B4-BE49-F238E27FC236}">
                <a16:creationId xmlns:a16="http://schemas.microsoft.com/office/drawing/2014/main" id="{6D852BB8-CE57-484B-97CA-340AD3DC9B29}"/>
              </a:ext>
            </a:extLst>
          </p:cNvPr>
          <p:cNvSpPr txBox="1">
            <a:spLocks/>
          </p:cNvSpPr>
          <p:nvPr/>
        </p:nvSpPr>
        <p:spPr>
          <a:xfrm rot="20995485">
            <a:off x="6303267" y="-16345"/>
            <a:ext cx="3084119" cy="1489348"/>
          </a:xfrm>
          <a:prstGeom prst="rect">
            <a:avLst/>
          </a:prstGeom>
          <a:noFill/>
          <a:ln>
            <a:noFill/>
          </a:ln>
          <a:scene3d>
            <a:camera prst="isometricLeftDown"/>
            <a:lightRig rig="threePt" dir="t"/>
          </a:scene3d>
        </p:spPr>
        <p:txBody>
          <a:bodyPr wrap="square" lIns="91416" tIns="91416" rIns="91416" bIns="91416"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pPr algn="r"/>
            <a:r>
              <a:rPr lang="en-US" sz="6000" b="1" i="1" dirty="0">
                <a:solidFill>
                  <a:schemeClr val="bg1"/>
                </a:solidFill>
                <a:latin typeface="Baskerville Old Face" panose="02020602080505020303" pitchFamily="18" charset="77"/>
              </a:rPr>
              <a:t>TALKS</a:t>
            </a:r>
            <a:endParaRPr lang="en-US" sz="6000" b="1" dirty="0">
              <a:solidFill>
                <a:schemeClr val="bg1"/>
              </a:solidFill>
              <a:latin typeface="Baskerville Old Face" panose="02020602080505020303" pitchFamily="18" charset="77"/>
            </a:endParaRPr>
          </a:p>
        </p:txBody>
      </p:sp>
    </p:spTree>
    <p:extLst>
      <p:ext uri="{BB962C8B-B14F-4D97-AF65-F5344CB8AC3E}">
        <p14:creationId xmlns:p14="http://schemas.microsoft.com/office/powerpoint/2010/main" val="3641153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54380" y="1084641"/>
            <a:ext cx="8989620" cy="5773359"/>
          </a:xfrm>
        </p:spPr>
        <p:txBody>
          <a:bodyPr>
            <a:noAutofit/>
          </a:bodyPr>
          <a:lstStyle/>
          <a:p>
            <a:pPr marL="571500" indent="-571500">
              <a:lnSpc>
                <a:spcPct val="200000"/>
              </a:lnSpc>
              <a:buFont typeface="Arial" panose="020B0604020202020204" pitchFamily="34" charset="0"/>
              <a:buChar char="•"/>
            </a:pPr>
            <a:r>
              <a:rPr lang="en-US" sz="4000" dirty="0" err="1">
                <a:latin typeface="Baskerville Old Face" panose="02020602080505020303" pitchFamily="18" charset="0"/>
              </a:rPr>
              <a:t>INCLUDEnyc</a:t>
            </a:r>
            <a:r>
              <a:rPr lang="en-US" sz="4000" dirty="0">
                <a:latin typeface="Baskerville Old Face" panose="02020602080505020303" pitchFamily="18" charset="0"/>
              </a:rPr>
              <a:t> </a:t>
            </a:r>
          </a:p>
          <a:p>
            <a:pPr marL="571500" indent="-571500">
              <a:lnSpc>
                <a:spcPct val="150000"/>
              </a:lnSpc>
              <a:buFont typeface="Arial" panose="020B0604020202020204" pitchFamily="34" charset="0"/>
              <a:buChar char="•"/>
            </a:pPr>
            <a:r>
              <a:rPr lang="en-US" sz="4000" dirty="0">
                <a:latin typeface="Baskerville Old Face" panose="02020602080505020303" pitchFamily="18" charset="0"/>
              </a:rPr>
              <a:t>Arts for All Abilities Consortium </a:t>
            </a:r>
          </a:p>
          <a:p>
            <a:pPr marL="571500" indent="-571500">
              <a:buFont typeface="Arial" panose="020B0604020202020204" pitchFamily="34" charset="0"/>
              <a:buChar char="•"/>
            </a:pPr>
            <a:r>
              <a:rPr lang="en-US" sz="4000" dirty="0">
                <a:latin typeface="Baskerville Old Face" panose="02020602080505020303" pitchFamily="18" charset="0"/>
              </a:rPr>
              <a:t>Sign-Up for Social Outing / Networking Opportunity to see “Addy &amp; Uno” at Kirk Theatre (410 W. 42</a:t>
            </a:r>
            <a:r>
              <a:rPr lang="en-US" sz="4000" baseline="30000" dirty="0">
                <a:latin typeface="Baskerville Old Face" panose="02020602080505020303" pitchFamily="18" charset="0"/>
              </a:rPr>
              <a:t>nd</a:t>
            </a:r>
            <a:r>
              <a:rPr lang="en-US" sz="4000" dirty="0">
                <a:latin typeface="Baskerville Old Face" panose="02020602080505020303" pitchFamily="18" charset="0"/>
              </a:rPr>
              <a:t> St)</a:t>
            </a:r>
          </a:p>
          <a:p>
            <a:pPr marL="571500" indent="-571500">
              <a:buFont typeface="Arial" panose="020B0604020202020204" pitchFamily="34" charset="0"/>
              <a:buChar char="•"/>
            </a:pPr>
            <a:r>
              <a:rPr lang="en-US" sz="4000" dirty="0" err="1">
                <a:latin typeface="Baskerville Old Face" panose="02020602080505020303" pitchFamily="18" charset="0"/>
              </a:rPr>
              <a:t>DemocracyNYC</a:t>
            </a:r>
            <a:endParaRPr lang="en-US" sz="4000" dirty="0">
              <a:latin typeface="Baskerville Old Face" panose="02020602080505020303" pitchFamily="18" charset="0"/>
            </a:endParaRPr>
          </a:p>
          <a:p>
            <a:pPr marL="571500" indent="-571500">
              <a:buFont typeface="Arial" panose="020B0604020202020204" pitchFamily="34" charset="0"/>
              <a:buChar char="•"/>
            </a:pPr>
            <a:r>
              <a:rPr lang="en-US" sz="4000" dirty="0">
                <a:latin typeface="Baskerville Old Face" panose="02020602080505020303" pitchFamily="18" charset="0"/>
              </a:rPr>
              <a:t>Today’s Survey – please complete!</a:t>
            </a:r>
            <a:endParaRPr lang="en-US" sz="3200" dirty="0">
              <a:latin typeface="Baskerville Old Face" panose="02020602080505020303" pitchFamily="18" charset="0"/>
            </a:endParaRPr>
          </a:p>
          <a:p>
            <a:pPr algn="ctr"/>
            <a:endParaRPr lang="en-US" sz="2800" b="1" dirty="0">
              <a:latin typeface="Baskerville Old Face" panose="02020602080505020303" pitchFamily="18" charset="0"/>
            </a:endParaRPr>
          </a:p>
          <a:p>
            <a:pPr algn="ctr"/>
            <a:endParaRPr lang="en-US" sz="2800" dirty="0">
              <a:latin typeface="Baskerville Old Face" panose="02020602080505020303" pitchFamily="18" charset="0"/>
            </a:endParaRPr>
          </a:p>
          <a:p>
            <a:pPr algn="ctr"/>
            <a:endParaRPr lang="en-US" sz="3200" dirty="0">
              <a:latin typeface="Baskerville Old Face" panose="02020602080505020303" pitchFamily="18" charset="0"/>
            </a:endParaRPr>
          </a:p>
          <a:p>
            <a:pPr algn="ctr"/>
            <a:endParaRPr lang="en-US" sz="2000"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308084" y="-84076"/>
            <a:ext cx="6516547" cy="1489348"/>
          </a:xfrm>
        </p:spPr>
        <p:txBody>
          <a:bodyPr>
            <a:noAutofit/>
          </a:bodyPr>
          <a:lstStyle/>
          <a:p>
            <a:pPr algn="r"/>
            <a:r>
              <a:rPr lang="en-US" sz="4000" b="1" i="1" dirty="0">
                <a:solidFill>
                  <a:schemeClr val="bg1"/>
                </a:solidFill>
                <a:latin typeface="Baskerville Old Face" panose="02020602080505020303" pitchFamily="18" charset="77"/>
              </a:rPr>
              <a:t>Taking Action!  </a:t>
            </a:r>
            <a:r>
              <a:rPr lang="en-US" sz="4000" b="1" dirty="0">
                <a:solidFill>
                  <a:schemeClr val="bg1"/>
                </a:solidFill>
                <a:latin typeface="Baskerville Old Face" panose="02020602080505020303" pitchFamily="18" charset="77"/>
              </a:rPr>
              <a:t>Community Resources &amp; Opportunities</a:t>
            </a:r>
          </a:p>
        </p:txBody>
      </p:sp>
    </p:spTree>
    <p:extLst>
      <p:ext uri="{BB962C8B-B14F-4D97-AF65-F5344CB8AC3E}">
        <p14:creationId xmlns:p14="http://schemas.microsoft.com/office/powerpoint/2010/main" val="3494704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462032" y="125396"/>
            <a:ext cx="6412373" cy="477346"/>
          </a:xfrm>
        </p:spPr>
        <p:txBody>
          <a:bodyPr>
            <a:noAutofit/>
          </a:bodyPr>
          <a:lstStyle/>
          <a:p>
            <a:pPr algn="r"/>
            <a:r>
              <a:rPr lang="en-US" sz="4000" b="1" dirty="0">
                <a:solidFill>
                  <a:schemeClr val="bg1"/>
                </a:solidFill>
                <a:latin typeface="Baskerville Old Face" panose="02020602080505020303" pitchFamily="18" charset="77"/>
              </a:rPr>
              <a:t>Thank You! 2 </a:t>
            </a:r>
            <a:endParaRPr lang="en-US" sz="4000" b="1" i="1" dirty="0">
              <a:solidFill>
                <a:schemeClr val="bg1"/>
              </a:solidFill>
              <a:latin typeface="Baskerville Old Face" panose="02020602080505020303" pitchFamily="18" charset="77"/>
            </a:endParaRPr>
          </a:p>
        </p:txBody>
      </p:sp>
      <p:sp>
        <p:nvSpPr>
          <p:cNvPr id="5" name="Text Placeholder 4">
            <a:extLst>
              <a:ext uri="{FF2B5EF4-FFF2-40B4-BE49-F238E27FC236}">
                <a16:creationId xmlns:a16="http://schemas.microsoft.com/office/drawing/2014/main" id="{12AEC62E-E488-4009-AB61-199F7A4D2D35}"/>
              </a:ext>
            </a:extLst>
          </p:cNvPr>
          <p:cNvSpPr>
            <a:spLocks noGrp="1"/>
          </p:cNvSpPr>
          <p:nvPr>
            <p:ph type="body" idx="1"/>
          </p:nvPr>
        </p:nvSpPr>
        <p:spPr>
          <a:xfrm>
            <a:off x="154728" y="1491031"/>
            <a:ext cx="8861950" cy="5366969"/>
          </a:xfrm>
        </p:spPr>
        <p:txBody>
          <a:bodyPr/>
          <a:lstStyle/>
          <a:p>
            <a:pPr algn="ctr"/>
            <a:r>
              <a:rPr lang="en-US" sz="2400" b="1" dirty="0"/>
              <a:t>Once again, our profound thanks to our generous hosts </a:t>
            </a:r>
          </a:p>
          <a:p>
            <a:pPr algn="ctr"/>
            <a:r>
              <a:rPr lang="en-US" sz="2400" b="1" dirty="0"/>
              <a:t>here at the Guttman Office of </a:t>
            </a:r>
            <a:r>
              <a:rPr lang="en-US" sz="2400" b="1" dirty="0" err="1"/>
              <a:t>AccessABILITY</a:t>
            </a:r>
            <a:r>
              <a:rPr lang="en-US" sz="2400" b="1" dirty="0"/>
              <a:t> Services </a:t>
            </a:r>
          </a:p>
          <a:p>
            <a:pPr algn="ctr"/>
            <a:r>
              <a:rPr lang="en-US" sz="2400" i="1" dirty="0"/>
              <a:t>-------------------------------</a:t>
            </a:r>
            <a:endParaRPr lang="en-US" sz="2400" dirty="0"/>
          </a:p>
          <a:p>
            <a:pPr algn="ctr"/>
            <a:r>
              <a:rPr lang="en-US" sz="2400" b="1" dirty="0"/>
              <a:t>And to these organizations for their collaboration (alphabetically):</a:t>
            </a:r>
            <a:endParaRPr lang="en-US" sz="2400" dirty="0">
              <a:latin typeface="Baskerville  "/>
            </a:endParaRPr>
          </a:p>
          <a:p>
            <a:pPr lvl="2"/>
            <a:r>
              <a:rPr lang="en-US" sz="2400" dirty="0">
                <a:latin typeface="Baskerville  "/>
              </a:rPr>
              <a:t>• Arts for All Abilities Consortium</a:t>
            </a:r>
          </a:p>
          <a:p>
            <a:pPr lvl="2"/>
            <a:r>
              <a:rPr lang="en-US" sz="2400" dirty="0">
                <a:latin typeface="Baskerville  "/>
              </a:rPr>
              <a:t>• </a:t>
            </a:r>
            <a:r>
              <a:rPr lang="en-US" sz="2400" dirty="0" err="1">
                <a:latin typeface="Baskerville  "/>
              </a:rPr>
              <a:t>DemocracyNYC</a:t>
            </a:r>
            <a:endParaRPr lang="en-US" sz="2400" dirty="0">
              <a:latin typeface="Baskerville  "/>
            </a:endParaRPr>
          </a:p>
          <a:p>
            <a:pPr lvl="2"/>
            <a:r>
              <a:rPr lang="en-US" sz="2400" dirty="0">
                <a:latin typeface="Baskerville  "/>
              </a:rPr>
              <a:t>• Guttman Oﬃce of Partnerships and Community Engagement </a:t>
            </a:r>
          </a:p>
          <a:p>
            <a:pPr lvl="2"/>
            <a:r>
              <a:rPr lang="en-US" sz="2400" dirty="0">
                <a:latin typeface="Baskerville  "/>
              </a:rPr>
              <a:t>• Girls for Gender Equity </a:t>
            </a:r>
          </a:p>
          <a:p>
            <a:pPr lvl="2"/>
            <a:r>
              <a:rPr lang="en-US" sz="2400" dirty="0">
                <a:latin typeface="Baskerville  "/>
              </a:rPr>
              <a:t>• </a:t>
            </a:r>
            <a:r>
              <a:rPr lang="en-US" sz="2400" dirty="0" err="1">
                <a:latin typeface="Baskerville  "/>
              </a:rPr>
              <a:t>INCLUDEnyc</a:t>
            </a:r>
            <a:r>
              <a:rPr lang="en-US" sz="2400" dirty="0">
                <a:latin typeface="Baskerville  "/>
              </a:rPr>
              <a:t> and </a:t>
            </a:r>
          </a:p>
          <a:p>
            <a:pPr lvl="2"/>
            <a:r>
              <a:rPr lang="en-US" sz="2400" dirty="0">
                <a:latin typeface="Baskerville  "/>
              </a:rPr>
              <a:t>• L.O.V.E. Mentoring </a:t>
            </a:r>
          </a:p>
          <a:p>
            <a:pPr lvl="2"/>
            <a:r>
              <a:rPr lang="en-US" sz="2400" dirty="0">
                <a:latin typeface="Baskerville  "/>
              </a:rPr>
              <a:t>• Youth Action </a:t>
            </a:r>
            <a:r>
              <a:rPr lang="en-US" sz="2400" dirty="0" err="1">
                <a:latin typeface="Baskerville  "/>
              </a:rPr>
              <a:t>YouthBuild</a:t>
            </a:r>
            <a:r>
              <a:rPr lang="en-US" sz="2400" dirty="0">
                <a:latin typeface="Baskerville  "/>
              </a:rPr>
              <a:t> East Harlem</a:t>
            </a:r>
            <a:endParaRPr lang="en-US" sz="2400" i="1" dirty="0"/>
          </a:p>
          <a:p>
            <a:pPr algn="ctr"/>
            <a:r>
              <a:rPr lang="en-US" sz="2400" i="1" dirty="0"/>
              <a:t>-------------------------------</a:t>
            </a:r>
          </a:p>
          <a:p>
            <a:pPr algn="ctr"/>
            <a:r>
              <a:rPr lang="en-US" sz="2400" i="1" dirty="0"/>
              <a:t>And thank you to the New York Women’s Foundation and the </a:t>
            </a:r>
          </a:p>
          <a:p>
            <a:pPr algn="ctr"/>
            <a:r>
              <a:rPr lang="en-US" sz="2400" i="1" dirty="0"/>
              <a:t>Coca-Cola Foundation for its direct support for this effort. </a:t>
            </a:r>
          </a:p>
          <a:p>
            <a:pPr algn="ctr"/>
            <a:endParaRPr lang="en-US" sz="2400" i="1"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16631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500132" y="306371"/>
            <a:ext cx="6412373" cy="477346"/>
          </a:xfrm>
        </p:spPr>
        <p:txBody>
          <a:bodyPr>
            <a:noAutofit/>
          </a:bodyPr>
          <a:lstStyle/>
          <a:p>
            <a:pPr algn="r"/>
            <a:r>
              <a:rPr lang="en-US" sz="4000" b="1" dirty="0">
                <a:solidFill>
                  <a:schemeClr val="bg1"/>
                </a:solidFill>
                <a:latin typeface="Baskerville Old Face" panose="02020602080505020303" pitchFamily="18" charset="77"/>
              </a:rPr>
              <a:t>Thank You! 3 </a:t>
            </a:r>
            <a:r>
              <a:rPr lang="en-US" sz="4000" b="1" i="1" dirty="0">
                <a:solidFill>
                  <a:schemeClr val="bg1"/>
                </a:solidFill>
                <a:latin typeface="Baskerville Old Face" panose="02020602080505020303" pitchFamily="18" charset="77"/>
              </a:rPr>
              <a:t> </a:t>
            </a:r>
          </a:p>
        </p:txBody>
      </p:sp>
      <p:sp>
        <p:nvSpPr>
          <p:cNvPr id="5" name="Text Placeholder 4">
            <a:extLst>
              <a:ext uri="{FF2B5EF4-FFF2-40B4-BE49-F238E27FC236}">
                <a16:creationId xmlns:a16="http://schemas.microsoft.com/office/drawing/2014/main" id="{12AEC62E-E488-4009-AB61-199F7A4D2D35}"/>
              </a:ext>
            </a:extLst>
          </p:cNvPr>
          <p:cNvSpPr>
            <a:spLocks noGrp="1"/>
          </p:cNvSpPr>
          <p:nvPr>
            <p:ph type="body" idx="1"/>
          </p:nvPr>
        </p:nvSpPr>
        <p:spPr>
          <a:xfrm>
            <a:off x="282050" y="857016"/>
            <a:ext cx="8861950" cy="1847672"/>
          </a:xfrm>
        </p:spPr>
        <p:txBody>
          <a:bodyPr/>
          <a:lstStyle/>
          <a:p>
            <a:pPr algn="ctr"/>
            <a:endParaRPr lang="en-US" sz="5000" b="1" dirty="0"/>
          </a:p>
          <a:p>
            <a:pPr algn="ctr"/>
            <a:r>
              <a:rPr lang="en-US" sz="5000" b="1" dirty="0"/>
              <a:t>“It takes a village to </a:t>
            </a:r>
          </a:p>
          <a:p>
            <a:pPr algn="ctr"/>
            <a:r>
              <a:rPr lang="en-US" sz="5000" b="1" dirty="0"/>
              <a:t>educate a child!”</a:t>
            </a:r>
            <a:endParaRPr lang="en-US" sz="4800" b="1" dirty="0"/>
          </a:p>
          <a:p>
            <a:pPr algn="ctr"/>
            <a:endParaRPr lang="en-US" sz="4800" b="1" dirty="0"/>
          </a:p>
          <a:p>
            <a:pPr algn="ctr"/>
            <a:r>
              <a:rPr lang="en-US" sz="4000" b="1" dirty="0"/>
              <a:t>Thanks again to everyone for being a part </a:t>
            </a:r>
            <a:r>
              <a:rPr lang="en-US" sz="4000" b="1"/>
              <a:t>of the </a:t>
            </a:r>
            <a:r>
              <a:rPr lang="en-US" sz="4000" b="1" dirty="0"/>
              <a:t>village </a:t>
            </a:r>
            <a:r>
              <a:rPr lang="en-US" sz="4000" b="1"/>
              <a:t>and </a:t>
            </a:r>
          </a:p>
          <a:p>
            <a:pPr algn="ctr"/>
            <a:r>
              <a:rPr lang="en-US" sz="4000" b="1"/>
              <a:t>teaming </a:t>
            </a:r>
            <a:r>
              <a:rPr lang="en-US" sz="4000" b="1" dirty="0"/>
              <a:t>together today!</a:t>
            </a:r>
          </a:p>
          <a:p>
            <a:pPr algn="ctr"/>
            <a:endParaRPr lang="en-US" sz="4000" b="1" dirty="0"/>
          </a:p>
          <a:p>
            <a:pPr algn="ctr"/>
            <a:r>
              <a:rPr lang="en-US" dirty="0"/>
              <a:t>© </a:t>
            </a:r>
            <a:r>
              <a:rPr lang="en-US" dirty="0" err="1"/>
              <a:t>RespectAbility</a:t>
            </a:r>
            <a:r>
              <a:rPr lang="en-US" dirty="0"/>
              <a:t> 2019</a:t>
            </a:r>
            <a:endParaRPr lang="en-US" sz="4000" b="1" dirty="0"/>
          </a:p>
          <a:p>
            <a:endParaRPr lang="en-US" sz="2200" b="1" dirty="0"/>
          </a:p>
          <a:p>
            <a:endParaRPr lang="en-US" dirty="0"/>
          </a:p>
          <a:p>
            <a:endParaRPr lang="en-US" dirty="0"/>
          </a:p>
          <a:p>
            <a:endParaRPr lang="en-US" dirty="0"/>
          </a:p>
        </p:txBody>
      </p:sp>
    </p:spTree>
    <p:extLst>
      <p:ext uri="{BB962C8B-B14F-4D97-AF65-F5344CB8AC3E}">
        <p14:creationId xmlns:p14="http://schemas.microsoft.com/office/powerpoint/2010/main" val="2807941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DE05B-C3F7-4F94-99F1-EBE745F688D5}"/>
              </a:ext>
            </a:extLst>
          </p:cNvPr>
          <p:cNvSpPr txBox="1"/>
          <p:nvPr/>
        </p:nvSpPr>
        <p:spPr>
          <a:xfrm>
            <a:off x="691727" y="1673005"/>
            <a:ext cx="7961745" cy="4770537"/>
          </a:xfrm>
          <a:prstGeom prst="rect">
            <a:avLst/>
          </a:prstGeom>
          <a:noFill/>
        </p:spPr>
        <p:txBody>
          <a:bodyPr wrap="square" rtlCol="0">
            <a:spAutoFit/>
          </a:bodyPr>
          <a:lstStyle/>
          <a:p>
            <a:pPr algn="ctr"/>
            <a:r>
              <a:rPr lang="en-US" sz="2800" b="1" dirty="0">
                <a:latin typeface="Baskerville Old Face" panose="02020602080505020303" pitchFamily="18" charset="0"/>
              </a:rPr>
              <a:t>Debbie Fink</a:t>
            </a:r>
            <a:endParaRPr lang="en-US" sz="2800" dirty="0">
              <a:latin typeface="Baskerville Old Face" panose="02020602080505020303" pitchFamily="18" charset="0"/>
            </a:endParaRPr>
          </a:p>
          <a:p>
            <a:pPr algn="ctr"/>
            <a:r>
              <a:rPr lang="en-US" sz="2800" dirty="0">
                <a:latin typeface="Baskerville Old Face" panose="02020602080505020303" pitchFamily="18" charset="0"/>
              </a:rPr>
              <a:t>Director, Community Outreach &amp; Impact</a:t>
            </a:r>
          </a:p>
          <a:p>
            <a:pPr algn="ctr"/>
            <a:r>
              <a:rPr lang="en-US" sz="2400" i="1" dirty="0">
                <a:latin typeface="Baskerville Old Face" panose="02020602080505020303" pitchFamily="18" charset="0"/>
              </a:rPr>
              <a:t>and Women’s Disability Leadership, Inclusion &amp; Advocacy Series</a:t>
            </a:r>
          </a:p>
          <a:p>
            <a:pPr algn="ctr"/>
            <a:r>
              <a:rPr lang="en-US" sz="2800" u="sng" dirty="0">
                <a:latin typeface="Baskerville Old Face" panose="02020602080505020303" pitchFamily="18" charset="0"/>
                <a:hlinkClick r:id="rId2"/>
              </a:rPr>
              <a:t>DebbieF@RespectAbility.org</a:t>
            </a:r>
            <a:endParaRPr lang="en-US" sz="2800" dirty="0">
              <a:latin typeface="Baskerville Old Face" panose="02020602080505020303" pitchFamily="18" charset="0"/>
            </a:endParaRPr>
          </a:p>
          <a:p>
            <a:pPr algn="ctr"/>
            <a:r>
              <a:rPr lang="en-US" sz="2800" dirty="0">
                <a:latin typeface="Baskerville Old Face" panose="02020602080505020303" pitchFamily="18" charset="0"/>
              </a:rPr>
              <a:t>11333 Woodglen Drive, Suite 102</a:t>
            </a:r>
          </a:p>
          <a:p>
            <a:pPr algn="ctr"/>
            <a:r>
              <a:rPr lang="en-US" sz="2800" dirty="0">
                <a:latin typeface="Baskerville Old Face" panose="02020602080505020303" pitchFamily="18" charset="0"/>
              </a:rPr>
              <a:t>Rockville, MD  20852</a:t>
            </a:r>
          </a:p>
          <a:p>
            <a:pPr algn="ctr"/>
            <a:r>
              <a:rPr lang="en-US" sz="2800" dirty="0">
                <a:latin typeface="Baskerville Old Face" panose="02020602080505020303" pitchFamily="18" charset="0"/>
              </a:rPr>
              <a:t>Office:  (202) 517-6272</a:t>
            </a:r>
          </a:p>
          <a:p>
            <a:pPr algn="ctr"/>
            <a:r>
              <a:rPr lang="en-US" sz="2800" u="sng" dirty="0">
                <a:latin typeface="Baskerville Old Face" panose="02020602080505020303" pitchFamily="18" charset="0"/>
                <a:hlinkClick r:id="rId3"/>
              </a:rPr>
              <a:t>www.RespectAbility.org</a:t>
            </a:r>
            <a:endParaRPr lang="en-US" sz="2800" u="sng" dirty="0">
              <a:latin typeface="Baskerville Old Face" panose="02020602080505020303" pitchFamily="18" charset="0"/>
            </a:endParaRPr>
          </a:p>
          <a:p>
            <a:pPr algn="ctr"/>
            <a:endParaRPr lang="en-US" sz="2800" u="sng" dirty="0">
              <a:latin typeface="Baskerville Old Face" panose="02020602080505020303" pitchFamily="18" charset="0"/>
            </a:endParaRPr>
          </a:p>
          <a:p>
            <a:pPr algn="ctr"/>
            <a:r>
              <a:rPr lang="en-US" sz="3200" dirty="0"/>
              <a:t>©</a:t>
            </a:r>
            <a:r>
              <a:rPr lang="en-US" sz="3200" dirty="0">
                <a:latin typeface="Baskerville Old Face" panose="02020602080505020303" pitchFamily="18" charset="0"/>
              </a:rPr>
              <a:t> </a:t>
            </a:r>
            <a:r>
              <a:rPr lang="en-US" sz="2400" dirty="0" err="1">
                <a:latin typeface="Baskerville Old Face" panose="02020602080505020303" pitchFamily="18" charset="0"/>
              </a:rPr>
              <a:t>RespectAbility</a:t>
            </a:r>
            <a:r>
              <a:rPr lang="en-US" sz="2400" dirty="0">
                <a:latin typeface="Baskerville Old Face" panose="02020602080505020303" pitchFamily="18" charset="0"/>
              </a:rPr>
              <a:t> 2019</a:t>
            </a:r>
          </a:p>
        </p:txBody>
      </p:sp>
      <p:sp>
        <p:nvSpPr>
          <p:cNvPr id="4" name="Title 3">
            <a:extLst>
              <a:ext uri="{FF2B5EF4-FFF2-40B4-BE49-F238E27FC236}">
                <a16:creationId xmlns:a16="http://schemas.microsoft.com/office/drawing/2014/main" id="{EB1CDEFE-B4EF-4AF6-8D3D-F2D47F82B1B6}"/>
              </a:ext>
            </a:extLst>
          </p:cNvPr>
          <p:cNvSpPr>
            <a:spLocks noGrp="1"/>
          </p:cNvSpPr>
          <p:nvPr>
            <p:ph type="title" idx="4294967295"/>
          </p:nvPr>
        </p:nvSpPr>
        <p:spPr>
          <a:xfrm>
            <a:off x="720437" y="264814"/>
            <a:ext cx="8229599" cy="276999"/>
          </a:xfrm>
        </p:spPr>
        <p:txBody>
          <a:bodyPr/>
          <a:lstStyle/>
          <a:p>
            <a:pPr algn="r" rtl="0"/>
            <a:r>
              <a:rPr lang="en-US" sz="4400" b="1" dirty="0">
                <a:solidFill>
                  <a:srgbClr val="FFFFFF"/>
                </a:solidFill>
                <a:latin typeface="Georgia" panose="02040502050405020303" pitchFamily="18" charset="0"/>
                <a:cs typeface="Arial" panose="020B0604020202020204" pitchFamily="34" charset="0"/>
              </a:rPr>
              <a:t>Stay in touch with us!</a:t>
            </a:r>
            <a:endParaRPr lang="en-US" dirty="0">
              <a:effectLst/>
            </a:endParaRPr>
          </a:p>
          <a:p>
            <a:endParaRPr lang="en-US" dirty="0"/>
          </a:p>
        </p:txBody>
      </p:sp>
    </p:spTree>
    <p:extLst>
      <p:ext uri="{BB962C8B-B14F-4D97-AF65-F5344CB8AC3E}">
        <p14:creationId xmlns:p14="http://schemas.microsoft.com/office/powerpoint/2010/main" val="2324131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subTitle" idx="1"/>
          </p:nvPr>
        </p:nvSpPr>
        <p:spPr>
          <a:xfrm>
            <a:off x="0" y="4510985"/>
            <a:ext cx="9144000" cy="1645425"/>
          </a:xfrm>
          <a:prstGeom prst="rect">
            <a:avLst/>
          </a:prstGeom>
          <a:noFill/>
          <a:ln>
            <a:noFill/>
          </a:ln>
        </p:spPr>
        <p:txBody>
          <a:bodyPr spcFirstLastPara="1" wrap="square" lIns="68438" tIns="34200" rIns="68438" bIns="34200" anchor="t" anchorCtr="0">
            <a:noAutofit/>
          </a:bodyPr>
          <a:lstStyle/>
          <a:p>
            <a:pPr indent="0">
              <a:lnSpc>
                <a:spcPct val="115000"/>
              </a:lnSpc>
              <a:spcBef>
                <a:spcPts val="225"/>
              </a:spcBef>
              <a:buClr>
                <a:schemeClr val="dk1"/>
              </a:buClr>
              <a:buSzPts val="1161"/>
            </a:pPr>
            <a:r>
              <a:rPr lang="en-US">
                <a:solidFill>
                  <a:schemeClr val="dk1"/>
                </a:solidFill>
                <a:latin typeface="Montserrat Light"/>
                <a:ea typeface="Montserrat Light"/>
                <a:cs typeface="Montserrat Light"/>
                <a:sym typeface="Montserrat Light"/>
              </a:rPr>
              <a:t>Dr. Victor Santiago Pineda</a:t>
            </a:r>
            <a:endParaRPr>
              <a:solidFill>
                <a:schemeClr val="dk1"/>
              </a:solidFill>
              <a:latin typeface="Montserrat Light"/>
              <a:ea typeface="Montserrat Light"/>
              <a:cs typeface="Montserrat Light"/>
              <a:sym typeface="Montserrat Light"/>
            </a:endParaRPr>
          </a:p>
          <a:p>
            <a:pPr indent="0">
              <a:lnSpc>
                <a:spcPct val="115000"/>
              </a:lnSpc>
              <a:spcBef>
                <a:spcPts val="225"/>
              </a:spcBef>
              <a:buClr>
                <a:schemeClr val="dk1"/>
              </a:buClr>
              <a:buSzPts val="1161"/>
            </a:pPr>
            <a:r>
              <a:rPr lang="en-US">
                <a:solidFill>
                  <a:schemeClr val="dk1"/>
                </a:solidFill>
                <a:latin typeface="Montserrat Light"/>
                <a:ea typeface="Montserrat Light"/>
                <a:cs typeface="Montserrat Light"/>
                <a:sym typeface="Montserrat Light"/>
              </a:rPr>
              <a:t>Stephanie Farfan</a:t>
            </a:r>
            <a:endParaRPr>
              <a:solidFill>
                <a:schemeClr val="dk1"/>
              </a:solidFill>
              <a:latin typeface="Montserrat Light"/>
              <a:ea typeface="Montserrat Light"/>
              <a:cs typeface="Montserrat Light"/>
              <a:sym typeface="Montserrat Light"/>
            </a:endParaRPr>
          </a:p>
          <a:p>
            <a:pPr indent="0">
              <a:lnSpc>
                <a:spcPct val="115000"/>
              </a:lnSpc>
              <a:spcBef>
                <a:spcPts val="225"/>
              </a:spcBef>
              <a:buClr>
                <a:schemeClr val="dk1"/>
              </a:buClr>
              <a:buSzPts val="1161"/>
            </a:pPr>
            <a:r>
              <a:rPr lang="en-US">
                <a:solidFill>
                  <a:schemeClr val="dk1"/>
                </a:solidFill>
                <a:latin typeface="Montserrat Light"/>
                <a:ea typeface="Montserrat Light"/>
                <a:cs typeface="Montserrat Light"/>
                <a:sym typeface="Montserrat Light"/>
              </a:rPr>
              <a:t>Paola Vergara Acevedo</a:t>
            </a:r>
            <a:endParaRPr>
              <a:solidFill>
                <a:schemeClr val="dk1"/>
              </a:solidFill>
              <a:latin typeface="Montserrat Light"/>
              <a:ea typeface="Montserrat Light"/>
              <a:cs typeface="Montserrat Light"/>
              <a:sym typeface="Montserrat Light"/>
            </a:endParaRPr>
          </a:p>
          <a:p>
            <a:pPr indent="0">
              <a:lnSpc>
                <a:spcPct val="115000"/>
              </a:lnSpc>
              <a:spcBef>
                <a:spcPts val="225"/>
              </a:spcBef>
              <a:buClr>
                <a:schemeClr val="dk1"/>
              </a:buClr>
              <a:buSzPts val="1161"/>
            </a:pPr>
            <a:r>
              <a:rPr lang="en-US">
                <a:solidFill>
                  <a:schemeClr val="dk1"/>
                </a:solidFill>
                <a:latin typeface="Montserrat Light"/>
                <a:ea typeface="Montserrat Light"/>
                <a:cs typeface="Montserrat Light"/>
                <a:sym typeface="Montserrat Light"/>
              </a:rPr>
              <a:t>Edith Espiritu</a:t>
            </a:r>
            <a:endParaRPr>
              <a:solidFill>
                <a:schemeClr val="dk1"/>
              </a:solidFill>
              <a:latin typeface="Montserrat Light"/>
              <a:ea typeface="Montserrat Light"/>
              <a:cs typeface="Montserrat Light"/>
              <a:sym typeface="Montserrat Light"/>
            </a:endParaRPr>
          </a:p>
        </p:txBody>
      </p:sp>
      <p:pic>
        <p:nvPicPr>
          <p:cNvPr id="187" name="Google Shape;187;p32"/>
          <p:cNvPicPr preferRelativeResize="0"/>
          <p:nvPr/>
        </p:nvPicPr>
        <p:blipFill rotWithShape="1">
          <a:blip r:embed="rId3">
            <a:alphaModFix/>
          </a:blip>
          <a:srcRect/>
          <a:stretch/>
        </p:blipFill>
        <p:spPr>
          <a:xfrm>
            <a:off x="298688" y="1349738"/>
            <a:ext cx="2467903" cy="1229850"/>
          </a:xfrm>
          <a:prstGeom prst="rect">
            <a:avLst/>
          </a:prstGeom>
          <a:noFill/>
          <a:ln>
            <a:noFill/>
          </a:ln>
        </p:spPr>
      </p:pic>
      <p:sp>
        <p:nvSpPr>
          <p:cNvPr id="188" name="Google Shape;188;p32"/>
          <p:cNvSpPr txBox="1"/>
          <p:nvPr/>
        </p:nvSpPr>
        <p:spPr>
          <a:xfrm>
            <a:off x="898875" y="2913994"/>
            <a:ext cx="7346250" cy="1229850"/>
          </a:xfrm>
          <a:prstGeom prst="rect">
            <a:avLst/>
          </a:prstGeom>
          <a:noFill/>
          <a:ln>
            <a:noFill/>
          </a:ln>
        </p:spPr>
        <p:txBody>
          <a:bodyPr spcFirstLastPara="1" wrap="square" lIns="68569" tIns="68569" rIns="68569" bIns="68569" anchor="t" anchorCtr="0">
            <a:noAutofit/>
          </a:bodyPr>
          <a:lstStyle/>
          <a:p>
            <a:pPr algn="ctr">
              <a:buClr>
                <a:schemeClr val="dk1"/>
              </a:buClr>
              <a:buSzPts val="1100"/>
            </a:pPr>
            <a:r>
              <a:rPr lang="en-US" sz="3600" b="1">
                <a:solidFill>
                  <a:schemeClr val="dk1"/>
                </a:solidFill>
                <a:latin typeface="Montserrat"/>
                <a:ea typeface="Montserrat"/>
                <a:cs typeface="Montserrat"/>
                <a:sym typeface="Montserrat"/>
              </a:rPr>
              <a:t>Planning for Success: </a:t>
            </a:r>
            <a:endParaRPr sz="3600" b="1">
              <a:solidFill>
                <a:schemeClr val="dk1"/>
              </a:solidFill>
              <a:latin typeface="Montserrat"/>
              <a:ea typeface="Montserrat"/>
              <a:cs typeface="Montserrat"/>
              <a:sym typeface="Montserrat"/>
            </a:endParaRPr>
          </a:p>
          <a:p>
            <a:pPr algn="ctr">
              <a:buClr>
                <a:schemeClr val="dk1"/>
              </a:buClr>
              <a:buSzPts val="1100"/>
            </a:pPr>
            <a:r>
              <a:rPr lang="en-US" sz="2700">
                <a:solidFill>
                  <a:schemeClr val="dk1"/>
                </a:solidFill>
                <a:latin typeface="Montserrat"/>
                <a:ea typeface="Montserrat"/>
                <a:cs typeface="Montserrat"/>
                <a:sym typeface="Montserrat"/>
              </a:rPr>
              <a:t>Advocating for your daughter or son with a disability</a:t>
            </a:r>
            <a:endParaRPr sz="2700">
              <a:latin typeface="Montserrat"/>
              <a:ea typeface="Montserrat"/>
              <a:cs typeface="Montserrat"/>
              <a:sym typeface="Montserrat"/>
            </a:endParaRPr>
          </a:p>
        </p:txBody>
      </p:sp>
      <p:pic>
        <p:nvPicPr>
          <p:cNvPr id="189" name="Google Shape;189;p32"/>
          <p:cNvPicPr preferRelativeResize="0"/>
          <p:nvPr/>
        </p:nvPicPr>
        <p:blipFill>
          <a:blip r:embed="rId4">
            <a:alphaModFix/>
          </a:blip>
          <a:stretch>
            <a:fillRect/>
          </a:stretch>
        </p:blipFill>
        <p:spPr>
          <a:xfrm>
            <a:off x="6293222" y="4784250"/>
            <a:ext cx="2353726" cy="1098900"/>
          </a:xfrm>
          <a:prstGeom prst="rect">
            <a:avLst/>
          </a:prstGeom>
          <a:noFill/>
          <a:ln>
            <a:noFill/>
          </a:ln>
        </p:spPr>
      </p:pic>
      <p:pic>
        <p:nvPicPr>
          <p:cNvPr id="190" name="Google Shape;190;p32"/>
          <p:cNvPicPr preferRelativeResize="0"/>
          <p:nvPr/>
        </p:nvPicPr>
        <p:blipFill>
          <a:blip r:embed="rId5">
            <a:alphaModFix/>
          </a:blip>
          <a:stretch>
            <a:fillRect/>
          </a:stretch>
        </p:blipFill>
        <p:spPr>
          <a:xfrm>
            <a:off x="6855601" y="1447950"/>
            <a:ext cx="1548176" cy="1033425"/>
          </a:xfrm>
          <a:prstGeom prst="rect">
            <a:avLst/>
          </a:prstGeom>
          <a:noFill/>
          <a:ln>
            <a:noFill/>
          </a:ln>
        </p:spPr>
      </p:pic>
      <p:sp>
        <p:nvSpPr>
          <p:cNvPr id="191" name="Google Shape;191;p32"/>
          <p:cNvSpPr txBox="1"/>
          <p:nvPr/>
        </p:nvSpPr>
        <p:spPr>
          <a:xfrm>
            <a:off x="6017494" y="4383356"/>
            <a:ext cx="3043800" cy="835650"/>
          </a:xfrm>
          <a:prstGeom prst="rect">
            <a:avLst/>
          </a:prstGeom>
          <a:noFill/>
          <a:ln>
            <a:noFill/>
          </a:ln>
        </p:spPr>
        <p:txBody>
          <a:bodyPr spcFirstLastPara="1" wrap="square" lIns="68569" tIns="68569" rIns="68569" bIns="68569" anchor="t" anchorCtr="0">
            <a:noAutofit/>
          </a:bodyPr>
          <a:lstStyle/>
          <a:p>
            <a:r>
              <a:rPr lang="en-US" sz="1125" b="1">
                <a:latin typeface="Montserrat"/>
                <a:ea typeface="Montserrat"/>
                <a:cs typeface="Montserrat"/>
                <a:sym typeface="Montserrat"/>
              </a:rPr>
              <a:t>This toolkit is made possible by:</a:t>
            </a:r>
            <a:endParaRPr sz="1125" b="1">
              <a:latin typeface="Montserrat"/>
              <a:ea typeface="Montserrat"/>
              <a:cs typeface="Montserrat"/>
              <a:sym typeface="Montserrat"/>
            </a:endParaRPr>
          </a:p>
        </p:txBody>
      </p:sp>
      <p:pic>
        <p:nvPicPr>
          <p:cNvPr id="192" name="Google Shape;192;p32"/>
          <p:cNvPicPr preferRelativeResize="0"/>
          <p:nvPr/>
        </p:nvPicPr>
        <p:blipFill>
          <a:blip r:embed="rId6">
            <a:alphaModFix/>
          </a:blip>
          <a:stretch>
            <a:fillRect/>
          </a:stretch>
        </p:blipFill>
        <p:spPr>
          <a:xfrm>
            <a:off x="2997835" y="1141950"/>
            <a:ext cx="3148329" cy="1645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457202" y="1237951"/>
            <a:ext cx="8229600" cy="207675"/>
          </a:xfrm>
          <a:prstGeom prst="rect">
            <a:avLst/>
          </a:prstGeom>
          <a:noFill/>
          <a:ln>
            <a:noFill/>
          </a:ln>
        </p:spPr>
        <p:txBody>
          <a:bodyPr spcFirstLastPara="1" wrap="square" lIns="68550" tIns="68550" rIns="68550" bIns="68550" anchor="t" anchorCtr="0">
            <a:noAutofit/>
          </a:bodyPr>
          <a:lstStyle/>
          <a:p>
            <a:pPr>
              <a:buSzPts val="3600"/>
            </a:pPr>
            <a:r>
              <a:rPr lang="en-US" sz="2700" b="1">
                <a:solidFill>
                  <a:schemeClr val="lt1"/>
                </a:solidFill>
                <a:latin typeface="Montserrat"/>
                <a:ea typeface="Montserrat"/>
                <a:cs typeface="Montserrat"/>
                <a:sym typeface="Montserrat"/>
              </a:rPr>
              <a:t>Writers</a:t>
            </a:r>
            <a:endParaRPr sz="2700" b="1">
              <a:solidFill>
                <a:schemeClr val="lt1"/>
              </a:solidFill>
              <a:latin typeface="Montserrat"/>
              <a:ea typeface="Montserrat"/>
              <a:cs typeface="Montserrat"/>
              <a:sym typeface="Montserrat"/>
            </a:endParaRPr>
          </a:p>
        </p:txBody>
      </p:sp>
      <p:pic>
        <p:nvPicPr>
          <p:cNvPr id="199" name="Google Shape;199;p33"/>
          <p:cNvPicPr preferRelativeResize="0"/>
          <p:nvPr/>
        </p:nvPicPr>
        <p:blipFill>
          <a:blip r:embed="rId3">
            <a:alphaModFix/>
          </a:blip>
          <a:stretch>
            <a:fillRect/>
          </a:stretch>
        </p:blipFill>
        <p:spPr>
          <a:xfrm>
            <a:off x="668101" y="2253939"/>
            <a:ext cx="1596149" cy="1615807"/>
          </a:xfrm>
          <a:prstGeom prst="rect">
            <a:avLst/>
          </a:prstGeom>
          <a:noFill/>
          <a:ln>
            <a:noFill/>
          </a:ln>
        </p:spPr>
      </p:pic>
      <p:pic>
        <p:nvPicPr>
          <p:cNvPr id="200" name="Google Shape;200;p33" descr="RespectAbility Policy, Practices and Latinx Outreach Associate Stephanie Farfan smiling in front of the RespectAbility banner"/>
          <p:cNvPicPr preferRelativeResize="0"/>
          <p:nvPr/>
        </p:nvPicPr>
        <p:blipFill rotWithShape="1">
          <a:blip r:embed="rId4">
            <a:alphaModFix/>
          </a:blip>
          <a:srcRect/>
          <a:stretch/>
        </p:blipFill>
        <p:spPr>
          <a:xfrm>
            <a:off x="2992926" y="2263763"/>
            <a:ext cx="1596148" cy="1596148"/>
          </a:xfrm>
          <a:prstGeom prst="rect">
            <a:avLst/>
          </a:prstGeom>
          <a:noFill/>
          <a:ln>
            <a:noFill/>
          </a:ln>
        </p:spPr>
      </p:pic>
      <p:sp>
        <p:nvSpPr>
          <p:cNvPr id="201" name="Google Shape;201;p33"/>
          <p:cNvSpPr txBox="1"/>
          <p:nvPr/>
        </p:nvSpPr>
        <p:spPr>
          <a:xfrm>
            <a:off x="403706" y="3986700"/>
            <a:ext cx="2149650" cy="594000"/>
          </a:xfrm>
          <a:prstGeom prst="rect">
            <a:avLst/>
          </a:prstGeom>
          <a:noFill/>
          <a:ln>
            <a:noFill/>
          </a:ln>
        </p:spPr>
        <p:txBody>
          <a:bodyPr spcFirstLastPara="1" wrap="square" lIns="68569" tIns="68569" rIns="68569" bIns="68569" anchor="t" anchorCtr="0">
            <a:noAutofit/>
          </a:bodyPr>
          <a:lstStyle/>
          <a:p>
            <a:pPr algn="ctr"/>
            <a:r>
              <a:rPr lang="en-US" sz="1125">
                <a:latin typeface="Montserrat"/>
                <a:ea typeface="Montserrat"/>
                <a:cs typeface="Montserrat"/>
                <a:sym typeface="Montserrat"/>
              </a:rPr>
              <a:t>Dr. Victor Santiago Pineda President, World Enabled Senior Advisor, RespectAbility</a:t>
            </a:r>
            <a:endParaRPr sz="1125">
              <a:latin typeface="Montserrat"/>
              <a:ea typeface="Montserrat"/>
              <a:cs typeface="Montserrat"/>
              <a:sym typeface="Montserrat"/>
            </a:endParaRPr>
          </a:p>
        </p:txBody>
      </p:sp>
      <p:sp>
        <p:nvSpPr>
          <p:cNvPr id="202" name="Google Shape;202;p33"/>
          <p:cNvSpPr txBox="1"/>
          <p:nvPr/>
        </p:nvSpPr>
        <p:spPr>
          <a:xfrm>
            <a:off x="2992931" y="3986700"/>
            <a:ext cx="1596150" cy="763650"/>
          </a:xfrm>
          <a:prstGeom prst="rect">
            <a:avLst/>
          </a:prstGeom>
          <a:noFill/>
          <a:ln>
            <a:noFill/>
          </a:ln>
        </p:spPr>
        <p:txBody>
          <a:bodyPr spcFirstLastPara="1" wrap="square" lIns="68569" tIns="68569" rIns="68569" bIns="68569" anchor="t" anchorCtr="0">
            <a:noAutofit/>
          </a:bodyPr>
          <a:lstStyle/>
          <a:p>
            <a:pPr algn="ctr"/>
            <a:r>
              <a:rPr lang="en-US" sz="1125">
                <a:latin typeface="Montserrat"/>
                <a:ea typeface="Montserrat"/>
                <a:cs typeface="Montserrat"/>
                <a:sym typeface="Montserrat"/>
              </a:rPr>
              <a:t>Stephanie Farfan</a:t>
            </a:r>
            <a:endParaRPr sz="1125">
              <a:latin typeface="Montserrat"/>
              <a:ea typeface="Montserrat"/>
              <a:cs typeface="Montserrat"/>
              <a:sym typeface="Montserrat"/>
            </a:endParaRPr>
          </a:p>
          <a:p>
            <a:pPr algn="ctr"/>
            <a:r>
              <a:rPr lang="en-US" sz="1125">
                <a:latin typeface="Montserrat"/>
                <a:ea typeface="Montserrat"/>
                <a:cs typeface="Montserrat"/>
                <a:sym typeface="Montserrat"/>
              </a:rPr>
              <a:t>Policy, Practices, Latinx Outreach, RespectAbility</a:t>
            </a:r>
            <a:endParaRPr sz="1125">
              <a:latin typeface="Montserrat"/>
              <a:ea typeface="Montserrat"/>
              <a:cs typeface="Montserrat"/>
              <a:sym typeface="Montserrat"/>
            </a:endParaRPr>
          </a:p>
        </p:txBody>
      </p:sp>
      <p:sp>
        <p:nvSpPr>
          <p:cNvPr id="203" name="Google Shape;203;p33"/>
          <p:cNvSpPr txBox="1"/>
          <p:nvPr/>
        </p:nvSpPr>
        <p:spPr>
          <a:xfrm>
            <a:off x="5079863" y="3953963"/>
            <a:ext cx="1803375" cy="829125"/>
          </a:xfrm>
          <a:prstGeom prst="rect">
            <a:avLst/>
          </a:prstGeom>
          <a:noFill/>
          <a:ln>
            <a:noFill/>
          </a:ln>
        </p:spPr>
        <p:txBody>
          <a:bodyPr spcFirstLastPara="1" wrap="square" lIns="68569" tIns="68569" rIns="68569" bIns="68569" anchor="t" anchorCtr="0">
            <a:noAutofit/>
          </a:bodyPr>
          <a:lstStyle/>
          <a:p>
            <a:pPr algn="ctr"/>
            <a:r>
              <a:rPr lang="en-US" sz="1125">
                <a:latin typeface="Montserrat"/>
                <a:ea typeface="Montserrat"/>
                <a:cs typeface="Montserrat"/>
                <a:sym typeface="Montserrat"/>
              </a:rPr>
              <a:t>Paola Vergara Acevedo</a:t>
            </a:r>
            <a:endParaRPr sz="1125">
              <a:latin typeface="Montserrat"/>
              <a:ea typeface="Montserrat"/>
              <a:cs typeface="Montserrat"/>
              <a:sym typeface="Montserrat"/>
            </a:endParaRPr>
          </a:p>
          <a:p>
            <a:pPr algn="ctr"/>
            <a:r>
              <a:rPr lang="en-US" sz="1125">
                <a:latin typeface="Montserrat"/>
                <a:ea typeface="Montserrat"/>
                <a:cs typeface="Montserrat"/>
                <a:sym typeface="Montserrat"/>
              </a:rPr>
              <a:t>Co-Chair of Spanish Language Committee</a:t>
            </a:r>
            <a:endParaRPr sz="1125">
              <a:latin typeface="Montserrat"/>
              <a:ea typeface="Montserrat"/>
              <a:cs typeface="Montserrat"/>
              <a:sym typeface="Montserrat"/>
            </a:endParaRPr>
          </a:p>
        </p:txBody>
      </p:sp>
      <p:sp>
        <p:nvSpPr>
          <p:cNvPr id="204" name="Google Shape;204;p33"/>
          <p:cNvSpPr txBox="1"/>
          <p:nvPr/>
        </p:nvSpPr>
        <p:spPr>
          <a:xfrm>
            <a:off x="7116056" y="3953963"/>
            <a:ext cx="1596150" cy="594000"/>
          </a:xfrm>
          <a:prstGeom prst="rect">
            <a:avLst/>
          </a:prstGeom>
          <a:noFill/>
          <a:ln>
            <a:noFill/>
          </a:ln>
        </p:spPr>
        <p:txBody>
          <a:bodyPr spcFirstLastPara="1" wrap="square" lIns="68569" tIns="68569" rIns="68569" bIns="68569" anchor="t" anchorCtr="0">
            <a:noAutofit/>
          </a:bodyPr>
          <a:lstStyle/>
          <a:p>
            <a:pPr algn="ctr"/>
            <a:r>
              <a:rPr lang="en-US" sz="1125">
                <a:latin typeface="Montserrat"/>
                <a:ea typeface="Montserrat"/>
                <a:cs typeface="Montserrat"/>
                <a:sym typeface="Montserrat"/>
              </a:rPr>
              <a:t>Edith Espiritu</a:t>
            </a:r>
            <a:endParaRPr sz="1125">
              <a:latin typeface="Montserrat"/>
              <a:ea typeface="Montserrat"/>
              <a:cs typeface="Montserrat"/>
              <a:sym typeface="Montserrat"/>
            </a:endParaRPr>
          </a:p>
          <a:p>
            <a:pPr algn="ctr"/>
            <a:r>
              <a:rPr lang="en-US" sz="1125">
                <a:latin typeface="Montserrat"/>
                <a:ea typeface="Montserrat"/>
                <a:cs typeface="Montserrat"/>
                <a:sym typeface="Montserrat"/>
              </a:rPr>
              <a:t>Parent Coordinator and Outreach, Fiesta Educativa</a:t>
            </a:r>
            <a:endParaRPr sz="1125">
              <a:latin typeface="Montserrat"/>
              <a:ea typeface="Montserrat"/>
              <a:cs typeface="Montserrat"/>
              <a:sym typeface="Montserrat"/>
            </a:endParaRPr>
          </a:p>
        </p:txBody>
      </p:sp>
      <p:pic>
        <p:nvPicPr>
          <p:cNvPr id="205" name="Google Shape;205;p33"/>
          <p:cNvPicPr preferRelativeResize="0"/>
          <p:nvPr/>
        </p:nvPicPr>
        <p:blipFill>
          <a:blip r:embed="rId5">
            <a:alphaModFix/>
          </a:blip>
          <a:stretch>
            <a:fillRect/>
          </a:stretch>
        </p:blipFill>
        <p:spPr>
          <a:xfrm>
            <a:off x="5215397" y="2263763"/>
            <a:ext cx="1532305" cy="1596151"/>
          </a:xfrm>
          <a:prstGeom prst="rect">
            <a:avLst/>
          </a:prstGeom>
          <a:noFill/>
          <a:ln>
            <a:noFill/>
          </a:ln>
        </p:spPr>
      </p:pic>
      <p:pic>
        <p:nvPicPr>
          <p:cNvPr id="206" name="Google Shape;206;p33"/>
          <p:cNvPicPr preferRelativeResize="0"/>
          <p:nvPr/>
        </p:nvPicPr>
        <p:blipFill rotWithShape="1">
          <a:blip r:embed="rId6">
            <a:alphaModFix/>
          </a:blip>
          <a:srcRect t="5924" b="18989"/>
          <a:stretch/>
        </p:blipFill>
        <p:spPr>
          <a:xfrm>
            <a:off x="7177837" y="2263763"/>
            <a:ext cx="1472588" cy="15961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body" idx="1"/>
          </p:nvPr>
        </p:nvSpPr>
        <p:spPr>
          <a:xfrm>
            <a:off x="267356" y="1800075"/>
            <a:ext cx="5832450" cy="3909150"/>
          </a:xfrm>
          <a:prstGeom prst="rect">
            <a:avLst/>
          </a:prstGeom>
          <a:noFill/>
          <a:ln>
            <a:noFill/>
          </a:ln>
        </p:spPr>
        <p:txBody>
          <a:bodyPr spcFirstLastPara="1" wrap="square" lIns="68550" tIns="68550" rIns="68550" bIns="68550" anchor="t" anchorCtr="0">
            <a:noAutofit/>
          </a:bodyPr>
          <a:lstStyle/>
          <a:p>
            <a:pPr indent="-285750">
              <a:lnSpc>
                <a:spcPct val="115000"/>
              </a:lnSpc>
              <a:buClr>
                <a:schemeClr val="dk1"/>
              </a:buClr>
              <a:buSzPts val="2400"/>
              <a:buFont typeface="Montserrat"/>
              <a:buAutoNum type="arabicPeriod"/>
            </a:pPr>
            <a:r>
              <a:rPr lang="en-US" sz="1800" b="1">
                <a:solidFill>
                  <a:schemeClr val="dk1"/>
                </a:solidFill>
                <a:latin typeface="Montserrat"/>
                <a:ea typeface="Montserrat"/>
                <a:cs typeface="Montserrat"/>
                <a:sym typeface="Montserrat"/>
              </a:rPr>
              <a:t>Recognize children with disabilities are capable and can change the world</a:t>
            </a:r>
            <a:endParaRPr sz="1800" b="1">
              <a:solidFill>
                <a:schemeClr val="dk1"/>
              </a:solidFill>
              <a:latin typeface="Montserrat"/>
              <a:ea typeface="Montserrat"/>
              <a:cs typeface="Montserrat"/>
              <a:sym typeface="Montserrat"/>
            </a:endParaRPr>
          </a:p>
          <a:p>
            <a:pPr marL="685800" indent="-285750">
              <a:lnSpc>
                <a:spcPct val="115000"/>
              </a:lnSpc>
              <a:buClr>
                <a:schemeClr val="dk1"/>
              </a:buClr>
              <a:buSzPts val="2400"/>
              <a:buFont typeface="Montserrat"/>
              <a:buChar char="❖"/>
            </a:pPr>
            <a:r>
              <a:rPr lang="en-US" sz="1800">
                <a:solidFill>
                  <a:schemeClr val="dk1"/>
                </a:solidFill>
                <a:latin typeface="Montserrat"/>
                <a:ea typeface="Montserrat"/>
                <a:cs typeface="Montserrat"/>
                <a:sym typeface="Montserrat"/>
              </a:rPr>
              <a:t>It’s important to have high expectations for your child because all children have the ability to learn and grow.</a:t>
            </a:r>
            <a:endParaRPr sz="1800">
              <a:solidFill>
                <a:schemeClr val="dk1"/>
              </a:solidFill>
              <a:latin typeface="Montserrat"/>
              <a:ea typeface="Montserrat"/>
              <a:cs typeface="Montserrat"/>
              <a:sym typeface="Montserrat"/>
            </a:endParaRPr>
          </a:p>
          <a:p>
            <a:pPr marL="685800" indent="-285750">
              <a:lnSpc>
                <a:spcPct val="115000"/>
              </a:lnSpc>
              <a:buClr>
                <a:schemeClr val="dk1"/>
              </a:buClr>
              <a:buSzPts val="2400"/>
              <a:buFont typeface="Montserrat"/>
              <a:buChar char="❖"/>
            </a:pPr>
            <a:r>
              <a:rPr lang="en-US" sz="1800">
                <a:solidFill>
                  <a:schemeClr val="dk1"/>
                </a:solidFill>
                <a:latin typeface="Montserrat"/>
                <a:ea typeface="Montserrat"/>
                <a:cs typeface="Montserrat"/>
                <a:sym typeface="Montserrat"/>
              </a:rPr>
              <a:t>Don’t let the negative views of others define them.</a:t>
            </a:r>
            <a:endParaRPr sz="1800">
              <a:solidFill>
                <a:schemeClr val="dk1"/>
              </a:solidFill>
              <a:latin typeface="Montserrat"/>
              <a:ea typeface="Montserrat"/>
              <a:cs typeface="Montserrat"/>
              <a:sym typeface="Montserrat"/>
            </a:endParaRPr>
          </a:p>
          <a:p>
            <a:pPr marL="685800" indent="-285750">
              <a:lnSpc>
                <a:spcPct val="115000"/>
              </a:lnSpc>
              <a:buClr>
                <a:schemeClr val="dk1"/>
              </a:buClr>
              <a:buSzPts val="2400"/>
              <a:buFont typeface="Montserrat"/>
              <a:buChar char="❖"/>
            </a:pPr>
            <a:r>
              <a:rPr lang="en-US" sz="1800">
                <a:solidFill>
                  <a:schemeClr val="dk1"/>
                </a:solidFill>
                <a:latin typeface="Montserrat"/>
                <a:ea typeface="Montserrat"/>
                <a:cs typeface="Montserrat"/>
                <a:sym typeface="Montserrat"/>
              </a:rPr>
              <a:t>Recognize their talents and potential to contribute to their communities.</a:t>
            </a:r>
            <a:endParaRPr sz="1800">
              <a:solidFill>
                <a:schemeClr val="dk1"/>
              </a:solidFill>
              <a:latin typeface="Montserrat"/>
              <a:ea typeface="Montserrat"/>
              <a:cs typeface="Montserrat"/>
              <a:sym typeface="Montserrat"/>
            </a:endParaRPr>
          </a:p>
          <a:p>
            <a:pPr marL="685800" indent="-285750">
              <a:lnSpc>
                <a:spcPct val="115000"/>
              </a:lnSpc>
              <a:buClr>
                <a:schemeClr val="dk1"/>
              </a:buClr>
              <a:buSzPts val="2400"/>
              <a:buFont typeface="Montserrat"/>
              <a:buChar char="❖"/>
            </a:pPr>
            <a:r>
              <a:rPr lang="en-US" sz="1800">
                <a:solidFill>
                  <a:schemeClr val="dk1"/>
                </a:solidFill>
                <a:latin typeface="Montserrat"/>
                <a:ea typeface="Montserrat"/>
                <a:cs typeface="Montserrat"/>
                <a:sym typeface="Montserrat"/>
              </a:rPr>
              <a:t>With a support network, available resources, mentors and the love of their family, your daughter or son can achieve their highest potential.</a:t>
            </a:r>
            <a:endParaRPr sz="1800">
              <a:latin typeface="Montserrat"/>
              <a:ea typeface="Montserrat"/>
              <a:cs typeface="Montserrat"/>
              <a:sym typeface="Montserrat"/>
            </a:endParaRPr>
          </a:p>
          <a:p>
            <a:pPr marL="257175" lvl="1" indent="-28575">
              <a:spcBef>
                <a:spcPts val="480"/>
              </a:spcBef>
              <a:buSzPts val="1600"/>
            </a:pPr>
            <a:endParaRPr sz="1200">
              <a:solidFill>
                <a:schemeClr val="dk1"/>
              </a:solidFill>
              <a:latin typeface="Montserrat"/>
              <a:ea typeface="Montserrat"/>
              <a:cs typeface="Montserrat"/>
              <a:sym typeface="Montserrat"/>
            </a:endParaRPr>
          </a:p>
        </p:txBody>
      </p:sp>
      <p:pic>
        <p:nvPicPr>
          <p:cNvPr id="310" name="Google Shape;310;p45"/>
          <p:cNvPicPr preferRelativeResize="0"/>
          <p:nvPr/>
        </p:nvPicPr>
        <p:blipFill>
          <a:blip r:embed="rId3">
            <a:alphaModFix/>
          </a:blip>
          <a:stretch>
            <a:fillRect/>
          </a:stretch>
        </p:blipFill>
        <p:spPr>
          <a:xfrm>
            <a:off x="5951381" y="2985356"/>
            <a:ext cx="2971013" cy="1980675"/>
          </a:xfrm>
          <a:prstGeom prst="rect">
            <a:avLst/>
          </a:prstGeom>
          <a:noFill/>
          <a:ln>
            <a:noFill/>
          </a:ln>
        </p:spPr>
      </p:pic>
      <p:sp>
        <p:nvSpPr>
          <p:cNvPr id="311" name="Google Shape;311;p45"/>
          <p:cNvSpPr txBox="1"/>
          <p:nvPr/>
        </p:nvSpPr>
        <p:spPr>
          <a:xfrm>
            <a:off x="6138694" y="5060606"/>
            <a:ext cx="2541150" cy="321525"/>
          </a:xfrm>
          <a:prstGeom prst="rect">
            <a:avLst/>
          </a:prstGeom>
          <a:noFill/>
          <a:ln>
            <a:noFill/>
          </a:ln>
        </p:spPr>
        <p:txBody>
          <a:bodyPr spcFirstLastPara="1" wrap="square" lIns="68569" tIns="68569" rIns="68569" bIns="68569" anchor="t" anchorCtr="0">
            <a:noAutofit/>
          </a:bodyPr>
          <a:lstStyle/>
          <a:p>
            <a:r>
              <a:rPr lang="en-US" sz="1125"/>
              <a:t>Students with disabilities learn jobs skills at a Long Beach Unified High School in Southern California. </a:t>
            </a:r>
            <a:endParaRPr sz="1125"/>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049DA4-536A-4CF6-9ECA-887199FB169B}"/>
              </a:ext>
            </a:extLst>
          </p:cNvPr>
          <p:cNvSpPr txBox="1"/>
          <p:nvPr/>
        </p:nvSpPr>
        <p:spPr>
          <a:xfrm>
            <a:off x="5805402" y="4543719"/>
            <a:ext cx="3197573" cy="553998"/>
          </a:xfrm>
          <a:prstGeom prst="rect">
            <a:avLst/>
          </a:prstGeom>
          <a:noFill/>
        </p:spPr>
        <p:txBody>
          <a:bodyPr wrap="square" rtlCol="0">
            <a:spAutoFit/>
          </a:bodyPr>
          <a:lstStyle/>
          <a:p>
            <a:r>
              <a:rPr lang="en-US" dirty="0"/>
              <a:t>Picture: Vivian Bass smiling at the camera.</a:t>
            </a:r>
          </a:p>
        </p:txBody>
      </p:sp>
      <p:pic>
        <p:nvPicPr>
          <p:cNvPr id="7" name="Picture 6" descr="Vivian Bass smiling at the camera">
            <a:extLst>
              <a:ext uri="{FF2B5EF4-FFF2-40B4-BE49-F238E27FC236}">
                <a16:creationId xmlns:a16="http://schemas.microsoft.com/office/drawing/2014/main" id="{AB99021F-631B-4AD8-A280-C47139E10020}"/>
              </a:ext>
            </a:extLst>
          </p:cNvPr>
          <p:cNvPicPr>
            <a:picLocks noChangeAspect="1"/>
          </p:cNvPicPr>
          <p:nvPr/>
        </p:nvPicPr>
        <p:blipFill>
          <a:blip r:embed="rId3"/>
          <a:stretch>
            <a:fillRect/>
          </a:stretch>
        </p:blipFill>
        <p:spPr>
          <a:xfrm>
            <a:off x="5870370" y="1485800"/>
            <a:ext cx="2915412" cy="2915412"/>
          </a:xfrm>
          <a:prstGeom prst="rect">
            <a:avLst/>
          </a:prstGeom>
        </p:spPr>
      </p:pic>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41025" y="1389206"/>
            <a:ext cx="8730990" cy="5328311"/>
          </a:xfrm>
        </p:spPr>
        <p:txBody>
          <a:bodyPr>
            <a:noAutofit/>
          </a:bodyPr>
          <a:lstStyle/>
          <a:p>
            <a:r>
              <a:rPr lang="en-US" sz="3600" b="1" dirty="0">
                <a:latin typeface="Baskerville Old Face" panose="02020602080505020303" pitchFamily="18" charset="0"/>
              </a:rPr>
              <a:t>Vivian Bass </a:t>
            </a:r>
            <a:r>
              <a:rPr lang="en-US" sz="3600" dirty="0">
                <a:latin typeface="Baskerville Old Face" panose="02020602080505020303" pitchFamily="18" charset="0"/>
              </a:rPr>
              <a:t>has dedicated her </a:t>
            </a:r>
          </a:p>
          <a:p>
            <a:r>
              <a:rPr lang="en-US" sz="3600" dirty="0">
                <a:latin typeface="Baskerville Old Face" panose="02020602080505020303" pitchFamily="18" charset="0"/>
              </a:rPr>
              <a:t>career as an advocate for </a:t>
            </a:r>
          </a:p>
          <a:p>
            <a:r>
              <a:rPr lang="en-US" sz="3600" dirty="0">
                <a:latin typeface="Baskerville Old Face" panose="02020602080505020303" pitchFamily="18" charset="0"/>
              </a:rPr>
              <a:t>people with disabilities </a:t>
            </a:r>
          </a:p>
          <a:p>
            <a:r>
              <a:rPr lang="en-US" sz="3600" dirty="0">
                <a:latin typeface="Baskerville Old Face" panose="02020602080505020303" pitchFamily="18" charset="0"/>
              </a:rPr>
              <a:t>worldwide. She is Chair of </a:t>
            </a:r>
          </a:p>
          <a:p>
            <a:r>
              <a:rPr lang="en-US" sz="3600" dirty="0">
                <a:latin typeface="Baskerville Old Face" panose="02020602080505020303" pitchFamily="18" charset="0"/>
              </a:rPr>
              <a:t>Jewish Women International </a:t>
            </a:r>
          </a:p>
          <a:p>
            <a:r>
              <a:rPr lang="en-US" sz="3600" dirty="0">
                <a:latin typeface="Baskerville Old Face" panose="02020602080505020303" pitchFamily="18" charset="0"/>
              </a:rPr>
              <a:t>(JWI)’s Board of Trustees; </a:t>
            </a:r>
          </a:p>
          <a:p>
            <a:r>
              <a:rPr lang="en-US" sz="3600" dirty="0">
                <a:latin typeface="Baskerville Old Face" panose="02020602080505020303" pitchFamily="18" charset="0"/>
              </a:rPr>
              <a:t>serves on </a:t>
            </a:r>
            <a:r>
              <a:rPr lang="en-US" sz="3600" dirty="0" err="1">
                <a:latin typeface="Baskerville Old Face" panose="02020602080505020303" pitchFamily="18" charset="0"/>
              </a:rPr>
              <a:t>RespectAbility’s</a:t>
            </a:r>
            <a:r>
              <a:rPr lang="en-US" sz="3600" dirty="0">
                <a:latin typeface="Baskerville Old Face" panose="02020602080505020303" pitchFamily="18" charset="0"/>
              </a:rPr>
              <a:t> </a:t>
            </a:r>
          </a:p>
          <a:p>
            <a:r>
              <a:rPr lang="en-US" sz="3600" dirty="0">
                <a:latin typeface="Baskerville Old Face" panose="02020602080505020303" pitchFamily="18" charset="0"/>
              </a:rPr>
              <a:t>executive committee; and is CEO Emeritus of The Jewish Foundation for Group Homes. </a:t>
            </a:r>
          </a:p>
        </p:txBody>
      </p:sp>
      <p:sp>
        <p:nvSpPr>
          <p:cNvPr id="2" name="Title 1">
            <a:extLst>
              <a:ext uri="{FF2B5EF4-FFF2-40B4-BE49-F238E27FC236}">
                <a16:creationId xmlns:a16="http://schemas.microsoft.com/office/drawing/2014/main" id="{895491B6-6409-4237-9B2D-859795C190D0}"/>
              </a:ext>
            </a:extLst>
          </p:cNvPr>
          <p:cNvSpPr>
            <a:spLocks noGrp="1"/>
          </p:cNvSpPr>
          <p:nvPr>
            <p:ph type="title"/>
          </p:nvPr>
        </p:nvSpPr>
        <p:spPr>
          <a:xfrm>
            <a:off x="642416" y="283702"/>
            <a:ext cx="8229599" cy="276999"/>
          </a:xfrm>
        </p:spPr>
        <p:txBody>
          <a:bodyPr/>
          <a:lstStyle/>
          <a:p>
            <a:pPr algn="r" rtl="0"/>
            <a:r>
              <a:rPr lang="en-US" sz="4000" b="1" i="0" dirty="0">
                <a:solidFill>
                  <a:srgbClr val="FFFFFF"/>
                </a:solidFill>
                <a:effectLst/>
                <a:latin typeface="Baskerville Old Face" panose="02020602080505020303" pitchFamily="18" charset="0"/>
                <a:ea typeface="Arial" panose="020B0604020202020204" pitchFamily="34" charset="0"/>
                <a:cs typeface="Arial" panose="020B0604020202020204" pitchFamily="34" charset="0"/>
              </a:rPr>
              <a:t>Welcoming 3</a:t>
            </a:r>
            <a:endParaRPr lang="en-US" dirty="0">
              <a:effectLst/>
            </a:endParaRPr>
          </a:p>
          <a:p>
            <a:pPr algn="r"/>
            <a:endParaRPr lang="en-US" dirty="0"/>
          </a:p>
        </p:txBody>
      </p:sp>
    </p:spTree>
    <p:extLst>
      <p:ext uri="{BB962C8B-B14F-4D97-AF65-F5344CB8AC3E}">
        <p14:creationId xmlns:p14="http://schemas.microsoft.com/office/powerpoint/2010/main" val="2555681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6"/>
          <p:cNvSpPr txBox="1">
            <a:spLocks noGrp="1"/>
          </p:cNvSpPr>
          <p:nvPr>
            <p:ph type="body" idx="1"/>
          </p:nvPr>
        </p:nvSpPr>
        <p:spPr>
          <a:xfrm>
            <a:off x="57431" y="1802213"/>
            <a:ext cx="5206500" cy="4130775"/>
          </a:xfrm>
          <a:prstGeom prst="rect">
            <a:avLst/>
          </a:prstGeom>
          <a:noFill/>
          <a:ln>
            <a:noFill/>
          </a:ln>
        </p:spPr>
        <p:txBody>
          <a:bodyPr spcFirstLastPara="1" wrap="square" lIns="68550" tIns="68550" rIns="68550" bIns="68550" anchor="t" anchorCtr="0">
            <a:noAutofit/>
          </a:bodyPr>
          <a:lstStyle/>
          <a:p>
            <a:pPr indent="-276225">
              <a:lnSpc>
                <a:spcPct val="115000"/>
              </a:lnSpc>
              <a:buClr>
                <a:schemeClr val="dk1"/>
              </a:buClr>
              <a:buSzPts val="2200"/>
              <a:buFont typeface="Montserrat"/>
              <a:buAutoNum type="arabicPeriod" startAt="2"/>
            </a:pPr>
            <a:r>
              <a:rPr lang="en-US" sz="1650" b="1">
                <a:solidFill>
                  <a:schemeClr val="dk1"/>
                </a:solidFill>
                <a:latin typeface="Montserrat"/>
                <a:ea typeface="Montserrat"/>
                <a:cs typeface="Montserrat"/>
                <a:sym typeface="Montserrat"/>
              </a:rPr>
              <a:t>Create a network of support</a:t>
            </a:r>
            <a:endParaRPr sz="1650" b="1">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a:solidFill>
                  <a:schemeClr val="dk1"/>
                </a:solidFill>
                <a:latin typeface="Montserrat"/>
                <a:ea typeface="Montserrat"/>
                <a:cs typeface="Montserrat"/>
                <a:sym typeface="Montserrat"/>
              </a:rPr>
              <a:t>Think about the resources at your disposal to ensure that your child can use his or her potential without barriers.		</a:t>
            </a:r>
            <a:endParaRPr sz="165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a:solidFill>
                  <a:schemeClr val="dk1"/>
                </a:solidFill>
                <a:latin typeface="Montserrat"/>
                <a:ea typeface="Montserrat"/>
                <a:cs typeface="Montserrat"/>
                <a:sym typeface="Montserrat"/>
              </a:rPr>
              <a:t>Create a community around you that can support you as your neighbors, other parents of children with disabilities, and support groups for parents and people with disabilities.</a:t>
            </a:r>
            <a:endParaRPr sz="165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a:solidFill>
                  <a:schemeClr val="dk1"/>
                </a:solidFill>
                <a:latin typeface="Montserrat"/>
                <a:ea typeface="Montserrat"/>
                <a:cs typeface="Montserrat"/>
                <a:sym typeface="Montserrat"/>
              </a:rPr>
              <a:t>With a strong support network that understands the services present in the community and the accessibility of those services for people with disabilities, you will better understand how to take advantage of the opportunities for your child.</a:t>
            </a:r>
            <a:endParaRPr sz="1650">
              <a:solidFill>
                <a:schemeClr val="dk1"/>
              </a:solidFill>
              <a:latin typeface="Montserrat"/>
              <a:ea typeface="Montserrat"/>
              <a:cs typeface="Montserrat"/>
              <a:sym typeface="Montserrat"/>
            </a:endParaRPr>
          </a:p>
          <a:p>
            <a:pPr marL="228600" lvl="1" indent="0">
              <a:spcBef>
                <a:spcPts val="480"/>
              </a:spcBef>
              <a:buSzPts val="1600"/>
            </a:pPr>
            <a:endParaRPr sz="1200">
              <a:solidFill>
                <a:schemeClr val="dk1"/>
              </a:solidFill>
              <a:latin typeface="Montserrat"/>
              <a:ea typeface="Montserrat"/>
              <a:cs typeface="Montserrat"/>
              <a:sym typeface="Montserrat"/>
            </a:endParaRPr>
          </a:p>
        </p:txBody>
      </p:sp>
      <p:pic>
        <p:nvPicPr>
          <p:cNvPr id="318" name="Google Shape;318;p46"/>
          <p:cNvPicPr preferRelativeResize="0"/>
          <p:nvPr/>
        </p:nvPicPr>
        <p:blipFill>
          <a:blip r:embed="rId3">
            <a:alphaModFix/>
          </a:blip>
          <a:stretch>
            <a:fillRect/>
          </a:stretch>
        </p:blipFill>
        <p:spPr>
          <a:xfrm>
            <a:off x="5497106" y="2689181"/>
            <a:ext cx="3505631" cy="2487807"/>
          </a:xfrm>
          <a:prstGeom prst="rect">
            <a:avLst/>
          </a:prstGeom>
          <a:noFill/>
          <a:ln>
            <a:noFill/>
          </a:ln>
        </p:spPr>
      </p:pic>
      <p:sp>
        <p:nvSpPr>
          <p:cNvPr id="319" name="Google Shape;319;p46"/>
          <p:cNvSpPr txBox="1"/>
          <p:nvPr/>
        </p:nvSpPr>
        <p:spPr>
          <a:xfrm>
            <a:off x="5693147" y="5176988"/>
            <a:ext cx="3113550" cy="198450"/>
          </a:xfrm>
          <a:prstGeom prst="rect">
            <a:avLst/>
          </a:prstGeom>
          <a:noFill/>
          <a:ln>
            <a:noFill/>
          </a:ln>
        </p:spPr>
        <p:txBody>
          <a:bodyPr spcFirstLastPara="1" wrap="square" lIns="68569" tIns="68569" rIns="68569" bIns="68569" anchor="t" anchorCtr="0">
            <a:noAutofit/>
          </a:bodyPr>
          <a:lstStyle/>
          <a:p>
            <a:r>
              <a:rPr lang="en-US" sz="1125"/>
              <a:t>Family photo of a newly enrolled family at the Harbor Regional Center in Torrence, CA. </a:t>
            </a:r>
            <a:endParaRPr sz="1125"/>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a:spLocks noGrp="1"/>
          </p:cNvSpPr>
          <p:nvPr>
            <p:ph type="body" idx="1"/>
          </p:nvPr>
        </p:nvSpPr>
        <p:spPr>
          <a:xfrm>
            <a:off x="75243" y="1794881"/>
            <a:ext cx="5136837" cy="4085325"/>
          </a:xfrm>
          <a:prstGeom prst="rect">
            <a:avLst/>
          </a:prstGeom>
          <a:noFill/>
          <a:ln>
            <a:noFill/>
          </a:ln>
        </p:spPr>
        <p:txBody>
          <a:bodyPr spcFirstLastPara="1" wrap="square" lIns="68550" tIns="68550" rIns="68550" bIns="68550" anchor="t" anchorCtr="0">
            <a:noAutofit/>
          </a:bodyPr>
          <a:lstStyle/>
          <a:p>
            <a:pPr indent="-276225">
              <a:buSzPts val="2200"/>
              <a:buFont typeface="Montserrat"/>
              <a:buAutoNum type="arabicPeriod" startAt="3"/>
            </a:pPr>
            <a:r>
              <a:rPr lang="en-US" sz="1650" b="1" dirty="0">
                <a:solidFill>
                  <a:schemeClr val="dk1"/>
                </a:solidFill>
                <a:latin typeface="Montserrat"/>
                <a:ea typeface="Montserrat"/>
                <a:cs typeface="Montserrat"/>
                <a:sym typeface="Montserrat"/>
              </a:rPr>
              <a:t>Promote your child’s independence</a:t>
            </a:r>
            <a:endParaRPr sz="1650" b="1"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By leaning on the community and using technology, you can help strengthen your child’s independence without fully disconnecting from you.</a:t>
            </a:r>
          </a:p>
          <a:p>
            <a:pPr marL="685800" indent="-276225">
              <a:buClr>
                <a:schemeClr val="dk1"/>
              </a:buClr>
              <a:buSzPts val="2200"/>
              <a:buFont typeface="Montserrat"/>
              <a:buChar char="❖"/>
            </a:pPr>
            <a:endParaRPr sz="1650"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Talk with your child to understand his or her wishes and interests. Support the independence and help your child find and form one’s own identity.</a:t>
            </a:r>
          </a:p>
          <a:p>
            <a:pPr marL="409575" indent="0">
              <a:buClr>
                <a:schemeClr val="dk1"/>
              </a:buClr>
              <a:buSzPts val="2200"/>
            </a:pPr>
            <a:endParaRPr sz="1650"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If your child requires personal assistance, reach out to your community and other experts to get more information about programs and support services for independent living.</a:t>
            </a:r>
            <a:endParaRPr sz="1650" dirty="0">
              <a:solidFill>
                <a:schemeClr val="dk1"/>
              </a:solidFill>
              <a:latin typeface="Montserrat"/>
              <a:ea typeface="Montserrat"/>
              <a:cs typeface="Montserrat"/>
              <a:sym typeface="Montserrat"/>
            </a:endParaRPr>
          </a:p>
          <a:p>
            <a:pPr marL="257175" lvl="1" indent="-28575">
              <a:spcBef>
                <a:spcPts val="480"/>
              </a:spcBef>
              <a:buSzPts val="1600"/>
            </a:pPr>
            <a:endParaRPr sz="1200" dirty="0">
              <a:solidFill>
                <a:schemeClr val="dk1"/>
              </a:solidFill>
              <a:latin typeface="Montserrat"/>
              <a:ea typeface="Montserrat"/>
              <a:cs typeface="Montserrat"/>
              <a:sym typeface="Montserrat"/>
            </a:endParaRPr>
          </a:p>
          <a:p>
            <a:pPr marL="257175" lvl="1" indent="-28575">
              <a:spcBef>
                <a:spcPts val="480"/>
              </a:spcBef>
              <a:buSzPts val="1600"/>
            </a:pPr>
            <a:endParaRPr sz="1200" dirty="0">
              <a:solidFill>
                <a:schemeClr val="dk1"/>
              </a:solidFill>
              <a:latin typeface="Montserrat"/>
              <a:ea typeface="Montserrat"/>
              <a:cs typeface="Montserrat"/>
              <a:sym typeface="Montserrat"/>
            </a:endParaRPr>
          </a:p>
        </p:txBody>
      </p:sp>
      <p:sp>
        <p:nvSpPr>
          <p:cNvPr id="327" name="Google Shape;327;p47"/>
          <p:cNvSpPr txBox="1"/>
          <p:nvPr/>
        </p:nvSpPr>
        <p:spPr>
          <a:xfrm>
            <a:off x="5863789" y="5352653"/>
            <a:ext cx="2594410" cy="466875"/>
          </a:xfrm>
          <a:prstGeom prst="rect">
            <a:avLst/>
          </a:prstGeom>
          <a:noFill/>
          <a:ln>
            <a:noFill/>
          </a:ln>
        </p:spPr>
        <p:txBody>
          <a:bodyPr spcFirstLastPara="1" wrap="square" lIns="68569" tIns="68569" rIns="68569" bIns="68569" anchor="t" anchorCtr="0">
            <a:noAutofit/>
          </a:bodyPr>
          <a:lstStyle/>
          <a:p>
            <a:pPr lvl="0"/>
            <a:r>
              <a:rPr lang="en-US" sz="1125" dirty="0"/>
              <a:t>An African American male student with a disability wearing a red apron with his arms crossed, looking at camera</a:t>
            </a:r>
            <a:endParaRPr sz="1125" dirty="0"/>
          </a:p>
        </p:txBody>
      </p:sp>
      <p:pic>
        <p:nvPicPr>
          <p:cNvPr id="3" name="Picture 2">
            <a:extLst>
              <a:ext uri="{FF2B5EF4-FFF2-40B4-BE49-F238E27FC236}">
                <a16:creationId xmlns:a16="http://schemas.microsoft.com/office/drawing/2014/main" id="{0F945AE0-15BA-BF4C-AF63-CA940E22DCD8}"/>
              </a:ext>
            </a:extLst>
          </p:cNvPr>
          <p:cNvPicPr>
            <a:picLocks noChangeAspect="1"/>
          </p:cNvPicPr>
          <p:nvPr/>
        </p:nvPicPr>
        <p:blipFill>
          <a:blip r:embed="rId3"/>
          <a:stretch>
            <a:fillRect/>
          </a:stretch>
        </p:blipFill>
        <p:spPr>
          <a:xfrm>
            <a:off x="6007279" y="1891506"/>
            <a:ext cx="2307431" cy="346114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body" idx="1"/>
          </p:nvPr>
        </p:nvSpPr>
        <p:spPr>
          <a:xfrm>
            <a:off x="69094" y="1835063"/>
            <a:ext cx="4205726" cy="4005000"/>
          </a:xfrm>
          <a:prstGeom prst="rect">
            <a:avLst/>
          </a:prstGeom>
          <a:noFill/>
          <a:ln>
            <a:noFill/>
          </a:ln>
        </p:spPr>
        <p:txBody>
          <a:bodyPr spcFirstLastPara="1" wrap="square" lIns="68550" tIns="68550" rIns="68550" bIns="68550" anchor="t" anchorCtr="0">
            <a:noAutofit/>
          </a:bodyPr>
          <a:lstStyle/>
          <a:p>
            <a:pPr indent="-276225">
              <a:lnSpc>
                <a:spcPct val="115000"/>
              </a:lnSpc>
              <a:buSzPts val="2200"/>
              <a:buFont typeface="Montserrat"/>
              <a:buAutoNum type="arabicPeriod" startAt="4"/>
            </a:pPr>
            <a:r>
              <a:rPr lang="en-US" sz="1650" b="1" dirty="0">
                <a:solidFill>
                  <a:schemeClr val="dk1"/>
                </a:solidFill>
                <a:latin typeface="Montserrat"/>
                <a:ea typeface="Montserrat"/>
                <a:cs typeface="Montserrat"/>
                <a:sym typeface="Montserrat"/>
              </a:rPr>
              <a:t>Meet with teachers to create a success plan for your daughter or son.</a:t>
            </a:r>
            <a:endParaRPr sz="1650" b="1" dirty="0">
              <a:solidFill>
                <a:schemeClr val="dk1"/>
              </a:solidFill>
              <a:latin typeface="Montserrat"/>
              <a:ea typeface="Montserrat"/>
              <a:cs typeface="Montserrat"/>
              <a:sym typeface="Montserrat"/>
            </a:endParaRPr>
          </a:p>
          <a:p>
            <a:pPr marL="685800" indent="-276225">
              <a:lnSpc>
                <a:spcPct val="115000"/>
              </a:lnSpc>
              <a:buClr>
                <a:schemeClr val="dk1"/>
              </a:buClr>
              <a:buSzPts val="2200"/>
              <a:buFont typeface="Montserrat"/>
              <a:buChar char="❖"/>
            </a:pPr>
            <a:r>
              <a:rPr lang="en-US" sz="1650" dirty="0">
                <a:solidFill>
                  <a:schemeClr val="dk1"/>
                </a:solidFill>
                <a:latin typeface="Montserrat"/>
                <a:ea typeface="Montserrat"/>
                <a:cs typeface="Montserrat"/>
                <a:sym typeface="Montserrat"/>
              </a:rPr>
              <a:t>Teachers and guidance counselors can be great advocates and resources for  the success of your child.</a:t>
            </a:r>
            <a:endParaRPr sz="1650" dirty="0">
              <a:solidFill>
                <a:schemeClr val="dk1"/>
              </a:solidFill>
              <a:latin typeface="Montserrat"/>
              <a:ea typeface="Montserrat"/>
              <a:cs typeface="Montserrat"/>
              <a:sym typeface="Montserrat"/>
            </a:endParaRPr>
          </a:p>
          <a:p>
            <a:pPr marL="685800" indent="-276225">
              <a:lnSpc>
                <a:spcPct val="115000"/>
              </a:lnSpc>
              <a:buClr>
                <a:schemeClr val="dk1"/>
              </a:buClr>
              <a:buSzPts val="2200"/>
              <a:buFont typeface="Montserrat"/>
              <a:buChar char="❖"/>
            </a:pPr>
            <a:r>
              <a:rPr lang="en-US" sz="1650" dirty="0">
                <a:solidFill>
                  <a:schemeClr val="dk1"/>
                </a:solidFill>
                <a:latin typeface="Montserrat"/>
                <a:ea typeface="Montserrat"/>
                <a:cs typeface="Montserrat"/>
                <a:sym typeface="Montserrat"/>
              </a:rPr>
              <a:t>Have a relationship with the teachers and guidance counselors in the school, to support your child.</a:t>
            </a:r>
            <a:endParaRPr sz="1650" dirty="0">
              <a:solidFill>
                <a:schemeClr val="dk1"/>
              </a:solidFill>
              <a:latin typeface="Montserrat"/>
              <a:ea typeface="Montserrat"/>
              <a:cs typeface="Montserrat"/>
              <a:sym typeface="Montserrat"/>
            </a:endParaRPr>
          </a:p>
          <a:p>
            <a:pPr marL="685800" indent="-276225">
              <a:lnSpc>
                <a:spcPct val="115000"/>
              </a:lnSpc>
              <a:buClr>
                <a:schemeClr val="dk1"/>
              </a:buClr>
              <a:buSzPts val="2200"/>
              <a:buFont typeface="Montserrat"/>
              <a:buChar char="❖"/>
            </a:pPr>
            <a:r>
              <a:rPr lang="en-US" sz="1650" dirty="0">
                <a:solidFill>
                  <a:schemeClr val="dk1"/>
                </a:solidFill>
                <a:latin typeface="Montserrat"/>
                <a:ea typeface="Montserrat"/>
                <a:cs typeface="Montserrat"/>
                <a:sym typeface="Montserrat"/>
              </a:rPr>
              <a:t>Together, with your child, you can create an educational success plan.</a:t>
            </a:r>
            <a:endParaRPr sz="1650" dirty="0">
              <a:solidFill>
                <a:schemeClr val="dk1"/>
              </a:solidFill>
              <a:latin typeface="Montserrat"/>
              <a:ea typeface="Montserrat"/>
              <a:cs typeface="Montserrat"/>
              <a:sym typeface="Montserrat"/>
            </a:endParaRPr>
          </a:p>
          <a:p>
            <a:pPr marL="257175" lvl="1" indent="-28575">
              <a:spcBef>
                <a:spcPts val="480"/>
              </a:spcBef>
              <a:buSzPts val="1600"/>
            </a:pPr>
            <a:endParaRPr sz="1200" dirty="0">
              <a:solidFill>
                <a:schemeClr val="dk1"/>
              </a:solidFill>
              <a:latin typeface="Montserrat"/>
              <a:ea typeface="Montserrat"/>
              <a:cs typeface="Montserrat"/>
              <a:sym typeface="Montserrat"/>
            </a:endParaRPr>
          </a:p>
          <a:p>
            <a:pPr marL="257175" lvl="1" indent="-28575">
              <a:spcBef>
                <a:spcPts val="480"/>
              </a:spcBef>
              <a:buSzPts val="1600"/>
            </a:pPr>
            <a:endParaRPr sz="1200" dirty="0">
              <a:solidFill>
                <a:schemeClr val="dk1"/>
              </a:solidFill>
              <a:latin typeface="Montserrat"/>
              <a:ea typeface="Montserrat"/>
              <a:cs typeface="Montserrat"/>
              <a:sym typeface="Montserrat"/>
            </a:endParaRPr>
          </a:p>
        </p:txBody>
      </p:sp>
      <p:pic>
        <p:nvPicPr>
          <p:cNvPr id="334" name="Google Shape;334;p48"/>
          <p:cNvPicPr preferRelativeResize="0"/>
          <p:nvPr/>
        </p:nvPicPr>
        <p:blipFill>
          <a:blip r:embed="rId3">
            <a:alphaModFix/>
          </a:blip>
          <a:stretch>
            <a:fillRect/>
          </a:stretch>
        </p:blipFill>
        <p:spPr>
          <a:xfrm>
            <a:off x="4420144" y="2200575"/>
            <a:ext cx="4513950" cy="3009300"/>
          </a:xfrm>
          <a:prstGeom prst="rect">
            <a:avLst/>
          </a:prstGeom>
          <a:noFill/>
          <a:ln>
            <a:noFill/>
          </a:ln>
        </p:spPr>
      </p:pic>
      <p:sp>
        <p:nvSpPr>
          <p:cNvPr id="335" name="Google Shape;335;p48"/>
          <p:cNvSpPr txBox="1"/>
          <p:nvPr/>
        </p:nvSpPr>
        <p:spPr>
          <a:xfrm>
            <a:off x="4733963" y="5281350"/>
            <a:ext cx="3975300" cy="379350"/>
          </a:xfrm>
          <a:prstGeom prst="rect">
            <a:avLst/>
          </a:prstGeom>
          <a:noFill/>
          <a:ln>
            <a:noFill/>
          </a:ln>
        </p:spPr>
        <p:txBody>
          <a:bodyPr spcFirstLastPara="1" wrap="square" lIns="68569" tIns="68569" rIns="68569" bIns="68569" anchor="t" anchorCtr="0">
            <a:noAutofit/>
          </a:bodyPr>
          <a:lstStyle/>
          <a:p>
            <a:r>
              <a:rPr lang="en-US" sz="1125" dirty="0"/>
              <a:t>Students with disabilities pose for a group photo in the hallway of a Long Beach Unified School District high school.</a:t>
            </a:r>
            <a:endParaRPr sz="1125"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9"/>
          <p:cNvSpPr txBox="1">
            <a:spLocks noGrp="1"/>
          </p:cNvSpPr>
          <p:nvPr>
            <p:ph type="body" idx="1"/>
          </p:nvPr>
        </p:nvSpPr>
        <p:spPr>
          <a:xfrm>
            <a:off x="92419" y="1835063"/>
            <a:ext cx="5242050" cy="4045050"/>
          </a:xfrm>
          <a:prstGeom prst="rect">
            <a:avLst/>
          </a:prstGeom>
          <a:noFill/>
          <a:ln>
            <a:noFill/>
          </a:ln>
        </p:spPr>
        <p:txBody>
          <a:bodyPr spcFirstLastPara="1" wrap="square" lIns="68550" tIns="68550" rIns="68550" bIns="68550" anchor="t" anchorCtr="0">
            <a:noAutofit/>
          </a:bodyPr>
          <a:lstStyle/>
          <a:p>
            <a:pPr indent="-276225">
              <a:lnSpc>
                <a:spcPct val="115000"/>
              </a:lnSpc>
              <a:buSzPts val="2200"/>
              <a:buFont typeface="Montserrat"/>
              <a:buAutoNum type="arabicPeriod" startAt="5"/>
            </a:pPr>
            <a:r>
              <a:rPr lang="en-US" sz="1650" b="1" dirty="0">
                <a:solidFill>
                  <a:schemeClr val="dk1"/>
                </a:solidFill>
                <a:latin typeface="Montserrat"/>
                <a:ea typeface="Montserrat"/>
                <a:cs typeface="Montserrat"/>
                <a:sym typeface="Montserrat"/>
              </a:rPr>
              <a:t>Be involved in your child’s learning</a:t>
            </a:r>
            <a:endParaRPr sz="1650" b="1" dirty="0">
              <a:solidFill>
                <a:schemeClr val="dk1"/>
              </a:solidFill>
              <a:latin typeface="Montserrat"/>
              <a:ea typeface="Montserrat"/>
              <a:cs typeface="Montserrat"/>
              <a:sym typeface="Montserrat"/>
            </a:endParaRPr>
          </a:p>
          <a:p>
            <a:pPr marL="685800" indent="-276225">
              <a:lnSpc>
                <a:spcPct val="115000"/>
              </a:lnSpc>
              <a:buClr>
                <a:schemeClr val="dk1"/>
              </a:buClr>
              <a:buSzPts val="2200"/>
              <a:buFont typeface="Montserrat"/>
              <a:buChar char="❖"/>
            </a:pPr>
            <a:r>
              <a:rPr lang="en-US" sz="1650" dirty="0">
                <a:solidFill>
                  <a:schemeClr val="dk1"/>
                </a:solidFill>
                <a:latin typeface="Montserrat"/>
                <a:ea typeface="Montserrat"/>
                <a:cs typeface="Montserrat"/>
                <a:sym typeface="Montserrat"/>
              </a:rPr>
              <a:t>Keep up with your child's curriculum and school activities to identify opportunities for more school achievements.</a:t>
            </a:r>
            <a:endParaRPr sz="1650" dirty="0">
              <a:solidFill>
                <a:schemeClr val="dk1"/>
              </a:solidFill>
              <a:latin typeface="Montserrat"/>
              <a:ea typeface="Montserrat"/>
              <a:cs typeface="Montserrat"/>
              <a:sym typeface="Montserrat"/>
            </a:endParaRPr>
          </a:p>
          <a:p>
            <a:pPr marL="685800" indent="-276225">
              <a:lnSpc>
                <a:spcPct val="115000"/>
              </a:lnSpc>
              <a:buClr>
                <a:schemeClr val="dk1"/>
              </a:buClr>
              <a:buSzPts val="2200"/>
              <a:buFont typeface="Montserrat"/>
              <a:buChar char="❖"/>
            </a:pPr>
            <a:r>
              <a:rPr lang="en-US" sz="1650" dirty="0">
                <a:solidFill>
                  <a:schemeClr val="dk1"/>
                </a:solidFill>
                <a:latin typeface="Montserrat"/>
                <a:ea typeface="Montserrat"/>
                <a:cs typeface="Montserrat"/>
                <a:sym typeface="Montserrat"/>
              </a:rPr>
              <a:t>Talk with your child about his/her studies to see if s/he is having any difficulty participating in class.</a:t>
            </a:r>
            <a:endParaRPr sz="1650" dirty="0">
              <a:solidFill>
                <a:schemeClr val="dk1"/>
              </a:solidFill>
              <a:latin typeface="Montserrat"/>
              <a:ea typeface="Montserrat"/>
              <a:cs typeface="Montserrat"/>
              <a:sym typeface="Montserrat"/>
            </a:endParaRPr>
          </a:p>
          <a:p>
            <a:pPr marL="685800" indent="-276225">
              <a:lnSpc>
                <a:spcPct val="115000"/>
              </a:lnSpc>
              <a:buClr>
                <a:schemeClr val="dk1"/>
              </a:buClr>
              <a:buSzPts val="2200"/>
              <a:buFont typeface="Montserrat"/>
              <a:buChar char="❖"/>
            </a:pPr>
            <a:r>
              <a:rPr lang="en-US" sz="1650" dirty="0">
                <a:solidFill>
                  <a:schemeClr val="dk1"/>
                </a:solidFill>
                <a:latin typeface="Montserrat"/>
                <a:ea typeface="Montserrat"/>
                <a:cs typeface="Montserrat"/>
                <a:sym typeface="Montserrat"/>
              </a:rPr>
              <a:t>Talk to the teachers so that they are aware of the way your child learns best.</a:t>
            </a:r>
            <a:endParaRPr sz="1650" dirty="0">
              <a:solidFill>
                <a:schemeClr val="dk1"/>
              </a:solidFill>
              <a:latin typeface="Montserrat"/>
              <a:ea typeface="Montserrat"/>
              <a:cs typeface="Montserrat"/>
              <a:sym typeface="Montserrat"/>
            </a:endParaRPr>
          </a:p>
          <a:p>
            <a:pPr marL="685800" indent="-276225">
              <a:lnSpc>
                <a:spcPct val="115000"/>
              </a:lnSpc>
              <a:buClr>
                <a:schemeClr val="dk1"/>
              </a:buClr>
              <a:buSzPts val="2200"/>
              <a:buFont typeface="Montserrat"/>
              <a:buChar char="❖"/>
            </a:pPr>
            <a:r>
              <a:rPr lang="en-US" sz="1650" dirty="0">
                <a:solidFill>
                  <a:schemeClr val="dk1"/>
                </a:solidFill>
                <a:latin typeface="Montserrat"/>
                <a:ea typeface="Montserrat"/>
                <a:cs typeface="Montserrat"/>
                <a:sym typeface="Montserrat"/>
              </a:rPr>
              <a:t>Review schoolwork with your child or find out if there is a tutor or program at school who can work with your son or daughter to review what s/he has learned during the day.</a:t>
            </a:r>
            <a:endParaRPr sz="1650" dirty="0">
              <a:solidFill>
                <a:schemeClr val="dk1"/>
              </a:solidFill>
              <a:latin typeface="Montserrat"/>
              <a:ea typeface="Montserrat"/>
              <a:cs typeface="Montserrat"/>
              <a:sym typeface="Montserrat"/>
            </a:endParaRPr>
          </a:p>
        </p:txBody>
      </p:sp>
      <p:sp>
        <p:nvSpPr>
          <p:cNvPr id="343" name="Google Shape;343;p49"/>
          <p:cNvSpPr txBox="1"/>
          <p:nvPr/>
        </p:nvSpPr>
        <p:spPr>
          <a:xfrm>
            <a:off x="5821456" y="5378450"/>
            <a:ext cx="2201333" cy="152393"/>
          </a:xfrm>
          <a:prstGeom prst="rect">
            <a:avLst/>
          </a:prstGeom>
          <a:noFill/>
          <a:ln>
            <a:noFill/>
          </a:ln>
        </p:spPr>
        <p:txBody>
          <a:bodyPr spcFirstLastPara="1" wrap="square" lIns="68569" tIns="68569" rIns="68569" bIns="68569" anchor="t" anchorCtr="0">
            <a:noAutofit/>
          </a:bodyPr>
          <a:lstStyle/>
          <a:p>
            <a:r>
              <a:rPr lang="en-US" sz="1125" dirty="0"/>
              <a:t>A mother holding her young son with a disability with her young daughter by her side.</a:t>
            </a:r>
            <a:endParaRPr sz="1125" dirty="0"/>
          </a:p>
        </p:txBody>
      </p:sp>
      <p:pic>
        <p:nvPicPr>
          <p:cNvPr id="5" name="Picture 4">
            <a:extLst>
              <a:ext uri="{FF2B5EF4-FFF2-40B4-BE49-F238E27FC236}">
                <a16:creationId xmlns:a16="http://schemas.microsoft.com/office/drawing/2014/main" id="{5E2A3FBF-9D14-8848-A8C4-7FC712E62238}"/>
              </a:ext>
            </a:extLst>
          </p:cNvPr>
          <p:cNvPicPr>
            <a:picLocks noChangeAspect="1"/>
          </p:cNvPicPr>
          <p:nvPr/>
        </p:nvPicPr>
        <p:blipFill>
          <a:blip r:embed="rId3"/>
          <a:stretch>
            <a:fillRect/>
          </a:stretch>
        </p:blipFill>
        <p:spPr>
          <a:xfrm>
            <a:off x="5796056" y="1873244"/>
            <a:ext cx="2344644" cy="351696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a:spLocks noGrp="1"/>
          </p:cNvSpPr>
          <p:nvPr>
            <p:ph type="body" idx="1"/>
          </p:nvPr>
        </p:nvSpPr>
        <p:spPr>
          <a:xfrm>
            <a:off x="0" y="1873313"/>
            <a:ext cx="4816800" cy="3996900"/>
          </a:xfrm>
          <a:prstGeom prst="rect">
            <a:avLst/>
          </a:prstGeom>
          <a:noFill/>
          <a:ln>
            <a:noFill/>
          </a:ln>
        </p:spPr>
        <p:txBody>
          <a:bodyPr spcFirstLastPara="1" wrap="square" lIns="68550" tIns="68550" rIns="68550" bIns="68550" anchor="t" anchorCtr="0">
            <a:noAutofit/>
          </a:bodyPr>
          <a:lstStyle/>
          <a:p>
            <a:pPr indent="-276225">
              <a:lnSpc>
                <a:spcPct val="115000"/>
              </a:lnSpc>
              <a:buClr>
                <a:schemeClr val="dk1"/>
              </a:buClr>
              <a:buSzPts val="2200"/>
              <a:buFont typeface="Montserrat"/>
              <a:buAutoNum type="arabicPeriod" startAt="6"/>
            </a:pPr>
            <a:r>
              <a:rPr lang="en-US" sz="1650" b="1" dirty="0">
                <a:solidFill>
                  <a:schemeClr val="dk1"/>
                </a:solidFill>
                <a:latin typeface="Montserrat"/>
                <a:ea typeface="Montserrat"/>
                <a:cs typeface="Montserrat"/>
                <a:sym typeface="Montserrat"/>
              </a:rPr>
              <a:t>Know your rights and fight for them</a:t>
            </a:r>
            <a:endParaRPr sz="1650" b="1"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There are three important laws that protect students with disabilities. </a:t>
            </a:r>
            <a:endParaRPr sz="1650" dirty="0">
              <a:solidFill>
                <a:schemeClr val="dk1"/>
              </a:solidFill>
              <a:latin typeface="Montserrat"/>
              <a:ea typeface="Montserrat"/>
              <a:cs typeface="Montserrat"/>
              <a:sym typeface="Montserrat"/>
            </a:endParaRPr>
          </a:p>
          <a:p>
            <a:pPr lvl="2"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1) The Individuals with Disabilities Education Act (IDEA) </a:t>
            </a:r>
            <a:endParaRPr sz="1650" dirty="0">
              <a:solidFill>
                <a:schemeClr val="dk1"/>
              </a:solidFill>
              <a:latin typeface="Montserrat"/>
              <a:ea typeface="Montserrat"/>
              <a:cs typeface="Montserrat"/>
              <a:sym typeface="Montserrat"/>
            </a:endParaRPr>
          </a:p>
          <a:p>
            <a:pPr lvl="2"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2) The American Rehabilitation Act </a:t>
            </a:r>
            <a:endParaRPr sz="1650" dirty="0">
              <a:solidFill>
                <a:schemeClr val="dk1"/>
              </a:solidFill>
              <a:latin typeface="Montserrat"/>
              <a:ea typeface="Montserrat"/>
              <a:cs typeface="Montserrat"/>
              <a:sym typeface="Montserrat"/>
            </a:endParaRPr>
          </a:p>
          <a:p>
            <a:pPr lvl="2"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3) Americans with Disabilities Act.</a:t>
            </a:r>
            <a:endParaRPr sz="1650"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IDEA requires schools to support students with disabilities and helps your child(ren) get the support they need. </a:t>
            </a:r>
            <a:endParaRPr sz="1650"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The Americans with Disabilities Act and the Rehabilitation Act prohibit discrimination against people with disabilities.</a:t>
            </a:r>
            <a:endParaRPr sz="1650" dirty="0">
              <a:solidFill>
                <a:schemeClr val="dk1"/>
              </a:solidFill>
              <a:latin typeface="Montserrat"/>
              <a:ea typeface="Montserrat"/>
              <a:cs typeface="Montserrat"/>
              <a:sym typeface="Montserrat"/>
            </a:endParaRPr>
          </a:p>
        </p:txBody>
      </p:sp>
      <p:pic>
        <p:nvPicPr>
          <p:cNvPr id="350" name="Google Shape;350;p50"/>
          <p:cNvPicPr preferRelativeResize="0"/>
          <p:nvPr/>
        </p:nvPicPr>
        <p:blipFill>
          <a:blip r:embed="rId3">
            <a:alphaModFix/>
          </a:blip>
          <a:stretch>
            <a:fillRect/>
          </a:stretch>
        </p:blipFill>
        <p:spPr>
          <a:xfrm>
            <a:off x="5012907" y="2425781"/>
            <a:ext cx="3894131" cy="2596088"/>
          </a:xfrm>
          <a:prstGeom prst="rect">
            <a:avLst/>
          </a:prstGeom>
          <a:noFill/>
          <a:ln>
            <a:noFill/>
          </a:ln>
        </p:spPr>
      </p:pic>
      <p:sp>
        <p:nvSpPr>
          <p:cNvPr id="351" name="Google Shape;351;p50"/>
          <p:cNvSpPr txBox="1"/>
          <p:nvPr/>
        </p:nvSpPr>
        <p:spPr>
          <a:xfrm>
            <a:off x="5204325" y="5143950"/>
            <a:ext cx="7343550" cy="856800"/>
          </a:xfrm>
          <a:prstGeom prst="rect">
            <a:avLst/>
          </a:prstGeom>
          <a:noFill/>
          <a:ln>
            <a:noFill/>
          </a:ln>
        </p:spPr>
        <p:txBody>
          <a:bodyPr spcFirstLastPara="1" wrap="square" lIns="68569" tIns="68569" rIns="68569" bIns="68569" anchor="t" anchorCtr="0">
            <a:noAutofit/>
          </a:bodyPr>
          <a:lstStyle/>
          <a:p>
            <a:r>
              <a:rPr lang="en-US" sz="1125" dirty="0"/>
              <a:t>A slight smile from this Long Beach student with a disability. </a:t>
            </a:r>
            <a:endParaRPr sz="1125"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457221" y="1063004"/>
            <a:ext cx="8229600" cy="207675"/>
          </a:xfrm>
          <a:prstGeom prst="rect">
            <a:avLst/>
          </a:prstGeom>
        </p:spPr>
        <p:txBody>
          <a:bodyPr spcFirstLastPara="1" wrap="square" lIns="68550" tIns="68550" rIns="68550" bIns="68550" anchor="t" anchorCtr="0">
            <a:noAutofit/>
          </a:bodyPr>
          <a:lstStyle/>
          <a:p>
            <a:pPr algn="r"/>
            <a:r>
              <a:rPr lang="en-US" sz="2700" b="1">
                <a:solidFill>
                  <a:srgbClr val="EFEFEF"/>
                </a:solidFill>
                <a:latin typeface="Montserrat"/>
                <a:ea typeface="Montserrat"/>
                <a:cs typeface="Montserrat"/>
                <a:sym typeface="Montserrat"/>
              </a:rPr>
              <a:t>Know Your Rights-IDEA, IEP &amp; 504</a:t>
            </a:r>
            <a:endParaRPr sz="2700" b="1">
              <a:solidFill>
                <a:srgbClr val="EFEFEF"/>
              </a:solidFill>
              <a:latin typeface="Montserrat"/>
              <a:ea typeface="Montserrat"/>
              <a:cs typeface="Montserrat"/>
              <a:sym typeface="Montserrat"/>
            </a:endParaRPr>
          </a:p>
        </p:txBody>
      </p:sp>
      <p:sp>
        <p:nvSpPr>
          <p:cNvPr id="357" name="Google Shape;357;p51"/>
          <p:cNvSpPr txBox="1">
            <a:spLocks noGrp="1"/>
          </p:cNvSpPr>
          <p:nvPr>
            <p:ph type="body" idx="1"/>
          </p:nvPr>
        </p:nvSpPr>
        <p:spPr>
          <a:xfrm>
            <a:off x="95663" y="1935188"/>
            <a:ext cx="6050925" cy="4007250"/>
          </a:xfrm>
          <a:prstGeom prst="rect">
            <a:avLst/>
          </a:prstGeom>
        </p:spPr>
        <p:txBody>
          <a:bodyPr spcFirstLastPara="1" wrap="square" lIns="68550" tIns="68550" rIns="68550" bIns="68550" anchor="t" anchorCtr="0">
            <a:noAutofit/>
          </a:bodyPr>
          <a:lstStyle/>
          <a:p>
            <a:pPr indent="-276225">
              <a:buSzPts val="2200"/>
              <a:buFont typeface="Montserrat"/>
              <a:buChar char="❖"/>
            </a:pPr>
            <a:r>
              <a:rPr lang="en-US" sz="1650" b="1" dirty="0">
                <a:latin typeface="Montserrat"/>
                <a:ea typeface="Montserrat"/>
                <a:cs typeface="Montserrat"/>
                <a:sym typeface="Montserrat"/>
              </a:rPr>
              <a:t>Know your rights (cont’d).</a:t>
            </a:r>
            <a:endParaRPr sz="1650" b="1" dirty="0">
              <a:latin typeface="Montserrat"/>
              <a:ea typeface="Montserrat"/>
              <a:cs typeface="Montserrat"/>
              <a:sym typeface="Montserrat"/>
            </a:endParaRPr>
          </a:p>
          <a:p>
            <a:pPr indent="-276225">
              <a:buSzPts val="2200"/>
              <a:buFont typeface="Montserrat"/>
              <a:buChar char="❖"/>
            </a:pPr>
            <a:r>
              <a:rPr lang="en-US" sz="1650" dirty="0">
                <a:latin typeface="Montserrat"/>
                <a:ea typeface="Montserrat"/>
                <a:cs typeface="Montserrat"/>
                <a:sym typeface="Montserrat"/>
              </a:rPr>
              <a:t>Learn the differences between IEP and 504 plans and which would be right for your child.</a:t>
            </a:r>
            <a:endParaRPr sz="1650" dirty="0">
              <a:latin typeface="Montserrat"/>
              <a:ea typeface="Montserrat"/>
              <a:cs typeface="Montserrat"/>
              <a:sym typeface="Montserrat"/>
            </a:endParaRPr>
          </a:p>
          <a:p>
            <a:pPr indent="-276225">
              <a:buSzPts val="2200"/>
              <a:buFont typeface="Montserrat"/>
              <a:buChar char="❖"/>
            </a:pPr>
            <a:r>
              <a:rPr lang="en-US" sz="1650" dirty="0">
                <a:latin typeface="Montserrat"/>
                <a:ea typeface="Montserrat"/>
                <a:cs typeface="Montserrat"/>
                <a:sym typeface="Montserrat"/>
              </a:rPr>
              <a:t>IEP: a blueprint or plan for a child’s special education experience at school.</a:t>
            </a:r>
            <a:endParaRPr sz="1650" dirty="0">
              <a:latin typeface="Montserrat"/>
              <a:ea typeface="Montserrat"/>
              <a:cs typeface="Montserrat"/>
              <a:sym typeface="Montserrat"/>
            </a:endParaRPr>
          </a:p>
          <a:p>
            <a:pPr lvl="1" indent="-276225">
              <a:lnSpc>
                <a:spcPct val="115000"/>
              </a:lnSpc>
              <a:buClr>
                <a:srgbClr val="333333"/>
              </a:buClr>
              <a:buSzPts val="2200"/>
              <a:buFont typeface="Montserrat"/>
              <a:buChar char="➢"/>
            </a:pPr>
            <a:r>
              <a:rPr lang="en-US" sz="1650" dirty="0">
                <a:solidFill>
                  <a:srgbClr val="333333"/>
                </a:solidFill>
                <a:latin typeface="Montserrat"/>
                <a:ea typeface="Montserrat"/>
                <a:cs typeface="Montserrat"/>
                <a:sym typeface="Montserrat"/>
              </a:rPr>
              <a:t>Includes only </a:t>
            </a:r>
            <a:r>
              <a:rPr lang="en-US" sz="1650" u="sng" dirty="0">
                <a:solidFill>
                  <a:srgbClr val="426DA9"/>
                </a:solidFill>
                <a:latin typeface="Montserrat"/>
                <a:ea typeface="Montserrat"/>
                <a:cs typeface="Montserrat"/>
                <a:sym typeface="Montserrat"/>
                <a:hlinkClick r:id="rId3"/>
              </a:rPr>
              <a:t>13 specific disabilities</a:t>
            </a:r>
            <a:r>
              <a:rPr lang="en-US" sz="1650" dirty="0">
                <a:solidFill>
                  <a:srgbClr val="333333"/>
                </a:solidFill>
                <a:latin typeface="Montserrat"/>
                <a:ea typeface="Montserrat"/>
                <a:cs typeface="Montserrat"/>
                <a:sym typeface="Montserrat"/>
              </a:rPr>
              <a:t> listed in </a:t>
            </a:r>
            <a:r>
              <a:rPr lang="en-US" sz="1650" u="sng" dirty="0">
                <a:solidFill>
                  <a:srgbClr val="426DA9"/>
                </a:solidFill>
                <a:latin typeface="Montserrat"/>
                <a:ea typeface="Montserrat"/>
                <a:cs typeface="Montserrat"/>
                <a:sym typeface="Montserrat"/>
                <a:hlinkClick r:id="rId4"/>
              </a:rPr>
              <a:t>IDEA</a:t>
            </a:r>
            <a:r>
              <a:rPr lang="en-US" sz="1650" dirty="0">
                <a:solidFill>
                  <a:srgbClr val="333333"/>
                </a:solidFill>
                <a:latin typeface="Montserrat"/>
                <a:ea typeface="Montserrat"/>
                <a:cs typeface="Montserrat"/>
                <a:sym typeface="Montserrat"/>
              </a:rPr>
              <a:t>.</a:t>
            </a:r>
            <a:endParaRPr sz="1650" dirty="0">
              <a:solidFill>
                <a:srgbClr val="333333"/>
              </a:solidFill>
              <a:latin typeface="Montserrat"/>
              <a:ea typeface="Montserrat"/>
              <a:cs typeface="Montserrat"/>
              <a:sym typeface="Montserrat"/>
            </a:endParaRPr>
          </a:p>
          <a:p>
            <a:pPr lvl="1" indent="-276225">
              <a:lnSpc>
                <a:spcPct val="115000"/>
              </a:lnSpc>
              <a:buClr>
                <a:srgbClr val="333333"/>
              </a:buClr>
              <a:buSzPts val="2200"/>
              <a:buFont typeface="Montserrat"/>
              <a:buChar char="➢"/>
            </a:pPr>
            <a:r>
              <a:rPr lang="en-US" sz="1650" dirty="0">
                <a:solidFill>
                  <a:srgbClr val="333333"/>
                </a:solidFill>
                <a:latin typeface="Montserrat"/>
                <a:ea typeface="Montserrat"/>
                <a:cs typeface="Montserrat"/>
                <a:sym typeface="Montserrat"/>
              </a:rPr>
              <a:t>The disability must affect the child’s educational performance and/or ability to learn and benefit from the </a:t>
            </a:r>
            <a:r>
              <a:rPr lang="en-US" sz="1650" dirty="0">
                <a:solidFill>
                  <a:srgbClr val="426DA9"/>
                </a:solidFill>
                <a:latin typeface="Montserrat"/>
                <a:ea typeface="Montserrat"/>
                <a:cs typeface="Montserrat"/>
                <a:sym typeface="Montserrat"/>
              </a:rPr>
              <a:t>general education curriculum</a:t>
            </a:r>
            <a:r>
              <a:rPr lang="en-US" sz="1650" dirty="0">
                <a:solidFill>
                  <a:srgbClr val="333333"/>
                </a:solidFill>
                <a:latin typeface="Montserrat"/>
                <a:ea typeface="Montserrat"/>
                <a:cs typeface="Montserrat"/>
                <a:sym typeface="Montserrat"/>
              </a:rPr>
              <a:t>, leading to the need for specialized instruction.</a:t>
            </a:r>
            <a:endParaRPr sz="1650" dirty="0">
              <a:latin typeface="Montserrat"/>
              <a:ea typeface="Montserrat"/>
              <a:cs typeface="Montserrat"/>
              <a:sym typeface="Montserrat"/>
            </a:endParaRPr>
          </a:p>
          <a:p>
            <a:pPr indent="-276225">
              <a:buSzPts val="2200"/>
              <a:buFont typeface="Montserrat"/>
              <a:buChar char="❖"/>
            </a:pPr>
            <a:r>
              <a:rPr lang="en-US" sz="1650" dirty="0">
                <a:latin typeface="Montserrat"/>
                <a:ea typeface="Montserrat"/>
                <a:cs typeface="Montserrat"/>
                <a:sym typeface="Montserrat"/>
              </a:rPr>
              <a:t>504: a plan for access needs at school</a:t>
            </a:r>
            <a:endParaRPr sz="1650" dirty="0">
              <a:latin typeface="Montserrat"/>
              <a:ea typeface="Montserrat"/>
              <a:cs typeface="Montserrat"/>
              <a:sym typeface="Montserrat"/>
            </a:endParaRPr>
          </a:p>
          <a:p>
            <a:pPr lvl="1" indent="-276225">
              <a:lnSpc>
                <a:spcPct val="115000"/>
              </a:lnSpc>
              <a:buClr>
                <a:srgbClr val="333333"/>
              </a:buClr>
              <a:buSzPts val="2200"/>
              <a:buFont typeface="Montserrat"/>
              <a:buChar char="➢"/>
            </a:pPr>
            <a:r>
              <a:rPr lang="en-US" sz="1650" dirty="0">
                <a:solidFill>
                  <a:srgbClr val="333333"/>
                </a:solidFill>
                <a:latin typeface="Montserrat"/>
                <a:ea typeface="Montserrat"/>
                <a:cs typeface="Montserrat"/>
                <a:sym typeface="Montserrat"/>
              </a:rPr>
              <a:t>A child with a disability - not restricted.</a:t>
            </a:r>
            <a:endParaRPr sz="1650" dirty="0">
              <a:solidFill>
                <a:srgbClr val="333333"/>
              </a:solidFill>
              <a:latin typeface="Montserrat"/>
              <a:ea typeface="Montserrat"/>
              <a:cs typeface="Montserrat"/>
              <a:sym typeface="Montserrat"/>
            </a:endParaRPr>
          </a:p>
          <a:p>
            <a:pPr lvl="1" indent="-276225">
              <a:lnSpc>
                <a:spcPct val="115000"/>
              </a:lnSpc>
              <a:buClr>
                <a:srgbClr val="333333"/>
              </a:buClr>
              <a:buSzPts val="2200"/>
              <a:buFont typeface="Montserrat"/>
              <a:buChar char="➢"/>
            </a:pPr>
            <a:r>
              <a:rPr lang="en-US" sz="1650" dirty="0">
                <a:solidFill>
                  <a:srgbClr val="333333"/>
                </a:solidFill>
                <a:latin typeface="Montserrat"/>
                <a:ea typeface="Montserrat"/>
                <a:cs typeface="Montserrat"/>
                <a:sym typeface="Montserrat"/>
              </a:rPr>
              <a:t>The disability must substantially limit one or more basic life activities, such as learning.</a:t>
            </a:r>
            <a:endParaRPr sz="1650" dirty="0">
              <a:solidFill>
                <a:srgbClr val="333333"/>
              </a:solidFill>
              <a:latin typeface="Montserrat"/>
              <a:ea typeface="Montserrat"/>
              <a:cs typeface="Montserrat"/>
              <a:sym typeface="Montserrat"/>
            </a:endParaRPr>
          </a:p>
          <a:p>
            <a:pPr marL="0" indent="0">
              <a:spcBef>
                <a:spcPts val="825"/>
              </a:spcBef>
            </a:pPr>
            <a:endParaRPr sz="1650" dirty="0">
              <a:latin typeface="Montserrat"/>
              <a:ea typeface="Montserrat"/>
              <a:cs typeface="Montserrat"/>
              <a:sym typeface="Montserrat"/>
            </a:endParaRPr>
          </a:p>
        </p:txBody>
      </p:sp>
      <p:pic>
        <p:nvPicPr>
          <p:cNvPr id="6" name="Google Shape;374;p53">
            <a:extLst>
              <a:ext uri="{FF2B5EF4-FFF2-40B4-BE49-F238E27FC236}">
                <a16:creationId xmlns:a16="http://schemas.microsoft.com/office/drawing/2014/main" id="{99F319C9-6710-1D44-BF4E-B59D17ED4934}"/>
              </a:ext>
            </a:extLst>
          </p:cNvPr>
          <p:cNvPicPr preferRelativeResize="0"/>
          <p:nvPr/>
        </p:nvPicPr>
        <p:blipFill>
          <a:blip r:embed="rId5">
            <a:alphaModFix/>
          </a:blip>
          <a:stretch>
            <a:fillRect/>
          </a:stretch>
        </p:blipFill>
        <p:spPr>
          <a:xfrm>
            <a:off x="6146588" y="2657475"/>
            <a:ext cx="2708452" cy="1805644"/>
          </a:xfrm>
          <a:prstGeom prst="rect">
            <a:avLst/>
          </a:prstGeom>
          <a:noFill/>
          <a:ln>
            <a:noFill/>
          </a:ln>
        </p:spPr>
      </p:pic>
      <p:sp>
        <p:nvSpPr>
          <p:cNvPr id="7" name="Google Shape;375;p53">
            <a:extLst>
              <a:ext uri="{FF2B5EF4-FFF2-40B4-BE49-F238E27FC236}">
                <a16:creationId xmlns:a16="http://schemas.microsoft.com/office/drawing/2014/main" id="{69C16A81-0D5F-E047-8A8D-93322290D95E}"/>
              </a:ext>
            </a:extLst>
          </p:cNvPr>
          <p:cNvSpPr txBox="1"/>
          <p:nvPr/>
        </p:nvSpPr>
        <p:spPr>
          <a:xfrm>
            <a:off x="6284887" y="4597934"/>
            <a:ext cx="2570114" cy="205704"/>
          </a:xfrm>
          <a:prstGeom prst="rect">
            <a:avLst/>
          </a:prstGeom>
          <a:noFill/>
          <a:ln>
            <a:noFill/>
          </a:ln>
        </p:spPr>
        <p:txBody>
          <a:bodyPr spcFirstLastPara="1" wrap="square" lIns="68569" tIns="68569" rIns="68569" bIns="68569" anchor="t" anchorCtr="0">
            <a:noAutofit/>
          </a:bodyPr>
          <a:lstStyle/>
          <a:p>
            <a:r>
              <a:rPr lang="en-US" sz="1125"/>
              <a:t>This student with a disability is out in the sun, doing work on the sunlit campus of his Long Beach, CA high school. </a:t>
            </a:r>
            <a:endParaRPr sz="1125"/>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2"/>
          <p:cNvSpPr txBox="1">
            <a:spLocks noGrp="1"/>
          </p:cNvSpPr>
          <p:nvPr>
            <p:ph type="body" idx="1"/>
          </p:nvPr>
        </p:nvSpPr>
        <p:spPr>
          <a:xfrm>
            <a:off x="0" y="1792125"/>
            <a:ext cx="5921100" cy="3836925"/>
          </a:xfrm>
          <a:prstGeom prst="rect">
            <a:avLst/>
          </a:prstGeom>
          <a:noFill/>
          <a:ln>
            <a:noFill/>
          </a:ln>
        </p:spPr>
        <p:txBody>
          <a:bodyPr spcFirstLastPara="1" wrap="square" lIns="68550" tIns="68550" rIns="68550" bIns="68550" anchor="t" anchorCtr="0">
            <a:noAutofit/>
          </a:bodyPr>
          <a:lstStyle/>
          <a:p>
            <a:pPr indent="-276225">
              <a:spcBef>
                <a:spcPts val="480"/>
              </a:spcBef>
              <a:buSzPts val="2200"/>
              <a:buFont typeface="Montserrat"/>
              <a:buAutoNum type="arabicPeriod" startAt="7"/>
            </a:pPr>
            <a:r>
              <a:rPr lang="en-US" sz="1650" b="1">
                <a:latin typeface="Montserrat"/>
                <a:ea typeface="Montserrat"/>
                <a:cs typeface="Montserrat"/>
                <a:sym typeface="Montserrat"/>
              </a:rPr>
              <a:t>Learn more about the resources and experts that can support your child</a:t>
            </a:r>
            <a:endParaRPr sz="1650" b="1">
              <a:latin typeface="Montserrat"/>
              <a:ea typeface="Montserrat"/>
              <a:cs typeface="Montserrat"/>
              <a:sym typeface="Montserrat"/>
            </a:endParaRPr>
          </a:p>
          <a:p>
            <a:pPr marL="685800" indent="-276225">
              <a:buClr>
                <a:schemeClr val="dk1"/>
              </a:buClr>
              <a:buSzPts val="2200"/>
              <a:buFont typeface="Montserrat"/>
              <a:buChar char="❖"/>
            </a:pPr>
            <a:r>
              <a:rPr lang="en-US" sz="1650">
                <a:solidFill>
                  <a:schemeClr val="dk1"/>
                </a:solidFill>
                <a:latin typeface="Montserrat"/>
                <a:ea typeface="Montserrat"/>
                <a:cs typeface="Montserrat"/>
                <a:sym typeface="Montserrat"/>
              </a:rPr>
              <a:t>Find experts such as child psychologists, therapists, and personal assistants in your community. Speak with and maintain a relationship with these experts, who can help you identify solutions and support your child in school.</a:t>
            </a:r>
            <a:endParaRPr sz="165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a:solidFill>
                  <a:schemeClr val="dk1"/>
                </a:solidFill>
                <a:latin typeface="Montserrat"/>
                <a:ea typeface="Montserrat"/>
                <a:cs typeface="Montserrat"/>
                <a:sym typeface="Montserrat"/>
              </a:rPr>
              <a:t>They will know how to advise you about the resources that exist for your child in the school environment.</a:t>
            </a:r>
            <a:endParaRPr sz="165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a:solidFill>
                  <a:schemeClr val="dk1"/>
                </a:solidFill>
                <a:latin typeface="Montserrat"/>
                <a:ea typeface="Montserrat"/>
                <a:cs typeface="Montserrat"/>
                <a:sym typeface="Montserrat"/>
              </a:rPr>
              <a:t>Remember the phrase: "Nothing About Us Without Us!" This is the motto of the disability community. Talk to your child about the resources you have found - their perspective is the most important.</a:t>
            </a:r>
            <a:endParaRPr sz="1650">
              <a:latin typeface="Montserrat"/>
              <a:ea typeface="Montserrat"/>
              <a:cs typeface="Montserrat"/>
              <a:sym typeface="Montserrat"/>
            </a:endParaRPr>
          </a:p>
        </p:txBody>
      </p:sp>
      <p:pic>
        <p:nvPicPr>
          <p:cNvPr id="366" name="Google Shape;366;p52"/>
          <p:cNvPicPr preferRelativeResize="0"/>
          <p:nvPr/>
        </p:nvPicPr>
        <p:blipFill>
          <a:blip r:embed="rId3">
            <a:alphaModFix/>
          </a:blip>
          <a:stretch>
            <a:fillRect/>
          </a:stretch>
        </p:blipFill>
        <p:spPr>
          <a:xfrm>
            <a:off x="5921100" y="2836313"/>
            <a:ext cx="3129282" cy="2086194"/>
          </a:xfrm>
          <a:prstGeom prst="rect">
            <a:avLst/>
          </a:prstGeom>
          <a:noFill/>
          <a:ln>
            <a:noFill/>
          </a:ln>
        </p:spPr>
      </p:pic>
      <p:sp>
        <p:nvSpPr>
          <p:cNvPr id="367" name="Google Shape;367;p52"/>
          <p:cNvSpPr txBox="1"/>
          <p:nvPr/>
        </p:nvSpPr>
        <p:spPr>
          <a:xfrm>
            <a:off x="6038813" y="5038594"/>
            <a:ext cx="2761425" cy="136575"/>
          </a:xfrm>
          <a:prstGeom prst="rect">
            <a:avLst/>
          </a:prstGeom>
          <a:noFill/>
          <a:ln>
            <a:noFill/>
          </a:ln>
        </p:spPr>
        <p:txBody>
          <a:bodyPr spcFirstLastPara="1" wrap="square" lIns="68569" tIns="68569" rIns="68569" bIns="68569" anchor="t" anchorCtr="0">
            <a:noAutofit/>
          </a:bodyPr>
          <a:lstStyle/>
          <a:p>
            <a:r>
              <a:rPr lang="en-US" sz="1125"/>
              <a:t>This student with a disability rolls down his high school’s hallway delivering mail and practicing job skills.</a:t>
            </a:r>
            <a:endParaRPr sz="1125"/>
          </a:p>
          <a:p>
            <a:endParaRPr sz="1125"/>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body" idx="1"/>
          </p:nvPr>
        </p:nvSpPr>
        <p:spPr>
          <a:xfrm>
            <a:off x="95681" y="1851581"/>
            <a:ext cx="5078025" cy="3908025"/>
          </a:xfrm>
          <a:prstGeom prst="rect">
            <a:avLst/>
          </a:prstGeom>
          <a:noFill/>
          <a:ln>
            <a:noFill/>
          </a:ln>
        </p:spPr>
        <p:txBody>
          <a:bodyPr spcFirstLastPara="1" wrap="square" lIns="68550" tIns="68550" rIns="68550" bIns="68550" anchor="t" anchorCtr="0">
            <a:noAutofit/>
          </a:bodyPr>
          <a:lstStyle/>
          <a:p>
            <a:pPr indent="-276225">
              <a:spcBef>
                <a:spcPts val="480"/>
              </a:spcBef>
              <a:buSzPts val="2200"/>
              <a:buFont typeface="Montserrat"/>
              <a:buAutoNum type="arabicPeriod" startAt="8"/>
            </a:pPr>
            <a:r>
              <a:rPr lang="en-US" sz="1650" b="1" dirty="0">
                <a:solidFill>
                  <a:schemeClr val="dk1"/>
                </a:solidFill>
                <a:latin typeface="Montserrat"/>
                <a:ea typeface="Montserrat"/>
                <a:cs typeface="Montserrat"/>
                <a:sym typeface="Montserrat"/>
              </a:rPr>
              <a:t>Be involved in your child’s extracurricular activities</a:t>
            </a:r>
            <a:endParaRPr sz="1650" b="1"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It is important that you are present so that you learn more about the interests of your child and the network of people with whom you have placed your trust.</a:t>
            </a:r>
            <a:endParaRPr sz="1650"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Your presence does not have to be and should not be one that watches everything. Your child has to have a space to grow and learn without always having you by his or her side.</a:t>
            </a:r>
            <a:endParaRPr sz="1650"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Do not worry - your children, although they will not always tell you, want to feel that you support them and that you are present in their life.</a:t>
            </a:r>
            <a:endParaRPr sz="1650" dirty="0">
              <a:solidFill>
                <a:schemeClr val="dk1"/>
              </a:solidFill>
              <a:latin typeface="Montserrat"/>
              <a:ea typeface="Montserrat"/>
              <a:cs typeface="Montserrat"/>
              <a:sym typeface="Montserrat"/>
            </a:endParaRPr>
          </a:p>
          <a:p>
            <a:pPr marL="257175" lvl="1" indent="-28575">
              <a:spcBef>
                <a:spcPts val="480"/>
              </a:spcBef>
              <a:buSzPts val="1600"/>
            </a:pPr>
            <a:endParaRPr sz="1200" dirty="0">
              <a:solidFill>
                <a:schemeClr val="dk1"/>
              </a:solidFill>
              <a:latin typeface="Montserrat"/>
              <a:ea typeface="Montserrat"/>
              <a:cs typeface="Montserrat"/>
              <a:sym typeface="Montserrat"/>
            </a:endParaRPr>
          </a:p>
        </p:txBody>
      </p:sp>
      <p:pic>
        <p:nvPicPr>
          <p:cNvPr id="5" name="Google Shape;358;p51">
            <a:extLst>
              <a:ext uri="{FF2B5EF4-FFF2-40B4-BE49-F238E27FC236}">
                <a16:creationId xmlns:a16="http://schemas.microsoft.com/office/drawing/2014/main" id="{D98C1BB0-AAD9-3F42-AD72-008BCCA1BB31}"/>
              </a:ext>
            </a:extLst>
          </p:cNvPr>
          <p:cNvPicPr preferRelativeResize="0"/>
          <p:nvPr/>
        </p:nvPicPr>
        <p:blipFill>
          <a:blip r:embed="rId3">
            <a:alphaModFix/>
          </a:blip>
          <a:stretch>
            <a:fillRect/>
          </a:stretch>
        </p:blipFill>
        <p:spPr>
          <a:xfrm>
            <a:off x="5668567" y="2406803"/>
            <a:ext cx="3265508" cy="2176991"/>
          </a:xfrm>
          <a:prstGeom prst="rect">
            <a:avLst/>
          </a:prstGeom>
          <a:noFill/>
          <a:ln>
            <a:noFill/>
          </a:ln>
        </p:spPr>
      </p:pic>
      <p:sp>
        <p:nvSpPr>
          <p:cNvPr id="6" name="Google Shape;359;p51">
            <a:extLst>
              <a:ext uri="{FF2B5EF4-FFF2-40B4-BE49-F238E27FC236}">
                <a16:creationId xmlns:a16="http://schemas.microsoft.com/office/drawing/2014/main" id="{7E9BCEBF-8323-A548-8E85-E5B5E63503C1}"/>
              </a:ext>
            </a:extLst>
          </p:cNvPr>
          <p:cNvSpPr txBox="1"/>
          <p:nvPr/>
        </p:nvSpPr>
        <p:spPr>
          <a:xfrm>
            <a:off x="5668566" y="4583793"/>
            <a:ext cx="3379753" cy="955579"/>
          </a:xfrm>
          <a:prstGeom prst="rect">
            <a:avLst/>
          </a:prstGeom>
          <a:noFill/>
          <a:ln>
            <a:noFill/>
          </a:ln>
        </p:spPr>
        <p:txBody>
          <a:bodyPr spcFirstLastPara="1" wrap="square" lIns="68569" tIns="68569" rIns="68569" bIns="68569" anchor="t" anchorCtr="0">
            <a:noAutofit/>
          </a:bodyPr>
          <a:lstStyle/>
          <a:p>
            <a:r>
              <a:rPr lang="en-US" sz="1125" dirty="0"/>
              <a:t>This student smiles at the camera in a school hallway.</a:t>
            </a:r>
            <a:endParaRPr sz="1125"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4"/>
          <p:cNvSpPr txBox="1">
            <a:spLocks noGrp="1"/>
          </p:cNvSpPr>
          <p:nvPr>
            <p:ph type="body" idx="1"/>
          </p:nvPr>
        </p:nvSpPr>
        <p:spPr>
          <a:xfrm>
            <a:off x="0" y="1861631"/>
            <a:ext cx="4892400" cy="3978450"/>
          </a:xfrm>
          <a:prstGeom prst="rect">
            <a:avLst/>
          </a:prstGeom>
          <a:noFill/>
          <a:ln>
            <a:noFill/>
          </a:ln>
        </p:spPr>
        <p:txBody>
          <a:bodyPr spcFirstLastPara="1" wrap="square" lIns="68550" tIns="68550" rIns="68550" bIns="68550" anchor="t" anchorCtr="0">
            <a:noAutofit/>
          </a:bodyPr>
          <a:lstStyle/>
          <a:p>
            <a:pPr indent="-276225">
              <a:buSzPts val="2200"/>
              <a:buFont typeface="Montserrat"/>
              <a:buAutoNum type="arabicPeriod" startAt="9"/>
            </a:pPr>
            <a:r>
              <a:rPr lang="en-US" sz="1650" b="1" dirty="0">
                <a:solidFill>
                  <a:schemeClr val="dk1"/>
                </a:solidFill>
                <a:latin typeface="Montserrat"/>
                <a:ea typeface="Montserrat"/>
                <a:cs typeface="Montserrat"/>
                <a:sym typeface="Montserrat"/>
              </a:rPr>
              <a:t>Nurture a positive disability identity</a:t>
            </a:r>
            <a:endParaRPr sz="1650" b="1" dirty="0">
              <a:solidFill>
                <a:schemeClr val="dk1"/>
              </a:solidFill>
              <a:latin typeface="Montserrat"/>
              <a:ea typeface="Montserrat"/>
              <a:cs typeface="Montserrat"/>
              <a:sym typeface="Montserrat"/>
            </a:endParaRPr>
          </a:p>
          <a:p>
            <a:pPr marL="685800" indent="-276225">
              <a:buClr>
                <a:schemeClr val="dk1"/>
              </a:buClr>
              <a:buSzPts val="2200"/>
              <a:buFont typeface="Montserrat"/>
              <a:buChar char="❖"/>
            </a:pPr>
            <a:r>
              <a:rPr lang="en-US" sz="1650" dirty="0">
                <a:solidFill>
                  <a:schemeClr val="dk1"/>
                </a:solidFill>
                <a:latin typeface="Montserrat"/>
                <a:ea typeface="Montserrat"/>
                <a:cs typeface="Montserrat"/>
                <a:sym typeface="Montserrat"/>
              </a:rPr>
              <a:t>Find mentors, and exemplary people in your community who can be role models for your child.</a:t>
            </a:r>
            <a:endParaRPr sz="1650" dirty="0">
              <a:solidFill>
                <a:schemeClr val="dk1"/>
              </a:solidFill>
              <a:latin typeface="Montserrat"/>
              <a:ea typeface="Montserrat"/>
              <a:cs typeface="Montserrat"/>
              <a:sym typeface="Montserrat"/>
            </a:endParaRPr>
          </a:p>
          <a:p>
            <a:pPr marL="685800" indent="-285750">
              <a:buClr>
                <a:schemeClr val="dk1"/>
              </a:buClr>
              <a:buSzPts val="2400"/>
              <a:buFont typeface="Montserrat"/>
              <a:buChar char="❖"/>
            </a:pPr>
            <a:r>
              <a:rPr lang="en-US" sz="1650" dirty="0">
                <a:solidFill>
                  <a:schemeClr val="dk1"/>
                </a:solidFill>
                <a:latin typeface="Montserrat"/>
                <a:ea typeface="Montserrat"/>
                <a:cs typeface="Montserrat"/>
                <a:sym typeface="Montserrat"/>
              </a:rPr>
              <a:t>Look for positive stories from leaders of people with disabilities. Your child can learn that s/he is part of a strong community and can continue to create a better world for everyone, including people with disabilities. Learn more about activists like </a:t>
            </a:r>
          </a:p>
          <a:p>
            <a:pPr marL="400050" indent="0">
              <a:buClr>
                <a:schemeClr val="dk1"/>
              </a:buClr>
              <a:buSzPts val="2400"/>
            </a:pPr>
            <a:r>
              <a:rPr lang="en-US" sz="1650" dirty="0">
                <a:solidFill>
                  <a:schemeClr val="dk1"/>
                </a:solidFill>
                <a:latin typeface="Montserrat"/>
                <a:ea typeface="Montserrat"/>
                <a:cs typeface="Montserrat"/>
                <a:sym typeface="Montserrat"/>
              </a:rPr>
              <a:t>	Judy </a:t>
            </a:r>
            <a:r>
              <a:rPr lang="en-US" sz="1650" dirty="0" err="1">
                <a:solidFill>
                  <a:schemeClr val="dk1"/>
                </a:solidFill>
                <a:latin typeface="Montserrat"/>
                <a:ea typeface="Montserrat"/>
                <a:cs typeface="Montserrat"/>
                <a:sym typeface="Montserrat"/>
              </a:rPr>
              <a:t>Heumann</a:t>
            </a:r>
            <a:r>
              <a:rPr lang="en-US" sz="1650" dirty="0">
                <a:solidFill>
                  <a:schemeClr val="dk1"/>
                </a:solidFill>
                <a:latin typeface="Montserrat"/>
                <a:ea typeface="Montserrat"/>
                <a:cs typeface="Montserrat"/>
                <a:sym typeface="Montserrat"/>
              </a:rPr>
              <a:t> and other activists 	that fought for the passage of the 	Americans with Disabilities Act (ADA) 	in 1990.</a:t>
            </a:r>
            <a:br>
              <a:rPr lang="en-US" sz="1800" dirty="0">
                <a:solidFill>
                  <a:schemeClr val="dk1"/>
                </a:solidFill>
                <a:latin typeface="Montserrat"/>
                <a:ea typeface="Montserrat"/>
                <a:cs typeface="Montserrat"/>
                <a:sym typeface="Montserrat"/>
              </a:rPr>
            </a:br>
            <a:endParaRPr sz="1800" dirty="0">
              <a:solidFill>
                <a:schemeClr val="dk1"/>
              </a:solidFill>
              <a:latin typeface="Montserrat"/>
              <a:ea typeface="Montserrat"/>
              <a:cs typeface="Montserrat"/>
              <a:sym typeface="Montserrat"/>
            </a:endParaRPr>
          </a:p>
          <a:p>
            <a:pPr marL="257175" lvl="1" indent="-28575">
              <a:spcBef>
                <a:spcPts val="480"/>
              </a:spcBef>
              <a:buSzPts val="1600"/>
            </a:pPr>
            <a:endParaRPr sz="1200" dirty="0">
              <a:solidFill>
                <a:schemeClr val="dk1"/>
              </a:solidFill>
              <a:latin typeface="Montserrat"/>
              <a:ea typeface="Montserrat"/>
              <a:cs typeface="Montserrat"/>
              <a:sym typeface="Montserrat"/>
            </a:endParaRPr>
          </a:p>
          <a:p>
            <a:pPr marL="257175" lvl="1" indent="-28575">
              <a:spcBef>
                <a:spcPts val="480"/>
              </a:spcBef>
              <a:buSzPts val="1600"/>
            </a:pPr>
            <a:endParaRPr sz="1200" dirty="0">
              <a:solidFill>
                <a:schemeClr val="dk1"/>
              </a:solidFill>
              <a:latin typeface="Montserrat"/>
              <a:ea typeface="Montserrat"/>
              <a:cs typeface="Montserrat"/>
              <a:sym typeface="Montserrat"/>
            </a:endParaRPr>
          </a:p>
        </p:txBody>
      </p:sp>
      <p:pic>
        <p:nvPicPr>
          <p:cNvPr id="382" name="Google Shape;382;p54"/>
          <p:cNvPicPr preferRelativeResize="0"/>
          <p:nvPr/>
        </p:nvPicPr>
        <p:blipFill>
          <a:blip r:embed="rId3">
            <a:alphaModFix/>
          </a:blip>
          <a:stretch>
            <a:fillRect/>
          </a:stretch>
        </p:blipFill>
        <p:spPr>
          <a:xfrm>
            <a:off x="5053088" y="2197819"/>
            <a:ext cx="3937574" cy="2727357"/>
          </a:xfrm>
          <a:prstGeom prst="rect">
            <a:avLst/>
          </a:prstGeom>
          <a:noFill/>
          <a:ln>
            <a:noFill/>
          </a:ln>
        </p:spPr>
      </p:pic>
      <p:sp>
        <p:nvSpPr>
          <p:cNvPr id="383" name="Google Shape;383;p54"/>
          <p:cNvSpPr txBox="1"/>
          <p:nvPr/>
        </p:nvSpPr>
        <p:spPr>
          <a:xfrm>
            <a:off x="5204325" y="5008238"/>
            <a:ext cx="3626325" cy="288225"/>
          </a:xfrm>
          <a:prstGeom prst="rect">
            <a:avLst/>
          </a:prstGeom>
          <a:noFill/>
          <a:ln>
            <a:noFill/>
          </a:ln>
        </p:spPr>
        <p:txBody>
          <a:bodyPr spcFirstLastPara="1" wrap="square" lIns="68569" tIns="68569" rIns="68569" bIns="68569" anchor="t" anchorCtr="0">
            <a:noAutofit/>
          </a:bodyPr>
          <a:lstStyle/>
          <a:p>
            <a:r>
              <a:rPr lang="en-US" sz="1125"/>
              <a:t>This energetic young man with Down Syndrome is framed in the cooly lit hallway of his Long Beach high school. </a:t>
            </a:r>
            <a:endParaRPr sz="1125"/>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5"/>
          <p:cNvSpPr txBox="1">
            <a:spLocks noGrp="1"/>
          </p:cNvSpPr>
          <p:nvPr>
            <p:ph type="body" idx="1"/>
          </p:nvPr>
        </p:nvSpPr>
        <p:spPr>
          <a:xfrm>
            <a:off x="32202" y="1872488"/>
            <a:ext cx="4539798" cy="3927375"/>
          </a:xfrm>
          <a:prstGeom prst="rect">
            <a:avLst/>
          </a:prstGeom>
          <a:noFill/>
          <a:ln>
            <a:noFill/>
          </a:ln>
        </p:spPr>
        <p:txBody>
          <a:bodyPr spcFirstLastPara="1" wrap="square" lIns="68550" tIns="68550" rIns="68550" bIns="68550" anchor="t" anchorCtr="0">
            <a:noAutofit/>
          </a:bodyPr>
          <a:lstStyle/>
          <a:p>
            <a:pPr indent="-276225">
              <a:spcBef>
                <a:spcPts val="480"/>
              </a:spcBef>
              <a:buSzPts val="2200"/>
              <a:buFont typeface="Montserrat"/>
              <a:buAutoNum type="arabicPeriod" startAt="10"/>
            </a:pPr>
            <a:r>
              <a:rPr lang="en-US" sz="1650" b="1" dirty="0">
                <a:latin typeface="Montserrat"/>
                <a:ea typeface="Montserrat"/>
                <a:cs typeface="Montserrat"/>
                <a:sym typeface="Montserrat"/>
              </a:rPr>
              <a:t>Recognize challenges and celebrate successes</a:t>
            </a:r>
            <a:endParaRPr sz="1650" b="1" dirty="0">
              <a:latin typeface="Montserrat"/>
              <a:ea typeface="Montserrat"/>
              <a:cs typeface="Montserrat"/>
              <a:sym typeface="Montserrat"/>
            </a:endParaRPr>
          </a:p>
          <a:p>
            <a:pPr marL="685800" indent="-276225">
              <a:buSzPts val="2200"/>
              <a:buFont typeface="Montserrat"/>
              <a:buChar char="❖"/>
            </a:pPr>
            <a:r>
              <a:rPr lang="en-US" sz="1650" dirty="0">
                <a:latin typeface="Montserrat"/>
                <a:ea typeface="Montserrat"/>
                <a:cs typeface="Montserrat"/>
                <a:sym typeface="Montserrat"/>
              </a:rPr>
              <a:t>Recognize the challenges not simply as barriers, but rather as opportunities to be creative and to change things.</a:t>
            </a:r>
            <a:endParaRPr sz="1650" dirty="0">
              <a:latin typeface="Montserrat"/>
              <a:ea typeface="Montserrat"/>
              <a:cs typeface="Montserrat"/>
              <a:sym typeface="Montserrat"/>
            </a:endParaRPr>
          </a:p>
          <a:p>
            <a:pPr marL="685800" indent="-276225">
              <a:buSzPts val="2200"/>
              <a:buFont typeface="Montserrat"/>
              <a:buChar char="❖"/>
            </a:pPr>
            <a:r>
              <a:rPr lang="en-US" sz="1650" dirty="0">
                <a:latin typeface="Montserrat"/>
                <a:ea typeface="Montserrat"/>
                <a:cs typeface="Montserrat"/>
                <a:sym typeface="Montserrat"/>
              </a:rPr>
              <a:t>Work with a support team to find solutions and remove the barriers that limit or exclude the full participation of your child(ren) in their school and family community.</a:t>
            </a:r>
            <a:endParaRPr sz="1650" dirty="0">
              <a:latin typeface="Montserrat"/>
              <a:ea typeface="Montserrat"/>
              <a:cs typeface="Montserrat"/>
              <a:sym typeface="Montserrat"/>
            </a:endParaRPr>
          </a:p>
          <a:p>
            <a:pPr marL="685800" indent="-276225">
              <a:buSzPts val="2200"/>
              <a:buFont typeface="Montserrat"/>
              <a:buChar char="❖"/>
            </a:pPr>
            <a:r>
              <a:rPr lang="en-US" sz="1650" dirty="0">
                <a:solidFill>
                  <a:schemeClr val="dk1"/>
                </a:solidFill>
                <a:latin typeface="Montserrat"/>
                <a:ea typeface="Montserrat"/>
                <a:cs typeface="Montserrat"/>
                <a:sym typeface="Montserrat"/>
              </a:rPr>
              <a:t>Each achievement is a step forward. Success comes step by step.</a:t>
            </a:r>
            <a:endParaRPr sz="1650" dirty="0">
              <a:solidFill>
                <a:schemeClr val="dk1"/>
              </a:solidFill>
              <a:latin typeface="Montserrat"/>
              <a:ea typeface="Montserrat"/>
              <a:cs typeface="Montserrat"/>
              <a:sym typeface="Montserrat"/>
            </a:endParaRPr>
          </a:p>
        </p:txBody>
      </p:sp>
      <p:pic>
        <p:nvPicPr>
          <p:cNvPr id="390" name="Google Shape;390;p55"/>
          <p:cNvPicPr preferRelativeResize="0"/>
          <p:nvPr/>
        </p:nvPicPr>
        <p:blipFill>
          <a:blip r:embed="rId3">
            <a:alphaModFix/>
          </a:blip>
          <a:stretch>
            <a:fillRect/>
          </a:stretch>
        </p:blipFill>
        <p:spPr>
          <a:xfrm>
            <a:off x="4658607" y="2406731"/>
            <a:ext cx="4230749" cy="2820488"/>
          </a:xfrm>
          <a:prstGeom prst="rect">
            <a:avLst/>
          </a:prstGeom>
          <a:noFill/>
          <a:ln>
            <a:noFill/>
          </a:ln>
        </p:spPr>
      </p:pic>
      <p:sp>
        <p:nvSpPr>
          <p:cNvPr id="391" name="Google Shape;391;p55"/>
          <p:cNvSpPr txBox="1"/>
          <p:nvPr/>
        </p:nvSpPr>
        <p:spPr>
          <a:xfrm>
            <a:off x="4825013" y="5372381"/>
            <a:ext cx="3929625" cy="288225"/>
          </a:xfrm>
          <a:prstGeom prst="rect">
            <a:avLst/>
          </a:prstGeom>
          <a:noFill/>
          <a:ln>
            <a:noFill/>
          </a:ln>
        </p:spPr>
        <p:txBody>
          <a:bodyPr spcFirstLastPara="1" wrap="square" lIns="68569" tIns="68569" rIns="68569" bIns="68569" anchor="t" anchorCtr="0">
            <a:noAutofit/>
          </a:bodyPr>
          <a:lstStyle/>
          <a:p>
            <a:r>
              <a:rPr lang="en-US" sz="1125"/>
              <a:t>These Long Beach high school students sit down with their job coach to talk about applying for summer jobs in the community. </a:t>
            </a:r>
            <a:endParaRPr sz="1125"/>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500132" y="306371"/>
            <a:ext cx="6412373" cy="477346"/>
          </a:xfrm>
        </p:spPr>
        <p:txBody>
          <a:bodyPr>
            <a:noAutofit/>
          </a:bodyPr>
          <a:lstStyle/>
          <a:p>
            <a:pPr algn="r"/>
            <a:r>
              <a:rPr lang="en-US" sz="4000" b="1" dirty="0">
                <a:solidFill>
                  <a:schemeClr val="bg1"/>
                </a:solidFill>
                <a:latin typeface="Baskerville Old Face" panose="02020602080505020303" pitchFamily="18" charset="77"/>
              </a:rPr>
              <a:t>Thank You! </a:t>
            </a:r>
            <a:endParaRPr lang="en-US" sz="4000" b="1" i="1" dirty="0">
              <a:solidFill>
                <a:schemeClr val="bg1"/>
              </a:solidFill>
              <a:latin typeface="Baskerville Old Face" panose="02020602080505020303" pitchFamily="18" charset="77"/>
            </a:endParaRPr>
          </a:p>
        </p:txBody>
      </p:sp>
      <p:sp>
        <p:nvSpPr>
          <p:cNvPr id="5" name="Text Placeholder 4">
            <a:extLst>
              <a:ext uri="{FF2B5EF4-FFF2-40B4-BE49-F238E27FC236}">
                <a16:creationId xmlns:a16="http://schemas.microsoft.com/office/drawing/2014/main" id="{12AEC62E-E488-4009-AB61-199F7A4D2D35}"/>
              </a:ext>
            </a:extLst>
          </p:cNvPr>
          <p:cNvSpPr>
            <a:spLocks noGrp="1"/>
          </p:cNvSpPr>
          <p:nvPr>
            <p:ph type="body" idx="1"/>
          </p:nvPr>
        </p:nvSpPr>
        <p:spPr>
          <a:xfrm>
            <a:off x="154728" y="1491031"/>
            <a:ext cx="8861950" cy="5366969"/>
          </a:xfrm>
        </p:spPr>
        <p:txBody>
          <a:bodyPr/>
          <a:lstStyle/>
          <a:p>
            <a:pPr algn="ctr"/>
            <a:r>
              <a:rPr lang="en-US" sz="2400" b="1" dirty="0"/>
              <a:t>We wish to express our profound thanks to our generous hosts </a:t>
            </a:r>
          </a:p>
          <a:p>
            <a:pPr algn="ctr"/>
            <a:r>
              <a:rPr lang="en-US" sz="2400" b="1" dirty="0"/>
              <a:t>here at the Guttman Office of </a:t>
            </a:r>
            <a:r>
              <a:rPr lang="en-US" sz="2400" b="1" dirty="0" err="1"/>
              <a:t>AccessABILITY</a:t>
            </a:r>
            <a:r>
              <a:rPr lang="en-US" sz="2400" b="1" dirty="0"/>
              <a:t> Services </a:t>
            </a:r>
          </a:p>
          <a:p>
            <a:pPr algn="ctr"/>
            <a:r>
              <a:rPr lang="en-US" sz="2400" i="1" dirty="0"/>
              <a:t>-------------------------------</a:t>
            </a:r>
            <a:endParaRPr lang="en-US" sz="2400" dirty="0"/>
          </a:p>
          <a:p>
            <a:pPr algn="ctr"/>
            <a:r>
              <a:rPr lang="en-US" sz="2400" b="1" dirty="0"/>
              <a:t>And to these organizations for their collaboration (alphabetically):</a:t>
            </a:r>
            <a:endParaRPr lang="en-US" sz="2400" dirty="0">
              <a:latin typeface="Baskerville  "/>
            </a:endParaRPr>
          </a:p>
          <a:p>
            <a:pPr lvl="2"/>
            <a:r>
              <a:rPr lang="en-US" sz="2400" dirty="0">
                <a:latin typeface="Baskerville  "/>
              </a:rPr>
              <a:t>• Arts for All Abilities Consortium</a:t>
            </a:r>
          </a:p>
          <a:p>
            <a:pPr lvl="2"/>
            <a:r>
              <a:rPr lang="en-US" sz="2400" dirty="0">
                <a:latin typeface="Baskerville  "/>
              </a:rPr>
              <a:t>• </a:t>
            </a:r>
            <a:r>
              <a:rPr lang="en-US" sz="2400" dirty="0" err="1">
                <a:latin typeface="Baskerville  "/>
              </a:rPr>
              <a:t>DemocracyNYC</a:t>
            </a:r>
            <a:endParaRPr lang="en-US" sz="2400" dirty="0">
              <a:latin typeface="Baskerville  "/>
            </a:endParaRPr>
          </a:p>
          <a:p>
            <a:pPr lvl="2"/>
            <a:r>
              <a:rPr lang="en-US" sz="2400" dirty="0">
                <a:latin typeface="Baskerville  "/>
              </a:rPr>
              <a:t>• Guttman Oﬃce of Partnerships and Community Engagement </a:t>
            </a:r>
          </a:p>
          <a:p>
            <a:pPr lvl="2"/>
            <a:r>
              <a:rPr lang="en-US" sz="2400" dirty="0">
                <a:latin typeface="Baskerville  "/>
              </a:rPr>
              <a:t>• Girls for Gender Equity </a:t>
            </a:r>
          </a:p>
          <a:p>
            <a:pPr lvl="2"/>
            <a:r>
              <a:rPr lang="en-US" sz="2400" dirty="0">
                <a:latin typeface="Baskerville  "/>
              </a:rPr>
              <a:t>• </a:t>
            </a:r>
            <a:r>
              <a:rPr lang="en-US" sz="2400" dirty="0" err="1">
                <a:latin typeface="Baskerville  "/>
              </a:rPr>
              <a:t>INCLUDEnyc</a:t>
            </a:r>
            <a:r>
              <a:rPr lang="en-US" sz="2400" dirty="0">
                <a:latin typeface="Baskerville  "/>
              </a:rPr>
              <a:t> and </a:t>
            </a:r>
          </a:p>
          <a:p>
            <a:pPr lvl="2"/>
            <a:r>
              <a:rPr lang="en-US" sz="2400" dirty="0">
                <a:latin typeface="Baskerville  "/>
              </a:rPr>
              <a:t>• L.O.V.E. Mentoring </a:t>
            </a:r>
          </a:p>
          <a:p>
            <a:pPr lvl="2"/>
            <a:r>
              <a:rPr lang="en-US" sz="2400" dirty="0">
                <a:latin typeface="Baskerville  "/>
              </a:rPr>
              <a:t>• Youth Action </a:t>
            </a:r>
            <a:r>
              <a:rPr lang="en-US" sz="2400" dirty="0" err="1">
                <a:latin typeface="Baskerville  "/>
              </a:rPr>
              <a:t>YouthBuild</a:t>
            </a:r>
            <a:r>
              <a:rPr lang="en-US" sz="2400" dirty="0">
                <a:latin typeface="Baskerville  "/>
              </a:rPr>
              <a:t> East Harlem</a:t>
            </a:r>
            <a:endParaRPr lang="en-US" sz="2400" i="1" dirty="0"/>
          </a:p>
          <a:p>
            <a:pPr algn="ctr"/>
            <a:r>
              <a:rPr lang="en-US" sz="2400" i="1" dirty="0"/>
              <a:t>-------------------------------</a:t>
            </a:r>
          </a:p>
          <a:p>
            <a:pPr algn="ctr"/>
            <a:r>
              <a:rPr lang="en-US" sz="2400" i="1" dirty="0"/>
              <a:t>And thank you to the New York Women’s Foundation and the </a:t>
            </a:r>
          </a:p>
          <a:p>
            <a:pPr algn="ctr"/>
            <a:r>
              <a:rPr lang="en-US" sz="2400" i="1" dirty="0"/>
              <a:t>Coca-Cola Foundation for its direct support for this effort. </a:t>
            </a:r>
          </a:p>
          <a:p>
            <a:pPr algn="ctr"/>
            <a:endParaRPr lang="en-US" sz="2400" i="1"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80966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6"/>
          <p:cNvSpPr txBox="1">
            <a:spLocks noGrp="1"/>
          </p:cNvSpPr>
          <p:nvPr>
            <p:ph type="title"/>
          </p:nvPr>
        </p:nvSpPr>
        <p:spPr>
          <a:xfrm>
            <a:off x="457202" y="1237951"/>
            <a:ext cx="8229600" cy="207675"/>
          </a:xfrm>
          <a:prstGeom prst="rect">
            <a:avLst/>
          </a:prstGeom>
        </p:spPr>
        <p:txBody>
          <a:bodyPr spcFirstLastPara="1" wrap="square" lIns="68550" tIns="68550" rIns="68550" bIns="68550" anchor="t" anchorCtr="0">
            <a:noAutofit/>
          </a:bodyPr>
          <a:lstStyle/>
          <a:p>
            <a:r>
              <a:rPr lang="en-US" sz="2700">
                <a:solidFill>
                  <a:srgbClr val="FFFFFF"/>
                </a:solidFill>
              </a:rPr>
              <a:t>Acknowledgments</a:t>
            </a:r>
            <a:endParaRPr sz="2700">
              <a:solidFill>
                <a:srgbClr val="FFFFFF"/>
              </a:solidFill>
            </a:endParaRPr>
          </a:p>
        </p:txBody>
      </p:sp>
      <p:sp>
        <p:nvSpPr>
          <p:cNvPr id="397" name="Google Shape;397;p56"/>
          <p:cNvSpPr txBox="1">
            <a:spLocks noGrp="1"/>
          </p:cNvSpPr>
          <p:nvPr>
            <p:ph type="body" idx="1"/>
          </p:nvPr>
        </p:nvSpPr>
        <p:spPr>
          <a:xfrm>
            <a:off x="457219" y="2040146"/>
            <a:ext cx="8348625" cy="624825"/>
          </a:xfrm>
          <a:prstGeom prst="rect">
            <a:avLst/>
          </a:prstGeom>
        </p:spPr>
        <p:txBody>
          <a:bodyPr spcFirstLastPara="1" wrap="square" lIns="68550" tIns="68550" rIns="68550" bIns="68550" anchor="t" anchorCtr="0">
            <a:noAutofit/>
          </a:bodyPr>
          <a:lstStyle/>
          <a:p>
            <a:pPr marL="0" indent="0"/>
            <a:r>
              <a:rPr lang="en-US" sz="1800">
                <a:latin typeface="Montserrat"/>
                <a:ea typeface="Montserrat"/>
                <a:cs typeface="Montserrat"/>
                <a:sym typeface="Montserrat"/>
              </a:rPr>
              <a:t>RespectAbility would like to thank the following fellows for their help in the creation of this guide:</a:t>
            </a:r>
            <a:endParaRPr sz="1800">
              <a:latin typeface="Montserrat"/>
              <a:ea typeface="Montserrat"/>
              <a:cs typeface="Montserrat"/>
              <a:sym typeface="Montserrat"/>
            </a:endParaRPr>
          </a:p>
          <a:p>
            <a:pPr marL="0" indent="0"/>
            <a:endParaRPr sz="1800">
              <a:latin typeface="Montserrat"/>
              <a:ea typeface="Montserrat"/>
              <a:cs typeface="Montserrat"/>
              <a:sym typeface="Montserrat"/>
            </a:endParaRPr>
          </a:p>
          <a:p>
            <a:pPr marL="0" indent="0"/>
            <a:endParaRPr sz="1800">
              <a:latin typeface="Montserrat"/>
              <a:ea typeface="Montserrat"/>
              <a:cs typeface="Montserrat"/>
              <a:sym typeface="Montserrat"/>
            </a:endParaRPr>
          </a:p>
          <a:p>
            <a:pPr marL="0" indent="0" algn="ctr"/>
            <a:endParaRPr sz="1800">
              <a:latin typeface="Montserrat"/>
              <a:ea typeface="Montserrat"/>
              <a:cs typeface="Montserrat"/>
              <a:sym typeface="Montserrat"/>
            </a:endParaRPr>
          </a:p>
          <a:p>
            <a:pPr marL="0" indent="0" algn="ctr"/>
            <a:endParaRPr sz="1800">
              <a:latin typeface="Montserrat"/>
              <a:ea typeface="Montserrat"/>
              <a:cs typeface="Montserrat"/>
              <a:sym typeface="Montserrat"/>
            </a:endParaRPr>
          </a:p>
        </p:txBody>
      </p:sp>
      <p:sp>
        <p:nvSpPr>
          <p:cNvPr id="398" name="Google Shape;398;p56"/>
          <p:cNvSpPr txBox="1"/>
          <p:nvPr/>
        </p:nvSpPr>
        <p:spPr>
          <a:xfrm>
            <a:off x="482775" y="2845800"/>
            <a:ext cx="3833100" cy="1166400"/>
          </a:xfrm>
          <a:prstGeom prst="rect">
            <a:avLst/>
          </a:prstGeom>
          <a:noFill/>
          <a:ln>
            <a:noFill/>
          </a:ln>
        </p:spPr>
        <p:txBody>
          <a:bodyPr spcFirstLastPara="1" wrap="square" lIns="68569" tIns="68569" rIns="68569" bIns="68569" anchor="t" anchorCtr="0">
            <a:noAutofit/>
          </a:bodyPr>
          <a:lstStyle/>
          <a:p>
            <a:pPr>
              <a:buClr>
                <a:schemeClr val="dk1"/>
              </a:buClr>
              <a:buSzPts val="1100"/>
            </a:pPr>
            <a:r>
              <a:rPr lang="en-US" sz="1800">
                <a:solidFill>
                  <a:schemeClr val="dk1"/>
                </a:solidFill>
                <a:latin typeface="Montserrat"/>
                <a:ea typeface="Montserrat"/>
                <a:cs typeface="Montserrat"/>
                <a:sym typeface="Montserrat"/>
              </a:rPr>
              <a:t>National Leadership Fellows:</a:t>
            </a:r>
            <a:endParaRPr sz="1800">
              <a:solidFill>
                <a:schemeClr val="dk1"/>
              </a:solidFill>
              <a:latin typeface="Montserrat"/>
              <a:ea typeface="Montserrat"/>
              <a:cs typeface="Montserrat"/>
              <a:sym typeface="Montserrat"/>
            </a:endParaRPr>
          </a:p>
          <a:p>
            <a:pPr>
              <a:buClr>
                <a:schemeClr val="dk1"/>
              </a:buClr>
              <a:buSzPts val="1100"/>
            </a:pPr>
            <a:r>
              <a:rPr lang="en-US" sz="1800">
                <a:solidFill>
                  <a:schemeClr val="dk1"/>
                </a:solidFill>
                <a:latin typeface="Montserrat"/>
                <a:ea typeface="Montserrat"/>
                <a:cs typeface="Montserrat"/>
                <a:sym typeface="Montserrat"/>
              </a:rPr>
              <a:t>Daniela Nieves</a:t>
            </a:r>
            <a:endParaRPr sz="1800">
              <a:solidFill>
                <a:schemeClr val="dk1"/>
              </a:solidFill>
              <a:latin typeface="Montserrat"/>
              <a:ea typeface="Montserrat"/>
              <a:cs typeface="Montserrat"/>
              <a:sym typeface="Montserrat"/>
            </a:endParaRPr>
          </a:p>
          <a:p>
            <a:pPr>
              <a:buClr>
                <a:schemeClr val="dk1"/>
              </a:buClr>
              <a:buSzPts val="1100"/>
            </a:pPr>
            <a:r>
              <a:rPr lang="en-US" sz="1800">
                <a:solidFill>
                  <a:schemeClr val="dk1"/>
                </a:solidFill>
                <a:latin typeface="Montserrat"/>
                <a:ea typeface="Montserrat"/>
                <a:cs typeface="Montserrat"/>
                <a:sym typeface="Montserrat"/>
              </a:rPr>
              <a:t>Mannela Iparraguirre</a:t>
            </a:r>
            <a:endParaRPr sz="1800">
              <a:solidFill>
                <a:schemeClr val="dk1"/>
              </a:solidFill>
              <a:latin typeface="Montserrat"/>
              <a:ea typeface="Montserrat"/>
              <a:cs typeface="Montserrat"/>
              <a:sym typeface="Montserrat"/>
            </a:endParaRPr>
          </a:p>
          <a:p>
            <a:pPr>
              <a:buClr>
                <a:schemeClr val="dk1"/>
              </a:buClr>
              <a:buSzPts val="1100"/>
            </a:pPr>
            <a:r>
              <a:rPr lang="en-US" sz="1800">
                <a:solidFill>
                  <a:schemeClr val="dk1"/>
                </a:solidFill>
                <a:latin typeface="Montserrat"/>
                <a:ea typeface="Montserrat"/>
                <a:cs typeface="Montserrat"/>
                <a:sym typeface="Montserrat"/>
              </a:rPr>
              <a:t>Christina Revilla Chacon</a:t>
            </a:r>
            <a:endParaRPr sz="1800">
              <a:solidFill>
                <a:schemeClr val="dk1"/>
              </a:solidFill>
              <a:latin typeface="Montserrat"/>
              <a:ea typeface="Montserrat"/>
              <a:cs typeface="Montserrat"/>
              <a:sym typeface="Montserrat"/>
            </a:endParaRPr>
          </a:p>
          <a:p>
            <a:pPr>
              <a:buClr>
                <a:schemeClr val="dk1"/>
              </a:buClr>
              <a:buSzPts val="1100"/>
            </a:pPr>
            <a:r>
              <a:rPr lang="en-US" sz="1800">
                <a:solidFill>
                  <a:schemeClr val="dk1"/>
                </a:solidFill>
                <a:latin typeface="Montserrat"/>
                <a:ea typeface="Montserrat"/>
                <a:cs typeface="Montserrat"/>
                <a:sym typeface="Montserrat"/>
              </a:rPr>
              <a:t>Rachel Walloga</a:t>
            </a:r>
            <a:endParaRPr sz="1800">
              <a:solidFill>
                <a:schemeClr val="dk1"/>
              </a:solidFill>
              <a:latin typeface="Montserrat"/>
              <a:ea typeface="Montserrat"/>
              <a:cs typeface="Montserrat"/>
              <a:sym typeface="Montserrat"/>
            </a:endParaRPr>
          </a:p>
          <a:p>
            <a:pPr>
              <a:buClr>
                <a:schemeClr val="dk1"/>
              </a:buClr>
              <a:buSzPts val="1100"/>
            </a:pPr>
            <a:r>
              <a:rPr lang="en-US" sz="1800">
                <a:solidFill>
                  <a:schemeClr val="dk1"/>
                </a:solidFill>
                <a:latin typeface="Montserrat"/>
                <a:ea typeface="Montserrat"/>
                <a:cs typeface="Montserrat"/>
                <a:sym typeface="Montserrat"/>
              </a:rPr>
              <a:t>Analucia Figueroa</a:t>
            </a:r>
            <a:endParaRPr sz="1800">
              <a:solidFill>
                <a:schemeClr val="dk1"/>
              </a:solidFill>
              <a:latin typeface="Montserrat"/>
              <a:ea typeface="Montserrat"/>
              <a:cs typeface="Montserrat"/>
              <a:sym typeface="Montserrat"/>
            </a:endParaRPr>
          </a:p>
          <a:p>
            <a:pPr>
              <a:buClr>
                <a:schemeClr val="dk1"/>
              </a:buClr>
              <a:buSzPts val="1100"/>
            </a:pPr>
            <a:r>
              <a:rPr lang="en-US" sz="1800">
                <a:solidFill>
                  <a:schemeClr val="dk1"/>
                </a:solidFill>
                <a:latin typeface="Montserrat"/>
                <a:ea typeface="Montserrat"/>
                <a:cs typeface="Montserrat"/>
                <a:sym typeface="Montserrat"/>
              </a:rPr>
              <a:t>Steve Bobadilla</a:t>
            </a:r>
            <a:endParaRPr sz="1800">
              <a:solidFill>
                <a:schemeClr val="dk1"/>
              </a:solidFill>
              <a:latin typeface="Montserrat"/>
              <a:ea typeface="Montserrat"/>
              <a:cs typeface="Montserrat"/>
              <a:sym typeface="Montserrat"/>
            </a:endParaRPr>
          </a:p>
          <a:p>
            <a:pPr>
              <a:buClr>
                <a:schemeClr val="dk1"/>
              </a:buClr>
              <a:buSzPts val="1100"/>
            </a:pPr>
            <a:r>
              <a:rPr lang="en-US" sz="1800">
                <a:solidFill>
                  <a:schemeClr val="dk1"/>
                </a:solidFill>
                <a:latin typeface="Montserrat"/>
                <a:ea typeface="Montserrat"/>
                <a:cs typeface="Montserrat"/>
                <a:sym typeface="Montserrat"/>
              </a:rPr>
              <a:t>Adie Baez</a:t>
            </a:r>
            <a:endParaRPr sz="1800">
              <a:solidFill>
                <a:schemeClr val="dk1"/>
              </a:solidFill>
              <a:latin typeface="Montserrat"/>
              <a:ea typeface="Montserrat"/>
              <a:cs typeface="Montserrat"/>
              <a:sym typeface="Montserrat"/>
            </a:endParaRPr>
          </a:p>
        </p:txBody>
      </p:sp>
      <p:sp>
        <p:nvSpPr>
          <p:cNvPr id="399" name="Google Shape;399;p56"/>
          <p:cNvSpPr txBox="1"/>
          <p:nvPr/>
        </p:nvSpPr>
        <p:spPr>
          <a:xfrm>
            <a:off x="5724450" y="2815538"/>
            <a:ext cx="2962350" cy="1737900"/>
          </a:xfrm>
          <a:prstGeom prst="rect">
            <a:avLst/>
          </a:prstGeom>
          <a:noFill/>
          <a:ln>
            <a:noFill/>
          </a:ln>
        </p:spPr>
        <p:txBody>
          <a:bodyPr spcFirstLastPara="1" wrap="square" lIns="68569" tIns="68569" rIns="68569" bIns="68569" anchor="t" anchorCtr="0">
            <a:noAutofit/>
          </a:bodyPr>
          <a:lstStyle/>
          <a:p>
            <a:r>
              <a:rPr lang="en-US" sz="1800" dirty="0" err="1">
                <a:latin typeface="Montserrat"/>
                <a:ea typeface="Montserrat"/>
                <a:cs typeface="Montserrat"/>
                <a:sym typeface="Montserrat"/>
              </a:rPr>
              <a:t>RespectAbility</a:t>
            </a:r>
            <a:r>
              <a:rPr lang="en-US" sz="1800" dirty="0">
                <a:latin typeface="Montserrat"/>
                <a:ea typeface="Montserrat"/>
                <a:cs typeface="Montserrat"/>
                <a:sym typeface="Montserrat"/>
              </a:rPr>
              <a:t> Staff:</a:t>
            </a:r>
            <a:endParaRPr sz="1800" dirty="0">
              <a:latin typeface="Montserrat"/>
              <a:ea typeface="Montserrat"/>
              <a:cs typeface="Montserrat"/>
              <a:sym typeface="Montserrat"/>
            </a:endParaRPr>
          </a:p>
          <a:p>
            <a:r>
              <a:rPr lang="en-US" sz="1800" dirty="0">
                <a:latin typeface="Montserrat"/>
                <a:ea typeface="Montserrat"/>
                <a:cs typeface="Montserrat"/>
                <a:sym typeface="Montserrat"/>
              </a:rPr>
              <a:t>Jennifer Laszlo Mizrahi</a:t>
            </a:r>
            <a:endParaRPr sz="1800" dirty="0">
              <a:latin typeface="Montserrat"/>
              <a:ea typeface="Montserrat"/>
              <a:cs typeface="Montserrat"/>
              <a:sym typeface="Montserrat"/>
            </a:endParaRPr>
          </a:p>
          <a:p>
            <a:r>
              <a:rPr lang="en-US" sz="1800" dirty="0">
                <a:latin typeface="Montserrat"/>
                <a:ea typeface="Montserrat"/>
                <a:cs typeface="Montserrat"/>
                <a:sym typeface="Montserrat"/>
              </a:rPr>
              <a:t>Philip Kahn-Pauli</a:t>
            </a:r>
            <a:endParaRPr sz="1800" dirty="0">
              <a:latin typeface="Montserrat"/>
              <a:ea typeface="Montserrat"/>
              <a:cs typeface="Montserrat"/>
              <a:sym typeface="Montserrat"/>
            </a:endParaRPr>
          </a:p>
          <a:p>
            <a:r>
              <a:rPr lang="en-US" sz="1800" dirty="0">
                <a:latin typeface="Montserrat"/>
                <a:ea typeface="Montserrat"/>
                <a:cs typeface="Montserrat"/>
                <a:sym typeface="Montserrat"/>
              </a:rPr>
              <a:t>Lauren Appelbaum</a:t>
            </a:r>
            <a:endParaRPr sz="1800" dirty="0">
              <a:latin typeface="Montserrat"/>
              <a:ea typeface="Montserrat"/>
              <a:cs typeface="Montserrat"/>
              <a:sym typeface="Montserrat"/>
            </a:endParaRPr>
          </a:p>
          <a:p>
            <a:r>
              <a:rPr lang="en-US" sz="1800" dirty="0">
                <a:latin typeface="Montserrat"/>
                <a:ea typeface="Montserrat"/>
                <a:cs typeface="Montserrat"/>
                <a:sym typeface="Montserrat"/>
              </a:rPr>
              <a:t>Ben Spangenberg</a:t>
            </a:r>
            <a:endParaRPr sz="1800" dirty="0">
              <a:latin typeface="Montserrat"/>
              <a:ea typeface="Montserrat"/>
              <a:cs typeface="Montserrat"/>
              <a:sym typeface="Montserrat"/>
            </a:endParaRPr>
          </a:p>
          <a:p>
            <a:r>
              <a:rPr lang="en-US" sz="1800" dirty="0">
                <a:latin typeface="Montserrat"/>
                <a:ea typeface="Montserrat"/>
                <a:cs typeface="Montserrat"/>
                <a:sym typeface="Montserrat"/>
              </a:rPr>
              <a:t>Frank Anderson</a:t>
            </a:r>
            <a:endParaRPr sz="1800" dirty="0">
              <a:latin typeface="Montserrat"/>
              <a:ea typeface="Montserrat"/>
              <a:cs typeface="Montserrat"/>
              <a:sym typeface="Montserrat"/>
            </a:endParaRPr>
          </a:p>
          <a:p>
            <a:r>
              <a:rPr lang="en-US" sz="1800" dirty="0">
                <a:latin typeface="Montserrat"/>
                <a:ea typeface="Montserrat"/>
                <a:cs typeface="Montserrat"/>
                <a:sym typeface="Montserrat"/>
              </a:rPr>
              <a:t>Elizabeth Jones</a:t>
            </a:r>
          </a:p>
          <a:p>
            <a:r>
              <a:rPr lang="en-US" sz="1800" dirty="0">
                <a:latin typeface="Montserrat"/>
                <a:ea typeface="Montserrat"/>
                <a:cs typeface="Montserrat"/>
                <a:sym typeface="Montserrat"/>
              </a:rPr>
              <a:t>Debbie Fink</a:t>
            </a:r>
            <a:endParaRPr sz="1800" dirty="0">
              <a:latin typeface="Montserrat"/>
              <a:ea typeface="Montserrat"/>
              <a:cs typeface="Montserrat"/>
              <a:sym typeface="Montserrat"/>
            </a:endParaRPr>
          </a:p>
        </p:txBody>
      </p:sp>
      <p:sp>
        <p:nvSpPr>
          <p:cNvPr id="400" name="Google Shape;400;p56"/>
          <p:cNvSpPr txBox="1"/>
          <p:nvPr/>
        </p:nvSpPr>
        <p:spPr>
          <a:xfrm>
            <a:off x="470025" y="5412375"/>
            <a:ext cx="8203950" cy="783675"/>
          </a:xfrm>
          <a:prstGeom prst="rect">
            <a:avLst/>
          </a:prstGeom>
          <a:noFill/>
          <a:ln>
            <a:noFill/>
          </a:ln>
        </p:spPr>
        <p:txBody>
          <a:bodyPr spcFirstLastPara="1" wrap="square" lIns="68569" tIns="68569" rIns="68569" bIns="68569" anchor="t" anchorCtr="0">
            <a:noAutofit/>
          </a:bodyPr>
          <a:lstStyle/>
          <a:p>
            <a:r>
              <a:rPr lang="en-US" sz="1800">
                <a:latin typeface="Montserrat"/>
                <a:ea typeface="Montserrat"/>
                <a:cs typeface="Montserrat"/>
                <a:sym typeface="Montserrat"/>
              </a:rPr>
              <a:t>Special thanks goes to the Embassies of Ecuador and Spain</a:t>
            </a:r>
            <a:endParaRPr sz="1800">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7"/>
          <p:cNvSpPr/>
          <p:nvPr/>
        </p:nvSpPr>
        <p:spPr>
          <a:xfrm>
            <a:off x="3076486" y="1142121"/>
            <a:ext cx="5850080" cy="393279"/>
          </a:xfrm>
          <a:prstGeom prst="rect">
            <a:avLst/>
          </a:prstGeom>
          <a:noFill/>
          <a:ln>
            <a:noFill/>
          </a:ln>
        </p:spPr>
        <p:txBody>
          <a:bodyPr spcFirstLastPara="1" wrap="square" lIns="68550" tIns="34256" rIns="68550" bIns="34256" anchor="t" anchorCtr="0">
            <a:noAutofit/>
          </a:bodyPr>
          <a:lstStyle/>
          <a:p>
            <a:pPr algn="r">
              <a:buClr>
                <a:schemeClr val="lt1"/>
              </a:buClr>
              <a:buSzPts val="600"/>
            </a:pPr>
            <a:endParaRPr sz="1800" b="1">
              <a:solidFill>
                <a:schemeClr val="lt1"/>
              </a:solidFill>
              <a:latin typeface="Libre Baskerville"/>
              <a:ea typeface="Libre Baskerville"/>
              <a:cs typeface="Libre Baskerville"/>
              <a:sym typeface="Libre Baskerville"/>
            </a:endParaRPr>
          </a:p>
        </p:txBody>
      </p:sp>
      <p:sp>
        <p:nvSpPr>
          <p:cNvPr id="407" name="Google Shape;407;p57"/>
          <p:cNvSpPr txBox="1"/>
          <p:nvPr/>
        </p:nvSpPr>
        <p:spPr>
          <a:xfrm>
            <a:off x="312263" y="2252681"/>
            <a:ext cx="8474625" cy="3556800"/>
          </a:xfrm>
          <a:prstGeom prst="rect">
            <a:avLst/>
          </a:prstGeom>
          <a:noFill/>
          <a:ln>
            <a:noFill/>
          </a:ln>
        </p:spPr>
        <p:txBody>
          <a:bodyPr spcFirstLastPara="1" wrap="square" lIns="68438" tIns="34200" rIns="68438" bIns="34200" anchor="t" anchorCtr="0">
            <a:noAutofit/>
          </a:bodyPr>
          <a:lstStyle/>
          <a:p>
            <a:pPr marL="9525" indent="-66675">
              <a:lnSpc>
                <a:spcPct val="115000"/>
              </a:lnSpc>
              <a:buClr>
                <a:srgbClr val="000000"/>
              </a:buClr>
              <a:buSzPts val="1400"/>
              <a:buFont typeface="Montserrat"/>
              <a:buChar char="❖"/>
            </a:pPr>
            <a:r>
              <a:rPr lang="en-US" sz="1125" b="1">
                <a:latin typeface="Montserrat"/>
                <a:ea typeface="Montserrat"/>
                <a:cs typeface="Montserrat"/>
                <a:sym typeface="Montserrat"/>
              </a:rPr>
              <a:t>National Rehabilitation Information Center - </a:t>
            </a:r>
            <a:r>
              <a:rPr lang="en-US" sz="1125" b="1" u="sng">
                <a:solidFill>
                  <a:schemeClr val="hlink"/>
                </a:solidFill>
                <a:latin typeface="Montserrat"/>
                <a:ea typeface="Montserrat"/>
                <a:cs typeface="Montserrat"/>
                <a:sym typeface="Montserrat"/>
                <a:hlinkClick r:id="rId3"/>
              </a:rPr>
              <a:t>https://www.naric.com/?q=en/content/spanish-language-resources</a:t>
            </a:r>
            <a:endParaRPr sz="1125" b="1" u="sng">
              <a:solidFill>
                <a:schemeClr val="hlink"/>
              </a:solidFill>
              <a:latin typeface="Montserrat"/>
              <a:ea typeface="Montserrat"/>
              <a:cs typeface="Montserrat"/>
              <a:sym typeface="Montserrat"/>
              <a:hlinkClick r:id="rId3"/>
            </a:endParaRPr>
          </a:p>
          <a:p>
            <a:pPr marL="9525" indent="-66675">
              <a:lnSpc>
                <a:spcPct val="115000"/>
              </a:lnSpc>
              <a:buClr>
                <a:srgbClr val="000000"/>
              </a:buClr>
              <a:buSzPts val="1400"/>
              <a:buFont typeface="Montserrat"/>
              <a:buChar char="❖"/>
            </a:pPr>
            <a:r>
              <a:rPr lang="en-US" sz="1125" b="1">
                <a:latin typeface="Montserrat"/>
                <a:ea typeface="Montserrat"/>
                <a:cs typeface="Montserrat"/>
                <a:sym typeface="Montserrat"/>
              </a:rPr>
              <a:t>Learning Disabilities online </a:t>
            </a:r>
            <a:r>
              <a:rPr lang="en-US" sz="1125" b="1" u="sng">
                <a:solidFill>
                  <a:schemeClr val="hlink"/>
                </a:solidFill>
                <a:latin typeface="Montserrat"/>
                <a:ea typeface="Montserrat"/>
                <a:cs typeface="Montserrat"/>
                <a:sym typeface="Montserrat"/>
                <a:hlinkClick r:id="rId4"/>
              </a:rPr>
              <a:t>http://www.ldonline.org/espanol?lang=en</a:t>
            </a:r>
            <a:endParaRPr sz="1125" b="1" u="sng">
              <a:solidFill>
                <a:schemeClr val="hlink"/>
              </a:solidFill>
              <a:latin typeface="Montserrat"/>
              <a:ea typeface="Montserrat"/>
              <a:cs typeface="Montserrat"/>
              <a:sym typeface="Montserrat"/>
              <a:hlinkClick r:id="rId4"/>
            </a:endParaRPr>
          </a:p>
          <a:p>
            <a:pPr marL="9525" indent="-66675">
              <a:lnSpc>
                <a:spcPct val="115000"/>
              </a:lnSpc>
              <a:buClr>
                <a:srgbClr val="000000"/>
              </a:buClr>
              <a:buSzPts val="1400"/>
              <a:buFont typeface="Montserrat"/>
              <a:buChar char="❖"/>
            </a:pPr>
            <a:r>
              <a:rPr lang="en-US" sz="1125" b="1">
                <a:latin typeface="Montserrat"/>
                <a:ea typeface="Montserrat"/>
                <a:cs typeface="Montserrat"/>
                <a:sym typeface="Montserrat"/>
              </a:rPr>
              <a:t>Web Accessibility and Disability Resources in Spanish - </a:t>
            </a:r>
            <a:r>
              <a:rPr lang="en-US" sz="1125" b="1" u="sng">
                <a:solidFill>
                  <a:schemeClr val="hlink"/>
                </a:solidFill>
                <a:latin typeface="Montserrat"/>
                <a:ea typeface="Montserrat"/>
                <a:cs typeface="Montserrat"/>
                <a:sym typeface="Montserrat"/>
                <a:hlinkClick r:id="rId5"/>
              </a:rPr>
              <a:t>http://www.icdri.org/hispanic/Hispanic.htm</a:t>
            </a:r>
            <a:endParaRPr sz="1125" b="1" u="sng">
              <a:solidFill>
                <a:schemeClr val="hlink"/>
              </a:solidFill>
              <a:latin typeface="Montserrat"/>
              <a:ea typeface="Montserrat"/>
              <a:cs typeface="Montserrat"/>
              <a:sym typeface="Montserrat"/>
              <a:hlinkClick r:id="rId5"/>
            </a:endParaRPr>
          </a:p>
          <a:p>
            <a:pPr marL="9525" indent="-66675">
              <a:lnSpc>
                <a:spcPct val="115000"/>
              </a:lnSpc>
              <a:buClr>
                <a:srgbClr val="000000"/>
              </a:buClr>
              <a:buSzPts val="1400"/>
              <a:buFont typeface="Montserrat"/>
              <a:buChar char="❖"/>
            </a:pPr>
            <a:r>
              <a:rPr lang="en-US" sz="1125" b="1">
                <a:latin typeface="Montserrat"/>
                <a:ea typeface="Montserrat"/>
                <a:cs typeface="Montserrat"/>
                <a:sym typeface="Montserrat"/>
              </a:rPr>
              <a:t>Pacer Center Spanish Resources </a:t>
            </a:r>
            <a:r>
              <a:rPr lang="en-US" sz="1125" b="1" u="sng">
                <a:solidFill>
                  <a:schemeClr val="hlink"/>
                </a:solidFill>
                <a:latin typeface="Montserrat"/>
                <a:ea typeface="Montserrat"/>
                <a:cs typeface="Montserrat"/>
                <a:sym typeface="Montserrat"/>
                <a:hlinkClick r:id="rId6"/>
              </a:rPr>
              <a:t>http://www.pacer.org/publications/spanish.asp</a:t>
            </a:r>
            <a:endParaRPr sz="1125" b="1" u="sng">
              <a:solidFill>
                <a:schemeClr val="hlink"/>
              </a:solidFill>
              <a:latin typeface="Montserrat"/>
              <a:ea typeface="Montserrat"/>
              <a:cs typeface="Montserrat"/>
              <a:sym typeface="Montserrat"/>
              <a:hlinkClick r:id="rId6"/>
            </a:endParaRPr>
          </a:p>
          <a:p>
            <a:pPr marL="9525" indent="-66675">
              <a:lnSpc>
                <a:spcPct val="115000"/>
              </a:lnSpc>
              <a:buClr>
                <a:srgbClr val="000000"/>
              </a:buClr>
              <a:buSzPts val="1400"/>
              <a:buFont typeface="Montserrat"/>
              <a:buChar char="❖"/>
            </a:pPr>
            <a:r>
              <a:rPr lang="en-US" sz="1125" b="1">
                <a:latin typeface="Montserrat"/>
                <a:ea typeface="Montserrat"/>
                <a:cs typeface="Montserrat"/>
                <a:sym typeface="Montserrat"/>
              </a:rPr>
              <a:t>Colorin Colorado - </a:t>
            </a:r>
            <a:r>
              <a:rPr lang="en-US" sz="1125" b="1" u="sng">
                <a:solidFill>
                  <a:schemeClr val="hlink"/>
                </a:solidFill>
                <a:latin typeface="Montserrat"/>
                <a:ea typeface="Montserrat"/>
                <a:cs typeface="Montserrat"/>
                <a:sym typeface="Montserrat"/>
                <a:hlinkClick r:id="rId7"/>
              </a:rPr>
              <a:t>http://www.colorincolorado.org/</a:t>
            </a:r>
            <a:endParaRPr sz="1125" b="1" u="sng">
              <a:solidFill>
                <a:schemeClr val="hlink"/>
              </a:solidFill>
              <a:latin typeface="Montserrat"/>
              <a:ea typeface="Montserrat"/>
              <a:cs typeface="Montserrat"/>
              <a:sym typeface="Montserrat"/>
              <a:hlinkClick r:id="rId7"/>
            </a:endParaRPr>
          </a:p>
          <a:p>
            <a:pPr marL="9525" indent="-66675">
              <a:lnSpc>
                <a:spcPct val="90000"/>
              </a:lnSpc>
              <a:spcBef>
                <a:spcPts val="360"/>
              </a:spcBef>
              <a:buClr>
                <a:srgbClr val="000000"/>
              </a:buClr>
              <a:buSzPts val="1400"/>
              <a:buFont typeface="Montserrat"/>
              <a:buChar char="❖"/>
            </a:pPr>
            <a:r>
              <a:rPr lang="en-US" sz="1125" b="1">
                <a:latin typeface="Montserrat"/>
                <a:ea typeface="Montserrat"/>
                <a:cs typeface="Montserrat"/>
                <a:sym typeface="Montserrat"/>
              </a:rPr>
              <a:t>Understood.org - </a:t>
            </a:r>
            <a:r>
              <a:rPr lang="en-US" sz="1125" b="1" u="sng">
                <a:solidFill>
                  <a:schemeClr val="hlink"/>
                </a:solidFill>
                <a:highlight>
                  <a:srgbClr val="FFFFFF"/>
                </a:highlight>
                <a:latin typeface="Montserrat"/>
                <a:ea typeface="Montserrat"/>
                <a:cs typeface="Montserrat"/>
                <a:sym typeface="Montserrat"/>
                <a:hlinkClick r:id="rId8"/>
              </a:rPr>
              <a:t>https://www.understood.org/es-mx</a:t>
            </a:r>
            <a:endParaRPr sz="1125" b="1">
              <a:latin typeface="Montserrat"/>
              <a:ea typeface="Montserrat"/>
              <a:cs typeface="Montserrat"/>
              <a:sym typeface="Montserrat"/>
            </a:endParaRPr>
          </a:p>
          <a:p>
            <a:pPr marL="9525" indent="-66675">
              <a:lnSpc>
                <a:spcPct val="90000"/>
              </a:lnSpc>
              <a:spcBef>
                <a:spcPts val="360"/>
              </a:spcBef>
              <a:buClr>
                <a:srgbClr val="000000"/>
              </a:buClr>
              <a:buSzPts val="1400"/>
              <a:buFont typeface="Montserrat"/>
              <a:buChar char="❖"/>
            </a:pPr>
            <a:r>
              <a:rPr lang="en-US" sz="1125" b="1">
                <a:latin typeface="Montserrat"/>
                <a:ea typeface="Montserrat"/>
                <a:cs typeface="Montserrat"/>
                <a:sym typeface="Montserrat"/>
              </a:rPr>
              <a:t>Recursos para personas con discapacidades - </a:t>
            </a:r>
            <a:r>
              <a:rPr lang="en-US" sz="1125" b="1" u="sng">
                <a:solidFill>
                  <a:schemeClr val="hlink"/>
                </a:solidFill>
                <a:highlight>
                  <a:srgbClr val="FFFFFF"/>
                </a:highlight>
                <a:latin typeface="Montserrat"/>
                <a:ea typeface="Montserrat"/>
                <a:cs typeface="Montserrat"/>
                <a:sym typeface="Montserrat"/>
                <a:hlinkClick r:id="rId9"/>
              </a:rPr>
              <a:t>https://www.benefits.gov/es/newsroom/news-and-updates/article/238</a:t>
            </a:r>
            <a:endParaRPr sz="1125" b="1">
              <a:latin typeface="Montserrat"/>
              <a:ea typeface="Montserrat"/>
              <a:cs typeface="Montserrat"/>
              <a:sym typeface="Montserrat"/>
            </a:endParaRPr>
          </a:p>
          <a:p>
            <a:pPr marL="9525" indent="-66675">
              <a:lnSpc>
                <a:spcPct val="90000"/>
              </a:lnSpc>
              <a:spcBef>
                <a:spcPts val="360"/>
              </a:spcBef>
              <a:buClr>
                <a:srgbClr val="000000"/>
              </a:buClr>
              <a:buSzPts val="1400"/>
              <a:buFont typeface="Montserrat"/>
              <a:buChar char="❖"/>
            </a:pPr>
            <a:r>
              <a:rPr lang="en-US" sz="1125" b="1">
                <a:latin typeface="Montserrat"/>
                <a:ea typeface="Montserrat"/>
                <a:cs typeface="Montserrat"/>
                <a:sym typeface="Montserrat"/>
              </a:rPr>
              <a:t>Discapnet El Portal de las Personas con Discapacidad - </a:t>
            </a:r>
            <a:r>
              <a:rPr lang="en-US" sz="1125" b="1" u="sng">
                <a:solidFill>
                  <a:schemeClr val="hlink"/>
                </a:solidFill>
                <a:latin typeface="Montserrat"/>
                <a:ea typeface="Montserrat"/>
                <a:cs typeface="Montserrat"/>
                <a:sym typeface="Montserrat"/>
                <a:hlinkClick r:id="rId10"/>
              </a:rPr>
              <a:t>https://www.discapnet.es/</a:t>
            </a:r>
            <a:r>
              <a:rPr lang="en-US" sz="1125" b="1">
                <a:latin typeface="Montserrat"/>
                <a:ea typeface="Montserrat"/>
                <a:cs typeface="Montserrat"/>
                <a:sym typeface="Montserrat"/>
              </a:rPr>
              <a:t> </a:t>
            </a:r>
            <a:endParaRPr sz="1125" b="1">
              <a:latin typeface="Montserrat"/>
              <a:ea typeface="Montserrat"/>
              <a:cs typeface="Montserrat"/>
              <a:sym typeface="Montserrat"/>
            </a:endParaRPr>
          </a:p>
          <a:p>
            <a:pPr marL="9525" indent="-66675">
              <a:lnSpc>
                <a:spcPct val="90000"/>
              </a:lnSpc>
              <a:spcBef>
                <a:spcPts val="360"/>
              </a:spcBef>
              <a:buClr>
                <a:srgbClr val="000000"/>
              </a:buClr>
              <a:buSzPts val="1400"/>
              <a:buFont typeface="Montserrat"/>
              <a:buChar char="❖"/>
            </a:pPr>
            <a:r>
              <a:rPr lang="en-US" sz="1125" b="1">
                <a:latin typeface="Montserrat"/>
                <a:ea typeface="Montserrat"/>
                <a:cs typeface="Montserrat"/>
                <a:sym typeface="Montserrat"/>
              </a:rPr>
              <a:t>ADA Guide Spanish - </a:t>
            </a:r>
            <a:r>
              <a:rPr lang="en-US" sz="1125" b="1" u="sng">
                <a:solidFill>
                  <a:schemeClr val="hlink"/>
                </a:solidFill>
                <a:highlight>
                  <a:srgbClr val="FFFFFF"/>
                </a:highlight>
                <a:latin typeface="Montserrat"/>
                <a:ea typeface="Montserrat"/>
                <a:cs typeface="Montserrat"/>
                <a:sym typeface="Montserrat"/>
                <a:hlinkClick r:id="rId11"/>
              </a:rPr>
              <a:t>https://www.ada.gov/cguide_spanish.htm</a:t>
            </a:r>
            <a:endParaRPr sz="1125" b="1">
              <a:latin typeface="Montserrat"/>
              <a:ea typeface="Montserrat"/>
              <a:cs typeface="Montserrat"/>
              <a:sym typeface="Montserrat"/>
            </a:endParaRPr>
          </a:p>
          <a:p>
            <a:pPr marL="9525" indent="-66675">
              <a:lnSpc>
                <a:spcPct val="90000"/>
              </a:lnSpc>
              <a:spcBef>
                <a:spcPts val="360"/>
              </a:spcBef>
              <a:buClr>
                <a:srgbClr val="000000"/>
              </a:buClr>
              <a:buSzPts val="1400"/>
              <a:buFont typeface="Montserrat"/>
              <a:buChar char="❖"/>
            </a:pPr>
            <a:r>
              <a:rPr lang="en-US" sz="1125" b="1">
                <a:latin typeface="Montserrat"/>
                <a:ea typeface="Montserrat"/>
                <a:cs typeface="Montserrat"/>
                <a:sym typeface="Montserrat"/>
              </a:rPr>
              <a:t>Servicio de Información sobre Discapacidad - </a:t>
            </a:r>
            <a:r>
              <a:rPr lang="en-US" sz="1125" b="1" u="sng">
                <a:solidFill>
                  <a:schemeClr val="hlink"/>
                </a:solidFill>
                <a:highlight>
                  <a:srgbClr val="FFFFFF"/>
                </a:highlight>
                <a:latin typeface="Montserrat"/>
                <a:ea typeface="Montserrat"/>
                <a:cs typeface="Montserrat"/>
                <a:sym typeface="Montserrat"/>
                <a:hlinkClick r:id="rId12"/>
              </a:rPr>
              <a:t>http://sid.usal.es/default.aspx</a:t>
            </a:r>
            <a:r>
              <a:rPr lang="en-US" sz="1125" b="1">
                <a:latin typeface="Montserrat"/>
                <a:ea typeface="Montserrat"/>
                <a:cs typeface="Montserrat"/>
                <a:sym typeface="Montserrat"/>
              </a:rPr>
              <a:t> </a:t>
            </a:r>
            <a:endParaRPr sz="1125" b="1">
              <a:latin typeface="Montserrat"/>
              <a:ea typeface="Montserrat"/>
              <a:cs typeface="Montserrat"/>
              <a:sym typeface="Montserrat"/>
            </a:endParaRPr>
          </a:p>
          <a:p>
            <a:pPr marL="9525" indent="-66675">
              <a:lnSpc>
                <a:spcPct val="90000"/>
              </a:lnSpc>
              <a:spcBef>
                <a:spcPts val="360"/>
              </a:spcBef>
              <a:buClr>
                <a:srgbClr val="000000"/>
              </a:buClr>
              <a:buSzPts val="1400"/>
              <a:buFont typeface="Montserrat"/>
              <a:buChar char="❖"/>
            </a:pPr>
            <a:r>
              <a:rPr lang="en-US" sz="1125" b="1">
                <a:latin typeface="Montserrat"/>
                <a:ea typeface="Montserrat"/>
                <a:cs typeface="Montserrat"/>
                <a:sym typeface="Montserrat"/>
              </a:rPr>
              <a:t>World Enabled - </a:t>
            </a:r>
            <a:r>
              <a:rPr lang="en-US" sz="1125" b="1" u="sng">
                <a:solidFill>
                  <a:schemeClr val="hlink"/>
                </a:solidFill>
                <a:latin typeface="Montserrat"/>
                <a:ea typeface="Montserrat"/>
                <a:cs typeface="Montserrat"/>
                <a:sym typeface="Montserrat"/>
                <a:hlinkClick r:id="rId13"/>
              </a:rPr>
              <a:t>http://worldenabled.org/</a:t>
            </a:r>
            <a:endParaRPr sz="1125" b="1">
              <a:latin typeface="Montserrat"/>
              <a:ea typeface="Montserrat"/>
              <a:cs typeface="Montserrat"/>
              <a:sym typeface="Montserrat"/>
            </a:endParaRPr>
          </a:p>
          <a:p>
            <a:pPr marL="9525" indent="-66675">
              <a:lnSpc>
                <a:spcPct val="90000"/>
              </a:lnSpc>
              <a:spcBef>
                <a:spcPts val="360"/>
              </a:spcBef>
              <a:buClr>
                <a:srgbClr val="000000"/>
              </a:buClr>
              <a:buSzPts val="1400"/>
              <a:buFont typeface="Montserrat"/>
              <a:buChar char="❖"/>
            </a:pPr>
            <a:r>
              <a:rPr lang="en-US" sz="1125" b="1">
                <a:latin typeface="Montserrat"/>
                <a:ea typeface="Montserrat"/>
                <a:cs typeface="Montserrat"/>
                <a:sym typeface="Montserrat"/>
              </a:rPr>
              <a:t>Fiesta Educativa -  </a:t>
            </a:r>
            <a:r>
              <a:rPr lang="en-US" sz="1125" b="1" u="sng">
                <a:solidFill>
                  <a:schemeClr val="hlink"/>
                </a:solidFill>
                <a:latin typeface="Montserrat"/>
                <a:ea typeface="Montserrat"/>
                <a:cs typeface="Montserrat"/>
                <a:sym typeface="Montserrat"/>
                <a:hlinkClick r:id="rId14"/>
              </a:rPr>
              <a:t>http://fiestaeducativa.org/</a:t>
            </a:r>
            <a:endParaRPr sz="1125" b="1">
              <a:latin typeface="Montserrat"/>
              <a:ea typeface="Montserrat"/>
              <a:cs typeface="Montserrat"/>
              <a:sym typeface="Montserrat"/>
            </a:endParaRPr>
          </a:p>
          <a:p>
            <a:pPr marL="9525" indent="-66675">
              <a:lnSpc>
                <a:spcPct val="90000"/>
              </a:lnSpc>
              <a:spcBef>
                <a:spcPts val="360"/>
              </a:spcBef>
              <a:buClr>
                <a:srgbClr val="000000"/>
              </a:buClr>
              <a:buSzPts val="1400"/>
              <a:buFont typeface="Montserrat"/>
              <a:buChar char="❖"/>
            </a:pPr>
            <a:r>
              <a:rPr lang="en-US" sz="1125" b="1">
                <a:latin typeface="Montserrat"/>
                <a:ea typeface="Montserrat"/>
                <a:cs typeface="Montserrat"/>
                <a:sym typeface="Montserrat"/>
              </a:rPr>
              <a:t>Coca-Cola Foundation - </a:t>
            </a:r>
            <a:r>
              <a:rPr lang="en-US" sz="1125" b="1" u="sng">
                <a:solidFill>
                  <a:schemeClr val="hlink"/>
                </a:solidFill>
                <a:latin typeface="Montserrat"/>
                <a:ea typeface="Montserrat"/>
                <a:cs typeface="Montserrat"/>
                <a:sym typeface="Montserrat"/>
                <a:hlinkClick r:id="rId15"/>
              </a:rPr>
              <a:t>ttps://www.coca-colacompany.com/our-company/the-coca-cola-foundation</a:t>
            </a:r>
            <a:endParaRPr sz="1125" b="1">
              <a:latin typeface="Montserrat"/>
              <a:ea typeface="Montserrat"/>
              <a:cs typeface="Montserrat"/>
              <a:sym typeface="Montserrat"/>
            </a:endParaRPr>
          </a:p>
          <a:p>
            <a:pPr marL="9525">
              <a:lnSpc>
                <a:spcPct val="90000"/>
              </a:lnSpc>
              <a:spcBef>
                <a:spcPts val="360"/>
              </a:spcBef>
            </a:pPr>
            <a:endParaRPr sz="1125" b="1">
              <a:solidFill>
                <a:srgbClr val="000090"/>
              </a:solidFill>
              <a:latin typeface="Montserrat"/>
              <a:ea typeface="Montserrat"/>
              <a:cs typeface="Montserrat"/>
              <a:sym typeface="Montserrat"/>
            </a:endParaRPr>
          </a:p>
          <a:p>
            <a:pPr>
              <a:buClr>
                <a:srgbClr val="000000"/>
              </a:buClr>
              <a:buSzPts val="1500"/>
            </a:pPr>
            <a:endParaRPr sz="1125" b="1">
              <a:solidFill>
                <a:srgbClr val="000090"/>
              </a:solidFill>
              <a:latin typeface="Montserrat"/>
              <a:ea typeface="Montserrat"/>
              <a:cs typeface="Montserrat"/>
              <a:sym typeface="Montserrat"/>
            </a:endParaRPr>
          </a:p>
        </p:txBody>
      </p:sp>
      <p:sp>
        <p:nvSpPr>
          <p:cNvPr id="408" name="Google Shape;408;p57"/>
          <p:cNvSpPr txBox="1">
            <a:spLocks noGrp="1"/>
          </p:cNvSpPr>
          <p:nvPr>
            <p:ph type="title" idx="4294967295"/>
          </p:nvPr>
        </p:nvSpPr>
        <p:spPr>
          <a:xfrm>
            <a:off x="575288" y="1131019"/>
            <a:ext cx="8474625" cy="207675"/>
          </a:xfrm>
          <a:prstGeom prst="rect">
            <a:avLst/>
          </a:prstGeom>
          <a:noFill/>
          <a:ln>
            <a:noFill/>
          </a:ln>
        </p:spPr>
        <p:txBody>
          <a:bodyPr spcFirstLastPara="1" wrap="square" lIns="68550" tIns="68550" rIns="68550" bIns="68550" anchor="t" anchorCtr="0">
            <a:noAutofit/>
          </a:bodyPr>
          <a:lstStyle/>
          <a:p>
            <a:pPr>
              <a:buSzPts val="3600"/>
            </a:pPr>
            <a:r>
              <a:rPr lang="en-US" sz="2700" b="1">
                <a:solidFill>
                  <a:srgbClr val="FFFFFF"/>
                </a:solidFill>
                <a:latin typeface="Montserrat"/>
                <a:ea typeface="Montserrat"/>
                <a:cs typeface="Montserrat"/>
                <a:sym typeface="Montserrat"/>
              </a:rPr>
              <a:t>Resources / Contact Info</a:t>
            </a:r>
            <a:endParaRPr sz="2700" b="1">
              <a:latin typeface="Montserrat"/>
              <a:ea typeface="Montserrat"/>
              <a:cs typeface="Montserrat"/>
              <a:sym typeface="Montserrat"/>
            </a:endParaRPr>
          </a:p>
          <a:p>
            <a:pPr>
              <a:buSzPts val="1800"/>
            </a:pPr>
            <a:endParaRPr sz="135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216568" y="857007"/>
            <a:ext cx="8608063" cy="5773359"/>
          </a:xfrm>
        </p:spPr>
        <p:txBody>
          <a:bodyPr>
            <a:noAutofit/>
          </a:bodyPr>
          <a:lstStyle/>
          <a:p>
            <a:pPr algn="ctr"/>
            <a:endParaRPr lang="en-US" sz="2000" i="1" dirty="0">
              <a:latin typeface="Baskerville Old Face" panose="02020602080505020303" pitchFamily="18" charset="0"/>
            </a:endParaRPr>
          </a:p>
          <a:p>
            <a:pPr algn="ctr"/>
            <a:r>
              <a:rPr lang="en-US" sz="4800" b="1" dirty="0">
                <a:latin typeface="Baskerville Old Face" panose="02020602080505020303" pitchFamily="18" charset="0"/>
              </a:rPr>
              <a:t>Disclaimer </a:t>
            </a:r>
          </a:p>
          <a:p>
            <a:pPr algn="ctr"/>
            <a:r>
              <a:rPr lang="en-US" sz="4400" i="1" dirty="0">
                <a:latin typeface="Baskerville Old Face" panose="02020602080505020303" pitchFamily="18" charset="0"/>
              </a:rPr>
              <a:t>Please note that any views expressed by today’s speakers are solely in a personal capacity and are not intended to represent the views of their companies, organizations or </a:t>
            </a:r>
            <a:r>
              <a:rPr lang="en-US" sz="4400" i="1" dirty="0" err="1">
                <a:latin typeface="Baskerville Old Face" panose="02020602080505020303" pitchFamily="18" charset="0"/>
              </a:rPr>
              <a:t>RespectAbility</a:t>
            </a:r>
            <a:r>
              <a:rPr lang="en-US" sz="4400" i="1" dirty="0">
                <a:latin typeface="Baskerville Old Face" panose="02020602080505020303" pitchFamily="18" charset="0"/>
              </a:rPr>
              <a:t>; or to be taken as </a:t>
            </a:r>
          </a:p>
          <a:p>
            <a:pPr algn="ctr"/>
            <a:r>
              <a:rPr lang="en-US" sz="4400" i="1" dirty="0">
                <a:latin typeface="Baskerville Old Face" panose="02020602080505020303" pitchFamily="18" charset="0"/>
              </a:rPr>
              <a:t>legal or medical counsel.</a:t>
            </a:r>
            <a:endParaRPr lang="en-US" sz="4400" dirty="0">
              <a:solidFill>
                <a:schemeClr val="tx1"/>
              </a:solidFill>
              <a:highlight>
                <a:srgbClr val="FFFF00"/>
              </a:highlight>
              <a:latin typeface="Baskerville Old Face" panose="02020602080505020303" pitchFamily="18" charset="0"/>
            </a:endParaRPr>
          </a:p>
          <a:p>
            <a:pPr algn="ctr"/>
            <a:endParaRPr lang="en-US" sz="2000"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162175" y="-74552"/>
            <a:ext cx="6843431" cy="1681383"/>
          </a:xfrm>
        </p:spPr>
        <p:txBody>
          <a:bodyPr>
            <a:noAutofit/>
          </a:bodyPr>
          <a:lstStyle/>
          <a:p>
            <a:pPr algn="r"/>
            <a:r>
              <a:rPr lang="en-US" sz="4000" b="1" dirty="0">
                <a:solidFill>
                  <a:schemeClr val="bg1"/>
                </a:solidFill>
                <a:latin typeface="Baskerville Old Face" panose="02020602080505020303" pitchFamily="18" charset="77"/>
              </a:rPr>
              <a:t>Empowerment Training </a:t>
            </a:r>
            <a:r>
              <a:rPr lang="en-US" sz="3600" b="1" dirty="0">
                <a:solidFill>
                  <a:schemeClr val="bg1"/>
                </a:solidFill>
                <a:latin typeface="Baskerville Old Face" panose="02020602080505020303" pitchFamily="18" charset="77"/>
              </a:rPr>
              <a:t>for</a:t>
            </a:r>
            <a:r>
              <a:rPr lang="en-US" sz="4000" b="1" dirty="0">
                <a:solidFill>
                  <a:schemeClr val="bg1"/>
                </a:solidFill>
                <a:latin typeface="Baskerville Old Face" panose="02020602080505020303" pitchFamily="18" charset="77"/>
              </a:rPr>
              <a:t> </a:t>
            </a:r>
            <a:r>
              <a:rPr lang="en-US" sz="3600" b="1" dirty="0">
                <a:solidFill>
                  <a:schemeClr val="bg1"/>
                </a:solidFill>
                <a:latin typeface="Baskerville Old Face" panose="02020602080505020303" pitchFamily="18" charset="77"/>
              </a:rPr>
              <a:t>Mothers of Students with Disabilities</a:t>
            </a:r>
          </a:p>
        </p:txBody>
      </p:sp>
    </p:spTree>
    <p:extLst>
      <p:ext uri="{BB962C8B-B14F-4D97-AF65-F5344CB8AC3E}">
        <p14:creationId xmlns:p14="http://schemas.microsoft.com/office/powerpoint/2010/main" val="20744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41025" y="1389206"/>
            <a:ext cx="8730990" cy="5328311"/>
          </a:xfrm>
        </p:spPr>
        <p:txBody>
          <a:bodyPr>
            <a:noAutofit/>
          </a:bodyPr>
          <a:lstStyle/>
          <a:p>
            <a:endParaRPr lang="en-US" sz="3600" dirty="0">
              <a:latin typeface="Baskerville Old Face" panose="02020602080505020303" pitchFamily="18" charset="0"/>
            </a:endParaRPr>
          </a:p>
          <a:p>
            <a:endParaRPr lang="en-US" sz="3600" dirty="0">
              <a:latin typeface="Baskerville Old Face" panose="02020602080505020303" pitchFamily="18" charset="0"/>
            </a:endParaRPr>
          </a:p>
          <a:p>
            <a:pPr algn="ctr"/>
            <a:r>
              <a:rPr lang="en-US" sz="3600" dirty="0">
                <a:hlinkClick r:id="rId3"/>
              </a:rPr>
              <a:t>https://www.youtube.com/watch?v=Hz_d-cikWmI#action=share</a:t>
            </a:r>
            <a:endParaRPr lang="en-US" sz="3600" dirty="0"/>
          </a:p>
          <a:p>
            <a:pPr algn="ctr"/>
            <a:endParaRPr lang="en-US" sz="3600" dirty="0">
              <a:latin typeface="Baskerville Old Face" panose="02020602080505020303" pitchFamily="18" charset="0"/>
            </a:endParaRPr>
          </a:p>
          <a:p>
            <a:pPr algn="ctr"/>
            <a:r>
              <a:rPr lang="en-US" sz="3600" dirty="0">
                <a:latin typeface="Baskerville Old Face" panose="02020602080505020303" pitchFamily="18" charset="0"/>
              </a:rPr>
              <a:t>Film placed here, but file too big to send</a:t>
            </a:r>
          </a:p>
        </p:txBody>
      </p:sp>
      <p:sp>
        <p:nvSpPr>
          <p:cNvPr id="2" name="Title 1">
            <a:extLst>
              <a:ext uri="{FF2B5EF4-FFF2-40B4-BE49-F238E27FC236}">
                <a16:creationId xmlns:a16="http://schemas.microsoft.com/office/drawing/2014/main" id="{895491B6-6409-4237-9B2D-859795C190D0}"/>
              </a:ext>
            </a:extLst>
          </p:cNvPr>
          <p:cNvSpPr>
            <a:spLocks noGrp="1"/>
          </p:cNvSpPr>
          <p:nvPr>
            <p:ph type="title"/>
          </p:nvPr>
        </p:nvSpPr>
        <p:spPr>
          <a:xfrm>
            <a:off x="677333" y="283702"/>
            <a:ext cx="8194682" cy="45719"/>
          </a:xfrm>
        </p:spPr>
        <p:txBody>
          <a:bodyPr/>
          <a:lstStyle/>
          <a:p>
            <a:pPr algn="r"/>
            <a:r>
              <a:rPr lang="en-US" sz="4000" b="1" dirty="0">
                <a:solidFill>
                  <a:srgbClr val="FFFFFF"/>
                </a:solidFill>
                <a:latin typeface="Baskerville Old Face" panose="02020602080505020303" pitchFamily="18" charset="0"/>
                <a:cs typeface="Arial" panose="020B0604020202020204" pitchFamily="34" charset="0"/>
              </a:rPr>
              <a:t>Short Film “Ian”</a:t>
            </a:r>
            <a:br>
              <a:rPr lang="en-US" sz="4000" b="1" dirty="0">
                <a:solidFill>
                  <a:srgbClr val="FFFFFF"/>
                </a:solidFill>
                <a:latin typeface="Baskerville Old Face" panose="02020602080505020303" pitchFamily="18" charset="0"/>
                <a:cs typeface="Arial" panose="020B0604020202020204" pitchFamily="34" charset="0"/>
              </a:rPr>
            </a:br>
            <a:endParaRPr lang="en-US" dirty="0"/>
          </a:p>
        </p:txBody>
      </p:sp>
    </p:spTree>
    <p:extLst>
      <p:ext uri="{BB962C8B-B14F-4D97-AF65-F5344CB8AC3E}">
        <p14:creationId xmlns:p14="http://schemas.microsoft.com/office/powerpoint/2010/main" val="2860926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77190" y="870114"/>
            <a:ext cx="8989620" cy="5773359"/>
          </a:xfrm>
        </p:spPr>
        <p:txBody>
          <a:bodyPr>
            <a:noAutofit/>
          </a:bodyPr>
          <a:lstStyle/>
          <a:p>
            <a:pPr algn="ctr"/>
            <a:endParaRPr lang="en-US" sz="2000" i="1" dirty="0">
              <a:latin typeface="Baskerville Old Face" panose="02020602080505020303" pitchFamily="18" charset="0"/>
            </a:endParaRPr>
          </a:p>
          <a:p>
            <a:pPr algn="ctr"/>
            <a:r>
              <a:rPr lang="en-US" sz="4000" dirty="0">
                <a:latin typeface="Baskerville Old Face" panose="02020602080505020303" pitchFamily="18" charset="0"/>
              </a:rPr>
              <a:t>PARENT ADVOCACY: </a:t>
            </a:r>
          </a:p>
          <a:p>
            <a:pPr algn="ctr"/>
            <a:r>
              <a:rPr lang="en-US" sz="3200" i="1" dirty="0">
                <a:latin typeface="Baskerville Old Face" panose="02020602080505020303" pitchFamily="18" charset="0"/>
              </a:rPr>
              <a:t>Victories from the Past, Navigating the Present, </a:t>
            </a:r>
          </a:p>
          <a:p>
            <a:pPr algn="ctr"/>
            <a:r>
              <a:rPr lang="en-US" sz="3200" i="1" dirty="0">
                <a:latin typeface="Baskerville Old Face" panose="02020602080505020303" pitchFamily="18" charset="0"/>
              </a:rPr>
              <a:t>and Advancing the Future</a:t>
            </a:r>
            <a:endParaRPr lang="en-US" sz="3200" dirty="0">
              <a:latin typeface="Baskerville Old Face" panose="02020602080505020303" pitchFamily="18" charset="0"/>
            </a:endParaRPr>
          </a:p>
          <a:p>
            <a:pPr algn="ctr">
              <a:lnSpc>
                <a:spcPct val="150000"/>
              </a:lnSpc>
            </a:pPr>
            <a:r>
              <a:rPr lang="en-US" sz="2600" b="1" dirty="0">
                <a:latin typeface="Baskerville Old Face" panose="02020602080505020303" pitchFamily="18" charset="0"/>
              </a:rPr>
              <a:t>Moderator:  </a:t>
            </a:r>
            <a:r>
              <a:rPr lang="en-US" sz="2600" dirty="0">
                <a:latin typeface="Baskerville Old Face" panose="02020602080505020303" pitchFamily="18" charset="0"/>
              </a:rPr>
              <a:t>Gabby Einstein-Sim, </a:t>
            </a:r>
            <a:r>
              <a:rPr lang="en-US" sz="2600" dirty="0" err="1">
                <a:latin typeface="Baskerville Old Face" panose="02020602080505020303" pitchFamily="18" charset="0"/>
              </a:rPr>
              <a:t>RespectAbility</a:t>
            </a:r>
            <a:r>
              <a:rPr lang="en-US" sz="2600" dirty="0">
                <a:latin typeface="Baskerville Old Face" panose="02020602080505020303" pitchFamily="18" charset="0"/>
              </a:rPr>
              <a:t> Board Member</a:t>
            </a:r>
          </a:p>
          <a:p>
            <a:pPr algn="ctr"/>
            <a:r>
              <a:rPr lang="en-US" sz="2600" b="1" dirty="0">
                <a:latin typeface="Baskerville Old Face" panose="02020602080505020303" pitchFamily="18" charset="0"/>
              </a:rPr>
              <a:t>Panelists: </a:t>
            </a:r>
          </a:p>
          <a:p>
            <a:pPr marL="457200" indent="-457200">
              <a:buFont typeface="Arial" panose="020B0604020202020204" pitchFamily="34" charset="0"/>
              <a:buChar char="•"/>
            </a:pPr>
            <a:r>
              <a:rPr lang="en-US" sz="2600" b="1" dirty="0">
                <a:latin typeface="Baskerville  "/>
              </a:rPr>
              <a:t>Donna Meltzer</a:t>
            </a:r>
            <a:r>
              <a:rPr lang="en-US" sz="2600" dirty="0">
                <a:latin typeface="Baskerville  "/>
              </a:rPr>
              <a:t>, CEO, National Association of Councils on Development Disabilities (NACDD) </a:t>
            </a:r>
          </a:p>
          <a:p>
            <a:pPr marL="457200" indent="-457200">
              <a:buFont typeface="Arial" panose="020B0604020202020204" pitchFamily="34" charset="0"/>
              <a:buChar char="•"/>
            </a:pPr>
            <a:r>
              <a:rPr lang="en-US" sz="2600" b="1" dirty="0">
                <a:latin typeface="Baskerville  "/>
              </a:rPr>
              <a:t>Michelle Grier</a:t>
            </a:r>
            <a:r>
              <a:rPr lang="en-US" sz="2600" dirty="0">
                <a:latin typeface="Baskerville  "/>
              </a:rPr>
              <a:t>, LMSW, Director of Social Work, Girls for Gender Equity; and </a:t>
            </a:r>
          </a:p>
          <a:p>
            <a:pPr marL="457200" indent="-457200">
              <a:buFont typeface="Arial" panose="020B0604020202020204" pitchFamily="34" charset="0"/>
              <a:buChar char="•"/>
            </a:pPr>
            <a:r>
              <a:rPr lang="en-US" sz="2600" b="1" dirty="0">
                <a:latin typeface="Baskerville  "/>
              </a:rPr>
              <a:t>Dr. Nelle Robinson</a:t>
            </a:r>
            <a:r>
              <a:rPr lang="en-US" sz="2600" dirty="0">
                <a:latin typeface="Baskerville  "/>
              </a:rPr>
              <a:t>, Self Advocate and CEO of </a:t>
            </a:r>
          </a:p>
          <a:p>
            <a:r>
              <a:rPr lang="en-US" sz="2600" i="1" dirty="0">
                <a:latin typeface="Baskerville  "/>
              </a:rPr>
              <a:t>     The Will To Win Ministry</a:t>
            </a:r>
            <a:endParaRPr lang="en-US" sz="2600" dirty="0">
              <a:latin typeface="Baskerville  "/>
            </a:endParaRPr>
          </a:p>
          <a:p>
            <a:pPr algn="ctr"/>
            <a:endParaRPr lang="en-US" sz="2000" dirty="0">
              <a:latin typeface="Baskerville Old Face" panose="02020602080505020303" pitchFamily="18" charset="0"/>
            </a:endParaRPr>
          </a:p>
        </p:txBody>
      </p:sp>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412859" y="214527"/>
            <a:ext cx="6516547" cy="2101931"/>
          </a:xfrm>
        </p:spPr>
        <p:txBody>
          <a:bodyPr>
            <a:noAutofit/>
          </a:bodyPr>
          <a:lstStyle/>
          <a:p>
            <a:pPr algn="r"/>
            <a:r>
              <a:rPr lang="en-US" sz="4000" b="1" dirty="0">
                <a:solidFill>
                  <a:schemeClr val="bg1"/>
                </a:solidFill>
                <a:latin typeface="Baskerville Old Face" panose="02020602080505020303" pitchFamily="18" charset="77"/>
              </a:rPr>
              <a:t>PANEL:  Parent Advocacy</a:t>
            </a:r>
          </a:p>
        </p:txBody>
      </p:sp>
    </p:spTree>
    <p:extLst>
      <p:ext uri="{BB962C8B-B14F-4D97-AF65-F5344CB8AC3E}">
        <p14:creationId xmlns:p14="http://schemas.microsoft.com/office/powerpoint/2010/main" val="261537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049DA4-536A-4CF6-9ECA-887199FB169B}"/>
              </a:ext>
            </a:extLst>
          </p:cNvPr>
          <p:cNvSpPr txBox="1"/>
          <p:nvPr/>
        </p:nvSpPr>
        <p:spPr>
          <a:xfrm>
            <a:off x="6557877" y="4053361"/>
            <a:ext cx="3197573" cy="553998"/>
          </a:xfrm>
          <a:prstGeom prst="rect">
            <a:avLst/>
          </a:prstGeom>
          <a:noFill/>
        </p:spPr>
        <p:txBody>
          <a:bodyPr wrap="square" rtlCol="0">
            <a:spAutoFit/>
          </a:bodyPr>
          <a:lstStyle/>
          <a:p>
            <a:r>
              <a:rPr lang="en-US" dirty="0"/>
              <a:t>Picture: Gabby Einstein-Sim smiling at the camera.</a:t>
            </a:r>
          </a:p>
        </p:txBody>
      </p:sp>
      <p:sp>
        <p:nvSpPr>
          <p:cNvPr id="3" name="Text Placeholder 2">
            <a:extLst>
              <a:ext uri="{FF2B5EF4-FFF2-40B4-BE49-F238E27FC236}">
                <a16:creationId xmlns:a16="http://schemas.microsoft.com/office/drawing/2014/main" id="{BF487EB1-01DC-4030-8CBA-92D0F99B75CE}"/>
              </a:ext>
            </a:extLst>
          </p:cNvPr>
          <p:cNvSpPr>
            <a:spLocks noGrp="1"/>
          </p:cNvSpPr>
          <p:nvPr>
            <p:ph type="body" idx="1"/>
          </p:nvPr>
        </p:nvSpPr>
        <p:spPr>
          <a:xfrm>
            <a:off x="121974" y="1217756"/>
            <a:ext cx="9136325" cy="6030769"/>
          </a:xfrm>
        </p:spPr>
        <p:txBody>
          <a:bodyPr>
            <a:noAutofit/>
          </a:bodyPr>
          <a:lstStyle/>
          <a:p>
            <a:r>
              <a:rPr lang="en-US" sz="3600" b="1" dirty="0">
                <a:latin typeface="Baskerville Old Face" panose="02020602080505020303" pitchFamily="18" charset="0"/>
              </a:rPr>
              <a:t>Gabby Einstein-Sim </a:t>
            </a:r>
            <a:r>
              <a:rPr lang="en-US" sz="3600" dirty="0">
                <a:latin typeface="Baskerville Old Face" panose="02020602080505020303" pitchFamily="18" charset="0"/>
              </a:rPr>
              <a:t>is a board </a:t>
            </a:r>
          </a:p>
          <a:p>
            <a:r>
              <a:rPr lang="en-US" sz="3600" dirty="0">
                <a:latin typeface="Baskerville Old Face" panose="02020602080505020303" pitchFamily="18" charset="0"/>
              </a:rPr>
              <a:t>member of </a:t>
            </a:r>
            <a:r>
              <a:rPr lang="en-US" sz="3600" dirty="0" err="1">
                <a:latin typeface="Baskerville Old Face" panose="02020602080505020303" pitchFamily="18" charset="0"/>
              </a:rPr>
              <a:t>RespectAbility</a:t>
            </a:r>
            <a:r>
              <a:rPr lang="en-US" sz="3600" dirty="0">
                <a:latin typeface="Baskerville Old Face" panose="02020602080505020303" pitchFamily="18" charset="0"/>
              </a:rPr>
              <a:t>.</a:t>
            </a:r>
            <a:r>
              <a:rPr lang="en-US" sz="3600" dirty="0">
                <a:latin typeface="Baskerville  "/>
              </a:rPr>
              <a:t> She is </a:t>
            </a:r>
          </a:p>
          <a:p>
            <a:r>
              <a:rPr lang="en-US" sz="3600" dirty="0">
                <a:latin typeface="Baskerville  "/>
              </a:rPr>
              <a:t>currently a Master’s Student in </a:t>
            </a:r>
          </a:p>
          <a:p>
            <a:r>
              <a:rPr lang="en-US" sz="3600" dirty="0">
                <a:latin typeface="Baskerville  "/>
              </a:rPr>
              <a:t>Community Health Education at </a:t>
            </a:r>
          </a:p>
          <a:p>
            <a:r>
              <a:rPr lang="en-US" sz="3600" dirty="0">
                <a:latin typeface="Baskerville  "/>
              </a:rPr>
              <a:t>Columbia’s Teachers College.</a:t>
            </a:r>
          </a:p>
          <a:p>
            <a:r>
              <a:rPr lang="en-US" sz="3600" dirty="0">
                <a:latin typeface="Baskerville  "/>
              </a:rPr>
              <a:t>She is a member of the Jewish </a:t>
            </a:r>
          </a:p>
          <a:p>
            <a:r>
              <a:rPr lang="en-US" sz="3600" dirty="0">
                <a:latin typeface="Baskerville  "/>
              </a:rPr>
              <a:t>National Fund’s Disability Task Force, focusing specifically on the Special in Uniform program, which enables people with disabilities to serve in the Israeli army.</a:t>
            </a:r>
          </a:p>
        </p:txBody>
      </p:sp>
      <p:pic>
        <p:nvPicPr>
          <p:cNvPr id="1026" name="Picture 2" descr="headshot of Gabrielle Einstein-Sim smiling and facing the camera wearing a tank top color photo">
            <a:extLst>
              <a:ext uri="{FF2B5EF4-FFF2-40B4-BE49-F238E27FC236}">
                <a16:creationId xmlns:a16="http://schemas.microsoft.com/office/drawing/2014/main" id="{EA1B5FB1-320C-497E-9F08-E02742F63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877" y="1478271"/>
            <a:ext cx="2314575" cy="2314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7C76C9-E572-4280-9591-A9DEF273E630}"/>
              </a:ext>
            </a:extLst>
          </p:cNvPr>
          <p:cNvSpPr>
            <a:spLocks noGrp="1"/>
          </p:cNvSpPr>
          <p:nvPr>
            <p:ph type="title"/>
          </p:nvPr>
        </p:nvSpPr>
        <p:spPr/>
        <p:txBody>
          <a:bodyPr/>
          <a:lstStyle/>
          <a:p>
            <a:pPr algn="r"/>
            <a:r>
              <a:rPr lang="en-US" sz="4000" b="1" dirty="0">
                <a:solidFill>
                  <a:schemeClr val="bg1"/>
                </a:solidFill>
                <a:latin typeface="Baskerville Old Face" panose="02020602080505020303" pitchFamily="18" charset="0"/>
              </a:rPr>
              <a:t>Meet Gabby Einstein-Sim</a:t>
            </a:r>
          </a:p>
        </p:txBody>
      </p:sp>
    </p:spTree>
    <p:extLst>
      <p:ext uri="{BB962C8B-B14F-4D97-AF65-F5344CB8AC3E}">
        <p14:creationId xmlns:p14="http://schemas.microsoft.com/office/powerpoint/2010/main" val="207921633"/>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andard Slides">
  <a:themeElements>
    <a:clrScheme name="Custom 1">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124D95"/>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9272</Words>
  <Application>Microsoft Macintosh PowerPoint</Application>
  <PresentationFormat>On-screen Show (4:3)</PresentationFormat>
  <Paragraphs>729</Paragraphs>
  <Slides>51</Slides>
  <Notes>39</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51</vt:i4>
      </vt:variant>
    </vt:vector>
  </HeadingPairs>
  <TitlesOfParts>
    <vt:vector size="69" baseType="lpstr">
      <vt:lpstr>Libre Baskerville</vt:lpstr>
      <vt:lpstr>Roboto</vt:lpstr>
      <vt:lpstr>Noto Sans Symbols</vt:lpstr>
      <vt:lpstr>Georgia</vt:lpstr>
      <vt:lpstr>Courier New</vt:lpstr>
      <vt:lpstr>Calibri</vt:lpstr>
      <vt:lpstr>Verdana</vt:lpstr>
      <vt:lpstr>Baskerville Old Face</vt:lpstr>
      <vt:lpstr>Wingdings</vt:lpstr>
      <vt:lpstr>Montserrat Light</vt:lpstr>
      <vt:lpstr>Montserrat</vt:lpstr>
      <vt:lpstr>Baskerville  </vt:lpstr>
      <vt:lpstr>Wingdings 3</vt:lpstr>
      <vt:lpstr>Arial</vt:lpstr>
      <vt:lpstr>Wingdings 2</vt:lpstr>
      <vt:lpstr>1_Office Theme</vt:lpstr>
      <vt:lpstr>2_Office Theme</vt:lpstr>
      <vt:lpstr>Standard Slides</vt:lpstr>
      <vt:lpstr>RespectAbility</vt:lpstr>
      <vt:lpstr>Welcoming 1 </vt:lpstr>
      <vt:lpstr>Welcoming 2</vt:lpstr>
      <vt:lpstr>Welcoming 3 </vt:lpstr>
      <vt:lpstr>Thank You! </vt:lpstr>
      <vt:lpstr>Empowerment Training for Mothers of Students with Disabilities</vt:lpstr>
      <vt:lpstr>Short Film “Ian” </vt:lpstr>
      <vt:lpstr>PANEL:  Parent Advocacy</vt:lpstr>
      <vt:lpstr>Meet Gabby Einstein-Sim</vt:lpstr>
      <vt:lpstr>  Parent Advocacy:  Victories from the Past</vt:lpstr>
      <vt:lpstr>Parent Advocacy:   Navigating the Present</vt:lpstr>
      <vt:lpstr>Parent Advocacy:   Advancing the Future</vt:lpstr>
      <vt:lpstr>  Parent Advocacy:  Victories from the Past 2</vt:lpstr>
      <vt:lpstr>History of Advocacy:  Disability Rights</vt:lpstr>
      <vt:lpstr>Disability Advocacy:   Victories from the Past 2 </vt:lpstr>
      <vt:lpstr>Disability Advocacy:    Victories from the Past 3 </vt:lpstr>
      <vt:lpstr>Developmental Disabilities Assistance and  Bill of Rights Act (DD Act)</vt:lpstr>
      <vt:lpstr>Individuals with Disabilities Education Act (IDEA)</vt:lpstr>
      <vt:lpstr>Section 504 of the Rehabilitation Act of 1973 (Section 504)</vt:lpstr>
      <vt:lpstr>Americans with Disabilities Act of 1990 (ADA)</vt:lpstr>
      <vt:lpstr>All of these laws have common language and were built upon one another – each plays a role in our rights and our responsibilities and helps us know what we can do and what we can achieve.  You are standing on the shoulders of giants. You don’t need to be a giant, but you do need to know to know some history and your rights so that you can be the best advocate for your child.</vt:lpstr>
      <vt:lpstr>Parent Advocacy:   Navigating the Present 2</vt:lpstr>
      <vt:lpstr>Parent Advocacy:   Navigating the Present 3</vt:lpstr>
      <vt:lpstr>Parent Advocacy:   Navigating the Present 4</vt:lpstr>
      <vt:lpstr>Parent Advocacy:   Navigating the Present 5 </vt:lpstr>
      <vt:lpstr>Parent Advocacy: Navigating the Present 6 =</vt:lpstr>
      <vt:lpstr>Parent Advocacy:   Advancing the Future 2</vt:lpstr>
      <vt:lpstr>Parent Advocacy: Advancing the Future 3</vt:lpstr>
      <vt:lpstr>Parent Advocacy: Advancing the Future 4</vt:lpstr>
      <vt:lpstr>Parent Advocacy Q &amp; A</vt:lpstr>
      <vt:lpstr>TIP</vt:lpstr>
      <vt:lpstr>TIP 2</vt:lpstr>
      <vt:lpstr>Taking Action!  Community Resources &amp; Opportunities</vt:lpstr>
      <vt:lpstr>Thank You! 2 </vt:lpstr>
      <vt:lpstr>Thank You! 3  </vt:lpstr>
      <vt:lpstr>Stay in touch with us! </vt:lpstr>
      <vt:lpstr>PowerPoint Presentation</vt:lpstr>
      <vt:lpstr>Writers</vt:lpstr>
      <vt:lpstr>PowerPoint Presentation</vt:lpstr>
      <vt:lpstr>PowerPoint Presentation</vt:lpstr>
      <vt:lpstr>PowerPoint Presentation</vt:lpstr>
      <vt:lpstr>PowerPoint Presentation</vt:lpstr>
      <vt:lpstr>PowerPoint Presentation</vt:lpstr>
      <vt:lpstr>PowerPoint Presentation</vt:lpstr>
      <vt:lpstr>Know Your Rights-IDEA, IEP &amp; 504</vt:lpstr>
      <vt:lpstr>PowerPoint Presentation</vt:lpstr>
      <vt:lpstr>PowerPoint Presentation</vt:lpstr>
      <vt:lpstr>PowerPoint Presentation</vt:lpstr>
      <vt:lpstr>PowerPoint Presentation</vt:lpstr>
      <vt:lpstr>Acknowledgments</vt:lpstr>
      <vt:lpstr>Resources / Contact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 Admin</dc:creator>
  <cp:lastModifiedBy>Eric Ascher</cp:lastModifiedBy>
  <cp:revision>568</cp:revision>
  <cp:lastPrinted>2019-02-23T14:50:36Z</cp:lastPrinted>
  <dcterms:modified xsi:type="dcterms:W3CDTF">2019-05-31T15:11:24Z</dcterms:modified>
</cp:coreProperties>
</file>