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1" r:id="rId1"/>
    <p:sldMasterId id="2147483672" r:id="rId2"/>
    <p:sldMasterId id="2147483682" r:id="rId3"/>
  </p:sldMasterIdLst>
  <p:notesMasterIdLst>
    <p:notesMasterId r:id="rId38"/>
  </p:notesMasterIdLst>
  <p:sldIdLst>
    <p:sldId id="335" r:id="rId4"/>
    <p:sldId id="440" r:id="rId5"/>
    <p:sldId id="478" r:id="rId6"/>
    <p:sldId id="475" r:id="rId7"/>
    <p:sldId id="441" r:id="rId8"/>
    <p:sldId id="449" r:id="rId9"/>
    <p:sldId id="444" r:id="rId10"/>
    <p:sldId id="443" r:id="rId11"/>
    <p:sldId id="446" r:id="rId12"/>
    <p:sldId id="447" r:id="rId13"/>
    <p:sldId id="470" r:id="rId14"/>
    <p:sldId id="450" r:id="rId15"/>
    <p:sldId id="451" r:id="rId16"/>
    <p:sldId id="454" r:id="rId17"/>
    <p:sldId id="453" r:id="rId18"/>
    <p:sldId id="476" r:id="rId19"/>
    <p:sldId id="463" r:id="rId20"/>
    <p:sldId id="455" r:id="rId21"/>
    <p:sldId id="471" r:id="rId22"/>
    <p:sldId id="457" r:id="rId23"/>
    <p:sldId id="466" r:id="rId24"/>
    <p:sldId id="419" r:id="rId25"/>
    <p:sldId id="456" r:id="rId26"/>
    <p:sldId id="467" r:id="rId27"/>
    <p:sldId id="458" r:id="rId28"/>
    <p:sldId id="480" r:id="rId29"/>
    <p:sldId id="469" r:id="rId30"/>
    <p:sldId id="459" r:id="rId31"/>
    <p:sldId id="473" r:id="rId32"/>
    <p:sldId id="460" r:id="rId33"/>
    <p:sldId id="477" r:id="rId34"/>
    <p:sldId id="481" r:id="rId35"/>
    <p:sldId id="472" r:id="rId36"/>
    <p:sldId id="431" r:id="rId37"/>
  </p:sldIdLst>
  <p:sldSz cx="9144000" cy="6858000" type="screen4x3"/>
  <p:notesSz cx="7010400" cy="9296400"/>
  <p:embeddedFontLst>
    <p:embeddedFont>
      <p:font typeface="Baskerville Old Face" panose="02020602080505020303" pitchFamily="18" charset="0"/>
      <p:regular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Georgia" panose="02040502050405020303" pitchFamily="18" charset="0"/>
      <p:regular r:id="rId44"/>
      <p:bold r:id="rId45"/>
      <p:italic r:id="rId46"/>
      <p:boldItalic r:id="rId47"/>
    </p:embeddedFont>
    <p:embeddedFont>
      <p:font typeface="Libre Baskerville" panose="020B0604020202020204" charset="0"/>
      <p:regular r:id="rId48"/>
      <p:bold r:id="rId49"/>
      <p:italic r:id="rId50"/>
    </p:embeddedFont>
    <p:embeddedFont>
      <p:font typeface="Verdana" panose="020B0604030504040204" pitchFamily="34" charset="0"/>
      <p:regular r:id="rId51"/>
      <p:bold r:id="rId52"/>
      <p:italic r:id="rId53"/>
      <p:boldItalic r:id="rId54"/>
    </p:embeddedFont>
    <p:embeddedFont>
      <p:font typeface="Wingdings 2" panose="05020102010507070707" pitchFamily="18" charset="2"/>
      <p:regular r:id="rId55"/>
    </p:embeddedFont>
    <p:embeddedFont>
      <p:font typeface="Wingdings 3" panose="05040102010807070707" pitchFamily="18" charset="2"/>
      <p:regular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58" d="100"/>
          <a:sy n="58" d="100"/>
        </p:scale>
        <p:origin x="648" y="-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81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08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11.fntdata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8" Type="http://schemas.openxmlformats.org/officeDocument/2006/relationships/slide" Target="slides/slide5.xml"/><Relationship Id="rId51" Type="http://schemas.openxmlformats.org/officeDocument/2006/relationships/font" Target="fonts/font13.fntdata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5235" marR="0" lvl="1" indent="-122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0466" marR="0" lvl="2" indent="-116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5701" marR="0" lvl="3" indent="-109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0933" marR="0" lvl="4" indent="-1032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26169" marR="0" lvl="5" indent="-9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1400" marR="0" lvl="6" indent="-90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56635" marR="0" lvl="7" indent="-83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21867" marR="0" lvl="8" indent="-771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5235" marR="0" lvl="1" indent="-122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0466" marR="0" lvl="2" indent="-116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5701" marR="0" lvl="3" indent="-109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0933" marR="0" lvl="4" indent="-1032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26169" marR="0" lvl="5" indent="-9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1400" marR="0" lvl="6" indent="-90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56635" marR="0" lvl="7" indent="-83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21867" marR="0" lvl="8" indent="-771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t" anchorCtr="0"/>
          <a:lstStyle>
            <a:lvl1pPr marL="0" marR="0" lvl="0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64139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64782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65423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66064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66704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67348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67986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68629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5235" marR="0" lvl="1" indent="-122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0466" marR="0" lvl="2" indent="-116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5701" marR="0" lvl="3" indent="-109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0933" marR="0" lvl="4" indent="-1032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26169" marR="0" lvl="5" indent="-9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1400" marR="0" lvl="6" indent="-90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56635" marR="0" lvl="7" indent="-83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21867" marR="0" lvl="8" indent="-771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3162" tIns="46568" rIns="93162" bIns="46568" anchor="b" anchorCtr="0">
            <a:noAutofit/>
          </a:bodyPr>
          <a:lstStyle/>
          <a:p>
            <a:pPr indent="-19412"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chemeClr val="dk1"/>
                </a:buClr>
                <a:buSzPct val="25000"/>
              </a:pPr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772262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701042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37" tIns="46543" rIns="93137" bIns="46543" anchor="t" anchorCtr="0">
            <a:noAutofit/>
          </a:bodyPr>
          <a:lstStyle/>
          <a:p>
            <a:pPr indent="-19412">
              <a:buSzPct val="25000"/>
              <a:buNone/>
            </a:pPr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wrap="square" lIns="93137" tIns="46543" rIns="93137" bIns="46543" anchor="b" anchorCtr="0">
            <a:noAutofit/>
          </a:bodyPr>
          <a:lstStyle/>
          <a:p>
            <a:pPr indent="-19412"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rgbClr val="000000"/>
                </a:buClr>
                <a:buSzPct val="25000"/>
              </a:pPr>
              <a:t>1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2134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9412"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chemeClr val="dk1"/>
                </a:buClr>
                <a:buSzPct val="25000"/>
              </a:pPr>
              <a:t>20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2293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9412"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chemeClr val="dk1"/>
                </a:buClr>
                <a:buSzPct val="25000"/>
              </a:pPr>
              <a:t>22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5287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9412"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chemeClr val="dk1"/>
                </a:buClr>
                <a:buSzPct val="25000"/>
              </a:pPr>
              <a:t>28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7912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9412"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chemeClr val="dk1"/>
                </a:buClr>
                <a:buSzPct val="25000"/>
              </a:pPr>
              <a:t>32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149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9412"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chemeClr val="dk1"/>
                </a:buClr>
                <a:buSzPct val="25000"/>
              </a:pPr>
              <a:t>33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2825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9412"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chemeClr val="dk1"/>
                </a:buClr>
                <a:buSzPct val="25000"/>
              </a:pPr>
              <a:t>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3097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9412"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chemeClr val="dk1"/>
                </a:buClr>
                <a:buSzPct val="25000"/>
              </a:pPr>
              <a:t>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4557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9412"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chemeClr val="dk1"/>
                </a:buClr>
                <a:buSzPct val="25000"/>
              </a:pPr>
              <a:t>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9480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9412"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chemeClr val="dk1"/>
                </a:buClr>
                <a:buSzPct val="25000"/>
              </a:pPr>
              <a:t>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090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9412"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chemeClr val="dk1"/>
                </a:buClr>
                <a:buSzPct val="25000"/>
              </a:pPr>
              <a:t>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1563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9412"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chemeClr val="dk1"/>
                </a:buClr>
                <a:buSzPct val="25000"/>
              </a:pPr>
              <a:t>11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8640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9412"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chemeClr val="dk1"/>
                </a:buClr>
                <a:buSzPct val="25000"/>
              </a:pPr>
              <a:t>14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5475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9412"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chemeClr val="dk1"/>
                </a:buClr>
                <a:buSzPct val="25000"/>
              </a:pPr>
              <a:t>18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3105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685800" y="2130430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100000"/>
              <a:buFont typeface="Arial"/>
              <a:buNone/>
              <a:defRPr sz="1900"/>
            </a:lvl2pPr>
            <a:lvl3pPr lvl="2" indent="0">
              <a:spcBef>
                <a:spcPts val="0"/>
              </a:spcBef>
              <a:buSzPct val="100000"/>
              <a:buFont typeface="Arial"/>
              <a:buNone/>
              <a:defRPr sz="1900"/>
            </a:lvl3pPr>
            <a:lvl4pPr lvl="3" indent="0">
              <a:spcBef>
                <a:spcPts val="0"/>
              </a:spcBef>
              <a:buSzPct val="100000"/>
              <a:buFont typeface="Arial"/>
              <a:buNone/>
              <a:defRPr sz="1900"/>
            </a:lvl4pPr>
            <a:lvl5pPr lvl="4" indent="0">
              <a:spcBef>
                <a:spcPts val="0"/>
              </a:spcBef>
              <a:buSzPct val="100000"/>
              <a:buFont typeface="Arial"/>
              <a:buNone/>
              <a:defRPr sz="1900"/>
            </a:lvl5pPr>
            <a:lvl6pPr lvl="5" indent="0">
              <a:spcBef>
                <a:spcPts val="0"/>
              </a:spcBef>
              <a:buSzPct val="100000"/>
              <a:buFont typeface="Arial"/>
              <a:buNone/>
              <a:defRPr sz="1900"/>
            </a:lvl6pPr>
            <a:lvl7pPr lvl="6" indent="0">
              <a:spcBef>
                <a:spcPts val="0"/>
              </a:spcBef>
              <a:buSzPct val="100000"/>
              <a:buFont typeface="Arial"/>
              <a:buNone/>
              <a:defRPr sz="1900"/>
            </a:lvl7pPr>
            <a:lvl8pPr lvl="7" indent="0">
              <a:spcBef>
                <a:spcPts val="0"/>
              </a:spcBef>
              <a:buSzPct val="100000"/>
              <a:buFont typeface="Arial"/>
              <a:buNone/>
              <a:defRPr sz="1900"/>
            </a:lvl8pPr>
            <a:lvl9pPr lvl="8" indent="0">
              <a:spcBef>
                <a:spcPts val="0"/>
              </a:spcBef>
              <a:buSzPct val="100000"/>
              <a:buFont typeface="Arial"/>
              <a:buNone/>
              <a:defRPr sz="19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18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5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3108981" y="6377949"/>
            <a:ext cx="2926079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77949"/>
            <a:ext cx="2103120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83680" y="6377949"/>
            <a:ext cx="210312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indent="-28574" algn="r">
              <a:buClr>
                <a:srgbClr val="888888"/>
              </a:buClr>
              <a:buSzPct val="25000"/>
            </a:pPr>
            <a:fld id="{00000000-1234-1234-1234-123412341234}" type="slidenum">
              <a:rPr lang="en-US" sz="1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indent="-28574" algn="r">
                <a:buClr>
                  <a:srgbClr val="888888"/>
                </a:buClr>
                <a:buSzPct val="25000"/>
              </a:pPr>
              <a:t>‹#›</a:t>
            </a:fld>
            <a:endParaRPr lang="en-US" sz="1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502" y="274558"/>
            <a:ext cx="822902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09866" marR="0" lvl="5" indent="-350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19734" marR="0" lvl="6" indent="-701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29600" marR="0" lvl="7" indent="-1052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39470" marR="0" lvl="8" indent="-1329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577358"/>
            <a:ext cx="3977640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8442" marR="0" lvl="1" indent="-208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18310" marR="0" lvl="2" indent="-558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28176" marR="0" lvl="3" indent="-909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8046" marR="0" lvl="4" indent="-1260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48375" marR="0" lvl="5" indent="-38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58051" marR="0" lvl="6" indent="-7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67723" marR="0" lvl="7" indent="-105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77399" marR="0" lvl="8" indent="-11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4709159" y="1577358"/>
            <a:ext cx="3977640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8442" marR="0" lvl="1" indent="-208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18310" marR="0" lvl="2" indent="-558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28176" marR="0" lvl="3" indent="-909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8046" marR="0" lvl="4" indent="-1260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48375" marR="0" lvl="5" indent="-38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58051" marR="0" lvl="6" indent="-7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67723" marR="0" lvl="7" indent="-105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77399" marR="0" lvl="8" indent="-11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3108616" y="6377554"/>
            <a:ext cx="292677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dt" idx="10"/>
          </p:nvPr>
        </p:nvSpPr>
        <p:spPr>
          <a:xfrm>
            <a:off x="457493" y="6377554"/>
            <a:ext cx="2102715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583799" y="6377554"/>
            <a:ext cx="2102716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indent="-28574" algn="r">
              <a:buClr>
                <a:srgbClr val="898989"/>
              </a:buClr>
              <a:buSzPct val="25000"/>
            </a:pPr>
            <a:fld id="{00000000-1234-1234-1234-123412341234}" type="slidenum">
              <a:rPr lang="en-US" sz="19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indent="-28574" algn="r">
                <a:buClr>
                  <a:srgbClr val="898989"/>
                </a:buClr>
                <a:buSzPct val="25000"/>
              </a:pPr>
              <a:t>‹#›</a:t>
            </a:fld>
            <a:endParaRPr lang="en-US" sz="19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9481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3108616" y="6377554"/>
            <a:ext cx="292677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457493" y="6377554"/>
            <a:ext cx="2102715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6583799" y="6377554"/>
            <a:ext cx="2102716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indent="-28574" algn="r">
              <a:buClr>
                <a:srgbClr val="898989"/>
              </a:buClr>
              <a:buSzPct val="25000"/>
            </a:pPr>
            <a:fld id="{00000000-1234-1234-1234-123412341234}" type="slidenum">
              <a:rPr lang="en-US" sz="19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indent="-28574" algn="r">
                <a:buClr>
                  <a:srgbClr val="898989"/>
                </a:buClr>
                <a:buSzPct val="25000"/>
              </a:pPr>
              <a:t>‹#›</a:t>
            </a:fld>
            <a:endParaRPr lang="en-US" sz="19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3481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502" y="274558"/>
            <a:ext cx="822902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09866" marR="0" lvl="5" indent="-350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19734" marR="0" lvl="6" indent="-701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29600" marR="0" lvl="7" indent="-1052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39470" marR="0" lvl="8" indent="-1329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502" y="1577242"/>
            <a:ext cx="822902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8442" marR="0" lvl="1" indent="-208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18310" marR="0" lvl="2" indent="-558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28176" marR="0" lvl="3" indent="-909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8046" marR="0" lvl="4" indent="-1260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48375" marR="0" lvl="5" indent="-38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58051" marR="0" lvl="6" indent="-7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67723" marR="0" lvl="7" indent="-105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77399" marR="0" lvl="8" indent="-11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3108616" y="6377554"/>
            <a:ext cx="292677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457493" y="6377554"/>
            <a:ext cx="2102715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6583799" y="6377554"/>
            <a:ext cx="2102716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indent="-28574" algn="r">
              <a:buClr>
                <a:srgbClr val="898989"/>
              </a:buClr>
              <a:buSzPct val="25000"/>
            </a:pPr>
            <a:fld id="{00000000-1234-1234-1234-123412341234}" type="slidenum">
              <a:rPr lang="en-US" sz="19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indent="-28574" algn="r">
                <a:buClr>
                  <a:srgbClr val="898989"/>
                </a:buClr>
                <a:buSzPct val="25000"/>
              </a:pPr>
              <a:t>‹#›</a:t>
            </a:fld>
            <a:endParaRPr lang="en-US" sz="19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71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502" y="274558"/>
            <a:ext cx="822902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09866" marR="0" lvl="5" indent="-350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19734" marR="0" lvl="6" indent="-701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29600" marR="0" lvl="7" indent="-1052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39470" marR="0" lvl="8" indent="-1329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577358"/>
            <a:ext cx="3977640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8442" marR="0" lvl="1" indent="-208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18310" marR="0" lvl="2" indent="-558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28176" marR="0" lvl="3" indent="-909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8046" marR="0" lvl="4" indent="-1260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48375" marR="0" lvl="5" indent="-38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58051" marR="0" lvl="6" indent="-7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67723" marR="0" lvl="7" indent="-105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77399" marR="0" lvl="8" indent="-11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4709159" y="1577358"/>
            <a:ext cx="3977640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8442" marR="0" lvl="1" indent="-208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18310" marR="0" lvl="2" indent="-558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28176" marR="0" lvl="3" indent="-909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8046" marR="0" lvl="4" indent="-1260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48375" marR="0" lvl="5" indent="-38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58051" marR="0" lvl="6" indent="-7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67723" marR="0" lvl="7" indent="-105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77399" marR="0" lvl="8" indent="-11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3108616" y="6377554"/>
            <a:ext cx="292677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dt" idx="10"/>
          </p:nvPr>
        </p:nvSpPr>
        <p:spPr>
          <a:xfrm>
            <a:off x="457493" y="6377554"/>
            <a:ext cx="2102715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583799" y="6377554"/>
            <a:ext cx="2102716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indent="-28574" algn="r">
              <a:buClr>
                <a:srgbClr val="898989"/>
              </a:buClr>
              <a:buSzPct val="25000"/>
            </a:pPr>
            <a:fld id="{00000000-1234-1234-1234-123412341234}" type="slidenum">
              <a:rPr lang="en-US" sz="19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indent="-28574" algn="r">
                <a:buClr>
                  <a:srgbClr val="898989"/>
                </a:buClr>
                <a:buSzPct val="25000"/>
              </a:pPr>
              <a:t>‹#›</a:t>
            </a:fld>
            <a:endParaRPr lang="en-US" sz="19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530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spectAbility 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371613" y="4343411"/>
            <a:ext cx="6400799" cy="1066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Noto Sans Symbols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9204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100000"/>
              <a:buFont typeface="Arial"/>
              <a:buNone/>
              <a:defRPr sz="1900"/>
            </a:lvl2pPr>
            <a:lvl3pPr lvl="2" indent="0">
              <a:spcBef>
                <a:spcPts val="0"/>
              </a:spcBef>
              <a:buSzPct val="100000"/>
              <a:buFont typeface="Arial"/>
              <a:buNone/>
              <a:defRPr sz="1900"/>
            </a:lvl3pPr>
            <a:lvl4pPr lvl="3" indent="0">
              <a:spcBef>
                <a:spcPts val="0"/>
              </a:spcBef>
              <a:buSzPct val="100000"/>
              <a:buFont typeface="Arial"/>
              <a:buNone/>
              <a:defRPr sz="1900"/>
            </a:lvl4pPr>
            <a:lvl5pPr lvl="4" indent="0">
              <a:spcBef>
                <a:spcPts val="0"/>
              </a:spcBef>
              <a:buSzPct val="100000"/>
              <a:buFont typeface="Arial"/>
              <a:buNone/>
              <a:defRPr sz="1900"/>
            </a:lvl5pPr>
            <a:lvl6pPr lvl="5" indent="0">
              <a:spcBef>
                <a:spcPts val="0"/>
              </a:spcBef>
              <a:buSzPct val="100000"/>
              <a:buFont typeface="Arial"/>
              <a:buNone/>
              <a:defRPr sz="1900"/>
            </a:lvl6pPr>
            <a:lvl7pPr lvl="6" indent="0">
              <a:spcBef>
                <a:spcPts val="0"/>
              </a:spcBef>
              <a:buSzPct val="100000"/>
              <a:buFont typeface="Arial"/>
              <a:buNone/>
              <a:defRPr sz="1900"/>
            </a:lvl7pPr>
            <a:lvl8pPr lvl="7" indent="0">
              <a:spcBef>
                <a:spcPts val="0"/>
              </a:spcBef>
              <a:buSzPct val="100000"/>
              <a:buFont typeface="Arial"/>
              <a:buNone/>
              <a:defRPr sz="1900"/>
            </a:lvl8pPr>
            <a:lvl9pPr lvl="8" indent="0">
              <a:spcBef>
                <a:spcPts val="0"/>
              </a:spcBef>
              <a:buSzPct val="100000"/>
              <a:buFont typeface="Arial"/>
              <a:buNone/>
              <a:defRPr sz="19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5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5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9" y="273051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100000"/>
              <a:buFont typeface="Arial"/>
              <a:buNone/>
              <a:defRPr sz="1900"/>
            </a:lvl2pPr>
            <a:lvl3pPr lvl="2" indent="0">
              <a:spcBef>
                <a:spcPts val="0"/>
              </a:spcBef>
              <a:buSzPct val="100000"/>
              <a:buFont typeface="Arial"/>
              <a:buNone/>
              <a:defRPr sz="1900"/>
            </a:lvl3pPr>
            <a:lvl4pPr lvl="3" indent="0">
              <a:spcBef>
                <a:spcPts val="0"/>
              </a:spcBef>
              <a:buSzPct val="100000"/>
              <a:buFont typeface="Arial"/>
              <a:buNone/>
              <a:defRPr sz="1900"/>
            </a:lvl4pPr>
            <a:lvl5pPr lvl="4" indent="0">
              <a:spcBef>
                <a:spcPts val="0"/>
              </a:spcBef>
              <a:buSzPct val="100000"/>
              <a:buFont typeface="Arial"/>
              <a:buNone/>
              <a:defRPr sz="1900"/>
            </a:lvl5pPr>
            <a:lvl6pPr lvl="5" indent="0">
              <a:spcBef>
                <a:spcPts val="0"/>
              </a:spcBef>
              <a:buSzPct val="100000"/>
              <a:buFont typeface="Arial"/>
              <a:buNone/>
              <a:defRPr sz="1900"/>
            </a:lvl6pPr>
            <a:lvl7pPr lvl="6" indent="0">
              <a:spcBef>
                <a:spcPts val="0"/>
              </a:spcBef>
              <a:buSzPct val="100000"/>
              <a:buFont typeface="Arial"/>
              <a:buNone/>
              <a:defRPr sz="1900"/>
            </a:lvl7pPr>
            <a:lvl8pPr lvl="7" indent="0">
              <a:spcBef>
                <a:spcPts val="0"/>
              </a:spcBef>
              <a:buSzPct val="100000"/>
              <a:buFont typeface="Arial"/>
              <a:buNone/>
              <a:defRPr sz="1900"/>
            </a:lvl8pPr>
            <a:lvl9pPr lvl="8" indent="0">
              <a:spcBef>
                <a:spcPts val="0"/>
              </a:spcBef>
              <a:buSzPct val="100000"/>
              <a:buFont typeface="Arial"/>
              <a:buNone/>
              <a:defRPr sz="19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575054" y="273055"/>
            <a:ext cx="5111751" cy="5853111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533347" marR="0" lvl="0" indent="63494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08" marR="0" lvl="1" indent="63494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82571" marR="0" lvl="2" indent="7619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14329" marR="0" lvl="3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71482" marR="0" lvl="4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28637" marR="0" lvl="5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85794" marR="0" lvl="6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42946" marR="0" lvl="7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00100" marR="0" lvl="8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57209" y="1435104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5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1792306" y="4800601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100000"/>
              <a:buFont typeface="Arial"/>
              <a:buNone/>
              <a:defRPr sz="1900"/>
            </a:lvl2pPr>
            <a:lvl3pPr lvl="2" indent="0">
              <a:spcBef>
                <a:spcPts val="0"/>
              </a:spcBef>
              <a:buSzPct val="100000"/>
              <a:buFont typeface="Arial"/>
              <a:buNone/>
              <a:defRPr sz="1900"/>
            </a:lvl3pPr>
            <a:lvl4pPr lvl="3" indent="0">
              <a:spcBef>
                <a:spcPts val="0"/>
              </a:spcBef>
              <a:buSzPct val="100000"/>
              <a:buFont typeface="Arial"/>
              <a:buNone/>
              <a:defRPr sz="1900"/>
            </a:lvl4pPr>
            <a:lvl5pPr lvl="4" indent="0">
              <a:spcBef>
                <a:spcPts val="0"/>
              </a:spcBef>
              <a:buSzPct val="100000"/>
              <a:buFont typeface="Arial"/>
              <a:buNone/>
              <a:defRPr sz="1900"/>
            </a:lvl5pPr>
            <a:lvl6pPr lvl="5" indent="0">
              <a:spcBef>
                <a:spcPts val="0"/>
              </a:spcBef>
              <a:buSzPct val="100000"/>
              <a:buFont typeface="Arial"/>
              <a:buNone/>
              <a:defRPr sz="1900"/>
            </a:lvl6pPr>
            <a:lvl7pPr lvl="6" indent="0">
              <a:spcBef>
                <a:spcPts val="0"/>
              </a:spcBef>
              <a:buSzPct val="100000"/>
              <a:buFont typeface="Arial"/>
              <a:buNone/>
              <a:defRPr sz="1900"/>
            </a:lvl7pPr>
            <a:lvl8pPr lvl="7" indent="0">
              <a:spcBef>
                <a:spcPts val="0"/>
              </a:spcBef>
              <a:buSzPct val="100000"/>
              <a:buFont typeface="Arial"/>
              <a:buNone/>
              <a:defRPr sz="1900"/>
            </a:lvl8pPr>
            <a:lvl9pPr lvl="8" indent="0">
              <a:spcBef>
                <a:spcPts val="0"/>
              </a:spcBef>
              <a:buSzPct val="100000"/>
              <a:buFont typeface="Arial"/>
              <a:buNone/>
              <a:defRPr sz="1900"/>
            </a:lvl9pPr>
          </a:lstStyle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pic" idx="2"/>
          </p:nvPr>
        </p:nvSpPr>
        <p:spPr>
          <a:xfrm>
            <a:off x="1792306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1792306" y="5367340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5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100000"/>
              <a:buFont typeface="Arial"/>
              <a:buNone/>
              <a:defRPr sz="1900"/>
            </a:lvl2pPr>
            <a:lvl3pPr lvl="2" indent="0">
              <a:spcBef>
                <a:spcPts val="0"/>
              </a:spcBef>
              <a:buSzPct val="100000"/>
              <a:buFont typeface="Arial"/>
              <a:buNone/>
              <a:defRPr sz="1900"/>
            </a:lvl3pPr>
            <a:lvl4pPr lvl="3" indent="0">
              <a:spcBef>
                <a:spcPts val="0"/>
              </a:spcBef>
              <a:buSzPct val="100000"/>
              <a:buFont typeface="Arial"/>
              <a:buNone/>
              <a:defRPr sz="1900"/>
            </a:lvl4pPr>
            <a:lvl5pPr lvl="4" indent="0">
              <a:spcBef>
                <a:spcPts val="0"/>
              </a:spcBef>
              <a:buSzPct val="100000"/>
              <a:buFont typeface="Arial"/>
              <a:buNone/>
              <a:defRPr sz="1900"/>
            </a:lvl5pPr>
            <a:lvl6pPr lvl="5" indent="0">
              <a:spcBef>
                <a:spcPts val="0"/>
              </a:spcBef>
              <a:buSzPct val="100000"/>
              <a:buFont typeface="Arial"/>
              <a:buNone/>
              <a:defRPr sz="1900"/>
            </a:lvl6pPr>
            <a:lvl7pPr lvl="6" indent="0">
              <a:spcBef>
                <a:spcPts val="0"/>
              </a:spcBef>
              <a:buSzPct val="100000"/>
              <a:buFont typeface="Arial"/>
              <a:buNone/>
              <a:defRPr sz="1900"/>
            </a:lvl7pPr>
            <a:lvl8pPr lvl="7" indent="0">
              <a:spcBef>
                <a:spcPts val="0"/>
              </a:spcBef>
              <a:buSzPct val="100000"/>
              <a:buFont typeface="Arial"/>
              <a:buNone/>
              <a:defRPr sz="1900"/>
            </a:lvl8pPr>
            <a:lvl9pPr lvl="8" indent="0">
              <a:spcBef>
                <a:spcPts val="0"/>
              </a:spcBef>
              <a:buSzPct val="100000"/>
              <a:buFont typeface="Arial"/>
              <a:buNone/>
              <a:defRPr sz="19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 rot="5400000">
            <a:off x="2309029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533347" marR="0" lvl="0" indent="63494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08" marR="0" lvl="1" indent="63494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82571" marR="0" lvl="2" indent="7619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14329" marR="0" lvl="3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71482" marR="0" lvl="4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28637" marR="0" lvl="5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85794" marR="0" lvl="6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42946" marR="0" lvl="7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00100" marR="0" lvl="8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5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 rot="5400000">
            <a:off x="4732340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100000"/>
              <a:buFont typeface="Arial"/>
              <a:buNone/>
              <a:defRPr sz="1900"/>
            </a:lvl2pPr>
            <a:lvl3pPr lvl="2" indent="0">
              <a:spcBef>
                <a:spcPts val="0"/>
              </a:spcBef>
              <a:buSzPct val="100000"/>
              <a:buFont typeface="Arial"/>
              <a:buNone/>
              <a:defRPr sz="1900"/>
            </a:lvl3pPr>
            <a:lvl4pPr lvl="3" indent="0">
              <a:spcBef>
                <a:spcPts val="0"/>
              </a:spcBef>
              <a:buSzPct val="100000"/>
              <a:buFont typeface="Arial"/>
              <a:buNone/>
              <a:defRPr sz="1900"/>
            </a:lvl4pPr>
            <a:lvl5pPr lvl="4" indent="0">
              <a:spcBef>
                <a:spcPts val="0"/>
              </a:spcBef>
              <a:buSzPct val="100000"/>
              <a:buFont typeface="Arial"/>
              <a:buNone/>
              <a:defRPr sz="1900"/>
            </a:lvl5pPr>
            <a:lvl6pPr lvl="5" indent="0">
              <a:spcBef>
                <a:spcPts val="0"/>
              </a:spcBef>
              <a:buSzPct val="100000"/>
              <a:buFont typeface="Arial"/>
              <a:buNone/>
              <a:defRPr sz="1900"/>
            </a:lvl6pPr>
            <a:lvl7pPr lvl="6" indent="0">
              <a:spcBef>
                <a:spcPts val="0"/>
              </a:spcBef>
              <a:buSzPct val="100000"/>
              <a:buFont typeface="Arial"/>
              <a:buNone/>
              <a:defRPr sz="1900"/>
            </a:lvl7pPr>
            <a:lvl8pPr lvl="7" indent="0">
              <a:spcBef>
                <a:spcPts val="0"/>
              </a:spcBef>
              <a:buSzPct val="100000"/>
              <a:buFont typeface="Arial"/>
              <a:buNone/>
              <a:defRPr sz="1900"/>
            </a:lvl8pPr>
            <a:lvl9pPr lvl="8" indent="0">
              <a:spcBef>
                <a:spcPts val="0"/>
              </a:spcBef>
              <a:buSzPct val="100000"/>
              <a:buFont typeface="Arial"/>
              <a:buNone/>
              <a:defRPr sz="19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 rot="5400000">
            <a:off x="541340" y="190505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533347" marR="0" lvl="0" indent="63494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08" marR="0" lvl="1" indent="63494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82571" marR="0" lvl="2" indent="7619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14329" marR="0" lvl="3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71482" marR="0" lvl="4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28637" marR="0" lvl="5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85794" marR="0" lvl="6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42946" marR="0" lvl="7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00100" marR="0" lvl="8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5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0792F-B91A-4F4E-930A-C43992FB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ECAAB-8685-49E3-B994-672099845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7B5CB9-3555-4672-BC6B-69791C6A8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39AF8A-470B-47C0-BA2B-4DE5F54E6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A2EF-F6E0-4237-8885-F410AC987682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181F1F-EAC2-4B38-8268-BE7FE742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561146-A9ED-4C8D-8D14-1AA7BACB8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5224-0B78-4487-9268-6E3731A2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12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21" y="274339"/>
            <a:ext cx="8229599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100000"/>
              <a:buFont typeface="Arial"/>
              <a:buNone/>
              <a:defRPr sz="1900"/>
            </a:lvl2pPr>
            <a:lvl3pPr lvl="2" indent="0">
              <a:spcBef>
                <a:spcPts val="0"/>
              </a:spcBef>
              <a:buSzPct val="100000"/>
              <a:buFont typeface="Arial"/>
              <a:buNone/>
              <a:defRPr sz="1900"/>
            </a:lvl3pPr>
            <a:lvl4pPr lvl="3" indent="0">
              <a:spcBef>
                <a:spcPts val="0"/>
              </a:spcBef>
              <a:buSzPct val="100000"/>
              <a:buFont typeface="Arial"/>
              <a:buNone/>
              <a:defRPr sz="1900"/>
            </a:lvl4pPr>
            <a:lvl5pPr lvl="4" indent="0">
              <a:spcBef>
                <a:spcPts val="0"/>
              </a:spcBef>
              <a:buSzPct val="100000"/>
              <a:buFont typeface="Arial"/>
              <a:buNone/>
              <a:defRPr sz="1900"/>
            </a:lvl5pPr>
            <a:lvl6pPr lvl="5" indent="0">
              <a:spcBef>
                <a:spcPts val="0"/>
              </a:spcBef>
              <a:buSzPct val="100000"/>
              <a:buFont typeface="Arial"/>
              <a:buNone/>
              <a:defRPr sz="1900"/>
            </a:lvl6pPr>
            <a:lvl7pPr lvl="6" indent="0">
              <a:spcBef>
                <a:spcPts val="0"/>
              </a:spcBef>
              <a:buSzPct val="100000"/>
              <a:buFont typeface="Arial"/>
              <a:buNone/>
              <a:defRPr sz="1900"/>
            </a:lvl7pPr>
            <a:lvl8pPr lvl="7" indent="0">
              <a:spcBef>
                <a:spcPts val="0"/>
              </a:spcBef>
              <a:buSzPct val="100000"/>
              <a:buFont typeface="Arial"/>
              <a:buNone/>
              <a:defRPr sz="1900"/>
            </a:lvl8pPr>
            <a:lvl9pPr lvl="8" indent="0">
              <a:spcBef>
                <a:spcPts val="0"/>
              </a:spcBef>
              <a:buSzPct val="100000"/>
              <a:buFont typeface="Arial"/>
              <a:buNone/>
              <a:defRPr sz="19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21" y="1577359"/>
            <a:ext cx="8229599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9578" marR="0" lvl="1" indent="-32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19158" marR="0" lvl="2" indent="-64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28737" marR="0" lvl="3" indent="-965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8318" marR="0" lvl="4" indent="-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47895" marR="0" lvl="5" indent="-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57476" marR="0" lvl="6" indent="-66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67055" marR="0" lvl="7" indent="-98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76633" marR="0" lvl="8" indent="-3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08981" y="6377949"/>
            <a:ext cx="2926079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457200" y="6377949"/>
            <a:ext cx="2103120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83680" y="6377949"/>
            <a:ext cx="210312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indent="-28574" algn="r">
              <a:buClr>
                <a:srgbClr val="888888"/>
              </a:buClr>
              <a:buSzPct val="25000"/>
            </a:pPr>
            <a:fld id="{00000000-1234-1234-1234-123412341234}" type="slidenum">
              <a:rPr lang="en-US" sz="1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indent="-28574" algn="r">
                <a:buClr>
                  <a:srgbClr val="888888"/>
                </a:buClr>
                <a:buSzPct val="25000"/>
              </a:pPr>
              <a:t>‹#›</a:t>
            </a:fld>
            <a:endParaRPr lang="en-US" sz="1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1000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ct val="1000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ct val="1000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ct val="1000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ct val="1000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ct val="1000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ct val="1000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ct val="1000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13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5461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76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54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27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84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41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8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13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6553218" y="617378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266" tIns="45622" rIns="91266" bIns="45622" anchor="ctr" anchorCtr="0">
            <a:noAutofit/>
          </a:bodyPr>
          <a:lstStyle/>
          <a:p>
            <a:pPr indent="-19050" algn="r">
              <a:buClr>
                <a:srgbClr val="888888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</a:rPr>
              <a:pPr indent="-19050" algn="r">
                <a:buClr>
                  <a:srgbClr val="888888"/>
                </a:buClr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0" y="1"/>
            <a:ext cx="9144000" cy="121023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99"/>
                </a:moveTo>
                <a:lnTo>
                  <a:pt x="119999" y="119999"/>
                </a:lnTo>
                <a:lnTo>
                  <a:pt x="119999" y="0"/>
                </a:lnTo>
                <a:lnTo>
                  <a:pt x="0" y="0"/>
                </a:lnTo>
                <a:lnTo>
                  <a:pt x="0" y="119999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01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207838" y="201725"/>
            <a:ext cx="1870375" cy="79153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01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Shape 56"/>
          <p:cNvSpPr/>
          <p:nvPr/>
        </p:nvSpPr>
        <p:spPr>
          <a:xfrm>
            <a:off x="1458836" y="401712"/>
            <a:ext cx="56573" cy="5827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6920" y="0"/>
                </a:moveTo>
                <a:lnTo>
                  <a:pt x="37829" y="4633"/>
                </a:lnTo>
                <a:lnTo>
                  <a:pt x="14882" y="17858"/>
                </a:lnTo>
                <a:lnTo>
                  <a:pt x="0" y="37428"/>
                </a:lnTo>
                <a:lnTo>
                  <a:pt x="1249" y="70729"/>
                </a:lnTo>
                <a:lnTo>
                  <a:pt x="10470" y="95006"/>
                </a:lnTo>
                <a:lnTo>
                  <a:pt x="26094" y="110763"/>
                </a:lnTo>
                <a:lnTo>
                  <a:pt x="46549" y="118508"/>
                </a:lnTo>
                <a:lnTo>
                  <a:pt x="58808" y="119534"/>
                </a:lnTo>
                <a:lnTo>
                  <a:pt x="86553" y="114330"/>
                </a:lnTo>
                <a:lnTo>
                  <a:pt x="107541" y="99866"/>
                </a:lnTo>
                <a:lnTo>
                  <a:pt x="119936" y="77867"/>
                </a:lnTo>
                <a:lnTo>
                  <a:pt x="117005" y="46993"/>
                </a:lnTo>
                <a:lnTo>
                  <a:pt x="105917" y="23342"/>
                </a:lnTo>
                <a:lnTo>
                  <a:pt x="88583" y="7486"/>
                </a:lnTo>
                <a:lnTo>
                  <a:pt x="66920" y="0"/>
                </a:lnTo>
                <a:close/>
              </a:path>
            </a:pathLst>
          </a:custGeom>
          <a:solidFill>
            <a:srgbClr val="ECB329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01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21" y="274339"/>
            <a:ext cx="8229599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1000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ct val="1000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ct val="1000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ct val="1000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ct val="1000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ct val="1000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ct val="1000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ct val="1000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21" y="1577359"/>
            <a:ext cx="8229599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9619" marR="0" lvl="1" indent="1110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19239" marR="0" lvl="2" indent="1078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28860" marR="0" lvl="3" indent="104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8479" marR="0" lvl="4" indent="1141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48101" marR="0" lvl="5" indent="1108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57721" marR="0" lvl="6" indent="1076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67341" marR="0" lvl="7" indent="10445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76960" marR="0" lvl="8" indent="1139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08981" y="6377944"/>
            <a:ext cx="2926079" cy="246221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6377944"/>
            <a:ext cx="2103120" cy="246221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83680" y="6377944"/>
            <a:ext cx="2103120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indent="-25398" algn="r">
              <a:buClr>
                <a:srgbClr val="888888"/>
              </a:buClr>
              <a:buSzPct val="25000"/>
            </a:pPr>
            <a:fld id="{00000000-1234-1234-1234-123412341234}" type="slidenum">
              <a:rPr lang="en-US" sz="16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indent="-25398" algn="r">
                <a:buClr>
                  <a:srgbClr val="888888"/>
                </a:buClr>
                <a:buSzPct val="25000"/>
              </a:pPr>
              <a:t>‹#›</a:t>
            </a:fld>
            <a:endParaRPr lang="en-US" sz="16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9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 title="gray triangle corner decoration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 title="gray triange corner decoration"/>
          <p:cNvGrpSpPr>
            <a:grpSpLocks noChangeAspect="1"/>
          </p:cNvGrpSpPr>
          <p:nvPr userDrawn="1"/>
        </p:nvGrpSpPr>
        <p:grpSpPr>
          <a:xfrm rot="16200000" flipV="1">
            <a:off x="837624" y="-837625"/>
            <a:ext cx="667903" cy="2343153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8" name="Picture 17" title="WorkforceGPS logo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 title="Employment and Training Admin/US Department of Labor text image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51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pectability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com/url?sa=i&amp;rct=j&amp;q=&amp;esrc=s&amp;source=images&amp;cd=&amp;ved=2ahUKEwj0_L-SisbgAhUshOAKHeclAesQjRx6BAgBEAQ&amp;url=https%3A%2F%2Featingdisordersreview.com%2Fcategory%2Fq-a%2F&amp;psig=AOvVaw2uj0z3kU84zyTkBvxazLl0&amp;ust=1550606628306356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pectability.org/" TargetMode="External"/><Relationship Id="rId2" Type="http://schemas.openxmlformats.org/officeDocument/2006/relationships/hyperlink" Target="mailto:DebbieF@RespectAbility.org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69">
            <a:extLst>
              <a:ext uri="{FF2B5EF4-FFF2-40B4-BE49-F238E27FC236}">
                <a16:creationId xmlns:a16="http://schemas.microsoft.com/office/drawing/2014/main" id="{198C204F-A8D6-4B23-825E-B3DB91950AAC}"/>
              </a:ext>
            </a:extLst>
          </p:cNvPr>
          <p:cNvSpPr txBox="1">
            <a:spLocks/>
          </p:cNvSpPr>
          <p:nvPr/>
        </p:nvSpPr>
        <p:spPr>
          <a:xfrm>
            <a:off x="874469" y="4827477"/>
            <a:ext cx="7672861" cy="2434121"/>
          </a:xfrm>
          <a:prstGeom prst="rect">
            <a:avLst/>
          </a:prstGeom>
          <a:noFill/>
          <a:ln>
            <a:noFill/>
          </a:ln>
        </p:spPr>
        <p:txBody>
          <a:bodyPr vert="horz" wrap="square" lIns="68450" tIns="34217" rIns="68450" bIns="34217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Bef>
                <a:spcPts val="0"/>
              </a:spcBef>
              <a:spcAft>
                <a:spcPts val="225"/>
              </a:spcAft>
              <a:buClr>
                <a:schemeClr val="dk1"/>
              </a:buClr>
              <a:buSzPct val="61111"/>
              <a:buNone/>
            </a:pPr>
            <a:endParaRPr lang="en-US" sz="1400" b="1" dirty="0">
              <a:solidFill>
                <a:schemeClr val="dk1"/>
              </a:solidFill>
              <a:latin typeface="Libre Baskerville" panose="020B0604020202020204" charset="0"/>
              <a:ea typeface="Libre Baskerville"/>
              <a:cs typeface="Libre Baskerville"/>
              <a:sym typeface="Libre Baskerville"/>
              <a:hlinkClick r:id="rId3"/>
            </a:endParaRP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spcAft>
                <a:spcPts val="225"/>
              </a:spcAft>
              <a:buClr>
                <a:schemeClr val="dk1"/>
              </a:buClr>
              <a:buSzPct val="61111"/>
              <a:buNone/>
            </a:pPr>
            <a:endParaRPr lang="en-US" sz="1400" b="1" dirty="0">
              <a:solidFill>
                <a:schemeClr val="dk1"/>
              </a:solidFill>
              <a:latin typeface="Libre Baskerville" panose="020B0604020202020204" charset="0"/>
              <a:ea typeface="Libre Baskerville"/>
              <a:cs typeface="Libre Baskerville"/>
              <a:sym typeface="Libre Baskerville"/>
              <a:hlinkClick r:id="rId3"/>
            </a:endParaRP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spcAft>
                <a:spcPts val="225"/>
              </a:spcAft>
              <a:buClr>
                <a:schemeClr val="dk1"/>
              </a:buClr>
              <a:buSzPct val="61111"/>
              <a:buNone/>
            </a:pPr>
            <a:endParaRPr lang="en-US" sz="1400" b="1" dirty="0">
              <a:solidFill>
                <a:schemeClr val="dk1"/>
              </a:solidFill>
              <a:latin typeface="Libre Baskerville" panose="020B0604020202020204" charset="0"/>
              <a:ea typeface="Libre Baskerville"/>
              <a:cs typeface="Libre Baskerville"/>
              <a:sym typeface="Libre Baskerville"/>
              <a:hlinkClick r:id="rId3"/>
            </a:endParaRP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spcAft>
                <a:spcPts val="225"/>
              </a:spcAft>
              <a:buClr>
                <a:schemeClr val="dk1"/>
              </a:buClr>
              <a:buSzPct val="61111"/>
              <a:buNone/>
            </a:pPr>
            <a:endParaRPr lang="en-US" sz="1400" b="1" dirty="0">
              <a:solidFill>
                <a:schemeClr val="dk1"/>
              </a:solidFill>
              <a:latin typeface="Libre Baskerville" panose="020B0604020202020204" charset="0"/>
              <a:ea typeface="Libre Baskerville"/>
              <a:cs typeface="Libre Baskerville"/>
              <a:sym typeface="Libre Baskerville"/>
              <a:hlinkClick r:id="rId3"/>
            </a:endParaRP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spcAft>
                <a:spcPts val="225"/>
              </a:spcAft>
              <a:buClr>
                <a:schemeClr val="dk1"/>
              </a:buClr>
              <a:buSzPct val="61111"/>
              <a:buNone/>
            </a:pPr>
            <a:endParaRPr lang="en-US" sz="1400" b="1" dirty="0">
              <a:solidFill>
                <a:schemeClr val="dk1"/>
              </a:solidFill>
              <a:latin typeface="Libre Baskerville" panose="020B0604020202020204" charset="0"/>
              <a:ea typeface="Libre Baskerville"/>
              <a:cs typeface="Libre Baskerville"/>
              <a:sym typeface="Libre Baskerville"/>
              <a:hlinkClick r:id="rId3"/>
            </a:endParaRP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spcAft>
                <a:spcPts val="225"/>
              </a:spcAft>
              <a:buClr>
                <a:schemeClr val="dk1"/>
              </a:buClr>
              <a:buSzPct val="61111"/>
              <a:buNone/>
            </a:pPr>
            <a:endParaRPr lang="en-US" sz="1400" b="1" dirty="0">
              <a:solidFill>
                <a:schemeClr val="dk1"/>
              </a:solidFill>
              <a:latin typeface="Libre Baskerville" panose="020B0604020202020204" charset="0"/>
              <a:ea typeface="Libre Baskerville"/>
              <a:cs typeface="Libre Baskerville"/>
              <a:sym typeface="Libre Baskerville"/>
              <a:hlinkClick r:id="rId3"/>
            </a:endParaRP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spcAft>
                <a:spcPts val="225"/>
              </a:spcAft>
              <a:buClr>
                <a:schemeClr val="dk1"/>
              </a:buClr>
              <a:buSzPct val="61111"/>
              <a:buNone/>
            </a:pPr>
            <a:r>
              <a:rPr lang="en-US" sz="1400" b="1" dirty="0">
                <a:solidFill>
                  <a:schemeClr val="dk1"/>
                </a:solidFill>
                <a:latin typeface="Libre Baskerville" panose="020B0604020202020204" charset="0"/>
                <a:ea typeface="Libre Baskerville"/>
                <a:cs typeface="Libre Baskerville"/>
                <a:sym typeface="Libre Baskerville"/>
                <a:hlinkClick r:id="rId3"/>
              </a:rPr>
              <a:t>www.RespectAbility.org</a:t>
            </a:r>
            <a:r>
              <a:rPr lang="en-US" sz="1400" b="1" dirty="0">
                <a:solidFill>
                  <a:schemeClr val="dk1"/>
                </a:solidFill>
                <a:latin typeface="Libre Baskerville" panose="020B0604020202020204" charset="0"/>
                <a:ea typeface="Libre Baskerville"/>
                <a:cs typeface="Libre Baskerville"/>
                <a:sym typeface="Libre Baskerville"/>
              </a:rPr>
              <a:t> </a:t>
            </a: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None/>
            </a:pPr>
            <a:endParaRPr lang="en-US" sz="1400" b="1" dirty="0">
              <a:solidFill>
                <a:schemeClr val="dk1"/>
              </a:solidFill>
              <a:latin typeface="Libre Baskerville" panose="020B0604020202020204" charset="0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BAB956-BE6F-4551-AEAD-C50E125A7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832" y="1036352"/>
            <a:ext cx="7886700" cy="994172"/>
          </a:xfrm>
        </p:spPr>
        <p:txBody>
          <a:bodyPr/>
          <a:lstStyle/>
          <a:p>
            <a:r>
              <a:rPr lang="en-US" dirty="0" err="1"/>
              <a:t>RespectAbility</a:t>
            </a:r>
            <a:endParaRPr lang="en-US" dirty="0"/>
          </a:p>
        </p:txBody>
      </p:sp>
      <p:pic>
        <p:nvPicPr>
          <p:cNvPr id="172" name="Shape 172" descr="Black and gold logo of RespectAbility&#10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90041" y="311259"/>
            <a:ext cx="3800043" cy="18937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FF38B5-2C1F-417E-ADAE-828BED303E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319489" y="1959477"/>
            <a:ext cx="9359407" cy="2950922"/>
          </a:xfrm>
        </p:spPr>
        <p:txBody>
          <a:bodyPr/>
          <a:lstStyle/>
          <a:p>
            <a:pPr marL="508004" indent="0" algn="ctr">
              <a:buClr>
                <a:srgbClr val="000000"/>
              </a:buClr>
              <a:buSzPct val="25000"/>
              <a:buNone/>
            </a:pPr>
            <a:r>
              <a:rPr lang="en-US" sz="2800" b="1" i="1" dirty="0">
                <a:latin typeface="Libre Baskerville" panose="020B0604020202020204" charset="0"/>
                <a:ea typeface="Libre Baskerville"/>
                <a:cs typeface="Libre Baskerville"/>
                <a:sym typeface="Libre Baskerville"/>
              </a:rPr>
              <a:t>Women’s Disability Leadership, Inclusion &amp; Advocacy Series Welcomes You to Our</a:t>
            </a:r>
          </a:p>
          <a:p>
            <a:pPr marL="508004" indent="0" algn="ctr">
              <a:buClr>
                <a:srgbClr val="000000"/>
              </a:buClr>
              <a:buSzPct val="25000"/>
              <a:buNone/>
            </a:pPr>
            <a:endParaRPr lang="en-US" sz="2800" b="1" i="1" dirty="0">
              <a:latin typeface="Libre Baskerville" panose="020B0604020202020204" charset="0"/>
              <a:ea typeface="Libre Baskerville"/>
              <a:cs typeface="Libre Baskerville"/>
              <a:sym typeface="Libre Baskerville"/>
            </a:endParaRPr>
          </a:p>
          <a:p>
            <a:pPr marL="508004" indent="0" algn="ctr">
              <a:buClr>
                <a:srgbClr val="000000"/>
              </a:buClr>
              <a:buSzPct val="25000"/>
              <a:buNone/>
            </a:pPr>
            <a:r>
              <a:rPr lang="en-US" sz="3600" b="1" i="1" dirty="0">
                <a:latin typeface="Libre Baskerville" panose="020B0604020202020204" charset="0"/>
                <a:ea typeface="Libre Baskerville"/>
                <a:cs typeface="Libre Baskerville"/>
                <a:sym typeface="Libre Baskerville"/>
              </a:rPr>
              <a:t>Empowerment Training for Jewish Women with Disabilities</a:t>
            </a:r>
          </a:p>
          <a:p>
            <a:pPr marL="508004" indent="0" algn="ctr">
              <a:buClr>
                <a:srgbClr val="000000"/>
              </a:buClr>
              <a:buSzPct val="25000"/>
              <a:buNone/>
            </a:pPr>
            <a:endParaRPr lang="en-US" sz="3600" b="1" i="1" dirty="0">
              <a:latin typeface="Libre Baskerville" panose="020B0604020202020204" charset="0"/>
              <a:ea typeface="Libre Baskerville"/>
              <a:cs typeface="Libre Baskerville"/>
              <a:sym typeface="Libre Baskerville"/>
            </a:endParaRPr>
          </a:p>
          <a:p>
            <a:pPr marL="508004" indent="0" algn="ctr">
              <a:buClr>
                <a:srgbClr val="000000"/>
              </a:buClr>
              <a:buSzPct val="25000"/>
              <a:buNone/>
            </a:pPr>
            <a:r>
              <a:rPr lang="en-US" sz="3600" b="1" i="1" dirty="0" err="1">
                <a:latin typeface="Libre Baskerville" panose="020B0604020202020204" charset="0"/>
                <a:ea typeface="Libre Baskerville"/>
                <a:cs typeface="Libre Baskerville"/>
                <a:sym typeface="Libre Baskerville"/>
              </a:rPr>
              <a:t>Bruchot</a:t>
            </a:r>
            <a:r>
              <a:rPr lang="en-US" sz="3600" b="1" i="1" dirty="0">
                <a:latin typeface="Libre Baskerville" panose="020B0604020202020204" charset="0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600" b="1" i="1" dirty="0" err="1">
                <a:latin typeface="Libre Baskerville" panose="020B0604020202020204" charset="0"/>
                <a:ea typeface="Libre Baskerville"/>
                <a:cs typeface="Libre Baskerville"/>
                <a:sym typeface="Libre Baskerville"/>
              </a:rPr>
              <a:t>Ha’ba’ot</a:t>
            </a:r>
            <a:r>
              <a:rPr lang="en-US" sz="3600" b="1" i="1" dirty="0">
                <a:latin typeface="Libre Baskerville" panose="020B0604020202020204" charset="0"/>
                <a:ea typeface="Libre Baskerville"/>
                <a:cs typeface="Libre Baskerville"/>
                <a:sym typeface="Libre Baskerville"/>
              </a:rPr>
              <a:t>!</a:t>
            </a:r>
          </a:p>
          <a:p>
            <a:pPr marL="508004" indent="0" algn="ctr">
              <a:buClr>
                <a:srgbClr val="000000"/>
              </a:buClr>
              <a:buSzPct val="25000"/>
              <a:buNone/>
            </a:pPr>
            <a:r>
              <a:rPr lang="en-US" sz="3600" b="1" i="1" dirty="0">
                <a:latin typeface="Libre Baskerville" panose="020B0604020202020204" charset="0"/>
                <a:ea typeface="Libre Baskerville"/>
                <a:cs typeface="Libre Baskerville"/>
                <a:sym typeface="Libre Baskerville"/>
              </a:rPr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344669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8101" y="1258262"/>
            <a:ext cx="8083851" cy="5773359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Baskerville  "/>
              </a:rPr>
              <a:t>We are woman watch us grow</a:t>
            </a:r>
          </a:p>
          <a:p>
            <a:pPr algn="ctr"/>
            <a:r>
              <a:rPr lang="en-US" sz="2400" dirty="0">
                <a:latin typeface="Baskerville  "/>
              </a:rPr>
              <a:t>See us moving to and </a:t>
            </a:r>
            <a:r>
              <a:rPr lang="en-US" sz="2400" dirty="0" err="1">
                <a:latin typeface="Baskerville  "/>
              </a:rPr>
              <a:t>fro</a:t>
            </a:r>
            <a:endParaRPr lang="en-US" sz="2400" dirty="0">
              <a:latin typeface="Baskerville  "/>
            </a:endParaRPr>
          </a:p>
          <a:p>
            <a:pPr algn="ctr"/>
            <a:r>
              <a:rPr lang="en-US" sz="2400" dirty="0">
                <a:latin typeface="Baskerville  "/>
              </a:rPr>
              <a:t>As we spread our </a:t>
            </a:r>
            <a:r>
              <a:rPr lang="en-US" sz="2400" dirty="0" err="1">
                <a:latin typeface="Baskerville  "/>
              </a:rPr>
              <a:t>lovin</a:t>
            </a:r>
            <a:r>
              <a:rPr lang="en-US" sz="2400" dirty="0">
                <a:latin typeface="Baskerville  "/>
              </a:rPr>
              <a:t>' arms across the land </a:t>
            </a:r>
          </a:p>
          <a:p>
            <a:pPr algn="ctr"/>
            <a:r>
              <a:rPr lang="en-US" sz="2400" dirty="0">
                <a:latin typeface="Baskerville  "/>
              </a:rPr>
              <a:t>But we’re still an embryo</a:t>
            </a:r>
          </a:p>
          <a:p>
            <a:pPr algn="ctr"/>
            <a:r>
              <a:rPr lang="en-US" sz="2400" dirty="0">
                <a:latin typeface="Baskerville  "/>
              </a:rPr>
              <a:t>With a long </a:t>
            </a:r>
            <a:r>
              <a:rPr lang="en-US" sz="2400" dirty="0" err="1">
                <a:latin typeface="Baskerville  "/>
              </a:rPr>
              <a:t>long</a:t>
            </a:r>
            <a:r>
              <a:rPr lang="en-US" sz="2400" dirty="0">
                <a:latin typeface="Baskerville  "/>
              </a:rPr>
              <a:t> way to go</a:t>
            </a:r>
          </a:p>
          <a:p>
            <a:pPr algn="ctr"/>
            <a:r>
              <a:rPr lang="en-US" sz="2400" dirty="0">
                <a:latin typeface="Baskerville  "/>
              </a:rPr>
              <a:t>Until we make all </a:t>
            </a:r>
            <a:r>
              <a:rPr lang="en-US" sz="2400" b="1" dirty="0">
                <a:latin typeface="Baskerville  "/>
              </a:rPr>
              <a:t>ableists</a:t>
            </a:r>
            <a:r>
              <a:rPr lang="en-US" sz="2400" dirty="0">
                <a:latin typeface="Baskerville  "/>
              </a:rPr>
              <a:t> understand</a:t>
            </a:r>
          </a:p>
          <a:p>
            <a:pPr algn="ctr"/>
            <a:r>
              <a:rPr lang="en-US" sz="2400" b="1" dirty="0">
                <a:latin typeface="Baskerville  "/>
              </a:rPr>
              <a:t>Oh yes, we are wise</a:t>
            </a:r>
          </a:p>
          <a:p>
            <a:pPr algn="ctr"/>
            <a:r>
              <a:rPr lang="en-US" sz="2400" b="1" dirty="0">
                <a:latin typeface="Baskerville  "/>
              </a:rPr>
              <a:t>But its wisdom born of pain</a:t>
            </a:r>
          </a:p>
          <a:p>
            <a:pPr algn="ctr"/>
            <a:r>
              <a:rPr lang="en-US" sz="2400" b="1" dirty="0">
                <a:latin typeface="Baskerville  "/>
              </a:rPr>
              <a:t>Yes, we’ve paid the price</a:t>
            </a:r>
          </a:p>
          <a:p>
            <a:pPr algn="ctr"/>
            <a:r>
              <a:rPr lang="en-US" sz="2400" b="1" dirty="0">
                <a:latin typeface="Baskerville  "/>
              </a:rPr>
              <a:t>But look how much we gained</a:t>
            </a:r>
          </a:p>
          <a:p>
            <a:pPr algn="ctr"/>
            <a:r>
              <a:rPr lang="en-US" sz="2400" b="1" dirty="0">
                <a:latin typeface="Baskerville  "/>
              </a:rPr>
              <a:t>If we have to, we can face anything </a:t>
            </a:r>
          </a:p>
          <a:p>
            <a:pPr algn="ctr"/>
            <a:r>
              <a:rPr lang="en-US" sz="2400" b="1" dirty="0">
                <a:latin typeface="Baskerville  "/>
              </a:rPr>
              <a:t>We are strong </a:t>
            </a:r>
            <a:r>
              <a:rPr lang="en-US" sz="2400" b="1" i="1" dirty="0">
                <a:latin typeface="Baskerville  "/>
              </a:rPr>
              <a:t>(Strong!)</a:t>
            </a:r>
          </a:p>
          <a:p>
            <a:pPr algn="ctr"/>
            <a:r>
              <a:rPr lang="en-US" sz="2400" b="1" dirty="0">
                <a:latin typeface="Baskerville  "/>
              </a:rPr>
              <a:t>We are invincible </a:t>
            </a:r>
            <a:r>
              <a:rPr lang="en-US" sz="2400" b="1" i="1" dirty="0">
                <a:latin typeface="Baskerville  "/>
              </a:rPr>
              <a:t>(Invincible!)</a:t>
            </a:r>
          </a:p>
          <a:p>
            <a:pPr algn="ctr"/>
            <a:r>
              <a:rPr lang="en-US" sz="2400" b="1" dirty="0">
                <a:latin typeface="Baskerville  "/>
              </a:rPr>
              <a:t>We are Jewish </a:t>
            </a:r>
            <a:r>
              <a:rPr lang="en-US" sz="2400" b="1" i="1" dirty="0">
                <a:latin typeface="Baskerville  "/>
              </a:rPr>
              <a:t>(Jewish!)</a:t>
            </a:r>
          </a:p>
          <a:p>
            <a:pPr algn="ctr"/>
            <a:r>
              <a:rPr lang="en-US" sz="2400" b="1" dirty="0">
                <a:latin typeface="Baskerville  "/>
              </a:rPr>
              <a:t>We are woman!</a:t>
            </a:r>
          </a:p>
          <a:p>
            <a:pPr algn="ctr"/>
            <a:endParaRPr lang="en-US" sz="2000" dirty="0">
              <a:latin typeface="Baskerville Old Face" panose="020206020805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167" y="202677"/>
            <a:ext cx="6516547" cy="477346"/>
          </a:xfrm>
        </p:spPr>
        <p:txBody>
          <a:bodyPr>
            <a:noAutofit/>
          </a:bodyPr>
          <a:lstStyle/>
          <a:p>
            <a:pPr algn="r"/>
            <a:r>
              <a:rPr lang="en-US" sz="4000" b="1" i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  I Am Woman, </a:t>
            </a:r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lyrics 3</a:t>
            </a:r>
          </a:p>
        </p:txBody>
      </p:sp>
    </p:spTree>
    <p:extLst>
      <p:ext uri="{BB962C8B-B14F-4D97-AF65-F5344CB8AC3E}">
        <p14:creationId xmlns:p14="http://schemas.microsoft.com/office/powerpoint/2010/main" val="3746069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568" y="857007"/>
            <a:ext cx="8608063" cy="5773359"/>
          </a:xfrm>
        </p:spPr>
        <p:txBody>
          <a:bodyPr>
            <a:noAutofit/>
          </a:bodyPr>
          <a:lstStyle/>
          <a:p>
            <a:pPr algn="ctr"/>
            <a:endParaRPr lang="en-US" sz="2000" i="1" dirty="0">
              <a:latin typeface="Baskerville Old Face" panose="02020602080505020303" pitchFamily="18" charset="0"/>
            </a:endParaRPr>
          </a:p>
          <a:p>
            <a:pPr algn="ctr"/>
            <a:r>
              <a:rPr lang="en-US" sz="4800" b="1" dirty="0">
                <a:latin typeface="Baskerville Old Face" panose="02020602080505020303" pitchFamily="18" charset="0"/>
              </a:rPr>
              <a:t>Disclaimer </a:t>
            </a:r>
          </a:p>
          <a:p>
            <a:pPr algn="ctr"/>
            <a:r>
              <a:rPr lang="en-US" sz="4400" i="1" dirty="0">
                <a:latin typeface="Baskerville Old Face" panose="02020602080505020303" pitchFamily="18" charset="0"/>
              </a:rPr>
              <a:t>Please note that any views expressed by today’s speakers are solely in a personal capacity and are not intended to represent the views of their companies, organizations or </a:t>
            </a:r>
            <a:r>
              <a:rPr lang="en-US" sz="4400" i="1" dirty="0" err="1">
                <a:latin typeface="Baskerville Old Face" panose="02020602080505020303" pitchFamily="18" charset="0"/>
              </a:rPr>
              <a:t>RespectAbility</a:t>
            </a:r>
            <a:r>
              <a:rPr lang="en-US" sz="4400" i="1" dirty="0">
                <a:latin typeface="Baskerville Old Face" panose="02020602080505020303" pitchFamily="18" charset="0"/>
              </a:rPr>
              <a:t>; or to </a:t>
            </a:r>
            <a:r>
              <a:rPr lang="en-US" sz="4400" i="1">
                <a:latin typeface="Baskerville Old Face" panose="02020602080505020303" pitchFamily="18" charset="0"/>
              </a:rPr>
              <a:t>be taken as </a:t>
            </a:r>
          </a:p>
          <a:p>
            <a:pPr algn="ctr"/>
            <a:r>
              <a:rPr lang="en-US" sz="4400" i="1">
                <a:latin typeface="Baskerville Old Face" panose="02020602080505020303" pitchFamily="18" charset="0"/>
              </a:rPr>
              <a:t>legal </a:t>
            </a:r>
            <a:r>
              <a:rPr lang="en-US" sz="4400" i="1" dirty="0">
                <a:latin typeface="Baskerville Old Face" panose="02020602080505020303" pitchFamily="18" charset="0"/>
              </a:rPr>
              <a:t>or medical counsel.</a:t>
            </a:r>
            <a:endParaRPr lang="en-US" sz="4400" dirty="0">
              <a:solidFill>
                <a:schemeClr val="tx1"/>
              </a:solidFill>
              <a:highlight>
                <a:srgbClr val="FFFF00"/>
              </a:highlight>
              <a:latin typeface="Baskerville Old Face" panose="02020602080505020303" pitchFamily="18" charset="0"/>
            </a:endParaRPr>
          </a:p>
          <a:p>
            <a:pPr algn="ctr"/>
            <a:endParaRPr lang="en-US" sz="2000" dirty="0">
              <a:latin typeface="Baskerville Old Face" panose="020206020805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084" y="-84077"/>
            <a:ext cx="6516547" cy="1681383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Empowerment Training </a:t>
            </a:r>
            <a:r>
              <a:rPr lang="en-US" sz="36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for</a:t>
            </a:r>
            <a:b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</a:br>
            <a:r>
              <a:rPr lang="en-US" sz="36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Jewish Women with Disabilities</a:t>
            </a:r>
          </a:p>
        </p:txBody>
      </p:sp>
    </p:spTree>
    <p:extLst>
      <p:ext uri="{BB962C8B-B14F-4D97-AF65-F5344CB8AC3E}">
        <p14:creationId xmlns:p14="http://schemas.microsoft.com/office/powerpoint/2010/main" val="207443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380" y="1405271"/>
            <a:ext cx="8989620" cy="5773359"/>
          </a:xfrm>
        </p:spPr>
        <p:txBody>
          <a:bodyPr>
            <a:noAutofit/>
          </a:bodyPr>
          <a:lstStyle/>
          <a:p>
            <a:pPr algn="ctr"/>
            <a:endParaRPr lang="en-US" sz="2000" i="1" dirty="0">
              <a:latin typeface="Baskerville Old Face" panose="02020602080505020303" pitchFamily="18" charset="0"/>
            </a:endParaRPr>
          </a:p>
          <a:p>
            <a:pPr algn="ctr"/>
            <a:r>
              <a:rPr lang="en-US" sz="4000" i="1" dirty="0">
                <a:latin typeface="Baskerville Old Face" panose="02020602080505020303" pitchFamily="18" charset="0"/>
              </a:rPr>
              <a:t>LIVING A LIFE OF LEADERSHIP:  </a:t>
            </a:r>
          </a:p>
          <a:p>
            <a:pPr algn="ctr"/>
            <a:r>
              <a:rPr lang="en-US" sz="4000" i="1" dirty="0">
                <a:latin typeface="Baskerville Old Face" panose="02020602080505020303" pitchFamily="18" charset="0"/>
              </a:rPr>
              <a:t>Owning One’s Disability</a:t>
            </a:r>
          </a:p>
          <a:p>
            <a:pPr algn="ctr"/>
            <a:endParaRPr lang="en-US" sz="3200" dirty="0">
              <a:latin typeface="Baskerville Old Face" panose="02020602080505020303" pitchFamily="18" charset="0"/>
            </a:endParaRPr>
          </a:p>
          <a:p>
            <a:pPr algn="ctr"/>
            <a:r>
              <a:rPr lang="en-US" sz="3200" b="1" dirty="0">
                <a:latin typeface="Baskerville Old Face" panose="02020602080505020303" pitchFamily="18" charset="0"/>
              </a:rPr>
              <a:t>Moderator:  </a:t>
            </a:r>
            <a:r>
              <a:rPr lang="en-US" sz="3200" dirty="0">
                <a:latin typeface="Baskerville Old Face" panose="02020602080505020303" pitchFamily="18" charset="0"/>
              </a:rPr>
              <a:t>Rabbi Julie Schonfeld</a:t>
            </a:r>
          </a:p>
          <a:p>
            <a:pPr algn="ctr"/>
            <a:endParaRPr lang="en-US" sz="3200" dirty="0">
              <a:latin typeface="Baskerville Old Face" panose="02020602080505020303" pitchFamily="18" charset="0"/>
            </a:endParaRPr>
          </a:p>
          <a:p>
            <a:pPr algn="ctr"/>
            <a:r>
              <a:rPr lang="en-US" sz="3200" b="1" dirty="0">
                <a:latin typeface="Baskerville Old Face" panose="02020602080505020303" pitchFamily="18" charset="0"/>
              </a:rPr>
              <a:t>Panelists: </a:t>
            </a:r>
          </a:p>
          <a:p>
            <a:pPr algn="ctr"/>
            <a:r>
              <a:rPr lang="en-US" sz="3200" dirty="0">
                <a:latin typeface="Baskerville Old Face" panose="02020602080505020303" pitchFamily="18" charset="0"/>
              </a:rPr>
              <a:t>Ila Eckhoﬀ, CPA, BlackRock</a:t>
            </a:r>
          </a:p>
          <a:p>
            <a:pPr algn="ctr"/>
            <a:r>
              <a:rPr lang="en-US" sz="3200" dirty="0">
                <a:latin typeface="Baskerville Old Face" panose="02020602080505020303" pitchFamily="18" charset="0"/>
              </a:rPr>
              <a:t>Amy Rosenfeld,  Marlene Meyerson JCC Manhattan</a:t>
            </a:r>
          </a:p>
          <a:p>
            <a:pPr algn="ctr"/>
            <a:r>
              <a:rPr lang="en-US" sz="3200" dirty="0">
                <a:latin typeface="Baskerville Old Face" panose="02020602080505020303" pitchFamily="18" charset="0"/>
              </a:rPr>
              <a:t>Dr. Danielle Sheypuk, </a:t>
            </a:r>
            <a:r>
              <a:rPr lang="en-US" sz="3200" dirty="0" err="1">
                <a:latin typeface="Baskerville Old Face" panose="02020602080505020303" pitchFamily="18" charset="0"/>
              </a:rPr>
              <a:t>Sexpert</a:t>
            </a:r>
            <a:endParaRPr lang="en-US" sz="3200" dirty="0">
              <a:latin typeface="Baskerville Old Face" panose="02020602080505020303" pitchFamily="18" charset="0"/>
            </a:endParaRPr>
          </a:p>
          <a:p>
            <a:pPr algn="ctr"/>
            <a:endParaRPr lang="en-US" sz="2000" dirty="0">
              <a:latin typeface="Baskerville Old Face" panose="020206020805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084" y="-47501"/>
            <a:ext cx="6516547" cy="2101931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PANEL:  Living a Life of Leadership </a:t>
            </a:r>
          </a:p>
        </p:txBody>
      </p:sp>
    </p:spTree>
    <p:extLst>
      <p:ext uri="{BB962C8B-B14F-4D97-AF65-F5344CB8AC3E}">
        <p14:creationId xmlns:p14="http://schemas.microsoft.com/office/powerpoint/2010/main" val="2615371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E049DA4-536A-4CF6-9ECA-887199FB169B}"/>
              </a:ext>
            </a:extLst>
          </p:cNvPr>
          <p:cNvSpPr txBox="1"/>
          <p:nvPr/>
        </p:nvSpPr>
        <p:spPr>
          <a:xfrm>
            <a:off x="5805402" y="4543719"/>
            <a:ext cx="31975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Picture: Ila Eckhoff, smiling at the camera.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025" y="1327012"/>
            <a:ext cx="5664376" cy="5328311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Baskerville Old Face" panose="02020602080505020303" pitchFamily="18" charset="0"/>
              </a:rPr>
              <a:t>Ila </a:t>
            </a:r>
            <a:r>
              <a:rPr lang="en-US" sz="3600" b="1" dirty="0" err="1">
                <a:latin typeface="Baskerville Old Face" panose="02020602080505020303" pitchFamily="18" charset="0"/>
              </a:rPr>
              <a:t>Eckhoff</a:t>
            </a:r>
            <a:r>
              <a:rPr lang="en-US" sz="3600" b="1" dirty="0">
                <a:latin typeface="Baskerville Old Face" panose="02020602080505020303" pitchFamily="18" charset="0"/>
              </a:rPr>
              <a:t>, CPA</a:t>
            </a:r>
            <a:r>
              <a:rPr lang="en-US" sz="3600" dirty="0">
                <a:latin typeface="Baskerville Old Face" panose="02020602080505020303" pitchFamily="18" charset="0"/>
              </a:rPr>
              <a:t> serves on the Board of Directors of the Cerebral Palsy Foundation. As a Jewish woman with this lived disability, Ms. Eckhoff is a Managing Director at Blackrock and has over 30 years of financial services experience.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464" y="-74322"/>
            <a:ext cx="6898511" cy="553998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PANEL:  Living a Life of Leadership 1 </a:t>
            </a:r>
          </a:p>
        </p:txBody>
      </p:sp>
      <p:pic>
        <p:nvPicPr>
          <p:cNvPr id="3076" name="Picture 4" descr="Ila Eckhoff headshot">
            <a:extLst>
              <a:ext uri="{FF2B5EF4-FFF2-40B4-BE49-F238E27FC236}">
                <a16:creationId xmlns:a16="http://schemas.microsoft.com/office/drawing/2014/main" id="{3EEEAABF-1DDE-4D17-AD64-E7382A47E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378" y="1768099"/>
            <a:ext cx="2775620" cy="277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494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E049DA4-536A-4CF6-9ECA-887199FB169B}"/>
              </a:ext>
            </a:extLst>
          </p:cNvPr>
          <p:cNvSpPr txBox="1"/>
          <p:nvPr/>
        </p:nvSpPr>
        <p:spPr>
          <a:xfrm>
            <a:off x="5842535" y="4850160"/>
            <a:ext cx="31975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Picture: Amy Rosenfeld smiling at the camera.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17" y="1354689"/>
            <a:ext cx="7566915" cy="5328311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Baskerville Old Face" panose="02020602080505020303" pitchFamily="18" charset="0"/>
              </a:rPr>
              <a:t>Amy Rosenfeld </a:t>
            </a:r>
            <a:r>
              <a:rPr lang="en-US" sz="3600" dirty="0">
                <a:latin typeface="Baskerville Old Face" panose="02020602080505020303" pitchFamily="18" charset="0"/>
              </a:rPr>
              <a:t>is a librarian at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Marlene Meyerson JCC 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Manhattan’s Saul and Carole </a:t>
            </a:r>
          </a:p>
          <a:p>
            <a:r>
              <a:rPr lang="en-US" sz="3600" dirty="0" err="1">
                <a:latin typeface="Baskerville Old Face" panose="02020602080505020303" pitchFamily="18" charset="0"/>
              </a:rPr>
              <a:t>Zabar</a:t>
            </a:r>
            <a:r>
              <a:rPr lang="en-US" sz="3600" dirty="0">
                <a:latin typeface="Baskerville Old Face" panose="02020602080505020303" pitchFamily="18" charset="0"/>
              </a:rPr>
              <a:t> Nursery School. Owning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her learning disability, Ms. 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Rosenfeld earned her BA and 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a master’s degree in special 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education from Bank Street 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Graduate School of Education.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464" y="-24064"/>
            <a:ext cx="6898511" cy="553998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PANEL:  Living a Life of Leadership 2 </a:t>
            </a:r>
          </a:p>
        </p:txBody>
      </p:sp>
      <p:pic>
        <p:nvPicPr>
          <p:cNvPr id="4098" name="Picture 2" descr="https://static1.squarespace.com/static/55a52986e4b0c14ced13b064/t/55f1a303e4b029d118c50286/1441899269743/?format=1500w">
            <a:extLst>
              <a:ext uri="{FF2B5EF4-FFF2-40B4-BE49-F238E27FC236}">
                <a16:creationId xmlns:a16="http://schemas.microsoft.com/office/drawing/2014/main" id="{CA4C23B0-D4A7-4FE1-88C5-3C7AA92B4D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6" b="23490"/>
          <a:stretch/>
        </p:blipFill>
        <p:spPr bwMode="auto">
          <a:xfrm>
            <a:off x="5842535" y="1539770"/>
            <a:ext cx="3017520" cy="322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30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E049DA4-536A-4CF6-9ECA-887199FB169B}"/>
              </a:ext>
            </a:extLst>
          </p:cNvPr>
          <p:cNvSpPr txBox="1"/>
          <p:nvPr/>
        </p:nvSpPr>
        <p:spPr>
          <a:xfrm>
            <a:off x="5805402" y="5210652"/>
            <a:ext cx="31975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Picture: Dr. Danielle </a:t>
            </a:r>
            <a:r>
              <a:rPr lang="en-US" dirty="0" err="1"/>
              <a:t>Sheypuk</a:t>
            </a:r>
            <a:r>
              <a:rPr lang="en-US" dirty="0"/>
              <a:t> sitting in her powerchair, smiling at the camera.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026" y="1327012"/>
            <a:ext cx="5555594" cy="5328311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Baskerville Old Face" panose="02020602080505020303" pitchFamily="18" charset="0"/>
              </a:rPr>
              <a:t>Dr. Danielle Sheypuk </a:t>
            </a:r>
            <a:r>
              <a:rPr lang="en-US" sz="3600" dirty="0">
                <a:latin typeface="Baskerville Old Face" panose="02020602080505020303" pitchFamily="18" charset="0"/>
              </a:rPr>
              <a:t>is a licensed clinical psychologist and widely regarded as a “</a:t>
            </a:r>
            <a:r>
              <a:rPr lang="en-US" sz="3600" dirty="0" err="1">
                <a:latin typeface="Baskerville Old Face" panose="02020602080505020303" pitchFamily="18" charset="0"/>
              </a:rPr>
              <a:t>sexpert</a:t>
            </a:r>
            <a:r>
              <a:rPr lang="en-US" sz="3600" dirty="0">
                <a:latin typeface="Baskerville Old Face" panose="02020602080505020303" pitchFamily="18" charset="0"/>
              </a:rPr>
              <a:t>” and leading commentator on the psychology of dating, relationships, and sexuality for people with disabilities. </a:t>
            </a:r>
          </a:p>
          <a:p>
            <a:endParaRPr lang="en-US" sz="2400" dirty="0">
              <a:latin typeface="Baskerville Old Face" panose="02020602080505020303" pitchFamily="18" charset="0"/>
            </a:endParaRPr>
          </a:p>
          <a:p>
            <a:r>
              <a:rPr lang="en-US" sz="2400" dirty="0">
                <a:latin typeface="Baskerville Old Face" panose="02020602080505020303" pitchFamily="18" charset="0"/>
              </a:rPr>
              <a:t> 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923" y="-78639"/>
            <a:ext cx="6898511" cy="553998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PANEL:  Living a Life of Leadership 3 </a:t>
            </a:r>
          </a:p>
        </p:txBody>
      </p:sp>
      <p:pic>
        <p:nvPicPr>
          <p:cNvPr id="5124" name="Picture 4" descr="Dr. Sheypuk">
            <a:extLst>
              <a:ext uri="{FF2B5EF4-FFF2-40B4-BE49-F238E27FC236}">
                <a16:creationId xmlns:a16="http://schemas.microsoft.com/office/drawing/2014/main" id="{E0FD794B-EB84-45E3-9EB1-9C0827149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" b="2455"/>
          <a:stretch/>
        </p:blipFill>
        <p:spPr bwMode="auto">
          <a:xfrm>
            <a:off x="5696619" y="1442585"/>
            <a:ext cx="2839751" cy="365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541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025" y="1327012"/>
            <a:ext cx="5560683" cy="5328311"/>
          </a:xfrm>
        </p:spPr>
        <p:txBody>
          <a:bodyPr>
            <a:noAutofit/>
          </a:bodyPr>
          <a:lstStyle/>
          <a:p>
            <a:endParaRPr lang="en-US" sz="2400" dirty="0">
              <a:latin typeface="Baskerville Old Face" panose="02020602080505020303" pitchFamily="18" charset="0"/>
            </a:endParaRPr>
          </a:p>
          <a:p>
            <a:r>
              <a:rPr lang="en-US" sz="2400" dirty="0">
                <a:latin typeface="Baskerville Old Face" panose="02020602080505020303" pitchFamily="18" charset="0"/>
              </a:rPr>
              <a:t> 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923" y="-78639"/>
            <a:ext cx="6898511" cy="553998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PANEL:  Living a Life of Leadership 4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D5E45B8-5F75-4BB7-8144-142ED223467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1945025" y="3127490"/>
            <a:ext cx="16231788" cy="287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088" tIns="0" rIns="38088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18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      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CC0000"/>
                </a:solidFill>
                <a:effectLst/>
                <a:latin typeface="Arial" panose="020B0604020202020204" pitchFamily="34" charset="0"/>
                <a:hlinkClick r:id="rId2"/>
              </a:rPr>
              <a:t>600 × 460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 descr="Image result for Q &amp; A">
            <a:hlinkClick r:id="rId2"/>
            <a:extLst>
              <a:ext uri="{FF2B5EF4-FFF2-40B4-BE49-F238E27FC236}">
                <a16:creationId xmlns:a16="http://schemas.microsoft.com/office/drawing/2014/main" id="{8497EC50-E921-43BD-9AB0-594437F77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59" y="1327013"/>
            <a:ext cx="6898510" cy="50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7E8199-2302-4907-AF47-BDA7D45000DA}"/>
              </a:ext>
            </a:extLst>
          </p:cNvPr>
          <p:cNvSpPr txBox="1"/>
          <p:nvPr/>
        </p:nvSpPr>
        <p:spPr>
          <a:xfrm>
            <a:off x="2024604" y="6095805"/>
            <a:ext cx="57631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Picture: Enlarged Q &amp; A in 3-D; Q in red, &amp; in blue, A in green</a:t>
            </a:r>
          </a:p>
        </p:txBody>
      </p:sp>
    </p:spTree>
    <p:extLst>
      <p:ext uri="{BB962C8B-B14F-4D97-AF65-F5344CB8AC3E}">
        <p14:creationId xmlns:p14="http://schemas.microsoft.com/office/powerpoint/2010/main" val="2271567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63" y="1405272"/>
            <a:ext cx="8989620" cy="5773359"/>
          </a:xfrm>
        </p:spPr>
        <p:txBody>
          <a:bodyPr>
            <a:noAutofit/>
          </a:bodyPr>
          <a:lstStyle/>
          <a:p>
            <a:pPr algn="ctr"/>
            <a:endParaRPr lang="en-US" sz="2000" i="1" dirty="0">
              <a:latin typeface="Baskerville Old Face" panose="02020602080505020303" pitchFamily="18" charset="0"/>
            </a:endParaRPr>
          </a:p>
          <a:p>
            <a:pPr algn="ctr"/>
            <a:r>
              <a:rPr lang="en-US" sz="4000" i="1" dirty="0">
                <a:latin typeface="Baskerville Old Face" panose="02020602080505020303" pitchFamily="18" charset="0"/>
              </a:rPr>
              <a:t>LIFE DAY!  CHOOSING LIFE:  </a:t>
            </a:r>
          </a:p>
          <a:p>
            <a:pPr algn="ctr"/>
            <a:r>
              <a:rPr lang="en-US" sz="4000" i="1" dirty="0">
                <a:latin typeface="Baskerville Old Face" panose="02020602080505020303" pitchFamily="18" charset="0"/>
              </a:rPr>
              <a:t>Owning One’s Mental Health Condition</a:t>
            </a:r>
          </a:p>
          <a:p>
            <a:pPr algn="ctr"/>
            <a:endParaRPr lang="en-US" sz="3200" dirty="0">
              <a:latin typeface="Baskerville Old Face" panose="02020602080505020303" pitchFamily="18" charset="0"/>
            </a:endParaRPr>
          </a:p>
          <a:p>
            <a:pPr algn="ctr"/>
            <a:r>
              <a:rPr lang="en-US" sz="3600" b="1" dirty="0">
                <a:latin typeface="Baskerville Old Face" panose="02020602080505020303" pitchFamily="18" charset="0"/>
              </a:rPr>
              <a:t>Presenter / Performer:</a:t>
            </a:r>
          </a:p>
          <a:p>
            <a:pPr algn="ctr"/>
            <a:r>
              <a:rPr lang="en-US" sz="3600" b="1" dirty="0">
                <a:latin typeface="Baskerville Old Face" panose="02020602080505020303" pitchFamily="18" charset="0"/>
              </a:rPr>
              <a:t>Rachel Kunstadt, Mental Health Advocate</a:t>
            </a:r>
          </a:p>
          <a:p>
            <a:pPr algn="ctr"/>
            <a:r>
              <a:rPr lang="en-US" sz="3200" b="1" dirty="0">
                <a:latin typeface="Baskerville Old Face" panose="02020602080505020303" pitchFamily="18" charset="0"/>
              </a:rPr>
              <a:t>&amp; </a:t>
            </a:r>
          </a:p>
          <a:p>
            <a:pPr algn="ctr"/>
            <a:r>
              <a:rPr lang="en-US" sz="3200" b="1" dirty="0">
                <a:latin typeface="Baskerville Old Face" panose="02020602080505020303" pitchFamily="18" charset="0"/>
              </a:rPr>
              <a:t>Vocalist:  Marissa Davis</a:t>
            </a:r>
          </a:p>
          <a:p>
            <a:pPr algn="ctr"/>
            <a:r>
              <a:rPr lang="en-US" sz="3200" b="1" dirty="0">
                <a:latin typeface="Baskerville Old Face" panose="02020602080505020303" pitchFamily="18" charset="0"/>
              </a:rPr>
              <a:t>Pianist:  </a:t>
            </a:r>
            <a:r>
              <a:rPr lang="en-US" sz="3200" b="1" dirty="0" err="1">
                <a:latin typeface="Baskerville Old Face" panose="02020602080505020303" pitchFamily="18" charset="0"/>
              </a:rPr>
              <a:t>Anessa</a:t>
            </a:r>
            <a:r>
              <a:rPr lang="en-US" sz="3200" b="1" dirty="0">
                <a:latin typeface="Baskerville Old Face" panose="02020602080505020303" pitchFamily="18" charset="0"/>
              </a:rPr>
              <a:t> Marie</a:t>
            </a:r>
            <a:endParaRPr lang="en-US" sz="3200" dirty="0">
              <a:latin typeface="Baskerville Old Face" panose="02020602080505020303" pitchFamily="18" charset="0"/>
            </a:endParaRPr>
          </a:p>
          <a:p>
            <a:pPr algn="ctr"/>
            <a:endParaRPr lang="en-US" sz="2000" dirty="0">
              <a:latin typeface="Baskerville Old Face" panose="020206020805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084" y="-47500"/>
            <a:ext cx="6516547" cy="1452772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LIFE DAY!   Addressing Mental Health </a:t>
            </a:r>
          </a:p>
        </p:txBody>
      </p:sp>
    </p:spTree>
    <p:extLst>
      <p:ext uri="{BB962C8B-B14F-4D97-AF65-F5344CB8AC3E}">
        <p14:creationId xmlns:p14="http://schemas.microsoft.com/office/powerpoint/2010/main" val="597769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4972" y="4097437"/>
            <a:ext cx="2498003" cy="668633"/>
          </a:xfrm>
        </p:spPr>
        <p:txBody>
          <a:bodyPr>
            <a:noAutofit/>
          </a:bodyPr>
          <a:lstStyle/>
          <a:p>
            <a:endParaRPr lang="en-US" sz="2000" b="1" dirty="0">
              <a:latin typeface="Baskerville Old Face" panose="02020602080505020303" pitchFamily="18" charset="0"/>
            </a:endParaRPr>
          </a:p>
          <a:p>
            <a:pPr algn="ctr"/>
            <a:r>
              <a:rPr lang="en-US" sz="2000" dirty="0">
                <a:latin typeface="Baskerville Old Face" panose="02020602080505020303" pitchFamily="18" charset="0"/>
              </a:rPr>
              <a:t>Picture: close up of Rachel </a:t>
            </a:r>
            <a:r>
              <a:rPr lang="en-US" dirty="0" err="1">
                <a:latin typeface="Baskerville Old Face" panose="02020602080505020303" pitchFamily="18" charset="0"/>
              </a:rPr>
              <a:t>Kunstadt</a:t>
            </a:r>
            <a:r>
              <a:rPr lang="en-US" dirty="0">
                <a:latin typeface="Baskerville Old Face" panose="02020602080505020303" pitchFamily="18" charset="0"/>
              </a:rPr>
              <a:t> looking at camera</a:t>
            </a:r>
          </a:p>
          <a:p>
            <a:endParaRPr lang="en-US" sz="2000" b="1" dirty="0">
              <a:latin typeface="Baskerville Old Face" panose="020206020805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464" y="-36096"/>
            <a:ext cx="6898511" cy="1124335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  LIFE DAY!   Addressing Mental Health 1</a:t>
            </a:r>
          </a:p>
        </p:txBody>
      </p:sp>
      <p:sp>
        <p:nvSpPr>
          <p:cNvPr id="7" name="AutoShape 6" descr="Kunstadt_Headshot.jpg">
            <a:extLst>
              <a:ext uri="{FF2B5EF4-FFF2-40B4-BE49-F238E27FC236}">
                <a16:creationId xmlns:a16="http://schemas.microsoft.com/office/drawing/2014/main" id="{134FEAC5-23CE-4D59-9227-E50A73E541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&#10;Picture: close up of Rachel Kunstadt looking at camera&#10;&#10;&#10;">
            <a:extLst>
              <a:ext uri="{FF2B5EF4-FFF2-40B4-BE49-F238E27FC236}">
                <a16:creationId xmlns:a16="http://schemas.microsoft.com/office/drawing/2014/main" id="{67E43E91-E2D8-4105-B86D-766B4F8592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046"/>
          <a:stretch/>
        </p:blipFill>
        <p:spPr>
          <a:xfrm>
            <a:off x="6504973" y="1429088"/>
            <a:ext cx="2338764" cy="27826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27EF2B-F927-466D-9CDE-BCD6D5E9FFF1}"/>
              </a:ext>
            </a:extLst>
          </p:cNvPr>
          <p:cNvSpPr/>
          <p:nvPr/>
        </p:nvSpPr>
        <p:spPr>
          <a:xfrm>
            <a:off x="259003" y="1281281"/>
            <a:ext cx="82267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Baskerville  "/>
              </a:rPr>
              <a:t>Rachel Kunstadt</a:t>
            </a:r>
            <a:r>
              <a:rPr lang="en-US" sz="3600" dirty="0">
                <a:latin typeface="Baskerville  "/>
              </a:rPr>
              <a:t> is a musical </a:t>
            </a:r>
          </a:p>
          <a:p>
            <a:r>
              <a:rPr lang="en-US" sz="3600" dirty="0">
                <a:latin typeface="Baskerville  "/>
              </a:rPr>
              <a:t>theatre writer (librettist/lyricist), </a:t>
            </a:r>
          </a:p>
          <a:p>
            <a:r>
              <a:rPr lang="en-US" sz="3600" dirty="0">
                <a:latin typeface="Baskerville  "/>
              </a:rPr>
              <a:t>playwright, theatre producer, </a:t>
            </a:r>
          </a:p>
          <a:p>
            <a:r>
              <a:rPr lang="en-US" sz="3600" dirty="0">
                <a:latin typeface="Baskerville  "/>
              </a:rPr>
              <a:t>artistic director, Jewish non-profit professional, and mental health </a:t>
            </a:r>
          </a:p>
          <a:p>
            <a:r>
              <a:rPr lang="en-US" sz="3600" dirty="0">
                <a:latin typeface="Baskerville  "/>
              </a:rPr>
              <a:t>advocate. Ms. Kunstadt is </a:t>
            </a:r>
          </a:p>
          <a:p>
            <a:r>
              <a:rPr lang="en-US" sz="3600" dirty="0">
                <a:latin typeface="Baskerville  "/>
              </a:rPr>
              <a:t>passionate about using the arts for </a:t>
            </a:r>
          </a:p>
          <a:p>
            <a:r>
              <a:rPr lang="en-US" sz="3600" dirty="0">
                <a:latin typeface="Baskerville  "/>
              </a:rPr>
              <a:t>mental health advocacy and is </a:t>
            </a:r>
          </a:p>
          <a:p>
            <a:r>
              <a:rPr lang="en-US" sz="3600" dirty="0">
                <a:latin typeface="Baskerville  "/>
              </a:rPr>
              <a:t>currently writing a musical about her experience as a teenager with agoraphobia. </a:t>
            </a:r>
          </a:p>
        </p:txBody>
      </p:sp>
    </p:spTree>
    <p:extLst>
      <p:ext uri="{BB962C8B-B14F-4D97-AF65-F5344CB8AC3E}">
        <p14:creationId xmlns:p14="http://schemas.microsoft.com/office/powerpoint/2010/main" val="390341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393" y="2338337"/>
            <a:ext cx="4106885" cy="46413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Baskerville  "/>
              </a:rPr>
              <a:t>Left shoe first,</a:t>
            </a:r>
          </a:p>
          <a:p>
            <a:r>
              <a:rPr lang="en-US" sz="2400" dirty="0">
                <a:latin typeface="Baskerville  "/>
              </a:rPr>
              <a:t>Then the right.</a:t>
            </a:r>
          </a:p>
          <a:p>
            <a:r>
              <a:rPr lang="en-US" sz="2400" dirty="0">
                <a:latin typeface="Baskerville  "/>
              </a:rPr>
              <a:t>Steady,</a:t>
            </a:r>
          </a:p>
          <a:p>
            <a:r>
              <a:rPr lang="en-US" sz="2400" dirty="0">
                <a:latin typeface="Baskerville  "/>
              </a:rPr>
              <a:t>Tie the laces,</a:t>
            </a:r>
          </a:p>
          <a:p>
            <a:r>
              <a:rPr lang="en-US" sz="2400" dirty="0">
                <a:latin typeface="Baskerville  "/>
              </a:rPr>
              <a:t>Not too tight.</a:t>
            </a:r>
          </a:p>
          <a:p>
            <a:r>
              <a:rPr lang="en-US" sz="2400" dirty="0">
                <a:latin typeface="Baskerville  "/>
              </a:rPr>
              <a:t> </a:t>
            </a:r>
          </a:p>
          <a:p>
            <a:r>
              <a:rPr lang="en-US" sz="2400" dirty="0">
                <a:latin typeface="Baskerville  "/>
              </a:rPr>
              <a:t>They’re worn and forgiving,</a:t>
            </a:r>
          </a:p>
          <a:p>
            <a:r>
              <a:rPr lang="en-US" sz="2400" dirty="0">
                <a:latin typeface="Baskerville  "/>
              </a:rPr>
              <a:t>Old strangers to my feet.</a:t>
            </a:r>
          </a:p>
          <a:p>
            <a:r>
              <a:rPr lang="en-US" sz="2400" dirty="0">
                <a:latin typeface="Baskerville  "/>
              </a:rPr>
              <a:t>But they have to hit the ground,</a:t>
            </a:r>
          </a:p>
          <a:p>
            <a:r>
              <a:rPr lang="en-US" sz="2400" dirty="0">
                <a:latin typeface="Baskerville  "/>
              </a:rPr>
              <a:t>To make their lives complete.</a:t>
            </a:r>
          </a:p>
          <a:p>
            <a:r>
              <a:rPr lang="en-US" sz="2400" dirty="0">
                <a:latin typeface="Baskerville  "/>
              </a:rPr>
              <a:t>Open the door,</a:t>
            </a:r>
          </a:p>
          <a:p>
            <a:r>
              <a:rPr lang="en-US" sz="2400" dirty="0">
                <a:latin typeface="Baskerville  "/>
              </a:rPr>
              <a:t>Open the door.</a:t>
            </a:r>
          </a:p>
          <a:p>
            <a:endParaRPr lang="en-US" sz="2000" b="1" dirty="0">
              <a:latin typeface="Baskerville Old Face" panose="020206020805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464" y="220159"/>
            <a:ext cx="6898511" cy="1124335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  </a:t>
            </a:r>
            <a:r>
              <a:rPr lang="en-US" sz="4000" b="1" i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Open the Door</a:t>
            </a:r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, Lyrics 1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DDB5786-B85A-4787-8CDE-CA6636B8412F}"/>
              </a:ext>
            </a:extLst>
          </p:cNvPr>
          <p:cNvSpPr txBox="1">
            <a:spLocks/>
          </p:cNvSpPr>
          <p:nvPr/>
        </p:nvSpPr>
        <p:spPr>
          <a:xfrm>
            <a:off x="5553719" y="2384637"/>
            <a:ext cx="4106885" cy="4641328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9578" marR="0" lvl="1" indent="-32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19158" marR="0" lvl="2" indent="-64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28737" marR="0" lvl="3" indent="-965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8318" marR="0" lvl="4" indent="-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47895" marR="0" lvl="5" indent="-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57476" marR="0" lvl="6" indent="-66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67055" marR="0" lvl="7" indent="-98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76633" marR="0" lvl="8" indent="-3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400" dirty="0">
                <a:latin typeface="Baskerville  "/>
              </a:rPr>
              <a:t>Get your coat,</a:t>
            </a:r>
          </a:p>
          <a:p>
            <a:r>
              <a:rPr lang="en-US" sz="2400" dirty="0">
                <a:latin typeface="Baskerville  "/>
              </a:rPr>
              <a:t>Hat and gloves,</a:t>
            </a:r>
          </a:p>
          <a:p>
            <a:r>
              <a:rPr lang="en-US" sz="2400" dirty="0">
                <a:latin typeface="Baskerville  "/>
              </a:rPr>
              <a:t>Slowly,</a:t>
            </a:r>
          </a:p>
          <a:p>
            <a:r>
              <a:rPr lang="en-US" sz="2400" dirty="0">
                <a:latin typeface="Baskerville  "/>
              </a:rPr>
              <a:t>Brace the bitter,</a:t>
            </a:r>
          </a:p>
          <a:p>
            <a:r>
              <a:rPr lang="en-US" sz="2400" dirty="0">
                <a:latin typeface="Baskerville  "/>
              </a:rPr>
              <a:t>Warm with love.</a:t>
            </a:r>
          </a:p>
          <a:p>
            <a:r>
              <a:rPr lang="en-US" sz="2400" dirty="0">
                <a:latin typeface="Baskerville  "/>
              </a:rPr>
              <a:t>The wind chill is brutal,</a:t>
            </a:r>
          </a:p>
          <a:p>
            <a:r>
              <a:rPr lang="en-US" sz="2400" dirty="0">
                <a:latin typeface="Baskerville  "/>
              </a:rPr>
              <a:t>But autumn felt the pain.</a:t>
            </a:r>
          </a:p>
          <a:p>
            <a:r>
              <a:rPr lang="en-US" sz="2400" dirty="0">
                <a:latin typeface="Baskerville  "/>
              </a:rPr>
              <a:t>I didn’t know the leaves,</a:t>
            </a:r>
          </a:p>
          <a:p>
            <a:r>
              <a:rPr lang="en-US" sz="2400" dirty="0">
                <a:latin typeface="Baskerville  "/>
              </a:rPr>
              <a:t>But winter still remains.</a:t>
            </a:r>
          </a:p>
          <a:p>
            <a:r>
              <a:rPr lang="en-US" sz="2400" dirty="0">
                <a:latin typeface="Baskerville  "/>
              </a:rPr>
              <a:t>Open the door,</a:t>
            </a:r>
          </a:p>
          <a:p>
            <a:r>
              <a:rPr lang="en-US" sz="2400" dirty="0">
                <a:latin typeface="Baskerville  "/>
              </a:rPr>
              <a:t>Open the door.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466904-A306-4388-9915-FE0D894799BF}"/>
              </a:ext>
            </a:extLst>
          </p:cNvPr>
          <p:cNvSpPr/>
          <p:nvPr/>
        </p:nvSpPr>
        <p:spPr>
          <a:xfrm>
            <a:off x="141025" y="1322674"/>
            <a:ext cx="86436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Baskerville  "/>
              </a:rPr>
              <a:t>“Open the Door”</a:t>
            </a:r>
          </a:p>
          <a:p>
            <a:pPr algn="ctr"/>
            <a:r>
              <a:rPr lang="en-US" sz="2400" b="1" dirty="0">
                <a:latin typeface="Baskerville  "/>
              </a:rPr>
              <a:t>Music by Heidi Joosten; lyrics by Rachel Kunstadt, 2018</a:t>
            </a:r>
          </a:p>
        </p:txBody>
      </p:sp>
    </p:spTree>
    <p:extLst>
      <p:ext uri="{BB962C8B-B14F-4D97-AF65-F5344CB8AC3E}">
        <p14:creationId xmlns:p14="http://schemas.microsoft.com/office/powerpoint/2010/main" val="1477380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E049DA4-536A-4CF6-9ECA-887199FB169B}"/>
              </a:ext>
            </a:extLst>
          </p:cNvPr>
          <p:cNvSpPr txBox="1"/>
          <p:nvPr/>
        </p:nvSpPr>
        <p:spPr>
          <a:xfrm>
            <a:off x="5805402" y="4543719"/>
            <a:ext cx="31975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Picture: Shelley Cohen smiling at the camera.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37" y="1223318"/>
            <a:ext cx="5714992" cy="5328311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Baskerville Old Face" panose="02020602080505020303" pitchFamily="18" charset="0"/>
              </a:rPr>
              <a:t>Shelley Cohen </a:t>
            </a:r>
            <a:r>
              <a:rPr lang="en-US" sz="3600" dirty="0">
                <a:latin typeface="Baskerville Old Face" panose="02020602080505020303" pitchFamily="18" charset="0"/>
              </a:rPr>
              <a:t>is the Secretary and Co-Founder of </a:t>
            </a:r>
            <a:r>
              <a:rPr lang="en-US" sz="3600" dirty="0" err="1">
                <a:latin typeface="Baskerville Old Face" panose="02020602080505020303" pitchFamily="18" charset="0"/>
              </a:rPr>
              <a:t>RespectAbility</a:t>
            </a:r>
            <a:r>
              <a:rPr lang="en-US" sz="3600" dirty="0">
                <a:latin typeface="Baskerville Old Face" panose="02020602080505020303" pitchFamily="18" charset="0"/>
              </a:rPr>
              <a:t>; and Founder and Director of The Jewish Inclusion Project, which develops and conducts Disability Inclusion Training Programs for Rabbinic Students and Jewish Leaders. </a:t>
            </a:r>
            <a:endParaRPr lang="en-US" sz="3600" b="1" dirty="0">
              <a:latin typeface="Baskerville Old Face" panose="020206020805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459" y="286515"/>
            <a:ext cx="7435516" cy="553998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Welcoming  1 </a:t>
            </a:r>
          </a:p>
        </p:txBody>
      </p:sp>
      <p:pic>
        <p:nvPicPr>
          <p:cNvPr id="1026" name="Picture 2" descr="https://i0.wp.com/www.respectability.org/wp-content/uploads/2017/07/Shelley-Cohen.jpg?resize=400%2C400&amp;ssl=1">
            <a:extLst>
              <a:ext uri="{FF2B5EF4-FFF2-40B4-BE49-F238E27FC236}">
                <a16:creationId xmlns:a16="http://schemas.microsoft.com/office/drawing/2014/main" id="{D1528730-BE0F-42E4-AF80-5DD828E3F7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5"/>
          <a:stretch/>
        </p:blipFill>
        <p:spPr bwMode="auto">
          <a:xfrm>
            <a:off x="5762329" y="1327012"/>
            <a:ext cx="3086337" cy="328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410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54" y="1643875"/>
            <a:ext cx="4882388" cy="46413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Baskerville  "/>
              </a:rPr>
              <a:t>Moses spent forty years in the desert,</a:t>
            </a:r>
          </a:p>
          <a:p>
            <a:r>
              <a:rPr lang="en-US" sz="2400" dirty="0">
                <a:latin typeface="Baskerville  "/>
              </a:rPr>
              <a:t>And I spent six months in my room.</a:t>
            </a:r>
          </a:p>
          <a:p>
            <a:r>
              <a:rPr lang="en-US" sz="2400" dirty="0">
                <a:latin typeface="Baskerville  "/>
              </a:rPr>
              <a:t>Almost dead, he said “choose life”</a:t>
            </a:r>
          </a:p>
          <a:p>
            <a:r>
              <a:rPr lang="en-US" sz="2400" dirty="0">
                <a:latin typeface="Baskerville  "/>
              </a:rPr>
              <a:t>Before I died, I cried, “I choose life.”</a:t>
            </a:r>
          </a:p>
          <a:p>
            <a:r>
              <a:rPr lang="en-US" sz="2400" dirty="0">
                <a:latin typeface="Baskerville  "/>
              </a:rPr>
              <a:t> </a:t>
            </a:r>
          </a:p>
          <a:p>
            <a:r>
              <a:rPr lang="en-US" sz="2400" dirty="0">
                <a:latin typeface="Baskerville  "/>
              </a:rPr>
              <a:t>I choose to live,</a:t>
            </a:r>
          </a:p>
          <a:p>
            <a:r>
              <a:rPr lang="en-US" sz="2400" dirty="0">
                <a:latin typeface="Baskerville  "/>
              </a:rPr>
              <a:t>I will not hide:</a:t>
            </a:r>
          </a:p>
          <a:p>
            <a:r>
              <a:rPr lang="en-US" sz="2400" dirty="0">
                <a:latin typeface="Baskerville  "/>
              </a:rPr>
              <a:t>From fear, from panic, from love.</a:t>
            </a:r>
          </a:p>
          <a:p>
            <a:r>
              <a:rPr lang="en-US" sz="2400" dirty="0">
                <a:latin typeface="Baskerville  "/>
              </a:rPr>
              <a:t>I choose to live,</a:t>
            </a:r>
          </a:p>
          <a:p>
            <a:r>
              <a:rPr lang="en-US" sz="2400" dirty="0">
                <a:latin typeface="Baskerville  "/>
              </a:rPr>
              <a:t>I choose to give,</a:t>
            </a:r>
          </a:p>
          <a:p>
            <a:r>
              <a:rPr lang="en-US" sz="2400" dirty="0">
                <a:latin typeface="Baskerville  "/>
              </a:rPr>
              <a:t>I choose to try,</a:t>
            </a:r>
          </a:p>
          <a:p>
            <a:r>
              <a:rPr lang="en-US" sz="2400" dirty="0">
                <a:latin typeface="Baskerville  "/>
              </a:rPr>
              <a:t>Today, I do not die.</a:t>
            </a:r>
          </a:p>
          <a:p>
            <a:endParaRPr lang="en-US" sz="2000" b="1" dirty="0">
              <a:latin typeface="Baskerville Old Face" panose="020206020805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464" y="225556"/>
            <a:ext cx="6898511" cy="1124335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  </a:t>
            </a:r>
            <a:r>
              <a:rPr lang="en-US" sz="4000" b="1" i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Open the Door, </a:t>
            </a:r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Lyrics 2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DDB5786-B85A-4787-8CDE-CA6636B8412F}"/>
              </a:ext>
            </a:extLst>
          </p:cNvPr>
          <p:cNvSpPr txBox="1">
            <a:spLocks/>
          </p:cNvSpPr>
          <p:nvPr/>
        </p:nvSpPr>
        <p:spPr>
          <a:xfrm>
            <a:off x="5486401" y="1338586"/>
            <a:ext cx="4250138" cy="5519413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9578" marR="0" lvl="1" indent="-32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19158" marR="0" lvl="2" indent="-64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28737" marR="0" lvl="3" indent="-965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8318" marR="0" lvl="4" indent="-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47895" marR="0" lvl="5" indent="-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57476" marR="0" lvl="6" indent="-66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67055" marR="0" lvl="7" indent="-98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76633" marR="0" lvl="8" indent="-3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 </a:t>
            </a:r>
            <a:endParaRPr lang="en-US" sz="2400" dirty="0">
              <a:latin typeface="Baskerville  "/>
            </a:endParaRPr>
          </a:p>
          <a:p>
            <a:r>
              <a:rPr lang="en-US" sz="2400" dirty="0">
                <a:latin typeface="Baskerville  "/>
              </a:rPr>
              <a:t>Take a breath,</a:t>
            </a:r>
          </a:p>
          <a:p>
            <a:r>
              <a:rPr lang="en-US" sz="2400" dirty="0">
                <a:latin typeface="Baskerville  "/>
              </a:rPr>
              <a:t>Then let go.</a:t>
            </a:r>
          </a:p>
          <a:p>
            <a:r>
              <a:rPr lang="en-US" sz="2400" dirty="0">
                <a:latin typeface="Baskerville  "/>
              </a:rPr>
              <a:t>Exhale,</a:t>
            </a:r>
          </a:p>
          <a:p>
            <a:r>
              <a:rPr lang="en-US" sz="2400" dirty="0">
                <a:latin typeface="Baskerville  "/>
              </a:rPr>
              <a:t>Eyes stay open,</a:t>
            </a:r>
          </a:p>
          <a:p>
            <a:r>
              <a:rPr lang="en-US" sz="2400" dirty="0">
                <a:latin typeface="Baskerville  "/>
              </a:rPr>
              <a:t>Start to grow.</a:t>
            </a:r>
          </a:p>
          <a:p>
            <a:r>
              <a:rPr lang="en-US" sz="2400" dirty="0">
                <a:latin typeface="Baskerville  "/>
              </a:rPr>
              <a:t>Open the door,</a:t>
            </a:r>
          </a:p>
          <a:p>
            <a:r>
              <a:rPr lang="en-US" sz="2400" dirty="0">
                <a:latin typeface="Baskerville  "/>
              </a:rPr>
              <a:t>Open the door . . .</a:t>
            </a:r>
          </a:p>
          <a:p>
            <a:endParaRPr lang="en-US" sz="2400" dirty="0">
              <a:latin typeface="Baskerville  "/>
            </a:endParaRPr>
          </a:p>
          <a:p>
            <a:endParaRPr lang="en-US" sz="2400" dirty="0">
              <a:latin typeface="Baskerville  "/>
            </a:endParaRPr>
          </a:p>
          <a:p>
            <a:endParaRPr lang="en-US" sz="2400" dirty="0">
              <a:latin typeface="Baskerville  "/>
            </a:endParaRPr>
          </a:p>
          <a:p>
            <a:endParaRPr lang="en-US" sz="2400" dirty="0">
              <a:latin typeface="Baskerville  "/>
            </a:endParaRPr>
          </a:p>
          <a:p>
            <a:r>
              <a:rPr lang="en-US" sz="2400" dirty="0"/>
              <a:t>©</a:t>
            </a:r>
            <a:r>
              <a:rPr lang="en-US" sz="2400" dirty="0">
                <a:latin typeface="Baskerville  "/>
              </a:rPr>
              <a:t> Joosten &amp; Kunstadt 2018</a:t>
            </a:r>
          </a:p>
        </p:txBody>
      </p:sp>
    </p:spTree>
    <p:extLst>
      <p:ext uri="{BB962C8B-B14F-4D97-AF65-F5344CB8AC3E}">
        <p14:creationId xmlns:p14="http://schemas.microsoft.com/office/powerpoint/2010/main" val="3981172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380" y="1134799"/>
            <a:ext cx="8989620" cy="5773359"/>
          </a:xfrm>
        </p:spPr>
        <p:txBody>
          <a:bodyPr>
            <a:noAutofit/>
          </a:bodyPr>
          <a:lstStyle/>
          <a:p>
            <a:pPr algn="ctr"/>
            <a:endParaRPr lang="en-US" sz="2000" i="1" dirty="0">
              <a:latin typeface="Baskerville Old Face" panose="02020602080505020303" pitchFamily="18" charset="0"/>
            </a:endParaRPr>
          </a:p>
          <a:p>
            <a:pPr algn="ctr"/>
            <a:r>
              <a:rPr lang="en-US" sz="4000" i="1" dirty="0">
                <a:latin typeface="Baskerville Old Face" panose="02020602080505020303" pitchFamily="18" charset="0"/>
              </a:rPr>
              <a:t>LIVING A LIFE OF LEADERSHIP:  </a:t>
            </a:r>
          </a:p>
          <a:p>
            <a:pPr algn="ctr"/>
            <a:r>
              <a:rPr lang="en-US" sz="4000" i="1" dirty="0">
                <a:latin typeface="Baskerville Old Face" panose="02020602080505020303" pitchFamily="18" charset="0"/>
              </a:rPr>
              <a:t>Spinning Our Stories into Self Advocacy</a:t>
            </a:r>
          </a:p>
          <a:p>
            <a:pPr algn="ctr"/>
            <a:endParaRPr lang="en-US" sz="3200" b="1" dirty="0">
              <a:latin typeface="Baskerville Old Face" panose="02020602080505020303" pitchFamily="18" charset="0"/>
            </a:endParaRPr>
          </a:p>
          <a:p>
            <a:pPr algn="ctr"/>
            <a:r>
              <a:rPr lang="en-US" sz="3200" b="1" dirty="0">
                <a:latin typeface="Baskerville Old Face" panose="02020602080505020303" pitchFamily="18" charset="0"/>
              </a:rPr>
              <a:t>Interview with:  </a:t>
            </a:r>
          </a:p>
          <a:p>
            <a:pPr algn="ctr"/>
            <a:r>
              <a:rPr lang="en-US" sz="3200" dirty="0">
                <a:latin typeface="Baskerville Old Face" panose="02020602080505020303" pitchFamily="18" charset="0"/>
              </a:rPr>
              <a:t>Lori Golden, Abilities Strategy Leader </a:t>
            </a:r>
          </a:p>
          <a:p>
            <a:pPr algn="ctr"/>
            <a:r>
              <a:rPr lang="en-US" sz="3200" dirty="0">
                <a:latin typeface="Baskerville Old Face" panose="02020602080505020303" pitchFamily="18" charset="0"/>
              </a:rPr>
              <a:t>Ernst &amp; Young</a:t>
            </a:r>
          </a:p>
          <a:p>
            <a:pPr algn="ctr"/>
            <a:endParaRPr lang="en-US" sz="3200" b="1" dirty="0">
              <a:latin typeface="Baskerville Old Face" panose="02020602080505020303" pitchFamily="18" charset="0"/>
            </a:endParaRPr>
          </a:p>
          <a:p>
            <a:pPr algn="ctr"/>
            <a:r>
              <a:rPr lang="en-US" sz="3200" b="1" dirty="0">
                <a:latin typeface="Baskerville Old Face" panose="02020602080505020303" pitchFamily="18" charset="0"/>
              </a:rPr>
              <a:t>Interview by:</a:t>
            </a:r>
          </a:p>
          <a:p>
            <a:pPr algn="ctr"/>
            <a:r>
              <a:rPr lang="en-US" sz="3200" dirty="0">
                <a:latin typeface="Baskerville Old Face" panose="02020602080505020303" pitchFamily="18" charset="0"/>
              </a:rPr>
              <a:t>Debbie Fink, Director of Community Outreach </a:t>
            </a:r>
            <a:r>
              <a:rPr lang="en-US" sz="3200" dirty="0" err="1">
                <a:latin typeface="Baskerville Old Face" panose="02020602080505020303" pitchFamily="18" charset="0"/>
              </a:rPr>
              <a:t>RespectAbility</a:t>
            </a:r>
            <a:endParaRPr lang="en-US" sz="3200" dirty="0">
              <a:latin typeface="Baskerville Old Face" panose="02020602080505020303" pitchFamily="18" charset="0"/>
            </a:endParaRPr>
          </a:p>
          <a:p>
            <a:pPr algn="ctr"/>
            <a:endParaRPr lang="en-US" sz="3200" dirty="0">
              <a:latin typeface="Baskerville Old Face" panose="02020602080505020303" pitchFamily="18" charset="0"/>
            </a:endParaRPr>
          </a:p>
          <a:p>
            <a:pPr algn="ctr"/>
            <a:endParaRPr lang="en-US" sz="3200" dirty="0">
              <a:solidFill>
                <a:schemeClr val="tx1"/>
              </a:solidFill>
              <a:highlight>
                <a:srgbClr val="FFFF00"/>
              </a:highlight>
              <a:latin typeface="Baskerville Old Face" panose="02020602080505020303" pitchFamily="18" charset="0"/>
            </a:endParaRPr>
          </a:p>
          <a:p>
            <a:pPr algn="ctr"/>
            <a:endParaRPr lang="en-US" sz="2000" dirty="0">
              <a:latin typeface="Baskerville Old Face" panose="020206020805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084" y="-84077"/>
            <a:ext cx="6516547" cy="2101931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Spinning Our Stories into   </a:t>
            </a:r>
            <a:b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</a:br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Self-Advocacy</a:t>
            </a:r>
          </a:p>
        </p:txBody>
      </p:sp>
    </p:spTree>
    <p:extLst>
      <p:ext uri="{BB962C8B-B14F-4D97-AF65-F5344CB8AC3E}">
        <p14:creationId xmlns:p14="http://schemas.microsoft.com/office/powerpoint/2010/main" val="406760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E049DA4-536A-4CF6-9ECA-887199FB169B}"/>
              </a:ext>
            </a:extLst>
          </p:cNvPr>
          <p:cNvSpPr txBox="1"/>
          <p:nvPr/>
        </p:nvSpPr>
        <p:spPr>
          <a:xfrm>
            <a:off x="5816906" y="4635651"/>
            <a:ext cx="3150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Picture: Debbie Fink smiling</a:t>
            </a:r>
          </a:p>
          <a:p>
            <a:pPr algn="r"/>
            <a:r>
              <a:rPr lang="en-US" dirty="0"/>
              <a:t> at the camera.</a:t>
            </a:r>
          </a:p>
        </p:txBody>
      </p:sp>
      <p:pic>
        <p:nvPicPr>
          <p:cNvPr id="5" name="Picture 4" descr="Debbie Fink smiling at the camera.">
            <a:extLst>
              <a:ext uri="{FF2B5EF4-FFF2-40B4-BE49-F238E27FC236}">
                <a16:creationId xmlns:a16="http://schemas.microsoft.com/office/drawing/2014/main" id="{C3D310F2-3196-43A8-A5A6-61ABD0943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688" y="1482919"/>
            <a:ext cx="2987477" cy="298747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270" y="1251558"/>
            <a:ext cx="8263588" cy="5224616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Baskerville Old Face" panose="02020602080505020303" pitchFamily="18" charset="0"/>
              </a:rPr>
              <a:t>Debbie Fink </a:t>
            </a:r>
            <a:r>
              <a:rPr lang="en-US" sz="3600" dirty="0">
                <a:latin typeface="Baskerville Old Face" panose="02020602080505020303" pitchFamily="18" charset="0"/>
              </a:rPr>
              <a:t>is the Director of 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Community Outreach and 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Impact for </a:t>
            </a:r>
            <a:r>
              <a:rPr lang="en-US" sz="3600" dirty="0" err="1">
                <a:latin typeface="Baskerville Old Face" panose="02020602080505020303" pitchFamily="18" charset="0"/>
              </a:rPr>
              <a:t>RespectAbility</a:t>
            </a:r>
            <a:r>
              <a:rPr lang="en-US" sz="3600" dirty="0">
                <a:latin typeface="Baskerville Old Face" panose="02020602080505020303" pitchFamily="18" charset="0"/>
              </a:rPr>
              <a:t>, and 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responsible for </a:t>
            </a:r>
            <a:r>
              <a:rPr lang="en-US" sz="3600" dirty="0" err="1">
                <a:latin typeface="Baskerville Old Face" panose="02020602080505020303" pitchFamily="18" charset="0"/>
              </a:rPr>
              <a:t>its</a:t>
            </a:r>
            <a:r>
              <a:rPr lang="en-US" sz="3600" i="1" dirty="0" err="1">
                <a:latin typeface="Baskerville Old Face" panose="02020602080505020303" pitchFamily="18" charset="0"/>
              </a:rPr>
              <a:t>Women’s</a:t>
            </a:r>
            <a:r>
              <a:rPr lang="en-US" sz="3600" i="1" dirty="0">
                <a:latin typeface="Baskerville Old Face" panose="02020602080505020303" pitchFamily="18" charset="0"/>
              </a:rPr>
              <a:t> </a:t>
            </a:r>
          </a:p>
          <a:p>
            <a:r>
              <a:rPr lang="en-US" sz="3600" i="1" dirty="0">
                <a:latin typeface="Baskerville Old Face" panose="02020602080505020303" pitchFamily="18" charset="0"/>
              </a:rPr>
              <a:t>Disability Leadership, </a:t>
            </a:r>
          </a:p>
          <a:p>
            <a:r>
              <a:rPr lang="en-US" sz="3600" i="1" dirty="0">
                <a:latin typeface="Baskerville Old Face" panose="02020602080505020303" pitchFamily="18" charset="0"/>
              </a:rPr>
              <a:t>Inclusion &amp; Training Series.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As a former Hillel Director, and 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having lived and studied in Israel for four years, she also oversees </a:t>
            </a:r>
            <a:r>
              <a:rPr lang="en-US" sz="3600" dirty="0" err="1">
                <a:latin typeface="Baskerville Old Face" panose="02020602080505020303" pitchFamily="18" charset="0"/>
              </a:rPr>
              <a:t>RespectAbility’s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Jewish Inclusion advocacy.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880" y="-54864"/>
            <a:ext cx="5874901" cy="727797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Spinning Our Stories into   </a:t>
            </a:r>
            <a:b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</a:br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Self-Advocacy 1</a:t>
            </a:r>
          </a:p>
        </p:txBody>
      </p:sp>
    </p:spTree>
    <p:extLst>
      <p:ext uri="{BB962C8B-B14F-4D97-AF65-F5344CB8AC3E}">
        <p14:creationId xmlns:p14="http://schemas.microsoft.com/office/powerpoint/2010/main" val="694178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E049DA4-536A-4CF6-9ECA-887199FB169B}"/>
              </a:ext>
            </a:extLst>
          </p:cNvPr>
          <p:cNvSpPr txBox="1"/>
          <p:nvPr/>
        </p:nvSpPr>
        <p:spPr>
          <a:xfrm>
            <a:off x="6878913" y="4290386"/>
            <a:ext cx="2265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Picture: Lori Golden, smiling at the camera.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541" y="1255843"/>
            <a:ext cx="8643402" cy="5328311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Baskerville Old Face" panose="02020602080505020303" pitchFamily="18" charset="0"/>
              </a:rPr>
              <a:t>Lori Golden </a:t>
            </a:r>
            <a:r>
              <a:rPr lang="en-US" sz="3600" dirty="0">
                <a:latin typeface="Baskerville Old Face" panose="02020602080505020303" pitchFamily="18" charset="0"/>
              </a:rPr>
              <a:t>is the Abilities 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Strategy Leader at Ernst &amp; Young.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She has non-visible disabilities 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and is the mother of young adults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with non-visible disabilities. She 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helped build innovative programs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including EY’s Neurodiversity Centers 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of Excellence and We Care, equipping colleagues to support colleagues struggling with mental illness or substance misuse. </a:t>
            </a:r>
            <a:endParaRPr lang="en-US" sz="3600" b="1" dirty="0">
              <a:latin typeface="Baskerville Old Face" panose="020206020805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768" y="-74322"/>
            <a:ext cx="7174175" cy="276999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Spinning Our Stories into   </a:t>
            </a:r>
            <a:b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</a:br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Self-Advocacy 2</a:t>
            </a:r>
          </a:p>
        </p:txBody>
      </p:sp>
      <p:pic>
        <p:nvPicPr>
          <p:cNvPr id="7170" name="Picture 2" descr="Lori Golden headshot">
            <a:extLst>
              <a:ext uri="{FF2B5EF4-FFF2-40B4-BE49-F238E27FC236}">
                <a16:creationId xmlns:a16="http://schemas.microsoft.com/office/drawing/2014/main" id="{414FB6D1-F5B9-434C-9C14-EC91C4B6A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783" y="1562591"/>
            <a:ext cx="2650676" cy="265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775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380" y="1134799"/>
            <a:ext cx="8989620" cy="5773359"/>
          </a:xfrm>
        </p:spPr>
        <p:txBody>
          <a:bodyPr>
            <a:noAutofit/>
          </a:bodyPr>
          <a:lstStyle/>
          <a:p>
            <a:pPr algn="ctr"/>
            <a:endParaRPr lang="en-US" sz="2000" i="1" dirty="0">
              <a:latin typeface="Baskerville Old Face" panose="02020602080505020303" pitchFamily="18" charset="0"/>
            </a:endParaRPr>
          </a:p>
          <a:p>
            <a:pPr algn="ctr"/>
            <a:r>
              <a:rPr lang="en-US" sz="30000" i="1" dirty="0">
                <a:latin typeface="Baskerville Old Face" panose="02020602080505020303" pitchFamily="18" charset="0"/>
              </a:rPr>
              <a:t>IF …</a:t>
            </a:r>
            <a:endParaRPr lang="en-US" sz="30000" dirty="0">
              <a:latin typeface="Baskerville Old Face" panose="02020602080505020303" pitchFamily="18" charset="0"/>
            </a:endParaRPr>
          </a:p>
          <a:p>
            <a:pPr algn="ctr"/>
            <a:endParaRPr lang="en-US" sz="3200" dirty="0">
              <a:solidFill>
                <a:schemeClr val="tx1"/>
              </a:solidFill>
              <a:highlight>
                <a:srgbClr val="FFFF00"/>
              </a:highlight>
              <a:latin typeface="Baskerville Old Face" panose="02020602080505020303" pitchFamily="18" charset="0"/>
            </a:endParaRPr>
          </a:p>
          <a:p>
            <a:pPr algn="ctr"/>
            <a:endParaRPr lang="en-US" sz="2000" dirty="0">
              <a:latin typeface="Baskerville Old Face" panose="020206020805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084" y="-84077"/>
            <a:ext cx="6516547" cy="1681383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Spinning Our Stories into   </a:t>
            </a:r>
            <a:b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</a:br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Self-Advocacy 3</a:t>
            </a:r>
          </a:p>
        </p:txBody>
      </p:sp>
    </p:spTree>
    <p:extLst>
      <p:ext uri="{BB962C8B-B14F-4D97-AF65-F5344CB8AC3E}">
        <p14:creationId xmlns:p14="http://schemas.microsoft.com/office/powerpoint/2010/main" val="3582246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084" y="-84077"/>
            <a:ext cx="6516547" cy="2101931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Spinning Our Stories into   </a:t>
            </a:r>
            <a:b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</a:br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Self-Advocacy 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FFD2AB-9F3E-44D8-AECB-4A493F0AB760}"/>
              </a:ext>
            </a:extLst>
          </p:cNvPr>
          <p:cNvSpPr/>
          <p:nvPr/>
        </p:nvSpPr>
        <p:spPr>
          <a:xfrm>
            <a:off x="-497712" y="2331653"/>
            <a:ext cx="96417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0" i="1" dirty="0">
                <a:latin typeface="Baskerville Old Face" panose="02020602080505020303" pitchFamily="18" charset="0"/>
              </a:rPr>
              <a:t>HOW?</a:t>
            </a:r>
            <a:endParaRPr lang="en-US" sz="18000" dirty="0">
              <a:latin typeface="Baskerville Old Face" panose="02020602080505020303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7A00E5-0635-4DF5-9A16-0BBCC747CE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191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084" y="-84077"/>
            <a:ext cx="6516547" cy="2101931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Spinning Our Stories into   </a:t>
            </a:r>
            <a:b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</a:br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Self-Advocacy 5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FFD2AB-9F3E-44D8-AECB-4A493F0AB760}"/>
              </a:ext>
            </a:extLst>
          </p:cNvPr>
          <p:cNvSpPr/>
          <p:nvPr/>
        </p:nvSpPr>
        <p:spPr>
          <a:xfrm>
            <a:off x="-497712" y="2331653"/>
            <a:ext cx="96417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0" i="1">
                <a:latin typeface="Baskerville Old Face" panose="02020602080505020303" pitchFamily="18" charset="0"/>
              </a:rPr>
              <a:t>WHEN?</a:t>
            </a:r>
            <a:endParaRPr lang="en-US" sz="18000" dirty="0">
              <a:latin typeface="Baskerville Old Face" panose="02020602080505020303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7A00E5-0635-4DF5-9A16-0BBCC747CE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01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084" y="-84077"/>
            <a:ext cx="6516547" cy="2101931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Spinning Our Stories into   </a:t>
            </a:r>
            <a:b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</a:br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Self-Advocacy 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FFD2AB-9F3E-44D8-AECB-4A493F0AB760}"/>
              </a:ext>
            </a:extLst>
          </p:cNvPr>
          <p:cNvSpPr/>
          <p:nvPr/>
        </p:nvSpPr>
        <p:spPr>
          <a:xfrm>
            <a:off x="-787078" y="1313081"/>
            <a:ext cx="993107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0" i="1" dirty="0">
                <a:latin typeface="Baskerville Old Face" panose="02020602080505020303" pitchFamily="18" charset="0"/>
              </a:rPr>
              <a:t>  WITH</a:t>
            </a:r>
            <a:r>
              <a:rPr lang="en-US" sz="18000" i="1" dirty="0">
                <a:latin typeface="Baskerville Old Face" panose="02020602080505020303" pitchFamily="18" charset="0"/>
              </a:rPr>
              <a:t> WHOM?</a:t>
            </a:r>
            <a:endParaRPr lang="en-US" sz="180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712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380" y="1015191"/>
            <a:ext cx="8989620" cy="5773359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Baskerville Old Face" panose="02020602080505020303" pitchFamily="18" charset="0"/>
              </a:rPr>
              <a:t>Small Group Sessions: </a:t>
            </a:r>
            <a:r>
              <a:rPr lang="en-US" sz="4000" b="1" dirty="0">
                <a:latin typeface="Baskerville Old Face" panose="02020602080505020303" pitchFamily="18" charset="0"/>
              </a:rPr>
              <a:t> </a:t>
            </a:r>
          </a:p>
          <a:p>
            <a:pPr algn="ctr"/>
            <a:r>
              <a:rPr lang="en-US" sz="4000" i="1" dirty="0">
                <a:latin typeface="Baskerville Old Face" panose="02020602080505020303" pitchFamily="18" charset="0"/>
              </a:rPr>
              <a:t>Pick 2 out of 3!</a:t>
            </a:r>
            <a:endParaRPr lang="en-US" sz="3200" b="1" dirty="0">
              <a:latin typeface="Baskerville Old Face" panose="02020602080505020303" pitchFamily="18" charset="0"/>
            </a:endParaRPr>
          </a:p>
          <a:p>
            <a:pPr algn="ctr"/>
            <a:r>
              <a:rPr lang="en-US" sz="3200" b="1" i="1" dirty="0">
                <a:latin typeface="Baskerville Old Face" panose="02020602080505020303" pitchFamily="18" charset="0"/>
              </a:rPr>
              <a:t>Take Charge </a:t>
            </a:r>
            <a:r>
              <a:rPr lang="en-US" sz="3200" b="1" dirty="0">
                <a:latin typeface="Baskerville Old Face" panose="02020602080505020303" pitchFamily="18" charset="0"/>
              </a:rPr>
              <a:t>of Your Sexuality</a:t>
            </a:r>
          </a:p>
          <a:p>
            <a:pPr algn="ctr"/>
            <a:r>
              <a:rPr lang="en-US" sz="2800" dirty="0">
                <a:latin typeface="Baskerville Old Face" panose="02020602080505020303" pitchFamily="18" charset="0"/>
              </a:rPr>
              <a:t>Co-facilitators:  Dr. Danielle Sheypuk and Amy Rosenfield</a:t>
            </a:r>
          </a:p>
          <a:p>
            <a:pPr algn="ctr"/>
            <a:endParaRPr lang="en-US" sz="2800" dirty="0">
              <a:latin typeface="Baskerville Old Face" panose="02020602080505020303" pitchFamily="18" charset="0"/>
            </a:endParaRPr>
          </a:p>
          <a:p>
            <a:pPr algn="ctr"/>
            <a:r>
              <a:rPr lang="en-US" sz="3200" b="1" i="1" dirty="0">
                <a:latin typeface="Baskerville Old Face" panose="02020602080505020303" pitchFamily="18" charset="0"/>
              </a:rPr>
              <a:t>Take Charge </a:t>
            </a:r>
            <a:r>
              <a:rPr lang="en-US" sz="3200" b="1" dirty="0">
                <a:latin typeface="Baskerville Old Face" panose="02020602080505020303" pitchFamily="18" charset="0"/>
              </a:rPr>
              <a:t>of Your Mental Health</a:t>
            </a:r>
          </a:p>
          <a:p>
            <a:pPr algn="ctr"/>
            <a:r>
              <a:rPr lang="en-US" sz="2800" dirty="0">
                <a:latin typeface="Baskerville Old Face" panose="02020602080505020303" pitchFamily="18" charset="0"/>
              </a:rPr>
              <a:t>Co-Facilitators:  Rachel </a:t>
            </a:r>
            <a:r>
              <a:rPr lang="en-US" sz="2800" dirty="0" err="1">
                <a:latin typeface="Baskerville Old Face" panose="02020602080505020303" pitchFamily="18" charset="0"/>
              </a:rPr>
              <a:t>Kundstadt</a:t>
            </a:r>
            <a:r>
              <a:rPr lang="en-US" sz="2800" dirty="0">
                <a:latin typeface="Baskerville Old Face" panose="02020602080505020303" pitchFamily="18" charset="0"/>
              </a:rPr>
              <a:t> and Allison Kleinman</a:t>
            </a:r>
          </a:p>
          <a:p>
            <a:pPr algn="ctr"/>
            <a:endParaRPr lang="en-US" sz="2800" dirty="0">
              <a:latin typeface="Baskerville Old Face" panose="02020602080505020303" pitchFamily="18" charset="0"/>
            </a:endParaRPr>
          </a:p>
          <a:p>
            <a:pPr algn="ctr"/>
            <a:r>
              <a:rPr lang="en-US" sz="3200" b="1" i="1" dirty="0">
                <a:latin typeface="Baskerville Old Face" panose="02020602080505020303" pitchFamily="18" charset="0"/>
              </a:rPr>
              <a:t>Take Charge </a:t>
            </a:r>
            <a:r>
              <a:rPr lang="en-US" sz="3200" b="1" dirty="0">
                <a:latin typeface="Baskerville Old Face" panose="02020602080505020303" pitchFamily="18" charset="0"/>
              </a:rPr>
              <a:t>of Your Self-Advocacy</a:t>
            </a:r>
          </a:p>
          <a:p>
            <a:pPr algn="ctr"/>
            <a:r>
              <a:rPr lang="en-US" sz="2800" dirty="0">
                <a:latin typeface="Baskerville Old Face" panose="02020602080505020303" pitchFamily="18" charset="0"/>
              </a:rPr>
              <a:t>Co-Facilitators:  Ila Eckhoff and Lori Golden</a:t>
            </a:r>
          </a:p>
          <a:p>
            <a:pPr algn="ctr"/>
            <a:r>
              <a:rPr lang="en-US" sz="2800" dirty="0">
                <a:latin typeface="Baskerville Old Face" panose="02020602080505020303" pitchFamily="18" charset="0"/>
              </a:rPr>
              <a:t>-------------------------------------------------------------------------</a:t>
            </a:r>
          </a:p>
          <a:p>
            <a:pPr algn="ctr"/>
            <a:r>
              <a:rPr lang="en-US" sz="3200" b="1" i="1" dirty="0">
                <a:latin typeface="Baskerville Old Face" panose="02020602080505020303" pitchFamily="18" charset="0"/>
              </a:rPr>
              <a:t>For Men-as-Allies:  </a:t>
            </a:r>
            <a:r>
              <a:rPr lang="en-US" sz="3200" dirty="0">
                <a:latin typeface="Baskerville Old Face" panose="02020602080505020303" pitchFamily="18" charset="0"/>
              </a:rPr>
              <a:t>Facilitator:  Matan Koch</a:t>
            </a:r>
          </a:p>
          <a:p>
            <a:pPr algn="ctr"/>
            <a:endParaRPr lang="en-US" sz="2800" dirty="0">
              <a:latin typeface="Baskerville Old Face" panose="02020602080505020303" pitchFamily="18" charset="0"/>
            </a:endParaRPr>
          </a:p>
          <a:p>
            <a:pPr algn="ctr"/>
            <a:endParaRPr lang="en-US" sz="3200" dirty="0">
              <a:latin typeface="Baskerville Old Face" panose="02020602080505020303" pitchFamily="18" charset="0"/>
            </a:endParaRPr>
          </a:p>
          <a:p>
            <a:pPr algn="ctr"/>
            <a:endParaRPr lang="en-US" sz="2000" dirty="0">
              <a:latin typeface="Baskerville Old Face" panose="020206020805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084" y="-84076"/>
            <a:ext cx="6516547" cy="1489348"/>
          </a:xfrm>
        </p:spPr>
        <p:txBody>
          <a:bodyPr>
            <a:noAutofit/>
          </a:bodyPr>
          <a:lstStyle/>
          <a:p>
            <a:pPr algn="r"/>
            <a:r>
              <a:rPr lang="en-US" sz="4000" b="1" i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Taking Charge </a:t>
            </a:r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of Your </a:t>
            </a:r>
            <a:b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</a:br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Self-Care and Self-Advocacy</a:t>
            </a:r>
          </a:p>
        </p:txBody>
      </p:sp>
    </p:spTree>
    <p:extLst>
      <p:ext uri="{BB962C8B-B14F-4D97-AF65-F5344CB8AC3E}">
        <p14:creationId xmlns:p14="http://schemas.microsoft.com/office/powerpoint/2010/main" val="36411536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E049DA4-536A-4CF6-9ECA-887199FB169B}"/>
              </a:ext>
            </a:extLst>
          </p:cNvPr>
          <p:cNvSpPr txBox="1"/>
          <p:nvPr/>
        </p:nvSpPr>
        <p:spPr>
          <a:xfrm>
            <a:off x="6159043" y="4063297"/>
            <a:ext cx="28620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Picture: Eve Landau, smiling at the camera.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202063"/>
            <a:ext cx="8482988" cy="6267373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Baskerville  "/>
              </a:rPr>
              <a:t>Eve Landau </a:t>
            </a:r>
            <a:r>
              <a:rPr lang="en-US" sz="3600" dirty="0">
                <a:latin typeface="Baskerville  "/>
              </a:rPr>
              <a:t>Eve Landau is the </a:t>
            </a:r>
          </a:p>
          <a:p>
            <a:r>
              <a:rPr lang="en-US" sz="3600" dirty="0">
                <a:latin typeface="Baskerville  "/>
              </a:rPr>
              <a:t>Director of the Joseph Stern </a:t>
            </a:r>
          </a:p>
          <a:p>
            <a:r>
              <a:rPr lang="en-US" sz="3600" dirty="0">
                <a:latin typeface="Baskerville  "/>
              </a:rPr>
              <a:t>Center for Social Responsibility </a:t>
            </a:r>
          </a:p>
          <a:p>
            <a:r>
              <a:rPr lang="en-US" sz="3600" dirty="0">
                <a:latin typeface="Baskerville  "/>
              </a:rPr>
              <a:t>at the Marlene Meyerson JCC </a:t>
            </a:r>
          </a:p>
          <a:p>
            <a:r>
              <a:rPr lang="en-US" sz="3600" dirty="0">
                <a:latin typeface="Baskerville  "/>
              </a:rPr>
              <a:t>Manhattan. The Center's mission </a:t>
            </a:r>
          </a:p>
          <a:p>
            <a:r>
              <a:rPr lang="en-US" sz="3600" dirty="0">
                <a:latin typeface="Baskerville  "/>
              </a:rPr>
              <a:t>is to engage people to become </a:t>
            </a:r>
          </a:p>
          <a:p>
            <a:r>
              <a:rPr lang="en-US" sz="3600" dirty="0">
                <a:latin typeface="Baskerville  "/>
              </a:rPr>
              <a:t>more effective civic actors, through education, engagement and advocacy. Prior to her current role, Landau served as the Founding Executive Director of Ma’ayan.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768" y="-74322"/>
            <a:ext cx="7174175" cy="276999"/>
          </a:xfrm>
        </p:spPr>
        <p:txBody>
          <a:bodyPr>
            <a:noAutofit/>
          </a:bodyPr>
          <a:lstStyle/>
          <a:p>
            <a:pPr algn="r"/>
            <a:r>
              <a:rPr lang="en-US" sz="4000" b="1" i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Taking Action!  - </a:t>
            </a:r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Get Involved in NYC’s Civic Life!</a:t>
            </a:r>
          </a:p>
        </p:txBody>
      </p:sp>
      <p:pic>
        <p:nvPicPr>
          <p:cNvPr id="8194" name="Picture 2" descr="Eve Landau Headshot">
            <a:extLst>
              <a:ext uri="{FF2B5EF4-FFF2-40B4-BE49-F238E27FC236}">
                <a16:creationId xmlns:a16="http://schemas.microsoft.com/office/drawing/2014/main" id="{B62EF22F-B1BA-4112-9B39-FF0E817B0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992" y="1431162"/>
            <a:ext cx="2641085" cy="264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541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132" y="306371"/>
            <a:ext cx="6412373" cy="477346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Thank You! </a:t>
            </a:r>
            <a:r>
              <a:rPr lang="en-US" sz="4000" b="1" i="1" dirty="0" err="1">
                <a:solidFill>
                  <a:schemeClr val="bg1"/>
                </a:solidFill>
                <a:latin typeface="Baskerville Old Face" panose="02020602080505020303" pitchFamily="18" charset="77"/>
              </a:rPr>
              <a:t>Todah</a:t>
            </a:r>
            <a:r>
              <a:rPr lang="en-US" sz="4000" b="1" i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 Rabah! 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AEC62E-E488-4009-AB61-199F7A4D2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728" y="1491031"/>
            <a:ext cx="8861950" cy="5584785"/>
          </a:xfrm>
        </p:spPr>
        <p:txBody>
          <a:bodyPr/>
          <a:lstStyle/>
          <a:p>
            <a:pPr algn="ctr"/>
            <a:r>
              <a:rPr lang="en-US" sz="2400" b="1" dirty="0"/>
              <a:t>We wish to express our profound thanks to our generous hosts </a:t>
            </a:r>
          </a:p>
          <a:p>
            <a:pPr algn="ctr"/>
            <a:r>
              <a:rPr lang="en-US" sz="2400" b="1" dirty="0"/>
              <a:t>here at Marlene Meyerson JCC Manhattan</a:t>
            </a:r>
          </a:p>
          <a:p>
            <a:pPr algn="ctr"/>
            <a:r>
              <a:rPr lang="en-US" sz="2400" i="1" dirty="0"/>
              <a:t>-------------------------------</a:t>
            </a:r>
            <a:endParaRPr lang="en-US" sz="2400" dirty="0"/>
          </a:p>
          <a:p>
            <a:pPr algn="ctr"/>
            <a:r>
              <a:rPr lang="en-US" sz="2400" b="1" dirty="0"/>
              <a:t>And to these organizations for their collaboration (alphabetically):</a:t>
            </a:r>
          </a:p>
          <a:p>
            <a:r>
              <a:rPr lang="en-US" sz="2400" dirty="0"/>
              <a:t>Alliance for Girls 			New York Board of Rabbis</a:t>
            </a:r>
          </a:p>
          <a:p>
            <a:r>
              <a:rPr lang="en-US" sz="2400" dirty="0"/>
              <a:t>B’nai Jeshurun 			The Rabbinical Assembly</a:t>
            </a:r>
          </a:p>
          <a:p>
            <a:r>
              <a:rPr lang="en-US" sz="2400" dirty="0"/>
              <a:t>Camp Ramah				ReelAbilities</a:t>
            </a:r>
          </a:p>
          <a:p>
            <a:r>
              <a:rPr lang="en-US" sz="2400" dirty="0"/>
              <a:t>The Jewish Inclusion Project 		Repair the World</a:t>
            </a:r>
          </a:p>
          <a:p>
            <a:r>
              <a:rPr lang="en-US" sz="2400" dirty="0"/>
              <a:t>Jewish Women International	             UJA Federation of New York</a:t>
            </a:r>
          </a:p>
          <a:p>
            <a:r>
              <a:rPr lang="en-US" sz="2400" dirty="0" err="1"/>
              <a:t>Limmud</a:t>
            </a:r>
            <a:r>
              <a:rPr lang="en-US" sz="2400" dirty="0"/>
              <a:t>				YACHAD &amp; Yad HaChazakah</a:t>
            </a:r>
          </a:p>
          <a:p>
            <a:pPr algn="ctr"/>
            <a:r>
              <a:rPr lang="en-US" sz="2400" i="1" dirty="0"/>
              <a:t>-------------------------------</a:t>
            </a:r>
          </a:p>
          <a:p>
            <a:pPr algn="ctr"/>
            <a:r>
              <a:rPr lang="en-US" sz="2400" i="1" dirty="0"/>
              <a:t>And thank you to the New York Women’s Foundation and the </a:t>
            </a:r>
          </a:p>
          <a:p>
            <a:pPr algn="ctr"/>
            <a:r>
              <a:rPr lang="en-US" sz="2400" i="1" dirty="0"/>
              <a:t>Coca-Cola Foundation for its direct support for this effort … </a:t>
            </a:r>
          </a:p>
          <a:p>
            <a:pPr algn="ctr"/>
            <a:r>
              <a:rPr lang="en-US" sz="2400" i="1" dirty="0" err="1"/>
              <a:t>Todah</a:t>
            </a:r>
            <a:r>
              <a:rPr lang="en-US" sz="2400" i="1" dirty="0"/>
              <a:t> Rabah – It takes a shtetl! 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966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228" y="1084641"/>
            <a:ext cx="8989620" cy="577335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Baskerville Old Face" panose="02020602080505020303" pitchFamily="18" charset="0"/>
              </a:rPr>
              <a:t>NYC Needs YOU!!!</a:t>
            </a:r>
            <a:endParaRPr lang="en-US" sz="3200" b="1" dirty="0">
              <a:latin typeface="Baskerville Old Face" panose="02020602080505020303" pitchFamily="18" charset="0"/>
            </a:endParaRPr>
          </a:p>
          <a:p>
            <a:pPr algn="ctr"/>
            <a:r>
              <a:rPr lang="en-US" sz="3200" b="1" dirty="0">
                <a:latin typeface="Baskerville Old Face" panose="02020602080505020303" pitchFamily="18" charset="0"/>
              </a:rPr>
              <a:t>Want to make a difference TODAY?</a:t>
            </a:r>
          </a:p>
          <a:p>
            <a:pPr algn="ctr"/>
            <a:r>
              <a:rPr lang="en-US" sz="2800" dirty="0">
                <a:latin typeface="Baskerville Old Face" panose="02020602080505020303" pitchFamily="18" charset="0"/>
              </a:rPr>
              <a:t>Visit the Action-Oriented </a:t>
            </a:r>
            <a:r>
              <a:rPr lang="en-US" sz="2800">
                <a:latin typeface="Baskerville Old Face" panose="02020602080505020303" pitchFamily="18" charset="0"/>
              </a:rPr>
              <a:t>Activity Table</a:t>
            </a:r>
            <a:endParaRPr lang="en-US" sz="2800" dirty="0">
              <a:latin typeface="Baskerville Old Face" panose="02020602080505020303" pitchFamily="18" charset="0"/>
            </a:endParaRPr>
          </a:p>
          <a:p>
            <a:pPr algn="ctr"/>
            <a:endParaRPr lang="en-US" sz="2800" dirty="0">
              <a:latin typeface="Baskerville Old Face" panose="02020602080505020303" pitchFamily="18" charset="0"/>
            </a:endParaRPr>
          </a:p>
          <a:p>
            <a:pPr algn="ctr"/>
            <a:r>
              <a:rPr lang="en-US" sz="3200" b="1" dirty="0">
                <a:latin typeface="Baskerville Old Face" panose="02020602080505020303" pitchFamily="18" charset="0"/>
              </a:rPr>
              <a:t>Want to register to vote?</a:t>
            </a:r>
          </a:p>
          <a:p>
            <a:pPr algn="ctr"/>
            <a:r>
              <a:rPr lang="en-US" sz="2800" dirty="0">
                <a:latin typeface="Baskerville Old Face" panose="02020602080505020303" pitchFamily="18" charset="0"/>
              </a:rPr>
              <a:t>Visit the Voter Registration Table</a:t>
            </a:r>
          </a:p>
          <a:p>
            <a:pPr algn="ctr"/>
            <a:endParaRPr lang="en-US" sz="2800" dirty="0">
              <a:latin typeface="Baskerville Old Face" panose="02020602080505020303" pitchFamily="18" charset="0"/>
            </a:endParaRPr>
          </a:p>
          <a:p>
            <a:pPr algn="ctr"/>
            <a:r>
              <a:rPr lang="en-US" sz="3200" b="1" dirty="0">
                <a:latin typeface="Baskerville Old Face" panose="02020602080505020303" pitchFamily="18" charset="0"/>
              </a:rPr>
              <a:t>Want to volunteer after today?</a:t>
            </a:r>
          </a:p>
          <a:p>
            <a:pPr algn="ctr"/>
            <a:r>
              <a:rPr lang="en-US" sz="2800" dirty="0">
                <a:latin typeface="Baskerville Old Face" panose="02020602080505020303" pitchFamily="18" charset="0"/>
              </a:rPr>
              <a:t>Visit the Volunteer Opportunities Table</a:t>
            </a:r>
          </a:p>
          <a:p>
            <a:pPr algn="ctr"/>
            <a:endParaRPr lang="en-US" sz="3200" b="1" dirty="0">
              <a:latin typeface="Baskerville Old Face" panose="02020602080505020303" pitchFamily="18" charset="0"/>
            </a:endParaRPr>
          </a:p>
          <a:p>
            <a:pPr algn="ctr"/>
            <a:r>
              <a:rPr lang="en-US" sz="3200" b="1" dirty="0">
                <a:latin typeface="Baskerville Old Face" panose="02020602080505020303" pitchFamily="18" charset="0"/>
              </a:rPr>
              <a:t>Want to leave today with Community Resources?</a:t>
            </a:r>
          </a:p>
          <a:p>
            <a:pPr algn="ctr"/>
            <a:r>
              <a:rPr lang="en-US" sz="2800" dirty="0">
                <a:latin typeface="Baskerville Old Face" panose="02020602080505020303" pitchFamily="18" charset="0"/>
              </a:rPr>
              <a:t>Visit the Community Resources Table</a:t>
            </a:r>
          </a:p>
          <a:p>
            <a:pPr algn="ctr"/>
            <a:endParaRPr lang="en-US" sz="2800" b="1" dirty="0">
              <a:latin typeface="Baskerville Old Face" panose="02020602080505020303" pitchFamily="18" charset="0"/>
            </a:endParaRPr>
          </a:p>
          <a:p>
            <a:pPr algn="ctr"/>
            <a:endParaRPr lang="en-US" sz="2800" dirty="0">
              <a:latin typeface="Baskerville Old Face" panose="02020602080505020303" pitchFamily="18" charset="0"/>
            </a:endParaRPr>
          </a:p>
          <a:p>
            <a:pPr algn="ctr"/>
            <a:endParaRPr lang="en-US" sz="3200" dirty="0">
              <a:latin typeface="Baskerville Old Face" panose="02020602080505020303" pitchFamily="18" charset="0"/>
            </a:endParaRPr>
          </a:p>
          <a:p>
            <a:pPr algn="ctr"/>
            <a:endParaRPr lang="en-US" sz="2000" dirty="0">
              <a:latin typeface="Baskerville Old Face" panose="020206020805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084" y="-84076"/>
            <a:ext cx="6516547" cy="1489348"/>
          </a:xfrm>
        </p:spPr>
        <p:txBody>
          <a:bodyPr>
            <a:noAutofit/>
          </a:bodyPr>
          <a:lstStyle/>
          <a:p>
            <a:pPr algn="r"/>
            <a:r>
              <a:rPr lang="en-US" sz="4000" b="1" i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Taking Action!  </a:t>
            </a:r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Get Involved in NYC’s Civic Life! 2</a:t>
            </a:r>
          </a:p>
        </p:txBody>
      </p:sp>
    </p:spTree>
    <p:extLst>
      <p:ext uri="{BB962C8B-B14F-4D97-AF65-F5344CB8AC3E}">
        <p14:creationId xmlns:p14="http://schemas.microsoft.com/office/powerpoint/2010/main" val="34947044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132" y="306371"/>
            <a:ext cx="6412373" cy="477346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Thank You! </a:t>
            </a:r>
            <a:r>
              <a:rPr lang="en-US" sz="4000" b="1" i="1" dirty="0" err="1">
                <a:solidFill>
                  <a:schemeClr val="bg1"/>
                </a:solidFill>
                <a:latin typeface="Baskerville Old Face" panose="02020602080505020303" pitchFamily="18" charset="77"/>
              </a:rPr>
              <a:t>Todah</a:t>
            </a:r>
            <a:r>
              <a:rPr lang="en-US" sz="4000" b="1" i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 Rabah!  2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AEC62E-E488-4009-AB61-199F7A4D2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728" y="1491031"/>
            <a:ext cx="8861950" cy="5584785"/>
          </a:xfrm>
        </p:spPr>
        <p:txBody>
          <a:bodyPr/>
          <a:lstStyle/>
          <a:p>
            <a:pPr algn="ctr"/>
            <a:r>
              <a:rPr lang="en-US" sz="2400" b="1" dirty="0"/>
              <a:t>Once again, we wish to express our profound thanks to our generous hosts here at Marlene Meyerson JCC Manhattan</a:t>
            </a:r>
          </a:p>
          <a:p>
            <a:pPr algn="ctr"/>
            <a:r>
              <a:rPr lang="en-US" sz="2400" i="1" dirty="0"/>
              <a:t>-------------------------------</a:t>
            </a:r>
            <a:endParaRPr lang="en-US" sz="2400" dirty="0"/>
          </a:p>
          <a:p>
            <a:pPr algn="ctr"/>
            <a:r>
              <a:rPr lang="en-US" sz="2400" b="1" dirty="0"/>
              <a:t>And to these organizations for their collaboration (alphabetically):</a:t>
            </a:r>
          </a:p>
          <a:p>
            <a:r>
              <a:rPr lang="en-US" sz="2400" dirty="0"/>
              <a:t>Alliance for Girls 			New York Board of Rabbis</a:t>
            </a:r>
          </a:p>
          <a:p>
            <a:r>
              <a:rPr lang="en-US" sz="2400" dirty="0"/>
              <a:t>B’nai Jeshurun 			The Rabbinical Assembly</a:t>
            </a:r>
          </a:p>
          <a:p>
            <a:r>
              <a:rPr lang="en-US" sz="2400" dirty="0"/>
              <a:t>Camp Ramah				ReelAbilities</a:t>
            </a:r>
          </a:p>
          <a:p>
            <a:r>
              <a:rPr lang="en-US" sz="2400" dirty="0"/>
              <a:t>The Jewish Inclusion Project 		Repair the World</a:t>
            </a:r>
          </a:p>
          <a:p>
            <a:r>
              <a:rPr lang="en-US" sz="2400" dirty="0"/>
              <a:t>Jewish Women International	             UJA Federation of New York</a:t>
            </a:r>
          </a:p>
          <a:p>
            <a:r>
              <a:rPr lang="en-US" sz="2400" dirty="0" err="1"/>
              <a:t>Limmud</a:t>
            </a:r>
            <a:r>
              <a:rPr lang="en-US" sz="2400" dirty="0"/>
              <a:t>				YACHAD &amp; Yad HaChazakah</a:t>
            </a:r>
          </a:p>
          <a:p>
            <a:pPr algn="ctr"/>
            <a:r>
              <a:rPr lang="en-US" sz="2400" i="1" dirty="0"/>
              <a:t>-------------------------------</a:t>
            </a:r>
          </a:p>
          <a:p>
            <a:pPr algn="ctr"/>
            <a:r>
              <a:rPr lang="en-US" sz="2400" i="1" dirty="0"/>
              <a:t>And thank you to the New York Women’s Foundation and the </a:t>
            </a:r>
          </a:p>
          <a:p>
            <a:pPr algn="ctr"/>
            <a:r>
              <a:rPr lang="en-US" sz="2400" i="1" dirty="0"/>
              <a:t>Coca-Cola Foundation for its direct support for this effort … </a:t>
            </a:r>
          </a:p>
          <a:p>
            <a:pPr algn="ctr"/>
            <a:r>
              <a:rPr lang="en-US" sz="2400" i="1" dirty="0" err="1"/>
              <a:t>Todah</a:t>
            </a:r>
            <a:r>
              <a:rPr lang="en-US" sz="2400" i="1" dirty="0"/>
              <a:t> Rabah – It takes a shtetl! 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6180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132" y="306371"/>
            <a:ext cx="6412373" cy="477346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Thank You! </a:t>
            </a:r>
            <a:r>
              <a:rPr lang="en-US" sz="4000" b="1" i="1" dirty="0" err="1">
                <a:solidFill>
                  <a:schemeClr val="bg1"/>
                </a:solidFill>
                <a:latin typeface="Baskerville Old Face" panose="02020602080505020303" pitchFamily="18" charset="77"/>
              </a:rPr>
              <a:t>Todah</a:t>
            </a:r>
            <a:r>
              <a:rPr lang="en-US" sz="4000" b="1" i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 Rabah!  3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AEC62E-E488-4009-AB61-199F7A4D2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025" y="1028466"/>
            <a:ext cx="8861950" cy="1847672"/>
          </a:xfrm>
        </p:spPr>
        <p:txBody>
          <a:bodyPr/>
          <a:lstStyle/>
          <a:p>
            <a:pPr algn="ctr"/>
            <a:r>
              <a:rPr lang="en-US" sz="4800" b="1" dirty="0"/>
              <a:t>“It takes a shtetl!”</a:t>
            </a:r>
          </a:p>
          <a:p>
            <a:pPr algn="ctr"/>
            <a:r>
              <a:rPr lang="en-US" sz="2400" b="1" dirty="0"/>
              <a:t>Thanks again to everyone for teaming together today!</a:t>
            </a:r>
          </a:p>
          <a:p>
            <a:endParaRPr lang="en-US" sz="2200" b="1" dirty="0"/>
          </a:p>
          <a:p>
            <a:r>
              <a:rPr lang="en-US" sz="2200" b="1" dirty="0"/>
              <a:t>PLANNING GROUP:</a:t>
            </a:r>
          </a:p>
          <a:p>
            <a:r>
              <a:rPr lang="en-US" sz="2200" dirty="0"/>
              <a:t>Vivian Bass 				</a:t>
            </a:r>
          </a:p>
          <a:p>
            <a:r>
              <a:rPr lang="en-US" sz="2200" dirty="0"/>
              <a:t>Howard Blas			</a:t>
            </a:r>
          </a:p>
          <a:p>
            <a:r>
              <a:rPr lang="en-US" sz="2200" dirty="0"/>
              <a:t>Shelley Cohen			</a:t>
            </a:r>
          </a:p>
          <a:p>
            <a:r>
              <a:rPr lang="en-US" sz="2200" dirty="0"/>
              <a:t>Gabby Einstein-Sim				</a:t>
            </a:r>
          </a:p>
          <a:p>
            <a:r>
              <a:rPr lang="en-US" sz="2200" dirty="0"/>
              <a:t>Rachel </a:t>
            </a:r>
            <a:r>
              <a:rPr lang="en-US" sz="2200" dirty="0" err="1"/>
              <a:t>Figurasmith</a:t>
            </a:r>
            <a:r>
              <a:rPr lang="en-US" sz="2200" dirty="0"/>
              <a:t>						</a:t>
            </a:r>
          </a:p>
          <a:p>
            <a:r>
              <a:rPr lang="en-US" sz="2200" dirty="0"/>
              <a:t>Rabbi Diana Gershon		</a:t>
            </a:r>
          </a:p>
          <a:p>
            <a:r>
              <a:rPr lang="en-US" sz="2200" dirty="0"/>
              <a:t>Elise Hahn-Felix	</a:t>
            </a:r>
          </a:p>
          <a:p>
            <a:r>
              <a:rPr lang="en-US" sz="2200" dirty="0"/>
              <a:t>Allison Kleinman	</a:t>
            </a:r>
          </a:p>
          <a:p>
            <a:r>
              <a:rPr lang="en-US" sz="2200" dirty="0"/>
              <a:t>Rabbi Shuli </a:t>
            </a:r>
            <a:r>
              <a:rPr lang="en-US" sz="2200" dirty="0" err="1"/>
              <a:t>Passow</a:t>
            </a:r>
            <a:r>
              <a:rPr lang="en-US" sz="2200" dirty="0"/>
              <a:t> </a:t>
            </a:r>
          </a:p>
          <a:p>
            <a:r>
              <a:rPr lang="en-US" sz="2200" dirty="0"/>
              <a:t>Rabbi Joe Potasnik</a:t>
            </a:r>
          </a:p>
          <a:p>
            <a:r>
              <a:rPr lang="en-US" sz="2200" dirty="0"/>
              <a:t>Rebecca </a:t>
            </a:r>
            <a:r>
              <a:rPr lang="en-US" sz="2200" dirty="0" err="1"/>
              <a:t>Schrag</a:t>
            </a:r>
            <a:r>
              <a:rPr lang="en-US" sz="2200" dirty="0"/>
              <a:t>-Mayer	</a:t>
            </a:r>
          </a:p>
          <a:p>
            <a:r>
              <a:rPr lang="en-US" sz="2200" dirty="0"/>
              <a:t>Sharon Shapiro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36B59E-2D9D-4F8C-926B-6CD58469A424}"/>
              </a:ext>
            </a:extLst>
          </p:cNvPr>
          <p:cNvSpPr txBox="1"/>
          <p:nvPr/>
        </p:nvSpPr>
        <p:spPr>
          <a:xfrm>
            <a:off x="3580482" y="2466063"/>
            <a:ext cx="2293963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Calibri  "/>
              </a:rPr>
              <a:t>VOLUNTEERS:</a:t>
            </a:r>
          </a:p>
          <a:p>
            <a:r>
              <a:rPr lang="en-US" sz="2200" dirty="0">
                <a:latin typeface="Calibri  "/>
              </a:rPr>
              <a:t>Caryn Ben-Ami</a:t>
            </a:r>
          </a:p>
          <a:p>
            <a:r>
              <a:rPr lang="en-US" sz="2200" dirty="0">
                <a:latin typeface="Calibri  "/>
              </a:rPr>
              <a:t>Lucy Ford</a:t>
            </a:r>
          </a:p>
          <a:p>
            <a:r>
              <a:rPr lang="en-US" sz="2200" dirty="0">
                <a:latin typeface="Calibri  "/>
              </a:rPr>
              <a:t>Tobie Franklin</a:t>
            </a:r>
          </a:p>
          <a:p>
            <a:r>
              <a:rPr lang="en-US" sz="2200" dirty="0">
                <a:latin typeface="Calibri  "/>
              </a:rPr>
              <a:t>Andrea Goodman</a:t>
            </a:r>
          </a:p>
          <a:p>
            <a:r>
              <a:rPr lang="en-US" sz="2200" dirty="0">
                <a:latin typeface="Calibri  "/>
              </a:rPr>
              <a:t>Lisa Lewtan</a:t>
            </a:r>
          </a:p>
          <a:p>
            <a:r>
              <a:rPr lang="en-US" sz="2200" dirty="0">
                <a:latin typeface="Calibri  "/>
              </a:rPr>
              <a:t>Karen </a:t>
            </a:r>
            <a:r>
              <a:rPr lang="en-US" sz="2200" dirty="0" err="1">
                <a:latin typeface="Calibri  "/>
              </a:rPr>
              <a:t>Mashmoor</a:t>
            </a:r>
            <a:endParaRPr lang="en-US" sz="2200" dirty="0">
              <a:latin typeface="Calibri  "/>
            </a:endParaRPr>
          </a:p>
          <a:p>
            <a:r>
              <a:rPr lang="en-US" sz="2200" dirty="0">
                <a:latin typeface="Calibri  "/>
              </a:rPr>
              <a:t>Deborah Silver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EA47CA-033B-4900-8D61-4A79D5324D93}"/>
              </a:ext>
            </a:extLst>
          </p:cNvPr>
          <p:cNvSpPr txBox="1"/>
          <p:nvPr/>
        </p:nvSpPr>
        <p:spPr>
          <a:xfrm>
            <a:off x="6496617" y="2412218"/>
            <a:ext cx="2506358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Calibri  "/>
              </a:rPr>
              <a:t>RA / J STAFF:</a:t>
            </a:r>
          </a:p>
          <a:p>
            <a:r>
              <a:rPr lang="en-US" sz="2200" dirty="0">
                <a:latin typeface="Calibri  "/>
              </a:rPr>
              <a:t>Michelle Adams</a:t>
            </a:r>
          </a:p>
          <a:p>
            <a:r>
              <a:rPr lang="en-US" sz="2200" dirty="0">
                <a:latin typeface="Calibri  "/>
              </a:rPr>
              <a:t>Ariella Barker</a:t>
            </a:r>
          </a:p>
          <a:p>
            <a:r>
              <a:rPr lang="en-US" sz="2200" dirty="0">
                <a:latin typeface="Calibri  "/>
              </a:rPr>
              <a:t>Candace Cable</a:t>
            </a:r>
          </a:p>
          <a:p>
            <a:r>
              <a:rPr lang="en-US" sz="2200" dirty="0">
                <a:latin typeface="Calibri  "/>
              </a:rPr>
              <a:t>Debbie Fink</a:t>
            </a:r>
          </a:p>
          <a:p>
            <a:r>
              <a:rPr lang="en-US" sz="2200" dirty="0">
                <a:latin typeface="Calibri  "/>
              </a:rPr>
              <a:t>Jeff Fontaine</a:t>
            </a:r>
          </a:p>
          <a:p>
            <a:r>
              <a:rPr lang="en-US" sz="2200" dirty="0">
                <a:latin typeface="Calibri  "/>
              </a:rPr>
              <a:t>Rebecca Gross</a:t>
            </a:r>
          </a:p>
          <a:p>
            <a:r>
              <a:rPr lang="en-US" sz="2200" dirty="0">
                <a:latin typeface="Calibri  "/>
              </a:rPr>
              <a:t>Matan Koch</a:t>
            </a:r>
          </a:p>
          <a:p>
            <a:r>
              <a:rPr lang="en-US" sz="2200" dirty="0">
                <a:latin typeface="Calibri  "/>
              </a:rPr>
              <a:t>Tatiana Lee</a:t>
            </a:r>
          </a:p>
          <a:p>
            <a:r>
              <a:rPr lang="en-US" sz="2200" dirty="0">
                <a:latin typeface="Calibri  "/>
              </a:rPr>
              <a:t>Caitlin McInerney</a:t>
            </a:r>
          </a:p>
          <a:p>
            <a:r>
              <a:rPr lang="en-US" sz="2200" dirty="0">
                <a:latin typeface="Calibri  "/>
              </a:rPr>
              <a:t>Curtis Nesbit</a:t>
            </a:r>
          </a:p>
          <a:p>
            <a:r>
              <a:rPr lang="en-US" sz="2200" dirty="0">
                <a:latin typeface="Calibri  "/>
              </a:rPr>
              <a:t>Maddy Tasini</a:t>
            </a:r>
          </a:p>
          <a:p>
            <a:r>
              <a:rPr lang="en-US" sz="2200" dirty="0">
                <a:latin typeface="Calibri  "/>
              </a:rPr>
              <a:t>Matt </a:t>
            </a:r>
            <a:r>
              <a:rPr lang="en-US" sz="2200" dirty="0" err="1">
                <a:latin typeface="Calibri  "/>
              </a:rPr>
              <a:t>Tempkin</a:t>
            </a:r>
            <a:endParaRPr lang="en-US" sz="2200" dirty="0">
              <a:latin typeface="Calibri  "/>
            </a:endParaRPr>
          </a:p>
          <a:p>
            <a:endParaRPr lang="en-US" sz="2200" dirty="0">
              <a:latin typeface="Calibri  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9415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7534" y="283700"/>
            <a:ext cx="6516547" cy="477346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Farewell and </a:t>
            </a:r>
            <a:r>
              <a:rPr lang="en-US" sz="4000" b="1" i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Shalom! </a:t>
            </a:r>
            <a:endParaRPr lang="en-US" sz="4000" b="1" dirty="0">
              <a:solidFill>
                <a:schemeClr val="bg1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2DC6213-E856-486F-A33A-B26F54276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539" y="1388717"/>
            <a:ext cx="9144000" cy="5659064"/>
          </a:xfrm>
        </p:spPr>
        <p:txBody>
          <a:bodyPr>
            <a:noAutofit/>
          </a:bodyPr>
          <a:lstStyle/>
          <a:p>
            <a:r>
              <a:rPr lang="en-US" sz="3200" i="1" cap="small" dirty="0">
                <a:latin typeface="Baskerville  "/>
              </a:rPr>
              <a:t>		         HENEI MA TOV</a:t>
            </a:r>
          </a:p>
          <a:p>
            <a:r>
              <a:rPr lang="en-US" sz="2400" dirty="0"/>
              <a:t>		              </a:t>
            </a:r>
            <a:r>
              <a:rPr lang="en-US" sz="1600" dirty="0">
                <a:latin typeface="Baskerville  "/>
              </a:rPr>
              <a:t>Lyric adapted by Debbie Fink, 2019</a:t>
            </a:r>
          </a:p>
          <a:p>
            <a:r>
              <a:rPr lang="en-US" sz="2400" dirty="0" err="1">
                <a:latin typeface="Baskerville  "/>
              </a:rPr>
              <a:t>Hinei</a:t>
            </a:r>
            <a:r>
              <a:rPr lang="en-US" sz="2400" dirty="0">
                <a:latin typeface="Baskerville  "/>
              </a:rPr>
              <a:t> ma tov </a:t>
            </a:r>
            <a:r>
              <a:rPr lang="en-US" sz="2400" dirty="0" err="1">
                <a:latin typeface="Baskerville  "/>
              </a:rPr>
              <a:t>u’ma’naim</a:t>
            </a:r>
            <a:r>
              <a:rPr lang="en-US" sz="2400" dirty="0">
                <a:latin typeface="Baskerville  "/>
              </a:rPr>
              <a:t>	       Here is what’s good and what’s nice</a:t>
            </a:r>
            <a:br>
              <a:rPr lang="en-US" sz="2400" dirty="0">
                <a:latin typeface="Baskerville  "/>
              </a:rPr>
            </a:br>
            <a:r>
              <a:rPr lang="en-US" sz="2400" dirty="0" err="1">
                <a:latin typeface="Baskerville  "/>
              </a:rPr>
              <a:t>Shevet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b="1" dirty="0" err="1">
                <a:latin typeface="Baskerville  "/>
              </a:rPr>
              <a:t>achayot</a:t>
            </a:r>
            <a:r>
              <a:rPr lang="en-US" sz="2400" dirty="0">
                <a:latin typeface="Baskerville  "/>
              </a:rPr>
              <a:t> gam </a:t>
            </a:r>
            <a:r>
              <a:rPr lang="en-US" sz="2400" dirty="0" err="1">
                <a:latin typeface="Baskerville  "/>
              </a:rPr>
              <a:t>yachad</a:t>
            </a:r>
            <a:r>
              <a:rPr lang="en-US" sz="2400" dirty="0">
                <a:latin typeface="Baskerville  "/>
              </a:rPr>
              <a:t>	       Sitting as </a:t>
            </a:r>
            <a:r>
              <a:rPr lang="en-US" sz="2400" b="1" dirty="0">
                <a:latin typeface="Baskerville  "/>
              </a:rPr>
              <a:t>sisters</a:t>
            </a:r>
            <a:r>
              <a:rPr lang="en-US" sz="2400" dirty="0">
                <a:latin typeface="Baskerville  "/>
              </a:rPr>
              <a:t> together</a:t>
            </a:r>
            <a:br>
              <a:rPr lang="en-US" sz="2400" dirty="0">
                <a:latin typeface="Baskerville  "/>
              </a:rPr>
            </a:br>
            <a:r>
              <a:rPr lang="en-US" sz="2400" dirty="0" err="1">
                <a:latin typeface="Baskerville  "/>
              </a:rPr>
              <a:t>Hinei</a:t>
            </a:r>
            <a:r>
              <a:rPr lang="en-US" sz="2400" dirty="0">
                <a:latin typeface="Baskerville  "/>
              </a:rPr>
              <a:t> ma tov </a:t>
            </a:r>
            <a:r>
              <a:rPr lang="en-US" sz="2400" dirty="0" err="1">
                <a:latin typeface="Baskerville  "/>
              </a:rPr>
              <a:t>u’manaim</a:t>
            </a:r>
            <a:r>
              <a:rPr lang="en-US" sz="2400" dirty="0">
                <a:latin typeface="Baskerville  "/>
              </a:rPr>
              <a:t>	       Here is what’s good and what’s nice</a:t>
            </a:r>
            <a:br>
              <a:rPr lang="en-US" sz="2400" dirty="0">
                <a:latin typeface="Baskerville  "/>
              </a:rPr>
            </a:br>
            <a:r>
              <a:rPr lang="en-US" sz="2400" dirty="0" err="1">
                <a:latin typeface="Baskerville  "/>
              </a:rPr>
              <a:t>Shevet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b="1" dirty="0" err="1">
                <a:latin typeface="Baskerville  "/>
              </a:rPr>
              <a:t>achayot</a:t>
            </a:r>
            <a:r>
              <a:rPr lang="en-US" sz="2400" dirty="0">
                <a:latin typeface="Baskerville  "/>
              </a:rPr>
              <a:t> gam </a:t>
            </a:r>
            <a:r>
              <a:rPr lang="en-US" sz="2400" dirty="0" err="1">
                <a:latin typeface="Baskerville  "/>
              </a:rPr>
              <a:t>yachad</a:t>
            </a:r>
            <a:r>
              <a:rPr lang="en-US" sz="2400" dirty="0">
                <a:latin typeface="Baskerville  "/>
              </a:rPr>
              <a:t>	       Sitting as </a:t>
            </a:r>
            <a:r>
              <a:rPr lang="en-US" sz="2400" b="1" dirty="0">
                <a:latin typeface="Baskerville  "/>
              </a:rPr>
              <a:t>sisters</a:t>
            </a:r>
            <a:r>
              <a:rPr lang="en-US" sz="2400" dirty="0">
                <a:latin typeface="Baskerville  "/>
              </a:rPr>
              <a:t> together</a:t>
            </a:r>
            <a:br>
              <a:rPr lang="en-US" sz="2400" dirty="0">
                <a:latin typeface="Baskerville  "/>
              </a:rPr>
            </a:br>
            <a:endParaRPr lang="en-US" sz="2400" dirty="0">
              <a:latin typeface="Baskerville  "/>
            </a:endParaRPr>
          </a:p>
          <a:p>
            <a:r>
              <a:rPr lang="en-US" sz="2400" dirty="0" err="1">
                <a:latin typeface="Baskerville  "/>
              </a:rPr>
              <a:t>Hinei</a:t>
            </a:r>
            <a:r>
              <a:rPr lang="en-US" sz="2400" dirty="0">
                <a:latin typeface="Baskerville  "/>
              </a:rPr>
              <a:t> ma tov (</a:t>
            </a:r>
            <a:r>
              <a:rPr lang="en-US" sz="2400" dirty="0" err="1">
                <a:latin typeface="Baskerville  "/>
              </a:rPr>
              <a:t>hinei</a:t>
            </a:r>
            <a:r>
              <a:rPr lang="en-US" sz="2400" dirty="0">
                <a:latin typeface="Baskerville  "/>
              </a:rPr>
              <a:t> ma tov)	       </a:t>
            </a:r>
            <a:r>
              <a:rPr lang="en-US" sz="2400" dirty="0" err="1">
                <a:latin typeface="Baskerville  "/>
              </a:rPr>
              <a:t>Hinei</a:t>
            </a:r>
            <a:r>
              <a:rPr lang="en-US" sz="2400" dirty="0">
                <a:latin typeface="Baskerville  "/>
              </a:rPr>
              <a:t> ma tov (</a:t>
            </a:r>
            <a:r>
              <a:rPr lang="en-US" sz="2400" dirty="0" err="1">
                <a:latin typeface="Baskerville  "/>
              </a:rPr>
              <a:t>hinei</a:t>
            </a:r>
            <a:r>
              <a:rPr lang="en-US" sz="2400" dirty="0">
                <a:latin typeface="Baskerville  "/>
              </a:rPr>
              <a:t> ma tov)</a:t>
            </a:r>
            <a:br>
              <a:rPr lang="en-US" sz="2400" dirty="0">
                <a:latin typeface="Baskerville  "/>
              </a:rPr>
            </a:br>
            <a:r>
              <a:rPr lang="en-US" sz="2400" dirty="0">
                <a:latin typeface="Baskerville  "/>
              </a:rPr>
              <a:t>Lai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		       Lai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</a:p>
          <a:p>
            <a:r>
              <a:rPr lang="en-US" sz="2400" dirty="0" err="1">
                <a:latin typeface="Baskerville  "/>
              </a:rPr>
              <a:t>Hinei</a:t>
            </a:r>
            <a:r>
              <a:rPr lang="en-US" sz="2400" dirty="0">
                <a:latin typeface="Baskerville  "/>
              </a:rPr>
              <a:t> ma tov (</a:t>
            </a:r>
            <a:r>
              <a:rPr lang="en-US" sz="2400" dirty="0" err="1">
                <a:latin typeface="Baskerville  "/>
              </a:rPr>
              <a:t>hinei</a:t>
            </a:r>
            <a:r>
              <a:rPr lang="en-US" sz="2400" dirty="0">
                <a:latin typeface="Baskerville  "/>
              </a:rPr>
              <a:t> ma tov)	       </a:t>
            </a:r>
            <a:r>
              <a:rPr lang="en-US" sz="2400" dirty="0" err="1">
                <a:latin typeface="Baskerville  "/>
              </a:rPr>
              <a:t>Hinei</a:t>
            </a:r>
            <a:r>
              <a:rPr lang="en-US" sz="2400" dirty="0">
                <a:latin typeface="Baskerville  "/>
              </a:rPr>
              <a:t> ma tov (</a:t>
            </a:r>
            <a:r>
              <a:rPr lang="en-US" sz="2400" dirty="0" err="1">
                <a:latin typeface="Baskerville  "/>
              </a:rPr>
              <a:t>hinei</a:t>
            </a:r>
            <a:r>
              <a:rPr lang="en-US" sz="2400" dirty="0">
                <a:latin typeface="Baskerville  "/>
              </a:rPr>
              <a:t> ma tov)</a:t>
            </a:r>
            <a:br>
              <a:rPr lang="en-US" sz="2400" dirty="0">
                <a:latin typeface="Baskerville  "/>
              </a:rPr>
            </a:br>
            <a:r>
              <a:rPr lang="en-US" sz="2400" dirty="0">
                <a:latin typeface="Baskerville  "/>
              </a:rPr>
              <a:t>Lai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		       Lai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endParaRPr lang="en-US" sz="2400" dirty="0">
              <a:latin typeface="Baskerville  "/>
            </a:endParaRPr>
          </a:p>
          <a:p>
            <a:endParaRPr lang="en-US" sz="2400" dirty="0">
              <a:latin typeface="Baskerville  "/>
            </a:endParaRPr>
          </a:p>
          <a:p>
            <a:pPr algn="ctr"/>
            <a:r>
              <a:rPr lang="en-US" sz="2400" i="1" dirty="0" err="1">
                <a:latin typeface="Baskerville  "/>
              </a:rPr>
              <a:t>Chazak</a:t>
            </a:r>
            <a:r>
              <a:rPr lang="en-US" sz="2400" i="1" dirty="0">
                <a:latin typeface="Baskerville  "/>
              </a:rPr>
              <a:t> </a:t>
            </a:r>
            <a:r>
              <a:rPr lang="en-US" sz="2400" i="1" dirty="0" err="1">
                <a:latin typeface="Baskerville  "/>
              </a:rPr>
              <a:t>chazak</a:t>
            </a:r>
            <a:r>
              <a:rPr lang="en-US" sz="2400" i="1" dirty="0">
                <a:latin typeface="Baskerville  "/>
              </a:rPr>
              <a:t> </a:t>
            </a:r>
            <a:r>
              <a:rPr lang="en-US" sz="2400" i="1" dirty="0" err="1">
                <a:latin typeface="Baskerville  "/>
              </a:rPr>
              <a:t>v’nitchazek</a:t>
            </a:r>
            <a:r>
              <a:rPr lang="en-US" sz="2400" i="1" dirty="0">
                <a:latin typeface="Baskerville  "/>
              </a:rPr>
              <a:t>!</a:t>
            </a:r>
            <a:r>
              <a:rPr lang="en-US" sz="2400" dirty="0">
                <a:latin typeface="Baskerville  "/>
              </a:rPr>
              <a:t>  Be strong, be strong, and </a:t>
            </a:r>
          </a:p>
          <a:p>
            <a:pPr algn="ctr"/>
            <a:r>
              <a:rPr lang="en-US" sz="2400" dirty="0">
                <a:latin typeface="Baskerville  "/>
              </a:rPr>
              <a:t>we will be strengthened … or empowered!</a:t>
            </a:r>
          </a:p>
          <a:p>
            <a:endParaRPr lang="en-US" dirty="0"/>
          </a:p>
          <a:p>
            <a:endParaRPr lang="en-US" sz="20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5958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0DE05B-C3F7-4F94-99F1-EBE745F688D5}"/>
              </a:ext>
            </a:extLst>
          </p:cNvPr>
          <p:cNvSpPr txBox="1"/>
          <p:nvPr/>
        </p:nvSpPr>
        <p:spPr>
          <a:xfrm>
            <a:off x="725075" y="1813124"/>
            <a:ext cx="796174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askerville Old Face" panose="02020602080505020303" pitchFamily="18" charset="0"/>
              </a:rPr>
              <a:t>Debbie Fink</a:t>
            </a:r>
            <a:endParaRPr lang="en-US" sz="2800" dirty="0">
              <a:latin typeface="Baskerville Old Face" panose="02020602080505020303" pitchFamily="18" charset="0"/>
            </a:endParaRPr>
          </a:p>
          <a:p>
            <a:pPr algn="ctr"/>
            <a:r>
              <a:rPr lang="en-US" sz="2800" dirty="0">
                <a:latin typeface="Baskerville Old Face" panose="02020602080505020303" pitchFamily="18" charset="0"/>
              </a:rPr>
              <a:t>Director, Community Outreach &amp; Impact</a:t>
            </a:r>
          </a:p>
          <a:p>
            <a:pPr algn="ctr"/>
            <a:r>
              <a:rPr lang="en-US" sz="2400" dirty="0">
                <a:latin typeface="Baskerville Old Face" panose="02020602080505020303" pitchFamily="18" charset="0"/>
              </a:rPr>
              <a:t>and </a:t>
            </a:r>
            <a:r>
              <a:rPr lang="en-US" sz="2400" dirty="0" err="1">
                <a:latin typeface="Baskerville Old Face" panose="02020602080505020303" pitchFamily="18" charset="0"/>
              </a:rPr>
              <a:t>the</a:t>
            </a:r>
            <a:r>
              <a:rPr lang="en-US" sz="2400" i="1" dirty="0" err="1">
                <a:latin typeface="Baskerville Old Face" panose="02020602080505020303" pitchFamily="18" charset="0"/>
              </a:rPr>
              <a:t>Women’s</a:t>
            </a:r>
            <a:r>
              <a:rPr lang="en-US" sz="2400" i="1" dirty="0">
                <a:latin typeface="Baskerville Old Face" panose="02020602080505020303" pitchFamily="18" charset="0"/>
              </a:rPr>
              <a:t> Disability Leadership, Inclusion &amp; Advocacy Training Series</a:t>
            </a:r>
          </a:p>
          <a:p>
            <a:pPr algn="ctr"/>
            <a:r>
              <a:rPr lang="en-US" sz="2800" u="sng" dirty="0">
                <a:latin typeface="Baskerville Old Face" panose="02020602080505020303" pitchFamily="18" charset="0"/>
                <a:hlinkClick r:id="rId2"/>
              </a:rPr>
              <a:t>DebbieF@RespectAbility.org</a:t>
            </a:r>
            <a:endParaRPr lang="en-US" sz="2800" dirty="0">
              <a:latin typeface="Baskerville Old Face" panose="02020602080505020303" pitchFamily="18" charset="0"/>
            </a:endParaRPr>
          </a:p>
          <a:p>
            <a:pPr algn="ctr"/>
            <a:r>
              <a:rPr lang="en-US" sz="2800" dirty="0">
                <a:latin typeface="Baskerville Old Face" panose="02020602080505020303" pitchFamily="18" charset="0"/>
              </a:rPr>
              <a:t>11333 Woodglen Drive, Suite 102</a:t>
            </a:r>
          </a:p>
          <a:p>
            <a:pPr algn="ctr"/>
            <a:r>
              <a:rPr lang="en-US" sz="2800" dirty="0">
                <a:latin typeface="Baskerville Old Face" panose="02020602080505020303" pitchFamily="18" charset="0"/>
              </a:rPr>
              <a:t>Rockville, MD  20852</a:t>
            </a:r>
          </a:p>
          <a:p>
            <a:pPr algn="ctr"/>
            <a:r>
              <a:rPr lang="en-US" sz="2800" dirty="0">
                <a:latin typeface="Baskerville Old Face" panose="02020602080505020303" pitchFamily="18" charset="0"/>
              </a:rPr>
              <a:t>Office:  (202) 517-6272</a:t>
            </a:r>
          </a:p>
          <a:p>
            <a:pPr algn="ctr"/>
            <a:r>
              <a:rPr lang="en-US" sz="2800" u="sng" dirty="0">
                <a:latin typeface="Baskerville Old Face" panose="02020602080505020303" pitchFamily="18" charset="0"/>
                <a:hlinkClick r:id="rId3"/>
              </a:rPr>
              <a:t>www.RespectAbility.org</a:t>
            </a:r>
            <a:endParaRPr lang="en-US" sz="2800" u="sng" dirty="0">
              <a:latin typeface="Baskerville Old Face" panose="02020602080505020303" pitchFamily="18" charset="0"/>
            </a:endParaRPr>
          </a:p>
          <a:p>
            <a:pPr algn="ctr"/>
            <a:endParaRPr lang="en-US" sz="2800" u="sng" dirty="0">
              <a:latin typeface="Baskerville Old Face" panose="02020602080505020303" pitchFamily="18" charset="0"/>
            </a:endParaRPr>
          </a:p>
          <a:p>
            <a:pPr algn="ctr"/>
            <a:r>
              <a:rPr lang="en-US" sz="3200" dirty="0"/>
              <a:t>©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2400" dirty="0" err="1">
                <a:latin typeface="Baskerville Old Face" panose="02020602080505020303" pitchFamily="18" charset="0"/>
              </a:rPr>
              <a:t>RespectAbility</a:t>
            </a:r>
            <a:r>
              <a:rPr lang="en-US" sz="2400" dirty="0">
                <a:latin typeface="Baskerville Old Face" panose="02020602080505020303" pitchFamily="18" charset="0"/>
              </a:rPr>
              <a:t> 2019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1CDEFE-B4EF-4AF6-8D3D-F2D47F82B1B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r" rtl="0"/>
            <a:r>
              <a:rPr lang="en-US" sz="4400" b="1" dirty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Stay in touch with us!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131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380" y="1194811"/>
            <a:ext cx="8989620" cy="577335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Baskerville Old Face" panose="02020602080505020303" pitchFamily="18" charset="0"/>
              </a:rPr>
              <a:t>Today’s Goals:</a:t>
            </a:r>
            <a:endParaRPr lang="en-US" sz="2400" b="1" dirty="0">
              <a:latin typeface="Baskerville  "/>
            </a:endParaRPr>
          </a:p>
          <a:p>
            <a:pPr algn="ctr"/>
            <a:r>
              <a:rPr lang="en-US" sz="2800" cap="small" dirty="0">
                <a:latin typeface="Baskerville  "/>
              </a:rPr>
              <a:t>To deliver tools of empowerment to:</a:t>
            </a:r>
          </a:p>
          <a:p>
            <a:endParaRPr lang="en-US" sz="2800" cap="small" dirty="0">
              <a:latin typeface="Baskerville  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cap="small" dirty="0">
                <a:latin typeface="Baskerville  "/>
              </a:rPr>
              <a:t> </a:t>
            </a:r>
            <a:r>
              <a:rPr lang="en-US" sz="2800" i="1" cap="small" dirty="0">
                <a:latin typeface="Baskerville  "/>
              </a:rPr>
              <a:t>take charge </a:t>
            </a:r>
            <a:r>
              <a:rPr lang="en-US" sz="2800" cap="small" dirty="0">
                <a:latin typeface="Baskerville  "/>
              </a:rPr>
              <a:t>of</a:t>
            </a:r>
          </a:p>
          <a:p>
            <a:pPr marL="863559" lvl="1" indent="-457200">
              <a:buFont typeface="Wingdings" panose="05000000000000000000" pitchFamily="2" charset="2"/>
              <a:buChar char="ü"/>
            </a:pPr>
            <a:r>
              <a:rPr lang="en-US" sz="2800" cap="small" dirty="0">
                <a:latin typeface="Baskerville  "/>
              </a:rPr>
              <a:t>your self-care &amp;</a:t>
            </a:r>
          </a:p>
          <a:p>
            <a:pPr marL="866778" lvl="1" indent="-457200">
              <a:buFont typeface="Wingdings" panose="05000000000000000000" pitchFamily="2" charset="2"/>
              <a:buChar char="ü"/>
            </a:pPr>
            <a:r>
              <a:rPr lang="en-US" sz="2800" cap="small" dirty="0">
                <a:latin typeface="Baskerville  "/>
              </a:rPr>
              <a:t>your self-advocacy</a:t>
            </a:r>
          </a:p>
          <a:p>
            <a:endParaRPr lang="en-US" sz="2800" cap="small" dirty="0">
              <a:latin typeface="Baskerville  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i="1" cap="small" dirty="0">
                <a:latin typeface="Baskerville  "/>
              </a:rPr>
              <a:t>take action </a:t>
            </a:r>
            <a:r>
              <a:rPr lang="en-US" sz="2800" cap="small" dirty="0">
                <a:latin typeface="Baskerville  "/>
              </a:rPr>
              <a:t>getting involved in NYC’s civic life (in the Jewish &amp;/or general community); and, </a:t>
            </a:r>
          </a:p>
          <a:p>
            <a:endParaRPr lang="en-US" sz="2800" cap="small" dirty="0">
              <a:latin typeface="Baskerville  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cap="small" dirty="0">
                <a:latin typeface="Baskerville  "/>
              </a:rPr>
              <a:t>If you wish, to leave this experience with new Jewish connections.</a:t>
            </a:r>
            <a:endParaRPr lang="en-US" sz="2800" b="1" dirty="0">
              <a:latin typeface="Baskerville  "/>
            </a:endParaRPr>
          </a:p>
          <a:p>
            <a:pPr algn="ctr"/>
            <a:endParaRPr lang="en-US" sz="2800" dirty="0">
              <a:latin typeface="Baskerville Old Face" panose="02020602080505020303" pitchFamily="18" charset="0"/>
            </a:endParaRPr>
          </a:p>
          <a:p>
            <a:pPr algn="ctr"/>
            <a:endParaRPr lang="en-US" sz="3200" dirty="0">
              <a:latin typeface="Baskerville Old Face" panose="02020602080505020303" pitchFamily="18" charset="0"/>
            </a:endParaRPr>
          </a:p>
          <a:p>
            <a:pPr algn="ctr"/>
            <a:endParaRPr lang="en-US" sz="2000" dirty="0">
              <a:latin typeface="Baskerville Old Face" panose="020206020805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225" y="228440"/>
            <a:ext cx="6926383" cy="856201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Welcoming 2</a:t>
            </a:r>
          </a:p>
        </p:txBody>
      </p:sp>
    </p:spTree>
    <p:extLst>
      <p:ext uri="{BB962C8B-B14F-4D97-AF65-F5344CB8AC3E}">
        <p14:creationId xmlns:p14="http://schemas.microsoft.com/office/powerpoint/2010/main" val="2420284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E049DA4-536A-4CF6-9ECA-887199FB169B}"/>
              </a:ext>
            </a:extLst>
          </p:cNvPr>
          <p:cNvSpPr txBox="1"/>
          <p:nvPr/>
        </p:nvSpPr>
        <p:spPr>
          <a:xfrm>
            <a:off x="5805402" y="4543719"/>
            <a:ext cx="31975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Picture: Vivian Bass smiling at the camera.</a:t>
            </a:r>
          </a:p>
        </p:txBody>
      </p:sp>
      <p:pic>
        <p:nvPicPr>
          <p:cNvPr id="7" name="Picture 6" descr="Vivian Bass smiling at the camera">
            <a:extLst>
              <a:ext uri="{FF2B5EF4-FFF2-40B4-BE49-F238E27FC236}">
                <a16:creationId xmlns:a16="http://schemas.microsoft.com/office/drawing/2014/main" id="{AB99021F-631B-4AD8-A280-C47139E10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370" y="1485800"/>
            <a:ext cx="2915412" cy="291541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025" y="1389206"/>
            <a:ext cx="8730990" cy="5328311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Baskerville Old Face" panose="02020602080505020303" pitchFamily="18" charset="0"/>
              </a:rPr>
              <a:t>Vivian Bass </a:t>
            </a:r>
            <a:r>
              <a:rPr lang="en-US" sz="3600" dirty="0">
                <a:latin typeface="Baskerville Old Face" panose="02020602080505020303" pitchFamily="18" charset="0"/>
              </a:rPr>
              <a:t>has dedicated her 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career as an advocate for 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people with disabilities 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worldwide. She is Chair of 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Jewish Women International 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(JWI)’s Board of Trustees; 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serves on </a:t>
            </a:r>
            <a:r>
              <a:rPr lang="en-US" sz="3600" dirty="0" err="1">
                <a:latin typeface="Baskerville Old Face" panose="02020602080505020303" pitchFamily="18" charset="0"/>
              </a:rPr>
              <a:t>RespectAbility’s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executive committee; and is CEO Emeritus of The Jewish Foundation for Group Homes.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491B6-6409-4237-9B2D-859795C19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416" y="283702"/>
            <a:ext cx="8229599" cy="276999"/>
          </a:xfrm>
        </p:spPr>
        <p:txBody>
          <a:bodyPr/>
          <a:lstStyle/>
          <a:p>
            <a:pPr algn="r" rtl="0"/>
            <a:r>
              <a:rPr lang="en-US" sz="4000" b="1" i="0" dirty="0">
                <a:solidFill>
                  <a:srgbClr val="FFFFFF"/>
                </a:solidFill>
                <a:effectLst/>
                <a:latin typeface="Baskerville Old Face" panose="02020602080505020303" pitchFamily="18" charset="0"/>
                <a:ea typeface="Arial" panose="020B0604020202020204" pitchFamily="34" charset="0"/>
                <a:cs typeface="Arial" panose="020B0604020202020204" pitchFamily="34" charset="0"/>
              </a:rPr>
              <a:t>Welcoming 3</a:t>
            </a:r>
            <a:endParaRPr lang="en-US" dirty="0">
              <a:effectLst/>
            </a:endParaRP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496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E049DA4-536A-4CF6-9ECA-887199FB169B}"/>
              </a:ext>
            </a:extLst>
          </p:cNvPr>
          <p:cNvSpPr txBox="1"/>
          <p:nvPr/>
        </p:nvSpPr>
        <p:spPr>
          <a:xfrm>
            <a:off x="6063466" y="4454268"/>
            <a:ext cx="27705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Picture: Rabbi Julie Schonfeld smiling at the camera.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024" y="1277317"/>
            <a:ext cx="8229599" cy="5328311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Baskerville Old Face" panose="02020602080505020303" pitchFamily="18" charset="0"/>
              </a:rPr>
              <a:t>Julie Schonfeld </a:t>
            </a:r>
            <a:r>
              <a:rPr lang="en-US" sz="3600" dirty="0">
                <a:latin typeface="Baskerville Old Face" panose="02020602080505020303" pitchFamily="18" charset="0"/>
              </a:rPr>
              <a:t>is the 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Chief Executive Officer of the 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Rabbinical Assembly, the 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international organization of 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Conservative/</a:t>
            </a:r>
            <a:r>
              <a:rPr lang="en-US" sz="3600" dirty="0" err="1">
                <a:latin typeface="Baskerville Old Face" panose="02020602080505020303" pitchFamily="18" charset="0"/>
              </a:rPr>
              <a:t>Masorti</a:t>
            </a:r>
            <a:r>
              <a:rPr lang="en-US" sz="3600" dirty="0">
                <a:latin typeface="Baskerville Old Face" panose="02020602080505020303" pitchFamily="18" charset="0"/>
              </a:rPr>
              <a:t> rabbis. 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Rabbi Schonfeld is the first 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woman to lead a major rabbinical 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organization and served on President Obama’s White House Council for Faith-Based and Neighborhood Partnerships.</a:t>
            </a:r>
          </a:p>
          <a:p>
            <a:endParaRPr lang="en-US" sz="2000" b="1" dirty="0">
              <a:latin typeface="Baskerville Old Face" panose="02020602080505020303" pitchFamily="18" charset="0"/>
            </a:endParaRPr>
          </a:p>
        </p:txBody>
      </p:sp>
      <p:pic>
        <p:nvPicPr>
          <p:cNvPr id="2050" name="Picture 2" descr="Rabbi Julie Schonfeld in front of a bookcase, smiling">
            <a:extLst>
              <a:ext uri="{FF2B5EF4-FFF2-40B4-BE49-F238E27FC236}">
                <a16:creationId xmlns:a16="http://schemas.microsoft.com/office/drawing/2014/main" id="{3C0459AE-736C-4950-BD75-266693B9A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469" y="1582586"/>
            <a:ext cx="2770544" cy="277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7BD285-4C1B-4F41-815A-D051F1F0D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692" y="285914"/>
            <a:ext cx="8229599" cy="276999"/>
          </a:xfrm>
        </p:spPr>
        <p:txBody>
          <a:bodyPr/>
          <a:lstStyle/>
          <a:p>
            <a:pPr algn="r" rtl="0"/>
            <a:r>
              <a:rPr lang="en-US" sz="4000" b="1" i="0" dirty="0">
                <a:solidFill>
                  <a:srgbClr val="FFFFFF"/>
                </a:solidFill>
                <a:effectLst/>
                <a:latin typeface="Baskerville Old Face" panose="02020602080505020303" pitchFamily="18" charset="0"/>
                <a:ea typeface="Arial" panose="020B0604020202020204" pitchFamily="34" charset="0"/>
                <a:cs typeface="Arial" panose="020B0604020202020204" pitchFamily="34" charset="0"/>
              </a:rPr>
              <a:t>Welcoming 4</a:t>
            </a:r>
            <a:r>
              <a:rPr lang="en-US" sz="1600" b="1" i="0" dirty="0">
                <a:solidFill>
                  <a:srgbClr val="FFFFFF"/>
                </a:solidFill>
                <a:effectLst/>
                <a:latin typeface="Baskerville Old Face" panose="02020602080505020303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effectLst/>
            </a:endParaRP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735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242" y="1327012"/>
            <a:ext cx="9143999" cy="5328311"/>
          </a:xfrm>
        </p:spPr>
        <p:txBody>
          <a:bodyPr>
            <a:noAutofit/>
          </a:bodyPr>
          <a:lstStyle/>
          <a:p>
            <a:r>
              <a:rPr lang="en-US" sz="3200" i="1" cap="small" dirty="0">
                <a:latin typeface="Baskerville  "/>
              </a:rPr>
              <a:t>		         HENEI MA TOV</a:t>
            </a:r>
          </a:p>
          <a:p>
            <a:r>
              <a:rPr lang="en-US" sz="2400" cap="small" dirty="0">
                <a:latin typeface="Baskerville  "/>
              </a:rPr>
              <a:t>			 Led by Joanie Leeds</a:t>
            </a:r>
          </a:p>
          <a:p>
            <a:r>
              <a:rPr lang="en-US" sz="2400" dirty="0"/>
              <a:t>		              </a:t>
            </a:r>
            <a:r>
              <a:rPr lang="en-US" sz="1600" dirty="0">
                <a:latin typeface="Baskerville  "/>
              </a:rPr>
              <a:t>Lyric adapted by Debbie Fink, 2019</a:t>
            </a:r>
          </a:p>
          <a:p>
            <a:endParaRPr lang="en-US" sz="2400" i="1" cap="small" dirty="0">
              <a:latin typeface="Baskerville  "/>
            </a:endParaRPr>
          </a:p>
          <a:p>
            <a:r>
              <a:rPr lang="en-US" sz="2400" dirty="0" err="1">
                <a:latin typeface="Baskerville  "/>
              </a:rPr>
              <a:t>Hinei</a:t>
            </a:r>
            <a:r>
              <a:rPr lang="en-US" sz="2400" dirty="0">
                <a:latin typeface="Baskerville  "/>
              </a:rPr>
              <a:t> ma tov </a:t>
            </a:r>
            <a:r>
              <a:rPr lang="en-US" sz="2400" dirty="0" err="1">
                <a:latin typeface="Baskerville  "/>
              </a:rPr>
              <a:t>u’ma’naim</a:t>
            </a:r>
            <a:r>
              <a:rPr lang="en-US" sz="2400" dirty="0">
                <a:latin typeface="Baskerville  "/>
              </a:rPr>
              <a:t>	       Here is what’s good and what’s nice</a:t>
            </a:r>
            <a:br>
              <a:rPr lang="en-US" sz="2400" dirty="0">
                <a:latin typeface="Baskerville  "/>
              </a:rPr>
            </a:br>
            <a:r>
              <a:rPr lang="en-US" sz="2400" dirty="0" err="1">
                <a:latin typeface="Baskerville  "/>
              </a:rPr>
              <a:t>Shevet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b="1" dirty="0" err="1">
                <a:latin typeface="Baskerville  "/>
              </a:rPr>
              <a:t>achayot</a:t>
            </a:r>
            <a:r>
              <a:rPr lang="en-US" sz="2400" dirty="0">
                <a:latin typeface="Baskerville  "/>
              </a:rPr>
              <a:t> gam </a:t>
            </a:r>
            <a:r>
              <a:rPr lang="en-US" sz="2400" dirty="0" err="1">
                <a:latin typeface="Baskerville  "/>
              </a:rPr>
              <a:t>yachad</a:t>
            </a:r>
            <a:r>
              <a:rPr lang="en-US" sz="2400" dirty="0">
                <a:latin typeface="Baskerville  "/>
              </a:rPr>
              <a:t>	       Sitting as </a:t>
            </a:r>
            <a:r>
              <a:rPr lang="en-US" sz="2400" b="1" dirty="0">
                <a:latin typeface="Baskerville  "/>
              </a:rPr>
              <a:t>sisters</a:t>
            </a:r>
            <a:r>
              <a:rPr lang="en-US" sz="2400" dirty="0">
                <a:latin typeface="Baskerville  "/>
              </a:rPr>
              <a:t> together</a:t>
            </a:r>
            <a:br>
              <a:rPr lang="en-US" sz="2400" dirty="0">
                <a:latin typeface="Baskerville  "/>
              </a:rPr>
            </a:br>
            <a:r>
              <a:rPr lang="en-US" sz="2400" dirty="0" err="1">
                <a:latin typeface="Baskerville  "/>
              </a:rPr>
              <a:t>Hinei</a:t>
            </a:r>
            <a:r>
              <a:rPr lang="en-US" sz="2400" dirty="0">
                <a:latin typeface="Baskerville  "/>
              </a:rPr>
              <a:t> ma tov </a:t>
            </a:r>
            <a:r>
              <a:rPr lang="en-US" sz="2400" dirty="0" err="1">
                <a:latin typeface="Baskerville  "/>
              </a:rPr>
              <a:t>u’manaim</a:t>
            </a:r>
            <a:r>
              <a:rPr lang="en-US" sz="2400" dirty="0">
                <a:latin typeface="Baskerville  "/>
              </a:rPr>
              <a:t>	       Here is what’s good and what’s nice</a:t>
            </a:r>
            <a:br>
              <a:rPr lang="en-US" sz="2400" dirty="0">
                <a:latin typeface="Baskerville  "/>
              </a:rPr>
            </a:br>
            <a:r>
              <a:rPr lang="en-US" sz="2400" dirty="0" err="1">
                <a:latin typeface="Baskerville  "/>
              </a:rPr>
              <a:t>Shevet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b="1" dirty="0" err="1">
                <a:latin typeface="Baskerville  "/>
              </a:rPr>
              <a:t>achayot</a:t>
            </a:r>
            <a:r>
              <a:rPr lang="en-US" sz="2400" dirty="0">
                <a:latin typeface="Baskerville  "/>
              </a:rPr>
              <a:t> gam </a:t>
            </a:r>
            <a:r>
              <a:rPr lang="en-US" sz="2400" dirty="0" err="1">
                <a:latin typeface="Baskerville  "/>
              </a:rPr>
              <a:t>yachad</a:t>
            </a:r>
            <a:r>
              <a:rPr lang="en-US" sz="2400" dirty="0">
                <a:latin typeface="Baskerville  "/>
              </a:rPr>
              <a:t>	       Sitting as </a:t>
            </a:r>
            <a:r>
              <a:rPr lang="en-US" sz="2400" b="1" dirty="0">
                <a:latin typeface="Baskerville  "/>
              </a:rPr>
              <a:t>sisters</a:t>
            </a:r>
            <a:r>
              <a:rPr lang="en-US" sz="2400" dirty="0">
                <a:latin typeface="Baskerville  "/>
              </a:rPr>
              <a:t> together</a:t>
            </a:r>
            <a:br>
              <a:rPr lang="en-US" sz="2400" dirty="0">
                <a:latin typeface="Baskerville  "/>
              </a:rPr>
            </a:br>
            <a:endParaRPr lang="en-US" sz="2400" dirty="0">
              <a:latin typeface="Baskerville  "/>
            </a:endParaRPr>
          </a:p>
          <a:p>
            <a:endParaRPr lang="en-US" sz="2400" dirty="0">
              <a:latin typeface="Baskerville  "/>
            </a:endParaRPr>
          </a:p>
          <a:p>
            <a:r>
              <a:rPr lang="en-US" sz="2400" dirty="0" err="1">
                <a:latin typeface="Baskerville  "/>
              </a:rPr>
              <a:t>Hinei</a:t>
            </a:r>
            <a:r>
              <a:rPr lang="en-US" sz="2400" dirty="0">
                <a:latin typeface="Baskerville  "/>
              </a:rPr>
              <a:t> ma tov (</a:t>
            </a:r>
            <a:r>
              <a:rPr lang="en-US" sz="2400" dirty="0" err="1">
                <a:latin typeface="Baskerville  "/>
              </a:rPr>
              <a:t>hinei</a:t>
            </a:r>
            <a:r>
              <a:rPr lang="en-US" sz="2400" dirty="0">
                <a:latin typeface="Baskerville  "/>
              </a:rPr>
              <a:t> ma tov)	       </a:t>
            </a:r>
            <a:r>
              <a:rPr lang="en-US" sz="2400" dirty="0" err="1">
                <a:latin typeface="Baskerville  "/>
              </a:rPr>
              <a:t>Hinei</a:t>
            </a:r>
            <a:r>
              <a:rPr lang="en-US" sz="2400" dirty="0">
                <a:latin typeface="Baskerville  "/>
              </a:rPr>
              <a:t> ma tov (</a:t>
            </a:r>
            <a:r>
              <a:rPr lang="en-US" sz="2400" dirty="0" err="1">
                <a:latin typeface="Baskerville  "/>
              </a:rPr>
              <a:t>hinei</a:t>
            </a:r>
            <a:r>
              <a:rPr lang="en-US" sz="2400" dirty="0">
                <a:latin typeface="Baskerville  "/>
              </a:rPr>
              <a:t> ma tov)</a:t>
            </a:r>
            <a:br>
              <a:rPr lang="en-US" sz="2400" dirty="0">
                <a:latin typeface="Baskerville  "/>
              </a:rPr>
            </a:br>
            <a:r>
              <a:rPr lang="en-US" sz="2400" dirty="0">
                <a:latin typeface="Baskerville  "/>
              </a:rPr>
              <a:t>Lai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		       Lai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</a:p>
          <a:p>
            <a:r>
              <a:rPr lang="en-US" sz="2400" dirty="0" err="1">
                <a:latin typeface="Baskerville  "/>
              </a:rPr>
              <a:t>Hinei</a:t>
            </a:r>
            <a:r>
              <a:rPr lang="en-US" sz="2400" dirty="0">
                <a:latin typeface="Baskerville  "/>
              </a:rPr>
              <a:t> ma tov (</a:t>
            </a:r>
            <a:r>
              <a:rPr lang="en-US" sz="2400" dirty="0" err="1">
                <a:latin typeface="Baskerville  "/>
              </a:rPr>
              <a:t>hinei</a:t>
            </a:r>
            <a:r>
              <a:rPr lang="en-US" sz="2400" dirty="0">
                <a:latin typeface="Baskerville  "/>
              </a:rPr>
              <a:t> ma tov)	       </a:t>
            </a:r>
            <a:r>
              <a:rPr lang="en-US" sz="2400" dirty="0" err="1">
                <a:latin typeface="Baskerville  "/>
              </a:rPr>
              <a:t>Hinei</a:t>
            </a:r>
            <a:r>
              <a:rPr lang="en-US" sz="2400" dirty="0">
                <a:latin typeface="Baskerville  "/>
              </a:rPr>
              <a:t> ma tov (</a:t>
            </a:r>
            <a:r>
              <a:rPr lang="en-US" sz="2400" dirty="0" err="1">
                <a:latin typeface="Baskerville  "/>
              </a:rPr>
              <a:t>hinei</a:t>
            </a:r>
            <a:r>
              <a:rPr lang="en-US" sz="2400" dirty="0">
                <a:latin typeface="Baskerville  "/>
              </a:rPr>
              <a:t> ma tov)</a:t>
            </a:r>
            <a:br>
              <a:rPr lang="en-US" sz="2400" dirty="0">
                <a:latin typeface="Baskerville  "/>
              </a:rPr>
            </a:br>
            <a:r>
              <a:rPr lang="en-US" sz="2400" dirty="0">
                <a:latin typeface="Baskerville  "/>
              </a:rPr>
              <a:t>Lai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		       Lai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endParaRPr lang="en-US" sz="2400" dirty="0">
              <a:latin typeface="Baskerville  "/>
            </a:endParaRPr>
          </a:p>
          <a:p>
            <a:endParaRPr lang="en-US" dirty="0"/>
          </a:p>
          <a:p>
            <a:endParaRPr lang="en-US" sz="2000" dirty="0">
              <a:latin typeface="Baskerville Old Face" panose="020206020805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167" y="202677"/>
            <a:ext cx="6516547" cy="477346"/>
          </a:xfrm>
        </p:spPr>
        <p:txBody>
          <a:bodyPr>
            <a:noAutofit/>
          </a:bodyPr>
          <a:lstStyle/>
          <a:p>
            <a:pPr algn="r"/>
            <a:r>
              <a:rPr lang="en-US" sz="4000" b="1" i="1" dirty="0" err="1">
                <a:solidFill>
                  <a:schemeClr val="bg1"/>
                </a:solidFill>
                <a:latin typeface="Baskerville Old Face" panose="02020602080505020303" pitchFamily="18" charset="77"/>
              </a:rPr>
              <a:t>Henei</a:t>
            </a:r>
            <a:r>
              <a:rPr lang="en-US" sz="4000" b="1" i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 Ma Tov</a:t>
            </a:r>
            <a:endParaRPr lang="en-US" sz="4000" b="1" dirty="0">
              <a:solidFill>
                <a:schemeClr val="bg1"/>
              </a:solidFill>
              <a:latin typeface="Baskerville Old Face" panose="020206020805050203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32088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897" y="1153391"/>
            <a:ext cx="8806205" cy="5328311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“I Am Woman”</a:t>
            </a:r>
          </a:p>
          <a:p>
            <a:pPr algn="ctr"/>
            <a:r>
              <a:rPr lang="en-US" sz="2400" b="1" dirty="0"/>
              <a:t>By Helen Reddy and Ray Burton, 1972</a:t>
            </a:r>
          </a:p>
          <a:p>
            <a:pPr algn="ctr"/>
            <a:r>
              <a:rPr lang="en-US" sz="1600" dirty="0"/>
              <a:t>Lyrics adapted by Debbie Fink, 2019</a:t>
            </a:r>
          </a:p>
          <a:p>
            <a:pPr algn="ctr"/>
            <a:r>
              <a:rPr lang="en-US" sz="2400" cap="small" dirty="0">
                <a:latin typeface="Baskerville  "/>
              </a:rPr>
              <a:t>Sung by Joanie Leeds</a:t>
            </a:r>
            <a:endParaRPr lang="en-US" sz="2400" dirty="0"/>
          </a:p>
          <a:p>
            <a:pPr algn="ctr"/>
            <a:r>
              <a:rPr lang="en-US" sz="2400" dirty="0">
                <a:latin typeface="Baskerville  "/>
              </a:rPr>
              <a:t>I am woman hear me roar in numbers too big to ignore</a:t>
            </a:r>
          </a:p>
          <a:p>
            <a:pPr algn="ctr"/>
            <a:r>
              <a:rPr lang="en-US" sz="2400" dirty="0">
                <a:latin typeface="Baskerville  "/>
              </a:rPr>
              <a:t>And I know too much to go back and pretend  </a:t>
            </a:r>
          </a:p>
          <a:p>
            <a:pPr algn="ctr"/>
            <a:r>
              <a:rPr lang="en-US" sz="2400" dirty="0" err="1">
                <a:latin typeface="Baskerville  "/>
              </a:rPr>
              <a:t>‘Cause</a:t>
            </a:r>
            <a:r>
              <a:rPr lang="en-US" sz="2400" dirty="0">
                <a:latin typeface="Baskerville  "/>
              </a:rPr>
              <a:t> I've heard it all before</a:t>
            </a:r>
          </a:p>
          <a:p>
            <a:pPr algn="ctr"/>
            <a:r>
              <a:rPr lang="en-US" sz="2400" dirty="0">
                <a:latin typeface="Baskerville  "/>
              </a:rPr>
              <a:t>And I've been down there on the floor </a:t>
            </a:r>
          </a:p>
          <a:p>
            <a:pPr algn="ctr"/>
            <a:r>
              <a:rPr lang="en-US" sz="2400" dirty="0">
                <a:latin typeface="Baskerville  "/>
              </a:rPr>
              <a:t>No one's ever </a:t>
            </a:r>
            <a:r>
              <a:rPr lang="en-US" sz="2400" dirty="0" err="1">
                <a:latin typeface="Baskerville  "/>
              </a:rPr>
              <a:t>gonna</a:t>
            </a:r>
            <a:r>
              <a:rPr lang="en-US" sz="2400" dirty="0">
                <a:latin typeface="Baskerville  "/>
              </a:rPr>
              <a:t> keep me down again</a:t>
            </a:r>
          </a:p>
          <a:p>
            <a:pPr algn="ctr"/>
            <a:r>
              <a:rPr lang="en-US" sz="2400" dirty="0">
                <a:latin typeface="Baskerville  "/>
              </a:rPr>
              <a:t> </a:t>
            </a:r>
            <a:r>
              <a:rPr lang="en-US" sz="2400" b="1" dirty="0">
                <a:latin typeface="Baskerville  "/>
              </a:rPr>
              <a:t>Oh yes, I am wise but it's wisdom born of pain</a:t>
            </a:r>
            <a:endParaRPr lang="en-US" sz="2400" dirty="0">
              <a:latin typeface="Baskerville  "/>
            </a:endParaRPr>
          </a:p>
          <a:p>
            <a:pPr algn="ctr"/>
            <a:r>
              <a:rPr lang="en-US" sz="2400" b="1" dirty="0">
                <a:latin typeface="Baskerville  "/>
              </a:rPr>
              <a:t>Yes, I've paid the price. But look how much I gained</a:t>
            </a:r>
            <a:endParaRPr lang="en-US" sz="2400" dirty="0">
              <a:latin typeface="Baskerville  "/>
            </a:endParaRPr>
          </a:p>
          <a:p>
            <a:pPr algn="ctr"/>
            <a:r>
              <a:rPr lang="en-US" sz="2400" b="1" dirty="0">
                <a:latin typeface="Baskerville  "/>
              </a:rPr>
              <a:t>If I have to, I can do many things</a:t>
            </a:r>
            <a:endParaRPr lang="en-US" sz="2400" dirty="0">
              <a:latin typeface="Baskerville  "/>
            </a:endParaRPr>
          </a:p>
          <a:p>
            <a:pPr algn="ctr"/>
            <a:r>
              <a:rPr lang="en-US" sz="2400" b="1" dirty="0">
                <a:latin typeface="Baskerville  "/>
              </a:rPr>
              <a:t>I am strong (Strong)</a:t>
            </a:r>
            <a:endParaRPr lang="en-US" sz="2400" dirty="0">
              <a:latin typeface="Baskerville  "/>
            </a:endParaRPr>
          </a:p>
          <a:p>
            <a:pPr algn="ctr"/>
            <a:r>
              <a:rPr lang="en-US" sz="2400" b="1" dirty="0">
                <a:latin typeface="Baskerville  "/>
              </a:rPr>
              <a:t>I am invincible (Invincible) </a:t>
            </a:r>
            <a:endParaRPr lang="en-US" sz="2400" dirty="0">
              <a:latin typeface="Baskerville  "/>
            </a:endParaRPr>
          </a:p>
          <a:p>
            <a:pPr algn="ctr"/>
            <a:r>
              <a:rPr lang="en-US" sz="2400" b="1" dirty="0">
                <a:latin typeface="Baskerville  "/>
              </a:rPr>
              <a:t>I am woman</a:t>
            </a:r>
            <a:endParaRPr lang="en-US" sz="2400" dirty="0">
              <a:latin typeface="Baskerville  "/>
            </a:endParaRPr>
          </a:p>
          <a:p>
            <a:endParaRPr lang="en-US" sz="2000" dirty="0">
              <a:latin typeface="Baskerville Old Face" panose="020206020805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167" y="202677"/>
            <a:ext cx="6516547" cy="477346"/>
          </a:xfrm>
        </p:spPr>
        <p:txBody>
          <a:bodyPr>
            <a:noAutofit/>
          </a:bodyPr>
          <a:lstStyle/>
          <a:p>
            <a:pPr algn="r"/>
            <a:r>
              <a:rPr lang="en-US" sz="4000" b="1" i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I Am Woman</a:t>
            </a:r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, lyrics 1</a:t>
            </a:r>
          </a:p>
        </p:txBody>
      </p:sp>
    </p:spTree>
    <p:extLst>
      <p:ext uri="{BB962C8B-B14F-4D97-AF65-F5344CB8AC3E}">
        <p14:creationId xmlns:p14="http://schemas.microsoft.com/office/powerpoint/2010/main" val="3192901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377219"/>
            <a:ext cx="8986119" cy="5328311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Baskerville  "/>
              </a:rPr>
              <a:t> You can bend but never break us</a:t>
            </a:r>
          </a:p>
          <a:p>
            <a:pPr algn="ctr"/>
            <a:r>
              <a:rPr lang="en-US" sz="2400" dirty="0" err="1">
                <a:latin typeface="Baskerville  "/>
              </a:rPr>
              <a:t>‘Cause</a:t>
            </a:r>
            <a:r>
              <a:rPr lang="en-US" sz="2400" dirty="0">
                <a:latin typeface="Baskerville  "/>
              </a:rPr>
              <a:t> it only serves to make us</a:t>
            </a:r>
            <a:br>
              <a:rPr lang="en-US" sz="2400" dirty="0">
                <a:latin typeface="Baskerville  "/>
              </a:rPr>
            </a:br>
            <a:r>
              <a:rPr lang="en-US" sz="2400" dirty="0">
                <a:latin typeface="Baskerville  "/>
              </a:rPr>
              <a:t>More determined to achieve our final goal</a:t>
            </a:r>
          </a:p>
          <a:p>
            <a:pPr algn="ctr"/>
            <a:r>
              <a:rPr lang="en-US" sz="2400" dirty="0">
                <a:latin typeface="Baskerville  "/>
              </a:rPr>
              <a:t> </a:t>
            </a:r>
          </a:p>
          <a:p>
            <a:pPr algn="ctr"/>
            <a:r>
              <a:rPr lang="en-US" sz="2400" dirty="0">
                <a:latin typeface="Baskerville  "/>
              </a:rPr>
              <a:t>And we come back even stronger</a:t>
            </a:r>
            <a:br>
              <a:rPr lang="en-US" sz="2400" dirty="0">
                <a:latin typeface="Baskerville  "/>
              </a:rPr>
            </a:br>
            <a:r>
              <a:rPr lang="en-US" sz="2400" dirty="0">
                <a:latin typeface="Baskerville  "/>
              </a:rPr>
              <a:t>Not novices any longer</a:t>
            </a:r>
          </a:p>
          <a:p>
            <a:pPr algn="ctr"/>
            <a:r>
              <a:rPr lang="en-US" sz="2400" dirty="0">
                <a:latin typeface="Baskerville  "/>
              </a:rPr>
              <a:t>Cause you've deepened the conviction in our soul</a:t>
            </a:r>
          </a:p>
          <a:p>
            <a:pPr algn="ctr"/>
            <a:r>
              <a:rPr lang="en-US" sz="2400" b="1" dirty="0">
                <a:latin typeface="Baskerville  "/>
              </a:rPr>
              <a:t>Oh yes, we are wise </a:t>
            </a:r>
            <a:endParaRPr lang="en-US" sz="2400" dirty="0">
              <a:latin typeface="Baskerville  "/>
            </a:endParaRPr>
          </a:p>
          <a:p>
            <a:pPr algn="ctr"/>
            <a:r>
              <a:rPr lang="en-US" sz="2400" b="1" dirty="0">
                <a:latin typeface="Baskerville  "/>
              </a:rPr>
              <a:t>But it's wisdom born of pain </a:t>
            </a:r>
            <a:endParaRPr lang="en-US" sz="2400" dirty="0">
              <a:latin typeface="Baskerville  "/>
            </a:endParaRPr>
          </a:p>
          <a:p>
            <a:pPr algn="ctr"/>
            <a:r>
              <a:rPr lang="en-US" sz="2400" b="1" dirty="0">
                <a:latin typeface="Baskerville  "/>
              </a:rPr>
              <a:t>Yes, we’ve paid the price but look how much we gained </a:t>
            </a:r>
            <a:endParaRPr lang="en-US" sz="2400" dirty="0">
              <a:latin typeface="Baskerville  "/>
            </a:endParaRPr>
          </a:p>
          <a:p>
            <a:pPr algn="ctr"/>
            <a:r>
              <a:rPr lang="en-US" sz="2400" b="1" dirty="0">
                <a:latin typeface="Baskerville  "/>
              </a:rPr>
              <a:t>If we have to, we can do anything</a:t>
            </a:r>
            <a:endParaRPr lang="en-US" sz="2400" dirty="0">
              <a:latin typeface="Baskerville  "/>
            </a:endParaRPr>
          </a:p>
          <a:p>
            <a:pPr algn="ctr"/>
            <a:r>
              <a:rPr lang="en-US" sz="2400" b="1" dirty="0">
                <a:latin typeface="Baskerville  "/>
              </a:rPr>
              <a:t>We are strong (Strong)</a:t>
            </a:r>
            <a:endParaRPr lang="en-US" sz="2400" dirty="0">
              <a:latin typeface="Baskerville  "/>
            </a:endParaRPr>
          </a:p>
          <a:p>
            <a:pPr algn="ctr"/>
            <a:r>
              <a:rPr lang="en-US" sz="2400" b="1" dirty="0">
                <a:latin typeface="Baskerville  "/>
              </a:rPr>
              <a:t>We are invincible (Invincible) </a:t>
            </a:r>
            <a:endParaRPr lang="en-US" sz="2400" dirty="0">
              <a:latin typeface="Baskerville  "/>
            </a:endParaRPr>
          </a:p>
          <a:p>
            <a:pPr algn="ctr"/>
            <a:r>
              <a:rPr lang="en-US" sz="2400" b="1" dirty="0">
                <a:latin typeface="Baskerville  "/>
              </a:rPr>
              <a:t>We are woman</a:t>
            </a:r>
            <a:endParaRPr lang="en-US" sz="2400" dirty="0">
              <a:latin typeface="Baskerville  "/>
            </a:endParaRPr>
          </a:p>
          <a:p>
            <a:endParaRPr lang="en-US" sz="2000" dirty="0">
              <a:latin typeface="Baskerville Old Face" panose="020206020805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167" y="202677"/>
            <a:ext cx="6516547" cy="477346"/>
          </a:xfrm>
        </p:spPr>
        <p:txBody>
          <a:bodyPr>
            <a:noAutofit/>
          </a:bodyPr>
          <a:lstStyle/>
          <a:p>
            <a:pPr algn="r"/>
            <a:r>
              <a:rPr lang="en-US" sz="4000" b="1" i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I Am Woman, </a:t>
            </a:r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lyrics 2</a:t>
            </a:r>
          </a:p>
        </p:txBody>
      </p:sp>
    </p:spTree>
    <p:extLst>
      <p:ext uri="{BB962C8B-B14F-4D97-AF65-F5344CB8AC3E}">
        <p14:creationId xmlns:p14="http://schemas.microsoft.com/office/powerpoint/2010/main" val="380746876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andard Slides">
  <a:themeElements>
    <a:clrScheme name="Custom 1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124D95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1395</Words>
  <Application>Microsoft Office PowerPoint</Application>
  <PresentationFormat>On-screen Show (4:3)</PresentationFormat>
  <Paragraphs>407</Paragraphs>
  <Slides>34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50" baseType="lpstr">
      <vt:lpstr>Baskerville  </vt:lpstr>
      <vt:lpstr>Courier New</vt:lpstr>
      <vt:lpstr>Arial</vt:lpstr>
      <vt:lpstr>Calibri  </vt:lpstr>
      <vt:lpstr>Baskerville Old Face</vt:lpstr>
      <vt:lpstr>Libre Baskerville</vt:lpstr>
      <vt:lpstr>Georgia</vt:lpstr>
      <vt:lpstr>Calibri</vt:lpstr>
      <vt:lpstr>Noto Sans Symbols</vt:lpstr>
      <vt:lpstr>Wingdings 2</vt:lpstr>
      <vt:lpstr>Wingdings</vt:lpstr>
      <vt:lpstr>Wingdings 3</vt:lpstr>
      <vt:lpstr>Verdana</vt:lpstr>
      <vt:lpstr>1_Office Theme</vt:lpstr>
      <vt:lpstr>2_Office Theme</vt:lpstr>
      <vt:lpstr>Standard Slides</vt:lpstr>
      <vt:lpstr>RespectAbility</vt:lpstr>
      <vt:lpstr>Welcoming  1 </vt:lpstr>
      <vt:lpstr>Thank You! Todah Rabah!   </vt:lpstr>
      <vt:lpstr>Welcoming 2</vt:lpstr>
      <vt:lpstr>Welcoming 3 </vt:lpstr>
      <vt:lpstr>Welcoming 4  </vt:lpstr>
      <vt:lpstr>Henei Ma Tov</vt:lpstr>
      <vt:lpstr>I Am Woman, lyrics 1</vt:lpstr>
      <vt:lpstr>I Am Woman, lyrics 2</vt:lpstr>
      <vt:lpstr>  I Am Woman, lyrics 3</vt:lpstr>
      <vt:lpstr>Empowerment Training for Jewish Women with Disabilities</vt:lpstr>
      <vt:lpstr>PANEL:  Living a Life of Leadership </vt:lpstr>
      <vt:lpstr>PANEL:  Living a Life of Leadership 1 </vt:lpstr>
      <vt:lpstr>PANEL:  Living a Life of Leadership 2 </vt:lpstr>
      <vt:lpstr>PANEL:  Living a Life of Leadership 3 </vt:lpstr>
      <vt:lpstr>PANEL:  Living a Life of Leadership 4 </vt:lpstr>
      <vt:lpstr>LIFE DAY!   Addressing Mental Health </vt:lpstr>
      <vt:lpstr>  LIFE DAY!   Addressing Mental Health 1</vt:lpstr>
      <vt:lpstr>  Open the Door, Lyrics 1</vt:lpstr>
      <vt:lpstr>  Open the Door, Lyrics 2</vt:lpstr>
      <vt:lpstr>Spinning Our Stories into    Self-Advocacy</vt:lpstr>
      <vt:lpstr>Spinning Our Stories into    Self-Advocacy 1</vt:lpstr>
      <vt:lpstr>Spinning Our Stories into    Self-Advocacy 2</vt:lpstr>
      <vt:lpstr>Spinning Our Stories into    Self-Advocacy 3</vt:lpstr>
      <vt:lpstr>Spinning Our Stories into    Self-Advocacy 4</vt:lpstr>
      <vt:lpstr>Spinning Our Stories into    Self-Advocacy 5 </vt:lpstr>
      <vt:lpstr>Spinning Our Stories into    Self-Advocacy 6</vt:lpstr>
      <vt:lpstr>Taking Charge of Your  Self-Care and Self-Advocacy</vt:lpstr>
      <vt:lpstr>Taking Action!  - Get Involved in NYC’s Civic Life!</vt:lpstr>
      <vt:lpstr>Taking Action!  Get Involved in NYC’s Civic Life! 2</vt:lpstr>
      <vt:lpstr>Thank You! Todah Rabah!  2  </vt:lpstr>
      <vt:lpstr>Thank You! Todah Rabah!  3 </vt:lpstr>
      <vt:lpstr>Farewell and Shalom! </vt:lpstr>
      <vt:lpstr>Stay in touch with us!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Local Admin</dc:creator>
  <cp:lastModifiedBy>Debbie Fink</cp:lastModifiedBy>
  <cp:revision>411</cp:revision>
  <cp:lastPrinted>2019-02-23T14:50:36Z</cp:lastPrinted>
  <dcterms:modified xsi:type="dcterms:W3CDTF">2019-05-31T14:37:01Z</dcterms:modified>
</cp:coreProperties>
</file>