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8" r:id="rId4"/>
    <p:sldMasterId id="2147483720" r:id="rId5"/>
  </p:sldMasterIdLst>
  <p:notesMasterIdLst>
    <p:notesMasterId r:id="rId41"/>
  </p:notesMasterIdLst>
  <p:sldIdLst>
    <p:sldId id="257" r:id="rId6"/>
    <p:sldId id="293" r:id="rId7"/>
    <p:sldId id="292" r:id="rId8"/>
    <p:sldId id="289" r:id="rId9"/>
    <p:sldId id="263" r:id="rId10"/>
    <p:sldId id="267" r:id="rId11"/>
    <p:sldId id="286" r:id="rId12"/>
    <p:sldId id="290" r:id="rId13"/>
    <p:sldId id="280" r:id="rId14"/>
    <p:sldId id="291" r:id="rId15"/>
    <p:sldId id="256" r:id="rId16"/>
    <p:sldId id="294" r:id="rId17"/>
    <p:sldId id="258" r:id="rId18"/>
    <p:sldId id="259" r:id="rId19"/>
    <p:sldId id="260" r:id="rId20"/>
    <p:sldId id="261" r:id="rId21"/>
    <p:sldId id="262" r:id="rId22"/>
    <p:sldId id="295" r:id="rId23"/>
    <p:sldId id="264" r:id="rId24"/>
    <p:sldId id="265" r:id="rId25"/>
    <p:sldId id="266" r:id="rId26"/>
    <p:sldId id="296"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9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5" autoAdjust="0"/>
    <p:restoredTop sz="93469" autoAdjust="0"/>
  </p:normalViewPr>
  <p:slideViewPr>
    <p:cSldViewPr snapToGrid="0">
      <p:cViewPr varScale="1">
        <p:scale>
          <a:sx n="119" d="100"/>
          <a:sy n="119" d="100"/>
        </p:scale>
        <p:origin x="704" y="192"/>
      </p:cViewPr>
      <p:guideLst/>
    </p:cSldViewPr>
  </p:slideViewPr>
  <p:outlineViewPr>
    <p:cViewPr>
      <p:scale>
        <a:sx n="33" d="100"/>
        <a:sy n="33" d="100"/>
      </p:scale>
      <p:origin x="0" y="-4674"/>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eorgia" panose="02040502050405020303" pitchFamily="18" charset="0"/>
                <a:ea typeface="+mn-ea"/>
                <a:cs typeface="+mn-cs"/>
              </a:defRPr>
            </a:pPr>
            <a:r>
              <a:rPr lang="en-US"/>
              <a:t>Employment by Disability Status and Race/Ethnicity: 2017</a:t>
            </a:r>
          </a:p>
          <a:p>
            <a:pPr>
              <a:defRPr/>
            </a:pPr>
            <a:r>
              <a:rPr lang="en-US"/>
              <a:t>Source: US Census Bureau - American Community Survey</a:t>
            </a:r>
          </a:p>
        </c:rich>
      </c:tx>
      <c:layout>
        <c:manualLayout>
          <c:xMode val="edge"/>
          <c:yMode val="edge"/>
          <c:x val="0.25287774494565618"/>
          <c:y val="9.054896916771949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0.16558447661291248"/>
          <c:y val="8.5856481481481478E-2"/>
          <c:w val="0.80588201583972308"/>
          <c:h val="0.82832549577136194"/>
        </c:manualLayout>
      </c:layout>
      <c:barChart>
        <c:barDir val="bar"/>
        <c:grouping val="clustered"/>
        <c:varyColors val="0"/>
        <c:ser>
          <c:idx val="0"/>
          <c:order val="0"/>
          <c:tx>
            <c:strRef>
              <c:f>Sheet1!$C$2</c:f>
              <c:strCache>
                <c:ptCount val="1"/>
                <c:pt idx="0">
                  <c:v>With Disability</c:v>
                </c:pt>
              </c:strCache>
            </c:strRef>
          </c:tx>
          <c:spPr>
            <a:solidFill>
              <a:schemeClr val="tx2">
                <a:lumMod val="20000"/>
                <a:lumOff val="80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85000"/>
                        <a:lumOff val="15000"/>
                      </a:schemeClr>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White</c:v>
                </c:pt>
                <c:pt idx="1">
                  <c:v>Other</c:v>
                </c:pt>
                <c:pt idx="2">
                  <c:v>Hispanic</c:v>
                </c:pt>
                <c:pt idx="3">
                  <c:v>Asian</c:v>
                </c:pt>
                <c:pt idx="4">
                  <c:v>African American/Black</c:v>
                </c:pt>
              </c:strCache>
            </c:strRef>
          </c:cat>
          <c:val>
            <c:numRef>
              <c:f>Sheet1!$C$3:$C$7</c:f>
              <c:numCache>
                <c:formatCode>0.00%</c:formatCode>
                <c:ptCount val="5"/>
                <c:pt idx="0">
                  <c:v>0.38500000000000001</c:v>
                </c:pt>
                <c:pt idx="1">
                  <c:v>0.36099999999999999</c:v>
                </c:pt>
                <c:pt idx="2">
                  <c:v>0.38600000000000001</c:v>
                </c:pt>
                <c:pt idx="3">
                  <c:v>0.41199999999999998</c:v>
                </c:pt>
                <c:pt idx="4">
                  <c:v>0.28599999999999998</c:v>
                </c:pt>
              </c:numCache>
            </c:numRef>
          </c:val>
          <c:extLst>
            <c:ext xmlns:c16="http://schemas.microsoft.com/office/drawing/2014/chart" uri="{C3380CC4-5D6E-409C-BE32-E72D297353CC}">
              <c16:uniqueId val="{00000000-BD11-4F76-BE8E-49234EBA9444}"/>
            </c:ext>
          </c:extLst>
        </c:ser>
        <c:ser>
          <c:idx val="1"/>
          <c:order val="1"/>
          <c:tx>
            <c:strRef>
              <c:f>Sheet1!$D$2</c:f>
              <c:strCache>
                <c:ptCount val="1"/>
                <c:pt idx="0">
                  <c:v>Without Disability</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White</c:v>
                </c:pt>
                <c:pt idx="1">
                  <c:v>Other</c:v>
                </c:pt>
                <c:pt idx="2">
                  <c:v>Hispanic</c:v>
                </c:pt>
                <c:pt idx="3">
                  <c:v>Asian</c:v>
                </c:pt>
                <c:pt idx="4">
                  <c:v>African American/Black</c:v>
                </c:pt>
              </c:strCache>
            </c:strRef>
          </c:cat>
          <c:val>
            <c:numRef>
              <c:f>Sheet1!$D$3:$D$7</c:f>
              <c:numCache>
                <c:formatCode>0.00%</c:formatCode>
                <c:ptCount val="5"/>
                <c:pt idx="0">
                  <c:v>0.79100000000000004</c:v>
                </c:pt>
                <c:pt idx="1">
                  <c:v>0.73399999999999999</c:v>
                </c:pt>
                <c:pt idx="2">
                  <c:v>0.753</c:v>
                </c:pt>
                <c:pt idx="3">
                  <c:v>0.73399999999999999</c:v>
                </c:pt>
                <c:pt idx="4">
                  <c:v>0.73699999999999999</c:v>
                </c:pt>
              </c:numCache>
            </c:numRef>
          </c:val>
          <c:extLst>
            <c:ext xmlns:c16="http://schemas.microsoft.com/office/drawing/2014/chart" uri="{C3380CC4-5D6E-409C-BE32-E72D297353CC}">
              <c16:uniqueId val="{00000001-BD11-4F76-BE8E-49234EBA9444}"/>
            </c:ext>
          </c:extLst>
        </c:ser>
        <c:dLbls>
          <c:dLblPos val="outEnd"/>
          <c:showLegendKey val="0"/>
          <c:showVal val="1"/>
          <c:showCatName val="0"/>
          <c:showSerName val="0"/>
          <c:showPercent val="0"/>
          <c:showBubbleSize val="0"/>
        </c:dLbls>
        <c:gapWidth val="182"/>
        <c:axId val="440252144"/>
        <c:axId val="440254112"/>
        <c:extLst>
          <c:ext xmlns:c15="http://schemas.microsoft.com/office/drawing/2012/chart" uri="{02D57815-91ED-43cb-92C2-25804820EDAC}">
            <c15:filteredBarSeries>
              <c15:ser>
                <c:idx val="2"/>
                <c:order val="2"/>
                <c:tx>
                  <c:strRef>
                    <c:extLst>
                      <c:ext uri="{02D57815-91ED-43cb-92C2-25804820EDAC}">
                        <c15:formulaRef>
                          <c15:sqref>Sheet1!$E$2</c15:sqref>
                        </c15:formulaRef>
                      </c:ext>
                    </c:extLst>
                    <c:strCache>
                      <c:ptCount val="1"/>
                      <c:pt idx="0">
                        <c:v>Gap</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Sheet1!$B$3:$B$7</c15:sqref>
                        </c15:formulaRef>
                      </c:ext>
                    </c:extLst>
                    <c:strCache>
                      <c:ptCount val="5"/>
                      <c:pt idx="0">
                        <c:v>White</c:v>
                      </c:pt>
                      <c:pt idx="1">
                        <c:v>Other</c:v>
                      </c:pt>
                      <c:pt idx="2">
                        <c:v>Hispanic</c:v>
                      </c:pt>
                      <c:pt idx="3">
                        <c:v>Asian</c:v>
                      </c:pt>
                      <c:pt idx="4">
                        <c:v>African American/Black</c:v>
                      </c:pt>
                    </c:strCache>
                  </c:strRef>
                </c:cat>
                <c:val>
                  <c:numRef>
                    <c:extLst>
                      <c:ext uri="{02D57815-91ED-43cb-92C2-25804820EDAC}">
                        <c15:formulaRef>
                          <c15:sqref>Sheet1!$E$3:$E$7</c15:sqref>
                        </c15:formulaRef>
                      </c:ext>
                    </c:extLst>
                    <c:numCache>
                      <c:formatCode>0.00%</c:formatCode>
                      <c:ptCount val="5"/>
                      <c:pt idx="0">
                        <c:v>0.40600000000000003</c:v>
                      </c:pt>
                      <c:pt idx="1">
                        <c:v>0.372</c:v>
                      </c:pt>
                      <c:pt idx="2">
                        <c:v>0.36699999999999999</c:v>
                      </c:pt>
                      <c:pt idx="3">
                        <c:v>0.32100000000000001</c:v>
                      </c:pt>
                      <c:pt idx="4">
                        <c:v>0.45</c:v>
                      </c:pt>
                    </c:numCache>
                  </c:numRef>
                </c:val>
                <c:extLst>
                  <c:ext xmlns:c16="http://schemas.microsoft.com/office/drawing/2014/chart" uri="{C3380CC4-5D6E-409C-BE32-E72D297353CC}">
                    <c16:uniqueId val="{00000002-BD11-4F76-BE8E-49234EBA9444}"/>
                  </c:ext>
                </c:extLst>
              </c15:ser>
            </c15:filteredBarSeries>
          </c:ext>
        </c:extLst>
      </c:barChart>
      <c:catAx>
        <c:axId val="440252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40254112"/>
        <c:crosses val="autoZero"/>
        <c:auto val="1"/>
        <c:lblAlgn val="ctr"/>
        <c:lblOffset val="100"/>
        <c:noMultiLvlLbl val="0"/>
      </c:catAx>
      <c:valAx>
        <c:axId val="440254112"/>
        <c:scaling>
          <c:orientation val="minMax"/>
          <c:max val="0.8"/>
        </c:scaling>
        <c:delete val="0"/>
        <c:axPos val="b"/>
        <c:majorGridlines>
          <c:spPr>
            <a:ln w="9525" cap="flat" cmpd="sng" algn="ctr">
              <a:solidFill>
                <a:schemeClr val="bg1">
                  <a:lumMod val="85000"/>
                  <a:alpha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440252144"/>
        <c:crosses val="autoZero"/>
        <c:crossBetween val="between"/>
        <c:majorUnit val="0.2"/>
      </c:valAx>
      <c:spPr>
        <a:noFill/>
        <a:ln>
          <a:noFill/>
        </a:ln>
        <a:effectLst/>
      </c:spPr>
    </c:plotArea>
    <c:legend>
      <c:legendPos val="b"/>
      <c:layout>
        <c:manualLayout>
          <c:xMode val="edge"/>
          <c:yMode val="edge"/>
          <c:x val="0.38620809407557682"/>
          <c:y val="0.95814140419947502"/>
          <c:w val="0.2770743504223544"/>
          <c:h val="4.1858595800524936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latin typeface="Georgia" panose="020405020504050203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1-30T10:26:35.846" idx="1">
    <p:pos x="8243" y="2365"/>
    <p:text>Is there a way to incorporate this image on the cover page?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C58AE-10A8-451C-98AB-C8796A775F2A}" type="datetimeFigureOut">
              <a:rPr lang="en-US" smtClean="0"/>
              <a:t>6/12/19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FD9EC-9979-4347-BBA5-5970CCFE3F04}" type="slidenum">
              <a:rPr lang="en-US" smtClean="0"/>
              <a:t>‹#›</a:t>
            </a:fld>
            <a:endParaRPr lang="en-US"/>
          </a:p>
        </p:txBody>
      </p:sp>
    </p:spTree>
    <p:extLst>
      <p:ext uri="{BB962C8B-B14F-4D97-AF65-F5344CB8AC3E}">
        <p14:creationId xmlns:p14="http://schemas.microsoft.com/office/powerpoint/2010/main" val="61342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0" y="0"/>
            <a:ext cx="0" cy="0"/>
          </a:xfrm>
        </p:spPr>
        <p:txBody>
          <a:bodyPr>
            <a:normAutofit fontScale="25000" lnSpcReduction="20000"/>
          </a:bodyPr>
          <a:lstStyle/>
          <a:p>
            <a:pPr defTabSz="913759" eaLnBrk="1" fontAlgn="auto" hangingPunct="1">
              <a:spcBef>
                <a:spcPts val="0"/>
              </a:spcBef>
              <a:spcAft>
                <a:spcPts val="0"/>
              </a:spcAft>
              <a:defRPr/>
            </a:pPr>
            <a:endParaRPr/>
          </a:p>
        </p:txBody>
      </p:sp>
    </p:spTree>
    <p:extLst>
      <p:ext uri="{BB962C8B-B14F-4D97-AF65-F5344CB8AC3E}">
        <p14:creationId xmlns:p14="http://schemas.microsoft.com/office/powerpoint/2010/main" val="224665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1070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6893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71278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xfrm>
            <a:off x="3086100" y="582613"/>
            <a:ext cx="3886200" cy="2914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218" name="Notes Placeholder 2"/>
          <p:cNvSpPr>
            <a:spLocks noGrp="1"/>
          </p:cNvSpPr>
          <p:nvPr>
            <p:ph type="body" idx="1"/>
          </p:nvPr>
        </p:nvSpPr>
        <p:spPr bwMode="auto">
          <a:xfrm>
            <a:off x="1006475" y="3692525"/>
            <a:ext cx="8045450" cy="3497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219" name="Slide Number Placeholder 3"/>
          <p:cNvSpPr>
            <a:spLocks noGrp="1"/>
          </p:cNvSpPr>
          <p:nvPr>
            <p:ph type="sldNum" sz="quarter" idx="4294967295"/>
          </p:nvPr>
        </p:nvSpPr>
        <p:spPr bwMode="auto">
          <a:xfrm>
            <a:off x="5697538" y="7381875"/>
            <a:ext cx="4359275" cy="388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Pct val="25000"/>
              <a:buFont typeface="Calibri" pitchFamily="34" charset="0"/>
              <a:buNone/>
              <a:tabLst/>
              <a:defRPr/>
            </a:pPr>
            <a:fld id="{2A302111-7F73-40BC-A1DF-0DA246F17AC9}"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Calibri" pitchFamily="34" charset="0"/>
                <a:sym typeface="Calibri" pitchFamily="34" charset="0"/>
              </a:rPr>
              <a:pPr marL="0" marR="0" lvl="0" indent="0" algn="r" defTabSz="914400" rtl="0" eaLnBrk="1" fontAlgn="base" latinLnBrk="0" hangingPunct="1">
                <a:lnSpc>
                  <a:spcPct val="100000"/>
                </a:lnSpc>
                <a:spcBef>
                  <a:spcPct val="0"/>
                </a:spcBef>
                <a:spcAft>
                  <a:spcPct val="0"/>
                </a:spcAft>
                <a:buClr>
                  <a:srgbClr val="000000"/>
                </a:buClr>
                <a:buSzPct val="25000"/>
                <a:buFont typeface="Calibri" pitchFamily="34" charset="0"/>
                <a:buNone/>
                <a:tabLst/>
                <a:defRPr/>
              </a:pPr>
              <a:t>5</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Calibri" pitchFamily="34" charset="0"/>
              <a:sym typeface="Calibri" pitchFamily="34" charset="0"/>
            </a:endParaRPr>
          </a:p>
        </p:txBody>
      </p:sp>
    </p:spTree>
    <p:extLst>
      <p:ext uri="{BB962C8B-B14F-4D97-AF65-F5344CB8AC3E}">
        <p14:creationId xmlns:p14="http://schemas.microsoft.com/office/powerpoint/2010/main" val="73640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1005825" y="3691875"/>
            <a:ext cx="8046700" cy="3497575"/>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Arial"/>
              <a:buNone/>
            </a:pPr>
            <a:endParaRPr sz="1100" b="1"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130" name="Shape 130"/>
          <p:cNvSpPr>
            <a:spLocks noGrp="1" noRot="1" noChangeAspect="1"/>
          </p:cNvSpPr>
          <p:nvPr>
            <p:ph type="sldImg" idx="2"/>
          </p:nvPr>
        </p:nvSpPr>
        <p:spPr>
          <a:xfrm>
            <a:off x="3086100" y="582613"/>
            <a:ext cx="3886200" cy="29146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7319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6FD9EC-9979-4347-BBA5-5970CCFE3F04}" type="slidenum">
              <a:rPr lang="en-US" smtClean="0"/>
              <a:t>10</a:t>
            </a:fld>
            <a:endParaRPr lang="en-US"/>
          </a:p>
        </p:txBody>
      </p:sp>
    </p:spTree>
    <p:extLst>
      <p:ext uri="{BB962C8B-B14F-4D97-AF65-F5344CB8AC3E}">
        <p14:creationId xmlns:p14="http://schemas.microsoft.com/office/powerpoint/2010/main" val="34955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518861-3A21-4B5E-AF6C-CBE8C5385874}" type="datetimeFigureOut">
              <a:rPr lang="en-US" smtClean="0"/>
              <a:t>6/12/19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48682-CC8D-460C-94D8-30C8ABC30FD1}" type="slidenum">
              <a:rPr lang="en-US" smtClean="0"/>
              <a:t>‹#›</a:t>
            </a:fld>
            <a:endParaRPr lang="en-US"/>
          </a:p>
        </p:txBody>
      </p:sp>
    </p:spTree>
    <p:extLst>
      <p:ext uri="{BB962C8B-B14F-4D97-AF65-F5344CB8AC3E}">
        <p14:creationId xmlns:p14="http://schemas.microsoft.com/office/powerpoint/2010/main" val="65215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18861-3A21-4B5E-AF6C-CBE8C5385874}" type="datetimeFigureOut">
              <a:rPr lang="en-US" smtClean="0"/>
              <a:t>6/12/19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48682-CC8D-460C-94D8-30C8ABC30FD1}" type="slidenum">
              <a:rPr lang="en-US" smtClean="0"/>
              <a:t>‹#›</a:t>
            </a:fld>
            <a:endParaRPr lang="en-US"/>
          </a:p>
        </p:txBody>
      </p:sp>
    </p:spTree>
    <p:extLst>
      <p:ext uri="{BB962C8B-B14F-4D97-AF65-F5344CB8AC3E}">
        <p14:creationId xmlns:p14="http://schemas.microsoft.com/office/powerpoint/2010/main" val="110587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18861-3A21-4B5E-AF6C-CBE8C5385874}" type="datetimeFigureOut">
              <a:rPr lang="en-US" smtClean="0"/>
              <a:t>6/12/19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48682-CC8D-460C-94D8-30C8ABC30FD1}" type="slidenum">
              <a:rPr lang="en-US" smtClean="0"/>
              <a:t>‹#›</a:t>
            </a:fld>
            <a:endParaRPr lang="en-US"/>
          </a:p>
        </p:txBody>
      </p:sp>
    </p:spTree>
    <p:extLst>
      <p:ext uri="{BB962C8B-B14F-4D97-AF65-F5344CB8AC3E}">
        <p14:creationId xmlns:p14="http://schemas.microsoft.com/office/powerpoint/2010/main" val="8952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5"/>
            <a:ext cx="7772400" cy="276999"/>
          </a:xfrm>
          <a:prstGeom prst="rect">
            <a:avLst/>
          </a:prstGeom>
        </p:spPr>
        <p:txBody>
          <a:bodyPr/>
          <a:lstStyle>
            <a:lvl1pPr>
              <a:defRPr/>
            </a:lvl1pPr>
          </a:lstStyle>
          <a:p>
            <a:endParaRPr/>
          </a:p>
        </p:txBody>
      </p:sp>
      <p:sp>
        <p:nvSpPr>
          <p:cNvPr id="3" name="Holder 3"/>
          <p:cNvSpPr>
            <a:spLocks noGrp="1"/>
          </p:cNvSpPr>
          <p:nvPr>
            <p:ph type="subTitle" idx="4"/>
          </p:nvPr>
        </p:nvSpPr>
        <p:spPr>
          <a:xfrm>
            <a:off x="1371605" y="3840484"/>
            <a:ext cx="6400799"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5C5A17CF-BAC3-4AC4-B255-CBC1A54344C7}" type="datetimeFigureOut">
              <a:rPr lang="en-US"/>
              <a:pPr>
                <a:defRPr/>
              </a:pPr>
              <a:t>6/12/19</a:t>
            </a:fld>
            <a:endParaRPr lang="en-US"/>
          </a:p>
        </p:txBody>
      </p:sp>
      <p:sp>
        <p:nvSpPr>
          <p:cNvPr id="6" name="Holder 6"/>
          <p:cNvSpPr>
            <a:spLocks noGrp="1"/>
          </p:cNvSpPr>
          <p:nvPr>
            <p:ph type="sldNum" sz="quarter" idx="12"/>
          </p:nvPr>
        </p:nvSpPr>
        <p:spPr/>
        <p:txBody>
          <a:bodyPr/>
          <a:lstStyle>
            <a:lvl1pPr>
              <a:defRPr/>
            </a:lvl1pPr>
          </a:lstStyle>
          <a:p>
            <a:fld id="{3BA5A04B-E633-4144-B20C-861885E4AE0C}" type="slidenum">
              <a:rPr lang="en-US" altLang="en-US"/>
              <a:pPr/>
              <a:t>‹#›</a:t>
            </a:fld>
            <a:endParaRPr lang="en-US" altLang="en-US"/>
          </a:p>
        </p:txBody>
      </p:sp>
    </p:spTree>
    <p:extLst>
      <p:ext uri="{BB962C8B-B14F-4D97-AF65-F5344CB8AC3E}">
        <p14:creationId xmlns:p14="http://schemas.microsoft.com/office/powerpoint/2010/main" val="576303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69AFC60F-B8DC-4D46-AFD3-1FA7D7351D8E}" type="datetimeFigureOut">
              <a:rPr lang="en-US"/>
              <a:pPr>
                <a:defRPr/>
              </a:pPr>
              <a:t>6/12/19</a:t>
            </a:fld>
            <a:endParaRPr lang="en-US"/>
          </a:p>
        </p:txBody>
      </p:sp>
      <p:sp>
        <p:nvSpPr>
          <p:cNvPr id="6" name="Holder 6"/>
          <p:cNvSpPr>
            <a:spLocks noGrp="1"/>
          </p:cNvSpPr>
          <p:nvPr>
            <p:ph type="sldNum" sz="quarter" idx="12"/>
          </p:nvPr>
        </p:nvSpPr>
        <p:spPr/>
        <p:txBody>
          <a:bodyPr/>
          <a:lstStyle>
            <a:lvl1pPr>
              <a:defRPr/>
            </a:lvl1pPr>
          </a:lstStyle>
          <a:p>
            <a:fld id="{73ADE5E3-CC98-4E39-8BB7-E1327E83BEF3}" type="slidenum">
              <a:rPr lang="en-US" altLang="en-US"/>
              <a:pPr/>
              <a:t>‹#›</a:t>
            </a:fld>
            <a:endParaRPr lang="en-US" altLang="en-US"/>
          </a:p>
        </p:txBody>
      </p:sp>
    </p:spTree>
    <p:extLst>
      <p:ext uri="{BB962C8B-B14F-4D97-AF65-F5344CB8AC3E}">
        <p14:creationId xmlns:p14="http://schemas.microsoft.com/office/powerpoint/2010/main" val="3675373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sz="half" idx="2"/>
          </p:nvPr>
        </p:nvSpPr>
        <p:spPr>
          <a:xfrm>
            <a:off x="457200" y="1577344"/>
            <a:ext cx="3977640" cy="276999"/>
          </a:xfrm>
          <a:prstGeom prst="rect">
            <a:avLst/>
          </a:prstGeom>
        </p:spPr>
        <p:txBody>
          <a:bodyPr/>
          <a:lstStyle>
            <a:lvl1pPr>
              <a:defRPr/>
            </a:lvl1pPr>
          </a:lstStyle>
          <a:p>
            <a:endParaRPr/>
          </a:p>
        </p:txBody>
      </p:sp>
      <p:sp>
        <p:nvSpPr>
          <p:cNvPr id="4" name="Holder 4"/>
          <p:cNvSpPr>
            <a:spLocks noGrp="1"/>
          </p:cNvSpPr>
          <p:nvPr>
            <p:ph sz="half" idx="3"/>
          </p:nvPr>
        </p:nvSpPr>
        <p:spPr>
          <a:xfrm>
            <a:off x="4709159" y="1577344"/>
            <a:ext cx="3977640"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ADB291EC-D129-450B-AC3B-376DA1D2B2FB}" type="datetimeFigureOut">
              <a:rPr lang="en-US"/>
              <a:pPr>
                <a:defRPr/>
              </a:pPr>
              <a:t>6/12/19</a:t>
            </a:fld>
            <a:endParaRPr lang="en-US"/>
          </a:p>
        </p:txBody>
      </p:sp>
      <p:sp>
        <p:nvSpPr>
          <p:cNvPr id="7" name="Holder 6"/>
          <p:cNvSpPr>
            <a:spLocks noGrp="1"/>
          </p:cNvSpPr>
          <p:nvPr>
            <p:ph type="sldNum" sz="quarter" idx="12"/>
          </p:nvPr>
        </p:nvSpPr>
        <p:spPr/>
        <p:txBody>
          <a:bodyPr/>
          <a:lstStyle>
            <a:lvl1pPr>
              <a:defRPr/>
            </a:lvl1pPr>
          </a:lstStyle>
          <a:p>
            <a:fld id="{04C6E4CA-D4D2-44B2-B597-CE4BCD798BA4}" type="slidenum">
              <a:rPr lang="en-US" altLang="en-US"/>
              <a:pPr/>
              <a:t>‹#›</a:t>
            </a:fld>
            <a:endParaRPr lang="en-US" altLang="en-US"/>
          </a:p>
        </p:txBody>
      </p:sp>
    </p:spTree>
    <p:extLst>
      <p:ext uri="{BB962C8B-B14F-4D97-AF65-F5344CB8AC3E}">
        <p14:creationId xmlns:p14="http://schemas.microsoft.com/office/powerpoint/2010/main" val="3451090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C6833CC8-C5E6-4EF7-8FBB-6AF56D8C7071}" type="datetimeFigureOut">
              <a:rPr lang="en-US"/>
              <a:pPr>
                <a:defRPr/>
              </a:pPr>
              <a:t>6/12/19</a:t>
            </a:fld>
            <a:endParaRPr lang="en-US"/>
          </a:p>
        </p:txBody>
      </p:sp>
      <p:sp>
        <p:nvSpPr>
          <p:cNvPr id="5" name="Holder 6"/>
          <p:cNvSpPr>
            <a:spLocks noGrp="1"/>
          </p:cNvSpPr>
          <p:nvPr>
            <p:ph type="sldNum" sz="quarter" idx="12"/>
          </p:nvPr>
        </p:nvSpPr>
        <p:spPr/>
        <p:txBody>
          <a:bodyPr/>
          <a:lstStyle>
            <a:lvl1pPr>
              <a:defRPr/>
            </a:lvl1pPr>
          </a:lstStyle>
          <a:p>
            <a:fld id="{78D19E82-6546-41D1-AD49-8E4CA5A0DAAF}" type="slidenum">
              <a:rPr lang="en-US" altLang="en-US"/>
              <a:pPr/>
              <a:t>‹#›</a:t>
            </a:fld>
            <a:endParaRPr lang="en-US" altLang="en-US"/>
          </a:p>
        </p:txBody>
      </p:sp>
    </p:spTree>
    <p:extLst>
      <p:ext uri="{BB962C8B-B14F-4D97-AF65-F5344CB8AC3E}">
        <p14:creationId xmlns:p14="http://schemas.microsoft.com/office/powerpoint/2010/main" val="3274600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845E9ABE-E999-48EE-B979-F92745DD554D}" type="datetimeFigureOut">
              <a:rPr lang="en-US"/>
              <a:pPr>
                <a:defRPr/>
              </a:pPr>
              <a:t>6/12/19</a:t>
            </a:fld>
            <a:endParaRPr lang="en-US"/>
          </a:p>
        </p:txBody>
      </p:sp>
      <p:sp>
        <p:nvSpPr>
          <p:cNvPr id="4" name="Holder 6"/>
          <p:cNvSpPr>
            <a:spLocks noGrp="1"/>
          </p:cNvSpPr>
          <p:nvPr>
            <p:ph type="sldNum" sz="quarter" idx="12"/>
          </p:nvPr>
        </p:nvSpPr>
        <p:spPr/>
        <p:txBody>
          <a:bodyPr/>
          <a:lstStyle>
            <a:lvl1pPr>
              <a:defRPr/>
            </a:lvl1pPr>
          </a:lstStyle>
          <a:p>
            <a:fld id="{03985B61-239A-4B3C-9B4F-867229700EFA}" type="slidenum">
              <a:rPr lang="en-US" altLang="en-US"/>
              <a:pPr/>
              <a:t>‹#›</a:t>
            </a:fld>
            <a:endParaRPr lang="en-US" altLang="en-US"/>
          </a:p>
        </p:txBody>
      </p:sp>
    </p:spTree>
    <p:extLst>
      <p:ext uri="{BB962C8B-B14F-4D97-AF65-F5344CB8AC3E}">
        <p14:creationId xmlns:p14="http://schemas.microsoft.com/office/powerpoint/2010/main" val="2715604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Shape 140"/>
        <p:cNvGrpSpPr/>
        <p:nvPr/>
      </p:nvGrpSpPr>
      <p:grpSpPr>
        <a:xfrm>
          <a:off x="0" y="0"/>
          <a:ext cx="0" cy="0"/>
          <a:chOff x="0" y="0"/>
          <a:chExt cx="0" cy="0"/>
        </a:xfrm>
      </p:grpSpPr>
      <p:sp>
        <p:nvSpPr>
          <p:cNvPr id="141" name="Shape 141"/>
          <p:cNvSpPr txBox="1">
            <a:spLocks noGrp="1"/>
          </p:cNvSpPr>
          <p:nvPr>
            <p:ph type="ftr" idx="11"/>
          </p:nvPr>
        </p:nvSpPr>
        <p:spPr>
          <a:xfrm>
            <a:off x="3108615" y="6377549"/>
            <a:ext cx="2926773" cy="2769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677" marR="0" lvl="3" indent="-1077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796" marR="0" lvl="5" indent="-949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dt" idx="10"/>
          </p:nvPr>
        </p:nvSpPr>
        <p:spPr>
          <a:xfrm>
            <a:off x="457493" y="6377549"/>
            <a:ext cx="2102715" cy="2769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677" marR="0" lvl="3" indent="-1077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796" marR="0" lvl="5" indent="-949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sldNum" idx="12"/>
          </p:nvPr>
        </p:nvSpPr>
        <p:spPr>
          <a:xfrm>
            <a:off x="6583796" y="6377549"/>
            <a:ext cx="2102716" cy="276999"/>
          </a:xfrm>
          <a:prstGeom prst="rect">
            <a:avLst/>
          </a:prstGeom>
          <a:noFill/>
          <a:ln>
            <a:noFill/>
          </a:ln>
        </p:spPr>
        <p:txBody>
          <a:bodyPr wrap="square" lIns="0" tIns="0" rIns="0" bIns="0" anchor="t" anchorCtr="0">
            <a:noAutofit/>
          </a:bodyPr>
          <a:lstStyle/>
          <a:p>
            <a:pPr indent="-28575" algn="r">
              <a:buClr>
                <a:srgbClr val="898989"/>
              </a:buClr>
              <a:buSzPts val="450"/>
            </a:pPr>
            <a:fld id="{00000000-1234-1234-1234-123412341234}" type="slidenum">
              <a:rPr lang="en" smtClean="0">
                <a:solidFill>
                  <a:srgbClr val="898989"/>
                </a:solidFill>
                <a:latin typeface="Calibri"/>
                <a:ea typeface="Calibri"/>
                <a:cs typeface="Calibri"/>
                <a:sym typeface="Calibri"/>
              </a:rPr>
              <a:pPr indent="-28575" algn="r">
                <a:buClr>
                  <a:srgbClr val="898989"/>
                </a:buClr>
                <a:buSzPts val="450"/>
              </a:pPr>
              <a:t>‹#›</a:t>
            </a:fld>
            <a:endParaRPr lang="en">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555983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685800" y="2125994"/>
            <a:ext cx="7772400" cy="2769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5pPr>
            <a:lvl6pPr marL="409907" marR="0" lvl="5" indent="-3507"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6pPr>
            <a:lvl7pPr marL="819815" marR="0" lvl="6" indent="-7014"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7pPr>
            <a:lvl8pPr marL="1229723" marR="0" lvl="7" indent="-10523"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8pPr>
            <a:lvl9pPr marL="1639630" marR="0" lvl="8" indent="-1328"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9pPr>
          </a:lstStyle>
          <a:p>
            <a:endParaRPr/>
          </a:p>
        </p:txBody>
      </p:sp>
      <p:sp>
        <p:nvSpPr>
          <p:cNvPr id="146" name="Shape 146"/>
          <p:cNvSpPr txBox="1">
            <a:spLocks noGrp="1"/>
          </p:cNvSpPr>
          <p:nvPr>
            <p:ph type="subTitle" idx="1"/>
          </p:nvPr>
        </p:nvSpPr>
        <p:spPr>
          <a:xfrm>
            <a:off x="1371613" y="3840493"/>
            <a:ext cx="6400799" cy="276999"/>
          </a:xfrm>
          <a:prstGeom prst="rect">
            <a:avLst/>
          </a:prstGeom>
          <a:noFill/>
          <a:ln>
            <a:noFill/>
          </a:ln>
        </p:spPr>
        <p:txBody>
          <a:bodyPr wrap="square" lIns="91425" tIns="91425" rIns="91425" bIns="91425" anchor="t" anchorCtr="0"/>
          <a:lstStyle>
            <a:lvl1pPr marL="0" marR="0" lvl="0" indent="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408483" marR="0" lvl="1" indent="-2083"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818390" marR="0" lvl="2" indent="-5589"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228299" marR="0" lvl="3" indent="-9097"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638207" marR="0" lvl="4" indent="-12606"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048580" marR="0" lvl="5" indent="-3879"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2458296" marR="0" lvl="6" indent="-7196"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2868011" marR="0" lvl="7" indent="-1051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3277727" marR="0" lvl="8" indent="-1127"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3108615" y="6377549"/>
            <a:ext cx="2926773" cy="2769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677" marR="0" lvl="3" indent="-1077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796" marR="0" lvl="5" indent="-949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dt" idx="10"/>
          </p:nvPr>
        </p:nvSpPr>
        <p:spPr>
          <a:xfrm>
            <a:off x="457493" y="6377549"/>
            <a:ext cx="2102715" cy="2769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677" marR="0" lvl="3" indent="-1077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796" marR="0" lvl="5" indent="-949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sldNum" idx="12"/>
          </p:nvPr>
        </p:nvSpPr>
        <p:spPr>
          <a:xfrm>
            <a:off x="6583796" y="6377549"/>
            <a:ext cx="2102716" cy="276999"/>
          </a:xfrm>
          <a:prstGeom prst="rect">
            <a:avLst/>
          </a:prstGeom>
          <a:noFill/>
          <a:ln>
            <a:noFill/>
          </a:ln>
        </p:spPr>
        <p:txBody>
          <a:bodyPr wrap="square" lIns="0" tIns="0" rIns="0" bIns="0" anchor="t" anchorCtr="0">
            <a:noAutofit/>
          </a:bodyPr>
          <a:lstStyle/>
          <a:p>
            <a:pPr indent="-28575" algn="r">
              <a:buClr>
                <a:srgbClr val="898989"/>
              </a:buClr>
              <a:buSzPts val="450"/>
            </a:pPr>
            <a:fld id="{00000000-1234-1234-1234-123412341234}" type="slidenum">
              <a:rPr lang="en" smtClean="0">
                <a:solidFill>
                  <a:srgbClr val="898989"/>
                </a:solidFill>
                <a:latin typeface="Calibri"/>
                <a:ea typeface="Calibri"/>
                <a:cs typeface="Calibri"/>
                <a:sym typeface="Calibri"/>
              </a:rPr>
              <a:pPr indent="-28575" algn="r">
                <a:buClr>
                  <a:srgbClr val="898989"/>
                </a:buClr>
                <a:buSzPts val="450"/>
              </a:pPr>
              <a:t>‹#›</a:t>
            </a:fld>
            <a:endParaRPr lang="en">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40168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wo Content">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498" y="274554"/>
            <a:ext cx="8229023" cy="2769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5pPr>
            <a:lvl6pPr marL="409907" marR="0" lvl="5" indent="-3507"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6pPr>
            <a:lvl7pPr marL="819815" marR="0" lvl="6" indent="-7014"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7pPr>
            <a:lvl8pPr marL="1229723" marR="0" lvl="7" indent="-10523"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8pPr>
            <a:lvl9pPr marL="1639630" marR="0" lvl="8" indent="-1328"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9pPr>
          </a:lstStyle>
          <a:p>
            <a:endParaRPr/>
          </a:p>
        </p:txBody>
      </p:sp>
      <p:sp>
        <p:nvSpPr>
          <p:cNvPr id="158" name="Shape 158"/>
          <p:cNvSpPr txBox="1">
            <a:spLocks noGrp="1"/>
          </p:cNvSpPr>
          <p:nvPr>
            <p:ph type="body" idx="1"/>
          </p:nvPr>
        </p:nvSpPr>
        <p:spPr>
          <a:xfrm>
            <a:off x="457200" y="1577353"/>
            <a:ext cx="3977640" cy="276999"/>
          </a:xfrm>
          <a:prstGeom prst="rect">
            <a:avLst/>
          </a:prstGeom>
          <a:noFill/>
          <a:ln>
            <a:noFill/>
          </a:ln>
        </p:spPr>
        <p:txBody>
          <a:bodyPr wrap="square" lIns="91425" tIns="91425" rIns="91425" bIns="91425" anchor="t" anchorCtr="0"/>
          <a:lstStyle>
            <a:lvl1pPr marL="0" marR="0" lvl="0" indent="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408483" marR="0" lvl="1" indent="-2083"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818390" marR="0" lvl="2" indent="-5589"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228299" marR="0" lvl="3" indent="-9097"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638207" marR="0" lvl="4" indent="-12606"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048580" marR="0" lvl="5" indent="-3879"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2458296" marR="0" lvl="6" indent="-7196"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2868011" marR="0" lvl="7" indent="-1051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3277727" marR="0" lvl="8" indent="-1127"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59" name="Shape 159"/>
          <p:cNvSpPr txBox="1">
            <a:spLocks noGrp="1"/>
          </p:cNvSpPr>
          <p:nvPr>
            <p:ph type="body" idx="2"/>
          </p:nvPr>
        </p:nvSpPr>
        <p:spPr>
          <a:xfrm>
            <a:off x="4709159" y="1577353"/>
            <a:ext cx="3977640" cy="276999"/>
          </a:xfrm>
          <a:prstGeom prst="rect">
            <a:avLst/>
          </a:prstGeom>
          <a:noFill/>
          <a:ln>
            <a:noFill/>
          </a:ln>
        </p:spPr>
        <p:txBody>
          <a:bodyPr wrap="square" lIns="91425" tIns="91425" rIns="91425" bIns="91425" anchor="t" anchorCtr="0"/>
          <a:lstStyle>
            <a:lvl1pPr marL="0" marR="0" lvl="0" indent="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408483" marR="0" lvl="1" indent="-2083"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818390" marR="0" lvl="2" indent="-5589"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228299" marR="0" lvl="3" indent="-9097"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638207" marR="0" lvl="4" indent="-12606"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048580" marR="0" lvl="5" indent="-3879"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2458296" marR="0" lvl="6" indent="-7196"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2868011" marR="0" lvl="7" indent="-1051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3277727" marR="0" lvl="8" indent="-1127"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60" name="Shape 160"/>
          <p:cNvSpPr txBox="1">
            <a:spLocks noGrp="1"/>
          </p:cNvSpPr>
          <p:nvPr>
            <p:ph type="ftr" idx="11"/>
          </p:nvPr>
        </p:nvSpPr>
        <p:spPr>
          <a:xfrm>
            <a:off x="3108615" y="6377549"/>
            <a:ext cx="2926773" cy="2769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677" marR="0" lvl="3" indent="-1077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796" marR="0" lvl="5" indent="-949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dt" idx="10"/>
          </p:nvPr>
        </p:nvSpPr>
        <p:spPr>
          <a:xfrm>
            <a:off x="457493" y="6377549"/>
            <a:ext cx="2102715" cy="2769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677" marR="0" lvl="3" indent="-1077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796" marR="0" lvl="5" indent="-949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sldNum" idx="12"/>
          </p:nvPr>
        </p:nvSpPr>
        <p:spPr>
          <a:xfrm>
            <a:off x="6583796" y="6377549"/>
            <a:ext cx="2102716" cy="276999"/>
          </a:xfrm>
          <a:prstGeom prst="rect">
            <a:avLst/>
          </a:prstGeom>
          <a:noFill/>
          <a:ln>
            <a:noFill/>
          </a:ln>
        </p:spPr>
        <p:txBody>
          <a:bodyPr wrap="square" lIns="0" tIns="0" rIns="0" bIns="0" anchor="t" anchorCtr="0">
            <a:noAutofit/>
          </a:bodyPr>
          <a:lstStyle/>
          <a:p>
            <a:pPr indent="-28575" algn="r">
              <a:buClr>
                <a:srgbClr val="898989"/>
              </a:buClr>
              <a:buSzPts val="450"/>
            </a:pPr>
            <a:fld id="{00000000-1234-1234-1234-123412341234}" type="slidenum">
              <a:rPr lang="en" smtClean="0">
                <a:solidFill>
                  <a:srgbClr val="898989"/>
                </a:solidFill>
                <a:latin typeface="Calibri"/>
                <a:ea typeface="Calibri"/>
                <a:cs typeface="Calibri"/>
                <a:sym typeface="Calibri"/>
              </a:rPr>
              <a:pPr indent="-28575" algn="r">
                <a:buClr>
                  <a:srgbClr val="898989"/>
                </a:buClr>
                <a:buSzPts val="450"/>
              </a:pPr>
              <a:t>‹#›</a:t>
            </a:fld>
            <a:endParaRPr lang="en">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6589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18861-3A21-4B5E-AF6C-CBE8C5385874}" type="datetimeFigureOut">
              <a:rPr lang="en-US" smtClean="0"/>
              <a:t>6/12/19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48682-CC8D-460C-94D8-30C8ABC30FD1}" type="slidenum">
              <a:rPr lang="en-US" smtClean="0"/>
              <a:t>‹#›</a:t>
            </a:fld>
            <a:endParaRPr lang="en-US"/>
          </a:p>
        </p:txBody>
      </p:sp>
    </p:spTree>
    <p:extLst>
      <p:ext uri="{BB962C8B-B14F-4D97-AF65-F5344CB8AC3E}">
        <p14:creationId xmlns:p14="http://schemas.microsoft.com/office/powerpoint/2010/main" val="2908860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498" y="274554"/>
            <a:ext cx="8229023" cy="2769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5pPr>
            <a:lvl6pPr marL="409907" marR="0" lvl="5" indent="-3507"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6pPr>
            <a:lvl7pPr marL="819815" marR="0" lvl="6" indent="-7014"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7pPr>
            <a:lvl8pPr marL="1229723" marR="0" lvl="7" indent="-10523"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8pPr>
            <a:lvl9pPr marL="1639630" marR="0" lvl="8" indent="-1328"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9pPr>
          </a:lstStyle>
          <a:p>
            <a:endParaRPr/>
          </a:p>
        </p:txBody>
      </p:sp>
      <p:sp>
        <p:nvSpPr>
          <p:cNvPr id="165" name="Shape 165"/>
          <p:cNvSpPr txBox="1">
            <a:spLocks noGrp="1"/>
          </p:cNvSpPr>
          <p:nvPr>
            <p:ph type="ftr" idx="11"/>
          </p:nvPr>
        </p:nvSpPr>
        <p:spPr>
          <a:xfrm>
            <a:off x="3108615" y="6377549"/>
            <a:ext cx="2926773" cy="2769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677" marR="0" lvl="3" indent="-1077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796" marR="0" lvl="5" indent="-949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dt" idx="10"/>
          </p:nvPr>
        </p:nvSpPr>
        <p:spPr>
          <a:xfrm>
            <a:off x="457493" y="6377549"/>
            <a:ext cx="2102715" cy="2769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677" marR="0" lvl="3" indent="-1077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796" marR="0" lvl="5" indent="-949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sldNum" idx="12"/>
          </p:nvPr>
        </p:nvSpPr>
        <p:spPr>
          <a:xfrm>
            <a:off x="6583796" y="6377549"/>
            <a:ext cx="2102716" cy="276999"/>
          </a:xfrm>
          <a:prstGeom prst="rect">
            <a:avLst/>
          </a:prstGeom>
          <a:noFill/>
          <a:ln>
            <a:noFill/>
          </a:ln>
        </p:spPr>
        <p:txBody>
          <a:bodyPr wrap="square" lIns="0" tIns="0" rIns="0" bIns="0" anchor="t" anchorCtr="0">
            <a:noAutofit/>
          </a:bodyPr>
          <a:lstStyle/>
          <a:p>
            <a:pPr indent="-28575" algn="r">
              <a:buClr>
                <a:srgbClr val="898989"/>
              </a:buClr>
              <a:buSzPts val="450"/>
            </a:pPr>
            <a:fld id="{00000000-1234-1234-1234-123412341234}" type="slidenum">
              <a:rPr lang="en" smtClean="0">
                <a:solidFill>
                  <a:srgbClr val="898989"/>
                </a:solidFill>
                <a:latin typeface="Calibri"/>
                <a:ea typeface="Calibri"/>
                <a:cs typeface="Calibri"/>
                <a:sym typeface="Calibri"/>
              </a:rPr>
              <a:pPr indent="-28575" algn="r">
                <a:buClr>
                  <a:srgbClr val="898989"/>
                </a:buClr>
                <a:buSzPts val="450"/>
              </a:pPr>
              <a:t>‹#›</a:t>
            </a:fld>
            <a:endParaRPr lang="en">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978396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p:spTree>
      <p:nvGrpSpPr>
        <p:cNvPr id="1" name="Shape 64"/>
        <p:cNvGrpSpPr/>
        <p:nvPr/>
      </p:nvGrpSpPr>
      <p:grpSpPr>
        <a:xfrm>
          <a:off x="0" y="0"/>
          <a:ext cx="0" cy="0"/>
          <a:chOff x="0" y="0"/>
          <a:chExt cx="0" cy="0"/>
        </a:xfrm>
      </p:grpSpPr>
      <p:sp>
        <p:nvSpPr>
          <p:cNvPr id="65" name="Shape 65"/>
          <p:cNvSpPr txBox="1">
            <a:spLocks noGrp="1"/>
          </p:cNvSpPr>
          <p:nvPr>
            <p:ph type="ftr" idx="11"/>
          </p:nvPr>
        </p:nvSpPr>
        <p:spPr>
          <a:xfrm>
            <a:off x="3108990" y="6377942"/>
            <a:ext cx="2926078" cy="246221"/>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888888"/>
              </a:buClr>
              <a:buFont typeface="Calibri"/>
              <a:buNone/>
              <a:defRPr sz="1588" b="0" i="0" u="none" strike="noStrike" cap="none">
                <a:solidFill>
                  <a:srgbClr val="888888"/>
                </a:solidFill>
                <a:latin typeface="Calibri"/>
                <a:ea typeface="Calibri"/>
                <a:cs typeface="Calibri"/>
                <a:sym typeface="Calibri"/>
              </a:defRPr>
            </a:lvl1pPr>
            <a:lvl2pPr marL="401641" marR="0" lvl="1" indent="-9414"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2pPr>
            <a:lvl3pPr marL="803283" marR="0" lvl="2" indent="-7623"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3pPr>
            <a:lvl4pPr marL="1204932" marR="0" lvl="3" indent="-5839"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4pPr>
            <a:lvl5pPr marL="1606573" marR="0" lvl="4" indent="-4046"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5pPr>
            <a:lvl6pPr marL="2008225" marR="0" lvl="5" indent="-226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6pPr>
            <a:lvl7pPr marL="2409869" marR="0" lvl="6" indent="-47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7pPr>
            <a:lvl8pPr marL="2811512" marR="0" lvl="7" indent="-989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8pPr>
            <a:lvl9pPr marL="3213155" marR="0" lvl="8" indent="-810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1" y="6377942"/>
            <a:ext cx="2103119" cy="246221"/>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888888"/>
              </a:buClr>
              <a:buFont typeface="Calibri"/>
              <a:buNone/>
              <a:defRPr sz="1588" b="0" i="0" u="none" strike="noStrike" cap="none">
                <a:solidFill>
                  <a:srgbClr val="888888"/>
                </a:solidFill>
                <a:latin typeface="Calibri"/>
                <a:ea typeface="Calibri"/>
                <a:cs typeface="Calibri"/>
                <a:sym typeface="Calibri"/>
              </a:defRPr>
            </a:lvl1pPr>
            <a:lvl2pPr marL="401641" marR="0" lvl="1" indent="-9414"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2pPr>
            <a:lvl3pPr marL="803283" marR="0" lvl="2" indent="-7623"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3pPr>
            <a:lvl4pPr marL="1204932" marR="0" lvl="3" indent="-5839"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4pPr>
            <a:lvl5pPr marL="1606573" marR="0" lvl="4" indent="-4046"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5pPr>
            <a:lvl6pPr marL="2008225" marR="0" lvl="5" indent="-226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6pPr>
            <a:lvl7pPr marL="2409869" marR="0" lvl="6" indent="-47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7pPr>
            <a:lvl8pPr marL="2811512" marR="0" lvl="7" indent="-989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8pPr>
            <a:lvl9pPr marL="3213155" marR="0" lvl="8" indent="-810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83680" y="6377942"/>
            <a:ext cx="2103119" cy="246221"/>
          </a:xfrm>
          <a:prstGeom prst="rect">
            <a:avLst/>
          </a:prstGeom>
          <a:noFill/>
          <a:ln>
            <a:noFill/>
          </a:ln>
        </p:spPr>
        <p:txBody>
          <a:bodyPr wrap="square" lIns="0" tIns="0" rIns="0" bIns="0" anchor="t" anchorCtr="0">
            <a:noAutofit/>
          </a:bodyPr>
          <a:lstStyle/>
          <a:p>
            <a:pPr algn="r">
              <a:buClr>
                <a:srgbClr val="888888"/>
              </a:buClr>
              <a:buSzPct val="25000"/>
            </a:pPr>
            <a:fld id="{00000000-1234-1234-1234-123412341234}" type="slidenum">
              <a:rPr lang="en-US" sz="1588" smtClean="0">
                <a:solidFill>
                  <a:srgbClr val="888888"/>
                </a:solidFill>
                <a:latin typeface="Calibri"/>
                <a:ea typeface="Calibri"/>
                <a:cs typeface="Calibri"/>
                <a:sym typeface="Calibri"/>
              </a:rPr>
              <a:pPr algn="r">
                <a:buClr>
                  <a:srgbClr val="888888"/>
                </a:buClr>
                <a:buSzPct val="25000"/>
              </a:pPr>
              <a:t>‹#›</a:t>
            </a:fld>
            <a:endParaRPr lang="en-US" sz="1588">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82350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30" y="274355"/>
            <a:ext cx="8229599" cy="24441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1pPr>
            <a:lvl2pPr lvl="1" indent="0">
              <a:spcBef>
                <a:spcPts val="0"/>
              </a:spcBef>
              <a:buFont typeface="Arial"/>
              <a:buNone/>
              <a:defRPr sz="1588"/>
            </a:lvl2pPr>
            <a:lvl3pPr lvl="2" indent="0">
              <a:spcBef>
                <a:spcPts val="0"/>
              </a:spcBef>
              <a:buFont typeface="Arial"/>
              <a:buNone/>
              <a:defRPr sz="1588"/>
            </a:lvl3pPr>
            <a:lvl4pPr lvl="3" indent="0">
              <a:spcBef>
                <a:spcPts val="0"/>
              </a:spcBef>
              <a:buFont typeface="Arial"/>
              <a:buNone/>
              <a:defRPr sz="1588"/>
            </a:lvl4pPr>
            <a:lvl5pPr lvl="4" indent="0">
              <a:spcBef>
                <a:spcPts val="0"/>
              </a:spcBef>
              <a:buFont typeface="Arial"/>
              <a:buNone/>
              <a:defRPr sz="1588"/>
            </a:lvl5pPr>
            <a:lvl6pPr lvl="5" indent="0">
              <a:spcBef>
                <a:spcPts val="0"/>
              </a:spcBef>
              <a:buFont typeface="Arial"/>
              <a:buNone/>
              <a:defRPr sz="1588"/>
            </a:lvl6pPr>
            <a:lvl7pPr lvl="6" indent="0">
              <a:spcBef>
                <a:spcPts val="0"/>
              </a:spcBef>
              <a:buFont typeface="Arial"/>
              <a:buNone/>
              <a:defRPr sz="1588"/>
            </a:lvl7pPr>
            <a:lvl8pPr lvl="7" indent="0">
              <a:spcBef>
                <a:spcPts val="0"/>
              </a:spcBef>
              <a:buFont typeface="Arial"/>
              <a:buNone/>
              <a:defRPr sz="1588"/>
            </a:lvl8pPr>
            <a:lvl9pPr lvl="8" indent="0">
              <a:spcBef>
                <a:spcPts val="0"/>
              </a:spcBef>
              <a:buFont typeface="Arial"/>
              <a:buNone/>
              <a:defRPr sz="1588"/>
            </a:lvl9pPr>
          </a:lstStyle>
          <a:p>
            <a:endParaRPr/>
          </a:p>
        </p:txBody>
      </p:sp>
      <p:sp>
        <p:nvSpPr>
          <p:cNvPr id="70" name="Shape 70"/>
          <p:cNvSpPr txBox="1">
            <a:spLocks noGrp="1"/>
          </p:cNvSpPr>
          <p:nvPr>
            <p:ph type="body" idx="1"/>
          </p:nvPr>
        </p:nvSpPr>
        <p:spPr>
          <a:xfrm>
            <a:off x="457201" y="1577374"/>
            <a:ext cx="3977639" cy="24441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1pPr>
            <a:lvl2pPr marL="401735" marR="0" lvl="1" indent="-9508"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2pPr>
            <a:lvl3pPr marL="803472" marR="0" lvl="2" indent="-7812"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3pPr>
            <a:lvl4pPr marL="1205214" marR="0" lvl="3" indent="-6120"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4pPr>
            <a:lvl5pPr marL="1606950" marR="0" lvl="4" indent="-4423"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5pPr>
            <a:lvl6pPr marL="2008695" marR="0" lvl="5" indent="-2735"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6pPr>
            <a:lvl7pPr marL="2410432" marR="0" lvl="6" indent="-1039"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7pPr>
            <a:lvl8pPr marL="2812169" marR="0" lvl="7" indent="-10549"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8pPr>
            <a:lvl9pPr marL="3213907" marR="0" lvl="8" indent="-8853"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4709160" y="1577374"/>
            <a:ext cx="3977639" cy="24441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1pPr>
            <a:lvl2pPr marL="401735" marR="0" lvl="1" indent="-9508"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2pPr>
            <a:lvl3pPr marL="803472" marR="0" lvl="2" indent="-7812"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3pPr>
            <a:lvl4pPr marL="1205214" marR="0" lvl="3" indent="-6120"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4pPr>
            <a:lvl5pPr marL="1606950" marR="0" lvl="4" indent="-4423"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5pPr>
            <a:lvl6pPr marL="2008695" marR="0" lvl="5" indent="-2735"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6pPr>
            <a:lvl7pPr marL="2410432" marR="0" lvl="6" indent="-1039"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7pPr>
            <a:lvl8pPr marL="2812169" marR="0" lvl="7" indent="-10549"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8pPr>
            <a:lvl9pPr marL="3213907" marR="0" lvl="8" indent="-8853"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08990" y="6377942"/>
            <a:ext cx="2926078" cy="246221"/>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888888"/>
              </a:buClr>
              <a:buFont typeface="Calibri"/>
              <a:buNone/>
              <a:defRPr sz="1588" b="0" i="0" u="none" strike="noStrike" cap="none">
                <a:solidFill>
                  <a:srgbClr val="888888"/>
                </a:solidFill>
                <a:latin typeface="Calibri"/>
                <a:ea typeface="Calibri"/>
                <a:cs typeface="Calibri"/>
                <a:sym typeface="Calibri"/>
              </a:defRPr>
            </a:lvl1pPr>
            <a:lvl2pPr marL="401641" marR="0" lvl="1" indent="-9414"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2pPr>
            <a:lvl3pPr marL="803283" marR="0" lvl="2" indent="-7623"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3pPr>
            <a:lvl4pPr marL="1204932" marR="0" lvl="3" indent="-5839"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4pPr>
            <a:lvl5pPr marL="1606573" marR="0" lvl="4" indent="-4046"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5pPr>
            <a:lvl6pPr marL="2008225" marR="0" lvl="5" indent="-226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6pPr>
            <a:lvl7pPr marL="2409869" marR="0" lvl="6" indent="-47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7pPr>
            <a:lvl8pPr marL="2811512" marR="0" lvl="7" indent="-989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8pPr>
            <a:lvl9pPr marL="3213155" marR="0" lvl="8" indent="-810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1" y="6377942"/>
            <a:ext cx="2103119" cy="246221"/>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888888"/>
              </a:buClr>
              <a:buFont typeface="Calibri"/>
              <a:buNone/>
              <a:defRPr sz="1588" b="0" i="0" u="none" strike="noStrike" cap="none">
                <a:solidFill>
                  <a:srgbClr val="888888"/>
                </a:solidFill>
                <a:latin typeface="Calibri"/>
                <a:ea typeface="Calibri"/>
                <a:cs typeface="Calibri"/>
                <a:sym typeface="Calibri"/>
              </a:defRPr>
            </a:lvl1pPr>
            <a:lvl2pPr marL="401641" marR="0" lvl="1" indent="-9414"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2pPr>
            <a:lvl3pPr marL="803283" marR="0" lvl="2" indent="-7623"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3pPr>
            <a:lvl4pPr marL="1204932" marR="0" lvl="3" indent="-5839"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4pPr>
            <a:lvl5pPr marL="1606573" marR="0" lvl="4" indent="-4046"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5pPr>
            <a:lvl6pPr marL="2008225" marR="0" lvl="5" indent="-226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6pPr>
            <a:lvl7pPr marL="2409869" marR="0" lvl="6" indent="-47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7pPr>
            <a:lvl8pPr marL="2811512" marR="0" lvl="7" indent="-989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8pPr>
            <a:lvl9pPr marL="3213155" marR="0" lvl="8" indent="-810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83680" y="6377942"/>
            <a:ext cx="2103119" cy="246221"/>
          </a:xfrm>
          <a:prstGeom prst="rect">
            <a:avLst/>
          </a:prstGeom>
          <a:noFill/>
          <a:ln>
            <a:noFill/>
          </a:ln>
        </p:spPr>
        <p:txBody>
          <a:bodyPr wrap="square" lIns="0" tIns="0" rIns="0" bIns="0" anchor="t" anchorCtr="0">
            <a:noAutofit/>
          </a:bodyPr>
          <a:lstStyle/>
          <a:p>
            <a:pPr algn="r">
              <a:buClr>
                <a:srgbClr val="888888"/>
              </a:buClr>
              <a:buSzPct val="25000"/>
            </a:pPr>
            <a:fld id="{00000000-1234-1234-1234-123412341234}" type="slidenum">
              <a:rPr lang="en-US" sz="1588" smtClean="0">
                <a:solidFill>
                  <a:srgbClr val="888888"/>
                </a:solidFill>
                <a:latin typeface="Calibri"/>
                <a:ea typeface="Calibri"/>
                <a:cs typeface="Calibri"/>
                <a:sym typeface="Calibri"/>
              </a:rPr>
              <a:pPr algn="r">
                <a:buClr>
                  <a:srgbClr val="888888"/>
                </a:buClr>
                <a:buSzPct val="25000"/>
              </a:pPr>
              <a:t>‹#›</a:t>
            </a:fld>
            <a:endParaRPr lang="en-US" sz="1588">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53954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lide">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85800" y="2126015"/>
            <a:ext cx="7772399" cy="24441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1pPr>
            <a:lvl2pPr lvl="1" indent="0">
              <a:spcBef>
                <a:spcPts val="0"/>
              </a:spcBef>
              <a:buFont typeface="Arial"/>
              <a:buNone/>
              <a:defRPr sz="1588"/>
            </a:lvl2pPr>
            <a:lvl3pPr lvl="2" indent="0">
              <a:spcBef>
                <a:spcPts val="0"/>
              </a:spcBef>
              <a:buFont typeface="Arial"/>
              <a:buNone/>
              <a:defRPr sz="1588"/>
            </a:lvl3pPr>
            <a:lvl4pPr lvl="3" indent="0">
              <a:spcBef>
                <a:spcPts val="0"/>
              </a:spcBef>
              <a:buFont typeface="Arial"/>
              <a:buNone/>
              <a:defRPr sz="1588"/>
            </a:lvl4pPr>
            <a:lvl5pPr lvl="4" indent="0">
              <a:spcBef>
                <a:spcPts val="0"/>
              </a:spcBef>
              <a:buFont typeface="Arial"/>
              <a:buNone/>
              <a:defRPr sz="1588"/>
            </a:lvl5pPr>
            <a:lvl6pPr lvl="5" indent="0">
              <a:spcBef>
                <a:spcPts val="0"/>
              </a:spcBef>
              <a:buFont typeface="Arial"/>
              <a:buNone/>
              <a:defRPr sz="1588"/>
            </a:lvl6pPr>
            <a:lvl7pPr lvl="6" indent="0">
              <a:spcBef>
                <a:spcPts val="0"/>
              </a:spcBef>
              <a:buFont typeface="Arial"/>
              <a:buNone/>
              <a:defRPr sz="1588"/>
            </a:lvl7pPr>
            <a:lvl8pPr lvl="7" indent="0">
              <a:spcBef>
                <a:spcPts val="0"/>
              </a:spcBef>
              <a:buFont typeface="Arial"/>
              <a:buNone/>
              <a:defRPr sz="1588"/>
            </a:lvl8pPr>
            <a:lvl9pPr lvl="8" indent="0">
              <a:spcBef>
                <a:spcPts val="0"/>
              </a:spcBef>
              <a:buFont typeface="Arial"/>
              <a:buNone/>
              <a:defRPr sz="1588"/>
            </a:lvl9pPr>
          </a:lstStyle>
          <a:p>
            <a:endParaRPr/>
          </a:p>
        </p:txBody>
      </p:sp>
      <p:sp>
        <p:nvSpPr>
          <p:cNvPr id="82" name="Shape 82"/>
          <p:cNvSpPr txBox="1">
            <a:spLocks noGrp="1"/>
          </p:cNvSpPr>
          <p:nvPr>
            <p:ph type="subTitle" idx="1"/>
          </p:nvPr>
        </p:nvSpPr>
        <p:spPr>
          <a:xfrm>
            <a:off x="1371629" y="3840514"/>
            <a:ext cx="6400798" cy="24441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1pPr>
            <a:lvl2pPr marL="401735" marR="0" lvl="1" indent="-9508"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2pPr>
            <a:lvl3pPr marL="803472" marR="0" lvl="2" indent="-7812"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3pPr>
            <a:lvl4pPr marL="1205214" marR="0" lvl="3" indent="-6120"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4pPr>
            <a:lvl5pPr marL="1606950" marR="0" lvl="4" indent="-4423"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5pPr>
            <a:lvl6pPr marL="2008695" marR="0" lvl="5" indent="-2735"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6pPr>
            <a:lvl7pPr marL="2410432" marR="0" lvl="6" indent="-1039"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7pPr>
            <a:lvl8pPr marL="2812169" marR="0" lvl="7" indent="-10549"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8pPr>
            <a:lvl9pPr marL="3213907" marR="0" lvl="8" indent="-8853" algn="l" rtl="0">
              <a:lnSpc>
                <a:spcPct val="100000"/>
              </a:lnSpc>
              <a:spcBef>
                <a:spcPts val="0"/>
              </a:spcBef>
              <a:spcAft>
                <a:spcPts val="0"/>
              </a:spcAft>
              <a:buClr>
                <a:srgbClr val="000000"/>
              </a:buClr>
              <a:buFont typeface="Calibri"/>
              <a:buNone/>
              <a:defRPr sz="1588" b="0" i="0" u="none" strike="noStrike" cap="none">
                <a:solidFill>
                  <a:srgbClr val="000000"/>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08990" y="6377942"/>
            <a:ext cx="2926078" cy="246221"/>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888888"/>
              </a:buClr>
              <a:buFont typeface="Calibri"/>
              <a:buNone/>
              <a:defRPr sz="1588" b="0" i="0" u="none" strike="noStrike" cap="none">
                <a:solidFill>
                  <a:srgbClr val="888888"/>
                </a:solidFill>
                <a:latin typeface="Calibri"/>
                <a:ea typeface="Calibri"/>
                <a:cs typeface="Calibri"/>
                <a:sym typeface="Calibri"/>
              </a:defRPr>
            </a:lvl1pPr>
            <a:lvl2pPr marL="401641" marR="0" lvl="1" indent="-9414"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2pPr>
            <a:lvl3pPr marL="803283" marR="0" lvl="2" indent="-7623"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3pPr>
            <a:lvl4pPr marL="1204932" marR="0" lvl="3" indent="-5839"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4pPr>
            <a:lvl5pPr marL="1606573" marR="0" lvl="4" indent="-4046"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5pPr>
            <a:lvl6pPr marL="2008225" marR="0" lvl="5" indent="-226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6pPr>
            <a:lvl7pPr marL="2409869" marR="0" lvl="6" indent="-47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7pPr>
            <a:lvl8pPr marL="2811512" marR="0" lvl="7" indent="-989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8pPr>
            <a:lvl9pPr marL="3213155" marR="0" lvl="8" indent="-810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1" y="6377942"/>
            <a:ext cx="2103119" cy="246221"/>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888888"/>
              </a:buClr>
              <a:buFont typeface="Calibri"/>
              <a:buNone/>
              <a:defRPr sz="1588" b="0" i="0" u="none" strike="noStrike" cap="none">
                <a:solidFill>
                  <a:srgbClr val="888888"/>
                </a:solidFill>
                <a:latin typeface="Calibri"/>
                <a:ea typeface="Calibri"/>
                <a:cs typeface="Calibri"/>
                <a:sym typeface="Calibri"/>
              </a:defRPr>
            </a:lvl1pPr>
            <a:lvl2pPr marL="401641" marR="0" lvl="1" indent="-9414"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2pPr>
            <a:lvl3pPr marL="803283" marR="0" lvl="2" indent="-7623"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3pPr>
            <a:lvl4pPr marL="1204932" marR="0" lvl="3" indent="-5839"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4pPr>
            <a:lvl5pPr marL="1606573" marR="0" lvl="4" indent="-4046"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5pPr>
            <a:lvl6pPr marL="2008225" marR="0" lvl="5" indent="-226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6pPr>
            <a:lvl7pPr marL="2409869" marR="0" lvl="6" indent="-47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7pPr>
            <a:lvl8pPr marL="2811512" marR="0" lvl="7" indent="-989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8pPr>
            <a:lvl9pPr marL="3213155" marR="0" lvl="8" indent="-810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83680" y="6377942"/>
            <a:ext cx="2103119" cy="246221"/>
          </a:xfrm>
          <a:prstGeom prst="rect">
            <a:avLst/>
          </a:prstGeom>
          <a:noFill/>
          <a:ln>
            <a:noFill/>
          </a:ln>
        </p:spPr>
        <p:txBody>
          <a:bodyPr wrap="square" lIns="0" tIns="0" rIns="0" bIns="0" anchor="t" anchorCtr="0">
            <a:noAutofit/>
          </a:bodyPr>
          <a:lstStyle/>
          <a:p>
            <a:pPr algn="r">
              <a:buClr>
                <a:srgbClr val="888888"/>
              </a:buClr>
              <a:buSzPct val="25000"/>
            </a:pPr>
            <a:fld id="{00000000-1234-1234-1234-123412341234}" type="slidenum">
              <a:rPr lang="en-US" sz="1588" smtClean="0">
                <a:solidFill>
                  <a:srgbClr val="888888"/>
                </a:solidFill>
                <a:latin typeface="Calibri"/>
                <a:ea typeface="Calibri"/>
                <a:cs typeface="Calibri"/>
                <a:sym typeface="Calibri"/>
              </a:rPr>
              <a:pPr algn="r">
                <a:buClr>
                  <a:srgbClr val="888888"/>
                </a:buClr>
                <a:buSzPct val="25000"/>
              </a:pPr>
              <a:t>‹#›</a:t>
            </a:fld>
            <a:endParaRPr lang="en-US" sz="1588">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65486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 name="Title Text"/>
          <p:cNvSpPr txBox="1">
            <a:spLocks noGrp="1"/>
          </p:cNvSpPr>
          <p:nvPr>
            <p:ph type="title"/>
          </p:nvPr>
        </p:nvSpPr>
        <p:spPr>
          <a:xfrm>
            <a:off x="342900" y="1876099"/>
            <a:ext cx="8454260" cy="3137229"/>
          </a:xfrm>
          <a:prstGeom prst="rect">
            <a:avLst/>
          </a:prstGeom>
        </p:spPr>
        <p:txBody>
          <a:bodyPr/>
          <a:lstStyle>
            <a:lvl1pPr algn="ctr">
              <a:defRPr sz="3750"/>
            </a:lvl1pPr>
          </a:lstStyle>
          <a:p>
            <a:r>
              <a:t>Title Text</a:t>
            </a:r>
          </a:p>
        </p:txBody>
      </p:sp>
      <p:sp>
        <p:nvSpPr>
          <p:cNvPr id="14" name="Body Level One…"/>
          <p:cNvSpPr txBox="1">
            <a:spLocks noGrp="1"/>
          </p:cNvSpPr>
          <p:nvPr>
            <p:ph type="body" sz="quarter" idx="1"/>
          </p:nvPr>
        </p:nvSpPr>
        <p:spPr>
          <a:xfrm>
            <a:off x="2396357" y="5105400"/>
            <a:ext cx="6400802" cy="1752600"/>
          </a:xfrm>
          <a:prstGeom prst="rect">
            <a:avLst/>
          </a:prstGeom>
        </p:spPr>
        <p:txBody>
          <a:bodyPr/>
          <a:lstStyle>
            <a:lvl1pPr marL="0" indent="0" algn="r">
              <a:spcBef>
                <a:spcPts val="600"/>
              </a:spcBef>
              <a:buClrTx/>
              <a:buSzTx/>
              <a:buFontTx/>
              <a:buNone/>
              <a:defRPr sz="2700"/>
            </a:lvl1pPr>
            <a:lvl2pPr marL="0" indent="457086" algn="r">
              <a:spcBef>
                <a:spcPts val="600"/>
              </a:spcBef>
              <a:buClrTx/>
              <a:buSzTx/>
              <a:buFontTx/>
              <a:buNone/>
              <a:defRPr sz="2700"/>
            </a:lvl2pPr>
            <a:lvl3pPr marL="0" indent="914171" algn="r">
              <a:spcBef>
                <a:spcPts val="600"/>
              </a:spcBef>
              <a:buClrTx/>
              <a:buSzTx/>
              <a:buFontTx/>
              <a:buNone/>
              <a:defRPr sz="2700"/>
            </a:lvl3pPr>
            <a:lvl4pPr marL="0" indent="1371257" algn="r">
              <a:spcBef>
                <a:spcPts val="600"/>
              </a:spcBef>
              <a:buClrTx/>
              <a:buSzTx/>
              <a:buFontTx/>
              <a:buNone/>
              <a:defRPr sz="2700"/>
            </a:lvl4pPr>
            <a:lvl5pPr marL="0" indent="1828342" algn="r">
              <a:spcBef>
                <a:spcPts val="600"/>
              </a:spcBef>
              <a:buClrTx/>
              <a:buSzTx/>
              <a:buFontTx/>
              <a:buNone/>
              <a:defRPr sz="27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137196" y="6400802"/>
            <a:ext cx="372857" cy="369332"/>
          </a:xfrm>
          <a:prstGeom prst="rect">
            <a:avLst/>
          </a:prstGeom>
        </p:spPr>
        <p:txBody>
          <a:bodyPr/>
          <a:lstStyle>
            <a:lvl1pPr>
              <a:defRPr>
                <a:latin typeface="Lato"/>
                <a:ea typeface="Lato"/>
                <a:cs typeface="Lato"/>
                <a:sym typeface="Lato"/>
              </a:defRPr>
            </a:lvl1pPr>
          </a:lstStyle>
          <a:p>
            <a:fld id="{86CB4B4D-7CA3-9044-876B-883B54F8677D}" type="slidenum">
              <a:t>‹#›</a:t>
            </a:fld>
            <a:endParaRPr/>
          </a:p>
        </p:txBody>
      </p:sp>
      <p:sp>
        <p:nvSpPr>
          <p:cNvPr id="16" name="Rectangle 3"/>
          <p:cNvSpPr/>
          <p:nvPr/>
        </p:nvSpPr>
        <p:spPr>
          <a:xfrm>
            <a:off x="250031" y="333375"/>
            <a:ext cx="2771775" cy="1171575"/>
          </a:xfrm>
          <a:prstGeom prst="rect">
            <a:avLst/>
          </a:prstGeom>
          <a:solidFill>
            <a:srgbClr val="FFFFFF"/>
          </a:solidFill>
          <a:ln w="12700">
            <a:miter lim="400000"/>
          </a:ln>
        </p:spPr>
        <p:txBody>
          <a:bodyPr lIns="34289" rIns="34289" anchor="ctr"/>
          <a:lstStyle/>
          <a:p>
            <a:pPr algn="ctr">
              <a:defRPr>
                <a:solidFill>
                  <a:srgbClr val="FFFFFF"/>
                </a:solidFill>
              </a:defRPr>
            </a:pPr>
            <a:endParaRPr sz="1350"/>
          </a:p>
        </p:txBody>
      </p:sp>
      <p:pic>
        <p:nvPicPr>
          <p:cNvPr id="17" name="Picture 6" descr="Picture 6"/>
          <p:cNvPicPr>
            <a:picLocks noChangeAspect="1"/>
          </p:cNvPicPr>
          <p:nvPr/>
        </p:nvPicPr>
        <p:blipFill>
          <a:blip r:embed="rId3"/>
          <a:stretch>
            <a:fillRect/>
          </a:stretch>
        </p:blipFill>
        <p:spPr>
          <a:xfrm>
            <a:off x="342900" y="311310"/>
            <a:ext cx="2771775" cy="1012502"/>
          </a:xfrm>
          <a:prstGeom prst="rect">
            <a:avLst/>
          </a:prstGeom>
          <a:ln w="12700">
            <a:miter lim="400000"/>
          </a:ln>
        </p:spPr>
      </p:pic>
    </p:spTree>
    <p:extLst>
      <p:ext uri="{BB962C8B-B14F-4D97-AF65-F5344CB8AC3E}">
        <p14:creationId xmlns:p14="http://schemas.microsoft.com/office/powerpoint/2010/main" val="214298053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Title Text"/>
          <p:cNvSpPr txBox="1">
            <a:spLocks noGrp="1"/>
          </p:cNvSpPr>
          <p:nvPr>
            <p:ph type="title"/>
          </p:nvPr>
        </p:nvSpPr>
        <p:spPr>
          <a:prstGeom prst="rect">
            <a:avLst/>
          </a:prstGeom>
        </p:spPr>
        <p:txBody>
          <a:bodyPr/>
          <a:lstStyle/>
          <a:p>
            <a:r>
              <a:t>Title Text</a:t>
            </a:r>
          </a:p>
        </p:txBody>
      </p:sp>
      <p:sp>
        <p:nvSpPr>
          <p:cNvPr id="2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7511599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sz="half" idx="1"/>
          </p:nvPr>
        </p:nvSpPr>
        <p:spPr>
          <a:xfrm>
            <a:off x="457200" y="1600203"/>
            <a:ext cx="4038600" cy="4525963"/>
          </a:xfrm>
          <a:prstGeom prst="rect">
            <a:avLst/>
          </a:prstGeom>
        </p:spPr>
        <p:txBody>
          <a:bodyPr/>
          <a:lstStyle>
            <a:lvl1pPr>
              <a:spcBef>
                <a:spcPts val="600"/>
              </a:spcBef>
              <a:defRPr sz="2775"/>
            </a:lvl1pPr>
            <a:lvl2pPr marL="798056" indent="-340971">
              <a:spcBef>
                <a:spcPts val="600"/>
              </a:spcBef>
              <a:defRPr sz="2775"/>
            </a:lvl2pPr>
            <a:lvl3pPr marL="1239405" indent="-325234">
              <a:spcBef>
                <a:spcPts val="600"/>
              </a:spcBef>
              <a:defRPr sz="2775"/>
            </a:lvl3pPr>
            <a:lvl4pPr marL="1738913" indent="-367656">
              <a:spcBef>
                <a:spcPts val="600"/>
              </a:spcBef>
              <a:defRPr sz="2775"/>
            </a:lvl4pPr>
            <a:lvl5pPr marL="2195999" indent="-367656">
              <a:spcBef>
                <a:spcPts val="600"/>
              </a:spcBef>
              <a:defRPr sz="2775"/>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219159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25"/>
              </a:spcBef>
              <a:buClrTx/>
              <a:buSzTx/>
              <a:buFontTx/>
              <a:buNone/>
              <a:defRPr sz="2325" b="1">
                <a:solidFill>
                  <a:schemeClr val="accent2"/>
                </a:solidFill>
              </a:defRPr>
            </a:lvl1pPr>
            <a:lvl2pPr marL="0" indent="457086">
              <a:spcBef>
                <a:spcPts val="525"/>
              </a:spcBef>
              <a:buClrTx/>
              <a:buSzTx/>
              <a:buFontTx/>
              <a:buNone/>
              <a:defRPr sz="2325" b="1">
                <a:solidFill>
                  <a:schemeClr val="accent2"/>
                </a:solidFill>
              </a:defRPr>
            </a:lvl2pPr>
            <a:lvl3pPr marL="0" indent="914171">
              <a:spcBef>
                <a:spcPts val="525"/>
              </a:spcBef>
              <a:buClrTx/>
              <a:buSzTx/>
              <a:buFontTx/>
              <a:buNone/>
              <a:defRPr sz="2325" b="1">
                <a:solidFill>
                  <a:schemeClr val="accent2"/>
                </a:solidFill>
              </a:defRPr>
            </a:lvl3pPr>
            <a:lvl4pPr marL="0" indent="1371257">
              <a:spcBef>
                <a:spcPts val="525"/>
              </a:spcBef>
              <a:buClrTx/>
              <a:buSzTx/>
              <a:buFontTx/>
              <a:buNone/>
              <a:defRPr sz="2325" b="1">
                <a:solidFill>
                  <a:schemeClr val="accent2"/>
                </a:solidFill>
              </a:defRPr>
            </a:lvl4pPr>
            <a:lvl5pPr marL="0" indent="1828342">
              <a:spcBef>
                <a:spcPts val="525"/>
              </a:spcBef>
              <a:buClrTx/>
              <a:buSzTx/>
              <a:buFontTx/>
              <a:buNone/>
              <a:defRPr sz="2325" b="1">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44" name="Text Placeholder 4"/>
          <p:cNvSpPr>
            <a:spLocks noGrp="1"/>
          </p:cNvSpPr>
          <p:nvPr>
            <p:ph type="body" sz="quarter" idx="13"/>
          </p:nvPr>
        </p:nvSpPr>
        <p:spPr>
          <a:xfrm>
            <a:off x="4645024" y="1535112"/>
            <a:ext cx="4041776" cy="639763"/>
          </a:xfrm>
          <a:prstGeom prst="rect">
            <a:avLst/>
          </a:prstGeom>
        </p:spPr>
        <p:txBody>
          <a:bodyPr anchor="b"/>
          <a:lstStyle>
            <a:lvl1pPr marL="0" indent="0">
              <a:spcBef>
                <a:spcPts val="525"/>
              </a:spcBef>
              <a:buClrTx/>
              <a:buSzTx/>
              <a:buFontTx/>
              <a:buNone/>
              <a:defRPr sz="3100" b="1">
                <a:solidFill>
                  <a:schemeClr val="accent2"/>
                </a:solidFill>
              </a:defRPr>
            </a:lvl1pPr>
          </a:lstStyle>
          <a:p>
            <a:pPr marL="0" indent="0">
              <a:spcBef>
                <a:spcPts val="700"/>
              </a:spcBef>
              <a:buClrTx/>
              <a:buSzTx/>
              <a:buFontTx/>
              <a:buNone/>
              <a:defRPr sz="3100" b="1">
                <a:solidFill>
                  <a:schemeClr val="accent2"/>
                </a:solidFill>
              </a:defRPr>
            </a:pPr>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734612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9812341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1" name="Body Level One…"/>
          <p:cNvSpPr txBox="1">
            <a:spLocks noGrp="1"/>
          </p:cNvSpPr>
          <p:nvPr>
            <p:ph type="body" sz="quarter" idx="1"/>
          </p:nvPr>
        </p:nvSpPr>
        <p:spPr>
          <a:xfrm>
            <a:off x="767953" y="1816101"/>
            <a:ext cx="2466567" cy="778515"/>
          </a:xfrm>
          <a:prstGeom prst="rect">
            <a:avLst/>
          </a:prstGeom>
          <a:solidFill>
            <a:schemeClr val="accent1"/>
          </a:solidFill>
        </p:spPr>
        <p:txBody>
          <a:bodyPr anchor="ctr"/>
          <a:lstStyle>
            <a:lvl1pPr marL="0" indent="0" algn="ctr">
              <a:spcBef>
                <a:spcPts val="375"/>
              </a:spcBef>
              <a:buClrTx/>
              <a:buSzTx/>
              <a:buFontTx/>
              <a:buNone/>
              <a:defRPr sz="1800" b="1">
                <a:solidFill>
                  <a:srgbClr val="FFFFFF"/>
                </a:solidFill>
              </a:defRPr>
            </a:lvl1pPr>
            <a:lvl2pPr marL="647537" indent="-190452" algn="ctr">
              <a:spcBef>
                <a:spcPts val="375"/>
              </a:spcBef>
              <a:buClrTx/>
              <a:buFontTx/>
              <a:defRPr sz="1800" b="1">
                <a:solidFill>
                  <a:srgbClr val="FFFFFF"/>
                </a:solidFill>
              </a:defRPr>
            </a:lvl2pPr>
            <a:lvl3pPr marL="1110065" indent="-195894" algn="ctr">
              <a:spcBef>
                <a:spcPts val="375"/>
              </a:spcBef>
              <a:buClrTx/>
              <a:buFontTx/>
              <a:defRPr sz="1800" b="1">
                <a:solidFill>
                  <a:srgbClr val="FFFFFF"/>
                </a:solidFill>
              </a:defRPr>
            </a:lvl3pPr>
            <a:lvl4pPr marL="1599800" indent="-228543" algn="ctr">
              <a:spcBef>
                <a:spcPts val="375"/>
              </a:spcBef>
              <a:buClrTx/>
              <a:buFontTx/>
              <a:defRPr sz="1800" b="1">
                <a:solidFill>
                  <a:srgbClr val="FFFFFF"/>
                </a:solidFill>
              </a:defRPr>
            </a:lvl4pPr>
            <a:lvl5pPr marL="2056885" indent="-228543" algn="ctr">
              <a:spcBef>
                <a:spcPts val="375"/>
              </a:spcBef>
              <a:buClrTx/>
              <a:buFontTx/>
              <a:defRPr sz="1800"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2" name="Text Placeholder 2"/>
          <p:cNvSpPr>
            <a:spLocks noGrp="1"/>
          </p:cNvSpPr>
          <p:nvPr>
            <p:ph type="body" sz="quarter" idx="13"/>
          </p:nvPr>
        </p:nvSpPr>
        <p:spPr>
          <a:xfrm>
            <a:off x="3338717" y="1816101"/>
            <a:ext cx="2466567" cy="778515"/>
          </a:xfrm>
          <a:prstGeom prst="rect">
            <a:avLst/>
          </a:prstGeom>
          <a:solidFill>
            <a:schemeClr val="accent2"/>
          </a:solidFill>
        </p:spPr>
        <p:txBody>
          <a:bodyPr anchor="ctr"/>
          <a:lstStyle>
            <a:lvl1pPr marL="0" indent="0" algn="ctr">
              <a:spcBef>
                <a:spcPts val="375"/>
              </a:spcBef>
              <a:buClrTx/>
              <a:buSzTx/>
              <a:buFontTx/>
              <a:buNone/>
              <a:defRPr sz="2400" b="1">
                <a:solidFill>
                  <a:srgbClr val="FFFFFF"/>
                </a:solidFill>
              </a:defRPr>
            </a:lvl1pPr>
          </a:lstStyle>
          <a:p>
            <a:pPr marL="0" indent="0" algn="ctr">
              <a:spcBef>
                <a:spcPts val="500"/>
              </a:spcBef>
              <a:buClrTx/>
              <a:buSzTx/>
              <a:buFontTx/>
              <a:buNone/>
              <a:defRPr sz="2400" b="1">
                <a:solidFill>
                  <a:srgbClr val="FFFFFF"/>
                </a:solidFill>
              </a:defRPr>
            </a:pPr>
            <a:endParaRPr/>
          </a:p>
        </p:txBody>
      </p:sp>
      <p:sp>
        <p:nvSpPr>
          <p:cNvPr id="63" name="Text Placeholder 2"/>
          <p:cNvSpPr>
            <a:spLocks noGrp="1"/>
          </p:cNvSpPr>
          <p:nvPr>
            <p:ph type="body" sz="quarter" idx="14"/>
          </p:nvPr>
        </p:nvSpPr>
        <p:spPr>
          <a:xfrm>
            <a:off x="5909481" y="1816101"/>
            <a:ext cx="2466567" cy="778515"/>
          </a:xfrm>
          <a:prstGeom prst="rect">
            <a:avLst/>
          </a:prstGeom>
          <a:solidFill>
            <a:schemeClr val="accent3"/>
          </a:solidFill>
        </p:spPr>
        <p:txBody>
          <a:bodyPr anchor="ctr"/>
          <a:lstStyle>
            <a:lvl1pPr marL="0" indent="0" algn="ctr">
              <a:spcBef>
                <a:spcPts val="375"/>
              </a:spcBef>
              <a:buClrTx/>
              <a:buSzTx/>
              <a:buFontTx/>
              <a:buNone/>
              <a:defRPr sz="2400" b="1">
                <a:solidFill>
                  <a:srgbClr val="FFFFFF"/>
                </a:solidFill>
              </a:defRPr>
            </a:lvl1pPr>
          </a:lstStyle>
          <a:p>
            <a:pPr marL="0" indent="0" algn="ctr">
              <a:spcBef>
                <a:spcPts val="500"/>
              </a:spcBef>
              <a:buClrTx/>
              <a:buSzTx/>
              <a:buFontTx/>
              <a:buNone/>
              <a:defRPr sz="2400" b="1">
                <a:solidFill>
                  <a:srgbClr val="FFFFFF"/>
                </a:solidFill>
              </a:defRPr>
            </a:pPr>
            <a:endParaRPr/>
          </a:p>
        </p:txBody>
      </p:sp>
      <p:sp>
        <p:nvSpPr>
          <p:cNvPr id="64" name="Text Placeholder 7"/>
          <p:cNvSpPr>
            <a:spLocks noGrp="1"/>
          </p:cNvSpPr>
          <p:nvPr>
            <p:ph type="body" sz="quarter" idx="15"/>
          </p:nvPr>
        </p:nvSpPr>
        <p:spPr>
          <a:xfrm>
            <a:off x="767953" y="2594613"/>
            <a:ext cx="2466976" cy="3113089"/>
          </a:xfrm>
          <a:prstGeom prst="rect">
            <a:avLst/>
          </a:prstGeom>
        </p:spPr>
        <p:txBody>
          <a:bodyPr/>
          <a:lstStyle>
            <a:lvl1pPr marL="0" indent="0">
              <a:spcBef>
                <a:spcPts val="375"/>
              </a:spcBef>
              <a:buClrTx/>
              <a:buSzTx/>
              <a:buFontTx/>
              <a:buNone/>
              <a:defRPr sz="2400"/>
            </a:lvl1pPr>
          </a:lstStyle>
          <a:p>
            <a:pPr marL="0" indent="0">
              <a:spcBef>
                <a:spcPts val="500"/>
              </a:spcBef>
              <a:buClrTx/>
              <a:buSzTx/>
              <a:buFontTx/>
              <a:buNone/>
              <a:defRPr sz="2400"/>
            </a:pPr>
            <a:endParaRPr/>
          </a:p>
        </p:txBody>
      </p:sp>
      <p:sp>
        <p:nvSpPr>
          <p:cNvPr id="65" name="Text Placeholder 7"/>
          <p:cNvSpPr>
            <a:spLocks noGrp="1"/>
          </p:cNvSpPr>
          <p:nvPr>
            <p:ph type="body" sz="quarter" idx="16"/>
          </p:nvPr>
        </p:nvSpPr>
        <p:spPr>
          <a:xfrm>
            <a:off x="3338717" y="2594613"/>
            <a:ext cx="2466976" cy="3113089"/>
          </a:xfrm>
          <a:prstGeom prst="rect">
            <a:avLst/>
          </a:prstGeom>
        </p:spPr>
        <p:txBody>
          <a:bodyPr/>
          <a:lstStyle>
            <a:lvl1pPr marL="0" indent="0">
              <a:spcBef>
                <a:spcPts val="375"/>
              </a:spcBef>
              <a:buClrTx/>
              <a:buSzTx/>
              <a:buFontTx/>
              <a:buNone/>
              <a:defRPr sz="2400"/>
            </a:lvl1pPr>
          </a:lstStyle>
          <a:p>
            <a:pPr marL="0" indent="0">
              <a:spcBef>
                <a:spcPts val="500"/>
              </a:spcBef>
              <a:buClrTx/>
              <a:buSzTx/>
              <a:buFontTx/>
              <a:buNone/>
              <a:defRPr sz="2400"/>
            </a:pPr>
            <a:endParaRPr/>
          </a:p>
        </p:txBody>
      </p:sp>
      <p:sp>
        <p:nvSpPr>
          <p:cNvPr id="66" name="Text Placeholder 7"/>
          <p:cNvSpPr>
            <a:spLocks noGrp="1"/>
          </p:cNvSpPr>
          <p:nvPr>
            <p:ph type="body" sz="quarter" idx="17"/>
          </p:nvPr>
        </p:nvSpPr>
        <p:spPr>
          <a:xfrm>
            <a:off x="5909070" y="2594613"/>
            <a:ext cx="2466976" cy="3113089"/>
          </a:xfrm>
          <a:prstGeom prst="rect">
            <a:avLst/>
          </a:prstGeom>
        </p:spPr>
        <p:txBody>
          <a:bodyPr/>
          <a:lstStyle>
            <a:lvl1pPr marL="0" indent="0">
              <a:spcBef>
                <a:spcPts val="375"/>
              </a:spcBef>
              <a:buClrTx/>
              <a:buSzTx/>
              <a:buFontTx/>
              <a:buNone/>
              <a:defRPr sz="2400"/>
            </a:lvl1pPr>
          </a:lstStyle>
          <a:p>
            <a:pPr marL="0" indent="0">
              <a:spcBef>
                <a:spcPts val="500"/>
              </a:spcBef>
              <a:buClrTx/>
              <a:buSzTx/>
              <a:buFontTx/>
              <a:buNone/>
              <a:defRPr sz="2400"/>
            </a:pPr>
            <a:endParaRPr/>
          </a:p>
        </p:txBody>
      </p:sp>
      <p:sp>
        <p:nvSpPr>
          <p:cNvPr id="67" name="Rectangle 10"/>
          <p:cNvSpPr/>
          <p:nvPr/>
        </p:nvSpPr>
        <p:spPr>
          <a:xfrm>
            <a:off x="767544" y="5707700"/>
            <a:ext cx="2466976" cy="45720"/>
          </a:xfrm>
          <a:prstGeom prst="rect">
            <a:avLst/>
          </a:prstGeom>
          <a:gradFill>
            <a:gsLst>
              <a:gs pos="0">
                <a:schemeClr val="accent1"/>
              </a:gs>
              <a:gs pos="100000">
                <a:schemeClr val="accent1">
                  <a:hueOff val="-768389"/>
                  <a:lumOff val="33769"/>
                </a:schemeClr>
              </a:gs>
            </a:gsLst>
            <a:lin ang="16200000"/>
          </a:gradFill>
          <a:ln w="12700">
            <a:miter lim="400000"/>
          </a:ln>
          <a:effectLst>
            <a:outerShdw blurRad="38100" dist="23000" dir="5400000" rotWithShape="0">
              <a:srgbClr val="000000">
                <a:alpha val="35000"/>
              </a:srgbClr>
            </a:outerShdw>
          </a:effectLst>
        </p:spPr>
        <p:txBody>
          <a:bodyPr lIns="34289" rIns="34289" anchor="ctr"/>
          <a:lstStyle/>
          <a:p>
            <a:pPr algn="ctr">
              <a:defRPr>
                <a:solidFill>
                  <a:srgbClr val="FFFFFF"/>
                </a:solidFill>
              </a:defRPr>
            </a:pPr>
            <a:endParaRPr sz="1350"/>
          </a:p>
        </p:txBody>
      </p:sp>
      <p:sp>
        <p:nvSpPr>
          <p:cNvPr id="68" name="Rectangle 11"/>
          <p:cNvSpPr/>
          <p:nvPr/>
        </p:nvSpPr>
        <p:spPr>
          <a:xfrm>
            <a:off x="3337899" y="5707700"/>
            <a:ext cx="2466976" cy="45720"/>
          </a:xfrm>
          <a:prstGeom prst="rect">
            <a:avLst/>
          </a:prstGeom>
          <a:solidFill>
            <a:schemeClr val="accent2"/>
          </a:solidFill>
          <a:ln w="12700">
            <a:miter lim="400000"/>
          </a:ln>
          <a:effectLst>
            <a:outerShdw blurRad="38100" dist="23000" dir="5400000" rotWithShape="0">
              <a:srgbClr val="000000">
                <a:alpha val="35000"/>
              </a:srgbClr>
            </a:outerShdw>
          </a:effectLst>
        </p:spPr>
        <p:txBody>
          <a:bodyPr lIns="34289" rIns="34289" anchor="ctr"/>
          <a:lstStyle/>
          <a:p>
            <a:pPr algn="ctr">
              <a:defRPr>
                <a:solidFill>
                  <a:srgbClr val="FFFFFF"/>
                </a:solidFill>
              </a:defRPr>
            </a:pPr>
            <a:endParaRPr sz="1350"/>
          </a:p>
        </p:txBody>
      </p:sp>
      <p:sp>
        <p:nvSpPr>
          <p:cNvPr id="69" name="Rectangle 12"/>
          <p:cNvSpPr/>
          <p:nvPr/>
        </p:nvSpPr>
        <p:spPr>
          <a:xfrm>
            <a:off x="5927562" y="5707700"/>
            <a:ext cx="2466976" cy="45720"/>
          </a:xfrm>
          <a:prstGeom prst="rect">
            <a:avLst/>
          </a:prstGeom>
          <a:solidFill>
            <a:schemeClr val="accent3"/>
          </a:solidFill>
          <a:ln w="12700">
            <a:miter lim="400000"/>
          </a:ln>
          <a:effectLst>
            <a:outerShdw blurRad="38100" dist="23000" dir="5400000" rotWithShape="0">
              <a:srgbClr val="000000">
                <a:alpha val="35000"/>
              </a:srgbClr>
            </a:outerShdw>
          </a:effectLst>
        </p:spPr>
        <p:txBody>
          <a:bodyPr lIns="34289" rIns="34289" anchor="ctr"/>
          <a:lstStyle/>
          <a:p>
            <a:pPr algn="ctr">
              <a:defRPr>
                <a:solidFill>
                  <a:srgbClr val="FFFFFF"/>
                </a:solidFill>
              </a:defRPr>
            </a:pPr>
            <a:endParaRPr sz="1350"/>
          </a:p>
        </p:txBody>
      </p:sp>
      <p:sp>
        <p:nvSpPr>
          <p:cNvPr id="70" name="Title Text"/>
          <p:cNvSpPr txBox="1">
            <a:spLocks noGrp="1"/>
          </p:cNvSpPr>
          <p:nvPr>
            <p:ph type="title"/>
          </p:nvPr>
        </p:nvSpPr>
        <p:spPr>
          <a:prstGeom prst="rect">
            <a:avLst/>
          </a:prstGeom>
        </p:spPr>
        <p:txBody>
          <a:bodyPr/>
          <a:lstStyle/>
          <a:p>
            <a:r>
              <a:t>Title Text</a:t>
            </a:r>
          </a:p>
        </p:txBody>
      </p:sp>
      <p:sp>
        <p:nvSpPr>
          <p:cNvPr id="71" name="Rectangle 16"/>
          <p:cNvSpPr/>
          <p:nvPr/>
        </p:nvSpPr>
        <p:spPr>
          <a:xfrm>
            <a:off x="7250907" y="6126164"/>
            <a:ext cx="1821656" cy="731836"/>
          </a:xfrm>
          <a:prstGeom prst="rect">
            <a:avLst/>
          </a:prstGeom>
          <a:solidFill>
            <a:srgbClr val="FFFFFF"/>
          </a:solidFill>
          <a:ln w="12700">
            <a:miter lim="400000"/>
          </a:ln>
        </p:spPr>
        <p:txBody>
          <a:bodyPr lIns="34289" rIns="34289" anchor="ctr"/>
          <a:lstStyle/>
          <a:p>
            <a:pPr algn="ctr">
              <a:defRPr>
                <a:solidFill>
                  <a:srgbClr val="FFFFFF"/>
                </a:solidFill>
              </a:defRPr>
            </a:pPr>
            <a:endParaRPr sz="1350"/>
          </a:p>
        </p:txBody>
      </p:sp>
      <p:pic>
        <p:nvPicPr>
          <p:cNvPr id="72" name="Picture 17" descr="Picture 17"/>
          <p:cNvPicPr>
            <a:picLocks noChangeAspect="1"/>
          </p:cNvPicPr>
          <p:nvPr/>
        </p:nvPicPr>
        <p:blipFill>
          <a:blip r:embed="rId2"/>
          <a:stretch>
            <a:fillRect/>
          </a:stretch>
        </p:blipFill>
        <p:spPr>
          <a:xfrm>
            <a:off x="7334099" y="6234908"/>
            <a:ext cx="1408065" cy="514351"/>
          </a:xfrm>
          <a:prstGeom prst="rect">
            <a:avLst/>
          </a:prstGeom>
          <a:ln w="12700">
            <a:miter lim="400000"/>
          </a:ln>
        </p:spPr>
      </p:pic>
    </p:spTree>
    <p:extLst>
      <p:ext uri="{BB962C8B-B14F-4D97-AF65-F5344CB8AC3E}">
        <p14:creationId xmlns:p14="http://schemas.microsoft.com/office/powerpoint/2010/main" val="15894468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518861-3A21-4B5E-AF6C-CBE8C5385874}" type="datetimeFigureOut">
              <a:rPr lang="en-US" smtClean="0"/>
              <a:t>6/12/19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48682-CC8D-460C-94D8-30C8ABC30FD1}" type="slidenum">
              <a:rPr lang="en-US" smtClean="0"/>
              <a:t>‹#›</a:t>
            </a:fld>
            <a:endParaRPr lang="en-US"/>
          </a:p>
        </p:txBody>
      </p:sp>
    </p:spTree>
    <p:extLst>
      <p:ext uri="{BB962C8B-B14F-4D97-AF65-F5344CB8AC3E}">
        <p14:creationId xmlns:p14="http://schemas.microsoft.com/office/powerpoint/2010/main" val="1535347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086074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6" name="Title Text"/>
          <p:cNvSpPr txBox="1">
            <a:spLocks noGrp="1"/>
          </p:cNvSpPr>
          <p:nvPr>
            <p:ph type="title"/>
          </p:nvPr>
        </p:nvSpPr>
        <p:spPr>
          <a:xfrm>
            <a:off x="457201" y="273050"/>
            <a:ext cx="3008313" cy="1162050"/>
          </a:xfrm>
          <a:prstGeom prst="rect">
            <a:avLst/>
          </a:prstGeom>
        </p:spPr>
        <p:txBody>
          <a:bodyPr anchor="b"/>
          <a:lstStyle>
            <a:lvl1pPr>
              <a:defRPr sz="1950"/>
            </a:lvl1pPr>
          </a:lstStyle>
          <a:p>
            <a:r>
              <a:t>Title Text</a:t>
            </a:r>
          </a:p>
        </p:txBody>
      </p:sp>
      <p:sp>
        <p:nvSpPr>
          <p:cNvPr id="87" name="Body Level One…"/>
          <p:cNvSpPr txBox="1">
            <a:spLocks noGrp="1"/>
          </p:cNvSpPr>
          <p:nvPr>
            <p:ph type="body" idx="1"/>
          </p:nvPr>
        </p:nvSpPr>
        <p:spPr>
          <a:xfrm>
            <a:off x="3575050" y="273053"/>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8" name="Text Placeholder 3"/>
          <p:cNvSpPr>
            <a:spLocks noGrp="1"/>
          </p:cNvSpPr>
          <p:nvPr>
            <p:ph type="body" sz="half" idx="13"/>
          </p:nvPr>
        </p:nvSpPr>
        <p:spPr>
          <a:xfrm>
            <a:off x="457200" y="1435102"/>
            <a:ext cx="3008314" cy="4691064"/>
          </a:xfrm>
          <a:prstGeom prst="rect">
            <a:avLst/>
          </a:prstGeom>
        </p:spPr>
        <p:txBody>
          <a:bodyPr/>
          <a:lstStyle>
            <a:lvl1pPr marL="0" indent="0">
              <a:spcBef>
                <a:spcPts val="300"/>
              </a:spcBef>
              <a:buClrTx/>
              <a:buSzTx/>
              <a:buFontTx/>
              <a:buNone/>
              <a:defRPr sz="1800"/>
            </a:lvl1pPr>
          </a:lstStyle>
          <a:p>
            <a:pPr marL="0" indent="0">
              <a:spcBef>
                <a:spcPts val="400"/>
              </a:spcBef>
              <a:buClrTx/>
              <a:buSzTx/>
              <a:buFontTx/>
              <a:buNone/>
              <a:defRPr sz="1800"/>
            </a:pPr>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8033695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6" name="Title Text"/>
          <p:cNvSpPr txBox="1">
            <a:spLocks noGrp="1"/>
          </p:cNvSpPr>
          <p:nvPr>
            <p:ph type="title"/>
          </p:nvPr>
        </p:nvSpPr>
        <p:spPr>
          <a:xfrm>
            <a:off x="1792289" y="4800600"/>
            <a:ext cx="5486401" cy="566738"/>
          </a:xfrm>
          <a:prstGeom prst="rect">
            <a:avLst/>
          </a:prstGeom>
        </p:spPr>
        <p:txBody>
          <a:bodyPr anchor="b"/>
          <a:lstStyle>
            <a:lvl1pPr>
              <a:defRPr sz="1950"/>
            </a:lvl1pPr>
          </a:lstStyle>
          <a:p>
            <a:r>
              <a:t>Title Text</a:t>
            </a:r>
          </a:p>
        </p:txBody>
      </p:sp>
      <p:sp>
        <p:nvSpPr>
          <p:cNvPr id="97" name="Picture Placeholder 2"/>
          <p:cNvSpPr>
            <a:spLocks noGrp="1"/>
          </p:cNvSpPr>
          <p:nvPr>
            <p:ph type="pic" sz="half" idx="13"/>
          </p:nvPr>
        </p:nvSpPr>
        <p:spPr>
          <a:xfrm>
            <a:off x="1792289" y="612775"/>
            <a:ext cx="5486401" cy="4114800"/>
          </a:xfrm>
          <a:prstGeom prst="rect">
            <a:avLst/>
          </a:prstGeom>
        </p:spPr>
        <p:txBody>
          <a:bodyPr lIns="91439" rIns="91439">
            <a:noAutofit/>
          </a:bodyPr>
          <a:lstStyle/>
          <a:p>
            <a:endParaRPr/>
          </a:p>
        </p:txBody>
      </p:sp>
      <p:sp>
        <p:nvSpPr>
          <p:cNvPr id="98" name="Body Level One…"/>
          <p:cNvSpPr txBox="1">
            <a:spLocks noGrp="1"/>
          </p:cNvSpPr>
          <p:nvPr>
            <p:ph type="body" sz="quarter" idx="1"/>
          </p:nvPr>
        </p:nvSpPr>
        <p:spPr>
          <a:xfrm>
            <a:off x="1792289" y="5367338"/>
            <a:ext cx="5486401" cy="804863"/>
          </a:xfrm>
          <a:prstGeom prst="rect">
            <a:avLst/>
          </a:prstGeom>
        </p:spPr>
        <p:txBody>
          <a:bodyPr/>
          <a:lstStyle>
            <a:lvl1pPr marL="0" indent="0">
              <a:spcBef>
                <a:spcPts val="300"/>
              </a:spcBef>
              <a:buClrTx/>
              <a:buSzTx/>
              <a:buFontTx/>
              <a:buNone/>
              <a:defRPr sz="1350"/>
            </a:lvl1pPr>
            <a:lvl2pPr marL="0" indent="457086">
              <a:spcBef>
                <a:spcPts val="300"/>
              </a:spcBef>
              <a:buClrTx/>
              <a:buSzTx/>
              <a:buFontTx/>
              <a:buNone/>
              <a:defRPr sz="1350"/>
            </a:lvl2pPr>
            <a:lvl3pPr marL="0" indent="914171">
              <a:spcBef>
                <a:spcPts val="300"/>
              </a:spcBef>
              <a:buClrTx/>
              <a:buSzTx/>
              <a:buFontTx/>
              <a:buNone/>
              <a:defRPr sz="1350"/>
            </a:lvl3pPr>
            <a:lvl4pPr marL="0" indent="1371257">
              <a:spcBef>
                <a:spcPts val="300"/>
              </a:spcBef>
              <a:buClrTx/>
              <a:buSzTx/>
              <a:buFontTx/>
              <a:buNone/>
              <a:defRPr sz="1350"/>
            </a:lvl4pPr>
            <a:lvl5pPr marL="0" indent="1828342">
              <a:spcBef>
                <a:spcPts val="300"/>
              </a:spcBef>
              <a:buClrTx/>
              <a:buSzTx/>
              <a:buFontTx/>
              <a:buNone/>
              <a:defRPr sz="1350"/>
            </a:lvl5pPr>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0152476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106" name="Title Text"/>
          <p:cNvSpPr txBox="1">
            <a:spLocks noGrp="1"/>
          </p:cNvSpPr>
          <p:nvPr>
            <p:ph type="title"/>
          </p:nvPr>
        </p:nvSpPr>
        <p:spPr>
          <a:xfrm>
            <a:off x="457200" y="274639"/>
            <a:ext cx="8229601" cy="908703"/>
          </a:xfrm>
          <a:prstGeom prst="rect">
            <a:avLst/>
          </a:prstGeom>
        </p:spPr>
        <p:txBody>
          <a:bodyPr/>
          <a:lstStyle/>
          <a:p>
            <a:r>
              <a:t>Title Text</a:t>
            </a:r>
          </a:p>
        </p:txBody>
      </p:sp>
      <p:sp>
        <p:nvSpPr>
          <p:cNvPr id="107" name="Body Level One…"/>
          <p:cNvSpPr txBox="1">
            <a:spLocks noGrp="1"/>
          </p:cNvSpPr>
          <p:nvPr>
            <p:ph type="body" sz="quarter" idx="1"/>
          </p:nvPr>
        </p:nvSpPr>
        <p:spPr>
          <a:xfrm>
            <a:off x="457200" y="1183342"/>
            <a:ext cx="8229601" cy="639763"/>
          </a:xfrm>
          <a:prstGeom prst="rect">
            <a:avLst/>
          </a:prstGeom>
        </p:spPr>
        <p:txBody>
          <a:bodyPr anchor="b"/>
          <a:lstStyle>
            <a:lvl1pPr marL="0" indent="0">
              <a:spcBef>
                <a:spcPts val="525"/>
              </a:spcBef>
              <a:buClrTx/>
              <a:buSzTx/>
              <a:buFontTx/>
              <a:buNone/>
              <a:defRPr sz="2325" b="1">
                <a:solidFill>
                  <a:schemeClr val="accent2"/>
                </a:solidFill>
              </a:defRPr>
            </a:lvl1pPr>
            <a:lvl2pPr marL="0" indent="457086">
              <a:spcBef>
                <a:spcPts val="525"/>
              </a:spcBef>
              <a:buClrTx/>
              <a:buSzTx/>
              <a:buFontTx/>
              <a:buNone/>
              <a:defRPr sz="2325" b="1">
                <a:solidFill>
                  <a:schemeClr val="accent2"/>
                </a:solidFill>
              </a:defRPr>
            </a:lvl2pPr>
            <a:lvl3pPr marL="0" indent="914171">
              <a:spcBef>
                <a:spcPts val="525"/>
              </a:spcBef>
              <a:buClrTx/>
              <a:buSzTx/>
              <a:buFontTx/>
              <a:buNone/>
              <a:defRPr sz="2325" b="1">
                <a:solidFill>
                  <a:schemeClr val="accent2"/>
                </a:solidFill>
              </a:defRPr>
            </a:lvl3pPr>
            <a:lvl4pPr marL="0" indent="1371257">
              <a:spcBef>
                <a:spcPts val="525"/>
              </a:spcBef>
              <a:buClrTx/>
              <a:buSzTx/>
              <a:buFontTx/>
              <a:buNone/>
              <a:defRPr sz="2325" b="1">
                <a:solidFill>
                  <a:schemeClr val="accent2"/>
                </a:solidFill>
              </a:defRPr>
            </a:lvl4pPr>
            <a:lvl5pPr marL="0" indent="1828342">
              <a:spcBef>
                <a:spcPts val="525"/>
              </a:spcBef>
              <a:buClrTx/>
              <a:buSzTx/>
              <a:buFontTx/>
              <a:buNone/>
              <a:defRPr sz="2325" b="1">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xfrm>
            <a:off x="8618928" y="6327650"/>
            <a:ext cx="374459" cy="369332"/>
          </a:xfrm>
          <a:prstGeom prst="rect">
            <a:avLst/>
          </a:prstGeom>
        </p:spPr>
        <p:txBody>
          <a:bodyPr/>
          <a:lstStyle>
            <a:lvl1pPr algn="r"/>
          </a:lstStyle>
          <a:p>
            <a:fld id="{86CB4B4D-7CA3-9044-876B-883B54F8677D}" type="slidenum">
              <a:t>‹#›</a:t>
            </a:fld>
            <a:endParaRPr/>
          </a:p>
        </p:txBody>
      </p:sp>
    </p:spTree>
    <p:extLst>
      <p:ext uri="{BB962C8B-B14F-4D97-AF65-F5344CB8AC3E}">
        <p14:creationId xmlns:p14="http://schemas.microsoft.com/office/powerpoint/2010/main" val="245193244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518861-3A21-4B5E-AF6C-CBE8C5385874}" type="datetimeFigureOut">
              <a:rPr lang="en-US" smtClean="0"/>
              <a:t>6/12/19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48682-CC8D-460C-94D8-30C8ABC30FD1}" type="slidenum">
              <a:rPr lang="en-US" smtClean="0"/>
              <a:t>‹#›</a:t>
            </a:fld>
            <a:endParaRPr lang="en-US"/>
          </a:p>
        </p:txBody>
      </p:sp>
    </p:spTree>
    <p:extLst>
      <p:ext uri="{BB962C8B-B14F-4D97-AF65-F5344CB8AC3E}">
        <p14:creationId xmlns:p14="http://schemas.microsoft.com/office/powerpoint/2010/main" val="387422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518861-3A21-4B5E-AF6C-CBE8C5385874}" type="datetimeFigureOut">
              <a:rPr lang="en-US" smtClean="0"/>
              <a:t>6/12/19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48682-CC8D-460C-94D8-30C8ABC30FD1}" type="slidenum">
              <a:rPr lang="en-US" smtClean="0"/>
              <a:t>‹#›</a:t>
            </a:fld>
            <a:endParaRPr lang="en-US"/>
          </a:p>
        </p:txBody>
      </p:sp>
    </p:spTree>
    <p:extLst>
      <p:ext uri="{BB962C8B-B14F-4D97-AF65-F5344CB8AC3E}">
        <p14:creationId xmlns:p14="http://schemas.microsoft.com/office/powerpoint/2010/main" val="357291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518861-3A21-4B5E-AF6C-CBE8C5385874}" type="datetimeFigureOut">
              <a:rPr lang="en-US" smtClean="0"/>
              <a:t>6/12/19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48682-CC8D-460C-94D8-30C8ABC30FD1}" type="slidenum">
              <a:rPr lang="en-US" smtClean="0"/>
              <a:t>‹#›</a:t>
            </a:fld>
            <a:endParaRPr lang="en-US"/>
          </a:p>
        </p:txBody>
      </p:sp>
    </p:spTree>
    <p:extLst>
      <p:ext uri="{BB962C8B-B14F-4D97-AF65-F5344CB8AC3E}">
        <p14:creationId xmlns:p14="http://schemas.microsoft.com/office/powerpoint/2010/main" val="402808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18861-3A21-4B5E-AF6C-CBE8C5385874}" type="datetimeFigureOut">
              <a:rPr lang="en-US" smtClean="0"/>
              <a:t>6/12/19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48682-CC8D-460C-94D8-30C8ABC30FD1}" type="slidenum">
              <a:rPr lang="en-US" smtClean="0"/>
              <a:t>‹#›</a:t>
            </a:fld>
            <a:endParaRPr lang="en-US"/>
          </a:p>
        </p:txBody>
      </p:sp>
    </p:spTree>
    <p:extLst>
      <p:ext uri="{BB962C8B-B14F-4D97-AF65-F5344CB8AC3E}">
        <p14:creationId xmlns:p14="http://schemas.microsoft.com/office/powerpoint/2010/main" val="180202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518861-3A21-4B5E-AF6C-CBE8C5385874}" type="datetimeFigureOut">
              <a:rPr lang="en-US" smtClean="0"/>
              <a:t>6/12/19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48682-CC8D-460C-94D8-30C8ABC30FD1}" type="slidenum">
              <a:rPr lang="en-US" smtClean="0"/>
              <a:t>‹#›</a:t>
            </a:fld>
            <a:endParaRPr lang="en-US"/>
          </a:p>
        </p:txBody>
      </p:sp>
    </p:spTree>
    <p:extLst>
      <p:ext uri="{BB962C8B-B14F-4D97-AF65-F5344CB8AC3E}">
        <p14:creationId xmlns:p14="http://schemas.microsoft.com/office/powerpoint/2010/main" val="251210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518861-3A21-4B5E-AF6C-CBE8C5385874}" type="datetimeFigureOut">
              <a:rPr lang="en-US" smtClean="0"/>
              <a:t>6/12/19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48682-CC8D-460C-94D8-30C8ABC30FD1}" type="slidenum">
              <a:rPr lang="en-US" smtClean="0"/>
              <a:t>‹#›</a:t>
            </a:fld>
            <a:endParaRPr lang="en-US"/>
          </a:p>
        </p:txBody>
      </p:sp>
    </p:spTree>
    <p:extLst>
      <p:ext uri="{BB962C8B-B14F-4D97-AF65-F5344CB8AC3E}">
        <p14:creationId xmlns:p14="http://schemas.microsoft.com/office/powerpoint/2010/main" val="181949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18861-3A21-4B5E-AF6C-CBE8C5385874}" type="datetimeFigureOut">
              <a:rPr lang="en-US" smtClean="0"/>
              <a:t>6/12/19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48682-CC8D-460C-94D8-30C8ABC30FD1}" type="slidenum">
              <a:rPr lang="en-US" smtClean="0"/>
              <a:t>‹#›</a:t>
            </a:fld>
            <a:endParaRPr lang="en-US"/>
          </a:p>
        </p:txBody>
      </p:sp>
    </p:spTree>
    <p:extLst>
      <p:ext uri="{BB962C8B-B14F-4D97-AF65-F5344CB8AC3E}">
        <p14:creationId xmlns:p14="http://schemas.microsoft.com/office/powerpoint/2010/main" val="3685630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p:cNvSpPr>
          <p:nvPr/>
        </p:nvSpPr>
        <p:spPr bwMode="auto">
          <a:xfrm>
            <a:off x="0" y="0"/>
            <a:ext cx="9144000" cy="1210235"/>
          </a:xfrm>
          <a:custGeom>
            <a:avLst/>
            <a:gdLst>
              <a:gd name="T0" fmla="*/ 0 w 10058400"/>
              <a:gd name="T1" fmla="*/ 1371599 h 1371600"/>
              <a:gd name="T2" fmla="*/ 10058399 w 10058400"/>
              <a:gd name="T3" fmla="*/ 1371599 h 1371600"/>
              <a:gd name="T4" fmla="*/ 10058399 w 10058400"/>
              <a:gd name="T5" fmla="*/ 0 h 1371600"/>
              <a:gd name="T6" fmla="*/ 0 w 10058400"/>
              <a:gd name="T7" fmla="*/ 0 h 1371600"/>
              <a:gd name="T8" fmla="*/ 0 w 10058400"/>
              <a:gd name="T9" fmla="*/ 1371599 h 137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71600">
                <a:moveTo>
                  <a:pt x="0" y="1371599"/>
                </a:moveTo>
                <a:lnTo>
                  <a:pt x="10058399" y="1371599"/>
                </a:lnTo>
                <a:lnTo>
                  <a:pt x="10058399" y="0"/>
                </a:lnTo>
                <a:lnTo>
                  <a:pt x="0" y="0"/>
                </a:lnTo>
                <a:lnTo>
                  <a:pt x="0" y="1371599"/>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sz="1588"/>
          </a:p>
        </p:txBody>
      </p:sp>
      <p:sp>
        <p:nvSpPr>
          <p:cNvPr id="1027" name="bk object 17"/>
          <p:cNvSpPr>
            <a:spLocks noChangeArrowheads="1"/>
          </p:cNvSpPr>
          <p:nvPr/>
        </p:nvSpPr>
        <p:spPr bwMode="auto">
          <a:xfrm>
            <a:off x="207818" y="201706"/>
            <a:ext cx="1870364" cy="791416"/>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altLang="en-US" sz="1588">
              <a:latin typeface="Calibri" panose="020F0502020204030204" pitchFamily="34" charset="0"/>
            </a:endParaRPr>
          </a:p>
        </p:txBody>
      </p:sp>
      <p:sp>
        <p:nvSpPr>
          <p:cNvPr id="1028" name="bk object 18"/>
          <p:cNvSpPr>
            <a:spLocks/>
          </p:cNvSpPr>
          <p:nvPr/>
        </p:nvSpPr>
        <p:spPr bwMode="auto">
          <a:xfrm>
            <a:off x="1459057" y="402012"/>
            <a:ext cx="56284" cy="57430"/>
          </a:xfrm>
          <a:custGeom>
            <a:avLst/>
            <a:gdLst>
              <a:gd name="T0" fmla="*/ 34351 w 62230"/>
              <a:gd name="T1" fmla="*/ 0 h 66040"/>
              <a:gd name="T2" fmla="*/ 19418 w 62230"/>
              <a:gd name="T3" fmla="*/ 2477 h 66040"/>
              <a:gd name="T4" fmla="*/ 7640 w 62230"/>
              <a:gd name="T5" fmla="*/ 9546 h 66040"/>
              <a:gd name="T6" fmla="*/ 0 w 62230"/>
              <a:gd name="T7" fmla="*/ 20008 h 66040"/>
              <a:gd name="T8" fmla="*/ 642 w 62230"/>
              <a:gd name="T9" fmla="*/ 37809 h 66040"/>
              <a:gd name="T10" fmla="*/ 5374 w 62230"/>
              <a:gd name="T11" fmla="*/ 50786 h 66040"/>
              <a:gd name="T12" fmla="*/ 13394 w 62230"/>
              <a:gd name="T13" fmla="*/ 59210 h 66040"/>
              <a:gd name="T14" fmla="*/ 23894 w 62230"/>
              <a:gd name="T15" fmla="*/ 63350 h 66040"/>
              <a:gd name="T16" fmla="*/ 30186 w 62230"/>
              <a:gd name="T17" fmla="*/ 63899 h 66040"/>
              <a:gd name="T18" fmla="*/ 44428 w 62230"/>
              <a:gd name="T19" fmla="*/ 61117 h 66040"/>
              <a:gd name="T20" fmla="*/ 55200 w 62230"/>
              <a:gd name="T21" fmla="*/ 53385 h 66040"/>
              <a:gd name="T22" fmla="*/ 61563 w 62230"/>
              <a:gd name="T23" fmla="*/ 41626 h 66040"/>
              <a:gd name="T24" fmla="*/ 60059 w 62230"/>
              <a:gd name="T25" fmla="*/ 25121 h 66040"/>
              <a:gd name="T26" fmla="*/ 54367 w 62230"/>
              <a:gd name="T27" fmla="*/ 12478 h 66040"/>
              <a:gd name="T28" fmla="*/ 45469 w 62230"/>
              <a:gd name="T29" fmla="*/ 4002 h 66040"/>
              <a:gd name="T30" fmla="*/ 34351 w 62230"/>
              <a:gd name="T31" fmla="*/ 0 h 660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230" h="66040">
                <a:moveTo>
                  <a:pt x="34704" y="0"/>
                </a:moveTo>
                <a:lnTo>
                  <a:pt x="19618" y="2550"/>
                </a:lnTo>
                <a:lnTo>
                  <a:pt x="7718" y="9828"/>
                </a:lnTo>
                <a:lnTo>
                  <a:pt x="0" y="20598"/>
                </a:lnTo>
                <a:lnTo>
                  <a:pt x="648" y="38925"/>
                </a:lnTo>
                <a:lnTo>
                  <a:pt x="5430" y="52285"/>
                </a:lnTo>
                <a:lnTo>
                  <a:pt x="13532" y="60957"/>
                </a:lnTo>
                <a:lnTo>
                  <a:pt x="24140" y="65219"/>
                </a:lnTo>
                <a:lnTo>
                  <a:pt x="30497" y="65784"/>
                </a:lnTo>
                <a:lnTo>
                  <a:pt x="44885" y="62920"/>
                </a:lnTo>
                <a:lnTo>
                  <a:pt x="55769" y="54960"/>
                </a:lnTo>
                <a:lnTo>
                  <a:pt x="62197" y="42853"/>
                </a:lnTo>
                <a:lnTo>
                  <a:pt x="60677" y="25862"/>
                </a:lnTo>
                <a:lnTo>
                  <a:pt x="54927" y="12846"/>
                </a:lnTo>
                <a:lnTo>
                  <a:pt x="45938" y="4120"/>
                </a:lnTo>
                <a:lnTo>
                  <a:pt x="34704" y="0"/>
                </a:lnTo>
                <a:close/>
              </a:path>
            </a:pathLst>
          </a:custGeom>
          <a:solidFill>
            <a:srgbClr val="ECB32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s-ES" sz="1588"/>
          </a:p>
        </p:txBody>
      </p:sp>
      <p:sp>
        <p:nvSpPr>
          <p:cNvPr id="1029" name="Holder 2"/>
          <p:cNvSpPr>
            <a:spLocks noGrp="1"/>
          </p:cNvSpPr>
          <p:nvPr>
            <p:ph type="title"/>
          </p:nvPr>
        </p:nvSpPr>
        <p:spPr bwMode="auto">
          <a:xfrm>
            <a:off x="457489" y="274545"/>
            <a:ext cx="82290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30" name="Holder 3"/>
          <p:cNvSpPr>
            <a:spLocks noGrp="1"/>
          </p:cNvSpPr>
          <p:nvPr>
            <p:ph type="body" idx="1"/>
          </p:nvPr>
        </p:nvSpPr>
        <p:spPr bwMode="auto">
          <a:xfrm>
            <a:off x="457489" y="1577228"/>
            <a:ext cx="82290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3108614" y="6377548"/>
            <a:ext cx="2926773" cy="276999"/>
          </a:xfrm>
          <a:prstGeom prst="rect">
            <a:avLst/>
          </a:prstGeom>
        </p:spPr>
        <p:txBody>
          <a:bodyPr wrap="square" lIns="0" tIns="0" rIns="0" bIns="0">
            <a:spAutoFit/>
          </a:bodyPr>
          <a:lstStyle>
            <a:lvl1pPr algn="ctr" defTabSz="806301" eaLnBrk="1" fontAlgn="auto" hangingPunct="1">
              <a:spcBef>
                <a:spcPts val="0"/>
              </a:spcBef>
              <a:spcAft>
                <a:spcPts val="0"/>
              </a:spcAft>
              <a:defRPr>
                <a:solidFill>
                  <a:schemeClr val="tx1">
                    <a:tint val="75000"/>
                  </a:schemeClr>
                </a:solidFill>
                <a:latin typeface="+mn-lt"/>
                <a:cs typeface="+mn-cs"/>
              </a:defRPr>
            </a:lvl1pPr>
          </a:lstStyle>
          <a:p>
            <a:pPr>
              <a:defRPr/>
            </a:pPr>
            <a:endParaRPr/>
          </a:p>
        </p:txBody>
      </p:sp>
      <p:sp>
        <p:nvSpPr>
          <p:cNvPr id="5" name="Holder 5"/>
          <p:cNvSpPr>
            <a:spLocks noGrp="1"/>
          </p:cNvSpPr>
          <p:nvPr>
            <p:ph type="dt" sz="half" idx="6"/>
          </p:nvPr>
        </p:nvSpPr>
        <p:spPr>
          <a:xfrm>
            <a:off x="457490" y="6377548"/>
            <a:ext cx="2102715" cy="276999"/>
          </a:xfrm>
          <a:prstGeom prst="rect">
            <a:avLst/>
          </a:prstGeom>
        </p:spPr>
        <p:txBody>
          <a:bodyPr wrap="square" lIns="0" tIns="0" rIns="0" bIns="0">
            <a:spAutoFit/>
          </a:bodyPr>
          <a:lstStyle>
            <a:lvl1pPr algn="l" defTabSz="806301" eaLnBrk="1" fontAlgn="auto" hangingPunct="1">
              <a:spcBef>
                <a:spcPts val="0"/>
              </a:spcBef>
              <a:spcAft>
                <a:spcPts val="0"/>
              </a:spcAft>
              <a:defRPr>
                <a:solidFill>
                  <a:schemeClr val="tx1">
                    <a:tint val="75000"/>
                  </a:schemeClr>
                </a:solidFill>
                <a:latin typeface="+mn-lt"/>
                <a:cs typeface="+mn-cs"/>
              </a:defRPr>
            </a:lvl1pPr>
          </a:lstStyle>
          <a:p>
            <a:pPr>
              <a:defRPr/>
            </a:pPr>
            <a:fld id="{FB158510-CE33-4E44-8920-DFEE53BD4B07}" type="datetimeFigureOut">
              <a:rPr lang="en-US"/>
              <a:pPr>
                <a:defRPr/>
              </a:pPr>
              <a:t>6/12/19</a:t>
            </a:fld>
            <a:endParaRPr lang="en-US"/>
          </a:p>
        </p:txBody>
      </p:sp>
      <p:sp>
        <p:nvSpPr>
          <p:cNvPr id="6" name="Holder 6"/>
          <p:cNvSpPr>
            <a:spLocks noGrp="1"/>
          </p:cNvSpPr>
          <p:nvPr>
            <p:ph type="sldNum" sz="quarter" idx="7"/>
          </p:nvPr>
        </p:nvSpPr>
        <p:spPr>
          <a:xfrm>
            <a:off x="6583796" y="6377548"/>
            <a:ext cx="2102716" cy="276999"/>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latin typeface="Calibri" panose="020F0502020204030204" pitchFamily="34" charset="0"/>
              </a:defRPr>
            </a:lvl1pPr>
          </a:lstStyle>
          <a:p>
            <a:fld id="{39D6DE0A-2F35-4427-80B4-80BFC1CFBF01}" type="slidenum">
              <a:rPr lang="en-US" altLang="en-US"/>
              <a:pPr/>
              <a:t>‹#›</a:t>
            </a:fld>
            <a:endParaRPr lang="en-US" altLang="en-US"/>
          </a:p>
        </p:txBody>
      </p:sp>
    </p:spTree>
    <p:extLst>
      <p:ext uri="{BB962C8B-B14F-4D97-AF65-F5344CB8AC3E}">
        <p14:creationId xmlns:p14="http://schemas.microsoft.com/office/powerpoint/2010/main" val="1795404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03433" algn="ctr" rtl="0" eaLnBrk="0" fontAlgn="base" hangingPunct="0">
        <a:spcBef>
          <a:spcPct val="0"/>
        </a:spcBef>
        <a:spcAft>
          <a:spcPct val="0"/>
        </a:spcAft>
        <a:defRPr>
          <a:solidFill>
            <a:schemeClr val="tx2"/>
          </a:solidFill>
          <a:latin typeface="Calibri" panose="020F0502020204030204" pitchFamily="34" charset="0"/>
        </a:defRPr>
      </a:lvl6pPr>
      <a:lvl7pPr marL="806867" algn="ctr" rtl="0" eaLnBrk="0" fontAlgn="base" hangingPunct="0">
        <a:spcBef>
          <a:spcPct val="0"/>
        </a:spcBef>
        <a:spcAft>
          <a:spcPct val="0"/>
        </a:spcAft>
        <a:defRPr>
          <a:solidFill>
            <a:schemeClr val="tx2"/>
          </a:solidFill>
          <a:latin typeface="Calibri" panose="020F0502020204030204" pitchFamily="34" charset="0"/>
        </a:defRPr>
      </a:lvl7pPr>
      <a:lvl8pPr marL="1210300" algn="ctr" rtl="0" eaLnBrk="0" fontAlgn="base" hangingPunct="0">
        <a:spcBef>
          <a:spcPct val="0"/>
        </a:spcBef>
        <a:spcAft>
          <a:spcPct val="0"/>
        </a:spcAft>
        <a:defRPr>
          <a:solidFill>
            <a:schemeClr val="tx2"/>
          </a:solidFill>
          <a:latin typeface="Calibri" panose="020F0502020204030204" pitchFamily="34" charset="0"/>
        </a:defRPr>
      </a:lvl8pPr>
      <a:lvl9pPr marL="1613733"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02033" algn="l" rtl="0" eaLnBrk="0" fontAlgn="base" hangingPunct="0">
        <a:spcBef>
          <a:spcPct val="20000"/>
        </a:spcBef>
        <a:spcAft>
          <a:spcPct val="0"/>
        </a:spcAft>
        <a:defRPr>
          <a:solidFill>
            <a:schemeClr val="tx1"/>
          </a:solidFill>
          <a:latin typeface="+mn-lt"/>
          <a:ea typeface="+mn-ea"/>
          <a:cs typeface="+mn-cs"/>
        </a:defRPr>
      </a:lvl2pPr>
      <a:lvl3pPr marL="805466" algn="l" rtl="0" eaLnBrk="0" fontAlgn="base" hangingPunct="0">
        <a:spcBef>
          <a:spcPct val="20000"/>
        </a:spcBef>
        <a:spcAft>
          <a:spcPct val="0"/>
        </a:spcAft>
        <a:defRPr>
          <a:solidFill>
            <a:schemeClr val="tx1"/>
          </a:solidFill>
          <a:latin typeface="+mn-lt"/>
          <a:ea typeface="+mn-ea"/>
          <a:cs typeface="+mn-cs"/>
        </a:defRPr>
      </a:lvl3pPr>
      <a:lvl4pPr marL="1208899" algn="l" rtl="0" eaLnBrk="0" fontAlgn="base" hangingPunct="0">
        <a:spcBef>
          <a:spcPct val="20000"/>
        </a:spcBef>
        <a:spcAft>
          <a:spcPct val="0"/>
        </a:spcAft>
        <a:defRPr>
          <a:solidFill>
            <a:schemeClr val="tx1"/>
          </a:solidFill>
          <a:latin typeface="+mn-lt"/>
          <a:ea typeface="+mn-ea"/>
          <a:cs typeface="+mn-cs"/>
        </a:defRPr>
      </a:lvl4pPr>
      <a:lvl5pPr marL="1612333" algn="l" rtl="0" eaLnBrk="0" fontAlgn="base" hangingPunct="0">
        <a:spcBef>
          <a:spcPct val="20000"/>
        </a:spcBef>
        <a:spcAft>
          <a:spcPct val="0"/>
        </a:spcAft>
        <a:defRPr>
          <a:solidFill>
            <a:schemeClr val="tx1"/>
          </a:solidFill>
          <a:latin typeface="+mn-lt"/>
          <a:ea typeface="+mn-ea"/>
          <a:cs typeface="+mn-cs"/>
        </a:defRPr>
      </a:lvl5pPr>
      <a:lvl6pPr marL="2016222">
        <a:defRPr>
          <a:latin typeface="+mn-lt"/>
          <a:ea typeface="+mn-ea"/>
          <a:cs typeface="+mn-cs"/>
        </a:defRPr>
      </a:lvl6pPr>
      <a:lvl7pPr marL="2419468">
        <a:defRPr>
          <a:latin typeface="+mn-lt"/>
          <a:ea typeface="+mn-ea"/>
          <a:cs typeface="+mn-cs"/>
        </a:defRPr>
      </a:lvl7pPr>
      <a:lvl8pPr marL="2822712">
        <a:defRPr>
          <a:latin typeface="+mn-lt"/>
          <a:ea typeface="+mn-ea"/>
          <a:cs typeface="+mn-cs"/>
        </a:defRPr>
      </a:lvl8pPr>
      <a:lvl9pPr marL="3225956">
        <a:defRPr>
          <a:latin typeface="+mn-lt"/>
          <a:ea typeface="+mn-ea"/>
          <a:cs typeface="+mn-cs"/>
        </a:defRPr>
      </a:lvl9pPr>
    </p:bodyStyle>
    <p:otherStyle>
      <a:lvl1pPr marL="0">
        <a:defRPr>
          <a:latin typeface="+mn-lt"/>
          <a:ea typeface="+mn-ea"/>
          <a:cs typeface="+mn-cs"/>
        </a:defRPr>
      </a:lvl1pPr>
      <a:lvl2pPr marL="403244">
        <a:defRPr>
          <a:latin typeface="+mn-lt"/>
          <a:ea typeface="+mn-ea"/>
          <a:cs typeface="+mn-cs"/>
        </a:defRPr>
      </a:lvl2pPr>
      <a:lvl3pPr marL="806490">
        <a:defRPr>
          <a:latin typeface="+mn-lt"/>
          <a:ea typeface="+mn-ea"/>
          <a:cs typeface="+mn-cs"/>
        </a:defRPr>
      </a:lvl3pPr>
      <a:lvl4pPr marL="1209733">
        <a:defRPr>
          <a:latin typeface="+mn-lt"/>
          <a:ea typeface="+mn-ea"/>
          <a:cs typeface="+mn-cs"/>
        </a:defRPr>
      </a:lvl4pPr>
      <a:lvl5pPr marL="1612978">
        <a:defRPr>
          <a:latin typeface="+mn-lt"/>
          <a:ea typeface="+mn-ea"/>
          <a:cs typeface="+mn-cs"/>
        </a:defRPr>
      </a:lvl5pPr>
      <a:lvl6pPr marL="2016222">
        <a:defRPr>
          <a:latin typeface="+mn-lt"/>
          <a:ea typeface="+mn-ea"/>
          <a:cs typeface="+mn-cs"/>
        </a:defRPr>
      </a:lvl6pPr>
      <a:lvl7pPr marL="2419468">
        <a:defRPr>
          <a:latin typeface="+mn-lt"/>
          <a:ea typeface="+mn-ea"/>
          <a:cs typeface="+mn-cs"/>
        </a:defRPr>
      </a:lvl7pPr>
      <a:lvl8pPr marL="2822712">
        <a:defRPr>
          <a:latin typeface="+mn-lt"/>
          <a:ea typeface="+mn-ea"/>
          <a:cs typeface="+mn-cs"/>
        </a:defRPr>
      </a:lvl8pPr>
      <a:lvl9pPr marL="322595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Shape 132"/>
          <p:cNvSpPr/>
          <p:nvPr/>
        </p:nvSpPr>
        <p:spPr>
          <a:xfrm>
            <a:off x="0" y="0"/>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11430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3" name="Shape 133"/>
          <p:cNvSpPr/>
          <p:nvPr/>
        </p:nvSpPr>
        <p:spPr>
          <a:xfrm>
            <a:off x="207818" y="201707"/>
            <a:ext cx="1870364" cy="791416"/>
          </a:xfrm>
          <a:prstGeom prst="rect">
            <a:avLst/>
          </a:prstGeom>
          <a:blipFill rotWithShape="1">
            <a:blip r:embed="rId6">
              <a:alphaModFix/>
            </a:blip>
            <a:stretch>
              <a:fillRect/>
            </a:stretch>
          </a:blipFill>
          <a:ln>
            <a:noFill/>
          </a:ln>
        </p:spPr>
        <p:txBody>
          <a:bodyPr wrap="square" lIns="0" tIns="0" rIns="0" bIns="0" anchor="t" anchorCtr="0">
            <a:noAutofit/>
          </a:bodyPr>
          <a:lstStyle/>
          <a:p>
            <a:pPr marL="0" marR="0" lvl="0" indent="-11430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Shape 134"/>
          <p:cNvSpPr/>
          <p:nvPr/>
        </p:nvSpPr>
        <p:spPr>
          <a:xfrm>
            <a:off x="1459057" y="402014"/>
            <a:ext cx="56284" cy="5743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11430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5" name="Shape 135"/>
          <p:cNvSpPr txBox="1">
            <a:spLocks noGrp="1"/>
          </p:cNvSpPr>
          <p:nvPr>
            <p:ph type="title"/>
          </p:nvPr>
        </p:nvSpPr>
        <p:spPr>
          <a:xfrm>
            <a:off x="457498" y="274554"/>
            <a:ext cx="8229023" cy="2769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5pPr>
            <a:lvl6pPr marL="409907" marR="0" lvl="5" indent="-3507"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6pPr>
            <a:lvl7pPr marL="819815" marR="0" lvl="6" indent="-7014"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7pPr>
            <a:lvl8pPr marL="1229723" marR="0" lvl="7" indent="-10523"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8pPr>
            <a:lvl9pPr marL="1639630" marR="0" lvl="8" indent="-1328"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9pPr>
          </a:lstStyle>
          <a:p>
            <a:endParaRPr/>
          </a:p>
        </p:txBody>
      </p:sp>
      <p:sp>
        <p:nvSpPr>
          <p:cNvPr id="136" name="Shape 136"/>
          <p:cNvSpPr txBox="1">
            <a:spLocks noGrp="1"/>
          </p:cNvSpPr>
          <p:nvPr>
            <p:ph type="body" idx="1"/>
          </p:nvPr>
        </p:nvSpPr>
        <p:spPr>
          <a:xfrm>
            <a:off x="457498" y="1577237"/>
            <a:ext cx="8229023" cy="276999"/>
          </a:xfrm>
          <a:prstGeom prst="rect">
            <a:avLst/>
          </a:prstGeom>
          <a:noFill/>
          <a:ln>
            <a:noFill/>
          </a:ln>
        </p:spPr>
        <p:txBody>
          <a:bodyPr wrap="square" lIns="91425" tIns="91425" rIns="91425" bIns="91425" anchor="t" anchorCtr="0"/>
          <a:lstStyle>
            <a:lvl1pPr marL="0" marR="0" lvl="0" indent="1143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1pPr>
            <a:lvl2pPr marL="408483" marR="0" lvl="1" indent="112216"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2pPr>
            <a:lvl3pPr marL="818390" marR="0" lvl="2" indent="108711"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228299" marR="0" lvl="3" indent="105202"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1638207" marR="0" lvl="4" indent="101693"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048580" marR="0" lvl="5" indent="110420" algn="l" rtl="0">
              <a:lnSpc>
                <a:spcPct val="100000"/>
              </a:lnSpc>
              <a:spcBef>
                <a:spcPts val="0"/>
              </a:spcBef>
              <a:spcAft>
                <a:spcPts val="0"/>
              </a:spcAft>
              <a:buClr>
                <a:srgbClr val="000000"/>
              </a:buClr>
              <a:buSzPts val="1800"/>
              <a:buFont typeface="Calibri"/>
              <a:buChar char="■"/>
              <a:defRPr sz="1800" b="0" i="0" u="none" strike="noStrike" cap="none">
                <a:solidFill>
                  <a:srgbClr val="000000"/>
                </a:solidFill>
                <a:latin typeface="Calibri"/>
                <a:ea typeface="Calibri"/>
                <a:cs typeface="Calibri"/>
                <a:sym typeface="Calibri"/>
              </a:defRPr>
            </a:lvl6pPr>
            <a:lvl7pPr marL="2458296" marR="0" lvl="6" indent="107103" algn="l" rtl="0">
              <a:lnSpc>
                <a:spcPct val="100000"/>
              </a:lnSpc>
              <a:spcBef>
                <a:spcPts val="0"/>
              </a:spcBef>
              <a:spcAft>
                <a:spcPts val="0"/>
              </a:spcAft>
              <a:buClr>
                <a:srgbClr val="000000"/>
              </a:buClr>
              <a:buSzPts val="1800"/>
              <a:buFont typeface="Calibri"/>
              <a:buChar char="●"/>
              <a:defRPr sz="1800" b="0" i="0" u="none" strike="noStrike" cap="none">
                <a:solidFill>
                  <a:srgbClr val="000000"/>
                </a:solidFill>
                <a:latin typeface="Calibri"/>
                <a:ea typeface="Calibri"/>
                <a:cs typeface="Calibri"/>
                <a:sym typeface="Calibri"/>
              </a:defRPr>
            </a:lvl7pPr>
            <a:lvl8pPr marL="2868011" marR="0" lvl="7" indent="103789" algn="l" rtl="0">
              <a:lnSpc>
                <a:spcPct val="100000"/>
              </a:lnSpc>
              <a:spcBef>
                <a:spcPts val="0"/>
              </a:spcBef>
              <a:spcAft>
                <a:spcPts val="0"/>
              </a:spcAft>
              <a:buClr>
                <a:srgbClr val="000000"/>
              </a:buClr>
              <a:buSzPts val="1800"/>
              <a:buFont typeface="Calibri"/>
              <a:buChar char="○"/>
              <a:defRPr sz="1800" b="0" i="0" u="none" strike="noStrike" cap="none">
                <a:solidFill>
                  <a:srgbClr val="000000"/>
                </a:solidFill>
                <a:latin typeface="Calibri"/>
                <a:ea typeface="Calibri"/>
                <a:cs typeface="Calibri"/>
                <a:sym typeface="Calibri"/>
              </a:defRPr>
            </a:lvl8pPr>
            <a:lvl9pPr marL="3277727" marR="0" lvl="8" indent="113172" algn="l" rtl="0">
              <a:lnSpc>
                <a:spcPct val="100000"/>
              </a:lnSpc>
              <a:spcBef>
                <a:spcPts val="0"/>
              </a:spcBef>
              <a:spcAft>
                <a:spcPts val="0"/>
              </a:spcAft>
              <a:buClr>
                <a:srgbClr val="000000"/>
              </a:buClr>
              <a:buSzPts val="18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3108615" y="6377549"/>
            <a:ext cx="2926773" cy="2769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677" marR="0" lvl="3" indent="-1077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796" marR="0" lvl="5" indent="-949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dt" idx="10"/>
          </p:nvPr>
        </p:nvSpPr>
        <p:spPr>
          <a:xfrm>
            <a:off x="457493" y="6377549"/>
            <a:ext cx="2102715" cy="2769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456560" marR="0" lvl="1" indent="-1206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677" marR="0" lvl="3" indent="-1077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796" marR="0" lvl="5" indent="-949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6583796" y="6377549"/>
            <a:ext cx="2102716" cy="276999"/>
          </a:xfrm>
          <a:prstGeom prst="rect">
            <a:avLst/>
          </a:prstGeom>
          <a:noFill/>
          <a:ln>
            <a:noFill/>
          </a:ln>
        </p:spPr>
        <p:txBody>
          <a:bodyPr wrap="square" lIns="0" tIns="0" rIns="0" bIns="0" anchor="t" anchorCtr="0">
            <a:noAutofit/>
          </a:bodyPr>
          <a:lstStyle/>
          <a:p>
            <a:pPr indent="-28575" algn="r">
              <a:buClr>
                <a:srgbClr val="898989"/>
              </a:buClr>
              <a:buSzPts val="450"/>
            </a:pPr>
            <a:fld id="{00000000-1234-1234-1234-123412341234}" type="slidenum">
              <a:rPr lang="en" smtClean="0">
                <a:solidFill>
                  <a:srgbClr val="898989"/>
                </a:solidFill>
                <a:latin typeface="Calibri"/>
                <a:ea typeface="Calibri"/>
                <a:cs typeface="Calibri"/>
                <a:sym typeface="Calibri"/>
              </a:rPr>
              <a:pPr indent="-28575" algn="r">
                <a:buClr>
                  <a:srgbClr val="898989"/>
                </a:buClr>
                <a:buSzPts val="450"/>
              </a:pPr>
              <a:t>‹#›</a:t>
            </a:fld>
            <a:endParaRPr lang="en">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830883106"/>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4" r:id="rId3"/>
    <p:sldLayoutId id="214748369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Shape 50"/>
          <p:cNvSpPr/>
          <p:nvPr/>
        </p:nvSpPr>
        <p:spPr>
          <a:xfrm>
            <a:off x="1" y="1"/>
            <a:ext cx="9143999" cy="1210234"/>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588" b="0" i="0" u="none" strike="noStrike" cap="none">
              <a:solidFill>
                <a:schemeClr val="dk1"/>
              </a:solidFill>
              <a:latin typeface="Calibri"/>
              <a:ea typeface="Calibri"/>
              <a:cs typeface="Calibri"/>
              <a:sym typeface="Calibri"/>
            </a:endParaRPr>
          </a:p>
        </p:txBody>
      </p:sp>
      <p:sp>
        <p:nvSpPr>
          <p:cNvPr id="51" name="Shape 51"/>
          <p:cNvSpPr/>
          <p:nvPr/>
        </p:nvSpPr>
        <p:spPr>
          <a:xfrm>
            <a:off x="207831" y="201741"/>
            <a:ext cx="1870375" cy="791536"/>
          </a:xfrm>
          <a:prstGeom prst="rect">
            <a:avLst/>
          </a:prstGeom>
          <a:blipFill rotWithShape="1">
            <a:blip r:embed="rId5">
              <a:alphaModFix/>
            </a:blip>
            <a:stretch>
              <a:fillRect/>
            </a:stretch>
          </a:blip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588" b="0" i="0" u="none" strike="noStrike" cap="none">
              <a:solidFill>
                <a:schemeClr val="dk1"/>
              </a:solidFill>
              <a:latin typeface="Calibri"/>
              <a:ea typeface="Calibri"/>
              <a:cs typeface="Calibri"/>
              <a:sym typeface="Calibri"/>
            </a:endParaRPr>
          </a:p>
        </p:txBody>
      </p:sp>
      <p:sp>
        <p:nvSpPr>
          <p:cNvPr id="52" name="Shape 52"/>
          <p:cNvSpPr/>
          <p:nvPr/>
        </p:nvSpPr>
        <p:spPr>
          <a:xfrm>
            <a:off x="1458834" y="401711"/>
            <a:ext cx="56572" cy="58270"/>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1588" b="0" i="0" u="none" strike="noStrike" cap="none">
              <a:solidFill>
                <a:schemeClr val="dk1"/>
              </a:solidFill>
              <a:latin typeface="Calibri"/>
              <a:ea typeface="Calibri"/>
              <a:cs typeface="Calibri"/>
              <a:sym typeface="Calibri"/>
            </a:endParaRPr>
          </a:p>
        </p:txBody>
      </p:sp>
      <p:sp>
        <p:nvSpPr>
          <p:cNvPr id="53" name="Shape 53"/>
          <p:cNvSpPr txBox="1">
            <a:spLocks noGrp="1"/>
          </p:cNvSpPr>
          <p:nvPr>
            <p:ph type="title"/>
          </p:nvPr>
        </p:nvSpPr>
        <p:spPr>
          <a:xfrm>
            <a:off x="457230" y="274355"/>
            <a:ext cx="8229599" cy="24441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4" name="Shape 54"/>
          <p:cNvSpPr txBox="1">
            <a:spLocks noGrp="1"/>
          </p:cNvSpPr>
          <p:nvPr>
            <p:ph type="body" idx="1"/>
          </p:nvPr>
        </p:nvSpPr>
        <p:spPr>
          <a:xfrm>
            <a:off x="457230" y="1577374"/>
            <a:ext cx="8229599" cy="244410"/>
          </a:xfrm>
          <a:prstGeom prst="rect">
            <a:avLst/>
          </a:prstGeom>
          <a:noFill/>
          <a:ln>
            <a:noFill/>
          </a:ln>
        </p:spPr>
        <p:txBody>
          <a:bodyPr wrap="square" lIns="91425" tIns="91425" rIns="91425" bIns="91425" anchor="t" anchorCtr="0"/>
          <a:lstStyle>
            <a:lvl1pPr marL="114300" marR="0" lvl="0" indent="1143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1pPr>
            <a:lvl2pPr marL="558800" marR="0" lvl="1" indent="1016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2pPr>
            <a:lvl3pPr marL="1015999" marR="0" lvl="2" indent="1016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3pPr>
            <a:lvl4pPr marL="1473199" marR="0" lvl="3" indent="1016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4pPr>
            <a:lvl5pPr marL="1930399" marR="0" lvl="4" indent="1016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5pPr>
            <a:lvl6pPr marL="2387599" marR="0" lvl="5" indent="1016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844799" marR="0" lvl="6" indent="1016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3289298" marR="0" lvl="7" indent="101601"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746500" marR="0" lvl="8" indent="1143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08990" y="6377942"/>
            <a:ext cx="2926078" cy="246221"/>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888888"/>
              </a:buClr>
              <a:buFont typeface="Calibri"/>
              <a:buNone/>
              <a:defRPr sz="1588" b="0" i="0" u="none" strike="noStrike" cap="none">
                <a:solidFill>
                  <a:srgbClr val="888888"/>
                </a:solidFill>
                <a:latin typeface="Calibri"/>
                <a:ea typeface="Calibri"/>
                <a:cs typeface="Calibri"/>
                <a:sym typeface="Calibri"/>
              </a:defRPr>
            </a:lvl1pPr>
            <a:lvl2pPr marL="401641" marR="0" lvl="1" indent="-9414"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2pPr>
            <a:lvl3pPr marL="803283" marR="0" lvl="2" indent="-7623"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3pPr>
            <a:lvl4pPr marL="1204932" marR="0" lvl="3" indent="-5839"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4pPr>
            <a:lvl5pPr marL="1606573" marR="0" lvl="4" indent="-4046"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5pPr>
            <a:lvl6pPr marL="2008225" marR="0" lvl="5" indent="-226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6pPr>
            <a:lvl7pPr marL="2409869" marR="0" lvl="6" indent="-47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7pPr>
            <a:lvl8pPr marL="2811512" marR="0" lvl="7" indent="-989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8pPr>
            <a:lvl9pPr marL="3213155" marR="0" lvl="8" indent="-810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457201" y="6377942"/>
            <a:ext cx="2103119" cy="246221"/>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888888"/>
              </a:buClr>
              <a:buFont typeface="Calibri"/>
              <a:buNone/>
              <a:defRPr sz="1588" b="0" i="0" u="none" strike="noStrike" cap="none">
                <a:solidFill>
                  <a:srgbClr val="888888"/>
                </a:solidFill>
                <a:latin typeface="Calibri"/>
                <a:ea typeface="Calibri"/>
                <a:cs typeface="Calibri"/>
                <a:sym typeface="Calibri"/>
              </a:defRPr>
            </a:lvl1pPr>
            <a:lvl2pPr marL="401641" marR="0" lvl="1" indent="-9414"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2pPr>
            <a:lvl3pPr marL="803283" marR="0" lvl="2" indent="-7623"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3pPr>
            <a:lvl4pPr marL="1204932" marR="0" lvl="3" indent="-5839"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4pPr>
            <a:lvl5pPr marL="1606573" marR="0" lvl="4" indent="-4046"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5pPr>
            <a:lvl6pPr marL="2008225" marR="0" lvl="5" indent="-226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6pPr>
            <a:lvl7pPr marL="2409869" marR="0" lvl="6" indent="-475"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7pPr>
            <a:lvl8pPr marL="2811512" marR="0" lvl="7" indent="-989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8pPr>
            <a:lvl9pPr marL="3213155" marR="0" lvl="8" indent="-8101" algn="l" rtl="0">
              <a:lnSpc>
                <a:spcPct val="100000"/>
              </a:lnSpc>
              <a:spcBef>
                <a:spcPts val="0"/>
              </a:spcBef>
              <a:spcAft>
                <a:spcPts val="0"/>
              </a:spcAft>
              <a:buClr>
                <a:schemeClr val="dk1"/>
              </a:buClr>
              <a:buFont typeface="Calibri"/>
              <a:buNone/>
              <a:defRPr sz="1588"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83680" y="6377942"/>
            <a:ext cx="2103119" cy="246221"/>
          </a:xfrm>
          <a:prstGeom prst="rect">
            <a:avLst/>
          </a:prstGeom>
          <a:noFill/>
          <a:ln>
            <a:noFill/>
          </a:ln>
        </p:spPr>
        <p:txBody>
          <a:bodyPr wrap="square" lIns="0" tIns="0" rIns="0" bIns="0" anchor="t" anchorCtr="0">
            <a:noAutofit/>
          </a:bodyPr>
          <a:lstStyle/>
          <a:p>
            <a:pPr algn="r">
              <a:buClr>
                <a:srgbClr val="888888"/>
              </a:buClr>
              <a:buSzPct val="25000"/>
            </a:pPr>
            <a:fld id="{00000000-1234-1234-1234-123412341234}" type="slidenum">
              <a:rPr lang="en-US" sz="1588" smtClean="0">
                <a:solidFill>
                  <a:srgbClr val="888888"/>
                </a:solidFill>
                <a:latin typeface="Calibri"/>
                <a:ea typeface="Calibri"/>
                <a:cs typeface="Calibri"/>
                <a:sym typeface="Calibri"/>
              </a:rPr>
              <a:pPr algn="r">
                <a:buClr>
                  <a:srgbClr val="888888"/>
                </a:buClr>
                <a:buSzPct val="25000"/>
              </a:pPr>
              <a:t>‹#›</a:t>
            </a:fld>
            <a:endParaRPr lang="en-US" sz="1588">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31992316"/>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9"/>
            <a:ext cx="8229601"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3"/>
            <a:ext cx="8229601"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37197" y="6400802"/>
            <a:ext cx="374459" cy="369332"/>
          </a:xfrm>
          <a:prstGeom prst="rect">
            <a:avLst/>
          </a:prstGeom>
          <a:ln w="12700">
            <a:miter lim="400000"/>
          </a:ln>
        </p:spPr>
        <p:txBody>
          <a:bodyPr wrap="none" lIns="45719" rIns="45719">
            <a:spAutoFit/>
          </a:bodyPr>
          <a:lstStyle>
            <a:lvl1pPr>
              <a:defRPr>
                <a:solidFill>
                  <a:srgbClr val="FFFFFF"/>
                </a:solidFill>
              </a:defRPr>
            </a:lvl1pPr>
          </a:lstStyle>
          <a:p>
            <a:fld id="{86CB4B4D-7CA3-9044-876B-883B54F8677D}" type="slidenum">
              <a:t>‹#›</a:t>
            </a:fld>
            <a:endParaRPr/>
          </a:p>
        </p:txBody>
      </p:sp>
      <p:sp>
        <p:nvSpPr>
          <p:cNvPr id="5" name="Rectangle 3"/>
          <p:cNvSpPr/>
          <p:nvPr/>
        </p:nvSpPr>
        <p:spPr>
          <a:xfrm>
            <a:off x="7250907" y="6126164"/>
            <a:ext cx="1821656" cy="731836"/>
          </a:xfrm>
          <a:prstGeom prst="rect">
            <a:avLst/>
          </a:prstGeom>
          <a:solidFill>
            <a:srgbClr val="FFFFFF"/>
          </a:solidFill>
          <a:ln w="12700">
            <a:miter lim="400000"/>
          </a:ln>
        </p:spPr>
        <p:txBody>
          <a:bodyPr lIns="34289" rIns="34289" anchor="ctr"/>
          <a:lstStyle/>
          <a:p>
            <a:pPr algn="ctr">
              <a:defRPr>
                <a:solidFill>
                  <a:srgbClr val="FFFFFF"/>
                </a:solidFill>
              </a:defRPr>
            </a:pPr>
            <a:endParaRPr sz="1350"/>
          </a:p>
        </p:txBody>
      </p:sp>
      <p:pic>
        <p:nvPicPr>
          <p:cNvPr id="6" name="Picture 6" descr="Picture 6"/>
          <p:cNvPicPr>
            <a:picLocks noChangeAspect="1"/>
          </p:cNvPicPr>
          <p:nvPr/>
        </p:nvPicPr>
        <p:blipFill>
          <a:blip r:embed="rId13"/>
          <a:stretch>
            <a:fillRect/>
          </a:stretch>
        </p:blipFill>
        <p:spPr>
          <a:xfrm>
            <a:off x="7334099" y="6234908"/>
            <a:ext cx="1408065" cy="514351"/>
          </a:xfrm>
          <a:prstGeom prst="rect">
            <a:avLst/>
          </a:prstGeom>
          <a:ln w="12700">
            <a:miter lim="400000"/>
          </a:ln>
        </p:spPr>
      </p:pic>
    </p:spTree>
    <p:extLst>
      <p:ext uri="{BB962C8B-B14F-4D97-AF65-F5344CB8AC3E}">
        <p14:creationId xmlns:p14="http://schemas.microsoft.com/office/powerpoint/2010/main" val="5045286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ransition spd="med"/>
  <p:txStyles>
    <p:titleStyle>
      <a:lvl1pPr marL="0" marR="0" indent="0" algn="l" defTabSz="457086" rtl="0" latinLnBrk="0">
        <a:lnSpc>
          <a:spcPct val="100000"/>
        </a:lnSpc>
        <a:spcBef>
          <a:spcPts val="0"/>
        </a:spcBef>
        <a:spcAft>
          <a:spcPts val="0"/>
        </a:spcAft>
        <a:buClrTx/>
        <a:buSzTx/>
        <a:buFontTx/>
        <a:buNone/>
        <a:tabLst/>
        <a:defRPr sz="3000" b="1" i="0" u="none" strike="noStrike" cap="none" spc="0" baseline="0">
          <a:ln>
            <a:noFill/>
          </a:ln>
          <a:solidFill>
            <a:schemeClr val="accent1"/>
          </a:solidFill>
          <a:uFillTx/>
          <a:latin typeface="Lato"/>
          <a:ea typeface="Lato"/>
          <a:cs typeface="Lato"/>
          <a:sym typeface="Lato"/>
        </a:defRPr>
      </a:lvl1pPr>
      <a:lvl2pPr marL="0" marR="0" indent="0" algn="l" defTabSz="457086" rtl="0" latinLnBrk="0">
        <a:lnSpc>
          <a:spcPct val="100000"/>
        </a:lnSpc>
        <a:spcBef>
          <a:spcPts val="0"/>
        </a:spcBef>
        <a:spcAft>
          <a:spcPts val="0"/>
        </a:spcAft>
        <a:buClrTx/>
        <a:buSzTx/>
        <a:buFontTx/>
        <a:buNone/>
        <a:tabLst/>
        <a:defRPr sz="3000" b="1" i="0" u="none" strike="noStrike" cap="none" spc="0" baseline="0">
          <a:ln>
            <a:noFill/>
          </a:ln>
          <a:solidFill>
            <a:schemeClr val="accent1"/>
          </a:solidFill>
          <a:uFillTx/>
          <a:latin typeface="Lato"/>
          <a:ea typeface="Lato"/>
          <a:cs typeface="Lato"/>
          <a:sym typeface="Lato"/>
        </a:defRPr>
      </a:lvl2pPr>
      <a:lvl3pPr marL="0" marR="0" indent="0" algn="l" defTabSz="457086" rtl="0" latinLnBrk="0">
        <a:lnSpc>
          <a:spcPct val="100000"/>
        </a:lnSpc>
        <a:spcBef>
          <a:spcPts val="0"/>
        </a:spcBef>
        <a:spcAft>
          <a:spcPts val="0"/>
        </a:spcAft>
        <a:buClrTx/>
        <a:buSzTx/>
        <a:buFontTx/>
        <a:buNone/>
        <a:tabLst/>
        <a:defRPr sz="3000" b="1" i="0" u="none" strike="noStrike" cap="none" spc="0" baseline="0">
          <a:ln>
            <a:noFill/>
          </a:ln>
          <a:solidFill>
            <a:schemeClr val="accent1"/>
          </a:solidFill>
          <a:uFillTx/>
          <a:latin typeface="Lato"/>
          <a:ea typeface="Lato"/>
          <a:cs typeface="Lato"/>
          <a:sym typeface="Lato"/>
        </a:defRPr>
      </a:lvl3pPr>
      <a:lvl4pPr marL="0" marR="0" indent="0" algn="l" defTabSz="457086" rtl="0" latinLnBrk="0">
        <a:lnSpc>
          <a:spcPct val="100000"/>
        </a:lnSpc>
        <a:spcBef>
          <a:spcPts val="0"/>
        </a:spcBef>
        <a:spcAft>
          <a:spcPts val="0"/>
        </a:spcAft>
        <a:buClrTx/>
        <a:buSzTx/>
        <a:buFontTx/>
        <a:buNone/>
        <a:tabLst/>
        <a:defRPr sz="3000" b="1" i="0" u="none" strike="noStrike" cap="none" spc="0" baseline="0">
          <a:ln>
            <a:noFill/>
          </a:ln>
          <a:solidFill>
            <a:schemeClr val="accent1"/>
          </a:solidFill>
          <a:uFillTx/>
          <a:latin typeface="Lato"/>
          <a:ea typeface="Lato"/>
          <a:cs typeface="Lato"/>
          <a:sym typeface="Lato"/>
        </a:defRPr>
      </a:lvl4pPr>
      <a:lvl5pPr marL="0" marR="0" indent="0" algn="l" defTabSz="457086" rtl="0" latinLnBrk="0">
        <a:lnSpc>
          <a:spcPct val="100000"/>
        </a:lnSpc>
        <a:spcBef>
          <a:spcPts val="0"/>
        </a:spcBef>
        <a:spcAft>
          <a:spcPts val="0"/>
        </a:spcAft>
        <a:buClrTx/>
        <a:buSzTx/>
        <a:buFontTx/>
        <a:buNone/>
        <a:tabLst/>
        <a:defRPr sz="3000" b="1" i="0" u="none" strike="noStrike" cap="none" spc="0" baseline="0">
          <a:ln>
            <a:noFill/>
          </a:ln>
          <a:solidFill>
            <a:schemeClr val="accent1"/>
          </a:solidFill>
          <a:uFillTx/>
          <a:latin typeface="Lato"/>
          <a:ea typeface="Lato"/>
          <a:cs typeface="Lato"/>
          <a:sym typeface="Lato"/>
        </a:defRPr>
      </a:lvl5pPr>
      <a:lvl6pPr marL="0" marR="0" indent="0" algn="l" defTabSz="457086" rtl="0" latinLnBrk="0">
        <a:lnSpc>
          <a:spcPct val="100000"/>
        </a:lnSpc>
        <a:spcBef>
          <a:spcPts val="0"/>
        </a:spcBef>
        <a:spcAft>
          <a:spcPts val="0"/>
        </a:spcAft>
        <a:buClrTx/>
        <a:buSzTx/>
        <a:buFontTx/>
        <a:buNone/>
        <a:tabLst/>
        <a:defRPr sz="3000" b="1" i="0" u="none" strike="noStrike" cap="none" spc="0" baseline="0">
          <a:ln>
            <a:noFill/>
          </a:ln>
          <a:solidFill>
            <a:schemeClr val="accent1"/>
          </a:solidFill>
          <a:uFillTx/>
          <a:latin typeface="Lato"/>
          <a:ea typeface="Lato"/>
          <a:cs typeface="Lato"/>
          <a:sym typeface="Lato"/>
        </a:defRPr>
      </a:lvl6pPr>
      <a:lvl7pPr marL="0" marR="0" indent="0" algn="l" defTabSz="457086" rtl="0" latinLnBrk="0">
        <a:lnSpc>
          <a:spcPct val="100000"/>
        </a:lnSpc>
        <a:spcBef>
          <a:spcPts val="0"/>
        </a:spcBef>
        <a:spcAft>
          <a:spcPts val="0"/>
        </a:spcAft>
        <a:buClrTx/>
        <a:buSzTx/>
        <a:buFontTx/>
        <a:buNone/>
        <a:tabLst/>
        <a:defRPr sz="3000" b="1" i="0" u="none" strike="noStrike" cap="none" spc="0" baseline="0">
          <a:ln>
            <a:noFill/>
          </a:ln>
          <a:solidFill>
            <a:schemeClr val="accent1"/>
          </a:solidFill>
          <a:uFillTx/>
          <a:latin typeface="Lato"/>
          <a:ea typeface="Lato"/>
          <a:cs typeface="Lato"/>
          <a:sym typeface="Lato"/>
        </a:defRPr>
      </a:lvl7pPr>
      <a:lvl8pPr marL="0" marR="0" indent="0" algn="l" defTabSz="457086" rtl="0" latinLnBrk="0">
        <a:lnSpc>
          <a:spcPct val="100000"/>
        </a:lnSpc>
        <a:spcBef>
          <a:spcPts val="0"/>
        </a:spcBef>
        <a:spcAft>
          <a:spcPts val="0"/>
        </a:spcAft>
        <a:buClrTx/>
        <a:buSzTx/>
        <a:buFontTx/>
        <a:buNone/>
        <a:tabLst/>
        <a:defRPr sz="3000" b="1" i="0" u="none" strike="noStrike" cap="none" spc="0" baseline="0">
          <a:ln>
            <a:noFill/>
          </a:ln>
          <a:solidFill>
            <a:schemeClr val="accent1"/>
          </a:solidFill>
          <a:uFillTx/>
          <a:latin typeface="Lato"/>
          <a:ea typeface="Lato"/>
          <a:cs typeface="Lato"/>
          <a:sym typeface="Lato"/>
        </a:defRPr>
      </a:lvl8pPr>
      <a:lvl9pPr marL="0" marR="0" indent="0" algn="l" defTabSz="457086" rtl="0" latinLnBrk="0">
        <a:lnSpc>
          <a:spcPct val="100000"/>
        </a:lnSpc>
        <a:spcBef>
          <a:spcPts val="0"/>
        </a:spcBef>
        <a:spcAft>
          <a:spcPts val="0"/>
        </a:spcAft>
        <a:buClrTx/>
        <a:buSzTx/>
        <a:buFontTx/>
        <a:buNone/>
        <a:tabLst/>
        <a:defRPr sz="3000" b="1" i="0" u="none" strike="noStrike" cap="none" spc="0" baseline="0">
          <a:ln>
            <a:noFill/>
          </a:ln>
          <a:solidFill>
            <a:schemeClr val="accent1"/>
          </a:solidFill>
          <a:uFillTx/>
          <a:latin typeface="Lato"/>
          <a:ea typeface="Lato"/>
          <a:cs typeface="Lato"/>
          <a:sym typeface="Lato"/>
        </a:defRPr>
      </a:lvl9pPr>
    </p:titleStyle>
    <p:bodyStyle>
      <a:lvl1pPr marL="342815" marR="0" indent="-342815" algn="l" defTabSz="457086" rtl="0" latinLnBrk="0">
        <a:lnSpc>
          <a:spcPct val="100000"/>
        </a:lnSpc>
        <a:spcBef>
          <a:spcPts val="750"/>
        </a:spcBef>
        <a:spcAft>
          <a:spcPts val="0"/>
        </a:spcAft>
        <a:buClr>
          <a:schemeClr val="accent2"/>
        </a:buClr>
        <a:buSzPct val="100000"/>
        <a:buFont typeface="Helvetica"/>
        <a:buChar char="&gt;"/>
        <a:tabLst/>
        <a:defRPr sz="3150" b="0" i="0" u="none" strike="noStrike" cap="none" spc="0" baseline="0">
          <a:ln>
            <a:noFill/>
          </a:ln>
          <a:solidFill>
            <a:srgbClr val="98989A"/>
          </a:solidFill>
          <a:uFillTx/>
          <a:latin typeface="Lato"/>
          <a:ea typeface="Lato"/>
          <a:cs typeface="Lato"/>
          <a:sym typeface="Lato"/>
        </a:defRPr>
      </a:lvl1pPr>
      <a:lvl2pPr marL="781369" marR="0" indent="-324284" algn="l" defTabSz="457086" rtl="0" latinLnBrk="0">
        <a:lnSpc>
          <a:spcPct val="100000"/>
        </a:lnSpc>
        <a:spcBef>
          <a:spcPts val="750"/>
        </a:spcBef>
        <a:spcAft>
          <a:spcPts val="0"/>
        </a:spcAft>
        <a:buClr>
          <a:schemeClr val="accent2"/>
        </a:buClr>
        <a:buSzPct val="100000"/>
        <a:buFont typeface="Helvetica"/>
        <a:buChar char="&gt;"/>
        <a:tabLst/>
        <a:defRPr sz="3150" b="0" i="0" u="none" strike="noStrike" cap="none" spc="0" baseline="0">
          <a:ln>
            <a:noFill/>
          </a:ln>
          <a:solidFill>
            <a:srgbClr val="98989A"/>
          </a:solidFill>
          <a:uFillTx/>
          <a:latin typeface="Lato"/>
          <a:ea typeface="Lato"/>
          <a:cs typeface="Lato"/>
          <a:sym typeface="Lato"/>
        </a:defRPr>
      </a:lvl2pPr>
      <a:lvl3pPr marL="1223810" marR="0" indent="-309638" algn="l" defTabSz="457086" rtl="0" latinLnBrk="0">
        <a:lnSpc>
          <a:spcPct val="100000"/>
        </a:lnSpc>
        <a:spcBef>
          <a:spcPts val="750"/>
        </a:spcBef>
        <a:spcAft>
          <a:spcPts val="0"/>
        </a:spcAft>
        <a:buClr>
          <a:schemeClr val="accent2"/>
        </a:buClr>
        <a:buSzPct val="100000"/>
        <a:buFont typeface="Helvetica"/>
        <a:buChar char="&gt;"/>
        <a:tabLst/>
        <a:defRPr sz="3150" b="0" i="0" u="none" strike="noStrike" cap="none" spc="0" baseline="0">
          <a:ln>
            <a:noFill/>
          </a:ln>
          <a:solidFill>
            <a:srgbClr val="98989A"/>
          </a:solidFill>
          <a:uFillTx/>
          <a:latin typeface="Lato"/>
          <a:ea typeface="Lato"/>
          <a:cs typeface="Lato"/>
          <a:sym typeface="Lato"/>
        </a:defRPr>
      </a:lvl3pPr>
      <a:lvl4pPr marL="1740442" marR="0" indent="-369185" algn="l" defTabSz="457086" rtl="0" latinLnBrk="0">
        <a:lnSpc>
          <a:spcPct val="100000"/>
        </a:lnSpc>
        <a:spcBef>
          <a:spcPts val="750"/>
        </a:spcBef>
        <a:spcAft>
          <a:spcPts val="0"/>
        </a:spcAft>
        <a:buClr>
          <a:schemeClr val="accent2"/>
        </a:buClr>
        <a:buSzPct val="100000"/>
        <a:buFont typeface="Helvetica"/>
        <a:buChar char="&gt;"/>
        <a:tabLst/>
        <a:defRPr sz="3150" b="0" i="0" u="none" strike="noStrike" cap="none" spc="0" baseline="0">
          <a:ln>
            <a:noFill/>
          </a:ln>
          <a:solidFill>
            <a:srgbClr val="98989A"/>
          </a:solidFill>
          <a:uFillTx/>
          <a:latin typeface="Lato"/>
          <a:ea typeface="Lato"/>
          <a:cs typeface="Lato"/>
          <a:sym typeface="Lato"/>
        </a:defRPr>
      </a:lvl4pPr>
      <a:lvl5pPr marL="2197527" marR="0" indent="-369185" algn="l" defTabSz="457086" rtl="0" latinLnBrk="0">
        <a:lnSpc>
          <a:spcPct val="100000"/>
        </a:lnSpc>
        <a:spcBef>
          <a:spcPts val="750"/>
        </a:spcBef>
        <a:spcAft>
          <a:spcPts val="0"/>
        </a:spcAft>
        <a:buClr>
          <a:schemeClr val="accent2"/>
        </a:buClr>
        <a:buSzPct val="100000"/>
        <a:buFont typeface="Helvetica"/>
        <a:buChar char="&gt;"/>
        <a:tabLst/>
        <a:defRPr sz="3150" b="0" i="0" u="none" strike="noStrike" cap="none" spc="0" baseline="0">
          <a:ln>
            <a:noFill/>
          </a:ln>
          <a:solidFill>
            <a:srgbClr val="98989A"/>
          </a:solidFill>
          <a:uFillTx/>
          <a:latin typeface="Lato"/>
          <a:ea typeface="Lato"/>
          <a:cs typeface="Lato"/>
          <a:sym typeface="Lato"/>
        </a:defRPr>
      </a:lvl5pPr>
      <a:lvl6pPr marL="2654613" marR="0" indent="-369185" algn="l" defTabSz="457086" rtl="0" latinLnBrk="0">
        <a:lnSpc>
          <a:spcPct val="100000"/>
        </a:lnSpc>
        <a:spcBef>
          <a:spcPts val="750"/>
        </a:spcBef>
        <a:spcAft>
          <a:spcPts val="0"/>
        </a:spcAft>
        <a:buClr>
          <a:schemeClr val="accent2"/>
        </a:buClr>
        <a:buSzPct val="100000"/>
        <a:buFont typeface="Helvetica"/>
        <a:buChar char="•"/>
        <a:tabLst/>
        <a:defRPr sz="3150" b="0" i="0" u="none" strike="noStrike" cap="none" spc="0" baseline="0">
          <a:ln>
            <a:noFill/>
          </a:ln>
          <a:solidFill>
            <a:srgbClr val="98989A"/>
          </a:solidFill>
          <a:uFillTx/>
          <a:latin typeface="Lato"/>
          <a:ea typeface="Lato"/>
          <a:cs typeface="Lato"/>
          <a:sym typeface="Lato"/>
        </a:defRPr>
      </a:lvl6pPr>
      <a:lvl7pPr marL="3111698" marR="0" indent="-369185" algn="l" defTabSz="457086" rtl="0" latinLnBrk="0">
        <a:lnSpc>
          <a:spcPct val="100000"/>
        </a:lnSpc>
        <a:spcBef>
          <a:spcPts val="750"/>
        </a:spcBef>
        <a:spcAft>
          <a:spcPts val="0"/>
        </a:spcAft>
        <a:buClr>
          <a:schemeClr val="accent2"/>
        </a:buClr>
        <a:buSzPct val="100000"/>
        <a:buFont typeface="Helvetica"/>
        <a:buChar char="•"/>
        <a:tabLst/>
        <a:defRPr sz="3150" b="0" i="0" u="none" strike="noStrike" cap="none" spc="0" baseline="0">
          <a:ln>
            <a:noFill/>
          </a:ln>
          <a:solidFill>
            <a:srgbClr val="98989A"/>
          </a:solidFill>
          <a:uFillTx/>
          <a:latin typeface="Lato"/>
          <a:ea typeface="Lato"/>
          <a:cs typeface="Lato"/>
          <a:sym typeface="Lato"/>
        </a:defRPr>
      </a:lvl7pPr>
      <a:lvl8pPr marL="3568784" marR="0" indent="-369185" algn="l" defTabSz="457086" rtl="0" latinLnBrk="0">
        <a:lnSpc>
          <a:spcPct val="100000"/>
        </a:lnSpc>
        <a:spcBef>
          <a:spcPts val="750"/>
        </a:spcBef>
        <a:spcAft>
          <a:spcPts val="0"/>
        </a:spcAft>
        <a:buClr>
          <a:schemeClr val="accent2"/>
        </a:buClr>
        <a:buSzPct val="100000"/>
        <a:buFont typeface="Helvetica"/>
        <a:buChar char="•"/>
        <a:tabLst/>
        <a:defRPr sz="3150" b="0" i="0" u="none" strike="noStrike" cap="none" spc="0" baseline="0">
          <a:ln>
            <a:noFill/>
          </a:ln>
          <a:solidFill>
            <a:srgbClr val="98989A"/>
          </a:solidFill>
          <a:uFillTx/>
          <a:latin typeface="Lato"/>
          <a:ea typeface="Lato"/>
          <a:cs typeface="Lato"/>
          <a:sym typeface="Lato"/>
        </a:defRPr>
      </a:lvl8pPr>
      <a:lvl9pPr marL="4025870" marR="0" indent="-369185" algn="l" defTabSz="457086" rtl="0" latinLnBrk="0">
        <a:lnSpc>
          <a:spcPct val="100000"/>
        </a:lnSpc>
        <a:spcBef>
          <a:spcPts val="750"/>
        </a:spcBef>
        <a:spcAft>
          <a:spcPts val="0"/>
        </a:spcAft>
        <a:buClr>
          <a:schemeClr val="accent2"/>
        </a:buClr>
        <a:buSzPct val="100000"/>
        <a:buFont typeface="Helvetica"/>
        <a:buChar char="•"/>
        <a:tabLst/>
        <a:defRPr sz="3150" b="0" i="0" u="none" strike="noStrike" cap="none" spc="0" baseline="0">
          <a:ln>
            <a:noFill/>
          </a:ln>
          <a:solidFill>
            <a:srgbClr val="98989A"/>
          </a:solidFill>
          <a:uFillTx/>
          <a:latin typeface="Lato"/>
          <a:ea typeface="Lato"/>
          <a:cs typeface="Lato"/>
          <a:sym typeface="Lato"/>
        </a:defRPr>
      </a:lvl9pPr>
    </p:bodyStyle>
    <p:otherStyle>
      <a:lvl1pPr marL="0" marR="0" indent="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1pPr>
      <a:lvl2pPr marL="0" marR="0" indent="3429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2pPr>
      <a:lvl3pPr marL="0" marR="0" indent="6858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3pPr>
      <a:lvl4pPr marL="0" marR="0" indent="10287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4pPr>
      <a:lvl5pPr marL="0" marR="0" indent="13716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5pPr>
      <a:lvl6pPr marL="0" marR="0" indent="17145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6pPr>
      <a:lvl7pPr marL="0" marR="0" indent="20574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7pPr>
      <a:lvl8pPr marL="0" marR="0" indent="24003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8pPr>
      <a:lvl9pPr marL="0" marR="0" indent="27432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hyperlink" Target="http://www.respectability.org/" TargetMode="External"/><Relationship Id="rId7" Type="http://schemas.openxmlformats.org/officeDocument/2006/relationships/hyperlink" Target="http://www.respectabilityusa.org/" TargetMode="External"/><Relationship Id="rId2" Type="http://schemas.openxmlformats.org/officeDocument/2006/relationships/hyperlink" Target="http://www.equityinthecenter.org/" TargetMode="External"/><Relationship Id="rId1" Type="http://schemas.openxmlformats.org/officeDocument/2006/relationships/slideLayout" Target="../slideLayouts/slideLayout28.xml"/><Relationship Id="rId6" Type="http://schemas.openxmlformats.org/officeDocument/2006/relationships/hyperlink" Target="https://www.facebook.com/RespectAbilityUSA" TargetMode="External"/><Relationship Id="rId5" Type="http://schemas.openxmlformats.org/officeDocument/2006/relationships/hyperlink" Target="https://twitter.com/respect_ability" TargetMode="External"/><Relationship Id="rId4" Type="http://schemas.openxmlformats.org/officeDocument/2006/relationships/hyperlink" Target="mailto:JenniferM@RespectAbilityUS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hyperlink" Target="https://www.respectability.org/2018/09/including-african-americans-with-disabilities-in-inclusive-philanthropy/"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s://www.respectability.org/2018/09/including-lgbtq-individuals-with-disabilities-in-inclusive-philanthropy/" TargetMode="External"/><Relationship Id="rId5" Type="http://schemas.openxmlformats.org/officeDocument/2006/relationships/hyperlink" Target="https://www.respectability.org/womenwithdisabilities/" TargetMode="External"/><Relationship Id="rId4" Type="http://schemas.openxmlformats.org/officeDocument/2006/relationships/hyperlink" Target="https://www.respectability.org/2018/09/including-latinx-and-hispanics-with-disabilities-in-inclusive-philanthropy/"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nces.ed.gov/programs/coe/indicator_cgg.asp"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www.cnn.com/videos/spanish/2018/09/12/vocera-respectability-motivacion-ayuda-cafe-cnnee.cnn" TargetMode="External"/><Relationship Id="rId2" Type="http://schemas.openxmlformats.org/officeDocument/2006/relationships/hyperlink" Target="https://www.respectability.org/espanol/" TargetMode="Externa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www.respectability.org/2016/06/disability-and-criminal-justice-reform-keys-to-success/" TargetMode="External"/><Relationship Id="rId2" Type="http://schemas.openxmlformats.org/officeDocument/2006/relationships/hyperlink" Target="https://mediarelations.cornell.edu/2017/11/30/people-with-disabilities-more-likely-to-be-arrested/" TargetMode="External"/><Relationship Id="rId1" Type="http://schemas.openxmlformats.org/officeDocument/2006/relationships/slideLayout" Target="../slideLayouts/slideLayout22.xml"/><Relationship Id="rId4" Type="http://schemas.openxmlformats.org/officeDocument/2006/relationships/hyperlink" Target="https://www.respectability.org/wp-content/uploads/2017/05/Disability-and-Criminal-Justice-Reform-White-Pape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Box 5"/>
          <p:cNvSpPr txBox="1">
            <a:spLocks noChangeArrowheads="1"/>
          </p:cNvSpPr>
          <p:nvPr/>
        </p:nvSpPr>
        <p:spPr bwMode="auto">
          <a:xfrm>
            <a:off x="235335" y="5409126"/>
            <a:ext cx="7054257"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88" b="1" dirty="0">
                <a:latin typeface="Georgia" panose="02040502050405020303" pitchFamily="18" charset="0"/>
                <a:ea typeface="Nobel-Light"/>
                <a:cs typeface="Nobel-Light"/>
              </a:rPr>
              <a:t>Jennifer Laszlo Mizrahi, President, RespectAbility</a:t>
            </a:r>
          </a:p>
          <a:p>
            <a:r>
              <a:rPr lang="en-US" altLang="en-US" sz="1588" b="1" dirty="0">
                <a:latin typeface="Georgia" panose="02040502050405020303" pitchFamily="18" charset="0"/>
                <a:ea typeface="Nobel-Light"/>
                <a:cs typeface="Nobel-Light"/>
              </a:rPr>
              <a:t>Kerrien Suarez, Executive Director, Equity in the Center</a:t>
            </a:r>
          </a:p>
          <a:p>
            <a:r>
              <a:rPr lang="en-US" altLang="en-US" sz="1588" b="1" dirty="0">
                <a:latin typeface="Georgia" panose="02040502050405020303" pitchFamily="18" charset="0"/>
                <a:ea typeface="Nobel-Light"/>
                <a:cs typeface="Nobel-Light"/>
              </a:rPr>
              <a:t>Andrew Plumley, Associate Director, Equity in the Center</a:t>
            </a:r>
          </a:p>
        </p:txBody>
      </p:sp>
      <p:pic>
        <p:nvPicPr>
          <p:cNvPr id="2051" name="Picture 63" descr="Respectability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535" y="1610409"/>
            <a:ext cx="3992096" cy="169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idx="4294967295"/>
          </p:nvPr>
        </p:nvSpPr>
        <p:spPr/>
        <p:txBody>
          <a:bodyPr/>
          <a:lstStyle/>
          <a:p>
            <a:r>
              <a:rPr lang="en-US" sz="1588" dirty="0">
                <a:solidFill>
                  <a:schemeClr val="tx2"/>
                </a:solidFill>
              </a:rPr>
              <a:t>IMPROVING EDUCATIONAL SUCCESS FOR STUDENTS WITH DISABILITIES LUMINA FOUNDATION</a:t>
            </a:r>
            <a:endParaRPr lang="en-US" dirty="0"/>
          </a:p>
        </p:txBody>
      </p:sp>
      <p:pic>
        <p:nvPicPr>
          <p:cNvPr id="5" name="Picture 4" descr="Webinar: Equity in the Center A Project of ProInspire Race, Equity and Disability&#10;&#10;Photos of Kerrien Suarez and Andrew Plumley">
            <a:extLst>
              <a:ext uri="{FF2B5EF4-FFF2-40B4-BE49-F238E27FC236}">
                <a16:creationId xmlns:a16="http://schemas.microsoft.com/office/drawing/2014/main" id="{C694EE47-D5A8-4DD9-9B1A-9660681ADF0E}"/>
              </a:ext>
            </a:extLst>
          </p:cNvPr>
          <p:cNvPicPr>
            <a:picLocks noChangeAspect="1"/>
          </p:cNvPicPr>
          <p:nvPr/>
        </p:nvPicPr>
        <p:blipFill>
          <a:blip r:embed="rId4"/>
          <a:stretch>
            <a:fillRect/>
          </a:stretch>
        </p:blipFill>
        <p:spPr>
          <a:xfrm>
            <a:off x="4336609" y="1091045"/>
            <a:ext cx="4572000" cy="2571750"/>
          </a:xfrm>
          <a:prstGeom prst="rect">
            <a:avLst/>
          </a:prstGeom>
        </p:spPr>
      </p:pic>
      <p:pic>
        <p:nvPicPr>
          <p:cNvPr id="6" name="Picture 5" descr="Jennifer Laszlo Mizrahi headshot">
            <a:extLst>
              <a:ext uri="{FF2B5EF4-FFF2-40B4-BE49-F238E27FC236}">
                <a16:creationId xmlns:a16="http://schemas.microsoft.com/office/drawing/2014/main" id="{06BC91F2-1889-4D0A-8070-41F60A20FCE2}"/>
              </a:ext>
            </a:extLst>
          </p:cNvPr>
          <p:cNvPicPr>
            <a:picLocks noChangeAspect="1"/>
          </p:cNvPicPr>
          <p:nvPr/>
        </p:nvPicPr>
        <p:blipFill>
          <a:blip r:embed="rId5"/>
          <a:stretch>
            <a:fillRect/>
          </a:stretch>
        </p:blipFill>
        <p:spPr>
          <a:xfrm>
            <a:off x="4336609" y="3662795"/>
            <a:ext cx="1305676" cy="1305676"/>
          </a:xfrm>
          <a:prstGeom prst="rect">
            <a:avLst/>
          </a:prstGeom>
        </p:spPr>
      </p:pic>
    </p:spTree>
    <p:extLst>
      <p:ext uri="{BB962C8B-B14F-4D97-AF65-F5344CB8AC3E}">
        <p14:creationId xmlns:p14="http://schemas.microsoft.com/office/powerpoint/2010/main" val="2287525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table depicting employment by disability status and race/ethnicity 2017 from US Census Bureau. &#10;&#10;African American: 73.7% without disability vs. 28.6% with disability&#10;&#10;asian: 73.4% without disability vs. 41/2% with disability&#10;&#10;hispanic: 75.3% without disability vs. 38.6% with disability &#10;&#10;other: 73.4% without disability vs. 36.1% with disability &#10;&#10;white: 79.1% without disability vs. 38.5% with disability&#10;">
            <a:extLst>
              <a:ext uri="{FF2B5EF4-FFF2-40B4-BE49-F238E27FC236}">
                <a16:creationId xmlns:a16="http://schemas.microsoft.com/office/drawing/2014/main" id="{1BE62053-FCA6-42E3-B3EC-0481836ECDDE}"/>
              </a:ext>
            </a:extLst>
          </p:cNvPr>
          <p:cNvGraphicFramePr>
            <a:graphicFrameLocks/>
          </p:cNvGraphicFramePr>
          <p:nvPr>
            <p:extLst>
              <p:ext uri="{D42A27DB-BD31-4B8C-83A1-F6EECF244321}">
                <p14:modId xmlns:p14="http://schemas.microsoft.com/office/powerpoint/2010/main" val="3869054573"/>
              </p:ext>
            </p:extLst>
          </p:nvPr>
        </p:nvGraphicFramePr>
        <p:xfrm>
          <a:off x="0" y="1247776"/>
          <a:ext cx="8782050" cy="56102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A900E46-CFDD-48B1-9B40-38FD341FA2CB}"/>
              </a:ext>
            </a:extLst>
          </p:cNvPr>
          <p:cNvSpPr>
            <a:spLocks noGrp="1"/>
          </p:cNvSpPr>
          <p:nvPr>
            <p:ph type="title"/>
          </p:nvPr>
        </p:nvSpPr>
        <p:spPr>
          <a:xfrm>
            <a:off x="2105025" y="198345"/>
            <a:ext cx="6905337" cy="923330"/>
          </a:xfrm>
        </p:spPr>
        <p:txBody>
          <a:bodyPr/>
          <a:lstStyle/>
          <a:p>
            <a:r>
              <a:rPr lang="en-US" sz="2900" b="1" dirty="0">
                <a:solidFill>
                  <a:schemeClr val="bg1"/>
                </a:solidFill>
                <a:latin typeface="Georgia" panose="02040502050405020303" pitchFamily="18" charset="0"/>
              </a:rPr>
              <a:t>Employment by Disability Status and Race/Ethnicity</a:t>
            </a:r>
            <a:endParaRPr lang="en-US" sz="29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7416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ctrTitle"/>
          </p:nvPr>
        </p:nvSpPr>
        <p:spPr>
          <a:xfrm>
            <a:off x="334006" y="2252540"/>
            <a:ext cx="8477486" cy="2352922"/>
          </a:xfrm>
          <a:prstGeom prst="rect">
            <a:avLst/>
          </a:prstGeom>
        </p:spPr>
        <p:txBody>
          <a:bodyPr/>
          <a:lstStyle/>
          <a:p>
            <a:pPr>
              <a:defRPr sz="4800"/>
            </a:pPr>
            <a:r>
              <a:t>Awake to Woke to Work: </a:t>
            </a:r>
            <a:br/>
            <a:r>
              <a:t>Building a Race Equity Culture</a:t>
            </a:r>
          </a:p>
        </p:txBody>
      </p:sp>
      <p:sp>
        <p:nvSpPr>
          <p:cNvPr id="118" name="Slide Number Placeholder 5"/>
          <p:cNvSpPr txBox="1">
            <a:spLocks noGrp="1"/>
          </p:cNvSpPr>
          <p:nvPr>
            <p:ph type="sldNum" sz="quarter" idx="2"/>
          </p:nvPr>
        </p:nvSpPr>
        <p:spPr>
          <a:xfrm>
            <a:off x="137196" y="5657851"/>
            <a:ext cx="185305"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pPr defTabSz="685800" hangingPunct="0"/>
              <a:t>11</a:t>
            </a:fld>
            <a:endParaRPr sz="1350" kern="0"/>
          </a:p>
        </p:txBody>
      </p:sp>
      <p:sp>
        <p:nvSpPr>
          <p:cNvPr id="119" name="Rectangle 4"/>
          <p:cNvSpPr txBox="1"/>
          <p:nvPr/>
        </p:nvSpPr>
        <p:spPr>
          <a:xfrm>
            <a:off x="4237993" y="4605462"/>
            <a:ext cx="457200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algn="r">
              <a:defRPr sz="2400" b="1">
                <a:solidFill>
                  <a:srgbClr val="727274"/>
                </a:solidFill>
                <a:latin typeface="Lato"/>
                <a:ea typeface="Lato"/>
                <a:cs typeface="Lato"/>
                <a:sym typeface="Lato"/>
              </a:defRPr>
            </a:lvl1pPr>
          </a:lstStyle>
          <a:p>
            <a:pPr defTabSz="685800" hangingPunct="0"/>
            <a:r>
              <a:rPr sz="1800" kern="0" dirty="0"/>
              <a:t>Kerrien Suarez, Andrew Plumley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3"/>
          <p:cNvSpPr txBox="1">
            <a:spLocks noGrp="1"/>
          </p:cNvSpPr>
          <p:nvPr>
            <p:ph type="title"/>
          </p:nvPr>
        </p:nvSpPr>
        <p:spPr>
          <a:xfrm>
            <a:off x="457200" y="1063229"/>
            <a:ext cx="8229601" cy="857251"/>
          </a:xfrm>
          <a:prstGeom prst="rect">
            <a:avLst/>
          </a:prstGeom>
        </p:spPr>
        <p:txBody>
          <a:bodyPr/>
          <a:lstStyle/>
          <a:p>
            <a:r>
              <a:t>Webinar Facilitators </a:t>
            </a:r>
          </a:p>
        </p:txBody>
      </p:sp>
      <p:sp>
        <p:nvSpPr>
          <p:cNvPr id="122" name="Slide Number Placeholder 1"/>
          <p:cNvSpPr txBox="1">
            <a:spLocks noGrp="1"/>
          </p:cNvSpPr>
          <p:nvPr>
            <p:ph type="sldNum" sz="quarter" idx="2"/>
          </p:nvPr>
        </p:nvSpPr>
        <p:spPr>
          <a:xfrm>
            <a:off x="137196" y="5657851"/>
            <a:ext cx="180497"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12</a:t>
            </a:fld>
            <a:endParaRPr sz="1350" kern="0">
              <a:latin typeface="Calibri"/>
              <a:cs typeface="Calibri"/>
              <a:sym typeface="Calibri"/>
            </a:endParaRPr>
          </a:p>
        </p:txBody>
      </p:sp>
      <p:sp>
        <p:nvSpPr>
          <p:cNvPr id="123" name="Shape 116"/>
          <p:cNvSpPr txBox="1"/>
          <p:nvPr/>
        </p:nvSpPr>
        <p:spPr>
          <a:xfrm>
            <a:off x="2729866" y="2111257"/>
            <a:ext cx="2404043" cy="1038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p>
            <a:pPr defTabSz="685800" hangingPunct="0">
              <a:defRPr sz="2800" b="1">
                <a:solidFill>
                  <a:srgbClr val="FF6C0E"/>
                </a:solidFill>
                <a:latin typeface="Lato"/>
                <a:ea typeface="Lato"/>
                <a:cs typeface="Lato"/>
                <a:sym typeface="Lato"/>
              </a:defRPr>
            </a:pPr>
            <a:r>
              <a:rPr sz="2100" b="1" kern="0" dirty="0">
                <a:solidFill>
                  <a:srgbClr val="FF6C0E"/>
                </a:solidFill>
                <a:latin typeface="Lato"/>
                <a:sym typeface="Lato"/>
              </a:rPr>
              <a:t>Kerrien Suarez</a:t>
            </a:r>
            <a:endParaRPr sz="3150" b="1" kern="0" dirty="0">
              <a:solidFill>
                <a:srgbClr val="98989A"/>
              </a:solidFill>
              <a:latin typeface="Lato"/>
              <a:sym typeface="Lato"/>
            </a:endParaRPr>
          </a:p>
          <a:p>
            <a:pPr defTabSz="685800" hangingPunct="0">
              <a:defRPr sz="2800">
                <a:latin typeface="Lato"/>
                <a:ea typeface="Lato"/>
                <a:cs typeface="Lato"/>
                <a:sym typeface="Lato"/>
              </a:defRPr>
            </a:pPr>
            <a:r>
              <a:rPr sz="2100" kern="0" dirty="0">
                <a:solidFill>
                  <a:srgbClr val="000000"/>
                </a:solidFill>
                <a:latin typeface="Lato"/>
                <a:sym typeface="Lato"/>
              </a:rPr>
              <a:t>Executive Director </a:t>
            </a:r>
            <a:endParaRPr sz="3150" kern="0" dirty="0">
              <a:solidFill>
                <a:srgbClr val="98989A"/>
              </a:solidFill>
              <a:latin typeface="Lato"/>
              <a:sym typeface="Lato"/>
            </a:endParaRPr>
          </a:p>
          <a:p>
            <a:pPr defTabSz="685800" hangingPunct="0">
              <a:defRPr sz="2800">
                <a:latin typeface="Lato"/>
                <a:ea typeface="Lato"/>
                <a:cs typeface="Lato"/>
                <a:sym typeface="Lato"/>
              </a:defRPr>
            </a:pPr>
            <a:r>
              <a:rPr sz="2100" kern="0" dirty="0">
                <a:solidFill>
                  <a:srgbClr val="000000"/>
                </a:solidFill>
                <a:latin typeface="Lato"/>
                <a:sym typeface="Lato"/>
              </a:rPr>
              <a:t>Equity in the Center </a:t>
            </a:r>
          </a:p>
        </p:txBody>
      </p:sp>
      <p:sp>
        <p:nvSpPr>
          <p:cNvPr id="124" name="Shape 121"/>
          <p:cNvSpPr txBox="1"/>
          <p:nvPr/>
        </p:nvSpPr>
        <p:spPr>
          <a:xfrm>
            <a:off x="2729866" y="3823817"/>
            <a:ext cx="2521144" cy="1107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68" tIns="68568" rIns="68568" bIns="68568">
            <a:spAutoFit/>
          </a:bodyPr>
          <a:lstStyle/>
          <a:p>
            <a:pPr defTabSz="685800" hangingPunct="0">
              <a:defRPr sz="2800" b="1">
                <a:solidFill>
                  <a:srgbClr val="FF6C0E"/>
                </a:solidFill>
                <a:latin typeface="Lato"/>
                <a:ea typeface="Lato"/>
                <a:cs typeface="Lato"/>
                <a:sym typeface="Lato"/>
              </a:defRPr>
            </a:pPr>
            <a:r>
              <a:rPr sz="2100" b="1" kern="0" dirty="0">
                <a:solidFill>
                  <a:srgbClr val="FF6C0E"/>
                </a:solidFill>
                <a:latin typeface="Lato"/>
                <a:sym typeface="Lato"/>
              </a:rPr>
              <a:t>Andrew Plumley</a:t>
            </a:r>
          </a:p>
          <a:p>
            <a:pPr defTabSz="685800" hangingPunct="0">
              <a:defRPr sz="2800">
                <a:latin typeface="Lato"/>
                <a:ea typeface="Lato"/>
                <a:cs typeface="Lato"/>
                <a:sym typeface="Lato"/>
              </a:defRPr>
            </a:pPr>
            <a:r>
              <a:rPr sz="2100" kern="0" dirty="0">
                <a:solidFill>
                  <a:srgbClr val="000000"/>
                </a:solidFill>
                <a:latin typeface="Lato"/>
                <a:sym typeface="Lato"/>
              </a:rPr>
              <a:t>Associate Director </a:t>
            </a:r>
          </a:p>
          <a:p>
            <a:pPr defTabSz="685800" hangingPunct="0">
              <a:defRPr sz="2800">
                <a:latin typeface="Lato"/>
                <a:ea typeface="Lato"/>
                <a:cs typeface="Lato"/>
                <a:sym typeface="Lato"/>
              </a:defRPr>
            </a:pPr>
            <a:r>
              <a:rPr sz="2100" kern="0" dirty="0">
                <a:solidFill>
                  <a:srgbClr val="000000"/>
                </a:solidFill>
                <a:latin typeface="Lato"/>
                <a:sym typeface="Lato"/>
              </a:rPr>
              <a:t>Equity in the Center</a:t>
            </a:r>
          </a:p>
        </p:txBody>
      </p:sp>
      <p:pic>
        <p:nvPicPr>
          <p:cNvPr id="125" name="Picture 67" descr="Picture 67"/>
          <p:cNvPicPr>
            <a:picLocks noChangeAspect="1"/>
          </p:cNvPicPr>
          <p:nvPr/>
        </p:nvPicPr>
        <p:blipFill>
          <a:blip r:embed="rId2"/>
          <a:stretch>
            <a:fillRect/>
          </a:stretch>
        </p:blipFill>
        <p:spPr>
          <a:xfrm>
            <a:off x="236597" y="1870251"/>
            <a:ext cx="1711556" cy="1711556"/>
          </a:xfrm>
          <a:prstGeom prst="rect">
            <a:avLst/>
          </a:prstGeom>
          <a:ln w="12700">
            <a:miter lim="400000"/>
          </a:ln>
        </p:spPr>
      </p:pic>
      <p:pic>
        <p:nvPicPr>
          <p:cNvPr id="126" name="Picture 70" descr="Picture 70"/>
          <p:cNvPicPr>
            <a:picLocks noChangeAspect="1"/>
          </p:cNvPicPr>
          <p:nvPr/>
        </p:nvPicPr>
        <p:blipFill>
          <a:blip r:embed="rId3"/>
          <a:srcRect t="5539" b="24146"/>
          <a:stretch>
            <a:fillRect/>
          </a:stretch>
        </p:blipFill>
        <p:spPr>
          <a:xfrm>
            <a:off x="236597" y="3703303"/>
            <a:ext cx="1713139" cy="1711556"/>
          </a:xfrm>
          <a:prstGeom prst="rect">
            <a:avLst/>
          </a:prstGeom>
          <a:ln w="12700">
            <a:miter lim="400000"/>
          </a:ln>
        </p:spPr>
      </p:pic>
      <p:sp>
        <p:nvSpPr>
          <p:cNvPr id="127" name="Isosceles Triangle 71">
            <a:extLst>
              <a:ext uri="{C183D7F6-B498-43B3-948B-1728B52AA6E4}">
                <adec:decorative xmlns:adec="http://schemas.microsoft.com/office/drawing/2017/decorative" val="1"/>
              </a:ext>
            </a:extLst>
          </p:cNvPr>
          <p:cNvSpPr/>
          <p:nvPr/>
        </p:nvSpPr>
        <p:spPr>
          <a:xfrm rot="5400000">
            <a:off x="2312724" y="4186723"/>
            <a:ext cx="362556" cy="382161"/>
          </a:xfrm>
          <a:prstGeom prst="triangle">
            <a:avLst/>
          </a:prstGeom>
          <a:solidFill>
            <a:schemeClr val="accent3"/>
          </a:solidFill>
          <a:ln w="12700">
            <a:miter lim="400000"/>
          </a:ln>
          <a:effectLst>
            <a:outerShdw blurRad="38100" dist="23000" dir="5400000" rotWithShape="0">
              <a:srgbClr val="000000">
                <a:alpha val="35000"/>
              </a:srgbClr>
            </a:outerShdw>
          </a:effectLst>
        </p:spPr>
        <p:txBody>
          <a:bodyPr lIns="34289" rIns="34289" anchor="ct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128" name="Isosceles Triangle 72">
            <a:extLst>
              <a:ext uri="{C183D7F6-B498-43B3-948B-1728B52AA6E4}">
                <adec:decorative xmlns:adec="http://schemas.microsoft.com/office/drawing/2017/decorative" val="1"/>
              </a:ext>
            </a:extLst>
          </p:cNvPr>
          <p:cNvSpPr/>
          <p:nvPr/>
        </p:nvSpPr>
        <p:spPr>
          <a:xfrm rot="5400000">
            <a:off x="2312726" y="2426410"/>
            <a:ext cx="362555" cy="382160"/>
          </a:xfrm>
          <a:prstGeom prst="triangle">
            <a:avLst/>
          </a:prstGeom>
          <a:solidFill>
            <a:schemeClr val="accent3"/>
          </a:solidFill>
          <a:ln w="12700">
            <a:miter lim="400000"/>
          </a:ln>
          <a:effectLst>
            <a:outerShdw blurRad="38100" dist="23000" dir="5400000" rotWithShape="0">
              <a:srgbClr val="000000">
                <a:alpha val="35000"/>
              </a:srgbClr>
            </a:outerShdw>
          </a:effectLst>
        </p:spPr>
        <p:txBody>
          <a:bodyPr lIns="34289" rIns="34289" anchor="ct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2" name="Rectangle 1">
            <a:extLst>
              <a:ext uri="{FF2B5EF4-FFF2-40B4-BE49-F238E27FC236}">
                <a16:creationId xmlns:a16="http://schemas.microsoft.com/office/drawing/2014/main" id="{439327BD-9D42-4B13-B8B8-ADF68B348124}"/>
              </a:ext>
            </a:extLst>
          </p:cNvPr>
          <p:cNvSpPr/>
          <p:nvPr/>
        </p:nvSpPr>
        <p:spPr>
          <a:xfrm>
            <a:off x="5251010" y="3872747"/>
            <a:ext cx="3892990" cy="1785104"/>
          </a:xfrm>
          <a:prstGeom prst="rect">
            <a:avLst/>
          </a:prstGeom>
        </p:spPr>
        <p:txBody>
          <a:bodyPr wrap="square">
            <a:spAutoFit/>
          </a:bodyPr>
          <a:lstStyle/>
          <a:p>
            <a:r>
              <a:rPr lang="en-US" sz="1100" dirty="0">
                <a:solidFill>
                  <a:srgbClr val="323232"/>
                </a:solidFill>
                <a:latin typeface="proxima-nova"/>
              </a:rPr>
              <a:t>Andrew Plumley is experienced in sustainability, strategy, and diversity, equity, and inclusion consulting in both the social and private sectors.  He has also worked in education, where he’s advised on diversity and inclusion strategy at higher ed. institutions, as well as provided access and success programming for Pell eligible, students of color. In his role as Senior Program Manager, Andrew manages the launch of Equity in the Center, which is a field wide initiative to influence leaders to shift mindsets, practices, and systems to create a more diverse and equitable social sector.</a:t>
            </a:r>
            <a:endParaRPr lang="en-US" sz="1100" dirty="0"/>
          </a:p>
        </p:txBody>
      </p:sp>
      <p:sp>
        <p:nvSpPr>
          <p:cNvPr id="3" name="Rectangle 2">
            <a:extLst>
              <a:ext uri="{FF2B5EF4-FFF2-40B4-BE49-F238E27FC236}">
                <a16:creationId xmlns:a16="http://schemas.microsoft.com/office/drawing/2014/main" id="{4FEA76B1-BF37-4091-859A-6CC13841C6E9}"/>
              </a:ext>
            </a:extLst>
          </p:cNvPr>
          <p:cNvSpPr/>
          <p:nvPr/>
        </p:nvSpPr>
        <p:spPr>
          <a:xfrm>
            <a:off x="5251010" y="1584174"/>
            <a:ext cx="3656393" cy="1938992"/>
          </a:xfrm>
          <a:prstGeom prst="rect">
            <a:avLst/>
          </a:prstGeom>
        </p:spPr>
        <p:txBody>
          <a:bodyPr wrap="square">
            <a:spAutoFit/>
          </a:bodyPr>
          <a:lstStyle/>
          <a:p>
            <a:r>
              <a:rPr lang="en-US" sz="1000" dirty="0">
                <a:solidFill>
                  <a:srgbClr val="323232"/>
                </a:solidFill>
                <a:latin typeface="proxima-nova"/>
              </a:rPr>
              <a:t>Kerrien is the Executive Director of Equity in the Center, a new initiative launched through ProInspire. With over 19 years of management and consulting experience, Kerrien has supported executive and leadership teams in bold decision making to solve strategic and operational challenges. As an executive coach, Kerrien supports senior leaders and social entrepreneurs in clarifying a vision for measurable social impact and building the leadership and management capacity to achieve it. In addition to her support of leaders in education reform, she previously coached grantees of the Annie E. Casey, Wells Fargo and Robert Wood Johnson foundations on issues ranging from organizational capacity and sustainability to place-based collective impact.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8"/>
          <p:cNvSpPr txBox="1">
            <a:spLocks noGrp="1"/>
          </p:cNvSpPr>
          <p:nvPr>
            <p:ph type="title"/>
          </p:nvPr>
        </p:nvSpPr>
        <p:spPr>
          <a:xfrm>
            <a:off x="457200" y="1063229"/>
            <a:ext cx="8229601" cy="857251"/>
          </a:xfrm>
          <a:prstGeom prst="rect">
            <a:avLst/>
          </a:prstGeom>
        </p:spPr>
        <p:txBody>
          <a:bodyPr/>
          <a:lstStyle/>
          <a:p>
            <a:r>
              <a:t>About Equity in the Center</a:t>
            </a:r>
          </a:p>
        </p:txBody>
      </p:sp>
      <p:sp>
        <p:nvSpPr>
          <p:cNvPr id="131" name="Content Placeholder 3"/>
          <p:cNvSpPr txBox="1">
            <a:spLocks noGrp="1"/>
          </p:cNvSpPr>
          <p:nvPr>
            <p:ph type="body" idx="1"/>
          </p:nvPr>
        </p:nvSpPr>
        <p:spPr>
          <a:xfrm>
            <a:off x="457200" y="1984135"/>
            <a:ext cx="8229601" cy="3394472"/>
          </a:xfrm>
          <a:prstGeom prst="rect">
            <a:avLst/>
          </a:prstGeom>
        </p:spPr>
        <p:txBody>
          <a:bodyPr/>
          <a:lstStyle>
            <a:lvl1pPr marL="0" indent="0">
              <a:spcBef>
                <a:spcPts val="500"/>
              </a:spcBef>
              <a:buSzTx/>
              <a:buNone/>
              <a:defRPr sz="2400"/>
            </a:lvl1pPr>
          </a:lstStyle>
          <a:p>
            <a:r>
              <a:t>Equity in the Center works to shift mindsets, practices, and systems within the social sector to increase racial equity. We envision a future where nonprofit and philanthropic organizations advance race equity internally while centering it in their work externally.</a:t>
            </a:r>
          </a:p>
        </p:txBody>
      </p:sp>
      <p:sp>
        <p:nvSpPr>
          <p:cNvPr id="132" name="Slide Number Placeholder 1"/>
          <p:cNvSpPr txBox="1">
            <a:spLocks noGrp="1"/>
          </p:cNvSpPr>
          <p:nvPr>
            <p:ph type="sldNum" sz="quarter" idx="2"/>
          </p:nvPr>
        </p:nvSpPr>
        <p:spPr>
          <a:xfrm>
            <a:off x="137196" y="5657851"/>
            <a:ext cx="180497"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13</a:t>
            </a:fld>
            <a:endParaRPr sz="1350" kern="0">
              <a:latin typeface="Calibri"/>
              <a:cs typeface="Calibri"/>
              <a:sym typeface="Calibri"/>
            </a:endParaRPr>
          </a:p>
        </p:txBody>
      </p:sp>
      <p:sp>
        <p:nvSpPr>
          <p:cNvPr id="133" name="Rectangle 16"/>
          <p:cNvSpPr txBox="1"/>
          <p:nvPr/>
        </p:nvSpPr>
        <p:spPr>
          <a:xfrm>
            <a:off x="457199" y="3925690"/>
            <a:ext cx="349326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a:spcBef>
                <a:spcPts val="600"/>
              </a:spcBef>
              <a:defRPr sz="2400" b="1">
                <a:solidFill>
                  <a:schemeClr val="accent2"/>
                </a:solidFill>
                <a:latin typeface="Lato"/>
                <a:ea typeface="Lato"/>
                <a:cs typeface="Lato"/>
                <a:sym typeface="Lato"/>
              </a:defRPr>
            </a:lvl1pPr>
          </a:lstStyle>
          <a:p>
            <a:pPr defTabSz="685800" hangingPunct="0">
              <a:spcBef>
                <a:spcPts val="450"/>
              </a:spcBef>
            </a:pPr>
            <a:r>
              <a:rPr sz="1800" kern="0" dirty="0">
                <a:solidFill>
                  <a:srgbClr val="00BBB3"/>
                </a:solidFill>
              </a:rPr>
              <a:t>Equity in the Center’s goals are:</a:t>
            </a:r>
          </a:p>
        </p:txBody>
      </p:sp>
      <p:sp>
        <p:nvSpPr>
          <p:cNvPr id="134" name="Rectangle 17"/>
          <p:cNvSpPr txBox="1"/>
          <p:nvPr/>
        </p:nvSpPr>
        <p:spPr>
          <a:xfrm>
            <a:off x="357187" y="4358677"/>
            <a:ext cx="8329613" cy="1266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marL="342900" indent="-257175" defTabSz="685800" hangingPunct="0">
              <a:lnSpc>
                <a:spcPct val="115000"/>
              </a:lnSpc>
              <a:buClr>
                <a:srgbClr val="00BBB3"/>
              </a:buClr>
              <a:buSzPts val="1800"/>
              <a:buFont typeface="PT Sans"/>
              <a:buChar char="●"/>
              <a:defRPr>
                <a:latin typeface="Lato"/>
                <a:ea typeface="Lato"/>
                <a:cs typeface="Lato"/>
                <a:sym typeface="Lato"/>
              </a:defRPr>
            </a:pPr>
            <a:r>
              <a:rPr sz="1350" kern="0" dirty="0">
                <a:solidFill>
                  <a:srgbClr val="000000"/>
                </a:solidFill>
                <a:latin typeface="Lato"/>
                <a:sym typeface="Lato"/>
              </a:rPr>
              <a:t>Nonprofit and philanthropic organizations adopt a Race Equity Culture focused on proactive counteraction of social inequities</a:t>
            </a:r>
          </a:p>
          <a:p>
            <a:pPr marL="342900" indent="-257175" defTabSz="685800" hangingPunct="0">
              <a:lnSpc>
                <a:spcPct val="115000"/>
              </a:lnSpc>
              <a:buClr>
                <a:srgbClr val="00BBB3"/>
              </a:buClr>
              <a:buSzPts val="1800"/>
              <a:buFont typeface="PT Sans"/>
              <a:buChar char="●"/>
              <a:defRPr>
                <a:latin typeface="Lato"/>
                <a:ea typeface="Lato"/>
                <a:cs typeface="Lato"/>
                <a:sym typeface="Lato"/>
              </a:defRPr>
            </a:pPr>
            <a:r>
              <a:rPr sz="1350" kern="0" dirty="0">
                <a:solidFill>
                  <a:srgbClr val="000000"/>
                </a:solidFill>
                <a:latin typeface="Lato"/>
                <a:sym typeface="Lato"/>
              </a:rPr>
              <a:t>Organizations define, implement, and advance race equity internally while advocating for it in their work externally</a:t>
            </a:r>
          </a:p>
          <a:p>
            <a:pPr marL="342900" indent="-257175" defTabSz="685800" hangingPunct="0">
              <a:lnSpc>
                <a:spcPct val="115000"/>
              </a:lnSpc>
              <a:buClr>
                <a:srgbClr val="00BBB3"/>
              </a:buClr>
              <a:buSzPts val="1800"/>
              <a:buFont typeface="PT Sans"/>
              <a:buChar char="●"/>
              <a:defRPr>
                <a:latin typeface="Lato"/>
                <a:ea typeface="Lato"/>
                <a:cs typeface="Lato"/>
                <a:sym typeface="Lato"/>
              </a:defRPr>
            </a:pPr>
            <a:r>
              <a:rPr sz="1350" kern="0" dirty="0">
                <a:solidFill>
                  <a:srgbClr val="000000"/>
                </a:solidFill>
                <a:latin typeface="Lato"/>
                <a:sym typeface="Lato"/>
              </a:rPr>
              <a:t>Race Equity is centered as a core goal of social impact across the sector</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3"/>
          <p:cNvSpPr txBox="1">
            <a:spLocks noGrp="1"/>
          </p:cNvSpPr>
          <p:nvPr>
            <p:ph type="title"/>
          </p:nvPr>
        </p:nvSpPr>
        <p:spPr>
          <a:xfrm>
            <a:off x="457200" y="1063229"/>
            <a:ext cx="8229601" cy="857251"/>
          </a:xfrm>
          <a:prstGeom prst="rect">
            <a:avLst/>
          </a:prstGeom>
        </p:spPr>
        <p:txBody>
          <a:bodyPr/>
          <a:lstStyle/>
          <a:p>
            <a:r>
              <a:t>Webinar Results</a:t>
            </a:r>
          </a:p>
        </p:txBody>
      </p:sp>
      <p:sp>
        <p:nvSpPr>
          <p:cNvPr id="137" name="Content Placeholder 4"/>
          <p:cNvSpPr txBox="1">
            <a:spLocks noGrp="1"/>
          </p:cNvSpPr>
          <p:nvPr>
            <p:ph type="body" idx="1"/>
          </p:nvPr>
        </p:nvSpPr>
        <p:spPr>
          <a:xfrm>
            <a:off x="457200" y="2057402"/>
            <a:ext cx="8229601" cy="3394473"/>
          </a:xfrm>
          <a:prstGeom prst="rect">
            <a:avLst/>
          </a:prstGeom>
        </p:spPr>
        <p:txBody>
          <a:bodyPr>
            <a:normAutofit fontScale="92500" lnSpcReduction="20000"/>
          </a:bodyPr>
          <a:lstStyle/>
          <a:p>
            <a:pPr>
              <a:spcBef>
                <a:spcPts val="375"/>
              </a:spcBef>
              <a:buFont typeface="Arial"/>
              <a:buChar char="•"/>
              <a:defRPr sz="2400"/>
            </a:pPr>
            <a:r>
              <a:t>Participants will be introduced to research and resources Equity in the Center provides to support leaders and organizations in advancing race equity.</a:t>
            </a:r>
          </a:p>
          <a:p>
            <a:pPr>
              <a:buFont typeface="Arial"/>
              <a:buChar char="•"/>
              <a:defRPr sz="2400"/>
            </a:pPr>
            <a:endParaRPr/>
          </a:p>
          <a:p>
            <a:pPr>
              <a:spcBef>
                <a:spcPts val="375"/>
              </a:spcBef>
              <a:buFont typeface="Arial"/>
              <a:buChar char="•"/>
              <a:defRPr sz="2400"/>
            </a:pPr>
            <a:r>
              <a:t>Participants will understand key research findings from the “Awake to Woke to Work: Building a Race Equity Culture” publication, and how to apply the Race Equity Cycle framework in their own work.</a:t>
            </a:r>
          </a:p>
          <a:p>
            <a:pPr>
              <a:buFont typeface="Arial"/>
              <a:buChar char="•"/>
              <a:defRPr sz="2400"/>
            </a:pPr>
            <a:endParaRPr/>
          </a:p>
          <a:p>
            <a:pPr>
              <a:spcBef>
                <a:spcPts val="375"/>
              </a:spcBef>
              <a:buFont typeface="Arial"/>
              <a:buChar char="•"/>
              <a:defRPr sz="2400"/>
            </a:pPr>
            <a:r>
              <a:t>Participants will learn about management and operational levers that can shift organizational culture towards race equity.</a:t>
            </a:r>
          </a:p>
        </p:txBody>
      </p:sp>
      <p:sp>
        <p:nvSpPr>
          <p:cNvPr id="138" name="Slide Number Placeholder 1"/>
          <p:cNvSpPr txBox="1">
            <a:spLocks noGrp="1"/>
          </p:cNvSpPr>
          <p:nvPr>
            <p:ph type="sldNum" sz="quarter" idx="2"/>
          </p:nvPr>
        </p:nvSpPr>
        <p:spPr>
          <a:xfrm>
            <a:off x="137196" y="5657851"/>
            <a:ext cx="180497"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14</a:t>
            </a:fld>
            <a:endParaRPr sz="1350" kern="0">
              <a:latin typeface="Calibri"/>
              <a:cs typeface="Calibri"/>
              <a:sym typeface="Calibri"/>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4"/>
          <p:cNvSpPr txBox="1">
            <a:spLocks noGrp="1"/>
          </p:cNvSpPr>
          <p:nvPr>
            <p:ph type="title"/>
          </p:nvPr>
        </p:nvSpPr>
        <p:spPr>
          <a:xfrm>
            <a:off x="457200" y="1063229"/>
            <a:ext cx="8229601" cy="857251"/>
          </a:xfrm>
          <a:prstGeom prst="rect">
            <a:avLst/>
          </a:prstGeom>
        </p:spPr>
        <p:txBody>
          <a:bodyPr/>
          <a:lstStyle/>
          <a:p>
            <a:r>
              <a:t>Terms and Definitions </a:t>
            </a:r>
          </a:p>
        </p:txBody>
      </p:sp>
      <p:sp>
        <p:nvSpPr>
          <p:cNvPr id="141" name="Content Placeholder 2"/>
          <p:cNvSpPr txBox="1">
            <a:spLocks noGrp="1"/>
          </p:cNvSpPr>
          <p:nvPr>
            <p:ph type="body" idx="1"/>
          </p:nvPr>
        </p:nvSpPr>
        <p:spPr>
          <a:xfrm>
            <a:off x="457200" y="2057402"/>
            <a:ext cx="8229601" cy="3394473"/>
          </a:xfrm>
          <a:prstGeom prst="rect">
            <a:avLst/>
          </a:prstGeom>
        </p:spPr>
        <p:txBody>
          <a:bodyPr>
            <a:normAutofit fontScale="85000" lnSpcReduction="10000"/>
          </a:bodyPr>
          <a:lstStyle/>
          <a:p>
            <a:pPr>
              <a:spcBef>
                <a:spcPts val="300"/>
              </a:spcBef>
              <a:buFont typeface="Arial"/>
              <a:buChar char="•"/>
              <a:defRPr sz="1800" b="1">
                <a:solidFill>
                  <a:schemeClr val="accent1"/>
                </a:solidFill>
              </a:defRPr>
            </a:pPr>
            <a:r>
              <a:t>RACE EQUITY: </a:t>
            </a:r>
            <a:r>
              <a:rPr b="0">
                <a:solidFill>
                  <a:srgbClr val="98989A"/>
                </a:solidFill>
              </a:rPr>
              <a:t>The condition where one’s race identity has no influence on how one fares in society. Race equity is one part of race justice and must be addressed at the root causes and not just the manifestations. This includes the elimination of policies, practices, attitudes, and cultural messages that reinforce differential outcomes by race.</a:t>
            </a:r>
          </a:p>
          <a:p>
            <a:pPr>
              <a:buFont typeface="Arial"/>
              <a:buChar char="•"/>
              <a:defRPr sz="1800"/>
            </a:pPr>
            <a:endParaRPr b="0">
              <a:solidFill>
                <a:srgbClr val="98989A"/>
              </a:solidFill>
            </a:endParaRPr>
          </a:p>
          <a:p>
            <a:pPr>
              <a:spcBef>
                <a:spcPts val="300"/>
              </a:spcBef>
              <a:buFont typeface="Arial"/>
              <a:buChar char="•"/>
              <a:defRPr sz="1800" b="1">
                <a:solidFill>
                  <a:schemeClr val="accent1"/>
                </a:solidFill>
              </a:defRPr>
            </a:pPr>
            <a:r>
              <a:t>RACE EQUITY LENS: </a:t>
            </a:r>
            <a:r>
              <a:rPr b="0">
                <a:solidFill>
                  <a:srgbClr val="98989A"/>
                </a:solidFill>
              </a:rPr>
              <a:t>The process of paying disciplined attention to race and ethnicity while analyzing problems, looking for solutions, and defining success. A race equity lens critiques a “color blind” approach, arguing that color blindness perpetuates systems of disadvantage in that it prevents structural racism from being acknowledged. Application of a race equity lens helps to illuminate disparate outcomes, patterns of disadvantage, and root cause.</a:t>
            </a:r>
          </a:p>
          <a:p>
            <a:pPr>
              <a:buFont typeface="Arial"/>
              <a:buChar char="•"/>
              <a:defRPr sz="1800"/>
            </a:pPr>
            <a:endParaRPr b="0">
              <a:solidFill>
                <a:srgbClr val="98989A"/>
              </a:solidFill>
            </a:endParaRPr>
          </a:p>
          <a:p>
            <a:pPr>
              <a:spcBef>
                <a:spcPts val="300"/>
              </a:spcBef>
              <a:buFont typeface="Arial"/>
              <a:buChar char="•"/>
              <a:defRPr sz="1800" b="1">
                <a:solidFill>
                  <a:schemeClr val="accent1"/>
                </a:solidFill>
              </a:defRPr>
            </a:pPr>
            <a:r>
              <a:t>RACE EQUITY CULTURE: </a:t>
            </a:r>
            <a:r>
              <a:rPr b="0">
                <a:solidFill>
                  <a:srgbClr val="98989A"/>
                </a:solidFill>
              </a:rPr>
              <a:t>A culture focused on proactive counteraction of social and race inequities inside and outside of an organization.</a:t>
            </a:r>
          </a:p>
        </p:txBody>
      </p:sp>
      <p:sp>
        <p:nvSpPr>
          <p:cNvPr id="142" name="Slide Number Placeholder 1"/>
          <p:cNvSpPr txBox="1">
            <a:spLocks noGrp="1"/>
          </p:cNvSpPr>
          <p:nvPr>
            <p:ph type="sldNum" sz="quarter" idx="2"/>
          </p:nvPr>
        </p:nvSpPr>
        <p:spPr>
          <a:xfrm>
            <a:off x="137196" y="5657851"/>
            <a:ext cx="180497"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15</a:t>
            </a:fld>
            <a:endParaRPr sz="1350" kern="0">
              <a:latin typeface="Calibri"/>
              <a:cs typeface="Calibri"/>
              <a:sym typeface="Calibri"/>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2"/>
          <p:cNvSpPr txBox="1">
            <a:spLocks noGrp="1"/>
          </p:cNvSpPr>
          <p:nvPr>
            <p:ph type="title"/>
          </p:nvPr>
        </p:nvSpPr>
        <p:spPr>
          <a:xfrm>
            <a:off x="457200" y="945088"/>
            <a:ext cx="8229601" cy="857251"/>
          </a:xfrm>
          <a:prstGeom prst="rect">
            <a:avLst/>
          </a:prstGeom>
        </p:spPr>
        <p:txBody>
          <a:bodyPr/>
          <a:lstStyle/>
          <a:p>
            <a:r>
              <a:rPr dirty="0"/>
              <a:t>Building A Race Equity Culture</a:t>
            </a:r>
            <a:br>
              <a:rPr dirty="0"/>
            </a:br>
            <a:r>
              <a:rPr sz="2025" dirty="0">
                <a:solidFill>
                  <a:srgbClr val="98989A"/>
                </a:solidFill>
              </a:rPr>
              <a:t>in the Social Sector</a:t>
            </a:r>
          </a:p>
        </p:txBody>
      </p:sp>
      <p:sp>
        <p:nvSpPr>
          <p:cNvPr id="145" name="Content Placeholder 11"/>
          <p:cNvSpPr txBox="1">
            <a:spLocks noGrp="1"/>
          </p:cNvSpPr>
          <p:nvPr>
            <p:ph type="body" idx="1"/>
          </p:nvPr>
        </p:nvSpPr>
        <p:spPr>
          <a:xfrm>
            <a:off x="391260" y="1839258"/>
            <a:ext cx="8229601" cy="3987058"/>
          </a:xfrm>
          <a:prstGeom prst="rect">
            <a:avLst/>
          </a:prstGeom>
        </p:spPr>
        <p:txBody>
          <a:bodyPr>
            <a:normAutofit fontScale="77500" lnSpcReduction="20000"/>
          </a:bodyPr>
          <a:lstStyle/>
          <a:p>
            <a:pPr marL="0" indent="0" algn="ctr" defTabSz="374810">
              <a:lnSpc>
                <a:spcPct val="80000"/>
              </a:lnSpc>
              <a:spcBef>
                <a:spcPts val="225"/>
              </a:spcBef>
              <a:buSzTx/>
              <a:buNone/>
              <a:defRPr sz="1476">
                <a:solidFill>
                  <a:schemeClr val="accent2"/>
                </a:solidFill>
              </a:defRPr>
            </a:pPr>
            <a:r>
              <a:rPr dirty="0"/>
              <a:t>SOCIAL SECTOR ORGANIZATIONS NEED A RACE EQUITY CULTURE TO ADDRESS </a:t>
            </a:r>
            <a:br>
              <a:rPr dirty="0"/>
            </a:br>
            <a:endParaRPr lang="en-US" dirty="0"/>
          </a:p>
          <a:p>
            <a:pPr marL="0" indent="0" algn="ctr" defTabSz="374810">
              <a:lnSpc>
                <a:spcPct val="80000"/>
              </a:lnSpc>
              <a:spcBef>
                <a:spcPts val="225"/>
              </a:spcBef>
              <a:buSzTx/>
              <a:buNone/>
              <a:defRPr sz="1476">
                <a:solidFill>
                  <a:schemeClr val="accent2"/>
                </a:solidFill>
              </a:defRPr>
            </a:pPr>
            <a:r>
              <a:rPr dirty="0"/>
              <a:t>THE RACIAL LEADERSHIP GAP</a:t>
            </a:r>
            <a:endParaRPr sz="2153" dirty="0"/>
          </a:p>
          <a:p>
            <a:pPr marL="0" indent="0" algn="ctr" defTabSz="374810">
              <a:lnSpc>
                <a:spcPct val="80000"/>
              </a:lnSpc>
              <a:spcBef>
                <a:spcPts val="450"/>
              </a:spcBef>
              <a:buSzTx/>
              <a:buNone/>
              <a:defRPr sz="1803">
                <a:solidFill>
                  <a:schemeClr val="accent2"/>
                </a:solidFill>
              </a:defRPr>
            </a:pPr>
            <a:endParaRPr sz="2153" dirty="0"/>
          </a:p>
          <a:p>
            <a:pPr marL="0" indent="0" algn="ctr" defTabSz="374810">
              <a:lnSpc>
                <a:spcPct val="80000"/>
              </a:lnSpc>
              <a:spcBef>
                <a:spcPts val="450"/>
              </a:spcBef>
              <a:buSzTx/>
              <a:buNone/>
              <a:defRPr sz="1640">
                <a:solidFill>
                  <a:schemeClr val="accent2"/>
                </a:solidFill>
              </a:defRPr>
            </a:pPr>
            <a:endParaRPr sz="2153" dirty="0"/>
          </a:p>
          <a:p>
            <a:pPr marL="0" indent="0" algn="ctr" defTabSz="374810">
              <a:lnSpc>
                <a:spcPct val="80000"/>
              </a:lnSpc>
              <a:spcBef>
                <a:spcPts val="450"/>
              </a:spcBef>
              <a:buSzTx/>
              <a:buNone/>
              <a:defRPr sz="1640">
                <a:solidFill>
                  <a:schemeClr val="accent2"/>
                </a:solidFill>
              </a:defRPr>
            </a:pPr>
            <a:endParaRPr sz="2153" dirty="0"/>
          </a:p>
          <a:p>
            <a:pPr marL="0" indent="0" algn="ctr" defTabSz="374810">
              <a:lnSpc>
                <a:spcPct val="80000"/>
              </a:lnSpc>
              <a:spcBef>
                <a:spcPts val="450"/>
              </a:spcBef>
              <a:buSzTx/>
              <a:buNone/>
              <a:defRPr sz="1640">
                <a:solidFill>
                  <a:schemeClr val="accent2"/>
                </a:solidFill>
              </a:defRPr>
            </a:pPr>
            <a:endParaRPr sz="2153" dirty="0"/>
          </a:p>
          <a:p>
            <a:pPr marL="0" indent="0" algn="ctr" defTabSz="374810">
              <a:lnSpc>
                <a:spcPct val="80000"/>
              </a:lnSpc>
              <a:spcBef>
                <a:spcPts val="450"/>
              </a:spcBef>
              <a:buSzTx/>
              <a:buNone/>
              <a:defRPr sz="1640"/>
            </a:pPr>
            <a:endParaRPr sz="2153" dirty="0"/>
          </a:p>
          <a:p>
            <a:pPr marL="0" indent="0" defTabSz="374810">
              <a:lnSpc>
                <a:spcPct val="80000"/>
              </a:lnSpc>
              <a:spcBef>
                <a:spcPts val="450"/>
              </a:spcBef>
              <a:buSzTx/>
              <a:buNone/>
              <a:defRPr sz="1640"/>
            </a:pPr>
            <a:endParaRPr sz="2153" dirty="0"/>
          </a:p>
          <a:p>
            <a:pPr marL="0" indent="0" defTabSz="374810">
              <a:lnSpc>
                <a:spcPct val="80000"/>
              </a:lnSpc>
              <a:spcBef>
                <a:spcPts val="450"/>
              </a:spcBef>
              <a:buSzTx/>
              <a:buNone/>
              <a:defRPr sz="1640"/>
            </a:pPr>
            <a:endParaRPr sz="2153" dirty="0"/>
          </a:p>
          <a:p>
            <a:pPr marL="0" indent="0" defTabSz="374810">
              <a:lnSpc>
                <a:spcPct val="80000"/>
              </a:lnSpc>
              <a:spcBef>
                <a:spcPts val="450"/>
              </a:spcBef>
              <a:buSzTx/>
              <a:buNone/>
              <a:defRPr sz="1640"/>
            </a:pPr>
            <a:endParaRPr sz="2153" dirty="0"/>
          </a:p>
          <a:p>
            <a:pPr marL="0" indent="0" defTabSz="374810">
              <a:lnSpc>
                <a:spcPct val="80000"/>
              </a:lnSpc>
              <a:spcBef>
                <a:spcPts val="450"/>
              </a:spcBef>
              <a:buSzTx/>
              <a:buNone/>
              <a:defRPr sz="1640"/>
            </a:pPr>
            <a:endParaRPr sz="2153" dirty="0"/>
          </a:p>
          <a:p>
            <a:pPr marL="0" indent="0" defTabSz="374810">
              <a:lnSpc>
                <a:spcPct val="80000"/>
              </a:lnSpc>
              <a:spcBef>
                <a:spcPts val="450"/>
              </a:spcBef>
              <a:buSzTx/>
              <a:buNone/>
              <a:defRPr sz="1640"/>
            </a:pPr>
            <a:endParaRPr sz="2153" dirty="0"/>
          </a:p>
          <a:p>
            <a:pPr marL="0" indent="0" defTabSz="374810">
              <a:lnSpc>
                <a:spcPct val="80000"/>
              </a:lnSpc>
              <a:spcBef>
                <a:spcPts val="450"/>
              </a:spcBef>
              <a:buSzTx/>
              <a:buNone/>
              <a:defRPr sz="1640"/>
            </a:pPr>
            <a:endParaRPr sz="2153" dirty="0"/>
          </a:p>
          <a:p>
            <a:pPr marL="0" indent="0" defTabSz="374810">
              <a:lnSpc>
                <a:spcPct val="80000"/>
              </a:lnSpc>
              <a:spcBef>
                <a:spcPts val="450"/>
              </a:spcBef>
              <a:buSzTx/>
              <a:buNone/>
              <a:defRPr sz="1640"/>
            </a:pPr>
            <a:endParaRPr sz="2153" dirty="0"/>
          </a:p>
          <a:p>
            <a:pPr marL="0" indent="0" defTabSz="374810">
              <a:lnSpc>
                <a:spcPct val="80000"/>
              </a:lnSpc>
              <a:spcBef>
                <a:spcPts val="450"/>
              </a:spcBef>
              <a:buSzTx/>
              <a:buNone/>
              <a:defRPr sz="1640"/>
            </a:pPr>
            <a:endParaRPr sz="2153" dirty="0"/>
          </a:p>
          <a:p>
            <a:pPr marL="0" indent="0" algn="ctr" defTabSz="374810">
              <a:lnSpc>
                <a:spcPct val="80000"/>
              </a:lnSpc>
              <a:spcBef>
                <a:spcPts val="450"/>
              </a:spcBef>
              <a:buSzTx/>
              <a:buNone/>
              <a:defRPr sz="1803">
                <a:solidFill>
                  <a:schemeClr val="accent1"/>
                </a:solidFill>
              </a:defRPr>
            </a:pPr>
            <a:endParaRPr sz="2153" dirty="0"/>
          </a:p>
          <a:p>
            <a:pPr marL="0" indent="0" algn="ctr" defTabSz="374810">
              <a:lnSpc>
                <a:spcPct val="80000"/>
              </a:lnSpc>
              <a:spcBef>
                <a:spcPts val="225"/>
              </a:spcBef>
              <a:buSzTx/>
              <a:buNone/>
              <a:defRPr sz="1476">
                <a:solidFill>
                  <a:schemeClr val="accent1"/>
                </a:solidFill>
              </a:defRPr>
            </a:pPr>
            <a:r>
              <a:rPr dirty="0"/>
              <a:t>Creating a race equity culture and closing the racial leadership gap will </a:t>
            </a:r>
            <a:br>
              <a:rPr dirty="0"/>
            </a:br>
            <a:endParaRPr lang="en-US" dirty="0"/>
          </a:p>
          <a:p>
            <a:pPr marL="0" indent="0" algn="ctr" defTabSz="374810">
              <a:lnSpc>
                <a:spcPct val="80000"/>
              </a:lnSpc>
              <a:spcBef>
                <a:spcPts val="225"/>
              </a:spcBef>
              <a:buSzTx/>
              <a:buNone/>
              <a:defRPr sz="1476">
                <a:solidFill>
                  <a:schemeClr val="accent1"/>
                </a:solidFill>
              </a:defRPr>
            </a:pPr>
            <a:r>
              <a:rPr dirty="0"/>
              <a:t>help organizations succeed at their missions.</a:t>
            </a:r>
          </a:p>
        </p:txBody>
      </p:sp>
      <p:sp>
        <p:nvSpPr>
          <p:cNvPr id="146" name="Slide Number Placeholder 3"/>
          <p:cNvSpPr txBox="1">
            <a:spLocks noGrp="1"/>
          </p:cNvSpPr>
          <p:nvPr>
            <p:ph type="sldNum" sz="quarter" idx="2"/>
          </p:nvPr>
        </p:nvSpPr>
        <p:spPr>
          <a:xfrm>
            <a:off x="137196" y="5657851"/>
            <a:ext cx="180497"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16</a:t>
            </a:fld>
            <a:endParaRPr sz="1350" kern="0">
              <a:latin typeface="Calibri"/>
              <a:cs typeface="Calibri"/>
              <a:sym typeface="Calibri"/>
            </a:endParaRPr>
          </a:p>
        </p:txBody>
      </p:sp>
      <p:pic>
        <p:nvPicPr>
          <p:cNvPr id="147" name="Picture 13" descr="Picture 13"/>
          <p:cNvPicPr>
            <a:picLocks noChangeAspect="1"/>
          </p:cNvPicPr>
          <p:nvPr/>
        </p:nvPicPr>
        <p:blipFill>
          <a:blip r:embed="rId2"/>
          <a:stretch>
            <a:fillRect/>
          </a:stretch>
        </p:blipFill>
        <p:spPr>
          <a:xfrm>
            <a:off x="6702367" y="2378237"/>
            <a:ext cx="1566938" cy="2422355"/>
          </a:xfrm>
          <a:prstGeom prst="rect">
            <a:avLst/>
          </a:prstGeom>
          <a:ln w="12700">
            <a:miter lim="400000"/>
          </a:ln>
        </p:spPr>
      </p:pic>
      <p:pic>
        <p:nvPicPr>
          <p:cNvPr id="148" name="Picture 15" descr="Picture 15"/>
          <p:cNvPicPr>
            <a:picLocks noChangeAspect="1"/>
          </p:cNvPicPr>
          <p:nvPr/>
        </p:nvPicPr>
        <p:blipFill>
          <a:blip r:embed="rId3"/>
          <a:stretch>
            <a:fillRect/>
          </a:stretch>
        </p:blipFill>
        <p:spPr>
          <a:xfrm>
            <a:off x="897823" y="3087051"/>
            <a:ext cx="2037524" cy="1684012"/>
          </a:xfrm>
          <a:prstGeom prst="rect">
            <a:avLst/>
          </a:prstGeom>
          <a:ln w="12700">
            <a:miter lim="400000"/>
          </a:ln>
        </p:spPr>
      </p:pic>
      <p:pic>
        <p:nvPicPr>
          <p:cNvPr id="149" name="Picture 17" descr="Picture 17"/>
          <p:cNvPicPr>
            <a:picLocks noChangeAspect="1"/>
          </p:cNvPicPr>
          <p:nvPr/>
        </p:nvPicPr>
        <p:blipFill>
          <a:blip r:embed="rId4"/>
          <a:stretch>
            <a:fillRect/>
          </a:stretch>
        </p:blipFill>
        <p:spPr>
          <a:xfrm>
            <a:off x="4005478" y="2533291"/>
            <a:ext cx="1673991" cy="2237771"/>
          </a:xfrm>
          <a:prstGeom prst="rect">
            <a:avLst/>
          </a:prstGeom>
          <a:ln w="12700">
            <a:miter lim="400000"/>
          </a:ln>
        </p:spPr>
      </p:pic>
      <p:sp>
        <p:nvSpPr>
          <p:cNvPr id="150" name="TextBox 18"/>
          <p:cNvSpPr txBox="1"/>
          <p:nvPr/>
        </p:nvSpPr>
        <p:spPr>
          <a:xfrm>
            <a:off x="846136" y="4727336"/>
            <a:ext cx="2196533"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defTabSz="685800" hangingPunct="0">
              <a:defRPr sz="800">
                <a:solidFill>
                  <a:srgbClr val="98989A"/>
                </a:solidFill>
                <a:latin typeface="Lato  "/>
                <a:ea typeface="Lato  "/>
                <a:cs typeface="Lato  "/>
                <a:sym typeface="Lato  "/>
              </a:defRPr>
            </a:pPr>
            <a:r>
              <a:rPr sz="600" kern="0">
                <a:solidFill>
                  <a:srgbClr val="98989A"/>
                </a:solidFill>
                <a:latin typeface="Lato  "/>
                <a:sym typeface="Lato  "/>
              </a:rPr>
              <a:t>Sources: </a:t>
            </a:r>
            <a:r>
              <a:rPr sz="600" i="1" kern="0">
                <a:solidFill>
                  <a:srgbClr val="98989A"/>
                </a:solidFill>
                <a:latin typeface="Lato  "/>
                <a:sym typeface="Lato  "/>
              </a:rPr>
              <a:t>Leading with Intent: 2017 National Index of Nonprofit Board Practices, </a:t>
            </a:r>
            <a:r>
              <a:rPr sz="600" kern="0">
                <a:solidFill>
                  <a:srgbClr val="98989A"/>
                </a:solidFill>
                <a:latin typeface="Lato  "/>
                <a:sym typeface="Lato  "/>
              </a:rPr>
              <a:t>BoardSource; Pew Research Center</a:t>
            </a:r>
          </a:p>
        </p:txBody>
      </p:sp>
      <p:sp>
        <p:nvSpPr>
          <p:cNvPr id="151" name="TextBox 19"/>
          <p:cNvSpPr txBox="1"/>
          <p:nvPr/>
        </p:nvSpPr>
        <p:spPr>
          <a:xfrm>
            <a:off x="3954290" y="4735300"/>
            <a:ext cx="2196533"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defTabSz="685800" hangingPunct="0">
              <a:defRPr sz="800">
                <a:solidFill>
                  <a:srgbClr val="98989A"/>
                </a:solidFill>
                <a:latin typeface="Lato  "/>
                <a:ea typeface="Lato  "/>
                <a:cs typeface="Lato  "/>
                <a:sym typeface="Lato  "/>
              </a:defRPr>
            </a:pPr>
            <a:r>
              <a:rPr sz="600" kern="0">
                <a:solidFill>
                  <a:srgbClr val="98989A"/>
                </a:solidFill>
                <a:latin typeface="Lato  "/>
                <a:sym typeface="Lato  "/>
              </a:rPr>
              <a:t>Source: </a:t>
            </a:r>
            <a:r>
              <a:rPr sz="600" i="1" kern="0">
                <a:solidFill>
                  <a:srgbClr val="98989A"/>
                </a:solidFill>
                <a:latin typeface="Lato  "/>
                <a:sym typeface="Lato  "/>
              </a:rPr>
              <a:t>Race to Lead: Confronting the Nonprofit Racial Leadership Gap, </a:t>
            </a:r>
            <a:r>
              <a:rPr sz="600" kern="0">
                <a:solidFill>
                  <a:srgbClr val="98989A"/>
                </a:solidFill>
                <a:latin typeface="Lato  "/>
                <a:sym typeface="Lato  "/>
              </a:rPr>
              <a:t>Building Movement Project, 2017</a:t>
            </a:r>
          </a:p>
        </p:txBody>
      </p:sp>
      <p:sp>
        <p:nvSpPr>
          <p:cNvPr id="152" name="TextBox 20"/>
          <p:cNvSpPr txBox="1"/>
          <p:nvPr/>
        </p:nvSpPr>
        <p:spPr>
          <a:xfrm>
            <a:off x="6644892" y="4739425"/>
            <a:ext cx="2196533"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defTabSz="685800" hangingPunct="0">
              <a:defRPr sz="800">
                <a:solidFill>
                  <a:srgbClr val="98989A"/>
                </a:solidFill>
                <a:latin typeface="Lato  "/>
                <a:ea typeface="Lato  "/>
                <a:cs typeface="Lato  "/>
                <a:sym typeface="Lato  "/>
              </a:defRPr>
            </a:pPr>
            <a:r>
              <a:rPr sz="600" kern="0">
                <a:solidFill>
                  <a:srgbClr val="98989A"/>
                </a:solidFill>
                <a:latin typeface="Lato  "/>
                <a:sym typeface="Lato  "/>
              </a:rPr>
              <a:t>Source: </a:t>
            </a:r>
            <a:r>
              <a:rPr sz="600" i="1" kern="0">
                <a:solidFill>
                  <a:srgbClr val="98989A"/>
                </a:solidFill>
                <a:latin typeface="Lato  "/>
                <a:sym typeface="Lato  "/>
              </a:rPr>
              <a:t>Race to Lead: Confronting the Nonprofit Racial Leadership Gap, </a:t>
            </a:r>
            <a:r>
              <a:rPr sz="600" kern="0">
                <a:solidFill>
                  <a:srgbClr val="98989A"/>
                </a:solidFill>
                <a:latin typeface="Lato  "/>
                <a:sym typeface="Lato  "/>
              </a:rPr>
              <a:t>Building Movement Project, 2017</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CE308E-E110-9047-8F40-A4C09D28F948}"/>
              </a:ext>
            </a:extLst>
          </p:cNvPr>
          <p:cNvSpPr>
            <a:spLocks noGrp="1"/>
          </p:cNvSpPr>
          <p:nvPr>
            <p:ph type="title"/>
          </p:nvPr>
        </p:nvSpPr>
        <p:spPr/>
        <p:txBody>
          <a:bodyPr/>
          <a:lstStyle/>
          <a:p>
            <a:r>
              <a:rPr lang="en-US" dirty="0"/>
              <a:t>The Race Equity Cycle Diagram</a:t>
            </a:r>
          </a:p>
        </p:txBody>
      </p:sp>
      <p:sp>
        <p:nvSpPr>
          <p:cNvPr id="154" name="Slide Number Placeholder 3"/>
          <p:cNvSpPr txBox="1">
            <a:spLocks noGrp="1"/>
          </p:cNvSpPr>
          <p:nvPr>
            <p:ph type="sldNum" sz="quarter" idx="2"/>
          </p:nvPr>
        </p:nvSpPr>
        <p:spPr>
          <a:xfrm>
            <a:off x="102898" y="5657851"/>
            <a:ext cx="180497"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17</a:t>
            </a:fld>
            <a:endParaRPr sz="1350" kern="0">
              <a:latin typeface="Calibri"/>
              <a:cs typeface="Calibri"/>
              <a:sym typeface="Calibri"/>
            </a:endParaRPr>
          </a:p>
        </p:txBody>
      </p:sp>
      <p:pic>
        <p:nvPicPr>
          <p:cNvPr id="155" name="Picture 1" descr="Picture 1"/>
          <p:cNvPicPr>
            <a:picLocks noChangeAspect="1"/>
          </p:cNvPicPr>
          <p:nvPr/>
        </p:nvPicPr>
        <p:blipFill>
          <a:blip r:embed="rId2"/>
          <a:stretch>
            <a:fillRect/>
          </a:stretch>
        </p:blipFill>
        <p:spPr>
          <a:xfrm>
            <a:off x="2233944" y="1079460"/>
            <a:ext cx="4646498" cy="4670185"/>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51"/>
          <p:cNvSpPr txBox="1">
            <a:spLocks noGrp="1"/>
          </p:cNvSpPr>
          <p:nvPr>
            <p:ph type="title"/>
          </p:nvPr>
        </p:nvSpPr>
        <p:spPr>
          <a:xfrm>
            <a:off x="457200" y="1063229"/>
            <a:ext cx="8229601" cy="857251"/>
          </a:xfrm>
          <a:prstGeom prst="rect">
            <a:avLst/>
          </a:prstGeom>
        </p:spPr>
        <p:txBody>
          <a:bodyPr>
            <a:normAutofit fontScale="90000"/>
          </a:bodyPr>
          <a:lstStyle>
            <a:lvl1pPr defTabSz="524125">
              <a:defRPr sz="3440"/>
            </a:lvl1pPr>
          </a:lstStyle>
          <a:p>
            <a:r>
              <a:t>The Role of Levers in Building a Race Equity Culture</a:t>
            </a:r>
          </a:p>
        </p:txBody>
      </p:sp>
      <p:sp>
        <p:nvSpPr>
          <p:cNvPr id="158" name="Slide Number Placeholder 1"/>
          <p:cNvSpPr txBox="1">
            <a:spLocks noGrp="1"/>
          </p:cNvSpPr>
          <p:nvPr>
            <p:ph type="sldNum" sz="quarter" idx="2"/>
          </p:nvPr>
        </p:nvSpPr>
        <p:spPr>
          <a:xfrm>
            <a:off x="137196" y="5657851"/>
            <a:ext cx="180497"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18</a:t>
            </a:fld>
            <a:endParaRPr sz="1350" kern="0">
              <a:latin typeface="Calibri"/>
              <a:cs typeface="Calibri"/>
              <a:sym typeface="Calibri"/>
            </a:endParaRPr>
          </a:p>
        </p:txBody>
      </p:sp>
      <p:sp>
        <p:nvSpPr>
          <p:cNvPr id="159" name="Shape 184"/>
          <p:cNvSpPr txBox="1"/>
          <p:nvPr/>
        </p:nvSpPr>
        <p:spPr>
          <a:xfrm>
            <a:off x="1146059" y="2087092"/>
            <a:ext cx="2826047" cy="487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74" tIns="34274" rIns="34274" bIns="34274">
            <a:spAutoFit/>
          </a:bodyPr>
          <a:lstStyle/>
          <a:p>
            <a:pPr defTabSz="457086" hangingPunct="0">
              <a:spcBef>
                <a:spcPts val="300"/>
              </a:spcBef>
              <a:defRPr b="1">
                <a:solidFill>
                  <a:srgbClr val="98989A"/>
                </a:solidFill>
                <a:latin typeface="Lato"/>
                <a:ea typeface="Lato"/>
                <a:cs typeface="Lato"/>
                <a:sym typeface="Lato"/>
              </a:defRPr>
            </a:pPr>
            <a:r>
              <a:rPr sz="1350" b="1" kern="0">
                <a:solidFill>
                  <a:srgbClr val="98989A"/>
                </a:solidFill>
                <a:latin typeface="Lato"/>
                <a:sym typeface="Lato"/>
              </a:rPr>
              <a:t>Senior Leaders</a:t>
            </a:r>
          </a:p>
          <a:p>
            <a:pPr defTabSz="457086" hangingPunct="0">
              <a:spcBef>
                <a:spcPts val="225"/>
              </a:spcBef>
              <a:defRPr sz="1600">
                <a:solidFill>
                  <a:srgbClr val="98989A"/>
                </a:solidFill>
                <a:latin typeface="Lato"/>
                <a:ea typeface="Lato"/>
                <a:cs typeface="Lato"/>
                <a:sym typeface="Lato"/>
              </a:defRPr>
            </a:pPr>
            <a:r>
              <a:rPr sz="1200" kern="0">
                <a:solidFill>
                  <a:srgbClr val="98989A"/>
                </a:solidFill>
                <a:latin typeface="Lato"/>
                <a:sym typeface="Lato"/>
              </a:rPr>
              <a:t>Individuals in a formal leadership role</a:t>
            </a:r>
          </a:p>
        </p:txBody>
      </p:sp>
      <p:sp>
        <p:nvSpPr>
          <p:cNvPr id="160" name="Shape 185"/>
          <p:cNvSpPr txBox="1"/>
          <p:nvPr/>
        </p:nvSpPr>
        <p:spPr>
          <a:xfrm>
            <a:off x="1128256" y="2942893"/>
            <a:ext cx="2504900" cy="671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74" tIns="34274" rIns="34274" bIns="34274">
            <a:spAutoFit/>
          </a:bodyPr>
          <a:lstStyle/>
          <a:p>
            <a:pPr defTabSz="457086" hangingPunct="0">
              <a:spcBef>
                <a:spcPts val="300"/>
              </a:spcBef>
              <a:defRPr b="1">
                <a:solidFill>
                  <a:srgbClr val="98989A"/>
                </a:solidFill>
                <a:latin typeface="Lato"/>
                <a:ea typeface="Lato"/>
                <a:cs typeface="Lato"/>
                <a:sym typeface="Lato"/>
              </a:defRPr>
            </a:pPr>
            <a:r>
              <a:rPr sz="1350" b="1" kern="0">
                <a:solidFill>
                  <a:srgbClr val="98989A"/>
                </a:solidFill>
                <a:latin typeface="Lato"/>
                <a:sym typeface="Lato"/>
              </a:rPr>
              <a:t>Managers</a:t>
            </a:r>
          </a:p>
          <a:p>
            <a:pPr defTabSz="457086" hangingPunct="0">
              <a:spcBef>
                <a:spcPts val="225"/>
              </a:spcBef>
              <a:defRPr sz="1600">
                <a:solidFill>
                  <a:srgbClr val="98989A"/>
                </a:solidFill>
                <a:latin typeface="Lato"/>
                <a:ea typeface="Lato"/>
                <a:cs typeface="Lato"/>
                <a:sym typeface="Lato"/>
              </a:defRPr>
            </a:pPr>
            <a:r>
              <a:rPr sz="1200" kern="0">
                <a:solidFill>
                  <a:srgbClr val="98989A"/>
                </a:solidFill>
                <a:latin typeface="Lato"/>
                <a:sym typeface="Lato"/>
              </a:rPr>
              <a:t>Individuals who oversee operations of teams</a:t>
            </a:r>
          </a:p>
        </p:txBody>
      </p:sp>
      <p:sp>
        <p:nvSpPr>
          <p:cNvPr id="161" name="Shape 186"/>
          <p:cNvSpPr txBox="1"/>
          <p:nvPr/>
        </p:nvSpPr>
        <p:spPr>
          <a:xfrm>
            <a:off x="1121525" y="3841946"/>
            <a:ext cx="2807957" cy="487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74" tIns="34274" rIns="34274" bIns="34274">
            <a:spAutoFit/>
          </a:bodyPr>
          <a:lstStyle/>
          <a:p>
            <a:pPr defTabSz="457086" hangingPunct="0">
              <a:spcBef>
                <a:spcPts val="300"/>
              </a:spcBef>
              <a:defRPr b="1">
                <a:solidFill>
                  <a:srgbClr val="98989A"/>
                </a:solidFill>
                <a:latin typeface="Lato"/>
                <a:ea typeface="Lato"/>
                <a:cs typeface="Lato"/>
                <a:sym typeface="Lato"/>
              </a:defRPr>
            </a:pPr>
            <a:r>
              <a:rPr sz="1350" b="1" kern="0">
                <a:solidFill>
                  <a:srgbClr val="98989A"/>
                </a:solidFill>
                <a:latin typeface="Lato"/>
                <a:sym typeface="Lato"/>
              </a:rPr>
              <a:t>Board Of Directors</a:t>
            </a:r>
          </a:p>
          <a:p>
            <a:pPr defTabSz="457086" hangingPunct="0">
              <a:spcBef>
                <a:spcPts val="225"/>
              </a:spcBef>
              <a:defRPr sz="1600">
                <a:solidFill>
                  <a:srgbClr val="98989A"/>
                </a:solidFill>
                <a:latin typeface="Lato"/>
                <a:ea typeface="Lato"/>
                <a:cs typeface="Lato"/>
                <a:sym typeface="Lato"/>
              </a:defRPr>
            </a:pPr>
            <a:r>
              <a:rPr sz="1200" kern="0">
                <a:solidFill>
                  <a:srgbClr val="98989A"/>
                </a:solidFill>
                <a:latin typeface="Lato"/>
                <a:sym typeface="Lato"/>
              </a:rPr>
              <a:t>Governing body of an organization</a:t>
            </a:r>
          </a:p>
        </p:txBody>
      </p:sp>
      <p:sp>
        <p:nvSpPr>
          <p:cNvPr id="162" name="Shape 187"/>
          <p:cNvSpPr txBox="1"/>
          <p:nvPr/>
        </p:nvSpPr>
        <p:spPr>
          <a:xfrm>
            <a:off x="1100145" y="4659979"/>
            <a:ext cx="2630504" cy="671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74" tIns="34274" rIns="34274" bIns="34274">
            <a:spAutoFit/>
          </a:bodyPr>
          <a:lstStyle/>
          <a:p>
            <a:pPr defTabSz="457086" hangingPunct="0">
              <a:spcBef>
                <a:spcPts val="300"/>
              </a:spcBef>
              <a:defRPr b="1">
                <a:solidFill>
                  <a:srgbClr val="98989A"/>
                </a:solidFill>
                <a:latin typeface="Lato"/>
                <a:ea typeface="Lato"/>
                <a:cs typeface="Lato"/>
                <a:sym typeface="Lato"/>
              </a:defRPr>
            </a:pPr>
            <a:r>
              <a:rPr sz="1350" b="1" kern="0">
                <a:solidFill>
                  <a:srgbClr val="98989A"/>
                </a:solidFill>
                <a:latin typeface="Lato"/>
                <a:sym typeface="Lato"/>
              </a:rPr>
              <a:t>Community</a:t>
            </a:r>
          </a:p>
          <a:p>
            <a:pPr defTabSz="457086" hangingPunct="0">
              <a:spcBef>
                <a:spcPts val="225"/>
              </a:spcBef>
              <a:defRPr sz="1600">
                <a:solidFill>
                  <a:srgbClr val="98989A"/>
                </a:solidFill>
                <a:latin typeface="Lato"/>
                <a:ea typeface="Lato"/>
                <a:cs typeface="Lato"/>
                <a:sym typeface="Lato"/>
              </a:defRPr>
            </a:pPr>
            <a:r>
              <a:rPr sz="1200" kern="0">
                <a:solidFill>
                  <a:srgbClr val="98989A"/>
                </a:solidFill>
                <a:latin typeface="Lato"/>
                <a:sym typeface="Lato"/>
              </a:rPr>
              <a:t>Populations served by the organization</a:t>
            </a:r>
          </a:p>
        </p:txBody>
      </p:sp>
      <p:sp>
        <p:nvSpPr>
          <p:cNvPr id="163" name="Shape 188"/>
          <p:cNvSpPr txBox="1"/>
          <p:nvPr/>
        </p:nvSpPr>
        <p:spPr>
          <a:xfrm>
            <a:off x="5233799" y="2087092"/>
            <a:ext cx="2480805" cy="487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74" tIns="34274" rIns="34274" bIns="34274">
            <a:spAutoFit/>
          </a:bodyPr>
          <a:lstStyle/>
          <a:p>
            <a:pPr defTabSz="457086" hangingPunct="0">
              <a:spcBef>
                <a:spcPts val="300"/>
              </a:spcBef>
              <a:defRPr b="1">
                <a:solidFill>
                  <a:srgbClr val="98989A"/>
                </a:solidFill>
                <a:latin typeface="Lato"/>
                <a:ea typeface="Lato"/>
                <a:cs typeface="Lato"/>
                <a:sym typeface="Lato"/>
              </a:defRPr>
            </a:pPr>
            <a:r>
              <a:rPr sz="1350" b="1" kern="0">
                <a:solidFill>
                  <a:srgbClr val="98989A"/>
                </a:solidFill>
                <a:latin typeface="Lato"/>
                <a:sym typeface="Lato"/>
              </a:rPr>
              <a:t>Learning Environment</a:t>
            </a:r>
          </a:p>
          <a:p>
            <a:pPr defTabSz="457086" hangingPunct="0">
              <a:spcBef>
                <a:spcPts val="225"/>
              </a:spcBef>
              <a:defRPr sz="1600">
                <a:solidFill>
                  <a:srgbClr val="98989A"/>
                </a:solidFill>
                <a:latin typeface="Lato"/>
                <a:ea typeface="Lato"/>
                <a:cs typeface="Lato"/>
                <a:sym typeface="Lato"/>
              </a:defRPr>
            </a:pPr>
            <a:r>
              <a:rPr sz="1200" kern="0">
                <a:solidFill>
                  <a:srgbClr val="98989A"/>
                </a:solidFill>
                <a:latin typeface="Lato"/>
                <a:sym typeface="Lato"/>
              </a:rPr>
              <a:t>Investment in staff capacity</a:t>
            </a:r>
          </a:p>
        </p:txBody>
      </p:sp>
      <p:sp>
        <p:nvSpPr>
          <p:cNvPr id="164" name="Shape 189"/>
          <p:cNvSpPr txBox="1"/>
          <p:nvPr/>
        </p:nvSpPr>
        <p:spPr>
          <a:xfrm>
            <a:off x="5273593" y="2948320"/>
            <a:ext cx="2986277" cy="487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74" tIns="34274" rIns="34274" bIns="34274">
            <a:spAutoFit/>
          </a:bodyPr>
          <a:lstStyle/>
          <a:p>
            <a:pPr defTabSz="457086" hangingPunct="0">
              <a:spcBef>
                <a:spcPts val="300"/>
              </a:spcBef>
              <a:defRPr b="1">
                <a:solidFill>
                  <a:srgbClr val="98989A"/>
                </a:solidFill>
                <a:latin typeface="Lato"/>
                <a:ea typeface="Lato"/>
                <a:cs typeface="Lato"/>
                <a:sym typeface="Lato"/>
              </a:defRPr>
            </a:pPr>
            <a:r>
              <a:rPr sz="1350" b="1" kern="0">
                <a:solidFill>
                  <a:srgbClr val="98989A"/>
                </a:solidFill>
                <a:latin typeface="Lato"/>
                <a:sym typeface="Lato"/>
              </a:rPr>
              <a:t>Data</a:t>
            </a:r>
          </a:p>
          <a:p>
            <a:pPr defTabSz="457086" hangingPunct="0">
              <a:spcBef>
                <a:spcPts val="225"/>
              </a:spcBef>
              <a:defRPr sz="1600">
                <a:solidFill>
                  <a:srgbClr val="98989A"/>
                </a:solidFill>
                <a:latin typeface="Lato"/>
                <a:ea typeface="Lato"/>
                <a:cs typeface="Lato"/>
                <a:sym typeface="Lato"/>
              </a:defRPr>
            </a:pPr>
            <a:r>
              <a:rPr sz="1200" kern="0">
                <a:solidFill>
                  <a:srgbClr val="98989A"/>
                </a:solidFill>
                <a:latin typeface="Lato"/>
                <a:sym typeface="Lato"/>
              </a:rPr>
              <a:t>Metrics to drive improvements and focus</a:t>
            </a:r>
          </a:p>
        </p:txBody>
      </p:sp>
      <p:sp>
        <p:nvSpPr>
          <p:cNvPr id="165" name="Shape 190"/>
          <p:cNvSpPr txBox="1"/>
          <p:nvPr/>
        </p:nvSpPr>
        <p:spPr>
          <a:xfrm>
            <a:off x="5233798" y="3825717"/>
            <a:ext cx="2986277" cy="487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74" tIns="34274" rIns="34274" bIns="34274">
            <a:spAutoFit/>
          </a:bodyPr>
          <a:lstStyle/>
          <a:p>
            <a:pPr defTabSz="457086" hangingPunct="0">
              <a:spcBef>
                <a:spcPts val="300"/>
              </a:spcBef>
              <a:defRPr b="1">
                <a:solidFill>
                  <a:srgbClr val="98989A"/>
                </a:solidFill>
                <a:latin typeface="Lato"/>
                <a:ea typeface="Lato"/>
                <a:cs typeface="Lato"/>
                <a:sym typeface="Lato"/>
              </a:defRPr>
            </a:pPr>
            <a:r>
              <a:rPr sz="1350" b="1" kern="0">
                <a:solidFill>
                  <a:srgbClr val="98989A"/>
                </a:solidFill>
                <a:latin typeface="Lato"/>
                <a:sym typeface="Lato"/>
              </a:rPr>
              <a:t>Organizational Culture </a:t>
            </a:r>
          </a:p>
          <a:p>
            <a:pPr defTabSz="457086" hangingPunct="0">
              <a:spcBef>
                <a:spcPts val="225"/>
              </a:spcBef>
              <a:defRPr sz="1600">
                <a:solidFill>
                  <a:srgbClr val="98989A"/>
                </a:solidFill>
                <a:latin typeface="Lato"/>
                <a:ea typeface="Lato"/>
                <a:cs typeface="Lato"/>
                <a:sym typeface="Lato"/>
              </a:defRPr>
            </a:pPr>
            <a:r>
              <a:rPr sz="1200" kern="0">
                <a:solidFill>
                  <a:srgbClr val="98989A"/>
                </a:solidFill>
                <a:latin typeface="Lato"/>
                <a:sym typeface="Lato"/>
              </a:rPr>
              <a:t>Shared values, assumptions, and beliefs</a:t>
            </a:r>
          </a:p>
        </p:txBody>
      </p:sp>
      <p:pic>
        <p:nvPicPr>
          <p:cNvPr id="166" name="Picture 2" descr="Picture 2"/>
          <p:cNvPicPr>
            <a:picLocks noChangeAspect="1"/>
          </p:cNvPicPr>
          <p:nvPr/>
        </p:nvPicPr>
        <p:blipFill>
          <a:blip r:embed="rId2"/>
          <a:stretch>
            <a:fillRect/>
          </a:stretch>
        </p:blipFill>
        <p:spPr>
          <a:xfrm>
            <a:off x="464324" y="2102544"/>
            <a:ext cx="548641" cy="548641"/>
          </a:xfrm>
          <a:prstGeom prst="rect">
            <a:avLst/>
          </a:prstGeom>
          <a:ln w="12700">
            <a:miter lim="400000"/>
          </a:ln>
        </p:spPr>
      </p:pic>
      <p:pic>
        <p:nvPicPr>
          <p:cNvPr id="167" name="Picture 48" descr="Picture 48"/>
          <p:cNvPicPr>
            <a:picLocks noChangeAspect="1"/>
          </p:cNvPicPr>
          <p:nvPr/>
        </p:nvPicPr>
        <p:blipFill>
          <a:blip r:embed="rId3"/>
          <a:stretch>
            <a:fillRect/>
          </a:stretch>
        </p:blipFill>
        <p:spPr>
          <a:xfrm>
            <a:off x="458374" y="2996516"/>
            <a:ext cx="548641" cy="548641"/>
          </a:xfrm>
          <a:prstGeom prst="rect">
            <a:avLst/>
          </a:prstGeom>
          <a:ln w="12700">
            <a:miter lim="400000"/>
          </a:ln>
        </p:spPr>
      </p:pic>
      <p:pic>
        <p:nvPicPr>
          <p:cNvPr id="168" name="Picture 52" descr="Picture 52"/>
          <p:cNvPicPr>
            <a:picLocks noChangeAspect="1"/>
          </p:cNvPicPr>
          <p:nvPr/>
        </p:nvPicPr>
        <p:blipFill>
          <a:blip r:embed="rId4"/>
          <a:stretch>
            <a:fillRect/>
          </a:stretch>
        </p:blipFill>
        <p:spPr>
          <a:xfrm>
            <a:off x="4647362" y="2108343"/>
            <a:ext cx="548640" cy="548641"/>
          </a:xfrm>
          <a:prstGeom prst="rect">
            <a:avLst/>
          </a:prstGeom>
          <a:ln w="12700">
            <a:miter lim="400000"/>
          </a:ln>
        </p:spPr>
      </p:pic>
      <p:pic>
        <p:nvPicPr>
          <p:cNvPr id="169" name="Picture 61" descr="Picture 61"/>
          <p:cNvPicPr>
            <a:picLocks noChangeAspect="1"/>
          </p:cNvPicPr>
          <p:nvPr/>
        </p:nvPicPr>
        <p:blipFill>
          <a:blip r:embed="rId5"/>
          <a:stretch>
            <a:fillRect/>
          </a:stretch>
        </p:blipFill>
        <p:spPr>
          <a:xfrm>
            <a:off x="4617125" y="2942893"/>
            <a:ext cx="548641" cy="548640"/>
          </a:xfrm>
          <a:prstGeom prst="rect">
            <a:avLst/>
          </a:prstGeom>
          <a:ln w="12700">
            <a:miter lim="400000"/>
          </a:ln>
        </p:spPr>
      </p:pic>
      <p:pic>
        <p:nvPicPr>
          <p:cNvPr id="170" name="Picture 62" descr="Picture 62"/>
          <p:cNvPicPr>
            <a:picLocks noChangeAspect="1"/>
          </p:cNvPicPr>
          <p:nvPr/>
        </p:nvPicPr>
        <p:blipFill>
          <a:blip r:embed="rId6"/>
          <a:stretch>
            <a:fillRect/>
          </a:stretch>
        </p:blipFill>
        <p:spPr>
          <a:xfrm>
            <a:off x="4625555" y="3803468"/>
            <a:ext cx="548641" cy="548641"/>
          </a:xfrm>
          <a:prstGeom prst="rect">
            <a:avLst/>
          </a:prstGeom>
          <a:ln w="12700">
            <a:miter lim="400000"/>
          </a:ln>
        </p:spPr>
      </p:pic>
      <p:pic>
        <p:nvPicPr>
          <p:cNvPr id="171" name="Picture 63" descr="Picture 63"/>
          <p:cNvPicPr>
            <a:picLocks noChangeAspect="1"/>
          </p:cNvPicPr>
          <p:nvPr/>
        </p:nvPicPr>
        <p:blipFill>
          <a:blip r:embed="rId7"/>
          <a:stretch>
            <a:fillRect/>
          </a:stretch>
        </p:blipFill>
        <p:spPr>
          <a:xfrm>
            <a:off x="442968" y="4700405"/>
            <a:ext cx="548641" cy="548641"/>
          </a:xfrm>
          <a:prstGeom prst="rect">
            <a:avLst/>
          </a:prstGeom>
          <a:ln w="12700">
            <a:miter lim="400000"/>
          </a:ln>
        </p:spPr>
      </p:pic>
      <p:pic>
        <p:nvPicPr>
          <p:cNvPr id="172" name="Picture 64" descr="Picture 64"/>
          <p:cNvPicPr>
            <a:picLocks noChangeAspect="1"/>
          </p:cNvPicPr>
          <p:nvPr/>
        </p:nvPicPr>
        <p:blipFill>
          <a:blip r:embed="rId8"/>
          <a:stretch>
            <a:fillRect/>
          </a:stretch>
        </p:blipFill>
        <p:spPr>
          <a:xfrm>
            <a:off x="450527" y="3852603"/>
            <a:ext cx="548640" cy="54864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le 22"/>
          <p:cNvSpPr txBox="1">
            <a:spLocks noGrp="1"/>
          </p:cNvSpPr>
          <p:nvPr>
            <p:ph type="title"/>
          </p:nvPr>
        </p:nvSpPr>
        <p:spPr>
          <a:xfrm>
            <a:off x="457200" y="1063228"/>
            <a:ext cx="8229601" cy="528314"/>
          </a:xfrm>
          <a:prstGeom prst="rect">
            <a:avLst/>
          </a:prstGeom>
        </p:spPr>
        <p:txBody>
          <a:bodyPr anchor="t">
            <a:normAutofit fontScale="90000"/>
          </a:bodyPr>
          <a:lstStyle/>
          <a:p>
            <a:r>
              <a:rPr dirty="0"/>
              <a:t>Agenda</a:t>
            </a:r>
          </a:p>
        </p:txBody>
      </p:sp>
      <p:sp>
        <p:nvSpPr>
          <p:cNvPr id="175" name="Slide Number Placeholder 1"/>
          <p:cNvSpPr txBox="1">
            <a:spLocks noGrp="1"/>
          </p:cNvSpPr>
          <p:nvPr>
            <p:ph type="sldNum" sz="quarter" idx="2"/>
          </p:nvPr>
        </p:nvSpPr>
        <p:spPr>
          <a:xfrm>
            <a:off x="137196" y="5657851"/>
            <a:ext cx="180497"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19</a:t>
            </a:fld>
            <a:endParaRPr sz="1350" kern="0">
              <a:latin typeface="Calibri"/>
              <a:cs typeface="Calibri"/>
              <a:sym typeface="Calibri"/>
            </a:endParaRPr>
          </a:p>
        </p:txBody>
      </p:sp>
      <p:sp>
        <p:nvSpPr>
          <p:cNvPr id="176" name="Straight Connector 3">
            <a:extLst>
              <a:ext uri="{C183D7F6-B498-43B3-948B-1728B52AA6E4}">
                <adec:decorative xmlns:adec="http://schemas.microsoft.com/office/drawing/2017/decorative" val="1"/>
              </a:ext>
            </a:extLst>
          </p:cNvPr>
          <p:cNvSpPr/>
          <p:nvPr/>
        </p:nvSpPr>
        <p:spPr>
          <a:xfrm flipH="1">
            <a:off x="1267691" y="2104158"/>
            <a:ext cx="1" cy="2653146"/>
          </a:xfrm>
          <a:prstGeom prst="line">
            <a:avLst/>
          </a:prstGeom>
          <a:ln w="19050">
            <a:solidFill>
              <a:srgbClr val="BFBFBF"/>
            </a:solidFill>
            <a:prstDash val="dash"/>
          </a:ln>
        </p:spPr>
        <p:txBody>
          <a:bodyPr lIns="34289" rIns="34289"/>
          <a:lstStyle/>
          <a:p>
            <a:pPr defTabSz="685800" hangingPunct="0"/>
            <a:endParaRPr sz="1350" kern="0">
              <a:solidFill>
                <a:srgbClr val="000000"/>
              </a:solidFill>
              <a:latin typeface="Calibri"/>
              <a:cs typeface="Calibri"/>
              <a:sym typeface="Calibri"/>
            </a:endParaRPr>
          </a:p>
        </p:txBody>
      </p:sp>
      <p:grpSp>
        <p:nvGrpSpPr>
          <p:cNvPr id="181" name="Group 8">
            <a:extLst>
              <a:ext uri="{C183D7F6-B498-43B3-948B-1728B52AA6E4}">
                <adec:decorative xmlns:adec="http://schemas.microsoft.com/office/drawing/2017/decorative" val="1"/>
              </a:ext>
            </a:extLst>
          </p:cNvPr>
          <p:cNvGrpSpPr/>
          <p:nvPr/>
        </p:nvGrpSpPr>
        <p:grpSpPr>
          <a:xfrm>
            <a:off x="1046018" y="2027959"/>
            <a:ext cx="443348" cy="443348"/>
            <a:chOff x="-1" y="-1"/>
            <a:chExt cx="591130" cy="591130"/>
          </a:xfrm>
        </p:grpSpPr>
        <p:sp>
          <p:nvSpPr>
            <p:cNvPr id="177" name="Oval 7"/>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180" name="Oval 10"/>
            <p:cNvGrpSpPr/>
            <p:nvPr/>
          </p:nvGrpSpPr>
          <p:grpSpPr>
            <a:xfrm>
              <a:off x="67519" y="67519"/>
              <a:ext cx="456090" cy="456090"/>
              <a:chOff x="-1" y="-1"/>
              <a:chExt cx="456088" cy="456088"/>
            </a:xfrm>
          </p:grpSpPr>
          <p:sp>
            <p:nvSpPr>
              <p:cNvPr id="178"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179" name="1"/>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dirty="0">
                    <a:solidFill>
                      <a:srgbClr val="000000"/>
                    </a:solidFill>
                  </a:rPr>
                  <a:t>1</a:t>
                </a:r>
              </a:p>
            </p:txBody>
          </p:sp>
        </p:grpSp>
      </p:grpSp>
      <p:grpSp>
        <p:nvGrpSpPr>
          <p:cNvPr id="186" name="Group 12">
            <a:extLst>
              <a:ext uri="{C183D7F6-B498-43B3-948B-1728B52AA6E4}">
                <adec:decorative xmlns:adec="http://schemas.microsoft.com/office/drawing/2017/decorative" val="1"/>
              </a:ext>
            </a:extLst>
          </p:cNvPr>
          <p:cNvGrpSpPr/>
          <p:nvPr/>
        </p:nvGrpSpPr>
        <p:grpSpPr>
          <a:xfrm>
            <a:off x="1046018" y="2836095"/>
            <a:ext cx="443348" cy="443348"/>
            <a:chOff x="-1" y="-1"/>
            <a:chExt cx="591130" cy="591130"/>
          </a:xfrm>
        </p:grpSpPr>
        <p:sp>
          <p:nvSpPr>
            <p:cNvPr id="182" name="Oval 13"/>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185" name="Oval 14"/>
            <p:cNvGrpSpPr/>
            <p:nvPr/>
          </p:nvGrpSpPr>
          <p:grpSpPr>
            <a:xfrm>
              <a:off x="67519" y="67519"/>
              <a:ext cx="456090" cy="456090"/>
              <a:chOff x="-1" y="-1"/>
              <a:chExt cx="456088" cy="456088"/>
            </a:xfrm>
          </p:grpSpPr>
          <p:sp>
            <p:nvSpPr>
              <p:cNvPr id="183"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184" name="2"/>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2</a:t>
                </a:r>
              </a:p>
            </p:txBody>
          </p:sp>
        </p:grpSp>
      </p:grpSp>
      <p:grpSp>
        <p:nvGrpSpPr>
          <p:cNvPr id="191" name="Group 15">
            <a:extLst>
              <a:ext uri="{C183D7F6-B498-43B3-948B-1728B52AA6E4}">
                <adec:decorative xmlns:adec="http://schemas.microsoft.com/office/drawing/2017/decorative" val="1"/>
              </a:ext>
            </a:extLst>
          </p:cNvPr>
          <p:cNvGrpSpPr/>
          <p:nvPr/>
        </p:nvGrpSpPr>
        <p:grpSpPr>
          <a:xfrm>
            <a:off x="1046018" y="3644230"/>
            <a:ext cx="443348" cy="443348"/>
            <a:chOff x="-1" y="-1"/>
            <a:chExt cx="591130" cy="591130"/>
          </a:xfrm>
        </p:grpSpPr>
        <p:sp>
          <p:nvSpPr>
            <p:cNvPr id="187" name="Oval 16"/>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190" name="Oval 17"/>
            <p:cNvGrpSpPr/>
            <p:nvPr/>
          </p:nvGrpSpPr>
          <p:grpSpPr>
            <a:xfrm>
              <a:off x="67519" y="67519"/>
              <a:ext cx="456090" cy="456090"/>
              <a:chOff x="-1" y="-1"/>
              <a:chExt cx="456088" cy="456088"/>
            </a:xfrm>
          </p:grpSpPr>
          <p:sp>
            <p:nvSpPr>
              <p:cNvPr id="188"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189" name="3"/>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3</a:t>
                </a:r>
              </a:p>
            </p:txBody>
          </p:sp>
        </p:grpSp>
      </p:grpSp>
      <p:grpSp>
        <p:nvGrpSpPr>
          <p:cNvPr id="196" name="Group 18">
            <a:extLst>
              <a:ext uri="{C183D7F6-B498-43B3-948B-1728B52AA6E4}">
                <adec:decorative xmlns:adec="http://schemas.microsoft.com/office/drawing/2017/decorative" val="1"/>
              </a:ext>
            </a:extLst>
          </p:cNvPr>
          <p:cNvGrpSpPr/>
          <p:nvPr/>
        </p:nvGrpSpPr>
        <p:grpSpPr>
          <a:xfrm>
            <a:off x="1046018" y="4452363"/>
            <a:ext cx="443348" cy="443348"/>
            <a:chOff x="-1" y="-1"/>
            <a:chExt cx="591130" cy="591130"/>
          </a:xfrm>
        </p:grpSpPr>
        <p:sp>
          <p:nvSpPr>
            <p:cNvPr id="192" name="Oval 19"/>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195" name="Oval 20"/>
            <p:cNvGrpSpPr/>
            <p:nvPr/>
          </p:nvGrpSpPr>
          <p:grpSpPr>
            <a:xfrm>
              <a:off x="67519" y="67519"/>
              <a:ext cx="456090" cy="456090"/>
              <a:chOff x="-1" y="-1"/>
              <a:chExt cx="456088" cy="456088"/>
            </a:xfrm>
          </p:grpSpPr>
          <p:sp>
            <p:nvSpPr>
              <p:cNvPr id="193"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194" name="4"/>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4</a:t>
                </a:r>
              </a:p>
            </p:txBody>
          </p:sp>
        </p:grpSp>
      </p:grpSp>
      <p:sp>
        <p:nvSpPr>
          <p:cNvPr id="197" name="Rectangle 9"/>
          <p:cNvSpPr txBox="1"/>
          <p:nvPr/>
        </p:nvSpPr>
        <p:spPr>
          <a:xfrm>
            <a:off x="1609756" y="1972854"/>
            <a:ext cx="2331085"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b="1">
                <a:solidFill>
                  <a:schemeClr val="accent2"/>
                </a:solidFill>
                <a:latin typeface="Lato"/>
                <a:ea typeface="Lato"/>
                <a:cs typeface="Lato"/>
                <a:sym typeface="Lato"/>
              </a:defRPr>
            </a:lvl1pPr>
          </a:lstStyle>
          <a:p>
            <a:pPr indent="28575" defTabSz="685800" hangingPunct="0">
              <a:spcBef>
                <a:spcPts val="1500"/>
              </a:spcBef>
            </a:pPr>
            <a:r>
              <a:rPr sz="1800" kern="0" dirty="0">
                <a:solidFill>
                  <a:srgbClr val="00BBB3"/>
                </a:solidFill>
              </a:rPr>
              <a:t>Senior Leaders Lever</a:t>
            </a:r>
          </a:p>
        </p:txBody>
      </p:sp>
      <p:sp>
        <p:nvSpPr>
          <p:cNvPr id="198" name="Rectangle 23"/>
          <p:cNvSpPr txBox="1"/>
          <p:nvPr/>
        </p:nvSpPr>
        <p:spPr>
          <a:xfrm>
            <a:off x="1609756" y="2812455"/>
            <a:ext cx="2550696"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Board of Directors Lever</a:t>
            </a:r>
          </a:p>
        </p:txBody>
      </p:sp>
      <p:sp>
        <p:nvSpPr>
          <p:cNvPr id="199" name="Rectangle 24"/>
          <p:cNvSpPr txBox="1"/>
          <p:nvPr/>
        </p:nvSpPr>
        <p:spPr>
          <a:xfrm>
            <a:off x="1609754" y="3585160"/>
            <a:ext cx="2988317"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Organizational Culture Lever</a:t>
            </a:r>
          </a:p>
        </p:txBody>
      </p:sp>
      <p:sp>
        <p:nvSpPr>
          <p:cNvPr id="200" name="Rectangle 25"/>
          <p:cNvSpPr txBox="1"/>
          <p:nvPr/>
        </p:nvSpPr>
        <p:spPr>
          <a:xfrm>
            <a:off x="1609754" y="4421834"/>
            <a:ext cx="1882245"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Community Lever</a:t>
            </a:r>
          </a:p>
        </p:txBody>
      </p:sp>
      <p:sp>
        <p:nvSpPr>
          <p:cNvPr id="201" name="Straight Connector 21">
            <a:extLst>
              <a:ext uri="{C183D7F6-B498-43B3-948B-1728B52AA6E4}">
                <adec:decorative xmlns:adec="http://schemas.microsoft.com/office/drawing/2017/decorative" val="1"/>
              </a:ext>
            </a:extLst>
          </p:cNvPr>
          <p:cNvSpPr/>
          <p:nvPr/>
        </p:nvSpPr>
        <p:spPr>
          <a:xfrm>
            <a:off x="4971011" y="2104159"/>
            <a:ext cx="1" cy="2514601"/>
          </a:xfrm>
          <a:prstGeom prst="line">
            <a:avLst/>
          </a:prstGeom>
          <a:ln w="19050">
            <a:solidFill>
              <a:srgbClr val="BFBFBF"/>
            </a:solidFill>
            <a:prstDash val="dash"/>
          </a:ln>
        </p:spPr>
        <p:txBody>
          <a:bodyPr lIns="34289" rIns="34289"/>
          <a:lstStyle/>
          <a:p>
            <a:pPr defTabSz="685800" hangingPunct="0"/>
            <a:endParaRPr sz="1350" kern="0">
              <a:solidFill>
                <a:srgbClr val="000000"/>
              </a:solidFill>
              <a:latin typeface="Calibri"/>
              <a:cs typeface="Calibri"/>
              <a:sym typeface="Calibri"/>
            </a:endParaRPr>
          </a:p>
        </p:txBody>
      </p:sp>
      <p:grpSp>
        <p:nvGrpSpPr>
          <p:cNvPr id="206" name="Group 26">
            <a:extLst>
              <a:ext uri="{C183D7F6-B498-43B3-948B-1728B52AA6E4}">
                <adec:decorative xmlns:adec="http://schemas.microsoft.com/office/drawing/2017/decorative" val="1"/>
              </a:ext>
            </a:extLst>
          </p:cNvPr>
          <p:cNvGrpSpPr/>
          <p:nvPr/>
        </p:nvGrpSpPr>
        <p:grpSpPr>
          <a:xfrm>
            <a:off x="4749338" y="2027959"/>
            <a:ext cx="443348" cy="443348"/>
            <a:chOff x="-1" y="-1"/>
            <a:chExt cx="591130" cy="591130"/>
          </a:xfrm>
        </p:grpSpPr>
        <p:sp>
          <p:nvSpPr>
            <p:cNvPr id="202" name="Oval 27"/>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205" name="Oval 28"/>
            <p:cNvGrpSpPr/>
            <p:nvPr/>
          </p:nvGrpSpPr>
          <p:grpSpPr>
            <a:xfrm>
              <a:off x="67519" y="67519"/>
              <a:ext cx="456090" cy="456090"/>
              <a:chOff x="-1" y="-1"/>
              <a:chExt cx="456088" cy="456088"/>
            </a:xfrm>
          </p:grpSpPr>
          <p:sp>
            <p:nvSpPr>
              <p:cNvPr id="203"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204" name="5"/>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5</a:t>
                </a:r>
              </a:p>
            </p:txBody>
          </p:sp>
        </p:grpSp>
      </p:grpSp>
      <p:grpSp>
        <p:nvGrpSpPr>
          <p:cNvPr id="211" name="Group 29">
            <a:extLst>
              <a:ext uri="{C183D7F6-B498-43B3-948B-1728B52AA6E4}">
                <adec:decorative xmlns:adec="http://schemas.microsoft.com/office/drawing/2017/decorative" val="1"/>
              </a:ext>
            </a:extLst>
          </p:cNvPr>
          <p:cNvGrpSpPr/>
          <p:nvPr/>
        </p:nvGrpSpPr>
        <p:grpSpPr>
          <a:xfrm>
            <a:off x="4749338" y="2836095"/>
            <a:ext cx="443348" cy="443348"/>
            <a:chOff x="-1" y="-1"/>
            <a:chExt cx="591130" cy="591130"/>
          </a:xfrm>
        </p:grpSpPr>
        <p:sp>
          <p:nvSpPr>
            <p:cNvPr id="207" name="Oval 30"/>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210" name="Oval 31"/>
            <p:cNvGrpSpPr/>
            <p:nvPr/>
          </p:nvGrpSpPr>
          <p:grpSpPr>
            <a:xfrm>
              <a:off x="67519" y="67519"/>
              <a:ext cx="456090" cy="456090"/>
              <a:chOff x="-1" y="-1"/>
              <a:chExt cx="456088" cy="456088"/>
            </a:xfrm>
          </p:grpSpPr>
          <p:sp>
            <p:nvSpPr>
              <p:cNvPr id="208"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209" name="6"/>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6</a:t>
                </a:r>
              </a:p>
            </p:txBody>
          </p:sp>
        </p:grpSp>
      </p:grpSp>
      <p:grpSp>
        <p:nvGrpSpPr>
          <p:cNvPr id="216" name="Group 32">
            <a:extLst>
              <a:ext uri="{C183D7F6-B498-43B3-948B-1728B52AA6E4}">
                <adec:decorative xmlns:adec="http://schemas.microsoft.com/office/drawing/2017/decorative" val="1"/>
              </a:ext>
            </a:extLst>
          </p:cNvPr>
          <p:cNvGrpSpPr/>
          <p:nvPr/>
        </p:nvGrpSpPr>
        <p:grpSpPr>
          <a:xfrm>
            <a:off x="4749338" y="3644230"/>
            <a:ext cx="443348" cy="443348"/>
            <a:chOff x="-1" y="-1"/>
            <a:chExt cx="591130" cy="591130"/>
          </a:xfrm>
        </p:grpSpPr>
        <p:sp>
          <p:nvSpPr>
            <p:cNvPr id="212" name="Oval 33"/>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215" name="Oval 34"/>
            <p:cNvGrpSpPr/>
            <p:nvPr/>
          </p:nvGrpSpPr>
          <p:grpSpPr>
            <a:xfrm>
              <a:off x="67519" y="67519"/>
              <a:ext cx="456090" cy="456090"/>
              <a:chOff x="-1" y="-1"/>
              <a:chExt cx="456088" cy="456088"/>
            </a:xfrm>
          </p:grpSpPr>
          <p:sp>
            <p:nvSpPr>
              <p:cNvPr id="213"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214" name="7"/>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7</a:t>
                </a:r>
              </a:p>
            </p:txBody>
          </p:sp>
        </p:grpSp>
      </p:grpSp>
      <p:sp>
        <p:nvSpPr>
          <p:cNvPr id="217" name="Rectangle 38"/>
          <p:cNvSpPr txBox="1"/>
          <p:nvPr/>
        </p:nvSpPr>
        <p:spPr>
          <a:xfrm>
            <a:off x="5313075" y="1972854"/>
            <a:ext cx="1705914"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Managers Lever</a:t>
            </a:r>
          </a:p>
        </p:txBody>
      </p:sp>
      <p:sp>
        <p:nvSpPr>
          <p:cNvPr id="218" name="Rectangle 39"/>
          <p:cNvSpPr txBox="1"/>
          <p:nvPr/>
        </p:nvSpPr>
        <p:spPr>
          <a:xfrm>
            <a:off x="5313075" y="2812455"/>
            <a:ext cx="2927402"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Learning Environment Lever</a:t>
            </a:r>
          </a:p>
        </p:txBody>
      </p:sp>
      <p:sp>
        <p:nvSpPr>
          <p:cNvPr id="219" name="Rectangle 40"/>
          <p:cNvSpPr txBox="1"/>
          <p:nvPr/>
        </p:nvSpPr>
        <p:spPr>
          <a:xfrm>
            <a:off x="5313076" y="3585160"/>
            <a:ext cx="1175320"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Data Lever</a:t>
            </a:r>
          </a:p>
        </p:txBody>
      </p:sp>
      <p:grpSp>
        <p:nvGrpSpPr>
          <p:cNvPr id="224" name="Group 35">
            <a:extLst>
              <a:ext uri="{C183D7F6-B498-43B3-948B-1728B52AA6E4}">
                <adec:decorative xmlns:adec="http://schemas.microsoft.com/office/drawing/2017/decorative" val="1"/>
              </a:ext>
            </a:extLst>
          </p:cNvPr>
          <p:cNvGrpSpPr/>
          <p:nvPr/>
        </p:nvGrpSpPr>
        <p:grpSpPr>
          <a:xfrm>
            <a:off x="4749338" y="4476627"/>
            <a:ext cx="443348" cy="443349"/>
            <a:chOff x="-1" y="-1"/>
            <a:chExt cx="591130" cy="591130"/>
          </a:xfrm>
        </p:grpSpPr>
        <p:sp>
          <p:nvSpPr>
            <p:cNvPr id="220" name="Oval 36"/>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223" name="Oval 37"/>
            <p:cNvGrpSpPr/>
            <p:nvPr/>
          </p:nvGrpSpPr>
          <p:grpSpPr>
            <a:xfrm>
              <a:off x="67519" y="67519"/>
              <a:ext cx="456090" cy="456090"/>
              <a:chOff x="-1" y="-1"/>
              <a:chExt cx="456088" cy="456088"/>
            </a:xfrm>
          </p:grpSpPr>
          <p:sp>
            <p:nvSpPr>
              <p:cNvPr id="221"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222" name="8"/>
              <p:cNvSpPr txBox="1"/>
              <p:nvPr/>
            </p:nvSpPr>
            <p:spPr>
              <a:xfrm>
                <a:off x="66792" y="58769"/>
                <a:ext cx="322503" cy="3385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8</a:t>
                </a:r>
              </a:p>
            </p:txBody>
          </p:sp>
        </p:grpSp>
      </p:grpSp>
      <p:sp>
        <p:nvSpPr>
          <p:cNvPr id="225" name="Rectangle 41"/>
          <p:cNvSpPr txBox="1"/>
          <p:nvPr/>
        </p:nvSpPr>
        <p:spPr>
          <a:xfrm>
            <a:off x="5313076" y="4417558"/>
            <a:ext cx="1221807"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Questions?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 name="Title 1">
            <a:extLst>
              <a:ext uri="{FF2B5EF4-FFF2-40B4-BE49-F238E27FC236}">
                <a16:creationId xmlns:a16="http://schemas.microsoft.com/office/drawing/2014/main" id="{E13FA965-427E-49CA-A922-39ACBE16F1D3}"/>
              </a:ext>
            </a:extLst>
          </p:cNvPr>
          <p:cNvSpPr>
            <a:spLocks noGrp="1"/>
          </p:cNvSpPr>
          <p:nvPr>
            <p:ph type="title" idx="4294967295"/>
          </p:nvPr>
        </p:nvSpPr>
        <p:spPr>
          <a:xfrm>
            <a:off x="1114153" y="-276999"/>
            <a:ext cx="8229023" cy="276999"/>
          </a:xfrm>
        </p:spPr>
        <p:txBody>
          <a:bodyPr/>
          <a:lstStyle/>
          <a:p>
            <a:br>
              <a:rPr lang="en-US" sz="3000" b="1" dirty="0">
                <a:solidFill>
                  <a:schemeClr val="bg1"/>
                </a:solidFill>
                <a:latin typeface="Georgia" panose="02040502050405020303" pitchFamily="18" charset="0"/>
              </a:rPr>
            </a:br>
            <a:r>
              <a:rPr lang="en-US" sz="3000" b="1" dirty="0">
                <a:solidFill>
                  <a:schemeClr val="bg1"/>
                </a:solidFill>
                <a:latin typeface="Georgia" panose="02040502050405020303" pitchFamily="18" charset="0"/>
              </a:rPr>
              <a:t>	RespectAbility’s Commitment to Equity</a:t>
            </a:r>
          </a:p>
        </p:txBody>
      </p:sp>
      <p:sp>
        <p:nvSpPr>
          <p:cNvPr id="5" name="Rectangle 4">
            <a:extLst>
              <a:ext uri="{FF2B5EF4-FFF2-40B4-BE49-F238E27FC236}">
                <a16:creationId xmlns:a16="http://schemas.microsoft.com/office/drawing/2014/main" id="{F43095AF-470F-4C3C-94B6-335686B024A5}"/>
              </a:ext>
            </a:extLst>
          </p:cNvPr>
          <p:cNvSpPr/>
          <p:nvPr/>
        </p:nvSpPr>
        <p:spPr>
          <a:xfrm>
            <a:off x="63371" y="1559242"/>
            <a:ext cx="9017258" cy="4708981"/>
          </a:xfrm>
          <a:prstGeom prst="rect">
            <a:avLst/>
          </a:prstGeom>
        </p:spPr>
        <p:txBody>
          <a:bodyPr wrap="square">
            <a:spAutoFit/>
          </a:bodyPr>
          <a:lstStyle/>
          <a:p>
            <a:r>
              <a:rPr lang="en-US" sz="1250" dirty="0">
                <a:solidFill>
                  <a:srgbClr val="000000"/>
                </a:solidFill>
                <a:latin typeface="Georgia" panose="02040502050405020303" pitchFamily="18" charset="0"/>
              </a:rPr>
              <a:t>RespectAbility knows we are stronger and better when we are accepting, welcoming and respectful of all people. Since day one, RespectAbility had board-approved intentional diversity and equality policies. We are a “Nothing Without Us” organization. </a:t>
            </a:r>
            <a:r>
              <a:rPr lang="en-US" sz="1250" dirty="0">
                <a:latin typeface="Georgia" panose="02040502050405020303" pitchFamily="18" charset="0"/>
              </a:rPr>
              <a:t>RespectAbility provides equal employment opportunities (EEO) to all employees and applicants for employment without regard to race, color, religion, gender, sexual orientation, gender identity or expression, national origin, age, disability, veteran status or genetics. In addition to federal law requirements, RespectAbility complies with applicable state and local laws governing nondiscrimination in employment. This policy applies to all terms and </a:t>
            </a:r>
            <a:r>
              <a:rPr lang="en-US" sz="1250" dirty="0">
                <a:solidFill>
                  <a:srgbClr val="000000"/>
                </a:solidFill>
                <a:latin typeface="Georgia" panose="02040502050405020303" pitchFamily="18" charset="0"/>
              </a:rPr>
              <a:t>conditions of employment, including recruiting, hiring, placement, promotion, termination, layoff, recall, transfer, leaves of absence, compensation and training.</a:t>
            </a:r>
          </a:p>
          <a:p>
            <a:endParaRPr lang="en-US" sz="1250" dirty="0">
              <a:solidFill>
                <a:srgbClr val="000000"/>
              </a:solidFill>
              <a:latin typeface="Georgia" panose="02040502050405020303" pitchFamily="18" charset="0"/>
            </a:endParaRPr>
          </a:p>
          <a:p>
            <a:r>
              <a:rPr lang="en-US" sz="1250" dirty="0">
                <a:solidFill>
                  <a:srgbClr val="000000"/>
                </a:solidFill>
                <a:latin typeface="Georgia" panose="02040502050405020303" pitchFamily="18" charset="0"/>
              </a:rPr>
              <a:t>RespectAbility has a commitment to individual and organizational efforts to build respect, dignity, fairness, compassion, equality and self-esteem in order to create an environment that is inclusive of all throughout our organization and the disability community. We acknowledge and honor the fundamental value and dignity of all individuals. We pledge ourselves to creating and maintaining an environment that respects diverse traditions, heritages and experiences.</a:t>
            </a:r>
          </a:p>
          <a:p>
            <a:endParaRPr lang="en-US" sz="1250" dirty="0">
              <a:solidFill>
                <a:srgbClr val="000000"/>
              </a:solidFill>
              <a:latin typeface="Georgia" panose="02040502050405020303" pitchFamily="18" charset="0"/>
            </a:endParaRPr>
          </a:p>
          <a:p>
            <a:r>
              <a:rPr lang="en-US" sz="1250" dirty="0">
                <a:solidFill>
                  <a:srgbClr val="000000"/>
                </a:solidFill>
                <a:latin typeface="Georgia" panose="02040502050405020303" pitchFamily="18" charset="0"/>
              </a:rPr>
              <a:t>People with disabilities make up the largest minority group in the United States. In fact, one-in-five Americans has a disability, and this includes people from all genders, races, sexual orientations and other minorities. In addition, due to accident, aging or illness, disability can impact anyone at any time. RespectAbility believes all people with developmental, physical, sensory, mental health and other differences deserve to be able to achieve their hopes and dreams, just like anyone else.</a:t>
            </a:r>
          </a:p>
          <a:p>
            <a:endParaRPr lang="en-US" sz="1250" dirty="0">
              <a:solidFill>
                <a:srgbClr val="000000"/>
              </a:solidFill>
              <a:latin typeface="Georgia" panose="02040502050405020303" pitchFamily="18" charset="0"/>
            </a:endParaRPr>
          </a:p>
          <a:p>
            <a:r>
              <a:rPr lang="en-US" sz="1250" dirty="0">
                <a:solidFill>
                  <a:srgbClr val="000000"/>
                </a:solidFill>
                <a:latin typeface="Georgia" panose="02040502050405020303" pitchFamily="18" charset="0"/>
              </a:rPr>
              <a:t>Our office is located on the ground floor and has electronic doors and accessible restrooms. Both our building entrance and the underground parking area are accessible as well. All office doors are up-to-date with ADA rules and we purposefully keep wide aisles in all open areas. We have private offices for people with sensory issues and/or service animals. We provide appropriate software and other accommodations for people with visual differences. When needed, we pay for personal care assistants for members of our team.</a:t>
            </a:r>
          </a:p>
        </p:txBody>
      </p:sp>
    </p:spTree>
    <p:extLst>
      <p:ext uri="{BB962C8B-B14F-4D97-AF65-F5344CB8AC3E}">
        <p14:creationId xmlns:p14="http://schemas.microsoft.com/office/powerpoint/2010/main" val="1085897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lide Number Placeholder 3"/>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20</a:t>
            </a:fld>
            <a:endParaRPr sz="1350" kern="0">
              <a:latin typeface="Calibri"/>
              <a:cs typeface="Calibri"/>
              <a:sym typeface="Calibri"/>
            </a:endParaRPr>
          </a:p>
        </p:txBody>
      </p:sp>
      <p:sp>
        <p:nvSpPr>
          <p:cNvPr id="228" name="Text Placeholder 7"/>
          <p:cNvSpPr txBox="1">
            <a:spLocks noGrp="1"/>
          </p:cNvSpPr>
          <p:nvPr>
            <p:ph type="body" sz="quarter" idx="1"/>
          </p:nvPr>
        </p:nvSpPr>
        <p:spPr>
          <a:xfrm>
            <a:off x="767952" y="1920480"/>
            <a:ext cx="2466567" cy="583886"/>
          </a:xfrm>
          <a:prstGeom prst="rect">
            <a:avLst/>
          </a:prstGeom>
        </p:spPr>
        <p:txBody>
          <a:bodyPr>
            <a:normAutofit fontScale="92500" lnSpcReduction="20000"/>
          </a:bodyPr>
          <a:lstStyle>
            <a:lvl1pPr>
              <a:spcBef>
                <a:spcPts val="400"/>
              </a:spcBef>
              <a:defRPr sz="2000"/>
            </a:lvl1pPr>
          </a:lstStyle>
          <a:p>
            <a:r>
              <a:rPr dirty="0"/>
              <a:t>Personal Beliefs &amp; Behaviors</a:t>
            </a:r>
          </a:p>
        </p:txBody>
      </p:sp>
      <p:sp>
        <p:nvSpPr>
          <p:cNvPr id="229" name="Text Placeholder 8"/>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Policies &amp; Processes</a:t>
            </a:r>
          </a:p>
        </p:txBody>
      </p:sp>
      <p:sp>
        <p:nvSpPr>
          <p:cNvPr id="230" name="Text Placeholder 9"/>
          <p:cNvSpPr>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Data</a:t>
            </a:r>
          </a:p>
        </p:txBody>
      </p:sp>
      <p:sp>
        <p:nvSpPr>
          <p:cNvPr id="231" name="Text Placeholder 13"/>
          <p:cNvSpPr>
            <a:spLocks noGrp="1"/>
          </p:cNvSpPr>
          <p:nvPr>
            <p:ph type="body" idx="1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500"/>
              </a:spcBef>
              <a:buClrTx/>
              <a:buSzTx/>
              <a:buFontTx/>
              <a:buNone/>
              <a:defRPr sz="2400"/>
            </a:lvl1pPr>
          </a:lstStyle>
          <a:p>
            <a:r>
              <a:rPr dirty="0"/>
              <a:t>Believe that diverse representation is important, but may feel uncomfortable discussing issues tied to race</a:t>
            </a:r>
          </a:p>
        </p:txBody>
      </p:sp>
      <p:sp>
        <p:nvSpPr>
          <p:cNvPr id="232" name="Text Placeholder 14"/>
          <p:cNvSpPr>
            <a:spLocks noGrp="1"/>
          </p:cNvSpPr>
          <p:nvPr>
            <p:ph type="body" idx="16"/>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500"/>
              </a:spcBef>
              <a:buClrTx/>
              <a:buSzTx/>
              <a:buFontTx/>
              <a:buNone/>
              <a:defRPr sz="2400"/>
            </a:lvl1pPr>
          </a:lstStyle>
          <a:p>
            <a:r>
              <a:t>Place responsibility for creating and enforcing DEI policies within HR department</a:t>
            </a:r>
          </a:p>
        </p:txBody>
      </p:sp>
      <p:sp>
        <p:nvSpPr>
          <p:cNvPr id="233" name="Text Placeholder 15"/>
          <p:cNvSpPr>
            <a:spLocks noGrp="1"/>
          </p:cNvSpPr>
          <p:nvPr>
            <p:ph type="body" idx="17"/>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500"/>
              </a:spcBef>
              <a:buClrTx/>
              <a:buSzTx/>
              <a:buFontTx/>
              <a:buNone/>
              <a:defRPr sz="2400"/>
            </a:lvl1pPr>
          </a:lstStyle>
          <a:p>
            <a:r>
              <a:rPr dirty="0"/>
              <a:t>Have started to gather data about race disparities in the populations they serve</a:t>
            </a:r>
          </a:p>
        </p:txBody>
      </p:sp>
      <p:sp>
        <p:nvSpPr>
          <p:cNvPr id="234" name="Title 1"/>
          <p:cNvSpPr txBox="1">
            <a:spLocks noGrp="1"/>
          </p:cNvSpPr>
          <p:nvPr>
            <p:ph type="title"/>
          </p:nvPr>
        </p:nvSpPr>
        <p:spPr>
          <a:xfrm>
            <a:off x="1038840" y="1063229"/>
            <a:ext cx="8229601" cy="857251"/>
          </a:xfrm>
          <a:prstGeom prst="rect">
            <a:avLst/>
          </a:prstGeom>
        </p:spPr>
        <p:txBody>
          <a:bodyPr/>
          <a:lstStyle/>
          <a:p>
            <a:r>
              <a:rPr dirty="0"/>
              <a:t>Senior Leaders Lever</a:t>
            </a:r>
          </a:p>
        </p:txBody>
      </p:sp>
      <p:grpSp>
        <p:nvGrpSpPr>
          <p:cNvPr id="237" name="Shape 253">
            <a:extLst>
              <a:ext uri="{C183D7F6-B498-43B3-948B-1728B52AA6E4}">
                <adec:decorative xmlns:adec="http://schemas.microsoft.com/office/drawing/2017/decorative" val="1"/>
              </a:ext>
            </a:extLst>
          </p:cNvPr>
          <p:cNvGrpSpPr/>
          <p:nvPr/>
        </p:nvGrpSpPr>
        <p:grpSpPr>
          <a:xfrm>
            <a:off x="6871224" y="1454213"/>
            <a:ext cx="736873" cy="346250"/>
            <a:chOff x="-1" y="0"/>
            <a:chExt cx="982496" cy="461665"/>
          </a:xfrm>
        </p:grpSpPr>
        <p:sp>
          <p:nvSpPr>
            <p:cNvPr id="235" name="Rectangle"/>
            <p:cNvSpPr/>
            <p:nvPr/>
          </p:nvSpPr>
          <p:spPr>
            <a:xfrm>
              <a:off x="-1" y="0"/>
              <a:ext cx="982496" cy="461665"/>
            </a:xfrm>
            <a:prstGeom prst="rect">
              <a:avLst/>
            </a:prstGeom>
            <a:solidFill>
              <a:srgbClr val="FFC49F"/>
            </a:solidFill>
            <a:ln w="12700" cap="flat">
              <a:noFill/>
              <a:miter lim="400000"/>
            </a:ln>
            <a:effectLst/>
          </p:spPr>
          <p:txBody>
            <a:bodyPr wrap="square" lIns="34289" tIns="34289" rIns="34289" bIns="34289" numCol="1" anchor="ctr">
              <a:noAutofit/>
            </a:bodyPr>
            <a:lstStyle/>
            <a:p>
              <a:pPr algn="ctr" defTabSz="685800" hangingPunct="0">
                <a:defRPr sz="1600">
                  <a:solidFill>
                    <a:srgbClr val="FFFFFF"/>
                  </a:solidFill>
                  <a:latin typeface="Lato"/>
                  <a:ea typeface="Lato"/>
                  <a:cs typeface="Lato"/>
                  <a:sym typeface="Lato"/>
                </a:defRPr>
              </a:pPr>
              <a:endParaRPr sz="1200" kern="0">
                <a:solidFill>
                  <a:srgbClr val="FFFFFF"/>
                </a:solidFill>
                <a:latin typeface="Lato"/>
                <a:sym typeface="Lato"/>
              </a:endParaRPr>
            </a:p>
          </p:txBody>
        </p:sp>
        <p:sp>
          <p:nvSpPr>
            <p:cNvPr id="236" name="AWAKE">
              <a:extLst>
                <a:ext uri="{C183D7F6-B498-43B3-948B-1728B52AA6E4}">
                  <adec:decorative xmlns:adec="http://schemas.microsoft.com/office/drawing/2017/decorative" val="1"/>
                </a:ext>
              </a:extLst>
            </p:cNvPr>
            <p:cNvSpPr txBox="1"/>
            <p:nvPr/>
          </p:nvSpPr>
          <p:spPr>
            <a:xfrm>
              <a:off x="-1" y="6157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dirty="0"/>
                <a:t>AWAKE</a:t>
              </a:r>
            </a:p>
          </p:txBody>
        </p:sp>
      </p:grpSp>
      <p:grpSp>
        <p:nvGrpSpPr>
          <p:cNvPr id="240" name="Shape 254">
            <a:extLst>
              <a:ext uri="{C183D7F6-B498-43B3-948B-1728B52AA6E4}">
                <adec:decorative xmlns:adec="http://schemas.microsoft.com/office/drawing/2017/decorative" val="1"/>
              </a:ext>
            </a:extLst>
          </p:cNvPr>
          <p:cNvGrpSpPr/>
          <p:nvPr/>
        </p:nvGrpSpPr>
        <p:grpSpPr>
          <a:xfrm>
            <a:off x="7639176" y="1477040"/>
            <a:ext cx="736873" cy="273845"/>
            <a:chOff x="-1" y="0"/>
            <a:chExt cx="982496" cy="365125"/>
          </a:xfrm>
        </p:grpSpPr>
        <p:sp>
          <p:nvSpPr>
            <p:cNvPr id="238"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defRPr sz="1600">
                  <a:solidFill>
                    <a:srgbClr val="C1C1C2"/>
                  </a:solidFill>
                  <a:latin typeface="Lato"/>
                  <a:ea typeface="Lato"/>
                  <a:cs typeface="Lato"/>
                  <a:sym typeface="Lato"/>
                </a:defRPr>
              </a:pPr>
              <a:endParaRPr sz="1200" kern="0">
                <a:solidFill>
                  <a:srgbClr val="C1C1C2"/>
                </a:solidFill>
                <a:latin typeface="Lato"/>
                <a:sym typeface="Lato"/>
              </a:endParaRPr>
            </a:p>
          </p:txBody>
        </p:sp>
        <p:sp>
          <p:nvSpPr>
            <p:cNvPr id="239" name="WOKE"/>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dirty="0"/>
                <a:t>WOKE</a:t>
              </a:r>
            </a:p>
          </p:txBody>
        </p:sp>
      </p:grpSp>
      <p:grpSp>
        <p:nvGrpSpPr>
          <p:cNvPr id="243" name="Shape 255">
            <a:extLst>
              <a:ext uri="{C183D7F6-B498-43B3-948B-1728B52AA6E4}">
                <adec:decorative xmlns:adec="http://schemas.microsoft.com/office/drawing/2017/decorative" val="1"/>
              </a:ext>
            </a:extLst>
          </p:cNvPr>
          <p:cNvGrpSpPr/>
          <p:nvPr/>
        </p:nvGrpSpPr>
        <p:grpSpPr>
          <a:xfrm>
            <a:off x="8407128" y="1487021"/>
            <a:ext cx="736873" cy="273845"/>
            <a:chOff x="-1" y="0"/>
            <a:chExt cx="982496" cy="365125"/>
          </a:xfrm>
        </p:grpSpPr>
        <p:sp>
          <p:nvSpPr>
            <p:cNvPr id="241"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defRPr sz="1600">
                  <a:solidFill>
                    <a:srgbClr val="C1C1C2"/>
                  </a:solidFill>
                  <a:latin typeface="Lato"/>
                  <a:ea typeface="Lato"/>
                  <a:cs typeface="Lato"/>
                  <a:sym typeface="Lato"/>
                </a:defRPr>
              </a:pPr>
              <a:endParaRPr sz="1200" kern="0">
                <a:solidFill>
                  <a:srgbClr val="C1C1C2"/>
                </a:solidFill>
                <a:latin typeface="Lato"/>
                <a:sym typeface="Lato"/>
              </a:endParaRPr>
            </a:p>
          </p:txBody>
        </p:sp>
        <p:sp>
          <p:nvSpPr>
            <p:cNvPr id="242" name="WORK"/>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dirty="0"/>
                <a:t>WORK</a:t>
              </a:r>
            </a:p>
          </p:txBody>
        </p:sp>
      </p:grpSp>
      <p:pic>
        <p:nvPicPr>
          <p:cNvPr id="244" name="Picture 12" descr="Picture 12"/>
          <p:cNvPicPr>
            <a:picLocks noChangeAspect="1"/>
          </p:cNvPicPr>
          <p:nvPr/>
        </p:nvPicPr>
        <p:blipFill>
          <a:blip r:embed="rId2"/>
          <a:stretch>
            <a:fillRect/>
          </a:stretch>
        </p:blipFill>
        <p:spPr>
          <a:xfrm>
            <a:off x="493633" y="1251822"/>
            <a:ext cx="548641" cy="54864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lide Number Placeholder 1"/>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21</a:t>
            </a:fld>
            <a:endParaRPr sz="1350" kern="0">
              <a:latin typeface="Calibri"/>
              <a:cs typeface="Calibri"/>
              <a:sym typeface="Calibri"/>
            </a:endParaRPr>
          </a:p>
        </p:txBody>
      </p:sp>
      <p:sp>
        <p:nvSpPr>
          <p:cNvPr id="247" name="Text Placeholder 2"/>
          <p:cNvSpPr txBox="1">
            <a:spLocks noGrp="1"/>
          </p:cNvSpPr>
          <p:nvPr>
            <p:ph type="body" sz="quarter" idx="1"/>
          </p:nvPr>
        </p:nvSpPr>
        <p:spPr>
          <a:prstGeom prst="rect">
            <a:avLst/>
          </a:prstGeom>
        </p:spPr>
        <p:txBody>
          <a:bodyPr/>
          <a:lstStyle/>
          <a:p>
            <a:pPr>
              <a:spcBef>
                <a:spcPts val="0"/>
              </a:spcBef>
              <a:defRPr sz="2000">
                <a:latin typeface="PT Sans"/>
                <a:ea typeface="PT Sans"/>
                <a:cs typeface="PT Sans"/>
                <a:sym typeface="PT Sans"/>
              </a:defRPr>
            </a:pPr>
            <a:r>
              <a:t>Personal Beliefs</a:t>
            </a:r>
          </a:p>
          <a:p>
            <a:pPr>
              <a:spcBef>
                <a:spcPts val="0"/>
              </a:spcBef>
              <a:defRPr sz="2000">
                <a:latin typeface="PT Sans"/>
                <a:ea typeface="PT Sans"/>
                <a:cs typeface="PT Sans"/>
                <a:sym typeface="PT Sans"/>
              </a:defRPr>
            </a:pPr>
            <a:r>
              <a:t>&amp; Behaviors</a:t>
            </a:r>
          </a:p>
        </p:txBody>
      </p:sp>
      <p:sp>
        <p:nvSpPr>
          <p:cNvPr id="248" name="Text Placeholder 3"/>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Policies &amp; Processes</a:t>
            </a:r>
          </a:p>
        </p:txBody>
      </p:sp>
      <p:sp>
        <p:nvSpPr>
          <p:cNvPr id="249" name="Text Placeholder 4"/>
          <p:cNvSpPr>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Data</a:t>
            </a:r>
          </a:p>
        </p:txBody>
      </p:sp>
      <p:sp>
        <p:nvSpPr>
          <p:cNvPr id="250" name="Text Placeholder 5"/>
          <p:cNvSpPr>
            <a:spLocks noGrp="1"/>
          </p:cNvSpPr>
          <p:nvPr>
            <p:ph type="body" idx="1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400"/>
              </a:spcBef>
              <a:buClrTx/>
              <a:buSzTx/>
              <a:buFontTx/>
              <a:buNone/>
              <a:defRPr sz="2000"/>
            </a:lvl1pPr>
          </a:lstStyle>
          <a:p>
            <a:r>
              <a:t>Prioritize an environment where different lived experiences and backgrounds are valued and seen as assets to teams and to the organization</a:t>
            </a:r>
          </a:p>
        </p:txBody>
      </p:sp>
      <p:sp>
        <p:nvSpPr>
          <p:cNvPr id="251" name="Text Placeholder 6"/>
          <p:cNvSpPr>
            <a:spLocks noGrp="1"/>
          </p:cNvSpPr>
          <p:nvPr>
            <p:ph type="body" idx="16"/>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marL="0" indent="0">
              <a:spcBef>
                <a:spcPts val="400"/>
              </a:spcBef>
              <a:buClrTx/>
              <a:buSzTx/>
              <a:buFontTx/>
              <a:buNone/>
              <a:defRPr sz="2000"/>
            </a:lvl1pPr>
          </a:lstStyle>
          <a:p>
            <a:r>
              <a:t>Evaluate hiring and advancement requirements that often ignore system inequities and reinforce white dominant culture, such as graduate degrees and internship experience</a:t>
            </a:r>
          </a:p>
        </p:txBody>
      </p:sp>
      <p:sp>
        <p:nvSpPr>
          <p:cNvPr id="252" name="Text Placeholder 7"/>
          <p:cNvSpPr>
            <a:spLocks noGrp="1"/>
          </p:cNvSpPr>
          <p:nvPr>
            <p:ph type="body" idx="17"/>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400"/>
              </a:spcBef>
              <a:buClrTx/>
              <a:buSzTx/>
              <a:buFontTx/>
              <a:buNone/>
              <a:defRPr sz="2000"/>
            </a:lvl1pPr>
          </a:lstStyle>
          <a:p>
            <a:r>
              <a:t>Disaggregate internal staffing data to identify areas where race disparities exist, such as compensation and promotion</a:t>
            </a:r>
          </a:p>
        </p:txBody>
      </p:sp>
      <p:sp>
        <p:nvSpPr>
          <p:cNvPr id="253" name="Title 8"/>
          <p:cNvSpPr txBox="1">
            <a:spLocks noGrp="1"/>
          </p:cNvSpPr>
          <p:nvPr>
            <p:ph type="title"/>
          </p:nvPr>
        </p:nvSpPr>
        <p:spPr>
          <a:xfrm>
            <a:off x="1042274" y="1063229"/>
            <a:ext cx="8229601" cy="857251"/>
          </a:xfrm>
          <a:prstGeom prst="rect">
            <a:avLst/>
          </a:prstGeom>
        </p:spPr>
        <p:txBody>
          <a:bodyPr/>
          <a:lstStyle/>
          <a:p>
            <a:r>
              <a:rPr dirty="0"/>
              <a:t>Senior Leaders Lever</a:t>
            </a:r>
            <a:r>
              <a:rPr lang="en-US" dirty="0"/>
              <a:t> (2)</a:t>
            </a:r>
            <a:endParaRPr dirty="0"/>
          </a:p>
        </p:txBody>
      </p:sp>
      <p:grpSp>
        <p:nvGrpSpPr>
          <p:cNvPr id="256" name="Shape 253">
            <a:extLst>
              <a:ext uri="{C183D7F6-B498-43B3-948B-1728B52AA6E4}">
                <adec:decorative xmlns:adec="http://schemas.microsoft.com/office/drawing/2017/decorative" val="1"/>
              </a:ext>
            </a:extLst>
          </p:cNvPr>
          <p:cNvGrpSpPr/>
          <p:nvPr/>
        </p:nvGrpSpPr>
        <p:grpSpPr>
          <a:xfrm>
            <a:off x="7599232" y="1439660"/>
            <a:ext cx="736873" cy="346250"/>
            <a:chOff x="-1" y="0"/>
            <a:chExt cx="982496" cy="461665"/>
          </a:xfrm>
        </p:grpSpPr>
        <p:sp>
          <p:nvSpPr>
            <p:cNvPr id="254" name="Rectangle"/>
            <p:cNvSpPr/>
            <p:nvPr/>
          </p:nvSpPr>
          <p:spPr>
            <a:xfrm>
              <a:off x="-1" y="0"/>
              <a:ext cx="982496" cy="461665"/>
            </a:xfrm>
            <a:prstGeom prst="rect">
              <a:avLst/>
            </a:prstGeom>
            <a:solidFill>
              <a:srgbClr val="FFA76E"/>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255" name="WOKE"/>
            <p:cNvSpPr txBox="1"/>
            <p:nvPr/>
          </p:nvSpPr>
          <p:spPr>
            <a:xfrm>
              <a:off x="-1" y="6157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WOKE</a:t>
              </a:r>
            </a:p>
          </p:txBody>
        </p:sp>
      </p:grpSp>
      <p:grpSp>
        <p:nvGrpSpPr>
          <p:cNvPr id="259" name="Shape 254">
            <a:extLst>
              <a:ext uri="{C183D7F6-B498-43B3-948B-1728B52AA6E4}">
                <adec:decorative xmlns:adec="http://schemas.microsoft.com/office/drawing/2017/decorative" val="1"/>
              </a:ext>
            </a:extLst>
          </p:cNvPr>
          <p:cNvGrpSpPr/>
          <p:nvPr/>
        </p:nvGrpSpPr>
        <p:grpSpPr>
          <a:xfrm>
            <a:off x="6809058" y="1491854"/>
            <a:ext cx="736873" cy="273845"/>
            <a:chOff x="-1" y="0"/>
            <a:chExt cx="982496" cy="365125"/>
          </a:xfrm>
        </p:grpSpPr>
        <p:sp>
          <p:nvSpPr>
            <p:cNvPr id="257"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258" name="AWAKE"/>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dirty="0"/>
                <a:t>AWAKE</a:t>
              </a:r>
            </a:p>
          </p:txBody>
        </p:sp>
      </p:grpSp>
      <p:grpSp>
        <p:nvGrpSpPr>
          <p:cNvPr id="262" name="Shape 255">
            <a:extLst>
              <a:ext uri="{C183D7F6-B498-43B3-948B-1728B52AA6E4}">
                <adec:decorative xmlns:adec="http://schemas.microsoft.com/office/drawing/2017/decorative" val="1"/>
              </a:ext>
            </a:extLst>
          </p:cNvPr>
          <p:cNvGrpSpPr/>
          <p:nvPr/>
        </p:nvGrpSpPr>
        <p:grpSpPr>
          <a:xfrm>
            <a:off x="8389407" y="1501835"/>
            <a:ext cx="736873" cy="273845"/>
            <a:chOff x="-1" y="0"/>
            <a:chExt cx="982496" cy="365125"/>
          </a:xfrm>
        </p:grpSpPr>
        <p:sp>
          <p:nvSpPr>
            <p:cNvPr id="260"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defRPr sz="1600">
                  <a:solidFill>
                    <a:srgbClr val="C1C1C2"/>
                  </a:solidFill>
                  <a:latin typeface="Lato"/>
                  <a:ea typeface="Lato"/>
                  <a:cs typeface="Lato"/>
                  <a:sym typeface="Lato"/>
                </a:defRPr>
              </a:pPr>
              <a:endParaRPr sz="1200" kern="0">
                <a:solidFill>
                  <a:srgbClr val="C1C1C2"/>
                </a:solidFill>
                <a:latin typeface="Lato"/>
                <a:sym typeface="Lato"/>
              </a:endParaRPr>
            </a:p>
          </p:txBody>
        </p:sp>
        <p:sp>
          <p:nvSpPr>
            <p:cNvPr id="261" name="WORK"/>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a:t>WORK</a:t>
              </a:r>
            </a:p>
          </p:txBody>
        </p:sp>
      </p:grpSp>
      <p:pic>
        <p:nvPicPr>
          <p:cNvPr id="263" name="Picture 12" descr="Picture 12"/>
          <p:cNvPicPr>
            <a:picLocks noChangeAspect="1"/>
          </p:cNvPicPr>
          <p:nvPr/>
        </p:nvPicPr>
        <p:blipFill>
          <a:blip r:embed="rId2"/>
          <a:stretch>
            <a:fillRect/>
          </a:stretch>
        </p:blipFill>
        <p:spPr>
          <a:xfrm>
            <a:off x="493633" y="1251822"/>
            <a:ext cx="548641" cy="54864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lide Number Placeholder 1"/>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22</a:t>
            </a:fld>
            <a:endParaRPr sz="1350" kern="0">
              <a:latin typeface="Calibri"/>
              <a:cs typeface="Calibri"/>
              <a:sym typeface="Calibri"/>
            </a:endParaRPr>
          </a:p>
        </p:txBody>
      </p:sp>
      <p:sp>
        <p:nvSpPr>
          <p:cNvPr id="266" name="Text Placeholder 2"/>
          <p:cNvSpPr txBox="1">
            <a:spLocks noGrp="1"/>
          </p:cNvSpPr>
          <p:nvPr>
            <p:ph type="body" sz="quarter" idx="1"/>
          </p:nvPr>
        </p:nvSpPr>
        <p:spPr>
          <a:prstGeom prst="rect">
            <a:avLst/>
          </a:prstGeom>
        </p:spPr>
        <p:txBody>
          <a:bodyPr/>
          <a:lstStyle/>
          <a:p>
            <a:pPr>
              <a:spcBef>
                <a:spcPts val="0"/>
              </a:spcBef>
              <a:defRPr sz="2000">
                <a:latin typeface="PT Sans"/>
                <a:ea typeface="PT Sans"/>
                <a:cs typeface="PT Sans"/>
                <a:sym typeface="PT Sans"/>
              </a:defRPr>
            </a:pPr>
            <a:r>
              <a:t>Personal Beliefs</a:t>
            </a:r>
          </a:p>
          <a:p>
            <a:pPr>
              <a:spcBef>
                <a:spcPts val="0"/>
              </a:spcBef>
              <a:defRPr sz="2000">
                <a:latin typeface="PT Sans"/>
                <a:ea typeface="PT Sans"/>
                <a:cs typeface="PT Sans"/>
                <a:sym typeface="PT Sans"/>
              </a:defRPr>
            </a:pPr>
            <a:r>
              <a:t>&amp; Behaviors</a:t>
            </a:r>
          </a:p>
        </p:txBody>
      </p:sp>
      <p:sp>
        <p:nvSpPr>
          <p:cNvPr id="267" name="Text Placeholder 3"/>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Policies &amp; Processes</a:t>
            </a:r>
          </a:p>
        </p:txBody>
      </p:sp>
      <p:sp>
        <p:nvSpPr>
          <p:cNvPr id="268" name="Text Placeholder 4"/>
          <p:cNvSpPr>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Data</a:t>
            </a:r>
          </a:p>
        </p:txBody>
      </p:sp>
      <p:sp>
        <p:nvSpPr>
          <p:cNvPr id="269" name="Text Placeholder 5"/>
          <p:cNvSpPr>
            <a:spLocks noGrp="1"/>
          </p:cNvSpPr>
          <p:nvPr>
            <p:ph type="body" idx="1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400"/>
              </a:spcBef>
              <a:buClrTx/>
              <a:buSzTx/>
              <a:buFontTx/>
              <a:buNone/>
              <a:defRPr sz="2000"/>
            </a:lvl1pPr>
          </a:lstStyle>
          <a:p>
            <a:r>
              <a:t>Model a responsibility to speak about race, dominant culture, and structural racism both inside and outside the organization</a:t>
            </a:r>
          </a:p>
        </p:txBody>
      </p:sp>
      <p:sp>
        <p:nvSpPr>
          <p:cNvPr id="270" name="Text Placeholder 6"/>
          <p:cNvSpPr>
            <a:spLocks noGrp="1"/>
          </p:cNvSpPr>
          <p:nvPr>
            <p:ph type="body" idx="16"/>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400"/>
              </a:spcBef>
              <a:buClrTx/>
              <a:buSzTx/>
              <a:buFontTx/>
              <a:buNone/>
              <a:defRPr sz="2000"/>
            </a:lvl1pPr>
          </a:lstStyle>
          <a:p>
            <a:r>
              <a:t>Show a willingness to review personal and organizational oppression, and have the tools to analyze their contribution to structural racism </a:t>
            </a:r>
          </a:p>
        </p:txBody>
      </p:sp>
      <p:sp>
        <p:nvSpPr>
          <p:cNvPr id="271" name="Text Placeholder 7"/>
          <p:cNvSpPr>
            <a:spLocks noGrp="1"/>
          </p:cNvSpPr>
          <p:nvPr>
            <p:ph type="body" idx="17"/>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400"/>
              </a:spcBef>
              <a:buClrTx/>
              <a:buSzTx/>
              <a:buFontTx/>
              <a:buNone/>
              <a:defRPr sz="2000"/>
            </a:lvl1pPr>
          </a:lstStyle>
          <a:p>
            <a:r>
              <a:rPr dirty="0"/>
              <a:t>Can illustrate, through longitudinal outcomes data, how their efforts are impacting race disparities in the communities they serve</a:t>
            </a:r>
          </a:p>
        </p:txBody>
      </p:sp>
      <p:sp>
        <p:nvSpPr>
          <p:cNvPr id="272" name="Title 8"/>
          <p:cNvSpPr txBox="1">
            <a:spLocks noGrp="1"/>
          </p:cNvSpPr>
          <p:nvPr>
            <p:ph type="title"/>
          </p:nvPr>
        </p:nvSpPr>
        <p:spPr>
          <a:xfrm>
            <a:off x="1031570" y="1063229"/>
            <a:ext cx="8229601" cy="857251"/>
          </a:xfrm>
          <a:prstGeom prst="rect">
            <a:avLst/>
          </a:prstGeom>
        </p:spPr>
        <p:txBody>
          <a:bodyPr/>
          <a:lstStyle/>
          <a:p>
            <a:r>
              <a:rPr dirty="0"/>
              <a:t>Senior Leaders Lever</a:t>
            </a:r>
            <a:r>
              <a:rPr lang="en-US" dirty="0"/>
              <a:t> (3)</a:t>
            </a:r>
            <a:endParaRPr dirty="0"/>
          </a:p>
        </p:txBody>
      </p:sp>
      <p:grpSp>
        <p:nvGrpSpPr>
          <p:cNvPr id="275" name="Shape 253">
            <a:extLst>
              <a:ext uri="{C183D7F6-B498-43B3-948B-1728B52AA6E4}">
                <adec:decorative xmlns:adec="http://schemas.microsoft.com/office/drawing/2017/decorative" val="1"/>
              </a:ext>
            </a:extLst>
          </p:cNvPr>
          <p:cNvGrpSpPr/>
          <p:nvPr/>
        </p:nvGrpSpPr>
        <p:grpSpPr>
          <a:xfrm>
            <a:off x="8407127" y="1381643"/>
            <a:ext cx="736873" cy="346250"/>
            <a:chOff x="-1" y="0"/>
            <a:chExt cx="982496" cy="461665"/>
          </a:xfrm>
        </p:grpSpPr>
        <p:sp>
          <p:nvSpPr>
            <p:cNvPr id="273" name="Rectangle"/>
            <p:cNvSpPr/>
            <p:nvPr/>
          </p:nvSpPr>
          <p:spPr>
            <a:xfrm>
              <a:off x="-1" y="0"/>
              <a:ext cx="982496" cy="461665"/>
            </a:xfrm>
            <a:prstGeom prst="rect">
              <a:avLst/>
            </a:prstGeom>
            <a:solidFill>
              <a:schemeClr val="accent6"/>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274" name="WORK"/>
            <p:cNvSpPr txBox="1"/>
            <p:nvPr/>
          </p:nvSpPr>
          <p:spPr>
            <a:xfrm>
              <a:off x="-1" y="6157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WORK</a:t>
              </a:r>
            </a:p>
          </p:txBody>
        </p:sp>
      </p:grpSp>
      <p:grpSp>
        <p:nvGrpSpPr>
          <p:cNvPr id="278" name="Shape 254">
            <a:extLst>
              <a:ext uri="{C183D7F6-B498-43B3-948B-1728B52AA6E4}">
                <adec:decorative xmlns:adec="http://schemas.microsoft.com/office/drawing/2017/decorative" val="1"/>
              </a:ext>
            </a:extLst>
          </p:cNvPr>
          <p:cNvGrpSpPr/>
          <p:nvPr/>
        </p:nvGrpSpPr>
        <p:grpSpPr>
          <a:xfrm>
            <a:off x="6809058" y="1455828"/>
            <a:ext cx="736873" cy="273845"/>
            <a:chOff x="-1" y="0"/>
            <a:chExt cx="982496" cy="365125"/>
          </a:xfrm>
        </p:grpSpPr>
        <p:sp>
          <p:nvSpPr>
            <p:cNvPr id="276"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277" name="AWAKE"/>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dirty="0"/>
                <a:t>AWAKE</a:t>
              </a:r>
            </a:p>
          </p:txBody>
        </p:sp>
      </p:grpSp>
      <p:grpSp>
        <p:nvGrpSpPr>
          <p:cNvPr id="281" name="Shape 255">
            <a:extLst>
              <a:ext uri="{C183D7F6-B498-43B3-948B-1728B52AA6E4}">
                <adec:decorative xmlns:adec="http://schemas.microsoft.com/office/drawing/2017/decorative" val="1"/>
              </a:ext>
            </a:extLst>
          </p:cNvPr>
          <p:cNvGrpSpPr/>
          <p:nvPr/>
        </p:nvGrpSpPr>
        <p:grpSpPr>
          <a:xfrm>
            <a:off x="7601560" y="1454048"/>
            <a:ext cx="736873" cy="273845"/>
            <a:chOff x="-1" y="0"/>
            <a:chExt cx="982496" cy="365125"/>
          </a:xfrm>
        </p:grpSpPr>
        <p:sp>
          <p:nvSpPr>
            <p:cNvPr id="279"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280" name="WOKE"/>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a:t>WOKE</a:t>
              </a:r>
            </a:p>
          </p:txBody>
        </p:sp>
      </p:grpSp>
      <p:pic>
        <p:nvPicPr>
          <p:cNvPr id="282" name="Picture 12" descr="Picture 12"/>
          <p:cNvPicPr>
            <a:picLocks noChangeAspect="1"/>
          </p:cNvPicPr>
          <p:nvPr/>
        </p:nvPicPr>
        <p:blipFill>
          <a:blip r:embed="rId2"/>
          <a:stretch>
            <a:fillRect/>
          </a:stretch>
        </p:blipFill>
        <p:spPr>
          <a:xfrm>
            <a:off x="493633" y="1251822"/>
            <a:ext cx="548641" cy="54864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 name="Rectangle 8">
            <a:extLst>
              <a:ext uri="{C183D7F6-B498-43B3-948B-1728B52AA6E4}">
                <adec:decorative xmlns:adec="http://schemas.microsoft.com/office/drawing/2017/decorative" val="1"/>
              </a:ext>
            </a:extLst>
          </p:cNvPr>
          <p:cNvGrpSpPr/>
          <p:nvPr/>
        </p:nvGrpSpPr>
        <p:grpSpPr>
          <a:xfrm>
            <a:off x="1776844" y="3215961"/>
            <a:ext cx="6909958" cy="949549"/>
            <a:chOff x="-1" y="-1"/>
            <a:chExt cx="9213275" cy="1266064"/>
          </a:xfrm>
        </p:grpSpPr>
        <p:sp>
          <p:nvSpPr>
            <p:cNvPr id="284" name="Rectangle"/>
            <p:cNvSpPr/>
            <p:nvPr/>
          </p:nvSpPr>
          <p:spPr>
            <a:xfrm>
              <a:off x="-1" y="-1"/>
              <a:ext cx="9213275" cy="1266064"/>
            </a:xfrm>
            <a:prstGeom prst="rect">
              <a:avLst/>
            </a:prstGeom>
            <a:noFill/>
            <a:ln w="9525" cap="flat">
              <a:solidFill>
                <a:srgbClr val="EAEAEB"/>
              </a:solidFill>
              <a:prstDash val="solid"/>
              <a:round/>
            </a:ln>
            <a:effectLst/>
          </p:spPr>
          <p:txBody>
            <a:bodyPr wrap="square" lIns="34289" tIns="34289" rIns="34289" bIns="34289" numCol="1" anchor="ctr">
              <a:noAutofit/>
            </a:bodyPr>
            <a:lstStyle/>
            <a:p>
              <a:pPr defTabSz="685800" hangingPunct="0"/>
              <a:endParaRPr sz="1350" kern="0">
                <a:solidFill>
                  <a:srgbClr val="000000"/>
                </a:solidFill>
                <a:latin typeface="Calibri"/>
                <a:cs typeface="Calibri"/>
                <a:sym typeface="Calibri"/>
              </a:endParaRPr>
            </a:p>
          </p:txBody>
        </p:sp>
        <p:sp>
          <p:nvSpPr>
            <p:cNvPr id="285" name="Leadership for Educational Equity:…">
              <a:extLst>
                <a:ext uri="{C183D7F6-B498-43B3-948B-1728B52AA6E4}">
                  <adec:decorative xmlns:adec="http://schemas.microsoft.com/office/drawing/2017/decorative" val="0"/>
                </a:ext>
              </a:extLst>
            </p:cNvPr>
            <p:cNvSpPr txBox="1"/>
            <p:nvPr/>
          </p:nvSpPr>
          <p:spPr>
            <a:xfrm>
              <a:off x="-1" y="94444"/>
              <a:ext cx="9213275" cy="10771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p>
              <a:pPr indent="54000" defTabSz="685800" hangingPunct="0">
                <a:defRPr sz="1600" b="1">
                  <a:solidFill>
                    <a:srgbClr val="98989A"/>
                  </a:solidFill>
                  <a:latin typeface="PT Sans"/>
                  <a:ea typeface="PT Sans"/>
                  <a:cs typeface="PT Sans"/>
                  <a:sym typeface="PT Sans"/>
                </a:defRPr>
              </a:pPr>
              <a:r>
                <a:rPr sz="1200" b="1" kern="0" dirty="0">
                  <a:solidFill>
                    <a:srgbClr val="98989A"/>
                  </a:solidFill>
                  <a:latin typeface="PT Sans"/>
                  <a:sym typeface="PT Sans"/>
                </a:rPr>
                <a:t>Leadership for Educational Equity:</a:t>
              </a:r>
            </a:p>
            <a:p>
              <a:pPr indent="54000" defTabSz="685800" hangingPunct="0">
                <a:defRPr sz="1600">
                  <a:solidFill>
                    <a:srgbClr val="98989A"/>
                  </a:solidFill>
                  <a:latin typeface="PT Sans"/>
                  <a:ea typeface="PT Sans"/>
                  <a:cs typeface="PT Sans"/>
                  <a:sym typeface="PT Sans"/>
                </a:defRPr>
              </a:pPr>
              <a:r>
                <a:rPr sz="1200" kern="0" dirty="0">
                  <a:solidFill>
                    <a:srgbClr val="98989A"/>
                  </a:solidFill>
                  <a:latin typeface="PT Sans"/>
                  <a:sym typeface="PT Sans"/>
                </a:rPr>
                <a:t>Sets and communicates goals around diversity, equity, and inclusion across all programming. Incorporates goals into staff performance metrics. Adjusts strategy upon quarterly reviews at the department and organizational levels.</a:t>
              </a:r>
            </a:p>
          </p:txBody>
        </p:sp>
      </p:grpSp>
      <p:grpSp>
        <p:nvGrpSpPr>
          <p:cNvPr id="289" name="Rectangle 9">
            <a:extLst>
              <a:ext uri="{C183D7F6-B498-43B3-948B-1728B52AA6E4}">
                <adec:decorative xmlns:adec="http://schemas.microsoft.com/office/drawing/2017/decorative" val="1"/>
              </a:ext>
            </a:extLst>
          </p:cNvPr>
          <p:cNvGrpSpPr/>
          <p:nvPr/>
        </p:nvGrpSpPr>
        <p:grpSpPr>
          <a:xfrm>
            <a:off x="1776844" y="4275809"/>
            <a:ext cx="6909958" cy="949549"/>
            <a:chOff x="-1" y="-1"/>
            <a:chExt cx="9213275" cy="1266064"/>
          </a:xfrm>
        </p:grpSpPr>
        <p:sp>
          <p:nvSpPr>
            <p:cNvPr id="287" name="Rectangle"/>
            <p:cNvSpPr/>
            <p:nvPr/>
          </p:nvSpPr>
          <p:spPr>
            <a:xfrm>
              <a:off x="-1" y="-1"/>
              <a:ext cx="9213275" cy="1266064"/>
            </a:xfrm>
            <a:prstGeom prst="rect">
              <a:avLst/>
            </a:prstGeom>
            <a:noFill/>
            <a:ln w="9525" cap="flat">
              <a:solidFill>
                <a:srgbClr val="EAEAEB"/>
              </a:solidFill>
              <a:prstDash val="solid"/>
              <a:round/>
            </a:ln>
            <a:effectLst/>
          </p:spPr>
          <p:txBody>
            <a:bodyPr wrap="square" lIns="34289" tIns="34289" rIns="34289" bIns="34289" numCol="1" anchor="ctr">
              <a:noAutofit/>
            </a:bodyPr>
            <a:lstStyle/>
            <a:p>
              <a:pPr defTabSz="685800" hangingPunct="0"/>
              <a:endParaRPr sz="1350" kern="0">
                <a:solidFill>
                  <a:srgbClr val="000000"/>
                </a:solidFill>
                <a:latin typeface="Calibri"/>
                <a:cs typeface="Calibri"/>
                <a:sym typeface="Calibri"/>
              </a:endParaRPr>
            </a:p>
          </p:txBody>
        </p:sp>
        <p:sp>
          <p:nvSpPr>
            <p:cNvPr id="288" name="Leadership for Educational Equity:…"/>
            <p:cNvSpPr txBox="1"/>
            <p:nvPr/>
          </p:nvSpPr>
          <p:spPr>
            <a:xfrm>
              <a:off x="-1" y="94444"/>
              <a:ext cx="9213275" cy="10771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p>
              <a:pPr indent="54000" defTabSz="685800" hangingPunct="0">
                <a:defRPr sz="1600" b="1">
                  <a:solidFill>
                    <a:srgbClr val="98989A"/>
                  </a:solidFill>
                  <a:latin typeface="PT Sans"/>
                  <a:ea typeface="PT Sans"/>
                  <a:cs typeface="PT Sans"/>
                  <a:sym typeface="PT Sans"/>
                </a:defRPr>
              </a:pPr>
              <a:r>
                <a:rPr sz="1200" b="1" kern="0">
                  <a:solidFill>
                    <a:srgbClr val="98989A"/>
                  </a:solidFill>
                  <a:latin typeface="PT Sans"/>
                  <a:sym typeface="PT Sans"/>
                </a:rPr>
                <a:t>Leadership for Educational Equity:</a:t>
              </a:r>
            </a:p>
            <a:p>
              <a:pPr indent="54000" defTabSz="685800" hangingPunct="0">
                <a:defRPr sz="1600">
                  <a:solidFill>
                    <a:srgbClr val="98989A"/>
                  </a:solidFill>
                  <a:latin typeface="PT Sans"/>
                  <a:ea typeface="PT Sans"/>
                  <a:cs typeface="PT Sans"/>
                  <a:sym typeface="PT Sans"/>
                </a:defRPr>
              </a:pPr>
              <a:r>
                <a:rPr sz="1200" kern="0">
                  <a:solidFill>
                    <a:srgbClr val="98989A"/>
                  </a:solidFill>
                  <a:latin typeface="PT Sans"/>
                  <a:sym typeface="PT Sans"/>
                </a:rPr>
                <a:t>After a four-month pilot, executive coaching program for VPs expanded to a year-long investment. VPs receive coaching about diversity/inclusion to help improve their team and organizational leadership.</a:t>
              </a:r>
            </a:p>
          </p:txBody>
        </p:sp>
      </p:grpSp>
      <p:grpSp>
        <p:nvGrpSpPr>
          <p:cNvPr id="292" name="Rectangle 7">
            <a:extLst>
              <a:ext uri="{C183D7F6-B498-43B3-948B-1728B52AA6E4}">
                <adec:decorative xmlns:adec="http://schemas.microsoft.com/office/drawing/2017/decorative" val="1"/>
              </a:ext>
            </a:extLst>
          </p:cNvPr>
          <p:cNvGrpSpPr/>
          <p:nvPr/>
        </p:nvGrpSpPr>
        <p:grpSpPr>
          <a:xfrm>
            <a:off x="1776844" y="2156112"/>
            <a:ext cx="6909958" cy="949549"/>
            <a:chOff x="-1" y="-1"/>
            <a:chExt cx="9213275" cy="1266064"/>
          </a:xfrm>
        </p:grpSpPr>
        <p:sp>
          <p:nvSpPr>
            <p:cNvPr id="290" name="Rectangle"/>
            <p:cNvSpPr/>
            <p:nvPr/>
          </p:nvSpPr>
          <p:spPr>
            <a:xfrm>
              <a:off x="-1" y="-1"/>
              <a:ext cx="9213275" cy="1266064"/>
            </a:xfrm>
            <a:prstGeom prst="rect">
              <a:avLst/>
            </a:prstGeom>
            <a:noFill/>
            <a:ln w="9525" cap="flat">
              <a:solidFill>
                <a:srgbClr val="EAEAEB"/>
              </a:solidFill>
              <a:prstDash val="solid"/>
              <a:round/>
            </a:ln>
            <a:effectLst/>
          </p:spPr>
          <p:txBody>
            <a:bodyPr wrap="square" lIns="34289" tIns="34289" rIns="34289" bIns="34289" numCol="1" anchor="ctr">
              <a:noAutofit/>
            </a:bodyPr>
            <a:lstStyle/>
            <a:p>
              <a:pPr defTabSz="685800" hangingPunct="0"/>
              <a:endParaRPr sz="1350" kern="0">
                <a:solidFill>
                  <a:srgbClr val="000000"/>
                </a:solidFill>
                <a:latin typeface="Calibri"/>
                <a:cs typeface="Calibri"/>
                <a:sym typeface="Calibri"/>
              </a:endParaRPr>
            </a:p>
          </p:txBody>
        </p:sp>
        <p:sp>
          <p:nvSpPr>
            <p:cNvPr id="291" name="Leadership for Educational Equity:…"/>
            <p:cNvSpPr txBox="1"/>
            <p:nvPr/>
          </p:nvSpPr>
          <p:spPr>
            <a:xfrm>
              <a:off x="-1" y="217555"/>
              <a:ext cx="9213275" cy="8309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p>
              <a:pPr indent="54000" defTabSz="685800" hangingPunct="0">
                <a:defRPr sz="1600" b="1">
                  <a:solidFill>
                    <a:srgbClr val="98989A"/>
                  </a:solidFill>
                  <a:latin typeface="PT Sans"/>
                  <a:ea typeface="PT Sans"/>
                  <a:cs typeface="PT Sans"/>
                  <a:sym typeface="PT Sans"/>
                </a:defRPr>
              </a:pPr>
              <a:r>
                <a:rPr sz="1200" b="1" kern="0" dirty="0">
                  <a:solidFill>
                    <a:srgbClr val="98989A"/>
                  </a:solidFill>
                  <a:latin typeface="PT Sans"/>
                  <a:sym typeface="PT Sans"/>
                </a:rPr>
                <a:t>Leadership for Educational Equity:</a:t>
              </a:r>
            </a:p>
            <a:p>
              <a:pPr indent="54000" defTabSz="685800" hangingPunct="0">
                <a:defRPr sz="1600">
                  <a:solidFill>
                    <a:srgbClr val="98989A"/>
                  </a:solidFill>
                  <a:latin typeface="PT Sans"/>
                  <a:ea typeface="PT Sans"/>
                  <a:cs typeface="PT Sans"/>
                  <a:sym typeface="PT Sans"/>
                </a:defRPr>
              </a:pPr>
              <a:r>
                <a:rPr sz="1200" kern="0" dirty="0">
                  <a:solidFill>
                    <a:srgbClr val="98989A"/>
                  </a:solidFill>
                  <a:latin typeface="PT Sans"/>
                  <a:sym typeface="PT Sans"/>
                </a:rPr>
                <a:t>Analyzed disaggregated program data to identify how many people of color participated in external leadership programs about running for elected office.</a:t>
              </a:r>
            </a:p>
          </p:txBody>
        </p:sp>
      </p:grpSp>
      <p:sp>
        <p:nvSpPr>
          <p:cNvPr id="293" name="Title 1"/>
          <p:cNvSpPr txBox="1">
            <a:spLocks noGrp="1"/>
          </p:cNvSpPr>
          <p:nvPr>
            <p:ph type="title"/>
          </p:nvPr>
        </p:nvSpPr>
        <p:spPr>
          <a:xfrm>
            <a:off x="1031570" y="1063229"/>
            <a:ext cx="8229601" cy="857251"/>
          </a:xfrm>
          <a:prstGeom prst="rect">
            <a:avLst/>
          </a:prstGeom>
        </p:spPr>
        <p:txBody>
          <a:bodyPr/>
          <a:lstStyle/>
          <a:p>
            <a:r>
              <a:t>Senior Leaders Lever in Practice</a:t>
            </a:r>
          </a:p>
        </p:txBody>
      </p:sp>
      <p:sp>
        <p:nvSpPr>
          <p:cNvPr id="294" name="Slide Number Placeholder 3"/>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23</a:t>
            </a:fld>
            <a:endParaRPr sz="1350" kern="0">
              <a:latin typeface="Calibri"/>
              <a:cs typeface="Calibri"/>
              <a:sym typeface="Calibri"/>
            </a:endParaRPr>
          </a:p>
        </p:txBody>
      </p:sp>
      <p:grpSp>
        <p:nvGrpSpPr>
          <p:cNvPr id="297" name="Shape 322">
            <a:extLst>
              <a:ext uri="{C183D7F6-B498-43B3-948B-1728B52AA6E4}">
                <adec:decorative xmlns:adec="http://schemas.microsoft.com/office/drawing/2017/decorative" val="1"/>
              </a:ext>
            </a:extLst>
          </p:cNvPr>
          <p:cNvGrpSpPr/>
          <p:nvPr/>
        </p:nvGrpSpPr>
        <p:grpSpPr>
          <a:xfrm>
            <a:off x="457198" y="2156112"/>
            <a:ext cx="1215003" cy="949549"/>
            <a:chOff x="-1" y="-1"/>
            <a:chExt cx="1620002" cy="1266064"/>
          </a:xfrm>
        </p:grpSpPr>
        <p:sp>
          <p:nvSpPr>
            <p:cNvPr id="295" name="Rectangle"/>
            <p:cNvSpPr/>
            <p:nvPr/>
          </p:nvSpPr>
          <p:spPr>
            <a:xfrm>
              <a:off x="-1" y="-1"/>
              <a:ext cx="1620002" cy="1266064"/>
            </a:xfrm>
            <a:prstGeom prst="rect">
              <a:avLst/>
            </a:prstGeom>
            <a:solidFill>
              <a:srgbClr val="FFC49F"/>
            </a:solidFill>
            <a:ln w="9525" cap="flat">
              <a:solidFill>
                <a:srgbClr val="FFFFFF"/>
              </a:solidFill>
              <a:prstDash val="solid"/>
              <a:round/>
            </a:ln>
            <a:effectLst/>
          </p:spPr>
          <p:txBody>
            <a:bodyPr wrap="square" lIns="34289" tIns="34289" rIns="34289" bIns="34289" numCol="1" anchor="ctr">
              <a:noAutofit/>
            </a:bodyPr>
            <a:lstStyle/>
            <a:p>
              <a:pPr algn="ctr" defTabSz="685800" hangingPunct="0">
                <a:defRPr sz="1600">
                  <a:solidFill>
                    <a:srgbClr val="FFFFFF"/>
                  </a:solidFill>
                  <a:latin typeface="Lato"/>
                  <a:ea typeface="Lato"/>
                  <a:cs typeface="Lato"/>
                  <a:sym typeface="Lato"/>
                </a:defRPr>
              </a:pPr>
              <a:endParaRPr sz="1200" kern="0">
                <a:solidFill>
                  <a:srgbClr val="FFFFFF"/>
                </a:solidFill>
                <a:latin typeface="Lato"/>
                <a:sym typeface="Lato"/>
              </a:endParaRPr>
            </a:p>
          </p:txBody>
        </p:sp>
        <p:sp>
          <p:nvSpPr>
            <p:cNvPr id="296" name="AWAKE"/>
            <p:cNvSpPr txBox="1"/>
            <p:nvPr/>
          </p:nvSpPr>
          <p:spPr>
            <a:xfrm>
              <a:off x="-1" y="463775"/>
              <a:ext cx="1620002" cy="3385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AWAKE</a:t>
              </a:r>
            </a:p>
          </p:txBody>
        </p:sp>
      </p:grpSp>
      <p:grpSp>
        <p:nvGrpSpPr>
          <p:cNvPr id="300" name="Shape 325">
            <a:extLst>
              <a:ext uri="{C183D7F6-B498-43B3-948B-1728B52AA6E4}">
                <adec:decorative xmlns:adec="http://schemas.microsoft.com/office/drawing/2017/decorative" val="1"/>
              </a:ext>
            </a:extLst>
          </p:cNvPr>
          <p:cNvGrpSpPr/>
          <p:nvPr/>
        </p:nvGrpSpPr>
        <p:grpSpPr>
          <a:xfrm>
            <a:off x="457198" y="3215961"/>
            <a:ext cx="1215003" cy="949549"/>
            <a:chOff x="-1" y="-1"/>
            <a:chExt cx="1620002" cy="1266064"/>
          </a:xfrm>
        </p:grpSpPr>
        <p:sp>
          <p:nvSpPr>
            <p:cNvPr id="298" name="Rectangle"/>
            <p:cNvSpPr/>
            <p:nvPr/>
          </p:nvSpPr>
          <p:spPr>
            <a:xfrm>
              <a:off x="-1" y="-1"/>
              <a:ext cx="1620002" cy="1266064"/>
            </a:xfrm>
            <a:prstGeom prst="rect">
              <a:avLst/>
            </a:prstGeom>
            <a:solidFill>
              <a:srgbClr val="FFA76E"/>
            </a:solidFill>
            <a:ln w="9525" cap="flat">
              <a:solidFill>
                <a:srgbClr val="FFFFFF"/>
              </a:solidFill>
              <a:prstDash val="solid"/>
              <a:round/>
            </a:ln>
            <a:effectLst/>
          </p:spPr>
          <p:txBody>
            <a:bodyPr wrap="square" lIns="34289" tIns="34289" rIns="34289" bIns="34289" numCol="1" anchor="ctr">
              <a:noAutofit/>
            </a:bodyPr>
            <a:lstStyle/>
            <a:p>
              <a:pPr algn="ctr" defTabSz="685800" hangingPunct="0">
                <a:defRPr sz="1600" b="1">
                  <a:solidFill>
                    <a:srgbClr val="FFFFFF"/>
                  </a:solidFill>
                  <a:latin typeface="Lato"/>
                  <a:ea typeface="Lato"/>
                  <a:cs typeface="Lato"/>
                  <a:sym typeface="Lato"/>
                </a:defRPr>
              </a:pPr>
              <a:endParaRPr sz="1200" b="1" kern="0">
                <a:solidFill>
                  <a:srgbClr val="FFFFFF"/>
                </a:solidFill>
                <a:latin typeface="Lato"/>
                <a:sym typeface="Lato"/>
              </a:endParaRPr>
            </a:p>
          </p:txBody>
        </p:sp>
        <p:sp>
          <p:nvSpPr>
            <p:cNvPr id="299" name="WOKE"/>
            <p:cNvSpPr txBox="1"/>
            <p:nvPr/>
          </p:nvSpPr>
          <p:spPr>
            <a:xfrm>
              <a:off x="-1" y="463775"/>
              <a:ext cx="1620002" cy="3385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WOKE</a:t>
              </a:r>
            </a:p>
          </p:txBody>
        </p:sp>
      </p:grpSp>
      <p:grpSp>
        <p:nvGrpSpPr>
          <p:cNvPr id="303" name="Shape 328">
            <a:extLst>
              <a:ext uri="{C183D7F6-B498-43B3-948B-1728B52AA6E4}">
                <adec:decorative xmlns:adec="http://schemas.microsoft.com/office/drawing/2017/decorative" val="1"/>
              </a:ext>
            </a:extLst>
          </p:cNvPr>
          <p:cNvGrpSpPr/>
          <p:nvPr/>
        </p:nvGrpSpPr>
        <p:grpSpPr>
          <a:xfrm>
            <a:off x="457198" y="4275809"/>
            <a:ext cx="1215003" cy="949549"/>
            <a:chOff x="-1" y="-1"/>
            <a:chExt cx="1620002" cy="1266064"/>
          </a:xfrm>
        </p:grpSpPr>
        <p:sp>
          <p:nvSpPr>
            <p:cNvPr id="301" name="Rectangle"/>
            <p:cNvSpPr/>
            <p:nvPr/>
          </p:nvSpPr>
          <p:spPr>
            <a:xfrm>
              <a:off x="-1" y="-1"/>
              <a:ext cx="1620002" cy="1266064"/>
            </a:xfrm>
            <a:prstGeom prst="rect">
              <a:avLst/>
            </a:prstGeom>
            <a:solidFill>
              <a:schemeClr val="accent6"/>
            </a:solidFill>
            <a:ln w="9525" cap="flat">
              <a:solidFill>
                <a:srgbClr val="FFFFFF"/>
              </a:solidFill>
              <a:prstDash val="solid"/>
              <a:round/>
            </a:ln>
            <a:effectLst/>
          </p:spPr>
          <p:txBody>
            <a:bodyPr wrap="square" lIns="34289" tIns="34289" rIns="34289" bIns="34289" numCol="1" anchor="ctr">
              <a:noAutofit/>
            </a:bodyPr>
            <a:lstStyle/>
            <a:p>
              <a:pPr algn="ctr" defTabSz="685800" hangingPunct="0">
                <a:defRPr sz="1600" b="1">
                  <a:solidFill>
                    <a:srgbClr val="FFFFFF"/>
                  </a:solidFill>
                  <a:latin typeface="Lato"/>
                  <a:ea typeface="Lato"/>
                  <a:cs typeface="Lato"/>
                  <a:sym typeface="Lato"/>
                </a:defRPr>
              </a:pPr>
              <a:endParaRPr sz="1200" b="1" kern="0">
                <a:solidFill>
                  <a:srgbClr val="FFFFFF"/>
                </a:solidFill>
                <a:latin typeface="Lato"/>
                <a:sym typeface="Lato"/>
              </a:endParaRPr>
            </a:p>
          </p:txBody>
        </p:sp>
        <p:sp>
          <p:nvSpPr>
            <p:cNvPr id="302" name="WORK"/>
            <p:cNvSpPr txBox="1"/>
            <p:nvPr/>
          </p:nvSpPr>
          <p:spPr>
            <a:xfrm>
              <a:off x="-1" y="463775"/>
              <a:ext cx="1620002" cy="3385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WORK</a:t>
              </a:r>
            </a:p>
          </p:txBody>
        </p:sp>
      </p:grpSp>
      <p:pic>
        <p:nvPicPr>
          <p:cNvPr id="304" name="Picture 10" descr="Picture 10"/>
          <p:cNvPicPr>
            <a:picLocks noChangeAspect="1"/>
          </p:cNvPicPr>
          <p:nvPr/>
        </p:nvPicPr>
        <p:blipFill>
          <a:blip r:embed="rId2"/>
          <a:stretch>
            <a:fillRect/>
          </a:stretch>
        </p:blipFill>
        <p:spPr>
          <a:xfrm>
            <a:off x="493633" y="1251822"/>
            <a:ext cx="548641" cy="548641"/>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itle 22"/>
          <p:cNvSpPr txBox="1">
            <a:spLocks noGrp="1"/>
          </p:cNvSpPr>
          <p:nvPr>
            <p:ph type="title"/>
          </p:nvPr>
        </p:nvSpPr>
        <p:spPr>
          <a:xfrm>
            <a:off x="457200" y="1063228"/>
            <a:ext cx="8229601" cy="528314"/>
          </a:xfrm>
          <a:prstGeom prst="rect">
            <a:avLst/>
          </a:prstGeom>
        </p:spPr>
        <p:txBody>
          <a:bodyPr anchor="t">
            <a:normAutofit fontScale="90000"/>
          </a:bodyPr>
          <a:lstStyle/>
          <a:p>
            <a:r>
              <a:rPr dirty="0"/>
              <a:t>Agenda</a:t>
            </a:r>
            <a:r>
              <a:rPr lang="en-US" dirty="0"/>
              <a:t> (2)</a:t>
            </a:r>
            <a:endParaRPr dirty="0"/>
          </a:p>
        </p:txBody>
      </p:sp>
      <p:sp>
        <p:nvSpPr>
          <p:cNvPr id="307" name="Slide Number Placeholder 1"/>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24</a:t>
            </a:fld>
            <a:endParaRPr sz="1350" kern="0">
              <a:latin typeface="Calibri"/>
              <a:cs typeface="Calibri"/>
              <a:sym typeface="Calibri"/>
            </a:endParaRPr>
          </a:p>
        </p:txBody>
      </p:sp>
      <p:sp>
        <p:nvSpPr>
          <p:cNvPr id="308" name="Straight Connector 3">
            <a:extLst>
              <a:ext uri="{C183D7F6-B498-43B3-948B-1728B52AA6E4}">
                <adec:decorative xmlns:adec="http://schemas.microsoft.com/office/drawing/2017/decorative" val="1"/>
              </a:ext>
            </a:extLst>
          </p:cNvPr>
          <p:cNvSpPr/>
          <p:nvPr/>
        </p:nvSpPr>
        <p:spPr>
          <a:xfrm flipH="1">
            <a:off x="1267691" y="2104158"/>
            <a:ext cx="1" cy="2653146"/>
          </a:xfrm>
          <a:prstGeom prst="line">
            <a:avLst/>
          </a:prstGeom>
          <a:ln w="19050">
            <a:solidFill>
              <a:srgbClr val="BFBFBF"/>
            </a:solidFill>
            <a:prstDash val="dash"/>
          </a:ln>
        </p:spPr>
        <p:txBody>
          <a:bodyPr lIns="34289" rIns="34289"/>
          <a:lstStyle/>
          <a:p>
            <a:pPr defTabSz="685800" hangingPunct="0"/>
            <a:endParaRPr sz="1350" kern="0">
              <a:solidFill>
                <a:srgbClr val="000000"/>
              </a:solidFill>
              <a:latin typeface="Calibri"/>
              <a:cs typeface="Calibri"/>
              <a:sym typeface="Calibri"/>
            </a:endParaRPr>
          </a:p>
        </p:txBody>
      </p:sp>
      <p:grpSp>
        <p:nvGrpSpPr>
          <p:cNvPr id="313" name="Group 8">
            <a:extLst>
              <a:ext uri="{C183D7F6-B498-43B3-948B-1728B52AA6E4}">
                <adec:decorative xmlns:adec="http://schemas.microsoft.com/office/drawing/2017/decorative" val="1"/>
              </a:ext>
            </a:extLst>
          </p:cNvPr>
          <p:cNvGrpSpPr/>
          <p:nvPr/>
        </p:nvGrpSpPr>
        <p:grpSpPr>
          <a:xfrm>
            <a:off x="1046018" y="2027959"/>
            <a:ext cx="443348" cy="443348"/>
            <a:chOff x="-1" y="-1"/>
            <a:chExt cx="591130" cy="591130"/>
          </a:xfrm>
        </p:grpSpPr>
        <p:sp>
          <p:nvSpPr>
            <p:cNvPr id="309" name="Oval 7"/>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312" name="Oval 10"/>
            <p:cNvGrpSpPr/>
            <p:nvPr/>
          </p:nvGrpSpPr>
          <p:grpSpPr>
            <a:xfrm>
              <a:off x="67519" y="67519"/>
              <a:ext cx="456090" cy="456090"/>
              <a:chOff x="-1" y="-1"/>
              <a:chExt cx="456088" cy="456088"/>
            </a:xfrm>
          </p:grpSpPr>
          <p:sp>
            <p:nvSpPr>
              <p:cNvPr id="310"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311" name="1"/>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1</a:t>
                </a:r>
              </a:p>
            </p:txBody>
          </p:sp>
        </p:grpSp>
      </p:grpSp>
      <p:grpSp>
        <p:nvGrpSpPr>
          <p:cNvPr id="318" name="Group 12">
            <a:extLst>
              <a:ext uri="{C183D7F6-B498-43B3-948B-1728B52AA6E4}">
                <adec:decorative xmlns:adec="http://schemas.microsoft.com/office/drawing/2017/decorative" val="1"/>
              </a:ext>
            </a:extLst>
          </p:cNvPr>
          <p:cNvGrpSpPr/>
          <p:nvPr/>
        </p:nvGrpSpPr>
        <p:grpSpPr>
          <a:xfrm>
            <a:off x="1046018" y="2836095"/>
            <a:ext cx="443348" cy="443348"/>
            <a:chOff x="-1" y="-1"/>
            <a:chExt cx="591130" cy="591130"/>
          </a:xfrm>
        </p:grpSpPr>
        <p:sp>
          <p:nvSpPr>
            <p:cNvPr id="314" name="Oval 13"/>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317" name="Oval 14"/>
            <p:cNvGrpSpPr/>
            <p:nvPr/>
          </p:nvGrpSpPr>
          <p:grpSpPr>
            <a:xfrm>
              <a:off x="67519" y="67519"/>
              <a:ext cx="456090" cy="456090"/>
              <a:chOff x="-1" y="-1"/>
              <a:chExt cx="456088" cy="456088"/>
            </a:xfrm>
          </p:grpSpPr>
          <p:sp>
            <p:nvSpPr>
              <p:cNvPr id="315"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316" name="2"/>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2</a:t>
                </a:r>
              </a:p>
            </p:txBody>
          </p:sp>
        </p:grpSp>
      </p:grpSp>
      <p:grpSp>
        <p:nvGrpSpPr>
          <p:cNvPr id="323" name="Group 15">
            <a:extLst>
              <a:ext uri="{C183D7F6-B498-43B3-948B-1728B52AA6E4}">
                <adec:decorative xmlns:adec="http://schemas.microsoft.com/office/drawing/2017/decorative" val="1"/>
              </a:ext>
            </a:extLst>
          </p:cNvPr>
          <p:cNvGrpSpPr/>
          <p:nvPr/>
        </p:nvGrpSpPr>
        <p:grpSpPr>
          <a:xfrm>
            <a:off x="1046018" y="3644230"/>
            <a:ext cx="443348" cy="443348"/>
            <a:chOff x="-1" y="-1"/>
            <a:chExt cx="591130" cy="591130"/>
          </a:xfrm>
        </p:grpSpPr>
        <p:sp>
          <p:nvSpPr>
            <p:cNvPr id="319" name="Oval 16"/>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322" name="Oval 17"/>
            <p:cNvGrpSpPr/>
            <p:nvPr/>
          </p:nvGrpSpPr>
          <p:grpSpPr>
            <a:xfrm>
              <a:off x="67519" y="67519"/>
              <a:ext cx="456090" cy="456090"/>
              <a:chOff x="-1" y="-1"/>
              <a:chExt cx="456088" cy="456088"/>
            </a:xfrm>
          </p:grpSpPr>
          <p:sp>
            <p:nvSpPr>
              <p:cNvPr id="320"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321" name="3"/>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3</a:t>
                </a:r>
              </a:p>
            </p:txBody>
          </p:sp>
        </p:grpSp>
      </p:grpSp>
      <p:grpSp>
        <p:nvGrpSpPr>
          <p:cNvPr id="328" name="Group 18">
            <a:extLst>
              <a:ext uri="{C183D7F6-B498-43B3-948B-1728B52AA6E4}">
                <adec:decorative xmlns:adec="http://schemas.microsoft.com/office/drawing/2017/decorative" val="1"/>
              </a:ext>
            </a:extLst>
          </p:cNvPr>
          <p:cNvGrpSpPr/>
          <p:nvPr/>
        </p:nvGrpSpPr>
        <p:grpSpPr>
          <a:xfrm>
            <a:off x="1046018" y="4452363"/>
            <a:ext cx="443348" cy="443348"/>
            <a:chOff x="-1" y="-1"/>
            <a:chExt cx="591130" cy="591130"/>
          </a:xfrm>
        </p:grpSpPr>
        <p:sp>
          <p:nvSpPr>
            <p:cNvPr id="324" name="Oval 19"/>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327" name="Oval 20"/>
            <p:cNvGrpSpPr/>
            <p:nvPr/>
          </p:nvGrpSpPr>
          <p:grpSpPr>
            <a:xfrm>
              <a:off x="67519" y="67519"/>
              <a:ext cx="456090" cy="456090"/>
              <a:chOff x="-1" y="-1"/>
              <a:chExt cx="456088" cy="456088"/>
            </a:xfrm>
          </p:grpSpPr>
          <p:sp>
            <p:nvSpPr>
              <p:cNvPr id="325"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326" name="4"/>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4</a:t>
                </a:r>
              </a:p>
            </p:txBody>
          </p:sp>
        </p:grpSp>
      </p:grpSp>
      <p:sp>
        <p:nvSpPr>
          <p:cNvPr id="329" name="Rectangle 9"/>
          <p:cNvSpPr txBox="1"/>
          <p:nvPr/>
        </p:nvSpPr>
        <p:spPr>
          <a:xfrm>
            <a:off x="1609756" y="1972854"/>
            <a:ext cx="2188418"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Senior Leaders Lever</a:t>
            </a:r>
          </a:p>
        </p:txBody>
      </p:sp>
      <p:sp>
        <p:nvSpPr>
          <p:cNvPr id="330" name="Rectangle 23"/>
          <p:cNvSpPr txBox="1"/>
          <p:nvPr/>
        </p:nvSpPr>
        <p:spPr>
          <a:xfrm>
            <a:off x="1609756" y="2812455"/>
            <a:ext cx="2736645"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b="1">
                <a:solidFill>
                  <a:schemeClr val="accent2"/>
                </a:solidFill>
                <a:latin typeface="Lato"/>
                <a:ea typeface="Lato"/>
                <a:cs typeface="Lato"/>
                <a:sym typeface="Lato"/>
              </a:defRPr>
            </a:lvl1pPr>
          </a:lstStyle>
          <a:p>
            <a:pPr indent="28575" defTabSz="685800" hangingPunct="0">
              <a:spcBef>
                <a:spcPts val="1500"/>
              </a:spcBef>
            </a:pPr>
            <a:r>
              <a:rPr sz="1800" kern="0" dirty="0">
                <a:solidFill>
                  <a:srgbClr val="00BBB3"/>
                </a:solidFill>
              </a:rPr>
              <a:t>Board of Directors Lever</a:t>
            </a:r>
          </a:p>
        </p:txBody>
      </p:sp>
      <p:sp>
        <p:nvSpPr>
          <p:cNvPr id="331" name="Rectangle 24"/>
          <p:cNvSpPr txBox="1"/>
          <p:nvPr/>
        </p:nvSpPr>
        <p:spPr>
          <a:xfrm>
            <a:off x="1609754" y="3585160"/>
            <a:ext cx="2988317"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dirty="0"/>
              <a:t>Organizational Culture Lever</a:t>
            </a:r>
          </a:p>
        </p:txBody>
      </p:sp>
      <p:sp>
        <p:nvSpPr>
          <p:cNvPr id="332" name="Rectangle 25"/>
          <p:cNvSpPr txBox="1"/>
          <p:nvPr/>
        </p:nvSpPr>
        <p:spPr>
          <a:xfrm>
            <a:off x="1609754" y="4421834"/>
            <a:ext cx="1882245"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dirty="0"/>
              <a:t>Community Lever</a:t>
            </a:r>
          </a:p>
        </p:txBody>
      </p:sp>
      <p:sp>
        <p:nvSpPr>
          <p:cNvPr id="333" name="Straight Connector 21">
            <a:extLst>
              <a:ext uri="{C183D7F6-B498-43B3-948B-1728B52AA6E4}">
                <adec:decorative xmlns:adec="http://schemas.microsoft.com/office/drawing/2017/decorative" val="1"/>
              </a:ext>
            </a:extLst>
          </p:cNvPr>
          <p:cNvSpPr/>
          <p:nvPr/>
        </p:nvSpPr>
        <p:spPr>
          <a:xfrm>
            <a:off x="4971011" y="2104159"/>
            <a:ext cx="1" cy="2514601"/>
          </a:xfrm>
          <a:prstGeom prst="line">
            <a:avLst/>
          </a:prstGeom>
          <a:ln w="19050">
            <a:solidFill>
              <a:srgbClr val="BFBFBF"/>
            </a:solidFill>
            <a:prstDash val="dash"/>
          </a:ln>
        </p:spPr>
        <p:txBody>
          <a:bodyPr lIns="34289" rIns="34289"/>
          <a:lstStyle/>
          <a:p>
            <a:pPr defTabSz="685800" hangingPunct="0"/>
            <a:endParaRPr sz="1350" kern="0">
              <a:solidFill>
                <a:srgbClr val="000000"/>
              </a:solidFill>
              <a:latin typeface="Calibri"/>
              <a:cs typeface="Calibri"/>
              <a:sym typeface="Calibri"/>
            </a:endParaRPr>
          </a:p>
        </p:txBody>
      </p:sp>
      <p:grpSp>
        <p:nvGrpSpPr>
          <p:cNvPr id="338" name="Group 26">
            <a:extLst>
              <a:ext uri="{C183D7F6-B498-43B3-948B-1728B52AA6E4}">
                <adec:decorative xmlns:adec="http://schemas.microsoft.com/office/drawing/2017/decorative" val="1"/>
              </a:ext>
            </a:extLst>
          </p:cNvPr>
          <p:cNvGrpSpPr/>
          <p:nvPr/>
        </p:nvGrpSpPr>
        <p:grpSpPr>
          <a:xfrm>
            <a:off x="4749338" y="2027959"/>
            <a:ext cx="443348" cy="443348"/>
            <a:chOff x="-1" y="-1"/>
            <a:chExt cx="591130" cy="591130"/>
          </a:xfrm>
        </p:grpSpPr>
        <p:sp>
          <p:nvSpPr>
            <p:cNvPr id="334" name="Oval 27"/>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337" name="Oval 28"/>
            <p:cNvGrpSpPr/>
            <p:nvPr/>
          </p:nvGrpSpPr>
          <p:grpSpPr>
            <a:xfrm>
              <a:off x="67519" y="67519"/>
              <a:ext cx="456090" cy="456090"/>
              <a:chOff x="-1" y="-1"/>
              <a:chExt cx="456088" cy="456088"/>
            </a:xfrm>
          </p:grpSpPr>
          <p:sp>
            <p:nvSpPr>
              <p:cNvPr id="335"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336" name="5"/>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5</a:t>
                </a:r>
              </a:p>
            </p:txBody>
          </p:sp>
        </p:grpSp>
      </p:grpSp>
      <p:grpSp>
        <p:nvGrpSpPr>
          <p:cNvPr id="343" name="Group 29">
            <a:extLst>
              <a:ext uri="{C183D7F6-B498-43B3-948B-1728B52AA6E4}">
                <adec:decorative xmlns:adec="http://schemas.microsoft.com/office/drawing/2017/decorative" val="1"/>
              </a:ext>
            </a:extLst>
          </p:cNvPr>
          <p:cNvGrpSpPr/>
          <p:nvPr/>
        </p:nvGrpSpPr>
        <p:grpSpPr>
          <a:xfrm>
            <a:off x="4749338" y="2836095"/>
            <a:ext cx="443348" cy="443348"/>
            <a:chOff x="-1" y="-1"/>
            <a:chExt cx="591130" cy="591130"/>
          </a:xfrm>
        </p:grpSpPr>
        <p:sp>
          <p:nvSpPr>
            <p:cNvPr id="339" name="Oval 30"/>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342" name="Oval 31"/>
            <p:cNvGrpSpPr/>
            <p:nvPr/>
          </p:nvGrpSpPr>
          <p:grpSpPr>
            <a:xfrm>
              <a:off x="67519" y="67519"/>
              <a:ext cx="456090" cy="456090"/>
              <a:chOff x="-1" y="-1"/>
              <a:chExt cx="456088" cy="456088"/>
            </a:xfrm>
          </p:grpSpPr>
          <p:sp>
            <p:nvSpPr>
              <p:cNvPr id="340"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341" name="6"/>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6</a:t>
                </a:r>
              </a:p>
            </p:txBody>
          </p:sp>
        </p:grpSp>
      </p:grpSp>
      <p:grpSp>
        <p:nvGrpSpPr>
          <p:cNvPr id="348" name="Group 32">
            <a:extLst>
              <a:ext uri="{C183D7F6-B498-43B3-948B-1728B52AA6E4}">
                <adec:decorative xmlns:adec="http://schemas.microsoft.com/office/drawing/2017/decorative" val="1"/>
              </a:ext>
            </a:extLst>
          </p:cNvPr>
          <p:cNvGrpSpPr/>
          <p:nvPr/>
        </p:nvGrpSpPr>
        <p:grpSpPr>
          <a:xfrm>
            <a:off x="4749338" y="3644230"/>
            <a:ext cx="443348" cy="443348"/>
            <a:chOff x="-1" y="-1"/>
            <a:chExt cx="591130" cy="591130"/>
          </a:xfrm>
        </p:grpSpPr>
        <p:sp>
          <p:nvSpPr>
            <p:cNvPr id="344" name="Oval 33"/>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347" name="Oval 34"/>
            <p:cNvGrpSpPr/>
            <p:nvPr/>
          </p:nvGrpSpPr>
          <p:grpSpPr>
            <a:xfrm>
              <a:off x="67519" y="67519"/>
              <a:ext cx="456090" cy="456090"/>
              <a:chOff x="-1" y="-1"/>
              <a:chExt cx="456088" cy="456088"/>
            </a:xfrm>
          </p:grpSpPr>
          <p:sp>
            <p:nvSpPr>
              <p:cNvPr id="345"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346" name="7"/>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7</a:t>
                </a:r>
              </a:p>
            </p:txBody>
          </p:sp>
        </p:grpSp>
      </p:grpSp>
      <p:sp>
        <p:nvSpPr>
          <p:cNvPr id="349" name="Rectangle 38"/>
          <p:cNvSpPr txBox="1"/>
          <p:nvPr/>
        </p:nvSpPr>
        <p:spPr>
          <a:xfrm>
            <a:off x="5313075" y="1972854"/>
            <a:ext cx="1705914"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Managers Lever</a:t>
            </a:r>
          </a:p>
        </p:txBody>
      </p:sp>
      <p:sp>
        <p:nvSpPr>
          <p:cNvPr id="350" name="Rectangle 39"/>
          <p:cNvSpPr txBox="1"/>
          <p:nvPr/>
        </p:nvSpPr>
        <p:spPr>
          <a:xfrm>
            <a:off x="5313075" y="2812455"/>
            <a:ext cx="2927402"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Learning Environment Lever</a:t>
            </a:r>
          </a:p>
        </p:txBody>
      </p:sp>
      <p:sp>
        <p:nvSpPr>
          <p:cNvPr id="351" name="Rectangle 40"/>
          <p:cNvSpPr txBox="1"/>
          <p:nvPr/>
        </p:nvSpPr>
        <p:spPr>
          <a:xfrm>
            <a:off x="5313076" y="3585160"/>
            <a:ext cx="1175320"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Data Lever</a:t>
            </a:r>
          </a:p>
        </p:txBody>
      </p:sp>
      <p:grpSp>
        <p:nvGrpSpPr>
          <p:cNvPr id="356" name="Group 35">
            <a:extLst>
              <a:ext uri="{C183D7F6-B498-43B3-948B-1728B52AA6E4}">
                <adec:decorative xmlns:adec="http://schemas.microsoft.com/office/drawing/2017/decorative" val="1"/>
              </a:ext>
            </a:extLst>
          </p:cNvPr>
          <p:cNvGrpSpPr/>
          <p:nvPr/>
        </p:nvGrpSpPr>
        <p:grpSpPr>
          <a:xfrm>
            <a:off x="4749338" y="4476627"/>
            <a:ext cx="443348" cy="443349"/>
            <a:chOff x="-1" y="-1"/>
            <a:chExt cx="591130" cy="591130"/>
          </a:xfrm>
        </p:grpSpPr>
        <p:sp>
          <p:nvSpPr>
            <p:cNvPr id="352" name="Oval 36"/>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355" name="Oval 37"/>
            <p:cNvGrpSpPr/>
            <p:nvPr/>
          </p:nvGrpSpPr>
          <p:grpSpPr>
            <a:xfrm>
              <a:off x="67519" y="67519"/>
              <a:ext cx="456090" cy="456090"/>
              <a:chOff x="-1" y="-1"/>
              <a:chExt cx="456088" cy="456088"/>
            </a:xfrm>
          </p:grpSpPr>
          <p:sp>
            <p:nvSpPr>
              <p:cNvPr id="353"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354" name="8"/>
              <p:cNvSpPr txBox="1"/>
              <p:nvPr/>
            </p:nvSpPr>
            <p:spPr>
              <a:xfrm>
                <a:off x="66792" y="58769"/>
                <a:ext cx="322503" cy="3385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8</a:t>
                </a:r>
              </a:p>
            </p:txBody>
          </p:sp>
        </p:grpSp>
      </p:grpSp>
      <p:sp>
        <p:nvSpPr>
          <p:cNvPr id="357" name="Rectangle 41"/>
          <p:cNvSpPr txBox="1"/>
          <p:nvPr/>
        </p:nvSpPr>
        <p:spPr>
          <a:xfrm>
            <a:off x="5313076" y="4417558"/>
            <a:ext cx="1221807"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Questions?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lide Number Placeholder 3"/>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25</a:t>
            </a:fld>
            <a:endParaRPr sz="1350" kern="0">
              <a:latin typeface="Calibri"/>
              <a:cs typeface="Calibri"/>
              <a:sym typeface="Calibri"/>
            </a:endParaRPr>
          </a:p>
        </p:txBody>
      </p:sp>
      <p:sp>
        <p:nvSpPr>
          <p:cNvPr id="360" name="Text Placeholder 7"/>
          <p:cNvSpPr txBox="1">
            <a:spLocks noGrp="1"/>
          </p:cNvSpPr>
          <p:nvPr>
            <p:ph type="body" sz="quarter" idx="1"/>
          </p:nvPr>
        </p:nvSpPr>
        <p:spPr>
          <a:prstGeom prst="rect">
            <a:avLst/>
          </a:prstGeom>
        </p:spPr>
        <p:txBody>
          <a:bodyPr/>
          <a:lstStyle/>
          <a:p>
            <a:pPr>
              <a:spcBef>
                <a:spcPts val="0"/>
              </a:spcBef>
              <a:defRPr sz="2000"/>
            </a:pPr>
            <a:r>
              <a:t>Personal Beliefs</a:t>
            </a:r>
          </a:p>
          <a:p>
            <a:pPr>
              <a:spcBef>
                <a:spcPts val="0"/>
              </a:spcBef>
              <a:defRPr sz="2000"/>
            </a:pPr>
            <a:r>
              <a:t>&amp; Behaviors</a:t>
            </a:r>
          </a:p>
        </p:txBody>
      </p:sp>
      <p:sp>
        <p:nvSpPr>
          <p:cNvPr id="361" name="Text Placeholder 8"/>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0"/>
              </a:spcBef>
              <a:buClrTx/>
              <a:buSzTx/>
              <a:buFontTx/>
              <a:buNone/>
              <a:defRPr sz="2000" b="1">
                <a:solidFill>
                  <a:srgbClr val="FFFFFF"/>
                </a:solidFill>
              </a:defRPr>
            </a:lvl1pPr>
          </a:lstStyle>
          <a:p>
            <a:r>
              <a:t>Policies &amp; Processes</a:t>
            </a:r>
          </a:p>
        </p:txBody>
      </p:sp>
      <p:sp>
        <p:nvSpPr>
          <p:cNvPr id="362" name="Text Placeholder 9"/>
          <p:cNvSpPr>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Data</a:t>
            </a:r>
          </a:p>
        </p:txBody>
      </p:sp>
      <p:sp>
        <p:nvSpPr>
          <p:cNvPr id="363" name="Text Placeholder 13"/>
          <p:cNvSpPr>
            <a:spLocks noGrp="1"/>
          </p:cNvSpPr>
          <p:nvPr>
            <p:ph type="body" idx="1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500"/>
              </a:spcBef>
              <a:buClrTx/>
              <a:buSzTx/>
              <a:buFontTx/>
              <a:buNone/>
              <a:defRPr sz="2400"/>
            </a:lvl1pPr>
          </a:lstStyle>
          <a:p>
            <a:r>
              <a:rPr dirty="0"/>
              <a:t>May not be comfortable discussing issues tied to race at the board level</a:t>
            </a:r>
          </a:p>
        </p:txBody>
      </p:sp>
      <p:sp>
        <p:nvSpPr>
          <p:cNvPr id="364" name="Text Placeholder 14"/>
          <p:cNvSpPr>
            <a:spLocks noGrp="1"/>
          </p:cNvSpPr>
          <p:nvPr>
            <p:ph type="body" idx="16"/>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500"/>
              </a:spcBef>
              <a:buClrTx/>
              <a:buSzTx/>
              <a:buFontTx/>
              <a:buNone/>
              <a:defRPr sz="2400"/>
            </a:lvl1pPr>
          </a:lstStyle>
          <a:p>
            <a:r>
              <a:t>Seek individuals from various racial backgrounds for board and Executive Director/CEO positions</a:t>
            </a:r>
          </a:p>
        </p:txBody>
      </p:sp>
      <p:sp>
        <p:nvSpPr>
          <p:cNvPr id="365" name="Text Placeholder 15"/>
          <p:cNvSpPr>
            <a:spLocks noGrp="1"/>
          </p:cNvSpPr>
          <p:nvPr>
            <p:ph type="body" idx="17"/>
          </p:nvPr>
        </p:nvSpPr>
        <p:spPr>
          <a:xfrm>
            <a:off x="5909070" y="2788557"/>
            <a:ext cx="2466976" cy="233481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lvl1pPr marL="0" indent="0">
              <a:spcBef>
                <a:spcPts val="500"/>
              </a:spcBef>
              <a:buClrTx/>
              <a:buSzTx/>
              <a:buFontTx/>
              <a:buNone/>
              <a:defRPr sz="2400"/>
            </a:lvl1pPr>
          </a:lstStyle>
          <a:p>
            <a:r>
              <a:rPr dirty="0"/>
              <a:t>Have limited understanding about race disparities in the populations served by their organizations</a:t>
            </a:r>
          </a:p>
        </p:txBody>
      </p:sp>
      <p:sp>
        <p:nvSpPr>
          <p:cNvPr id="366" name="Title 1"/>
          <p:cNvSpPr txBox="1">
            <a:spLocks noGrp="1"/>
          </p:cNvSpPr>
          <p:nvPr>
            <p:ph type="title"/>
          </p:nvPr>
        </p:nvSpPr>
        <p:spPr>
          <a:xfrm>
            <a:off x="1094417" y="1043741"/>
            <a:ext cx="8229601" cy="857251"/>
          </a:xfrm>
          <a:prstGeom prst="rect">
            <a:avLst/>
          </a:prstGeom>
        </p:spPr>
        <p:txBody>
          <a:bodyPr/>
          <a:lstStyle/>
          <a:p>
            <a:r>
              <a:rPr dirty="0"/>
              <a:t>Board of Directors Lever</a:t>
            </a:r>
          </a:p>
        </p:txBody>
      </p:sp>
      <p:grpSp>
        <p:nvGrpSpPr>
          <p:cNvPr id="369" name="Shape 253">
            <a:extLst>
              <a:ext uri="{C183D7F6-B498-43B3-948B-1728B52AA6E4}">
                <adec:decorative xmlns:adec="http://schemas.microsoft.com/office/drawing/2017/decorative" val="1"/>
              </a:ext>
            </a:extLst>
          </p:cNvPr>
          <p:cNvGrpSpPr/>
          <p:nvPr/>
        </p:nvGrpSpPr>
        <p:grpSpPr>
          <a:xfrm>
            <a:off x="6886763" y="1387305"/>
            <a:ext cx="736873" cy="346250"/>
            <a:chOff x="-1" y="0"/>
            <a:chExt cx="982496" cy="461665"/>
          </a:xfrm>
        </p:grpSpPr>
        <p:sp>
          <p:nvSpPr>
            <p:cNvPr id="367" name="Rectangle"/>
            <p:cNvSpPr/>
            <p:nvPr/>
          </p:nvSpPr>
          <p:spPr>
            <a:xfrm>
              <a:off x="-1" y="0"/>
              <a:ext cx="982496" cy="461665"/>
            </a:xfrm>
            <a:prstGeom prst="rect">
              <a:avLst/>
            </a:prstGeom>
            <a:solidFill>
              <a:srgbClr val="FFC49F"/>
            </a:solidFill>
            <a:ln w="12700" cap="flat">
              <a:noFill/>
              <a:miter lim="400000"/>
            </a:ln>
            <a:effectLst/>
          </p:spPr>
          <p:txBody>
            <a:bodyPr wrap="square" lIns="34289" tIns="34289" rIns="34289" bIns="34289" numCol="1" anchor="ctr">
              <a:noAutofit/>
            </a:bodyPr>
            <a:lstStyle/>
            <a:p>
              <a:pPr algn="ctr" defTabSz="685800" hangingPunct="0">
                <a:defRPr sz="1600">
                  <a:solidFill>
                    <a:srgbClr val="FFFFFF"/>
                  </a:solidFill>
                  <a:latin typeface="Lato"/>
                  <a:ea typeface="Lato"/>
                  <a:cs typeface="Lato"/>
                  <a:sym typeface="Lato"/>
                </a:defRPr>
              </a:pPr>
              <a:endParaRPr sz="1200" kern="0">
                <a:solidFill>
                  <a:srgbClr val="FFFFFF"/>
                </a:solidFill>
                <a:latin typeface="Lato"/>
                <a:sym typeface="Lato"/>
              </a:endParaRPr>
            </a:p>
          </p:txBody>
        </p:sp>
        <p:sp>
          <p:nvSpPr>
            <p:cNvPr id="368" name="AWAKE"/>
            <p:cNvSpPr txBox="1"/>
            <p:nvPr/>
          </p:nvSpPr>
          <p:spPr>
            <a:xfrm>
              <a:off x="-1" y="6157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AWAKE</a:t>
              </a:r>
            </a:p>
          </p:txBody>
        </p:sp>
      </p:grpSp>
      <p:grpSp>
        <p:nvGrpSpPr>
          <p:cNvPr id="372" name="Shape 254">
            <a:extLst>
              <a:ext uri="{C183D7F6-B498-43B3-948B-1728B52AA6E4}">
                <adec:decorative xmlns:adec="http://schemas.microsoft.com/office/drawing/2017/decorative" val="1"/>
              </a:ext>
            </a:extLst>
          </p:cNvPr>
          <p:cNvGrpSpPr/>
          <p:nvPr/>
        </p:nvGrpSpPr>
        <p:grpSpPr>
          <a:xfrm>
            <a:off x="7639173" y="1423507"/>
            <a:ext cx="736873" cy="273845"/>
            <a:chOff x="-1" y="0"/>
            <a:chExt cx="982496" cy="365125"/>
          </a:xfrm>
        </p:grpSpPr>
        <p:sp>
          <p:nvSpPr>
            <p:cNvPr id="370"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defRPr sz="1600">
                  <a:solidFill>
                    <a:srgbClr val="C1C1C2"/>
                  </a:solidFill>
                  <a:latin typeface="Lato"/>
                  <a:ea typeface="Lato"/>
                  <a:cs typeface="Lato"/>
                  <a:sym typeface="Lato"/>
                </a:defRPr>
              </a:pPr>
              <a:endParaRPr sz="1200" kern="0">
                <a:solidFill>
                  <a:srgbClr val="C1C1C2"/>
                </a:solidFill>
                <a:latin typeface="Lato"/>
                <a:sym typeface="Lato"/>
              </a:endParaRPr>
            </a:p>
          </p:txBody>
        </p:sp>
        <p:sp>
          <p:nvSpPr>
            <p:cNvPr id="371" name="WOKE"/>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dirty="0"/>
                <a:t>WOKE</a:t>
              </a:r>
            </a:p>
          </p:txBody>
        </p:sp>
      </p:grpSp>
      <p:grpSp>
        <p:nvGrpSpPr>
          <p:cNvPr id="375" name="Shape 255">
            <a:extLst>
              <a:ext uri="{C183D7F6-B498-43B3-948B-1728B52AA6E4}">
                <adec:decorative xmlns:adec="http://schemas.microsoft.com/office/drawing/2017/decorative" val="1"/>
              </a:ext>
            </a:extLst>
          </p:cNvPr>
          <p:cNvGrpSpPr/>
          <p:nvPr/>
        </p:nvGrpSpPr>
        <p:grpSpPr>
          <a:xfrm>
            <a:off x="8407127" y="1423506"/>
            <a:ext cx="736873" cy="273845"/>
            <a:chOff x="-1" y="0"/>
            <a:chExt cx="982496" cy="365125"/>
          </a:xfrm>
        </p:grpSpPr>
        <p:sp>
          <p:nvSpPr>
            <p:cNvPr id="373"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defRPr sz="1600">
                  <a:solidFill>
                    <a:srgbClr val="C1C1C2"/>
                  </a:solidFill>
                  <a:latin typeface="Lato"/>
                  <a:ea typeface="Lato"/>
                  <a:cs typeface="Lato"/>
                  <a:sym typeface="Lato"/>
                </a:defRPr>
              </a:pPr>
              <a:endParaRPr sz="1200" kern="0">
                <a:solidFill>
                  <a:srgbClr val="C1C1C2"/>
                </a:solidFill>
                <a:latin typeface="Lato"/>
                <a:sym typeface="Lato"/>
              </a:endParaRPr>
            </a:p>
          </p:txBody>
        </p:sp>
        <p:sp>
          <p:nvSpPr>
            <p:cNvPr id="374" name="WORK"/>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dirty="0"/>
                <a:t>WORK</a:t>
              </a:r>
            </a:p>
          </p:txBody>
        </p:sp>
      </p:grpSp>
      <p:pic>
        <p:nvPicPr>
          <p:cNvPr id="376" name="Picture 12" descr="Picture 12"/>
          <p:cNvPicPr>
            <a:picLocks noChangeAspect="1"/>
          </p:cNvPicPr>
          <p:nvPr/>
        </p:nvPicPr>
        <p:blipFill>
          <a:blip r:embed="rId2"/>
          <a:stretch>
            <a:fillRect/>
          </a:stretch>
        </p:blipFill>
        <p:spPr>
          <a:xfrm>
            <a:off x="538009" y="1213052"/>
            <a:ext cx="548640" cy="548641"/>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lide Number Placeholder 1"/>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26</a:t>
            </a:fld>
            <a:endParaRPr sz="1350" kern="0">
              <a:latin typeface="Calibri"/>
              <a:cs typeface="Calibri"/>
              <a:sym typeface="Calibri"/>
            </a:endParaRPr>
          </a:p>
        </p:txBody>
      </p:sp>
      <p:sp>
        <p:nvSpPr>
          <p:cNvPr id="379" name="Text Placeholder 2"/>
          <p:cNvSpPr txBox="1">
            <a:spLocks noGrp="1"/>
          </p:cNvSpPr>
          <p:nvPr>
            <p:ph type="body" sz="quarter" idx="1"/>
          </p:nvPr>
        </p:nvSpPr>
        <p:spPr>
          <a:prstGeom prst="rect">
            <a:avLst/>
          </a:prstGeom>
        </p:spPr>
        <p:txBody>
          <a:bodyPr/>
          <a:lstStyle/>
          <a:p>
            <a:pPr>
              <a:spcBef>
                <a:spcPts val="0"/>
              </a:spcBef>
              <a:defRPr sz="2000">
                <a:latin typeface="PT Sans"/>
                <a:ea typeface="PT Sans"/>
                <a:cs typeface="PT Sans"/>
                <a:sym typeface="PT Sans"/>
              </a:defRPr>
            </a:pPr>
            <a:r>
              <a:rPr dirty="0"/>
              <a:t>Personal Beliefs</a:t>
            </a:r>
          </a:p>
          <a:p>
            <a:pPr>
              <a:spcBef>
                <a:spcPts val="0"/>
              </a:spcBef>
              <a:defRPr sz="2000">
                <a:latin typeface="PT Sans"/>
                <a:ea typeface="PT Sans"/>
                <a:cs typeface="PT Sans"/>
                <a:sym typeface="PT Sans"/>
              </a:defRPr>
            </a:pPr>
            <a:r>
              <a:rPr dirty="0"/>
              <a:t>&amp; Behaviors</a:t>
            </a:r>
          </a:p>
        </p:txBody>
      </p:sp>
      <p:sp>
        <p:nvSpPr>
          <p:cNvPr id="380" name="Text Placeholder 3"/>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Policies &amp; Processes</a:t>
            </a:r>
          </a:p>
        </p:txBody>
      </p:sp>
      <p:sp>
        <p:nvSpPr>
          <p:cNvPr id="381" name="Text Placeholder 4"/>
          <p:cNvSpPr>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Data</a:t>
            </a:r>
          </a:p>
        </p:txBody>
      </p:sp>
      <p:sp>
        <p:nvSpPr>
          <p:cNvPr id="382" name="Text Placeholder 5"/>
          <p:cNvSpPr>
            <a:spLocks noGrp="1"/>
          </p:cNvSpPr>
          <p:nvPr>
            <p:ph type="body" idx="1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marL="0" indent="0">
              <a:spcBef>
                <a:spcPts val="400"/>
              </a:spcBef>
              <a:buClrTx/>
              <a:buSzTx/>
              <a:buFontTx/>
              <a:buNone/>
              <a:defRPr sz="2000"/>
            </a:lvl1pPr>
          </a:lstStyle>
          <a:p>
            <a:r>
              <a:t>Create and sustain practices (e.g., shared norms, vision, values, policies) to foster an inclusive environment that encourages and values differing viewpoints in decision making process</a:t>
            </a:r>
          </a:p>
        </p:txBody>
      </p:sp>
      <p:sp>
        <p:nvSpPr>
          <p:cNvPr id="383" name="Text Placeholder 6"/>
          <p:cNvSpPr>
            <a:spLocks noGrp="1"/>
          </p:cNvSpPr>
          <p:nvPr>
            <p:ph type="body" idx="16"/>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indent="0">
              <a:spcBef>
                <a:spcPts val="400"/>
              </a:spcBef>
              <a:buClrTx/>
              <a:buSzTx/>
              <a:buFontTx/>
              <a:buNone/>
              <a:defRPr sz="2000"/>
            </a:lvl1pPr>
          </a:lstStyle>
          <a:p>
            <a:r>
              <a:t>Evaluate board membership requirements that ignore systemic racial inequities and reinforce dominant culture, such as minimum donation amounts and conventionally prestigious backgrounds</a:t>
            </a:r>
          </a:p>
        </p:txBody>
      </p:sp>
      <p:sp>
        <p:nvSpPr>
          <p:cNvPr id="384" name="Text Placeholder 7"/>
          <p:cNvSpPr>
            <a:spLocks noGrp="1"/>
          </p:cNvSpPr>
          <p:nvPr>
            <p:ph type="body" idx="17"/>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400"/>
              </a:spcBef>
              <a:buClrTx/>
              <a:buSzTx/>
              <a:buFontTx/>
              <a:buNone/>
              <a:defRPr sz="2000"/>
            </a:lvl1pPr>
          </a:lstStyle>
          <a:p>
            <a:r>
              <a:t>Analyze disaggregated data and root causes of race disparities that impact the organization’s programs and the populations they serve</a:t>
            </a:r>
          </a:p>
        </p:txBody>
      </p:sp>
      <p:sp>
        <p:nvSpPr>
          <p:cNvPr id="385" name="Title 8"/>
          <p:cNvSpPr txBox="1">
            <a:spLocks noGrp="1"/>
          </p:cNvSpPr>
          <p:nvPr>
            <p:ph type="title"/>
          </p:nvPr>
        </p:nvSpPr>
        <p:spPr>
          <a:xfrm>
            <a:off x="1109071" y="1022028"/>
            <a:ext cx="8229601" cy="857251"/>
          </a:xfrm>
          <a:prstGeom prst="rect">
            <a:avLst/>
          </a:prstGeom>
        </p:spPr>
        <p:txBody>
          <a:bodyPr/>
          <a:lstStyle/>
          <a:p>
            <a:r>
              <a:rPr dirty="0"/>
              <a:t>Board of Directors Lever</a:t>
            </a:r>
            <a:r>
              <a:rPr lang="en-US" dirty="0"/>
              <a:t> (2)</a:t>
            </a:r>
            <a:endParaRPr dirty="0"/>
          </a:p>
        </p:txBody>
      </p:sp>
      <p:grpSp>
        <p:nvGrpSpPr>
          <p:cNvPr id="388" name="Shape 253">
            <a:extLst>
              <a:ext uri="{C183D7F6-B498-43B3-948B-1728B52AA6E4}">
                <adec:decorative xmlns:adec="http://schemas.microsoft.com/office/drawing/2017/decorative" val="1"/>
              </a:ext>
            </a:extLst>
          </p:cNvPr>
          <p:cNvGrpSpPr/>
          <p:nvPr/>
        </p:nvGrpSpPr>
        <p:grpSpPr>
          <a:xfrm>
            <a:off x="7608093" y="1526143"/>
            <a:ext cx="736873" cy="346250"/>
            <a:chOff x="-1" y="0"/>
            <a:chExt cx="982496" cy="461665"/>
          </a:xfrm>
        </p:grpSpPr>
        <p:sp>
          <p:nvSpPr>
            <p:cNvPr id="386" name="Rectangle"/>
            <p:cNvSpPr/>
            <p:nvPr/>
          </p:nvSpPr>
          <p:spPr>
            <a:xfrm>
              <a:off x="-1" y="0"/>
              <a:ext cx="982496" cy="461665"/>
            </a:xfrm>
            <a:prstGeom prst="rect">
              <a:avLst/>
            </a:prstGeom>
            <a:solidFill>
              <a:srgbClr val="FFA76E"/>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387" name="WOKE"/>
            <p:cNvSpPr txBox="1"/>
            <p:nvPr/>
          </p:nvSpPr>
          <p:spPr>
            <a:xfrm>
              <a:off x="-1" y="6157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WOKE</a:t>
              </a:r>
            </a:p>
          </p:txBody>
        </p:sp>
      </p:grpSp>
      <p:grpSp>
        <p:nvGrpSpPr>
          <p:cNvPr id="391" name="Shape 254">
            <a:extLst>
              <a:ext uri="{C183D7F6-B498-43B3-948B-1728B52AA6E4}">
                <adec:decorative xmlns:adec="http://schemas.microsoft.com/office/drawing/2017/decorative" val="1"/>
              </a:ext>
            </a:extLst>
          </p:cNvPr>
          <p:cNvGrpSpPr/>
          <p:nvPr/>
        </p:nvGrpSpPr>
        <p:grpSpPr>
          <a:xfrm>
            <a:off x="6809058" y="1560430"/>
            <a:ext cx="736873" cy="273845"/>
            <a:chOff x="-1" y="0"/>
            <a:chExt cx="982496" cy="365125"/>
          </a:xfrm>
        </p:grpSpPr>
        <p:sp>
          <p:nvSpPr>
            <p:cNvPr id="389"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390" name="AWAKE"/>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a:t>AWAKE</a:t>
              </a:r>
            </a:p>
          </p:txBody>
        </p:sp>
      </p:grpSp>
      <p:grpSp>
        <p:nvGrpSpPr>
          <p:cNvPr id="394" name="Shape 255">
            <a:extLst>
              <a:ext uri="{C183D7F6-B498-43B3-948B-1728B52AA6E4}">
                <adec:decorative xmlns:adec="http://schemas.microsoft.com/office/drawing/2017/decorative" val="1"/>
              </a:ext>
            </a:extLst>
          </p:cNvPr>
          <p:cNvGrpSpPr/>
          <p:nvPr/>
        </p:nvGrpSpPr>
        <p:grpSpPr>
          <a:xfrm>
            <a:off x="8407128" y="1560430"/>
            <a:ext cx="736873" cy="273845"/>
            <a:chOff x="-1" y="0"/>
            <a:chExt cx="982496" cy="365125"/>
          </a:xfrm>
        </p:grpSpPr>
        <p:sp>
          <p:nvSpPr>
            <p:cNvPr id="392"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defRPr sz="1600">
                  <a:solidFill>
                    <a:srgbClr val="C1C1C2"/>
                  </a:solidFill>
                  <a:latin typeface="Lato"/>
                  <a:ea typeface="Lato"/>
                  <a:cs typeface="Lato"/>
                  <a:sym typeface="Lato"/>
                </a:defRPr>
              </a:pPr>
              <a:endParaRPr sz="1200" kern="0">
                <a:solidFill>
                  <a:srgbClr val="C1C1C2"/>
                </a:solidFill>
                <a:latin typeface="Lato"/>
                <a:sym typeface="Lato"/>
              </a:endParaRPr>
            </a:p>
          </p:txBody>
        </p:sp>
        <p:sp>
          <p:nvSpPr>
            <p:cNvPr id="393" name="WORK"/>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a:t>WORK</a:t>
              </a:r>
            </a:p>
          </p:txBody>
        </p:sp>
      </p:grpSp>
      <p:pic>
        <p:nvPicPr>
          <p:cNvPr id="395" name="Picture 12" descr="Picture 12"/>
          <p:cNvPicPr>
            <a:picLocks noChangeAspect="1"/>
          </p:cNvPicPr>
          <p:nvPr/>
        </p:nvPicPr>
        <p:blipFill>
          <a:blip r:embed="rId2"/>
          <a:stretch>
            <a:fillRect/>
          </a:stretch>
        </p:blipFill>
        <p:spPr>
          <a:xfrm>
            <a:off x="560431" y="1176334"/>
            <a:ext cx="548640" cy="548641"/>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lide Number Placeholder 1"/>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27</a:t>
            </a:fld>
            <a:endParaRPr sz="1350" kern="0">
              <a:latin typeface="Calibri"/>
              <a:cs typeface="Calibri"/>
              <a:sym typeface="Calibri"/>
            </a:endParaRPr>
          </a:p>
        </p:txBody>
      </p:sp>
      <p:sp>
        <p:nvSpPr>
          <p:cNvPr id="398" name="Text Placeholder 2"/>
          <p:cNvSpPr txBox="1">
            <a:spLocks noGrp="1"/>
          </p:cNvSpPr>
          <p:nvPr>
            <p:ph type="body" sz="quarter" idx="1"/>
          </p:nvPr>
        </p:nvSpPr>
        <p:spPr>
          <a:prstGeom prst="rect">
            <a:avLst/>
          </a:prstGeom>
        </p:spPr>
        <p:txBody>
          <a:bodyPr/>
          <a:lstStyle/>
          <a:p>
            <a:pPr>
              <a:spcBef>
                <a:spcPts val="0"/>
              </a:spcBef>
              <a:defRPr sz="2000">
                <a:latin typeface="PT Sans"/>
                <a:ea typeface="PT Sans"/>
                <a:cs typeface="PT Sans"/>
                <a:sym typeface="PT Sans"/>
              </a:defRPr>
            </a:pPr>
            <a:r>
              <a:t>Personal Beliefs</a:t>
            </a:r>
          </a:p>
          <a:p>
            <a:pPr>
              <a:spcBef>
                <a:spcPts val="0"/>
              </a:spcBef>
              <a:defRPr sz="2000">
                <a:latin typeface="PT Sans"/>
                <a:ea typeface="PT Sans"/>
                <a:cs typeface="PT Sans"/>
                <a:sym typeface="PT Sans"/>
              </a:defRPr>
            </a:pPr>
            <a:r>
              <a:t>&amp; Behaviors</a:t>
            </a:r>
          </a:p>
        </p:txBody>
      </p:sp>
      <p:sp>
        <p:nvSpPr>
          <p:cNvPr id="399" name="Text Placeholder 3"/>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Policies &amp; Processes</a:t>
            </a:r>
          </a:p>
        </p:txBody>
      </p:sp>
      <p:sp>
        <p:nvSpPr>
          <p:cNvPr id="400" name="Text Placeholder 4"/>
          <p:cNvSpPr>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Data</a:t>
            </a:r>
          </a:p>
        </p:txBody>
      </p:sp>
      <p:sp>
        <p:nvSpPr>
          <p:cNvPr id="401" name="Text Placeholder 5"/>
          <p:cNvSpPr>
            <a:spLocks noGrp="1"/>
          </p:cNvSpPr>
          <p:nvPr>
            <p:ph type="body" idx="1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400"/>
              </a:spcBef>
              <a:buClrTx/>
              <a:buSzTx/>
              <a:buFontTx/>
              <a:buNone/>
              <a:defRPr sz="2000"/>
            </a:lvl1pPr>
          </a:lstStyle>
          <a:p>
            <a:r>
              <a:t>Lead internal processes, procedures, and culture to eliminate bias and disparate treatment</a:t>
            </a:r>
          </a:p>
        </p:txBody>
      </p:sp>
      <p:sp>
        <p:nvSpPr>
          <p:cNvPr id="402" name="Text Placeholder 6"/>
          <p:cNvSpPr>
            <a:spLocks noGrp="1"/>
          </p:cNvSpPr>
          <p:nvPr>
            <p:ph type="body" idx="16"/>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400"/>
              </a:spcBef>
              <a:buClrTx/>
              <a:buSzTx/>
              <a:buFontTx/>
              <a:buNone/>
              <a:defRPr sz="2000"/>
            </a:lvl1pPr>
          </a:lstStyle>
          <a:p>
            <a:r>
              <a:t>Show a willingness to review personal and organizational oppression, and have the tools to analyze their contribution to structural racism</a:t>
            </a:r>
          </a:p>
        </p:txBody>
      </p:sp>
      <p:sp>
        <p:nvSpPr>
          <p:cNvPr id="403" name="Text Placeholder 7"/>
          <p:cNvSpPr>
            <a:spLocks noGrp="1"/>
          </p:cNvSpPr>
          <p:nvPr>
            <p:ph type="body" idx="17"/>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marL="0" indent="0">
              <a:spcBef>
                <a:spcPts val="400"/>
              </a:spcBef>
              <a:buClrTx/>
              <a:buSzTx/>
              <a:buFontTx/>
              <a:buNone/>
              <a:defRPr sz="2000"/>
            </a:lvl1pPr>
          </a:lstStyle>
          <a:p>
            <a:r>
              <a:t>Hold the Executive Director/CEO accountable for all measures related to CEO performance on race equity, ensuring that financial resources are allocated to support the work</a:t>
            </a:r>
          </a:p>
        </p:txBody>
      </p:sp>
      <p:sp>
        <p:nvSpPr>
          <p:cNvPr id="404" name="Title 8"/>
          <p:cNvSpPr txBox="1">
            <a:spLocks noGrp="1"/>
          </p:cNvSpPr>
          <p:nvPr>
            <p:ph type="title"/>
          </p:nvPr>
        </p:nvSpPr>
        <p:spPr>
          <a:xfrm>
            <a:off x="1163515" y="1093360"/>
            <a:ext cx="8229601" cy="857251"/>
          </a:xfrm>
          <a:prstGeom prst="rect">
            <a:avLst/>
          </a:prstGeom>
        </p:spPr>
        <p:txBody>
          <a:bodyPr/>
          <a:lstStyle/>
          <a:p>
            <a:r>
              <a:rPr dirty="0"/>
              <a:t>Board of Directors Lever</a:t>
            </a:r>
            <a:r>
              <a:rPr lang="en-US" dirty="0"/>
              <a:t> (3)</a:t>
            </a:r>
            <a:endParaRPr dirty="0"/>
          </a:p>
        </p:txBody>
      </p:sp>
      <p:grpSp>
        <p:nvGrpSpPr>
          <p:cNvPr id="407" name="Shape 253">
            <a:extLst>
              <a:ext uri="{C183D7F6-B498-43B3-948B-1728B52AA6E4}">
                <adec:decorative xmlns:adec="http://schemas.microsoft.com/office/drawing/2017/decorative" val="1"/>
              </a:ext>
            </a:extLst>
          </p:cNvPr>
          <p:cNvGrpSpPr/>
          <p:nvPr/>
        </p:nvGrpSpPr>
        <p:grpSpPr>
          <a:xfrm>
            <a:off x="8376046" y="1348859"/>
            <a:ext cx="736873" cy="346250"/>
            <a:chOff x="-1" y="0"/>
            <a:chExt cx="982496" cy="461665"/>
          </a:xfrm>
        </p:grpSpPr>
        <p:sp>
          <p:nvSpPr>
            <p:cNvPr id="405" name="Rectangle"/>
            <p:cNvSpPr/>
            <p:nvPr/>
          </p:nvSpPr>
          <p:spPr>
            <a:xfrm>
              <a:off x="-1" y="0"/>
              <a:ext cx="982496" cy="461665"/>
            </a:xfrm>
            <a:prstGeom prst="rect">
              <a:avLst/>
            </a:prstGeom>
            <a:solidFill>
              <a:schemeClr val="accent6"/>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406" name="WORK"/>
            <p:cNvSpPr txBox="1"/>
            <p:nvPr/>
          </p:nvSpPr>
          <p:spPr>
            <a:xfrm>
              <a:off x="-1" y="6157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WORK</a:t>
              </a:r>
            </a:p>
          </p:txBody>
        </p:sp>
      </p:grpSp>
      <p:grpSp>
        <p:nvGrpSpPr>
          <p:cNvPr id="410" name="Shape 254">
            <a:extLst>
              <a:ext uri="{C183D7F6-B498-43B3-948B-1728B52AA6E4}">
                <adec:decorative xmlns:adec="http://schemas.microsoft.com/office/drawing/2017/decorative" val="1"/>
              </a:ext>
            </a:extLst>
          </p:cNvPr>
          <p:cNvGrpSpPr/>
          <p:nvPr/>
        </p:nvGrpSpPr>
        <p:grpSpPr>
          <a:xfrm>
            <a:off x="6809058" y="1433488"/>
            <a:ext cx="736873" cy="273845"/>
            <a:chOff x="-1" y="0"/>
            <a:chExt cx="982496" cy="365125"/>
          </a:xfrm>
        </p:grpSpPr>
        <p:sp>
          <p:nvSpPr>
            <p:cNvPr id="408"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409" name="AWAKE"/>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a:t>AWAKE</a:t>
              </a:r>
            </a:p>
          </p:txBody>
        </p:sp>
      </p:grpSp>
      <p:grpSp>
        <p:nvGrpSpPr>
          <p:cNvPr id="413" name="Shape 255">
            <a:extLst>
              <a:ext uri="{C183D7F6-B498-43B3-948B-1728B52AA6E4}">
                <adec:decorative xmlns:adec="http://schemas.microsoft.com/office/drawing/2017/decorative" val="1"/>
              </a:ext>
            </a:extLst>
          </p:cNvPr>
          <p:cNvGrpSpPr/>
          <p:nvPr/>
        </p:nvGrpSpPr>
        <p:grpSpPr>
          <a:xfrm>
            <a:off x="7608093" y="1433488"/>
            <a:ext cx="736873" cy="273845"/>
            <a:chOff x="-1" y="0"/>
            <a:chExt cx="982496" cy="365125"/>
          </a:xfrm>
        </p:grpSpPr>
        <p:sp>
          <p:nvSpPr>
            <p:cNvPr id="411"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412" name="WOKE"/>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dirty="0"/>
                <a:t>WOKE</a:t>
              </a:r>
            </a:p>
          </p:txBody>
        </p:sp>
      </p:grpSp>
      <p:pic>
        <p:nvPicPr>
          <p:cNvPr id="414" name="Picture 12" descr="Picture 12"/>
          <p:cNvPicPr>
            <a:picLocks noChangeAspect="1"/>
          </p:cNvPicPr>
          <p:nvPr/>
        </p:nvPicPr>
        <p:blipFill>
          <a:blip r:embed="rId2"/>
          <a:stretch>
            <a:fillRect/>
          </a:stretch>
        </p:blipFill>
        <p:spPr>
          <a:xfrm>
            <a:off x="524714" y="1247664"/>
            <a:ext cx="548640" cy="548641"/>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8" name="Rectangle 8">
            <a:extLst>
              <a:ext uri="{C183D7F6-B498-43B3-948B-1728B52AA6E4}">
                <adec:decorative xmlns:adec="http://schemas.microsoft.com/office/drawing/2017/decorative" val="1"/>
              </a:ext>
            </a:extLst>
          </p:cNvPr>
          <p:cNvGrpSpPr/>
          <p:nvPr/>
        </p:nvGrpSpPr>
        <p:grpSpPr>
          <a:xfrm>
            <a:off x="1776844" y="3195204"/>
            <a:ext cx="6909958" cy="991063"/>
            <a:chOff x="-1" y="-1"/>
            <a:chExt cx="9213275" cy="1321416"/>
          </a:xfrm>
        </p:grpSpPr>
        <p:sp>
          <p:nvSpPr>
            <p:cNvPr id="416" name="Rectangle"/>
            <p:cNvSpPr/>
            <p:nvPr/>
          </p:nvSpPr>
          <p:spPr>
            <a:xfrm>
              <a:off x="-1" y="-1"/>
              <a:ext cx="9213275" cy="1321416"/>
            </a:xfrm>
            <a:prstGeom prst="rect">
              <a:avLst/>
            </a:prstGeom>
            <a:noFill/>
            <a:ln w="9525" cap="flat">
              <a:solidFill>
                <a:srgbClr val="EAEAEB"/>
              </a:solidFill>
              <a:prstDash val="solid"/>
              <a:round/>
            </a:ln>
            <a:effectLst/>
          </p:spPr>
          <p:txBody>
            <a:bodyPr wrap="square" lIns="34289" tIns="34289" rIns="34289" bIns="34289" numCol="1" anchor="ctr">
              <a:noAutofit/>
            </a:bodyPr>
            <a:lstStyle/>
            <a:p>
              <a:pPr defTabSz="685800" hangingPunct="0">
                <a:defRPr sz="1400">
                  <a:solidFill>
                    <a:srgbClr val="98989A"/>
                  </a:solidFill>
                  <a:latin typeface="PT Sans"/>
                  <a:ea typeface="PT Sans"/>
                  <a:cs typeface="PT Sans"/>
                  <a:sym typeface="PT Sans"/>
                </a:defRPr>
              </a:pPr>
              <a:endParaRPr sz="1050" kern="0">
                <a:solidFill>
                  <a:srgbClr val="98989A"/>
                </a:solidFill>
                <a:latin typeface="PT Sans"/>
                <a:sym typeface="PT Sans"/>
              </a:endParaRPr>
            </a:p>
          </p:txBody>
        </p:sp>
        <p:sp>
          <p:nvSpPr>
            <p:cNvPr id="417" name="Year Up:…"/>
            <p:cNvSpPr txBox="1"/>
            <p:nvPr/>
          </p:nvSpPr>
          <p:spPr>
            <a:xfrm>
              <a:off x="-1" y="183676"/>
              <a:ext cx="9213275" cy="9540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p>
              <a:pPr indent="54000" defTabSz="685800" hangingPunct="0">
                <a:defRPr sz="1400" b="1">
                  <a:solidFill>
                    <a:srgbClr val="98989A"/>
                  </a:solidFill>
                  <a:latin typeface="PT Sans"/>
                  <a:ea typeface="PT Sans"/>
                  <a:cs typeface="PT Sans"/>
                  <a:sym typeface="PT Sans"/>
                </a:defRPr>
              </a:pPr>
              <a:r>
                <a:rPr sz="1050" b="1" kern="0">
                  <a:solidFill>
                    <a:srgbClr val="98989A"/>
                  </a:solidFill>
                  <a:latin typeface="PT Sans"/>
                  <a:sym typeface="PT Sans"/>
                </a:rPr>
                <a:t>Year Up:</a:t>
              </a:r>
            </a:p>
            <a:p>
              <a:pPr indent="54000" defTabSz="685800" hangingPunct="0">
                <a:defRPr sz="1400">
                  <a:solidFill>
                    <a:srgbClr val="98989A"/>
                  </a:solidFill>
                  <a:latin typeface="PT Sans"/>
                  <a:ea typeface="PT Sans"/>
                  <a:cs typeface="PT Sans"/>
                  <a:sym typeface="PT Sans"/>
                </a:defRPr>
              </a:pPr>
              <a:r>
                <a:rPr sz="1050" kern="0">
                  <a:solidFill>
                    <a:srgbClr val="98989A"/>
                  </a:solidFill>
                  <a:latin typeface="PT Sans"/>
                  <a:sym typeface="PT Sans"/>
                </a:rPr>
                <a:t>While the board engaged in its own learning about DEI, the organization created a special task force comprised of board members and staff who reviewed board policies and outlined recommendations for change.</a:t>
              </a:r>
              <a:br>
                <a:rPr sz="1050" kern="0">
                  <a:solidFill>
                    <a:srgbClr val="98989A"/>
                  </a:solidFill>
                  <a:latin typeface="PT Sans"/>
                  <a:sym typeface="PT Sans"/>
                </a:rPr>
              </a:br>
              <a:endParaRPr sz="1050" kern="0">
                <a:solidFill>
                  <a:srgbClr val="98989A"/>
                </a:solidFill>
                <a:latin typeface="PT Sans"/>
                <a:sym typeface="PT Sans"/>
              </a:endParaRPr>
            </a:p>
          </p:txBody>
        </p:sp>
      </p:grpSp>
      <p:grpSp>
        <p:nvGrpSpPr>
          <p:cNvPr id="421" name="Rectangle 9">
            <a:extLst>
              <a:ext uri="{C183D7F6-B498-43B3-948B-1728B52AA6E4}">
                <adec:decorative xmlns:adec="http://schemas.microsoft.com/office/drawing/2017/decorative" val="1"/>
              </a:ext>
            </a:extLst>
          </p:cNvPr>
          <p:cNvGrpSpPr/>
          <p:nvPr/>
        </p:nvGrpSpPr>
        <p:grpSpPr>
          <a:xfrm>
            <a:off x="1776844" y="4275809"/>
            <a:ext cx="6909958" cy="949549"/>
            <a:chOff x="-1" y="-1"/>
            <a:chExt cx="9213275" cy="1266064"/>
          </a:xfrm>
        </p:grpSpPr>
        <p:sp>
          <p:nvSpPr>
            <p:cNvPr id="419" name="Rectangle"/>
            <p:cNvSpPr/>
            <p:nvPr/>
          </p:nvSpPr>
          <p:spPr>
            <a:xfrm>
              <a:off x="-1" y="-1"/>
              <a:ext cx="9213275" cy="1266064"/>
            </a:xfrm>
            <a:prstGeom prst="rect">
              <a:avLst/>
            </a:prstGeom>
            <a:noFill/>
            <a:ln w="9525" cap="flat">
              <a:solidFill>
                <a:srgbClr val="EAEAEB"/>
              </a:solidFill>
              <a:prstDash val="solid"/>
              <a:round/>
            </a:ln>
            <a:effectLst/>
          </p:spPr>
          <p:txBody>
            <a:bodyPr wrap="square" lIns="34289" tIns="34289" rIns="34289" bIns="34289" numCol="1" anchor="ctr">
              <a:noAutofit/>
            </a:bodyPr>
            <a:lstStyle/>
            <a:p>
              <a:pPr defTabSz="685800" hangingPunct="0"/>
              <a:endParaRPr sz="1350" kern="0">
                <a:solidFill>
                  <a:srgbClr val="000000"/>
                </a:solidFill>
                <a:latin typeface="Calibri"/>
                <a:cs typeface="Calibri"/>
                <a:sym typeface="Calibri"/>
              </a:endParaRPr>
            </a:p>
          </p:txBody>
        </p:sp>
        <p:sp>
          <p:nvSpPr>
            <p:cNvPr id="420" name="Year Up:…"/>
            <p:cNvSpPr txBox="1"/>
            <p:nvPr/>
          </p:nvSpPr>
          <p:spPr>
            <a:xfrm>
              <a:off x="-1" y="156000"/>
              <a:ext cx="9213275" cy="9540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p>
              <a:pPr indent="54000" defTabSz="685800" hangingPunct="0">
                <a:defRPr sz="1400" b="1">
                  <a:solidFill>
                    <a:srgbClr val="98989A"/>
                  </a:solidFill>
                  <a:latin typeface="PT Sans"/>
                  <a:ea typeface="PT Sans"/>
                  <a:cs typeface="PT Sans"/>
                  <a:sym typeface="PT Sans"/>
                </a:defRPr>
              </a:pPr>
              <a:r>
                <a:rPr sz="1050" b="1" kern="0">
                  <a:solidFill>
                    <a:srgbClr val="98989A"/>
                  </a:solidFill>
                  <a:latin typeface="PT Sans"/>
                  <a:sym typeface="PT Sans"/>
                </a:rPr>
                <a:t>Year Up:</a:t>
              </a:r>
            </a:p>
            <a:p>
              <a:pPr indent="54000" defTabSz="685800" hangingPunct="0">
                <a:defRPr sz="1400">
                  <a:solidFill>
                    <a:srgbClr val="98989A"/>
                  </a:solidFill>
                  <a:latin typeface="PT Sans"/>
                  <a:ea typeface="PT Sans"/>
                  <a:cs typeface="PT Sans"/>
                  <a:sym typeface="PT Sans"/>
                </a:defRPr>
              </a:pPr>
              <a:r>
                <a:rPr sz="1050" kern="0">
                  <a:solidFill>
                    <a:srgbClr val="98989A"/>
                  </a:solidFill>
                  <a:latin typeface="PT Sans"/>
                  <a:sym typeface="PT Sans"/>
                </a:rPr>
                <a:t>Added trainings on diversity and inclusion to the board onboarding process so that every board member had the same base level of DEI knowledge. The board’s quarterly learning sessions are focused on different diversity topics, including systemic racism and privilege, that relate to Year Up’s work and students served.</a:t>
              </a:r>
            </a:p>
          </p:txBody>
        </p:sp>
      </p:grpSp>
      <p:grpSp>
        <p:nvGrpSpPr>
          <p:cNvPr id="424" name="Rectangle 7">
            <a:extLst>
              <a:ext uri="{C183D7F6-B498-43B3-948B-1728B52AA6E4}">
                <adec:decorative xmlns:adec="http://schemas.microsoft.com/office/drawing/2017/decorative" val="1"/>
              </a:ext>
            </a:extLst>
          </p:cNvPr>
          <p:cNvGrpSpPr/>
          <p:nvPr/>
        </p:nvGrpSpPr>
        <p:grpSpPr>
          <a:xfrm>
            <a:off x="1776844" y="2156112"/>
            <a:ext cx="6909958" cy="949549"/>
            <a:chOff x="-1" y="-1"/>
            <a:chExt cx="9213275" cy="1266064"/>
          </a:xfrm>
        </p:grpSpPr>
        <p:sp>
          <p:nvSpPr>
            <p:cNvPr id="422" name="Rectangle"/>
            <p:cNvSpPr/>
            <p:nvPr/>
          </p:nvSpPr>
          <p:spPr>
            <a:xfrm>
              <a:off x="-1" y="-1"/>
              <a:ext cx="9213275" cy="1266064"/>
            </a:xfrm>
            <a:prstGeom prst="rect">
              <a:avLst/>
            </a:prstGeom>
            <a:noFill/>
            <a:ln w="9525" cap="flat">
              <a:solidFill>
                <a:srgbClr val="EAEAEB"/>
              </a:solidFill>
              <a:prstDash val="solid"/>
              <a:round/>
            </a:ln>
            <a:effectLst/>
          </p:spPr>
          <p:txBody>
            <a:bodyPr wrap="square" lIns="34289" tIns="34289" rIns="34289" bIns="34289" numCol="1" anchor="ctr">
              <a:noAutofit/>
            </a:bodyPr>
            <a:lstStyle/>
            <a:p>
              <a:pPr defTabSz="685800" hangingPunct="0"/>
              <a:endParaRPr sz="1350" kern="0">
                <a:solidFill>
                  <a:srgbClr val="000000"/>
                </a:solidFill>
                <a:latin typeface="Calibri"/>
                <a:cs typeface="Calibri"/>
                <a:sym typeface="Calibri"/>
              </a:endParaRPr>
            </a:p>
          </p:txBody>
        </p:sp>
        <p:sp>
          <p:nvSpPr>
            <p:cNvPr id="423" name="Year Up:…"/>
            <p:cNvSpPr txBox="1"/>
            <p:nvPr/>
          </p:nvSpPr>
          <p:spPr>
            <a:xfrm>
              <a:off x="-1" y="156000"/>
              <a:ext cx="9213275" cy="9540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p>
              <a:pPr indent="54000" defTabSz="685800" hangingPunct="0">
                <a:defRPr sz="1400" b="1">
                  <a:solidFill>
                    <a:srgbClr val="98989A"/>
                  </a:solidFill>
                  <a:latin typeface="PT Sans"/>
                  <a:ea typeface="PT Sans"/>
                  <a:cs typeface="PT Sans"/>
                  <a:sym typeface="PT Sans"/>
                </a:defRPr>
              </a:pPr>
              <a:r>
                <a:rPr sz="1050" b="1" kern="0">
                  <a:solidFill>
                    <a:srgbClr val="98989A"/>
                  </a:solidFill>
                  <a:latin typeface="PT Sans"/>
                  <a:sym typeface="PT Sans"/>
                </a:rPr>
                <a:t>Year Up:</a:t>
              </a:r>
            </a:p>
            <a:p>
              <a:pPr indent="54000" defTabSz="685800" hangingPunct="0">
                <a:defRPr sz="1400">
                  <a:solidFill>
                    <a:srgbClr val="98989A"/>
                  </a:solidFill>
                  <a:latin typeface="PT Sans"/>
                  <a:ea typeface="PT Sans"/>
                  <a:cs typeface="PT Sans"/>
                  <a:sym typeface="PT Sans"/>
                </a:defRPr>
              </a:pPr>
              <a:r>
                <a:rPr sz="1050" kern="0">
                  <a:solidFill>
                    <a:srgbClr val="98989A"/>
                  </a:solidFill>
                  <a:latin typeface="PT Sans"/>
                  <a:sym typeface="PT Sans"/>
                </a:rPr>
                <a:t>Conducted a review of its board member selection process and, based on the outcomes, revamped the composition of the board to include racially diverse alumni from its programs — with the express purpose of providing a unique perspective and skill sets.</a:t>
              </a:r>
            </a:p>
          </p:txBody>
        </p:sp>
      </p:grpSp>
      <p:sp>
        <p:nvSpPr>
          <p:cNvPr id="425" name="Title 1"/>
          <p:cNvSpPr txBox="1">
            <a:spLocks noGrp="1"/>
          </p:cNvSpPr>
          <p:nvPr>
            <p:ph type="title"/>
          </p:nvPr>
        </p:nvSpPr>
        <p:spPr>
          <a:xfrm>
            <a:off x="1167912" y="1071380"/>
            <a:ext cx="8229601" cy="857251"/>
          </a:xfrm>
          <a:prstGeom prst="rect">
            <a:avLst/>
          </a:prstGeom>
        </p:spPr>
        <p:txBody>
          <a:bodyPr/>
          <a:lstStyle/>
          <a:p>
            <a:r>
              <a:t>Board of Directors Lever in Practice</a:t>
            </a:r>
          </a:p>
        </p:txBody>
      </p:sp>
      <p:sp>
        <p:nvSpPr>
          <p:cNvPr id="426" name="Slide Number Placeholder 3"/>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28</a:t>
            </a:fld>
            <a:endParaRPr sz="1350" kern="0">
              <a:latin typeface="Calibri"/>
              <a:cs typeface="Calibri"/>
              <a:sym typeface="Calibri"/>
            </a:endParaRPr>
          </a:p>
        </p:txBody>
      </p:sp>
      <p:grpSp>
        <p:nvGrpSpPr>
          <p:cNvPr id="429" name="Shape 322">
            <a:extLst>
              <a:ext uri="{C183D7F6-B498-43B3-948B-1728B52AA6E4}">
                <adec:decorative xmlns:adec="http://schemas.microsoft.com/office/drawing/2017/decorative" val="1"/>
              </a:ext>
            </a:extLst>
          </p:cNvPr>
          <p:cNvGrpSpPr/>
          <p:nvPr/>
        </p:nvGrpSpPr>
        <p:grpSpPr>
          <a:xfrm>
            <a:off x="457198" y="2156112"/>
            <a:ext cx="1215003" cy="949549"/>
            <a:chOff x="-1" y="-1"/>
            <a:chExt cx="1620002" cy="1266064"/>
          </a:xfrm>
        </p:grpSpPr>
        <p:sp>
          <p:nvSpPr>
            <p:cNvPr id="427" name="Rectangle"/>
            <p:cNvSpPr/>
            <p:nvPr/>
          </p:nvSpPr>
          <p:spPr>
            <a:xfrm>
              <a:off x="-1" y="-1"/>
              <a:ext cx="1620002" cy="1266064"/>
            </a:xfrm>
            <a:prstGeom prst="rect">
              <a:avLst/>
            </a:prstGeom>
            <a:solidFill>
              <a:srgbClr val="FFC49F"/>
            </a:solidFill>
            <a:ln w="9525" cap="flat">
              <a:solidFill>
                <a:srgbClr val="FFFFFF"/>
              </a:solidFill>
              <a:prstDash val="solid"/>
              <a:round/>
            </a:ln>
            <a:effectLst/>
          </p:spPr>
          <p:txBody>
            <a:bodyPr wrap="square" lIns="34289" tIns="34289" rIns="34289" bIns="34289" numCol="1" anchor="ctr">
              <a:noAutofit/>
            </a:bodyPr>
            <a:lstStyle/>
            <a:p>
              <a:pPr algn="ctr" defTabSz="685800" hangingPunct="0">
                <a:defRPr sz="1600">
                  <a:solidFill>
                    <a:srgbClr val="FFFFFF"/>
                  </a:solidFill>
                  <a:latin typeface="Lato"/>
                  <a:ea typeface="Lato"/>
                  <a:cs typeface="Lato"/>
                  <a:sym typeface="Lato"/>
                </a:defRPr>
              </a:pPr>
              <a:endParaRPr sz="1200" kern="0">
                <a:solidFill>
                  <a:srgbClr val="FFFFFF"/>
                </a:solidFill>
                <a:latin typeface="Lato"/>
                <a:sym typeface="Lato"/>
              </a:endParaRPr>
            </a:p>
          </p:txBody>
        </p:sp>
        <p:sp>
          <p:nvSpPr>
            <p:cNvPr id="428" name="AWAKE"/>
            <p:cNvSpPr txBox="1"/>
            <p:nvPr/>
          </p:nvSpPr>
          <p:spPr>
            <a:xfrm>
              <a:off x="-1" y="463775"/>
              <a:ext cx="1620002" cy="3385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AWAKE</a:t>
              </a:r>
            </a:p>
          </p:txBody>
        </p:sp>
      </p:grpSp>
      <p:grpSp>
        <p:nvGrpSpPr>
          <p:cNvPr id="432" name="Shape 325">
            <a:extLst>
              <a:ext uri="{C183D7F6-B498-43B3-948B-1728B52AA6E4}">
                <adec:decorative xmlns:adec="http://schemas.microsoft.com/office/drawing/2017/decorative" val="1"/>
              </a:ext>
            </a:extLst>
          </p:cNvPr>
          <p:cNvGrpSpPr/>
          <p:nvPr/>
        </p:nvGrpSpPr>
        <p:grpSpPr>
          <a:xfrm>
            <a:off x="457198" y="3215961"/>
            <a:ext cx="1215003" cy="949549"/>
            <a:chOff x="-1" y="-1"/>
            <a:chExt cx="1620002" cy="1266064"/>
          </a:xfrm>
        </p:grpSpPr>
        <p:sp>
          <p:nvSpPr>
            <p:cNvPr id="430" name="Rectangle"/>
            <p:cNvSpPr/>
            <p:nvPr/>
          </p:nvSpPr>
          <p:spPr>
            <a:xfrm>
              <a:off x="-1" y="-1"/>
              <a:ext cx="1620002" cy="1266064"/>
            </a:xfrm>
            <a:prstGeom prst="rect">
              <a:avLst/>
            </a:prstGeom>
            <a:solidFill>
              <a:srgbClr val="FFA76E"/>
            </a:solidFill>
            <a:ln w="9525" cap="flat">
              <a:solidFill>
                <a:srgbClr val="FFFFFF"/>
              </a:solidFill>
              <a:prstDash val="solid"/>
              <a:round/>
            </a:ln>
            <a:effectLst/>
          </p:spPr>
          <p:txBody>
            <a:bodyPr wrap="square" lIns="34289" tIns="34289" rIns="34289" bIns="34289" numCol="1" anchor="ctr">
              <a:noAutofit/>
            </a:bodyPr>
            <a:lstStyle/>
            <a:p>
              <a:pPr algn="ctr" defTabSz="685800" hangingPunct="0">
                <a:defRPr sz="1600" b="1">
                  <a:solidFill>
                    <a:srgbClr val="FFFFFF"/>
                  </a:solidFill>
                  <a:latin typeface="Lato"/>
                  <a:ea typeface="Lato"/>
                  <a:cs typeface="Lato"/>
                  <a:sym typeface="Lato"/>
                </a:defRPr>
              </a:pPr>
              <a:endParaRPr sz="1200" b="1" kern="0">
                <a:solidFill>
                  <a:srgbClr val="FFFFFF"/>
                </a:solidFill>
                <a:latin typeface="Lato"/>
                <a:sym typeface="Lato"/>
              </a:endParaRPr>
            </a:p>
          </p:txBody>
        </p:sp>
        <p:sp>
          <p:nvSpPr>
            <p:cNvPr id="431" name="WOKE"/>
            <p:cNvSpPr txBox="1"/>
            <p:nvPr/>
          </p:nvSpPr>
          <p:spPr>
            <a:xfrm>
              <a:off x="-1" y="463775"/>
              <a:ext cx="1620002" cy="3385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WOKE</a:t>
              </a:r>
            </a:p>
          </p:txBody>
        </p:sp>
      </p:grpSp>
      <p:grpSp>
        <p:nvGrpSpPr>
          <p:cNvPr id="435" name="Shape 328">
            <a:extLst>
              <a:ext uri="{C183D7F6-B498-43B3-948B-1728B52AA6E4}">
                <adec:decorative xmlns:adec="http://schemas.microsoft.com/office/drawing/2017/decorative" val="1"/>
              </a:ext>
            </a:extLst>
          </p:cNvPr>
          <p:cNvGrpSpPr/>
          <p:nvPr/>
        </p:nvGrpSpPr>
        <p:grpSpPr>
          <a:xfrm>
            <a:off x="457198" y="4275809"/>
            <a:ext cx="1215003" cy="949549"/>
            <a:chOff x="-1" y="-1"/>
            <a:chExt cx="1620002" cy="1266064"/>
          </a:xfrm>
        </p:grpSpPr>
        <p:sp>
          <p:nvSpPr>
            <p:cNvPr id="433" name="Rectangle"/>
            <p:cNvSpPr/>
            <p:nvPr/>
          </p:nvSpPr>
          <p:spPr>
            <a:xfrm>
              <a:off x="-1" y="-1"/>
              <a:ext cx="1620002" cy="1266064"/>
            </a:xfrm>
            <a:prstGeom prst="rect">
              <a:avLst/>
            </a:prstGeom>
            <a:solidFill>
              <a:schemeClr val="accent6"/>
            </a:solidFill>
            <a:ln w="9525" cap="flat">
              <a:solidFill>
                <a:srgbClr val="FFFFFF"/>
              </a:solidFill>
              <a:prstDash val="solid"/>
              <a:round/>
            </a:ln>
            <a:effectLst/>
          </p:spPr>
          <p:txBody>
            <a:bodyPr wrap="square" lIns="34289" tIns="34289" rIns="34289" bIns="34289" numCol="1" anchor="ctr">
              <a:noAutofit/>
            </a:bodyPr>
            <a:lstStyle/>
            <a:p>
              <a:pPr algn="ctr" defTabSz="685800" hangingPunct="0">
                <a:defRPr sz="1600" b="1">
                  <a:solidFill>
                    <a:srgbClr val="FFFFFF"/>
                  </a:solidFill>
                  <a:latin typeface="Lato"/>
                  <a:ea typeface="Lato"/>
                  <a:cs typeface="Lato"/>
                  <a:sym typeface="Lato"/>
                </a:defRPr>
              </a:pPr>
              <a:endParaRPr sz="1200" b="1" kern="0">
                <a:solidFill>
                  <a:srgbClr val="FFFFFF"/>
                </a:solidFill>
                <a:latin typeface="Lato"/>
                <a:sym typeface="Lato"/>
              </a:endParaRPr>
            </a:p>
          </p:txBody>
        </p:sp>
        <p:sp>
          <p:nvSpPr>
            <p:cNvPr id="434" name="WORK"/>
            <p:cNvSpPr txBox="1"/>
            <p:nvPr/>
          </p:nvSpPr>
          <p:spPr>
            <a:xfrm>
              <a:off x="-1" y="463775"/>
              <a:ext cx="1620002" cy="3385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WORK</a:t>
              </a:r>
            </a:p>
          </p:txBody>
        </p:sp>
      </p:grpSp>
      <p:pic>
        <p:nvPicPr>
          <p:cNvPr id="436" name="Picture 10" descr="Picture 10"/>
          <p:cNvPicPr>
            <a:picLocks noChangeAspect="1"/>
          </p:cNvPicPr>
          <p:nvPr/>
        </p:nvPicPr>
        <p:blipFill>
          <a:blip r:embed="rId2"/>
          <a:stretch>
            <a:fillRect/>
          </a:stretch>
        </p:blipFill>
        <p:spPr>
          <a:xfrm>
            <a:off x="545777" y="1286110"/>
            <a:ext cx="548640" cy="548641"/>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Title 22"/>
          <p:cNvSpPr txBox="1">
            <a:spLocks noGrp="1"/>
          </p:cNvSpPr>
          <p:nvPr>
            <p:ph type="title"/>
          </p:nvPr>
        </p:nvSpPr>
        <p:spPr>
          <a:xfrm>
            <a:off x="457200" y="1063228"/>
            <a:ext cx="8229601" cy="528314"/>
          </a:xfrm>
          <a:prstGeom prst="rect">
            <a:avLst/>
          </a:prstGeom>
        </p:spPr>
        <p:txBody>
          <a:bodyPr anchor="t">
            <a:normAutofit fontScale="90000"/>
          </a:bodyPr>
          <a:lstStyle/>
          <a:p>
            <a:r>
              <a:rPr dirty="0"/>
              <a:t>Agenda</a:t>
            </a:r>
            <a:r>
              <a:rPr lang="en-US" dirty="0"/>
              <a:t> (3)</a:t>
            </a:r>
            <a:endParaRPr dirty="0"/>
          </a:p>
        </p:txBody>
      </p:sp>
      <p:sp>
        <p:nvSpPr>
          <p:cNvPr id="439" name="Slide Number Placeholder 1"/>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29</a:t>
            </a:fld>
            <a:endParaRPr sz="1350" kern="0">
              <a:latin typeface="Calibri"/>
              <a:cs typeface="Calibri"/>
              <a:sym typeface="Calibri"/>
            </a:endParaRPr>
          </a:p>
        </p:txBody>
      </p:sp>
      <p:sp>
        <p:nvSpPr>
          <p:cNvPr id="440" name="Straight Connector 3">
            <a:extLst>
              <a:ext uri="{C183D7F6-B498-43B3-948B-1728B52AA6E4}">
                <adec:decorative xmlns:adec="http://schemas.microsoft.com/office/drawing/2017/decorative" val="1"/>
              </a:ext>
            </a:extLst>
          </p:cNvPr>
          <p:cNvSpPr/>
          <p:nvPr/>
        </p:nvSpPr>
        <p:spPr>
          <a:xfrm flipH="1">
            <a:off x="1267691" y="2104158"/>
            <a:ext cx="1" cy="2653146"/>
          </a:xfrm>
          <a:prstGeom prst="line">
            <a:avLst/>
          </a:prstGeom>
          <a:ln w="19050">
            <a:solidFill>
              <a:srgbClr val="BFBFBF"/>
            </a:solidFill>
            <a:prstDash val="dash"/>
          </a:ln>
        </p:spPr>
        <p:txBody>
          <a:bodyPr lIns="34289" rIns="34289"/>
          <a:lstStyle/>
          <a:p>
            <a:pPr defTabSz="685800" hangingPunct="0"/>
            <a:endParaRPr sz="1350" kern="0">
              <a:solidFill>
                <a:srgbClr val="000000"/>
              </a:solidFill>
              <a:latin typeface="Calibri"/>
              <a:cs typeface="Calibri"/>
              <a:sym typeface="Calibri"/>
            </a:endParaRPr>
          </a:p>
        </p:txBody>
      </p:sp>
      <p:grpSp>
        <p:nvGrpSpPr>
          <p:cNvPr id="445" name="Group 8">
            <a:extLst>
              <a:ext uri="{C183D7F6-B498-43B3-948B-1728B52AA6E4}">
                <adec:decorative xmlns:adec="http://schemas.microsoft.com/office/drawing/2017/decorative" val="1"/>
              </a:ext>
            </a:extLst>
          </p:cNvPr>
          <p:cNvGrpSpPr/>
          <p:nvPr/>
        </p:nvGrpSpPr>
        <p:grpSpPr>
          <a:xfrm>
            <a:off x="1046018" y="2027959"/>
            <a:ext cx="443348" cy="443348"/>
            <a:chOff x="-1" y="-1"/>
            <a:chExt cx="591130" cy="591130"/>
          </a:xfrm>
        </p:grpSpPr>
        <p:sp>
          <p:nvSpPr>
            <p:cNvPr id="441" name="Oval 7"/>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444" name="Oval 10"/>
            <p:cNvGrpSpPr/>
            <p:nvPr/>
          </p:nvGrpSpPr>
          <p:grpSpPr>
            <a:xfrm>
              <a:off x="67519" y="67519"/>
              <a:ext cx="456090" cy="456090"/>
              <a:chOff x="-1" y="-1"/>
              <a:chExt cx="456088" cy="456088"/>
            </a:xfrm>
          </p:grpSpPr>
          <p:sp>
            <p:nvSpPr>
              <p:cNvPr id="442"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443" name="1"/>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1</a:t>
                </a:r>
              </a:p>
            </p:txBody>
          </p:sp>
        </p:grpSp>
      </p:grpSp>
      <p:grpSp>
        <p:nvGrpSpPr>
          <p:cNvPr id="450" name="Group 12">
            <a:extLst>
              <a:ext uri="{C183D7F6-B498-43B3-948B-1728B52AA6E4}">
                <adec:decorative xmlns:adec="http://schemas.microsoft.com/office/drawing/2017/decorative" val="1"/>
              </a:ext>
            </a:extLst>
          </p:cNvPr>
          <p:cNvGrpSpPr/>
          <p:nvPr/>
        </p:nvGrpSpPr>
        <p:grpSpPr>
          <a:xfrm>
            <a:off x="1046018" y="2836095"/>
            <a:ext cx="443348" cy="443348"/>
            <a:chOff x="-1" y="-1"/>
            <a:chExt cx="591130" cy="591130"/>
          </a:xfrm>
        </p:grpSpPr>
        <p:sp>
          <p:nvSpPr>
            <p:cNvPr id="446" name="Oval 13"/>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449" name="Oval 14"/>
            <p:cNvGrpSpPr/>
            <p:nvPr/>
          </p:nvGrpSpPr>
          <p:grpSpPr>
            <a:xfrm>
              <a:off x="67519" y="67519"/>
              <a:ext cx="456090" cy="456090"/>
              <a:chOff x="-1" y="-1"/>
              <a:chExt cx="456088" cy="456088"/>
            </a:xfrm>
          </p:grpSpPr>
          <p:sp>
            <p:nvSpPr>
              <p:cNvPr id="447"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448" name="2"/>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2</a:t>
                </a:r>
              </a:p>
            </p:txBody>
          </p:sp>
        </p:grpSp>
      </p:grpSp>
      <p:grpSp>
        <p:nvGrpSpPr>
          <p:cNvPr id="455" name="Group 15">
            <a:extLst>
              <a:ext uri="{C183D7F6-B498-43B3-948B-1728B52AA6E4}">
                <adec:decorative xmlns:adec="http://schemas.microsoft.com/office/drawing/2017/decorative" val="1"/>
              </a:ext>
            </a:extLst>
          </p:cNvPr>
          <p:cNvGrpSpPr/>
          <p:nvPr/>
        </p:nvGrpSpPr>
        <p:grpSpPr>
          <a:xfrm>
            <a:off x="1046018" y="3644230"/>
            <a:ext cx="443348" cy="443348"/>
            <a:chOff x="-1" y="-1"/>
            <a:chExt cx="591130" cy="591130"/>
          </a:xfrm>
        </p:grpSpPr>
        <p:sp>
          <p:nvSpPr>
            <p:cNvPr id="451" name="Oval 16"/>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454" name="Oval 17"/>
            <p:cNvGrpSpPr/>
            <p:nvPr/>
          </p:nvGrpSpPr>
          <p:grpSpPr>
            <a:xfrm>
              <a:off x="67519" y="67519"/>
              <a:ext cx="456090" cy="456090"/>
              <a:chOff x="-1" y="-1"/>
              <a:chExt cx="456088" cy="456088"/>
            </a:xfrm>
          </p:grpSpPr>
          <p:sp>
            <p:nvSpPr>
              <p:cNvPr id="452"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453" name="3"/>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3</a:t>
                </a:r>
              </a:p>
            </p:txBody>
          </p:sp>
        </p:grpSp>
      </p:grpSp>
      <p:grpSp>
        <p:nvGrpSpPr>
          <p:cNvPr id="460" name="Group 18">
            <a:extLst>
              <a:ext uri="{C183D7F6-B498-43B3-948B-1728B52AA6E4}">
                <adec:decorative xmlns:adec="http://schemas.microsoft.com/office/drawing/2017/decorative" val="1"/>
              </a:ext>
            </a:extLst>
          </p:cNvPr>
          <p:cNvGrpSpPr/>
          <p:nvPr/>
        </p:nvGrpSpPr>
        <p:grpSpPr>
          <a:xfrm>
            <a:off x="1046018" y="4452363"/>
            <a:ext cx="443348" cy="443348"/>
            <a:chOff x="-1" y="-1"/>
            <a:chExt cx="591130" cy="591130"/>
          </a:xfrm>
        </p:grpSpPr>
        <p:sp>
          <p:nvSpPr>
            <p:cNvPr id="456" name="Oval 19"/>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459" name="Oval 20"/>
            <p:cNvGrpSpPr/>
            <p:nvPr/>
          </p:nvGrpSpPr>
          <p:grpSpPr>
            <a:xfrm>
              <a:off x="67519" y="67519"/>
              <a:ext cx="456090" cy="456090"/>
              <a:chOff x="-1" y="-1"/>
              <a:chExt cx="456088" cy="456088"/>
            </a:xfrm>
          </p:grpSpPr>
          <p:sp>
            <p:nvSpPr>
              <p:cNvPr id="457"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458" name="4"/>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4</a:t>
                </a:r>
              </a:p>
            </p:txBody>
          </p:sp>
        </p:grpSp>
      </p:grpSp>
      <p:sp>
        <p:nvSpPr>
          <p:cNvPr id="461" name="Rectangle 9"/>
          <p:cNvSpPr txBox="1"/>
          <p:nvPr/>
        </p:nvSpPr>
        <p:spPr>
          <a:xfrm>
            <a:off x="1609756" y="1972854"/>
            <a:ext cx="2188418"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Senior Leaders Lever</a:t>
            </a:r>
          </a:p>
        </p:txBody>
      </p:sp>
      <p:sp>
        <p:nvSpPr>
          <p:cNvPr id="462" name="Rectangle 23"/>
          <p:cNvSpPr txBox="1"/>
          <p:nvPr/>
        </p:nvSpPr>
        <p:spPr>
          <a:xfrm>
            <a:off x="1609756" y="2812455"/>
            <a:ext cx="2550696"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Board of Directors Lever</a:t>
            </a:r>
          </a:p>
        </p:txBody>
      </p:sp>
      <p:sp>
        <p:nvSpPr>
          <p:cNvPr id="463" name="Rectangle 24"/>
          <p:cNvSpPr txBox="1"/>
          <p:nvPr/>
        </p:nvSpPr>
        <p:spPr>
          <a:xfrm>
            <a:off x="1574609" y="3386734"/>
            <a:ext cx="3069284" cy="958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p>
            <a:pPr indent="28575" defTabSz="685800" hangingPunct="0">
              <a:lnSpc>
                <a:spcPct val="150000"/>
              </a:lnSpc>
              <a:spcBef>
                <a:spcPts val="1500"/>
              </a:spcBef>
              <a:defRPr sz="2400" b="1">
                <a:solidFill>
                  <a:srgbClr val="00BBB3"/>
                </a:solidFill>
                <a:latin typeface="Lato"/>
                <a:ea typeface="Lato"/>
                <a:cs typeface="Lato"/>
                <a:sym typeface="Lato"/>
              </a:defRPr>
            </a:pPr>
            <a:r>
              <a:rPr sz="2000" b="1" kern="0" dirty="0">
                <a:solidFill>
                  <a:srgbClr val="00BBB3"/>
                </a:solidFill>
                <a:latin typeface="Lato"/>
                <a:sym typeface="Lato"/>
              </a:rPr>
              <a:t>Organizational</a:t>
            </a:r>
            <a:r>
              <a:rPr sz="2000" b="1" kern="0" dirty="0">
                <a:solidFill>
                  <a:srgbClr val="FF6C0E"/>
                </a:solidFill>
                <a:latin typeface="Lato"/>
                <a:sym typeface="Lato"/>
              </a:rPr>
              <a:t> </a:t>
            </a:r>
            <a:r>
              <a:rPr sz="2000" b="1" kern="0" dirty="0">
                <a:solidFill>
                  <a:srgbClr val="00BBB3"/>
                </a:solidFill>
                <a:latin typeface="Lato"/>
                <a:sym typeface="Lato"/>
              </a:rPr>
              <a:t>Culture Lever</a:t>
            </a:r>
          </a:p>
        </p:txBody>
      </p:sp>
      <p:sp>
        <p:nvSpPr>
          <p:cNvPr id="464" name="Rectangle 25"/>
          <p:cNvSpPr txBox="1"/>
          <p:nvPr/>
        </p:nvSpPr>
        <p:spPr>
          <a:xfrm>
            <a:off x="1609754" y="4421834"/>
            <a:ext cx="1882245"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Community Lever</a:t>
            </a:r>
          </a:p>
        </p:txBody>
      </p:sp>
      <p:sp>
        <p:nvSpPr>
          <p:cNvPr id="465" name="Straight Connector 21">
            <a:extLst>
              <a:ext uri="{C183D7F6-B498-43B3-948B-1728B52AA6E4}">
                <adec:decorative xmlns:adec="http://schemas.microsoft.com/office/drawing/2017/decorative" val="1"/>
              </a:ext>
            </a:extLst>
          </p:cNvPr>
          <p:cNvSpPr/>
          <p:nvPr/>
        </p:nvSpPr>
        <p:spPr>
          <a:xfrm>
            <a:off x="4971011" y="2104159"/>
            <a:ext cx="1" cy="2514601"/>
          </a:xfrm>
          <a:prstGeom prst="line">
            <a:avLst/>
          </a:prstGeom>
          <a:ln w="19050">
            <a:solidFill>
              <a:srgbClr val="BFBFBF"/>
            </a:solidFill>
            <a:prstDash val="dash"/>
          </a:ln>
        </p:spPr>
        <p:txBody>
          <a:bodyPr lIns="34289" rIns="34289"/>
          <a:lstStyle/>
          <a:p>
            <a:pPr defTabSz="685800" hangingPunct="0"/>
            <a:endParaRPr sz="1350" kern="0">
              <a:solidFill>
                <a:srgbClr val="000000"/>
              </a:solidFill>
              <a:latin typeface="Calibri"/>
              <a:cs typeface="Calibri"/>
              <a:sym typeface="Calibri"/>
            </a:endParaRPr>
          </a:p>
        </p:txBody>
      </p:sp>
      <p:grpSp>
        <p:nvGrpSpPr>
          <p:cNvPr id="470" name="Group 26">
            <a:extLst>
              <a:ext uri="{C183D7F6-B498-43B3-948B-1728B52AA6E4}">
                <adec:decorative xmlns:adec="http://schemas.microsoft.com/office/drawing/2017/decorative" val="1"/>
              </a:ext>
            </a:extLst>
          </p:cNvPr>
          <p:cNvGrpSpPr/>
          <p:nvPr/>
        </p:nvGrpSpPr>
        <p:grpSpPr>
          <a:xfrm>
            <a:off x="4749338" y="2027959"/>
            <a:ext cx="443348" cy="443348"/>
            <a:chOff x="-1" y="-1"/>
            <a:chExt cx="591130" cy="591130"/>
          </a:xfrm>
        </p:grpSpPr>
        <p:sp>
          <p:nvSpPr>
            <p:cNvPr id="466" name="Oval 27"/>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469" name="Oval 28"/>
            <p:cNvGrpSpPr/>
            <p:nvPr/>
          </p:nvGrpSpPr>
          <p:grpSpPr>
            <a:xfrm>
              <a:off x="67519" y="67519"/>
              <a:ext cx="456090" cy="456090"/>
              <a:chOff x="-1" y="-1"/>
              <a:chExt cx="456088" cy="456088"/>
            </a:xfrm>
          </p:grpSpPr>
          <p:sp>
            <p:nvSpPr>
              <p:cNvPr id="467"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468" name="5"/>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5</a:t>
                </a:r>
              </a:p>
            </p:txBody>
          </p:sp>
        </p:grpSp>
      </p:grpSp>
      <p:grpSp>
        <p:nvGrpSpPr>
          <p:cNvPr id="475" name="Group 29">
            <a:extLst>
              <a:ext uri="{C183D7F6-B498-43B3-948B-1728B52AA6E4}">
                <adec:decorative xmlns:adec="http://schemas.microsoft.com/office/drawing/2017/decorative" val="1"/>
              </a:ext>
            </a:extLst>
          </p:cNvPr>
          <p:cNvGrpSpPr/>
          <p:nvPr/>
        </p:nvGrpSpPr>
        <p:grpSpPr>
          <a:xfrm>
            <a:off x="4749338" y="2836095"/>
            <a:ext cx="443348" cy="443348"/>
            <a:chOff x="-1" y="-1"/>
            <a:chExt cx="591130" cy="591130"/>
          </a:xfrm>
        </p:grpSpPr>
        <p:sp>
          <p:nvSpPr>
            <p:cNvPr id="471" name="Oval 30"/>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474" name="Oval 31"/>
            <p:cNvGrpSpPr/>
            <p:nvPr/>
          </p:nvGrpSpPr>
          <p:grpSpPr>
            <a:xfrm>
              <a:off x="67519" y="67519"/>
              <a:ext cx="456090" cy="456090"/>
              <a:chOff x="-1" y="-1"/>
              <a:chExt cx="456088" cy="456088"/>
            </a:xfrm>
          </p:grpSpPr>
          <p:sp>
            <p:nvSpPr>
              <p:cNvPr id="472"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473" name="6"/>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6</a:t>
                </a:r>
              </a:p>
            </p:txBody>
          </p:sp>
        </p:grpSp>
      </p:grpSp>
      <p:grpSp>
        <p:nvGrpSpPr>
          <p:cNvPr id="480" name="Group 32">
            <a:extLst>
              <a:ext uri="{C183D7F6-B498-43B3-948B-1728B52AA6E4}">
                <adec:decorative xmlns:adec="http://schemas.microsoft.com/office/drawing/2017/decorative" val="1"/>
              </a:ext>
            </a:extLst>
          </p:cNvPr>
          <p:cNvGrpSpPr/>
          <p:nvPr/>
        </p:nvGrpSpPr>
        <p:grpSpPr>
          <a:xfrm>
            <a:off x="4749338" y="3644230"/>
            <a:ext cx="443348" cy="443348"/>
            <a:chOff x="-1" y="-1"/>
            <a:chExt cx="591130" cy="591130"/>
          </a:xfrm>
        </p:grpSpPr>
        <p:sp>
          <p:nvSpPr>
            <p:cNvPr id="476" name="Oval 33"/>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479" name="Oval 34"/>
            <p:cNvGrpSpPr/>
            <p:nvPr/>
          </p:nvGrpSpPr>
          <p:grpSpPr>
            <a:xfrm>
              <a:off x="67519" y="67519"/>
              <a:ext cx="456090" cy="456090"/>
              <a:chOff x="-1" y="-1"/>
              <a:chExt cx="456088" cy="456088"/>
            </a:xfrm>
          </p:grpSpPr>
          <p:sp>
            <p:nvSpPr>
              <p:cNvPr id="477"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478" name="7"/>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7</a:t>
                </a:r>
              </a:p>
            </p:txBody>
          </p:sp>
        </p:grpSp>
      </p:grpSp>
      <p:sp>
        <p:nvSpPr>
          <p:cNvPr id="481" name="Rectangle 38"/>
          <p:cNvSpPr txBox="1"/>
          <p:nvPr/>
        </p:nvSpPr>
        <p:spPr>
          <a:xfrm>
            <a:off x="5313075" y="1972854"/>
            <a:ext cx="1705914"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Managers Lever</a:t>
            </a:r>
          </a:p>
        </p:txBody>
      </p:sp>
      <p:sp>
        <p:nvSpPr>
          <p:cNvPr id="482" name="Rectangle 39"/>
          <p:cNvSpPr txBox="1"/>
          <p:nvPr/>
        </p:nvSpPr>
        <p:spPr>
          <a:xfrm>
            <a:off x="5313075" y="2812455"/>
            <a:ext cx="2927402"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Learning Environment Lever</a:t>
            </a:r>
          </a:p>
        </p:txBody>
      </p:sp>
      <p:sp>
        <p:nvSpPr>
          <p:cNvPr id="483" name="Rectangle 40"/>
          <p:cNvSpPr txBox="1"/>
          <p:nvPr/>
        </p:nvSpPr>
        <p:spPr>
          <a:xfrm>
            <a:off x="5313076" y="3585160"/>
            <a:ext cx="1175320"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dirty="0"/>
              <a:t>Data Lever</a:t>
            </a:r>
          </a:p>
        </p:txBody>
      </p:sp>
      <p:grpSp>
        <p:nvGrpSpPr>
          <p:cNvPr id="488" name="Group 35">
            <a:extLst>
              <a:ext uri="{C183D7F6-B498-43B3-948B-1728B52AA6E4}">
                <adec:decorative xmlns:adec="http://schemas.microsoft.com/office/drawing/2017/decorative" val="1"/>
              </a:ext>
            </a:extLst>
          </p:cNvPr>
          <p:cNvGrpSpPr/>
          <p:nvPr/>
        </p:nvGrpSpPr>
        <p:grpSpPr>
          <a:xfrm>
            <a:off x="4749338" y="4476627"/>
            <a:ext cx="443348" cy="443349"/>
            <a:chOff x="-1" y="-1"/>
            <a:chExt cx="591130" cy="591130"/>
          </a:xfrm>
        </p:grpSpPr>
        <p:sp>
          <p:nvSpPr>
            <p:cNvPr id="484" name="Oval 36"/>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487" name="Oval 37"/>
            <p:cNvGrpSpPr/>
            <p:nvPr/>
          </p:nvGrpSpPr>
          <p:grpSpPr>
            <a:xfrm>
              <a:off x="67519" y="67519"/>
              <a:ext cx="456090" cy="456090"/>
              <a:chOff x="-1" y="-1"/>
              <a:chExt cx="456088" cy="456088"/>
            </a:xfrm>
          </p:grpSpPr>
          <p:sp>
            <p:nvSpPr>
              <p:cNvPr id="485"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486" name="8"/>
              <p:cNvSpPr txBox="1"/>
              <p:nvPr/>
            </p:nvSpPr>
            <p:spPr>
              <a:xfrm>
                <a:off x="66792" y="58769"/>
                <a:ext cx="322503" cy="3385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8</a:t>
                </a:r>
              </a:p>
            </p:txBody>
          </p:sp>
        </p:grpSp>
      </p:grpSp>
      <p:sp>
        <p:nvSpPr>
          <p:cNvPr id="489" name="Rectangle 41"/>
          <p:cNvSpPr txBox="1"/>
          <p:nvPr/>
        </p:nvSpPr>
        <p:spPr>
          <a:xfrm>
            <a:off x="5313076" y="4417558"/>
            <a:ext cx="1221807"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Questions?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 name="Title 1">
            <a:extLst>
              <a:ext uri="{FF2B5EF4-FFF2-40B4-BE49-F238E27FC236}">
                <a16:creationId xmlns:a16="http://schemas.microsoft.com/office/drawing/2014/main" id="{E13FA965-427E-49CA-A922-39ACBE16F1D3}"/>
              </a:ext>
            </a:extLst>
          </p:cNvPr>
          <p:cNvSpPr>
            <a:spLocks noGrp="1"/>
          </p:cNvSpPr>
          <p:nvPr>
            <p:ph type="title" idx="4294967295"/>
          </p:nvPr>
        </p:nvSpPr>
        <p:spPr>
          <a:xfrm>
            <a:off x="167787" y="301715"/>
            <a:ext cx="8229023" cy="276999"/>
          </a:xfrm>
        </p:spPr>
        <p:txBody>
          <a:bodyPr/>
          <a:lstStyle/>
          <a:p>
            <a:pPr algn="r"/>
            <a:r>
              <a:rPr lang="en-US" sz="3000" b="1" dirty="0">
                <a:solidFill>
                  <a:schemeClr val="bg1"/>
                </a:solidFill>
                <a:latin typeface="Georgia" panose="02040502050405020303" pitchFamily="18" charset="0"/>
              </a:rPr>
              <a:t>Our Data</a:t>
            </a:r>
          </a:p>
        </p:txBody>
      </p:sp>
      <p:graphicFrame>
        <p:nvGraphicFramePr>
          <p:cNvPr id="6" name="Table 5">
            <a:extLst>
              <a:ext uri="{FF2B5EF4-FFF2-40B4-BE49-F238E27FC236}">
                <a16:creationId xmlns:a16="http://schemas.microsoft.com/office/drawing/2014/main" id="{860DF9C8-5B6B-4E97-BE29-E3CCDBE57DDF}"/>
              </a:ext>
            </a:extLst>
          </p:cNvPr>
          <p:cNvGraphicFramePr>
            <a:graphicFrameLocks noGrp="1"/>
          </p:cNvGraphicFramePr>
          <p:nvPr>
            <p:extLst>
              <p:ext uri="{D42A27DB-BD31-4B8C-83A1-F6EECF244321}">
                <p14:modId xmlns:p14="http://schemas.microsoft.com/office/powerpoint/2010/main" val="1643888954"/>
              </p:ext>
            </p:extLst>
          </p:nvPr>
        </p:nvGraphicFramePr>
        <p:xfrm>
          <a:off x="676071" y="1928747"/>
          <a:ext cx="7791855" cy="2735295"/>
        </p:xfrm>
        <a:graphic>
          <a:graphicData uri="http://schemas.openxmlformats.org/drawingml/2006/table">
            <a:tbl>
              <a:tblPr firstRow="1">
                <a:tableStyleId>{5C22544A-7EE6-4342-B048-85BDC9FD1C3A}</a:tableStyleId>
              </a:tblPr>
              <a:tblGrid>
                <a:gridCol w="2476736">
                  <a:extLst>
                    <a:ext uri="{9D8B030D-6E8A-4147-A177-3AD203B41FA5}">
                      <a16:colId xmlns:a16="http://schemas.microsoft.com/office/drawing/2014/main" val="3922350597"/>
                    </a:ext>
                  </a:extLst>
                </a:gridCol>
                <a:gridCol w="2093171">
                  <a:extLst>
                    <a:ext uri="{9D8B030D-6E8A-4147-A177-3AD203B41FA5}">
                      <a16:colId xmlns:a16="http://schemas.microsoft.com/office/drawing/2014/main" val="3927418931"/>
                    </a:ext>
                  </a:extLst>
                </a:gridCol>
                <a:gridCol w="1442457">
                  <a:extLst>
                    <a:ext uri="{9D8B030D-6E8A-4147-A177-3AD203B41FA5}">
                      <a16:colId xmlns:a16="http://schemas.microsoft.com/office/drawing/2014/main" val="2848014718"/>
                    </a:ext>
                  </a:extLst>
                </a:gridCol>
                <a:gridCol w="1779491">
                  <a:extLst>
                    <a:ext uri="{9D8B030D-6E8A-4147-A177-3AD203B41FA5}">
                      <a16:colId xmlns:a16="http://schemas.microsoft.com/office/drawing/2014/main" val="4033866487"/>
                    </a:ext>
                  </a:extLst>
                </a:gridCol>
              </a:tblGrid>
              <a:tr h="581567">
                <a:tc>
                  <a:txBody>
                    <a:bodyPr/>
                    <a:lstStyle/>
                    <a:p>
                      <a:pPr algn="l" fontAlgn="b"/>
                      <a:r>
                        <a:rPr lang="en-US" sz="1800" b="1" u="none" strike="noStrike" dirty="0">
                          <a:effectLst/>
                          <a:latin typeface="Georgia" panose="02040502050405020303" pitchFamily="18" charset="0"/>
                        </a:rPr>
                        <a:t>Organization Level</a:t>
                      </a:r>
                      <a:endParaRPr lang="en-US" sz="1800" b="1" i="0" u="none" strike="noStrike" dirty="0">
                        <a:solidFill>
                          <a:srgbClr val="000000"/>
                        </a:solidFill>
                        <a:effectLst/>
                        <a:latin typeface="Georgia" panose="02040502050405020303" pitchFamily="18" charset="0"/>
                      </a:endParaRPr>
                    </a:p>
                  </a:txBody>
                  <a:tcPr marL="2762" marR="2762" marT="2762" marB="0" anchor="b"/>
                </a:tc>
                <a:tc>
                  <a:txBody>
                    <a:bodyPr/>
                    <a:lstStyle/>
                    <a:p>
                      <a:pPr algn="l" fontAlgn="b"/>
                      <a:r>
                        <a:rPr lang="en-US" sz="1800" b="1" u="none" strike="noStrike" dirty="0">
                          <a:effectLst/>
                          <a:latin typeface="Georgia" panose="02040502050405020303" pitchFamily="18" charset="0"/>
                        </a:rPr>
                        <a:t>People of Color*</a:t>
                      </a:r>
                      <a:endParaRPr lang="en-US" sz="1800" b="1" i="0" u="none" strike="noStrike" dirty="0">
                        <a:solidFill>
                          <a:srgbClr val="000000"/>
                        </a:solidFill>
                        <a:effectLst/>
                        <a:latin typeface="Georgia" panose="02040502050405020303" pitchFamily="18" charset="0"/>
                      </a:endParaRPr>
                    </a:p>
                  </a:txBody>
                  <a:tcPr marL="2762" marR="2762" marT="2762" marB="0" anchor="b"/>
                </a:tc>
                <a:tc>
                  <a:txBody>
                    <a:bodyPr/>
                    <a:lstStyle/>
                    <a:p>
                      <a:pPr algn="l" fontAlgn="b"/>
                      <a:r>
                        <a:rPr lang="en-US" sz="1800" b="1" u="none" strike="noStrike" dirty="0">
                          <a:effectLst/>
                          <a:latin typeface="Georgia" panose="02040502050405020303" pitchFamily="18" charset="0"/>
                        </a:rPr>
                        <a:t>Disability**</a:t>
                      </a:r>
                      <a:endParaRPr lang="en-US" sz="1800" b="1" i="0" u="none" strike="noStrike" dirty="0">
                        <a:solidFill>
                          <a:srgbClr val="000000"/>
                        </a:solidFill>
                        <a:effectLst/>
                        <a:latin typeface="Georgia" panose="02040502050405020303" pitchFamily="18" charset="0"/>
                      </a:endParaRPr>
                    </a:p>
                  </a:txBody>
                  <a:tcPr marL="2762" marR="2762" marT="2762" marB="0" anchor="b"/>
                </a:tc>
                <a:tc>
                  <a:txBody>
                    <a:bodyPr/>
                    <a:lstStyle/>
                    <a:p>
                      <a:pPr algn="l" fontAlgn="b"/>
                      <a:r>
                        <a:rPr lang="en-US" sz="1800" b="1" u="none" strike="noStrike" dirty="0">
                          <a:effectLst/>
                          <a:latin typeface="Georgia" panose="02040502050405020303" pitchFamily="18" charset="0"/>
                        </a:rPr>
                        <a:t>LGBTQIA+***</a:t>
                      </a:r>
                      <a:endParaRPr lang="en-US" sz="1800" b="1" i="0" u="none" strike="noStrike" dirty="0">
                        <a:solidFill>
                          <a:srgbClr val="000000"/>
                        </a:solidFill>
                        <a:effectLst/>
                        <a:latin typeface="Georgia" panose="02040502050405020303" pitchFamily="18" charset="0"/>
                      </a:endParaRPr>
                    </a:p>
                  </a:txBody>
                  <a:tcPr marL="2762" marR="2762" marT="2762" marB="0" anchor="b"/>
                </a:tc>
                <a:extLst>
                  <a:ext uri="{0D108BD9-81ED-4DB2-BD59-A6C34878D82A}">
                    <a16:rowId xmlns:a16="http://schemas.microsoft.com/office/drawing/2014/main" val="3677686334"/>
                  </a:ext>
                </a:extLst>
              </a:tr>
              <a:tr h="538432">
                <a:tc>
                  <a:txBody>
                    <a:bodyPr/>
                    <a:lstStyle/>
                    <a:p>
                      <a:pPr algn="l" fontAlgn="b"/>
                      <a:r>
                        <a:rPr lang="en-US" sz="1600" u="none" strike="noStrike" dirty="0">
                          <a:effectLst/>
                          <a:latin typeface="Georgia" panose="02040502050405020303" pitchFamily="18" charset="0"/>
                        </a:rPr>
                        <a:t>Board</a:t>
                      </a:r>
                      <a:endParaRPr lang="en-US" sz="1600" b="0" i="0" u="none" strike="noStrike" dirty="0">
                        <a:solidFill>
                          <a:srgbClr val="000000"/>
                        </a:solidFill>
                        <a:effectLst/>
                        <a:latin typeface="Georgia" panose="02040502050405020303" pitchFamily="18" charset="0"/>
                      </a:endParaRPr>
                    </a:p>
                  </a:txBody>
                  <a:tcPr marL="2762" marR="2762" marT="2762" marB="0" anchor="b"/>
                </a:tc>
                <a:tc>
                  <a:txBody>
                    <a:bodyPr/>
                    <a:lstStyle/>
                    <a:p>
                      <a:pPr algn="ctr" fontAlgn="b"/>
                      <a:r>
                        <a:rPr lang="en-US" sz="1600" u="none" strike="noStrike" dirty="0">
                          <a:effectLst/>
                          <a:latin typeface="Georgia" panose="02040502050405020303" pitchFamily="18" charset="0"/>
                        </a:rPr>
                        <a:t>30%</a:t>
                      </a:r>
                      <a:endParaRPr lang="en-US" sz="1600" b="0" i="0" u="none" strike="noStrike" dirty="0">
                        <a:solidFill>
                          <a:srgbClr val="000000"/>
                        </a:solidFill>
                        <a:effectLst/>
                        <a:latin typeface="Georgia" panose="02040502050405020303" pitchFamily="18" charset="0"/>
                      </a:endParaRPr>
                    </a:p>
                  </a:txBody>
                  <a:tcPr marL="2762" marR="2762" marT="2762" marB="0" anchor="b"/>
                </a:tc>
                <a:tc>
                  <a:txBody>
                    <a:bodyPr/>
                    <a:lstStyle/>
                    <a:p>
                      <a:pPr algn="ctr" fontAlgn="b"/>
                      <a:r>
                        <a:rPr lang="en-US" sz="1600" u="none" strike="noStrike" dirty="0">
                          <a:effectLst/>
                          <a:latin typeface="Georgia" panose="02040502050405020303" pitchFamily="18" charset="0"/>
                        </a:rPr>
                        <a:t>47%</a:t>
                      </a:r>
                      <a:endParaRPr lang="en-US" sz="1600" b="0" i="0" u="none" strike="noStrike" dirty="0">
                        <a:solidFill>
                          <a:srgbClr val="000000"/>
                        </a:solidFill>
                        <a:effectLst/>
                        <a:latin typeface="Georgia" panose="02040502050405020303" pitchFamily="18" charset="0"/>
                      </a:endParaRPr>
                    </a:p>
                  </a:txBody>
                  <a:tcPr marL="2762" marR="2762" marT="2762" marB="0" anchor="b"/>
                </a:tc>
                <a:tc>
                  <a:txBody>
                    <a:bodyPr/>
                    <a:lstStyle/>
                    <a:p>
                      <a:pPr algn="ctr" fontAlgn="b"/>
                      <a:r>
                        <a:rPr lang="en-US" sz="1600" u="none" strike="noStrike" dirty="0">
                          <a:effectLst/>
                          <a:latin typeface="Georgia" panose="02040502050405020303" pitchFamily="18" charset="0"/>
                        </a:rPr>
                        <a:t>10%</a:t>
                      </a:r>
                      <a:endParaRPr lang="en-US" sz="1600" b="0" i="0" u="none" strike="noStrike" dirty="0">
                        <a:solidFill>
                          <a:srgbClr val="000000"/>
                        </a:solidFill>
                        <a:effectLst/>
                        <a:latin typeface="Georgia" panose="02040502050405020303" pitchFamily="18" charset="0"/>
                      </a:endParaRPr>
                    </a:p>
                  </a:txBody>
                  <a:tcPr marL="2762" marR="2762" marT="2762" marB="0" anchor="b"/>
                </a:tc>
                <a:extLst>
                  <a:ext uri="{0D108BD9-81ED-4DB2-BD59-A6C34878D82A}">
                    <a16:rowId xmlns:a16="http://schemas.microsoft.com/office/drawing/2014/main" val="3812745487"/>
                  </a:ext>
                </a:extLst>
              </a:tr>
              <a:tr h="538432">
                <a:tc>
                  <a:txBody>
                    <a:bodyPr/>
                    <a:lstStyle/>
                    <a:p>
                      <a:pPr algn="l" fontAlgn="b"/>
                      <a:r>
                        <a:rPr lang="en-US" sz="1600" u="none" strike="noStrike" dirty="0">
                          <a:effectLst/>
                          <a:latin typeface="Georgia" panose="02040502050405020303" pitchFamily="18" charset="0"/>
                        </a:rPr>
                        <a:t>Staff</a:t>
                      </a:r>
                      <a:endParaRPr lang="en-US" sz="1600" b="0" i="0" u="none" strike="noStrike" dirty="0">
                        <a:solidFill>
                          <a:srgbClr val="000000"/>
                        </a:solidFill>
                        <a:effectLst/>
                        <a:latin typeface="Georgia" panose="02040502050405020303" pitchFamily="18" charset="0"/>
                      </a:endParaRPr>
                    </a:p>
                  </a:txBody>
                  <a:tcPr marL="2762" marR="2762" marT="2762" marB="0" anchor="b"/>
                </a:tc>
                <a:tc>
                  <a:txBody>
                    <a:bodyPr/>
                    <a:lstStyle/>
                    <a:p>
                      <a:pPr algn="ctr" fontAlgn="b"/>
                      <a:r>
                        <a:rPr lang="en-US" sz="1600" u="none" strike="noStrike" dirty="0">
                          <a:effectLst/>
                          <a:latin typeface="Georgia" panose="02040502050405020303" pitchFamily="18" charset="0"/>
                        </a:rPr>
                        <a:t>33%</a:t>
                      </a:r>
                      <a:endParaRPr lang="en-US" sz="1600" b="0" i="0" u="none" strike="noStrike" dirty="0">
                        <a:solidFill>
                          <a:srgbClr val="000000"/>
                        </a:solidFill>
                        <a:effectLst/>
                        <a:latin typeface="Georgia" panose="02040502050405020303" pitchFamily="18" charset="0"/>
                      </a:endParaRPr>
                    </a:p>
                  </a:txBody>
                  <a:tcPr marL="2762" marR="2762" marT="2762" marB="0" anchor="b"/>
                </a:tc>
                <a:tc>
                  <a:txBody>
                    <a:bodyPr/>
                    <a:lstStyle/>
                    <a:p>
                      <a:pPr algn="ctr" fontAlgn="b"/>
                      <a:r>
                        <a:rPr lang="en-US" sz="1600" u="none" strike="noStrike" dirty="0">
                          <a:effectLst/>
                          <a:latin typeface="Georgia" panose="02040502050405020303" pitchFamily="18" charset="0"/>
                        </a:rPr>
                        <a:t>56%</a:t>
                      </a:r>
                      <a:endParaRPr lang="en-US" sz="1600" b="0" i="0" u="none" strike="noStrike" dirty="0">
                        <a:solidFill>
                          <a:srgbClr val="000000"/>
                        </a:solidFill>
                        <a:effectLst/>
                        <a:latin typeface="Georgia" panose="02040502050405020303" pitchFamily="18" charset="0"/>
                      </a:endParaRPr>
                    </a:p>
                  </a:txBody>
                  <a:tcPr marL="2762" marR="2762" marT="2762" marB="0" anchor="b"/>
                </a:tc>
                <a:tc>
                  <a:txBody>
                    <a:bodyPr/>
                    <a:lstStyle/>
                    <a:p>
                      <a:pPr algn="ctr" fontAlgn="b"/>
                      <a:r>
                        <a:rPr lang="en-US" sz="1600" u="none" strike="noStrike">
                          <a:effectLst/>
                          <a:latin typeface="Georgia" panose="02040502050405020303" pitchFamily="18" charset="0"/>
                        </a:rPr>
                        <a:t>33%</a:t>
                      </a:r>
                      <a:endParaRPr lang="en-US" sz="1600" b="0" i="0" u="none" strike="noStrike">
                        <a:solidFill>
                          <a:srgbClr val="000000"/>
                        </a:solidFill>
                        <a:effectLst/>
                        <a:latin typeface="Georgia" panose="02040502050405020303" pitchFamily="18" charset="0"/>
                      </a:endParaRPr>
                    </a:p>
                  </a:txBody>
                  <a:tcPr marL="2762" marR="2762" marT="2762" marB="0" anchor="b"/>
                </a:tc>
                <a:extLst>
                  <a:ext uri="{0D108BD9-81ED-4DB2-BD59-A6C34878D82A}">
                    <a16:rowId xmlns:a16="http://schemas.microsoft.com/office/drawing/2014/main" val="3411023893"/>
                  </a:ext>
                </a:extLst>
              </a:tr>
              <a:tr h="538432">
                <a:tc>
                  <a:txBody>
                    <a:bodyPr/>
                    <a:lstStyle/>
                    <a:p>
                      <a:pPr algn="l" fontAlgn="b"/>
                      <a:r>
                        <a:rPr lang="en-US" sz="1600" u="none" strike="noStrike">
                          <a:effectLst/>
                          <a:latin typeface="Georgia" panose="02040502050405020303" pitchFamily="18" charset="0"/>
                        </a:rPr>
                        <a:t>Paid Fellows</a:t>
                      </a:r>
                      <a:endParaRPr lang="en-US" sz="1600" b="0" i="0" u="none" strike="noStrike">
                        <a:solidFill>
                          <a:srgbClr val="000000"/>
                        </a:solidFill>
                        <a:effectLst/>
                        <a:latin typeface="Georgia" panose="02040502050405020303" pitchFamily="18" charset="0"/>
                      </a:endParaRPr>
                    </a:p>
                  </a:txBody>
                  <a:tcPr marL="2762" marR="2762" marT="2762" marB="0" anchor="b"/>
                </a:tc>
                <a:tc>
                  <a:txBody>
                    <a:bodyPr/>
                    <a:lstStyle/>
                    <a:p>
                      <a:pPr algn="ctr" fontAlgn="b"/>
                      <a:r>
                        <a:rPr lang="en-US" sz="1600" u="none" strike="noStrike" dirty="0">
                          <a:effectLst/>
                          <a:latin typeface="Georgia" panose="02040502050405020303" pitchFamily="18" charset="0"/>
                        </a:rPr>
                        <a:t>90%</a:t>
                      </a:r>
                      <a:endParaRPr lang="en-US" sz="1600" b="0" i="0" u="none" strike="noStrike" dirty="0">
                        <a:solidFill>
                          <a:srgbClr val="000000"/>
                        </a:solidFill>
                        <a:effectLst/>
                        <a:latin typeface="Georgia" panose="02040502050405020303" pitchFamily="18" charset="0"/>
                      </a:endParaRPr>
                    </a:p>
                  </a:txBody>
                  <a:tcPr marL="2762" marR="2762" marT="2762" marB="0" anchor="b"/>
                </a:tc>
                <a:tc>
                  <a:txBody>
                    <a:bodyPr/>
                    <a:lstStyle/>
                    <a:p>
                      <a:pPr algn="ctr" fontAlgn="b"/>
                      <a:r>
                        <a:rPr lang="en-US" sz="1600" u="none" strike="noStrike">
                          <a:effectLst/>
                          <a:latin typeface="Georgia" panose="02040502050405020303" pitchFamily="18" charset="0"/>
                        </a:rPr>
                        <a:t>100%</a:t>
                      </a:r>
                      <a:endParaRPr lang="en-US" sz="1600" b="0" i="0" u="none" strike="noStrike">
                        <a:solidFill>
                          <a:srgbClr val="000000"/>
                        </a:solidFill>
                        <a:effectLst/>
                        <a:latin typeface="Georgia" panose="02040502050405020303" pitchFamily="18" charset="0"/>
                      </a:endParaRPr>
                    </a:p>
                  </a:txBody>
                  <a:tcPr marL="2762" marR="2762" marT="2762" marB="0" anchor="b"/>
                </a:tc>
                <a:tc>
                  <a:txBody>
                    <a:bodyPr/>
                    <a:lstStyle/>
                    <a:p>
                      <a:pPr algn="ctr" fontAlgn="b"/>
                      <a:r>
                        <a:rPr lang="en-US" sz="1600" u="none" strike="noStrike" dirty="0">
                          <a:effectLst/>
                          <a:latin typeface="Georgia" panose="02040502050405020303" pitchFamily="18" charset="0"/>
                        </a:rPr>
                        <a:t>40%</a:t>
                      </a:r>
                      <a:endParaRPr lang="en-US" sz="1600" b="0" i="0" u="none" strike="noStrike" dirty="0">
                        <a:solidFill>
                          <a:srgbClr val="000000"/>
                        </a:solidFill>
                        <a:effectLst/>
                        <a:latin typeface="Georgia" panose="02040502050405020303" pitchFamily="18" charset="0"/>
                      </a:endParaRPr>
                    </a:p>
                  </a:txBody>
                  <a:tcPr marL="2762" marR="2762" marT="2762" marB="0" anchor="b"/>
                </a:tc>
                <a:extLst>
                  <a:ext uri="{0D108BD9-81ED-4DB2-BD59-A6C34878D82A}">
                    <a16:rowId xmlns:a16="http://schemas.microsoft.com/office/drawing/2014/main" val="4087004934"/>
                  </a:ext>
                </a:extLst>
              </a:tr>
              <a:tr h="538432">
                <a:tc>
                  <a:txBody>
                    <a:bodyPr/>
                    <a:lstStyle/>
                    <a:p>
                      <a:pPr algn="l" fontAlgn="b"/>
                      <a:r>
                        <a:rPr lang="en-US" sz="1600" u="none" strike="noStrike" dirty="0">
                          <a:effectLst/>
                          <a:latin typeface="Georgia" panose="02040502050405020303" pitchFamily="18" charset="0"/>
                        </a:rPr>
                        <a:t>Stipend Fellows</a:t>
                      </a:r>
                      <a:endParaRPr lang="en-US" sz="1600" b="0" i="0" u="none" strike="noStrike" dirty="0">
                        <a:solidFill>
                          <a:srgbClr val="000000"/>
                        </a:solidFill>
                        <a:effectLst/>
                        <a:latin typeface="Georgia" panose="02040502050405020303" pitchFamily="18" charset="0"/>
                      </a:endParaRPr>
                    </a:p>
                  </a:txBody>
                  <a:tcPr marL="2762" marR="2762" marT="2762" marB="0" anchor="b"/>
                </a:tc>
                <a:tc>
                  <a:txBody>
                    <a:bodyPr/>
                    <a:lstStyle/>
                    <a:p>
                      <a:pPr algn="ctr" fontAlgn="b"/>
                      <a:r>
                        <a:rPr lang="en-US" sz="1600" u="none" strike="noStrike" dirty="0">
                          <a:effectLst/>
                          <a:latin typeface="Georgia" panose="02040502050405020303" pitchFamily="18" charset="0"/>
                        </a:rPr>
                        <a:t>38%</a:t>
                      </a:r>
                      <a:endParaRPr lang="en-US" sz="1600" b="0" i="0" u="none" strike="noStrike" dirty="0">
                        <a:solidFill>
                          <a:srgbClr val="000000"/>
                        </a:solidFill>
                        <a:effectLst/>
                        <a:latin typeface="Georgia" panose="02040502050405020303" pitchFamily="18" charset="0"/>
                      </a:endParaRPr>
                    </a:p>
                  </a:txBody>
                  <a:tcPr marL="2762" marR="2762" marT="2762" marB="0" anchor="b"/>
                </a:tc>
                <a:tc>
                  <a:txBody>
                    <a:bodyPr/>
                    <a:lstStyle/>
                    <a:p>
                      <a:pPr algn="ctr" fontAlgn="b"/>
                      <a:r>
                        <a:rPr lang="en-US" sz="1600" u="none" strike="noStrike" dirty="0">
                          <a:effectLst/>
                          <a:latin typeface="Georgia" panose="02040502050405020303" pitchFamily="18" charset="0"/>
                        </a:rPr>
                        <a:t>71%</a:t>
                      </a:r>
                      <a:endParaRPr lang="en-US" sz="1600" b="0" i="0" u="none" strike="noStrike" dirty="0">
                        <a:solidFill>
                          <a:srgbClr val="000000"/>
                        </a:solidFill>
                        <a:effectLst/>
                        <a:latin typeface="Georgia" panose="02040502050405020303" pitchFamily="18" charset="0"/>
                      </a:endParaRPr>
                    </a:p>
                  </a:txBody>
                  <a:tcPr marL="2762" marR="2762" marT="2762" marB="0" anchor="b"/>
                </a:tc>
                <a:tc>
                  <a:txBody>
                    <a:bodyPr/>
                    <a:lstStyle/>
                    <a:p>
                      <a:pPr algn="ctr" fontAlgn="b"/>
                      <a:r>
                        <a:rPr lang="en-US" sz="1600" u="none" strike="noStrike" dirty="0">
                          <a:effectLst/>
                          <a:latin typeface="Georgia" panose="02040502050405020303" pitchFamily="18" charset="0"/>
                        </a:rPr>
                        <a:t>21%</a:t>
                      </a:r>
                      <a:endParaRPr lang="en-US" sz="1600" b="0" i="0" u="none" strike="noStrike" dirty="0">
                        <a:solidFill>
                          <a:srgbClr val="000000"/>
                        </a:solidFill>
                        <a:effectLst/>
                        <a:latin typeface="Georgia" panose="02040502050405020303" pitchFamily="18" charset="0"/>
                      </a:endParaRPr>
                    </a:p>
                  </a:txBody>
                  <a:tcPr marL="2762" marR="2762" marT="2762" marB="0" anchor="b"/>
                </a:tc>
                <a:extLst>
                  <a:ext uri="{0D108BD9-81ED-4DB2-BD59-A6C34878D82A}">
                    <a16:rowId xmlns:a16="http://schemas.microsoft.com/office/drawing/2014/main" val="1575862495"/>
                  </a:ext>
                </a:extLst>
              </a:tr>
            </a:tbl>
          </a:graphicData>
        </a:graphic>
      </p:graphicFrame>
      <p:sp>
        <p:nvSpPr>
          <p:cNvPr id="8" name="TextBox 7">
            <a:extLst>
              <a:ext uri="{FF2B5EF4-FFF2-40B4-BE49-F238E27FC236}">
                <a16:creationId xmlns:a16="http://schemas.microsoft.com/office/drawing/2014/main" id="{027096C6-CCED-4C54-8121-0E1497F138F4}"/>
              </a:ext>
            </a:extLst>
          </p:cNvPr>
          <p:cNvSpPr txBox="1"/>
          <p:nvPr/>
        </p:nvSpPr>
        <p:spPr>
          <a:xfrm>
            <a:off x="676071" y="5587246"/>
            <a:ext cx="7791855" cy="623248"/>
          </a:xfrm>
          <a:prstGeom prst="rect">
            <a:avLst/>
          </a:prstGeom>
          <a:noFill/>
        </p:spPr>
        <p:txBody>
          <a:bodyPr wrap="square" rtlCol="0">
            <a:spAutoFit/>
          </a:bodyPr>
          <a:lstStyle/>
          <a:p>
            <a:r>
              <a:rPr lang="en-US" sz="1150" dirty="0">
                <a:latin typeface="Georgia" panose="02040502050405020303" pitchFamily="18" charset="0"/>
              </a:rPr>
              <a:t>*Compared to 17% of nonprofits organizations and 22% of foundations (Source: Community Wealth Partners)</a:t>
            </a:r>
          </a:p>
          <a:p>
            <a:r>
              <a:rPr lang="en-US" sz="1150" dirty="0">
                <a:latin typeface="Georgia" panose="02040502050405020303" pitchFamily="18" charset="0"/>
              </a:rPr>
              <a:t>**Compared to national data of one-in-four adults having a disability (Source: CDC)</a:t>
            </a:r>
          </a:p>
          <a:p>
            <a:r>
              <a:rPr lang="en-US" sz="1150" dirty="0">
                <a:latin typeface="Georgia" panose="02040502050405020303" pitchFamily="18" charset="0"/>
              </a:rPr>
              <a:t>***Compared to 4.5% of US population (Source: Williams Institute at UCLA School of Law)</a:t>
            </a:r>
          </a:p>
        </p:txBody>
      </p:sp>
    </p:spTree>
    <p:extLst>
      <p:ext uri="{BB962C8B-B14F-4D97-AF65-F5344CB8AC3E}">
        <p14:creationId xmlns:p14="http://schemas.microsoft.com/office/powerpoint/2010/main" val="122762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lide Number Placeholder 3"/>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30</a:t>
            </a:fld>
            <a:endParaRPr sz="1350" kern="0">
              <a:latin typeface="Calibri"/>
              <a:cs typeface="Calibri"/>
              <a:sym typeface="Calibri"/>
            </a:endParaRPr>
          </a:p>
        </p:txBody>
      </p:sp>
      <p:sp>
        <p:nvSpPr>
          <p:cNvPr id="492" name="Text Placeholder 7"/>
          <p:cNvSpPr txBox="1">
            <a:spLocks noGrp="1"/>
          </p:cNvSpPr>
          <p:nvPr>
            <p:ph type="body" sz="quarter" idx="1"/>
          </p:nvPr>
        </p:nvSpPr>
        <p:spPr>
          <a:prstGeom prst="rect">
            <a:avLst/>
          </a:prstGeom>
        </p:spPr>
        <p:txBody>
          <a:bodyPr/>
          <a:lstStyle/>
          <a:p>
            <a:pPr>
              <a:spcBef>
                <a:spcPts val="0"/>
              </a:spcBef>
              <a:defRPr sz="2000"/>
            </a:pPr>
            <a:r>
              <a:t>Personal Beliefs</a:t>
            </a:r>
          </a:p>
          <a:p>
            <a:pPr>
              <a:spcBef>
                <a:spcPts val="0"/>
              </a:spcBef>
              <a:defRPr sz="2000"/>
            </a:pPr>
            <a:r>
              <a:t>&amp; Behaviors</a:t>
            </a:r>
          </a:p>
        </p:txBody>
      </p:sp>
      <p:sp>
        <p:nvSpPr>
          <p:cNvPr id="493" name="Text Placeholder 8"/>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0"/>
              </a:spcBef>
              <a:buClrTx/>
              <a:buSzTx/>
              <a:buFontTx/>
              <a:buNone/>
              <a:defRPr sz="2000" b="1">
                <a:solidFill>
                  <a:srgbClr val="FFFFFF"/>
                </a:solidFill>
              </a:defRPr>
            </a:lvl1pPr>
          </a:lstStyle>
          <a:p>
            <a:r>
              <a:t>Policies &amp; Processes</a:t>
            </a:r>
          </a:p>
        </p:txBody>
      </p:sp>
      <p:sp>
        <p:nvSpPr>
          <p:cNvPr id="494" name="Text Placeholder 9"/>
          <p:cNvSpPr>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Data</a:t>
            </a:r>
          </a:p>
        </p:txBody>
      </p:sp>
      <p:sp>
        <p:nvSpPr>
          <p:cNvPr id="495" name="Text Placeholder 13"/>
          <p:cNvSpPr>
            <a:spLocks noGrp="1"/>
          </p:cNvSpPr>
          <p:nvPr>
            <p:ph type="body" idx="1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lvl1pPr marL="0" indent="0">
              <a:spcBef>
                <a:spcPts val="500"/>
              </a:spcBef>
              <a:buClrTx/>
              <a:buSzTx/>
              <a:buFontTx/>
              <a:buNone/>
              <a:defRPr sz="2400"/>
            </a:lvl1pPr>
          </a:lstStyle>
          <a:p>
            <a:r>
              <a:t>Are aware that a white dominant workplace culture exists, but expect people to adhere to dominant organizational norms in order to succeed</a:t>
            </a:r>
          </a:p>
        </p:txBody>
      </p:sp>
      <p:sp>
        <p:nvSpPr>
          <p:cNvPr id="496" name="Text Placeholder 14"/>
          <p:cNvSpPr>
            <a:spLocks noGrp="1"/>
          </p:cNvSpPr>
          <p:nvPr>
            <p:ph type="body" idx="16"/>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500"/>
              </a:spcBef>
              <a:buClrTx/>
              <a:buSzTx/>
              <a:buFontTx/>
              <a:buNone/>
              <a:defRPr sz="2400"/>
            </a:lvl1pPr>
          </a:lstStyle>
          <a:p>
            <a:r>
              <a:t>Share the organization’s commitment to DEI as part of the onboarding process of new employees</a:t>
            </a:r>
          </a:p>
        </p:txBody>
      </p:sp>
      <p:sp>
        <p:nvSpPr>
          <p:cNvPr id="497" name="Text Placeholder 15"/>
          <p:cNvSpPr>
            <a:spLocks noGrp="1"/>
          </p:cNvSpPr>
          <p:nvPr>
            <p:ph type="body" idx="17"/>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500"/>
              </a:spcBef>
              <a:buClrTx/>
              <a:buSzTx/>
              <a:buFontTx/>
              <a:buNone/>
              <a:defRPr sz="2400"/>
            </a:lvl1pPr>
          </a:lstStyle>
          <a:p>
            <a:r>
              <a:t>Emphasize increasing diverse staff representation over addressing retention issues</a:t>
            </a:r>
          </a:p>
        </p:txBody>
      </p:sp>
      <p:sp>
        <p:nvSpPr>
          <p:cNvPr id="498" name="Title 1"/>
          <p:cNvSpPr txBox="1">
            <a:spLocks noGrp="1"/>
          </p:cNvSpPr>
          <p:nvPr>
            <p:ph type="title"/>
          </p:nvPr>
        </p:nvSpPr>
        <p:spPr>
          <a:xfrm>
            <a:off x="1112226" y="1063229"/>
            <a:ext cx="8229601" cy="857251"/>
          </a:xfrm>
          <a:prstGeom prst="rect">
            <a:avLst/>
          </a:prstGeom>
        </p:spPr>
        <p:txBody>
          <a:bodyPr/>
          <a:lstStyle/>
          <a:p>
            <a:r>
              <a:t>Organizational Culture Lever</a:t>
            </a:r>
          </a:p>
        </p:txBody>
      </p:sp>
      <p:grpSp>
        <p:nvGrpSpPr>
          <p:cNvPr id="501" name="Shape 253">
            <a:extLst>
              <a:ext uri="{C183D7F6-B498-43B3-948B-1728B52AA6E4}">
                <adec:decorative xmlns:adec="http://schemas.microsoft.com/office/drawing/2017/decorative" val="1"/>
              </a:ext>
            </a:extLst>
          </p:cNvPr>
          <p:cNvGrpSpPr/>
          <p:nvPr/>
        </p:nvGrpSpPr>
        <p:grpSpPr>
          <a:xfrm>
            <a:off x="6832351" y="1387305"/>
            <a:ext cx="736873" cy="346250"/>
            <a:chOff x="-1" y="0"/>
            <a:chExt cx="982496" cy="461665"/>
          </a:xfrm>
        </p:grpSpPr>
        <p:sp>
          <p:nvSpPr>
            <p:cNvPr id="499" name="Rectangle"/>
            <p:cNvSpPr/>
            <p:nvPr/>
          </p:nvSpPr>
          <p:spPr>
            <a:xfrm>
              <a:off x="-1" y="0"/>
              <a:ext cx="982496" cy="461665"/>
            </a:xfrm>
            <a:prstGeom prst="rect">
              <a:avLst/>
            </a:prstGeom>
            <a:solidFill>
              <a:srgbClr val="FFC49F"/>
            </a:solidFill>
            <a:ln w="12700" cap="flat">
              <a:noFill/>
              <a:miter lim="400000"/>
            </a:ln>
            <a:effectLst/>
          </p:spPr>
          <p:txBody>
            <a:bodyPr wrap="square" lIns="34289" tIns="34289" rIns="34289" bIns="34289" numCol="1" anchor="ctr">
              <a:noAutofit/>
            </a:bodyPr>
            <a:lstStyle/>
            <a:p>
              <a:pPr algn="ctr" defTabSz="685800" hangingPunct="0">
                <a:defRPr sz="1600">
                  <a:solidFill>
                    <a:srgbClr val="FFFFFF"/>
                  </a:solidFill>
                  <a:latin typeface="Lato"/>
                  <a:ea typeface="Lato"/>
                  <a:cs typeface="Lato"/>
                  <a:sym typeface="Lato"/>
                </a:defRPr>
              </a:pPr>
              <a:endParaRPr sz="1200" kern="0">
                <a:solidFill>
                  <a:srgbClr val="FFFFFF"/>
                </a:solidFill>
                <a:latin typeface="Lato"/>
                <a:sym typeface="Lato"/>
              </a:endParaRPr>
            </a:p>
          </p:txBody>
        </p:sp>
        <p:sp>
          <p:nvSpPr>
            <p:cNvPr id="500" name="AWAKE"/>
            <p:cNvSpPr txBox="1"/>
            <p:nvPr/>
          </p:nvSpPr>
          <p:spPr>
            <a:xfrm>
              <a:off x="-1" y="6157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dirty="0"/>
                <a:t>AWAKE</a:t>
              </a:r>
            </a:p>
          </p:txBody>
        </p:sp>
      </p:grpSp>
      <p:grpSp>
        <p:nvGrpSpPr>
          <p:cNvPr id="504" name="Shape 254">
            <a:extLst>
              <a:ext uri="{C183D7F6-B498-43B3-948B-1728B52AA6E4}">
                <adec:decorative xmlns:adec="http://schemas.microsoft.com/office/drawing/2017/decorative" val="1"/>
              </a:ext>
            </a:extLst>
          </p:cNvPr>
          <p:cNvGrpSpPr/>
          <p:nvPr/>
        </p:nvGrpSpPr>
        <p:grpSpPr>
          <a:xfrm>
            <a:off x="7619739" y="1423507"/>
            <a:ext cx="736873" cy="273845"/>
            <a:chOff x="-1" y="0"/>
            <a:chExt cx="982496" cy="365125"/>
          </a:xfrm>
        </p:grpSpPr>
        <p:sp>
          <p:nvSpPr>
            <p:cNvPr id="502"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defRPr sz="1600">
                  <a:solidFill>
                    <a:srgbClr val="C1C1C2"/>
                  </a:solidFill>
                  <a:latin typeface="Lato"/>
                  <a:ea typeface="Lato"/>
                  <a:cs typeface="Lato"/>
                  <a:sym typeface="Lato"/>
                </a:defRPr>
              </a:pPr>
              <a:endParaRPr sz="1200" kern="0">
                <a:solidFill>
                  <a:srgbClr val="C1C1C2"/>
                </a:solidFill>
                <a:latin typeface="Lato"/>
                <a:sym typeface="Lato"/>
              </a:endParaRPr>
            </a:p>
          </p:txBody>
        </p:sp>
        <p:sp>
          <p:nvSpPr>
            <p:cNvPr id="503" name="WOKE"/>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dirty="0"/>
                <a:t>WOKE</a:t>
              </a:r>
            </a:p>
          </p:txBody>
        </p:sp>
      </p:grpSp>
      <p:grpSp>
        <p:nvGrpSpPr>
          <p:cNvPr id="507" name="Shape 255">
            <a:extLst>
              <a:ext uri="{C183D7F6-B498-43B3-948B-1728B52AA6E4}">
                <adec:decorative xmlns:adec="http://schemas.microsoft.com/office/drawing/2017/decorative" val="1"/>
              </a:ext>
            </a:extLst>
          </p:cNvPr>
          <p:cNvGrpSpPr/>
          <p:nvPr/>
        </p:nvGrpSpPr>
        <p:grpSpPr>
          <a:xfrm>
            <a:off x="8398461" y="1423507"/>
            <a:ext cx="736873" cy="273845"/>
            <a:chOff x="-1" y="0"/>
            <a:chExt cx="982496" cy="365125"/>
          </a:xfrm>
        </p:grpSpPr>
        <p:sp>
          <p:nvSpPr>
            <p:cNvPr id="505"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defRPr sz="1600">
                  <a:solidFill>
                    <a:srgbClr val="C1C1C2"/>
                  </a:solidFill>
                  <a:latin typeface="Lato"/>
                  <a:ea typeface="Lato"/>
                  <a:cs typeface="Lato"/>
                  <a:sym typeface="Lato"/>
                </a:defRPr>
              </a:pPr>
              <a:endParaRPr sz="1200" kern="0">
                <a:solidFill>
                  <a:srgbClr val="C1C1C2"/>
                </a:solidFill>
                <a:latin typeface="Lato"/>
                <a:sym typeface="Lato"/>
              </a:endParaRPr>
            </a:p>
          </p:txBody>
        </p:sp>
        <p:sp>
          <p:nvSpPr>
            <p:cNvPr id="506" name="WORK"/>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dirty="0"/>
                <a:t>WORK</a:t>
              </a:r>
            </a:p>
          </p:txBody>
        </p:sp>
      </p:grpSp>
      <p:pic>
        <p:nvPicPr>
          <p:cNvPr id="508" name="Picture 12" descr="Picture 12"/>
          <p:cNvPicPr>
            <a:picLocks noChangeAspect="1"/>
          </p:cNvPicPr>
          <p:nvPr/>
        </p:nvPicPr>
        <p:blipFill>
          <a:blip r:embed="rId2"/>
          <a:stretch>
            <a:fillRect/>
          </a:stretch>
        </p:blipFill>
        <p:spPr>
          <a:xfrm>
            <a:off x="493633" y="1251822"/>
            <a:ext cx="548641" cy="548641"/>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Slide Number Placeholder 1"/>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31</a:t>
            </a:fld>
            <a:endParaRPr sz="1350" kern="0">
              <a:latin typeface="Calibri"/>
              <a:cs typeface="Calibri"/>
              <a:sym typeface="Calibri"/>
            </a:endParaRPr>
          </a:p>
        </p:txBody>
      </p:sp>
      <p:sp>
        <p:nvSpPr>
          <p:cNvPr id="511" name="Text Placeholder 2"/>
          <p:cNvSpPr txBox="1">
            <a:spLocks noGrp="1"/>
          </p:cNvSpPr>
          <p:nvPr>
            <p:ph type="body" sz="quarter" idx="1"/>
          </p:nvPr>
        </p:nvSpPr>
        <p:spPr>
          <a:prstGeom prst="rect">
            <a:avLst/>
          </a:prstGeom>
        </p:spPr>
        <p:txBody>
          <a:bodyPr/>
          <a:lstStyle/>
          <a:p>
            <a:pPr>
              <a:spcBef>
                <a:spcPts val="0"/>
              </a:spcBef>
              <a:defRPr sz="2000">
                <a:latin typeface="PT Sans"/>
                <a:ea typeface="PT Sans"/>
                <a:cs typeface="PT Sans"/>
                <a:sym typeface="PT Sans"/>
              </a:defRPr>
            </a:pPr>
            <a:r>
              <a:t>Personal Beliefs</a:t>
            </a:r>
          </a:p>
          <a:p>
            <a:pPr>
              <a:spcBef>
                <a:spcPts val="0"/>
              </a:spcBef>
              <a:defRPr sz="2000">
                <a:latin typeface="PT Sans"/>
                <a:ea typeface="PT Sans"/>
                <a:cs typeface="PT Sans"/>
                <a:sym typeface="PT Sans"/>
              </a:defRPr>
            </a:pPr>
            <a:r>
              <a:t>&amp; Behaviors</a:t>
            </a:r>
          </a:p>
        </p:txBody>
      </p:sp>
      <p:sp>
        <p:nvSpPr>
          <p:cNvPr id="512" name="Text Placeholder 3"/>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Policies &amp; Processes</a:t>
            </a:r>
          </a:p>
        </p:txBody>
      </p:sp>
      <p:sp>
        <p:nvSpPr>
          <p:cNvPr id="513" name="Text Placeholder 4"/>
          <p:cNvSpPr>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Data</a:t>
            </a:r>
          </a:p>
        </p:txBody>
      </p:sp>
      <p:sp>
        <p:nvSpPr>
          <p:cNvPr id="514" name="Text Placeholder 5"/>
          <p:cNvSpPr>
            <a:spLocks noGrp="1"/>
          </p:cNvSpPr>
          <p:nvPr>
            <p:ph type="body" idx="1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marL="0" indent="0">
              <a:spcBef>
                <a:spcPts val="400"/>
              </a:spcBef>
              <a:buClrTx/>
              <a:buSzTx/>
              <a:buFontTx/>
              <a:buNone/>
              <a:defRPr sz="2000"/>
            </a:lvl1pPr>
          </a:lstStyle>
          <a:p>
            <a:r>
              <a:t>Are compelled to discuss racially charged events with their staff when they occur without placing undue responsibility on people of color to explain or defend themselves or their communities</a:t>
            </a:r>
          </a:p>
        </p:txBody>
      </p:sp>
      <p:sp>
        <p:nvSpPr>
          <p:cNvPr id="515" name="Text Placeholder 6"/>
          <p:cNvSpPr>
            <a:spLocks noGrp="1"/>
          </p:cNvSpPr>
          <p:nvPr>
            <p:ph type="body" idx="16"/>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400"/>
              </a:spcBef>
              <a:buClrTx/>
              <a:buSzTx/>
              <a:buFontTx/>
              <a:buNone/>
              <a:defRPr sz="2000"/>
            </a:lvl1pPr>
          </a:lstStyle>
          <a:p>
            <a:r>
              <a:t>Expect participation in race equity work across all levels of the organization</a:t>
            </a:r>
          </a:p>
        </p:txBody>
      </p:sp>
      <p:sp>
        <p:nvSpPr>
          <p:cNvPr id="516" name="Text Placeholder 7"/>
          <p:cNvSpPr>
            <a:spLocks noGrp="1"/>
          </p:cNvSpPr>
          <p:nvPr>
            <p:ph type="body" idx="17"/>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400"/>
              </a:spcBef>
              <a:buClrTx/>
              <a:buSzTx/>
              <a:buFontTx/>
              <a:buNone/>
              <a:defRPr sz="2000"/>
            </a:lvl1pPr>
          </a:lstStyle>
          <a:p>
            <a:r>
              <a:rPr dirty="0"/>
              <a:t>Have long-term strategic plans and measurable goals for creating an equity culture, and an understanding of the organizational change needed to realize it</a:t>
            </a:r>
          </a:p>
        </p:txBody>
      </p:sp>
      <p:sp>
        <p:nvSpPr>
          <p:cNvPr id="517" name="Title 8"/>
          <p:cNvSpPr txBox="1">
            <a:spLocks noGrp="1"/>
          </p:cNvSpPr>
          <p:nvPr>
            <p:ph type="title"/>
          </p:nvPr>
        </p:nvSpPr>
        <p:spPr>
          <a:xfrm>
            <a:off x="981453" y="1004862"/>
            <a:ext cx="8229601" cy="857251"/>
          </a:xfrm>
          <a:prstGeom prst="rect">
            <a:avLst/>
          </a:prstGeom>
        </p:spPr>
        <p:txBody>
          <a:bodyPr/>
          <a:lstStyle/>
          <a:p>
            <a:r>
              <a:rPr dirty="0"/>
              <a:t>Organizational Culture Lever</a:t>
            </a:r>
            <a:r>
              <a:rPr lang="en-US" dirty="0"/>
              <a:t> (2)</a:t>
            </a:r>
            <a:endParaRPr dirty="0"/>
          </a:p>
        </p:txBody>
      </p:sp>
      <p:grpSp>
        <p:nvGrpSpPr>
          <p:cNvPr id="520" name="Shape 253">
            <a:extLst>
              <a:ext uri="{C183D7F6-B498-43B3-948B-1728B52AA6E4}">
                <adec:decorative xmlns:adec="http://schemas.microsoft.com/office/drawing/2017/decorative" val="1"/>
              </a:ext>
            </a:extLst>
          </p:cNvPr>
          <p:cNvGrpSpPr/>
          <p:nvPr/>
        </p:nvGrpSpPr>
        <p:grpSpPr>
          <a:xfrm>
            <a:off x="7646319" y="1341121"/>
            <a:ext cx="736873" cy="346250"/>
            <a:chOff x="-1" y="0"/>
            <a:chExt cx="982496" cy="461665"/>
          </a:xfrm>
        </p:grpSpPr>
        <p:sp>
          <p:nvSpPr>
            <p:cNvPr id="518" name="Rectangle"/>
            <p:cNvSpPr/>
            <p:nvPr/>
          </p:nvSpPr>
          <p:spPr>
            <a:xfrm>
              <a:off x="-1" y="0"/>
              <a:ext cx="982496" cy="461665"/>
            </a:xfrm>
            <a:prstGeom prst="rect">
              <a:avLst/>
            </a:prstGeom>
            <a:solidFill>
              <a:srgbClr val="FFA76E"/>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519" name="WOKE"/>
            <p:cNvSpPr txBox="1"/>
            <p:nvPr/>
          </p:nvSpPr>
          <p:spPr>
            <a:xfrm>
              <a:off x="-1" y="6157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dirty="0"/>
                <a:t>WOKE</a:t>
              </a:r>
            </a:p>
          </p:txBody>
        </p:sp>
      </p:grpSp>
      <p:grpSp>
        <p:nvGrpSpPr>
          <p:cNvPr id="523" name="Shape 254">
            <a:extLst>
              <a:ext uri="{C183D7F6-B498-43B3-948B-1728B52AA6E4}">
                <adec:decorative xmlns:adec="http://schemas.microsoft.com/office/drawing/2017/decorative" val="1"/>
              </a:ext>
            </a:extLst>
          </p:cNvPr>
          <p:cNvGrpSpPr/>
          <p:nvPr/>
        </p:nvGrpSpPr>
        <p:grpSpPr>
          <a:xfrm>
            <a:off x="6857077" y="1423507"/>
            <a:ext cx="736873" cy="273845"/>
            <a:chOff x="-1" y="0"/>
            <a:chExt cx="982496" cy="365125"/>
          </a:xfrm>
        </p:grpSpPr>
        <p:sp>
          <p:nvSpPr>
            <p:cNvPr id="521"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522" name="AWAKE"/>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dirty="0"/>
                <a:t>AWAKE</a:t>
              </a:r>
            </a:p>
          </p:txBody>
        </p:sp>
      </p:grpSp>
      <p:grpSp>
        <p:nvGrpSpPr>
          <p:cNvPr id="526" name="Shape 255">
            <a:extLst>
              <a:ext uri="{C183D7F6-B498-43B3-948B-1728B52AA6E4}">
                <adec:decorative xmlns:adec="http://schemas.microsoft.com/office/drawing/2017/decorative" val="1"/>
              </a:ext>
            </a:extLst>
          </p:cNvPr>
          <p:cNvGrpSpPr/>
          <p:nvPr/>
        </p:nvGrpSpPr>
        <p:grpSpPr>
          <a:xfrm>
            <a:off x="8397335" y="1423507"/>
            <a:ext cx="736873" cy="273845"/>
            <a:chOff x="-1" y="0"/>
            <a:chExt cx="982496" cy="365125"/>
          </a:xfrm>
        </p:grpSpPr>
        <p:sp>
          <p:nvSpPr>
            <p:cNvPr id="524"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defRPr sz="1600">
                  <a:solidFill>
                    <a:srgbClr val="C1C1C2"/>
                  </a:solidFill>
                  <a:latin typeface="Lato"/>
                  <a:ea typeface="Lato"/>
                  <a:cs typeface="Lato"/>
                  <a:sym typeface="Lato"/>
                </a:defRPr>
              </a:pPr>
              <a:endParaRPr sz="1200" kern="0">
                <a:solidFill>
                  <a:srgbClr val="C1C1C2"/>
                </a:solidFill>
                <a:latin typeface="Lato"/>
                <a:sym typeface="Lato"/>
              </a:endParaRPr>
            </a:p>
          </p:txBody>
        </p:sp>
        <p:sp>
          <p:nvSpPr>
            <p:cNvPr id="525" name="WORK"/>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dirty="0"/>
                <a:t>WORK</a:t>
              </a:r>
            </a:p>
          </p:txBody>
        </p:sp>
      </p:grpSp>
      <p:pic>
        <p:nvPicPr>
          <p:cNvPr id="527" name="Picture 12" descr="Picture 12"/>
          <p:cNvPicPr>
            <a:picLocks noChangeAspect="1"/>
          </p:cNvPicPr>
          <p:nvPr/>
        </p:nvPicPr>
        <p:blipFill>
          <a:blip r:embed="rId2"/>
          <a:stretch>
            <a:fillRect/>
          </a:stretch>
        </p:blipFill>
        <p:spPr>
          <a:xfrm>
            <a:off x="432812" y="1239925"/>
            <a:ext cx="548641" cy="548641"/>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lide Number Placeholder 1"/>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32</a:t>
            </a:fld>
            <a:endParaRPr sz="1350" kern="0">
              <a:latin typeface="Calibri"/>
              <a:cs typeface="Calibri"/>
              <a:sym typeface="Calibri"/>
            </a:endParaRPr>
          </a:p>
        </p:txBody>
      </p:sp>
      <p:sp>
        <p:nvSpPr>
          <p:cNvPr id="530" name="Text Placeholder 2"/>
          <p:cNvSpPr txBox="1">
            <a:spLocks noGrp="1"/>
          </p:cNvSpPr>
          <p:nvPr>
            <p:ph type="body" sz="quarter" idx="1"/>
          </p:nvPr>
        </p:nvSpPr>
        <p:spPr>
          <a:prstGeom prst="rect">
            <a:avLst/>
          </a:prstGeom>
        </p:spPr>
        <p:txBody>
          <a:bodyPr/>
          <a:lstStyle/>
          <a:p>
            <a:pPr>
              <a:spcBef>
                <a:spcPts val="0"/>
              </a:spcBef>
              <a:defRPr sz="2000">
                <a:latin typeface="PT Sans"/>
                <a:ea typeface="PT Sans"/>
                <a:cs typeface="PT Sans"/>
                <a:sym typeface="PT Sans"/>
              </a:defRPr>
            </a:pPr>
            <a:r>
              <a:t>Personal Beliefs</a:t>
            </a:r>
          </a:p>
          <a:p>
            <a:pPr>
              <a:spcBef>
                <a:spcPts val="0"/>
              </a:spcBef>
              <a:defRPr sz="2000">
                <a:latin typeface="PT Sans"/>
                <a:ea typeface="PT Sans"/>
                <a:cs typeface="PT Sans"/>
                <a:sym typeface="PT Sans"/>
              </a:defRPr>
            </a:pPr>
            <a:r>
              <a:t>&amp; Behaviors</a:t>
            </a:r>
          </a:p>
        </p:txBody>
      </p:sp>
      <p:sp>
        <p:nvSpPr>
          <p:cNvPr id="531" name="Text Placeholder 3"/>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Policies &amp; Processes</a:t>
            </a:r>
          </a:p>
        </p:txBody>
      </p:sp>
      <p:sp>
        <p:nvSpPr>
          <p:cNvPr id="532" name="Text Placeholder 4"/>
          <p:cNvSpPr>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400"/>
              </a:spcBef>
              <a:buClrTx/>
              <a:buSzTx/>
              <a:buFontTx/>
              <a:buNone/>
              <a:defRPr sz="2000" b="1">
                <a:solidFill>
                  <a:srgbClr val="FFFFFF"/>
                </a:solidFill>
              </a:defRPr>
            </a:lvl1pPr>
          </a:lstStyle>
          <a:p>
            <a:r>
              <a:t>Data</a:t>
            </a:r>
          </a:p>
        </p:txBody>
      </p:sp>
      <p:sp>
        <p:nvSpPr>
          <p:cNvPr id="533" name="Text Placeholder 5"/>
          <p:cNvSpPr>
            <a:spLocks noGrp="1"/>
          </p:cNvSpPr>
          <p:nvPr>
            <p:ph type="body" idx="1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10000"/>
          </a:bodyPr>
          <a:lstStyle>
            <a:lvl1pPr marL="0" indent="0">
              <a:spcBef>
                <a:spcPts val="400"/>
              </a:spcBef>
              <a:buClrTx/>
              <a:buSzTx/>
              <a:buFontTx/>
              <a:buNone/>
              <a:defRPr sz="2000"/>
            </a:lvl1pPr>
          </a:lstStyle>
          <a:p>
            <a:r>
              <a:t>Foster a positive environment where people feel they can raise race-related concerns about policies and programs without experiencing negative consequences or risking being labeled as a troublemaker</a:t>
            </a:r>
          </a:p>
        </p:txBody>
      </p:sp>
      <p:sp>
        <p:nvSpPr>
          <p:cNvPr id="534" name="Text Placeholder 6"/>
          <p:cNvSpPr>
            <a:spLocks noGrp="1"/>
          </p:cNvSpPr>
          <p:nvPr>
            <p:ph type="body" idx="16"/>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400"/>
              </a:spcBef>
              <a:buClrTx/>
              <a:buSzTx/>
              <a:buFontTx/>
              <a:buNone/>
              <a:defRPr sz="2000"/>
            </a:lvl1pPr>
          </a:lstStyle>
          <a:p>
            <a:r>
              <a:rPr dirty="0"/>
              <a:t>Thread accountability across all efforts to support and sustain a racially equitable organization</a:t>
            </a:r>
          </a:p>
        </p:txBody>
      </p:sp>
      <p:sp>
        <p:nvSpPr>
          <p:cNvPr id="535" name="Text Placeholder 7"/>
          <p:cNvSpPr>
            <a:spLocks noGrp="1"/>
          </p:cNvSpPr>
          <p:nvPr>
            <p:ph type="body" idx="17"/>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400"/>
              </a:spcBef>
              <a:buClrTx/>
              <a:buSzTx/>
              <a:buFontTx/>
              <a:buNone/>
              <a:defRPr sz="2000"/>
            </a:lvl1pPr>
          </a:lstStyle>
          <a:p>
            <a:r>
              <a:rPr dirty="0"/>
              <a:t>Assess achievement of social inclusion through employee engagement surveys</a:t>
            </a:r>
          </a:p>
        </p:txBody>
      </p:sp>
      <p:sp>
        <p:nvSpPr>
          <p:cNvPr id="536" name="Title 8"/>
          <p:cNvSpPr txBox="1">
            <a:spLocks noGrp="1"/>
          </p:cNvSpPr>
          <p:nvPr>
            <p:ph type="title"/>
          </p:nvPr>
        </p:nvSpPr>
        <p:spPr>
          <a:xfrm>
            <a:off x="983028" y="1048166"/>
            <a:ext cx="8229601" cy="857251"/>
          </a:xfrm>
          <a:prstGeom prst="rect">
            <a:avLst/>
          </a:prstGeom>
        </p:spPr>
        <p:txBody>
          <a:bodyPr/>
          <a:lstStyle/>
          <a:p>
            <a:r>
              <a:rPr dirty="0"/>
              <a:t>Organizational Culture Lever</a:t>
            </a:r>
            <a:r>
              <a:rPr lang="en-US" dirty="0"/>
              <a:t> (3)</a:t>
            </a:r>
            <a:endParaRPr dirty="0"/>
          </a:p>
        </p:txBody>
      </p:sp>
      <p:grpSp>
        <p:nvGrpSpPr>
          <p:cNvPr id="539" name="Shape 253">
            <a:extLst>
              <a:ext uri="{C183D7F6-B498-43B3-948B-1728B52AA6E4}">
                <adec:decorative xmlns:adec="http://schemas.microsoft.com/office/drawing/2017/decorative" val="1"/>
              </a:ext>
            </a:extLst>
          </p:cNvPr>
          <p:cNvGrpSpPr/>
          <p:nvPr/>
        </p:nvGrpSpPr>
        <p:grpSpPr>
          <a:xfrm>
            <a:off x="8403386" y="1277446"/>
            <a:ext cx="659133" cy="346250"/>
            <a:chOff x="-1" y="0"/>
            <a:chExt cx="982496" cy="461665"/>
          </a:xfrm>
        </p:grpSpPr>
        <p:sp>
          <p:nvSpPr>
            <p:cNvPr id="537" name="Rectangle"/>
            <p:cNvSpPr/>
            <p:nvPr/>
          </p:nvSpPr>
          <p:spPr>
            <a:xfrm>
              <a:off x="-1" y="0"/>
              <a:ext cx="982496" cy="461665"/>
            </a:xfrm>
            <a:prstGeom prst="rect">
              <a:avLst/>
            </a:prstGeom>
            <a:solidFill>
              <a:schemeClr val="accent6"/>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538" name="WORK"/>
            <p:cNvSpPr txBox="1"/>
            <p:nvPr/>
          </p:nvSpPr>
          <p:spPr>
            <a:xfrm>
              <a:off x="0" y="61578"/>
              <a:ext cx="890913"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dirty="0"/>
                <a:t>WORK</a:t>
              </a:r>
            </a:p>
          </p:txBody>
        </p:sp>
      </p:grpSp>
      <p:grpSp>
        <p:nvGrpSpPr>
          <p:cNvPr id="542" name="Shape 254">
            <a:extLst>
              <a:ext uri="{C183D7F6-B498-43B3-948B-1728B52AA6E4}">
                <adec:decorative xmlns:adec="http://schemas.microsoft.com/office/drawing/2017/decorative" val="1"/>
              </a:ext>
            </a:extLst>
          </p:cNvPr>
          <p:cNvGrpSpPr/>
          <p:nvPr/>
        </p:nvGrpSpPr>
        <p:grpSpPr>
          <a:xfrm>
            <a:off x="6837688" y="1339870"/>
            <a:ext cx="736873" cy="273845"/>
            <a:chOff x="-1" y="0"/>
            <a:chExt cx="982496" cy="365125"/>
          </a:xfrm>
        </p:grpSpPr>
        <p:sp>
          <p:nvSpPr>
            <p:cNvPr id="540"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541" name="AWAKE"/>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dirty="0"/>
                <a:t>AWAKE</a:t>
              </a:r>
            </a:p>
          </p:txBody>
        </p:sp>
      </p:grpSp>
      <p:grpSp>
        <p:nvGrpSpPr>
          <p:cNvPr id="545" name="Shape 255">
            <a:extLst>
              <a:ext uri="{C183D7F6-B498-43B3-948B-1728B52AA6E4}">
                <adec:decorative xmlns:adec="http://schemas.microsoft.com/office/drawing/2017/decorative" val="1"/>
              </a:ext>
            </a:extLst>
          </p:cNvPr>
          <p:cNvGrpSpPr/>
          <p:nvPr/>
        </p:nvGrpSpPr>
        <p:grpSpPr>
          <a:xfrm>
            <a:off x="7615139" y="1329889"/>
            <a:ext cx="736873" cy="273845"/>
            <a:chOff x="-1" y="0"/>
            <a:chExt cx="982496" cy="365125"/>
          </a:xfrm>
        </p:grpSpPr>
        <p:sp>
          <p:nvSpPr>
            <p:cNvPr id="543" name="Rectangle"/>
            <p:cNvSpPr/>
            <p:nvPr/>
          </p:nvSpPr>
          <p:spPr>
            <a:xfrm>
              <a:off x="-1" y="0"/>
              <a:ext cx="982496" cy="365125"/>
            </a:xfrm>
            <a:prstGeom prst="rect">
              <a:avLst/>
            </a:prstGeom>
            <a:solidFill>
              <a:srgbClr val="F2F2F2"/>
            </a:solidFill>
            <a:ln w="12700" cap="flat">
              <a:noFill/>
              <a:miter lim="400000"/>
            </a:ln>
            <a:effectLst/>
          </p:spPr>
          <p:txBody>
            <a:bodyPr wrap="square" lIns="34289" tIns="34289" rIns="34289" bIns="34289" numCol="1" anchor="ctr">
              <a:noAutofit/>
            </a:bodyPr>
            <a:lstStyle/>
            <a:p>
              <a:pPr algn="ctr" defTabSz="685800" hangingPunct="0"/>
              <a:endParaRPr sz="1350" kern="0">
                <a:solidFill>
                  <a:srgbClr val="000000"/>
                </a:solidFill>
                <a:latin typeface="Calibri"/>
                <a:cs typeface="Calibri"/>
                <a:sym typeface="Calibri"/>
              </a:endParaRPr>
            </a:p>
          </p:txBody>
        </p:sp>
        <p:sp>
          <p:nvSpPr>
            <p:cNvPr id="544" name="WOKE"/>
            <p:cNvSpPr txBox="1"/>
            <p:nvPr/>
          </p:nvSpPr>
          <p:spPr>
            <a:xfrm>
              <a:off x="-1" y="13308"/>
              <a:ext cx="982496" cy="3385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C1C1C2"/>
                  </a:solidFill>
                  <a:latin typeface="Lato"/>
                  <a:ea typeface="Lato"/>
                  <a:cs typeface="Lato"/>
                  <a:sym typeface="Lato"/>
                </a:defRPr>
              </a:lvl1pPr>
            </a:lstStyle>
            <a:p>
              <a:pPr defTabSz="685800" hangingPunct="0"/>
              <a:r>
                <a:rPr sz="1200" kern="0" dirty="0"/>
                <a:t>WOKE</a:t>
              </a:r>
            </a:p>
          </p:txBody>
        </p:sp>
      </p:grpSp>
      <p:pic>
        <p:nvPicPr>
          <p:cNvPr id="546" name="Picture 12" descr="Picture 12"/>
          <p:cNvPicPr>
            <a:picLocks noChangeAspect="1"/>
          </p:cNvPicPr>
          <p:nvPr/>
        </p:nvPicPr>
        <p:blipFill>
          <a:blip r:embed="rId2"/>
          <a:stretch>
            <a:fillRect/>
          </a:stretch>
        </p:blipFill>
        <p:spPr>
          <a:xfrm>
            <a:off x="434387" y="1233011"/>
            <a:ext cx="548641" cy="548641"/>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Title 1"/>
          <p:cNvSpPr txBox="1">
            <a:spLocks noGrp="1"/>
          </p:cNvSpPr>
          <p:nvPr>
            <p:ph type="title"/>
          </p:nvPr>
        </p:nvSpPr>
        <p:spPr>
          <a:xfrm>
            <a:off x="1042274" y="1063229"/>
            <a:ext cx="8229601" cy="857251"/>
          </a:xfrm>
          <a:prstGeom prst="rect">
            <a:avLst/>
          </a:prstGeom>
        </p:spPr>
        <p:txBody>
          <a:bodyPr/>
          <a:lstStyle/>
          <a:p>
            <a:r>
              <a:t>Organizational Culture Lever in Practice</a:t>
            </a:r>
          </a:p>
        </p:txBody>
      </p:sp>
      <p:sp>
        <p:nvSpPr>
          <p:cNvPr id="549" name="Slide Number Placeholder 3"/>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33</a:t>
            </a:fld>
            <a:endParaRPr sz="1350" kern="0">
              <a:latin typeface="Calibri"/>
              <a:cs typeface="Calibri"/>
              <a:sym typeface="Calibri"/>
            </a:endParaRPr>
          </a:p>
        </p:txBody>
      </p:sp>
      <p:grpSp>
        <p:nvGrpSpPr>
          <p:cNvPr id="568" name="Group 2">
            <a:extLst>
              <a:ext uri="{C183D7F6-B498-43B3-948B-1728B52AA6E4}">
                <adec:decorative xmlns:adec="http://schemas.microsoft.com/office/drawing/2017/decorative" val="1"/>
              </a:ext>
            </a:extLst>
          </p:cNvPr>
          <p:cNvGrpSpPr/>
          <p:nvPr/>
        </p:nvGrpSpPr>
        <p:grpSpPr>
          <a:xfrm>
            <a:off x="457197" y="1979467"/>
            <a:ext cx="8229604" cy="3422537"/>
            <a:chOff x="-2" y="-2"/>
            <a:chExt cx="10972804" cy="4563381"/>
          </a:xfrm>
        </p:grpSpPr>
        <p:grpSp>
          <p:nvGrpSpPr>
            <p:cNvPr id="552" name="Rectangle 8"/>
            <p:cNvGrpSpPr/>
            <p:nvPr/>
          </p:nvGrpSpPr>
          <p:grpSpPr>
            <a:xfrm>
              <a:off x="1759527" y="1554795"/>
              <a:ext cx="9213275" cy="1569617"/>
              <a:chOff x="0" y="-15209"/>
              <a:chExt cx="9213274" cy="1569616"/>
            </a:xfrm>
          </p:grpSpPr>
          <p:sp>
            <p:nvSpPr>
              <p:cNvPr id="550" name="Rectangle"/>
              <p:cNvSpPr/>
              <p:nvPr/>
            </p:nvSpPr>
            <p:spPr>
              <a:xfrm>
                <a:off x="0" y="5787"/>
                <a:ext cx="9213274" cy="1527627"/>
              </a:xfrm>
              <a:prstGeom prst="rect">
                <a:avLst/>
              </a:prstGeom>
              <a:noFill/>
              <a:ln w="9525" cap="flat">
                <a:solidFill>
                  <a:srgbClr val="EAEAEB"/>
                </a:solidFill>
                <a:prstDash val="solid"/>
                <a:round/>
              </a:ln>
              <a:effectLst/>
            </p:spPr>
            <p:txBody>
              <a:bodyPr wrap="square" lIns="34289" tIns="34289" rIns="34289" bIns="34289" numCol="1" anchor="ctr">
                <a:noAutofit/>
              </a:bodyPr>
              <a:lstStyle/>
              <a:p>
                <a:pPr defTabSz="685800" hangingPunct="0"/>
                <a:endParaRPr sz="1350" kern="0">
                  <a:solidFill>
                    <a:srgbClr val="000000"/>
                  </a:solidFill>
                  <a:latin typeface="Calibri"/>
                  <a:cs typeface="Calibri"/>
                  <a:sym typeface="Calibri"/>
                </a:endParaRPr>
              </a:p>
            </p:txBody>
          </p:sp>
          <p:sp>
            <p:nvSpPr>
              <p:cNvPr id="551" name="Leadership for Educational Equity:…"/>
              <p:cNvSpPr txBox="1"/>
              <p:nvPr/>
            </p:nvSpPr>
            <p:spPr>
              <a:xfrm>
                <a:off x="0" y="-15209"/>
                <a:ext cx="9213274" cy="15696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p>
                <a:pPr indent="54000" defTabSz="685800" hangingPunct="0">
                  <a:defRPr sz="1600" b="1">
                    <a:solidFill>
                      <a:srgbClr val="98989A"/>
                    </a:solidFill>
                    <a:latin typeface="Lato"/>
                    <a:ea typeface="Lato"/>
                    <a:cs typeface="Lato"/>
                    <a:sym typeface="Lato"/>
                  </a:defRPr>
                </a:pPr>
                <a:r>
                  <a:rPr sz="1200" b="1" kern="0">
                    <a:solidFill>
                      <a:srgbClr val="98989A"/>
                    </a:solidFill>
                    <a:latin typeface="Lato"/>
                    <a:sym typeface="Lato"/>
                  </a:rPr>
                  <a:t>Leadership for Educational Equity:</a:t>
                </a:r>
              </a:p>
              <a:p>
                <a:pPr indent="54000" defTabSz="685800" hangingPunct="0">
                  <a:defRPr sz="1600">
                    <a:solidFill>
                      <a:srgbClr val="98989A"/>
                    </a:solidFill>
                    <a:latin typeface="Lato"/>
                    <a:ea typeface="Lato"/>
                    <a:cs typeface="Lato"/>
                    <a:sym typeface="Lato"/>
                  </a:defRPr>
                </a:pPr>
                <a:r>
                  <a:rPr sz="1200" kern="0">
                    <a:solidFill>
                      <a:srgbClr val="98989A"/>
                    </a:solidFill>
                    <a:latin typeface="Lato"/>
                    <a:sym typeface="Lato"/>
                  </a:rPr>
                  <a:t>Created identity-based employee resource groups that invited cross-functional staff to discuss their experiences and identify actions the organization can take to support them.</a:t>
                </a:r>
              </a:p>
              <a:p>
                <a:pPr indent="54000" defTabSz="685800" hangingPunct="0">
                  <a:defRPr sz="1600" b="1">
                    <a:solidFill>
                      <a:srgbClr val="98989A"/>
                    </a:solidFill>
                    <a:latin typeface="Lato"/>
                    <a:ea typeface="Lato"/>
                    <a:cs typeface="Lato"/>
                    <a:sym typeface="Lato"/>
                  </a:defRPr>
                </a:pPr>
                <a:r>
                  <a:rPr sz="1200" b="1" kern="0">
                    <a:solidFill>
                      <a:srgbClr val="98989A"/>
                    </a:solidFill>
                    <a:latin typeface="Lato"/>
                    <a:sym typeface="Lato"/>
                  </a:rPr>
                  <a:t>Year Up:</a:t>
                </a:r>
              </a:p>
              <a:p>
                <a:pPr indent="54000" defTabSz="685800" hangingPunct="0">
                  <a:defRPr sz="1600">
                    <a:solidFill>
                      <a:srgbClr val="98989A"/>
                    </a:solidFill>
                    <a:latin typeface="Lato"/>
                    <a:ea typeface="Lato"/>
                    <a:cs typeface="Lato"/>
                    <a:sym typeface="Lato"/>
                  </a:defRPr>
                </a:pPr>
                <a:r>
                  <a:rPr sz="1200" kern="0">
                    <a:solidFill>
                      <a:srgbClr val="98989A"/>
                    </a:solidFill>
                    <a:latin typeface="Lato"/>
                    <a:sym typeface="Lato"/>
                  </a:rPr>
                  <a:t>Held conversations with senior leadership to create clear definitions for diversity and inclusion prior to writing a diversity statement.</a:t>
                </a:r>
              </a:p>
            </p:txBody>
          </p:sp>
        </p:grpSp>
        <p:grpSp>
          <p:nvGrpSpPr>
            <p:cNvPr id="555" name="Rectangle 9"/>
            <p:cNvGrpSpPr/>
            <p:nvPr/>
          </p:nvGrpSpPr>
          <p:grpSpPr>
            <a:xfrm>
              <a:off x="1759526" y="3241963"/>
              <a:ext cx="9213276" cy="1321416"/>
              <a:chOff x="-1" y="-1"/>
              <a:chExt cx="9213275" cy="1321415"/>
            </a:xfrm>
          </p:grpSpPr>
          <p:sp>
            <p:nvSpPr>
              <p:cNvPr id="553" name="Rectangle"/>
              <p:cNvSpPr/>
              <p:nvPr/>
            </p:nvSpPr>
            <p:spPr>
              <a:xfrm>
                <a:off x="-1" y="-1"/>
                <a:ext cx="9213275" cy="1321415"/>
              </a:xfrm>
              <a:prstGeom prst="rect">
                <a:avLst/>
              </a:prstGeom>
              <a:noFill/>
              <a:ln w="9525" cap="flat">
                <a:solidFill>
                  <a:srgbClr val="EAEAEB"/>
                </a:solidFill>
                <a:prstDash val="solid"/>
                <a:round/>
              </a:ln>
              <a:effectLst/>
            </p:spPr>
            <p:txBody>
              <a:bodyPr wrap="square" lIns="34289" tIns="34289" rIns="34289" bIns="34289" numCol="1" anchor="ctr">
                <a:noAutofit/>
              </a:bodyPr>
              <a:lstStyle/>
              <a:p>
                <a:pPr defTabSz="685800" hangingPunct="0"/>
                <a:endParaRPr sz="1350" kern="0">
                  <a:solidFill>
                    <a:srgbClr val="000000"/>
                  </a:solidFill>
                  <a:latin typeface="Calibri"/>
                  <a:cs typeface="Calibri"/>
                  <a:sym typeface="Calibri"/>
                </a:endParaRPr>
              </a:p>
            </p:txBody>
          </p:sp>
          <p:sp>
            <p:nvSpPr>
              <p:cNvPr id="554" name="Annie E. Casey Foundation:…"/>
              <p:cNvSpPr txBox="1"/>
              <p:nvPr/>
            </p:nvSpPr>
            <p:spPr>
              <a:xfrm>
                <a:off x="-1" y="122119"/>
                <a:ext cx="9213275" cy="10771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p>
                <a:pPr indent="54000" defTabSz="685800" hangingPunct="0">
                  <a:defRPr sz="1600" b="1">
                    <a:solidFill>
                      <a:srgbClr val="98989A"/>
                    </a:solidFill>
                    <a:latin typeface="Lato"/>
                    <a:ea typeface="Lato"/>
                    <a:cs typeface="Lato"/>
                    <a:sym typeface="Lato"/>
                  </a:defRPr>
                </a:pPr>
                <a:r>
                  <a:rPr sz="1200" b="1" kern="0">
                    <a:solidFill>
                      <a:srgbClr val="98989A"/>
                    </a:solidFill>
                    <a:latin typeface="Lato"/>
                    <a:sym typeface="Lato"/>
                  </a:rPr>
                  <a:t>Annie E. Casey Foundation:</a:t>
                </a:r>
              </a:p>
              <a:p>
                <a:pPr indent="54000" defTabSz="685800" hangingPunct="0">
                  <a:defRPr sz="1600">
                    <a:solidFill>
                      <a:srgbClr val="98989A"/>
                    </a:solidFill>
                    <a:latin typeface="Lato"/>
                    <a:ea typeface="Lato"/>
                    <a:cs typeface="Lato"/>
                    <a:sym typeface="Lato"/>
                  </a:defRPr>
                </a:pPr>
                <a:r>
                  <a:rPr sz="1200" kern="0">
                    <a:solidFill>
                      <a:srgbClr val="98989A"/>
                    </a:solidFill>
                    <a:latin typeface="Lato"/>
                    <a:sym typeface="Lato"/>
                  </a:rPr>
                  <a:t>Defined the work of race equity, as well as the organizations needed to understand and embrace it internally, as mission-critical. Make a clear and explicit connection between their equity work and the Foundation’s overall outcomes.</a:t>
                </a:r>
              </a:p>
            </p:txBody>
          </p:sp>
        </p:grpSp>
        <p:grpSp>
          <p:nvGrpSpPr>
            <p:cNvPr id="558" name="Rectangle 7"/>
            <p:cNvGrpSpPr/>
            <p:nvPr/>
          </p:nvGrpSpPr>
          <p:grpSpPr>
            <a:xfrm>
              <a:off x="1759526" y="-2"/>
              <a:ext cx="9213276" cy="1411798"/>
              <a:chOff x="-1" y="-1"/>
              <a:chExt cx="9213275" cy="1411796"/>
            </a:xfrm>
          </p:grpSpPr>
          <p:sp>
            <p:nvSpPr>
              <p:cNvPr id="556" name="Rectangle"/>
              <p:cNvSpPr/>
              <p:nvPr/>
            </p:nvSpPr>
            <p:spPr>
              <a:xfrm>
                <a:off x="-1" y="-1"/>
                <a:ext cx="9213275" cy="1411796"/>
              </a:xfrm>
              <a:prstGeom prst="rect">
                <a:avLst/>
              </a:prstGeom>
              <a:noFill/>
              <a:ln w="9525" cap="flat">
                <a:solidFill>
                  <a:srgbClr val="EAEAEB"/>
                </a:solidFill>
                <a:prstDash val="solid"/>
                <a:round/>
              </a:ln>
              <a:effectLst/>
            </p:spPr>
            <p:txBody>
              <a:bodyPr wrap="square" lIns="34289" tIns="34289" rIns="34289" bIns="34289" numCol="1" anchor="ctr">
                <a:noAutofit/>
              </a:bodyPr>
              <a:lstStyle/>
              <a:p>
                <a:pPr defTabSz="685800" hangingPunct="0"/>
                <a:endParaRPr sz="1350" kern="0">
                  <a:solidFill>
                    <a:srgbClr val="000000"/>
                  </a:solidFill>
                  <a:latin typeface="Calibri"/>
                  <a:cs typeface="Calibri"/>
                  <a:sym typeface="Calibri"/>
                </a:endParaRPr>
              </a:p>
            </p:txBody>
          </p:sp>
          <p:sp>
            <p:nvSpPr>
              <p:cNvPr id="557" name="Leadership for Educational Equity:…"/>
              <p:cNvSpPr txBox="1"/>
              <p:nvPr/>
            </p:nvSpPr>
            <p:spPr>
              <a:xfrm>
                <a:off x="-1" y="44200"/>
                <a:ext cx="9213275" cy="13233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p>
                <a:pPr indent="54000" defTabSz="685800" hangingPunct="0">
                  <a:defRPr sz="1600" b="1">
                    <a:solidFill>
                      <a:srgbClr val="98989A"/>
                    </a:solidFill>
                    <a:latin typeface="Lato"/>
                    <a:ea typeface="Lato"/>
                    <a:cs typeface="Lato"/>
                    <a:sym typeface="Lato"/>
                  </a:defRPr>
                </a:pPr>
                <a:r>
                  <a:rPr sz="1200" b="1" kern="0">
                    <a:solidFill>
                      <a:srgbClr val="98989A"/>
                    </a:solidFill>
                    <a:latin typeface="Lato"/>
                    <a:sym typeface="Lato"/>
                  </a:rPr>
                  <a:t>Leadership for Educational Equity:</a:t>
                </a:r>
              </a:p>
              <a:p>
                <a:pPr indent="54000" defTabSz="685800" hangingPunct="0">
                  <a:defRPr sz="1600">
                    <a:solidFill>
                      <a:srgbClr val="98989A"/>
                    </a:solidFill>
                    <a:latin typeface="Lato"/>
                    <a:ea typeface="Lato"/>
                    <a:cs typeface="Lato"/>
                    <a:sym typeface="Lato"/>
                  </a:defRPr>
                </a:pPr>
                <a:r>
                  <a:rPr sz="1200" kern="0">
                    <a:solidFill>
                      <a:srgbClr val="98989A"/>
                    </a:solidFill>
                    <a:latin typeface="Lato"/>
                    <a:sym typeface="Lato"/>
                  </a:rPr>
                  <a:t>Established a DEI Team to set a vision and define positions, language, and curriculum to achieve it.</a:t>
                </a:r>
              </a:p>
              <a:p>
                <a:pPr indent="54000" defTabSz="685800" hangingPunct="0">
                  <a:defRPr sz="1600" b="1">
                    <a:solidFill>
                      <a:srgbClr val="98989A"/>
                    </a:solidFill>
                    <a:latin typeface="Lato"/>
                    <a:ea typeface="Lato"/>
                    <a:cs typeface="Lato"/>
                    <a:sym typeface="Lato"/>
                  </a:defRPr>
                </a:pPr>
                <a:r>
                  <a:rPr sz="1200" b="1" kern="0">
                    <a:solidFill>
                      <a:srgbClr val="98989A"/>
                    </a:solidFill>
                    <a:latin typeface="Lato"/>
                    <a:sym typeface="Lato"/>
                  </a:rPr>
                  <a:t>Year Up:</a:t>
                </a:r>
              </a:p>
              <a:p>
                <a:pPr indent="54000" defTabSz="685800" hangingPunct="0">
                  <a:defRPr sz="1600">
                    <a:solidFill>
                      <a:srgbClr val="98989A"/>
                    </a:solidFill>
                    <a:latin typeface="Lato"/>
                    <a:ea typeface="Lato"/>
                    <a:cs typeface="Lato"/>
                    <a:sym typeface="Lato"/>
                  </a:defRPr>
                </a:pPr>
                <a:r>
                  <a:rPr sz="1200" kern="0">
                    <a:solidFill>
                      <a:srgbClr val="98989A"/>
                    </a:solidFill>
                    <a:latin typeface="Lato"/>
                    <a:sym typeface="Lato"/>
                  </a:rPr>
                  <a:t>Created a design team comprised of a cross-section of staff that was diverse in terms of race and function. Team met regularly for “deep dives” to improve DEI knowledge.</a:t>
                </a:r>
              </a:p>
            </p:txBody>
          </p:sp>
        </p:grpSp>
        <p:grpSp>
          <p:nvGrpSpPr>
            <p:cNvPr id="561" name="Shape 322"/>
            <p:cNvGrpSpPr/>
            <p:nvPr/>
          </p:nvGrpSpPr>
          <p:grpSpPr>
            <a:xfrm>
              <a:off x="-2" y="-2"/>
              <a:ext cx="1620003" cy="1411798"/>
              <a:chOff x="-1" y="-1"/>
              <a:chExt cx="1620002" cy="1411796"/>
            </a:xfrm>
          </p:grpSpPr>
          <p:sp>
            <p:nvSpPr>
              <p:cNvPr id="559" name="Rectangle"/>
              <p:cNvSpPr/>
              <p:nvPr/>
            </p:nvSpPr>
            <p:spPr>
              <a:xfrm>
                <a:off x="-1" y="-1"/>
                <a:ext cx="1620002" cy="1411796"/>
              </a:xfrm>
              <a:prstGeom prst="rect">
                <a:avLst/>
              </a:prstGeom>
              <a:solidFill>
                <a:srgbClr val="FFC49F"/>
              </a:solidFill>
              <a:ln w="9525" cap="flat">
                <a:solidFill>
                  <a:srgbClr val="FFFFFF"/>
                </a:solidFill>
                <a:prstDash val="solid"/>
                <a:round/>
              </a:ln>
              <a:effectLst/>
            </p:spPr>
            <p:txBody>
              <a:bodyPr wrap="square" lIns="34289" tIns="34289" rIns="34289" bIns="34289" numCol="1" anchor="ctr">
                <a:noAutofit/>
              </a:bodyPr>
              <a:lstStyle/>
              <a:p>
                <a:pPr algn="ctr" defTabSz="685800" hangingPunct="0">
                  <a:defRPr sz="1600">
                    <a:solidFill>
                      <a:srgbClr val="FFFFFF"/>
                    </a:solidFill>
                    <a:latin typeface="Lato"/>
                    <a:ea typeface="Lato"/>
                    <a:cs typeface="Lato"/>
                    <a:sym typeface="Lato"/>
                  </a:defRPr>
                </a:pPr>
                <a:endParaRPr sz="1200" kern="0">
                  <a:solidFill>
                    <a:srgbClr val="FFFFFF"/>
                  </a:solidFill>
                  <a:latin typeface="Lato"/>
                  <a:sym typeface="Lato"/>
                </a:endParaRPr>
              </a:p>
            </p:txBody>
          </p:sp>
          <p:sp>
            <p:nvSpPr>
              <p:cNvPr id="560" name="AWAKE"/>
              <p:cNvSpPr txBox="1"/>
              <p:nvPr/>
            </p:nvSpPr>
            <p:spPr>
              <a:xfrm>
                <a:off x="-1" y="536642"/>
                <a:ext cx="1620002" cy="3385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AWAKE</a:t>
                </a:r>
              </a:p>
            </p:txBody>
          </p:sp>
        </p:grpSp>
        <p:grpSp>
          <p:nvGrpSpPr>
            <p:cNvPr id="564" name="Shape 325"/>
            <p:cNvGrpSpPr/>
            <p:nvPr/>
          </p:nvGrpSpPr>
          <p:grpSpPr>
            <a:xfrm>
              <a:off x="-2" y="1575790"/>
              <a:ext cx="1620003" cy="1527629"/>
              <a:chOff x="-1" y="-1"/>
              <a:chExt cx="1620002" cy="1527628"/>
            </a:xfrm>
          </p:grpSpPr>
          <p:sp>
            <p:nvSpPr>
              <p:cNvPr id="562" name="Rectangle"/>
              <p:cNvSpPr/>
              <p:nvPr/>
            </p:nvSpPr>
            <p:spPr>
              <a:xfrm>
                <a:off x="-1" y="-1"/>
                <a:ext cx="1620002" cy="1527628"/>
              </a:xfrm>
              <a:prstGeom prst="rect">
                <a:avLst/>
              </a:prstGeom>
              <a:solidFill>
                <a:schemeClr val="accent5"/>
              </a:solidFill>
              <a:ln w="9525" cap="flat">
                <a:solidFill>
                  <a:srgbClr val="FFFFFF"/>
                </a:solidFill>
                <a:prstDash val="solid"/>
                <a:round/>
              </a:ln>
              <a:effectLst/>
            </p:spPr>
            <p:txBody>
              <a:bodyPr wrap="square" lIns="34289" tIns="34289" rIns="34289" bIns="34289" numCol="1" anchor="ctr">
                <a:noAutofit/>
              </a:bodyPr>
              <a:lstStyle/>
              <a:p>
                <a:pPr algn="ctr" defTabSz="685800" hangingPunct="0">
                  <a:defRPr sz="1600" b="1">
                    <a:solidFill>
                      <a:srgbClr val="FFFFFF"/>
                    </a:solidFill>
                    <a:latin typeface="Lato"/>
                    <a:ea typeface="Lato"/>
                    <a:cs typeface="Lato"/>
                    <a:sym typeface="Lato"/>
                  </a:defRPr>
                </a:pPr>
                <a:endParaRPr sz="1200" b="1" kern="0">
                  <a:solidFill>
                    <a:srgbClr val="FFFFFF"/>
                  </a:solidFill>
                  <a:latin typeface="Lato"/>
                  <a:sym typeface="Lato"/>
                </a:endParaRPr>
              </a:p>
            </p:txBody>
          </p:sp>
          <p:sp>
            <p:nvSpPr>
              <p:cNvPr id="563" name="WOKE"/>
              <p:cNvSpPr txBox="1"/>
              <p:nvPr/>
            </p:nvSpPr>
            <p:spPr>
              <a:xfrm>
                <a:off x="-1" y="594557"/>
                <a:ext cx="1620002" cy="3385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WOKE</a:t>
                </a:r>
              </a:p>
            </p:txBody>
          </p:sp>
        </p:grpSp>
        <p:grpSp>
          <p:nvGrpSpPr>
            <p:cNvPr id="567" name="Shape 328"/>
            <p:cNvGrpSpPr/>
            <p:nvPr/>
          </p:nvGrpSpPr>
          <p:grpSpPr>
            <a:xfrm>
              <a:off x="-2" y="3241963"/>
              <a:ext cx="1620003" cy="1321416"/>
              <a:chOff x="-1" y="-1"/>
              <a:chExt cx="1620002" cy="1321415"/>
            </a:xfrm>
          </p:grpSpPr>
          <p:sp>
            <p:nvSpPr>
              <p:cNvPr id="565" name="Rectangle"/>
              <p:cNvSpPr/>
              <p:nvPr/>
            </p:nvSpPr>
            <p:spPr>
              <a:xfrm>
                <a:off x="-1" y="-1"/>
                <a:ext cx="1620002" cy="1321415"/>
              </a:xfrm>
              <a:prstGeom prst="rect">
                <a:avLst/>
              </a:prstGeom>
              <a:solidFill>
                <a:schemeClr val="accent6"/>
              </a:solidFill>
              <a:ln w="9525" cap="flat">
                <a:solidFill>
                  <a:srgbClr val="FFFFFF"/>
                </a:solidFill>
                <a:prstDash val="solid"/>
                <a:round/>
              </a:ln>
              <a:effectLst/>
            </p:spPr>
            <p:txBody>
              <a:bodyPr wrap="square" lIns="34289" tIns="34289" rIns="34289" bIns="34289" numCol="1" anchor="ctr">
                <a:noAutofit/>
              </a:bodyPr>
              <a:lstStyle/>
              <a:p>
                <a:pPr algn="ctr" defTabSz="685800" hangingPunct="0">
                  <a:defRPr sz="1600" b="1">
                    <a:solidFill>
                      <a:srgbClr val="FFFFFF"/>
                    </a:solidFill>
                    <a:latin typeface="Lato"/>
                    <a:ea typeface="Lato"/>
                    <a:cs typeface="Lato"/>
                    <a:sym typeface="Lato"/>
                  </a:defRPr>
                </a:pPr>
                <a:endParaRPr sz="1200" b="1" kern="0">
                  <a:solidFill>
                    <a:srgbClr val="FFFFFF"/>
                  </a:solidFill>
                  <a:latin typeface="Lato"/>
                  <a:sym typeface="Lato"/>
                </a:endParaRPr>
              </a:p>
            </p:txBody>
          </p:sp>
          <p:sp>
            <p:nvSpPr>
              <p:cNvPr id="566" name="WORK"/>
              <p:cNvSpPr txBox="1"/>
              <p:nvPr/>
            </p:nvSpPr>
            <p:spPr>
              <a:xfrm>
                <a:off x="-1" y="491452"/>
                <a:ext cx="1620002" cy="3385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numCol="1" anchor="ctr">
                <a:spAutoFit/>
              </a:bodyPr>
              <a:lstStyle>
                <a:lvl1pPr algn="ctr">
                  <a:defRPr sz="1600" b="1">
                    <a:solidFill>
                      <a:srgbClr val="FFFFFF"/>
                    </a:solidFill>
                    <a:latin typeface="Lato"/>
                    <a:ea typeface="Lato"/>
                    <a:cs typeface="Lato"/>
                    <a:sym typeface="Lato"/>
                  </a:defRPr>
                </a:lvl1pPr>
              </a:lstStyle>
              <a:p>
                <a:pPr defTabSz="685800" hangingPunct="0"/>
                <a:r>
                  <a:rPr sz="1200" kern="0"/>
                  <a:t>WORK</a:t>
                </a:r>
              </a:p>
            </p:txBody>
          </p:sp>
        </p:grpSp>
      </p:grpSp>
      <p:pic>
        <p:nvPicPr>
          <p:cNvPr id="569" name="Picture 10" descr="Picture 10"/>
          <p:cNvPicPr>
            <a:picLocks noChangeAspect="1"/>
          </p:cNvPicPr>
          <p:nvPr/>
        </p:nvPicPr>
        <p:blipFill>
          <a:blip r:embed="rId2"/>
          <a:stretch>
            <a:fillRect/>
          </a:stretch>
        </p:blipFill>
        <p:spPr>
          <a:xfrm>
            <a:off x="493633" y="1251822"/>
            <a:ext cx="548641" cy="548641"/>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itle 22"/>
          <p:cNvSpPr txBox="1">
            <a:spLocks noGrp="1"/>
          </p:cNvSpPr>
          <p:nvPr>
            <p:ph type="title"/>
          </p:nvPr>
        </p:nvSpPr>
        <p:spPr>
          <a:xfrm>
            <a:off x="457200" y="1063228"/>
            <a:ext cx="8229601" cy="528314"/>
          </a:xfrm>
          <a:prstGeom prst="rect">
            <a:avLst/>
          </a:prstGeom>
        </p:spPr>
        <p:txBody>
          <a:bodyPr anchor="t">
            <a:normAutofit fontScale="90000"/>
          </a:bodyPr>
          <a:lstStyle/>
          <a:p>
            <a:r>
              <a:rPr dirty="0"/>
              <a:t>Agenda</a:t>
            </a:r>
            <a:r>
              <a:rPr lang="en-US" dirty="0"/>
              <a:t> (4)</a:t>
            </a:r>
            <a:endParaRPr dirty="0"/>
          </a:p>
        </p:txBody>
      </p:sp>
      <p:sp>
        <p:nvSpPr>
          <p:cNvPr id="572" name="Slide Number Placeholder 1"/>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34</a:t>
            </a:fld>
            <a:endParaRPr sz="1350" kern="0">
              <a:latin typeface="Calibri"/>
              <a:cs typeface="Calibri"/>
              <a:sym typeface="Calibri"/>
            </a:endParaRPr>
          </a:p>
        </p:txBody>
      </p:sp>
      <p:sp>
        <p:nvSpPr>
          <p:cNvPr id="573" name="Straight Connector 3">
            <a:extLst>
              <a:ext uri="{C183D7F6-B498-43B3-948B-1728B52AA6E4}">
                <adec:decorative xmlns:adec="http://schemas.microsoft.com/office/drawing/2017/decorative" val="1"/>
              </a:ext>
            </a:extLst>
          </p:cNvPr>
          <p:cNvSpPr/>
          <p:nvPr/>
        </p:nvSpPr>
        <p:spPr>
          <a:xfrm flipH="1">
            <a:off x="1267691" y="2104158"/>
            <a:ext cx="1" cy="2653146"/>
          </a:xfrm>
          <a:prstGeom prst="line">
            <a:avLst/>
          </a:prstGeom>
          <a:ln w="19050">
            <a:solidFill>
              <a:srgbClr val="BFBFBF"/>
            </a:solidFill>
            <a:prstDash val="dash"/>
          </a:ln>
        </p:spPr>
        <p:txBody>
          <a:bodyPr lIns="34289" rIns="34289"/>
          <a:lstStyle/>
          <a:p>
            <a:pPr defTabSz="685800" hangingPunct="0"/>
            <a:endParaRPr sz="1350" kern="0">
              <a:solidFill>
                <a:srgbClr val="000000"/>
              </a:solidFill>
              <a:latin typeface="Calibri"/>
              <a:cs typeface="Calibri"/>
              <a:sym typeface="Calibri"/>
            </a:endParaRPr>
          </a:p>
        </p:txBody>
      </p:sp>
      <p:grpSp>
        <p:nvGrpSpPr>
          <p:cNvPr id="578" name="Group 8">
            <a:extLst>
              <a:ext uri="{C183D7F6-B498-43B3-948B-1728B52AA6E4}">
                <adec:decorative xmlns:adec="http://schemas.microsoft.com/office/drawing/2017/decorative" val="1"/>
              </a:ext>
            </a:extLst>
          </p:cNvPr>
          <p:cNvGrpSpPr/>
          <p:nvPr/>
        </p:nvGrpSpPr>
        <p:grpSpPr>
          <a:xfrm>
            <a:off x="1046018" y="2027959"/>
            <a:ext cx="443348" cy="443348"/>
            <a:chOff x="-1" y="-1"/>
            <a:chExt cx="591130" cy="591130"/>
          </a:xfrm>
        </p:grpSpPr>
        <p:sp>
          <p:nvSpPr>
            <p:cNvPr id="574" name="Oval 7"/>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577" name="Oval 10"/>
            <p:cNvGrpSpPr/>
            <p:nvPr/>
          </p:nvGrpSpPr>
          <p:grpSpPr>
            <a:xfrm>
              <a:off x="67519" y="67519"/>
              <a:ext cx="456090" cy="456090"/>
              <a:chOff x="-1" y="-1"/>
              <a:chExt cx="456088" cy="456088"/>
            </a:xfrm>
          </p:grpSpPr>
          <p:sp>
            <p:nvSpPr>
              <p:cNvPr id="575"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576" name="1"/>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1</a:t>
                </a:r>
              </a:p>
            </p:txBody>
          </p:sp>
        </p:grpSp>
      </p:grpSp>
      <p:grpSp>
        <p:nvGrpSpPr>
          <p:cNvPr id="583" name="Group 12">
            <a:extLst>
              <a:ext uri="{C183D7F6-B498-43B3-948B-1728B52AA6E4}">
                <adec:decorative xmlns:adec="http://schemas.microsoft.com/office/drawing/2017/decorative" val="1"/>
              </a:ext>
            </a:extLst>
          </p:cNvPr>
          <p:cNvGrpSpPr/>
          <p:nvPr/>
        </p:nvGrpSpPr>
        <p:grpSpPr>
          <a:xfrm>
            <a:off x="1046018" y="2836095"/>
            <a:ext cx="443348" cy="443348"/>
            <a:chOff x="-1" y="-1"/>
            <a:chExt cx="591130" cy="591130"/>
          </a:xfrm>
        </p:grpSpPr>
        <p:sp>
          <p:nvSpPr>
            <p:cNvPr id="579" name="Oval 13"/>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582" name="Oval 14"/>
            <p:cNvGrpSpPr/>
            <p:nvPr/>
          </p:nvGrpSpPr>
          <p:grpSpPr>
            <a:xfrm>
              <a:off x="67519" y="67519"/>
              <a:ext cx="456090" cy="456090"/>
              <a:chOff x="-1" y="-1"/>
              <a:chExt cx="456088" cy="456088"/>
            </a:xfrm>
          </p:grpSpPr>
          <p:sp>
            <p:nvSpPr>
              <p:cNvPr id="580"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581" name="2"/>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2</a:t>
                </a:r>
              </a:p>
            </p:txBody>
          </p:sp>
        </p:grpSp>
      </p:grpSp>
      <p:grpSp>
        <p:nvGrpSpPr>
          <p:cNvPr id="588" name="Group 15">
            <a:extLst>
              <a:ext uri="{C183D7F6-B498-43B3-948B-1728B52AA6E4}">
                <adec:decorative xmlns:adec="http://schemas.microsoft.com/office/drawing/2017/decorative" val="1"/>
              </a:ext>
            </a:extLst>
          </p:cNvPr>
          <p:cNvGrpSpPr/>
          <p:nvPr/>
        </p:nvGrpSpPr>
        <p:grpSpPr>
          <a:xfrm>
            <a:off x="1046018" y="3644230"/>
            <a:ext cx="443348" cy="443348"/>
            <a:chOff x="-1" y="-1"/>
            <a:chExt cx="591130" cy="591130"/>
          </a:xfrm>
        </p:grpSpPr>
        <p:sp>
          <p:nvSpPr>
            <p:cNvPr id="584" name="Oval 16"/>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587" name="Oval 17"/>
            <p:cNvGrpSpPr/>
            <p:nvPr/>
          </p:nvGrpSpPr>
          <p:grpSpPr>
            <a:xfrm>
              <a:off x="67519" y="67519"/>
              <a:ext cx="456090" cy="456090"/>
              <a:chOff x="-1" y="-1"/>
              <a:chExt cx="456088" cy="456088"/>
            </a:xfrm>
          </p:grpSpPr>
          <p:sp>
            <p:nvSpPr>
              <p:cNvPr id="585"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586" name="3"/>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3</a:t>
                </a:r>
              </a:p>
            </p:txBody>
          </p:sp>
        </p:grpSp>
      </p:grpSp>
      <p:grpSp>
        <p:nvGrpSpPr>
          <p:cNvPr id="593" name="Group 18">
            <a:extLst>
              <a:ext uri="{C183D7F6-B498-43B3-948B-1728B52AA6E4}">
                <adec:decorative xmlns:adec="http://schemas.microsoft.com/office/drawing/2017/decorative" val="1"/>
              </a:ext>
            </a:extLst>
          </p:cNvPr>
          <p:cNvGrpSpPr/>
          <p:nvPr/>
        </p:nvGrpSpPr>
        <p:grpSpPr>
          <a:xfrm>
            <a:off x="1046018" y="4452363"/>
            <a:ext cx="443348" cy="443348"/>
            <a:chOff x="-1" y="-1"/>
            <a:chExt cx="591130" cy="591130"/>
          </a:xfrm>
        </p:grpSpPr>
        <p:sp>
          <p:nvSpPr>
            <p:cNvPr id="589" name="Oval 19"/>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592" name="Oval 20"/>
            <p:cNvGrpSpPr/>
            <p:nvPr/>
          </p:nvGrpSpPr>
          <p:grpSpPr>
            <a:xfrm>
              <a:off x="67519" y="67519"/>
              <a:ext cx="456090" cy="456090"/>
              <a:chOff x="-1" y="-1"/>
              <a:chExt cx="456088" cy="456088"/>
            </a:xfrm>
          </p:grpSpPr>
          <p:sp>
            <p:nvSpPr>
              <p:cNvPr id="590"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591" name="4"/>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4</a:t>
                </a:r>
              </a:p>
            </p:txBody>
          </p:sp>
        </p:grpSp>
      </p:grpSp>
      <p:sp>
        <p:nvSpPr>
          <p:cNvPr id="594" name="Rectangle 9"/>
          <p:cNvSpPr txBox="1"/>
          <p:nvPr/>
        </p:nvSpPr>
        <p:spPr>
          <a:xfrm>
            <a:off x="1609756" y="1972854"/>
            <a:ext cx="2188418"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Senior Leaders Lever</a:t>
            </a:r>
          </a:p>
        </p:txBody>
      </p:sp>
      <p:sp>
        <p:nvSpPr>
          <p:cNvPr id="595" name="Rectangle 23"/>
          <p:cNvSpPr txBox="1"/>
          <p:nvPr/>
        </p:nvSpPr>
        <p:spPr>
          <a:xfrm>
            <a:off x="1609756" y="2812455"/>
            <a:ext cx="2550696"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Board of Directors Lever</a:t>
            </a:r>
          </a:p>
        </p:txBody>
      </p:sp>
      <p:sp>
        <p:nvSpPr>
          <p:cNvPr id="596" name="Rectangle 24"/>
          <p:cNvSpPr txBox="1"/>
          <p:nvPr/>
        </p:nvSpPr>
        <p:spPr>
          <a:xfrm>
            <a:off x="1609754" y="3585160"/>
            <a:ext cx="2988317"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Organizational Culture Lever</a:t>
            </a:r>
          </a:p>
        </p:txBody>
      </p:sp>
      <p:sp>
        <p:nvSpPr>
          <p:cNvPr id="597" name="Rectangle 25"/>
          <p:cNvSpPr txBox="1"/>
          <p:nvPr/>
        </p:nvSpPr>
        <p:spPr>
          <a:xfrm>
            <a:off x="1609754" y="4421834"/>
            <a:ext cx="1882245"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Community Lever</a:t>
            </a:r>
          </a:p>
        </p:txBody>
      </p:sp>
      <p:sp>
        <p:nvSpPr>
          <p:cNvPr id="598" name="Straight Connector 21">
            <a:extLst>
              <a:ext uri="{C183D7F6-B498-43B3-948B-1728B52AA6E4}">
                <adec:decorative xmlns:adec="http://schemas.microsoft.com/office/drawing/2017/decorative" val="1"/>
              </a:ext>
            </a:extLst>
          </p:cNvPr>
          <p:cNvSpPr/>
          <p:nvPr/>
        </p:nvSpPr>
        <p:spPr>
          <a:xfrm>
            <a:off x="4971011" y="2104159"/>
            <a:ext cx="1" cy="2514601"/>
          </a:xfrm>
          <a:prstGeom prst="line">
            <a:avLst/>
          </a:prstGeom>
          <a:ln w="19050">
            <a:solidFill>
              <a:srgbClr val="BFBFBF"/>
            </a:solidFill>
            <a:prstDash val="dash"/>
          </a:ln>
        </p:spPr>
        <p:txBody>
          <a:bodyPr lIns="34289" rIns="34289"/>
          <a:lstStyle/>
          <a:p>
            <a:pPr defTabSz="685800" hangingPunct="0"/>
            <a:endParaRPr sz="1350" kern="0">
              <a:solidFill>
                <a:srgbClr val="000000"/>
              </a:solidFill>
              <a:latin typeface="Calibri"/>
              <a:cs typeface="Calibri"/>
              <a:sym typeface="Calibri"/>
            </a:endParaRPr>
          </a:p>
        </p:txBody>
      </p:sp>
      <p:grpSp>
        <p:nvGrpSpPr>
          <p:cNvPr id="603" name="Group 26">
            <a:extLst>
              <a:ext uri="{C183D7F6-B498-43B3-948B-1728B52AA6E4}">
                <adec:decorative xmlns:adec="http://schemas.microsoft.com/office/drawing/2017/decorative" val="1"/>
              </a:ext>
            </a:extLst>
          </p:cNvPr>
          <p:cNvGrpSpPr/>
          <p:nvPr/>
        </p:nvGrpSpPr>
        <p:grpSpPr>
          <a:xfrm>
            <a:off x="4749338" y="2027959"/>
            <a:ext cx="443348" cy="443348"/>
            <a:chOff x="-1" y="-1"/>
            <a:chExt cx="591130" cy="591130"/>
          </a:xfrm>
        </p:grpSpPr>
        <p:sp>
          <p:nvSpPr>
            <p:cNvPr id="599" name="Oval 27"/>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602" name="Oval 28"/>
            <p:cNvGrpSpPr/>
            <p:nvPr/>
          </p:nvGrpSpPr>
          <p:grpSpPr>
            <a:xfrm>
              <a:off x="67519" y="67519"/>
              <a:ext cx="456090" cy="456090"/>
              <a:chOff x="-1" y="-1"/>
              <a:chExt cx="456088" cy="456088"/>
            </a:xfrm>
          </p:grpSpPr>
          <p:sp>
            <p:nvSpPr>
              <p:cNvPr id="600"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601" name="5"/>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5</a:t>
                </a:r>
              </a:p>
            </p:txBody>
          </p:sp>
        </p:grpSp>
      </p:grpSp>
      <p:grpSp>
        <p:nvGrpSpPr>
          <p:cNvPr id="608" name="Group 29">
            <a:extLst>
              <a:ext uri="{C183D7F6-B498-43B3-948B-1728B52AA6E4}">
                <adec:decorative xmlns:adec="http://schemas.microsoft.com/office/drawing/2017/decorative" val="1"/>
              </a:ext>
            </a:extLst>
          </p:cNvPr>
          <p:cNvGrpSpPr/>
          <p:nvPr/>
        </p:nvGrpSpPr>
        <p:grpSpPr>
          <a:xfrm>
            <a:off x="4749338" y="2836095"/>
            <a:ext cx="443348" cy="443348"/>
            <a:chOff x="-1" y="-1"/>
            <a:chExt cx="591130" cy="591130"/>
          </a:xfrm>
        </p:grpSpPr>
        <p:sp>
          <p:nvSpPr>
            <p:cNvPr id="604" name="Oval 30"/>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607" name="Oval 31"/>
            <p:cNvGrpSpPr/>
            <p:nvPr/>
          </p:nvGrpSpPr>
          <p:grpSpPr>
            <a:xfrm>
              <a:off x="67519" y="67519"/>
              <a:ext cx="456090" cy="456090"/>
              <a:chOff x="-1" y="-1"/>
              <a:chExt cx="456088" cy="456088"/>
            </a:xfrm>
          </p:grpSpPr>
          <p:sp>
            <p:nvSpPr>
              <p:cNvPr id="605"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606" name="6"/>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6</a:t>
                </a:r>
              </a:p>
            </p:txBody>
          </p:sp>
        </p:grpSp>
      </p:grpSp>
      <p:grpSp>
        <p:nvGrpSpPr>
          <p:cNvPr id="613" name="Group 32">
            <a:extLst>
              <a:ext uri="{C183D7F6-B498-43B3-948B-1728B52AA6E4}">
                <adec:decorative xmlns:adec="http://schemas.microsoft.com/office/drawing/2017/decorative" val="1"/>
              </a:ext>
            </a:extLst>
          </p:cNvPr>
          <p:cNvGrpSpPr/>
          <p:nvPr/>
        </p:nvGrpSpPr>
        <p:grpSpPr>
          <a:xfrm>
            <a:off x="4749338" y="3644230"/>
            <a:ext cx="443348" cy="443348"/>
            <a:chOff x="-1" y="-1"/>
            <a:chExt cx="591130" cy="591130"/>
          </a:xfrm>
        </p:grpSpPr>
        <p:sp>
          <p:nvSpPr>
            <p:cNvPr id="609" name="Oval 33"/>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612" name="Oval 34"/>
            <p:cNvGrpSpPr/>
            <p:nvPr/>
          </p:nvGrpSpPr>
          <p:grpSpPr>
            <a:xfrm>
              <a:off x="67519" y="67519"/>
              <a:ext cx="456090" cy="456090"/>
              <a:chOff x="-1" y="-1"/>
              <a:chExt cx="456088" cy="456088"/>
            </a:xfrm>
          </p:grpSpPr>
          <p:sp>
            <p:nvSpPr>
              <p:cNvPr id="610"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611" name="7"/>
              <p:cNvSpPr txBox="1"/>
              <p:nvPr/>
            </p:nvSpPr>
            <p:spPr>
              <a:xfrm>
                <a:off x="66792" y="58768"/>
                <a:ext cx="322503"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7</a:t>
                </a:r>
              </a:p>
            </p:txBody>
          </p:sp>
        </p:grpSp>
      </p:grpSp>
      <p:sp>
        <p:nvSpPr>
          <p:cNvPr id="614" name="Rectangle 38"/>
          <p:cNvSpPr txBox="1"/>
          <p:nvPr/>
        </p:nvSpPr>
        <p:spPr>
          <a:xfrm>
            <a:off x="5313075" y="1972854"/>
            <a:ext cx="1705914"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Managers Lever</a:t>
            </a:r>
          </a:p>
        </p:txBody>
      </p:sp>
      <p:sp>
        <p:nvSpPr>
          <p:cNvPr id="615" name="Rectangle 39"/>
          <p:cNvSpPr txBox="1"/>
          <p:nvPr/>
        </p:nvSpPr>
        <p:spPr>
          <a:xfrm>
            <a:off x="5313075" y="2812455"/>
            <a:ext cx="2927402"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Learning Environment Lever</a:t>
            </a:r>
          </a:p>
        </p:txBody>
      </p:sp>
      <p:sp>
        <p:nvSpPr>
          <p:cNvPr id="616" name="Rectangle 40"/>
          <p:cNvSpPr txBox="1"/>
          <p:nvPr/>
        </p:nvSpPr>
        <p:spPr>
          <a:xfrm>
            <a:off x="5313076" y="3585160"/>
            <a:ext cx="1175320"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a:solidFill>
                  <a:srgbClr val="A6A6A6"/>
                </a:solidFill>
                <a:latin typeface="Lato"/>
                <a:ea typeface="Lato"/>
                <a:cs typeface="Lato"/>
                <a:sym typeface="Lato"/>
              </a:defRPr>
            </a:lvl1pPr>
          </a:lstStyle>
          <a:p>
            <a:pPr indent="28575" defTabSz="685800" hangingPunct="0">
              <a:spcBef>
                <a:spcPts val="1500"/>
              </a:spcBef>
            </a:pPr>
            <a:r>
              <a:rPr sz="1800" kern="0"/>
              <a:t>Data Lever</a:t>
            </a:r>
          </a:p>
        </p:txBody>
      </p:sp>
      <p:grpSp>
        <p:nvGrpSpPr>
          <p:cNvPr id="621" name="Group 35">
            <a:extLst>
              <a:ext uri="{C183D7F6-B498-43B3-948B-1728B52AA6E4}">
                <adec:decorative xmlns:adec="http://schemas.microsoft.com/office/drawing/2017/decorative" val="1"/>
              </a:ext>
            </a:extLst>
          </p:cNvPr>
          <p:cNvGrpSpPr/>
          <p:nvPr/>
        </p:nvGrpSpPr>
        <p:grpSpPr>
          <a:xfrm>
            <a:off x="4749338" y="4476627"/>
            <a:ext cx="443348" cy="443349"/>
            <a:chOff x="-1" y="-1"/>
            <a:chExt cx="591130" cy="591130"/>
          </a:xfrm>
        </p:grpSpPr>
        <p:sp>
          <p:nvSpPr>
            <p:cNvPr id="617" name="Oval 36"/>
            <p:cNvSpPr/>
            <p:nvPr/>
          </p:nvSpPr>
          <p:spPr>
            <a:xfrm>
              <a:off x="-1" y="-1"/>
              <a:ext cx="591130" cy="591130"/>
            </a:xfrm>
            <a:prstGeom prst="ellipse">
              <a:avLst/>
            </a:prstGeom>
            <a:solidFill>
              <a:srgbClr val="FFFFFF"/>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grpSp>
          <p:nvGrpSpPr>
            <p:cNvPr id="620" name="Oval 37"/>
            <p:cNvGrpSpPr/>
            <p:nvPr/>
          </p:nvGrpSpPr>
          <p:grpSpPr>
            <a:xfrm>
              <a:off x="67519" y="67519"/>
              <a:ext cx="456090" cy="456090"/>
              <a:chOff x="-1" y="-1"/>
              <a:chExt cx="456088" cy="456088"/>
            </a:xfrm>
          </p:grpSpPr>
          <p:sp>
            <p:nvSpPr>
              <p:cNvPr id="618" name="Circle"/>
              <p:cNvSpPr/>
              <p:nvPr/>
            </p:nvSpPr>
            <p:spPr>
              <a:xfrm>
                <a:off x="-1" y="-1"/>
                <a:ext cx="456088" cy="456088"/>
              </a:xfrm>
              <a:prstGeom prst="ellipse">
                <a:avLst/>
              </a:prstGeom>
              <a:solidFill>
                <a:schemeClr val="accent5"/>
              </a:solidFill>
              <a:ln w="9525" cap="flat">
                <a:solidFill>
                  <a:srgbClr val="B44400"/>
                </a:solidFill>
                <a:prstDash val="solid"/>
                <a:round/>
              </a:ln>
              <a:effectLst/>
            </p:spPr>
            <p:txBody>
              <a:bodyPr wrap="square" lIns="34289" tIns="34289" rIns="34289" bIns="34289" numCol="1" anchor="ctr">
                <a:noAutofit/>
              </a:bodyPr>
              <a:lstStyle/>
              <a:p>
                <a:pPr algn="ctr" defTabSz="685800" hangingPunct="0">
                  <a:defRPr>
                    <a:solidFill>
                      <a:srgbClr val="FFFFFF"/>
                    </a:solidFill>
                  </a:defRPr>
                </a:pPr>
                <a:endParaRPr sz="1350" kern="0">
                  <a:solidFill>
                    <a:srgbClr val="FFFFFF"/>
                  </a:solidFill>
                  <a:latin typeface="Calibri"/>
                  <a:cs typeface="Calibri"/>
                  <a:sym typeface="Calibri"/>
                </a:endParaRPr>
              </a:p>
            </p:txBody>
          </p:sp>
          <p:sp>
            <p:nvSpPr>
              <p:cNvPr id="619" name="8"/>
              <p:cNvSpPr txBox="1"/>
              <p:nvPr/>
            </p:nvSpPr>
            <p:spPr>
              <a:xfrm>
                <a:off x="66792" y="58769"/>
                <a:ext cx="322503" cy="3385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ctr">
                <a:spAutoFit/>
              </a:bodyPr>
              <a:lstStyle>
                <a:lvl1pPr algn="ctr">
                  <a:defRPr sz="1600" b="1">
                    <a:latin typeface="Lato"/>
                    <a:ea typeface="Lato"/>
                    <a:cs typeface="Lato"/>
                    <a:sym typeface="Lato"/>
                  </a:defRPr>
                </a:lvl1pPr>
              </a:lstStyle>
              <a:p>
                <a:pPr defTabSz="685800" hangingPunct="0"/>
                <a:r>
                  <a:rPr sz="1200" kern="0">
                    <a:solidFill>
                      <a:srgbClr val="000000"/>
                    </a:solidFill>
                  </a:rPr>
                  <a:t>8</a:t>
                </a:r>
              </a:p>
            </p:txBody>
          </p:sp>
        </p:grpSp>
      </p:grpSp>
      <p:sp>
        <p:nvSpPr>
          <p:cNvPr id="622" name="Rectangle 41"/>
          <p:cNvSpPr txBox="1"/>
          <p:nvPr/>
        </p:nvSpPr>
        <p:spPr>
          <a:xfrm>
            <a:off x="5313075" y="4417558"/>
            <a:ext cx="1276309" cy="456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rIns="34289">
            <a:spAutoFit/>
          </a:bodyPr>
          <a:lstStyle>
            <a:lvl1pPr indent="38100">
              <a:lnSpc>
                <a:spcPct val="150000"/>
              </a:lnSpc>
              <a:spcBef>
                <a:spcPts val="2000"/>
              </a:spcBef>
              <a:defRPr sz="2400" b="1">
                <a:solidFill>
                  <a:schemeClr val="accent2"/>
                </a:solidFill>
                <a:latin typeface="Lato"/>
                <a:ea typeface="Lato"/>
                <a:cs typeface="Lato"/>
                <a:sym typeface="Lato"/>
              </a:defRPr>
            </a:lvl1pPr>
          </a:lstStyle>
          <a:p>
            <a:pPr indent="28575" defTabSz="685800" hangingPunct="0">
              <a:spcBef>
                <a:spcPts val="1500"/>
              </a:spcBef>
            </a:pPr>
            <a:r>
              <a:rPr sz="1800" kern="0">
                <a:solidFill>
                  <a:srgbClr val="00BBB3"/>
                </a:solidFill>
              </a:rPr>
              <a:t>Questions?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Title 4"/>
          <p:cNvSpPr txBox="1">
            <a:spLocks noGrp="1"/>
          </p:cNvSpPr>
          <p:nvPr>
            <p:ph type="title"/>
          </p:nvPr>
        </p:nvSpPr>
        <p:spPr>
          <a:xfrm>
            <a:off x="3103146" y="332249"/>
            <a:ext cx="2937707" cy="857251"/>
          </a:xfrm>
          <a:prstGeom prst="rect">
            <a:avLst/>
          </a:prstGeom>
        </p:spPr>
        <p:txBody>
          <a:bodyPr/>
          <a:lstStyle/>
          <a:p>
            <a:r>
              <a:rPr dirty="0"/>
              <a:t>THANK YOU!</a:t>
            </a:r>
          </a:p>
        </p:txBody>
      </p:sp>
      <p:sp>
        <p:nvSpPr>
          <p:cNvPr id="625" name="Slide Number Placeholder 2"/>
          <p:cNvSpPr txBox="1">
            <a:spLocks noGrp="1"/>
          </p:cNvSpPr>
          <p:nvPr>
            <p:ph type="sldNum" sz="quarter" idx="2"/>
          </p:nvPr>
        </p:nvSpPr>
        <p:spPr>
          <a:xfrm>
            <a:off x="102898" y="5657851"/>
            <a:ext cx="268661" cy="30008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685800" hangingPunct="0"/>
            <a:fld id="{86CB4B4D-7CA3-9044-876B-883B54F8677D}" type="slidenum">
              <a:rPr sz="1350" kern="0">
                <a:latin typeface="Calibri"/>
                <a:cs typeface="Calibri"/>
                <a:sym typeface="Calibri"/>
              </a:rPr>
              <a:pPr defTabSz="685800" hangingPunct="0"/>
              <a:t>35</a:t>
            </a:fld>
            <a:endParaRPr sz="1350" kern="0">
              <a:latin typeface="Calibri"/>
              <a:cs typeface="Calibri"/>
              <a:sym typeface="Calibri"/>
            </a:endParaRPr>
          </a:p>
        </p:txBody>
      </p:sp>
      <p:sp>
        <p:nvSpPr>
          <p:cNvPr id="626" name="Rectangle 5"/>
          <p:cNvSpPr txBox="1"/>
          <p:nvPr/>
        </p:nvSpPr>
        <p:spPr>
          <a:xfrm>
            <a:off x="1502591" y="1579776"/>
            <a:ext cx="5878286" cy="1849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p>
            <a:pPr algn="ctr" defTabSz="685800" hangingPunct="0">
              <a:spcBef>
                <a:spcPts val="450"/>
              </a:spcBef>
              <a:defRPr sz="2600" b="1">
                <a:solidFill>
                  <a:srgbClr val="98989A"/>
                </a:solidFill>
                <a:latin typeface="Lato"/>
                <a:ea typeface="Lato"/>
                <a:cs typeface="Lato"/>
                <a:sym typeface="Lato"/>
              </a:defRPr>
            </a:pPr>
            <a:r>
              <a:rPr sz="1950" b="1" kern="0" dirty="0">
                <a:solidFill>
                  <a:srgbClr val="98989A"/>
                </a:solidFill>
                <a:latin typeface="Lato"/>
                <a:sym typeface="Lato"/>
              </a:rPr>
              <a:t>Follow Us!</a:t>
            </a:r>
          </a:p>
          <a:p>
            <a:pPr algn="ctr" defTabSz="685800" hangingPunct="0">
              <a:spcBef>
                <a:spcPts val="450"/>
              </a:spcBef>
              <a:defRPr sz="2600">
                <a:solidFill>
                  <a:srgbClr val="98989A"/>
                </a:solidFill>
                <a:latin typeface="Lato"/>
                <a:ea typeface="Lato"/>
                <a:cs typeface="Lato"/>
                <a:sym typeface="Lato"/>
              </a:defRPr>
            </a:pPr>
            <a:r>
              <a:rPr sz="1950" kern="0" dirty="0">
                <a:solidFill>
                  <a:srgbClr val="98989A"/>
                </a:solidFill>
                <a:latin typeface="Lato"/>
                <a:sym typeface="Lato"/>
              </a:rPr>
              <a:t>Facebook: Equity in the Center</a:t>
            </a:r>
          </a:p>
          <a:p>
            <a:pPr algn="ctr" defTabSz="685800" hangingPunct="0">
              <a:spcBef>
                <a:spcPts val="450"/>
              </a:spcBef>
              <a:defRPr sz="2600">
                <a:solidFill>
                  <a:srgbClr val="98989A"/>
                </a:solidFill>
                <a:latin typeface="Lato"/>
                <a:ea typeface="Lato"/>
                <a:cs typeface="Lato"/>
                <a:sym typeface="Lato"/>
              </a:defRPr>
            </a:pPr>
            <a:r>
              <a:rPr sz="1950" kern="0" dirty="0">
                <a:solidFill>
                  <a:srgbClr val="98989A"/>
                </a:solidFill>
                <a:latin typeface="Lato"/>
                <a:sym typeface="Lato"/>
              </a:rPr>
              <a:t>Instagram: </a:t>
            </a:r>
            <a:r>
              <a:rPr sz="1950" kern="0" dirty="0" err="1">
                <a:solidFill>
                  <a:srgbClr val="98989A"/>
                </a:solidFill>
                <a:latin typeface="Lato"/>
                <a:sym typeface="Lato"/>
              </a:rPr>
              <a:t>equity_in_the_center</a:t>
            </a:r>
            <a:r>
              <a:rPr sz="1950" kern="0" dirty="0">
                <a:solidFill>
                  <a:srgbClr val="98989A"/>
                </a:solidFill>
                <a:latin typeface="Lato"/>
                <a:sym typeface="Lato"/>
              </a:rPr>
              <a:t>_</a:t>
            </a:r>
          </a:p>
          <a:p>
            <a:pPr algn="ctr" defTabSz="685800" hangingPunct="0">
              <a:spcBef>
                <a:spcPts val="450"/>
              </a:spcBef>
              <a:defRPr sz="2600">
                <a:solidFill>
                  <a:srgbClr val="98989A"/>
                </a:solidFill>
                <a:latin typeface="Lato"/>
                <a:ea typeface="Lato"/>
                <a:cs typeface="Lato"/>
                <a:sym typeface="Lato"/>
              </a:defRPr>
            </a:pPr>
            <a:r>
              <a:rPr sz="1950" kern="0" dirty="0">
                <a:solidFill>
                  <a:srgbClr val="98989A"/>
                </a:solidFill>
                <a:latin typeface="Lato"/>
                <a:sym typeface="Lato"/>
              </a:rPr>
              <a:t>Twitter: @</a:t>
            </a:r>
            <a:r>
              <a:rPr sz="1950" kern="0" dirty="0" err="1">
                <a:solidFill>
                  <a:srgbClr val="98989A"/>
                </a:solidFill>
                <a:latin typeface="Lato"/>
                <a:sym typeface="Lato"/>
              </a:rPr>
              <a:t>equityinthectr</a:t>
            </a:r>
            <a:r>
              <a:rPr sz="1950" kern="0" dirty="0">
                <a:solidFill>
                  <a:srgbClr val="98989A"/>
                </a:solidFill>
                <a:latin typeface="Lato"/>
                <a:sym typeface="Lato"/>
              </a:rPr>
              <a:t>, @klrs98, @aplums22</a:t>
            </a:r>
          </a:p>
          <a:p>
            <a:pPr algn="ctr" defTabSz="685800" hangingPunct="0">
              <a:spcBef>
                <a:spcPts val="450"/>
              </a:spcBef>
              <a:defRPr sz="2600">
                <a:solidFill>
                  <a:srgbClr val="98989A"/>
                </a:solidFill>
                <a:latin typeface="Lato"/>
                <a:ea typeface="Lato"/>
                <a:cs typeface="Lato"/>
                <a:sym typeface="Lato"/>
              </a:defRPr>
            </a:pPr>
            <a:r>
              <a:rPr sz="1950" kern="0" dirty="0">
                <a:solidFill>
                  <a:srgbClr val="98989A"/>
                </a:solidFill>
                <a:latin typeface="Lato"/>
                <a:sym typeface="Lato"/>
              </a:rPr>
              <a:t>Website - </a:t>
            </a:r>
            <a:r>
              <a:rPr sz="1950" u="sng" kern="0" dirty="0">
                <a:solidFill>
                  <a:srgbClr val="00BBB3"/>
                </a:solidFill>
                <a:uFill>
                  <a:solidFill>
                    <a:srgbClr val="00BBB3"/>
                  </a:solidFill>
                </a:uFill>
                <a:latin typeface="Lato"/>
                <a:sym typeface="Lato"/>
                <a:hlinkClick r:id="rId2"/>
              </a:rPr>
              <a:t>www.equityinthecenter.org</a:t>
            </a:r>
          </a:p>
        </p:txBody>
      </p:sp>
      <p:sp>
        <p:nvSpPr>
          <p:cNvPr id="5" name="Shape 426">
            <a:extLst>
              <a:ext uri="{FF2B5EF4-FFF2-40B4-BE49-F238E27FC236}">
                <a16:creationId xmlns:a16="http://schemas.microsoft.com/office/drawing/2014/main" id="{C4D76A03-AEC3-4593-9C8D-35D7636FE9C8}"/>
              </a:ext>
            </a:extLst>
          </p:cNvPr>
          <p:cNvSpPr txBox="1"/>
          <p:nvPr/>
        </p:nvSpPr>
        <p:spPr>
          <a:xfrm>
            <a:off x="-122971" y="3958667"/>
            <a:ext cx="9129409" cy="1849225"/>
          </a:xfrm>
          <a:prstGeom prst="rect">
            <a:avLst/>
          </a:prstGeom>
          <a:noFill/>
          <a:ln>
            <a:noFill/>
          </a:ln>
        </p:spPr>
        <p:txBody>
          <a:bodyPr wrap="square" lIns="91275" tIns="45625" rIns="91275" bIns="45625" anchor="t" anchorCtr="0">
            <a:noAutofit/>
          </a:bodyPr>
          <a:lstStyle/>
          <a:p>
            <a:pPr marL="0" marR="0" lvl="0" indent="0" algn="ctr" defTabSz="914400" rtl="0" eaLnBrk="1" fontAlgn="auto" latinLnBrk="0" hangingPunct="1">
              <a:lnSpc>
                <a:spcPct val="90000"/>
              </a:lnSpc>
              <a:spcBef>
                <a:spcPts val="480"/>
              </a:spcBef>
              <a:spcAft>
                <a:spcPts val="0"/>
              </a:spcAft>
              <a:buClrTx/>
              <a:buSzPct val="25000"/>
              <a:buFontTx/>
              <a:buNone/>
              <a:tabLst/>
              <a:defRPr/>
            </a:pPr>
            <a:r>
              <a:rPr kumimoji="0" lang="en-US" sz="20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rPr>
              <a:t>Jennifer Laszlo Mizrahi</a:t>
            </a:r>
          </a:p>
          <a:p>
            <a:pPr marL="0" marR="0" lvl="0" indent="0" algn="ctr" defTabSz="914400" rtl="0" eaLnBrk="1" fontAlgn="auto" latinLnBrk="0" hangingPunct="1">
              <a:lnSpc>
                <a:spcPct val="90000"/>
              </a:lnSpc>
              <a:spcBef>
                <a:spcPts val="480"/>
              </a:spcBef>
              <a:spcAft>
                <a:spcPts val="0"/>
              </a:spcAft>
              <a:buClrTx/>
              <a:buSzPct val="25000"/>
              <a:buFontTx/>
              <a:buNone/>
              <a:tabLst/>
              <a:defRPr/>
            </a:pPr>
            <a:r>
              <a:rPr kumimoji="0" lang="en-US" sz="20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3"/>
              </a:rPr>
              <a:t>RespectAbility.org</a:t>
            </a:r>
          </a:p>
          <a:p>
            <a:pPr marL="0" marR="0" lvl="0" indent="0" algn="ctr" defTabSz="914400" rtl="0" eaLnBrk="1" fontAlgn="auto" latinLnBrk="0" hangingPunct="1">
              <a:lnSpc>
                <a:spcPct val="90000"/>
              </a:lnSpc>
              <a:spcBef>
                <a:spcPts val="480"/>
              </a:spcBef>
              <a:spcAft>
                <a:spcPts val="0"/>
              </a:spcAft>
              <a:buClrTx/>
              <a:buSzPct val="25000"/>
              <a:buFontTx/>
              <a:buNone/>
              <a:tabLst/>
              <a:defRPr/>
            </a:pPr>
            <a:r>
              <a:rPr kumimoji="0" lang="en-US" sz="20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rPr>
              <a:t>Cell: (202) 365-0787</a:t>
            </a:r>
          </a:p>
          <a:p>
            <a:pPr marL="0" marR="0" lvl="0" indent="0" algn="ctr" defTabSz="914400" rtl="0" eaLnBrk="1" fontAlgn="auto" latinLnBrk="0" hangingPunct="1">
              <a:lnSpc>
                <a:spcPct val="90000"/>
              </a:lnSpc>
              <a:spcBef>
                <a:spcPts val="480"/>
              </a:spcBef>
              <a:spcAft>
                <a:spcPts val="0"/>
              </a:spcAft>
              <a:buClrTx/>
              <a:buSzPct val="25000"/>
              <a:buFontTx/>
              <a:buNone/>
              <a:tabLst/>
              <a:defRPr/>
            </a:pPr>
            <a:r>
              <a:rPr kumimoji="0" lang="en-US" sz="20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4"/>
              </a:rPr>
              <a:t>JenniferM@RespectAbility.org</a:t>
            </a:r>
          </a:p>
          <a:p>
            <a:pPr marL="0" marR="0" lvl="0" indent="0" algn="ctr" defTabSz="914400" rtl="0" eaLnBrk="1" fontAlgn="auto" latinLnBrk="0" hangingPunct="1">
              <a:lnSpc>
                <a:spcPct val="90000"/>
              </a:lnSpc>
              <a:spcBef>
                <a:spcPts val="480"/>
              </a:spcBef>
              <a:spcAft>
                <a:spcPts val="0"/>
              </a:spcAft>
              <a:buClrTx/>
              <a:buSzPct val="25000"/>
              <a:buFontTx/>
              <a:buNone/>
              <a:tabLst/>
              <a:defRPr/>
            </a:pPr>
            <a:r>
              <a:rPr kumimoji="0" lang="en-US" sz="20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rPr>
              <a:t>Twitter: </a:t>
            </a:r>
            <a:r>
              <a:rPr kumimoji="0" lang="en-US" sz="20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5"/>
              </a:rPr>
              <a:t>@</a:t>
            </a:r>
            <a:r>
              <a:rPr kumimoji="0" lang="en-US" sz="2000" b="1" i="0" u="sng" strike="noStrike" kern="0" cap="none" spc="0" normalizeH="0" baseline="0" noProof="0" dirty="0" err="1">
                <a:ln>
                  <a:noFill/>
                </a:ln>
                <a:solidFill>
                  <a:srgbClr val="0000FF"/>
                </a:solidFill>
                <a:effectLst/>
                <a:uLnTx/>
                <a:uFillTx/>
                <a:latin typeface="Libre Baskerville"/>
                <a:ea typeface="Libre Baskerville"/>
                <a:cs typeface="Libre Baskerville"/>
                <a:sym typeface="Libre Baskerville"/>
                <a:hlinkClick r:id="rId5"/>
              </a:rPr>
              <a:t>respect_ability</a:t>
            </a:r>
            <a:r>
              <a:rPr kumimoji="0" lang="en-US" sz="20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5"/>
              </a:rPr>
              <a:t> / </a:t>
            </a:r>
            <a:endParaRPr kumimoji="0" lang="en-US" sz="20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endParaRPr>
          </a:p>
          <a:p>
            <a:pPr marL="0" marR="0" lvl="0" indent="0" algn="ctr" defTabSz="914400" rtl="0" eaLnBrk="1" fontAlgn="auto" latinLnBrk="0" hangingPunct="1">
              <a:lnSpc>
                <a:spcPct val="90000"/>
              </a:lnSpc>
              <a:spcBef>
                <a:spcPts val="480"/>
              </a:spcBef>
              <a:spcAft>
                <a:spcPts val="0"/>
              </a:spcAft>
              <a:buClrTx/>
              <a:buSzPct val="25000"/>
              <a:buFontTx/>
              <a:buNone/>
              <a:tabLst/>
              <a:defRPr/>
            </a:pPr>
            <a:r>
              <a:rPr kumimoji="0" lang="en-US" sz="20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rPr>
              <a:t>Facebook: </a:t>
            </a:r>
            <a:r>
              <a:rPr kumimoji="0" lang="en-US" sz="2000" b="1"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6"/>
              </a:rPr>
              <a:t>https://www.facebook.com/RespectAbilityUSA</a:t>
            </a:r>
            <a:r>
              <a:rPr kumimoji="0" lang="en-US" sz="2000" b="1"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rPr>
              <a:t> </a:t>
            </a:r>
            <a:r>
              <a:rPr kumimoji="0" lang="en-US" sz="20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rPr>
              <a:t>and</a:t>
            </a:r>
            <a:endParaRPr kumimoji="0" sz="2000" b="1" i="0" u="none" strike="noStrike" kern="0" cap="none" spc="0" normalizeH="0" baseline="0" noProof="0" dirty="0">
              <a:ln>
                <a:noFill/>
              </a:ln>
              <a:solidFill>
                <a:srgbClr val="002060"/>
              </a:solidFill>
              <a:effectLst/>
              <a:uLnTx/>
              <a:uFillTx/>
              <a:latin typeface="Libre Baskerville"/>
              <a:ea typeface="Libre Baskerville"/>
              <a:cs typeface="Libre Baskerville"/>
              <a:sym typeface="Libre Baskervill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90000"/>
              </a:lnSpc>
              <a:spcBef>
                <a:spcPts val="480"/>
              </a:spcBef>
              <a:spcAft>
                <a:spcPts val="0"/>
              </a:spcAft>
              <a:buClr>
                <a:srgbClr val="000000"/>
              </a:buClr>
              <a:buSzTx/>
              <a:buFont typeface="Noto Sans Symbols"/>
              <a:buNone/>
              <a:tabLst/>
              <a:defRPr/>
            </a:pPr>
            <a:endParaRPr kumimoji="0" sz="200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0" algn="l" defTabSz="914400" rtl="0" eaLnBrk="1" fontAlgn="auto" latinLnBrk="0" hangingPunct="1">
              <a:lnSpc>
                <a:spcPct val="90000"/>
              </a:lnSpc>
              <a:spcBef>
                <a:spcPts val="480"/>
              </a:spcBef>
              <a:spcAft>
                <a:spcPts val="0"/>
              </a:spcAft>
              <a:buClr>
                <a:srgbClr val="000000"/>
              </a:buClr>
              <a:buSzTx/>
              <a:buFont typeface="Noto Sans Symbols"/>
              <a:buNone/>
              <a:tabLst/>
              <a:defRPr/>
            </a:pPr>
            <a:endParaRPr kumimoji="0" sz="2000"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7"/>
            </a:endParaRPr>
          </a:p>
          <a:p>
            <a:pPr marL="0" marR="0" lvl="0" indent="0" algn="l" defTabSz="914400" rtl="0" eaLnBrk="1" fontAlgn="auto" latinLnBrk="0" hangingPunct="1">
              <a:lnSpc>
                <a:spcPct val="100000"/>
              </a:lnSpc>
              <a:spcBef>
                <a:spcPts val="480"/>
              </a:spcBef>
              <a:spcAft>
                <a:spcPts val="0"/>
              </a:spcAft>
              <a:buClrTx/>
              <a:buSzTx/>
              <a:buFontTx/>
              <a:buNone/>
              <a:tabLst/>
              <a:defRPr/>
            </a:pPr>
            <a:endParaRPr kumimoji="0" sz="2000"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7"/>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Shape 276" descr="1 in 5 Americans have a disability &#10;56.7 million Americans have a disability &#10;8.1 million difficulty seeing&#10;7.6 million difficulty hearing &#10;"/>
          <p:cNvPicPr preferRelativeResize="0"/>
          <p:nvPr/>
        </p:nvPicPr>
        <p:blipFill rotWithShape="1">
          <a:blip r:embed="rId3">
            <a:alphaModFix/>
          </a:blip>
          <a:srcRect/>
          <a:stretch/>
        </p:blipFill>
        <p:spPr>
          <a:xfrm>
            <a:off x="0" y="1252025"/>
            <a:ext cx="9144000" cy="5387925"/>
          </a:xfrm>
          <a:prstGeom prst="rect">
            <a:avLst/>
          </a:prstGeom>
          <a:noFill/>
          <a:ln>
            <a:noFill/>
          </a:ln>
        </p:spPr>
      </p:pic>
      <p:sp>
        <p:nvSpPr>
          <p:cNvPr id="2" name="Title 1">
            <a:extLst>
              <a:ext uri="{FF2B5EF4-FFF2-40B4-BE49-F238E27FC236}">
                <a16:creationId xmlns:a16="http://schemas.microsoft.com/office/drawing/2014/main" id="{E13FA965-427E-49CA-A922-39ACBE16F1D3}"/>
              </a:ext>
            </a:extLst>
          </p:cNvPr>
          <p:cNvSpPr>
            <a:spLocks noGrp="1"/>
          </p:cNvSpPr>
          <p:nvPr>
            <p:ph type="title" idx="4294967295"/>
          </p:nvPr>
        </p:nvSpPr>
        <p:spPr/>
        <p:txBody>
          <a:bodyPr/>
          <a:lstStyle/>
          <a:p>
            <a:pPr algn="r"/>
            <a:r>
              <a:rPr lang="en-US" sz="3000" b="1" dirty="0">
                <a:solidFill>
                  <a:schemeClr val="bg1"/>
                </a:solidFill>
                <a:latin typeface="Georgia" panose="02040502050405020303" pitchFamily="18" charset="0"/>
              </a:rPr>
              <a:t>1 in 5</a:t>
            </a:r>
            <a:r>
              <a:rPr lang="en-US" sz="3000" b="1" baseline="0" dirty="0">
                <a:solidFill>
                  <a:schemeClr val="bg1"/>
                </a:solidFill>
                <a:latin typeface="Georgia" panose="02040502050405020303" pitchFamily="18" charset="0"/>
              </a:rPr>
              <a:t> Americans </a:t>
            </a:r>
            <a:endParaRPr lang="en-US" sz="3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2772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elafonte wordsTextBox 2"/>
          <p:cNvSpPr txBox="1">
            <a:spLocks noChangeArrowheads="1"/>
          </p:cNvSpPr>
          <p:nvPr/>
        </p:nvSpPr>
        <p:spPr bwMode="auto">
          <a:xfrm>
            <a:off x="6327729" y="5740003"/>
            <a:ext cx="2078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05466" eaLnBrk="0" fontAlgn="base" hangingPunct="0">
              <a:spcBef>
                <a:spcPct val="0"/>
              </a:spcBef>
              <a:spcAft>
                <a:spcPct val="0"/>
              </a:spcAft>
            </a:pPr>
            <a:r>
              <a:rPr lang="en-US" altLang="en-US" sz="1400" b="1" dirty="0">
                <a:solidFill>
                  <a:prstClr val="black"/>
                </a:solidFill>
                <a:latin typeface="Georgia" pitchFamily="18" charset="0"/>
                <a:cs typeface="Arial" panose="020B0604020202020204" pitchFamily="34" charset="0"/>
              </a:rPr>
              <a:t>Harry Belafonte: Dyslexia</a:t>
            </a:r>
          </a:p>
        </p:txBody>
      </p:sp>
      <p:pic>
        <p:nvPicPr>
          <p:cNvPr id="5" name="belafonte picPicture 4" descr="Harry Belafonte headshot">
            <a:extLst>
              <a:ext uri="{FF2B5EF4-FFF2-40B4-BE49-F238E27FC236}">
                <a16:creationId xmlns:a16="http://schemas.microsoft.com/office/drawing/2014/main" id="{3CE76231-1FB2-4CCD-BB89-0FB33973A39E}"/>
              </a:ext>
            </a:extLst>
          </p:cNvPr>
          <p:cNvPicPr>
            <a:picLocks noChangeAspect="1"/>
          </p:cNvPicPr>
          <p:nvPr/>
        </p:nvPicPr>
        <p:blipFill>
          <a:blip r:embed="rId3"/>
          <a:stretch>
            <a:fillRect/>
          </a:stretch>
        </p:blipFill>
        <p:spPr>
          <a:xfrm>
            <a:off x="6633764" y="4193304"/>
            <a:ext cx="1466610" cy="1447967"/>
          </a:xfrm>
          <a:prstGeom prst="rect">
            <a:avLst/>
          </a:prstGeom>
        </p:spPr>
      </p:pic>
      <p:sp>
        <p:nvSpPr>
          <p:cNvPr id="30" name="paneda wordsTextBox 29"/>
          <p:cNvSpPr txBox="1"/>
          <p:nvPr/>
        </p:nvSpPr>
        <p:spPr>
          <a:xfrm>
            <a:off x="4638016" y="5745886"/>
            <a:ext cx="1630096" cy="950682"/>
          </a:xfrm>
          <a:prstGeom prst="rect">
            <a:avLst/>
          </a:prstGeom>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pPr algn="ctr" defTabSz="805466" eaLnBrk="0" fontAlgn="base" hangingPunct="0">
              <a:spcBef>
                <a:spcPct val="0"/>
              </a:spcBef>
              <a:spcAft>
                <a:spcPct val="0"/>
              </a:spcAft>
            </a:pPr>
            <a:r>
              <a:rPr lang="en-US" sz="1412" b="1" dirty="0">
                <a:solidFill>
                  <a:prstClr val="black"/>
                </a:solidFill>
                <a:latin typeface="Georgia" pitchFamily="18" charset="0"/>
                <a:cs typeface="Arial" panose="020B0604020202020204" pitchFamily="34" charset="0"/>
              </a:rPr>
              <a:t>Victor </a:t>
            </a:r>
            <a:r>
              <a:rPr lang="en-US" sz="1412" b="1" dirty="0" err="1">
                <a:solidFill>
                  <a:prstClr val="black"/>
                </a:solidFill>
                <a:latin typeface="Georgia" pitchFamily="18" charset="0"/>
                <a:cs typeface="Arial" panose="020B0604020202020204" pitchFamily="34" charset="0"/>
              </a:rPr>
              <a:t>Pañeda</a:t>
            </a:r>
            <a:r>
              <a:rPr lang="en-US" sz="1412" b="1" dirty="0">
                <a:solidFill>
                  <a:prstClr val="black"/>
                </a:solidFill>
                <a:latin typeface="Georgia" pitchFamily="18" charset="0"/>
                <a:cs typeface="Arial" panose="020B0604020202020204" pitchFamily="34" charset="0"/>
              </a:rPr>
              <a:t>, Activist:  Spinal muscular atrophy</a:t>
            </a:r>
            <a:endParaRPr lang="en-US" sz="1412" b="1" dirty="0">
              <a:solidFill>
                <a:prstClr val="black"/>
              </a:solidFill>
              <a:latin typeface="Georgia" pitchFamily="18" charset="0"/>
              <a:cs typeface="Arial"/>
            </a:endParaRPr>
          </a:p>
        </p:txBody>
      </p:sp>
      <p:pic>
        <p:nvPicPr>
          <p:cNvPr id="29" name="paneda picPicture 7" descr="Victor Paneda headshot"/>
          <p:cNvPicPr>
            <a:picLocks noChangeAspect="1"/>
          </p:cNvPicPr>
          <p:nvPr/>
        </p:nvPicPr>
        <p:blipFill>
          <a:blip r:embed="rId4"/>
          <a:stretch>
            <a:fillRect/>
          </a:stretch>
        </p:blipFill>
        <p:spPr>
          <a:xfrm>
            <a:off x="4762204" y="4194450"/>
            <a:ext cx="1381721" cy="1447086"/>
          </a:xfrm>
          <a:prstGeom prst="rect">
            <a:avLst/>
          </a:prstGeom>
        </p:spPr>
      </p:pic>
      <p:sp>
        <p:nvSpPr>
          <p:cNvPr id="31" name="TextBdaymond wordsox 14"/>
          <p:cNvSpPr txBox="1">
            <a:spLocks noChangeArrowheads="1"/>
          </p:cNvSpPr>
          <p:nvPr/>
        </p:nvSpPr>
        <p:spPr bwMode="auto">
          <a:xfrm>
            <a:off x="2598031" y="5730883"/>
            <a:ext cx="1649677" cy="95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lvl1pPr defTabSz="1017588">
              <a:defRPr>
                <a:solidFill>
                  <a:schemeClr val="tx1"/>
                </a:solidFill>
                <a:latin typeface="Arial" pitchFamily="34" charset="0"/>
                <a:cs typeface="Arial" pitchFamily="34" charset="0"/>
              </a:defRPr>
            </a:lvl1pPr>
            <a:lvl2pPr marL="742950" indent="-285750" defTabSz="1017588">
              <a:defRPr>
                <a:solidFill>
                  <a:schemeClr val="tx1"/>
                </a:solidFill>
                <a:latin typeface="Arial" pitchFamily="34" charset="0"/>
                <a:cs typeface="Arial" pitchFamily="34" charset="0"/>
              </a:defRPr>
            </a:lvl2pPr>
            <a:lvl3pPr marL="1143000" indent="-228600" defTabSz="1017588">
              <a:defRPr>
                <a:solidFill>
                  <a:schemeClr val="tx1"/>
                </a:solidFill>
                <a:latin typeface="Arial" pitchFamily="34" charset="0"/>
                <a:cs typeface="Arial" pitchFamily="34" charset="0"/>
              </a:defRPr>
            </a:lvl3pPr>
            <a:lvl4pPr marL="1600200" indent="-228600" defTabSz="1017588">
              <a:defRPr>
                <a:solidFill>
                  <a:schemeClr val="tx1"/>
                </a:solidFill>
                <a:latin typeface="Arial" pitchFamily="34" charset="0"/>
                <a:cs typeface="Arial" pitchFamily="34" charset="0"/>
              </a:defRPr>
            </a:lvl4pPr>
            <a:lvl5pPr marL="2057400" indent="-228600" defTabSz="1017588">
              <a:defRPr>
                <a:solidFill>
                  <a:schemeClr val="tx1"/>
                </a:solidFill>
                <a:latin typeface="Arial" pitchFamily="34" charset="0"/>
                <a:cs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97920" fontAlgn="base">
              <a:spcBef>
                <a:spcPct val="0"/>
              </a:spcBef>
              <a:spcAft>
                <a:spcPct val="0"/>
              </a:spcAft>
            </a:pPr>
            <a:r>
              <a:rPr lang="en-US" altLang="en-US" sz="1412" b="1" dirty="0" err="1">
                <a:solidFill>
                  <a:srgbClr val="000000"/>
                </a:solidFill>
                <a:latin typeface="Georgia" pitchFamily="18" charset="0"/>
                <a:sym typeface="Arial" pitchFamily="34" charset="0"/>
              </a:rPr>
              <a:t>Daymond</a:t>
            </a:r>
            <a:r>
              <a:rPr lang="en-US" altLang="en-US" sz="1412" b="1" dirty="0">
                <a:solidFill>
                  <a:srgbClr val="000000"/>
                </a:solidFill>
                <a:latin typeface="Georgia" pitchFamily="18" charset="0"/>
                <a:sym typeface="Arial" pitchFamily="34" charset="0"/>
              </a:rPr>
              <a:t> John: Dyslexia &amp; Hearing Impaired</a:t>
            </a:r>
          </a:p>
        </p:txBody>
      </p:sp>
      <p:pic>
        <p:nvPicPr>
          <p:cNvPr id="8210" name="daymond picPicture 18" descr="Daymond John headsh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5534" y="4176482"/>
            <a:ext cx="1464789" cy="1464789"/>
          </a:xfrm>
          <a:prstGeom prst="rect">
            <a:avLst/>
          </a:prstGeom>
          <a:noFill/>
          <a:extLst>
            <a:ext uri="{909E8E84-426E-40DD-AFC4-6F175D3DCCD1}">
              <a14:hiddenFill xmlns:a14="http://schemas.microsoft.com/office/drawing/2010/main">
                <a:solidFill>
                  <a:srgbClr val="FFFFFF"/>
                </a:solidFill>
              </a14:hiddenFill>
            </a:ext>
          </a:extLst>
        </p:spPr>
      </p:pic>
      <p:sp>
        <p:nvSpPr>
          <p:cNvPr id="21" name="kahlo wordsTextBox 20"/>
          <p:cNvSpPr txBox="1">
            <a:spLocks noChangeArrowheads="1"/>
          </p:cNvSpPr>
          <p:nvPr/>
        </p:nvSpPr>
        <p:spPr bwMode="auto">
          <a:xfrm>
            <a:off x="631093" y="5789999"/>
            <a:ext cx="1421331" cy="52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lvl1pPr defTabSz="1017588">
              <a:defRPr>
                <a:solidFill>
                  <a:schemeClr val="tx1"/>
                </a:solidFill>
                <a:latin typeface="Arial" pitchFamily="34" charset="0"/>
                <a:cs typeface="Arial" pitchFamily="34" charset="0"/>
              </a:defRPr>
            </a:lvl1pPr>
            <a:lvl2pPr marL="742950" indent="-285750" defTabSz="1017588">
              <a:defRPr>
                <a:solidFill>
                  <a:schemeClr val="tx1"/>
                </a:solidFill>
                <a:latin typeface="Arial" pitchFamily="34" charset="0"/>
                <a:cs typeface="Arial" pitchFamily="34" charset="0"/>
              </a:defRPr>
            </a:lvl2pPr>
            <a:lvl3pPr marL="1143000" indent="-228600" defTabSz="1017588">
              <a:defRPr>
                <a:solidFill>
                  <a:schemeClr val="tx1"/>
                </a:solidFill>
                <a:latin typeface="Arial" pitchFamily="34" charset="0"/>
                <a:cs typeface="Arial" pitchFamily="34" charset="0"/>
              </a:defRPr>
            </a:lvl3pPr>
            <a:lvl4pPr marL="1600200" indent="-228600" defTabSz="1017588">
              <a:defRPr>
                <a:solidFill>
                  <a:schemeClr val="tx1"/>
                </a:solidFill>
                <a:latin typeface="Arial" pitchFamily="34" charset="0"/>
                <a:cs typeface="Arial" pitchFamily="34" charset="0"/>
              </a:defRPr>
            </a:lvl4pPr>
            <a:lvl5pPr marL="2057400" indent="-228600" defTabSz="1017588">
              <a:defRPr>
                <a:solidFill>
                  <a:schemeClr val="tx1"/>
                </a:solidFill>
                <a:latin typeface="Arial" pitchFamily="34" charset="0"/>
                <a:cs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97920" fontAlgn="base">
              <a:spcBef>
                <a:spcPct val="0"/>
              </a:spcBef>
              <a:spcAft>
                <a:spcPct val="0"/>
              </a:spcAft>
            </a:pPr>
            <a:r>
              <a:rPr lang="en-US" altLang="en-US" sz="1412" b="1" dirty="0">
                <a:solidFill>
                  <a:srgbClr val="000000"/>
                </a:solidFill>
                <a:latin typeface="Georgia" pitchFamily="18" charset="0"/>
                <a:sym typeface="Arial" pitchFamily="34" charset="0"/>
              </a:rPr>
              <a:t>Frida Kahlo: Polio</a:t>
            </a:r>
          </a:p>
        </p:txBody>
      </p:sp>
      <p:pic>
        <p:nvPicPr>
          <p:cNvPr id="1028" name="kahlo picPicture 4" descr="Frida Kahlo headshot">
            <a:extLst>
              <a:ext uri="{FF2B5EF4-FFF2-40B4-BE49-F238E27FC236}">
                <a16:creationId xmlns:a16="http://schemas.microsoft.com/office/drawing/2014/main" id="{715A4717-479F-40CD-A1C4-64E5DB41D1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657" y="4189475"/>
            <a:ext cx="1222656" cy="1547130"/>
          </a:xfrm>
          <a:prstGeom prst="rect">
            <a:avLst/>
          </a:prstGeom>
          <a:noFill/>
          <a:extLst>
            <a:ext uri="{909E8E84-426E-40DD-AFC4-6F175D3DCCD1}">
              <a14:hiddenFill xmlns:a14="http://schemas.microsoft.com/office/drawing/2010/main">
                <a:solidFill>
                  <a:srgbClr val="FFFFFF"/>
                </a:solidFill>
              </a14:hiddenFill>
            </a:ext>
          </a:extLst>
        </p:spPr>
      </p:pic>
      <p:sp>
        <p:nvSpPr>
          <p:cNvPr id="8203" name="angelou wordsTextBox 28"/>
          <p:cNvSpPr txBox="1">
            <a:spLocks noChangeArrowheads="1"/>
          </p:cNvSpPr>
          <p:nvPr/>
        </p:nvSpPr>
        <p:spPr bwMode="auto">
          <a:xfrm>
            <a:off x="7088155" y="3278541"/>
            <a:ext cx="1585251" cy="74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lvl1pPr defTabSz="1017588">
              <a:defRPr>
                <a:solidFill>
                  <a:schemeClr val="tx1"/>
                </a:solidFill>
                <a:latin typeface="Arial" pitchFamily="34" charset="0"/>
                <a:cs typeface="Arial" pitchFamily="34" charset="0"/>
              </a:defRPr>
            </a:lvl1pPr>
            <a:lvl2pPr marL="742950" indent="-285750" defTabSz="1017588">
              <a:defRPr>
                <a:solidFill>
                  <a:schemeClr val="tx1"/>
                </a:solidFill>
                <a:latin typeface="Arial" pitchFamily="34" charset="0"/>
                <a:cs typeface="Arial" pitchFamily="34" charset="0"/>
              </a:defRPr>
            </a:lvl2pPr>
            <a:lvl3pPr marL="1143000" indent="-228600" defTabSz="1017588">
              <a:defRPr>
                <a:solidFill>
                  <a:schemeClr val="tx1"/>
                </a:solidFill>
                <a:latin typeface="Arial" pitchFamily="34" charset="0"/>
                <a:cs typeface="Arial" pitchFamily="34" charset="0"/>
              </a:defRPr>
            </a:lvl3pPr>
            <a:lvl4pPr marL="1600200" indent="-228600" defTabSz="1017588">
              <a:defRPr>
                <a:solidFill>
                  <a:schemeClr val="tx1"/>
                </a:solidFill>
                <a:latin typeface="Arial" pitchFamily="34" charset="0"/>
                <a:cs typeface="Arial" pitchFamily="34" charset="0"/>
              </a:defRPr>
            </a:lvl4pPr>
            <a:lvl5pPr marL="2057400" indent="-228600" defTabSz="1017588">
              <a:defRPr>
                <a:solidFill>
                  <a:schemeClr val="tx1"/>
                </a:solidFill>
                <a:latin typeface="Arial" pitchFamily="34" charset="0"/>
                <a:cs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97920" fontAlgn="base">
              <a:spcBef>
                <a:spcPct val="0"/>
              </a:spcBef>
              <a:spcAft>
                <a:spcPct val="0"/>
              </a:spcAft>
            </a:pPr>
            <a:r>
              <a:rPr lang="en-US" altLang="en-US" sz="1412" b="1" dirty="0">
                <a:solidFill>
                  <a:srgbClr val="000000"/>
                </a:solidFill>
                <a:latin typeface="Georgia" pitchFamily="18" charset="0"/>
                <a:sym typeface="Arial" pitchFamily="34" charset="0"/>
              </a:rPr>
              <a:t>Maya Angelou: Selective Mutism</a:t>
            </a:r>
          </a:p>
        </p:txBody>
      </p:sp>
      <p:pic>
        <p:nvPicPr>
          <p:cNvPr id="4" name="angelou picPicture 3" descr="Maya Angelou headshot">
            <a:extLst>
              <a:ext uri="{FF2B5EF4-FFF2-40B4-BE49-F238E27FC236}">
                <a16:creationId xmlns:a16="http://schemas.microsoft.com/office/drawing/2014/main" id="{48D4DDEB-424F-4E79-BA7B-73681E604775}"/>
              </a:ext>
            </a:extLst>
          </p:cNvPr>
          <p:cNvPicPr>
            <a:picLocks noChangeAspect="1"/>
          </p:cNvPicPr>
          <p:nvPr/>
        </p:nvPicPr>
        <p:blipFill>
          <a:blip r:embed="rId7"/>
          <a:stretch>
            <a:fillRect/>
          </a:stretch>
        </p:blipFill>
        <p:spPr>
          <a:xfrm>
            <a:off x="7135696" y="1770338"/>
            <a:ext cx="1466082" cy="1423321"/>
          </a:xfrm>
          <a:prstGeom prst="rect">
            <a:avLst/>
          </a:prstGeom>
        </p:spPr>
      </p:pic>
      <p:sp>
        <p:nvSpPr>
          <p:cNvPr id="27" name="rodriguez wordsTextBox 26"/>
          <p:cNvSpPr txBox="1"/>
          <p:nvPr/>
        </p:nvSpPr>
        <p:spPr>
          <a:xfrm>
            <a:off x="5196361" y="3292812"/>
            <a:ext cx="1816155" cy="516076"/>
          </a:xfrm>
          <a:prstGeom prst="rect">
            <a:avLst/>
          </a:prstGeom>
        </p:spPr>
        <p:txBody>
          <a:bodyPr rot="0" spcFirstLastPara="0" vertOverflow="overflow" horzOverflow="overflow" vert="horz" wrap="square" lIns="80682" tIns="40341" rIns="80682" bIns="40341" numCol="1" spcCol="0" rtlCol="0" fromWordArt="0" anchor="t" anchorCtr="0" forceAA="0" compatLnSpc="1">
            <a:prstTxWarp prst="textNoShape">
              <a:avLst/>
            </a:prstTxWarp>
            <a:spAutoFit/>
          </a:bodyPr>
          <a:lstStyle/>
          <a:p>
            <a:pPr algn="ctr" defTabSz="805466" eaLnBrk="0" fontAlgn="base" hangingPunct="0">
              <a:spcBef>
                <a:spcPct val="0"/>
              </a:spcBef>
              <a:spcAft>
                <a:spcPct val="0"/>
              </a:spcAft>
            </a:pPr>
            <a:r>
              <a:rPr lang="en-US" sz="1412" b="1" dirty="0">
                <a:solidFill>
                  <a:prstClr val="black"/>
                </a:solidFill>
                <a:latin typeface="Georgia" pitchFamily="18" charset="0"/>
                <a:cs typeface="Arial" panose="020B0604020202020204" pitchFamily="34" charset="0"/>
              </a:rPr>
              <a:t>Gina Rodriguez</a:t>
            </a:r>
            <a:r>
              <a:rPr lang="en-US" sz="1412" b="1" dirty="0">
                <a:solidFill>
                  <a:prstClr val="black"/>
                </a:solidFill>
                <a:latin typeface="Georgia" pitchFamily="18" charset="0"/>
                <a:cs typeface="Arial"/>
              </a:rPr>
              <a:t>:</a:t>
            </a:r>
          </a:p>
          <a:p>
            <a:pPr algn="ctr" defTabSz="805466" eaLnBrk="0" fontAlgn="base" hangingPunct="0">
              <a:spcBef>
                <a:spcPct val="0"/>
              </a:spcBef>
              <a:spcAft>
                <a:spcPct val="0"/>
              </a:spcAft>
            </a:pPr>
            <a:r>
              <a:rPr lang="en-US" sz="1412" b="1" dirty="0">
                <a:solidFill>
                  <a:prstClr val="black"/>
                </a:solidFill>
                <a:latin typeface="Georgia" pitchFamily="18" charset="0"/>
                <a:cs typeface="Arial"/>
              </a:rPr>
              <a:t>Anxiety</a:t>
            </a:r>
          </a:p>
        </p:txBody>
      </p:sp>
      <p:pic>
        <p:nvPicPr>
          <p:cNvPr id="6" name="rodriguez picPicture 2" descr="Gina Rodriguez headshot">
            <a:extLst>
              <a:ext uri="{FF2B5EF4-FFF2-40B4-BE49-F238E27FC236}">
                <a16:creationId xmlns:a16="http://schemas.microsoft.com/office/drawing/2014/main" id="{DB74861A-D0F6-4FCC-851D-CFD31B7882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884" y="1745692"/>
            <a:ext cx="1466082" cy="1466082"/>
          </a:xfrm>
          <a:prstGeom prst="rect">
            <a:avLst/>
          </a:prstGeom>
          <a:noFill/>
          <a:extLst>
            <a:ext uri="{909E8E84-426E-40DD-AFC4-6F175D3DCCD1}">
              <a14:hiddenFill xmlns:a14="http://schemas.microsoft.com/office/drawing/2010/main">
                <a:solidFill>
                  <a:srgbClr val="FFFFFF"/>
                </a:solidFill>
              </a14:hiddenFill>
            </a:ext>
          </a:extLst>
        </p:spPr>
      </p:pic>
      <p:sp>
        <p:nvSpPr>
          <p:cNvPr id="8194" name="page wordsTextBox 14"/>
          <p:cNvSpPr txBox="1">
            <a:spLocks noChangeArrowheads="1"/>
          </p:cNvSpPr>
          <p:nvPr/>
        </p:nvSpPr>
        <p:spPr bwMode="auto">
          <a:xfrm>
            <a:off x="3613818" y="3256507"/>
            <a:ext cx="1707496" cy="52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spAutoFit/>
          </a:bodyPr>
          <a:lstStyle>
            <a:lvl1pPr defTabSz="1017588">
              <a:defRPr>
                <a:solidFill>
                  <a:schemeClr val="tx1"/>
                </a:solidFill>
                <a:latin typeface="Arial" pitchFamily="34" charset="0"/>
                <a:cs typeface="Arial" pitchFamily="34" charset="0"/>
              </a:defRPr>
            </a:lvl1pPr>
            <a:lvl2pPr marL="742950" indent="-285750" defTabSz="1017588">
              <a:defRPr>
                <a:solidFill>
                  <a:schemeClr val="tx1"/>
                </a:solidFill>
                <a:latin typeface="Arial" pitchFamily="34" charset="0"/>
                <a:cs typeface="Arial" pitchFamily="34" charset="0"/>
              </a:defRPr>
            </a:lvl2pPr>
            <a:lvl3pPr marL="1143000" indent="-228600" defTabSz="1017588">
              <a:defRPr>
                <a:solidFill>
                  <a:schemeClr val="tx1"/>
                </a:solidFill>
                <a:latin typeface="Arial" pitchFamily="34" charset="0"/>
                <a:cs typeface="Arial" pitchFamily="34" charset="0"/>
              </a:defRPr>
            </a:lvl3pPr>
            <a:lvl4pPr marL="1600200" indent="-228600" defTabSz="1017588">
              <a:defRPr>
                <a:solidFill>
                  <a:schemeClr val="tx1"/>
                </a:solidFill>
                <a:latin typeface="Arial" pitchFamily="34" charset="0"/>
                <a:cs typeface="Arial" pitchFamily="34" charset="0"/>
              </a:defRPr>
            </a:lvl4pPr>
            <a:lvl5pPr marL="2057400" indent="-228600" defTabSz="1017588">
              <a:defRPr>
                <a:solidFill>
                  <a:schemeClr val="tx1"/>
                </a:solidFill>
                <a:latin typeface="Arial" pitchFamily="34" charset="0"/>
                <a:cs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97920" fontAlgn="base">
              <a:spcBef>
                <a:spcPct val="0"/>
              </a:spcBef>
              <a:spcAft>
                <a:spcPct val="0"/>
              </a:spcAft>
            </a:pPr>
            <a:r>
              <a:rPr lang="en-US" altLang="en-US" sz="1412" b="1" dirty="0">
                <a:solidFill>
                  <a:srgbClr val="000000"/>
                </a:solidFill>
                <a:latin typeface="Georgia" pitchFamily="18" charset="0"/>
                <a:sym typeface="Arial" pitchFamily="34" charset="0"/>
              </a:rPr>
              <a:t>Clarence Page: ADHD</a:t>
            </a:r>
          </a:p>
        </p:txBody>
      </p:sp>
      <p:pic>
        <p:nvPicPr>
          <p:cNvPr id="2" name="page picPicture 1" descr="Clarence Page headshot">
            <a:extLst>
              <a:ext uri="{FF2B5EF4-FFF2-40B4-BE49-F238E27FC236}">
                <a16:creationId xmlns:a16="http://schemas.microsoft.com/office/drawing/2014/main" id="{07A5C8F4-F795-43D3-9F28-847408473E65}"/>
              </a:ext>
            </a:extLst>
          </p:cNvPr>
          <p:cNvPicPr>
            <a:picLocks noChangeAspect="1"/>
          </p:cNvPicPr>
          <p:nvPr/>
        </p:nvPicPr>
        <p:blipFill>
          <a:blip r:embed="rId9"/>
          <a:stretch>
            <a:fillRect/>
          </a:stretch>
        </p:blipFill>
        <p:spPr>
          <a:xfrm>
            <a:off x="3787321" y="1752291"/>
            <a:ext cx="1361850" cy="1486268"/>
          </a:xfrm>
          <a:prstGeom prst="rect">
            <a:avLst/>
          </a:prstGeom>
        </p:spPr>
      </p:pic>
      <p:sp>
        <p:nvSpPr>
          <p:cNvPr id="8195" name="tubman wordsTextBox 16"/>
          <p:cNvSpPr txBox="1">
            <a:spLocks noChangeArrowheads="1"/>
          </p:cNvSpPr>
          <p:nvPr/>
        </p:nvSpPr>
        <p:spPr bwMode="auto">
          <a:xfrm>
            <a:off x="2052424" y="3257085"/>
            <a:ext cx="1560419" cy="74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spAutoFit/>
          </a:bodyPr>
          <a:lstStyle>
            <a:lvl1pPr defTabSz="1017588">
              <a:defRPr>
                <a:solidFill>
                  <a:schemeClr val="tx1"/>
                </a:solidFill>
                <a:latin typeface="Arial" pitchFamily="34" charset="0"/>
                <a:cs typeface="Arial" pitchFamily="34" charset="0"/>
              </a:defRPr>
            </a:lvl1pPr>
            <a:lvl2pPr marL="742950" indent="-285750" defTabSz="1017588">
              <a:defRPr>
                <a:solidFill>
                  <a:schemeClr val="tx1"/>
                </a:solidFill>
                <a:latin typeface="Arial" pitchFamily="34" charset="0"/>
                <a:cs typeface="Arial" pitchFamily="34" charset="0"/>
              </a:defRPr>
            </a:lvl2pPr>
            <a:lvl3pPr marL="1143000" indent="-228600" defTabSz="1017588">
              <a:defRPr>
                <a:solidFill>
                  <a:schemeClr val="tx1"/>
                </a:solidFill>
                <a:latin typeface="Arial" pitchFamily="34" charset="0"/>
                <a:cs typeface="Arial" pitchFamily="34" charset="0"/>
              </a:defRPr>
            </a:lvl3pPr>
            <a:lvl4pPr marL="1600200" indent="-228600" defTabSz="1017588">
              <a:defRPr>
                <a:solidFill>
                  <a:schemeClr val="tx1"/>
                </a:solidFill>
                <a:latin typeface="Arial" pitchFamily="34" charset="0"/>
                <a:cs typeface="Arial" pitchFamily="34" charset="0"/>
              </a:defRPr>
            </a:lvl4pPr>
            <a:lvl5pPr marL="2057400" indent="-228600" defTabSz="1017588">
              <a:defRPr>
                <a:solidFill>
                  <a:schemeClr val="tx1"/>
                </a:solidFill>
                <a:latin typeface="Arial" pitchFamily="34" charset="0"/>
                <a:cs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cs typeface="Arial" pitchFamily="34" charset="0"/>
              </a:defRPr>
            </a:lvl9pPr>
          </a:lstStyle>
          <a:p>
            <a:pPr algn="ctr" defTabSz="897920" fontAlgn="base">
              <a:spcBef>
                <a:spcPct val="0"/>
              </a:spcBef>
              <a:spcAft>
                <a:spcPct val="0"/>
              </a:spcAft>
            </a:pPr>
            <a:r>
              <a:rPr lang="en-US" altLang="en-US" sz="1412" b="1" dirty="0">
                <a:solidFill>
                  <a:srgbClr val="000000"/>
                </a:solidFill>
                <a:latin typeface="Georgia" pitchFamily="18" charset="0"/>
                <a:sym typeface="Arial" pitchFamily="34" charset="0"/>
              </a:rPr>
              <a:t>Harriet Tubman: Seizures</a:t>
            </a:r>
          </a:p>
        </p:txBody>
      </p:sp>
      <p:pic>
        <p:nvPicPr>
          <p:cNvPr id="8205" name="tubman picPicture 3" descr="Harriet Tubman wearing a scarf on her head. She is wearing a blue shirt. There are trees in the background."/>
          <p:cNvPicPr>
            <a:picLocks noChangeAspect="1"/>
          </p:cNvPicPr>
          <p:nvPr/>
        </p:nvPicPr>
        <p:blipFill>
          <a:blip r:embed="rId10">
            <a:extLst>
              <a:ext uri="{28A0092B-C50C-407E-A947-70E740481C1C}">
                <a14:useLocalDpi xmlns:a14="http://schemas.microsoft.com/office/drawing/2010/main" val="0"/>
              </a:ext>
            </a:extLst>
          </a:blip>
          <a:srcRect l="25008" t="12454" r="28081" b="40344"/>
          <a:stretch>
            <a:fillRect/>
          </a:stretch>
        </p:blipFill>
        <p:spPr bwMode="auto">
          <a:xfrm>
            <a:off x="2159715" y="1745692"/>
            <a:ext cx="1418944" cy="147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girma wordsTextBox 20"/>
          <p:cNvSpPr txBox="1">
            <a:spLocks noChangeArrowheads="1"/>
          </p:cNvSpPr>
          <p:nvPr/>
        </p:nvSpPr>
        <p:spPr bwMode="auto">
          <a:xfrm>
            <a:off x="511474" y="3301114"/>
            <a:ext cx="1509839" cy="74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805466" eaLnBrk="0" fontAlgn="base" hangingPunct="0">
              <a:spcBef>
                <a:spcPct val="0"/>
              </a:spcBef>
              <a:spcAft>
                <a:spcPct val="0"/>
              </a:spcAft>
            </a:pPr>
            <a:r>
              <a:rPr lang="en-US" sz="1412" b="1" dirty="0" err="1">
                <a:solidFill>
                  <a:prstClr val="black"/>
                </a:solidFill>
                <a:latin typeface="Georgia" pitchFamily="18" charset="0"/>
                <a:cs typeface="Arial" panose="020B0604020202020204" pitchFamily="34" charset="0"/>
              </a:rPr>
              <a:t>Haben</a:t>
            </a:r>
            <a:r>
              <a:rPr lang="en-US" sz="1412" b="1" dirty="0">
                <a:solidFill>
                  <a:prstClr val="black"/>
                </a:solidFill>
                <a:latin typeface="Georgia" pitchFamily="18" charset="0"/>
                <a:cs typeface="Arial" panose="020B0604020202020204" pitchFamily="34" charset="0"/>
              </a:rPr>
              <a:t> </a:t>
            </a:r>
            <a:r>
              <a:rPr lang="en-US" sz="1412" b="1" dirty="0" err="1">
                <a:solidFill>
                  <a:prstClr val="black"/>
                </a:solidFill>
                <a:latin typeface="Georgia" pitchFamily="18" charset="0"/>
                <a:cs typeface="Arial" panose="020B0604020202020204" pitchFamily="34" charset="0"/>
              </a:rPr>
              <a:t>Girma</a:t>
            </a:r>
            <a:r>
              <a:rPr lang="en-US" sz="1412" b="1" dirty="0">
                <a:solidFill>
                  <a:prstClr val="black"/>
                </a:solidFill>
                <a:latin typeface="Georgia" pitchFamily="18" charset="0"/>
                <a:cs typeface="Arial" panose="020B0604020202020204" pitchFamily="34" charset="0"/>
              </a:rPr>
              <a:t>:</a:t>
            </a:r>
          </a:p>
          <a:p>
            <a:pPr algn="ctr" defTabSz="805466" eaLnBrk="0" fontAlgn="base" hangingPunct="0">
              <a:spcBef>
                <a:spcPct val="0"/>
              </a:spcBef>
              <a:spcAft>
                <a:spcPct val="0"/>
              </a:spcAft>
            </a:pPr>
            <a:r>
              <a:rPr lang="en-US" sz="1412" b="1" dirty="0">
                <a:solidFill>
                  <a:prstClr val="black"/>
                </a:solidFill>
                <a:latin typeface="Georgia" pitchFamily="18" charset="0"/>
                <a:cs typeface="Arial" panose="020B0604020202020204" pitchFamily="34" charset="0"/>
              </a:rPr>
              <a:t>Deaf and Blind</a:t>
            </a:r>
          </a:p>
        </p:txBody>
      </p:sp>
      <p:pic>
        <p:nvPicPr>
          <p:cNvPr id="24" name="girma picPicture 19" descr="Haben Girma headshot"/>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1093" y="1720399"/>
            <a:ext cx="1113653" cy="146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425929" y="280835"/>
            <a:ext cx="8414544" cy="923330"/>
          </a:xfrm>
        </p:spPr>
        <p:txBody>
          <a:bodyPr/>
          <a:lstStyle/>
          <a:p>
            <a:pPr algn="r" rtl="0" eaLnBrk="1" fontAlgn="auto" hangingPunct="1"/>
            <a:r>
              <a:rPr lang="en-US" sz="3000" b="1" kern="1200" dirty="0">
                <a:solidFill>
                  <a:srgbClr val="FFFFFF"/>
                </a:solidFill>
                <a:latin typeface="Georgia" panose="02040502050405020303" pitchFamily="18" charset="0"/>
                <a:ea typeface="+mn-ea"/>
                <a:cs typeface="Arial"/>
              </a:rPr>
              <a:t>People with disabilities can be </a:t>
            </a:r>
            <a:br>
              <a:rPr lang="en-US" sz="3000" b="1" kern="1200" dirty="0">
                <a:solidFill>
                  <a:srgbClr val="FFFFFF"/>
                </a:solidFill>
                <a:latin typeface="Georgia" panose="02040502050405020303" pitchFamily="18" charset="0"/>
                <a:ea typeface="+mn-ea"/>
                <a:cs typeface="Arial"/>
              </a:rPr>
            </a:br>
            <a:r>
              <a:rPr lang="en-US" sz="3000" b="1" kern="1200" dirty="0">
                <a:solidFill>
                  <a:srgbClr val="FFFFFF"/>
                </a:solidFill>
                <a:latin typeface="Georgia" panose="02040502050405020303" pitchFamily="18" charset="0"/>
                <a:ea typeface="+mn-ea"/>
                <a:cs typeface="Arial"/>
              </a:rPr>
              <a:t>some of the MOST talented people</a:t>
            </a:r>
            <a:endParaRPr lang="en-US" sz="3000" b="1" dirty="0">
              <a:latin typeface="Georgia" panose="02040502050405020303" pitchFamily="18" charset="0"/>
            </a:endParaRPr>
          </a:p>
        </p:txBody>
      </p:sp>
    </p:spTree>
    <p:extLst>
      <p:ext uri="{BB962C8B-B14F-4D97-AF65-F5344CB8AC3E}">
        <p14:creationId xmlns:p14="http://schemas.microsoft.com/office/powerpoint/2010/main" val="399369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4" name="Shape 134"/>
          <p:cNvSpPr txBox="1">
            <a:spLocks noGrp="1"/>
          </p:cNvSpPr>
          <p:nvPr>
            <p:ph type="sldNum" idx="12"/>
          </p:nvPr>
        </p:nvSpPr>
        <p:spPr>
          <a:xfrm>
            <a:off x="8275475" y="6351406"/>
            <a:ext cx="2041147" cy="246176"/>
          </a:xfrm>
          <a:prstGeom prst="rect">
            <a:avLst/>
          </a:prstGeom>
          <a:noFill/>
          <a:ln>
            <a:noFill/>
          </a:ln>
        </p:spPr>
        <p:txBody>
          <a:bodyPr wrap="square" lIns="0" tIns="0" rIns="0" bIns="0" anchor="t" anchorCtr="0">
            <a:noAutofit/>
          </a:bodyPr>
          <a:lstStyle/>
          <a:p>
            <a:pPr defTabSz="806867">
              <a:buClr>
                <a:srgbClr val="888888"/>
              </a:buClr>
              <a:buSzPct val="25000"/>
              <a:defRPr/>
            </a:pPr>
            <a:fld id="{00000000-1234-1234-1234-123412341234}" type="slidenum">
              <a:rPr lang="en-US" sz="1235" b="1" kern="0">
                <a:solidFill>
                  <a:srgbClr val="000000"/>
                </a:solidFill>
                <a:latin typeface="Arial" panose="020B0604020202020204" pitchFamily="34" charset="0"/>
                <a:ea typeface="Arial"/>
                <a:cs typeface="Arial" panose="020B0604020202020204" pitchFamily="34" charset="0"/>
                <a:sym typeface="Arial"/>
              </a:rPr>
              <a:pPr defTabSz="806867">
                <a:buClr>
                  <a:srgbClr val="888888"/>
                </a:buClr>
                <a:buSzPct val="25000"/>
                <a:defRPr/>
              </a:pPr>
              <a:t>6</a:t>
            </a:fld>
            <a:endParaRPr lang="en-US" sz="1235" b="1" kern="0" dirty="0">
              <a:solidFill>
                <a:srgbClr val="000000"/>
              </a:solidFill>
              <a:latin typeface="Arial" panose="020B0604020202020204" pitchFamily="34" charset="0"/>
              <a:ea typeface="Arial"/>
              <a:cs typeface="Arial" panose="020B0604020202020204" pitchFamily="34" charset="0"/>
              <a:sym typeface="Arial"/>
            </a:endParaRPr>
          </a:p>
        </p:txBody>
      </p:sp>
      <p:sp>
        <p:nvSpPr>
          <p:cNvPr id="133" name="Shape 133"/>
          <p:cNvSpPr txBox="1"/>
          <p:nvPr/>
        </p:nvSpPr>
        <p:spPr>
          <a:xfrm>
            <a:off x="429659" y="1763572"/>
            <a:ext cx="8347765" cy="4477722"/>
          </a:xfrm>
          <a:prstGeom prst="rect">
            <a:avLst/>
          </a:prstGeom>
          <a:noFill/>
          <a:ln>
            <a:noFill/>
          </a:ln>
        </p:spPr>
        <p:txBody>
          <a:bodyPr wrap="square" lIns="80669" tIns="40324" rIns="80669" bIns="40324" anchor="t" anchorCtr="0">
            <a:noAutofit/>
          </a:bodyPr>
          <a:lstStyle/>
          <a:p>
            <a:pPr algn="ctr" defTabSz="806867">
              <a:buClr>
                <a:srgbClr val="000000"/>
              </a:buClr>
              <a:buSzPct val="25000"/>
              <a:defRPr/>
            </a:pPr>
            <a:r>
              <a:rPr lang="en-US" sz="3600" kern="0" dirty="0">
                <a:solidFill>
                  <a:srgbClr val="000000"/>
                </a:solidFill>
                <a:latin typeface="Calibri" panose="020F0502020204030204" pitchFamily="34" charset="0"/>
                <a:ea typeface="Lato" panose="020F0502020204030203" pitchFamily="34" charset="0"/>
                <a:cs typeface="Calibri" panose="020F0502020204030204" pitchFamily="34" charset="0"/>
                <a:sym typeface="Libre Baskerville"/>
              </a:rPr>
              <a:t>Disability impacts people of all races, gender identities and orientations, faiths and backgrounds. </a:t>
            </a:r>
          </a:p>
          <a:p>
            <a:pPr marL="571500" indent="-571500" defTabSz="806867">
              <a:buClr>
                <a:srgbClr val="000000"/>
              </a:buClr>
              <a:buSzPct val="25000"/>
              <a:buFont typeface="Arial" panose="020B0604020202020204" pitchFamily="34" charset="0"/>
              <a:buChar char="•"/>
              <a:defRPr/>
            </a:pPr>
            <a:endParaRPr lang="en-US" sz="2800" kern="0" dirty="0">
              <a:solidFill>
                <a:srgbClr val="000000"/>
              </a:solidFill>
              <a:latin typeface="Calibri" panose="020F0502020204030204" pitchFamily="34" charset="0"/>
              <a:ea typeface="Lato" panose="020F0502020204030203" pitchFamily="34" charset="0"/>
              <a:cs typeface="Calibri" panose="020F0502020204030204" pitchFamily="34" charset="0"/>
              <a:sym typeface="Libre Baskerville"/>
            </a:endParaRPr>
          </a:p>
          <a:p>
            <a:pPr marL="571500" indent="-571500">
              <a:buFont typeface="Arial" panose="020B0604020202020204" pitchFamily="34" charset="0"/>
              <a:buChar char="•"/>
            </a:pPr>
            <a:r>
              <a:rPr lang="en-US" sz="2800" dirty="0">
                <a:latin typeface="Calibri" panose="020F0502020204030204" pitchFamily="34" charset="0"/>
                <a:hlinkClick r:id="rId3"/>
              </a:rPr>
              <a:t>African Americans with Disabilities</a:t>
            </a:r>
            <a:endParaRPr lang="en-US" sz="2800" dirty="0">
              <a:latin typeface="Calibri" panose="020F0502020204030204" pitchFamily="34" charset="0"/>
            </a:endParaRPr>
          </a:p>
          <a:p>
            <a:pPr marL="571500" indent="-571500">
              <a:buFont typeface="Arial" panose="020B0604020202020204" pitchFamily="34" charset="0"/>
              <a:buChar char="•"/>
            </a:pPr>
            <a:r>
              <a:rPr lang="en-US" sz="2800" dirty="0">
                <a:solidFill>
                  <a:srgbClr val="0000FF"/>
                </a:solidFill>
                <a:latin typeface="Calibri" panose="020F0502020204030204" pitchFamily="34" charset="0"/>
                <a:hlinkClick r:id="rId4">
                  <a:extLst>
                    <a:ext uri="{A12FA001-AC4F-418D-AE19-62706E023703}">
                      <ahyp:hlinkClr xmlns:ahyp="http://schemas.microsoft.com/office/drawing/2018/hyperlinkcolor" val="tx"/>
                    </a:ext>
                  </a:extLst>
                </a:hlinkClick>
              </a:rPr>
              <a:t>Latinx and Hispanics with Disabilities</a:t>
            </a:r>
            <a:endParaRPr lang="en-US" sz="2800" dirty="0">
              <a:solidFill>
                <a:srgbClr val="0000FF"/>
              </a:solidFill>
              <a:latin typeface="Calibri" panose="020F0502020204030204" pitchFamily="34" charset="0"/>
            </a:endParaRPr>
          </a:p>
          <a:p>
            <a:pPr marL="571500" indent="-571500">
              <a:buFont typeface="Arial" panose="020B0604020202020204" pitchFamily="34" charset="0"/>
              <a:buChar char="•"/>
            </a:pPr>
            <a:r>
              <a:rPr lang="en-US" sz="2800" dirty="0">
                <a:latin typeface="Calibri" panose="020F0502020204030204" pitchFamily="34" charset="0"/>
                <a:hlinkClick r:id="rId5"/>
              </a:rPr>
              <a:t>Women with Disabilities</a:t>
            </a:r>
            <a:endParaRPr lang="en-US" sz="2800" dirty="0">
              <a:latin typeface="Calibri" panose="020F0502020204030204" pitchFamily="34" charset="0"/>
            </a:endParaRPr>
          </a:p>
          <a:p>
            <a:pPr marL="571500" indent="-571500">
              <a:buFont typeface="Arial" panose="020B0604020202020204" pitchFamily="34" charset="0"/>
              <a:buChar char="•"/>
            </a:pPr>
            <a:r>
              <a:rPr lang="en-US" sz="2800" dirty="0">
                <a:solidFill>
                  <a:srgbClr val="0000FF"/>
                </a:solidFill>
                <a:latin typeface="Calibri" panose="020F0502020204030204" pitchFamily="34" charset="0"/>
                <a:hlinkClick r:id="rId6">
                  <a:extLst>
                    <a:ext uri="{A12FA001-AC4F-418D-AE19-62706E023703}">
                      <ahyp:hlinkClr xmlns:ahyp="http://schemas.microsoft.com/office/drawing/2018/hyperlinkcolor" val="tx"/>
                    </a:ext>
                  </a:extLst>
                </a:hlinkClick>
              </a:rPr>
              <a:t>LGBTQ Individuals with Disabilities</a:t>
            </a:r>
            <a:endParaRPr lang="en-US" sz="2800" dirty="0">
              <a:solidFill>
                <a:srgbClr val="0000FF"/>
              </a:solidFill>
              <a:latin typeface="Calibri" panose="020F0502020204030204" pitchFamily="34" charset="0"/>
            </a:endParaRPr>
          </a:p>
        </p:txBody>
      </p:sp>
      <p:sp>
        <p:nvSpPr>
          <p:cNvPr id="132" name="Shape 132"/>
          <p:cNvSpPr txBox="1">
            <a:spLocks noGrp="1"/>
          </p:cNvSpPr>
          <p:nvPr>
            <p:ph type="title"/>
          </p:nvPr>
        </p:nvSpPr>
        <p:spPr>
          <a:xfrm>
            <a:off x="2734942" y="345672"/>
            <a:ext cx="6010941" cy="477000"/>
          </a:xfrm>
          <a:prstGeom prst="rect">
            <a:avLst/>
          </a:prstGeom>
          <a:noFill/>
          <a:ln>
            <a:noFill/>
          </a:ln>
        </p:spPr>
        <p:txBody>
          <a:bodyPr wrap="square" lIns="0" tIns="0" rIns="0" bIns="0" anchor="t" anchorCtr="0">
            <a:noAutofit/>
          </a:bodyPr>
          <a:lstStyle/>
          <a:p>
            <a:pPr algn="r">
              <a:buClr>
                <a:srgbClr val="FFFFFF"/>
              </a:buClr>
              <a:buSzPct val="25000"/>
            </a:pPr>
            <a:r>
              <a:rPr lang="en-US" sz="3200" b="1" dirty="0">
                <a:solidFill>
                  <a:srgbClr val="FFFFFF"/>
                </a:solidFill>
                <a:latin typeface="Calibri" panose="020F0502020204030204" pitchFamily="34" charset="0"/>
                <a:ea typeface="Lato" panose="020F0502020204030203" pitchFamily="34" charset="0"/>
                <a:cs typeface="Calibri" panose="020F0502020204030204" pitchFamily="34" charset="0"/>
                <a:sym typeface="Libre Baskerville"/>
              </a:rPr>
              <a:t>Disability Impacts Everyone</a:t>
            </a:r>
          </a:p>
        </p:txBody>
      </p:sp>
    </p:spTree>
    <p:extLst>
      <p:ext uri="{BB962C8B-B14F-4D97-AF65-F5344CB8AC3E}">
        <p14:creationId xmlns:p14="http://schemas.microsoft.com/office/powerpoint/2010/main" val="105107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4747A8-565E-412C-98D4-6AF9DE1DFA35}"/>
              </a:ext>
            </a:extLst>
          </p:cNvPr>
          <p:cNvSpPr/>
          <p:nvPr/>
        </p:nvSpPr>
        <p:spPr>
          <a:xfrm>
            <a:off x="182805" y="1250245"/>
            <a:ext cx="8778389" cy="5909310"/>
          </a:xfrm>
          <a:prstGeom prst="rect">
            <a:avLst/>
          </a:prstGeom>
        </p:spPr>
        <p:txBody>
          <a:bodyPr wrap="square">
            <a:spAutoFit/>
          </a:bodyPr>
          <a:lstStyle/>
          <a:p>
            <a:pPr marL="285750" indent="-285750">
              <a:buFont typeface="Arial" panose="020B0604020202020204" pitchFamily="34" charset="0"/>
              <a:buChar char="•"/>
            </a:pPr>
            <a:r>
              <a:rPr lang="en-US" b="1" dirty="0">
                <a:latin typeface="Georgia" panose="02040502050405020303" pitchFamily="18" charset="0"/>
              </a:rPr>
              <a:t>Six million students with diagnosed disabilities are enrolled in America’s public schools.</a:t>
            </a:r>
          </a:p>
          <a:p>
            <a:pPr marL="285750" indent="-285750">
              <a:buFont typeface="Arial" panose="020B0604020202020204" pitchFamily="34" charset="0"/>
              <a:buChar char="•"/>
            </a:pPr>
            <a:endParaRPr lang="en-US" b="1"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There are </a:t>
            </a:r>
            <a:r>
              <a:rPr lang="en-US" dirty="0">
                <a:latin typeface="Georgia" panose="02040502050405020303" pitchFamily="18" charset="0"/>
                <a:hlinkClick r:id="rId2"/>
              </a:rPr>
              <a:t>1,107,606 African American/black students</a:t>
            </a:r>
            <a:r>
              <a:rPr lang="en-US" dirty="0">
                <a:latin typeface="Georgia" panose="02040502050405020303" pitchFamily="18" charset="0"/>
              </a:rPr>
              <a:t> with disabilities enrolled in America’s public schools</a:t>
            </a:r>
          </a:p>
          <a:p>
            <a:pPr marL="285750" indent="-285750">
              <a:buFont typeface="Arial" panose="020B0604020202020204" pitchFamily="34" charset="0"/>
              <a:buChar char="•"/>
            </a:pPr>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Likewise, there are </a:t>
            </a:r>
            <a:r>
              <a:rPr lang="en-US" dirty="0">
                <a:latin typeface="Georgia" panose="02040502050405020303" pitchFamily="18" charset="0"/>
                <a:hlinkClick r:id="rId2"/>
              </a:rPr>
              <a:t>1,531,699 Latino students</a:t>
            </a:r>
            <a:r>
              <a:rPr lang="en-US" dirty="0">
                <a:latin typeface="Georgia" panose="02040502050405020303" pitchFamily="18" charset="0"/>
              </a:rPr>
              <a:t> with disabilities in our schools today.</a:t>
            </a:r>
          </a:p>
          <a:p>
            <a:pPr marL="285750" indent="-285750">
              <a:buFont typeface="Arial" panose="020B0604020202020204" pitchFamily="34" charset="0"/>
              <a:buChar char="•"/>
            </a:pPr>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Children with disabilities and students of color are disproportionately suspended and expelled, which can be a contributing factor to the school-to-prison pipeline. Many student of color and/or ESL learners do not get a needed disability diagnosis or get the wrong one. </a:t>
            </a:r>
          </a:p>
          <a:p>
            <a:pPr marL="285750" indent="-285750">
              <a:buFont typeface="Arial" panose="020B0604020202020204" pitchFamily="34" charset="0"/>
              <a:buChar char="•"/>
            </a:pPr>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Only 57 percent of black students with disabilities graduate high school compared to 76 percent of black students without disabilities.</a:t>
            </a:r>
          </a:p>
          <a:p>
            <a:pPr marL="285750" indent="-285750">
              <a:buFont typeface="Arial" panose="020B0604020202020204" pitchFamily="34" charset="0"/>
              <a:buChar char="•"/>
            </a:pPr>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Only 59 percent of Latino students with disabilities graduate high school, compared to 79 percent of Latino students without a disability.</a:t>
            </a:r>
          </a:p>
          <a:p>
            <a:pPr marL="285750" indent="-285750">
              <a:buFont typeface="Arial" panose="020B0604020202020204" pitchFamily="34" charset="0"/>
              <a:buChar char="•"/>
            </a:pPr>
            <a:endParaRPr lang="en-US" dirty="0">
              <a:latin typeface="Georgia" panose="02040502050405020303" pitchFamily="18" charset="0"/>
            </a:endParaRPr>
          </a:p>
          <a:p>
            <a:endParaRPr lang="en-US" b="1" dirty="0">
              <a:latin typeface="Georgia" panose="02040502050405020303" pitchFamily="18" charset="0"/>
            </a:endParaRPr>
          </a:p>
        </p:txBody>
      </p:sp>
      <p:sp>
        <p:nvSpPr>
          <p:cNvPr id="7" name="TextBox 6">
            <a:extLst>
              <a:ext uri="{FF2B5EF4-FFF2-40B4-BE49-F238E27FC236}">
                <a16:creationId xmlns:a16="http://schemas.microsoft.com/office/drawing/2014/main" id="{99AE34F7-6A72-45C9-88D5-729FD1931B5A}"/>
              </a:ext>
            </a:extLst>
          </p:cNvPr>
          <p:cNvSpPr txBox="1"/>
          <p:nvPr/>
        </p:nvSpPr>
        <p:spPr>
          <a:xfrm>
            <a:off x="2500829" y="99152"/>
            <a:ext cx="6533002" cy="1015663"/>
          </a:xfrm>
          <a:prstGeom prst="rect">
            <a:avLst/>
          </a:prstGeom>
          <a:noFill/>
        </p:spPr>
        <p:txBody>
          <a:bodyPr wrap="square" rtlCol="0">
            <a:spAutoFit/>
          </a:bodyPr>
          <a:lstStyle/>
          <a:p>
            <a:pPr algn="r"/>
            <a:r>
              <a:rPr lang="en-US" sz="3000" b="1" dirty="0">
                <a:solidFill>
                  <a:schemeClr val="bg1"/>
                </a:solidFill>
                <a:latin typeface="Georgia" panose="02040502050405020303" pitchFamily="18" charset="0"/>
              </a:rPr>
              <a:t>Intersectionality, Education and Disability Data</a:t>
            </a:r>
          </a:p>
        </p:txBody>
      </p:sp>
      <p:sp>
        <p:nvSpPr>
          <p:cNvPr id="3" name="Title 2" hidden="1">
            <a:extLst>
              <a:ext uri="{FF2B5EF4-FFF2-40B4-BE49-F238E27FC236}">
                <a16:creationId xmlns:a16="http://schemas.microsoft.com/office/drawing/2014/main" id="{130BD974-A5E0-43F2-BFEC-CD585BFFC2D3}"/>
              </a:ext>
            </a:extLst>
          </p:cNvPr>
          <p:cNvSpPr>
            <a:spLocks noGrp="1"/>
          </p:cNvSpPr>
          <p:nvPr>
            <p:ph type="title"/>
          </p:nvPr>
        </p:nvSpPr>
        <p:spPr/>
        <p:txBody>
          <a:bodyPr/>
          <a:lstStyle/>
          <a:p>
            <a:r>
              <a:rPr lang="en-US" dirty="0"/>
              <a:t>Intersectionality, education, and disability stats</a:t>
            </a:r>
          </a:p>
        </p:txBody>
      </p:sp>
    </p:spTree>
    <p:extLst>
      <p:ext uri="{BB962C8B-B14F-4D97-AF65-F5344CB8AC3E}">
        <p14:creationId xmlns:p14="http://schemas.microsoft.com/office/powerpoint/2010/main" val="169952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E74CFA-0486-49E1-8008-13B370569F84}"/>
              </a:ext>
            </a:extLst>
          </p:cNvPr>
          <p:cNvSpPr>
            <a:spLocks noGrp="1"/>
          </p:cNvSpPr>
          <p:nvPr>
            <p:ph type="body" idx="1"/>
          </p:nvPr>
        </p:nvSpPr>
        <p:spPr>
          <a:xfrm>
            <a:off x="457488" y="4495923"/>
            <a:ext cx="8229023" cy="276999"/>
          </a:xfrm>
        </p:spPr>
        <p:txBody>
          <a:bodyPr/>
          <a:lstStyle/>
          <a:p>
            <a:pPr marL="285750" indent="-285750" algn="ctr">
              <a:buFont typeface="Arial" panose="020B0604020202020204" pitchFamily="34" charset="0"/>
              <a:buChar char="•"/>
            </a:pPr>
            <a:r>
              <a:rPr lang="en-US" dirty="0">
                <a:solidFill>
                  <a:srgbClr val="000000"/>
                </a:solidFill>
                <a:latin typeface="Georgia" panose="02040502050405020303" pitchFamily="18" charset="0"/>
                <a:sym typeface="Libre Baskerville"/>
              </a:rPr>
              <a:t>RespectAbility has created a Spanish language toolkit for </a:t>
            </a:r>
            <a:r>
              <a:rPr lang="en-US" dirty="0">
                <a:solidFill>
                  <a:srgbClr val="000000"/>
                </a:solidFill>
                <a:latin typeface="Georgia" panose="02040502050405020303" pitchFamily="18" charset="0"/>
                <a:sym typeface="Libre Baskerville"/>
                <a:hlinkClick r:id="rId2"/>
              </a:rPr>
              <a:t>Spanish-speaking caretakers of children with disabilities, particularly girls</a:t>
            </a:r>
            <a:r>
              <a:rPr lang="en-US" dirty="0">
                <a:solidFill>
                  <a:srgbClr val="000000"/>
                </a:solidFill>
                <a:latin typeface="Georgia" panose="02040502050405020303" pitchFamily="18" charset="0"/>
                <a:sym typeface="Libre Baskerville"/>
              </a:rPr>
              <a:t>. The toolkit was featured on </a:t>
            </a:r>
            <a:r>
              <a:rPr lang="en-US" dirty="0">
                <a:solidFill>
                  <a:srgbClr val="000000"/>
                </a:solidFill>
                <a:latin typeface="Georgia" panose="02040502050405020303" pitchFamily="18" charset="0"/>
                <a:sym typeface="Libre Baskerville"/>
                <a:hlinkClick r:id="rId3"/>
              </a:rPr>
              <a:t>CNN </a:t>
            </a:r>
            <a:r>
              <a:rPr lang="en-US" dirty="0" err="1">
                <a:solidFill>
                  <a:srgbClr val="000000"/>
                </a:solidFill>
                <a:latin typeface="Georgia" panose="02040502050405020303" pitchFamily="18" charset="0"/>
                <a:sym typeface="Libre Baskerville"/>
                <a:hlinkClick r:id="rId3"/>
              </a:rPr>
              <a:t>en</a:t>
            </a:r>
            <a:r>
              <a:rPr lang="en-US" dirty="0">
                <a:solidFill>
                  <a:srgbClr val="000000"/>
                </a:solidFill>
                <a:latin typeface="Georgia" panose="02040502050405020303" pitchFamily="18" charset="0"/>
                <a:sym typeface="Libre Baskerville"/>
                <a:hlinkClick r:id="rId3"/>
              </a:rPr>
              <a:t> </a:t>
            </a:r>
            <a:r>
              <a:rPr lang="en-US" dirty="0" err="1">
                <a:solidFill>
                  <a:srgbClr val="000000"/>
                </a:solidFill>
                <a:latin typeface="Georgia" panose="02040502050405020303" pitchFamily="18" charset="0"/>
                <a:sym typeface="Libre Baskerville"/>
                <a:hlinkClick r:id="rId3"/>
              </a:rPr>
              <a:t>Espanol</a:t>
            </a:r>
            <a:r>
              <a:rPr lang="en-US" dirty="0">
                <a:solidFill>
                  <a:srgbClr val="000000"/>
                </a:solidFill>
                <a:latin typeface="Georgia" panose="02040502050405020303" pitchFamily="18" charset="0"/>
                <a:sym typeface="Libre Baskerville"/>
              </a:rPr>
              <a:t>.</a:t>
            </a:r>
          </a:p>
          <a:p>
            <a:pPr algn="ctr"/>
            <a:endParaRPr lang="en-US" dirty="0">
              <a:latin typeface="Georgia" panose="02040502050405020303" pitchFamily="18" charset="0"/>
              <a:sym typeface="Libre Baskerville"/>
            </a:endParaRPr>
          </a:p>
          <a:p>
            <a:pPr marL="285750" indent="-285750" algn="ctr">
              <a:buFont typeface="Arial" panose="020B0604020202020204" pitchFamily="34" charset="0"/>
              <a:buChar char="•"/>
            </a:pPr>
            <a:r>
              <a:rPr lang="en-US" dirty="0">
                <a:solidFill>
                  <a:srgbClr val="000000"/>
                </a:solidFill>
                <a:latin typeface="Georgia" panose="02040502050405020303" pitchFamily="18" charset="0"/>
                <a:sym typeface="Libre Baskerville"/>
              </a:rPr>
              <a:t>Our Women’s Disability Leadership initiative has focused a specialized focus in giving Latina women the training and access to resources to become effective self-advocates </a:t>
            </a:r>
            <a:r>
              <a:rPr lang="en-US" i="1" dirty="0">
                <a:solidFill>
                  <a:srgbClr val="000000"/>
                </a:solidFill>
                <a:latin typeface="Georgia" panose="02040502050405020303" pitchFamily="18" charset="0"/>
                <a:sym typeface="Libre Baskerville"/>
              </a:rPr>
              <a:t>themselves</a:t>
            </a:r>
            <a:r>
              <a:rPr lang="en-US" dirty="0">
                <a:solidFill>
                  <a:srgbClr val="000000"/>
                </a:solidFill>
                <a:latin typeface="Georgia" panose="02040502050405020303" pitchFamily="18" charset="0"/>
                <a:sym typeface="Libre Baskerville"/>
              </a:rPr>
              <a:t>, ensuring an inclusive disability movement.</a:t>
            </a:r>
          </a:p>
        </p:txBody>
      </p:sp>
      <p:pic>
        <p:nvPicPr>
          <p:cNvPr id="4" name="Picture 3" descr="2 people in wheelchairs in a school or office setting, and a caretaker with 2 children">
            <a:extLst>
              <a:ext uri="{FF2B5EF4-FFF2-40B4-BE49-F238E27FC236}">
                <a16:creationId xmlns:a16="http://schemas.microsoft.com/office/drawing/2014/main" id="{33D81A87-A599-4BD3-8AC9-003AB53664BD}"/>
              </a:ext>
            </a:extLst>
          </p:cNvPr>
          <p:cNvPicPr>
            <a:picLocks noChangeAspect="1"/>
          </p:cNvPicPr>
          <p:nvPr/>
        </p:nvPicPr>
        <p:blipFill>
          <a:blip r:embed="rId4"/>
          <a:stretch>
            <a:fillRect/>
          </a:stretch>
        </p:blipFill>
        <p:spPr>
          <a:xfrm>
            <a:off x="1290638" y="1276350"/>
            <a:ext cx="6095999" cy="3048000"/>
          </a:xfrm>
          <a:prstGeom prst="rect">
            <a:avLst/>
          </a:prstGeom>
        </p:spPr>
      </p:pic>
      <p:sp>
        <p:nvSpPr>
          <p:cNvPr id="2" name="Title 1">
            <a:extLst>
              <a:ext uri="{FF2B5EF4-FFF2-40B4-BE49-F238E27FC236}">
                <a16:creationId xmlns:a16="http://schemas.microsoft.com/office/drawing/2014/main" id="{51C0AF68-DE56-4AD2-82EC-98C91E385C4C}"/>
              </a:ext>
            </a:extLst>
          </p:cNvPr>
          <p:cNvSpPr>
            <a:spLocks noGrp="1"/>
          </p:cNvSpPr>
          <p:nvPr>
            <p:ph type="title"/>
          </p:nvPr>
        </p:nvSpPr>
        <p:spPr>
          <a:xfrm>
            <a:off x="3755871" y="60180"/>
            <a:ext cx="6237216" cy="982746"/>
          </a:xfrm>
        </p:spPr>
        <p:txBody>
          <a:bodyPr/>
          <a:lstStyle/>
          <a:p>
            <a:r>
              <a:rPr lang="en-US" sz="3000" b="1" dirty="0">
                <a:solidFill>
                  <a:srgbClr val="FFFFFF"/>
                </a:solidFill>
                <a:latin typeface="Georgia" panose="02040502050405020303" pitchFamily="18" charset="0"/>
              </a:rPr>
              <a:t>Latinx Americans with Disabilities</a:t>
            </a:r>
            <a:endParaRPr lang="en-US" dirty="0"/>
          </a:p>
        </p:txBody>
      </p:sp>
    </p:spTree>
    <p:extLst>
      <p:ext uri="{BB962C8B-B14F-4D97-AF65-F5344CB8AC3E}">
        <p14:creationId xmlns:p14="http://schemas.microsoft.com/office/powerpoint/2010/main" val="392987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816FC8-F4F9-42F3-A60A-E259047D050E}"/>
              </a:ext>
            </a:extLst>
          </p:cNvPr>
          <p:cNvSpPr>
            <a:spLocks noGrp="1"/>
          </p:cNvSpPr>
          <p:nvPr>
            <p:ph type="sldNum" idx="12"/>
          </p:nvPr>
        </p:nvSpPr>
        <p:spPr/>
        <p:txBody>
          <a:bodyPr/>
          <a:lstStyle/>
          <a:p>
            <a:pPr algn="r">
              <a:buClr>
                <a:srgbClr val="888888"/>
              </a:buClr>
              <a:buSzPct val="25000"/>
            </a:pPr>
            <a:endParaRPr lang="en-US" sz="1588" dirty="0">
              <a:solidFill>
                <a:srgbClr val="888888"/>
              </a:solidFill>
              <a:latin typeface="Calibri"/>
              <a:ea typeface="Calibri"/>
              <a:cs typeface="Calibri"/>
              <a:sym typeface="Calibri"/>
            </a:endParaRPr>
          </a:p>
        </p:txBody>
      </p:sp>
      <p:sp>
        <p:nvSpPr>
          <p:cNvPr id="2" name="Title 1">
            <a:extLst>
              <a:ext uri="{FF2B5EF4-FFF2-40B4-BE49-F238E27FC236}">
                <a16:creationId xmlns:a16="http://schemas.microsoft.com/office/drawing/2014/main" id="{7943A641-E123-444E-B2F6-560093876823}"/>
              </a:ext>
            </a:extLst>
          </p:cNvPr>
          <p:cNvSpPr>
            <a:spLocks noGrp="1"/>
          </p:cNvSpPr>
          <p:nvPr>
            <p:ph type="title"/>
          </p:nvPr>
        </p:nvSpPr>
        <p:spPr>
          <a:xfrm>
            <a:off x="457200" y="339658"/>
            <a:ext cx="8229599" cy="244410"/>
          </a:xfrm>
        </p:spPr>
        <p:txBody>
          <a:bodyPr/>
          <a:lstStyle/>
          <a:p>
            <a:pPr algn="r"/>
            <a:r>
              <a:rPr lang="en-US" sz="3000" b="1" dirty="0">
                <a:solidFill>
                  <a:schemeClr val="bg1"/>
                </a:solidFill>
                <a:latin typeface="Georgia" panose="02040502050405020303" pitchFamily="18" charset="0"/>
              </a:rPr>
              <a:t>Intersectionality</a:t>
            </a:r>
          </a:p>
        </p:txBody>
      </p:sp>
      <p:sp>
        <p:nvSpPr>
          <p:cNvPr id="3" name="Rectangle 2">
            <a:extLst>
              <a:ext uri="{FF2B5EF4-FFF2-40B4-BE49-F238E27FC236}">
                <a16:creationId xmlns:a16="http://schemas.microsoft.com/office/drawing/2014/main" id="{D24572CB-5675-4799-A658-DCB59BD96037}"/>
              </a:ext>
            </a:extLst>
          </p:cNvPr>
          <p:cNvSpPr/>
          <p:nvPr/>
        </p:nvSpPr>
        <p:spPr>
          <a:xfrm>
            <a:off x="746910" y="1848550"/>
            <a:ext cx="7650177" cy="3477875"/>
          </a:xfrm>
          <a:prstGeom prst="rect">
            <a:avLst/>
          </a:prstGeom>
        </p:spPr>
        <p:txBody>
          <a:bodyPr wrap="square">
            <a:spAutoFit/>
          </a:bodyPr>
          <a:lstStyle/>
          <a:p>
            <a:r>
              <a:rPr lang="en-US" sz="2000" dirty="0">
                <a:solidFill>
                  <a:srgbClr val="000000"/>
                </a:solidFill>
                <a:latin typeface="Georgia" panose="02040502050405020303" pitchFamily="18" charset="0"/>
              </a:rPr>
              <a:t>In a </a:t>
            </a:r>
            <a:r>
              <a:rPr lang="en-US" sz="2000" dirty="0">
                <a:solidFill>
                  <a:srgbClr val="000000"/>
                </a:solidFill>
                <a:latin typeface="Georgia" panose="02040502050405020303" pitchFamily="18" charset="0"/>
                <a:hlinkClick r:id="rId2"/>
              </a:rPr>
              <a:t>2017 study </a:t>
            </a:r>
            <a:r>
              <a:rPr lang="en-US" sz="2000" dirty="0">
                <a:solidFill>
                  <a:srgbClr val="000000"/>
                </a:solidFill>
                <a:latin typeface="Georgia" panose="02040502050405020303" pitchFamily="18" charset="0"/>
              </a:rPr>
              <a:t>done by Cornell, people with disabilities </a:t>
            </a:r>
            <a:r>
              <a:rPr lang="en-US" sz="2000" b="1" dirty="0">
                <a:solidFill>
                  <a:srgbClr val="000000"/>
                </a:solidFill>
                <a:latin typeface="Georgia" panose="02040502050405020303" pitchFamily="18" charset="0"/>
              </a:rPr>
              <a:t>were nearly 44 percent more likely to be arrested by age 28. Black men with disabilities in the study were at a particularly high risk: </a:t>
            </a:r>
            <a:r>
              <a:rPr lang="en-US" sz="2000" b="1" i="1" dirty="0">
                <a:solidFill>
                  <a:srgbClr val="000000"/>
                </a:solidFill>
                <a:latin typeface="Georgia" panose="02040502050405020303" pitchFamily="18" charset="0"/>
              </a:rPr>
              <a:t>55 percent had been arrested by age 28</a:t>
            </a:r>
            <a:r>
              <a:rPr lang="en-US" sz="2000" dirty="0">
                <a:solidFill>
                  <a:srgbClr val="000000"/>
                </a:solidFill>
                <a:latin typeface="Georgia" panose="02040502050405020303" pitchFamily="18" charset="0"/>
              </a:rPr>
              <a:t>. </a:t>
            </a:r>
          </a:p>
          <a:p>
            <a:endParaRPr lang="en-US" sz="2000" dirty="0">
              <a:solidFill>
                <a:srgbClr val="000000"/>
              </a:solidFill>
              <a:latin typeface="Georgia" panose="02040502050405020303" pitchFamily="18" charset="0"/>
            </a:endParaRPr>
          </a:p>
          <a:p>
            <a:r>
              <a:rPr lang="en-US" sz="2000" dirty="0">
                <a:solidFill>
                  <a:srgbClr val="000000"/>
                </a:solidFill>
                <a:latin typeface="Georgia" panose="02040502050405020303" pitchFamily="18" charset="0"/>
              </a:rPr>
              <a:t>Additionally, </a:t>
            </a:r>
            <a:r>
              <a:rPr lang="en-US" sz="2000" dirty="0">
                <a:solidFill>
                  <a:srgbClr val="000000"/>
                </a:solidFill>
                <a:latin typeface="Georgia" panose="02040502050405020303" pitchFamily="18" charset="0"/>
                <a:hlinkClick r:id="rId3"/>
              </a:rPr>
              <a:t>750,000+ people with disabilities are behind bars in America today</a:t>
            </a:r>
            <a:r>
              <a:rPr lang="en-US" sz="2000" dirty="0">
                <a:solidFill>
                  <a:srgbClr val="000000"/>
                </a:solidFill>
                <a:latin typeface="Georgia" panose="02040502050405020303" pitchFamily="18" charset="0"/>
              </a:rPr>
              <a:t>. </a:t>
            </a:r>
          </a:p>
          <a:p>
            <a:endParaRPr lang="en-US" sz="2000" dirty="0">
              <a:solidFill>
                <a:srgbClr val="000000"/>
              </a:solidFill>
              <a:latin typeface="Georgia" panose="02040502050405020303" pitchFamily="18" charset="0"/>
            </a:endParaRPr>
          </a:p>
          <a:p>
            <a:r>
              <a:rPr lang="en-US" sz="2000" dirty="0">
                <a:solidFill>
                  <a:srgbClr val="000000"/>
                </a:solidFill>
                <a:latin typeface="Georgia" panose="02040502050405020303" pitchFamily="18" charset="0"/>
              </a:rPr>
              <a:t>RespectAbility authored a policy report on </a:t>
            </a:r>
            <a:r>
              <a:rPr lang="en-US" sz="2000" dirty="0">
                <a:solidFill>
                  <a:srgbClr val="000000"/>
                </a:solidFill>
                <a:latin typeface="Georgia" panose="02040502050405020303" pitchFamily="18" charset="0"/>
                <a:hlinkClick r:id="rId4"/>
              </a:rPr>
              <a:t>Criminal Justice and Disability</a:t>
            </a:r>
            <a:r>
              <a:rPr lang="en-US" sz="2000" dirty="0">
                <a:solidFill>
                  <a:srgbClr val="000000"/>
                </a:solidFill>
                <a:latin typeface="Georgia" panose="02040502050405020303" pitchFamily="18" charset="0"/>
              </a:rPr>
              <a:t> with detail on these statistics and more. </a:t>
            </a:r>
          </a:p>
        </p:txBody>
      </p:sp>
    </p:spTree>
    <p:extLst>
      <p:ext uri="{BB962C8B-B14F-4D97-AF65-F5344CB8AC3E}">
        <p14:creationId xmlns:p14="http://schemas.microsoft.com/office/powerpoint/2010/main" val="10428332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roInspire-PPT-Template-option2">
  <a:themeElements>
    <a:clrScheme name="ProInspire-PPT-Template-option2">
      <a:dk1>
        <a:srgbClr val="000000"/>
      </a:dk1>
      <a:lt1>
        <a:srgbClr val="FFFFFF"/>
      </a:lt1>
      <a:dk2>
        <a:srgbClr val="A7A7A7"/>
      </a:dk2>
      <a:lt2>
        <a:srgbClr val="535353"/>
      </a:lt2>
      <a:accent1>
        <a:srgbClr val="FF6C0E"/>
      </a:accent1>
      <a:accent2>
        <a:srgbClr val="00BBB3"/>
      </a:accent2>
      <a:accent3>
        <a:srgbClr val="FDE07E"/>
      </a:accent3>
      <a:accent4>
        <a:srgbClr val="FFA300"/>
      </a:accent4>
      <a:accent5>
        <a:srgbClr val="FFA168"/>
      </a:accent5>
      <a:accent6>
        <a:srgbClr val="79DBD3"/>
      </a:accent6>
      <a:hlink>
        <a:srgbClr val="0000FF"/>
      </a:hlink>
      <a:folHlink>
        <a:srgbClr val="FF00FF"/>
      </a:folHlink>
    </a:clrScheme>
    <a:fontScheme name="ProInspire-PPT-Template-option2">
      <a:majorFont>
        <a:latin typeface="Calibri"/>
        <a:ea typeface="Calibri"/>
        <a:cs typeface="Calibri"/>
      </a:majorFont>
      <a:minorFont>
        <a:latin typeface="Helvetica"/>
        <a:ea typeface="Helvetica"/>
        <a:cs typeface="Helvetica"/>
      </a:minorFont>
    </a:fontScheme>
    <a:fmtScheme name="ProInspire-PPT-Template-option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2708</Words>
  <Application>Microsoft Macintosh PowerPoint</Application>
  <PresentationFormat>On-screen Show (4:3)</PresentationFormat>
  <Paragraphs>391</Paragraphs>
  <Slides>35</Slides>
  <Notes>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35</vt:i4>
      </vt:variant>
    </vt:vector>
  </HeadingPairs>
  <TitlesOfParts>
    <vt:vector size="51" baseType="lpstr">
      <vt:lpstr>Arial</vt:lpstr>
      <vt:lpstr>Calibri</vt:lpstr>
      <vt:lpstr>Calibri Light</vt:lpstr>
      <vt:lpstr>Georgia</vt:lpstr>
      <vt:lpstr>Helvetica</vt:lpstr>
      <vt:lpstr>Lato</vt:lpstr>
      <vt:lpstr>Lato  </vt:lpstr>
      <vt:lpstr>Libre Baskerville</vt:lpstr>
      <vt:lpstr>Noto Sans Symbols</vt:lpstr>
      <vt:lpstr>proxima-nova</vt:lpstr>
      <vt:lpstr>PT Sans</vt:lpstr>
      <vt:lpstr>Office Theme</vt:lpstr>
      <vt:lpstr>1_Office Theme</vt:lpstr>
      <vt:lpstr>4_Office Theme</vt:lpstr>
      <vt:lpstr>7_Office Theme</vt:lpstr>
      <vt:lpstr>ProInspire-PPT-Template-option2</vt:lpstr>
      <vt:lpstr>IMPROVING EDUCATIONAL SUCCESS FOR STUDENTS WITH DISABILITIES LUMINA FOUNDATION</vt:lpstr>
      <vt:lpstr>  RespectAbility’s Commitment to Equity</vt:lpstr>
      <vt:lpstr>Our Data</vt:lpstr>
      <vt:lpstr>1 in 5 Americans </vt:lpstr>
      <vt:lpstr>People with disabilities can be  some of the MOST talented people</vt:lpstr>
      <vt:lpstr>Disability Impacts Everyone</vt:lpstr>
      <vt:lpstr>Intersectionality, education, and disability stats</vt:lpstr>
      <vt:lpstr>Latinx Americans with Disabilities</vt:lpstr>
      <vt:lpstr>Intersectionality</vt:lpstr>
      <vt:lpstr>Employment by Disability Status and Race/Ethnicity</vt:lpstr>
      <vt:lpstr>Awake to Woke to Work:  Building a Race Equity Culture</vt:lpstr>
      <vt:lpstr>Webinar Facilitators </vt:lpstr>
      <vt:lpstr>About Equity in the Center</vt:lpstr>
      <vt:lpstr>Webinar Results</vt:lpstr>
      <vt:lpstr>Terms and Definitions </vt:lpstr>
      <vt:lpstr>Building A Race Equity Culture in the Social Sector</vt:lpstr>
      <vt:lpstr>The Race Equity Cycle Diagram</vt:lpstr>
      <vt:lpstr>The Role of Levers in Building a Race Equity Culture</vt:lpstr>
      <vt:lpstr>Agenda</vt:lpstr>
      <vt:lpstr>Senior Leaders Lever</vt:lpstr>
      <vt:lpstr>Senior Leaders Lever (2)</vt:lpstr>
      <vt:lpstr>Senior Leaders Lever (3)</vt:lpstr>
      <vt:lpstr>Senior Leaders Lever in Practice</vt:lpstr>
      <vt:lpstr>Agenda (2)</vt:lpstr>
      <vt:lpstr>Board of Directors Lever</vt:lpstr>
      <vt:lpstr>Board of Directors Lever (2)</vt:lpstr>
      <vt:lpstr>Board of Directors Lever (3)</vt:lpstr>
      <vt:lpstr>Board of Directors Lever in Practice</vt:lpstr>
      <vt:lpstr>Agenda (3)</vt:lpstr>
      <vt:lpstr>Organizational Culture Lever</vt:lpstr>
      <vt:lpstr>Organizational Culture Lever (2)</vt:lpstr>
      <vt:lpstr>Organizational Culture Lever (3)</vt:lpstr>
      <vt:lpstr>Organizational Culture Lever in Practice</vt:lpstr>
      <vt:lpstr>Agenda (4)</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Jones</dc:creator>
  <cp:lastModifiedBy>Eric Ascher</cp:lastModifiedBy>
  <cp:revision>72</cp:revision>
  <dcterms:created xsi:type="dcterms:W3CDTF">2018-01-22T18:47:15Z</dcterms:created>
  <dcterms:modified xsi:type="dcterms:W3CDTF">2019-06-12T14:35:58Z</dcterms:modified>
</cp:coreProperties>
</file>