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80" r:id="rId4"/>
    <p:sldId id="287" r:id="rId5"/>
    <p:sldId id="264" r:id="rId6"/>
    <p:sldId id="265" r:id="rId7"/>
    <p:sldId id="277" r:id="rId8"/>
    <p:sldId id="273" r:id="rId9"/>
    <p:sldId id="281" r:id="rId10"/>
    <p:sldId id="274" r:id="rId11"/>
    <p:sldId id="279" r:id="rId12"/>
    <p:sldId id="26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Delgado" initials="K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B22"/>
    <a:srgbClr val="CD0920"/>
    <a:srgbClr val="FFE26B"/>
    <a:srgbClr val="E9B6A9"/>
    <a:srgbClr val="D97E6F"/>
    <a:srgbClr val="CC5149"/>
    <a:srgbClr val="C12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3" autoAdjust="0"/>
    <p:restoredTop sz="86481" autoAdjust="0"/>
  </p:normalViewPr>
  <p:slideViewPr>
    <p:cSldViewPr snapToGrid="0" snapToObjects="1">
      <p:cViewPr varScale="1">
        <p:scale>
          <a:sx n="54" d="100"/>
          <a:sy n="54" d="100"/>
        </p:scale>
        <p:origin x="7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46DA0-35F0-364D-9C20-5555E06E18A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7FAAD-935C-7F4F-9FB0-C0A9AB4EC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7FAAD-935C-7F4F-9FB0-C0A9AB4EC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0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2613-046F-E745-B572-06A50B661DB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6FE0-6CE9-A544-B415-0EF6E06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CB1DA-6CC7-41D8-AE69-47FC3AA6CA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262" y="2318704"/>
            <a:ext cx="8229600" cy="11430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Authentic Inclusion™ Drives Disruptive Innovation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7530" y="4150827"/>
            <a:ext cx="6901874" cy="1446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4400" dirty="0">
                <a:latin typeface="Source Sans Pro"/>
                <a:cs typeface="Source Sans Pro"/>
              </a:rPr>
              <a:t>Authentic Inclusion™ </a:t>
            </a:r>
            <a:r>
              <a:rPr lang="en-US" sz="4400" dirty="0">
                <a:solidFill>
                  <a:srgbClr val="E20B22"/>
                </a:solidFill>
                <a:latin typeface="Source Sans Pro"/>
                <a:cs typeface="Source Sans Pro"/>
              </a:rPr>
              <a:t>Drives</a:t>
            </a:r>
            <a:r>
              <a:rPr lang="en-US" sz="4400" dirty="0">
                <a:latin typeface="Source Sans Pro"/>
                <a:cs typeface="Source Sans Pro"/>
              </a:rPr>
              <a:t> Disruptive Innovation</a:t>
            </a:r>
            <a:endParaRPr lang="en-US" sz="1400" dirty="0">
              <a:latin typeface="Source Sans Pro"/>
              <a:cs typeface="Source Sans Pro"/>
            </a:endParaRPr>
          </a:p>
          <a:p>
            <a:pPr algn="r"/>
            <a:endParaRPr lang="en-US" dirty="0">
              <a:solidFill>
                <a:srgbClr val="E20B22"/>
              </a:solidFill>
              <a:latin typeface="Source Sans Pro"/>
              <a:cs typeface="Source Sans Pro"/>
            </a:endParaRPr>
          </a:p>
          <a:p>
            <a:pPr algn="r"/>
            <a:r>
              <a:rPr lang="en-US" dirty="0">
                <a:solidFill>
                  <a:srgbClr val="E20B22"/>
                </a:solidFill>
                <a:latin typeface="Source Sans Pro"/>
                <a:cs typeface="Source Sans Pro"/>
              </a:rPr>
              <a:t>Frances West         Founder | Author | Speaker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262" y="6330902"/>
            <a:ext cx="668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Source Sans Pro"/>
                <a:cs typeface="Source Sans Pro"/>
              </a:rPr>
              <a:t>04.10.2018</a:t>
            </a:r>
          </a:p>
        </p:txBody>
      </p:sp>
      <p:pic>
        <p:nvPicPr>
          <p:cNvPr id="2" name="Picture 1" descr="Frances West Co.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53" y="240559"/>
            <a:ext cx="2514600" cy="5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1947" y="1315673"/>
            <a:ext cx="6912207" cy="0"/>
          </a:xfrm>
          <a:prstGeom prst="line">
            <a:avLst/>
          </a:prstGeom>
          <a:ln>
            <a:solidFill>
              <a:srgbClr val="E20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ances West Co.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5" y="208267"/>
            <a:ext cx="655789" cy="65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solidFill>
                  <a:schemeClr val="bg1"/>
                </a:solidFill>
                <a:latin typeface="Source Sans Pro"/>
                <a:cs typeface="Source Sans Pro"/>
              </a:rPr>
              <a:t>10</a:t>
            </a:fld>
            <a:endParaRPr lang="en-US" sz="1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209E4-AA7E-41AE-A892-FA40659B12A7}"/>
              </a:ext>
            </a:extLst>
          </p:cNvPr>
          <p:cNvSpPr/>
          <p:nvPr/>
        </p:nvSpPr>
        <p:spPr>
          <a:xfrm>
            <a:off x="551145" y="1714573"/>
            <a:ext cx="8029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Individual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Manager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Executive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Organization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endParaRPr lang="en-US" altLang="en-US" sz="4000" dirty="0">
              <a:solidFill>
                <a:srgbClr val="E20B22"/>
              </a:solidFill>
              <a:latin typeface="Source Sans Pr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769C38-1661-49E0-AE46-988E32345B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240" y="274638"/>
            <a:ext cx="8229600" cy="1143000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en-US" sz="44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Authentic Inclusion by Design:   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90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5055" y="1315673"/>
            <a:ext cx="3499955" cy="0"/>
          </a:xfrm>
          <a:prstGeom prst="line">
            <a:avLst/>
          </a:prstGeom>
          <a:ln>
            <a:solidFill>
              <a:srgbClr val="E20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ances West Co.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39" y="231713"/>
            <a:ext cx="655789" cy="65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solidFill>
                  <a:schemeClr val="bg1"/>
                </a:solidFill>
                <a:latin typeface="Source Sans Pro"/>
                <a:cs typeface="Source Sans Pro"/>
              </a:rPr>
              <a:t>11</a:t>
            </a:fld>
            <a:endParaRPr lang="en-US" sz="1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209E4-AA7E-41AE-A892-FA40659B12A7}"/>
              </a:ext>
            </a:extLst>
          </p:cNvPr>
          <p:cNvSpPr/>
          <p:nvPr/>
        </p:nvSpPr>
        <p:spPr>
          <a:xfrm>
            <a:off x="551145" y="2015197"/>
            <a:ext cx="8029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Future of Work 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Future of Society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Future of Humanity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A8AD3-0F67-4D1A-82AA-B4EBC8A6138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rtl="0" eaLnBrk="1" latinLnBrk="0" hangingPunct="1"/>
            <a:r>
              <a:rPr lang="en-US" sz="44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Why Now?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785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hexagonal background.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9" t="918"/>
          <a:stretch/>
        </p:blipFill>
        <p:spPr>
          <a:xfrm>
            <a:off x="4868214" y="0"/>
            <a:ext cx="427578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20948" y="3169103"/>
            <a:ext cx="5511960" cy="181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ource Sans Pro"/>
                <a:cs typeface="Source Sans Pro"/>
              </a:rPr>
              <a:t>Digital Promise</a:t>
            </a:r>
          </a:p>
          <a:p>
            <a:pPr algn="ctr"/>
            <a:r>
              <a:rPr lang="en-US" sz="4800" dirty="0">
                <a:latin typeface="Source Sans Pro"/>
                <a:cs typeface="Source Sans Pro"/>
              </a:rPr>
              <a:t>Inclusion of All</a:t>
            </a:r>
            <a:endParaRPr lang="en-US" sz="1400" dirty="0">
              <a:latin typeface="Source Sans Pro"/>
              <a:cs typeface="Source Sans Pro"/>
            </a:endParaRPr>
          </a:p>
          <a:p>
            <a:pPr>
              <a:lnSpc>
                <a:spcPct val="120000"/>
              </a:lnSpc>
            </a:pPr>
            <a:endParaRPr lang="en-US" sz="1400" dirty="0">
              <a:latin typeface="Source Sans Pro"/>
              <a:cs typeface="Source Sans Pro"/>
            </a:endParaRPr>
          </a:p>
        </p:txBody>
      </p:sp>
      <p:pic>
        <p:nvPicPr>
          <p:cNvPr id="5" name="Picture 4" descr="Frances West Co.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16" y="219990"/>
            <a:ext cx="655789" cy="655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latin typeface="Source Sans Pro"/>
                <a:cs typeface="Source Sans Pro"/>
              </a:rPr>
              <a:t>12</a:t>
            </a:fld>
            <a:endParaRPr lang="en-US" sz="1000" dirty="0">
              <a:latin typeface="Source Sans Pro"/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BF2FD-0EEE-4D66-BCFE-F4444138C982}"/>
              </a:ext>
            </a:extLst>
          </p:cNvPr>
          <p:cNvSpPr txBox="1"/>
          <p:nvPr/>
        </p:nvSpPr>
        <p:spPr>
          <a:xfrm>
            <a:off x="290710" y="450999"/>
            <a:ext cx="4422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4400" b="1" dirty="0">
                <a:latin typeface="Source Sans Pro"/>
                <a:cs typeface="Source Sans Pro"/>
              </a:rPr>
            </a:br>
            <a:r>
              <a:rPr lang="en-US" sz="4400" b="1" dirty="0">
                <a:latin typeface="Source Sans Pro"/>
                <a:cs typeface="Source Sans Pro"/>
              </a:rPr>
              <a:t>      </a:t>
            </a:r>
          </a:p>
          <a:p>
            <a:r>
              <a:rPr lang="en-US" altLang="zh-CN" sz="4400" b="1" dirty="0">
                <a:latin typeface="Source Sans Pro"/>
                <a:cs typeface="Source Sans Pro"/>
              </a:rPr>
              <a:t>      </a:t>
            </a:r>
            <a:r>
              <a:rPr lang="zh-CN" altLang="en-US" sz="4400" b="1" dirty="0">
                <a:solidFill>
                  <a:srgbClr val="E20B22"/>
                </a:solidFill>
                <a:latin typeface="Source Sans Pro"/>
                <a:cs typeface="Source Sans Pro"/>
              </a:rPr>
              <a:t>大同之道</a:t>
            </a:r>
            <a:endParaRPr lang="en-US" sz="4400" b="1" dirty="0">
              <a:solidFill>
                <a:srgbClr val="E20B22"/>
              </a:solidFill>
              <a:latin typeface="Source Sans Pro"/>
              <a:cs typeface="Source Sans Pro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404A0-5F2A-4C4B-835F-3521C027B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5055" y="1432903"/>
            <a:ext cx="3499955" cy="0"/>
          </a:xfrm>
          <a:prstGeom prst="line">
            <a:avLst/>
          </a:prstGeom>
          <a:ln>
            <a:solidFill>
              <a:srgbClr val="E20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E581D9-30C0-4DE5-9C04-D99CB958D58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4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The Great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0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White abstract background. ">
            <a:extLst>
              <a:ext uri="{FF2B5EF4-FFF2-40B4-BE49-F238E27FC236}">
                <a16:creationId xmlns:a16="http://schemas.microsoft.com/office/drawing/2014/main" id="{5FEFE48F-CA75-8548-9084-70AEB96BD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r="14594" b="180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Frances West Co.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24" y="255159"/>
            <a:ext cx="655789" cy="655789"/>
          </a:xfrm>
          <a:prstGeom prst="rect">
            <a:avLst/>
          </a:prstGeom>
        </p:spPr>
      </p:pic>
      <p:pic>
        <p:nvPicPr>
          <p:cNvPr id="33" name="Picture 32" descr="Twitter_logo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22" y="3725793"/>
            <a:ext cx="320011" cy="32001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100460" y="3691368"/>
            <a:ext cx="1033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Source Sans Pro"/>
              </a:rPr>
              <a:t>@fwest34</a:t>
            </a:r>
            <a:endParaRPr lang="en-US" sz="1600" dirty="0">
              <a:cs typeface="Source Sans Pr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67854" y="4234991"/>
            <a:ext cx="1124090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cs typeface="Source Sans Pro"/>
              </a:rPr>
              <a:t>Frances-West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44630" y="4709231"/>
            <a:ext cx="174669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cs typeface="Source Sans Pro"/>
              </a:rPr>
              <a:t>info@franceswest.co</a:t>
            </a:r>
          </a:p>
        </p:txBody>
      </p:sp>
      <p:pic>
        <p:nvPicPr>
          <p:cNvPr id="42" name="Picture 41" descr="Email icon&#10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7" y="4709231"/>
            <a:ext cx="350572" cy="277000"/>
          </a:xfrm>
          <a:prstGeom prst="rect">
            <a:avLst/>
          </a:prstGeom>
        </p:spPr>
      </p:pic>
      <p:pic>
        <p:nvPicPr>
          <p:cNvPr id="3" name="Picture 2" descr="Cover of Frances West's book Authentic Inclus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4" y="2055545"/>
            <a:ext cx="3074560" cy="389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FDE3D-3D23-7C4A-88A9-CC53F1295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451" y="4179416"/>
            <a:ext cx="295248" cy="322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A5EEE-35C9-024C-AD43-5D57C87A0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642" y="5160086"/>
            <a:ext cx="257444" cy="276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3173F-2575-3645-A8D6-950500919D3E}"/>
              </a:ext>
            </a:extLst>
          </p:cNvPr>
          <p:cNvSpPr txBox="1"/>
          <p:nvPr/>
        </p:nvSpPr>
        <p:spPr>
          <a:xfrm>
            <a:off x="5636229" y="2970969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Stay Connected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A8FA4-728D-2E42-A5A2-B62F90173100}"/>
              </a:ext>
            </a:extLst>
          </p:cNvPr>
          <p:cNvSpPr txBox="1"/>
          <p:nvPr/>
        </p:nvSpPr>
        <p:spPr>
          <a:xfrm>
            <a:off x="6070591" y="5126213"/>
            <a:ext cx="1391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franceswest34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780D4-1274-4E62-A68F-B464E16C6903}"/>
              </a:ext>
            </a:extLst>
          </p:cNvPr>
          <p:cNvSpPr/>
          <p:nvPr/>
        </p:nvSpPr>
        <p:spPr>
          <a:xfrm>
            <a:off x="1575038" y="6147294"/>
            <a:ext cx="25763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cs typeface="Source Sans Pro"/>
              </a:rPr>
              <a:t>www.franceswest.co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637C7-9DA8-B649-BC8E-0FBBAB5B041A}"/>
              </a:ext>
            </a:extLst>
          </p:cNvPr>
          <p:cNvSpPr txBox="1"/>
          <p:nvPr/>
        </p:nvSpPr>
        <p:spPr>
          <a:xfrm>
            <a:off x="5687127" y="5805894"/>
            <a:ext cx="263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#authenticinclusion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EC4A00-2A58-4D7B-9653-410B4954A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78776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Authentic Inclusion™ </a:t>
            </a:r>
            <a:r>
              <a:rPr lang="en-US" sz="3200" b="1" kern="1200" dirty="0">
                <a:solidFill>
                  <a:srgbClr val="E20B22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Drives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 Disruptive Innovation – B</a:t>
            </a:r>
            <a:endParaRPr lang="en-US" b="1" dirty="0">
              <a:effectLst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05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background with technological shapes. "/>
          <p:cNvPicPr>
            <a:picLocks noChangeAspect="1"/>
          </p:cNvPicPr>
          <p:nvPr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r="14594" b="18005"/>
          <a:stretch/>
        </p:blipFill>
        <p:spPr>
          <a:xfrm>
            <a:off x="-14413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2" y="273385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Source Sans Pro"/>
                <a:cs typeface="Source Sans Pro"/>
              </a:rPr>
              <a:t>What is Authentic Inclusion™</a:t>
            </a:r>
            <a:r>
              <a:rPr lang="zh-CN" altLang="en-US" dirty="0">
                <a:latin typeface="Source Sans Pro"/>
                <a:cs typeface="Source Sans Pro"/>
              </a:rPr>
              <a:t>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latin typeface="Source Sans Pro"/>
                <a:cs typeface="Source Sans Pro"/>
              </a:rPr>
              <a:t>2</a:t>
            </a:fld>
            <a:endParaRPr lang="en-US" sz="1000" dirty="0">
              <a:latin typeface="Source Sans Pro"/>
              <a:cs typeface="Source Sans Pro"/>
            </a:endParaRPr>
          </a:p>
        </p:txBody>
      </p:sp>
      <p:pic>
        <p:nvPicPr>
          <p:cNvPr id="8" name="Picture 7" descr="Frances West Co.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7" y="208267"/>
            <a:ext cx="655789" cy="6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D63F75-BD94-4EED-8389-D2F1B33B0F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1238" y="274638"/>
            <a:ext cx="4565562" cy="1143000"/>
          </a:xfrm>
        </p:spPr>
        <p:txBody>
          <a:bodyPr/>
          <a:lstStyle/>
          <a:p>
            <a:pPr rtl="0" eaLnBrk="1" latinLnBrk="0" hangingPunct="1"/>
            <a:r>
              <a:rPr lang="en-US" sz="2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AUTHENTIC </a:t>
            </a:r>
            <a:br>
              <a:rPr lang="en-US" sz="2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INCLUSION™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3C088-3B28-0A45-83F5-6E4BD068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5400000">
            <a:off x="3818777" y="1203985"/>
            <a:ext cx="6858001" cy="4450029"/>
          </a:xfrm>
          <a:prstGeom prst="rect">
            <a:avLst/>
          </a:prstGeom>
        </p:spPr>
      </p:pic>
      <p:pic>
        <p:nvPicPr>
          <p:cNvPr id="5" name="Picture 4" descr="Frances West Co.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8" y="231714"/>
            <a:ext cx="655789" cy="655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latin typeface="Source Sans Pro"/>
                <a:cs typeface="Source Sans Pro"/>
              </a:rPr>
              <a:t>3</a:t>
            </a:fld>
            <a:endParaRPr lang="en-US" sz="1000" dirty="0"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A0411-1974-4D90-B423-BBE397270653}"/>
              </a:ext>
            </a:extLst>
          </p:cNvPr>
          <p:cNvSpPr/>
          <p:nvPr/>
        </p:nvSpPr>
        <p:spPr>
          <a:xfrm>
            <a:off x="223093" y="654848"/>
            <a:ext cx="58329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20B22"/>
                </a:solidFill>
              </a:rPr>
              <a:t>AUTHENTIC INCLUSION™</a:t>
            </a:r>
          </a:p>
          <a:p>
            <a:endParaRPr lang="en-US" sz="2400" dirty="0"/>
          </a:p>
          <a:p>
            <a:r>
              <a:rPr lang="en-US" sz="2400" dirty="0"/>
              <a:t>The institutional insight that </a:t>
            </a:r>
            <a:r>
              <a:rPr lang="en-US" sz="2400" b="1" dirty="0"/>
              <a:t>human diversity </a:t>
            </a:r>
            <a:r>
              <a:rPr lang="en-US" sz="2400" dirty="0"/>
              <a:t>is at the core of disruptive </a:t>
            </a:r>
            <a:r>
              <a:rPr lang="en-US" sz="2400" b="1" dirty="0"/>
              <a:t>innovation</a:t>
            </a:r>
            <a:r>
              <a:rPr lang="en-US" sz="2400" dirty="0"/>
              <a:t>. </a:t>
            </a:r>
          </a:p>
          <a:p>
            <a:endParaRPr lang="en-US" sz="2400" dirty="0"/>
          </a:p>
          <a:p>
            <a:r>
              <a:rPr lang="en-US" sz="2400" dirty="0"/>
              <a:t>It calls for holistic actions across all parts of an institution to </a:t>
            </a:r>
            <a:r>
              <a:rPr lang="en-US" sz="2400" b="1" dirty="0"/>
              <a:t>respect</a:t>
            </a:r>
            <a:r>
              <a:rPr lang="en-US" sz="2400" dirty="0"/>
              <a:t> an individual human’s ability to make a </a:t>
            </a:r>
            <a:r>
              <a:rPr lang="en-US" sz="2400" b="1" dirty="0"/>
              <a:t>difference</a:t>
            </a:r>
            <a:r>
              <a:rPr lang="en-US" sz="2400" dirty="0"/>
              <a:t> not in spite of, but because of, their difference. </a:t>
            </a:r>
          </a:p>
          <a:p>
            <a:endParaRPr lang="en-US" sz="2400" dirty="0"/>
          </a:p>
          <a:p>
            <a:r>
              <a:rPr lang="en-US" sz="2400" dirty="0"/>
              <a:t>By putting </a:t>
            </a:r>
            <a:r>
              <a:rPr lang="en-US" sz="2400" b="1" dirty="0"/>
              <a:t>humans first</a:t>
            </a:r>
            <a:r>
              <a:rPr lang="en-US" sz="2400" dirty="0"/>
              <a:t>, prosperity can have longevity because </a:t>
            </a:r>
            <a:r>
              <a:rPr lang="en-US" sz="2400" b="1" dirty="0"/>
              <a:t>principle, purpose, and profit </a:t>
            </a:r>
            <a:r>
              <a:rPr lang="en-US" sz="2400" dirty="0"/>
              <a:t>are harmoniously aligned.</a:t>
            </a:r>
          </a:p>
        </p:txBody>
      </p:sp>
    </p:spTree>
    <p:extLst>
      <p:ext uri="{BB962C8B-B14F-4D97-AF65-F5344CB8AC3E}">
        <p14:creationId xmlns:p14="http://schemas.microsoft.com/office/powerpoint/2010/main" val="250567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244B8F-8DD6-4B63-8C48-B899D032AE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623" y="1673132"/>
            <a:ext cx="8229600" cy="11430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Authentic Inclusion™ </a:t>
            </a:r>
            <a:br>
              <a:rPr lang="en-US" sz="44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44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Part 2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3C088-3B28-0A45-83F5-6E4BD068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5400000">
            <a:off x="3818777" y="1203985"/>
            <a:ext cx="6858001" cy="4450029"/>
          </a:xfrm>
          <a:prstGeom prst="rect">
            <a:avLst/>
          </a:prstGeom>
        </p:spPr>
      </p:pic>
      <p:pic>
        <p:nvPicPr>
          <p:cNvPr id="5" name="Picture 4" descr="Frances West Co. logo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8" y="231714"/>
            <a:ext cx="655789" cy="655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latin typeface="Source Sans Pro"/>
                <a:cs typeface="Source Sans Pro"/>
              </a:rPr>
              <a:t>4</a:t>
            </a:fld>
            <a:endParaRPr lang="en-US" sz="1000" dirty="0"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A0411-1974-4D90-B423-BBE397270653}"/>
              </a:ext>
            </a:extLst>
          </p:cNvPr>
          <p:cNvSpPr/>
          <p:nvPr/>
        </p:nvSpPr>
        <p:spPr>
          <a:xfrm>
            <a:off x="545065" y="987272"/>
            <a:ext cx="74901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E20B22"/>
                </a:solidFill>
              </a:rPr>
              <a:t>Authentic Inclusion™</a:t>
            </a:r>
          </a:p>
          <a:p>
            <a:endParaRPr lang="en-US" sz="2400" dirty="0"/>
          </a:p>
          <a:p>
            <a:pPr>
              <a:buSzPct val="88000"/>
            </a:pPr>
            <a:r>
              <a:rPr lang="en-US" sz="2400" b="1" dirty="0"/>
              <a:t>Human first</a:t>
            </a:r>
            <a:endParaRPr lang="en-US" sz="2400" dirty="0"/>
          </a:p>
          <a:p>
            <a:pPr>
              <a:buSzPct val="88000"/>
            </a:pPr>
            <a:endParaRPr lang="en-US" sz="2400" dirty="0"/>
          </a:p>
          <a:p>
            <a:pPr>
              <a:buSzPct val="88000"/>
            </a:pPr>
            <a:r>
              <a:rPr lang="en-US" sz="2400" dirty="0"/>
              <a:t>Drives</a:t>
            </a:r>
            <a:r>
              <a:rPr lang="en-US" sz="2400" b="1" dirty="0"/>
              <a:t> </a:t>
            </a:r>
            <a:r>
              <a:rPr lang="en-US" sz="2400" dirty="0"/>
              <a:t>disruptive </a:t>
            </a:r>
            <a:r>
              <a:rPr lang="en-US" sz="2400" b="1" dirty="0"/>
              <a:t>innovation</a:t>
            </a:r>
          </a:p>
          <a:p>
            <a:pPr>
              <a:buSzPct val="88000"/>
            </a:pPr>
            <a:endParaRPr lang="en-US" sz="2400" b="1" dirty="0"/>
          </a:p>
          <a:p>
            <a:pPr>
              <a:buSzPct val="88000"/>
            </a:pPr>
            <a:r>
              <a:rPr lang="en-US" sz="2400" dirty="0"/>
              <a:t>Strategic </a:t>
            </a:r>
            <a:r>
              <a:rPr lang="en-US" sz="2400" b="1" dirty="0"/>
              <a:t>business</a:t>
            </a:r>
            <a:r>
              <a:rPr lang="en-US" sz="2400" dirty="0"/>
              <a:t> imperative</a:t>
            </a:r>
            <a:endParaRPr lang="en-US" sz="2400" b="1" dirty="0"/>
          </a:p>
          <a:p>
            <a:pPr>
              <a:buSzPct val="88000"/>
            </a:pPr>
            <a:endParaRPr lang="en-US" sz="2400" b="1" dirty="0"/>
          </a:p>
          <a:p>
            <a:pPr>
              <a:buSzPct val="88000"/>
            </a:pPr>
            <a:r>
              <a:rPr lang="en-US" sz="2400" b="1" dirty="0"/>
              <a:t>Blueprint</a:t>
            </a:r>
            <a:r>
              <a:rPr lang="en-US" sz="2400" dirty="0"/>
              <a:t> to operationalize inclusion</a:t>
            </a:r>
          </a:p>
          <a:p>
            <a:pPr>
              <a:buSzPct val="88000"/>
            </a:pPr>
            <a:endParaRPr lang="en-US" sz="2400" b="1" dirty="0"/>
          </a:p>
          <a:p>
            <a:pPr>
              <a:buSzPct val="88000"/>
            </a:pPr>
            <a:r>
              <a:rPr lang="en-US" sz="2400" dirty="0"/>
              <a:t>Underpinned by </a:t>
            </a:r>
            <a:r>
              <a:rPr lang="en-US" sz="2400" b="1" dirty="0"/>
              <a:t>technology</a:t>
            </a:r>
          </a:p>
          <a:p>
            <a:pPr>
              <a:buSzPct val="88000"/>
            </a:pPr>
            <a:r>
              <a:rPr lang="en-US" sz="2400" dirty="0"/>
              <a:t> </a:t>
            </a:r>
          </a:p>
          <a:p>
            <a:pPr>
              <a:buSzPct val="8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58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A3C088-3B28-0A45-83F5-6E4BD068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18777" y="1203985"/>
            <a:ext cx="6858001" cy="4450029"/>
          </a:xfrm>
          <a:prstGeom prst="rect">
            <a:avLst/>
          </a:prstGeom>
        </p:spPr>
      </p:pic>
      <p:pic>
        <p:nvPicPr>
          <p:cNvPr id="5" name="Picture 4" descr="Frances West Co.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5" y="325497"/>
            <a:ext cx="655789" cy="655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latin typeface="Source Sans Pro"/>
                <a:cs typeface="Source Sans Pro"/>
              </a:rPr>
              <a:t>5</a:t>
            </a:fld>
            <a:endParaRPr lang="en-US" sz="1000" dirty="0">
              <a:latin typeface="Source Sans Pro"/>
              <a:cs typeface="Source Sans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8DB36-11D1-4622-8503-E61853128B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430058" y="3017838"/>
            <a:ext cx="8229600" cy="11430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8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Why is it a </a:t>
            </a:r>
            <a:br>
              <a:rPr lang="en-US" sz="48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</a:br>
            <a:r>
              <a:rPr lang="en-US" sz="48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business </a:t>
            </a:r>
            <a:br>
              <a:rPr lang="en-US" sz="48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</a:br>
            <a:r>
              <a:rPr lang="en-US" sz="48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imperative?</a:t>
            </a:r>
            <a:endParaRPr lang="en-US" b="1" dirty="0">
              <a:effectLst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181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8547" y="1315673"/>
            <a:ext cx="3499955" cy="0"/>
          </a:xfrm>
          <a:prstGeom prst="line">
            <a:avLst/>
          </a:prstGeom>
          <a:ln>
            <a:solidFill>
              <a:srgbClr val="E20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ances West Co Logo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5" y="208267"/>
            <a:ext cx="655789" cy="65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solidFill>
                  <a:schemeClr val="bg1"/>
                </a:solidFill>
                <a:latin typeface="Source Sans Pro"/>
                <a:cs typeface="Source Sans Pro"/>
              </a:rPr>
              <a:t>6</a:t>
            </a:fld>
            <a:endParaRPr lang="en-US" sz="1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209E4-AA7E-41AE-A892-FA40659B12A7}"/>
              </a:ext>
            </a:extLst>
          </p:cNvPr>
          <p:cNvSpPr/>
          <p:nvPr/>
        </p:nvSpPr>
        <p:spPr>
          <a:xfrm>
            <a:off x="551145" y="1990145"/>
            <a:ext cx="80291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Demographic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Legislation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Social Expectation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latin typeface="Source Sans Pro"/>
              </a:rPr>
              <a:t>Technology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4854AA-D858-49AE-81C7-3F765CBC58D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400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Global Drivers: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4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2115" y="1315673"/>
            <a:ext cx="6773423" cy="0"/>
          </a:xfrm>
          <a:prstGeom prst="line">
            <a:avLst/>
          </a:prstGeom>
          <a:ln>
            <a:solidFill>
              <a:srgbClr val="E20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ances West Co.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5" y="208267"/>
            <a:ext cx="655789" cy="65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solidFill>
                  <a:schemeClr val="bg1"/>
                </a:solidFill>
                <a:latin typeface="Source Sans Pro"/>
                <a:cs typeface="Source Sans Pro"/>
              </a:rPr>
              <a:t>7</a:t>
            </a:fld>
            <a:endParaRPr lang="en-US" sz="1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209E4-AA7E-41AE-A892-FA40659B12A7}"/>
              </a:ext>
            </a:extLst>
          </p:cNvPr>
          <p:cNvSpPr/>
          <p:nvPr/>
        </p:nvSpPr>
        <p:spPr>
          <a:xfrm>
            <a:off x="551145" y="2102879"/>
            <a:ext cx="802918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solidFill>
                  <a:srgbClr val="E20B22"/>
                </a:solidFill>
                <a:latin typeface="Source Sans Pro"/>
              </a:rPr>
              <a:t>Technology Made Human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solidFill>
                  <a:srgbClr val="E20B22"/>
                </a:solidFill>
                <a:latin typeface="Source Sans Pro"/>
              </a:rPr>
              <a:t>	</a:t>
            </a:r>
            <a:r>
              <a:rPr lang="en-US" altLang="en-US" sz="2800" dirty="0">
                <a:latin typeface="Source Sans Pro"/>
              </a:rPr>
              <a:t>Human put Human First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2800" dirty="0">
                <a:latin typeface="Source Sans Pro"/>
              </a:rPr>
              <a:t>       Technology By People, For People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C5960C-32EF-4A2D-A2DA-6ECB8A4D8E8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New Technology Perspective:  </a:t>
            </a:r>
            <a:endParaRPr lang="en-US" b="1" dirty="0">
              <a:effectLst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62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4473" y="1315673"/>
            <a:ext cx="6139742" cy="0"/>
          </a:xfrm>
          <a:prstGeom prst="line">
            <a:avLst/>
          </a:prstGeom>
          <a:ln>
            <a:solidFill>
              <a:srgbClr val="E20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ances West Co.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5" y="208267"/>
            <a:ext cx="655789" cy="65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solidFill>
                  <a:schemeClr val="bg1"/>
                </a:solidFill>
                <a:latin typeface="Source Sans Pro"/>
                <a:cs typeface="Source Sans Pro"/>
              </a:rPr>
              <a:t>8</a:t>
            </a:fld>
            <a:endParaRPr lang="en-US" sz="1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209E4-AA7E-41AE-A892-FA40659B12A7}"/>
              </a:ext>
            </a:extLst>
          </p:cNvPr>
          <p:cNvSpPr/>
          <p:nvPr/>
        </p:nvSpPr>
        <p:spPr>
          <a:xfrm>
            <a:off x="551145" y="2199716"/>
            <a:ext cx="8029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solidFill>
                  <a:srgbClr val="E20B22"/>
                </a:solidFill>
                <a:latin typeface="Source Sans Pro"/>
              </a:rPr>
              <a:t>Fortune 500 to Impact 500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4000" dirty="0">
                <a:solidFill>
                  <a:srgbClr val="E20B22"/>
                </a:solidFill>
                <a:latin typeface="Source Sans Pro"/>
              </a:rPr>
              <a:t>	</a:t>
            </a:r>
            <a:r>
              <a:rPr lang="en-US" altLang="en-US" sz="2800" dirty="0">
                <a:latin typeface="Source Sans Pro"/>
              </a:rPr>
              <a:t>Profit vs Purpose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2800" dirty="0">
                <a:latin typeface="Source Sans Pro"/>
              </a:rPr>
              <a:t>	Return on Innovation </a:t>
            </a:r>
            <a:endParaRPr lang="en-US" altLang="en-US" dirty="0">
              <a:solidFill>
                <a:srgbClr val="E20B2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32A19-51C1-40FD-802A-48996A47C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20456" y="564423"/>
            <a:ext cx="8229600" cy="11430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New Business Perspective:  </a:t>
            </a:r>
            <a:endParaRPr lang="en-US" b="1" dirty="0">
              <a:effectLst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846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1947" y="1315673"/>
            <a:ext cx="5892297" cy="0"/>
          </a:xfrm>
          <a:prstGeom prst="line">
            <a:avLst/>
          </a:prstGeom>
          <a:ln>
            <a:solidFill>
              <a:srgbClr val="E20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ances West Co.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5" y="208267"/>
            <a:ext cx="655789" cy="65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40" y="6400800"/>
            <a:ext cx="117211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>
                <a:latin typeface="Source Sans Pro"/>
                <a:cs typeface="Source Sans Pro"/>
              </a:rPr>
              <a:t>FrancesWestCo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4050" y="6515720"/>
            <a:ext cx="769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F246312A-7F25-534E-9929-0D274AAB0FC1}" type="slidenum">
              <a:rPr lang="en-US" sz="1000" smtClean="0">
                <a:solidFill>
                  <a:schemeClr val="bg1"/>
                </a:solidFill>
                <a:latin typeface="Source Sans Pro"/>
                <a:cs typeface="Source Sans Pro"/>
              </a:rPr>
              <a:t>9</a:t>
            </a:fld>
            <a:endParaRPr lang="en-US" sz="1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209E4-AA7E-41AE-A892-FA40659B12A7}"/>
              </a:ext>
            </a:extLst>
          </p:cNvPr>
          <p:cNvSpPr/>
          <p:nvPr/>
        </p:nvSpPr>
        <p:spPr>
          <a:xfrm>
            <a:off x="551145" y="1925587"/>
            <a:ext cx="80291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3200" dirty="0">
                <a:latin typeface="Source Sans Pro"/>
              </a:rPr>
              <a:t>Vision &amp; Strategy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3200" dirty="0">
                <a:latin typeface="Source Sans Pro"/>
              </a:rPr>
              <a:t>Research &amp; Innovation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3200" dirty="0">
                <a:latin typeface="Source Sans Pro"/>
              </a:rPr>
              <a:t>Product Design &amp; Development 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3200" dirty="0">
                <a:latin typeface="Source Sans Pro"/>
              </a:rPr>
              <a:t>Marketing &amp; Sales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3200" dirty="0">
                <a:latin typeface="Source Sans Pro"/>
              </a:rPr>
              <a:t>Information Technology</a:t>
            </a:r>
          </a:p>
          <a:p>
            <a:pPr>
              <a:spcAft>
                <a:spcPct val="25000"/>
              </a:spcAft>
              <a:buClr>
                <a:srgbClr val="FF9900"/>
              </a:buClr>
            </a:pPr>
            <a:r>
              <a:rPr lang="en-US" altLang="en-US" sz="3200" dirty="0">
                <a:latin typeface="Source Sans Pro"/>
              </a:rPr>
              <a:t>Corporate Functions: HR, Legal</a:t>
            </a:r>
          </a:p>
          <a:p>
            <a:pPr lvl="1">
              <a:spcAft>
                <a:spcPct val="25000"/>
              </a:spcAft>
              <a:buClr>
                <a:schemeClr val="tx1"/>
              </a:buClr>
              <a:buSzPct val="80000"/>
            </a:pPr>
            <a:endParaRPr lang="en-US" altLang="en-US" sz="4000" dirty="0">
              <a:solidFill>
                <a:srgbClr val="E20B22"/>
              </a:solidFill>
              <a:latin typeface="Source Sans Pr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587A1-8B18-40FA-9A22-FACF48875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400" b="1" kern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+mn-ea"/>
                <a:cs typeface="Source Sans Pro" panose="020B0503030403020204" pitchFamily="34" charset="0"/>
              </a:rPr>
              <a:t>Operationalize Inclusion: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238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195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Source Sans Pro</vt:lpstr>
      <vt:lpstr>Office Theme</vt:lpstr>
      <vt:lpstr>Authentic Inclusion™ Drives Disruptive Innovation </vt:lpstr>
      <vt:lpstr>What is Authentic Inclusion™？</vt:lpstr>
      <vt:lpstr>AUTHENTIC  INCLUSION™ </vt:lpstr>
      <vt:lpstr>Authentic Inclusion™  Part 2 </vt:lpstr>
      <vt:lpstr>Why is it a  business  imperative? </vt:lpstr>
      <vt:lpstr>Global Drivers: </vt:lpstr>
      <vt:lpstr>New Technology Perspective:   </vt:lpstr>
      <vt:lpstr>New Business Perspective:   </vt:lpstr>
      <vt:lpstr>Operationalize Inclusion: </vt:lpstr>
      <vt:lpstr>Authentic Inclusion by Design:   </vt:lpstr>
      <vt:lpstr>Why Now?</vt:lpstr>
      <vt:lpstr>The Great Way</vt:lpstr>
      <vt:lpstr>Authentic Inclusion™ Drives Disruptive Innovation – 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Delgado</dc:creator>
  <cp:lastModifiedBy>Philip Kahn-Pauli</cp:lastModifiedBy>
  <cp:revision>17</cp:revision>
  <dcterms:created xsi:type="dcterms:W3CDTF">2019-04-15T21:09:23Z</dcterms:created>
  <dcterms:modified xsi:type="dcterms:W3CDTF">2019-04-16T20:36:35Z</dcterms:modified>
</cp:coreProperties>
</file>