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8" r:id="rId3"/>
    <p:sldMasterId id="2147483690" r:id="rId4"/>
    <p:sldMasterId id="2147483714" r:id="rId5"/>
  </p:sldMasterIdLst>
  <p:notesMasterIdLst>
    <p:notesMasterId r:id="rId52"/>
  </p:notesMasterIdLst>
  <p:sldIdLst>
    <p:sldId id="257" r:id="rId6"/>
    <p:sldId id="337" r:id="rId7"/>
    <p:sldId id="379" r:id="rId8"/>
    <p:sldId id="269" r:id="rId9"/>
    <p:sldId id="343" r:id="rId10"/>
    <p:sldId id="267" r:id="rId11"/>
    <p:sldId id="263" r:id="rId12"/>
    <p:sldId id="380" r:id="rId13"/>
    <p:sldId id="354" r:id="rId14"/>
    <p:sldId id="373" r:id="rId15"/>
    <p:sldId id="355" r:id="rId16"/>
    <p:sldId id="356" r:id="rId17"/>
    <p:sldId id="374" r:id="rId18"/>
    <p:sldId id="375" r:id="rId19"/>
    <p:sldId id="358" r:id="rId20"/>
    <p:sldId id="376" r:id="rId21"/>
    <p:sldId id="359" r:id="rId22"/>
    <p:sldId id="360" r:id="rId23"/>
    <p:sldId id="361" r:id="rId24"/>
    <p:sldId id="363" r:id="rId25"/>
    <p:sldId id="364" r:id="rId26"/>
    <p:sldId id="365" r:id="rId27"/>
    <p:sldId id="366" r:id="rId28"/>
    <p:sldId id="367" r:id="rId29"/>
    <p:sldId id="369" r:id="rId30"/>
    <p:sldId id="370" r:id="rId31"/>
    <p:sldId id="371" r:id="rId32"/>
    <p:sldId id="377" r:id="rId33"/>
    <p:sldId id="260" r:id="rId34"/>
    <p:sldId id="291" r:id="rId35"/>
    <p:sldId id="292" r:id="rId36"/>
    <p:sldId id="293" r:id="rId37"/>
    <p:sldId id="316" r:id="rId38"/>
    <p:sldId id="294" r:id="rId39"/>
    <p:sldId id="295" r:id="rId40"/>
    <p:sldId id="296" r:id="rId41"/>
    <p:sldId id="297" r:id="rId42"/>
    <p:sldId id="298" r:id="rId43"/>
    <p:sldId id="301" r:id="rId44"/>
    <p:sldId id="272" r:id="rId45"/>
    <p:sldId id="299" r:id="rId46"/>
    <p:sldId id="300" r:id="rId47"/>
    <p:sldId id="302" r:id="rId48"/>
    <p:sldId id="303" r:id="rId49"/>
    <p:sldId id="372" r:id="rId50"/>
    <p:sldId id="284"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Cooper" initials="JC"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331" autoAdjust="0"/>
    <p:restoredTop sz="86395" autoAdjust="0"/>
  </p:normalViewPr>
  <p:slideViewPr>
    <p:cSldViewPr snapToGrid="0">
      <p:cViewPr varScale="1">
        <p:scale>
          <a:sx n="105" d="100"/>
          <a:sy n="105" d="100"/>
        </p:scale>
        <p:origin x="192" y="288"/>
      </p:cViewPr>
      <p:guideLst/>
    </p:cSldViewPr>
  </p:slideViewPr>
  <p:outlineViewPr>
    <p:cViewPr>
      <p:scale>
        <a:sx n="33" d="100"/>
        <a:sy n="33" d="100"/>
      </p:scale>
      <p:origin x="0" y="-21720"/>
    </p:cViewPr>
    <p:sldLst>
      <p:sld r:id="rId1" collapse="1"/>
    </p:sldLst>
  </p:outlineViewPr>
  <p:notesTextViewPr>
    <p:cViewPr>
      <p:scale>
        <a:sx n="1" d="1"/>
        <a:sy n="1" d="1"/>
      </p:scale>
      <p:origin x="0" y="0"/>
    </p:cViewPr>
  </p:notesTextViewPr>
  <p:sorterViewPr>
    <p:cViewPr varScale="1">
      <p:scale>
        <a:sx n="100" d="100"/>
        <a:sy n="100" d="100"/>
      </p:scale>
      <p:origin x="0" y="-13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Series 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Diversity efforts, while well-intended, can pit groups of people against each other and make minorities feel like they are tokens</c:v>
                </c:pt>
                <c:pt idx="1">
                  <c:v>Conversations and actions around diversity, equity, and inclusion are complex, difficult and can open up legal risks</c:v>
                </c:pt>
                <c:pt idx="2">
                  <c:v>The staff and leaders do not have the training, resources or contacts to make it successful</c:v>
                </c:pt>
                <c:pt idx="3">
                  <c:v>Other, more urgent concerns impact organizations</c:v>
                </c:pt>
                <c:pt idx="4">
                  <c:v>No one specifically asked the organization to include people with disabilities and make it a priority</c:v>
                </c:pt>
                <c:pt idx="5">
                  <c:v>There is overt or unconscious bias about people with disabilities</c:v>
                </c:pt>
              </c:strCache>
            </c:strRef>
          </c:cat>
          <c:val>
            <c:numRef>
              <c:f>Sheet1!$B$2:$B$7</c:f>
              <c:numCache>
                <c:formatCode>General</c:formatCode>
                <c:ptCount val="6"/>
                <c:pt idx="0">
                  <c:v>4</c:v>
                </c:pt>
                <c:pt idx="1">
                  <c:v>11</c:v>
                </c:pt>
                <c:pt idx="2">
                  <c:v>16</c:v>
                </c:pt>
                <c:pt idx="3">
                  <c:v>16</c:v>
                </c:pt>
                <c:pt idx="4">
                  <c:v>18</c:v>
                </c:pt>
                <c:pt idx="5">
                  <c:v>36</c:v>
                </c:pt>
              </c:numCache>
            </c:numRef>
          </c:val>
          <c:extLst>
            <c:ext xmlns:c16="http://schemas.microsoft.com/office/drawing/2014/chart" uri="{C3380CC4-5D6E-409C-BE32-E72D297353CC}">
              <c16:uniqueId val="{00000000-1C1C-4C4D-B003-34D32618636F}"/>
            </c:ext>
          </c:extLst>
        </c:ser>
        <c:dLbls>
          <c:showLegendKey val="0"/>
          <c:showVal val="0"/>
          <c:showCatName val="0"/>
          <c:showSerName val="0"/>
          <c:showPercent val="0"/>
          <c:showBubbleSize val="0"/>
        </c:dLbls>
        <c:gapWidth val="150"/>
        <c:shape val="box"/>
        <c:axId val="-1246226320"/>
        <c:axId val="-1246215024"/>
        <c:axId val="0"/>
      </c:bar3DChart>
      <c:catAx>
        <c:axId val="-124622632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46215024"/>
        <c:crosses val="autoZero"/>
        <c:auto val="1"/>
        <c:lblAlgn val="ctr"/>
        <c:lblOffset val="100"/>
        <c:noMultiLvlLbl val="0"/>
      </c:catAx>
      <c:valAx>
        <c:axId val="-1246215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62263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1F8AC187-671E-4679-A88C-6A4DB3C3961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2C3-4D44-BE46-E47BF506E885}"/>
                </c:ext>
              </c:extLst>
            </c:dLbl>
            <c:dLbl>
              <c:idx val="1"/>
              <c:tx>
                <c:rich>
                  <a:bodyPr/>
                  <a:lstStyle/>
                  <a:p>
                    <a:fld id="{3DFC751D-BBD7-45EB-A780-FF2C1911874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2C3-4D44-BE46-E47BF506E885}"/>
                </c:ext>
              </c:extLst>
            </c:dLbl>
            <c:dLbl>
              <c:idx val="2"/>
              <c:tx>
                <c:rich>
                  <a:bodyPr/>
                  <a:lstStyle/>
                  <a:p>
                    <a:fld id="{C9E36E26-9BAC-400C-8845-E284B1BEE5E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2C3-4D44-BE46-E47BF506E885}"/>
                </c:ext>
              </c:extLst>
            </c:dLbl>
            <c:dLbl>
              <c:idx val="3"/>
              <c:tx>
                <c:rich>
                  <a:bodyPr/>
                  <a:lstStyle/>
                  <a:p>
                    <a:fld id="{870C0B28-FE22-44BC-A511-5F346910AAE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2C3-4D44-BE46-E47BF506E88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28</c:v>
                </c:pt>
                <c:pt idx="1">
                  <c:v>30</c:v>
                </c:pt>
                <c:pt idx="2">
                  <c:v>23</c:v>
                </c:pt>
                <c:pt idx="3">
                  <c:v>19</c:v>
                </c:pt>
              </c:numCache>
            </c:numRef>
          </c:val>
          <c:extLst>
            <c:ext xmlns:c16="http://schemas.microsoft.com/office/drawing/2014/chart" uri="{C3380CC4-5D6E-409C-BE32-E72D297353CC}">
              <c16:uniqueId val="{00000000-737E-4CEC-A030-3008C9DA37B6}"/>
            </c:ext>
          </c:extLst>
        </c:ser>
        <c:dLbls>
          <c:showLegendKey val="0"/>
          <c:showVal val="0"/>
          <c:showCatName val="0"/>
          <c:showSerName val="0"/>
          <c:showPercent val="0"/>
          <c:showBubbleSize val="0"/>
        </c:dLbls>
        <c:gapWidth val="219"/>
        <c:overlap val="-27"/>
        <c:axId val="-1228116224"/>
        <c:axId val="-1228172640"/>
      </c:barChart>
      <c:catAx>
        <c:axId val="-122811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172640"/>
        <c:crosses val="autoZero"/>
        <c:auto val="1"/>
        <c:lblAlgn val="ctr"/>
        <c:lblOffset val="100"/>
        <c:noMultiLvlLbl val="0"/>
      </c:catAx>
      <c:valAx>
        <c:axId val="-1228172640"/>
        <c:scaling>
          <c:orientation val="minMax"/>
        </c:scaling>
        <c:delete val="1"/>
        <c:axPos val="l"/>
        <c:numFmt formatCode="General" sourceLinked="1"/>
        <c:majorTickMark val="none"/>
        <c:minorTickMark val="none"/>
        <c:tickLblPos val="nextTo"/>
        <c:crossAx val="-12281162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3058B880-8299-4351-9BFD-1984AD56E2F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A4A-4378-979F-B74287209A53}"/>
                </c:ext>
              </c:extLst>
            </c:dLbl>
            <c:dLbl>
              <c:idx val="1"/>
              <c:tx>
                <c:rich>
                  <a:bodyPr/>
                  <a:lstStyle/>
                  <a:p>
                    <a:fld id="{99A7A432-D6BD-4C88-92FB-54D974EB137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A4A-4378-979F-B74287209A53}"/>
                </c:ext>
              </c:extLst>
            </c:dLbl>
            <c:dLbl>
              <c:idx val="2"/>
              <c:tx>
                <c:rich>
                  <a:bodyPr/>
                  <a:lstStyle/>
                  <a:p>
                    <a:fld id="{9ECEEC2A-85D4-4CED-9207-522649851C8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5A4A-4378-979F-B74287209A53}"/>
                </c:ext>
              </c:extLst>
            </c:dLbl>
            <c:dLbl>
              <c:idx val="3"/>
              <c:tx>
                <c:rich>
                  <a:bodyPr/>
                  <a:lstStyle/>
                  <a:p>
                    <a:fld id="{80090804-EC05-44F2-BCC1-E6632051B051}"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5A4A-4378-979F-B74287209A5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47</c:v>
                </c:pt>
                <c:pt idx="1">
                  <c:v>26</c:v>
                </c:pt>
                <c:pt idx="2">
                  <c:v>6</c:v>
                </c:pt>
                <c:pt idx="3">
                  <c:v>21</c:v>
                </c:pt>
              </c:numCache>
            </c:numRef>
          </c:val>
          <c:extLst>
            <c:ext xmlns:c16="http://schemas.microsoft.com/office/drawing/2014/chart" uri="{C3380CC4-5D6E-409C-BE32-E72D297353CC}">
              <c16:uniqueId val="{00000000-B2A3-46DA-BB47-6DEA558810A2}"/>
            </c:ext>
          </c:extLst>
        </c:ser>
        <c:dLbls>
          <c:showLegendKey val="0"/>
          <c:showVal val="0"/>
          <c:showCatName val="0"/>
          <c:showSerName val="0"/>
          <c:showPercent val="0"/>
          <c:showBubbleSize val="0"/>
        </c:dLbls>
        <c:gapWidth val="219"/>
        <c:overlap val="-27"/>
        <c:axId val="-1130224720"/>
        <c:axId val="-1130261568"/>
      </c:barChart>
      <c:catAx>
        <c:axId val="-1130224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0261568"/>
        <c:crosses val="autoZero"/>
        <c:auto val="1"/>
        <c:lblAlgn val="ctr"/>
        <c:lblOffset val="100"/>
        <c:noMultiLvlLbl val="0"/>
      </c:catAx>
      <c:valAx>
        <c:axId val="-1130261568"/>
        <c:scaling>
          <c:orientation val="minMax"/>
        </c:scaling>
        <c:delete val="1"/>
        <c:axPos val="l"/>
        <c:numFmt formatCode="General" sourceLinked="1"/>
        <c:majorTickMark val="none"/>
        <c:minorTickMark val="none"/>
        <c:tickLblPos val="nextTo"/>
        <c:crossAx val="-1130224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2"/>
          <c:order val="0"/>
          <c:tx>
            <c:strRef>
              <c:f>Sheet1!$B$1</c:f>
              <c:strCache>
                <c:ptCount val="1"/>
                <c:pt idx="0">
                  <c:v>TOTAL</c:v>
                </c:pt>
              </c:strCache>
            </c:strRef>
          </c:tx>
          <c:spPr>
            <a:solidFill>
              <a:schemeClr val="accent1"/>
            </a:solidFill>
            <a:ln>
              <a:noFill/>
            </a:ln>
            <a:effectLst/>
          </c:spPr>
          <c:invertIfNegative val="0"/>
          <c:dLbls>
            <c:dLbl>
              <c:idx val="0"/>
              <c:tx>
                <c:rich>
                  <a:bodyPr/>
                  <a:lstStyle/>
                  <a:p>
                    <a:fld id="{A48A25CA-F823-4EF3-B1DA-95C6DAE8E402}"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454-4639-8650-3F579149BC9F}"/>
                </c:ext>
              </c:extLst>
            </c:dLbl>
            <c:dLbl>
              <c:idx val="1"/>
              <c:tx>
                <c:rich>
                  <a:bodyPr/>
                  <a:lstStyle/>
                  <a:p>
                    <a:fld id="{72B1AFFE-08B8-44BE-99CC-0C937C24DDF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54-4639-8650-3F579149BC9F}"/>
                </c:ext>
              </c:extLst>
            </c:dLbl>
            <c:dLbl>
              <c:idx val="2"/>
              <c:tx>
                <c:rich>
                  <a:bodyPr/>
                  <a:lstStyle/>
                  <a:p>
                    <a:fld id="{5D7E499F-A38C-4D8B-B76B-E0D720D5264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54-4639-8650-3F579149BC9F}"/>
                </c:ext>
              </c:extLst>
            </c:dLbl>
            <c:dLbl>
              <c:idx val="3"/>
              <c:tx>
                <c:rich>
                  <a:bodyPr/>
                  <a:lstStyle/>
                  <a:p>
                    <a:fld id="{7491CCFD-D32C-4066-9464-CA02281E082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54-4639-8650-3F579149BC9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20</c:v>
                </c:pt>
                <c:pt idx="1">
                  <c:v>39</c:v>
                </c:pt>
                <c:pt idx="2">
                  <c:v>23</c:v>
                </c:pt>
                <c:pt idx="3">
                  <c:v>18</c:v>
                </c:pt>
              </c:numCache>
            </c:numRef>
          </c:val>
          <c:extLst>
            <c:ext xmlns:c16="http://schemas.microsoft.com/office/drawing/2014/chart" uri="{C3380CC4-5D6E-409C-BE32-E72D297353CC}">
              <c16:uniqueId val="{00000000-FF8D-4CAE-AE4C-63F49E704114}"/>
            </c:ext>
          </c:extLst>
        </c:ser>
        <c:dLbls>
          <c:showLegendKey val="0"/>
          <c:showVal val="0"/>
          <c:showCatName val="0"/>
          <c:showSerName val="0"/>
          <c:showPercent val="0"/>
          <c:showBubbleSize val="0"/>
        </c:dLbls>
        <c:gapWidth val="219"/>
        <c:overlap val="-27"/>
        <c:axId val="-1135854400"/>
        <c:axId val="-1135869104"/>
      </c:barChart>
      <c:catAx>
        <c:axId val="-113585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5869104"/>
        <c:crosses val="autoZero"/>
        <c:auto val="1"/>
        <c:lblAlgn val="ctr"/>
        <c:lblOffset val="100"/>
        <c:noMultiLvlLbl val="0"/>
      </c:catAx>
      <c:valAx>
        <c:axId val="-1135869104"/>
        <c:scaling>
          <c:orientation val="minMax"/>
        </c:scaling>
        <c:delete val="1"/>
        <c:axPos val="l"/>
        <c:numFmt formatCode="General" sourceLinked="1"/>
        <c:majorTickMark val="none"/>
        <c:minorTickMark val="none"/>
        <c:tickLblPos val="nextTo"/>
        <c:crossAx val="-1135854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331A7FEB-4C95-4CDE-A794-BCCA417CCE0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8C7-4CBA-A60A-D821AE481C0F}"/>
                </c:ext>
              </c:extLst>
            </c:dLbl>
            <c:dLbl>
              <c:idx val="1"/>
              <c:tx>
                <c:rich>
                  <a:bodyPr/>
                  <a:lstStyle/>
                  <a:p>
                    <a:fld id="{3E6EDA0C-A1C0-48B3-9727-15D0AD91161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8C7-4CBA-A60A-D821AE481C0F}"/>
                </c:ext>
              </c:extLst>
            </c:dLbl>
            <c:dLbl>
              <c:idx val="2"/>
              <c:tx>
                <c:rich>
                  <a:bodyPr/>
                  <a:lstStyle/>
                  <a:p>
                    <a:fld id="{3DA3ED31-8193-4FB4-8CE9-515F081AC46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8C7-4CBA-A60A-D821AE481C0F}"/>
                </c:ext>
              </c:extLst>
            </c:dLbl>
            <c:dLbl>
              <c:idx val="3"/>
              <c:tx>
                <c:rich>
                  <a:bodyPr/>
                  <a:lstStyle/>
                  <a:p>
                    <a:fld id="{8330EEA8-BB60-4383-AD3B-28EC9EF600C9}"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8C7-4CBA-A60A-D821AE481C0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Not Applicable</c:v>
                </c:pt>
                <c:pt idx="3">
                  <c:v>I Don't Know</c:v>
                </c:pt>
              </c:strCache>
            </c:strRef>
          </c:cat>
          <c:val>
            <c:numRef>
              <c:f>Sheet1!$B$2:$B$5</c:f>
              <c:numCache>
                <c:formatCode>General</c:formatCode>
                <c:ptCount val="4"/>
                <c:pt idx="0">
                  <c:v>38</c:v>
                </c:pt>
                <c:pt idx="1">
                  <c:v>44</c:v>
                </c:pt>
                <c:pt idx="2">
                  <c:v>9</c:v>
                </c:pt>
                <c:pt idx="3">
                  <c:v>9</c:v>
                </c:pt>
              </c:numCache>
            </c:numRef>
          </c:val>
          <c:extLst>
            <c:ext xmlns:c16="http://schemas.microsoft.com/office/drawing/2014/chart" uri="{C3380CC4-5D6E-409C-BE32-E72D297353CC}">
              <c16:uniqueId val="{00000000-B730-4037-88C8-4D2C36E26099}"/>
            </c:ext>
          </c:extLst>
        </c:ser>
        <c:dLbls>
          <c:showLegendKey val="0"/>
          <c:showVal val="0"/>
          <c:showCatName val="0"/>
          <c:showSerName val="0"/>
          <c:showPercent val="0"/>
          <c:showBubbleSize val="0"/>
        </c:dLbls>
        <c:gapWidth val="219"/>
        <c:overlap val="-27"/>
        <c:axId val="-1186637776"/>
        <c:axId val="-1111007808"/>
      </c:barChart>
      <c:catAx>
        <c:axId val="-118663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1007808"/>
        <c:crosses val="autoZero"/>
        <c:auto val="1"/>
        <c:lblAlgn val="ctr"/>
        <c:lblOffset val="100"/>
        <c:noMultiLvlLbl val="0"/>
      </c:catAx>
      <c:valAx>
        <c:axId val="-1111007808"/>
        <c:scaling>
          <c:orientation val="minMax"/>
        </c:scaling>
        <c:delete val="1"/>
        <c:axPos val="l"/>
        <c:numFmt formatCode="General" sourceLinked="1"/>
        <c:majorTickMark val="none"/>
        <c:minorTickMark val="none"/>
        <c:tickLblPos val="nextTo"/>
        <c:crossAx val="-118663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Series 1</c:v>
                </c:pt>
              </c:strCache>
            </c:strRef>
          </c:tx>
          <c:spPr>
            <a:solidFill>
              <a:schemeClr val="accent1"/>
            </a:solidFill>
            <a:ln>
              <a:noFill/>
            </a:ln>
            <a:effectLst/>
            <a:sp3d/>
          </c:spPr>
          <c:invertIfNegative val="0"/>
          <c:dLbls>
            <c:dLbl>
              <c:idx val="0"/>
              <c:tx>
                <c:rich>
                  <a:bodyPr/>
                  <a:lstStyle/>
                  <a:p>
                    <a:fld id="{BCD7EA88-48DD-4DCD-932E-2FCB726DD2FB}"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F47-44F6-9DC2-4F3EBA5FA73B}"/>
                </c:ext>
              </c:extLst>
            </c:dLbl>
            <c:dLbl>
              <c:idx val="1"/>
              <c:tx>
                <c:rich>
                  <a:bodyPr/>
                  <a:lstStyle/>
                  <a:p>
                    <a:fld id="{039B25F1-9802-4A48-B52B-AA5FF887308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EF47-44F6-9DC2-4F3EBA5FA73B}"/>
                </c:ext>
              </c:extLst>
            </c:dLbl>
            <c:dLbl>
              <c:idx val="2"/>
              <c:tx>
                <c:rich>
                  <a:bodyPr/>
                  <a:lstStyle/>
                  <a:p>
                    <a:fld id="{D4F5A1BD-4771-481E-A2B6-C3499BBF9EF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F47-44F6-9DC2-4F3EBA5FA73B}"/>
                </c:ext>
              </c:extLst>
            </c:dLbl>
            <c:dLbl>
              <c:idx val="3"/>
              <c:tx>
                <c:rich>
                  <a:bodyPr/>
                  <a:lstStyle/>
                  <a:p>
                    <a:fld id="{32195F68-8A59-445E-B7CB-3A2F401124A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F47-44F6-9DC2-4F3EBA5FA73B}"/>
                </c:ext>
              </c:extLst>
            </c:dLbl>
            <c:dLbl>
              <c:idx val="4"/>
              <c:tx>
                <c:rich>
                  <a:bodyPr/>
                  <a:lstStyle/>
                  <a:p>
                    <a:fld id="{0E4B5060-0767-4AE9-897A-BD9CD3645C6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F47-44F6-9DC2-4F3EBA5FA73B}"/>
                </c:ext>
              </c:extLst>
            </c:dLbl>
            <c:dLbl>
              <c:idx val="5"/>
              <c:tx>
                <c:rich>
                  <a:bodyPr/>
                  <a:lstStyle/>
                  <a:p>
                    <a:fld id="{F8D8D989-CF0C-4797-BA40-E5525250D63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EF47-44F6-9DC2-4F3EBA5FA73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Other</c:v>
                </c:pt>
                <c:pt idx="1">
                  <c:v>Ideology</c:v>
                </c:pt>
                <c:pt idx="2">
                  <c:v>Disability</c:v>
                </c:pt>
                <c:pt idx="3">
                  <c:v>Sexual Orientation/Gender Identity</c:v>
                </c:pt>
                <c:pt idx="4">
                  <c:v>Gender</c:v>
                </c:pt>
                <c:pt idx="5">
                  <c:v>Race</c:v>
                </c:pt>
              </c:strCache>
            </c:strRef>
          </c:cat>
          <c:val>
            <c:numRef>
              <c:f>Sheet1!$B$2:$B$7</c:f>
              <c:numCache>
                <c:formatCode>General</c:formatCode>
                <c:ptCount val="6"/>
                <c:pt idx="0">
                  <c:v>20</c:v>
                </c:pt>
                <c:pt idx="1">
                  <c:v>39</c:v>
                </c:pt>
                <c:pt idx="2">
                  <c:v>68</c:v>
                </c:pt>
                <c:pt idx="3">
                  <c:v>73</c:v>
                </c:pt>
                <c:pt idx="4">
                  <c:v>87</c:v>
                </c:pt>
                <c:pt idx="5">
                  <c:v>93</c:v>
                </c:pt>
              </c:numCache>
            </c:numRef>
          </c:val>
          <c:extLst>
            <c:ext xmlns:c16="http://schemas.microsoft.com/office/drawing/2014/chart" uri="{C3380CC4-5D6E-409C-BE32-E72D297353CC}">
              <c16:uniqueId val="{00000000-CD6F-FB45-9F3B-C538F3F0B407}"/>
            </c:ext>
          </c:extLst>
        </c:ser>
        <c:dLbls>
          <c:showLegendKey val="0"/>
          <c:showVal val="0"/>
          <c:showCatName val="0"/>
          <c:showSerName val="0"/>
          <c:showPercent val="0"/>
          <c:showBubbleSize val="0"/>
        </c:dLbls>
        <c:gapWidth val="150"/>
        <c:shape val="box"/>
        <c:axId val="-1114797136"/>
        <c:axId val="-1114888800"/>
        <c:axId val="0"/>
      </c:bar3DChart>
      <c:catAx>
        <c:axId val="-11147971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4888800"/>
        <c:crosses val="autoZero"/>
        <c:auto val="1"/>
        <c:lblAlgn val="ctr"/>
        <c:lblOffset val="100"/>
        <c:noMultiLvlLbl val="0"/>
      </c:catAx>
      <c:valAx>
        <c:axId val="-11148888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47971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stacked"/>
        <c:varyColors val="0"/>
        <c:ser>
          <c:idx val="0"/>
          <c:order val="0"/>
          <c:tx>
            <c:strRef>
              <c:f>Sheet1!$B$1</c:f>
              <c:strCache>
                <c:ptCount val="1"/>
                <c:pt idx="0">
                  <c:v>Series 1</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I don’t know</c:v>
                </c:pt>
                <c:pt idx="1">
                  <c:v>Ideology</c:v>
                </c:pt>
                <c:pt idx="2">
                  <c:v>None of the above</c:v>
                </c:pt>
                <c:pt idx="3">
                  <c:v>Religion</c:v>
                </c:pt>
                <c:pt idx="4">
                  <c:v>English-language learners/Immigrants</c:v>
                </c:pt>
                <c:pt idx="5">
                  <c:v>Disability</c:v>
                </c:pt>
                <c:pt idx="6">
                  <c:v>LGBTQ+</c:v>
                </c:pt>
                <c:pt idx="7">
                  <c:v>Gender Issues</c:v>
                </c:pt>
                <c:pt idx="8">
                  <c:v>Sexual Harassment</c:v>
                </c:pt>
                <c:pt idx="9">
                  <c:v>Race</c:v>
                </c:pt>
              </c:strCache>
            </c:strRef>
          </c:cat>
          <c:val>
            <c:numRef>
              <c:f>Sheet1!$B$2:$B$11</c:f>
              <c:numCache>
                <c:formatCode>0%</c:formatCode>
                <c:ptCount val="10"/>
                <c:pt idx="0">
                  <c:v>0.1</c:v>
                </c:pt>
                <c:pt idx="1">
                  <c:v>0.11</c:v>
                </c:pt>
                <c:pt idx="2">
                  <c:v>0.12</c:v>
                </c:pt>
                <c:pt idx="3">
                  <c:v>0.16</c:v>
                </c:pt>
                <c:pt idx="4">
                  <c:v>0.28000000000000003</c:v>
                </c:pt>
                <c:pt idx="5">
                  <c:v>0.35</c:v>
                </c:pt>
                <c:pt idx="6">
                  <c:v>0.38</c:v>
                </c:pt>
                <c:pt idx="7">
                  <c:v>0.38</c:v>
                </c:pt>
                <c:pt idx="8">
                  <c:v>0.41</c:v>
                </c:pt>
                <c:pt idx="9">
                  <c:v>0.53</c:v>
                </c:pt>
              </c:numCache>
            </c:numRef>
          </c:val>
          <c:extLst>
            <c:ext xmlns:c16="http://schemas.microsoft.com/office/drawing/2014/chart" uri="{C3380CC4-5D6E-409C-BE32-E72D297353CC}">
              <c16:uniqueId val="{00000000-8FA9-984B-8EEC-EBD92A99FAC2}"/>
            </c:ext>
          </c:extLst>
        </c:ser>
        <c:dLbls>
          <c:showLegendKey val="0"/>
          <c:showVal val="0"/>
          <c:showCatName val="0"/>
          <c:showSerName val="0"/>
          <c:showPercent val="0"/>
          <c:showBubbleSize val="0"/>
        </c:dLbls>
        <c:gapWidth val="150"/>
        <c:shape val="box"/>
        <c:axId val="-1115608688"/>
        <c:axId val="-1114850112"/>
        <c:axId val="0"/>
      </c:bar3DChart>
      <c:catAx>
        <c:axId val="-111560868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14850112"/>
        <c:crosses val="autoZero"/>
        <c:auto val="1"/>
        <c:lblAlgn val="ctr"/>
        <c:lblOffset val="100"/>
        <c:noMultiLvlLbl val="0"/>
      </c:catAx>
      <c:valAx>
        <c:axId val="-111485011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5608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Sales</c:v>
                </c:pt>
              </c:strCache>
            </c:strRef>
          </c:tx>
          <c:spPr>
            <a:solidFill>
              <a:schemeClr val="accent1"/>
            </a:solidFill>
            <a:ln>
              <a:noFill/>
            </a:ln>
            <a:effectLst/>
            <a:sp3d/>
          </c:spPr>
          <c:invertIfNegative val="0"/>
          <c:dPt>
            <c:idx val="0"/>
            <c:invertIfNegative val="0"/>
            <c:bubble3D val="0"/>
            <c:extLst>
              <c:ext xmlns:c16="http://schemas.microsoft.com/office/drawing/2014/chart" uri="{C3380CC4-5D6E-409C-BE32-E72D297353CC}">
                <c16:uniqueId val="{00000000-A431-1442-819E-72BC52749805}"/>
              </c:ext>
            </c:extLst>
          </c:dPt>
          <c:dPt>
            <c:idx val="1"/>
            <c:invertIfNegative val="0"/>
            <c:bubble3D val="0"/>
            <c:extLst>
              <c:ext xmlns:c16="http://schemas.microsoft.com/office/drawing/2014/chart" uri="{C3380CC4-5D6E-409C-BE32-E72D297353CC}">
                <c16:uniqueId val="{00000001-A431-1442-819E-72BC52749805}"/>
              </c:ext>
            </c:extLst>
          </c:dPt>
          <c:dPt>
            <c:idx val="2"/>
            <c:invertIfNegative val="0"/>
            <c:bubble3D val="0"/>
            <c:extLst>
              <c:ext xmlns:c16="http://schemas.microsoft.com/office/drawing/2014/chart" uri="{C3380CC4-5D6E-409C-BE32-E72D297353CC}">
                <c16:uniqueId val="{00000002-A431-1442-819E-72BC52749805}"/>
              </c:ext>
            </c:extLst>
          </c:dPt>
          <c:dPt>
            <c:idx val="3"/>
            <c:invertIfNegative val="0"/>
            <c:bubble3D val="0"/>
            <c:extLst>
              <c:ext xmlns:c16="http://schemas.microsoft.com/office/drawing/2014/chart" uri="{C3380CC4-5D6E-409C-BE32-E72D297353CC}">
                <c16:uniqueId val="{00000003-A431-1442-819E-72BC52749805}"/>
              </c:ext>
            </c:extLst>
          </c:dPt>
          <c:dLbls>
            <c:dLbl>
              <c:idx val="0"/>
              <c:layout>
                <c:manualLayout>
                  <c:x val="2.0833333333333301E-2"/>
                  <c:y val="-4.3650793650793697E-2"/>
                </c:manualLayout>
              </c:layout>
              <c:tx>
                <c:rich>
                  <a:bodyPr/>
                  <a:lstStyle/>
                  <a:p>
                    <a:fld id="{4E094F93-301C-4A9B-A5F4-1F8A73E9ACDD}"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431-1442-819E-72BC52749805}"/>
                </c:ext>
              </c:extLst>
            </c:dLbl>
            <c:dLbl>
              <c:idx val="1"/>
              <c:layout>
                <c:manualLayout>
                  <c:x val="1.1574074074074099E-2"/>
                  <c:y val="-2.3809523809523801E-2"/>
                </c:manualLayout>
              </c:layout>
              <c:tx>
                <c:rich>
                  <a:bodyPr/>
                  <a:lstStyle/>
                  <a:p>
                    <a:fld id="{AC7C777D-2CAD-48C2-B1EB-EEC89CD16E5E}"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431-1442-819E-72BC52749805}"/>
                </c:ext>
              </c:extLst>
            </c:dLbl>
            <c:dLbl>
              <c:idx val="2"/>
              <c:layout>
                <c:manualLayout>
                  <c:x val="1.1574074074074099E-2"/>
                  <c:y val="-1.9841269841269799E-2"/>
                </c:manualLayout>
              </c:layout>
              <c:tx>
                <c:rich>
                  <a:bodyPr/>
                  <a:lstStyle/>
                  <a:p>
                    <a:fld id="{E992DACF-CAD3-4DBA-9AC2-3204D051F515}"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A431-1442-819E-72BC52749805}"/>
                </c:ext>
              </c:extLst>
            </c:dLbl>
            <c:dLbl>
              <c:idx val="3"/>
              <c:layout>
                <c:manualLayout>
                  <c:x val="9.2592592592590905E-3"/>
                  <c:y val="-2.3809523809523801E-2"/>
                </c:manualLayout>
              </c:layout>
              <c:tx>
                <c:rich>
                  <a:bodyPr/>
                  <a:lstStyle/>
                  <a:p>
                    <a:fld id="{4DE1B319-7CC6-43C8-86CF-2A0261437937}" type="VALUE">
                      <a:rPr lang="en-US" smtClean="0"/>
                      <a:pPr/>
                      <a:t>[VALUE]</a:t>
                    </a:fld>
                    <a:r>
                      <a:rPr lang="en-US" dirty="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A431-1442-819E-72BC52749805}"/>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Yes</c:v>
                </c:pt>
                <c:pt idx="1">
                  <c:v>No</c:v>
                </c:pt>
                <c:pt idx="2">
                  <c:v>NA</c:v>
                </c:pt>
                <c:pt idx="3">
                  <c:v>I Don't Know</c:v>
                </c:pt>
              </c:strCache>
            </c:strRef>
          </c:cat>
          <c:val>
            <c:numRef>
              <c:f>Sheet1!$B$2:$B$5</c:f>
              <c:numCache>
                <c:formatCode>General</c:formatCode>
                <c:ptCount val="4"/>
                <c:pt idx="0">
                  <c:v>23</c:v>
                </c:pt>
                <c:pt idx="1">
                  <c:v>46</c:v>
                </c:pt>
                <c:pt idx="2">
                  <c:v>5</c:v>
                </c:pt>
                <c:pt idx="3">
                  <c:v>25</c:v>
                </c:pt>
              </c:numCache>
            </c:numRef>
          </c:val>
          <c:extLst>
            <c:ext xmlns:c16="http://schemas.microsoft.com/office/drawing/2014/chart" uri="{C3380CC4-5D6E-409C-BE32-E72D297353CC}">
              <c16:uniqueId val="{00000004-A431-1442-819E-72BC52749805}"/>
            </c:ext>
          </c:extLst>
        </c:ser>
        <c:dLbls>
          <c:showLegendKey val="0"/>
          <c:showVal val="0"/>
          <c:showCatName val="0"/>
          <c:showSerName val="0"/>
          <c:showPercent val="0"/>
          <c:showBubbleSize val="0"/>
        </c:dLbls>
        <c:gapWidth val="150"/>
        <c:shape val="box"/>
        <c:axId val="-1186737504"/>
        <c:axId val="-1197334496"/>
        <c:axId val="0"/>
      </c:bar3DChart>
      <c:catAx>
        <c:axId val="-11867375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97334496"/>
        <c:crosses val="autoZero"/>
        <c:auto val="1"/>
        <c:lblAlgn val="ctr"/>
        <c:lblOffset val="100"/>
        <c:noMultiLvlLbl val="0"/>
      </c:catAx>
      <c:valAx>
        <c:axId val="-1197334496"/>
        <c:scaling>
          <c:orientation val="minMax"/>
        </c:scaling>
        <c:delete val="1"/>
        <c:axPos val="l"/>
        <c:numFmt formatCode="General" sourceLinked="1"/>
        <c:majorTickMark val="none"/>
        <c:minorTickMark val="none"/>
        <c:tickLblPos val="nextTo"/>
        <c:crossAx val="-11867375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extLst>
              <c:ext xmlns:c16="http://schemas.microsoft.com/office/drawing/2014/chart" uri="{C3380CC4-5D6E-409C-BE32-E72D297353CC}">
                <c16:uniqueId val="{00000000-9FF6-5145-A1F9-C21D466D0FDD}"/>
              </c:ext>
            </c:extLst>
          </c:dPt>
          <c:dPt>
            <c:idx val="1"/>
            <c:invertIfNegative val="0"/>
            <c:bubble3D val="0"/>
            <c:extLst>
              <c:ext xmlns:c16="http://schemas.microsoft.com/office/drawing/2014/chart" uri="{C3380CC4-5D6E-409C-BE32-E72D297353CC}">
                <c16:uniqueId val="{00000001-9FF6-5145-A1F9-C21D466D0FDD}"/>
              </c:ext>
            </c:extLst>
          </c:dPt>
          <c:dPt>
            <c:idx val="2"/>
            <c:invertIfNegative val="0"/>
            <c:bubble3D val="0"/>
            <c:extLst>
              <c:ext xmlns:c16="http://schemas.microsoft.com/office/drawing/2014/chart" uri="{C3380CC4-5D6E-409C-BE32-E72D297353CC}">
                <c16:uniqueId val="{00000002-9FF6-5145-A1F9-C21D466D0FDD}"/>
              </c:ext>
            </c:extLst>
          </c:dPt>
          <c:dPt>
            <c:idx val="3"/>
            <c:invertIfNegative val="0"/>
            <c:bubble3D val="0"/>
            <c:extLst>
              <c:ext xmlns:c16="http://schemas.microsoft.com/office/drawing/2014/chart" uri="{C3380CC4-5D6E-409C-BE32-E72D297353CC}">
                <c16:uniqueId val="{00000003-9FF6-5145-A1F9-C21D466D0FDD}"/>
              </c:ext>
            </c:extLst>
          </c:dPt>
          <c:dPt>
            <c:idx val="4"/>
            <c:invertIfNegative val="0"/>
            <c:bubble3D val="0"/>
            <c:extLst>
              <c:ext xmlns:c16="http://schemas.microsoft.com/office/drawing/2014/chart" uri="{C3380CC4-5D6E-409C-BE32-E72D297353CC}">
                <c16:uniqueId val="{00000004-9FF6-5145-A1F9-C21D466D0FD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1"/>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Only 1 in 3 people with a disability has a job. People with disabilities are twice as likely to be poor as people without disabilities. They are disproportionally impacted by issues of school suspension and dropping out, unemployment, homelessness, abuse,</c:v>
                </c:pt>
                <c:pt idx="1">
                  <c:v>Companies including Microsoft, JPMC, Coca-Cola and others have seen that talented people with disabilities can bring unique experiences, innovation and determination to organizations. It is time for nonprofits and philanthropy to benefit from what people </c:v>
                </c:pt>
                <c:pt idx="2">
                  <c:v>Our nation was founded on the principle that anyone who works hard should be able to get ahead in life. People with disabilities deserve equal opportunity to earn an income, achieve independence and be included, just like anyone else. </c:v>
                </c:pt>
                <c:pt idx="3">
                  <c:v>Problems are best solved by working with people who have experienced them first hand and know solutions that work. Just like issues that impact people of different racial, ethnic or other backgrounds, people with disabilities should be involved in solving</c:v>
                </c:pt>
                <c:pt idx="4">
                  <c:v>Organizations are at their best when they welcome, respect and include people of all backgrounds. This includes people with disabilities.</c:v>
                </c:pt>
              </c:strCache>
            </c:strRef>
          </c:cat>
          <c:val>
            <c:numRef>
              <c:f>Sheet1!$B$2:$B$6</c:f>
              <c:numCache>
                <c:formatCode>0%</c:formatCode>
                <c:ptCount val="5"/>
                <c:pt idx="0">
                  <c:v>7.0000000000000007E-2</c:v>
                </c:pt>
                <c:pt idx="1">
                  <c:v>0.08</c:v>
                </c:pt>
                <c:pt idx="2">
                  <c:v>0.18</c:v>
                </c:pt>
                <c:pt idx="3">
                  <c:v>0.24</c:v>
                </c:pt>
                <c:pt idx="4">
                  <c:v>0.44</c:v>
                </c:pt>
              </c:numCache>
            </c:numRef>
          </c:val>
          <c:extLst>
            <c:ext xmlns:c16="http://schemas.microsoft.com/office/drawing/2014/chart" uri="{C3380CC4-5D6E-409C-BE32-E72D297353CC}">
              <c16:uniqueId val="{00000005-9FF6-5145-A1F9-C21D466D0FDD}"/>
            </c:ext>
          </c:extLst>
        </c:ser>
        <c:dLbls>
          <c:showLegendKey val="0"/>
          <c:showVal val="0"/>
          <c:showCatName val="0"/>
          <c:showSerName val="0"/>
          <c:showPercent val="0"/>
          <c:showBubbleSize val="0"/>
        </c:dLbls>
        <c:gapWidth val="100"/>
        <c:axId val="-1186955040"/>
        <c:axId val="-1197787712"/>
      </c:barChart>
      <c:catAx>
        <c:axId val="-118695504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97787712"/>
        <c:crosses val="autoZero"/>
        <c:auto val="1"/>
        <c:lblAlgn val="ctr"/>
        <c:lblOffset val="100"/>
        <c:noMultiLvlLbl val="0"/>
      </c:catAx>
      <c:valAx>
        <c:axId val="-1197787712"/>
        <c:scaling>
          <c:orientation val="minMax"/>
        </c:scaling>
        <c:delete val="1"/>
        <c:axPos val="l"/>
        <c:numFmt formatCode="0%" sourceLinked="1"/>
        <c:majorTickMark val="out"/>
        <c:minorTickMark val="none"/>
        <c:tickLblPos val="nextTo"/>
        <c:crossAx val="-11869550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297863808690581E-2"/>
          <c:y val="2.7568922305764409E-2"/>
          <c:w val="0.97511482939632543"/>
          <c:h val="0.58881537242063886"/>
        </c:manualLayout>
      </c:layout>
      <c:barChart>
        <c:barDir val="col"/>
        <c:grouping val="clustered"/>
        <c:varyColors val="0"/>
        <c:ser>
          <c:idx val="0"/>
          <c:order val="0"/>
          <c:tx>
            <c:strRef>
              <c:f>Sheet1!$B$1</c:f>
              <c:strCache>
                <c:ptCount val="1"/>
                <c:pt idx="0">
                  <c:v>Column1</c:v>
                </c:pt>
              </c:strCache>
            </c:strRef>
          </c:tx>
          <c:spPr>
            <a:solidFill>
              <a:schemeClr val="accent1"/>
            </a:solidFill>
            <a:ln w="19050">
              <a:solidFill>
                <a:schemeClr val="lt1"/>
              </a:solidFill>
            </a:ln>
            <a:effectLst/>
          </c:spPr>
          <c:invertIfNegative val="0"/>
          <c:dPt>
            <c:idx val="0"/>
            <c:invertIfNegative val="0"/>
            <c:bubble3D val="0"/>
            <c:extLst>
              <c:ext xmlns:c16="http://schemas.microsoft.com/office/drawing/2014/chart" uri="{C3380CC4-5D6E-409C-BE32-E72D297353CC}">
                <c16:uniqueId val="{00000000-BA43-4984-A294-CBF782376DD9}"/>
              </c:ext>
            </c:extLst>
          </c:dPt>
          <c:dPt>
            <c:idx val="1"/>
            <c:invertIfNegative val="0"/>
            <c:bubble3D val="0"/>
            <c:extLst>
              <c:ext xmlns:c16="http://schemas.microsoft.com/office/drawing/2014/chart" uri="{C3380CC4-5D6E-409C-BE32-E72D297353CC}">
                <c16:uniqueId val="{00000001-BA43-4984-A294-CBF782376DD9}"/>
              </c:ext>
            </c:extLst>
          </c:dPt>
          <c:dPt>
            <c:idx val="2"/>
            <c:invertIfNegative val="0"/>
            <c:bubble3D val="0"/>
            <c:extLst>
              <c:ext xmlns:c16="http://schemas.microsoft.com/office/drawing/2014/chart" uri="{C3380CC4-5D6E-409C-BE32-E72D297353CC}">
                <c16:uniqueId val="{00000002-BA43-4984-A294-CBF782376DD9}"/>
              </c:ext>
            </c:extLst>
          </c:dPt>
          <c:dPt>
            <c:idx val="3"/>
            <c:invertIfNegative val="0"/>
            <c:bubble3D val="0"/>
            <c:extLst>
              <c:ext xmlns:c16="http://schemas.microsoft.com/office/drawing/2014/chart" uri="{C3380CC4-5D6E-409C-BE32-E72D297353CC}">
                <c16:uniqueId val="{00000003-BA43-4984-A294-CBF782376DD9}"/>
              </c:ext>
            </c:extLst>
          </c:dPt>
          <c:dPt>
            <c:idx val="4"/>
            <c:invertIfNegative val="0"/>
            <c:bubble3D val="0"/>
            <c:extLst>
              <c:ext xmlns:c16="http://schemas.microsoft.com/office/drawing/2014/chart" uri="{C3380CC4-5D6E-409C-BE32-E72D297353CC}">
                <c16:uniqueId val="{00000004-BA43-4984-A294-CBF782376DD9}"/>
              </c:ext>
            </c:extLst>
          </c:dPt>
          <c:dPt>
            <c:idx val="5"/>
            <c:invertIfNegative val="0"/>
            <c:bubble3D val="0"/>
            <c:extLst>
              <c:ext xmlns:c16="http://schemas.microsoft.com/office/drawing/2014/chart" uri="{C3380CC4-5D6E-409C-BE32-E72D297353CC}">
                <c16:uniqueId val="{00000005-BA43-4984-A294-CBF782376DD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32% of Federal prisoners, 40% of people in jail and the majority of women who are incarcerated have a disability.</c:v>
                </c:pt>
                <c:pt idx="1">
                  <c:v>There are more than six million children with disabilities, including more than a million black/African American and 1.5 million LatinX students with disabilities in our schools today.</c:v>
                </c:pt>
                <c:pt idx="2">
                  <c:v>Only 35% of working age people with disabilities has a job and the poverty rate of working-age people with disabilities is over twice that of persons without disabilities (29% compared to 13%).</c:v>
                </c:pt>
                <c:pt idx="3">
                  <c:v>Fully 1 in 5 people have a disability.</c:v>
                </c:pt>
                <c:pt idx="4">
                  <c:v>Most accommodations to include people with disabilities are simple, free or low cost. With new technology and best practices, more people with disabilities can be included successfully.</c:v>
                </c:pt>
                <c:pt idx="5">
                  <c:v>Studies show that 70% of people with disabilities want to work and that the majority of young people with disabilities can get jobs and careers when they are given the right opportunities and supports.</c:v>
                </c:pt>
              </c:strCache>
            </c:strRef>
          </c:cat>
          <c:val>
            <c:numRef>
              <c:f>Sheet1!$B$2:$B$7</c:f>
              <c:numCache>
                <c:formatCode>0%</c:formatCode>
                <c:ptCount val="6"/>
                <c:pt idx="0">
                  <c:v>0.03</c:v>
                </c:pt>
                <c:pt idx="1">
                  <c:v>0.04</c:v>
                </c:pt>
                <c:pt idx="2">
                  <c:v>0.1</c:v>
                </c:pt>
                <c:pt idx="3">
                  <c:v>0.16</c:v>
                </c:pt>
                <c:pt idx="4">
                  <c:v>0.3</c:v>
                </c:pt>
                <c:pt idx="5">
                  <c:v>0.37</c:v>
                </c:pt>
              </c:numCache>
            </c:numRef>
          </c:val>
          <c:extLst>
            <c:ext xmlns:c16="http://schemas.microsoft.com/office/drawing/2014/chart" uri="{C3380CC4-5D6E-409C-BE32-E72D297353CC}">
              <c16:uniqueId val="{00000006-BA43-4984-A294-CBF782376DD9}"/>
            </c:ext>
          </c:extLst>
        </c:ser>
        <c:dLbls>
          <c:showLegendKey val="0"/>
          <c:showVal val="0"/>
          <c:showCatName val="0"/>
          <c:showSerName val="0"/>
          <c:showPercent val="0"/>
          <c:showBubbleSize val="0"/>
        </c:dLbls>
        <c:gapWidth val="100"/>
        <c:axId val="393733296"/>
        <c:axId val="393731728"/>
      </c:barChart>
      <c:catAx>
        <c:axId val="3937332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3731728"/>
        <c:crosses val="autoZero"/>
        <c:auto val="1"/>
        <c:lblAlgn val="ctr"/>
        <c:lblOffset val="100"/>
        <c:noMultiLvlLbl val="0"/>
      </c:catAx>
      <c:valAx>
        <c:axId val="393731728"/>
        <c:scaling>
          <c:orientation val="minMax"/>
        </c:scaling>
        <c:delete val="1"/>
        <c:axPos val="l"/>
        <c:numFmt formatCode="0%" sourceLinked="1"/>
        <c:majorTickMark val="out"/>
        <c:minorTickMark val="none"/>
        <c:tickLblPos val="nextTo"/>
        <c:crossAx val="3937332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Sheet1!$C$1</c:f>
              <c:strCache>
                <c:ptCount val="1"/>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Excited</c:v>
                </c:pt>
                <c:pt idx="1">
                  <c:v>Somewhat Excited</c:v>
                </c:pt>
                <c:pt idx="2">
                  <c:v>Somewhat Concerned</c:v>
                </c:pt>
                <c:pt idx="3">
                  <c:v>Very Concerned</c:v>
                </c:pt>
              </c:strCache>
            </c:strRef>
          </c:cat>
          <c:val>
            <c:numRef>
              <c:f>Sheet1!$C$2:$C$5</c:f>
              <c:numCache>
                <c:formatCode>General</c:formatCode>
                <c:ptCount val="4"/>
              </c:numCache>
            </c:numRef>
          </c:val>
          <c:extLst>
            <c:ext xmlns:c16="http://schemas.microsoft.com/office/drawing/2014/chart" uri="{C3380CC4-5D6E-409C-BE32-E72D297353CC}">
              <c16:uniqueId val="{00000000-AB6B-47C4-818C-C8FD15C255EA}"/>
            </c:ext>
          </c:extLst>
        </c:ser>
        <c:ser>
          <c:idx val="2"/>
          <c:order val="1"/>
          <c:tx>
            <c:strRef>
              <c:f>Sheet1!$B$1</c:f>
              <c:strCache>
                <c:ptCount val="1"/>
                <c:pt idx="0">
                  <c:v>TOTAL</c:v>
                </c:pt>
              </c:strCache>
            </c:strRef>
          </c:tx>
          <c:spPr>
            <a:solidFill>
              <a:schemeClr val="accent1"/>
            </a:solidFill>
            <a:ln>
              <a:noFill/>
            </a:ln>
            <a:effectLst/>
          </c:spPr>
          <c:invertIfNegative val="0"/>
          <c:dLbls>
            <c:dLbl>
              <c:idx val="0"/>
              <c:tx>
                <c:rich>
                  <a:bodyPr/>
                  <a:lstStyle/>
                  <a:p>
                    <a:fld id="{C621E714-58BB-42D0-8FE1-4020DF9E180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A84-4F8C-A384-32465CB0184A}"/>
                </c:ext>
              </c:extLst>
            </c:dLbl>
            <c:dLbl>
              <c:idx val="1"/>
              <c:tx>
                <c:rich>
                  <a:bodyPr/>
                  <a:lstStyle/>
                  <a:p>
                    <a:fld id="{65E4E823-063B-4D74-B307-35918521F1D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A84-4F8C-A384-32465CB0184A}"/>
                </c:ext>
              </c:extLst>
            </c:dLbl>
            <c:dLbl>
              <c:idx val="2"/>
              <c:tx>
                <c:rich>
                  <a:bodyPr/>
                  <a:lstStyle/>
                  <a:p>
                    <a:fld id="{4B8A86C3-C787-4E42-A969-C0F55CEC3F3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A84-4F8C-A384-32465CB0184A}"/>
                </c:ext>
              </c:extLst>
            </c:dLbl>
            <c:dLbl>
              <c:idx val="3"/>
              <c:tx>
                <c:rich>
                  <a:bodyPr/>
                  <a:lstStyle/>
                  <a:p>
                    <a:fld id="{49C2D92D-38ED-4587-ABF0-AE3388F140E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A84-4F8C-A384-32465CB0184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Very Excited</c:v>
                </c:pt>
                <c:pt idx="1">
                  <c:v>Somewhat Excited</c:v>
                </c:pt>
                <c:pt idx="2">
                  <c:v>Somewhat Concerned</c:v>
                </c:pt>
                <c:pt idx="3">
                  <c:v>Very Concerned</c:v>
                </c:pt>
              </c:strCache>
            </c:strRef>
          </c:cat>
          <c:val>
            <c:numRef>
              <c:f>Sheet1!$B$2:$B$5</c:f>
              <c:numCache>
                <c:formatCode>General</c:formatCode>
                <c:ptCount val="4"/>
                <c:pt idx="0">
                  <c:v>23</c:v>
                </c:pt>
                <c:pt idx="1">
                  <c:v>44</c:v>
                </c:pt>
                <c:pt idx="2">
                  <c:v>32</c:v>
                </c:pt>
                <c:pt idx="3">
                  <c:v>1</c:v>
                </c:pt>
              </c:numCache>
            </c:numRef>
          </c:val>
          <c:extLst>
            <c:ext xmlns:c16="http://schemas.microsoft.com/office/drawing/2014/chart" uri="{C3380CC4-5D6E-409C-BE32-E72D297353CC}">
              <c16:uniqueId val="{00000001-AB6B-47C4-818C-C8FD15C255EA}"/>
            </c:ext>
          </c:extLst>
        </c:ser>
        <c:dLbls>
          <c:showLegendKey val="0"/>
          <c:showVal val="0"/>
          <c:showCatName val="0"/>
          <c:showSerName val="0"/>
          <c:showPercent val="0"/>
          <c:showBubbleSize val="0"/>
        </c:dLbls>
        <c:gapWidth val="219"/>
        <c:overlap val="-27"/>
        <c:axId val="-1111168976"/>
        <c:axId val="-1151390976"/>
      </c:barChart>
      <c:catAx>
        <c:axId val="-1111168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1390976"/>
        <c:crosses val="autoZero"/>
        <c:auto val="1"/>
        <c:lblAlgn val="ctr"/>
        <c:lblOffset val="100"/>
        <c:noMultiLvlLbl val="0"/>
      </c:catAx>
      <c:valAx>
        <c:axId val="-1151390976"/>
        <c:scaling>
          <c:orientation val="minMax"/>
        </c:scaling>
        <c:delete val="1"/>
        <c:axPos val="l"/>
        <c:numFmt formatCode="General" sourceLinked="1"/>
        <c:majorTickMark val="none"/>
        <c:minorTickMark val="none"/>
        <c:tickLblPos val="nextTo"/>
        <c:crossAx val="-1111168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E8921C0E-92B4-46AE-A8F6-D87D63E276DF}"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D08B-4AE9-BFAC-12D62D0AB8D3}"/>
                </c:ext>
              </c:extLst>
            </c:dLbl>
            <c:dLbl>
              <c:idx val="1"/>
              <c:tx>
                <c:rich>
                  <a:bodyPr/>
                  <a:lstStyle/>
                  <a:p>
                    <a:fld id="{1FB4ED90-E2D7-43B3-9902-6F4C275E89B8}"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D08B-4AE9-BFAC-12D62D0AB8D3}"/>
                </c:ext>
              </c:extLst>
            </c:dLbl>
            <c:dLbl>
              <c:idx val="2"/>
              <c:tx>
                <c:rich>
                  <a:bodyPr/>
                  <a:lstStyle/>
                  <a:p>
                    <a:fld id="{4B5F1426-AEEF-4BA8-B90A-BD1CE298B3F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D08B-4AE9-BFAC-12D62D0AB8D3}"/>
                </c:ext>
              </c:extLst>
            </c:dLbl>
            <c:dLbl>
              <c:idx val="3"/>
              <c:tx>
                <c:rich>
                  <a:bodyPr/>
                  <a:lstStyle/>
                  <a:p>
                    <a:fld id="{B8F01D20-A76B-40B3-BD7B-05F8CF3A6303}"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D08B-4AE9-BFAC-12D62D0AB8D3}"/>
                </c:ext>
              </c:extLst>
            </c:dLbl>
            <c:dLbl>
              <c:idx val="4"/>
              <c:tx>
                <c:rich>
                  <a:bodyPr/>
                  <a:lstStyle/>
                  <a:p>
                    <a:fld id="{50035342-888A-4CB3-8FE2-579820BD626D}"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D08B-4AE9-BFAC-12D62D0AB8D3}"/>
                </c:ext>
              </c:extLst>
            </c:dLbl>
            <c:dLbl>
              <c:idx val="5"/>
              <c:tx>
                <c:rich>
                  <a:bodyPr/>
                  <a:lstStyle/>
                  <a:p>
                    <a:fld id="{15C10AA0-58B1-46B7-AD4B-85CDD829189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08B-4AE9-BFAC-12D62D0AB8D3}"/>
                </c:ext>
              </c:extLst>
            </c:dLbl>
            <c:dLbl>
              <c:idx val="6"/>
              <c:tx>
                <c:rich>
                  <a:bodyPr/>
                  <a:lstStyle/>
                  <a:p>
                    <a:fld id="{A26EFF94-B282-4028-812F-13332910B5E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D08B-4AE9-BFAC-12D62D0AB8D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Not Applicable</c:v>
                </c:pt>
                <c:pt idx="1">
                  <c:v>None</c:v>
                </c:pt>
                <c:pt idx="2">
                  <c:v>We ensure that people who are deaf or hard of hearing can participate by ensuring that all video content has captions.</c:v>
                </c:pt>
                <c:pt idx="3">
                  <c:v>We enable people who are blind or have low vision to be able to access our materials on the web by ensuring that our website is set up properly for screen readers.</c:v>
                </c:pt>
                <c:pt idx="4">
                  <c:v>Our public events enable people with disabilities to request accommodations such as sign language interpreters, live captioning or food allergy issues in the registration form.</c:v>
                </c:pt>
                <c:pt idx="5">
                  <c:v>There is a process where employees, trustees/board members and volunteers with disabilities can request and get needed accommodations if needed so that they can succeed in their roles</c:v>
                </c:pt>
                <c:pt idx="6">
                  <c:v>Our events are always held in physically accessible spaces that have accessible parking spaces or transportation options for people with physical disabilities</c:v>
                </c:pt>
              </c:strCache>
            </c:strRef>
          </c:cat>
          <c:val>
            <c:numRef>
              <c:f>Sheet1!$B$2:$B$8</c:f>
              <c:numCache>
                <c:formatCode>General</c:formatCode>
                <c:ptCount val="7"/>
                <c:pt idx="0">
                  <c:v>10</c:v>
                </c:pt>
                <c:pt idx="1">
                  <c:v>16</c:v>
                </c:pt>
                <c:pt idx="2">
                  <c:v>14</c:v>
                </c:pt>
                <c:pt idx="3">
                  <c:v>17</c:v>
                </c:pt>
                <c:pt idx="4">
                  <c:v>30</c:v>
                </c:pt>
                <c:pt idx="5">
                  <c:v>41</c:v>
                </c:pt>
                <c:pt idx="6">
                  <c:v>59</c:v>
                </c:pt>
              </c:numCache>
            </c:numRef>
          </c:val>
          <c:extLst>
            <c:ext xmlns:c16="http://schemas.microsoft.com/office/drawing/2014/chart" uri="{C3380CC4-5D6E-409C-BE32-E72D297353CC}">
              <c16:uniqueId val="{00000000-B955-4719-81CF-5FD90C9DF43D}"/>
            </c:ext>
          </c:extLst>
        </c:ser>
        <c:dLbls>
          <c:showLegendKey val="0"/>
          <c:showVal val="0"/>
          <c:showCatName val="0"/>
          <c:showSerName val="0"/>
          <c:showPercent val="0"/>
          <c:showBubbleSize val="0"/>
        </c:dLbls>
        <c:gapWidth val="219"/>
        <c:axId val="-1151915472"/>
        <c:axId val="-1151926000"/>
      </c:barChart>
      <c:catAx>
        <c:axId val="-1151915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197" b="0" i="0" u="none" strike="noStrike" kern="1200" baseline="0">
                <a:solidFill>
                  <a:schemeClr val="tx1">
                    <a:lumMod val="65000"/>
                    <a:lumOff val="35000"/>
                  </a:schemeClr>
                </a:solidFill>
                <a:latin typeface="+mn-lt"/>
                <a:ea typeface="+mn-ea"/>
                <a:cs typeface="+mn-cs"/>
              </a:defRPr>
            </a:pPr>
            <a:endParaRPr lang="en-US"/>
          </a:p>
        </c:txPr>
        <c:crossAx val="-1151926000"/>
        <c:crosses val="autoZero"/>
        <c:auto val="1"/>
        <c:lblAlgn val="ctr"/>
        <c:lblOffset val="100"/>
        <c:noMultiLvlLbl val="0"/>
      </c:catAx>
      <c:valAx>
        <c:axId val="-1151926000"/>
        <c:scaling>
          <c:orientation val="minMax"/>
        </c:scaling>
        <c:delete val="1"/>
        <c:axPos val="b"/>
        <c:numFmt formatCode="General" sourceLinked="1"/>
        <c:majorTickMark val="none"/>
        <c:minorTickMark val="none"/>
        <c:tickLblPos val="nextTo"/>
        <c:crossAx val="-1151915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TOTAL</c:v>
                </c:pt>
              </c:strCache>
            </c:strRef>
          </c:tx>
          <c:spPr>
            <a:solidFill>
              <a:schemeClr val="accent1"/>
            </a:solidFill>
            <a:ln>
              <a:noFill/>
            </a:ln>
            <a:effectLst/>
          </c:spPr>
          <c:invertIfNegative val="0"/>
          <c:dLbls>
            <c:dLbl>
              <c:idx val="0"/>
              <c:tx>
                <c:rich>
                  <a:bodyPr/>
                  <a:lstStyle/>
                  <a:p>
                    <a:fld id="{92998CF0-003D-445A-AEDF-6868874E5FE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0E0-4D50-BE03-0F738292F04F}"/>
                </c:ext>
              </c:extLst>
            </c:dLbl>
            <c:dLbl>
              <c:idx val="1"/>
              <c:tx>
                <c:rich>
                  <a:bodyPr/>
                  <a:lstStyle/>
                  <a:p>
                    <a:fld id="{97C3F978-4B2F-4490-BC3D-21A4AA32CA35}"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0E0-4D50-BE03-0F738292F04F}"/>
                </c:ext>
              </c:extLst>
            </c:dLbl>
            <c:dLbl>
              <c:idx val="2"/>
              <c:tx>
                <c:rich>
                  <a:bodyPr/>
                  <a:lstStyle/>
                  <a:p>
                    <a:fld id="{DA31D3FC-F389-4E33-8548-DB6651BBCBC0}"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0E0-4D50-BE03-0F738292F04F}"/>
                </c:ext>
              </c:extLst>
            </c:dLbl>
            <c:dLbl>
              <c:idx val="3"/>
              <c:tx>
                <c:rich>
                  <a:bodyPr/>
                  <a:lstStyle/>
                  <a:p>
                    <a:fld id="{268F3962-67B5-4A9D-8847-7FAAD4B2883C}"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0E0-4D50-BE03-0F738292F04F}"/>
                </c:ext>
              </c:extLst>
            </c:dLbl>
            <c:dLbl>
              <c:idx val="4"/>
              <c:tx>
                <c:rich>
                  <a:bodyPr/>
                  <a:lstStyle/>
                  <a:p>
                    <a:fld id="{8415AB5C-B54E-40B0-97C5-FC6132CA165A}"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80E0-4D50-BE03-0F738292F04F}"/>
                </c:ext>
              </c:extLst>
            </c:dLbl>
            <c:dLbl>
              <c:idx val="5"/>
              <c:tx>
                <c:rich>
                  <a:bodyPr/>
                  <a:lstStyle/>
                  <a:p>
                    <a:fld id="{173D1F21-B3E2-45E5-9E9C-C839C2655A68}"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80E0-4D50-BE03-0F738292F04F}"/>
                </c:ext>
              </c:extLst>
            </c:dLbl>
            <c:dLbl>
              <c:idx val="6"/>
              <c:tx>
                <c:rich>
                  <a:bodyPr/>
                  <a:lstStyle/>
                  <a:p>
                    <a:fld id="{954976C6-1155-49D9-B4BC-BEAD409360E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80E0-4D50-BE03-0F738292F04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Board</c:v>
                </c:pt>
                <c:pt idx="1">
                  <c:v>Professional Leadership/Management</c:v>
                </c:pt>
                <c:pt idx="2">
                  <c:v>Staff Overall</c:v>
                </c:pt>
                <c:pt idx="3">
                  <c:v>Volunteers</c:v>
                </c:pt>
                <c:pt idx="4">
                  <c:v>People You Serve</c:v>
                </c:pt>
                <c:pt idx="5">
                  <c:v>Not Applicable</c:v>
                </c:pt>
                <c:pt idx="6">
                  <c:v>I Don't Know</c:v>
                </c:pt>
              </c:strCache>
            </c:strRef>
          </c:cat>
          <c:val>
            <c:numRef>
              <c:f>Sheet1!$B$2:$B$8</c:f>
              <c:numCache>
                <c:formatCode>General</c:formatCode>
                <c:ptCount val="7"/>
                <c:pt idx="0">
                  <c:v>24</c:v>
                </c:pt>
                <c:pt idx="1">
                  <c:v>20</c:v>
                </c:pt>
                <c:pt idx="2">
                  <c:v>42</c:v>
                </c:pt>
                <c:pt idx="3">
                  <c:v>41</c:v>
                </c:pt>
                <c:pt idx="4">
                  <c:v>66</c:v>
                </c:pt>
                <c:pt idx="5">
                  <c:v>6</c:v>
                </c:pt>
                <c:pt idx="6">
                  <c:v>23</c:v>
                </c:pt>
              </c:numCache>
            </c:numRef>
          </c:val>
          <c:extLst>
            <c:ext xmlns:c16="http://schemas.microsoft.com/office/drawing/2014/chart" uri="{C3380CC4-5D6E-409C-BE32-E72D297353CC}">
              <c16:uniqueId val="{00000000-1F7D-4264-B3B2-08956D3A3198}"/>
            </c:ext>
          </c:extLst>
        </c:ser>
        <c:dLbls>
          <c:showLegendKey val="0"/>
          <c:showVal val="0"/>
          <c:showCatName val="0"/>
          <c:showSerName val="0"/>
          <c:showPercent val="0"/>
          <c:showBubbleSize val="0"/>
        </c:dLbls>
        <c:gapWidth val="219"/>
        <c:overlap val="-27"/>
        <c:axId val="-1219933280"/>
        <c:axId val="-1219552912"/>
      </c:barChart>
      <c:catAx>
        <c:axId val="-1219933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19552912"/>
        <c:crosses val="autoZero"/>
        <c:auto val="1"/>
        <c:lblAlgn val="ctr"/>
        <c:lblOffset val="100"/>
        <c:noMultiLvlLbl val="0"/>
      </c:catAx>
      <c:valAx>
        <c:axId val="-1219552912"/>
        <c:scaling>
          <c:orientation val="minMax"/>
        </c:scaling>
        <c:delete val="1"/>
        <c:axPos val="l"/>
        <c:numFmt formatCode="General" sourceLinked="1"/>
        <c:majorTickMark val="none"/>
        <c:minorTickMark val="none"/>
        <c:tickLblPos val="nextTo"/>
        <c:crossAx val="-1219933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4-18T16:17:44.066" idx="3">
    <p:pos x="835" y="3198"/>
    <p:text>Typo right here</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EC58AE-10A8-451C-98AB-C8796A775F2A}" type="datetimeFigureOut">
              <a:rPr lang="en-US" smtClean="0"/>
              <a:t>4/24/19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6FD9EC-9979-4347-BBA5-5970CCFE3F04}" type="slidenum">
              <a:rPr lang="en-US" smtClean="0"/>
              <a:t>‹#›</a:t>
            </a:fld>
            <a:endParaRPr lang="en-US"/>
          </a:p>
        </p:txBody>
      </p:sp>
    </p:spTree>
    <p:extLst>
      <p:ext uri="{BB962C8B-B14F-4D97-AF65-F5344CB8AC3E}">
        <p14:creationId xmlns:p14="http://schemas.microsoft.com/office/powerpoint/2010/main" val="61342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a:extLst/>
          </p:cNvPr>
          <p:cNvSpPr>
            <a:spLocks noGrp="1"/>
          </p:cNvSpPr>
          <p:nvPr>
            <p:ph type="body" idx="1"/>
          </p:nvPr>
        </p:nvSpPr>
        <p:spPr>
          <a:xfrm>
            <a:off x="0" y="0"/>
            <a:ext cx="0" cy="0"/>
          </a:xfrm>
        </p:spPr>
        <p:txBody>
          <a:bodyPr>
            <a:normAutofit fontScale="25000" lnSpcReduction="20000"/>
          </a:bodyPr>
          <a:lstStyle/>
          <a:p>
            <a:pPr defTabSz="913759" eaLnBrk="1" fontAlgn="auto" hangingPunct="1">
              <a:spcBef>
                <a:spcPts val="0"/>
              </a:spcBef>
              <a:spcAft>
                <a:spcPts val="0"/>
              </a:spcAft>
              <a:defRPr/>
            </a:pPr>
            <a:endParaRPr dirty="0"/>
          </a:p>
        </p:txBody>
      </p:sp>
    </p:spTree>
    <p:extLst>
      <p:ext uri="{BB962C8B-B14F-4D97-AF65-F5344CB8AC3E}">
        <p14:creationId xmlns:p14="http://schemas.microsoft.com/office/powerpoint/2010/main" val="2246653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29" name="Google Shape;229;p18: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3792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e2ac25503_0_1: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7" name="Google Shape;237;g3e2ac25503_0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dirty="0"/>
          </a:p>
        </p:txBody>
      </p:sp>
      <p:sp>
        <p:nvSpPr>
          <p:cNvPr id="238" name="Google Shape;238;g3e2ac25503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32</a:t>
            </a:fld>
            <a:endParaRPr/>
          </a:p>
        </p:txBody>
      </p:sp>
    </p:spTree>
    <p:extLst>
      <p:ext uri="{BB962C8B-B14F-4D97-AF65-F5344CB8AC3E}">
        <p14:creationId xmlns:p14="http://schemas.microsoft.com/office/powerpoint/2010/main" val="1212826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48" name="Google Shape;248;p3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35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56" name="Google Shape;256;p2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3760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65" name="Google Shape;265;p3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148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3" name="Google Shape;273;p3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399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82" name="Google Shape;282;p33: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460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51" name="Google Shape;351;p3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0695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3d8c33ab49_0_0: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0" name="Google Shape;290;g3d8c33ab4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91" name="Google Shape;291;g3d8c33ab4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40</a:t>
            </a:fld>
            <a:endParaRPr/>
          </a:p>
        </p:txBody>
      </p:sp>
    </p:spTree>
    <p:extLst>
      <p:ext uri="{BB962C8B-B14F-4D97-AF65-F5344CB8AC3E}">
        <p14:creationId xmlns:p14="http://schemas.microsoft.com/office/powerpoint/2010/main" val="160452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99" name="Google Shape;299;p2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20932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0951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d92691503_1_35: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Google Shape;308;g3d92691503_1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309" name="Google Shape;309;g3d92691503_1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31788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17" name="Google Shape;317;p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0484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42" name="Google Shape;342;p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9971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d92691503_1_0: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Google Shape;147;g3d92691503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148" name="Google Shape;148;g3d92691503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7051318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1" name="Shape 42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422" name="Shape 42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86166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274" name="Shape 2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6893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1005825" y="3691875"/>
            <a:ext cx="8046700" cy="3497575"/>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SzPct val="25000"/>
              <a:buFont typeface="Arial"/>
              <a:buNone/>
            </a:pPr>
            <a:endParaRPr sz="1100" b="1"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30" name="Shape 130"/>
          <p:cNvSpPr>
            <a:spLocks noGrp="1" noRot="1" noChangeAspect="1"/>
          </p:cNvSpPr>
          <p:nvPr>
            <p:ph type="sldImg" idx="2"/>
          </p:nvPr>
        </p:nvSpPr>
        <p:spPr>
          <a:xfrm>
            <a:off x="3086100" y="582613"/>
            <a:ext cx="3886200" cy="29146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73193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Slide Image Placeholder 1"/>
          <p:cNvSpPr>
            <a:spLocks noGrp="1" noRot="1" noChangeAspect="1"/>
          </p:cNvSpPr>
          <p:nvPr>
            <p:ph type="sldImg"/>
          </p:nvPr>
        </p:nvSpPr>
        <p:spPr bwMode="auto">
          <a:xfrm>
            <a:off x="3086100" y="582613"/>
            <a:ext cx="3886200" cy="29146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218" name="Notes Placeholder 2"/>
          <p:cNvSpPr>
            <a:spLocks noGrp="1"/>
          </p:cNvSpPr>
          <p:nvPr>
            <p:ph type="body" idx="1"/>
          </p:nvPr>
        </p:nvSpPr>
        <p:spPr bwMode="auto">
          <a:xfrm>
            <a:off x="1006475" y="3692525"/>
            <a:ext cx="8045450" cy="34972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9219" name="Slide Number Placeholder 3"/>
          <p:cNvSpPr>
            <a:spLocks noGrp="1"/>
          </p:cNvSpPr>
          <p:nvPr>
            <p:ph type="sldNum" sz="quarter" idx="4294967295"/>
          </p:nvPr>
        </p:nvSpPr>
        <p:spPr bwMode="auto">
          <a:xfrm>
            <a:off x="5697538" y="7381875"/>
            <a:ext cx="4359275" cy="388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fld id="{2A302111-7F73-40BC-A1DF-0DA246F17AC9}"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rPr>
              <a:pPr marL="0" marR="0" lvl="0" indent="0" algn="r" defTabSz="914400" rtl="0" eaLnBrk="1" fontAlgn="base" latinLnBrk="0" hangingPunct="1">
                <a:lnSpc>
                  <a:spcPct val="100000"/>
                </a:lnSpc>
                <a:spcBef>
                  <a:spcPct val="0"/>
                </a:spcBef>
                <a:spcAft>
                  <a:spcPct val="0"/>
                </a:spcAft>
                <a:buClr>
                  <a:srgbClr val="000000"/>
                </a:buClr>
                <a:buSzPct val="25000"/>
                <a:buFont typeface="Calibri" pitchFamily="34" charset="0"/>
                <a:buNone/>
                <a:tabLst/>
                <a:defRPr/>
              </a:pPr>
              <a:t>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Calibri" pitchFamily="34" charset="0"/>
              <a:sym typeface="Calibri" pitchFamily="34" charset="0"/>
            </a:endParaRPr>
          </a:p>
        </p:txBody>
      </p:sp>
    </p:spTree>
    <p:extLst>
      <p:ext uri="{BB962C8B-B14F-4D97-AF65-F5344CB8AC3E}">
        <p14:creationId xmlns:p14="http://schemas.microsoft.com/office/powerpoint/2010/main" val="736406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019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6FD9EC-9979-4347-BBA5-5970CCFE3F04}" type="slidenum">
              <a:rPr lang="en-US" smtClean="0"/>
              <a:t>10</a:t>
            </a:fld>
            <a:endParaRPr lang="en-US"/>
          </a:p>
        </p:txBody>
      </p:sp>
    </p:spTree>
    <p:extLst>
      <p:ext uri="{BB962C8B-B14F-4D97-AF65-F5344CB8AC3E}">
        <p14:creationId xmlns:p14="http://schemas.microsoft.com/office/powerpoint/2010/main" val="417631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A0B5BA-98B3-4395-9A5F-3F5AD09CD42E}" type="slidenum">
              <a:rPr lang="en-US" smtClean="0"/>
              <a:t>27</a:t>
            </a:fld>
            <a:endParaRPr lang="en-US" dirty="0"/>
          </a:p>
        </p:txBody>
      </p:sp>
    </p:spTree>
    <p:extLst>
      <p:ext uri="{BB962C8B-B14F-4D97-AF65-F5344CB8AC3E}">
        <p14:creationId xmlns:p14="http://schemas.microsoft.com/office/powerpoint/2010/main" val="1180052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7:notes"/>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0" name="Google Shape;22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30</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23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518861-3A21-4B5E-AF6C-CBE8C5385874}"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652152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8861-3A21-4B5E-AF6C-CBE8C5385874}"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10587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8861-3A21-4B5E-AF6C-CBE8C5385874}"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89526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5"/>
            <a:ext cx="7772400" cy="276999"/>
          </a:xfrm>
          <a:prstGeom prst="rect">
            <a:avLst/>
          </a:prstGeom>
        </p:spPr>
        <p:txBody>
          <a:bodyPr/>
          <a:lstStyle>
            <a:lvl1pPr>
              <a:defRPr/>
            </a:lvl1pPr>
          </a:lstStyle>
          <a:p>
            <a:endParaRPr/>
          </a:p>
        </p:txBody>
      </p:sp>
      <p:sp>
        <p:nvSpPr>
          <p:cNvPr id="3" name="Holder 3"/>
          <p:cNvSpPr>
            <a:spLocks noGrp="1"/>
          </p:cNvSpPr>
          <p:nvPr>
            <p:ph type="subTitle" idx="4"/>
          </p:nvPr>
        </p:nvSpPr>
        <p:spPr>
          <a:xfrm>
            <a:off x="1371605" y="3840484"/>
            <a:ext cx="6400799" cy="276999"/>
          </a:xfrm>
          <a:prstGeom prst="rect">
            <a:avLst/>
          </a:prstGeom>
        </p:spPr>
        <p:txBody>
          <a:bodyPr/>
          <a:lstStyle>
            <a:lvl1pPr>
              <a:defRPr/>
            </a:lvl1pPr>
          </a:lstStyle>
          <a:p>
            <a:endParaRPr/>
          </a:p>
        </p:txBody>
      </p:sp>
      <p:sp>
        <p:nvSpPr>
          <p:cNvPr id="4" name="Holder 4">
            <a:extLst/>
          </p:cNvPr>
          <p:cNvSpPr>
            <a:spLocks noGrp="1"/>
          </p:cNvSpPr>
          <p:nvPr>
            <p:ph type="ftr" sz="quarter" idx="10"/>
          </p:nvPr>
        </p:nvSpPr>
        <p:spPr/>
        <p:txBody>
          <a:bodyPr/>
          <a:lstStyle>
            <a:lvl1pPr>
              <a:defRPr/>
            </a:lvl1pPr>
          </a:lstStyle>
          <a:p>
            <a:pPr>
              <a:defRPr/>
            </a:pPr>
            <a:endParaRPr/>
          </a:p>
        </p:txBody>
      </p:sp>
      <p:sp>
        <p:nvSpPr>
          <p:cNvPr id="5" name="Holder 5">
            <a:extLst/>
          </p:cNvPr>
          <p:cNvSpPr>
            <a:spLocks noGrp="1"/>
          </p:cNvSpPr>
          <p:nvPr>
            <p:ph type="dt" sz="half" idx="11"/>
          </p:nvPr>
        </p:nvSpPr>
        <p:spPr/>
        <p:txBody>
          <a:bodyPr/>
          <a:lstStyle>
            <a:lvl1pPr>
              <a:defRPr/>
            </a:lvl1pPr>
          </a:lstStyle>
          <a:p>
            <a:pPr>
              <a:defRPr/>
            </a:pPr>
            <a:fld id="{5C5A17CF-BAC3-4AC4-B255-CBC1A54344C7}" type="datetimeFigureOut">
              <a:rPr lang="en-US"/>
              <a:pPr>
                <a:defRPr/>
              </a:pPr>
              <a:t>4/24/19</a:t>
            </a:fld>
            <a:endParaRPr lang="en-US"/>
          </a:p>
        </p:txBody>
      </p:sp>
      <p:sp>
        <p:nvSpPr>
          <p:cNvPr id="6" name="Holder 6">
            <a:extLst/>
          </p:cNvPr>
          <p:cNvSpPr>
            <a:spLocks noGrp="1"/>
          </p:cNvSpPr>
          <p:nvPr>
            <p:ph type="sldNum" sz="quarter" idx="12"/>
          </p:nvPr>
        </p:nvSpPr>
        <p:spPr/>
        <p:txBody>
          <a:bodyPr/>
          <a:lstStyle>
            <a:lvl1pPr>
              <a:defRPr/>
            </a:lvl1pPr>
          </a:lstStyle>
          <a:p>
            <a:fld id="{3BA5A04B-E633-4144-B20C-861885E4AE0C}" type="slidenum">
              <a:rPr lang="en-US" altLang="en-US"/>
              <a:pPr/>
              <a:t>‹#›</a:t>
            </a:fld>
            <a:endParaRPr lang="en-US" altLang="en-US"/>
          </a:p>
        </p:txBody>
      </p:sp>
    </p:spTree>
    <p:extLst>
      <p:ext uri="{BB962C8B-B14F-4D97-AF65-F5344CB8AC3E}">
        <p14:creationId xmlns:p14="http://schemas.microsoft.com/office/powerpoint/2010/main" val="57630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4" name="Holder 4">
            <a:extLst/>
          </p:cNvPr>
          <p:cNvSpPr>
            <a:spLocks noGrp="1"/>
          </p:cNvSpPr>
          <p:nvPr>
            <p:ph type="ftr" sz="quarter" idx="10"/>
          </p:nvPr>
        </p:nvSpPr>
        <p:spPr/>
        <p:txBody>
          <a:bodyPr/>
          <a:lstStyle>
            <a:lvl1pPr>
              <a:defRPr/>
            </a:lvl1pPr>
          </a:lstStyle>
          <a:p>
            <a:pPr>
              <a:defRPr/>
            </a:pPr>
            <a:endParaRPr/>
          </a:p>
        </p:txBody>
      </p:sp>
      <p:sp>
        <p:nvSpPr>
          <p:cNvPr id="5" name="Holder 5">
            <a:extLst/>
          </p:cNvPr>
          <p:cNvSpPr>
            <a:spLocks noGrp="1"/>
          </p:cNvSpPr>
          <p:nvPr>
            <p:ph type="dt" sz="half" idx="11"/>
          </p:nvPr>
        </p:nvSpPr>
        <p:spPr/>
        <p:txBody>
          <a:bodyPr/>
          <a:lstStyle>
            <a:lvl1pPr>
              <a:defRPr/>
            </a:lvl1pPr>
          </a:lstStyle>
          <a:p>
            <a:pPr>
              <a:defRPr/>
            </a:pPr>
            <a:fld id="{69AFC60F-B8DC-4D46-AFD3-1FA7D7351D8E}" type="datetimeFigureOut">
              <a:rPr lang="en-US"/>
              <a:pPr>
                <a:defRPr/>
              </a:pPr>
              <a:t>4/24/19</a:t>
            </a:fld>
            <a:endParaRPr lang="en-US"/>
          </a:p>
        </p:txBody>
      </p:sp>
      <p:sp>
        <p:nvSpPr>
          <p:cNvPr id="6" name="Holder 6">
            <a:extLst/>
          </p:cNvPr>
          <p:cNvSpPr>
            <a:spLocks noGrp="1"/>
          </p:cNvSpPr>
          <p:nvPr>
            <p:ph type="sldNum" sz="quarter" idx="12"/>
          </p:nvPr>
        </p:nvSpPr>
        <p:spPr/>
        <p:txBody>
          <a:bodyPr/>
          <a:lstStyle>
            <a:lvl1pPr>
              <a:defRPr/>
            </a:lvl1pPr>
          </a:lstStyle>
          <a:p>
            <a:fld id="{73ADE5E3-CC98-4E39-8BB7-E1327E83BEF3}" type="slidenum">
              <a:rPr lang="en-US" altLang="en-US"/>
              <a:pPr/>
              <a:t>‹#›</a:t>
            </a:fld>
            <a:endParaRPr lang="en-US" altLang="en-US"/>
          </a:p>
        </p:txBody>
      </p:sp>
    </p:spTree>
    <p:extLst>
      <p:ext uri="{BB962C8B-B14F-4D97-AF65-F5344CB8AC3E}">
        <p14:creationId xmlns:p14="http://schemas.microsoft.com/office/powerpoint/2010/main" val="3675373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3"/>
          <p:cNvSpPr>
            <a:spLocks noGrp="1"/>
          </p:cNvSpPr>
          <p:nvPr>
            <p:ph sz="half" idx="2"/>
          </p:nvPr>
        </p:nvSpPr>
        <p:spPr>
          <a:xfrm>
            <a:off x="457200" y="1577344"/>
            <a:ext cx="3977640" cy="276999"/>
          </a:xfrm>
          <a:prstGeom prst="rect">
            <a:avLst/>
          </a:prstGeom>
        </p:spPr>
        <p:txBody>
          <a:bodyPr/>
          <a:lstStyle>
            <a:lvl1pPr>
              <a:defRPr/>
            </a:lvl1pPr>
          </a:lstStyle>
          <a:p>
            <a:endParaRPr/>
          </a:p>
        </p:txBody>
      </p:sp>
      <p:sp>
        <p:nvSpPr>
          <p:cNvPr id="4" name="Holder 4"/>
          <p:cNvSpPr>
            <a:spLocks noGrp="1"/>
          </p:cNvSpPr>
          <p:nvPr>
            <p:ph sz="half" idx="3"/>
          </p:nvPr>
        </p:nvSpPr>
        <p:spPr>
          <a:xfrm>
            <a:off x="4709159" y="1577344"/>
            <a:ext cx="3977640" cy="276999"/>
          </a:xfrm>
          <a:prstGeom prst="rect">
            <a:avLst/>
          </a:prstGeom>
        </p:spPr>
        <p:txBody>
          <a:bodyPr/>
          <a:lstStyle>
            <a:lvl1pPr>
              <a:defRPr/>
            </a:lvl1pPr>
          </a:lstStyle>
          <a:p>
            <a:endParaRPr/>
          </a:p>
        </p:txBody>
      </p:sp>
      <p:sp>
        <p:nvSpPr>
          <p:cNvPr id="5" name="Holder 4">
            <a:extLst/>
          </p:cNvPr>
          <p:cNvSpPr>
            <a:spLocks noGrp="1"/>
          </p:cNvSpPr>
          <p:nvPr>
            <p:ph type="ftr" sz="quarter" idx="10"/>
          </p:nvPr>
        </p:nvSpPr>
        <p:spPr/>
        <p:txBody>
          <a:bodyPr/>
          <a:lstStyle>
            <a:lvl1pPr>
              <a:defRPr/>
            </a:lvl1pPr>
          </a:lstStyle>
          <a:p>
            <a:pPr>
              <a:defRPr/>
            </a:pPr>
            <a:endParaRPr/>
          </a:p>
        </p:txBody>
      </p:sp>
      <p:sp>
        <p:nvSpPr>
          <p:cNvPr id="6" name="Holder 5">
            <a:extLst/>
          </p:cNvPr>
          <p:cNvSpPr>
            <a:spLocks noGrp="1"/>
          </p:cNvSpPr>
          <p:nvPr>
            <p:ph type="dt" sz="half" idx="11"/>
          </p:nvPr>
        </p:nvSpPr>
        <p:spPr/>
        <p:txBody>
          <a:bodyPr/>
          <a:lstStyle>
            <a:lvl1pPr>
              <a:defRPr/>
            </a:lvl1pPr>
          </a:lstStyle>
          <a:p>
            <a:pPr>
              <a:defRPr/>
            </a:pPr>
            <a:fld id="{ADB291EC-D129-450B-AC3B-376DA1D2B2FB}" type="datetimeFigureOut">
              <a:rPr lang="en-US"/>
              <a:pPr>
                <a:defRPr/>
              </a:pPr>
              <a:t>4/24/19</a:t>
            </a:fld>
            <a:endParaRPr lang="en-US"/>
          </a:p>
        </p:txBody>
      </p:sp>
      <p:sp>
        <p:nvSpPr>
          <p:cNvPr id="7" name="Holder 6">
            <a:extLst/>
          </p:cNvPr>
          <p:cNvSpPr>
            <a:spLocks noGrp="1"/>
          </p:cNvSpPr>
          <p:nvPr>
            <p:ph type="sldNum" sz="quarter" idx="12"/>
          </p:nvPr>
        </p:nvSpPr>
        <p:spPr/>
        <p:txBody>
          <a:bodyPr/>
          <a:lstStyle>
            <a:lvl1pPr>
              <a:defRPr/>
            </a:lvl1pPr>
          </a:lstStyle>
          <a:p>
            <a:fld id="{04C6E4CA-D4D2-44B2-B597-CE4BCD798BA4}" type="slidenum">
              <a:rPr lang="en-US" altLang="en-US"/>
              <a:pPr/>
              <a:t>‹#›</a:t>
            </a:fld>
            <a:endParaRPr lang="en-US" altLang="en-US"/>
          </a:p>
        </p:txBody>
      </p:sp>
    </p:spTree>
    <p:extLst>
      <p:ext uri="{BB962C8B-B14F-4D97-AF65-F5344CB8AC3E}">
        <p14:creationId xmlns:p14="http://schemas.microsoft.com/office/powerpoint/2010/main" val="3451090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a:lvl1pPr>
          </a:lstStyle>
          <a:p>
            <a:endParaRPr/>
          </a:p>
        </p:txBody>
      </p:sp>
      <p:sp>
        <p:nvSpPr>
          <p:cNvPr id="3" name="Holder 4">
            <a:extLst/>
          </p:cNvPr>
          <p:cNvSpPr>
            <a:spLocks noGrp="1"/>
          </p:cNvSpPr>
          <p:nvPr>
            <p:ph type="ftr" sz="quarter" idx="10"/>
          </p:nvPr>
        </p:nvSpPr>
        <p:spPr/>
        <p:txBody>
          <a:bodyPr/>
          <a:lstStyle>
            <a:lvl1pPr>
              <a:defRPr/>
            </a:lvl1pPr>
          </a:lstStyle>
          <a:p>
            <a:pPr>
              <a:defRPr/>
            </a:pPr>
            <a:endParaRPr/>
          </a:p>
        </p:txBody>
      </p:sp>
      <p:sp>
        <p:nvSpPr>
          <p:cNvPr id="4" name="Holder 5">
            <a:extLst/>
          </p:cNvPr>
          <p:cNvSpPr>
            <a:spLocks noGrp="1"/>
          </p:cNvSpPr>
          <p:nvPr>
            <p:ph type="dt" sz="half" idx="11"/>
          </p:nvPr>
        </p:nvSpPr>
        <p:spPr/>
        <p:txBody>
          <a:bodyPr/>
          <a:lstStyle>
            <a:lvl1pPr>
              <a:defRPr/>
            </a:lvl1pPr>
          </a:lstStyle>
          <a:p>
            <a:pPr>
              <a:defRPr/>
            </a:pPr>
            <a:fld id="{C6833CC8-C5E6-4EF7-8FBB-6AF56D8C7071}" type="datetimeFigureOut">
              <a:rPr lang="en-US"/>
              <a:pPr>
                <a:defRPr/>
              </a:pPr>
              <a:t>4/24/19</a:t>
            </a:fld>
            <a:endParaRPr lang="en-US"/>
          </a:p>
        </p:txBody>
      </p:sp>
      <p:sp>
        <p:nvSpPr>
          <p:cNvPr id="5" name="Holder 6">
            <a:extLst/>
          </p:cNvPr>
          <p:cNvSpPr>
            <a:spLocks noGrp="1"/>
          </p:cNvSpPr>
          <p:nvPr>
            <p:ph type="sldNum" sz="quarter" idx="12"/>
          </p:nvPr>
        </p:nvSpPr>
        <p:spPr/>
        <p:txBody>
          <a:bodyPr/>
          <a:lstStyle>
            <a:lvl1pPr>
              <a:defRPr/>
            </a:lvl1pPr>
          </a:lstStyle>
          <a:p>
            <a:fld id="{78D19E82-6546-41D1-AD49-8E4CA5A0DAAF}" type="slidenum">
              <a:rPr lang="en-US" altLang="en-US"/>
              <a:pPr/>
              <a:t>‹#›</a:t>
            </a:fld>
            <a:endParaRPr lang="en-US" altLang="en-US"/>
          </a:p>
        </p:txBody>
      </p:sp>
    </p:spTree>
    <p:extLst>
      <p:ext uri="{BB962C8B-B14F-4D97-AF65-F5344CB8AC3E}">
        <p14:creationId xmlns:p14="http://schemas.microsoft.com/office/powerpoint/2010/main" val="3274600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4">
            <a:extLst/>
          </p:cNvPr>
          <p:cNvSpPr>
            <a:spLocks noGrp="1"/>
          </p:cNvSpPr>
          <p:nvPr>
            <p:ph type="ftr" sz="quarter" idx="10"/>
          </p:nvPr>
        </p:nvSpPr>
        <p:spPr/>
        <p:txBody>
          <a:bodyPr/>
          <a:lstStyle>
            <a:lvl1pPr>
              <a:defRPr/>
            </a:lvl1pPr>
          </a:lstStyle>
          <a:p>
            <a:pPr>
              <a:defRPr/>
            </a:pPr>
            <a:endParaRPr/>
          </a:p>
        </p:txBody>
      </p:sp>
      <p:sp>
        <p:nvSpPr>
          <p:cNvPr id="3" name="Holder 5">
            <a:extLst/>
          </p:cNvPr>
          <p:cNvSpPr>
            <a:spLocks noGrp="1"/>
          </p:cNvSpPr>
          <p:nvPr>
            <p:ph type="dt" sz="half" idx="11"/>
          </p:nvPr>
        </p:nvSpPr>
        <p:spPr/>
        <p:txBody>
          <a:bodyPr/>
          <a:lstStyle>
            <a:lvl1pPr>
              <a:defRPr/>
            </a:lvl1pPr>
          </a:lstStyle>
          <a:p>
            <a:pPr>
              <a:defRPr/>
            </a:pPr>
            <a:fld id="{845E9ABE-E999-48EE-B979-F92745DD554D}" type="datetimeFigureOut">
              <a:rPr lang="en-US"/>
              <a:pPr>
                <a:defRPr/>
              </a:pPr>
              <a:t>4/24/19</a:t>
            </a:fld>
            <a:endParaRPr lang="en-US"/>
          </a:p>
        </p:txBody>
      </p:sp>
      <p:sp>
        <p:nvSpPr>
          <p:cNvPr id="4" name="Holder 6">
            <a:extLst/>
          </p:cNvPr>
          <p:cNvSpPr>
            <a:spLocks noGrp="1"/>
          </p:cNvSpPr>
          <p:nvPr>
            <p:ph type="sldNum" sz="quarter" idx="12"/>
          </p:nvPr>
        </p:nvSpPr>
        <p:spPr/>
        <p:txBody>
          <a:bodyPr/>
          <a:lstStyle>
            <a:lvl1pPr>
              <a:defRPr/>
            </a:lvl1pPr>
          </a:lstStyle>
          <a:p>
            <a:fld id="{03985B61-239A-4B3C-9B4F-867229700EFA}" type="slidenum">
              <a:rPr lang="en-US" altLang="en-US"/>
              <a:pPr/>
              <a:t>‹#›</a:t>
            </a:fld>
            <a:endParaRPr lang="en-US" altLang="en-US"/>
          </a:p>
        </p:txBody>
      </p:sp>
    </p:spTree>
    <p:extLst>
      <p:ext uri="{BB962C8B-B14F-4D97-AF65-F5344CB8AC3E}">
        <p14:creationId xmlns:p14="http://schemas.microsoft.com/office/powerpoint/2010/main" val="2715604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A6F0978-3423-B14C-9B3E-2E717EC6C32E}" type="datetime1">
              <a:rPr lang="en-US" smtClean="0"/>
              <a:t>4/24/19</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B2D7C6B-6BA8-1B4D-8660-96828E3D436F}" type="slidenum">
              <a:rPr lang="en-US"/>
              <a:pPr>
                <a:defRPr/>
              </a:pPr>
              <a:t>‹#›</a:t>
            </a:fld>
            <a:endParaRPr lang="en-US" dirty="0"/>
          </a:p>
        </p:txBody>
      </p:sp>
    </p:spTree>
    <p:extLst>
      <p:ext uri="{BB962C8B-B14F-4D97-AF65-F5344CB8AC3E}">
        <p14:creationId xmlns:p14="http://schemas.microsoft.com/office/powerpoint/2010/main" val="918876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30" y="274355"/>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lvl="1" indent="0">
              <a:spcBef>
                <a:spcPts val="0"/>
              </a:spcBef>
              <a:buFont typeface="Arial"/>
              <a:buNone/>
              <a:defRPr sz="1588"/>
            </a:lvl2pPr>
            <a:lvl3pPr lvl="2" indent="0">
              <a:spcBef>
                <a:spcPts val="0"/>
              </a:spcBef>
              <a:buFont typeface="Arial"/>
              <a:buNone/>
              <a:defRPr sz="1588"/>
            </a:lvl3pPr>
            <a:lvl4pPr lvl="3" indent="0">
              <a:spcBef>
                <a:spcPts val="0"/>
              </a:spcBef>
              <a:buFont typeface="Arial"/>
              <a:buNone/>
              <a:defRPr sz="1588"/>
            </a:lvl4pPr>
            <a:lvl5pPr lvl="4" indent="0">
              <a:spcBef>
                <a:spcPts val="0"/>
              </a:spcBef>
              <a:buFont typeface="Arial"/>
              <a:buNone/>
              <a:defRPr sz="1588"/>
            </a:lvl5pPr>
            <a:lvl6pPr lvl="5" indent="0">
              <a:spcBef>
                <a:spcPts val="0"/>
              </a:spcBef>
              <a:buFont typeface="Arial"/>
              <a:buNone/>
              <a:defRPr sz="1588"/>
            </a:lvl6pPr>
            <a:lvl7pPr lvl="6" indent="0">
              <a:spcBef>
                <a:spcPts val="0"/>
              </a:spcBef>
              <a:buFont typeface="Arial"/>
              <a:buNone/>
              <a:defRPr sz="1588"/>
            </a:lvl7pPr>
            <a:lvl8pPr lvl="7" indent="0">
              <a:spcBef>
                <a:spcPts val="0"/>
              </a:spcBef>
              <a:buFont typeface="Arial"/>
              <a:buNone/>
              <a:defRPr sz="1588"/>
            </a:lvl8pPr>
            <a:lvl9pPr lvl="8" indent="0">
              <a:spcBef>
                <a:spcPts val="0"/>
              </a:spcBef>
              <a:buFont typeface="Arial"/>
              <a:buNone/>
              <a:defRPr sz="1588"/>
            </a:lvl9pPr>
          </a:lstStyle>
          <a:p>
            <a:endParaRPr/>
          </a:p>
        </p:txBody>
      </p:sp>
      <p:sp>
        <p:nvSpPr>
          <p:cNvPr id="60" name="Shape 60"/>
          <p:cNvSpPr txBox="1">
            <a:spLocks noGrp="1"/>
          </p:cNvSpPr>
          <p:nvPr>
            <p:ph type="body" idx="1"/>
          </p:nvPr>
        </p:nvSpPr>
        <p:spPr>
          <a:xfrm>
            <a:off x="457230" y="1577374"/>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61" name="Shape 61"/>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183226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wo Conten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30" y="274355"/>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lvl="1" indent="0">
              <a:spcBef>
                <a:spcPts val="0"/>
              </a:spcBef>
              <a:buFont typeface="Arial"/>
              <a:buNone/>
              <a:defRPr sz="1588"/>
            </a:lvl2pPr>
            <a:lvl3pPr lvl="2" indent="0">
              <a:spcBef>
                <a:spcPts val="0"/>
              </a:spcBef>
              <a:buFont typeface="Arial"/>
              <a:buNone/>
              <a:defRPr sz="1588"/>
            </a:lvl3pPr>
            <a:lvl4pPr lvl="3" indent="0">
              <a:spcBef>
                <a:spcPts val="0"/>
              </a:spcBef>
              <a:buFont typeface="Arial"/>
              <a:buNone/>
              <a:defRPr sz="1588"/>
            </a:lvl4pPr>
            <a:lvl5pPr lvl="4" indent="0">
              <a:spcBef>
                <a:spcPts val="0"/>
              </a:spcBef>
              <a:buFont typeface="Arial"/>
              <a:buNone/>
              <a:defRPr sz="1588"/>
            </a:lvl5pPr>
            <a:lvl6pPr lvl="5" indent="0">
              <a:spcBef>
                <a:spcPts val="0"/>
              </a:spcBef>
              <a:buFont typeface="Arial"/>
              <a:buNone/>
              <a:defRPr sz="1588"/>
            </a:lvl6pPr>
            <a:lvl7pPr lvl="6" indent="0">
              <a:spcBef>
                <a:spcPts val="0"/>
              </a:spcBef>
              <a:buFont typeface="Arial"/>
              <a:buNone/>
              <a:defRPr sz="1588"/>
            </a:lvl7pPr>
            <a:lvl8pPr lvl="7" indent="0">
              <a:spcBef>
                <a:spcPts val="0"/>
              </a:spcBef>
              <a:buFont typeface="Arial"/>
              <a:buNone/>
              <a:defRPr sz="1588"/>
            </a:lvl8pPr>
            <a:lvl9pPr lvl="8" indent="0">
              <a:spcBef>
                <a:spcPts val="0"/>
              </a:spcBef>
              <a:buFont typeface="Arial"/>
              <a:buNone/>
              <a:defRPr sz="1588"/>
            </a:lvl9pPr>
          </a:lstStyle>
          <a:p>
            <a:endParaRPr/>
          </a:p>
        </p:txBody>
      </p:sp>
      <p:sp>
        <p:nvSpPr>
          <p:cNvPr id="70" name="Shape 70"/>
          <p:cNvSpPr txBox="1">
            <a:spLocks noGrp="1"/>
          </p:cNvSpPr>
          <p:nvPr>
            <p:ph type="body" idx="1"/>
          </p:nvPr>
        </p:nvSpPr>
        <p:spPr>
          <a:xfrm>
            <a:off x="457201" y="1577374"/>
            <a:ext cx="397763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4709160" y="1577374"/>
            <a:ext cx="397763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643799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518861-3A21-4B5E-AF6C-CBE8C5385874}"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2908860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Title Slide">
    <p:spTree>
      <p:nvGrpSpPr>
        <p:cNvPr id="1" name="Shape 80"/>
        <p:cNvGrpSpPr/>
        <p:nvPr/>
      </p:nvGrpSpPr>
      <p:grpSpPr>
        <a:xfrm>
          <a:off x="0" y="0"/>
          <a:ext cx="0" cy="0"/>
          <a:chOff x="0" y="0"/>
          <a:chExt cx="0" cy="0"/>
        </a:xfrm>
      </p:grpSpPr>
      <p:sp>
        <p:nvSpPr>
          <p:cNvPr id="81" name="Shape 81"/>
          <p:cNvSpPr txBox="1">
            <a:spLocks noGrp="1"/>
          </p:cNvSpPr>
          <p:nvPr>
            <p:ph type="ctrTitle"/>
          </p:nvPr>
        </p:nvSpPr>
        <p:spPr>
          <a:xfrm>
            <a:off x="685800" y="2126015"/>
            <a:ext cx="77723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lvl="1" indent="0">
              <a:spcBef>
                <a:spcPts val="0"/>
              </a:spcBef>
              <a:buFont typeface="Arial"/>
              <a:buNone/>
              <a:defRPr sz="1588"/>
            </a:lvl2pPr>
            <a:lvl3pPr lvl="2" indent="0">
              <a:spcBef>
                <a:spcPts val="0"/>
              </a:spcBef>
              <a:buFont typeface="Arial"/>
              <a:buNone/>
              <a:defRPr sz="1588"/>
            </a:lvl3pPr>
            <a:lvl4pPr lvl="3" indent="0">
              <a:spcBef>
                <a:spcPts val="0"/>
              </a:spcBef>
              <a:buFont typeface="Arial"/>
              <a:buNone/>
              <a:defRPr sz="1588"/>
            </a:lvl4pPr>
            <a:lvl5pPr lvl="4" indent="0">
              <a:spcBef>
                <a:spcPts val="0"/>
              </a:spcBef>
              <a:buFont typeface="Arial"/>
              <a:buNone/>
              <a:defRPr sz="1588"/>
            </a:lvl5pPr>
            <a:lvl6pPr lvl="5" indent="0">
              <a:spcBef>
                <a:spcPts val="0"/>
              </a:spcBef>
              <a:buFont typeface="Arial"/>
              <a:buNone/>
              <a:defRPr sz="1588"/>
            </a:lvl6pPr>
            <a:lvl7pPr lvl="6" indent="0">
              <a:spcBef>
                <a:spcPts val="0"/>
              </a:spcBef>
              <a:buFont typeface="Arial"/>
              <a:buNone/>
              <a:defRPr sz="1588"/>
            </a:lvl7pPr>
            <a:lvl8pPr lvl="7" indent="0">
              <a:spcBef>
                <a:spcPts val="0"/>
              </a:spcBef>
              <a:buFont typeface="Arial"/>
              <a:buNone/>
              <a:defRPr sz="1588"/>
            </a:lvl8pPr>
            <a:lvl9pPr lvl="8" indent="0">
              <a:spcBef>
                <a:spcPts val="0"/>
              </a:spcBef>
              <a:buFont typeface="Arial"/>
              <a:buNone/>
              <a:defRPr sz="1588"/>
            </a:lvl9pPr>
          </a:lstStyle>
          <a:p>
            <a:endParaRPr/>
          </a:p>
        </p:txBody>
      </p:sp>
      <p:sp>
        <p:nvSpPr>
          <p:cNvPr id="82" name="Shape 82"/>
          <p:cNvSpPr txBox="1">
            <a:spLocks noGrp="1"/>
          </p:cNvSpPr>
          <p:nvPr>
            <p:ph type="subTitle" idx="1"/>
          </p:nvPr>
        </p:nvSpPr>
        <p:spPr>
          <a:xfrm>
            <a:off x="1371629" y="3840514"/>
            <a:ext cx="6400798"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1pPr>
            <a:lvl2pPr marL="401735" marR="0" lvl="1" indent="-9508"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2pPr>
            <a:lvl3pPr marL="803472" marR="0" lvl="2" indent="-7812"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3pPr>
            <a:lvl4pPr marL="1205214" marR="0" lvl="3" indent="-6120"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4pPr>
            <a:lvl5pPr marL="1606950" marR="0" lvl="4" indent="-442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5pPr>
            <a:lvl6pPr marL="2008695" marR="0" lvl="5" indent="-2735"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6pPr>
            <a:lvl7pPr marL="2410432" marR="0" lvl="6" indent="-103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7pPr>
            <a:lvl8pPr marL="2812169" marR="0" lvl="7" indent="-10549"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8pPr>
            <a:lvl9pPr marL="3213907" marR="0" lvl="8" indent="-8853" algn="l" rtl="0">
              <a:lnSpc>
                <a:spcPct val="100000"/>
              </a:lnSpc>
              <a:spcBef>
                <a:spcPts val="0"/>
              </a:spcBef>
              <a:spcAft>
                <a:spcPts val="0"/>
              </a:spcAft>
              <a:buClr>
                <a:srgbClr val="000000"/>
              </a:buClr>
              <a:buFont typeface="Calibri"/>
              <a:buNone/>
              <a:defRPr sz="1588" b="0" i="0" u="none" strike="noStrike" cap="none">
                <a:solidFill>
                  <a:srgbClr val="000000"/>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716830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Blank">
    <p:spTree>
      <p:nvGrpSpPr>
        <p:cNvPr id="1" name="Shape 140"/>
        <p:cNvGrpSpPr/>
        <p:nvPr/>
      </p:nvGrpSpPr>
      <p:grpSpPr>
        <a:xfrm>
          <a:off x="0" y="0"/>
          <a:ext cx="0" cy="0"/>
          <a:chOff x="0" y="0"/>
          <a:chExt cx="0" cy="0"/>
        </a:xfrm>
      </p:grpSpPr>
      <p:sp>
        <p:nvSpPr>
          <p:cNvPr id="141" name="Shape 141"/>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55598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685800" y="2125994"/>
            <a:ext cx="7772400"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46" name="Shape 146"/>
          <p:cNvSpPr txBox="1">
            <a:spLocks noGrp="1"/>
          </p:cNvSpPr>
          <p:nvPr>
            <p:ph type="subTitle" idx="1"/>
          </p:nvPr>
        </p:nvSpPr>
        <p:spPr>
          <a:xfrm>
            <a:off x="1371613" y="3840493"/>
            <a:ext cx="6400799"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340168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52" name="Shape 152"/>
          <p:cNvSpPr txBox="1">
            <a:spLocks noGrp="1"/>
          </p:cNvSpPr>
          <p:nvPr>
            <p:ph type="body" idx="1"/>
          </p:nvPr>
        </p:nvSpPr>
        <p:spPr>
          <a:xfrm>
            <a:off x="457498" y="1577237"/>
            <a:ext cx="8229023"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119905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wo Content">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58" name="Shape 158"/>
          <p:cNvSpPr txBox="1">
            <a:spLocks noGrp="1"/>
          </p:cNvSpPr>
          <p:nvPr>
            <p:ph type="body" idx="1"/>
          </p:nvPr>
        </p:nvSpPr>
        <p:spPr>
          <a:xfrm>
            <a:off x="457200" y="1577353"/>
            <a:ext cx="3977640"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59" name="Shape 159"/>
          <p:cNvSpPr txBox="1">
            <a:spLocks noGrp="1"/>
          </p:cNvSpPr>
          <p:nvPr>
            <p:ph type="body" idx="2"/>
          </p:nvPr>
        </p:nvSpPr>
        <p:spPr>
          <a:xfrm>
            <a:off x="4709159" y="1577353"/>
            <a:ext cx="3977640" cy="276999"/>
          </a:xfrm>
          <a:prstGeom prst="rect">
            <a:avLst/>
          </a:prstGeom>
          <a:noFill/>
          <a:ln>
            <a:noFill/>
          </a:ln>
        </p:spPr>
        <p:txBody>
          <a:bodyPr wrap="square" lIns="91425" tIns="91425" rIns="91425" bIns="91425" anchor="t" anchorCtr="0"/>
          <a:lstStyle>
            <a:lvl1pPr marL="0" marR="0" lvl="0" indent="0"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1pPr>
            <a:lvl2pPr marL="408483" marR="0" lvl="1" indent="-2083"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818390" marR="0" lvl="2" indent="-5589"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228299" marR="0" lvl="3" indent="-9097"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638207" marR="0" lvl="4" indent="-12606" algn="l" rtl="0">
              <a:lnSpc>
                <a:spcPct val="100000"/>
              </a:lnSpc>
              <a:spcBef>
                <a:spcPts val="36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048580" marR="0" lvl="5" indent="-3879"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2458296" marR="0" lvl="6" indent="-7196"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2868011" marR="0" lvl="7" indent="-1051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3277727" marR="0" lvl="8" indent="-1127"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endParaRPr/>
          </a:p>
        </p:txBody>
      </p:sp>
      <p:sp>
        <p:nvSpPr>
          <p:cNvPr id="160" name="Shape 160"/>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1" name="Shape 161"/>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658906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Title Only">
    <p:spTree>
      <p:nvGrpSpPr>
        <p:cNvPr id="1" name="Shape 163"/>
        <p:cNvGrpSpPr/>
        <p:nvPr/>
      </p:nvGrpSpPr>
      <p:grpSpPr>
        <a:xfrm>
          <a:off x="0" y="0"/>
          <a:ext cx="0" cy="0"/>
          <a:chOff x="0" y="0"/>
          <a:chExt cx="0" cy="0"/>
        </a:xfrm>
      </p:grpSpPr>
      <p:sp>
        <p:nvSpPr>
          <p:cNvPr id="164" name="Shape 164"/>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2978396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lank">
    <p:spTree>
      <p:nvGrpSpPr>
        <p:cNvPr id="1" name="Shape 73"/>
        <p:cNvGrpSpPr/>
        <p:nvPr/>
      </p:nvGrpSpPr>
      <p:grpSpPr>
        <a:xfrm>
          <a:off x="0" y="0"/>
          <a:ext cx="0" cy="0"/>
          <a:chOff x="0" y="0"/>
          <a:chExt cx="0" cy="0"/>
        </a:xfrm>
      </p:grpSpPr>
      <p:sp>
        <p:nvSpPr>
          <p:cNvPr id="74" name="Shape 74"/>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b="0" i="0" u="none" strike="noStrike" cap="none">
                <a:solidFill>
                  <a:srgbClr val="888888"/>
                </a:solidFill>
                <a:latin typeface="Calibri"/>
                <a:ea typeface="Calibri"/>
                <a:cs typeface="Calibri"/>
                <a:sym typeface="Calibri"/>
              </a:rPr>
              <a:t>‹#›</a:t>
            </a:fld>
            <a:endParaRPr lang="en-US" sz="18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64943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Title Slide">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685800" y="2125995"/>
            <a:ext cx="7772400"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9" name="Shape 79"/>
          <p:cNvSpPr txBox="1">
            <a:spLocks noGrp="1"/>
          </p:cNvSpPr>
          <p:nvPr>
            <p:ph type="subTitle" idx="1"/>
          </p:nvPr>
        </p:nvSpPr>
        <p:spPr>
          <a:xfrm>
            <a:off x="1371615" y="3840494"/>
            <a:ext cx="64007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marL="409619" marR="0" lvl="1" indent="-3218" algn="l" rtl="0">
              <a:spcBef>
                <a:spcPts val="0"/>
              </a:spcBef>
              <a:buNone/>
              <a:defRPr sz="1800" b="0" i="0" u="none" strike="noStrike" cap="none">
                <a:latin typeface="Calibri"/>
                <a:ea typeface="Calibri"/>
                <a:cs typeface="Calibri"/>
                <a:sym typeface="Calibri"/>
              </a:defRPr>
            </a:lvl2pPr>
            <a:lvl3pPr marL="819239" marR="0" lvl="2" indent="-6439" algn="l" rtl="0">
              <a:spcBef>
                <a:spcPts val="0"/>
              </a:spcBef>
              <a:buNone/>
              <a:defRPr sz="1800" b="0" i="0" u="none" strike="noStrike" cap="none">
                <a:latin typeface="Calibri"/>
                <a:ea typeface="Calibri"/>
                <a:cs typeface="Calibri"/>
                <a:sym typeface="Calibri"/>
              </a:defRPr>
            </a:lvl3pPr>
            <a:lvl4pPr marL="1228860" marR="0" lvl="3" indent="-9659" algn="l" rtl="0">
              <a:spcBef>
                <a:spcPts val="0"/>
              </a:spcBef>
              <a:buNone/>
              <a:defRPr sz="1800" b="0" i="0" u="none" strike="noStrike" cap="none">
                <a:latin typeface="Calibri"/>
                <a:ea typeface="Calibri"/>
                <a:cs typeface="Calibri"/>
                <a:sym typeface="Calibri"/>
              </a:defRPr>
            </a:lvl4pPr>
            <a:lvl5pPr marL="1638479" marR="0" lvl="4" indent="-179" algn="l" rtl="0">
              <a:spcBef>
                <a:spcPts val="0"/>
              </a:spcBef>
              <a:buNone/>
              <a:defRPr sz="1800" b="0" i="0" u="none" strike="noStrike" cap="none">
                <a:latin typeface="Calibri"/>
                <a:ea typeface="Calibri"/>
                <a:cs typeface="Calibri"/>
                <a:sym typeface="Calibri"/>
              </a:defRPr>
            </a:lvl5pPr>
            <a:lvl6pPr marL="2048101" marR="0" lvl="5" indent="-3401" algn="l" rtl="0">
              <a:spcBef>
                <a:spcPts val="0"/>
              </a:spcBef>
              <a:buNone/>
              <a:defRPr sz="1800" b="0" i="0" u="none" strike="noStrike" cap="none">
                <a:latin typeface="Calibri"/>
                <a:ea typeface="Calibri"/>
                <a:cs typeface="Calibri"/>
                <a:sym typeface="Calibri"/>
              </a:defRPr>
            </a:lvl6pPr>
            <a:lvl7pPr marL="2457721" marR="0" lvl="6" indent="-6620" algn="l" rtl="0">
              <a:spcBef>
                <a:spcPts val="0"/>
              </a:spcBef>
              <a:buNone/>
              <a:defRPr sz="1800" b="0" i="0" u="none" strike="noStrike" cap="none">
                <a:latin typeface="Calibri"/>
                <a:ea typeface="Calibri"/>
                <a:cs typeface="Calibri"/>
                <a:sym typeface="Calibri"/>
              </a:defRPr>
            </a:lvl7pPr>
            <a:lvl8pPr marL="2867341" marR="0" lvl="7" indent="-9841" algn="l" rtl="0">
              <a:spcBef>
                <a:spcPts val="0"/>
              </a:spcBef>
              <a:buNone/>
              <a:defRPr sz="1800" b="0" i="0" u="none" strike="noStrike" cap="none">
                <a:latin typeface="Calibri"/>
                <a:ea typeface="Calibri"/>
                <a:cs typeface="Calibri"/>
                <a:sym typeface="Calibri"/>
              </a:defRPr>
            </a:lvl8pPr>
            <a:lvl9pPr marL="3276960" marR="0" lvl="8" indent="-360" algn="l" rtl="0">
              <a:spcBef>
                <a:spcPts val="0"/>
              </a:spcBef>
              <a:buNone/>
              <a:defRPr sz="1800" b="0" i="0" u="none" strike="noStrike" cap="none">
                <a:latin typeface="Calibri"/>
                <a:ea typeface="Calibri"/>
                <a:cs typeface="Calibri"/>
                <a:sym typeface="Calibri"/>
              </a:defRPr>
            </a:lvl9pPr>
          </a:lstStyle>
          <a:p>
            <a:endParaRPr/>
          </a:p>
        </p:txBody>
      </p:sp>
      <p:sp>
        <p:nvSpPr>
          <p:cNvPr id="80" name="Shape 80"/>
          <p:cNvSpPr txBox="1">
            <a:spLocks noGrp="1"/>
          </p:cNvSpPr>
          <p:nvPr>
            <p:ph type="ftr" idx="11"/>
          </p:nvPr>
        </p:nvSpPr>
        <p:spPr>
          <a:xfrm>
            <a:off x="3108975" y="6377943"/>
            <a:ext cx="2926079" cy="276999"/>
          </a:xfrm>
          <a:prstGeom prst="rect">
            <a:avLst/>
          </a:prstGeom>
          <a:noFill/>
          <a:ln>
            <a:noFill/>
          </a:ln>
        </p:spPr>
        <p:txBody>
          <a:bodyPr wrap="square" lIns="91425" tIns="91425" rIns="91425" bIns="91425" anchor="t" anchorCtr="0"/>
          <a:lstStyle>
            <a:lvl1pPr marL="0" marR="0" lvl="0" indent="0" algn="ctr" rtl="0">
              <a:spcBef>
                <a:spcPts val="0"/>
              </a:spcBef>
              <a:buNone/>
              <a:defRPr sz="1800">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457200" y="6377943"/>
            <a:ext cx="2103120" cy="276999"/>
          </a:xfrm>
          <a:prstGeom prst="rect">
            <a:avLst/>
          </a:prstGeom>
          <a:noFill/>
          <a:ln>
            <a:noFill/>
          </a:ln>
        </p:spPr>
        <p:txBody>
          <a:bodyPr wrap="square" lIns="91425" tIns="91425" rIns="91425" bIns="91425" anchor="t" anchorCtr="0"/>
          <a:lstStyle>
            <a:lvl1pPr marL="0" marR="0" lvl="0" indent="0" algn="l" rtl="0">
              <a:spcBef>
                <a:spcPts val="0"/>
              </a:spcBef>
              <a:buNone/>
              <a:defRPr sz="1800">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800">
                <a:solidFill>
                  <a:srgbClr val="888888"/>
                </a:solidFill>
                <a:latin typeface="Calibri"/>
                <a:ea typeface="Calibri"/>
                <a:cs typeface="Calibri"/>
                <a:sym typeface="Calibri"/>
              </a:rPr>
              <a:t>‹#›</a:t>
            </a:fld>
            <a:endParaRPr lang="en-US" sz="18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439835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B518861-3A21-4B5E-AF6C-CBE8C5385874}" type="datetimeFigureOut">
              <a:rPr lang="en-US" smtClean="0"/>
              <a:t>4/24/19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53534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518861-3A21-4B5E-AF6C-CBE8C5385874}"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387422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518861-3A21-4B5E-AF6C-CBE8C5385874}" type="datetimeFigureOut">
              <a:rPr lang="en-US" smtClean="0"/>
              <a:t>4/24/19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3572910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518861-3A21-4B5E-AF6C-CBE8C5385874}" type="datetimeFigureOut">
              <a:rPr lang="en-US" smtClean="0"/>
              <a:t>4/24/19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402808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518861-3A21-4B5E-AF6C-CBE8C5385874}" type="datetimeFigureOut">
              <a:rPr lang="en-US" smtClean="0"/>
              <a:t>4/24/19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802028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518861-3A21-4B5E-AF6C-CBE8C5385874}"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2512106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B518861-3A21-4B5E-AF6C-CBE8C5385874}" type="datetimeFigureOut">
              <a:rPr lang="en-US" smtClean="0"/>
              <a:t>4/24/19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348682-CC8D-460C-94D8-30C8ABC30FD1}" type="slidenum">
              <a:rPr lang="en-US" smtClean="0"/>
              <a:t>‹#›</a:t>
            </a:fld>
            <a:endParaRPr lang="en-US"/>
          </a:p>
        </p:txBody>
      </p:sp>
    </p:spTree>
    <p:extLst>
      <p:ext uri="{BB962C8B-B14F-4D97-AF65-F5344CB8AC3E}">
        <p14:creationId xmlns:p14="http://schemas.microsoft.com/office/powerpoint/2010/main" val="1819497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4.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518861-3A21-4B5E-AF6C-CBE8C5385874}" type="datetimeFigureOut">
              <a:rPr lang="en-US" smtClean="0"/>
              <a:t>4/24/19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48682-CC8D-460C-94D8-30C8ABC30FD1}" type="slidenum">
              <a:rPr lang="en-US" smtClean="0"/>
              <a:t>‹#›</a:t>
            </a:fld>
            <a:endParaRPr lang="en-US"/>
          </a:p>
        </p:txBody>
      </p:sp>
    </p:spTree>
    <p:extLst>
      <p:ext uri="{BB962C8B-B14F-4D97-AF65-F5344CB8AC3E}">
        <p14:creationId xmlns:p14="http://schemas.microsoft.com/office/powerpoint/2010/main" val="3685630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bk object 16"/>
          <p:cNvSpPr>
            <a:spLocks/>
          </p:cNvSpPr>
          <p:nvPr/>
        </p:nvSpPr>
        <p:spPr bwMode="auto">
          <a:xfrm>
            <a:off x="0" y="0"/>
            <a:ext cx="9144000" cy="1210235"/>
          </a:xfrm>
          <a:custGeom>
            <a:avLst/>
            <a:gdLst>
              <a:gd name="T0" fmla="*/ 0 w 10058400"/>
              <a:gd name="T1" fmla="*/ 1371599 h 1371600"/>
              <a:gd name="T2" fmla="*/ 10058399 w 10058400"/>
              <a:gd name="T3" fmla="*/ 1371599 h 1371600"/>
              <a:gd name="T4" fmla="*/ 10058399 w 10058400"/>
              <a:gd name="T5" fmla="*/ 0 h 1371600"/>
              <a:gd name="T6" fmla="*/ 0 w 10058400"/>
              <a:gd name="T7" fmla="*/ 0 h 1371600"/>
              <a:gd name="T8" fmla="*/ 0 w 10058400"/>
              <a:gd name="T9" fmla="*/ 1371599 h 137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58400" h="1371600">
                <a:moveTo>
                  <a:pt x="0" y="1371599"/>
                </a:moveTo>
                <a:lnTo>
                  <a:pt x="10058399" y="1371599"/>
                </a:lnTo>
                <a:lnTo>
                  <a:pt x="10058399" y="0"/>
                </a:lnTo>
                <a:lnTo>
                  <a:pt x="0" y="0"/>
                </a:lnTo>
                <a:lnTo>
                  <a:pt x="0" y="1371599"/>
                </a:lnTo>
                <a:close/>
              </a:path>
            </a:pathLst>
          </a:custGeom>
          <a:solidFill>
            <a:srgbClr val="5F5F5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ES" sz="1588"/>
          </a:p>
        </p:txBody>
      </p:sp>
      <p:sp>
        <p:nvSpPr>
          <p:cNvPr id="1027" name="bk object 17"/>
          <p:cNvSpPr>
            <a:spLocks noChangeArrowheads="1"/>
          </p:cNvSpPr>
          <p:nvPr/>
        </p:nvSpPr>
        <p:spPr bwMode="auto">
          <a:xfrm>
            <a:off x="207818" y="201706"/>
            <a:ext cx="1870364" cy="791416"/>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endParaRPr lang="en-US" altLang="en-US" sz="1588">
              <a:latin typeface="Calibri" panose="020F0502020204030204" pitchFamily="34" charset="0"/>
            </a:endParaRPr>
          </a:p>
        </p:txBody>
      </p:sp>
      <p:sp>
        <p:nvSpPr>
          <p:cNvPr id="1028" name="bk object 18"/>
          <p:cNvSpPr>
            <a:spLocks/>
          </p:cNvSpPr>
          <p:nvPr/>
        </p:nvSpPr>
        <p:spPr bwMode="auto">
          <a:xfrm>
            <a:off x="1459057" y="402012"/>
            <a:ext cx="56284" cy="57430"/>
          </a:xfrm>
          <a:custGeom>
            <a:avLst/>
            <a:gdLst>
              <a:gd name="T0" fmla="*/ 34351 w 62230"/>
              <a:gd name="T1" fmla="*/ 0 h 66040"/>
              <a:gd name="T2" fmla="*/ 19418 w 62230"/>
              <a:gd name="T3" fmla="*/ 2477 h 66040"/>
              <a:gd name="T4" fmla="*/ 7640 w 62230"/>
              <a:gd name="T5" fmla="*/ 9546 h 66040"/>
              <a:gd name="T6" fmla="*/ 0 w 62230"/>
              <a:gd name="T7" fmla="*/ 20008 h 66040"/>
              <a:gd name="T8" fmla="*/ 642 w 62230"/>
              <a:gd name="T9" fmla="*/ 37809 h 66040"/>
              <a:gd name="T10" fmla="*/ 5374 w 62230"/>
              <a:gd name="T11" fmla="*/ 50786 h 66040"/>
              <a:gd name="T12" fmla="*/ 13394 w 62230"/>
              <a:gd name="T13" fmla="*/ 59210 h 66040"/>
              <a:gd name="T14" fmla="*/ 23894 w 62230"/>
              <a:gd name="T15" fmla="*/ 63350 h 66040"/>
              <a:gd name="T16" fmla="*/ 30186 w 62230"/>
              <a:gd name="T17" fmla="*/ 63899 h 66040"/>
              <a:gd name="T18" fmla="*/ 44428 w 62230"/>
              <a:gd name="T19" fmla="*/ 61117 h 66040"/>
              <a:gd name="T20" fmla="*/ 55200 w 62230"/>
              <a:gd name="T21" fmla="*/ 53385 h 66040"/>
              <a:gd name="T22" fmla="*/ 61563 w 62230"/>
              <a:gd name="T23" fmla="*/ 41626 h 66040"/>
              <a:gd name="T24" fmla="*/ 60059 w 62230"/>
              <a:gd name="T25" fmla="*/ 25121 h 66040"/>
              <a:gd name="T26" fmla="*/ 54367 w 62230"/>
              <a:gd name="T27" fmla="*/ 12478 h 66040"/>
              <a:gd name="T28" fmla="*/ 45469 w 62230"/>
              <a:gd name="T29" fmla="*/ 4002 h 66040"/>
              <a:gd name="T30" fmla="*/ 34351 w 62230"/>
              <a:gd name="T31" fmla="*/ 0 h 660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230" h="66040">
                <a:moveTo>
                  <a:pt x="34704" y="0"/>
                </a:moveTo>
                <a:lnTo>
                  <a:pt x="19618" y="2550"/>
                </a:lnTo>
                <a:lnTo>
                  <a:pt x="7718" y="9828"/>
                </a:lnTo>
                <a:lnTo>
                  <a:pt x="0" y="20598"/>
                </a:lnTo>
                <a:lnTo>
                  <a:pt x="648" y="38925"/>
                </a:lnTo>
                <a:lnTo>
                  <a:pt x="5430" y="52285"/>
                </a:lnTo>
                <a:lnTo>
                  <a:pt x="13532" y="60957"/>
                </a:lnTo>
                <a:lnTo>
                  <a:pt x="24140" y="65219"/>
                </a:lnTo>
                <a:lnTo>
                  <a:pt x="30497" y="65784"/>
                </a:lnTo>
                <a:lnTo>
                  <a:pt x="44885" y="62920"/>
                </a:lnTo>
                <a:lnTo>
                  <a:pt x="55769" y="54960"/>
                </a:lnTo>
                <a:lnTo>
                  <a:pt x="62197" y="42853"/>
                </a:lnTo>
                <a:lnTo>
                  <a:pt x="60677" y="25862"/>
                </a:lnTo>
                <a:lnTo>
                  <a:pt x="54927" y="12846"/>
                </a:lnTo>
                <a:lnTo>
                  <a:pt x="45938" y="4120"/>
                </a:lnTo>
                <a:lnTo>
                  <a:pt x="34704" y="0"/>
                </a:lnTo>
                <a:close/>
              </a:path>
            </a:pathLst>
          </a:custGeom>
          <a:solidFill>
            <a:srgbClr val="ECB32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s-ES" sz="1588"/>
          </a:p>
        </p:txBody>
      </p:sp>
      <p:sp>
        <p:nvSpPr>
          <p:cNvPr id="1029" name="Holder 2"/>
          <p:cNvSpPr>
            <a:spLocks noGrp="1"/>
          </p:cNvSpPr>
          <p:nvPr>
            <p:ph type="title"/>
          </p:nvPr>
        </p:nvSpPr>
        <p:spPr bwMode="auto">
          <a:xfrm>
            <a:off x="457489" y="274545"/>
            <a:ext cx="8229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030" name="Holder 3"/>
          <p:cNvSpPr>
            <a:spLocks noGrp="1"/>
          </p:cNvSpPr>
          <p:nvPr>
            <p:ph type="body" idx="1"/>
          </p:nvPr>
        </p:nvSpPr>
        <p:spPr bwMode="auto">
          <a:xfrm>
            <a:off x="457489" y="1577228"/>
            <a:ext cx="82290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4" name="Holder 4">
            <a:extLst/>
          </p:cNvPr>
          <p:cNvSpPr>
            <a:spLocks noGrp="1"/>
          </p:cNvSpPr>
          <p:nvPr>
            <p:ph type="ftr" sz="quarter" idx="5"/>
          </p:nvPr>
        </p:nvSpPr>
        <p:spPr>
          <a:xfrm>
            <a:off x="3108614" y="6377548"/>
            <a:ext cx="2926773" cy="276999"/>
          </a:xfrm>
          <a:prstGeom prst="rect">
            <a:avLst/>
          </a:prstGeom>
        </p:spPr>
        <p:txBody>
          <a:bodyPr wrap="square" lIns="0" tIns="0" rIns="0" bIns="0">
            <a:spAutoFit/>
          </a:bodyPr>
          <a:lstStyle>
            <a:lvl1pPr algn="ctr" defTabSz="806301" eaLnBrk="1" fontAlgn="auto" hangingPunct="1">
              <a:spcBef>
                <a:spcPts val="0"/>
              </a:spcBef>
              <a:spcAft>
                <a:spcPts val="0"/>
              </a:spcAft>
              <a:defRPr>
                <a:solidFill>
                  <a:schemeClr val="tx1">
                    <a:tint val="75000"/>
                  </a:schemeClr>
                </a:solidFill>
                <a:latin typeface="+mn-lt"/>
                <a:cs typeface="+mn-cs"/>
              </a:defRPr>
            </a:lvl1pPr>
          </a:lstStyle>
          <a:p>
            <a:pPr>
              <a:defRPr/>
            </a:pPr>
            <a:endParaRPr/>
          </a:p>
        </p:txBody>
      </p:sp>
      <p:sp>
        <p:nvSpPr>
          <p:cNvPr id="5" name="Holder 5">
            <a:extLst/>
          </p:cNvPr>
          <p:cNvSpPr>
            <a:spLocks noGrp="1"/>
          </p:cNvSpPr>
          <p:nvPr>
            <p:ph type="dt" sz="half" idx="6"/>
          </p:nvPr>
        </p:nvSpPr>
        <p:spPr>
          <a:xfrm>
            <a:off x="457490" y="6377548"/>
            <a:ext cx="2102715" cy="276999"/>
          </a:xfrm>
          <a:prstGeom prst="rect">
            <a:avLst/>
          </a:prstGeom>
        </p:spPr>
        <p:txBody>
          <a:bodyPr wrap="square" lIns="0" tIns="0" rIns="0" bIns="0">
            <a:spAutoFit/>
          </a:bodyPr>
          <a:lstStyle>
            <a:lvl1pPr algn="l" defTabSz="806301" eaLnBrk="1" fontAlgn="auto" hangingPunct="1">
              <a:spcBef>
                <a:spcPts val="0"/>
              </a:spcBef>
              <a:spcAft>
                <a:spcPts val="0"/>
              </a:spcAft>
              <a:defRPr>
                <a:solidFill>
                  <a:schemeClr val="tx1">
                    <a:tint val="75000"/>
                  </a:schemeClr>
                </a:solidFill>
                <a:latin typeface="+mn-lt"/>
                <a:cs typeface="+mn-cs"/>
              </a:defRPr>
            </a:lvl1pPr>
          </a:lstStyle>
          <a:p>
            <a:pPr>
              <a:defRPr/>
            </a:pPr>
            <a:fld id="{FB158510-CE33-4E44-8920-DFEE53BD4B07}" type="datetimeFigureOut">
              <a:rPr lang="en-US"/>
              <a:pPr>
                <a:defRPr/>
              </a:pPr>
              <a:t>4/24/19</a:t>
            </a:fld>
            <a:endParaRPr lang="en-US"/>
          </a:p>
        </p:txBody>
      </p:sp>
      <p:sp>
        <p:nvSpPr>
          <p:cNvPr id="6" name="Holder 6">
            <a:extLst/>
          </p:cNvPr>
          <p:cNvSpPr>
            <a:spLocks noGrp="1"/>
          </p:cNvSpPr>
          <p:nvPr>
            <p:ph type="sldNum" sz="quarter" idx="7"/>
          </p:nvPr>
        </p:nvSpPr>
        <p:spPr>
          <a:xfrm>
            <a:off x="6583796" y="6377548"/>
            <a:ext cx="2102716" cy="276999"/>
          </a:xfrm>
          <a:prstGeom prst="rect">
            <a:avLst/>
          </a:prstGeom>
        </p:spPr>
        <p:txBody>
          <a:bodyPr vert="horz" wrap="square" lIns="0" tIns="0" rIns="0" bIns="0" numCol="1" anchor="t" anchorCtr="0" compatLnSpc="1">
            <a:prstTxWarp prst="textNoShape">
              <a:avLst/>
            </a:prstTxWarp>
            <a:spAutoFit/>
          </a:bodyPr>
          <a:lstStyle>
            <a:lvl1pPr algn="r" eaLnBrk="1" hangingPunct="1">
              <a:defRPr>
                <a:solidFill>
                  <a:srgbClr val="898989"/>
                </a:solidFill>
                <a:latin typeface="Calibri" panose="020F0502020204030204" pitchFamily="34" charset="0"/>
              </a:defRPr>
            </a:lvl1pPr>
          </a:lstStyle>
          <a:p>
            <a:fld id="{39D6DE0A-2F35-4427-80B4-80BFC1CFBF01}" type="slidenum">
              <a:rPr lang="en-US" altLang="en-US"/>
              <a:pPr/>
              <a:t>‹#›</a:t>
            </a:fld>
            <a:endParaRPr lang="en-US" altLang="en-US"/>
          </a:p>
        </p:txBody>
      </p:sp>
    </p:spTree>
    <p:extLst>
      <p:ext uri="{BB962C8B-B14F-4D97-AF65-F5344CB8AC3E}">
        <p14:creationId xmlns:p14="http://schemas.microsoft.com/office/powerpoint/2010/main" val="17954043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728" r:id="rId6"/>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anose="020F0502020204030204" pitchFamily="34" charset="0"/>
        </a:defRPr>
      </a:lvl2pPr>
      <a:lvl3pPr algn="ctr" rtl="0" eaLnBrk="0" fontAlgn="base" hangingPunct="0">
        <a:spcBef>
          <a:spcPct val="0"/>
        </a:spcBef>
        <a:spcAft>
          <a:spcPct val="0"/>
        </a:spcAft>
        <a:defRPr>
          <a:solidFill>
            <a:schemeClr val="tx2"/>
          </a:solidFill>
          <a:latin typeface="Calibri" panose="020F0502020204030204" pitchFamily="34" charset="0"/>
        </a:defRPr>
      </a:lvl3pPr>
      <a:lvl4pPr algn="ctr" rtl="0" eaLnBrk="0" fontAlgn="base" hangingPunct="0">
        <a:spcBef>
          <a:spcPct val="0"/>
        </a:spcBef>
        <a:spcAft>
          <a:spcPct val="0"/>
        </a:spcAft>
        <a:defRPr>
          <a:solidFill>
            <a:schemeClr val="tx2"/>
          </a:solidFill>
          <a:latin typeface="Calibri" panose="020F0502020204030204" pitchFamily="34" charset="0"/>
        </a:defRPr>
      </a:lvl4pPr>
      <a:lvl5pPr algn="ctr" rtl="0" eaLnBrk="0" fontAlgn="base" hangingPunct="0">
        <a:spcBef>
          <a:spcPct val="0"/>
        </a:spcBef>
        <a:spcAft>
          <a:spcPct val="0"/>
        </a:spcAft>
        <a:defRPr>
          <a:solidFill>
            <a:schemeClr val="tx2"/>
          </a:solidFill>
          <a:latin typeface="Calibri" panose="020F0502020204030204" pitchFamily="34" charset="0"/>
        </a:defRPr>
      </a:lvl5pPr>
      <a:lvl6pPr marL="403433" algn="ctr" rtl="0" eaLnBrk="0" fontAlgn="base" hangingPunct="0">
        <a:spcBef>
          <a:spcPct val="0"/>
        </a:spcBef>
        <a:spcAft>
          <a:spcPct val="0"/>
        </a:spcAft>
        <a:defRPr>
          <a:solidFill>
            <a:schemeClr val="tx2"/>
          </a:solidFill>
          <a:latin typeface="Calibri" panose="020F0502020204030204" pitchFamily="34" charset="0"/>
        </a:defRPr>
      </a:lvl6pPr>
      <a:lvl7pPr marL="806867" algn="ctr" rtl="0" eaLnBrk="0" fontAlgn="base" hangingPunct="0">
        <a:spcBef>
          <a:spcPct val="0"/>
        </a:spcBef>
        <a:spcAft>
          <a:spcPct val="0"/>
        </a:spcAft>
        <a:defRPr>
          <a:solidFill>
            <a:schemeClr val="tx2"/>
          </a:solidFill>
          <a:latin typeface="Calibri" panose="020F0502020204030204" pitchFamily="34" charset="0"/>
        </a:defRPr>
      </a:lvl7pPr>
      <a:lvl8pPr marL="1210300" algn="ctr" rtl="0" eaLnBrk="0" fontAlgn="base" hangingPunct="0">
        <a:spcBef>
          <a:spcPct val="0"/>
        </a:spcBef>
        <a:spcAft>
          <a:spcPct val="0"/>
        </a:spcAft>
        <a:defRPr>
          <a:solidFill>
            <a:schemeClr val="tx2"/>
          </a:solidFill>
          <a:latin typeface="Calibri" panose="020F0502020204030204" pitchFamily="34" charset="0"/>
        </a:defRPr>
      </a:lvl8pPr>
      <a:lvl9pPr marL="1613733" algn="ctr" rtl="0" eaLnBrk="0" fontAlgn="base" hangingPunct="0">
        <a:spcBef>
          <a:spcPct val="0"/>
        </a:spcBef>
        <a:spcAft>
          <a:spcPct val="0"/>
        </a:spcAft>
        <a:defRPr>
          <a:solidFill>
            <a:schemeClr val="tx2"/>
          </a:solidFill>
          <a:latin typeface="Calibri" panose="020F0502020204030204" pitchFamily="34" charset="0"/>
        </a:defRPr>
      </a:lvl9pPr>
    </p:titleStyle>
    <p:bodyStyle>
      <a:lvl1pPr algn="l" rtl="0" eaLnBrk="0" fontAlgn="base" hangingPunct="0">
        <a:spcBef>
          <a:spcPct val="20000"/>
        </a:spcBef>
        <a:spcAft>
          <a:spcPct val="0"/>
        </a:spcAft>
        <a:defRPr>
          <a:solidFill>
            <a:schemeClr val="tx1"/>
          </a:solidFill>
          <a:latin typeface="+mn-lt"/>
          <a:ea typeface="+mn-ea"/>
          <a:cs typeface="+mn-cs"/>
        </a:defRPr>
      </a:lvl1pPr>
      <a:lvl2pPr marL="402033" algn="l" rtl="0" eaLnBrk="0" fontAlgn="base" hangingPunct="0">
        <a:spcBef>
          <a:spcPct val="20000"/>
        </a:spcBef>
        <a:spcAft>
          <a:spcPct val="0"/>
        </a:spcAft>
        <a:defRPr>
          <a:solidFill>
            <a:schemeClr val="tx1"/>
          </a:solidFill>
          <a:latin typeface="+mn-lt"/>
          <a:ea typeface="+mn-ea"/>
          <a:cs typeface="+mn-cs"/>
        </a:defRPr>
      </a:lvl2pPr>
      <a:lvl3pPr marL="805466" algn="l" rtl="0" eaLnBrk="0" fontAlgn="base" hangingPunct="0">
        <a:spcBef>
          <a:spcPct val="20000"/>
        </a:spcBef>
        <a:spcAft>
          <a:spcPct val="0"/>
        </a:spcAft>
        <a:defRPr>
          <a:solidFill>
            <a:schemeClr val="tx1"/>
          </a:solidFill>
          <a:latin typeface="+mn-lt"/>
          <a:ea typeface="+mn-ea"/>
          <a:cs typeface="+mn-cs"/>
        </a:defRPr>
      </a:lvl3pPr>
      <a:lvl4pPr marL="1208899" algn="l" rtl="0" eaLnBrk="0" fontAlgn="base" hangingPunct="0">
        <a:spcBef>
          <a:spcPct val="20000"/>
        </a:spcBef>
        <a:spcAft>
          <a:spcPct val="0"/>
        </a:spcAft>
        <a:defRPr>
          <a:solidFill>
            <a:schemeClr val="tx1"/>
          </a:solidFill>
          <a:latin typeface="+mn-lt"/>
          <a:ea typeface="+mn-ea"/>
          <a:cs typeface="+mn-cs"/>
        </a:defRPr>
      </a:lvl4pPr>
      <a:lvl5pPr marL="1612333" algn="l" rtl="0" eaLnBrk="0" fontAlgn="base" hangingPunct="0">
        <a:spcBef>
          <a:spcPct val="20000"/>
        </a:spcBef>
        <a:spcAft>
          <a:spcPct val="0"/>
        </a:spcAft>
        <a:defRPr>
          <a:solidFill>
            <a:schemeClr val="tx1"/>
          </a:solidFill>
          <a:latin typeface="+mn-lt"/>
          <a:ea typeface="+mn-ea"/>
          <a:cs typeface="+mn-cs"/>
        </a:defRPr>
      </a:lvl5pPr>
      <a:lvl6pPr marL="2016222">
        <a:defRPr>
          <a:latin typeface="+mn-lt"/>
          <a:ea typeface="+mn-ea"/>
          <a:cs typeface="+mn-cs"/>
        </a:defRPr>
      </a:lvl6pPr>
      <a:lvl7pPr marL="2419468">
        <a:defRPr>
          <a:latin typeface="+mn-lt"/>
          <a:ea typeface="+mn-ea"/>
          <a:cs typeface="+mn-cs"/>
        </a:defRPr>
      </a:lvl7pPr>
      <a:lvl8pPr marL="2822712">
        <a:defRPr>
          <a:latin typeface="+mn-lt"/>
          <a:ea typeface="+mn-ea"/>
          <a:cs typeface="+mn-cs"/>
        </a:defRPr>
      </a:lvl8pPr>
      <a:lvl9pPr marL="3225956">
        <a:defRPr>
          <a:latin typeface="+mn-lt"/>
          <a:ea typeface="+mn-ea"/>
          <a:cs typeface="+mn-cs"/>
        </a:defRPr>
      </a:lvl9pPr>
    </p:bodyStyle>
    <p:otherStyle>
      <a:lvl1pPr marL="0">
        <a:defRPr>
          <a:latin typeface="+mn-lt"/>
          <a:ea typeface="+mn-ea"/>
          <a:cs typeface="+mn-cs"/>
        </a:defRPr>
      </a:lvl1pPr>
      <a:lvl2pPr marL="403244">
        <a:defRPr>
          <a:latin typeface="+mn-lt"/>
          <a:ea typeface="+mn-ea"/>
          <a:cs typeface="+mn-cs"/>
        </a:defRPr>
      </a:lvl2pPr>
      <a:lvl3pPr marL="806490">
        <a:defRPr>
          <a:latin typeface="+mn-lt"/>
          <a:ea typeface="+mn-ea"/>
          <a:cs typeface="+mn-cs"/>
        </a:defRPr>
      </a:lvl3pPr>
      <a:lvl4pPr marL="1209733">
        <a:defRPr>
          <a:latin typeface="+mn-lt"/>
          <a:ea typeface="+mn-ea"/>
          <a:cs typeface="+mn-cs"/>
        </a:defRPr>
      </a:lvl4pPr>
      <a:lvl5pPr marL="1612978">
        <a:defRPr>
          <a:latin typeface="+mn-lt"/>
          <a:ea typeface="+mn-ea"/>
          <a:cs typeface="+mn-cs"/>
        </a:defRPr>
      </a:lvl5pPr>
      <a:lvl6pPr marL="2016222">
        <a:defRPr>
          <a:latin typeface="+mn-lt"/>
          <a:ea typeface="+mn-ea"/>
          <a:cs typeface="+mn-cs"/>
        </a:defRPr>
      </a:lvl6pPr>
      <a:lvl7pPr marL="2419468">
        <a:defRPr>
          <a:latin typeface="+mn-lt"/>
          <a:ea typeface="+mn-ea"/>
          <a:cs typeface="+mn-cs"/>
        </a:defRPr>
      </a:lvl7pPr>
      <a:lvl8pPr marL="2822712">
        <a:defRPr>
          <a:latin typeface="+mn-lt"/>
          <a:ea typeface="+mn-ea"/>
          <a:cs typeface="+mn-cs"/>
        </a:defRPr>
      </a:lvl8pPr>
      <a:lvl9pPr marL="3225956">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Shape 50"/>
          <p:cNvSpPr/>
          <p:nvPr/>
        </p:nvSpPr>
        <p:spPr>
          <a:xfrm>
            <a:off x="1" y="1"/>
            <a:ext cx="9143999" cy="1210234"/>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88" b="0" i="0" u="none" strike="noStrike" cap="none">
              <a:solidFill>
                <a:schemeClr val="dk1"/>
              </a:solidFill>
              <a:latin typeface="Calibri"/>
              <a:ea typeface="Calibri"/>
              <a:cs typeface="Calibri"/>
              <a:sym typeface="Calibri"/>
            </a:endParaRPr>
          </a:p>
        </p:txBody>
      </p:sp>
      <p:sp>
        <p:nvSpPr>
          <p:cNvPr id="51" name="Shape 51"/>
          <p:cNvSpPr/>
          <p:nvPr/>
        </p:nvSpPr>
        <p:spPr>
          <a:xfrm>
            <a:off x="207831" y="201741"/>
            <a:ext cx="1870375" cy="791536"/>
          </a:xfrm>
          <a:prstGeom prst="rect">
            <a:avLst/>
          </a:prstGeom>
          <a:blipFill rotWithShape="1">
            <a:blip r:embed="rId5">
              <a:alphaModFix/>
            </a:blip>
            <a:stretch>
              <a:fillRect/>
            </a:stretch>
          </a:blip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88" b="0" i="0" u="none" strike="noStrike" cap="none">
              <a:solidFill>
                <a:schemeClr val="dk1"/>
              </a:solidFill>
              <a:latin typeface="Calibri"/>
              <a:ea typeface="Calibri"/>
              <a:cs typeface="Calibri"/>
              <a:sym typeface="Calibri"/>
            </a:endParaRPr>
          </a:p>
        </p:txBody>
      </p:sp>
      <p:sp>
        <p:nvSpPr>
          <p:cNvPr id="52" name="Shape 52"/>
          <p:cNvSpPr/>
          <p:nvPr/>
        </p:nvSpPr>
        <p:spPr>
          <a:xfrm>
            <a:off x="1458834" y="401711"/>
            <a:ext cx="56572" cy="58270"/>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lnSpc>
                <a:spcPct val="100000"/>
              </a:lnSpc>
              <a:spcBef>
                <a:spcPts val="0"/>
              </a:spcBef>
              <a:spcAft>
                <a:spcPts val="0"/>
              </a:spcAft>
              <a:buClr>
                <a:srgbClr val="000000"/>
              </a:buClr>
              <a:buFont typeface="Arial"/>
              <a:buNone/>
            </a:pPr>
            <a:endParaRPr sz="1588" b="0" i="0" u="none" strike="noStrike" cap="none">
              <a:solidFill>
                <a:schemeClr val="dk1"/>
              </a:solidFill>
              <a:latin typeface="Calibri"/>
              <a:ea typeface="Calibri"/>
              <a:cs typeface="Calibri"/>
              <a:sym typeface="Calibri"/>
            </a:endParaRPr>
          </a:p>
        </p:txBody>
      </p:sp>
      <p:sp>
        <p:nvSpPr>
          <p:cNvPr id="53" name="Shape 53"/>
          <p:cNvSpPr txBox="1">
            <a:spLocks noGrp="1"/>
          </p:cNvSpPr>
          <p:nvPr>
            <p:ph type="title"/>
          </p:nvPr>
        </p:nvSpPr>
        <p:spPr>
          <a:xfrm>
            <a:off x="457230" y="274355"/>
            <a:ext cx="8229599" cy="24441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000000"/>
              </a:buClr>
              <a:buFont typeface="Calibri"/>
              <a:buNone/>
              <a:defRPr sz="1800" b="0" i="0" u="none" strike="noStrike" cap="none">
                <a:solidFill>
                  <a:srgbClr val="000000"/>
                </a:solidFill>
                <a:latin typeface="Calibri"/>
                <a:ea typeface="Calibri"/>
                <a:cs typeface="Calibri"/>
                <a:sym typeface="Calibri"/>
              </a:defRPr>
            </a:lvl1pPr>
            <a:lvl2pPr lvl="1" indent="0">
              <a:spcBef>
                <a:spcPts val="0"/>
              </a:spcBef>
              <a:buFont typeface="Arial"/>
              <a:buNone/>
              <a:defRPr sz="1800"/>
            </a:lvl2pPr>
            <a:lvl3pPr lvl="2" indent="0">
              <a:spcBef>
                <a:spcPts val="0"/>
              </a:spcBef>
              <a:buFont typeface="Arial"/>
              <a:buNone/>
              <a:defRPr sz="1800"/>
            </a:lvl3pPr>
            <a:lvl4pPr lvl="3" indent="0">
              <a:spcBef>
                <a:spcPts val="0"/>
              </a:spcBef>
              <a:buFont typeface="Arial"/>
              <a:buNone/>
              <a:defRPr sz="1800"/>
            </a:lvl4pPr>
            <a:lvl5pPr lvl="4" indent="0">
              <a:spcBef>
                <a:spcPts val="0"/>
              </a:spcBef>
              <a:buFont typeface="Arial"/>
              <a:buNone/>
              <a:defRPr sz="1800"/>
            </a:lvl5pPr>
            <a:lvl6pPr lvl="5" indent="0">
              <a:spcBef>
                <a:spcPts val="0"/>
              </a:spcBef>
              <a:buFont typeface="Arial"/>
              <a:buNone/>
              <a:defRPr sz="1800"/>
            </a:lvl6pPr>
            <a:lvl7pPr lvl="6" indent="0">
              <a:spcBef>
                <a:spcPts val="0"/>
              </a:spcBef>
              <a:buFont typeface="Arial"/>
              <a:buNone/>
              <a:defRPr sz="1800"/>
            </a:lvl7pPr>
            <a:lvl8pPr lvl="7" indent="0">
              <a:spcBef>
                <a:spcPts val="0"/>
              </a:spcBef>
              <a:buFont typeface="Arial"/>
              <a:buNone/>
              <a:defRPr sz="1800"/>
            </a:lvl8pPr>
            <a:lvl9pPr lvl="8" indent="0">
              <a:spcBef>
                <a:spcPts val="0"/>
              </a:spcBef>
              <a:buFont typeface="Arial"/>
              <a:buNone/>
              <a:defRPr sz="1800"/>
            </a:lvl9pPr>
          </a:lstStyle>
          <a:p>
            <a:endParaRPr/>
          </a:p>
        </p:txBody>
      </p:sp>
      <p:sp>
        <p:nvSpPr>
          <p:cNvPr id="54" name="Shape 54"/>
          <p:cNvSpPr txBox="1">
            <a:spLocks noGrp="1"/>
          </p:cNvSpPr>
          <p:nvPr>
            <p:ph type="body" idx="1"/>
          </p:nvPr>
        </p:nvSpPr>
        <p:spPr>
          <a:xfrm>
            <a:off x="457230" y="1577374"/>
            <a:ext cx="8229599" cy="244410"/>
          </a:xfrm>
          <a:prstGeom prst="rect">
            <a:avLst/>
          </a:prstGeom>
          <a:noFill/>
          <a:ln>
            <a:noFill/>
          </a:ln>
        </p:spPr>
        <p:txBody>
          <a:bodyPr wrap="square" lIns="91425" tIns="91425" rIns="91425" bIns="91425" anchor="t" anchorCtr="0"/>
          <a:lstStyle>
            <a:lvl1pPr marL="114300" marR="0" lvl="0"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1pPr>
            <a:lvl2pPr marL="558799" marR="0" lvl="1" indent="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2pPr>
            <a:lvl3pPr marL="1015999" marR="0" lvl="2"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3pPr>
            <a:lvl4pPr marL="1473199" marR="0" lvl="3"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4pPr>
            <a:lvl5pPr marL="1930399" marR="0" lvl="4"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5pPr>
            <a:lvl6pPr marL="2387599" marR="0" lvl="5"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6pPr>
            <a:lvl7pPr marL="2844799" marR="0" lvl="6"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7pPr>
            <a:lvl8pPr marL="3289298" marR="0" lvl="7" indent="1"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8pPr>
            <a:lvl9pPr marL="3746500" marR="0" lvl="8" indent="0" algn="l" rtl="0">
              <a:lnSpc>
                <a:spcPct val="100000"/>
              </a:lnSpc>
              <a:spcBef>
                <a:spcPts val="0"/>
              </a:spcBef>
              <a:spcAft>
                <a:spcPts val="0"/>
              </a:spcAft>
              <a:buClr>
                <a:srgbClr val="000000"/>
              </a:buClr>
              <a:buSzPct val="1000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55" name="Shape 55"/>
          <p:cNvSpPr txBox="1">
            <a:spLocks noGrp="1"/>
          </p:cNvSpPr>
          <p:nvPr>
            <p:ph type="ftr" idx="11"/>
          </p:nvPr>
        </p:nvSpPr>
        <p:spPr>
          <a:xfrm>
            <a:off x="3108990" y="6377942"/>
            <a:ext cx="2926078" cy="246221"/>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dt" idx="10"/>
          </p:nvPr>
        </p:nvSpPr>
        <p:spPr>
          <a:xfrm>
            <a:off x="457201" y="6377942"/>
            <a:ext cx="2103119" cy="246221"/>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Font typeface="Calibri"/>
              <a:buNone/>
              <a:defRPr sz="1588" b="0" i="0" u="none" strike="noStrike" cap="none">
                <a:solidFill>
                  <a:srgbClr val="888888"/>
                </a:solidFill>
                <a:latin typeface="Calibri"/>
                <a:ea typeface="Calibri"/>
                <a:cs typeface="Calibri"/>
                <a:sym typeface="Calibri"/>
              </a:defRPr>
            </a:lvl1pPr>
            <a:lvl2pPr marL="401641" marR="0" lvl="1" indent="-9414"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2pPr>
            <a:lvl3pPr marL="803283" marR="0" lvl="2" indent="-7623"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3pPr>
            <a:lvl4pPr marL="1204932" marR="0" lvl="3" indent="-5839"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4pPr>
            <a:lvl5pPr marL="1606573" marR="0" lvl="4" indent="-4046"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5pPr>
            <a:lvl6pPr marL="2008225" marR="0" lvl="5" indent="-226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6pPr>
            <a:lvl7pPr marL="2409869" marR="0" lvl="6" indent="-475"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7pPr>
            <a:lvl8pPr marL="2811512" marR="0" lvl="7" indent="-989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8pPr>
            <a:lvl9pPr marL="3213155" marR="0" lvl="8" indent="-8101" algn="l" rtl="0">
              <a:lnSpc>
                <a:spcPct val="100000"/>
              </a:lnSpc>
              <a:spcBef>
                <a:spcPts val="0"/>
              </a:spcBef>
              <a:spcAft>
                <a:spcPts val="0"/>
              </a:spcAft>
              <a:buClr>
                <a:schemeClr val="dk1"/>
              </a:buClr>
              <a:buFont typeface="Calibri"/>
              <a:buNone/>
              <a:defRPr sz="1588"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83680" y="6377942"/>
            <a:ext cx="2103119" cy="246221"/>
          </a:xfrm>
          <a:prstGeom prst="rect">
            <a:avLst/>
          </a:prstGeom>
          <a:noFill/>
          <a:ln>
            <a:noFill/>
          </a:ln>
        </p:spPr>
        <p:txBody>
          <a:bodyPr wrap="square" lIns="0" tIns="0" rIns="0" bIns="0" anchor="t" anchorCtr="0">
            <a:noAutofit/>
          </a:bodyPr>
          <a:lstStyle/>
          <a:p>
            <a:pPr algn="r">
              <a:buClr>
                <a:srgbClr val="888888"/>
              </a:buClr>
              <a:buSzPct val="25000"/>
            </a:pPr>
            <a:fld id="{00000000-1234-1234-1234-123412341234}" type="slidenum">
              <a:rPr lang="en-US" sz="1588" smtClean="0">
                <a:solidFill>
                  <a:srgbClr val="888888"/>
                </a:solidFill>
                <a:latin typeface="Calibri"/>
                <a:ea typeface="Calibri"/>
                <a:cs typeface="Calibri"/>
                <a:sym typeface="Calibri"/>
              </a:rPr>
              <a:pPr algn="r">
                <a:buClr>
                  <a:srgbClr val="888888"/>
                </a:buClr>
                <a:buSzPct val="25000"/>
              </a:pPr>
              <a:t>‹#›</a:t>
            </a:fld>
            <a:endParaRPr lang="en-US" sz="1588">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179704533"/>
      </p:ext>
    </p:extLst>
  </p:cSld>
  <p:clrMap bg1="lt1" tx1="dk1" bg2="dk2" tx2="lt2" accent1="accent1" accent2="accent2" accent3="accent3" accent4="accent4" accent5="accent5" accent6="accent6" hlink="hlink" folHlink="folHlink"/>
  <p:sldLayoutIdLst>
    <p:sldLayoutId id="2147483679" r:id="rId1"/>
    <p:sldLayoutId id="2147483681" r:id="rId2"/>
    <p:sldLayoutId id="214748368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235"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Shape 132"/>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133" name="Shape 133"/>
          <p:cNvSpPr/>
          <p:nvPr/>
        </p:nvSpPr>
        <p:spPr>
          <a:xfrm>
            <a:off x="207818" y="201707"/>
            <a:ext cx="1870364" cy="791416"/>
          </a:xfrm>
          <a:prstGeom prst="rect">
            <a:avLst/>
          </a:prstGeom>
          <a:blipFill rotWithShape="1">
            <a:blip r:embed="rId7">
              <a:alphaModFix/>
            </a:blip>
            <a:stretch>
              <a:fillRect/>
            </a:stretch>
          </a:blipFill>
          <a:ln>
            <a:noFill/>
          </a:ln>
        </p:spPr>
        <p:txBody>
          <a:bodyPr wrap="square" lIns="0" tIns="0" rIns="0" bIns="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34" name="Shape 134"/>
          <p:cNvSpPr/>
          <p:nvPr/>
        </p:nvSpPr>
        <p:spPr>
          <a:xfrm>
            <a:off x="1459057" y="402014"/>
            <a:ext cx="56284" cy="5743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1"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135" name="Shape 135"/>
          <p:cNvSpPr txBox="1">
            <a:spLocks noGrp="1"/>
          </p:cNvSpPr>
          <p:nvPr>
            <p:ph type="title"/>
          </p:nvPr>
        </p:nvSpPr>
        <p:spPr>
          <a:xfrm>
            <a:off x="457498" y="274554"/>
            <a:ext cx="822902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1pPr>
            <a:lvl2pPr marL="0" marR="0" lvl="1"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2pPr>
            <a:lvl3pPr marL="0" marR="0" lvl="2"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3pPr>
            <a:lvl4pPr marL="0" marR="0" lvl="3"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4pPr>
            <a:lvl5pPr marL="0" marR="0" lvl="4" indent="0"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5pPr>
            <a:lvl6pPr marL="409907" marR="0" lvl="5" indent="-3507"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6pPr>
            <a:lvl7pPr marL="819815" marR="0" lvl="6" indent="-7014"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7pPr>
            <a:lvl8pPr marL="1229723" marR="0" lvl="7" indent="-10523"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8pPr>
            <a:lvl9pPr marL="1639630" marR="0" lvl="8" indent="-1328" algn="ctr" rtl="0">
              <a:spcBef>
                <a:spcPts val="0"/>
              </a:spcBef>
              <a:spcAft>
                <a:spcPts val="0"/>
              </a:spcAft>
              <a:buClr>
                <a:schemeClr val="dk2"/>
              </a:buClr>
              <a:buSzPts val="1800"/>
              <a:buFont typeface="Calibri"/>
              <a:buNone/>
              <a:defRPr sz="1800" b="0" i="0" u="none" strike="noStrike" cap="none">
                <a:solidFill>
                  <a:schemeClr val="dk2"/>
                </a:solidFill>
                <a:latin typeface="Calibri"/>
                <a:ea typeface="Calibri"/>
                <a:cs typeface="Calibri"/>
                <a:sym typeface="Calibri"/>
              </a:defRPr>
            </a:lvl9pPr>
          </a:lstStyle>
          <a:p>
            <a:endParaRPr/>
          </a:p>
        </p:txBody>
      </p:sp>
      <p:sp>
        <p:nvSpPr>
          <p:cNvPr id="136" name="Shape 136"/>
          <p:cNvSpPr txBox="1">
            <a:spLocks noGrp="1"/>
          </p:cNvSpPr>
          <p:nvPr>
            <p:ph type="body" idx="1"/>
          </p:nvPr>
        </p:nvSpPr>
        <p:spPr>
          <a:xfrm>
            <a:off x="457498" y="1577237"/>
            <a:ext cx="8229023" cy="276999"/>
          </a:xfrm>
          <a:prstGeom prst="rect">
            <a:avLst/>
          </a:prstGeom>
          <a:noFill/>
          <a:ln>
            <a:noFill/>
          </a:ln>
        </p:spPr>
        <p:txBody>
          <a:bodyPr wrap="square" lIns="91425" tIns="91425" rIns="91425" bIns="91425" anchor="t" anchorCtr="0"/>
          <a:lstStyle>
            <a:lvl1pPr marL="0" marR="0" lvl="0" indent="114300"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1pPr>
            <a:lvl2pPr marL="408483" marR="0" lvl="1" indent="112216"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2pPr>
            <a:lvl3pPr marL="818390" marR="0" lvl="2" indent="108711"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3pPr>
            <a:lvl4pPr marL="1228299" marR="0" lvl="3" indent="105202"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4pPr>
            <a:lvl5pPr marL="1638207" marR="0" lvl="4" indent="101693" algn="l" rtl="0">
              <a:lnSpc>
                <a:spcPct val="100000"/>
              </a:lnSpc>
              <a:spcBef>
                <a:spcPts val="360"/>
              </a:spcBef>
              <a:spcAft>
                <a:spcPts val="0"/>
              </a:spcAft>
              <a:buClr>
                <a:schemeClr val="dk1"/>
              </a:buClr>
              <a:buSzPts val="1800"/>
              <a:buFont typeface="Calibri"/>
              <a:buChar char="○"/>
              <a:defRPr sz="1800" b="0" i="0" u="none" strike="noStrike" cap="none">
                <a:solidFill>
                  <a:schemeClr val="dk1"/>
                </a:solidFill>
                <a:latin typeface="Calibri"/>
                <a:ea typeface="Calibri"/>
                <a:cs typeface="Calibri"/>
                <a:sym typeface="Calibri"/>
              </a:defRPr>
            </a:lvl5pPr>
            <a:lvl6pPr marL="2048580" marR="0" lvl="5" indent="110420"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6pPr>
            <a:lvl7pPr marL="2458296" marR="0" lvl="6" indent="107103"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7pPr>
            <a:lvl8pPr marL="2868011" marR="0" lvl="7" indent="103789"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8pPr>
            <a:lvl9pPr marL="3277727" marR="0" lvl="8" indent="113172" algn="l" rtl="0">
              <a:lnSpc>
                <a:spcPct val="100000"/>
              </a:lnSpc>
              <a:spcBef>
                <a:spcPts val="0"/>
              </a:spcBef>
              <a:spcAft>
                <a:spcPts val="0"/>
              </a:spcAft>
              <a:buClr>
                <a:srgbClr val="000000"/>
              </a:buClr>
              <a:buSzPts val="1800"/>
              <a:buFont typeface="Calibri"/>
              <a:buChar char="■"/>
              <a:defRPr sz="1800" b="0" i="0" u="none" strike="noStrike" cap="none">
                <a:solidFill>
                  <a:srgbClr val="000000"/>
                </a:solidFill>
                <a:latin typeface="Calibri"/>
                <a:ea typeface="Calibri"/>
                <a:cs typeface="Calibri"/>
                <a:sym typeface="Calibri"/>
              </a:defRPr>
            </a:lvl9pPr>
          </a:lstStyle>
          <a:p>
            <a:endParaRPr/>
          </a:p>
        </p:txBody>
      </p:sp>
      <p:sp>
        <p:nvSpPr>
          <p:cNvPr id="137" name="Shape 137"/>
          <p:cNvSpPr txBox="1">
            <a:spLocks noGrp="1"/>
          </p:cNvSpPr>
          <p:nvPr>
            <p:ph type="ftr" idx="11"/>
          </p:nvPr>
        </p:nvSpPr>
        <p:spPr>
          <a:xfrm>
            <a:off x="3108615" y="6377549"/>
            <a:ext cx="2926773" cy="27699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dt" idx="10"/>
          </p:nvPr>
        </p:nvSpPr>
        <p:spPr>
          <a:xfrm>
            <a:off x="457493" y="6377549"/>
            <a:ext cx="2102715" cy="276999"/>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888888"/>
              </a:buClr>
              <a:buSzPts val="1800"/>
              <a:buFont typeface="Calibri"/>
              <a:buNone/>
              <a:defRPr sz="1800" b="0" i="0" u="none" strike="noStrike" cap="none">
                <a:solidFill>
                  <a:srgbClr val="888888"/>
                </a:solidFill>
                <a:latin typeface="Calibri"/>
                <a:ea typeface="Calibri"/>
                <a:cs typeface="Calibri"/>
                <a:sym typeface="Calibri"/>
              </a:defRPr>
            </a:lvl1pPr>
            <a:lvl2pPr marL="456560" marR="0" lvl="1" indent="-1206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3117" marR="0" lvl="2" indent="-1141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69677" marR="0" lvl="3" indent="-1077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6235" marR="0" lvl="4" indent="-1013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2796" marR="0" lvl="5" indent="-949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39352" marR="0" lvl="6" indent="-885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195913" marR="0" lvl="7" indent="-821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2470" marR="0" lvl="8" indent="-757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6583796" y="6377549"/>
            <a:ext cx="2102716" cy="276999"/>
          </a:xfrm>
          <a:prstGeom prst="rect">
            <a:avLst/>
          </a:prstGeom>
          <a:noFill/>
          <a:ln>
            <a:noFill/>
          </a:ln>
        </p:spPr>
        <p:txBody>
          <a:bodyPr wrap="square" lIns="0" tIns="0" rIns="0" bIns="0" anchor="t" anchorCtr="0">
            <a:noAutofit/>
          </a:bodyPr>
          <a:lstStyle/>
          <a:p>
            <a:pPr indent="-28575" algn="r">
              <a:buClr>
                <a:srgbClr val="898989"/>
              </a:buClr>
              <a:buSzPts val="450"/>
            </a:pPr>
            <a:fld id="{00000000-1234-1234-1234-123412341234}" type="slidenum">
              <a:rPr lang="en" smtClean="0">
                <a:solidFill>
                  <a:srgbClr val="898989"/>
                </a:solidFill>
                <a:latin typeface="Calibri"/>
                <a:ea typeface="Calibri"/>
                <a:cs typeface="Calibri"/>
                <a:sym typeface="Calibri"/>
              </a:rPr>
              <a:pPr indent="-28575" algn="r">
                <a:buClr>
                  <a:srgbClr val="898989"/>
                </a:buClr>
                <a:buSzPts val="450"/>
              </a:pPr>
              <a:t>‹#›</a:t>
            </a:fld>
            <a:endParaRPr lang="en">
              <a:solidFill>
                <a:srgbClr val="898989"/>
              </a:solidFill>
              <a:latin typeface="Calibri"/>
              <a:ea typeface="Calibri"/>
              <a:cs typeface="Calibri"/>
              <a:sym typeface="Calibri"/>
            </a:endParaRPr>
          </a:p>
        </p:txBody>
      </p:sp>
    </p:spTree>
    <p:extLst>
      <p:ext uri="{BB962C8B-B14F-4D97-AF65-F5344CB8AC3E}">
        <p14:creationId xmlns:p14="http://schemas.microsoft.com/office/powerpoint/2010/main" val="830883106"/>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
        <p:cNvGrpSpPr/>
        <p:nvPr/>
      </p:nvGrpSpPr>
      <p:grpSpPr>
        <a:xfrm>
          <a:off x="0" y="0"/>
          <a:ext cx="0" cy="0"/>
          <a:chOff x="0" y="0"/>
          <a:chExt cx="0" cy="0"/>
        </a:xfrm>
      </p:grpSpPr>
      <p:sp>
        <p:nvSpPr>
          <p:cNvPr id="54" name="Shape 54"/>
          <p:cNvSpPr/>
          <p:nvPr/>
        </p:nvSpPr>
        <p:spPr>
          <a:xfrm>
            <a:off x="0" y="0"/>
            <a:ext cx="9144000" cy="1210235"/>
          </a:xfrm>
          <a:custGeom>
            <a:avLst/>
            <a:gdLst/>
            <a:ahLst/>
            <a:cxnLst/>
            <a:rect l="0" t="0" r="0" b="0"/>
            <a:pathLst>
              <a:path w="120000" h="120000" extrusionOk="0">
                <a:moveTo>
                  <a:pt x="0" y="119999"/>
                </a:moveTo>
                <a:lnTo>
                  <a:pt x="119999" y="119999"/>
                </a:lnTo>
                <a:lnTo>
                  <a:pt x="119999" y="0"/>
                </a:lnTo>
                <a:lnTo>
                  <a:pt x="0" y="0"/>
                </a:lnTo>
                <a:lnTo>
                  <a:pt x="0" y="119999"/>
                </a:lnTo>
                <a:close/>
              </a:path>
            </a:pathLst>
          </a:custGeom>
          <a:solidFill>
            <a:srgbClr val="5F5F5F"/>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5" name="Shape 55"/>
          <p:cNvSpPr/>
          <p:nvPr/>
        </p:nvSpPr>
        <p:spPr>
          <a:xfrm>
            <a:off x="207832" y="201720"/>
            <a:ext cx="1870375" cy="791537"/>
          </a:xfrm>
          <a:prstGeom prst="rect">
            <a:avLst/>
          </a:prstGeom>
          <a:blipFill rotWithShape="1">
            <a:blip r:embed="rId4">
              <a:alphaModFix/>
            </a:blip>
            <a:stretch>
              <a:fillRect/>
            </a:stretch>
          </a:blip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6" name="Shape 56"/>
          <p:cNvSpPr/>
          <p:nvPr/>
        </p:nvSpPr>
        <p:spPr>
          <a:xfrm>
            <a:off x="1458834" y="401710"/>
            <a:ext cx="56573" cy="58271"/>
          </a:xfrm>
          <a:custGeom>
            <a:avLst/>
            <a:gdLst/>
            <a:ahLst/>
            <a:cxnLst/>
            <a:rect l="0" t="0" r="0" b="0"/>
            <a:pathLst>
              <a:path w="120000" h="120000" extrusionOk="0">
                <a:moveTo>
                  <a:pt x="66920" y="0"/>
                </a:moveTo>
                <a:lnTo>
                  <a:pt x="37829" y="4633"/>
                </a:lnTo>
                <a:lnTo>
                  <a:pt x="14882" y="17858"/>
                </a:lnTo>
                <a:lnTo>
                  <a:pt x="0" y="37428"/>
                </a:lnTo>
                <a:lnTo>
                  <a:pt x="1249" y="70729"/>
                </a:lnTo>
                <a:lnTo>
                  <a:pt x="10470" y="95006"/>
                </a:lnTo>
                <a:lnTo>
                  <a:pt x="26094" y="110763"/>
                </a:lnTo>
                <a:lnTo>
                  <a:pt x="46549" y="118508"/>
                </a:lnTo>
                <a:lnTo>
                  <a:pt x="58808" y="119534"/>
                </a:lnTo>
                <a:lnTo>
                  <a:pt x="86553" y="114330"/>
                </a:lnTo>
                <a:lnTo>
                  <a:pt x="107541" y="99866"/>
                </a:lnTo>
                <a:lnTo>
                  <a:pt x="119936" y="77867"/>
                </a:lnTo>
                <a:lnTo>
                  <a:pt x="117005" y="46993"/>
                </a:lnTo>
                <a:lnTo>
                  <a:pt x="105917" y="23342"/>
                </a:lnTo>
                <a:lnTo>
                  <a:pt x="88583" y="7486"/>
                </a:lnTo>
                <a:lnTo>
                  <a:pt x="66920" y="0"/>
                </a:lnTo>
                <a:close/>
              </a:path>
            </a:pathLst>
          </a:custGeom>
          <a:solidFill>
            <a:srgbClr val="ECB329"/>
          </a:solidFill>
          <a:ln>
            <a:noFill/>
          </a:ln>
        </p:spPr>
        <p:txBody>
          <a:bodyPr wrap="square" lIns="0" tIns="0" rIns="0" bIns="0" anchor="t" anchorCtr="0">
            <a:noAutofit/>
          </a:bodyPr>
          <a:lstStyle/>
          <a:p>
            <a:pPr marL="0" marR="0" lvl="0" indent="0" algn="l" rtl="0">
              <a:spcBef>
                <a:spcPts val="0"/>
              </a:spcBef>
              <a:buNone/>
            </a:pPr>
            <a:endParaRPr sz="1600" b="0" i="0" u="none" strike="noStrike" cap="none">
              <a:solidFill>
                <a:srgbClr val="000000"/>
              </a:solidFill>
              <a:latin typeface="Calibri"/>
              <a:ea typeface="Calibri"/>
              <a:cs typeface="Calibri"/>
              <a:sym typeface="Calibri"/>
            </a:endParaRPr>
          </a:p>
        </p:txBody>
      </p:sp>
      <p:sp>
        <p:nvSpPr>
          <p:cNvPr id="57" name="Shape 57"/>
          <p:cNvSpPr txBox="1">
            <a:spLocks noGrp="1"/>
          </p:cNvSpPr>
          <p:nvPr>
            <p:ph type="title"/>
          </p:nvPr>
        </p:nvSpPr>
        <p:spPr>
          <a:xfrm>
            <a:off x="457215" y="274334"/>
            <a:ext cx="8229599" cy="276999"/>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457215" y="1577354"/>
            <a:ext cx="8229599" cy="276999"/>
          </a:xfrm>
          <a:prstGeom prst="rect">
            <a:avLst/>
          </a:prstGeom>
          <a:noFill/>
          <a:ln>
            <a:noFill/>
          </a:ln>
        </p:spPr>
        <p:txBody>
          <a:bodyPr wrap="square" lIns="91425" tIns="91425" rIns="91425" bIns="91425" anchor="t" anchorCtr="0"/>
          <a:lstStyle>
            <a:lvl1pPr marL="0" marR="0" lvl="0" indent="0" algn="l" rtl="0">
              <a:spcBef>
                <a:spcPts val="0"/>
              </a:spcBef>
              <a:buChar char="●"/>
              <a:defRPr sz="1800" b="0" i="0" u="none" strike="noStrike" cap="none">
                <a:latin typeface="Calibri"/>
                <a:ea typeface="Calibri"/>
                <a:cs typeface="Calibri"/>
                <a:sym typeface="Calibri"/>
              </a:defRPr>
            </a:lvl1pPr>
            <a:lvl2pPr marL="409619" marR="0" lvl="1" indent="-3218" algn="l" rtl="0">
              <a:spcBef>
                <a:spcPts val="0"/>
              </a:spcBef>
              <a:buChar char="○"/>
              <a:defRPr sz="1800" b="0" i="0" u="none" strike="noStrike" cap="none">
                <a:latin typeface="Calibri"/>
                <a:ea typeface="Calibri"/>
                <a:cs typeface="Calibri"/>
                <a:sym typeface="Calibri"/>
              </a:defRPr>
            </a:lvl2pPr>
            <a:lvl3pPr marL="819239" marR="0" lvl="2" indent="-6439" algn="l" rtl="0">
              <a:spcBef>
                <a:spcPts val="0"/>
              </a:spcBef>
              <a:buChar char="■"/>
              <a:defRPr sz="1800" b="0" i="0" u="none" strike="noStrike" cap="none">
                <a:latin typeface="Calibri"/>
                <a:ea typeface="Calibri"/>
                <a:cs typeface="Calibri"/>
                <a:sym typeface="Calibri"/>
              </a:defRPr>
            </a:lvl3pPr>
            <a:lvl4pPr marL="1228860" marR="0" lvl="3" indent="-9659" algn="l" rtl="0">
              <a:spcBef>
                <a:spcPts val="0"/>
              </a:spcBef>
              <a:buChar char="●"/>
              <a:defRPr sz="1800" b="0" i="0" u="none" strike="noStrike" cap="none">
                <a:latin typeface="Calibri"/>
                <a:ea typeface="Calibri"/>
                <a:cs typeface="Calibri"/>
                <a:sym typeface="Calibri"/>
              </a:defRPr>
            </a:lvl4pPr>
            <a:lvl5pPr marL="1638479" marR="0" lvl="4" indent="-179" algn="l" rtl="0">
              <a:spcBef>
                <a:spcPts val="0"/>
              </a:spcBef>
              <a:buChar char="○"/>
              <a:defRPr sz="1800" b="0" i="0" u="none" strike="noStrike" cap="none">
                <a:latin typeface="Calibri"/>
                <a:ea typeface="Calibri"/>
                <a:cs typeface="Calibri"/>
                <a:sym typeface="Calibri"/>
              </a:defRPr>
            </a:lvl5pPr>
            <a:lvl6pPr marL="2048101" marR="0" lvl="5" indent="-3401" algn="l" rtl="0">
              <a:spcBef>
                <a:spcPts val="0"/>
              </a:spcBef>
              <a:buChar char="■"/>
              <a:defRPr sz="1800" b="0" i="0" u="none" strike="noStrike" cap="none">
                <a:latin typeface="Calibri"/>
                <a:ea typeface="Calibri"/>
                <a:cs typeface="Calibri"/>
                <a:sym typeface="Calibri"/>
              </a:defRPr>
            </a:lvl6pPr>
            <a:lvl7pPr marL="2457721" marR="0" lvl="6" indent="-6620" algn="l" rtl="0">
              <a:spcBef>
                <a:spcPts val="0"/>
              </a:spcBef>
              <a:buChar char="●"/>
              <a:defRPr sz="1800" b="0" i="0" u="none" strike="noStrike" cap="none">
                <a:latin typeface="Calibri"/>
                <a:ea typeface="Calibri"/>
                <a:cs typeface="Calibri"/>
                <a:sym typeface="Calibri"/>
              </a:defRPr>
            </a:lvl7pPr>
            <a:lvl8pPr marL="2867341" marR="0" lvl="7" indent="-9841" algn="l" rtl="0">
              <a:spcBef>
                <a:spcPts val="0"/>
              </a:spcBef>
              <a:buChar char="○"/>
              <a:defRPr sz="1800" b="0" i="0" u="none" strike="noStrike" cap="none">
                <a:latin typeface="Calibri"/>
                <a:ea typeface="Calibri"/>
                <a:cs typeface="Calibri"/>
                <a:sym typeface="Calibri"/>
              </a:defRPr>
            </a:lvl8pPr>
            <a:lvl9pPr marL="3276960" marR="0" lvl="8" indent="-360" algn="l" rtl="0">
              <a:spcBef>
                <a:spcPts val="0"/>
              </a:spcBef>
              <a:buChar char="■"/>
              <a:defRPr sz="1800" b="0" i="0" u="none" strike="noStrike" cap="none">
                <a:latin typeface="Calibri"/>
                <a:ea typeface="Calibri"/>
                <a:cs typeface="Calibri"/>
                <a:sym typeface="Calibri"/>
              </a:defRPr>
            </a:lvl9pPr>
          </a:lstStyle>
          <a:p>
            <a:endParaRPr/>
          </a:p>
        </p:txBody>
      </p:sp>
      <p:sp>
        <p:nvSpPr>
          <p:cNvPr id="59" name="Shape 59"/>
          <p:cNvSpPr txBox="1">
            <a:spLocks noGrp="1"/>
          </p:cNvSpPr>
          <p:nvPr>
            <p:ph type="ftr" idx="11"/>
          </p:nvPr>
        </p:nvSpPr>
        <p:spPr>
          <a:xfrm>
            <a:off x="3108975" y="6377942"/>
            <a:ext cx="2926079" cy="246221"/>
          </a:xfrm>
          <a:prstGeom prst="rect">
            <a:avLst/>
          </a:prstGeom>
          <a:noFill/>
          <a:ln>
            <a:noFill/>
          </a:ln>
        </p:spPr>
        <p:txBody>
          <a:bodyPr wrap="square" lIns="91425" tIns="91425" rIns="91425" bIns="91425" anchor="t" anchorCtr="0"/>
          <a:lstStyle>
            <a:lvl1pPr marL="0" marR="0" lvl="0" indent="0" algn="ctr"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dt" idx="10"/>
          </p:nvPr>
        </p:nvSpPr>
        <p:spPr>
          <a:xfrm>
            <a:off x="457200" y="6377942"/>
            <a:ext cx="2103120" cy="246221"/>
          </a:xfrm>
          <a:prstGeom prst="rect">
            <a:avLst/>
          </a:prstGeom>
          <a:noFill/>
          <a:ln>
            <a:noFill/>
          </a:ln>
        </p:spPr>
        <p:txBody>
          <a:bodyPr wrap="square" lIns="91425" tIns="91425" rIns="91425" bIns="91425" anchor="t" anchorCtr="0"/>
          <a:lstStyle>
            <a:lvl1pPr marL="0" marR="0" lvl="0" indent="0" algn="l" rtl="0">
              <a:spcBef>
                <a:spcPts val="0"/>
              </a:spcBef>
              <a:buNone/>
              <a:defRPr sz="1800" b="0" i="0" u="none" strike="noStrike" cap="none">
                <a:solidFill>
                  <a:srgbClr val="888888"/>
                </a:solidFill>
                <a:latin typeface="Calibri"/>
                <a:ea typeface="Calibri"/>
                <a:cs typeface="Calibri"/>
                <a:sym typeface="Calibri"/>
              </a:defRPr>
            </a:lvl1pPr>
            <a:lvl2pPr marL="456560" marR="0" lvl="1" indent="-12060" algn="l" rtl="0">
              <a:spcBef>
                <a:spcPts val="0"/>
              </a:spcBef>
              <a:buNone/>
              <a:defRPr sz="1800" b="0" i="0" u="none" strike="noStrike" cap="none">
                <a:solidFill>
                  <a:schemeClr val="dk1"/>
                </a:solidFill>
                <a:latin typeface="Calibri"/>
                <a:ea typeface="Calibri"/>
                <a:cs typeface="Calibri"/>
                <a:sym typeface="Calibri"/>
              </a:defRPr>
            </a:lvl2pPr>
            <a:lvl3pPr marL="913117" marR="0" lvl="2" indent="-11417" algn="l" rtl="0">
              <a:spcBef>
                <a:spcPts val="0"/>
              </a:spcBef>
              <a:buNone/>
              <a:defRPr sz="1800" b="0" i="0" u="none" strike="noStrike" cap="none">
                <a:solidFill>
                  <a:schemeClr val="dk1"/>
                </a:solidFill>
                <a:latin typeface="Calibri"/>
                <a:ea typeface="Calibri"/>
                <a:cs typeface="Calibri"/>
                <a:sym typeface="Calibri"/>
              </a:defRPr>
            </a:lvl3pPr>
            <a:lvl4pPr marL="1369677" marR="0" lvl="3" indent="-10776" algn="l" rtl="0">
              <a:spcBef>
                <a:spcPts val="0"/>
              </a:spcBef>
              <a:buNone/>
              <a:defRPr sz="1800" b="0" i="0" u="none" strike="noStrike" cap="none">
                <a:solidFill>
                  <a:schemeClr val="dk1"/>
                </a:solidFill>
                <a:latin typeface="Calibri"/>
                <a:ea typeface="Calibri"/>
                <a:cs typeface="Calibri"/>
                <a:sym typeface="Calibri"/>
              </a:defRPr>
            </a:lvl4pPr>
            <a:lvl5pPr marL="1826235" marR="0" lvl="4" indent="-10135" algn="l" rtl="0">
              <a:spcBef>
                <a:spcPts val="0"/>
              </a:spcBef>
              <a:buNone/>
              <a:defRPr sz="1800" b="0" i="0" u="none" strike="noStrike" cap="none">
                <a:solidFill>
                  <a:schemeClr val="dk1"/>
                </a:solidFill>
                <a:latin typeface="Calibri"/>
                <a:ea typeface="Calibri"/>
                <a:cs typeface="Calibri"/>
                <a:sym typeface="Calibri"/>
              </a:defRPr>
            </a:lvl5pPr>
            <a:lvl6pPr marL="2282796" marR="0" lvl="5" indent="-9495" algn="l" rtl="0">
              <a:spcBef>
                <a:spcPts val="0"/>
              </a:spcBef>
              <a:buNone/>
              <a:defRPr sz="1800" b="0" i="0" u="none" strike="noStrike" cap="none">
                <a:solidFill>
                  <a:schemeClr val="dk1"/>
                </a:solidFill>
                <a:latin typeface="Calibri"/>
                <a:ea typeface="Calibri"/>
                <a:cs typeface="Calibri"/>
                <a:sym typeface="Calibri"/>
              </a:defRPr>
            </a:lvl6pPr>
            <a:lvl7pPr marL="2739352" marR="0" lvl="6" indent="-8851" algn="l" rtl="0">
              <a:spcBef>
                <a:spcPts val="0"/>
              </a:spcBef>
              <a:buNone/>
              <a:defRPr sz="1800" b="0" i="0" u="none" strike="noStrike" cap="none">
                <a:solidFill>
                  <a:schemeClr val="dk1"/>
                </a:solidFill>
                <a:latin typeface="Calibri"/>
                <a:ea typeface="Calibri"/>
                <a:cs typeface="Calibri"/>
                <a:sym typeface="Calibri"/>
              </a:defRPr>
            </a:lvl7pPr>
            <a:lvl8pPr marL="3195913" marR="0" lvl="7" indent="-8213" algn="l" rtl="0">
              <a:spcBef>
                <a:spcPts val="0"/>
              </a:spcBef>
              <a:buNone/>
              <a:defRPr sz="1800" b="0" i="0" u="none" strike="noStrike" cap="none">
                <a:solidFill>
                  <a:schemeClr val="dk1"/>
                </a:solidFill>
                <a:latin typeface="Calibri"/>
                <a:ea typeface="Calibri"/>
                <a:cs typeface="Calibri"/>
                <a:sym typeface="Calibri"/>
              </a:defRPr>
            </a:lvl8pPr>
            <a:lvl9pPr marL="3652470" marR="0" lvl="8" indent="-757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83680" y="6377942"/>
            <a:ext cx="2103120" cy="246221"/>
          </a:xfrm>
          <a:prstGeom prst="rect">
            <a:avLst/>
          </a:prstGeom>
          <a:noFill/>
          <a:ln>
            <a:noFill/>
          </a:ln>
        </p:spPr>
        <p:txBody>
          <a:bodyPr wrap="square" lIns="0" tIns="0" rIns="0" bIns="0" anchor="t"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47464663"/>
      </p:ext>
    </p:extLst>
  </p:cSld>
  <p:clrMap bg1="lt1" tx1="dk1" bg2="dk2" tx2="lt2" accent1="accent1" accent2="accent2" accent3="accent3" accent4="accent4" accent5="accent5" accent6="accent6" hlink="hlink" folHlink="folHlink"/>
  <p:sldLayoutIdLst>
    <p:sldLayoutId id="2147483717" r:id="rId1"/>
    <p:sldLayoutId id="2147483718"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respectability.or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tiff"/><Relationship Id="rId5" Type="http://schemas.openxmlformats.org/officeDocument/2006/relationships/image" Target="../media/image2.png"/><Relationship Id="rId4" Type="http://schemas.openxmlformats.org/officeDocument/2006/relationships/hyperlink" Target="mailto:JenniferM@RespectAbility.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5.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www.d5coalition.org/2015/06/celebrating-ada-its-time-to-add-a-disability-lens-to-our-philanthropy/"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respectability.org/2014/12/disability-etiquette/"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hyperlink" Target="https://www.respectability.org/resources/Employers-Embracing-Employees-Disabilities/" TargetMode="External"/><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hyperlink" Target="http://files.ctctcdn.com/6a358ed5001/7706c4df-5217-4fb5-948c-71e0d6c94f49.pdf?ver=1454348201000" TargetMode="External"/><Relationship Id="rId5" Type="http://schemas.openxmlformats.org/officeDocument/2006/relationships/hyperlink" Target="https://askjan.org/index.html" TargetMode="External"/><Relationship Id="rId4" Type="http://schemas.openxmlformats.org/officeDocument/2006/relationships/hyperlink" Target="https://tapability.or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askearn.org/about/"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hyperlink" Target="https://www.philanthropy.com/article/Opinion-Ford-s-Push-on/237762"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respectability.org/hollywood-inclusion/" TargetMode="External"/><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hSrfeCk_Bzw&amp;list=PL7lfR31A58RZMwsBsvnLGK7OoQ7MESmAm&amp;index=5" TargetMode="External"/><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32.jpeg"/></Relationships>
</file>

<file path=ppt/slides/_rels/slide38.xml.rels><?xml version="1.0" encoding="UTF-8" standalone="yes"?>
<Relationships xmlns="http://schemas.openxmlformats.org/package/2006/relationships"><Relationship Id="rId3" Type="http://schemas.openxmlformats.org/officeDocument/2006/relationships/hyperlink" Target="https://www.respectability.org/inclusion-toolkits/disability-faq/#q12"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5" Type="http://schemas.openxmlformats.org/officeDocument/2006/relationships/image" Target="../media/image33.jpg"/><Relationship Id="rId4" Type="http://schemas.openxmlformats.org/officeDocument/2006/relationships/hyperlink" Target="https://www.respectability.org/inclusion-toolkits/disability-faq/#q10"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www.cct.org/wp-content/uploads/2015/08/2015ADAComplianceGuide.pdf"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hyperlink" Target="http://www.socialinnovationsjournal.org/sectors/92-nonprofit-community/2166-social-enterprise-creating-employment-opportunities-for-people-with-disabilities" TargetMode="External"/><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36.png"/><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http://bit.ly/2jOl3FL" TargetMode="External"/><Relationship Id="rId7" Type="http://schemas.openxmlformats.org/officeDocument/2006/relationships/hyperlink" Target="https://bit.ly/2uE8tPh"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hyperlink" Target="http://bit.ly/2AueSyx" TargetMode="External"/><Relationship Id="rId5" Type="http://schemas.openxmlformats.org/officeDocument/2006/relationships/hyperlink" Target="http://bit.ly/2Bxy0Lk" TargetMode="External"/><Relationship Id="rId4" Type="http://schemas.openxmlformats.org/officeDocument/2006/relationships/hyperlink" Target="http://bit.ly/2nr4moJ"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macfound.org/press/perspectives/nothing-about-us-without-us" TargetMode="External"/><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40.jpg"/><Relationship Id="rId5" Type="http://schemas.openxmlformats.org/officeDocument/2006/relationships/hyperlink" Target="https://www.macfound.org/programs/100change" TargetMode="External"/><Relationship Id="rId4" Type="http://schemas.openxmlformats.org/officeDocument/2006/relationships/hyperlink" Target="https://www.macfound.org/media/files/Checklist_for_MacArthur_100Change_Semifinalists.pdf"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8" Type="http://schemas.openxmlformats.org/officeDocument/2006/relationships/hyperlink" Target="http://www.respectabilityusa.org/" TargetMode="External"/><Relationship Id="rId3" Type="http://schemas.openxmlformats.org/officeDocument/2006/relationships/hyperlink" Target="https://www.respectability.org/inclusive-philanthropy/" TargetMode="External"/><Relationship Id="rId7" Type="http://schemas.openxmlformats.org/officeDocument/2006/relationships/hyperlink" Target="https://www.facebook.com/RespectAbilityUSA" TargetMode="External"/><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hyperlink" Target="https://twitter.com/respect_ability" TargetMode="External"/><Relationship Id="rId5" Type="http://schemas.openxmlformats.org/officeDocument/2006/relationships/hyperlink" Target="mailto:JenniferM@RespectAbilityUSA.org" TargetMode="External"/><Relationship Id="rId4" Type="http://schemas.openxmlformats.org/officeDocument/2006/relationships/hyperlink" Target="http://www.respectability.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hyperlink" Target="https://www.respectability.org/2018/09/including-african-americans-with-disabilities-in-inclusive-philanthropy/"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www.respectability.org/2018/09/including-lgbtq-individuals-with-disabilities-in-inclusive-philanthropy/" TargetMode="External"/><Relationship Id="rId5" Type="http://schemas.openxmlformats.org/officeDocument/2006/relationships/hyperlink" Target="https://www.respectability.org/womenwithdisabilities/" TargetMode="External"/><Relationship Id="rId4" Type="http://schemas.openxmlformats.org/officeDocument/2006/relationships/hyperlink" Target="https://www.respectability.org/2018/09/including-latinx-and-hispanics-with-disabilities-in-inclusive-philanthropy/"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extBox 5"/>
          <p:cNvSpPr txBox="1">
            <a:spLocks noChangeArrowheads="1"/>
          </p:cNvSpPr>
          <p:nvPr/>
        </p:nvSpPr>
        <p:spPr bwMode="auto">
          <a:xfrm>
            <a:off x="364060" y="5442782"/>
            <a:ext cx="71824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ea typeface="Lato" panose="020F0502020204030203" pitchFamily="34" charset="0"/>
                <a:cs typeface="Calibri" panose="020F0502020204030204" pitchFamily="34" charset="0"/>
              </a:rPr>
              <a:t>Jennifer Laszlo Mizrahi, </a:t>
            </a:r>
          </a:p>
          <a:p>
            <a:pPr eaLnBrk="1" hangingPunct="1"/>
            <a:r>
              <a:rPr lang="en-US" altLang="en-US" dirty="0">
                <a:latin typeface="Calibri" panose="020F0502020204030204" pitchFamily="34" charset="0"/>
                <a:ea typeface="Lato" panose="020F0502020204030203" pitchFamily="34" charset="0"/>
                <a:cs typeface="Calibri" panose="020F0502020204030204" pitchFamily="34" charset="0"/>
                <a:hlinkClick r:id="rId3"/>
              </a:rPr>
              <a:t>www.RespectAbility.org</a:t>
            </a:r>
            <a:r>
              <a:rPr lang="en-US" altLang="en-US" dirty="0">
                <a:latin typeface="Calibri" panose="020F0502020204030204" pitchFamily="34" charset="0"/>
                <a:ea typeface="Lato" panose="020F0502020204030203" pitchFamily="34" charset="0"/>
                <a:cs typeface="Calibri" panose="020F0502020204030204" pitchFamily="34" charset="0"/>
              </a:rPr>
              <a:t> </a:t>
            </a:r>
          </a:p>
          <a:p>
            <a:pPr eaLnBrk="1" hangingPunct="1"/>
            <a:r>
              <a:rPr lang="en-US" altLang="en-US" dirty="0">
                <a:latin typeface="Calibri" panose="020F0502020204030204" pitchFamily="34" charset="0"/>
                <a:ea typeface="Lato" panose="020F0502020204030203" pitchFamily="34" charset="0"/>
                <a:cs typeface="Calibri" panose="020F0502020204030204" pitchFamily="34" charset="0"/>
              </a:rPr>
              <a:t>Contact: </a:t>
            </a:r>
            <a:r>
              <a:rPr lang="en-US" altLang="en-US" dirty="0">
                <a:latin typeface="Calibri" panose="020F0502020204030204" pitchFamily="34" charset="0"/>
                <a:ea typeface="Lato" panose="020F0502020204030203" pitchFamily="34" charset="0"/>
                <a:cs typeface="Calibri" panose="020F0502020204030204" pitchFamily="34" charset="0"/>
                <a:hlinkClick r:id="rId4"/>
              </a:rPr>
              <a:t>JenniferM@RespectAbility.org</a:t>
            </a:r>
            <a:endParaRPr lang="en-US" altLang="en-US" dirty="0">
              <a:latin typeface="Calibri" panose="020F0502020204030204" pitchFamily="34" charset="0"/>
              <a:ea typeface="Lato" panose="020F0502020204030203" pitchFamily="34" charset="0"/>
              <a:cs typeface="Calibri" panose="020F0502020204030204" pitchFamily="34" charset="0"/>
            </a:endParaRPr>
          </a:p>
          <a:p>
            <a:pPr eaLnBrk="1" hangingPunct="1"/>
            <a:r>
              <a:rPr lang="en-US" altLang="en-US" dirty="0">
                <a:latin typeface="Calibri" panose="020F0502020204030204" pitchFamily="34" charset="0"/>
                <a:ea typeface="Lato" panose="020F0502020204030203" pitchFamily="34" charset="0"/>
                <a:cs typeface="Calibri" panose="020F0502020204030204" pitchFamily="34" charset="0"/>
              </a:rPr>
              <a:t>(202) 365-0787</a:t>
            </a:r>
          </a:p>
        </p:txBody>
      </p:sp>
      <p:pic>
        <p:nvPicPr>
          <p:cNvPr id="4" name="Picture 3" descr="RespectAbility logo">
            <a:extLst>
              <a:ext uri="{FF2B5EF4-FFF2-40B4-BE49-F238E27FC236}">
                <a16:creationId xmlns:a16="http://schemas.microsoft.com/office/drawing/2014/main" id="{D5B2CC09-D20C-B141-A46D-067EEA82AA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060" y="274924"/>
            <a:ext cx="3764416" cy="1603490"/>
          </a:xfrm>
          <a:prstGeom prst="rect">
            <a:avLst/>
          </a:prstGeom>
        </p:spPr>
      </p:pic>
      <p:pic>
        <p:nvPicPr>
          <p:cNvPr id="3" name="Picture 2" descr="Group photo of diverse people in RespectAbility's PSA" title="RespectAbility Team"/>
          <p:cNvPicPr>
            <a:picLocks noChangeAspect="1"/>
          </p:cNvPicPr>
          <p:nvPr/>
        </p:nvPicPr>
        <p:blipFill rotWithShape="1">
          <a:blip r:embed="rId6"/>
          <a:srcRect l="6505" t="9662" r="5055" b="8405"/>
          <a:stretch/>
        </p:blipFill>
        <p:spPr>
          <a:xfrm>
            <a:off x="5049077" y="789916"/>
            <a:ext cx="3512461" cy="4882896"/>
          </a:xfrm>
          <a:prstGeom prst="rect">
            <a:avLst/>
          </a:prstGeom>
        </p:spPr>
      </p:pic>
      <p:sp>
        <p:nvSpPr>
          <p:cNvPr id="2" name="Title 1"/>
          <p:cNvSpPr>
            <a:spLocks noGrp="1"/>
          </p:cNvSpPr>
          <p:nvPr>
            <p:ph type="title" idx="4294967295"/>
          </p:nvPr>
        </p:nvSpPr>
        <p:spPr>
          <a:xfrm>
            <a:off x="210526" y="1981200"/>
            <a:ext cx="4742474" cy="3461582"/>
          </a:xfrm>
        </p:spPr>
        <p:txBody>
          <a:bodyPr>
            <a:normAutofit/>
          </a:bodyPr>
          <a:lstStyle/>
          <a:p>
            <a:pPr rtl="0" eaLnBrk="1" latinLnBrk="0" hangingPunct="1"/>
            <a:r>
              <a:rPr lang="en-US" sz="4000" kern="1200" dirty="0">
                <a:solidFill>
                  <a:srgbClr val="000000"/>
                </a:solidFill>
                <a:effectLst/>
                <a:latin typeface="+mn-lt"/>
                <a:ea typeface="Lato" charset="0"/>
                <a:cs typeface="Calibri" panose="020F0502020204030204" pitchFamily="34" charset="0"/>
              </a:rPr>
              <a:t>Disability in Philanthropy &amp; Nonprofits:</a:t>
            </a:r>
            <a:br>
              <a:rPr lang="en-US" sz="4000" kern="1200" dirty="0">
                <a:solidFill>
                  <a:srgbClr val="000000"/>
                </a:solidFill>
                <a:effectLst/>
                <a:latin typeface="+mn-lt"/>
                <a:ea typeface="Lato" charset="0"/>
                <a:cs typeface="Calibri" panose="020F0502020204030204" pitchFamily="34" charset="0"/>
              </a:rPr>
            </a:br>
            <a:endParaRPr lang="en-US" sz="2200" dirty="0">
              <a:effectLst/>
              <a:latin typeface="+mn-lt"/>
            </a:endParaRPr>
          </a:p>
          <a:p>
            <a:pPr rtl="0" eaLnBrk="1" latinLnBrk="0" hangingPunct="1"/>
            <a:r>
              <a:rPr lang="en-US" sz="2400" kern="1200" dirty="0">
                <a:solidFill>
                  <a:srgbClr val="000000"/>
                </a:solidFill>
                <a:effectLst/>
                <a:latin typeface="+mn-lt"/>
                <a:ea typeface="Lato" charset="0"/>
                <a:cs typeface="Calibri" panose="020F0502020204030204" pitchFamily="34" charset="0"/>
              </a:rPr>
              <a:t>A study on inclusion and exclusion of the 1-in-5 people who live with a disability and what you can do to make things better</a:t>
            </a:r>
            <a:endParaRPr lang="en-US" sz="2400" dirty="0">
              <a:effectLst/>
              <a:latin typeface="+mn-lt"/>
            </a:endParaRPr>
          </a:p>
          <a:p>
            <a:endParaRPr lang="en-US" sz="2400" dirty="0">
              <a:latin typeface="+mn-lt"/>
            </a:endParaRPr>
          </a:p>
        </p:txBody>
      </p:sp>
    </p:spTree>
    <p:extLst>
      <p:ext uri="{BB962C8B-B14F-4D97-AF65-F5344CB8AC3E}">
        <p14:creationId xmlns:p14="http://schemas.microsoft.com/office/powerpoint/2010/main" val="2287525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F8A5-CEEA-4DDE-B7FC-7D3B1EA71C71}"/>
              </a:ext>
            </a:extLst>
          </p:cNvPr>
          <p:cNvSpPr>
            <a:spLocks noGrp="1"/>
          </p:cNvSpPr>
          <p:nvPr>
            <p:ph type="title"/>
          </p:nvPr>
        </p:nvSpPr>
        <p:spPr>
          <a:xfrm>
            <a:off x="2473968" y="378285"/>
            <a:ext cx="8229023" cy="553998"/>
          </a:xfrm>
        </p:spPr>
        <p:txBody>
          <a:bodyPr/>
          <a:lstStyle/>
          <a:p>
            <a:r>
              <a:rPr lang="en-US" sz="3600" b="1" dirty="0">
                <a:solidFill>
                  <a:schemeClr val="bg1"/>
                </a:solidFill>
              </a:rPr>
              <a:t>Quotes from participants</a:t>
            </a:r>
          </a:p>
        </p:txBody>
      </p:sp>
      <p:sp>
        <p:nvSpPr>
          <p:cNvPr id="3" name="TextBox 2">
            <a:extLst>
              <a:ext uri="{FF2B5EF4-FFF2-40B4-BE49-F238E27FC236}">
                <a16:creationId xmlns:a16="http://schemas.microsoft.com/office/drawing/2014/main" id="{29845A6A-5435-4ABD-AFE2-9D9BC1DC299C}"/>
              </a:ext>
            </a:extLst>
          </p:cNvPr>
          <p:cNvSpPr txBox="1"/>
          <p:nvPr/>
        </p:nvSpPr>
        <p:spPr>
          <a:xfrm>
            <a:off x="4629808" y="3299485"/>
            <a:ext cx="4298731" cy="1200329"/>
          </a:xfrm>
          <a:prstGeom prst="rect">
            <a:avLst/>
          </a:prstGeom>
          <a:noFill/>
        </p:spPr>
        <p:txBody>
          <a:bodyPr wrap="square" rtlCol="0">
            <a:spAutoFit/>
          </a:bodyPr>
          <a:lstStyle/>
          <a:p>
            <a:r>
              <a:rPr lang="en-US" dirty="0">
                <a:latin typeface="Calibri" panose="020F0502020204030204" pitchFamily="34" charset="0"/>
              </a:rPr>
              <a:t>“I see an unconscious attitude that a person with a disability is a goodwill project, not a peer or a colleague. … There are basic underlying attitudes that need to evolve.”</a:t>
            </a:r>
          </a:p>
        </p:txBody>
      </p:sp>
      <p:sp>
        <p:nvSpPr>
          <p:cNvPr id="4" name="TextBox 3">
            <a:extLst>
              <a:ext uri="{FF2B5EF4-FFF2-40B4-BE49-F238E27FC236}">
                <a16:creationId xmlns:a16="http://schemas.microsoft.com/office/drawing/2014/main" id="{D8E9F7A0-0D41-4C21-A0E0-1A5199A66FA8}"/>
              </a:ext>
            </a:extLst>
          </p:cNvPr>
          <p:cNvSpPr txBox="1"/>
          <p:nvPr/>
        </p:nvSpPr>
        <p:spPr>
          <a:xfrm>
            <a:off x="105104" y="1476703"/>
            <a:ext cx="4524704" cy="1477328"/>
          </a:xfrm>
          <a:prstGeom prst="rect">
            <a:avLst/>
          </a:prstGeom>
          <a:noFill/>
        </p:spPr>
        <p:txBody>
          <a:bodyPr wrap="square" rtlCol="0">
            <a:spAutoFit/>
          </a:bodyPr>
          <a:lstStyle/>
          <a:p>
            <a:r>
              <a:rPr lang="en-US" dirty="0">
                <a:latin typeface="Calibri" panose="020F0502020204030204" pitchFamily="34" charset="0"/>
              </a:rPr>
              <a:t>“The first thing [we need to do] is improve dialogue and conversations about people with disabilities. People tiptoe because it feels like a taboo subject and they don’t want to acknowledge their unconscious bias.”</a:t>
            </a:r>
          </a:p>
        </p:txBody>
      </p:sp>
      <p:sp>
        <p:nvSpPr>
          <p:cNvPr id="5" name="TextBox 4">
            <a:extLst>
              <a:ext uri="{FF2B5EF4-FFF2-40B4-BE49-F238E27FC236}">
                <a16:creationId xmlns:a16="http://schemas.microsoft.com/office/drawing/2014/main" id="{8D4B0198-E7D5-4C9C-826D-3B71C2E76A59}"/>
              </a:ext>
            </a:extLst>
          </p:cNvPr>
          <p:cNvSpPr txBox="1"/>
          <p:nvPr/>
        </p:nvSpPr>
        <p:spPr>
          <a:xfrm>
            <a:off x="4771697" y="1451259"/>
            <a:ext cx="4372303" cy="1477328"/>
          </a:xfrm>
          <a:prstGeom prst="rect">
            <a:avLst/>
          </a:prstGeom>
          <a:noFill/>
        </p:spPr>
        <p:txBody>
          <a:bodyPr wrap="square" rtlCol="0">
            <a:spAutoFit/>
          </a:bodyPr>
          <a:lstStyle/>
          <a:p>
            <a:r>
              <a:rPr lang="en-US" dirty="0">
                <a:latin typeface="Calibri" panose="020F0502020204030204" pitchFamily="34" charset="0"/>
              </a:rPr>
              <a:t>“Philanthropy and the foundation community need to shift to be a more welcoming place. Philanthropy is so focused on hiring ‘the best and brightest’ and that explicitly is presenting a disability bias.”</a:t>
            </a:r>
          </a:p>
        </p:txBody>
      </p:sp>
      <p:sp>
        <p:nvSpPr>
          <p:cNvPr id="6" name="TextBox 5">
            <a:extLst>
              <a:ext uri="{FF2B5EF4-FFF2-40B4-BE49-F238E27FC236}">
                <a16:creationId xmlns:a16="http://schemas.microsoft.com/office/drawing/2014/main" id="{4070D358-C088-4ED3-A557-B666566D6F6C}"/>
              </a:ext>
            </a:extLst>
          </p:cNvPr>
          <p:cNvSpPr txBox="1"/>
          <p:nvPr/>
        </p:nvSpPr>
        <p:spPr>
          <a:xfrm>
            <a:off x="105103" y="4889036"/>
            <a:ext cx="4298731" cy="1200329"/>
          </a:xfrm>
          <a:prstGeom prst="rect">
            <a:avLst/>
          </a:prstGeom>
          <a:noFill/>
        </p:spPr>
        <p:txBody>
          <a:bodyPr wrap="square" rtlCol="0">
            <a:spAutoFit/>
          </a:bodyPr>
          <a:lstStyle/>
          <a:p>
            <a:r>
              <a:rPr lang="en-US" dirty="0">
                <a:latin typeface="Calibri" panose="020F0502020204030204" pitchFamily="34" charset="0"/>
              </a:rPr>
              <a:t>“It’s just something that many people do not think about, which can be exacerbated by the fact than many disabilities aren’t visible or obvious.”</a:t>
            </a:r>
          </a:p>
        </p:txBody>
      </p:sp>
      <p:sp>
        <p:nvSpPr>
          <p:cNvPr id="7" name="TextBox 6">
            <a:extLst>
              <a:ext uri="{FF2B5EF4-FFF2-40B4-BE49-F238E27FC236}">
                <a16:creationId xmlns:a16="http://schemas.microsoft.com/office/drawing/2014/main" id="{9A8B552D-6FB6-4707-AED6-4F732DDFBF88}"/>
              </a:ext>
            </a:extLst>
          </p:cNvPr>
          <p:cNvSpPr txBox="1"/>
          <p:nvPr/>
        </p:nvSpPr>
        <p:spPr>
          <a:xfrm>
            <a:off x="4666595" y="4983768"/>
            <a:ext cx="4298730" cy="923330"/>
          </a:xfrm>
          <a:prstGeom prst="rect">
            <a:avLst/>
          </a:prstGeom>
          <a:noFill/>
        </p:spPr>
        <p:txBody>
          <a:bodyPr wrap="square" rtlCol="0">
            <a:spAutoFit/>
          </a:bodyPr>
          <a:lstStyle/>
          <a:p>
            <a:r>
              <a:rPr lang="en-US" dirty="0">
                <a:latin typeface="Calibri" panose="020F0502020204030204" pitchFamily="34" charset="0"/>
              </a:rPr>
              <a:t>“[We need to] openly address implicit bias and create strategic goals with clear metrics for engaging individuals with disabilities.”</a:t>
            </a:r>
          </a:p>
        </p:txBody>
      </p:sp>
      <p:sp>
        <p:nvSpPr>
          <p:cNvPr id="8" name="TextBox 7">
            <a:extLst>
              <a:ext uri="{FF2B5EF4-FFF2-40B4-BE49-F238E27FC236}">
                <a16:creationId xmlns:a16="http://schemas.microsoft.com/office/drawing/2014/main" id="{AEA5F7AA-ACCD-41FB-8551-195A517E105D}"/>
              </a:ext>
            </a:extLst>
          </p:cNvPr>
          <p:cNvSpPr txBox="1"/>
          <p:nvPr/>
        </p:nvSpPr>
        <p:spPr>
          <a:xfrm>
            <a:off x="105103" y="3384331"/>
            <a:ext cx="4120054" cy="1200329"/>
          </a:xfrm>
          <a:prstGeom prst="rect">
            <a:avLst/>
          </a:prstGeom>
          <a:noFill/>
        </p:spPr>
        <p:txBody>
          <a:bodyPr wrap="square" rtlCol="0">
            <a:spAutoFit/>
          </a:bodyPr>
          <a:lstStyle/>
          <a:p>
            <a:r>
              <a:rPr lang="en-US" dirty="0">
                <a:latin typeface="Calibri" panose="020F0502020204030204" pitchFamily="34" charset="0"/>
              </a:rPr>
              <a:t>“Our experience has been that there is so little exposure of people with disabilities to the general public that most people are simply ignorant.”</a:t>
            </a:r>
          </a:p>
        </p:txBody>
      </p:sp>
    </p:spTree>
    <p:extLst>
      <p:ext uri="{BB962C8B-B14F-4D97-AF65-F5344CB8AC3E}">
        <p14:creationId xmlns:p14="http://schemas.microsoft.com/office/powerpoint/2010/main" val="413774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496" y="316992"/>
            <a:ext cx="8229023" cy="243728"/>
          </a:xfrm>
        </p:spPr>
        <p:txBody>
          <a:bodyPr/>
          <a:lstStyle/>
          <a:p>
            <a:r>
              <a:rPr lang="en-US" sz="3400" b="1" dirty="0">
                <a:solidFill>
                  <a:schemeClr val="bg1"/>
                </a:solidFill>
              </a:rPr>
              <a:t>Disability not yet a DEI priority</a:t>
            </a:r>
          </a:p>
        </p:txBody>
      </p:sp>
      <p:sp>
        <p:nvSpPr>
          <p:cNvPr id="3" name="Rectangle 2"/>
          <p:cNvSpPr/>
          <p:nvPr/>
        </p:nvSpPr>
        <p:spPr>
          <a:xfrm>
            <a:off x="190521" y="1295400"/>
            <a:ext cx="8763000" cy="1200329"/>
          </a:xfrm>
          <a:prstGeom prst="rect">
            <a:avLst/>
          </a:prstGeom>
        </p:spPr>
        <p:txBody>
          <a:bodyPr wrap="square">
            <a:spAutoFit/>
          </a:bodyPr>
          <a:lstStyle/>
          <a:p>
            <a:pPr marL="457200" marR="914400">
              <a:spcBef>
                <a:spcPts val="0"/>
              </a:spcBef>
              <a:spcAft>
                <a:spcPts val="1200"/>
              </a:spcAft>
            </a:pPr>
            <a:r>
              <a:rPr lang="en-US" b="1" dirty="0">
                <a:latin typeface="Arial" panose="020B0604020202020204" pitchFamily="34" charset="0"/>
                <a:ea typeface="Calibri" panose="020F0502020204030204" pitchFamily="34" charset="0"/>
                <a:cs typeface="Arial" panose="020B0604020202020204" pitchFamily="34" charset="0"/>
              </a:rPr>
              <a:t>Q 4: Has the leadership of your organization made a specific commitment to diversity, equity, and inclusion that has been made public to management, staff, stakeholders, and the public? If yes, check all the diversity areas you specifically named:</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Chart 3" descr="Bar chart for Question 4 - Has the leadership of your organization made a specific commitment to diversity, equity, and inclusion that has been made public to management, staff, stakeholders, and the public? If yes, check all the diversity areas you specifically named:&#10;&#10;93% - Race&#10;&#10;87%- Gender&#10;&#10;73% - Sexual Orientation/Gender Identity&#10;&#10;68% - Disability&#10;&#10;39% - Ideology&#10;&#10;20%- Other"/>
          <p:cNvGraphicFramePr/>
          <p:nvPr>
            <p:extLst>
              <p:ext uri="{D42A27DB-BD31-4B8C-83A1-F6EECF244321}">
                <p14:modId xmlns:p14="http://schemas.microsoft.com/office/powerpoint/2010/main" val="2273056238"/>
              </p:ext>
            </p:extLst>
          </p:nvPr>
        </p:nvGraphicFramePr>
        <p:xfrm>
          <a:off x="457509" y="2286000"/>
          <a:ext cx="8229023" cy="4495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33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577" y="76200"/>
            <a:ext cx="6247823" cy="1046440"/>
          </a:xfrm>
        </p:spPr>
        <p:txBody>
          <a:bodyPr/>
          <a:lstStyle/>
          <a:p>
            <a:pPr algn="r"/>
            <a:r>
              <a:rPr lang="en-US" sz="3400" b="1" dirty="0">
                <a:solidFill>
                  <a:schemeClr val="bg1"/>
                </a:solidFill>
              </a:rPr>
              <a:t>People lack training on </a:t>
            </a:r>
            <a:br>
              <a:rPr lang="en-US" sz="3400" b="1" dirty="0">
                <a:solidFill>
                  <a:schemeClr val="bg1"/>
                </a:solidFill>
              </a:rPr>
            </a:br>
            <a:r>
              <a:rPr lang="en-US" sz="3400" b="1" dirty="0">
                <a:solidFill>
                  <a:schemeClr val="bg1"/>
                </a:solidFill>
              </a:rPr>
              <a:t>disability inclusion</a:t>
            </a:r>
          </a:p>
        </p:txBody>
      </p:sp>
      <p:sp>
        <p:nvSpPr>
          <p:cNvPr id="3" name="Rectangle 2"/>
          <p:cNvSpPr/>
          <p:nvPr/>
        </p:nvSpPr>
        <p:spPr>
          <a:xfrm>
            <a:off x="-152400" y="1371600"/>
            <a:ext cx="9220200" cy="923330"/>
          </a:xfrm>
          <a:prstGeom prst="rect">
            <a:avLst/>
          </a:prstGeom>
        </p:spPr>
        <p:txBody>
          <a:bodyPr wrap="square">
            <a:spAutoFit/>
          </a:bodyPr>
          <a:lstStyle/>
          <a:p>
            <a:pPr marL="457200" marR="0" indent="0">
              <a:spcBef>
                <a:spcPts val="600"/>
              </a:spcBef>
              <a:spcAft>
                <a:spcPts val="1200"/>
              </a:spcAft>
              <a:tabLst>
                <a:tab pos="457200" algn="l"/>
                <a:tab pos="457200" algn="l"/>
              </a:tabLst>
            </a:pPr>
            <a:r>
              <a:rPr lang="en-US" b="1" dirty="0">
                <a:latin typeface="Arial" panose="020B0604020202020204" pitchFamily="34" charset="0"/>
                <a:ea typeface="Calibri" panose="020F0502020204030204" pitchFamily="34" charset="0"/>
                <a:cs typeface="Arial" panose="020B0604020202020204" pitchFamily="34" charset="0"/>
              </a:rPr>
              <a:t>Q 5: In the past 2 years, in what areas have you or your organization sought out additional learning opportunities for staff and leadership around diversity, equity and inclusion? Please check all that apply.</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Chart 3" descr="Bar chart for Question 5 - In the past 2 years, in what areas have you or your organization sought out additional learning opportunities for staff and leadership around diversity, equity and inclusion? Please check all that apply.&#10;&#10;53% - Race&#10;&#10;41% - Sexual Harassment&#10;&#10;38% - Gender Issues&#10;&#10;38% - LGBTQ+&#10;&#10;35% - Disability&#10;&#10;28% - English-language learners/immigrants&#10;&#10;16% - Religion&#10;&#10;12% - None of the above&#10;&#10;11% - Ideology&#10;&#10;10% - I don't know"/>
          <p:cNvGraphicFramePr/>
          <p:nvPr>
            <p:extLst>
              <p:ext uri="{D42A27DB-BD31-4B8C-83A1-F6EECF244321}">
                <p14:modId xmlns:p14="http://schemas.microsoft.com/office/powerpoint/2010/main" val="320320881"/>
              </p:ext>
            </p:extLst>
          </p:nvPr>
        </p:nvGraphicFramePr>
        <p:xfrm>
          <a:off x="457510" y="2167910"/>
          <a:ext cx="8457890" cy="434004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6550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7B049-7482-4A24-A08E-8A945D466E1D}"/>
              </a:ext>
            </a:extLst>
          </p:cNvPr>
          <p:cNvSpPr>
            <a:spLocks noGrp="1"/>
          </p:cNvSpPr>
          <p:nvPr>
            <p:ph type="title"/>
          </p:nvPr>
        </p:nvSpPr>
        <p:spPr>
          <a:xfrm>
            <a:off x="2138854" y="316072"/>
            <a:ext cx="8229023" cy="553998"/>
          </a:xfrm>
        </p:spPr>
        <p:txBody>
          <a:bodyPr/>
          <a:lstStyle/>
          <a:p>
            <a:r>
              <a:rPr lang="en-US" sz="3600" b="1" dirty="0">
                <a:solidFill>
                  <a:schemeClr val="bg1"/>
                </a:solidFill>
              </a:rPr>
              <a:t>Quotes from participants 1</a:t>
            </a:r>
          </a:p>
        </p:txBody>
      </p:sp>
      <p:sp>
        <p:nvSpPr>
          <p:cNvPr id="3" name="TextBox 2">
            <a:extLst>
              <a:ext uri="{FF2B5EF4-FFF2-40B4-BE49-F238E27FC236}">
                <a16:creationId xmlns:a16="http://schemas.microsoft.com/office/drawing/2014/main" id="{361EB105-ED0F-4EF3-B328-9C991A034213}"/>
              </a:ext>
            </a:extLst>
          </p:cNvPr>
          <p:cNvSpPr txBox="1"/>
          <p:nvPr/>
        </p:nvSpPr>
        <p:spPr>
          <a:xfrm>
            <a:off x="394138" y="1375440"/>
            <a:ext cx="3957146" cy="1477328"/>
          </a:xfrm>
          <a:prstGeom prst="rect">
            <a:avLst/>
          </a:prstGeom>
          <a:noFill/>
        </p:spPr>
        <p:txBody>
          <a:bodyPr wrap="square" rtlCol="0">
            <a:spAutoFit/>
          </a:bodyPr>
          <a:lstStyle/>
          <a:p>
            <a:r>
              <a:rPr lang="en-US" dirty="0">
                <a:latin typeface="Calibri" panose="020F0502020204030204" pitchFamily="34" charset="0"/>
              </a:rPr>
              <a:t>“While we define diversity broadly, the place that we have been pushing the most in terms of our outreach to our members and our broader [audience] is around racial and ethnic diversity.”</a:t>
            </a:r>
          </a:p>
        </p:txBody>
      </p:sp>
      <p:sp>
        <p:nvSpPr>
          <p:cNvPr id="4" name="TextBox 3">
            <a:extLst>
              <a:ext uri="{FF2B5EF4-FFF2-40B4-BE49-F238E27FC236}">
                <a16:creationId xmlns:a16="http://schemas.microsoft.com/office/drawing/2014/main" id="{2F9A3E66-5633-4403-9AB7-B918A9C7079C}"/>
              </a:ext>
            </a:extLst>
          </p:cNvPr>
          <p:cNvSpPr txBox="1"/>
          <p:nvPr/>
        </p:nvSpPr>
        <p:spPr>
          <a:xfrm>
            <a:off x="4645284" y="1292772"/>
            <a:ext cx="4041228" cy="1754326"/>
          </a:xfrm>
          <a:prstGeom prst="rect">
            <a:avLst/>
          </a:prstGeom>
          <a:noFill/>
        </p:spPr>
        <p:txBody>
          <a:bodyPr wrap="square" rtlCol="0">
            <a:spAutoFit/>
          </a:bodyPr>
          <a:lstStyle/>
          <a:p>
            <a:r>
              <a:rPr lang="en-US" dirty="0">
                <a:latin typeface="Calibri" panose="020F0502020204030204" pitchFamily="34" charset="0"/>
              </a:rPr>
              <a:t>“In my large national organization, we are committed to equity – for race, gender, sexual orientation, and citizenship. Disabilities have never been discussed at least in the trainings and presentations I’ve attended.”</a:t>
            </a:r>
          </a:p>
        </p:txBody>
      </p:sp>
      <p:sp>
        <p:nvSpPr>
          <p:cNvPr id="5" name="TextBox 4">
            <a:extLst>
              <a:ext uri="{FF2B5EF4-FFF2-40B4-BE49-F238E27FC236}">
                <a16:creationId xmlns:a16="http://schemas.microsoft.com/office/drawing/2014/main" id="{434F3F2C-E795-4C52-84C3-48D05939A0A3}"/>
              </a:ext>
            </a:extLst>
          </p:cNvPr>
          <p:cNvSpPr txBox="1"/>
          <p:nvPr/>
        </p:nvSpPr>
        <p:spPr>
          <a:xfrm>
            <a:off x="704192" y="3358138"/>
            <a:ext cx="2869325" cy="1477328"/>
          </a:xfrm>
          <a:prstGeom prst="rect">
            <a:avLst/>
          </a:prstGeom>
          <a:noFill/>
        </p:spPr>
        <p:txBody>
          <a:bodyPr wrap="square" rtlCol="0">
            <a:spAutoFit/>
          </a:bodyPr>
          <a:lstStyle/>
          <a:p>
            <a:r>
              <a:rPr lang="en-US" dirty="0">
                <a:latin typeface="Calibri" panose="020F0502020204030204" pitchFamily="34" charset="0"/>
              </a:rPr>
              <a:t>“It really hasn’t been on our radar. We’re so focused on race, and sometimes gender, that we don’t think about much else.”</a:t>
            </a:r>
          </a:p>
        </p:txBody>
      </p:sp>
      <p:sp>
        <p:nvSpPr>
          <p:cNvPr id="6" name="TextBox 5">
            <a:extLst>
              <a:ext uri="{FF2B5EF4-FFF2-40B4-BE49-F238E27FC236}">
                <a16:creationId xmlns:a16="http://schemas.microsoft.com/office/drawing/2014/main" id="{F0AF6BF5-E996-4A3C-B730-C2DDCD98AE8F}"/>
              </a:ext>
            </a:extLst>
          </p:cNvPr>
          <p:cNvSpPr txBox="1"/>
          <p:nvPr/>
        </p:nvSpPr>
        <p:spPr>
          <a:xfrm>
            <a:off x="4645284" y="3496637"/>
            <a:ext cx="3752194" cy="1200329"/>
          </a:xfrm>
          <a:prstGeom prst="rect">
            <a:avLst/>
          </a:prstGeom>
          <a:noFill/>
        </p:spPr>
        <p:txBody>
          <a:bodyPr wrap="square" rtlCol="0">
            <a:spAutoFit/>
          </a:bodyPr>
          <a:lstStyle/>
          <a:p>
            <a:r>
              <a:rPr lang="en-US" dirty="0">
                <a:latin typeface="Calibri" panose="020F0502020204030204" pitchFamily="34" charset="0"/>
              </a:rPr>
              <a:t>“I attended a session on people with disabilities at [a recent conference] and heard that it was unusual to have a session on this topic.”</a:t>
            </a:r>
          </a:p>
        </p:txBody>
      </p:sp>
      <p:sp>
        <p:nvSpPr>
          <p:cNvPr id="7" name="TextBox 6">
            <a:extLst>
              <a:ext uri="{FF2B5EF4-FFF2-40B4-BE49-F238E27FC236}">
                <a16:creationId xmlns:a16="http://schemas.microsoft.com/office/drawing/2014/main" id="{DE659F9C-5574-46C3-A531-FFE7607F07D5}"/>
              </a:ext>
            </a:extLst>
          </p:cNvPr>
          <p:cNvSpPr txBox="1"/>
          <p:nvPr/>
        </p:nvSpPr>
        <p:spPr>
          <a:xfrm>
            <a:off x="367864" y="5147129"/>
            <a:ext cx="3457902" cy="1477328"/>
          </a:xfrm>
          <a:prstGeom prst="rect">
            <a:avLst/>
          </a:prstGeom>
          <a:noFill/>
        </p:spPr>
        <p:txBody>
          <a:bodyPr wrap="square" rtlCol="0">
            <a:spAutoFit/>
          </a:bodyPr>
          <a:lstStyle/>
          <a:p>
            <a:r>
              <a:rPr lang="en-US" dirty="0">
                <a:latin typeface="Calibri" panose="020F0502020204030204" pitchFamily="34" charset="0"/>
              </a:rPr>
              <a:t>“We have been hearing a lot about the importance of diversity but we have been translating that primarily as racial diversity so this is a new concept for us.”</a:t>
            </a:r>
          </a:p>
        </p:txBody>
      </p:sp>
      <p:sp>
        <p:nvSpPr>
          <p:cNvPr id="8" name="TextBox 7">
            <a:extLst>
              <a:ext uri="{FF2B5EF4-FFF2-40B4-BE49-F238E27FC236}">
                <a16:creationId xmlns:a16="http://schemas.microsoft.com/office/drawing/2014/main" id="{6083F4B1-1DFD-4300-A226-A0F0D6FF7CCD}"/>
              </a:ext>
            </a:extLst>
          </p:cNvPr>
          <p:cNvSpPr txBox="1"/>
          <p:nvPr/>
        </p:nvSpPr>
        <p:spPr>
          <a:xfrm>
            <a:off x="4876800" y="5146505"/>
            <a:ext cx="2895601" cy="1200329"/>
          </a:xfrm>
          <a:prstGeom prst="rect">
            <a:avLst/>
          </a:prstGeom>
          <a:noFill/>
        </p:spPr>
        <p:txBody>
          <a:bodyPr wrap="square" rtlCol="0">
            <a:spAutoFit/>
          </a:bodyPr>
          <a:lstStyle/>
          <a:p>
            <a:r>
              <a:rPr lang="en-US" dirty="0">
                <a:latin typeface="Calibri" panose="020F0502020204030204" pitchFamily="34" charset="0"/>
              </a:rPr>
              <a:t>“Often I see that unless a nonprofit specifically serves people with disabilities, they are forgotten.”</a:t>
            </a:r>
          </a:p>
        </p:txBody>
      </p:sp>
    </p:spTree>
    <p:extLst>
      <p:ext uri="{BB962C8B-B14F-4D97-AF65-F5344CB8AC3E}">
        <p14:creationId xmlns:p14="http://schemas.microsoft.com/office/powerpoint/2010/main" val="1600125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90632-A892-4421-B176-21FDFE8AF41A}"/>
              </a:ext>
            </a:extLst>
          </p:cNvPr>
          <p:cNvSpPr>
            <a:spLocks noGrp="1"/>
          </p:cNvSpPr>
          <p:nvPr>
            <p:ph type="title"/>
          </p:nvPr>
        </p:nvSpPr>
        <p:spPr>
          <a:xfrm>
            <a:off x="2218325" y="309677"/>
            <a:ext cx="8229023" cy="553998"/>
          </a:xfrm>
        </p:spPr>
        <p:txBody>
          <a:bodyPr/>
          <a:lstStyle/>
          <a:p>
            <a:r>
              <a:rPr lang="en-US" sz="3600" b="1" dirty="0">
                <a:solidFill>
                  <a:schemeClr val="bg1"/>
                </a:solidFill>
              </a:rPr>
              <a:t>Quotes from participants 2</a:t>
            </a:r>
          </a:p>
        </p:txBody>
      </p:sp>
      <p:sp>
        <p:nvSpPr>
          <p:cNvPr id="3" name="TextBox 2">
            <a:extLst>
              <a:ext uri="{FF2B5EF4-FFF2-40B4-BE49-F238E27FC236}">
                <a16:creationId xmlns:a16="http://schemas.microsoft.com/office/drawing/2014/main" id="{B00556C0-B711-4C5A-B3B1-1DF612055EFE}"/>
              </a:ext>
            </a:extLst>
          </p:cNvPr>
          <p:cNvSpPr txBox="1"/>
          <p:nvPr/>
        </p:nvSpPr>
        <p:spPr>
          <a:xfrm>
            <a:off x="183930" y="3721133"/>
            <a:ext cx="4351283" cy="2585323"/>
          </a:xfrm>
          <a:prstGeom prst="rect">
            <a:avLst/>
          </a:prstGeom>
          <a:noFill/>
        </p:spPr>
        <p:txBody>
          <a:bodyPr wrap="square" rtlCol="0">
            <a:spAutoFit/>
          </a:bodyPr>
          <a:lstStyle/>
          <a:p>
            <a:r>
              <a:rPr lang="en-US" dirty="0">
                <a:latin typeface="Calibri" panose="020F0502020204030204" pitchFamily="34" charset="0"/>
              </a:rPr>
              <a:t>“It’s not that we have a whole system that is not inclusive of individuals with disabilities. It’s not intentional that there are not currently individuals with disabilities [on our board or in leadership positions] but I will be honest that it also hadn’t been a stated priority. … So it’s not exclusion, but we have also not been as intentional there in terms of inclusion as perhaps we could be.”</a:t>
            </a:r>
          </a:p>
        </p:txBody>
      </p:sp>
      <p:sp>
        <p:nvSpPr>
          <p:cNvPr id="4" name="TextBox 3">
            <a:extLst>
              <a:ext uri="{FF2B5EF4-FFF2-40B4-BE49-F238E27FC236}">
                <a16:creationId xmlns:a16="http://schemas.microsoft.com/office/drawing/2014/main" id="{B2BE4B41-FC8E-494E-AE57-FA7EDEF33F37}"/>
              </a:ext>
            </a:extLst>
          </p:cNvPr>
          <p:cNvSpPr txBox="1"/>
          <p:nvPr/>
        </p:nvSpPr>
        <p:spPr>
          <a:xfrm>
            <a:off x="354868" y="1267485"/>
            <a:ext cx="8434264" cy="2031325"/>
          </a:xfrm>
          <a:prstGeom prst="rect">
            <a:avLst/>
          </a:prstGeom>
          <a:noFill/>
        </p:spPr>
        <p:txBody>
          <a:bodyPr wrap="square" rtlCol="0">
            <a:spAutoFit/>
          </a:bodyPr>
          <a:lstStyle/>
          <a:p>
            <a:r>
              <a:rPr lang="en-US" dirty="0">
                <a:latin typeface="Calibri" panose="020F0502020204030204" pitchFamily="34" charset="0"/>
              </a:rPr>
              <a:t>“Our organization pays lip service to engaging folks with disabilities more than taking meaningful and substantive actions. I've heard leadership pat themselves on the back for hiring a person with a disability—to our buildings and grounds department to work as a day porter. There is nothing wrong with that, and I'm happy we made this hire, but I don't believe we employ people with disabilities in our leadership or management staff, so it feels like tokenism and I worry that it could be detrimental, leading to the conclusion that we've checked that box.”</a:t>
            </a:r>
          </a:p>
        </p:txBody>
      </p:sp>
      <p:sp>
        <p:nvSpPr>
          <p:cNvPr id="5" name="TextBox 4">
            <a:extLst>
              <a:ext uri="{FF2B5EF4-FFF2-40B4-BE49-F238E27FC236}">
                <a16:creationId xmlns:a16="http://schemas.microsoft.com/office/drawing/2014/main" id="{80D15DE7-236A-4396-B595-7FAEFD18ADC4}"/>
              </a:ext>
            </a:extLst>
          </p:cNvPr>
          <p:cNvSpPr txBox="1"/>
          <p:nvPr/>
        </p:nvSpPr>
        <p:spPr>
          <a:xfrm>
            <a:off x="5129048" y="4014752"/>
            <a:ext cx="3762704" cy="1754326"/>
          </a:xfrm>
          <a:prstGeom prst="rect">
            <a:avLst/>
          </a:prstGeom>
          <a:noFill/>
        </p:spPr>
        <p:txBody>
          <a:bodyPr wrap="square" rtlCol="0">
            <a:spAutoFit/>
          </a:bodyPr>
          <a:lstStyle/>
          <a:p>
            <a:r>
              <a:rPr lang="en-US" dirty="0">
                <a:latin typeface="Calibri" panose="020F0502020204030204" pitchFamily="34" charset="0"/>
              </a:rPr>
              <a:t>“Just as we have focused on intentionality bringing in women of color, an organization would need to have an intention/initiative to identify, recruit, and cultivate people with disabilities.”</a:t>
            </a:r>
          </a:p>
        </p:txBody>
      </p:sp>
    </p:spTree>
    <p:extLst>
      <p:ext uri="{BB962C8B-B14F-4D97-AF65-F5344CB8AC3E}">
        <p14:creationId xmlns:p14="http://schemas.microsoft.com/office/powerpoint/2010/main" val="3416799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775" y="140208"/>
            <a:ext cx="7619423" cy="923330"/>
          </a:xfrm>
        </p:spPr>
        <p:txBody>
          <a:bodyPr/>
          <a:lstStyle/>
          <a:p>
            <a:pPr algn="r"/>
            <a:r>
              <a:rPr lang="en-US" sz="3000" b="1" dirty="0">
                <a:solidFill>
                  <a:schemeClr val="bg1"/>
                </a:solidFill>
              </a:rPr>
              <a:t>Three-quarters haven’t recruited </a:t>
            </a:r>
            <a:br>
              <a:rPr lang="en-US" sz="3000" b="1" dirty="0">
                <a:solidFill>
                  <a:schemeClr val="bg1"/>
                </a:solidFill>
              </a:rPr>
            </a:br>
            <a:r>
              <a:rPr lang="en-US" sz="3000" b="1" dirty="0">
                <a:solidFill>
                  <a:schemeClr val="bg1"/>
                </a:solidFill>
              </a:rPr>
              <a:t>people with disabilities</a:t>
            </a:r>
          </a:p>
        </p:txBody>
      </p:sp>
      <p:sp>
        <p:nvSpPr>
          <p:cNvPr id="3" name="Rectangle 2"/>
          <p:cNvSpPr/>
          <p:nvPr/>
        </p:nvSpPr>
        <p:spPr>
          <a:xfrm>
            <a:off x="20" y="1371600"/>
            <a:ext cx="8839179" cy="923330"/>
          </a:xfrm>
          <a:prstGeom prst="rect">
            <a:avLst/>
          </a:prstGeom>
        </p:spPr>
        <p:txBody>
          <a:bodyPr wrap="square">
            <a:spAutoFit/>
          </a:bodyPr>
          <a:lstStyle/>
          <a:p>
            <a:pPr marL="457200" marR="0">
              <a:spcBef>
                <a:spcPts val="0"/>
              </a:spcBef>
              <a:spcAft>
                <a:spcPts val="1200"/>
              </a:spcAft>
            </a:pPr>
            <a:r>
              <a:rPr lang="en-US" b="1" dirty="0">
                <a:latin typeface="Arial" panose="020B0604020202020204" pitchFamily="34" charset="0"/>
                <a:ea typeface="Calibri" panose="020F0502020204030204" pitchFamily="34" charset="0"/>
                <a:cs typeface="Arial" panose="020B0604020202020204" pitchFamily="34" charset="0"/>
              </a:rPr>
              <a:t>Q 18. Has your organization made an intentional effort to recruit individuals with disabilities for employment, interns, volunteers and/or board positions in your organization?</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Chart 3" descr="Bar chart for Question 18 - Has your organization made an intentional effort to recruit individuals with disabilities for employment, interns, volunteers and/or board positions in your organization?&#10;&#10;23% - Yes&#10;&#10;46% - No&#10;&#10;5% - N/A&#10;&#10;25% - I Don't Know"/>
          <p:cNvGraphicFramePr/>
          <p:nvPr>
            <p:extLst>
              <p:ext uri="{D42A27DB-BD31-4B8C-83A1-F6EECF244321}">
                <p14:modId xmlns:p14="http://schemas.microsoft.com/office/powerpoint/2010/main" val="4073730638"/>
              </p:ext>
            </p:extLst>
          </p:nvPr>
        </p:nvGraphicFramePr>
        <p:xfrm>
          <a:off x="228599" y="2209800"/>
          <a:ext cx="8610599" cy="4267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1979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266F-7FEB-4E95-8749-C08183C557C3}"/>
              </a:ext>
            </a:extLst>
          </p:cNvPr>
          <p:cNvSpPr>
            <a:spLocks noGrp="1"/>
          </p:cNvSpPr>
          <p:nvPr>
            <p:ph type="title"/>
          </p:nvPr>
        </p:nvSpPr>
        <p:spPr>
          <a:xfrm>
            <a:off x="2251815" y="308501"/>
            <a:ext cx="8229023" cy="553998"/>
          </a:xfrm>
        </p:spPr>
        <p:txBody>
          <a:bodyPr/>
          <a:lstStyle/>
          <a:p>
            <a:r>
              <a:rPr lang="en-US" sz="3600" b="1" dirty="0">
                <a:solidFill>
                  <a:schemeClr val="bg1"/>
                </a:solidFill>
              </a:rPr>
              <a:t>Quotes from participants 3</a:t>
            </a:r>
            <a:endParaRPr lang="en-US" sz="3600" dirty="0"/>
          </a:p>
        </p:txBody>
      </p:sp>
      <p:sp>
        <p:nvSpPr>
          <p:cNvPr id="3" name="TextBox 2">
            <a:extLst>
              <a:ext uri="{FF2B5EF4-FFF2-40B4-BE49-F238E27FC236}">
                <a16:creationId xmlns:a16="http://schemas.microsoft.com/office/drawing/2014/main" id="{A5C5BD0E-2CDB-498C-8897-184B9DBE16D2}"/>
              </a:ext>
            </a:extLst>
          </p:cNvPr>
          <p:cNvSpPr txBox="1"/>
          <p:nvPr/>
        </p:nvSpPr>
        <p:spPr>
          <a:xfrm>
            <a:off x="136635" y="4477407"/>
            <a:ext cx="4955627" cy="2308324"/>
          </a:xfrm>
          <a:prstGeom prst="rect">
            <a:avLst/>
          </a:prstGeom>
          <a:noFill/>
        </p:spPr>
        <p:txBody>
          <a:bodyPr wrap="square" rtlCol="0">
            <a:spAutoFit/>
          </a:bodyPr>
          <a:lstStyle/>
          <a:p>
            <a:r>
              <a:rPr lang="en-US" dirty="0">
                <a:latin typeface="Calibri" panose="020F0502020204030204" pitchFamily="34" charset="0"/>
              </a:rPr>
              <a:t>“On the non-HR side, there is a taboo around pointing out the opportunities associated with hiring for equity and diversity. I feel like if I openly bring up the fact that we only appear to have two staff members with disabilities and that they are not in management or leadership positions (even if I do so diplomatically), I would be perceived as negative and problematic.”</a:t>
            </a:r>
          </a:p>
        </p:txBody>
      </p:sp>
      <p:sp>
        <p:nvSpPr>
          <p:cNvPr id="4" name="TextBox 3">
            <a:extLst>
              <a:ext uri="{FF2B5EF4-FFF2-40B4-BE49-F238E27FC236}">
                <a16:creationId xmlns:a16="http://schemas.microsoft.com/office/drawing/2014/main" id="{96A8EBDD-349C-453A-BB9A-B566DBC56828}"/>
              </a:ext>
            </a:extLst>
          </p:cNvPr>
          <p:cNvSpPr txBox="1"/>
          <p:nvPr/>
        </p:nvSpPr>
        <p:spPr>
          <a:xfrm>
            <a:off x="68319" y="1298027"/>
            <a:ext cx="5176344" cy="2862322"/>
          </a:xfrm>
          <a:prstGeom prst="rect">
            <a:avLst/>
          </a:prstGeom>
          <a:noFill/>
        </p:spPr>
        <p:txBody>
          <a:bodyPr wrap="square" rtlCol="0">
            <a:spAutoFit/>
          </a:bodyPr>
          <a:lstStyle/>
          <a:p>
            <a:r>
              <a:rPr lang="en-US" dirty="0">
                <a:latin typeface="Calibri" panose="020F0502020204030204" pitchFamily="34" charset="0"/>
              </a:rPr>
              <a:t>“I suspect one barrier is the perception that finding capable, well-educated people with disabilities to fill roles is hard, or that we’ve already done what we can to seek out these populations. I think our HR department posts jobs on the ‘usual’ sites and expects that individuals with disabilities have the same opportunity and likelihood to find and access those postings. There doesn't seem to be a deliberate and concerted effort to reach people with disabilities where they are.”</a:t>
            </a:r>
          </a:p>
        </p:txBody>
      </p:sp>
      <p:sp>
        <p:nvSpPr>
          <p:cNvPr id="5" name="TextBox 4">
            <a:extLst>
              <a:ext uri="{FF2B5EF4-FFF2-40B4-BE49-F238E27FC236}">
                <a16:creationId xmlns:a16="http://schemas.microsoft.com/office/drawing/2014/main" id="{2B009A33-0BA0-48D1-8581-C17C9BA8B19F}"/>
              </a:ext>
            </a:extLst>
          </p:cNvPr>
          <p:cNvSpPr txBox="1"/>
          <p:nvPr/>
        </p:nvSpPr>
        <p:spPr>
          <a:xfrm>
            <a:off x="5512674" y="1555531"/>
            <a:ext cx="3563007" cy="1477328"/>
          </a:xfrm>
          <a:prstGeom prst="rect">
            <a:avLst/>
          </a:prstGeom>
          <a:noFill/>
        </p:spPr>
        <p:txBody>
          <a:bodyPr wrap="square" rtlCol="0">
            <a:spAutoFit/>
          </a:bodyPr>
          <a:lstStyle/>
          <a:p>
            <a:r>
              <a:rPr lang="en-US" dirty="0">
                <a:latin typeface="Calibri" panose="020F0502020204030204" pitchFamily="34" charset="0"/>
              </a:rPr>
              <a:t>“As a disabled executive, I have had many issues with trustees and staff members who are not inclusive, do not help, and sometimes ‘doubt’ the level of my disability.”</a:t>
            </a:r>
          </a:p>
        </p:txBody>
      </p:sp>
      <p:sp>
        <p:nvSpPr>
          <p:cNvPr id="6" name="TextBox 5">
            <a:extLst>
              <a:ext uri="{FF2B5EF4-FFF2-40B4-BE49-F238E27FC236}">
                <a16:creationId xmlns:a16="http://schemas.microsoft.com/office/drawing/2014/main" id="{1C41321E-4C67-4D09-BD54-33C4D09CCD49}"/>
              </a:ext>
            </a:extLst>
          </p:cNvPr>
          <p:cNvSpPr txBox="1"/>
          <p:nvPr/>
        </p:nvSpPr>
        <p:spPr>
          <a:xfrm>
            <a:off x="5512674" y="3713679"/>
            <a:ext cx="3263462" cy="1200329"/>
          </a:xfrm>
          <a:prstGeom prst="rect">
            <a:avLst/>
          </a:prstGeom>
          <a:noFill/>
        </p:spPr>
        <p:txBody>
          <a:bodyPr wrap="square" rtlCol="0">
            <a:spAutoFit/>
          </a:bodyPr>
          <a:lstStyle/>
          <a:p>
            <a:r>
              <a:rPr lang="en-US" dirty="0">
                <a:latin typeface="Calibri" panose="020F0502020204030204" pitchFamily="34" charset="0"/>
              </a:rPr>
              <a:t>“Leadership needs to step up and make a real effort, including directing HR to do more targeted recruitment.”</a:t>
            </a:r>
          </a:p>
        </p:txBody>
      </p:sp>
      <p:sp>
        <p:nvSpPr>
          <p:cNvPr id="7" name="TextBox 6">
            <a:extLst>
              <a:ext uri="{FF2B5EF4-FFF2-40B4-BE49-F238E27FC236}">
                <a16:creationId xmlns:a16="http://schemas.microsoft.com/office/drawing/2014/main" id="{C8F9A7E7-EE80-4BEB-B9B3-C9841DD2B085}"/>
              </a:ext>
            </a:extLst>
          </p:cNvPr>
          <p:cNvSpPr txBox="1"/>
          <p:nvPr/>
        </p:nvSpPr>
        <p:spPr>
          <a:xfrm>
            <a:off x="5386550" y="5302469"/>
            <a:ext cx="3689131" cy="923330"/>
          </a:xfrm>
          <a:prstGeom prst="rect">
            <a:avLst/>
          </a:prstGeom>
          <a:noFill/>
        </p:spPr>
        <p:txBody>
          <a:bodyPr wrap="square" rtlCol="0">
            <a:spAutoFit/>
          </a:bodyPr>
          <a:lstStyle/>
          <a:p>
            <a:r>
              <a:rPr lang="en-US" dirty="0">
                <a:latin typeface="Calibri" panose="020F0502020204030204" pitchFamily="34" charset="0"/>
              </a:rPr>
              <a:t>“We need to attract more people with disabilities to apply for jobs with us. They are not on our radar.”</a:t>
            </a:r>
          </a:p>
        </p:txBody>
      </p:sp>
    </p:spTree>
    <p:extLst>
      <p:ext uri="{BB962C8B-B14F-4D97-AF65-F5344CB8AC3E}">
        <p14:creationId xmlns:p14="http://schemas.microsoft.com/office/powerpoint/2010/main" val="3915905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4392" y="304800"/>
            <a:ext cx="8229023" cy="553998"/>
          </a:xfrm>
        </p:spPr>
        <p:txBody>
          <a:bodyPr/>
          <a:lstStyle/>
          <a:p>
            <a:r>
              <a:rPr lang="en-US" sz="3600" b="1" dirty="0">
                <a:solidFill>
                  <a:schemeClr val="bg1"/>
                </a:solidFill>
              </a:rPr>
              <a:t>Positive messaging works!</a:t>
            </a:r>
          </a:p>
        </p:txBody>
      </p:sp>
      <p:sp>
        <p:nvSpPr>
          <p:cNvPr id="3" name="Rectangle 2"/>
          <p:cNvSpPr/>
          <p:nvPr/>
        </p:nvSpPr>
        <p:spPr>
          <a:xfrm>
            <a:off x="76200" y="1295400"/>
            <a:ext cx="8686800" cy="646331"/>
          </a:xfrm>
          <a:prstGeom prst="rect">
            <a:avLst/>
          </a:prstGeom>
        </p:spPr>
        <p:txBody>
          <a:bodyPr wrap="square">
            <a:spAutoFit/>
          </a:bodyPr>
          <a:lstStyle/>
          <a:p>
            <a:pPr marL="228600" marR="0" indent="0">
              <a:spcBef>
                <a:spcPts val="1200"/>
              </a:spcBef>
              <a:spcAft>
                <a:spcPts val="0"/>
              </a:spcAft>
              <a:tabLst>
                <a:tab pos="457200" algn="l"/>
                <a:tab pos="457200" algn="l"/>
              </a:tabLst>
            </a:pPr>
            <a:r>
              <a:rPr lang="en-US" b="1" dirty="0">
                <a:latin typeface="Arial" panose="020B0604020202020204" pitchFamily="34" charset="0"/>
                <a:ea typeface="Calibri" panose="020F0502020204030204" pitchFamily="34" charset="0"/>
                <a:cs typeface="Arial" panose="020B0604020202020204" pitchFamily="34" charset="0"/>
              </a:rPr>
              <a:t>Q 10. What do you think is the most compelling reason to include and increase opportunities for people with disabilities?</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Chart 3" descr="Bar Chart for Question 10 - What do you think is the most compelling reason to include and increase opportunities for people with disabilities?&#10;&#10;7% - Only 1 in 3 people with a disability has a job. People with disabilities are twice as likely to be poor as people without disabilities. They are disproportionately impacted by issues of school suspension and dropping out, unemployment, homelessness, abuse,&#10;&#10;8% - Companies including Microsoft, JPMC, Coca-Cola and others have seen that talented people with disabilities can bring unique experiences, innovation and determination to organizations. It is time for nonprofits and philanthropy to benefit from what people&#10;&#10;18% - Our nation was founded on the principle that anyone who works hard should be able to get ahead in life. People with disabilities deserve equal opportunity to earn an income, achieve independence and be included, just like anyone else&#10;&#10;24% - Problems are best solved by working with people who have experienced them firsthand and know solutions that work. Just like issues that impact people of different racial, ethnic or other backgrounds, people with disabilities should be involved in solving issues that impact them &#10;&#10;44% - Organizations are at their best when they welcome, respect and include people of all backgrounds. This includes people with disabilities"/>
          <p:cNvGraphicFramePr/>
          <p:nvPr>
            <p:extLst>
              <p:ext uri="{D42A27DB-BD31-4B8C-83A1-F6EECF244321}">
                <p14:modId xmlns:p14="http://schemas.microsoft.com/office/powerpoint/2010/main" val="2002213126"/>
              </p:ext>
            </p:extLst>
          </p:nvPr>
        </p:nvGraphicFramePr>
        <p:xfrm>
          <a:off x="457510" y="1941731"/>
          <a:ext cx="8534090" cy="49426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5044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867" y="319206"/>
            <a:ext cx="5867133" cy="553998"/>
          </a:xfrm>
        </p:spPr>
        <p:txBody>
          <a:bodyPr/>
          <a:lstStyle/>
          <a:p>
            <a:r>
              <a:rPr lang="en-US" sz="3600" b="1" dirty="0">
                <a:solidFill>
                  <a:schemeClr val="bg1"/>
                </a:solidFill>
              </a:rPr>
              <a:t>Negative messaging backfires</a:t>
            </a:r>
          </a:p>
        </p:txBody>
      </p:sp>
      <p:sp>
        <p:nvSpPr>
          <p:cNvPr id="4" name="Rectangle 3"/>
          <p:cNvSpPr/>
          <p:nvPr/>
        </p:nvSpPr>
        <p:spPr>
          <a:xfrm>
            <a:off x="838200" y="1334869"/>
            <a:ext cx="7391400" cy="369332"/>
          </a:xfrm>
          <a:prstGeom prst="rect">
            <a:avLst/>
          </a:prstGeom>
        </p:spPr>
        <p:txBody>
          <a:bodyPr wrap="square">
            <a:spAutoFit/>
          </a:bodyPr>
          <a:lstStyle/>
          <a:p>
            <a:pPr marL="457200" marR="0" indent="-228600">
              <a:spcBef>
                <a:spcPts val="1200"/>
              </a:spcBef>
              <a:spcAft>
                <a:spcPts val="0"/>
              </a:spcAft>
              <a:tabLst>
                <a:tab pos="457200" algn="l"/>
                <a:tab pos="457200" algn="l"/>
              </a:tabLst>
            </a:pPr>
            <a:r>
              <a:rPr lang="en-US" b="1" dirty="0">
                <a:latin typeface="Arial" panose="020B0604020202020204" pitchFamily="34" charset="0"/>
                <a:ea typeface="Calibri" panose="020F0502020204030204" pitchFamily="34" charset="0"/>
                <a:cs typeface="Arial" panose="020B0604020202020204" pitchFamily="34" charset="0"/>
              </a:rPr>
              <a:t>Q 11. And what would be your second choice?</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F39E7704-A723-4682-AA4C-3CEED3DB6CF0}"/>
              </a:ext>
            </a:extLst>
          </p:cNvPr>
          <p:cNvGraphicFramePr>
            <a:graphicFrameLocks noChangeAspect="1"/>
          </p:cNvGraphicFramePr>
          <p:nvPr>
            <p:extLst>
              <p:ext uri="{D42A27DB-BD31-4B8C-83A1-F6EECF244321}">
                <p14:modId xmlns:p14="http://schemas.microsoft.com/office/powerpoint/2010/main" val="1577885747"/>
              </p:ext>
            </p:extLst>
          </p:nvPr>
        </p:nvGraphicFramePr>
        <p:xfrm>
          <a:off x="292683" y="1704201"/>
          <a:ext cx="8519469" cy="4920335"/>
        </p:xfrm>
        <a:graphic>
          <a:graphicData uri="http://schemas.openxmlformats.org/presentationml/2006/ole">
            <mc:AlternateContent xmlns:mc="http://schemas.openxmlformats.org/markup-compatibility/2006">
              <mc:Choice xmlns:v="urn:schemas-microsoft-com:vml" Requires="v">
                <p:oleObj spid="_x0000_s1036" name="Document" r:id="rId3" imgW="5937085" imgH="3429559" progId="Word.Document.12">
                  <p:embed/>
                </p:oleObj>
              </mc:Choice>
              <mc:Fallback>
                <p:oleObj name="Document" r:id="rId3" imgW="5937085" imgH="3429559" progId="Word.Document.12">
                  <p:embed/>
                  <p:pic>
                    <p:nvPicPr>
                      <p:cNvPr id="0" name=""/>
                      <p:cNvPicPr/>
                      <p:nvPr/>
                    </p:nvPicPr>
                    <p:blipFill>
                      <a:blip r:embed="rId4"/>
                      <a:stretch>
                        <a:fillRect/>
                      </a:stretch>
                    </p:blipFill>
                    <p:spPr>
                      <a:xfrm>
                        <a:off x="292683" y="1704201"/>
                        <a:ext cx="8519469" cy="4920335"/>
                      </a:xfrm>
                      <a:prstGeom prst="rect">
                        <a:avLst/>
                      </a:prstGeom>
                    </p:spPr>
                  </p:pic>
                </p:oleObj>
              </mc:Fallback>
            </mc:AlternateContent>
          </a:graphicData>
        </a:graphic>
      </p:graphicFrame>
    </p:spTree>
    <p:extLst>
      <p:ext uri="{BB962C8B-B14F-4D97-AF65-F5344CB8AC3E}">
        <p14:creationId xmlns:p14="http://schemas.microsoft.com/office/powerpoint/2010/main" val="179977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416" y="24199"/>
            <a:ext cx="6781223" cy="1107996"/>
          </a:xfrm>
        </p:spPr>
        <p:txBody>
          <a:bodyPr/>
          <a:lstStyle/>
          <a:p>
            <a:pPr algn="r"/>
            <a:r>
              <a:rPr lang="en-US" sz="3600" b="1" dirty="0">
                <a:solidFill>
                  <a:schemeClr val="bg1"/>
                </a:solidFill>
              </a:rPr>
              <a:t>Emphasize positive </a:t>
            </a:r>
            <a:br>
              <a:rPr lang="en-US" sz="3600" b="1" dirty="0">
                <a:solidFill>
                  <a:schemeClr val="bg1"/>
                </a:solidFill>
              </a:rPr>
            </a:br>
            <a:r>
              <a:rPr lang="en-US" sz="3600" b="1" dirty="0">
                <a:solidFill>
                  <a:schemeClr val="bg1"/>
                </a:solidFill>
              </a:rPr>
              <a:t>proven outcomes</a:t>
            </a:r>
          </a:p>
        </p:txBody>
      </p:sp>
      <p:sp>
        <p:nvSpPr>
          <p:cNvPr id="3" name="Rectangle 2"/>
          <p:cNvSpPr/>
          <p:nvPr/>
        </p:nvSpPr>
        <p:spPr>
          <a:xfrm>
            <a:off x="76200" y="1447800"/>
            <a:ext cx="8763000" cy="646331"/>
          </a:xfrm>
          <a:prstGeom prst="rect">
            <a:avLst/>
          </a:prstGeom>
        </p:spPr>
        <p:txBody>
          <a:bodyPr wrap="square">
            <a:spAutoFit/>
          </a:bodyPr>
          <a:lstStyle/>
          <a:p>
            <a:pPr marL="228600" marR="0" indent="0">
              <a:spcBef>
                <a:spcPts val="1200"/>
              </a:spcBef>
              <a:spcAft>
                <a:spcPts val="0"/>
              </a:spcAft>
              <a:tabLst>
                <a:tab pos="457200" algn="l"/>
                <a:tab pos="457200" algn="l"/>
              </a:tabLst>
            </a:pPr>
            <a:r>
              <a:rPr lang="en-US" b="1" dirty="0">
                <a:latin typeface="Arial" panose="020B0604020202020204" pitchFamily="34" charset="0"/>
                <a:ea typeface="Calibri" panose="020F0502020204030204" pitchFamily="34" charset="0"/>
                <a:cs typeface="Arial" panose="020B0604020202020204" pitchFamily="34" charset="0"/>
              </a:rPr>
              <a:t>Q 12. Which one of these facts is most compelling that increasing inclusion of people with disabilities is important? </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5" name="Chart 4" descr="Bar graph with responses to Question 12.&#10;&#10;32% of Federal prisoners, 40% of people in jail and the majority of women who are incarcerated have a disability. Chosen by 3%&#10;&#10;There are more than six million children with disabilities, including more than a million black/African American and 1.5 million LatinX students with disabilities in our schools today. Chosen by 4%&#10;&#10;Only 35% of working age people with disabilities has a job and the poverty rate of working-age people with disabilities is over twice that of persons without disabilities (29% compared to 13%). Chosen by 10%&#10;&#10;Fully 1 in 5 people have a disability. Chosen by 16%&#10;&#10;Most accommodations to include people with disabilities are simple, free or low cost. With new technology and best practices, more people with disabilities can be included successfully. Chosen by 30%&#10;&#10;Studies show that 70% of people with disabilities want to work and that the majority of young people with disabilities can get jobs and careers when they are given the right opportunities and supports. Chosen by 37%&#10;">
            <a:extLst>
              <a:ext uri="{FF2B5EF4-FFF2-40B4-BE49-F238E27FC236}">
                <a16:creationId xmlns:a16="http://schemas.microsoft.com/office/drawing/2014/main" id="{3A671575-65F2-40A1-B33A-009AEDCC613D}"/>
              </a:ext>
            </a:extLst>
          </p:cNvPr>
          <p:cNvGraphicFramePr/>
          <p:nvPr>
            <p:extLst>
              <p:ext uri="{D42A27DB-BD31-4B8C-83A1-F6EECF244321}">
                <p14:modId xmlns:p14="http://schemas.microsoft.com/office/powerpoint/2010/main" val="1313145663"/>
              </p:ext>
            </p:extLst>
          </p:nvPr>
        </p:nvGraphicFramePr>
        <p:xfrm>
          <a:off x="1485900" y="1875817"/>
          <a:ext cx="5943600" cy="48507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308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764353" y="1454227"/>
            <a:ext cx="8082221" cy="4180116"/>
          </a:xfrm>
          <a:prstGeom prst="rect">
            <a:avLst/>
          </a:prstGeom>
          <a:noFill/>
          <a:ln>
            <a:noFill/>
          </a:ln>
        </p:spPr>
        <p:txBody>
          <a:bodyPr wrap="square" lIns="0" tIns="0" rIns="0" bIns="0" anchor="t" anchorCtr="0">
            <a:noAutofit/>
          </a:bodyPr>
          <a:lstStyle/>
          <a:p>
            <a:pPr>
              <a:buSzPct val="25000"/>
            </a:pPr>
            <a:r>
              <a:rPr lang="en" sz="2000" dirty="0">
                <a:latin typeface="Calibri" panose="020F0502020204030204" pitchFamily="34" charset="0"/>
                <a:ea typeface="Libre Baskerville"/>
                <a:cs typeface="Calibri" panose="020F0502020204030204" pitchFamily="34" charset="0"/>
                <a:sym typeface="Libre Baskerville"/>
              </a:rPr>
              <a:t>RespectAbility’s mission is to fight stigmas and advance opportunities so that people with disabilities can fully participate in all aspects of community. </a:t>
            </a: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a:p>
            <a:pPr>
              <a:buSzPct val="25000"/>
            </a:pPr>
            <a:r>
              <a:rPr lang="en" sz="2000" dirty="0">
                <a:latin typeface="Calibri" panose="020F0502020204030204" pitchFamily="34" charset="0"/>
                <a:ea typeface="Libre Baskerville"/>
                <a:cs typeface="Calibri" panose="020F0502020204030204" pitchFamily="34" charset="0"/>
                <a:sym typeface="Libre Baskerville"/>
              </a:rPr>
              <a:t>RespectAbility is a nonprofit, nonpartisan organization that understands we are a stronger community when we demonstrate our values – when we are welcoming, </a:t>
            </a:r>
            <a:r>
              <a:rPr lang="en-US" sz="2000" dirty="0">
                <a:latin typeface="Calibri" panose="020F0502020204030204" pitchFamily="34" charset="0"/>
                <a:ea typeface="Libre Baskerville"/>
                <a:cs typeface="Calibri" panose="020F0502020204030204" pitchFamily="34" charset="0"/>
                <a:sym typeface="Libre Baskerville"/>
              </a:rPr>
              <a:t>learning, </a:t>
            </a:r>
            <a:r>
              <a:rPr lang="en" sz="2000" dirty="0">
                <a:latin typeface="Calibri" panose="020F0502020204030204" pitchFamily="34" charset="0"/>
                <a:ea typeface="Libre Baskerville"/>
                <a:cs typeface="Calibri" panose="020F0502020204030204" pitchFamily="34" charset="0"/>
                <a:sym typeface="Libre Baskerville"/>
              </a:rPr>
              <a:t>diverse, moral and respect one another.</a:t>
            </a: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a:p>
            <a:pPr>
              <a:buSzPct val="25000"/>
            </a:pPr>
            <a:r>
              <a:rPr lang="en" sz="2000" dirty="0">
                <a:latin typeface="Calibri" panose="020F0502020204030204" pitchFamily="34" charset="0"/>
                <a:ea typeface="Libre Baskerville"/>
                <a:cs typeface="Calibri" panose="020F0502020204030204" pitchFamily="34" charset="0"/>
                <a:sym typeface="Libre Baskerville"/>
              </a:rPr>
              <a:t>Led by </a:t>
            </a:r>
            <a:r>
              <a:rPr lang="en-US" sz="2000" dirty="0">
                <a:latin typeface="Calibri" panose="020F0502020204030204" pitchFamily="34" charset="0"/>
                <a:ea typeface="Libre Baskerville"/>
                <a:cs typeface="Calibri" panose="020F0502020204030204" pitchFamily="34" charset="0"/>
                <a:sym typeface="Libre Baskerville"/>
              </a:rPr>
              <a:t>diverse </a:t>
            </a:r>
            <a:r>
              <a:rPr lang="en" sz="2000" dirty="0">
                <a:latin typeface="Calibri" panose="020F0502020204030204" pitchFamily="34" charset="0"/>
                <a:ea typeface="Libre Baskerville"/>
                <a:cs typeface="Calibri" panose="020F0502020204030204" pitchFamily="34" charset="0"/>
                <a:sym typeface="Libre Baskerville"/>
              </a:rPr>
              <a:t>people with disabilities and those who love them, we know that people with disabilities and their families have the same hopes and dreams as everyone else.</a:t>
            </a:r>
            <a:endParaRPr sz="2000" dirty="0">
              <a:latin typeface="Calibri" panose="020F0502020204030204" pitchFamily="34" charset="0"/>
              <a:ea typeface="Libre Baskerville"/>
              <a:cs typeface="Calibri" panose="020F0502020204030204" pitchFamily="34" charset="0"/>
              <a:sym typeface="Libre Baskerville"/>
            </a:endParaRP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p:txBody>
      </p:sp>
      <p:sp>
        <p:nvSpPr>
          <p:cNvPr id="6" name="Title 1">
            <a:extLst>
              <a:ext uri="{FF2B5EF4-FFF2-40B4-BE49-F238E27FC236}">
                <a16:creationId xmlns:a16="http://schemas.microsoft.com/office/drawing/2014/main" id="{26CD7CC5-DD26-974A-9F78-CCBDB3F49C1D}"/>
              </a:ext>
            </a:extLst>
          </p:cNvPr>
          <p:cNvSpPr>
            <a:spLocks noGrp="1"/>
          </p:cNvSpPr>
          <p:nvPr>
            <p:ph type="title"/>
          </p:nvPr>
        </p:nvSpPr>
        <p:spPr>
          <a:xfrm>
            <a:off x="690951" y="196034"/>
            <a:ext cx="8229023" cy="243728"/>
          </a:xfrm>
        </p:spPr>
        <p:txBody>
          <a:bodyPr/>
          <a:lstStyle/>
          <a:p>
            <a:pPr algn="r"/>
            <a:r>
              <a:rPr lang="en-US" sz="4000" b="1" dirty="0">
                <a:solidFill>
                  <a:schemeClr val="lt1"/>
                </a:solidFill>
              </a:rPr>
              <a:t>RespectAbility</a:t>
            </a:r>
            <a:endParaRPr lang="en-US" sz="4000" b="1" dirty="0"/>
          </a:p>
        </p:txBody>
      </p:sp>
    </p:spTree>
    <p:extLst>
      <p:ext uri="{BB962C8B-B14F-4D97-AF65-F5344CB8AC3E}">
        <p14:creationId xmlns:p14="http://schemas.microsoft.com/office/powerpoint/2010/main" val="2060319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248507046"/>
              </p:ext>
            </p:extLst>
          </p:nvPr>
        </p:nvGraphicFramePr>
        <p:xfrm>
          <a:off x="644912" y="2362200"/>
          <a:ext cx="80772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descr="Bar Chart - Be honest here. If you knew that someone you were going to be working with had a disability, would you be…&#10;&#10;23% - Very Excited&#10;&#10;44% - Somewhat Excited&#10;&#10;32% - Somewhat Concerned&#10;&#10;1% - Very Concerned"/>
          <p:cNvSpPr txBox="1"/>
          <p:nvPr/>
        </p:nvSpPr>
        <p:spPr>
          <a:xfrm>
            <a:off x="644912" y="1397000"/>
            <a:ext cx="7848600"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Be honest here. If you knew that someone you were going to be working with had a disability, would you be…</a:t>
            </a:r>
          </a:p>
        </p:txBody>
      </p:sp>
      <p:sp>
        <p:nvSpPr>
          <p:cNvPr id="3" name="Title 2"/>
          <p:cNvSpPr>
            <a:spLocks noGrp="1"/>
          </p:cNvSpPr>
          <p:nvPr>
            <p:ph type="title" idx="4294967295"/>
          </p:nvPr>
        </p:nvSpPr>
        <p:spPr>
          <a:xfrm>
            <a:off x="2081784" y="172287"/>
            <a:ext cx="6883112" cy="1200329"/>
          </a:xfrm>
        </p:spPr>
        <p:txBody>
          <a:bodyPr/>
          <a:lstStyle/>
          <a:p>
            <a:pPr algn="r" rtl="0" eaLnBrk="1" latinLnBrk="0" hangingPunct="1"/>
            <a:r>
              <a:rPr lang="en-US" sz="3000" b="1" kern="1200" dirty="0">
                <a:solidFill>
                  <a:srgbClr val="FFFFFF"/>
                </a:solidFill>
                <a:effectLst/>
                <a:latin typeface="Calibri" charset="0"/>
              </a:rPr>
              <a:t>Two-thirds excited to work with people with disabilities, one-third concerned</a:t>
            </a:r>
            <a:endParaRPr lang="en-US" dirty="0">
              <a:effectLst/>
            </a:endParaRPr>
          </a:p>
          <a:p>
            <a:pPr algn="r"/>
            <a:endParaRPr lang="en-US" dirty="0"/>
          </a:p>
        </p:txBody>
      </p:sp>
    </p:spTree>
    <p:extLst>
      <p:ext uri="{BB962C8B-B14F-4D97-AF65-F5344CB8AC3E}">
        <p14:creationId xmlns:p14="http://schemas.microsoft.com/office/powerpoint/2010/main" val="2027681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840" y="338328"/>
            <a:ext cx="8229023" cy="243728"/>
          </a:xfrm>
        </p:spPr>
        <p:txBody>
          <a:bodyPr/>
          <a:lstStyle/>
          <a:p>
            <a:r>
              <a:rPr lang="en-US" sz="3400" b="1" dirty="0">
                <a:solidFill>
                  <a:schemeClr val="bg1"/>
                </a:solidFill>
              </a:rPr>
              <a:t>A major gap between will and skill</a:t>
            </a:r>
          </a:p>
        </p:txBody>
      </p:sp>
      <p:graphicFrame>
        <p:nvGraphicFramePr>
          <p:cNvPr id="5" name="Chart 4" descr="Bar Chart - There are several accommodations and accessibility tools that enable people with disabilities to engage in organizations and activities. Which of the following are policies of your organization? Please check all that apply.&#10;&#10;59% - Our events are always held in physically accessible spaces that have accessible parking spaces or transportation options for...&#10;&#10;41% - There is a process where employees, trustees/board members and volunteers with disabilities can request and get needed...&#10;&#10;30% - Our public events enable people with disabilities to request accommodations such as sign language interpreters, live...&#10;&#10;17% - We enable people who are blind or have low vision to be able to access our materials on the web by ensuring that our...&#10;&#10;14% - We ensure that people who are deaf or hard of hearing can participate by ensuring that all video content has captions&#10;&#10;16% - None&#10;&#10;10% - Not Applicable"/>
          <p:cNvGraphicFramePr/>
          <p:nvPr>
            <p:extLst>
              <p:ext uri="{D42A27DB-BD31-4B8C-83A1-F6EECF244321}">
                <p14:modId xmlns:p14="http://schemas.microsoft.com/office/powerpoint/2010/main" val="1434159766"/>
              </p:ext>
            </p:extLst>
          </p:nvPr>
        </p:nvGraphicFramePr>
        <p:xfrm>
          <a:off x="167268" y="2447330"/>
          <a:ext cx="8898673" cy="428367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68224" y="1389888"/>
            <a:ext cx="8418309" cy="923330"/>
          </a:xfrm>
          <a:prstGeom prst="rect">
            <a:avLst/>
          </a:prstGeom>
          <a:noFill/>
        </p:spPr>
        <p:txBody>
          <a:bodyPr wrap="square" rtlCol="0">
            <a:spAutoFit/>
          </a:bodyPr>
          <a:lstStyle/>
          <a:p>
            <a:r>
              <a:rPr lang="en-US" b="1" dirty="0">
                <a:solidFill>
                  <a:srgbClr val="000000"/>
                </a:solidFill>
                <a:latin typeface="Arial" panose="020B0604020202020204" pitchFamily="34" charset="0"/>
                <a:cs typeface="Arial" panose="020B0604020202020204" pitchFamily="34" charset="0"/>
              </a:rPr>
              <a:t>There are several accommodations and accessibility tools that enable people with disabilities to engage in organizations and activities. Which of the following are policies of your organization? Please check all that apply.</a:t>
            </a:r>
          </a:p>
        </p:txBody>
      </p:sp>
    </p:spTree>
    <p:extLst>
      <p:ext uri="{BB962C8B-B14F-4D97-AF65-F5344CB8AC3E}">
        <p14:creationId xmlns:p14="http://schemas.microsoft.com/office/powerpoint/2010/main" val="819766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3657" y="45069"/>
            <a:ext cx="7238423" cy="1046440"/>
          </a:xfrm>
        </p:spPr>
        <p:txBody>
          <a:bodyPr/>
          <a:lstStyle/>
          <a:p>
            <a:pPr algn="r"/>
            <a:r>
              <a:rPr lang="en-US" sz="3400" b="1" dirty="0">
                <a:solidFill>
                  <a:schemeClr val="bg1"/>
                </a:solidFill>
              </a:rPr>
              <a:t>Organizations do not represent the people they serve</a:t>
            </a:r>
          </a:p>
        </p:txBody>
      </p:sp>
      <p:graphicFrame>
        <p:nvGraphicFramePr>
          <p:cNvPr id="5" name="Chart 4" descr="Bar Chart - Which of the following groups in your organization include people with disabilities? Please check all that apply.&#10;&#10;24% - Board&#10;&#10;20% - Professional...&#10;&#10;42% - Staff Overall&#10;&#10;41% - Volunteers&#10;&#10;65% - People you serve&#10;&#10;6% - Not applicable&#10;&#10;23% - I Don't Know"/>
          <p:cNvGraphicFramePr/>
          <p:nvPr>
            <p:extLst>
              <p:ext uri="{D42A27DB-BD31-4B8C-83A1-F6EECF244321}">
                <p14:modId xmlns:p14="http://schemas.microsoft.com/office/powerpoint/2010/main" val="793700478"/>
              </p:ext>
            </p:extLst>
          </p:nvPr>
        </p:nvGraphicFramePr>
        <p:xfrm>
          <a:off x="685490" y="2170331"/>
          <a:ext cx="8001000" cy="4679176"/>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510" y="1524000"/>
            <a:ext cx="8229023" cy="646331"/>
          </a:xfrm>
          <a:prstGeom prst="rect">
            <a:avLst/>
          </a:prstGeom>
          <a:noFill/>
        </p:spPr>
        <p:txBody>
          <a:bodyPr wrap="square" rtlCol="0">
            <a:spAutoFit/>
          </a:bodyPr>
          <a:lstStyle/>
          <a:p>
            <a:r>
              <a:rPr lang="en-US" dirty="0"/>
              <a:t>Which of the following groups in your organization include people with disabilities? Please check all that apply.</a:t>
            </a:r>
          </a:p>
        </p:txBody>
      </p:sp>
    </p:spTree>
    <p:extLst>
      <p:ext uri="{BB962C8B-B14F-4D97-AF65-F5344CB8AC3E}">
        <p14:creationId xmlns:p14="http://schemas.microsoft.com/office/powerpoint/2010/main" val="1701028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0" y="364732"/>
            <a:ext cx="6019533" cy="89533"/>
          </a:xfrm>
        </p:spPr>
        <p:txBody>
          <a:bodyPr/>
          <a:lstStyle/>
          <a:p>
            <a:r>
              <a:rPr lang="en-US" sz="3200" b="1" dirty="0">
                <a:solidFill>
                  <a:schemeClr val="bg1"/>
                </a:solidFill>
              </a:rPr>
              <a:t>Performance metrics matter</a:t>
            </a:r>
          </a:p>
        </p:txBody>
      </p:sp>
      <p:graphicFrame>
        <p:nvGraphicFramePr>
          <p:cNvPr id="5" name="Chart 4" descr="Bar Chart - Do you ask your members or grantees if they are representative (e.g., staff, board) of the people they serve?&#10;&#10;28% - YES&#10;&#10;30% - NO&#10;&#10;23% - Not Applicable&#10;&#10;19% - I Don't Know"/>
          <p:cNvGraphicFramePr/>
          <p:nvPr>
            <p:extLst>
              <p:ext uri="{D42A27DB-BD31-4B8C-83A1-F6EECF244321}">
                <p14:modId xmlns:p14="http://schemas.microsoft.com/office/powerpoint/2010/main" val="3177072338"/>
              </p:ext>
            </p:extLst>
          </p:nvPr>
        </p:nvGraphicFramePr>
        <p:xfrm>
          <a:off x="685533" y="2667000"/>
          <a:ext cx="8001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510" y="1524000"/>
            <a:ext cx="8229023" cy="646331"/>
          </a:xfrm>
          <a:prstGeom prst="rect">
            <a:avLst/>
          </a:prstGeom>
          <a:noFill/>
        </p:spPr>
        <p:txBody>
          <a:bodyPr wrap="square" rtlCol="0">
            <a:spAutoFit/>
          </a:bodyPr>
          <a:lstStyle/>
          <a:p>
            <a:r>
              <a:rPr lang="en-US" dirty="0"/>
              <a:t>Do you ask your members or grantees if they are representative (e.g., staff, board) of the people they serve?</a:t>
            </a:r>
          </a:p>
        </p:txBody>
      </p:sp>
    </p:spTree>
    <p:extLst>
      <p:ext uri="{BB962C8B-B14F-4D97-AF65-F5344CB8AC3E}">
        <p14:creationId xmlns:p14="http://schemas.microsoft.com/office/powerpoint/2010/main" val="1887119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256" y="119888"/>
            <a:ext cx="7924223" cy="1107996"/>
          </a:xfrm>
        </p:spPr>
        <p:txBody>
          <a:bodyPr/>
          <a:lstStyle/>
          <a:p>
            <a:pPr algn="r"/>
            <a:r>
              <a:rPr lang="en-US" sz="3600" b="1" dirty="0">
                <a:solidFill>
                  <a:schemeClr val="bg1"/>
                </a:solidFill>
              </a:rPr>
              <a:t>Missed opportunity to hold </a:t>
            </a:r>
            <a:br>
              <a:rPr lang="en-US" sz="3600" b="1" dirty="0">
                <a:solidFill>
                  <a:schemeClr val="bg1"/>
                </a:solidFill>
              </a:rPr>
            </a:br>
            <a:r>
              <a:rPr lang="en-US" sz="3600" b="1" dirty="0">
                <a:solidFill>
                  <a:schemeClr val="bg1"/>
                </a:solidFill>
              </a:rPr>
              <a:t>people accountable</a:t>
            </a:r>
            <a:endParaRPr lang="en-US" sz="3600" dirty="0"/>
          </a:p>
        </p:txBody>
      </p:sp>
      <p:graphicFrame>
        <p:nvGraphicFramePr>
          <p:cNvPr id="5" name="Chart 4"/>
          <p:cNvGraphicFramePr/>
          <p:nvPr>
            <p:extLst>
              <p:ext uri="{D42A27DB-BD31-4B8C-83A1-F6EECF244321}">
                <p14:modId xmlns:p14="http://schemas.microsoft.com/office/powerpoint/2010/main" val="3342216329"/>
              </p:ext>
            </p:extLst>
          </p:nvPr>
        </p:nvGraphicFramePr>
        <p:xfrm>
          <a:off x="685533" y="2667000"/>
          <a:ext cx="8001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510" y="1524000"/>
            <a:ext cx="8229023" cy="369332"/>
          </a:xfrm>
          <a:prstGeom prst="rect">
            <a:avLst/>
          </a:prstGeom>
          <a:noFill/>
        </p:spPr>
        <p:txBody>
          <a:bodyPr wrap="square" rtlCol="0">
            <a:spAutoFit/>
          </a:bodyPr>
          <a:lstStyle/>
          <a:p>
            <a:r>
              <a:rPr lang="en-US" dirty="0"/>
              <a:t>Is disability included in that representation?</a:t>
            </a:r>
          </a:p>
        </p:txBody>
      </p:sp>
    </p:spTree>
    <p:extLst>
      <p:ext uri="{BB962C8B-B14F-4D97-AF65-F5344CB8AC3E}">
        <p14:creationId xmlns:p14="http://schemas.microsoft.com/office/powerpoint/2010/main" val="627487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4432" y="66040"/>
            <a:ext cx="6324023" cy="1107996"/>
          </a:xfrm>
        </p:spPr>
        <p:txBody>
          <a:bodyPr/>
          <a:lstStyle/>
          <a:p>
            <a:pPr algn="r"/>
            <a:r>
              <a:rPr lang="en-US" sz="3600" b="1" dirty="0">
                <a:solidFill>
                  <a:schemeClr val="bg1"/>
                </a:solidFill>
              </a:rPr>
              <a:t>Inclusion doesn’t happen </a:t>
            </a:r>
            <a:br>
              <a:rPr lang="en-US" sz="3600" b="1" dirty="0">
                <a:solidFill>
                  <a:schemeClr val="bg1"/>
                </a:solidFill>
              </a:rPr>
            </a:br>
            <a:r>
              <a:rPr lang="en-US" sz="3600" b="1" dirty="0">
                <a:solidFill>
                  <a:schemeClr val="bg1"/>
                </a:solidFill>
              </a:rPr>
              <a:t>by accident</a:t>
            </a:r>
          </a:p>
        </p:txBody>
      </p:sp>
      <p:graphicFrame>
        <p:nvGraphicFramePr>
          <p:cNvPr id="5" name="Chart 4" descr="Bar Chart - Do you ask your members or grantees to intentionally include people with disabilities in their work?&#10;&#10;20% - YES&#10;&#10;39% - NO&#10;&#10;23% - Not Applicable&#10;&#10;18% - I Don't Know"/>
          <p:cNvGraphicFramePr/>
          <p:nvPr>
            <p:extLst>
              <p:ext uri="{D42A27DB-BD31-4B8C-83A1-F6EECF244321}">
                <p14:modId xmlns:p14="http://schemas.microsoft.com/office/powerpoint/2010/main" val="1407308256"/>
              </p:ext>
            </p:extLst>
          </p:nvPr>
        </p:nvGraphicFramePr>
        <p:xfrm>
          <a:off x="685533" y="2667000"/>
          <a:ext cx="8001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510" y="1524000"/>
            <a:ext cx="8229023" cy="646331"/>
          </a:xfrm>
          <a:prstGeom prst="rect">
            <a:avLst/>
          </a:prstGeom>
          <a:noFill/>
        </p:spPr>
        <p:txBody>
          <a:bodyPr wrap="square" rtlCol="0">
            <a:spAutoFit/>
          </a:bodyPr>
          <a:lstStyle/>
          <a:p>
            <a:r>
              <a:rPr lang="en-US" dirty="0"/>
              <a:t>Do you ask your members or grantees to intentionally include people with disabilities in their work?</a:t>
            </a:r>
          </a:p>
        </p:txBody>
      </p:sp>
    </p:spTree>
    <p:extLst>
      <p:ext uri="{BB962C8B-B14F-4D97-AF65-F5344CB8AC3E}">
        <p14:creationId xmlns:p14="http://schemas.microsoft.com/office/powerpoint/2010/main" val="1063377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6889" y="53848"/>
            <a:ext cx="6070060" cy="1107996"/>
          </a:xfrm>
        </p:spPr>
        <p:txBody>
          <a:bodyPr/>
          <a:lstStyle/>
          <a:p>
            <a:pPr algn="r"/>
            <a:r>
              <a:rPr lang="en-US" sz="3600" b="1" dirty="0">
                <a:solidFill>
                  <a:schemeClr val="bg1"/>
                </a:solidFill>
              </a:rPr>
              <a:t>A picture is worth a </a:t>
            </a:r>
            <a:br>
              <a:rPr lang="en-US" sz="3600" b="1" dirty="0">
                <a:solidFill>
                  <a:schemeClr val="bg1"/>
                </a:solidFill>
              </a:rPr>
            </a:br>
            <a:r>
              <a:rPr lang="en-US" sz="3600" b="1" dirty="0">
                <a:solidFill>
                  <a:schemeClr val="bg1"/>
                </a:solidFill>
              </a:rPr>
              <a:t>thousand words</a:t>
            </a:r>
          </a:p>
        </p:txBody>
      </p:sp>
      <p:graphicFrame>
        <p:nvGraphicFramePr>
          <p:cNvPr id="5" name="Chart 4" descr="Bar Chart - Does your organization depict people with visible disabilities (i.e. show pictures of people who use wheelchairs, white cane, have Down Syndrome etc.) in your internal or external marketing and/or advertising materials?&#10;&#10;38% - YES&#10;&#10;44% - NO&#10;&#10;9% - Not Applicable&#10;&#10;9% - I Don't Know"/>
          <p:cNvGraphicFramePr/>
          <p:nvPr>
            <p:extLst>
              <p:ext uri="{D42A27DB-BD31-4B8C-83A1-F6EECF244321}">
                <p14:modId xmlns:p14="http://schemas.microsoft.com/office/powerpoint/2010/main" val="2234534729"/>
              </p:ext>
            </p:extLst>
          </p:nvPr>
        </p:nvGraphicFramePr>
        <p:xfrm>
          <a:off x="685533" y="2667000"/>
          <a:ext cx="800100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510" y="1524000"/>
            <a:ext cx="8229023" cy="923330"/>
          </a:xfrm>
          <a:prstGeom prst="rect">
            <a:avLst/>
          </a:prstGeom>
          <a:noFill/>
        </p:spPr>
        <p:txBody>
          <a:bodyPr wrap="square" rtlCol="0">
            <a:spAutoFit/>
          </a:bodyPr>
          <a:lstStyle/>
          <a:p>
            <a:r>
              <a:rPr lang="en-US" dirty="0"/>
              <a:t>Does your organization depict people with visible disabilities (i.e. show pictures of people who use wheelchairs, white cane, have Down Syndrome etc.) in your internal or external marketing and/or advertising materials?</a:t>
            </a:r>
          </a:p>
        </p:txBody>
      </p:sp>
    </p:spTree>
    <p:extLst>
      <p:ext uri="{BB962C8B-B14F-4D97-AF65-F5344CB8AC3E}">
        <p14:creationId xmlns:p14="http://schemas.microsoft.com/office/powerpoint/2010/main" val="835118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1988" y="152400"/>
            <a:ext cx="6857733" cy="984885"/>
          </a:xfrm>
        </p:spPr>
        <p:txBody>
          <a:bodyPr/>
          <a:lstStyle/>
          <a:p>
            <a:pPr algn="r"/>
            <a:r>
              <a:rPr lang="en-US" sz="3200" b="1" dirty="0">
                <a:solidFill>
                  <a:schemeClr val="bg1"/>
                </a:solidFill>
              </a:rPr>
              <a:t>Organizations with intentional disability inclusion are more successful</a:t>
            </a:r>
          </a:p>
        </p:txBody>
      </p:sp>
      <p:graphicFrame>
        <p:nvGraphicFramePr>
          <p:cNvPr id="4" name="Table 3" descr="Table with the following information -&#10;&#10;Board includes people with disabilities:&#10;-Orgs with no DEI Policy - 17%&#10;-Orgs with DEI Policy - 26%&#10;-Orgs with DEI Policy that includes disability - 34%&#10;-Orgs with people with disabilities among board, staff, or leadership - 45%&#10;&#10;Professional leadership includes people with disabilities:&#10;-Orgs with no DEI Policy - 11%&#10;-Orgs with DEI Policy - 22%&#10;-Orgs with DEI Policy that includes disability - 28%&#10;-Orgs with people with disabilities among board, staff, or leadership - 38%&#10;&#10;Staff overall includes people with disabilities:&#10;-Orgs with no DEI Policy - 27%&#10;-Orgs with DEI Policy - 47%&#10;-Orgs with DEI Policy that includes disability - 57%&#10;-Orgs with people with disabilities among board, staff, or leadership - 81%&#10;&#10;Org has made intentional efforts to recruit people with disabilities for employment, internships, volunteer or board positions:&#10;-Orgs with no DEI Policy - 15%&#10;-Orgs with DEI Policy - 26%&#10;-Orgs with DEI Policy that includes disability - 34%&#10;-Orgs with people with disabilities among board, staff, or leadership - 38%&#10;&#10;Org asks members or grantees to intentionally include people with disabilities in their work:&#10;-Orgs with no DEI Policy - 10%&#10;-Orgs with DEI Policy - 23%&#10;-Orgs with DEI Policy that includes disability - 28%&#10;-Orgs with people with disabilities among board, staff, or leadership - 25%&#10;&#10;Org depicts people with visible disabilities in marketing materials:&#10;-Orgs with no DEI Policy - 28%&#10;-Orgs with DEI Policy - 41%&#10;-Orgs with DEI Policy that includes disability - 50%&#10;-Orgs with people with disabilities among board, staff, or leadership - 53%&#10;&#10;Org has an explicit, public policy that people with disabilities cannot be denied an equal opportunity to participate in services and activities:&#10;-Orgs with no DEI Policy - 58%&#10;-Orgs with DEI Policy - 77%&#10;-Orgs with DEI Policy that includes disability - 82%&#10;-Orgs with people with disabilities among board, staff, or leadership - 81%&#10;&#10;Events are always in physically accessible spaces:&#10;-Orgs with no DEI Policy - 49%&#10;-Orgs with DEI Policy - 63%&#10;-Orgs with DEI Policy that includes disability - 67%&#10;-Orgs with people with disabilities among board, staff, or leadership - 71%&#10;&#10;Website is set up properly for screen readers for people with low vision:&#10;-Orgs with no DEI Policy - 9%&#10;-Orgs with DEI Policy - 19%&#10;-Orgs with DEI Policy that includes disability - 24%&#10;-Orgs with people with disabilities among board, staff, or leadership - 24%&#10;&#10;All video content has captions for people who are deaf or hard of hearing:&#10;-Orgs with no DEI Policy - 5%&#10;-Orgs with DEI Policy - 17%&#10;-Orgs with DEI Policy that includes disability - 21%&#10;-Orgs with people with disabilities among board, staff, or leadership - 20%&#10;&#10;Public events enable people with disabilities to request accommodations such as sign language interpreters, live captioning, or food allergy alternatives:&#10;-Orgs with no DEI Policy - 21%&#10;-Orgs with DEI Policy - 34%&#10;-Orgs with DEI Policy that includes disability - 38%&#10;-Orgs with people with disabilities among board, staff, or leadership - 40%&#10;&#10;There is a process for employees, board, or trustees to request and receive accommodations if needed:&#10;-Orgs with no DEI Policy - 20%&#10;-Orgs with DEI Policy - 49%&#10;-Orgs with DEI Policy that includes disability - 56%&#10;-Orgs with people with disabilities among board, staff, or leadership - 58%&#10;&#10;Learning opportunities for staff include disability as an area of focus:&#10;-Orgs with no DEI Policy - 23%&#10;-Orgs with DEI Policy - 39%&#10;-Orgs with DEI Policy that includes disability - 51%&#10;-Orgs with people with disabilities among board, staff, or leadership - 48%&#10;&#10;"/>
          <p:cNvGraphicFramePr>
            <a:graphicFrameLocks noGrp="1"/>
          </p:cNvGraphicFramePr>
          <p:nvPr>
            <p:extLst>
              <p:ext uri="{D42A27DB-BD31-4B8C-83A1-F6EECF244321}">
                <p14:modId xmlns:p14="http://schemas.microsoft.com/office/powerpoint/2010/main" val="2208576223"/>
              </p:ext>
            </p:extLst>
          </p:nvPr>
        </p:nvGraphicFramePr>
        <p:xfrm>
          <a:off x="114321" y="1295400"/>
          <a:ext cx="8915400" cy="5410200"/>
        </p:xfrm>
        <a:graphic>
          <a:graphicData uri="http://schemas.openxmlformats.org/drawingml/2006/table">
            <a:tbl>
              <a:tblPr firstRow="1" firstCol="1" bandRow="1">
                <a:tableStyleId>{5C22544A-7EE6-4342-B048-85BDC9FD1C3A}</a:tableStyleId>
              </a:tblPr>
              <a:tblGrid>
                <a:gridCol w="3719320">
                  <a:extLst>
                    <a:ext uri="{9D8B030D-6E8A-4147-A177-3AD203B41FA5}">
                      <a16:colId xmlns:a16="http://schemas.microsoft.com/office/drawing/2014/main" val="20000"/>
                    </a:ext>
                  </a:extLst>
                </a:gridCol>
                <a:gridCol w="1299020">
                  <a:extLst>
                    <a:ext uri="{9D8B030D-6E8A-4147-A177-3AD203B41FA5}">
                      <a16:colId xmlns:a16="http://schemas.microsoft.com/office/drawing/2014/main" val="20001"/>
                    </a:ext>
                  </a:extLst>
                </a:gridCol>
                <a:gridCol w="1299020">
                  <a:extLst>
                    <a:ext uri="{9D8B030D-6E8A-4147-A177-3AD203B41FA5}">
                      <a16:colId xmlns:a16="http://schemas.microsoft.com/office/drawing/2014/main" val="20002"/>
                    </a:ext>
                  </a:extLst>
                </a:gridCol>
                <a:gridCol w="1299020">
                  <a:extLst>
                    <a:ext uri="{9D8B030D-6E8A-4147-A177-3AD203B41FA5}">
                      <a16:colId xmlns:a16="http://schemas.microsoft.com/office/drawing/2014/main" val="20003"/>
                    </a:ext>
                  </a:extLst>
                </a:gridCol>
                <a:gridCol w="1299020">
                  <a:extLst>
                    <a:ext uri="{9D8B030D-6E8A-4147-A177-3AD203B41FA5}">
                      <a16:colId xmlns:a16="http://schemas.microsoft.com/office/drawing/2014/main" val="20004"/>
                    </a:ext>
                  </a:extLst>
                </a:gridCol>
              </a:tblGrid>
              <a:tr h="820042">
                <a:tc>
                  <a:txBody>
                    <a:bodyPr/>
                    <a:lstStyle/>
                    <a:p>
                      <a:pPr marL="0" marR="0" algn="l">
                        <a:spcBef>
                          <a:spcPts val="0"/>
                        </a:spcBef>
                        <a:spcAft>
                          <a:spcPts val="0"/>
                        </a:spcAft>
                      </a:pPr>
                      <a:r>
                        <a:rPr lang="en-US" sz="1000" dirty="0"/>
                        <a:t> </a:t>
                      </a:r>
                    </a:p>
                  </a:txBody>
                  <a:tcPr marL="2183" marR="2183" marT="0" marB="0"/>
                </a:tc>
                <a:tc>
                  <a:txBody>
                    <a:bodyPr/>
                    <a:lstStyle/>
                    <a:p>
                      <a:pPr marL="0" marR="0" algn="ctr">
                        <a:spcBef>
                          <a:spcPts val="0"/>
                        </a:spcBef>
                        <a:spcAft>
                          <a:spcPts val="0"/>
                        </a:spcAft>
                      </a:pPr>
                      <a:r>
                        <a:rPr lang="en-US" sz="1000" dirty="0"/>
                        <a:t>ORGS WITH NO DEI POLICY</a:t>
                      </a:r>
                    </a:p>
                  </a:txBody>
                  <a:tcPr marL="2183" marR="2183" marT="0" marB="0"/>
                </a:tc>
                <a:tc>
                  <a:txBody>
                    <a:bodyPr/>
                    <a:lstStyle/>
                    <a:p>
                      <a:pPr marL="0" marR="0" algn="ctr">
                        <a:spcBef>
                          <a:spcPts val="0"/>
                        </a:spcBef>
                        <a:spcAft>
                          <a:spcPts val="0"/>
                        </a:spcAft>
                      </a:pPr>
                      <a:r>
                        <a:rPr lang="en-US" sz="1000" dirty="0"/>
                        <a:t>ORGS WITH DEI POLICY</a:t>
                      </a:r>
                    </a:p>
                  </a:txBody>
                  <a:tcPr marL="2183" marR="2183" marT="0" marB="0"/>
                </a:tc>
                <a:tc>
                  <a:txBody>
                    <a:bodyPr/>
                    <a:lstStyle/>
                    <a:p>
                      <a:pPr marL="0" marR="0" algn="ctr">
                        <a:spcBef>
                          <a:spcPts val="0"/>
                        </a:spcBef>
                        <a:spcAft>
                          <a:spcPts val="0"/>
                        </a:spcAft>
                      </a:pPr>
                      <a:r>
                        <a:rPr lang="en-US" sz="1000"/>
                        <a:t>ORGS WITH DEI POLICY THAT INCLUDES DISABILITY</a:t>
                      </a:r>
                    </a:p>
                  </a:txBody>
                  <a:tcPr marL="2183" marR="2183" marT="0" marB="0"/>
                </a:tc>
                <a:tc>
                  <a:txBody>
                    <a:bodyPr/>
                    <a:lstStyle/>
                    <a:p>
                      <a:pPr marL="0" marR="0" algn="ctr">
                        <a:spcBef>
                          <a:spcPts val="0"/>
                        </a:spcBef>
                        <a:spcAft>
                          <a:spcPts val="0"/>
                        </a:spcAft>
                      </a:pPr>
                      <a:r>
                        <a:rPr lang="en-US" sz="1000" dirty="0"/>
                        <a:t>ORGS W/ PEOPLE W/ DISABILITIES AMONG BOARD, STAFF, OR LEADERSHIP</a:t>
                      </a:r>
                    </a:p>
                  </a:txBody>
                  <a:tcPr marL="2183" marR="2183" marT="0" marB="0"/>
                </a:tc>
                <a:extLst>
                  <a:ext uri="{0D108BD9-81ED-4DB2-BD59-A6C34878D82A}">
                    <a16:rowId xmlns:a16="http://schemas.microsoft.com/office/drawing/2014/main" val="10000"/>
                  </a:ext>
                </a:extLst>
              </a:tr>
              <a:tr h="184681">
                <a:tc>
                  <a:txBody>
                    <a:bodyPr/>
                    <a:lstStyle/>
                    <a:p>
                      <a:pPr marL="0" marR="0" algn="l">
                        <a:spcBef>
                          <a:spcPts val="0"/>
                        </a:spcBef>
                        <a:spcAft>
                          <a:spcPts val="0"/>
                        </a:spcAft>
                      </a:pPr>
                      <a:r>
                        <a:rPr lang="en-US" sz="1000" dirty="0"/>
                        <a:t>Board includes people with disabilities</a:t>
                      </a:r>
                    </a:p>
                  </a:txBody>
                  <a:tcPr marL="2183" marR="2183" marT="0" marB="0"/>
                </a:tc>
                <a:tc>
                  <a:txBody>
                    <a:bodyPr/>
                    <a:lstStyle/>
                    <a:p>
                      <a:pPr marL="0" marR="0" algn="ctr">
                        <a:spcBef>
                          <a:spcPts val="0"/>
                        </a:spcBef>
                        <a:spcAft>
                          <a:spcPts val="0"/>
                        </a:spcAft>
                      </a:pPr>
                      <a:r>
                        <a:rPr lang="en-US" sz="1000"/>
                        <a:t>17%</a:t>
                      </a:r>
                    </a:p>
                  </a:txBody>
                  <a:tcPr marL="2183" marR="2183" marT="0" marB="0"/>
                </a:tc>
                <a:tc>
                  <a:txBody>
                    <a:bodyPr/>
                    <a:lstStyle/>
                    <a:p>
                      <a:pPr marL="0" marR="0" algn="ctr">
                        <a:spcBef>
                          <a:spcPts val="0"/>
                        </a:spcBef>
                        <a:spcAft>
                          <a:spcPts val="0"/>
                        </a:spcAft>
                      </a:pPr>
                      <a:r>
                        <a:rPr lang="en-US" sz="1000"/>
                        <a:t>26%</a:t>
                      </a:r>
                    </a:p>
                  </a:txBody>
                  <a:tcPr marL="2183" marR="2183" marT="0" marB="0"/>
                </a:tc>
                <a:tc>
                  <a:txBody>
                    <a:bodyPr/>
                    <a:lstStyle/>
                    <a:p>
                      <a:pPr marL="0" marR="0" algn="ctr">
                        <a:spcBef>
                          <a:spcPts val="0"/>
                        </a:spcBef>
                        <a:spcAft>
                          <a:spcPts val="0"/>
                        </a:spcAft>
                      </a:pPr>
                      <a:r>
                        <a:rPr lang="en-US" sz="1000"/>
                        <a:t>34%</a:t>
                      </a:r>
                    </a:p>
                  </a:txBody>
                  <a:tcPr marL="2183" marR="2183" marT="0" marB="0"/>
                </a:tc>
                <a:tc>
                  <a:txBody>
                    <a:bodyPr/>
                    <a:lstStyle/>
                    <a:p>
                      <a:pPr marL="0" marR="0" algn="ctr">
                        <a:spcBef>
                          <a:spcPts val="0"/>
                        </a:spcBef>
                        <a:spcAft>
                          <a:spcPts val="0"/>
                        </a:spcAft>
                      </a:pPr>
                      <a:r>
                        <a:rPr lang="en-US" sz="1000" dirty="0"/>
                        <a:t>45%</a:t>
                      </a:r>
                    </a:p>
                  </a:txBody>
                  <a:tcPr marL="2183" marR="2183" marT="0" marB="0"/>
                </a:tc>
                <a:extLst>
                  <a:ext uri="{0D108BD9-81ED-4DB2-BD59-A6C34878D82A}">
                    <a16:rowId xmlns:a16="http://schemas.microsoft.com/office/drawing/2014/main" val="10001"/>
                  </a:ext>
                </a:extLst>
              </a:tr>
              <a:tr h="230852">
                <a:tc>
                  <a:txBody>
                    <a:bodyPr/>
                    <a:lstStyle/>
                    <a:p>
                      <a:pPr marL="0" marR="0" algn="l">
                        <a:spcBef>
                          <a:spcPts val="0"/>
                        </a:spcBef>
                        <a:spcAft>
                          <a:spcPts val="0"/>
                        </a:spcAft>
                      </a:pPr>
                      <a:r>
                        <a:rPr lang="en-US" sz="1000" dirty="0"/>
                        <a:t>Professional leadership includes people with disabilities</a:t>
                      </a:r>
                    </a:p>
                  </a:txBody>
                  <a:tcPr marL="2183" marR="2183" marT="0" marB="0"/>
                </a:tc>
                <a:tc>
                  <a:txBody>
                    <a:bodyPr/>
                    <a:lstStyle/>
                    <a:p>
                      <a:pPr marL="0" marR="0" algn="ctr">
                        <a:spcBef>
                          <a:spcPts val="0"/>
                        </a:spcBef>
                        <a:spcAft>
                          <a:spcPts val="0"/>
                        </a:spcAft>
                      </a:pPr>
                      <a:r>
                        <a:rPr lang="en-US" sz="1000"/>
                        <a:t>11%</a:t>
                      </a:r>
                    </a:p>
                  </a:txBody>
                  <a:tcPr marL="2183" marR="2183" marT="0" marB="0"/>
                </a:tc>
                <a:tc>
                  <a:txBody>
                    <a:bodyPr/>
                    <a:lstStyle/>
                    <a:p>
                      <a:pPr marL="0" marR="0" algn="ctr">
                        <a:spcBef>
                          <a:spcPts val="0"/>
                        </a:spcBef>
                        <a:spcAft>
                          <a:spcPts val="0"/>
                        </a:spcAft>
                      </a:pPr>
                      <a:r>
                        <a:rPr lang="en-US" sz="1000" dirty="0"/>
                        <a:t>22%</a:t>
                      </a:r>
                    </a:p>
                  </a:txBody>
                  <a:tcPr marL="2183" marR="2183" marT="0" marB="0"/>
                </a:tc>
                <a:tc>
                  <a:txBody>
                    <a:bodyPr/>
                    <a:lstStyle/>
                    <a:p>
                      <a:pPr marL="0" marR="0" algn="ctr">
                        <a:spcBef>
                          <a:spcPts val="0"/>
                        </a:spcBef>
                        <a:spcAft>
                          <a:spcPts val="0"/>
                        </a:spcAft>
                      </a:pPr>
                      <a:r>
                        <a:rPr lang="en-US" sz="1000"/>
                        <a:t>28%</a:t>
                      </a:r>
                    </a:p>
                  </a:txBody>
                  <a:tcPr marL="2183" marR="2183" marT="0" marB="0"/>
                </a:tc>
                <a:tc>
                  <a:txBody>
                    <a:bodyPr/>
                    <a:lstStyle/>
                    <a:p>
                      <a:pPr marL="0" marR="0" algn="ctr">
                        <a:spcBef>
                          <a:spcPts val="0"/>
                        </a:spcBef>
                        <a:spcAft>
                          <a:spcPts val="0"/>
                        </a:spcAft>
                      </a:pPr>
                      <a:r>
                        <a:rPr lang="en-US" sz="1000" dirty="0"/>
                        <a:t>38%</a:t>
                      </a:r>
                    </a:p>
                  </a:txBody>
                  <a:tcPr marL="2183" marR="2183" marT="0" marB="0"/>
                </a:tc>
                <a:extLst>
                  <a:ext uri="{0D108BD9-81ED-4DB2-BD59-A6C34878D82A}">
                    <a16:rowId xmlns:a16="http://schemas.microsoft.com/office/drawing/2014/main" val="10002"/>
                  </a:ext>
                </a:extLst>
              </a:tr>
              <a:tr h="184681">
                <a:tc>
                  <a:txBody>
                    <a:bodyPr/>
                    <a:lstStyle/>
                    <a:p>
                      <a:pPr marL="0" marR="0" algn="l">
                        <a:spcBef>
                          <a:spcPts val="0"/>
                        </a:spcBef>
                        <a:spcAft>
                          <a:spcPts val="0"/>
                        </a:spcAft>
                      </a:pPr>
                      <a:r>
                        <a:rPr lang="en-US" sz="1000" dirty="0"/>
                        <a:t>Staff overall includes people with disabilities</a:t>
                      </a:r>
                    </a:p>
                  </a:txBody>
                  <a:tcPr marL="2183" marR="2183" marT="0" marB="0"/>
                </a:tc>
                <a:tc>
                  <a:txBody>
                    <a:bodyPr/>
                    <a:lstStyle/>
                    <a:p>
                      <a:pPr marL="0" marR="0" algn="ctr">
                        <a:spcBef>
                          <a:spcPts val="0"/>
                        </a:spcBef>
                        <a:spcAft>
                          <a:spcPts val="0"/>
                        </a:spcAft>
                      </a:pPr>
                      <a:r>
                        <a:rPr lang="en-US" sz="1000"/>
                        <a:t>27%</a:t>
                      </a:r>
                    </a:p>
                  </a:txBody>
                  <a:tcPr marL="2183" marR="2183" marT="0" marB="0"/>
                </a:tc>
                <a:tc>
                  <a:txBody>
                    <a:bodyPr/>
                    <a:lstStyle/>
                    <a:p>
                      <a:pPr marL="0" marR="0" algn="ctr">
                        <a:spcBef>
                          <a:spcPts val="0"/>
                        </a:spcBef>
                        <a:spcAft>
                          <a:spcPts val="0"/>
                        </a:spcAft>
                      </a:pPr>
                      <a:r>
                        <a:rPr lang="en-US" sz="1000"/>
                        <a:t>47%</a:t>
                      </a:r>
                    </a:p>
                  </a:txBody>
                  <a:tcPr marL="2183" marR="2183" marT="0" marB="0"/>
                </a:tc>
                <a:tc>
                  <a:txBody>
                    <a:bodyPr/>
                    <a:lstStyle/>
                    <a:p>
                      <a:pPr marL="0" marR="0" algn="ctr">
                        <a:spcBef>
                          <a:spcPts val="0"/>
                        </a:spcBef>
                        <a:spcAft>
                          <a:spcPts val="0"/>
                        </a:spcAft>
                      </a:pPr>
                      <a:r>
                        <a:rPr lang="en-US" sz="1000"/>
                        <a:t>57%</a:t>
                      </a:r>
                    </a:p>
                  </a:txBody>
                  <a:tcPr marL="2183" marR="2183" marT="0" marB="0"/>
                </a:tc>
                <a:tc>
                  <a:txBody>
                    <a:bodyPr/>
                    <a:lstStyle/>
                    <a:p>
                      <a:pPr marL="0" marR="0" algn="ctr">
                        <a:spcBef>
                          <a:spcPts val="0"/>
                        </a:spcBef>
                        <a:spcAft>
                          <a:spcPts val="0"/>
                        </a:spcAft>
                      </a:pPr>
                      <a:r>
                        <a:rPr lang="en-US" sz="1000" dirty="0"/>
                        <a:t>81%</a:t>
                      </a:r>
                    </a:p>
                  </a:txBody>
                  <a:tcPr marL="2183" marR="2183" marT="0" marB="0"/>
                </a:tc>
                <a:extLst>
                  <a:ext uri="{0D108BD9-81ED-4DB2-BD59-A6C34878D82A}">
                    <a16:rowId xmlns:a16="http://schemas.microsoft.com/office/drawing/2014/main" val="10003"/>
                  </a:ext>
                </a:extLst>
              </a:tr>
              <a:tr h="507874">
                <a:tc>
                  <a:txBody>
                    <a:bodyPr/>
                    <a:lstStyle/>
                    <a:p>
                      <a:pPr marL="0" marR="0" algn="l">
                        <a:spcBef>
                          <a:spcPts val="0"/>
                        </a:spcBef>
                        <a:spcAft>
                          <a:spcPts val="0"/>
                        </a:spcAft>
                      </a:pPr>
                      <a:r>
                        <a:rPr lang="en-US" sz="1000" dirty="0">
                          <a:effectLst/>
                        </a:rPr>
                        <a:t>Org has made intentional efforts to recruit people with disabilities for employment, internships, volunteer or board positions</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15%</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26%</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34%</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38%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04"/>
                  </a:ext>
                </a:extLst>
              </a:tr>
              <a:tr h="369363">
                <a:tc>
                  <a:txBody>
                    <a:bodyPr/>
                    <a:lstStyle/>
                    <a:p>
                      <a:pPr marL="0" marR="0" algn="l">
                        <a:spcBef>
                          <a:spcPts val="0"/>
                        </a:spcBef>
                        <a:spcAft>
                          <a:spcPts val="0"/>
                        </a:spcAft>
                      </a:pPr>
                      <a:r>
                        <a:rPr lang="en-US" sz="1000" dirty="0">
                          <a:effectLst/>
                        </a:rPr>
                        <a:t>Org asks members or grantees to intentionally include people with disabilities in their work</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10%</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23%</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25%</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05"/>
                  </a:ext>
                </a:extLst>
              </a:tr>
              <a:tr h="328016">
                <a:tc>
                  <a:txBody>
                    <a:bodyPr/>
                    <a:lstStyle/>
                    <a:p>
                      <a:pPr marL="0" marR="0" algn="l">
                        <a:spcBef>
                          <a:spcPts val="0"/>
                        </a:spcBef>
                        <a:spcAft>
                          <a:spcPts val="0"/>
                        </a:spcAft>
                      </a:pPr>
                      <a:r>
                        <a:rPr lang="en-US" sz="1000" dirty="0">
                          <a:effectLst/>
                        </a:rPr>
                        <a:t>Org depicts people with visible disabilities in marketing materials</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41%</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50%</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53%</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06"/>
                  </a:ext>
                </a:extLst>
              </a:tr>
              <a:tr h="554044">
                <a:tc>
                  <a:txBody>
                    <a:bodyPr/>
                    <a:lstStyle/>
                    <a:p>
                      <a:pPr marL="0" marR="0" algn="l">
                        <a:spcBef>
                          <a:spcPts val="0"/>
                        </a:spcBef>
                        <a:spcAft>
                          <a:spcPts val="0"/>
                        </a:spcAft>
                      </a:pPr>
                      <a:r>
                        <a:rPr lang="en-US" sz="1000" dirty="0">
                          <a:effectLst/>
                        </a:rPr>
                        <a:t>Org has an explicit, public policy that people with disabilities cannot be denied an equal opportunity to participate in services and activities</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77%</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82%</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81%</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07"/>
                  </a:ext>
                </a:extLst>
              </a:tr>
              <a:tr h="230852">
                <a:tc>
                  <a:txBody>
                    <a:bodyPr/>
                    <a:lstStyle/>
                    <a:p>
                      <a:pPr marL="0" marR="0" algn="l">
                        <a:spcBef>
                          <a:spcPts val="0"/>
                        </a:spcBef>
                        <a:spcAft>
                          <a:spcPts val="0"/>
                        </a:spcAft>
                      </a:pPr>
                      <a:r>
                        <a:rPr lang="en-US" sz="1000" dirty="0">
                          <a:effectLst/>
                        </a:rPr>
                        <a:t>Events are always held in physically accessible spaces</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49%</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63%</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67%</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71%</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08"/>
                  </a:ext>
                </a:extLst>
              </a:tr>
              <a:tr h="328016">
                <a:tc>
                  <a:txBody>
                    <a:bodyPr/>
                    <a:lstStyle/>
                    <a:p>
                      <a:pPr marL="0" marR="0" algn="l">
                        <a:spcBef>
                          <a:spcPts val="0"/>
                        </a:spcBef>
                        <a:spcAft>
                          <a:spcPts val="0"/>
                        </a:spcAft>
                      </a:pPr>
                      <a:r>
                        <a:rPr lang="en-US" sz="1000" dirty="0">
                          <a:effectLst/>
                        </a:rPr>
                        <a:t>Website is set up properly for screen readers for people with low vision</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9%</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19%</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24%</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24%</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09"/>
                  </a:ext>
                </a:extLst>
              </a:tr>
              <a:tr h="328016">
                <a:tc>
                  <a:txBody>
                    <a:bodyPr/>
                    <a:lstStyle/>
                    <a:p>
                      <a:pPr marL="0" marR="0" algn="l">
                        <a:spcBef>
                          <a:spcPts val="0"/>
                        </a:spcBef>
                        <a:spcAft>
                          <a:spcPts val="0"/>
                        </a:spcAft>
                      </a:pPr>
                      <a:r>
                        <a:rPr lang="en-US" sz="1000" dirty="0">
                          <a:effectLst/>
                        </a:rPr>
                        <a:t>All video content has captions for people who are deaf or hard of hearing</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17%</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21%</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20%</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10"/>
                  </a:ext>
                </a:extLst>
              </a:tr>
              <a:tr h="600215">
                <a:tc>
                  <a:txBody>
                    <a:bodyPr/>
                    <a:lstStyle/>
                    <a:p>
                      <a:pPr marL="0" marR="0" algn="l">
                        <a:spcBef>
                          <a:spcPts val="0"/>
                        </a:spcBef>
                        <a:spcAft>
                          <a:spcPts val="0"/>
                        </a:spcAft>
                      </a:pPr>
                      <a:r>
                        <a:rPr lang="en-US" sz="1000" dirty="0">
                          <a:effectLst/>
                        </a:rPr>
                        <a:t>Public events enable with people disabilities to request accommodations such as sign language interpreters, live captioning, or food allergy alternatives</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21%</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34%</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38%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40%</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11"/>
                  </a:ext>
                </a:extLst>
              </a:tr>
              <a:tr h="415532">
                <a:tc>
                  <a:txBody>
                    <a:bodyPr/>
                    <a:lstStyle/>
                    <a:p>
                      <a:pPr marL="0" marR="0" algn="l">
                        <a:spcBef>
                          <a:spcPts val="0"/>
                        </a:spcBef>
                        <a:spcAft>
                          <a:spcPts val="0"/>
                        </a:spcAft>
                      </a:pPr>
                      <a:r>
                        <a:rPr lang="en-US" sz="1000" dirty="0">
                          <a:effectLst/>
                        </a:rPr>
                        <a:t>There is a process for employees, board, or trustees to request and receive accommodations if needed</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20%</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49%</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56%</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12"/>
                  </a:ext>
                </a:extLst>
              </a:tr>
              <a:tr h="328016">
                <a:tc>
                  <a:txBody>
                    <a:bodyPr/>
                    <a:lstStyle/>
                    <a:p>
                      <a:pPr marL="0" marR="0" algn="l">
                        <a:spcBef>
                          <a:spcPts val="0"/>
                        </a:spcBef>
                        <a:spcAft>
                          <a:spcPts val="0"/>
                        </a:spcAft>
                      </a:pPr>
                      <a:r>
                        <a:rPr lang="en-US" sz="1000" dirty="0">
                          <a:effectLst/>
                        </a:rPr>
                        <a:t>Learning opportunities for staff include disability as an area of focus</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23%</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39%</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51%</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tc>
                  <a:txBody>
                    <a:bodyPr/>
                    <a:lstStyle/>
                    <a:p>
                      <a:pPr marL="0" marR="0" algn="ctr">
                        <a:spcBef>
                          <a:spcPts val="0"/>
                        </a:spcBef>
                        <a:spcAft>
                          <a:spcPts val="0"/>
                        </a:spcAft>
                      </a:pPr>
                      <a:r>
                        <a:rPr lang="en-US" sz="1000" dirty="0">
                          <a:effectLst/>
                        </a:rPr>
                        <a:t>48%</a:t>
                      </a:r>
                      <a:endParaRPr lang="en-US" sz="1000" b="1" i="0" dirty="0">
                        <a:effectLst/>
                        <a:latin typeface="Calibri" panose="020F0502020204030204" pitchFamily="34" charset="0"/>
                        <a:ea typeface="Calibri" panose="020F0502020204030204" pitchFamily="34" charset="0"/>
                        <a:cs typeface="Arial" panose="020B0604020202020204" pitchFamily="34" charset="0"/>
                      </a:endParaRPr>
                    </a:p>
                  </a:txBody>
                  <a:tcPr marL="2183" marR="2183"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037030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07C7-E15C-4E61-B3E8-F72DF52D9E24}"/>
              </a:ext>
            </a:extLst>
          </p:cNvPr>
          <p:cNvSpPr>
            <a:spLocks noGrp="1"/>
          </p:cNvSpPr>
          <p:nvPr>
            <p:ph type="title"/>
          </p:nvPr>
        </p:nvSpPr>
        <p:spPr>
          <a:xfrm>
            <a:off x="2304393" y="284653"/>
            <a:ext cx="8229023" cy="553998"/>
          </a:xfrm>
        </p:spPr>
        <p:txBody>
          <a:bodyPr/>
          <a:lstStyle/>
          <a:p>
            <a:r>
              <a:rPr lang="en-US" sz="3600" b="1" dirty="0">
                <a:solidFill>
                  <a:schemeClr val="bg1"/>
                </a:solidFill>
              </a:rPr>
              <a:t>Quotes from participants 4</a:t>
            </a:r>
          </a:p>
        </p:txBody>
      </p:sp>
      <p:sp>
        <p:nvSpPr>
          <p:cNvPr id="3" name="TextBox 2">
            <a:extLst>
              <a:ext uri="{FF2B5EF4-FFF2-40B4-BE49-F238E27FC236}">
                <a16:creationId xmlns:a16="http://schemas.microsoft.com/office/drawing/2014/main" id="{EBBA88B7-8D84-49CD-9E84-C7A2BCE277B4}"/>
              </a:ext>
            </a:extLst>
          </p:cNvPr>
          <p:cNvSpPr txBox="1"/>
          <p:nvPr/>
        </p:nvSpPr>
        <p:spPr>
          <a:xfrm>
            <a:off x="1923393" y="1602828"/>
            <a:ext cx="5806966" cy="1754326"/>
          </a:xfrm>
          <a:prstGeom prst="rect">
            <a:avLst/>
          </a:prstGeom>
          <a:noFill/>
        </p:spPr>
        <p:txBody>
          <a:bodyPr wrap="square" rtlCol="0">
            <a:spAutoFit/>
          </a:bodyPr>
          <a:lstStyle/>
          <a:p>
            <a:r>
              <a:rPr lang="en-US" dirty="0">
                <a:latin typeface="Calibri" panose="020F0502020204030204" pitchFamily="34" charset="0"/>
              </a:rPr>
              <a:t>“Having persons with disabilities on staff, in planning committees and as major contributors to events or campaigns will lead to more acceptance and inclusion. Essentially, just ‘doing it.’ As more people with disabilities are included, there will be more visibility and awareness and that will grow the acceptance and inclusion rates.”</a:t>
            </a:r>
          </a:p>
        </p:txBody>
      </p:sp>
      <p:sp>
        <p:nvSpPr>
          <p:cNvPr id="4" name="TextBox 3">
            <a:extLst>
              <a:ext uri="{FF2B5EF4-FFF2-40B4-BE49-F238E27FC236}">
                <a16:creationId xmlns:a16="http://schemas.microsoft.com/office/drawing/2014/main" id="{9F3AD014-D837-401A-AB8E-CF25E4447EBE}"/>
              </a:ext>
            </a:extLst>
          </p:cNvPr>
          <p:cNvSpPr txBox="1"/>
          <p:nvPr/>
        </p:nvSpPr>
        <p:spPr>
          <a:xfrm>
            <a:off x="310055" y="3988024"/>
            <a:ext cx="3988676" cy="2031325"/>
          </a:xfrm>
          <a:prstGeom prst="rect">
            <a:avLst/>
          </a:prstGeom>
          <a:noFill/>
        </p:spPr>
        <p:txBody>
          <a:bodyPr wrap="square" rtlCol="0">
            <a:spAutoFit/>
          </a:bodyPr>
          <a:lstStyle/>
          <a:p>
            <a:r>
              <a:rPr lang="en-US" dirty="0">
                <a:latin typeface="Calibri" panose="020F0502020204030204" pitchFamily="34" charset="0"/>
              </a:rPr>
              <a:t>“If people were able to see themselves in the place of someone with a disability – or if they had the chance to really know someone or work with someone with a disability – that would really help people see the issue beyond their preconceived notions.”</a:t>
            </a:r>
          </a:p>
        </p:txBody>
      </p:sp>
      <p:sp>
        <p:nvSpPr>
          <p:cNvPr id="5" name="TextBox 4">
            <a:extLst>
              <a:ext uri="{FF2B5EF4-FFF2-40B4-BE49-F238E27FC236}">
                <a16:creationId xmlns:a16="http://schemas.microsoft.com/office/drawing/2014/main" id="{20DC2E31-BC75-40A7-B5E4-F7449042A9E0}"/>
              </a:ext>
            </a:extLst>
          </p:cNvPr>
          <p:cNvSpPr txBox="1"/>
          <p:nvPr/>
        </p:nvSpPr>
        <p:spPr>
          <a:xfrm>
            <a:off x="5428594" y="3988023"/>
            <a:ext cx="3342290" cy="2031325"/>
          </a:xfrm>
          <a:prstGeom prst="rect">
            <a:avLst/>
          </a:prstGeom>
          <a:noFill/>
        </p:spPr>
        <p:txBody>
          <a:bodyPr wrap="square" rtlCol="0">
            <a:spAutoFit/>
          </a:bodyPr>
          <a:lstStyle/>
          <a:p>
            <a:r>
              <a:rPr lang="en-US" dirty="0">
                <a:latin typeface="Calibri" panose="020F0502020204030204" pitchFamily="34" charset="0"/>
              </a:rPr>
              <a:t>“We are usually hesitant to accept someone who is different from ourselves because we are not informed. Education, information, and training is always a place to start when it comes to accepting change.”</a:t>
            </a:r>
          </a:p>
        </p:txBody>
      </p:sp>
    </p:spTree>
    <p:extLst>
      <p:ext uri="{BB962C8B-B14F-4D97-AF65-F5344CB8AC3E}">
        <p14:creationId xmlns:p14="http://schemas.microsoft.com/office/powerpoint/2010/main" val="27015081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223" descr="Magnifying glass " title="Magnifying Glass"/>
          <p:cNvPicPr preferRelativeResize="0"/>
          <p:nvPr/>
        </p:nvPicPr>
        <p:blipFill rotWithShape="1">
          <a:blip r:embed="rId2">
            <a:alphaModFix/>
          </a:blip>
          <a:srcRect l="2738" t="2683" r="3765" b="18954"/>
          <a:stretch/>
        </p:blipFill>
        <p:spPr>
          <a:xfrm>
            <a:off x="1085081" y="1250432"/>
            <a:ext cx="7171024" cy="5589608"/>
          </a:xfrm>
          <a:prstGeom prst="rect">
            <a:avLst/>
          </a:prstGeom>
          <a:noFill/>
          <a:ln>
            <a:noFill/>
          </a:ln>
        </p:spPr>
      </p:pic>
      <p:sp>
        <p:nvSpPr>
          <p:cNvPr id="4" name="TextBox 3"/>
          <p:cNvSpPr txBox="1"/>
          <p:nvPr/>
        </p:nvSpPr>
        <p:spPr>
          <a:xfrm>
            <a:off x="1901693" y="2372602"/>
            <a:ext cx="3239310" cy="2112795"/>
          </a:xfrm>
          <a:prstGeom prst="rect">
            <a:avLst/>
          </a:prstGeom>
          <a:ln>
            <a:noFill/>
          </a:ln>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2200" dirty="0">
                <a:solidFill>
                  <a:prstClr val="black"/>
                </a:solidFill>
                <a:latin typeface="Calibri" panose="020F0502020204030204" pitchFamily="34" charset="0"/>
                <a:ea typeface="Lato" panose="020F0502020204030203" pitchFamily="34" charset="0"/>
                <a:cs typeface="Calibri" panose="020F0502020204030204" pitchFamily="34" charset="0"/>
              </a:rPr>
              <a:t>By adding the disability lens to your existing work, you have the opportunity to create better outcomes for people with and without disabilities alike</a:t>
            </a:r>
          </a:p>
        </p:txBody>
      </p:sp>
      <p:sp>
        <p:nvSpPr>
          <p:cNvPr id="2" name="Title 1"/>
          <p:cNvSpPr>
            <a:spLocks noGrp="1"/>
          </p:cNvSpPr>
          <p:nvPr>
            <p:ph type="title" idx="4294967295"/>
          </p:nvPr>
        </p:nvSpPr>
        <p:spPr>
          <a:xfrm>
            <a:off x="3021554" y="305761"/>
            <a:ext cx="5909703" cy="492443"/>
          </a:xfrm>
        </p:spPr>
        <p:txBody>
          <a:bodyPr/>
          <a:lstStyle/>
          <a:p>
            <a:pPr algn="r"/>
            <a:r>
              <a:rPr lang="en-US" sz="3200" b="1" dirty="0">
                <a:solidFill>
                  <a:schemeClr val="bg1"/>
                </a:solidFill>
                <a:latin typeface="Calibri" panose="020F0502020204030204" pitchFamily="34" charset="0"/>
                <a:ea typeface="Lato" panose="020F0502020204030203" pitchFamily="34" charset="0"/>
                <a:cs typeface="Calibri" panose="020F0502020204030204" pitchFamily="34" charset="0"/>
              </a:rPr>
              <a:t>Adding the Disability Lens…</a:t>
            </a:r>
          </a:p>
        </p:txBody>
      </p:sp>
    </p:spTree>
    <p:extLst>
      <p:ext uri="{BB962C8B-B14F-4D97-AF65-F5344CB8AC3E}">
        <p14:creationId xmlns:p14="http://schemas.microsoft.com/office/powerpoint/2010/main" val="155630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8520" y="190236"/>
            <a:ext cx="7100635" cy="903641"/>
          </a:xfrm>
        </p:spPr>
        <p:txBody>
          <a:bodyPr/>
          <a:lstStyle/>
          <a:p>
            <a:pPr algn="r" eaLnBrk="1" hangingPunct="1"/>
            <a:r>
              <a:rPr lang="en-US" altLang="en-US" sz="3800" b="1" dirty="0">
                <a:solidFill>
                  <a:schemeClr val="bg1"/>
                </a:solidFill>
                <a:latin typeface="Calibri" panose="020F0502020204030204" pitchFamily="34" charset="0"/>
                <a:ea typeface="Lato" panose="020F0502020204030203" pitchFamily="34" charset="0"/>
                <a:cs typeface="Calibri" panose="020F0502020204030204" pitchFamily="34" charset="0"/>
              </a:rPr>
              <a:t>Speakers</a:t>
            </a:r>
          </a:p>
        </p:txBody>
      </p:sp>
      <p:sp>
        <p:nvSpPr>
          <p:cNvPr id="4" name="TextBox 3"/>
          <p:cNvSpPr txBox="1"/>
          <p:nvPr/>
        </p:nvSpPr>
        <p:spPr>
          <a:xfrm>
            <a:off x="-105468" y="1296002"/>
            <a:ext cx="3261360" cy="861774"/>
          </a:xfrm>
          <a:prstGeom prst="rect">
            <a:avLst/>
          </a:prstGeom>
          <a:noFill/>
        </p:spPr>
        <p:txBody>
          <a:bodyPr wrap="square" rtlCol="0">
            <a:spAutoFit/>
          </a:bodyPr>
          <a:lstStyle/>
          <a:p>
            <a:pPr algn="ctr"/>
            <a:r>
              <a:rPr lang="en-US" altLang="en-US" dirty="0">
                <a:latin typeface="Calibri" panose="020F0502020204030204" pitchFamily="34" charset="0"/>
                <a:ea typeface="Lato" panose="020F0502020204030203" pitchFamily="34" charset="0"/>
                <a:cs typeface="Calibri" panose="020F0502020204030204" pitchFamily="34" charset="0"/>
              </a:rPr>
              <a:t>Jennifer Laszlo Mizrahi</a:t>
            </a:r>
          </a:p>
          <a:p>
            <a:pPr algn="ctr"/>
            <a:r>
              <a:rPr lang="en-US" altLang="en-US" sz="1200" dirty="0">
                <a:latin typeface="Calibri" panose="020F0502020204030204" pitchFamily="34" charset="0"/>
                <a:ea typeface="Lato" panose="020F0502020204030203" pitchFamily="34" charset="0"/>
                <a:cs typeface="Calibri" panose="020F0502020204030204" pitchFamily="34" charset="0"/>
              </a:rPr>
              <a:t>President, </a:t>
            </a:r>
            <a:r>
              <a:rPr lang="en-US" altLang="en-US" sz="1200" dirty="0" err="1">
                <a:latin typeface="Calibri" panose="020F0502020204030204" pitchFamily="34" charset="0"/>
                <a:ea typeface="Lato" panose="020F0502020204030203" pitchFamily="34" charset="0"/>
                <a:cs typeface="Calibri" panose="020F0502020204030204" pitchFamily="34" charset="0"/>
              </a:rPr>
              <a:t>RespectAbility</a:t>
            </a:r>
            <a:endParaRPr lang="en-US" altLang="en-US" sz="1200" dirty="0">
              <a:latin typeface="Calibri" panose="020F0502020204030204" pitchFamily="34" charset="0"/>
              <a:ea typeface="Lato" panose="020F0502020204030203" pitchFamily="34" charset="0"/>
              <a:cs typeface="Calibri" panose="020F0502020204030204" pitchFamily="34" charset="0"/>
            </a:endParaRPr>
          </a:p>
          <a:p>
            <a:pPr algn="ctr"/>
            <a:endParaRPr lang="en-US" altLang="en-US" dirty="0">
              <a:latin typeface="Calibri" panose="020F0502020204030204" pitchFamily="34" charset="0"/>
              <a:ea typeface="Lato" panose="020F0502020204030203" pitchFamily="34" charset="0"/>
              <a:cs typeface="Calibri" panose="020F0502020204030204" pitchFamily="34" charset="0"/>
            </a:endParaRPr>
          </a:p>
        </p:txBody>
      </p:sp>
      <p:sp>
        <p:nvSpPr>
          <p:cNvPr id="5" name="Rectangle 4"/>
          <p:cNvSpPr/>
          <p:nvPr/>
        </p:nvSpPr>
        <p:spPr>
          <a:xfrm>
            <a:off x="3592799" y="1278819"/>
            <a:ext cx="1958421" cy="830997"/>
          </a:xfrm>
          <a:prstGeom prst="rect">
            <a:avLst/>
          </a:prstGeom>
        </p:spPr>
        <p:txBody>
          <a:bodyPr wrap="none">
            <a:spAutoFit/>
          </a:bodyPr>
          <a:lstStyle/>
          <a:p>
            <a:pPr algn="ctr"/>
            <a:r>
              <a:rPr lang="en-US" altLang="en-US" dirty="0">
                <a:latin typeface="Calibri" panose="020F0502020204030204" pitchFamily="34" charset="0"/>
                <a:ea typeface="Lato" panose="020F0502020204030203" pitchFamily="34" charset="0"/>
                <a:cs typeface="Calibri" panose="020F0502020204030204" pitchFamily="34" charset="0"/>
              </a:rPr>
              <a:t>Hon. Steve Bartlett</a:t>
            </a:r>
          </a:p>
          <a:p>
            <a:pPr algn="ctr"/>
            <a:r>
              <a:rPr lang="en-US" altLang="en-US" sz="1200" dirty="0">
                <a:latin typeface="Calibri" panose="020F0502020204030204" pitchFamily="34" charset="0"/>
                <a:ea typeface="Lato" panose="020F0502020204030203" pitchFamily="34" charset="0"/>
                <a:cs typeface="Calibri" panose="020F0502020204030204" pitchFamily="34" charset="0"/>
              </a:rPr>
              <a:t>Chair, </a:t>
            </a:r>
            <a:r>
              <a:rPr lang="en-US" altLang="en-US" sz="1200" dirty="0" err="1">
                <a:latin typeface="Calibri" panose="020F0502020204030204" pitchFamily="34" charset="0"/>
                <a:ea typeface="Lato" panose="020F0502020204030203" pitchFamily="34" charset="0"/>
                <a:cs typeface="Calibri" panose="020F0502020204030204" pitchFamily="34" charset="0"/>
              </a:rPr>
              <a:t>RespectAbility</a:t>
            </a:r>
            <a:endParaRPr lang="en-US" altLang="en-US" sz="1200" dirty="0">
              <a:latin typeface="Calibri" panose="020F0502020204030204" pitchFamily="34" charset="0"/>
              <a:ea typeface="Lato" panose="020F0502020204030203" pitchFamily="34" charset="0"/>
              <a:cs typeface="Calibri" panose="020F0502020204030204" pitchFamily="34" charset="0"/>
            </a:endParaRPr>
          </a:p>
          <a:p>
            <a:pPr algn="ctr"/>
            <a:endParaRPr lang="en-US" altLang="en-US" dirty="0">
              <a:latin typeface="Calibri" panose="020F0502020204030204" pitchFamily="34" charset="0"/>
              <a:ea typeface="Lato" panose="020F0502020204030203" pitchFamily="34" charset="0"/>
              <a:cs typeface="Calibri" panose="020F0502020204030204" pitchFamily="34" charset="0"/>
            </a:endParaRPr>
          </a:p>
        </p:txBody>
      </p:sp>
      <p:sp>
        <p:nvSpPr>
          <p:cNvPr id="6" name="Rectangle 5"/>
          <p:cNvSpPr/>
          <p:nvPr/>
        </p:nvSpPr>
        <p:spPr>
          <a:xfrm>
            <a:off x="5865945" y="1194976"/>
            <a:ext cx="3125655" cy="1015663"/>
          </a:xfrm>
          <a:prstGeom prst="rect">
            <a:avLst/>
          </a:prstGeom>
        </p:spPr>
        <p:txBody>
          <a:bodyPr wrap="square">
            <a:spAutoFit/>
          </a:bodyPr>
          <a:lstStyle/>
          <a:p>
            <a:pPr algn="ctr"/>
            <a:r>
              <a:rPr lang="en-US" altLang="en-US" dirty="0">
                <a:latin typeface="Calibri" panose="020F0502020204030204" pitchFamily="34" charset="0"/>
                <a:ea typeface="Lato" panose="020F0502020204030203" pitchFamily="34" charset="0"/>
                <a:cs typeface="Calibri" panose="020F0502020204030204" pitchFamily="34" charset="0"/>
              </a:rPr>
              <a:t>Aaron </a:t>
            </a:r>
            <a:r>
              <a:rPr lang="en-US" altLang="en-US" dirty="0" err="1">
                <a:latin typeface="Calibri" panose="020F0502020204030204" pitchFamily="34" charset="0"/>
                <a:ea typeface="Lato" panose="020F0502020204030203" pitchFamily="34" charset="0"/>
                <a:cs typeface="Calibri" panose="020F0502020204030204" pitchFamily="34" charset="0"/>
              </a:rPr>
              <a:t>Dorfman</a:t>
            </a:r>
            <a:endParaRPr lang="en-US" altLang="en-US" dirty="0">
              <a:latin typeface="Calibri" panose="020F0502020204030204" pitchFamily="34" charset="0"/>
              <a:ea typeface="Lato" panose="020F0502020204030203" pitchFamily="34" charset="0"/>
              <a:cs typeface="Calibri" panose="020F0502020204030204" pitchFamily="34" charset="0"/>
            </a:endParaRPr>
          </a:p>
          <a:p>
            <a:pPr algn="ctr"/>
            <a:r>
              <a:rPr lang="en-US" altLang="en-US" sz="1200" dirty="0">
                <a:latin typeface="Calibri" panose="020F0502020204030204" pitchFamily="34" charset="0"/>
                <a:ea typeface="Lato" panose="020F0502020204030203" pitchFamily="34" charset="0"/>
                <a:cs typeface="Calibri" panose="020F0502020204030204" pitchFamily="34" charset="0"/>
              </a:rPr>
              <a:t>President and CEO, The National Committee for Responsive Philanthropy</a:t>
            </a:r>
          </a:p>
          <a:p>
            <a:pPr algn="ctr"/>
            <a:endParaRPr lang="en-US" altLang="en-US" dirty="0">
              <a:latin typeface="Calibri" panose="020F0502020204030204" pitchFamily="34" charset="0"/>
              <a:ea typeface="Lato" panose="020F0502020204030203" pitchFamily="34" charset="0"/>
              <a:cs typeface="Calibri" panose="020F0502020204030204" pitchFamily="34" charset="0"/>
            </a:endParaRPr>
          </a:p>
        </p:txBody>
      </p:sp>
      <p:sp>
        <p:nvSpPr>
          <p:cNvPr id="7" name="Rectangle 6"/>
          <p:cNvSpPr/>
          <p:nvPr/>
        </p:nvSpPr>
        <p:spPr>
          <a:xfrm>
            <a:off x="159975" y="3923658"/>
            <a:ext cx="2882535" cy="1015663"/>
          </a:xfrm>
          <a:prstGeom prst="rect">
            <a:avLst/>
          </a:prstGeom>
        </p:spPr>
        <p:txBody>
          <a:bodyPr wrap="square">
            <a:spAutoFit/>
          </a:bodyPr>
          <a:lstStyle/>
          <a:p>
            <a:pPr algn="ctr"/>
            <a:r>
              <a:rPr lang="en-US" altLang="en-US" dirty="0">
                <a:latin typeface="Calibri" panose="020F0502020204030204" pitchFamily="34" charset="0"/>
                <a:ea typeface="Lato" panose="020F0502020204030203" pitchFamily="34" charset="0"/>
                <a:cs typeface="Calibri" panose="020F0502020204030204" pitchFamily="34" charset="0"/>
              </a:rPr>
              <a:t>Stephanie Powers</a:t>
            </a:r>
          </a:p>
          <a:p>
            <a:pPr algn="ctr"/>
            <a:r>
              <a:rPr lang="en-US" altLang="en-US" sz="1200" dirty="0">
                <a:latin typeface="Calibri" panose="020F0502020204030204" pitchFamily="34" charset="0"/>
                <a:ea typeface="Lato" panose="020F0502020204030203" pitchFamily="34" charset="0"/>
                <a:cs typeface="Calibri" panose="020F0502020204030204" pitchFamily="34" charset="0"/>
              </a:rPr>
              <a:t>Vice President for Policy Partnerships, Council on Foundations</a:t>
            </a:r>
          </a:p>
          <a:p>
            <a:pPr algn="ctr"/>
            <a:endParaRPr lang="en-US" altLang="en-US" dirty="0">
              <a:latin typeface="Calibri" panose="020F0502020204030204" pitchFamily="34" charset="0"/>
              <a:ea typeface="Lato" panose="020F0502020204030203" pitchFamily="34" charset="0"/>
              <a:cs typeface="Calibri" panose="020F0502020204030204" pitchFamily="34" charset="0"/>
            </a:endParaRPr>
          </a:p>
        </p:txBody>
      </p:sp>
      <p:sp>
        <p:nvSpPr>
          <p:cNvPr id="8" name="Rectangle 7"/>
          <p:cNvSpPr/>
          <p:nvPr/>
        </p:nvSpPr>
        <p:spPr>
          <a:xfrm>
            <a:off x="6232665" y="3908698"/>
            <a:ext cx="2392214" cy="738664"/>
          </a:xfrm>
          <a:prstGeom prst="rect">
            <a:avLst/>
          </a:prstGeom>
        </p:spPr>
        <p:txBody>
          <a:bodyPr wrap="square">
            <a:spAutoFit/>
          </a:bodyPr>
          <a:lstStyle/>
          <a:p>
            <a:pPr algn="ctr"/>
            <a:r>
              <a:rPr lang="en-US" altLang="en-US" dirty="0">
                <a:latin typeface="Calibri" panose="020F0502020204030204" pitchFamily="34" charset="0"/>
                <a:ea typeface="Lato" panose="020F0502020204030203" pitchFamily="34" charset="0"/>
                <a:cs typeface="Calibri" panose="020F0502020204030204" pitchFamily="34" charset="0"/>
              </a:rPr>
              <a:t>Carly Hare</a:t>
            </a:r>
          </a:p>
          <a:p>
            <a:pPr algn="ctr"/>
            <a:r>
              <a:rPr lang="en-US" altLang="en-US" sz="1200" dirty="0">
                <a:latin typeface="Calibri" panose="020F0502020204030204" pitchFamily="34" charset="0"/>
                <a:ea typeface="Lato" panose="020F0502020204030203" pitchFamily="34" charset="0"/>
                <a:cs typeface="Calibri" panose="020F0502020204030204" pitchFamily="34" charset="0"/>
              </a:rPr>
              <a:t>Coalition Director for CHANGE Philanthropy</a:t>
            </a:r>
          </a:p>
        </p:txBody>
      </p:sp>
      <p:pic>
        <p:nvPicPr>
          <p:cNvPr id="2050" name="Picture 2" descr="Headshot of Jennifer Mizrahi, smiling and facing the camera wearing a red blazer" title="Jennifer Mizra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27" y="1964884"/>
            <a:ext cx="1773832" cy="17738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eve Bartlett, smiling and wearing a black suit, white shirt and red tie" title="Steve Bartle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1007" y="1954757"/>
            <a:ext cx="1826925" cy="1826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aron Dorfman smiling in a suit and tie" title="Aaron Dorf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3891" y="1966805"/>
            <a:ext cx="1814878" cy="18148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tephanie Powers smiling in front of a plain white background wearing a black blazer and pink shirt" title="Stephanie Powe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 y="4859025"/>
            <a:ext cx="1848079" cy="184807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ly Hare smiling in front of a blurred background of a city street wearing a red shirt" title="Carly Ha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2535" y="4769598"/>
            <a:ext cx="1956234" cy="1956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408B52-3F31-43C5-B36A-CDCF93FCA027}"/>
              </a:ext>
            </a:extLst>
          </p:cNvPr>
          <p:cNvPicPr>
            <a:picLocks noChangeAspect="1"/>
          </p:cNvPicPr>
          <p:nvPr/>
        </p:nvPicPr>
        <p:blipFill>
          <a:blip r:embed="rId7"/>
          <a:stretch>
            <a:fillRect/>
          </a:stretch>
        </p:blipFill>
        <p:spPr>
          <a:xfrm>
            <a:off x="3621848" y="4805464"/>
            <a:ext cx="1956234" cy="1956234"/>
          </a:xfrm>
          <a:prstGeom prst="rect">
            <a:avLst/>
          </a:prstGeom>
        </p:spPr>
      </p:pic>
      <p:sp>
        <p:nvSpPr>
          <p:cNvPr id="10" name="TextBox 9">
            <a:extLst>
              <a:ext uri="{FF2B5EF4-FFF2-40B4-BE49-F238E27FC236}">
                <a16:creationId xmlns:a16="http://schemas.microsoft.com/office/drawing/2014/main" id="{E10AC597-7A3A-4006-8ED5-B3900A0F62D4}"/>
              </a:ext>
            </a:extLst>
          </p:cNvPr>
          <p:cNvSpPr txBox="1"/>
          <p:nvPr/>
        </p:nvSpPr>
        <p:spPr>
          <a:xfrm>
            <a:off x="3537184" y="3923658"/>
            <a:ext cx="2072929" cy="738664"/>
          </a:xfrm>
          <a:prstGeom prst="rect">
            <a:avLst/>
          </a:prstGeom>
          <a:noFill/>
        </p:spPr>
        <p:txBody>
          <a:bodyPr wrap="square" rtlCol="0">
            <a:spAutoFit/>
          </a:bodyPr>
          <a:lstStyle/>
          <a:p>
            <a:pPr algn="ctr"/>
            <a:r>
              <a:rPr lang="en-US" dirty="0" err="1">
                <a:latin typeface="Calibri" panose="020F0502020204030204" pitchFamily="34" charset="0"/>
              </a:rPr>
              <a:t>Kerrien</a:t>
            </a:r>
            <a:r>
              <a:rPr lang="en-US" dirty="0">
                <a:latin typeface="Calibri" panose="020F0502020204030204" pitchFamily="34" charset="0"/>
              </a:rPr>
              <a:t> Suarez</a:t>
            </a:r>
            <a:r>
              <a:rPr lang="en-US" sz="1200" dirty="0">
                <a:latin typeface="Calibri" panose="020F0502020204030204" pitchFamily="34" charset="0"/>
              </a:rPr>
              <a:t> Executive Director, Equity in the Center</a:t>
            </a:r>
          </a:p>
        </p:txBody>
      </p:sp>
    </p:spTree>
    <p:extLst>
      <p:ext uri="{BB962C8B-B14F-4D97-AF65-F5344CB8AC3E}">
        <p14:creationId xmlns:p14="http://schemas.microsoft.com/office/powerpoint/2010/main" val="849096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0"/>
          <p:cNvSpPr/>
          <p:nvPr/>
        </p:nvSpPr>
        <p:spPr>
          <a:xfrm>
            <a:off x="421519" y="5949187"/>
            <a:ext cx="4437529" cy="58105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rgbClr val="000000"/>
                </a:solidFill>
                <a:latin typeface="Calibri" panose="020F0502020204030204" pitchFamily="34" charset="0"/>
                <a:ea typeface="Lato" panose="020F0502020204030203" pitchFamily="34" charset="0"/>
                <a:cs typeface="Calibri" panose="020F0502020204030204" pitchFamily="34" charset="0"/>
                <a:sym typeface="Calibri"/>
              </a:rPr>
              <a:t>Pictured: WE ARE ALL EQUAL written on a person’s hand</a:t>
            </a:r>
          </a:p>
        </p:txBody>
      </p:sp>
      <p:sp>
        <p:nvSpPr>
          <p:cNvPr id="225" name="Google Shape;225;p30"/>
          <p:cNvSpPr/>
          <p:nvPr/>
        </p:nvSpPr>
        <p:spPr>
          <a:xfrm>
            <a:off x="5460028" y="1555588"/>
            <a:ext cx="3262453" cy="4492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The message that all people are of equal value and must be respected and heard fairly, must be communicated by President and Board</a:t>
            </a:r>
          </a:p>
          <a:p>
            <a:pPr marL="0" marR="0" lvl="0" indent="0" algn="l" rtl="0">
              <a:spcBef>
                <a:spcPts val="0"/>
              </a:spcBef>
              <a:spcAft>
                <a:spcPts val="0"/>
              </a:spcAft>
              <a:buNone/>
            </a:pPr>
            <a:endPar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rtl="0">
              <a:spcBef>
                <a:spcPts val="0"/>
              </a:spcBef>
              <a:spcAft>
                <a:spcPts val="0"/>
              </a:spcAft>
              <a:buNone/>
            </a:pP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REPEAT those messages over and over!</a:t>
            </a:r>
            <a:endParaRPr sz="2400" dirty="0">
              <a:latin typeface="Calibri" panose="020F0502020204030204" pitchFamily="34" charset="0"/>
              <a:ea typeface="Lato" panose="020F0502020204030203" pitchFamily="34" charset="0"/>
              <a:cs typeface="Calibri" panose="020F0502020204030204" pitchFamily="34" charset="0"/>
            </a:endParaRPr>
          </a:p>
        </p:txBody>
      </p:sp>
      <p:sp>
        <p:nvSpPr>
          <p:cNvPr id="226" name="Google Shape;226;p30"/>
          <p:cNvSpPr txBox="1"/>
          <p:nvPr/>
        </p:nvSpPr>
        <p:spPr>
          <a:xfrm>
            <a:off x="5967921" y="6261392"/>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30</a:t>
            </a:fld>
            <a:endParaRPr sz="1746" dirty="0">
              <a:solidFill>
                <a:srgbClr val="888888"/>
              </a:solidFill>
              <a:latin typeface="Calibri"/>
              <a:ea typeface="Calibri"/>
              <a:cs typeface="Calibri"/>
              <a:sym typeface="Calibri"/>
            </a:endParaRPr>
          </a:p>
        </p:txBody>
      </p:sp>
      <p:pic>
        <p:nvPicPr>
          <p:cNvPr id="8" name="Google Shape;222;p30" descr="Palm of a hand with the words &quot;we are all equal&quot; written on it" title="We are all equal">
            <a:extLst>
              <a:ext uri="{FF2B5EF4-FFF2-40B4-BE49-F238E27FC236}">
                <a16:creationId xmlns:a16="http://schemas.microsoft.com/office/drawing/2014/main" id="{C45CD834-173A-4079-8EAE-42F81515F270}"/>
              </a:ext>
            </a:extLst>
          </p:cNvPr>
          <p:cNvPicPr preferRelativeResize="0">
            <a:picLocks noChangeAspect="1"/>
          </p:cNvPicPr>
          <p:nvPr/>
        </p:nvPicPr>
        <p:blipFill rotWithShape="1">
          <a:blip r:embed="rId3">
            <a:alphaModFix/>
          </a:blip>
          <a:srcRect/>
          <a:stretch/>
        </p:blipFill>
        <p:spPr>
          <a:xfrm>
            <a:off x="0" y="1198689"/>
            <a:ext cx="5067759" cy="4633379"/>
          </a:xfrm>
          <a:prstGeom prst="rect">
            <a:avLst/>
          </a:prstGeom>
          <a:noFill/>
          <a:ln>
            <a:noFill/>
          </a:ln>
        </p:spPr>
      </p:pic>
      <p:sp>
        <p:nvSpPr>
          <p:cNvPr id="2" name="Title 1"/>
          <p:cNvSpPr>
            <a:spLocks noGrp="1"/>
          </p:cNvSpPr>
          <p:nvPr>
            <p:ph type="title" idx="4294967295"/>
          </p:nvPr>
        </p:nvSpPr>
        <p:spPr>
          <a:xfrm>
            <a:off x="2160104" y="34948"/>
            <a:ext cx="6744824"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1. Commit publicly to inclusion of people with disabilities</a:t>
            </a:r>
            <a:endParaRPr lang="en-US" b="1" dirty="0">
              <a:effectLst/>
            </a:endParaRPr>
          </a:p>
          <a:p>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31</a:t>
            </a:fld>
            <a:endParaRPr sz="1746">
              <a:solidFill>
                <a:srgbClr val="888888"/>
              </a:solidFill>
              <a:latin typeface="Calibri"/>
              <a:ea typeface="Calibri"/>
              <a:cs typeface="Calibri"/>
              <a:sym typeface="Calibri"/>
            </a:endParaRPr>
          </a:p>
        </p:txBody>
      </p:sp>
      <p:sp>
        <p:nvSpPr>
          <p:cNvPr id="233" name="Google Shape;233;p31"/>
          <p:cNvSpPr txBox="1"/>
          <p:nvPr/>
        </p:nvSpPr>
        <p:spPr>
          <a:xfrm>
            <a:off x="110170" y="3429000"/>
            <a:ext cx="8888930" cy="3681905"/>
          </a:xfrm>
          <a:prstGeom prst="rect">
            <a:avLst/>
          </a:prstGeom>
          <a:noFill/>
          <a:ln>
            <a:noFill/>
          </a:ln>
        </p:spPr>
        <p:txBody>
          <a:bodyPr spcFirstLastPara="1" wrap="square" lIns="91425" tIns="91425" rIns="91425" bIns="91425" anchor="ctr" anchorCtr="0">
            <a:noAutofit/>
          </a:bodyPr>
          <a:lstStyle/>
          <a:p>
            <a:r>
              <a:rPr lang="en-US" sz="2200" dirty="0"/>
              <a:t>Organizations are at their best when they welcome, respect, and include people of all backgrounds.  This includes people with disabilities (</a:t>
            </a:r>
            <a:r>
              <a:rPr lang="en-US" sz="2200" dirty="0" err="1"/>
              <a:t>PwDs</a:t>
            </a:r>
            <a:r>
              <a:rPr lang="en-US" sz="2200" dirty="0"/>
              <a:t>). Indeed, problems are best solved by working with people who have experienced them first hand and know solutions that work. Just like issues that impact people of different racial, ethnic or other backgrounds, people with disabilities should be involved in solving issues that impact them. </a:t>
            </a:r>
          </a:p>
          <a:p>
            <a:endParaRPr lang="en-US" sz="2200" dirty="0"/>
          </a:p>
          <a:p>
            <a:r>
              <a:rPr lang="en-US" sz="22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Disability impacts people of all races, genders, and backgrounds. However, youth with multiple minority status (i.e. person of color /English language learners + disability face double discrimination) are most likely to enter the school-to-prison pipeline, become homeless and/or live in poverty.  Be sure to look at intersectional issues. </a:t>
            </a:r>
            <a:r>
              <a:rPr lang="en-US" sz="2200" dirty="0"/>
              <a:t> </a:t>
            </a:r>
            <a:r>
              <a:rPr lang="en-US" sz="2400" dirty="0"/>
              <a:t>             </a:t>
            </a:r>
            <a:endParaRPr lang="en-US" sz="2400" b="1" i="1" dirty="0"/>
          </a:p>
          <a:p>
            <a:endPar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lvl="0" indent="0" rtl="0">
              <a:spcBef>
                <a:spcPts val="0"/>
              </a:spcBef>
              <a:spcAft>
                <a:spcPts val="0"/>
              </a:spcAft>
              <a:buNone/>
            </a:pPr>
            <a:endPar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lvl="0" indent="0" rtl="0">
              <a:spcBef>
                <a:spcPts val="0"/>
              </a:spcBef>
              <a:spcAft>
                <a:spcPts val="0"/>
              </a:spcAft>
              <a:buNone/>
            </a:pP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sp>
        <p:nvSpPr>
          <p:cNvPr id="234" name="Google Shape;234;p31"/>
          <p:cNvSpPr txBox="1"/>
          <p:nvPr/>
        </p:nvSpPr>
        <p:spPr>
          <a:xfrm>
            <a:off x="1057619" y="1511494"/>
            <a:ext cx="7941481" cy="957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When you add a disability lens to your philanthropy</a:t>
            </a: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rPr>
              <a:t>/nonprofit you will be more successful</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sp>
        <p:nvSpPr>
          <p:cNvPr id="2" name="Title 1"/>
          <p:cNvSpPr>
            <a:spLocks noGrp="1"/>
          </p:cNvSpPr>
          <p:nvPr>
            <p:ph type="title" idx="4294967295"/>
          </p:nvPr>
        </p:nvSpPr>
        <p:spPr>
          <a:xfrm>
            <a:off x="770077" y="110399"/>
            <a:ext cx="8229023"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2. When </a:t>
            </a:r>
            <a:r>
              <a:rPr lang="en-US" sz="3200" b="1" kern="1200" dirty="0" err="1">
                <a:solidFill>
                  <a:srgbClr val="FFFFFF"/>
                </a:solidFill>
                <a:effectLst/>
                <a:ea typeface="Lato" charset="0"/>
                <a:cs typeface="Calibri" panose="020F0502020204030204" pitchFamily="34" charset="0"/>
              </a:rPr>
              <a:t>PwDs</a:t>
            </a:r>
            <a:r>
              <a:rPr lang="en-US" sz="3200" b="1" kern="1200" dirty="0">
                <a:solidFill>
                  <a:srgbClr val="FFFFFF"/>
                </a:solidFill>
                <a:effectLst/>
                <a:ea typeface="Lato" charset="0"/>
                <a:cs typeface="Calibri" panose="020F0502020204030204" pitchFamily="34" charset="0"/>
              </a:rPr>
              <a:t> aren’t at the table, </a:t>
            </a:r>
            <a:endParaRPr lang="en-US" b="1" dirty="0">
              <a:effectLst/>
            </a:endParaRPr>
          </a:p>
          <a:p>
            <a:pPr algn="r" rtl="0" eaLnBrk="1" latinLnBrk="0" hangingPunct="1"/>
            <a:r>
              <a:rPr lang="en-US" sz="3200" b="1" kern="1200" dirty="0">
                <a:solidFill>
                  <a:srgbClr val="FFFFFF"/>
                </a:solidFill>
                <a:effectLst/>
                <a:ea typeface="Lato" charset="0"/>
                <a:cs typeface="Calibri" panose="020F0502020204030204" pitchFamily="34" charset="0"/>
              </a:rPr>
              <a:t>they are on the menu</a:t>
            </a:r>
            <a:endParaRPr lang="en-US" b="1" dirty="0">
              <a:effectLst/>
            </a:endParaRPr>
          </a:p>
          <a:p>
            <a:pPr algn="r"/>
            <a:endParaRPr lang="en-US" b="1"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1" name="Google Shape;241;p32"/>
          <p:cNvSpPr txBox="1"/>
          <p:nvPr/>
        </p:nvSpPr>
        <p:spPr>
          <a:xfrm>
            <a:off x="380675" y="1654075"/>
            <a:ext cx="5422800" cy="3687000"/>
          </a:xfrm>
          <a:prstGeom prst="rect">
            <a:avLst/>
          </a:prstGeom>
          <a:noFill/>
          <a:ln>
            <a:noFill/>
          </a:ln>
        </p:spPr>
        <p:txBody>
          <a:bodyPr spcFirstLastPara="1" wrap="square" lIns="88575" tIns="44275" rIns="88575" bIns="44275" anchor="t" anchorCtr="0">
            <a:noAutofit/>
          </a:bodyPr>
          <a:lstStyle/>
          <a:p>
            <a:pPr marL="457200" marR="0" lvl="0" indent="-355600" algn="l" rtl="0">
              <a:lnSpc>
                <a:spcPct val="100000"/>
              </a:lnSpc>
              <a:spcBef>
                <a:spcPts val="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Use</a:t>
            </a: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 </a:t>
            </a: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“person first”</a:t>
            </a: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 language when appropriate </a:t>
            </a: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457200" marR="0" lvl="0" indent="-355600" algn="l" rtl="0">
              <a:lnSpc>
                <a:spcPct val="100000"/>
              </a:lnSpc>
              <a:spcBef>
                <a:spcPts val="100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Have an accommodation policy</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marR="0" lvl="0" indent="-355600" algn="l" rtl="0">
              <a:lnSpc>
                <a:spcPct val="100000"/>
              </a:lnSpc>
              <a:spcBef>
                <a:spcPts val="1000"/>
              </a:spcBef>
              <a:spcAft>
                <a:spcPts val="0"/>
              </a:spcAft>
              <a:buSzPts val="2000"/>
              <a:buFont typeface="Libre Baskerville"/>
              <a:buChar char="●"/>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Made a conscious decision and effort to seek out and include certain demographic groups whether that was gender, race, or sexual orientation</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marR="0" lvl="0" indent="-355600" algn="l" rtl="0">
              <a:lnSpc>
                <a:spcPct val="100000"/>
              </a:lnSpc>
              <a:spcBef>
                <a:spcPts val="1000"/>
              </a:spcBef>
              <a:spcAft>
                <a:spcPts val="0"/>
              </a:spcAft>
              <a:buSzPts val="20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Webinar on Disability Etiquette</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rtl="0">
              <a:lnSpc>
                <a:spcPct val="100000"/>
              </a:lnSpc>
              <a:spcBef>
                <a:spcPts val="1000"/>
              </a:spcBef>
              <a:spcAft>
                <a:spcPts val="0"/>
              </a:spcAft>
              <a:buNone/>
            </a:pPr>
            <a:endParaRPr sz="2400" dirty="0">
              <a:latin typeface="Calibri" panose="020F0502020204030204" pitchFamily="34" charset="0"/>
              <a:ea typeface="Lato" panose="020F0502020204030203" pitchFamily="34" charset="0"/>
              <a:cs typeface="Calibri" panose="020F0502020204030204" pitchFamily="34" charset="0"/>
            </a:endParaRPr>
          </a:p>
        </p:txBody>
      </p:sp>
      <p:pic>
        <p:nvPicPr>
          <p:cNvPr id="244" name="Google Shape;244;p32" descr="Woman with cane sitting" title="Woman with cane"/>
          <p:cNvPicPr preferRelativeResize="0"/>
          <p:nvPr/>
        </p:nvPicPr>
        <p:blipFill rotWithShape="1">
          <a:blip r:embed="rId4">
            <a:alphaModFix/>
          </a:blip>
          <a:srcRect/>
          <a:stretch/>
        </p:blipFill>
        <p:spPr>
          <a:xfrm>
            <a:off x="6349823" y="1653391"/>
            <a:ext cx="2367482" cy="3551223"/>
          </a:xfrm>
          <a:prstGeom prst="rect">
            <a:avLst/>
          </a:prstGeom>
          <a:noFill/>
          <a:ln>
            <a:noFill/>
          </a:ln>
        </p:spPr>
      </p:pic>
      <p:sp>
        <p:nvSpPr>
          <p:cNvPr id="2" name="Title 1"/>
          <p:cNvSpPr>
            <a:spLocks noGrp="1"/>
          </p:cNvSpPr>
          <p:nvPr>
            <p:ph type="title" idx="4294967295"/>
          </p:nvPr>
        </p:nvSpPr>
        <p:spPr>
          <a:xfrm>
            <a:off x="718910" y="285320"/>
            <a:ext cx="8229023" cy="769441"/>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3. Foster an inclusive environment</a:t>
            </a:r>
            <a:endParaRPr lang="en-US" b="1" dirty="0">
              <a:effectLst/>
            </a:endParaRP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4"/>
          <p:cNvSpPr>
            <a:spLocks noGrp="1"/>
          </p:cNvSpPr>
          <p:nvPr>
            <p:ph type="title"/>
          </p:nvPr>
        </p:nvSpPr>
        <p:spPr>
          <a:xfrm>
            <a:off x="1231104" y="367689"/>
            <a:ext cx="7772400" cy="492443"/>
          </a:xfrm>
        </p:spPr>
        <p:txBody>
          <a:bodyPr/>
          <a:lstStyle/>
          <a:p>
            <a:pPr algn="r"/>
            <a:r>
              <a:rPr lang="en-US" sz="3200" b="1" dirty="0">
                <a:solidFill>
                  <a:schemeClr val="bg1"/>
                </a:solidFill>
                <a:latin typeface="Calibri" panose="020F0502020204030204" pitchFamily="34" charset="0"/>
                <a:ea typeface="Lato" panose="020F0502020204030203" pitchFamily="34" charset="0"/>
                <a:cs typeface="Calibri" panose="020F0502020204030204" pitchFamily="34" charset="0"/>
              </a:rPr>
              <a:t>What we say makes a difference</a:t>
            </a:r>
          </a:p>
        </p:txBody>
      </p:sp>
      <p:pic>
        <p:nvPicPr>
          <p:cNvPr id="50178" name="Content Placeholder 9" descr="Man sitting in a wheelchair tied down by yellow rope"/>
          <p:cNvPicPr>
            <a:picLocks noGrp="1" noChangeAspect="1"/>
          </p:cNvPicPr>
          <p:nvPr>
            <p:ph sz="half" idx="1"/>
          </p:nvPr>
        </p:nvPicPr>
        <p:blipFill>
          <a:blip r:embed="rId2">
            <a:extLst>
              <a:ext uri="{28A0092B-C50C-407E-A947-70E740481C1C}">
                <a14:useLocalDpi xmlns:a14="http://schemas.microsoft.com/office/drawing/2010/main" val="0"/>
              </a:ext>
            </a:extLst>
          </a:blip>
          <a:srcRect t="20229" b="20229"/>
          <a:stretch>
            <a:fillRect/>
          </a:stretch>
        </p:blipFill>
        <p:spPr/>
      </p:pic>
      <p:sp>
        <p:nvSpPr>
          <p:cNvPr id="50179" name="Text Placeholder 15"/>
          <p:cNvSpPr>
            <a:spLocks noGrp="1"/>
          </p:cNvSpPr>
          <p:nvPr>
            <p:ph type="body" sz="half" idx="2"/>
          </p:nvPr>
        </p:nvSpPr>
        <p:spPr>
          <a:xfrm>
            <a:off x="4648200" y="1981200"/>
            <a:ext cx="3810000" cy="4653582"/>
          </a:xfrm>
        </p:spPr>
        <p:txBody>
          <a:bodyPr/>
          <a:lstStyle/>
          <a:p>
            <a:r>
              <a:rPr lang="en-US" sz="2400" dirty="0">
                <a:latin typeface="Calibri" panose="020F0502020204030204" pitchFamily="34" charset="0"/>
                <a:ea typeface="Lato" panose="020F0502020204030203" pitchFamily="34" charset="0"/>
                <a:cs typeface="Calibri" panose="020F0502020204030204" pitchFamily="34" charset="0"/>
              </a:rPr>
              <a:t>DO SAY:</a:t>
            </a:r>
          </a:p>
          <a:p>
            <a:r>
              <a:rPr lang="en-US" sz="2400" dirty="0">
                <a:latin typeface="Calibri" panose="020F0502020204030204" pitchFamily="34" charset="0"/>
                <a:ea typeface="Lato" panose="020F0502020204030203" pitchFamily="34" charset="0"/>
                <a:cs typeface="Calibri" panose="020F0502020204030204" pitchFamily="34" charset="0"/>
              </a:rPr>
              <a:t>Someone uses/rides a wheelchair</a:t>
            </a:r>
          </a:p>
          <a:p>
            <a:endParaRPr lang="en-US" sz="2400" dirty="0">
              <a:latin typeface="Calibri" panose="020F0502020204030204" pitchFamily="34" charset="0"/>
              <a:ea typeface="Lato" panose="020F0502020204030203" pitchFamily="34" charset="0"/>
              <a:cs typeface="Calibri" panose="020F0502020204030204" pitchFamily="34" charset="0"/>
            </a:endParaRPr>
          </a:p>
          <a:p>
            <a:r>
              <a:rPr lang="en-US" sz="2400" dirty="0">
                <a:latin typeface="Calibri" panose="020F0502020204030204" pitchFamily="34" charset="0"/>
                <a:ea typeface="Lato" panose="020F0502020204030203" pitchFamily="34" charset="0"/>
                <a:cs typeface="Calibri" panose="020F0502020204030204" pitchFamily="34" charset="0"/>
              </a:rPr>
              <a:t>DON’T SAY: </a:t>
            </a:r>
          </a:p>
          <a:p>
            <a:r>
              <a:rPr lang="en-US" sz="2400" dirty="0">
                <a:latin typeface="Calibri" panose="020F0502020204030204" pitchFamily="34" charset="0"/>
                <a:ea typeface="Lato" panose="020F0502020204030203" pitchFamily="34" charset="0"/>
                <a:cs typeface="Calibri" panose="020F0502020204030204" pitchFamily="34" charset="0"/>
              </a:rPr>
              <a:t>Wheelchair bound</a:t>
            </a:r>
          </a:p>
          <a:p>
            <a:r>
              <a:rPr lang="en-US" sz="2400" dirty="0">
                <a:latin typeface="Calibri" panose="020F0502020204030204" pitchFamily="34" charset="0"/>
                <a:ea typeface="Lato" panose="020F0502020204030203" pitchFamily="34" charset="0"/>
                <a:cs typeface="Calibri" panose="020F0502020204030204" pitchFamily="34" charset="0"/>
              </a:rPr>
              <a:t>Confined to a wheelchair</a:t>
            </a:r>
          </a:p>
          <a:p>
            <a:r>
              <a:rPr lang="en-US" sz="2400" dirty="0">
                <a:latin typeface="Calibri" panose="020F0502020204030204" pitchFamily="34" charset="0"/>
                <a:ea typeface="Lato" panose="020F0502020204030203" pitchFamily="34" charset="0"/>
                <a:cs typeface="Calibri" panose="020F0502020204030204" pitchFamily="34" charset="0"/>
              </a:rPr>
              <a:t>Wheelchair person</a:t>
            </a:r>
          </a:p>
          <a:p>
            <a:endParaRPr lang="en-US" sz="2400" dirty="0">
              <a:latin typeface="Calibri" panose="020F0502020204030204" pitchFamily="34" charset="0"/>
              <a:ea typeface="Lato" panose="020F0502020204030203" pitchFamily="34" charset="0"/>
              <a:cs typeface="Calibri" panose="020F0502020204030204" pitchFamily="34" charset="0"/>
            </a:endParaRPr>
          </a:p>
          <a:p>
            <a:r>
              <a:rPr lang="en-US" sz="2400" b="1" dirty="0">
                <a:latin typeface="Calibri" panose="020F0502020204030204" pitchFamily="34" charset="0"/>
                <a:ea typeface="Lato" panose="020F0502020204030203" pitchFamily="34" charset="0"/>
                <a:cs typeface="Calibri" panose="020F0502020204030204" pitchFamily="34" charset="0"/>
              </a:rPr>
              <a:t>WHEN YOU DON’T KNOW WHAT TO DO/SAY, ASK! </a:t>
            </a:r>
          </a:p>
        </p:txBody>
      </p:sp>
      <p:sp>
        <p:nvSpPr>
          <p:cNvPr id="2" name="Slide Number Placeholder 1"/>
          <p:cNvSpPr>
            <a:spLocks noGrp="1"/>
          </p:cNvSpPr>
          <p:nvPr>
            <p:ph type="sldNum" sz="quarter" idx="12"/>
          </p:nvPr>
        </p:nvSpPr>
        <p:spPr/>
        <p:txBody>
          <a:bodyPr/>
          <a:lstStyle/>
          <a:p>
            <a:pPr>
              <a:defRPr/>
            </a:pPr>
            <a:fld id="{4B2D7C6B-6BA8-1B4D-8660-96828E3D436F}" type="slidenum">
              <a:rPr lang="en-US" smtClean="0"/>
              <a:pPr>
                <a:defRPr/>
              </a:pPr>
              <a:t>33</a:t>
            </a:fld>
            <a:endParaRPr lang="en-US" dirty="0"/>
          </a:p>
        </p:txBody>
      </p:sp>
    </p:spTree>
    <p:extLst>
      <p:ext uri="{BB962C8B-B14F-4D97-AF65-F5344CB8AC3E}">
        <p14:creationId xmlns:p14="http://schemas.microsoft.com/office/powerpoint/2010/main" val="3974862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34</a:t>
            </a:fld>
            <a:endParaRPr sz="1746">
              <a:solidFill>
                <a:srgbClr val="888888"/>
              </a:solidFill>
              <a:latin typeface="Calibri"/>
              <a:ea typeface="Calibri"/>
              <a:cs typeface="Calibri"/>
              <a:sym typeface="Calibri"/>
            </a:endParaRPr>
          </a:p>
        </p:txBody>
      </p:sp>
      <p:sp>
        <p:nvSpPr>
          <p:cNvPr id="252" name="Google Shape;252;p33"/>
          <p:cNvSpPr txBox="1"/>
          <p:nvPr/>
        </p:nvSpPr>
        <p:spPr>
          <a:xfrm>
            <a:off x="532675" y="1508450"/>
            <a:ext cx="3537027" cy="4564800"/>
          </a:xfrm>
          <a:prstGeom prst="rect">
            <a:avLst/>
          </a:prstGeom>
          <a:noFill/>
          <a:ln>
            <a:noFill/>
          </a:ln>
        </p:spPr>
        <p:txBody>
          <a:bodyPr spcFirstLastPara="1" wrap="square" lIns="88575" tIns="44275" rIns="88575" bIns="44275" anchor="t" anchorCtr="0">
            <a:noAutofit/>
          </a:bodyPr>
          <a:lstStyle/>
          <a:p>
            <a:pPr marL="48729" marR="0" lvl="0" algn="l" rtl="0">
              <a:lnSpc>
                <a:spcPct val="100000"/>
              </a:lnSpc>
              <a:spcBef>
                <a:spcPts val="0"/>
              </a:spcBef>
              <a:spcAft>
                <a:spcPts val="0"/>
              </a:spcAft>
              <a:buClr>
                <a:srgbClr val="000000"/>
              </a:buClr>
              <a:buSzPts val="2000"/>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RespectAbility</a:t>
            </a: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Best Practices for Employers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8729" lvl="0" rtl="0">
              <a:lnSpc>
                <a:spcPct val="100000"/>
              </a:lnSpc>
              <a:spcBef>
                <a:spcPts val="1000"/>
              </a:spcBef>
              <a:spcAft>
                <a:spcPts val="0"/>
              </a:spcAft>
              <a:buClr>
                <a:schemeClr val="dk1"/>
              </a:buClr>
              <a:buSzPts val="2000"/>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4"/>
              </a:rPr>
              <a:t>TAPAbility</a:t>
            </a: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which can source talent</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48729" lvl="0" rtl="0">
              <a:lnSpc>
                <a:spcPct val="100000"/>
              </a:lnSpc>
              <a:spcBef>
                <a:spcPts val="1000"/>
              </a:spcBef>
              <a:spcAft>
                <a:spcPts val="0"/>
              </a:spcAft>
              <a:buClr>
                <a:schemeClr val="dk1"/>
              </a:buClr>
              <a:buSzPts val="2000"/>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5"/>
              </a:rPr>
              <a:t>AskJan.org</a:t>
            </a: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which can problem solve inclusive employment questions for free</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48729" lvl="0" rtl="0">
              <a:lnSpc>
                <a:spcPct val="100000"/>
              </a:lnSpc>
              <a:spcBef>
                <a:spcPts val="1000"/>
              </a:spcBef>
              <a:spcAft>
                <a:spcPts val="0"/>
              </a:spcAft>
              <a:buClr>
                <a:schemeClr val="dk1"/>
              </a:buClr>
              <a:buSzPts val="2000"/>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6"/>
              </a:rPr>
              <a:t>Diverse Managers - Philanthropy’s Next Hurdle</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253" name="Google Shape;253;p33" descr="Group photo of diverse people in RespectAbility's PSA"/>
          <p:cNvPicPr preferRelativeResize="0"/>
          <p:nvPr/>
        </p:nvPicPr>
        <p:blipFill rotWithShape="1">
          <a:blip r:embed="rId7">
            <a:alphaModFix/>
          </a:blip>
          <a:srcRect/>
          <a:stretch/>
        </p:blipFill>
        <p:spPr>
          <a:xfrm>
            <a:off x="4739423" y="1285470"/>
            <a:ext cx="4047000" cy="5274592"/>
          </a:xfrm>
          <a:prstGeom prst="rect">
            <a:avLst/>
          </a:prstGeom>
          <a:noFill/>
          <a:ln>
            <a:noFill/>
          </a:ln>
        </p:spPr>
      </p:pic>
      <p:sp>
        <p:nvSpPr>
          <p:cNvPr id="2" name="Title 1"/>
          <p:cNvSpPr>
            <a:spLocks noGrp="1"/>
          </p:cNvSpPr>
          <p:nvPr>
            <p:ph type="title" idx="4294967295"/>
          </p:nvPr>
        </p:nvSpPr>
        <p:spPr>
          <a:xfrm>
            <a:off x="624911" y="153808"/>
            <a:ext cx="8229023" cy="1261884"/>
          </a:xfrm>
        </p:spPr>
        <p:txBody>
          <a:bodyPr/>
          <a:lstStyle/>
          <a:p>
            <a:pPr algn="r" rtl="0" eaLnBrk="1" latinLnBrk="0" hangingPunct="1"/>
            <a:r>
              <a:rPr lang="en-US" sz="3200" b="1" kern="1200" dirty="0">
                <a:solidFill>
                  <a:srgbClr val="FFFFFF"/>
                </a:solidFill>
                <a:effectLst/>
                <a:latin typeface="Calibri" panose="020F0502020204030204" pitchFamily="34" charset="0"/>
                <a:ea typeface="Lato" charset="0"/>
                <a:cs typeface="Calibri" panose="020F0502020204030204" pitchFamily="34" charset="0"/>
              </a:rPr>
              <a:t>4. Work </a:t>
            </a:r>
            <a:r>
              <a:rPr lang="en-US" sz="3200" b="1" u="sng" kern="1200" dirty="0">
                <a:solidFill>
                  <a:srgbClr val="FFFFFF"/>
                </a:solidFill>
                <a:effectLst/>
                <a:latin typeface="Calibri" panose="020F0502020204030204" pitchFamily="34" charset="0"/>
                <a:ea typeface="Lato" charset="0"/>
                <a:cs typeface="Calibri" panose="020F0502020204030204" pitchFamily="34" charset="0"/>
              </a:rPr>
              <a:t>with</a:t>
            </a:r>
            <a:r>
              <a:rPr lang="en-US" sz="3200" b="1" kern="1200" dirty="0">
                <a:solidFill>
                  <a:srgbClr val="FFFFFF"/>
                </a:solidFill>
                <a:effectLst/>
                <a:latin typeface="Calibri" panose="020F0502020204030204" pitchFamily="34" charset="0"/>
                <a:ea typeface="Lato" charset="0"/>
                <a:cs typeface="Calibri" panose="020F0502020204030204" pitchFamily="34" charset="0"/>
              </a:rPr>
              <a:t> people </a:t>
            </a:r>
            <a:br>
              <a:rPr lang="en-US" sz="3200" b="1" kern="1200" dirty="0">
                <a:solidFill>
                  <a:srgbClr val="FFFFFF"/>
                </a:solidFill>
                <a:effectLst/>
                <a:latin typeface="Calibri" panose="020F0502020204030204" pitchFamily="34" charset="0"/>
                <a:ea typeface="Lato" charset="0"/>
                <a:cs typeface="Calibri" panose="020F0502020204030204" pitchFamily="34" charset="0"/>
              </a:rPr>
            </a:br>
            <a:r>
              <a:rPr lang="en-US" sz="3200" b="1" kern="1200" dirty="0">
                <a:solidFill>
                  <a:srgbClr val="FFFFFF"/>
                </a:solidFill>
                <a:effectLst/>
                <a:latin typeface="Calibri" panose="020F0502020204030204" pitchFamily="34" charset="0"/>
                <a:ea typeface="Lato" charset="0"/>
                <a:cs typeface="Calibri" panose="020F0502020204030204" pitchFamily="34" charset="0"/>
              </a:rPr>
              <a:t>with disabilities</a:t>
            </a:r>
            <a:endParaRPr lang="en-US" b="1" dirty="0">
              <a:effectLst/>
            </a:endParaRPr>
          </a:p>
          <a:p>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35</a:t>
            </a:fld>
            <a:endParaRPr sz="1746">
              <a:solidFill>
                <a:srgbClr val="888888"/>
              </a:solidFill>
              <a:latin typeface="Calibri"/>
              <a:ea typeface="Calibri"/>
              <a:cs typeface="Calibri"/>
              <a:sym typeface="Calibri"/>
            </a:endParaRPr>
          </a:p>
        </p:txBody>
      </p:sp>
      <p:sp>
        <p:nvSpPr>
          <p:cNvPr id="260" name="Google Shape;260;p34"/>
          <p:cNvSpPr txBox="1"/>
          <p:nvPr/>
        </p:nvSpPr>
        <p:spPr>
          <a:xfrm>
            <a:off x="522325" y="1390050"/>
            <a:ext cx="6313200" cy="3806400"/>
          </a:xfrm>
          <a:prstGeom prst="rect">
            <a:avLst/>
          </a:prstGeom>
          <a:noFill/>
          <a:ln>
            <a:noFill/>
          </a:ln>
        </p:spPr>
        <p:txBody>
          <a:bodyPr spcFirstLastPara="1" wrap="square" lIns="88575" tIns="44275" rIns="88575" bIns="44275" anchor="t" anchorCtr="0">
            <a:noAutofit/>
          </a:bodyPr>
          <a:lstStyle/>
          <a:p>
            <a:pPr marL="36981" marR="0" lvl="0" indent="-24281" algn="l" rtl="0">
              <a:lnSpc>
                <a:spcPct val="90000"/>
              </a:lnSpc>
              <a:spcBef>
                <a:spcPts val="0"/>
              </a:spcBef>
              <a:spcAft>
                <a:spcPts val="0"/>
              </a:spcAft>
              <a:buClr>
                <a:srgbClr val="000000"/>
              </a:buClr>
              <a:buSzPts val="1800"/>
              <a:buFont typeface="Libre Baskerville"/>
              <a:buChar char="●"/>
            </a:pP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 Inclusion Statement and how to make requests for disability accommodations should be on your accessible website and event invites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rtl="0">
              <a:lnSpc>
                <a:spcPct val="90000"/>
              </a:lnSpc>
              <a:spcBef>
                <a:spcPts val="466"/>
              </a:spcBef>
              <a:spcAft>
                <a:spcPts val="0"/>
              </a:spcAft>
              <a:buNone/>
            </a:pP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6981" marR="0" lvl="0" indent="-24281" algn="l" rtl="0">
              <a:lnSpc>
                <a:spcPct val="90000"/>
              </a:lnSpc>
              <a:spcBef>
                <a:spcPts val="466"/>
              </a:spcBef>
              <a:spcAft>
                <a:spcPts val="0"/>
              </a:spcAft>
              <a:buClr>
                <a:srgbClr val="000000"/>
              </a:buClr>
              <a:buSzPts val="1800"/>
              <a:buFont typeface="Libre Baskerville"/>
              <a:buChar char="●"/>
            </a:pP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 HR Evaluation and program manager evaluation includes diversity as a performance metric</a:t>
            </a: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6981" marR="0" lvl="0" indent="0" algn="l" rtl="0">
              <a:lnSpc>
                <a:spcPct val="90000"/>
              </a:lnSpc>
              <a:spcBef>
                <a:spcPts val="466"/>
              </a:spcBef>
              <a:spcAft>
                <a:spcPts val="0"/>
              </a:spcAft>
              <a:buNone/>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6981" marR="0" lvl="0" indent="-24281" algn="l" rtl="0">
              <a:lnSpc>
                <a:spcPct val="90000"/>
              </a:lnSpc>
              <a:spcBef>
                <a:spcPts val="466"/>
              </a:spcBef>
              <a:spcAft>
                <a:spcPts val="0"/>
              </a:spcAft>
              <a:buClr>
                <a:srgbClr val="000000"/>
              </a:buClr>
              <a:buSzPts val="18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 Resource on Disability Inclusion</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6981" marR="0" lvl="0" indent="0" algn="l" rtl="0">
              <a:lnSpc>
                <a:spcPct val="90000"/>
              </a:lnSpc>
              <a:spcBef>
                <a:spcPts val="466"/>
              </a:spcBef>
              <a:spcAft>
                <a:spcPts val="0"/>
              </a:spcAft>
              <a:buNone/>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6981" lvl="0" indent="-24281" rtl="0">
              <a:spcBef>
                <a:spcPts val="0"/>
              </a:spcBef>
              <a:spcAft>
                <a:spcPts val="0"/>
              </a:spcAft>
              <a:buClr>
                <a:srgbClr val="000000"/>
              </a:buClr>
              <a:buSzPts val="18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4"/>
              </a:rPr>
              <a:t> Ford’s Push for Disability Rights Should Be a Model for Philanthropy</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261" name="Google Shape;261;p34" descr="Silhouette of hands shaking" title="Shaking hands">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6835451" y="1563582"/>
            <a:ext cx="2071002" cy="2071002"/>
          </a:xfrm>
          <a:prstGeom prst="rect">
            <a:avLst/>
          </a:prstGeom>
          <a:noFill/>
          <a:ln>
            <a:noFill/>
          </a:ln>
        </p:spPr>
      </p:pic>
      <p:pic>
        <p:nvPicPr>
          <p:cNvPr id="262" name="Google Shape;262;p34" descr="Silhouette of one person helping someone else up the stairs" title="Helping hand">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7276092" y="4452042"/>
            <a:ext cx="1253066" cy="1286369"/>
          </a:xfrm>
          <a:prstGeom prst="rect">
            <a:avLst/>
          </a:prstGeom>
          <a:noFill/>
          <a:ln>
            <a:noFill/>
          </a:ln>
        </p:spPr>
      </p:pic>
      <p:sp>
        <p:nvSpPr>
          <p:cNvPr id="2" name="Title 1"/>
          <p:cNvSpPr>
            <a:spLocks noGrp="1"/>
          </p:cNvSpPr>
          <p:nvPr>
            <p:ph type="title" idx="4294967295"/>
          </p:nvPr>
        </p:nvSpPr>
        <p:spPr>
          <a:xfrm>
            <a:off x="2340289" y="115182"/>
            <a:ext cx="6566164" cy="1261884"/>
          </a:xfrm>
        </p:spPr>
        <p:txBody>
          <a:bodyPr/>
          <a:lstStyle/>
          <a:p>
            <a:pPr algn="r" rtl="0" eaLnBrk="1" latinLnBrk="0" hangingPunct="1"/>
            <a:r>
              <a:rPr lang="en-US" sz="3200" b="1" kern="1200" dirty="0">
                <a:solidFill>
                  <a:srgbClr val="FFFFFF"/>
                </a:solidFill>
                <a:effectLst/>
                <a:latin typeface="Calibri" panose="020F0502020204030204" pitchFamily="34" charset="0"/>
                <a:ea typeface="Lato" charset="0"/>
                <a:cs typeface="Calibri" panose="020F0502020204030204" pitchFamily="34" charset="0"/>
              </a:rPr>
              <a:t>5. Have an inclusion point </a:t>
            </a:r>
            <a:br>
              <a:rPr lang="en-US" sz="3200" b="1" kern="1200" dirty="0">
                <a:solidFill>
                  <a:srgbClr val="FFFFFF"/>
                </a:solidFill>
                <a:effectLst/>
                <a:latin typeface="Calibri" panose="020F0502020204030204" pitchFamily="34" charset="0"/>
                <a:ea typeface="Lato" charset="0"/>
                <a:cs typeface="Calibri" panose="020F0502020204030204" pitchFamily="34" charset="0"/>
              </a:rPr>
            </a:br>
            <a:r>
              <a:rPr lang="en-US" sz="3200" b="1" kern="1200" dirty="0">
                <a:solidFill>
                  <a:srgbClr val="FFFFFF"/>
                </a:solidFill>
                <a:effectLst/>
                <a:latin typeface="Calibri" panose="020F0502020204030204" pitchFamily="34" charset="0"/>
                <a:ea typeface="Lato" charset="0"/>
                <a:cs typeface="Calibri" panose="020F0502020204030204" pitchFamily="34" charset="0"/>
              </a:rPr>
              <a:t>person or committee </a:t>
            </a:r>
            <a:endParaRPr lang="en-US" b="1" dirty="0">
              <a:effectLst/>
            </a:endParaRPr>
          </a:p>
          <a:p>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36</a:t>
            </a:fld>
            <a:endParaRPr sz="1746">
              <a:solidFill>
                <a:srgbClr val="888888"/>
              </a:solidFill>
              <a:latin typeface="Calibri"/>
              <a:ea typeface="Calibri"/>
              <a:cs typeface="Calibri"/>
              <a:sym typeface="Calibri"/>
            </a:endParaRPr>
          </a:p>
        </p:txBody>
      </p:sp>
      <p:sp>
        <p:nvSpPr>
          <p:cNvPr id="269" name="Google Shape;269;p35"/>
          <p:cNvSpPr txBox="1"/>
          <p:nvPr/>
        </p:nvSpPr>
        <p:spPr>
          <a:xfrm>
            <a:off x="1195000" y="4889825"/>
            <a:ext cx="7675500" cy="1533600"/>
          </a:xfrm>
          <a:prstGeom prst="rect">
            <a:avLst/>
          </a:prstGeom>
          <a:noFill/>
          <a:ln>
            <a:noFill/>
          </a:ln>
        </p:spPr>
        <p:txBody>
          <a:bodyPr spcFirstLastPara="1" wrap="square" lIns="91425" tIns="91425" rIns="91425" bIns="91425" anchor="ctr" anchorCtr="0">
            <a:noAutofit/>
          </a:bodyPr>
          <a:lstStyle/>
          <a:p>
            <a:pPr marL="457200" lvl="0" indent="-355600" rtl="0">
              <a:spcBef>
                <a:spcPts val="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Example: Photos on website should include individuals with visible disabilities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lvl="0" indent="0" rtl="0">
              <a:spcBef>
                <a:spcPts val="0"/>
              </a:spcBef>
              <a:spcAft>
                <a:spcPts val="0"/>
              </a:spcAft>
              <a:buNone/>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lvl="0" indent="-355600" rtl="0">
              <a:spcBef>
                <a:spcPts val="0"/>
              </a:spcBef>
              <a:spcAft>
                <a:spcPts val="0"/>
              </a:spcAft>
              <a:buSzPts val="20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Toolkit</a:t>
            </a: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for Media Representation</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5" name="Picture 4" descr="A woman holding up a camera with a child and dog in the lens">
            <a:extLst>
              <a:ext uri="{FF2B5EF4-FFF2-40B4-BE49-F238E27FC236}">
                <a16:creationId xmlns:a16="http://schemas.microsoft.com/office/drawing/2014/main" id="{C5CBD578-38B6-4428-8143-C90792BA6253}"/>
              </a:ext>
              <a:ext uri="{C183D7F6-B498-43B3-948B-1728B52AA6E4}">
                <adec:decorative xmlns:adec="http://schemas.microsoft.com/office/drawing/2017/decorative" val="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718"/>
          <a:stretch/>
        </p:blipFill>
        <p:spPr>
          <a:xfrm>
            <a:off x="3021496" y="1576421"/>
            <a:ext cx="3590402" cy="3065028"/>
          </a:xfrm>
          <a:prstGeom prst="rect">
            <a:avLst/>
          </a:prstGeom>
        </p:spPr>
      </p:pic>
      <p:sp>
        <p:nvSpPr>
          <p:cNvPr id="2" name="Title 1"/>
          <p:cNvSpPr>
            <a:spLocks noGrp="1"/>
          </p:cNvSpPr>
          <p:nvPr>
            <p:ph type="title" idx="4294967295"/>
          </p:nvPr>
        </p:nvSpPr>
        <p:spPr>
          <a:xfrm>
            <a:off x="1200970" y="66161"/>
            <a:ext cx="7669530" cy="1261884"/>
          </a:xfrm>
        </p:spPr>
        <p:txBody>
          <a:bodyPr/>
          <a:lstStyle/>
          <a:p>
            <a:pPr algn="r" rtl="0" eaLnBrk="1" latinLnBrk="0" hangingPunct="1"/>
            <a:r>
              <a:rPr lang="en-US" sz="3200" b="1" kern="1200" dirty="0">
                <a:solidFill>
                  <a:srgbClr val="FFFFFF"/>
                </a:solidFill>
                <a:effectLst/>
                <a:latin typeface="Calibri" panose="020F0502020204030204" pitchFamily="34" charset="0"/>
                <a:ea typeface="Lato" charset="0"/>
                <a:cs typeface="Calibri" panose="020F0502020204030204" pitchFamily="34" charset="0"/>
              </a:rPr>
              <a:t>6. Include people with disabilities </a:t>
            </a:r>
            <a:br>
              <a:rPr lang="en-US" sz="3200" b="1" kern="1200" dirty="0">
                <a:solidFill>
                  <a:srgbClr val="FFFFFF"/>
                </a:solidFill>
                <a:effectLst/>
                <a:latin typeface="Calibri" panose="020F0502020204030204" pitchFamily="34" charset="0"/>
                <a:ea typeface="Lato" charset="0"/>
                <a:cs typeface="Calibri" panose="020F0502020204030204" pitchFamily="34" charset="0"/>
              </a:rPr>
            </a:br>
            <a:r>
              <a:rPr lang="en-US" sz="3200" b="1" kern="1200" dirty="0">
                <a:solidFill>
                  <a:srgbClr val="FFFFFF"/>
                </a:solidFill>
                <a:effectLst/>
                <a:latin typeface="Calibri" panose="020F0502020204030204" pitchFamily="34" charset="0"/>
                <a:ea typeface="Lato" charset="0"/>
                <a:cs typeface="Calibri" panose="020F0502020204030204" pitchFamily="34" charset="0"/>
              </a:rPr>
              <a:t>in your marketing</a:t>
            </a:r>
            <a:endParaRPr lang="en-US" b="1" dirty="0">
              <a:effectLst/>
            </a:endParaRP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6"/>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37</a:t>
            </a:fld>
            <a:endParaRPr sz="1746">
              <a:solidFill>
                <a:srgbClr val="888888"/>
              </a:solidFill>
              <a:latin typeface="Calibri"/>
              <a:ea typeface="Calibri"/>
              <a:cs typeface="Calibri"/>
              <a:sym typeface="Calibri"/>
            </a:endParaRPr>
          </a:p>
        </p:txBody>
      </p:sp>
      <p:sp>
        <p:nvSpPr>
          <p:cNvPr id="277" name="Google Shape;277;p36"/>
          <p:cNvSpPr txBox="1"/>
          <p:nvPr/>
        </p:nvSpPr>
        <p:spPr>
          <a:xfrm>
            <a:off x="4787451" y="1451016"/>
            <a:ext cx="3971100" cy="4013100"/>
          </a:xfrm>
          <a:prstGeom prst="rect">
            <a:avLst/>
          </a:prstGeom>
          <a:noFill/>
          <a:ln>
            <a:noFill/>
          </a:ln>
        </p:spPr>
        <p:txBody>
          <a:bodyPr spcFirstLastPara="1" wrap="square" lIns="88725" tIns="44350" rIns="88725" bIns="44350" anchor="t" anchorCtr="0">
            <a:noAutofit/>
          </a:bodyPr>
          <a:lstStyle/>
          <a:p>
            <a:pPr marL="12327" marR="0" lvl="0" indent="-12327" algn="l" rtl="0">
              <a:lnSpc>
                <a:spcPct val="90000"/>
              </a:lnSpc>
              <a:spcBef>
                <a:spcPts val="0"/>
              </a:spcBef>
              <a:spcAft>
                <a:spcPts val="0"/>
              </a:spcAft>
              <a:buClr>
                <a:srgbClr val="000000"/>
              </a:buClr>
              <a:buSzPts val="2000"/>
              <a:buFont typeface="Libre Baskerville"/>
              <a:buChar char="●"/>
            </a:pP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 Websites need to be set up for use by screen readers and people who need captions.</a:t>
            </a: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12326" marR="0" lvl="0" indent="-12326" algn="l" rtl="0">
              <a:lnSpc>
                <a:spcPct val="90000"/>
              </a:lnSpc>
              <a:spcBef>
                <a:spcPts val="466"/>
              </a:spcBef>
              <a:spcAft>
                <a:spcPts val="0"/>
              </a:spcAft>
              <a:buClr>
                <a:srgbClr val="000000"/>
              </a:buClr>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Caption videos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12326" marR="0" lvl="0" indent="-12326" algn="l" rtl="0">
              <a:lnSpc>
                <a:spcPct val="90000"/>
              </a:lnSpc>
              <a:spcBef>
                <a:spcPts val="466"/>
              </a:spcBef>
              <a:spcAft>
                <a:spcPts val="0"/>
              </a:spcAft>
              <a:buClr>
                <a:srgbClr val="000000"/>
              </a:buClr>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Make documents and presentations accessible</a:t>
            </a:r>
          </a:p>
          <a:p>
            <a:pPr marL="12327" marR="0" lvl="0" indent="-12327" algn="l" rtl="0">
              <a:lnSpc>
                <a:spcPct val="90000"/>
              </a:lnSpc>
              <a:spcBef>
                <a:spcPts val="466"/>
              </a:spcBef>
              <a:spcAft>
                <a:spcPts val="0"/>
              </a:spcAft>
              <a:buClr>
                <a:srgbClr val="0000FF"/>
              </a:buClr>
              <a:buSzPts val="20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 See RespectAbility’s webinar on web accessibility</a:t>
            </a:r>
            <a:endParaRPr sz="2400" u="none" strike="noStrike" cap="none"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6" name="Google Shape;244;p32" descr="Woman with a cane sitting" title="Woman with cane">
            <a:extLst>
              <a:ext uri="{FF2B5EF4-FFF2-40B4-BE49-F238E27FC236}">
                <a16:creationId xmlns:a16="http://schemas.microsoft.com/office/drawing/2014/main" id="{29C26603-589E-41EE-A5AC-A5B6C9A93B77}"/>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0" y="1219662"/>
            <a:ext cx="4582319" cy="5340400"/>
          </a:xfrm>
          <a:prstGeom prst="rect">
            <a:avLst/>
          </a:prstGeom>
          <a:noFill/>
          <a:ln>
            <a:noFill/>
          </a:ln>
        </p:spPr>
      </p:pic>
      <p:sp>
        <p:nvSpPr>
          <p:cNvPr id="2" name="Title 1"/>
          <p:cNvSpPr>
            <a:spLocks noGrp="1"/>
          </p:cNvSpPr>
          <p:nvPr>
            <p:ph type="title" idx="4294967295"/>
          </p:nvPr>
        </p:nvSpPr>
        <p:spPr>
          <a:xfrm>
            <a:off x="1841500" y="96745"/>
            <a:ext cx="7060462"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7. Ensure website and online</a:t>
            </a:r>
            <a:br>
              <a:rPr lang="en-US" sz="3200" b="1" kern="1200" dirty="0">
                <a:solidFill>
                  <a:srgbClr val="FFFFFF"/>
                </a:solidFill>
                <a:effectLst/>
                <a:ea typeface="Lato" charset="0"/>
                <a:cs typeface="Calibri" panose="020F0502020204030204" pitchFamily="34" charset="0"/>
              </a:rPr>
            </a:br>
            <a:r>
              <a:rPr lang="en-US" sz="3200" b="1" kern="1200" dirty="0">
                <a:solidFill>
                  <a:srgbClr val="FFFFFF"/>
                </a:solidFill>
                <a:effectLst/>
                <a:ea typeface="Lato" charset="0"/>
                <a:cs typeface="Calibri" panose="020F0502020204030204" pitchFamily="34" charset="0"/>
              </a:rPr>
              <a:t>resources are accessible</a:t>
            </a:r>
            <a:endParaRPr lang="en-US" b="1" dirty="0">
              <a:effectLst/>
            </a:endParaRPr>
          </a:p>
          <a:p>
            <a:endParaRPr lang="en-US"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7"/>
          <p:cNvSpPr txBox="1">
            <a:spLocks noGrp="1"/>
          </p:cNvSpPr>
          <p:nvPr>
            <p:ph type="sldNum" idx="4294967295"/>
          </p:nvPr>
        </p:nvSpPr>
        <p:spPr>
          <a:xfrm>
            <a:off x="6524513" y="6291210"/>
            <a:ext cx="2041200" cy="2688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38</a:t>
            </a:fld>
            <a:endParaRPr sz="1746">
              <a:solidFill>
                <a:srgbClr val="888888"/>
              </a:solidFill>
              <a:latin typeface="Calibri"/>
              <a:ea typeface="Calibri"/>
              <a:cs typeface="Calibri"/>
              <a:sym typeface="Calibri"/>
            </a:endParaRPr>
          </a:p>
        </p:txBody>
      </p:sp>
      <p:sp>
        <p:nvSpPr>
          <p:cNvPr id="286" name="Google Shape;286;p37"/>
          <p:cNvSpPr txBox="1"/>
          <p:nvPr/>
        </p:nvSpPr>
        <p:spPr>
          <a:xfrm>
            <a:off x="4709046" y="1812537"/>
            <a:ext cx="4126500" cy="4350900"/>
          </a:xfrm>
          <a:prstGeom prst="rect">
            <a:avLst/>
          </a:prstGeom>
          <a:noFill/>
          <a:ln>
            <a:noFill/>
          </a:ln>
        </p:spPr>
        <p:txBody>
          <a:bodyPr spcFirstLastPara="1" wrap="square" lIns="88575" tIns="44275" rIns="88575" bIns="44275" anchor="t" anchorCtr="0">
            <a:noAutofit/>
          </a:bodyPr>
          <a:lstStyle/>
          <a:p>
            <a:pPr marL="457200" marR="0" lvl="0" indent="-355600" algn="l" rtl="0">
              <a:spcBef>
                <a:spcPts val="0"/>
              </a:spcBef>
              <a:spcAft>
                <a:spcPts val="0"/>
              </a:spcAft>
              <a:buClr>
                <a:srgbClr val="000000"/>
              </a:buClr>
              <a:buSzPts val="20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Physical Accessibility</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marR="0" lvl="0" indent="-355600" algn="l" rtl="0">
              <a:spcBef>
                <a:spcPts val="1000"/>
              </a:spcBef>
              <a:spcAft>
                <a:spcPts val="0"/>
              </a:spcAft>
              <a:buClr>
                <a:srgbClr val="000000"/>
              </a:buClr>
              <a:buSzPts val="20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4"/>
              </a:rPr>
              <a:t>Event Checklist</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marR="0" lvl="0" indent="0" algn="l" rtl="0">
              <a:spcBef>
                <a:spcPts val="0"/>
              </a:spcBef>
              <a:spcAft>
                <a:spcPts val="0"/>
              </a:spcAft>
              <a:buNone/>
            </a:pPr>
            <a:endParaRPr lang="en-US"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marR="0" lvl="0" indent="0" algn="l" rtl="0">
              <a:spcBef>
                <a:spcPts val="0"/>
              </a:spcBef>
              <a:spcAft>
                <a:spcPts val="0"/>
              </a:spcAft>
              <a:buNone/>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All of the following must be accessible:</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914400" marR="0" lvl="1" indent="-355600" algn="l" rtl="0">
              <a:spcBef>
                <a:spcPts val="0"/>
              </a:spcBef>
              <a:spcAft>
                <a:spcPts val="0"/>
              </a:spcAft>
              <a:buClr>
                <a:srgbClr val="000000"/>
              </a:buClr>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Invitation/notification of event</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914400" marR="0" lvl="1" indent="-355600" algn="l" rtl="0">
              <a:spcBef>
                <a:spcPts val="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Facilities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914400" marR="0" lvl="1" indent="-355600" algn="l" rtl="0">
              <a:spcBef>
                <a:spcPts val="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Communication</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914400" marR="0" lvl="1" indent="-355600" algn="l" rtl="0">
              <a:spcBef>
                <a:spcPts val="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Staff/Volunteers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rtl="0">
              <a:spcBef>
                <a:spcPts val="0"/>
              </a:spcBef>
              <a:spcAft>
                <a:spcPts val="0"/>
              </a:spcAft>
              <a:buNone/>
            </a:pP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6" name="Google Shape;278;p36" descr="A banner on a building which contains a person in wheelchair and the phrase &quot;pardon our appearance as we make ourselves accessible to people of all abilities&quot;" title="Accessibility Banner"/>
          <p:cNvPicPr preferRelativeResize="0"/>
          <p:nvPr/>
        </p:nvPicPr>
        <p:blipFill rotWithShape="1">
          <a:blip r:embed="rId5">
            <a:alphaModFix/>
          </a:blip>
          <a:srcRect/>
          <a:stretch/>
        </p:blipFill>
        <p:spPr>
          <a:xfrm>
            <a:off x="0" y="1216477"/>
            <a:ext cx="4434955" cy="5431668"/>
          </a:xfrm>
          <a:prstGeom prst="rect">
            <a:avLst/>
          </a:prstGeom>
          <a:noFill/>
          <a:ln>
            <a:noFill/>
          </a:ln>
        </p:spPr>
      </p:pic>
      <p:sp>
        <p:nvSpPr>
          <p:cNvPr id="2" name="Title 1"/>
          <p:cNvSpPr>
            <a:spLocks noGrp="1"/>
          </p:cNvSpPr>
          <p:nvPr>
            <p:ph type="title" idx="4294967295"/>
          </p:nvPr>
        </p:nvSpPr>
        <p:spPr>
          <a:xfrm>
            <a:off x="2044700" y="172945"/>
            <a:ext cx="6883400"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8. Ensure accessibility of </a:t>
            </a:r>
            <a:br>
              <a:rPr lang="en-US" sz="3200" b="1" kern="1200" dirty="0">
                <a:solidFill>
                  <a:srgbClr val="FFFFFF"/>
                </a:solidFill>
                <a:effectLst/>
                <a:ea typeface="Lato" charset="0"/>
                <a:cs typeface="Calibri" panose="020F0502020204030204" pitchFamily="34" charset="0"/>
              </a:rPr>
            </a:br>
            <a:r>
              <a:rPr lang="en-US" sz="3200" b="1" kern="1200" dirty="0">
                <a:solidFill>
                  <a:srgbClr val="FFFFFF"/>
                </a:solidFill>
                <a:effectLst/>
                <a:ea typeface="Lato" charset="0"/>
                <a:cs typeface="Calibri" panose="020F0502020204030204" pitchFamily="34" charset="0"/>
              </a:rPr>
              <a:t>office and events</a:t>
            </a:r>
            <a:endParaRPr lang="en-US" b="1" dirty="0">
              <a:effectLst/>
            </a:endParaRPr>
          </a:p>
          <a:p>
            <a:pPr algn="r"/>
            <a:endParaRPr lang="en-US"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5"/>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39</a:t>
            </a:fld>
            <a:endParaRPr sz="1746">
              <a:solidFill>
                <a:srgbClr val="888888"/>
              </a:solidFill>
              <a:latin typeface="Calibri"/>
              <a:ea typeface="Calibri"/>
              <a:cs typeface="Calibri"/>
              <a:sym typeface="Calibri"/>
            </a:endParaRPr>
          </a:p>
        </p:txBody>
      </p:sp>
      <p:sp>
        <p:nvSpPr>
          <p:cNvPr id="355" name="Google Shape;355;p45"/>
          <p:cNvSpPr txBox="1"/>
          <p:nvPr/>
        </p:nvSpPr>
        <p:spPr>
          <a:xfrm>
            <a:off x="397641" y="2023783"/>
            <a:ext cx="3804566" cy="4047250"/>
          </a:xfrm>
          <a:prstGeom prst="rect">
            <a:avLst/>
          </a:prstGeom>
          <a:noFill/>
          <a:ln>
            <a:noFill/>
          </a:ln>
        </p:spPr>
        <p:txBody>
          <a:bodyPr spcFirstLastPara="1" wrap="square" lIns="88575" tIns="44275" rIns="88575" bIns="44275" anchor="t" anchorCtr="0">
            <a:noAutofit/>
          </a:bodyPr>
          <a:lstStyle/>
          <a:p>
            <a:pPr marL="397593" marR="0" lvl="1" indent="-3124" rtl="0">
              <a:spcBef>
                <a:spcPts val="0"/>
              </a:spcBef>
              <a:spcAft>
                <a:spcPts val="0"/>
              </a:spcAft>
              <a:buNone/>
            </a:pPr>
            <a:r>
              <a:rPr lang="en-US" sz="2400" u="none" strike="noStrike" cap="none"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The Chicago Community Trust</a:t>
            </a:r>
            <a:endParaRPr sz="2400" dirty="0">
              <a:latin typeface="Calibri" panose="020F0502020204030204" pitchFamily="34" charset="0"/>
              <a:ea typeface="Lato" panose="020F0502020204030203" pitchFamily="34" charset="0"/>
              <a:cs typeface="Calibri" panose="020F0502020204030204" pitchFamily="34" charset="0"/>
            </a:endParaRPr>
          </a:p>
          <a:p>
            <a:pPr marL="0" marR="0" lvl="0" indent="0" algn="l" rtl="0">
              <a:spcBef>
                <a:spcPts val="0"/>
              </a:spcBef>
              <a:spcAft>
                <a:spcPts val="0"/>
              </a:spcAft>
              <a:buNone/>
            </a:pPr>
            <a:endParaRPr lang="en-US" sz="2400" u="sng"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hlinkClick r:id="rId3"/>
            </a:endParaRPr>
          </a:p>
          <a:p>
            <a:pPr marL="0" marR="0" lvl="0" indent="0" algn="l" rtl="0">
              <a:spcBef>
                <a:spcPts val="0"/>
              </a:spcBef>
              <a:spcAft>
                <a:spcPts val="0"/>
              </a:spcAft>
              <a:buNone/>
            </a:pPr>
            <a:r>
              <a:rPr lang="en-US" sz="20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http://www.cct.org/wp-content/uploads/2015/08/2015ADAComplianceGuide.pdf</a:t>
            </a:r>
            <a:endParaRPr sz="20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rtl="0">
              <a:spcBef>
                <a:spcPts val="0"/>
              </a:spcBef>
              <a:spcAft>
                <a:spcPts val="0"/>
              </a:spcAft>
              <a:buNone/>
            </a:pP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356" name="Google Shape;356;p45" descr="A poster with pictures of many people with visible and invisible disabilities that advertises the ADA's &quot;Renewing The Commitment&quot; compliance guide for nonprofits" title="Renewing the Commitment"/>
          <p:cNvPicPr preferRelativeResize="0"/>
          <p:nvPr/>
        </p:nvPicPr>
        <p:blipFill rotWithShape="1">
          <a:blip r:embed="rId4">
            <a:alphaModFix/>
          </a:blip>
          <a:srcRect/>
          <a:stretch/>
        </p:blipFill>
        <p:spPr>
          <a:xfrm>
            <a:off x="4498041" y="1358153"/>
            <a:ext cx="3983725" cy="4887989"/>
          </a:xfrm>
          <a:prstGeom prst="rect">
            <a:avLst/>
          </a:prstGeom>
          <a:noFill/>
          <a:ln>
            <a:noFill/>
          </a:ln>
        </p:spPr>
      </p:pic>
      <p:sp>
        <p:nvSpPr>
          <p:cNvPr id="2" name="Title 1"/>
          <p:cNvSpPr>
            <a:spLocks noGrp="1"/>
          </p:cNvSpPr>
          <p:nvPr>
            <p:ph type="title" idx="4294967295"/>
          </p:nvPr>
        </p:nvSpPr>
        <p:spPr>
          <a:xfrm>
            <a:off x="2299924" y="181458"/>
            <a:ext cx="6425912"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Accessibility: ADA Accessible </a:t>
            </a:r>
            <a:br>
              <a:rPr lang="en-US" sz="3200" b="1" kern="1200" dirty="0">
                <a:solidFill>
                  <a:srgbClr val="FFFFFF"/>
                </a:solidFill>
                <a:effectLst/>
                <a:ea typeface="Lato" charset="0"/>
                <a:cs typeface="Calibri" panose="020F0502020204030204" pitchFamily="34" charset="0"/>
              </a:rPr>
            </a:br>
            <a:r>
              <a:rPr lang="en-US" sz="3200" b="1" kern="1200" dirty="0">
                <a:solidFill>
                  <a:srgbClr val="FFFFFF"/>
                </a:solidFill>
                <a:effectLst/>
                <a:ea typeface="Lato" charset="0"/>
                <a:cs typeface="Calibri" panose="020F0502020204030204" pitchFamily="34" charset="0"/>
              </a:rPr>
              <a:t>Resource Guide</a:t>
            </a:r>
            <a:endParaRPr lang="en-US" b="1" dirty="0">
              <a:effectLst/>
            </a:endParaRPr>
          </a:p>
          <a:p>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descr="1 in 5 Americans have a disability&#10;56.7 million Americans have a disability&#10;8.1 million difficulty seeing&#10;7.6 million difficulty hearing&#10;RespectAbility logo&#10;Source: US Census&#10;Photo of five people looking at a booklet on a desk" title="1 in 5 Americans"/>
          <p:cNvPicPr preferRelativeResize="0"/>
          <p:nvPr/>
        </p:nvPicPr>
        <p:blipFill rotWithShape="1">
          <a:blip r:embed="rId3">
            <a:alphaModFix/>
          </a:blip>
          <a:srcRect/>
          <a:stretch/>
        </p:blipFill>
        <p:spPr>
          <a:xfrm>
            <a:off x="0" y="1252025"/>
            <a:ext cx="9144000" cy="5387925"/>
          </a:xfrm>
          <a:prstGeom prst="rect">
            <a:avLst/>
          </a:prstGeom>
          <a:noFill/>
          <a:ln>
            <a:noFill/>
          </a:ln>
        </p:spPr>
      </p:pic>
      <p:sp>
        <p:nvSpPr>
          <p:cNvPr id="2" name="Title 1">
            <a:extLst>
              <a:ext uri="{FF2B5EF4-FFF2-40B4-BE49-F238E27FC236}">
                <a16:creationId xmlns:a16="http://schemas.microsoft.com/office/drawing/2014/main" id="{E13FA965-427E-49CA-A922-39ACBE16F1D3}"/>
              </a:ext>
            </a:extLst>
          </p:cNvPr>
          <p:cNvSpPr>
            <a:spLocks noGrp="1"/>
          </p:cNvSpPr>
          <p:nvPr>
            <p:ph type="title" idx="4294967295"/>
          </p:nvPr>
        </p:nvSpPr>
        <p:spPr>
          <a:xfrm>
            <a:off x="743284" y="218050"/>
            <a:ext cx="8229023" cy="276999"/>
          </a:xfrm>
        </p:spPr>
        <p:txBody>
          <a:bodyPr/>
          <a:lstStyle/>
          <a:p>
            <a:pPr algn="r"/>
            <a:r>
              <a:rPr lang="en-US" sz="4000" b="1" dirty="0">
                <a:solidFill>
                  <a:schemeClr val="bg1"/>
                </a:solidFill>
                <a:latin typeface="Calibri" panose="020F0502020204030204" pitchFamily="34" charset="0"/>
                <a:ea typeface="Lato" panose="020F0502020204030203" pitchFamily="34" charset="0"/>
                <a:cs typeface="Calibri" panose="020F0502020204030204" pitchFamily="34" charset="0"/>
              </a:rPr>
              <a:t>1 in 5</a:t>
            </a:r>
            <a:r>
              <a:rPr lang="en-US" sz="4000" b="1" baseline="0" dirty="0">
                <a:solidFill>
                  <a:schemeClr val="bg1"/>
                </a:solidFill>
                <a:latin typeface="Calibri" panose="020F0502020204030204" pitchFamily="34" charset="0"/>
                <a:ea typeface="Lato" panose="020F0502020204030203" pitchFamily="34" charset="0"/>
                <a:cs typeface="Calibri" panose="020F0502020204030204" pitchFamily="34" charset="0"/>
              </a:rPr>
              <a:t> Americans </a:t>
            </a:r>
            <a:endParaRPr lang="en-US" sz="4000" b="1" dirty="0">
              <a:solidFill>
                <a:schemeClr val="bg1"/>
              </a:solidFill>
              <a:latin typeface="Calibri" panose="020F0502020204030204" pitchFamily="34" charset="0"/>
              <a:ea typeface="Lato" panose="020F0502020204030203" pitchFamily="34" charset="0"/>
              <a:cs typeface="Calibri" panose="020F0502020204030204" pitchFamily="34" charset="0"/>
            </a:endParaRPr>
          </a:p>
        </p:txBody>
      </p:sp>
    </p:spTree>
    <p:extLst>
      <p:ext uri="{BB962C8B-B14F-4D97-AF65-F5344CB8AC3E}">
        <p14:creationId xmlns:p14="http://schemas.microsoft.com/office/powerpoint/2010/main" val="12782483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38"/>
          <p:cNvSpPr txBox="1"/>
          <p:nvPr/>
        </p:nvSpPr>
        <p:spPr>
          <a:xfrm>
            <a:off x="824675" y="4866700"/>
            <a:ext cx="7603200" cy="1487400"/>
          </a:xfrm>
          <a:prstGeom prst="rect">
            <a:avLst/>
          </a:prstGeom>
          <a:noFill/>
          <a:ln>
            <a:noFill/>
          </a:ln>
        </p:spPr>
        <p:txBody>
          <a:bodyPr spcFirstLastPara="1" wrap="square" lIns="91425" tIns="91425" rIns="91425" bIns="91425" anchor="t" anchorCtr="0">
            <a:noAutofit/>
          </a:bodyPr>
          <a:lstStyle/>
          <a:p>
            <a:pPr marL="457200" lvl="0" indent="-355600" rtl="0">
              <a:spcBef>
                <a:spcPts val="0"/>
              </a:spcBef>
              <a:spcAft>
                <a:spcPts val="0"/>
              </a:spcAft>
              <a:buSzPts val="2000"/>
              <a:buFont typeface="Libre Baskerville"/>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Invest in social enterprises who hire people with and without disabilities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457200" lvl="0" indent="-355600" rtl="0">
              <a:lnSpc>
                <a:spcPct val="115000"/>
              </a:lnSpc>
              <a:spcBef>
                <a:spcPts val="0"/>
              </a:spcBef>
              <a:spcAft>
                <a:spcPts val="0"/>
              </a:spcAft>
              <a:buSzPts val="2000"/>
              <a:buFont typeface="Libre Baskerville"/>
              <a:buChar char="●"/>
            </a:pPr>
            <a:r>
              <a:rPr lang="en-US" sz="24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Social Enterprise: Creating Employment Opportunities for People with Disabilities</a:t>
            </a: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457200" lvl="0" indent="0" rtl="0">
              <a:spcBef>
                <a:spcPts val="600"/>
              </a:spcBef>
              <a:spcAft>
                <a:spcPts val="0"/>
              </a:spcAft>
              <a:buNone/>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0" lvl="0" indent="0" rtl="0">
              <a:lnSpc>
                <a:spcPct val="200000"/>
              </a:lnSpc>
              <a:spcBef>
                <a:spcPts val="0"/>
              </a:spcBef>
              <a:spcAft>
                <a:spcPts val="0"/>
              </a:spcAft>
              <a:buNone/>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295" name="Google Shape;295;p38" descr="A man with a disability working in a kitchen" title="Vendor with a disability"/>
          <p:cNvPicPr preferRelativeResize="0"/>
          <p:nvPr/>
        </p:nvPicPr>
        <p:blipFill>
          <a:blip r:embed="rId4">
            <a:alphaModFix/>
          </a:blip>
          <a:stretch>
            <a:fillRect/>
          </a:stretch>
        </p:blipFill>
        <p:spPr>
          <a:xfrm>
            <a:off x="582075" y="1497625"/>
            <a:ext cx="3168750" cy="3095625"/>
          </a:xfrm>
          <a:prstGeom prst="rect">
            <a:avLst/>
          </a:prstGeom>
          <a:noFill/>
          <a:ln>
            <a:noFill/>
          </a:ln>
        </p:spPr>
      </p:pic>
      <p:pic>
        <p:nvPicPr>
          <p:cNvPr id="296" name="Google Shape;296;p38" descr="A woman with a disability in a library" title="Woman with a disability "/>
          <p:cNvPicPr preferRelativeResize="0"/>
          <p:nvPr/>
        </p:nvPicPr>
        <p:blipFill>
          <a:blip r:embed="rId5">
            <a:alphaModFix/>
          </a:blip>
          <a:stretch>
            <a:fillRect/>
          </a:stretch>
        </p:blipFill>
        <p:spPr>
          <a:xfrm>
            <a:off x="4178175" y="1601912"/>
            <a:ext cx="4388025" cy="2919725"/>
          </a:xfrm>
          <a:prstGeom prst="rect">
            <a:avLst/>
          </a:prstGeom>
          <a:noFill/>
          <a:ln>
            <a:noFill/>
          </a:ln>
        </p:spPr>
      </p:pic>
      <p:sp>
        <p:nvSpPr>
          <p:cNvPr id="2" name="Title 1"/>
          <p:cNvSpPr>
            <a:spLocks noGrp="1"/>
          </p:cNvSpPr>
          <p:nvPr>
            <p:ph type="title" idx="4294967295"/>
          </p:nvPr>
        </p:nvSpPr>
        <p:spPr>
          <a:xfrm>
            <a:off x="2166450" y="99016"/>
            <a:ext cx="6740998"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9. Use vendors who are </a:t>
            </a:r>
            <a:r>
              <a:rPr lang="en-US" sz="3200" b="1" kern="1200" dirty="0" err="1">
                <a:solidFill>
                  <a:srgbClr val="FFFFFF"/>
                </a:solidFill>
                <a:effectLst/>
                <a:ea typeface="Lato" charset="0"/>
                <a:cs typeface="Calibri" panose="020F0502020204030204" pitchFamily="34" charset="0"/>
              </a:rPr>
              <a:t>PwDs</a:t>
            </a:r>
            <a:r>
              <a:rPr lang="en-US" sz="3200" b="1" kern="1200" dirty="0">
                <a:solidFill>
                  <a:srgbClr val="FFFFFF"/>
                </a:solidFill>
                <a:effectLst/>
                <a:ea typeface="Lato" charset="0"/>
                <a:cs typeface="Calibri" panose="020F0502020204030204" pitchFamily="34" charset="0"/>
              </a:rPr>
              <a:t> or hire people with disabilities</a:t>
            </a:r>
            <a:endParaRPr lang="en-US" b="1" dirty="0">
              <a:effectLst/>
            </a:endParaRP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9"/>
          <p:cNvSpPr txBox="1">
            <a:spLocks noGrp="1"/>
          </p:cNvSpPr>
          <p:nvPr>
            <p:ph type="sldNum" idx="4294967295"/>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41</a:t>
            </a:fld>
            <a:endParaRPr sz="1746">
              <a:solidFill>
                <a:srgbClr val="888888"/>
              </a:solidFill>
              <a:latin typeface="Calibri"/>
              <a:ea typeface="Calibri"/>
              <a:cs typeface="Calibri"/>
              <a:sym typeface="Calibri"/>
            </a:endParaRPr>
          </a:p>
        </p:txBody>
      </p:sp>
      <p:sp>
        <p:nvSpPr>
          <p:cNvPr id="303" name="Google Shape;303;p39"/>
          <p:cNvSpPr txBox="1"/>
          <p:nvPr/>
        </p:nvSpPr>
        <p:spPr>
          <a:xfrm>
            <a:off x="481264" y="1528281"/>
            <a:ext cx="5524900" cy="3801438"/>
          </a:xfrm>
          <a:prstGeom prst="rect">
            <a:avLst/>
          </a:prstGeom>
          <a:noFill/>
          <a:ln>
            <a:noFill/>
          </a:ln>
        </p:spPr>
        <p:txBody>
          <a:bodyPr spcFirstLastPara="1" wrap="square" lIns="88575" tIns="44275" rIns="88575" bIns="44275" anchor="t" anchorCtr="0">
            <a:noAutofit/>
          </a:bodyPr>
          <a:lstStyle/>
          <a:p>
            <a:pPr>
              <a:lnSpc>
                <a:spcPct val="90000"/>
              </a:lnSpc>
              <a:buClr>
                <a:srgbClr val="000000"/>
              </a:buClr>
              <a:buSzPts val="2000"/>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Ask Your Grantees/Members About:</a:t>
            </a:r>
            <a:endParaRPr lang="en-US"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6981" marR="0" lvl="0" indent="-36981" algn="l" rtl="0">
              <a:lnSpc>
                <a:spcPct val="90000"/>
              </a:lnSpc>
              <a:spcBef>
                <a:spcPts val="0"/>
              </a:spcBef>
              <a:spcAft>
                <a:spcPts val="0"/>
              </a:spcAft>
              <a:buClr>
                <a:srgbClr val="000000"/>
              </a:buClr>
              <a:buSzPts val="2000"/>
              <a:buFont typeface="Libre Baskerville"/>
              <a:buChar char="●"/>
            </a:pPr>
            <a:endParaRPr lang="en-US"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42900" marR="0" lvl="0" indent="-342900" algn="l" rtl="0">
              <a:lnSpc>
                <a:spcPct val="90000"/>
              </a:lnSpc>
              <a:spcBef>
                <a:spcPts val="0"/>
              </a:spcBef>
              <a:spcAft>
                <a:spcPts val="0"/>
              </a:spcAft>
              <a:buClr>
                <a:srgbClr val="000000"/>
              </a:buClr>
              <a:buSzPts val="2000"/>
              <a:buFont typeface="Arial" panose="020B0604020202020204" pitchFamily="34" charset="0"/>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Meaningful and inclusive </a:t>
            </a: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policies and/or programs</a:t>
            </a:r>
          </a:p>
          <a:p>
            <a:pPr marR="0" lvl="0" algn="l" rtl="0">
              <a:lnSpc>
                <a:spcPct val="90000"/>
              </a:lnSpc>
              <a:spcBef>
                <a:spcPts val="0"/>
              </a:spcBef>
              <a:spcAft>
                <a:spcPts val="0"/>
              </a:spcAft>
              <a:buClr>
                <a:srgbClr val="000000"/>
              </a:buClr>
              <a:buSzPts val="2000"/>
            </a:pPr>
            <a:endParaRPr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42900" marR="0" lvl="0" indent="-342900" algn="l" rtl="0">
              <a:lnSpc>
                <a:spcPct val="90000"/>
              </a:lnSpc>
              <a:spcBef>
                <a:spcPts val="0"/>
              </a:spcBef>
              <a:spcAft>
                <a:spcPts val="0"/>
              </a:spcAft>
              <a:buClr>
                <a:srgbClr val="000000"/>
              </a:buClr>
              <a:buSzPts val="2000"/>
              <a:buFont typeface="Arial" panose="020B0604020202020204" pitchFamily="34" charset="0"/>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Public commitments on</a:t>
            </a:r>
            <a:r>
              <a:rPr lang="en-US" sz="240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 website and materials</a:t>
            </a:r>
          </a:p>
          <a:p>
            <a:pPr marR="0" lvl="0" algn="l" rtl="0">
              <a:lnSpc>
                <a:spcPct val="90000"/>
              </a:lnSpc>
              <a:spcBef>
                <a:spcPts val="0"/>
              </a:spcBef>
              <a:spcAft>
                <a:spcPts val="0"/>
              </a:spcAft>
              <a:buClr>
                <a:srgbClr val="000000"/>
              </a:buClr>
              <a:buSzPts val="2000"/>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42900" marR="0" lvl="0" indent="-342900" algn="l" rtl="0">
              <a:lnSpc>
                <a:spcPct val="90000"/>
              </a:lnSpc>
              <a:spcBef>
                <a:spcPts val="0"/>
              </a:spcBef>
              <a:spcAft>
                <a:spcPts val="0"/>
              </a:spcAft>
              <a:buClr>
                <a:srgbClr val="000000"/>
              </a:buClr>
              <a:buSzPts val="2000"/>
              <a:buFont typeface="Arial" panose="020B0604020202020204" pitchFamily="34" charset="0"/>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Employing people with disabilities at all levels</a:t>
            </a:r>
          </a:p>
          <a:p>
            <a:pPr marR="0" lvl="0" algn="l" rtl="0">
              <a:lnSpc>
                <a:spcPct val="90000"/>
              </a:lnSpc>
              <a:spcBef>
                <a:spcPts val="0"/>
              </a:spcBef>
              <a:spcAft>
                <a:spcPts val="0"/>
              </a:spcAft>
              <a:buClr>
                <a:srgbClr val="000000"/>
              </a:buClr>
              <a:buSzPts val="2000"/>
            </a:pP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a:p>
            <a:pPr marL="342900" marR="0" lvl="0" indent="-342900" algn="l" rtl="0">
              <a:lnSpc>
                <a:spcPct val="90000"/>
              </a:lnSpc>
              <a:spcBef>
                <a:spcPts val="0"/>
              </a:spcBef>
              <a:spcAft>
                <a:spcPts val="0"/>
              </a:spcAft>
              <a:buClr>
                <a:srgbClr val="000000"/>
              </a:buClr>
              <a:buSzPts val="2000"/>
              <a:buFont typeface="Arial" panose="020B0604020202020204" pitchFamily="34" charset="0"/>
              <a:buChar char="•"/>
            </a:pPr>
            <a:r>
              <a:rPr lang="en-US" sz="2400" dirty="0">
                <a:latin typeface="Calibri" panose="020F0502020204030204" pitchFamily="34" charset="0"/>
                <a:ea typeface="Lato" panose="020F0502020204030203" pitchFamily="34" charset="0"/>
                <a:cs typeface="Calibri" panose="020F0502020204030204" pitchFamily="34" charset="0"/>
                <a:sym typeface="Libre Baskerville"/>
              </a:rPr>
              <a:t> Inviting people to request accommodations</a:t>
            </a:r>
            <a:endParaRPr sz="2400" dirty="0">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305" name="Google Shape;305;p39" descr="Group of RespectAbility staff and fellows looking at a booklet on a desk" title="RespectAbility Group"/>
          <p:cNvPicPr preferRelativeResize="0"/>
          <p:nvPr/>
        </p:nvPicPr>
        <p:blipFill>
          <a:blip r:embed="rId3">
            <a:alphaModFix/>
          </a:blip>
          <a:stretch>
            <a:fillRect/>
          </a:stretch>
        </p:blipFill>
        <p:spPr>
          <a:xfrm>
            <a:off x="6178687" y="1913345"/>
            <a:ext cx="2646125" cy="3130309"/>
          </a:xfrm>
          <a:prstGeom prst="rect">
            <a:avLst/>
          </a:prstGeom>
          <a:noFill/>
          <a:ln>
            <a:noFill/>
          </a:ln>
        </p:spPr>
      </p:pic>
      <p:sp>
        <p:nvSpPr>
          <p:cNvPr id="2" name="Title 1"/>
          <p:cNvSpPr>
            <a:spLocks noGrp="1"/>
          </p:cNvSpPr>
          <p:nvPr>
            <p:ph type="title" idx="4294967295"/>
          </p:nvPr>
        </p:nvSpPr>
        <p:spPr>
          <a:xfrm>
            <a:off x="595789" y="120191"/>
            <a:ext cx="8229023"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10. Promote a disability lens </a:t>
            </a:r>
            <a:br>
              <a:rPr lang="en-US" sz="3200" b="1" kern="1200" dirty="0">
                <a:solidFill>
                  <a:srgbClr val="FFFFFF"/>
                </a:solidFill>
                <a:effectLst/>
                <a:ea typeface="Lato" charset="0"/>
                <a:cs typeface="Calibri" panose="020F0502020204030204" pitchFamily="34" charset="0"/>
              </a:rPr>
            </a:br>
            <a:r>
              <a:rPr lang="en-US" sz="3200" b="1" kern="1200" dirty="0">
                <a:solidFill>
                  <a:srgbClr val="FFFFFF"/>
                </a:solidFill>
                <a:effectLst/>
                <a:ea typeface="Lato" charset="0"/>
                <a:cs typeface="Calibri" panose="020F0502020204030204" pitchFamily="34" charset="0"/>
              </a:rPr>
              <a:t>among grantees/members </a:t>
            </a:r>
            <a:endParaRPr lang="en-US" b="1" dirty="0">
              <a:effectLst/>
            </a:endParaRPr>
          </a:p>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3" name="Google Shape;313;p40"/>
          <p:cNvSpPr txBox="1"/>
          <p:nvPr/>
        </p:nvSpPr>
        <p:spPr>
          <a:xfrm>
            <a:off x="126698" y="2078374"/>
            <a:ext cx="4246519" cy="3000000"/>
          </a:xfrm>
          <a:prstGeom prst="rect">
            <a:avLst/>
          </a:prstGeom>
          <a:noFill/>
          <a:ln>
            <a:noFill/>
          </a:ln>
        </p:spPr>
        <p:txBody>
          <a:bodyPr spcFirstLastPara="1" wrap="square" lIns="91425" tIns="91425" rIns="91425" bIns="91425" anchor="ctr" anchorCtr="0">
            <a:noAutofit/>
          </a:bodyPr>
          <a:lstStyle/>
          <a:p>
            <a:pPr>
              <a:buClr>
                <a:schemeClr val="dk1"/>
              </a:buClr>
              <a:buSzPts val="2000"/>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Ask Your Grantees/Members About</a:t>
            </a:r>
          </a:p>
          <a:p>
            <a:pPr lvl="0" rtl="0">
              <a:spcBef>
                <a:spcPts val="0"/>
              </a:spcBef>
              <a:spcAft>
                <a:spcPts val="0"/>
              </a:spcAft>
              <a:buClr>
                <a:schemeClr val="dk1"/>
              </a:buClr>
              <a:buSzPts val="2000"/>
            </a:pPr>
            <a:endPar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42900" lvl="0" indent="-342900" rtl="0">
              <a:spcBef>
                <a:spcPts val="0"/>
              </a:spcBef>
              <a:spcAft>
                <a:spcPts val="0"/>
              </a:spcAft>
              <a:buClr>
                <a:schemeClr val="dk1"/>
              </a:buClr>
              <a:buSzPts val="2000"/>
              <a:buFont typeface="Arial" panose="020B0604020202020204" pitchFamily="34" charset="0"/>
              <a:buChar char="•"/>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Physical accessibility of office and programs</a:t>
            </a:r>
          </a:p>
          <a:p>
            <a:pPr marL="342900" lvl="0" indent="-342900" rtl="0">
              <a:spcBef>
                <a:spcPts val="0"/>
              </a:spcBef>
              <a:spcAft>
                <a:spcPts val="0"/>
              </a:spcAft>
              <a:buClr>
                <a:schemeClr val="dk1"/>
              </a:buClr>
              <a:buSzPts val="2000"/>
              <a:buFont typeface="Arial" panose="020B0604020202020204" pitchFamily="34" charset="0"/>
              <a:buChar char="•"/>
            </a:pP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42900" lvl="0" indent="-342900" rtl="0">
              <a:spcBef>
                <a:spcPts val="0"/>
              </a:spcBef>
              <a:spcAft>
                <a:spcPts val="0"/>
              </a:spcAft>
              <a:buClr>
                <a:schemeClr val="dk1"/>
              </a:buClr>
              <a:buSzPts val="2000"/>
              <a:buFont typeface="Arial" panose="020B0604020202020204" pitchFamily="34" charset="0"/>
              <a:buChar char="•"/>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Website accessibility </a:t>
            </a:r>
          </a:p>
          <a:p>
            <a:pPr marL="342900" lvl="0" indent="-342900" rtl="0">
              <a:spcBef>
                <a:spcPts val="0"/>
              </a:spcBef>
              <a:spcAft>
                <a:spcPts val="0"/>
              </a:spcAft>
              <a:buClr>
                <a:schemeClr val="dk1"/>
              </a:buClr>
              <a:buSzPts val="2000"/>
              <a:buFont typeface="Arial" panose="020B0604020202020204" pitchFamily="34" charset="0"/>
              <a:buChar char="•"/>
            </a:pP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42900" lvl="0" indent="-342900" rtl="0">
              <a:spcBef>
                <a:spcPts val="0"/>
              </a:spcBef>
              <a:spcAft>
                <a:spcPts val="0"/>
              </a:spcAft>
              <a:buClr>
                <a:schemeClr val="dk1"/>
              </a:buClr>
              <a:buSzPts val="2000"/>
              <a:buFont typeface="Arial" panose="020B0604020202020204" pitchFamily="34" charset="0"/>
              <a:buChar char="•"/>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Video captioning</a:t>
            </a:r>
          </a:p>
          <a:p>
            <a:pPr marL="342900" lvl="0" indent="-342900" rtl="0">
              <a:spcBef>
                <a:spcPts val="0"/>
              </a:spcBef>
              <a:spcAft>
                <a:spcPts val="0"/>
              </a:spcAft>
              <a:buClr>
                <a:schemeClr val="dk1"/>
              </a:buClr>
              <a:buSzPts val="2000"/>
              <a:buFont typeface="Arial" panose="020B0604020202020204" pitchFamily="34" charset="0"/>
              <a:buChar char="•"/>
            </a:pP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342900" lvl="0" indent="-342900" rtl="0">
              <a:spcBef>
                <a:spcPts val="0"/>
              </a:spcBef>
              <a:spcAft>
                <a:spcPts val="0"/>
              </a:spcAft>
              <a:buClr>
                <a:schemeClr val="dk1"/>
              </a:buClr>
              <a:buSzPts val="2000"/>
              <a:buFont typeface="Arial" panose="020B0604020202020204" pitchFamily="34" charset="0"/>
              <a:buChar char="•"/>
            </a:pPr>
            <a:r>
              <a:rPr lang="en-US"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Internal and external educational efforts</a:t>
            </a:r>
            <a:endParaRPr sz="24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4" name="Picture 3" descr="A group of RespectAbility staff and fellows looking through paperwork at a desk" title="RespectAbility Group"/>
          <p:cNvPicPr>
            <a:picLocks noChangeAspect="1"/>
          </p:cNvPicPr>
          <p:nvPr/>
        </p:nvPicPr>
        <p:blipFill rotWithShape="1">
          <a:blip r:embed="rId3"/>
          <a:srcRect l="2296" t="4736"/>
          <a:stretch/>
        </p:blipFill>
        <p:spPr>
          <a:xfrm>
            <a:off x="4174435" y="2078374"/>
            <a:ext cx="4770783" cy="3201621"/>
          </a:xfrm>
          <a:prstGeom prst="rect">
            <a:avLst/>
          </a:prstGeom>
        </p:spPr>
      </p:pic>
      <p:sp>
        <p:nvSpPr>
          <p:cNvPr id="2" name="Title 1"/>
          <p:cNvSpPr>
            <a:spLocks noGrp="1"/>
          </p:cNvSpPr>
          <p:nvPr>
            <p:ph type="title" idx="4294967295"/>
          </p:nvPr>
        </p:nvSpPr>
        <p:spPr>
          <a:xfrm>
            <a:off x="2595506" y="149069"/>
            <a:ext cx="6349712" cy="1261884"/>
          </a:xfrm>
        </p:spPr>
        <p:txBody>
          <a:bodyPr/>
          <a:lstStyle/>
          <a:p>
            <a:pPr algn="r" rtl="0" eaLnBrk="1" latinLnBrk="0" hangingPunct="1"/>
            <a:r>
              <a:rPr lang="en-US" sz="3200" b="1" kern="1200" dirty="0">
                <a:solidFill>
                  <a:srgbClr val="FFFFFF"/>
                </a:solidFill>
                <a:effectLst/>
                <a:ea typeface="Lato" charset="0"/>
                <a:cs typeface="Calibri" panose="020F0502020204030204" pitchFamily="34" charset="0"/>
              </a:rPr>
              <a:t>10. Promote a disability lens </a:t>
            </a:r>
            <a:br>
              <a:rPr lang="en-US" sz="3200" b="1" kern="1200" dirty="0">
                <a:solidFill>
                  <a:srgbClr val="FFFFFF"/>
                </a:solidFill>
                <a:effectLst/>
                <a:ea typeface="Lato" charset="0"/>
                <a:cs typeface="Calibri" panose="020F0502020204030204" pitchFamily="34" charset="0"/>
              </a:rPr>
            </a:br>
            <a:r>
              <a:rPr lang="en-US" sz="3200" b="1" kern="1200" dirty="0">
                <a:solidFill>
                  <a:srgbClr val="FFFFFF"/>
                </a:solidFill>
                <a:effectLst/>
                <a:ea typeface="Lato" charset="0"/>
                <a:cs typeface="Calibri" panose="020F0502020204030204" pitchFamily="34" charset="0"/>
              </a:rPr>
              <a:t>among grantees (cont.) </a:t>
            </a:r>
            <a:endParaRPr lang="en-US" b="1" dirty="0">
              <a:effectLst/>
            </a:endParaRPr>
          </a:p>
          <a:p>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1"/>
          <p:cNvSpPr txBox="1">
            <a:spLocks noGrp="1"/>
          </p:cNvSpPr>
          <p:nvPr>
            <p:ph type="title" idx="4294967295"/>
          </p:nvPr>
        </p:nvSpPr>
        <p:spPr>
          <a:xfrm>
            <a:off x="2192358" y="196000"/>
            <a:ext cx="6819440" cy="7137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3200" b="1"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Success Stories: </a:t>
            </a:r>
            <a:r>
              <a:rPr lang="en-US" sz="3200" b="1" u="none" strike="noStrike" cap="none"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The Ford Foundation </a:t>
            </a:r>
            <a:r>
              <a:rPr lang="en-US" sz="3200" b="1"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Includes</a:t>
            </a:r>
            <a:r>
              <a:rPr lang="en-US" sz="3200" b="1" u="none" strike="noStrike" cap="none"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 </a:t>
            </a:r>
            <a:r>
              <a:rPr lang="en-US" sz="3200" b="1"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D</a:t>
            </a:r>
            <a:r>
              <a:rPr lang="en-US" sz="3200" b="1" u="none" strike="noStrike" cap="none"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isability</a:t>
            </a:r>
            <a:endParaRPr sz="2000" b="1" dirty="0">
              <a:latin typeface="Calibri" panose="020F0502020204030204" pitchFamily="34" charset="0"/>
              <a:ea typeface="Lato" panose="020F0502020204030203" pitchFamily="34" charset="0"/>
              <a:cs typeface="Calibri" panose="020F0502020204030204" pitchFamily="34" charset="0"/>
            </a:endParaRPr>
          </a:p>
        </p:txBody>
      </p:sp>
      <p:sp>
        <p:nvSpPr>
          <p:cNvPr id="320" name="Google Shape;320;p41"/>
          <p:cNvSpPr/>
          <p:nvPr/>
        </p:nvSpPr>
        <p:spPr>
          <a:xfrm>
            <a:off x="5710320" y="1643270"/>
            <a:ext cx="3433680" cy="4748608"/>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The Ford Foundation has recently added the disability lens to their work </a:t>
            </a:r>
            <a:r>
              <a:rPr lang="en-US" sz="16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http://bit.ly/2jOl3FL</a:t>
            </a: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a:t>
            </a:r>
            <a:endParaRPr sz="1600" dirty="0">
              <a:latin typeface="Calibri" panose="020F0502020204030204" pitchFamily="34" charset="0"/>
              <a:ea typeface="Lato" panose="020F0502020204030203" pitchFamily="34" charset="0"/>
              <a:cs typeface="Calibri" panose="020F050202020403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Additionally, Ford’s CEO Darren Walker spoke extensively on why this impacts other funders as well: </a:t>
            </a:r>
            <a:r>
              <a:rPr lang="en-US" sz="16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4"/>
              </a:rPr>
              <a:t>http://bit.ly/2nr4moJ</a:t>
            </a: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a:t>
            </a:r>
            <a:endParaRPr sz="1600" dirty="0">
              <a:latin typeface="Calibri" panose="020F0502020204030204" pitchFamily="34" charset="0"/>
              <a:ea typeface="Lato" panose="020F0502020204030203" pitchFamily="34" charset="0"/>
              <a:cs typeface="Calibri" panose="020F050202020403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Here is Darren Walker’s original letter:  </a:t>
            </a:r>
            <a:r>
              <a:rPr lang="en-US" sz="16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5"/>
              </a:rPr>
              <a:t>http://bit.ly/2Bxy0Lk</a:t>
            </a: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a:t>
            </a:r>
            <a:endParaRPr sz="1600" dirty="0">
              <a:latin typeface="Calibri" panose="020F0502020204030204" pitchFamily="34" charset="0"/>
              <a:ea typeface="Lato" panose="020F0502020204030203" pitchFamily="34" charset="0"/>
              <a:cs typeface="Calibri" panose="020F0502020204030204" pitchFamily="34" charset="0"/>
            </a:endParaRPr>
          </a:p>
          <a:p>
            <a:pPr marL="285750" marR="0" lvl="0" indent="-285750" algn="l" rtl="0">
              <a:spcBef>
                <a:spcPts val="0"/>
              </a:spcBef>
              <a:spcAft>
                <a:spcPts val="0"/>
              </a:spcAft>
              <a:buClr>
                <a:schemeClr val="dk1"/>
              </a:buClr>
              <a:buSzPts val="1800"/>
              <a:buFont typeface="Noto Sans Symbols"/>
              <a:buChar char="❖"/>
            </a:pP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This is the response of the co-authors of the Americans with Disabilities Act: </a:t>
            </a:r>
            <a:r>
              <a:rPr lang="en-US" sz="16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6"/>
              </a:rPr>
              <a:t>http://bit.ly/2AueSyx</a:t>
            </a: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a:t>
            </a:r>
            <a:endParaRPr sz="1600" dirty="0">
              <a:latin typeface="Calibri" panose="020F0502020204030204" pitchFamily="34" charset="0"/>
              <a:ea typeface="Lato" panose="020F0502020204030203" pitchFamily="34" charset="0"/>
              <a:cs typeface="Calibri" panose="020F0502020204030204" pitchFamily="34" charset="0"/>
            </a:endParaRPr>
          </a:p>
          <a:p>
            <a:pPr marL="285750" lvl="0" indent="-285750">
              <a:buClr>
                <a:schemeClr val="dk1"/>
              </a:buClr>
              <a:buSzPts val="1800"/>
              <a:buFont typeface="Noto Sans Symbols"/>
              <a:buChar char="❖"/>
            </a:pP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Darren Walker and Rich </a:t>
            </a:r>
            <a:r>
              <a:rPr lang="en-US" sz="1600" dirty="0" err="1">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Besser</a:t>
            </a: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 (Robert Wood Johnson Foundation) on the need for disability inclusion in philanthropy: </a:t>
            </a:r>
            <a:r>
              <a:rPr lang="en-US"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hlinkClick r:id="rId7"/>
              </a:rPr>
              <a:t>https://bit.ly/2uE8tPh</a:t>
            </a:r>
            <a:endParaRPr sz="1600" dirty="0">
              <a:latin typeface="Calibri" panose="020F0502020204030204" pitchFamily="34" charset="0"/>
              <a:ea typeface="Lato" panose="020F0502020204030203" pitchFamily="34" charset="0"/>
              <a:cs typeface="Calibri" panose="020F0502020204030204" pitchFamily="34" charset="0"/>
            </a:endParaRPr>
          </a:p>
          <a:p>
            <a:pPr marL="285750" marR="0" lvl="0" indent="-171450" algn="l" rtl="0">
              <a:spcBef>
                <a:spcPts val="0"/>
              </a:spcBef>
              <a:spcAft>
                <a:spcPts val="0"/>
              </a:spcAft>
              <a:buClr>
                <a:schemeClr val="dk1"/>
              </a:buClr>
              <a:buSzPts val="1800"/>
              <a:buFont typeface="Noto Sans Symbols"/>
              <a:buNone/>
            </a:pPr>
            <a:endParaRPr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285750" marR="0" lvl="0" indent="-171450" algn="l" rtl="0">
              <a:spcBef>
                <a:spcPts val="0"/>
              </a:spcBef>
              <a:spcAft>
                <a:spcPts val="0"/>
              </a:spcAft>
              <a:buClr>
                <a:schemeClr val="dk1"/>
              </a:buClr>
              <a:buSzPts val="1800"/>
              <a:buFont typeface="Noto Sans Symbols"/>
              <a:buNone/>
            </a:pPr>
            <a:endParaRPr sz="16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sp>
        <p:nvSpPr>
          <p:cNvPr id="321" name="Google Shape;321;p41"/>
          <p:cNvSpPr txBox="1"/>
          <p:nvPr/>
        </p:nvSpPr>
        <p:spPr>
          <a:xfrm>
            <a:off x="6818891" y="6391878"/>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43</a:t>
            </a:fld>
            <a:endParaRPr sz="1746">
              <a:solidFill>
                <a:srgbClr val="888888"/>
              </a:solidFill>
              <a:latin typeface="Calibri"/>
              <a:ea typeface="Calibri"/>
              <a:cs typeface="Calibri"/>
              <a:sym typeface="Calibri"/>
            </a:endParaRPr>
          </a:p>
        </p:txBody>
      </p:sp>
      <p:pic>
        <p:nvPicPr>
          <p:cNvPr id="322" name="Google Shape;322;p41" descr="Poster of people wheelchair dancing with the quote &quot;The specific outcomes and goals Ford Foundation is working to achieve simply cannot be accomplished without addressing the needs, concerns, and priorities of people with disabilities.&quot; Noorain Khan, Ford Foundation Program Officer" title="Ford Foundation">
            <a:extLst>
              <a:ext uri="{C183D7F6-B498-43B3-948B-1728B52AA6E4}">
                <adec:decorative xmlns:adec="http://schemas.microsoft.com/office/drawing/2017/decorative" val="0"/>
              </a:ext>
            </a:extLst>
          </p:cNvPr>
          <p:cNvPicPr preferRelativeResize="0"/>
          <p:nvPr/>
        </p:nvPicPr>
        <p:blipFill rotWithShape="1">
          <a:blip r:embed="rId8">
            <a:alphaModFix/>
          </a:blip>
          <a:srcRect/>
          <a:stretch/>
        </p:blipFill>
        <p:spPr>
          <a:xfrm>
            <a:off x="0" y="1192237"/>
            <a:ext cx="5665763" cy="566576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title" idx="4294967295"/>
          </p:nvPr>
        </p:nvSpPr>
        <p:spPr>
          <a:xfrm>
            <a:off x="2169268" y="166042"/>
            <a:ext cx="6768660" cy="3693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3200" b="1"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Success: </a:t>
            </a:r>
            <a:r>
              <a:rPr lang="en-US" sz="3200" b="1" u="none" strike="noStrike" cap="none"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MacArthur Foundation newly including disability</a:t>
            </a:r>
            <a:endParaRPr sz="3200" b="1" dirty="0">
              <a:latin typeface="Calibri" panose="020F0502020204030204" pitchFamily="34" charset="0"/>
              <a:ea typeface="Lato" panose="020F0502020204030203" pitchFamily="34" charset="0"/>
              <a:cs typeface="Calibri" panose="020F0502020204030204" pitchFamily="34" charset="0"/>
              <a:sym typeface="Libre Baskerville"/>
            </a:endParaRPr>
          </a:p>
        </p:txBody>
      </p:sp>
      <p:sp>
        <p:nvSpPr>
          <p:cNvPr id="345" name="Google Shape;345;p44"/>
          <p:cNvSpPr/>
          <p:nvPr/>
        </p:nvSpPr>
        <p:spPr>
          <a:xfrm>
            <a:off x="339970" y="4405364"/>
            <a:ext cx="8215532" cy="2031325"/>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The MacArthur Foundation has also recently added the disability lens to their work with their new 100 Million Dollar Grant</a:t>
            </a:r>
            <a:endParaRPr sz="2000" dirty="0">
              <a:latin typeface="Calibri" panose="020F0502020204030204" pitchFamily="34" charset="0"/>
              <a:ea typeface="Lato" panose="020F0502020204030203" pitchFamily="34" charset="0"/>
              <a:cs typeface="Calibri" panose="020F0502020204030204" pitchFamily="34" charset="0"/>
            </a:endParaRPr>
          </a:p>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See: </a:t>
            </a:r>
            <a:r>
              <a:rPr lang="en-US" sz="20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https://www.macfound.org/press/perspectives/nothing-about-us-without-us</a:t>
            </a:r>
            <a:endParaRPr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And: </a:t>
            </a:r>
            <a:r>
              <a:rPr lang="en-US" sz="20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4"/>
              </a:rPr>
              <a:t>https://www.macfound.org/media/files/Checklist_for_MacArthur_100Change_Semifinalists.pdf</a:t>
            </a:r>
            <a:endParaRPr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285750" marR="0" lvl="0" indent="-285750" algn="l" rtl="0">
              <a:spcBef>
                <a:spcPts val="0"/>
              </a:spcBef>
              <a:spcAft>
                <a:spcPts val="0"/>
              </a:spcAft>
              <a:buClr>
                <a:schemeClr val="dk1"/>
              </a:buClr>
              <a:buSzPts val="1800"/>
              <a:buFont typeface="Noto Sans Symbols"/>
              <a:buChar char="❖"/>
            </a:pPr>
            <a:r>
              <a:rPr lang="en-US"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rPr>
              <a:t>Plus: </a:t>
            </a:r>
            <a:r>
              <a:rPr lang="en-US" sz="2000" u="sng" dirty="0">
                <a:solidFill>
                  <a:schemeClr val="hlink"/>
                </a:solidFill>
                <a:latin typeface="Calibri" panose="020F0502020204030204" pitchFamily="34" charset="0"/>
                <a:ea typeface="Lato" panose="020F0502020204030203" pitchFamily="34" charset="0"/>
                <a:cs typeface="Calibri" panose="020F0502020204030204" pitchFamily="34" charset="0"/>
                <a:sym typeface="Libre Baskerville"/>
                <a:hlinkClick r:id="rId5"/>
              </a:rPr>
              <a:t>https://www.macfound.org/programs/100change</a:t>
            </a:r>
            <a:endParaRPr sz="2000" dirty="0">
              <a:solidFill>
                <a:schemeClr val="dk1"/>
              </a:solidFill>
              <a:latin typeface="Calibri" panose="020F0502020204030204" pitchFamily="34" charset="0"/>
              <a:ea typeface="Lato" panose="020F0502020204030203" pitchFamily="34" charset="0"/>
              <a:cs typeface="Calibri" panose="020F0502020204030204" pitchFamily="34" charset="0"/>
              <a:sym typeface="Libre Baskerville"/>
            </a:endParaRPr>
          </a:p>
        </p:txBody>
      </p:sp>
      <p:pic>
        <p:nvPicPr>
          <p:cNvPr id="346" name="Google Shape;346;p44" descr="A triangular street sign with a silhouette of a man, woman, and person in a wheelchair with the words equality written below it" title="Equality">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881442" y="2189480"/>
            <a:ext cx="7381142" cy="2050317"/>
          </a:xfrm>
          <a:prstGeom prst="rect">
            <a:avLst/>
          </a:prstGeom>
          <a:noFill/>
          <a:ln>
            <a:noFill/>
          </a:ln>
        </p:spPr>
      </p:pic>
      <p:pic>
        <p:nvPicPr>
          <p:cNvPr id="347" name="Google Shape;347;p44" descr="MacArthur Foundation logo"/>
          <p:cNvPicPr preferRelativeResize="0"/>
          <p:nvPr/>
        </p:nvPicPr>
        <p:blipFill rotWithShape="1">
          <a:blip r:embed="rId7">
            <a:alphaModFix/>
          </a:blip>
          <a:srcRect/>
          <a:stretch/>
        </p:blipFill>
        <p:spPr>
          <a:xfrm>
            <a:off x="1674055" y="1209821"/>
            <a:ext cx="5953065" cy="979659"/>
          </a:xfrm>
          <a:prstGeom prst="rect">
            <a:avLst/>
          </a:prstGeom>
          <a:noFill/>
          <a:ln>
            <a:noFill/>
          </a:ln>
        </p:spPr>
      </p:pic>
      <p:sp>
        <p:nvSpPr>
          <p:cNvPr id="348" name="Google Shape;348;p44"/>
          <p:cNvSpPr txBox="1"/>
          <p:nvPr/>
        </p:nvSpPr>
        <p:spPr>
          <a:xfrm>
            <a:off x="6524513" y="6291210"/>
            <a:ext cx="2041264" cy="268852"/>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fld id="{00000000-1234-1234-1234-123412341234}" type="slidenum">
              <a:rPr lang="en-US" sz="1746">
                <a:solidFill>
                  <a:srgbClr val="888888"/>
                </a:solidFill>
                <a:latin typeface="Calibri"/>
                <a:ea typeface="Calibri"/>
                <a:cs typeface="Calibri"/>
                <a:sym typeface="Calibri"/>
              </a:rPr>
              <a:t>44</a:t>
            </a:fld>
            <a:endParaRPr sz="1746">
              <a:solidFill>
                <a:srgbClr val="888888"/>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1" name="Google Shape;151;p23"/>
          <p:cNvSpPr txBox="1">
            <a:spLocks noGrp="1"/>
          </p:cNvSpPr>
          <p:nvPr>
            <p:ph type="title" idx="4294967295"/>
          </p:nvPr>
        </p:nvSpPr>
        <p:spPr>
          <a:xfrm>
            <a:off x="2297250" y="439425"/>
            <a:ext cx="6586500" cy="538500"/>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en-US" sz="3000" b="1" dirty="0">
                <a:solidFill>
                  <a:schemeClr val="lt1"/>
                </a:solidFill>
                <a:latin typeface="Calibri" panose="020F0502020204030204" pitchFamily="34" charset="0"/>
                <a:ea typeface="Lato" panose="020F0502020204030203" pitchFamily="34" charset="0"/>
                <a:cs typeface="Calibri" panose="020F0502020204030204" pitchFamily="34" charset="0"/>
                <a:sym typeface="Libre Baskerville"/>
              </a:rPr>
              <a:t>Inclusive Philanthropy Video</a:t>
            </a:r>
            <a:endParaRPr sz="3000" b="1" dirty="0">
              <a:latin typeface="Calibri" panose="020F0502020204030204" pitchFamily="34" charset="0"/>
              <a:ea typeface="Lato" panose="020F0502020204030203" pitchFamily="34" charset="0"/>
              <a:cs typeface="Calibri" panose="020F0502020204030204" pitchFamily="34" charset="0"/>
            </a:endParaRPr>
          </a:p>
        </p:txBody>
      </p:sp>
      <p:pic>
        <p:nvPicPr>
          <p:cNvPr id="2" name="**RespectAbility Survey Boards 1_00 3.mp4">
            <a:hlinkClick r:id="" action="ppaction://media"/>
            <a:extLst>
              <a:ext uri="{FF2B5EF4-FFF2-40B4-BE49-F238E27FC236}">
                <a16:creationId xmlns:a16="http://schemas.microsoft.com/office/drawing/2014/main" id="{29D638B6-2150-1B45-81B6-1140E6A4455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9615" y="1648668"/>
            <a:ext cx="8324769" cy="4682683"/>
          </a:xfrm>
          <a:prstGeom prst="rect">
            <a:avLst/>
          </a:prstGeom>
        </p:spPr>
      </p:pic>
    </p:spTree>
    <p:extLst>
      <p:ext uri="{BB962C8B-B14F-4D97-AF65-F5344CB8AC3E}">
        <p14:creationId xmlns:p14="http://schemas.microsoft.com/office/powerpoint/2010/main" val="14291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sldNum" idx="12"/>
          </p:nvPr>
        </p:nvSpPr>
        <p:spPr>
          <a:xfrm>
            <a:off x="6583680" y="6377943"/>
            <a:ext cx="2103120" cy="276999"/>
          </a:xfrm>
          <a:prstGeom prst="rect">
            <a:avLst/>
          </a:prstGeom>
          <a:noFill/>
          <a:ln>
            <a:noFill/>
          </a:ln>
        </p:spPr>
        <p:txBody>
          <a:bodyPr wrap="square" lIns="0" tIns="0" rIns="0" bIns="0" anchor="t"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800" i="0" u="none" strike="noStrike" kern="0" cap="none" spc="0" normalizeH="0" baseline="0" noProof="0">
                <a:ln>
                  <a:noFill/>
                </a:ln>
                <a:solidFill>
                  <a:srgbClr val="888888"/>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46</a:t>
            </a:fld>
            <a:endParaRPr kumimoji="0" lang="en-US" sz="1800" i="0" u="none" strike="noStrike" kern="0" cap="none" spc="0" normalizeH="0" baseline="0" noProof="0" dirty="0">
              <a:ln>
                <a:noFill/>
              </a:ln>
              <a:solidFill>
                <a:srgbClr val="888888"/>
              </a:solidFill>
              <a:effectLst/>
              <a:uLnTx/>
              <a:uFillTx/>
              <a:latin typeface="Calibri"/>
              <a:ea typeface="Calibri"/>
              <a:cs typeface="Calibri"/>
              <a:sym typeface="Calibri"/>
            </a:endParaRPr>
          </a:p>
        </p:txBody>
      </p:sp>
      <p:sp>
        <p:nvSpPr>
          <p:cNvPr id="426" name="Shape 426"/>
          <p:cNvSpPr txBox="1"/>
          <p:nvPr/>
        </p:nvSpPr>
        <p:spPr>
          <a:xfrm>
            <a:off x="228607" y="1517515"/>
            <a:ext cx="8686785" cy="4503906"/>
          </a:xfrm>
          <a:prstGeom prst="rect">
            <a:avLst/>
          </a:prstGeom>
          <a:noFill/>
          <a:ln>
            <a:noFill/>
          </a:ln>
        </p:spPr>
        <p:txBody>
          <a:bodyPr wrap="square" lIns="91275" tIns="45625" rIns="91275" bIns="45625" anchor="t" anchorCtr="0">
            <a:noAutofit/>
          </a:bodyPr>
          <a:lstStyle/>
          <a:p>
            <a:pPr marL="0" marR="0" lvl="0" indent="0" algn="ctr" defTabSz="914400" rtl="0" eaLnBrk="1" fontAlgn="auto" latinLnBrk="0" hangingPunct="1">
              <a:lnSpc>
                <a:spcPct val="90000"/>
              </a:lnSpc>
              <a:spcBef>
                <a:spcPts val="480"/>
              </a:spcBef>
              <a:spcAft>
                <a:spcPts val="0"/>
              </a:spcAft>
              <a:buClrTx/>
              <a:buSzPct val="25000"/>
              <a:buFontTx/>
              <a:buNone/>
              <a:tabLst/>
              <a:defRPr/>
            </a:pPr>
            <a:endPar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lang="en-US" sz="2800" u="sng" kern="0" dirty="0">
                <a:solidFill>
                  <a:srgbClr val="0000FF"/>
                </a:solidFill>
                <a:latin typeface="Calibri" panose="020F0502020204030204" pitchFamily="34" charset="0"/>
                <a:ea typeface="Lato" panose="020F0502020204030203" pitchFamily="34" charset="0"/>
                <a:cs typeface="Calibri" panose="020F0502020204030204" pitchFamily="34" charset="0"/>
                <a:sym typeface="Libre Baskerville"/>
                <a:hlinkClick r:id="rId3"/>
              </a:rPr>
              <a:t>RespectAbility’s Inclusive Philanthropy toolkit</a:t>
            </a:r>
            <a:endParaRPr lang="en-US" sz="2800" u="sng" kern="0" dirty="0">
              <a:solidFill>
                <a:srgbClr val="0000FF"/>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lang="en-US" sz="2800" kern="0" noProof="0" dirty="0">
                <a:latin typeface="Calibri" panose="020F0502020204030204" pitchFamily="34" charset="0"/>
                <a:ea typeface="Lato" panose="020F0502020204030203" pitchFamily="34" charset="0"/>
                <a:cs typeface="Calibri" panose="020F0502020204030204" pitchFamily="34" charset="0"/>
                <a:sym typeface="Libre Baskerville"/>
              </a:rPr>
              <a:t>Access information on disability inclusion, including the new Disability in Philanthropy &amp; Nonprofits study</a:t>
            </a:r>
            <a:endParaRPr lang="en-US" sz="2000" u="sng" kern="0" dirty="0">
              <a:solidFill>
                <a:srgbClr val="0000FF"/>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endParaRPr lang="en-US" sz="2000" u="sng" kern="0" dirty="0">
              <a:solidFill>
                <a:srgbClr val="0000FF"/>
              </a:solidFill>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8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www.RespectAbility.org/inclusive-philanthropy</a:t>
            </a:r>
            <a:endParaRPr kumimoji="0" lang="en-US" sz="28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4"/>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u="none" strike="noStrike" kern="0" cap="none" spc="0" normalizeH="0" baseline="0" noProof="0" dirty="0">
                <a:ln>
                  <a:noFill/>
                </a:ln>
                <a:solidFill>
                  <a:srgbClr val="00009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Cell: (202) 365-0787</a:t>
            </a: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5"/>
              </a:rPr>
              <a:t>JenniferM@RespectAbility.org</a:t>
            </a: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u="none" strike="noStrike" kern="0" cap="none" spc="0" normalizeH="0" baseline="0" noProof="0" dirty="0">
                <a:ln>
                  <a:noFill/>
                </a:ln>
                <a:solidFill>
                  <a:srgbClr val="00009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Twitter: </a:t>
            </a:r>
            <a:r>
              <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6"/>
              </a:rPr>
              <a:t>@</a:t>
            </a:r>
            <a:r>
              <a:rPr kumimoji="0" lang="en-US" sz="2000" u="sng" strike="noStrike" kern="0" cap="none" spc="0" normalizeH="0" baseline="0" noProof="0" dirty="0" err="1">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6"/>
              </a:rPr>
              <a:t>respect_ability</a:t>
            </a:r>
            <a:r>
              <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6"/>
              </a:rPr>
              <a:t> / </a:t>
            </a:r>
            <a:r>
              <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a:t>
            </a:r>
            <a:r>
              <a:rPr kumimoji="0" lang="en-US" sz="2000" u="sng" strike="noStrike" kern="0" cap="none" spc="0" normalizeH="0" baseline="0" noProof="0" dirty="0" err="1">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jewishinclusion</a:t>
            </a:r>
            <a:endPar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ctr" defTabSz="914400" rtl="0" eaLnBrk="1" fontAlgn="auto" latinLnBrk="0" hangingPunct="1">
              <a:lnSpc>
                <a:spcPct val="90000"/>
              </a:lnSpc>
              <a:spcBef>
                <a:spcPts val="480"/>
              </a:spcBef>
              <a:spcAft>
                <a:spcPts val="0"/>
              </a:spcAft>
              <a:buClrTx/>
              <a:buSzPct val="25000"/>
              <a:buFontTx/>
              <a:buNone/>
              <a:tabLst/>
              <a:defRPr/>
            </a:pPr>
            <a:r>
              <a:rPr kumimoji="0" lang="en-US" sz="2000" u="none" strike="noStrike" kern="0" cap="none" spc="0" normalizeH="0" baseline="0" noProof="0" dirty="0">
                <a:ln>
                  <a:noFill/>
                </a:ln>
                <a:solidFill>
                  <a:srgbClr val="00009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Facebook: </a:t>
            </a:r>
            <a:r>
              <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7"/>
              </a:rPr>
              <a:t>https://www.facebook.com/RespectAbilityUSA</a:t>
            </a:r>
            <a:r>
              <a:rPr kumimoji="0" lang="en-US" sz="2000" u="none" strike="noStrike" kern="0" cap="none" spc="0" normalizeH="0" baseline="0" noProof="0" dirty="0">
                <a:ln>
                  <a:noFill/>
                </a:ln>
                <a:solidFill>
                  <a:srgbClr val="00000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 </a:t>
            </a:r>
            <a:r>
              <a:rPr kumimoji="0" lang="en-US" sz="2000" u="none" strike="noStrike" kern="0" cap="none" spc="0" normalizeH="0" baseline="0" noProof="0" dirty="0">
                <a:ln>
                  <a:noFill/>
                </a:ln>
                <a:solidFill>
                  <a:srgbClr val="00009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and</a:t>
            </a:r>
            <a:r>
              <a:rPr kumimoji="0" lang="en-US" sz="2000" u="none" strike="noStrike" kern="0" cap="none" spc="0" normalizeH="0" baseline="0" noProof="0" dirty="0">
                <a:ln>
                  <a:noFill/>
                </a:ln>
                <a:solidFill>
                  <a:srgbClr val="00000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 </a:t>
            </a:r>
            <a:r>
              <a:rPr kumimoji="0" lang="en-US"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rPr>
              <a:t>https://www.facebook.com/RespectAbility4All/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u="none" strike="noStrike" kern="0" cap="none" spc="0" normalizeH="0" baseline="0" noProof="0" dirty="0">
              <a:ln>
                <a:noFill/>
              </a:ln>
              <a:solidFill>
                <a:srgbClr val="00206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000" u="none" strike="noStrike" kern="0" cap="none" spc="0" normalizeH="0" baseline="0" noProof="0" dirty="0">
              <a:ln>
                <a:noFill/>
              </a:ln>
              <a:solidFill>
                <a:srgbClr val="00009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defTabSz="914400" rtl="0" eaLnBrk="1" fontAlgn="auto" latinLnBrk="0" hangingPunct="1">
              <a:lnSpc>
                <a:spcPct val="90000"/>
              </a:lnSpc>
              <a:spcBef>
                <a:spcPts val="480"/>
              </a:spcBef>
              <a:spcAft>
                <a:spcPts val="0"/>
              </a:spcAft>
              <a:buClr>
                <a:srgbClr val="000000"/>
              </a:buClr>
              <a:buSzTx/>
              <a:buFont typeface="Noto Sans Symbols"/>
              <a:buNone/>
              <a:tabLst/>
              <a:defRPr/>
            </a:pPr>
            <a:endParaRPr kumimoji="0" sz="2000" u="none" strike="noStrike" kern="0" cap="none" spc="0" normalizeH="0" baseline="0" noProof="0" dirty="0">
              <a:ln>
                <a:noFill/>
              </a:ln>
              <a:solidFill>
                <a:srgbClr val="000000"/>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endParaRPr>
          </a:p>
          <a:p>
            <a:pPr marL="0" marR="0" lvl="0" indent="0" algn="l" defTabSz="914400" rtl="0" eaLnBrk="1" fontAlgn="auto" latinLnBrk="0" hangingPunct="1">
              <a:lnSpc>
                <a:spcPct val="90000"/>
              </a:lnSpc>
              <a:spcBef>
                <a:spcPts val="480"/>
              </a:spcBef>
              <a:spcAft>
                <a:spcPts val="0"/>
              </a:spcAft>
              <a:buClr>
                <a:srgbClr val="000000"/>
              </a:buClr>
              <a:buSzTx/>
              <a:buFont typeface="Noto Sans Symbols"/>
              <a:buNone/>
              <a:tabLst/>
              <a:defRPr/>
            </a:pPr>
            <a:endParaRPr kumimoji="0"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8"/>
            </a:endParaRPr>
          </a:p>
          <a:p>
            <a:pPr marL="0" marR="0" lvl="0" indent="0" algn="l" defTabSz="914400" rtl="0" eaLnBrk="1" fontAlgn="auto" latinLnBrk="0" hangingPunct="1">
              <a:lnSpc>
                <a:spcPct val="100000"/>
              </a:lnSpc>
              <a:spcBef>
                <a:spcPts val="480"/>
              </a:spcBef>
              <a:spcAft>
                <a:spcPts val="0"/>
              </a:spcAft>
              <a:buClrTx/>
              <a:buSzTx/>
              <a:buFontTx/>
              <a:buNone/>
              <a:tabLst/>
              <a:defRPr/>
            </a:pPr>
            <a:endParaRPr kumimoji="0" sz="2000" u="sng" strike="noStrike" kern="0" cap="none" spc="0" normalizeH="0" baseline="0" noProof="0" dirty="0">
              <a:ln>
                <a:noFill/>
              </a:ln>
              <a:solidFill>
                <a:srgbClr val="0000FF"/>
              </a:solidFill>
              <a:effectLst/>
              <a:uLnTx/>
              <a:uFillTx/>
              <a:latin typeface="Calibri" panose="020F0502020204030204" pitchFamily="34" charset="0"/>
              <a:ea typeface="Lato" panose="020F0502020204030203" pitchFamily="34" charset="0"/>
              <a:cs typeface="Calibri" panose="020F0502020204030204" pitchFamily="34" charset="0"/>
              <a:sym typeface="Libre Baskerville"/>
              <a:hlinkClick r:id="rId8"/>
            </a:endParaRPr>
          </a:p>
        </p:txBody>
      </p:sp>
      <p:sp>
        <p:nvSpPr>
          <p:cNvPr id="2" name="Title 1">
            <a:extLst>
              <a:ext uri="{FF2B5EF4-FFF2-40B4-BE49-F238E27FC236}">
                <a16:creationId xmlns:a16="http://schemas.microsoft.com/office/drawing/2014/main" id="{E7FD5E29-1787-4A2F-A8A9-85A989A310FB}"/>
              </a:ext>
            </a:extLst>
          </p:cNvPr>
          <p:cNvSpPr>
            <a:spLocks noGrp="1"/>
          </p:cNvSpPr>
          <p:nvPr>
            <p:ph type="title" idx="4294967295"/>
          </p:nvPr>
        </p:nvSpPr>
        <p:spPr/>
        <p:txBody>
          <a:bodyPr/>
          <a:lstStyle/>
          <a:p>
            <a:pPr algn="r" rtl="0" eaLnBrk="1" fontAlgn="auto" latinLnBrk="0" hangingPunct="1"/>
            <a:r>
              <a:rPr lang="en-US" sz="3200" b="1" spc="0" baseline="0" dirty="0">
                <a:ln>
                  <a:noFill/>
                </a:ln>
                <a:solidFill>
                  <a:srgbClr val="FFFFFF"/>
                </a:solidFill>
                <a:effectLst/>
                <a:latin typeface="Calibri" panose="020F0502020204030204" pitchFamily="34" charset="0"/>
                <a:ea typeface="Lato" panose="020F0502020204030203" pitchFamily="34" charset="0"/>
                <a:cs typeface="Calibri" panose="020F0502020204030204" pitchFamily="34" charset="0"/>
              </a:rPr>
              <a:t>Resources/Contact Information</a:t>
            </a:r>
            <a:endParaRPr lang="en-US" sz="3200" b="1" dirty="0">
              <a:effectLst/>
              <a:latin typeface="Calibri" panose="020F0502020204030204" pitchFamily="34" charset="0"/>
              <a:ea typeface="Lato" panose="020F0502020204030203"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958014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ReWalk exoskeleton device&#10;&#10;Picture 1" descr="A man in a hospital using crutches to help walk" title="Temporary and Permanent Disabilities">
            <a:extLst>
              <a:ext uri="{FF2B5EF4-FFF2-40B4-BE49-F238E27FC236}">
                <a16:creationId xmlns:a16="http://schemas.microsoft.com/office/drawing/2014/main" id="{0457674E-3283-9041-B57E-A35AAFDBEE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3468" y="1512496"/>
            <a:ext cx="2953785" cy="3214593"/>
          </a:xfrm>
          <a:prstGeom prst="rect">
            <a:avLst/>
          </a:prstGeom>
          <a:ln w="12700">
            <a:miter lim="400000"/>
          </a:ln>
        </p:spPr>
      </p:pic>
      <p:pic>
        <p:nvPicPr>
          <p:cNvPr id="20" name="hugging.jpg&#10;&#10;Picture 2" descr="Tatiana Lee in a wheelchair and Coby Bird smiling togeher" title="Visible and Invisible Disabilities">
            <a:extLst>
              <a:ext uri="{FF2B5EF4-FFF2-40B4-BE49-F238E27FC236}">
                <a16:creationId xmlns:a16="http://schemas.microsoft.com/office/drawing/2014/main" id="{C8601E7A-9A4C-714D-88B7-E7732833EF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03440" y="1496168"/>
            <a:ext cx="2953784" cy="3244717"/>
          </a:xfrm>
          <a:prstGeom prst="rect">
            <a:avLst/>
          </a:prstGeom>
          <a:ln w="12700">
            <a:miter lim="400000"/>
          </a:ln>
        </p:spPr>
      </p:pic>
      <p:pic>
        <p:nvPicPr>
          <p:cNvPr id="21" name="hugging.jpg&#10;&#10;Picture 2" descr="A mom and two kids smiling" title="Born with or Acquired Disabilities">
            <a:extLst>
              <a:ext uri="{FF2B5EF4-FFF2-40B4-BE49-F238E27FC236}">
                <a16:creationId xmlns:a16="http://schemas.microsoft.com/office/drawing/2014/main" id="{EAB671AC-CDC8-3C45-9387-05A1C6908B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25911" y="1484291"/>
            <a:ext cx="2953784" cy="3294868"/>
          </a:xfrm>
          <a:prstGeom prst="rect">
            <a:avLst/>
          </a:prstGeom>
          <a:ln w="12700">
            <a:miter lim="400000"/>
          </a:ln>
        </p:spPr>
      </p:pic>
      <p:sp>
        <p:nvSpPr>
          <p:cNvPr id="23" name="Invisible and Visible">
            <a:extLst>
              <a:ext uri="{FF2B5EF4-FFF2-40B4-BE49-F238E27FC236}">
                <a16:creationId xmlns:a16="http://schemas.microsoft.com/office/drawing/2014/main" id="{D6DDEB54-6FA9-A24E-8AD6-77E1770F6935}"/>
              </a:ext>
            </a:extLst>
          </p:cNvPr>
          <p:cNvSpPr txBox="1"/>
          <p:nvPr/>
        </p:nvSpPr>
        <p:spPr>
          <a:xfrm>
            <a:off x="3134754" y="4813549"/>
            <a:ext cx="2922470" cy="46166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dirty="0">
                <a:latin typeface="Calibri" panose="020F0502020204030204" pitchFamily="34" charset="0"/>
                <a:ea typeface="Lato" panose="020F0502020204030203" pitchFamily="34" charset="0"/>
                <a:cs typeface="Calibri" panose="020F0502020204030204" pitchFamily="34" charset="0"/>
              </a:rPr>
              <a:t>V</a:t>
            </a:r>
            <a:r>
              <a:rPr sz="2400" dirty="0">
                <a:latin typeface="Calibri" panose="020F0502020204030204" pitchFamily="34" charset="0"/>
                <a:ea typeface="Lato" panose="020F0502020204030203" pitchFamily="34" charset="0"/>
                <a:cs typeface="Calibri" panose="020F0502020204030204" pitchFamily="34" charset="0"/>
              </a:rPr>
              <a:t>isible and </a:t>
            </a:r>
            <a:r>
              <a:rPr lang="en-US" sz="2400" dirty="0">
                <a:latin typeface="Calibri" panose="020F0502020204030204" pitchFamily="34" charset="0"/>
                <a:ea typeface="Lato" panose="020F0502020204030203" pitchFamily="34" charset="0"/>
                <a:cs typeface="Calibri" panose="020F0502020204030204" pitchFamily="34" charset="0"/>
              </a:rPr>
              <a:t>Inv</a:t>
            </a:r>
            <a:r>
              <a:rPr sz="2400" dirty="0">
                <a:latin typeface="Calibri" panose="020F0502020204030204" pitchFamily="34" charset="0"/>
                <a:ea typeface="Lato" panose="020F0502020204030203" pitchFamily="34" charset="0"/>
                <a:cs typeface="Calibri" panose="020F0502020204030204" pitchFamily="34" charset="0"/>
              </a:rPr>
              <a:t>isible </a:t>
            </a:r>
          </a:p>
        </p:txBody>
      </p:sp>
      <p:sp>
        <p:nvSpPr>
          <p:cNvPr id="24" name="Temporary and Permanent">
            <a:extLst>
              <a:ext uri="{FF2B5EF4-FFF2-40B4-BE49-F238E27FC236}">
                <a16:creationId xmlns:a16="http://schemas.microsoft.com/office/drawing/2014/main" id="{6C26EA76-A0B3-AD41-BE43-13C4235C62E2}"/>
              </a:ext>
            </a:extLst>
          </p:cNvPr>
          <p:cNvSpPr txBox="1"/>
          <p:nvPr/>
        </p:nvSpPr>
        <p:spPr>
          <a:xfrm>
            <a:off x="155922" y="4756886"/>
            <a:ext cx="2947514" cy="690638"/>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203200" algn="ctr">
              <a:lnSpc>
                <a:spcPct val="80000"/>
              </a:lnSpc>
            </a:lvl1pPr>
          </a:lstStyle>
          <a:p>
            <a:pPr indent="0"/>
            <a:r>
              <a:rPr sz="2400" dirty="0">
                <a:latin typeface="Calibri" panose="020F0502020204030204" pitchFamily="34" charset="0"/>
                <a:ea typeface="Lato" panose="020F0502020204030203" pitchFamily="34" charset="0"/>
                <a:cs typeface="Calibri" panose="020F0502020204030204" pitchFamily="34" charset="0"/>
              </a:rPr>
              <a:t>Temporary</a:t>
            </a:r>
            <a:r>
              <a:rPr lang="en-US" sz="2400" dirty="0">
                <a:latin typeface="Calibri" panose="020F0502020204030204" pitchFamily="34" charset="0"/>
                <a:ea typeface="Lato" panose="020F0502020204030203" pitchFamily="34" charset="0"/>
                <a:cs typeface="Calibri" panose="020F0502020204030204" pitchFamily="34" charset="0"/>
              </a:rPr>
              <a:t> and </a:t>
            </a:r>
            <a:r>
              <a:rPr sz="2400" dirty="0">
                <a:latin typeface="Calibri" panose="020F0502020204030204" pitchFamily="34" charset="0"/>
                <a:ea typeface="Lato" panose="020F0502020204030203" pitchFamily="34" charset="0"/>
                <a:cs typeface="Calibri" panose="020F0502020204030204" pitchFamily="34" charset="0"/>
              </a:rPr>
              <a:t>Permanent</a:t>
            </a:r>
          </a:p>
        </p:txBody>
      </p:sp>
      <p:sp>
        <p:nvSpPr>
          <p:cNvPr id="25" name="Invisible and Visible">
            <a:extLst>
              <a:ext uri="{FF2B5EF4-FFF2-40B4-BE49-F238E27FC236}">
                <a16:creationId xmlns:a16="http://schemas.microsoft.com/office/drawing/2014/main" id="{8E77461F-8BA0-3445-B238-B95BFFDD117F}"/>
              </a:ext>
            </a:extLst>
          </p:cNvPr>
          <p:cNvSpPr txBox="1"/>
          <p:nvPr/>
        </p:nvSpPr>
        <p:spPr>
          <a:xfrm>
            <a:off x="6025910" y="4740885"/>
            <a:ext cx="2953784" cy="830997"/>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indent="152400" algn="r"/>
          </a:lstStyle>
          <a:p>
            <a:pPr indent="0" algn="ctr"/>
            <a:r>
              <a:rPr lang="en-US" sz="2400" dirty="0">
                <a:latin typeface="Calibri" panose="020F0502020204030204" pitchFamily="34" charset="0"/>
                <a:ea typeface="Lato" panose="020F0502020204030203" pitchFamily="34" charset="0"/>
                <a:cs typeface="Calibri" panose="020F0502020204030204" pitchFamily="34" charset="0"/>
              </a:rPr>
              <a:t>Born with it or Acquired</a:t>
            </a:r>
            <a:endParaRPr sz="2400" dirty="0">
              <a:latin typeface="Calibri" panose="020F0502020204030204" pitchFamily="34" charset="0"/>
              <a:ea typeface="Lato" panose="020F0502020204030203" pitchFamily="34" charset="0"/>
              <a:cs typeface="Calibri" panose="020F0502020204030204" pitchFamily="34" charset="0"/>
            </a:endParaRPr>
          </a:p>
        </p:txBody>
      </p:sp>
      <p:sp>
        <p:nvSpPr>
          <p:cNvPr id="30" name="Title 1">
            <a:extLst>
              <a:ext uri="{FF2B5EF4-FFF2-40B4-BE49-F238E27FC236}">
                <a16:creationId xmlns:a16="http://schemas.microsoft.com/office/drawing/2014/main" id="{E41763C9-03CD-2C4D-ABB9-8C17CFA5A921}"/>
              </a:ext>
            </a:extLst>
          </p:cNvPr>
          <p:cNvSpPr>
            <a:spLocks noGrp="1"/>
          </p:cNvSpPr>
          <p:nvPr>
            <p:ph type="title"/>
          </p:nvPr>
        </p:nvSpPr>
        <p:spPr>
          <a:xfrm>
            <a:off x="3451914" y="328070"/>
            <a:ext cx="6828836" cy="553998"/>
          </a:xfrm>
        </p:spPr>
        <p:txBody>
          <a:bodyPr anchor="ctr"/>
          <a:lstStyle/>
          <a:p>
            <a:pPr algn="l"/>
            <a:r>
              <a:rPr lang="en-US" sz="3600" b="1" dirty="0">
                <a:solidFill>
                  <a:schemeClr val="bg1"/>
                </a:solidFill>
                <a:latin typeface="Calibri" panose="020F0502020204030204" pitchFamily="34" charset="0"/>
                <a:ea typeface="Lato" panose="020F0502020204030203" pitchFamily="34" charset="0"/>
                <a:cs typeface="Calibri" panose="020F0502020204030204" pitchFamily="34" charset="0"/>
              </a:rPr>
              <a:t>Not All Disabilities Are Visible</a:t>
            </a:r>
          </a:p>
        </p:txBody>
      </p:sp>
      <p:sp>
        <p:nvSpPr>
          <p:cNvPr id="33" name="Rectangle 32">
            <a:extLst>
              <a:ext uri="{FF2B5EF4-FFF2-40B4-BE49-F238E27FC236}">
                <a16:creationId xmlns:a16="http://schemas.microsoft.com/office/drawing/2014/main" id="{14C0FB80-2948-5B4C-A150-1418F844EB77}"/>
              </a:ext>
            </a:extLst>
          </p:cNvPr>
          <p:cNvSpPr/>
          <p:nvPr/>
        </p:nvSpPr>
        <p:spPr>
          <a:xfrm>
            <a:off x="2294332" y="5570429"/>
            <a:ext cx="4572000" cy="892552"/>
          </a:xfrm>
          <a:prstGeom prst="rect">
            <a:avLst/>
          </a:prstGeom>
        </p:spPr>
        <p:txBody>
          <a:bodyPr>
            <a:spAutoFit/>
          </a:bodyPr>
          <a:lstStyle/>
          <a:p>
            <a:pPr algn="ctr"/>
            <a:r>
              <a:rPr lang="en-US" sz="2600" dirty="0">
                <a:latin typeface="Calibri" panose="020F0502020204030204" pitchFamily="34" charset="0"/>
                <a:ea typeface="Lato" panose="020F0502020204030203" pitchFamily="34" charset="0"/>
                <a:cs typeface="Calibri" panose="020F0502020204030204" pitchFamily="34" charset="0"/>
              </a:rPr>
              <a:t>Anyone can join the disability community at any point. </a:t>
            </a:r>
          </a:p>
        </p:txBody>
      </p:sp>
    </p:spTree>
    <p:extLst>
      <p:ext uri="{BB962C8B-B14F-4D97-AF65-F5344CB8AC3E}">
        <p14:creationId xmlns:p14="http://schemas.microsoft.com/office/powerpoint/2010/main" val="1173960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734942" y="345672"/>
            <a:ext cx="6010941" cy="477000"/>
          </a:xfrm>
          <a:prstGeom prst="rect">
            <a:avLst/>
          </a:prstGeom>
          <a:noFill/>
          <a:ln>
            <a:noFill/>
          </a:ln>
        </p:spPr>
        <p:txBody>
          <a:bodyPr wrap="square" lIns="0" tIns="0" rIns="0" bIns="0" anchor="t" anchorCtr="0">
            <a:noAutofit/>
          </a:bodyPr>
          <a:lstStyle/>
          <a:p>
            <a:pPr algn="r">
              <a:buClr>
                <a:srgbClr val="FFFFFF"/>
              </a:buClr>
              <a:buSzPct val="25000"/>
            </a:pPr>
            <a:r>
              <a:rPr lang="en-US" sz="3200" b="1" dirty="0">
                <a:solidFill>
                  <a:srgbClr val="FFFFFF"/>
                </a:solidFill>
                <a:latin typeface="Calibri" panose="020F0502020204030204" pitchFamily="34" charset="0"/>
                <a:ea typeface="Lato" panose="020F0502020204030203" pitchFamily="34" charset="0"/>
                <a:cs typeface="Calibri" panose="020F0502020204030204" pitchFamily="34" charset="0"/>
                <a:sym typeface="Libre Baskerville"/>
              </a:rPr>
              <a:t>Disability Impacts Everyone</a:t>
            </a:r>
          </a:p>
        </p:txBody>
      </p:sp>
      <p:sp>
        <p:nvSpPr>
          <p:cNvPr id="133" name="Shape 133"/>
          <p:cNvSpPr txBox="1"/>
          <p:nvPr/>
        </p:nvSpPr>
        <p:spPr>
          <a:xfrm>
            <a:off x="429659" y="1763572"/>
            <a:ext cx="8347765" cy="4477722"/>
          </a:xfrm>
          <a:prstGeom prst="rect">
            <a:avLst/>
          </a:prstGeom>
          <a:noFill/>
          <a:ln>
            <a:noFill/>
          </a:ln>
        </p:spPr>
        <p:txBody>
          <a:bodyPr wrap="square" lIns="80669" tIns="40324" rIns="80669" bIns="40324" anchor="t" anchorCtr="0">
            <a:noAutofit/>
          </a:bodyPr>
          <a:lstStyle/>
          <a:p>
            <a:pPr algn="ctr" defTabSz="806867">
              <a:buClr>
                <a:srgbClr val="000000"/>
              </a:buClr>
              <a:buSzPct val="25000"/>
              <a:defRPr/>
            </a:pPr>
            <a:r>
              <a:rPr lang="en-US" sz="3600" kern="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rPr>
              <a:t>Disability impacts people of all races, gender identities and orientations, faiths and backgrounds. </a:t>
            </a:r>
          </a:p>
          <a:p>
            <a:pPr marL="571500" indent="-571500" algn="ctr" defTabSz="806867">
              <a:buClr>
                <a:srgbClr val="000000"/>
              </a:buClr>
              <a:buSzPct val="25000"/>
              <a:buFont typeface="Arial" panose="020B0604020202020204" pitchFamily="34" charset="0"/>
              <a:buChar char="•"/>
              <a:defRPr/>
            </a:pPr>
            <a:endParaRPr lang="en-US" sz="3530" kern="0" dirty="0">
              <a:solidFill>
                <a:srgbClr val="000000"/>
              </a:solidFill>
              <a:latin typeface="Calibri" panose="020F0502020204030204" pitchFamily="34" charset="0"/>
              <a:ea typeface="Lato" panose="020F0502020204030203" pitchFamily="34" charset="0"/>
              <a:cs typeface="Calibri" panose="020F0502020204030204" pitchFamily="34" charset="0"/>
              <a:sym typeface="Libre Baskerville"/>
            </a:endParaRPr>
          </a:p>
          <a:p>
            <a:pPr algn="ctr"/>
            <a:r>
              <a:rPr lang="en-US" dirty="0">
                <a:latin typeface="Calibri" panose="020F0502020204030204" pitchFamily="34" charset="0"/>
                <a:hlinkClick r:id="rId3"/>
              </a:rPr>
              <a:t>Including African Americans with Disabilities in Inclusive Philanthropy</a:t>
            </a:r>
            <a:endParaRPr lang="en-US" dirty="0">
              <a:latin typeface="Calibri" panose="020F0502020204030204" pitchFamily="34" charset="0"/>
            </a:endParaRPr>
          </a:p>
          <a:p>
            <a:pPr algn="ctr"/>
            <a:endParaRPr lang="en-US" dirty="0">
              <a:latin typeface="Calibri" panose="020F0502020204030204" pitchFamily="34" charset="0"/>
            </a:endParaRPr>
          </a:p>
          <a:p>
            <a:pPr algn="ctr"/>
            <a:r>
              <a:rPr lang="en-US" dirty="0">
                <a:latin typeface="Calibri" panose="020F0502020204030204" pitchFamily="34" charset="0"/>
                <a:hlinkClick r:id="rId4"/>
              </a:rPr>
              <a:t>Including Latinx and Hispanics with Disabilities in Inclusive Philanthropy</a:t>
            </a:r>
            <a:endParaRPr lang="en-US" dirty="0">
              <a:latin typeface="Calibri" panose="020F0502020204030204" pitchFamily="34" charset="0"/>
            </a:endParaRPr>
          </a:p>
          <a:p>
            <a:pPr algn="ctr"/>
            <a:endParaRPr lang="en-US" dirty="0">
              <a:latin typeface="Calibri" panose="020F0502020204030204" pitchFamily="34" charset="0"/>
            </a:endParaRPr>
          </a:p>
          <a:p>
            <a:pPr algn="ctr"/>
            <a:r>
              <a:rPr lang="en-US" dirty="0">
                <a:latin typeface="Calibri" panose="020F0502020204030204" pitchFamily="34" charset="0"/>
                <a:hlinkClick r:id="rId5"/>
              </a:rPr>
              <a:t>Empowering Women with Disabilities</a:t>
            </a:r>
            <a:endParaRPr lang="en-US" dirty="0">
              <a:latin typeface="Calibri" panose="020F0502020204030204" pitchFamily="34" charset="0"/>
            </a:endParaRPr>
          </a:p>
          <a:p>
            <a:pPr algn="ctr"/>
            <a:endParaRPr lang="en-US" dirty="0">
              <a:latin typeface="Calibri" panose="020F0502020204030204" pitchFamily="34" charset="0"/>
            </a:endParaRPr>
          </a:p>
          <a:p>
            <a:pPr algn="ctr"/>
            <a:r>
              <a:rPr lang="en-US" dirty="0">
                <a:latin typeface="Calibri" panose="020F0502020204030204" pitchFamily="34" charset="0"/>
                <a:hlinkClick r:id="rId6"/>
              </a:rPr>
              <a:t>Including LGBTQ Individuals with Disabilities in Inclusive Philanthropy</a:t>
            </a:r>
            <a:endParaRPr lang="en-US" dirty="0">
              <a:latin typeface="Calibri" panose="020F0502020204030204" pitchFamily="34" charset="0"/>
            </a:endParaRPr>
          </a:p>
        </p:txBody>
      </p:sp>
      <p:sp>
        <p:nvSpPr>
          <p:cNvPr id="134" name="Shape 134"/>
          <p:cNvSpPr txBox="1">
            <a:spLocks noGrp="1"/>
          </p:cNvSpPr>
          <p:nvPr>
            <p:ph type="sldNum" idx="12"/>
          </p:nvPr>
        </p:nvSpPr>
        <p:spPr>
          <a:xfrm>
            <a:off x="8275475" y="6351406"/>
            <a:ext cx="2041147" cy="246176"/>
          </a:xfrm>
          <a:prstGeom prst="rect">
            <a:avLst/>
          </a:prstGeom>
          <a:noFill/>
          <a:ln>
            <a:noFill/>
          </a:ln>
        </p:spPr>
        <p:txBody>
          <a:bodyPr wrap="square" lIns="0" tIns="0" rIns="0" bIns="0" anchor="t" anchorCtr="0">
            <a:noAutofit/>
          </a:bodyPr>
          <a:lstStyle/>
          <a:p>
            <a:pPr defTabSz="806867">
              <a:buClr>
                <a:srgbClr val="888888"/>
              </a:buClr>
              <a:buSzPct val="25000"/>
              <a:defRPr/>
            </a:pPr>
            <a:fld id="{00000000-1234-1234-1234-123412341234}" type="slidenum">
              <a:rPr lang="en-US" sz="1235" b="1" kern="0">
                <a:solidFill>
                  <a:srgbClr val="000000"/>
                </a:solidFill>
                <a:latin typeface="Arial" panose="020B0604020202020204" pitchFamily="34" charset="0"/>
                <a:ea typeface="Arial"/>
                <a:cs typeface="Arial" panose="020B0604020202020204" pitchFamily="34" charset="0"/>
                <a:sym typeface="Arial"/>
              </a:rPr>
              <a:pPr defTabSz="806867">
                <a:buClr>
                  <a:srgbClr val="888888"/>
                </a:buClr>
                <a:buSzPct val="25000"/>
                <a:defRPr/>
              </a:pPr>
              <a:t>6</a:t>
            </a:fld>
            <a:endParaRPr lang="en-US" sz="1235" b="1" kern="0" dirty="0">
              <a:solidFill>
                <a:srgbClr val="000000"/>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51070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14"/>
          <p:cNvSpPr txBox="1">
            <a:spLocks noChangeArrowheads="1"/>
          </p:cNvSpPr>
          <p:nvPr/>
        </p:nvSpPr>
        <p:spPr bwMode="auto">
          <a:xfrm>
            <a:off x="3447609" y="3216058"/>
            <a:ext cx="1607831" cy="8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Stephen Hawking:</a:t>
            </a:r>
          </a:p>
          <a:p>
            <a:pPr algn="ctr" defTabSz="897920" fontAlgn="base">
              <a:spcBef>
                <a:spcPct val="0"/>
              </a:spcBef>
              <a:spcAft>
                <a:spcPct val="0"/>
              </a:spcAft>
            </a:pP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 ALS</a:t>
            </a:r>
          </a:p>
        </p:txBody>
      </p:sp>
      <p:sp>
        <p:nvSpPr>
          <p:cNvPr id="8195" name="TextBox 16"/>
          <p:cNvSpPr txBox="1">
            <a:spLocks noChangeArrowheads="1"/>
          </p:cNvSpPr>
          <p:nvPr/>
        </p:nvSpPr>
        <p:spPr bwMode="auto">
          <a:xfrm>
            <a:off x="1849638" y="3243264"/>
            <a:ext cx="1560419" cy="5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Harriet Tubman: Seizures</a:t>
            </a:r>
          </a:p>
        </p:txBody>
      </p:sp>
      <p:sp>
        <p:nvSpPr>
          <p:cNvPr id="8203" name="TextBox 28"/>
          <p:cNvSpPr txBox="1">
            <a:spLocks noChangeArrowheads="1"/>
          </p:cNvSpPr>
          <p:nvPr/>
        </p:nvSpPr>
        <p:spPr bwMode="auto">
          <a:xfrm>
            <a:off x="7088155" y="3278541"/>
            <a:ext cx="1585251" cy="8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Maya Angelou: Selective Mutism</a:t>
            </a:r>
          </a:p>
        </p:txBody>
      </p:sp>
      <p:pic>
        <p:nvPicPr>
          <p:cNvPr id="8205" name="Picture 3" descr="Harriet Tubman, who had seizures, wearing a scarf on her head and a blue shirt" title="Harriet Tubman"/>
          <p:cNvPicPr>
            <a:picLocks noChangeAspect="1"/>
          </p:cNvPicPr>
          <p:nvPr/>
        </p:nvPicPr>
        <p:blipFill>
          <a:blip r:embed="rId3">
            <a:extLst>
              <a:ext uri="{28A0092B-C50C-407E-A947-70E740481C1C}">
                <a14:useLocalDpi xmlns:a14="http://schemas.microsoft.com/office/drawing/2010/main" val="0"/>
              </a:ext>
            </a:extLst>
          </a:blip>
          <a:srcRect l="25008" t="12454" r="28081" b="40344"/>
          <a:stretch>
            <a:fillRect/>
          </a:stretch>
        </p:blipFill>
        <p:spPr bwMode="auto">
          <a:xfrm>
            <a:off x="1935967" y="1705914"/>
            <a:ext cx="1418944" cy="1472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5" descr="Whoopi Goldberg, who has dyslexia, smiling with her hair is in dreads" title="Whoopi Goldberg"/>
          <p:cNvPicPr>
            <a:picLocks noChangeAspect="1" noChangeArrowheads="1"/>
          </p:cNvPicPr>
          <p:nvPr/>
        </p:nvPicPr>
        <p:blipFill>
          <a:blip r:embed="rId4">
            <a:extLst>
              <a:ext uri="{28A0092B-C50C-407E-A947-70E740481C1C}">
                <a14:useLocalDpi xmlns:a14="http://schemas.microsoft.com/office/drawing/2010/main" val="0"/>
              </a:ext>
            </a:extLst>
          </a:blip>
          <a:srcRect t="5293" b="14706"/>
          <a:stretch>
            <a:fillRect/>
          </a:stretch>
        </p:blipFill>
        <p:spPr bwMode="auto">
          <a:xfrm>
            <a:off x="889528" y="4197288"/>
            <a:ext cx="1418945" cy="146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a:spLocks noChangeArrowheads="1"/>
          </p:cNvSpPr>
          <p:nvPr/>
        </p:nvSpPr>
        <p:spPr bwMode="auto">
          <a:xfrm>
            <a:off x="631093" y="5789999"/>
            <a:ext cx="1935816" cy="5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Whoopi </a:t>
            </a:r>
          </a:p>
          <a:p>
            <a:pPr algn="ctr" defTabSz="897920" fontAlgn="base">
              <a:spcBef>
                <a:spcPct val="0"/>
              </a:spcBef>
              <a:spcAft>
                <a:spcPct val="0"/>
              </a:spcAft>
            </a:pP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Goldberg: Dyslexia</a:t>
            </a:r>
          </a:p>
        </p:txBody>
      </p:sp>
      <p:sp>
        <p:nvSpPr>
          <p:cNvPr id="23" name="TextBox 2"/>
          <p:cNvSpPr txBox="1">
            <a:spLocks noChangeArrowheads="1"/>
          </p:cNvSpPr>
          <p:nvPr/>
        </p:nvSpPr>
        <p:spPr bwMode="auto">
          <a:xfrm>
            <a:off x="6327729" y="5740003"/>
            <a:ext cx="2078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alt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Harry Belafonte: Dyslexia</a:t>
            </a:r>
          </a:p>
        </p:txBody>
      </p:sp>
      <p:pic>
        <p:nvPicPr>
          <p:cNvPr id="24" name="Picture 19" descr="Haben Girma who is Deaf and Blind, smiling" title="Haben Girma "/>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1093" y="1720399"/>
            <a:ext cx="1113653" cy="146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20"/>
          <p:cNvSpPr txBox="1">
            <a:spLocks noChangeArrowheads="1"/>
          </p:cNvSpPr>
          <p:nvPr/>
        </p:nvSpPr>
        <p:spPr bwMode="auto">
          <a:xfrm>
            <a:off x="511474" y="3301114"/>
            <a:ext cx="150983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805466" eaLnBrk="0" fontAlgn="base" hangingPunct="0">
              <a:spcBef>
                <a:spcPct val="0"/>
              </a:spcBef>
              <a:spcAft>
                <a:spcPct val="0"/>
              </a:spcAft>
            </a:pPr>
            <a:r>
              <a:rPr lang="en-US" sz="1600" dirty="0" err="1">
                <a:solidFill>
                  <a:prstClr val="black"/>
                </a:solidFill>
                <a:latin typeface="Calibri" panose="020F0502020204030204" pitchFamily="34" charset="0"/>
                <a:ea typeface="Lato" panose="020F0502020204030203" pitchFamily="34" charset="0"/>
                <a:cs typeface="Calibri" panose="020F0502020204030204" pitchFamily="34" charset="0"/>
              </a:rPr>
              <a:t>Haben</a:t>
            </a: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 </a:t>
            </a:r>
            <a:r>
              <a:rPr lang="en-US" sz="1600" dirty="0" err="1">
                <a:solidFill>
                  <a:prstClr val="black"/>
                </a:solidFill>
                <a:latin typeface="Calibri" panose="020F0502020204030204" pitchFamily="34" charset="0"/>
                <a:ea typeface="Lato" panose="020F0502020204030203" pitchFamily="34" charset="0"/>
                <a:cs typeface="Calibri" panose="020F0502020204030204" pitchFamily="34" charset="0"/>
              </a:rPr>
              <a:t>Girma</a:t>
            </a: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a:t>
            </a:r>
          </a:p>
          <a:p>
            <a:pPr algn="ctr" defTabSz="805466" eaLnBrk="0" fontAlgn="base" hangingPunct="0">
              <a:spcBef>
                <a:spcPct val="0"/>
              </a:spcBef>
              <a:spcAft>
                <a:spcPct val="0"/>
              </a:spcAft>
            </a:pP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Deaf and Blind</a:t>
            </a:r>
          </a:p>
        </p:txBody>
      </p:sp>
      <p:sp>
        <p:nvSpPr>
          <p:cNvPr id="27" name="TextBox 26"/>
          <p:cNvSpPr txBox="1"/>
          <p:nvPr/>
        </p:nvSpPr>
        <p:spPr>
          <a:xfrm>
            <a:off x="5196361" y="3292812"/>
            <a:ext cx="1816155" cy="573912"/>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Simone </a:t>
            </a:r>
            <a:r>
              <a:rPr lang="en-US" sz="1600" dirty="0" err="1">
                <a:solidFill>
                  <a:prstClr val="black"/>
                </a:solidFill>
                <a:latin typeface="Calibri" panose="020F0502020204030204" pitchFamily="34" charset="0"/>
                <a:ea typeface="Lato" panose="020F0502020204030203" pitchFamily="34" charset="0"/>
                <a:cs typeface="Calibri" panose="020F0502020204030204" pitchFamily="34" charset="0"/>
              </a:rPr>
              <a:t>Biles</a:t>
            </a: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a:t>
            </a:r>
          </a:p>
          <a:p>
            <a:pPr algn="ctr" defTabSz="805466" eaLnBrk="0" fontAlgn="base" hangingPunct="0">
              <a:spcBef>
                <a:spcPct val="0"/>
              </a:spcBef>
              <a:spcAft>
                <a:spcPct val="0"/>
              </a:spcAft>
            </a:pP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ADHD</a:t>
            </a:r>
          </a:p>
        </p:txBody>
      </p:sp>
      <p:sp>
        <p:nvSpPr>
          <p:cNvPr id="30" name="TextBox 29"/>
          <p:cNvSpPr txBox="1"/>
          <p:nvPr/>
        </p:nvSpPr>
        <p:spPr>
          <a:xfrm>
            <a:off x="4638016" y="5745886"/>
            <a:ext cx="1630096" cy="820134"/>
          </a:xfrm>
          <a:prstGeom prst="rect">
            <a:avLst/>
          </a:prstGeom>
        </p:spPr>
        <p:txBody>
          <a:bodyPr rot="0" spcFirstLastPara="0" vertOverflow="overflow" horzOverflow="overflow" vert="horz" wrap="square" lIns="80682" tIns="40341" rIns="80682" bIns="40341" numCol="1" spcCol="0" rtlCol="0" fromWordArt="0" anchor="t" anchorCtr="0" forceAA="0" compatLnSpc="1">
            <a:prstTxWarp prst="textNoShape">
              <a:avLst/>
            </a:prstTxWarp>
            <a:spAutoFit/>
          </a:bodyPr>
          <a:lstStyle/>
          <a:p>
            <a:pPr algn="ctr" defTabSz="805466" eaLnBrk="0" fontAlgn="base" hangingPunct="0">
              <a:spcBef>
                <a:spcPct val="0"/>
              </a:spcBef>
              <a:spcAft>
                <a:spcPct val="0"/>
              </a:spcAft>
            </a:pP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Dr. Victor </a:t>
            </a:r>
            <a:r>
              <a:rPr lang="en-US" sz="1600" dirty="0" err="1">
                <a:solidFill>
                  <a:prstClr val="black"/>
                </a:solidFill>
                <a:latin typeface="Calibri" panose="020F0502020204030204" pitchFamily="34" charset="0"/>
                <a:ea typeface="Lato" panose="020F0502020204030203" pitchFamily="34" charset="0"/>
                <a:cs typeface="Calibri" panose="020F0502020204030204" pitchFamily="34" charset="0"/>
              </a:rPr>
              <a:t>Piñeda</a:t>
            </a:r>
            <a:r>
              <a:rPr lang="en-US" sz="1600" dirty="0">
                <a:solidFill>
                  <a:prstClr val="black"/>
                </a:solidFill>
                <a:latin typeface="Calibri" panose="020F0502020204030204" pitchFamily="34" charset="0"/>
                <a:ea typeface="Lato" panose="020F0502020204030203" pitchFamily="34" charset="0"/>
                <a:cs typeface="Calibri" panose="020F0502020204030204" pitchFamily="34" charset="0"/>
              </a:rPr>
              <a:t>, Activist:  Spinal muscular atrophy</a:t>
            </a:r>
          </a:p>
        </p:txBody>
      </p:sp>
      <p:sp>
        <p:nvSpPr>
          <p:cNvPr id="31" name="TextBox 14"/>
          <p:cNvSpPr txBox="1">
            <a:spLocks noChangeArrowheads="1"/>
          </p:cNvSpPr>
          <p:nvPr/>
        </p:nvSpPr>
        <p:spPr bwMode="auto">
          <a:xfrm>
            <a:off x="2777624" y="5741234"/>
            <a:ext cx="1649677" cy="8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896" tIns="44948" rIns="89896" bIns="44948">
            <a:spAutoFit/>
          </a:bodyPr>
          <a:lstStyle>
            <a:lvl1pPr defTabSz="1017588">
              <a:defRPr>
                <a:solidFill>
                  <a:schemeClr val="tx1"/>
                </a:solidFill>
                <a:latin typeface="Arial" pitchFamily="34" charset="0"/>
                <a:cs typeface="Arial" pitchFamily="34" charset="0"/>
              </a:defRPr>
            </a:lvl1pPr>
            <a:lvl2pPr marL="742950" indent="-285750" defTabSz="1017588">
              <a:defRPr>
                <a:solidFill>
                  <a:schemeClr val="tx1"/>
                </a:solidFill>
                <a:latin typeface="Arial" pitchFamily="34" charset="0"/>
                <a:cs typeface="Arial" pitchFamily="34" charset="0"/>
              </a:defRPr>
            </a:lvl2pPr>
            <a:lvl3pPr marL="1143000" indent="-228600" defTabSz="1017588">
              <a:defRPr>
                <a:solidFill>
                  <a:schemeClr val="tx1"/>
                </a:solidFill>
                <a:latin typeface="Arial" pitchFamily="34" charset="0"/>
                <a:cs typeface="Arial" pitchFamily="34" charset="0"/>
              </a:defRPr>
            </a:lvl3pPr>
            <a:lvl4pPr marL="1600200" indent="-228600" defTabSz="1017588">
              <a:defRPr>
                <a:solidFill>
                  <a:schemeClr val="tx1"/>
                </a:solidFill>
                <a:latin typeface="Arial" pitchFamily="34" charset="0"/>
                <a:cs typeface="Arial" pitchFamily="34" charset="0"/>
              </a:defRPr>
            </a:lvl4pPr>
            <a:lvl5pPr marL="2057400" indent="-228600" defTabSz="1017588">
              <a:defRPr>
                <a:solidFill>
                  <a:schemeClr val="tx1"/>
                </a:solidFill>
                <a:latin typeface="Arial" pitchFamily="34" charset="0"/>
                <a:cs typeface="Arial" pitchFamily="34" charset="0"/>
              </a:defRPr>
            </a:lvl5pPr>
            <a:lvl6pPr marL="2514600" indent="-228600" defTabSz="1017588"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017588"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017588"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017588" eaLnBrk="0" fontAlgn="base" hangingPunct="0">
              <a:spcBef>
                <a:spcPct val="0"/>
              </a:spcBef>
              <a:spcAft>
                <a:spcPct val="0"/>
              </a:spcAft>
              <a:defRPr>
                <a:solidFill>
                  <a:schemeClr val="tx1"/>
                </a:solidFill>
                <a:latin typeface="Arial" pitchFamily="34" charset="0"/>
                <a:cs typeface="Arial" pitchFamily="34" charset="0"/>
              </a:defRPr>
            </a:lvl9pPr>
          </a:lstStyle>
          <a:p>
            <a:pPr algn="ctr" defTabSz="897920" fontAlgn="base">
              <a:spcBef>
                <a:spcPct val="0"/>
              </a:spcBef>
              <a:spcAft>
                <a:spcPct val="0"/>
              </a:spcAft>
            </a:pPr>
            <a:r>
              <a:rPr lang="en-US" altLang="en-US" sz="1600" dirty="0" err="1">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Daymond</a:t>
            </a:r>
            <a:r>
              <a:rPr lang="en-US" altLang="en-US" sz="1600" dirty="0">
                <a:solidFill>
                  <a:srgbClr val="000000"/>
                </a:solidFill>
                <a:latin typeface="Calibri" panose="020F0502020204030204" pitchFamily="34" charset="0"/>
                <a:ea typeface="Lato" panose="020F0502020204030203" pitchFamily="34" charset="0"/>
                <a:cs typeface="Calibri" panose="020F0502020204030204" pitchFamily="34" charset="0"/>
                <a:sym typeface="Arial" pitchFamily="34" charset="0"/>
              </a:rPr>
              <a:t> John: Dyslexia &amp; Hearing Impaired</a:t>
            </a:r>
          </a:p>
        </p:txBody>
      </p:sp>
      <p:pic>
        <p:nvPicPr>
          <p:cNvPr id="8210" name="Picture 18" descr="Daymond John, who has dyslexia, in a suit" title="Daymond Joh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17008" y="4193304"/>
            <a:ext cx="1464789" cy="146478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511474" y="167916"/>
            <a:ext cx="8414544" cy="923330"/>
          </a:xfrm>
        </p:spPr>
        <p:txBody>
          <a:bodyPr/>
          <a:lstStyle/>
          <a:p>
            <a:pPr algn="r" rtl="0" eaLnBrk="1" fontAlgn="auto" hangingPunct="1"/>
            <a:r>
              <a:rPr lang="en-US" sz="3000" b="1" kern="1200" dirty="0">
                <a:solidFill>
                  <a:srgbClr val="FFFFFF"/>
                </a:solidFill>
                <a:latin typeface="Calibri" panose="020F0502020204030204" pitchFamily="34" charset="0"/>
                <a:ea typeface="Lato" panose="020F0502020204030203" pitchFamily="34" charset="0"/>
                <a:cs typeface="Calibri" panose="020F0502020204030204" pitchFamily="34" charset="0"/>
              </a:rPr>
              <a:t>People with disabilities are</a:t>
            </a:r>
            <a:br>
              <a:rPr lang="en-US" sz="3000" b="1" kern="1200" dirty="0">
                <a:solidFill>
                  <a:srgbClr val="FFFFFF"/>
                </a:solidFill>
                <a:latin typeface="Calibri" panose="020F0502020204030204" pitchFamily="34" charset="0"/>
                <a:ea typeface="Lato" panose="020F0502020204030203" pitchFamily="34" charset="0"/>
                <a:cs typeface="Calibri" panose="020F0502020204030204" pitchFamily="34" charset="0"/>
              </a:rPr>
            </a:br>
            <a:r>
              <a:rPr lang="en-US" sz="3000" b="1" kern="1200" dirty="0">
                <a:solidFill>
                  <a:srgbClr val="FFFFFF"/>
                </a:solidFill>
                <a:latin typeface="Calibri" panose="020F0502020204030204" pitchFamily="34" charset="0"/>
                <a:ea typeface="Lato" panose="020F0502020204030203" pitchFamily="34" charset="0"/>
                <a:cs typeface="Calibri" panose="020F0502020204030204" pitchFamily="34" charset="0"/>
              </a:rPr>
              <a:t>some of the MOST talented people</a:t>
            </a:r>
            <a:endParaRPr lang="en-US" sz="3000" b="1" dirty="0">
              <a:latin typeface="Calibri" panose="020F0502020204030204" pitchFamily="34" charset="0"/>
              <a:ea typeface="Lato" panose="020F0502020204030203" pitchFamily="34" charset="0"/>
              <a:cs typeface="Calibri" panose="020F0502020204030204" pitchFamily="34" charset="0"/>
            </a:endParaRPr>
          </a:p>
        </p:txBody>
      </p:sp>
      <p:pic>
        <p:nvPicPr>
          <p:cNvPr id="1026" name="Picture 2" descr="Simone Biles, who has ADHD, with olympic medals around her neck" title="Simone Biles"/>
          <p:cNvPicPr>
            <a:picLocks noChangeAspect="1" noChangeArrowheads="1"/>
          </p:cNvPicPr>
          <p:nvPr/>
        </p:nvPicPr>
        <p:blipFill rotWithShape="1">
          <a:blip r:embed="rId7">
            <a:extLst>
              <a:ext uri="{28A0092B-C50C-407E-A947-70E740481C1C}">
                <a14:useLocalDpi xmlns:a14="http://schemas.microsoft.com/office/drawing/2010/main" val="0"/>
              </a:ext>
            </a:extLst>
          </a:blip>
          <a:srcRect l="10471" r="17113"/>
          <a:stretch/>
        </p:blipFill>
        <p:spPr bwMode="auto">
          <a:xfrm>
            <a:off x="5254858" y="1804117"/>
            <a:ext cx="1699164" cy="1411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Maya Angelou, who had selective mutism, looking up and laughing with a black shirt" title="Maya Angelou">
            <a:extLst>
              <a:ext uri="{FF2B5EF4-FFF2-40B4-BE49-F238E27FC236}">
                <a16:creationId xmlns:a16="http://schemas.microsoft.com/office/drawing/2014/main" id="{48D4DDEB-424F-4E79-BA7B-73681E604775}"/>
              </a:ext>
            </a:extLst>
          </p:cNvPr>
          <p:cNvPicPr>
            <a:picLocks noChangeAspect="1"/>
          </p:cNvPicPr>
          <p:nvPr/>
        </p:nvPicPr>
        <p:blipFill>
          <a:blip r:embed="rId8"/>
          <a:stretch>
            <a:fillRect/>
          </a:stretch>
        </p:blipFill>
        <p:spPr>
          <a:xfrm>
            <a:off x="7135696" y="1770338"/>
            <a:ext cx="1466082" cy="1423321"/>
          </a:xfrm>
          <a:prstGeom prst="rect">
            <a:avLst/>
          </a:prstGeom>
        </p:spPr>
      </p:pic>
      <p:pic>
        <p:nvPicPr>
          <p:cNvPr id="5" name="Picture 4" descr="Harry Belafonte, who has dyslexia, smiling not looking at camera wearing a grey jacket and black shirt" title="Harry Belafonte">
            <a:extLst>
              <a:ext uri="{FF2B5EF4-FFF2-40B4-BE49-F238E27FC236}">
                <a16:creationId xmlns:a16="http://schemas.microsoft.com/office/drawing/2014/main" id="{3CE76231-1FB2-4CCD-BB89-0FB33973A39E}"/>
              </a:ext>
            </a:extLst>
          </p:cNvPr>
          <p:cNvPicPr>
            <a:picLocks noChangeAspect="1"/>
          </p:cNvPicPr>
          <p:nvPr/>
        </p:nvPicPr>
        <p:blipFill>
          <a:blip r:embed="rId9"/>
          <a:stretch>
            <a:fillRect/>
          </a:stretch>
        </p:blipFill>
        <p:spPr>
          <a:xfrm>
            <a:off x="6633764" y="4193304"/>
            <a:ext cx="1466610" cy="1447967"/>
          </a:xfrm>
          <a:prstGeom prst="rect">
            <a:avLst/>
          </a:prstGeom>
        </p:spPr>
      </p:pic>
      <p:pic>
        <p:nvPicPr>
          <p:cNvPr id="7" name="Picture 6" descr="Doctor Victor Pineda , who has spinal muscular atrophy, in his wheelchair wearing a black suit" title="Doctor Victor Pineda">
            <a:extLst>
              <a:ext uri="{FF2B5EF4-FFF2-40B4-BE49-F238E27FC236}">
                <a16:creationId xmlns:a16="http://schemas.microsoft.com/office/drawing/2014/main" id="{18B6964B-B48F-7343-BE70-B70342702E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90332" y="3895429"/>
            <a:ext cx="1158306" cy="1894570"/>
          </a:xfrm>
          <a:prstGeom prst="rect">
            <a:avLst/>
          </a:prstGeom>
        </p:spPr>
      </p:pic>
      <p:pic>
        <p:nvPicPr>
          <p:cNvPr id="6" name="Picture 2" descr="Stephen Hawking who had ALS, smiling in front of a classroom wearing a white shirt" title="Stephen Hawking"/>
          <p:cNvPicPr>
            <a:picLocks noChangeAspect="1" noChangeArrowheads="1"/>
          </p:cNvPicPr>
          <p:nvPr/>
        </p:nvPicPr>
        <p:blipFill rotWithShape="1">
          <a:blip r:embed="rId11">
            <a:extLst>
              <a:ext uri="{28A0092B-C50C-407E-A947-70E740481C1C}">
                <a14:useLocalDpi xmlns:a14="http://schemas.microsoft.com/office/drawing/2010/main" val="0"/>
              </a:ext>
            </a:extLst>
          </a:blip>
          <a:srcRect t="-1" r="28164" b="-9744"/>
          <a:stretch/>
        </p:blipFill>
        <p:spPr bwMode="auto">
          <a:xfrm>
            <a:off x="3523248" y="1720399"/>
            <a:ext cx="1619187" cy="164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69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848299" y="1277957"/>
            <a:ext cx="7998275" cy="4428780"/>
          </a:xfrm>
          <a:prstGeom prst="rect">
            <a:avLst/>
          </a:prstGeom>
          <a:noFill/>
          <a:ln>
            <a:noFill/>
          </a:ln>
        </p:spPr>
        <p:txBody>
          <a:bodyPr wrap="square" lIns="0" tIns="0" rIns="0" bIns="0" anchor="t" anchorCtr="0">
            <a:noAutofit/>
          </a:bodyPr>
          <a:lstStyle/>
          <a:p>
            <a:pPr marL="342900" indent="-342900">
              <a:buSzPct val="25000"/>
              <a:buFont typeface="Wingdings" panose="05000000000000000000" pitchFamily="2" charset="2"/>
              <a:buChar char="Ø"/>
            </a:pPr>
            <a:r>
              <a:rPr lang="en" sz="2000" dirty="0">
                <a:latin typeface="Calibri" panose="020F0502020204030204" pitchFamily="34" charset="0"/>
                <a:ea typeface="Libre Baskerville"/>
                <a:cs typeface="Calibri" panose="020F0502020204030204" pitchFamily="34" charset="0"/>
                <a:sym typeface="Libre Baskerville"/>
              </a:rPr>
              <a:t>5 </a:t>
            </a:r>
            <a:r>
              <a:rPr lang="en-US" sz="2000" dirty="0">
                <a:latin typeface="Calibri" panose="020F0502020204030204" pitchFamily="34" charset="0"/>
                <a:ea typeface="Libre Baskerville"/>
                <a:cs typeface="Calibri" panose="020F0502020204030204" pitchFamily="34" charset="0"/>
                <a:sym typeface="Libre Baskerville"/>
              </a:rPr>
              <a:t>focus groups of people who work in philanthropy done in 2015 in partnership with the Council on Foundations</a:t>
            </a:r>
          </a:p>
          <a:p>
            <a:pPr marL="342900" indent="-342900">
              <a:buSzPct val="25000"/>
              <a:buFont typeface="Wingdings" panose="05000000000000000000" pitchFamily="2" charset="2"/>
              <a:buChar char="Ø"/>
            </a:pPr>
            <a:endParaRPr lang="en-US" sz="2000" dirty="0">
              <a:latin typeface="Calibri" panose="020F0502020204030204" pitchFamily="34" charset="0"/>
              <a:ea typeface="Libre Baskerville"/>
              <a:cs typeface="Calibri" panose="020F0502020204030204" pitchFamily="34" charset="0"/>
              <a:sym typeface="Libre Baskerville"/>
            </a:endParaRPr>
          </a:p>
          <a:p>
            <a:pPr marL="342900" indent="-342900">
              <a:buSzPct val="25000"/>
              <a:buFont typeface="Wingdings" panose="05000000000000000000" pitchFamily="2" charset="2"/>
              <a:buChar char="Ø"/>
            </a:pPr>
            <a:r>
              <a:rPr lang="en-US" sz="2000" dirty="0">
                <a:latin typeface="Calibri" panose="020F0502020204030204" pitchFamily="34" charset="0"/>
                <a:ea typeface="Libre Baskerville"/>
                <a:cs typeface="Calibri" panose="020F0502020204030204" pitchFamily="34" charset="0"/>
                <a:sym typeface="Libre Baskerville"/>
              </a:rPr>
              <a:t>14 one-on-one interviews done in 2018 by phone with leaders of foundations/philanthropy serving organizations</a:t>
            </a:r>
          </a:p>
          <a:p>
            <a:pPr marL="342900" indent="-342900">
              <a:buSzPct val="25000"/>
              <a:buFont typeface="Wingdings" panose="05000000000000000000" pitchFamily="2" charset="2"/>
              <a:buChar char="Ø"/>
            </a:pPr>
            <a:endParaRPr lang="en-US" sz="2000" dirty="0">
              <a:latin typeface="Calibri" panose="020F0502020204030204" pitchFamily="34" charset="0"/>
              <a:ea typeface="Libre Baskerville"/>
              <a:cs typeface="Calibri" panose="020F0502020204030204" pitchFamily="34" charset="0"/>
              <a:sym typeface="Libre Baskerville"/>
            </a:endParaRPr>
          </a:p>
          <a:p>
            <a:pPr marL="342900" indent="-342900">
              <a:buSzPct val="25000"/>
              <a:buFont typeface="Wingdings" panose="05000000000000000000" pitchFamily="2" charset="2"/>
              <a:buChar char="Ø"/>
            </a:pPr>
            <a:r>
              <a:rPr lang="en-US" sz="2000" dirty="0">
                <a:latin typeface="Calibri" panose="020F0502020204030204" pitchFamily="34" charset="0"/>
                <a:ea typeface="Libre Baskerville"/>
                <a:cs typeface="Calibri" panose="020F0502020204030204" pitchFamily="34" charset="0"/>
                <a:sym typeface="Libre Baskerville"/>
              </a:rPr>
              <a:t>Evaluation of online accessibility of 25 largest foundations and 25 largest nonprofits (done with assistance from Marcie Lipsitt) in 2018/19</a:t>
            </a:r>
          </a:p>
          <a:p>
            <a:pPr marL="342900" indent="-342900">
              <a:buSzPct val="25000"/>
              <a:buFont typeface="Wingdings" panose="05000000000000000000" pitchFamily="2" charset="2"/>
              <a:buChar char="Ø"/>
            </a:pPr>
            <a:endParaRPr lang="en-US" sz="2000" dirty="0">
              <a:latin typeface="Calibri" panose="020F0502020204030204" pitchFamily="34" charset="0"/>
              <a:ea typeface="Libre Baskerville"/>
              <a:cs typeface="Calibri" panose="020F0502020204030204" pitchFamily="34" charset="0"/>
              <a:sym typeface="Libre Baskerville"/>
            </a:endParaRPr>
          </a:p>
          <a:p>
            <a:pPr marL="342900" indent="-342900">
              <a:buSzPct val="25000"/>
              <a:buFont typeface="Wingdings" panose="05000000000000000000" pitchFamily="2" charset="2"/>
              <a:buChar char="Ø"/>
            </a:pPr>
            <a:r>
              <a:rPr lang="en-US" sz="2000" dirty="0">
                <a:latin typeface="Calibri" panose="020F0502020204030204" pitchFamily="34" charset="0"/>
                <a:ea typeface="Libre Baskerville"/>
                <a:cs typeface="Calibri" panose="020F0502020204030204" pitchFamily="34" charset="0"/>
                <a:sym typeface="Libre Baskerville"/>
              </a:rPr>
              <a:t>Online survey of 969 people done by Buren Communications of subscribers to </a:t>
            </a:r>
            <a:r>
              <a:rPr lang="en-US" sz="2000" dirty="0" err="1">
                <a:latin typeface="Calibri" panose="020F0502020204030204" pitchFamily="34" charset="0"/>
                <a:ea typeface="Libre Baskerville"/>
                <a:cs typeface="Calibri" panose="020F0502020204030204" pitchFamily="34" charset="0"/>
                <a:sym typeface="Libre Baskerville"/>
              </a:rPr>
              <a:t>NonProfitTimes</a:t>
            </a:r>
            <a:r>
              <a:rPr lang="en-US" sz="2000" dirty="0">
                <a:latin typeface="Calibri" panose="020F0502020204030204" pitchFamily="34" charset="0"/>
                <a:ea typeface="Libre Baskerville"/>
                <a:cs typeface="Calibri" panose="020F0502020204030204" pitchFamily="34" charset="0"/>
                <a:sym typeface="Libre Baskerville"/>
              </a:rPr>
              <a:t>, Chronicle of Philanthropy and numerous PSO partners</a:t>
            </a:r>
          </a:p>
          <a:p>
            <a:pPr marL="342900" indent="-342900">
              <a:buSzPct val="25000"/>
              <a:buFont typeface="Wingdings" panose="05000000000000000000" pitchFamily="2" charset="2"/>
              <a:buChar char="Ø"/>
            </a:pPr>
            <a:endParaRPr lang="en-US" sz="2000" dirty="0">
              <a:latin typeface="Calibri" panose="020F0502020204030204" pitchFamily="34" charset="0"/>
              <a:ea typeface="Libre Baskerville"/>
              <a:cs typeface="Calibri" panose="020F0502020204030204" pitchFamily="34" charset="0"/>
              <a:sym typeface="Libre Baskerville"/>
            </a:endParaRPr>
          </a:p>
          <a:p>
            <a:pPr marL="342900" indent="-342900">
              <a:buSzPct val="25000"/>
              <a:buFont typeface="Wingdings" panose="05000000000000000000" pitchFamily="2" charset="2"/>
              <a:buChar char="Ø"/>
            </a:pPr>
            <a:r>
              <a:rPr lang="en-US" sz="2000" dirty="0">
                <a:latin typeface="Calibri" panose="020F0502020204030204" pitchFamily="34" charset="0"/>
                <a:ea typeface="Libre Baskerville"/>
                <a:cs typeface="Calibri" panose="020F0502020204030204" pitchFamily="34" charset="0"/>
                <a:sym typeface="Libre Baskerville"/>
              </a:rPr>
              <a:t>Analysis by Meagan Buren, Amy Chapman, Jennifer Laszlo Mizrahi and others</a:t>
            </a:r>
            <a:endParaRPr lang="en" sz="2000" dirty="0">
              <a:latin typeface="Calibri" panose="020F0502020204030204" pitchFamily="34" charset="0"/>
              <a:ea typeface="Libre Baskerville"/>
              <a:cs typeface="Calibri" panose="020F0502020204030204" pitchFamily="34" charset="0"/>
              <a:sym typeface="Libre Baskerville"/>
            </a:endParaRP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a:p>
            <a:pPr algn="ctr">
              <a:buSzPct val="25000"/>
            </a:pPr>
            <a:endParaRPr sz="2000" dirty="0">
              <a:latin typeface="Calibri" panose="020F0502020204030204" pitchFamily="34" charset="0"/>
              <a:ea typeface="Libre Baskerville"/>
              <a:cs typeface="Calibri" panose="020F0502020204030204" pitchFamily="34" charset="0"/>
              <a:sym typeface="Libre Baskerville"/>
            </a:endParaRP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a:p>
            <a:pPr>
              <a:buSzPct val="25000"/>
            </a:pPr>
            <a:endParaRPr sz="2000" dirty="0">
              <a:latin typeface="Calibri" panose="020F0502020204030204" pitchFamily="34" charset="0"/>
              <a:ea typeface="Libre Baskerville"/>
              <a:cs typeface="Calibri" panose="020F0502020204030204" pitchFamily="34" charset="0"/>
              <a:sym typeface="Libre Baskerville"/>
            </a:endParaRPr>
          </a:p>
        </p:txBody>
      </p:sp>
      <p:sp>
        <p:nvSpPr>
          <p:cNvPr id="6" name="Title 1">
            <a:extLst>
              <a:ext uri="{FF2B5EF4-FFF2-40B4-BE49-F238E27FC236}">
                <a16:creationId xmlns:a16="http://schemas.microsoft.com/office/drawing/2014/main" id="{26CD7CC5-DD26-974A-9F78-CCBDB3F49C1D}"/>
              </a:ext>
            </a:extLst>
          </p:cNvPr>
          <p:cNvSpPr>
            <a:spLocks noGrp="1"/>
          </p:cNvSpPr>
          <p:nvPr>
            <p:ph type="title"/>
          </p:nvPr>
        </p:nvSpPr>
        <p:spPr>
          <a:xfrm>
            <a:off x="617551" y="195704"/>
            <a:ext cx="8229023" cy="243728"/>
          </a:xfrm>
        </p:spPr>
        <p:txBody>
          <a:bodyPr/>
          <a:lstStyle/>
          <a:p>
            <a:pPr algn="r"/>
            <a:r>
              <a:rPr lang="en-US" sz="4000" b="1" dirty="0">
                <a:solidFill>
                  <a:schemeClr val="lt1"/>
                </a:solidFill>
              </a:rPr>
              <a:t>Methodology</a:t>
            </a:r>
            <a:endParaRPr lang="en-US" sz="4000" dirty="0"/>
          </a:p>
        </p:txBody>
      </p:sp>
    </p:spTree>
    <p:extLst>
      <p:ext uri="{BB962C8B-B14F-4D97-AF65-F5344CB8AC3E}">
        <p14:creationId xmlns:p14="http://schemas.microsoft.com/office/powerpoint/2010/main" val="2984155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7140"/>
            <a:ext cx="5943621" cy="1046440"/>
          </a:xfrm>
        </p:spPr>
        <p:txBody>
          <a:bodyPr/>
          <a:lstStyle/>
          <a:p>
            <a:pPr algn="r"/>
            <a:r>
              <a:rPr lang="en-US" sz="3400" b="1" dirty="0">
                <a:solidFill>
                  <a:schemeClr val="bg1"/>
                </a:solidFill>
              </a:rPr>
              <a:t>Bias and lack of awareness are major barriers </a:t>
            </a:r>
          </a:p>
        </p:txBody>
      </p:sp>
      <p:sp>
        <p:nvSpPr>
          <p:cNvPr id="3" name="Rectangle 2"/>
          <p:cNvSpPr/>
          <p:nvPr/>
        </p:nvSpPr>
        <p:spPr>
          <a:xfrm>
            <a:off x="152421" y="1371600"/>
            <a:ext cx="8839200" cy="1200329"/>
          </a:xfrm>
          <a:prstGeom prst="rect">
            <a:avLst/>
          </a:prstGeom>
        </p:spPr>
        <p:txBody>
          <a:bodyPr wrap="square">
            <a:spAutoFit/>
          </a:bodyPr>
          <a:lstStyle/>
          <a:p>
            <a:pPr marL="457200" marR="914400">
              <a:spcBef>
                <a:spcPts val="0"/>
              </a:spcBef>
              <a:spcAft>
                <a:spcPts val="1200"/>
              </a:spcAft>
            </a:pPr>
            <a:r>
              <a:rPr lang="en-US" b="1" dirty="0">
                <a:latin typeface="Arial" panose="020B0604020202020204" pitchFamily="34" charset="0"/>
                <a:ea typeface="Calibri" panose="020F0502020204030204" pitchFamily="34" charset="0"/>
                <a:cs typeface="Arial" panose="020B0604020202020204" pitchFamily="34" charset="0"/>
              </a:rPr>
              <a:t>Q 8: Many organizations do not fully include people with disabilities. What do you think is the top reason why the inclusion of people with disabilities has not happened yet in so many organizations?</a:t>
            </a:r>
            <a:endParaRPr lang="en-US" b="1" dirty="0">
              <a:effectLst/>
              <a:latin typeface="Arial" panose="020B0604020202020204" pitchFamily="34" charset="0"/>
              <a:ea typeface="Calibri" panose="020F0502020204030204" pitchFamily="34" charset="0"/>
              <a:cs typeface="Arial" panose="020B0604020202020204" pitchFamily="34" charset="0"/>
            </a:endParaRPr>
          </a:p>
        </p:txBody>
      </p:sp>
      <p:graphicFrame>
        <p:nvGraphicFramePr>
          <p:cNvPr id="4" name="Chart 3" descr="Bar Chart for Question 8 - Many organizations do not fully include people with disabilities. What do you think is the top reason why the inclusion of people with disabilities has not happened yet in so many organizations?&#10;&#10;36% - There is overt or unconscious bias about people with disabilities.&#10;&#10;18% - No one specifically asked the organization to include people with disabilities and make it a priority&#10;&#10;16% - Other, more urgent concerns impact organizations&#10;&#10;16% - The staff and leaders do not have the training, resources or contacts to make it successful&#10;&#10;11% - Conversations and actions around diversity, equity, and inclusion are complex, difficult and can open up legal risks&#10;&#10;4% - Diversity efforts, while well-intended, can pit groups of people against each other and make minorities feel like they are tokens  "/>
          <p:cNvGraphicFramePr/>
          <p:nvPr>
            <p:extLst>
              <p:ext uri="{D42A27DB-BD31-4B8C-83A1-F6EECF244321}">
                <p14:modId xmlns:p14="http://schemas.microsoft.com/office/powerpoint/2010/main" val="4013054310"/>
              </p:ext>
            </p:extLst>
          </p:nvPr>
        </p:nvGraphicFramePr>
        <p:xfrm>
          <a:off x="609600" y="2133600"/>
          <a:ext cx="8076933"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C183D7F6-B498-43B3-948B-1728B52AA6E4}">
                <adec:decorative xmlns:adec="http://schemas.microsoft.com/office/drawing/2017/decorative" val="1"/>
              </a:ext>
            </a:extLst>
          </p:cNvPr>
          <p:cNvSpPr/>
          <p:nvPr/>
        </p:nvSpPr>
        <p:spPr>
          <a:xfrm>
            <a:off x="609600" y="2438400"/>
            <a:ext cx="7606748" cy="1311965"/>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6757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984</TotalTime>
  <Words>2929</Words>
  <Application>Microsoft Macintosh PowerPoint</Application>
  <PresentationFormat>On-screen Show (4:3)</PresentationFormat>
  <Paragraphs>373</Paragraphs>
  <Slides>46</Slides>
  <Notes>24</Notes>
  <HiddenSlides>0</HiddenSlides>
  <MMClips>1</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46</vt:i4>
      </vt:variant>
    </vt:vector>
  </HeadingPairs>
  <TitlesOfParts>
    <vt:vector size="58" baseType="lpstr">
      <vt:lpstr>Arial</vt:lpstr>
      <vt:lpstr>Calibri</vt:lpstr>
      <vt:lpstr>Calibri Light</vt:lpstr>
      <vt:lpstr>Libre Baskerville</vt:lpstr>
      <vt:lpstr>Noto Sans Symbols</vt:lpstr>
      <vt:lpstr>Wingdings</vt:lpstr>
      <vt:lpstr>Office Theme</vt:lpstr>
      <vt:lpstr>1_Office Theme</vt:lpstr>
      <vt:lpstr>2_Office Theme</vt:lpstr>
      <vt:lpstr>4_Office Theme</vt:lpstr>
      <vt:lpstr>8_Office Theme</vt:lpstr>
      <vt:lpstr>Document</vt:lpstr>
      <vt:lpstr>Disability in Philanthropy &amp; Nonprofits:  A study on inclusion and exclusion of the 1-in-5 people who live with a disability and what you can do to make things better </vt:lpstr>
      <vt:lpstr>RespectAbility</vt:lpstr>
      <vt:lpstr>Speakers</vt:lpstr>
      <vt:lpstr>1 in 5 Americans </vt:lpstr>
      <vt:lpstr>Not All Disabilities Are Visible</vt:lpstr>
      <vt:lpstr>Disability Impacts Everyone</vt:lpstr>
      <vt:lpstr>People with disabilities are some of the MOST talented people</vt:lpstr>
      <vt:lpstr>Methodology</vt:lpstr>
      <vt:lpstr>Bias and lack of awareness are major barriers </vt:lpstr>
      <vt:lpstr>Quotes from participants</vt:lpstr>
      <vt:lpstr>Disability not yet a DEI priority</vt:lpstr>
      <vt:lpstr>People lack training on  disability inclusion</vt:lpstr>
      <vt:lpstr>Quotes from participants 1</vt:lpstr>
      <vt:lpstr>Quotes from participants 2</vt:lpstr>
      <vt:lpstr>Three-quarters haven’t recruited  people with disabilities</vt:lpstr>
      <vt:lpstr>Quotes from participants 3</vt:lpstr>
      <vt:lpstr>Positive messaging works!</vt:lpstr>
      <vt:lpstr>Negative messaging backfires</vt:lpstr>
      <vt:lpstr>Emphasize positive  proven outcomes</vt:lpstr>
      <vt:lpstr>Two-thirds excited to work with people with disabilities, one-third concerned </vt:lpstr>
      <vt:lpstr>A major gap between will and skill</vt:lpstr>
      <vt:lpstr>Organizations do not represent the people they serve</vt:lpstr>
      <vt:lpstr>Performance metrics matter</vt:lpstr>
      <vt:lpstr>Missed opportunity to hold  people accountable</vt:lpstr>
      <vt:lpstr>Inclusion doesn’t happen  by accident</vt:lpstr>
      <vt:lpstr>A picture is worth a  thousand words</vt:lpstr>
      <vt:lpstr>Organizations with intentional disability inclusion are more successful</vt:lpstr>
      <vt:lpstr>Quotes from participants 4</vt:lpstr>
      <vt:lpstr>Adding the Disability Lens…</vt:lpstr>
      <vt:lpstr>1. Commit publicly to inclusion of people with disabilities </vt:lpstr>
      <vt:lpstr>2. When PwDs aren’t at the table,  they are on the menu </vt:lpstr>
      <vt:lpstr>3. Foster an inclusive environment </vt:lpstr>
      <vt:lpstr>What we say makes a difference</vt:lpstr>
      <vt:lpstr>4. Work with people  with disabilities </vt:lpstr>
      <vt:lpstr>5. Have an inclusion point  person or committee  </vt:lpstr>
      <vt:lpstr>6. Include people with disabilities  in your marketing </vt:lpstr>
      <vt:lpstr>7. Ensure website and online resources are accessible </vt:lpstr>
      <vt:lpstr>8. Ensure accessibility of  office and events </vt:lpstr>
      <vt:lpstr>Accessibility: ADA Accessible  Resource Guide </vt:lpstr>
      <vt:lpstr>9. Use vendors who are PwDs or hire people with disabilities </vt:lpstr>
      <vt:lpstr>10. Promote a disability lens  among grantees/members  </vt:lpstr>
      <vt:lpstr>10. Promote a disability lens  among grantees (cont.)  </vt:lpstr>
      <vt:lpstr>Success Stories: The Ford Foundation Includes Disability</vt:lpstr>
      <vt:lpstr>Success: MacArthur Foundation newly including disability</vt:lpstr>
      <vt:lpstr>Inclusive Philanthropy Video</vt:lpstr>
      <vt:lpstr>Resources/Contact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Jones</dc:creator>
  <cp:lastModifiedBy>Eric Ascher</cp:lastModifiedBy>
  <cp:revision>163</cp:revision>
  <dcterms:created xsi:type="dcterms:W3CDTF">2018-01-22T18:47:15Z</dcterms:created>
  <dcterms:modified xsi:type="dcterms:W3CDTF">2019-04-24T19:09:59Z</dcterms:modified>
</cp:coreProperties>
</file>