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9" r:id="rId2"/>
    <p:sldId id="260" r:id="rId3"/>
    <p:sldId id="261" r:id="rId4"/>
    <p:sldId id="584" r:id="rId5"/>
    <p:sldId id="257" r:id="rId6"/>
    <p:sldId id="323" r:id="rId7"/>
    <p:sldId id="324" r:id="rId8"/>
    <p:sldId id="273" r:id="rId9"/>
    <p:sldId id="258" r:id="rId10"/>
    <p:sldId id="262" r:id="rId11"/>
    <p:sldId id="600" r:id="rId12"/>
    <p:sldId id="602" r:id="rId13"/>
    <p:sldId id="603" r:id="rId14"/>
    <p:sldId id="604" r:id="rId15"/>
    <p:sldId id="285" r:id="rId16"/>
    <p:sldId id="606" r:id="rId17"/>
    <p:sldId id="263" r:id="rId18"/>
    <p:sldId id="611" r:id="rId19"/>
    <p:sldId id="613" r:id="rId20"/>
    <p:sldId id="609" r:id="rId21"/>
    <p:sldId id="615" r:id="rId22"/>
    <p:sldId id="585" r:id="rId23"/>
    <p:sldId id="607" r:id="rId24"/>
    <p:sldId id="587" r:id="rId25"/>
    <p:sldId id="284" r:id="rId26"/>
    <p:sldId id="586" r:id="rId27"/>
    <p:sldId id="599" r:id="rId28"/>
    <p:sldId id="455" r:id="rId29"/>
    <p:sldId id="608" r:id="rId30"/>
    <p:sldId id="616" r:id="rId31"/>
    <p:sldId id="454" r:id="rId32"/>
    <p:sldId id="267" r:id="rId33"/>
    <p:sldId id="272" r:id="rId34"/>
    <p:sldId id="612" r:id="rId35"/>
    <p:sldId id="280" r:id="rId36"/>
    <p:sldId id="46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lips, Ameerah C" initials="PAC" lastIdx="31" clrIdx="0">
    <p:extLst>
      <p:ext uri="{19B8F6BF-5375-455C-9EA6-DF929625EA0E}">
        <p15:presenceInfo xmlns:p15="http://schemas.microsoft.com/office/powerpoint/2012/main" userId="S-1-5-21-1214440339-1979792683-682003330-3310065" providerId="AD"/>
      </p:ext>
    </p:extLst>
  </p:cmAuthor>
  <p:cmAuthor id="2" name="Rachel Shader" initials="RS" lastIdx="45" clrIdx="1">
    <p:extLst>
      <p:ext uri="{19B8F6BF-5375-455C-9EA6-DF929625EA0E}">
        <p15:presenceInfo xmlns:p15="http://schemas.microsoft.com/office/powerpoint/2012/main" userId="1bef4ead6e0b53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FAF30"/>
    <a:srgbClr val="5F5F5F"/>
    <a:srgbClr val="F6D592"/>
    <a:srgbClr val="F5BA2B"/>
    <a:srgbClr val="3F3F3F"/>
    <a:srgbClr val="4D4D4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3" autoAdjust="0"/>
    <p:restoredTop sz="86481" autoAdjust="0"/>
  </p:normalViewPr>
  <p:slideViewPr>
    <p:cSldViewPr snapToGrid="0">
      <p:cViewPr varScale="1">
        <p:scale>
          <a:sx n="62" d="100"/>
          <a:sy n="62" d="100"/>
        </p:scale>
        <p:origin x="25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-16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9913A-8DA4-42EF-A58F-81A3602C678A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F2833-5762-4E0C-9C9E-774432C7B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24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49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12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03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6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sz="3000" dirty="0">
              <a:solidFill>
                <a:srgbClr val="3F3F3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05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sz="3000" dirty="0">
              <a:solidFill>
                <a:srgbClr val="3F3F3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90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20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14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5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96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52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355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85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92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96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150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66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522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85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469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will track and report our successes Via survey:</a:t>
            </a:r>
          </a:p>
          <a:p>
            <a:pPr lvl="2" indent="-411480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will track and report on how our new leaders are succeeding and staying on as staff, volunteers and board members at nonprofits and Jewish communal organizations. </a:t>
            </a:r>
          </a:p>
          <a:p>
            <a:pPr lvl="2" indent="-411480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will measure increases in awareness among employers of best practices in disability employment, leadership, and anti-stigma, as well as Jewish people with disabilities serving as Jewish community leaders in LA.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543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6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650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01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173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410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090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56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94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55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88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23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69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F2833-5762-4E0C-9C9E-774432C7BC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18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A7FA42-E5FD-42FD-AF57-0CCC410B32D9}"/>
              </a:ext>
            </a:extLst>
          </p:cNvPr>
          <p:cNvSpPr/>
          <p:nvPr userDrawn="1"/>
        </p:nvSpPr>
        <p:spPr>
          <a:xfrm>
            <a:off x="1524000" y="1122362"/>
            <a:ext cx="9144000" cy="2387601"/>
          </a:xfrm>
          <a:prstGeom prst="rect">
            <a:avLst/>
          </a:prstGeom>
          <a:solidFill>
            <a:srgbClr val="F5BA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6120BD-D120-40E2-9011-8CC79CC08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E201F-9696-489D-837F-4E928AAFB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BBEF2-9D2F-4F1F-923C-1CF87A1A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3E059B-CE5D-43C4-A609-247B4E4800CD}"/>
              </a:ext>
            </a:extLst>
          </p:cNvPr>
          <p:cNvSpPr/>
          <p:nvPr userDrawn="1"/>
        </p:nvSpPr>
        <p:spPr>
          <a:xfrm>
            <a:off x="1524000" y="3602039"/>
            <a:ext cx="9144000" cy="1655762"/>
          </a:xfrm>
          <a:prstGeom prst="rect">
            <a:avLst/>
          </a:prstGeom>
          <a:solidFill>
            <a:srgbClr val="F5BA2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504F8-4750-4CAA-A656-CE1CF1AE2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975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3506-04BD-4BB9-A336-338FFA07F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B0C58-F193-4BDE-8DFC-3343A25BC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5E890-1F2A-473B-815B-6A174DE39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0B62E-475C-43CE-8E57-C161BC3220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96160-E13D-46EF-ABB9-2EC5347F161F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684C6-D1F6-4A51-91CB-9D4F81F84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FA749-6000-4BC9-BDC5-D050EE4A1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2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1A11-B5B7-40B8-B987-2BB1CB559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683A57-E717-48C4-A8C5-E6AAD4777B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4E773-9D70-4574-A000-7D5CD812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C686E4-41F9-43D6-8395-28665F10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96160-E13D-46EF-ABB9-2EC5347F161F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7D611-347D-47EC-AC70-2C98F6149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8E442-8319-45A3-9A13-E830FE4A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18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65DE5-CA7A-4F4C-B914-0BB139825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3795F8-1424-4CC6-812A-B27AFDA75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BABA0-249A-4213-9913-73239EBD1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96160-E13D-46EF-ABB9-2EC5347F161F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2987D-5B4F-4413-8198-26E936DE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51E2B-CCA1-410D-AB25-7FC64B498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12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55F0DF-0CA1-48C9-8705-7D36884E4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0DAC54-FA77-440B-89F4-4BC706E66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3193A-3D8C-40E2-923C-9A255A323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96160-E13D-46EF-ABB9-2EC5347F161F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31E35-BBEE-4652-9BD9-5DDB0147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09720-C7B8-42CB-BC28-C4F0A1511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34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Jewish Disability Community CA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176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F1174-A672-4C28-A8B8-FAECF1F68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" y="1825625"/>
            <a:ext cx="1083055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AE6E3-86AC-411D-9777-3835BE30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D7D15-7F1F-47EB-B87C-2349CCB0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AAD75D-9EA7-4CF2-9079-0544D2FCAF0D}"/>
              </a:ext>
            </a:extLst>
          </p:cNvPr>
          <p:cNvSpPr/>
          <p:nvPr userDrawn="1"/>
        </p:nvSpPr>
        <p:spPr>
          <a:xfrm>
            <a:off x="345440" y="365125"/>
            <a:ext cx="11544598" cy="1139825"/>
          </a:xfrm>
          <a:prstGeom prst="rect">
            <a:avLst/>
          </a:prstGeom>
          <a:solidFill>
            <a:srgbClr val="EFA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19C24-0346-4E92-ADBA-AC30952B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365126"/>
            <a:ext cx="10515600" cy="1139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080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AAD75D-9EA7-4CF2-9079-0544D2FCAF0D}"/>
              </a:ext>
            </a:extLst>
          </p:cNvPr>
          <p:cNvSpPr/>
          <p:nvPr userDrawn="1"/>
        </p:nvSpPr>
        <p:spPr>
          <a:xfrm>
            <a:off x="528320" y="347346"/>
            <a:ext cx="11544598" cy="11398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5BA2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F1174-A672-4C28-A8B8-FAECF1F68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" y="1825625"/>
            <a:ext cx="1083055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AE6E3-86AC-411D-9777-3835BE30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D7D15-7F1F-47EB-B87C-2349CCB0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19C24-0346-4E92-ADBA-AC30952B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365126"/>
            <a:ext cx="10515600" cy="1139824"/>
          </a:xfrm>
        </p:spPr>
        <p:txBody>
          <a:bodyPr/>
          <a:lstStyle>
            <a:lvl1pPr>
              <a:defRPr>
                <a:solidFill>
                  <a:srgbClr val="F5BA2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189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12262-42F6-41C7-9995-4EFD879E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96160-E13D-46EF-ABB9-2EC5347F161F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479C6-DADF-43BE-B37A-2648218BB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E3896-AC24-40A5-B9E7-9C68E148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514657-B334-4C76-8F4C-31A4A567A796}"/>
              </a:ext>
            </a:extLst>
          </p:cNvPr>
          <p:cNvSpPr/>
          <p:nvPr userDrawn="1"/>
        </p:nvSpPr>
        <p:spPr>
          <a:xfrm>
            <a:off x="-20421" y="0"/>
            <a:ext cx="33636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02C32C-18FB-46AA-923A-57E840546617}"/>
              </a:ext>
            </a:extLst>
          </p:cNvPr>
          <p:cNvSpPr/>
          <p:nvPr userDrawn="1"/>
        </p:nvSpPr>
        <p:spPr>
          <a:xfrm>
            <a:off x="1676400" y="2438400"/>
            <a:ext cx="9686023" cy="2124075"/>
          </a:xfrm>
          <a:prstGeom prst="rect">
            <a:avLst/>
          </a:prstGeom>
          <a:solidFill>
            <a:srgbClr val="F5BA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D3838-8BBA-4DEF-A8BB-CB509E38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438400"/>
            <a:ext cx="9671050" cy="2124075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2423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5E39B-3E0C-4146-A841-D90C7379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8249C-A0B0-41BE-ACCF-9FC3218A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19DBFA-6E9C-4135-BECE-7A979A605190}"/>
              </a:ext>
            </a:extLst>
          </p:cNvPr>
          <p:cNvSpPr/>
          <p:nvPr userDrawn="1"/>
        </p:nvSpPr>
        <p:spPr>
          <a:xfrm>
            <a:off x="-20320" y="0"/>
            <a:ext cx="1310640" cy="686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2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5E39B-3E0C-4146-A841-D90C7379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8249C-A0B0-41BE-ACCF-9FC3218A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19DBFA-6E9C-4135-BECE-7A979A605190}"/>
              </a:ext>
            </a:extLst>
          </p:cNvPr>
          <p:cNvSpPr/>
          <p:nvPr userDrawn="1"/>
        </p:nvSpPr>
        <p:spPr>
          <a:xfrm>
            <a:off x="914401" y="0"/>
            <a:ext cx="6162674" cy="6858000"/>
          </a:xfrm>
          <a:prstGeom prst="rect">
            <a:avLst/>
          </a:prstGeom>
          <a:solidFill>
            <a:srgbClr val="F5BA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ADBD05-11CC-469A-B954-0EA13D385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38" y="2289176"/>
            <a:ext cx="5257800" cy="11398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086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95D0-B393-4507-800E-BC2A3579C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68EA3-A74B-4FF4-9AFD-46FC6204A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57244-03AA-4236-9DA9-13C118F58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F3EAD2-1D3D-440B-BA43-5934A5E27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769C04-1DB8-4E0D-B217-95E7BD006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CADF1C-CD9C-4034-9D10-3967BF6B71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96160-E13D-46EF-ABB9-2EC5347F161F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87DC2F-322A-4BB2-A5DB-28CE2844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C3E038-84A6-4047-801D-A7712A748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86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F10A6-5BE0-47AB-A1B9-31FCD9ED9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4DA191-D6C0-4150-9E8F-004E1C4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96160-E13D-46EF-ABB9-2EC5347F161F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5E72C-FB37-49C9-8E02-67DF19964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7E27F-F644-4940-B300-2AC9C16B8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20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2E50AA-AD40-4C3A-88BE-85A18E3D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96160-E13D-46EF-ABB9-2EC5347F161F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8C1F70-FE04-4562-975C-08DABB587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4EC6E-6C61-470B-BDD3-DA8DF6232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6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FBBD7-E326-47AB-9752-D0F64E671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1825625"/>
            <a:ext cx="111982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20148-6572-4E0A-A3B3-AFACE6774E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D340F-E019-466E-9425-BCBBA017A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7350" y="444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8A5C0-C843-4798-A68E-D1A36425029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2BB389-2D32-4459-A711-0F392A83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6"/>
            <a:ext cx="11198224" cy="1139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DFF0AA-25CB-4522-8735-CED47F9D6E1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85957" y="6356350"/>
            <a:ext cx="892295" cy="470693"/>
            <a:chOff x="4581525" y="2647950"/>
            <a:chExt cx="2943225" cy="15525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37E496-7AE7-42C4-BFF6-DEE5043A93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7250" y="2647950"/>
              <a:ext cx="2857500" cy="155257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7B3E67-D8E9-4489-8EA1-C727D3AE3D36}"/>
                </a:ext>
              </a:extLst>
            </p:cNvPr>
            <p:cNvSpPr/>
            <p:nvPr userDrawn="1"/>
          </p:nvSpPr>
          <p:spPr>
            <a:xfrm>
              <a:off x="4581525" y="3867150"/>
              <a:ext cx="2466975" cy="247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7488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1" r:id="rId4"/>
    <p:sldLayoutId id="2147483652" r:id="rId5"/>
    <p:sldLayoutId id="2147483660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D4D4D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D4D4D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D4D4D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D4D4D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microsoft.com/office/2007/relationships/hdphoto" Target="../media/hdphoto8.wdp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19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hyperlink" Target="https://www.respectability.org/2017/07/shelley-cohen-secretary-co-founder/" TargetMode="External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hyperlink" Target="https://www.respectability.org/2017/12/debbie-fink" TargetMode="External"/><Relationship Id="rId2" Type="http://schemas.openxmlformats.org/officeDocument/2006/relationships/notesSlide" Target="../notesSlides/notesSlide26.xml"/><Relationship Id="rId16" Type="http://schemas.openxmlformats.org/officeDocument/2006/relationships/hyperlink" Target="https://www.respectability.org/2017/12/jennifer-laszlo-mizrahi-presiden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hyperlink" Target="https://www.respectability.org/2017/12/lauren-appelbaum-communications-director/" TargetMode="External"/><Relationship Id="rId5" Type="http://schemas.openxmlformats.org/officeDocument/2006/relationships/image" Target="../media/image37.jpeg"/><Relationship Id="rId15" Type="http://schemas.openxmlformats.org/officeDocument/2006/relationships/hyperlink" Target="https://www.respectability.org/2017/07/delbert-a-whetter/" TargetMode="External"/><Relationship Id="rId10" Type="http://schemas.openxmlformats.org/officeDocument/2006/relationships/hyperlink" Target="https://www.respectability.org/2017/12/matan-koch/" TargetMode="External"/><Relationship Id="rId4" Type="http://schemas.openxmlformats.org/officeDocument/2006/relationships/image" Target="../media/image36.jpeg"/><Relationship Id="rId9" Type="http://schemas.openxmlformats.org/officeDocument/2006/relationships/image" Target="../media/image41.jpg"/><Relationship Id="rId14" Type="http://schemas.openxmlformats.org/officeDocument/2006/relationships/hyperlink" Target="https://www.respectability.org/2017/07/vivian-g-bass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microsoft.com/office/2007/relationships/hdphoto" Target="../media/hdphoto20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spectability.org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2.png"/><Relationship Id="rId4" Type="http://schemas.openxmlformats.org/officeDocument/2006/relationships/hyperlink" Target="mailto:JenniferM@RespectAbilityUSA.or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D2C9D-347E-4710-B426-E2F945F2385B}"/>
              </a:ext>
            </a:extLst>
          </p:cNvPr>
          <p:cNvSpPr txBox="1"/>
          <p:nvPr/>
        </p:nvSpPr>
        <p:spPr>
          <a:xfrm>
            <a:off x="6899408" y="4210127"/>
            <a:ext cx="4275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Moses Webinar</a:t>
            </a:r>
          </a:p>
          <a:p>
            <a:pPr algn="ctr"/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19, 2019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Jennifer Mizrahi, Matan Koch, Vivian Bass</a:t>
            </a:r>
          </a:p>
        </p:txBody>
      </p:sp>
      <p:pic>
        <p:nvPicPr>
          <p:cNvPr id="13" name="Picture 12" descr="RespectAbility Logo&#10;">
            <a:extLst>
              <a:ext uri="{FF2B5EF4-FFF2-40B4-BE49-F238E27FC236}">
                <a16:creationId xmlns:a16="http://schemas.microsoft.com/office/drawing/2014/main" id="{F470BEEA-2EE5-4BD6-B08F-117EAA0AD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785282"/>
            <a:ext cx="5410200" cy="241935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64B3BAD-23D8-45BA-8BD8-8D9EF19F994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err="1"/>
              <a:t>RespectAbility</a:t>
            </a:r>
            <a:r>
              <a:rPr lang="en-US" baseline="0" dirty="0"/>
              <a:t> Project Moses</a:t>
            </a:r>
            <a:endParaRPr lang="en-US" dirty="0"/>
          </a:p>
        </p:txBody>
      </p:sp>
      <p:pic>
        <p:nvPicPr>
          <p:cNvPr id="4" name="Picture 3" descr="RespectAbility's staff and Jewish Inclusion Fellows&#10;">
            <a:extLst>
              <a:ext uri="{FF2B5EF4-FFF2-40B4-BE49-F238E27FC236}">
                <a16:creationId xmlns:a16="http://schemas.microsoft.com/office/drawing/2014/main" id="{D3AB609F-02EC-4E93-9B22-1C4BF4913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78718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75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92FA51-11DB-487A-9BFB-B46AFD6BED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43550" y="358257"/>
            <a:ext cx="11198224" cy="1139824"/>
          </a:xfrm>
        </p:spPr>
        <p:txBody>
          <a:bodyPr/>
          <a:lstStyle/>
          <a:p>
            <a:r>
              <a:rPr lang="en-US" dirty="0" err="1"/>
              <a:t>RespectAbility’s</a:t>
            </a:r>
            <a:r>
              <a:rPr lang="en-US" dirty="0"/>
              <a:t> Mission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05D65E-4874-406B-8028-4EF5B6287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43550" y="0"/>
            <a:ext cx="6648450" cy="6858000"/>
          </a:xfrm>
          <a:prstGeom prst="rect">
            <a:avLst/>
          </a:prstGeom>
          <a:solidFill>
            <a:srgbClr val="000000"/>
          </a:solidFill>
          <a:ln w="38100">
            <a:solidFill>
              <a:srgbClr val="EFA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865E5B-04AE-4567-AE8A-CC30C0EE67BF}"/>
              </a:ext>
            </a:extLst>
          </p:cNvPr>
          <p:cNvSpPr/>
          <p:nvPr/>
        </p:nvSpPr>
        <p:spPr>
          <a:xfrm>
            <a:off x="6001000" y="2136055"/>
            <a:ext cx="5805487" cy="30162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fight stigmas and advance opportunities so that people with disabilities can fully participate in all aspects of community.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EFE412-3108-4DB4-B5EE-75F39110519D}"/>
              </a:ext>
            </a:extLst>
          </p:cNvPr>
          <p:cNvSpPr/>
          <p:nvPr/>
        </p:nvSpPr>
        <p:spPr>
          <a:xfrm>
            <a:off x="6582261" y="1275948"/>
            <a:ext cx="4567062" cy="86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000" b="1" dirty="0">
                <a:solidFill>
                  <a:srgbClr val="EFAF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Mission:</a:t>
            </a:r>
          </a:p>
        </p:txBody>
      </p:sp>
      <p:grpSp>
        <p:nvGrpSpPr>
          <p:cNvPr id="9" name="Group 8" descr="RespectAbility's logo.&#10;">
            <a:extLst>
              <a:ext uri="{FF2B5EF4-FFF2-40B4-BE49-F238E27FC236}">
                <a16:creationId xmlns:a16="http://schemas.microsoft.com/office/drawing/2014/main" id="{81DCF8B6-7BFB-4F02-B4C7-DCAE113ACFF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>
            <a:grpSpLocks noChangeAspect="1"/>
          </p:cNvGrpSpPr>
          <p:nvPr/>
        </p:nvGrpSpPr>
        <p:grpSpPr>
          <a:xfrm>
            <a:off x="290514" y="2394496"/>
            <a:ext cx="4962524" cy="1979057"/>
            <a:chOff x="427512" y="1005130"/>
            <a:chExt cx="4839813" cy="2023366"/>
          </a:xfrm>
        </p:grpSpPr>
        <p:pic>
          <p:nvPicPr>
            <p:cNvPr id="7" name="Picture 6" descr="RespectAbility logo in black and yellow. Tagline reads Fighting Stigmas, Advancing Opportunities.">
              <a:extLst>
                <a:ext uri="{FF2B5EF4-FFF2-40B4-BE49-F238E27FC236}">
                  <a16:creationId xmlns:a16="http://schemas.microsoft.com/office/drawing/2014/main" id="{EB8D02A4-E7E1-43A6-B26E-F891E6002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189" y="1005130"/>
              <a:ext cx="4750136" cy="202336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888171-C23A-40D8-88BF-48461FED36E6}"/>
                </a:ext>
              </a:extLst>
            </p:cNvPr>
            <p:cNvSpPr/>
            <p:nvPr/>
          </p:nvSpPr>
          <p:spPr>
            <a:xfrm>
              <a:off x="427512" y="2755075"/>
              <a:ext cx="4108862" cy="273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0466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7893DF0-CE4C-4864-8B8E-DA73C86782D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Theory of Change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609237-CD05-4723-92EF-D57565275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76590" y="5163643"/>
            <a:ext cx="9120192" cy="1249687"/>
          </a:xfrm>
          <a:prstGeom prst="rect">
            <a:avLst/>
          </a:prstGeom>
          <a:solidFill>
            <a:srgbClr val="EFAF3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54BB1A2-F7A9-47E2-A60C-E6CB1F7AA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67149" y="1464351"/>
            <a:ext cx="9139075" cy="1057705"/>
          </a:xfrm>
          <a:prstGeom prst="rect">
            <a:avLst/>
          </a:prstGeom>
          <a:solidFill>
            <a:srgbClr val="EFAF3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B48B72-F33F-4A8B-9463-726386D40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67150" y="459749"/>
            <a:ext cx="9139075" cy="998929"/>
          </a:xfrm>
          <a:prstGeom prst="rect">
            <a:avLst/>
          </a:prstGeom>
          <a:solidFill>
            <a:srgbClr val="EFA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D1A16E-0A67-4414-A3B9-F5AEF0A6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5775" y="457200"/>
            <a:ext cx="2100263" cy="594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88179C-4690-408C-BAC9-D1FFB04C93B2}"/>
              </a:ext>
            </a:extLst>
          </p:cNvPr>
          <p:cNvSpPr txBox="1"/>
          <p:nvPr/>
        </p:nvSpPr>
        <p:spPr>
          <a:xfrm>
            <a:off x="944012" y="798023"/>
            <a:ext cx="11240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E49046-7BC3-42F8-BF04-0F9BA14A24E2}"/>
              </a:ext>
            </a:extLst>
          </p:cNvPr>
          <p:cNvSpPr txBox="1"/>
          <p:nvPr/>
        </p:nvSpPr>
        <p:spPr>
          <a:xfrm>
            <a:off x="791041" y="1616537"/>
            <a:ext cx="1418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 of 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24780-63AA-47F2-B0AD-C6877D7584A1}"/>
              </a:ext>
            </a:extLst>
          </p:cNvPr>
          <p:cNvSpPr txBox="1"/>
          <p:nvPr/>
        </p:nvSpPr>
        <p:spPr>
          <a:xfrm>
            <a:off x="633455" y="3390903"/>
            <a:ext cx="1815543" cy="43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99252F-5ED7-4235-A3D8-BDA75B06F7D9}"/>
              </a:ext>
            </a:extLst>
          </p:cNvPr>
          <p:cNvSpPr txBox="1"/>
          <p:nvPr/>
        </p:nvSpPr>
        <p:spPr>
          <a:xfrm>
            <a:off x="851199" y="5574268"/>
            <a:ext cx="13917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Outcomes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011CD3-2FEC-43BB-950B-12D11F2E5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5775" y="1449977"/>
            <a:ext cx="1137529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F5D2B8C-11F7-4138-A0BB-BDE33FEE4D92}"/>
              </a:ext>
            </a:extLst>
          </p:cNvPr>
          <p:cNvSpPr txBox="1"/>
          <p:nvPr/>
        </p:nvSpPr>
        <p:spPr>
          <a:xfrm>
            <a:off x="3161832" y="1615545"/>
            <a:ext cx="2100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Fight Implicit Bias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C736FC-2A01-4521-8DF1-BBDBAEB8EC26}"/>
              </a:ext>
            </a:extLst>
          </p:cNvPr>
          <p:cNvSpPr/>
          <p:nvPr/>
        </p:nvSpPr>
        <p:spPr>
          <a:xfrm>
            <a:off x="2716261" y="545077"/>
            <a:ext cx="8483737" cy="7925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fight stigmas and advance opportunities so that people with disabilities can fully participate in all aspects of community.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BA2AE-A4D2-4ADE-AF01-2AEC3892B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86032" y="2534586"/>
            <a:ext cx="9120192" cy="2616526"/>
          </a:xfrm>
          <a:prstGeom prst="rect">
            <a:avLst/>
          </a:prstGeom>
          <a:solidFill>
            <a:srgbClr val="EFAF3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33CCE1-9CCC-485C-BFF8-B8089F666A3B}"/>
              </a:ext>
            </a:extLst>
          </p:cNvPr>
          <p:cNvSpPr txBox="1"/>
          <p:nvPr/>
        </p:nvSpPr>
        <p:spPr>
          <a:xfrm>
            <a:off x="2724618" y="2648208"/>
            <a:ext cx="286682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Narrative Change in Hollywood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 of PWDs in News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Facts, White Papers &amp; Social Media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8A320D-CC8D-4E8D-98B8-602D39386F46}"/>
              </a:ext>
            </a:extLst>
          </p:cNvPr>
          <p:cNvSpPr txBox="1"/>
          <p:nvPr/>
        </p:nvSpPr>
        <p:spPr>
          <a:xfrm>
            <a:off x="6279843" y="1601988"/>
            <a:ext cx="2322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Advocate for Best Practices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B24575-94D0-4A57-858C-D22422B2D469}"/>
              </a:ext>
            </a:extLst>
          </p:cNvPr>
          <p:cNvSpPr txBox="1"/>
          <p:nvPr/>
        </p:nvSpPr>
        <p:spPr>
          <a:xfrm>
            <a:off x="9253497" y="1496843"/>
            <a:ext cx="26651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Leadership 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Pipeline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54290F-CE68-47EF-A875-5D9E457ED53E}"/>
              </a:ext>
            </a:extLst>
          </p:cNvPr>
          <p:cNvSpPr txBox="1"/>
          <p:nvPr/>
        </p:nvSpPr>
        <p:spPr>
          <a:xfrm>
            <a:off x="5989114" y="2757373"/>
            <a:ext cx="23685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Center for Best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Force of Disability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ECF506-6B92-4EE9-9250-FB715FDCD08A}"/>
              </a:ext>
            </a:extLst>
          </p:cNvPr>
          <p:cNvSpPr txBox="1"/>
          <p:nvPr/>
        </p:nvSpPr>
        <p:spPr>
          <a:xfrm>
            <a:off x="8910906" y="2704574"/>
            <a:ext cx="27532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Leadership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Inclusive Philanthropy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Jewish Inclusion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Women’s Disability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119177-87C9-4168-B29E-57FE12044A99}"/>
              </a:ext>
            </a:extLst>
          </p:cNvPr>
          <p:cNvSpPr txBox="1"/>
          <p:nvPr/>
        </p:nvSpPr>
        <p:spPr>
          <a:xfrm>
            <a:off x="2825915" y="5408023"/>
            <a:ext cx="2697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PWDs are viewed for what they can do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EDC820-AF00-4166-9C4A-40ED3F8884FC}"/>
              </a:ext>
            </a:extLst>
          </p:cNvPr>
          <p:cNvSpPr txBox="1"/>
          <p:nvPr/>
        </p:nvSpPr>
        <p:spPr>
          <a:xfrm>
            <a:off x="5989114" y="5408023"/>
            <a:ext cx="238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PWDs are hired and heard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FAA804-76A2-46CA-8146-995CE523F6D1}"/>
              </a:ext>
            </a:extLst>
          </p:cNvPr>
          <p:cNvSpPr txBox="1"/>
          <p:nvPr/>
        </p:nvSpPr>
        <p:spPr>
          <a:xfrm>
            <a:off x="8963035" y="5234488"/>
            <a:ext cx="254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PWDs drive innovation and solutions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7B6211-A880-456F-9AE5-51692EA0B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08350" y="2534586"/>
            <a:ext cx="1137529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84CA11-DC31-4CB9-961D-7397D28CF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08350" y="5151120"/>
            <a:ext cx="1137529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38AEE2-5417-4FAF-86A8-B3D02DEA2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659959" y="1449977"/>
            <a:ext cx="0" cy="505532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761E82-1152-45DD-AAB5-8AC072C35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773871" y="1449977"/>
            <a:ext cx="0" cy="505532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CCC7F4-EF0D-4632-9700-A636B8D80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586032" y="339634"/>
            <a:ext cx="0" cy="616566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B514310-E4CB-45CF-AB5A-6D4CCF00FBF5}"/>
              </a:ext>
            </a:extLst>
          </p:cNvPr>
          <p:cNvSpPr txBox="1"/>
          <p:nvPr/>
        </p:nvSpPr>
        <p:spPr>
          <a:xfrm>
            <a:off x="2743198" y="1729943"/>
            <a:ext cx="28214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F100D5-77E5-4D6B-92E8-414B8BD11B17}"/>
              </a:ext>
            </a:extLst>
          </p:cNvPr>
          <p:cNvSpPr txBox="1"/>
          <p:nvPr/>
        </p:nvSpPr>
        <p:spPr>
          <a:xfrm>
            <a:off x="5929995" y="1711379"/>
            <a:ext cx="28214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8B124F-F7B0-4DC2-B828-BD76B9314425}"/>
              </a:ext>
            </a:extLst>
          </p:cNvPr>
          <p:cNvSpPr txBox="1"/>
          <p:nvPr/>
        </p:nvSpPr>
        <p:spPr>
          <a:xfrm>
            <a:off x="8899822" y="1721451"/>
            <a:ext cx="28214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742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1E7CB183-942F-46ED-B498-9E09A3435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5346" y="4740665"/>
            <a:ext cx="11536368" cy="1340821"/>
          </a:xfrm>
          <a:prstGeom prst="rect">
            <a:avLst/>
          </a:prstGeom>
          <a:solidFill>
            <a:srgbClr val="EFAF3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07462EF-A8C5-4779-AA97-CA47A764C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0831" y="1520761"/>
            <a:ext cx="11550883" cy="3219904"/>
          </a:xfrm>
          <a:prstGeom prst="rect">
            <a:avLst/>
          </a:prstGeom>
          <a:solidFill>
            <a:srgbClr val="EFAF3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CAC970-0E68-4599-8472-33C1A016BC06}"/>
              </a:ext>
            </a:extLst>
          </p:cNvPr>
          <p:cNvSpPr txBox="1"/>
          <p:nvPr/>
        </p:nvSpPr>
        <p:spPr>
          <a:xfrm flipH="1">
            <a:off x="525363" y="593425"/>
            <a:ext cx="511867" cy="70788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5F28F3FB-F488-4A0D-A8BE-7818B66A4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537" y="365126"/>
            <a:ext cx="9742302" cy="1139824"/>
          </a:xfrm>
        </p:spPr>
        <p:txBody>
          <a:bodyPr/>
          <a:lstStyle/>
          <a:p>
            <a:r>
              <a:rPr lang="en-US" dirty="0"/>
              <a:t>Fight Implicit Bias</a:t>
            </a: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E090068C-85E9-49E9-BC18-D78317CB8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52750" y="4456901"/>
            <a:ext cx="886500" cy="556592"/>
          </a:xfrm>
          <a:prstGeom prst="down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119177-87C9-4168-B29E-57FE12044A99}"/>
              </a:ext>
            </a:extLst>
          </p:cNvPr>
          <p:cNvSpPr txBox="1"/>
          <p:nvPr/>
        </p:nvSpPr>
        <p:spPr>
          <a:xfrm>
            <a:off x="2203699" y="5179454"/>
            <a:ext cx="792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PWDs are viewed for what they can do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8836A1D6-97C7-4828-BF56-745A4C97E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664" y="2102004"/>
            <a:ext cx="10749810" cy="2077636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en-US" sz="3600" dirty="0">
                <a:solidFill>
                  <a:schemeClr val="tx1"/>
                </a:solidFill>
              </a:rPr>
              <a:t>Narrative Change in Hollywood</a:t>
            </a:r>
          </a:p>
          <a:p>
            <a:pPr marL="457200" lvl="1" indent="0" algn="ctr">
              <a:buNone/>
            </a:pPr>
            <a:r>
              <a:rPr lang="en-US" sz="3600" dirty="0">
                <a:solidFill>
                  <a:schemeClr val="tx1"/>
                </a:solidFill>
              </a:rPr>
              <a:t>Representation of PWDs in News Media</a:t>
            </a:r>
          </a:p>
          <a:p>
            <a:pPr marL="457200" lvl="1" indent="0" algn="ctr">
              <a:buNone/>
            </a:pPr>
            <a:r>
              <a:rPr lang="en-US" sz="3600" dirty="0">
                <a:solidFill>
                  <a:schemeClr val="tx1"/>
                </a:solidFill>
              </a:rPr>
              <a:t>Facts, White Papers &amp; Social Media</a:t>
            </a:r>
          </a:p>
        </p:txBody>
      </p:sp>
    </p:spTree>
    <p:extLst>
      <p:ext uri="{BB962C8B-B14F-4D97-AF65-F5344CB8AC3E}">
        <p14:creationId xmlns:p14="http://schemas.microsoft.com/office/powerpoint/2010/main" val="1786958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AF7DFEE-FE91-4368-B52F-4D6603AB9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5346" y="4740665"/>
            <a:ext cx="11536368" cy="1340821"/>
          </a:xfrm>
          <a:prstGeom prst="rect">
            <a:avLst/>
          </a:prstGeom>
          <a:solidFill>
            <a:srgbClr val="EFAF3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773783-AF47-41F2-97E5-05F2EEBD1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0831" y="1520761"/>
            <a:ext cx="11550883" cy="3219904"/>
          </a:xfrm>
          <a:prstGeom prst="rect">
            <a:avLst/>
          </a:prstGeom>
          <a:solidFill>
            <a:srgbClr val="EFAF3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0D357552-BA0D-4BB8-BBC4-074802532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52750" y="4456901"/>
            <a:ext cx="886500" cy="556592"/>
          </a:xfrm>
          <a:prstGeom prst="down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CAC970-0E68-4599-8472-33C1A016BC06}"/>
              </a:ext>
            </a:extLst>
          </p:cNvPr>
          <p:cNvSpPr txBox="1"/>
          <p:nvPr/>
        </p:nvSpPr>
        <p:spPr>
          <a:xfrm flipH="1">
            <a:off x="525363" y="593425"/>
            <a:ext cx="511867" cy="70788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5F28F3FB-F488-4A0D-A8BE-7818B66A4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537" y="365126"/>
            <a:ext cx="9742302" cy="1139824"/>
          </a:xfrm>
        </p:spPr>
        <p:txBody>
          <a:bodyPr/>
          <a:lstStyle/>
          <a:p>
            <a:r>
              <a:rPr lang="en-US" dirty="0"/>
              <a:t>Advocate for Best Practices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119177-87C9-4168-B29E-57FE12044A99}"/>
              </a:ext>
            </a:extLst>
          </p:cNvPr>
          <p:cNvSpPr txBox="1"/>
          <p:nvPr/>
        </p:nvSpPr>
        <p:spPr>
          <a:xfrm>
            <a:off x="2203699" y="5179454"/>
            <a:ext cx="792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PWDs are hired and heard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8836A1D6-97C7-4828-BF56-745A4C97E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664" y="1971378"/>
            <a:ext cx="10749810" cy="2077636"/>
          </a:xfrm>
        </p:spPr>
        <p:txBody>
          <a:bodyPr anchor="ctr">
            <a:noAutofit/>
          </a:bodyPr>
          <a:lstStyle/>
          <a:p>
            <a:pPr marL="457200" lvl="1" indent="0" algn="ctr">
              <a:buNone/>
            </a:pPr>
            <a:r>
              <a:rPr lang="en-US" sz="3600" dirty="0">
                <a:solidFill>
                  <a:srgbClr val="000000"/>
                </a:solidFill>
              </a:rPr>
              <a:t>Solution Center for Best Practices</a:t>
            </a:r>
          </a:p>
          <a:p>
            <a:pPr marL="457200" lvl="1" indent="0" algn="ctr">
              <a:buNone/>
            </a:pPr>
            <a:r>
              <a:rPr lang="en-US" sz="3600" dirty="0">
                <a:solidFill>
                  <a:srgbClr val="000000"/>
                </a:solidFill>
              </a:rPr>
              <a:t>Task Force of 120+ Disability Groups</a:t>
            </a:r>
          </a:p>
        </p:txBody>
      </p:sp>
    </p:spTree>
    <p:extLst>
      <p:ext uri="{BB962C8B-B14F-4D97-AF65-F5344CB8AC3E}">
        <p14:creationId xmlns:p14="http://schemas.microsoft.com/office/powerpoint/2010/main" val="46543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203E7E2-F3D3-4D6A-BFE3-C1F533AA8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5346" y="4740665"/>
            <a:ext cx="11536368" cy="1340821"/>
          </a:xfrm>
          <a:prstGeom prst="rect">
            <a:avLst/>
          </a:prstGeom>
          <a:solidFill>
            <a:srgbClr val="EFAF3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A51EA3-4B4E-439E-AE7B-B9C6D3151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0831" y="1520761"/>
            <a:ext cx="11550883" cy="3219904"/>
          </a:xfrm>
          <a:prstGeom prst="rect">
            <a:avLst/>
          </a:prstGeom>
          <a:solidFill>
            <a:srgbClr val="EFAF3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40B501BC-2591-4CCA-920A-6A3CCC1F7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52750" y="4456901"/>
            <a:ext cx="886500" cy="556592"/>
          </a:xfrm>
          <a:prstGeom prst="down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CAC970-0E68-4599-8472-33C1A016BC06}"/>
              </a:ext>
            </a:extLst>
          </p:cNvPr>
          <p:cNvSpPr txBox="1"/>
          <p:nvPr/>
        </p:nvSpPr>
        <p:spPr>
          <a:xfrm flipH="1">
            <a:off x="525363" y="593425"/>
            <a:ext cx="511867" cy="70788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5F28F3FB-F488-4A0D-A8BE-7818B66A4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537" y="365126"/>
            <a:ext cx="9742302" cy="1139824"/>
          </a:xfrm>
        </p:spPr>
        <p:txBody>
          <a:bodyPr/>
          <a:lstStyle/>
          <a:p>
            <a:r>
              <a:rPr lang="en-US" dirty="0"/>
              <a:t>Prepare Leadership Pipeline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119177-87C9-4168-B29E-57FE12044A99}"/>
              </a:ext>
            </a:extLst>
          </p:cNvPr>
          <p:cNvSpPr txBox="1"/>
          <p:nvPr/>
        </p:nvSpPr>
        <p:spPr>
          <a:xfrm>
            <a:off x="2203699" y="5179454"/>
            <a:ext cx="792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PWDs drive innovation and solutions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8836A1D6-97C7-4828-BF56-745A4C97E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781" y="1731512"/>
            <a:ext cx="10749810" cy="270957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400" dirty="0">
                <a:solidFill>
                  <a:srgbClr val="000000"/>
                </a:solidFill>
              </a:rPr>
              <a:t>National Leadership Program</a:t>
            </a:r>
          </a:p>
          <a:p>
            <a:pPr marL="0" indent="0" algn="ctr">
              <a:buNone/>
            </a:pPr>
            <a:r>
              <a:rPr lang="en-US" sz="3400" dirty="0">
                <a:solidFill>
                  <a:srgbClr val="000000"/>
                </a:solidFill>
              </a:rPr>
              <a:t>Inclusive Philanthropy</a:t>
            </a:r>
          </a:p>
          <a:p>
            <a:pPr marL="0" indent="0" algn="ctr">
              <a:buNone/>
            </a:pPr>
            <a:r>
              <a:rPr lang="en-US" sz="3400" dirty="0">
                <a:solidFill>
                  <a:srgbClr val="000000"/>
                </a:solidFill>
              </a:rPr>
              <a:t>Jewish Inclusion</a:t>
            </a:r>
          </a:p>
          <a:p>
            <a:pPr marL="0" indent="0" algn="ctr">
              <a:buNone/>
            </a:pPr>
            <a:r>
              <a:rPr lang="en-US" sz="3400" dirty="0">
                <a:solidFill>
                  <a:srgbClr val="000000"/>
                </a:solidFill>
              </a:rPr>
              <a:t>Women’s Disability Leadership</a:t>
            </a:r>
          </a:p>
        </p:txBody>
      </p:sp>
    </p:spTree>
    <p:extLst>
      <p:ext uri="{BB962C8B-B14F-4D97-AF65-F5344CB8AC3E}">
        <p14:creationId xmlns:p14="http://schemas.microsoft.com/office/powerpoint/2010/main" val="3224282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272C1E-07A5-4FFF-8025-9EB92A2D8D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4755" y="3541974"/>
            <a:ext cx="362718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>
                <a:solidFill>
                  <a:srgbClr val="000000"/>
                </a:solidFill>
              </a:rPr>
              <a:t>RespectAbility</a:t>
            </a:r>
            <a:r>
              <a:rPr lang="en-US" dirty="0">
                <a:solidFill>
                  <a:srgbClr val="000000"/>
                </a:solidFill>
              </a:rPr>
              <a:t> was founded by three Jewish leaders and built on </a:t>
            </a:r>
            <a:r>
              <a:rPr lang="en-US" b="1" i="1" dirty="0">
                <a:solidFill>
                  <a:srgbClr val="000000"/>
                </a:solidFill>
              </a:rPr>
              <a:t>tikkun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i="1" dirty="0" err="1">
                <a:solidFill>
                  <a:srgbClr val="000000"/>
                </a:solidFill>
              </a:rPr>
              <a:t>olam</a:t>
            </a:r>
            <a:r>
              <a:rPr lang="en-US" i="1" dirty="0">
                <a:solidFill>
                  <a:srgbClr val="000000"/>
                </a:solidFill>
              </a:rPr>
              <a:t>—</a:t>
            </a:r>
            <a:r>
              <a:rPr lang="en-US" dirty="0">
                <a:solidFill>
                  <a:srgbClr val="000000"/>
                </a:solidFill>
              </a:rPr>
              <a:t>repairing the world.</a:t>
            </a:r>
          </a:p>
          <a:p>
            <a:pPr marL="0" indent="0" algn="ctr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CE90E0-E1EF-4A94-853F-0A7A5B481E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4755" y="1249450"/>
            <a:ext cx="3627180" cy="11398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Jewish values are at the heart of our mission.</a:t>
            </a:r>
          </a:p>
        </p:txBody>
      </p:sp>
      <p:pic>
        <p:nvPicPr>
          <p:cNvPr id="5" name="Picture 4" descr="Depiction of the planet Earth covered with bandaids. &#10;">
            <a:extLst>
              <a:ext uri="{FF2B5EF4-FFF2-40B4-BE49-F238E27FC236}">
                <a16:creationId xmlns:a16="http://schemas.microsoft.com/office/drawing/2014/main" id="{37762817-8796-49C1-9026-6D4D899DFC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6292" y="0"/>
            <a:ext cx="7055708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41FDB3-C274-4295-98BC-C29F61C4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30059" y="2965624"/>
            <a:ext cx="2187146" cy="0"/>
          </a:xfrm>
          <a:prstGeom prst="line">
            <a:avLst/>
          </a:prstGeom>
          <a:ln w="28575">
            <a:solidFill>
              <a:srgbClr val="F5BA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01BDFED-98C2-493A-AEFB-001AC6237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6" y="6407426"/>
            <a:ext cx="846053" cy="3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63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C9D5B-7AAE-494C-8348-D79F432A811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Commitment</a:t>
            </a:r>
            <a:r>
              <a:rPr lang="en-US" baseline="0" dirty="0"/>
              <a:t> to Inclusion</a:t>
            </a:r>
            <a:endParaRPr lang="en-US" dirty="0"/>
          </a:p>
        </p:txBody>
      </p:sp>
      <p:pic>
        <p:nvPicPr>
          <p:cNvPr id="4" name="Content Placeholder 4" descr="Young Jews peruse a copy of the Torah. ">
            <a:extLst>
              <a:ext uri="{FF2B5EF4-FFF2-40B4-BE49-F238E27FC236}">
                <a16:creationId xmlns:a16="http://schemas.microsoft.com/office/drawing/2014/main" id="{288E19C8-8E13-4D00-8934-E270BDBD8D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42"/>
          <a:stretch/>
        </p:blipFill>
        <p:spPr>
          <a:xfrm>
            <a:off x="-117231" y="-83127"/>
            <a:ext cx="7220197" cy="69411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81D0CF-BECE-4B56-B31E-B6937F42429B}"/>
              </a:ext>
            </a:extLst>
          </p:cNvPr>
          <p:cNvSpPr/>
          <p:nvPr/>
        </p:nvSpPr>
        <p:spPr>
          <a:xfrm>
            <a:off x="7540832" y="1997839"/>
            <a:ext cx="425928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RespectAbility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works to build a stronger </a:t>
            </a:r>
            <a:r>
              <a:rPr lang="en-US" sz="3000" b="1" dirty="0">
                <a:solidFill>
                  <a:srgbClr val="EFAF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commitment to inclusion 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Jewish camping, synagogues, day schools, JCCs, colleges and universities. </a:t>
            </a:r>
          </a:p>
        </p:txBody>
      </p:sp>
    </p:spTree>
    <p:extLst>
      <p:ext uri="{BB962C8B-B14F-4D97-AF65-F5344CB8AC3E}">
        <p14:creationId xmlns:p14="http://schemas.microsoft.com/office/powerpoint/2010/main" val="1776464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crowd of people in the sanctuary of a Temple. ">
            <a:extLst>
              <a:ext uri="{FF2B5EF4-FFF2-40B4-BE49-F238E27FC236}">
                <a16:creationId xmlns:a16="http://schemas.microsoft.com/office/drawing/2014/main" id="{864B2071-87F8-4529-A397-99C409793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EF388A-1FA8-44DE-ADF8-0A191A634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023262"/>
            <a:ext cx="12192000" cy="1181595"/>
          </a:xfrm>
          <a:prstGeom prst="rect">
            <a:avLst/>
          </a:prstGeom>
          <a:solidFill>
            <a:srgbClr val="EFAF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143606-2BF3-4458-80C4-B1FACD32DC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4418"/>
            <a:ext cx="12192000" cy="1443255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Project Moses</a:t>
            </a:r>
          </a:p>
        </p:txBody>
      </p:sp>
    </p:spTree>
    <p:extLst>
      <p:ext uri="{BB962C8B-B14F-4D97-AF65-F5344CB8AC3E}">
        <p14:creationId xmlns:p14="http://schemas.microsoft.com/office/powerpoint/2010/main" val="1421181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gather at a very fancy Synagogue. &#10;">
            <a:extLst>
              <a:ext uri="{FF2B5EF4-FFF2-40B4-BE49-F238E27FC236}">
                <a16:creationId xmlns:a16="http://schemas.microsoft.com/office/drawing/2014/main" id="{4C39AB5C-C80A-4820-BCC1-5E965B56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023" y="19009"/>
            <a:ext cx="5953977" cy="685800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0DAF7A-D903-408C-8C97-5228B5DBEA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1886" y="4602746"/>
            <a:ext cx="5562092" cy="14757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000000"/>
                </a:solidFill>
              </a:rPr>
              <a:t>The need for capable Jewish professionals is huge and growing.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C0EC26-C7B7-41B6-8090-A0F7E75AB6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1194" y="2658867"/>
            <a:ext cx="4297076" cy="1139825"/>
          </a:xfrm>
        </p:spPr>
        <p:txBody>
          <a:bodyPr>
            <a:noAutofit/>
          </a:bodyPr>
          <a:lstStyle/>
          <a:p>
            <a:pPr algn="ctr"/>
            <a:br>
              <a:rPr lang="en-US" sz="3000" dirty="0">
                <a:solidFill>
                  <a:srgbClr val="000000"/>
                </a:solidFill>
              </a:rPr>
            </a:br>
            <a:r>
              <a:rPr lang="en-US" sz="3000" dirty="0">
                <a:solidFill>
                  <a:srgbClr val="000000"/>
                </a:solidFill>
              </a:rPr>
              <a:t>There are more than 600 open positions on Jewish jobs.com.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1F3597-60D6-47E0-B868-48BE39AEF272}"/>
              </a:ext>
            </a:extLst>
          </p:cNvPr>
          <p:cNvSpPr/>
          <p:nvPr/>
        </p:nvSpPr>
        <p:spPr>
          <a:xfrm>
            <a:off x="687689" y="779512"/>
            <a:ext cx="5266289" cy="1477328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75-90% of Jewish nonprofits must find new executive leadership in the next 5-7 years.*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C60552-9297-48B5-AFFF-CF22D7D4F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93613" y="2563865"/>
            <a:ext cx="1532237" cy="0"/>
          </a:xfrm>
          <a:prstGeom prst="line">
            <a:avLst/>
          </a:prstGeom>
          <a:ln w="28575">
            <a:solidFill>
              <a:srgbClr val="F5BA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13C223-1512-4211-BD55-57733730D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251509" y="4375522"/>
            <a:ext cx="1816443" cy="0"/>
          </a:xfrm>
          <a:prstGeom prst="line">
            <a:avLst/>
          </a:prstGeom>
          <a:ln w="28575">
            <a:solidFill>
              <a:srgbClr val="F5BA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113CE49-A056-4044-9829-1D1D07F9C524}"/>
              </a:ext>
            </a:extLst>
          </p:cNvPr>
          <p:cNvSpPr txBox="1"/>
          <p:nvPr/>
        </p:nvSpPr>
        <p:spPr>
          <a:xfrm>
            <a:off x="5271092" y="6560977"/>
            <a:ext cx="9669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*Leading Edge</a:t>
            </a:r>
          </a:p>
        </p:txBody>
      </p:sp>
      <p:pic>
        <p:nvPicPr>
          <p:cNvPr id="14" name="Picture 13" descr="RespectAbility logo. ">
            <a:extLst>
              <a:ext uri="{FF2B5EF4-FFF2-40B4-BE49-F238E27FC236}">
                <a16:creationId xmlns:a16="http://schemas.microsoft.com/office/drawing/2014/main" id="{4A0294BE-93EB-4421-BA0F-B5F6A71997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24" y="6344924"/>
            <a:ext cx="906449" cy="40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9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9E071-4381-4448-B76E-8DD4145F13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2713" y="381846"/>
            <a:ext cx="11198224" cy="1139824"/>
          </a:xfrm>
        </p:spPr>
        <p:txBody>
          <a:bodyPr/>
          <a:lstStyle/>
          <a:p>
            <a:r>
              <a:rPr lang="en-US" dirty="0"/>
              <a:t>Jewish</a:t>
            </a:r>
            <a:r>
              <a:rPr lang="en-US" baseline="0" dirty="0"/>
              <a:t> Leaders with Disabilities</a:t>
            </a:r>
            <a:endParaRPr lang="en-US" dirty="0"/>
          </a:p>
        </p:txBody>
      </p:sp>
      <p:pic>
        <p:nvPicPr>
          <p:cNvPr id="5" name="Picture 4" descr="Two Jewish Torah students communicate via ASL sign language. ">
            <a:extLst>
              <a:ext uri="{FF2B5EF4-FFF2-40B4-BE49-F238E27FC236}">
                <a16:creationId xmlns:a16="http://schemas.microsoft.com/office/drawing/2014/main" id="{D43EBE22-1EBE-43E6-80B4-22E076B0E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3363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5C1672-8B44-4E4B-85E2-4BC3CBD84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336330"/>
            <a:ext cx="12192000" cy="152167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33315F-A4C0-490F-A4DF-74E0DEC22061}"/>
              </a:ext>
            </a:extLst>
          </p:cNvPr>
          <p:cNvSpPr/>
          <p:nvPr/>
        </p:nvSpPr>
        <p:spPr>
          <a:xfrm>
            <a:off x="2000494" y="5609969"/>
            <a:ext cx="8242662" cy="12480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than </a:t>
            </a:r>
            <a:r>
              <a:rPr lang="en-US" sz="3600" dirty="0">
                <a:solidFill>
                  <a:srgbClr val="EFAF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15%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American Jews can name a Jewish leader with a disability. 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4A310A-0F52-4247-8E61-E8886B244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11875" y="5290756"/>
            <a:ext cx="12203875" cy="45574"/>
          </a:xfrm>
          <a:prstGeom prst="line">
            <a:avLst/>
          </a:prstGeom>
          <a:ln w="50800">
            <a:solidFill>
              <a:srgbClr val="EFAF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059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3A278C-F798-4253-9D80-B0120184794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Celebrities</a:t>
            </a:r>
            <a:r>
              <a:rPr lang="en-US" baseline="0" dirty="0"/>
              <a:t> with Disabilities</a:t>
            </a:r>
            <a:endParaRPr lang="en-US" dirty="0"/>
          </a:p>
        </p:txBody>
      </p:sp>
      <p:pic>
        <p:nvPicPr>
          <p:cNvPr id="10" name="Picture 9" descr="Entrepreneur Richard Branson ">
            <a:extLst>
              <a:ext uri="{FF2B5EF4-FFF2-40B4-BE49-F238E27FC236}">
                <a16:creationId xmlns:a16="http://schemas.microsoft.com/office/drawing/2014/main" id="{A7200C7C-1215-411C-A089-375A2D465C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7710" y="11540"/>
            <a:ext cx="2406870" cy="2870315"/>
          </a:xfrm>
          <a:prstGeom prst="rect">
            <a:avLst/>
          </a:prstGeom>
        </p:spPr>
      </p:pic>
      <p:pic>
        <p:nvPicPr>
          <p:cNvPr id="13" name="Picture 12" descr="Demi Lovato ">
            <a:extLst>
              <a:ext uri="{FF2B5EF4-FFF2-40B4-BE49-F238E27FC236}">
                <a16:creationId xmlns:a16="http://schemas.microsoft.com/office/drawing/2014/main" id="{F376CD0F-9E6F-4F2C-9ACB-22D7CD88A2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3704" y="14335"/>
            <a:ext cx="2578038" cy="2885517"/>
          </a:xfrm>
          <a:prstGeom prst="rect">
            <a:avLst/>
          </a:prstGeom>
        </p:spPr>
      </p:pic>
      <p:pic>
        <p:nvPicPr>
          <p:cNvPr id="19" name="Picture 18" descr="Actress and comedian Whoopi Goldberg&#10;">
            <a:extLst>
              <a:ext uri="{FF2B5EF4-FFF2-40B4-BE49-F238E27FC236}">
                <a16:creationId xmlns:a16="http://schemas.microsoft.com/office/drawing/2014/main" id="{6C9DBCA1-3ABF-43C6-942B-E59A899AD7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921" y="17365"/>
            <a:ext cx="2417671" cy="2886473"/>
          </a:xfrm>
          <a:prstGeom prst="rect">
            <a:avLst/>
          </a:prstGeom>
        </p:spPr>
      </p:pic>
      <p:pic>
        <p:nvPicPr>
          <p:cNvPr id="23" name="Picture 22" descr="Michael J. Fox ">
            <a:extLst>
              <a:ext uri="{FF2B5EF4-FFF2-40B4-BE49-F238E27FC236}">
                <a16:creationId xmlns:a16="http://schemas.microsoft.com/office/drawing/2014/main" id="{A3C79C9C-3E0B-41A3-8756-55F66F5EA6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227" y="4014432"/>
            <a:ext cx="2457060" cy="2870523"/>
          </a:xfrm>
          <a:prstGeom prst="rect">
            <a:avLst/>
          </a:prstGeom>
        </p:spPr>
      </p:pic>
      <p:pic>
        <p:nvPicPr>
          <p:cNvPr id="25" name="Picture 24" descr="Apple founder and former CEO Steve Jobs ">
            <a:extLst>
              <a:ext uri="{FF2B5EF4-FFF2-40B4-BE49-F238E27FC236}">
                <a16:creationId xmlns:a16="http://schemas.microsoft.com/office/drawing/2014/main" id="{0B3C2A8F-2DCF-4AF8-BE43-30B13F29E0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589" y="3996361"/>
            <a:ext cx="2467220" cy="2883687"/>
          </a:xfrm>
          <a:prstGeom prst="rect">
            <a:avLst/>
          </a:prstGeom>
        </p:spPr>
      </p:pic>
      <p:pic>
        <p:nvPicPr>
          <p:cNvPr id="27" name="Picture 26" descr="Oscar award winning actress Marlee Matlin">
            <a:extLst>
              <a:ext uri="{FF2B5EF4-FFF2-40B4-BE49-F238E27FC236}">
                <a16:creationId xmlns:a16="http://schemas.microsoft.com/office/drawing/2014/main" id="{272C6665-C94F-434B-A329-0FD5A648E1D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152" y="3998340"/>
            <a:ext cx="2454103" cy="2866414"/>
          </a:xfrm>
          <a:prstGeom prst="rect">
            <a:avLst/>
          </a:prstGeom>
        </p:spPr>
      </p:pic>
      <p:pic>
        <p:nvPicPr>
          <p:cNvPr id="29" name="Picture 28" descr="Mariah Carey">
            <a:extLst>
              <a:ext uri="{FF2B5EF4-FFF2-40B4-BE49-F238E27FC236}">
                <a16:creationId xmlns:a16="http://schemas.microsoft.com/office/drawing/2014/main" id="{5BEE2B08-971F-4F9D-96CE-C6C07025BDD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0783" y="3990947"/>
            <a:ext cx="2445465" cy="2871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C17EED-F370-4123-8932-D09AB9F56620}"/>
              </a:ext>
            </a:extLst>
          </p:cNvPr>
          <p:cNvSpPr txBox="1"/>
          <p:nvPr/>
        </p:nvSpPr>
        <p:spPr>
          <a:xfrm>
            <a:off x="-26139" y="3104944"/>
            <a:ext cx="12141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are the faces of people with disabilities.</a:t>
            </a:r>
          </a:p>
        </p:txBody>
      </p:sp>
      <p:pic>
        <p:nvPicPr>
          <p:cNvPr id="5" name="Picture 4" descr="Actress Hale Berry">
            <a:extLst>
              <a:ext uri="{FF2B5EF4-FFF2-40B4-BE49-F238E27FC236}">
                <a16:creationId xmlns:a16="http://schemas.microsoft.com/office/drawing/2014/main" id="{E9E37991-AA19-4E2A-A2AA-2FB587BCC9A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8660" y="4014432"/>
            <a:ext cx="2512929" cy="2871186"/>
          </a:xfrm>
          <a:prstGeom prst="rect">
            <a:avLst/>
          </a:prstGeom>
        </p:spPr>
      </p:pic>
      <p:pic>
        <p:nvPicPr>
          <p:cNvPr id="17" name="Picture 16" descr="World famous physicist Stephen Hawking. ">
            <a:extLst>
              <a:ext uri="{FF2B5EF4-FFF2-40B4-BE49-F238E27FC236}">
                <a16:creationId xmlns:a16="http://schemas.microsoft.com/office/drawing/2014/main" id="{A1683D8C-FDD5-4AE7-B977-C012DACDD28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66291" cy="2933772"/>
          </a:xfrm>
          <a:prstGeom prst="rect">
            <a:avLst/>
          </a:prstGeom>
        </p:spPr>
      </p:pic>
      <p:pic>
        <p:nvPicPr>
          <p:cNvPr id="21" name="Picture 20" descr="Selma Blair&#10;">
            <a:extLst>
              <a:ext uri="{FF2B5EF4-FFF2-40B4-BE49-F238E27FC236}">
                <a16:creationId xmlns:a16="http://schemas.microsoft.com/office/drawing/2014/main" id="{CDE9B4D4-601B-4F50-8914-23F29146513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0783" y="0"/>
            <a:ext cx="2411212" cy="290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6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E3D4-C483-4DFF-8359-F8E2AAD5DF0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Problem Solving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DEDAAB-D521-448A-8B49-8E00C7F10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26629" y="-1"/>
            <a:ext cx="5965371" cy="6857999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B790FB-0739-4459-AA1D-0A683295F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39430" y="636808"/>
            <a:ext cx="4571999" cy="5321307"/>
          </a:xfrm>
          <a:prstGeom prst="rect">
            <a:avLst/>
          </a:prstGeom>
          <a:solidFill>
            <a:srgbClr val="EFAF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79D1A2-0663-43C4-8EA5-92F1351DE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45829" y="899884"/>
            <a:ext cx="3853543" cy="458287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E3CC2E-73A6-49AA-A736-EF6729FE460D}"/>
              </a:ext>
            </a:extLst>
          </p:cNvPr>
          <p:cNvSpPr/>
          <p:nvPr/>
        </p:nvSpPr>
        <p:spPr>
          <a:xfrm>
            <a:off x="7322248" y="1444858"/>
            <a:ext cx="4028135" cy="36090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Problems are best solved by people who have experienced them firsthand and know solutions that work. </a:t>
            </a:r>
          </a:p>
        </p:txBody>
      </p:sp>
      <p:pic>
        <p:nvPicPr>
          <p:cNvPr id="11" name="Content Placeholder 4" descr="A bearded man in a kippah and a power wheelchair sits next to a man standing with a talit, gesturing with his hands. There are behind a podium below the bimah, with a stained-glass Ark as the backdrop.">
            <a:extLst>
              <a:ext uri="{FF2B5EF4-FFF2-40B4-BE49-F238E27FC236}">
                <a16:creationId xmlns:a16="http://schemas.microsoft.com/office/drawing/2014/main" id="{88CDE74F-4BF2-4223-8E2B-A1851AFBDC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583680" cy="685799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746680D-3387-48F7-8447-DE0217279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583680" y="0"/>
            <a:ext cx="0" cy="694944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RespectAbility logo. ">
            <a:extLst>
              <a:ext uri="{FF2B5EF4-FFF2-40B4-BE49-F238E27FC236}">
                <a16:creationId xmlns:a16="http://schemas.microsoft.com/office/drawing/2014/main" id="{848BA8BA-CCD6-4891-B50A-0046E757F1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24" y="6344924"/>
            <a:ext cx="906449" cy="40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93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C0EC26-C7B7-41B6-8090-A0F7E75AB6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2971" y="4422352"/>
            <a:ext cx="5995852" cy="11398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Companies that recruited and supported employees with disabilities have a 30% greater profit margin.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1F3597-60D6-47E0-B868-48BE39AEF272}"/>
              </a:ext>
            </a:extLst>
          </p:cNvPr>
          <p:cNvSpPr/>
          <p:nvPr/>
        </p:nvSpPr>
        <p:spPr>
          <a:xfrm>
            <a:off x="5812971" y="654484"/>
            <a:ext cx="5891349" cy="2308324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 with disabilities have problem-solving experience, as well as loyalty to their employers.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C60552-9297-48B5-AFFF-CF22D7D4F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399770" y="3386105"/>
            <a:ext cx="1532237" cy="0"/>
          </a:xfrm>
          <a:prstGeom prst="line">
            <a:avLst/>
          </a:prstGeom>
          <a:ln w="28575">
            <a:solidFill>
              <a:srgbClr val="F5BA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people walking down the street including a guide dog. ">
            <a:extLst>
              <a:ext uri="{FF2B5EF4-FFF2-40B4-BE49-F238E27FC236}">
                <a16:creationId xmlns:a16="http://schemas.microsoft.com/office/drawing/2014/main" id="{079D4F06-AE96-46AD-8C5A-E9EA502AA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5394960" cy="686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24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2F4922-1775-437C-BD47-74DC5C689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5961" y="1573815"/>
            <a:ext cx="6122263" cy="42786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6199CA-D929-4567-96BF-E4C8D0F84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6" y="1825625"/>
            <a:ext cx="5604103" cy="3775075"/>
          </a:xfrm>
        </p:spPr>
        <p:txBody>
          <a:bodyPr>
            <a:normAutofit/>
          </a:bodyPr>
          <a:lstStyle/>
          <a:p>
            <a:pPr marL="53975" indent="0">
              <a:spcBef>
                <a:spcPts val="1800"/>
              </a:spcBef>
              <a:spcAft>
                <a:spcPts val="1200"/>
              </a:spcAft>
              <a:buSzPct val="100000"/>
              <a:buNone/>
            </a:pP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</a:rPr>
              <a:t>The Torah suggests Moses had a speech impediment as he was, "of a heavy mouth and a heavy tongue.”</a:t>
            </a:r>
          </a:p>
          <a:p>
            <a:pPr marL="53975" indent="0">
              <a:spcBef>
                <a:spcPts val="1800"/>
              </a:spcBef>
              <a:spcAft>
                <a:spcPts val="1200"/>
              </a:spcAft>
              <a:buSzPct val="100000"/>
              <a:buNone/>
            </a:pPr>
            <a:r>
              <a:rPr lang="en-US" dirty="0">
                <a:solidFill>
                  <a:schemeClr val="bg1"/>
                </a:solidFill>
                <a:ea typeface="Calibri" panose="020F0502020204030204" pitchFamily="34" charset="0"/>
              </a:rPr>
              <a:t>When Moses protested to God that this made him unable to lead, God said that it made him exactly the leader that was needed.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92EC7C-E92B-4401-B0CA-3FF9BE3D6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9824"/>
          </a:xfrm>
        </p:spPr>
        <p:txBody>
          <a:bodyPr/>
          <a:lstStyle/>
          <a:p>
            <a:r>
              <a:rPr lang="en-US" dirty="0"/>
              <a:t>Inspiration from the Torah</a:t>
            </a:r>
          </a:p>
        </p:txBody>
      </p:sp>
      <p:pic>
        <p:nvPicPr>
          <p:cNvPr id="6" name="Picture 5" descr="Artistic depiction of Moses and the 10 Commandments">
            <a:extLst>
              <a:ext uri="{FF2B5EF4-FFF2-40B4-BE49-F238E27FC236}">
                <a16:creationId xmlns:a16="http://schemas.microsoft.com/office/drawing/2014/main" id="{1F95AFBD-4430-4E47-93CF-3FF1067DBC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224" y="1573815"/>
            <a:ext cx="5357815" cy="42786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E9613A-A3F2-43F9-A4A4-8B4A076B5570}"/>
              </a:ext>
            </a:extLst>
          </p:cNvPr>
          <p:cNvSpPr txBox="1"/>
          <p:nvPr/>
        </p:nvSpPr>
        <p:spPr>
          <a:xfrm>
            <a:off x="217714" y="6488668"/>
            <a:ext cx="893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*Exodus 4:10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4E3081-DBD8-4308-AA56-C78050A7D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478224" y="1504950"/>
            <a:ext cx="0" cy="467813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741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05D65E-4874-406B-8028-4EF5B6287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76281" y="0"/>
            <a:ext cx="8015720" cy="6858000"/>
          </a:xfrm>
          <a:prstGeom prst="rect">
            <a:avLst/>
          </a:prstGeom>
          <a:solidFill>
            <a:srgbClr val="000000"/>
          </a:solidFill>
          <a:ln w="38100">
            <a:solidFill>
              <a:srgbClr val="EFA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EFE412-3108-4DB4-B5EE-75F39110519D}"/>
              </a:ext>
            </a:extLst>
          </p:cNvPr>
          <p:cNvSpPr/>
          <p:nvPr/>
        </p:nvSpPr>
        <p:spPr>
          <a:xfrm>
            <a:off x="340178" y="2361879"/>
            <a:ext cx="3239046" cy="260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Project Moses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5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91FE7F-1F60-4ADE-B1D9-6E5899FC485F}"/>
              </a:ext>
            </a:extLst>
          </p:cNvPr>
          <p:cNvSpPr/>
          <p:nvPr/>
        </p:nvSpPr>
        <p:spPr>
          <a:xfrm>
            <a:off x="4622606" y="1937363"/>
            <a:ext cx="712306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EFAF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Cultivating Authentic Leadership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will train Jewish leaders with disabilities so they are ready to serve and succeed in Jewish leadership either as lay leaders or as Jewish communal professionals.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RespectAbility logo. ">
            <a:extLst>
              <a:ext uri="{FF2B5EF4-FFF2-40B4-BE49-F238E27FC236}">
                <a16:creationId xmlns:a16="http://schemas.microsoft.com/office/drawing/2014/main" id="{C1A3EA22-2925-485F-80C3-94252BC22B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24" y="6344924"/>
            <a:ext cx="906449" cy="40340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CD4F56F-E368-4D16-B834-109875AD00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0338" y="398770"/>
            <a:ext cx="11198224" cy="1139824"/>
          </a:xfrm>
        </p:spPr>
        <p:txBody>
          <a:bodyPr/>
          <a:lstStyle/>
          <a:p>
            <a:pPr rtl="0" eaLnBrk="1" latinLnBrk="0" hangingPunct="1"/>
            <a:r>
              <a:rPr lang="en-US" sz="50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Project Moses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437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5510B-5304-4451-8E21-6713E3E15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1" y="1825625"/>
            <a:ext cx="5572760" cy="4351338"/>
          </a:xfrm>
        </p:spPr>
        <p:txBody>
          <a:bodyPr>
            <a:normAutofit lnSpcReduction="10000"/>
          </a:bodyPr>
          <a:lstStyle/>
          <a:p>
            <a:pPr marL="274320" lvl="1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Expose participants to innovation, excellence in leadership, social services, advocacy and philanthropic entities within the Jewish community</a:t>
            </a:r>
          </a:p>
          <a:p>
            <a:pPr marL="274320" lvl="1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Teach strategic communications, self-advocacy, Jewish knowledge, and strategic decision making </a:t>
            </a:r>
          </a:p>
          <a:p>
            <a:pPr marL="274320" lvl="1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</a:rPr>
              <a:t>Teach Jewish organizations how to attract the talent and loyalty of Jews with disabilities to serve as volunteers, staff, and board members </a:t>
            </a:r>
          </a:p>
          <a:p>
            <a:pPr marL="274320" lvl="1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chemeClr val="tx1"/>
              </a:solidFill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</a:endParaRPr>
          </a:p>
          <a:p>
            <a:pPr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94CB1-6252-4623-ADF0-88296C40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98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</a:rPr>
              <a:t>What We Do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RespectAbility Fellow Michelle Adams. ">
            <a:extLst>
              <a:ext uri="{FF2B5EF4-FFF2-40B4-BE49-F238E27FC236}">
                <a16:creationId xmlns:a16="http://schemas.microsoft.com/office/drawing/2014/main" id="{342377F6-D653-4FC7-8070-2C4B5414C3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891" y="0"/>
            <a:ext cx="5711737" cy="6858000"/>
          </a:xfrm>
          <a:prstGeom prst="rect">
            <a:avLst/>
          </a:prstGeom>
        </p:spPr>
      </p:pic>
      <p:pic>
        <p:nvPicPr>
          <p:cNvPr id="7" name="Picture 6" descr="RespectAbility logo. ">
            <a:extLst>
              <a:ext uri="{FF2B5EF4-FFF2-40B4-BE49-F238E27FC236}">
                <a16:creationId xmlns:a16="http://schemas.microsoft.com/office/drawing/2014/main" id="{9BF919B0-8EB5-45FA-9C22-1E33B82E9A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24" y="6344924"/>
            <a:ext cx="906449" cy="40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65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DEE17-2AF2-441E-BBBE-B69EF929A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482" y="1928325"/>
            <a:ext cx="10625136" cy="926881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600" dirty="0">
                <a:solidFill>
                  <a:schemeClr val="tx1"/>
                </a:solidFill>
              </a:rPr>
              <a:t>Young Jewish adults with disabilities who were raised after the start of the Jewish inclusion movement 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6845A8-2E10-4135-8D04-C0E4358B8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9824"/>
          </a:xfrm>
        </p:spPr>
        <p:txBody>
          <a:bodyPr/>
          <a:lstStyle/>
          <a:p>
            <a:r>
              <a:rPr lang="en-US" dirty="0"/>
              <a:t>Who We Reach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6CF566-31AF-4079-96A6-7B14F0CBEF54}"/>
              </a:ext>
            </a:extLst>
          </p:cNvPr>
          <p:cNvSpPr txBox="1"/>
          <p:nvPr/>
        </p:nvSpPr>
        <p:spPr>
          <a:xfrm>
            <a:off x="421687" y="1943190"/>
            <a:ext cx="613954" cy="5539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rgbClr val="F5BA2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F8D08F1-2CF8-452A-97B1-6D4439DAF988}"/>
              </a:ext>
            </a:extLst>
          </p:cNvPr>
          <p:cNvSpPr txBox="1">
            <a:spLocks/>
          </p:cNvSpPr>
          <p:nvPr/>
        </p:nvSpPr>
        <p:spPr>
          <a:xfrm>
            <a:off x="1317482" y="3035933"/>
            <a:ext cx="10625136" cy="966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600" dirty="0">
                <a:solidFill>
                  <a:schemeClr val="tx1"/>
                </a:solidFill>
              </a:rPr>
              <a:t>Jews who were born with or acquired disabilities before the inclusion movement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03D6948-48C4-4AE4-A6B2-659C83E5AC41}"/>
              </a:ext>
            </a:extLst>
          </p:cNvPr>
          <p:cNvSpPr txBox="1">
            <a:spLocks/>
          </p:cNvSpPr>
          <p:nvPr/>
        </p:nvSpPr>
        <p:spPr>
          <a:xfrm>
            <a:off x="1317482" y="4267301"/>
            <a:ext cx="10625136" cy="833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600" dirty="0">
                <a:solidFill>
                  <a:schemeClr val="tx1"/>
                </a:solidFill>
              </a:rPr>
              <a:t>Jews who were born and educated before acquiring a disability due to accident, aging or illness 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 startAt="3"/>
            </a:pP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04FC12C-AF16-4B35-B181-6AED69AE544F}"/>
              </a:ext>
            </a:extLst>
          </p:cNvPr>
          <p:cNvSpPr txBox="1">
            <a:spLocks/>
          </p:cNvSpPr>
          <p:nvPr/>
        </p:nvSpPr>
        <p:spPr>
          <a:xfrm>
            <a:off x="1317482" y="5437977"/>
            <a:ext cx="10625136" cy="962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600" dirty="0">
                <a:solidFill>
                  <a:schemeClr val="tx1"/>
                </a:solidFill>
              </a:rPr>
              <a:t>TABS (Temporarily Able Bodied) Jews who can benefit from the talents of Jews with disabilities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5366D3-E935-4522-8394-A2F10C8C150B}"/>
              </a:ext>
            </a:extLst>
          </p:cNvPr>
          <p:cNvSpPr txBox="1"/>
          <p:nvPr/>
        </p:nvSpPr>
        <p:spPr>
          <a:xfrm>
            <a:off x="421687" y="3175184"/>
            <a:ext cx="613954" cy="5539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rgbClr val="F5BA2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70D3A1-789C-4B00-8B2E-3ACE24D6DB6E}"/>
              </a:ext>
            </a:extLst>
          </p:cNvPr>
          <p:cNvSpPr txBox="1"/>
          <p:nvPr/>
        </p:nvSpPr>
        <p:spPr>
          <a:xfrm>
            <a:off x="388351" y="4283342"/>
            <a:ext cx="613954" cy="5539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rgbClr val="F5BA2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27BECD-080D-4D29-AE41-9DC990B7DEFC}"/>
              </a:ext>
            </a:extLst>
          </p:cNvPr>
          <p:cNvSpPr txBox="1"/>
          <p:nvPr/>
        </p:nvSpPr>
        <p:spPr>
          <a:xfrm>
            <a:off x="380119" y="5600788"/>
            <a:ext cx="613954" cy="5539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rgbClr val="F5BA2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6782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83DE86E-5A15-47AE-88A6-9817F66F3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49280" y="6245873"/>
            <a:ext cx="1412240" cy="612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7DAEF3-7D62-48CA-ABDA-2B4B5DAF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9824"/>
          </a:xfrm>
        </p:spPr>
        <p:txBody>
          <a:bodyPr/>
          <a:lstStyle/>
          <a:p>
            <a:r>
              <a:rPr lang="en-US" dirty="0"/>
              <a:t>Project Moses Team</a:t>
            </a:r>
          </a:p>
        </p:txBody>
      </p:sp>
      <p:pic>
        <p:nvPicPr>
          <p:cNvPr id="4" name="Picture 3" descr="Matan Koch&#10;">
            <a:extLst>
              <a:ext uri="{FF2B5EF4-FFF2-40B4-BE49-F238E27FC236}">
                <a16:creationId xmlns:a16="http://schemas.microsoft.com/office/drawing/2014/main" id="{6AE74CC7-F97F-4361-99CB-784F7D7265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035" y="1676019"/>
            <a:ext cx="2034640" cy="2543301"/>
          </a:xfrm>
          <a:prstGeom prst="rect">
            <a:avLst/>
          </a:prstGeom>
        </p:spPr>
      </p:pic>
      <p:pic>
        <p:nvPicPr>
          <p:cNvPr id="5" name="Picture 4" descr="Lauren Appelbaum">
            <a:extLst>
              <a:ext uri="{FF2B5EF4-FFF2-40B4-BE49-F238E27FC236}">
                <a16:creationId xmlns:a16="http://schemas.microsoft.com/office/drawing/2014/main" id="{76DD0B60-269A-4F0D-A241-AA35835F52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40" y="4303269"/>
            <a:ext cx="1978449" cy="1978449"/>
          </a:xfrm>
          <a:prstGeom prst="rect">
            <a:avLst/>
          </a:prstGeom>
        </p:spPr>
      </p:pic>
      <p:pic>
        <p:nvPicPr>
          <p:cNvPr id="6" name="Picture 5" descr="Debbie Fink smiling at the camera.">
            <a:extLst>
              <a:ext uri="{FF2B5EF4-FFF2-40B4-BE49-F238E27FC236}">
                <a16:creationId xmlns:a16="http://schemas.microsoft.com/office/drawing/2014/main" id="{99104969-DDF2-4B41-81AF-DD6978CE77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7005" y="4303269"/>
            <a:ext cx="1978449" cy="1978449"/>
          </a:xfrm>
          <a:prstGeom prst="rect">
            <a:avLst/>
          </a:prstGeom>
        </p:spPr>
      </p:pic>
      <p:pic>
        <p:nvPicPr>
          <p:cNvPr id="7" name="Picture 6" descr="Vivian Bass">
            <a:extLst>
              <a:ext uri="{FF2B5EF4-FFF2-40B4-BE49-F238E27FC236}">
                <a16:creationId xmlns:a16="http://schemas.microsoft.com/office/drawing/2014/main" id="{4BFFF3F4-132D-42A0-B04B-015AF19E40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083" y="4342164"/>
            <a:ext cx="1978449" cy="1978449"/>
          </a:xfrm>
          <a:prstGeom prst="rect">
            <a:avLst/>
          </a:prstGeom>
        </p:spPr>
      </p:pic>
      <p:pic>
        <p:nvPicPr>
          <p:cNvPr id="8" name="Picture 7" descr="Shelley Richman Cohen">
            <a:extLst>
              <a:ext uri="{FF2B5EF4-FFF2-40B4-BE49-F238E27FC236}">
                <a16:creationId xmlns:a16="http://schemas.microsoft.com/office/drawing/2014/main" id="{A280C3E1-9C5F-4584-B34B-B1595ACE5BF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420" y="4342164"/>
            <a:ext cx="2006982" cy="1939554"/>
          </a:xfrm>
          <a:prstGeom prst="rect">
            <a:avLst/>
          </a:prstGeom>
        </p:spPr>
      </p:pic>
      <p:pic>
        <p:nvPicPr>
          <p:cNvPr id="9" name="Picture 8" descr="Delbert A. Whetter">
            <a:extLst>
              <a:ext uri="{FF2B5EF4-FFF2-40B4-BE49-F238E27FC236}">
                <a16:creationId xmlns:a16="http://schemas.microsoft.com/office/drawing/2014/main" id="{C2C02BBA-2E3C-4DE2-92F1-1EFE199E60C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7852" y="4390390"/>
            <a:ext cx="1919837" cy="1923501"/>
          </a:xfrm>
          <a:prstGeom prst="rect">
            <a:avLst/>
          </a:prstGeom>
        </p:spPr>
      </p:pic>
      <p:pic>
        <p:nvPicPr>
          <p:cNvPr id="10" name="Picture 9" descr="Jennifer Laszlo Mizrahi">
            <a:extLst>
              <a:ext uri="{FF2B5EF4-FFF2-40B4-BE49-F238E27FC236}">
                <a16:creationId xmlns:a16="http://schemas.microsoft.com/office/drawing/2014/main" id="{FE6F5314-046B-4F94-AA6D-D23CFB86BB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40" y="1661233"/>
            <a:ext cx="2535918" cy="2524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723AE5-750B-4675-9963-0D22FA18731C}"/>
              </a:ext>
            </a:extLst>
          </p:cNvPr>
          <p:cNvSpPr txBox="1"/>
          <p:nvPr/>
        </p:nvSpPr>
        <p:spPr>
          <a:xfrm>
            <a:off x="9144000" y="1676019"/>
            <a:ext cx="271717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Matan Koch</a:t>
            </a:r>
          </a:p>
          <a:p>
            <a:pPr algn="ctr"/>
            <a:r>
              <a:rPr lang="en-US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Senior Advisor</a:t>
            </a:r>
            <a:endParaRPr lang="en-US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4AB67E-2737-48C3-898F-4DF963C98422}"/>
              </a:ext>
            </a:extLst>
          </p:cNvPr>
          <p:cNvSpPr txBox="1"/>
          <p:nvPr/>
        </p:nvSpPr>
        <p:spPr>
          <a:xfrm>
            <a:off x="388473" y="6245873"/>
            <a:ext cx="197845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Lauren Appelbaum  </a:t>
            </a: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Communications Director</a:t>
            </a:r>
            <a:endParaRPr lang="en-US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96ED66-69AE-4B58-87BB-EE6C02E8B5DE}"/>
              </a:ext>
            </a:extLst>
          </p:cNvPr>
          <p:cNvSpPr txBox="1"/>
          <p:nvPr/>
        </p:nvSpPr>
        <p:spPr>
          <a:xfrm>
            <a:off x="2864471" y="6276353"/>
            <a:ext cx="1978450" cy="4462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Debbie Fink </a:t>
            </a:r>
          </a:p>
          <a:p>
            <a:pPr algn="ctr"/>
            <a:r>
              <a:rPr lang="en-US" sz="1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Dir. of Community Outreach </a:t>
            </a:r>
            <a:endParaRPr lang="en-US" sz="11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6749A5-3E2E-4790-817E-B19C7B3634A3}"/>
              </a:ext>
            </a:extLst>
          </p:cNvPr>
          <p:cNvSpPr txBox="1"/>
          <p:nvPr/>
        </p:nvSpPr>
        <p:spPr>
          <a:xfrm>
            <a:off x="5263262" y="6276353"/>
            <a:ext cx="197844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Shelley Richman Cohen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Cofounder/Board Member</a:t>
            </a:r>
            <a:endParaRPr lang="en-US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34AB4B-0CB7-4969-B244-D0E986FD625E}"/>
              </a:ext>
            </a:extLst>
          </p:cNvPr>
          <p:cNvSpPr txBox="1"/>
          <p:nvPr/>
        </p:nvSpPr>
        <p:spPr>
          <a:xfrm>
            <a:off x="7592082" y="6262032"/>
            <a:ext cx="197844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Vivian Bass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Board Member</a:t>
            </a:r>
            <a:endParaRPr lang="en-US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B926FE-29BE-45A7-A3F4-383EA087DAEF}"/>
              </a:ext>
            </a:extLst>
          </p:cNvPr>
          <p:cNvSpPr txBox="1"/>
          <p:nvPr/>
        </p:nvSpPr>
        <p:spPr>
          <a:xfrm>
            <a:off x="9957852" y="6281796"/>
            <a:ext cx="191983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Delbert A. Whetter</a:t>
            </a:r>
          </a:p>
          <a:p>
            <a:pPr algn="ctr"/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Board Member</a:t>
            </a:r>
            <a:endParaRPr lang="en-US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7E3D3F-0244-40AF-8E8F-03B0FAE04FFF}"/>
              </a:ext>
            </a:extLst>
          </p:cNvPr>
          <p:cNvSpPr txBox="1"/>
          <p:nvPr/>
        </p:nvSpPr>
        <p:spPr>
          <a:xfrm>
            <a:off x="3203875" y="1681567"/>
            <a:ext cx="320998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Jennifer Mizrahi</a:t>
            </a:r>
          </a:p>
          <a:p>
            <a:pPr algn="ctr"/>
            <a:r>
              <a:rPr lang="en-US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Co-Founder/President</a:t>
            </a:r>
            <a:endParaRPr lang="en-US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9828B0-D2F6-4564-A6D1-FEEE4FFEC9CE}"/>
              </a:ext>
            </a:extLst>
          </p:cNvPr>
          <p:cNvSpPr txBox="1"/>
          <p:nvPr/>
        </p:nvSpPr>
        <p:spPr>
          <a:xfrm>
            <a:off x="3203876" y="2399563"/>
            <a:ext cx="3209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is dyslexic and has ADHD. Three times The Forward has listed her as one of the 50 most influential Jews in North America.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846DF2-82F6-4628-A5DD-8AB664D51B86}"/>
              </a:ext>
            </a:extLst>
          </p:cNvPr>
          <p:cNvSpPr txBox="1"/>
          <p:nvPr/>
        </p:nvSpPr>
        <p:spPr>
          <a:xfrm>
            <a:off x="9248503" y="2325097"/>
            <a:ext cx="2612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Harvard trained lawyer who went to Yale for his undergraduate years, he uses a wheelchair. He has spent decades working successfully on inclusion in the Jewish community. </a:t>
            </a:r>
          </a:p>
        </p:txBody>
      </p:sp>
    </p:spTree>
    <p:extLst>
      <p:ext uri="{BB962C8B-B14F-4D97-AF65-F5344CB8AC3E}">
        <p14:creationId xmlns:p14="http://schemas.microsoft.com/office/powerpoint/2010/main" val="1377779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28D71F-2CF4-47CF-9990-560C93CC0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9824"/>
          </a:xfrm>
        </p:spPr>
        <p:txBody>
          <a:bodyPr/>
          <a:lstStyle/>
          <a:p>
            <a:r>
              <a:rPr lang="en-US" dirty="0"/>
              <a:t>Our Success will be in Partnerships</a:t>
            </a:r>
          </a:p>
        </p:txBody>
      </p:sp>
      <p:pic>
        <p:nvPicPr>
          <p:cNvPr id="4" name="Picture 3" descr="logo of JDRC">
            <a:extLst>
              <a:ext uri="{FF2B5EF4-FFF2-40B4-BE49-F238E27FC236}">
                <a16:creationId xmlns:a16="http://schemas.microsoft.com/office/drawing/2014/main" id="{1B27981F-CC39-4FE5-99CA-8D204AEB7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756" y="1893361"/>
            <a:ext cx="4263663" cy="955061"/>
          </a:xfrm>
          <a:prstGeom prst="rect">
            <a:avLst/>
          </a:prstGeom>
        </p:spPr>
      </p:pic>
      <p:pic>
        <p:nvPicPr>
          <p:cNvPr id="5" name="Picture 4" descr="Logo of Hamercaz Your One stop special needs resource&#10;&#10;">
            <a:extLst>
              <a:ext uri="{FF2B5EF4-FFF2-40B4-BE49-F238E27FC236}">
                <a16:creationId xmlns:a16="http://schemas.microsoft.com/office/drawing/2014/main" id="{7D60C16A-61A4-4513-8A44-7EA4706973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284" y="1848407"/>
            <a:ext cx="3825472" cy="1111591"/>
          </a:xfrm>
          <a:prstGeom prst="rect">
            <a:avLst/>
          </a:prstGeom>
        </p:spPr>
      </p:pic>
      <p:pic>
        <p:nvPicPr>
          <p:cNvPr id="8" name="Picture 7" descr="Logo of Ramah Jewish Network">
            <a:extLst>
              <a:ext uri="{FF2B5EF4-FFF2-40B4-BE49-F238E27FC236}">
                <a16:creationId xmlns:a16="http://schemas.microsoft.com/office/drawing/2014/main" id="{55DEB97A-4206-40E1-8314-80DB7957F9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681" y="5193369"/>
            <a:ext cx="1746927" cy="534560"/>
          </a:xfrm>
          <a:prstGeom prst="rect">
            <a:avLst/>
          </a:prstGeom>
        </p:spPr>
      </p:pic>
      <p:pic>
        <p:nvPicPr>
          <p:cNvPr id="10" name="Picture 9" descr="Logo of The United Synagogue Conservative Judaism&#10;&#10;">
            <a:extLst>
              <a:ext uri="{FF2B5EF4-FFF2-40B4-BE49-F238E27FC236}">
                <a16:creationId xmlns:a16="http://schemas.microsoft.com/office/drawing/2014/main" id="{1551FA7A-29E9-4F2F-9E25-A833B72C6B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824" y="4935978"/>
            <a:ext cx="1330813" cy="998110"/>
          </a:xfrm>
          <a:prstGeom prst="rect">
            <a:avLst/>
          </a:prstGeom>
        </p:spPr>
      </p:pic>
      <p:pic>
        <p:nvPicPr>
          <p:cNvPr id="12" name="Picture 11" descr="Logo of TAGLIT Birthright Israel">
            <a:extLst>
              <a:ext uri="{FF2B5EF4-FFF2-40B4-BE49-F238E27FC236}">
                <a16:creationId xmlns:a16="http://schemas.microsoft.com/office/drawing/2014/main" id="{F04266B0-38B1-476C-9F67-F93912C54D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43" y="3702260"/>
            <a:ext cx="2410641" cy="652882"/>
          </a:xfrm>
          <a:prstGeom prst="rect">
            <a:avLst/>
          </a:prstGeom>
        </p:spPr>
      </p:pic>
      <p:pic>
        <p:nvPicPr>
          <p:cNvPr id="16" name="Picture 15" descr="Logo of Jewish Family Service of Los Angeles&#10;&#10;">
            <a:extLst>
              <a:ext uri="{FF2B5EF4-FFF2-40B4-BE49-F238E27FC236}">
                <a16:creationId xmlns:a16="http://schemas.microsoft.com/office/drawing/2014/main" id="{42D6A8E1-EC7B-4EAB-B5BC-642611FBD9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059" y="3203815"/>
            <a:ext cx="970674" cy="1378564"/>
          </a:xfrm>
          <a:prstGeom prst="rect">
            <a:avLst/>
          </a:prstGeom>
        </p:spPr>
      </p:pic>
      <p:pic>
        <p:nvPicPr>
          <p:cNvPr id="18" name="Picture 17" descr="Logo of Union for Reform Jedaism&#10;&#10;">
            <a:extLst>
              <a:ext uri="{FF2B5EF4-FFF2-40B4-BE49-F238E27FC236}">
                <a16:creationId xmlns:a16="http://schemas.microsoft.com/office/drawing/2014/main" id="{B2D98867-CD97-43DE-9CA4-0DB92AB9B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098" y="4993005"/>
            <a:ext cx="1815531" cy="1008628"/>
          </a:xfrm>
          <a:prstGeom prst="rect">
            <a:avLst/>
          </a:prstGeom>
        </p:spPr>
      </p:pic>
      <p:pic>
        <p:nvPicPr>
          <p:cNvPr id="20" name="Picture 19" descr="Logo of Orthodox Union ">
            <a:extLst>
              <a:ext uri="{FF2B5EF4-FFF2-40B4-BE49-F238E27FC236}">
                <a16:creationId xmlns:a16="http://schemas.microsoft.com/office/drawing/2014/main" id="{72176C9B-23CB-40B5-AB94-4EE10913E2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810" y="4701091"/>
            <a:ext cx="1218778" cy="1232997"/>
          </a:xfrm>
          <a:prstGeom prst="rect">
            <a:avLst/>
          </a:prstGeom>
        </p:spPr>
      </p:pic>
      <p:pic>
        <p:nvPicPr>
          <p:cNvPr id="22" name="Picture 21" descr="Logo of Chabad&#10;">
            <a:extLst>
              <a:ext uri="{FF2B5EF4-FFF2-40B4-BE49-F238E27FC236}">
                <a16:creationId xmlns:a16="http://schemas.microsoft.com/office/drawing/2014/main" id="{63C43EAE-0AF0-4B82-AA63-0DEBDF364A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548" y="3592170"/>
            <a:ext cx="987260" cy="723489"/>
          </a:xfrm>
          <a:prstGeom prst="rect">
            <a:avLst/>
          </a:prstGeom>
        </p:spPr>
      </p:pic>
      <p:pic>
        <p:nvPicPr>
          <p:cNvPr id="24" name="Picture 23" descr="Logo of Friendship Circle">
            <a:extLst>
              <a:ext uri="{FF2B5EF4-FFF2-40B4-BE49-F238E27FC236}">
                <a16:creationId xmlns:a16="http://schemas.microsoft.com/office/drawing/2014/main" id="{047793CC-24D1-44B8-A698-56115FFBFE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219" y="3575151"/>
            <a:ext cx="995794" cy="1188163"/>
          </a:xfrm>
          <a:prstGeom prst="rect">
            <a:avLst/>
          </a:prstGeom>
        </p:spPr>
      </p:pic>
      <p:pic>
        <p:nvPicPr>
          <p:cNvPr id="26" name="Picture 25" descr="Logo of Jewish Communal Professionals of Southern California">
            <a:extLst>
              <a:ext uri="{FF2B5EF4-FFF2-40B4-BE49-F238E27FC236}">
                <a16:creationId xmlns:a16="http://schemas.microsoft.com/office/drawing/2014/main" id="{873CA81D-BDCB-4774-8EFC-BA92CDB3FD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969" y="3575151"/>
            <a:ext cx="1815531" cy="1087077"/>
          </a:xfrm>
          <a:prstGeom prst="rect">
            <a:avLst/>
          </a:prstGeom>
        </p:spPr>
      </p:pic>
      <p:pic>
        <p:nvPicPr>
          <p:cNvPr id="28" name="Picture 27" descr="Logo of The Jewish Federation of Greater Los Angeles ">
            <a:extLst>
              <a:ext uri="{FF2B5EF4-FFF2-40B4-BE49-F238E27FC236}">
                <a16:creationId xmlns:a16="http://schemas.microsoft.com/office/drawing/2014/main" id="{75B866CA-4266-4F4B-97C0-37AE947F76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8586" y="3398295"/>
            <a:ext cx="1400541" cy="1184084"/>
          </a:xfrm>
          <a:prstGeom prst="rect">
            <a:avLst/>
          </a:prstGeom>
        </p:spPr>
      </p:pic>
      <p:pic>
        <p:nvPicPr>
          <p:cNvPr id="30" name="Picture 29" descr="Logo of Sinai Temple">
            <a:extLst>
              <a:ext uri="{FF2B5EF4-FFF2-40B4-BE49-F238E27FC236}">
                <a16:creationId xmlns:a16="http://schemas.microsoft.com/office/drawing/2014/main" id="{291CF513-5AE3-4C2A-B677-650BB22B848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957" y="5129857"/>
            <a:ext cx="1437544" cy="734924"/>
          </a:xfrm>
          <a:prstGeom prst="rect">
            <a:avLst/>
          </a:prstGeom>
        </p:spPr>
      </p:pic>
      <p:pic>
        <p:nvPicPr>
          <p:cNvPr id="32" name="Picture 31" descr="Logo of Zelikow School of Jews Nonprofit Management&#10;&#10;">
            <a:extLst>
              <a:ext uri="{FF2B5EF4-FFF2-40B4-BE49-F238E27FC236}">
                <a16:creationId xmlns:a16="http://schemas.microsoft.com/office/drawing/2014/main" id="{62FA3FD6-4A9C-4745-B3E7-AEB2272C56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031" y="5145073"/>
            <a:ext cx="1771653" cy="631152"/>
          </a:xfrm>
          <a:prstGeom prst="rect">
            <a:avLst/>
          </a:prstGeom>
        </p:spPr>
      </p:pic>
      <p:pic>
        <p:nvPicPr>
          <p:cNvPr id="34" name="Picture 33" descr="Logo of HILELL International">
            <a:extLst>
              <a:ext uri="{FF2B5EF4-FFF2-40B4-BE49-F238E27FC236}">
                <a16:creationId xmlns:a16="http://schemas.microsoft.com/office/drawing/2014/main" id="{B0BD1A12-0237-4645-AC17-6CB8BEC810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072" y="1800552"/>
            <a:ext cx="2393735" cy="111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6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EAF99B-3D0C-4CEA-AB3E-6C811BFBF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9167" y="5734311"/>
            <a:ext cx="11609286" cy="614238"/>
          </a:xfrm>
          <a:prstGeom prst="rect">
            <a:avLst/>
          </a:prstGeom>
          <a:solidFill>
            <a:srgbClr val="EFA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view of a city at sunset.">
            <a:extLst>
              <a:ext uri="{FF2B5EF4-FFF2-40B4-BE49-F238E27FC236}">
                <a16:creationId xmlns:a16="http://schemas.microsoft.com/office/drawing/2014/main" id="{043DABB1-B44F-4668-B3C3-4A7B097A3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67" y="1710048"/>
            <a:ext cx="11609286" cy="3988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6B5216-70CB-444E-BA04-78A157EF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10" y="365126"/>
            <a:ext cx="10163629" cy="1139824"/>
          </a:xfrm>
        </p:spPr>
        <p:txBody>
          <a:bodyPr>
            <a:normAutofit/>
          </a:bodyPr>
          <a:lstStyle/>
          <a:p>
            <a:r>
              <a:rPr lang="en-US" dirty="0"/>
              <a:t>Program Goals</a:t>
            </a:r>
            <a:endParaRPr lang="en-US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359B27-3D21-4386-9398-D835073D8F1F}"/>
              </a:ext>
            </a:extLst>
          </p:cNvPr>
          <p:cNvSpPr txBox="1"/>
          <p:nvPr/>
        </p:nvSpPr>
        <p:spPr>
          <a:xfrm>
            <a:off x="3735698" y="5771408"/>
            <a:ext cx="5036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will track our results via surveys.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A72C65-4227-4C4D-B5E2-47DAE71DD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9167" y="1728597"/>
            <a:ext cx="11609286" cy="3970089"/>
          </a:xfrm>
          <a:prstGeom prst="rect">
            <a:avLst/>
          </a:prstGeom>
          <a:solidFill>
            <a:srgbClr val="00000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C6E8E-B646-406A-9AAC-A04BFD757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0820" y="2234751"/>
            <a:ext cx="3110473" cy="2235736"/>
          </a:xfrm>
        </p:spPr>
        <p:txBody>
          <a:bodyPr>
            <a:no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2400" dirty="0">
                <a:solidFill>
                  <a:srgbClr val="EFAF30"/>
                </a:solidFill>
              </a:rPr>
              <a:t>36+ </a:t>
            </a:r>
            <a:r>
              <a:rPr lang="en-US" sz="2400" dirty="0">
                <a:solidFill>
                  <a:schemeClr val="bg1"/>
                </a:solidFill>
              </a:rPr>
              <a:t>Jews with disabilities participate in self-advocacy &amp; communal involvement as volunteers, employees or board members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81CC66-AB25-4AFF-891A-BAF49EDA3C48}"/>
              </a:ext>
            </a:extLst>
          </p:cNvPr>
          <p:cNvSpPr txBox="1">
            <a:spLocks/>
          </p:cNvSpPr>
          <p:nvPr/>
        </p:nvSpPr>
        <p:spPr>
          <a:xfrm>
            <a:off x="8808956" y="2523780"/>
            <a:ext cx="2789602" cy="19467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US" sz="2400" dirty="0">
                <a:solidFill>
                  <a:srgbClr val="EFAF30"/>
                </a:solidFill>
              </a:rPr>
              <a:t>6+ </a:t>
            </a:r>
            <a:r>
              <a:rPr lang="en-US" sz="2400" dirty="0">
                <a:solidFill>
                  <a:schemeClr val="bg1"/>
                </a:solidFill>
              </a:rPr>
              <a:t>Jewish groups will retain board, staff or volunteers who acquired new disabilities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E973C62-8AEC-458E-9459-73504CF2FA5F}"/>
              </a:ext>
            </a:extLst>
          </p:cNvPr>
          <p:cNvSpPr txBox="1">
            <a:spLocks/>
          </p:cNvSpPr>
          <p:nvPr/>
        </p:nvSpPr>
        <p:spPr>
          <a:xfrm>
            <a:off x="642692" y="2632460"/>
            <a:ext cx="3110473" cy="136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US" sz="2400" dirty="0">
                <a:solidFill>
                  <a:srgbClr val="EFAF30"/>
                </a:solidFill>
              </a:rPr>
              <a:t>12+ </a:t>
            </a:r>
            <a:r>
              <a:rPr lang="en-US" sz="2400" dirty="0">
                <a:solidFill>
                  <a:schemeClr val="bg1"/>
                </a:solidFill>
              </a:rPr>
              <a:t>LA-based Jewish organizations will utilize the skills of Jews with disabilities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0D6895-4380-4E1C-BDFA-50E033353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286992" y="2585702"/>
            <a:ext cx="0" cy="18763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2F5775-FDED-40B9-B405-DE86BAB05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370124" y="2455646"/>
            <a:ext cx="0" cy="18763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275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77108-8B22-4626-9689-7E0C5666C99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US" sz="5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Why </a:t>
            </a:r>
            <a:r>
              <a:rPr lang="en-US" sz="50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RespectAbility</a:t>
            </a:r>
            <a:r>
              <a:rPr lang="en-US" sz="5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?</a:t>
            </a: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4" name="Picture 3" descr="A group of people posing for the camera in a parking lot. ">
            <a:extLst>
              <a:ext uri="{FF2B5EF4-FFF2-40B4-BE49-F238E27FC236}">
                <a16:creationId xmlns:a16="http://schemas.microsoft.com/office/drawing/2014/main" id="{872F9B25-9CF1-4B95-8461-427A4BBB48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B6C8F2-62A4-42AA-9F4B-C6D1CABA95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023262"/>
            <a:ext cx="12192000" cy="1181595"/>
          </a:xfrm>
          <a:prstGeom prst="rect">
            <a:avLst/>
          </a:prstGeom>
          <a:solidFill>
            <a:srgbClr val="EFAF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4F1561-16BF-47BA-A3D8-B3E3D3570300}"/>
              </a:ext>
            </a:extLst>
          </p:cNvPr>
          <p:cNvSpPr txBox="1">
            <a:spLocks/>
          </p:cNvSpPr>
          <p:nvPr/>
        </p:nvSpPr>
        <p:spPr>
          <a:xfrm>
            <a:off x="0" y="4874418"/>
            <a:ext cx="12192000" cy="1443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5000" dirty="0"/>
              <a:t>Why </a:t>
            </a:r>
            <a:r>
              <a:rPr lang="en-US" sz="5000" dirty="0" err="1"/>
              <a:t>RespectAbility</a:t>
            </a:r>
            <a:r>
              <a:rPr lang="en-US" sz="5000" dirty="0"/>
              <a:t>?</a:t>
            </a:r>
          </a:p>
        </p:txBody>
      </p:sp>
      <p:pic>
        <p:nvPicPr>
          <p:cNvPr id="8" name="Picture 7" descr="RespectAbility logo. ">
            <a:extLst>
              <a:ext uri="{FF2B5EF4-FFF2-40B4-BE49-F238E27FC236}">
                <a16:creationId xmlns:a16="http://schemas.microsoft.com/office/drawing/2014/main" id="{771DD5F4-8475-417E-8F28-DC8355E140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3847" y="6353701"/>
            <a:ext cx="906449" cy="40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6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11ED51-0EFE-44CF-9675-E6B93EBAB2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Key</a:t>
            </a:r>
            <a:r>
              <a:rPr lang="en-US" baseline="0" dirty="0"/>
              <a:t> Disability Statistics</a:t>
            </a:r>
            <a:endParaRPr lang="en-US" dirty="0"/>
          </a:p>
        </p:txBody>
      </p:sp>
      <p:pic>
        <p:nvPicPr>
          <p:cNvPr id="5" name="Picture 4" descr="Young man with disabilities pushing a filing cart. &#10;">
            <a:extLst>
              <a:ext uri="{FF2B5EF4-FFF2-40B4-BE49-F238E27FC236}">
                <a16:creationId xmlns:a16="http://schemas.microsoft.com/office/drawing/2014/main" id="{F426324E-848E-4113-8F7B-DB39B43A2B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 5" descr="61 Million &#10;people in the US                        have a disability.* &#10;">
            <a:extLst>
              <a:ext uri="{FF2B5EF4-FFF2-40B4-BE49-F238E27FC236}">
                <a16:creationId xmlns:a16="http://schemas.microsoft.com/office/drawing/2014/main" id="{3A33315F-A4C0-490F-A4DF-74E0DEC22061}"/>
              </a:ext>
            </a:extLst>
          </p:cNvPr>
          <p:cNvSpPr/>
          <p:nvPr/>
        </p:nvSpPr>
        <p:spPr>
          <a:xfrm>
            <a:off x="6722077" y="535235"/>
            <a:ext cx="5015016" cy="2442743"/>
          </a:xfrm>
          <a:prstGeom prst="rect">
            <a:avLst/>
          </a:prstGeom>
          <a:solidFill>
            <a:srgbClr val="EFAF30"/>
          </a:solidFill>
          <a:ln>
            <a:solidFill>
              <a:srgbClr val="4D4D4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Million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in the US                        have a disability.*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2D620D-E320-45BA-A466-188D3D5A18D5}"/>
              </a:ext>
            </a:extLst>
          </p:cNvPr>
          <p:cNvSpPr txBox="1"/>
          <p:nvPr/>
        </p:nvSpPr>
        <p:spPr>
          <a:xfrm>
            <a:off x="189781" y="6481546"/>
            <a:ext cx="1487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Source: US Census</a:t>
            </a:r>
          </a:p>
        </p:txBody>
      </p:sp>
      <p:sp>
        <p:nvSpPr>
          <p:cNvPr id="3" name="TextBox 2" descr="People with disabilities       are the                       largest minority             in America.&#10;&#10;">
            <a:extLst>
              <a:ext uri="{FF2B5EF4-FFF2-40B4-BE49-F238E27FC236}">
                <a16:creationId xmlns:a16="http://schemas.microsoft.com/office/drawing/2014/main" id="{86A4AAFD-AECF-4371-B0EE-D102AB9CD006}"/>
              </a:ext>
            </a:extLst>
          </p:cNvPr>
          <p:cNvSpPr txBox="1"/>
          <p:nvPr/>
        </p:nvSpPr>
        <p:spPr>
          <a:xfrm>
            <a:off x="6722076" y="3662441"/>
            <a:ext cx="5040642" cy="2268313"/>
          </a:xfrm>
          <a:prstGeom prst="rect">
            <a:avLst/>
          </a:prstGeom>
          <a:solidFill>
            <a:srgbClr val="EFAF30"/>
          </a:solidFill>
          <a:ln>
            <a:solidFill>
              <a:srgbClr val="F5BA2B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 with disabilities       are the                       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largest minority            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America.</a:t>
            </a:r>
          </a:p>
          <a:p>
            <a:pPr algn="ctr"/>
            <a:endParaRPr lang="en-US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152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5510B-5304-4451-8E21-6713E3E15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019800" cy="4351338"/>
          </a:xfrm>
        </p:spPr>
        <p:txBody>
          <a:bodyPr>
            <a:normAutofit/>
          </a:bodyPr>
          <a:lstStyle/>
          <a:p>
            <a:pPr marL="274320" lvl="1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tx1"/>
                </a:solidFill>
              </a:rPr>
              <a:t>Skillful Leadership</a:t>
            </a:r>
          </a:p>
          <a:p>
            <a:pPr marL="274320" lvl="1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tx1"/>
                </a:solidFill>
              </a:rPr>
              <a:t>Differentiated Mission</a:t>
            </a:r>
          </a:p>
          <a:p>
            <a:pPr marL="274320" lvl="1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tx1"/>
                </a:solidFill>
              </a:rPr>
              <a:t>Politically Savvy</a:t>
            </a:r>
          </a:p>
          <a:p>
            <a:pPr marL="274320" lvl="1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tx1"/>
                </a:solidFill>
              </a:rPr>
              <a:t>Demonstrable Progress</a:t>
            </a:r>
          </a:p>
          <a:p>
            <a:pPr marL="274320" lvl="1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tx1"/>
                </a:solidFill>
              </a:rPr>
              <a:t>Training Expertise</a:t>
            </a:r>
          </a:p>
          <a:p>
            <a:pPr marL="274320" lvl="1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3600" dirty="0">
              <a:solidFill>
                <a:schemeClr val="tx1"/>
              </a:solidFill>
            </a:endParaRPr>
          </a:p>
          <a:p>
            <a:pPr marL="274320" lvl="1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36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274320" lvl="1" indent="-27432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3600" dirty="0">
              <a:solidFill>
                <a:schemeClr val="tx1"/>
              </a:solidFill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600" dirty="0">
              <a:solidFill>
                <a:schemeClr val="tx1"/>
              </a:solidFill>
            </a:endParaRPr>
          </a:p>
          <a:p>
            <a:pPr indent="0">
              <a:buNone/>
            </a:pP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94CB1-6252-4623-ADF0-88296C40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98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 Makes Us Unique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38311-8B0E-4065-911D-A05C44DCF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18366" y="101600"/>
            <a:ext cx="1097279" cy="1611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RespectAbility Fellows on the steps of the Capital Building">
            <a:extLst>
              <a:ext uri="{FF2B5EF4-FFF2-40B4-BE49-F238E27FC236}">
                <a16:creationId xmlns:a16="http://schemas.microsoft.com/office/drawing/2014/main" id="{9141F521-B161-42C4-9CEB-F8D5892339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7558" y="3436555"/>
            <a:ext cx="4608283" cy="342144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E48D4A-613B-4561-B748-FB2075531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607558" y="0"/>
            <a:ext cx="0" cy="6858000"/>
          </a:xfrm>
          <a:prstGeom prst="line">
            <a:avLst/>
          </a:prstGeom>
          <a:ln w="38100">
            <a:solidFill>
              <a:srgbClr val="EFAF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DE0477-9810-4A64-829E-5999B0E01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615646" y="3429000"/>
            <a:ext cx="46001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RespectAbility logo. ">
            <a:extLst>
              <a:ext uri="{FF2B5EF4-FFF2-40B4-BE49-F238E27FC236}">
                <a16:creationId xmlns:a16="http://schemas.microsoft.com/office/drawing/2014/main" id="{BB64259E-8462-40F2-BB89-4E4DB32014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24" y="6344924"/>
            <a:ext cx="906449" cy="403402"/>
          </a:xfrm>
          <a:prstGeom prst="rect">
            <a:avLst/>
          </a:prstGeom>
        </p:spPr>
      </p:pic>
      <p:pic>
        <p:nvPicPr>
          <p:cNvPr id="4" name="Picture 3" descr="Women affiliated with RespectAbility participating in Jewish Disability Advocacy Day (JDAD)&#10;">
            <a:extLst>
              <a:ext uri="{FF2B5EF4-FFF2-40B4-BE49-F238E27FC236}">
                <a16:creationId xmlns:a16="http://schemas.microsoft.com/office/drawing/2014/main" id="{0A2C73F7-7C6C-4484-9455-793BDAFB1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470" y="-1"/>
            <a:ext cx="4592505" cy="326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96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8F252-F846-4C28-B6AE-B667D8F08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510" y="5280771"/>
            <a:ext cx="6974670" cy="923330"/>
          </a:xfrm>
        </p:spPr>
        <p:txBody>
          <a:bodyPr/>
          <a:lstStyle/>
          <a:p>
            <a:r>
              <a:rPr lang="en-US" sz="3000" dirty="0">
                <a:solidFill>
                  <a:schemeClr val="bg1"/>
                </a:solidFill>
                <a:latin typeface="Georgia" panose="02040502050405020303" pitchFamily="18" charset="0"/>
              </a:rPr>
              <a:t>Our Programs Reaching Beyond the Jewish World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2AF1D-ACBC-4116-836D-5941BC149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1519" y="1799298"/>
            <a:ext cx="6640287" cy="4216539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>
                <a:solidFill>
                  <a:srgbClr val="000000"/>
                </a:solidFill>
              </a:rPr>
              <a:t>Our LA office will have three separate program areas and funding streams: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</a:rPr>
              <a:t>Stigma reduction/Hollywood outreach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</a:rPr>
              <a:t>Opportunity agenda/education and employment programming and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</a:rPr>
              <a:t>Jewish leadership work 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A picture containing text, newspaper, photos and the RespectAbility logo. ">
            <a:extLst>
              <a:ext uri="{FF2B5EF4-FFF2-40B4-BE49-F238E27FC236}">
                <a16:creationId xmlns:a16="http://schemas.microsoft.com/office/drawing/2014/main" id="{781D5A85-0F7C-4B9B-9F42-E3B000CD67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073" y="0"/>
            <a:ext cx="4224873" cy="68811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AADB28-42F0-4DC8-8DFE-CB8B30FFD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17938" y="0"/>
            <a:ext cx="423581" cy="1611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AB3565-8CAF-49A0-A7C1-B3B126AF19C1}"/>
              </a:ext>
            </a:extLst>
          </p:cNvPr>
          <p:cNvSpPr txBox="1"/>
          <p:nvPr/>
        </p:nvSpPr>
        <p:spPr>
          <a:xfrm>
            <a:off x="4720042" y="488220"/>
            <a:ext cx="7276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Synergy with our LA Programs</a:t>
            </a:r>
          </a:p>
        </p:txBody>
      </p:sp>
    </p:spTree>
    <p:extLst>
      <p:ext uri="{BB962C8B-B14F-4D97-AF65-F5344CB8AC3E}">
        <p14:creationId xmlns:p14="http://schemas.microsoft.com/office/powerpoint/2010/main" val="3795431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B54D8A4-A96E-4DE9-B42A-E6A802583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2424" y="1538288"/>
            <a:ext cx="6143626" cy="4359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313F39-714C-45BC-9A37-CAAAA2178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4" y="1689735"/>
            <a:ext cx="5753100" cy="4351338"/>
          </a:xfrm>
        </p:spPr>
        <p:txBody>
          <a:bodyPr>
            <a:normAutofit/>
          </a:bodyPr>
          <a:lstStyle/>
          <a:p>
            <a:pPr lvl="0"/>
            <a:r>
              <a:rPr lang="en-US" sz="2400" dirty="0">
                <a:solidFill>
                  <a:schemeClr val="bg1"/>
                </a:solidFill>
              </a:rPr>
              <a:t>Helped create a</a:t>
            </a:r>
            <a:r>
              <a:rPr lang="en-US" sz="2400" dirty="0">
                <a:solidFill>
                  <a:srgbClr val="EFAF30"/>
                </a:solidFill>
              </a:rPr>
              <a:t> </a:t>
            </a:r>
            <a:r>
              <a:rPr lang="en-US" sz="2400" b="1" dirty="0">
                <a:solidFill>
                  <a:srgbClr val="EFAF30"/>
                </a:solidFill>
              </a:rPr>
              <a:t>4x</a:t>
            </a:r>
            <a:r>
              <a:rPr lang="en-US" sz="2400" dirty="0">
                <a:solidFill>
                  <a:srgbClr val="EFAF3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improvement in new jobs for </a:t>
            </a:r>
            <a:r>
              <a:rPr lang="en-US" sz="2400" dirty="0" err="1">
                <a:solidFill>
                  <a:schemeClr val="bg1"/>
                </a:solidFill>
              </a:rPr>
              <a:t>PwDs</a:t>
            </a:r>
            <a:endParaRPr lang="en-US" sz="2400" dirty="0">
              <a:solidFill>
                <a:schemeClr val="bg1"/>
              </a:solidFill>
            </a:endParaRPr>
          </a:p>
          <a:p>
            <a:pPr lvl="0"/>
            <a:r>
              <a:rPr lang="en-US" sz="2400" dirty="0">
                <a:solidFill>
                  <a:schemeClr val="bg1"/>
                </a:solidFill>
              </a:rPr>
              <a:t>Created the first </a:t>
            </a:r>
            <a:r>
              <a:rPr lang="en-US" sz="2400" b="1" i="1" dirty="0">
                <a:solidFill>
                  <a:srgbClr val="EFAF30"/>
                </a:solidFill>
              </a:rPr>
              <a:t>Hollywood Disability Inclusion Toolkit</a:t>
            </a:r>
            <a:r>
              <a:rPr lang="en-US" sz="2400" b="1" dirty="0">
                <a:solidFill>
                  <a:srgbClr val="EFAF30"/>
                </a:solidFill>
              </a:rPr>
              <a:t> </a:t>
            </a:r>
          </a:p>
          <a:p>
            <a:pPr lvl="0"/>
            <a:r>
              <a:rPr lang="en-US" sz="2400" dirty="0">
                <a:solidFill>
                  <a:schemeClr val="bg1"/>
                </a:solidFill>
              </a:rPr>
              <a:t>Provided skill-building tools and training to </a:t>
            </a:r>
            <a:r>
              <a:rPr lang="en-US" sz="2400" b="1" dirty="0">
                <a:solidFill>
                  <a:srgbClr val="EFAF30"/>
                </a:solidFill>
              </a:rPr>
              <a:t>1000+ </a:t>
            </a:r>
            <a:r>
              <a:rPr lang="en-US" sz="2400" dirty="0">
                <a:solidFill>
                  <a:schemeClr val="bg1"/>
                </a:solidFill>
              </a:rPr>
              <a:t>people</a:t>
            </a:r>
          </a:p>
          <a:p>
            <a:pPr lvl="0"/>
            <a:r>
              <a:rPr lang="en-US" sz="2400" dirty="0">
                <a:solidFill>
                  <a:schemeClr val="bg1"/>
                </a:solidFill>
              </a:rPr>
              <a:t>Trained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rgbClr val="EFAF30"/>
                </a:solidFill>
              </a:rPr>
              <a:t>120 </a:t>
            </a:r>
            <a:r>
              <a:rPr lang="en-US" sz="2400" dirty="0">
                <a:solidFill>
                  <a:schemeClr val="bg1"/>
                </a:solidFill>
              </a:rPr>
              <a:t>young leaders &amp; </a:t>
            </a:r>
            <a:r>
              <a:rPr lang="en-US" sz="2400" b="1" dirty="0">
                <a:solidFill>
                  <a:srgbClr val="EFAF30"/>
                </a:solidFill>
              </a:rPr>
              <a:t>550</a:t>
            </a:r>
            <a:r>
              <a:rPr lang="en-US" sz="2400" dirty="0">
                <a:solidFill>
                  <a:schemeClr val="bg1"/>
                </a:solidFill>
              </a:rPr>
              <a:t> volunteers</a:t>
            </a:r>
          </a:p>
          <a:p>
            <a:pPr lvl="0"/>
            <a:r>
              <a:rPr lang="en-US" sz="2400" dirty="0">
                <a:solidFill>
                  <a:schemeClr val="bg1"/>
                </a:solidFill>
              </a:rPr>
              <a:t>Met with</a:t>
            </a:r>
            <a:r>
              <a:rPr lang="en-US" sz="2400" dirty="0">
                <a:solidFill>
                  <a:srgbClr val="EFAF30"/>
                </a:solidFill>
              </a:rPr>
              <a:t> </a:t>
            </a:r>
            <a:r>
              <a:rPr lang="en-US" sz="2400" b="1" dirty="0">
                <a:solidFill>
                  <a:srgbClr val="EFAF30"/>
                </a:solidFill>
              </a:rPr>
              <a:t>46</a:t>
            </a:r>
            <a:r>
              <a:rPr lang="en-US" sz="2400" dirty="0">
                <a:solidFill>
                  <a:srgbClr val="EFAF3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governors to advocate for better education and training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5A7816-1433-494D-84DB-B85875B05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9824"/>
          </a:xfrm>
        </p:spPr>
        <p:txBody>
          <a:bodyPr/>
          <a:lstStyle/>
          <a:p>
            <a:r>
              <a:rPr lang="en-US" dirty="0" err="1"/>
              <a:t>RespectAbility</a:t>
            </a:r>
            <a:r>
              <a:rPr lang="en-US" dirty="0"/>
              <a:t> Accomplishments</a:t>
            </a:r>
          </a:p>
        </p:txBody>
      </p:sp>
      <p:pic>
        <p:nvPicPr>
          <p:cNvPr id="5" name="Picture 4" descr="A group of people posing for the camera, including two wheelchair users.">
            <a:extLst>
              <a:ext uri="{FF2B5EF4-FFF2-40B4-BE49-F238E27FC236}">
                <a16:creationId xmlns:a16="http://schemas.microsoft.com/office/drawing/2014/main" id="{D2C68368-90C8-42BE-9F84-F2533B20A6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5700" y="1546860"/>
            <a:ext cx="5531660" cy="435133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AB5401-FC98-4EEF-8B49-207B50CA4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365700" y="1504950"/>
            <a:ext cx="0" cy="439324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931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1DBC75-7C01-4939-BBD6-15ED560C5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0"/>
            <a:ext cx="7220197" cy="6857999"/>
          </a:xfrm>
          <a:prstGeom prst="rect">
            <a:avLst/>
          </a:prstGeom>
          <a:solidFill>
            <a:srgbClr val="EFA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45B81-BF83-41F0-9C25-74C48F2AA8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7526" y="605643"/>
            <a:ext cx="5134099" cy="516576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Together we can build a stronger community that will take advantage of the ABILITIES of Jews with disabilities, just like anyone else.</a:t>
            </a:r>
          </a:p>
        </p:txBody>
      </p:sp>
      <p:pic>
        <p:nvPicPr>
          <p:cNvPr id="12" name="Picture 11" descr="Ben Spangenberg and Justin Chappell ">
            <a:extLst>
              <a:ext uri="{FF2B5EF4-FFF2-40B4-BE49-F238E27FC236}">
                <a16:creationId xmlns:a16="http://schemas.microsoft.com/office/drawing/2014/main" id="{1EBBEB87-F3DE-4BC4-82E2-042CC57987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3590" y="0"/>
            <a:ext cx="4948410" cy="6858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FFCD74-79C2-416D-B59C-2BC13B662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20196" y="-1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7E5CEEB-0A8E-4333-A206-DDE555DE1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73" y="6377051"/>
            <a:ext cx="846053" cy="3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18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F74631-66F8-468D-B954-4CA4976496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0900" y="382674"/>
            <a:ext cx="11198224" cy="1139824"/>
          </a:xfrm>
        </p:spPr>
        <p:txBody>
          <a:bodyPr/>
          <a:lstStyle/>
          <a:p>
            <a:r>
              <a:rPr lang="en-US" dirty="0"/>
              <a:t>Contact</a:t>
            </a:r>
            <a:r>
              <a:rPr lang="en-US" baseline="0" dirty="0"/>
              <a:t> Information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4D2C9D-347E-4710-B426-E2F945F2385B}"/>
              </a:ext>
            </a:extLst>
          </p:cNvPr>
          <p:cNvSpPr txBox="1"/>
          <p:nvPr/>
        </p:nvSpPr>
        <p:spPr>
          <a:xfrm>
            <a:off x="6994410" y="4116206"/>
            <a:ext cx="4275273" cy="1789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480"/>
              </a:spcBef>
              <a:buSzPct val="25000"/>
              <a:defRPr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Libre Baskerville"/>
                <a:cs typeface="Times New Roman" panose="02020603050405020304" pitchFamily="18" charset="0"/>
                <a:sym typeface="Libre Baskerville"/>
              </a:rPr>
              <a:t>THANK YOU!</a:t>
            </a:r>
          </a:p>
          <a:p>
            <a:pPr algn="ctr">
              <a:lnSpc>
                <a:spcPct val="90000"/>
              </a:lnSpc>
              <a:spcBef>
                <a:spcPts val="480"/>
              </a:spcBef>
              <a:buSzPct val="25000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Libre Baskerville"/>
                <a:cs typeface="Times New Roman" panose="02020603050405020304" pitchFamily="18" charset="0"/>
                <a:sym typeface="Libre Baskerville"/>
              </a:rPr>
              <a:t>Jennifer Laszlo Mizrahi</a:t>
            </a:r>
          </a:p>
          <a:p>
            <a:pPr algn="ctr">
              <a:lnSpc>
                <a:spcPct val="90000"/>
              </a:lnSpc>
              <a:spcBef>
                <a:spcPts val="480"/>
              </a:spcBef>
              <a:buSzPct val="25000"/>
              <a:defRPr/>
            </a:pPr>
            <a:r>
              <a:rPr lang="en-US" sz="2000" u="sng" kern="0" dirty="0">
                <a:solidFill>
                  <a:srgbClr val="000000"/>
                </a:solidFill>
                <a:latin typeface="Times New Roman" panose="02020603050405020304" pitchFamily="18" charset="0"/>
                <a:ea typeface="Libre Baskerville"/>
                <a:cs typeface="Times New Roman" panose="02020603050405020304" pitchFamily="18" charset="0"/>
                <a:sym typeface="Libre Baskervill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www.RespectAbility.org</a:t>
            </a:r>
          </a:p>
          <a:p>
            <a:pPr algn="ctr">
              <a:lnSpc>
                <a:spcPct val="90000"/>
              </a:lnSpc>
              <a:spcBef>
                <a:spcPts val="480"/>
              </a:spcBef>
              <a:buSzPct val="25000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Libre Baskerville"/>
                <a:cs typeface="Times New Roman" panose="02020603050405020304" pitchFamily="18" charset="0"/>
                <a:sym typeface="Libre Baskerville"/>
              </a:rPr>
              <a:t>Cell: (202) 365-0787</a:t>
            </a:r>
          </a:p>
          <a:p>
            <a:pPr algn="ctr">
              <a:lnSpc>
                <a:spcPct val="90000"/>
              </a:lnSpc>
              <a:spcBef>
                <a:spcPts val="480"/>
              </a:spcBef>
              <a:buSzPct val="25000"/>
              <a:defRPr/>
            </a:pPr>
            <a:r>
              <a:rPr lang="en-US" sz="2000" u="sng" kern="0" dirty="0">
                <a:solidFill>
                  <a:srgbClr val="000000"/>
                </a:solidFill>
                <a:latin typeface="Times New Roman" panose="02020603050405020304" pitchFamily="18" charset="0"/>
                <a:ea typeface="Libre Baskerville"/>
                <a:cs typeface="Times New Roman" panose="02020603050405020304" pitchFamily="18" charset="0"/>
                <a:sym typeface="Libre Baskervill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JenniferM@RespectAbility.org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A98BB6-E4E4-4389-BD94-D142C31C1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47169" y="6270171"/>
            <a:ext cx="1444831" cy="58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08AE4A-0D4D-4577-A468-1DF7FAB56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559138" y="4064755"/>
            <a:ext cx="0" cy="189211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RespectAbility logo. ">
            <a:extLst>
              <a:ext uri="{FF2B5EF4-FFF2-40B4-BE49-F238E27FC236}">
                <a16:creationId xmlns:a16="http://schemas.microsoft.com/office/drawing/2014/main" id="{AFB8A443-DE0B-4628-8DFD-7EB3A7135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785282"/>
            <a:ext cx="5410200" cy="2419350"/>
          </a:xfrm>
          <a:prstGeom prst="rect">
            <a:avLst/>
          </a:prstGeom>
        </p:spPr>
      </p:pic>
      <p:pic>
        <p:nvPicPr>
          <p:cNvPr id="5" name="Picture 4" descr="The RespectAbility Jewish Inclusion team engaged at a Capitol Hill event for Jewish Disability Awareness Day. &#10;">
            <a:extLst>
              <a:ext uri="{FF2B5EF4-FFF2-40B4-BE49-F238E27FC236}">
                <a16:creationId xmlns:a16="http://schemas.microsoft.com/office/drawing/2014/main" id="{D88961EB-054D-4B38-AB60-727DE1C4B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662" y="-33433"/>
            <a:ext cx="6398384" cy="373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85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43606-2BF3-4458-80C4-B1FACD32D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2389095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038B5D-91E1-42FE-BDE9-6C2FEF7DD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9998" y="1825625"/>
            <a:ext cx="9297678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F2E365-A7A4-4B32-A770-BE835DD8D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Georgia" panose="02040502050405020303" pitchFamily="18" charset="0"/>
              </a:rPr>
              <a:t>Moses Budget</a:t>
            </a:r>
          </a:p>
        </p:txBody>
      </p:sp>
    </p:spTree>
    <p:extLst>
      <p:ext uri="{BB962C8B-B14F-4D97-AF65-F5344CB8AC3E}">
        <p14:creationId xmlns:p14="http://schemas.microsoft.com/office/powerpoint/2010/main" val="4071119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5A65F-AB9B-4534-9182-C1011C7E9A8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US" sz="40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in 5 Jews has a disability.</a:t>
            </a: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4" name="Picture 3" descr="Young Jews with and without visible disabilities lit the Shabbat candle.&#10;">
            <a:extLst>
              <a:ext uri="{FF2B5EF4-FFF2-40B4-BE49-F238E27FC236}">
                <a16:creationId xmlns:a16="http://schemas.microsoft.com/office/drawing/2014/main" id="{A05CF45B-55EB-40B8-BBCD-BD52B9AA0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4431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33315F-A4C0-490F-A4DF-74E0DEC22061}"/>
              </a:ext>
            </a:extLst>
          </p:cNvPr>
          <p:cNvSpPr/>
          <p:nvPr/>
        </p:nvSpPr>
        <p:spPr>
          <a:xfrm>
            <a:off x="782585" y="5116219"/>
            <a:ext cx="10972826" cy="12480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in 5 Jews has a disability.</a:t>
            </a:r>
          </a:p>
        </p:txBody>
      </p:sp>
    </p:spTree>
    <p:extLst>
      <p:ext uri="{BB962C8B-B14F-4D97-AF65-F5344CB8AC3E}">
        <p14:creationId xmlns:p14="http://schemas.microsoft.com/office/powerpoint/2010/main" val="3974781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1DD98-E9F2-451E-9441-0AED49A05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9824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Disabilities Are….</a:t>
            </a:r>
          </a:p>
        </p:txBody>
      </p:sp>
      <p:sp>
        <p:nvSpPr>
          <p:cNvPr id="6" name="Invisible and Visible">
            <a:extLst>
              <a:ext uri="{FF2B5EF4-FFF2-40B4-BE49-F238E27FC236}">
                <a16:creationId xmlns:a16="http://schemas.microsoft.com/office/drawing/2014/main" id="{96C7E27D-4A58-4025-9CCE-3B5A12F606DF}"/>
              </a:ext>
            </a:extLst>
          </p:cNvPr>
          <p:cNvSpPr txBox="1"/>
          <p:nvPr/>
        </p:nvSpPr>
        <p:spPr>
          <a:xfrm>
            <a:off x="5093784" y="5412857"/>
            <a:ext cx="200337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indent="152400" algn="r"/>
          </a:lstStyle>
          <a:p>
            <a:pPr indent="0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isible and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isible </a:t>
            </a:r>
          </a:p>
        </p:txBody>
      </p:sp>
      <p:sp>
        <p:nvSpPr>
          <p:cNvPr id="7" name="Temporary and Permanent">
            <a:extLst>
              <a:ext uri="{FF2B5EF4-FFF2-40B4-BE49-F238E27FC236}">
                <a16:creationId xmlns:a16="http://schemas.microsoft.com/office/drawing/2014/main" id="{1D2411ED-7DEF-4FDA-AA9C-7753B57FA28D}"/>
              </a:ext>
            </a:extLst>
          </p:cNvPr>
          <p:cNvSpPr txBox="1"/>
          <p:nvPr/>
        </p:nvSpPr>
        <p:spPr>
          <a:xfrm>
            <a:off x="533533" y="5540502"/>
            <a:ext cx="3418840" cy="683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indent="203200" algn="ctr">
              <a:lnSpc>
                <a:spcPct val="80000"/>
              </a:lnSpc>
            </a:lvl1pPr>
          </a:lstStyle>
          <a:p>
            <a:pPr indent="0"/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Temporary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Permanent</a:t>
            </a:r>
          </a:p>
        </p:txBody>
      </p:sp>
      <p:sp>
        <p:nvSpPr>
          <p:cNvPr id="9" name="Invisible and Visible">
            <a:extLst>
              <a:ext uri="{FF2B5EF4-FFF2-40B4-BE49-F238E27FC236}">
                <a16:creationId xmlns:a16="http://schemas.microsoft.com/office/drawing/2014/main" id="{62472CCB-FEFC-41F2-8E99-7DDE9179D9AB}"/>
              </a:ext>
            </a:extLst>
          </p:cNvPr>
          <p:cNvSpPr txBox="1"/>
          <p:nvPr/>
        </p:nvSpPr>
        <p:spPr>
          <a:xfrm>
            <a:off x="9001175" y="5392769"/>
            <a:ext cx="207163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indent="152400" algn="r"/>
          </a:lstStyle>
          <a:p>
            <a:pPr indent="0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Born with it or Acquired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frican American man smiling at the camera&#10;">
            <a:extLst>
              <a:ext uri="{FF2B5EF4-FFF2-40B4-BE49-F238E27FC236}">
                <a16:creationId xmlns:a16="http://schemas.microsoft.com/office/drawing/2014/main" id="{DDC49BAA-34E6-4210-B6E0-A1978B6D0C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7339" y="1537412"/>
            <a:ext cx="3759795" cy="3847525"/>
          </a:xfrm>
          <a:prstGeom prst="rect">
            <a:avLst/>
          </a:prstGeom>
        </p:spPr>
      </p:pic>
      <p:pic>
        <p:nvPicPr>
          <p:cNvPr id="20" name="Picture 19" descr="Young male wheelchair user moves down a school hallway. &#10;">
            <a:extLst>
              <a:ext uri="{FF2B5EF4-FFF2-40B4-BE49-F238E27FC236}">
                <a16:creationId xmlns:a16="http://schemas.microsoft.com/office/drawing/2014/main" id="{356B7C43-4D0E-41C1-B5A0-312E4B2932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409" y="1522776"/>
            <a:ext cx="3857499" cy="3869993"/>
          </a:xfrm>
          <a:prstGeom prst="rect">
            <a:avLst/>
          </a:prstGeom>
        </p:spPr>
      </p:pic>
      <p:pic>
        <p:nvPicPr>
          <p:cNvPr id="19" name="hugging.jpg&#10;&#10;Picture 2" descr="Mother with two children, both with disabilities.&#10;">
            <a:extLst>
              <a:ext uri="{FF2B5EF4-FFF2-40B4-BE49-F238E27FC236}">
                <a16:creationId xmlns:a16="http://schemas.microsoft.com/office/drawing/2014/main" id="{BF0763A4-D3DE-452B-A287-816BD76678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954"/>
          <a:stretch/>
        </p:blipFill>
        <p:spPr>
          <a:xfrm>
            <a:off x="4223133" y="1521936"/>
            <a:ext cx="3875697" cy="38699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6109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0DAF7A-D903-408C-8C97-5228B5DBEA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67032" y="4602746"/>
            <a:ext cx="6021860" cy="6240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People with disabilities come from all minority communities.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C0EC26-C7B7-41B6-8090-A0F7E75AB6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1194" y="2658867"/>
            <a:ext cx="5399903" cy="11398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disability community is diverse.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1F3597-60D6-47E0-B868-48BE39AEF272}"/>
              </a:ext>
            </a:extLst>
          </p:cNvPr>
          <p:cNvSpPr/>
          <p:nvPr/>
        </p:nvSpPr>
        <p:spPr>
          <a:xfrm>
            <a:off x="700216" y="654484"/>
            <a:ext cx="635549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Anyone can join the disability community at any point. </a:t>
            </a:r>
          </a:p>
        </p:txBody>
      </p:sp>
      <p:pic>
        <p:nvPicPr>
          <p:cNvPr id="6" name="Picture 5" descr="Group shot of diverse ladies with a range of visible disabilities. &#10;">
            <a:extLst>
              <a:ext uri="{FF2B5EF4-FFF2-40B4-BE49-F238E27FC236}">
                <a16:creationId xmlns:a16="http://schemas.microsoft.com/office/drawing/2014/main" id="{D0450731-51F8-4D53-B495-F673942D20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692" y="-22575"/>
            <a:ext cx="4617308" cy="69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60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3FE1E86-1CE3-4826-B2EC-EF0CE09C5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1243" y="5076369"/>
            <a:ext cx="11492507" cy="118172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33315F-A4C0-490F-A4DF-74E0DEC22061}"/>
              </a:ext>
            </a:extLst>
          </p:cNvPr>
          <p:cNvSpPr/>
          <p:nvPr/>
        </p:nvSpPr>
        <p:spPr>
          <a:xfrm>
            <a:off x="2137722" y="5076970"/>
            <a:ext cx="3953444" cy="119800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a family member with a disability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2D620D-E320-45BA-A466-188D3D5A18D5}"/>
              </a:ext>
            </a:extLst>
          </p:cNvPr>
          <p:cNvSpPr txBox="1"/>
          <p:nvPr/>
        </p:nvSpPr>
        <p:spPr>
          <a:xfrm>
            <a:off x="361243" y="6346218"/>
            <a:ext cx="3472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Source: September 2012 poll, Laszlostrategies.com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E3440B-3E67-432A-9312-209300A97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39" y="365126"/>
            <a:ext cx="11631327" cy="1139824"/>
          </a:xfrm>
        </p:spPr>
        <p:txBody>
          <a:bodyPr>
            <a:normAutofit/>
          </a:bodyPr>
          <a:lstStyle/>
          <a:p>
            <a:r>
              <a:rPr lang="en-US" dirty="0"/>
              <a:t>People with Disabilities are Important to Jews</a:t>
            </a:r>
          </a:p>
        </p:txBody>
      </p:sp>
      <p:pic>
        <p:nvPicPr>
          <p:cNvPr id="11" name="Picture 10" descr="Young mother with two smiling children.&#10;">
            <a:extLst>
              <a:ext uri="{FF2B5EF4-FFF2-40B4-BE49-F238E27FC236}">
                <a16:creationId xmlns:a16="http://schemas.microsoft.com/office/drawing/2014/main" id="{8FF3DA75-514C-4137-A351-29933F1DD8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243" y="1551091"/>
            <a:ext cx="5838448" cy="35249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65982D-2CB0-4395-8EAD-04CA67B5CAB3}"/>
              </a:ext>
            </a:extLst>
          </p:cNvPr>
          <p:cNvSpPr/>
          <p:nvPr/>
        </p:nvSpPr>
        <p:spPr>
          <a:xfrm>
            <a:off x="7969397" y="5052679"/>
            <a:ext cx="3487287" cy="119800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a close friend with a disability</a:t>
            </a:r>
          </a:p>
        </p:txBody>
      </p:sp>
      <p:pic>
        <p:nvPicPr>
          <p:cNvPr id="15" name="Picture 14" descr="Group shot of RespectAbility Fellows.&#10;">
            <a:extLst>
              <a:ext uri="{FF2B5EF4-FFF2-40B4-BE49-F238E27FC236}">
                <a16:creationId xmlns:a16="http://schemas.microsoft.com/office/drawing/2014/main" id="{B9C87E9D-63BA-431E-B4D3-506D096BAE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3560" y="1541575"/>
            <a:ext cx="5690191" cy="35246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4598F9-C1BF-4B05-9F49-B8C03AF445BF}"/>
              </a:ext>
            </a:extLst>
          </p:cNvPr>
          <p:cNvSpPr txBox="1"/>
          <p:nvPr/>
        </p:nvSpPr>
        <p:spPr>
          <a:xfrm>
            <a:off x="735304" y="5266249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EFAF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39A362-1F6F-46CF-8757-D293D06B9F63}"/>
              </a:ext>
            </a:extLst>
          </p:cNvPr>
          <p:cNvSpPr txBox="1"/>
          <p:nvPr/>
        </p:nvSpPr>
        <p:spPr>
          <a:xfrm>
            <a:off x="6520521" y="5248700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EFAF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42%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33E73DD-017C-49F1-9B21-273E44276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163560" y="1541575"/>
            <a:ext cx="0" cy="47165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1E6AF8-27C3-44AA-B24F-A178B1E02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22422" y="5065036"/>
            <a:ext cx="1163132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137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E65828-13B6-4E44-91C1-DD6A92307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535" y="3025036"/>
            <a:ext cx="6231774" cy="435133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Employment Opportunities</a:t>
            </a:r>
          </a:p>
          <a:p>
            <a:r>
              <a:rPr lang="en-US" dirty="0">
                <a:solidFill>
                  <a:schemeClr val="tx1"/>
                </a:solidFill>
              </a:rPr>
              <a:t>Transition from School to Workforce</a:t>
            </a:r>
          </a:p>
          <a:p>
            <a:r>
              <a:rPr lang="en-US" dirty="0">
                <a:solidFill>
                  <a:schemeClr val="tx1"/>
                </a:solidFill>
              </a:rPr>
              <a:t>Jewish Summer Camp</a:t>
            </a:r>
          </a:p>
          <a:p>
            <a:r>
              <a:rPr lang="en-US" dirty="0">
                <a:solidFill>
                  <a:schemeClr val="tx1"/>
                </a:solidFill>
              </a:rPr>
              <a:t>Synagogue Services</a:t>
            </a:r>
          </a:p>
          <a:p>
            <a:r>
              <a:rPr lang="en-US" dirty="0">
                <a:solidFill>
                  <a:schemeClr val="tx1"/>
                </a:solidFill>
              </a:rPr>
              <a:t>Jewish Early Education</a:t>
            </a:r>
          </a:p>
          <a:p>
            <a:r>
              <a:rPr lang="en-US" dirty="0">
                <a:solidFill>
                  <a:schemeClr val="tx1"/>
                </a:solidFill>
              </a:rPr>
              <a:t>Hebrew School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5DFF3AE-E6C0-4105-9CEE-4E60FCBF5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Georgia" panose="02040502050405020303" pitchFamily="18" charset="0"/>
              </a:rPr>
              <a:t>Inclusion is Very Important to CA Jews</a:t>
            </a:r>
            <a:endParaRPr lang="en-US" sz="32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613A6EB-A11C-4515-9C8A-962E6923FD55}"/>
              </a:ext>
            </a:extLst>
          </p:cNvPr>
          <p:cNvSpPr txBox="1">
            <a:spLocks/>
          </p:cNvSpPr>
          <p:nvPr/>
        </p:nvSpPr>
        <p:spPr>
          <a:xfrm>
            <a:off x="8393548" y="2919271"/>
            <a:ext cx="895465" cy="628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EFAF30"/>
                </a:solidFill>
              </a:rPr>
              <a:t>80%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1FFAEE5-005B-430E-8E7D-F26C669CD587}"/>
              </a:ext>
            </a:extLst>
          </p:cNvPr>
          <p:cNvSpPr txBox="1">
            <a:spLocks/>
          </p:cNvSpPr>
          <p:nvPr/>
        </p:nvSpPr>
        <p:spPr>
          <a:xfrm>
            <a:off x="8403709" y="4000319"/>
            <a:ext cx="895465" cy="628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EFAF30"/>
                </a:solidFill>
              </a:rPr>
              <a:t>66%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9F26516-8294-44F8-9E92-6F523A53ACD0}"/>
              </a:ext>
            </a:extLst>
          </p:cNvPr>
          <p:cNvSpPr txBox="1">
            <a:spLocks/>
          </p:cNvSpPr>
          <p:nvPr/>
        </p:nvSpPr>
        <p:spPr>
          <a:xfrm>
            <a:off x="8369798" y="5119224"/>
            <a:ext cx="895465" cy="628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EFAF30"/>
                </a:solidFill>
              </a:rPr>
              <a:t>61%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474950B-DA57-4CDD-A2DF-AF16FAFE00B0}"/>
              </a:ext>
            </a:extLst>
          </p:cNvPr>
          <p:cNvSpPr txBox="1">
            <a:spLocks/>
          </p:cNvSpPr>
          <p:nvPr/>
        </p:nvSpPr>
        <p:spPr>
          <a:xfrm>
            <a:off x="8393549" y="3501981"/>
            <a:ext cx="895465" cy="628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EFAF30"/>
                </a:solidFill>
              </a:rPr>
              <a:t>71%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33C5A25-65BA-4A11-BC64-9B7B2417CF50}"/>
              </a:ext>
            </a:extLst>
          </p:cNvPr>
          <p:cNvSpPr txBox="1">
            <a:spLocks/>
          </p:cNvSpPr>
          <p:nvPr/>
        </p:nvSpPr>
        <p:spPr>
          <a:xfrm>
            <a:off x="8384280" y="4526757"/>
            <a:ext cx="895465" cy="628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EFAF30"/>
                </a:solidFill>
              </a:rPr>
              <a:t>63%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313B703-3217-4269-9385-DD9E2AD25CBF}"/>
              </a:ext>
            </a:extLst>
          </p:cNvPr>
          <p:cNvSpPr txBox="1">
            <a:spLocks/>
          </p:cNvSpPr>
          <p:nvPr/>
        </p:nvSpPr>
        <p:spPr>
          <a:xfrm>
            <a:off x="8396155" y="5626548"/>
            <a:ext cx="895465" cy="628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EFAF30"/>
                </a:solidFill>
              </a:rPr>
              <a:t>61%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19DDA8-C77A-4C12-A083-A0278C50BBD1}"/>
              </a:ext>
            </a:extLst>
          </p:cNvPr>
          <p:cNvSpPr txBox="1"/>
          <p:nvPr/>
        </p:nvSpPr>
        <p:spPr>
          <a:xfrm>
            <a:off x="335280" y="6532880"/>
            <a:ext cx="18710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Source: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RespectAbility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Survey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D5A98C-927A-47A4-AE1A-F9DD4D054AAE}"/>
              </a:ext>
            </a:extLst>
          </p:cNvPr>
          <p:cNvSpPr txBox="1"/>
          <p:nvPr/>
        </p:nvSpPr>
        <p:spPr>
          <a:xfrm>
            <a:off x="335280" y="1792647"/>
            <a:ext cx="9568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Percentage of California Jews who say inclusion in these places is extremely important to them:</a:t>
            </a:r>
          </a:p>
        </p:txBody>
      </p:sp>
    </p:spTree>
    <p:extLst>
      <p:ext uri="{BB962C8B-B14F-4D97-AF65-F5344CB8AC3E}">
        <p14:creationId xmlns:p14="http://schemas.microsoft.com/office/powerpoint/2010/main" val="3023669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117B41-BD22-46FA-AA69-2932C2A060C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More Statistics</a:t>
            </a:r>
          </a:p>
        </p:txBody>
      </p:sp>
      <p:pic>
        <p:nvPicPr>
          <p:cNvPr id="7" name="Picture 6" descr="Black and white picture of the stars of the A&amp;E TV show Born This Way. ">
            <a:extLst>
              <a:ext uri="{FF2B5EF4-FFF2-40B4-BE49-F238E27FC236}">
                <a16:creationId xmlns:a16="http://schemas.microsoft.com/office/drawing/2014/main" id="{72ED9966-268D-4EBC-9D82-84ED6862D3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158"/>
            <a:ext cx="12190228" cy="45203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02BA7E-E53B-4278-8906-33491AD8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91850" y="6191250"/>
            <a:ext cx="1123950" cy="60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97752E-8B4A-461E-8E8C-1F069E620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246226"/>
            <a:ext cx="12190228" cy="262193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B737B6-602A-4CE5-8F32-3860F473E85D}"/>
              </a:ext>
            </a:extLst>
          </p:cNvPr>
          <p:cNvSpPr txBox="1"/>
          <p:nvPr/>
        </p:nvSpPr>
        <p:spPr>
          <a:xfrm>
            <a:off x="2531976" y="4584487"/>
            <a:ext cx="31379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EFAF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in 3 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 with a disability have a job.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747035-C58E-4662-9550-134440085451}"/>
              </a:ext>
            </a:extLst>
          </p:cNvPr>
          <p:cNvSpPr txBox="1"/>
          <p:nvPr/>
        </p:nvSpPr>
        <p:spPr>
          <a:xfrm>
            <a:off x="6522086" y="4530537"/>
            <a:ext cx="32515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poverty rate is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EFAF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lang="en-US" sz="3000" b="1" dirty="0">
                <a:solidFill>
                  <a:srgbClr val="F5BA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of people without a disability.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D77733-3FEA-4EFA-901A-8CEDE74DA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0" y="4246226"/>
            <a:ext cx="12192000" cy="0"/>
          </a:xfrm>
          <a:prstGeom prst="line">
            <a:avLst/>
          </a:prstGeom>
          <a:ln w="38100">
            <a:solidFill>
              <a:srgbClr val="EFAF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E2DCB1-7201-40EB-9A11-017E48938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96000" y="4629261"/>
            <a:ext cx="0" cy="15242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881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11608</TotalTime>
  <Words>1226</Words>
  <Application>Microsoft Office PowerPoint</Application>
  <PresentationFormat>Widescreen</PresentationFormat>
  <Paragraphs>223</Paragraphs>
  <Slides>36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Courier New</vt:lpstr>
      <vt:lpstr>Georgia</vt:lpstr>
      <vt:lpstr>Times New Roman</vt:lpstr>
      <vt:lpstr>Office Theme</vt:lpstr>
      <vt:lpstr>RespectAbility Project Moses</vt:lpstr>
      <vt:lpstr>Celebrities with Disabilities</vt:lpstr>
      <vt:lpstr>Key Disability Statistics</vt:lpstr>
      <vt:lpstr>1 in 5 Jews has a disability. </vt:lpstr>
      <vt:lpstr>Disabilities Are….</vt:lpstr>
      <vt:lpstr>The disability community is diverse.</vt:lpstr>
      <vt:lpstr>People with Disabilities are Important to Jews</vt:lpstr>
      <vt:lpstr>Inclusion is Very Important to CA Jews</vt:lpstr>
      <vt:lpstr>More Statistics</vt:lpstr>
      <vt:lpstr>RespectAbility’s Mission</vt:lpstr>
      <vt:lpstr>Theory of Change</vt:lpstr>
      <vt:lpstr>Fight Implicit Bias</vt:lpstr>
      <vt:lpstr>Advocate for Best Practices</vt:lpstr>
      <vt:lpstr>Prepare Leadership Pipeline</vt:lpstr>
      <vt:lpstr>Jewish values are at the heart of our mission.</vt:lpstr>
      <vt:lpstr>Commitment to Inclusion</vt:lpstr>
      <vt:lpstr>Project Moses</vt:lpstr>
      <vt:lpstr> There are more than 600 open positions on Jewish jobs.com.</vt:lpstr>
      <vt:lpstr>Jewish Leaders with Disabilities</vt:lpstr>
      <vt:lpstr>Problem Solving</vt:lpstr>
      <vt:lpstr>Companies that recruited and supported employees with disabilities have a 30% greater profit margin.</vt:lpstr>
      <vt:lpstr>Inspiration from the Torah</vt:lpstr>
      <vt:lpstr>Project Moses </vt:lpstr>
      <vt:lpstr>What We Do</vt:lpstr>
      <vt:lpstr>Who We Reach</vt:lpstr>
      <vt:lpstr>Project Moses Team</vt:lpstr>
      <vt:lpstr>Our Success will be in Partnerships</vt:lpstr>
      <vt:lpstr>Program Goals</vt:lpstr>
      <vt:lpstr>Why RespectAbility? </vt:lpstr>
      <vt:lpstr>What Makes Us Unique</vt:lpstr>
      <vt:lpstr>Our Programs Reaching Beyond the Jewish World</vt:lpstr>
      <vt:lpstr>RespectAbility Accomplishments</vt:lpstr>
      <vt:lpstr>Together we can build a stronger community that will take advantage of the ABILITIES of Jews with disabilities, just like anyone else.</vt:lpstr>
      <vt:lpstr>Contact Information</vt:lpstr>
      <vt:lpstr>Appendix</vt:lpstr>
      <vt:lpstr>Moses Budget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Shader</dc:creator>
  <cp:lastModifiedBy>Philip Kahn-Pauli</cp:lastModifiedBy>
  <cp:revision>309</cp:revision>
  <dcterms:created xsi:type="dcterms:W3CDTF">2019-02-07T00:58:17Z</dcterms:created>
  <dcterms:modified xsi:type="dcterms:W3CDTF">2019-03-19T15:30:08Z</dcterms:modified>
</cp:coreProperties>
</file>