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14" r:id="rId5"/>
  </p:sldMasterIdLst>
  <p:notesMasterIdLst>
    <p:notesMasterId r:id="rId75"/>
  </p:notesMasterIdLst>
  <p:handoutMasterIdLst>
    <p:handoutMasterId r:id="rId76"/>
  </p:handoutMasterIdLst>
  <p:sldIdLst>
    <p:sldId id="353" r:id="rId6"/>
    <p:sldId id="495" r:id="rId7"/>
    <p:sldId id="355" r:id="rId8"/>
    <p:sldId id="354" r:id="rId9"/>
    <p:sldId id="351" r:id="rId10"/>
    <p:sldId id="269" r:id="rId11"/>
    <p:sldId id="261" r:id="rId12"/>
    <p:sldId id="343" r:id="rId13"/>
    <p:sldId id="267" r:id="rId14"/>
    <p:sldId id="263" r:id="rId15"/>
    <p:sldId id="307" r:id="rId16"/>
    <p:sldId id="308" r:id="rId17"/>
    <p:sldId id="304" r:id="rId18"/>
    <p:sldId id="305" r:id="rId19"/>
    <p:sldId id="306" r:id="rId20"/>
    <p:sldId id="309" r:id="rId21"/>
    <p:sldId id="311" r:id="rId22"/>
    <p:sldId id="317" r:id="rId23"/>
    <p:sldId id="288" r:id="rId24"/>
    <p:sldId id="259" r:id="rId25"/>
    <p:sldId id="315" r:id="rId26"/>
    <p:sldId id="310" r:id="rId27"/>
    <p:sldId id="340" r:id="rId28"/>
    <p:sldId id="344" r:id="rId29"/>
    <p:sldId id="270" r:id="rId30"/>
    <p:sldId id="260" r:id="rId31"/>
    <p:sldId id="291" r:id="rId32"/>
    <p:sldId id="292" r:id="rId33"/>
    <p:sldId id="293" r:id="rId34"/>
    <p:sldId id="316" r:id="rId35"/>
    <p:sldId id="294" r:id="rId36"/>
    <p:sldId id="295" r:id="rId37"/>
    <p:sldId id="296" r:id="rId38"/>
    <p:sldId id="297" r:id="rId39"/>
    <p:sldId id="298" r:id="rId40"/>
    <p:sldId id="301" r:id="rId41"/>
    <p:sldId id="272" r:id="rId42"/>
    <p:sldId id="299" r:id="rId43"/>
    <p:sldId id="300" r:id="rId44"/>
    <p:sldId id="302" r:id="rId45"/>
    <p:sldId id="303" r:id="rId46"/>
    <p:sldId id="347" r:id="rId47"/>
    <p:sldId id="348" r:id="rId48"/>
    <p:sldId id="349" r:id="rId49"/>
    <p:sldId id="350" r:id="rId50"/>
    <p:sldId id="284" r:id="rId51"/>
    <p:sldId id="346" r:id="rId52"/>
    <p:sldId id="481" r:id="rId53"/>
    <p:sldId id="494" r:id="rId54"/>
    <p:sldId id="431" r:id="rId55"/>
    <p:sldId id="496" r:id="rId56"/>
    <p:sldId id="318" r:id="rId57"/>
    <p:sldId id="345"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62" d="100"/>
          <a:sy n="62" d="100"/>
        </p:scale>
        <p:origin x="960" y="72"/>
      </p:cViewPr>
      <p:guideLst/>
    </p:cSldViewPr>
  </p:slideViewPr>
  <p:outlineViewPr>
    <p:cViewPr>
      <p:scale>
        <a:sx n="33" d="100"/>
        <a:sy n="33" d="100"/>
      </p:scale>
      <p:origin x="0" y="-31116"/>
    </p:cViewPr>
  </p:outlineViewPr>
  <p:notesTextViewPr>
    <p:cViewPr>
      <p:scale>
        <a:sx n="1" d="1"/>
        <a:sy n="1" d="1"/>
      </p:scale>
      <p:origin x="0" y="0"/>
    </p:cViewPr>
  </p:notesTextViewPr>
  <p:sorterViewPr>
    <p:cViewPr varScale="1">
      <p:scale>
        <a:sx n="100" d="100"/>
        <a:sy n="100" d="100"/>
      </p:scale>
      <p:origin x="0" y="-110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4F0703-D65E-8543-9517-946BC1FCB5C7}"/>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2BE9FD-6635-024E-BD11-C1CC4E885982}"/>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94FF1AED-1B6E-404D-96A6-F25D6CD48561}" type="datetimeFigureOut">
              <a:rPr lang="en-US" smtClean="0"/>
              <a:t>3/12/2019</a:t>
            </a:fld>
            <a:endParaRPr lang="en-US"/>
          </a:p>
        </p:txBody>
      </p:sp>
      <p:sp>
        <p:nvSpPr>
          <p:cNvPr id="4" name="Footer Placeholder 3">
            <a:extLst>
              <a:ext uri="{FF2B5EF4-FFF2-40B4-BE49-F238E27FC236}">
                <a16:creationId xmlns:a16="http://schemas.microsoft.com/office/drawing/2014/main" id="{73A96842-40B3-FB43-B8E3-CF4F406F8F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AC03A4-D978-1F4B-9443-FD8F0F9EFA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103F12-E94F-D547-92CB-D919998FCFCC}" type="slidenum">
              <a:rPr lang="en-US" smtClean="0"/>
              <a:t>‹#›</a:t>
            </a:fld>
            <a:endParaRPr lang="en-US"/>
          </a:p>
        </p:txBody>
      </p:sp>
    </p:spTree>
    <p:extLst>
      <p:ext uri="{BB962C8B-B14F-4D97-AF65-F5344CB8AC3E}">
        <p14:creationId xmlns:p14="http://schemas.microsoft.com/office/powerpoint/2010/main" val="1932556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98EC58AE-10A8-451C-98AB-C8796A775F2A}" type="datetimeFigureOut">
              <a:rPr lang="en-US" smtClean="0"/>
              <a:t>3/12/2019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6FD9EC-9979-4347-BBA5-5970CCFE3F04}" type="slidenum">
              <a:rPr lang="en-US" smtClean="0"/>
              <a:t>‹#›</a:t>
            </a:fld>
            <a:endParaRPr lang="en-US"/>
          </a:p>
        </p:txBody>
      </p:sp>
    </p:spTree>
    <p:extLst>
      <p:ext uri="{BB962C8B-B14F-4D97-AF65-F5344CB8AC3E}">
        <p14:creationId xmlns:p14="http://schemas.microsoft.com/office/powerpoint/2010/main" val="613428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d5coalition.org/2015/06/celebrating-ada-its-time-to-add-a-disability-lens-to-our-philanthropy/"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respectability.org/2014/12/disability-etiquette/"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philanthropy.com/article/Opinion-Ford-s-Push-on/237762" TargetMode="External"/><Relationship Id="rId3" Type="http://schemas.openxmlformats.org/officeDocument/2006/relationships/hyperlink" Target="https://www.respectability.org/resources/Employers-Embracing-Employees-Disabilities/" TargetMode="External"/><Relationship Id="rId7" Type="http://schemas.openxmlformats.org/officeDocument/2006/relationships/hyperlink" Target="http://www.askearn.org/about/"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files.ctctcdn.com/6a358ed5001/7706c4df-5217-4fb5-948c-71e0d6c94f49.pdf?ver=1454348201000" TargetMode="External"/><Relationship Id="rId5" Type="http://schemas.openxmlformats.org/officeDocument/2006/relationships/hyperlink" Target="https://askjan.org/index.html" TargetMode="External"/><Relationship Id="rId4" Type="http://schemas.openxmlformats.org/officeDocument/2006/relationships/hyperlink" Target="https://tapability.org/" TargetMode="External"/><Relationship Id="rId9" Type="http://schemas.openxmlformats.org/officeDocument/2006/relationships/hyperlink" Target="https://www.respectability.org/hollywood-inclusio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respectability.org/2014/11/want-to-make-your-documents-and-presentations-accessible-to-individuals-with-disabilities-free-webinar-to-learn-easy-ways-to-do-it-for-free/" TargetMode="External"/><Relationship Id="rId7" Type="http://schemas.openxmlformats.org/officeDocument/2006/relationships/hyperlink" Target="http://www.socialinnovationsjournal.org/sectors/92-nonprofit-community/2166-social-enterprise-creating-employment-opportunities-for-people-with-disabilities"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respectability.org/inclusion-toolkits/disability-faq/#q10" TargetMode="External"/><Relationship Id="rId5" Type="http://schemas.openxmlformats.org/officeDocument/2006/relationships/hyperlink" Target="https://www.respectability.org/inclusion-toolkits/disability-faq/#q12" TargetMode="External"/><Relationship Id="rId4" Type="http://schemas.openxmlformats.org/officeDocument/2006/relationships/hyperlink" Target="https://www.youtube.com/watch?v=hSrfeCk_Bzw&amp;list=PL7lfR31A58RZMwsBsvnLGK7OoQ7MESmAm&amp;index=5"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disabilitystatistics.org/sources.cfm?n=3#acs"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disabilitycompendium.org/docs/default-source/2014-compendium/2014_compendium.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66" name="Shape 166"/>
          <p:cNvSpPr txBox="1">
            <a:spLocks noGrp="1"/>
          </p:cNvSpPr>
          <p:nvPr>
            <p:ph type="body" idx="1"/>
          </p:nvPr>
        </p:nvSpPr>
        <p:spPr>
          <a:xfrm>
            <a:off x="701044" y="4415791"/>
            <a:ext cx="5608319" cy="4183380"/>
          </a:xfrm>
          <a:prstGeom prst="rect">
            <a:avLst/>
          </a:prstGeom>
          <a:noFill/>
          <a:ln>
            <a:noFill/>
          </a:ln>
        </p:spPr>
        <p:txBody>
          <a:bodyPr wrap="square" lIns="93137" tIns="46543" rIns="93137" bIns="46543" anchor="t" anchorCtr="0">
            <a:noAutofit/>
          </a:bodyPr>
          <a:lstStyle/>
          <a:p>
            <a:pPr indent="-19412">
              <a:buSzPct val="25000"/>
              <a:buNone/>
            </a:pPr>
            <a:endParaRPr/>
          </a:p>
        </p:txBody>
      </p:sp>
      <p:sp>
        <p:nvSpPr>
          <p:cNvPr id="167" name="Shape 167"/>
          <p:cNvSpPr txBox="1">
            <a:spLocks noGrp="1"/>
          </p:cNvSpPr>
          <p:nvPr>
            <p:ph type="sldNum" idx="12"/>
          </p:nvPr>
        </p:nvSpPr>
        <p:spPr>
          <a:xfrm>
            <a:off x="3970940" y="8829967"/>
            <a:ext cx="3037839" cy="464820"/>
          </a:xfrm>
          <a:prstGeom prst="rect">
            <a:avLst/>
          </a:prstGeom>
          <a:noFill/>
          <a:ln>
            <a:noFill/>
          </a:ln>
        </p:spPr>
        <p:txBody>
          <a:bodyPr wrap="square" lIns="93137" tIns="46543" rIns="93137" bIns="46543" anchor="b" anchorCtr="0">
            <a:noAutofit/>
          </a:bodyPr>
          <a:lstStyle/>
          <a:p>
            <a:pPr indent="-19412" algn="r">
              <a:buClr>
                <a:srgbClr val="000000"/>
              </a:buClr>
              <a:buSzPct val="25000"/>
            </a:pPr>
            <a:fld id="{00000000-1234-1234-1234-123412341234}" type="slidenum">
              <a:rPr lang="en-US" sz="1200">
                <a:latin typeface="Calibri"/>
                <a:ea typeface="Calibri"/>
                <a:cs typeface="Calibri"/>
                <a:sym typeface="Calibri"/>
              </a:rPr>
              <a:pPr indent="-19412" algn="r">
                <a:buClr>
                  <a:srgbClr val="000000"/>
                </a:buClr>
                <a:buSzPct val="25000"/>
              </a:pPr>
              <a:t>1</a:t>
            </a:fld>
            <a:endParaRPr lang="en-US" sz="1200">
              <a:latin typeface="Calibri"/>
              <a:ea typeface="Calibri"/>
              <a:cs typeface="Calibri"/>
              <a:sym typeface="Calibri"/>
            </a:endParaRPr>
          </a:p>
        </p:txBody>
      </p:sp>
    </p:spTree>
    <p:extLst>
      <p:ext uri="{BB962C8B-B14F-4D97-AF65-F5344CB8AC3E}">
        <p14:creationId xmlns:p14="http://schemas.microsoft.com/office/powerpoint/2010/main" val="2518119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t>25</a:t>
            </a:fld>
            <a:endParaRPr lang="en-US"/>
          </a:p>
        </p:txBody>
      </p:sp>
    </p:spTree>
    <p:extLst>
      <p:ext uri="{BB962C8B-B14F-4D97-AF65-F5344CB8AC3E}">
        <p14:creationId xmlns:p14="http://schemas.microsoft.com/office/powerpoint/2010/main" val="3476640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20" name="Google Shape;22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29" name="Google Shape;229;p18: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e2ac25503_0_1:notes"/>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Google Shape;237;g3e2ac25503_0_1:notes"/>
          <p:cNvSpPr txBox="1">
            <a:spLocks noGrp="1"/>
          </p:cNvSpPr>
          <p:nvPr>
            <p:ph type="body" idx="1"/>
          </p:nvPr>
        </p:nvSpPr>
        <p:spPr>
          <a:xfrm>
            <a:off x="685800" y="4400551"/>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38" name="Google Shape;238;g3e2ac25503_0_1:notes"/>
          <p:cNvSpPr txBox="1">
            <a:spLocks noGrp="1"/>
          </p:cNvSpPr>
          <p:nvPr>
            <p:ph type="sldNum" idx="12"/>
          </p:nvPr>
        </p:nvSpPr>
        <p:spPr>
          <a:xfrm>
            <a:off x="3884613" y="8685215"/>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48" name="Google Shape;248;p3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56" name="Google Shape;256;p2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65" name="Google Shape;265;p34: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73" name="Google Shape;273;p3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82" name="Google Shape;282;p33: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51" name="Google Shape;351;p3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5681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d8c33ab49_0_0:notes"/>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Google Shape;290;g3d8c33ab49_0_0:notes"/>
          <p:cNvSpPr txBox="1">
            <a:spLocks noGrp="1"/>
          </p:cNvSpPr>
          <p:nvPr>
            <p:ph type="body" idx="1"/>
          </p:nvPr>
        </p:nvSpPr>
        <p:spPr>
          <a:xfrm>
            <a:off x="685800" y="4400551"/>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91" name="Google Shape;291;g3d8c33ab49_0_0:notes"/>
          <p:cNvSpPr txBox="1">
            <a:spLocks noGrp="1"/>
          </p:cNvSpPr>
          <p:nvPr>
            <p:ph type="sldNum" idx="12"/>
          </p:nvPr>
        </p:nvSpPr>
        <p:spPr>
          <a:xfrm>
            <a:off x="3884613" y="8685215"/>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99" name="Google Shape;299;p27: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d92691503_1_35:notes"/>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Google Shape;308;g3d92691503_1_35:notes"/>
          <p:cNvSpPr txBox="1">
            <a:spLocks noGrp="1"/>
          </p:cNvSpPr>
          <p:nvPr>
            <p:ph type="body" idx="1"/>
          </p:nvPr>
        </p:nvSpPr>
        <p:spPr>
          <a:xfrm>
            <a:off x="685800" y="4400551"/>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09" name="Google Shape;309;g3d92691503_1_35:notes"/>
          <p:cNvSpPr txBox="1">
            <a:spLocks noGrp="1"/>
          </p:cNvSpPr>
          <p:nvPr>
            <p:ph type="sldNum" idx="12"/>
          </p:nvPr>
        </p:nvSpPr>
        <p:spPr>
          <a:xfrm>
            <a:off x="3884613" y="8685215"/>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17" name="Google Shape;317;p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42" name="Google Shape;342;p7: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0000"/>
                </a:solidFill>
                <a:latin typeface="Libre Baskerville"/>
                <a:ea typeface="Libre Baskerville"/>
                <a:cs typeface="Libre Baskerville"/>
                <a:sym typeface="Libre Baskerville"/>
              </a:rPr>
              <a:t>1) The message that all people are of equal value and must be respected and heard fairly, must be communicated by President and Board</a:t>
            </a:r>
            <a:endParaRPr lang="en-US" sz="1200"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Libre Baskerville"/>
                <a:ea typeface="Libre Baskerville"/>
                <a:cs typeface="Libre Baskerville"/>
                <a:sym typeface="Libre Baskerville"/>
              </a:rPr>
              <a:t>2) Disability impacts people of all races, genders, and backgrounds. However,</a:t>
            </a:r>
            <a:r>
              <a:rPr lang="en-US" sz="1200" b="1" dirty="0">
                <a:solidFill>
                  <a:schemeClr val="dk1"/>
                </a:solidFill>
                <a:latin typeface="Libre Baskerville"/>
                <a:ea typeface="Libre Baskerville"/>
                <a:cs typeface="Libre Baskerville"/>
                <a:sym typeface="Libre Baskerville"/>
              </a:rPr>
              <a:t> youth with multiple minority status</a:t>
            </a:r>
            <a:r>
              <a:rPr lang="en-US" sz="1200" dirty="0">
                <a:solidFill>
                  <a:schemeClr val="dk1"/>
                </a:solidFill>
                <a:latin typeface="Libre Baskerville"/>
                <a:ea typeface="Libre Baskerville"/>
                <a:cs typeface="Libre Baskerville"/>
                <a:sym typeface="Libre Baskerville"/>
              </a:rPr>
              <a:t> (i.e. person of color /English language learners + disability face double discrimination) are most likely to enter the </a:t>
            </a:r>
            <a:r>
              <a:rPr lang="en-US" sz="1200" b="1" dirty="0">
                <a:solidFill>
                  <a:schemeClr val="dk1"/>
                </a:solidFill>
                <a:latin typeface="Libre Baskerville"/>
                <a:ea typeface="Libre Baskerville"/>
                <a:cs typeface="Libre Baskerville"/>
                <a:sym typeface="Libre Baskerville"/>
              </a:rPr>
              <a:t>school-to-prison pipeline, become homeless and/or live in poverty</a:t>
            </a:r>
            <a:r>
              <a:rPr lang="en-US" sz="1200" dirty="0">
                <a:solidFill>
                  <a:schemeClr val="dk1"/>
                </a:solidFill>
                <a:latin typeface="Libre Baskerville"/>
                <a:ea typeface="Libre Baskerville"/>
                <a:cs typeface="Libre Baskerville"/>
                <a:sym typeface="Libre Baskerville"/>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hlink"/>
                </a:solidFill>
                <a:latin typeface="Libre Baskerville"/>
                <a:ea typeface="Libre Baskerville"/>
                <a:cs typeface="Libre Baskerville"/>
                <a:sym typeface="Libre Baskerville"/>
                <a:hlinkClick r:id="rId3"/>
              </a:rPr>
              <a:t>It’s Time to Add a Disability Lens to Our Philanthropy</a:t>
            </a:r>
            <a:endParaRPr lang="en-US" sz="1200" u="sng" dirty="0">
              <a:solidFill>
                <a:schemeClr val="hlink"/>
              </a:solidFill>
              <a:latin typeface="Libre Baskerville"/>
              <a:ea typeface="Libre Baskerville"/>
              <a:cs typeface="Libre Baskerville"/>
              <a:sym typeface="Libre Baskervill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dirty="0">
              <a:solidFill>
                <a:schemeClr val="hlink"/>
              </a:solidFill>
              <a:latin typeface="Libre Baskerville"/>
              <a:ea typeface="Libre Baskerville"/>
              <a:cs typeface="Libre Baskerville"/>
              <a:sym typeface="Libre Baskerville"/>
            </a:endParaRPr>
          </a:p>
          <a:p>
            <a:pPr marL="73963" lvl="1"/>
            <a:r>
              <a:rPr lang="en-US" dirty="0">
                <a:solidFill>
                  <a:srgbClr val="000000"/>
                </a:solidFill>
                <a:latin typeface="Libre Baskerville"/>
                <a:ea typeface="Libre Baskerville"/>
                <a:cs typeface="Libre Baskerville"/>
                <a:sym typeface="Libre Baskerville"/>
              </a:rPr>
              <a:t>3) </a:t>
            </a:r>
            <a:r>
              <a:rPr lang="en-US" sz="2000" dirty="0">
                <a:latin typeface="Libre Baskerville"/>
                <a:ea typeface="Libre Baskerville"/>
                <a:cs typeface="Libre Baskerville"/>
                <a:sym typeface="Libre Baskerville"/>
              </a:rPr>
              <a:t>Use</a:t>
            </a:r>
            <a:r>
              <a:rPr lang="en-US" sz="2000" dirty="0">
                <a:solidFill>
                  <a:srgbClr val="000000"/>
                </a:solidFill>
                <a:latin typeface="Libre Baskerville"/>
                <a:ea typeface="Libre Baskerville"/>
                <a:cs typeface="Libre Baskerville"/>
                <a:sym typeface="Libre Baskerville"/>
              </a:rPr>
              <a:t> </a:t>
            </a:r>
            <a:r>
              <a:rPr lang="en-US" sz="2000" dirty="0">
                <a:latin typeface="Libre Baskerville"/>
                <a:ea typeface="Libre Baskerville"/>
                <a:cs typeface="Libre Baskerville"/>
                <a:sym typeface="Libre Baskerville"/>
              </a:rPr>
              <a:t>“person first”</a:t>
            </a:r>
            <a:r>
              <a:rPr lang="en-US" sz="2000" dirty="0">
                <a:solidFill>
                  <a:srgbClr val="000000"/>
                </a:solidFill>
                <a:latin typeface="Libre Baskerville"/>
                <a:ea typeface="Libre Baskerville"/>
                <a:cs typeface="Libre Baskerville"/>
                <a:sym typeface="Libre Baskerville"/>
              </a:rPr>
              <a:t> language when appropriate </a:t>
            </a:r>
          </a:p>
          <a:p>
            <a:pPr marL="73963" lvl="1"/>
            <a:r>
              <a:rPr lang="en-US" sz="2000" dirty="0">
                <a:solidFill>
                  <a:srgbClr val="000000"/>
                </a:solidFill>
                <a:latin typeface="Libre Baskerville"/>
                <a:ea typeface="Libre Baskerville"/>
                <a:cs typeface="Libre Baskerville"/>
                <a:sym typeface="Libre Baskerville"/>
              </a:rPr>
              <a:t>    </a:t>
            </a:r>
            <a:r>
              <a:rPr lang="en-US" sz="2000" dirty="0">
                <a:latin typeface="Libre Baskerville"/>
                <a:ea typeface="Libre Baskerville"/>
                <a:cs typeface="Libre Baskerville"/>
                <a:sym typeface="Libre Baskerville"/>
              </a:rPr>
              <a:t>Have an accommodation policy</a:t>
            </a:r>
          </a:p>
          <a:p>
            <a:pPr marL="73963" lvl="1"/>
            <a:r>
              <a:rPr lang="en-US" sz="2000" dirty="0">
                <a:solidFill>
                  <a:schemeClr val="dk1"/>
                </a:solidFill>
                <a:latin typeface="Libre Baskerville"/>
                <a:ea typeface="Libre Baskerville"/>
                <a:cs typeface="Libre Baskerville"/>
                <a:sym typeface="Libre Baskerville"/>
              </a:rPr>
              <a:t>    Made a conscious decision and effort to seek out and include certain demographic groups whether that was gender, race, or sexual orientation</a:t>
            </a:r>
            <a:endParaRPr lang="en-US" sz="2000" u="none" dirty="0">
              <a:solidFill>
                <a:schemeClr val="tx1"/>
              </a:solidFill>
              <a:latin typeface="Libre Baskerville"/>
              <a:ea typeface="Libre Baskerville"/>
              <a:cs typeface="Libre Baskerville"/>
              <a:sym typeface="Libre Baskerville"/>
            </a:endParaRPr>
          </a:p>
          <a:p>
            <a:pPr marL="73963" lvl="1"/>
            <a:r>
              <a:rPr lang="en-US" sz="2000" u="none" dirty="0">
                <a:solidFill>
                  <a:schemeClr val="tx1"/>
                </a:solidFill>
                <a:latin typeface="Libre Baskerville"/>
                <a:ea typeface="Libre Baskerville"/>
                <a:cs typeface="Libre Baskerville"/>
                <a:sym typeface="Libre Baskerville"/>
                <a:hlinkClick r:id="rId4"/>
              </a:rPr>
              <a:t>    </a:t>
            </a:r>
            <a:r>
              <a:rPr lang="en-US" sz="2000" u="sng" dirty="0">
                <a:solidFill>
                  <a:schemeClr val="hlink"/>
                </a:solidFill>
                <a:latin typeface="Libre Baskerville"/>
                <a:ea typeface="Libre Baskerville"/>
                <a:cs typeface="Libre Baskerville"/>
                <a:sym typeface="Libre Baskerville"/>
                <a:hlinkClick r:id="rId4"/>
              </a:rPr>
              <a:t>Webinar on Disability Etiquette</a:t>
            </a:r>
            <a:endParaRPr lang="en-US" sz="2000" dirty="0">
              <a:latin typeface="Libre Baskerville"/>
              <a:ea typeface="Libre Baskerville"/>
              <a:cs typeface="Libre Baskerville"/>
              <a:sym typeface="Libre Baskervill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dk1"/>
              </a:solidFill>
              <a:latin typeface="Libre Baskerville"/>
              <a:ea typeface="Libre Baskerville"/>
              <a:cs typeface="Libre Baskerville"/>
              <a:sym typeface="Libre Baskervill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dk1"/>
              </a:solidFill>
              <a:latin typeface="Libre Baskerville"/>
              <a:ea typeface="Libre Baskerville"/>
              <a:cs typeface="Libre Baskerville"/>
              <a:sym typeface="Libre Baskerville"/>
            </a:endParaRPr>
          </a:p>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42</a:t>
            </a:fld>
            <a:endParaRPr lang="en-US"/>
          </a:p>
        </p:txBody>
      </p:sp>
    </p:spTree>
    <p:extLst>
      <p:ext uri="{BB962C8B-B14F-4D97-AF65-F5344CB8AC3E}">
        <p14:creationId xmlns:p14="http://schemas.microsoft.com/office/powerpoint/2010/main" val="4292077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Libre Baskerville"/>
                <a:ea typeface="Libre Baskerville"/>
                <a:cs typeface="Libre Baskerville"/>
                <a:sym typeface="Libre Baskerville"/>
              </a:rPr>
              <a:t>4) </a:t>
            </a:r>
          </a:p>
          <a:p>
            <a:pPr marL="498549" indent="-449820">
              <a:buClr>
                <a:srgbClr val="000000"/>
              </a:buClr>
              <a:buSzPts val="2000"/>
              <a:buFont typeface="Libre Baskerville"/>
              <a:buChar char="●"/>
            </a:pPr>
            <a:r>
              <a:rPr lang="en-US" sz="1200" u="sng" dirty="0" err="1">
                <a:solidFill>
                  <a:schemeClr val="hlink"/>
                </a:solidFill>
                <a:latin typeface="Libre Baskerville"/>
                <a:ea typeface="Libre Baskerville"/>
                <a:cs typeface="Libre Baskerville"/>
                <a:sym typeface="Libre Baskerville"/>
                <a:hlinkClick r:id="rId3"/>
              </a:rPr>
              <a:t>RespectAbility</a:t>
            </a:r>
            <a:r>
              <a:rPr lang="en-US" sz="1200" dirty="0">
                <a:latin typeface="Libre Baskerville"/>
                <a:ea typeface="Libre Baskerville"/>
                <a:cs typeface="Libre Baskerville"/>
                <a:sym typeface="Libre Baskerville"/>
              </a:rPr>
              <a:t>, Best Practices for Employers</a:t>
            </a:r>
          </a:p>
          <a:p>
            <a:pPr marL="498549" indent="-449820">
              <a:spcBef>
                <a:spcPts val="1000"/>
              </a:spcBef>
              <a:buClr>
                <a:schemeClr val="dk1"/>
              </a:buClr>
              <a:buSzPts val="2000"/>
              <a:buFont typeface="Libre Baskerville"/>
              <a:buChar char="●"/>
            </a:pPr>
            <a:r>
              <a:rPr lang="en-US" sz="1200" u="sng" dirty="0" err="1">
                <a:solidFill>
                  <a:schemeClr val="hlink"/>
                </a:solidFill>
                <a:latin typeface="Libre Baskerville"/>
                <a:ea typeface="Libre Baskerville"/>
                <a:cs typeface="Libre Baskerville"/>
                <a:sym typeface="Libre Baskerville"/>
                <a:hlinkClick r:id="rId4"/>
              </a:rPr>
              <a:t>TAPAbility</a:t>
            </a:r>
            <a:r>
              <a:rPr lang="en-US" sz="1200" dirty="0">
                <a:solidFill>
                  <a:schemeClr val="dk1"/>
                </a:solidFill>
                <a:latin typeface="Libre Baskerville"/>
                <a:ea typeface="Libre Baskerville"/>
                <a:cs typeface="Libre Baskerville"/>
                <a:sym typeface="Libre Baskerville"/>
              </a:rPr>
              <a:t>, which can source talent</a:t>
            </a:r>
          </a:p>
          <a:p>
            <a:pPr marL="498549" indent="-449820">
              <a:spcBef>
                <a:spcPts val="1000"/>
              </a:spcBef>
              <a:buClr>
                <a:schemeClr val="dk1"/>
              </a:buClr>
              <a:buSzPts val="2000"/>
              <a:buFont typeface="Libre Baskerville"/>
              <a:buChar char="●"/>
            </a:pPr>
            <a:r>
              <a:rPr lang="en-US" sz="1200" dirty="0">
                <a:solidFill>
                  <a:schemeClr val="dk1"/>
                </a:solidFill>
                <a:latin typeface="Libre Baskerville"/>
                <a:ea typeface="Libre Baskerville"/>
                <a:cs typeface="Libre Baskerville"/>
                <a:sym typeface="Libre Baskerville"/>
              </a:rPr>
              <a:t> </a:t>
            </a:r>
            <a:r>
              <a:rPr lang="en-US" sz="1200" u="sng" dirty="0">
                <a:solidFill>
                  <a:schemeClr val="hlink"/>
                </a:solidFill>
                <a:latin typeface="Libre Baskerville"/>
                <a:ea typeface="Libre Baskerville"/>
                <a:cs typeface="Libre Baskerville"/>
                <a:sym typeface="Libre Baskerville"/>
                <a:hlinkClick r:id="rId5"/>
              </a:rPr>
              <a:t>AskJan.org</a:t>
            </a:r>
            <a:r>
              <a:rPr lang="en-US" sz="1200" dirty="0">
                <a:solidFill>
                  <a:schemeClr val="dk1"/>
                </a:solidFill>
                <a:latin typeface="Libre Baskerville"/>
                <a:ea typeface="Libre Baskerville"/>
                <a:cs typeface="Libre Baskerville"/>
                <a:sym typeface="Libre Baskerville"/>
              </a:rPr>
              <a:t>, which can problem solve inclusive employment questions for free</a:t>
            </a:r>
          </a:p>
          <a:p>
            <a:pPr marL="498549" indent="-449820">
              <a:spcBef>
                <a:spcPts val="1000"/>
              </a:spcBef>
              <a:buClr>
                <a:schemeClr val="dk1"/>
              </a:buClr>
              <a:buSzPts val="2000"/>
              <a:buFont typeface="Libre Baskerville"/>
              <a:buChar char="●"/>
            </a:pPr>
            <a:r>
              <a:rPr lang="en-US" sz="1200" u="sng" dirty="0">
                <a:solidFill>
                  <a:schemeClr val="hlink"/>
                </a:solidFill>
                <a:latin typeface="Libre Baskerville"/>
                <a:ea typeface="Libre Baskerville"/>
                <a:cs typeface="Libre Baskerville"/>
                <a:sym typeface="Libre Baskerville"/>
                <a:hlinkClick r:id="rId6"/>
              </a:rPr>
              <a:t>Diverse Managers - Philanthropy’s Next Hurdle</a:t>
            </a:r>
            <a:endParaRPr lang="en-US" sz="1200" dirty="0">
              <a:solidFill>
                <a:schemeClr val="dk1"/>
              </a:solidFill>
              <a:latin typeface="Libre Baskerville"/>
              <a:ea typeface="Libre Baskerville"/>
              <a:cs typeface="Libre Baskerville"/>
              <a:sym typeface="Libre Baskerville"/>
            </a:endParaRPr>
          </a:p>
          <a:p>
            <a:pPr>
              <a:spcBef>
                <a:spcPts val="1000"/>
              </a:spcBef>
            </a:pPr>
            <a:endParaRPr lang="en-US" sz="1200" dirty="0">
              <a:latin typeface="Libre Baskerville"/>
              <a:ea typeface="Libre Baskerville"/>
              <a:cs typeface="Libre Baskerville"/>
              <a:sym typeface="Libre Baskerville"/>
            </a:endParaRPr>
          </a:p>
          <a:p>
            <a:pPr>
              <a:spcBef>
                <a:spcPts val="1000"/>
              </a:spcBef>
            </a:pPr>
            <a:r>
              <a:rPr lang="en-US" sz="1200" dirty="0">
                <a:latin typeface="Libre Baskerville"/>
                <a:ea typeface="Libre Baskerville"/>
                <a:cs typeface="Libre Baskerville"/>
                <a:sym typeface="Libre Baskerville"/>
              </a:rPr>
              <a:t>5)</a:t>
            </a:r>
          </a:p>
          <a:p>
            <a:pPr marL="34525"/>
            <a:endParaRPr lang="en-US" sz="1200" dirty="0">
              <a:solidFill>
                <a:srgbClr val="000000"/>
              </a:solidFill>
              <a:latin typeface="Libre Baskerville"/>
              <a:ea typeface="Libre Baskerville"/>
              <a:cs typeface="Libre Baskerville"/>
              <a:sym typeface="Libre Baskerville"/>
            </a:endParaRPr>
          </a:p>
          <a:p>
            <a:pPr marL="36981" indent="-24281">
              <a:lnSpc>
                <a:spcPct val="90000"/>
              </a:lnSpc>
              <a:buClr>
                <a:srgbClr val="000000"/>
              </a:buClr>
              <a:buSzPts val="1800"/>
              <a:buFont typeface="Libre Baskerville"/>
              <a:buChar char="●"/>
            </a:pPr>
            <a:r>
              <a:rPr lang="en-US" dirty="0">
                <a:solidFill>
                  <a:srgbClr val="000000"/>
                </a:solidFill>
                <a:latin typeface="Libre Baskerville"/>
                <a:ea typeface="Libre Baskerville"/>
                <a:cs typeface="Libre Baskerville"/>
                <a:sym typeface="Libre Baskerville"/>
              </a:rPr>
              <a:t> Inclusion Statement and how to make requests for disability accommodations on your accessible website.</a:t>
            </a:r>
            <a:endParaRPr lang="en-US" dirty="0">
              <a:latin typeface="Libre Baskerville"/>
              <a:ea typeface="Libre Baskerville"/>
              <a:cs typeface="Libre Baskerville"/>
              <a:sym typeface="Libre Baskerville"/>
            </a:endParaRPr>
          </a:p>
          <a:p>
            <a:pPr>
              <a:lnSpc>
                <a:spcPct val="90000"/>
              </a:lnSpc>
              <a:spcBef>
                <a:spcPts val="466"/>
              </a:spcBef>
            </a:pPr>
            <a:endParaRPr lang="en-US" dirty="0">
              <a:solidFill>
                <a:srgbClr val="000000"/>
              </a:solidFill>
              <a:latin typeface="Libre Baskerville"/>
              <a:ea typeface="Libre Baskerville"/>
              <a:cs typeface="Libre Baskerville"/>
              <a:sym typeface="Libre Baskerville"/>
            </a:endParaRPr>
          </a:p>
          <a:p>
            <a:pPr marL="36981" indent="-24281">
              <a:lnSpc>
                <a:spcPct val="90000"/>
              </a:lnSpc>
              <a:spcBef>
                <a:spcPts val="466"/>
              </a:spcBef>
              <a:buClr>
                <a:srgbClr val="000000"/>
              </a:buClr>
              <a:buSzPts val="1800"/>
              <a:buFont typeface="Libre Baskerville"/>
              <a:buChar char="●"/>
            </a:pPr>
            <a:r>
              <a:rPr lang="en-US" dirty="0">
                <a:solidFill>
                  <a:srgbClr val="000000"/>
                </a:solidFill>
                <a:latin typeface="Libre Baskerville"/>
                <a:ea typeface="Libre Baskerville"/>
                <a:cs typeface="Libre Baskerville"/>
                <a:sym typeface="Libre Baskerville"/>
              </a:rPr>
              <a:t>HR Evaluation and program manager evaluation includes diversity as a performance metric.</a:t>
            </a:r>
          </a:p>
          <a:p>
            <a:pPr marL="36981">
              <a:lnSpc>
                <a:spcPct val="90000"/>
              </a:lnSpc>
              <a:spcBef>
                <a:spcPts val="466"/>
              </a:spcBef>
            </a:pPr>
            <a:endParaRPr lang="en-US" dirty="0">
              <a:latin typeface="Libre Baskerville"/>
              <a:ea typeface="Libre Baskerville"/>
              <a:cs typeface="Libre Baskerville"/>
              <a:sym typeface="Libre Baskerville"/>
            </a:endParaRPr>
          </a:p>
          <a:p>
            <a:pPr marL="36981" indent="-24281">
              <a:lnSpc>
                <a:spcPct val="90000"/>
              </a:lnSpc>
              <a:spcBef>
                <a:spcPts val="466"/>
              </a:spcBef>
              <a:buClr>
                <a:srgbClr val="000000"/>
              </a:buClr>
              <a:buSzPts val="1800"/>
              <a:buFont typeface="Libre Baskerville"/>
              <a:buChar char="●"/>
            </a:pPr>
            <a:r>
              <a:rPr lang="en-US" u="sng" dirty="0">
                <a:solidFill>
                  <a:schemeClr val="hlink"/>
                </a:solidFill>
                <a:latin typeface="Libre Baskerville"/>
                <a:ea typeface="Libre Baskerville"/>
                <a:cs typeface="Libre Baskerville"/>
                <a:sym typeface="Libre Baskerville"/>
                <a:hlinkClick r:id="rId7"/>
              </a:rPr>
              <a:t>Resource on Disability Inclusion</a:t>
            </a:r>
            <a:endParaRPr lang="en-US" dirty="0">
              <a:latin typeface="Libre Baskerville"/>
              <a:ea typeface="Libre Baskerville"/>
              <a:cs typeface="Libre Baskerville"/>
              <a:sym typeface="Libre Baskerville"/>
            </a:endParaRPr>
          </a:p>
          <a:p>
            <a:pPr marL="36981">
              <a:lnSpc>
                <a:spcPct val="90000"/>
              </a:lnSpc>
              <a:spcBef>
                <a:spcPts val="466"/>
              </a:spcBef>
            </a:pPr>
            <a:endParaRPr lang="en-US" dirty="0">
              <a:latin typeface="Libre Baskerville"/>
              <a:ea typeface="Libre Baskerville"/>
              <a:cs typeface="Libre Baskerville"/>
              <a:sym typeface="Libre Baskerville"/>
            </a:endParaRPr>
          </a:p>
          <a:p>
            <a:pPr marL="36981" indent="-24281">
              <a:buClr>
                <a:srgbClr val="000000"/>
              </a:buClr>
              <a:buSzPts val="1800"/>
              <a:buFont typeface="Libre Baskerville"/>
              <a:buChar char="●"/>
            </a:pPr>
            <a:r>
              <a:rPr lang="en-US" u="sng" dirty="0">
                <a:solidFill>
                  <a:schemeClr val="hlink"/>
                </a:solidFill>
                <a:latin typeface="Libre Baskerville"/>
                <a:ea typeface="Libre Baskerville"/>
                <a:cs typeface="Libre Baskerville"/>
                <a:sym typeface="Libre Baskerville"/>
                <a:hlinkClick r:id="rId8"/>
              </a:rPr>
              <a:t>Ford’s Push for Disability Rights Should Be a Model for Philanthropy</a:t>
            </a:r>
            <a:endParaRPr lang="en-US" dirty="0">
              <a:latin typeface="Libre Baskerville"/>
              <a:ea typeface="Libre Baskerville"/>
              <a:cs typeface="Libre Baskerville"/>
              <a:sym typeface="Libre Baskervill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dk1"/>
              </a:solidFill>
              <a:latin typeface="Libre Baskerville"/>
              <a:ea typeface="Libre Baskerville"/>
              <a:cs typeface="Libre Baskerville"/>
              <a:sym typeface="Libre Baskerville"/>
            </a:endParaRPr>
          </a:p>
          <a:p>
            <a:pPr marL="101600" indent="0">
              <a:buSzPts val="2000"/>
              <a:buFont typeface="Libre Baskerville"/>
              <a:buNone/>
            </a:pPr>
            <a:r>
              <a:rPr lang="en-US" sz="1200" dirty="0">
                <a:latin typeface="Libre Baskerville"/>
                <a:ea typeface="Libre Baskerville"/>
                <a:cs typeface="Libre Baskerville"/>
                <a:sym typeface="Libre Baskerville"/>
              </a:rPr>
              <a:t>6)</a:t>
            </a:r>
          </a:p>
          <a:p>
            <a:pPr marL="457200" indent="-355600">
              <a:buSzPts val="2000"/>
              <a:buFont typeface="Libre Baskerville"/>
              <a:buChar char="●"/>
            </a:pPr>
            <a:r>
              <a:rPr lang="en-US" sz="1200" dirty="0">
                <a:latin typeface="Libre Baskerville"/>
                <a:ea typeface="Libre Baskerville"/>
                <a:cs typeface="Libre Baskerville"/>
                <a:sym typeface="Libre Baskerville"/>
              </a:rPr>
              <a:t>Example: Photos on website should include individuals with visible disabilities</a:t>
            </a:r>
          </a:p>
          <a:p>
            <a:pPr marL="457200"/>
            <a:endParaRPr lang="en-US" sz="1200" dirty="0">
              <a:latin typeface="Libre Baskerville"/>
              <a:ea typeface="Libre Baskerville"/>
              <a:cs typeface="Libre Baskerville"/>
              <a:sym typeface="Libre Baskerville"/>
            </a:endParaRPr>
          </a:p>
          <a:p>
            <a:pPr marL="457200" indent="-355600">
              <a:buSzPts val="2000"/>
              <a:buFont typeface="Libre Baskerville"/>
              <a:buChar char="●"/>
            </a:pPr>
            <a:r>
              <a:rPr lang="en-US" sz="1200" u="sng" dirty="0">
                <a:solidFill>
                  <a:schemeClr val="hlink"/>
                </a:solidFill>
                <a:latin typeface="Libre Baskerville"/>
                <a:ea typeface="Libre Baskerville"/>
                <a:cs typeface="Libre Baskerville"/>
                <a:sym typeface="Libre Baskerville"/>
                <a:hlinkClick r:id="rId9"/>
              </a:rPr>
              <a:t>Toolkit</a:t>
            </a:r>
            <a:r>
              <a:rPr lang="en-US" sz="1200" dirty="0">
                <a:solidFill>
                  <a:schemeClr val="dk1"/>
                </a:solidFill>
                <a:latin typeface="Libre Baskerville"/>
                <a:ea typeface="Libre Baskerville"/>
                <a:cs typeface="Libre Baskerville"/>
                <a:sym typeface="Libre Baskerville"/>
              </a:rPr>
              <a:t> for Media Representation</a:t>
            </a:r>
            <a:endParaRPr lang="en-US" sz="1200" b="1" dirty="0">
              <a:solidFill>
                <a:schemeClr val="dk1"/>
              </a:solidFill>
              <a:latin typeface="Libre Baskerville"/>
              <a:ea typeface="Libre Baskerville"/>
              <a:cs typeface="Libre Baskerville"/>
              <a:sym typeface="Libre Baskerville"/>
            </a:endParaRPr>
          </a:p>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43</a:t>
            </a:fld>
            <a:endParaRPr lang="en-US"/>
          </a:p>
        </p:txBody>
      </p:sp>
    </p:spTree>
    <p:extLst>
      <p:ext uri="{BB962C8B-B14F-4D97-AF65-F5344CB8AC3E}">
        <p14:creationId xmlns:p14="http://schemas.microsoft.com/office/powerpoint/2010/main" val="3165162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327" indent="-12327">
              <a:lnSpc>
                <a:spcPct val="90000"/>
              </a:lnSpc>
              <a:buClr>
                <a:srgbClr val="000000"/>
              </a:buClr>
              <a:buSzPts val="2000"/>
              <a:buFont typeface="Libre Baskerville"/>
              <a:buChar char="●"/>
            </a:pPr>
            <a:r>
              <a:rPr lang="en-US" dirty="0"/>
              <a:t>7) </a:t>
            </a:r>
            <a:r>
              <a:rPr lang="en-US" sz="2000" dirty="0">
                <a:solidFill>
                  <a:srgbClr val="000000"/>
                </a:solidFill>
                <a:latin typeface="Libre Baskerville"/>
                <a:ea typeface="Libre Baskerville"/>
                <a:cs typeface="Libre Baskerville"/>
                <a:sym typeface="Libre Baskerville"/>
              </a:rPr>
              <a:t>Websites need to be set up for use by screen readers and people who need captions.</a:t>
            </a:r>
            <a:endParaRPr lang="en-US" dirty="0"/>
          </a:p>
          <a:p>
            <a:pPr marL="12327" indent="114673">
              <a:lnSpc>
                <a:spcPct val="90000"/>
              </a:lnSpc>
              <a:buClr>
                <a:srgbClr val="000000"/>
              </a:buClr>
              <a:buSzPts val="2000"/>
            </a:pPr>
            <a:endParaRPr lang="en-US" sz="2000" dirty="0">
              <a:solidFill>
                <a:srgbClr val="000000"/>
              </a:solidFill>
              <a:latin typeface="Libre Baskerville"/>
              <a:ea typeface="Libre Baskerville"/>
              <a:cs typeface="Libre Baskerville"/>
              <a:sym typeface="Libre Baskerville"/>
            </a:endParaRPr>
          </a:p>
          <a:p>
            <a:pPr marL="12326" indent="-12326">
              <a:lnSpc>
                <a:spcPct val="90000"/>
              </a:lnSpc>
              <a:spcBef>
                <a:spcPts val="466"/>
              </a:spcBef>
              <a:buClr>
                <a:srgbClr val="000000"/>
              </a:buClr>
              <a:buSzPts val="2000"/>
              <a:buFont typeface="Libre Baskerville"/>
              <a:buChar char="●"/>
            </a:pPr>
            <a:r>
              <a:rPr lang="en-US" sz="2000" dirty="0">
                <a:latin typeface="Libre Baskerville"/>
                <a:ea typeface="Libre Baskerville"/>
                <a:cs typeface="Libre Baskerville"/>
                <a:sym typeface="Libre Baskerville"/>
              </a:rPr>
              <a:t>Caption videos</a:t>
            </a:r>
          </a:p>
          <a:p>
            <a:pPr marL="12326">
              <a:lnSpc>
                <a:spcPct val="90000"/>
              </a:lnSpc>
              <a:spcBef>
                <a:spcPts val="466"/>
              </a:spcBef>
            </a:pPr>
            <a:endParaRPr lang="en-US" sz="2000" dirty="0">
              <a:latin typeface="Libre Baskerville"/>
              <a:ea typeface="Libre Baskerville"/>
              <a:cs typeface="Libre Baskerville"/>
              <a:sym typeface="Libre Baskerville"/>
            </a:endParaRPr>
          </a:p>
          <a:p>
            <a:pPr marL="12326" indent="-12326">
              <a:lnSpc>
                <a:spcPct val="90000"/>
              </a:lnSpc>
              <a:spcBef>
                <a:spcPts val="466"/>
              </a:spcBef>
              <a:buClr>
                <a:srgbClr val="000000"/>
              </a:buClr>
              <a:buSzPts val="2000"/>
              <a:buFont typeface="Libre Baskerville"/>
              <a:buChar char="●"/>
            </a:pPr>
            <a:r>
              <a:rPr lang="en-US" sz="2000" dirty="0">
                <a:latin typeface="Libre Baskerville"/>
                <a:ea typeface="Libre Baskerville"/>
                <a:cs typeface="Libre Baskerville"/>
                <a:sym typeface="Libre Baskerville"/>
              </a:rPr>
              <a:t>Make documents and presentations accessible </a:t>
            </a:r>
          </a:p>
          <a:p>
            <a:pPr marL="914400" lvl="1" indent="-355600">
              <a:lnSpc>
                <a:spcPct val="90000"/>
              </a:lnSpc>
              <a:spcBef>
                <a:spcPts val="466"/>
              </a:spcBef>
              <a:buSzPts val="2000"/>
              <a:buFont typeface="Libre Baskerville"/>
              <a:buChar char="○"/>
            </a:pPr>
            <a:r>
              <a:rPr lang="en-US" sz="2000" dirty="0">
                <a:latin typeface="Libre Baskerville"/>
                <a:ea typeface="Libre Baskerville"/>
                <a:cs typeface="Libre Baskerville"/>
                <a:sym typeface="Libre Baskerville"/>
              </a:rPr>
              <a:t>See </a:t>
            </a:r>
            <a:r>
              <a:rPr lang="en-US" sz="2000" u="sng" dirty="0">
                <a:solidFill>
                  <a:schemeClr val="hlink"/>
                </a:solidFill>
                <a:latin typeface="Libre Baskerville"/>
                <a:ea typeface="Libre Baskerville"/>
                <a:cs typeface="Libre Baskerville"/>
                <a:sym typeface="Libre Baskerville"/>
                <a:hlinkClick r:id="rId3"/>
              </a:rPr>
              <a:t>Webinar</a:t>
            </a:r>
            <a:endParaRPr lang="en-US" sz="2000" dirty="0">
              <a:latin typeface="Libre Baskerville"/>
              <a:ea typeface="Libre Baskerville"/>
              <a:cs typeface="Libre Baskerville"/>
              <a:sym typeface="Libre Baskerville"/>
            </a:endParaRPr>
          </a:p>
          <a:p>
            <a:pPr marL="12327" indent="114673">
              <a:lnSpc>
                <a:spcPct val="90000"/>
              </a:lnSpc>
              <a:spcBef>
                <a:spcPts val="466"/>
              </a:spcBef>
              <a:buClr>
                <a:srgbClr val="000000"/>
              </a:buClr>
              <a:buSzPts val="2000"/>
            </a:pPr>
            <a:endParaRPr lang="en-US" sz="2000" dirty="0">
              <a:solidFill>
                <a:srgbClr val="000000"/>
              </a:solidFill>
              <a:latin typeface="Libre Baskerville"/>
              <a:ea typeface="Libre Baskerville"/>
              <a:cs typeface="Libre Baskerville"/>
              <a:sym typeface="Libre Baskerville"/>
            </a:endParaRPr>
          </a:p>
          <a:p>
            <a:pPr marL="12327" indent="-12327">
              <a:lnSpc>
                <a:spcPct val="90000"/>
              </a:lnSpc>
              <a:spcBef>
                <a:spcPts val="466"/>
              </a:spcBef>
              <a:buClr>
                <a:srgbClr val="0000FF"/>
              </a:buClr>
              <a:buSzPts val="2000"/>
              <a:buFont typeface="Libre Baskerville"/>
              <a:buChar char="●"/>
            </a:pPr>
            <a:r>
              <a:rPr lang="en-US" sz="2000" u="sng" dirty="0">
                <a:solidFill>
                  <a:schemeClr val="hlink"/>
                </a:solidFill>
                <a:latin typeface="Libre Baskerville"/>
                <a:ea typeface="Libre Baskerville"/>
                <a:cs typeface="Libre Baskerville"/>
                <a:sym typeface="Libre Baskerville"/>
                <a:hlinkClick r:id="rId4"/>
              </a:rPr>
              <a:t>See </a:t>
            </a:r>
            <a:r>
              <a:rPr lang="en-US" sz="2000" u="sng" dirty="0" err="1">
                <a:solidFill>
                  <a:schemeClr val="hlink"/>
                </a:solidFill>
                <a:latin typeface="Libre Baskerville"/>
                <a:ea typeface="Libre Baskerville"/>
                <a:cs typeface="Libre Baskerville"/>
                <a:sym typeface="Libre Baskerville"/>
                <a:hlinkClick r:id="rId4"/>
              </a:rPr>
              <a:t>RespectAbility’s</a:t>
            </a:r>
            <a:r>
              <a:rPr lang="en-US" sz="2000" u="sng" dirty="0">
                <a:solidFill>
                  <a:schemeClr val="hlink"/>
                </a:solidFill>
                <a:latin typeface="Libre Baskerville"/>
                <a:ea typeface="Libre Baskerville"/>
                <a:cs typeface="Libre Baskerville"/>
                <a:sym typeface="Libre Baskerville"/>
                <a:hlinkClick r:id="rId4"/>
              </a:rPr>
              <a:t> webinar on web accessibility</a:t>
            </a:r>
            <a:endParaRPr lang="en-US" dirty="0"/>
          </a:p>
          <a:p>
            <a:endParaRPr lang="en-US" dirty="0"/>
          </a:p>
          <a:p>
            <a:r>
              <a:rPr lang="en-US" dirty="0"/>
              <a:t>8)</a:t>
            </a:r>
          </a:p>
          <a:p>
            <a:pPr marL="457200" indent="-355600">
              <a:lnSpc>
                <a:spcPct val="90000"/>
              </a:lnSpc>
              <a:buClr>
                <a:srgbClr val="000000"/>
              </a:buClr>
              <a:buSzPts val="2000"/>
              <a:buFont typeface="Libre Baskerville"/>
              <a:buChar char="●"/>
            </a:pPr>
            <a:r>
              <a:rPr lang="en-US" sz="2000" u="sng" dirty="0">
                <a:solidFill>
                  <a:schemeClr val="hlink"/>
                </a:solidFill>
                <a:latin typeface="Libre Baskerville"/>
                <a:ea typeface="Libre Baskerville"/>
                <a:cs typeface="Libre Baskerville"/>
                <a:sym typeface="Libre Baskerville"/>
                <a:hlinkClick r:id="rId5"/>
              </a:rPr>
              <a:t>Physical Accessibility</a:t>
            </a:r>
            <a:endParaRPr lang="en-US" sz="2000" dirty="0">
              <a:latin typeface="Libre Baskerville"/>
              <a:ea typeface="Libre Baskerville"/>
              <a:cs typeface="Libre Baskerville"/>
              <a:sym typeface="Libre Baskerville"/>
            </a:endParaRPr>
          </a:p>
          <a:p>
            <a:pPr marL="457200" indent="-355600">
              <a:lnSpc>
                <a:spcPct val="90000"/>
              </a:lnSpc>
              <a:spcBef>
                <a:spcPts val="1000"/>
              </a:spcBef>
              <a:buClr>
                <a:srgbClr val="000000"/>
              </a:buClr>
              <a:buSzPts val="2000"/>
              <a:buFont typeface="Libre Baskerville"/>
              <a:buChar char="●"/>
            </a:pPr>
            <a:r>
              <a:rPr lang="en-US" sz="2000" u="sng" dirty="0">
                <a:solidFill>
                  <a:schemeClr val="hlink"/>
                </a:solidFill>
                <a:latin typeface="Libre Baskerville"/>
                <a:ea typeface="Libre Baskerville"/>
                <a:cs typeface="Libre Baskerville"/>
                <a:sym typeface="Libre Baskerville"/>
                <a:hlinkClick r:id="rId6"/>
              </a:rPr>
              <a:t>Event Checklist</a:t>
            </a:r>
            <a:r>
              <a:rPr lang="en-US" sz="2000" dirty="0">
                <a:latin typeface="Libre Baskerville"/>
                <a:ea typeface="Libre Baskerville"/>
                <a:cs typeface="Libre Baskerville"/>
                <a:sym typeface="Libre Baskerville"/>
              </a:rPr>
              <a:t> </a:t>
            </a:r>
          </a:p>
          <a:p>
            <a:pPr marL="101600">
              <a:lnSpc>
                <a:spcPct val="90000"/>
              </a:lnSpc>
              <a:spcBef>
                <a:spcPts val="1000"/>
              </a:spcBef>
              <a:buClr>
                <a:srgbClr val="000000"/>
              </a:buClr>
              <a:buSzPts val="2000"/>
            </a:pPr>
            <a:endParaRPr lang="en-US" sz="2000" dirty="0">
              <a:latin typeface="Libre Baskerville"/>
              <a:ea typeface="Libre Baskerville"/>
              <a:cs typeface="Libre Baskerville"/>
              <a:sym typeface="Libre Baskerville"/>
            </a:endParaRPr>
          </a:p>
          <a:p>
            <a:pPr marL="457200">
              <a:lnSpc>
                <a:spcPct val="90000"/>
              </a:lnSpc>
            </a:pPr>
            <a:r>
              <a:rPr lang="en-US" sz="2000" dirty="0">
                <a:latin typeface="Libre Baskerville"/>
                <a:ea typeface="Libre Baskerville"/>
                <a:cs typeface="Libre Baskerville"/>
                <a:sym typeface="Libre Baskerville"/>
              </a:rPr>
              <a:t>All of the following must be accessible:</a:t>
            </a:r>
          </a:p>
          <a:p>
            <a:pPr marL="914400" lvl="1" indent="-355600">
              <a:lnSpc>
                <a:spcPct val="90000"/>
              </a:lnSpc>
              <a:buClr>
                <a:srgbClr val="000000"/>
              </a:buClr>
              <a:buSzPts val="2000"/>
              <a:buFont typeface="Libre Baskerville"/>
              <a:buChar char="○"/>
            </a:pPr>
            <a:r>
              <a:rPr lang="en-US" sz="2000" dirty="0">
                <a:latin typeface="Libre Baskerville"/>
                <a:ea typeface="Libre Baskerville"/>
                <a:cs typeface="Libre Baskerville"/>
                <a:sym typeface="Libre Baskerville"/>
              </a:rPr>
              <a:t>Invitation/notification of event</a:t>
            </a:r>
          </a:p>
          <a:p>
            <a:pPr marL="914400" lvl="1" indent="-355600">
              <a:lnSpc>
                <a:spcPct val="90000"/>
              </a:lnSpc>
              <a:buSzPts val="2000"/>
              <a:buFont typeface="Libre Baskerville"/>
              <a:buChar char="○"/>
            </a:pPr>
            <a:r>
              <a:rPr lang="en-US" sz="2000" dirty="0">
                <a:latin typeface="Libre Baskerville"/>
                <a:ea typeface="Libre Baskerville"/>
                <a:cs typeface="Libre Baskerville"/>
                <a:sym typeface="Libre Baskerville"/>
              </a:rPr>
              <a:t>Facilities</a:t>
            </a:r>
          </a:p>
          <a:p>
            <a:pPr marL="914400" lvl="1" indent="-355600">
              <a:lnSpc>
                <a:spcPct val="90000"/>
              </a:lnSpc>
              <a:buSzPts val="2000"/>
              <a:buFont typeface="Libre Baskerville"/>
              <a:buChar char="○"/>
            </a:pPr>
            <a:r>
              <a:rPr lang="en-US" sz="2000" dirty="0">
                <a:latin typeface="Libre Baskerville"/>
                <a:ea typeface="Libre Baskerville"/>
                <a:cs typeface="Libre Baskerville"/>
                <a:sym typeface="Libre Baskerville"/>
              </a:rPr>
              <a:t>Communication</a:t>
            </a:r>
          </a:p>
          <a:p>
            <a:pPr marL="914400" lvl="1" indent="-355600">
              <a:lnSpc>
                <a:spcPct val="90000"/>
              </a:lnSpc>
              <a:buSzPts val="2000"/>
              <a:buFont typeface="Libre Baskerville"/>
              <a:buChar char="○"/>
            </a:pPr>
            <a:r>
              <a:rPr lang="en-US" sz="2000" dirty="0">
                <a:latin typeface="Libre Baskerville"/>
                <a:ea typeface="Libre Baskerville"/>
                <a:cs typeface="Libre Baskerville"/>
                <a:sym typeface="Libre Baskerville"/>
              </a:rPr>
              <a:t>Staff/Volunteers</a:t>
            </a:r>
          </a:p>
          <a:p>
            <a:pPr marL="558800" lvl="1" indent="0">
              <a:lnSpc>
                <a:spcPct val="90000"/>
              </a:lnSpc>
              <a:buSzPts val="2000"/>
              <a:buFont typeface="Libre Baskerville"/>
              <a:buNone/>
            </a:pPr>
            <a:endParaRPr lang="en-US" sz="2000" dirty="0">
              <a:latin typeface="Libre Baskerville"/>
              <a:ea typeface="Libre Baskerville"/>
              <a:cs typeface="Libre Baskerville"/>
              <a:sym typeface="Libre Baskerville"/>
            </a:endParaRPr>
          </a:p>
          <a:p>
            <a:pPr marL="457200" indent="-355600">
              <a:buSzPts val="2000"/>
              <a:buFont typeface="Libre Baskerville"/>
              <a:buChar char="●"/>
            </a:pPr>
            <a:r>
              <a:rPr lang="en-US" dirty="0"/>
              <a:t>9) </a:t>
            </a:r>
            <a:r>
              <a:rPr lang="en-US" sz="1200" dirty="0">
                <a:latin typeface="Libre Baskerville"/>
                <a:ea typeface="Libre Baskerville"/>
                <a:cs typeface="Libre Baskerville"/>
                <a:sym typeface="Libre Baskerville"/>
              </a:rPr>
              <a:t>Invest in social enterprises who hire people with and without disabilities</a:t>
            </a:r>
          </a:p>
          <a:p>
            <a:pPr marL="457200" indent="-355600">
              <a:lnSpc>
                <a:spcPct val="115000"/>
              </a:lnSpc>
              <a:buSzPts val="2000"/>
              <a:buFont typeface="Libre Baskerville"/>
              <a:buChar char="●"/>
            </a:pPr>
            <a:r>
              <a:rPr lang="en-US" sz="1200" u="sng" dirty="0">
                <a:solidFill>
                  <a:schemeClr val="hlink"/>
                </a:solidFill>
                <a:latin typeface="Libre Baskerville"/>
                <a:ea typeface="Libre Baskerville"/>
                <a:cs typeface="Libre Baskerville"/>
                <a:sym typeface="Libre Baskerville"/>
                <a:hlinkClick r:id="rId7"/>
              </a:rPr>
              <a:t>Social Enterprise: Creating Employment Opportunities for People with Disabilities	</a:t>
            </a:r>
            <a:r>
              <a:rPr lang="en-US" sz="1200" dirty="0">
                <a:solidFill>
                  <a:schemeClr val="dk1"/>
                </a:solidFill>
                <a:latin typeface="Libre Baskerville"/>
                <a:ea typeface="Libre Baskerville"/>
                <a:cs typeface="Libre Baskerville"/>
                <a:sym typeface="Libre Baskerville"/>
              </a:rPr>
              <a:t>		</a:t>
            </a:r>
          </a:p>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44</a:t>
            </a:fld>
            <a:endParaRPr lang="en-US"/>
          </a:p>
        </p:txBody>
      </p:sp>
    </p:spTree>
    <p:extLst>
      <p:ext uri="{BB962C8B-B14F-4D97-AF65-F5344CB8AC3E}">
        <p14:creationId xmlns:p14="http://schemas.microsoft.com/office/powerpoint/2010/main" val="2761695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Clr>
                <a:srgbClr val="000000"/>
              </a:buClr>
              <a:buSzPts val="2000"/>
              <a:buFont typeface="Libre Baskerville"/>
              <a:buNone/>
            </a:pPr>
            <a:r>
              <a:rPr lang="en-US" sz="1200" dirty="0">
                <a:latin typeface="Libre Baskerville"/>
                <a:ea typeface="Libre Baskerville"/>
                <a:cs typeface="Libre Baskerville"/>
                <a:sym typeface="Libre Baskerville"/>
              </a:rPr>
              <a:t>Ask your members about:</a:t>
            </a:r>
          </a:p>
          <a:p>
            <a:pPr marL="36981" indent="-36981">
              <a:lnSpc>
                <a:spcPct val="90000"/>
              </a:lnSpc>
              <a:buClr>
                <a:srgbClr val="000000"/>
              </a:buClr>
              <a:buSzPts val="2000"/>
              <a:buFont typeface="Libre Baskerville"/>
              <a:buChar char="●"/>
            </a:pPr>
            <a:r>
              <a:rPr lang="en-US" sz="1200" dirty="0">
                <a:latin typeface="Libre Baskerville"/>
                <a:ea typeface="Libre Baskerville"/>
                <a:cs typeface="Libre Baskerville"/>
                <a:sym typeface="Libre Baskerville"/>
              </a:rPr>
              <a:t>Meaningful and inclusive </a:t>
            </a:r>
            <a:r>
              <a:rPr lang="en-US" sz="1200" dirty="0">
                <a:solidFill>
                  <a:srgbClr val="000000"/>
                </a:solidFill>
                <a:latin typeface="Libre Baskerville"/>
                <a:ea typeface="Libre Baskerville"/>
                <a:cs typeface="Libre Baskerville"/>
                <a:sym typeface="Libre Baskerville"/>
              </a:rPr>
              <a:t>policies and/or programs </a:t>
            </a:r>
            <a:endParaRPr lang="en-US" sz="1200" dirty="0">
              <a:latin typeface="Libre Baskerville"/>
              <a:ea typeface="Libre Baskerville"/>
              <a:cs typeface="Libre Baskerville"/>
              <a:sym typeface="Libre Baskerville"/>
            </a:endParaRPr>
          </a:p>
          <a:p>
            <a:pPr marL="36981" indent="90019">
              <a:lnSpc>
                <a:spcPct val="90000"/>
              </a:lnSpc>
              <a:buClr>
                <a:srgbClr val="000000"/>
              </a:buClr>
              <a:buSzPts val="2000"/>
            </a:pPr>
            <a:endParaRPr lang="en-US" sz="1200" dirty="0">
              <a:solidFill>
                <a:srgbClr val="000000"/>
              </a:solidFill>
              <a:latin typeface="Libre Baskerville"/>
              <a:ea typeface="Libre Baskerville"/>
              <a:cs typeface="Libre Baskerville"/>
              <a:sym typeface="Libre Baskerville"/>
            </a:endParaRPr>
          </a:p>
          <a:p>
            <a:pPr marL="36981" indent="-36981">
              <a:lnSpc>
                <a:spcPct val="90000"/>
              </a:lnSpc>
              <a:buClr>
                <a:srgbClr val="000000"/>
              </a:buClr>
              <a:buSzPts val="2000"/>
              <a:buFont typeface="Libre Baskerville"/>
              <a:buChar char="●"/>
            </a:pPr>
            <a:r>
              <a:rPr lang="en-US" sz="1200" dirty="0">
                <a:latin typeface="Libre Baskerville"/>
                <a:ea typeface="Libre Baskerville"/>
                <a:cs typeface="Libre Baskerville"/>
                <a:sym typeface="Libre Baskerville"/>
              </a:rPr>
              <a:t>Public commitments on</a:t>
            </a:r>
            <a:r>
              <a:rPr lang="en-US" sz="1200" dirty="0">
                <a:solidFill>
                  <a:srgbClr val="000000"/>
                </a:solidFill>
                <a:latin typeface="Libre Baskerville"/>
                <a:ea typeface="Libre Baskerville"/>
                <a:cs typeface="Libre Baskerville"/>
                <a:sym typeface="Libre Baskerville"/>
              </a:rPr>
              <a:t> website and materials</a:t>
            </a:r>
            <a:endParaRPr lang="en-US" sz="1200" dirty="0">
              <a:latin typeface="Libre Baskerville"/>
              <a:ea typeface="Libre Baskerville"/>
              <a:cs typeface="Libre Baskerville"/>
              <a:sym typeface="Libre Baskerville"/>
            </a:endParaRPr>
          </a:p>
          <a:p>
            <a:pPr marL="36981">
              <a:lnSpc>
                <a:spcPct val="90000"/>
              </a:lnSpc>
            </a:pPr>
            <a:endParaRPr lang="en-US" sz="1200" dirty="0">
              <a:latin typeface="Libre Baskerville"/>
              <a:ea typeface="Libre Baskerville"/>
              <a:cs typeface="Libre Baskerville"/>
              <a:sym typeface="Libre Baskerville"/>
            </a:endParaRPr>
          </a:p>
          <a:p>
            <a:pPr marL="36981" indent="-36981">
              <a:lnSpc>
                <a:spcPct val="90000"/>
              </a:lnSpc>
              <a:buClr>
                <a:srgbClr val="000000"/>
              </a:buClr>
              <a:buSzPts val="2000"/>
              <a:buFont typeface="Libre Baskerville"/>
              <a:buChar char="●"/>
            </a:pPr>
            <a:r>
              <a:rPr lang="en-US" sz="1200" dirty="0">
                <a:latin typeface="Libre Baskerville"/>
                <a:ea typeface="Libre Baskerville"/>
                <a:cs typeface="Libre Baskerville"/>
                <a:sym typeface="Libre Baskerville"/>
              </a:rPr>
              <a:t>Employing people with disabilities at all levels</a:t>
            </a:r>
          </a:p>
          <a:p>
            <a:pPr marL="36981">
              <a:lnSpc>
                <a:spcPct val="90000"/>
              </a:lnSpc>
            </a:pPr>
            <a:endParaRPr lang="en-US" sz="1200" dirty="0">
              <a:latin typeface="Libre Baskerville"/>
              <a:ea typeface="Libre Baskerville"/>
              <a:cs typeface="Libre Baskerville"/>
              <a:sym typeface="Libre Baskerville"/>
            </a:endParaRPr>
          </a:p>
          <a:p>
            <a:pPr marL="36981" indent="-36981">
              <a:lnSpc>
                <a:spcPct val="90000"/>
              </a:lnSpc>
              <a:buClr>
                <a:srgbClr val="000000"/>
              </a:buClr>
              <a:buSzPts val="2000"/>
              <a:buFont typeface="Libre Baskerville"/>
              <a:buChar char="●"/>
            </a:pPr>
            <a:r>
              <a:rPr lang="en-US" sz="1200" dirty="0">
                <a:latin typeface="Libre Baskerville"/>
                <a:ea typeface="Libre Baskerville"/>
                <a:cs typeface="Libre Baskerville"/>
                <a:sym typeface="Libre Baskerville"/>
              </a:rPr>
              <a:t>Inviting people to request accommodations</a:t>
            </a:r>
          </a:p>
          <a:p>
            <a:pPr marL="36981" indent="-36981">
              <a:lnSpc>
                <a:spcPct val="90000"/>
              </a:lnSpc>
              <a:buClr>
                <a:schemeClr val="dk1"/>
              </a:buClr>
              <a:buSzPts val="2000"/>
              <a:buFont typeface="Libre Baskerville"/>
              <a:buChar char="●"/>
            </a:pPr>
            <a:r>
              <a:rPr lang="en-US" sz="1200" dirty="0">
                <a:solidFill>
                  <a:schemeClr val="dk1"/>
                </a:solidFill>
                <a:latin typeface="Libre Baskerville"/>
                <a:ea typeface="Libre Baskerville"/>
                <a:cs typeface="Libre Baskerville"/>
                <a:sym typeface="Libre Baskerville"/>
              </a:rPr>
              <a:t>Physical accessibility of office and programs</a:t>
            </a:r>
          </a:p>
          <a:p>
            <a:pPr marL="36981">
              <a:lnSpc>
                <a:spcPct val="90000"/>
              </a:lnSpc>
            </a:pPr>
            <a:endParaRPr lang="en-US" sz="1200" dirty="0">
              <a:solidFill>
                <a:schemeClr val="dk1"/>
              </a:solidFill>
              <a:latin typeface="Libre Baskerville"/>
              <a:ea typeface="Libre Baskerville"/>
              <a:cs typeface="Libre Baskerville"/>
              <a:sym typeface="Libre Baskerville"/>
            </a:endParaRPr>
          </a:p>
          <a:p>
            <a:pPr marL="36981" indent="-36981">
              <a:lnSpc>
                <a:spcPct val="90000"/>
              </a:lnSpc>
              <a:buClr>
                <a:schemeClr val="dk1"/>
              </a:buClr>
              <a:buSzPts val="2000"/>
              <a:buFont typeface="Libre Baskerville"/>
              <a:buChar char="●"/>
            </a:pPr>
            <a:r>
              <a:rPr lang="en-US" sz="1200" dirty="0">
                <a:solidFill>
                  <a:schemeClr val="dk1"/>
                </a:solidFill>
                <a:latin typeface="Libre Baskerville"/>
                <a:ea typeface="Libre Baskerville"/>
                <a:cs typeface="Libre Baskerville"/>
                <a:sym typeface="Libre Baskerville"/>
              </a:rPr>
              <a:t>Website accessibility </a:t>
            </a:r>
          </a:p>
          <a:p>
            <a:pPr marL="36981">
              <a:lnSpc>
                <a:spcPct val="90000"/>
              </a:lnSpc>
            </a:pPr>
            <a:endParaRPr lang="en-US" sz="1200" dirty="0">
              <a:solidFill>
                <a:schemeClr val="dk1"/>
              </a:solidFill>
              <a:latin typeface="Libre Baskerville"/>
              <a:ea typeface="Libre Baskerville"/>
              <a:cs typeface="Libre Baskerville"/>
              <a:sym typeface="Libre Baskerville"/>
            </a:endParaRPr>
          </a:p>
          <a:p>
            <a:pPr marL="36981" indent="-36981">
              <a:lnSpc>
                <a:spcPct val="90000"/>
              </a:lnSpc>
              <a:buClr>
                <a:schemeClr val="dk1"/>
              </a:buClr>
              <a:buSzPts val="2000"/>
              <a:buFont typeface="Libre Baskerville"/>
              <a:buChar char="●"/>
            </a:pPr>
            <a:r>
              <a:rPr lang="en-US" sz="1200" dirty="0">
                <a:solidFill>
                  <a:schemeClr val="dk1"/>
                </a:solidFill>
                <a:latin typeface="Libre Baskerville"/>
                <a:ea typeface="Libre Baskerville"/>
                <a:cs typeface="Libre Baskerville"/>
                <a:sym typeface="Libre Baskerville"/>
              </a:rPr>
              <a:t>Video captioning</a:t>
            </a:r>
          </a:p>
          <a:p>
            <a:pPr marL="36981">
              <a:lnSpc>
                <a:spcPct val="90000"/>
              </a:lnSpc>
            </a:pPr>
            <a:endParaRPr lang="en-US" sz="1200" dirty="0">
              <a:solidFill>
                <a:schemeClr val="dk1"/>
              </a:solidFill>
              <a:latin typeface="Libre Baskerville"/>
              <a:ea typeface="Libre Baskerville"/>
              <a:cs typeface="Libre Baskerville"/>
              <a:sym typeface="Libre Baskerville"/>
            </a:endParaRPr>
          </a:p>
          <a:p>
            <a:pPr marL="36981" indent="-36981">
              <a:lnSpc>
                <a:spcPct val="90000"/>
              </a:lnSpc>
              <a:buClr>
                <a:schemeClr val="dk1"/>
              </a:buClr>
              <a:buSzPts val="2000"/>
              <a:buFont typeface="Libre Baskerville"/>
              <a:buChar char="●"/>
            </a:pPr>
            <a:r>
              <a:rPr lang="en-US" sz="1200" dirty="0">
                <a:solidFill>
                  <a:schemeClr val="dk1"/>
                </a:solidFill>
                <a:latin typeface="Libre Baskerville"/>
                <a:ea typeface="Libre Baskerville"/>
                <a:cs typeface="Libre Baskerville"/>
                <a:sym typeface="Libre Baskerville"/>
              </a:rPr>
              <a:t>Internal and external educational efforts</a:t>
            </a:r>
          </a:p>
          <a:p>
            <a:pPr marL="36981" indent="-36981">
              <a:lnSpc>
                <a:spcPct val="90000"/>
              </a:lnSpc>
              <a:buClr>
                <a:srgbClr val="000000"/>
              </a:buClr>
              <a:buSzPts val="2000"/>
              <a:buFont typeface="Libre Baskerville"/>
              <a:buChar char="●"/>
            </a:pPr>
            <a:endParaRPr lang="en-US" sz="1200" dirty="0">
              <a:latin typeface="Libre Baskerville"/>
              <a:ea typeface="Libre Baskerville"/>
              <a:cs typeface="Libre Baskerville"/>
              <a:sym typeface="Libre Baskerville"/>
            </a:endParaRPr>
          </a:p>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45</a:t>
            </a:fld>
            <a:endParaRPr lang="en-US"/>
          </a:p>
        </p:txBody>
      </p:sp>
    </p:spTree>
    <p:extLst>
      <p:ext uri="{BB962C8B-B14F-4D97-AF65-F5344CB8AC3E}">
        <p14:creationId xmlns:p14="http://schemas.microsoft.com/office/powerpoint/2010/main" val="1087728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1" name="Shape 42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22" name="Shape 42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86166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rPr>
              <a:t>Characters</a:t>
            </a:r>
            <a:r>
              <a:rPr lang="en-US" baseline="0" dirty="0">
                <a:latin typeface="Calibri" charset="0"/>
              </a:rPr>
              <a:t> - </a:t>
            </a:r>
            <a:r>
              <a:rPr lang="en-US" dirty="0">
                <a:latin typeface="Calibri" charset="0"/>
              </a:rPr>
              <a:t>e.g. lazy, heroic, pitiful?</a:t>
            </a:r>
          </a:p>
          <a:p>
            <a:endParaRPr lang="en-US" dirty="0"/>
          </a:p>
        </p:txBody>
      </p:sp>
      <p:sp>
        <p:nvSpPr>
          <p:cNvPr id="4" name="Slide Number Placeholder 3"/>
          <p:cNvSpPr>
            <a:spLocks noGrp="1"/>
          </p:cNvSpPr>
          <p:nvPr>
            <p:ph type="sldNum" sz="quarter" idx="10"/>
          </p:nvPr>
        </p:nvSpPr>
        <p:spPr/>
        <p:txBody>
          <a:bodyPr/>
          <a:lstStyle/>
          <a:p>
            <a:fld id="{2947FA22-9C29-8E46-8CBB-9753BEFBC994}" type="slidenum">
              <a:rPr lang="en-US" smtClean="0"/>
              <a:t>3</a:t>
            </a:fld>
            <a:endParaRPr lang="en-US" dirty="0"/>
          </a:p>
        </p:txBody>
      </p:sp>
    </p:spTree>
    <p:extLst>
      <p:ext uri="{BB962C8B-B14F-4D97-AF65-F5344CB8AC3E}">
        <p14:creationId xmlns:p14="http://schemas.microsoft.com/office/powerpoint/2010/main" val="540288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smtClean="0">
                <a:solidFill>
                  <a:schemeClr val="dk1"/>
                </a:solidFill>
                <a:latin typeface="Calibri"/>
                <a:ea typeface="Calibri"/>
                <a:cs typeface="Calibri"/>
                <a:sym typeface="Calibri"/>
              </a:rPr>
              <a:pPr indent="-19412" algn="r">
                <a:buClr>
                  <a:schemeClr val="dk1"/>
                </a:buClr>
                <a:buSzPct val="25000"/>
              </a:pPr>
              <a:t>48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3234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indent="-19412" algn="r">
              <a:buClr>
                <a:schemeClr val="dk1"/>
              </a:buClr>
              <a:buSzPct val="25000"/>
            </a:pPr>
            <a:fld id="{00000000-1234-1234-1234-123412341234}" type="slidenum">
              <a:rPr lang="en-US" sz="1200">
                <a:solidFill>
                  <a:schemeClr val="dk1"/>
                </a:solidFill>
                <a:latin typeface="Calibri"/>
                <a:ea typeface="Calibri"/>
                <a:cs typeface="Calibri"/>
                <a:sym typeface="Calibri"/>
              </a:rPr>
              <a:pPr indent="-19412" algn="r">
                <a:buClr>
                  <a:schemeClr val="dk1"/>
                </a:buClr>
                <a:buSzPct val="25000"/>
              </a:pPr>
              <a:t>49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3982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http://</a:t>
            </a:r>
            <a:r>
              <a:rPr lang="en-US" dirty="0" err="1"/>
              <a:t>www.nyc.gov</a:t>
            </a:r>
            <a:r>
              <a:rPr lang="en-US" dirty="0"/>
              <a:t>/html/</a:t>
            </a:r>
            <a:r>
              <a:rPr lang="en-US" dirty="0" err="1"/>
              <a:t>mopd</a:t>
            </a:r>
            <a:r>
              <a:rPr lang="en-US" dirty="0"/>
              <a:t>/downloads/pdf/</a:t>
            </a:r>
            <a:r>
              <a:rPr lang="en-US" dirty="0" err="1"/>
              <a:t>ACCESS_NYC_updated.pdf</a:t>
            </a:r>
            <a:endParaRPr lang="en-US" dirty="0"/>
          </a:p>
          <a:p>
            <a:r>
              <a:rPr lang="en-US" dirty="0"/>
              <a:t>http://</a:t>
            </a:r>
            <a:r>
              <a:rPr lang="en-US" dirty="0" err="1"/>
              <a:t>respectabilityusa.com</a:t>
            </a:r>
            <a:r>
              <a:rPr lang="en-US" dirty="0"/>
              <a:t>/Resources/RespectAbiltiy%20NY%20WIOA%20State%20Plan%20Comments.pdf</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52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51305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http://</a:t>
            </a:r>
            <a:r>
              <a:rPr lang="en-US" dirty="0" err="1"/>
              <a:t>www.nyc.gov</a:t>
            </a:r>
            <a:r>
              <a:rPr lang="en-US" dirty="0"/>
              <a:t>/html/</a:t>
            </a:r>
            <a:r>
              <a:rPr lang="en-US" dirty="0" err="1"/>
              <a:t>mopd</a:t>
            </a:r>
            <a:r>
              <a:rPr lang="en-US" dirty="0"/>
              <a:t>/downloads/pdf/</a:t>
            </a:r>
            <a:r>
              <a:rPr lang="en-US" dirty="0" err="1"/>
              <a:t>ACCESS_NYC_updated.pdf</a:t>
            </a:r>
            <a:endParaRPr lang="en-US" dirty="0"/>
          </a:p>
          <a:p>
            <a:r>
              <a:rPr lang="en-US" dirty="0"/>
              <a:t>http://</a:t>
            </a:r>
            <a:r>
              <a:rPr lang="en-US" dirty="0" err="1"/>
              <a:t>respectabilityusa.com</a:t>
            </a:r>
            <a:r>
              <a:rPr lang="en-US" dirty="0"/>
              <a:t>/Resources/RespectAbiltiy%20NY%20WIOA%20State%20Plan%20Comments.pdf</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53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445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1005825" y="3691878"/>
            <a:ext cx="8046700" cy="3497575"/>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SzPct val="25000"/>
              <a:buFont typeface="Arial"/>
              <a:buNone/>
            </a:pPr>
            <a:endParaRPr lang="en-US" sz="1100" b="0" i="0" u="none" strike="noStrike" cap="none" dirty="0">
              <a:solidFill>
                <a:schemeClr val="dk1"/>
              </a:solidFill>
              <a:latin typeface="Arial"/>
              <a:ea typeface="Arial"/>
              <a:cs typeface="Arial"/>
              <a:sym typeface="Arial"/>
            </a:endParaRPr>
          </a:p>
        </p:txBody>
      </p:sp>
      <p:sp>
        <p:nvSpPr>
          <p:cNvPr id="121" name="Shape 121"/>
          <p:cNvSpPr>
            <a:spLocks noGrp="1" noRot="1" noChangeAspect="1"/>
          </p:cNvSpPr>
          <p:nvPr>
            <p:ph type="sldImg" idx="2"/>
          </p:nvPr>
        </p:nvSpPr>
        <p:spPr>
          <a:xfrm>
            <a:off x="3086100" y="582613"/>
            <a:ext cx="3886200" cy="29146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24009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117" rtl="0" eaLnBrk="1" fontAlgn="auto" latinLnBrk="0" hangingPunct="1">
              <a:lnSpc>
                <a:spcPct val="100000"/>
              </a:lnSpc>
              <a:spcBef>
                <a:spcPts val="0"/>
              </a:spcBef>
              <a:spcAft>
                <a:spcPts val="0"/>
              </a:spcAft>
              <a:buClrTx/>
              <a:buSzTx/>
              <a:buFontTx/>
              <a:buNone/>
              <a:tabLst/>
              <a:defRPr/>
            </a:pPr>
            <a:r>
              <a:rPr lang="en-US" dirty="0"/>
              <a:t>Source: https://civilrightsproject.ucla.edu/resources/projects/center-for-civil-rights-remedies/school-to-prison-folder/federal-reports/are-we-closing-the-school-discipline-gap/AreWeClosingTheSchoolDisciplineGap_FINAL221.pdf</a:t>
            </a:r>
          </a:p>
          <a:p>
            <a:endParaRPr lang="en-US" dirty="0"/>
          </a:p>
        </p:txBody>
      </p:sp>
      <p:sp>
        <p:nvSpPr>
          <p:cNvPr id="4" name="Slide Number Placeholder 3"/>
          <p:cNvSpPr>
            <a:spLocks noGrp="1"/>
          </p:cNvSpPr>
          <p:nvPr>
            <p:ph type="sldNum" sz="quarter" idx="10"/>
          </p:nvPr>
        </p:nvSpPr>
        <p:spPr/>
        <p:txBody>
          <a:bodyPr/>
          <a:lstStyle/>
          <a:p>
            <a:pPr marL="0" marR="0" lvl="0" indent="0" algn="r" defTabSz="913117" rtl="0" eaLnBrk="1" fontAlgn="auto" latinLnBrk="0" hangingPunct="1">
              <a:lnSpc>
                <a:spcPct val="100000"/>
              </a:lnSpc>
              <a:spcBef>
                <a:spcPts val="0"/>
              </a:spcBef>
              <a:spcAft>
                <a:spcPts val="0"/>
              </a:spcAft>
              <a:buClrTx/>
              <a:buSzTx/>
              <a:buFontTx/>
              <a:buNone/>
              <a:tabLst/>
              <a:defRPr/>
            </a:pPr>
            <a:fld id="{1B6AD002-5878-4DA6-B67D-8CF956E91551}"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311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230489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086100" y="582613"/>
            <a:ext cx="3886200" cy="29146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1005825" y="3691875"/>
            <a:ext cx="8046600" cy="34977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60645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086100" y="582613"/>
            <a:ext cx="3886200" cy="29146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1005825" y="3691875"/>
            <a:ext cx="8046600" cy="3497700"/>
          </a:xfrm>
          <a:prstGeom prst="rect">
            <a:avLst/>
          </a:prstGeom>
          <a:noFill/>
          <a:ln>
            <a:noFill/>
          </a:ln>
        </p:spPr>
        <p:txBody>
          <a:bodyPr wrap="square" lIns="91425" tIns="91425" rIns="91425" bIns="91425" anchor="t" anchorCtr="0">
            <a:noAutofit/>
          </a:bodyPr>
          <a:lstStyle/>
          <a:p>
            <a:pPr marL="0" marR="0" lvl="0" indent="6350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7394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6FD9EC-9979-4347-BBA5-5970CCFE3F04}" type="slidenum">
              <a:rPr lang="en-US" smtClean="0"/>
              <a:t>62</a:t>
            </a:fld>
            <a:endParaRPr lang="en-US"/>
          </a:p>
        </p:txBody>
      </p:sp>
    </p:spTree>
    <p:extLst>
      <p:ext uri="{BB962C8B-B14F-4D97-AF65-F5344CB8AC3E}">
        <p14:creationId xmlns:p14="http://schemas.microsoft.com/office/powerpoint/2010/main" val="2650220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1005825" y="3691878"/>
            <a:ext cx="8046700" cy="3497575"/>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69" name="Shape 169"/>
          <p:cNvSpPr>
            <a:spLocks noGrp="1" noRot="1" noChangeAspect="1"/>
          </p:cNvSpPr>
          <p:nvPr>
            <p:ph type="sldImg" idx="2"/>
          </p:nvPr>
        </p:nvSpPr>
        <p:spPr>
          <a:xfrm>
            <a:off x="3086100" y="582613"/>
            <a:ext cx="3886200" cy="29146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29271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rPr>
              <a:t>Characters</a:t>
            </a:r>
            <a:r>
              <a:rPr lang="en-US" baseline="0" dirty="0">
                <a:latin typeface="Calibri" charset="0"/>
              </a:rPr>
              <a:t> - </a:t>
            </a:r>
            <a:r>
              <a:rPr lang="en-US" dirty="0">
                <a:latin typeface="Calibri" charset="0"/>
              </a:rPr>
              <a:t>e.g. lazy, heroic, pitiful?</a:t>
            </a:r>
          </a:p>
          <a:p>
            <a:endParaRPr lang="en-US" dirty="0"/>
          </a:p>
        </p:txBody>
      </p:sp>
      <p:sp>
        <p:nvSpPr>
          <p:cNvPr id="4" name="Slide Number Placeholder 3"/>
          <p:cNvSpPr>
            <a:spLocks noGrp="1"/>
          </p:cNvSpPr>
          <p:nvPr>
            <p:ph type="sldNum" sz="quarter" idx="10"/>
          </p:nvPr>
        </p:nvSpPr>
        <p:spPr/>
        <p:txBody>
          <a:bodyPr/>
          <a:lstStyle/>
          <a:p>
            <a:fld id="{2947FA22-9C29-8E46-8CBB-9753BEFBC994}" type="slidenum">
              <a:rPr lang="en-US" smtClean="0"/>
              <a:t>4</a:t>
            </a:fld>
            <a:endParaRPr lang="en-US" dirty="0"/>
          </a:p>
        </p:txBody>
      </p:sp>
    </p:spTree>
    <p:extLst>
      <p:ext uri="{BB962C8B-B14F-4D97-AF65-F5344CB8AC3E}">
        <p14:creationId xmlns:p14="http://schemas.microsoft.com/office/powerpoint/2010/main" val="1308990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1005825" y="3691878"/>
            <a:ext cx="8046700" cy="3497575"/>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01" name="Shape 101"/>
          <p:cNvSpPr>
            <a:spLocks noGrp="1" noRot="1" noChangeAspect="1"/>
          </p:cNvSpPr>
          <p:nvPr>
            <p:ph type="sldImg" idx="2"/>
          </p:nvPr>
        </p:nvSpPr>
        <p:spPr>
          <a:xfrm>
            <a:off x="3086100" y="582613"/>
            <a:ext cx="3886200" cy="29146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34360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1005825" y="3691878"/>
            <a:ext cx="8046700" cy="3497575"/>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77" name="Shape 177"/>
          <p:cNvSpPr>
            <a:spLocks noGrp="1" noRot="1" noChangeAspect="1"/>
          </p:cNvSpPr>
          <p:nvPr>
            <p:ph type="sldImg" idx="2"/>
          </p:nvPr>
        </p:nvSpPr>
        <p:spPr>
          <a:xfrm>
            <a:off x="3086100" y="582613"/>
            <a:ext cx="3886200" cy="29146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01417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1106488" y="696913"/>
            <a:ext cx="4646612"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6" name="Shape 366"/>
          <p:cNvSpPr txBox="1">
            <a:spLocks noGrp="1"/>
          </p:cNvSpPr>
          <p:nvPr>
            <p:ph type="body" idx="1"/>
          </p:nvPr>
        </p:nvSpPr>
        <p:spPr>
          <a:xfrm>
            <a:off x="685802" y="4416427"/>
            <a:ext cx="5486399" cy="4183063"/>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"300,000 young people with disabilities age into what should be the workforce each year. 1.3 million young Americans ages 16-20 with disabilities."</a:t>
            </a:r>
          </a:p>
          <a:p>
            <a:pPr marL="0" marR="0" lvl="0" indent="0" algn="l" rtl="0">
              <a:spcBef>
                <a:spcPts val="36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Source: </a:t>
            </a:r>
            <a:r>
              <a:rPr lang="en-US" sz="1200" b="0" i="0" u="sng" strike="noStrike" cap="none" dirty="0">
                <a:solidFill>
                  <a:schemeClr val="hlink"/>
                </a:solidFill>
                <a:latin typeface="Calibri"/>
                <a:ea typeface="Calibri"/>
                <a:cs typeface="Calibri"/>
                <a:sym typeface="Calibri"/>
                <a:hlinkClick r:id="rId3"/>
              </a:rPr>
              <a:t>Disability Statistics, by Cornell University</a:t>
            </a:r>
          </a:p>
        </p:txBody>
      </p:sp>
      <p:sp>
        <p:nvSpPr>
          <p:cNvPr id="367" name="Shape 367"/>
          <p:cNvSpPr txBox="1">
            <a:spLocks noGrp="1"/>
          </p:cNvSpPr>
          <p:nvPr>
            <p:ph type="sldNum" idx="12"/>
          </p:nvPr>
        </p:nvSpPr>
        <p:spPr>
          <a:xfrm>
            <a:off x="3884614" y="8829676"/>
            <a:ext cx="2971799" cy="465139"/>
          </a:xfrm>
          <a:prstGeom prst="rect">
            <a:avLst/>
          </a:prstGeom>
          <a:noFill/>
          <a:ln>
            <a:noFill/>
          </a:ln>
        </p:spPr>
        <p:txBody>
          <a:bodyPr wrap="square" lIns="96000" tIns="48000" rIns="96000" bIns="480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67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6069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086100" y="582613"/>
            <a:ext cx="3886200" cy="2914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1006477" y="3692527"/>
            <a:ext cx="8045449" cy="3497263"/>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rgbClr val="00B050"/>
              </a:buClr>
              <a:buSzPct val="25000"/>
              <a:buFont typeface="Calibri"/>
              <a:buNone/>
            </a:pPr>
            <a:r>
              <a:rPr lang="en-US" sz="1200" b="1" i="0" u="none" strike="noStrike" cap="none">
                <a:solidFill>
                  <a:srgbClr val="00B050"/>
                </a:solidFill>
                <a:latin typeface="Calibri"/>
                <a:ea typeface="Calibri"/>
                <a:cs typeface="Calibri"/>
                <a:sym typeface="Calibri"/>
              </a:rPr>
              <a:t>Annual Disability Statistics Compendium </a:t>
            </a:r>
            <a:r>
              <a:rPr lang="en-US" sz="1200" b="0" i="0" u="sng" strike="noStrike" cap="none">
                <a:solidFill>
                  <a:schemeClr val="hlink"/>
                </a:solidFill>
                <a:latin typeface="Calibri"/>
                <a:ea typeface="Calibri"/>
                <a:cs typeface="Calibri"/>
                <a:sym typeface="Calibri"/>
                <a:hlinkClick r:id="rId3"/>
              </a:rPr>
              <a:t>http://www.disabilitycompendium.org/docs/default-source/2014-compendium/2014_compendium.pdf</a:t>
            </a:r>
            <a:r>
              <a:rPr lang="en-US" sz="1200" b="0" i="0" u="none" strike="noStrike" cap="none">
                <a:solidFill>
                  <a:srgbClr val="00B050"/>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Arial"/>
              <a:buNone/>
            </a:pPr>
            <a:endParaRPr sz="1200" b="0" i="0" u="none" strike="noStrike" cap="none">
              <a:solidFill>
                <a:srgbClr val="00B050"/>
              </a:solidFill>
              <a:latin typeface="Calibri"/>
              <a:ea typeface="Calibri"/>
              <a:cs typeface="Calibri"/>
              <a:sym typeface="Calibri"/>
            </a:endParaRPr>
          </a:p>
          <a:p>
            <a:pPr marL="0" marR="0" lvl="0" indent="0" algn="l" rtl="0">
              <a:spcBef>
                <a:spcPts val="0"/>
              </a:spcBef>
              <a:spcAft>
                <a:spcPts val="0"/>
              </a:spcAft>
              <a:buClr>
                <a:srgbClr val="00B050"/>
              </a:buClr>
              <a:buSzPct val="25000"/>
              <a:buFont typeface="Calibri"/>
              <a:buNone/>
            </a:pPr>
            <a:r>
              <a:rPr lang="en-US" sz="1200" b="0" i="0" u="none" strike="noStrike" cap="none">
                <a:solidFill>
                  <a:srgbClr val="00B050"/>
                </a:solidFill>
                <a:latin typeface="Calibri"/>
                <a:ea typeface="Calibri"/>
                <a:cs typeface="Calibri"/>
                <a:sym typeface="Calibri"/>
              </a:rPr>
              <a:t>Exact Resources:</a:t>
            </a:r>
          </a:p>
          <a:p>
            <a:pPr marL="0" marR="0" lvl="0" indent="0" algn="l" rtl="0">
              <a:spcBef>
                <a:spcPts val="0"/>
              </a:spcBef>
              <a:spcAft>
                <a:spcPts val="0"/>
              </a:spcAft>
              <a:buClr>
                <a:schemeClr val="dk1"/>
              </a:buClr>
              <a:buSzPct val="25000"/>
              <a:buFont typeface="Arial"/>
              <a:buNone/>
            </a:pPr>
            <a:endParaRPr sz="1200" b="0" i="0" u="none" strike="noStrike" cap="none">
              <a:solidFill>
                <a:srgbClr val="00B050"/>
              </a:solidFill>
              <a:latin typeface="Calibri"/>
              <a:ea typeface="Calibri"/>
              <a:cs typeface="Calibri"/>
              <a:sym typeface="Calibri"/>
            </a:endParaRPr>
          </a:p>
          <a:p>
            <a:pPr marL="0" marR="0" lvl="0" indent="0" algn="l" rtl="0">
              <a:spcBef>
                <a:spcPts val="0"/>
              </a:spcBef>
              <a:spcAft>
                <a:spcPts val="0"/>
              </a:spcAft>
              <a:buClr>
                <a:srgbClr val="00B050"/>
              </a:buClr>
              <a:buSzPct val="25000"/>
              <a:buFont typeface="Calibri"/>
              <a:buNone/>
            </a:pPr>
            <a:r>
              <a:rPr lang="en-US" sz="1200" b="0" i="0" u="none" strike="noStrike" cap="none">
                <a:solidFill>
                  <a:srgbClr val="00B050"/>
                </a:solidFill>
                <a:latin typeface="Calibri"/>
                <a:ea typeface="Calibri"/>
                <a:cs typeface="Calibri"/>
                <a:sym typeface="Calibri"/>
              </a:rPr>
              <a:t>-Persons without disabilities aged 18 to 64 who are employed → Annual Disability Statistics Compendium, Pg 29. Table 2.2</a:t>
            </a:r>
          </a:p>
          <a:p>
            <a:pPr marL="0" marR="0" lvl="0" indent="0" algn="l" rtl="0">
              <a:spcBef>
                <a:spcPts val="0"/>
              </a:spcBef>
              <a:spcAft>
                <a:spcPts val="0"/>
              </a:spcAft>
              <a:buClr>
                <a:schemeClr val="dk1"/>
              </a:buClr>
              <a:buSzPct val="25000"/>
              <a:buFont typeface="Arial"/>
              <a:buNone/>
            </a:pPr>
            <a:endParaRPr sz="1200" b="0" i="0" u="none" strike="noStrike" cap="none">
              <a:solidFill>
                <a:srgbClr val="00B050"/>
              </a:solidFill>
              <a:latin typeface="Calibri"/>
              <a:ea typeface="Calibri"/>
              <a:cs typeface="Calibri"/>
              <a:sym typeface="Calibri"/>
            </a:endParaRPr>
          </a:p>
          <a:p>
            <a:pPr marL="0" marR="0" lvl="1" indent="0" algn="l" rtl="0">
              <a:spcBef>
                <a:spcPts val="0"/>
              </a:spcBef>
              <a:spcAft>
                <a:spcPts val="0"/>
              </a:spcAft>
              <a:buClr>
                <a:srgbClr val="00B050"/>
              </a:buClr>
              <a:buSzPct val="25000"/>
              <a:buFont typeface="Calibri"/>
              <a:buNone/>
            </a:pPr>
            <a:r>
              <a:rPr lang="en-US" sz="1400" b="0" i="0" u="none" strike="noStrike" cap="none">
                <a:solidFill>
                  <a:srgbClr val="00B050"/>
                </a:solidFill>
                <a:latin typeface="Calibri"/>
                <a:ea typeface="Calibri"/>
                <a:cs typeface="Calibri"/>
                <a:sym typeface="Calibri"/>
              </a:rPr>
              <a:t>- % of PwDs aged 18 to 64 who are employed → Annual Disability Statistics Compendium, Pg 32. Table 2.1. </a:t>
            </a:r>
          </a:p>
          <a:p>
            <a:pPr marL="0" marR="0" lvl="0" indent="0" algn="l" rtl="0">
              <a:spcBef>
                <a:spcPts val="0"/>
              </a:spcBef>
              <a:spcAft>
                <a:spcPts val="0"/>
              </a:spcAft>
              <a:buClr>
                <a:schemeClr val="dk1"/>
              </a:buClr>
              <a:buSzPct val="25000"/>
              <a:buFont typeface="Arial"/>
              <a:buNone/>
            </a:pPr>
            <a:endParaRPr sz="1200" b="0" i="0" u="none" strike="noStrike" cap="none">
              <a:solidFill>
                <a:srgbClr val="00B050"/>
              </a:solidFill>
              <a:latin typeface="Calibri"/>
              <a:ea typeface="Calibri"/>
              <a:cs typeface="Calibri"/>
              <a:sym typeface="Calibri"/>
            </a:endParaRPr>
          </a:p>
          <a:p>
            <a:pPr marL="0" marR="0" lvl="1" indent="0" algn="l" rtl="0">
              <a:spcBef>
                <a:spcPts val="0"/>
              </a:spcBef>
              <a:spcAft>
                <a:spcPts val="0"/>
              </a:spcAft>
              <a:buClr>
                <a:srgbClr val="00B050"/>
              </a:buClr>
              <a:buSzPct val="185260"/>
              <a:buFont typeface="Calibri"/>
              <a:buChar char="-"/>
            </a:pPr>
            <a:r>
              <a:rPr lang="en-US" sz="1200" b="0" i="0" u="none" strike="noStrike" cap="none">
                <a:solidFill>
                  <a:srgbClr val="00B050"/>
                </a:solidFill>
                <a:latin typeface="Calibri"/>
                <a:ea typeface="Calibri"/>
                <a:cs typeface="Calibri"/>
                <a:sym typeface="Calibri"/>
              </a:rPr>
              <a:t>C</a:t>
            </a:r>
            <a:r>
              <a:rPr lang="en-US" sz="1400" b="0" i="0" u="none" strike="noStrike" cap="none">
                <a:solidFill>
                  <a:srgbClr val="00B050"/>
                </a:solidFill>
                <a:latin typeface="Calibri"/>
                <a:ea typeface="Calibri"/>
                <a:cs typeface="Calibri"/>
                <a:sym typeface="Calibri"/>
              </a:rPr>
              <a:t>ivilians with a disability who live in the community in x state. → Annual Disability Statistics Compendium, Pg 14. Table 1.3. </a:t>
            </a:r>
          </a:p>
          <a:p>
            <a:pPr marL="0" marR="0" lvl="1" indent="0" algn="l" rtl="0">
              <a:spcBef>
                <a:spcPts val="0"/>
              </a:spcBef>
              <a:spcAft>
                <a:spcPts val="0"/>
              </a:spcAft>
              <a:buClr>
                <a:schemeClr val="dk1"/>
              </a:buClr>
              <a:buSzPct val="25000"/>
              <a:buFont typeface="Calibri"/>
              <a:buNone/>
            </a:pPr>
            <a:endParaRPr sz="1400" b="0" i="0" u="none" strike="noStrike" cap="none">
              <a:solidFill>
                <a:srgbClr val="00B050"/>
              </a:solidFill>
              <a:latin typeface="Calibri"/>
              <a:ea typeface="Calibri"/>
              <a:cs typeface="Calibri"/>
              <a:sym typeface="Calibri"/>
            </a:endParaRPr>
          </a:p>
          <a:p>
            <a:pPr marL="0" marR="0" lvl="1" indent="0" algn="l" rtl="0">
              <a:spcBef>
                <a:spcPts val="0"/>
              </a:spcBef>
              <a:spcAft>
                <a:spcPts val="0"/>
              </a:spcAft>
              <a:buClr>
                <a:srgbClr val="0D0D0D"/>
              </a:buClr>
              <a:buSzPct val="100000"/>
              <a:buFont typeface="Calibri"/>
              <a:buChar char="-"/>
            </a:pPr>
            <a:r>
              <a:rPr lang="en-US" sz="1400" b="0" i="0" u="none" strike="noStrike" cap="none">
                <a:solidFill>
                  <a:srgbClr val="0D0D0D"/>
                </a:solidFill>
                <a:latin typeface="Calibri"/>
                <a:ea typeface="Calibri"/>
                <a:cs typeface="Calibri"/>
                <a:sym typeface="Calibri"/>
              </a:rPr>
              <a:t>Persons aged 18 to 64 who have a disability.</a:t>
            </a:r>
            <a:r>
              <a:rPr lang="en-US" sz="1400" b="0" i="0" u="none" strike="noStrike" cap="none" baseline="30000">
                <a:solidFill>
                  <a:srgbClr val="0D0D0D"/>
                </a:solidFill>
                <a:latin typeface="Calibri"/>
                <a:ea typeface="Calibri"/>
                <a:cs typeface="Calibri"/>
                <a:sym typeface="Calibri"/>
              </a:rPr>
              <a:t> </a:t>
            </a:r>
            <a:r>
              <a:rPr lang="en-US" sz="1400" b="0" i="0" u="none" strike="noStrike" cap="none">
                <a:solidFill>
                  <a:srgbClr val="00B050"/>
                </a:solidFill>
                <a:latin typeface="Calibri"/>
                <a:ea typeface="Calibri"/>
                <a:cs typeface="Calibri"/>
                <a:sym typeface="Calibri"/>
              </a:rPr>
              <a:t>→ Annual Disability Statistics Compendium, Pg 17. Table 1.6.</a:t>
            </a:r>
          </a:p>
          <a:p>
            <a:pPr marL="0" marR="0" lvl="1" indent="0" algn="l" rtl="0">
              <a:spcBef>
                <a:spcPts val="0"/>
              </a:spcBef>
              <a:spcAft>
                <a:spcPts val="0"/>
              </a:spcAft>
              <a:buClr>
                <a:schemeClr val="dk1"/>
              </a:buClr>
              <a:buSzPct val="25000"/>
              <a:buFont typeface="Arial"/>
              <a:buNone/>
            </a:pPr>
            <a:endParaRPr sz="1400" b="0" i="0" u="none" strike="noStrike" cap="none">
              <a:solidFill>
                <a:srgbClr val="00B050"/>
              </a:solidFill>
              <a:latin typeface="Calibri"/>
              <a:ea typeface="Calibri"/>
              <a:cs typeface="Calibri"/>
              <a:sym typeface="Calibri"/>
            </a:endParaRPr>
          </a:p>
          <a:p>
            <a:pPr marL="0" marR="0" lvl="1" indent="0" algn="l" rtl="0">
              <a:spcBef>
                <a:spcPts val="0"/>
              </a:spcBef>
              <a:spcAft>
                <a:spcPts val="0"/>
              </a:spcAft>
              <a:buClr>
                <a:srgbClr val="00B050"/>
              </a:buClr>
              <a:buSzPct val="25000"/>
              <a:buFont typeface="Calibri"/>
              <a:buNone/>
            </a:pPr>
            <a:r>
              <a:rPr lang="en-US" sz="1400" b="0" i="0" u="none" strike="noStrike" cap="none">
                <a:solidFill>
                  <a:srgbClr val="00B050"/>
                </a:solidFill>
                <a:latin typeface="Calibri"/>
                <a:ea typeface="Calibri"/>
                <a:cs typeface="Calibri"/>
                <a:sym typeface="Calibri"/>
              </a:rPr>
              <a:t>-</a:t>
            </a:r>
            <a:r>
              <a:rPr lang="en-US" sz="1200" b="0" i="0" u="none" strike="noStrike" cap="none">
                <a:solidFill>
                  <a:srgbClr val="00B050"/>
                </a:solidFill>
                <a:latin typeface="Calibri"/>
                <a:ea typeface="Calibri"/>
                <a:cs typeface="Calibri"/>
                <a:sym typeface="Calibri"/>
              </a:rPr>
              <a:t>The Employment Gap between PwDs and people with disabilities has decreased x% pts between 2010 and 2011. → Annual Disability Statistics Compendium, Pg 37. Table 2.10. </a:t>
            </a:r>
          </a:p>
          <a:p>
            <a:pPr marL="0" marR="0" lvl="1" indent="0" algn="l" rtl="0">
              <a:spcBef>
                <a:spcPts val="0"/>
              </a:spcBef>
              <a:spcAft>
                <a:spcPts val="0"/>
              </a:spcAft>
              <a:buClr>
                <a:schemeClr val="dk1"/>
              </a:buClr>
              <a:buSzPct val="25000"/>
              <a:buFont typeface="Arial"/>
              <a:buNone/>
            </a:pPr>
            <a:endParaRPr sz="1400" b="0" i="0" u="none" strike="noStrike" cap="none" baseline="30000">
              <a:solidFill>
                <a:srgbClr val="00B050"/>
              </a:solidFill>
              <a:latin typeface="Calibri"/>
              <a:ea typeface="Calibri"/>
              <a:cs typeface="Calibri"/>
              <a:sym typeface="Calibri"/>
            </a:endParaRPr>
          </a:p>
          <a:p>
            <a:pPr marL="0" marR="0" lvl="1" indent="0" algn="l" rtl="0">
              <a:spcBef>
                <a:spcPts val="0"/>
              </a:spcBef>
              <a:spcAft>
                <a:spcPts val="0"/>
              </a:spcAft>
              <a:buClr>
                <a:srgbClr val="00B050"/>
              </a:buClr>
              <a:buSzPct val="25000"/>
              <a:buFont typeface="Calibri"/>
              <a:buNone/>
            </a:pPr>
            <a:r>
              <a:rPr lang="en-US" sz="1400" b="0" i="0" u="none" strike="noStrike" cap="none" baseline="30000">
                <a:solidFill>
                  <a:srgbClr val="00B050"/>
                </a:solidFill>
                <a:latin typeface="Calibri"/>
                <a:ea typeface="Calibri"/>
                <a:cs typeface="Calibri"/>
                <a:sym typeface="Calibri"/>
              </a:rPr>
              <a:t>-</a:t>
            </a:r>
            <a:r>
              <a:rPr lang="en-US" sz="1400" b="0" i="0" u="none" strike="noStrike" cap="none">
                <a:solidFill>
                  <a:srgbClr val="00B050"/>
                </a:solidFill>
                <a:latin typeface="Calibri"/>
                <a:ea typeface="Calibri"/>
                <a:cs typeface="Calibri"/>
                <a:sym typeface="Calibri"/>
              </a:rPr>
              <a:t> In 2012, total expenditure on SSDI benefits for PwDs → Annual Disability Statistics Compendium, Pg 89. Table 9.6. </a:t>
            </a:r>
          </a:p>
          <a:p>
            <a:pPr marL="0" marR="0" lvl="1" indent="0" algn="l" rtl="0">
              <a:spcBef>
                <a:spcPts val="0"/>
              </a:spcBef>
              <a:spcAft>
                <a:spcPts val="0"/>
              </a:spcAft>
              <a:buClr>
                <a:schemeClr val="dk1"/>
              </a:buClr>
              <a:buSzPct val="25000"/>
              <a:buFont typeface="Arial"/>
              <a:buNone/>
            </a:pPr>
            <a:endParaRPr sz="1400" b="0" i="0" u="none" strike="noStrike" cap="none" baseline="30000">
              <a:solidFill>
                <a:srgbClr val="00B050"/>
              </a:solidFill>
              <a:latin typeface="Calibri"/>
              <a:ea typeface="Calibri"/>
              <a:cs typeface="Calibri"/>
              <a:sym typeface="Calibri"/>
            </a:endParaRPr>
          </a:p>
          <a:p>
            <a:pPr marL="0" marR="0" lvl="1" indent="0" algn="l" rtl="0">
              <a:spcBef>
                <a:spcPts val="0"/>
              </a:spcBef>
              <a:spcAft>
                <a:spcPts val="0"/>
              </a:spcAft>
              <a:buClr>
                <a:schemeClr val="dk1"/>
              </a:buClr>
              <a:buSzPct val="100000"/>
              <a:buFont typeface="Calibri"/>
              <a:buChar char="-"/>
            </a:pPr>
            <a:r>
              <a:rPr lang="en-US" sz="1400" b="0" i="0" u="none" strike="noStrike" cap="none">
                <a:solidFill>
                  <a:schemeClr val="dk1"/>
                </a:solidFill>
                <a:latin typeface="Calibri"/>
                <a:ea typeface="Calibri"/>
                <a:cs typeface="Calibri"/>
                <a:sym typeface="Calibri"/>
              </a:rPr>
              <a:t>Voc. Rehab received x general rehab applicants and x blind applicants in x state in 2012. </a:t>
            </a:r>
            <a:r>
              <a:rPr lang="en-US" sz="1400" b="0" i="0" u="none" strike="noStrike" cap="none" baseline="30000">
                <a:solidFill>
                  <a:schemeClr val="dk1"/>
                </a:solidFill>
                <a:latin typeface="Calibri"/>
                <a:ea typeface="Calibri"/>
                <a:cs typeface="Calibri"/>
                <a:sym typeface="Calibri"/>
              </a:rPr>
              <a:t> </a:t>
            </a:r>
            <a:r>
              <a:rPr lang="en-US" sz="1400" b="0" i="0" u="none" strike="noStrike" cap="none">
                <a:solidFill>
                  <a:srgbClr val="FF0000"/>
                </a:solidFill>
                <a:latin typeface="Calibri"/>
                <a:ea typeface="Calibri"/>
                <a:cs typeface="Calibri"/>
                <a:sym typeface="Calibri"/>
              </a:rPr>
              <a:t>→ Annual Disability Statistics Compendium, Pg 117. Table 12.1. </a:t>
            </a:r>
          </a:p>
          <a:p>
            <a:pPr marL="0" marR="0" lvl="1" indent="0" algn="l" rtl="0">
              <a:spcBef>
                <a:spcPts val="0"/>
              </a:spcBef>
              <a:spcAft>
                <a:spcPts val="0"/>
              </a:spcAft>
              <a:buClr>
                <a:schemeClr val="dk1"/>
              </a:buClr>
              <a:buSzPct val="25000"/>
              <a:buFont typeface="Calibri"/>
              <a:buNone/>
            </a:pPr>
            <a:endParaRPr sz="1400" b="0" i="0" u="none" strike="noStrike" cap="none">
              <a:solidFill>
                <a:srgbClr val="FF0000"/>
              </a:solidFill>
              <a:latin typeface="Calibri"/>
              <a:ea typeface="Calibri"/>
              <a:cs typeface="Calibri"/>
              <a:sym typeface="Calibri"/>
            </a:endParaRPr>
          </a:p>
          <a:p>
            <a:pPr marL="0" marR="0" lvl="1" indent="0" algn="l" rtl="0">
              <a:spcBef>
                <a:spcPts val="0"/>
              </a:spcBef>
              <a:spcAft>
                <a:spcPts val="0"/>
              </a:spcAft>
              <a:buClr>
                <a:srgbClr val="0D0D0D"/>
              </a:buClr>
              <a:buSzPct val="100000"/>
              <a:buFont typeface="Calibri"/>
              <a:buChar char="-"/>
            </a:pPr>
            <a:r>
              <a:rPr lang="en-US" sz="1400" b="0" i="0" u="none" strike="noStrike" cap="none">
                <a:solidFill>
                  <a:srgbClr val="0D0D0D"/>
                </a:solidFill>
                <a:latin typeface="Calibri"/>
                <a:ea typeface="Calibri"/>
                <a:cs typeface="Calibri"/>
                <a:sym typeface="Calibri"/>
              </a:rPr>
              <a:t>Voc. Rehab. obtained x jobs for PwDs in x State in 2012. </a:t>
            </a:r>
            <a:r>
              <a:rPr lang="en-US" sz="1400" b="0" i="0" u="none" strike="noStrike" cap="none">
                <a:solidFill>
                  <a:srgbClr val="FF0000"/>
                </a:solidFill>
                <a:latin typeface="Calibri"/>
                <a:ea typeface="Calibri"/>
                <a:cs typeface="Calibri"/>
                <a:sym typeface="Calibri"/>
              </a:rPr>
              <a:t>→ Annual Disability Statistics Compendium, Pg 119. Table 12.3. </a:t>
            </a:r>
          </a:p>
          <a:p>
            <a:pPr marL="0" marR="0" lvl="1" indent="0" algn="l" rtl="0">
              <a:spcBef>
                <a:spcPts val="0"/>
              </a:spcBef>
              <a:spcAft>
                <a:spcPts val="0"/>
              </a:spcAft>
              <a:buClr>
                <a:schemeClr val="dk1"/>
              </a:buClr>
              <a:buSzPct val="25000"/>
              <a:buFont typeface="Calibri"/>
              <a:buNone/>
            </a:pPr>
            <a:endParaRPr sz="1400" b="0" i="0" u="none" strike="noStrike" cap="none">
              <a:solidFill>
                <a:srgbClr val="FF0000"/>
              </a:solidFill>
              <a:latin typeface="Calibri"/>
              <a:ea typeface="Calibri"/>
              <a:cs typeface="Calibri"/>
              <a:sym typeface="Calibri"/>
            </a:endParaRPr>
          </a:p>
          <a:p>
            <a:pPr marL="0" marR="0" lvl="1" indent="0" algn="l" rtl="0">
              <a:spcBef>
                <a:spcPts val="0"/>
              </a:spcBef>
              <a:buClr>
                <a:srgbClr val="FF0000"/>
              </a:buClr>
              <a:buSzPct val="25000"/>
              <a:buFont typeface="Calibri"/>
              <a:buNone/>
            </a:pPr>
            <a:r>
              <a:rPr lang="en-US" sz="1800" b="0" i="0" u="none" strike="noStrike" cap="none">
                <a:solidFill>
                  <a:srgbClr val="FF0000"/>
                </a:solidFill>
                <a:latin typeface="Calibri"/>
                <a:ea typeface="Calibri"/>
                <a:cs typeface="Calibri"/>
                <a:sym typeface="Calibri"/>
              </a:rPr>
              <a:t>-PWDs in US receiving benefits 18-64 (SSI &amp; SSDI</a:t>
            </a:r>
            <a:r>
              <a:rPr lang="en-US" sz="1400" b="0" i="0" u="none" strike="noStrike" cap="none">
                <a:solidFill>
                  <a:srgbClr val="FF0000"/>
                </a:solidFill>
                <a:latin typeface="Calibri"/>
                <a:ea typeface="Calibri"/>
                <a:cs typeface="Calibri"/>
                <a:sym typeface="Calibri"/>
              </a:rPr>
              <a:t>) → Annual Disability Statistics Compendium, Table 9.7</a:t>
            </a:r>
            <a:r>
              <a:rPr lang="en-US" sz="1400" b="0" i="0" u="none" strike="noStrike" cap="none" baseline="30000">
                <a:solidFill>
                  <a:srgbClr val="FF0000"/>
                </a:solidFill>
                <a:latin typeface="Calibri"/>
                <a:ea typeface="Calibri"/>
                <a:cs typeface="Calibri"/>
                <a:sym typeface="Calibri"/>
              </a:rPr>
              <a:t> </a:t>
            </a:r>
          </a:p>
        </p:txBody>
      </p:sp>
    </p:spTree>
    <p:extLst>
      <p:ext uri="{BB962C8B-B14F-4D97-AF65-F5344CB8AC3E}">
        <p14:creationId xmlns:p14="http://schemas.microsoft.com/office/powerpoint/2010/main" val="35013057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87" name="Shape 387"/>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69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95019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Calibri" charset="0"/>
              </a:rPr>
              <a:t>Characters</a:t>
            </a:r>
            <a:r>
              <a:rPr lang="en-US" baseline="0" dirty="0">
                <a:latin typeface="Calibri" charset="0"/>
              </a:rPr>
              <a:t> - </a:t>
            </a:r>
            <a:r>
              <a:rPr lang="en-US" dirty="0">
                <a:latin typeface="Calibri" charset="0"/>
              </a:rPr>
              <a:t>e.g. lazy, heroic, pitiful?</a:t>
            </a:r>
          </a:p>
          <a:p>
            <a:endParaRPr lang="en-US" dirty="0"/>
          </a:p>
        </p:txBody>
      </p:sp>
      <p:sp>
        <p:nvSpPr>
          <p:cNvPr id="4" name="Slide Number Placeholder 3"/>
          <p:cNvSpPr>
            <a:spLocks noGrp="1"/>
          </p:cNvSpPr>
          <p:nvPr>
            <p:ph type="sldNum" sz="quarter" idx="10"/>
          </p:nvPr>
        </p:nvSpPr>
        <p:spPr/>
        <p:txBody>
          <a:bodyPr/>
          <a:lstStyle/>
          <a:p>
            <a:fld id="{2947FA22-9C29-8E46-8CBB-9753BEFBC994}" type="slidenum">
              <a:rPr lang="en-US" smtClean="0"/>
              <a:t>5</a:t>
            </a:fld>
            <a:endParaRPr lang="en-US" dirty="0"/>
          </a:p>
        </p:txBody>
      </p:sp>
    </p:spTree>
    <p:extLst>
      <p:ext uri="{BB962C8B-B14F-4D97-AF65-F5344CB8AC3E}">
        <p14:creationId xmlns:p14="http://schemas.microsoft.com/office/powerpoint/2010/main" val="1878435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68934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1005825" y="3691878"/>
            <a:ext cx="8046700" cy="3497575"/>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30" name="Shape 130"/>
          <p:cNvSpPr>
            <a:spLocks noGrp="1" noRot="1" noChangeAspect="1"/>
          </p:cNvSpPr>
          <p:nvPr>
            <p:ph type="sldImg" idx="2"/>
          </p:nvPr>
        </p:nvSpPr>
        <p:spPr>
          <a:xfrm>
            <a:off x="3086100" y="582613"/>
            <a:ext cx="3886200" cy="29146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73193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xfrm>
            <a:off x="3086100" y="582613"/>
            <a:ext cx="3886200" cy="29146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218" name="Notes Placeholder 2"/>
          <p:cNvSpPr>
            <a:spLocks noGrp="1"/>
          </p:cNvSpPr>
          <p:nvPr>
            <p:ph type="body" idx="1"/>
          </p:nvPr>
        </p:nvSpPr>
        <p:spPr bwMode="auto">
          <a:xfrm>
            <a:off x="1006475" y="3692527"/>
            <a:ext cx="8045450" cy="3497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219" name="Slide Number Placeholder 3"/>
          <p:cNvSpPr>
            <a:spLocks noGrp="1"/>
          </p:cNvSpPr>
          <p:nvPr>
            <p:ph type="sldNum" sz="quarter" idx="4294967295"/>
          </p:nvPr>
        </p:nvSpPr>
        <p:spPr bwMode="auto">
          <a:xfrm>
            <a:off x="5697540" y="7381876"/>
            <a:ext cx="4359275" cy="3889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ct val="25000"/>
              <a:buFont typeface="Calibri" pitchFamily="34" charset="0"/>
              <a:buNone/>
              <a:tabLst/>
              <a:defRPr/>
            </a:pPr>
            <a:fld id="{2A302111-7F73-40BC-A1DF-0DA246F17AC9}"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sym typeface="Calibri" pitchFamily="34" charset="0"/>
              </a:rPr>
              <a:pPr marL="0" marR="0" lvl="0" indent="0" algn="r" defTabSz="914400" rtl="0" eaLnBrk="1" fontAlgn="base" latinLnBrk="0" hangingPunct="1">
                <a:lnSpc>
                  <a:spcPct val="100000"/>
                </a:lnSpc>
                <a:spcBef>
                  <a:spcPct val="0"/>
                </a:spcBef>
                <a:spcAft>
                  <a:spcPct val="0"/>
                </a:spcAft>
                <a:buClr>
                  <a:srgbClr val="000000"/>
                </a:buClr>
                <a:buSzPct val="25000"/>
                <a:buFont typeface="Calibri" pitchFamily="34" charset="0"/>
                <a:buNone/>
                <a:tabLst/>
                <a:defRPr/>
              </a:pPr>
              <a:t>10</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sym typeface="Calibri" pitchFamily="34" charset="0"/>
            </a:endParaRPr>
          </a:p>
        </p:txBody>
      </p:sp>
    </p:spTree>
    <p:extLst>
      <p:ext uri="{BB962C8B-B14F-4D97-AF65-F5344CB8AC3E}">
        <p14:creationId xmlns:p14="http://schemas.microsoft.com/office/powerpoint/2010/main" val="736406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p:cNvSpPr>
            <a:spLocks noGrp="1" noRot="1" noChangeAspect="1" noChangeArrowheads="1"/>
          </p:cNvSpPr>
          <p:nvPr>
            <p:ph type="sldImg"/>
          </p:nvPr>
        </p:nvSpPr>
        <p:spPr bwMode="auto">
          <a:xfrm>
            <a:off x="1143000" y="696913"/>
            <a:ext cx="4572000"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9459" name="Text Box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none" numCol="1" anchor="ctr" anchorCtr="0" compatLnSpc="1">
            <a:prstTxWarp prst="textNoShape">
              <a:avLst/>
            </a:prstTxWarp>
          </a:bodyPr>
          <a:lstStyle/>
          <a:p>
            <a:pPr eaLnBrk="1" hangingPunct="1">
              <a:spcBef>
                <a:spcPct val="0"/>
              </a:spcBef>
            </a:pPr>
            <a:endParaRPr lang="en-US"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680CD6-1E56-314B-8E2E-7F61D6D36AAB}" type="datetime1">
              <a:rPr lang="en-US" smtClean="0"/>
              <a:t>3/12/2019</a:t>
            </a:fld>
            <a:endParaRPr lang="en-US"/>
          </a:p>
        </p:txBody>
      </p:sp>
      <p:sp>
        <p:nvSpPr>
          <p:cNvPr id="5" name="Footer Placeholder 4"/>
          <p:cNvSpPr>
            <a:spLocks noGrp="1"/>
          </p:cNvSpPr>
          <p:nvPr>
            <p:ph type="ftr" sz="quarter" idx="11"/>
          </p:nvPr>
        </p:nvSpPr>
        <p:spPr/>
        <p:txBody>
          <a:bodyPr/>
          <a:lstStyle/>
          <a:p>
            <a:r>
              <a:rPr lang="en-US"/>
              <a:t>www.RespectAbility.org</a:t>
            </a:r>
          </a:p>
        </p:txBody>
      </p:sp>
      <p:sp>
        <p:nvSpPr>
          <p:cNvPr id="6" name="Slide Number Placeholder 5"/>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652152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9799FA-5BB3-BF4D-B85B-75912CD54B5E}" type="datetime1">
              <a:rPr lang="en-US" smtClean="0"/>
              <a:t>3/12/2019</a:t>
            </a:fld>
            <a:endParaRPr lang="en-US"/>
          </a:p>
        </p:txBody>
      </p:sp>
      <p:sp>
        <p:nvSpPr>
          <p:cNvPr id="5" name="Footer Placeholder 4"/>
          <p:cNvSpPr>
            <a:spLocks noGrp="1"/>
          </p:cNvSpPr>
          <p:nvPr>
            <p:ph type="ftr" sz="quarter" idx="11"/>
          </p:nvPr>
        </p:nvSpPr>
        <p:spPr/>
        <p:txBody>
          <a:bodyPr/>
          <a:lstStyle/>
          <a:p>
            <a:r>
              <a:rPr lang="en-US"/>
              <a:t>www.RespectAbility.org</a:t>
            </a:r>
          </a:p>
        </p:txBody>
      </p:sp>
      <p:sp>
        <p:nvSpPr>
          <p:cNvPr id="6" name="Slide Number Placeholder 5"/>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110587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52A62E-890E-984E-B83E-D63A1F57FBEF}" type="datetime1">
              <a:rPr lang="en-US" smtClean="0"/>
              <a:t>3/12/2019</a:t>
            </a:fld>
            <a:endParaRPr lang="en-US"/>
          </a:p>
        </p:txBody>
      </p:sp>
      <p:sp>
        <p:nvSpPr>
          <p:cNvPr id="5" name="Footer Placeholder 4"/>
          <p:cNvSpPr>
            <a:spLocks noGrp="1"/>
          </p:cNvSpPr>
          <p:nvPr>
            <p:ph type="ftr" sz="quarter" idx="11"/>
          </p:nvPr>
        </p:nvSpPr>
        <p:spPr/>
        <p:txBody>
          <a:bodyPr/>
          <a:lstStyle/>
          <a:p>
            <a:r>
              <a:rPr lang="en-US"/>
              <a:t>www.RespectAbility.org</a:t>
            </a:r>
          </a:p>
        </p:txBody>
      </p:sp>
      <p:sp>
        <p:nvSpPr>
          <p:cNvPr id="6" name="Slide Number Placeholder 5"/>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89526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5"/>
            <a:ext cx="7772400" cy="276999"/>
          </a:xfrm>
          <a:prstGeom prst="rect">
            <a:avLst/>
          </a:prstGeom>
        </p:spPr>
        <p:txBody>
          <a:bodyPr/>
          <a:lstStyle>
            <a:lvl1pPr>
              <a:defRPr/>
            </a:lvl1pPr>
          </a:lstStyle>
          <a:p>
            <a:endParaRPr/>
          </a:p>
        </p:txBody>
      </p:sp>
      <p:sp>
        <p:nvSpPr>
          <p:cNvPr id="3" name="Holder 3"/>
          <p:cNvSpPr>
            <a:spLocks noGrp="1"/>
          </p:cNvSpPr>
          <p:nvPr>
            <p:ph type="subTitle" idx="4"/>
          </p:nvPr>
        </p:nvSpPr>
        <p:spPr>
          <a:xfrm>
            <a:off x="1371605" y="3840484"/>
            <a:ext cx="6400799" cy="276999"/>
          </a:xfrm>
          <a:prstGeom prst="rect">
            <a:avLst/>
          </a:prstGeom>
        </p:spPr>
        <p:txBody>
          <a:bodyPr/>
          <a:lstStyle>
            <a:lvl1pPr>
              <a:defRPr/>
            </a:lvl1pPr>
          </a:lstStyle>
          <a:p>
            <a:endParaRPr/>
          </a:p>
        </p:txBody>
      </p:sp>
      <p:sp>
        <p:nvSpPr>
          <p:cNvPr id="4" name="Holder 4">
            <a:extLst/>
          </p:cNvPr>
          <p:cNvSpPr>
            <a:spLocks noGrp="1"/>
          </p:cNvSpPr>
          <p:nvPr>
            <p:ph type="ftr" sz="quarter" idx="10"/>
          </p:nvPr>
        </p:nvSpPr>
        <p:spPr/>
        <p:txBody>
          <a:bodyPr/>
          <a:lstStyle>
            <a:lvl1pPr>
              <a:defRPr/>
            </a:lvl1pPr>
          </a:lstStyle>
          <a:p>
            <a:pPr>
              <a:defRPr/>
            </a:pPr>
            <a:r>
              <a:rPr lang="en-US"/>
              <a:t>www.RespectAbility.org</a:t>
            </a:r>
            <a:endParaRPr/>
          </a:p>
        </p:txBody>
      </p:sp>
      <p:sp>
        <p:nvSpPr>
          <p:cNvPr id="5" name="Holder 5">
            <a:extLst/>
          </p:cNvPr>
          <p:cNvSpPr>
            <a:spLocks noGrp="1"/>
          </p:cNvSpPr>
          <p:nvPr>
            <p:ph type="dt" sz="half" idx="11"/>
          </p:nvPr>
        </p:nvSpPr>
        <p:spPr/>
        <p:txBody>
          <a:bodyPr/>
          <a:lstStyle>
            <a:lvl1pPr>
              <a:defRPr/>
            </a:lvl1pPr>
          </a:lstStyle>
          <a:p>
            <a:pPr>
              <a:defRPr/>
            </a:pPr>
            <a:fld id="{A83CF82C-DAB7-664F-A84E-E18093EBB3F6}" type="datetime1">
              <a:rPr lang="en-US" smtClean="0"/>
              <a:t>3/12/2019</a:t>
            </a:fld>
            <a:endParaRPr lang="en-US"/>
          </a:p>
        </p:txBody>
      </p:sp>
      <p:sp>
        <p:nvSpPr>
          <p:cNvPr id="6" name="Holder 6">
            <a:extLst/>
          </p:cNvPr>
          <p:cNvSpPr>
            <a:spLocks noGrp="1"/>
          </p:cNvSpPr>
          <p:nvPr>
            <p:ph type="sldNum" sz="quarter" idx="12"/>
          </p:nvPr>
        </p:nvSpPr>
        <p:spPr/>
        <p:txBody>
          <a:bodyPr/>
          <a:lstStyle>
            <a:lvl1pPr>
              <a:defRPr/>
            </a:lvl1pPr>
          </a:lstStyle>
          <a:p>
            <a:fld id="{3BA5A04B-E633-4144-B20C-861885E4AE0C}" type="slidenum">
              <a:rPr lang="en-US" altLang="en-US"/>
              <a:pPr/>
              <a:t>‹#›</a:t>
            </a:fld>
            <a:endParaRPr lang="en-US" altLang="en-US"/>
          </a:p>
        </p:txBody>
      </p:sp>
    </p:spTree>
    <p:extLst>
      <p:ext uri="{BB962C8B-B14F-4D97-AF65-F5344CB8AC3E}">
        <p14:creationId xmlns:p14="http://schemas.microsoft.com/office/powerpoint/2010/main" val="576303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a:lvl1pPr>
          </a:lstStyle>
          <a:p>
            <a:endParaRPr/>
          </a:p>
        </p:txBody>
      </p:sp>
      <p:sp>
        <p:nvSpPr>
          <p:cNvPr id="3" name="Holder 3"/>
          <p:cNvSpPr>
            <a:spLocks noGrp="1"/>
          </p:cNvSpPr>
          <p:nvPr>
            <p:ph type="body" idx="1"/>
          </p:nvPr>
        </p:nvSpPr>
        <p:spPr/>
        <p:txBody>
          <a:bodyPr/>
          <a:lstStyle>
            <a:lvl1pPr>
              <a:defRPr/>
            </a:lvl1pPr>
          </a:lstStyle>
          <a:p>
            <a:endParaRPr/>
          </a:p>
        </p:txBody>
      </p:sp>
      <p:sp>
        <p:nvSpPr>
          <p:cNvPr id="4" name="Holder 4">
            <a:extLst/>
          </p:cNvPr>
          <p:cNvSpPr>
            <a:spLocks noGrp="1"/>
          </p:cNvSpPr>
          <p:nvPr>
            <p:ph type="ftr" sz="quarter" idx="10"/>
          </p:nvPr>
        </p:nvSpPr>
        <p:spPr/>
        <p:txBody>
          <a:bodyPr/>
          <a:lstStyle>
            <a:lvl1pPr>
              <a:defRPr/>
            </a:lvl1pPr>
          </a:lstStyle>
          <a:p>
            <a:pPr>
              <a:defRPr/>
            </a:pPr>
            <a:r>
              <a:rPr lang="en-US"/>
              <a:t>www.RespectAbility.org</a:t>
            </a:r>
            <a:endParaRPr/>
          </a:p>
        </p:txBody>
      </p:sp>
      <p:sp>
        <p:nvSpPr>
          <p:cNvPr id="5" name="Holder 5">
            <a:extLst/>
          </p:cNvPr>
          <p:cNvSpPr>
            <a:spLocks noGrp="1"/>
          </p:cNvSpPr>
          <p:nvPr>
            <p:ph type="dt" sz="half" idx="11"/>
          </p:nvPr>
        </p:nvSpPr>
        <p:spPr/>
        <p:txBody>
          <a:bodyPr/>
          <a:lstStyle>
            <a:lvl1pPr>
              <a:defRPr/>
            </a:lvl1pPr>
          </a:lstStyle>
          <a:p>
            <a:pPr>
              <a:defRPr/>
            </a:pPr>
            <a:fld id="{7E8C267E-F9D8-B743-B5E8-16A3088EA5D9}" type="datetime1">
              <a:rPr lang="en-US" smtClean="0"/>
              <a:t>3/12/2019</a:t>
            </a:fld>
            <a:endParaRPr lang="en-US"/>
          </a:p>
        </p:txBody>
      </p:sp>
      <p:sp>
        <p:nvSpPr>
          <p:cNvPr id="6" name="Holder 6">
            <a:extLst/>
          </p:cNvPr>
          <p:cNvSpPr>
            <a:spLocks noGrp="1"/>
          </p:cNvSpPr>
          <p:nvPr>
            <p:ph type="sldNum" sz="quarter" idx="12"/>
          </p:nvPr>
        </p:nvSpPr>
        <p:spPr/>
        <p:txBody>
          <a:bodyPr/>
          <a:lstStyle>
            <a:lvl1pPr>
              <a:defRPr/>
            </a:lvl1pPr>
          </a:lstStyle>
          <a:p>
            <a:fld id="{73ADE5E3-CC98-4E39-8BB7-E1327E83BEF3}" type="slidenum">
              <a:rPr lang="en-US" altLang="en-US"/>
              <a:pPr/>
              <a:t>‹#›</a:t>
            </a:fld>
            <a:endParaRPr lang="en-US" altLang="en-US"/>
          </a:p>
        </p:txBody>
      </p:sp>
    </p:spTree>
    <p:extLst>
      <p:ext uri="{BB962C8B-B14F-4D97-AF65-F5344CB8AC3E}">
        <p14:creationId xmlns:p14="http://schemas.microsoft.com/office/powerpoint/2010/main" val="3675373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a:lvl1pPr>
          </a:lstStyle>
          <a:p>
            <a:endParaRPr/>
          </a:p>
        </p:txBody>
      </p:sp>
      <p:sp>
        <p:nvSpPr>
          <p:cNvPr id="3" name="Holder 3"/>
          <p:cNvSpPr>
            <a:spLocks noGrp="1"/>
          </p:cNvSpPr>
          <p:nvPr>
            <p:ph sz="half" idx="2"/>
          </p:nvPr>
        </p:nvSpPr>
        <p:spPr>
          <a:xfrm>
            <a:off x="457200" y="1577344"/>
            <a:ext cx="3977640" cy="276999"/>
          </a:xfrm>
          <a:prstGeom prst="rect">
            <a:avLst/>
          </a:prstGeom>
        </p:spPr>
        <p:txBody>
          <a:bodyPr/>
          <a:lstStyle>
            <a:lvl1pPr>
              <a:defRPr/>
            </a:lvl1pPr>
          </a:lstStyle>
          <a:p>
            <a:endParaRPr/>
          </a:p>
        </p:txBody>
      </p:sp>
      <p:sp>
        <p:nvSpPr>
          <p:cNvPr id="4" name="Holder 4"/>
          <p:cNvSpPr>
            <a:spLocks noGrp="1"/>
          </p:cNvSpPr>
          <p:nvPr>
            <p:ph sz="half" idx="3"/>
          </p:nvPr>
        </p:nvSpPr>
        <p:spPr>
          <a:xfrm>
            <a:off x="4709159" y="1577344"/>
            <a:ext cx="3977640" cy="276999"/>
          </a:xfrm>
          <a:prstGeom prst="rect">
            <a:avLst/>
          </a:prstGeom>
        </p:spPr>
        <p:txBody>
          <a:bodyPr/>
          <a:lstStyle>
            <a:lvl1pPr>
              <a:defRPr/>
            </a:lvl1pPr>
          </a:lstStyle>
          <a:p>
            <a:endParaRPr/>
          </a:p>
        </p:txBody>
      </p:sp>
      <p:sp>
        <p:nvSpPr>
          <p:cNvPr id="5" name="Holder 4">
            <a:extLst/>
          </p:cNvPr>
          <p:cNvSpPr>
            <a:spLocks noGrp="1"/>
          </p:cNvSpPr>
          <p:nvPr>
            <p:ph type="ftr" sz="quarter" idx="10"/>
          </p:nvPr>
        </p:nvSpPr>
        <p:spPr/>
        <p:txBody>
          <a:bodyPr/>
          <a:lstStyle>
            <a:lvl1pPr>
              <a:defRPr/>
            </a:lvl1pPr>
          </a:lstStyle>
          <a:p>
            <a:pPr>
              <a:defRPr/>
            </a:pPr>
            <a:r>
              <a:rPr lang="en-US"/>
              <a:t>www.RespectAbility.org</a:t>
            </a:r>
            <a:endParaRPr/>
          </a:p>
        </p:txBody>
      </p:sp>
      <p:sp>
        <p:nvSpPr>
          <p:cNvPr id="6" name="Holder 5">
            <a:extLst/>
          </p:cNvPr>
          <p:cNvSpPr>
            <a:spLocks noGrp="1"/>
          </p:cNvSpPr>
          <p:nvPr>
            <p:ph type="dt" sz="half" idx="11"/>
          </p:nvPr>
        </p:nvSpPr>
        <p:spPr/>
        <p:txBody>
          <a:bodyPr/>
          <a:lstStyle>
            <a:lvl1pPr>
              <a:defRPr/>
            </a:lvl1pPr>
          </a:lstStyle>
          <a:p>
            <a:pPr>
              <a:defRPr/>
            </a:pPr>
            <a:fld id="{6CCA6CD5-69C1-7F49-B1CF-E442BDF8A7A1}" type="datetime1">
              <a:rPr lang="en-US" smtClean="0"/>
              <a:t>3/12/2019</a:t>
            </a:fld>
            <a:endParaRPr lang="en-US"/>
          </a:p>
        </p:txBody>
      </p:sp>
      <p:sp>
        <p:nvSpPr>
          <p:cNvPr id="7" name="Holder 6">
            <a:extLst/>
          </p:cNvPr>
          <p:cNvSpPr>
            <a:spLocks noGrp="1"/>
          </p:cNvSpPr>
          <p:nvPr>
            <p:ph type="sldNum" sz="quarter" idx="12"/>
          </p:nvPr>
        </p:nvSpPr>
        <p:spPr/>
        <p:txBody>
          <a:bodyPr/>
          <a:lstStyle>
            <a:lvl1pPr>
              <a:defRPr/>
            </a:lvl1pPr>
          </a:lstStyle>
          <a:p>
            <a:fld id="{04C6E4CA-D4D2-44B2-B597-CE4BCD798BA4}" type="slidenum">
              <a:rPr lang="en-US" altLang="en-US"/>
              <a:pPr/>
              <a:t>‹#›</a:t>
            </a:fld>
            <a:endParaRPr lang="en-US" altLang="en-US"/>
          </a:p>
        </p:txBody>
      </p:sp>
    </p:spTree>
    <p:extLst>
      <p:ext uri="{BB962C8B-B14F-4D97-AF65-F5344CB8AC3E}">
        <p14:creationId xmlns:p14="http://schemas.microsoft.com/office/powerpoint/2010/main" val="3451090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a:lvl1pPr>
          </a:lstStyle>
          <a:p>
            <a:endParaRPr/>
          </a:p>
        </p:txBody>
      </p:sp>
      <p:sp>
        <p:nvSpPr>
          <p:cNvPr id="3" name="Holder 4">
            <a:extLst/>
          </p:cNvPr>
          <p:cNvSpPr>
            <a:spLocks noGrp="1"/>
          </p:cNvSpPr>
          <p:nvPr>
            <p:ph type="ftr" sz="quarter" idx="10"/>
          </p:nvPr>
        </p:nvSpPr>
        <p:spPr/>
        <p:txBody>
          <a:bodyPr/>
          <a:lstStyle>
            <a:lvl1pPr>
              <a:defRPr/>
            </a:lvl1pPr>
          </a:lstStyle>
          <a:p>
            <a:pPr>
              <a:defRPr/>
            </a:pPr>
            <a:r>
              <a:rPr lang="en-US"/>
              <a:t>www.RespectAbility.org</a:t>
            </a:r>
            <a:endParaRPr/>
          </a:p>
        </p:txBody>
      </p:sp>
      <p:sp>
        <p:nvSpPr>
          <p:cNvPr id="4" name="Holder 5">
            <a:extLst/>
          </p:cNvPr>
          <p:cNvSpPr>
            <a:spLocks noGrp="1"/>
          </p:cNvSpPr>
          <p:nvPr>
            <p:ph type="dt" sz="half" idx="11"/>
          </p:nvPr>
        </p:nvSpPr>
        <p:spPr/>
        <p:txBody>
          <a:bodyPr/>
          <a:lstStyle>
            <a:lvl1pPr>
              <a:defRPr/>
            </a:lvl1pPr>
          </a:lstStyle>
          <a:p>
            <a:pPr>
              <a:defRPr/>
            </a:pPr>
            <a:fld id="{6D5D1DE7-15E2-5C46-B3DB-E90514BBAA90}" type="datetime1">
              <a:rPr lang="en-US" smtClean="0"/>
              <a:t>3/12/2019</a:t>
            </a:fld>
            <a:endParaRPr lang="en-US"/>
          </a:p>
        </p:txBody>
      </p:sp>
      <p:sp>
        <p:nvSpPr>
          <p:cNvPr id="5" name="Holder 6">
            <a:extLst/>
          </p:cNvPr>
          <p:cNvSpPr>
            <a:spLocks noGrp="1"/>
          </p:cNvSpPr>
          <p:nvPr>
            <p:ph type="sldNum" sz="quarter" idx="12"/>
          </p:nvPr>
        </p:nvSpPr>
        <p:spPr/>
        <p:txBody>
          <a:bodyPr/>
          <a:lstStyle>
            <a:lvl1pPr>
              <a:defRPr/>
            </a:lvl1pPr>
          </a:lstStyle>
          <a:p>
            <a:fld id="{78D19E82-6546-41D1-AD49-8E4CA5A0DAAF}" type="slidenum">
              <a:rPr lang="en-US" altLang="en-US"/>
              <a:pPr/>
              <a:t>‹#›</a:t>
            </a:fld>
            <a:endParaRPr lang="en-US" altLang="en-US"/>
          </a:p>
        </p:txBody>
      </p:sp>
    </p:spTree>
    <p:extLst>
      <p:ext uri="{BB962C8B-B14F-4D97-AF65-F5344CB8AC3E}">
        <p14:creationId xmlns:p14="http://schemas.microsoft.com/office/powerpoint/2010/main" val="3274600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a:extLst/>
          </p:cNvPr>
          <p:cNvSpPr>
            <a:spLocks noGrp="1"/>
          </p:cNvSpPr>
          <p:nvPr>
            <p:ph type="ftr" sz="quarter" idx="10"/>
          </p:nvPr>
        </p:nvSpPr>
        <p:spPr/>
        <p:txBody>
          <a:bodyPr/>
          <a:lstStyle>
            <a:lvl1pPr>
              <a:defRPr/>
            </a:lvl1pPr>
          </a:lstStyle>
          <a:p>
            <a:pPr>
              <a:defRPr/>
            </a:pPr>
            <a:r>
              <a:rPr lang="en-US"/>
              <a:t>www.RespectAbility.org</a:t>
            </a:r>
            <a:endParaRPr/>
          </a:p>
        </p:txBody>
      </p:sp>
      <p:sp>
        <p:nvSpPr>
          <p:cNvPr id="3" name="Holder 5">
            <a:extLst/>
          </p:cNvPr>
          <p:cNvSpPr>
            <a:spLocks noGrp="1"/>
          </p:cNvSpPr>
          <p:nvPr>
            <p:ph type="dt" sz="half" idx="11"/>
          </p:nvPr>
        </p:nvSpPr>
        <p:spPr/>
        <p:txBody>
          <a:bodyPr/>
          <a:lstStyle>
            <a:lvl1pPr>
              <a:defRPr/>
            </a:lvl1pPr>
          </a:lstStyle>
          <a:p>
            <a:pPr>
              <a:defRPr/>
            </a:pPr>
            <a:fld id="{E830DDE2-F462-B04F-A93D-86146BDB7196}" type="datetime1">
              <a:rPr lang="en-US" smtClean="0"/>
              <a:t>3/12/2019</a:t>
            </a:fld>
            <a:endParaRPr lang="en-US"/>
          </a:p>
        </p:txBody>
      </p:sp>
      <p:sp>
        <p:nvSpPr>
          <p:cNvPr id="4" name="Holder 6">
            <a:extLst/>
          </p:cNvPr>
          <p:cNvSpPr>
            <a:spLocks noGrp="1"/>
          </p:cNvSpPr>
          <p:nvPr>
            <p:ph type="sldNum" sz="quarter" idx="12"/>
          </p:nvPr>
        </p:nvSpPr>
        <p:spPr/>
        <p:txBody>
          <a:bodyPr/>
          <a:lstStyle>
            <a:lvl1pPr>
              <a:defRPr/>
            </a:lvl1pPr>
          </a:lstStyle>
          <a:p>
            <a:fld id="{03985B61-239A-4B3C-9B4F-867229700EFA}" type="slidenum">
              <a:rPr lang="en-US" altLang="en-US"/>
              <a:pPr/>
              <a:t>‹#›</a:t>
            </a:fld>
            <a:endParaRPr lang="en-US" altLang="en-US"/>
          </a:p>
        </p:txBody>
      </p:sp>
    </p:spTree>
    <p:extLst>
      <p:ext uri="{BB962C8B-B14F-4D97-AF65-F5344CB8AC3E}">
        <p14:creationId xmlns:p14="http://schemas.microsoft.com/office/powerpoint/2010/main" val="2715604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BEA35C-4172-A746-928A-0ABD1FBA2087}" type="datetime1">
              <a:rPr lang="en-US" smtClean="0"/>
              <a:t>3/12/2019</a:t>
            </a:fld>
            <a:endParaRPr lang="en-US" dirty="0"/>
          </a:p>
        </p:txBody>
      </p:sp>
      <p:sp>
        <p:nvSpPr>
          <p:cNvPr id="5" name="Footer Placeholder 4"/>
          <p:cNvSpPr>
            <a:spLocks noGrp="1"/>
          </p:cNvSpPr>
          <p:nvPr>
            <p:ph type="ftr" sz="quarter" idx="11"/>
          </p:nvPr>
        </p:nvSpPr>
        <p:spPr/>
        <p:txBody>
          <a:bodyPr/>
          <a:lstStyle/>
          <a:p>
            <a:r>
              <a:rPr lang="en-US"/>
              <a:t>www.RespectAbility.org</a:t>
            </a:r>
            <a:endParaRPr lang="en-US" dirty="0"/>
          </a:p>
        </p:txBody>
      </p:sp>
      <p:sp>
        <p:nvSpPr>
          <p:cNvPr id="6" name="Slide Number Placeholder 5"/>
          <p:cNvSpPr>
            <a:spLocks noGrp="1"/>
          </p:cNvSpPr>
          <p:nvPr>
            <p:ph type="sldNum" sz="quarter" idx="12"/>
          </p:nvPr>
        </p:nvSpPr>
        <p:spPr/>
        <p:txBody>
          <a:bodyPr/>
          <a:lstStyle/>
          <a:p>
            <a:fld id="{F2666407-7DF1-7D4F-A40E-49F7AECC694C}" type="slidenum">
              <a:rPr lang="en-US" smtClean="0"/>
              <a:t>‹#›</a:t>
            </a:fld>
            <a:endParaRPr lang="en-US" dirty="0"/>
          </a:p>
        </p:txBody>
      </p:sp>
    </p:spTree>
    <p:extLst>
      <p:ext uri="{BB962C8B-B14F-4D97-AF65-F5344CB8AC3E}">
        <p14:creationId xmlns:p14="http://schemas.microsoft.com/office/powerpoint/2010/main" val="403486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DE1A53-13BC-0E42-A186-34C8DA0C536E}" type="datetime1">
              <a:rPr lang="en-US" smtClean="0"/>
              <a:t>3/12/2019</a:t>
            </a:fld>
            <a:endParaRPr lang="en-US" dirty="0"/>
          </a:p>
        </p:txBody>
      </p:sp>
      <p:sp>
        <p:nvSpPr>
          <p:cNvPr id="6" name="Footer Placeholder 5"/>
          <p:cNvSpPr>
            <a:spLocks noGrp="1"/>
          </p:cNvSpPr>
          <p:nvPr>
            <p:ph type="ftr" sz="quarter" idx="11"/>
          </p:nvPr>
        </p:nvSpPr>
        <p:spPr/>
        <p:txBody>
          <a:bodyPr/>
          <a:lstStyle/>
          <a:p>
            <a:r>
              <a:rPr lang="en-US"/>
              <a:t>www.RespectAbility.org</a:t>
            </a:r>
            <a:endParaRPr lang="en-US" dirty="0"/>
          </a:p>
        </p:txBody>
      </p:sp>
      <p:sp>
        <p:nvSpPr>
          <p:cNvPr id="7" name="Slide Number Placeholder 6"/>
          <p:cNvSpPr>
            <a:spLocks noGrp="1"/>
          </p:cNvSpPr>
          <p:nvPr>
            <p:ph type="sldNum" sz="quarter" idx="12"/>
          </p:nvPr>
        </p:nvSpPr>
        <p:spPr/>
        <p:txBody>
          <a:bodyPr/>
          <a:lstStyle/>
          <a:p>
            <a:fld id="{23242119-F5CD-1D40-8223-BA35D306ACDA}" type="slidenum">
              <a:rPr lang="en-US" smtClean="0"/>
              <a:t>‹#›</a:t>
            </a:fld>
            <a:endParaRPr lang="en-US" dirty="0"/>
          </a:p>
        </p:txBody>
      </p:sp>
    </p:spTree>
    <p:extLst>
      <p:ext uri="{BB962C8B-B14F-4D97-AF65-F5344CB8AC3E}">
        <p14:creationId xmlns:p14="http://schemas.microsoft.com/office/powerpoint/2010/main" val="3321533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2741903-0497-5D4B-A8EB-E2B6E50B57D5}" type="datetime1">
              <a:rPr lang="en-US" smtClean="0"/>
              <a:t>3/12/2019</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www.RespectAbility.org</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B2D7C6B-6BA8-1B4D-8660-96828E3D436F}" type="slidenum">
              <a:rPr lang="en-US"/>
              <a:pPr>
                <a:defRPr/>
              </a:pPr>
              <a:t>‹#›</a:t>
            </a:fld>
            <a:endParaRPr lang="en-US" dirty="0"/>
          </a:p>
        </p:txBody>
      </p:sp>
    </p:spTree>
    <p:extLst>
      <p:ext uri="{BB962C8B-B14F-4D97-AF65-F5344CB8AC3E}">
        <p14:creationId xmlns:p14="http://schemas.microsoft.com/office/powerpoint/2010/main" val="918876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AF8578-A940-6F45-AA7B-C51D8AF69349}" type="datetime1">
              <a:rPr lang="en-US" smtClean="0"/>
              <a:t>3/12/2019</a:t>
            </a:fld>
            <a:endParaRPr lang="en-US"/>
          </a:p>
        </p:txBody>
      </p:sp>
      <p:sp>
        <p:nvSpPr>
          <p:cNvPr id="5" name="Footer Placeholder 4"/>
          <p:cNvSpPr>
            <a:spLocks noGrp="1"/>
          </p:cNvSpPr>
          <p:nvPr>
            <p:ph type="ftr" sz="quarter" idx="11"/>
          </p:nvPr>
        </p:nvSpPr>
        <p:spPr/>
        <p:txBody>
          <a:bodyPr/>
          <a:lstStyle/>
          <a:p>
            <a:r>
              <a:rPr lang="en-US"/>
              <a:t>www.RespectAbility.org</a:t>
            </a:r>
          </a:p>
        </p:txBody>
      </p:sp>
      <p:sp>
        <p:nvSpPr>
          <p:cNvPr id="6" name="Slide Number Placeholder 5"/>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2908860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30" y="274355"/>
            <a:ext cx="8229599"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1pPr>
            <a:lvl2pPr lvl="1" indent="0">
              <a:spcBef>
                <a:spcPts val="0"/>
              </a:spcBef>
              <a:buFont typeface="Arial"/>
              <a:buNone/>
              <a:defRPr sz="1588"/>
            </a:lvl2pPr>
            <a:lvl3pPr lvl="2" indent="0">
              <a:spcBef>
                <a:spcPts val="0"/>
              </a:spcBef>
              <a:buFont typeface="Arial"/>
              <a:buNone/>
              <a:defRPr sz="1588"/>
            </a:lvl3pPr>
            <a:lvl4pPr lvl="3" indent="0">
              <a:spcBef>
                <a:spcPts val="0"/>
              </a:spcBef>
              <a:buFont typeface="Arial"/>
              <a:buNone/>
              <a:defRPr sz="1588"/>
            </a:lvl4pPr>
            <a:lvl5pPr lvl="4" indent="0">
              <a:spcBef>
                <a:spcPts val="0"/>
              </a:spcBef>
              <a:buFont typeface="Arial"/>
              <a:buNone/>
              <a:defRPr sz="1588"/>
            </a:lvl5pPr>
            <a:lvl6pPr lvl="5" indent="0">
              <a:spcBef>
                <a:spcPts val="0"/>
              </a:spcBef>
              <a:buFont typeface="Arial"/>
              <a:buNone/>
              <a:defRPr sz="1588"/>
            </a:lvl6pPr>
            <a:lvl7pPr lvl="6" indent="0">
              <a:spcBef>
                <a:spcPts val="0"/>
              </a:spcBef>
              <a:buFont typeface="Arial"/>
              <a:buNone/>
              <a:defRPr sz="1588"/>
            </a:lvl7pPr>
            <a:lvl8pPr lvl="7" indent="0">
              <a:spcBef>
                <a:spcPts val="0"/>
              </a:spcBef>
              <a:buFont typeface="Arial"/>
              <a:buNone/>
              <a:defRPr sz="1588"/>
            </a:lvl8pPr>
            <a:lvl9pPr lvl="8" indent="0">
              <a:spcBef>
                <a:spcPts val="0"/>
              </a:spcBef>
              <a:buFont typeface="Arial"/>
              <a:buNone/>
              <a:defRPr sz="1588"/>
            </a:lvl9pPr>
          </a:lstStyle>
          <a:p>
            <a:endParaRPr/>
          </a:p>
        </p:txBody>
      </p:sp>
      <p:sp>
        <p:nvSpPr>
          <p:cNvPr id="60" name="Shape 60"/>
          <p:cNvSpPr txBox="1">
            <a:spLocks noGrp="1"/>
          </p:cNvSpPr>
          <p:nvPr>
            <p:ph type="body" idx="1"/>
          </p:nvPr>
        </p:nvSpPr>
        <p:spPr>
          <a:xfrm>
            <a:off x="457230" y="1577374"/>
            <a:ext cx="8229599"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1pPr>
            <a:lvl2pPr marL="401735" marR="0" lvl="1" indent="-9508"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2pPr>
            <a:lvl3pPr marL="803472" marR="0" lvl="2" indent="-7812"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3pPr>
            <a:lvl4pPr marL="1205214" marR="0" lvl="3" indent="-612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4pPr>
            <a:lvl5pPr marL="1606950" marR="0" lvl="4" indent="-442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5pPr>
            <a:lvl6pPr marL="2008695" marR="0" lvl="5" indent="-2735"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6pPr>
            <a:lvl7pPr marL="2410432" marR="0" lvl="6" indent="-103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7pPr>
            <a:lvl8pPr marL="2812169" marR="0" lvl="7" indent="-1054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8pPr>
            <a:lvl9pPr marL="3213907" marR="0" lvl="8" indent="-885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9pPr>
          </a:lstStyle>
          <a:p>
            <a:endParaRPr/>
          </a:p>
        </p:txBody>
      </p:sp>
      <p:sp>
        <p:nvSpPr>
          <p:cNvPr id="61" name="Shape 61"/>
          <p:cNvSpPr txBox="1">
            <a:spLocks noGrp="1"/>
          </p:cNvSpPr>
          <p:nvPr>
            <p:ph type="ftr" idx="11"/>
          </p:nvPr>
        </p:nvSpPr>
        <p:spPr>
          <a:xfrm>
            <a:off x="3108990" y="6377942"/>
            <a:ext cx="2926078" cy="246221"/>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62" name="Shape 62"/>
          <p:cNvSpPr txBox="1">
            <a:spLocks noGrp="1"/>
          </p:cNvSpPr>
          <p:nvPr>
            <p:ph type="dt" idx="10"/>
          </p:nvPr>
        </p:nvSpPr>
        <p:spPr>
          <a:xfrm>
            <a:off x="457201" y="6377942"/>
            <a:ext cx="2103119" cy="246221"/>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fld id="{CECB3843-CD4F-8943-A961-08B10B1D7C7E}" type="datetime1">
              <a:rPr lang="en-US" smtClean="0"/>
              <a:t>3/12/2019</a:t>
            </a:fld>
            <a:endParaRPr/>
          </a:p>
        </p:txBody>
      </p:sp>
      <p:sp>
        <p:nvSpPr>
          <p:cNvPr id="63" name="Shape 63"/>
          <p:cNvSpPr txBox="1">
            <a:spLocks noGrp="1"/>
          </p:cNvSpPr>
          <p:nvPr>
            <p:ph type="sldNum" idx="12"/>
          </p:nvPr>
        </p:nvSpPr>
        <p:spPr>
          <a:xfrm>
            <a:off x="6583680" y="6377942"/>
            <a:ext cx="2103119" cy="246221"/>
          </a:xfrm>
          <a:prstGeom prst="rect">
            <a:avLst/>
          </a:prstGeom>
          <a:noFill/>
          <a:ln>
            <a:noFill/>
          </a:ln>
        </p:spPr>
        <p:txBody>
          <a:bodyPr wrap="square" lIns="0" tIns="0" rIns="0" bIns="0" anchor="t" anchorCtr="0">
            <a:noAutofit/>
          </a:bodyPr>
          <a:lstStyle/>
          <a:p>
            <a:pPr algn="r">
              <a:buClr>
                <a:srgbClr val="888888"/>
              </a:buClr>
              <a:buSzPct val="25000"/>
            </a:pPr>
            <a:fld id="{00000000-1234-1234-1234-123412341234}" type="slidenum">
              <a:rPr lang="en-US" sz="1588" smtClean="0">
                <a:solidFill>
                  <a:srgbClr val="888888"/>
                </a:solidFill>
                <a:latin typeface="Calibri"/>
                <a:ea typeface="Calibri"/>
                <a:cs typeface="Calibri"/>
                <a:sym typeface="Calibri"/>
              </a:rPr>
              <a:pPr algn="r">
                <a:buClr>
                  <a:srgbClr val="888888"/>
                </a:buClr>
                <a:buSzPct val="25000"/>
              </a:pPr>
              <a:t>‹#›</a:t>
            </a:fld>
            <a:endParaRPr lang="en-US" sz="1588">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18322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wo Conten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30" y="274355"/>
            <a:ext cx="8229599"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1pPr>
            <a:lvl2pPr lvl="1" indent="0">
              <a:spcBef>
                <a:spcPts val="0"/>
              </a:spcBef>
              <a:buFont typeface="Arial"/>
              <a:buNone/>
              <a:defRPr sz="1588"/>
            </a:lvl2pPr>
            <a:lvl3pPr lvl="2" indent="0">
              <a:spcBef>
                <a:spcPts val="0"/>
              </a:spcBef>
              <a:buFont typeface="Arial"/>
              <a:buNone/>
              <a:defRPr sz="1588"/>
            </a:lvl3pPr>
            <a:lvl4pPr lvl="3" indent="0">
              <a:spcBef>
                <a:spcPts val="0"/>
              </a:spcBef>
              <a:buFont typeface="Arial"/>
              <a:buNone/>
              <a:defRPr sz="1588"/>
            </a:lvl4pPr>
            <a:lvl5pPr lvl="4" indent="0">
              <a:spcBef>
                <a:spcPts val="0"/>
              </a:spcBef>
              <a:buFont typeface="Arial"/>
              <a:buNone/>
              <a:defRPr sz="1588"/>
            </a:lvl5pPr>
            <a:lvl6pPr lvl="5" indent="0">
              <a:spcBef>
                <a:spcPts val="0"/>
              </a:spcBef>
              <a:buFont typeface="Arial"/>
              <a:buNone/>
              <a:defRPr sz="1588"/>
            </a:lvl6pPr>
            <a:lvl7pPr lvl="6" indent="0">
              <a:spcBef>
                <a:spcPts val="0"/>
              </a:spcBef>
              <a:buFont typeface="Arial"/>
              <a:buNone/>
              <a:defRPr sz="1588"/>
            </a:lvl7pPr>
            <a:lvl8pPr lvl="7" indent="0">
              <a:spcBef>
                <a:spcPts val="0"/>
              </a:spcBef>
              <a:buFont typeface="Arial"/>
              <a:buNone/>
              <a:defRPr sz="1588"/>
            </a:lvl8pPr>
            <a:lvl9pPr lvl="8" indent="0">
              <a:spcBef>
                <a:spcPts val="0"/>
              </a:spcBef>
              <a:buFont typeface="Arial"/>
              <a:buNone/>
              <a:defRPr sz="1588"/>
            </a:lvl9pPr>
          </a:lstStyle>
          <a:p>
            <a:endParaRPr/>
          </a:p>
        </p:txBody>
      </p:sp>
      <p:sp>
        <p:nvSpPr>
          <p:cNvPr id="70" name="Shape 70"/>
          <p:cNvSpPr txBox="1">
            <a:spLocks noGrp="1"/>
          </p:cNvSpPr>
          <p:nvPr>
            <p:ph type="body" idx="1"/>
          </p:nvPr>
        </p:nvSpPr>
        <p:spPr>
          <a:xfrm>
            <a:off x="457201" y="1577374"/>
            <a:ext cx="3977639"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1pPr>
            <a:lvl2pPr marL="401735" marR="0" lvl="1" indent="-9508"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2pPr>
            <a:lvl3pPr marL="803472" marR="0" lvl="2" indent="-7812"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3pPr>
            <a:lvl4pPr marL="1205214" marR="0" lvl="3" indent="-612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4pPr>
            <a:lvl5pPr marL="1606950" marR="0" lvl="4" indent="-442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5pPr>
            <a:lvl6pPr marL="2008695" marR="0" lvl="5" indent="-2735"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6pPr>
            <a:lvl7pPr marL="2410432" marR="0" lvl="6" indent="-103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7pPr>
            <a:lvl8pPr marL="2812169" marR="0" lvl="7" indent="-1054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8pPr>
            <a:lvl9pPr marL="3213907" marR="0" lvl="8" indent="-885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9pPr>
          </a:lstStyle>
          <a:p>
            <a:endParaRPr/>
          </a:p>
        </p:txBody>
      </p:sp>
      <p:sp>
        <p:nvSpPr>
          <p:cNvPr id="71" name="Shape 71"/>
          <p:cNvSpPr txBox="1">
            <a:spLocks noGrp="1"/>
          </p:cNvSpPr>
          <p:nvPr>
            <p:ph type="body" idx="2"/>
          </p:nvPr>
        </p:nvSpPr>
        <p:spPr>
          <a:xfrm>
            <a:off x="4709160" y="1577374"/>
            <a:ext cx="3977639"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1pPr>
            <a:lvl2pPr marL="401735" marR="0" lvl="1" indent="-9508"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2pPr>
            <a:lvl3pPr marL="803472" marR="0" lvl="2" indent="-7812"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3pPr>
            <a:lvl4pPr marL="1205214" marR="0" lvl="3" indent="-612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4pPr>
            <a:lvl5pPr marL="1606950" marR="0" lvl="4" indent="-442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5pPr>
            <a:lvl6pPr marL="2008695" marR="0" lvl="5" indent="-2735"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6pPr>
            <a:lvl7pPr marL="2410432" marR="0" lvl="6" indent="-103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7pPr>
            <a:lvl8pPr marL="2812169" marR="0" lvl="7" indent="-1054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8pPr>
            <a:lvl9pPr marL="3213907" marR="0" lvl="8" indent="-885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08990" y="6377942"/>
            <a:ext cx="2926078" cy="246221"/>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73" name="Shape 73"/>
          <p:cNvSpPr txBox="1">
            <a:spLocks noGrp="1"/>
          </p:cNvSpPr>
          <p:nvPr>
            <p:ph type="dt" idx="10"/>
          </p:nvPr>
        </p:nvSpPr>
        <p:spPr>
          <a:xfrm>
            <a:off x="457201" y="6377942"/>
            <a:ext cx="2103119" cy="246221"/>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fld id="{3EA37842-1907-964E-AF70-192DA64F68A9}" type="datetime1">
              <a:rPr lang="en-US" smtClean="0"/>
              <a:t>3/12/2019</a:t>
            </a:fld>
            <a:endParaRPr/>
          </a:p>
        </p:txBody>
      </p:sp>
      <p:sp>
        <p:nvSpPr>
          <p:cNvPr id="74" name="Shape 74"/>
          <p:cNvSpPr txBox="1">
            <a:spLocks noGrp="1"/>
          </p:cNvSpPr>
          <p:nvPr>
            <p:ph type="sldNum" idx="12"/>
          </p:nvPr>
        </p:nvSpPr>
        <p:spPr>
          <a:xfrm>
            <a:off x="6583680" y="6377942"/>
            <a:ext cx="2103119" cy="246221"/>
          </a:xfrm>
          <a:prstGeom prst="rect">
            <a:avLst/>
          </a:prstGeom>
          <a:noFill/>
          <a:ln>
            <a:noFill/>
          </a:ln>
        </p:spPr>
        <p:txBody>
          <a:bodyPr wrap="square" lIns="0" tIns="0" rIns="0" bIns="0" anchor="t" anchorCtr="0">
            <a:noAutofit/>
          </a:bodyPr>
          <a:lstStyle/>
          <a:p>
            <a:pPr algn="r">
              <a:buClr>
                <a:srgbClr val="888888"/>
              </a:buClr>
              <a:buSzPct val="25000"/>
            </a:pPr>
            <a:fld id="{00000000-1234-1234-1234-123412341234}" type="slidenum">
              <a:rPr lang="en-US" sz="1588" smtClean="0">
                <a:solidFill>
                  <a:srgbClr val="888888"/>
                </a:solidFill>
                <a:latin typeface="Calibri"/>
                <a:ea typeface="Calibri"/>
                <a:cs typeface="Calibri"/>
                <a:sym typeface="Calibri"/>
              </a:rPr>
              <a:pPr algn="r">
                <a:buClr>
                  <a:srgbClr val="888888"/>
                </a:buClr>
                <a:buSzPct val="25000"/>
              </a:pPr>
              <a:t>‹#›</a:t>
            </a:fld>
            <a:endParaRPr lang="en-US" sz="1588">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43799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Slide">
    <p:spTree>
      <p:nvGrpSpPr>
        <p:cNvPr id="1" name="Shape 80"/>
        <p:cNvGrpSpPr/>
        <p:nvPr/>
      </p:nvGrpSpPr>
      <p:grpSpPr>
        <a:xfrm>
          <a:off x="0" y="0"/>
          <a:ext cx="0" cy="0"/>
          <a:chOff x="0" y="0"/>
          <a:chExt cx="0" cy="0"/>
        </a:xfrm>
      </p:grpSpPr>
      <p:sp>
        <p:nvSpPr>
          <p:cNvPr id="81" name="Shape 81"/>
          <p:cNvSpPr txBox="1">
            <a:spLocks noGrp="1"/>
          </p:cNvSpPr>
          <p:nvPr>
            <p:ph type="ctrTitle"/>
          </p:nvPr>
        </p:nvSpPr>
        <p:spPr>
          <a:xfrm>
            <a:off x="685800" y="2126015"/>
            <a:ext cx="7772399"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1pPr>
            <a:lvl2pPr lvl="1" indent="0">
              <a:spcBef>
                <a:spcPts val="0"/>
              </a:spcBef>
              <a:buFont typeface="Arial"/>
              <a:buNone/>
              <a:defRPr sz="1588"/>
            </a:lvl2pPr>
            <a:lvl3pPr lvl="2" indent="0">
              <a:spcBef>
                <a:spcPts val="0"/>
              </a:spcBef>
              <a:buFont typeface="Arial"/>
              <a:buNone/>
              <a:defRPr sz="1588"/>
            </a:lvl3pPr>
            <a:lvl4pPr lvl="3" indent="0">
              <a:spcBef>
                <a:spcPts val="0"/>
              </a:spcBef>
              <a:buFont typeface="Arial"/>
              <a:buNone/>
              <a:defRPr sz="1588"/>
            </a:lvl4pPr>
            <a:lvl5pPr lvl="4" indent="0">
              <a:spcBef>
                <a:spcPts val="0"/>
              </a:spcBef>
              <a:buFont typeface="Arial"/>
              <a:buNone/>
              <a:defRPr sz="1588"/>
            </a:lvl5pPr>
            <a:lvl6pPr lvl="5" indent="0">
              <a:spcBef>
                <a:spcPts val="0"/>
              </a:spcBef>
              <a:buFont typeface="Arial"/>
              <a:buNone/>
              <a:defRPr sz="1588"/>
            </a:lvl6pPr>
            <a:lvl7pPr lvl="6" indent="0">
              <a:spcBef>
                <a:spcPts val="0"/>
              </a:spcBef>
              <a:buFont typeface="Arial"/>
              <a:buNone/>
              <a:defRPr sz="1588"/>
            </a:lvl7pPr>
            <a:lvl8pPr lvl="7" indent="0">
              <a:spcBef>
                <a:spcPts val="0"/>
              </a:spcBef>
              <a:buFont typeface="Arial"/>
              <a:buNone/>
              <a:defRPr sz="1588"/>
            </a:lvl8pPr>
            <a:lvl9pPr lvl="8" indent="0">
              <a:spcBef>
                <a:spcPts val="0"/>
              </a:spcBef>
              <a:buFont typeface="Arial"/>
              <a:buNone/>
              <a:defRPr sz="1588"/>
            </a:lvl9pPr>
          </a:lstStyle>
          <a:p>
            <a:endParaRPr/>
          </a:p>
        </p:txBody>
      </p:sp>
      <p:sp>
        <p:nvSpPr>
          <p:cNvPr id="82" name="Shape 82"/>
          <p:cNvSpPr txBox="1">
            <a:spLocks noGrp="1"/>
          </p:cNvSpPr>
          <p:nvPr>
            <p:ph type="subTitle" idx="1"/>
          </p:nvPr>
        </p:nvSpPr>
        <p:spPr>
          <a:xfrm>
            <a:off x="1371629" y="3840514"/>
            <a:ext cx="6400798"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1pPr>
            <a:lvl2pPr marL="401735" marR="0" lvl="1" indent="-9508"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2pPr>
            <a:lvl3pPr marL="803472" marR="0" lvl="2" indent="-7812"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3pPr>
            <a:lvl4pPr marL="1205214" marR="0" lvl="3" indent="-612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4pPr>
            <a:lvl5pPr marL="1606950" marR="0" lvl="4" indent="-442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5pPr>
            <a:lvl6pPr marL="2008695" marR="0" lvl="5" indent="-2735"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6pPr>
            <a:lvl7pPr marL="2410432" marR="0" lvl="6" indent="-103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7pPr>
            <a:lvl8pPr marL="2812169" marR="0" lvl="7" indent="-1054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8pPr>
            <a:lvl9pPr marL="3213907" marR="0" lvl="8" indent="-885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08990" y="6377942"/>
            <a:ext cx="2926078" cy="246221"/>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84" name="Shape 84"/>
          <p:cNvSpPr txBox="1">
            <a:spLocks noGrp="1"/>
          </p:cNvSpPr>
          <p:nvPr>
            <p:ph type="dt" idx="10"/>
          </p:nvPr>
        </p:nvSpPr>
        <p:spPr>
          <a:xfrm>
            <a:off x="457201" y="6377942"/>
            <a:ext cx="2103119" cy="246221"/>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fld id="{F491D43C-5225-F240-A105-2EAFA1B8CB4A}" type="datetime1">
              <a:rPr lang="en-US" smtClean="0"/>
              <a:t>3/12/2019</a:t>
            </a:fld>
            <a:endParaRPr/>
          </a:p>
        </p:txBody>
      </p:sp>
      <p:sp>
        <p:nvSpPr>
          <p:cNvPr id="85" name="Shape 85"/>
          <p:cNvSpPr txBox="1">
            <a:spLocks noGrp="1"/>
          </p:cNvSpPr>
          <p:nvPr>
            <p:ph type="sldNum" idx="12"/>
          </p:nvPr>
        </p:nvSpPr>
        <p:spPr>
          <a:xfrm>
            <a:off x="6583680" y="6377942"/>
            <a:ext cx="2103119" cy="246221"/>
          </a:xfrm>
          <a:prstGeom prst="rect">
            <a:avLst/>
          </a:prstGeom>
          <a:noFill/>
          <a:ln>
            <a:noFill/>
          </a:ln>
        </p:spPr>
        <p:txBody>
          <a:bodyPr wrap="square" lIns="0" tIns="0" rIns="0" bIns="0" anchor="t" anchorCtr="0">
            <a:noAutofit/>
          </a:bodyPr>
          <a:lstStyle/>
          <a:p>
            <a:pPr algn="r">
              <a:buClr>
                <a:srgbClr val="888888"/>
              </a:buClr>
              <a:buSzPct val="25000"/>
            </a:pPr>
            <a:fld id="{00000000-1234-1234-1234-123412341234}" type="slidenum">
              <a:rPr lang="en-US" sz="1588" smtClean="0">
                <a:solidFill>
                  <a:srgbClr val="888888"/>
                </a:solidFill>
                <a:latin typeface="Calibri"/>
                <a:ea typeface="Calibri"/>
                <a:cs typeface="Calibri"/>
                <a:sym typeface="Calibri"/>
              </a:rPr>
              <a:pPr algn="r">
                <a:buClr>
                  <a:srgbClr val="888888"/>
                </a:buClr>
                <a:buSzPct val="25000"/>
              </a:pPr>
              <a:t>‹#›</a:t>
            </a:fld>
            <a:endParaRPr lang="en-US" sz="1588">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71683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Blank">
    <p:spTree>
      <p:nvGrpSpPr>
        <p:cNvPr id="1" name="Shape 140"/>
        <p:cNvGrpSpPr/>
        <p:nvPr/>
      </p:nvGrpSpPr>
      <p:grpSpPr>
        <a:xfrm>
          <a:off x="0" y="0"/>
          <a:ext cx="0" cy="0"/>
          <a:chOff x="0" y="0"/>
          <a:chExt cx="0" cy="0"/>
        </a:xfrm>
      </p:grpSpPr>
      <p:sp>
        <p:nvSpPr>
          <p:cNvPr id="141" name="Shape 141"/>
          <p:cNvSpPr txBox="1">
            <a:spLocks noGrp="1"/>
          </p:cNvSpPr>
          <p:nvPr>
            <p:ph type="ftr" idx="11"/>
          </p:nvPr>
        </p:nvSpPr>
        <p:spPr>
          <a:xfrm>
            <a:off x="3108615" y="6377549"/>
            <a:ext cx="292677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142" name="Shape 142"/>
          <p:cNvSpPr txBox="1">
            <a:spLocks noGrp="1"/>
          </p:cNvSpPr>
          <p:nvPr>
            <p:ph type="dt" idx="10"/>
          </p:nvPr>
        </p:nvSpPr>
        <p:spPr>
          <a:xfrm>
            <a:off x="457493" y="6377549"/>
            <a:ext cx="2102715" cy="276999"/>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fld id="{8BA675E2-294D-8848-8ADF-AB0C6BD8E211}" type="datetime1">
              <a:rPr lang="en-US" smtClean="0"/>
              <a:t>3/12/2019</a:t>
            </a:fld>
            <a:endParaRPr/>
          </a:p>
        </p:txBody>
      </p:sp>
      <p:sp>
        <p:nvSpPr>
          <p:cNvPr id="143" name="Shape 143"/>
          <p:cNvSpPr txBox="1">
            <a:spLocks noGrp="1"/>
          </p:cNvSpPr>
          <p:nvPr>
            <p:ph type="sldNum" idx="12"/>
          </p:nvPr>
        </p:nvSpPr>
        <p:spPr>
          <a:xfrm>
            <a:off x="6583796" y="6377549"/>
            <a:ext cx="2102716" cy="276999"/>
          </a:xfrm>
          <a:prstGeom prst="rect">
            <a:avLst/>
          </a:prstGeom>
          <a:noFill/>
          <a:ln>
            <a:noFill/>
          </a:ln>
        </p:spPr>
        <p:txBody>
          <a:bodyPr wrap="square" lIns="0" tIns="0" rIns="0" bIns="0" anchor="t" anchorCtr="0">
            <a:noAutofit/>
          </a:bodyPr>
          <a:lstStyle/>
          <a:p>
            <a:pPr indent="-28575" algn="r">
              <a:buClr>
                <a:srgbClr val="898989"/>
              </a:buClr>
              <a:buSzPts val="450"/>
            </a:pPr>
            <a:fld id="{00000000-1234-1234-1234-123412341234}" type="slidenum">
              <a:rPr lang="en" smtClean="0">
                <a:solidFill>
                  <a:srgbClr val="898989"/>
                </a:solidFill>
                <a:latin typeface="Calibri"/>
                <a:ea typeface="Calibri"/>
                <a:cs typeface="Calibri"/>
                <a:sym typeface="Calibri"/>
              </a:rPr>
              <a:pPr indent="-28575" algn="r">
                <a:buClr>
                  <a:srgbClr val="898989"/>
                </a:buClr>
                <a:buSzPts val="450"/>
              </a:pPr>
              <a:t>‹#›</a:t>
            </a:fld>
            <a:endParaRPr lang="en">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555983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4"/>
        <p:cNvGrpSpPr/>
        <p:nvPr/>
      </p:nvGrpSpPr>
      <p:grpSpPr>
        <a:xfrm>
          <a:off x="0" y="0"/>
          <a:ext cx="0" cy="0"/>
          <a:chOff x="0" y="0"/>
          <a:chExt cx="0" cy="0"/>
        </a:xfrm>
      </p:grpSpPr>
      <p:sp>
        <p:nvSpPr>
          <p:cNvPr id="145" name="Shape 145"/>
          <p:cNvSpPr txBox="1">
            <a:spLocks noGrp="1"/>
          </p:cNvSpPr>
          <p:nvPr>
            <p:ph type="ctrTitle"/>
          </p:nvPr>
        </p:nvSpPr>
        <p:spPr>
          <a:xfrm>
            <a:off x="685800" y="2125994"/>
            <a:ext cx="7772400"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L="409907" marR="0" lvl="5" indent="-350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L="819815" marR="0" lvl="6" indent="-701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L="1229723" marR="0" lvl="7" indent="-1052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L="1639630" marR="0" lvl="8" indent="-132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146" name="Shape 146"/>
          <p:cNvSpPr txBox="1">
            <a:spLocks noGrp="1"/>
          </p:cNvSpPr>
          <p:nvPr>
            <p:ph type="subTitle" idx="1"/>
          </p:nvPr>
        </p:nvSpPr>
        <p:spPr>
          <a:xfrm>
            <a:off x="1371613" y="3840493"/>
            <a:ext cx="6400799" cy="276999"/>
          </a:xfrm>
          <a:prstGeom prst="rect">
            <a:avLst/>
          </a:prstGeom>
          <a:noFill/>
          <a:ln>
            <a:noFill/>
          </a:ln>
        </p:spPr>
        <p:txBody>
          <a:bodyPr wrap="square" lIns="91425" tIns="91425" rIns="91425" bIns="91425" anchor="t" anchorCtr="0"/>
          <a:lstStyle>
            <a:lvl1pPr marL="0" marR="0" lvl="0" indent="0"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08483" marR="0" lvl="1" indent="-2083"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818390" marR="0" lvl="2" indent="-5589"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228299" marR="0" lvl="3" indent="-9097"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638207" marR="0" lvl="4" indent="-12606"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048580" marR="0" lvl="5" indent="-3879"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2458296" marR="0" lvl="6" indent="-719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2868011" marR="0" lvl="7" indent="-1051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3277727" marR="0" lvl="8" indent="-112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147" name="Shape 147"/>
          <p:cNvSpPr txBox="1">
            <a:spLocks noGrp="1"/>
          </p:cNvSpPr>
          <p:nvPr>
            <p:ph type="ftr" idx="11"/>
          </p:nvPr>
        </p:nvSpPr>
        <p:spPr>
          <a:xfrm>
            <a:off x="3108615" y="6377549"/>
            <a:ext cx="292677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148" name="Shape 148"/>
          <p:cNvSpPr txBox="1">
            <a:spLocks noGrp="1"/>
          </p:cNvSpPr>
          <p:nvPr>
            <p:ph type="dt" idx="10"/>
          </p:nvPr>
        </p:nvSpPr>
        <p:spPr>
          <a:xfrm>
            <a:off x="457493" y="6377549"/>
            <a:ext cx="2102715" cy="276999"/>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fld id="{6DABA554-F1A0-E94D-8477-1200943CA71C}" type="datetime1">
              <a:rPr lang="en-US" smtClean="0"/>
              <a:t>3/12/2019</a:t>
            </a:fld>
            <a:endParaRPr/>
          </a:p>
        </p:txBody>
      </p:sp>
      <p:sp>
        <p:nvSpPr>
          <p:cNvPr id="149" name="Shape 149"/>
          <p:cNvSpPr txBox="1">
            <a:spLocks noGrp="1"/>
          </p:cNvSpPr>
          <p:nvPr>
            <p:ph type="sldNum" idx="12"/>
          </p:nvPr>
        </p:nvSpPr>
        <p:spPr>
          <a:xfrm>
            <a:off x="6583796" y="6377549"/>
            <a:ext cx="2102716" cy="276999"/>
          </a:xfrm>
          <a:prstGeom prst="rect">
            <a:avLst/>
          </a:prstGeom>
          <a:noFill/>
          <a:ln>
            <a:noFill/>
          </a:ln>
        </p:spPr>
        <p:txBody>
          <a:bodyPr wrap="square" lIns="0" tIns="0" rIns="0" bIns="0" anchor="t" anchorCtr="0">
            <a:noAutofit/>
          </a:bodyPr>
          <a:lstStyle/>
          <a:p>
            <a:pPr indent="-28575" algn="r">
              <a:buClr>
                <a:srgbClr val="898989"/>
              </a:buClr>
              <a:buSzPts val="450"/>
            </a:pPr>
            <a:fld id="{00000000-1234-1234-1234-123412341234}" type="slidenum">
              <a:rPr lang="en" smtClean="0">
                <a:solidFill>
                  <a:srgbClr val="898989"/>
                </a:solidFill>
                <a:latin typeface="Calibri"/>
                <a:ea typeface="Calibri"/>
                <a:cs typeface="Calibri"/>
                <a:sym typeface="Calibri"/>
              </a:rPr>
              <a:pPr indent="-28575" algn="r">
                <a:buClr>
                  <a:srgbClr val="898989"/>
                </a:buClr>
                <a:buSzPts val="450"/>
              </a:pPr>
              <a:t>‹#›</a:t>
            </a:fld>
            <a:endParaRPr lang="en">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401681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57498" y="274554"/>
            <a:ext cx="822902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L="409907" marR="0" lvl="5" indent="-350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L="819815" marR="0" lvl="6" indent="-701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L="1229723" marR="0" lvl="7" indent="-1052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L="1639630" marR="0" lvl="8" indent="-132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152" name="Shape 152"/>
          <p:cNvSpPr txBox="1">
            <a:spLocks noGrp="1"/>
          </p:cNvSpPr>
          <p:nvPr>
            <p:ph type="body" idx="1"/>
          </p:nvPr>
        </p:nvSpPr>
        <p:spPr>
          <a:xfrm>
            <a:off x="457498" y="1577237"/>
            <a:ext cx="8229023" cy="276999"/>
          </a:xfrm>
          <a:prstGeom prst="rect">
            <a:avLst/>
          </a:prstGeom>
          <a:noFill/>
          <a:ln>
            <a:noFill/>
          </a:ln>
        </p:spPr>
        <p:txBody>
          <a:bodyPr wrap="square" lIns="91425" tIns="91425" rIns="91425" bIns="91425" anchor="t" anchorCtr="0"/>
          <a:lstStyle>
            <a:lvl1pPr marL="0" marR="0" lvl="0" indent="0"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08483" marR="0" lvl="1" indent="-2083"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818390" marR="0" lvl="2" indent="-5589"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228299" marR="0" lvl="3" indent="-9097"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638207" marR="0" lvl="4" indent="-12606"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048580" marR="0" lvl="5" indent="-3879"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2458296" marR="0" lvl="6" indent="-719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2868011" marR="0" lvl="7" indent="-1051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3277727" marR="0" lvl="8" indent="-112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153" name="Shape 153"/>
          <p:cNvSpPr txBox="1">
            <a:spLocks noGrp="1"/>
          </p:cNvSpPr>
          <p:nvPr>
            <p:ph type="ftr" idx="11"/>
          </p:nvPr>
        </p:nvSpPr>
        <p:spPr>
          <a:xfrm>
            <a:off x="3108615" y="6377549"/>
            <a:ext cx="292677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154" name="Shape 154"/>
          <p:cNvSpPr txBox="1">
            <a:spLocks noGrp="1"/>
          </p:cNvSpPr>
          <p:nvPr>
            <p:ph type="dt" idx="10"/>
          </p:nvPr>
        </p:nvSpPr>
        <p:spPr>
          <a:xfrm>
            <a:off x="457493" y="6377549"/>
            <a:ext cx="2102715" cy="276999"/>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fld id="{5B51F6B9-B209-9D43-8367-D391EF5E8F5F}" type="datetime1">
              <a:rPr lang="en-US" smtClean="0"/>
              <a:t>3/12/2019</a:t>
            </a:fld>
            <a:endParaRPr/>
          </a:p>
        </p:txBody>
      </p:sp>
      <p:sp>
        <p:nvSpPr>
          <p:cNvPr id="155" name="Shape 155"/>
          <p:cNvSpPr txBox="1">
            <a:spLocks noGrp="1"/>
          </p:cNvSpPr>
          <p:nvPr>
            <p:ph type="sldNum" idx="12"/>
          </p:nvPr>
        </p:nvSpPr>
        <p:spPr>
          <a:xfrm>
            <a:off x="6583796" y="6377549"/>
            <a:ext cx="2102716" cy="276999"/>
          </a:xfrm>
          <a:prstGeom prst="rect">
            <a:avLst/>
          </a:prstGeom>
          <a:noFill/>
          <a:ln>
            <a:noFill/>
          </a:ln>
        </p:spPr>
        <p:txBody>
          <a:bodyPr wrap="square" lIns="0" tIns="0" rIns="0" bIns="0" anchor="t" anchorCtr="0">
            <a:noAutofit/>
          </a:bodyPr>
          <a:lstStyle/>
          <a:p>
            <a:pPr indent="-28575" algn="r">
              <a:buClr>
                <a:srgbClr val="898989"/>
              </a:buClr>
              <a:buSzPts val="450"/>
            </a:pPr>
            <a:fld id="{00000000-1234-1234-1234-123412341234}" type="slidenum">
              <a:rPr lang="en" smtClean="0">
                <a:solidFill>
                  <a:srgbClr val="898989"/>
                </a:solidFill>
                <a:latin typeface="Calibri"/>
                <a:ea typeface="Calibri"/>
                <a:cs typeface="Calibri"/>
                <a:sym typeface="Calibri"/>
              </a:rPr>
              <a:pPr indent="-28575" algn="r">
                <a:buClr>
                  <a:srgbClr val="898989"/>
                </a:buClr>
                <a:buSzPts val="450"/>
              </a:pPr>
              <a:t>‹#›</a:t>
            </a:fld>
            <a:endParaRPr lang="en">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199052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wo Content">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57498" y="274554"/>
            <a:ext cx="822902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L="409907" marR="0" lvl="5" indent="-350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L="819815" marR="0" lvl="6" indent="-701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L="1229723" marR="0" lvl="7" indent="-1052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L="1639630" marR="0" lvl="8" indent="-132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158" name="Shape 158"/>
          <p:cNvSpPr txBox="1">
            <a:spLocks noGrp="1"/>
          </p:cNvSpPr>
          <p:nvPr>
            <p:ph type="body" idx="1"/>
          </p:nvPr>
        </p:nvSpPr>
        <p:spPr>
          <a:xfrm>
            <a:off x="457200" y="1577353"/>
            <a:ext cx="3977640" cy="276999"/>
          </a:xfrm>
          <a:prstGeom prst="rect">
            <a:avLst/>
          </a:prstGeom>
          <a:noFill/>
          <a:ln>
            <a:noFill/>
          </a:ln>
        </p:spPr>
        <p:txBody>
          <a:bodyPr wrap="square" lIns="91425" tIns="91425" rIns="91425" bIns="91425" anchor="t" anchorCtr="0"/>
          <a:lstStyle>
            <a:lvl1pPr marL="0" marR="0" lvl="0" indent="0"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08483" marR="0" lvl="1" indent="-2083"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818390" marR="0" lvl="2" indent="-5589"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228299" marR="0" lvl="3" indent="-9097"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638207" marR="0" lvl="4" indent="-12606"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048580" marR="0" lvl="5" indent="-3879"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2458296" marR="0" lvl="6" indent="-719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2868011" marR="0" lvl="7" indent="-1051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3277727" marR="0" lvl="8" indent="-112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159" name="Shape 159"/>
          <p:cNvSpPr txBox="1">
            <a:spLocks noGrp="1"/>
          </p:cNvSpPr>
          <p:nvPr>
            <p:ph type="body" idx="2"/>
          </p:nvPr>
        </p:nvSpPr>
        <p:spPr>
          <a:xfrm>
            <a:off x="4709159" y="1577353"/>
            <a:ext cx="3977640" cy="276999"/>
          </a:xfrm>
          <a:prstGeom prst="rect">
            <a:avLst/>
          </a:prstGeom>
          <a:noFill/>
          <a:ln>
            <a:noFill/>
          </a:ln>
        </p:spPr>
        <p:txBody>
          <a:bodyPr wrap="square" lIns="91425" tIns="91425" rIns="91425" bIns="91425" anchor="t" anchorCtr="0"/>
          <a:lstStyle>
            <a:lvl1pPr marL="0" marR="0" lvl="0" indent="0"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08483" marR="0" lvl="1" indent="-2083"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818390" marR="0" lvl="2" indent="-5589"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228299" marR="0" lvl="3" indent="-9097"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638207" marR="0" lvl="4" indent="-12606"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048580" marR="0" lvl="5" indent="-3879"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2458296" marR="0" lvl="6" indent="-719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2868011" marR="0" lvl="7" indent="-1051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3277727" marR="0" lvl="8" indent="-112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160" name="Shape 160"/>
          <p:cNvSpPr txBox="1">
            <a:spLocks noGrp="1"/>
          </p:cNvSpPr>
          <p:nvPr>
            <p:ph type="ftr" idx="11"/>
          </p:nvPr>
        </p:nvSpPr>
        <p:spPr>
          <a:xfrm>
            <a:off x="3108615" y="6377549"/>
            <a:ext cx="292677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161" name="Shape 161"/>
          <p:cNvSpPr txBox="1">
            <a:spLocks noGrp="1"/>
          </p:cNvSpPr>
          <p:nvPr>
            <p:ph type="dt" idx="10"/>
          </p:nvPr>
        </p:nvSpPr>
        <p:spPr>
          <a:xfrm>
            <a:off x="457493" y="6377549"/>
            <a:ext cx="2102715" cy="276999"/>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fld id="{B61582E2-538D-6640-B269-2DED30A06A07}" type="datetime1">
              <a:rPr lang="en-US" smtClean="0"/>
              <a:t>3/12/2019</a:t>
            </a:fld>
            <a:endParaRPr/>
          </a:p>
        </p:txBody>
      </p:sp>
      <p:sp>
        <p:nvSpPr>
          <p:cNvPr id="162" name="Shape 162"/>
          <p:cNvSpPr txBox="1">
            <a:spLocks noGrp="1"/>
          </p:cNvSpPr>
          <p:nvPr>
            <p:ph type="sldNum" idx="12"/>
          </p:nvPr>
        </p:nvSpPr>
        <p:spPr>
          <a:xfrm>
            <a:off x="6583796" y="6377549"/>
            <a:ext cx="2102716" cy="276999"/>
          </a:xfrm>
          <a:prstGeom prst="rect">
            <a:avLst/>
          </a:prstGeom>
          <a:noFill/>
          <a:ln>
            <a:noFill/>
          </a:ln>
        </p:spPr>
        <p:txBody>
          <a:bodyPr wrap="square" lIns="0" tIns="0" rIns="0" bIns="0" anchor="t" anchorCtr="0">
            <a:noAutofit/>
          </a:bodyPr>
          <a:lstStyle/>
          <a:p>
            <a:pPr indent="-28575" algn="r">
              <a:buClr>
                <a:srgbClr val="898989"/>
              </a:buClr>
              <a:buSzPts val="450"/>
            </a:pPr>
            <a:fld id="{00000000-1234-1234-1234-123412341234}" type="slidenum">
              <a:rPr lang="en" smtClean="0">
                <a:solidFill>
                  <a:srgbClr val="898989"/>
                </a:solidFill>
                <a:latin typeface="Calibri"/>
                <a:ea typeface="Calibri"/>
                <a:cs typeface="Calibri"/>
                <a:sym typeface="Calibri"/>
              </a:rPr>
              <a:pPr indent="-28575" algn="r">
                <a:buClr>
                  <a:srgbClr val="898989"/>
                </a:buClr>
                <a:buSzPts val="450"/>
              </a:pPr>
              <a:t>‹#›</a:t>
            </a:fld>
            <a:endParaRPr lang="en">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5890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Only">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498" y="274554"/>
            <a:ext cx="822902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L="409907" marR="0" lvl="5" indent="-350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L="819815" marR="0" lvl="6" indent="-701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L="1229723" marR="0" lvl="7" indent="-1052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L="1639630" marR="0" lvl="8" indent="-132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165" name="Shape 165"/>
          <p:cNvSpPr txBox="1">
            <a:spLocks noGrp="1"/>
          </p:cNvSpPr>
          <p:nvPr>
            <p:ph type="ftr" idx="11"/>
          </p:nvPr>
        </p:nvSpPr>
        <p:spPr>
          <a:xfrm>
            <a:off x="3108615" y="6377549"/>
            <a:ext cx="292677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166" name="Shape 166"/>
          <p:cNvSpPr txBox="1">
            <a:spLocks noGrp="1"/>
          </p:cNvSpPr>
          <p:nvPr>
            <p:ph type="dt" idx="10"/>
          </p:nvPr>
        </p:nvSpPr>
        <p:spPr>
          <a:xfrm>
            <a:off x="457493" y="6377549"/>
            <a:ext cx="2102715" cy="276999"/>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fld id="{82C00262-5A01-5D4E-A299-A0420D4C5384}" type="datetime1">
              <a:rPr lang="en-US" smtClean="0"/>
              <a:t>3/12/2019</a:t>
            </a:fld>
            <a:endParaRPr/>
          </a:p>
        </p:txBody>
      </p:sp>
      <p:sp>
        <p:nvSpPr>
          <p:cNvPr id="167" name="Shape 167"/>
          <p:cNvSpPr txBox="1">
            <a:spLocks noGrp="1"/>
          </p:cNvSpPr>
          <p:nvPr>
            <p:ph type="sldNum" idx="12"/>
          </p:nvPr>
        </p:nvSpPr>
        <p:spPr>
          <a:xfrm>
            <a:off x="6583796" y="6377549"/>
            <a:ext cx="2102716" cy="276999"/>
          </a:xfrm>
          <a:prstGeom prst="rect">
            <a:avLst/>
          </a:prstGeom>
          <a:noFill/>
          <a:ln>
            <a:noFill/>
          </a:ln>
        </p:spPr>
        <p:txBody>
          <a:bodyPr wrap="square" lIns="0" tIns="0" rIns="0" bIns="0" anchor="t" anchorCtr="0">
            <a:noAutofit/>
          </a:bodyPr>
          <a:lstStyle/>
          <a:p>
            <a:pPr indent="-28575" algn="r">
              <a:buClr>
                <a:srgbClr val="898989"/>
              </a:buClr>
              <a:buSzPts val="450"/>
            </a:pPr>
            <a:fld id="{00000000-1234-1234-1234-123412341234}" type="slidenum">
              <a:rPr lang="en" smtClean="0">
                <a:solidFill>
                  <a:srgbClr val="898989"/>
                </a:solidFill>
                <a:latin typeface="Calibri"/>
                <a:ea typeface="Calibri"/>
                <a:cs typeface="Calibri"/>
                <a:sym typeface="Calibri"/>
              </a:rPr>
              <a:pPr indent="-28575" algn="r">
                <a:buClr>
                  <a:srgbClr val="898989"/>
                </a:buClr>
                <a:buSzPts val="450"/>
              </a:pPr>
              <a:t>‹#›</a:t>
            </a:fld>
            <a:endParaRPr lang="en">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978396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Only">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15" y="274334"/>
            <a:ext cx="8229599"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ftr" idx="11"/>
          </p:nvPr>
        </p:nvSpPr>
        <p:spPr>
          <a:xfrm>
            <a:off x="3108975" y="6377943"/>
            <a:ext cx="2926079" cy="276999"/>
          </a:xfrm>
          <a:prstGeom prst="rect">
            <a:avLst/>
          </a:prstGeom>
          <a:noFill/>
          <a:ln>
            <a:noFill/>
          </a:ln>
        </p:spPr>
        <p:txBody>
          <a:bodyPr wrap="square" lIns="91425" tIns="91425" rIns="91425" bIns="91425" anchor="t" anchorCtr="0"/>
          <a:lstStyle>
            <a:lvl1pPr marL="0" marR="0" lvl="0" indent="0" algn="ctr"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71" name="Shape 71"/>
          <p:cNvSpPr txBox="1">
            <a:spLocks noGrp="1"/>
          </p:cNvSpPr>
          <p:nvPr>
            <p:ph type="dt" idx="10"/>
          </p:nvPr>
        </p:nvSpPr>
        <p:spPr>
          <a:xfrm>
            <a:off x="457200" y="6377943"/>
            <a:ext cx="2103120"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fld id="{E3D6056A-F98A-9348-BC45-1865CBE54FEE}" type="datetime1">
              <a:rPr lang="en-US" smtClean="0"/>
              <a:t>3/12/2019</a:t>
            </a:fld>
            <a:endParaRPr/>
          </a:p>
        </p:txBody>
      </p:sp>
      <p:sp>
        <p:nvSpPr>
          <p:cNvPr id="72" name="Shape 72"/>
          <p:cNvSpPr txBox="1">
            <a:spLocks noGrp="1"/>
          </p:cNvSpPr>
          <p:nvPr>
            <p:ph type="sldNum" idx="12"/>
          </p:nvPr>
        </p:nvSpPr>
        <p:spPr>
          <a:xfrm>
            <a:off x="6583680" y="6377943"/>
            <a:ext cx="2103120" cy="276999"/>
          </a:xfrm>
          <a:prstGeom prst="rect">
            <a:avLst/>
          </a:prstGeom>
          <a:noFill/>
          <a:ln>
            <a:noFill/>
          </a:ln>
        </p:spPr>
        <p:txBody>
          <a:bodyPr wrap="square" lIns="0" tIns="0" rIns="0" bIns="0" anchor="t" anchorCtr="0">
            <a:noAutofit/>
          </a:bodyPr>
          <a:lstStyle/>
          <a:p>
            <a:pPr marL="0" marR="0" lvl="0" indent="0" algn="r" rtl="0">
              <a:spcBef>
                <a:spcPts val="0"/>
              </a:spcBef>
              <a:buSzPct val="25000"/>
              <a:buNone/>
            </a:pPr>
            <a:fld id="{00000000-1234-1234-1234-123412341234}" type="slidenum">
              <a:rPr lang="en-US" sz="1800" b="0" i="0" u="none" strike="noStrike" cap="none">
                <a:solidFill>
                  <a:srgbClr val="888888"/>
                </a:solidFill>
                <a:latin typeface="Calibri"/>
                <a:ea typeface="Calibri"/>
                <a:cs typeface="Calibri"/>
                <a:sym typeface="Calibri"/>
              </a:rPr>
              <a:t>‹#›</a:t>
            </a:fld>
            <a:endParaRPr lang="en-US" sz="18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60756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lank">
    <p:spTree>
      <p:nvGrpSpPr>
        <p:cNvPr id="1" name="Shape 73"/>
        <p:cNvGrpSpPr/>
        <p:nvPr/>
      </p:nvGrpSpPr>
      <p:grpSpPr>
        <a:xfrm>
          <a:off x="0" y="0"/>
          <a:ext cx="0" cy="0"/>
          <a:chOff x="0" y="0"/>
          <a:chExt cx="0" cy="0"/>
        </a:xfrm>
      </p:grpSpPr>
      <p:sp>
        <p:nvSpPr>
          <p:cNvPr id="74" name="Shape 74"/>
          <p:cNvSpPr txBox="1">
            <a:spLocks noGrp="1"/>
          </p:cNvSpPr>
          <p:nvPr>
            <p:ph type="ftr" idx="11"/>
          </p:nvPr>
        </p:nvSpPr>
        <p:spPr>
          <a:xfrm>
            <a:off x="3108975" y="6377943"/>
            <a:ext cx="2926079" cy="276999"/>
          </a:xfrm>
          <a:prstGeom prst="rect">
            <a:avLst/>
          </a:prstGeom>
          <a:noFill/>
          <a:ln>
            <a:noFill/>
          </a:ln>
        </p:spPr>
        <p:txBody>
          <a:bodyPr wrap="square" lIns="91425" tIns="91425" rIns="91425" bIns="91425" anchor="t" anchorCtr="0"/>
          <a:lstStyle>
            <a:lvl1pPr marL="0" marR="0" lvl="0" indent="0" algn="ctr"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75" name="Shape 75"/>
          <p:cNvSpPr txBox="1">
            <a:spLocks noGrp="1"/>
          </p:cNvSpPr>
          <p:nvPr>
            <p:ph type="dt" idx="10"/>
          </p:nvPr>
        </p:nvSpPr>
        <p:spPr>
          <a:xfrm>
            <a:off x="457200" y="6377943"/>
            <a:ext cx="2103120"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fld id="{D10BF020-62C6-714A-8338-709484A3E7A5}" type="datetime1">
              <a:rPr lang="en-US" smtClean="0"/>
              <a:t>3/12/2019</a:t>
            </a:fld>
            <a:endParaRPr/>
          </a:p>
        </p:txBody>
      </p:sp>
      <p:sp>
        <p:nvSpPr>
          <p:cNvPr id="76" name="Shape 76"/>
          <p:cNvSpPr txBox="1">
            <a:spLocks noGrp="1"/>
          </p:cNvSpPr>
          <p:nvPr>
            <p:ph type="sldNum" idx="12"/>
          </p:nvPr>
        </p:nvSpPr>
        <p:spPr>
          <a:xfrm>
            <a:off x="6583680" y="6377943"/>
            <a:ext cx="2103120" cy="276999"/>
          </a:xfrm>
          <a:prstGeom prst="rect">
            <a:avLst/>
          </a:prstGeom>
          <a:noFill/>
          <a:ln>
            <a:noFill/>
          </a:ln>
        </p:spPr>
        <p:txBody>
          <a:bodyPr wrap="square" lIns="0" tIns="0" rIns="0" bIns="0" anchor="t" anchorCtr="0">
            <a:noAutofit/>
          </a:bodyPr>
          <a:lstStyle/>
          <a:p>
            <a:pPr marL="0" marR="0" lvl="0" indent="0" algn="r" rtl="0">
              <a:spcBef>
                <a:spcPts val="0"/>
              </a:spcBef>
              <a:buSzPct val="25000"/>
              <a:buNone/>
            </a:pPr>
            <a:fld id="{00000000-1234-1234-1234-123412341234}" type="slidenum">
              <a:rPr lang="en-US" sz="1800" b="0" i="0" u="none" strike="noStrike" cap="none">
                <a:solidFill>
                  <a:srgbClr val="888888"/>
                </a:solidFill>
                <a:latin typeface="Calibri"/>
                <a:ea typeface="Calibri"/>
                <a:cs typeface="Calibri"/>
                <a:sym typeface="Calibri"/>
              </a:rPr>
              <a:t>‹#›</a:t>
            </a:fld>
            <a:endParaRPr lang="en-US" sz="18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6494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C56FB1-BDBA-F648-9F28-3DF318BDAEC0}" type="datetime1">
              <a:rPr lang="en-US" smtClean="0"/>
              <a:t>3/12/2019</a:t>
            </a:fld>
            <a:endParaRPr lang="en-US"/>
          </a:p>
        </p:txBody>
      </p:sp>
      <p:sp>
        <p:nvSpPr>
          <p:cNvPr id="5" name="Footer Placeholder 4"/>
          <p:cNvSpPr>
            <a:spLocks noGrp="1"/>
          </p:cNvSpPr>
          <p:nvPr>
            <p:ph type="ftr" sz="quarter" idx="11"/>
          </p:nvPr>
        </p:nvSpPr>
        <p:spPr/>
        <p:txBody>
          <a:bodyPr/>
          <a:lstStyle/>
          <a:p>
            <a:r>
              <a:rPr lang="en-US"/>
              <a:t>www.RespectAbility.org</a:t>
            </a:r>
          </a:p>
        </p:txBody>
      </p:sp>
      <p:sp>
        <p:nvSpPr>
          <p:cNvPr id="6" name="Slide Number Placeholder 5"/>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1535347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Slide">
    <p:spTree>
      <p:nvGrpSpPr>
        <p:cNvPr id="1" name="Shape 77"/>
        <p:cNvGrpSpPr/>
        <p:nvPr/>
      </p:nvGrpSpPr>
      <p:grpSpPr>
        <a:xfrm>
          <a:off x="0" y="0"/>
          <a:ext cx="0" cy="0"/>
          <a:chOff x="0" y="0"/>
          <a:chExt cx="0" cy="0"/>
        </a:xfrm>
      </p:grpSpPr>
      <p:sp>
        <p:nvSpPr>
          <p:cNvPr id="78" name="Shape 78"/>
          <p:cNvSpPr txBox="1">
            <a:spLocks noGrp="1"/>
          </p:cNvSpPr>
          <p:nvPr>
            <p:ph type="ctrTitle"/>
          </p:nvPr>
        </p:nvSpPr>
        <p:spPr>
          <a:xfrm>
            <a:off x="685800" y="2125995"/>
            <a:ext cx="7772400"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9" name="Shape 79"/>
          <p:cNvSpPr txBox="1">
            <a:spLocks noGrp="1"/>
          </p:cNvSpPr>
          <p:nvPr>
            <p:ph type="subTitle" idx="1"/>
          </p:nvPr>
        </p:nvSpPr>
        <p:spPr>
          <a:xfrm>
            <a:off x="1371615" y="3840494"/>
            <a:ext cx="6400799"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marL="409619" marR="0" lvl="1" indent="-3218" algn="l" rtl="0">
              <a:spcBef>
                <a:spcPts val="0"/>
              </a:spcBef>
              <a:buNone/>
              <a:defRPr sz="1800" b="0" i="0" u="none" strike="noStrike" cap="none">
                <a:latin typeface="Calibri"/>
                <a:ea typeface="Calibri"/>
                <a:cs typeface="Calibri"/>
                <a:sym typeface="Calibri"/>
              </a:defRPr>
            </a:lvl2pPr>
            <a:lvl3pPr marL="819239" marR="0" lvl="2" indent="-6439" algn="l" rtl="0">
              <a:spcBef>
                <a:spcPts val="0"/>
              </a:spcBef>
              <a:buNone/>
              <a:defRPr sz="1800" b="0" i="0" u="none" strike="noStrike" cap="none">
                <a:latin typeface="Calibri"/>
                <a:ea typeface="Calibri"/>
                <a:cs typeface="Calibri"/>
                <a:sym typeface="Calibri"/>
              </a:defRPr>
            </a:lvl3pPr>
            <a:lvl4pPr marL="1228860" marR="0" lvl="3" indent="-9659" algn="l" rtl="0">
              <a:spcBef>
                <a:spcPts val="0"/>
              </a:spcBef>
              <a:buNone/>
              <a:defRPr sz="1800" b="0" i="0" u="none" strike="noStrike" cap="none">
                <a:latin typeface="Calibri"/>
                <a:ea typeface="Calibri"/>
                <a:cs typeface="Calibri"/>
                <a:sym typeface="Calibri"/>
              </a:defRPr>
            </a:lvl4pPr>
            <a:lvl5pPr marL="1638479" marR="0" lvl="4" indent="-179" algn="l" rtl="0">
              <a:spcBef>
                <a:spcPts val="0"/>
              </a:spcBef>
              <a:buNone/>
              <a:defRPr sz="1800" b="0" i="0" u="none" strike="noStrike" cap="none">
                <a:latin typeface="Calibri"/>
                <a:ea typeface="Calibri"/>
                <a:cs typeface="Calibri"/>
                <a:sym typeface="Calibri"/>
              </a:defRPr>
            </a:lvl5pPr>
            <a:lvl6pPr marL="2048101" marR="0" lvl="5" indent="-3401" algn="l" rtl="0">
              <a:spcBef>
                <a:spcPts val="0"/>
              </a:spcBef>
              <a:buNone/>
              <a:defRPr sz="1800" b="0" i="0" u="none" strike="noStrike" cap="none">
                <a:latin typeface="Calibri"/>
                <a:ea typeface="Calibri"/>
                <a:cs typeface="Calibri"/>
                <a:sym typeface="Calibri"/>
              </a:defRPr>
            </a:lvl6pPr>
            <a:lvl7pPr marL="2457721" marR="0" lvl="6" indent="-6620" algn="l" rtl="0">
              <a:spcBef>
                <a:spcPts val="0"/>
              </a:spcBef>
              <a:buNone/>
              <a:defRPr sz="1800" b="0" i="0" u="none" strike="noStrike" cap="none">
                <a:latin typeface="Calibri"/>
                <a:ea typeface="Calibri"/>
                <a:cs typeface="Calibri"/>
                <a:sym typeface="Calibri"/>
              </a:defRPr>
            </a:lvl7pPr>
            <a:lvl8pPr marL="2867341" marR="0" lvl="7" indent="-9841" algn="l" rtl="0">
              <a:spcBef>
                <a:spcPts val="0"/>
              </a:spcBef>
              <a:buNone/>
              <a:defRPr sz="1800" b="0" i="0" u="none" strike="noStrike" cap="none">
                <a:latin typeface="Calibri"/>
                <a:ea typeface="Calibri"/>
                <a:cs typeface="Calibri"/>
                <a:sym typeface="Calibri"/>
              </a:defRPr>
            </a:lvl8pPr>
            <a:lvl9pPr marL="3276960" marR="0" lvl="8" indent="-360" algn="l" rtl="0">
              <a:spcBef>
                <a:spcPts val="0"/>
              </a:spcBef>
              <a:buNone/>
              <a:defRPr sz="1800" b="0" i="0" u="none" strike="noStrike" cap="none">
                <a:latin typeface="Calibri"/>
                <a:ea typeface="Calibri"/>
                <a:cs typeface="Calibri"/>
                <a:sym typeface="Calibri"/>
              </a:defRPr>
            </a:lvl9pPr>
          </a:lstStyle>
          <a:p>
            <a:endParaRPr/>
          </a:p>
        </p:txBody>
      </p:sp>
      <p:sp>
        <p:nvSpPr>
          <p:cNvPr id="80" name="Shape 80"/>
          <p:cNvSpPr txBox="1">
            <a:spLocks noGrp="1"/>
          </p:cNvSpPr>
          <p:nvPr>
            <p:ph type="ftr" idx="11"/>
          </p:nvPr>
        </p:nvSpPr>
        <p:spPr>
          <a:xfrm>
            <a:off x="3108975" y="6377943"/>
            <a:ext cx="2926079" cy="276999"/>
          </a:xfrm>
          <a:prstGeom prst="rect">
            <a:avLst/>
          </a:prstGeom>
          <a:noFill/>
          <a:ln>
            <a:noFill/>
          </a:ln>
        </p:spPr>
        <p:txBody>
          <a:bodyPr wrap="square" lIns="91425" tIns="91425" rIns="91425" bIns="91425" anchor="t" anchorCtr="0"/>
          <a:lstStyle>
            <a:lvl1pPr marL="0" marR="0" lvl="0" indent="0" algn="ctr" rtl="0">
              <a:spcBef>
                <a:spcPts val="0"/>
              </a:spcBef>
              <a:buNone/>
              <a:defRPr sz="1800">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81" name="Shape 81"/>
          <p:cNvSpPr txBox="1">
            <a:spLocks noGrp="1"/>
          </p:cNvSpPr>
          <p:nvPr>
            <p:ph type="dt" idx="10"/>
          </p:nvPr>
        </p:nvSpPr>
        <p:spPr>
          <a:xfrm>
            <a:off x="457200" y="6377943"/>
            <a:ext cx="2103120" cy="276999"/>
          </a:xfrm>
          <a:prstGeom prst="rect">
            <a:avLst/>
          </a:prstGeom>
          <a:noFill/>
          <a:ln>
            <a:noFill/>
          </a:ln>
        </p:spPr>
        <p:txBody>
          <a:bodyPr wrap="square" lIns="91425" tIns="91425" rIns="91425" bIns="91425" anchor="t" anchorCtr="0"/>
          <a:lstStyle>
            <a:lvl1pPr marL="0" marR="0" lvl="0" indent="0" algn="l" rtl="0">
              <a:spcBef>
                <a:spcPts val="0"/>
              </a:spcBef>
              <a:buNone/>
              <a:defRPr sz="1800">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fld id="{82DAF75C-9368-B14D-80E9-3573F44F826F}" type="datetime1">
              <a:rPr lang="en-US" smtClean="0"/>
              <a:t>3/12/2019</a:t>
            </a:fld>
            <a:endParaRPr/>
          </a:p>
        </p:txBody>
      </p:sp>
      <p:sp>
        <p:nvSpPr>
          <p:cNvPr id="82" name="Shape 82"/>
          <p:cNvSpPr txBox="1">
            <a:spLocks noGrp="1"/>
          </p:cNvSpPr>
          <p:nvPr>
            <p:ph type="sldNum" idx="12"/>
          </p:nvPr>
        </p:nvSpPr>
        <p:spPr>
          <a:xfrm>
            <a:off x="6583680" y="6377943"/>
            <a:ext cx="2103120" cy="276999"/>
          </a:xfrm>
          <a:prstGeom prst="rect">
            <a:avLst/>
          </a:prstGeom>
          <a:noFill/>
          <a:ln>
            <a:noFill/>
          </a:ln>
        </p:spPr>
        <p:txBody>
          <a:bodyPr wrap="square" lIns="0" tIns="0" rIns="0" bIns="0" anchor="t" anchorCtr="0">
            <a:noAutofit/>
          </a:bodyPr>
          <a:lstStyle/>
          <a:p>
            <a:pPr marL="0" marR="0" lvl="0" indent="0" algn="r" rtl="0">
              <a:spcBef>
                <a:spcPts val="0"/>
              </a:spcBef>
              <a:buSzPct val="25000"/>
              <a:buNone/>
            </a:pPr>
            <a:fld id="{00000000-1234-1234-1234-123412341234}" type="slidenum">
              <a:rPr lang="en-US" sz="1800">
                <a:solidFill>
                  <a:srgbClr val="888888"/>
                </a:solidFill>
                <a:latin typeface="Calibri"/>
                <a:ea typeface="Calibri"/>
                <a:cs typeface="Calibri"/>
                <a:sym typeface="Calibri"/>
              </a:rPr>
              <a:t>‹#›</a:t>
            </a:fld>
            <a:endParaRPr lang="en-US" sz="18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39835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wo Conten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57215" y="274334"/>
            <a:ext cx="8229599"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5" name="Shape 85"/>
          <p:cNvSpPr txBox="1">
            <a:spLocks noGrp="1"/>
          </p:cNvSpPr>
          <p:nvPr>
            <p:ph type="body" idx="1"/>
          </p:nvPr>
        </p:nvSpPr>
        <p:spPr>
          <a:xfrm>
            <a:off x="457200" y="1577354"/>
            <a:ext cx="3977640"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marL="409619" marR="0" lvl="1" indent="-3218" algn="l" rtl="0">
              <a:spcBef>
                <a:spcPts val="0"/>
              </a:spcBef>
              <a:buNone/>
              <a:defRPr sz="1800" b="0" i="0" u="none" strike="noStrike" cap="none">
                <a:latin typeface="Calibri"/>
                <a:ea typeface="Calibri"/>
                <a:cs typeface="Calibri"/>
                <a:sym typeface="Calibri"/>
              </a:defRPr>
            </a:lvl2pPr>
            <a:lvl3pPr marL="819239" marR="0" lvl="2" indent="-6439" algn="l" rtl="0">
              <a:spcBef>
                <a:spcPts val="0"/>
              </a:spcBef>
              <a:buNone/>
              <a:defRPr sz="1800" b="0" i="0" u="none" strike="noStrike" cap="none">
                <a:latin typeface="Calibri"/>
                <a:ea typeface="Calibri"/>
                <a:cs typeface="Calibri"/>
                <a:sym typeface="Calibri"/>
              </a:defRPr>
            </a:lvl3pPr>
            <a:lvl4pPr marL="1228860" marR="0" lvl="3" indent="-9659" algn="l" rtl="0">
              <a:spcBef>
                <a:spcPts val="0"/>
              </a:spcBef>
              <a:buNone/>
              <a:defRPr sz="1800" b="0" i="0" u="none" strike="noStrike" cap="none">
                <a:latin typeface="Calibri"/>
                <a:ea typeface="Calibri"/>
                <a:cs typeface="Calibri"/>
                <a:sym typeface="Calibri"/>
              </a:defRPr>
            </a:lvl4pPr>
            <a:lvl5pPr marL="1638479" marR="0" lvl="4" indent="-179" algn="l" rtl="0">
              <a:spcBef>
                <a:spcPts val="0"/>
              </a:spcBef>
              <a:buNone/>
              <a:defRPr sz="1800" b="0" i="0" u="none" strike="noStrike" cap="none">
                <a:latin typeface="Calibri"/>
                <a:ea typeface="Calibri"/>
                <a:cs typeface="Calibri"/>
                <a:sym typeface="Calibri"/>
              </a:defRPr>
            </a:lvl5pPr>
            <a:lvl6pPr marL="2048101" marR="0" lvl="5" indent="-3401" algn="l" rtl="0">
              <a:spcBef>
                <a:spcPts val="0"/>
              </a:spcBef>
              <a:buNone/>
              <a:defRPr sz="1800" b="0" i="0" u="none" strike="noStrike" cap="none">
                <a:latin typeface="Calibri"/>
                <a:ea typeface="Calibri"/>
                <a:cs typeface="Calibri"/>
                <a:sym typeface="Calibri"/>
              </a:defRPr>
            </a:lvl6pPr>
            <a:lvl7pPr marL="2457721" marR="0" lvl="6" indent="-6620" algn="l" rtl="0">
              <a:spcBef>
                <a:spcPts val="0"/>
              </a:spcBef>
              <a:buNone/>
              <a:defRPr sz="1800" b="0" i="0" u="none" strike="noStrike" cap="none">
                <a:latin typeface="Calibri"/>
                <a:ea typeface="Calibri"/>
                <a:cs typeface="Calibri"/>
                <a:sym typeface="Calibri"/>
              </a:defRPr>
            </a:lvl7pPr>
            <a:lvl8pPr marL="2867341" marR="0" lvl="7" indent="-9841" algn="l" rtl="0">
              <a:spcBef>
                <a:spcPts val="0"/>
              </a:spcBef>
              <a:buNone/>
              <a:defRPr sz="1800" b="0" i="0" u="none" strike="noStrike" cap="none">
                <a:latin typeface="Calibri"/>
                <a:ea typeface="Calibri"/>
                <a:cs typeface="Calibri"/>
                <a:sym typeface="Calibri"/>
              </a:defRPr>
            </a:lvl8pPr>
            <a:lvl9pPr marL="3276960" marR="0" lvl="8" indent="-360" algn="l" rtl="0">
              <a:spcBef>
                <a:spcPts val="0"/>
              </a:spcBef>
              <a:buNone/>
              <a:defRPr sz="1800" b="0" i="0" u="none" strike="noStrike" cap="none">
                <a:latin typeface="Calibri"/>
                <a:ea typeface="Calibri"/>
                <a:cs typeface="Calibri"/>
                <a:sym typeface="Calibri"/>
              </a:defRPr>
            </a:lvl9pPr>
          </a:lstStyle>
          <a:p>
            <a:endParaRPr/>
          </a:p>
        </p:txBody>
      </p:sp>
      <p:sp>
        <p:nvSpPr>
          <p:cNvPr id="86" name="Shape 86"/>
          <p:cNvSpPr txBox="1">
            <a:spLocks noGrp="1"/>
          </p:cNvSpPr>
          <p:nvPr>
            <p:ph type="body" idx="2"/>
          </p:nvPr>
        </p:nvSpPr>
        <p:spPr>
          <a:xfrm>
            <a:off x="4709159" y="1577354"/>
            <a:ext cx="3977640"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marL="409619" marR="0" lvl="1" indent="-3218" algn="l" rtl="0">
              <a:spcBef>
                <a:spcPts val="0"/>
              </a:spcBef>
              <a:buNone/>
              <a:defRPr sz="1800" b="0" i="0" u="none" strike="noStrike" cap="none">
                <a:latin typeface="Calibri"/>
                <a:ea typeface="Calibri"/>
                <a:cs typeface="Calibri"/>
                <a:sym typeface="Calibri"/>
              </a:defRPr>
            </a:lvl2pPr>
            <a:lvl3pPr marL="819239" marR="0" lvl="2" indent="-6439" algn="l" rtl="0">
              <a:spcBef>
                <a:spcPts val="0"/>
              </a:spcBef>
              <a:buNone/>
              <a:defRPr sz="1800" b="0" i="0" u="none" strike="noStrike" cap="none">
                <a:latin typeface="Calibri"/>
                <a:ea typeface="Calibri"/>
                <a:cs typeface="Calibri"/>
                <a:sym typeface="Calibri"/>
              </a:defRPr>
            </a:lvl3pPr>
            <a:lvl4pPr marL="1228860" marR="0" lvl="3" indent="-9659" algn="l" rtl="0">
              <a:spcBef>
                <a:spcPts val="0"/>
              </a:spcBef>
              <a:buNone/>
              <a:defRPr sz="1800" b="0" i="0" u="none" strike="noStrike" cap="none">
                <a:latin typeface="Calibri"/>
                <a:ea typeface="Calibri"/>
                <a:cs typeface="Calibri"/>
                <a:sym typeface="Calibri"/>
              </a:defRPr>
            </a:lvl4pPr>
            <a:lvl5pPr marL="1638479" marR="0" lvl="4" indent="-179" algn="l" rtl="0">
              <a:spcBef>
                <a:spcPts val="0"/>
              </a:spcBef>
              <a:buNone/>
              <a:defRPr sz="1800" b="0" i="0" u="none" strike="noStrike" cap="none">
                <a:latin typeface="Calibri"/>
                <a:ea typeface="Calibri"/>
                <a:cs typeface="Calibri"/>
                <a:sym typeface="Calibri"/>
              </a:defRPr>
            </a:lvl5pPr>
            <a:lvl6pPr marL="2048101" marR="0" lvl="5" indent="-3401" algn="l" rtl="0">
              <a:spcBef>
                <a:spcPts val="0"/>
              </a:spcBef>
              <a:buNone/>
              <a:defRPr sz="1800" b="0" i="0" u="none" strike="noStrike" cap="none">
                <a:latin typeface="Calibri"/>
                <a:ea typeface="Calibri"/>
                <a:cs typeface="Calibri"/>
                <a:sym typeface="Calibri"/>
              </a:defRPr>
            </a:lvl6pPr>
            <a:lvl7pPr marL="2457721" marR="0" lvl="6" indent="-6620" algn="l" rtl="0">
              <a:spcBef>
                <a:spcPts val="0"/>
              </a:spcBef>
              <a:buNone/>
              <a:defRPr sz="1800" b="0" i="0" u="none" strike="noStrike" cap="none">
                <a:latin typeface="Calibri"/>
                <a:ea typeface="Calibri"/>
                <a:cs typeface="Calibri"/>
                <a:sym typeface="Calibri"/>
              </a:defRPr>
            </a:lvl7pPr>
            <a:lvl8pPr marL="2867341" marR="0" lvl="7" indent="-9841" algn="l" rtl="0">
              <a:spcBef>
                <a:spcPts val="0"/>
              </a:spcBef>
              <a:buNone/>
              <a:defRPr sz="1800" b="0" i="0" u="none" strike="noStrike" cap="none">
                <a:latin typeface="Calibri"/>
                <a:ea typeface="Calibri"/>
                <a:cs typeface="Calibri"/>
                <a:sym typeface="Calibri"/>
              </a:defRPr>
            </a:lvl8pPr>
            <a:lvl9pPr marL="3276960" marR="0" lvl="8" indent="-360" algn="l" rtl="0">
              <a:spcBef>
                <a:spcPts val="0"/>
              </a:spcBef>
              <a:buNone/>
              <a:defRPr sz="1800" b="0" i="0" u="none" strike="noStrike" cap="none">
                <a:latin typeface="Calibri"/>
                <a:ea typeface="Calibri"/>
                <a:cs typeface="Calibri"/>
                <a:sym typeface="Calibri"/>
              </a:defRPr>
            </a:lvl9pPr>
          </a:lstStyle>
          <a:p>
            <a:endParaRPr/>
          </a:p>
        </p:txBody>
      </p:sp>
      <p:sp>
        <p:nvSpPr>
          <p:cNvPr id="87" name="Shape 87"/>
          <p:cNvSpPr txBox="1">
            <a:spLocks noGrp="1"/>
          </p:cNvSpPr>
          <p:nvPr>
            <p:ph type="ftr" idx="11"/>
          </p:nvPr>
        </p:nvSpPr>
        <p:spPr>
          <a:xfrm>
            <a:off x="3108975" y="6377943"/>
            <a:ext cx="2926079" cy="276999"/>
          </a:xfrm>
          <a:prstGeom prst="rect">
            <a:avLst/>
          </a:prstGeom>
          <a:noFill/>
          <a:ln>
            <a:noFill/>
          </a:ln>
        </p:spPr>
        <p:txBody>
          <a:bodyPr wrap="square" lIns="91425" tIns="91425" rIns="91425" bIns="91425" anchor="t" anchorCtr="0"/>
          <a:lstStyle>
            <a:lvl1pPr marL="0" marR="0" lvl="0" indent="0" algn="ctr" rtl="0">
              <a:spcBef>
                <a:spcPts val="0"/>
              </a:spcBef>
              <a:buNone/>
              <a:defRPr sz="1800">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88" name="Shape 88"/>
          <p:cNvSpPr txBox="1">
            <a:spLocks noGrp="1"/>
          </p:cNvSpPr>
          <p:nvPr>
            <p:ph type="dt" idx="10"/>
          </p:nvPr>
        </p:nvSpPr>
        <p:spPr>
          <a:xfrm>
            <a:off x="457200" y="6377943"/>
            <a:ext cx="2103120" cy="276999"/>
          </a:xfrm>
          <a:prstGeom prst="rect">
            <a:avLst/>
          </a:prstGeom>
          <a:noFill/>
          <a:ln>
            <a:noFill/>
          </a:ln>
        </p:spPr>
        <p:txBody>
          <a:bodyPr wrap="square" lIns="91425" tIns="91425" rIns="91425" bIns="91425" anchor="t" anchorCtr="0"/>
          <a:lstStyle>
            <a:lvl1pPr marL="0" marR="0" lvl="0" indent="0" algn="l" rtl="0">
              <a:spcBef>
                <a:spcPts val="0"/>
              </a:spcBef>
              <a:buNone/>
              <a:defRPr sz="1800">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fld id="{1FFB3B5F-7B87-C34B-B7FC-DC0ACCA6069A}" type="datetime1">
              <a:rPr lang="en-US" smtClean="0"/>
              <a:t>3/12/2019</a:t>
            </a:fld>
            <a:endParaRPr/>
          </a:p>
        </p:txBody>
      </p:sp>
      <p:sp>
        <p:nvSpPr>
          <p:cNvPr id="89" name="Shape 89"/>
          <p:cNvSpPr txBox="1">
            <a:spLocks noGrp="1"/>
          </p:cNvSpPr>
          <p:nvPr>
            <p:ph type="sldNum" idx="12"/>
          </p:nvPr>
        </p:nvSpPr>
        <p:spPr>
          <a:xfrm>
            <a:off x="6583680" y="6377943"/>
            <a:ext cx="2103120" cy="276999"/>
          </a:xfrm>
          <a:prstGeom prst="rect">
            <a:avLst/>
          </a:prstGeom>
          <a:noFill/>
          <a:ln>
            <a:noFill/>
          </a:ln>
        </p:spPr>
        <p:txBody>
          <a:bodyPr wrap="square" lIns="0" tIns="0" rIns="0" bIns="0" anchor="t" anchorCtr="0">
            <a:noAutofit/>
          </a:bodyPr>
          <a:lstStyle/>
          <a:p>
            <a:pPr marL="0" marR="0" lvl="0" indent="0" algn="r" rtl="0">
              <a:spcBef>
                <a:spcPts val="0"/>
              </a:spcBef>
              <a:buSzPct val="25000"/>
              <a:buNone/>
            </a:pPr>
            <a:fld id="{00000000-1234-1234-1234-123412341234}" type="slidenum">
              <a:rPr lang="en-US" sz="1800">
                <a:solidFill>
                  <a:srgbClr val="888888"/>
                </a:solidFill>
                <a:latin typeface="Calibri"/>
                <a:ea typeface="Calibri"/>
                <a:cs typeface="Calibri"/>
                <a:sym typeface="Calibri"/>
              </a:rPr>
              <a:t>‹#›</a:t>
            </a:fld>
            <a:endParaRPr lang="en-US" sz="18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62399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16" y="274335"/>
            <a:ext cx="8229599" cy="276999"/>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lvl="1" indent="0">
              <a:spcBef>
                <a:spcPts val="0"/>
              </a:spcBef>
              <a:buSzPts val="1800"/>
              <a:buFont typeface="Arial"/>
              <a:buNone/>
              <a:defRPr sz="1800"/>
            </a:lvl2pPr>
            <a:lvl3pPr lvl="2" indent="0">
              <a:spcBef>
                <a:spcPts val="0"/>
              </a:spcBef>
              <a:buSzPts val="1800"/>
              <a:buFont typeface="Arial"/>
              <a:buNone/>
              <a:defRPr sz="1800"/>
            </a:lvl3pPr>
            <a:lvl4pPr lvl="3" indent="0">
              <a:spcBef>
                <a:spcPts val="0"/>
              </a:spcBef>
              <a:buSzPts val="1800"/>
              <a:buFont typeface="Arial"/>
              <a:buNone/>
              <a:defRPr sz="1800"/>
            </a:lvl4pPr>
            <a:lvl5pPr lvl="4" indent="0">
              <a:spcBef>
                <a:spcPts val="0"/>
              </a:spcBef>
              <a:buSzPts val="1800"/>
              <a:buFont typeface="Arial"/>
              <a:buNone/>
              <a:defRPr sz="1800"/>
            </a:lvl5pPr>
            <a:lvl6pPr lvl="5" indent="0">
              <a:spcBef>
                <a:spcPts val="0"/>
              </a:spcBef>
              <a:buSzPts val="1800"/>
              <a:buFont typeface="Arial"/>
              <a:buNone/>
              <a:defRPr sz="1800"/>
            </a:lvl6pPr>
            <a:lvl7pPr lvl="6" indent="0">
              <a:spcBef>
                <a:spcPts val="0"/>
              </a:spcBef>
              <a:buSzPts val="1800"/>
              <a:buFont typeface="Arial"/>
              <a:buNone/>
              <a:defRPr sz="1800"/>
            </a:lvl7pPr>
            <a:lvl8pPr lvl="7" indent="0">
              <a:spcBef>
                <a:spcPts val="0"/>
              </a:spcBef>
              <a:buSzPts val="1800"/>
              <a:buFont typeface="Arial"/>
              <a:buNone/>
              <a:defRPr sz="1800"/>
            </a:lvl8pPr>
            <a:lvl9pPr lvl="8" indent="0">
              <a:spcBef>
                <a:spcPts val="0"/>
              </a:spcBef>
              <a:buSzPts val="1800"/>
              <a:buFont typeface="Arial"/>
              <a:buNone/>
              <a:defRPr sz="1800"/>
            </a:lvl9pPr>
          </a:lstStyle>
          <a:p>
            <a:endParaRPr/>
          </a:p>
        </p:txBody>
      </p:sp>
      <p:sp>
        <p:nvSpPr>
          <p:cNvPr id="105" name="Shape 105"/>
          <p:cNvSpPr txBox="1">
            <a:spLocks noGrp="1"/>
          </p:cNvSpPr>
          <p:nvPr>
            <p:ph type="body" idx="1"/>
          </p:nvPr>
        </p:nvSpPr>
        <p:spPr>
          <a:xfrm>
            <a:off x="457216" y="1577355"/>
            <a:ext cx="8229599" cy="276999"/>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409619" marR="0" lvl="1" indent="-321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L="819239" marR="0" lvl="2" indent="-6439"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L="1228860" marR="0" lvl="3" indent="-9659"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L="1638479" marR="0" lvl="4" indent="-179"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L="2048101" marR="0" lvl="5" indent="-34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2457721" marR="0" lvl="6" indent="-6619"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2867341" marR="0" lvl="7" indent="-9841"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3276960" marR="0" lvl="8" indent="-36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106" name="Shape 106"/>
          <p:cNvSpPr txBox="1">
            <a:spLocks noGrp="1"/>
          </p:cNvSpPr>
          <p:nvPr>
            <p:ph type="ftr" idx="11"/>
          </p:nvPr>
        </p:nvSpPr>
        <p:spPr>
          <a:xfrm>
            <a:off x="3108976" y="6377943"/>
            <a:ext cx="2926079"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107" name="Shape 107"/>
          <p:cNvSpPr txBox="1">
            <a:spLocks noGrp="1"/>
          </p:cNvSpPr>
          <p:nvPr>
            <p:ph type="dt" idx="10"/>
          </p:nvPr>
        </p:nvSpPr>
        <p:spPr>
          <a:xfrm>
            <a:off x="457200" y="6377943"/>
            <a:ext cx="2103120" cy="276999"/>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fld id="{E3B108CE-167B-F844-B7E1-7D1E0A0DD29C}" type="datetime1">
              <a:rPr lang="en-US" smtClean="0"/>
              <a:t>3/12/2019</a:t>
            </a:fld>
            <a:endParaRPr/>
          </a:p>
        </p:txBody>
      </p:sp>
      <p:sp>
        <p:nvSpPr>
          <p:cNvPr id="108" name="Shape 108"/>
          <p:cNvSpPr txBox="1">
            <a:spLocks noGrp="1"/>
          </p:cNvSpPr>
          <p:nvPr>
            <p:ph type="sldNum" idx="12"/>
          </p:nvPr>
        </p:nvSpPr>
        <p:spPr>
          <a:xfrm>
            <a:off x="6583680" y="6377943"/>
            <a:ext cx="2103120" cy="276999"/>
          </a:xfrm>
          <a:prstGeom prst="rect">
            <a:avLst/>
          </a:prstGeom>
          <a:noFill/>
          <a:ln>
            <a:noFill/>
          </a:ln>
        </p:spPr>
        <p:txBody>
          <a:bodyPr wrap="square" lIns="0" tIns="0" rIns="0" bIns="0" anchor="t" anchorCtr="0">
            <a:noAutofit/>
          </a:bodyPr>
          <a:lstStyle/>
          <a:p>
            <a:pPr indent="-28575" algn="r">
              <a:buClr>
                <a:srgbClr val="888888"/>
              </a:buClr>
              <a:buSzPts val="450"/>
            </a:pPr>
            <a:fld id="{00000000-1234-1234-1234-123412341234}" type="slidenum">
              <a:rPr lang="en" smtClean="0">
                <a:solidFill>
                  <a:srgbClr val="888888"/>
                </a:solidFill>
                <a:latin typeface="Calibri"/>
                <a:ea typeface="Calibri"/>
                <a:cs typeface="Calibri"/>
                <a:sym typeface="Calibri"/>
              </a:rPr>
              <a:pPr indent="-28575" algn="r">
                <a:buClr>
                  <a:srgbClr val="888888"/>
                </a:buClr>
                <a:buSzPts val="450"/>
              </a:pPr>
              <a:t>‹#›</a:t>
            </a:fld>
            <a:endParaRPr lang="en">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69947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9AD03B-8418-5442-BB29-760BC4779B84}" type="datetime1">
              <a:rPr lang="en-US" smtClean="0"/>
              <a:t>3/12/2019</a:t>
            </a:fld>
            <a:endParaRPr lang="en-US"/>
          </a:p>
        </p:txBody>
      </p:sp>
      <p:sp>
        <p:nvSpPr>
          <p:cNvPr id="6" name="Footer Placeholder 5"/>
          <p:cNvSpPr>
            <a:spLocks noGrp="1"/>
          </p:cNvSpPr>
          <p:nvPr>
            <p:ph type="ftr" sz="quarter" idx="11"/>
          </p:nvPr>
        </p:nvSpPr>
        <p:spPr/>
        <p:txBody>
          <a:bodyPr/>
          <a:lstStyle/>
          <a:p>
            <a:r>
              <a:rPr lang="en-US"/>
              <a:t>www.RespectAbility.org</a:t>
            </a:r>
          </a:p>
        </p:txBody>
      </p:sp>
      <p:sp>
        <p:nvSpPr>
          <p:cNvPr id="7" name="Slide Number Placeholder 6"/>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387422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3D502A-5228-AF42-819D-4375C9A125BE}" type="datetime1">
              <a:rPr lang="en-US" smtClean="0"/>
              <a:t>3/12/2019</a:t>
            </a:fld>
            <a:endParaRPr lang="en-US"/>
          </a:p>
        </p:txBody>
      </p:sp>
      <p:sp>
        <p:nvSpPr>
          <p:cNvPr id="8" name="Footer Placeholder 7"/>
          <p:cNvSpPr>
            <a:spLocks noGrp="1"/>
          </p:cNvSpPr>
          <p:nvPr>
            <p:ph type="ftr" sz="quarter" idx="11"/>
          </p:nvPr>
        </p:nvSpPr>
        <p:spPr/>
        <p:txBody>
          <a:bodyPr/>
          <a:lstStyle/>
          <a:p>
            <a:r>
              <a:rPr lang="en-US"/>
              <a:t>www.RespectAbility.org</a:t>
            </a:r>
          </a:p>
        </p:txBody>
      </p:sp>
      <p:sp>
        <p:nvSpPr>
          <p:cNvPr id="9" name="Slide Number Placeholder 8"/>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3572910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72C37A-CC6E-3E46-AA38-F03390E085FF}" type="datetime1">
              <a:rPr lang="en-US" smtClean="0"/>
              <a:t>3/12/2019</a:t>
            </a:fld>
            <a:endParaRPr lang="en-US"/>
          </a:p>
        </p:txBody>
      </p:sp>
      <p:sp>
        <p:nvSpPr>
          <p:cNvPr id="4" name="Footer Placeholder 3"/>
          <p:cNvSpPr>
            <a:spLocks noGrp="1"/>
          </p:cNvSpPr>
          <p:nvPr>
            <p:ph type="ftr" sz="quarter" idx="11"/>
          </p:nvPr>
        </p:nvSpPr>
        <p:spPr/>
        <p:txBody>
          <a:bodyPr/>
          <a:lstStyle/>
          <a:p>
            <a:r>
              <a:rPr lang="en-US"/>
              <a:t>www.RespectAbility.org</a:t>
            </a:r>
          </a:p>
        </p:txBody>
      </p:sp>
      <p:sp>
        <p:nvSpPr>
          <p:cNvPr id="5" name="Slide Number Placeholder 4"/>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4028080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F53B7-0CFD-FE4C-B9B9-014E62CFE922}" type="datetime1">
              <a:rPr lang="en-US" smtClean="0"/>
              <a:t>3/12/2019</a:t>
            </a:fld>
            <a:endParaRPr lang="en-US"/>
          </a:p>
        </p:txBody>
      </p:sp>
      <p:sp>
        <p:nvSpPr>
          <p:cNvPr id="3" name="Footer Placeholder 2"/>
          <p:cNvSpPr>
            <a:spLocks noGrp="1"/>
          </p:cNvSpPr>
          <p:nvPr>
            <p:ph type="ftr" sz="quarter" idx="11"/>
          </p:nvPr>
        </p:nvSpPr>
        <p:spPr/>
        <p:txBody>
          <a:bodyPr/>
          <a:lstStyle/>
          <a:p>
            <a:r>
              <a:rPr lang="en-US"/>
              <a:t>www.RespectAbility.org</a:t>
            </a:r>
          </a:p>
        </p:txBody>
      </p:sp>
      <p:sp>
        <p:nvSpPr>
          <p:cNvPr id="4" name="Slide Number Placeholder 3"/>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1802028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A5C9D8-DD44-6A41-8742-A8F9F0F2CA51}" type="datetime1">
              <a:rPr lang="en-US" smtClean="0"/>
              <a:t>3/12/2019</a:t>
            </a:fld>
            <a:endParaRPr lang="en-US"/>
          </a:p>
        </p:txBody>
      </p:sp>
      <p:sp>
        <p:nvSpPr>
          <p:cNvPr id="6" name="Footer Placeholder 5"/>
          <p:cNvSpPr>
            <a:spLocks noGrp="1"/>
          </p:cNvSpPr>
          <p:nvPr>
            <p:ph type="ftr" sz="quarter" idx="11"/>
          </p:nvPr>
        </p:nvSpPr>
        <p:spPr/>
        <p:txBody>
          <a:bodyPr/>
          <a:lstStyle/>
          <a:p>
            <a:r>
              <a:rPr lang="en-US"/>
              <a:t>www.RespectAbility.org</a:t>
            </a:r>
          </a:p>
        </p:txBody>
      </p:sp>
      <p:sp>
        <p:nvSpPr>
          <p:cNvPr id="7" name="Slide Number Placeholder 6"/>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2512106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F8738E-ECCB-174C-A881-C958CD22DA0A}" type="datetime1">
              <a:rPr lang="en-US" smtClean="0"/>
              <a:t>3/12/2019</a:t>
            </a:fld>
            <a:endParaRPr lang="en-US"/>
          </a:p>
        </p:txBody>
      </p:sp>
      <p:sp>
        <p:nvSpPr>
          <p:cNvPr id="6" name="Footer Placeholder 5"/>
          <p:cNvSpPr>
            <a:spLocks noGrp="1"/>
          </p:cNvSpPr>
          <p:nvPr>
            <p:ph type="ftr" sz="quarter" idx="11"/>
          </p:nvPr>
        </p:nvSpPr>
        <p:spPr/>
        <p:txBody>
          <a:bodyPr/>
          <a:lstStyle/>
          <a:p>
            <a:r>
              <a:rPr lang="en-US"/>
              <a:t>www.RespectAbility.org</a:t>
            </a:r>
          </a:p>
        </p:txBody>
      </p:sp>
      <p:sp>
        <p:nvSpPr>
          <p:cNvPr id="7" name="Slide Number Placeholder 6"/>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1819497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5.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43545-3B5C-8848-A614-37E1F5C9F2C7}" type="datetime1">
              <a:rPr lang="en-US" smtClean="0"/>
              <a:t>3/12/2019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www.RespectAbility.org</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48682-CC8D-460C-94D8-30C8ABC30FD1}" type="slidenum">
              <a:rPr lang="en-US" smtClean="0"/>
              <a:t>‹#›</a:t>
            </a:fld>
            <a:endParaRPr lang="en-US"/>
          </a:p>
        </p:txBody>
      </p:sp>
    </p:spTree>
    <p:extLst>
      <p:ext uri="{BB962C8B-B14F-4D97-AF65-F5344CB8AC3E}">
        <p14:creationId xmlns:p14="http://schemas.microsoft.com/office/powerpoint/2010/main" val="3685630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bk object 16"/>
          <p:cNvSpPr>
            <a:spLocks/>
          </p:cNvSpPr>
          <p:nvPr/>
        </p:nvSpPr>
        <p:spPr bwMode="auto">
          <a:xfrm>
            <a:off x="0" y="0"/>
            <a:ext cx="9144000" cy="1210235"/>
          </a:xfrm>
          <a:custGeom>
            <a:avLst/>
            <a:gdLst>
              <a:gd name="T0" fmla="*/ 0 w 10058400"/>
              <a:gd name="T1" fmla="*/ 1371599 h 1371600"/>
              <a:gd name="T2" fmla="*/ 10058399 w 10058400"/>
              <a:gd name="T3" fmla="*/ 1371599 h 1371600"/>
              <a:gd name="T4" fmla="*/ 10058399 w 10058400"/>
              <a:gd name="T5" fmla="*/ 0 h 1371600"/>
              <a:gd name="T6" fmla="*/ 0 w 10058400"/>
              <a:gd name="T7" fmla="*/ 0 h 1371600"/>
              <a:gd name="T8" fmla="*/ 0 w 10058400"/>
              <a:gd name="T9" fmla="*/ 1371599 h 137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58400" h="1371600">
                <a:moveTo>
                  <a:pt x="0" y="1371599"/>
                </a:moveTo>
                <a:lnTo>
                  <a:pt x="10058399" y="1371599"/>
                </a:lnTo>
                <a:lnTo>
                  <a:pt x="10058399" y="0"/>
                </a:lnTo>
                <a:lnTo>
                  <a:pt x="0" y="0"/>
                </a:lnTo>
                <a:lnTo>
                  <a:pt x="0" y="1371599"/>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ES" sz="1588"/>
          </a:p>
        </p:txBody>
      </p:sp>
      <p:sp>
        <p:nvSpPr>
          <p:cNvPr id="1027" name="bk object 17"/>
          <p:cNvSpPr>
            <a:spLocks noChangeArrowheads="1"/>
          </p:cNvSpPr>
          <p:nvPr/>
        </p:nvSpPr>
        <p:spPr bwMode="auto">
          <a:xfrm>
            <a:off x="207818" y="201706"/>
            <a:ext cx="1870364" cy="791416"/>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altLang="en-US" sz="1588">
              <a:latin typeface="Calibri" panose="020F0502020204030204" pitchFamily="34" charset="0"/>
            </a:endParaRPr>
          </a:p>
        </p:txBody>
      </p:sp>
      <p:sp>
        <p:nvSpPr>
          <p:cNvPr id="1028" name="bk object 18"/>
          <p:cNvSpPr>
            <a:spLocks/>
          </p:cNvSpPr>
          <p:nvPr/>
        </p:nvSpPr>
        <p:spPr bwMode="auto">
          <a:xfrm>
            <a:off x="1459057" y="402012"/>
            <a:ext cx="56284" cy="57430"/>
          </a:xfrm>
          <a:custGeom>
            <a:avLst/>
            <a:gdLst>
              <a:gd name="T0" fmla="*/ 34351 w 62230"/>
              <a:gd name="T1" fmla="*/ 0 h 66040"/>
              <a:gd name="T2" fmla="*/ 19418 w 62230"/>
              <a:gd name="T3" fmla="*/ 2477 h 66040"/>
              <a:gd name="T4" fmla="*/ 7640 w 62230"/>
              <a:gd name="T5" fmla="*/ 9546 h 66040"/>
              <a:gd name="T6" fmla="*/ 0 w 62230"/>
              <a:gd name="T7" fmla="*/ 20008 h 66040"/>
              <a:gd name="T8" fmla="*/ 642 w 62230"/>
              <a:gd name="T9" fmla="*/ 37809 h 66040"/>
              <a:gd name="T10" fmla="*/ 5374 w 62230"/>
              <a:gd name="T11" fmla="*/ 50786 h 66040"/>
              <a:gd name="T12" fmla="*/ 13394 w 62230"/>
              <a:gd name="T13" fmla="*/ 59210 h 66040"/>
              <a:gd name="T14" fmla="*/ 23894 w 62230"/>
              <a:gd name="T15" fmla="*/ 63350 h 66040"/>
              <a:gd name="T16" fmla="*/ 30186 w 62230"/>
              <a:gd name="T17" fmla="*/ 63899 h 66040"/>
              <a:gd name="T18" fmla="*/ 44428 w 62230"/>
              <a:gd name="T19" fmla="*/ 61117 h 66040"/>
              <a:gd name="T20" fmla="*/ 55200 w 62230"/>
              <a:gd name="T21" fmla="*/ 53385 h 66040"/>
              <a:gd name="T22" fmla="*/ 61563 w 62230"/>
              <a:gd name="T23" fmla="*/ 41626 h 66040"/>
              <a:gd name="T24" fmla="*/ 60059 w 62230"/>
              <a:gd name="T25" fmla="*/ 25121 h 66040"/>
              <a:gd name="T26" fmla="*/ 54367 w 62230"/>
              <a:gd name="T27" fmla="*/ 12478 h 66040"/>
              <a:gd name="T28" fmla="*/ 45469 w 62230"/>
              <a:gd name="T29" fmla="*/ 4002 h 66040"/>
              <a:gd name="T30" fmla="*/ 34351 w 62230"/>
              <a:gd name="T31" fmla="*/ 0 h 660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230" h="66040">
                <a:moveTo>
                  <a:pt x="34704" y="0"/>
                </a:moveTo>
                <a:lnTo>
                  <a:pt x="19618" y="2550"/>
                </a:lnTo>
                <a:lnTo>
                  <a:pt x="7718" y="9828"/>
                </a:lnTo>
                <a:lnTo>
                  <a:pt x="0" y="20598"/>
                </a:lnTo>
                <a:lnTo>
                  <a:pt x="648" y="38925"/>
                </a:lnTo>
                <a:lnTo>
                  <a:pt x="5430" y="52285"/>
                </a:lnTo>
                <a:lnTo>
                  <a:pt x="13532" y="60957"/>
                </a:lnTo>
                <a:lnTo>
                  <a:pt x="24140" y="65219"/>
                </a:lnTo>
                <a:lnTo>
                  <a:pt x="30497" y="65784"/>
                </a:lnTo>
                <a:lnTo>
                  <a:pt x="44885" y="62920"/>
                </a:lnTo>
                <a:lnTo>
                  <a:pt x="55769" y="54960"/>
                </a:lnTo>
                <a:lnTo>
                  <a:pt x="62197" y="42853"/>
                </a:lnTo>
                <a:lnTo>
                  <a:pt x="60677" y="25862"/>
                </a:lnTo>
                <a:lnTo>
                  <a:pt x="54927" y="12846"/>
                </a:lnTo>
                <a:lnTo>
                  <a:pt x="45938" y="4120"/>
                </a:lnTo>
                <a:lnTo>
                  <a:pt x="34704" y="0"/>
                </a:lnTo>
                <a:close/>
              </a:path>
            </a:pathLst>
          </a:custGeom>
          <a:solidFill>
            <a:srgbClr val="ECB32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ES" sz="1588"/>
          </a:p>
        </p:txBody>
      </p:sp>
      <p:sp>
        <p:nvSpPr>
          <p:cNvPr id="1029" name="Holder 2"/>
          <p:cNvSpPr>
            <a:spLocks noGrp="1"/>
          </p:cNvSpPr>
          <p:nvPr>
            <p:ph type="title"/>
          </p:nvPr>
        </p:nvSpPr>
        <p:spPr bwMode="auto">
          <a:xfrm>
            <a:off x="457489" y="274545"/>
            <a:ext cx="82290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1030" name="Holder 3"/>
          <p:cNvSpPr>
            <a:spLocks noGrp="1"/>
          </p:cNvSpPr>
          <p:nvPr>
            <p:ph type="body" idx="1"/>
          </p:nvPr>
        </p:nvSpPr>
        <p:spPr bwMode="auto">
          <a:xfrm>
            <a:off x="457489" y="1577228"/>
            <a:ext cx="82290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p:cNvPr>
          <p:cNvSpPr>
            <a:spLocks noGrp="1"/>
          </p:cNvSpPr>
          <p:nvPr>
            <p:ph type="ftr" sz="quarter" idx="5"/>
          </p:nvPr>
        </p:nvSpPr>
        <p:spPr>
          <a:xfrm>
            <a:off x="3108614" y="6377548"/>
            <a:ext cx="2926773" cy="276999"/>
          </a:xfrm>
          <a:prstGeom prst="rect">
            <a:avLst/>
          </a:prstGeom>
        </p:spPr>
        <p:txBody>
          <a:bodyPr wrap="square" lIns="0" tIns="0" rIns="0" bIns="0">
            <a:spAutoFit/>
          </a:bodyPr>
          <a:lstStyle>
            <a:lvl1pPr algn="ctr" defTabSz="806301" eaLnBrk="1" fontAlgn="auto" hangingPunct="1">
              <a:spcBef>
                <a:spcPts val="0"/>
              </a:spcBef>
              <a:spcAft>
                <a:spcPts val="0"/>
              </a:spcAft>
              <a:defRPr>
                <a:solidFill>
                  <a:schemeClr val="tx1">
                    <a:tint val="75000"/>
                  </a:schemeClr>
                </a:solidFill>
                <a:latin typeface="+mn-lt"/>
                <a:cs typeface="+mn-cs"/>
              </a:defRPr>
            </a:lvl1pPr>
          </a:lstStyle>
          <a:p>
            <a:pPr>
              <a:defRPr/>
            </a:pPr>
            <a:r>
              <a:rPr lang="en-US"/>
              <a:t>www.RespectAbility.org</a:t>
            </a:r>
            <a:endParaRPr/>
          </a:p>
        </p:txBody>
      </p:sp>
      <p:sp>
        <p:nvSpPr>
          <p:cNvPr id="5" name="Holder 5">
            <a:extLst/>
          </p:cNvPr>
          <p:cNvSpPr>
            <a:spLocks noGrp="1"/>
          </p:cNvSpPr>
          <p:nvPr>
            <p:ph type="dt" sz="half" idx="6"/>
          </p:nvPr>
        </p:nvSpPr>
        <p:spPr>
          <a:xfrm>
            <a:off x="457490" y="6377548"/>
            <a:ext cx="2102715" cy="276999"/>
          </a:xfrm>
          <a:prstGeom prst="rect">
            <a:avLst/>
          </a:prstGeom>
        </p:spPr>
        <p:txBody>
          <a:bodyPr wrap="square" lIns="0" tIns="0" rIns="0" bIns="0">
            <a:spAutoFit/>
          </a:bodyPr>
          <a:lstStyle>
            <a:lvl1pPr algn="l" defTabSz="806301" eaLnBrk="1" fontAlgn="auto" hangingPunct="1">
              <a:spcBef>
                <a:spcPts val="0"/>
              </a:spcBef>
              <a:spcAft>
                <a:spcPts val="0"/>
              </a:spcAft>
              <a:defRPr>
                <a:solidFill>
                  <a:schemeClr val="tx1">
                    <a:tint val="75000"/>
                  </a:schemeClr>
                </a:solidFill>
                <a:latin typeface="+mn-lt"/>
                <a:cs typeface="+mn-cs"/>
              </a:defRPr>
            </a:lvl1pPr>
          </a:lstStyle>
          <a:p>
            <a:pPr>
              <a:defRPr/>
            </a:pPr>
            <a:fld id="{316FFADD-2D52-B24A-9345-C42E933C973B}" type="datetime1">
              <a:rPr lang="en-US" smtClean="0"/>
              <a:t>3/12/2019</a:t>
            </a:fld>
            <a:endParaRPr lang="en-US"/>
          </a:p>
        </p:txBody>
      </p:sp>
      <p:sp>
        <p:nvSpPr>
          <p:cNvPr id="6" name="Holder 6">
            <a:extLst/>
          </p:cNvPr>
          <p:cNvSpPr>
            <a:spLocks noGrp="1"/>
          </p:cNvSpPr>
          <p:nvPr>
            <p:ph type="sldNum" sz="quarter" idx="7"/>
          </p:nvPr>
        </p:nvSpPr>
        <p:spPr>
          <a:xfrm>
            <a:off x="6583796" y="6377548"/>
            <a:ext cx="2102716" cy="276999"/>
          </a:xfrm>
          <a:prstGeom prst="rect">
            <a:avLst/>
          </a:prstGeom>
        </p:spPr>
        <p:txBody>
          <a:bodyPr vert="horz" wrap="square" lIns="0" tIns="0" rIns="0" bIns="0" numCol="1" anchor="t" anchorCtr="0" compatLnSpc="1">
            <a:prstTxWarp prst="textNoShape">
              <a:avLst/>
            </a:prstTxWarp>
            <a:spAutoFit/>
          </a:bodyPr>
          <a:lstStyle>
            <a:lvl1pPr algn="r" eaLnBrk="1" hangingPunct="1">
              <a:defRPr>
                <a:solidFill>
                  <a:srgbClr val="898989"/>
                </a:solidFill>
                <a:latin typeface="Calibri" panose="020F0502020204030204" pitchFamily="34" charset="0"/>
              </a:defRPr>
            </a:lvl1pPr>
          </a:lstStyle>
          <a:p>
            <a:fld id="{39D6DE0A-2F35-4427-80B4-80BFC1CFBF01}" type="slidenum">
              <a:rPr lang="en-US" altLang="en-US"/>
              <a:pPr/>
              <a:t>‹#›</a:t>
            </a:fld>
            <a:endParaRPr lang="en-US" altLang="en-US"/>
          </a:p>
        </p:txBody>
      </p:sp>
    </p:spTree>
    <p:extLst>
      <p:ext uri="{BB962C8B-B14F-4D97-AF65-F5344CB8AC3E}">
        <p14:creationId xmlns:p14="http://schemas.microsoft.com/office/powerpoint/2010/main" val="17954043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726" r:id="rId6"/>
    <p:sldLayoutId id="2147483727" r:id="rId7"/>
    <p:sldLayoutId id="2147483728" r:id="rId8"/>
  </p:sldLayoutIdLst>
  <p:hf sldNum="0" hd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03433" algn="ctr" rtl="0" eaLnBrk="0" fontAlgn="base" hangingPunct="0">
        <a:spcBef>
          <a:spcPct val="0"/>
        </a:spcBef>
        <a:spcAft>
          <a:spcPct val="0"/>
        </a:spcAft>
        <a:defRPr>
          <a:solidFill>
            <a:schemeClr val="tx2"/>
          </a:solidFill>
          <a:latin typeface="Calibri" panose="020F0502020204030204" pitchFamily="34" charset="0"/>
        </a:defRPr>
      </a:lvl6pPr>
      <a:lvl7pPr marL="806867" algn="ctr" rtl="0" eaLnBrk="0" fontAlgn="base" hangingPunct="0">
        <a:spcBef>
          <a:spcPct val="0"/>
        </a:spcBef>
        <a:spcAft>
          <a:spcPct val="0"/>
        </a:spcAft>
        <a:defRPr>
          <a:solidFill>
            <a:schemeClr val="tx2"/>
          </a:solidFill>
          <a:latin typeface="Calibri" panose="020F0502020204030204" pitchFamily="34" charset="0"/>
        </a:defRPr>
      </a:lvl7pPr>
      <a:lvl8pPr marL="1210300" algn="ctr" rtl="0" eaLnBrk="0" fontAlgn="base" hangingPunct="0">
        <a:spcBef>
          <a:spcPct val="0"/>
        </a:spcBef>
        <a:spcAft>
          <a:spcPct val="0"/>
        </a:spcAft>
        <a:defRPr>
          <a:solidFill>
            <a:schemeClr val="tx2"/>
          </a:solidFill>
          <a:latin typeface="Calibri" panose="020F0502020204030204" pitchFamily="34" charset="0"/>
        </a:defRPr>
      </a:lvl8pPr>
      <a:lvl9pPr marL="1613733"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02033" algn="l" rtl="0" eaLnBrk="0" fontAlgn="base" hangingPunct="0">
        <a:spcBef>
          <a:spcPct val="20000"/>
        </a:spcBef>
        <a:spcAft>
          <a:spcPct val="0"/>
        </a:spcAft>
        <a:defRPr>
          <a:solidFill>
            <a:schemeClr val="tx1"/>
          </a:solidFill>
          <a:latin typeface="+mn-lt"/>
          <a:ea typeface="+mn-ea"/>
          <a:cs typeface="+mn-cs"/>
        </a:defRPr>
      </a:lvl2pPr>
      <a:lvl3pPr marL="805466" algn="l" rtl="0" eaLnBrk="0" fontAlgn="base" hangingPunct="0">
        <a:spcBef>
          <a:spcPct val="20000"/>
        </a:spcBef>
        <a:spcAft>
          <a:spcPct val="0"/>
        </a:spcAft>
        <a:defRPr>
          <a:solidFill>
            <a:schemeClr val="tx1"/>
          </a:solidFill>
          <a:latin typeface="+mn-lt"/>
          <a:ea typeface="+mn-ea"/>
          <a:cs typeface="+mn-cs"/>
        </a:defRPr>
      </a:lvl3pPr>
      <a:lvl4pPr marL="1208899" algn="l" rtl="0" eaLnBrk="0" fontAlgn="base" hangingPunct="0">
        <a:spcBef>
          <a:spcPct val="20000"/>
        </a:spcBef>
        <a:spcAft>
          <a:spcPct val="0"/>
        </a:spcAft>
        <a:defRPr>
          <a:solidFill>
            <a:schemeClr val="tx1"/>
          </a:solidFill>
          <a:latin typeface="+mn-lt"/>
          <a:ea typeface="+mn-ea"/>
          <a:cs typeface="+mn-cs"/>
        </a:defRPr>
      </a:lvl4pPr>
      <a:lvl5pPr marL="1612333" algn="l" rtl="0" eaLnBrk="0" fontAlgn="base" hangingPunct="0">
        <a:spcBef>
          <a:spcPct val="20000"/>
        </a:spcBef>
        <a:spcAft>
          <a:spcPct val="0"/>
        </a:spcAft>
        <a:defRPr>
          <a:solidFill>
            <a:schemeClr val="tx1"/>
          </a:solidFill>
          <a:latin typeface="+mn-lt"/>
          <a:ea typeface="+mn-ea"/>
          <a:cs typeface="+mn-cs"/>
        </a:defRPr>
      </a:lvl5pPr>
      <a:lvl6pPr marL="2016222">
        <a:defRPr>
          <a:latin typeface="+mn-lt"/>
          <a:ea typeface="+mn-ea"/>
          <a:cs typeface="+mn-cs"/>
        </a:defRPr>
      </a:lvl6pPr>
      <a:lvl7pPr marL="2419468">
        <a:defRPr>
          <a:latin typeface="+mn-lt"/>
          <a:ea typeface="+mn-ea"/>
          <a:cs typeface="+mn-cs"/>
        </a:defRPr>
      </a:lvl7pPr>
      <a:lvl8pPr marL="2822712">
        <a:defRPr>
          <a:latin typeface="+mn-lt"/>
          <a:ea typeface="+mn-ea"/>
          <a:cs typeface="+mn-cs"/>
        </a:defRPr>
      </a:lvl8pPr>
      <a:lvl9pPr marL="3225956">
        <a:defRPr>
          <a:latin typeface="+mn-lt"/>
          <a:ea typeface="+mn-ea"/>
          <a:cs typeface="+mn-cs"/>
        </a:defRPr>
      </a:lvl9pPr>
    </p:bodyStyle>
    <p:otherStyle>
      <a:lvl1pPr marL="0">
        <a:defRPr>
          <a:latin typeface="+mn-lt"/>
          <a:ea typeface="+mn-ea"/>
          <a:cs typeface="+mn-cs"/>
        </a:defRPr>
      </a:lvl1pPr>
      <a:lvl2pPr marL="403244">
        <a:defRPr>
          <a:latin typeface="+mn-lt"/>
          <a:ea typeface="+mn-ea"/>
          <a:cs typeface="+mn-cs"/>
        </a:defRPr>
      </a:lvl2pPr>
      <a:lvl3pPr marL="806490">
        <a:defRPr>
          <a:latin typeface="+mn-lt"/>
          <a:ea typeface="+mn-ea"/>
          <a:cs typeface="+mn-cs"/>
        </a:defRPr>
      </a:lvl3pPr>
      <a:lvl4pPr marL="1209733">
        <a:defRPr>
          <a:latin typeface="+mn-lt"/>
          <a:ea typeface="+mn-ea"/>
          <a:cs typeface="+mn-cs"/>
        </a:defRPr>
      </a:lvl4pPr>
      <a:lvl5pPr marL="1612978">
        <a:defRPr>
          <a:latin typeface="+mn-lt"/>
          <a:ea typeface="+mn-ea"/>
          <a:cs typeface="+mn-cs"/>
        </a:defRPr>
      </a:lvl5pPr>
      <a:lvl6pPr marL="2016222">
        <a:defRPr>
          <a:latin typeface="+mn-lt"/>
          <a:ea typeface="+mn-ea"/>
          <a:cs typeface="+mn-cs"/>
        </a:defRPr>
      </a:lvl6pPr>
      <a:lvl7pPr marL="2419468">
        <a:defRPr>
          <a:latin typeface="+mn-lt"/>
          <a:ea typeface="+mn-ea"/>
          <a:cs typeface="+mn-cs"/>
        </a:defRPr>
      </a:lvl7pPr>
      <a:lvl8pPr marL="2822712">
        <a:defRPr>
          <a:latin typeface="+mn-lt"/>
          <a:ea typeface="+mn-ea"/>
          <a:cs typeface="+mn-cs"/>
        </a:defRPr>
      </a:lvl8pPr>
      <a:lvl9pPr marL="322595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
        <p:cNvGrpSpPr/>
        <p:nvPr/>
      </p:nvGrpSpPr>
      <p:grpSpPr>
        <a:xfrm>
          <a:off x="0" y="0"/>
          <a:ext cx="0" cy="0"/>
          <a:chOff x="0" y="0"/>
          <a:chExt cx="0" cy="0"/>
        </a:xfrm>
      </p:grpSpPr>
      <p:sp>
        <p:nvSpPr>
          <p:cNvPr id="50" name="Shape 50"/>
          <p:cNvSpPr/>
          <p:nvPr/>
        </p:nvSpPr>
        <p:spPr>
          <a:xfrm>
            <a:off x="1" y="1"/>
            <a:ext cx="9143999" cy="1210234"/>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88" b="0" i="0" u="none" strike="noStrike" cap="none">
              <a:solidFill>
                <a:schemeClr val="dk1"/>
              </a:solidFill>
              <a:latin typeface="Calibri"/>
              <a:ea typeface="Calibri"/>
              <a:cs typeface="Calibri"/>
              <a:sym typeface="Calibri"/>
            </a:endParaRPr>
          </a:p>
        </p:txBody>
      </p:sp>
      <p:sp>
        <p:nvSpPr>
          <p:cNvPr id="51" name="Shape 51"/>
          <p:cNvSpPr/>
          <p:nvPr/>
        </p:nvSpPr>
        <p:spPr>
          <a:xfrm>
            <a:off x="207831" y="201741"/>
            <a:ext cx="1870375" cy="791536"/>
          </a:xfrm>
          <a:prstGeom prst="rect">
            <a:avLst/>
          </a:prstGeom>
          <a:blipFill rotWithShape="1">
            <a:blip r:embed="rId5">
              <a:alphaModFix/>
            </a:blip>
            <a:stretch>
              <a:fillRect/>
            </a:stretch>
          </a:blipFill>
          <a:ln>
            <a:noFill/>
          </a:ln>
        </p:spPr>
        <p:txBody>
          <a:bodyPr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88" b="0" i="0" u="none" strike="noStrike" cap="none">
              <a:solidFill>
                <a:schemeClr val="dk1"/>
              </a:solidFill>
              <a:latin typeface="Calibri"/>
              <a:ea typeface="Calibri"/>
              <a:cs typeface="Calibri"/>
              <a:sym typeface="Calibri"/>
            </a:endParaRPr>
          </a:p>
        </p:txBody>
      </p:sp>
      <p:sp>
        <p:nvSpPr>
          <p:cNvPr id="52" name="Shape 52"/>
          <p:cNvSpPr/>
          <p:nvPr/>
        </p:nvSpPr>
        <p:spPr>
          <a:xfrm>
            <a:off x="1458834" y="401711"/>
            <a:ext cx="56572" cy="58270"/>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88" b="0" i="0" u="none" strike="noStrike" cap="none">
              <a:solidFill>
                <a:schemeClr val="dk1"/>
              </a:solidFill>
              <a:latin typeface="Calibri"/>
              <a:ea typeface="Calibri"/>
              <a:cs typeface="Calibri"/>
              <a:sym typeface="Calibri"/>
            </a:endParaRPr>
          </a:p>
        </p:txBody>
      </p:sp>
      <p:sp>
        <p:nvSpPr>
          <p:cNvPr id="53" name="Shape 53"/>
          <p:cNvSpPr txBox="1">
            <a:spLocks noGrp="1"/>
          </p:cNvSpPr>
          <p:nvPr>
            <p:ph type="title"/>
          </p:nvPr>
        </p:nvSpPr>
        <p:spPr>
          <a:xfrm>
            <a:off x="457230" y="274355"/>
            <a:ext cx="8229599"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4" name="Shape 54"/>
          <p:cNvSpPr txBox="1">
            <a:spLocks noGrp="1"/>
          </p:cNvSpPr>
          <p:nvPr>
            <p:ph type="body" idx="1"/>
          </p:nvPr>
        </p:nvSpPr>
        <p:spPr>
          <a:xfrm>
            <a:off x="457230" y="1577374"/>
            <a:ext cx="8229599" cy="244410"/>
          </a:xfrm>
          <a:prstGeom prst="rect">
            <a:avLst/>
          </a:prstGeom>
          <a:noFill/>
          <a:ln>
            <a:noFill/>
          </a:ln>
        </p:spPr>
        <p:txBody>
          <a:bodyPr wrap="square" lIns="91425" tIns="91425" rIns="91425" bIns="91425" anchor="t" anchorCtr="0"/>
          <a:lstStyle>
            <a:lvl1pPr marL="114300" marR="0" lvl="0" indent="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1pPr>
            <a:lvl2pPr marL="558799" marR="0" lvl="1" indent="1"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2pPr>
            <a:lvl3pPr marL="1015999" marR="0" lvl="2" indent="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3pPr>
            <a:lvl4pPr marL="1473199" marR="0" lvl="3" indent="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4pPr>
            <a:lvl5pPr marL="1930399" marR="0" lvl="4" indent="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5pPr>
            <a:lvl6pPr marL="2387599" marR="0" lvl="5" indent="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6pPr>
            <a:lvl7pPr marL="2844799" marR="0" lvl="6" indent="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7pPr>
            <a:lvl8pPr marL="3289298" marR="0" lvl="7" indent="1"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8pPr>
            <a:lvl9pPr marL="3746500" marR="0" lvl="8" indent="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3108990" y="6377942"/>
            <a:ext cx="2926078" cy="246221"/>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56" name="Shape 56"/>
          <p:cNvSpPr txBox="1">
            <a:spLocks noGrp="1"/>
          </p:cNvSpPr>
          <p:nvPr>
            <p:ph type="dt" idx="10"/>
          </p:nvPr>
        </p:nvSpPr>
        <p:spPr>
          <a:xfrm>
            <a:off x="457201" y="6377942"/>
            <a:ext cx="2103119" cy="246221"/>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fld id="{5666F3DC-3F76-0A48-99FE-20B98710EC29}" type="datetime1">
              <a:rPr lang="en-US" smtClean="0"/>
              <a:t>3/12/2019</a:t>
            </a:fld>
            <a:endParaRPr/>
          </a:p>
        </p:txBody>
      </p:sp>
      <p:sp>
        <p:nvSpPr>
          <p:cNvPr id="57" name="Shape 57"/>
          <p:cNvSpPr txBox="1">
            <a:spLocks noGrp="1"/>
          </p:cNvSpPr>
          <p:nvPr>
            <p:ph type="sldNum" idx="12"/>
          </p:nvPr>
        </p:nvSpPr>
        <p:spPr>
          <a:xfrm>
            <a:off x="6583680" y="6377942"/>
            <a:ext cx="2103119" cy="246221"/>
          </a:xfrm>
          <a:prstGeom prst="rect">
            <a:avLst/>
          </a:prstGeom>
          <a:noFill/>
          <a:ln>
            <a:noFill/>
          </a:ln>
        </p:spPr>
        <p:txBody>
          <a:bodyPr wrap="square" lIns="0" tIns="0" rIns="0" bIns="0" anchor="t" anchorCtr="0">
            <a:noAutofit/>
          </a:bodyPr>
          <a:lstStyle/>
          <a:p>
            <a:pPr algn="r">
              <a:buClr>
                <a:srgbClr val="888888"/>
              </a:buClr>
              <a:buSzPct val="25000"/>
            </a:pPr>
            <a:fld id="{00000000-1234-1234-1234-123412341234}" type="slidenum">
              <a:rPr lang="en-US" sz="1588" smtClean="0">
                <a:solidFill>
                  <a:srgbClr val="888888"/>
                </a:solidFill>
                <a:latin typeface="Calibri"/>
                <a:ea typeface="Calibri"/>
                <a:cs typeface="Calibri"/>
                <a:sym typeface="Calibri"/>
              </a:rPr>
              <a:pPr algn="r">
                <a:buClr>
                  <a:srgbClr val="888888"/>
                </a:buClr>
                <a:buSzPct val="25000"/>
              </a:pPr>
              <a:t>‹#›</a:t>
            </a:fld>
            <a:endParaRPr lang="en-US" sz="1588">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79704533"/>
      </p:ext>
    </p:extLst>
  </p:cSld>
  <p:clrMap bg1="lt1" tx1="dk1" bg2="dk2" tx2="lt2" accent1="accent1" accent2="accent2" accent3="accent3" accent4="accent4" accent5="accent5" accent6="accent6" hlink="hlink" folHlink="folHlink"/>
  <p:sldLayoutIdLst>
    <p:sldLayoutId id="2147483679" r:id="rId1"/>
    <p:sldLayoutId id="2147483681" r:id="rId2"/>
    <p:sldLayoutId id="2147483683" r:id="rId3"/>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Shape 132"/>
          <p:cNvSpPr/>
          <p:nvPr/>
        </p:nvSpPr>
        <p:spPr>
          <a:xfrm>
            <a:off x="0" y="0"/>
            <a:ext cx="9144000" cy="1210235"/>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11430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3" name="Shape 133"/>
          <p:cNvSpPr/>
          <p:nvPr/>
        </p:nvSpPr>
        <p:spPr>
          <a:xfrm>
            <a:off x="207818" y="201707"/>
            <a:ext cx="1870364" cy="791416"/>
          </a:xfrm>
          <a:prstGeom prst="rect">
            <a:avLst/>
          </a:prstGeom>
          <a:blipFill rotWithShape="1">
            <a:blip r:embed="rId7">
              <a:alphaModFix/>
            </a:blip>
            <a:stretch>
              <a:fillRect/>
            </a:stretch>
          </a:blipFill>
          <a:ln>
            <a:noFill/>
          </a:ln>
        </p:spPr>
        <p:txBody>
          <a:bodyPr wrap="square" lIns="0" tIns="0" rIns="0" bIns="0" anchor="t" anchorCtr="0">
            <a:noAutofit/>
          </a:bodyPr>
          <a:lstStyle/>
          <a:p>
            <a:pPr marL="0" marR="0" lvl="0" indent="-11430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Shape 134"/>
          <p:cNvSpPr/>
          <p:nvPr/>
        </p:nvSpPr>
        <p:spPr>
          <a:xfrm>
            <a:off x="1459057" y="402014"/>
            <a:ext cx="56284" cy="57431"/>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11430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 name="Shape 135"/>
          <p:cNvSpPr txBox="1">
            <a:spLocks noGrp="1"/>
          </p:cNvSpPr>
          <p:nvPr>
            <p:ph type="title"/>
          </p:nvPr>
        </p:nvSpPr>
        <p:spPr>
          <a:xfrm>
            <a:off x="457498" y="274554"/>
            <a:ext cx="822902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L="409907" marR="0" lvl="5" indent="-350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L="819815" marR="0" lvl="6" indent="-701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L="1229723" marR="0" lvl="7" indent="-1052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L="1639630" marR="0" lvl="8" indent="-132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136" name="Shape 136"/>
          <p:cNvSpPr txBox="1">
            <a:spLocks noGrp="1"/>
          </p:cNvSpPr>
          <p:nvPr>
            <p:ph type="body" idx="1"/>
          </p:nvPr>
        </p:nvSpPr>
        <p:spPr>
          <a:xfrm>
            <a:off x="457498" y="1577237"/>
            <a:ext cx="8229023" cy="276999"/>
          </a:xfrm>
          <a:prstGeom prst="rect">
            <a:avLst/>
          </a:prstGeom>
          <a:noFill/>
          <a:ln>
            <a:noFill/>
          </a:ln>
        </p:spPr>
        <p:txBody>
          <a:bodyPr wrap="square" lIns="91425" tIns="91425" rIns="91425" bIns="91425" anchor="t" anchorCtr="0"/>
          <a:lstStyle>
            <a:lvl1pPr marL="0" marR="0" lvl="0" indent="1143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1pPr>
            <a:lvl2pPr marL="408483" marR="0" lvl="1" indent="112216"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2pPr>
            <a:lvl3pPr marL="818390" marR="0" lvl="2" indent="108711"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228299" marR="0" lvl="3" indent="105202"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1638207" marR="0" lvl="4" indent="101693"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048580" marR="0" lvl="5" indent="11042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6pPr>
            <a:lvl7pPr marL="2458296" marR="0" lvl="6" indent="107103"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7pPr>
            <a:lvl8pPr marL="2868011" marR="0" lvl="7" indent="103789"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8pPr>
            <a:lvl9pPr marL="3277727" marR="0" lvl="8" indent="113172"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137" name="Shape 137"/>
          <p:cNvSpPr txBox="1">
            <a:spLocks noGrp="1"/>
          </p:cNvSpPr>
          <p:nvPr>
            <p:ph type="ftr" idx="11"/>
          </p:nvPr>
        </p:nvSpPr>
        <p:spPr>
          <a:xfrm>
            <a:off x="3108615" y="6377549"/>
            <a:ext cx="292677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138" name="Shape 138"/>
          <p:cNvSpPr txBox="1">
            <a:spLocks noGrp="1"/>
          </p:cNvSpPr>
          <p:nvPr>
            <p:ph type="dt" idx="10"/>
          </p:nvPr>
        </p:nvSpPr>
        <p:spPr>
          <a:xfrm>
            <a:off x="457493" y="6377549"/>
            <a:ext cx="2102715" cy="276999"/>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fld id="{F995FCE1-7147-944F-A0F8-97C6E382D9EF}" type="datetime1">
              <a:rPr lang="en-US" smtClean="0"/>
              <a:t>3/12/2019</a:t>
            </a:fld>
            <a:endParaRPr/>
          </a:p>
        </p:txBody>
      </p:sp>
      <p:sp>
        <p:nvSpPr>
          <p:cNvPr id="139" name="Shape 139"/>
          <p:cNvSpPr txBox="1">
            <a:spLocks noGrp="1"/>
          </p:cNvSpPr>
          <p:nvPr>
            <p:ph type="sldNum" idx="12"/>
          </p:nvPr>
        </p:nvSpPr>
        <p:spPr>
          <a:xfrm>
            <a:off x="6583796" y="6377549"/>
            <a:ext cx="2102716" cy="276999"/>
          </a:xfrm>
          <a:prstGeom prst="rect">
            <a:avLst/>
          </a:prstGeom>
          <a:noFill/>
          <a:ln>
            <a:noFill/>
          </a:ln>
        </p:spPr>
        <p:txBody>
          <a:bodyPr wrap="square" lIns="0" tIns="0" rIns="0" bIns="0" anchor="t" anchorCtr="0">
            <a:noAutofit/>
          </a:bodyPr>
          <a:lstStyle/>
          <a:p>
            <a:pPr indent="-28575" algn="r">
              <a:buClr>
                <a:srgbClr val="898989"/>
              </a:buClr>
              <a:buSzPts val="450"/>
            </a:pPr>
            <a:fld id="{00000000-1234-1234-1234-123412341234}" type="slidenum">
              <a:rPr lang="en" smtClean="0">
                <a:solidFill>
                  <a:srgbClr val="898989"/>
                </a:solidFill>
                <a:latin typeface="Calibri"/>
                <a:ea typeface="Calibri"/>
                <a:cs typeface="Calibri"/>
                <a:sym typeface="Calibri"/>
              </a:rPr>
              <a:pPr indent="-28575" algn="r">
                <a:buClr>
                  <a:srgbClr val="898989"/>
                </a:buClr>
                <a:buSzPts val="450"/>
              </a:pPr>
              <a:t>‹#›</a:t>
            </a:fld>
            <a:endParaRPr lang="en">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830883106"/>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Shape 54"/>
          <p:cNvSpPr/>
          <p:nvPr/>
        </p:nvSpPr>
        <p:spPr>
          <a:xfrm>
            <a:off x="0" y="0"/>
            <a:ext cx="9144000" cy="1210235"/>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0" algn="l" rtl="0">
              <a:spcBef>
                <a:spcPts val="0"/>
              </a:spcBef>
              <a:buNone/>
            </a:pPr>
            <a:endParaRPr sz="1600" b="0" i="0" u="none" strike="noStrike" cap="none">
              <a:solidFill>
                <a:srgbClr val="000000"/>
              </a:solidFill>
              <a:latin typeface="Calibri"/>
              <a:ea typeface="Calibri"/>
              <a:cs typeface="Calibri"/>
              <a:sym typeface="Calibri"/>
            </a:endParaRPr>
          </a:p>
        </p:txBody>
      </p:sp>
      <p:sp>
        <p:nvSpPr>
          <p:cNvPr id="55" name="Shape 55"/>
          <p:cNvSpPr/>
          <p:nvPr/>
        </p:nvSpPr>
        <p:spPr>
          <a:xfrm>
            <a:off x="207832" y="201720"/>
            <a:ext cx="1870375" cy="791537"/>
          </a:xfrm>
          <a:prstGeom prst="rect">
            <a:avLst/>
          </a:prstGeom>
          <a:blipFill rotWithShape="1">
            <a:blip r:embed="rId7">
              <a:alphaModFix/>
            </a:blip>
            <a:stretch>
              <a:fillRect/>
            </a:stretch>
          </a:blipFill>
          <a:ln>
            <a:noFill/>
          </a:ln>
        </p:spPr>
        <p:txBody>
          <a:bodyPr wrap="square" lIns="0" tIns="0" rIns="0" bIns="0" anchor="t" anchorCtr="0">
            <a:noAutofit/>
          </a:bodyPr>
          <a:lstStyle/>
          <a:p>
            <a:pPr marL="0" marR="0" lvl="0" indent="0" algn="l" rtl="0">
              <a:spcBef>
                <a:spcPts val="0"/>
              </a:spcBef>
              <a:buNone/>
            </a:pPr>
            <a:endParaRPr sz="1600" b="0" i="0" u="none" strike="noStrike" cap="none">
              <a:solidFill>
                <a:srgbClr val="000000"/>
              </a:solidFill>
              <a:latin typeface="Calibri"/>
              <a:ea typeface="Calibri"/>
              <a:cs typeface="Calibri"/>
              <a:sym typeface="Calibri"/>
            </a:endParaRPr>
          </a:p>
        </p:txBody>
      </p:sp>
      <p:sp>
        <p:nvSpPr>
          <p:cNvPr id="56" name="Shape 56"/>
          <p:cNvSpPr/>
          <p:nvPr/>
        </p:nvSpPr>
        <p:spPr>
          <a:xfrm>
            <a:off x="1458834" y="401710"/>
            <a:ext cx="56573" cy="58271"/>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0" algn="l" rtl="0">
              <a:spcBef>
                <a:spcPts val="0"/>
              </a:spcBef>
              <a:buNone/>
            </a:pPr>
            <a:endParaRPr sz="1600" b="0" i="0" u="none" strike="noStrike" cap="none">
              <a:solidFill>
                <a:srgbClr val="000000"/>
              </a:solidFill>
              <a:latin typeface="Calibri"/>
              <a:ea typeface="Calibri"/>
              <a:cs typeface="Calibri"/>
              <a:sym typeface="Calibri"/>
            </a:endParaRPr>
          </a:p>
        </p:txBody>
      </p:sp>
      <p:sp>
        <p:nvSpPr>
          <p:cNvPr id="57" name="Shape 57"/>
          <p:cNvSpPr txBox="1">
            <a:spLocks noGrp="1"/>
          </p:cNvSpPr>
          <p:nvPr>
            <p:ph type="title"/>
          </p:nvPr>
        </p:nvSpPr>
        <p:spPr>
          <a:xfrm>
            <a:off x="457215" y="274334"/>
            <a:ext cx="8229599"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body" idx="1"/>
          </p:nvPr>
        </p:nvSpPr>
        <p:spPr>
          <a:xfrm>
            <a:off x="457215" y="1577354"/>
            <a:ext cx="8229599" cy="276999"/>
          </a:xfrm>
          <a:prstGeom prst="rect">
            <a:avLst/>
          </a:prstGeom>
          <a:noFill/>
          <a:ln>
            <a:noFill/>
          </a:ln>
        </p:spPr>
        <p:txBody>
          <a:bodyPr wrap="square" lIns="91425" tIns="91425" rIns="91425" bIns="91425" anchor="t" anchorCtr="0"/>
          <a:lstStyle>
            <a:lvl1pPr marL="0" marR="0" lvl="0" indent="0" algn="l" rtl="0">
              <a:spcBef>
                <a:spcPts val="0"/>
              </a:spcBef>
              <a:buChar char="●"/>
              <a:defRPr sz="1800" b="0" i="0" u="none" strike="noStrike" cap="none">
                <a:latin typeface="Calibri"/>
                <a:ea typeface="Calibri"/>
                <a:cs typeface="Calibri"/>
                <a:sym typeface="Calibri"/>
              </a:defRPr>
            </a:lvl1pPr>
            <a:lvl2pPr marL="409619" marR="0" lvl="1" indent="-3218" algn="l" rtl="0">
              <a:spcBef>
                <a:spcPts val="0"/>
              </a:spcBef>
              <a:buChar char="○"/>
              <a:defRPr sz="1800" b="0" i="0" u="none" strike="noStrike" cap="none">
                <a:latin typeface="Calibri"/>
                <a:ea typeface="Calibri"/>
                <a:cs typeface="Calibri"/>
                <a:sym typeface="Calibri"/>
              </a:defRPr>
            </a:lvl2pPr>
            <a:lvl3pPr marL="819239" marR="0" lvl="2" indent="-6439" algn="l" rtl="0">
              <a:spcBef>
                <a:spcPts val="0"/>
              </a:spcBef>
              <a:buChar char="■"/>
              <a:defRPr sz="1800" b="0" i="0" u="none" strike="noStrike" cap="none">
                <a:latin typeface="Calibri"/>
                <a:ea typeface="Calibri"/>
                <a:cs typeface="Calibri"/>
                <a:sym typeface="Calibri"/>
              </a:defRPr>
            </a:lvl3pPr>
            <a:lvl4pPr marL="1228860" marR="0" lvl="3" indent="-9659" algn="l" rtl="0">
              <a:spcBef>
                <a:spcPts val="0"/>
              </a:spcBef>
              <a:buChar char="●"/>
              <a:defRPr sz="1800" b="0" i="0" u="none" strike="noStrike" cap="none">
                <a:latin typeface="Calibri"/>
                <a:ea typeface="Calibri"/>
                <a:cs typeface="Calibri"/>
                <a:sym typeface="Calibri"/>
              </a:defRPr>
            </a:lvl4pPr>
            <a:lvl5pPr marL="1638479" marR="0" lvl="4" indent="-179" algn="l" rtl="0">
              <a:spcBef>
                <a:spcPts val="0"/>
              </a:spcBef>
              <a:buChar char="○"/>
              <a:defRPr sz="1800" b="0" i="0" u="none" strike="noStrike" cap="none">
                <a:latin typeface="Calibri"/>
                <a:ea typeface="Calibri"/>
                <a:cs typeface="Calibri"/>
                <a:sym typeface="Calibri"/>
              </a:defRPr>
            </a:lvl5pPr>
            <a:lvl6pPr marL="2048101" marR="0" lvl="5" indent="-3401" algn="l" rtl="0">
              <a:spcBef>
                <a:spcPts val="0"/>
              </a:spcBef>
              <a:buChar char="■"/>
              <a:defRPr sz="1800" b="0" i="0" u="none" strike="noStrike" cap="none">
                <a:latin typeface="Calibri"/>
                <a:ea typeface="Calibri"/>
                <a:cs typeface="Calibri"/>
                <a:sym typeface="Calibri"/>
              </a:defRPr>
            </a:lvl6pPr>
            <a:lvl7pPr marL="2457721" marR="0" lvl="6" indent="-6620" algn="l" rtl="0">
              <a:spcBef>
                <a:spcPts val="0"/>
              </a:spcBef>
              <a:buChar char="●"/>
              <a:defRPr sz="1800" b="0" i="0" u="none" strike="noStrike" cap="none">
                <a:latin typeface="Calibri"/>
                <a:ea typeface="Calibri"/>
                <a:cs typeface="Calibri"/>
                <a:sym typeface="Calibri"/>
              </a:defRPr>
            </a:lvl7pPr>
            <a:lvl8pPr marL="2867341" marR="0" lvl="7" indent="-9841" algn="l" rtl="0">
              <a:spcBef>
                <a:spcPts val="0"/>
              </a:spcBef>
              <a:buChar char="○"/>
              <a:defRPr sz="1800" b="0" i="0" u="none" strike="noStrike" cap="none">
                <a:latin typeface="Calibri"/>
                <a:ea typeface="Calibri"/>
                <a:cs typeface="Calibri"/>
                <a:sym typeface="Calibri"/>
              </a:defRPr>
            </a:lvl8pPr>
            <a:lvl9pPr marL="3276960" marR="0" lvl="8" indent="-360" algn="l" rtl="0">
              <a:spcBef>
                <a:spcPts val="0"/>
              </a:spcBef>
              <a:buChar char="■"/>
              <a:defRPr sz="1800" b="0" i="0" u="none" strike="noStrike" cap="none">
                <a:latin typeface="Calibri"/>
                <a:ea typeface="Calibri"/>
                <a:cs typeface="Calibri"/>
                <a:sym typeface="Calibri"/>
              </a:defRPr>
            </a:lvl9pPr>
          </a:lstStyle>
          <a:p>
            <a:endParaRPr/>
          </a:p>
        </p:txBody>
      </p:sp>
      <p:sp>
        <p:nvSpPr>
          <p:cNvPr id="59" name="Shape 59"/>
          <p:cNvSpPr txBox="1">
            <a:spLocks noGrp="1"/>
          </p:cNvSpPr>
          <p:nvPr>
            <p:ph type="ftr" idx="11"/>
          </p:nvPr>
        </p:nvSpPr>
        <p:spPr>
          <a:xfrm>
            <a:off x="3108975" y="6377942"/>
            <a:ext cx="2926079" cy="246221"/>
          </a:xfrm>
          <a:prstGeom prst="rect">
            <a:avLst/>
          </a:prstGeom>
          <a:noFill/>
          <a:ln>
            <a:noFill/>
          </a:ln>
        </p:spPr>
        <p:txBody>
          <a:bodyPr wrap="square" lIns="91425" tIns="91425" rIns="91425" bIns="91425" anchor="t" anchorCtr="0"/>
          <a:lstStyle>
            <a:lvl1pPr marL="0" marR="0" lvl="0" indent="0" algn="ctr"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r>
              <a:rPr lang="en-US"/>
              <a:t>www.RespectAbility.org</a:t>
            </a:r>
            <a:endParaRPr/>
          </a:p>
        </p:txBody>
      </p:sp>
      <p:sp>
        <p:nvSpPr>
          <p:cNvPr id="60" name="Shape 60"/>
          <p:cNvSpPr txBox="1">
            <a:spLocks noGrp="1"/>
          </p:cNvSpPr>
          <p:nvPr>
            <p:ph type="dt" idx="10"/>
          </p:nvPr>
        </p:nvSpPr>
        <p:spPr>
          <a:xfrm>
            <a:off x="457200" y="6377942"/>
            <a:ext cx="2103120" cy="246221"/>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fld id="{DA15F607-D091-5C41-B67F-E6ED9D4A574B}" type="datetime1">
              <a:rPr lang="en-US" smtClean="0"/>
              <a:t>3/12/2019</a:t>
            </a:fld>
            <a:endParaRPr/>
          </a:p>
        </p:txBody>
      </p:sp>
      <p:sp>
        <p:nvSpPr>
          <p:cNvPr id="61" name="Shape 61"/>
          <p:cNvSpPr txBox="1">
            <a:spLocks noGrp="1"/>
          </p:cNvSpPr>
          <p:nvPr>
            <p:ph type="sldNum" idx="12"/>
          </p:nvPr>
        </p:nvSpPr>
        <p:spPr>
          <a:xfrm>
            <a:off x="6583680" y="6377942"/>
            <a:ext cx="2103120" cy="246221"/>
          </a:xfrm>
          <a:prstGeom prst="rect">
            <a:avLst/>
          </a:prstGeom>
          <a:noFill/>
          <a:ln>
            <a:noFill/>
          </a:ln>
        </p:spPr>
        <p:txBody>
          <a:bodyPr wrap="square" lIns="0" tIns="0" rIns="0" bIns="0" anchor="t"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47464663"/>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9" r:id="rId5"/>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emf"/><Relationship Id="rId4" Type="http://schemas.openxmlformats.org/officeDocument/2006/relationships/image" Target="../media/image15.png"/><Relationship Id="rId9" Type="http://schemas.openxmlformats.org/officeDocument/2006/relationships/image" Target="../media/image20.emf"/></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gi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www.d5coalition.org/2015/06/celebrating-ada-its-time-to-add-a-disability-lens-to-our-philanthropy/"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hyperlink" Target="https://www.respectability.org/2014/12/disability-etiquette/"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hyperlink" Target="https://www.respectability.org/resources/Employers-Embracing-Employees-Disabilities/" TargetMode="External"/><Relationship Id="rId7"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hyperlink" Target="http://files.ctctcdn.com/6a358ed5001/7706c4df-5217-4fb5-948c-71e0d6c94f49.pdf?ver=1454348201000" TargetMode="External"/><Relationship Id="rId5" Type="http://schemas.openxmlformats.org/officeDocument/2006/relationships/hyperlink" Target="https://askjan.org/index.html" TargetMode="External"/><Relationship Id="rId4" Type="http://schemas.openxmlformats.org/officeDocument/2006/relationships/hyperlink" Target="https://tapability.or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askearn.org/about/"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hyperlink" Target="https://www.philanthropy.com/article/Opinion-Ford-s-Push-on/23776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respectability.org/hollywood-inclusion/"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hSrfeCk_Bzw&amp;list=PL7lfR31A58RZMwsBsvnLGK7OoQ7MESmAm&amp;index=5"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3" Type="http://schemas.openxmlformats.org/officeDocument/2006/relationships/hyperlink" Target="https://www.respectability.org/inclusion-toolkits/disability-faq/#q12"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50.jpg"/><Relationship Id="rId4" Type="http://schemas.openxmlformats.org/officeDocument/2006/relationships/hyperlink" Target="https://www.respectability.org/inclusion-toolkits/disability-faq/#q10"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cct.org/wp-content/uploads/2015/08/2015ADAComplianceGuide.pdf"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hyperlink" Target="http://www.socialinnovationsjournal.org/sectors/92-nonprofit-community/2166-social-enterprise-creating-employment-opportunities-for-people-with-disabilities"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hyperlink" Target="http://bit.ly/2jOl3FL" TargetMode="External"/><Relationship Id="rId7" Type="http://schemas.openxmlformats.org/officeDocument/2006/relationships/hyperlink" Target="http://bit.ly/2zrgFpE"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hyperlink" Target="http://bit.ly/2AueSyx" TargetMode="External"/><Relationship Id="rId5" Type="http://schemas.openxmlformats.org/officeDocument/2006/relationships/hyperlink" Target="http://bit.ly/2Bxy0Lk" TargetMode="External"/><Relationship Id="rId4" Type="http://schemas.openxmlformats.org/officeDocument/2006/relationships/hyperlink" Target="http://bit.ly/2nr4moJ"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macfound.org/press/perspectives/nothing-about-us-without-us" TargetMode="External"/><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57.jpg"/><Relationship Id="rId5" Type="http://schemas.openxmlformats.org/officeDocument/2006/relationships/hyperlink" Target="https://www.macfound.org/programs/100change" TargetMode="External"/><Relationship Id="rId4" Type="http://schemas.openxmlformats.org/officeDocument/2006/relationships/hyperlink" Target="https://www.macfound.org/media/files/Checklist_for_MacArthur_100Change_Semifinalists.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6.jp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hyperlink" Target="https://www.huffingtonpost.com/entry/kimberle-crenshaw-intersectional-feminism_us_598de38de4b090964296a34d" TargetMode="External"/><Relationship Id="rId3" Type="http://schemas.openxmlformats.org/officeDocument/2006/relationships/hyperlink" Target="http://www.disabilitystatistics.org/" TargetMode="External"/><Relationship Id="rId7" Type="http://schemas.openxmlformats.org/officeDocument/2006/relationships/hyperlink" Target="http://www.respectabilityusa.org/" TargetMode="External"/><Relationship Id="rId12" Type="http://schemas.openxmlformats.org/officeDocument/2006/relationships/hyperlink" Target="https://www.facebook.com/RespectAbilityUSA" TargetMode="External"/><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hyperlink" Target="http://wdcrobcolp01.ed.gov/Programs/EROD/org_list.cfm?category_cd=SVR" TargetMode="External"/><Relationship Id="rId11" Type="http://schemas.openxmlformats.org/officeDocument/2006/relationships/hyperlink" Target="https://twitter.com/respect_ability" TargetMode="External"/><Relationship Id="rId5" Type="http://schemas.openxmlformats.org/officeDocument/2006/relationships/hyperlink" Target="https://askjan.org/" TargetMode="External"/><Relationship Id="rId10" Type="http://schemas.openxmlformats.org/officeDocument/2006/relationships/hyperlink" Target="mailto:JenniferM@RespectAbilityUSA.org" TargetMode="External"/><Relationship Id="rId4" Type="http://schemas.openxmlformats.org/officeDocument/2006/relationships/hyperlink" Target="http://www.fedspending.org/" TargetMode="External"/><Relationship Id="rId9" Type="http://schemas.openxmlformats.org/officeDocument/2006/relationships/hyperlink" Target="http://www.respectability.org/"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2.xml"/><Relationship Id="rId5" Type="http://schemas.openxmlformats.org/officeDocument/2006/relationships/image" Target="../media/image5.gi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hyperlink" Target="http://www.respectability.org/" TargetMode="External"/><Relationship Id="rId2" Type="http://schemas.openxmlformats.org/officeDocument/2006/relationships/hyperlink" Target="mailto:JenniferM@RespectAbility.org" TargetMode="Externa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70.tiff"/><Relationship Id="rId7" Type="http://schemas.openxmlformats.org/officeDocument/2006/relationships/hyperlink" Target="http://www.disabilitycompendium.org/docs/default-source/2014-compendium/2014_compendium.pdf" TargetMode="External"/><Relationship Id="rId2" Type="http://schemas.openxmlformats.org/officeDocument/2006/relationships/notesSlide" Target="../notesSlides/notesSlide32.xml"/><Relationship Id="rId1" Type="http://schemas.openxmlformats.org/officeDocument/2006/relationships/slideLayout" Target="../slideLayouts/slideLayout32.xml"/><Relationship Id="rId6" Type="http://schemas.openxmlformats.org/officeDocument/2006/relationships/hyperlink" Target="http://www.cidny.org/resources/ADA%20at%2026%20in%20NYC.pdf" TargetMode="External"/><Relationship Id="rId5" Type="http://schemas.openxmlformats.org/officeDocument/2006/relationships/hyperlink" Target="https://factfinder.census.gov/bkmk/table/1.0/en/ACS/15_1YR/B18120/312M200US356203651000" TargetMode="External"/><Relationship Id="rId4" Type="http://schemas.openxmlformats.org/officeDocument/2006/relationships/hyperlink" Target="http://comptroller.nyc.gov/reports/the-state-of-the-citys-economy-and-finances-2016/"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33.xml"/><Relationship Id="rId1" Type="http://schemas.openxmlformats.org/officeDocument/2006/relationships/slideLayout" Target="../slideLayouts/slideLayout32.xml"/><Relationship Id="rId5" Type="http://schemas.openxmlformats.org/officeDocument/2006/relationships/hyperlink" Target="http://www.nyc.gov/html/mopd/downloads/pdf/selected-characteristics-disabled-population.pdf" TargetMode="External"/><Relationship Id="rId4" Type="http://schemas.openxmlformats.org/officeDocument/2006/relationships/hyperlink" Target="http://www.disabilitycompendium.org/docs/default-source/2014-compendium/2014_compendium.pdf"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nyc.gov/html/mopd/downloads/pdf/selected-characteristics-disabled-population.pdf" TargetMode="External"/><Relationship Id="rId2" Type="http://schemas.openxmlformats.org/officeDocument/2006/relationships/image" Target="../media/image71.png"/><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hyperlink" Target="https://nces.ed.gov/programs/coe/indicator_cgg.asp" TargetMode="Externa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hyperlink" Target="https://civilrightsproject.ucla.edu/resources/projects/center-for-civil-rights-remedies/school-to-prison-folder/federal-reports/are-we-closing-the-school-discipline-gap/losen-are-we-closing-discipline-gap-2015-summary.pdf" TargetMode="External"/><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hyperlink" Target="http://ajph.aphapublications.org/doi/10.2105/AJPH.2017.304095" TargetMode="External"/><Relationship Id="rId2" Type="http://schemas.openxmlformats.org/officeDocument/2006/relationships/hyperlink" Target="https://mediarelations.cornell.edu/2017/11/30/people-with-disabilities-more-likely-to-be-arrested/" TargetMode="Externa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31.xml"/><Relationship Id="rId4" Type="http://schemas.openxmlformats.org/officeDocument/2006/relationships/hyperlink" Target="https://www.theguardian.com/us-news/2017/jun/22/police-killings-disabled-black-people-mental-illnes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washingtonpost.com/local/freddie-grays-life-a-study-in-the-sad-effects-of-lead-paint-on-poor-blacks/2015/04/29/0be898e6-eea8-11e4-8abc-d6aa3bad79dd_story.html?utm_term=.da5ca0a7feb4" TargetMode="External"/><Relationship Id="rId2" Type="http://schemas.openxmlformats.org/officeDocument/2006/relationships/notesSlide" Target="../notesSlides/notesSlide39.xml"/><Relationship Id="rId1" Type="http://schemas.openxmlformats.org/officeDocument/2006/relationships/slideLayout" Target="../slideLayouts/slideLayout31.xml"/><Relationship Id="rId4" Type="http://schemas.openxmlformats.org/officeDocument/2006/relationships/image" Target="../media/image77.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hyperlink" Target="http://www.disabilitycompendium.org/docs/default-source/2014-compendium/2014_compendium.pdf" TargetMode="External"/><Relationship Id="rId2" Type="http://schemas.openxmlformats.org/officeDocument/2006/relationships/notesSlide" Target="../notesSlides/notesSlide43.xml"/><Relationship Id="rId1" Type="http://schemas.openxmlformats.org/officeDocument/2006/relationships/slideLayout" Target="../slideLayouts/slideLayout32.xml"/><Relationship Id="rId4" Type="http://schemas.openxmlformats.org/officeDocument/2006/relationships/image" Target="../media/image81.jp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2" name="Title 1">
            <a:extLst>
              <a:ext uri="{FF2B5EF4-FFF2-40B4-BE49-F238E27FC236}">
                <a16:creationId xmlns:a16="http://schemas.microsoft.com/office/drawing/2014/main" id="{C6B75DD9-6660-4AA7-842E-67B8AAA2FAEA}"/>
              </a:ext>
            </a:extLst>
          </p:cNvPr>
          <p:cNvSpPr>
            <a:spLocks noGrp="1"/>
          </p:cNvSpPr>
          <p:nvPr>
            <p:ph type="title"/>
          </p:nvPr>
        </p:nvSpPr>
        <p:spPr>
          <a:xfrm>
            <a:off x="3028950" y="573720"/>
            <a:ext cx="5486400" cy="1325563"/>
          </a:xfrm>
        </p:spPr>
        <p:txBody>
          <a:bodyPr/>
          <a:lstStyle/>
          <a:p>
            <a:r>
              <a:rPr lang="en-US" dirty="0">
                <a:latin typeface="+mj-lt"/>
              </a:rPr>
              <a:t>03-13</a:t>
            </a:r>
            <a:r>
              <a:rPr lang="en-US" baseline="0" dirty="0">
                <a:latin typeface="+mj-lt"/>
              </a:rPr>
              <a:t> Cover</a:t>
            </a:r>
            <a:endParaRPr lang="en-US" dirty="0">
              <a:latin typeface="+mj-lt"/>
            </a:endParaRPr>
          </a:p>
        </p:txBody>
      </p:sp>
      <p:pic>
        <p:nvPicPr>
          <p:cNvPr id="172" name="Shape 172" descr="Black and gold logo of RespectAbility&#10;"/>
          <p:cNvPicPr preferRelativeResize="0"/>
          <p:nvPr/>
        </p:nvPicPr>
        <p:blipFill rotWithShape="1">
          <a:blip r:embed="rId3">
            <a:alphaModFix/>
          </a:blip>
          <a:srcRect/>
          <a:stretch/>
        </p:blipFill>
        <p:spPr>
          <a:xfrm>
            <a:off x="2862300" y="311259"/>
            <a:ext cx="3697198" cy="1648218"/>
          </a:xfrm>
          <a:prstGeom prst="rect">
            <a:avLst/>
          </a:prstGeom>
          <a:noFill/>
          <a:ln>
            <a:noFill/>
          </a:ln>
        </p:spPr>
      </p:pic>
      <p:sp>
        <p:nvSpPr>
          <p:cNvPr id="4" name="Content Placeholder 3">
            <a:extLst>
              <a:ext uri="{FF2B5EF4-FFF2-40B4-BE49-F238E27FC236}">
                <a16:creationId xmlns:a16="http://schemas.microsoft.com/office/drawing/2014/main" id="{AFFF38B5-2C1F-417E-ADAE-828BED303EF8}"/>
              </a:ext>
            </a:extLst>
          </p:cNvPr>
          <p:cNvSpPr>
            <a:spLocks noGrp="1"/>
          </p:cNvSpPr>
          <p:nvPr>
            <p:ph sz="half" idx="1"/>
          </p:nvPr>
        </p:nvSpPr>
        <p:spPr>
          <a:xfrm>
            <a:off x="-319489" y="1959477"/>
            <a:ext cx="9359407" cy="2950922"/>
          </a:xfrm>
        </p:spPr>
        <p:txBody>
          <a:bodyPr>
            <a:noAutofit/>
          </a:bodyPr>
          <a:lstStyle/>
          <a:p>
            <a:pPr marL="508004" indent="0" algn="ctr">
              <a:buClr>
                <a:srgbClr val="000000"/>
              </a:buClr>
              <a:buSzPct val="25000"/>
              <a:buNone/>
            </a:pPr>
            <a:r>
              <a:rPr lang="en-US" sz="2200" b="1" i="1" dirty="0">
                <a:latin typeface="+mj-lt"/>
                <a:ea typeface="Lato" panose="020F0502020204030203" pitchFamily="34" charset="0"/>
                <a:cs typeface="Arial" panose="020B0604020202020204" pitchFamily="34" charset="0"/>
                <a:sym typeface="Libre Baskerville"/>
              </a:rPr>
              <a:t>Women’s Disability Leadership, Inclusion &amp; Advocacy Series </a:t>
            </a:r>
          </a:p>
          <a:p>
            <a:pPr marL="508004" indent="0" algn="ctr">
              <a:buClr>
                <a:srgbClr val="000000"/>
              </a:buClr>
              <a:buSzPct val="25000"/>
              <a:buNone/>
            </a:pPr>
            <a:endParaRPr lang="en-US" sz="2200" b="1" i="1" dirty="0">
              <a:latin typeface="+mj-lt"/>
              <a:ea typeface="Lato" panose="020F0502020204030203" pitchFamily="34" charset="0"/>
              <a:cs typeface="Arial" panose="020B0604020202020204" pitchFamily="34" charset="0"/>
              <a:sym typeface="Libre Baskerville"/>
            </a:endParaRPr>
          </a:p>
          <a:p>
            <a:pPr marL="508004" indent="0" algn="ctr">
              <a:buClr>
                <a:srgbClr val="000000"/>
              </a:buClr>
              <a:buSzPct val="25000"/>
              <a:buNone/>
            </a:pPr>
            <a:r>
              <a:rPr lang="en-US" sz="2200" b="1" i="1" dirty="0">
                <a:latin typeface="+mj-lt"/>
                <a:ea typeface="Lato" panose="020F0502020204030203" pitchFamily="34" charset="0"/>
                <a:cs typeface="Arial" panose="020B0604020202020204" pitchFamily="34" charset="0"/>
                <a:sym typeface="Libre Baskerville"/>
              </a:rPr>
              <a:t>Welcomes You to</a:t>
            </a:r>
          </a:p>
          <a:p>
            <a:pPr indent="0" algn="ctr">
              <a:buNone/>
            </a:pPr>
            <a:r>
              <a:rPr lang="en-US" sz="2200" b="1" i="1" dirty="0">
                <a:latin typeface="+mj-lt"/>
                <a:ea typeface="Lato" panose="020F0502020204030203" pitchFamily="34" charset="0"/>
                <a:cs typeface="Arial" panose="020B0604020202020204" pitchFamily="34" charset="0"/>
              </a:rPr>
              <a:t>ADDING THE ‘D’ TO DIVERSITY:</a:t>
            </a:r>
            <a:endParaRPr lang="en-US" sz="2200" dirty="0">
              <a:latin typeface="+mj-lt"/>
              <a:ea typeface="Lato" panose="020F0502020204030203" pitchFamily="34" charset="0"/>
              <a:cs typeface="Arial" panose="020B0604020202020204" pitchFamily="34" charset="0"/>
            </a:endParaRPr>
          </a:p>
          <a:p>
            <a:pPr indent="0" algn="ctr">
              <a:buNone/>
            </a:pPr>
            <a:r>
              <a:rPr lang="en-US" sz="2200" b="1" i="1" dirty="0">
                <a:latin typeface="+mj-lt"/>
                <a:ea typeface="Lato" panose="020F0502020204030203" pitchFamily="34" charset="0"/>
                <a:cs typeface="Arial" panose="020B0604020202020204" pitchFamily="34" charset="0"/>
              </a:rPr>
              <a:t>Enabling Foundations, Nonprofits and Partners to </a:t>
            </a:r>
          </a:p>
          <a:p>
            <a:pPr indent="0" algn="ctr">
              <a:buNone/>
            </a:pPr>
            <a:r>
              <a:rPr lang="en-US" sz="2200" b="1" i="1" dirty="0">
                <a:latin typeface="+mj-lt"/>
                <a:ea typeface="Lato" panose="020F0502020204030203" pitchFamily="34" charset="0"/>
                <a:cs typeface="Arial" panose="020B0604020202020204" pitchFamily="34" charset="0"/>
              </a:rPr>
              <a:t>Include People with Disabilities</a:t>
            </a:r>
          </a:p>
          <a:p>
            <a:pPr indent="0" algn="ctr">
              <a:buNone/>
            </a:pPr>
            <a:endParaRPr lang="en-US" sz="2200" dirty="0">
              <a:latin typeface="+mj-lt"/>
              <a:ea typeface="Lato" panose="020F0502020204030203" pitchFamily="34" charset="0"/>
              <a:cs typeface="Arial" panose="020B0604020202020204" pitchFamily="34" charset="0"/>
            </a:endParaRPr>
          </a:p>
          <a:p>
            <a:pPr marL="508004" indent="0" algn="ctr">
              <a:buClr>
                <a:srgbClr val="000000"/>
              </a:buClr>
              <a:buSzPct val="25000"/>
              <a:buNone/>
            </a:pPr>
            <a:r>
              <a:rPr lang="en-US" sz="2200" dirty="0">
                <a:latin typeface="+mj-lt"/>
                <a:ea typeface="Lato" panose="020F0502020204030203" pitchFamily="34" charset="0"/>
                <a:cs typeface="Arial" panose="020B0604020202020204" pitchFamily="34" charset="0"/>
                <a:sym typeface="Libre Baskerville"/>
              </a:rPr>
              <a:t>Wednesday, March 13, 2019</a:t>
            </a:r>
          </a:p>
        </p:txBody>
      </p:sp>
      <p:sp>
        <p:nvSpPr>
          <p:cNvPr id="8" name="Footer Placeholder 1">
            <a:extLst>
              <a:ext uri="{FF2B5EF4-FFF2-40B4-BE49-F238E27FC236}">
                <a16:creationId xmlns:a16="http://schemas.microsoft.com/office/drawing/2014/main" id="{EF3E4B52-76DF-9743-9F9A-62E09FE1CC9D}"/>
              </a:ext>
            </a:extLst>
          </p:cNvPr>
          <p:cNvSpPr>
            <a:spLocks noGrp="1"/>
          </p:cNvSpPr>
          <p:nvPr>
            <p:ph type="ftr" sz="quarter" idx="11"/>
          </p:nvPr>
        </p:nvSpPr>
        <p:spPr>
          <a:xfrm>
            <a:off x="3028950" y="6356351"/>
            <a:ext cx="3086100" cy="365125"/>
          </a:xfrm>
        </p:spPr>
        <p:txBody>
          <a:bodyPr/>
          <a:lstStyle/>
          <a:p>
            <a:r>
              <a:rPr lang="en-US" sz="1800" dirty="0" err="1">
                <a:solidFill>
                  <a:schemeClr val="tx1"/>
                </a:solidFill>
              </a:rPr>
              <a:t>www.RespectAbility.org</a:t>
            </a:r>
            <a:endParaRPr lang="en-US" sz="1800" dirty="0">
              <a:solidFill>
                <a:schemeClr val="tx1"/>
              </a:solidFill>
            </a:endParaRPr>
          </a:p>
        </p:txBody>
      </p:sp>
    </p:spTree>
    <p:extLst>
      <p:ext uri="{BB962C8B-B14F-4D97-AF65-F5344CB8AC3E}">
        <p14:creationId xmlns:p14="http://schemas.microsoft.com/office/powerpoint/2010/main" val="3653096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4"/>
          <p:cNvSpPr txBox="1">
            <a:spLocks noChangeArrowheads="1"/>
          </p:cNvSpPr>
          <p:nvPr/>
        </p:nvSpPr>
        <p:spPr bwMode="auto">
          <a:xfrm>
            <a:off x="3613818" y="2791286"/>
            <a:ext cx="1707496" cy="58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600" b="1" dirty="0">
                <a:solidFill>
                  <a:srgbClr val="000000"/>
                </a:solidFill>
                <a:ea typeface="Lato" panose="020F0502020204030203" pitchFamily="34" charset="0"/>
                <a:sym typeface="Arial" pitchFamily="34" charset="0"/>
              </a:rPr>
              <a:t>Clarence Page: ADHD</a:t>
            </a:r>
          </a:p>
        </p:txBody>
      </p:sp>
      <p:sp>
        <p:nvSpPr>
          <p:cNvPr id="8195" name="TextBox 16"/>
          <p:cNvSpPr txBox="1">
            <a:spLocks noChangeArrowheads="1"/>
          </p:cNvSpPr>
          <p:nvPr/>
        </p:nvSpPr>
        <p:spPr bwMode="auto">
          <a:xfrm>
            <a:off x="2052424" y="2791864"/>
            <a:ext cx="1560419" cy="8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600" b="1" dirty="0">
                <a:solidFill>
                  <a:srgbClr val="000000"/>
                </a:solidFill>
                <a:ea typeface="Lato" panose="020F0502020204030203" pitchFamily="34" charset="0"/>
                <a:sym typeface="Arial" pitchFamily="34" charset="0"/>
              </a:rPr>
              <a:t>Harriet Tubman: Seizures</a:t>
            </a:r>
          </a:p>
        </p:txBody>
      </p:sp>
      <p:sp>
        <p:nvSpPr>
          <p:cNvPr id="8203" name="TextBox 28"/>
          <p:cNvSpPr txBox="1">
            <a:spLocks noChangeArrowheads="1"/>
          </p:cNvSpPr>
          <p:nvPr/>
        </p:nvSpPr>
        <p:spPr bwMode="auto">
          <a:xfrm>
            <a:off x="7088155" y="2813320"/>
            <a:ext cx="1585251" cy="107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600" b="1" dirty="0">
                <a:solidFill>
                  <a:srgbClr val="000000"/>
                </a:solidFill>
                <a:ea typeface="Lato" panose="020F0502020204030203" pitchFamily="34" charset="0"/>
                <a:sym typeface="Arial" pitchFamily="34" charset="0"/>
              </a:rPr>
              <a:t>Maya Angelou: Selective Mutism</a:t>
            </a:r>
          </a:p>
        </p:txBody>
      </p:sp>
      <p:pic>
        <p:nvPicPr>
          <p:cNvPr id="8205" name="Picture 3" descr="Harriet Tubman wearing a scarf on her head. She is wearing a blue shirt. There are trees in the background."/>
          <p:cNvPicPr>
            <a:picLocks noChangeAspect="1"/>
          </p:cNvPicPr>
          <p:nvPr/>
        </p:nvPicPr>
        <p:blipFill>
          <a:blip r:embed="rId3">
            <a:extLst>
              <a:ext uri="{28A0092B-C50C-407E-A947-70E740481C1C}">
                <a14:useLocalDpi xmlns:a14="http://schemas.microsoft.com/office/drawing/2010/main" val="0"/>
              </a:ext>
            </a:extLst>
          </a:blip>
          <a:srcRect l="25008" t="12454" r="28081" b="40344"/>
          <a:stretch>
            <a:fillRect/>
          </a:stretch>
        </p:blipFill>
        <p:spPr bwMode="auto">
          <a:xfrm>
            <a:off x="2159715" y="1280471"/>
            <a:ext cx="1418944" cy="147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5" descr="Whoopi Goldberg smiling. Her hair is in dreads."/>
          <p:cNvPicPr>
            <a:picLocks noChangeAspect="1" noChangeArrowheads="1"/>
          </p:cNvPicPr>
          <p:nvPr/>
        </p:nvPicPr>
        <p:blipFill>
          <a:blip r:embed="rId4">
            <a:extLst>
              <a:ext uri="{28A0092B-C50C-407E-A947-70E740481C1C}">
                <a14:useLocalDpi xmlns:a14="http://schemas.microsoft.com/office/drawing/2010/main" val="0"/>
              </a:ext>
            </a:extLst>
          </a:blip>
          <a:srcRect t="5293" b="14706"/>
          <a:stretch>
            <a:fillRect/>
          </a:stretch>
        </p:blipFill>
        <p:spPr bwMode="auto">
          <a:xfrm>
            <a:off x="889528" y="3732067"/>
            <a:ext cx="1418945" cy="1464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a:spLocks noChangeArrowheads="1"/>
          </p:cNvSpPr>
          <p:nvPr/>
        </p:nvSpPr>
        <p:spPr bwMode="auto">
          <a:xfrm>
            <a:off x="631093" y="5324778"/>
            <a:ext cx="1935816" cy="8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600" b="1" dirty="0">
                <a:solidFill>
                  <a:srgbClr val="000000"/>
                </a:solidFill>
                <a:ea typeface="Lato" panose="020F0502020204030203" pitchFamily="34" charset="0"/>
                <a:sym typeface="Arial" pitchFamily="34" charset="0"/>
              </a:rPr>
              <a:t>Whoopi </a:t>
            </a:r>
          </a:p>
          <a:p>
            <a:pPr algn="ctr" defTabSz="897920" fontAlgn="base">
              <a:spcBef>
                <a:spcPct val="0"/>
              </a:spcBef>
              <a:spcAft>
                <a:spcPct val="0"/>
              </a:spcAft>
            </a:pPr>
            <a:r>
              <a:rPr lang="en-US" altLang="en-US" sz="1600" b="1" dirty="0">
                <a:solidFill>
                  <a:srgbClr val="000000"/>
                </a:solidFill>
                <a:ea typeface="Lato" panose="020F0502020204030203" pitchFamily="34" charset="0"/>
                <a:sym typeface="Arial" pitchFamily="34" charset="0"/>
              </a:rPr>
              <a:t>Goldberg: Dyslexia</a:t>
            </a:r>
          </a:p>
        </p:txBody>
      </p:sp>
      <p:sp>
        <p:nvSpPr>
          <p:cNvPr id="23" name="TextBox 2"/>
          <p:cNvSpPr txBox="1">
            <a:spLocks noChangeArrowheads="1"/>
          </p:cNvSpPr>
          <p:nvPr/>
        </p:nvSpPr>
        <p:spPr bwMode="auto">
          <a:xfrm>
            <a:off x="6327729" y="5274782"/>
            <a:ext cx="20786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805466" eaLnBrk="0" fontAlgn="base" hangingPunct="0">
              <a:spcBef>
                <a:spcPct val="0"/>
              </a:spcBef>
              <a:spcAft>
                <a:spcPct val="0"/>
              </a:spcAft>
            </a:pPr>
            <a:r>
              <a:rPr lang="en-US" altLang="en-US" sz="1600" b="1" dirty="0">
                <a:solidFill>
                  <a:prstClr val="black"/>
                </a:solidFill>
                <a:latin typeface="Arial" panose="020B0604020202020204" pitchFamily="34" charset="0"/>
                <a:ea typeface="Lato" panose="020F0502020204030203" pitchFamily="34" charset="0"/>
                <a:cs typeface="Arial" panose="020B0604020202020204" pitchFamily="34" charset="0"/>
              </a:rPr>
              <a:t>Harry Belafonte: Dyslexia</a:t>
            </a:r>
          </a:p>
        </p:txBody>
      </p:sp>
      <p:pic>
        <p:nvPicPr>
          <p:cNvPr id="24" name="Picture 19" descr="Haben Girma smili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093" y="1255178"/>
            <a:ext cx="1113653" cy="146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0"/>
          <p:cNvSpPr txBox="1">
            <a:spLocks noChangeArrowheads="1"/>
          </p:cNvSpPr>
          <p:nvPr/>
        </p:nvSpPr>
        <p:spPr bwMode="auto">
          <a:xfrm>
            <a:off x="511474" y="2835893"/>
            <a:ext cx="150983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805466" eaLnBrk="0" fontAlgn="base" hangingPunct="0">
              <a:spcBef>
                <a:spcPct val="0"/>
              </a:spcBef>
              <a:spcAft>
                <a:spcPct val="0"/>
              </a:spcAft>
            </a:pPr>
            <a:r>
              <a:rPr lang="en-US" sz="1600" b="1" dirty="0" err="1">
                <a:solidFill>
                  <a:prstClr val="black"/>
                </a:solidFill>
                <a:latin typeface="Arial" panose="020B0604020202020204" pitchFamily="34" charset="0"/>
                <a:ea typeface="Lato" panose="020F0502020204030203" pitchFamily="34" charset="0"/>
                <a:cs typeface="Arial" panose="020B0604020202020204" pitchFamily="34" charset="0"/>
              </a:rPr>
              <a:t>Haben</a:t>
            </a:r>
            <a:r>
              <a:rPr lang="en-US" sz="1600" b="1" dirty="0">
                <a:solidFill>
                  <a:prstClr val="black"/>
                </a:solidFill>
                <a:latin typeface="Arial" panose="020B0604020202020204" pitchFamily="34" charset="0"/>
                <a:ea typeface="Lato" panose="020F0502020204030203" pitchFamily="34" charset="0"/>
                <a:cs typeface="Arial" panose="020B0604020202020204" pitchFamily="34" charset="0"/>
              </a:rPr>
              <a:t> </a:t>
            </a:r>
            <a:r>
              <a:rPr lang="en-US" sz="1600" b="1" dirty="0" err="1">
                <a:solidFill>
                  <a:prstClr val="black"/>
                </a:solidFill>
                <a:latin typeface="Arial" panose="020B0604020202020204" pitchFamily="34" charset="0"/>
                <a:ea typeface="Lato" panose="020F0502020204030203" pitchFamily="34" charset="0"/>
                <a:cs typeface="Arial" panose="020B0604020202020204" pitchFamily="34" charset="0"/>
              </a:rPr>
              <a:t>Girma</a:t>
            </a:r>
            <a:r>
              <a:rPr lang="en-US" sz="1600" b="1" dirty="0">
                <a:solidFill>
                  <a:prstClr val="black"/>
                </a:solidFill>
                <a:latin typeface="Arial" panose="020B0604020202020204" pitchFamily="34" charset="0"/>
                <a:ea typeface="Lato" panose="020F0502020204030203" pitchFamily="34" charset="0"/>
                <a:cs typeface="Arial" panose="020B0604020202020204" pitchFamily="34" charset="0"/>
              </a:rPr>
              <a:t>:</a:t>
            </a:r>
          </a:p>
          <a:p>
            <a:pPr algn="ctr" defTabSz="805466" eaLnBrk="0" fontAlgn="base" hangingPunct="0">
              <a:spcBef>
                <a:spcPct val="0"/>
              </a:spcBef>
              <a:spcAft>
                <a:spcPct val="0"/>
              </a:spcAft>
            </a:pPr>
            <a:r>
              <a:rPr lang="en-US" sz="1600" b="1" dirty="0">
                <a:solidFill>
                  <a:prstClr val="black"/>
                </a:solidFill>
                <a:latin typeface="Arial" panose="020B0604020202020204" pitchFamily="34" charset="0"/>
                <a:ea typeface="Lato" panose="020F0502020204030203" pitchFamily="34" charset="0"/>
                <a:cs typeface="Arial" panose="020B0604020202020204" pitchFamily="34" charset="0"/>
              </a:rPr>
              <a:t>Deaf and Blind</a:t>
            </a:r>
          </a:p>
        </p:txBody>
      </p:sp>
      <p:sp>
        <p:nvSpPr>
          <p:cNvPr id="27" name="TextBox 26"/>
          <p:cNvSpPr txBox="1"/>
          <p:nvPr/>
        </p:nvSpPr>
        <p:spPr>
          <a:xfrm>
            <a:off x="5196361" y="2827591"/>
            <a:ext cx="1816155" cy="573912"/>
          </a:xfrm>
          <a:prstGeom prst="rect">
            <a:avLst/>
          </a:prstGeom>
        </p:spPr>
        <p:txBody>
          <a:bodyPr rot="0" spcFirstLastPara="0" vertOverflow="overflow" horzOverflow="overflow" vert="horz" wrap="square" lIns="80682" tIns="40341" rIns="80682" bIns="40341" numCol="1" spcCol="0" rtlCol="0" fromWordArt="0" anchor="t" anchorCtr="0" forceAA="0" compatLnSpc="1">
            <a:prstTxWarp prst="textNoShape">
              <a:avLst/>
            </a:prstTxWarp>
            <a:spAutoFit/>
          </a:bodyPr>
          <a:lstStyle/>
          <a:p>
            <a:pPr algn="ctr" defTabSz="805466" eaLnBrk="0" fontAlgn="base" hangingPunct="0">
              <a:spcBef>
                <a:spcPct val="0"/>
              </a:spcBef>
              <a:spcAft>
                <a:spcPct val="0"/>
              </a:spcAft>
            </a:pPr>
            <a:r>
              <a:rPr lang="en-US" sz="1600" b="1" dirty="0">
                <a:solidFill>
                  <a:prstClr val="black"/>
                </a:solidFill>
                <a:latin typeface="Arial" panose="020B0604020202020204" pitchFamily="34" charset="0"/>
                <a:ea typeface="Lato" panose="020F0502020204030203" pitchFamily="34" charset="0"/>
                <a:cs typeface="Arial" panose="020B0604020202020204" pitchFamily="34" charset="0"/>
              </a:rPr>
              <a:t>Simone </a:t>
            </a:r>
            <a:r>
              <a:rPr lang="en-US" sz="1600" b="1" dirty="0" err="1">
                <a:solidFill>
                  <a:prstClr val="black"/>
                </a:solidFill>
                <a:latin typeface="Arial" panose="020B0604020202020204" pitchFamily="34" charset="0"/>
                <a:ea typeface="Lato" panose="020F0502020204030203" pitchFamily="34" charset="0"/>
                <a:cs typeface="Arial" panose="020B0604020202020204" pitchFamily="34" charset="0"/>
              </a:rPr>
              <a:t>Biles</a:t>
            </a:r>
            <a:r>
              <a:rPr lang="en-US" sz="1600" b="1" dirty="0">
                <a:solidFill>
                  <a:prstClr val="black"/>
                </a:solidFill>
                <a:latin typeface="Arial" panose="020B0604020202020204" pitchFamily="34" charset="0"/>
                <a:ea typeface="Lato" panose="020F0502020204030203" pitchFamily="34" charset="0"/>
                <a:cs typeface="Arial" panose="020B0604020202020204" pitchFamily="34" charset="0"/>
              </a:rPr>
              <a:t>:</a:t>
            </a:r>
          </a:p>
          <a:p>
            <a:pPr algn="ctr" defTabSz="805466" eaLnBrk="0" fontAlgn="base" hangingPunct="0">
              <a:spcBef>
                <a:spcPct val="0"/>
              </a:spcBef>
              <a:spcAft>
                <a:spcPct val="0"/>
              </a:spcAft>
            </a:pPr>
            <a:r>
              <a:rPr lang="en-US" sz="1600" b="1" dirty="0">
                <a:solidFill>
                  <a:prstClr val="black"/>
                </a:solidFill>
                <a:latin typeface="Arial" panose="020B0604020202020204" pitchFamily="34" charset="0"/>
                <a:ea typeface="Lato" panose="020F0502020204030203" pitchFamily="34" charset="0"/>
                <a:cs typeface="Arial" panose="020B0604020202020204" pitchFamily="34" charset="0"/>
              </a:rPr>
              <a:t>ADHD</a:t>
            </a:r>
          </a:p>
        </p:txBody>
      </p:sp>
      <p:sp>
        <p:nvSpPr>
          <p:cNvPr id="30" name="TextBox 29"/>
          <p:cNvSpPr txBox="1"/>
          <p:nvPr/>
        </p:nvSpPr>
        <p:spPr>
          <a:xfrm>
            <a:off x="4638016" y="5280665"/>
            <a:ext cx="1630096" cy="1312576"/>
          </a:xfrm>
          <a:prstGeom prst="rect">
            <a:avLst/>
          </a:prstGeom>
        </p:spPr>
        <p:txBody>
          <a:bodyPr rot="0" spcFirstLastPara="0" vertOverflow="overflow" horzOverflow="overflow" vert="horz" wrap="square" lIns="80682" tIns="40341" rIns="80682" bIns="40341" numCol="1" spcCol="0" rtlCol="0" fromWordArt="0" anchor="t" anchorCtr="0" forceAA="0" compatLnSpc="1">
            <a:prstTxWarp prst="textNoShape">
              <a:avLst/>
            </a:prstTxWarp>
            <a:spAutoFit/>
          </a:bodyPr>
          <a:lstStyle/>
          <a:p>
            <a:pPr algn="ctr" defTabSz="805466" eaLnBrk="0" fontAlgn="base" hangingPunct="0">
              <a:spcBef>
                <a:spcPct val="0"/>
              </a:spcBef>
              <a:spcAft>
                <a:spcPct val="0"/>
              </a:spcAft>
            </a:pPr>
            <a:r>
              <a:rPr lang="en-US" sz="1600" b="1" dirty="0">
                <a:solidFill>
                  <a:prstClr val="black"/>
                </a:solidFill>
                <a:latin typeface="Arial" panose="020B0604020202020204" pitchFamily="34" charset="0"/>
                <a:ea typeface="Lato" panose="020F0502020204030203" pitchFamily="34" charset="0"/>
                <a:cs typeface="Arial" panose="020B0604020202020204" pitchFamily="34" charset="0"/>
              </a:rPr>
              <a:t>Victor </a:t>
            </a:r>
            <a:r>
              <a:rPr lang="en-US" sz="1600" b="1" dirty="0" err="1">
                <a:solidFill>
                  <a:prstClr val="black"/>
                </a:solidFill>
                <a:latin typeface="Arial" panose="020B0604020202020204" pitchFamily="34" charset="0"/>
                <a:ea typeface="Lato" panose="020F0502020204030203" pitchFamily="34" charset="0"/>
                <a:cs typeface="Arial" panose="020B0604020202020204" pitchFamily="34" charset="0"/>
              </a:rPr>
              <a:t>Pañeda</a:t>
            </a:r>
            <a:r>
              <a:rPr lang="en-US" sz="1600" b="1" dirty="0">
                <a:solidFill>
                  <a:prstClr val="black"/>
                </a:solidFill>
                <a:latin typeface="Arial" panose="020B0604020202020204" pitchFamily="34" charset="0"/>
                <a:ea typeface="Lato" panose="020F0502020204030203" pitchFamily="34" charset="0"/>
                <a:cs typeface="Arial" panose="020B0604020202020204" pitchFamily="34" charset="0"/>
              </a:rPr>
              <a:t>, Activist:  Spinal muscular atrophy</a:t>
            </a:r>
          </a:p>
        </p:txBody>
      </p:sp>
      <p:sp>
        <p:nvSpPr>
          <p:cNvPr id="31" name="TextBox 14"/>
          <p:cNvSpPr txBox="1">
            <a:spLocks noChangeArrowheads="1"/>
          </p:cNvSpPr>
          <p:nvPr/>
        </p:nvSpPr>
        <p:spPr bwMode="auto">
          <a:xfrm>
            <a:off x="2777624" y="5276013"/>
            <a:ext cx="1649677" cy="107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600" b="1" dirty="0" err="1">
                <a:solidFill>
                  <a:srgbClr val="000000"/>
                </a:solidFill>
                <a:ea typeface="Lato" panose="020F0502020204030203" pitchFamily="34" charset="0"/>
                <a:sym typeface="Arial" pitchFamily="34" charset="0"/>
              </a:rPr>
              <a:t>Daymond</a:t>
            </a:r>
            <a:r>
              <a:rPr lang="en-US" altLang="en-US" sz="1600" b="1" dirty="0">
                <a:solidFill>
                  <a:srgbClr val="000000"/>
                </a:solidFill>
                <a:ea typeface="Lato" panose="020F0502020204030203" pitchFamily="34" charset="0"/>
                <a:sym typeface="Arial" pitchFamily="34" charset="0"/>
              </a:rPr>
              <a:t> John: Dyslexia &amp; Hearing Impaired</a:t>
            </a:r>
          </a:p>
        </p:txBody>
      </p:sp>
      <p:pic>
        <p:nvPicPr>
          <p:cNvPr id="8210" name="Picture 18" descr="Daymond John in a sui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7008" y="3728083"/>
            <a:ext cx="1464789" cy="14647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511474" y="167916"/>
            <a:ext cx="8414544" cy="923330"/>
          </a:xfrm>
        </p:spPr>
        <p:txBody>
          <a:bodyPr/>
          <a:lstStyle/>
          <a:p>
            <a:pPr algn="r" rtl="0" eaLnBrk="1" fontAlgn="auto" hangingPunct="1"/>
            <a:r>
              <a:rPr lang="en-US" sz="3000" b="1" kern="1200" dirty="0">
                <a:solidFill>
                  <a:srgbClr val="FFFFFF"/>
                </a:solidFill>
                <a:latin typeface="Arial" panose="020B0604020202020204" pitchFamily="34" charset="0"/>
                <a:ea typeface="Lato" panose="020F0502020204030203" pitchFamily="34" charset="0"/>
                <a:cs typeface="Arial" panose="020B0604020202020204" pitchFamily="34" charset="0"/>
              </a:rPr>
              <a:t>People with disabilities are</a:t>
            </a:r>
            <a:br>
              <a:rPr lang="en-US" sz="3000" b="1" kern="1200" dirty="0">
                <a:solidFill>
                  <a:srgbClr val="FFFFFF"/>
                </a:solidFill>
                <a:latin typeface="Arial" panose="020B0604020202020204" pitchFamily="34" charset="0"/>
                <a:ea typeface="Lato" panose="020F0502020204030203" pitchFamily="34" charset="0"/>
                <a:cs typeface="Arial" panose="020B0604020202020204" pitchFamily="34" charset="0"/>
              </a:rPr>
            </a:br>
            <a:r>
              <a:rPr lang="en-US" sz="3000" b="1" kern="1200" dirty="0">
                <a:solidFill>
                  <a:srgbClr val="FFFFFF"/>
                </a:solidFill>
                <a:latin typeface="Arial" panose="020B0604020202020204" pitchFamily="34" charset="0"/>
                <a:ea typeface="Lato" panose="020F0502020204030203" pitchFamily="34" charset="0"/>
                <a:cs typeface="Arial" panose="020B0604020202020204" pitchFamily="34" charset="0"/>
              </a:rPr>
              <a:t>some of the MOST talented people</a:t>
            </a:r>
            <a:endParaRPr lang="en-US" sz="3000" b="1" dirty="0">
              <a:latin typeface="Arial" panose="020B0604020202020204" pitchFamily="34" charset="0"/>
              <a:ea typeface="Lato" panose="020F0502020204030203" pitchFamily="34" charset="0"/>
              <a:cs typeface="Arial" panose="020B0604020202020204" pitchFamily="34" charset="0"/>
            </a:endParaRPr>
          </a:p>
        </p:txBody>
      </p:sp>
      <p:pic>
        <p:nvPicPr>
          <p:cNvPr id="1026" name="Picture 2" descr="Simone Biles with olympic medals around her neck"/>
          <p:cNvPicPr>
            <a:picLocks noChangeAspect="1" noChangeArrowheads="1"/>
          </p:cNvPicPr>
          <p:nvPr/>
        </p:nvPicPr>
        <p:blipFill rotWithShape="1">
          <a:blip r:embed="rId7">
            <a:extLst>
              <a:ext uri="{28A0092B-C50C-407E-A947-70E740481C1C}">
                <a14:useLocalDpi xmlns:a14="http://schemas.microsoft.com/office/drawing/2010/main" val="0"/>
              </a:ext>
            </a:extLst>
          </a:blip>
          <a:srcRect l="10471" r="17113"/>
          <a:stretch/>
        </p:blipFill>
        <p:spPr bwMode="auto">
          <a:xfrm>
            <a:off x="5254858" y="1338896"/>
            <a:ext cx="1699164" cy="1411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Clarence Page smiling">
            <a:extLst>
              <a:ext uri="{FF2B5EF4-FFF2-40B4-BE49-F238E27FC236}">
                <a16:creationId xmlns:a16="http://schemas.microsoft.com/office/drawing/2014/main" id="{07A5C8F4-F795-43D3-9F28-847408473E65}"/>
              </a:ext>
            </a:extLst>
          </p:cNvPr>
          <p:cNvPicPr>
            <a:picLocks noChangeAspect="1"/>
          </p:cNvPicPr>
          <p:nvPr/>
        </p:nvPicPr>
        <p:blipFill>
          <a:blip r:embed="rId8"/>
          <a:stretch>
            <a:fillRect/>
          </a:stretch>
        </p:blipFill>
        <p:spPr>
          <a:xfrm>
            <a:off x="3787321" y="1287070"/>
            <a:ext cx="1361850" cy="1486268"/>
          </a:xfrm>
          <a:prstGeom prst="rect">
            <a:avLst/>
          </a:prstGeom>
        </p:spPr>
      </p:pic>
      <p:pic>
        <p:nvPicPr>
          <p:cNvPr id="4" name="Picture 3" descr="Maya Angelou looking up and laughing">
            <a:extLst>
              <a:ext uri="{FF2B5EF4-FFF2-40B4-BE49-F238E27FC236}">
                <a16:creationId xmlns:a16="http://schemas.microsoft.com/office/drawing/2014/main" id="{48D4DDEB-424F-4E79-BA7B-73681E604775}"/>
              </a:ext>
            </a:extLst>
          </p:cNvPr>
          <p:cNvPicPr>
            <a:picLocks noChangeAspect="1"/>
          </p:cNvPicPr>
          <p:nvPr/>
        </p:nvPicPr>
        <p:blipFill>
          <a:blip r:embed="rId9"/>
          <a:stretch>
            <a:fillRect/>
          </a:stretch>
        </p:blipFill>
        <p:spPr>
          <a:xfrm>
            <a:off x="7135696" y="1305117"/>
            <a:ext cx="1466082" cy="1423321"/>
          </a:xfrm>
          <a:prstGeom prst="rect">
            <a:avLst/>
          </a:prstGeom>
        </p:spPr>
      </p:pic>
      <p:pic>
        <p:nvPicPr>
          <p:cNvPr id="5" name="Picture 4" descr="Harry Belafonte smiling not looking at camera">
            <a:extLst>
              <a:ext uri="{FF2B5EF4-FFF2-40B4-BE49-F238E27FC236}">
                <a16:creationId xmlns:a16="http://schemas.microsoft.com/office/drawing/2014/main" id="{3CE76231-1FB2-4CCD-BB89-0FB33973A39E}"/>
              </a:ext>
            </a:extLst>
          </p:cNvPr>
          <p:cNvPicPr>
            <a:picLocks noChangeAspect="1"/>
          </p:cNvPicPr>
          <p:nvPr/>
        </p:nvPicPr>
        <p:blipFill>
          <a:blip r:embed="rId10"/>
          <a:stretch>
            <a:fillRect/>
          </a:stretch>
        </p:blipFill>
        <p:spPr>
          <a:xfrm>
            <a:off x="6633764" y="3728083"/>
            <a:ext cx="1466610" cy="1447967"/>
          </a:xfrm>
          <a:prstGeom prst="rect">
            <a:avLst/>
          </a:prstGeom>
        </p:spPr>
      </p:pic>
      <p:pic>
        <p:nvPicPr>
          <p:cNvPr id="7" name="Picture 6" descr="Victor Pineda in his wheelchair">
            <a:extLst>
              <a:ext uri="{FF2B5EF4-FFF2-40B4-BE49-F238E27FC236}">
                <a16:creationId xmlns:a16="http://schemas.microsoft.com/office/drawing/2014/main" id="{18B6964B-B48F-7343-BE70-B70342702E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0332" y="3430208"/>
            <a:ext cx="1158306" cy="1894570"/>
          </a:xfrm>
          <a:prstGeom prst="rect">
            <a:avLst/>
          </a:prstGeom>
        </p:spPr>
      </p:pic>
    </p:spTree>
    <p:extLst>
      <p:ext uri="{BB962C8B-B14F-4D97-AF65-F5344CB8AC3E}">
        <p14:creationId xmlns:p14="http://schemas.microsoft.com/office/powerpoint/2010/main" val="3993698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3172" y="319766"/>
            <a:ext cx="6410659" cy="553998"/>
          </a:xfrm>
        </p:spPr>
        <p:txBody>
          <a:bodyPr anchor="ctr"/>
          <a:lstStyle/>
          <a:p>
            <a:pPr algn="l"/>
            <a:r>
              <a:rPr lang="en-US" sz="3600" b="1" dirty="0">
                <a:solidFill>
                  <a:schemeClr val="bg1"/>
                </a:solidFill>
                <a:latin typeface="+mj-lt"/>
                <a:ea typeface="Lato" panose="020F0502020204030203" pitchFamily="34" charset="0"/>
                <a:cs typeface="Lato" panose="020F0502020204030203" pitchFamily="34" charset="0"/>
              </a:rPr>
              <a:t>How People React to Disability</a:t>
            </a:r>
          </a:p>
        </p:txBody>
      </p:sp>
      <p:pic>
        <p:nvPicPr>
          <p:cNvPr id="4" name="Content Placeholder 3" descr="A sculpture of a person with their eyes wide open, scared"/>
          <p:cNvPicPr>
            <a:picLocks noGrp="1" noChangeAspect="1"/>
          </p:cNvPicPr>
          <p:nvPr>
            <p:ph idx="1"/>
          </p:nvPr>
        </p:nvPicPr>
        <p:blipFill>
          <a:blip r:embed="rId2">
            <a:extLst>
              <a:ext uri="{28A0092B-C50C-407E-A947-70E740481C1C}">
                <a14:useLocalDpi xmlns:a14="http://schemas.microsoft.com/office/drawing/2010/main" val="0"/>
              </a:ext>
            </a:extLst>
          </a:blip>
          <a:srcRect t="9704" b="9704"/>
          <a:stretch>
            <a:fillRect/>
          </a:stretch>
        </p:blipFill>
        <p:spPr>
          <a:xfrm>
            <a:off x="0" y="1208105"/>
            <a:ext cx="9033831" cy="4859041"/>
          </a:xfrm>
        </p:spPr>
      </p:pic>
      <p:sp>
        <p:nvSpPr>
          <p:cNvPr id="3" name="Footer Placeholder 2">
            <a:extLst>
              <a:ext uri="{FF2B5EF4-FFF2-40B4-BE49-F238E27FC236}">
                <a16:creationId xmlns:a16="http://schemas.microsoft.com/office/drawing/2014/main" id="{EF7CD0BB-0CCC-FC4A-B4EB-8A7FEE499877}"/>
              </a:ext>
            </a:extLst>
          </p:cNvPr>
          <p:cNvSpPr>
            <a:spLocks noGrp="1"/>
          </p:cNvSpPr>
          <p:nvPr>
            <p:ph type="ftr" sz="quarter" idx="10"/>
          </p:nvPr>
        </p:nvSpPr>
        <p:spPr/>
        <p:txBody>
          <a:bodyPr/>
          <a:lstStyle/>
          <a:p>
            <a:pPr>
              <a:defRPr/>
            </a:pPr>
            <a:r>
              <a:rPr lang="en-US"/>
              <a:t>www.RespectAbility.org</a:t>
            </a:r>
          </a:p>
        </p:txBody>
      </p:sp>
    </p:spTree>
    <p:extLst>
      <p:ext uri="{BB962C8B-B14F-4D97-AF65-F5344CB8AC3E}">
        <p14:creationId xmlns:p14="http://schemas.microsoft.com/office/powerpoint/2010/main" val="3916141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0660" y="274545"/>
            <a:ext cx="6753340" cy="553998"/>
          </a:xfrm>
        </p:spPr>
        <p:txBody>
          <a:bodyPr/>
          <a:lstStyle/>
          <a:p>
            <a:r>
              <a:rPr lang="en-US" sz="3600" b="1" dirty="0">
                <a:solidFill>
                  <a:schemeClr val="bg1"/>
                </a:solidFill>
                <a:latin typeface="+mj-lt"/>
                <a:ea typeface="Lato" panose="020F0502020204030203" pitchFamily="34" charset="0"/>
                <a:cs typeface="Lato" panose="020F0502020204030203" pitchFamily="34" charset="0"/>
              </a:rPr>
              <a:t>What Happens: Fight or Flight</a:t>
            </a:r>
          </a:p>
        </p:txBody>
      </p:sp>
      <p:pic>
        <p:nvPicPr>
          <p:cNvPr id="4" name="Content Placeholder 3" descr="Physical Indications of Fight or Flight Response&#10;Dilated Pupils&#10;Trembling&#10;Pale or Flushed Skin&#10;Rapid heartbeat and breathing"/>
          <p:cNvPicPr>
            <a:picLocks noGrp="1" noChangeAspect="1"/>
          </p:cNvPicPr>
          <p:nvPr>
            <p:ph idx="1"/>
          </p:nvPr>
        </p:nvPicPr>
        <p:blipFill rotWithShape="1">
          <a:blip r:embed="rId2">
            <a:extLst>
              <a:ext uri="{28A0092B-C50C-407E-A947-70E740481C1C}">
                <a14:useLocalDpi xmlns:a14="http://schemas.microsoft.com/office/drawing/2010/main" val="0"/>
              </a:ext>
            </a:extLst>
          </a:blip>
          <a:srcRect t="962" b="-161"/>
          <a:stretch/>
        </p:blipFill>
        <p:spPr>
          <a:xfrm>
            <a:off x="183447" y="1235242"/>
            <a:ext cx="8777106" cy="5142306"/>
          </a:xfrm>
        </p:spPr>
      </p:pic>
      <p:sp>
        <p:nvSpPr>
          <p:cNvPr id="3" name="Footer Placeholder 2">
            <a:extLst>
              <a:ext uri="{FF2B5EF4-FFF2-40B4-BE49-F238E27FC236}">
                <a16:creationId xmlns:a16="http://schemas.microsoft.com/office/drawing/2014/main" id="{6CEBA6B6-1FBD-2F4E-A0E6-A8EFCDEB0032}"/>
              </a:ext>
            </a:extLst>
          </p:cNvPr>
          <p:cNvSpPr>
            <a:spLocks noGrp="1"/>
          </p:cNvSpPr>
          <p:nvPr>
            <p:ph type="ftr" sz="quarter" idx="10"/>
          </p:nvPr>
        </p:nvSpPr>
        <p:spPr/>
        <p:txBody>
          <a:bodyPr/>
          <a:lstStyle/>
          <a:p>
            <a:pPr>
              <a:defRPr/>
            </a:pPr>
            <a:r>
              <a:rPr lang="en-US"/>
              <a:t>www.RespectAbility.org</a:t>
            </a:r>
          </a:p>
        </p:txBody>
      </p:sp>
    </p:spTree>
    <p:extLst>
      <p:ext uri="{BB962C8B-B14F-4D97-AF65-F5344CB8AC3E}">
        <p14:creationId xmlns:p14="http://schemas.microsoft.com/office/powerpoint/2010/main" val="2457492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andace, 1 year old, in play pen with her mother"/>
          <p:cNvPicPr>
            <a:picLocks noChangeAspect="1" noChangeArrowheads="1"/>
          </p:cNvPicPr>
          <p:nvPr/>
        </p:nvPicPr>
        <p:blipFill>
          <a:blip r:embed="rId3">
            <a:extLst>
              <a:ext uri="{28A0092B-C50C-407E-A947-70E740481C1C}">
                <a14:useLocalDpi xmlns:a14="http://schemas.microsoft.com/office/drawing/2010/main" val="0"/>
              </a:ext>
            </a:extLst>
          </a:blip>
          <a:srcRect r="4459"/>
          <a:stretch>
            <a:fillRect/>
          </a:stretch>
        </p:blipFill>
        <p:spPr bwMode="auto">
          <a:xfrm>
            <a:off x="4297115" y="3143254"/>
            <a:ext cx="4140200" cy="3048000"/>
          </a:xfrm>
          <a:prstGeom prst="rect">
            <a:avLst/>
          </a:prstGeom>
          <a:solidFill>
            <a:srgbClr val="FFFFFF"/>
          </a:solidFill>
          <a:ln w="28440">
            <a:solidFill>
              <a:srgbClr val="FFFFFF"/>
            </a:solidFill>
            <a:miter lim="800000"/>
            <a:headEnd/>
            <a:tailEnd/>
          </a:ln>
        </p:spPr>
      </p:pic>
      <p:pic>
        <p:nvPicPr>
          <p:cNvPr id="18436" name="Picture 4" descr="Candace, Age 10, going to camp"/>
          <p:cNvPicPr>
            <a:picLocks noChangeAspect="1" noChangeArrowheads="1"/>
          </p:cNvPicPr>
          <p:nvPr/>
        </p:nvPicPr>
        <p:blipFill>
          <a:blip r:embed="rId4">
            <a:extLst>
              <a:ext uri="{28A0092B-C50C-407E-A947-70E740481C1C}">
                <a14:useLocalDpi xmlns:a14="http://schemas.microsoft.com/office/drawing/2010/main" val="0"/>
              </a:ext>
            </a:extLst>
          </a:blip>
          <a:srcRect t="13017"/>
          <a:stretch>
            <a:fillRect/>
          </a:stretch>
        </p:blipFill>
        <p:spPr bwMode="auto">
          <a:xfrm>
            <a:off x="4572000" y="1270552"/>
            <a:ext cx="3192370" cy="2446667"/>
          </a:xfrm>
          <a:prstGeom prst="rect">
            <a:avLst/>
          </a:prstGeom>
          <a:noFill/>
          <a:ln w="28440">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pic>
        <p:nvPicPr>
          <p:cNvPr id="18438" name="Picture 1" descr="Candace Cable on a swing with bunny ears"/>
          <p:cNvPicPr>
            <a:picLocks noChangeAspect="1"/>
          </p:cNvPicPr>
          <p:nvPr/>
        </p:nvPicPr>
        <p:blipFill>
          <a:blip r:embed="rId5">
            <a:extLst>
              <a:ext uri="{28A0092B-C50C-407E-A947-70E740481C1C}">
                <a14:useLocalDpi xmlns:a14="http://schemas.microsoft.com/office/drawing/2010/main" val="0"/>
              </a:ext>
            </a:extLst>
          </a:blip>
          <a:srcRect l="11215" t="6837" r="8232" b="8096"/>
          <a:stretch>
            <a:fillRect/>
          </a:stretch>
        </p:blipFill>
        <p:spPr bwMode="auto">
          <a:xfrm>
            <a:off x="187850" y="1366274"/>
            <a:ext cx="3943304" cy="4824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9F32643-FA41-3741-A93C-CF82E7CC0CD2}"/>
              </a:ext>
            </a:extLst>
          </p:cNvPr>
          <p:cNvSpPr>
            <a:spLocks noGrp="1"/>
          </p:cNvSpPr>
          <p:nvPr>
            <p:ph type="ftr" sz="quarter" idx="10"/>
          </p:nvPr>
        </p:nvSpPr>
        <p:spPr/>
        <p:txBody>
          <a:bodyPr/>
          <a:lstStyle/>
          <a:p>
            <a:pPr>
              <a:defRPr/>
            </a:pPr>
            <a:r>
              <a:rPr lang="en-US"/>
              <a:t>www.RespectAbility.org</a:t>
            </a:r>
          </a:p>
        </p:txBody>
      </p:sp>
      <p:sp>
        <p:nvSpPr>
          <p:cNvPr id="3" name="Title 2">
            <a:extLst>
              <a:ext uri="{FF2B5EF4-FFF2-40B4-BE49-F238E27FC236}">
                <a16:creationId xmlns:a16="http://schemas.microsoft.com/office/drawing/2014/main" id="{D3924B42-E991-4196-89FA-4EE2C2587FD2}"/>
              </a:ext>
            </a:extLst>
          </p:cNvPr>
          <p:cNvSpPr>
            <a:spLocks noGrp="1"/>
          </p:cNvSpPr>
          <p:nvPr>
            <p:ph type="title"/>
          </p:nvPr>
        </p:nvSpPr>
        <p:spPr>
          <a:xfrm>
            <a:off x="457489" y="274545"/>
            <a:ext cx="8229023" cy="769441"/>
          </a:xfrm>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Candace Cable and Implicit Bias</a:t>
            </a:r>
            <a:endParaRPr lang="en-US" dirty="0">
              <a:effectLst/>
              <a:latin typeface="+mj-lt"/>
            </a:endParaRPr>
          </a:p>
          <a:p>
            <a:pPr algn="r"/>
            <a:endParaRPr lang="en-US" dirty="0">
              <a:latin typeface="+mj-lt"/>
            </a:endParaRPr>
          </a:p>
        </p:txBody>
      </p:sp>
    </p:spTree>
    <p:extLst>
      <p:ext uri="{BB962C8B-B14F-4D97-AF65-F5344CB8AC3E}">
        <p14:creationId xmlns:p14="http://schemas.microsoft.com/office/powerpoint/2010/main" val="2149070057"/>
      </p:ext>
    </p:extLst>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ndace trying to access an inaccessible ramp"/>
          <p:cNvPicPr>
            <a:picLocks noChangeAspect="1"/>
          </p:cNvPicPr>
          <p:nvPr/>
        </p:nvPicPr>
        <p:blipFill rotWithShape="1">
          <a:blip r:embed="rId2" cstate="print">
            <a:extLst>
              <a:ext uri="{28A0092B-C50C-407E-A947-70E740481C1C}">
                <a14:useLocalDpi xmlns:a14="http://schemas.microsoft.com/office/drawing/2010/main" val="0"/>
              </a:ext>
            </a:extLst>
          </a:blip>
          <a:srcRect t="22221"/>
          <a:stretch/>
        </p:blipFill>
        <p:spPr>
          <a:xfrm>
            <a:off x="2013737" y="1198110"/>
            <a:ext cx="4994457" cy="5179438"/>
          </a:xfrm>
          <a:prstGeom prst="rect">
            <a:avLst/>
          </a:prstGeom>
        </p:spPr>
      </p:pic>
      <p:sp>
        <p:nvSpPr>
          <p:cNvPr id="2" name="Footer Placeholder 1">
            <a:extLst>
              <a:ext uri="{FF2B5EF4-FFF2-40B4-BE49-F238E27FC236}">
                <a16:creationId xmlns:a16="http://schemas.microsoft.com/office/drawing/2014/main" id="{97E717E5-4546-D649-A440-4F3C599D36E9}"/>
              </a:ext>
            </a:extLst>
          </p:cNvPr>
          <p:cNvSpPr>
            <a:spLocks noGrp="1"/>
          </p:cNvSpPr>
          <p:nvPr>
            <p:ph type="ftr" sz="quarter" idx="11"/>
          </p:nvPr>
        </p:nvSpPr>
        <p:spPr/>
        <p:txBody>
          <a:bodyPr/>
          <a:lstStyle/>
          <a:p>
            <a:r>
              <a:rPr lang="en-US"/>
              <a:t>www.RespectAbility.org</a:t>
            </a:r>
            <a:endParaRPr lang="en-US" dirty="0"/>
          </a:p>
        </p:txBody>
      </p:sp>
      <p:sp>
        <p:nvSpPr>
          <p:cNvPr id="3" name="Title 2">
            <a:extLst>
              <a:ext uri="{FF2B5EF4-FFF2-40B4-BE49-F238E27FC236}">
                <a16:creationId xmlns:a16="http://schemas.microsoft.com/office/drawing/2014/main" id="{945F8CBB-8083-459F-8143-99D0CFA5492E}"/>
              </a:ext>
            </a:extLst>
          </p:cNvPr>
          <p:cNvSpPr>
            <a:spLocks noGrp="1"/>
          </p:cNvSpPr>
          <p:nvPr>
            <p:ph type="ctrTitle"/>
          </p:nvPr>
        </p:nvSpPr>
        <p:spPr>
          <a:xfrm>
            <a:off x="990600" y="22429"/>
            <a:ext cx="7772400" cy="1261884"/>
          </a:xfrm>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You have to ramp the human mind </a:t>
            </a:r>
            <a:br>
              <a:rPr lang="en-US" sz="3200" b="1" kern="1200" dirty="0">
                <a:solidFill>
                  <a:srgbClr val="FFFFFF"/>
                </a:solidFill>
                <a:effectLst/>
                <a:latin typeface="+mj-lt"/>
                <a:ea typeface="Lato" panose="020F0502020204030203" pitchFamily="34" charset="0"/>
                <a:cs typeface="Lato" panose="020F0502020204030203" pitchFamily="34" charset="0"/>
              </a:rPr>
            </a:br>
            <a:r>
              <a:rPr lang="en-US" sz="3200" b="1" kern="1200" dirty="0">
                <a:solidFill>
                  <a:srgbClr val="FFFFFF"/>
                </a:solidFill>
                <a:effectLst/>
                <a:latin typeface="+mj-lt"/>
                <a:ea typeface="Lato" panose="020F0502020204030203" pitchFamily="34" charset="0"/>
                <a:cs typeface="Lato" panose="020F0502020204030203" pitchFamily="34" charset="0"/>
              </a:rPr>
              <a:t>before ramps will work</a:t>
            </a:r>
            <a:endParaRPr lang="en-US" dirty="0">
              <a:effectLst/>
              <a:latin typeface="+mj-lt"/>
            </a:endParaRPr>
          </a:p>
          <a:p>
            <a:endParaRPr lang="en-US" dirty="0">
              <a:latin typeface="+mj-lt"/>
            </a:endParaRPr>
          </a:p>
        </p:txBody>
      </p:sp>
    </p:spTree>
    <p:extLst>
      <p:ext uri="{BB962C8B-B14F-4D97-AF65-F5344CB8AC3E}">
        <p14:creationId xmlns:p14="http://schemas.microsoft.com/office/powerpoint/2010/main" val="1491247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andace winning a gold medal at the 1980 paralympic gam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61884"/>
            <a:ext cx="5358328" cy="3785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5471894" y="1261884"/>
            <a:ext cx="3672106" cy="3970318"/>
          </a:xfrm>
          <a:prstGeom prst="rect">
            <a:avLst/>
          </a:prstGeom>
          <a:noFill/>
        </p:spPr>
        <p:txBody>
          <a:bodyPr wrap="square" rtlCol="0">
            <a:spAutoFit/>
          </a:bodyPr>
          <a:lstStyle/>
          <a:p>
            <a:r>
              <a:rPr lang="en-US" sz="2800" dirty="0"/>
              <a:t>Moscow said they didn’t have any disabled people</a:t>
            </a:r>
          </a:p>
          <a:p>
            <a:r>
              <a:rPr lang="en-US" sz="2800" dirty="0"/>
              <a:t>and wouldn’t hold the Paralympic Games!</a:t>
            </a:r>
          </a:p>
          <a:p>
            <a:endParaRPr lang="en-US" sz="2800" dirty="0"/>
          </a:p>
          <a:p>
            <a:r>
              <a:rPr lang="en-US" sz="2800" dirty="0"/>
              <a:t>Hence, the Games were held in Holland</a:t>
            </a:r>
          </a:p>
          <a:p>
            <a:endParaRPr lang="en-US" sz="2800" dirty="0"/>
          </a:p>
        </p:txBody>
      </p:sp>
      <p:sp>
        <p:nvSpPr>
          <p:cNvPr id="2" name="Footer Placeholder 1">
            <a:extLst>
              <a:ext uri="{FF2B5EF4-FFF2-40B4-BE49-F238E27FC236}">
                <a16:creationId xmlns:a16="http://schemas.microsoft.com/office/drawing/2014/main" id="{A5CB844C-6189-1E42-AF16-910C698C1A05}"/>
              </a:ext>
            </a:extLst>
          </p:cNvPr>
          <p:cNvSpPr>
            <a:spLocks noGrp="1"/>
          </p:cNvSpPr>
          <p:nvPr>
            <p:ph type="ftr" sz="quarter" idx="11"/>
          </p:nvPr>
        </p:nvSpPr>
        <p:spPr/>
        <p:txBody>
          <a:bodyPr/>
          <a:lstStyle/>
          <a:p>
            <a:r>
              <a:rPr lang="en-US"/>
              <a:t>www.RespectAbility.org</a:t>
            </a:r>
            <a:endParaRPr lang="en-US" dirty="0"/>
          </a:p>
        </p:txBody>
      </p:sp>
      <p:sp>
        <p:nvSpPr>
          <p:cNvPr id="3" name="Title 2">
            <a:extLst>
              <a:ext uri="{FF2B5EF4-FFF2-40B4-BE49-F238E27FC236}">
                <a16:creationId xmlns:a16="http://schemas.microsoft.com/office/drawing/2014/main" id="{AF66616F-2569-4703-A083-DED1DB8FB5E6}"/>
              </a:ext>
            </a:extLst>
          </p:cNvPr>
          <p:cNvSpPr>
            <a:spLocks noGrp="1"/>
          </p:cNvSpPr>
          <p:nvPr>
            <p:ph type="ctrTitle"/>
          </p:nvPr>
        </p:nvSpPr>
        <p:spPr>
          <a:xfrm>
            <a:off x="918882" y="0"/>
            <a:ext cx="7772400" cy="1261884"/>
          </a:xfrm>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1980 Paralympic Games</a:t>
            </a:r>
            <a:br>
              <a:rPr lang="en-US" sz="3200" b="1" kern="1200" dirty="0">
                <a:solidFill>
                  <a:srgbClr val="FFFFFF"/>
                </a:solidFill>
                <a:effectLst/>
                <a:latin typeface="+mj-lt"/>
                <a:ea typeface="Lato" panose="020F0502020204030203" pitchFamily="34" charset="0"/>
                <a:cs typeface="Lato" panose="020F0502020204030203" pitchFamily="34" charset="0"/>
              </a:rPr>
            </a:br>
            <a:r>
              <a:rPr lang="en-US" sz="3200" b="1" kern="1200" dirty="0">
                <a:solidFill>
                  <a:srgbClr val="FFFFFF"/>
                </a:solidFill>
                <a:effectLst/>
                <a:latin typeface="+mj-lt"/>
                <a:ea typeface="Lato" panose="020F0502020204030203" pitchFamily="34" charset="0"/>
                <a:cs typeface="Lato" panose="020F0502020204030203" pitchFamily="34" charset="0"/>
              </a:rPr>
              <a:t>, 1</a:t>
            </a:r>
            <a:r>
              <a:rPr lang="en-US" sz="3200" b="1" kern="1200" baseline="30000" dirty="0">
                <a:solidFill>
                  <a:srgbClr val="FFFFFF"/>
                </a:solidFill>
                <a:effectLst/>
                <a:latin typeface="+mj-lt"/>
                <a:ea typeface="Lato" panose="020F0502020204030203" pitchFamily="34" charset="0"/>
                <a:cs typeface="Lato" panose="020F0502020204030203" pitchFamily="34" charset="0"/>
              </a:rPr>
              <a:t>st </a:t>
            </a:r>
            <a:r>
              <a:rPr lang="en-US" sz="3200" b="1" kern="1200" dirty="0">
                <a:solidFill>
                  <a:srgbClr val="FFFFFF"/>
                </a:solidFill>
                <a:effectLst/>
                <a:latin typeface="+mj-lt"/>
                <a:ea typeface="Lato" panose="020F0502020204030203" pitchFamily="34" charset="0"/>
                <a:cs typeface="Lato" panose="020F0502020204030203" pitchFamily="34" charset="0"/>
              </a:rPr>
              <a:t>Gold Medal</a:t>
            </a:r>
            <a:endParaRPr lang="en-US" dirty="0">
              <a:effectLst/>
              <a:latin typeface="+mj-lt"/>
            </a:endParaRPr>
          </a:p>
          <a:p>
            <a:pPr algn="r"/>
            <a:endParaRPr lang="en-US" dirty="0">
              <a:latin typeface="+mj-lt"/>
            </a:endParaRPr>
          </a:p>
        </p:txBody>
      </p:sp>
    </p:spTree>
    <p:extLst>
      <p:ext uri="{BB962C8B-B14F-4D97-AF65-F5344CB8AC3E}">
        <p14:creationId xmlns:p14="http://schemas.microsoft.com/office/powerpoint/2010/main" val="772579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488" y="116546"/>
            <a:ext cx="8229023" cy="276999"/>
          </a:xfrm>
        </p:spPr>
        <p:txBody>
          <a:bodyPr>
            <a:noAutofit/>
          </a:bodyPr>
          <a:lstStyle/>
          <a:p>
            <a:pPr algn="r" eaLnBrk="1" hangingPunct="1"/>
            <a:r>
              <a:rPr lang="en-US" sz="3200" b="1" dirty="0">
                <a:solidFill>
                  <a:schemeClr val="bg1"/>
                </a:solidFill>
                <a:latin typeface="+mj-lt"/>
                <a:ea typeface="Lato" panose="020F0502020204030203" pitchFamily="34" charset="0"/>
                <a:cs typeface="Lato" panose="020F0502020204030203" pitchFamily="34" charset="0"/>
              </a:rPr>
              <a:t>Experiential Education </a:t>
            </a:r>
            <a:br>
              <a:rPr lang="en-US" sz="3200" b="1" dirty="0">
                <a:solidFill>
                  <a:schemeClr val="bg1"/>
                </a:solidFill>
                <a:latin typeface="+mj-lt"/>
                <a:ea typeface="Lato" panose="020F0502020204030203" pitchFamily="34" charset="0"/>
                <a:cs typeface="Lato" panose="020F0502020204030203" pitchFamily="34" charset="0"/>
              </a:rPr>
            </a:br>
            <a:r>
              <a:rPr lang="en-US" sz="3200" b="1" dirty="0">
                <a:solidFill>
                  <a:schemeClr val="bg1"/>
                </a:solidFill>
                <a:latin typeface="+mj-lt"/>
                <a:ea typeface="Lato" panose="020F0502020204030203" pitchFamily="34" charset="0"/>
                <a:cs typeface="Lato" panose="020F0502020204030203" pitchFamily="34" charset="0"/>
              </a:rPr>
              <a:t>Can Undo Stigmas</a:t>
            </a:r>
          </a:p>
        </p:txBody>
      </p:sp>
      <p:pic>
        <p:nvPicPr>
          <p:cNvPr id="21506" name="Content Placeholder 3" descr="The London 2012 Paralympic Games on 4, Sponsored by Sainsbury's"/>
          <p:cNvPicPr>
            <a:picLocks noGrp="1" noChangeAspect="1"/>
          </p:cNvPicPr>
          <p:nvPr>
            <p:ph idx="1"/>
          </p:nvPr>
        </p:nvPicPr>
        <p:blipFill>
          <a:blip r:embed="rId2">
            <a:extLst>
              <a:ext uri="{28A0092B-C50C-407E-A947-70E740481C1C}">
                <a14:useLocalDpi xmlns:a14="http://schemas.microsoft.com/office/drawing/2010/main" val="0"/>
              </a:ext>
            </a:extLst>
          </a:blip>
          <a:srcRect l="-71220" r="-71220"/>
          <a:stretch>
            <a:fillRect/>
          </a:stretch>
        </p:blipFill>
        <p:spPr>
          <a:xfrm>
            <a:off x="3108614" y="1526661"/>
            <a:ext cx="8229600" cy="4525963"/>
          </a:xfrm>
        </p:spPr>
      </p:pic>
      <p:pic>
        <p:nvPicPr>
          <p:cNvPr id="21507" name="Picture 4" descr="Sainsbury CEO and David Beckham with the 1 million kids challenge equipm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5257800"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E078FF9-13C7-5A49-84AC-39321910AEE2}"/>
              </a:ext>
            </a:extLst>
          </p:cNvPr>
          <p:cNvSpPr>
            <a:spLocks noGrp="1"/>
          </p:cNvSpPr>
          <p:nvPr>
            <p:ph type="ftr" sz="quarter" idx="10"/>
          </p:nvPr>
        </p:nvSpPr>
        <p:spPr/>
        <p:txBody>
          <a:bodyPr/>
          <a:lstStyle/>
          <a:p>
            <a:pPr>
              <a:defRPr/>
            </a:pPr>
            <a:r>
              <a:rPr lang="en-US"/>
              <a:t>www.RespectAbility.org</a:t>
            </a:r>
          </a:p>
        </p:txBody>
      </p:sp>
    </p:spTree>
    <p:extLst>
      <p:ext uri="{BB962C8B-B14F-4D97-AF65-F5344CB8AC3E}">
        <p14:creationId xmlns:p14="http://schemas.microsoft.com/office/powerpoint/2010/main" val="1216428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765497" y="293795"/>
            <a:ext cx="8229023" cy="492443"/>
          </a:xfrm>
        </p:spPr>
        <p:txBody>
          <a:bodyPr/>
          <a:lstStyle/>
          <a:p>
            <a:pPr algn="r" eaLnBrk="1" hangingPunct="1"/>
            <a:r>
              <a:rPr lang="en-US" sz="3200" b="1" dirty="0">
                <a:solidFill>
                  <a:schemeClr val="bg1"/>
                </a:solidFill>
                <a:latin typeface="+mj-lt"/>
                <a:ea typeface="Lato" panose="020F0502020204030203" pitchFamily="34" charset="0"/>
                <a:cs typeface="Lato" panose="020F0502020204030203" pitchFamily="34" charset="0"/>
              </a:rPr>
              <a:t>3 Historical Models of Disability</a:t>
            </a:r>
            <a:endParaRPr lang="en-US" sz="2800" b="1" dirty="0">
              <a:solidFill>
                <a:schemeClr val="bg1"/>
              </a:solidFill>
              <a:latin typeface="+mj-lt"/>
              <a:ea typeface="Lato" panose="020F0502020204030203" pitchFamily="34" charset="0"/>
              <a:cs typeface="Lato" panose="020F0502020204030203" pitchFamily="34" charset="0"/>
            </a:endParaRPr>
          </a:p>
        </p:txBody>
      </p:sp>
      <p:sp>
        <p:nvSpPr>
          <p:cNvPr id="44034" name="Content Placeholder 2"/>
          <p:cNvSpPr>
            <a:spLocks noGrp="1"/>
          </p:cNvSpPr>
          <p:nvPr>
            <p:ph idx="1"/>
          </p:nvPr>
        </p:nvSpPr>
        <p:spPr/>
        <p:txBody>
          <a:bodyPr>
            <a:normAutofit fontScale="25000" lnSpcReduction="20000"/>
          </a:bodyPr>
          <a:lstStyle/>
          <a:p>
            <a:pPr eaLnBrk="1" hangingPunct="1"/>
            <a:r>
              <a:rPr lang="en-US" sz="11200" b="1" dirty="0">
                <a:latin typeface="+mj-lt"/>
              </a:rPr>
              <a:t>Moral </a:t>
            </a:r>
            <a:r>
              <a:rPr lang="en-US" sz="11200" dirty="0">
                <a:latin typeface="+mj-lt"/>
              </a:rPr>
              <a:t>- disability is the result of sins or a curse.</a:t>
            </a:r>
          </a:p>
          <a:p>
            <a:pPr eaLnBrk="1" hangingPunct="1"/>
            <a:endParaRPr lang="en-US" sz="11200" dirty="0">
              <a:latin typeface="+mj-lt"/>
            </a:endParaRPr>
          </a:p>
          <a:p>
            <a:pPr eaLnBrk="1" hangingPunct="1"/>
            <a:r>
              <a:rPr lang="en-US" sz="11200" b="1" dirty="0">
                <a:latin typeface="+mj-lt"/>
              </a:rPr>
              <a:t>Charity</a:t>
            </a:r>
            <a:r>
              <a:rPr lang="en-US" sz="11200" dirty="0">
                <a:latin typeface="+mj-lt"/>
              </a:rPr>
              <a:t> </a:t>
            </a:r>
            <a:r>
              <a:rPr lang="mr-IN" sz="11200" dirty="0">
                <a:latin typeface="+mj-lt"/>
              </a:rPr>
              <a:t>–</a:t>
            </a:r>
            <a:r>
              <a:rPr lang="en-US" sz="11200" dirty="0">
                <a:latin typeface="+mj-lt"/>
              </a:rPr>
              <a:t> disabled person needs to be cared for.</a:t>
            </a:r>
          </a:p>
          <a:p>
            <a:pPr eaLnBrk="1" hangingPunct="1"/>
            <a:endParaRPr lang="en-US" sz="11200" dirty="0">
              <a:latin typeface="+mj-lt"/>
            </a:endParaRPr>
          </a:p>
          <a:p>
            <a:pPr eaLnBrk="1" hangingPunct="1"/>
            <a:r>
              <a:rPr lang="en-US" sz="11200" b="1" dirty="0">
                <a:latin typeface="+mj-lt"/>
              </a:rPr>
              <a:t>Medical </a:t>
            </a:r>
            <a:r>
              <a:rPr lang="en-US" sz="11200" dirty="0">
                <a:latin typeface="+mj-lt"/>
              </a:rPr>
              <a:t>- conditions or illnesses needing a cure and institutionalization because of disruptive</a:t>
            </a:r>
          </a:p>
          <a:p>
            <a:r>
              <a:rPr lang="en-US" sz="11200" dirty="0">
                <a:latin typeface="+mj-lt"/>
              </a:rPr>
              <a:t>Persons with disabilities are viewed as </a:t>
            </a:r>
            <a:r>
              <a:rPr lang="en-US" sz="11200" b="1" dirty="0">
                <a:latin typeface="+mj-lt"/>
              </a:rPr>
              <a:t>objects</a:t>
            </a:r>
            <a:r>
              <a:rPr lang="en-US" sz="11200" dirty="0">
                <a:latin typeface="+mj-lt"/>
              </a:rPr>
              <a:t> of charity, medical treatment and social protection, as the “other”. When rather they should be </a:t>
            </a:r>
            <a:r>
              <a:rPr lang="en-US" sz="11200" b="1" dirty="0">
                <a:latin typeface="+mj-lt"/>
              </a:rPr>
              <a:t>subjects</a:t>
            </a:r>
            <a:r>
              <a:rPr lang="en-US" sz="11200" dirty="0">
                <a:latin typeface="+mj-lt"/>
              </a:rPr>
              <a:t> with rights, who are capable of claiming those rights and making decisions for their lives based on their free and informed consent as well as being active members of society </a:t>
            </a:r>
          </a:p>
          <a:p>
            <a:pPr marL="0" indent="0">
              <a:buNone/>
            </a:pPr>
            <a:endParaRPr lang="en-US" sz="3000" dirty="0">
              <a:latin typeface="+mj-lt"/>
            </a:endParaRPr>
          </a:p>
          <a:p>
            <a:pPr marL="0" indent="0">
              <a:buNone/>
            </a:pPr>
            <a:r>
              <a:rPr lang="en-US" sz="3000" dirty="0">
                <a:latin typeface="+mj-lt"/>
              </a:rPr>
              <a:t>                                         </a:t>
            </a:r>
          </a:p>
          <a:p>
            <a:pPr eaLnBrk="1" hangingPunct="1"/>
            <a:endParaRPr lang="en-US" dirty="0">
              <a:latin typeface="+mj-lt"/>
            </a:endParaRPr>
          </a:p>
        </p:txBody>
      </p:sp>
      <p:sp>
        <p:nvSpPr>
          <p:cNvPr id="3" name="Footer Placeholder 2">
            <a:extLst>
              <a:ext uri="{FF2B5EF4-FFF2-40B4-BE49-F238E27FC236}">
                <a16:creationId xmlns:a16="http://schemas.microsoft.com/office/drawing/2014/main" id="{232F057D-02F7-964D-BCC3-BCDBED71017F}"/>
              </a:ext>
            </a:extLst>
          </p:cNvPr>
          <p:cNvSpPr>
            <a:spLocks noGrp="1"/>
          </p:cNvSpPr>
          <p:nvPr>
            <p:ph type="ftr" sz="quarter" idx="10"/>
          </p:nvPr>
        </p:nvSpPr>
        <p:spPr/>
        <p:txBody>
          <a:bodyPr/>
          <a:lstStyle/>
          <a:p>
            <a:pPr>
              <a:defRPr/>
            </a:pPr>
            <a:r>
              <a:rPr lang="en-US"/>
              <a:t>www.RespectAbility.org</a:t>
            </a:r>
          </a:p>
        </p:txBody>
      </p:sp>
    </p:spTree>
    <p:extLst>
      <p:ext uri="{BB962C8B-B14F-4D97-AF65-F5344CB8AC3E}">
        <p14:creationId xmlns:p14="http://schemas.microsoft.com/office/powerpoint/2010/main" val="148919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381000" y="4800600"/>
            <a:ext cx="3008313" cy="1162050"/>
          </a:xfrm>
        </p:spPr>
        <p:txBody>
          <a:bodyPr>
            <a:normAutofit fontScale="90000"/>
          </a:bodyPr>
          <a:lstStyle/>
          <a:p>
            <a:pPr eaLnBrk="1" hangingPunct="1"/>
            <a:r>
              <a:rPr lang="en-US" dirty="0">
                <a:solidFill>
                  <a:schemeClr val="tx1"/>
                </a:solidFill>
                <a:latin typeface="+mj-lt"/>
              </a:rPr>
              <a:t>President Franklin Delano Roosevelt’</a:t>
            </a:r>
            <a:r>
              <a:rPr lang="en-US" altLang="ja-JP" dirty="0">
                <a:solidFill>
                  <a:schemeClr val="tx1"/>
                </a:solidFill>
                <a:latin typeface="+mj-lt"/>
              </a:rPr>
              <a:t>s physical disability was hidden from the public.</a:t>
            </a:r>
            <a:br>
              <a:rPr lang="en-US" altLang="ja-JP" dirty="0">
                <a:solidFill>
                  <a:schemeClr val="tx1"/>
                </a:solidFill>
                <a:latin typeface="+mj-lt"/>
              </a:rPr>
            </a:br>
            <a:endParaRPr lang="en-US" dirty="0">
              <a:solidFill>
                <a:schemeClr val="tx1"/>
              </a:solidFill>
              <a:latin typeface="+mj-lt"/>
            </a:endParaRPr>
          </a:p>
        </p:txBody>
      </p:sp>
      <p:sp>
        <p:nvSpPr>
          <p:cNvPr id="38914" name="Rectangle 3"/>
          <p:cNvSpPr>
            <a:spLocks noGrp="1" noChangeArrowheads="1"/>
          </p:cNvSpPr>
          <p:nvPr>
            <p:ph idx="1"/>
          </p:nvPr>
        </p:nvSpPr>
        <p:spPr>
          <a:xfrm>
            <a:off x="3574762" y="1295400"/>
            <a:ext cx="5111750" cy="4700214"/>
          </a:xfrm>
        </p:spPr>
        <p:txBody>
          <a:bodyPr>
            <a:noAutofit/>
          </a:bodyPr>
          <a:lstStyle/>
          <a:p>
            <a:pPr marL="342900" indent="-342900" eaLnBrk="1" hangingPunct="1">
              <a:spcBef>
                <a:spcPct val="0"/>
              </a:spcBef>
              <a:buFont typeface="Arial" panose="020B0604020202020204" pitchFamily="34" charset="0"/>
              <a:buChar char="•"/>
            </a:pPr>
            <a:r>
              <a:rPr lang="en-US" sz="2400" dirty="0">
                <a:latin typeface="+mj-lt"/>
                <a:ea typeface="Lato" panose="020F0502020204030203" pitchFamily="34" charset="0"/>
                <a:cs typeface="Lato" panose="020F0502020204030203" pitchFamily="34" charset="0"/>
              </a:rPr>
              <a:t>1900’s: 29 states pass </a:t>
            </a:r>
            <a:r>
              <a:rPr lang="en-US" sz="2400" b="1" dirty="0">
                <a:latin typeface="+mj-lt"/>
                <a:ea typeface="Lato" panose="020F0502020204030203" pitchFamily="34" charset="0"/>
                <a:cs typeface="Lato" panose="020F0502020204030203" pitchFamily="34" charset="0"/>
              </a:rPr>
              <a:t>compulsory sterilization laws </a:t>
            </a:r>
            <a:r>
              <a:rPr lang="en-US" sz="2400" dirty="0">
                <a:latin typeface="+mj-lt"/>
                <a:ea typeface="Lato" panose="020F0502020204030203" pitchFamily="34" charset="0"/>
                <a:cs typeface="Lato" panose="020F0502020204030203" pitchFamily="34" charset="0"/>
              </a:rPr>
              <a:t>directed at people with genetic illnesses or conditions. US Supreme Court rules that forced sterilization of people with disabilities is not a violation of constitutional rights.</a:t>
            </a:r>
          </a:p>
          <a:p>
            <a:pPr marL="342900" indent="-342900" eaLnBrk="1" hangingPunct="1">
              <a:spcBef>
                <a:spcPct val="0"/>
              </a:spcBef>
              <a:buFont typeface="Arial" panose="020B0604020202020204" pitchFamily="34" charset="0"/>
              <a:buChar char="•"/>
            </a:pPr>
            <a:r>
              <a:rPr lang="ja-JP" altLang="en-US" sz="2400" dirty="0">
                <a:latin typeface="+mj-lt"/>
                <a:cs typeface="Lato" panose="020F0502020204030203" pitchFamily="34" charset="0"/>
              </a:rPr>
              <a:t>“</a:t>
            </a:r>
            <a:r>
              <a:rPr lang="en-US" altLang="ja-JP" sz="2400" b="1" dirty="0">
                <a:latin typeface="+mj-lt"/>
                <a:ea typeface="Lato" panose="020F0502020204030203" pitchFamily="34" charset="0"/>
                <a:cs typeface="Lato" panose="020F0502020204030203" pitchFamily="34" charset="0"/>
              </a:rPr>
              <a:t>Ugly Laws</a:t>
            </a:r>
            <a:r>
              <a:rPr lang="ja-JP" altLang="en-US" sz="2400" dirty="0">
                <a:latin typeface="+mj-lt"/>
                <a:cs typeface="Lato" panose="020F0502020204030203" pitchFamily="34" charset="0"/>
              </a:rPr>
              <a:t>”</a:t>
            </a:r>
            <a:r>
              <a:rPr lang="en-US" altLang="ja-JP" sz="2400" dirty="0">
                <a:latin typeface="+mj-lt"/>
                <a:ea typeface="Lato" panose="020F0502020204030203" pitchFamily="34" charset="0"/>
                <a:cs typeface="Lato" panose="020F0502020204030203" pitchFamily="34" charset="0"/>
              </a:rPr>
              <a:t> in some states prohibit persons </a:t>
            </a:r>
            <a:r>
              <a:rPr lang="ja-JP" altLang="en-US" sz="2400" dirty="0">
                <a:latin typeface="+mj-lt"/>
                <a:cs typeface="Lato" panose="020F0502020204030203" pitchFamily="34" charset="0"/>
              </a:rPr>
              <a:t>“</a:t>
            </a:r>
            <a:r>
              <a:rPr lang="en-US" altLang="ja-JP" sz="2400" dirty="0">
                <a:latin typeface="+mj-lt"/>
                <a:ea typeface="Lato" panose="020F0502020204030203" pitchFamily="34" charset="0"/>
                <a:cs typeface="Lato" panose="020F0502020204030203" pitchFamily="34" charset="0"/>
              </a:rPr>
              <a:t>diseased, maimed, or deformed</a:t>
            </a:r>
            <a:r>
              <a:rPr lang="ja-JP" altLang="en-US" sz="2400" dirty="0">
                <a:latin typeface="+mj-lt"/>
                <a:cs typeface="Lato" panose="020F0502020204030203" pitchFamily="34" charset="0"/>
              </a:rPr>
              <a:t>”</a:t>
            </a:r>
            <a:r>
              <a:rPr lang="en-US" altLang="ja-JP" sz="2400" dirty="0">
                <a:latin typeface="+mj-lt"/>
                <a:ea typeface="Lato" panose="020F0502020204030203" pitchFamily="34" charset="0"/>
                <a:cs typeface="Lato" panose="020F0502020204030203" pitchFamily="34" charset="0"/>
              </a:rPr>
              <a:t> from appearing in public. (San Francisco, 1867 )</a:t>
            </a:r>
            <a:endParaRPr lang="en-US" altLang="ja-JP" sz="2400" b="1" dirty="0">
              <a:latin typeface="+mj-lt"/>
              <a:ea typeface="Lato" panose="020F0502020204030203" pitchFamily="34" charset="0"/>
              <a:cs typeface="Lato" panose="020F0502020204030203" pitchFamily="34" charset="0"/>
            </a:endParaRPr>
          </a:p>
          <a:p>
            <a:pPr marL="342900" indent="-342900" eaLnBrk="1" hangingPunct="1">
              <a:spcBef>
                <a:spcPct val="0"/>
              </a:spcBef>
              <a:buFont typeface="Arial" panose="020B0604020202020204" pitchFamily="34" charset="0"/>
              <a:buChar char="•"/>
            </a:pPr>
            <a:r>
              <a:rPr lang="en-US" altLang="ja-JP" sz="2400" b="1" dirty="0">
                <a:latin typeface="+mj-lt"/>
                <a:ea typeface="Lato" panose="020F0502020204030203" pitchFamily="34" charset="0"/>
                <a:cs typeface="Lato" panose="020F0502020204030203" pitchFamily="34" charset="0"/>
              </a:rPr>
              <a:t>Eugenics Movement</a:t>
            </a:r>
          </a:p>
          <a:p>
            <a:pPr eaLnBrk="1" hangingPunct="1">
              <a:spcBef>
                <a:spcPct val="0"/>
              </a:spcBef>
            </a:pPr>
            <a:endParaRPr lang="en-US" sz="2400" dirty="0">
              <a:latin typeface="+mj-lt"/>
              <a:ea typeface="Lato" panose="020F0502020204030203" pitchFamily="34" charset="0"/>
              <a:cs typeface="Lato" panose="020F0502020204030203" pitchFamily="34" charset="0"/>
            </a:endParaRPr>
          </a:p>
          <a:p>
            <a:pPr eaLnBrk="1" hangingPunct="1">
              <a:spcBef>
                <a:spcPct val="0"/>
              </a:spcBef>
              <a:buFontTx/>
              <a:buNone/>
            </a:pPr>
            <a:endParaRPr lang="en-US" sz="2400" b="1" dirty="0">
              <a:latin typeface="+mj-lt"/>
              <a:ea typeface="Lato" panose="020F0502020204030203" pitchFamily="34" charset="0"/>
              <a:cs typeface="Lato" panose="020F0502020204030203" pitchFamily="34" charset="0"/>
            </a:endParaRPr>
          </a:p>
          <a:p>
            <a:pPr eaLnBrk="1" hangingPunct="1">
              <a:spcBef>
                <a:spcPct val="0"/>
              </a:spcBef>
              <a:buFontTx/>
              <a:buNone/>
            </a:pPr>
            <a:endParaRPr lang="en-US" sz="2400" dirty="0">
              <a:latin typeface="+mj-lt"/>
              <a:ea typeface="Lato" panose="020F0502020204030203" pitchFamily="34" charset="0"/>
              <a:cs typeface="Lato" panose="020F0502020204030203" pitchFamily="34" charset="0"/>
            </a:endParaRPr>
          </a:p>
        </p:txBody>
      </p:sp>
      <p:pic>
        <p:nvPicPr>
          <p:cNvPr id="38916" name="Picture 2" descr="President Franklin Roosevelt sitting in a wheelchair with a young girl next to hi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63290"/>
            <a:ext cx="27813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1BD75C59-3B8D-A340-A238-0D1FB55A17AA}"/>
              </a:ext>
            </a:extLst>
          </p:cNvPr>
          <p:cNvSpPr txBox="1">
            <a:spLocks/>
          </p:cNvSpPr>
          <p:nvPr/>
        </p:nvSpPr>
        <p:spPr bwMode="auto">
          <a:xfrm>
            <a:off x="765497" y="293795"/>
            <a:ext cx="82290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lvl1pPr algn="l" rtl="0" eaLnBrk="0" fontAlgn="base" hangingPunct="0">
              <a:spcBef>
                <a:spcPct val="0"/>
              </a:spcBef>
              <a:spcAft>
                <a:spcPct val="0"/>
              </a:spcAft>
              <a:defRPr sz="2000" b="1">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03433" algn="ctr" rtl="0" eaLnBrk="0" fontAlgn="base" hangingPunct="0">
              <a:spcBef>
                <a:spcPct val="0"/>
              </a:spcBef>
              <a:spcAft>
                <a:spcPct val="0"/>
              </a:spcAft>
              <a:defRPr>
                <a:solidFill>
                  <a:schemeClr val="tx2"/>
                </a:solidFill>
                <a:latin typeface="Calibri" panose="020F0502020204030204" pitchFamily="34" charset="0"/>
              </a:defRPr>
            </a:lvl6pPr>
            <a:lvl7pPr marL="806867" algn="ctr" rtl="0" eaLnBrk="0" fontAlgn="base" hangingPunct="0">
              <a:spcBef>
                <a:spcPct val="0"/>
              </a:spcBef>
              <a:spcAft>
                <a:spcPct val="0"/>
              </a:spcAft>
              <a:defRPr>
                <a:solidFill>
                  <a:schemeClr val="tx2"/>
                </a:solidFill>
                <a:latin typeface="Calibri" panose="020F0502020204030204" pitchFamily="34" charset="0"/>
              </a:defRPr>
            </a:lvl7pPr>
            <a:lvl8pPr marL="1210300" algn="ctr" rtl="0" eaLnBrk="0" fontAlgn="base" hangingPunct="0">
              <a:spcBef>
                <a:spcPct val="0"/>
              </a:spcBef>
              <a:spcAft>
                <a:spcPct val="0"/>
              </a:spcAft>
              <a:defRPr>
                <a:solidFill>
                  <a:schemeClr val="tx2"/>
                </a:solidFill>
                <a:latin typeface="Calibri" panose="020F0502020204030204" pitchFamily="34" charset="0"/>
              </a:defRPr>
            </a:lvl8pPr>
            <a:lvl9pPr marL="1613733" algn="ctr" rtl="0" eaLnBrk="0" fontAlgn="base" hangingPunct="0">
              <a:spcBef>
                <a:spcPct val="0"/>
              </a:spcBef>
              <a:spcAft>
                <a:spcPct val="0"/>
              </a:spcAft>
              <a:defRPr>
                <a:solidFill>
                  <a:schemeClr val="tx2"/>
                </a:solidFill>
                <a:latin typeface="Calibri" panose="020F0502020204030204" pitchFamily="34" charset="0"/>
              </a:defRPr>
            </a:lvl9pPr>
          </a:lstStyle>
          <a:p>
            <a:pPr algn="r" defTabSz="914400" eaLnBrk="1" hangingPunct="1"/>
            <a:r>
              <a:rPr lang="en-US" sz="3200" kern="0" dirty="0">
                <a:solidFill>
                  <a:schemeClr val="bg1"/>
                </a:solidFill>
                <a:latin typeface="Lato" panose="020F0502020204030203" pitchFamily="34" charset="0"/>
                <a:ea typeface="Lato" panose="020F0502020204030203" pitchFamily="34" charset="0"/>
                <a:cs typeface="Lato" panose="020F0502020204030203" pitchFamily="34" charset="0"/>
              </a:rPr>
              <a:t>Disability History - Prejudice</a:t>
            </a:r>
            <a:endParaRPr lang="en-US" sz="2800" kern="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Footer Placeholder 2">
            <a:extLst>
              <a:ext uri="{FF2B5EF4-FFF2-40B4-BE49-F238E27FC236}">
                <a16:creationId xmlns:a16="http://schemas.microsoft.com/office/drawing/2014/main" id="{FCE6657A-2E83-F44A-90FC-E1DD95E470C9}"/>
              </a:ext>
            </a:extLst>
          </p:cNvPr>
          <p:cNvSpPr>
            <a:spLocks noGrp="1"/>
          </p:cNvSpPr>
          <p:nvPr>
            <p:ph type="ftr" sz="quarter" idx="11"/>
          </p:nvPr>
        </p:nvSpPr>
        <p:spPr/>
        <p:txBody>
          <a:bodyPr/>
          <a:lstStyle/>
          <a:p>
            <a:r>
              <a:rPr lang="en-US"/>
              <a:t>www.RespectAbility.org</a:t>
            </a:r>
            <a:endParaRPr lang="en-US" dirty="0"/>
          </a:p>
        </p:txBody>
      </p:sp>
    </p:spTree>
    <p:extLst>
      <p:ext uri="{BB962C8B-B14F-4D97-AF65-F5344CB8AC3E}">
        <p14:creationId xmlns:p14="http://schemas.microsoft.com/office/powerpoint/2010/main" val="2058932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2480150" y="333596"/>
            <a:ext cx="7238082" cy="143220"/>
          </a:xfrm>
        </p:spPr>
        <p:txBody>
          <a:bodyPr>
            <a:noAutofit/>
          </a:bodyPr>
          <a:lstStyle/>
          <a:p>
            <a:r>
              <a:rPr lang="en-US" sz="3200" b="1" dirty="0">
                <a:solidFill>
                  <a:schemeClr val="bg1"/>
                </a:solidFill>
                <a:latin typeface="+mj-lt"/>
                <a:ea typeface="Lato" panose="020F0502020204030203" pitchFamily="34" charset="0"/>
                <a:cs typeface="Lato" panose="020F0502020204030203" pitchFamily="34" charset="0"/>
              </a:rPr>
              <a:t>Stigma: Disability in the Closet</a:t>
            </a:r>
          </a:p>
        </p:txBody>
      </p:sp>
      <p:sp>
        <p:nvSpPr>
          <p:cNvPr id="3" name="Content Placeholder 2"/>
          <p:cNvSpPr>
            <a:spLocks noGrp="1"/>
          </p:cNvSpPr>
          <p:nvPr>
            <p:ph idx="1"/>
          </p:nvPr>
        </p:nvSpPr>
        <p:spPr>
          <a:xfrm>
            <a:off x="457489" y="1577228"/>
            <a:ext cx="8229023" cy="4129511"/>
          </a:xfrm>
        </p:spPr>
        <p:txBody>
          <a:bodyPr>
            <a:normAutofit fontScale="47500" lnSpcReduction="20000"/>
          </a:bodyPr>
          <a:lstStyle/>
          <a:p>
            <a:pPr marL="0" indent="0">
              <a:buNone/>
            </a:pPr>
            <a:r>
              <a:rPr lang="en-US" sz="6600" b="1" dirty="0">
                <a:latin typeface="+mj-lt"/>
                <a:ea typeface="Lato" panose="020F0502020204030203" pitchFamily="34" charset="0"/>
                <a:cs typeface="Lato" panose="020F0502020204030203" pitchFamily="34" charset="0"/>
              </a:rPr>
              <a:t>The Big 3: Aging, Disability &amp; Death </a:t>
            </a:r>
          </a:p>
          <a:p>
            <a:pPr marL="0" indent="0">
              <a:buNone/>
            </a:pPr>
            <a:endParaRPr lang="en-US" sz="6600" dirty="0">
              <a:latin typeface="+mj-lt"/>
              <a:ea typeface="Lato" panose="020F0502020204030203" pitchFamily="34" charset="0"/>
              <a:cs typeface="Lato" panose="020F0502020204030203" pitchFamily="34" charset="0"/>
            </a:endParaRPr>
          </a:p>
          <a:p>
            <a:pPr marL="0" indent="0">
              <a:buNone/>
            </a:pPr>
            <a:r>
              <a:rPr lang="en-US" sz="6600" dirty="0">
                <a:latin typeface="+mj-lt"/>
                <a:ea typeface="Lato" panose="020F0502020204030203" pitchFamily="34" charset="0"/>
                <a:cs typeface="Lato" panose="020F0502020204030203" pitchFamily="34" charset="0"/>
              </a:rPr>
              <a:t>As human beings, our “superpower” is denial</a:t>
            </a:r>
          </a:p>
          <a:p>
            <a:pPr marL="0" indent="0">
              <a:buNone/>
            </a:pPr>
            <a:endParaRPr lang="en-US" sz="6600" dirty="0">
              <a:latin typeface="+mj-lt"/>
              <a:ea typeface="Lato" panose="020F0502020204030203" pitchFamily="34" charset="0"/>
              <a:cs typeface="Lato" panose="020F0502020204030203" pitchFamily="34" charset="0"/>
            </a:endParaRPr>
          </a:p>
          <a:p>
            <a:pPr marL="0" indent="0">
              <a:buNone/>
            </a:pPr>
            <a:r>
              <a:rPr lang="en-US" sz="6600" dirty="0">
                <a:latin typeface="+mj-lt"/>
                <a:ea typeface="Lato" panose="020F0502020204030203" pitchFamily="34" charset="0"/>
                <a:cs typeface="Lato" panose="020F0502020204030203" pitchFamily="34" charset="0"/>
              </a:rPr>
              <a:t>People with non-visible disabilities such as mental health conditions, learning disabilities, being hard of hearing often are “in the closet” about their disabilities. </a:t>
            </a:r>
          </a:p>
        </p:txBody>
      </p:sp>
      <p:sp>
        <p:nvSpPr>
          <p:cNvPr id="4" name="Footer Placeholder 3">
            <a:extLst>
              <a:ext uri="{FF2B5EF4-FFF2-40B4-BE49-F238E27FC236}">
                <a16:creationId xmlns:a16="http://schemas.microsoft.com/office/drawing/2014/main" id="{D0783BF8-D7AF-0548-B6F4-619D83E0F930}"/>
              </a:ext>
            </a:extLst>
          </p:cNvPr>
          <p:cNvSpPr>
            <a:spLocks noGrp="1"/>
          </p:cNvSpPr>
          <p:nvPr>
            <p:ph type="ftr" sz="quarter" idx="10"/>
          </p:nvPr>
        </p:nvSpPr>
        <p:spPr/>
        <p:txBody>
          <a:bodyPr/>
          <a:lstStyle/>
          <a:p>
            <a:pPr>
              <a:defRPr/>
            </a:pPr>
            <a:r>
              <a:rPr lang="en-US"/>
              <a:t>www.RespectAbility.org</a:t>
            </a:r>
          </a:p>
        </p:txBody>
      </p:sp>
    </p:spTree>
    <p:extLst>
      <p:ext uri="{BB962C8B-B14F-4D97-AF65-F5344CB8AC3E}">
        <p14:creationId xmlns:p14="http://schemas.microsoft.com/office/powerpoint/2010/main" val="259198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443371" y="330669"/>
            <a:ext cx="6412373" cy="477346"/>
          </a:xfrm>
        </p:spPr>
        <p:txBody>
          <a:bodyPr>
            <a:noAutofit/>
          </a:bodyPr>
          <a:lstStyle/>
          <a:p>
            <a:pPr algn="r"/>
            <a:r>
              <a:rPr lang="en-US" sz="4000" b="1" dirty="0">
                <a:solidFill>
                  <a:schemeClr val="bg1"/>
                </a:solidFill>
                <a:latin typeface="Arial" panose="020B0604020202020204" pitchFamily="34" charset="0"/>
                <a:ea typeface="Lato" panose="020F0502020204030203" pitchFamily="34" charset="0"/>
                <a:cs typeface="Arial" panose="020B0604020202020204" pitchFamily="34" charset="0"/>
              </a:rPr>
              <a:t>Thank You!  </a:t>
            </a:r>
            <a:endParaRPr lang="en-US" sz="4000" b="1" i="1" dirty="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12AEC62E-E488-4009-AB61-199F7A4D2D35}"/>
              </a:ext>
            </a:extLst>
          </p:cNvPr>
          <p:cNvSpPr>
            <a:spLocks noGrp="1"/>
          </p:cNvSpPr>
          <p:nvPr>
            <p:ph type="body" idx="1"/>
          </p:nvPr>
        </p:nvSpPr>
        <p:spPr>
          <a:xfrm>
            <a:off x="141025" y="1442512"/>
            <a:ext cx="8861950" cy="3656386"/>
          </a:xfrm>
        </p:spPr>
        <p:txBody>
          <a:bodyPr/>
          <a:lstStyle/>
          <a:p>
            <a:pPr algn="ctr"/>
            <a:r>
              <a:rPr lang="en-US" sz="2800" b="1" dirty="0">
                <a:latin typeface="+mj-lt"/>
                <a:ea typeface="Lato" panose="020F0502020204030203" pitchFamily="34" charset="0"/>
                <a:cs typeface="Lato" panose="020F0502020204030203" pitchFamily="34" charset="0"/>
              </a:rPr>
              <a:t>Thank you to the New York Women’s Foundation and the Coca-Cola Foundation for their direct support for this effort. </a:t>
            </a:r>
          </a:p>
          <a:p>
            <a:pPr algn="ctr"/>
            <a:endParaRPr lang="en-US" sz="2400" dirty="0">
              <a:latin typeface="+mj-lt"/>
              <a:ea typeface="Lato" panose="020F0502020204030203" pitchFamily="34" charset="0"/>
              <a:cs typeface="Lato" panose="020F0502020204030203" pitchFamily="34" charset="0"/>
            </a:endParaRPr>
          </a:p>
          <a:p>
            <a:pPr algn="ctr"/>
            <a:r>
              <a:rPr lang="en-US" sz="2400" dirty="0">
                <a:latin typeface="+mj-lt"/>
                <a:ea typeface="Lato" panose="020F0502020204030203" pitchFamily="34" charset="0"/>
                <a:cs typeface="Lato" panose="020F0502020204030203" pitchFamily="34" charset="0"/>
              </a:rPr>
              <a:t>And </a:t>
            </a:r>
          </a:p>
          <a:p>
            <a:pPr algn="ctr"/>
            <a:endParaRPr lang="en-US" sz="2400" dirty="0">
              <a:latin typeface="+mj-lt"/>
              <a:ea typeface="Lato" panose="020F0502020204030203" pitchFamily="34" charset="0"/>
              <a:cs typeface="Lato" panose="020F0502020204030203" pitchFamily="34" charset="0"/>
            </a:endParaRPr>
          </a:p>
          <a:p>
            <a:pPr algn="ctr"/>
            <a:r>
              <a:rPr lang="en-US" sz="2800" dirty="0">
                <a:latin typeface="+mj-lt"/>
                <a:ea typeface="Lato" panose="020F0502020204030203" pitchFamily="34" charset="0"/>
                <a:cs typeface="Lato" panose="020F0502020204030203" pitchFamily="34" charset="0"/>
              </a:rPr>
              <a:t>Thank you to our generous hosts here </a:t>
            </a:r>
          </a:p>
          <a:p>
            <a:pPr algn="ctr"/>
            <a:r>
              <a:rPr lang="en-US" sz="2800" dirty="0">
                <a:latin typeface="+mj-lt"/>
                <a:ea typeface="Lato" panose="020F0502020204030203" pitchFamily="34" charset="0"/>
                <a:cs typeface="Lato" panose="020F0502020204030203" pitchFamily="34" charset="0"/>
              </a:rPr>
              <a:t>at the Guttman Office of </a:t>
            </a:r>
            <a:r>
              <a:rPr lang="en-US" sz="2800" dirty="0" err="1">
                <a:latin typeface="+mj-lt"/>
                <a:ea typeface="Lato" panose="020F0502020204030203" pitchFamily="34" charset="0"/>
                <a:cs typeface="Lato" panose="020F0502020204030203" pitchFamily="34" charset="0"/>
              </a:rPr>
              <a:t>AccessABILITY</a:t>
            </a:r>
            <a:r>
              <a:rPr lang="en-US" sz="2800" dirty="0">
                <a:latin typeface="+mj-lt"/>
                <a:ea typeface="Lato" panose="020F0502020204030203" pitchFamily="34" charset="0"/>
                <a:cs typeface="Lato" panose="020F0502020204030203" pitchFamily="34" charset="0"/>
              </a:rPr>
              <a:t> Services</a:t>
            </a:r>
          </a:p>
        </p:txBody>
      </p:sp>
      <p:pic>
        <p:nvPicPr>
          <p:cNvPr id="9" name="Picture 8" descr="The Coca-Cola Foundation Logo">
            <a:extLst>
              <a:ext uri="{FF2B5EF4-FFF2-40B4-BE49-F238E27FC236}">
                <a16:creationId xmlns:a16="http://schemas.microsoft.com/office/drawing/2014/main" id="{B5B4F25E-9D5A-514F-9EEF-7CE0C7082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444" y="2203905"/>
            <a:ext cx="3797300" cy="2133600"/>
          </a:xfrm>
          <a:prstGeom prst="rect">
            <a:avLst/>
          </a:prstGeom>
        </p:spPr>
      </p:pic>
      <p:pic>
        <p:nvPicPr>
          <p:cNvPr id="11" name="Picture 10" descr="The New York Women's Foundation Logo">
            <a:extLst>
              <a:ext uri="{FF2B5EF4-FFF2-40B4-BE49-F238E27FC236}">
                <a16:creationId xmlns:a16="http://schemas.microsoft.com/office/drawing/2014/main" id="{CF44E984-CBB2-7E4A-A512-164D1B312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871" y="2388055"/>
            <a:ext cx="3175000" cy="1765300"/>
          </a:xfrm>
          <a:prstGeom prst="rect">
            <a:avLst/>
          </a:prstGeom>
        </p:spPr>
      </p:pic>
      <p:pic>
        <p:nvPicPr>
          <p:cNvPr id="13" name="Picture 12" descr="Guttman Community College logo">
            <a:extLst>
              <a:ext uri="{FF2B5EF4-FFF2-40B4-BE49-F238E27FC236}">
                <a16:creationId xmlns:a16="http://schemas.microsoft.com/office/drawing/2014/main" id="{8FBB7F59-0638-8A4B-9F44-25E0EC0C3F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2950" y="5369969"/>
            <a:ext cx="2578100" cy="1092200"/>
          </a:xfrm>
          <a:prstGeom prst="rect">
            <a:avLst/>
          </a:prstGeom>
        </p:spPr>
      </p:pic>
    </p:spTree>
    <p:extLst>
      <p:ext uri="{BB962C8B-B14F-4D97-AF65-F5344CB8AC3E}">
        <p14:creationId xmlns:p14="http://schemas.microsoft.com/office/powerpoint/2010/main" val="1326682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2412694" y="274545"/>
            <a:ext cx="6273818" cy="492443"/>
          </a:xfrm>
        </p:spPr>
        <p:txBody>
          <a:bodyPr/>
          <a:lstStyle/>
          <a:p>
            <a:pPr eaLnBrk="1" hangingPunct="1"/>
            <a:r>
              <a:rPr lang="en-GB" sz="3200" b="1" dirty="0">
                <a:solidFill>
                  <a:schemeClr val="bg1"/>
                </a:solidFill>
                <a:latin typeface="+mj-lt"/>
                <a:ea typeface="Lato" panose="020F0502020204030203" pitchFamily="34" charset="0"/>
                <a:cs typeface="Lato" panose="020F0502020204030203" pitchFamily="34" charset="0"/>
              </a:rPr>
              <a:t>What is Disability in Social Model?</a:t>
            </a:r>
            <a:endParaRPr lang="en-US" sz="3200" b="1" dirty="0">
              <a:solidFill>
                <a:schemeClr val="bg1"/>
              </a:solidFill>
              <a:latin typeface="+mj-lt"/>
              <a:ea typeface="Lato" panose="020F0502020204030203" pitchFamily="34" charset="0"/>
              <a:cs typeface="Lato" panose="020F0502020204030203" pitchFamily="34" charset="0"/>
            </a:endParaRPr>
          </a:p>
        </p:txBody>
      </p:sp>
      <p:sp>
        <p:nvSpPr>
          <p:cNvPr id="31748" name="Rectangle 3"/>
          <p:cNvSpPr>
            <a:spLocks noGrp="1" noChangeArrowheads="1"/>
          </p:cNvSpPr>
          <p:nvPr>
            <p:ph type="body" idx="1"/>
          </p:nvPr>
        </p:nvSpPr>
        <p:spPr>
          <a:xfrm>
            <a:off x="457489" y="1577228"/>
            <a:ext cx="8229023" cy="5006227"/>
          </a:xfrm>
        </p:spPr>
        <p:txBody>
          <a:bodyPr>
            <a:normAutofit/>
          </a:bodyPr>
          <a:lstStyle/>
          <a:p>
            <a:pPr eaLnBrk="1" hangingPunct="1"/>
            <a:r>
              <a:rPr lang="en-GB" sz="2500" i="1" dirty="0">
                <a:latin typeface="+mj-lt"/>
                <a:ea typeface="Lato" panose="020F0502020204030203" pitchFamily="34" charset="0"/>
                <a:cs typeface="Lato" panose="020F0502020204030203" pitchFamily="34" charset="0"/>
              </a:rPr>
              <a:t>Disability results from an </a:t>
            </a:r>
            <a:r>
              <a:rPr lang="en-GB" sz="2500" b="1" i="1" dirty="0">
                <a:latin typeface="+mj-lt"/>
                <a:ea typeface="Lato" panose="020F0502020204030203" pitchFamily="34" charset="0"/>
                <a:cs typeface="Lato" panose="020F0502020204030203" pitchFamily="34" charset="0"/>
              </a:rPr>
              <a:t>interaction</a:t>
            </a:r>
            <a:r>
              <a:rPr lang="en-GB" sz="2500" i="1" dirty="0">
                <a:latin typeface="+mj-lt"/>
                <a:ea typeface="Lato" panose="020F0502020204030203" pitchFamily="34" charset="0"/>
                <a:cs typeface="Lato" panose="020F0502020204030203" pitchFamily="34" charset="0"/>
              </a:rPr>
              <a:t> between a non-inclusive society and individuals:</a:t>
            </a:r>
          </a:p>
          <a:p>
            <a:pPr lvl="1" eaLnBrk="1" hangingPunct="1"/>
            <a:r>
              <a:rPr lang="en-GB" sz="2400" dirty="0">
                <a:latin typeface="+mj-lt"/>
                <a:ea typeface="Lato" panose="020F0502020204030203" pitchFamily="34" charset="0"/>
                <a:cs typeface="Lato" panose="020F0502020204030203" pitchFamily="34" charset="0"/>
              </a:rPr>
              <a:t>Person using a wheelchair might have difficulties gaining employment not because of the wheelchair, but because there are environmental barriers such as inaccessible buses or staircases impede their access</a:t>
            </a:r>
          </a:p>
          <a:p>
            <a:pPr marL="457200" lvl="1" indent="0" eaLnBrk="1" hangingPunct="1">
              <a:buNone/>
            </a:pPr>
            <a:endParaRPr lang="en-GB" sz="2400" dirty="0">
              <a:latin typeface="+mj-lt"/>
              <a:ea typeface="Lato" panose="020F0502020204030203" pitchFamily="34" charset="0"/>
              <a:cs typeface="Lato" panose="020F0502020204030203" pitchFamily="34" charset="0"/>
            </a:endParaRPr>
          </a:p>
          <a:p>
            <a:pPr lvl="1" eaLnBrk="1" hangingPunct="1"/>
            <a:r>
              <a:rPr lang="en-GB" sz="2400" dirty="0">
                <a:latin typeface="+mj-lt"/>
                <a:ea typeface="Lato" panose="020F0502020204030203" pitchFamily="34" charset="0"/>
                <a:cs typeface="Lato" panose="020F0502020204030203" pitchFamily="34" charset="0"/>
              </a:rPr>
              <a:t>Person with extreme near-sightedness who does not have access to corrective lenses may not be able to perform daily tasks.  This same person with prescription eyeglasses would be able to perform all tasks without problems</a:t>
            </a:r>
          </a:p>
          <a:p>
            <a:pPr eaLnBrk="1" hangingPunct="1"/>
            <a:endParaRPr lang="en-US" dirty="0">
              <a:latin typeface="+mj-lt"/>
              <a:ea typeface="Lato" panose="020F0502020204030203" pitchFamily="34" charset="0"/>
              <a:cs typeface="Lato" panose="020F0502020204030203" pitchFamily="34" charset="0"/>
            </a:endParaRPr>
          </a:p>
        </p:txBody>
      </p:sp>
      <p:sp>
        <p:nvSpPr>
          <p:cNvPr id="3" name="Footer Placeholder 2">
            <a:extLst>
              <a:ext uri="{FF2B5EF4-FFF2-40B4-BE49-F238E27FC236}">
                <a16:creationId xmlns:a16="http://schemas.microsoft.com/office/drawing/2014/main" id="{B0570940-FDD1-604C-BA0C-2222B8DB8CD9}"/>
              </a:ext>
            </a:extLst>
          </p:cNvPr>
          <p:cNvSpPr>
            <a:spLocks noGrp="1"/>
          </p:cNvSpPr>
          <p:nvPr>
            <p:ph type="ftr" sz="quarter" idx="10"/>
          </p:nvPr>
        </p:nvSpPr>
        <p:spPr/>
        <p:txBody>
          <a:bodyPr/>
          <a:lstStyle/>
          <a:p>
            <a:pPr>
              <a:defRPr/>
            </a:pPr>
            <a:r>
              <a:rPr lang="en-US"/>
              <a:t>www.RespectAbility.org</a:t>
            </a:r>
          </a:p>
        </p:txBody>
      </p:sp>
    </p:spTree>
    <p:extLst>
      <p:ext uri="{BB962C8B-B14F-4D97-AF65-F5344CB8AC3E}">
        <p14:creationId xmlns:p14="http://schemas.microsoft.com/office/powerpoint/2010/main" val="2674699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2798284" y="274638"/>
            <a:ext cx="5888516" cy="653329"/>
          </a:xfrm>
        </p:spPr>
        <p:txBody>
          <a:bodyPr>
            <a:normAutofit/>
          </a:bodyPr>
          <a:lstStyle/>
          <a:p>
            <a:pPr algn="r" eaLnBrk="1" hangingPunct="1"/>
            <a:r>
              <a:rPr lang="en-US" sz="3200" b="1" dirty="0">
                <a:solidFill>
                  <a:schemeClr val="bg1"/>
                </a:solidFill>
                <a:latin typeface="+mj-lt"/>
                <a:ea typeface="Lato" panose="020F0502020204030203" pitchFamily="34" charset="0"/>
                <a:cs typeface="Lato" panose="020F0502020204030203" pitchFamily="34" charset="0"/>
              </a:rPr>
              <a:t>Nothing Without Us</a:t>
            </a:r>
          </a:p>
        </p:txBody>
      </p:sp>
      <p:sp>
        <p:nvSpPr>
          <p:cNvPr id="34818" name="Rectangle 3"/>
          <p:cNvSpPr>
            <a:spLocks noGrp="1" noChangeArrowheads="1"/>
          </p:cNvSpPr>
          <p:nvPr>
            <p:ph idx="1"/>
          </p:nvPr>
        </p:nvSpPr>
        <p:spPr>
          <a:xfrm>
            <a:off x="293064" y="1311007"/>
            <a:ext cx="8393736" cy="5212032"/>
          </a:xfrm>
        </p:spPr>
        <p:txBody>
          <a:bodyPr>
            <a:normAutofit fontScale="92500" lnSpcReduction="20000"/>
          </a:bodyPr>
          <a:lstStyle/>
          <a:p>
            <a:pPr eaLnBrk="1" hangingPunct="1">
              <a:lnSpc>
                <a:spcPct val="130000"/>
              </a:lnSpc>
              <a:spcBef>
                <a:spcPct val="0"/>
              </a:spcBef>
              <a:defRPr/>
            </a:pPr>
            <a:r>
              <a:rPr lang="en-US" sz="2400" dirty="0">
                <a:latin typeface="+mj-lt"/>
                <a:ea typeface="Lato" panose="020F0502020204030203" pitchFamily="34" charset="0"/>
                <a:cs typeface="Lato" panose="020F0502020204030203" pitchFamily="34" charset="0"/>
              </a:rPr>
              <a:t>Civil Rights Act outlaws discrimination based on race in public accommodations and employment. Becomes a model for subsequent disability rights legislation. (1964)</a:t>
            </a:r>
          </a:p>
          <a:p>
            <a:pPr eaLnBrk="1" hangingPunct="1">
              <a:lnSpc>
                <a:spcPct val="130000"/>
              </a:lnSpc>
              <a:spcBef>
                <a:spcPct val="0"/>
              </a:spcBef>
              <a:defRPr/>
            </a:pPr>
            <a:r>
              <a:rPr lang="en-US" sz="2400" dirty="0">
                <a:latin typeface="+mj-lt"/>
                <a:ea typeface="Lato" panose="020F0502020204030203" pitchFamily="34" charset="0"/>
                <a:cs typeface="Lato" panose="020F0502020204030203" pitchFamily="34" charset="0"/>
              </a:rPr>
              <a:t>Independent Living Movement begins. (1970) First ILC established in Berkeley (1972)</a:t>
            </a:r>
          </a:p>
          <a:p>
            <a:pPr eaLnBrk="1" hangingPunct="1">
              <a:lnSpc>
                <a:spcPct val="130000"/>
              </a:lnSpc>
              <a:spcBef>
                <a:spcPct val="0"/>
              </a:spcBef>
              <a:defRPr/>
            </a:pPr>
            <a:endParaRPr lang="en-US" sz="2400" dirty="0">
              <a:latin typeface="+mj-lt"/>
              <a:ea typeface="Lato" panose="020F0502020204030203" pitchFamily="34" charset="0"/>
              <a:cs typeface="Lato" panose="020F0502020204030203" pitchFamily="34" charset="0"/>
            </a:endParaRPr>
          </a:p>
          <a:p>
            <a:pPr eaLnBrk="1" hangingPunct="1">
              <a:lnSpc>
                <a:spcPct val="130000"/>
              </a:lnSpc>
              <a:spcBef>
                <a:spcPct val="0"/>
              </a:spcBef>
              <a:defRPr/>
            </a:pPr>
            <a:endParaRPr lang="en-US" sz="2400" dirty="0">
              <a:latin typeface="+mj-lt"/>
              <a:ea typeface="Lato" panose="020F0502020204030203" pitchFamily="34" charset="0"/>
              <a:cs typeface="Lato" panose="020F0502020204030203" pitchFamily="34" charset="0"/>
            </a:endParaRPr>
          </a:p>
          <a:p>
            <a:pPr eaLnBrk="1" hangingPunct="1">
              <a:lnSpc>
                <a:spcPct val="130000"/>
              </a:lnSpc>
              <a:spcBef>
                <a:spcPct val="0"/>
              </a:spcBef>
              <a:defRPr/>
            </a:pPr>
            <a:endParaRPr lang="en-US" sz="2400" dirty="0">
              <a:latin typeface="+mj-lt"/>
              <a:ea typeface="Lato" panose="020F0502020204030203" pitchFamily="34" charset="0"/>
              <a:cs typeface="Lato" panose="020F0502020204030203" pitchFamily="34" charset="0"/>
            </a:endParaRPr>
          </a:p>
          <a:p>
            <a:pPr eaLnBrk="1" hangingPunct="1">
              <a:lnSpc>
                <a:spcPct val="130000"/>
              </a:lnSpc>
              <a:spcBef>
                <a:spcPct val="0"/>
              </a:spcBef>
              <a:defRPr/>
            </a:pPr>
            <a:endParaRPr lang="en-US" sz="2400" dirty="0">
              <a:latin typeface="+mj-lt"/>
              <a:ea typeface="Lato" panose="020F0502020204030203" pitchFamily="34" charset="0"/>
              <a:cs typeface="Lato" panose="020F0502020204030203" pitchFamily="34" charset="0"/>
            </a:endParaRPr>
          </a:p>
          <a:p>
            <a:pPr eaLnBrk="1" hangingPunct="1">
              <a:lnSpc>
                <a:spcPct val="130000"/>
              </a:lnSpc>
              <a:spcBef>
                <a:spcPct val="0"/>
              </a:spcBef>
              <a:defRPr/>
            </a:pPr>
            <a:endParaRPr lang="en-US" sz="2400" dirty="0">
              <a:latin typeface="+mj-lt"/>
              <a:ea typeface="Lato" panose="020F0502020204030203" pitchFamily="34" charset="0"/>
              <a:cs typeface="Lato" panose="020F0502020204030203" pitchFamily="34" charset="0"/>
            </a:endParaRPr>
          </a:p>
          <a:p>
            <a:pPr eaLnBrk="1" hangingPunct="1">
              <a:lnSpc>
                <a:spcPct val="130000"/>
              </a:lnSpc>
              <a:spcBef>
                <a:spcPct val="0"/>
              </a:spcBef>
              <a:defRPr/>
            </a:pPr>
            <a:r>
              <a:rPr lang="en-US" sz="2400" dirty="0">
                <a:latin typeface="+mj-lt"/>
                <a:ea typeface="Lato" panose="020F0502020204030203" pitchFamily="34" charset="0"/>
                <a:cs typeface="Lato" panose="020F0502020204030203" pitchFamily="34" charset="0"/>
              </a:rPr>
              <a:t>Section 504 of the</a:t>
            </a:r>
          </a:p>
          <a:p>
            <a:pPr marL="0" indent="0" eaLnBrk="1" hangingPunct="1">
              <a:lnSpc>
                <a:spcPct val="130000"/>
              </a:lnSpc>
              <a:spcBef>
                <a:spcPct val="0"/>
              </a:spcBef>
              <a:buFont typeface="Arial" charset="0"/>
              <a:buNone/>
              <a:defRPr/>
            </a:pPr>
            <a:r>
              <a:rPr lang="en-US" sz="2400" dirty="0">
                <a:latin typeface="+mj-lt"/>
                <a:ea typeface="Lato" panose="020F0502020204030203" pitchFamily="34" charset="0"/>
                <a:cs typeface="Lato" panose="020F0502020204030203" pitchFamily="34" charset="0"/>
              </a:rPr>
              <a:t>     Rehab Act signed (1977)</a:t>
            </a:r>
          </a:p>
          <a:p>
            <a:pPr>
              <a:lnSpc>
                <a:spcPct val="130000"/>
              </a:lnSpc>
              <a:spcBef>
                <a:spcPct val="0"/>
              </a:spcBef>
            </a:pPr>
            <a:r>
              <a:rPr lang="en-US" sz="2400" dirty="0">
                <a:latin typeface="+mj-lt"/>
                <a:ea typeface="Lato" panose="020F0502020204030203" pitchFamily="34" charset="0"/>
                <a:cs typeface="Lato" panose="020F0502020204030203" pitchFamily="34" charset="0"/>
              </a:rPr>
              <a:t>Air Carriers Act ACAA (1986) </a:t>
            </a:r>
          </a:p>
          <a:p>
            <a:pPr>
              <a:lnSpc>
                <a:spcPct val="130000"/>
              </a:lnSpc>
              <a:spcBef>
                <a:spcPct val="0"/>
              </a:spcBef>
            </a:pPr>
            <a:r>
              <a:rPr lang="en-US" sz="2400" dirty="0">
                <a:latin typeface="+mj-lt"/>
                <a:ea typeface="Lato" panose="020F0502020204030203" pitchFamily="34" charset="0"/>
                <a:cs typeface="Lato" panose="020F0502020204030203" pitchFamily="34" charset="0"/>
              </a:rPr>
              <a:t>Americans with Disabilities Act ADA (1990)</a:t>
            </a:r>
          </a:p>
          <a:p>
            <a:pPr marL="0" indent="0" eaLnBrk="1" hangingPunct="1">
              <a:lnSpc>
                <a:spcPct val="130000"/>
              </a:lnSpc>
              <a:spcBef>
                <a:spcPct val="0"/>
              </a:spcBef>
              <a:buFont typeface="Arial" charset="0"/>
              <a:buNone/>
              <a:defRPr/>
            </a:pPr>
            <a:endParaRPr lang="en-US" sz="2400" dirty="0">
              <a:latin typeface="+mj-lt"/>
              <a:ea typeface="Lato" panose="020F0502020204030203" pitchFamily="34" charset="0"/>
              <a:cs typeface="Lato" panose="020F0502020204030203" pitchFamily="34" charset="0"/>
            </a:endParaRPr>
          </a:p>
          <a:p>
            <a:pPr marL="0" indent="0" eaLnBrk="1" hangingPunct="1">
              <a:lnSpc>
                <a:spcPct val="130000"/>
              </a:lnSpc>
              <a:spcBef>
                <a:spcPct val="0"/>
              </a:spcBef>
              <a:buFont typeface="Arial" charset="0"/>
              <a:buNone/>
              <a:defRPr/>
            </a:pPr>
            <a:endParaRPr lang="en-US" sz="2400" dirty="0">
              <a:latin typeface="+mj-lt"/>
              <a:ea typeface="Lato" panose="020F0502020204030203" pitchFamily="34" charset="0"/>
              <a:cs typeface="Lato" panose="020F0502020204030203" pitchFamily="34" charset="0"/>
            </a:endParaRPr>
          </a:p>
        </p:txBody>
      </p:sp>
      <p:pic>
        <p:nvPicPr>
          <p:cNvPr id="41988" name="Picture 4" descr="Civil rights protests with wheelchair users holding protest signs in front of a greyhound bu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7782" y="3063970"/>
            <a:ext cx="4193154" cy="293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ADA Bumper Sticker - &quot;free our people&quot; &quot;to boldly go where everyone else has gone before&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0" y="3336726"/>
            <a:ext cx="5164744" cy="1380234"/>
          </a:xfrm>
          <a:prstGeom prst="rect">
            <a:avLst/>
          </a:prstGeom>
        </p:spPr>
      </p:pic>
      <p:sp>
        <p:nvSpPr>
          <p:cNvPr id="4" name="Footer Placeholder 3">
            <a:extLst>
              <a:ext uri="{FF2B5EF4-FFF2-40B4-BE49-F238E27FC236}">
                <a16:creationId xmlns:a16="http://schemas.microsoft.com/office/drawing/2014/main" id="{04EF8D45-BCD0-AE42-A507-01CE30EB081C}"/>
              </a:ext>
            </a:extLst>
          </p:cNvPr>
          <p:cNvSpPr>
            <a:spLocks noGrp="1"/>
          </p:cNvSpPr>
          <p:nvPr>
            <p:ph type="ftr" sz="quarter" idx="10"/>
          </p:nvPr>
        </p:nvSpPr>
        <p:spPr/>
        <p:txBody>
          <a:bodyPr/>
          <a:lstStyle/>
          <a:p>
            <a:pPr>
              <a:defRPr/>
            </a:pPr>
            <a:r>
              <a:rPr lang="en-US"/>
              <a:t>www.RespectAbility.org</a:t>
            </a:r>
          </a:p>
        </p:txBody>
      </p:sp>
    </p:spTree>
    <p:extLst>
      <p:ext uri="{BB962C8B-B14F-4D97-AF65-F5344CB8AC3E}">
        <p14:creationId xmlns:p14="http://schemas.microsoft.com/office/powerpoint/2010/main" val="2656657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6632" y="187288"/>
            <a:ext cx="7155166" cy="495758"/>
          </a:xfrm>
        </p:spPr>
        <p:txBody>
          <a:bodyPr>
            <a:noAutofit/>
          </a:bodyPr>
          <a:lstStyle/>
          <a:p>
            <a:pPr algn="r"/>
            <a:r>
              <a:rPr lang="en-US" sz="3200" b="1" dirty="0">
                <a:solidFill>
                  <a:schemeClr val="bg1"/>
                </a:solidFill>
                <a:latin typeface="+mj-lt"/>
                <a:ea typeface="Lato" panose="020F0502020204030203" pitchFamily="34" charset="0"/>
                <a:cs typeface="Lato" panose="020F0502020204030203" pitchFamily="34" charset="0"/>
              </a:rPr>
              <a:t>Not Access in the Back </a:t>
            </a:r>
            <a:br>
              <a:rPr lang="en-US" sz="3200" b="1" dirty="0">
                <a:solidFill>
                  <a:schemeClr val="bg1"/>
                </a:solidFill>
                <a:latin typeface="+mj-lt"/>
                <a:ea typeface="Lato" panose="020F0502020204030203" pitchFamily="34" charset="0"/>
                <a:cs typeface="Lato" panose="020F0502020204030203" pitchFamily="34" charset="0"/>
              </a:rPr>
            </a:br>
            <a:r>
              <a:rPr lang="en-US" sz="3200" b="1" dirty="0">
                <a:solidFill>
                  <a:schemeClr val="bg1"/>
                </a:solidFill>
                <a:latin typeface="+mj-lt"/>
                <a:ea typeface="Lato" panose="020F0502020204030203" pitchFamily="34" charset="0"/>
                <a:cs typeface="Lato" panose="020F0502020204030203" pitchFamily="34" charset="0"/>
              </a:rPr>
              <a:t>but Side by Side-Together</a:t>
            </a:r>
          </a:p>
        </p:txBody>
      </p:sp>
      <p:pic>
        <p:nvPicPr>
          <p:cNvPr id="4" name="Content Placeholder 3" descr="Candace Cable on open elevator lift next to a staricase smiling, side by side inclusion"/>
          <p:cNvPicPr>
            <a:picLocks noGrp="1" noChangeAspect="1"/>
          </p:cNvPicPr>
          <p:nvPr>
            <p:ph idx="1"/>
          </p:nvPr>
        </p:nvPicPr>
        <p:blipFill>
          <a:blip r:embed="rId2" cstate="print">
            <a:extLst>
              <a:ext uri="{28A0092B-C50C-407E-A947-70E740481C1C}">
                <a14:useLocalDpi xmlns:a14="http://schemas.microsoft.com/office/drawing/2010/main" val="0"/>
              </a:ext>
            </a:extLst>
          </a:blip>
          <a:srcRect t="13995" b="13995"/>
          <a:stretch>
            <a:fillRect/>
          </a:stretch>
        </p:blipFill>
        <p:spPr>
          <a:xfrm>
            <a:off x="0" y="1154625"/>
            <a:ext cx="9077899" cy="5418381"/>
          </a:xfrm>
        </p:spPr>
      </p:pic>
      <p:sp>
        <p:nvSpPr>
          <p:cNvPr id="3" name="Footer Placeholder 2">
            <a:extLst>
              <a:ext uri="{FF2B5EF4-FFF2-40B4-BE49-F238E27FC236}">
                <a16:creationId xmlns:a16="http://schemas.microsoft.com/office/drawing/2014/main" id="{C3E1414A-CBA1-F944-9BA6-35EC8C6F30A0}"/>
              </a:ext>
            </a:extLst>
          </p:cNvPr>
          <p:cNvSpPr>
            <a:spLocks noGrp="1"/>
          </p:cNvSpPr>
          <p:nvPr>
            <p:ph type="ftr" sz="quarter" idx="10"/>
          </p:nvPr>
        </p:nvSpPr>
        <p:spPr>
          <a:xfrm>
            <a:off x="3108613" y="6587698"/>
            <a:ext cx="2926773" cy="276999"/>
          </a:xfrm>
        </p:spPr>
        <p:txBody>
          <a:bodyPr/>
          <a:lstStyle/>
          <a:p>
            <a:pPr>
              <a:defRPr/>
            </a:pPr>
            <a:r>
              <a:rPr lang="en-US" dirty="0" err="1"/>
              <a:t>www.RespectAbility.org</a:t>
            </a:r>
            <a:endParaRPr lang="en-US" dirty="0"/>
          </a:p>
        </p:txBody>
      </p:sp>
    </p:spTree>
    <p:extLst>
      <p:ext uri="{BB962C8B-B14F-4D97-AF65-F5344CB8AC3E}">
        <p14:creationId xmlns:p14="http://schemas.microsoft.com/office/powerpoint/2010/main" val="3311209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IMG_3785.JPG" descr="Two photos of Tatiana Lee as a child"/>
          <p:cNvPicPr>
            <a:picLocks noChangeAspect="1"/>
          </p:cNvPicPr>
          <p:nvPr/>
        </p:nvPicPr>
        <p:blipFill>
          <a:blip r:embed="rId2">
            <a:extLst/>
          </a:blip>
          <a:srcRect l="2235" t="16094" r="633" b="8364"/>
          <a:stretch>
            <a:fillRect/>
          </a:stretch>
        </p:blipFill>
        <p:spPr>
          <a:xfrm>
            <a:off x="823047" y="1208689"/>
            <a:ext cx="7768212" cy="4531099"/>
          </a:xfrm>
          <a:prstGeom prst="rect">
            <a:avLst/>
          </a:prstGeom>
          <a:ln w="12700">
            <a:miter lim="400000"/>
          </a:ln>
        </p:spPr>
      </p:pic>
      <p:sp>
        <p:nvSpPr>
          <p:cNvPr id="2" name="Footer Placeholder 1">
            <a:extLst>
              <a:ext uri="{FF2B5EF4-FFF2-40B4-BE49-F238E27FC236}">
                <a16:creationId xmlns:a16="http://schemas.microsoft.com/office/drawing/2014/main" id="{9C45A09F-9892-7545-B45D-5DF07214AF97}"/>
              </a:ext>
            </a:extLst>
          </p:cNvPr>
          <p:cNvSpPr>
            <a:spLocks noGrp="1"/>
          </p:cNvSpPr>
          <p:nvPr>
            <p:ph type="ftr" sz="quarter" idx="10"/>
          </p:nvPr>
        </p:nvSpPr>
        <p:spPr/>
        <p:txBody>
          <a:bodyPr/>
          <a:lstStyle/>
          <a:p>
            <a:pPr>
              <a:defRPr/>
            </a:pPr>
            <a:r>
              <a:rPr lang="en-US"/>
              <a:t>www.RespectAbility.org</a:t>
            </a:r>
          </a:p>
        </p:txBody>
      </p:sp>
      <p:sp>
        <p:nvSpPr>
          <p:cNvPr id="4" name="Title 3">
            <a:extLst>
              <a:ext uri="{FF2B5EF4-FFF2-40B4-BE49-F238E27FC236}">
                <a16:creationId xmlns:a16="http://schemas.microsoft.com/office/drawing/2014/main" id="{CA55DA4B-C8A6-423E-A2EA-05405F185AB6}"/>
              </a:ext>
            </a:extLst>
          </p:cNvPr>
          <p:cNvSpPr>
            <a:spLocks noGrp="1"/>
          </p:cNvSpPr>
          <p:nvPr>
            <p:ph type="title" idx="4294967295"/>
          </p:nvPr>
        </p:nvSpPr>
        <p:spPr/>
        <p:txBody>
          <a:bodyPr/>
          <a:lstStyle/>
          <a:p>
            <a:pPr algn="r" rtl="0" eaLnBrk="1" latinLnBrk="0" hangingPunct="1"/>
            <a:r>
              <a:rPr lang="en-US" sz="3200" b="1" dirty="0">
                <a:solidFill>
                  <a:srgbClr val="FFFFFF"/>
                </a:solidFill>
                <a:effectLst/>
                <a:latin typeface="+mj-lt"/>
                <a:ea typeface="Lato" panose="020F0502020204030203" pitchFamily="34" charset="0"/>
                <a:cs typeface="Lato" panose="020F0502020204030203" pitchFamily="34" charset="0"/>
              </a:rPr>
              <a:t>Tatiana Lee</a:t>
            </a:r>
            <a:endParaRPr lang="en-US" dirty="0">
              <a:effectLst/>
              <a:latin typeface="+mj-lt"/>
            </a:endParaRPr>
          </a:p>
          <a:p>
            <a:endParaRPr lang="en-US" dirty="0">
              <a:latin typeface="+mj-lt"/>
            </a:endParaRPr>
          </a:p>
        </p:txBody>
      </p:sp>
    </p:spTree>
    <p:extLst>
      <p:ext uri="{BB962C8B-B14F-4D97-AF65-F5344CB8AC3E}">
        <p14:creationId xmlns:p14="http://schemas.microsoft.com/office/powerpoint/2010/main" val="978310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tiana Lee smiling with other friends who are models with disabilities">
            <a:extLst>
              <a:ext uri="{FF2B5EF4-FFF2-40B4-BE49-F238E27FC236}">
                <a16:creationId xmlns:a16="http://schemas.microsoft.com/office/drawing/2014/main" id="{99437389-8E17-794D-AE95-3F940EFDC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433" y="1212392"/>
            <a:ext cx="7197133" cy="5412998"/>
          </a:xfrm>
          <a:prstGeom prst="rect">
            <a:avLst/>
          </a:prstGeom>
        </p:spPr>
      </p:pic>
      <p:sp>
        <p:nvSpPr>
          <p:cNvPr id="2" name="Footer Placeholder 1">
            <a:extLst>
              <a:ext uri="{FF2B5EF4-FFF2-40B4-BE49-F238E27FC236}">
                <a16:creationId xmlns:a16="http://schemas.microsoft.com/office/drawing/2014/main" id="{5E6C9EFF-B351-7048-998F-0424C8BFBB87}"/>
              </a:ext>
            </a:extLst>
          </p:cNvPr>
          <p:cNvSpPr>
            <a:spLocks noGrp="1"/>
          </p:cNvSpPr>
          <p:nvPr>
            <p:ph type="ftr" sz="quarter" idx="10"/>
          </p:nvPr>
        </p:nvSpPr>
        <p:spPr>
          <a:xfrm>
            <a:off x="3108612" y="6613085"/>
            <a:ext cx="2926773" cy="276999"/>
          </a:xfrm>
        </p:spPr>
        <p:txBody>
          <a:bodyPr/>
          <a:lstStyle/>
          <a:p>
            <a:pPr>
              <a:defRPr/>
            </a:pPr>
            <a:r>
              <a:rPr lang="en-US" dirty="0" err="1"/>
              <a:t>www.RespectAbility.org</a:t>
            </a:r>
            <a:endParaRPr lang="en-US" dirty="0"/>
          </a:p>
        </p:txBody>
      </p:sp>
      <p:sp>
        <p:nvSpPr>
          <p:cNvPr id="3" name="Title 2">
            <a:extLst>
              <a:ext uri="{FF2B5EF4-FFF2-40B4-BE49-F238E27FC236}">
                <a16:creationId xmlns:a16="http://schemas.microsoft.com/office/drawing/2014/main" id="{FFAFD904-814C-44F5-BB33-2038C9223627}"/>
              </a:ext>
            </a:extLst>
          </p:cNvPr>
          <p:cNvSpPr>
            <a:spLocks noGrp="1"/>
          </p:cNvSpPr>
          <p:nvPr>
            <p:ph type="title" idx="4294967295"/>
          </p:nvPr>
        </p:nvSpPr>
        <p:spPr>
          <a:xfrm>
            <a:off x="726430" y="71245"/>
            <a:ext cx="8229023" cy="1261884"/>
          </a:xfrm>
        </p:spPr>
        <p:txBody>
          <a:bodyPr/>
          <a:lstStyle/>
          <a:p>
            <a:pPr algn="r" rtl="0" eaLnBrk="1" latinLnBrk="0" hangingPunct="1"/>
            <a:r>
              <a:rPr lang="en-US" sz="3200" b="1" dirty="0">
                <a:solidFill>
                  <a:srgbClr val="FFFFFF"/>
                </a:solidFill>
                <a:effectLst/>
                <a:latin typeface="+mj-lt"/>
                <a:ea typeface="Lato" panose="020F0502020204030203" pitchFamily="34" charset="0"/>
                <a:cs typeface="Lato" panose="020F0502020204030203" pitchFamily="34" charset="0"/>
              </a:rPr>
              <a:t>“People Will Stare, </a:t>
            </a:r>
            <a:br>
              <a:rPr lang="en-US" sz="3200" b="1" dirty="0">
                <a:solidFill>
                  <a:srgbClr val="FFFFFF"/>
                </a:solidFill>
                <a:effectLst/>
                <a:latin typeface="+mj-lt"/>
                <a:ea typeface="Lato" panose="020F0502020204030203" pitchFamily="34" charset="0"/>
                <a:cs typeface="Lato" panose="020F0502020204030203" pitchFamily="34" charset="0"/>
              </a:rPr>
            </a:br>
            <a:r>
              <a:rPr lang="en-US" sz="3200" b="1" dirty="0">
                <a:solidFill>
                  <a:srgbClr val="FFFFFF"/>
                </a:solidFill>
                <a:effectLst/>
                <a:latin typeface="+mj-lt"/>
                <a:ea typeface="Lato" panose="020F0502020204030203" pitchFamily="34" charset="0"/>
                <a:cs typeface="Lato" panose="020F0502020204030203" pitchFamily="34" charset="0"/>
              </a:rPr>
              <a:t>Make It Worth Their While”</a:t>
            </a:r>
            <a:endParaRPr lang="en-US" dirty="0">
              <a:effectLst/>
              <a:latin typeface="+mj-lt"/>
            </a:endParaRPr>
          </a:p>
          <a:p>
            <a:pPr algn="r"/>
            <a:endParaRPr lang="en-US" dirty="0">
              <a:latin typeface="+mj-lt"/>
            </a:endParaRPr>
          </a:p>
        </p:txBody>
      </p:sp>
    </p:spTree>
    <p:extLst>
      <p:ext uri="{BB962C8B-B14F-4D97-AF65-F5344CB8AC3E}">
        <p14:creationId xmlns:p14="http://schemas.microsoft.com/office/powerpoint/2010/main" val="2122206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E092F4-3A38-42B2-97A1-41D07A3C00CC}"/>
              </a:ext>
            </a:extLst>
          </p:cNvPr>
          <p:cNvSpPr>
            <a:spLocks noGrp="1"/>
          </p:cNvSpPr>
          <p:nvPr>
            <p:ph idx="1"/>
          </p:nvPr>
        </p:nvSpPr>
        <p:spPr>
          <a:xfrm>
            <a:off x="669908" y="3189580"/>
            <a:ext cx="2338790" cy="854868"/>
          </a:xfrm>
        </p:spPr>
        <p:txBody>
          <a:bodyPr>
            <a:noAutofit/>
          </a:bodyPr>
          <a:lstStyle/>
          <a:p>
            <a:pPr algn="ctr"/>
            <a:r>
              <a:rPr lang="en-US" sz="2400" i="1" dirty="0">
                <a:latin typeface="Arial" panose="020B0604020202020204" pitchFamily="34" charset="0"/>
                <a:ea typeface="Lato" panose="020F0502020204030203" pitchFamily="34" charset="0"/>
                <a:cs typeface="Arial" panose="020B0604020202020204" pitchFamily="34" charset="0"/>
              </a:rPr>
              <a:t>The Good Doctor</a:t>
            </a:r>
          </a:p>
          <a:p>
            <a:pPr algn="ctr"/>
            <a:endParaRPr lang="en-US" sz="1400" i="1" dirty="0">
              <a:latin typeface="Arial" panose="020B0604020202020204" pitchFamily="34" charset="0"/>
              <a:ea typeface="Lato" panose="020F0502020204030203" pitchFamily="34" charset="0"/>
              <a:cs typeface="Arial" panose="020B0604020202020204" pitchFamily="34" charset="0"/>
            </a:endParaRPr>
          </a:p>
          <a:p>
            <a:pPr algn="ctr"/>
            <a:r>
              <a:rPr lang="en-US" sz="2400" i="1" dirty="0">
                <a:latin typeface="Arial" panose="020B0604020202020204" pitchFamily="34" charset="0"/>
                <a:ea typeface="Lato" panose="020F0502020204030203" pitchFamily="34" charset="0"/>
                <a:cs typeface="Arial" panose="020B0604020202020204" pitchFamily="34" charset="0"/>
              </a:rPr>
              <a:t>2.4 </a:t>
            </a:r>
            <a:r>
              <a:rPr lang="en-US" sz="2400" dirty="0">
                <a:latin typeface="Arial" panose="020B0604020202020204" pitchFamily="34" charset="0"/>
                <a:ea typeface="Lato" panose="020F0502020204030203" pitchFamily="34" charset="0"/>
                <a:cs typeface="Arial" panose="020B0604020202020204" pitchFamily="34" charset="0"/>
              </a:rPr>
              <a:t>% of scripted television characters have disabilities in 2018-2019</a:t>
            </a:r>
          </a:p>
        </p:txBody>
      </p:sp>
      <p:sp>
        <p:nvSpPr>
          <p:cNvPr id="5" name="Content Placeholder 3">
            <a:extLst>
              <a:ext uri="{FF2B5EF4-FFF2-40B4-BE49-F238E27FC236}">
                <a16:creationId xmlns:a16="http://schemas.microsoft.com/office/drawing/2014/main" id="{43889FC5-47EE-48CC-B7FA-C6A7DE859D36}"/>
              </a:ext>
            </a:extLst>
          </p:cNvPr>
          <p:cNvSpPr txBox="1">
            <a:spLocks/>
          </p:cNvSpPr>
          <p:nvPr/>
        </p:nvSpPr>
        <p:spPr>
          <a:xfrm>
            <a:off x="3340372" y="3199032"/>
            <a:ext cx="2636322" cy="110692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a:solidFill>
                  <a:schemeClr val="tx1"/>
                </a:solidFill>
                <a:latin typeface="Arial" panose="020B0604020202020204" pitchFamily="34" charset="0"/>
                <a:ea typeface="Lato" panose="020F0502020204030203" pitchFamily="34" charset="0"/>
                <a:cs typeface="Arial" panose="020B0604020202020204" pitchFamily="34" charset="0"/>
              </a:rPr>
              <a:t>NCIS: New Orleans</a:t>
            </a:r>
          </a:p>
          <a:p>
            <a:pPr marL="0" indent="0" algn="ctr">
              <a:buNone/>
            </a:pPr>
            <a:r>
              <a:rPr lang="en-US" sz="2400" dirty="0">
                <a:solidFill>
                  <a:schemeClr val="tx1"/>
                </a:solidFill>
                <a:latin typeface="Arial" panose="020B0604020202020204" pitchFamily="34" charset="0"/>
                <a:ea typeface="Lato" panose="020F0502020204030203" pitchFamily="34" charset="0"/>
                <a:cs typeface="Arial" panose="020B0604020202020204" pitchFamily="34" charset="0"/>
              </a:rPr>
              <a:t>Almost all portrayals of people with disabilities are white, despite the fact that disability impacts all.</a:t>
            </a:r>
          </a:p>
        </p:txBody>
      </p:sp>
      <p:sp>
        <p:nvSpPr>
          <p:cNvPr id="6" name="Content Placeholder 3">
            <a:extLst>
              <a:ext uri="{FF2B5EF4-FFF2-40B4-BE49-F238E27FC236}">
                <a16:creationId xmlns:a16="http://schemas.microsoft.com/office/drawing/2014/main" id="{3CCBD66F-C291-4ADC-B219-47B308BBF47E}"/>
              </a:ext>
            </a:extLst>
          </p:cNvPr>
          <p:cNvSpPr txBox="1">
            <a:spLocks/>
          </p:cNvSpPr>
          <p:nvPr/>
        </p:nvSpPr>
        <p:spPr>
          <a:xfrm>
            <a:off x="6229516" y="3199032"/>
            <a:ext cx="2392878" cy="62152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a:solidFill>
                  <a:schemeClr val="tx1"/>
                </a:solidFill>
                <a:latin typeface="Arial" panose="020B0604020202020204" pitchFamily="34" charset="0"/>
                <a:ea typeface="Lato" panose="020F0502020204030203" pitchFamily="34" charset="0"/>
                <a:cs typeface="Arial" panose="020B0604020202020204" pitchFamily="34" charset="0"/>
              </a:rPr>
              <a:t>A Quiet Place</a:t>
            </a:r>
          </a:p>
          <a:p>
            <a:pPr marL="0" indent="0" algn="ctr">
              <a:buNone/>
            </a:pPr>
            <a:endParaRPr lang="en-US" sz="1400" dirty="0">
              <a:solidFill>
                <a:schemeClr val="tx1"/>
              </a:solidFill>
              <a:latin typeface="Arial" panose="020B0604020202020204" pitchFamily="34" charset="0"/>
              <a:ea typeface="Lato" panose="020F0502020204030203" pitchFamily="34" charset="0"/>
              <a:cs typeface="Arial" panose="020B0604020202020204" pitchFamily="34" charset="0"/>
            </a:endParaRPr>
          </a:p>
          <a:p>
            <a:pPr marL="0" indent="0" algn="ctr">
              <a:buNone/>
            </a:pPr>
            <a:r>
              <a:rPr lang="en-US" sz="2400" dirty="0">
                <a:solidFill>
                  <a:schemeClr val="tx1"/>
                </a:solidFill>
                <a:latin typeface="Arial" panose="020B0604020202020204" pitchFamily="34" charset="0"/>
                <a:ea typeface="Lato" panose="020F0502020204030203" pitchFamily="34" charset="0"/>
                <a:cs typeface="Arial" panose="020B0604020202020204" pitchFamily="34" charset="0"/>
              </a:rPr>
              <a:t>Actors without disabilities play more than 95% of all characters with disabilities</a:t>
            </a:r>
          </a:p>
        </p:txBody>
      </p:sp>
      <p:pic>
        <p:nvPicPr>
          <p:cNvPr id="8" name="Picture 7" descr="Freddie Highmore as Shawn Murphy in The Good Doctor">
            <a:extLst>
              <a:ext uri="{FF2B5EF4-FFF2-40B4-BE49-F238E27FC236}">
                <a16:creationId xmlns:a16="http://schemas.microsoft.com/office/drawing/2014/main" id="{CEDEF1ED-1897-441D-92A6-34DF182418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2845"/>
          <a:stretch/>
        </p:blipFill>
        <p:spPr>
          <a:xfrm>
            <a:off x="470786" y="1434821"/>
            <a:ext cx="2537912" cy="1690805"/>
          </a:xfrm>
          <a:prstGeom prst="rect">
            <a:avLst/>
          </a:prstGeom>
        </p:spPr>
      </p:pic>
      <p:pic>
        <p:nvPicPr>
          <p:cNvPr id="9" name="Picture 8" descr="NCIS: New Orleans&#10;&#10;Daryl Chill Mitchell, an African American actor, seated in his wheelchair on the set of NCIS: New Orleans">
            <a:extLst>
              <a:ext uri="{FF2B5EF4-FFF2-40B4-BE49-F238E27FC236}">
                <a16:creationId xmlns:a16="http://schemas.microsoft.com/office/drawing/2014/main" id="{345C22F9-174F-42C3-A571-DB73DBBF6C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8139" y="1434821"/>
            <a:ext cx="2560890" cy="1705828"/>
          </a:xfrm>
          <a:prstGeom prst="rect">
            <a:avLst/>
          </a:prstGeom>
        </p:spPr>
      </p:pic>
      <p:pic>
        <p:nvPicPr>
          <p:cNvPr id="11" name="Picture 10" descr="Millicent Simmonds in A Quiet Place">
            <a:extLst>
              <a:ext uri="{FF2B5EF4-FFF2-40B4-BE49-F238E27FC236}">
                <a16:creationId xmlns:a16="http://schemas.microsoft.com/office/drawing/2014/main" id="{47E7798A-6CA5-453E-A768-E518CCBBC4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76694" y="1449844"/>
            <a:ext cx="2898523" cy="1690805"/>
          </a:xfrm>
          <a:prstGeom prst="rect">
            <a:avLst/>
          </a:prstGeom>
        </p:spPr>
      </p:pic>
      <p:sp>
        <p:nvSpPr>
          <p:cNvPr id="2" name="Footer Placeholder 1">
            <a:extLst>
              <a:ext uri="{FF2B5EF4-FFF2-40B4-BE49-F238E27FC236}">
                <a16:creationId xmlns:a16="http://schemas.microsoft.com/office/drawing/2014/main" id="{1F0E170A-2CAE-184E-99FA-C110F0179270}"/>
              </a:ext>
            </a:extLst>
          </p:cNvPr>
          <p:cNvSpPr>
            <a:spLocks noGrp="1"/>
          </p:cNvSpPr>
          <p:nvPr>
            <p:ph type="ftr" sz="quarter" idx="10"/>
          </p:nvPr>
        </p:nvSpPr>
        <p:spPr/>
        <p:txBody>
          <a:bodyPr/>
          <a:lstStyle/>
          <a:p>
            <a:pPr>
              <a:defRPr/>
            </a:pPr>
            <a:r>
              <a:rPr lang="en-US">
                <a:latin typeface="Arial" panose="020B0604020202020204" pitchFamily="34" charset="0"/>
                <a:cs typeface="Arial" panose="020B0604020202020204" pitchFamily="34" charset="0"/>
              </a:rPr>
              <a:t>www.RespectAbility.org</a:t>
            </a:r>
          </a:p>
        </p:txBody>
      </p:sp>
      <p:sp>
        <p:nvSpPr>
          <p:cNvPr id="3" name="Title 2">
            <a:extLst>
              <a:ext uri="{FF2B5EF4-FFF2-40B4-BE49-F238E27FC236}">
                <a16:creationId xmlns:a16="http://schemas.microsoft.com/office/drawing/2014/main" id="{D8694F15-BB07-4665-8D3F-6175F9034721}"/>
              </a:ext>
            </a:extLst>
          </p:cNvPr>
          <p:cNvSpPr>
            <a:spLocks noGrp="1"/>
          </p:cNvSpPr>
          <p:nvPr>
            <p:ph type="title"/>
          </p:nvPr>
        </p:nvSpPr>
        <p:spPr>
          <a:xfrm>
            <a:off x="457489" y="274545"/>
            <a:ext cx="8229023" cy="769441"/>
          </a:xfrm>
        </p:spPr>
        <p:txBody>
          <a:bodyPr/>
          <a:lstStyle/>
          <a:p>
            <a:pPr algn="r" rtl="0" eaLnBrk="1" latinLnBrk="0" hangingPunct="1"/>
            <a:r>
              <a:rPr lang="en-US" sz="3200" b="1" dirty="0">
                <a:solidFill>
                  <a:srgbClr val="FFFFFF"/>
                </a:solidFill>
                <a:effectLst/>
                <a:latin typeface="Arial" panose="020B0604020202020204" pitchFamily="34" charset="0"/>
                <a:ea typeface="Lato" panose="020F0502020204030203" pitchFamily="34" charset="0"/>
                <a:cs typeface="Arial" panose="020B0604020202020204" pitchFamily="34" charset="0"/>
              </a:rPr>
              <a:t>People with Disabilities On Screen</a:t>
            </a:r>
            <a:endParaRPr lang="en-US" dirty="0">
              <a:effectLst/>
              <a:latin typeface="Arial" panose="020B0604020202020204" pitchFamily="34" charset="0"/>
              <a:cs typeface="Arial" panose="020B0604020202020204" pitchFamily="34" charset="0"/>
            </a:endParaRPr>
          </a:p>
          <a:p>
            <a:pPr algn="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846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223" descr="Image of a magnifying glass. "/>
          <p:cNvPicPr preferRelativeResize="0"/>
          <p:nvPr/>
        </p:nvPicPr>
        <p:blipFill rotWithShape="1">
          <a:blip r:embed="rId2">
            <a:alphaModFix/>
          </a:blip>
          <a:srcRect l="2738" t="2683" r="3765" b="18954"/>
          <a:stretch/>
        </p:blipFill>
        <p:spPr>
          <a:xfrm>
            <a:off x="926054" y="1303185"/>
            <a:ext cx="7639443" cy="6384758"/>
          </a:xfrm>
          <a:prstGeom prst="rect">
            <a:avLst/>
          </a:prstGeom>
          <a:noFill/>
          <a:ln>
            <a:noFill/>
          </a:ln>
        </p:spPr>
      </p:pic>
      <p:sp>
        <p:nvSpPr>
          <p:cNvPr id="4" name="TextBox 3"/>
          <p:cNvSpPr txBox="1"/>
          <p:nvPr/>
        </p:nvSpPr>
        <p:spPr>
          <a:xfrm>
            <a:off x="1905609" y="2097558"/>
            <a:ext cx="3147653" cy="3774789"/>
          </a:xfrm>
          <a:prstGeom prst="rect">
            <a:avLst/>
          </a:prstGeom>
          <a:ln>
            <a:noFill/>
          </a:ln>
        </p:spPr>
        <p:txBody>
          <a:bodyPr rot="0" spcFirstLastPara="0" vertOverflow="overflow" horzOverflow="overflow" vert="horz" wrap="square" lIns="80682" tIns="40341" rIns="80682" bIns="40341" numCol="1" spcCol="0" rtlCol="0" fromWordArt="0" anchor="t" anchorCtr="0" forceAA="0" compatLnSpc="1">
            <a:prstTxWarp prst="textNoShape">
              <a:avLst/>
            </a:prstTxWarp>
            <a:spAutoFit/>
          </a:bodyPr>
          <a:lstStyle/>
          <a:p>
            <a:pPr algn="ctr" defTabSz="805466" eaLnBrk="0" fontAlgn="base" hangingPunct="0">
              <a:spcBef>
                <a:spcPct val="0"/>
              </a:spcBef>
              <a:spcAft>
                <a:spcPct val="0"/>
              </a:spcAft>
            </a:pPr>
            <a:r>
              <a:rPr lang="en-US" sz="2400" b="1" dirty="0">
                <a:solidFill>
                  <a:prstClr val="black"/>
                </a:solidFill>
                <a:latin typeface="Arial" panose="020B0604020202020204" pitchFamily="34" charset="0"/>
                <a:ea typeface="Lato" panose="020F0502020204030203" pitchFamily="34" charset="0"/>
                <a:cs typeface="Arial" panose="020B0604020202020204" pitchFamily="34" charset="0"/>
              </a:rPr>
              <a:t>By adding the disability lens to your existing work, the Foundation has the opportunity to create better outcomes for people with and without disabilities alike</a:t>
            </a:r>
            <a:endParaRPr lang="en-US" sz="2400" dirty="0">
              <a:solidFill>
                <a:prstClr val="black"/>
              </a:solidFill>
              <a:latin typeface="Arial" panose="020B0604020202020204" pitchFamily="34" charset="0"/>
              <a:ea typeface="Lato" panose="020F0502020204030203" pitchFamily="34" charset="0"/>
              <a:cs typeface="Arial" panose="020B0604020202020204" pitchFamily="34" charset="0"/>
            </a:endParaRPr>
          </a:p>
        </p:txBody>
      </p:sp>
      <p:sp>
        <p:nvSpPr>
          <p:cNvPr id="2" name="Title 1"/>
          <p:cNvSpPr>
            <a:spLocks noGrp="1"/>
          </p:cNvSpPr>
          <p:nvPr>
            <p:ph type="title" idx="4294967295"/>
          </p:nvPr>
        </p:nvSpPr>
        <p:spPr>
          <a:xfrm>
            <a:off x="2655794" y="274545"/>
            <a:ext cx="5909703" cy="492443"/>
          </a:xfrm>
        </p:spPr>
        <p:txBody>
          <a:bodyPr/>
          <a:lstStyle/>
          <a:p>
            <a:pPr algn="r"/>
            <a:r>
              <a:rPr lang="en-US" sz="3200" b="1" dirty="0">
                <a:solidFill>
                  <a:schemeClr val="bg1"/>
                </a:solidFill>
                <a:latin typeface="+mj-lt"/>
                <a:ea typeface="Lato" panose="020F0502020204030203" pitchFamily="34" charset="0"/>
                <a:cs typeface="Lato" panose="020F0502020204030203" pitchFamily="34" charset="0"/>
              </a:rPr>
              <a:t>Adding the Disability Lens…</a:t>
            </a:r>
          </a:p>
        </p:txBody>
      </p:sp>
      <p:sp>
        <p:nvSpPr>
          <p:cNvPr id="5" name="Footer Placeholder 4">
            <a:extLst>
              <a:ext uri="{FF2B5EF4-FFF2-40B4-BE49-F238E27FC236}">
                <a16:creationId xmlns:a16="http://schemas.microsoft.com/office/drawing/2014/main" id="{46ECB5B9-1140-084C-8201-B6CD272916CA}"/>
              </a:ext>
            </a:extLst>
          </p:cNvPr>
          <p:cNvSpPr>
            <a:spLocks noGrp="1"/>
          </p:cNvSpPr>
          <p:nvPr>
            <p:ph type="ftr" sz="quarter" idx="10"/>
          </p:nvPr>
        </p:nvSpPr>
        <p:spPr/>
        <p:txBody>
          <a:bodyPr/>
          <a:lstStyle/>
          <a:p>
            <a:pPr>
              <a:defRPr/>
            </a:pPr>
            <a:r>
              <a:rPr lang="en-US"/>
              <a:t>www.RespectAbility.org</a:t>
            </a:r>
          </a:p>
        </p:txBody>
      </p:sp>
    </p:spTree>
    <p:extLst>
      <p:ext uri="{BB962C8B-B14F-4D97-AF65-F5344CB8AC3E}">
        <p14:creationId xmlns:p14="http://schemas.microsoft.com/office/powerpoint/2010/main" val="1556304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30"/>
          <p:cNvSpPr/>
          <p:nvPr/>
        </p:nvSpPr>
        <p:spPr>
          <a:xfrm>
            <a:off x="395014" y="4748463"/>
            <a:ext cx="4437529" cy="5810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dirty="0">
                <a:solidFill>
                  <a:srgbClr val="000000"/>
                </a:solidFill>
                <a:latin typeface="Arial" panose="020B0604020202020204" pitchFamily="34" charset="0"/>
                <a:ea typeface="Lato" panose="020F0502020204030203" pitchFamily="34" charset="0"/>
                <a:cs typeface="Arial" panose="020B0604020202020204" pitchFamily="34" charset="0"/>
                <a:sym typeface="Calibri"/>
              </a:rPr>
              <a:t>Pictured: Coffee with Tim Cook and Tatiana Lee</a:t>
            </a:r>
          </a:p>
        </p:txBody>
      </p:sp>
      <p:sp>
        <p:nvSpPr>
          <p:cNvPr id="225" name="Google Shape;225;p30"/>
          <p:cNvSpPr/>
          <p:nvPr/>
        </p:nvSpPr>
        <p:spPr>
          <a:xfrm>
            <a:off x="6577263" y="1219197"/>
            <a:ext cx="2566737" cy="4492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rPr>
              <a:t>The message that all people are of equal value and must be respected and heard fairly, must be communicated by President and Board</a:t>
            </a:r>
            <a:endParaRPr sz="2400" dirty="0">
              <a:latin typeface="Arial" panose="020B0604020202020204" pitchFamily="34" charset="0"/>
              <a:ea typeface="Lato" panose="020F0502020204030203" pitchFamily="34" charset="0"/>
              <a:cs typeface="Arial" panose="020B0604020202020204" pitchFamily="34" charset="0"/>
            </a:endParaRPr>
          </a:p>
        </p:txBody>
      </p:sp>
      <p:sp>
        <p:nvSpPr>
          <p:cNvPr id="226" name="Google Shape;226;p30"/>
          <p:cNvSpPr txBox="1"/>
          <p:nvPr/>
        </p:nvSpPr>
        <p:spPr>
          <a:xfrm>
            <a:off x="5967921" y="6261392"/>
            <a:ext cx="2041264" cy="268852"/>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746">
                <a:solidFill>
                  <a:srgbClr val="888888"/>
                </a:solidFill>
                <a:latin typeface="Arial" panose="020B0604020202020204" pitchFamily="34" charset="0"/>
                <a:ea typeface="Calibri"/>
                <a:cs typeface="Arial" panose="020B0604020202020204" pitchFamily="34" charset="0"/>
                <a:sym typeface="Calibri"/>
              </a:rPr>
              <a:t>27</a:t>
            </a:fld>
            <a:endParaRPr sz="1746" dirty="0">
              <a:solidFill>
                <a:srgbClr val="888888"/>
              </a:solidFill>
              <a:latin typeface="Arial" panose="020B0604020202020204" pitchFamily="34" charset="0"/>
              <a:ea typeface="Calibri"/>
              <a:cs typeface="Arial" panose="020B0604020202020204" pitchFamily="34" charset="0"/>
              <a:sym typeface="Calibri"/>
            </a:endParaRPr>
          </a:p>
        </p:txBody>
      </p:sp>
      <p:pic>
        <p:nvPicPr>
          <p:cNvPr id="7" name="7CBE5A38-2AB3-4442-AFA7-F4FDDDD049A8.jpg" descr="Tatiana Lee laughing with Tim Cook (aka Tim Apple) at a table outside of Apple HQ">
            <a:extLst>
              <a:ext uri="{FF2B5EF4-FFF2-40B4-BE49-F238E27FC236}">
                <a16:creationId xmlns:a16="http://schemas.microsoft.com/office/drawing/2014/main" id="{0F219DB2-33CD-524D-8549-6FC05C6CEE4B}"/>
              </a:ext>
            </a:extLst>
          </p:cNvPr>
          <p:cNvPicPr>
            <a:picLocks noChangeAspect="1"/>
          </p:cNvPicPr>
          <p:nvPr/>
        </p:nvPicPr>
        <p:blipFill>
          <a:blip r:embed="rId3">
            <a:extLst/>
          </a:blip>
          <a:srcRect t="9392" b="14213"/>
          <a:stretch>
            <a:fillRect/>
          </a:stretch>
        </p:blipFill>
        <p:spPr>
          <a:xfrm>
            <a:off x="-397095" y="1195238"/>
            <a:ext cx="6974358" cy="3549773"/>
          </a:xfrm>
          <a:prstGeom prst="rect">
            <a:avLst/>
          </a:prstGeom>
          <a:ln w="12700">
            <a:miter lim="400000"/>
          </a:ln>
        </p:spPr>
      </p:pic>
      <p:sp>
        <p:nvSpPr>
          <p:cNvPr id="2" name="Footer Placeholder 1">
            <a:extLst>
              <a:ext uri="{FF2B5EF4-FFF2-40B4-BE49-F238E27FC236}">
                <a16:creationId xmlns:a16="http://schemas.microsoft.com/office/drawing/2014/main" id="{D63B4731-3CB6-E543-9A9B-0535EEC1947C}"/>
              </a:ext>
            </a:extLst>
          </p:cNvPr>
          <p:cNvSpPr>
            <a:spLocks noGrp="1"/>
          </p:cNvSpPr>
          <p:nvPr>
            <p:ph type="ftr" sz="quarter" idx="10"/>
          </p:nvPr>
        </p:nvSpPr>
        <p:spPr/>
        <p:txBody>
          <a:bodyPr/>
          <a:lstStyle/>
          <a:p>
            <a:pPr>
              <a:defRPr/>
            </a:pPr>
            <a:r>
              <a:rPr lang="en-US">
                <a:latin typeface="Arial" panose="020B0604020202020204" pitchFamily="34" charset="0"/>
                <a:cs typeface="Arial" panose="020B0604020202020204" pitchFamily="34" charset="0"/>
              </a:rPr>
              <a:t>www.RespectAbility.org</a:t>
            </a:r>
          </a:p>
        </p:txBody>
      </p:sp>
      <p:sp>
        <p:nvSpPr>
          <p:cNvPr id="3" name="Title 2">
            <a:extLst>
              <a:ext uri="{FF2B5EF4-FFF2-40B4-BE49-F238E27FC236}">
                <a16:creationId xmlns:a16="http://schemas.microsoft.com/office/drawing/2014/main" id="{A85093B8-AD04-49A7-A8BD-497F936254DE}"/>
              </a:ext>
            </a:extLst>
          </p:cNvPr>
          <p:cNvSpPr>
            <a:spLocks noGrp="1"/>
          </p:cNvSpPr>
          <p:nvPr>
            <p:ph type="title" idx="4294967295"/>
          </p:nvPr>
        </p:nvSpPr>
        <p:spPr>
          <a:xfrm>
            <a:off x="457489" y="274545"/>
            <a:ext cx="8229023" cy="1261884"/>
          </a:xfrm>
        </p:spPr>
        <p:txBody>
          <a:bodyPr/>
          <a:lstStyle/>
          <a:p>
            <a:pPr algn="r" rtl="0" eaLnBrk="1" latinLnBrk="0" hangingPunct="1"/>
            <a:r>
              <a:rPr lang="en-US" sz="3200" b="1" kern="1200" dirty="0">
                <a:solidFill>
                  <a:srgbClr val="FFFFFF"/>
                </a:solidFill>
                <a:effectLst/>
                <a:latin typeface="Arial" panose="020B0604020202020204" pitchFamily="34" charset="0"/>
                <a:ea typeface="Lato" panose="020F0502020204030203" pitchFamily="34" charset="0"/>
                <a:cs typeface="Arial" panose="020B0604020202020204" pitchFamily="34" charset="0"/>
              </a:rPr>
              <a:t>1. Commit publicly to inclusion </a:t>
            </a:r>
            <a:br>
              <a:rPr lang="en-US" sz="3200" b="1" kern="1200" dirty="0">
                <a:solidFill>
                  <a:srgbClr val="FFFFFF"/>
                </a:solidFill>
                <a:effectLst/>
                <a:latin typeface="Arial" panose="020B0604020202020204" pitchFamily="34" charset="0"/>
                <a:ea typeface="Lato" panose="020F0502020204030203" pitchFamily="34" charset="0"/>
                <a:cs typeface="Arial" panose="020B0604020202020204" pitchFamily="34" charset="0"/>
              </a:rPr>
            </a:br>
            <a:r>
              <a:rPr lang="en-US" sz="3200" b="1" kern="1200" dirty="0">
                <a:solidFill>
                  <a:srgbClr val="FFFFFF"/>
                </a:solidFill>
                <a:effectLst/>
                <a:latin typeface="Arial" panose="020B0604020202020204" pitchFamily="34" charset="0"/>
                <a:ea typeface="Lato" panose="020F0502020204030203" pitchFamily="34" charset="0"/>
                <a:cs typeface="Arial" panose="020B0604020202020204" pitchFamily="34" charset="0"/>
              </a:rPr>
              <a:t>of people with disabilities</a:t>
            </a:r>
            <a:endParaRPr lang="en-US"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3" name="Google Shape;233;p31"/>
          <p:cNvSpPr txBox="1"/>
          <p:nvPr/>
        </p:nvSpPr>
        <p:spPr>
          <a:xfrm>
            <a:off x="110170" y="2776250"/>
            <a:ext cx="8888930" cy="4334655"/>
          </a:xfrm>
          <a:prstGeom prst="rect">
            <a:avLst/>
          </a:prstGeom>
          <a:noFill/>
          <a:ln>
            <a:noFill/>
          </a:ln>
        </p:spPr>
        <p:txBody>
          <a:bodyPr spcFirstLastPara="1" wrap="square" lIns="91425" tIns="91425" rIns="91425" bIns="91425" anchor="ctr" anchorCtr="0">
            <a:noAutofit/>
          </a:bodyPr>
          <a:lstStyle/>
          <a:p>
            <a:r>
              <a:rPr lang="en-US" sz="22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Disability impacts people of all races, genders, and backgrounds. However,</a:t>
            </a:r>
            <a:r>
              <a:rPr lang="en-US" sz="2200" b="1"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youth with multiple minority status</a:t>
            </a:r>
            <a:r>
              <a:rPr lang="en-US" sz="22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(i.e. person of color /English language learners + disability face double discrimination) are most likely to enter the </a:t>
            </a:r>
            <a:r>
              <a:rPr lang="en-US" sz="2200" b="1"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school-to-prison pipeline, become homeless and/or live in poverty</a:t>
            </a:r>
            <a:r>
              <a:rPr lang="en-US" sz="22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Be sure to look at intersectional issues. </a:t>
            </a:r>
            <a:r>
              <a:rPr lang="en-US" sz="2200" dirty="0">
                <a:latin typeface="Arial" panose="020B0604020202020204" pitchFamily="34" charset="0"/>
                <a:cs typeface="Arial" panose="020B0604020202020204" pitchFamily="34" charset="0"/>
              </a:rPr>
              <a:t>              </a:t>
            </a:r>
            <a:endParaRPr lang="en-US" sz="2200" b="1" i="1" dirty="0">
              <a:latin typeface="Arial" panose="020B0604020202020204" pitchFamily="34" charset="0"/>
              <a:cs typeface="Arial" panose="020B0604020202020204" pitchFamily="34" charset="0"/>
            </a:endParaRPr>
          </a:p>
          <a:p>
            <a:endParaRPr lang="en-US" sz="2200" b="1" i="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Organizations are at their best when they welcome, respect, and include people of all backgrounds.  This includes people with disabilities. Indeed, problems are best solved by working with people who have experienced them first hand and know solutions that work. Just like issues that impact people of different racial, ethnic or other backgrounds, people with disabilities should be involved in solving issues that impact them. </a:t>
            </a:r>
            <a:r>
              <a:rPr lang="en-US" sz="2200" i="1" dirty="0">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 </a:t>
            </a:r>
            <a:endParaRPr lang="en-US"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a:p>
            <a:pPr marL="0" lvl="0" indent="0" rtl="0">
              <a:spcBef>
                <a:spcPts val="0"/>
              </a:spcBef>
              <a:spcAft>
                <a:spcPts val="0"/>
              </a:spcAft>
              <a:buNone/>
            </a:pPr>
            <a:endParaRPr lang="en-US"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a:p>
            <a:pPr marL="0" lvl="0" indent="0" rtl="0">
              <a:spcBef>
                <a:spcPts val="0"/>
              </a:spcBef>
              <a:spcAft>
                <a:spcPts val="0"/>
              </a:spcAft>
              <a:buNone/>
            </a:pPr>
            <a:endParaRPr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p:txBody>
      </p:sp>
      <p:sp>
        <p:nvSpPr>
          <p:cNvPr id="234" name="Google Shape;234;p31"/>
          <p:cNvSpPr txBox="1"/>
          <p:nvPr/>
        </p:nvSpPr>
        <p:spPr>
          <a:xfrm>
            <a:off x="1057618" y="1224975"/>
            <a:ext cx="7941481" cy="957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b="1"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3"/>
              </a:rPr>
              <a:t>When you add a disability lens to your philanthropy</a:t>
            </a:r>
            <a:r>
              <a:rPr lang="en-US" sz="2400" b="1"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rPr>
              <a:t>/nonprofit you will be more successful</a:t>
            </a:r>
            <a:endParaRPr sz="2400" b="1"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p:txBody>
      </p:sp>
      <p:sp>
        <p:nvSpPr>
          <p:cNvPr id="2" name="Footer Placeholder 1">
            <a:extLst>
              <a:ext uri="{FF2B5EF4-FFF2-40B4-BE49-F238E27FC236}">
                <a16:creationId xmlns:a16="http://schemas.microsoft.com/office/drawing/2014/main" id="{FDE0737D-BF0B-DF4B-8DE2-217777BEAA88}"/>
              </a:ext>
            </a:extLst>
          </p:cNvPr>
          <p:cNvSpPr>
            <a:spLocks noGrp="1"/>
          </p:cNvSpPr>
          <p:nvPr>
            <p:ph type="ftr" sz="quarter" idx="10"/>
          </p:nvPr>
        </p:nvSpPr>
        <p:spPr/>
        <p:txBody>
          <a:bodyPr/>
          <a:lstStyle/>
          <a:p>
            <a:pPr>
              <a:defRPr/>
            </a:pPr>
            <a:r>
              <a:rPr lang="en-US"/>
              <a:t>www.RespectAbility.org</a:t>
            </a:r>
          </a:p>
        </p:txBody>
      </p:sp>
      <p:sp>
        <p:nvSpPr>
          <p:cNvPr id="3" name="Title 2">
            <a:extLst>
              <a:ext uri="{FF2B5EF4-FFF2-40B4-BE49-F238E27FC236}">
                <a16:creationId xmlns:a16="http://schemas.microsoft.com/office/drawing/2014/main" id="{6C551E9B-2AB0-48CD-974C-941CD7A5FC98}"/>
              </a:ext>
            </a:extLst>
          </p:cNvPr>
          <p:cNvSpPr>
            <a:spLocks noGrp="1"/>
          </p:cNvSpPr>
          <p:nvPr>
            <p:ph type="title" idx="4294967295"/>
          </p:nvPr>
        </p:nvSpPr>
        <p:spPr>
          <a:xfrm>
            <a:off x="457489" y="274545"/>
            <a:ext cx="8229023" cy="1261884"/>
          </a:xfrm>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2. When </a:t>
            </a:r>
            <a:r>
              <a:rPr lang="en-US" sz="3200" b="1" kern="1200" dirty="0" err="1">
                <a:solidFill>
                  <a:srgbClr val="FFFFFF"/>
                </a:solidFill>
                <a:effectLst/>
                <a:latin typeface="+mj-lt"/>
                <a:ea typeface="Lato" panose="020F0502020204030203" pitchFamily="34" charset="0"/>
                <a:cs typeface="Lato" panose="020F0502020204030203" pitchFamily="34" charset="0"/>
              </a:rPr>
              <a:t>PwDs</a:t>
            </a:r>
            <a:r>
              <a:rPr lang="en-US" sz="3200" b="1" kern="1200" dirty="0">
                <a:solidFill>
                  <a:srgbClr val="FFFFFF"/>
                </a:solidFill>
                <a:effectLst/>
                <a:latin typeface="+mj-lt"/>
                <a:ea typeface="Lato" panose="020F0502020204030203" pitchFamily="34" charset="0"/>
                <a:cs typeface="Lato" panose="020F0502020204030203" pitchFamily="34" charset="0"/>
              </a:rPr>
              <a:t> aren’t at </a:t>
            </a:r>
            <a:br>
              <a:rPr lang="en-US" sz="3200" b="1" kern="1200" dirty="0">
                <a:solidFill>
                  <a:srgbClr val="FFFFFF"/>
                </a:solidFill>
                <a:effectLst/>
                <a:latin typeface="+mj-lt"/>
                <a:ea typeface="Lato" panose="020F0502020204030203" pitchFamily="34" charset="0"/>
                <a:cs typeface="Lato" panose="020F0502020204030203" pitchFamily="34" charset="0"/>
              </a:rPr>
            </a:br>
            <a:r>
              <a:rPr lang="en-US" sz="3200" b="1" kern="1200" dirty="0">
                <a:solidFill>
                  <a:srgbClr val="FFFFFF"/>
                </a:solidFill>
                <a:effectLst/>
                <a:latin typeface="+mj-lt"/>
                <a:ea typeface="Lato" panose="020F0502020204030203" pitchFamily="34" charset="0"/>
                <a:cs typeface="Lato" panose="020F0502020204030203" pitchFamily="34" charset="0"/>
              </a:rPr>
              <a:t>the table, they are on the menu</a:t>
            </a:r>
            <a:endParaRPr lang="en-US" dirty="0">
              <a:effectLst/>
              <a:latin typeface="+mj-lt"/>
            </a:endParaRPr>
          </a:p>
          <a:p>
            <a:endParaRPr lang="en-US" dirty="0">
              <a:latin typeface="+mj-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32"/>
          <p:cNvSpPr txBox="1"/>
          <p:nvPr/>
        </p:nvSpPr>
        <p:spPr>
          <a:xfrm>
            <a:off x="380675" y="1654075"/>
            <a:ext cx="5422800" cy="3687000"/>
          </a:xfrm>
          <a:prstGeom prst="rect">
            <a:avLst/>
          </a:prstGeom>
          <a:noFill/>
          <a:ln>
            <a:noFill/>
          </a:ln>
        </p:spPr>
        <p:txBody>
          <a:bodyPr spcFirstLastPara="1" wrap="square" lIns="88575" tIns="44275" rIns="88575" bIns="44275" anchor="t" anchorCtr="0">
            <a:noAutofit/>
          </a:bodyPr>
          <a:lstStyle/>
          <a:p>
            <a:pPr marL="457200" marR="0" lvl="0" indent="-355600" algn="l" rtl="0">
              <a:lnSpc>
                <a:spcPct val="100000"/>
              </a:lnSpc>
              <a:spcBef>
                <a:spcPts val="0"/>
              </a:spcBef>
              <a:spcAft>
                <a:spcPts val="0"/>
              </a:spcAft>
              <a:buSzPts val="2000"/>
              <a:buFont typeface="Libre Baskerville"/>
              <a:buChar char="●"/>
            </a:pPr>
            <a:r>
              <a:rPr lang="en-US" sz="2400" dirty="0">
                <a:latin typeface="Arial" panose="020B0604020202020204" pitchFamily="34" charset="0"/>
                <a:ea typeface="Lato" panose="020F0502020204030203" pitchFamily="34" charset="0"/>
                <a:cs typeface="Arial" panose="020B0604020202020204" pitchFamily="34" charset="0"/>
                <a:sym typeface="Libre Baskerville"/>
              </a:rPr>
              <a:t>Use</a:t>
            </a:r>
            <a:r>
              <a:rPr lang="en-US" sz="2400"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rPr>
              <a:t> </a:t>
            </a:r>
            <a:r>
              <a:rPr lang="en-US" sz="2400" dirty="0">
                <a:latin typeface="Arial" panose="020B0604020202020204" pitchFamily="34" charset="0"/>
                <a:ea typeface="Lato" panose="020F0502020204030203" pitchFamily="34" charset="0"/>
                <a:cs typeface="Arial" panose="020B0604020202020204" pitchFamily="34" charset="0"/>
                <a:sym typeface="Libre Baskerville"/>
              </a:rPr>
              <a:t>“person first”</a:t>
            </a:r>
            <a:r>
              <a:rPr lang="en-US" sz="2400"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rPr>
              <a:t> language when appropriate </a:t>
            </a:r>
            <a:endParaRPr sz="2400"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endParaRPr>
          </a:p>
          <a:p>
            <a:pPr marL="457200" marR="0" lvl="0" indent="-355600" algn="l" rtl="0">
              <a:lnSpc>
                <a:spcPct val="100000"/>
              </a:lnSpc>
              <a:spcBef>
                <a:spcPts val="1000"/>
              </a:spcBef>
              <a:spcAft>
                <a:spcPts val="0"/>
              </a:spcAft>
              <a:buSzPts val="2000"/>
              <a:buFont typeface="Libre Baskerville"/>
              <a:buChar char="●"/>
            </a:pPr>
            <a:r>
              <a:rPr lang="en-US" sz="2400" dirty="0">
                <a:latin typeface="Arial" panose="020B0604020202020204" pitchFamily="34" charset="0"/>
                <a:ea typeface="Lato" panose="020F0502020204030203" pitchFamily="34" charset="0"/>
                <a:cs typeface="Arial" panose="020B0604020202020204" pitchFamily="34" charset="0"/>
                <a:sym typeface="Libre Baskerville"/>
              </a:rPr>
              <a:t>Have an accommodation policy</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457200" marR="0" lvl="0" indent="-355600" algn="l" rtl="0">
              <a:lnSpc>
                <a:spcPct val="100000"/>
              </a:lnSpc>
              <a:spcBef>
                <a:spcPts val="1000"/>
              </a:spcBef>
              <a:spcAft>
                <a:spcPts val="0"/>
              </a:spcAft>
              <a:buSzPts val="2000"/>
              <a:buFont typeface="Libre Baskerville"/>
              <a:buChar char="●"/>
            </a:pPr>
            <a:r>
              <a:rPr lang="en-US"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Made a conscious decision and effort to seek out and include certain demographic groups whether that was gender, race, or sexual orientation</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457200" marR="0" lvl="0" indent="-355600" algn="l" rtl="0">
              <a:lnSpc>
                <a:spcPct val="100000"/>
              </a:lnSpc>
              <a:spcBef>
                <a:spcPts val="1000"/>
              </a:spcBef>
              <a:spcAft>
                <a:spcPts val="0"/>
              </a:spcAft>
              <a:buSzPts val="2000"/>
              <a:buFont typeface="Libre Baskerville"/>
              <a:buChar char="●"/>
            </a:pPr>
            <a:r>
              <a:rPr lang="en-US" sz="24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3"/>
              </a:rPr>
              <a:t>Webinar on Disability Etiquette</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0" marR="0" lvl="0" indent="0" algn="l" rtl="0">
              <a:lnSpc>
                <a:spcPct val="100000"/>
              </a:lnSpc>
              <a:spcBef>
                <a:spcPts val="1000"/>
              </a:spcBef>
              <a:spcAft>
                <a:spcPts val="0"/>
              </a:spcAft>
              <a:buNone/>
            </a:pPr>
            <a:endParaRPr sz="2400" dirty="0">
              <a:latin typeface="Arial" panose="020B0604020202020204" pitchFamily="34" charset="0"/>
              <a:ea typeface="Lato" panose="020F0502020204030203" pitchFamily="34" charset="0"/>
              <a:cs typeface="Arial" panose="020B0604020202020204" pitchFamily="34" charset="0"/>
            </a:endParaRPr>
          </a:p>
        </p:txBody>
      </p:sp>
      <p:pic>
        <p:nvPicPr>
          <p:cNvPr id="244" name="Google Shape;244;p32" descr="Woman with walking stick sitting"/>
          <p:cNvPicPr preferRelativeResize="0"/>
          <p:nvPr/>
        </p:nvPicPr>
        <p:blipFill rotWithShape="1">
          <a:blip r:embed="rId4">
            <a:alphaModFix/>
          </a:blip>
          <a:srcRect/>
          <a:stretch/>
        </p:blipFill>
        <p:spPr>
          <a:xfrm>
            <a:off x="6349823" y="1653391"/>
            <a:ext cx="2367482" cy="3551223"/>
          </a:xfrm>
          <a:prstGeom prst="rect">
            <a:avLst/>
          </a:prstGeom>
          <a:noFill/>
          <a:ln>
            <a:noFill/>
          </a:ln>
        </p:spPr>
      </p:pic>
      <p:sp>
        <p:nvSpPr>
          <p:cNvPr id="2" name="Footer Placeholder 1">
            <a:extLst>
              <a:ext uri="{FF2B5EF4-FFF2-40B4-BE49-F238E27FC236}">
                <a16:creationId xmlns:a16="http://schemas.microsoft.com/office/drawing/2014/main" id="{FF234D4B-CC00-874F-BEEE-E816E5D43A96}"/>
              </a:ext>
            </a:extLst>
          </p:cNvPr>
          <p:cNvSpPr>
            <a:spLocks noGrp="1"/>
          </p:cNvSpPr>
          <p:nvPr>
            <p:ph type="ftr" sz="quarter" idx="10"/>
          </p:nvPr>
        </p:nvSpPr>
        <p:spPr/>
        <p:txBody>
          <a:bodyPr/>
          <a:lstStyle/>
          <a:p>
            <a:pPr>
              <a:defRPr/>
            </a:pPr>
            <a:r>
              <a:rPr lang="en-US"/>
              <a:t>www.RespectAbility.org</a:t>
            </a:r>
          </a:p>
        </p:txBody>
      </p:sp>
      <p:sp>
        <p:nvSpPr>
          <p:cNvPr id="3" name="Title 2">
            <a:extLst>
              <a:ext uri="{FF2B5EF4-FFF2-40B4-BE49-F238E27FC236}">
                <a16:creationId xmlns:a16="http://schemas.microsoft.com/office/drawing/2014/main" id="{FD9B6031-B16F-48FF-9BBB-989A65F95548}"/>
              </a:ext>
            </a:extLst>
          </p:cNvPr>
          <p:cNvSpPr>
            <a:spLocks noGrp="1"/>
          </p:cNvSpPr>
          <p:nvPr>
            <p:ph type="title" idx="4294967295"/>
          </p:nvPr>
        </p:nvSpPr>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3. Foster an inclusive environment</a:t>
            </a:r>
            <a:endParaRPr lang="en-US" dirty="0">
              <a:effectLst/>
              <a:latin typeface="+mj-lt"/>
            </a:endParaRPr>
          </a:p>
          <a:p>
            <a:endParaRPr lang="en-US" dirty="0">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457489" y="274545"/>
            <a:ext cx="8229023" cy="677108"/>
          </a:xfrm>
        </p:spPr>
        <p:txBody>
          <a:bodyPr/>
          <a:lstStyle/>
          <a:p>
            <a:pPr algn="r" eaLnBrk="1" hangingPunct="1"/>
            <a:r>
              <a:rPr lang="en-US" sz="4400" b="1" dirty="0">
                <a:solidFill>
                  <a:schemeClr val="bg1"/>
                </a:solidFill>
                <a:latin typeface="+mj-lt"/>
                <a:ea typeface="Lato" panose="020F0502020204030203" pitchFamily="34" charset="0"/>
                <a:cs typeface="Arial" panose="020B0604020202020204" pitchFamily="34" charset="0"/>
              </a:rPr>
              <a:t>Speakers</a:t>
            </a:r>
          </a:p>
        </p:txBody>
      </p:sp>
      <p:sp>
        <p:nvSpPr>
          <p:cNvPr id="3" name="Footer Placeholder 2">
            <a:extLst>
              <a:ext uri="{FF2B5EF4-FFF2-40B4-BE49-F238E27FC236}">
                <a16:creationId xmlns:a16="http://schemas.microsoft.com/office/drawing/2014/main" id="{A7CAA2CB-42C6-0749-BA21-AA3388F74E24}"/>
              </a:ext>
            </a:extLst>
          </p:cNvPr>
          <p:cNvSpPr>
            <a:spLocks noGrp="1"/>
          </p:cNvSpPr>
          <p:nvPr>
            <p:ph type="ftr" sz="quarter" idx="10"/>
          </p:nvPr>
        </p:nvSpPr>
        <p:spPr/>
        <p:txBody>
          <a:bodyPr/>
          <a:lstStyle/>
          <a:p>
            <a:pPr>
              <a:defRPr/>
            </a:pPr>
            <a:r>
              <a:rPr lang="en-US"/>
              <a:t>www.RespectAbility.org</a:t>
            </a:r>
          </a:p>
        </p:txBody>
      </p:sp>
      <p:grpSp>
        <p:nvGrpSpPr>
          <p:cNvPr id="2" name="Group 1" descr="Headshots of Candace Cable, Tatiana Lee and Jennifer Mizrahi. Candace's picture features a smiling women in front of a plant. Tatiana's pictures shows her mid laugh. Jennifer is depicted in her signature red suit. &#10;">
            <a:extLst>
              <a:ext uri="{FF2B5EF4-FFF2-40B4-BE49-F238E27FC236}">
                <a16:creationId xmlns:a16="http://schemas.microsoft.com/office/drawing/2014/main" id="{3FFE95A3-570B-F043-B6C7-1AAC8CF4CCB5}"/>
              </a:ext>
            </a:extLst>
          </p:cNvPr>
          <p:cNvGrpSpPr/>
          <p:nvPr/>
        </p:nvGrpSpPr>
        <p:grpSpPr>
          <a:xfrm>
            <a:off x="-3729" y="1191126"/>
            <a:ext cx="9147729" cy="4600073"/>
            <a:chOff x="2285996" y="1191127"/>
            <a:chExt cx="6858004" cy="3448650"/>
          </a:xfrm>
        </p:grpSpPr>
        <p:pic>
          <p:nvPicPr>
            <p:cNvPr id="5" name="Picture 4" descr="A person smiling for the camera&#10;&#10;">
              <a:extLst>
                <a:ext uri="{FF2B5EF4-FFF2-40B4-BE49-F238E27FC236}">
                  <a16:creationId xmlns:a16="http://schemas.microsoft.com/office/drawing/2014/main" id="{A5E27DF8-7034-384E-9136-41ECF22CD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6" y="1191127"/>
              <a:ext cx="2286000" cy="2286000"/>
            </a:xfrm>
            <a:prstGeom prst="rect">
              <a:avLst/>
            </a:prstGeom>
          </p:spPr>
        </p:pic>
        <p:pic>
          <p:nvPicPr>
            <p:cNvPr id="7" name="Picture 6" descr="A person in a red shirt and smiling at the camera&#10;&#10;">
              <a:extLst>
                <a:ext uri="{FF2B5EF4-FFF2-40B4-BE49-F238E27FC236}">
                  <a16:creationId xmlns:a16="http://schemas.microsoft.com/office/drawing/2014/main" id="{A56D906A-E136-4643-80A5-3BB5612EA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1191127"/>
              <a:ext cx="2286000" cy="2286000"/>
            </a:xfrm>
            <a:prstGeom prst="rect">
              <a:avLst/>
            </a:prstGeom>
          </p:spPr>
        </p:pic>
        <p:pic>
          <p:nvPicPr>
            <p:cNvPr id="11" name="Picture 10" descr="Two people sitting on a bicycle&#10;&#10;">
              <a:extLst>
                <a:ext uri="{FF2B5EF4-FFF2-40B4-BE49-F238E27FC236}">
                  <a16:creationId xmlns:a16="http://schemas.microsoft.com/office/drawing/2014/main" id="{2C5098B4-866F-2840-B99B-EDD1DD396D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191127"/>
              <a:ext cx="2286000" cy="2286000"/>
            </a:xfrm>
            <a:prstGeom prst="rect">
              <a:avLst/>
            </a:prstGeom>
          </p:spPr>
        </p:pic>
        <p:sp>
          <p:nvSpPr>
            <p:cNvPr id="12" name="TextBox 11">
              <a:extLst>
                <a:ext uri="{FF2B5EF4-FFF2-40B4-BE49-F238E27FC236}">
                  <a16:creationId xmlns:a16="http://schemas.microsoft.com/office/drawing/2014/main" id="{05FF7A8C-459D-4F44-8D2A-C680A89DD0A4}"/>
                </a:ext>
              </a:extLst>
            </p:cNvPr>
            <p:cNvSpPr txBox="1"/>
            <p:nvPr/>
          </p:nvSpPr>
          <p:spPr>
            <a:xfrm>
              <a:off x="2286000" y="3501004"/>
              <a:ext cx="2285996" cy="769441"/>
            </a:xfrm>
            <a:prstGeom prst="rect">
              <a:avLst/>
            </a:prstGeom>
            <a:noFill/>
          </p:spPr>
          <p:txBody>
            <a:bodyPr wrap="square" rtlCol="0">
              <a:spAutoFit/>
            </a:bodyPr>
            <a:lstStyle/>
            <a:p>
              <a:pPr algn="ctr"/>
              <a:r>
                <a:rPr lang="en-US" sz="2400" dirty="0"/>
                <a:t>Candace Cable</a:t>
              </a:r>
            </a:p>
            <a:p>
              <a:pPr algn="ctr"/>
              <a:r>
                <a:rPr lang="en-US" sz="2000" dirty="0"/>
                <a:t>Policy Fellow</a:t>
              </a:r>
            </a:p>
          </p:txBody>
        </p:sp>
        <p:sp>
          <p:nvSpPr>
            <p:cNvPr id="17" name="TextBox 16">
              <a:extLst>
                <a:ext uri="{FF2B5EF4-FFF2-40B4-BE49-F238E27FC236}">
                  <a16:creationId xmlns:a16="http://schemas.microsoft.com/office/drawing/2014/main" id="{224A7914-430A-C14B-A76F-0B7530D6B3E1}"/>
                </a:ext>
              </a:extLst>
            </p:cNvPr>
            <p:cNvSpPr txBox="1"/>
            <p:nvPr/>
          </p:nvSpPr>
          <p:spPr>
            <a:xfrm>
              <a:off x="4571999" y="3477127"/>
              <a:ext cx="2285999" cy="1077218"/>
            </a:xfrm>
            <a:prstGeom prst="rect">
              <a:avLst/>
            </a:prstGeom>
            <a:noFill/>
          </p:spPr>
          <p:txBody>
            <a:bodyPr wrap="square" rtlCol="0">
              <a:spAutoFit/>
            </a:bodyPr>
            <a:lstStyle/>
            <a:p>
              <a:pPr algn="ctr"/>
              <a:r>
                <a:rPr lang="en-US" sz="2400" dirty="0"/>
                <a:t>Tatiana Lee</a:t>
              </a:r>
            </a:p>
            <a:p>
              <a:pPr algn="ctr"/>
              <a:r>
                <a:rPr lang="en-US" sz="2000" dirty="0"/>
                <a:t>Communications Fellow</a:t>
              </a:r>
            </a:p>
          </p:txBody>
        </p:sp>
        <p:sp>
          <p:nvSpPr>
            <p:cNvPr id="18" name="TextBox 17">
              <a:extLst>
                <a:ext uri="{FF2B5EF4-FFF2-40B4-BE49-F238E27FC236}">
                  <a16:creationId xmlns:a16="http://schemas.microsoft.com/office/drawing/2014/main" id="{0F272C74-71B8-C549-B9DC-9CD17924BE2D}"/>
                </a:ext>
              </a:extLst>
            </p:cNvPr>
            <p:cNvSpPr txBox="1"/>
            <p:nvPr/>
          </p:nvSpPr>
          <p:spPr>
            <a:xfrm>
              <a:off x="7012027" y="3501004"/>
              <a:ext cx="1977945" cy="1138773"/>
            </a:xfrm>
            <a:prstGeom prst="rect">
              <a:avLst/>
            </a:prstGeom>
            <a:noFill/>
          </p:spPr>
          <p:txBody>
            <a:bodyPr wrap="square" rtlCol="0">
              <a:spAutoFit/>
            </a:bodyPr>
            <a:lstStyle/>
            <a:p>
              <a:pPr algn="ctr"/>
              <a:r>
                <a:rPr lang="en-US" sz="2400" dirty="0"/>
                <a:t>Jennifer Laszlo Mizrahi</a:t>
              </a:r>
            </a:p>
            <a:p>
              <a:pPr algn="ctr"/>
              <a:r>
                <a:rPr lang="en-US" sz="2000" dirty="0"/>
                <a:t>President</a:t>
              </a:r>
              <a:endParaRPr lang="en-US" dirty="0"/>
            </a:p>
          </p:txBody>
        </p:sp>
      </p:grpSp>
    </p:spTree>
    <p:extLst>
      <p:ext uri="{BB962C8B-B14F-4D97-AF65-F5344CB8AC3E}">
        <p14:creationId xmlns:p14="http://schemas.microsoft.com/office/powerpoint/2010/main" val="4171454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4"/>
          <p:cNvSpPr>
            <a:spLocks noGrp="1"/>
          </p:cNvSpPr>
          <p:nvPr>
            <p:ph type="title"/>
          </p:nvPr>
        </p:nvSpPr>
        <p:spPr>
          <a:xfrm>
            <a:off x="914112" y="331113"/>
            <a:ext cx="7772400" cy="492443"/>
          </a:xfrm>
        </p:spPr>
        <p:txBody>
          <a:bodyPr/>
          <a:lstStyle/>
          <a:p>
            <a:pPr algn="r"/>
            <a:r>
              <a:rPr lang="en-US" sz="3200" b="1" dirty="0">
                <a:solidFill>
                  <a:schemeClr val="bg1"/>
                </a:solidFill>
                <a:latin typeface="+mj-lt"/>
                <a:ea typeface="Lato" panose="020F0502020204030203" pitchFamily="34" charset="0"/>
                <a:cs typeface="Lato" panose="020F0502020204030203" pitchFamily="34" charset="0"/>
              </a:rPr>
              <a:t>What we say makes a difference</a:t>
            </a:r>
          </a:p>
        </p:txBody>
      </p:sp>
      <p:pic>
        <p:nvPicPr>
          <p:cNvPr id="50178" name="Content Placeholder 9" descr="Man sitting in a wheelchair tied down by yellow rope"/>
          <p:cNvPicPr>
            <a:picLocks noGrp="1" noChangeAspect="1"/>
          </p:cNvPicPr>
          <p:nvPr>
            <p:ph sz="half" idx="1"/>
          </p:nvPr>
        </p:nvPicPr>
        <p:blipFill>
          <a:blip r:embed="rId2">
            <a:extLst>
              <a:ext uri="{28A0092B-C50C-407E-A947-70E740481C1C}">
                <a14:useLocalDpi xmlns:a14="http://schemas.microsoft.com/office/drawing/2010/main" val="0"/>
              </a:ext>
            </a:extLst>
          </a:blip>
          <a:srcRect t="20229" b="20229"/>
          <a:stretch>
            <a:fillRect/>
          </a:stretch>
        </p:blipFill>
        <p:spPr/>
      </p:pic>
      <p:sp>
        <p:nvSpPr>
          <p:cNvPr id="50179" name="Text Placeholder 15"/>
          <p:cNvSpPr>
            <a:spLocks noGrp="1"/>
          </p:cNvSpPr>
          <p:nvPr>
            <p:ph type="body" sz="half" idx="2"/>
          </p:nvPr>
        </p:nvSpPr>
        <p:spPr>
          <a:xfrm>
            <a:off x="4648200" y="1981200"/>
            <a:ext cx="3810000" cy="2142125"/>
          </a:xfrm>
        </p:spPr>
        <p:txBody>
          <a:bodyPr/>
          <a:lstStyle/>
          <a:p>
            <a:r>
              <a:rPr lang="en-US" sz="2400" b="1" dirty="0">
                <a:latin typeface="Arial" panose="020B0604020202020204" pitchFamily="34" charset="0"/>
                <a:ea typeface="Lato" panose="020F0502020204030203" pitchFamily="34" charset="0"/>
                <a:cs typeface="Arial" panose="020B0604020202020204" pitchFamily="34" charset="0"/>
              </a:rPr>
              <a:t>DON’T USE: </a:t>
            </a:r>
          </a:p>
          <a:p>
            <a:r>
              <a:rPr lang="en-US" sz="2400" dirty="0">
                <a:latin typeface="Arial" panose="020B0604020202020204" pitchFamily="34" charset="0"/>
                <a:ea typeface="Lato" panose="020F0502020204030203" pitchFamily="34" charset="0"/>
                <a:cs typeface="Arial" panose="020B0604020202020204" pitchFamily="34" charset="0"/>
              </a:rPr>
              <a:t>Wheelchair bound</a:t>
            </a:r>
          </a:p>
          <a:p>
            <a:r>
              <a:rPr lang="en-US" sz="2400" dirty="0">
                <a:latin typeface="Arial" panose="020B0604020202020204" pitchFamily="34" charset="0"/>
                <a:ea typeface="Lato" panose="020F0502020204030203" pitchFamily="34" charset="0"/>
                <a:cs typeface="Arial" panose="020B0604020202020204" pitchFamily="34" charset="0"/>
              </a:rPr>
              <a:t>Confined to a wheelchair</a:t>
            </a:r>
          </a:p>
          <a:p>
            <a:r>
              <a:rPr lang="en-US" sz="2400" dirty="0">
                <a:latin typeface="Arial" panose="020B0604020202020204" pitchFamily="34" charset="0"/>
                <a:ea typeface="Lato" panose="020F0502020204030203" pitchFamily="34" charset="0"/>
                <a:cs typeface="Arial" panose="020B0604020202020204" pitchFamily="34" charset="0"/>
              </a:rPr>
              <a:t>Wheelchair person</a:t>
            </a:r>
          </a:p>
          <a:p>
            <a:r>
              <a:rPr lang="en-US" sz="2400" dirty="0">
                <a:latin typeface="Arial" panose="020B0604020202020204" pitchFamily="34" charset="0"/>
                <a:ea typeface="Lato" panose="020F0502020204030203" pitchFamily="34" charset="0"/>
                <a:cs typeface="Arial" panose="020B0604020202020204" pitchFamily="34" charset="0"/>
              </a:rPr>
              <a:t>Wheelchair user/rider</a:t>
            </a:r>
          </a:p>
        </p:txBody>
      </p:sp>
      <p:sp>
        <p:nvSpPr>
          <p:cNvPr id="3" name="Footer Placeholder 2">
            <a:extLst>
              <a:ext uri="{FF2B5EF4-FFF2-40B4-BE49-F238E27FC236}">
                <a16:creationId xmlns:a16="http://schemas.microsoft.com/office/drawing/2014/main" id="{3E72E169-4F54-C54E-9C4F-2791D436E867}"/>
              </a:ext>
            </a:extLst>
          </p:cNvPr>
          <p:cNvSpPr>
            <a:spLocks noGrp="1"/>
          </p:cNvSpPr>
          <p:nvPr>
            <p:ph type="ftr" sz="quarter" idx="11"/>
          </p:nvPr>
        </p:nvSpPr>
        <p:spPr/>
        <p:txBody>
          <a:bodyPr/>
          <a:lstStyle/>
          <a:p>
            <a:pPr>
              <a:defRPr/>
            </a:pPr>
            <a:r>
              <a:rPr lang="en-US"/>
              <a:t>www.RespectAbility.org</a:t>
            </a:r>
            <a:endParaRPr lang="en-US" dirty="0"/>
          </a:p>
        </p:txBody>
      </p:sp>
    </p:spTree>
    <p:extLst>
      <p:ext uri="{BB962C8B-B14F-4D97-AF65-F5344CB8AC3E}">
        <p14:creationId xmlns:p14="http://schemas.microsoft.com/office/powerpoint/2010/main" val="3974862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2" name="Google Shape;252;p33"/>
          <p:cNvSpPr txBox="1"/>
          <p:nvPr/>
        </p:nvSpPr>
        <p:spPr>
          <a:xfrm>
            <a:off x="532675" y="1508450"/>
            <a:ext cx="3537027" cy="4564800"/>
          </a:xfrm>
          <a:prstGeom prst="rect">
            <a:avLst/>
          </a:prstGeom>
          <a:noFill/>
          <a:ln>
            <a:noFill/>
          </a:ln>
        </p:spPr>
        <p:txBody>
          <a:bodyPr spcFirstLastPara="1" wrap="square" lIns="88575" tIns="44275" rIns="88575" bIns="44275" anchor="t" anchorCtr="0">
            <a:noAutofit/>
          </a:bodyPr>
          <a:lstStyle/>
          <a:p>
            <a:pPr marL="48729" marR="0" lvl="0" algn="l" rtl="0">
              <a:lnSpc>
                <a:spcPct val="100000"/>
              </a:lnSpc>
              <a:spcBef>
                <a:spcPts val="0"/>
              </a:spcBef>
              <a:spcAft>
                <a:spcPts val="0"/>
              </a:spcAft>
              <a:buClr>
                <a:srgbClr val="000000"/>
              </a:buClr>
              <a:buSzPts val="2000"/>
            </a:pPr>
            <a:r>
              <a:rPr lang="en-US" sz="24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3"/>
              </a:rPr>
              <a:t>RespectAbility</a:t>
            </a:r>
            <a:r>
              <a:rPr lang="en-US" sz="2400" dirty="0">
                <a:latin typeface="Arial" panose="020B0604020202020204" pitchFamily="34" charset="0"/>
                <a:ea typeface="Lato" panose="020F0502020204030203" pitchFamily="34" charset="0"/>
                <a:cs typeface="Arial" panose="020B0604020202020204" pitchFamily="34" charset="0"/>
                <a:sym typeface="Libre Baskerville"/>
              </a:rPr>
              <a:t>, Best Practices for Employers</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48729" lvl="0" rtl="0">
              <a:lnSpc>
                <a:spcPct val="100000"/>
              </a:lnSpc>
              <a:spcBef>
                <a:spcPts val="1000"/>
              </a:spcBef>
              <a:spcAft>
                <a:spcPts val="0"/>
              </a:spcAft>
              <a:buClr>
                <a:schemeClr val="dk1"/>
              </a:buClr>
              <a:buSzPts val="2000"/>
            </a:pPr>
            <a:r>
              <a:rPr lang="en-US" sz="24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4"/>
              </a:rPr>
              <a:t>TAPAbility</a:t>
            </a:r>
            <a:r>
              <a:rPr lang="en-US"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which can source talent</a:t>
            </a:r>
            <a:endParaRPr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a:p>
            <a:pPr marL="48729" lvl="0" rtl="0">
              <a:lnSpc>
                <a:spcPct val="100000"/>
              </a:lnSpc>
              <a:spcBef>
                <a:spcPts val="1000"/>
              </a:spcBef>
              <a:spcAft>
                <a:spcPts val="0"/>
              </a:spcAft>
              <a:buClr>
                <a:schemeClr val="dk1"/>
              </a:buClr>
              <a:buSzPts val="2000"/>
            </a:pPr>
            <a:r>
              <a:rPr lang="en-US" sz="24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5"/>
              </a:rPr>
              <a:t>AskJan.org</a:t>
            </a:r>
            <a:r>
              <a:rPr lang="en-US"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which can problem solve inclusive employment questions for free</a:t>
            </a:r>
            <a:endParaRPr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a:p>
            <a:pPr marL="48729" lvl="0" rtl="0">
              <a:lnSpc>
                <a:spcPct val="100000"/>
              </a:lnSpc>
              <a:spcBef>
                <a:spcPts val="1000"/>
              </a:spcBef>
              <a:spcAft>
                <a:spcPts val="0"/>
              </a:spcAft>
              <a:buClr>
                <a:schemeClr val="dk1"/>
              </a:buClr>
              <a:buSzPts val="2000"/>
            </a:pPr>
            <a:r>
              <a:rPr lang="en-US" sz="24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6"/>
              </a:rPr>
              <a:t>Diverse Managers - Philanthropy’s Next Hurdle</a:t>
            </a:r>
            <a:endParaRPr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p:txBody>
      </p:sp>
      <p:pic>
        <p:nvPicPr>
          <p:cNvPr id="253" name="Google Shape;253;p33" descr="Group photo of people in RespectAbility's PSA"/>
          <p:cNvPicPr preferRelativeResize="0"/>
          <p:nvPr/>
        </p:nvPicPr>
        <p:blipFill rotWithShape="1">
          <a:blip r:embed="rId7">
            <a:alphaModFix/>
          </a:blip>
          <a:srcRect/>
          <a:stretch/>
        </p:blipFill>
        <p:spPr>
          <a:xfrm>
            <a:off x="4564325" y="1369400"/>
            <a:ext cx="4047000" cy="4842901"/>
          </a:xfrm>
          <a:prstGeom prst="rect">
            <a:avLst/>
          </a:prstGeom>
          <a:noFill/>
          <a:ln>
            <a:noFill/>
          </a:ln>
        </p:spPr>
      </p:pic>
      <p:sp>
        <p:nvSpPr>
          <p:cNvPr id="2" name="Footer Placeholder 1">
            <a:extLst>
              <a:ext uri="{FF2B5EF4-FFF2-40B4-BE49-F238E27FC236}">
                <a16:creationId xmlns:a16="http://schemas.microsoft.com/office/drawing/2014/main" id="{1117766C-2641-1845-895C-302273B2ADE6}"/>
              </a:ext>
            </a:extLst>
          </p:cNvPr>
          <p:cNvSpPr>
            <a:spLocks noGrp="1"/>
          </p:cNvSpPr>
          <p:nvPr>
            <p:ph type="ftr" sz="quarter" idx="10"/>
          </p:nvPr>
        </p:nvSpPr>
        <p:spPr/>
        <p:txBody>
          <a:bodyPr/>
          <a:lstStyle/>
          <a:p>
            <a:pPr>
              <a:defRPr/>
            </a:pPr>
            <a:r>
              <a:rPr lang="en-US"/>
              <a:t>www.RespectAbility.org</a:t>
            </a:r>
          </a:p>
        </p:txBody>
      </p:sp>
      <p:sp>
        <p:nvSpPr>
          <p:cNvPr id="3" name="Title 2">
            <a:extLst>
              <a:ext uri="{FF2B5EF4-FFF2-40B4-BE49-F238E27FC236}">
                <a16:creationId xmlns:a16="http://schemas.microsoft.com/office/drawing/2014/main" id="{8C35FC77-3192-4AAF-A68F-C4E0F36D4873}"/>
              </a:ext>
            </a:extLst>
          </p:cNvPr>
          <p:cNvSpPr>
            <a:spLocks noGrp="1"/>
          </p:cNvSpPr>
          <p:nvPr>
            <p:ph type="title" idx="4294967295"/>
          </p:nvPr>
        </p:nvSpPr>
        <p:spPr>
          <a:xfrm>
            <a:off x="457489" y="274545"/>
            <a:ext cx="8229023" cy="1261884"/>
          </a:xfrm>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4. Work with people with </a:t>
            </a:r>
            <a:br>
              <a:rPr lang="en-US" sz="3200" b="1" kern="1200" dirty="0">
                <a:solidFill>
                  <a:srgbClr val="FFFFFF"/>
                </a:solidFill>
                <a:effectLst/>
                <a:latin typeface="+mj-lt"/>
                <a:ea typeface="Lato" panose="020F0502020204030203" pitchFamily="34" charset="0"/>
                <a:cs typeface="Lato" panose="020F0502020204030203" pitchFamily="34" charset="0"/>
              </a:rPr>
            </a:br>
            <a:r>
              <a:rPr lang="en-US" sz="3200" b="1" kern="1200" dirty="0">
                <a:solidFill>
                  <a:srgbClr val="FFFFFF"/>
                </a:solidFill>
                <a:effectLst/>
                <a:latin typeface="+mj-lt"/>
                <a:ea typeface="Lato" panose="020F0502020204030203" pitchFamily="34" charset="0"/>
                <a:cs typeface="Lato" panose="020F0502020204030203" pitchFamily="34" charset="0"/>
              </a:rPr>
              <a:t>disabilities, not for them</a:t>
            </a:r>
            <a:endParaRPr lang="en-US" dirty="0">
              <a:effectLst/>
              <a:latin typeface="+mj-lt"/>
            </a:endParaRPr>
          </a:p>
          <a:p>
            <a:endParaRPr lang="en-US" dirty="0">
              <a:latin typeface="+mj-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p34"/>
          <p:cNvSpPr txBox="1"/>
          <p:nvPr/>
        </p:nvSpPr>
        <p:spPr>
          <a:xfrm>
            <a:off x="522325" y="1390050"/>
            <a:ext cx="6313200" cy="3806400"/>
          </a:xfrm>
          <a:prstGeom prst="rect">
            <a:avLst/>
          </a:prstGeom>
          <a:noFill/>
          <a:ln>
            <a:noFill/>
          </a:ln>
        </p:spPr>
        <p:txBody>
          <a:bodyPr spcFirstLastPara="1" wrap="square" lIns="88575" tIns="44275" rIns="88575" bIns="44275" anchor="t" anchorCtr="0">
            <a:noAutofit/>
          </a:bodyPr>
          <a:lstStyle/>
          <a:p>
            <a:pPr marL="36981" marR="0" lvl="0" indent="-24281" algn="l" rtl="0">
              <a:lnSpc>
                <a:spcPct val="90000"/>
              </a:lnSpc>
              <a:spcBef>
                <a:spcPts val="0"/>
              </a:spcBef>
              <a:spcAft>
                <a:spcPts val="0"/>
              </a:spcAft>
              <a:buClr>
                <a:srgbClr val="000000"/>
              </a:buClr>
              <a:buSzPts val="1800"/>
              <a:buFont typeface="Libre Baskerville"/>
              <a:buChar char="●"/>
            </a:pPr>
            <a:r>
              <a:rPr lang="en-US" sz="2400"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rPr>
              <a:t> Inclusion Statement and how to make requests for disability accommodations on your accessible website.</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0" marR="0" lvl="0" indent="0" algn="l" rtl="0">
              <a:lnSpc>
                <a:spcPct val="90000"/>
              </a:lnSpc>
              <a:spcBef>
                <a:spcPts val="466"/>
              </a:spcBef>
              <a:spcAft>
                <a:spcPts val="0"/>
              </a:spcAft>
              <a:buNone/>
            </a:pPr>
            <a:endParaRPr sz="2400"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endParaRPr>
          </a:p>
          <a:p>
            <a:pPr marL="36981" marR="0" lvl="0" indent="-24281" algn="l" rtl="0">
              <a:lnSpc>
                <a:spcPct val="90000"/>
              </a:lnSpc>
              <a:spcBef>
                <a:spcPts val="466"/>
              </a:spcBef>
              <a:spcAft>
                <a:spcPts val="0"/>
              </a:spcAft>
              <a:buClr>
                <a:srgbClr val="000000"/>
              </a:buClr>
              <a:buSzPts val="1800"/>
              <a:buFont typeface="Libre Baskerville"/>
              <a:buChar char="●"/>
            </a:pPr>
            <a:r>
              <a:rPr lang="en-US" sz="2400"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rPr>
              <a:t> HR Evaluation and program manager evaluation includes diversity as a performance metric.</a:t>
            </a:r>
            <a:endParaRPr sz="2400"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endParaRPr>
          </a:p>
          <a:p>
            <a:pPr marL="36981" marR="0" lvl="0" indent="0" algn="l" rtl="0">
              <a:lnSpc>
                <a:spcPct val="90000"/>
              </a:lnSpc>
              <a:spcBef>
                <a:spcPts val="466"/>
              </a:spcBef>
              <a:spcAft>
                <a:spcPts val="0"/>
              </a:spcAft>
              <a:buNone/>
            </a:pP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36981" marR="0" lvl="0" indent="-24281" algn="l" rtl="0">
              <a:lnSpc>
                <a:spcPct val="90000"/>
              </a:lnSpc>
              <a:spcBef>
                <a:spcPts val="466"/>
              </a:spcBef>
              <a:spcAft>
                <a:spcPts val="0"/>
              </a:spcAft>
              <a:buClr>
                <a:srgbClr val="000000"/>
              </a:buClr>
              <a:buSzPts val="1800"/>
              <a:buFont typeface="Libre Baskerville"/>
              <a:buChar char="●"/>
            </a:pPr>
            <a:r>
              <a:rPr lang="en-US" sz="24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3"/>
              </a:rPr>
              <a:t> Resource on Disability Inclusion</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36981" marR="0" lvl="0" indent="0" algn="l" rtl="0">
              <a:lnSpc>
                <a:spcPct val="90000"/>
              </a:lnSpc>
              <a:spcBef>
                <a:spcPts val="466"/>
              </a:spcBef>
              <a:spcAft>
                <a:spcPts val="0"/>
              </a:spcAft>
              <a:buNone/>
            </a:pP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36981" lvl="0" indent="-24281" rtl="0">
              <a:spcBef>
                <a:spcPts val="0"/>
              </a:spcBef>
              <a:spcAft>
                <a:spcPts val="0"/>
              </a:spcAft>
              <a:buClr>
                <a:srgbClr val="000000"/>
              </a:buClr>
              <a:buSzPts val="1800"/>
              <a:buFont typeface="Libre Baskerville"/>
              <a:buChar char="●"/>
            </a:pPr>
            <a:r>
              <a:rPr lang="en-US" sz="24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4"/>
              </a:rPr>
              <a:t> Ford’s Push for Disability Rights Should Be a Model for Philanthropy</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p:txBody>
      </p:sp>
      <p:pic>
        <p:nvPicPr>
          <p:cNvPr id="261" name="Google Shape;261;p3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835451" y="1563582"/>
            <a:ext cx="2071002" cy="2071002"/>
          </a:xfrm>
          <a:prstGeom prst="rect">
            <a:avLst/>
          </a:prstGeom>
          <a:noFill/>
          <a:ln>
            <a:noFill/>
          </a:ln>
        </p:spPr>
      </p:pic>
      <p:pic>
        <p:nvPicPr>
          <p:cNvPr id="262" name="Google Shape;262;p34">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7276092" y="4452042"/>
            <a:ext cx="1253066" cy="1286369"/>
          </a:xfrm>
          <a:prstGeom prst="rect">
            <a:avLst/>
          </a:prstGeom>
          <a:noFill/>
          <a:ln>
            <a:noFill/>
          </a:ln>
        </p:spPr>
      </p:pic>
      <p:sp>
        <p:nvSpPr>
          <p:cNvPr id="2" name="Footer Placeholder 1">
            <a:extLst>
              <a:ext uri="{FF2B5EF4-FFF2-40B4-BE49-F238E27FC236}">
                <a16:creationId xmlns:a16="http://schemas.microsoft.com/office/drawing/2014/main" id="{F50720E6-327C-B145-81A4-481C2A56274D}"/>
              </a:ext>
            </a:extLst>
          </p:cNvPr>
          <p:cNvSpPr>
            <a:spLocks noGrp="1"/>
          </p:cNvSpPr>
          <p:nvPr>
            <p:ph type="ftr" sz="quarter" idx="10"/>
          </p:nvPr>
        </p:nvSpPr>
        <p:spPr/>
        <p:txBody>
          <a:bodyPr/>
          <a:lstStyle/>
          <a:p>
            <a:pPr>
              <a:defRPr/>
            </a:pPr>
            <a:r>
              <a:rPr lang="en-US"/>
              <a:t>www.RespectAbility.org</a:t>
            </a:r>
          </a:p>
        </p:txBody>
      </p:sp>
      <p:sp>
        <p:nvSpPr>
          <p:cNvPr id="3" name="Title 2">
            <a:extLst>
              <a:ext uri="{FF2B5EF4-FFF2-40B4-BE49-F238E27FC236}">
                <a16:creationId xmlns:a16="http://schemas.microsoft.com/office/drawing/2014/main" id="{D1C30244-FED9-4123-95F1-65CE7C9534E2}"/>
              </a:ext>
            </a:extLst>
          </p:cNvPr>
          <p:cNvSpPr>
            <a:spLocks noGrp="1"/>
          </p:cNvSpPr>
          <p:nvPr>
            <p:ph type="title" idx="4294967295"/>
          </p:nvPr>
        </p:nvSpPr>
        <p:spPr>
          <a:xfrm>
            <a:off x="457489" y="274545"/>
            <a:ext cx="8229023" cy="1261884"/>
          </a:xfrm>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5. Have an inclusion point </a:t>
            </a:r>
            <a:br>
              <a:rPr lang="en-US" sz="3200" b="1" kern="1200" dirty="0">
                <a:solidFill>
                  <a:srgbClr val="FFFFFF"/>
                </a:solidFill>
                <a:effectLst/>
                <a:latin typeface="+mj-lt"/>
                <a:ea typeface="Lato" panose="020F0502020204030203" pitchFamily="34" charset="0"/>
                <a:cs typeface="Lato" panose="020F0502020204030203" pitchFamily="34" charset="0"/>
              </a:rPr>
            </a:br>
            <a:r>
              <a:rPr lang="en-US" sz="3200" b="1" kern="1200" dirty="0">
                <a:solidFill>
                  <a:srgbClr val="FFFFFF"/>
                </a:solidFill>
                <a:effectLst/>
                <a:latin typeface="+mj-lt"/>
                <a:ea typeface="Lato" panose="020F0502020204030203" pitchFamily="34" charset="0"/>
                <a:cs typeface="Lato" panose="020F0502020204030203" pitchFamily="34" charset="0"/>
              </a:rPr>
              <a:t>person or committee </a:t>
            </a:r>
            <a:endParaRPr lang="en-US" dirty="0">
              <a:effectLst/>
              <a:latin typeface="+mj-lt"/>
            </a:endParaRPr>
          </a:p>
          <a:p>
            <a:endParaRPr lang="en-US" dirty="0">
              <a:latin typeface="+mj-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9" name="Google Shape;269;p35"/>
          <p:cNvSpPr txBox="1"/>
          <p:nvPr/>
        </p:nvSpPr>
        <p:spPr>
          <a:xfrm>
            <a:off x="1195000" y="4889825"/>
            <a:ext cx="7675500" cy="1533600"/>
          </a:xfrm>
          <a:prstGeom prst="rect">
            <a:avLst/>
          </a:prstGeom>
          <a:noFill/>
          <a:ln>
            <a:noFill/>
          </a:ln>
        </p:spPr>
        <p:txBody>
          <a:bodyPr spcFirstLastPara="1" wrap="square" lIns="91425" tIns="91425" rIns="91425" bIns="91425" anchor="ctr" anchorCtr="0">
            <a:noAutofit/>
          </a:bodyPr>
          <a:lstStyle/>
          <a:p>
            <a:pPr marL="457200" lvl="0" indent="-355600" rtl="0">
              <a:spcBef>
                <a:spcPts val="0"/>
              </a:spcBef>
              <a:spcAft>
                <a:spcPts val="0"/>
              </a:spcAft>
              <a:buSzPts val="2000"/>
              <a:buFont typeface="Libre Baskerville"/>
              <a:buChar char="●"/>
            </a:pPr>
            <a:r>
              <a:rPr lang="en-US" sz="2400" dirty="0">
                <a:latin typeface="Arial" panose="020B0604020202020204" pitchFamily="34" charset="0"/>
                <a:ea typeface="Lato" panose="020F0502020204030203" pitchFamily="34" charset="0"/>
                <a:cs typeface="Arial" panose="020B0604020202020204" pitchFamily="34" charset="0"/>
                <a:sym typeface="Libre Baskerville"/>
              </a:rPr>
              <a:t>Example: Photos on website should include individuals with visible disabilities</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457200" lvl="0" indent="0" rtl="0">
              <a:spcBef>
                <a:spcPts val="0"/>
              </a:spcBef>
              <a:spcAft>
                <a:spcPts val="0"/>
              </a:spcAft>
              <a:buNone/>
            </a:pP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457200" lvl="0" indent="-355600" rtl="0">
              <a:spcBef>
                <a:spcPts val="0"/>
              </a:spcBef>
              <a:spcAft>
                <a:spcPts val="0"/>
              </a:spcAft>
              <a:buSzPts val="2000"/>
              <a:buFont typeface="Libre Baskerville"/>
              <a:buChar char="●"/>
            </a:pPr>
            <a:r>
              <a:rPr lang="en-US" sz="24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3"/>
              </a:rPr>
              <a:t>Toolkit</a:t>
            </a:r>
            <a:r>
              <a:rPr lang="en-US"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for Media Representation</a:t>
            </a:r>
            <a:endParaRPr sz="2400" b="1"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p:txBody>
      </p:sp>
      <p:pic>
        <p:nvPicPr>
          <p:cNvPr id="270" name="Google Shape;270;p35" descr="Group photo of Summer 2017 Fellows smiling"/>
          <p:cNvPicPr preferRelativeResize="0"/>
          <p:nvPr/>
        </p:nvPicPr>
        <p:blipFill>
          <a:blip r:embed="rId4">
            <a:alphaModFix/>
          </a:blip>
          <a:stretch>
            <a:fillRect/>
          </a:stretch>
        </p:blipFill>
        <p:spPr>
          <a:xfrm>
            <a:off x="1606525" y="1420800"/>
            <a:ext cx="6102888" cy="3432874"/>
          </a:xfrm>
          <a:prstGeom prst="rect">
            <a:avLst/>
          </a:prstGeom>
          <a:noFill/>
          <a:ln>
            <a:noFill/>
          </a:ln>
        </p:spPr>
      </p:pic>
      <p:sp>
        <p:nvSpPr>
          <p:cNvPr id="2" name="Footer Placeholder 1">
            <a:extLst>
              <a:ext uri="{FF2B5EF4-FFF2-40B4-BE49-F238E27FC236}">
                <a16:creationId xmlns:a16="http://schemas.microsoft.com/office/drawing/2014/main" id="{C9D7678A-A325-8347-9EE3-C45D2D2F4DCC}"/>
              </a:ext>
            </a:extLst>
          </p:cNvPr>
          <p:cNvSpPr>
            <a:spLocks noGrp="1"/>
          </p:cNvSpPr>
          <p:nvPr>
            <p:ph type="ftr" sz="quarter" idx="10"/>
          </p:nvPr>
        </p:nvSpPr>
        <p:spPr/>
        <p:txBody>
          <a:bodyPr/>
          <a:lstStyle/>
          <a:p>
            <a:pPr>
              <a:defRPr/>
            </a:pPr>
            <a:r>
              <a:rPr lang="en-US"/>
              <a:t>www.RespectAbility.org</a:t>
            </a:r>
          </a:p>
        </p:txBody>
      </p:sp>
      <p:sp>
        <p:nvSpPr>
          <p:cNvPr id="3" name="Title 2">
            <a:extLst>
              <a:ext uri="{FF2B5EF4-FFF2-40B4-BE49-F238E27FC236}">
                <a16:creationId xmlns:a16="http://schemas.microsoft.com/office/drawing/2014/main" id="{DA1B1E65-7446-4905-9F92-9CC4722DC434}"/>
              </a:ext>
            </a:extLst>
          </p:cNvPr>
          <p:cNvSpPr>
            <a:spLocks noGrp="1"/>
          </p:cNvSpPr>
          <p:nvPr>
            <p:ph type="title" idx="4294967295"/>
          </p:nvPr>
        </p:nvSpPr>
        <p:spPr>
          <a:xfrm>
            <a:off x="457489" y="274545"/>
            <a:ext cx="8229023" cy="1261884"/>
          </a:xfrm>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6. Include people with disabilities </a:t>
            </a:r>
            <a:br>
              <a:rPr lang="en-US" sz="3200" b="1" kern="1200" dirty="0">
                <a:solidFill>
                  <a:srgbClr val="FFFFFF"/>
                </a:solidFill>
                <a:effectLst/>
                <a:latin typeface="+mj-lt"/>
                <a:ea typeface="Lato" panose="020F0502020204030203" pitchFamily="34" charset="0"/>
                <a:cs typeface="Lato" panose="020F0502020204030203" pitchFamily="34" charset="0"/>
              </a:rPr>
            </a:br>
            <a:r>
              <a:rPr lang="en-US" sz="3200" b="1" kern="1200" dirty="0">
                <a:solidFill>
                  <a:srgbClr val="FFFFFF"/>
                </a:solidFill>
                <a:effectLst/>
                <a:latin typeface="+mj-lt"/>
                <a:ea typeface="Lato" panose="020F0502020204030203" pitchFamily="34" charset="0"/>
                <a:cs typeface="Lato" panose="020F0502020204030203" pitchFamily="34" charset="0"/>
              </a:rPr>
              <a:t>in your marketing</a:t>
            </a:r>
            <a:endParaRPr lang="en-US" dirty="0">
              <a:effectLst/>
              <a:latin typeface="+mj-lt"/>
            </a:endParaRPr>
          </a:p>
          <a:p>
            <a:endParaRPr lang="en-US" dirty="0">
              <a:latin typeface="+mj-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7" name="Google Shape;277;p36"/>
          <p:cNvSpPr txBox="1"/>
          <p:nvPr/>
        </p:nvSpPr>
        <p:spPr>
          <a:xfrm>
            <a:off x="4787451" y="1451016"/>
            <a:ext cx="3971100" cy="4013100"/>
          </a:xfrm>
          <a:prstGeom prst="rect">
            <a:avLst/>
          </a:prstGeom>
          <a:noFill/>
          <a:ln>
            <a:noFill/>
          </a:ln>
        </p:spPr>
        <p:txBody>
          <a:bodyPr spcFirstLastPara="1" wrap="square" lIns="88725" tIns="44350" rIns="88725" bIns="44350" anchor="t" anchorCtr="0">
            <a:noAutofit/>
          </a:bodyPr>
          <a:lstStyle/>
          <a:p>
            <a:pPr marL="12327" marR="0" lvl="0" indent="-12327" algn="l" rtl="0">
              <a:lnSpc>
                <a:spcPct val="90000"/>
              </a:lnSpc>
              <a:spcBef>
                <a:spcPts val="0"/>
              </a:spcBef>
              <a:spcAft>
                <a:spcPts val="0"/>
              </a:spcAft>
              <a:buClr>
                <a:srgbClr val="000000"/>
              </a:buClr>
              <a:buSzPts val="2000"/>
              <a:buFont typeface="Libre Baskerville"/>
              <a:buChar char="●"/>
            </a:pPr>
            <a:r>
              <a:rPr lang="en-US" sz="2400"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rPr>
              <a:t> Websites need to be set up for use by screen readers and people who need captions.</a:t>
            </a:r>
            <a:endParaRPr sz="2400"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endParaRPr>
          </a:p>
          <a:p>
            <a:pPr marL="12326" marR="0" lvl="0" indent="-12326" algn="l" rtl="0">
              <a:lnSpc>
                <a:spcPct val="90000"/>
              </a:lnSpc>
              <a:spcBef>
                <a:spcPts val="466"/>
              </a:spcBef>
              <a:spcAft>
                <a:spcPts val="0"/>
              </a:spcAft>
              <a:buClr>
                <a:srgbClr val="000000"/>
              </a:buClr>
              <a:buSzPts val="2000"/>
              <a:buFont typeface="Libre Baskerville"/>
              <a:buChar char="●"/>
            </a:pPr>
            <a:r>
              <a:rPr lang="en-US" sz="2400" dirty="0">
                <a:latin typeface="Arial" panose="020B0604020202020204" pitchFamily="34" charset="0"/>
                <a:ea typeface="Lato" panose="020F0502020204030203" pitchFamily="34" charset="0"/>
                <a:cs typeface="Arial" panose="020B0604020202020204" pitchFamily="34" charset="0"/>
                <a:sym typeface="Libre Baskerville"/>
              </a:rPr>
              <a:t> Caption videos</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12326" marR="0" lvl="0" indent="-12326" algn="l" rtl="0">
              <a:lnSpc>
                <a:spcPct val="90000"/>
              </a:lnSpc>
              <a:spcBef>
                <a:spcPts val="466"/>
              </a:spcBef>
              <a:spcAft>
                <a:spcPts val="0"/>
              </a:spcAft>
              <a:buClr>
                <a:srgbClr val="000000"/>
              </a:buClr>
              <a:buSzPts val="2000"/>
              <a:buFont typeface="Libre Baskerville"/>
              <a:buChar char="●"/>
            </a:pPr>
            <a:r>
              <a:rPr lang="en-US" sz="2400" dirty="0">
                <a:latin typeface="Arial" panose="020B0604020202020204" pitchFamily="34" charset="0"/>
                <a:ea typeface="Lato" panose="020F0502020204030203" pitchFamily="34" charset="0"/>
                <a:cs typeface="Arial" panose="020B0604020202020204" pitchFamily="34" charset="0"/>
                <a:sym typeface="Libre Baskerville"/>
              </a:rPr>
              <a:t> Make documents and presentations accessible</a:t>
            </a:r>
          </a:p>
          <a:p>
            <a:pPr marL="12327" marR="0" lvl="0" indent="-12327" algn="l" rtl="0">
              <a:lnSpc>
                <a:spcPct val="90000"/>
              </a:lnSpc>
              <a:spcBef>
                <a:spcPts val="466"/>
              </a:spcBef>
              <a:spcAft>
                <a:spcPts val="0"/>
              </a:spcAft>
              <a:buClr>
                <a:srgbClr val="0000FF"/>
              </a:buClr>
              <a:buSzPts val="2000"/>
              <a:buFont typeface="Libre Baskerville"/>
              <a:buChar char="●"/>
            </a:pPr>
            <a:r>
              <a:rPr lang="en-US" sz="24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3"/>
              </a:rPr>
              <a:t> See </a:t>
            </a:r>
            <a:r>
              <a:rPr lang="en-US" sz="2400" u="sng" dirty="0" err="1">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3"/>
              </a:rPr>
              <a:t>RespectAbility’s</a:t>
            </a:r>
            <a:r>
              <a:rPr lang="en-US" sz="24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3"/>
              </a:rPr>
              <a:t> webinar on web accessibility</a:t>
            </a:r>
            <a:endParaRPr sz="2400" i="0" u="none" strike="noStrike" cap="none"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endParaRPr>
          </a:p>
        </p:txBody>
      </p:sp>
      <p:pic>
        <p:nvPicPr>
          <p:cNvPr id="278" name="Google Shape;278;p36" descr="image of a banner on a building which contains a person in wheelchair and the phrase &quot;pardon our appearance as we make our selves accessible to people of all abilities&quot;"/>
          <p:cNvPicPr preferRelativeResize="0"/>
          <p:nvPr/>
        </p:nvPicPr>
        <p:blipFill rotWithShape="1">
          <a:blip r:embed="rId4">
            <a:alphaModFix/>
          </a:blip>
          <a:srcRect/>
          <a:stretch/>
        </p:blipFill>
        <p:spPr>
          <a:xfrm>
            <a:off x="385449" y="1342453"/>
            <a:ext cx="3761206" cy="5035095"/>
          </a:xfrm>
          <a:prstGeom prst="rect">
            <a:avLst/>
          </a:prstGeom>
          <a:noFill/>
          <a:ln>
            <a:noFill/>
          </a:ln>
        </p:spPr>
      </p:pic>
      <p:sp>
        <p:nvSpPr>
          <p:cNvPr id="2" name="Footer Placeholder 1">
            <a:extLst>
              <a:ext uri="{FF2B5EF4-FFF2-40B4-BE49-F238E27FC236}">
                <a16:creationId xmlns:a16="http://schemas.microsoft.com/office/drawing/2014/main" id="{7B28AF46-8D65-304D-823D-5DC1203BB87F}"/>
              </a:ext>
            </a:extLst>
          </p:cNvPr>
          <p:cNvSpPr>
            <a:spLocks noGrp="1"/>
          </p:cNvSpPr>
          <p:nvPr>
            <p:ph type="ftr" sz="quarter" idx="10"/>
          </p:nvPr>
        </p:nvSpPr>
        <p:spPr/>
        <p:txBody>
          <a:bodyPr/>
          <a:lstStyle/>
          <a:p>
            <a:pPr>
              <a:defRPr/>
            </a:pPr>
            <a:r>
              <a:rPr lang="en-US"/>
              <a:t>www.RespectAbility.org</a:t>
            </a:r>
          </a:p>
        </p:txBody>
      </p:sp>
      <p:sp>
        <p:nvSpPr>
          <p:cNvPr id="3" name="Title 2">
            <a:extLst>
              <a:ext uri="{FF2B5EF4-FFF2-40B4-BE49-F238E27FC236}">
                <a16:creationId xmlns:a16="http://schemas.microsoft.com/office/drawing/2014/main" id="{6C3DBFE2-2096-45C4-9D5F-13540F9F577E}"/>
              </a:ext>
            </a:extLst>
          </p:cNvPr>
          <p:cNvSpPr>
            <a:spLocks noGrp="1"/>
          </p:cNvSpPr>
          <p:nvPr>
            <p:ph type="title" idx="4294967295"/>
          </p:nvPr>
        </p:nvSpPr>
        <p:spPr>
          <a:xfrm>
            <a:off x="457489" y="274545"/>
            <a:ext cx="8229023" cy="1261884"/>
          </a:xfrm>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7. Ensure website and online </a:t>
            </a:r>
            <a:br>
              <a:rPr lang="en-US" sz="3200" b="1" kern="1200" dirty="0">
                <a:solidFill>
                  <a:srgbClr val="FFFFFF"/>
                </a:solidFill>
                <a:effectLst/>
                <a:latin typeface="+mj-lt"/>
                <a:ea typeface="Lato" panose="020F0502020204030203" pitchFamily="34" charset="0"/>
                <a:cs typeface="Lato" panose="020F0502020204030203" pitchFamily="34" charset="0"/>
              </a:rPr>
            </a:br>
            <a:r>
              <a:rPr lang="en-US" sz="3200" b="1" kern="1200" dirty="0">
                <a:solidFill>
                  <a:srgbClr val="FFFFFF"/>
                </a:solidFill>
                <a:effectLst/>
                <a:latin typeface="+mj-lt"/>
                <a:ea typeface="Lato" panose="020F0502020204030203" pitchFamily="34" charset="0"/>
                <a:cs typeface="Lato" panose="020F0502020204030203" pitchFamily="34" charset="0"/>
              </a:rPr>
              <a:t>resources are accessible</a:t>
            </a:r>
            <a:endParaRPr lang="en-US" dirty="0">
              <a:effectLst/>
              <a:latin typeface="+mj-lt"/>
            </a:endParaRPr>
          </a:p>
          <a:p>
            <a:endParaRPr lang="en-US" dirty="0">
              <a:latin typeface="+mj-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6" name="Google Shape;286;p37"/>
          <p:cNvSpPr txBox="1"/>
          <p:nvPr/>
        </p:nvSpPr>
        <p:spPr>
          <a:xfrm>
            <a:off x="4709046" y="1812537"/>
            <a:ext cx="4126500" cy="4350900"/>
          </a:xfrm>
          <a:prstGeom prst="rect">
            <a:avLst/>
          </a:prstGeom>
          <a:noFill/>
          <a:ln>
            <a:noFill/>
          </a:ln>
        </p:spPr>
        <p:txBody>
          <a:bodyPr spcFirstLastPara="1" wrap="square" lIns="88575" tIns="44275" rIns="88575" bIns="44275" anchor="t" anchorCtr="0">
            <a:noAutofit/>
          </a:bodyPr>
          <a:lstStyle/>
          <a:p>
            <a:pPr marL="457200" marR="0" lvl="0" indent="-355600" algn="l" rtl="0">
              <a:spcBef>
                <a:spcPts val="0"/>
              </a:spcBef>
              <a:spcAft>
                <a:spcPts val="0"/>
              </a:spcAft>
              <a:buClr>
                <a:srgbClr val="000000"/>
              </a:buClr>
              <a:buSzPts val="2000"/>
              <a:buFont typeface="Libre Baskerville"/>
              <a:buChar char="●"/>
            </a:pPr>
            <a:r>
              <a:rPr lang="en-US" sz="24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3"/>
              </a:rPr>
              <a:t>Physical Accessibility</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457200" marR="0" lvl="0" indent="-355600" algn="l" rtl="0">
              <a:spcBef>
                <a:spcPts val="1000"/>
              </a:spcBef>
              <a:spcAft>
                <a:spcPts val="0"/>
              </a:spcAft>
              <a:buClr>
                <a:srgbClr val="000000"/>
              </a:buClr>
              <a:buSzPts val="2000"/>
              <a:buFont typeface="Libre Baskerville"/>
              <a:buChar char="●"/>
            </a:pPr>
            <a:r>
              <a:rPr lang="en-US" sz="24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4"/>
              </a:rPr>
              <a:t>Event Checklist</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457200" marR="0" lvl="0" indent="0" algn="l" rtl="0">
              <a:spcBef>
                <a:spcPts val="0"/>
              </a:spcBef>
              <a:spcAft>
                <a:spcPts val="0"/>
              </a:spcAft>
              <a:buNone/>
            </a:pPr>
            <a:endParaRPr lang="en-US" sz="2400" dirty="0">
              <a:latin typeface="Arial" panose="020B0604020202020204" pitchFamily="34" charset="0"/>
              <a:ea typeface="Lato" panose="020F0502020204030203" pitchFamily="34" charset="0"/>
              <a:cs typeface="Arial" panose="020B0604020202020204" pitchFamily="34" charset="0"/>
              <a:sym typeface="Libre Baskerville"/>
            </a:endParaRPr>
          </a:p>
          <a:p>
            <a:pPr marL="457200" marR="0" lvl="0" indent="0" algn="l" rtl="0">
              <a:spcBef>
                <a:spcPts val="0"/>
              </a:spcBef>
              <a:spcAft>
                <a:spcPts val="0"/>
              </a:spcAft>
              <a:buNone/>
            </a:pPr>
            <a:r>
              <a:rPr lang="en-US" sz="2400" dirty="0">
                <a:latin typeface="Arial" panose="020B0604020202020204" pitchFamily="34" charset="0"/>
                <a:ea typeface="Lato" panose="020F0502020204030203" pitchFamily="34" charset="0"/>
                <a:cs typeface="Arial" panose="020B0604020202020204" pitchFamily="34" charset="0"/>
                <a:sym typeface="Libre Baskerville"/>
              </a:rPr>
              <a:t>All of the following must be accessible:</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914400" marR="0" lvl="1" indent="-355600" algn="l" rtl="0">
              <a:spcBef>
                <a:spcPts val="0"/>
              </a:spcBef>
              <a:spcAft>
                <a:spcPts val="0"/>
              </a:spcAft>
              <a:buClr>
                <a:srgbClr val="000000"/>
              </a:buClr>
              <a:buSzPts val="2000"/>
              <a:buFont typeface="Libre Baskerville"/>
              <a:buChar char="○"/>
            </a:pPr>
            <a:r>
              <a:rPr lang="en-US" sz="2400" dirty="0">
                <a:latin typeface="Arial" panose="020B0604020202020204" pitchFamily="34" charset="0"/>
                <a:ea typeface="Lato" panose="020F0502020204030203" pitchFamily="34" charset="0"/>
                <a:cs typeface="Arial" panose="020B0604020202020204" pitchFamily="34" charset="0"/>
                <a:sym typeface="Libre Baskerville"/>
              </a:rPr>
              <a:t>Invitation/notification of event</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914400" marR="0" lvl="1" indent="-355600" algn="l" rtl="0">
              <a:spcBef>
                <a:spcPts val="0"/>
              </a:spcBef>
              <a:spcAft>
                <a:spcPts val="0"/>
              </a:spcAft>
              <a:buSzPts val="2000"/>
              <a:buFont typeface="Libre Baskerville"/>
              <a:buChar char="○"/>
            </a:pPr>
            <a:r>
              <a:rPr lang="en-US" sz="2400" dirty="0">
                <a:latin typeface="Arial" panose="020B0604020202020204" pitchFamily="34" charset="0"/>
                <a:ea typeface="Lato" panose="020F0502020204030203" pitchFamily="34" charset="0"/>
                <a:cs typeface="Arial" panose="020B0604020202020204" pitchFamily="34" charset="0"/>
                <a:sym typeface="Libre Baskerville"/>
              </a:rPr>
              <a:t>Facilities</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914400" marR="0" lvl="1" indent="-355600" algn="l" rtl="0">
              <a:spcBef>
                <a:spcPts val="0"/>
              </a:spcBef>
              <a:spcAft>
                <a:spcPts val="0"/>
              </a:spcAft>
              <a:buSzPts val="2000"/>
              <a:buFont typeface="Libre Baskerville"/>
              <a:buChar char="○"/>
            </a:pPr>
            <a:r>
              <a:rPr lang="en-US" sz="2400" dirty="0">
                <a:latin typeface="Arial" panose="020B0604020202020204" pitchFamily="34" charset="0"/>
                <a:ea typeface="Lato" panose="020F0502020204030203" pitchFamily="34" charset="0"/>
                <a:cs typeface="Arial" panose="020B0604020202020204" pitchFamily="34" charset="0"/>
                <a:sym typeface="Libre Baskerville"/>
              </a:rPr>
              <a:t>Communication</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914400" marR="0" lvl="1" indent="-355600" algn="l" rtl="0">
              <a:spcBef>
                <a:spcPts val="0"/>
              </a:spcBef>
              <a:spcAft>
                <a:spcPts val="0"/>
              </a:spcAft>
              <a:buSzPts val="2000"/>
              <a:buFont typeface="Libre Baskerville"/>
              <a:buChar char="○"/>
            </a:pPr>
            <a:r>
              <a:rPr lang="en-US" sz="2400" dirty="0">
                <a:latin typeface="Arial" panose="020B0604020202020204" pitchFamily="34" charset="0"/>
                <a:ea typeface="Lato" panose="020F0502020204030203" pitchFamily="34" charset="0"/>
                <a:cs typeface="Arial" panose="020B0604020202020204" pitchFamily="34" charset="0"/>
                <a:sym typeface="Libre Baskerville"/>
              </a:rPr>
              <a:t>Staff/Volunteers</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0" marR="0" lvl="0" indent="0" algn="l" rtl="0">
              <a:spcBef>
                <a:spcPts val="0"/>
              </a:spcBef>
              <a:spcAft>
                <a:spcPts val="0"/>
              </a:spcAft>
              <a:buNone/>
            </a:pPr>
            <a:endParaRPr sz="2400"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endParaRPr>
          </a:p>
        </p:txBody>
      </p:sp>
      <p:pic>
        <p:nvPicPr>
          <p:cNvPr id="287" name="Google Shape;287;p37" descr="Steven Tingus smiling"/>
          <p:cNvPicPr preferRelativeResize="0"/>
          <p:nvPr/>
        </p:nvPicPr>
        <p:blipFill rotWithShape="1">
          <a:blip r:embed="rId5">
            <a:alphaModFix/>
          </a:blip>
          <a:srcRect/>
          <a:stretch/>
        </p:blipFill>
        <p:spPr>
          <a:xfrm>
            <a:off x="138149" y="1838538"/>
            <a:ext cx="4433851" cy="3180923"/>
          </a:xfrm>
          <a:prstGeom prst="rect">
            <a:avLst/>
          </a:prstGeom>
          <a:noFill/>
          <a:ln>
            <a:noFill/>
          </a:ln>
        </p:spPr>
      </p:pic>
      <p:sp>
        <p:nvSpPr>
          <p:cNvPr id="2" name="Footer Placeholder 1">
            <a:extLst>
              <a:ext uri="{FF2B5EF4-FFF2-40B4-BE49-F238E27FC236}">
                <a16:creationId xmlns:a16="http://schemas.microsoft.com/office/drawing/2014/main" id="{FEB4616B-14F0-984E-A997-542AE2C743BB}"/>
              </a:ext>
            </a:extLst>
          </p:cNvPr>
          <p:cNvSpPr>
            <a:spLocks noGrp="1"/>
          </p:cNvSpPr>
          <p:nvPr>
            <p:ph type="ftr" sz="quarter" idx="10"/>
          </p:nvPr>
        </p:nvSpPr>
        <p:spPr/>
        <p:txBody>
          <a:bodyPr/>
          <a:lstStyle/>
          <a:p>
            <a:pPr>
              <a:defRPr/>
            </a:pPr>
            <a:r>
              <a:rPr lang="en-US"/>
              <a:t>www.RespectAbility.org</a:t>
            </a:r>
          </a:p>
        </p:txBody>
      </p:sp>
      <p:sp>
        <p:nvSpPr>
          <p:cNvPr id="3" name="Title 2">
            <a:extLst>
              <a:ext uri="{FF2B5EF4-FFF2-40B4-BE49-F238E27FC236}">
                <a16:creationId xmlns:a16="http://schemas.microsoft.com/office/drawing/2014/main" id="{26A469DF-CC76-434B-8A1B-0C04969E6ADC}"/>
              </a:ext>
            </a:extLst>
          </p:cNvPr>
          <p:cNvSpPr>
            <a:spLocks noGrp="1"/>
          </p:cNvSpPr>
          <p:nvPr>
            <p:ph type="title" idx="4294967295"/>
          </p:nvPr>
        </p:nvSpPr>
        <p:spPr>
          <a:xfrm>
            <a:off x="457489" y="274545"/>
            <a:ext cx="8229023" cy="1261884"/>
          </a:xfrm>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8. Ensure accessibility of </a:t>
            </a:r>
            <a:br>
              <a:rPr lang="en-US" sz="3200" b="1" kern="1200" dirty="0">
                <a:solidFill>
                  <a:srgbClr val="FFFFFF"/>
                </a:solidFill>
                <a:effectLst/>
                <a:latin typeface="+mj-lt"/>
                <a:ea typeface="Lato" panose="020F0502020204030203" pitchFamily="34" charset="0"/>
                <a:cs typeface="Lato" panose="020F0502020204030203" pitchFamily="34" charset="0"/>
              </a:rPr>
            </a:br>
            <a:r>
              <a:rPr lang="en-US" sz="3200" b="1" kern="1200" dirty="0">
                <a:solidFill>
                  <a:srgbClr val="FFFFFF"/>
                </a:solidFill>
                <a:effectLst/>
                <a:latin typeface="+mj-lt"/>
                <a:ea typeface="Lato" panose="020F0502020204030203" pitchFamily="34" charset="0"/>
                <a:cs typeface="Lato" panose="020F0502020204030203" pitchFamily="34" charset="0"/>
              </a:rPr>
              <a:t>office and events</a:t>
            </a:r>
            <a:endParaRPr lang="en-US" dirty="0">
              <a:effectLst/>
              <a:latin typeface="+mj-lt"/>
            </a:endParaRPr>
          </a:p>
          <a:p>
            <a:endParaRPr lang="en-US" dirty="0">
              <a:latin typeface="+mj-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5" name="Google Shape;355;p45"/>
          <p:cNvSpPr txBox="1"/>
          <p:nvPr/>
        </p:nvSpPr>
        <p:spPr>
          <a:xfrm>
            <a:off x="397641" y="2023783"/>
            <a:ext cx="3804566" cy="4047250"/>
          </a:xfrm>
          <a:prstGeom prst="rect">
            <a:avLst/>
          </a:prstGeom>
          <a:noFill/>
          <a:ln>
            <a:noFill/>
          </a:ln>
        </p:spPr>
        <p:txBody>
          <a:bodyPr spcFirstLastPara="1" wrap="square" lIns="88575" tIns="44275" rIns="88575" bIns="44275" anchor="t" anchorCtr="0">
            <a:noAutofit/>
          </a:bodyPr>
          <a:lstStyle/>
          <a:p>
            <a:pPr marL="397593" marR="0" lvl="1" indent="-3124" rtl="0">
              <a:spcBef>
                <a:spcPts val="0"/>
              </a:spcBef>
              <a:spcAft>
                <a:spcPts val="0"/>
              </a:spcAft>
              <a:buNone/>
            </a:pPr>
            <a:r>
              <a:rPr lang="en-US" sz="2400" b="1" i="0" u="none" strike="noStrike" cap="none"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rPr>
              <a:t>The Chicago Community Trust</a:t>
            </a:r>
            <a:endParaRPr sz="2400" dirty="0">
              <a:latin typeface="Arial" panose="020B0604020202020204" pitchFamily="34" charset="0"/>
              <a:ea typeface="Lato" panose="020F0502020204030203" pitchFamily="34" charset="0"/>
              <a:cs typeface="Arial" panose="020B0604020202020204" pitchFamily="34" charset="0"/>
            </a:endParaRPr>
          </a:p>
          <a:p>
            <a:pPr marL="0" marR="0" lvl="0" indent="0" algn="l" rtl="0">
              <a:spcBef>
                <a:spcPts val="0"/>
              </a:spcBef>
              <a:spcAft>
                <a:spcPts val="0"/>
              </a:spcAft>
              <a:buNone/>
            </a:pPr>
            <a:endParaRPr lang="en-US" sz="2400" u="sng"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hlinkClick r:id="rId3"/>
            </a:endParaRPr>
          </a:p>
          <a:p>
            <a:pPr marL="0" marR="0" lvl="0" indent="0" algn="l" rtl="0">
              <a:spcBef>
                <a:spcPts val="0"/>
              </a:spcBef>
              <a:spcAft>
                <a:spcPts val="0"/>
              </a:spcAft>
              <a:buNone/>
            </a:pPr>
            <a:r>
              <a:rPr lang="en-US" sz="24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3"/>
              </a:rPr>
              <a:t>http://www.cct.org/wp-content/uploads/2015/08/2015ADAComplianceGuide.pdf</a:t>
            </a:r>
            <a:endParaRPr sz="2400"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endParaRPr>
          </a:p>
          <a:p>
            <a:pPr marL="0" marR="0" lvl="0" indent="0" algn="l" rtl="0">
              <a:spcBef>
                <a:spcPts val="0"/>
              </a:spcBef>
              <a:spcAft>
                <a:spcPts val="0"/>
              </a:spcAft>
              <a:buNone/>
            </a:pPr>
            <a:endParaRPr sz="2400"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endParaRPr>
          </a:p>
        </p:txBody>
      </p:sp>
      <p:pic>
        <p:nvPicPr>
          <p:cNvPr id="356" name="Google Shape;356;p45" descr="Renewing The Commitment an ADA compliance guide for nonprofits cover page"/>
          <p:cNvPicPr preferRelativeResize="0"/>
          <p:nvPr/>
        </p:nvPicPr>
        <p:blipFill rotWithShape="1">
          <a:blip r:embed="rId4">
            <a:alphaModFix/>
          </a:blip>
          <a:srcRect/>
          <a:stretch/>
        </p:blipFill>
        <p:spPr>
          <a:xfrm>
            <a:off x="4498041" y="1358153"/>
            <a:ext cx="3983725" cy="4887989"/>
          </a:xfrm>
          <a:prstGeom prst="rect">
            <a:avLst/>
          </a:prstGeom>
          <a:noFill/>
          <a:ln>
            <a:noFill/>
          </a:ln>
        </p:spPr>
      </p:pic>
      <p:sp>
        <p:nvSpPr>
          <p:cNvPr id="2" name="Footer Placeholder 1">
            <a:extLst>
              <a:ext uri="{FF2B5EF4-FFF2-40B4-BE49-F238E27FC236}">
                <a16:creationId xmlns:a16="http://schemas.microsoft.com/office/drawing/2014/main" id="{3565CA7D-1430-6847-B914-C95D62150CF3}"/>
              </a:ext>
            </a:extLst>
          </p:cNvPr>
          <p:cNvSpPr>
            <a:spLocks noGrp="1"/>
          </p:cNvSpPr>
          <p:nvPr>
            <p:ph type="ftr" sz="quarter" idx="10"/>
          </p:nvPr>
        </p:nvSpPr>
        <p:spPr/>
        <p:txBody>
          <a:bodyPr/>
          <a:lstStyle/>
          <a:p>
            <a:pPr>
              <a:defRPr/>
            </a:pPr>
            <a:r>
              <a:rPr lang="en-US"/>
              <a:t>www.RespectAbility.org</a:t>
            </a:r>
          </a:p>
        </p:txBody>
      </p:sp>
      <p:sp>
        <p:nvSpPr>
          <p:cNvPr id="3" name="Title 2">
            <a:extLst>
              <a:ext uri="{FF2B5EF4-FFF2-40B4-BE49-F238E27FC236}">
                <a16:creationId xmlns:a16="http://schemas.microsoft.com/office/drawing/2014/main" id="{72E6B77E-C1BD-4DA4-AB1E-75E2308C6731}"/>
              </a:ext>
            </a:extLst>
          </p:cNvPr>
          <p:cNvSpPr>
            <a:spLocks noGrp="1"/>
          </p:cNvSpPr>
          <p:nvPr>
            <p:ph type="title" idx="4294967295"/>
          </p:nvPr>
        </p:nvSpPr>
        <p:spPr>
          <a:xfrm>
            <a:off x="457489" y="274545"/>
            <a:ext cx="8229023" cy="1261884"/>
          </a:xfrm>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Accessibility: ADA Accessible </a:t>
            </a:r>
            <a:br>
              <a:rPr lang="en-US" sz="3200" b="1" kern="1200" dirty="0">
                <a:solidFill>
                  <a:srgbClr val="FFFFFF"/>
                </a:solidFill>
                <a:effectLst/>
                <a:latin typeface="+mj-lt"/>
                <a:ea typeface="Lato" panose="020F0502020204030203" pitchFamily="34" charset="0"/>
                <a:cs typeface="Lato" panose="020F0502020204030203" pitchFamily="34" charset="0"/>
              </a:rPr>
            </a:br>
            <a:r>
              <a:rPr lang="en-US" sz="3200" b="1" kern="1200" dirty="0">
                <a:solidFill>
                  <a:srgbClr val="FFFFFF"/>
                </a:solidFill>
                <a:effectLst/>
                <a:latin typeface="+mj-lt"/>
                <a:ea typeface="Lato" panose="020F0502020204030203" pitchFamily="34" charset="0"/>
                <a:cs typeface="Lato" panose="020F0502020204030203" pitchFamily="34" charset="0"/>
              </a:rPr>
              <a:t>Resource Guide</a:t>
            </a:r>
            <a:endParaRPr lang="en-US" dirty="0">
              <a:effectLst/>
              <a:latin typeface="+mj-lt"/>
            </a:endParaRPr>
          </a:p>
          <a:p>
            <a:endParaRPr lang="en-US" dirty="0">
              <a:latin typeface="+mj-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8"/>
          <p:cNvSpPr txBox="1"/>
          <p:nvPr/>
        </p:nvSpPr>
        <p:spPr>
          <a:xfrm>
            <a:off x="824675" y="4866700"/>
            <a:ext cx="7603200" cy="1487400"/>
          </a:xfrm>
          <a:prstGeom prst="rect">
            <a:avLst/>
          </a:prstGeom>
          <a:noFill/>
          <a:ln>
            <a:noFill/>
          </a:ln>
        </p:spPr>
        <p:txBody>
          <a:bodyPr spcFirstLastPara="1" wrap="square" lIns="91425" tIns="91425" rIns="91425" bIns="91425" anchor="t" anchorCtr="0">
            <a:noAutofit/>
          </a:bodyPr>
          <a:lstStyle/>
          <a:p>
            <a:pPr marL="457200" lvl="0" indent="-355600" rtl="0">
              <a:spcBef>
                <a:spcPts val="0"/>
              </a:spcBef>
              <a:spcAft>
                <a:spcPts val="0"/>
              </a:spcAft>
              <a:buSzPts val="2000"/>
              <a:buFont typeface="Libre Baskerville"/>
              <a:buChar char="●"/>
            </a:pPr>
            <a:r>
              <a:rPr lang="en-US" sz="2400" dirty="0">
                <a:latin typeface="Arial" panose="020B0604020202020204" pitchFamily="34" charset="0"/>
                <a:ea typeface="Lato" panose="020F0502020204030203" pitchFamily="34" charset="0"/>
                <a:cs typeface="Arial" panose="020B0604020202020204" pitchFamily="34" charset="0"/>
                <a:sym typeface="Libre Baskerville"/>
              </a:rPr>
              <a:t>Invest in social enterprises who hire people with and without disabilities</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457200" lvl="0" indent="-355600" rtl="0">
              <a:lnSpc>
                <a:spcPct val="115000"/>
              </a:lnSpc>
              <a:spcBef>
                <a:spcPts val="0"/>
              </a:spcBef>
              <a:spcAft>
                <a:spcPts val="0"/>
              </a:spcAft>
              <a:buSzPts val="2000"/>
              <a:buFont typeface="Libre Baskerville"/>
              <a:buChar char="●"/>
            </a:pPr>
            <a:r>
              <a:rPr lang="en-US" sz="24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3"/>
              </a:rPr>
              <a:t>Social Enterprise: Creating Employment Opportunities for People with Disabilities</a:t>
            </a:r>
            <a:r>
              <a:rPr lang="en-US"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a:t>
            </a:r>
            <a:endParaRPr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a:p>
            <a:pPr marL="457200" lvl="0" indent="0" rtl="0">
              <a:spcBef>
                <a:spcPts val="600"/>
              </a:spcBef>
              <a:spcAft>
                <a:spcPts val="0"/>
              </a:spcAft>
              <a:buNone/>
            </a:pP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0" lvl="0" indent="0" rtl="0">
              <a:lnSpc>
                <a:spcPct val="200000"/>
              </a:lnSpc>
              <a:spcBef>
                <a:spcPts val="0"/>
              </a:spcBef>
              <a:spcAft>
                <a:spcPts val="0"/>
              </a:spcAft>
              <a:buNone/>
            </a:pP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p:txBody>
      </p:sp>
      <p:pic>
        <p:nvPicPr>
          <p:cNvPr id="295" name="Google Shape;295;p38" descr="A man with a disability working"/>
          <p:cNvPicPr preferRelativeResize="0"/>
          <p:nvPr/>
        </p:nvPicPr>
        <p:blipFill>
          <a:blip r:embed="rId4">
            <a:alphaModFix/>
          </a:blip>
          <a:stretch>
            <a:fillRect/>
          </a:stretch>
        </p:blipFill>
        <p:spPr>
          <a:xfrm>
            <a:off x="582075" y="1497625"/>
            <a:ext cx="3168750" cy="3095625"/>
          </a:xfrm>
          <a:prstGeom prst="rect">
            <a:avLst/>
          </a:prstGeom>
          <a:noFill/>
          <a:ln>
            <a:noFill/>
          </a:ln>
        </p:spPr>
      </p:pic>
      <p:pic>
        <p:nvPicPr>
          <p:cNvPr id="296" name="Google Shape;296;p38" descr="A woman with a disability in a library"/>
          <p:cNvPicPr preferRelativeResize="0"/>
          <p:nvPr/>
        </p:nvPicPr>
        <p:blipFill>
          <a:blip r:embed="rId5">
            <a:alphaModFix/>
          </a:blip>
          <a:stretch>
            <a:fillRect/>
          </a:stretch>
        </p:blipFill>
        <p:spPr>
          <a:xfrm>
            <a:off x="4178175" y="1601912"/>
            <a:ext cx="4388025" cy="2919725"/>
          </a:xfrm>
          <a:prstGeom prst="rect">
            <a:avLst/>
          </a:prstGeom>
          <a:noFill/>
          <a:ln>
            <a:noFill/>
          </a:ln>
        </p:spPr>
      </p:pic>
      <p:sp>
        <p:nvSpPr>
          <p:cNvPr id="2" name="Footer Placeholder 1">
            <a:extLst>
              <a:ext uri="{FF2B5EF4-FFF2-40B4-BE49-F238E27FC236}">
                <a16:creationId xmlns:a16="http://schemas.microsoft.com/office/drawing/2014/main" id="{92A8D37C-CC08-5541-B36A-49867653E434}"/>
              </a:ext>
            </a:extLst>
          </p:cNvPr>
          <p:cNvSpPr>
            <a:spLocks noGrp="1"/>
          </p:cNvSpPr>
          <p:nvPr>
            <p:ph type="ftr" sz="quarter" idx="10"/>
          </p:nvPr>
        </p:nvSpPr>
        <p:spPr>
          <a:xfrm>
            <a:off x="3108613" y="6489050"/>
            <a:ext cx="2926773" cy="276999"/>
          </a:xfrm>
        </p:spPr>
        <p:txBody>
          <a:bodyPr/>
          <a:lstStyle/>
          <a:p>
            <a:pPr>
              <a:defRPr/>
            </a:pPr>
            <a:r>
              <a:rPr lang="en-US" dirty="0" err="1"/>
              <a:t>www.RespectAbility.org</a:t>
            </a:r>
            <a:endParaRPr lang="en-US" dirty="0"/>
          </a:p>
        </p:txBody>
      </p:sp>
      <p:sp>
        <p:nvSpPr>
          <p:cNvPr id="3" name="Title 2">
            <a:extLst>
              <a:ext uri="{FF2B5EF4-FFF2-40B4-BE49-F238E27FC236}">
                <a16:creationId xmlns:a16="http://schemas.microsoft.com/office/drawing/2014/main" id="{B5D59E32-FC4C-4324-B787-B06B108BF8EC}"/>
              </a:ext>
            </a:extLst>
          </p:cNvPr>
          <p:cNvSpPr>
            <a:spLocks noGrp="1"/>
          </p:cNvSpPr>
          <p:nvPr>
            <p:ph type="title" idx="4294967295"/>
          </p:nvPr>
        </p:nvSpPr>
        <p:spPr>
          <a:xfrm>
            <a:off x="457489" y="274545"/>
            <a:ext cx="8229023" cy="1261884"/>
          </a:xfrm>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9. Use vendors who are or </a:t>
            </a:r>
            <a:br>
              <a:rPr lang="en-US" sz="3200" b="1" kern="1200" dirty="0">
                <a:solidFill>
                  <a:srgbClr val="FFFFFF"/>
                </a:solidFill>
                <a:effectLst/>
                <a:latin typeface="+mj-lt"/>
                <a:ea typeface="Lato" panose="020F0502020204030203" pitchFamily="34" charset="0"/>
                <a:cs typeface="Lato" panose="020F0502020204030203" pitchFamily="34" charset="0"/>
              </a:rPr>
            </a:br>
            <a:r>
              <a:rPr lang="en-US" sz="3200" b="1" kern="1200" dirty="0">
                <a:solidFill>
                  <a:srgbClr val="FFFFFF"/>
                </a:solidFill>
                <a:effectLst/>
                <a:latin typeface="+mj-lt"/>
                <a:ea typeface="Lato" panose="020F0502020204030203" pitchFamily="34" charset="0"/>
                <a:cs typeface="Lato" panose="020F0502020204030203" pitchFamily="34" charset="0"/>
              </a:rPr>
              <a:t>hire people with disabilities</a:t>
            </a:r>
            <a:endParaRPr lang="en-US" dirty="0">
              <a:effectLst/>
              <a:latin typeface="+mj-lt"/>
            </a:endParaRPr>
          </a:p>
          <a:p>
            <a:endParaRPr lang="en-US" dirty="0">
              <a:latin typeface="+mj-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3" name="Google Shape;303;p39"/>
          <p:cNvSpPr txBox="1"/>
          <p:nvPr/>
        </p:nvSpPr>
        <p:spPr>
          <a:xfrm>
            <a:off x="481264" y="1528281"/>
            <a:ext cx="5524900" cy="3801438"/>
          </a:xfrm>
          <a:prstGeom prst="rect">
            <a:avLst/>
          </a:prstGeom>
          <a:noFill/>
          <a:ln>
            <a:noFill/>
          </a:ln>
        </p:spPr>
        <p:txBody>
          <a:bodyPr spcFirstLastPara="1" wrap="square" lIns="88575" tIns="44275" rIns="88575" bIns="44275" anchor="t" anchorCtr="0">
            <a:noAutofit/>
          </a:bodyPr>
          <a:lstStyle/>
          <a:p>
            <a:pPr>
              <a:lnSpc>
                <a:spcPct val="90000"/>
              </a:lnSpc>
              <a:buClr>
                <a:srgbClr val="000000"/>
              </a:buClr>
              <a:buSzPts val="2000"/>
            </a:pPr>
            <a:r>
              <a:rPr lang="en-US" sz="2400" b="1"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Ask Your Grantees/Members About:</a:t>
            </a:r>
            <a:endParaRPr lang="en-US" sz="2400" b="1" dirty="0">
              <a:latin typeface="Arial" panose="020B0604020202020204" pitchFamily="34" charset="0"/>
              <a:ea typeface="Lato" panose="020F0502020204030203" pitchFamily="34" charset="0"/>
              <a:cs typeface="Arial" panose="020B0604020202020204" pitchFamily="34" charset="0"/>
              <a:sym typeface="Libre Baskerville"/>
            </a:endParaRPr>
          </a:p>
          <a:p>
            <a:pPr marL="36981" marR="0" lvl="0" indent="-36981" algn="l" rtl="0">
              <a:lnSpc>
                <a:spcPct val="90000"/>
              </a:lnSpc>
              <a:spcBef>
                <a:spcPts val="0"/>
              </a:spcBef>
              <a:spcAft>
                <a:spcPts val="0"/>
              </a:spcAft>
              <a:buClr>
                <a:srgbClr val="000000"/>
              </a:buClr>
              <a:buSzPts val="2000"/>
              <a:buFont typeface="Libre Baskerville"/>
              <a:buChar char="●"/>
            </a:pPr>
            <a:endParaRPr lang="en-US" sz="2400" dirty="0">
              <a:latin typeface="Arial" panose="020B0604020202020204" pitchFamily="34" charset="0"/>
              <a:ea typeface="Lato" panose="020F0502020204030203" pitchFamily="34" charset="0"/>
              <a:cs typeface="Arial" panose="020B0604020202020204" pitchFamily="34" charset="0"/>
              <a:sym typeface="Libre Baskerville"/>
            </a:endParaRPr>
          </a:p>
          <a:p>
            <a:pPr marL="36981" marR="0" lvl="0" indent="-36981" algn="l" rtl="0">
              <a:lnSpc>
                <a:spcPct val="90000"/>
              </a:lnSpc>
              <a:spcBef>
                <a:spcPts val="0"/>
              </a:spcBef>
              <a:spcAft>
                <a:spcPts val="0"/>
              </a:spcAft>
              <a:buClr>
                <a:srgbClr val="000000"/>
              </a:buClr>
              <a:buSzPts val="2000"/>
              <a:buFont typeface="Libre Baskerville"/>
              <a:buChar char="●"/>
            </a:pPr>
            <a:r>
              <a:rPr lang="en-US" sz="2400" dirty="0">
                <a:latin typeface="Arial" panose="020B0604020202020204" pitchFamily="34" charset="0"/>
                <a:ea typeface="Lato" panose="020F0502020204030203" pitchFamily="34" charset="0"/>
                <a:cs typeface="Arial" panose="020B0604020202020204" pitchFamily="34" charset="0"/>
                <a:sym typeface="Libre Baskerville"/>
              </a:rPr>
              <a:t> Meaningful and inclusive </a:t>
            </a:r>
            <a:r>
              <a:rPr lang="en-US" sz="2400"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rPr>
              <a:t>policies and/or programs</a:t>
            </a:r>
            <a:endParaRPr sz="2400"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endParaRPr>
          </a:p>
          <a:p>
            <a:pPr marL="36981" marR="0" lvl="0" indent="-36981" algn="l" rtl="0">
              <a:lnSpc>
                <a:spcPct val="90000"/>
              </a:lnSpc>
              <a:spcBef>
                <a:spcPts val="0"/>
              </a:spcBef>
              <a:spcAft>
                <a:spcPts val="0"/>
              </a:spcAft>
              <a:buClr>
                <a:srgbClr val="000000"/>
              </a:buClr>
              <a:buSzPts val="2000"/>
              <a:buFont typeface="Libre Baskerville"/>
              <a:buChar char="●"/>
            </a:pPr>
            <a:r>
              <a:rPr lang="en-US" sz="2400" dirty="0">
                <a:latin typeface="Arial" panose="020B0604020202020204" pitchFamily="34" charset="0"/>
                <a:ea typeface="Lato" panose="020F0502020204030203" pitchFamily="34" charset="0"/>
                <a:cs typeface="Arial" panose="020B0604020202020204" pitchFamily="34" charset="0"/>
                <a:sym typeface="Libre Baskerville"/>
              </a:rPr>
              <a:t> Public commitments on</a:t>
            </a:r>
            <a:r>
              <a:rPr lang="en-US" sz="2400" dirty="0">
                <a:solidFill>
                  <a:srgbClr val="000000"/>
                </a:solidFill>
                <a:latin typeface="Arial" panose="020B0604020202020204" pitchFamily="34" charset="0"/>
                <a:ea typeface="Lato" panose="020F0502020204030203" pitchFamily="34" charset="0"/>
                <a:cs typeface="Arial" panose="020B0604020202020204" pitchFamily="34" charset="0"/>
                <a:sym typeface="Libre Baskerville"/>
              </a:rPr>
              <a:t> website and materials</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36981" marR="0" lvl="0" indent="-36981" algn="l" rtl="0">
              <a:lnSpc>
                <a:spcPct val="90000"/>
              </a:lnSpc>
              <a:spcBef>
                <a:spcPts val="0"/>
              </a:spcBef>
              <a:spcAft>
                <a:spcPts val="0"/>
              </a:spcAft>
              <a:buClr>
                <a:srgbClr val="000000"/>
              </a:buClr>
              <a:buSzPts val="2000"/>
              <a:buFont typeface="Libre Baskerville"/>
              <a:buChar char="●"/>
            </a:pPr>
            <a:r>
              <a:rPr lang="en-US" sz="2400" dirty="0">
                <a:latin typeface="Arial" panose="020B0604020202020204" pitchFamily="34" charset="0"/>
                <a:ea typeface="Lato" panose="020F0502020204030203" pitchFamily="34" charset="0"/>
                <a:cs typeface="Arial" panose="020B0604020202020204" pitchFamily="34" charset="0"/>
                <a:sym typeface="Libre Baskerville"/>
              </a:rPr>
              <a:t> Employing people with disabilities at all levels</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a:p>
            <a:pPr marL="36981" marR="0" lvl="0" indent="-36981" algn="l" rtl="0">
              <a:lnSpc>
                <a:spcPct val="90000"/>
              </a:lnSpc>
              <a:spcBef>
                <a:spcPts val="0"/>
              </a:spcBef>
              <a:spcAft>
                <a:spcPts val="0"/>
              </a:spcAft>
              <a:buClr>
                <a:srgbClr val="000000"/>
              </a:buClr>
              <a:buSzPts val="2000"/>
              <a:buFont typeface="Libre Baskerville"/>
              <a:buChar char="●"/>
            </a:pPr>
            <a:r>
              <a:rPr lang="en-US" sz="2400" dirty="0">
                <a:latin typeface="Arial" panose="020B0604020202020204" pitchFamily="34" charset="0"/>
                <a:ea typeface="Lato" panose="020F0502020204030203" pitchFamily="34" charset="0"/>
                <a:cs typeface="Arial" panose="020B0604020202020204" pitchFamily="34" charset="0"/>
                <a:sym typeface="Libre Baskerville"/>
              </a:rPr>
              <a:t> Inviting people to request accommodations</a:t>
            </a:r>
            <a:endParaRPr sz="2400" dirty="0">
              <a:latin typeface="Arial" panose="020B0604020202020204" pitchFamily="34" charset="0"/>
              <a:ea typeface="Lato" panose="020F0502020204030203" pitchFamily="34" charset="0"/>
              <a:cs typeface="Arial" panose="020B0604020202020204" pitchFamily="34" charset="0"/>
              <a:sym typeface="Libre Baskerville"/>
            </a:endParaRPr>
          </a:p>
        </p:txBody>
      </p:sp>
      <p:pic>
        <p:nvPicPr>
          <p:cNvPr id="305" name="Google Shape;305;p39" descr="group of RespectAbility staff and fellows looking at a booklet on a desk"/>
          <p:cNvPicPr preferRelativeResize="0"/>
          <p:nvPr/>
        </p:nvPicPr>
        <p:blipFill>
          <a:blip r:embed="rId3">
            <a:alphaModFix/>
          </a:blip>
          <a:stretch>
            <a:fillRect/>
          </a:stretch>
        </p:blipFill>
        <p:spPr>
          <a:xfrm>
            <a:off x="6178687" y="1913345"/>
            <a:ext cx="2646125" cy="3130309"/>
          </a:xfrm>
          <a:prstGeom prst="rect">
            <a:avLst/>
          </a:prstGeom>
          <a:noFill/>
          <a:ln>
            <a:noFill/>
          </a:ln>
        </p:spPr>
      </p:pic>
      <p:sp>
        <p:nvSpPr>
          <p:cNvPr id="2" name="Footer Placeholder 1">
            <a:extLst>
              <a:ext uri="{FF2B5EF4-FFF2-40B4-BE49-F238E27FC236}">
                <a16:creationId xmlns:a16="http://schemas.microsoft.com/office/drawing/2014/main" id="{AA8E6EBB-F5D0-014E-814D-EDB468BCB9AA}"/>
              </a:ext>
            </a:extLst>
          </p:cNvPr>
          <p:cNvSpPr>
            <a:spLocks noGrp="1"/>
          </p:cNvSpPr>
          <p:nvPr>
            <p:ph type="ftr" sz="quarter" idx="10"/>
          </p:nvPr>
        </p:nvSpPr>
        <p:spPr/>
        <p:txBody>
          <a:bodyPr/>
          <a:lstStyle/>
          <a:p>
            <a:pPr>
              <a:defRPr/>
            </a:pPr>
            <a:r>
              <a:rPr lang="en-US"/>
              <a:t>www.RespectAbility.org</a:t>
            </a:r>
          </a:p>
        </p:txBody>
      </p:sp>
      <p:sp>
        <p:nvSpPr>
          <p:cNvPr id="3" name="Title 2">
            <a:extLst>
              <a:ext uri="{FF2B5EF4-FFF2-40B4-BE49-F238E27FC236}">
                <a16:creationId xmlns:a16="http://schemas.microsoft.com/office/drawing/2014/main" id="{F2EE3DD9-BC1F-48C8-9117-3E77FED54885}"/>
              </a:ext>
            </a:extLst>
          </p:cNvPr>
          <p:cNvSpPr>
            <a:spLocks noGrp="1"/>
          </p:cNvSpPr>
          <p:nvPr>
            <p:ph type="title" idx="4294967295"/>
          </p:nvPr>
        </p:nvSpPr>
        <p:spPr>
          <a:xfrm>
            <a:off x="457489" y="274545"/>
            <a:ext cx="8229023" cy="1261884"/>
          </a:xfrm>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10. Promote a disability lens </a:t>
            </a:r>
            <a:br>
              <a:rPr lang="en-US" sz="3200" b="1" kern="1200" dirty="0">
                <a:solidFill>
                  <a:srgbClr val="FFFFFF"/>
                </a:solidFill>
                <a:effectLst/>
                <a:latin typeface="+mj-lt"/>
                <a:ea typeface="Lato" panose="020F0502020204030203" pitchFamily="34" charset="0"/>
                <a:cs typeface="Lato" panose="020F0502020204030203" pitchFamily="34" charset="0"/>
              </a:rPr>
            </a:br>
            <a:r>
              <a:rPr lang="en-US" sz="3200" b="1" kern="1200" dirty="0">
                <a:solidFill>
                  <a:srgbClr val="FFFFFF"/>
                </a:solidFill>
                <a:effectLst/>
                <a:latin typeface="+mj-lt"/>
                <a:ea typeface="Lato" panose="020F0502020204030203" pitchFamily="34" charset="0"/>
                <a:cs typeface="Lato" panose="020F0502020204030203" pitchFamily="34" charset="0"/>
              </a:rPr>
              <a:t>among grantees/members </a:t>
            </a:r>
            <a:endParaRPr lang="en-US" dirty="0">
              <a:effectLst/>
              <a:latin typeface="+mj-lt"/>
            </a:endParaRPr>
          </a:p>
          <a:p>
            <a:endParaRPr lang="en-US" dirty="0">
              <a:latin typeface="+mj-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2" name="Google Shape;312;p40" descr="Man and woman smiling, looking at computer screen"/>
          <p:cNvPicPr preferRelativeResize="0"/>
          <p:nvPr/>
        </p:nvPicPr>
        <p:blipFill>
          <a:blip r:embed="rId3">
            <a:alphaModFix/>
          </a:blip>
          <a:stretch>
            <a:fillRect/>
          </a:stretch>
        </p:blipFill>
        <p:spPr>
          <a:xfrm>
            <a:off x="5354075" y="2215825"/>
            <a:ext cx="3455300" cy="2199425"/>
          </a:xfrm>
          <a:prstGeom prst="rect">
            <a:avLst/>
          </a:prstGeom>
          <a:noFill/>
          <a:ln>
            <a:noFill/>
          </a:ln>
        </p:spPr>
      </p:pic>
      <p:sp>
        <p:nvSpPr>
          <p:cNvPr id="313" name="Google Shape;313;p40"/>
          <p:cNvSpPr txBox="1"/>
          <p:nvPr/>
        </p:nvSpPr>
        <p:spPr>
          <a:xfrm>
            <a:off x="593225" y="2078375"/>
            <a:ext cx="4709400" cy="3000000"/>
          </a:xfrm>
          <a:prstGeom prst="rect">
            <a:avLst/>
          </a:prstGeom>
          <a:noFill/>
          <a:ln>
            <a:noFill/>
          </a:ln>
        </p:spPr>
        <p:txBody>
          <a:bodyPr spcFirstLastPara="1" wrap="square" lIns="91425" tIns="91425" rIns="91425" bIns="91425" anchor="ctr" anchorCtr="0">
            <a:noAutofit/>
          </a:bodyPr>
          <a:lstStyle/>
          <a:p>
            <a:pPr>
              <a:buClr>
                <a:schemeClr val="dk1"/>
              </a:buClr>
              <a:buSzPts val="2000"/>
            </a:pPr>
            <a:r>
              <a:rPr lang="en-US" sz="2400" b="1"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Ask Your Grantees/Members About</a:t>
            </a:r>
          </a:p>
          <a:p>
            <a:pPr lvl="0" rtl="0">
              <a:spcBef>
                <a:spcPts val="0"/>
              </a:spcBef>
              <a:spcAft>
                <a:spcPts val="0"/>
              </a:spcAft>
              <a:buClr>
                <a:schemeClr val="dk1"/>
              </a:buClr>
              <a:buSzPts val="2000"/>
            </a:pPr>
            <a:endParaRPr lang="en-US"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a:p>
            <a:pPr marL="36981" lvl="0" indent="-36981" rtl="0">
              <a:spcBef>
                <a:spcPts val="0"/>
              </a:spcBef>
              <a:spcAft>
                <a:spcPts val="0"/>
              </a:spcAft>
              <a:buClr>
                <a:schemeClr val="dk1"/>
              </a:buClr>
              <a:buSzPts val="2000"/>
              <a:buFont typeface="Libre Baskerville"/>
              <a:buChar char="●"/>
            </a:pPr>
            <a:r>
              <a:rPr lang="en-US"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Physical accessibility of office and programs</a:t>
            </a:r>
            <a:endParaRPr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a:p>
            <a:pPr marL="36981" lvl="0" indent="-36981" rtl="0">
              <a:spcBef>
                <a:spcPts val="0"/>
              </a:spcBef>
              <a:spcAft>
                <a:spcPts val="0"/>
              </a:spcAft>
              <a:buClr>
                <a:schemeClr val="dk1"/>
              </a:buClr>
              <a:buSzPts val="2000"/>
              <a:buFont typeface="Libre Baskerville"/>
              <a:buChar char="●"/>
            </a:pPr>
            <a:r>
              <a:rPr lang="en-US"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Website accessibility </a:t>
            </a:r>
            <a:endParaRPr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a:p>
            <a:pPr marL="36981" lvl="0" indent="-36981" rtl="0">
              <a:spcBef>
                <a:spcPts val="0"/>
              </a:spcBef>
              <a:spcAft>
                <a:spcPts val="0"/>
              </a:spcAft>
              <a:buClr>
                <a:schemeClr val="dk1"/>
              </a:buClr>
              <a:buSzPts val="2000"/>
              <a:buFont typeface="Libre Baskerville"/>
              <a:buChar char="●"/>
            </a:pPr>
            <a:r>
              <a:rPr lang="en-US"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Video captioning</a:t>
            </a:r>
            <a:endParaRPr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a:p>
            <a:pPr marL="36981" lvl="0" indent="-36981" rtl="0">
              <a:spcBef>
                <a:spcPts val="0"/>
              </a:spcBef>
              <a:spcAft>
                <a:spcPts val="0"/>
              </a:spcAft>
              <a:buClr>
                <a:schemeClr val="dk1"/>
              </a:buClr>
              <a:buSzPts val="2000"/>
              <a:buFont typeface="Libre Baskerville"/>
              <a:buChar char="●"/>
            </a:pPr>
            <a:r>
              <a:rPr lang="en-US"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Internal and external educational efforts</a:t>
            </a:r>
            <a:endParaRPr sz="24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p:txBody>
      </p:sp>
      <p:sp>
        <p:nvSpPr>
          <p:cNvPr id="2" name="Footer Placeholder 1">
            <a:extLst>
              <a:ext uri="{FF2B5EF4-FFF2-40B4-BE49-F238E27FC236}">
                <a16:creationId xmlns:a16="http://schemas.microsoft.com/office/drawing/2014/main" id="{91C6B88A-5C9F-B540-B933-D19F9A0DF6C7}"/>
              </a:ext>
            </a:extLst>
          </p:cNvPr>
          <p:cNvSpPr>
            <a:spLocks noGrp="1"/>
          </p:cNvSpPr>
          <p:nvPr>
            <p:ph type="ftr" sz="quarter" idx="10"/>
          </p:nvPr>
        </p:nvSpPr>
        <p:spPr/>
        <p:txBody>
          <a:bodyPr/>
          <a:lstStyle/>
          <a:p>
            <a:pPr>
              <a:defRPr/>
            </a:pPr>
            <a:r>
              <a:rPr lang="en-US"/>
              <a:t>www.RespectAbility.org</a:t>
            </a:r>
          </a:p>
        </p:txBody>
      </p:sp>
      <p:sp>
        <p:nvSpPr>
          <p:cNvPr id="3" name="Title 2">
            <a:extLst>
              <a:ext uri="{FF2B5EF4-FFF2-40B4-BE49-F238E27FC236}">
                <a16:creationId xmlns:a16="http://schemas.microsoft.com/office/drawing/2014/main" id="{7612FDC1-6699-42E3-9ABF-19178A94DB8C}"/>
              </a:ext>
            </a:extLst>
          </p:cNvPr>
          <p:cNvSpPr>
            <a:spLocks noGrp="1"/>
          </p:cNvSpPr>
          <p:nvPr>
            <p:ph type="title" idx="4294967295"/>
          </p:nvPr>
        </p:nvSpPr>
        <p:spPr>
          <a:xfrm>
            <a:off x="457489" y="274545"/>
            <a:ext cx="8229023" cy="1261884"/>
          </a:xfrm>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10. Promote a disability lens </a:t>
            </a:r>
            <a:br>
              <a:rPr lang="en-US" sz="3200" b="1" kern="1200" dirty="0">
                <a:solidFill>
                  <a:srgbClr val="FFFFFF"/>
                </a:solidFill>
                <a:effectLst/>
                <a:latin typeface="+mj-lt"/>
                <a:ea typeface="Lato" panose="020F0502020204030203" pitchFamily="34" charset="0"/>
                <a:cs typeface="Lato" panose="020F0502020204030203" pitchFamily="34" charset="0"/>
              </a:rPr>
            </a:br>
            <a:r>
              <a:rPr lang="en-US" sz="3200" b="1" kern="1200" dirty="0">
                <a:solidFill>
                  <a:srgbClr val="FFFFFF"/>
                </a:solidFill>
                <a:effectLst/>
                <a:latin typeface="+mj-lt"/>
                <a:ea typeface="Lato" panose="020F0502020204030203" pitchFamily="34" charset="0"/>
                <a:cs typeface="Lato" panose="020F0502020204030203" pitchFamily="34" charset="0"/>
              </a:rPr>
              <a:t>among grantees (cont.) </a:t>
            </a:r>
            <a:endParaRPr lang="en-US" dirty="0">
              <a:effectLst/>
              <a:latin typeface="+mj-lt"/>
            </a:endParaRPr>
          </a:p>
          <a:p>
            <a:endParaRPr lang="en-US" dirty="0">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457489" y="274545"/>
            <a:ext cx="8229023" cy="677108"/>
          </a:xfrm>
        </p:spPr>
        <p:txBody>
          <a:bodyPr/>
          <a:lstStyle/>
          <a:p>
            <a:pPr algn="r" eaLnBrk="1" hangingPunct="1"/>
            <a:r>
              <a:rPr lang="en-US" sz="4400" b="1" dirty="0">
                <a:solidFill>
                  <a:schemeClr val="bg1"/>
                </a:solidFill>
                <a:latin typeface="+mj-lt"/>
                <a:ea typeface="Lato" panose="020F0502020204030203" pitchFamily="34" charset="0"/>
                <a:cs typeface="Arial" panose="020B0604020202020204" pitchFamily="34" charset="0"/>
              </a:rPr>
              <a:t>Disclaimer</a:t>
            </a:r>
          </a:p>
        </p:txBody>
      </p:sp>
      <p:sp>
        <p:nvSpPr>
          <p:cNvPr id="3" name="Footer Placeholder 2">
            <a:extLst>
              <a:ext uri="{FF2B5EF4-FFF2-40B4-BE49-F238E27FC236}">
                <a16:creationId xmlns:a16="http://schemas.microsoft.com/office/drawing/2014/main" id="{A7CAA2CB-42C6-0749-BA21-AA3388F74E24}"/>
              </a:ext>
            </a:extLst>
          </p:cNvPr>
          <p:cNvSpPr>
            <a:spLocks noGrp="1"/>
          </p:cNvSpPr>
          <p:nvPr>
            <p:ph type="ftr" sz="quarter" idx="10"/>
          </p:nvPr>
        </p:nvSpPr>
        <p:spPr/>
        <p:txBody>
          <a:bodyPr/>
          <a:lstStyle/>
          <a:p>
            <a:pPr>
              <a:defRPr/>
            </a:pPr>
            <a:r>
              <a:rPr lang="en-US"/>
              <a:t>www.RespectAbility.org</a:t>
            </a:r>
          </a:p>
        </p:txBody>
      </p:sp>
      <p:sp>
        <p:nvSpPr>
          <p:cNvPr id="2" name="TextBox 1">
            <a:extLst>
              <a:ext uri="{FF2B5EF4-FFF2-40B4-BE49-F238E27FC236}">
                <a16:creationId xmlns:a16="http://schemas.microsoft.com/office/drawing/2014/main" id="{68732713-4A62-544F-A42B-9B03F24A40C2}"/>
              </a:ext>
            </a:extLst>
          </p:cNvPr>
          <p:cNvSpPr txBox="1"/>
          <p:nvPr/>
        </p:nvSpPr>
        <p:spPr>
          <a:xfrm>
            <a:off x="1698171" y="1648664"/>
            <a:ext cx="5747657" cy="4031873"/>
          </a:xfrm>
          <a:prstGeom prst="rect">
            <a:avLst/>
          </a:prstGeom>
          <a:noFill/>
        </p:spPr>
        <p:txBody>
          <a:bodyPr wrap="square" rtlCol="0">
            <a:spAutoFit/>
          </a:bodyPr>
          <a:lstStyle/>
          <a:p>
            <a:pPr algn="ctr"/>
            <a:r>
              <a:rPr lang="en-US" sz="3200" dirty="0">
                <a:latin typeface="Arial" panose="020B0604020202020204" pitchFamily="34" charset="0"/>
                <a:ea typeface="Lato" panose="020F0502020204030203" pitchFamily="34" charset="0"/>
                <a:cs typeface="Arial" panose="020B0604020202020204" pitchFamily="34" charset="0"/>
              </a:rPr>
              <a:t>Please note that any views expressed by today’s speakers are solely in a personal capacity and are not intended to represent the views of their companies, organizations or </a:t>
            </a:r>
            <a:r>
              <a:rPr lang="en-US" sz="3200" dirty="0" err="1">
                <a:latin typeface="Arial" panose="020B0604020202020204" pitchFamily="34" charset="0"/>
                <a:ea typeface="Lato" panose="020F0502020204030203" pitchFamily="34" charset="0"/>
                <a:cs typeface="Arial" panose="020B0604020202020204" pitchFamily="34" charset="0"/>
              </a:rPr>
              <a:t>RespectAbility</a:t>
            </a:r>
            <a:r>
              <a:rPr lang="en-US" sz="3200" dirty="0">
                <a:latin typeface="Arial" panose="020B0604020202020204" pitchFamily="34" charset="0"/>
                <a:ea typeface="Lato" panose="020F0502020204030203" pitchFamily="34" charset="0"/>
                <a:cs typeface="Arial" panose="020B0604020202020204" pitchFamily="34" charset="0"/>
              </a:rPr>
              <a:t>; or to be taken as legal or medical counsel.</a:t>
            </a:r>
          </a:p>
        </p:txBody>
      </p:sp>
    </p:spTree>
    <p:extLst>
      <p:ext uri="{BB962C8B-B14F-4D97-AF65-F5344CB8AC3E}">
        <p14:creationId xmlns:p14="http://schemas.microsoft.com/office/powerpoint/2010/main" val="1024648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1"/>
          <p:cNvSpPr txBox="1">
            <a:spLocks noGrp="1"/>
          </p:cNvSpPr>
          <p:nvPr>
            <p:ph type="title" idx="4294967295"/>
          </p:nvPr>
        </p:nvSpPr>
        <p:spPr>
          <a:xfrm>
            <a:off x="3075625" y="196000"/>
            <a:ext cx="5932800" cy="7137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3200" b="1" dirty="0">
                <a:solidFill>
                  <a:schemeClr val="lt1"/>
                </a:solidFill>
                <a:latin typeface="+mj-lt"/>
                <a:ea typeface="Lato" panose="020F0502020204030203" pitchFamily="34" charset="0"/>
                <a:cs typeface="Lato" panose="020F0502020204030203" pitchFamily="34" charset="0"/>
                <a:sym typeface="Libre Baskerville"/>
              </a:rPr>
              <a:t>Examples: </a:t>
            </a:r>
            <a:r>
              <a:rPr lang="en-US" sz="3200" b="1" i="0" u="none" strike="noStrike" cap="none" dirty="0">
                <a:solidFill>
                  <a:schemeClr val="lt1"/>
                </a:solidFill>
                <a:latin typeface="+mj-lt"/>
                <a:ea typeface="Lato" panose="020F0502020204030203" pitchFamily="34" charset="0"/>
                <a:cs typeface="Lato" panose="020F0502020204030203" pitchFamily="34" charset="0"/>
                <a:sym typeface="Libre Baskerville"/>
              </a:rPr>
              <a:t>The Ford Foundation </a:t>
            </a:r>
            <a:r>
              <a:rPr lang="en-US" sz="3200" b="1" dirty="0">
                <a:solidFill>
                  <a:schemeClr val="lt1"/>
                </a:solidFill>
                <a:latin typeface="+mj-lt"/>
                <a:ea typeface="Lato" panose="020F0502020204030203" pitchFamily="34" charset="0"/>
                <a:cs typeface="Lato" panose="020F0502020204030203" pitchFamily="34" charset="0"/>
                <a:sym typeface="Libre Baskerville"/>
              </a:rPr>
              <a:t>Includes</a:t>
            </a:r>
            <a:r>
              <a:rPr lang="en-US" sz="3200" b="1" i="0" u="none" strike="noStrike" cap="none" dirty="0">
                <a:solidFill>
                  <a:schemeClr val="lt1"/>
                </a:solidFill>
                <a:latin typeface="+mj-lt"/>
                <a:ea typeface="Lato" panose="020F0502020204030203" pitchFamily="34" charset="0"/>
                <a:cs typeface="Lato" panose="020F0502020204030203" pitchFamily="34" charset="0"/>
                <a:sym typeface="Libre Baskerville"/>
              </a:rPr>
              <a:t> </a:t>
            </a:r>
            <a:r>
              <a:rPr lang="en-US" sz="3200" b="1" dirty="0">
                <a:solidFill>
                  <a:schemeClr val="lt1"/>
                </a:solidFill>
                <a:latin typeface="+mj-lt"/>
                <a:ea typeface="Lato" panose="020F0502020204030203" pitchFamily="34" charset="0"/>
                <a:cs typeface="Lato" panose="020F0502020204030203" pitchFamily="34" charset="0"/>
                <a:sym typeface="Libre Baskerville"/>
              </a:rPr>
              <a:t>D</a:t>
            </a:r>
            <a:r>
              <a:rPr lang="en-US" sz="3200" b="1" i="0" u="none" strike="noStrike" cap="none" dirty="0">
                <a:solidFill>
                  <a:schemeClr val="lt1"/>
                </a:solidFill>
                <a:latin typeface="+mj-lt"/>
                <a:ea typeface="Lato" panose="020F0502020204030203" pitchFamily="34" charset="0"/>
                <a:cs typeface="Lato" panose="020F0502020204030203" pitchFamily="34" charset="0"/>
                <a:sym typeface="Libre Baskerville"/>
              </a:rPr>
              <a:t>isability</a:t>
            </a:r>
            <a:endParaRPr sz="2000" b="1" dirty="0">
              <a:latin typeface="+mj-lt"/>
              <a:ea typeface="Lato" panose="020F0502020204030203" pitchFamily="34" charset="0"/>
              <a:cs typeface="Lato" panose="020F0502020204030203" pitchFamily="34" charset="0"/>
            </a:endParaRPr>
          </a:p>
        </p:txBody>
      </p:sp>
      <p:sp>
        <p:nvSpPr>
          <p:cNvPr id="320" name="Google Shape;320;p41"/>
          <p:cNvSpPr/>
          <p:nvPr/>
        </p:nvSpPr>
        <p:spPr>
          <a:xfrm>
            <a:off x="5710320" y="1393223"/>
            <a:ext cx="3149835" cy="5623917"/>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Noto Sans Symbols"/>
              <a:buChar char="❖"/>
            </a:pPr>
            <a:r>
              <a:rPr lang="en-US" sz="16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The Ford Foundation has recently added the disability lens to their work </a:t>
            </a:r>
            <a:r>
              <a:rPr lang="en-US" sz="16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3"/>
              </a:rPr>
              <a:t>http://bit.ly/2jOl3FL</a:t>
            </a:r>
            <a:r>
              <a:rPr lang="en-US" sz="16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a:t>
            </a:r>
            <a:endParaRPr sz="1600" dirty="0">
              <a:latin typeface="Arial" panose="020B0604020202020204" pitchFamily="34" charset="0"/>
              <a:ea typeface="Lato" panose="020F0502020204030203"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Noto Sans Symbols"/>
              <a:buChar char="❖"/>
            </a:pPr>
            <a:r>
              <a:rPr lang="en-US" sz="16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Additionally, Ford’s CEO Darren Walker spoke extensively on why this impacts other funders as well: </a:t>
            </a:r>
            <a:r>
              <a:rPr lang="en-US" sz="16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4"/>
              </a:rPr>
              <a:t>http://bit.ly/2nr4moJ</a:t>
            </a:r>
            <a:r>
              <a:rPr lang="en-US" sz="16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a:t>
            </a:r>
            <a:endParaRPr sz="1600" dirty="0">
              <a:latin typeface="Arial" panose="020B0604020202020204" pitchFamily="34" charset="0"/>
              <a:ea typeface="Lato" panose="020F0502020204030203"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Noto Sans Symbols"/>
              <a:buChar char="❖"/>
            </a:pPr>
            <a:r>
              <a:rPr lang="en-US" sz="16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Here is Darren Walker’s original letter:  </a:t>
            </a:r>
            <a:r>
              <a:rPr lang="en-US" sz="16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5"/>
              </a:rPr>
              <a:t>http://bit.ly/2Bxy0Lk</a:t>
            </a:r>
            <a:r>
              <a:rPr lang="en-US" sz="16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a:t>
            </a:r>
            <a:endParaRPr sz="1600" dirty="0">
              <a:latin typeface="Arial" panose="020B0604020202020204" pitchFamily="34" charset="0"/>
              <a:ea typeface="Lato" panose="020F0502020204030203"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Noto Sans Symbols"/>
              <a:buChar char="❖"/>
            </a:pPr>
            <a:r>
              <a:rPr lang="en-US" sz="16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This is the response of the co-authors of the Americans with Disabilities Act: </a:t>
            </a:r>
            <a:r>
              <a:rPr lang="en-US" sz="16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6"/>
              </a:rPr>
              <a:t>http://bit.ly/2AueSyx</a:t>
            </a:r>
            <a:r>
              <a:rPr lang="en-US" sz="16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a:t>
            </a:r>
            <a:endParaRPr sz="1600" dirty="0">
              <a:latin typeface="Arial" panose="020B0604020202020204" pitchFamily="34" charset="0"/>
              <a:ea typeface="Lato" panose="020F0502020204030203"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Noto Sans Symbols"/>
              <a:buChar char="❖"/>
            </a:pPr>
            <a:r>
              <a:rPr lang="en-US" sz="16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Watch the Darren Walker-Sen. Tom Harkin interview on YouTube: </a:t>
            </a:r>
            <a:r>
              <a:rPr lang="en-US" sz="16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7"/>
              </a:rPr>
              <a:t>http://bit.ly/2zrgFpE</a:t>
            </a:r>
            <a:r>
              <a:rPr lang="en-US" sz="16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 </a:t>
            </a:r>
            <a:endParaRPr sz="1600" dirty="0">
              <a:latin typeface="Arial" panose="020B0604020202020204" pitchFamily="34" charset="0"/>
              <a:ea typeface="Lato" panose="020F0502020204030203" pitchFamily="34" charset="0"/>
              <a:cs typeface="Arial" panose="020B0604020202020204" pitchFamily="34" charset="0"/>
            </a:endParaRPr>
          </a:p>
          <a:p>
            <a:pPr marL="285750" marR="0" lvl="0" indent="-171450" algn="l" rtl="0">
              <a:spcBef>
                <a:spcPts val="0"/>
              </a:spcBef>
              <a:spcAft>
                <a:spcPts val="0"/>
              </a:spcAft>
              <a:buClr>
                <a:schemeClr val="dk1"/>
              </a:buClr>
              <a:buSzPts val="1800"/>
              <a:buFont typeface="Noto Sans Symbols"/>
              <a:buNone/>
            </a:pPr>
            <a:endParaRPr sz="16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a:p>
            <a:pPr marL="285750" marR="0" lvl="0" indent="-171450" algn="l" rtl="0">
              <a:spcBef>
                <a:spcPts val="0"/>
              </a:spcBef>
              <a:spcAft>
                <a:spcPts val="0"/>
              </a:spcAft>
              <a:buClr>
                <a:schemeClr val="dk1"/>
              </a:buClr>
              <a:buSzPts val="1800"/>
              <a:buFont typeface="Noto Sans Symbols"/>
              <a:buNone/>
            </a:pPr>
            <a:endParaRPr sz="16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p:txBody>
      </p:sp>
      <p:sp>
        <p:nvSpPr>
          <p:cNvPr id="321" name="Google Shape;321;p41"/>
          <p:cNvSpPr txBox="1"/>
          <p:nvPr/>
        </p:nvSpPr>
        <p:spPr>
          <a:xfrm>
            <a:off x="6818891" y="6391878"/>
            <a:ext cx="2041264" cy="268852"/>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746">
                <a:solidFill>
                  <a:srgbClr val="888888"/>
                </a:solidFill>
                <a:latin typeface="Calibri"/>
                <a:ea typeface="Calibri"/>
                <a:cs typeface="Calibri"/>
                <a:sym typeface="Calibri"/>
              </a:rPr>
              <a:t>40</a:t>
            </a:fld>
            <a:endParaRPr sz="1746">
              <a:solidFill>
                <a:srgbClr val="888888"/>
              </a:solidFill>
              <a:latin typeface="Calibri"/>
              <a:ea typeface="Calibri"/>
              <a:cs typeface="Calibri"/>
              <a:sym typeface="Calibri"/>
            </a:endParaRPr>
          </a:p>
        </p:txBody>
      </p:sp>
      <p:pic>
        <p:nvPicPr>
          <p:cNvPr id="322" name="Google Shape;322;p41" descr="&quot;The specific outcomes and goals [Ford Foundation] is working to achieve simply cannot be accomplished without addressing the needs, concerns, and priorities of people with disabilities.&quot; Noorain Khan, Ford Foundation Program Officer">
            <a:extLst>
              <a:ext uri="{C183D7F6-B498-43B3-948B-1728B52AA6E4}">
                <adec:decorative xmlns:adec="http://schemas.microsoft.com/office/drawing/2017/decorative" val="0"/>
              </a:ext>
            </a:extLst>
          </p:cNvPr>
          <p:cNvPicPr preferRelativeResize="0"/>
          <p:nvPr/>
        </p:nvPicPr>
        <p:blipFill rotWithShape="1">
          <a:blip r:embed="rId8">
            <a:alphaModFix/>
          </a:blip>
          <a:srcRect/>
          <a:stretch/>
        </p:blipFill>
        <p:spPr>
          <a:xfrm>
            <a:off x="0" y="1192237"/>
            <a:ext cx="5665763" cy="566576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4"/>
          <p:cNvSpPr txBox="1">
            <a:spLocks noGrp="1"/>
          </p:cNvSpPr>
          <p:nvPr>
            <p:ph type="title" idx="4294967295"/>
          </p:nvPr>
        </p:nvSpPr>
        <p:spPr>
          <a:xfrm>
            <a:off x="2169268" y="166042"/>
            <a:ext cx="6768660" cy="3693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3200" b="1" dirty="0">
                <a:solidFill>
                  <a:schemeClr val="lt1"/>
                </a:solidFill>
                <a:latin typeface="+mj-lt"/>
                <a:ea typeface="Lato" panose="020F0502020204030203" pitchFamily="34" charset="0"/>
                <a:cs typeface="Lato" panose="020F0502020204030203" pitchFamily="34" charset="0"/>
                <a:sym typeface="Libre Baskerville"/>
              </a:rPr>
              <a:t>Examples: </a:t>
            </a:r>
            <a:r>
              <a:rPr lang="en-US" sz="3200" b="1" i="0" u="none" strike="noStrike" cap="none" dirty="0">
                <a:solidFill>
                  <a:schemeClr val="lt1"/>
                </a:solidFill>
                <a:latin typeface="+mj-lt"/>
                <a:ea typeface="Lato" panose="020F0502020204030203" pitchFamily="34" charset="0"/>
                <a:cs typeface="Lato" panose="020F0502020204030203" pitchFamily="34" charset="0"/>
                <a:sym typeface="Libre Baskerville"/>
              </a:rPr>
              <a:t>MacArthur Foundation newly including disability</a:t>
            </a:r>
            <a:endParaRPr sz="3200" b="1" dirty="0">
              <a:latin typeface="+mj-lt"/>
              <a:ea typeface="Lato" panose="020F0502020204030203" pitchFamily="34" charset="0"/>
              <a:cs typeface="Lato" panose="020F0502020204030203" pitchFamily="34" charset="0"/>
              <a:sym typeface="Libre Baskerville"/>
            </a:endParaRPr>
          </a:p>
        </p:txBody>
      </p:sp>
      <p:sp>
        <p:nvSpPr>
          <p:cNvPr id="345" name="Google Shape;345;p44"/>
          <p:cNvSpPr/>
          <p:nvPr/>
        </p:nvSpPr>
        <p:spPr>
          <a:xfrm>
            <a:off x="339970" y="4405364"/>
            <a:ext cx="8215532" cy="2031325"/>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Noto Sans Symbols"/>
              <a:buChar char="❖"/>
            </a:pPr>
            <a:r>
              <a:rPr lang="en-US" sz="20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The MacArthur Foundation has also recently added the disability lens to their work with their new 100 Million Dollar Grant</a:t>
            </a:r>
            <a:endParaRPr sz="2000" dirty="0">
              <a:latin typeface="Arial" panose="020B0604020202020204" pitchFamily="34" charset="0"/>
              <a:ea typeface="Lato" panose="020F0502020204030203" pitchFamily="34" charset="0"/>
              <a:cs typeface="Arial" panose="020B0604020202020204" pitchFamily="34" charset="0"/>
            </a:endParaRPr>
          </a:p>
          <a:p>
            <a:pPr marL="285750" marR="0" lvl="0" indent="-285750" algn="l" rtl="0">
              <a:spcBef>
                <a:spcPts val="0"/>
              </a:spcBef>
              <a:spcAft>
                <a:spcPts val="0"/>
              </a:spcAft>
              <a:buClr>
                <a:schemeClr val="dk1"/>
              </a:buClr>
              <a:buSzPts val="1800"/>
              <a:buFont typeface="Noto Sans Symbols"/>
              <a:buChar char="❖"/>
            </a:pPr>
            <a:r>
              <a:rPr lang="en-US" sz="20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See: </a:t>
            </a:r>
            <a:r>
              <a:rPr lang="en-US" sz="20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3"/>
              </a:rPr>
              <a:t>https://www.macfound.org/press/perspectives/nothing-about-us-without-us</a:t>
            </a:r>
            <a:endParaRPr sz="20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a:p>
            <a:pPr marL="285750" marR="0" lvl="0" indent="-285750" algn="l" rtl="0">
              <a:spcBef>
                <a:spcPts val="0"/>
              </a:spcBef>
              <a:spcAft>
                <a:spcPts val="0"/>
              </a:spcAft>
              <a:buClr>
                <a:schemeClr val="dk1"/>
              </a:buClr>
              <a:buSzPts val="1800"/>
              <a:buFont typeface="Noto Sans Symbols"/>
              <a:buChar char="❖"/>
            </a:pPr>
            <a:r>
              <a:rPr lang="en-US" sz="20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And: </a:t>
            </a:r>
            <a:r>
              <a:rPr lang="en-US" sz="20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4"/>
              </a:rPr>
              <a:t>https://www.macfound.org/media/files/Checklist_for_MacArthur_100Change_Semifinalists.pdf</a:t>
            </a:r>
            <a:endParaRPr sz="20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a:p>
            <a:pPr marL="285750" marR="0" lvl="0" indent="-285750" algn="l" rtl="0">
              <a:spcBef>
                <a:spcPts val="0"/>
              </a:spcBef>
              <a:spcAft>
                <a:spcPts val="0"/>
              </a:spcAft>
              <a:buClr>
                <a:schemeClr val="dk1"/>
              </a:buClr>
              <a:buSzPts val="1800"/>
              <a:buFont typeface="Noto Sans Symbols"/>
              <a:buChar char="❖"/>
            </a:pPr>
            <a:r>
              <a:rPr lang="en-US" sz="20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rPr>
              <a:t>Plus: </a:t>
            </a:r>
            <a:r>
              <a:rPr lang="en-US" sz="2000" u="sng" dirty="0">
                <a:solidFill>
                  <a:schemeClr val="hlink"/>
                </a:solidFill>
                <a:latin typeface="Arial" panose="020B0604020202020204" pitchFamily="34" charset="0"/>
                <a:ea typeface="Lato" panose="020F0502020204030203" pitchFamily="34" charset="0"/>
                <a:cs typeface="Arial" panose="020B0604020202020204" pitchFamily="34" charset="0"/>
                <a:sym typeface="Libre Baskerville"/>
                <a:hlinkClick r:id="rId5"/>
              </a:rPr>
              <a:t>https://www.macfound.org/programs/100change</a:t>
            </a:r>
            <a:endParaRPr sz="2000" dirty="0">
              <a:solidFill>
                <a:schemeClr val="dk1"/>
              </a:solidFill>
              <a:latin typeface="Arial" panose="020B0604020202020204" pitchFamily="34" charset="0"/>
              <a:ea typeface="Lato" panose="020F0502020204030203" pitchFamily="34" charset="0"/>
              <a:cs typeface="Arial" panose="020B0604020202020204" pitchFamily="34" charset="0"/>
              <a:sym typeface="Libre Baskerville"/>
            </a:endParaRPr>
          </a:p>
        </p:txBody>
      </p:sp>
      <p:pic>
        <p:nvPicPr>
          <p:cNvPr id="346" name="Google Shape;346;p44">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881442" y="2189480"/>
            <a:ext cx="7381142" cy="2050317"/>
          </a:xfrm>
          <a:prstGeom prst="rect">
            <a:avLst/>
          </a:prstGeom>
          <a:noFill/>
          <a:ln>
            <a:noFill/>
          </a:ln>
        </p:spPr>
      </p:pic>
      <p:pic>
        <p:nvPicPr>
          <p:cNvPr id="347" name="Google Shape;347;p44" descr="MacArthur Foundation logo"/>
          <p:cNvPicPr preferRelativeResize="0"/>
          <p:nvPr/>
        </p:nvPicPr>
        <p:blipFill rotWithShape="1">
          <a:blip r:embed="rId7">
            <a:alphaModFix/>
          </a:blip>
          <a:srcRect/>
          <a:stretch/>
        </p:blipFill>
        <p:spPr>
          <a:xfrm>
            <a:off x="1674055" y="1209821"/>
            <a:ext cx="5953065" cy="979659"/>
          </a:xfrm>
          <a:prstGeom prst="rect">
            <a:avLst/>
          </a:prstGeom>
          <a:noFill/>
          <a:ln>
            <a:noFill/>
          </a:ln>
        </p:spPr>
      </p:pic>
      <p:sp>
        <p:nvSpPr>
          <p:cNvPr id="348" name="Google Shape;348;p44"/>
          <p:cNvSpPr txBox="1"/>
          <p:nvPr/>
        </p:nvSpPr>
        <p:spPr>
          <a:xfrm>
            <a:off x="6524513" y="6291210"/>
            <a:ext cx="2041264" cy="268852"/>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746">
                <a:solidFill>
                  <a:srgbClr val="888888"/>
                </a:solidFill>
                <a:latin typeface="Calibri"/>
                <a:ea typeface="Calibri"/>
                <a:cs typeface="Calibri"/>
                <a:sym typeface="Calibri"/>
              </a:rPr>
              <a:t>41</a:t>
            </a:fld>
            <a:endParaRPr sz="1746">
              <a:solidFill>
                <a:srgbClr val="888888"/>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4;p30">
            <a:extLst>
              <a:ext uri="{FF2B5EF4-FFF2-40B4-BE49-F238E27FC236}">
                <a16:creationId xmlns:a16="http://schemas.microsoft.com/office/drawing/2014/main" id="{B4CF3A6B-B933-41CB-B142-4F426E1A9D7E}"/>
              </a:ext>
            </a:extLst>
          </p:cNvPr>
          <p:cNvSpPr/>
          <p:nvPr/>
        </p:nvSpPr>
        <p:spPr>
          <a:xfrm>
            <a:off x="1289415" y="4641449"/>
            <a:ext cx="2086146" cy="799200"/>
          </a:xfrm>
          <a:prstGeom prst="rect">
            <a:avLst/>
          </a:prstGeom>
          <a:noFill/>
          <a:ln>
            <a:noFill/>
          </a:ln>
        </p:spPr>
        <p:txBody>
          <a:bodyPr spcFirstLastPara="1" wrap="square" lIns="68569" tIns="34275" rIns="68569" bIns="34275" anchor="t" anchorCtr="0">
            <a:noAutofit/>
          </a:bodyPr>
          <a:lstStyle/>
          <a:p>
            <a:r>
              <a:rPr lang="en-US" sz="1500" b="1" dirty="0">
                <a:latin typeface="Times New Roman" panose="02020603050405020304" pitchFamily="18" charset="0"/>
                <a:ea typeface="Libre Baskerville"/>
                <a:cs typeface="Times New Roman" panose="02020603050405020304" pitchFamily="18" charset="0"/>
                <a:sym typeface="Libre Baskerville"/>
              </a:rPr>
              <a:t>Commit publicly to inclusion of people with disabilities</a:t>
            </a:r>
            <a:endParaRPr sz="1500" b="1" dirty="0">
              <a:latin typeface="Times New Roman" panose="02020603050405020304" pitchFamily="18" charset="0"/>
              <a:cs typeface="Times New Roman" panose="02020603050405020304" pitchFamily="18" charset="0"/>
            </a:endParaRPr>
          </a:p>
          <a:p>
            <a:endParaRPr sz="1500" b="1" dirty="0">
              <a:latin typeface="Times New Roman" panose="02020603050405020304" pitchFamily="18" charset="0"/>
              <a:ea typeface="Libre Baskerville"/>
              <a:cs typeface="Times New Roman" panose="02020603050405020304" pitchFamily="18" charset="0"/>
              <a:sym typeface="Libre Baskerville"/>
            </a:endParaRPr>
          </a:p>
        </p:txBody>
      </p:sp>
      <p:pic>
        <p:nvPicPr>
          <p:cNvPr id="5" name="Google Shape;222;p30" descr="image of a palm of a hand with the words &quot;we are all equal&quot; written on it">
            <a:extLst>
              <a:ext uri="{FF2B5EF4-FFF2-40B4-BE49-F238E27FC236}">
                <a16:creationId xmlns:a16="http://schemas.microsoft.com/office/drawing/2014/main" id="{C45CD834-173A-4079-8EAE-42F81515F270}"/>
              </a:ext>
            </a:extLst>
          </p:cNvPr>
          <p:cNvPicPr preferRelativeResize="0">
            <a:picLocks noChangeAspect="1"/>
          </p:cNvPicPr>
          <p:nvPr/>
        </p:nvPicPr>
        <p:blipFill rotWithShape="1">
          <a:blip r:embed="rId3">
            <a:alphaModFix/>
          </a:blip>
          <a:srcRect/>
          <a:stretch/>
        </p:blipFill>
        <p:spPr>
          <a:xfrm>
            <a:off x="845944" y="2132713"/>
            <a:ext cx="2716655" cy="2483798"/>
          </a:xfrm>
          <a:prstGeom prst="rect">
            <a:avLst/>
          </a:prstGeom>
          <a:noFill/>
          <a:ln>
            <a:noFill/>
          </a:ln>
        </p:spPr>
      </p:pic>
      <p:sp>
        <p:nvSpPr>
          <p:cNvPr id="7" name="Google Shape;224;p30">
            <a:extLst>
              <a:ext uri="{FF2B5EF4-FFF2-40B4-BE49-F238E27FC236}">
                <a16:creationId xmlns:a16="http://schemas.microsoft.com/office/drawing/2014/main" id="{8A04D609-FD4B-4EEB-BD38-6E1341725714}"/>
              </a:ext>
            </a:extLst>
          </p:cNvPr>
          <p:cNvSpPr/>
          <p:nvPr/>
        </p:nvSpPr>
        <p:spPr>
          <a:xfrm>
            <a:off x="4250227" y="4668391"/>
            <a:ext cx="1971221" cy="799200"/>
          </a:xfrm>
          <a:prstGeom prst="rect">
            <a:avLst/>
          </a:prstGeom>
          <a:noFill/>
          <a:ln>
            <a:noFill/>
          </a:ln>
        </p:spPr>
        <p:txBody>
          <a:bodyPr spcFirstLastPara="1" wrap="square" lIns="68569" tIns="34275" rIns="68569" bIns="34275" anchor="t" anchorCtr="0">
            <a:noAutofit/>
          </a:bodyPr>
          <a:lstStyle/>
          <a:p>
            <a:r>
              <a:rPr lang="en-US" sz="1500" b="1" dirty="0">
                <a:latin typeface="Times New Roman" panose="02020603050405020304" pitchFamily="18" charset="0"/>
                <a:ea typeface="Libre Baskerville"/>
                <a:cs typeface="Times New Roman" panose="02020603050405020304" pitchFamily="18" charset="0"/>
                <a:sym typeface="Libre Baskerville"/>
              </a:rPr>
              <a:t>Apply a disability lens to your work</a:t>
            </a:r>
            <a:endParaRPr sz="1500" b="1" dirty="0">
              <a:latin typeface="Times New Roman" panose="02020603050405020304" pitchFamily="18" charset="0"/>
              <a:cs typeface="Times New Roman" panose="02020603050405020304" pitchFamily="18" charset="0"/>
            </a:endParaRPr>
          </a:p>
          <a:p>
            <a:endParaRPr sz="1500" b="1" dirty="0">
              <a:latin typeface="Times New Roman" panose="02020603050405020304" pitchFamily="18" charset="0"/>
              <a:ea typeface="Libre Baskerville"/>
              <a:cs typeface="Times New Roman" panose="02020603050405020304" pitchFamily="18" charset="0"/>
              <a:sym typeface="Libre Baskerville"/>
            </a:endParaRPr>
          </a:p>
        </p:txBody>
      </p:sp>
      <p:sp>
        <p:nvSpPr>
          <p:cNvPr id="8" name="TextBox 7">
            <a:extLst>
              <a:ext uri="{FF2B5EF4-FFF2-40B4-BE49-F238E27FC236}">
                <a16:creationId xmlns:a16="http://schemas.microsoft.com/office/drawing/2014/main" id="{3E63DE6D-0D3C-45A8-A29B-2D00D5FA36C1}"/>
              </a:ext>
            </a:extLst>
          </p:cNvPr>
          <p:cNvSpPr txBox="1"/>
          <p:nvPr/>
        </p:nvSpPr>
        <p:spPr>
          <a:xfrm>
            <a:off x="858239" y="4725287"/>
            <a:ext cx="320634" cy="369332"/>
          </a:xfrm>
          <a:prstGeom prst="rect">
            <a:avLst/>
          </a:prstGeom>
          <a:solidFill>
            <a:srgbClr val="F5BA2B">
              <a:alpha val="33000"/>
            </a:srgbClr>
          </a:solidFill>
          <a:ln w="41275">
            <a:solidFill>
              <a:srgbClr val="4D4D4D"/>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1</a:t>
            </a:r>
          </a:p>
        </p:txBody>
      </p:sp>
      <p:sp>
        <p:nvSpPr>
          <p:cNvPr id="9" name="Google Shape;224;p30">
            <a:extLst>
              <a:ext uri="{FF2B5EF4-FFF2-40B4-BE49-F238E27FC236}">
                <a16:creationId xmlns:a16="http://schemas.microsoft.com/office/drawing/2014/main" id="{E6073507-3C0E-41D8-9E2A-21BF5CF31B1E}"/>
              </a:ext>
            </a:extLst>
          </p:cNvPr>
          <p:cNvSpPr/>
          <p:nvPr/>
        </p:nvSpPr>
        <p:spPr>
          <a:xfrm>
            <a:off x="7096113" y="4700483"/>
            <a:ext cx="1971221" cy="666630"/>
          </a:xfrm>
          <a:prstGeom prst="rect">
            <a:avLst/>
          </a:prstGeom>
          <a:noFill/>
          <a:ln>
            <a:noFill/>
          </a:ln>
        </p:spPr>
        <p:txBody>
          <a:bodyPr spcFirstLastPara="1" wrap="square" lIns="68569" tIns="34275" rIns="68569" bIns="34275" anchor="t" anchorCtr="0">
            <a:noAutofit/>
          </a:bodyPr>
          <a:lstStyle/>
          <a:p>
            <a:r>
              <a:rPr lang="en-US" sz="1500" b="1" dirty="0">
                <a:latin typeface="Times New Roman" panose="02020603050405020304" pitchFamily="18" charset="0"/>
                <a:ea typeface="Libre Baskerville"/>
                <a:cs typeface="Times New Roman" panose="02020603050405020304" pitchFamily="18" charset="0"/>
                <a:sym typeface="Libre Baskerville"/>
              </a:rPr>
              <a:t>Foster an inclusive environment</a:t>
            </a:r>
            <a:endParaRPr sz="1500" b="1" dirty="0">
              <a:latin typeface="Times New Roman" panose="02020603050405020304" pitchFamily="18" charset="0"/>
              <a:cs typeface="Times New Roman" panose="02020603050405020304" pitchFamily="18" charset="0"/>
            </a:endParaRPr>
          </a:p>
          <a:p>
            <a:endParaRPr sz="1500" b="1" dirty="0">
              <a:latin typeface="Times New Roman" panose="02020603050405020304" pitchFamily="18" charset="0"/>
              <a:ea typeface="Libre Baskerville"/>
              <a:cs typeface="Times New Roman" panose="02020603050405020304" pitchFamily="18" charset="0"/>
              <a:sym typeface="Libre Baskerville"/>
            </a:endParaRPr>
          </a:p>
        </p:txBody>
      </p:sp>
      <p:pic>
        <p:nvPicPr>
          <p:cNvPr id="11" name="Picture 10" descr="A woman holding up a camera with a child and dog in the lens">
            <a:extLst>
              <a:ext uri="{FF2B5EF4-FFF2-40B4-BE49-F238E27FC236}">
                <a16:creationId xmlns:a16="http://schemas.microsoft.com/office/drawing/2014/main" id="{C5CBD578-38B6-4428-8143-C90792BA6253}"/>
              </a:ext>
              <a:ext uri="{C183D7F6-B498-43B3-948B-1728B52AA6E4}">
                <adec:decorative xmlns:adec="http://schemas.microsoft.com/office/drawing/2017/decorative" val="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718"/>
          <a:stretch/>
        </p:blipFill>
        <p:spPr>
          <a:xfrm>
            <a:off x="3673142" y="2132713"/>
            <a:ext cx="2938756" cy="2508736"/>
          </a:xfrm>
          <a:prstGeom prst="rect">
            <a:avLst/>
          </a:prstGeom>
        </p:spPr>
      </p:pic>
      <p:sp>
        <p:nvSpPr>
          <p:cNvPr id="12" name="TextBox 11">
            <a:extLst>
              <a:ext uri="{FF2B5EF4-FFF2-40B4-BE49-F238E27FC236}">
                <a16:creationId xmlns:a16="http://schemas.microsoft.com/office/drawing/2014/main" id="{27C519FD-A927-4807-A757-96734A995BF8}"/>
              </a:ext>
            </a:extLst>
          </p:cNvPr>
          <p:cNvSpPr txBox="1"/>
          <p:nvPr/>
        </p:nvSpPr>
        <p:spPr>
          <a:xfrm>
            <a:off x="6611897" y="4774019"/>
            <a:ext cx="320634" cy="369332"/>
          </a:xfrm>
          <a:prstGeom prst="rect">
            <a:avLst/>
          </a:prstGeom>
          <a:solidFill>
            <a:srgbClr val="F5BA2B">
              <a:alpha val="33000"/>
            </a:srgbClr>
          </a:solidFill>
          <a:ln w="41275">
            <a:solidFill>
              <a:srgbClr val="4D4D4D"/>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3</a:t>
            </a:r>
          </a:p>
        </p:txBody>
      </p:sp>
      <p:sp>
        <p:nvSpPr>
          <p:cNvPr id="13" name="TextBox 12">
            <a:extLst>
              <a:ext uri="{FF2B5EF4-FFF2-40B4-BE49-F238E27FC236}">
                <a16:creationId xmlns:a16="http://schemas.microsoft.com/office/drawing/2014/main" id="{94126768-FB73-42AB-96F9-2C58B08F9414}"/>
              </a:ext>
            </a:extLst>
          </p:cNvPr>
          <p:cNvSpPr txBox="1"/>
          <p:nvPr/>
        </p:nvSpPr>
        <p:spPr>
          <a:xfrm>
            <a:off x="3768195" y="4721742"/>
            <a:ext cx="320634" cy="369332"/>
          </a:xfrm>
          <a:prstGeom prst="rect">
            <a:avLst/>
          </a:prstGeom>
          <a:solidFill>
            <a:srgbClr val="F5BA2B">
              <a:alpha val="33000"/>
            </a:srgbClr>
          </a:solidFill>
          <a:ln w="41275">
            <a:solidFill>
              <a:srgbClr val="4D4D4D"/>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2</a:t>
            </a:r>
          </a:p>
        </p:txBody>
      </p:sp>
      <p:pic>
        <p:nvPicPr>
          <p:cNvPr id="14" name="Google Shape;244;p32" descr="Woman with walking stick sitting">
            <a:extLst>
              <a:ext uri="{FF2B5EF4-FFF2-40B4-BE49-F238E27FC236}">
                <a16:creationId xmlns:a16="http://schemas.microsoft.com/office/drawing/2014/main" id="{29C26603-589E-41EE-A5AC-A5B6C9A93B77}"/>
              </a:ext>
            </a:extLst>
          </p:cNvPr>
          <p:cNvPicPr preferRelativeResize="0">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6772214" y="2132713"/>
            <a:ext cx="2152616" cy="2508736"/>
          </a:xfrm>
          <a:prstGeom prst="rect">
            <a:avLst/>
          </a:prstGeom>
          <a:noFill/>
          <a:ln>
            <a:noFill/>
          </a:ln>
        </p:spPr>
      </p:pic>
      <p:sp>
        <p:nvSpPr>
          <p:cNvPr id="2" name="Title 1">
            <a:extLst>
              <a:ext uri="{FF2B5EF4-FFF2-40B4-BE49-F238E27FC236}">
                <a16:creationId xmlns:a16="http://schemas.microsoft.com/office/drawing/2014/main" id="{EF60FB9E-BAA6-4542-97C1-C2C6FAEE2DE1}"/>
              </a:ext>
            </a:extLst>
          </p:cNvPr>
          <p:cNvSpPr>
            <a:spLocks noGrp="1"/>
          </p:cNvSpPr>
          <p:nvPr>
            <p:ph type="title"/>
          </p:nvPr>
        </p:nvSpPr>
        <p:spPr/>
        <p:txBody>
          <a:bodyPr/>
          <a:lstStyle/>
          <a:p>
            <a:pPr algn="r" rtl="0" eaLnBrk="1" latinLnBrk="0" hangingPunct="1"/>
            <a:r>
              <a:rPr lang="en-US" sz="3200" b="1" dirty="0">
                <a:solidFill>
                  <a:srgbClr val="FFFFFF"/>
                </a:solidFill>
                <a:effectLst/>
                <a:latin typeface="+mj-lt"/>
                <a:ea typeface="Lato" panose="020F0502020204030203" pitchFamily="34" charset="0"/>
                <a:cs typeface="Lato" panose="020F0502020204030203" pitchFamily="34" charset="0"/>
              </a:rPr>
              <a:t>To Recap…</a:t>
            </a:r>
            <a:endParaRPr lang="en-US" dirty="0">
              <a:effectLst/>
              <a:latin typeface="+mj-lt"/>
            </a:endParaRPr>
          </a:p>
          <a:p>
            <a:endParaRPr lang="en-US" dirty="0">
              <a:latin typeface="+mj-lt"/>
            </a:endParaRPr>
          </a:p>
        </p:txBody>
      </p:sp>
    </p:spTree>
    <p:extLst>
      <p:ext uri="{BB962C8B-B14F-4D97-AF65-F5344CB8AC3E}">
        <p14:creationId xmlns:p14="http://schemas.microsoft.com/office/powerpoint/2010/main" val="3516344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4;p30">
            <a:extLst>
              <a:ext uri="{FF2B5EF4-FFF2-40B4-BE49-F238E27FC236}">
                <a16:creationId xmlns:a16="http://schemas.microsoft.com/office/drawing/2014/main" id="{B4CF3A6B-B933-41CB-B142-4F426E1A9D7E}"/>
              </a:ext>
            </a:extLst>
          </p:cNvPr>
          <p:cNvSpPr/>
          <p:nvPr/>
        </p:nvSpPr>
        <p:spPr>
          <a:xfrm>
            <a:off x="1289415" y="4641449"/>
            <a:ext cx="2086146" cy="799200"/>
          </a:xfrm>
          <a:prstGeom prst="rect">
            <a:avLst/>
          </a:prstGeom>
          <a:noFill/>
          <a:ln>
            <a:noFill/>
          </a:ln>
        </p:spPr>
        <p:txBody>
          <a:bodyPr spcFirstLastPara="1" wrap="square" lIns="68569" tIns="34275" rIns="68569" bIns="34275" anchor="t" anchorCtr="0">
            <a:noAutofit/>
          </a:bodyPr>
          <a:lstStyle/>
          <a:p>
            <a:r>
              <a:rPr lang="en-US" sz="1500" b="1" dirty="0">
                <a:latin typeface="Times New Roman" panose="02020603050405020304" pitchFamily="18" charset="0"/>
                <a:ea typeface="Libre Baskerville"/>
                <a:cs typeface="Times New Roman" panose="02020603050405020304" pitchFamily="18" charset="0"/>
                <a:sym typeface="Libre Baskerville"/>
              </a:rPr>
              <a:t>Work with people with disabilities, not for them.</a:t>
            </a:r>
            <a:endParaRPr sz="1500" b="1" dirty="0">
              <a:latin typeface="Times New Roman" panose="02020603050405020304" pitchFamily="18" charset="0"/>
              <a:cs typeface="Times New Roman" panose="02020603050405020304" pitchFamily="18" charset="0"/>
            </a:endParaRPr>
          </a:p>
          <a:p>
            <a:endParaRPr sz="1500" b="1" dirty="0">
              <a:latin typeface="Times New Roman" panose="02020603050405020304" pitchFamily="18" charset="0"/>
              <a:ea typeface="Libre Baskerville"/>
              <a:cs typeface="Times New Roman" panose="02020603050405020304" pitchFamily="18" charset="0"/>
              <a:sym typeface="Libre Baskerville"/>
            </a:endParaRPr>
          </a:p>
        </p:txBody>
      </p:sp>
      <p:sp>
        <p:nvSpPr>
          <p:cNvPr id="7" name="Google Shape;224;p30">
            <a:extLst>
              <a:ext uri="{FF2B5EF4-FFF2-40B4-BE49-F238E27FC236}">
                <a16:creationId xmlns:a16="http://schemas.microsoft.com/office/drawing/2014/main" id="{8A04D609-FD4B-4EEB-BD38-6E1341725714}"/>
              </a:ext>
            </a:extLst>
          </p:cNvPr>
          <p:cNvSpPr/>
          <p:nvPr/>
        </p:nvSpPr>
        <p:spPr>
          <a:xfrm>
            <a:off x="4250227" y="4668391"/>
            <a:ext cx="1971221" cy="799200"/>
          </a:xfrm>
          <a:prstGeom prst="rect">
            <a:avLst/>
          </a:prstGeom>
          <a:noFill/>
          <a:ln>
            <a:noFill/>
          </a:ln>
        </p:spPr>
        <p:txBody>
          <a:bodyPr spcFirstLastPara="1" wrap="square" lIns="68569" tIns="34275" rIns="68569" bIns="34275" anchor="t" anchorCtr="0">
            <a:noAutofit/>
          </a:bodyPr>
          <a:lstStyle/>
          <a:p>
            <a:r>
              <a:rPr lang="en-US" sz="1500" b="1" dirty="0">
                <a:latin typeface="Times New Roman" panose="02020603050405020304" pitchFamily="18" charset="0"/>
                <a:ea typeface="Libre Baskerville"/>
                <a:cs typeface="Times New Roman" panose="02020603050405020304" pitchFamily="18" charset="0"/>
                <a:sym typeface="Libre Baskerville"/>
              </a:rPr>
              <a:t>Have an inclusion point person or committee</a:t>
            </a:r>
            <a:endParaRPr sz="1500" b="1" dirty="0">
              <a:latin typeface="Times New Roman" panose="02020603050405020304" pitchFamily="18" charset="0"/>
              <a:cs typeface="Times New Roman" panose="02020603050405020304" pitchFamily="18" charset="0"/>
            </a:endParaRPr>
          </a:p>
          <a:p>
            <a:endParaRPr sz="1500" b="1" dirty="0">
              <a:latin typeface="Times New Roman" panose="02020603050405020304" pitchFamily="18" charset="0"/>
              <a:ea typeface="Libre Baskerville"/>
              <a:cs typeface="Times New Roman" panose="02020603050405020304" pitchFamily="18" charset="0"/>
              <a:sym typeface="Libre Baskerville"/>
            </a:endParaRPr>
          </a:p>
        </p:txBody>
      </p:sp>
      <p:sp>
        <p:nvSpPr>
          <p:cNvPr id="8" name="TextBox 7">
            <a:extLst>
              <a:ext uri="{FF2B5EF4-FFF2-40B4-BE49-F238E27FC236}">
                <a16:creationId xmlns:a16="http://schemas.microsoft.com/office/drawing/2014/main" id="{3E63DE6D-0D3C-45A8-A29B-2D00D5FA36C1}"/>
              </a:ext>
            </a:extLst>
          </p:cNvPr>
          <p:cNvSpPr txBox="1"/>
          <p:nvPr/>
        </p:nvSpPr>
        <p:spPr>
          <a:xfrm>
            <a:off x="858239" y="4725287"/>
            <a:ext cx="320634" cy="369332"/>
          </a:xfrm>
          <a:prstGeom prst="rect">
            <a:avLst/>
          </a:prstGeom>
          <a:solidFill>
            <a:srgbClr val="F5BA2B">
              <a:alpha val="33000"/>
            </a:srgbClr>
          </a:solidFill>
          <a:ln w="41275">
            <a:solidFill>
              <a:srgbClr val="4D4D4D"/>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4</a:t>
            </a:r>
          </a:p>
        </p:txBody>
      </p:sp>
      <p:sp>
        <p:nvSpPr>
          <p:cNvPr id="9" name="Google Shape;224;p30">
            <a:extLst>
              <a:ext uri="{FF2B5EF4-FFF2-40B4-BE49-F238E27FC236}">
                <a16:creationId xmlns:a16="http://schemas.microsoft.com/office/drawing/2014/main" id="{E6073507-3C0E-41D8-9E2A-21BF5CF31B1E}"/>
              </a:ext>
            </a:extLst>
          </p:cNvPr>
          <p:cNvSpPr/>
          <p:nvPr/>
        </p:nvSpPr>
        <p:spPr>
          <a:xfrm>
            <a:off x="7096113" y="4700483"/>
            <a:ext cx="1971221" cy="666630"/>
          </a:xfrm>
          <a:prstGeom prst="rect">
            <a:avLst/>
          </a:prstGeom>
          <a:noFill/>
          <a:ln>
            <a:noFill/>
          </a:ln>
        </p:spPr>
        <p:txBody>
          <a:bodyPr spcFirstLastPara="1" wrap="square" lIns="68569" tIns="34275" rIns="68569" bIns="34275" anchor="t" anchorCtr="0">
            <a:noAutofit/>
          </a:bodyPr>
          <a:lstStyle/>
          <a:p>
            <a:r>
              <a:rPr lang="en-US" sz="1500" b="1" dirty="0">
                <a:latin typeface="Times New Roman" panose="02020603050405020304" pitchFamily="18" charset="0"/>
                <a:ea typeface="Libre Baskerville"/>
                <a:cs typeface="Times New Roman" panose="02020603050405020304" pitchFamily="18" charset="0"/>
                <a:sym typeface="Libre Baskerville"/>
              </a:rPr>
              <a:t>Include people with disabilities in your marketing</a:t>
            </a:r>
            <a:endParaRPr sz="1500" b="1" dirty="0">
              <a:latin typeface="Times New Roman" panose="02020603050405020304" pitchFamily="18" charset="0"/>
              <a:cs typeface="Times New Roman" panose="02020603050405020304" pitchFamily="18" charset="0"/>
            </a:endParaRPr>
          </a:p>
          <a:p>
            <a:endParaRPr sz="1500" b="1" dirty="0">
              <a:latin typeface="Times New Roman" panose="02020603050405020304" pitchFamily="18" charset="0"/>
              <a:ea typeface="Libre Baskerville"/>
              <a:cs typeface="Times New Roman" panose="02020603050405020304" pitchFamily="18" charset="0"/>
              <a:sym typeface="Libre Baskerville"/>
            </a:endParaRPr>
          </a:p>
        </p:txBody>
      </p:sp>
      <p:sp>
        <p:nvSpPr>
          <p:cNvPr id="12" name="TextBox 11">
            <a:extLst>
              <a:ext uri="{FF2B5EF4-FFF2-40B4-BE49-F238E27FC236}">
                <a16:creationId xmlns:a16="http://schemas.microsoft.com/office/drawing/2014/main" id="{27C519FD-A927-4807-A757-96734A995BF8}"/>
              </a:ext>
            </a:extLst>
          </p:cNvPr>
          <p:cNvSpPr txBox="1"/>
          <p:nvPr/>
        </p:nvSpPr>
        <p:spPr>
          <a:xfrm>
            <a:off x="6611897" y="4774019"/>
            <a:ext cx="320634" cy="369332"/>
          </a:xfrm>
          <a:prstGeom prst="rect">
            <a:avLst/>
          </a:prstGeom>
          <a:solidFill>
            <a:srgbClr val="F5BA2B">
              <a:alpha val="33000"/>
            </a:srgbClr>
          </a:solidFill>
          <a:ln w="41275">
            <a:solidFill>
              <a:srgbClr val="4D4D4D"/>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6</a:t>
            </a:r>
          </a:p>
        </p:txBody>
      </p:sp>
      <p:sp>
        <p:nvSpPr>
          <p:cNvPr id="13" name="TextBox 12">
            <a:extLst>
              <a:ext uri="{FF2B5EF4-FFF2-40B4-BE49-F238E27FC236}">
                <a16:creationId xmlns:a16="http://schemas.microsoft.com/office/drawing/2014/main" id="{94126768-FB73-42AB-96F9-2C58B08F9414}"/>
              </a:ext>
            </a:extLst>
          </p:cNvPr>
          <p:cNvSpPr txBox="1"/>
          <p:nvPr/>
        </p:nvSpPr>
        <p:spPr>
          <a:xfrm>
            <a:off x="3768195" y="4721742"/>
            <a:ext cx="320634" cy="369332"/>
          </a:xfrm>
          <a:prstGeom prst="rect">
            <a:avLst/>
          </a:prstGeom>
          <a:solidFill>
            <a:srgbClr val="F5BA2B">
              <a:alpha val="33000"/>
            </a:srgbClr>
          </a:solidFill>
          <a:ln w="41275">
            <a:solidFill>
              <a:srgbClr val="4D4D4D"/>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5</a:t>
            </a:r>
          </a:p>
        </p:txBody>
      </p:sp>
      <p:pic>
        <p:nvPicPr>
          <p:cNvPr id="15" name="Google Shape;253;p33" descr="Group photo from RespectAbility PSA shoot">
            <a:extLst>
              <a:ext uri="{FF2B5EF4-FFF2-40B4-BE49-F238E27FC236}">
                <a16:creationId xmlns:a16="http://schemas.microsoft.com/office/drawing/2014/main" id="{89F9F345-D659-45C3-9541-8F7A9E2329BF}"/>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8238" y="2132713"/>
            <a:ext cx="2517323" cy="2386451"/>
          </a:xfrm>
          <a:prstGeom prst="rect">
            <a:avLst/>
          </a:prstGeom>
          <a:noFill/>
          <a:ln>
            <a:noFill/>
          </a:ln>
        </p:spPr>
      </p:pic>
      <p:pic>
        <p:nvPicPr>
          <p:cNvPr id="6" name="Picture 5" descr="A woman holding up makeup">
            <a:extLst>
              <a:ext uri="{FF2B5EF4-FFF2-40B4-BE49-F238E27FC236}">
                <a16:creationId xmlns:a16="http://schemas.microsoft.com/office/drawing/2014/main" id="{FA1A0DC4-9499-4877-9F08-75832CE293A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72215" y="2113230"/>
            <a:ext cx="2295119" cy="2602772"/>
          </a:xfrm>
          <a:prstGeom prst="rect">
            <a:avLst/>
          </a:prstGeom>
        </p:spPr>
      </p:pic>
      <p:pic>
        <p:nvPicPr>
          <p:cNvPr id="14" name="Google Shape;261;p34" descr="Two hands shaking graphic">
            <a:extLst>
              <a:ext uri="{FF2B5EF4-FFF2-40B4-BE49-F238E27FC236}">
                <a16:creationId xmlns:a16="http://schemas.microsoft.com/office/drawing/2014/main" id="{53F24B66-7486-7E4D-8660-22E3D23C4CEF}"/>
              </a:ext>
              <a:ext uri="{C183D7F6-B498-43B3-948B-1728B52AA6E4}">
                <adec:decorative xmlns:adec="http://schemas.microsoft.com/office/drawing/2017/decorative" val="0"/>
              </a:ext>
            </a:extLst>
          </p:cNvPr>
          <p:cNvPicPr preferRelativeResize="0"/>
          <p:nvPr/>
        </p:nvPicPr>
        <p:blipFill rotWithShape="1">
          <a:blip r:embed="rId5">
            <a:alphaModFix/>
          </a:blip>
          <a:srcRect/>
          <a:stretch/>
        </p:blipFill>
        <p:spPr>
          <a:xfrm>
            <a:off x="3768194" y="2132712"/>
            <a:ext cx="2517323" cy="2386451"/>
          </a:xfrm>
          <a:prstGeom prst="rect">
            <a:avLst/>
          </a:prstGeom>
          <a:noFill/>
          <a:ln>
            <a:noFill/>
          </a:ln>
        </p:spPr>
      </p:pic>
      <p:sp>
        <p:nvSpPr>
          <p:cNvPr id="2" name="Title 1">
            <a:extLst>
              <a:ext uri="{FF2B5EF4-FFF2-40B4-BE49-F238E27FC236}">
                <a16:creationId xmlns:a16="http://schemas.microsoft.com/office/drawing/2014/main" id="{9CDE5691-4EF8-4718-B49A-0A7E24C2128F}"/>
              </a:ext>
            </a:extLst>
          </p:cNvPr>
          <p:cNvSpPr>
            <a:spLocks noGrp="1"/>
          </p:cNvSpPr>
          <p:nvPr>
            <p:ph type="title"/>
          </p:nvPr>
        </p:nvSpPr>
        <p:spPr>
          <a:xfrm>
            <a:off x="457489" y="274545"/>
            <a:ext cx="8229023" cy="769441"/>
          </a:xfrm>
        </p:spPr>
        <p:txBody>
          <a:bodyPr/>
          <a:lstStyle/>
          <a:p>
            <a:pPr algn="r" rtl="0" eaLnBrk="1" latinLnBrk="0" hangingPunct="1"/>
            <a:r>
              <a:rPr lang="en-US" sz="3200" b="1" dirty="0">
                <a:solidFill>
                  <a:srgbClr val="FFFFFF"/>
                </a:solidFill>
                <a:effectLst/>
                <a:latin typeface="+mj-lt"/>
                <a:ea typeface="Lato" panose="020F0502020204030203" pitchFamily="34" charset="0"/>
                <a:cs typeface="Lato" panose="020F0502020204030203" pitchFamily="34" charset="0"/>
              </a:rPr>
              <a:t>To Recap (Cont.)…</a:t>
            </a:r>
            <a:endParaRPr lang="en-US" dirty="0">
              <a:effectLst/>
              <a:latin typeface="+mj-lt"/>
            </a:endParaRPr>
          </a:p>
          <a:p>
            <a:pPr algn="r"/>
            <a:endParaRPr lang="en-US" dirty="0">
              <a:latin typeface="+mj-lt"/>
            </a:endParaRPr>
          </a:p>
        </p:txBody>
      </p:sp>
    </p:spTree>
    <p:extLst>
      <p:ext uri="{BB962C8B-B14F-4D97-AF65-F5344CB8AC3E}">
        <p14:creationId xmlns:p14="http://schemas.microsoft.com/office/powerpoint/2010/main" val="951465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4;p30">
            <a:extLst>
              <a:ext uri="{FF2B5EF4-FFF2-40B4-BE49-F238E27FC236}">
                <a16:creationId xmlns:a16="http://schemas.microsoft.com/office/drawing/2014/main" id="{B4CF3A6B-B933-41CB-B142-4F426E1A9D7E}"/>
              </a:ext>
            </a:extLst>
          </p:cNvPr>
          <p:cNvSpPr/>
          <p:nvPr/>
        </p:nvSpPr>
        <p:spPr>
          <a:xfrm>
            <a:off x="1289415" y="4641449"/>
            <a:ext cx="2086146" cy="799200"/>
          </a:xfrm>
          <a:prstGeom prst="rect">
            <a:avLst/>
          </a:prstGeom>
          <a:noFill/>
          <a:ln>
            <a:noFill/>
          </a:ln>
        </p:spPr>
        <p:txBody>
          <a:bodyPr spcFirstLastPara="1" wrap="square" lIns="68569" tIns="34275" rIns="68569" bIns="34275" anchor="t" anchorCtr="0">
            <a:noAutofit/>
          </a:bodyPr>
          <a:lstStyle/>
          <a:p>
            <a:r>
              <a:rPr lang="en-US" sz="1500" b="1" dirty="0">
                <a:latin typeface="Times New Roman" panose="02020603050405020304" pitchFamily="18" charset="0"/>
                <a:ea typeface="Libre Baskerville"/>
                <a:cs typeface="Times New Roman" panose="02020603050405020304" pitchFamily="18" charset="0"/>
                <a:sym typeface="Libre Baskerville"/>
              </a:rPr>
              <a:t>Ensure website and resources are accessible</a:t>
            </a:r>
            <a:endParaRPr sz="1500" b="1" dirty="0">
              <a:latin typeface="Times New Roman" panose="02020603050405020304" pitchFamily="18" charset="0"/>
              <a:cs typeface="Times New Roman" panose="02020603050405020304" pitchFamily="18" charset="0"/>
            </a:endParaRPr>
          </a:p>
          <a:p>
            <a:endParaRPr sz="1500" b="1" dirty="0">
              <a:latin typeface="Times New Roman" panose="02020603050405020304" pitchFamily="18" charset="0"/>
              <a:ea typeface="Libre Baskerville"/>
              <a:cs typeface="Times New Roman" panose="02020603050405020304" pitchFamily="18" charset="0"/>
              <a:sym typeface="Libre Baskerville"/>
            </a:endParaRPr>
          </a:p>
        </p:txBody>
      </p:sp>
      <p:sp>
        <p:nvSpPr>
          <p:cNvPr id="7" name="Google Shape;224;p30">
            <a:extLst>
              <a:ext uri="{FF2B5EF4-FFF2-40B4-BE49-F238E27FC236}">
                <a16:creationId xmlns:a16="http://schemas.microsoft.com/office/drawing/2014/main" id="{8A04D609-FD4B-4EEB-BD38-6E1341725714}"/>
              </a:ext>
            </a:extLst>
          </p:cNvPr>
          <p:cNvSpPr/>
          <p:nvPr/>
        </p:nvSpPr>
        <p:spPr>
          <a:xfrm>
            <a:off x="4250227" y="4668391"/>
            <a:ext cx="1971221" cy="799200"/>
          </a:xfrm>
          <a:prstGeom prst="rect">
            <a:avLst/>
          </a:prstGeom>
          <a:noFill/>
          <a:ln>
            <a:noFill/>
          </a:ln>
        </p:spPr>
        <p:txBody>
          <a:bodyPr spcFirstLastPara="1" wrap="square" lIns="68569" tIns="34275" rIns="68569" bIns="34275" anchor="t" anchorCtr="0">
            <a:noAutofit/>
          </a:bodyPr>
          <a:lstStyle/>
          <a:p>
            <a:r>
              <a:rPr lang="en-US" sz="1500" b="1" dirty="0">
                <a:latin typeface="Times New Roman" panose="02020603050405020304" pitchFamily="18" charset="0"/>
                <a:ea typeface="Libre Baskerville"/>
                <a:cs typeface="Times New Roman" panose="02020603050405020304" pitchFamily="18" charset="0"/>
                <a:sym typeface="Libre Baskerville"/>
              </a:rPr>
              <a:t>Ensure accessibility of office and events </a:t>
            </a:r>
            <a:endParaRPr sz="1500" b="1" dirty="0">
              <a:latin typeface="Times New Roman" panose="02020603050405020304" pitchFamily="18" charset="0"/>
              <a:cs typeface="Times New Roman" panose="02020603050405020304" pitchFamily="18" charset="0"/>
            </a:endParaRPr>
          </a:p>
          <a:p>
            <a:endParaRPr sz="1500" b="1" dirty="0">
              <a:latin typeface="Times New Roman" panose="02020603050405020304" pitchFamily="18" charset="0"/>
              <a:ea typeface="Libre Baskerville"/>
              <a:cs typeface="Times New Roman" panose="02020603050405020304" pitchFamily="18" charset="0"/>
              <a:sym typeface="Libre Baskerville"/>
            </a:endParaRPr>
          </a:p>
        </p:txBody>
      </p:sp>
      <p:sp>
        <p:nvSpPr>
          <p:cNvPr id="8" name="TextBox 7">
            <a:extLst>
              <a:ext uri="{FF2B5EF4-FFF2-40B4-BE49-F238E27FC236}">
                <a16:creationId xmlns:a16="http://schemas.microsoft.com/office/drawing/2014/main" id="{3E63DE6D-0D3C-45A8-A29B-2D00D5FA36C1}"/>
              </a:ext>
            </a:extLst>
          </p:cNvPr>
          <p:cNvSpPr txBox="1"/>
          <p:nvPr/>
        </p:nvSpPr>
        <p:spPr>
          <a:xfrm>
            <a:off x="858239" y="4725287"/>
            <a:ext cx="320634" cy="369332"/>
          </a:xfrm>
          <a:prstGeom prst="rect">
            <a:avLst/>
          </a:prstGeom>
          <a:solidFill>
            <a:srgbClr val="F5BA2B">
              <a:alpha val="33000"/>
            </a:srgbClr>
          </a:solidFill>
          <a:ln w="41275">
            <a:solidFill>
              <a:srgbClr val="4D4D4D"/>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7</a:t>
            </a:r>
          </a:p>
        </p:txBody>
      </p:sp>
      <p:sp>
        <p:nvSpPr>
          <p:cNvPr id="9" name="Google Shape;224;p30">
            <a:extLst>
              <a:ext uri="{FF2B5EF4-FFF2-40B4-BE49-F238E27FC236}">
                <a16:creationId xmlns:a16="http://schemas.microsoft.com/office/drawing/2014/main" id="{E6073507-3C0E-41D8-9E2A-21BF5CF31B1E}"/>
              </a:ext>
            </a:extLst>
          </p:cNvPr>
          <p:cNvSpPr/>
          <p:nvPr/>
        </p:nvSpPr>
        <p:spPr>
          <a:xfrm>
            <a:off x="7096113" y="4700483"/>
            <a:ext cx="1971221" cy="666630"/>
          </a:xfrm>
          <a:prstGeom prst="rect">
            <a:avLst/>
          </a:prstGeom>
          <a:noFill/>
          <a:ln>
            <a:noFill/>
          </a:ln>
        </p:spPr>
        <p:txBody>
          <a:bodyPr spcFirstLastPara="1" wrap="square" lIns="68569" tIns="34275" rIns="68569" bIns="34275" anchor="t" anchorCtr="0">
            <a:noAutofit/>
          </a:bodyPr>
          <a:lstStyle/>
          <a:p>
            <a:r>
              <a:rPr lang="en-US" sz="1500" b="1" dirty="0">
                <a:latin typeface="Times New Roman" panose="02020603050405020304" pitchFamily="18" charset="0"/>
                <a:ea typeface="Libre Baskerville"/>
                <a:cs typeface="Times New Roman" panose="02020603050405020304" pitchFamily="18" charset="0"/>
                <a:sym typeface="Libre Baskerville"/>
              </a:rPr>
              <a:t>Use vendors who hire people with disabilities</a:t>
            </a:r>
            <a:endParaRPr sz="1500" b="1" dirty="0">
              <a:latin typeface="Times New Roman" panose="02020603050405020304" pitchFamily="18" charset="0"/>
              <a:cs typeface="Times New Roman" panose="02020603050405020304" pitchFamily="18" charset="0"/>
            </a:endParaRPr>
          </a:p>
          <a:p>
            <a:endParaRPr sz="1500" b="1" dirty="0">
              <a:latin typeface="Times New Roman" panose="02020603050405020304" pitchFamily="18" charset="0"/>
              <a:ea typeface="Libre Baskerville"/>
              <a:cs typeface="Times New Roman" panose="02020603050405020304" pitchFamily="18" charset="0"/>
              <a:sym typeface="Libre Baskerville"/>
            </a:endParaRPr>
          </a:p>
        </p:txBody>
      </p:sp>
      <p:sp>
        <p:nvSpPr>
          <p:cNvPr id="12" name="TextBox 11">
            <a:extLst>
              <a:ext uri="{FF2B5EF4-FFF2-40B4-BE49-F238E27FC236}">
                <a16:creationId xmlns:a16="http://schemas.microsoft.com/office/drawing/2014/main" id="{27C519FD-A927-4807-A757-96734A995BF8}"/>
              </a:ext>
            </a:extLst>
          </p:cNvPr>
          <p:cNvSpPr txBox="1"/>
          <p:nvPr/>
        </p:nvSpPr>
        <p:spPr>
          <a:xfrm>
            <a:off x="6611897" y="4774019"/>
            <a:ext cx="320634" cy="369332"/>
          </a:xfrm>
          <a:prstGeom prst="rect">
            <a:avLst/>
          </a:prstGeom>
          <a:solidFill>
            <a:srgbClr val="F5BA2B">
              <a:alpha val="33000"/>
            </a:srgbClr>
          </a:solidFill>
          <a:ln w="41275">
            <a:solidFill>
              <a:srgbClr val="4D4D4D"/>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9</a:t>
            </a:r>
          </a:p>
        </p:txBody>
      </p:sp>
      <p:sp>
        <p:nvSpPr>
          <p:cNvPr id="13" name="TextBox 12">
            <a:extLst>
              <a:ext uri="{FF2B5EF4-FFF2-40B4-BE49-F238E27FC236}">
                <a16:creationId xmlns:a16="http://schemas.microsoft.com/office/drawing/2014/main" id="{94126768-FB73-42AB-96F9-2C58B08F9414}"/>
              </a:ext>
            </a:extLst>
          </p:cNvPr>
          <p:cNvSpPr txBox="1"/>
          <p:nvPr/>
        </p:nvSpPr>
        <p:spPr>
          <a:xfrm>
            <a:off x="3768195" y="4721742"/>
            <a:ext cx="320634" cy="369332"/>
          </a:xfrm>
          <a:prstGeom prst="rect">
            <a:avLst/>
          </a:prstGeom>
          <a:solidFill>
            <a:srgbClr val="F5BA2B">
              <a:alpha val="33000"/>
            </a:srgbClr>
          </a:solidFill>
          <a:ln w="41275">
            <a:solidFill>
              <a:srgbClr val="4D4D4D"/>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8</a:t>
            </a:r>
          </a:p>
        </p:txBody>
      </p:sp>
      <p:pic>
        <p:nvPicPr>
          <p:cNvPr id="14" name="Google Shape;278;p36" descr="image of a banner on a building which contains a person in wheelchair and the phrase &quot;pardon our appearance as we make our selves accessible to people of all abilities&quot;">
            <a:extLst>
              <a:ext uri="{FF2B5EF4-FFF2-40B4-BE49-F238E27FC236}">
                <a16:creationId xmlns:a16="http://schemas.microsoft.com/office/drawing/2014/main" id="{C04D00A2-5BCB-4326-A735-B86E82A276A0}"/>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42531" y="2113230"/>
            <a:ext cx="2464284" cy="2405934"/>
          </a:xfrm>
          <a:prstGeom prst="rect">
            <a:avLst/>
          </a:prstGeom>
          <a:noFill/>
          <a:ln>
            <a:noFill/>
          </a:ln>
        </p:spPr>
      </p:pic>
      <p:pic>
        <p:nvPicPr>
          <p:cNvPr id="16" name="Google Shape;287;p37" descr="Steven Tingus headshot">
            <a:extLst>
              <a:ext uri="{FF2B5EF4-FFF2-40B4-BE49-F238E27FC236}">
                <a16:creationId xmlns:a16="http://schemas.microsoft.com/office/drawing/2014/main" id="{1377EE6F-58BE-49CB-B34C-39FCEF3374F8}"/>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926328" y="2161006"/>
            <a:ext cx="2295120" cy="2385692"/>
          </a:xfrm>
          <a:prstGeom prst="rect">
            <a:avLst/>
          </a:prstGeom>
          <a:noFill/>
          <a:ln>
            <a:noFill/>
          </a:ln>
        </p:spPr>
      </p:pic>
      <p:pic>
        <p:nvPicPr>
          <p:cNvPr id="17" name="Google Shape;295;p38" descr="An african american with a disability at work">
            <a:extLst>
              <a:ext uri="{FF2B5EF4-FFF2-40B4-BE49-F238E27FC236}">
                <a16:creationId xmlns:a16="http://schemas.microsoft.com/office/drawing/2014/main" id="{6821C485-3B23-4D20-B07E-C631E6476534}"/>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611897" y="2182364"/>
            <a:ext cx="2376563" cy="2321719"/>
          </a:xfrm>
          <a:prstGeom prst="rect">
            <a:avLst/>
          </a:prstGeom>
          <a:noFill/>
          <a:ln>
            <a:noFill/>
          </a:ln>
        </p:spPr>
      </p:pic>
      <p:sp>
        <p:nvSpPr>
          <p:cNvPr id="2" name="Title 1">
            <a:extLst>
              <a:ext uri="{FF2B5EF4-FFF2-40B4-BE49-F238E27FC236}">
                <a16:creationId xmlns:a16="http://schemas.microsoft.com/office/drawing/2014/main" id="{DBB2FCAA-6170-46C1-BEB9-702FA7F89F07}"/>
              </a:ext>
            </a:extLst>
          </p:cNvPr>
          <p:cNvSpPr>
            <a:spLocks noGrp="1"/>
          </p:cNvSpPr>
          <p:nvPr>
            <p:ph type="title"/>
          </p:nvPr>
        </p:nvSpPr>
        <p:spPr>
          <a:xfrm>
            <a:off x="457489" y="274545"/>
            <a:ext cx="8229023" cy="769441"/>
          </a:xfrm>
        </p:spPr>
        <p:txBody>
          <a:bodyPr/>
          <a:lstStyle/>
          <a:p>
            <a:pPr algn="r" rtl="0" eaLnBrk="1" latinLnBrk="0" hangingPunct="1"/>
            <a:r>
              <a:rPr lang="en-US" sz="3200" b="1" dirty="0">
                <a:solidFill>
                  <a:srgbClr val="FFFFFF"/>
                </a:solidFill>
                <a:effectLst/>
                <a:latin typeface="+mj-lt"/>
                <a:ea typeface="Lato" panose="020F0502020204030203" pitchFamily="34" charset="0"/>
                <a:cs typeface="Lato" panose="020F0502020204030203" pitchFamily="34" charset="0"/>
              </a:rPr>
              <a:t>To Recap (Cont. 3)…</a:t>
            </a:r>
            <a:endParaRPr lang="en-US" dirty="0">
              <a:effectLst/>
              <a:latin typeface="+mj-lt"/>
            </a:endParaRPr>
          </a:p>
          <a:p>
            <a:pPr algn="r"/>
            <a:endParaRPr lang="en-US" dirty="0">
              <a:latin typeface="+mj-lt"/>
            </a:endParaRPr>
          </a:p>
        </p:txBody>
      </p:sp>
    </p:spTree>
    <p:extLst>
      <p:ext uri="{BB962C8B-B14F-4D97-AF65-F5344CB8AC3E}">
        <p14:creationId xmlns:p14="http://schemas.microsoft.com/office/powerpoint/2010/main" val="4218844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4;p30">
            <a:extLst>
              <a:ext uri="{FF2B5EF4-FFF2-40B4-BE49-F238E27FC236}">
                <a16:creationId xmlns:a16="http://schemas.microsoft.com/office/drawing/2014/main" id="{DAD0A308-EB76-4B7D-BE1F-0D2C84B0D055}"/>
              </a:ext>
            </a:extLst>
          </p:cNvPr>
          <p:cNvSpPr/>
          <p:nvPr/>
        </p:nvSpPr>
        <p:spPr>
          <a:xfrm>
            <a:off x="1397479" y="4641449"/>
            <a:ext cx="3920705" cy="799200"/>
          </a:xfrm>
          <a:prstGeom prst="rect">
            <a:avLst/>
          </a:prstGeom>
          <a:noFill/>
          <a:ln>
            <a:noFill/>
          </a:ln>
        </p:spPr>
        <p:txBody>
          <a:bodyPr spcFirstLastPara="1" wrap="square" lIns="68569" tIns="34275" rIns="68569" bIns="34275" anchor="t" anchorCtr="0">
            <a:noAutofit/>
          </a:bodyPr>
          <a:lstStyle/>
          <a:p>
            <a:r>
              <a:rPr lang="en-US" sz="1500" b="1" dirty="0">
                <a:latin typeface="Times New Roman" panose="02020603050405020304" pitchFamily="18" charset="0"/>
                <a:ea typeface="Libre Baskerville"/>
                <a:cs typeface="Times New Roman" panose="02020603050405020304" pitchFamily="18" charset="0"/>
                <a:sym typeface="Libre Baskerville"/>
              </a:rPr>
              <a:t>Promote a disability lens among grantees</a:t>
            </a:r>
            <a:endParaRPr sz="1500" b="1" dirty="0">
              <a:latin typeface="Times New Roman" panose="02020603050405020304" pitchFamily="18" charset="0"/>
              <a:cs typeface="Times New Roman" panose="02020603050405020304" pitchFamily="18" charset="0"/>
            </a:endParaRPr>
          </a:p>
          <a:p>
            <a:endParaRPr sz="1500" b="1" dirty="0">
              <a:latin typeface="Times New Roman" panose="02020603050405020304" pitchFamily="18" charset="0"/>
              <a:ea typeface="Libre Baskerville"/>
              <a:cs typeface="Times New Roman" panose="02020603050405020304" pitchFamily="18" charset="0"/>
              <a:sym typeface="Libre Baskerville"/>
            </a:endParaRPr>
          </a:p>
        </p:txBody>
      </p:sp>
      <p:sp>
        <p:nvSpPr>
          <p:cNvPr id="5" name="TextBox 4">
            <a:extLst>
              <a:ext uri="{FF2B5EF4-FFF2-40B4-BE49-F238E27FC236}">
                <a16:creationId xmlns:a16="http://schemas.microsoft.com/office/drawing/2014/main" id="{E5744218-4074-4124-85D7-968A20DA7985}"/>
              </a:ext>
            </a:extLst>
          </p:cNvPr>
          <p:cNvSpPr txBox="1"/>
          <p:nvPr/>
        </p:nvSpPr>
        <p:spPr>
          <a:xfrm>
            <a:off x="858239" y="4725287"/>
            <a:ext cx="539241" cy="369332"/>
          </a:xfrm>
          <a:prstGeom prst="rect">
            <a:avLst/>
          </a:prstGeom>
          <a:solidFill>
            <a:srgbClr val="F5BA2B">
              <a:alpha val="33000"/>
            </a:srgbClr>
          </a:solidFill>
          <a:ln w="41275">
            <a:solidFill>
              <a:srgbClr val="4D4D4D"/>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10</a:t>
            </a:r>
          </a:p>
        </p:txBody>
      </p:sp>
      <p:pic>
        <p:nvPicPr>
          <p:cNvPr id="7" name="Google Shape;305;p39" descr="group of RespectAbility staff and fellows looking at a booklet on a desk">
            <a:extLst>
              <a:ext uri="{FF2B5EF4-FFF2-40B4-BE49-F238E27FC236}">
                <a16:creationId xmlns:a16="http://schemas.microsoft.com/office/drawing/2014/main" id="{784563A6-5B31-4405-A65E-D5729C0D5FFC}"/>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05806" y="2138761"/>
            <a:ext cx="1984594" cy="2347732"/>
          </a:xfrm>
          <a:prstGeom prst="rect">
            <a:avLst/>
          </a:prstGeom>
          <a:noFill/>
          <a:ln>
            <a:noFill/>
          </a:ln>
        </p:spPr>
      </p:pic>
      <p:sp>
        <p:nvSpPr>
          <p:cNvPr id="2" name="TextBox 1">
            <a:extLst>
              <a:ext uri="{FF2B5EF4-FFF2-40B4-BE49-F238E27FC236}">
                <a16:creationId xmlns:a16="http://schemas.microsoft.com/office/drawing/2014/main" id="{68858F45-AC42-884E-92A5-45EADCE7CA19}"/>
              </a:ext>
            </a:extLst>
          </p:cNvPr>
          <p:cNvSpPr txBox="1"/>
          <p:nvPr/>
        </p:nvSpPr>
        <p:spPr>
          <a:xfrm>
            <a:off x="5181600" y="2225819"/>
            <a:ext cx="3743230" cy="3416320"/>
          </a:xfrm>
          <a:prstGeom prst="rect">
            <a:avLst/>
          </a:prstGeom>
          <a:noFill/>
        </p:spPr>
        <p:txBody>
          <a:bodyPr wrap="square" rtlCol="0">
            <a:spAutoFit/>
          </a:bodyPr>
          <a:lstStyle/>
          <a:p>
            <a:r>
              <a:rPr lang="en-US" sz="7200" b="1" i="1" u="sng" dirty="0">
                <a:latin typeface="Arial" panose="020B0604020202020204" pitchFamily="34" charset="0"/>
                <a:ea typeface="Lato" panose="020F0502020204030203" pitchFamily="34" charset="0"/>
                <a:cs typeface="Arial" panose="020B0604020202020204" pitchFamily="34" charset="0"/>
              </a:rPr>
              <a:t>You Can Do It!!!</a:t>
            </a:r>
          </a:p>
        </p:txBody>
      </p:sp>
      <p:sp>
        <p:nvSpPr>
          <p:cNvPr id="3" name="Title 2">
            <a:extLst>
              <a:ext uri="{FF2B5EF4-FFF2-40B4-BE49-F238E27FC236}">
                <a16:creationId xmlns:a16="http://schemas.microsoft.com/office/drawing/2014/main" id="{BC206283-A6AF-413C-A0BA-DAA38E1E02CF}"/>
              </a:ext>
            </a:extLst>
          </p:cNvPr>
          <p:cNvSpPr>
            <a:spLocks noGrp="1"/>
          </p:cNvSpPr>
          <p:nvPr>
            <p:ph type="title"/>
          </p:nvPr>
        </p:nvSpPr>
        <p:spPr>
          <a:xfrm>
            <a:off x="457489" y="274545"/>
            <a:ext cx="8229023" cy="769441"/>
          </a:xfrm>
        </p:spPr>
        <p:txBody>
          <a:bodyPr/>
          <a:lstStyle/>
          <a:p>
            <a:pPr algn="r" rtl="0" eaLnBrk="1" latinLnBrk="0" hangingPunct="1"/>
            <a:r>
              <a:rPr lang="en-US" sz="3200" b="1" dirty="0">
                <a:solidFill>
                  <a:srgbClr val="FFFFFF"/>
                </a:solidFill>
                <a:effectLst/>
                <a:latin typeface="+mj-lt"/>
                <a:ea typeface="Lato" panose="020F0502020204030203" pitchFamily="34" charset="0"/>
                <a:cs typeface="Lato" panose="020F0502020204030203" pitchFamily="34" charset="0"/>
              </a:rPr>
              <a:t>To Recap (Cont. 4)…</a:t>
            </a:r>
            <a:endParaRPr lang="en-US" dirty="0">
              <a:effectLst/>
              <a:latin typeface="+mj-lt"/>
            </a:endParaRPr>
          </a:p>
          <a:p>
            <a:endParaRPr lang="en-US" dirty="0">
              <a:latin typeface="+mj-lt"/>
            </a:endParaRPr>
          </a:p>
        </p:txBody>
      </p:sp>
    </p:spTree>
    <p:extLst>
      <p:ext uri="{BB962C8B-B14F-4D97-AF65-F5344CB8AC3E}">
        <p14:creationId xmlns:p14="http://schemas.microsoft.com/office/powerpoint/2010/main" val="1229016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6" name="Shape 426"/>
          <p:cNvSpPr txBox="1"/>
          <p:nvPr/>
        </p:nvSpPr>
        <p:spPr>
          <a:xfrm>
            <a:off x="14591" y="1295400"/>
            <a:ext cx="9129409" cy="5410200"/>
          </a:xfrm>
          <a:prstGeom prst="rect">
            <a:avLst/>
          </a:prstGeom>
          <a:noFill/>
          <a:ln>
            <a:noFill/>
          </a:ln>
        </p:spPr>
        <p:txBody>
          <a:bodyPr wrap="square" lIns="91275" tIns="45625" rIns="91275" bIns="45625" anchor="t" anchorCtr="0">
            <a:noAutofit/>
          </a:bodyPr>
          <a:lstStyle/>
          <a:p>
            <a:pPr marL="0" marR="0" lvl="0" indent="12700" algn="l" defTabSz="914400" rtl="0" eaLnBrk="1" fontAlgn="auto" latinLnBrk="0" hangingPunct="1">
              <a:lnSpc>
                <a:spcPct val="90000"/>
              </a:lnSpc>
              <a:spcBef>
                <a:spcPts val="0"/>
              </a:spcBef>
              <a:spcAft>
                <a:spcPts val="0"/>
              </a:spcAft>
              <a:buClr>
                <a:srgbClr val="000000"/>
              </a:buClr>
              <a:buSzTx/>
              <a:buFont typeface="Libre Baskerville"/>
              <a:buChar char="❖"/>
              <a:tabLst/>
              <a:defRPr/>
            </a:pPr>
            <a:r>
              <a:rPr kumimoji="0" lang="en-US" sz="1600" i="0" u="none" strike="noStrike" kern="0" cap="none" spc="0" normalizeH="0" baseline="0" noProof="0" dirty="0" err="1">
                <a:ln>
                  <a:noFill/>
                </a:ln>
                <a:solidFill>
                  <a:srgbClr val="000000"/>
                </a:solidFill>
                <a:effectLst/>
                <a:uLnTx/>
                <a:uFillTx/>
                <a:latin typeface="+mj-lt"/>
                <a:ea typeface="Lato" panose="020F0502020204030203" pitchFamily="34" charset="0"/>
                <a:cs typeface="Lato" panose="020F0502020204030203" pitchFamily="34" charset="0"/>
                <a:sym typeface="Libre Baskerville"/>
              </a:rPr>
              <a:t>StateData</a:t>
            </a:r>
            <a:r>
              <a:rPr kumimoji="0" lang="en-US" sz="1600"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sym typeface="Libre Baskerville"/>
              </a:rPr>
              <a:t>: The National Report on Employment Services and Outcomes, 2015 (data from 2014)</a:t>
            </a:r>
          </a:p>
          <a:p>
            <a:pPr marL="0" marR="0" lvl="0" indent="12700" algn="l" defTabSz="914400" rtl="0" eaLnBrk="1" fontAlgn="auto" latinLnBrk="0" hangingPunct="1">
              <a:lnSpc>
                <a:spcPct val="90000"/>
              </a:lnSpc>
              <a:spcBef>
                <a:spcPts val="480"/>
              </a:spcBef>
              <a:spcAft>
                <a:spcPts val="0"/>
              </a:spcAft>
              <a:buClr>
                <a:srgbClr val="000000"/>
              </a:buClr>
              <a:buSzTx/>
              <a:buFont typeface="Libre Baskerville"/>
              <a:buChar char="❖"/>
              <a:tabLst/>
              <a:defRPr/>
            </a:pPr>
            <a:r>
              <a:rPr kumimoji="0" lang="en-US" sz="1600"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sym typeface="Libre Baskerville"/>
              </a:rPr>
              <a:t>2015 Disability Status Report United States, Cornell University, 2015: </a:t>
            </a:r>
            <a:r>
              <a:rPr kumimoji="0" lang="en-US" sz="1600" i="0" u="sng" strike="noStrike" kern="0" cap="none" spc="0" normalizeH="0" baseline="0" noProof="0" dirty="0">
                <a:ln>
                  <a:noFill/>
                </a:ln>
                <a:solidFill>
                  <a:srgbClr val="0000FF"/>
                </a:solidFill>
                <a:effectLst/>
                <a:uLnTx/>
                <a:uFillTx/>
                <a:latin typeface="+mj-lt"/>
                <a:ea typeface="Lato" panose="020F0502020204030203" pitchFamily="34" charset="0"/>
                <a:cs typeface="Lato" panose="020F0502020204030203" pitchFamily="34" charset="0"/>
                <a:sym typeface="Libre Baskerville"/>
                <a:hlinkClick r:id="rId3"/>
              </a:rPr>
              <a:t>www.disabilitystatistics.org</a:t>
            </a:r>
          </a:p>
          <a:p>
            <a:pPr marL="0" marR="0" lvl="0" indent="12700" algn="l" defTabSz="914400" rtl="0" eaLnBrk="1" fontAlgn="auto" latinLnBrk="0" hangingPunct="1">
              <a:lnSpc>
                <a:spcPct val="90000"/>
              </a:lnSpc>
              <a:spcBef>
                <a:spcPts val="480"/>
              </a:spcBef>
              <a:spcAft>
                <a:spcPts val="0"/>
              </a:spcAft>
              <a:buClr>
                <a:srgbClr val="000000"/>
              </a:buClr>
              <a:buSzTx/>
              <a:buFont typeface="Libre Baskerville"/>
              <a:buChar char="❖"/>
              <a:tabLst/>
              <a:defRPr/>
            </a:pPr>
            <a:r>
              <a:rPr kumimoji="0" lang="en-US" sz="1600" i="0" u="none" strike="noStrike" kern="0" cap="none" spc="0" normalizeH="0" baseline="0" noProof="0" dirty="0" err="1">
                <a:ln>
                  <a:noFill/>
                </a:ln>
                <a:solidFill>
                  <a:srgbClr val="000000"/>
                </a:solidFill>
                <a:effectLst/>
                <a:uLnTx/>
                <a:uFillTx/>
                <a:latin typeface="+mj-lt"/>
                <a:ea typeface="Lato" panose="020F0502020204030203" pitchFamily="34" charset="0"/>
                <a:cs typeface="Lato" panose="020F0502020204030203" pitchFamily="34" charset="0"/>
                <a:sym typeface="Libre Baskerville"/>
              </a:rPr>
              <a:t>Fedspending</a:t>
            </a:r>
            <a:r>
              <a:rPr kumimoji="0" lang="en-US" sz="1600"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sym typeface="Libre Baskerville"/>
              </a:rPr>
              <a:t>: </a:t>
            </a:r>
            <a:r>
              <a:rPr kumimoji="0" lang="en-US" sz="1600" i="0" u="sng" strike="noStrike" kern="0" cap="none" spc="0" normalizeH="0" baseline="0" noProof="0" dirty="0">
                <a:ln>
                  <a:noFill/>
                </a:ln>
                <a:solidFill>
                  <a:srgbClr val="0000FF"/>
                </a:solidFill>
                <a:effectLst/>
                <a:uLnTx/>
                <a:uFillTx/>
                <a:latin typeface="+mj-lt"/>
                <a:ea typeface="Lato" panose="020F0502020204030203" pitchFamily="34" charset="0"/>
                <a:cs typeface="Lato" panose="020F0502020204030203" pitchFamily="34" charset="0"/>
                <a:sym typeface="Libre Baskerville"/>
                <a:hlinkClick r:id="rId4"/>
              </a:rPr>
              <a:t>www.fedspending.org</a:t>
            </a:r>
          </a:p>
          <a:p>
            <a:pPr marL="0" marR="0" lvl="0" indent="12700" algn="l" defTabSz="914400" rtl="0" eaLnBrk="1" fontAlgn="auto" latinLnBrk="0" hangingPunct="1">
              <a:lnSpc>
                <a:spcPct val="90000"/>
              </a:lnSpc>
              <a:spcBef>
                <a:spcPts val="480"/>
              </a:spcBef>
              <a:spcAft>
                <a:spcPts val="0"/>
              </a:spcAft>
              <a:buClr>
                <a:srgbClr val="000000"/>
              </a:buClr>
              <a:buSzTx/>
              <a:buFont typeface="Libre Baskerville"/>
              <a:buChar char="❖"/>
              <a:tabLst/>
              <a:defRPr/>
            </a:pPr>
            <a:r>
              <a:rPr kumimoji="0" lang="en-US" sz="1600"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sym typeface="Libre Baskerville"/>
              </a:rPr>
              <a:t>Job Accommodation Network: </a:t>
            </a:r>
            <a:r>
              <a:rPr kumimoji="0" lang="en-US" sz="1600" i="0" u="sng" strike="noStrike" kern="0" cap="none" spc="0" normalizeH="0" baseline="0" noProof="0" dirty="0">
                <a:ln>
                  <a:noFill/>
                </a:ln>
                <a:solidFill>
                  <a:srgbClr val="0000FF"/>
                </a:solidFill>
                <a:effectLst/>
                <a:uLnTx/>
                <a:uFillTx/>
                <a:latin typeface="+mj-lt"/>
                <a:ea typeface="Lato" panose="020F0502020204030203" pitchFamily="34" charset="0"/>
                <a:cs typeface="Lato" panose="020F0502020204030203" pitchFamily="34" charset="0"/>
                <a:sym typeface="Libre Baskerville"/>
                <a:hlinkClick r:id="rId5"/>
              </a:rPr>
              <a:t>https://askjan.org/</a:t>
            </a:r>
          </a:p>
          <a:p>
            <a:pPr marL="0" marR="0" lvl="0" indent="12700" algn="l" defTabSz="914400" rtl="0" eaLnBrk="1" fontAlgn="auto" latinLnBrk="0" hangingPunct="1">
              <a:lnSpc>
                <a:spcPct val="90000"/>
              </a:lnSpc>
              <a:spcBef>
                <a:spcPts val="480"/>
              </a:spcBef>
              <a:spcAft>
                <a:spcPts val="0"/>
              </a:spcAft>
              <a:buClr>
                <a:srgbClr val="000000"/>
              </a:buClr>
              <a:buSzTx/>
              <a:buFont typeface="Libre Baskerville"/>
              <a:buChar char="❖"/>
              <a:tabLst/>
              <a:defRPr/>
            </a:pPr>
            <a:r>
              <a:rPr kumimoji="0" lang="en-US" sz="1600"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sym typeface="Libre Baskerville"/>
              </a:rPr>
              <a:t>State Vocational Rehabilitation Agency: </a:t>
            </a:r>
            <a:r>
              <a:rPr kumimoji="0" lang="en-US" sz="1600" i="0" u="sng" strike="noStrike" kern="0" cap="none" spc="0" normalizeH="0" baseline="0" noProof="0" dirty="0">
                <a:ln>
                  <a:noFill/>
                </a:ln>
                <a:solidFill>
                  <a:srgbClr val="0000FF"/>
                </a:solidFill>
                <a:effectLst/>
                <a:uLnTx/>
                <a:uFillTx/>
                <a:latin typeface="+mj-lt"/>
                <a:ea typeface="Lato" panose="020F0502020204030203" pitchFamily="34" charset="0"/>
                <a:cs typeface="Lato" panose="020F0502020204030203" pitchFamily="34" charset="0"/>
                <a:sym typeface="Libre Baskerville"/>
                <a:hlinkClick r:id="rId6"/>
              </a:rPr>
              <a:t>http://wdcrobcolp01.ed.gov/Programs/EROD/org_list.cfm?category_cd=SVR</a:t>
            </a:r>
          </a:p>
          <a:p>
            <a:pPr lvl="0" indent="12700" defTabSz="914400">
              <a:lnSpc>
                <a:spcPct val="90000"/>
              </a:lnSpc>
              <a:spcBef>
                <a:spcPts val="480"/>
              </a:spcBef>
              <a:buClr>
                <a:srgbClr val="000000"/>
              </a:buClr>
              <a:buFont typeface="Libre Baskerville"/>
              <a:buChar char="❖"/>
              <a:defRPr/>
            </a:pPr>
            <a:r>
              <a:rPr kumimoji="0" lang="en-US" sz="1600" i="0" strike="noStrike" kern="0" cap="none" spc="0" normalizeH="0" baseline="0" noProof="0" dirty="0">
                <a:ln>
                  <a:noFill/>
                </a:ln>
                <a:effectLst/>
                <a:uLnTx/>
                <a:uFillTx/>
                <a:latin typeface="+mj-lt"/>
                <a:ea typeface="Lato" panose="020F0502020204030203" pitchFamily="34" charset="0"/>
                <a:cs typeface="Lato" panose="020F0502020204030203" pitchFamily="34" charset="0"/>
                <a:sym typeface="Libre Baskerville"/>
              </a:rPr>
              <a:t> “Why intersectionality </a:t>
            </a:r>
            <a:r>
              <a:rPr lang="en-US" sz="1600" kern="0" dirty="0">
                <a:latin typeface="+mj-lt"/>
                <a:ea typeface="Lato" panose="020F0502020204030203" pitchFamily="34" charset="0"/>
                <a:cs typeface="Lato" panose="020F0502020204030203" pitchFamily="34" charset="0"/>
                <a:sym typeface="Libre Baskerville"/>
              </a:rPr>
              <a:t>can’t wait: </a:t>
            </a:r>
            <a:r>
              <a:rPr lang="en-US" sz="1600" u="sng" kern="0" dirty="0">
                <a:solidFill>
                  <a:srgbClr val="0000FF"/>
                </a:solidFill>
                <a:latin typeface="+mj-lt"/>
                <a:ea typeface="Lato" panose="020F0502020204030203" pitchFamily="34" charset="0"/>
                <a:cs typeface="Lato" panose="020F0502020204030203" pitchFamily="34" charset="0"/>
                <a:sym typeface="Libre Baskerville"/>
                <a:hlinkClick r:id="rId7"/>
              </a:rPr>
              <a:t>https://www.washingtonpost.com/news/in-theory/wp/2015/09/24/why-intersectionality-cant-wait/?utm_term=.78c0611a8cb0</a:t>
            </a:r>
          </a:p>
          <a:p>
            <a:pPr indent="12700" defTabSz="914400">
              <a:lnSpc>
                <a:spcPct val="90000"/>
              </a:lnSpc>
              <a:spcBef>
                <a:spcPts val="480"/>
              </a:spcBef>
              <a:buClr>
                <a:srgbClr val="000000"/>
              </a:buClr>
              <a:buFont typeface="Libre Baskerville"/>
              <a:buChar char="❖"/>
              <a:defRPr/>
            </a:pPr>
            <a:r>
              <a:rPr lang="en-US" sz="1600" dirty="0" err="1">
                <a:latin typeface="+mj-lt"/>
                <a:ea typeface="Lato" panose="020F0502020204030203" pitchFamily="34" charset="0"/>
                <a:cs typeface="Lato" panose="020F0502020204030203" pitchFamily="34" charset="0"/>
              </a:rPr>
              <a:t>Kimberlé</a:t>
            </a:r>
            <a:r>
              <a:rPr lang="en-US" sz="1600" dirty="0">
                <a:latin typeface="+mj-lt"/>
                <a:ea typeface="Lato" panose="020F0502020204030203" pitchFamily="34" charset="0"/>
                <a:cs typeface="Lato" panose="020F0502020204030203" pitchFamily="34" charset="0"/>
              </a:rPr>
              <a:t> Crenshaw Explains The Power Of Intersectional Feminism In 1 Minute: </a:t>
            </a:r>
            <a:r>
              <a:rPr lang="en-US" sz="1600" dirty="0">
                <a:latin typeface="+mj-lt"/>
                <a:ea typeface="Lato" panose="020F0502020204030203" pitchFamily="34" charset="0"/>
                <a:cs typeface="Lato" panose="020F0502020204030203" pitchFamily="34" charset="0"/>
                <a:hlinkClick r:id="rId8"/>
              </a:rPr>
              <a:t>https://www.huffingtonpost.com/entry/kimberle-crenshaw-intersectional-feminism_us_598de38de4b090964296a34d</a:t>
            </a:r>
            <a:r>
              <a:rPr lang="en-US" sz="1600" dirty="0">
                <a:latin typeface="+mj-lt"/>
                <a:ea typeface="Lato" panose="020F0502020204030203" pitchFamily="34" charset="0"/>
                <a:cs typeface="Lato" panose="020F0502020204030203" pitchFamily="34" charset="0"/>
              </a:rPr>
              <a:t> </a:t>
            </a:r>
            <a:endParaRPr kumimoji="0" lang="en-US" sz="1600" i="0" u="sng" strike="noStrike" kern="0" cap="none" spc="0" normalizeH="0" baseline="0" noProof="0" dirty="0">
              <a:ln>
                <a:noFill/>
              </a:ln>
              <a:solidFill>
                <a:srgbClr val="0000FF"/>
              </a:solidFill>
              <a:effectLst/>
              <a:uLnTx/>
              <a:uFillTx/>
              <a:latin typeface="+mj-lt"/>
              <a:ea typeface="Lato" panose="020F0502020204030203" pitchFamily="34" charset="0"/>
              <a:cs typeface="Lato" panose="020F0502020204030203" pitchFamily="34" charset="0"/>
              <a:sym typeface="Libre Baskerville"/>
              <a:hlinkClick r:id="rId7"/>
            </a:endParaRPr>
          </a:p>
          <a:p>
            <a:pPr marL="0" marR="0" lvl="0" indent="0" algn="ctr" defTabSz="914400" rtl="0" eaLnBrk="1" fontAlgn="auto" latinLnBrk="0" hangingPunct="1">
              <a:lnSpc>
                <a:spcPct val="90000"/>
              </a:lnSpc>
              <a:spcBef>
                <a:spcPts val="480"/>
              </a:spcBef>
              <a:spcAft>
                <a:spcPts val="0"/>
              </a:spcAft>
              <a:buClrTx/>
              <a:buSzPct val="25000"/>
              <a:buFontTx/>
              <a:buNone/>
              <a:tabLst/>
              <a:defRPr/>
            </a:pPr>
            <a:r>
              <a:rPr kumimoji="0" lang="en-US" sz="2000" b="1" i="0" u="none" strike="noStrike" kern="0" cap="none" spc="0" normalizeH="0" baseline="0" noProof="0" dirty="0">
                <a:ln>
                  <a:noFill/>
                </a:ln>
                <a:solidFill>
                  <a:srgbClr val="000090"/>
                </a:solidFill>
                <a:effectLst/>
                <a:uLnTx/>
                <a:uFillTx/>
                <a:latin typeface="+mj-lt"/>
                <a:ea typeface="Lato" panose="020F0502020204030203" pitchFamily="34" charset="0"/>
                <a:cs typeface="Lato" panose="020F0502020204030203" pitchFamily="34" charset="0"/>
                <a:sym typeface="Libre Baskerville"/>
              </a:rPr>
              <a:t>Jennifer Laszlo Mizrahi</a:t>
            </a:r>
          </a:p>
          <a:p>
            <a:pPr marL="0" marR="0" lvl="0" indent="0" algn="ctr" defTabSz="914400" rtl="0" eaLnBrk="1" fontAlgn="auto" latinLnBrk="0" hangingPunct="1">
              <a:lnSpc>
                <a:spcPct val="90000"/>
              </a:lnSpc>
              <a:spcBef>
                <a:spcPts val="480"/>
              </a:spcBef>
              <a:spcAft>
                <a:spcPts val="0"/>
              </a:spcAft>
              <a:buClrTx/>
              <a:buSzPct val="25000"/>
              <a:buFontTx/>
              <a:buNone/>
              <a:tabLst/>
              <a:defRPr/>
            </a:pPr>
            <a:r>
              <a:rPr kumimoji="0" lang="en-US" sz="2000" b="1" i="0" u="sng" strike="noStrike" kern="0" cap="none" spc="0" normalizeH="0" baseline="0" noProof="0" dirty="0">
                <a:ln>
                  <a:noFill/>
                </a:ln>
                <a:solidFill>
                  <a:srgbClr val="0000FF"/>
                </a:solidFill>
                <a:effectLst/>
                <a:uLnTx/>
                <a:uFillTx/>
                <a:latin typeface="+mj-lt"/>
                <a:ea typeface="Lato" panose="020F0502020204030203" pitchFamily="34" charset="0"/>
                <a:cs typeface="Lato" panose="020F0502020204030203" pitchFamily="34" charset="0"/>
                <a:sym typeface="Libre Baskerville"/>
                <a:hlinkClick r:id="rId9"/>
              </a:rPr>
              <a:t>www.RespectAbility.org</a:t>
            </a:r>
          </a:p>
          <a:p>
            <a:pPr marL="0" marR="0" lvl="0" indent="0" algn="ctr" defTabSz="914400" rtl="0" eaLnBrk="1" fontAlgn="auto" latinLnBrk="0" hangingPunct="1">
              <a:lnSpc>
                <a:spcPct val="90000"/>
              </a:lnSpc>
              <a:spcBef>
                <a:spcPts val="480"/>
              </a:spcBef>
              <a:spcAft>
                <a:spcPts val="0"/>
              </a:spcAft>
              <a:buClrTx/>
              <a:buSzPct val="25000"/>
              <a:buFontTx/>
              <a:buNone/>
              <a:tabLst/>
              <a:defRPr/>
            </a:pPr>
            <a:r>
              <a:rPr kumimoji="0" lang="en-US" sz="2000" b="1" i="0" u="none" strike="noStrike" kern="0" cap="none" spc="0" normalizeH="0" baseline="0" noProof="0" dirty="0">
                <a:ln>
                  <a:noFill/>
                </a:ln>
                <a:solidFill>
                  <a:srgbClr val="000090"/>
                </a:solidFill>
                <a:effectLst/>
                <a:uLnTx/>
                <a:uFillTx/>
                <a:latin typeface="+mj-lt"/>
                <a:ea typeface="Lato" panose="020F0502020204030203" pitchFamily="34" charset="0"/>
                <a:cs typeface="Lato" panose="020F0502020204030203" pitchFamily="34" charset="0"/>
                <a:sym typeface="Libre Baskerville"/>
              </a:rPr>
              <a:t>Cell: (202) 365-0787</a:t>
            </a:r>
          </a:p>
          <a:p>
            <a:pPr marL="0" marR="0" lvl="0" indent="0" algn="ctr" defTabSz="914400" rtl="0" eaLnBrk="1" fontAlgn="auto" latinLnBrk="0" hangingPunct="1">
              <a:lnSpc>
                <a:spcPct val="90000"/>
              </a:lnSpc>
              <a:spcBef>
                <a:spcPts val="480"/>
              </a:spcBef>
              <a:spcAft>
                <a:spcPts val="0"/>
              </a:spcAft>
              <a:buClrTx/>
              <a:buSzPct val="25000"/>
              <a:buFontTx/>
              <a:buNone/>
              <a:tabLst/>
              <a:defRPr/>
            </a:pPr>
            <a:r>
              <a:rPr kumimoji="0" lang="en-US" sz="2000" b="1" i="0" u="sng" strike="noStrike" kern="0" cap="none" spc="0" normalizeH="0" baseline="0" noProof="0" dirty="0">
                <a:ln>
                  <a:noFill/>
                </a:ln>
                <a:solidFill>
                  <a:srgbClr val="0000FF"/>
                </a:solidFill>
                <a:effectLst/>
                <a:uLnTx/>
                <a:uFillTx/>
                <a:latin typeface="+mj-lt"/>
                <a:ea typeface="Lato" panose="020F0502020204030203" pitchFamily="34" charset="0"/>
                <a:cs typeface="Lato" panose="020F0502020204030203" pitchFamily="34" charset="0"/>
                <a:sym typeface="Libre Baskerville"/>
                <a:hlinkClick r:id="rId10"/>
              </a:rPr>
              <a:t>JenniferM@RespectAbility.org</a:t>
            </a:r>
          </a:p>
          <a:p>
            <a:pPr marL="0" marR="0" lvl="0" indent="0" algn="ctr" defTabSz="914400" rtl="0" eaLnBrk="1" fontAlgn="auto" latinLnBrk="0" hangingPunct="1">
              <a:lnSpc>
                <a:spcPct val="90000"/>
              </a:lnSpc>
              <a:spcBef>
                <a:spcPts val="480"/>
              </a:spcBef>
              <a:spcAft>
                <a:spcPts val="0"/>
              </a:spcAft>
              <a:buClrTx/>
              <a:buSzPct val="25000"/>
              <a:buFontTx/>
              <a:buNone/>
              <a:tabLst/>
              <a:defRPr/>
            </a:pPr>
            <a:r>
              <a:rPr kumimoji="0" lang="en-US" sz="2000" b="1" i="0" u="none" strike="noStrike" kern="0" cap="none" spc="0" normalizeH="0" baseline="0" noProof="0" dirty="0">
                <a:ln>
                  <a:noFill/>
                </a:ln>
                <a:solidFill>
                  <a:srgbClr val="000090"/>
                </a:solidFill>
                <a:effectLst/>
                <a:uLnTx/>
                <a:uFillTx/>
                <a:latin typeface="+mj-lt"/>
                <a:ea typeface="Lato" panose="020F0502020204030203" pitchFamily="34" charset="0"/>
                <a:cs typeface="Lato" panose="020F0502020204030203" pitchFamily="34" charset="0"/>
                <a:sym typeface="Libre Baskerville"/>
              </a:rPr>
              <a:t>Twitter: </a:t>
            </a:r>
            <a:r>
              <a:rPr kumimoji="0" lang="en-US" sz="2000" b="1" i="0" u="sng" strike="noStrike" kern="0" cap="none" spc="0" normalizeH="0" baseline="0" noProof="0" dirty="0">
                <a:ln>
                  <a:noFill/>
                </a:ln>
                <a:solidFill>
                  <a:srgbClr val="0000FF"/>
                </a:solidFill>
                <a:effectLst/>
                <a:uLnTx/>
                <a:uFillTx/>
                <a:latin typeface="+mj-lt"/>
                <a:ea typeface="Lato" panose="020F0502020204030203" pitchFamily="34" charset="0"/>
                <a:cs typeface="Lato" panose="020F0502020204030203" pitchFamily="34" charset="0"/>
                <a:sym typeface="Libre Baskerville"/>
                <a:hlinkClick r:id="rId11"/>
              </a:rPr>
              <a:t>@</a:t>
            </a:r>
            <a:r>
              <a:rPr kumimoji="0" lang="en-US" sz="2000" b="1" i="0" u="sng" strike="noStrike" kern="0" cap="none" spc="0" normalizeH="0" baseline="0" noProof="0" dirty="0" err="1">
                <a:ln>
                  <a:noFill/>
                </a:ln>
                <a:solidFill>
                  <a:srgbClr val="0000FF"/>
                </a:solidFill>
                <a:effectLst/>
                <a:uLnTx/>
                <a:uFillTx/>
                <a:latin typeface="+mj-lt"/>
                <a:ea typeface="Lato" panose="020F0502020204030203" pitchFamily="34" charset="0"/>
                <a:cs typeface="Lato" panose="020F0502020204030203" pitchFamily="34" charset="0"/>
                <a:sym typeface="Libre Baskerville"/>
                <a:hlinkClick r:id="rId11"/>
              </a:rPr>
              <a:t>respect_ability</a:t>
            </a:r>
            <a:r>
              <a:rPr kumimoji="0" lang="en-US" sz="2000" b="1" i="0" u="sng" strike="noStrike" kern="0" cap="none" spc="0" normalizeH="0" baseline="0" noProof="0" dirty="0">
                <a:ln>
                  <a:noFill/>
                </a:ln>
                <a:solidFill>
                  <a:srgbClr val="0000FF"/>
                </a:solidFill>
                <a:effectLst/>
                <a:uLnTx/>
                <a:uFillTx/>
                <a:latin typeface="+mj-lt"/>
                <a:ea typeface="Lato" panose="020F0502020204030203" pitchFamily="34" charset="0"/>
                <a:cs typeface="Lato" panose="020F0502020204030203" pitchFamily="34" charset="0"/>
                <a:sym typeface="Libre Baskerville"/>
                <a:hlinkClick r:id="rId11"/>
              </a:rPr>
              <a:t> / </a:t>
            </a:r>
            <a:r>
              <a:rPr kumimoji="0" lang="en-US" sz="2000" b="1" i="0" u="sng" strike="noStrike" kern="0" cap="none" spc="0" normalizeH="0" baseline="0" noProof="0" dirty="0">
                <a:ln>
                  <a:noFill/>
                </a:ln>
                <a:solidFill>
                  <a:srgbClr val="0000FF"/>
                </a:solidFill>
                <a:effectLst/>
                <a:uLnTx/>
                <a:uFillTx/>
                <a:latin typeface="+mj-lt"/>
                <a:ea typeface="Lato" panose="020F0502020204030203" pitchFamily="34" charset="0"/>
                <a:cs typeface="Lato" panose="020F0502020204030203" pitchFamily="34" charset="0"/>
                <a:sym typeface="Libre Baskerville"/>
              </a:rPr>
              <a:t>@</a:t>
            </a:r>
            <a:r>
              <a:rPr kumimoji="0" lang="en-US" sz="2000" b="1" i="0" u="sng" strike="noStrike" kern="0" cap="none" spc="0" normalizeH="0" baseline="0" noProof="0" dirty="0" err="1">
                <a:ln>
                  <a:noFill/>
                </a:ln>
                <a:solidFill>
                  <a:srgbClr val="0000FF"/>
                </a:solidFill>
                <a:effectLst/>
                <a:uLnTx/>
                <a:uFillTx/>
                <a:latin typeface="+mj-lt"/>
                <a:ea typeface="Lato" panose="020F0502020204030203" pitchFamily="34" charset="0"/>
                <a:cs typeface="Lato" panose="020F0502020204030203" pitchFamily="34" charset="0"/>
                <a:sym typeface="Libre Baskerville"/>
              </a:rPr>
              <a:t>jewishinclusion</a:t>
            </a:r>
            <a:endParaRPr kumimoji="0" lang="en-US" sz="2000" b="1" i="0" u="sng" strike="noStrike" kern="0" cap="none" spc="0" normalizeH="0" baseline="0" noProof="0" dirty="0">
              <a:ln>
                <a:noFill/>
              </a:ln>
              <a:solidFill>
                <a:srgbClr val="0000FF"/>
              </a:solidFill>
              <a:effectLst/>
              <a:uLnTx/>
              <a:uFillTx/>
              <a:latin typeface="+mj-lt"/>
              <a:ea typeface="Lato" panose="020F0502020204030203" pitchFamily="34" charset="0"/>
              <a:cs typeface="Lato" panose="020F0502020204030203" pitchFamily="34" charset="0"/>
              <a:sym typeface="Libre Baskerville"/>
            </a:endParaRPr>
          </a:p>
          <a:p>
            <a:pPr marL="0" marR="0" lvl="0" indent="0" algn="ctr" defTabSz="914400" rtl="0" eaLnBrk="1" fontAlgn="auto" latinLnBrk="0" hangingPunct="1">
              <a:lnSpc>
                <a:spcPct val="90000"/>
              </a:lnSpc>
              <a:spcBef>
                <a:spcPts val="480"/>
              </a:spcBef>
              <a:spcAft>
                <a:spcPts val="0"/>
              </a:spcAft>
              <a:buClrTx/>
              <a:buSzPct val="25000"/>
              <a:buFontTx/>
              <a:buNone/>
              <a:tabLst/>
              <a:defRPr/>
            </a:pPr>
            <a:r>
              <a:rPr kumimoji="0" lang="en-US" sz="2000" b="1" i="0" u="none" strike="noStrike" kern="0" cap="none" spc="0" normalizeH="0" baseline="0" noProof="0" dirty="0">
                <a:ln>
                  <a:noFill/>
                </a:ln>
                <a:solidFill>
                  <a:srgbClr val="000090"/>
                </a:solidFill>
                <a:effectLst/>
                <a:uLnTx/>
                <a:uFillTx/>
                <a:latin typeface="+mj-lt"/>
                <a:ea typeface="Lato" panose="020F0502020204030203" pitchFamily="34" charset="0"/>
                <a:cs typeface="Lato" panose="020F0502020204030203" pitchFamily="34" charset="0"/>
                <a:sym typeface="Libre Baskerville"/>
              </a:rPr>
              <a:t>Facebook: </a:t>
            </a:r>
            <a:r>
              <a:rPr kumimoji="0" lang="en-US" sz="2000" b="1" i="0" u="sng" strike="noStrike" kern="0" cap="none" spc="0" normalizeH="0" baseline="0" noProof="0" dirty="0">
                <a:ln>
                  <a:noFill/>
                </a:ln>
                <a:solidFill>
                  <a:srgbClr val="0000FF"/>
                </a:solidFill>
                <a:effectLst/>
                <a:uLnTx/>
                <a:uFillTx/>
                <a:latin typeface="+mj-lt"/>
                <a:ea typeface="Lato" panose="020F0502020204030203" pitchFamily="34" charset="0"/>
                <a:cs typeface="Lato" panose="020F0502020204030203" pitchFamily="34" charset="0"/>
                <a:sym typeface="Libre Baskerville"/>
                <a:hlinkClick r:id="rId12"/>
              </a:rPr>
              <a:t>https://www.facebook.com/RespectAbilityUSA</a:t>
            </a:r>
            <a:r>
              <a:rPr kumimoji="0" lang="en-US" sz="2000" b="1"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sym typeface="Libre Baskerville"/>
              </a:rPr>
              <a:t> </a:t>
            </a:r>
            <a:r>
              <a:rPr kumimoji="0" lang="en-US" sz="2000" b="1" i="0" u="none" strike="noStrike" kern="0" cap="none" spc="0" normalizeH="0" baseline="0" noProof="0" dirty="0">
                <a:ln>
                  <a:noFill/>
                </a:ln>
                <a:solidFill>
                  <a:srgbClr val="000090"/>
                </a:solidFill>
                <a:effectLst/>
                <a:uLnTx/>
                <a:uFillTx/>
                <a:latin typeface="+mj-lt"/>
                <a:ea typeface="Lato" panose="020F0502020204030203" pitchFamily="34" charset="0"/>
                <a:cs typeface="Lato" panose="020F0502020204030203" pitchFamily="34" charset="0"/>
                <a:sym typeface="Libre Baskerville"/>
              </a:rPr>
              <a:t>and</a:t>
            </a:r>
            <a:r>
              <a:rPr kumimoji="0" lang="en-US" sz="2000" b="1"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sym typeface="Libre Baskerville"/>
              </a:rPr>
              <a:t> </a:t>
            </a:r>
            <a:r>
              <a:rPr kumimoji="0" lang="en-US" sz="2000" b="1" i="0" u="sng" strike="noStrike" kern="0" cap="none" spc="0" normalizeH="0" baseline="0" noProof="0" dirty="0">
                <a:ln>
                  <a:noFill/>
                </a:ln>
                <a:solidFill>
                  <a:srgbClr val="0000FF"/>
                </a:solidFill>
                <a:effectLst/>
                <a:uLnTx/>
                <a:uFillTx/>
                <a:latin typeface="+mj-lt"/>
                <a:ea typeface="Lato" panose="020F0502020204030203" pitchFamily="34" charset="0"/>
                <a:cs typeface="Lato" panose="020F0502020204030203" pitchFamily="34" charset="0"/>
                <a:sym typeface="Libre Baskerville"/>
              </a:rPr>
              <a:t>https://www.facebook.com/RespectAbility4All/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1" i="0" u="none" strike="noStrike" kern="0" cap="none" spc="0" normalizeH="0" baseline="0" noProof="0" dirty="0">
              <a:ln>
                <a:noFill/>
              </a:ln>
              <a:solidFill>
                <a:srgbClr val="002060"/>
              </a:solidFill>
              <a:effectLst/>
              <a:uLnTx/>
              <a:uFillTx/>
              <a:latin typeface="+mj-lt"/>
              <a:ea typeface="Lato" panose="020F0502020204030203" pitchFamily="34" charset="0"/>
              <a:cs typeface="Lato" panose="020F0502020204030203" pitchFamily="34" charset="0"/>
              <a:sym typeface="Libre Baskervill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1" i="0" u="none" strike="noStrike" kern="0" cap="none" spc="0" normalizeH="0" baseline="0" noProof="0" dirty="0">
              <a:ln>
                <a:noFill/>
              </a:ln>
              <a:solidFill>
                <a:srgbClr val="000090"/>
              </a:solidFill>
              <a:effectLst/>
              <a:uLnTx/>
              <a:uFillTx/>
              <a:latin typeface="+mj-lt"/>
              <a:ea typeface="Lato" panose="020F0502020204030203" pitchFamily="34" charset="0"/>
              <a:cs typeface="Lato" panose="020F0502020204030203" pitchFamily="34" charset="0"/>
              <a:sym typeface="Libre Baskerville"/>
            </a:endParaRPr>
          </a:p>
          <a:p>
            <a:pPr marL="0" marR="0" lvl="0" indent="0" algn="l" defTabSz="914400" rtl="0" eaLnBrk="1" fontAlgn="auto" latinLnBrk="0" hangingPunct="1">
              <a:lnSpc>
                <a:spcPct val="90000"/>
              </a:lnSpc>
              <a:spcBef>
                <a:spcPts val="480"/>
              </a:spcBef>
              <a:spcAft>
                <a:spcPts val="0"/>
              </a:spcAft>
              <a:buClr>
                <a:srgbClr val="000000"/>
              </a:buClr>
              <a:buSzTx/>
              <a:buFont typeface="Noto Sans Symbols"/>
              <a:buNone/>
              <a:tabLst/>
              <a:defRPr/>
            </a:pPr>
            <a:endParaRPr kumimoji="0" sz="2000" i="0" u="none" strike="noStrike" kern="0" cap="none" spc="0" normalizeH="0" baseline="0" noProof="0" dirty="0">
              <a:ln>
                <a:noFill/>
              </a:ln>
              <a:solidFill>
                <a:srgbClr val="000000"/>
              </a:solidFill>
              <a:effectLst/>
              <a:uLnTx/>
              <a:uFillTx/>
              <a:latin typeface="+mj-lt"/>
              <a:ea typeface="Lato" panose="020F0502020204030203" pitchFamily="34" charset="0"/>
              <a:cs typeface="Lato" panose="020F0502020204030203" pitchFamily="34" charset="0"/>
              <a:sym typeface="Libre Baskerville"/>
            </a:endParaRPr>
          </a:p>
          <a:p>
            <a:pPr marL="0" marR="0" lvl="0" indent="0" algn="l" defTabSz="914400" rtl="0" eaLnBrk="1" fontAlgn="auto" latinLnBrk="0" hangingPunct="1">
              <a:lnSpc>
                <a:spcPct val="90000"/>
              </a:lnSpc>
              <a:spcBef>
                <a:spcPts val="480"/>
              </a:spcBef>
              <a:spcAft>
                <a:spcPts val="0"/>
              </a:spcAft>
              <a:buClr>
                <a:srgbClr val="000000"/>
              </a:buClr>
              <a:buSzTx/>
              <a:buFont typeface="Noto Sans Symbols"/>
              <a:buNone/>
              <a:tabLst/>
              <a:defRPr/>
            </a:pPr>
            <a:endParaRPr kumimoji="0" sz="2000" i="0" u="sng" strike="noStrike" kern="0" cap="none" spc="0" normalizeH="0" baseline="0" noProof="0" dirty="0">
              <a:ln>
                <a:noFill/>
              </a:ln>
              <a:solidFill>
                <a:srgbClr val="0000FF"/>
              </a:solidFill>
              <a:effectLst/>
              <a:uLnTx/>
              <a:uFillTx/>
              <a:latin typeface="+mj-lt"/>
              <a:ea typeface="Lato" panose="020F0502020204030203" pitchFamily="34" charset="0"/>
              <a:cs typeface="Lato" panose="020F0502020204030203" pitchFamily="34" charset="0"/>
              <a:sym typeface="Libre Baskerville"/>
              <a:hlinkClick r:id="rId7"/>
            </a:endParaRPr>
          </a:p>
          <a:p>
            <a:pPr marL="0" marR="0" lvl="0" indent="0" algn="l" defTabSz="914400" rtl="0" eaLnBrk="1" fontAlgn="auto" latinLnBrk="0" hangingPunct="1">
              <a:lnSpc>
                <a:spcPct val="100000"/>
              </a:lnSpc>
              <a:spcBef>
                <a:spcPts val="480"/>
              </a:spcBef>
              <a:spcAft>
                <a:spcPts val="0"/>
              </a:spcAft>
              <a:buClrTx/>
              <a:buSzTx/>
              <a:buFontTx/>
              <a:buNone/>
              <a:tabLst/>
              <a:defRPr/>
            </a:pPr>
            <a:endParaRPr kumimoji="0" sz="2000" i="0" u="sng" strike="noStrike" kern="0" cap="none" spc="0" normalizeH="0" baseline="0" noProof="0" dirty="0">
              <a:ln>
                <a:noFill/>
              </a:ln>
              <a:solidFill>
                <a:srgbClr val="0000FF"/>
              </a:solidFill>
              <a:effectLst/>
              <a:uLnTx/>
              <a:uFillTx/>
              <a:latin typeface="+mj-lt"/>
              <a:ea typeface="Lato" panose="020F0502020204030203" pitchFamily="34" charset="0"/>
              <a:cs typeface="Lato" panose="020F0502020204030203" pitchFamily="34" charset="0"/>
              <a:sym typeface="Libre Baskerville"/>
              <a:hlinkClick r:id="rId7"/>
            </a:endParaRPr>
          </a:p>
        </p:txBody>
      </p:sp>
      <p:sp>
        <p:nvSpPr>
          <p:cNvPr id="2" name="Title 1">
            <a:extLst>
              <a:ext uri="{FF2B5EF4-FFF2-40B4-BE49-F238E27FC236}">
                <a16:creationId xmlns:a16="http://schemas.microsoft.com/office/drawing/2014/main" id="{E7FD5E29-1787-4A2F-A8A9-85A989A310FB}"/>
              </a:ext>
            </a:extLst>
          </p:cNvPr>
          <p:cNvSpPr>
            <a:spLocks noGrp="1"/>
          </p:cNvSpPr>
          <p:nvPr>
            <p:ph type="title" idx="4294967295"/>
          </p:nvPr>
        </p:nvSpPr>
        <p:spPr/>
        <p:txBody>
          <a:bodyPr/>
          <a:lstStyle/>
          <a:p>
            <a:pPr algn="r" rtl="0" eaLnBrk="1" fontAlgn="auto" latinLnBrk="0" hangingPunct="1"/>
            <a:r>
              <a:rPr lang="en-US" sz="3200" b="1" i="0" spc="0" baseline="0" dirty="0">
                <a:ln>
                  <a:noFill/>
                </a:ln>
                <a:solidFill>
                  <a:srgbClr val="FFFFFF"/>
                </a:solidFill>
                <a:effectLst/>
                <a:latin typeface="+mj-lt"/>
                <a:ea typeface="Lato" panose="020F0502020204030203" pitchFamily="34" charset="0"/>
                <a:cs typeface="Lato" panose="020F0502020204030203" pitchFamily="34" charset="0"/>
              </a:rPr>
              <a:t>Resources/Contact Information</a:t>
            </a:r>
            <a:endParaRPr lang="en-US" sz="3200" dirty="0">
              <a:effectLst/>
              <a:latin typeface="+mj-lt"/>
              <a:ea typeface="Lato" panose="020F0502020204030203" pitchFamily="34" charset="0"/>
              <a:cs typeface="Lato" panose="020F0502020204030203" pitchFamily="34" charset="0"/>
            </a:endParaRPr>
          </a:p>
          <a:p>
            <a:endParaRPr lang="en-US" dirty="0">
              <a:latin typeface="+mj-lt"/>
            </a:endParaRPr>
          </a:p>
        </p:txBody>
      </p:sp>
      <p:sp>
        <p:nvSpPr>
          <p:cNvPr id="3" name="Footer Placeholder 2">
            <a:extLst>
              <a:ext uri="{FF2B5EF4-FFF2-40B4-BE49-F238E27FC236}">
                <a16:creationId xmlns:a16="http://schemas.microsoft.com/office/drawing/2014/main" id="{162C2EF0-78B0-C147-B33F-911D3E4FBDCF}"/>
              </a:ext>
            </a:extLst>
          </p:cNvPr>
          <p:cNvSpPr>
            <a:spLocks noGrp="1"/>
          </p:cNvSpPr>
          <p:nvPr>
            <p:ph type="ftr" idx="11"/>
          </p:nvPr>
        </p:nvSpPr>
        <p:spPr/>
        <p:txBody>
          <a:bodyPr/>
          <a:lstStyle/>
          <a:p>
            <a:r>
              <a:rPr lang="en-US"/>
              <a:t>www.RespectAbility.org</a:t>
            </a:r>
          </a:p>
        </p:txBody>
      </p:sp>
    </p:spTree>
    <p:extLst>
      <p:ext uri="{BB962C8B-B14F-4D97-AF65-F5344CB8AC3E}">
        <p14:creationId xmlns:p14="http://schemas.microsoft.com/office/powerpoint/2010/main" val="3958014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amp;A">
            <a:extLst>
              <a:ext uri="{FF2B5EF4-FFF2-40B4-BE49-F238E27FC236}">
                <a16:creationId xmlns:a16="http://schemas.microsoft.com/office/drawing/2014/main" id="{B82C4D31-5B6D-994E-8B7A-AD8979C15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172550"/>
            <a:ext cx="3810000" cy="2921000"/>
          </a:xfrm>
          <a:prstGeom prst="rect">
            <a:avLst/>
          </a:prstGeom>
        </p:spPr>
      </p:pic>
      <p:sp>
        <p:nvSpPr>
          <p:cNvPr id="3" name="Footer Placeholder 2">
            <a:extLst>
              <a:ext uri="{FF2B5EF4-FFF2-40B4-BE49-F238E27FC236}">
                <a16:creationId xmlns:a16="http://schemas.microsoft.com/office/drawing/2014/main" id="{B0110F9F-7046-354D-B7B1-72CC23E4B741}"/>
              </a:ext>
            </a:extLst>
          </p:cNvPr>
          <p:cNvSpPr>
            <a:spLocks noGrp="1"/>
          </p:cNvSpPr>
          <p:nvPr>
            <p:ph type="ftr" idx="11"/>
          </p:nvPr>
        </p:nvSpPr>
        <p:spPr/>
        <p:txBody>
          <a:bodyPr/>
          <a:lstStyle/>
          <a:p>
            <a:r>
              <a:rPr lang="en-US" dirty="0" err="1"/>
              <a:t>www.RespectAbility.org</a:t>
            </a:r>
            <a:endParaRPr lang="en-US" dirty="0"/>
          </a:p>
        </p:txBody>
      </p:sp>
      <p:sp>
        <p:nvSpPr>
          <p:cNvPr id="2" name="Title 1">
            <a:extLst>
              <a:ext uri="{FF2B5EF4-FFF2-40B4-BE49-F238E27FC236}">
                <a16:creationId xmlns:a16="http://schemas.microsoft.com/office/drawing/2014/main" id="{25EFB584-E3CA-47C0-A3AC-2ED107BF51E6}"/>
              </a:ext>
            </a:extLst>
          </p:cNvPr>
          <p:cNvSpPr>
            <a:spLocks noGrp="1"/>
          </p:cNvSpPr>
          <p:nvPr>
            <p:ph type="title" idx="4294967295"/>
          </p:nvPr>
        </p:nvSpPr>
        <p:spPr/>
        <p:txBody>
          <a:bodyPr/>
          <a:lstStyle/>
          <a:p>
            <a:r>
              <a:rPr lang="en-US" dirty="0">
                <a:latin typeface="+mj-lt"/>
              </a:rPr>
              <a:t>Q&amp;A</a:t>
            </a:r>
          </a:p>
        </p:txBody>
      </p:sp>
    </p:spTree>
    <p:extLst>
      <p:ext uri="{BB962C8B-B14F-4D97-AF65-F5344CB8AC3E}">
        <p14:creationId xmlns:p14="http://schemas.microsoft.com/office/powerpoint/2010/main" val="2766639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546605" y="56779"/>
            <a:ext cx="6456385" cy="477346"/>
          </a:xfrm>
        </p:spPr>
        <p:txBody>
          <a:bodyPr>
            <a:noAutofit/>
          </a:bodyPr>
          <a:lstStyle/>
          <a:p>
            <a:pPr algn="r"/>
            <a:r>
              <a:rPr lang="en-US" sz="3200" b="1" dirty="0">
                <a:solidFill>
                  <a:schemeClr val="bg1"/>
                </a:solidFill>
                <a:latin typeface="+mj-lt"/>
                <a:ea typeface="Lato" panose="020F0502020204030203" pitchFamily="34" charset="0"/>
                <a:cs typeface="Lato" panose="020F0502020204030203" pitchFamily="34" charset="0"/>
              </a:rPr>
              <a:t>Taking Action! </a:t>
            </a:r>
            <a:br>
              <a:rPr lang="en-US" sz="3200" b="1" dirty="0">
                <a:solidFill>
                  <a:schemeClr val="bg1"/>
                </a:solidFill>
                <a:latin typeface="+mj-lt"/>
                <a:ea typeface="Lato" panose="020F0502020204030203" pitchFamily="34" charset="0"/>
                <a:cs typeface="Lato" panose="020F0502020204030203" pitchFamily="34" charset="0"/>
              </a:rPr>
            </a:br>
            <a:r>
              <a:rPr lang="en-US" sz="3200" b="1" dirty="0">
                <a:solidFill>
                  <a:schemeClr val="bg1"/>
                </a:solidFill>
                <a:latin typeface="+mj-lt"/>
                <a:ea typeface="Lato" panose="020F0502020204030203" pitchFamily="34" charset="0"/>
                <a:cs typeface="Lato" panose="020F0502020204030203" pitchFamily="34" charset="0"/>
              </a:rPr>
              <a:t>Commit to Progress</a:t>
            </a:r>
            <a:endParaRPr lang="en-US" sz="3200" b="1" i="1" dirty="0">
              <a:solidFill>
                <a:schemeClr val="bg1"/>
              </a:solidFill>
              <a:latin typeface="+mj-lt"/>
              <a:ea typeface="Lato" panose="020F0502020204030203" pitchFamily="34" charset="0"/>
              <a:cs typeface="Lato" panose="020F0502020204030203" pitchFamily="34" charset="0"/>
            </a:endParaRPr>
          </a:p>
        </p:txBody>
      </p:sp>
      <p:pic>
        <p:nvPicPr>
          <p:cNvPr id="1026" name="D46A672B-1473-4995-B947-9E76EDC31426" descr="An envelope with RespectAbility's logo made out to Jane Smith at a nonexistent foundation, a card with RespectAbility's logo and a photo of staff and Fellows with a pen in between the top and bottom parts">
            <a:extLst>
              <a:ext uri="{FF2B5EF4-FFF2-40B4-BE49-F238E27FC236}">
                <a16:creationId xmlns:a16="http://schemas.microsoft.com/office/drawing/2014/main" id="{C1ADA0A6-2437-4C76-B1D0-D346A31F4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4435" y="1476622"/>
            <a:ext cx="5222009" cy="425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2">
            <a:extLst>
              <a:ext uri="{FF2B5EF4-FFF2-40B4-BE49-F238E27FC236}">
                <a16:creationId xmlns:a16="http://schemas.microsoft.com/office/drawing/2014/main" id="{0D23C866-1AC2-6D42-9D70-A65C8D726598}"/>
              </a:ext>
            </a:extLst>
          </p:cNvPr>
          <p:cNvSpPr>
            <a:spLocks noGrp="1"/>
          </p:cNvSpPr>
          <p:nvPr>
            <p:ph type="ftr" idx="11"/>
          </p:nvPr>
        </p:nvSpPr>
        <p:spPr>
          <a:xfrm>
            <a:off x="3108975" y="6377943"/>
            <a:ext cx="2926079" cy="276999"/>
          </a:xfrm>
        </p:spPr>
        <p:txBody>
          <a:bodyPr/>
          <a:lstStyle/>
          <a:p>
            <a:r>
              <a:rPr lang="en-US" dirty="0" err="1"/>
              <a:t>www.RespectAbility.org</a:t>
            </a:r>
            <a:endParaRPr lang="en-US" dirty="0"/>
          </a:p>
        </p:txBody>
      </p:sp>
    </p:spTree>
    <p:extLst>
      <p:ext uri="{BB962C8B-B14F-4D97-AF65-F5344CB8AC3E}">
        <p14:creationId xmlns:p14="http://schemas.microsoft.com/office/powerpoint/2010/main" val="2983565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7463-F33A-4600-94EC-E732E07F56F5}"/>
              </a:ext>
            </a:extLst>
          </p:cNvPr>
          <p:cNvSpPr>
            <a:spLocks noGrp="1"/>
          </p:cNvSpPr>
          <p:nvPr>
            <p:ph type="title"/>
          </p:nvPr>
        </p:nvSpPr>
        <p:spPr>
          <a:xfrm>
            <a:off x="2462032" y="293347"/>
            <a:ext cx="6412373" cy="477346"/>
          </a:xfrm>
        </p:spPr>
        <p:txBody>
          <a:bodyPr>
            <a:noAutofit/>
          </a:bodyPr>
          <a:lstStyle/>
          <a:p>
            <a:pPr algn="r"/>
            <a:r>
              <a:rPr lang="en-US" sz="3200" b="1" dirty="0">
                <a:solidFill>
                  <a:schemeClr val="bg1"/>
                </a:solidFill>
                <a:latin typeface="+mj-lt"/>
                <a:ea typeface="Lato" panose="020F0502020204030203" pitchFamily="34" charset="0"/>
                <a:cs typeface="Lato" panose="020F0502020204030203" pitchFamily="34" charset="0"/>
              </a:rPr>
              <a:t>Thank you so much!  </a:t>
            </a:r>
            <a:endParaRPr lang="en-US" sz="3200" b="1" i="1" dirty="0">
              <a:solidFill>
                <a:schemeClr val="bg1"/>
              </a:solidFill>
              <a:latin typeface="+mj-lt"/>
              <a:ea typeface="Lato" panose="020F0502020204030203" pitchFamily="34" charset="0"/>
              <a:cs typeface="Lato" panose="020F0502020204030203" pitchFamily="34" charset="0"/>
            </a:endParaRPr>
          </a:p>
        </p:txBody>
      </p:sp>
      <p:sp>
        <p:nvSpPr>
          <p:cNvPr id="5" name="Text Placeholder 4">
            <a:extLst>
              <a:ext uri="{FF2B5EF4-FFF2-40B4-BE49-F238E27FC236}">
                <a16:creationId xmlns:a16="http://schemas.microsoft.com/office/drawing/2014/main" id="{12AEC62E-E488-4009-AB61-199F7A4D2D35}"/>
              </a:ext>
            </a:extLst>
          </p:cNvPr>
          <p:cNvSpPr>
            <a:spLocks noGrp="1"/>
          </p:cNvSpPr>
          <p:nvPr>
            <p:ph type="body" idx="1"/>
          </p:nvPr>
        </p:nvSpPr>
        <p:spPr>
          <a:xfrm>
            <a:off x="141025" y="1250667"/>
            <a:ext cx="8861950" cy="5607333"/>
          </a:xfrm>
        </p:spPr>
        <p:txBody>
          <a:bodyPr/>
          <a:lstStyle/>
          <a:p>
            <a:pPr algn="ctr"/>
            <a:r>
              <a:rPr lang="en-US" sz="3200" b="1" i="1" dirty="0">
                <a:latin typeface="+mj-lt"/>
                <a:ea typeface="Lato" panose="020F0502020204030203" pitchFamily="34" charset="0"/>
                <a:cs typeface="Lato" panose="020F0502020204030203" pitchFamily="34" charset="0"/>
              </a:rPr>
              <a:t>Once again …</a:t>
            </a:r>
          </a:p>
          <a:p>
            <a:pPr algn="ctr"/>
            <a:r>
              <a:rPr lang="en-US" sz="2800" b="1" i="1" dirty="0">
                <a:latin typeface="+mj-lt"/>
                <a:ea typeface="Lato" panose="020F0502020204030203" pitchFamily="34" charset="0"/>
                <a:cs typeface="Lato" panose="020F0502020204030203" pitchFamily="34" charset="0"/>
              </a:rPr>
              <a:t>Thank you to the New York Women’s Foundation and the Coca-Cola Foundation for its direct support for this effort. </a:t>
            </a:r>
          </a:p>
          <a:p>
            <a:pPr algn="ctr"/>
            <a:endParaRPr lang="en-US" sz="2400" i="1" dirty="0">
              <a:latin typeface="+mj-lt"/>
              <a:ea typeface="Lato" panose="020F0502020204030203" pitchFamily="34" charset="0"/>
              <a:cs typeface="Lato" panose="020F0502020204030203" pitchFamily="34" charset="0"/>
            </a:endParaRPr>
          </a:p>
          <a:p>
            <a:pPr algn="ctr"/>
            <a:r>
              <a:rPr lang="en-US" sz="2400" i="1" dirty="0">
                <a:latin typeface="+mj-lt"/>
                <a:ea typeface="Lato" panose="020F0502020204030203" pitchFamily="34" charset="0"/>
                <a:cs typeface="Lato" panose="020F0502020204030203" pitchFamily="34" charset="0"/>
              </a:rPr>
              <a:t>And </a:t>
            </a:r>
          </a:p>
          <a:p>
            <a:pPr algn="ctr"/>
            <a:endParaRPr lang="en-US" sz="2800" dirty="0">
              <a:latin typeface="+mj-lt"/>
              <a:ea typeface="Lato" panose="020F0502020204030203" pitchFamily="34" charset="0"/>
              <a:cs typeface="Lato" panose="020F0502020204030203" pitchFamily="34" charset="0"/>
            </a:endParaRPr>
          </a:p>
          <a:p>
            <a:pPr algn="ctr"/>
            <a:r>
              <a:rPr lang="en-US" sz="2800" dirty="0">
                <a:latin typeface="+mj-lt"/>
                <a:ea typeface="Lato" panose="020F0502020204030203" pitchFamily="34" charset="0"/>
                <a:cs typeface="Lato" panose="020F0502020204030203" pitchFamily="34" charset="0"/>
              </a:rPr>
              <a:t>Thank you to our generous hosts here </a:t>
            </a:r>
          </a:p>
          <a:p>
            <a:pPr algn="ctr"/>
            <a:r>
              <a:rPr lang="en-US" sz="2800" dirty="0">
                <a:latin typeface="+mj-lt"/>
                <a:ea typeface="Lato" panose="020F0502020204030203" pitchFamily="34" charset="0"/>
                <a:cs typeface="Lato" panose="020F0502020204030203" pitchFamily="34" charset="0"/>
              </a:rPr>
              <a:t>at the Guttman Office of </a:t>
            </a:r>
            <a:r>
              <a:rPr lang="en-US" sz="2800" dirty="0" err="1">
                <a:latin typeface="+mj-lt"/>
                <a:ea typeface="Lato" panose="020F0502020204030203" pitchFamily="34" charset="0"/>
                <a:cs typeface="Lato" panose="020F0502020204030203" pitchFamily="34" charset="0"/>
              </a:rPr>
              <a:t>AccessABILITY</a:t>
            </a:r>
            <a:r>
              <a:rPr lang="en-US" sz="2800" dirty="0">
                <a:latin typeface="+mj-lt"/>
                <a:ea typeface="Lato" panose="020F0502020204030203" pitchFamily="34" charset="0"/>
                <a:cs typeface="Lato" panose="020F0502020204030203" pitchFamily="34" charset="0"/>
              </a:rPr>
              <a:t> Services</a:t>
            </a:r>
            <a:endParaRPr lang="en-US" dirty="0">
              <a:latin typeface="+mj-lt"/>
              <a:ea typeface="Lato" panose="020F0502020204030203" pitchFamily="34" charset="0"/>
              <a:cs typeface="Lato" panose="020F0502020204030203" pitchFamily="34" charset="0"/>
            </a:endParaRPr>
          </a:p>
        </p:txBody>
      </p:sp>
      <p:sp>
        <p:nvSpPr>
          <p:cNvPr id="4" name="Footer Placeholder 2">
            <a:extLst>
              <a:ext uri="{FF2B5EF4-FFF2-40B4-BE49-F238E27FC236}">
                <a16:creationId xmlns:a16="http://schemas.microsoft.com/office/drawing/2014/main" id="{21FBCDEE-608E-7843-BEB1-3D6E2FF93E14}"/>
              </a:ext>
            </a:extLst>
          </p:cNvPr>
          <p:cNvSpPr>
            <a:spLocks noGrp="1"/>
          </p:cNvSpPr>
          <p:nvPr>
            <p:ph type="ftr" idx="11"/>
          </p:nvPr>
        </p:nvSpPr>
        <p:spPr>
          <a:xfrm>
            <a:off x="3108975" y="6377943"/>
            <a:ext cx="2926079" cy="276999"/>
          </a:xfrm>
        </p:spPr>
        <p:txBody>
          <a:bodyPr/>
          <a:lstStyle/>
          <a:p>
            <a:r>
              <a:rPr lang="en-US" dirty="0" err="1"/>
              <a:t>www.RespectAbility.org</a:t>
            </a:r>
            <a:endParaRPr lang="en-US" dirty="0"/>
          </a:p>
        </p:txBody>
      </p:sp>
      <p:pic>
        <p:nvPicPr>
          <p:cNvPr id="6" name="Picture 5" descr="The Coca-Cola Foundation Logo">
            <a:extLst>
              <a:ext uri="{FF2B5EF4-FFF2-40B4-BE49-F238E27FC236}">
                <a16:creationId xmlns:a16="http://schemas.microsoft.com/office/drawing/2014/main" id="{D1939B39-5203-4F49-99E8-EF7274074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25" y="4814926"/>
            <a:ext cx="3797300" cy="2133600"/>
          </a:xfrm>
          <a:prstGeom prst="rect">
            <a:avLst/>
          </a:prstGeom>
        </p:spPr>
      </p:pic>
      <p:pic>
        <p:nvPicPr>
          <p:cNvPr id="7" name="Picture 6" descr="The New York Women's Foundation logo">
            <a:extLst>
              <a:ext uri="{FF2B5EF4-FFF2-40B4-BE49-F238E27FC236}">
                <a16:creationId xmlns:a16="http://schemas.microsoft.com/office/drawing/2014/main" id="{F0135BF2-3E7C-6D4C-BDF3-90E594151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010" y="4937753"/>
            <a:ext cx="2926079" cy="1626900"/>
          </a:xfrm>
          <a:prstGeom prst="rect">
            <a:avLst/>
          </a:prstGeom>
        </p:spPr>
      </p:pic>
      <p:pic>
        <p:nvPicPr>
          <p:cNvPr id="8" name="Picture 7" descr="Guttman Community College logo">
            <a:extLst>
              <a:ext uri="{FF2B5EF4-FFF2-40B4-BE49-F238E27FC236}">
                <a16:creationId xmlns:a16="http://schemas.microsoft.com/office/drawing/2014/main" id="{A3D10823-60F2-0C49-B4FA-21913FD91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9964" y="5335626"/>
            <a:ext cx="2578100" cy="1092200"/>
          </a:xfrm>
          <a:prstGeom prst="rect">
            <a:avLst/>
          </a:prstGeom>
        </p:spPr>
      </p:pic>
    </p:spTree>
    <p:extLst>
      <p:ext uri="{BB962C8B-B14F-4D97-AF65-F5344CB8AC3E}">
        <p14:creationId xmlns:p14="http://schemas.microsoft.com/office/powerpoint/2010/main" val="3640744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457489" y="274545"/>
            <a:ext cx="8229023" cy="677108"/>
          </a:xfrm>
        </p:spPr>
        <p:txBody>
          <a:bodyPr/>
          <a:lstStyle/>
          <a:p>
            <a:pPr algn="r" eaLnBrk="1" hangingPunct="1"/>
            <a:r>
              <a:rPr lang="en-US" sz="4400" b="1" dirty="0">
                <a:solidFill>
                  <a:schemeClr val="bg1"/>
                </a:solidFill>
                <a:latin typeface="+mj-lt"/>
                <a:ea typeface="Lato" panose="020F0502020204030203" pitchFamily="34" charset="0"/>
                <a:cs typeface="Lato" panose="020F0502020204030203" pitchFamily="34" charset="0"/>
              </a:rPr>
              <a:t>Self-Assessment</a:t>
            </a:r>
          </a:p>
        </p:txBody>
      </p:sp>
      <p:sp>
        <p:nvSpPr>
          <p:cNvPr id="24578" name="Content Placeholder 1"/>
          <p:cNvSpPr>
            <a:spLocks noGrp="1"/>
          </p:cNvSpPr>
          <p:nvPr>
            <p:ph idx="4294967295"/>
          </p:nvPr>
        </p:nvSpPr>
        <p:spPr>
          <a:xfrm>
            <a:off x="456912" y="1597226"/>
            <a:ext cx="8229600" cy="4173538"/>
          </a:xfrm>
        </p:spPr>
        <p:txBody>
          <a:bodyPr>
            <a:normAutofit fontScale="85000" lnSpcReduction="20000"/>
          </a:bodyPr>
          <a:lstStyle/>
          <a:p>
            <a:pPr marL="457200" indent="-457200" eaLnBrk="1" hangingPunct="1">
              <a:buFont typeface="Arial" panose="020B0604020202020204" pitchFamily="34" charset="0"/>
              <a:buChar char="•"/>
            </a:pPr>
            <a:r>
              <a:rPr lang="en-US" sz="3200" dirty="0">
                <a:latin typeface="+mj-lt"/>
                <a:ea typeface="Lato" panose="020F0502020204030203" pitchFamily="34" charset="0"/>
                <a:cs typeface="Lato" panose="020F0502020204030203" pitchFamily="34" charset="0"/>
              </a:rPr>
              <a:t>When in growing up, did you have a friend, family member, neighbor, or schoolmate with a disability? What kinds of interactions did you have? Were you taught any social, cultural or family rules about interacting with them?</a:t>
            </a:r>
          </a:p>
          <a:p>
            <a:pPr marL="457200" indent="-457200" eaLnBrk="1" hangingPunct="1">
              <a:buFont typeface="Arial" panose="020B0604020202020204" pitchFamily="34" charset="0"/>
              <a:buChar char="•"/>
            </a:pPr>
            <a:r>
              <a:rPr lang="en-US" sz="3200" dirty="0">
                <a:latin typeface="+mj-lt"/>
                <a:ea typeface="Lato" panose="020F0502020204030203" pitchFamily="34" charset="0"/>
                <a:cs typeface="Lato" panose="020F0502020204030203" pitchFamily="34" charset="0"/>
              </a:rPr>
              <a:t>Think of some fictional characters from movies, television, books who had a disability. How were they portrayed? </a:t>
            </a:r>
          </a:p>
          <a:p>
            <a:pPr marL="457200" indent="-457200" eaLnBrk="1" hangingPunct="1">
              <a:buFont typeface="Arial" panose="020B0604020202020204" pitchFamily="34" charset="0"/>
              <a:buChar char="•"/>
            </a:pPr>
            <a:r>
              <a:rPr lang="en-US" sz="3200" dirty="0">
                <a:latin typeface="+mj-lt"/>
                <a:ea typeface="Lato" panose="020F0502020204030203" pitchFamily="34" charset="0"/>
                <a:cs typeface="Lato" panose="020F0502020204030203" pitchFamily="34" charset="0"/>
              </a:rPr>
              <a:t>Today at work, are there people with disabilities on your team? Are they given the same respect and responsibilities as others on your team? </a:t>
            </a:r>
          </a:p>
        </p:txBody>
      </p:sp>
      <p:sp>
        <p:nvSpPr>
          <p:cNvPr id="3" name="Footer Placeholder 2">
            <a:extLst>
              <a:ext uri="{FF2B5EF4-FFF2-40B4-BE49-F238E27FC236}">
                <a16:creationId xmlns:a16="http://schemas.microsoft.com/office/drawing/2014/main" id="{A7CAA2CB-42C6-0749-BA21-AA3388F74E24}"/>
              </a:ext>
            </a:extLst>
          </p:cNvPr>
          <p:cNvSpPr>
            <a:spLocks noGrp="1"/>
          </p:cNvSpPr>
          <p:nvPr>
            <p:ph type="ftr" sz="quarter" idx="10"/>
          </p:nvPr>
        </p:nvSpPr>
        <p:spPr/>
        <p:txBody>
          <a:bodyPr/>
          <a:lstStyle/>
          <a:p>
            <a:pPr>
              <a:defRPr/>
            </a:pPr>
            <a:r>
              <a:rPr lang="en-US"/>
              <a:t>www.RespectAbility.org</a:t>
            </a:r>
          </a:p>
        </p:txBody>
      </p:sp>
    </p:spTree>
    <p:extLst>
      <p:ext uri="{BB962C8B-B14F-4D97-AF65-F5344CB8AC3E}">
        <p14:creationId xmlns:p14="http://schemas.microsoft.com/office/powerpoint/2010/main" val="3059365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0DE05B-C3F7-4F94-99F1-EBE745F688D5}"/>
              </a:ext>
            </a:extLst>
          </p:cNvPr>
          <p:cNvSpPr txBox="1"/>
          <p:nvPr/>
        </p:nvSpPr>
        <p:spPr>
          <a:xfrm>
            <a:off x="591127" y="1874728"/>
            <a:ext cx="7961745" cy="3108543"/>
          </a:xfrm>
          <a:prstGeom prst="rect">
            <a:avLst/>
          </a:prstGeom>
          <a:noFill/>
        </p:spPr>
        <p:txBody>
          <a:bodyPr wrap="square" rtlCol="0">
            <a:spAutoFit/>
          </a:bodyPr>
          <a:lstStyle/>
          <a:p>
            <a:pPr algn="ctr"/>
            <a:r>
              <a:rPr lang="en-US" sz="2800" b="1" dirty="0">
                <a:latin typeface="+mj-lt"/>
                <a:ea typeface="Lato" panose="020F0502020204030203" pitchFamily="34" charset="0"/>
                <a:cs typeface="Lato" panose="020F0502020204030203" pitchFamily="34" charset="0"/>
              </a:rPr>
              <a:t>Jennifer Laszlo Mizrahi</a:t>
            </a:r>
            <a:endParaRPr lang="en-US" sz="2800" dirty="0">
              <a:latin typeface="+mj-lt"/>
              <a:ea typeface="Lato" panose="020F0502020204030203" pitchFamily="34" charset="0"/>
              <a:cs typeface="Lato" panose="020F0502020204030203" pitchFamily="34" charset="0"/>
            </a:endParaRPr>
          </a:p>
          <a:p>
            <a:pPr algn="ctr"/>
            <a:r>
              <a:rPr lang="en-US" sz="2800" dirty="0">
                <a:latin typeface="+mj-lt"/>
                <a:ea typeface="Lato" panose="020F0502020204030203" pitchFamily="34" charset="0"/>
                <a:cs typeface="Lato" panose="020F0502020204030203" pitchFamily="34" charset="0"/>
              </a:rPr>
              <a:t>President</a:t>
            </a:r>
          </a:p>
          <a:p>
            <a:pPr algn="ctr"/>
            <a:r>
              <a:rPr lang="en-US" sz="2800" u="sng" dirty="0">
                <a:latin typeface="+mj-lt"/>
                <a:ea typeface="Lato" panose="020F0502020204030203" pitchFamily="34" charset="0"/>
                <a:cs typeface="Lato" panose="020F0502020204030203" pitchFamily="34" charset="0"/>
                <a:hlinkClick r:id="rId2"/>
              </a:rPr>
              <a:t>JenniferM@RespectAbility.org</a:t>
            </a:r>
            <a:endParaRPr lang="en-US" sz="2800" dirty="0">
              <a:latin typeface="+mj-lt"/>
              <a:ea typeface="Lato" panose="020F0502020204030203" pitchFamily="34" charset="0"/>
              <a:cs typeface="Lato" panose="020F0502020204030203" pitchFamily="34" charset="0"/>
            </a:endParaRPr>
          </a:p>
          <a:p>
            <a:pPr algn="ctr"/>
            <a:r>
              <a:rPr lang="en-US" sz="2800" dirty="0">
                <a:latin typeface="+mj-lt"/>
                <a:ea typeface="Lato" panose="020F0502020204030203" pitchFamily="34" charset="0"/>
                <a:cs typeface="Lato" panose="020F0502020204030203" pitchFamily="34" charset="0"/>
              </a:rPr>
              <a:t>11333 Woodglen Drive, Suite 102</a:t>
            </a:r>
          </a:p>
          <a:p>
            <a:pPr algn="ctr"/>
            <a:r>
              <a:rPr lang="en-US" sz="2800" dirty="0">
                <a:latin typeface="+mj-lt"/>
                <a:ea typeface="Lato" panose="020F0502020204030203" pitchFamily="34" charset="0"/>
                <a:cs typeface="Lato" panose="020F0502020204030203" pitchFamily="34" charset="0"/>
              </a:rPr>
              <a:t>Rockville, MD  20852</a:t>
            </a:r>
          </a:p>
          <a:p>
            <a:pPr algn="ctr"/>
            <a:r>
              <a:rPr lang="en-US" sz="2800" dirty="0">
                <a:latin typeface="+mj-lt"/>
                <a:ea typeface="Lato" panose="020F0502020204030203" pitchFamily="34" charset="0"/>
                <a:cs typeface="Lato" panose="020F0502020204030203" pitchFamily="34" charset="0"/>
              </a:rPr>
              <a:t>Office:  (202) 517-6272</a:t>
            </a:r>
          </a:p>
          <a:p>
            <a:pPr algn="ctr"/>
            <a:r>
              <a:rPr lang="en-US" sz="2800" u="sng" dirty="0">
                <a:latin typeface="+mj-lt"/>
                <a:ea typeface="Lato" panose="020F0502020204030203" pitchFamily="34" charset="0"/>
                <a:cs typeface="Lato" panose="020F0502020204030203" pitchFamily="34" charset="0"/>
                <a:hlinkClick r:id="rId3"/>
              </a:rPr>
              <a:t>www.RespectAbility.org</a:t>
            </a:r>
            <a:endParaRPr lang="en-US" sz="2800" u="sng" dirty="0">
              <a:latin typeface="+mj-lt"/>
              <a:ea typeface="Lato" panose="020F0502020204030203" pitchFamily="34" charset="0"/>
              <a:cs typeface="Lato" panose="020F0502020204030203" pitchFamily="34" charset="0"/>
            </a:endParaRPr>
          </a:p>
        </p:txBody>
      </p:sp>
      <p:sp>
        <p:nvSpPr>
          <p:cNvPr id="4" name="Title 3">
            <a:extLst>
              <a:ext uri="{FF2B5EF4-FFF2-40B4-BE49-F238E27FC236}">
                <a16:creationId xmlns:a16="http://schemas.microsoft.com/office/drawing/2014/main" id="{EB1CDEFE-B4EF-4AF6-8D3D-F2D47F82B1B6}"/>
              </a:ext>
            </a:extLst>
          </p:cNvPr>
          <p:cNvSpPr>
            <a:spLocks noGrp="1"/>
          </p:cNvSpPr>
          <p:nvPr>
            <p:ph type="title" idx="4294967295"/>
          </p:nvPr>
        </p:nvSpPr>
        <p:spPr>
          <a:xfrm>
            <a:off x="720437" y="264814"/>
            <a:ext cx="8229599" cy="276999"/>
          </a:xfrm>
        </p:spPr>
        <p:txBody>
          <a:bodyPr/>
          <a:lstStyle/>
          <a:p>
            <a:pPr algn="r" rtl="0"/>
            <a:r>
              <a:rPr lang="en-US" sz="3200" b="1" dirty="0">
                <a:solidFill>
                  <a:srgbClr val="FFFFFF"/>
                </a:solidFill>
                <a:latin typeface="+mj-lt"/>
                <a:ea typeface="Lato" panose="020F0502020204030203" pitchFamily="34" charset="0"/>
                <a:cs typeface="Lato" panose="020F0502020204030203" pitchFamily="34" charset="0"/>
              </a:rPr>
              <a:t>Stay in touch with us!</a:t>
            </a:r>
            <a:endParaRPr lang="en-US" sz="1200" dirty="0">
              <a:effectLst/>
              <a:latin typeface="+mj-lt"/>
              <a:ea typeface="Lato" panose="020F0502020204030203" pitchFamily="34" charset="0"/>
              <a:cs typeface="Lato" panose="020F0502020204030203" pitchFamily="34" charset="0"/>
            </a:endParaRPr>
          </a:p>
          <a:p>
            <a:endParaRPr lang="en-US" sz="1400" dirty="0">
              <a:latin typeface="+mj-lt"/>
              <a:ea typeface="Lato" panose="020F0502020204030203" pitchFamily="34" charset="0"/>
              <a:cs typeface="Lato" panose="020F0502020204030203" pitchFamily="34" charset="0"/>
            </a:endParaRPr>
          </a:p>
        </p:txBody>
      </p:sp>
      <p:sp>
        <p:nvSpPr>
          <p:cNvPr id="5" name="Footer Placeholder 2">
            <a:extLst>
              <a:ext uri="{FF2B5EF4-FFF2-40B4-BE49-F238E27FC236}">
                <a16:creationId xmlns:a16="http://schemas.microsoft.com/office/drawing/2014/main" id="{D58EDAAB-96CC-1145-B880-E134D2ECE58D}"/>
              </a:ext>
            </a:extLst>
          </p:cNvPr>
          <p:cNvSpPr>
            <a:spLocks noGrp="1"/>
          </p:cNvSpPr>
          <p:nvPr>
            <p:ph type="ftr" idx="11"/>
          </p:nvPr>
        </p:nvSpPr>
        <p:spPr>
          <a:xfrm>
            <a:off x="3108975" y="6377943"/>
            <a:ext cx="2926079" cy="276999"/>
          </a:xfrm>
        </p:spPr>
        <p:txBody>
          <a:bodyPr/>
          <a:lstStyle/>
          <a:p>
            <a:r>
              <a:rPr lang="en-US" dirty="0" err="1"/>
              <a:t>www.RespectAbility.org</a:t>
            </a:r>
            <a:endParaRPr lang="en-US" dirty="0"/>
          </a:p>
        </p:txBody>
      </p:sp>
    </p:spTree>
    <p:extLst>
      <p:ext uri="{BB962C8B-B14F-4D97-AF65-F5344CB8AC3E}">
        <p14:creationId xmlns:p14="http://schemas.microsoft.com/office/powerpoint/2010/main" val="1672812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D58EDAAB-96CC-1145-B880-E134D2ECE58D}"/>
              </a:ext>
            </a:extLst>
          </p:cNvPr>
          <p:cNvSpPr>
            <a:spLocks noGrp="1"/>
          </p:cNvSpPr>
          <p:nvPr>
            <p:ph type="ftr" idx="11"/>
          </p:nvPr>
        </p:nvSpPr>
        <p:spPr>
          <a:xfrm>
            <a:off x="3108975" y="6377943"/>
            <a:ext cx="2926079" cy="276999"/>
          </a:xfrm>
        </p:spPr>
        <p:txBody>
          <a:bodyPr/>
          <a:lstStyle/>
          <a:p>
            <a:r>
              <a:rPr lang="en-US" dirty="0" err="1"/>
              <a:t>www.RespectAbility.org</a:t>
            </a:r>
            <a:endParaRPr lang="en-US" dirty="0"/>
          </a:p>
        </p:txBody>
      </p:sp>
      <p:sp>
        <p:nvSpPr>
          <p:cNvPr id="6" name="Text Placeholder 4">
            <a:extLst>
              <a:ext uri="{FF2B5EF4-FFF2-40B4-BE49-F238E27FC236}">
                <a16:creationId xmlns:a16="http://schemas.microsoft.com/office/drawing/2014/main" id="{4EA493E2-5F48-A04A-9D8B-6619763B9E4F}"/>
              </a:ext>
            </a:extLst>
          </p:cNvPr>
          <p:cNvSpPr txBox="1">
            <a:spLocks/>
          </p:cNvSpPr>
          <p:nvPr/>
        </p:nvSpPr>
        <p:spPr>
          <a:xfrm>
            <a:off x="141025" y="3018635"/>
            <a:ext cx="8861950" cy="8207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defTabSz="914400"/>
            <a:r>
              <a:rPr lang="en-US" sz="3600" b="1" kern="0" dirty="0">
                <a:latin typeface="+mj-lt"/>
                <a:ea typeface="Lato" panose="020F0502020204030203" pitchFamily="34" charset="0"/>
                <a:cs typeface="Lato" panose="020F0502020204030203" pitchFamily="34" charset="0"/>
              </a:rPr>
              <a:t>Appendix Slides</a:t>
            </a:r>
            <a:endParaRPr lang="en-US" kern="0" dirty="0">
              <a:latin typeface="+mj-lt"/>
              <a:ea typeface="Lato" panose="020F0502020204030203" pitchFamily="34" charset="0"/>
              <a:cs typeface="Lato" panose="020F0502020204030203" pitchFamily="34" charset="0"/>
            </a:endParaRPr>
          </a:p>
        </p:txBody>
      </p:sp>
      <p:sp>
        <p:nvSpPr>
          <p:cNvPr id="2" name="Title 1">
            <a:extLst>
              <a:ext uri="{FF2B5EF4-FFF2-40B4-BE49-F238E27FC236}">
                <a16:creationId xmlns:a16="http://schemas.microsoft.com/office/drawing/2014/main" id="{3FB406B7-571B-45EC-9D06-F52EAFCDA954}"/>
              </a:ext>
            </a:extLst>
          </p:cNvPr>
          <p:cNvSpPr>
            <a:spLocks noGrp="1"/>
          </p:cNvSpPr>
          <p:nvPr>
            <p:ph type="title" idx="4294967295"/>
          </p:nvPr>
        </p:nvSpPr>
        <p:spPr/>
        <p:txBody>
          <a:bodyPr/>
          <a:lstStyle/>
          <a:p>
            <a:pPr algn="r" rtl="0" eaLnBrk="1" latinLnBrk="0" hangingPunct="1"/>
            <a:r>
              <a:rPr lang="en-US" sz="3600" b="1" dirty="0">
                <a:solidFill>
                  <a:schemeClr val="bg1"/>
                </a:solidFill>
                <a:effectLst/>
                <a:latin typeface="+mj-lt"/>
                <a:ea typeface="Lato" panose="020F0502020204030203" pitchFamily="34" charset="0"/>
                <a:cs typeface="Lato" panose="020F0502020204030203" pitchFamily="34" charset="0"/>
              </a:rPr>
              <a:t>Appendix Slides</a:t>
            </a:r>
            <a:endParaRPr lang="en-US" dirty="0">
              <a:solidFill>
                <a:schemeClr val="bg1"/>
              </a:solidFill>
              <a:effectLst/>
              <a:latin typeface="+mj-lt"/>
            </a:endParaRPr>
          </a:p>
          <a:p>
            <a:endParaRPr lang="en-US" dirty="0">
              <a:latin typeface="+mj-lt"/>
            </a:endParaRPr>
          </a:p>
        </p:txBody>
      </p:sp>
    </p:spTree>
    <p:extLst>
      <p:ext uri="{BB962C8B-B14F-4D97-AF65-F5344CB8AC3E}">
        <p14:creationId xmlns:p14="http://schemas.microsoft.com/office/powerpoint/2010/main" val="2920516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200" b="1" dirty="0">
                <a:solidFill>
                  <a:schemeClr val="bg1"/>
                </a:solidFill>
                <a:latin typeface="+mj-lt"/>
                <a:ea typeface="Lato" panose="020F0502020204030203" pitchFamily="34" charset="0"/>
                <a:cs typeface="Lato" panose="020F0502020204030203" pitchFamily="34" charset="0"/>
              </a:rPr>
              <a:t>New York City Stats</a:t>
            </a:r>
          </a:p>
        </p:txBody>
      </p:sp>
      <p:sp>
        <p:nvSpPr>
          <p:cNvPr id="3" name="Text Placeholder 2"/>
          <p:cNvSpPr>
            <a:spLocks noGrp="1"/>
          </p:cNvSpPr>
          <p:nvPr>
            <p:ph type="body" idx="1"/>
          </p:nvPr>
        </p:nvSpPr>
        <p:spPr>
          <a:xfrm>
            <a:off x="2591254" y="1292936"/>
            <a:ext cx="6263202" cy="4778440"/>
          </a:xfrm>
        </p:spPr>
        <p:txBody>
          <a:bodyPr/>
          <a:lstStyle/>
          <a:p>
            <a:pPr marL="257175" lvl="1" indent="-104775">
              <a:spcBef>
                <a:spcPts val="480"/>
              </a:spcBef>
              <a:buFont typeface="Noto Sans Symbols"/>
              <a:buChar char="❖"/>
            </a:pPr>
            <a:r>
              <a:rPr lang="en-US" sz="2200" dirty="0">
                <a:latin typeface="+mj-lt"/>
                <a:ea typeface="Lato" panose="020F0502020204030203" pitchFamily="34" charset="0"/>
                <a:cs typeface="Lato" panose="020F0502020204030203" pitchFamily="34" charset="0"/>
              </a:rPr>
              <a:t>NYC’s Labor Force Participation Rate (LFPR) is 60.2%.</a:t>
            </a:r>
            <a:r>
              <a:rPr lang="en-US" sz="2200" baseline="30000" dirty="0">
                <a:latin typeface="+mj-lt"/>
                <a:ea typeface="Lato" panose="020F0502020204030203" pitchFamily="34" charset="0"/>
                <a:cs typeface="Lato" panose="020F0502020204030203" pitchFamily="34" charset="0"/>
              </a:rPr>
              <a:t> 1</a:t>
            </a:r>
          </a:p>
          <a:p>
            <a:pPr marL="257175" lvl="1" indent="-104775">
              <a:spcBef>
                <a:spcPts val="480"/>
              </a:spcBef>
              <a:buFont typeface="Noto Sans Symbols"/>
              <a:buChar char="❖"/>
            </a:pPr>
            <a:r>
              <a:rPr lang="en-US" sz="2200" dirty="0">
                <a:latin typeface="+mj-lt"/>
                <a:ea typeface="Lato" panose="020F0502020204030203" pitchFamily="34" charset="0"/>
                <a:cs typeface="Lato" panose="020F0502020204030203" pitchFamily="34" charset="0"/>
              </a:rPr>
              <a:t>70.4% of people without disabilities aged 18 to 64 in New York City are employed.</a:t>
            </a:r>
            <a:r>
              <a:rPr lang="en-US" sz="2200" baseline="30000" dirty="0">
                <a:latin typeface="+mj-lt"/>
                <a:ea typeface="Lato" panose="020F0502020204030203" pitchFamily="34" charset="0"/>
                <a:cs typeface="Lato" panose="020F0502020204030203" pitchFamily="34" charset="0"/>
              </a:rPr>
              <a:t> 2</a:t>
            </a:r>
          </a:p>
          <a:p>
            <a:pPr marL="257175" lvl="1" indent="-104775">
              <a:spcBef>
                <a:spcPts val="480"/>
              </a:spcBef>
              <a:buFont typeface="Noto Sans Symbols"/>
              <a:buChar char="❖"/>
            </a:pPr>
            <a:r>
              <a:rPr lang="en-US" sz="2200" b="1" dirty="0">
                <a:solidFill>
                  <a:schemeClr val="tx1"/>
                </a:solidFill>
                <a:latin typeface="+mj-lt"/>
                <a:ea typeface="Lato" panose="020F0502020204030203" pitchFamily="34" charset="0"/>
                <a:cs typeface="Lato" panose="020F0502020204030203" pitchFamily="34" charset="0"/>
                <a:sym typeface="Wingdings"/>
              </a:rPr>
              <a:t>32.3% of NYC residents w/ disabilities (ages 18-64) have jobs.</a:t>
            </a:r>
            <a:r>
              <a:rPr lang="en-US" sz="2200" b="1" baseline="30000" dirty="0">
                <a:latin typeface="+mj-lt"/>
                <a:ea typeface="Lato" panose="020F0502020204030203" pitchFamily="34" charset="0"/>
                <a:cs typeface="Lato" panose="020F0502020204030203" pitchFamily="34" charset="0"/>
              </a:rPr>
              <a:t> 2</a:t>
            </a:r>
            <a:endParaRPr lang="en-US" sz="2200" b="1" baseline="30000" dirty="0">
              <a:solidFill>
                <a:schemeClr val="tx1"/>
              </a:solidFill>
              <a:latin typeface="+mj-lt"/>
              <a:ea typeface="Lato" panose="020F0502020204030203" pitchFamily="34" charset="0"/>
              <a:cs typeface="Lato" panose="020F0502020204030203" pitchFamily="34" charset="0"/>
              <a:sym typeface="Wingdings"/>
            </a:endParaRPr>
          </a:p>
          <a:p>
            <a:pPr marL="257175" lvl="1" indent="-104775">
              <a:spcBef>
                <a:spcPts val="480"/>
              </a:spcBef>
              <a:buFont typeface="Noto Sans Symbols"/>
              <a:buChar char="❖"/>
            </a:pPr>
            <a:r>
              <a:rPr lang="en-US" sz="2200" dirty="0">
                <a:solidFill>
                  <a:schemeClr val="tx1"/>
                </a:solidFill>
                <a:latin typeface="+mj-lt"/>
                <a:ea typeface="Lato" panose="020F0502020204030203" pitchFamily="34" charset="0"/>
                <a:cs typeface="Lato" panose="020F0502020204030203" pitchFamily="34" charset="0"/>
                <a:sym typeface="Wingdings"/>
              </a:rPr>
              <a:t>There is a 38.1 point gap between the employment rates of PWDs and those without disabilities. “</a:t>
            </a:r>
            <a:r>
              <a:rPr lang="en-US" sz="2200" b="1" dirty="0">
                <a:solidFill>
                  <a:schemeClr val="tx1"/>
                </a:solidFill>
                <a:latin typeface="+mj-lt"/>
                <a:ea typeface="Lato" panose="020F0502020204030203" pitchFamily="34" charset="0"/>
                <a:cs typeface="Lato" panose="020F0502020204030203" pitchFamily="34" charset="0"/>
                <a:sym typeface="Wingdings"/>
              </a:rPr>
              <a:t>The employment gap is greater in NYC than it is at the State or national level.”</a:t>
            </a:r>
            <a:r>
              <a:rPr lang="en-US" sz="2200" baseline="30000" dirty="0">
                <a:latin typeface="+mj-lt"/>
                <a:ea typeface="Lato" panose="020F0502020204030203" pitchFamily="34" charset="0"/>
                <a:cs typeface="Lato" panose="020F0502020204030203" pitchFamily="34" charset="0"/>
              </a:rPr>
              <a:t> 3</a:t>
            </a:r>
            <a:endParaRPr lang="en-US" sz="2200" dirty="0">
              <a:solidFill>
                <a:schemeClr val="tx1"/>
              </a:solidFill>
              <a:latin typeface="+mj-lt"/>
              <a:ea typeface="Lato" panose="020F0502020204030203" pitchFamily="34" charset="0"/>
              <a:cs typeface="Lato" panose="020F0502020204030203" pitchFamily="34" charset="0"/>
              <a:sym typeface="Wingdings"/>
            </a:endParaRPr>
          </a:p>
        </p:txBody>
      </p:sp>
      <p:pic>
        <p:nvPicPr>
          <p:cNvPr id="7" name="Picture 6" descr="Headshot of Bill de Blasio, Mayor of the City of New York. He is a middled age white man wearing a blue shirt and a yellow tie. Behind him are red DE BLASIO FOR MAYOR signs. &#10;" title="Bill de Blasio, Mayor of NYC"/>
          <p:cNvPicPr>
            <a:picLocks noChangeAspect="1"/>
          </p:cNvPicPr>
          <p:nvPr/>
        </p:nvPicPr>
        <p:blipFill>
          <a:blip r:embed="rId3"/>
          <a:stretch>
            <a:fillRect/>
          </a:stretch>
        </p:blipFill>
        <p:spPr>
          <a:xfrm>
            <a:off x="374952" y="1197283"/>
            <a:ext cx="2042379" cy="2042379"/>
          </a:xfrm>
          <a:prstGeom prst="rect">
            <a:avLst/>
          </a:prstGeom>
          <a:ln>
            <a:noFill/>
          </a:ln>
          <a:effectLst>
            <a:softEdge rad="112500"/>
          </a:effectLst>
        </p:spPr>
      </p:pic>
      <p:sp>
        <p:nvSpPr>
          <p:cNvPr id="8" name="TextBox 7"/>
          <p:cNvSpPr txBox="1"/>
          <p:nvPr/>
        </p:nvSpPr>
        <p:spPr>
          <a:xfrm>
            <a:off x="548874" y="3239662"/>
            <a:ext cx="1694534" cy="1200329"/>
          </a:xfrm>
          <a:prstGeom prst="rect">
            <a:avLst/>
          </a:prstGeom>
          <a:noFill/>
        </p:spPr>
        <p:txBody>
          <a:bodyPr wrap="square" rtlCol="0">
            <a:spAutoFit/>
          </a:bodyPr>
          <a:lstStyle/>
          <a:p>
            <a:pPr algn="ctr" defTabSz="914400"/>
            <a:r>
              <a:rPr lang="en-US" sz="2400" kern="0" dirty="0">
                <a:solidFill>
                  <a:srgbClr val="000000"/>
                </a:solidFill>
                <a:latin typeface="+mj-lt"/>
                <a:ea typeface="Lato" panose="020F0502020204030203" pitchFamily="34" charset="0"/>
                <a:cs typeface="Lato" panose="020F0502020204030203" pitchFamily="34" charset="0"/>
                <a:sym typeface="Arial"/>
              </a:rPr>
              <a:t>Mayor Bill de Blasio</a:t>
            </a:r>
          </a:p>
          <a:p>
            <a:pPr algn="ctr" defTabSz="914400"/>
            <a:r>
              <a:rPr lang="en-US" sz="2400" kern="0" dirty="0">
                <a:solidFill>
                  <a:srgbClr val="000000"/>
                </a:solidFill>
                <a:latin typeface="+mj-lt"/>
                <a:ea typeface="Lato" panose="020F0502020204030203" pitchFamily="34" charset="0"/>
                <a:cs typeface="Lato" panose="020F0502020204030203" pitchFamily="34" charset="0"/>
                <a:sym typeface="Arial"/>
              </a:rPr>
              <a:t>(D)</a:t>
            </a:r>
          </a:p>
        </p:txBody>
      </p:sp>
      <p:sp>
        <p:nvSpPr>
          <p:cNvPr id="6" name="Shape 134"/>
          <p:cNvSpPr txBox="1"/>
          <p:nvPr/>
        </p:nvSpPr>
        <p:spPr>
          <a:xfrm>
            <a:off x="155846" y="4439991"/>
            <a:ext cx="2480590" cy="1404948"/>
          </a:xfrm>
          <a:prstGeom prst="rect">
            <a:avLst/>
          </a:prstGeom>
          <a:noFill/>
          <a:ln>
            <a:noFill/>
          </a:ln>
        </p:spPr>
        <p:txBody>
          <a:bodyPr lIns="68569" tIns="34275" rIns="68569" bIns="34275" anchor="t" anchorCtr="0">
            <a:noAutofit/>
          </a:bodyPr>
          <a:lstStyle/>
          <a:p>
            <a:pPr marL="171450" indent="-171450" defTabSz="914400">
              <a:buClr>
                <a:srgbClr val="000000"/>
              </a:buClr>
              <a:buSzPct val="100000"/>
              <a:buFont typeface="Calibri"/>
              <a:buAutoNum type="arabicPeriod"/>
            </a:pPr>
            <a:r>
              <a:rPr lang="en-US" sz="1600" b="1" kern="0" dirty="0">
                <a:solidFill>
                  <a:srgbClr val="000000"/>
                </a:solidFill>
                <a:latin typeface="+mj-lt"/>
                <a:ea typeface="Lato" panose="020F0502020204030203" pitchFamily="34" charset="0"/>
                <a:cs typeface="Lato" panose="020F0502020204030203" pitchFamily="34" charset="0"/>
                <a:sym typeface="Calibri"/>
                <a:hlinkClick r:id="rId4"/>
              </a:rPr>
              <a:t>NYC Comptroller-2016-The State of the City’s Economy and Finances</a:t>
            </a:r>
            <a:endParaRPr lang="en-US" sz="1600" b="1" kern="0" dirty="0">
              <a:solidFill>
                <a:srgbClr val="000000"/>
              </a:solidFill>
              <a:latin typeface="+mj-lt"/>
              <a:ea typeface="Lato" panose="020F0502020204030203" pitchFamily="34" charset="0"/>
              <a:cs typeface="Lato" panose="020F0502020204030203" pitchFamily="34" charset="0"/>
              <a:sym typeface="Calibri"/>
            </a:endParaRPr>
          </a:p>
          <a:p>
            <a:pPr marL="171450" indent="-171450" defTabSz="914400">
              <a:buClr>
                <a:srgbClr val="000000"/>
              </a:buClr>
              <a:buSzPct val="100000"/>
              <a:buFont typeface="Calibri"/>
              <a:buAutoNum type="arabicPeriod"/>
            </a:pPr>
            <a:r>
              <a:rPr lang="en-US" sz="1600" b="1" kern="0" dirty="0">
                <a:solidFill>
                  <a:srgbClr val="000000"/>
                </a:solidFill>
                <a:latin typeface="+mj-lt"/>
                <a:ea typeface="Lato" panose="020F0502020204030203" pitchFamily="34" charset="0"/>
                <a:cs typeface="Lato" panose="020F0502020204030203" pitchFamily="34" charset="0"/>
                <a:sym typeface="Calibri"/>
                <a:hlinkClick r:id="rId5"/>
              </a:rPr>
              <a:t>Census Bureau - 2015 American Community Survey </a:t>
            </a:r>
            <a:endParaRPr lang="en-US" sz="1600" b="1" kern="0" dirty="0">
              <a:solidFill>
                <a:srgbClr val="000000"/>
              </a:solidFill>
              <a:latin typeface="+mj-lt"/>
              <a:ea typeface="Lato" panose="020F0502020204030203" pitchFamily="34" charset="0"/>
              <a:cs typeface="Lato" panose="020F0502020204030203" pitchFamily="34" charset="0"/>
              <a:sym typeface="Calibri"/>
            </a:endParaRPr>
          </a:p>
          <a:p>
            <a:pPr marL="171450" indent="-171450" defTabSz="914400">
              <a:buClr>
                <a:srgbClr val="000000"/>
              </a:buClr>
              <a:buSzPct val="100000"/>
              <a:buFont typeface="Calibri"/>
              <a:buAutoNum type="arabicPeriod"/>
            </a:pPr>
            <a:r>
              <a:rPr lang="en-US" sz="1600" b="1" kern="0" dirty="0">
                <a:solidFill>
                  <a:srgbClr val="000000"/>
                </a:solidFill>
                <a:latin typeface="+mj-lt"/>
                <a:ea typeface="Lato" panose="020F0502020204030203" pitchFamily="34" charset="0"/>
                <a:cs typeface="Lato" panose="020F0502020204030203" pitchFamily="34" charset="0"/>
                <a:sym typeface="Calibri"/>
                <a:hlinkClick r:id="rId6"/>
              </a:rPr>
              <a:t>CID-NY ADA at 26 in New York City</a:t>
            </a:r>
            <a:endParaRPr lang="en-US" sz="1600" b="1" kern="0" dirty="0">
              <a:solidFill>
                <a:srgbClr val="000000"/>
              </a:solidFill>
              <a:latin typeface="+mj-lt"/>
              <a:ea typeface="Lato" panose="020F0502020204030203" pitchFamily="34" charset="0"/>
              <a:cs typeface="Lato" panose="020F0502020204030203" pitchFamily="34" charset="0"/>
              <a:sym typeface="Calibri"/>
            </a:endParaRPr>
          </a:p>
          <a:p>
            <a:pPr marL="171450" indent="-171450" defTabSz="914400">
              <a:buClr>
                <a:srgbClr val="000000"/>
              </a:buClr>
              <a:buSzPct val="100000"/>
              <a:buFont typeface="Arial"/>
              <a:buAutoNum type="arabicPeriod"/>
            </a:pPr>
            <a:endParaRPr lang="en-US" sz="1600" b="1" u="sng" kern="0" dirty="0">
              <a:solidFill>
                <a:srgbClr val="0000FF"/>
              </a:solidFill>
              <a:latin typeface="+mj-lt"/>
              <a:ea typeface="Lato" panose="020F0502020204030203" pitchFamily="34" charset="0"/>
              <a:cs typeface="Lato" panose="020F0502020204030203" pitchFamily="34" charset="0"/>
              <a:sym typeface="Arial"/>
              <a:hlinkClick r:id="" action="ppaction://noaction"/>
            </a:endParaRPr>
          </a:p>
          <a:p>
            <a:pPr marL="171450" indent="-171450" defTabSz="914400">
              <a:buClr>
                <a:srgbClr val="000000"/>
              </a:buClr>
              <a:buSzPct val="100000"/>
              <a:buFont typeface="Arial"/>
              <a:buAutoNum type="arabicPeriod"/>
            </a:pPr>
            <a:endParaRPr lang="en-US" sz="1600" b="1" u="sng" kern="0" dirty="0">
              <a:solidFill>
                <a:srgbClr val="0000FF"/>
              </a:solidFill>
              <a:latin typeface="+mj-lt"/>
              <a:ea typeface="Lato" panose="020F0502020204030203" pitchFamily="34" charset="0"/>
              <a:cs typeface="Lato" panose="020F0502020204030203" pitchFamily="34" charset="0"/>
              <a:sym typeface="Arial"/>
              <a:hlinkClick r:id="" action="ppaction://noaction"/>
            </a:endParaRPr>
          </a:p>
          <a:p>
            <a:pPr marL="171450" indent="-171450" defTabSz="914400">
              <a:buClr>
                <a:srgbClr val="000000"/>
              </a:buClr>
              <a:buSzPct val="100000"/>
              <a:buFont typeface="Arial"/>
              <a:buAutoNum type="arabicPeriod"/>
            </a:pPr>
            <a:endParaRPr lang="en-US" sz="1600" b="1" u="sng" kern="0" dirty="0">
              <a:solidFill>
                <a:srgbClr val="0000FF"/>
              </a:solidFill>
              <a:latin typeface="+mj-lt"/>
              <a:ea typeface="Lato" panose="020F0502020204030203" pitchFamily="34" charset="0"/>
              <a:cs typeface="Lato" panose="020F0502020204030203" pitchFamily="34" charset="0"/>
              <a:sym typeface="Arial"/>
              <a:hlinkClick r:id="rId7"/>
            </a:endParaRPr>
          </a:p>
        </p:txBody>
      </p:sp>
      <p:sp>
        <p:nvSpPr>
          <p:cNvPr id="4" name="Footer Placeholder 3">
            <a:extLst>
              <a:ext uri="{FF2B5EF4-FFF2-40B4-BE49-F238E27FC236}">
                <a16:creationId xmlns:a16="http://schemas.microsoft.com/office/drawing/2014/main" id="{E425AD4F-7FCF-DA48-9E7D-B32DA35F1DBE}"/>
              </a:ext>
            </a:extLst>
          </p:cNvPr>
          <p:cNvSpPr>
            <a:spLocks noGrp="1"/>
          </p:cNvSpPr>
          <p:nvPr>
            <p:ph type="ftr" idx="11"/>
          </p:nvPr>
        </p:nvSpPr>
        <p:spPr/>
        <p:txBody>
          <a:bodyPr/>
          <a:lstStyle/>
          <a:p>
            <a:r>
              <a:rPr lang="en-US"/>
              <a:t>www.RespectAbility.org</a:t>
            </a:r>
          </a:p>
        </p:txBody>
      </p:sp>
    </p:spTree>
    <p:extLst>
      <p:ext uri="{BB962C8B-B14F-4D97-AF65-F5344CB8AC3E}">
        <p14:creationId xmlns:p14="http://schemas.microsoft.com/office/powerpoint/2010/main" val="1712103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200" b="1" dirty="0">
                <a:solidFill>
                  <a:schemeClr val="bg1"/>
                </a:solidFill>
                <a:latin typeface="+mj-lt"/>
                <a:ea typeface="Lato" panose="020F0502020204030203" pitchFamily="34" charset="0"/>
                <a:cs typeface="Lato" panose="020F0502020204030203" pitchFamily="34" charset="0"/>
              </a:rPr>
              <a:t>NYC and PWDs Stats</a:t>
            </a:r>
          </a:p>
        </p:txBody>
      </p:sp>
      <p:sp>
        <p:nvSpPr>
          <p:cNvPr id="3" name="Text Placeholder 2"/>
          <p:cNvSpPr>
            <a:spLocks noGrp="1"/>
          </p:cNvSpPr>
          <p:nvPr>
            <p:ph type="body" idx="1"/>
          </p:nvPr>
        </p:nvSpPr>
        <p:spPr>
          <a:xfrm>
            <a:off x="2591253" y="1197283"/>
            <a:ext cx="6408367" cy="4778440"/>
          </a:xfrm>
        </p:spPr>
        <p:txBody>
          <a:bodyPr/>
          <a:lstStyle/>
          <a:p>
            <a:pPr marL="257175" lvl="1" indent="-104775">
              <a:spcBef>
                <a:spcPts val="480"/>
              </a:spcBef>
              <a:buFont typeface="Noto Sans Symbols"/>
              <a:buChar char="❖"/>
            </a:pPr>
            <a:r>
              <a:rPr lang="en-US" sz="2200" dirty="0">
                <a:solidFill>
                  <a:schemeClr val="tx1"/>
                </a:solidFill>
                <a:latin typeface="+mj-lt"/>
                <a:ea typeface="Lato" panose="020F0502020204030203" pitchFamily="34" charset="0"/>
                <a:cs typeface="Lato" panose="020F0502020204030203" pitchFamily="34" charset="0"/>
                <a:sym typeface="Wingdings"/>
              </a:rPr>
              <a:t>New York ranks 37th in the country in terms of jobs for PWDs.</a:t>
            </a:r>
            <a:r>
              <a:rPr lang="en-US" sz="2200" baseline="30000" dirty="0">
                <a:latin typeface="+mj-lt"/>
                <a:ea typeface="Lato" panose="020F0502020204030203" pitchFamily="34" charset="0"/>
                <a:cs typeface="Lato" panose="020F0502020204030203" pitchFamily="34" charset="0"/>
              </a:rPr>
              <a:t> 1</a:t>
            </a:r>
            <a:endParaRPr lang="en-US" sz="2200" dirty="0">
              <a:solidFill>
                <a:schemeClr val="tx1"/>
              </a:solidFill>
              <a:latin typeface="+mj-lt"/>
              <a:ea typeface="Lato" panose="020F0502020204030203" pitchFamily="34" charset="0"/>
              <a:cs typeface="Lato" panose="020F0502020204030203" pitchFamily="34" charset="0"/>
              <a:sym typeface="Wingdings"/>
            </a:endParaRPr>
          </a:p>
          <a:p>
            <a:pPr marL="257175" lvl="1" indent="-104775">
              <a:spcBef>
                <a:spcPts val="480"/>
              </a:spcBef>
              <a:buFont typeface="Noto Sans Symbols"/>
              <a:buChar char="❖"/>
            </a:pPr>
            <a:r>
              <a:rPr lang="en-US" sz="2200" dirty="0">
                <a:solidFill>
                  <a:schemeClr val="tx1"/>
                </a:solidFill>
                <a:latin typeface="+mj-lt"/>
                <a:ea typeface="Lato" panose="020F0502020204030203" pitchFamily="34" charset="0"/>
                <a:cs typeface="Lato" panose="020F0502020204030203" pitchFamily="34" charset="0"/>
                <a:sym typeface="Wingdings"/>
              </a:rPr>
              <a:t>In total, there are 948,208 NYC residents with disabilities.</a:t>
            </a:r>
            <a:r>
              <a:rPr lang="en-US" sz="2200" baseline="30000" dirty="0">
                <a:latin typeface="+mj-lt"/>
                <a:ea typeface="Lato" panose="020F0502020204030203" pitchFamily="34" charset="0"/>
                <a:cs typeface="Lato" panose="020F0502020204030203" pitchFamily="34" charset="0"/>
              </a:rPr>
              <a:t> 2</a:t>
            </a:r>
            <a:endParaRPr lang="en-US" sz="2200" baseline="30000" dirty="0">
              <a:solidFill>
                <a:schemeClr val="tx1"/>
              </a:solidFill>
              <a:latin typeface="+mj-lt"/>
              <a:ea typeface="Lato" panose="020F0502020204030203" pitchFamily="34" charset="0"/>
              <a:cs typeface="Lato" panose="020F0502020204030203" pitchFamily="34" charset="0"/>
              <a:sym typeface="Wingdings"/>
            </a:endParaRPr>
          </a:p>
          <a:p>
            <a:pPr marL="257175" lvl="1" indent="-104775">
              <a:spcBef>
                <a:spcPts val="480"/>
              </a:spcBef>
              <a:buFont typeface="Noto Sans Symbols"/>
              <a:buChar char="❖"/>
            </a:pPr>
            <a:r>
              <a:rPr lang="en-US" sz="2200" dirty="0">
                <a:solidFill>
                  <a:schemeClr val="tx1"/>
                </a:solidFill>
                <a:latin typeface="+mj-lt"/>
                <a:ea typeface="Lato" panose="020F0502020204030203" pitchFamily="34" charset="0"/>
                <a:cs typeface="Lato" panose="020F0502020204030203" pitchFamily="34" charset="0"/>
                <a:sym typeface="Wingdings"/>
              </a:rPr>
              <a:t>Out of that number, there are 460,425 working age (18-64) people with disabilities living in New York City.</a:t>
            </a:r>
            <a:r>
              <a:rPr lang="en-US" sz="2200" baseline="30000" dirty="0">
                <a:latin typeface="+mj-lt"/>
                <a:ea typeface="Lato" panose="020F0502020204030203" pitchFamily="34" charset="0"/>
                <a:cs typeface="Lato" panose="020F0502020204030203" pitchFamily="34" charset="0"/>
              </a:rPr>
              <a:t> 2</a:t>
            </a:r>
            <a:endParaRPr lang="en-US" sz="2200" baseline="30000" dirty="0">
              <a:solidFill>
                <a:schemeClr val="tx1"/>
              </a:solidFill>
              <a:latin typeface="+mj-lt"/>
              <a:ea typeface="Lato" panose="020F0502020204030203" pitchFamily="34" charset="0"/>
              <a:cs typeface="Lato" panose="020F0502020204030203" pitchFamily="34" charset="0"/>
              <a:sym typeface="Wingdings"/>
            </a:endParaRPr>
          </a:p>
          <a:p>
            <a:pPr marL="257175" lvl="1" indent="-104775">
              <a:spcBef>
                <a:spcPts val="480"/>
              </a:spcBef>
              <a:buFont typeface="Noto Sans Symbols"/>
              <a:buChar char="❖"/>
            </a:pPr>
            <a:r>
              <a:rPr lang="en-US" sz="2200" dirty="0">
                <a:solidFill>
                  <a:schemeClr val="tx1"/>
                </a:solidFill>
                <a:latin typeface="+mj-lt"/>
                <a:ea typeface="Lato" panose="020F0502020204030203" pitchFamily="34" charset="0"/>
                <a:cs typeface="Lato" panose="020F0502020204030203" pitchFamily="34" charset="0"/>
                <a:sym typeface="Wingdings"/>
              </a:rPr>
              <a:t>31% of all NYC residents with disabilities live in poverty.</a:t>
            </a:r>
            <a:r>
              <a:rPr lang="en-US" sz="2200" baseline="30000" dirty="0">
                <a:solidFill>
                  <a:schemeClr val="tx1"/>
                </a:solidFill>
                <a:latin typeface="+mj-lt"/>
                <a:ea typeface="Lato" panose="020F0502020204030203" pitchFamily="34" charset="0"/>
                <a:cs typeface="Lato" panose="020F0502020204030203" pitchFamily="34" charset="0"/>
                <a:sym typeface="Wingdings"/>
              </a:rPr>
              <a:t>2</a:t>
            </a:r>
          </a:p>
          <a:p>
            <a:pPr marL="564360" lvl="2" indent="-104775">
              <a:spcBef>
                <a:spcPts val="480"/>
              </a:spcBef>
              <a:buFont typeface="Noto Sans Symbols"/>
              <a:buChar char="❖"/>
            </a:pPr>
            <a:r>
              <a:rPr lang="en-US" sz="2200" b="1" dirty="0">
                <a:solidFill>
                  <a:schemeClr val="tx1"/>
                </a:solidFill>
                <a:latin typeface="+mj-lt"/>
                <a:ea typeface="Lato" panose="020F0502020204030203" pitchFamily="34" charset="0"/>
                <a:cs typeface="Lato" panose="020F0502020204030203" pitchFamily="34" charset="0"/>
                <a:sym typeface="Wingdings"/>
              </a:rPr>
              <a:t>39.3% (116,313) of Hispanics with disabilities in NYC live in poverty. </a:t>
            </a:r>
          </a:p>
          <a:p>
            <a:pPr marL="564360" lvl="2" indent="-104775">
              <a:spcBef>
                <a:spcPts val="480"/>
              </a:spcBef>
              <a:buFont typeface="Noto Sans Symbols"/>
              <a:buChar char="❖"/>
            </a:pPr>
            <a:r>
              <a:rPr lang="en-US" sz="2200" dirty="0">
                <a:solidFill>
                  <a:schemeClr val="tx1"/>
                </a:solidFill>
                <a:latin typeface="+mj-lt"/>
                <a:ea typeface="Lato" panose="020F0502020204030203" pitchFamily="34" charset="0"/>
                <a:cs typeface="Lato" panose="020F0502020204030203" pitchFamily="34" charset="0"/>
                <a:sym typeface="Wingdings"/>
              </a:rPr>
              <a:t>34.5% (84,066) of African Americans with disabilities in NYC live in  poverty.</a:t>
            </a:r>
          </a:p>
          <a:p>
            <a:pPr marL="564360" lvl="2" indent="-104775">
              <a:spcBef>
                <a:spcPts val="480"/>
              </a:spcBef>
              <a:buFont typeface="Noto Sans Symbols"/>
              <a:buChar char="❖"/>
            </a:pPr>
            <a:r>
              <a:rPr lang="en-US" sz="2200" dirty="0">
                <a:solidFill>
                  <a:schemeClr val="tx1"/>
                </a:solidFill>
                <a:latin typeface="+mj-lt"/>
                <a:ea typeface="Lato" panose="020F0502020204030203" pitchFamily="34" charset="0"/>
                <a:cs typeface="Lato" panose="020F0502020204030203" pitchFamily="34" charset="0"/>
                <a:sym typeface="Wingdings"/>
              </a:rPr>
              <a:t>28.9% ( 24,868) of Asians with disabilities in NYC live in poverty. </a:t>
            </a:r>
          </a:p>
        </p:txBody>
      </p:sp>
      <p:pic>
        <p:nvPicPr>
          <p:cNvPr id="7" name="Picture 6" descr="Headshot of Bill de Blasio, Mayor of the City of New York. He is a middled age white man wearing a blue shirt and a yellow tie. Behind him are red DE BLASIO FOR MAYOR signs. &#10;" title="Bill de Blasio, Mayor of NYC"/>
          <p:cNvPicPr>
            <a:picLocks noChangeAspect="1"/>
          </p:cNvPicPr>
          <p:nvPr/>
        </p:nvPicPr>
        <p:blipFill>
          <a:blip r:embed="rId3"/>
          <a:stretch>
            <a:fillRect/>
          </a:stretch>
        </p:blipFill>
        <p:spPr>
          <a:xfrm>
            <a:off x="374952" y="1197283"/>
            <a:ext cx="2042379" cy="2042379"/>
          </a:xfrm>
          <a:prstGeom prst="rect">
            <a:avLst/>
          </a:prstGeom>
          <a:ln>
            <a:noFill/>
          </a:ln>
          <a:effectLst>
            <a:softEdge rad="112500"/>
          </a:effectLst>
        </p:spPr>
      </p:pic>
      <p:sp>
        <p:nvSpPr>
          <p:cNvPr id="8" name="TextBox 7"/>
          <p:cNvSpPr txBox="1"/>
          <p:nvPr/>
        </p:nvSpPr>
        <p:spPr>
          <a:xfrm>
            <a:off x="548874" y="3239662"/>
            <a:ext cx="1694534" cy="1200329"/>
          </a:xfrm>
          <a:prstGeom prst="rect">
            <a:avLst/>
          </a:prstGeom>
          <a:noFill/>
        </p:spPr>
        <p:txBody>
          <a:bodyPr wrap="square" rtlCol="0">
            <a:spAutoFit/>
          </a:bodyPr>
          <a:lstStyle/>
          <a:p>
            <a:pPr algn="ctr" defTabSz="914400"/>
            <a:r>
              <a:rPr lang="en-US" sz="24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Mayor Bill de Blasio</a:t>
            </a:r>
          </a:p>
          <a:p>
            <a:pPr algn="ctr" defTabSz="914400"/>
            <a:r>
              <a:rPr lang="en-US" sz="24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(D)</a:t>
            </a:r>
          </a:p>
        </p:txBody>
      </p:sp>
      <p:sp>
        <p:nvSpPr>
          <p:cNvPr id="6" name="Shape 134"/>
          <p:cNvSpPr txBox="1"/>
          <p:nvPr/>
        </p:nvSpPr>
        <p:spPr>
          <a:xfrm>
            <a:off x="289546" y="5077422"/>
            <a:ext cx="2614076" cy="1404948"/>
          </a:xfrm>
          <a:prstGeom prst="rect">
            <a:avLst/>
          </a:prstGeom>
          <a:noFill/>
          <a:ln>
            <a:noFill/>
          </a:ln>
        </p:spPr>
        <p:txBody>
          <a:bodyPr lIns="68569" tIns="34275" rIns="68569" bIns="34275" anchor="t" anchorCtr="0">
            <a:noAutofit/>
          </a:bodyPr>
          <a:lstStyle/>
          <a:p>
            <a:pPr marL="171450" indent="-171450" defTabSz="914400">
              <a:buClr>
                <a:srgbClr val="000000"/>
              </a:buClr>
              <a:buSzPct val="100000"/>
              <a:buFont typeface="Calibri"/>
              <a:buAutoNum type="arabicPeriod"/>
            </a:pPr>
            <a:r>
              <a:rPr lang="en-US" sz="1600" b="1" u="sng" kern="0" dirty="0">
                <a:solidFill>
                  <a:srgbClr val="0000FF"/>
                </a:solidFill>
                <a:latin typeface="Lato" panose="020F0502020204030203" pitchFamily="34" charset="0"/>
                <a:ea typeface="Lato" panose="020F0502020204030203" pitchFamily="34" charset="0"/>
                <a:cs typeface="Lato" panose="020F0502020204030203" pitchFamily="34" charset="0"/>
                <a:sym typeface="Arial"/>
                <a:hlinkClick r:id="rId4"/>
              </a:rPr>
              <a:t>Annual Disability Statistics Compendium</a:t>
            </a:r>
          </a:p>
          <a:p>
            <a:pPr marL="171450" indent="-171450" defTabSz="914400">
              <a:buClr>
                <a:srgbClr val="000000"/>
              </a:buClr>
              <a:buSzPct val="100000"/>
              <a:buFont typeface="Calibri"/>
              <a:buAutoNum type="arabicPeriod"/>
            </a:pPr>
            <a:r>
              <a:rPr lang="en-US" sz="1600" b="1" kern="0" dirty="0">
                <a:solidFill>
                  <a:srgbClr val="000000"/>
                </a:solidFill>
                <a:latin typeface="Lato" panose="020F0502020204030203" pitchFamily="34" charset="0"/>
                <a:ea typeface="Lato" panose="020F0502020204030203" pitchFamily="34" charset="0"/>
                <a:cs typeface="Lato" panose="020F0502020204030203" pitchFamily="34" charset="0"/>
                <a:sym typeface="Calibri"/>
                <a:hlinkClick r:id="rId5"/>
              </a:rPr>
              <a:t>MOPD-NYC PWDs Statistics Updated 2016</a:t>
            </a:r>
            <a:endParaRPr lang="en-US" sz="1600" b="1" kern="0" dirty="0">
              <a:solidFill>
                <a:srgbClr val="000000"/>
              </a:solidFill>
              <a:latin typeface="Lato" panose="020F0502020204030203" pitchFamily="34" charset="0"/>
              <a:ea typeface="Lato" panose="020F0502020204030203" pitchFamily="34" charset="0"/>
              <a:cs typeface="Lato" panose="020F0502020204030203" pitchFamily="34" charset="0"/>
              <a:sym typeface="Calibri"/>
            </a:endParaRPr>
          </a:p>
          <a:p>
            <a:pPr marL="171450" indent="-171450" defTabSz="914400">
              <a:buClr>
                <a:srgbClr val="000000"/>
              </a:buClr>
              <a:buSzPct val="100000"/>
              <a:buFont typeface="Calibri"/>
              <a:buAutoNum type="arabicPeriod"/>
            </a:pPr>
            <a:endParaRPr lang="en-US" sz="1600" b="1" kern="0" dirty="0">
              <a:solidFill>
                <a:srgbClr val="000000"/>
              </a:solidFill>
              <a:latin typeface="Lato" panose="020F0502020204030203" pitchFamily="34" charset="0"/>
              <a:ea typeface="Lato" panose="020F0502020204030203" pitchFamily="34" charset="0"/>
              <a:cs typeface="Lato" panose="020F0502020204030203" pitchFamily="34" charset="0"/>
              <a:sym typeface="Calibri"/>
            </a:endParaRPr>
          </a:p>
          <a:p>
            <a:pPr marL="171450" indent="-171450" defTabSz="914400">
              <a:buClr>
                <a:srgbClr val="000000"/>
              </a:buClr>
              <a:buSzPct val="100000"/>
              <a:buFont typeface="Arial"/>
              <a:buAutoNum type="arabicPeriod"/>
            </a:pPr>
            <a:endParaRPr lang="en-US" sz="1600" b="1" u="sng" kern="0" dirty="0">
              <a:solidFill>
                <a:srgbClr val="0000FF"/>
              </a:solidFill>
              <a:latin typeface="Lato" panose="020F0502020204030203" pitchFamily="34" charset="0"/>
              <a:ea typeface="Lato" panose="020F0502020204030203" pitchFamily="34" charset="0"/>
              <a:cs typeface="Lato" panose="020F0502020204030203" pitchFamily="34" charset="0"/>
              <a:sym typeface="Arial"/>
              <a:hlinkClick r:id="" action="ppaction://noaction"/>
            </a:endParaRPr>
          </a:p>
          <a:p>
            <a:pPr marL="171450" indent="-171450" defTabSz="914400">
              <a:buClr>
                <a:srgbClr val="000000"/>
              </a:buClr>
              <a:buSzPct val="100000"/>
              <a:buFont typeface="Arial"/>
              <a:buAutoNum type="arabicPeriod"/>
            </a:pPr>
            <a:endParaRPr lang="en-US" sz="1600" b="1" u="sng" kern="0" dirty="0">
              <a:solidFill>
                <a:srgbClr val="0000FF"/>
              </a:solidFill>
              <a:latin typeface="Lato" panose="020F0502020204030203" pitchFamily="34" charset="0"/>
              <a:ea typeface="Lato" panose="020F0502020204030203" pitchFamily="34" charset="0"/>
              <a:cs typeface="Lato" panose="020F0502020204030203" pitchFamily="34" charset="0"/>
              <a:sym typeface="Arial"/>
              <a:hlinkClick r:id="" action="ppaction://noaction"/>
            </a:endParaRPr>
          </a:p>
          <a:p>
            <a:pPr marL="171450" indent="-171450" defTabSz="914400">
              <a:buClr>
                <a:srgbClr val="000000"/>
              </a:buClr>
              <a:buSzPct val="100000"/>
              <a:buFont typeface="Arial"/>
              <a:buAutoNum type="arabicPeriod"/>
            </a:pPr>
            <a:endParaRPr lang="en-US" sz="1600" b="1" u="sng" kern="0" dirty="0">
              <a:solidFill>
                <a:srgbClr val="0000FF"/>
              </a:solidFill>
              <a:latin typeface="Lato" panose="020F0502020204030203" pitchFamily="34" charset="0"/>
              <a:ea typeface="Lato" panose="020F0502020204030203" pitchFamily="34" charset="0"/>
              <a:cs typeface="Lato" panose="020F0502020204030203" pitchFamily="34" charset="0"/>
              <a:sym typeface="Arial"/>
              <a:hlinkClick r:id="rId4"/>
            </a:endParaRPr>
          </a:p>
        </p:txBody>
      </p:sp>
      <p:sp>
        <p:nvSpPr>
          <p:cNvPr id="4" name="Footer Placeholder 3">
            <a:extLst>
              <a:ext uri="{FF2B5EF4-FFF2-40B4-BE49-F238E27FC236}">
                <a16:creationId xmlns:a16="http://schemas.microsoft.com/office/drawing/2014/main" id="{85E1FACA-F820-A340-89DB-B1DC492F012D}"/>
              </a:ext>
            </a:extLst>
          </p:cNvPr>
          <p:cNvSpPr>
            <a:spLocks noGrp="1"/>
          </p:cNvSpPr>
          <p:nvPr>
            <p:ph type="ftr" idx="11"/>
          </p:nvPr>
        </p:nvSpPr>
        <p:spPr>
          <a:xfrm>
            <a:off x="5760736" y="6343870"/>
            <a:ext cx="2926079" cy="276999"/>
          </a:xfrm>
        </p:spPr>
        <p:txBody>
          <a:bodyPr/>
          <a:lstStyle/>
          <a:p>
            <a:r>
              <a:rPr lang="en-US" dirty="0" err="1"/>
              <a:t>www.RespectAbility.org</a:t>
            </a:r>
            <a:endParaRPr lang="en-US" dirty="0"/>
          </a:p>
        </p:txBody>
      </p:sp>
    </p:spTree>
    <p:extLst>
      <p:ext uri="{BB962C8B-B14F-4D97-AF65-F5344CB8AC3E}">
        <p14:creationId xmlns:p14="http://schemas.microsoft.com/office/powerpoint/2010/main" val="3920736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C0C9E1-2A1E-442F-9AFD-C31FF4C4DF32}"/>
              </a:ext>
            </a:extLst>
          </p:cNvPr>
          <p:cNvSpPr>
            <a:spLocks noGrp="1"/>
          </p:cNvSpPr>
          <p:nvPr>
            <p:ph type="title"/>
          </p:nvPr>
        </p:nvSpPr>
        <p:spPr>
          <a:xfrm>
            <a:off x="643196" y="0"/>
            <a:ext cx="8229599" cy="276999"/>
          </a:xfrm>
        </p:spPr>
        <p:txBody>
          <a:bodyPr/>
          <a:lstStyle/>
          <a:p>
            <a:pPr algn="r"/>
            <a:r>
              <a:rPr lang="en-US" sz="3200" b="1" dirty="0">
                <a:solidFill>
                  <a:schemeClr val="bg1"/>
                </a:solidFill>
                <a:latin typeface="+mj-lt"/>
                <a:ea typeface="Lato" panose="020F0502020204030203" pitchFamily="34" charset="0"/>
                <a:cs typeface="Lato" panose="020F0502020204030203" pitchFamily="34" charset="0"/>
              </a:rPr>
              <a:t>Population by Disability Type </a:t>
            </a:r>
            <a:br>
              <a:rPr lang="en-US" sz="3200" b="1" dirty="0">
                <a:solidFill>
                  <a:schemeClr val="bg1"/>
                </a:solidFill>
                <a:latin typeface="+mj-lt"/>
                <a:ea typeface="Lato" panose="020F0502020204030203" pitchFamily="34" charset="0"/>
                <a:cs typeface="Lato" panose="020F0502020204030203" pitchFamily="34" charset="0"/>
              </a:rPr>
            </a:br>
            <a:r>
              <a:rPr lang="en-US" sz="3200" b="1" dirty="0">
                <a:solidFill>
                  <a:schemeClr val="bg1"/>
                </a:solidFill>
                <a:latin typeface="+mj-lt"/>
                <a:ea typeface="Lato" panose="020F0502020204030203" pitchFamily="34" charset="0"/>
                <a:cs typeface="Lato" panose="020F0502020204030203" pitchFamily="34" charset="0"/>
              </a:rPr>
              <a:t>New York City, 2014</a:t>
            </a:r>
          </a:p>
        </p:txBody>
      </p:sp>
      <p:pic>
        <p:nvPicPr>
          <p:cNvPr id="7" name="Picture 6" descr="Population by Disability Type &#10;New York City, 2014&#10;Pie chart displaying:&#10;54 percent have two or more disabilities&#10;46 percent have one disability&#10;19 percent ambulatory&#10;9 percent cognitive&#10;7 percent hearing&#10;7 percent vision&#10;3 percent independent living&#10;1 percent self care&#10;948,208 with a disability&#10;&#10;Total population 8,492,233&#10;without a disability 7,544,025&#10;with a disability 948,208&#10;has one disability 438,405&#10;Cognitive 87,078&#10;Ambulatory 178,998&#10;Independent Living 29,557&#10;Self-care 8,025&#10;Vision 65,673&#10;Hearing 69,074&#10;Has two or more disabilities 509,803">
            <a:extLst>
              <a:ext uri="{FF2B5EF4-FFF2-40B4-BE49-F238E27FC236}">
                <a16:creationId xmlns:a16="http://schemas.microsoft.com/office/drawing/2014/main" id="{55BA6695-F39A-440A-B8C5-AD29C94C35E9}"/>
              </a:ext>
            </a:extLst>
          </p:cNvPr>
          <p:cNvPicPr>
            <a:picLocks noChangeAspect="1"/>
          </p:cNvPicPr>
          <p:nvPr/>
        </p:nvPicPr>
        <p:blipFill>
          <a:blip r:embed="rId2"/>
          <a:stretch>
            <a:fillRect/>
          </a:stretch>
        </p:blipFill>
        <p:spPr>
          <a:xfrm>
            <a:off x="247973" y="1258557"/>
            <a:ext cx="8624822" cy="5484659"/>
          </a:xfrm>
          <a:prstGeom prst="rect">
            <a:avLst/>
          </a:prstGeom>
        </p:spPr>
      </p:pic>
      <p:sp>
        <p:nvSpPr>
          <p:cNvPr id="5" name="Text Placeholder 4">
            <a:extLst>
              <a:ext uri="{FF2B5EF4-FFF2-40B4-BE49-F238E27FC236}">
                <a16:creationId xmlns:a16="http://schemas.microsoft.com/office/drawing/2014/main" id="{37A35032-51BA-4E67-8AA3-8AACA4D0873C}"/>
              </a:ext>
            </a:extLst>
          </p:cNvPr>
          <p:cNvSpPr>
            <a:spLocks noGrp="1"/>
          </p:cNvSpPr>
          <p:nvPr>
            <p:ph type="body" idx="1"/>
          </p:nvPr>
        </p:nvSpPr>
        <p:spPr>
          <a:xfrm>
            <a:off x="5145453" y="5916544"/>
            <a:ext cx="3549097" cy="546249"/>
          </a:xfrm>
        </p:spPr>
        <p:txBody>
          <a:bodyPr/>
          <a:lstStyle/>
          <a:p>
            <a:r>
              <a:rPr lang="en-US" sz="900" b="1" dirty="0">
                <a:latin typeface="+mj-lt"/>
              </a:rPr>
              <a:t>Sources: U.S. Census Bureau, 2014 American Community Survey-Public Use Microdata Sample Population Division-New York City Department of City Planning / </a:t>
            </a:r>
            <a:r>
              <a:rPr lang="en-US" sz="900" b="1" dirty="0">
                <a:latin typeface="+mj-lt"/>
                <a:hlinkClick r:id="rId3"/>
              </a:rPr>
              <a:t>MOPD NYC People with Disabilities Statistics Updated 2016 </a:t>
            </a:r>
            <a:endParaRPr lang="en-US" sz="900" b="1" dirty="0">
              <a:latin typeface="+mj-lt"/>
            </a:endParaRPr>
          </a:p>
        </p:txBody>
      </p:sp>
      <p:sp>
        <p:nvSpPr>
          <p:cNvPr id="2" name="Footer Placeholder 1">
            <a:extLst>
              <a:ext uri="{FF2B5EF4-FFF2-40B4-BE49-F238E27FC236}">
                <a16:creationId xmlns:a16="http://schemas.microsoft.com/office/drawing/2014/main" id="{58A2DDA2-677B-D24A-B297-529E5CA791CA}"/>
              </a:ext>
            </a:extLst>
          </p:cNvPr>
          <p:cNvSpPr>
            <a:spLocks noGrp="1"/>
          </p:cNvSpPr>
          <p:nvPr>
            <p:ph type="ftr" idx="11"/>
          </p:nvPr>
        </p:nvSpPr>
        <p:spPr>
          <a:xfrm>
            <a:off x="5969948" y="6324293"/>
            <a:ext cx="2926079" cy="276999"/>
          </a:xfrm>
        </p:spPr>
        <p:txBody>
          <a:bodyPr/>
          <a:lstStyle/>
          <a:p>
            <a:r>
              <a:rPr lang="en-US" dirty="0" err="1"/>
              <a:t>www.RespectAbility.org</a:t>
            </a:r>
            <a:endParaRPr lang="en-US" dirty="0"/>
          </a:p>
        </p:txBody>
      </p:sp>
    </p:spTree>
    <p:extLst>
      <p:ext uri="{BB962C8B-B14F-4D97-AF65-F5344CB8AC3E}">
        <p14:creationId xmlns:p14="http://schemas.microsoft.com/office/powerpoint/2010/main" val="1739864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4747A8-565E-412C-98D4-6AF9DE1DFA35}"/>
              </a:ext>
            </a:extLst>
          </p:cNvPr>
          <p:cNvSpPr/>
          <p:nvPr/>
        </p:nvSpPr>
        <p:spPr>
          <a:xfrm>
            <a:off x="182805" y="1250245"/>
            <a:ext cx="8778389" cy="4401205"/>
          </a:xfrm>
          <a:prstGeom prst="rect">
            <a:avLst/>
          </a:prstGeom>
        </p:spPr>
        <p:txBody>
          <a:bodyPr wrap="square">
            <a:spAutoFit/>
          </a:bodyPr>
          <a:lstStyle/>
          <a:p>
            <a:pPr marL="285750" indent="-285750">
              <a:buFont typeface="Arial" panose="020B0604020202020204" pitchFamily="34" charset="0"/>
              <a:buChar char="•"/>
            </a:pPr>
            <a:r>
              <a:rPr lang="en-US" sz="2000" b="1" dirty="0">
                <a:latin typeface="+mj-lt"/>
                <a:ea typeface="Lato" panose="020F0502020204030203" pitchFamily="34" charset="0"/>
                <a:cs typeface="Lato" panose="020F0502020204030203" pitchFamily="34" charset="0"/>
              </a:rPr>
              <a:t>Six million students with diagnosed disabilities are enrolled in America’s public schools.</a:t>
            </a:r>
          </a:p>
          <a:p>
            <a:pPr marL="285750" indent="-285750">
              <a:buFont typeface="Arial" panose="020B0604020202020204" pitchFamily="34" charset="0"/>
              <a:buChar char="•"/>
            </a:pPr>
            <a:r>
              <a:rPr lang="en-US" sz="2000" dirty="0">
                <a:latin typeface="+mj-lt"/>
                <a:ea typeface="Lato" panose="020F0502020204030203" pitchFamily="34" charset="0"/>
                <a:cs typeface="Lato" panose="020F0502020204030203" pitchFamily="34" charset="0"/>
              </a:rPr>
              <a:t>There are </a:t>
            </a:r>
            <a:r>
              <a:rPr lang="en-US" sz="2000" dirty="0">
                <a:latin typeface="+mj-lt"/>
                <a:ea typeface="Lato" panose="020F0502020204030203" pitchFamily="34" charset="0"/>
                <a:cs typeface="Lato" panose="020F0502020204030203" pitchFamily="34" charset="0"/>
                <a:hlinkClick r:id="rId2"/>
              </a:rPr>
              <a:t>1,107,606 African American/black students</a:t>
            </a:r>
            <a:r>
              <a:rPr lang="en-US" sz="2000" dirty="0">
                <a:latin typeface="+mj-lt"/>
                <a:ea typeface="Lato" panose="020F0502020204030203" pitchFamily="34" charset="0"/>
                <a:cs typeface="Lato" panose="020F0502020204030203" pitchFamily="34" charset="0"/>
              </a:rPr>
              <a:t> with disabilities enrolled in America’s public schools</a:t>
            </a:r>
          </a:p>
          <a:p>
            <a:pPr marL="285750" indent="-285750">
              <a:buFont typeface="Arial" panose="020B0604020202020204" pitchFamily="34" charset="0"/>
              <a:buChar char="•"/>
            </a:pPr>
            <a:r>
              <a:rPr lang="en-US" sz="2000" dirty="0">
                <a:latin typeface="+mj-lt"/>
                <a:ea typeface="Lato" panose="020F0502020204030203" pitchFamily="34" charset="0"/>
                <a:cs typeface="Lato" panose="020F0502020204030203" pitchFamily="34" charset="0"/>
              </a:rPr>
              <a:t>Likewise, there are </a:t>
            </a:r>
            <a:r>
              <a:rPr lang="en-US" sz="2000" dirty="0">
                <a:latin typeface="+mj-lt"/>
                <a:ea typeface="Lato" panose="020F0502020204030203" pitchFamily="34" charset="0"/>
                <a:cs typeface="Lato" panose="020F0502020204030203" pitchFamily="34" charset="0"/>
                <a:hlinkClick r:id="rId2"/>
              </a:rPr>
              <a:t>1,531,699 Latino students</a:t>
            </a:r>
            <a:r>
              <a:rPr lang="en-US" sz="2000" dirty="0">
                <a:latin typeface="+mj-lt"/>
                <a:ea typeface="Lato" panose="020F0502020204030203" pitchFamily="34" charset="0"/>
                <a:cs typeface="Lato" panose="020F0502020204030203" pitchFamily="34" charset="0"/>
              </a:rPr>
              <a:t> with disabilities in our schools today.</a:t>
            </a:r>
          </a:p>
          <a:p>
            <a:pPr marL="285750" indent="-285750">
              <a:buFont typeface="Arial" panose="020B0604020202020204" pitchFamily="34" charset="0"/>
              <a:buChar char="•"/>
            </a:pPr>
            <a:r>
              <a:rPr lang="en-US" sz="2000" dirty="0">
                <a:latin typeface="+mj-lt"/>
                <a:ea typeface="Lato" panose="020F0502020204030203" pitchFamily="34" charset="0"/>
                <a:cs typeface="Lato" panose="020F0502020204030203" pitchFamily="34" charset="0"/>
              </a:rPr>
              <a:t>Children with disabilities and students of color are disproportionately suspended and expelled, which can be a contributing factor to the school-to-prison pipeline. Many student of color and/or ESL learners do not get a needed disability diagnosis or get the wrong one. </a:t>
            </a:r>
          </a:p>
          <a:p>
            <a:pPr marL="285750" indent="-285750">
              <a:buFont typeface="Arial" panose="020B0604020202020204" pitchFamily="34" charset="0"/>
              <a:buChar char="•"/>
            </a:pPr>
            <a:r>
              <a:rPr lang="en-US" sz="2000" dirty="0">
                <a:latin typeface="+mj-lt"/>
                <a:ea typeface="Lato" panose="020F0502020204030203" pitchFamily="34" charset="0"/>
                <a:cs typeface="Lato" panose="020F0502020204030203" pitchFamily="34" charset="0"/>
              </a:rPr>
              <a:t>Only 57 percent of black students with disabilities graduate high school compared to 76 percent of black students without disabilities.</a:t>
            </a:r>
          </a:p>
          <a:p>
            <a:pPr marL="285750" indent="-285750">
              <a:buFont typeface="Arial" panose="020B0604020202020204" pitchFamily="34" charset="0"/>
              <a:buChar char="•"/>
            </a:pPr>
            <a:r>
              <a:rPr lang="en-US" sz="2000" dirty="0">
                <a:latin typeface="+mj-lt"/>
                <a:ea typeface="Lato" panose="020F0502020204030203" pitchFamily="34" charset="0"/>
                <a:cs typeface="Lato" panose="020F0502020204030203" pitchFamily="34" charset="0"/>
              </a:rPr>
              <a:t>Only 59 percent of Latino students with disabilities graduate high school, compared to 79 percent of Latino students without a disability.</a:t>
            </a:r>
          </a:p>
        </p:txBody>
      </p:sp>
      <p:sp>
        <p:nvSpPr>
          <p:cNvPr id="2" name="Footer Placeholder 1">
            <a:extLst>
              <a:ext uri="{FF2B5EF4-FFF2-40B4-BE49-F238E27FC236}">
                <a16:creationId xmlns:a16="http://schemas.microsoft.com/office/drawing/2014/main" id="{8C3F5902-D203-DD47-AD6E-12B92A89EB95}"/>
              </a:ext>
            </a:extLst>
          </p:cNvPr>
          <p:cNvSpPr>
            <a:spLocks noGrp="1"/>
          </p:cNvSpPr>
          <p:nvPr>
            <p:ph type="ftr" idx="11"/>
          </p:nvPr>
        </p:nvSpPr>
        <p:spPr/>
        <p:txBody>
          <a:bodyPr/>
          <a:lstStyle/>
          <a:p>
            <a:r>
              <a:rPr lang="en-US"/>
              <a:t>www.RespectAbility.org</a:t>
            </a:r>
          </a:p>
        </p:txBody>
      </p:sp>
      <p:sp>
        <p:nvSpPr>
          <p:cNvPr id="3" name="Title 2">
            <a:extLst>
              <a:ext uri="{FF2B5EF4-FFF2-40B4-BE49-F238E27FC236}">
                <a16:creationId xmlns:a16="http://schemas.microsoft.com/office/drawing/2014/main" id="{F33229A6-CC34-4912-BB19-FE94546E7660}"/>
              </a:ext>
            </a:extLst>
          </p:cNvPr>
          <p:cNvSpPr>
            <a:spLocks noGrp="1"/>
          </p:cNvSpPr>
          <p:nvPr>
            <p:ph type="title" idx="4294967295"/>
          </p:nvPr>
        </p:nvSpPr>
        <p:spPr>
          <a:xfrm>
            <a:off x="804232" y="30727"/>
            <a:ext cx="8229599" cy="276999"/>
          </a:xfrm>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Intersectionality, Education </a:t>
            </a:r>
            <a:br>
              <a:rPr lang="en-US" sz="3200" b="1" kern="1200" dirty="0">
                <a:solidFill>
                  <a:srgbClr val="FFFFFF"/>
                </a:solidFill>
                <a:effectLst/>
                <a:latin typeface="+mj-lt"/>
                <a:ea typeface="Lato" panose="020F0502020204030203" pitchFamily="34" charset="0"/>
                <a:cs typeface="Lato" panose="020F0502020204030203" pitchFamily="34" charset="0"/>
              </a:rPr>
            </a:br>
            <a:r>
              <a:rPr lang="en-US" sz="3200" b="1" kern="1200" dirty="0">
                <a:solidFill>
                  <a:srgbClr val="FFFFFF"/>
                </a:solidFill>
                <a:effectLst/>
                <a:latin typeface="+mj-lt"/>
                <a:ea typeface="Lato" panose="020F0502020204030203" pitchFamily="34" charset="0"/>
                <a:cs typeface="Lato" panose="020F0502020204030203" pitchFamily="34" charset="0"/>
              </a:rPr>
              <a:t>and Disability Stats</a:t>
            </a:r>
            <a:endParaRPr lang="en-US" dirty="0">
              <a:effectLst/>
              <a:latin typeface="+mj-lt"/>
            </a:endParaRPr>
          </a:p>
          <a:p>
            <a:endParaRPr lang="en-US" dirty="0">
              <a:latin typeface="+mj-lt"/>
            </a:endParaRPr>
          </a:p>
        </p:txBody>
      </p:sp>
    </p:spTree>
    <p:extLst>
      <p:ext uri="{BB962C8B-B14F-4D97-AF65-F5344CB8AC3E}">
        <p14:creationId xmlns:p14="http://schemas.microsoft.com/office/powerpoint/2010/main" val="920059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1658319" y="75057"/>
            <a:ext cx="7338519" cy="768176"/>
          </a:xfrm>
          <a:prstGeom prst="rect">
            <a:avLst/>
          </a:prstGeom>
          <a:noFill/>
          <a:ln>
            <a:noFill/>
          </a:ln>
        </p:spPr>
        <p:txBody>
          <a:bodyPr wrap="square" lIns="0" tIns="0" rIns="0" bIns="0" anchor="t" anchorCtr="0">
            <a:noAutofit/>
          </a:bodyPr>
          <a:lstStyle/>
          <a:p>
            <a:pPr algn="r">
              <a:buClr>
                <a:srgbClr val="FFFFFF"/>
              </a:buClr>
              <a:buSzPct val="25000"/>
            </a:pPr>
            <a:r>
              <a:rPr lang="en-US" sz="3200" b="1" dirty="0">
                <a:solidFill>
                  <a:srgbClr val="FFFFFF"/>
                </a:solidFill>
                <a:latin typeface="+mj-lt"/>
                <a:ea typeface="Lato" panose="020F0502020204030203" pitchFamily="34" charset="0"/>
                <a:cs typeface="Lato" panose="020F0502020204030203" pitchFamily="34" charset="0"/>
                <a:sym typeface="Libre Baskerville"/>
              </a:rPr>
              <a:t>Youth with Disabilities and </a:t>
            </a:r>
            <a:br>
              <a:rPr lang="en-US" sz="3200" b="1" dirty="0">
                <a:solidFill>
                  <a:srgbClr val="FFFFFF"/>
                </a:solidFill>
                <a:latin typeface="+mj-lt"/>
                <a:ea typeface="Lato" panose="020F0502020204030203" pitchFamily="34" charset="0"/>
                <a:cs typeface="Lato" panose="020F0502020204030203" pitchFamily="34" charset="0"/>
                <a:sym typeface="Libre Baskerville"/>
              </a:rPr>
            </a:br>
            <a:r>
              <a:rPr lang="en-US" sz="3200" b="1" dirty="0">
                <a:solidFill>
                  <a:srgbClr val="FFFFFF"/>
                </a:solidFill>
                <a:latin typeface="+mj-lt"/>
                <a:ea typeface="Lato" panose="020F0502020204030203" pitchFamily="34" charset="0"/>
                <a:cs typeface="Lato" panose="020F0502020204030203" pitchFamily="34" charset="0"/>
                <a:sym typeface="Libre Baskerville"/>
              </a:rPr>
              <a:t>Out-of-School Suspension Rates</a:t>
            </a:r>
          </a:p>
        </p:txBody>
      </p:sp>
      <p:sp>
        <p:nvSpPr>
          <p:cNvPr id="125" name="Shape 125"/>
          <p:cNvSpPr txBox="1"/>
          <p:nvPr/>
        </p:nvSpPr>
        <p:spPr>
          <a:xfrm>
            <a:off x="134470" y="6454698"/>
            <a:ext cx="3563471" cy="403412"/>
          </a:xfrm>
          <a:prstGeom prst="rect">
            <a:avLst/>
          </a:prstGeom>
          <a:noFill/>
          <a:ln>
            <a:noFill/>
          </a:ln>
        </p:spPr>
        <p:txBody>
          <a:bodyPr wrap="square" lIns="80382" tIns="40191" rIns="80382" bIns="40191" anchor="t" anchorCtr="0">
            <a:noAutofit/>
          </a:bodyPr>
          <a:lstStyle/>
          <a:p>
            <a:pPr marL="156311" indent="-10627" defTabSz="806867">
              <a:buClr>
                <a:srgbClr val="000000"/>
              </a:buClr>
              <a:buSzPct val="25000"/>
              <a:defRPr/>
            </a:pPr>
            <a:r>
              <a:rPr lang="en-US" sz="1600" b="1"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Source: </a:t>
            </a:r>
            <a:r>
              <a:rPr lang="en-US" sz="1600" b="1" u="sng" kern="0" dirty="0">
                <a:solidFill>
                  <a:srgbClr val="0000FF"/>
                </a:solidFill>
                <a:latin typeface="Lato" panose="020F0502020204030203" pitchFamily="34" charset="0"/>
                <a:ea typeface="Lato" panose="020F0502020204030203" pitchFamily="34" charset="0"/>
                <a:cs typeface="Lato" panose="020F0502020204030203" pitchFamily="34" charset="0"/>
                <a:sym typeface="Libre Baskerville"/>
                <a:hlinkClick r:id="rId3"/>
              </a:rPr>
              <a:t>The Civil Rights Project</a:t>
            </a:r>
          </a:p>
          <a:p>
            <a:pPr defTabSz="806867">
              <a:buClr>
                <a:srgbClr val="000000"/>
              </a:buClr>
              <a:defRPr/>
            </a:pPr>
            <a:endParaRPr b="1"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endParaRPr>
          </a:p>
        </p:txBody>
      </p:sp>
      <p:pic>
        <p:nvPicPr>
          <p:cNvPr id="126" name="Shape 126" descr="Bar chart that shows the Elementary and Secondary Out-of-School SUspension Rates by Subgroup, 2011-12 Source: The Civil Rights Projects&#10;"/>
          <p:cNvPicPr preferRelativeResize="0"/>
          <p:nvPr/>
        </p:nvPicPr>
        <p:blipFill rotWithShape="1">
          <a:blip r:embed="rId4">
            <a:alphaModFix/>
          </a:blip>
          <a:srcRect/>
          <a:stretch/>
        </p:blipFill>
        <p:spPr>
          <a:xfrm>
            <a:off x="-281404" y="1460746"/>
            <a:ext cx="9034691" cy="4938109"/>
          </a:xfrm>
          <a:prstGeom prst="rect">
            <a:avLst/>
          </a:prstGeom>
          <a:noFill/>
          <a:ln>
            <a:noFill/>
          </a:ln>
        </p:spPr>
      </p:pic>
      <p:sp>
        <p:nvSpPr>
          <p:cNvPr id="2" name="Footer Placeholder 1">
            <a:extLst>
              <a:ext uri="{FF2B5EF4-FFF2-40B4-BE49-F238E27FC236}">
                <a16:creationId xmlns:a16="http://schemas.microsoft.com/office/drawing/2014/main" id="{DD6EC023-4544-474E-91A8-0416D5A38992}"/>
              </a:ext>
            </a:extLst>
          </p:cNvPr>
          <p:cNvSpPr>
            <a:spLocks noGrp="1"/>
          </p:cNvSpPr>
          <p:nvPr>
            <p:ph type="ftr" idx="11"/>
          </p:nvPr>
        </p:nvSpPr>
        <p:spPr/>
        <p:txBody>
          <a:bodyPr/>
          <a:lstStyle/>
          <a:p>
            <a:r>
              <a:rPr lang="en-US"/>
              <a:t>www.RespectAbility.org</a:t>
            </a:r>
          </a:p>
        </p:txBody>
      </p:sp>
      <p:sp>
        <p:nvSpPr>
          <p:cNvPr id="3" name="Text Placeholder 2">
            <a:extLst>
              <a:ext uri="{FF2B5EF4-FFF2-40B4-BE49-F238E27FC236}">
                <a16:creationId xmlns:a16="http://schemas.microsoft.com/office/drawing/2014/main" id="{8B336976-3068-41D2-8FA8-5988201689B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98070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382" descr="Figure 3. Suspension Rates for Students with Disabilities, Further Disaggregated by Race/Ethnicity and Gender Source: https://civilrightsproject.ucla.edu/resources/projects/center-for-civil-rights-remedies/school-to-prison-folder/federal-reports/are-we-closing-the-school-discipline-gap/AreWeClosingTheSchoolDisciplineGap_FINAL221.pdf"/>
          <p:cNvPicPr preferRelativeResize="0"/>
          <p:nvPr/>
        </p:nvPicPr>
        <p:blipFill rotWithShape="1">
          <a:blip r:embed="rId3">
            <a:alphaModFix/>
          </a:blip>
          <a:srcRect/>
          <a:stretch/>
        </p:blipFill>
        <p:spPr>
          <a:xfrm>
            <a:off x="220756" y="2615452"/>
            <a:ext cx="8653182" cy="3772958"/>
          </a:xfrm>
          <a:prstGeom prst="rect">
            <a:avLst/>
          </a:prstGeom>
          <a:noFill/>
          <a:ln>
            <a:noFill/>
          </a:ln>
        </p:spPr>
      </p:pic>
      <p:sp>
        <p:nvSpPr>
          <p:cNvPr id="3" name="TextBox 2">
            <a:extLst>
              <a:ext uri="{FF2B5EF4-FFF2-40B4-BE49-F238E27FC236}">
                <a16:creationId xmlns:a16="http://schemas.microsoft.com/office/drawing/2014/main" id="{7F24E2A6-1502-E149-8DE2-AFC73413975B}"/>
              </a:ext>
            </a:extLst>
          </p:cNvPr>
          <p:cNvSpPr txBox="1"/>
          <p:nvPr/>
        </p:nvSpPr>
        <p:spPr>
          <a:xfrm>
            <a:off x="220756" y="1301537"/>
            <a:ext cx="8653182" cy="830997"/>
          </a:xfrm>
          <a:prstGeom prst="rect">
            <a:avLst/>
          </a:prstGeom>
          <a:noFill/>
        </p:spPr>
        <p:txBody>
          <a:bodyPr wrap="square" rtlCol="0">
            <a:spAutoFit/>
          </a:bodyPr>
          <a:lstStyle/>
          <a:p>
            <a:r>
              <a:rPr lang="en-US" sz="2400" dirty="0">
                <a:latin typeface="+mj-lt"/>
                <a:ea typeface="Lato" panose="020F0502020204030203" pitchFamily="34" charset="0"/>
                <a:cs typeface="Lato" panose="020F0502020204030203" pitchFamily="34" charset="0"/>
              </a:rPr>
              <a:t>Minority youth with disabilities are suspended at the highest rates of all.</a:t>
            </a:r>
          </a:p>
        </p:txBody>
      </p:sp>
      <p:sp>
        <p:nvSpPr>
          <p:cNvPr id="4" name="Footer Placeholder 3">
            <a:extLst>
              <a:ext uri="{FF2B5EF4-FFF2-40B4-BE49-F238E27FC236}">
                <a16:creationId xmlns:a16="http://schemas.microsoft.com/office/drawing/2014/main" id="{17B81AEE-250C-084B-B883-931A482591A7}"/>
              </a:ext>
            </a:extLst>
          </p:cNvPr>
          <p:cNvSpPr>
            <a:spLocks noGrp="1"/>
          </p:cNvSpPr>
          <p:nvPr>
            <p:ph type="ftr" idx="11"/>
          </p:nvPr>
        </p:nvSpPr>
        <p:spPr/>
        <p:txBody>
          <a:bodyPr/>
          <a:lstStyle/>
          <a:p>
            <a:r>
              <a:rPr lang="en-US"/>
              <a:t>www.RespectAbility.org</a:t>
            </a:r>
          </a:p>
        </p:txBody>
      </p:sp>
      <p:sp>
        <p:nvSpPr>
          <p:cNvPr id="7" name="Title 6">
            <a:extLst>
              <a:ext uri="{FF2B5EF4-FFF2-40B4-BE49-F238E27FC236}">
                <a16:creationId xmlns:a16="http://schemas.microsoft.com/office/drawing/2014/main" id="{54EBAA5B-C272-451C-AD72-D15F27805165}"/>
              </a:ext>
            </a:extLst>
          </p:cNvPr>
          <p:cNvSpPr>
            <a:spLocks noGrp="1"/>
          </p:cNvSpPr>
          <p:nvPr>
            <p:ph type="title" idx="4294967295"/>
          </p:nvPr>
        </p:nvSpPr>
        <p:spPr>
          <a:xfrm>
            <a:off x="914401" y="0"/>
            <a:ext cx="8229599" cy="276999"/>
          </a:xfrm>
        </p:spPr>
        <p:txBody>
          <a:bodyPr/>
          <a:lstStyle/>
          <a:p>
            <a:pPr algn="r" rtl="0" eaLnBrk="1" latinLnBrk="0" hangingPunct="1"/>
            <a:r>
              <a:rPr lang="en-US" sz="3200" b="1" kern="1200" dirty="0">
                <a:solidFill>
                  <a:srgbClr val="FFFFFF"/>
                </a:solidFill>
                <a:effectLst/>
                <a:latin typeface="+mj-lt"/>
                <a:ea typeface="Lato" panose="020F0502020204030203" pitchFamily="34" charset="0"/>
                <a:cs typeface="Lato" panose="020F0502020204030203" pitchFamily="34" charset="0"/>
              </a:rPr>
              <a:t>Marginalized Students with </a:t>
            </a:r>
            <a:br>
              <a:rPr lang="en-US" sz="3200" b="1" kern="1200" dirty="0">
                <a:solidFill>
                  <a:srgbClr val="FFFFFF"/>
                </a:solidFill>
                <a:effectLst/>
                <a:latin typeface="+mj-lt"/>
                <a:ea typeface="Lato" panose="020F0502020204030203" pitchFamily="34" charset="0"/>
                <a:cs typeface="Lato" panose="020F0502020204030203" pitchFamily="34" charset="0"/>
              </a:rPr>
            </a:br>
            <a:r>
              <a:rPr lang="en-US" sz="3200" b="1" kern="1200" dirty="0">
                <a:solidFill>
                  <a:srgbClr val="FFFFFF"/>
                </a:solidFill>
                <a:effectLst/>
                <a:latin typeface="+mj-lt"/>
                <a:ea typeface="Lato" panose="020F0502020204030203" pitchFamily="34" charset="0"/>
                <a:cs typeface="Lato" panose="020F0502020204030203" pitchFamily="34" charset="0"/>
              </a:rPr>
              <a:t>Disability &amp; Suspension</a:t>
            </a:r>
            <a:endParaRPr lang="en-US" dirty="0">
              <a:effectLst/>
              <a:latin typeface="+mj-lt"/>
            </a:endParaRPr>
          </a:p>
          <a:p>
            <a:endParaRPr lang="en-US" dirty="0">
              <a:latin typeface="+mj-lt"/>
            </a:endParaRPr>
          </a:p>
        </p:txBody>
      </p:sp>
    </p:spTree>
    <p:extLst>
      <p:ext uri="{BB962C8B-B14F-4D97-AF65-F5344CB8AC3E}">
        <p14:creationId xmlns:p14="http://schemas.microsoft.com/office/powerpoint/2010/main" val="1298310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2171204" y="101219"/>
            <a:ext cx="6765882" cy="667588"/>
          </a:xfrm>
          <a:prstGeom prst="rect">
            <a:avLst/>
          </a:prstGeom>
        </p:spPr>
        <p:txBody>
          <a:bodyPr wrap="square" lIns="80669" tIns="80669" rIns="80669" bIns="80669" anchor="t" anchorCtr="0">
            <a:noAutofit/>
          </a:bodyPr>
          <a:lstStyle/>
          <a:p>
            <a:pPr algn="r"/>
            <a:r>
              <a:rPr lang="en-US" sz="3200" b="1" dirty="0">
                <a:solidFill>
                  <a:schemeClr val="bg1"/>
                </a:solidFill>
                <a:latin typeface="+mj-lt"/>
                <a:ea typeface="Lato" panose="020F0502020204030203" pitchFamily="34" charset="0"/>
                <a:cs typeface="Lato" panose="020F0502020204030203" pitchFamily="34" charset="0"/>
                <a:sym typeface="Libre Baskerville"/>
              </a:rPr>
              <a:t>Drop Out Rates Highest for Students with Disabilities</a:t>
            </a:r>
          </a:p>
        </p:txBody>
      </p:sp>
      <p:pic>
        <p:nvPicPr>
          <p:cNvPr id="118" name="Shape 118" descr="Bar chart showing the dropout rate by student group. Specific categories include white students (5.1%), African-Americans (7.3%) Hispanics (11.7%) Asian Americans (3.2%) Native Americans (7%) Two or more races (5.7) Without disabilities (6.4%) and Students with disabilities who have a 14.9% drop out rate. "/>
          <p:cNvPicPr preferRelativeResize="0"/>
          <p:nvPr/>
        </p:nvPicPr>
        <p:blipFill>
          <a:blip r:embed="rId3">
            <a:alphaModFix/>
          </a:blip>
          <a:stretch>
            <a:fillRect/>
          </a:stretch>
        </p:blipFill>
        <p:spPr>
          <a:xfrm>
            <a:off x="330971" y="1345809"/>
            <a:ext cx="8469734" cy="5164796"/>
          </a:xfrm>
          <a:prstGeom prst="rect">
            <a:avLst/>
          </a:prstGeom>
          <a:noFill/>
          <a:ln>
            <a:noFill/>
          </a:ln>
        </p:spPr>
      </p:pic>
      <p:sp>
        <p:nvSpPr>
          <p:cNvPr id="2" name="Footer Placeholder 1">
            <a:extLst>
              <a:ext uri="{FF2B5EF4-FFF2-40B4-BE49-F238E27FC236}">
                <a16:creationId xmlns:a16="http://schemas.microsoft.com/office/drawing/2014/main" id="{36742235-D3A1-BB4D-93E0-9349AED058CC}"/>
              </a:ext>
            </a:extLst>
          </p:cNvPr>
          <p:cNvSpPr>
            <a:spLocks noGrp="1"/>
          </p:cNvSpPr>
          <p:nvPr>
            <p:ph type="ftr" idx="11"/>
          </p:nvPr>
        </p:nvSpPr>
        <p:spPr/>
        <p:txBody>
          <a:bodyPr/>
          <a:lstStyle/>
          <a:p>
            <a:r>
              <a:rPr lang="en-US"/>
              <a:t>www.RespectAbility.org</a:t>
            </a:r>
          </a:p>
        </p:txBody>
      </p:sp>
    </p:spTree>
    <p:extLst>
      <p:ext uri="{BB962C8B-B14F-4D97-AF65-F5344CB8AC3E}">
        <p14:creationId xmlns:p14="http://schemas.microsoft.com/office/powerpoint/2010/main" val="3199264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22B8BC-564F-4A83-93FC-AA5BFC0B52D6}"/>
              </a:ext>
            </a:extLst>
          </p:cNvPr>
          <p:cNvSpPr/>
          <p:nvPr/>
        </p:nvSpPr>
        <p:spPr>
          <a:xfrm>
            <a:off x="247972" y="1299962"/>
            <a:ext cx="8896027" cy="4154984"/>
          </a:xfrm>
          <a:prstGeom prst="rect">
            <a:avLst/>
          </a:prstGeom>
        </p:spPr>
        <p:txBody>
          <a:bodyPr wrap="square">
            <a:spAutoFit/>
          </a:bodyPr>
          <a:lstStyle/>
          <a:p>
            <a:r>
              <a:rPr lang="en-US" sz="2400" b="1" dirty="0">
                <a:solidFill>
                  <a:srgbClr val="000000"/>
                </a:solidFill>
                <a:latin typeface="+mj-lt"/>
                <a:ea typeface="Lato" panose="020F0502020204030203" pitchFamily="34" charset="0"/>
                <a:cs typeface="Lato" panose="020F0502020204030203" pitchFamily="34" charset="0"/>
              </a:rPr>
              <a:t>People with disabilities (</a:t>
            </a:r>
            <a:r>
              <a:rPr lang="en-US" sz="2400" b="1" dirty="0" err="1">
                <a:solidFill>
                  <a:srgbClr val="000000"/>
                </a:solidFill>
                <a:latin typeface="+mj-lt"/>
                <a:ea typeface="Lato" panose="020F0502020204030203" pitchFamily="34" charset="0"/>
                <a:cs typeface="Lato" panose="020F0502020204030203" pitchFamily="34" charset="0"/>
              </a:rPr>
              <a:t>PwDs</a:t>
            </a:r>
            <a:r>
              <a:rPr lang="en-US" sz="2400" b="1" dirty="0">
                <a:solidFill>
                  <a:srgbClr val="000000"/>
                </a:solidFill>
                <a:latin typeface="+mj-lt"/>
                <a:ea typeface="Lato" panose="020F0502020204030203" pitchFamily="34" charset="0"/>
                <a:cs typeface="Lato" panose="020F0502020204030203" pitchFamily="34" charset="0"/>
              </a:rPr>
              <a:t>) are twice as likely to be victims of crime </a:t>
            </a:r>
            <a:r>
              <a:rPr lang="en-US" sz="2400" dirty="0">
                <a:solidFill>
                  <a:srgbClr val="000000"/>
                </a:solidFill>
                <a:latin typeface="+mj-lt"/>
                <a:ea typeface="Lato" panose="020F0502020204030203" pitchFamily="34" charset="0"/>
                <a:cs typeface="Lato" panose="020F0502020204030203" pitchFamily="34" charset="0"/>
              </a:rPr>
              <a:t>than people without disabilities. In addition, they are more likely to be victims of police violence.</a:t>
            </a:r>
          </a:p>
          <a:p>
            <a:endParaRPr lang="en-US" sz="2400" dirty="0">
              <a:solidFill>
                <a:srgbClr val="000000"/>
              </a:solidFill>
              <a:latin typeface="+mj-lt"/>
              <a:ea typeface="Lato" panose="020F0502020204030203" pitchFamily="34" charset="0"/>
              <a:cs typeface="Lato" panose="020F0502020204030203" pitchFamily="34" charset="0"/>
            </a:endParaRPr>
          </a:p>
          <a:p>
            <a:r>
              <a:rPr lang="en-US" sz="2400" b="1" dirty="0">
                <a:latin typeface="+mj-lt"/>
                <a:ea typeface="Lato" panose="020F0502020204030203" pitchFamily="34" charset="0"/>
                <a:cs typeface="Lato" panose="020F0502020204030203" pitchFamily="34" charset="0"/>
              </a:rPr>
              <a:t>This does not even take into account people with other disabilities who were improperly handled by police</a:t>
            </a:r>
            <a:r>
              <a:rPr lang="en-US" sz="2400" dirty="0">
                <a:latin typeface="+mj-lt"/>
                <a:ea typeface="Lato" panose="020F0502020204030203" pitchFamily="34" charset="0"/>
                <a:cs typeface="Lato" panose="020F0502020204030203" pitchFamily="34" charset="0"/>
              </a:rPr>
              <a:t>, due to insufficient officer training. For example, police may think people with epilepsy, diabetes, cerebral palsy or disabilities resulting from a stroke are instead intoxicated or using drugs – and therefore subjected to unnecessary force by officers.</a:t>
            </a:r>
            <a:endParaRPr lang="en-US" sz="2400" dirty="0">
              <a:solidFill>
                <a:srgbClr val="000000"/>
              </a:solidFill>
              <a:latin typeface="+mj-lt"/>
              <a:ea typeface="Lato" panose="020F0502020204030203" pitchFamily="34" charset="0"/>
              <a:cs typeface="Lato" panose="020F0502020204030203" pitchFamily="34" charset="0"/>
            </a:endParaRPr>
          </a:p>
          <a:p>
            <a:endParaRPr lang="en-US" sz="2400" dirty="0">
              <a:solidFill>
                <a:srgbClr val="000000"/>
              </a:solidFill>
              <a:latin typeface="+mj-lt"/>
              <a:ea typeface="Lato" panose="020F0502020204030203" pitchFamily="34" charset="0"/>
              <a:cs typeface="Lato" panose="020F0502020204030203" pitchFamily="34" charset="0"/>
            </a:endParaRPr>
          </a:p>
        </p:txBody>
      </p:sp>
      <p:sp>
        <p:nvSpPr>
          <p:cNvPr id="4" name="Title 3">
            <a:extLst>
              <a:ext uri="{FF2B5EF4-FFF2-40B4-BE49-F238E27FC236}">
                <a16:creationId xmlns:a16="http://schemas.microsoft.com/office/drawing/2014/main" id="{1FC5DF28-56BB-48FE-894A-D7FAAE1028BE}"/>
              </a:ext>
            </a:extLst>
          </p:cNvPr>
          <p:cNvSpPr>
            <a:spLocks noGrp="1"/>
          </p:cNvSpPr>
          <p:nvPr>
            <p:ph type="title" idx="4294967295"/>
          </p:nvPr>
        </p:nvSpPr>
        <p:spPr>
          <a:xfrm>
            <a:off x="581185" y="133918"/>
            <a:ext cx="8229599" cy="244410"/>
          </a:xfrm>
        </p:spPr>
        <p:txBody>
          <a:bodyPr/>
          <a:lstStyle/>
          <a:p>
            <a:pPr algn="r"/>
            <a:r>
              <a:rPr lang="en-US" sz="3200" b="1" dirty="0">
                <a:solidFill>
                  <a:schemeClr val="bg1"/>
                </a:solidFill>
                <a:latin typeface="+mj-lt"/>
                <a:ea typeface="Lato" panose="020F0502020204030203" pitchFamily="34" charset="0"/>
                <a:cs typeface="Lato" panose="020F0502020204030203" pitchFamily="34" charset="0"/>
              </a:rPr>
              <a:t>People with Disabilities </a:t>
            </a:r>
            <a:r>
              <a:rPr lang="en-US" sz="3200" b="1" baseline="0" dirty="0">
                <a:solidFill>
                  <a:schemeClr val="bg1"/>
                </a:solidFill>
                <a:latin typeface="+mj-lt"/>
                <a:ea typeface="Lato" panose="020F0502020204030203" pitchFamily="34" charset="0"/>
                <a:cs typeface="Lato" panose="020F0502020204030203" pitchFamily="34" charset="0"/>
              </a:rPr>
              <a:t>– </a:t>
            </a:r>
            <a:br>
              <a:rPr lang="en-US" sz="3200" b="1" baseline="0" dirty="0">
                <a:solidFill>
                  <a:schemeClr val="bg1"/>
                </a:solidFill>
                <a:latin typeface="+mj-lt"/>
                <a:ea typeface="Lato" panose="020F0502020204030203" pitchFamily="34" charset="0"/>
                <a:cs typeface="Lato" panose="020F0502020204030203" pitchFamily="34" charset="0"/>
              </a:rPr>
            </a:br>
            <a:r>
              <a:rPr lang="en-US" sz="3200" b="1" baseline="0" dirty="0">
                <a:solidFill>
                  <a:schemeClr val="bg1"/>
                </a:solidFill>
                <a:latin typeface="+mj-lt"/>
                <a:ea typeface="Lato" panose="020F0502020204030203" pitchFamily="34" charset="0"/>
                <a:cs typeface="Lato" panose="020F0502020204030203" pitchFamily="34" charset="0"/>
              </a:rPr>
              <a:t>Cycles of Violence</a:t>
            </a:r>
            <a:endParaRPr lang="en-US" sz="3200" b="1" dirty="0">
              <a:solidFill>
                <a:schemeClr val="bg1"/>
              </a:solidFill>
              <a:latin typeface="+mj-lt"/>
              <a:ea typeface="Lato" panose="020F0502020204030203" pitchFamily="34" charset="0"/>
              <a:cs typeface="Lato" panose="020F0502020204030203" pitchFamily="34" charset="0"/>
            </a:endParaRPr>
          </a:p>
        </p:txBody>
      </p:sp>
      <p:sp>
        <p:nvSpPr>
          <p:cNvPr id="5" name="Footer Placeholder 4">
            <a:extLst>
              <a:ext uri="{FF2B5EF4-FFF2-40B4-BE49-F238E27FC236}">
                <a16:creationId xmlns:a16="http://schemas.microsoft.com/office/drawing/2014/main" id="{1943AA23-B291-E040-9ED5-92F9D9063B2B}"/>
              </a:ext>
            </a:extLst>
          </p:cNvPr>
          <p:cNvSpPr>
            <a:spLocks noGrp="1"/>
          </p:cNvSpPr>
          <p:nvPr>
            <p:ph type="ftr" idx="11"/>
          </p:nvPr>
        </p:nvSpPr>
        <p:spPr/>
        <p:txBody>
          <a:bodyPr/>
          <a:lstStyle/>
          <a:p>
            <a:r>
              <a:rPr lang="en-US"/>
              <a:t>www.RespectAbility.org</a:t>
            </a:r>
          </a:p>
        </p:txBody>
      </p:sp>
    </p:spTree>
    <p:extLst>
      <p:ext uri="{BB962C8B-B14F-4D97-AF65-F5344CB8AC3E}">
        <p14:creationId xmlns:p14="http://schemas.microsoft.com/office/powerpoint/2010/main" val="365410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Shape 276" descr="1 in 5 Americans have a disability&#10;56.7 million Americans have a disability&#10;8.1 million difficulty seeing&#10;7.6 million difficulty hearing&#10;RespectAbility logo&#10;Source: US Census&#10;Photo of five people looking at a booklet on a desk"/>
          <p:cNvPicPr preferRelativeResize="0"/>
          <p:nvPr/>
        </p:nvPicPr>
        <p:blipFill rotWithShape="1">
          <a:blip r:embed="rId3">
            <a:alphaModFix/>
          </a:blip>
          <a:srcRect/>
          <a:stretch/>
        </p:blipFill>
        <p:spPr>
          <a:xfrm>
            <a:off x="0" y="1252025"/>
            <a:ext cx="9144000" cy="5387925"/>
          </a:xfrm>
          <a:prstGeom prst="rect">
            <a:avLst/>
          </a:prstGeom>
          <a:noFill/>
          <a:ln>
            <a:noFill/>
          </a:ln>
        </p:spPr>
      </p:pic>
      <p:sp>
        <p:nvSpPr>
          <p:cNvPr id="2" name="Title 1">
            <a:extLst>
              <a:ext uri="{FF2B5EF4-FFF2-40B4-BE49-F238E27FC236}">
                <a16:creationId xmlns:a16="http://schemas.microsoft.com/office/drawing/2014/main" id="{E13FA965-427E-49CA-A922-39ACBE16F1D3}"/>
              </a:ext>
            </a:extLst>
          </p:cNvPr>
          <p:cNvSpPr>
            <a:spLocks noGrp="1"/>
          </p:cNvSpPr>
          <p:nvPr>
            <p:ph type="title" idx="4294967295"/>
          </p:nvPr>
        </p:nvSpPr>
        <p:spPr>
          <a:xfrm>
            <a:off x="866852" y="322680"/>
            <a:ext cx="8229023" cy="276999"/>
          </a:xfrm>
        </p:spPr>
        <p:txBody>
          <a:bodyPr/>
          <a:lstStyle/>
          <a:p>
            <a:pPr algn="r"/>
            <a:r>
              <a:rPr lang="en-US" sz="3000" b="1" dirty="0">
                <a:solidFill>
                  <a:schemeClr val="bg1"/>
                </a:solidFill>
                <a:latin typeface="+mj-lt"/>
                <a:ea typeface="Lato" panose="020F0502020204030203" pitchFamily="34" charset="0"/>
                <a:cs typeface="Lato" panose="020F0502020204030203" pitchFamily="34" charset="0"/>
              </a:rPr>
              <a:t>1 in 5</a:t>
            </a:r>
            <a:r>
              <a:rPr lang="en-US" sz="3000" b="1" baseline="0" dirty="0">
                <a:solidFill>
                  <a:schemeClr val="bg1"/>
                </a:solidFill>
                <a:latin typeface="+mj-lt"/>
                <a:ea typeface="Lato" panose="020F0502020204030203" pitchFamily="34" charset="0"/>
                <a:cs typeface="Lato" panose="020F0502020204030203" pitchFamily="34" charset="0"/>
              </a:rPr>
              <a:t> Americans </a:t>
            </a:r>
            <a:endParaRPr lang="en-US" sz="3000" b="1" dirty="0">
              <a:solidFill>
                <a:schemeClr val="bg1"/>
              </a:solidFill>
              <a:latin typeface="+mj-lt"/>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78248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3A641-E123-444E-B2F6-560093876823}"/>
              </a:ext>
            </a:extLst>
          </p:cNvPr>
          <p:cNvSpPr>
            <a:spLocks noGrp="1"/>
          </p:cNvSpPr>
          <p:nvPr>
            <p:ph type="title"/>
          </p:nvPr>
        </p:nvSpPr>
        <p:spPr/>
        <p:txBody>
          <a:bodyPr/>
          <a:lstStyle/>
          <a:p>
            <a:pPr algn="r"/>
            <a:r>
              <a:rPr lang="en-US" sz="3200" b="1" dirty="0">
                <a:solidFill>
                  <a:schemeClr val="bg1"/>
                </a:solidFill>
                <a:latin typeface="+mj-lt"/>
                <a:ea typeface="Lato" panose="020F0502020204030203" pitchFamily="34" charset="0"/>
                <a:cs typeface="Lato" panose="020F0502020204030203" pitchFamily="34" charset="0"/>
              </a:rPr>
              <a:t>The Disability</a:t>
            </a:r>
            <a:r>
              <a:rPr lang="en-US" sz="3200" b="1" baseline="0" dirty="0">
                <a:solidFill>
                  <a:schemeClr val="bg1"/>
                </a:solidFill>
                <a:latin typeface="+mj-lt"/>
                <a:ea typeface="Lato" panose="020F0502020204030203" pitchFamily="34" charset="0"/>
                <a:cs typeface="Lato" panose="020F0502020204030203" pitchFamily="34" charset="0"/>
              </a:rPr>
              <a:t> Penalty</a:t>
            </a:r>
            <a:endParaRPr lang="en-US" sz="3200" b="1" dirty="0">
              <a:solidFill>
                <a:schemeClr val="bg1"/>
              </a:solidFill>
              <a:latin typeface="+mj-lt"/>
              <a:ea typeface="Lato" panose="020F0502020204030203" pitchFamily="34" charset="0"/>
              <a:cs typeface="Lato" panose="020F0502020204030203" pitchFamily="34" charset="0"/>
            </a:endParaRPr>
          </a:p>
        </p:txBody>
      </p:sp>
      <p:sp>
        <p:nvSpPr>
          <p:cNvPr id="6" name="Rectangle 5">
            <a:extLst>
              <a:ext uri="{FF2B5EF4-FFF2-40B4-BE49-F238E27FC236}">
                <a16:creationId xmlns:a16="http://schemas.microsoft.com/office/drawing/2014/main" id="{A251040D-52A4-4906-8E38-87C51E8D7860}"/>
              </a:ext>
            </a:extLst>
          </p:cNvPr>
          <p:cNvSpPr/>
          <p:nvPr/>
        </p:nvSpPr>
        <p:spPr>
          <a:xfrm>
            <a:off x="643181" y="1255363"/>
            <a:ext cx="8229598" cy="5262979"/>
          </a:xfrm>
          <a:prstGeom prst="rect">
            <a:avLst/>
          </a:prstGeom>
        </p:spPr>
        <p:txBody>
          <a:bodyPr wrap="square">
            <a:spAutoFit/>
          </a:bodyPr>
          <a:lstStyle/>
          <a:p>
            <a:r>
              <a:rPr lang="en-US" sz="2400" dirty="0">
                <a:solidFill>
                  <a:srgbClr val="000000"/>
                </a:solidFill>
                <a:latin typeface="+mj-lt"/>
                <a:ea typeface="Lato" panose="020F0502020204030203" pitchFamily="34" charset="0"/>
                <a:cs typeface="Lato" panose="020F0502020204030203" pitchFamily="34" charset="0"/>
              </a:rPr>
              <a:t>In a </a:t>
            </a:r>
            <a:r>
              <a:rPr lang="en-US" sz="2400" dirty="0">
                <a:solidFill>
                  <a:srgbClr val="000000"/>
                </a:solidFill>
                <a:latin typeface="+mj-lt"/>
                <a:ea typeface="Lato" panose="020F0502020204030203" pitchFamily="34" charset="0"/>
                <a:cs typeface="Lato" panose="020F0502020204030203" pitchFamily="34" charset="0"/>
                <a:hlinkClick r:id="rId2"/>
              </a:rPr>
              <a:t>2017 study </a:t>
            </a:r>
            <a:r>
              <a:rPr lang="en-US" sz="2400" dirty="0">
                <a:solidFill>
                  <a:srgbClr val="000000"/>
                </a:solidFill>
                <a:latin typeface="+mj-lt"/>
                <a:ea typeface="Lato" panose="020F0502020204030203" pitchFamily="34" charset="0"/>
                <a:cs typeface="Lato" panose="020F0502020204030203" pitchFamily="34" charset="0"/>
              </a:rPr>
              <a:t>done by Cornell, people with disabilities– including emotional, physical, cognitive or sensory disabilities – </a:t>
            </a:r>
            <a:r>
              <a:rPr lang="en-US" sz="2400" b="1" dirty="0">
                <a:solidFill>
                  <a:srgbClr val="000000"/>
                </a:solidFill>
                <a:latin typeface="+mj-lt"/>
                <a:ea typeface="Lato" panose="020F0502020204030203" pitchFamily="34" charset="0"/>
                <a:cs typeface="Lato" panose="020F0502020204030203" pitchFamily="34" charset="0"/>
              </a:rPr>
              <a:t>were nearly 44 percent more likely to be arrested by age 28, while those without had a lower probability of arrest, at 30 percent.</a:t>
            </a:r>
          </a:p>
          <a:p>
            <a:endParaRPr lang="en-US" sz="2400" dirty="0">
              <a:solidFill>
                <a:srgbClr val="000000"/>
              </a:solidFill>
              <a:latin typeface="+mj-lt"/>
              <a:ea typeface="Lato" panose="020F0502020204030203" pitchFamily="34" charset="0"/>
              <a:cs typeface="Lato" panose="020F0502020204030203" pitchFamily="34" charset="0"/>
            </a:endParaRPr>
          </a:p>
          <a:p>
            <a:r>
              <a:rPr lang="en-US" sz="2400" b="1" dirty="0">
                <a:solidFill>
                  <a:srgbClr val="000000"/>
                </a:solidFill>
                <a:latin typeface="+mj-lt"/>
                <a:ea typeface="Lato" panose="020F0502020204030203" pitchFamily="34" charset="0"/>
                <a:cs typeface="Lato" panose="020F0502020204030203" pitchFamily="34" charset="0"/>
              </a:rPr>
              <a:t>This “disability penalty” was strongest for African-American men.</a:t>
            </a:r>
          </a:p>
          <a:p>
            <a:endParaRPr lang="en-US" sz="2400" b="1" dirty="0">
              <a:solidFill>
                <a:srgbClr val="000000"/>
              </a:solidFill>
              <a:latin typeface="+mj-lt"/>
              <a:ea typeface="Lato" panose="020F0502020204030203" pitchFamily="34" charset="0"/>
              <a:cs typeface="Lato" panose="020F0502020204030203" pitchFamily="34" charset="0"/>
            </a:endParaRPr>
          </a:p>
          <a:p>
            <a:r>
              <a:rPr lang="en-US" sz="2400" b="1" dirty="0">
                <a:solidFill>
                  <a:srgbClr val="000000"/>
                </a:solidFill>
                <a:latin typeface="+mj-lt"/>
                <a:ea typeface="Lato" panose="020F0502020204030203" pitchFamily="34" charset="0"/>
                <a:cs typeface="Lato" panose="020F0502020204030203" pitchFamily="34" charset="0"/>
              </a:rPr>
              <a:t>Black men with disabilities in the study were at a particularly high risk of arrest: </a:t>
            </a:r>
            <a:r>
              <a:rPr lang="en-US" sz="2400" b="1" i="1" dirty="0">
                <a:solidFill>
                  <a:srgbClr val="000000"/>
                </a:solidFill>
                <a:latin typeface="+mj-lt"/>
                <a:ea typeface="Lato" panose="020F0502020204030203" pitchFamily="34" charset="0"/>
                <a:cs typeface="Lato" panose="020F0502020204030203" pitchFamily="34" charset="0"/>
              </a:rPr>
              <a:t>55 percent had been arrested by age 28</a:t>
            </a:r>
            <a:r>
              <a:rPr lang="en-US" sz="2400" dirty="0">
                <a:solidFill>
                  <a:srgbClr val="000000"/>
                </a:solidFill>
                <a:latin typeface="+mj-lt"/>
                <a:ea typeface="Lato" panose="020F0502020204030203" pitchFamily="34" charset="0"/>
                <a:cs typeface="Lato" panose="020F0502020204030203" pitchFamily="34" charset="0"/>
              </a:rPr>
              <a:t>. In contrast, nearly 40 percent of whites with disabilities in the study had been arrested by that age.</a:t>
            </a:r>
          </a:p>
        </p:txBody>
      </p:sp>
      <p:sp>
        <p:nvSpPr>
          <p:cNvPr id="3" name="Rectangle 2">
            <a:extLst>
              <a:ext uri="{FF2B5EF4-FFF2-40B4-BE49-F238E27FC236}">
                <a16:creationId xmlns:a16="http://schemas.microsoft.com/office/drawing/2014/main" id="{54942C15-B8A8-4861-A913-70557854EF3F}"/>
              </a:ext>
            </a:extLst>
          </p:cNvPr>
          <p:cNvSpPr/>
          <p:nvPr/>
        </p:nvSpPr>
        <p:spPr>
          <a:xfrm>
            <a:off x="3053167" y="6172923"/>
            <a:ext cx="5819612" cy="461665"/>
          </a:xfrm>
          <a:prstGeom prst="rect">
            <a:avLst/>
          </a:prstGeom>
        </p:spPr>
        <p:txBody>
          <a:bodyPr wrap="square">
            <a:spAutoFit/>
          </a:bodyPr>
          <a:lstStyle/>
          <a:p>
            <a:r>
              <a:rPr lang="en-US" sz="1200" dirty="0">
                <a:latin typeface="Georgia" panose="02040502050405020303" pitchFamily="18" charset="0"/>
              </a:rPr>
              <a:t>Source: </a:t>
            </a:r>
            <a:r>
              <a:rPr lang="en-US" sz="1200" dirty="0">
                <a:latin typeface="Georgia" panose="02040502050405020303" pitchFamily="18" charset="0"/>
                <a:hlinkClick r:id="rId3"/>
              </a:rPr>
              <a:t>American Journal of Public Health (AJPH)  </a:t>
            </a:r>
            <a:r>
              <a:rPr lang="en-US" sz="1200" dirty="0">
                <a:latin typeface="Georgia" panose="02040502050405020303" pitchFamily="18" charset="0"/>
              </a:rPr>
              <a:t>- The Cumulative Probability of Arrest by Age 28 Years in the US by Disability Status, Race/Ethnicity, and Gender</a:t>
            </a:r>
          </a:p>
        </p:txBody>
      </p:sp>
      <p:sp>
        <p:nvSpPr>
          <p:cNvPr id="4" name="Footer Placeholder 3">
            <a:extLst>
              <a:ext uri="{FF2B5EF4-FFF2-40B4-BE49-F238E27FC236}">
                <a16:creationId xmlns:a16="http://schemas.microsoft.com/office/drawing/2014/main" id="{B5154EAF-71AA-EF4C-AF1A-6409D273F53D}"/>
              </a:ext>
            </a:extLst>
          </p:cNvPr>
          <p:cNvSpPr>
            <a:spLocks noGrp="1"/>
          </p:cNvSpPr>
          <p:nvPr>
            <p:ph type="ftr" idx="11"/>
          </p:nvPr>
        </p:nvSpPr>
        <p:spPr>
          <a:xfrm>
            <a:off x="271221" y="6315866"/>
            <a:ext cx="2926079" cy="276999"/>
          </a:xfrm>
        </p:spPr>
        <p:txBody>
          <a:bodyPr/>
          <a:lstStyle/>
          <a:p>
            <a:r>
              <a:rPr lang="en-US" dirty="0" err="1"/>
              <a:t>www.RespectAbility.org</a:t>
            </a:r>
            <a:endParaRPr lang="en-US" dirty="0"/>
          </a:p>
        </p:txBody>
      </p:sp>
    </p:spTree>
    <p:extLst>
      <p:ext uri="{BB962C8B-B14F-4D97-AF65-F5344CB8AC3E}">
        <p14:creationId xmlns:p14="http://schemas.microsoft.com/office/powerpoint/2010/main" val="1094326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5224849" y="61941"/>
            <a:ext cx="3730500" cy="244324"/>
          </a:xfrm>
          <a:prstGeom prst="rect">
            <a:avLst/>
          </a:prstGeom>
          <a:noFill/>
          <a:ln>
            <a:noFill/>
          </a:ln>
        </p:spPr>
        <p:txBody>
          <a:bodyPr wrap="square" lIns="80669" tIns="80669" rIns="80669" bIns="80669" anchor="t" anchorCtr="0">
            <a:noAutofit/>
          </a:bodyPr>
          <a:lstStyle/>
          <a:p>
            <a:pPr algn="r">
              <a:buSzPct val="25000"/>
            </a:pPr>
            <a:r>
              <a:rPr lang="en-US" sz="3000" b="1" dirty="0">
                <a:solidFill>
                  <a:srgbClr val="FFFFFF"/>
                </a:solidFill>
                <a:latin typeface="+mj-lt"/>
                <a:ea typeface="Lato" panose="020F0502020204030203" pitchFamily="34" charset="0"/>
                <a:cs typeface="Lato" panose="020F0502020204030203" pitchFamily="34" charset="0"/>
                <a:sym typeface="Georgia"/>
              </a:rPr>
              <a:t>Disability and </a:t>
            </a:r>
          </a:p>
          <a:p>
            <a:pPr algn="r">
              <a:buSzPct val="25000"/>
            </a:pPr>
            <a:r>
              <a:rPr lang="en-US" sz="3000" b="1" dirty="0">
                <a:solidFill>
                  <a:srgbClr val="FFFFFF"/>
                </a:solidFill>
                <a:latin typeface="+mj-lt"/>
                <a:ea typeface="Lato" panose="020F0502020204030203" pitchFamily="34" charset="0"/>
                <a:cs typeface="Lato" panose="020F0502020204030203" pitchFamily="34" charset="0"/>
                <a:sym typeface="Georgia"/>
              </a:rPr>
              <a:t>Police </a:t>
            </a:r>
            <a:r>
              <a:rPr lang="en-US" sz="3200" b="1" dirty="0">
                <a:solidFill>
                  <a:srgbClr val="FFFFFF"/>
                </a:solidFill>
                <a:latin typeface="+mj-lt"/>
                <a:ea typeface="Lato" panose="020F0502020204030203" pitchFamily="34" charset="0"/>
                <a:cs typeface="Lato" panose="020F0502020204030203" pitchFamily="34" charset="0"/>
                <a:sym typeface="Georgia"/>
              </a:rPr>
              <a:t>Shootings</a:t>
            </a:r>
            <a:endParaRPr lang="en-US" sz="3000" b="1" dirty="0">
              <a:solidFill>
                <a:srgbClr val="FFFFFF"/>
              </a:solidFill>
              <a:latin typeface="+mj-lt"/>
              <a:ea typeface="Lato" panose="020F0502020204030203" pitchFamily="34" charset="0"/>
              <a:cs typeface="Lato" panose="020F0502020204030203" pitchFamily="34" charset="0"/>
              <a:sym typeface="Georgia"/>
            </a:endParaRPr>
          </a:p>
        </p:txBody>
      </p:sp>
      <p:pic>
        <p:nvPicPr>
          <p:cNvPr id="166" name="Shape 166" descr="Young woman sitting on steps hugging her knees, looking at the floor" title="Disability and police shootings"/>
          <p:cNvPicPr preferRelativeResize="0"/>
          <p:nvPr/>
        </p:nvPicPr>
        <p:blipFill rotWithShape="1">
          <a:blip r:embed="rId3">
            <a:alphaModFix/>
          </a:blip>
          <a:srcRect/>
          <a:stretch/>
        </p:blipFill>
        <p:spPr>
          <a:xfrm>
            <a:off x="134471" y="1162854"/>
            <a:ext cx="8875059" cy="5203259"/>
          </a:xfrm>
          <a:prstGeom prst="rect">
            <a:avLst/>
          </a:prstGeom>
          <a:noFill/>
          <a:ln>
            <a:noFill/>
          </a:ln>
        </p:spPr>
      </p:pic>
      <p:sp>
        <p:nvSpPr>
          <p:cNvPr id="2" name="Footer Placeholder 1">
            <a:extLst>
              <a:ext uri="{FF2B5EF4-FFF2-40B4-BE49-F238E27FC236}">
                <a16:creationId xmlns:a16="http://schemas.microsoft.com/office/drawing/2014/main" id="{DB0747A3-FD42-554B-BF3E-42029022A756}"/>
              </a:ext>
            </a:extLst>
          </p:cNvPr>
          <p:cNvSpPr>
            <a:spLocks noGrp="1"/>
          </p:cNvSpPr>
          <p:nvPr>
            <p:ph type="ftr" idx="11"/>
          </p:nvPr>
        </p:nvSpPr>
        <p:spPr/>
        <p:txBody>
          <a:bodyPr/>
          <a:lstStyle/>
          <a:p>
            <a:r>
              <a:rPr lang="en-US"/>
              <a:t>www.RespectAbility.org</a:t>
            </a:r>
          </a:p>
        </p:txBody>
      </p:sp>
    </p:spTree>
    <p:extLst>
      <p:ext uri="{BB962C8B-B14F-4D97-AF65-F5344CB8AC3E}">
        <p14:creationId xmlns:p14="http://schemas.microsoft.com/office/powerpoint/2010/main" val="16067354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684E8-B881-45B4-B9CE-C064CD976142}"/>
              </a:ext>
            </a:extLst>
          </p:cNvPr>
          <p:cNvSpPr>
            <a:spLocks noGrp="1"/>
          </p:cNvSpPr>
          <p:nvPr>
            <p:ph type="title"/>
          </p:nvPr>
        </p:nvSpPr>
        <p:spPr>
          <a:xfrm>
            <a:off x="1567543" y="0"/>
            <a:ext cx="7256416" cy="244410"/>
          </a:xfrm>
        </p:spPr>
        <p:txBody>
          <a:bodyPr/>
          <a:lstStyle/>
          <a:p>
            <a:pPr algn="r"/>
            <a:r>
              <a:rPr lang="en-US" sz="3200" b="1" dirty="0">
                <a:solidFill>
                  <a:schemeClr val="bg1"/>
                </a:solidFill>
                <a:latin typeface="+mj-lt"/>
                <a:ea typeface="Lato" panose="020F0502020204030203" pitchFamily="34" charset="0"/>
                <a:cs typeface="Lato" panose="020F0502020204030203" pitchFamily="34" charset="0"/>
              </a:rPr>
              <a:t>“Police killings: the price of being disabled and black in America”</a:t>
            </a:r>
          </a:p>
        </p:txBody>
      </p:sp>
      <p:sp>
        <p:nvSpPr>
          <p:cNvPr id="3" name="Text Placeholder 2">
            <a:extLst>
              <a:ext uri="{FF2B5EF4-FFF2-40B4-BE49-F238E27FC236}">
                <a16:creationId xmlns:a16="http://schemas.microsoft.com/office/drawing/2014/main" id="{BEE3D5F5-A89C-4787-98ED-86E795236DB5}"/>
              </a:ext>
            </a:extLst>
          </p:cNvPr>
          <p:cNvSpPr>
            <a:spLocks noGrp="1"/>
          </p:cNvSpPr>
          <p:nvPr>
            <p:ph type="body" idx="1"/>
          </p:nvPr>
        </p:nvSpPr>
        <p:spPr>
          <a:xfrm>
            <a:off x="457201" y="1545015"/>
            <a:ext cx="3977639" cy="244410"/>
          </a:xfrm>
        </p:spPr>
        <p:txBody>
          <a:bodyPr/>
          <a:lstStyle/>
          <a:p>
            <a:endParaRPr lang="en-US"/>
          </a:p>
        </p:txBody>
      </p:sp>
      <p:sp>
        <p:nvSpPr>
          <p:cNvPr id="4" name="Text Placeholder 3">
            <a:extLst>
              <a:ext uri="{FF2B5EF4-FFF2-40B4-BE49-F238E27FC236}">
                <a16:creationId xmlns:a16="http://schemas.microsoft.com/office/drawing/2014/main" id="{0D1D7E89-86FB-4282-9A97-C48CFB26349E}"/>
              </a:ext>
            </a:extLst>
          </p:cNvPr>
          <p:cNvSpPr>
            <a:spLocks noGrp="1"/>
          </p:cNvSpPr>
          <p:nvPr>
            <p:ph type="body" idx="2"/>
          </p:nvPr>
        </p:nvSpPr>
        <p:spPr>
          <a:xfrm>
            <a:off x="4709160" y="1545015"/>
            <a:ext cx="3977639" cy="244410"/>
          </a:xfrm>
        </p:spPr>
        <p:txBody>
          <a:bodyPr/>
          <a:lstStyle/>
          <a:p>
            <a:endParaRPr lang="en-US" dirty="0"/>
          </a:p>
        </p:txBody>
      </p:sp>
      <p:pic>
        <p:nvPicPr>
          <p:cNvPr id="8" name="Picture 7" descr="Cover image from Guardian Article about Police Killings of Disabled Black People. The image shows a group of BLM advocates holding up a poster of Obama and Martin Luther King. ">
            <a:extLst>
              <a:ext uri="{FF2B5EF4-FFF2-40B4-BE49-F238E27FC236}">
                <a16:creationId xmlns:a16="http://schemas.microsoft.com/office/drawing/2014/main" id="{4D4C2381-2BAC-4C85-8698-57282E689A7C}"/>
              </a:ext>
            </a:extLst>
          </p:cNvPr>
          <p:cNvPicPr>
            <a:picLocks noChangeAspect="1"/>
          </p:cNvPicPr>
          <p:nvPr/>
        </p:nvPicPr>
        <p:blipFill>
          <a:blip r:embed="rId3"/>
          <a:stretch>
            <a:fillRect/>
          </a:stretch>
        </p:blipFill>
        <p:spPr>
          <a:xfrm>
            <a:off x="0" y="1191312"/>
            <a:ext cx="9144000" cy="5030590"/>
          </a:xfrm>
          <a:prstGeom prst="rect">
            <a:avLst/>
          </a:prstGeom>
        </p:spPr>
      </p:pic>
      <p:sp>
        <p:nvSpPr>
          <p:cNvPr id="10" name="Rectangle 9">
            <a:extLst>
              <a:ext uri="{FF2B5EF4-FFF2-40B4-BE49-F238E27FC236}">
                <a16:creationId xmlns:a16="http://schemas.microsoft.com/office/drawing/2014/main" id="{B893CAFE-4795-4DE0-BC7D-CF0FA5319E79}"/>
              </a:ext>
            </a:extLst>
          </p:cNvPr>
          <p:cNvSpPr/>
          <p:nvPr/>
        </p:nvSpPr>
        <p:spPr>
          <a:xfrm>
            <a:off x="309967" y="4652242"/>
            <a:ext cx="8376832" cy="1200329"/>
          </a:xfrm>
          <a:prstGeom prst="rect">
            <a:avLst/>
          </a:prstGeom>
        </p:spPr>
        <p:txBody>
          <a:bodyPr wrap="square">
            <a:spAutoFit/>
          </a:bodyPr>
          <a:lstStyle/>
          <a:p>
            <a:r>
              <a:rPr lang="en-US" sz="2400" b="1" i="1" dirty="0">
                <a:solidFill>
                  <a:schemeClr val="bg1"/>
                </a:solidFill>
                <a:latin typeface="Lato" panose="020F0502020204030203" pitchFamily="34" charset="0"/>
                <a:ea typeface="Lato" panose="020F0502020204030203" pitchFamily="34" charset="0"/>
                <a:cs typeface="Lato" panose="020F0502020204030203" pitchFamily="34" charset="0"/>
              </a:rPr>
              <a:t>“No one knows how many of the victims of police violence are disabled.” Quote from David M. Perry, Ph.D. in </a:t>
            </a: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The Guardian</a:t>
            </a:r>
            <a:r>
              <a:rPr lang="en-US" sz="2400" b="1" i="1" dirty="0">
                <a:solidFill>
                  <a:schemeClr val="bg1"/>
                </a:solidFill>
                <a:latin typeface="Lato" panose="020F0502020204030203" pitchFamily="34" charset="0"/>
                <a:ea typeface="Lato" panose="020F0502020204030203" pitchFamily="34" charset="0"/>
                <a:cs typeface="Lato" panose="020F0502020204030203" pitchFamily="34" charset="0"/>
              </a:rPr>
              <a:t>, July 22</a:t>
            </a:r>
            <a:r>
              <a:rPr lang="en-US" sz="2400" b="1" i="1" baseline="30000" dirty="0">
                <a:solidFill>
                  <a:schemeClr val="bg1"/>
                </a:solidFill>
                <a:latin typeface="Lato" panose="020F0502020204030203" pitchFamily="34" charset="0"/>
                <a:ea typeface="Lato" panose="020F0502020204030203" pitchFamily="34" charset="0"/>
                <a:cs typeface="Lato" panose="020F0502020204030203" pitchFamily="34" charset="0"/>
              </a:rPr>
              <a:t>nd</a:t>
            </a:r>
            <a:r>
              <a:rPr lang="en-US" sz="2400" b="1" i="1" dirty="0">
                <a:solidFill>
                  <a:schemeClr val="bg1"/>
                </a:solidFill>
                <a:latin typeface="Lato" panose="020F0502020204030203" pitchFamily="34" charset="0"/>
                <a:ea typeface="Lato" panose="020F0502020204030203" pitchFamily="34" charset="0"/>
                <a:cs typeface="Lato" panose="020F0502020204030203" pitchFamily="34" charset="0"/>
              </a:rPr>
              <a:t> 2017 </a:t>
            </a:r>
          </a:p>
        </p:txBody>
      </p:sp>
      <p:sp>
        <p:nvSpPr>
          <p:cNvPr id="11" name="Rectangle 10">
            <a:extLst>
              <a:ext uri="{FF2B5EF4-FFF2-40B4-BE49-F238E27FC236}">
                <a16:creationId xmlns:a16="http://schemas.microsoft.com/office/drawing/2014/main" id="{07441E4B-F6E6-4638-B1E3-D233D4C6BCC8}"/>
              </a:ext>
            </a:extLst>
          </p:cNvPr>
          <p:cNvSpPr/>
          <p:nvPr/>
        </p:nvSpPr>
        <p:spPr>
          <a:xfrm>
            <a:off x="2061275" y="6221902"/>
            <a:ext cx="4959457" cy="461665"/>
          </a:xfrm>
          <a:prstGeom prst="rect">
            <a:avLst/>
          </a:prstGeom>
        </p:spPr>
        <p:txBody>
          <a:bodyPr wrap="square">
            <a:spAutoFit/>
          </a:bodyPr>
          <a:lstStyle/>
          <a:p>
            <a:r>
              <a:rPr lang="en-US" sz="1200" dirty="0"/>
              <a:t>Source: </a:t>
            </a:r>
            <a:r>
              <a:rPr lang="en-US" sz="1200" dirty="0">
                <a:hlinkClick r:id="rId4"/>
              </a:rPr>
              <a:t>https://www.theguardian.com/us-news/2017/jun/22/police-killings-disabled-black-people-mental-illness</a:t>
            </a:r>
            <a:r>
              <a:rPr lang="en-US" sz="1200" dirty="0"/>
              <a:t> </a:t>
            </a:r>
          </a:p>
        </p:txBody>
      </p:sp>
      <p:sp>
        <p:nvSpPr>
          <p:cNvPr id="6" name="Footer Placeholder 5">
            <a:extLst>
              <a:ext uri="{FF2B5EF4-FFF2-40B4-BE49-F238E27FC236}">
                <a16:creationId xmlns:a16="http://schemas.microsoft.com/office/drawing/2014/main" id="{0D556C60-757E-F34C-866C-4B27889D0ABB}"/>
              </a:ext>
            </a:extLst>
          </p:cNvPr>
          <p:cNvSpPr>
            <a:spLocks noGrp="1"/>
          </p:cNvSpPr>
          <p:nvPr>
            <p:ph type="ftr" idx="11"/>
          </p:nvPr>
        </p:nvSpPr>
        <p:spPr>
          <a:xfrm>
            <a:off x="5760720" y="6366533"/>
            <a:ext cx="2926079" cy="276999"/>
          </a:xfrm>
        </p:spPr>
        <p:txBody>
          <a:bodyPr/>
          <a:lstStyle/>
          <a:p>
            <a:r>
              <a:rPr lang="en-US"/>
              <a:t>www.RespectAbility.org</a:t>
            </a:r>
          </a:p>
        </p:txBody>
      </p:sp>
    </p:spTree>
    <p:extLst>
      <p:ext uri="{BB962C8B-B14F-4D97-AF65-F5344CB8AC3E}">
        <p14:creationId xmlns:p14="http://schemas.microsoft.com/office/powerpoint/2010/main" val="29335315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3024554" y="188868"/>
            <a:ext cx="5984909" cy="477000"/>
          </a:xfrm>
          <a:prstGeom prst="rect">
            <a:avLst/>
          </a:prstGeom>
          <a:noFill/>
          <a:ln>
            <a:noFill/>
          </a:ln>
        </p:spPr>
        <p:txBody>
          <a:bodyPr wrap="square" lIns="0" tIns="0" rIns="0" bIns="0" anchor="t" anchorCtr="0">
            <a:noAutofit/>
          </a:bodyPr>
          <a:lstStyle/>
          <a:p>
            <a:pPr algn="r">
              <a:buClr>
                <a:srgbClr val="FFFFFF"/>
              </a:buClr>
              <a:buSzPct val="25000"/>
            </a:pPr>
            <a:r>
              <a:rPr lang="en-US" sz="3200" b="1" dirty="0">
                <a:solidFill>
                  <a:srgbClr val="FFFFFF"/>
                </a:solidFill>
                <a:latin typeface="+mj-lt"/>
                <a:ea typeface="Lato" panose="020F0502020204030203" pitchFamily="34" charset="0"/>
                <a:cs typeface="Lato" panose="020F0502020204030203" pitchFamily="34" charset="0"/>
                <a:sym typeface="Georgia"/>
              </a:rPr>
              <a:t>Freddie Gray had </a:t>
            </a:r>
          </a:p>
          <a:p>
            <a:pPr algn="r">
              <a:buClr>
                <a:srgbClr val="FFFFFF"/>
              </a:buClr>
              <a:buSzPct val="25000"/>
            </a:pPr>
            <a:r>
              <a:rPr lang="en-US" sz="3200" b="1" dirty="0">
                <a:solidFill>
                  <a:srgbClr val="FFFFFF"/>
                </a:solidFill>
                <a:latin typeface="+mj-lt"/>
                <a:ea typeface="Lato" panose="020F0502020204030203" pitchFamily="34" charset="0"/>
                <a:cs typeface="Lato" panose="020F0502020204030203" pitchFamily="34" charset="0"/>
                <a:sym typeface="Georgia"/>
              </a:rPr>
              <a:t>an Invisible Disability</a:t>
            </a:r>
          </a:p>
        </p:txBody>
      </p:sp>
      <p:sp>
        <p:nvSpPr>
          <p:cNvPr id="172" name="Shape 172"/>
          <p:cNvSpPr txBox="1">
            <a:spLocks noGrp="1"/>
          </p:cNvSpPr>
          <p:nvPr>
            <p:ph type="body" idx="1"/>
          </p:nvPr>
        </p:nvSpPr>
        <p:spPr>
          <a:xfrm>
            <a:off x="578224" y="1577344"/>
            <a:ext cx="3860650" cy="4401204"/>
          </a:xfrm>
          <a:prstGeom prst="rect">
            <a:avLst/>
          </a:prstGeom>
          <a:noFill/>
          <a:ln>
            <a:noFill/>
          </a:ln>
        </p:spPr>
        <p:txBody>
          <a:bodyPr wrap="square" lIns="0" tIns="0" rIns="0" bIns="0" anchor="t" anchorCtr="0">
            <a:noAutofit/>
          </a:bodyPr>
          <a:lstStyle/>
          <a:p>
            <a:pPr marL="251201" indent="-251201">
              <a:buFont typeface="Libre Baskerville"/>
              <a:buChar char="•"/>
            </a:pPr>
            <a:r>
              <a:rPr lang="en-US" sz="2118" dirty="0">
                <a:latin typeface="+mj-lt"/>
                <a:ea typeface="Lato" panose="020F0502020204030203" pitchFamily="34" charset="0"/>
                <a:cs typeface="Lato" panose="020F0502020204030203" pitchFamily="34" charset="0"/>
                <a:sym typeface="Georgia"/>
              </a:rPr>
              <a:t>Freddie Gray had unaddressed disability issues that helped set him up for failure. “Before Freddie Gray was injured in police custody…his life was defined by failures in the classroom, run-ins with the law and an inability to focus on anything for very long.”</a:t>
            </a:r>
          </a:p>
          <a:p>
            <a:pPr marL="251202" indent="-251202">
              <a:buSzPct val="25000"/>
            </a:pPr>
            <a:endParaRPr sz="2118" dirty="0">
              <a:latin typeface="+mj-lt"/>
              <a:ea typeface="Lato" panose="020F0502020204030203" pitchFamily="34" charset="0"/>
              <a:cs typeface="Lato" panose="020F0502020204030203" pitchFamily="34" charset="0"/>
              <a:sym typeface="Georgia"/>
            </a:endParaRPr>
          </a:p>
          <a:p>
            <a:pPr marL="251202" indent="-251202">
              <a:buFont typeface="Libre Baskerville"/>
              <a:buChar char="•"/>
            </a:pPr>
            <a:r>
              <a:rPr lang="en-US" sz="2118" u="sng" dirty="0">
                <a:solidFill>
                  <a:schemeClr val="hlink"/>
                </a:solidFill>
                <a:latin typeface="+mj-lt"/>
                <a:ea typeface="Lato" panose="020F0502020204030203" pitchFamily="34" charset="0"/>
                <a:cs typeface="Lato" panose="020F0502020204030203" pitchFamily="34" charset="0"/>
                <a:sym typeface="Georgia"/>
                <a:hlinkClick r:id="rId3"/>
              </a:rPr>
              <a:t>Executive Functioning Disorder</a:t>
            </a:r>
          </a:p>
        </p:txBody>
      </p:sp>
      <p:pic>
        <p:nvPicPr>
          <p:cNvPr id="173" name="Shape 173" descr="Freddie Gray wearing a red t-shirt sitting outside in front of row homes" title="Headshot of Freddie Gray"/>
          <p:cNvPicPr preferRelativeResize="0">
            <a:picLocks noGrp="1"/>
          </p:cNvPicPr>
          <p:nvPr>
            <p:ph type="body" idx="2"/>
          </p:nvPr>
        </p:nvPicPr>
        <p:blipFill rotWithShape="1">
          <a:blip r:embed="rId4">
            <a:alphaModFix/>
          </a:blip>
          <a:srcRect l="2060" r="2060"/>
          <a:stretch/>
        </p:blipFill>
        <p:spPr>
          <a:xfrm>
            <a:off x="4570607" y="1411941"/>
            <a:ext cx="4102676" cy="5254941"/>
          </a:xfrm>
          <a:prstGeom prst="rect">
            <a:avLst/>
          </a:prstGeom>
          <a:noFill/>
          <a:ln>
            <a:noFill/>
          </a:ln>
        </p:spPr>
      </p:pic>
      <p:sp>
        <p:nvSpPr>
          <p:cNvPr id="2" name="Footer Placeholder 1">
            <a:extLst>
              <a:ext uri="{FF2B5EF4-FFF2-40B4-BE49-F238E27FC236}">
                <a16:creationId xmlns:a16="http://schemas.microsoft.com/office/drawing/2014/main" id="{BB18302B-2E8E-9B49-A96A-58692170445E}"/>
              </a:ext>
            </a:extLst>
          </p:cNvPr>
          <p:cNvSpPr>
            <a:spLocks noGrp="1"/>
          </p:cNvSpPr>
          <p:nvPr>
            <p:ph type="ftr" idx="11"/>
          </p:nvPr>
        </p:nvSpPr>
        <p:spPr>
          <a:xfrm>
            <a:off x="927249" y="6389883"/>
            <a:ext cx="2926079" cy="276999"/>
          </a:xfrm>
        </p:spPr>
        <p:txBody>
          <a:bodyPr/>
          <a:lstStyle/>
          <a:p>
            <a:r>
              <a:rPr lang="en-US"/>
              <a:t>www.RespectAbility.org</a:t>
            </a:r>
          </a:p>
        </p:txBody>
      </p:sp>
    </p:spTree>
    <p:extLst>
      <p:ext uri="{BB962C8B-B14F-4D97-AF65-F5344CB8AC3E}">
        <p14:creationId xmlns:p14="http://schemas.microsoft.com/office/powerpoint/2010/main" val="16471267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2449286" y="233880"/>
            <a:ext cx="6389386" cy="201935"/>
          </a:xfrm>
          <a:prstGeom prst="rect">
            <a:avLst/>
          </a:prstGeom>
          <a:noFill/>
          <a:ln>
            <a:noFill/>
          </a:ln>
        </p:spPr>
        <p:txBody>
          <a:bodyPr wrap="square" lIns="0" tIns="0" rIns="0" bIns="0" anchor="t" anchorCtr="0">
            <a:noAutofit/>
          </a:bodyPr>
          <a:lstStyle/>
          <a:p>
            <a:pPr lvl="0" algn="r">
              <a:buClr>
                <a:srgbClr val="FFFFFF"/>
              </a:buClr>
              <a:buSzPct val="25000"/>
            </a:pPr>
            <a:r>
              <a:rPr lang="en-US" sz="3200" b="1" dirty="0">
                <a:solidFill>
                  <a:srgbClr val="FFFFFF"/>
                </a:solidFill>
                <a:latin typeface="+mj-lt"/>
                <a:ea typeface="Lato" panose="020F0502020204030203" pitchFamily="34" charset="0"/>
                <a:cs typeface="Lato" panose="020F0502020204030203" pitchFamily="34" charset="0"/>
              </a:rPr>
              <a:t>5 Connections – Disability &amp; Criminal Justice Reform</a:t>
            </a:r>
            <a:endParaRPr lang="en-US" sz="3200" b="1" dirty="0">
              <a:solidFill>
                <a:srgbClr val="FFFFFF"/>
              </a:solidFill>
              <a:latin typeface="+mj-lt"/>
              <a:ea typeface="Lato" panose="020F0502020204030203" pitchFamily="34" charset="0"/>
              <a:cs typeface="Lato" panose="020F0502020204030203" pitchFamily="34" charset="0"/>
              <a:sym typeface="Libre Baskerville"/>
            </a:endParaRPr>
          </a:p>
        </p:txBody>
      </p:sp>
      <p:sp>
        <p:nvSpPr>
          <p:cNvPr id="104" name="Shape 104"/>
          <p:cNvSpPr txBox="1">
            <a:spLocks noGrp="1"/>
          </p:cNvSpPr>
          <p:nvPr>
            <p:ph type="body" idx="1"/>
          </p:nvPr>
        </p:nvSpPr>
        <p:spPr>
          <a:xfrm>
            <a:off x="289015" y="1347970"/>
            <a:ext cx="8628882" cy="5391265"/>
          </a:xfrm>
          <a:prstGeom prst="rect">
            <a:avLst/>
          </a:prstGeom>
          <a:noFill/>
          <a:ln>
            <a:noFill/>
          </a:ln>
        </p:spPr>
        <p:txBody>
          <a:bodyPr wrap="square" lIns="0" tIns="0" rIns="0" bIns="0" anchor="t" anchorCtr="0">
            <a:noAutofit/>
          </a:bodyPr>
          <a:lstStyle/>
          <a:p>
            <a:pPr marL="403433" indent="-403433">
              <a:buFont typeface="Arial"/>
              <a:buAutoNum type="arabicPeriod"/>
            </a:pPr>
            <a:r>
              <a:rPr lang="en-US" sz="2400" b="1" dirty="0">
                <a:latin typeface="+mj-lt"/>
                <a:ea typeface="Lato" panose="020F0502020204030203" pitchFamily="34" charset="0"/>
                <a:cs typeface="Lato" panose="020F0502020204030203" pitchFamily="34" charset="0"/>
                <a:sym typeface="Libre Baskerville"/>
              </a:rPr>
              <a:t>Education:</a:t>
            </a:r>
            <a:r>
              <a:rPr lang="en-US" sz="2400" dirty="0">
                <a:latin typeface="+mj-lt"/>
                <a:ea typeface="Lato" panose="020F0502020204030203" pitchFamily="34" charset="0"/>
                <a:cs typeface="Lato" panose="020F0502020204030203" pitchFamily="34" charset="0"/>
                <a:sym typeface="Libre Baskerville"/>
              </a:rPr>
              <a:t> Each year, 300,000 people with disabilities leave high school, 40% without a diploma. Students with disabilities have much higher suspension rates.   </a:t>
            </a:r>
          </a:p>
          <a:p>
            <a:pPr marL="403433" indent="-403433">
              <a:buFont typeface="Arial"/>
              <a:buAutoNum type="arabicPeriod"/>
            </a:pPr>
            <a:r>
              <a:rPr lang="en-US" sz="2400" b="1" dirty="0">
                <a:solidFill>
                  <a:schemeClr val="dk1"/>
                </a:solidFill>
                <a:latin typeface="+mj-lt"/>
                <a:ea typeface="Lato" panose="020F0502020204030203" pitchFamily="34" charset="0"/>
                <a:cs typeface="Lato" panose="020F0502020204030203" pitchFamily="34" charset="0"/>
                <a:sym typeface="Libre Baskerville"/>
              </a:rPr>
              <a:t>Preschool to Prison Pipeline:</a:t>
            </a:r>
            <a:r>
              <a:rPr lang="en-US" sz="2400" dirty="0">
                <a:solidFill>
                  <a:schemeClr val="dk1"/>
                </a:solidFill>
                <a:latin typeface="+mj-lt"/>
                <a:ea typeface="Lato" panose="020F0502020204030203" pitchFamily="34" charset="0"/>
                <a:cs typeface="Lato" panose="020F0502020204030203" pitchFamily="34" charset="0"/>
                <a:sym typeface="Libre Baskerville"/>
              </a:rPr>
              <a:t> 750,000 people behind bars have one or more disabilities.</a:t>
            </a:r>
          </a:p>
          <a:p>
            <a:pPr marL="403433" indent="-403433">
              <a:buFont typeface="Arial"/>
              <a:buAutoNum type="arabicPeriod"/>
            </a:pPr>
            <a:r>
              <a:rPr lang="en-US" sz="2400" b="1" dirty="0">
                <a:latin typeface="+mj-lt"/>
                <a:ea typeface="Lato" panose="020F0502020204030203" pitchFamily="34" charset="0"/>
                <a:cs typeface="Lato" panose="020F0502020204030203" pitchFamily="34" charset="0"/>
                <a:sym typeface="Libre Baskerville"/>
              </a:rPr>
              <a:t>Unemployment</a:t>
            </a:r>
            <a:r>
              <a:rPr lang="en-US" sz="2400" dirty="0">
                <a:latin typeface="+mj-lt"/>
                <a:ea typeface="Lato" panose="020F0502020204030203" pitchFamily="34" charset="0"/>
                <a:cs typeface="Lato" panose="020F0502020204030203" pitchFamily="34" charset="0"/>
                <a:sym typeface="Libre Baskerville"/>
              </a:rPr>
              <a:t>: 1 in 3 people with disabilities has a job.</a:t>
            </a:r>
          </a:p>
          <a:p>
            <a:pPr marL="403433" indent="-403433">
              <a:buFont typeface="Arial"/>
              <a:buAutoNum type="arabicPeriod"/>
            </a:pPr>
            <a:r>
              <a:rPr lang="en-US" sz="2400" b="1" dirty="0">
                <a:solidFill>
                  <a:schemeClr val="dk1"/>
                </a:solidFill>
                <a:latin typeface="+mj-lt"/>
                <a:ea typeface="Lato" panose="020F0502020204030203" pitchFamily="34" charset="0"/>
                <a:cs typeface="Lato" panose="020F0502020204030203" pitchFamily="34" charset="0"/>
                <a:sym typeface="Libre Baskerville"/>
              </a:rPr>
              <a:t>Poverty</a:t>
            </a:r>
            <a:r>
              <a:rPr lang="en-US" sz="2400" dirty="0">
                <a:solidFill>
                  <a:schemeClr val="dk1"/>
                </a:solidFill>
                <a:latin typeface="+mj-lt"/>
                <a:ea typeface="Lato" panose="020F0502020204030203" pitchFamily="34" charset="0"/>
                <a:cs typeface="Lato" panose="020F0502020204030203" pitchFamily="34" charset="0"/>
                <a:sym typeface="Libre Baskerville"/>
              </a:rPr>
              <a:t>: In 2016, people with disabilities live at a poverty rate of 26.8%, nearly twice that of people without disabilities. </a:t>
            </a:r>
          </a:p>
          <a:p>
            <a:pPr marL="403433" indent="-403433">
              <a:buFont typeface="Arial"/>
              <a:buAutoNum type="arabicPeriod"/>
            </a:pPr>
            <a:r>
              <a:rPr lang="en-US" sz="2400" b="1" dirty="0">
                <a:latin typeface="+mj-lt"/>
                <a:ea typeface="Lato" panose="020F0502020204030203" pitchFamily="34" charset="0"/>
                <a:cs typeface="Lato" panose="020F0502020204030203" pitchFamily="34" charset="0"/>
                <a:sym typeface="Libre Baskerville"/>
              </a:rPr>
              <a:t>Double discrimination</a:t>
            </a:r>
            <a:r>
              <a:rPr lang="en-US" sz="2400" dirty="0">
                <a:latin typeface="+mj-lt"/>
                <a:ea typeface="Lato" panose="020F0502020204030203" pitchFamily="34" charset="0"/>
                <a:cs typeface="Lato" panose="020F0502020204030203" pitchFamily="34" charset="0"/>
                <a:sym typeface="Libre Baskerville"/>
              </a:rPr>
              <a:t>: </a:t>
            </a:r>
            <a:r>
              <a:rPr lang="en-US" sz="2400" dirty="0">
                <a:solidFill>
                  <a:schemeClr val="dk1"/>
                </a:solidFill>
                <a:highlight>
                  <a:srgbClr val="FFFFFF"/>
                </a:highlight>
                <a:latin typeface="+mj-lt"/>
                <a:ea typeface="Lato" panose="020F0502020204030203" pitchFamily="34" charset="0"/>
                <a:cs typeface="Lato" panose="020F0502020204030203" pitchFamily="34" charset="0"/>
                <a:sym typeface="Libre Baskerville"/>
              </a:rPr>
              <a:t>About 40% of African Americans with disabilities are in poverty compared to 22% of African Americans without disabilities. </a:t>
            </a:r>
          </a:p>
          <a:p>
            <a:pPr marL="403433" indent="-403433">
              <a:buFont typeface="Arial"/>
              <a:buAutoNum type="arabicPeriod"/>
            </a:pPr>
            <a:r>
              <a:rPr lang="en-US" sz="2400" b="1" dirty="0">
                <a:latin typeface="+mj-lt"/>
                <a:ea typeface="Lato" panose="020F0502020204030203" pitchFamily="34" charset="0"/>
                <a:cs typeface="Lato" panose="020F0502020204030203" pitchFamily="34" charset="0"/>
              </a:rPr>
              <a:t>Risk</a:t>
            </a:r>
            <a:r>
              <a:rPr lang="en-US" sz="2400" dirty="0">
                <a:latin typeface="+mj-lt"/>
                <a:ea typeface="Lato" panose="020F0502020204030203" pitchFamily="34" charset="0"/>
                <a:cs typeface="Lato" panose="020F0502020204030203" pitchFamily="34" charset="0"/>
              </a:rPr>
              <a:t>: People with disabilities, especially minorities, are among the most vulnerable when it comes to poverty, exploitation, victimization and violence.</a:t>
            </a:r>
            <a:endParaRPr lang="en-US" sz="2400" dirty="0">
              <a:solidFill>
                <a:schemeClr val="dk1"/>
              </a:solidFill>
              <a:highlight>
                <a:srgbClr val="FFFFFF"/>
              </a:highlight>
              <a:latin typeface="+mj-lt"/>
              <a:ea typeface="Lato" panose="020F0502020204030203" pitchFamily="34" charset="0"/>
              <a:cs typeface="Lato" panose="020F0502020204030203" pitchFamily="34" charset="0"/>
              <a:sym typeface="Libre Baskerville"/>
            </a:endParaRPr>
          </a:p>
          <a:p>
            <a:pPr>
              <a:buSzPct val="25000"/>
            </a:pPr>
            <a:endParaRPr sz="2800" dirty="0">
              <a:latin typeface="+mj-lt"/>
              <a:ea typeface="Lato" panose="020F0502020204030203" pitchFamily="34" charset="0"/>
              <a:cs typeface="Lato" panose="020F0502020204030203" pitchFamily="34" charset="0"/>
              <a:sym typeface="Libre Baskerville"/>
            </a:endParaRPr>
          </a:p>
        </p:txBody>
      </p:sp>
      <p:sp>
        <p:nvSpPr>
          <p:cNvPr id="2" name="Footer Placeholder 1">
            <a:extLst>
              <a:ext uri="{FF2B5EF4-FFF2-40B4-BE49-F238E27FC236}">
                <a16:creationId xmlns:a16="http://schemas.microsoft.com/office/drawing/2014/main" id="{86F330BF-5F44-DB44-B30D-EDC0D5B251EF}"/>
              </a:ext>
            </a:extLst>
          </p:cNvPr>
          <p:cNvSpPr>
            <a:spLocks noGrp="1"/>
          </p:cNvSpPr>
          <p:nvPr>
            <p:ph type="ftr" idx="11"/>
          </p:nvPr>
        </p:nvSpPr>
        <p:spPr/>
        <p:txBody>
          <a:bodyPr/>
          <a:lstStyle/>
          <a:p>
            <a:r>
              <a:rPr lang="en-US"/>
              <a:t>www.RespectAbility.org</a:t>
            </a:r>
          </a:p>
        </p:txBody>
      </p:sp>
    </p:spTree>
    <p:extLst>
      <p:ext uri="{BB962C8B-B14F-4D97-AF65-F5344CB8AC3E}">
        <p14:creationId xmlns:p14="http://schemas.microsoft.com/office/powerpoint/2010/main" val="168868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200299" y="319613"/>
            <a:ext cx="5742000" cy="477000"/>
          </a:xfrm>
          <a:prstGeom prst="rect">
            <a:avLst/>
          </a:prstGeom>
          <a:noFill/>
          <a:ln>
            <a:noFill/>
          </a:ln>
        </p:spPr>
        <p:txBody>
          <a:bodyPr wrap="square" lIns="0" tIns="0" rIns="0" bIns="0" anchor="t" anchorCtr="0">
            <a:noAutofit/>
          </a:bodyPr>
          <a:lstStyle/>
          <a:p>
            <a:pPr algn="r">
              <a:buClr>
                <a:srgbClr val="FFFFFF"/>
              </a:buClr>
              <a:buSzPct val="25000"/>
            </a:pPr>
            <a:r>
              <a:rPr lang="en-US" sz="3200" b="1" dirty="0">
                <a:solidFill>
                  <a:srgbClr val="FFFFFF"/>
                </a:solidFill>
                <a:latin typeface="+mj-lt"/>
                <a:ea typeface="Lato" panose="020F0502020204030203" pitchFamily="34" charset="0"/>
                <a:cs typeface="Lato" panose="020F0502020204030203" pitchFamily="34" charset="0"/>
                <a:sym typeface="Georgia"/>
              </a:rPr>
              <a:t>95% are Coming Home</a:t>
            </a:r>
          </a:p>
        </p:txBody>
      </p:sp>
      <p:pic>
        <p:nvPicPr>
          <p:cNvPr id="181" name="Shape 181" descr="Two hands gripping the bars of a jail cell " title="95% are coming home"/>
          <p:cNvPicPr preferRelativeResize="0"/>
          <p:nvPr/>
        </p:nvPicPr>
        <p:blipFill rotWithShape="1">
          <a:blip r:embed="rId3">
            <a:alphaModFix/>
          </a:blip>
          <a:srcRect/>
          <a:stretch/>
        </p:blipFill>
        <p:spPr>
          <a:xfrm>
            <a:off x="134471" y="1153361"/>
            <a:ext cx="8875059" cy="5146331"/>
          </a:xfrm>
          <a:prstGeom prst="rect">
            <a:avLst/>
          </a:prstGeom>
          <a:noFill/>
          <a:ln>
            <a:noFill/>
          </a:ln>
        </p:spPr>
      </p:pic>
    </p:spTree>
    <p:extLst>
      <p:ext uri="{BB962C8B-B14F-4D97-AF65-F5344CB8AC3E}">
        <p14:creationId xmlns:p14="http://schemas.microsoft.com/office/powerpoint/2010/main" val="11048240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04" y="274544"/>
            <a:ext cx="7986993" cy="461665"/>
          </a:xfrm>
        </p:spPr>
        <p:txBody>
          <a:bodyPr/>
          <a:lstStyle/>
          <a:p>
            <a:pPr algn="r"/>
            <a:r>
              <a:rPr lang="en-US" sz="3200" b="1" dirty="0">
                <a:solidFill>
                  <a:schemeClr val="bg1"/>
                </a:solidFill>
                <a:latin typeface="+mj-lt"/>
                <a:ea typeface="Lato" panose="020F0502020204030203" pitchFamily="34" charset="0"/>
                <a:cs typeface="Lato" panose="020F0502020204030203" pitchFamily="34" charset="0"/>
              </a:rPr>
              <a:t>Only 1 in 3… </a:t>
            </a:r>
          </a:p>
        </p:txBody>
      </p:sp>
      <p:pic>
        <p:nvPicPr>
          <p:cNvPr id="4" name="Picture 4" descr="Infographic featuring a women in a wheelchair with a laptop. The image is overlaid with the following text: Only 1-in-3 people with disabilities has a job. Despite this, 70% of PWDs are striving for work. "/>
          <p:cNvPicPr>
            <a:picLocks noChangeAspect="1"/>
          </p:cNvPicPr>
          <p:nvPr/>
        </p:nvPicPr>
        <p:blipFill>
          <a:blip r:embed="rId2"/>
          <a:stretch>
            <a:fillRect/>
          </a:stretch>
        </p:blipFill>
        <p:spPr>
          <a:xfrm>
            <a:off x="303614" y="1311089"/>
            <a:ext cx="8440138" cy="5511708"/>
          </a:xfrm>
          <a:prstGeom prst="rect">
            <a:avLst/>
          </a:prstGeom>
        </p:spPr>
      </p:pic>
    </p:spTree>
    <p:extLst>
      <p:ext uri="{BB962C8B-B14F-4D97-AF65-F5344CB8AC3E}">
        <p14:creationId xmlns:p14="http://schemas.microsoft.com/office/powerpoint/2010/main" val="38771722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Shape 369" descr="Infographic showing a graduating student with a visible disability dressed in a cap and gown. The image is overlaid with the following text: &quot;300,000 young people with disabilities age into what should be the workforce each year. 1.3 million young Americans ages 16-20 with disabilities.&quot;&#10;"/>
          <p:cNvPicPr preferRelativeResize="0"/>
          <p:nvPr/>
        </p:nvPicPr>
        <p:blipFill>
          <a:blip r:embed="rId3">
            <a:alphaModFix/>
          </a:blip>
          <a:stretch>
            <a:fillRect/>
          </a:stretch>
        </p:blipFill>
        <p:spPr>
          <a:xfrm>
            <a:off x="0" y="1137825"/>
            <a:ext cx="9144001" cy="5366300"/>
          </a:xfrm>
          <a:prstGeom prst="rect">
            <a:avLst/>
          </a:prstGeom>
          <a:noFill/>
          <a:ln>
            <a:noFill/>
          </a:ln>
        </p:spPr>
      </p:pic>
      <p:sp>
        <p:nvSpPr>
          <p:cNvPr id="3" name="Title 2">
            <a:extLst>
              <a:ext uri="{FF2B5EF4-FFF2-40B4-BE49-F238E27FC236}">
                <a16:creationId xmlns:a16="http://schemas.microsoft.com/office/drawing/2014/main" id="{DBCF89BF-643E-4059-B1F4-EE9ECB908B3B}"/>
              </a:ext>
            </a:extLst>
          </p:cNvPr>
          <p:cNvSpPr>
            <a:spLocks noGrp="1"/>
          </p:cNvSpPr>
          <p:nvPr>
            <p:ph type="title"/>
          </p:nvPr>
        </p:nvSpPr>
        <p:spPr>
          <a:xfrm>
            <a:off x="780953" y="267107"/>
            <a:ext cx="8229023" cy="276999"/>
          </a:xfrm>
        </p:spPr>
        <p:txBody>
          <a:bodyPr/>
          <a:lstStyle/>
          <a:p>
            <a:pPr algn="r" rtl="0" eaLnBrk="1" fontAlgn="auto" latinLnBrk="0" hangingPunct="1"/>
            <a:r>
              <a:rPr lang="en-US" sz="3200" b="1" i="0" spc="0" baseline="0" dirty="0">
                <a:ln>
                  <a:noFill/>
                </a:ln>
                <a:solidFill>
                  <a:srgbClr val="FFFFFF"/>
                </a:solidFill>
                <a:effectLst/>
                <a:latin typeface="+mj-lt"/>
                <a:ea typeface="Lato" panose="020F0502020204030203" pitchFamily="34" charset="0"/>
                <a:cs typeface="Lato" panose="020F0502020204030203" pitchFamily="34" charset="0"/>
              </a:rPr>
              <a:t>Successful Transitions are Needed</a:t>
            </a:r>
            <a:endParaRPr lang="en-US" sz="3200" dirty="0">
              <a:effectLst/>
              <a:latin typeface="+mj-lt"/>
              <a:ea typeface="Lato" panose="020F0502020204030203" pitchFamily="34" charset="0"/>
              <a:cs typeface="Lato" panose="020F0502020204030203" pitchFamily="34" charset="0"/>
            </a:endParaRPr>
          </a:p>
          <a:p>
            <a:endParaRPr lang="en-US" sz="3200" dirty="0">
              <a:latin typeface="+mj-lt"/>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515974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4347045" y="185228"/>
            <a:ext cx="4605882" cy="543176"/>
          </a:xfrm>
          <a:prstGeom prst="rect">
            <a:avLst/>
          </a:prstGeom>
          <a:noFill/>
          <a:ln>
            <a:noFill/>
          </a:ln>
        </p:spPr>
        <p:txBody>
          <a:bodyPr wrap="square" lIns="0" tIns="0" rIns="0" bIns="0" anchor="t" anchorCtr="0">
            <a:noAutofit/>
          </a:bodyPr>
          <a:lstStyle/>
          <a:p>
            <a:pPr algn="r">
              <a:buClr>
                <a:schemeClr val="lt1"/>
              </a:buClr>
              <a:buSzPct val="25000"/>
            </a:pPr>
            <a:r>
              <a:rPr lang="en-US" sz="3200" b="1" dirty="0">
                <a:solidFill>
                  <a:schemeClr val="lt1"/>
                </a:solidFill>
                <a:latin typeface="+mj-lt"/>
                <a:ea typeface="Lato" panose="020F0502020204030203" pitchFamily="34" charset="0"/>
                <a:cs typeface="Lato" panose="020F0502020204030203" pitchFamily="34" charset="0"/>
                <a:sym typeface="Georgia"/>
              </a:rPr>
              <a:t>People with Disabilities Need Jobs</a:t>
            </a:r>
          </a:p>
        </p:txBody>
      </p:sp>
      <p:sp>
        <p:nvSpPr>
          <p:cNvPr id="205" name="Shape 205"/>
          <p:cNvSpPr txBox="1"/>
          <p:nvPr/>
        </p:nvSpPr>
        <p:spPr>
          <a:xfrm>
            <a:off x="325526" y="6299008"/>
            <a:ext cx="5177118" cy="554029"/>
          </a:xfrm>
          <a:prstGeom prst="rect">
            <a:avLst/>
          </a:prstGeom>
          <a:noFill/>
          <a:ln>
            <a:noFill/>
          </a:ln>
        </p:spPr>
        <p:txBody>
          <a:bodyPr wrap="square" lIns="89801" tIns="44890" rIns="89801" bIns="44890" anchor="t" anchorCtr="0">
            <a:noAutofit/>
          </a:bodyPr>
          <a:lstStyle/>
          <a:p>
            <a:pPr defTabSz="806867">
              <a:buClr>
                <a:srgbClr val="000000"/>
              </a:buClr>
            </a:pPr>
            <a:endParaRPr sz="1235" kern="0">
              <a:solidFill>
                <a:srgbClr val="000000"/>
              </a:solidFill>
              <a:latin typeface="Georgia"/>
              <a:ea typeface="Georgia"/>
              <a:cs typeface="Georgia"/>
              <a:sym typeface="Georgia"/>
            </a:endParaRPr>
          </a:p>
          <a:p>
            <a:pPr defTabSz="806867">
              <a:buClr>
                <a:srgbClr val="0000FF"/>
              </a:buClr>
              <a:buSzPct val="25000"/>
            </a:pPr>
            <a:r>
              <a:rPr lang="en-US" sz="971" u="sng" kern="0">
                <a:solidFill>
                  <a:srgbClr val="0000FF"/>
                </a:solidFill>
                <a:latin typeface="Georgia"/>
                <a:ea typeface="Georgia"/>
                <a:cs typeface="Georgia"/>
                <a:sym typeface="Georgia"/>
                <a:hlinkClick r:id="rId3"/>
              </a:rPr>
              <a:t>Annual Disability Statistics Compendium</a:t>
            </a:r>
          </a:p>
        </p:txBody>
      </p:sp>
      <p:sp>
        <p:nvSpPr>
          <p:cNvPr id="206" name="Shape 206"/>
          <p:cNvSpPr txBox="1"/>
          <p:nvPr/>
        </p:nvSpPr>
        <p:spPr>
          <a:xfrm>
            <a:off x="134471" y="1209408"/>
            <a:ext cx="4335882" cy="3415765"/>
          </a:xfrm>
          <a:prstGeom prst="rect">
            <a:avLst/>
          </a:prstGeom>
          <a:noFill/>
          <a:ln>
            <a:noFill/>
          </a:ln>
        </p:spPr>
        <p:txBody>
          <a:bodyPr wrap="square" lIns="0" tIns="0" rIns="0" bIns="0" anchor="t" anchorCtr="0">
            <a:noAutofit/>
          </a:bodyPr>
          <a:lstStyle/>
          <a:p>
            <a:pPr marL="403433" defTabSz="806867">
              <a:buClr>
                <a:srgbClr val="000000"/>
              </a:buClr>
            </a:pPr>
            <a:endParaRPr sz="2471" kern="0" dirty="0">
              <a:solidFill>
                <a:srgbClr val="000000"/>
              </a:solidFill>
              <a:latin typeface="+mj-lt"/>
              <a:ea typeface="Georgia"/>
              <a:cs typeface="Georgia"/>
              <a:sym typeface="Georgia"/>
            </a:endParaRPr>
          </a:p>
          <a:p>
            <a:pPr marL="403433" indent="-324988" defTabSz="806867">
              <a:buClr>
                <a:srgbClr val="000000"/>
              </a:buClr>
              <a:buSzPct val="100000"/>
              <a:buFont typeface="Libre Baskerville"/>
              <a:buChar char="●"/>
            </a:pPr>
            <a:r>
              <a:rPr lang="en-US" sz="2471" kern="0" dirty="0">
                <a:solidFill>
                  <a:srgbClr val="000000"/>
                </a:solidFill>
                <a:latin typeface="+mj-lt"/>
                <a:ea typeface="Georgia"/>
                <a:cs typeface="Georgia"/>
                <a:sym typeface="Georgia"/>
              </a:rPr>
              <a:t>34% of people with disabilities aged 18 to 64 are employed.</a:t>
            </a:r>
          </a:p>
          <a:p>
            <a:pPr defTabSz="806867">
              <a:buClr>
                <a:srgbClr val="000000"/>
              </a:buClr>
            </a:pPr>
            <a:endParaRPr sz="2471" kern="0" dirty="0">
              <a:solidFill>
                <a:srgbClr val="000000"/>
              </a:solidFill>
              <a:latin typeface="+mj-lt"/>
              <a:ea typeface="Georgia"/>
              <a:cs typeface="Georgia"/>
              <a:sym typeface="Georgia"/>
            </a:endParaRPr>
          </a:p>
          <a:p>
            <a:pPr marL="403433" indent="-324988" defTabSz="806867">
              <a:buClr>
                <a:srgbClr val="000000"/>
              </a:buClr>
              <a:buSzPct val="100000"/>
              <a:buFont typeface="Libre Baskerville"/>
              <a:buChar char="●"/>
            </a:pPr>
            <a:r>
              <a:rPr lang="en-US" sz="2471" kern="0" dirty="0">
                <a:solidFill>
                  <a:srgbClr val="000000"/>
                </a:solidFill>
                <a:latin typeface="+mj-lt"/>
                <a:ea typeface="Georgia"/>
                <a:cs typeface="Georgia"/>
                <a:sym typeface="Georgia"/>
              </a:rPr>
              <a:t>9,850,966 of people with disabilities aged 18 to 64 receive benefits.</a:t>
            </a:r>
          </a:p>
          <a:p>
            <a:pPr defTabSz="806867">
              <a:buClr>
                <a:srgbClr val="000000"/>
              </a:buClr>
            </a:pPr>
            <a:endParaRPr sz="2471" kern="0" dirty="0">
              <a:solidFill>
                <a:srgbClr val="000000"/>
              </a:solidFill>
              <a:latin typeface="+mj-lt"/>
              <a:ea typeface="Georgia"/>
              <a:cs typeface="Georgia"/>
              <a:sym typeface="Georgia"/>
            </a:endParaRPr>
          </a:p>
          <a:p>
            <a:pPr marL="403433" indent="-324988" defTabSz="806867">
              <a:buClr>
                <a:srgbClr val="000000"/>
              </a:buClr>
              <a:buSzPct val="100000"/>
              <a:buFont typeface="Libre Baskerville"/>
              <a:buChar char="●"/>
            </a:pPr>
            <a:r>
              <a:rPr lang="en-US" sz="2471" kern="0" dirty="0">
                <a:solidFill>
                  <a:srgbClr val="000000"/>
                </a:solidFill>
                <a:latin typeface="+mj-lt"/>
                <a:ea typeface="Georgia"/>
                <a:cs typeface="Georgia"/>
                <a:sym typeface="Georgia"/>
              </a:rPr>
              <a:t>In 2012,US’s total expenditure on SSDI benefits was $127,941,612.</a:t>
            </a:r>
          </a:p>
          <a:p>
            <a:pPr marL="403433" defTabSz="806867">
              <a:buClr>
                <a:srgbClr val="000000"/>
              </a:buClr>
            </a:pPr>
            <a:endParaRPr sz="2471" kern="0" baseline="30000" dirty="0">
              <a:solidFill>
                <a:srgbClr val="000000"/>
              </a:solidFill>
              <a:latin typeface="+mj-lt"/>
              <a:ea typeface="Georgia"/>
              <a:cs typeface="Georgia"/>
              <a:sym typeface="Georgia"/>
            </a:endParaRPr>
          </a:p>
        </p:txBody>
      </p:sp>
      <p:pic>
        <p:nvPicPr>
          <p:cNvPr id="207" name="Shape 207" descr="An African American woman with her young African American son who has a disability. Both are coloring on a table." title="Mother and son "/>
          <p:cNvPicPr preferRelativeResize="0"/>
          <p:nvPr/>
        </p:nvPicPr>
        <p:blipFill rotWithShape="1">
          <a:blip r:embed="rId4">
            <a:alphaModFix/>
          </a:blip>
          <a:srcRect/>
          <a:stretch/>
        </p:blipFill>
        <p:spPr>
          <a:xfrm>
            <a:off x="4347045" y="2528612"/>
            <a:ext cx="4380195" cy="2720880"/>
          </a:xfrm>
          <a:prstGeom prst="rect">
            <a:avLst/>
          </a:prstGeom>
          <a:noFill/>
          <a:ln>
            <a:noFill/>
          </a:ln>
        </p:spPr>
      </p:pic>
      <p:sp>
        <p:nvSpPr>
          <p:cNvPr id="2" name="Footer Placeholder 1">
            <a:extLst>
              <a:ext uri="{FF2B5EF4-FFF2-40B4-BE49-F238E27FC236}">
                <a16:creationId xmlns:a16="http://schemas.microsoft.com/office/drawing/2014/main" id="{6CE5E2DA-DBCE-594E-9116-4E1880290DF3}"/>
              </a:ext>
            </a:extLst>
          </p:cNvPr>
          <p:cNvSpPr>
            <a:spLocks noGrp="1"/>
          </p:cNvSpPr>
          <p:nvPr>
            <p:ph type="ftr" idx="11"/>
          </p:nvPr>
        </p:nvSpPr>
        <p:spPr/>
        <p:txBody>
          <a:bodyPr/>
          <a:lstStyle/>
          <a:p>
            <a:r>
              <a:rPr lang="en-US"/>
              <a:t>www.RespectAbility.org</a:t>
            </a:r>
          </a:p>
        </p:txBody>
      </p:sp>
    </p:spTree>
    <p:extLst>
      <p:ext uri="{BB962C8B-B14F-4D97-AF65-F5344CB8AC3E}">
        <p14:creationId xmlns:p14="http://schemas.microsoft.com/office/powerpoint/2010/main" val="40458977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90" name="Shape 390" title="Points scored"/>
          <p:cNvPicPr preferRelativeResize="0"/>
          <p:nvPr/>
        </p:nvPicPr>
        <p:blipFill rotWithShape="1">
          <a:blip r:embed="rId3">
            <a:alphaModFix/>
          </a:blip>
          <a:srcRect/>
          <a:stretch/>
        </p:blipFill>
        <p:spPr>
          <a:xfrm>
            <a:off x="152400" y="1437300"/>
            <a:ext cx="8026290" cy="4940650"/>
          </a:xfrm>
          <a:prstGeom prst="rect">
            <a:avLst/>
          </a:prstGeom>
          <a:noFill/>
          <a:ln>
            <a:noFill/>
          </a:ln>
        </p:spPr>
      </p:pic>
      <p:sp>
        <p:nvSpPr>
          <p:cNvPr id="391" name="Shape 391" descr="Bar graph showing that those with disabilities are less likely to be employed than those without by race. " title="Employment rates  between people with  and without disabilities"/>
          <p:cNvSpPr txBox="1"/>
          <p:nvPr/>
        </p:nvSpPr>
        <p:spPr>
          <a:xfrm>
            <a:off x="878132" y="0"/>
            <a:ext cx="8026290" cy="203157"/>
          </a:xfrm>
          <a:prstGeom prst="rect">
            <a:avLst/>
          </a:prstGeom>
          <a:noFill/>
          <a:ln>
            <a:noFill/>
          </a:ln>
        </p:spPr>
        <p:txBody>
          <a:bodyPr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Libre Baskerville"/>
            </a:endParaRPr>
          </a:p>
        </p:txBody>
      </p:sp>
      <p:sp>
        <p:nvSpPr>
          <p:cNvPr id="2" name="Title 1">
            <a:extLst>
              <a:ext uri="{FF2B5EF4-FFF2-40B4-BE49-F238E27FC236}">
                <a16:creationId xmlns:a16="http://schemas.microsoft.com/office/drawing/2014/main" id="{CFA1F0DA-17EA-4D4D-BB2F-BB756285AD18}"/>
              </a:ext>
            </a:extLst>
          </p:cNvPr>
          <p:cNvSpPr>
            <a:spLocks noGrp="1"/>
          </p:cNvSpPr>
          <p:nvPr>
            <p:ph type="title" idx="4294967295"/>
          </p:nvPr>
        </p:nvSpPr>
        <p:spPr>
          <a:xfrm>
            <a:off x="878132" y="64604"/>
            <a:ext cx="8229599" cy="276999"/>
          </a:xfrm>
        </p:spPr>
        <p:txBody>
          <a:bodyPr/>
          <a:lstStyle/>
          <a:p>
            <a:pPr algn="r" rtl="0" eaLnBrk="1" fontAlgn="auto" latinLnBrk="0" hangingPunct="1"/>
            <a:r>
              <a:rPr lang="en-US" sz="3000" b="1" i="0" spc="0" baseline="0" dirty="0">
                <a:ln>
                  <a:noFill/>
                </a:ln>
                <a:solidFill>
                  <a:srgbClr val="FFFFFF"/>
                </a:solidFill>
                <a:effectLst/>
                <a:latin typeface="+mj-lt"/>
                <a:ea typeface="Lato" panose="020F0502020204030203" pitchFamily="34" charset="0"/>
                <a:cs typeface="Lato" panose="020F0502020204030203" pitchFamily="34" charset="0"/>
              </a:rPr>
              <a:t>Employment Rates – People With </a:t>
            </a:r>
            <a:endParaRPr lang="en-US" dirty="0">
              <a:effectLst/>
              <a:latin typeface="+mj-lt"/>
              <a:ea typeface="Lato" panose="020F0502020204030203" pitchFamily="34" charset="0"/>
              <a:cs typeface="Lato" panose="020F0502020204030203" pitchFamily="34" charset="0"/>
            </a:endParaRPr>
          </a:p>
          <a:p>
            <a:pPr algn="r" rtl="0" eaLnBrk="1" fontAlgn="auto" latinLnBrk="0" hangingPunct="1"/>
            <a:r>
              <a:rPr lang="en-US" sz="3000" b="1" i="0" spc="0" baseline="0" dirty="0">
                <a:ln>
                  <a:noFill/>
                </a:ln>
                <a:solidFill>
                  <a:srgbClr val="FFFFFF"/>
                </a:solidFill>
                <a:effectLst/>
                <a:latin typeface="+mj-lt"/>
                <a:ea typeface="Lato" panose="020F0502020204030203" pitchFamily="34" charset="0"/>
                <a:cs typeface="Lato" panose="020F0502020204030203" pitchFamily="34" charset="0"/>
              </a:rPr>
              <a:t>and Without Disabilities</a:t>
            </a:r>
            <a:endParaRPr lang="en-US" dirty="0">
              <a:effectLst/>
              <a:latin typeface="+mj-lt"/>
              <a:ea typeface="Lato" panose="020F0502020204030203" pitchFamily="34" charset="0"/>
              <a:cs typeface="Lato" panose="020F0502020204030203" pitchFamily="34" charset="0"/>
            </a:endParaRPr>
          </a:p>
          <a:p>
            <a:pPr algn="r"/>
            <a:endParaRPr lang="en-US" dirty="0">
              <a:latin typeface="+mj-lt"/>
              <a:ea typeface="Lato" panose="020F0502020204030203" pitchFamily="34" charset="0"/>
              <a:cs typeface="Lato" panose="020F0502020204030203" pitchFamily="34" charset="0"/>
            </a:endParaRPr>
          </a:p>
        </p:txBody>
      </p:sp>
      <p:sp>
        <p:nvSpPr>
          <p:cNvPr id="3" name="Footer Placeholder 2">
            <a:extLst>
              <a:ext uri="{FF2B5EF4-FFF2-40B4-BE49-F238E27FC236}">
                <a16:creationId xmlns:a16="http://schemas.microsoft.com/office/drawing/2014/main" id="{F6F1F6F7-322C-3A44-BF82-7FA33BD14E45}"/>
              </a:ext>
            </a:extLst>
          </p:cNvPr>
          <p:cNvSpPr>
            <a:spLocks noGrp="1"/>
          </p:cNvSpPr>
          <p:nvPr>
            <p:ph type="ftr" idx="11"/>
          </p:nvPr>
        </p:nvSpPr>
        <p:spPr/>
        <p:txBody>
          <a:bodyPr/>
          <a:lstStyle/>
          <a:p>
            <a:r>
              <a:rPr lang="en-US"/>
              <a:t>www.RespectAbility.org</a:t>
            </a:r>
          </a:p>
        </p:txBody>
      </p:sp>
    </p:spTree>
    <p:extLst>
      <p:ext uri="{BB962C8B-B14F-4D97-AF65-F5344CB8AC3E}">
        <p14:creationId xmlns:p14="http://schemas.microsoft.com/office/powerpoint/2010/main" val="302984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22537" y="405909"/>
            <a:ext cx="7986993" cy="461665"/>
          </a:xfrm>
        </p:spPr>
        <p:txBody>
          <a:bodyPr/>
          <a:lstStyle/>
          <a:p>
            <a:pPr algn="r"/>
            <a:r>
              <a:rPr lang="en-US" sz="3000" b="1" dirty="0">
                <a:solidFill>
                  <a:schemeClr val="bg1"/>
                </a:solidFill>
                <a:latin typeface="+mj-lt"/>
                <a:ea typeface="Lato" panose="020F0502020204030203" pitchFamily="34" charset="0"/>
                <a:cs typeface="Lato" panose="020F0502020204030203" pitchFamily="34" charset="0"/>
              </a:rPr>
              <a:t>		51 Percent….</a:t>
            </a:r>
          </a:p>
        </p:txBody>
      </p:sp>
      <p:pic>
        <p:nvPicPr>
          <p:cNvPr id="2" name="Picture 1" descr="51 percent of Americans report having a family member or close friend with a disability&#10;52 percent of democrats, 44 percent of Republicans, 58 percent of independents&#10;Source: September 2012 poll&#10;&#10;Photo of two African American boys smiling together, one on the other's la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1" y="1345812"/>
            <a:ext cx="8875059" cy="4644614"/>
          </a:xfrm>
          <a:prstGeom prst="rect">
            <a:avLst/>
          </a:prstGeom>
        </p:spPr>
      </p:pic>
    </p:spTree>
    <p:extLst>
      <p:ext uri="{BB962C8B-B14F-4D97-AF65-F5344CB8AC3E}">
        <p14:creationId xmlns:p14="http://schemas.microsoft.com/office/powerpoint/2010/main" val="2447630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ReWalk exoskeleton device&#10;&#10;Picture 1" descr="A man in a hospital using sticks to help walk">
            <a:extLst>
              <a:ext uri="{FF2B5EF4-FFF2-40B4-BE49-F238E27FC236}">
                <a16:creationId xmlns:a16="http://schemas.microsoft.com/office/drawing/2014/main" id="{0457674E-3283-9041-B57E-A35AAFDBEE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3468" y="1512496"/>
            <a:ext cx="2953785" cy="3214593"/>
          </a:xfrm>
          <a:prstGeom prst="rect">
            <a:avLst/>
          </a:prstGeom>
          <a:ln w="12700">
            <a:miter lim="400000"/>
          </a:ln>
        </p:spPr>
      </p:pic>
      <p:pic>
        <p:nvPicPr>
          <p:cNvPr id="20" name="hugging.jpg&#10;&#10;Picture 2" descr="Tatiana Lee and Coby Bird smiling togeher">
            <a:extLst>
              <a:ext uri="{FF2B5EF4-FFF2-40B4-BE49-F238E27FC236}">
                <a16:creationId xmlns:a16="http://schemas.microsoft.com/office/drawing/2014/main" id="{C8601E7A-9A4C-714D-88B7-E7732833EF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03440" y="1496168"/>
            <a:ext cx="2953784" cy="3244717"/>
          </a:xfrm>
          <a:prstGeom prst="rect">
            <a:avLst/>
          </a:prstGeom>
          <a:ln w="12700">
            <a:miter lim="400000"/>
          </a:ln>
        </p:spPr>
      </p:pic>
      <p:pic>
        <p:nvPicPr>
          <p:cNvPr id="21" name="hugging.jpg&#10;&#10;Picture 2" descr="A mom and two kids smiling">
            <a:extLst>
              <a:ext uri="{FF2B5EF4-FFF2-40B4-BE49-F238E27FC236}">
                <a16:creationId xmlns:a16="http://schemas.microsoft.com/office/drawing/2014/main" id="{EAB671AC-CDC8-3C45-9387-05A1C6908B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25911" y="1484291"/>
            <a:ext cx="2953784" cy="3294868"/>
          </a:xfrm>
          <a:prstGeom prst="rect">
            <a:avLst/>
          </a:prstGeom>
          <a:ln w="12700">
            <a:miter lim="400000"/>
          </a:ln>
        </p:spPr>
      </p:pic>
      <p:sp>
        <p:nvSpPr>
          <p:cNvPr id="23" name="Invisible and Visible">
            <a:extLst>
              <a:ext uri="{FF2B5EF4-FFF2-40B4-BE49-F238E27FC236}">
                <a16:creationId xmlns:a16="http://schemas.microsoft.com/office/drawing/2014/main" id="{D6DDEB54-6FA9-A24E-8AD6-77E1770F6935}"/>
              </a:ext>
            </a:extLst>
          </p:cNvPr>
          <p:cNvSpPr txBox="1"/>
          <p:nvPr/>
        </p:nvSpPr>
        <p:spPr>
          <a:xfrm>
            <a:off x="3134754" y="4813549"/>
            <a:ext cx="2922470" cy="46166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152400" algn="r"/>
          </a:lstStyle>
          <a:p>
            <a:pPr indent="0" algn="ctr"/>
            <a:r>
              <a:rPr lang="en-US" sz="2400" dirty="0">
                <a:latin typeface="Lato" panose="020F0502020204030203" pitchFamily="34" charset="0"/>
                <a:ea typeface="Lato" panose="020F0502020204030203" pitchFamily="34" charset="0"/>
                <a:cs typeface="Lato" panose="020F0502020204030203" pitchFamily="34" charset="0"/>
              </a:rPr>
              <a:t>V</a:t>
            </a:r>
            <a:r>
              <a:rPr sz="2400" dirty="0">
                <a:latin typeface="Lato" panose="020F0502020204030203" pitchFamily="34" charset="0"/>
                <a:ea typeface="Lato" panose="020F0502020204030203" pitchFamily="34" charset="0"/>
                <a:cs typeface="Lato" panose="020F0502020204030203" pitchFamily="34" charset="0"/>
              </a:rPr>
              <a:t>isible and </a:t>
            </a:r>
            <a:r>
              <a:rPr lang="en-US" sz="2400" dirty="0">
                <a:latin typeface="Lato" panose="020F0502020204030203" pitchFamily="34" charset="0"/>
                <a:ea typeface="Lato" panose="020F0502020204030203" pitchFamily="34" charset="0"/>
                <a:cs typeface="Lato" panose="020F0502020204030203" pitchFamily="34" charset="0"/>
              </a:rPr>
              <a:t>Inv</a:t>
            </a:r>
            <a:r>
              <a:rPr sz="2400" dirty="0">
                <a:latin typeface="Lato" panose="020F0502020204030203" pitchFamily="34" charset="0"/>
                <a:ea typeface="Lato" panose="020F0502020204030203" pitchFamily="34" charset="0"/>
                <a:cs typeface="Lato" panose="020F0502020204030203" pitchFamily="34" charset="0"/>
              </a:rPr>
              <a:t>isible </a:t>
            </a:r>
          </a:p>
        </p:txBody>
      </p:sp>
      <p:sp>
        <p:nvSpPr>
          <p:cNvPr id="24" name="Temporary and Permanent">
            <a:extLst>
              <a:ext uri="{FF2B5EF4-FFF2-40B4-BE49-F238E27FC236}">
                <a16:creationId xmlns:a16="http://schemas.microsoft.com/office/drawing/2014/main" id="{6C26EA76-A0B3-AD41-BE43-13C4235C62E2}"/>
              </a:ext>
            </a:extLst>
          </p:cNvPr>
          <p:cNvSpPr txBox="1"/>
          <p:nvPr/>
        </p:nvSpPr>
        <p:spPr>
          <a:xfrm>
            <a:off x="155922" y="4756886"/>
            <a:ext cx="2947514" cy="6832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203200" algn="ctr">
              <a:lnSpc>
                <a:spcPct val="80000"/>
              </a:lnSpc>
            </a:lvl1pPr>
          </a:lstStyle>
          <a:p>
            <a:pPr indent="0"/>
            <a:r>
              <a:rPr sz="2400" dirty="0">
                <a:latin typeface="Lato" panose="020F0502020204030203" pitchFamily="34" charset="0"/>
                <a:ea typeface="Lato" panose="020F0502020204030203" pitchFamily="34" charset="0"/>
                <a:cs typeface="Lato" panose="020F0502020204030203" pitchFamily="34" charset="0"/>
              </a:rPr>
              <a:t>Temporary</a:t>
            </a:r>
            <a:r>
              <a:rPr lang="en-US" sz="2400" dirty="0">
                <a:latin typeface="Lato" panose="020F0502020204030203" pitchFamily="34" charset="0"/>
                <a:ea typeface="Lato" panose="020F0502020204030203" pitchFamily="34" charset="0"/>
                <a:cs typeface="Lato" panose="020F0502020204030203" pitchFamily="34" charset="0"/>
              </a:rPr>
              <a:t> and </a:t>
            </a:r>
            <a:r>
              <a:rPr sz="2400" dirty="0">
                <a:latin typeface="Lato" panose="020F0502020204030203" pitchFamily="34" charset="0"/>
                <a:ea typeface="Lato" panose="020F0502020204030203" pitchFamily="34" charset="0"/>
                <a:cs typeface="Lato" panose="020F0502020204030203" pitchFamily="34" charset="0"/>
              </a:rPr>
              <a:t>Permanent</a:t>
            </a:r>
          </a:p>
        </p:txBody>
      </p:sp>
      <p:sp>
        <p:nvSpPr>
          <p:cNvPr id="25" name="Invisible and Visible">
            <a:extLst>
              <a:ext uri="{FF2B5EF4-FFF2-40B4-BE49-F238E27FC236}">
                <a16:creationId xmlns:a16="http://schemas.microsoft.com/office/drawing/2014/main" id="{8E77461F-8BA0-3445-B238-B95BFFDD117F}"/>
              </a:ext>
            </a:extLst>
          </p:cNvPr>
          <p:cNvSpPr txBox="1"/>
          <p:nvPr/>
        </p:nvSpPr>
        <p:spPr>
          <a:xfrm>
            <a:off x="6025910" y="4740885"/>
            <a:ext cx="2953784"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152400" algn="r"/>
          </a:lstStyle>
          <a:p>
            <a:pPr indent="0" algn="ctr"/>
            <a:r>
              <a:rPr lang="en-US" sz="2400" dirty="0">
                <a:latin typeface="Lato" panose="020F0502020204030203" pitchFamily="34" charset="0"/>
                <a:ea typeface="Lato" panose="020F0502020204030203" pitchFamily="34" charset="0"/>
                <a:cs typeface="Lato" panose="020F0502020204030203" pitchFamily="34" charset="0"/>
              </a:rPr>
              <a:t>Born with it or Acquired</a:t>
            </a:r>
            <a:endParaRPr sz="2400" dirty="0">
              <a:latin typeface="Lato" panose="020F0502020204030203" pitchFamily="34" charset="0"/>
              <a:ea typeface="Lato" panose="020F0502020204030203" pitchFamily="34" charset="0"/>
              <a:cs typeface="Lato" panose="020F0502020204030203" pitchFamily="34" charset="0"/>
            </a:endParaRPr>
          </a:p>
        </p:txBody>
      </p:sp>
      <p:sp>
        <p:nvSpPr>
          <p:cNvPr id="30" name="Title 1">
            <a:extLst>
              <a:ext uri="{FF2B5EF4-FFF2-40B4-BE49-F238E27FC236}">
                <a16:creationId xmlns:a16="http://schemas.microsoft.com/office/drawing/2014/main" id="{E41763C9-03CD-2C4D-ABB9-8C17CFA5A921}"/>
              </a:ext>
            </a:extLst>
          </p:cNvPr>
          <p:cNvSpPr>
            <a:spLocks noGrp="1"/>
          </p:cNvSpPr>
          <p:nvPr>
            <p:ph type="title"/>
          </p:nvPr>
        </p:nvSpPr>
        <p:spPr>
          <a:xfrm>
            <a:off x="2623172" y="319766"/>
            <a:ext cx="6828836" cy="553998"/>
          </a:xfrm>
        </p:spPr>
        <p:txBody>
          <a:bodyPr anchor="ctr"/>
          <a:lstStyle/>
          <a:p>
            <a:pPr algn="l"/>
            <a:r>
              <a:rPr lang="en-US" sz="3600" b="1" dirty="0">
                <a:solidFill>
                  <a:schemeClr val="bg1"/>
                </a:solidFill>
                <a:latin typeface="+mj-lt"/>
                <a:ea typeface="Lato" panose="020F0502020204030203" pitchFamily="34" charset="0"/>
                <a:cs typeface="Lato" panose="020F0502020204030203" pitchFamily="34" charset="0"/>
              </a:rPr>
              <a:t>Not All Disabilities Are Visible</a:t>
            </a:r>
          </a:p>
        </p:txBody>
      </p:sp>
      <p:sp>
        <p:nvSpPr>
          <p:cNvPr id="33" name="Rectangle 32">
            <a:extLst>
              <a:ext uri="{FF2B5EF4-FFF2-40B4-BE49-F238E27FC236}">
                <a16:creationId xmlns:a16="http://schemas.microsoft.com/office/drawing/2014/main" id="{14C0FB80-2948-5B4C-A150-1418F844EB77}"/>
              </a:ext>
            </a:extLst>
          </p:cNvPr>
          <p:cNvSpPr/>
          <p:nvPr/>
        </p:nvSpPr>
        <p:spPr>
          <a:xfrm>
            <a:off x="2309989" y="5516472"/>
            <a:ext cx="4572000" cy="892552"/>
          </a:xfrm>
          <a:prstGeom prst="rect">
            <a:avLst/>
          </a:prstGeom>
        </p:spPr>
        <p:txBody>
          <a:bodyPr>
            <a:spAutoFit/>
          </a:bodyPr>
          <a:lstStyle/>
          <a:p>
            <a:pPr algn="ctr"/>
            <a:r>
              <a:rPr lang="en-US" sz="2600" b="1" dirty="0">
                <a:latin typeface="Lato" panose="020F0502020204030203" pitchFamily="34" charset="0"/>
                <a:ea typeface="Lato" panose="020F0502020204030203" pitchFamily="34" charset="0"/>
                <a:cs typeface="Lato" panose="020F0502020204030203" pitchFamily="34" charset="0"/>
              </a:rPr>
              <a:t>Anyone can join the disability community at any point. </a:t>
            </a:r>
          </a:p>
        </p:txBody>
      </p:sp>
      <p:sp>
        <p:nvSpPr>
          <p:cNvPr id="2" name="Footer Placeholder 1">
            <a:extLst>
              <a:ext uri="{FF2B5EF4-FFF2-40B4-BE49-F238E27FC236}">
                <a16:creationId xmlns:a16="http://schemas.microsoft.com/office/drawing/2014/main" id="{75809966-C77D-8942-85AA-4107DB547729}"/>
              </a:ext>
            </a:extLst>
          </p:cNvPr>
          <p:cNvSpPr>
            <a:spLocks noGrp="1"/>
          </p:cNvSpPr>
          <p:nvPr>
            <p:ph type="ftr" sz="quarter" idx="10"/>
          </p:nvPr>
        </p:nvSpPr>
        <p:spPr/>
        <p:txBody>
          <a:bodyPr/>
          <a:lstStyle/>
          <a:p>
            <a:pPr>
              <a:defRPr/>
            </a:pPr>
            <a:r>
              <a:rPr lang="en-US"/>
              <a:t>www.RespectAbility.org</a:t>
            </a:r>
          </a:p>
        </p:txBody>
      </p:sp>
    </p:spTree>
    <p:extLst>
      <p:ext uri="{BB962C8B-B14F-4D97-AF65-F5344CB8AC3E}">
        <p14:creationId xmlns:p14="http://schemas.microsoft.com/office/powerpoint/2010/main" val="1173960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2734942" y="345672"/>
            <a:ext cx="6010941" cy="477000"/>
          </a:xfrm>
          <a:prstGeom prst="rect">
            <a:avLst/>
          </a:prstGeom>
          <a:noFill/>
          <a:ln>
            <a:noFill/>
          </a:ln>
        </p:spPr>
        <p:txBody>
          <a:bodyPr wrap="square" lIns="0" tIns="0" rIns="0" bIns="0" anchor="t" anchorCtr="0">
            <a:noAutofit/>
          </a:bodyPr>
          <a:lstStyle/>
          <a:p>
            <a:pPr algn="r">
              <a:buClr>
                <a:srgbClr val="FFFFFF"/>
              </a:buClr>
              <a:buSzPct val="25000"/>
            </a:pPr>
            <a:r>
              <a:rPr lang="en-US" sz="3000" b="1" dirty="0">
                <a:solidFill>
                  <a:srgbClr val="FFFFFF"/>
                </a:solidFill>
                <a:latin typeface="+mj-lt"/>
                <a:ea typeface="Lato" panose="020F0502020204030203" pitchFamily="34" charset="0"/>
                <a:cs typeface="Lato" panose="020F0502020204030203" pitchFamily="34" charset="0"/>
                <a:sym typeface="Libre Baskerville"/>
              </a:rPr>
              <a:t>Disability Impacts Everyone</a:t>
            </a:r>
          </a:p>
        </p:txBody>
      </p:sp>
      <p:sp>
        <p:nvSpPr>
          <p:cNvPr id="133" name="Shape 133"/>
          <p:cNvSpPr txBox="1"/>
          <p:nvPr/>
        </p:nvSpPr>
        <p:spPr>
          <a:xfrm>
            <a:off x="398118" y="1565269"/>
            <a:ext cx="8347765" cy="4025912"/>
          </a:xfrm>
          <a:prstGeom prst="rect">
            <a:avLst/>
          </a:prstGeom>
          <a:noFill/>
          <a:ln>
            <a:noFill/>
          </a:ln>
        </p:spPr>
        <p:txBody>
          <a:bodyPr wrap="square" lIns="80669" tIns="40324" rIns="80669" bIns="40324" anchor="t" anchorCtr="0">
            <a:noAutofit/>
          </a:bodyPr>
          <a:lstStyle/>
          <a:p>
            <a:pPr algn="ctr" defTabSz="806867">
              <a:buClr>
                <a:srgbClr val="000000"/>
              </a:buClr>
              <a:buSzPct val="25000"/>
              <a:defRPr/>
            </a:pPr>
            <a:r>
              <a:rPr lang="en-US" sz="3530" kern="0" dirty="0">
                <a:solidFill>
                  <a:srgbClr val="000000"/>
                </a:solidFill>
                <a:latin typeface="+mj-lt"/>
                <a:ea typeface="Lato" panose="020F0502020204030203" pitchFamily="34" charset="0"/>
                <a:cs typeface="Lato" panose="020F0502020204030203" pitchFamily="34" charset="0"/>
                <a:sym typeface="Libre Baskerville"/>
              </a:rPr>
              <a:t>Disability impacts people of all races, gender identities and orientations, faiths and backgrounds. </a:t>
            </a:r>
          </a:p>
          <a:p>
            <a:pPr algn="ctr" defTabSz="806867">
              <a:buClr>
                <a:srgbClr val="000000"/>
              </a:buClr>
              <a:buSzPct val="25000"/>
              <a:defRPr/>
            </a:pPr>
            <a:endParaRPr lang="en-US" sz="3530" kern="0" dirty="0">
              <a:solidFill>
                <a:srgbClr val="000000"/>
              </a:solidFill>
              <a:latin typeface="+mj-lt"/>
              <a:ea typeface="Lato" panose="020F0502020204030203" pitchFamily="34" charset="0"/>
              <a:cs typeface="Lato" panose="020F0502020204030203" pitchFamily="34" charset="0"/>
              <a:sym typeface="Libre Baskerville"/>
            </a:endParaRPr>
          </a:p>
          <a:p>
            <a:pPr algn="ctr" defTabSz="806867">
              <a:buClr>
                <a:srgbClr val="000000"/>
              </a:buClr>
              <a:buSzPct val="25000"/>
              <a:defRPr/>
            </a:pPr>
            <a:r>
              <a:rPr lang="en-US" sz="3530" kern="0" dirty="0">
                <a:solidFill>
                  <a:srgbClr val="000000"/>
                </a:solidFill>
                <a:latin typeface="+mj-lt"/>
                <a:ea typeface="Lato" panose="020F0502020204030203" pitchFamily="34" charset="0"/>
                <a:cs typeface="Lato" panose="020F0502020204030203" pitchFamily="34" charset="0"/>
                <a:sym typeface="Libre Baskerville"/>
              </a:rPr>
              <a:t>However,</a:t>
            </a:r>
            <a:r>
              <a:rPr lang="en-US" sz="3530" b="1" kern="0" dirty="0">
                <a:solidFill>
                  <a:srgbClr val="000000"/>
                </a:solidFill>
                <a:latin typeface="+mj-lt"/>
                <a:ea typeface="Lato" panose="020F0502020204030203" pitchFamily="34" charset="0"/>
                <a:cs typeface="Lato" panose="020F0502020204030203" pitchFamily="34" charset="0"/>
                <a:sym typeface="Libre Baskerville"/>
              </a:rPr>
              <a:t> youth with multiple marinized identities</a:t>
            </a:r>
            <a:r>
              <a:rPr lang="en-US" sz="3530" kern="0" dirty="0">
                <a:solidFill>
                  <a:srgbClr val="000000"/>
                </a:solidFill>
                <a:latin typeface="+mj-lt"/>
                <a:ea typeface="Lato" panose="020F0502020204030203" pitchFamily="34" charset="0"/>
                <a:cs typeface="Lato" panose="020F0502020204030203" pitchFamily="34" charset="0"/>
                <a:sym typeface="Libre Baskerville"/>
              </a:rPr>
              <a:t> (i.e. person of color + disability) are most likely to enter the </a:t>
            </a:r>
            <a:r>
              <a:rPr lang="en-US" sz="3530" b="1" kern="0" dirty="0">
                <a:solidFill>
                  <a:srgbClr val="000000"/>
                </a:solidFill>
                <a:latin typeface="+mj-lt"/>
                <a:ea typeface="Lato" panose="020F0502020204030203" pitchFamily="34" charset="0"/>
                <a:cs typeface="Lato" panose="020F0502020204030203" pitchFamily="34" charset="0"/>
                <a:sym typeface="Libre Baskerville"/>
              </a:rPr>
              <a:t>school-to-prison pipeline, become homeless</a:t>
            </a:r>
            <a:r>
              <a:rPr lang="en-US" sz="3530" kern="0" dirty="0">
                <a:solidFill>
                  <a:srgbClr val="000000"/>
                </a:solidFill>
                <a:latin typeface="+mj-lt"/>
                <a:ea typeface="Lato" panose="020F0502020204030203" pitchFamily="34" charset="0"/>
                <a:cs typeface="Lato" panose="020F0502020204030203" pitchFamily="34" charset="0"/>
                <a:sym typeface="Libre Baskerville"/>
              </a:rPr>
              <a:t>. </a:t>
            </a:r>
            <a:r>
              <a:rPr lang="en-US" sz="3177" kern="0" dirty="0">
                <a:solidFill>
                  <a:srgbClr val="000000"/>
                </a:solidFill>
                <a:latin typeface="+mj-lt"/>
                <a:ea typeface="Lato" panose="020F0502020204030203" pitchFamily="34" charset="0"/>
                <a:cs typeface="Lato" panose="020F0502020204030203" pitchFamily="34" charset="0"/>
                <a:sym typeface="Libre Baskerville"/>
              </a:rPr>
              <a:t> </a:t>
            </a:r>
          </a:p>
        </p:txBody>
      </p:sp>
      <p:sp>
        <p:nvSpPr>
          <p:cNvPr id="2" name="Footer Placeholder 1">
            <a:extLst>
              <a:ext uri="{FF2B5EF4-FFF2-40B4-BE49-F238E27FC236}">
                <a16:creationId xmlns:a16="http://schemas.microsoft.com/office/drawing/2014/main" id="{C16E4909-8B18-3249-B242-CDCEBBF8BB55}"/>
              </a:ext>
            </a:extLst>
          </p:cNvPr>
          <p:cNvSpPr>
            <a:spLocks noGrp="1"/>
          </p:cNvSpPr>
          <p:nvPr>
            <p:ph type="ftr" idx="11"/>
          </p:nvPr>
        </p:nvSpPr>
        <p:spPr/>
        <p:txBody>
          <a:bodyPr/>
          <a:lstStyle/>
          <a:p>
            <a:r>
              <a:rPr lang="en-US"/>
              <a:t>www.RespectAbility.org</a:t>
            </a:r>
          </a:p>
        </p:txBody>
      </p:sp>
    </p:spTree>
    <p:extLst>
      <p:ext uri="{BB962C8B-B14F-4D97-AF65-F5344CB8AC3E}">
        <p14:creationId xmlns:p14="http://schemas.microsoft.com/office/powerpoint/2010/main" val="10510704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556</TotalTime>
  <Words>3807</Words>
  <Application>Microsoft Office PowerPoint</Application>
  <PresentationFormat>On-screen Show (4:3)</PresentationFormat>
  <Paragraphs>521</Paragraphs>
  <Slides>69</Slides>
  <Notes>44</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69</vt:i4>
      </vt:variant>
    </vt:vector>
  </HeadingPairs>
  <TitlesOfParts>
    <vt:vector size="81" baseType="lpstr">
      <vt:lpstr>Arial</vt:lpstr>
      <vt:lpstr>Calibri</vt:lpstr>
      <vt:lpstr>Georgia</vt:lpstr>
      <vt:lpstr>Lato</vt:lpstr>
      <vt:lpstr>Libre Baskerville</vt:lpstr>
      <vt:lpstr>Noto Sans Symbols</vt:lpstr>
      <vt:lpstr>Times New Roman</vt:lpstr>
      <vt:lpstr>Office Theme</vt:lpstr>
      <vt:lpstr>1_Office Theme</vt:lpstr>
      <vt:lpstr>2_Office Theme</vt:lpstr>
      <vt:lpstr>4_Office Theme</vt:lpstr>
      <vt:lpstr>8_Office Theme</vt:lpstr>
      <vt:lpstr>03-13 Cover</vt:lpstr>
      <vt:lpstr>Thank You!  </vt:lpstr>
      <vt:lpstr>Speakers</vt:lpstr>
      <vt:lpstr>Disclaimer</vt:lpstr>
      <vt:lpstr>Self-Assessment</vt:lpstr>
      <vt:lpstr>1 in 5 Americans </vt:lpstr>
      <vt:lpstr>  51 Percent….</vt:lpstr>
      <vt:lpstr>Not All Disabilities Are Visible</vt:lpstr>
      <vt:lpstr>Disability Impacts Everyone</vt:lpstr>
      <vt:lpstr>People with disabilities are some of the MOST talented people</vt:lpstr>
      <vt:lpstr>How People React to Disability</vt:lpstr>
      <vt:lpstr>What Happens: Fight or Flight</vt:lpstr>
      <vt:lpstr>Candace Cable and Implicit Bias </vt:lpstr>
      <vt:lpstr>You have to ramp the human mind  before ramps will work </vt:lpstr>
      <vt:lpstr>1980 Paralympic Games , 1st Gold Medal </vt:lpstr>
      <vt:lpstr>Experiential Education  Can Undo Stigmas</vt:lpstr>
      <vt:lpstr>3 Historical Models of Disability</vt:lpstr>
      <vt:lpstr>President Franklin Delano Roosevelt’s physical disability was hidden from the public. </vt:lpstr>
      <vt:lpstr>Stigma: Disability in the Closet</vt:lpstr>
      <vt:lpstr>What is Disability in Social Model?</vt:lpstr>
      <vt:lpstr>Nothing Without Us</vt:lpstr>
      <vt:lpstr>Not Access in the Back  but Side by Side-Together</vt:lpstr>
      <vt:lpstr>Tatiana Lee </vt:lpstr>
      <vt:lpstr>“People Will Stare,  Make It Worth Their While” </vt:lpstr>
      <vt:lpstr>People with Disabilities On Screen </vt:lpstr>
      <vt:lpstr>Adding the Disability Lens…</vt:lpstr>
      <vt:lpstr>1. Commit publicly to inclusion  of people with disabilities </vt:lpstr>
      <vt:lpstr>2. When PwDs aren’t at  the table, they are on the menu </vt:lpstr>
      <vt:lpstr>3. Foster an inclusive environment </vt:lpstr>
      <vt:lpstr>What we say makes a difference</vt:lpstr>
      <vt:lpstr>4. Work with people with  disabilities, not for them </vt:lpstr>
      <vt:lpstr>5. Have an inclusion point  person or committee  </vt:lpstr>
      <vt:lpstr>6. Include people with disabilities  in your marketing </vt:lpstr>
      <vt:lpstr>7. Ensure website and online  resources are accessible </vt:lpstr>
      <vt:lpstr>8. Ensure accessibility of  office and events </vt:lpstr>
      <vt:lpstr>Accessibility: ADA Accessible  Resource Guide </vt:lpstr>
      <vt:lpstr>9. Use vendors who are or  hire people with disabilities </vt:lpstr>
      <vt:lpstr>10. Promote a disability lens  among grantees/members  </vt:lpstr>
      <vt:lpstr>10. Promote a disability lens  among grantees (cont.)  </vt:lpstr>
      <vt:lpstr>Examples: The Ford Foundation Includes Disability</vt:lpstr>
      <vt:lpstr>Examples: MacArthur Foundation newly including disability</vt:lpstr>
      <vt:lpstr>To Recap… </vt:lpstr>
      <vt:lpstr>To Recap (Cont.)… </vt:lpstr>
      <vt:lpstr>To Recap (Cont. 3)… </vt:lpstr>
      <vt:lpstr>To Recap (Cont. 4)… </vt:lpstr>
      <vt:lpstr>Resources/Contact Information </vt:lpstr>
      <vt:lpstr>Q&amp;A</vt:lpstr>
      <vt:lpstr>Taking Action!  Commit to Progress</vt:lpstr>
      <vt:lpstr>Thank you so much!  </vt:lpstr>
      <vt:lpstr>Stay in touch with us! </vt:lpstr>
      <vt:lpstr>Appendix Slides </vt:lpstr>
      <vt:lpstr>New York City Stats</vt:lpstr>
      <vt:lpstr>NYC and PWDs Stats</vt:lpstr>
      <vt:lpstr>Population by Disability Type  New York City, 2014</vt:lpstr>
      <vt:lpstr>Intersectionality, Education  and Disability Stats </vt:lpstr>
      <vt:lpstr>Youth with Disabilities and  Out-of-School Suspension Rates</vt:lpstr>
      <vt:lpstr>Marginalized Students with  Disability &amp; Suspension </vt:lpstr>
      <vt:lpstr>Drop Out Rates Highest for Students with Disabilities</vt:lpstr>
      <vt:lpstr>People with Disabilities –  Cycles of Violence</vt:lpstr>
      <vt:lpstr>The Disability Penalty</vt:lpstr>
      <vt:lpstr>Disability and  Police Shootings</vt:lpstr>
      <vt:lpstr>“Police killings: the price of being disabled and black in America”</vt:lpstr>
      <vt:lpstr>Freddie Gray had  an Invisible Disability</vt:lpstr>
      <vt:lpstr>5 Connections – Disability &amp; Criminal Justice Reform</vt:lpstr>
      <vt:lpstr>95% are Coming Home</vt:lpstr>
      <vt:lpstr>Only 1 in 3… </vt:lpstr>
      <vt:lpstr>Successful Transitions are Needed </vt:lpstr>
      <vt:lpstr>People with Disabilities Need Jobs</vt:lpstr>
      <vt:lpstr>Employment Rates – People With  and Without Disabilities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Jones</dc:creator>
  <cp:lastModifiedBy>Philip Kahn-Pauli</cp:lastModifiedBy>
  <cp:revision>104</cp:revision>
  <cp:lastPrinted>2019-03-11T19:41:10Z</cp:lastPrinted>
  <dcterms:created xsi:type="dcterms:W3CDTF">2018-01-22T18:47:15Z</dcterms:created>
  <dcterms:modified xsi:type="dcterms:W3CDTF">2019-03-13T00:39:34Z</dcterms:modified>
</cp:coreProperties>
</file>