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76" r:id="rId6"/>
    <p:sldId id="277" r:id="rId7"/>
    <p:sldId id="266" r:id="rId8"/>
    <p:sldId id="267" r:id="rId9"/>
    <p:sldId id="262" r:id="rId10"/>
    <p:sldId id="264" r:id="rId11"/>
    <p:sldId id="269" r:id="rId12"/>
    <p:sldId id="270" r:id="rId13"/>
    <p:sldId id="272" r:id="rId14"/>
    <p:sldId id="274" r:id="rId15"/>
    <p:sldId id="279" r:id="rId16"/>
    <p:sldId id="281" r:id="rId17"/>
    <p:sldId id="282" r:id="rId18"/>
    <p:sldId id="284" r:id="rId19"/>
    <p:sldId id="283" r:id="rId20"/>
    <p:sldId id="285" r:id="rId21"/>
    <p:sldId id="28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ya Rhodes" initials="NR" lastIdx="16" clrIdx="0">
    <p:extLst>
      <p:ext uri="{19B8F6BF-5375-455C-9EA6-DF929625EA0E}">
        <p15:presenceInfo xmlns:p15="http://schemas.microsoft.com/office/powerpoint/2012/main" userId="Naya Rhod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>
      <p:cViewPr>
        <p:scale>
          <a:sx n="81" d="100"/>
          <a:sy n="81" d="100"/>
        </p:scale>
        <p:origin x="166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8T15:41:45.779" idx="16">
    <p:pos x="10" y="10"/>
    <p:text>Default Template for Foundations with an employment connection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6T09:14:40.548" idx="12">
    <p:pos x="67" y="20"/>
    <p:text>Slightly shortened sentences to make them more concise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6T10:51:32.584" idx="14">
    <p:pos x="2623" y="3593"/>
    <p:text>I deleted the last few bullets because those are challenges that everyone faces, not just pwds.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6T10:57:41.339" idx="15">
    <p:pos x="5480" y="4063"/>
    <p:text>I deleted this bullet because it's repetitive and unnecessary.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6T10:35:20.896" idx="13">
    <p:pos x="10" y="10"/>
    <p:text>Testimonies for what?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5T17:00:42.427" idx="11">
    <p:pos x="5309" y="3806"/>
    <p:text>Delete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45B1-5242-4470-B4B5-577F52D9099A}" type="datetimeFigureOut">
              <a:rPr lang="en-US" smtClean="0"/>
              <a:t>1/8/2019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9684D-DD4D-4F7B-B05A-AC0059162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6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9684D-DD4D-4F7B-B05A-AC00591626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9144000" cy="1210310"/>
          </a:xfrm>
          <a:custGeom>
            <a:avLst/>
            <a:gdLst/>
            <a:ahLst/>
            <a:cxnLst/>
            <a:rect l="l" t="t" r="r" b="b"/>
            <a:pathLst>
              <a:path w="9144000" h="1210310">
                <a:moveTo>
                  <a:pt x="0" y="1210043"/>
                </a:moveTo>
                <a:lnTo>
                  <a:pt x="9143873" y="1210043"/>
                </a:lnTo>
                <a:lnTo>
                  <a:pt x="9143873" y="0"/>
                </a:lnTo>
                <a:lnTo>
                  <a:pt x="0" y="0"/>
                </a:lnTo>
                <a:lnTo>
                  <a:pt x="0" y="1210043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07263" y="201168"/>
            <a:ext cx="1871472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458467" y="402336"/>
            <a:ext cx="56515" cy="57785"/>
          </a:xfrm>
          <a:custGeom>
            <a:avLst/>
            <a:gdLst/>
            <a:ahLst/>
            <a:cxnLst/>
            <a:rect l="l" t="t" r="r" b="b"/>
            <a:pathLst>
              <a:path w="56515" h="57784">
                <a:moveTo>
                  <a:pt x="31495" y="0"/>
                </a:moveTo>
                <a:lnTo>
                  <a:pt x="17779" y="2286"/>
                </a:lnTo>
                <a:lnTo>
                  <a:pt x="6984" y="8636"/>
                </a:lnTo>
                <a:lnTo>
                  <a:pt x="0" y="18034"/>
                </a:lnTo>
                <a:lnTo>
                  <a:pt x="634" y="34162"/>
                </a:lnTo>
                <a:lnTo>
                  <a:pt x="4953" y="45847"/>
                </a:lnTo>
                <a:lnTo>
                  <a:pt x="12318" y="53466"/>
                </a:lnTo>
                <a:lnTo>
                  <a:pt x="21843" y="57150"/>
                </a:lnTo>
                <a:lnTo>
                  <a:pt x="27685" y="57658"/>
                </a:lnTo>
                <a:lnTo>
                  <a:pt x="40640" y="55117"/>
                </a:lnTo>
                <a:lnTo>
                  <a:pt x="50545" y="48133"/>
                </a:lnTo>
                <a:lnTo>
                  <a:pt x="56387" y="37591"/>
                </a:lnTo>
                <a:lnTo>
                  <a:pt x="54990" y="22733"/>
                </a:lnTo>
                <a:lnTo>
                  <a:pt x="49784" y="11302"/>
                </a:lnTo>
                <a:lnTo>
                  <a:pt x="41656" y="3555"/>
                </a:lnTo>
                <a:lnTo>
                  <a:pt x="31495" y="0"/>
                </a:lnTo>
                <a:close/>
              </a:path>
            </a:pathLst>
          </a:custGeom>
          <a:solidFill>
            <a:srgbClr val="EBB3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654" y="312165"/>
            <a:ext cx="80606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568" y="1621993"/>
            <a:ext cx="8436863" cy="4638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hyperlink" Target="mailto:JenniferM@RespectAbility.org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kplaceinitiative.org/case-studies/pepsi-act/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orkplaceinitiative.org/case-studies/upss-transitional-learning-center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://workplaceinitiative.org/case-studies/project-win/" TargetMode="External"/><Relationship Id="rId5" Type="http://schemas.openxmlformats.org/officeDocument/2006/relationships/image" Target="../media/image21.jpg"/><Relationship Id="rId10" Type="http://schemas.openxmlformats.org/officeDocument/2006/relationships/hyperlink" Target="http://workplaceinitiative.org/case-studies/walgreens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://workplaceinitiative.org/case-studies/td-ban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ability.org/2017/06/respectability-jobs-people-disabilities-featured-emmy-winning-reality-show-born-way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inks.grassrootstargeting.mkt7273.com/ctt?kn=17&amp;amp;ms=MjMzMjQ2MDAS1&amp;amp;r=MTM0OTM4NDY0MzEwS0&amp;amp;b=0&amp;amp;j=NjIyMDUyNjk5S0&amp;amp;mt=1&amp;amp;rt=0" TargetMode="External"/><Relationship Id="rId13" Type="http://schemas.openxmlformats.org/officeDocument/2006/relationships/hyperlink" Target="http://links.grassrootstargeting.mkt7273.com/ctt?kn=8&amp;amp;ms=MjMzMjQ2MDAS1&amp;amp;r=MTM0OTM4NDY0MzEwS0&amp;amp;b=0&amp;amp;j=NjIyMDUyNjk5S0&amp;amp;mt=1&amp;amp;rt=0" TargetMode="External"/><Relationship Id="rId18" Type="http://schemas.openxmlformats.org/officeDocument/2006/relationships/hyperlink" Target="http://links.grassrootstargeting.mkt7273.com/ctt?kn=19&amp;amp;ms=MjMzMjQ2MDAS1&amp;amp;r=MTM0OTM4NDY0MzEwS0&amp;amp;b=0&amp;amp;j=NjIyMDUyNjk5S0&amp;amp;mt=1&amp;amp;rt=0" TargetMode="External"/><Relationship Id="rId26" Type="http://schemas.openxmlformats.org/officeDocument/2006/relationships/hyperlink" Target="http://links.grassrootstargeting.mkt7273.com/ctt?kn=7&amp;amp;ms=MjMzMjQ2MDAS1&amp;amp;r=MTM0OTM4NDY0MzEwS0&amp;amp;b=0&amp;amp;j=NjIyMDUyNjk5S0&amp;amp;mt=1&amp;amp;rt=0" TargetMode="External"/><Relationship Id="rId3" Type="http://schemas.openxmlformats.org/officeDocument/2006/relationships/hyperlink" Target="http://links.grassrootstargeting.mkt7273.com/ctt?kn=20&amp;amp;ms=MjMzMjQ2MDAS1&amp;amp;r=MTM0OTM4NDY0MzEwS0&amp;amp;b=0&amp;amp;j=NjIyMDUyNjk5S0&amp;amp;mt=1&amp;amp;rt=0" TargetMode="External"/><Relationship Id="rId21" Type="http://schemas.openxmlformats.org/officeDocument/2006/relationships/hyperlink" Target="http://links.grassrootstargeting.mkt7273.com/ctt?kn=18&amp;amp;ms=MjMzMjQ2MDAS1&amp;amp;r=MTM0OTM4NDY0MzEwS0&amp;amp;b=0&amp;amp;j=NjIyMDUyNjk5S0&amp;amp;mt=1&amp;amp;rt=0" TargetMode="External"/><Relationship Id="rId34" Type="http://schemas.openxmlformats.org/officeDocument/2006/relationships/hyperlink" Target="http://links.grassrootstargeting.mkt7273.com/ctt?kn=39&amp;amp;ms=MjMzMjQ2MDAS1&amp;amp;r=MTM0OTM4NDY0MzEwS0&amp;amp;b=0&amp;amp;j=NjIyMDUyNjk5S0&amp;amp;mt=1&amp;amp;rt=0" TargetMode="External"/><Relationship Id="rId7" Type="http://schemas.openxmlformats.org/officeDocument/2006/relationships/hyperlink" Target="http://links.grassrootstargeting.mkt7273.com/ctt?kn=41&amp;amp;ms=MjMzMjQ2MDAS1&amp;amp;r=MTM0OTM4NDY0MzEwS0&amp;amp;b=0&amp;amp;j=NjIyMDUyNjk5S0&amp;amp;mt=1&amp;amp;rt=0" TargetMode="External"/><Relationship Id="rId12" Type="http://schemas.openxmlformats.org/officeDocument/2006/relationships/hyperlink" Target="http://links.grassrootstargeting.mkt7273.com/ctt?kn=16&amp;amp;ms=MjMzMjQ2MDAS1&amp;amp;r=MTM0OTM4NDY0MzEwS0&amp;amp;b=0&amp;amp;j=NjIyMDUyNjk5S0&amp;amp;mt=1&amp;amp;rt=0" TargetMode="External"/><Relationship Id="rId17" Type="http://schemas.openxmlformats.org/officeDocument/2006/relationships/hyperlink" Target="http://links.grassrootstargeting.mkt7273.com/ctt?kn=48&amp;amp;ms=MjMzMjQ2MDAS1&amp;amp;r=MTM0OTM4NDY0MzEwS0&amp;amp;b=0&amp;amp;j=NjIyMDUyNjk5S0&amp;amp;mt=1&amp;amp;rt=0" TargetMode="External"/><Relationship Id="rId25" Type="http://schemas.openxmlformats.org/officeDocument/2006/relationships/hyperlink" Target="http://links.grassrootstargeting.mkt7273.com/ctt?kn=35&amp;amp;ms=MjMzMjQ2MDAS1&amp;amp;r=MTM0OTM4NDY0MzEwS0&amp;amp;b=0&amp;amp;j=NjIyMDUyNjk5S0&amp;amp;mt=1&amp;amp;rt=0" TargetMode="External"/><Relationship Id="rId33" Type="http://schemas.openxmlformats.org/officeDocument/2006/relationships/hyperlink" Target="http://links.grassrootstargeting.mkt7273.com/ctt?kn=28&amp;amp;ms=MjMzMjQ2MDAS1&amp;amp;r=MTM0OTM4NDY0MzEwS0&amp;amp;b=0&amp;amp;j=NjIyMDUyNjk5S0&amp;amp;mt=1&amp;amp;rt=0" TargetMode="External"/><Relationship Id="rId2" Type="http://schemas.openxmlformats.org/officeDocument/2006/relationships/hyperlink" Target="http://links.grassrootstargeting.mkt7273.com/ctt?kn=36&amp;amp;ms=MjMzMjQ2MDAS1&amp;amp;r=MTM0OTM4NDY0MzEwS0&amp;amp;b=0&amp;amp;j=NjIyMDUyNjk5S0&amp;amp;mt=1&amp;amp;rt=0" TargetMode="External"/><Relationship Id="rId16" Type="http://schemas.openxmlformats.org/officeDocument/2006/relationships/hyperlink" Target="http://links.grassrootstargeting.mkt7273.com/ctt?kn=70&amp;amp;ms=MjMzMjQ2MDAS1&amp;amp;r=MTM0OTM4NDY0MzEwS0&amp;amp;b=0&amp;amp;j=NjIyMDUyNjk5S0&amp;amp;mt=1&amp;amp;rt=0" TargetMode="External"/><Relationship Id="rId20" Type="http://schemas.openxmlformats.org/officeDocument/2006/relationships/hyperlink" Target="http://links.grassrootstargeting.mkt7273.com/ctt?kn=57&amp;amp;ms=MjMzMjQ2MDAS1&amp;amp;r=MTM0OTM4NDY0MzEwS0&amp;amp;b=0&amp;amp;j=NjIyMDUyNjk5S0&amp;amp;mt=1&amp;amp;rt=0" TargetMode="External"/><Relationship Id="rId29" Type="http://schemas.openxmlformats.org/officeDocument/2006/relationships/hyperlink" Target="http://links.grassrootstargeting.mkt7273.com/ctt?kn=32&amp;amp;ms=MjMzMjQ2MDAS1&amp;amp;r=MTM0OTM4NDY0MzEwS0&amp;amp;b=0&amp;amp;j=NjIyMDUyNjk5S0&amp;amp;mt=1&amp;amp;r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s.grassrootstargeting.mkt7273.com/ctt?kn=90&amp;amp;ms=MjMzMjQ2MDAS1&amp;amp;r=MTM0OTM4NDY0MzEwS0&amp;amp;b=0&amp;amp;j=NjIyMDUyNjk5S0&amp;amp;mt=1&amp;amp;rt=0" TargetMode="External"/><Relationship Id="rId11" Type="http://schemas.openxmlformats.org/officeDocument/2006/relationships/hyperlink" Target="http://links.grassrootstargeting.mkt7273.com/ctt?kn=52&amp;amp;ms=MjMzMjQ2MDAS1&amp;amp;r=MTM0OTM4NDY0MzEwS0&amp;amp;b=0&amp;amp;j=NjIyMDUyNjk5S0&amp;amp;mt=1&amp;amp;rt=0" TargetMode="External"/><Relationship Id="rId24" Type="http://schemas.openxmlformats.org/officeDocument/2006/relationships/hyperlink" Target="http://links.grassrootstargeting.mkt7273.com/ctt?kn=40&amp;amp;ms=MjMzMjQ2MDAS1&amp;amp;r=MTM0OTM4NDY0MzEwS0&amp;amp;b=0&amp;amp;j=NjIyMDUyNjk5S0&amp;amp;mt=1&amp;amp;rt=0" TargetMode="External"/><Relationship Id="rId32" Type="http://schemas.openxmlformats.org/officeDocument/2006/relationships/hyperlink" Target="http://links.grassrootstargeting.mkt7273.com/ctt?kn=65&amp;amp;ms=MjMzMjQ2MDAS1&amp;amp;r=MTM0OTM4NDY0MzEwS0&amp;amp;b=0&amp;amp;j=NjIyMDUyNjk5S0&amp;amp;mt=1&amp;amp;rt=0" TargetMode="External"/><Relationship Id="rId37" Type="http://schemas.openxmlformats.org/officeDocument/2006/relationships/hyperlink" Target="http://links.grassrootstargeting.mkt7273.com/ctt?kn=64&amp;amp;ms=MjMzMjQ2MDAS1&amp;amp;r=MTM0OTM4NDY0MzEwS0&amp;amp;b=0&amp;amp;j=NjIyMDUyNjk5S0&amp;amp;mt=1&amp;amp;rt=0" TargetMode="External"/><Relationship Id="rId5" Type="http://schemas.openxmlformats.org/officeDocument/2006/relationships/hyperlink" Target="http://links.grassrootstargeting.mkt7273.com/ctt?kn=84&amp;amp;ms=MjMzMjQ2MDAS1&amp;amp;r=MTM0OTM4NDY0MzEwS0&amp;amp;b=0&amp;amp;j=NjIyMDUyNjk5S0&amp;amp;mt=1&amp;amp;rt=0" TargetMode="External"/><Relationship Id="rId15" Type="http://schemas.openxmlformats.org/officeDocument/2006/relationships/hyperlink" Target="http://links.grassrootstargeting.mkt7273.com/ctt?kn=49&amp;amp;ms=MjMzMjQ2MDAS1&amp;amp;r=MTM0OTM4NDY0MzEwS0&amp;amp;b=0&amp;amp;j=NjIyMDUyNjk5S0&amp;amp;mt=1&amp;amp;rt=0" TargetMode="External"/><Relationship Id="rId23" Type="http://schemas.openxmlformats.org/officeDocument/2006/relationships/hyperlink" Target="http://links.grassrootstargeting.mkt7273.com/ctt?kn=24&amp;amp;ms=MjMzMjQ2MDAS1&amp;amp;r=MTM0OTM4NDY0MzEwS0&amp;amp;b=0&amp;amp;j=NjIyMDUyNjk5S0&amp;amp;mt=1&amp;amp;rt=0" TargetMode="External"/><Relationship Id="rId28" Type="http://schemas.openxmlformats.org/officeDocument/2006/relationships/hyperlink" Target="http://links.grassrootstargeting.mkt7273.com/ctt?kn=82&amp;amp;ms=MjMzMjQ2MDAS1&amp;amp;r=MTM0OTM4NDY0MzEwS0&amp;amp;b=0&amp;amp;j=NjIyMDUyNjk5S0&amp;amp;mt=1&amp;amp;rt=0" TargetMode="External"/><Relationship Id="rId36" Type="http://schemas.openxmlformats.org/officeDocument/2006/relationships/hyperlink" Target="http://links.grassrootstargeting.mkt7273.com/ctt?kn=58&amp;amp;ms=MjMzMjQ2MDAS1&amp;amp;r=MTM0OTM4NDY0MzEwS0&amp;amp;b=0&amp;amp;j=NjIyMDUyNjk5S0&amp;amp;mt=1&amp;amp;rt=0" TargetMode="External"/><Relationship Id="rId10" Type="http://schemas.openxmlformats.org/officeDocument/2006/relationships/hyperlink" Target="http://links.grassrootstargeting.mkt7273.com/ctt?kn=62&amp;amp;ms=MjMzMjQ2MDAS1&amp;amp;r=MTM0OTM4NDY0MzEwS0&amp;amp;b=0&amp;amp;j=NjIyMDUyNjk5S0&amp;amp;mt=1&amp;amp;rt=0" TargetMode="External"/><Relationship Id="rId19" Type="http://schemas.openxmlformats.org/officeDocument/2006/relationships/hyperlink" Target="http://links.grassrootstargeting.mkt7273.com/ctt?kn=51&amp;amp;ms=MjMzMjQ2MDAS1&amp;amp;r=MTM0OTM4NDY0MzEwS0&amp;amp;b=0&amp;amp;j=NjIyMDUyNjk5S0&amp;amp;mt=1&amp;amp;rt=0" TargetMode="External"/><Relationship Id="rId31" Type="http://schemas.openxmlformats.org/officeDocument/2006/relationships/hyperlink" Target="http://links.grassrootstargeting.mkt7273.com/ctt?kn=37&amp;amp;ms=MjMzMjQ2MDAS1&amp;amp;r=MTM0OTM4NDY0MzEwS0&amp;amp;b=0&amp;amp;j=NjIyMDUyNjk5S0&amp;amp;mt=1&amp;amp;rt=0" TargetMode="External"/><Relationship Id="rId4" Type="http://schemas.openxmlformats.org/officeDocument/2006/relationships/hyperlink" Target="http://links.grassrootstargeting.mkt7273.com/ctt?kn=85&amp;amp;ms=MjMzMjQ2MDAS1&amp;amp;r=MTM0OTM4NDY0MzEwS0&amp;amp;b=0&amp;amp;j=NjIyMDUyNjk5S0&amp;amp;mt=1&amp;amp;rt=0" TargetMode="External"/><Relationship Id="rId9" Type="http://schemas.openxmlformats.org/officeDocument/2006/relationships/hyperlink" Target="http://links.grassrootstargeting.mkt7273.com/ctt?kn=60&amp;amp;ms=MjMzMjQ2MDAS1&amp;amp;r=MTM0OTM4NDY0MzEwS0&amp;amp;b=0&amp;amp;j=NjIyMDUyNjk5S0&amp;amp;mt=1&amp;amp;rt=0" TargetMode="External"/><Relationship Id="rId14" Type="http://schemas.openxmlformats.org/officeDocument/2006/relationships/hyperlink" Target="http://links.grassrootstargeting.mkt7273.com/ctt?kn=1&amp;amp;ms=MjMzMjQ2MDAS1&amp;amp;r=MTM0OTM4NDY0MzEwS0&amp;amp;b=0&amp;amp;j=NjIyMDUyNjk5S0&amp;amp;mt=1&amp;amp;rt=0" TargetMode="External"/><Relationship Id="rId22" Type="http://schemas.openxmlformats.org/officeDocument/2006/relationships/hyperlink" Target="http://links.grassrootstargeting.mkt7273.com/ctt?kn=74&amp;amp;ms=MjMzMjQ2MDAS1&amp;amp;r=MTM0OTM4NDY0MzEwS0&amp;amp;b=0&amp;amp;j=NjIyMDUyNjk5S0&amp;amp;mt=1&amp;amp;rt=0" TargetMode="External"/><Relationship Id="rId27" Type="http://schemas.openxmlformats.org/officeDocument/2006/relationships/hyperlink" Target="http://links.grassrootstargeting.mkt7273.com/ctt?kn=87&amp;amp;ms=MjMzMjQ2MDAS1&amp;amp;r=MTM0OTM4NDY0MzEwS0&amp;amp;b=0&amp;amp;j=NjIyMDUyNjk5S0&amp;amp;mt=1&amp;amp;rt=0" TargetMode="External"/><Relationship Id="rId30" Type="http://schemas.openxmlformats.org/officeDocument/2006/relationships/hyperlink" Target="http://links.grassrootstargeting.mkt7273.com/ctt?kn=63&amp;amp;ms=MjMzMjQ2MDAS1&amp;amp;r=MTM0OTM4NDY0MzEwS0&amp;amp;b=0&amp;amp;j=NjIyMDUyNjk5S0&amp;amp;mt=1&amp;amp;rt=0" TargetMode="External"/><Relationship Id="rId35" Type="http://schemas.openxmlformats.org/officeDocument/2006/relationships/hyperlink" Target="http://links.grassrootstargeting.mkt7273.com/ctt?kn=3&amp;amp;ms=MjMzMjQ2MDAS1&amp;amp;r=MTM0OTM4NDY0MzEwS0&amp;amp;b=0&amp;amp;j=NjIyMDUyNjk5S0&amp;amp;mt=1&amp;amp;rt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ability.org/2018/02/new-jobs-people-disabilities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hyperlink" Target="http://respectabilityusa.com/Resources/By%20State/Idaho%20and%20Jobs%20for%20PwDs.pdf" TargetMode="External"/><Relationship Id="rId21" Type="http://schemas.openxmlformats.org/officeDocument/2006/relationships/hyperlink" Target="http://respectabilityusa.com/Resources/By%20State/Florida%20and%20Jobs%20for%20PwDs.ppt" TargetMode="External"/><Relationship Id="rId34" Type="http://schemas.openxmlformats.org/officeDocument/2006/relationships/hyperlink" Target="http://respectabilityusa.com/Resources/By%20State/Kansas%20and%20Jobs%20for%20PwDs.pdf" TargetMode="External"/><Relationship Id="rId42" Type="http://schemas.openxmlformats.org/officeDocument/2006/relationships/hyperlink" Target="http://respectabilityusa.com/Resources/By%20State/Maryland%20and%20Jobs%20for%20PwDs.pdf" TargetMode="External"/><Relationship Id="rId47" Type="http://schemas.openxmlformats.org/officeDocument/2006/relationships/hyperlink" Target="http://respectabilityusa.com/Resources/By%20State/Michigan%20and%20Jobs%20for%20PwDs.ppt" TargetMode="External"/><Relationship Id="rId50" Type="http://schemas.openxmlformats.org/officeDocument/2006/relationships/hyperlink" Target="http://respectabilityusa.com/Resources/By%20State/Mississippi%20and%20Jobs%20for%20PwDs.pdf" TargetMode="External"/><Relationship Id="rId55" Type="http://schemas.openxmlformats.org/officeDocument/2006/relationships/hyperlink" Target="http://respectabilityusa.com/Resources/By%20State/Montana%20and%20Jobs%20for%20PwDs.ppt" TargetMode="External"/><Relationship Id="rId63" Type="http://schemas.openxmlformats.org/officeDocument/2006/relationships/hyperlink" Target="http://respectabilityusa.com/Resources/By%20State/New%20Jersey%20and%20Jobs%20for%20PwDs.ppt" TargetMode="External"/><Relationship Id="rId68" Type="http://schemas.openxmlformats.org/officeDocument/2006/relationships/hyperlink" Target="http://respectabilityusa.com/Resources/By%20State/North%20Carolina%20and%20Jobs%20for%20PwDs.pdf" TargetMode="External"/><Relationship Id="rId76" Type="http://schemas.openxmlformats.org/officeDocument/2006/relationships/hyperlink" Target="http://respectabilityusa.com/Resources/By%20State/Oregon%20and%20Jobs%20for%20PwDs.pdf" TargetMode="External"/><Relationship Id="rId84" Type="http://schemas.openxmlformats.org/officeDocument/2006/relationships/hyperlink" Target="http://respectabilityusa.com/Resources/By%20State/South%20Dakota%20and%20Jobs%20for%20PwDs.pdf" TargetMode="External"/><Relationship Id="rId89" Type="http://schemas.openxmlformats.org/officeDocument/2006/relationships/hyperlink" Target="http://respectabilityusa.com/Resources/By%20State/Texas%20and%20Jobs%20for%20PwDs.ppt" TargetMode="External"/><Relationship Id="rId97" Type="http://schemas.openxmlformats.org/officeDocument/2006/relationships/hyperlink" Target="http://respectabilityusa.com/Resources/By%20State/Washington%20and%20Jobs%20for%20PwDs.ppt" TargetMode="External"/><Relationship Id="rId7" Type="http://schemas.openxmlformats.org/officeDocument/2006/relationships/hyperlink" Target="http://respectabilityusa.com/Resources/By%20State/Arizona%20and%20Jobs%20for%20PwDs.ppt" TargetMode="External"/><Relationship Id="rId71" Type="http://schemas.openxmlformats.org/officeDocument/2006/relationships/hyperlink" Target="http://respectabilityusa.com/Resources/By%20State/North%20Dakota%20and%20Jobs%20for%20PwDs.ppt" TargetMode="External"/><Relationship Id="rId92" Type="http://schemas.openxmlformats.org/officeDocument/2006/relationships/hyperlink" Target="http://respectabilityusa.com/Resources/By%20State/Vermont%20and%20Jobs%20for%20PwDs.pdf" TargetMode="External"/><Relationship Id="rId2" Type="http://schemas.openxmlformats.org/officeDocument/2006/relationships/hyperlink" Target="http://respectabilityusa.com/Resources/By%20State/Alabama%20and%20Jobs%20for%20PwDs.pdf" TargetMode="External"/><Relationship Id="rId16" Type="http://schemas.openxmlformats.org/officeDocument/2006/relationships/hyperlink" Target="http://respectabilityusa.com/Resources/By%20State/DC%20and%20Jobs%20for%20PwDs.pdf" TargetMode="External"/><Relationship Id="rId29" Type="http://schemas.openxmlformats.org/officeDocument/2006/relationships/hyperlink" Target="http://respectabilityusa.com/Resources/By%20State/Illinois%20and%20Jobs%20for%20PwDs.ppt" TargetMode="External"/><Relationship Id="rId11" Type="http://schemas.openxmlformats.org/officeDocument/2006/relationships/hyperlink" Target="http://respectabilityusa.com/Resources/By%20State/California%20and%20Jobs%20for%20PwDs.ppt" TargetMode="External"/><Relationship Id="rId24" Type="http://schemas.openxmlformats.org/officeDocument/2006/relationships/hyperlink" Target="http://respectabilityusa.com/Resources/By%20State/Hawaii%20and%20Jobs%20for%20PwDs.pdf" TargetMode="External"/><Relationship Id="rId32" Type="http://schemas.openxmlformats.org/officeDocument/2006/relationships/hyperlink" Target="http://respectabilityusa.com/Resources/By%20State/Iowa%20and%20Jobs%20for%20PwDs.pdf" TargetMode="External"/><Relationship Id="rId37" Type="http://schemas.openxmlformats.org/officeDocument/2006/relationships/hyperlink" Target="http://respectabilityusa.com/Resources/By%20State/Kentucky%20and%20Jobs%20for%20PwDs.ppt" TargetMode="External"/><Relationship Id="rId40" Type="http://schemas.openxmlformats.org/officeDocument/2006/relationships/hyperlink" Target="http://respectabilityusa.com/Resources/By%20State/Maine%20and%20Jobs%20for%20PwDs.pdf" TargetMode="External"/><Relationship Id="rId45" Type="http://schemas.openxmlformats.org/officeDocument/2006/relationships/hyperlink" Target="http://respectabilityusa.com/Resources/By%20State/Massachussetts%20and%20Jobs%20for%20PwDs.ppt" TargetMode="External"/><Relationship Id="rId53" Type="http://schemas.openxmlformats.org/officeDocument/2006/relationships/hyperlink" Target="http://respectabilityusa.com/Resources/By%20State/Missouri%20and%20Jobs%20for%20PwDs.ppt" TargetMode="External"/><Relationship Id="rId58" Type="http://schemas.openxmlformats.org/officeDocument/2006/relationships/hyperlink" Target="http://respectabilityusa.com/Resources/By%20State/Nevada%20and%20Jobs%20for%20PwDs.pdf" TargetMode="External"/><Relationship Id="rId66" Type="http://schemas.openxmlformats.org/officeDocument/2006/relationships/hyperlink" Target="http://respectabilityusa.com/Resources/By%20State/New%20York%20and%20Jobs%20for%20PwDs.pdf" TargetMode="External"/><Relationship Id="rId74" Type="http://schemas.openxmlformats.org/officeDocument/2006/relationships/hyperlink" Target="http://respectabilityusa.com/Resources/By%20State/Oklahoma%20and%20Jobs%20for%20PwDs.pdf" TargetMode="External"/><Relationship Id="rId79" Type="http://schemas.openxmlformats.org/officeDocument/2006/relationships/hyperlink" Target="http://respectabilityusa.com/Resources/By%20State/Pennsylvania%20and%20Jobs%20for%20PwDs.ppt" TargetMode="External"/><Relationship Id="rId87" Type="http://schemas.openxmlformats.org/officeDocument/2006/relationships/hyperlink" Target="http://respectabilityusa.com/Resources/By%20State/Tennessee%20and%20Jobs%20for%20PwDs.ppt" TargetMode="External"/><Relationship Id="rId102" Type="http://schemas.openxmlformats.org/officeDocument/2006/relationships/comments" Target="../comments/comment5.xml"/><Relationship Id="rId5" Type="http://schemas.openxmlformats.org/officeDocument/2006/relationships/hyperlink" Target="http://respectabilityusa.com/Resources/By%20State/Alaska%20and%20Jobs%20for%20PwDs.ppt" TargetMode="External"/><Relationship Id="rId61" Type="http://schemas.openxmlformats.org/officeDocument/2006/relationships/hyperlink" Target="http://respectabilityusa.com/Resources/By%20State/New%20Hampshire%20and%20Jobs%20for%20PwDs.ppt" TargetMode="External"/><Relationship Id="rId82" Type="http://schemas.openxmlformats.org/officeDocument/2006/relationships/hyperlink" Target="http://respectabilityusa.com/Resources/By%20State/South%20Carolina%20and%20Jobs%20for%20PwDs.pdf" TargetMode="External"/><Relationship Id="rId90" Type="http://schemas.openxmlformats.org/officeDocument/2006/relationships/hyperlink" Target="http://respectabilityusa.com/Resources/By%20State/Utah%20and%20Jobs%20for%20PwDs.pdf" TargetMode="External"/><Relationship Id="rId95" Type="http://schemas.openxmlformats.org/officeDocument/2006/relationships/hyperlink" Target="http://respectabilityusa.com/Resources/By%20State/Virginia%20and%20Jobs%20for%20PwDs.ppt" TargetMode="External"/><Relationship Id="rId19" Type="http://schemas.openxmlformats.org/officeDocument/2006/relationships/hyperlink" Target="http://respectabilityusa.com/Resources/By%20State/Delaware%20and%20Jobs%20for%20PwDs.ppt" TargetMode="External"/><Relationship Id="rId14" Type="http://schemas.openxmlformats.org/officeDocument/2006/relationships/hyperlink" Target="http://respectabilityusa.com/Resources/By%20State/Connecticut%20and%20Jobs%20for%20PwDs.pdf" TargetMode="External"/><Relationship Id="rId22" Type="http://schemas.openxmlformats.org/officeDocument/2006/relationships/hyperlink" Target="http://respectabilityusa.com/Resources/By%20State/Georgia%20and%20Jobs%20for%20PwDs.pdf" TargetMode="External"/><Relationship Id="rId27" Type="http://schemas.openxmlformats.org/officeDocument/2006/relationships/hyperlink" Target="http://respectabilityusa.com/Resources/By%20State/Idaho%20and%20Jobs%20for%20PwDs.ppt" TargetMode="External"/><Relationship Id="rId30" Type="http://schemas.openxmlformats.org/officeDocument/2006/relationships/hyperlink" Target="http://respectabilityusa.com/Resources/By%20State/Indiana%20and%20Jobs%20for%20PwDs.pdf" TargetMode="External"/><Relationship Id="rId35" Type="http://schemas.openxmlformats.org/officeDocument/2006/relationships/hyperlink" Target="http://respectabilityusa.com/Resources/By%20State/Kansas%20and%20Jobs%20for%20PwDs.ppt" TargetMode="External"/><Relationship Id="rId43" Type="http://schemas.openxmlformats.org/officeDocument/2006/relationships/hyperlink" Target="http://respectabilityusa.com/Resources/By%20State/Maryland%20and%20Jobs%20for%20PwDs.ppt" TargetMode="External"/><Relationship Id="rId48" Type="http://schemas.openxmlformats.org/officeDocument/2006/relationships/hyperlink" Target="http://respectabilityusa.com/Resources/By%20State/Minnesota%20and%20Jobs%20for%20PwDs.pdf" TargetMode="External"/><Relationship Id="rId56" Type="http://schemas.openxmlformats.org/officeDocument/2006/relationships/hyperlink" Target="http://respectabilityusa.com/Resources/By%20State/Nebraska%20and%20Jobs%20for%20PwDs.pdf" TargetMode="External"/><Relationship Id="rId64" Type="http://schemas.openxmlformats.org/officeDocument/2006/relationships/hyperlink" Target="http://respectabilityusa.com/Resources/By%20State/New%20Mexico%20and%20Jobs%20for%20PwDs.pdf" TargetMode="External"/><Relationship Id="rId69" Type="http://schemas.openxmlformats.org/officeDocument/2006/relationships/hyperlink" Target="http://respectabilityusa.com/Resources/By%20State/North%20Carolina%20and%20Jobs%20for%20PwDs.ppt" TargetMode="External"/><Relationship Id="rId77" Type="http://schemas.openxmlformats.org/officeDocument/2006/relationships/hyperlink" Target="http://respectabilityusa.com/Resources/By%20State/Oregon%20and%20Jobs%20for%20PwDs.ppt" TargetMode="External"/><Relationship Id="rId100" Type="http://schemas.openxmlformats.org/officeDocument/2006/relationships/hyperlink" Target="http://respectabilityusa.com/Resources/By%20State/Wyoming%20and%20Jobs%20for%20PwDs.pdf" TargetMode="External"/><Relationship Id="rId8" Type="http://schemas.openxmlformats.org/officeDocument/2006/relationships/hyperlink" Target="http://respectabilityusa.com/Resources/By%20State/Arkansas%20and%20Jobs%20for%20PwDs.pdf" TargetMode="External"/><Relationship Id="rId51" Type="http://schemas.openxmlformats.org/officeDocument/2006/relationships/hyperlink" Target="http://respectabilityusa.com/Resources/By%20State/Mississippi%20and%20Jobs%20for%20PwDs.ppt" TargetMode="External"/><Relationship Id="rId72" Type="http://schemas.openxmlformats.org/officeDocument/2006/relationships/hyperlink" Target="http://respectabilityusa.com/Resources/By%20State/Ohio%20and%20Jobs%20for%20PwDs.pdf" TargetMode="External"/><Relationship Id="rId80" Type="http://schemas.openxmlformats.org/officeDocument/2006/relationships/hyperlink" Target="http://respectabilityusa.com/Resources/By%20State/Rhode%20Island%20and%20Jobs%20for%20PwDs.pdf" TargetMode="External"/><Relationship Id="rId85" Type="http://schemas.openxmlformats.org/officeDocument/2006/relationships/hyperlink" Target="http://respectabilityusa.com/Resources/By%20State/South%20Dakota%20and%20Jobs%20for%20PwDs.ppt" TargetMode="External"/><Relationship Id="rId93" Type="http://schemas.openxmlformats.org/officeDocument/2006/relationships/hyperlink" Target="http://respectabilityusa.com/Resources/By%20State/Vermont%20and%20Jobs%20for%20PwDs.ppt" TargetMode="External"/><Relationship Id="rId98" Type="http://schemas.openxmlformats.org/officeDocument/2006/relationships/hyperlink" Target="http://respectabilityusa.com/Resources/By%20State/Wisconsin%20and%20Jobs%20for%20PwDs.pdf" TargetMode="External"/><Relationship Id="rId3" Type="http://schemas.openxmlformats.org/officeDocument/2006/relationships/hyperlink" Target="http://respectabilityusa.com/Resources/By%20State/Alabama%20and%20Jobs%20for%20PwDs.ppt" TargetMode="External"/><Relationship Id="rId12" Type="http://schemas.openxmlformats.org/officeDocument/2006/relationships/hyperlink" Target="http://respectabilityusa.com/Resources/By%20State/Colorado%20%20and%20Jobs%20for%20PwDs.pdf" TargetMode="External"/><Relationship Id="rId17" Type="http://schemas.openxmlformats.org/officeDocument/2006/relationships/hyperlink" Target="http://respectabilityusa.com/Resources/By%20State/DC%20and%20Jobs%20for%20PwDs.ppt" TargetMode="External"/><Relationship Id="rId25" Type="http://schemas.openxmlformats.org/officeDocument/2006/relationships/hyperlink" Target="http://respectabilityusa.com/Resources/By%20State/Hawaii%20and%20Jobs%20for%20PwDs.ppt" TargetMode="External"/><Relationship Id="rId33" Type="http://schemas.openxmlformats.org/officeDocument/2006/relationships/hyperlink" Target="http://respectabilityusa.com/Resources/By%20State/Iowa%20and%20Jobs%20for%20PwDs.ppt" TargetMode="External"/><Relationship Id="rId38" Type="http://schemas.openxmlformats.org/officeDocument/2006/relationships/hyperlink" Target="http://respectabilityusa.com/Resources/By%20State/Louisiana%20and%20Jobs%20for%20PwDs.pdf" TargetMode="External"/><Relationship Id="rId46" Type="http://schemas.openxmlformats.org/officeDocument/2006/relationships/hyperlink" Target="http://respectabilityusa.com/Resources/By%20State/Michigan%20and%20Jobs%20for%20PwDs.pdf" TargetMode="External"/><Relationship Id="rId59" Type="http://schemas.openxmlformats.org/officeDocument/2006/relationships/hyperlink" Target="http://respectabilityusa.com/Resources/By%20State/Nevada%20and%20Jobs%20for%20PwDs.ppt" TargetMode="External"/><Relationship Id="rId67" Type="http://schemas.openxmlformats.org/officeDocument/2006/relationships/hyperlink" Target="http://respectabilityusa.com/Resources/By%20State/New%20York%20and%20Jobs%20for%20PwDs.ppt" TargetMode="External"/><Relationship Id="rId20" Type="http://schemas.openxmlformats.org/officeDocument/2006/relationships/hyperlink" Target="http://respectabilityusa.com/Resources/By%20State/Florida%20and%20Jobs%20for%20PwDs.pdf" TargetMode="External"/><Relationship Id="rId41" Type="http://schemas.openxmlformats.org/officeDocument/2006/relationships/hyperlink" Target="http://respectabilityusa.com/Resources/By%20State/Maine%20and%20Jobs%20for%20PwDs.ppt" TargetMode="External"/><Relationship Id="rId54" Type="http://schemas.openxmlformats.org/officeDocument/2006/relationships/hyperlink" Target="http://respectabilityusa.com/Resources/By%20State/Montana%20and%20Jobs%20for%20PwDs.pdf" TargetMode="External"/><Relationship Id="rId62" Type="http://schemas.openxmlformats.org/officeDocument/2006/relationships/hyperlink" Target="http://respectabilityusa.com/Resources/By%20State/New%20Jersey%20and%20Jobs%20for%20PwDs.pdf" TargetMode="External"/><Relationship Id="rId70" Type="http://schemas.openxmlformats.org/officeDocument/2006/relationships/hyperlink" Target="http://respectabilityusa.com/Resources/By%20State/North%20Dakota%20and%20Jobs%20for%20PwDs.pdf" TargetMode="External"/><Relationship Id="rId75" Type="http://schemas.openxmlformats.org/officeDocument/2006/relationships/hyperlink" Target="http://respectabilityusa.com/Resources/By%20State/Oklahoma%20and%20Jobs%20for%20PwDs.ppt" TargetMode="External"/><Relationship Id="rId83" Type="http://schemas.openxmlformats.org/officeDocument/2006/relationships/hyperlink" Target="http://respectabilityusa.com/Resources/By%20State/South%20Carolina%20and%20Jobs%20for%20PwDs.ppt" TargetMode="External"/><Relationship Id="rId88" Type="http://schemas.openxmlformats.org/officeDocument/2006/relationships/hyperlink" Target="http://respectabilityusa.com/Resources/By%20State/Texas%20and%20Jobs%20for%20PwDs.pdf" TargetMode="External"/><Relationship Id="rId91" Type="http://schemas.openxmlformats.org/officeDocument/2006/relationships/hyperlink" Target="http://respectabilityusa.com/Resources/By%20State/Utah%20and%20Jobs%20for%20PwDs.ppt" TargetMode="External"/><Relationship Id="rId96" Type="http://schemas.openxmlformats.org/officeDocument/2006/relationships/hyperlink" Target="http://respectabilityusa.com/Resources/By%20State/Washington%20and%20Jobs%20for%20PwDs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espectabilityusa.com/Resources/By%20State/Arizona%20and%20Jobs%20for%20PwDs.pdf" TargetMode="External"/><Relationship Id="rId15" Type="http://schemas.openxmlformats.org/officeDocument/2006/relationships/hyperlink" Target="http://respectabilityusa.com/Resources/By%20State/Connecticut%20and%20Jobs%20for%20PwDs.ppt" TargetMode="External"/><Relationship Id="rId23" Type="http://schemas.openxmlformats.org/officeDocument/2006/relationships/hyperlink" Target="http://respectabilityusa.com/Resources/By%20State/Georgia%20and%20Jobs%20for%20PwDs.ppt" TargetMode="External"/><Relationship Id="rId28" Type="http://schemas.openxmlformats.org/officeDocument/2006/relationships/hyperlink" Target="http://respectabilityusa.com/Resources/By%20State/Illinois%20and%20Jobs%20for%20PwDs.pdf" TargetMode="External"/><Relationship Id="rId36" Type="http://schemas.openxmlformats.org/officeDocument/2006/relationships/hyperlink" Target="http://respectabilityusa.com/Resources/By%20State/Kentucky%20and%20Jobs%20for%20PwDs.pdf" TargetMode="External"/><Relationship Id="rId49" Type="http://schemas.openxmlformats.org/officeDocument/2006/relationships/hyperlink" Target="http://respectabilityusa.com/Resources/By%20State/Minnesota%20and%20Jobs%20for%20PwDs.ppt" TargetMode="External"/><Relationship Id="rId57" Type="http://schemas.openxmlformats.org/officeDocument/2006/relationships/hyperlink" Target="http://respectabilityusa.com/Resources/By%20State/Nebraska%20and%20Jobs%20for%20PwDs.ppt" TargetMode="External"/><Relationship Id="rId10" Type="http://schemas.openxmlformats.org/officeDocument/2006/relationships/hyperlink" Target="http://respectabilityusa.com/Resources/By%20State/California%20and%20Jobs%20for%20PwDs.pdf" TargetMode="External"/><Relationship Id="rId31" Type="http://schemas.openxmlformats.org/officeDocument/2006/relationships/hyperlink" Target="http://respectabilityusa.com/Resources/By%20State/Indiana%20and%20Jobs%20for%20PwDs.ppt" TargetMode="External"/><Relationship Id="rId44" Type="http://schemas.openxmlformats.org/officeDocument/2006/relationships/hyperlink" Target="http://respectabilityusa.com/Resources/By%20State/Massachussetts%20and%20Jobs%20for%20PwDs.pdf" TargetMode="External"/><Relationship Id="rId52" Type="http://schemas.openxmlformats.org/officeDocument/2006/relationships/hyperlink" Target="http://respectabilityusa.com/Resources/By%20State/Missouri%20and%20Jobs%20for%20PwDs.pdf" TargetMode="External"/><Relationship Id="rId60" Type="http://schemas.openxmlformats.org/officeDocument/2006/relationships/hyperlink" Target="http://respectabilityusa.com/Resources/By%20State/New%20Hampshire%20and%20Jobs%20for%20PwDs.pdf" TargetMode="External"/><Relationship Id="rId65" Type="http://schemas.openxmlformats.org/officeDocument/2006/relationships/hyperlink" Target="http://respectabilityusa.com/Resources/By%20State/New%20Mexico%20and%20Jobs%20for%20PwDs.ppt" TargetMode="External"/><Relationship Id="rId73" Type="http://schemas.openxmlformats.org/officeDocument/2006/relationships/hyperlink" Target="http://respectabilityusa.com/Resources/By%20State/Ohio%20and%20Jobs%20for%20PwDs.ppt" TargetMode="External"/><Relationship Id="rId78" Type="http://schemas.openxmlformats.org/officeDocument/2006/relationships/hyperlink" Target="http://respectabilityusa.com/Resources/By%20State/Pennsylvania%20and%20Jobs%20for%20PwDs.pdf" TargetMode="External"/><Relationship Id="rId81" Type="http://schemas.openxmlformats.org/officeDocument/2006/relationships/hyperlink" Target="http://respectabilityusa.com/Resources/By%20State/Rhode%20Island%20and%20Jobs%20for%20PwDs.ppt" TargetMode="External"/><Relationship Id="rId86" Type="http://schemas.openxmlformats.org/officeDocument/2006/relationships/hyperlink" Target="http://respectabilityusa.com/Resources/By%20State/Tennessee%20and%20Jobs%20for%20PwDs.pdf" TargetMode="External"/><Relationship Id="rId94" Type="http://schemas.openxmlformats.org/officeDocument/2006/relationships/hyperlink" Target="http://respectabilityusa.com/Resources/By%20State/Virginia%20and%20Jobs%20for%20PwDs.pdf" TargetMode="External"/><Relationship Id="rId99" Type="http://schemas.openxmlformats.org/officeDocument/2006/relationships/hyperlink" Target="http://respectabilityusa.com/Resources/By%20State/Wisconsin%20and%20Jobs%20for%20PwDs.ppt" TargetMode="External"/><Relationship Id="rId101" Type="http://schemas.openxmlformats.org/officeDocument/2006/relationships/hyperlink" Target="http://respectabilityusa.com/Resources/By%20State/Wyoming%20and%20Jobs%20for%20PwDs.ppt" TargetMode="External"/><Relationship Id="rId4" Type="http://schemas.openxmlformats.org/officeDocument/2006/relationships/hyperlink" Target="http://respectabilityusa.com/Resources/By%20State/Alaska%20and%20Jobs%20for%20PwDs.pdf" TargetMode="External"/><Relationship Id="rId9" Type="http://schemas.openxmlformats.org/officeDocument/2006/relationships/hyperlink" Target="http://respectabilityusa.com/Resources/By%20State/Arkansas%20and%20Jobs%20for%20PwDs.ppt" TargetMode="External"/><Relationship Id="rId13" Type="http://schemas.openxmlformats.org/officeDocument/2006/relationships/hyperlink" Target="http://respectabilityusa.com/Resources/By%20State/Colorado%20%20and%20Jobs%20for%20PwDs.ppt" TargetMode="External"/><Relationship Id="rId18" Type="http://schemas.openxmlformats.org/officeDocument/2006/relationships/hyperlink" Target="http://respectabilityusa.com/Resources/By%20State/Delaware%20and%20Jobs%20for%20PwDs.pdf" TargetMode="External"/><Relationship Id="rId39" Type="http://schemas.openxmlformats.org/officeDocument/2006/relationships/hyperlink" Target="http://respectabilityusa.com/Resources/By%20State/Louisiana%20and%20Jobs%20for%20PwDs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groundbreaking-psas-urge-philanthropists-to-live-up-to-their-values-on-diversity-equity-access-and-equality-300637712.html" TargetMode="External"/><Relationship Id="rId2" Type="http://schemas.openxmlformats.org/officeDocument/2006/relationships/hyperlink" Target="https://www.respectability.org/inclusive-philanthropy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espectAbilityUSA" TargetMode="External"/><Relationship Id="rId2" Type="http://schemas.openxmlformats.org/officeDocument/2006/relationships/hyperlink" Target="http://www.respectabilit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enniferM@RespectAbility.org" TargetMode="External"/><Relationship Id="rId4" Type="http://schemas.openxmlformats.org/officeDocument/2006/relationships/hyperlink" Target="https://www.facebook.com/RespectAbility4Al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10937" y="3794687"/>
            <a:ext cx="1694162" cy="180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24600" y="3794687"/>
            <a:ext cx="1635125" cy="1828800"/>
          </a:xfrm>
          <a:prstGeom prst="rect">
            <a:avLst/>
          </a:prstGeom>
          <a:blipFill>
            <a:blip r:embed="rId3" cstate="print"/>
            <a:stretch>
              <a:fillRect t="2" b="-30672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10937" y="5712995"/>
            <a:ext cx="1706245" cy="3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100"/>
              </a:spcBef>
            </a:pPr>
            <a:r>
              <a:rPr sz="1200" spc="10" dirty="0">
                <a:latin typeface="Georgia"/>
                <a:cs typeface="Georgia"/>
              </a:rPr>
              <a:t>Jennifer </a:t>
            </a:r>
            <a:r>
              <a:rPr sz="1200" spc="15" dirty="0">
                <a:latin typeface="Georgia"/>
                <a:cs typeface="Georgia"/>
              </a:rPr>
              <a:t>Laszlo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spc="15" dirty="0">
                <a:latin typeface="Georgia"/>
                <a:cs typeface="Georgia"/>
              </a:rPr>
              <a:t>Mizrahi  President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4600" y="5738488"/>
            <a:ext cx="1724025" cy="39946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latin typeface="Georgia"/>
                <a:cs typeface="Georgia"/>
              </a:rPr>
              <a:t>Calvin </a:t>
            </a:r>
            <a:r>
              <a:rPr sz="1200" spc="15" dirty="0">
                <a:latin typeface="Georgia"/>
                <a:cs typeface="Georgia"/>
              </a:rPr>
              <a:t>Harris</a:t>
            </a:r>
            <a:r>
              <a:rPr sz="1200" spc="-65" dirty="0">
                <a:latin typeface="Georgia"/>
                <a:cs typeface="Georgia"/>
              </a:rPr>
              <a:t> </a:t>
            </a:r>
            <a:endParaRPr lang="en-US" sz="1200" spc="-65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latin typeface="Georgia"/>
                <a:cs typeface="Georgia"/>
              </a:rPr>
              <a:t>Chairman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0690" y="0"/>
            <a:ext cx="5342619" cy="345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78CB9-0DB4-4480-8659-51F9FDB636D0}"/>
              </a:ext>
            </a:extLst>
          </p:cNvPr>
          <p:cNvSpPr txBox="1"/>
          <p:nvPr/>
        </p:nvSpPr>
        <p:spPr>
          <a:xfrm>
            <a:off x="2705099" y="2964426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  <a:cs typeface="Calibri Light" panose="020F0302020204030204" pitchFamily="34" charset="0"/>
              </a:rPr>
              <a:t>Tides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70397-1320-498E-89B3-D1DEE53E34E0}"/>
              </a:ext>
            </a:extLst>
          </p:cNvPr>
          <p:cNvSpPr txBox="1"/>
          <p:nvPr/>
        </p:nvSpPr>
        <p:spPr>
          <a:xfrm>
            <a:off x="914400" y="6206176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Georgia" panose="02040502050405020303" pitchFamily="18" charset="0"/>
              </a:rPr>
              <a:t>Cell</a:t>
            </a:r>
            <a:r>
              <a:rPr lang="en-US" sz="1200" dirty="0">
                <a:latin typeface="Georgia" panose="02040502050405020303" pitchFamily="18" charset="0"/>
              </a:rPr>
              <a:t>: (202) 365-0787</a:t>
            </a:r>
          </a:p>
          <a:p>
            <a:r>
              <a:rPr lang="en-US" sz="1200" b="1" dirty="0">
                <a:latin typeface="Georgia" panose="02040502050405020303" pitchFamily="18" charset="0"/>
              </a:rPr>
              <a:t>Email</a:t>
            </a:r>
            <a:r>
              <a:rPr lang="en-US" sz="1200" dirty="0">
                <a:latin typeface="Georgia" panose="02040502050405020303" pitchFamily="18" charset="0"/>
              </a:rPr>
              <a:t>: </a:t>
            </a:r>
            <a:r>
              <a:rPr lang="en-US" sz="1200" dirty="0">
                <a:latin typeface="Georgia" panose="02040502050405020303" pitchFamily="18" charset="0"/>
                <a:hlinkClick r:id="rId5"/>
              </a:rPr>
              <a:t>JenniferM@RespectAbility.org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3651" y="6521297"/>
            <a:ext cx="11303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5" dirty="0"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667" y="1571979"/>
            <a:ext cx="7765491" cy="4525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62400" y="304800"/>
            <a:ext cx="5115493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4000" b="1" dirty="0">
                <a:latin typeface="Georgia" panose="02040502050405020303" pitchFamily="18" charset="0"/>
              </a:rPr>
              <a:t>Employment Rates</a:t>
            </a:r>
            <a:endParaRPr sz="40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248774"/>
            <a:ext cx="5181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4000" b="1" spc="-240" dirty="0">
                <a:latin typeface="Georgia" panose="02040502050405020303" pitchFamily="18" charset="0"/>
                <a:cs typeface="Times New Roman" panose="02020603050405020304" pitchFamily="18" charset="0"/>
              </a:rPr>
              <a:t>Job </a:t>
            </a:r>
            <a:r>
              <a:rPr sz="4000" b="1" spc="-215" dirty="0">
                <a:latin typeface="Georgia" panose="02040502050405020303" pitchFamily="18" charset="0"/>
                <a:cs typeface="Times New Roman" panose="02020603050405020304" pitchFamily="18" charset="0"/>
              </a:rPr>
              <a:t>Market</a:t>
            </a:r>
            <a:r>
              <a:rPr sz="4000" b="1" spc="12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sz="4000" b="1" spc="-155" dirty="0">
                <a:latin typeface="Georgia" panose="02040502050405020303" pitchFamily="18" charset="0"/>
                <a:cs typeface="Times New Roman" panose="02020603050405020304" pitchFamily="18" charset="0"/>
              </a:rPr>
              <a:t>Gains</a:t>
            </a:r>
            <a:endParaRPr sz="4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593" y="1740788"/>
            <a:ext cx="7059119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86690" indent="-457200"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Companies realize that </a:t>
            </a:r>
            <a:r>
              <a:rPr lang="en-US" sz="2400" b="1" dirty="0">
                <a:latin typeface="Georgia" panose="02040502050405020303" pitchFamily="18" charset="0"/>
                <a:cs typeface="Arial"/>
              </a:rPr>
              <a:t>hiring people with disabilities leads to a better bottom line</a:t>
            </a:r>
            <a:endParaRPr lang="en-US" sz="2400" dirty="0">
              <a:latin typeface="Georgia" panose="02040502050405020303" pitchFamily="18" charset="0"/>
              <a:cs typeface="Arial"/>
            </a:endParaRPr>
          </a:p>
          <a:p>
            <a:pPr marL="12700" marR="186690">
              <a:lnSpc>
                <a:spcPct val="100000"/>
              </a:lnSpc>
              <a:spcBef>
                <a:spcPts val="5"/>
              </a:spcBef>
              <a:tabLst>
                <a:tab pos="469265" algn="l"/>
                <a:tab pos="469900" algn="l"/>
              </a:tabLst>
            </a:pPr>
            <a:endParaRPr lang="en-US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marR="18669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Stakeholders, HR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,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 and other  </a:t>
            </a:r>
            <a:r>
              <a:rPr sz="2400" b="1" dirty="0">
                <a:latin typeface="Georgia" panose="02040502050405020303" pitchFamily="18" charset="0"/>
                <a:cs typeface="Arial"/>
              </a:rPr>
              <a:t>professionals constantly reach out to us for technical assistance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and best practices to onboard talent with disabilities</a:t>
            </a:r>
          </a:p>
        </p:txBody>
      </p:sp>
      <p:sp>
        <p:nvSpPr>
          <p:cNvPr id="6" name="object 6"/>
          <p:cNvSpPr/>
          <p:nvPr/>
        </p:nvSpPr>
        <p:spPr>
          <a:xfrm>
            <a:off x="7908798" y="3927934"/>
            <a:ext cx="694944" cy="269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114800" y="5489723"/>
            <a:ext cx="25908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219200" y="5486400"/>
            <a:ext cx="22860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010400" y="2117775"/>
            <a:ext cx="2205227" cy="8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265446"/>
            <a:ext cx="3547872" cy="1478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682336" y="1669916"/>
            <a:ext cx="1521758" cy="66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79119" y="4948428"/>
            <a:ext cx="2921508" cy="107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825299" y="5214784"/>
            <a:ext cx="2514505" cy="578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807336" y="2219715"/>
            <a:ext cx="1632958" cy="1929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760726" y="4230370"/>
            <a:ext cx="3879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Times New Roman"/>
                <a:hlinkClick r:id="rId7"/>
              </a:rPr>
              <a:t> </a:t>
            </a:r>
            <a:r>
              <a:rPr sz="2000" b="1" u="sng" spc="-25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7"/>
              </a:rPr>
              <a:t>UPS’ </a:t>
            </a:r>
            <a:r>
              <a:rPr sz="2000" b="1" u="sng" spc="-2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7"/>
              </a:rPr>
              <a:t>Transitional Learning</a:t>
            </a:r>
            <a:r>
              <a:rPr sz="2000" b="1" u="sng" spc="-3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7"/>
              </a:rPr>
              <a:t> </a:t>
            </a:r>
            <a:r>
              <a:rPr sz="2000" b="1" u="sng" spc="-22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7"/>
              </a:rPr>
              <a:t>Center</a:t>
            </a:r>
            <a:endParaRPr sz="2000" b="1" dirty="0">
              <a:latin typeface="Georgia" panose="02040502050405020303" pitchFamily="18" charset="0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2823" y="2578307"/>
            <a:ext cx="24091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5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Times New Roman"/>
                <a:hlinkClick r:id="rId8"/>
              </a:rPr>
              <a:t> </a:t>
            </a:r>
            <a:r>
              <a:rPr sz="2000" b="1" u="sng" spc="-2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8"/>
              </a:rPr>
              <a:t>Pepsi’s </a:t>
            </a:r>
            <a:r>
              <a:rPr sz="2000" b="1" u="sng" spc="-2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8"/>
              </a:rPr>
              <a:t>Act</a:t>
            </a:r>
            <a:r>
              <a:rPr sz="2000" b="1" u="sng" spc="-1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8"/>
              </a:rPr>
              <a:t> </a:t>
            </a:r>
            <a:r>
              <a:rPr sz="2000" b="1" u="sng" spc="-2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8"/>
              </a:rPr>
              <a:t>Initiative</a:t>
            </a:r>
            <a:r>
              <a:rPr sz="2000" b="1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8"/>
              </a:rPr>
              <a:t> </a:t>
            </a:r>
            <a:endParaRPr sz="2000" b="1" dirty="0">
              <a:latin typeface="Georgia" panose="02040502050405020303" pitchFamily="18" charset="0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529" y="5928156"/>
            <a:ext cx="3460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5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Times New Roman"/>
                <a:hlinkClick r:id="rId9"/>
              </a:rPr>
              <a:t> </a:t>
            </a:r>
            <a:r>
              <a:rPr sz="2000" b="1" u="sng" spc="-2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9"/>
              </a:rPr>
              <a:t>TD </a:t>
            </a:r>
            <a:r>
              <a:rPr sz="2000" b="1" u="sng" spc="-2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9"/>
              </a:rPr>
              <a:t>Bank’s </a:t>
            </a:r>
            <a:r>
              <a:rPr sz="2000" b="1" u="sng" spc="-2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9"/>
              </a:rPr>
              <a:t>Workplace</a:t>
            </a:r>
            <a:r>
              <a:rPr sz="2000" b="1" u="sng" spc="-2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9"/>
              </a:rPr>
              <a:t> </a:t>
            </a:r>
            <a:r>
              <a:rPr sz="2000" b="1" u="sng" spc="-2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9"/>
              </a:rPr>
              <a:t>Initative</a:t>
            </a:r>
            <a:endParaRPr sz="2000" b="1" dirty="0">
              <a:latin typeface="Georgia" panose="02040502050405020303" pitchFamily="18" charset="0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5933" y="5928156"/>
            <a:ext cx="3664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4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2000" b="1" u="sng" spc="-20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0"/>
              </a:rPr>
              <a:t>Walgreens’ </a:t>
            </a:r>
            <a:r>
              <a:rPr sz="2000" b="1" u="sng" spc="-2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0"/>
              </a:rPr>
              <a:t>Workplace</a:t>
            </a:r>
            <a:r>
              <a:rPr sz="2000" b="1" u="sng" spc="-2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0"/>
              </a:rPr>
              <a:t> </a:t>
            </a:r>
            <a:r>
              <a:rPr sz="2000" b="1" u="sng" spc="-2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0"/>
              </a:rPr>
              <a:t>Initiative</a:t>
            </a:r>
            <a:endParaRPr sz="2000" b="1" dirty="0">
              <a:latin typeface="Georgia" panose="02040502050405020303" pitchFamily="18" charset="0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0940" y="2678049"/>
            <a:ext cx="2203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4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2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1"/>
              </a:rPr>
              <a:t>P&amp;G’s </a:t>
            </a:r>
            <a:r>
              <a:rPr sz="2000" b="1" u="sng" spc="-2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1"/>
              </a:rPr>
              <a:t>Project</a:t>
            </a:r>
            <a:r>
              <a:rPr sz="2000" b="1" u="sng" spc="-22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1"/>
              </a:rPr>
              <a:t> </a:t>
            </a:r>
            <a:r>
              <a:rPr sz="2000" b="1" u="sng" spc="-1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 Black"/>
                <a:hlinkClick r:id="rId11"/>
              </a:rPr>
              <a:t>WIN</a:t>
            </a:r>
            <a:endParaRPr sz="2000" b="1" dirty="0">
              <a:latin typeface="Georgia" panose="02040502050405020303" pitchFamily="18" charset="0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00400" y="338745"/>
            <a:ext cx="58225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Georgia" panose="02040502050405020303" pitchFamily="18" charset="0"/>
              </a:rPr>
              <a:t>Workplace Initiative</a:t>
            </a:r>
            <a:r>
              <a:rPr lang="en-US" sz="4000" b="1" dirty="0">
                <a:latin typeface="Georgia" panose="02040502050405020303" pitchFamily="18" charset="0"/>
              </a:rPr>
              <a:t>s</a:t>
            </a:r>
            <a:endParaRPr sz="4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277776"/>
            <a:ext cx="52577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latin typeface="Georgia" panose="02040502050405020303" pitchFamily="18" charset="0"/>
              </a:rPr>
              <a:t>D</a:t>
            </a:r>
            <a:r>
              <a:rPr sz="4000" b="1" dirty="0">
                <a:latin typeface="Georgia" panose="02040502050405020303" pitchFamily="18" charset="0"/>
              </a:rPr>
              <a:t>isability </a:t>
            </a:r>
            <a:r>
              <a:rPr lang="en-US" sz="4000" b="1" dirty="0">
                <a:latin typeface="Georgia" panose="02040502050405020303" pitchFamily="18" charset="0"/>
              </a:rPr>
              <a:t>I</a:t>
            </a:r>
            <a:r>
              <a:rPr sz="4000" b="1" dirty="0">
                <a:latin typeface="Georgia" panose="02040502050405020303" pitchFamily="18" charset="0"/>
              </a:rPr>
              <a:t>nclus</a:t>
            </a:r>
            <a:r>
              <a:rPr lang="en-US" sz="4000" b="1" dirty="0">
                <a:latin typeface="Georgia" panose="02040502050405020303" pitchFamily="18" charset="0"/>
              </a:rPr>
              <a:t>ion</a:t>
            </a:r>
            <a:endParaRPr sz="40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8323" y="1290827"/>
            <a:ext cx="3713987" cy="146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96595" y="1438655"/>
            <a:ext cx="4543044" cy="87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34315" y="2899057"/>
            <a:ext cx="4337685" cy="3014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9725" marR="1195705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 panose="020B0604020202020204" pitchFamily="34" charset="0"/>
              </a:rPr>
              <a:t>US Business Leadership </a:t>
            </a:r>
            <a:r>
              <a:rPr sz="2000" dirty="0">
                <a:solidFill>
                  <a:srgbClr val="0000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 panose="020B0604020202020204" pitchFamily="34" charset="0"/>
              </a:rPr>
              <a:t>Network® (USBLN®)</a:t>
            </a:r>
            <a:endParaRPr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99085" marR="60325" indent="-286385">
              <a:lnSpc>
                <a:spcPct val="100000"/>
              </a:lnSpc>
              <a:spcBef>
                <a:spcPts val="17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Disability Equality Index (DEI) is a </a:t>
            </a:r>
            <a:r>
              <a:rPr sz="2000" b="1" dirty="0">
                <a:latin typeface="Georgia" panose="02040502050405020303" pitchFamily="18" charset="0"/>
                <a:cs typeface="Arial" panose="020B0604020202020204" pitchFamily="34" charset="0"/>
              </a:rPr>
              <a:t>free benchmarking tool for USBLN partners</a:t>
            </a:r>
            <a:endParaRPr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99085" marR="58419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It provides a </a:t>
            </a:r>
            <a:r>
              <a:rPr sz="2000" b="1" dirty="0">
                <a:latin typeface="Georgia" panose="02040502050405020303" pitchFamily="18" charset="0"/>
                <a:cs typeface="Arial" panose="020B0604020202020204" pitchFamily="34" charset="0"/>
              </a:rPr>
              <a:t>confidential </a:t>
            </a: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opportunity to receive an </a:t>
            </a:r>
            <a:r>
              <a:rPr sz="2000" b="1" dirty="0">
                <a:latin typeface="Georgia" panose="02040502050405020303" pitchFamily="18" charset="0"/>
                <a:cs typeface="Arial" panose="020B0604020202020204" pitchFamily="34" charset="0"/>
              </a:rPr>
              <a:t>objective score on disability inclusion </a:t>
            </a: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policies and practices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37353" y="2893313"/>
            <a:ext cx="4324350" cy="3617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6469" marR="80772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 panose="020B0604020202020204" pitchFamily="34" charset="0"/>
              </a:rPr>
              <a:t>National Organization </a:t>
            </a:r>
            <a:r>
              <a:rPr sz="2000" dirty="0">
                <a:solidFill>
                  <a:srgbClr val="0000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 panose="020B0604020202020204" pitchFamily="34" charset="0"/>
              </a:rPr>
              <a:t>on Disability (NOD)</a:t>
            </a:r>
            <a:endParaRPr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99085" marR="89535" indent="-286385">
              <a:lnSpc>
                <a:spcPct val="100000"/>
              </a:lnSpc>
              <a:spcBef>
                <a:spcPts val="16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The NOD Leading Disability Employer  Seal™ is a public recognition that </a:t>
            </a:r>
            <a:r>
              <a:rPr sz="2000" b="1" dirty="0">
                <a:latin typeface="Georgia" panose="02040502050405020303" pitchFamily="18" charset="0"/>
                <a:cs typeface="Arial" panose="020B0604020202020204" pitchFamily="34" charset="0"/>
              </a:rPr>
              <a:t>applauds organizations that are  leading the way in disability hiring</a:t>
            </a:r>
            <a:endParaRPr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A</a:t>
            </a:r>
            <a:r>
              <a:rPr sz="2000" b="1" dirty="0">
                <a:latin typeface="Georgia" panose="02040502050405020303" pitchFamily="18" charset="0"/>
                <a:cs typeface="Arial" panose="020B0604020202020204" pitchFamily="34" charset="0"/>
              </a:rPr>
              <a:t>warded annually based on performance </a:t>
            </a: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on the Disability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Employment Tracker™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248401" y="1219200"/>
            <a:ext cx="2895599" cy="2386585"/>
          </a:xfrm>
          <a:prstGeom prst="rect">
            <a:avLst/>
          </a:prstGeom>
          <a:blipFill dpi="0" rotWithShape="1">
            <a:blip r:embed="rId2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25742" y="3923340"/>
            <a:ext cx="8692515" cy="18101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632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In fact, according to the U.S. Census Bureau,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people with  disabilities are nearly twice as likely to be self-employed as the general population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, 14.7 percent compared to 8 percent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304800"/>
            <a:ext cx="8087360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700" b="1" spc="-165" dirty="0">
                <a:latin typeface="Georgia" panose="02040502050405020303" pitchFamily="18" charset="0"/>
              </a:rPr>
              <a:t>Disability </a:t>
            </a:r>
            <a:r>
              <a:rPr lang="en-US" sz="3700" b="1" spc="-190" dirty="0">
                <a:latin typeface="Georgia" panose="02040502050405020303" pitchFamily="18" charset="0"/>
              </a:rPr>
              <a:t>&amp;</a:t>
            </a:r>
            <a:r>
              <a:rPr lang="en-US" sz="3700" b="1" spc="70" dirty="0">
                <a:latin typeface="Georgia" panose="02040502050405020303" pitchFamily="18" charset="0"/>
              </a:rPr>
              <a:t> </a:t>
            </a:r>
            <a:r>
              <a:rPr sz="3700" b="1" spc="-170" dirty="0">
                <a:latin typeface="Georgia" panose="02040502050405020303" pitchFamily="18" charset="0"/>
              </a:rPr>
              <a:t>Entrepreneurship</a:t>
            </a:r>
            <a:endParaRPr sz="37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A2244-EC48-43DB-A7D0-5828BC0DA95D}"/>
              </a:ext>
            </a:extLst>
          </p:cNvPr>
          <p:cNvSpPr txBox="1"/>
          <p:nvPr/>
        </p:nvSpPr>
        <p:spPr>
          <a:xfrm>
            <a:off x="228770" y="1666793"/>
            <a:ext cx="6403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In addition to industry leaders increasing disability employment, 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many people with disabilities have already created opportunities for themselves through entrepreneurship</a:t>
            </a: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4000" t="15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07059"/>
            <a:ext cx="67782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229" dirty="0">
                <a:latin typeface="Georgia" panose="02040502050405020303" pitchFamily="18" charset="0"/>
              </a:rPr>
              <a:t>Achievements in Leadership</a:t>
            </a:r>
            <a:endParaRPr sz="40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08354"/>
            <a:ext cx="740600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469900" algn="l"/>
                <a:tab pos="470534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Trained 120 future leaders from across the  nation through our National Leadership  Program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3515990"/>
            <a:ext cx="4538345" cy="3180999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Our fellows now work at: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indent="-469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Judge Rotenberg Center; the  Dana-Farber Cancer Institute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indent="-469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Voice for America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indent="-469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Association of Chamber of  Commerce Executives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indent="-469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AmeriCorps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indent="-469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National Disability Rights</a:t>
            </a:r>
          </a:p>
          <a:p>
            <a:pPr marL="505459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81600" y="4038600"/>
            <a:ext cx="4061460" cy="235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National Disability Institute</a:t>
            </a: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Easter Seals</a:t>
            </a: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the White House</a:t>
            </a: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the World Bank</a:t>
            </a:r>
          </a:p>
          <a:p>
            <a:pPr marL="469900" marR="20320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the Departments of Treasury,  Education and Defense</a:t>
            </a: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the Veterans Administration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4724400"/>
            <a:ext cx="8698992" cy="213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6408" y="1339052"/>
            <a:ext cx="8570976" cy="3284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269875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Created and disseminated the 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first Hollywood  Disability Inclusion Toolkit</a:t>
            </a:r>
          </a:p>
          <a:p>
            <a:pPr marL="457200" marR="269875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Helped create TV’s Born This Way, which stars seven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diverse people with Down syndrome who succeed at work.</a:t>
            </a:r>
            <a:endParaRPr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57200" marR="5080" indent="-4572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The show has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1 million fans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 and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 won three Emmy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Awards</a:t>
            </a:r>
            <a:endParaRPr lang="en-US" sz="2400" b="1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Georgia" panose="02040502050405020303" pitchFamily="18" charset="0"/>
              <a:cs typeface="Arial" panose="020B0604020202020204" pitchFamily="34" charset="0"/>
              <a:hlinkClick r:id="rId3"/>
            </a:endParaRPr>
          </a:p>
          <a:p>
            <a:pPr marL="457200" algn="ctr">
              <a:lnSpc>
                <a:spcPts val="2020"/>
              </a:lnSpc>
              <a:spcBef>
                <a:spcPts val="300"/>
              </a:spcBef>
            </a:pPr>
            <a:r>
              <a:rPr lang="en-US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https://www.respectability.org/2017/06/respectability-jobs-people-</a:t>
            </a: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57200" algn="ctr">
              <a:lnSpc>
                <a:spcPct val="100000"/>
              </a:lnSpc>
              <a:spcBef>
                <a:spcPts val="300"/>
              </a:spcBef>
            </a:pPr>
            <a:r>
              <a:rPr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disabilities-featured-emmy-winning-reality-show-born-way/</a:t>
            </a:r>
            <a:endParaRPr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284397"/>
            <a:ext cx="670013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229" dirty="0">
                <a:latin typeface="Georgia" panose="02040502050405020303" pitchFamily="18" charset="0"/>
              </a:rPr>
              <a:t>Achievements in Hollywood</a:t>
            </a:r>
            <a:endParaRPr sz="4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83918"/>
            <a:ext cx="4143375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  <a:hlinkClick r:id="rId2"/>
              </a:rPr>
              <a:t>Birmingham </a:t>
            </a:r>
            <a:r>
              <a:rPr sz="1000" spc="-10" dirty="0">
                <a:latin typeface="Arial"/>
                <a:cs typeface="Arial"/>
                <a:hlinkClick r:id="rId2"/>
              </a:rPr>
              <a:t>News </a:t>
            </a:r>
            <a:r>
              <a:rPr sz="1000" spc="-5" dirty="0">
                <a:latin typeface="Arial"/>
                <a:cs typeface="Arial"/>
                <a:hlinkClick r:id="rId2"/>
              </a:rPr>
              <a:t>(AL)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Stigmas Persist, but Alabama's Disable Deserve </a:t>
            </a:r>
            <a:r>
              <a:rPr sz="1000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to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 marR="42735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  <a:hlinkClick r:id="rId3"/>
              </a:rPr>
              <a:t>Southwest </a:t>
            </a:r>
            <a:r>
              <a:rPr sz="1000" dirty="0">
                <a:latin typeface="Arial"/>
                <a:cs typeface="Arial"/>
                <a:hlinkClick r:id="rId3"/>
              </a:rPr>
              <a:t>Times </a:t>
            </a:r>
            <a:r>
              <a:rPr sz="1000" spc="-5" dirty="0">
                <a:latin typeface="Arial"/>
                <a:cs typeface="Arial"/>
                <a:hlinkClick r:id="rId3"/>
              </a:rPr>
              <a:t>Record (AR)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Guest Commentary: Arkansas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with </a:t>
            </a:r>
            <a:r>
              <a:rPr sz="1000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Disabilities Seek Jobs,</a:t>
            </a:r>
            <a:r>
              <a:rPr sz="10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Independence</a:t>
            </a:r>
            <a:endParaRPr sz="1000" dirty="0">
              <a:latin typeface="Arial"/>
              <a:cs typeface="Arial"/>
            </a:endParaRPr>
          </a:p>
          <a:p>
            <a:pPr marL="12700" marR="170180">
              <a:lnSpc>
                <a:spcPct val="100000"/>
              </a:lnSpc>
            </a:pPr>
            <a:r>
              <a:rPr sz="1000" dirty="0">
                <a:latin typeface="Arial"/>
                <a:cs typeface="Arial"/>
                <a:hlinkClick r:id="rId4"/>
              </a:rPr>
              <a:t>The </a:t>
            </a:r>
            <a:r>
              <a:rPr sz="1000" spc="-10" dirty="0">
                <a:latin typeface="Arial"/>
                <a:cs typeface="Arial"/>
                <a:hlinkClick r:id="rId4"/>
              </a:rPr>
              <a:t>Arizona </a:t>
            </a:r>
            <a:r>
              <a:rPr sz="1000" spc="-5" dirty="0">
                <a:latin typeface="Arial"/>
                <a:cs typeface="Arial"/>
                <a:hlinkClick r:id="rId4"/>
              </a:rPr>
              <a:t>Republic (AZ)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There's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Too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Little to Celebrate on ADA's 25 </a:t>
            </a:r>
            <a:r>
              <a:rPr sz="1000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Anniversary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latin typeface="Arial"/>
                <a:cs typeface="Arial"/>
                <a:hlinkClick r:id="rId5"/>
              </a:rPr>
              <a:t>The </a:t>
            </a:r>
            <a:r>
              <a:rPr sz="1000" spc="-5" dirty="0">
                <a:latin typeface="Arial"/>
                <a:cs typeface="Arial"/>
                <a:hlinkClick r:id="rId5"/>
              </a:rPr>
              <a:t>Colorado Statesman (CO)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Pauli: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Coloradans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Disabilities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Want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to </a:t>
            </a:r>
            <a:r>
              <a:rPr sz="1000" spc="-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 marR="44767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Washington Examiner (DC)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People 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Disabilities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Want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to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Work </a:t>
            </a:r>
            <a:r>
              <a:rPr sz="10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News </a:t>
            </a:r>
            <a:r>
              <a:rPr sz="1000" spc="-5" dirty="0">
                <a:latin typeface="Arial"/>
                <a:cs typeface="Arial"/>
              </a:rPr>
              <a:t>Journal (DE)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Jobs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for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People with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Disabilities</a:t>
            </a:r>
            <a:endParaRPr sz="1000" dirty="0">
              <a:latin typeface="Arial"/>
              <a:cs typeface="Arial"/>
            </a:endParaRPr>
          </a:p>
          <a:p>
            <a:pPr marL="12700" marR="9588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  <a:hlinkClick r:id="rId8"/>
              </a:rPr>
              <a:t>Tallahassee </a:t>
            </a:r>
            <a:r>
              <a:rPr sz="1000" dirty="0">
                <a:latin typeface="Arial"/>
                <a:cs typeface="Arial"/>
                <a:hlinkClick r:id="rId8"/>
              </a:rPr>
              <a:t>Democrat </a:t>
            </a:r>
            <a:r>
              <a:rPr sz="1000" spc="-5" dirty="0">
                <a:latin typeface="Arial"/>
                <a:cs typeface="Arial"/>
                <a:hlinkClick r:id="rId8"/>
              </a:rPr>
              <a:t>(FL)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25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Years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After the ADA, There's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Still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a Long </a:t>
            </a:r>
            <a:r>
              <a:rPr sz="1000" spc="-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Way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to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Go</a:t>
            </a:r>
            <a:endParaRPr sz="1000" dirty="0">
              <a:latin typeface="Arial"/>
              <a:cs typeface="Arial"/>
            </a:endParaRPr>
          </a:p>
          <a:p>
            <a:pPr marL="12700" marR="11811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  <a:hlinkClick r:id="rId9"/>
              </a:rPr>
              <a:t>South Florida Sun Sentinel (FL)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Floridians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Disabilities in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Workforce </a:t>
            </a:r>
            <a:r>
              <a:rPr sz="100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are Underused</a:t>
            </a:r>
            <a:r>
              <a:rPr sz="10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Resources</a:t>
            </a:r>
            <a:endParaRPr sz="1000" dirty="0">
              <a:latin typeface="Arial"/>
              <a:cs typeface="Arial"/>
            </a:endParaRPr>
          </a:p>
          <a:p>
            <a:pPr marL="12700" marR="30607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  <a:hlinkClick r:id="rId10"/>
              </a:rPr>
              <a:t>Atlanta Journal Constitution (GA) </a:t>
            </a:r>
            <a:r>
              <a:rPr sz="10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We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Must Do Better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for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People with </a:t>
            </a:r>
            <a:r>
              <a:rPr sz="1000" spc="-1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Disabilities</a:t>
            </a:r>
            <a:endParaRPr sz="1000" dirty="0">
              <a:latin typeface="Arial"/>
              <a:cs typeface="Arial"/>
            </a:endParaRPr>
          </a:p>
          <a:p>
            <a:pPr marL="12700" marR="28829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Honolulu Star Advertiser (HI)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'Employment First'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Should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1"/>
              </a:rPr>
              <a:t>be Standard </a:t>
            </a:r>
            <a:r>
              <a:rPr sz="1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Des </a:t>
            </a:r>
            <a:r>
              <a:rPr sz="1000" spc="-10" dirty="0">
                <a:latin typeface="Arial"/>
                <a:cs typeface="Arial"/>
              </a:rPr>
              <a:t>Moines </a:t>
            </a:r>
            <a:r>
              <a:rPr sz="1000" spc="-5" dirty="0">
                <a:latin typeface="Arial"/>
                <a:cs typeface="Arial"/>
              </a:rPr>
              <a:t>Register (IA)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Iowans with Disabilities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Want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to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2"/>
              </a:rPr>
              <a:t>Work </a:t>
            </a:r>
            <a:r>
              <a:rPr sz="10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Idaho Statesman (ID)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Idaho's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Citizens 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Disabilities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Want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to</a:t>
            </a:r>
            <a:r>
              <a:rPr sz="10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3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 marR="3683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Louisville </a:t>
            </a:r>
            <a:r>
              <a:rPr sz="1000" spc="-5" dirty="0">
                <a:latin typeface="Arial"/>
                <a:cs typeface="Arial"/>
              </a:rPr>
              <a:t>Journal- Courier </a:t>
            </a:r>
            <a:r>
              <a:rPr sz="1000" spc="-10" dirty="0">
                <a:latin typeface="Arial"/>
                <a:cs typeface="Arial"/>
              </a:rPr>
              <a:t>(KY)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People 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Disabilities Look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for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/>
              </a:rPr>
              <a:t>Success </a:t>
            </a:r>
            <a:r>
              <a:rPr sz="1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Daily </a:t>
            </a:r>
            <a:r>
              <a:rPr sz="1000" spc="5" dirty="0">
                <a:latin typeface="Arial"/>
                <a:cs typeface="Arial"/>
              </a:rPr>
              <a:t>World </a:t>
            </a:r>
            <a:r>
              <a:rPr sz="1000" spc="-5" dirty="0">
                <a:latin typeface="Arial"/>
                <a:cs typeface="Arial"/>
              </a:rPr>
              <a:t>(LA)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People 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Disabilities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Want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to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5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Times </a:t>
            </a:r>
            <a:r>
              <a:rPr sz="1000" spc="-5" dirty="0">
                <a:latin typeface="Arial"/>
                <a:cs typeface="Arial"/>
              </a:rPr>
              <a:t>of Acadiana (LA)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People 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Disabilities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Want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to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6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  <a:hlinkClick r:id="rId17"/>
              </a:rPr>
              <a:t>Salem News </a:t>
            </a:r>
            <a:r>
              <a:rPr sz="1000" spc="-5" dirty="0">
                <a:latin typeface="Arial"/>
                <a:cs typeface="Arial"/>
                <a:hlinkClick r:id="rId17"/>
              </a:rPr>
              <a:t>(MA)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Letter: Brother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was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a Strong Advocate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for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those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with </a:t>
            </a:r>
            <a:r>
              <a:rPr sz="1000" spc="-10" dirty="0">
                <a:solidFill>
                  <a:srgbClr val="0000FF"/>
                </a:solidFill>
                <a:latin typeface="Arial"/>
                <a:cs typeface="Arial"/>
                <a:hlinkClick r:id="rId17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7"/>
              </a:rPr>
              <a:t>Disabilities</a:t>
            </a:r>
            <a:endParaRPr sz="1000" dirty="0">
              <a:latin typeface="Arial"/>
              <a:cs typeface="Arial"/>
            </a:endParaRPr>
          </a:p>
          <a:p>
            <a:pPr marL="12700" marR="63182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  <a:hlinkClick r:id="rId18"/>
              </a:rPr>
              <a:t>Capital </a:t>
            </a:r>
            <a:r>
              <a:rPr sz="1000" spc="-10" dirty="0">
                <a:latin typeface="Arial"/>
                <a:cs typeface="Arial"/>
                <a:hlinkClick r:id="rId18"/>
              </a:rPr>
              <a:t>Gazette </a:t>
            </a:r>
            <a:r>
              <a:rPr sz="1000" spc="-5" dirty="0">
                <a:latin typeface="Arial"/>
                <a:cs typeface="Arial"/>
                <a:hlinkClick r:id="rId18"/>
              </a:rPr>
              <a:t>(MD)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Marylanders with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Disabilities </a:t>
            </a:r>
            <a:r>
              <a:rPr sz="10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Want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Jobs, </a:t>
            </a:r>
            <a:r>
              <a:rPr sz="1000" spc="-5" dirty="0">
                <a:solidFill>
                  <a:srgbClr val="0000FF"/>
                </a:solidFill>
                <a:latin typeface="Arial"/>
                <a:cs typeface="Arial"/>
                <a:hlinkClick r:id="rId18"/>
              </a:rPr>
              <a:t>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8"/>
              </a:rPr>
              <a:t>Independence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2775" y="1379347"/>
            <a:ext cx="432371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201930" indent="-17272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Arial"/>
                <a:cs typeface="Arial"/>
              </a:rPr>
              <a:t>Po</a:t>
            </a:r>
            <a:r>
              <a:rPr sz="1000" spc="-35" dirty="0">
                <a:latin typeface="Arial"/>
                <a:cs typeface="Arial"/>
                <a:hlinkClick r:id="rId19"/>
              </a:rPr>
              <a:t>rtland </a:t>
            </a:r>
            <a:r>
              <a:rPr sz="1000" spc="-90" dirty="0">
                <a:latin typeface="Arial"/>
                <a:cs typeface="Arial"/>
                <a:hlinkClick r:id="rId19"/>
              </a:rPr>
              <a:t>Press </a:t>
            </a:r>
            <a:r>
              <a:rPr sz="1000" spc="-25" dirty="0">
                <a:latin typeface="Arial"/>
                <a:cs typeface="Arial"/>
                <a:hlinkClick r:id="rId19"/>
              </a:rPr>
              <a:t>Herald/ </a:t>
            </a:r>
            <a:r>
              <a:rPr sz="1000" spc="-30" dirty="0">
                <a:latin typeface="Arial"/>
                <a:cs typeface="Arial"/>
                <a:hlinkClick r:id="rId19"/>
              </a:rPr>
              <a:t>Maine </a:t>
            </a:r>
            <a:r>
              <a:rPr sz="1000" spc="-75" dirty="0">
                <a:latin typeface="Arial"/>
                <a:cs typeface="Arial"/>
                <a:hlinkClick r:id="rId19"/>
              </a:rPr>
              <a:t>Sunday </a:t>
            </a:r>
            <a:r>
              <a:rPr sz="1000" spc="-60" dirty="0">
                <a:latin typeface="Arial"/>
                <a:cs typeface="Arial"/>
                <a:hlinkClick r:id="rId19"/>
              </a:rPr>
              <a:t>Telegram (ME) </a:t>
            </a:r>
            <a:r>
              <a:rPr sz="1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Maine </a:t>
            </a:r>
            <a:r>
              <a:rPr sz="10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Voices: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People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with </a:t>
            </a:r>
            <a:r>
              <a:rPr sz="1000" dirty="0">
                <a:solidFill>
                  <a:srgbClr val="0000FF"/>
                </a:solidFill>
                <a:latin typeface="Arial"/>
                <a:cs typeface="Arial"/>
                <a:hlinkClick r:id="rId19"/>
              </a:rPr>
              <a:t>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Disabilities </a:t>
            </a:r>
            <a:r>
              <a:rPr sz="1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are </a:t>
            </a:r>
            <a:r>
              <a:rPr sz="1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Often </a:t>
            </a:r>
            <a:r>
              <a:rPr sz="1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Overlooked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as </a:t>
            </a:r>
            <a:r>
              <a:rPr sz="1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Potential</a:t>
            </a:r>
            <a:r>
              <a:rPr sz="10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 </a:t>
            </a:r>
            <a:r>
              <a:rPr sz="10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9"/>
              </a:rPr>
              <a:t>Employees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spc="-70" dirty="0">
                <a:latin typeface="Arial"/>
                <a:cs typeface="Arial"/>
              </a:rPr>
              <a:t>Lansing </a:t>
            </a:r>
            <a:r>
              <a:rPr sz="1000" spc="-50" dirty="0">
                <a:latin typeface="Arial"/>
                <a:cs typeface="Arial"/>
              </a:rPr>
              <a:t>State Journal </a:t>
            </a:r>
            <a:r>
              <a:rPr sz="1000" spc="-25" dirty="0">
                <a:latin typeface="Arial"/>
                <a:cs typeface="Arial"/>
              </a:rPr>
              <a:t>(MI)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Empower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Michiganers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with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0"/>
              </a:rPr>
              <a:t>Disabilities</a:t>
            </a:r>
            <a:endParaRPr sz="1000" dirty="0">
              <a:latin typeface="Arial"/>
              <a:cs typeface="Arial"/>
            </a:endParaRPr>
          </a:p>
          <a:p>
            <a:pPr marL="12700" marR="467995">
              <a:lnSpc>
                <a:spcPts val="1400"/>
              </a:lnSpc>
              <a:spcBef>
                <a:spcPts val="70"/>
              </a:spcBef>
            </a:pPr>
            <a:r>
              <a:rPr sz="1000" spc="-80" dirty="0">
                <a:latin typeface="Arial"/>
                <a:cs typeface="Arial"/>
              </a:rPr>
              <a:t>The </a:t>
            </a:r>
            <a:r>
              <a:rPr sz="1000" spc="-85" dirty="0">
                <a:latin typeface="Arial"/>
                <a:cs typeface="Arial"/>
              </a:rPr>
              <a:t>Jackson </a:t>
            </a:r>
            <a:r>
              <a:rPr sz="1000" spc="-45" dirty="0">
                <a:latin typeface="Arial"/>
                <a:cs typeface="Arial"/>
              </a:rPr>
              <a:t>Clarion- </a:t>
            </a:r>
            <a:r>
              <a:rPr sz="1000" spc="-65" dirty="0">
                <a:latin typeface="Arial"/>
                <a:cs typeface="Arial"/>
              </a:rPr>
              <a:t>Ledger </a:t>
            </a:r>
            <a:r>
              <a:rPr sz="1000" spc="-70" dirty="0">
                <a:latin typeface="Arial"/>
                <a:cs typeface="Arial"/>
              </a:rPr>
              <a:t>(MS)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Mississippians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want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1"/>
              </a:rPr>
              <a:t>Jobs </a:t>
            </a:r>
            <a:r>
              <a:rPr sz="10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Billings </a:t>
            </a:r>
            <a:r>
              <a:rPr sz="1000" spc="-50" dirty="0">
                <a:latin typeface="Arial"/>
                <a:cs typeface="Arial"/>
              </a:rPr>
              <a:t>Gazette (MT)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Montanans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want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to</a:t>
            </a:r>
            <a:r>
              <a:rPr sz="1000" u="sng" spc="-1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2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 marR="283845">
              <a:lnSpc>
                <a:spcPts val="1390"/>
              </a:lnSpc>
              <a:spcBef>
                <a:spcPts val="15"/>
              </a:spcBef>
            </a:pPr>
            <a:r>
              <a:rPr sz="1000" spc="-80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Herald </a:t>
            </a:r>
            <a:r>
              <a:rPr sz="1000" spc="-95" dirty="0">
                <a:latin typeface="Arial"/>
                <a:cs typeface="Arial"/>
              </a:rPr>
              <a:t>Sun </a:t>
            </a:r>
            <a:r>
              <a:rPr sz="1000" spc="-90" dirty="0">
                <a:latin typeface="Arial"/>
                <a:cs typeface="Arial"/>
              </a:rPr>
              <a:t>(NC) </a:t>
            </a:r>
            <a:r>
              <a:rPr sz="1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North </a:t>
            </a:r>
            <a:r>
              <a:rPr sz="10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Carolinians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want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Jobs </a:t>
            </a:r>
            <a:r>
              <a:rPr sz="10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and </a:t>
            </a:r>
            <a:r>
              <a:rPr sz="1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3"/>
              </a:rPr>
              <a:t>Diginity </a:t>
            </a:r>
            <a:r>
              <a:rPr sz="10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Charlotte </a:t>
            </a:r>
            <a:r>
              <a:rPr sz="1000" spc="-55" dirty="0">
                <a:latin typeface="Arial"/>
                <a:cs typeface="Arial"/>
              </a:rPr>
              <a:t>Observer </a:t>
            </a:r>
            <a:r>
              <a:rPr sz="1000" spc="-90" dirty="0">
                <a:latin typeface="Arial"/>
                <a:cs typeface="Arial"/>
              </a:rPr>
              <a:t>(NC)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Don't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Let Barham's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Dream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of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Disability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Rights</a:t>
            </a:r>
            <a:r>
              <a:rPr sz="1000" u="sng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4"/>
              </a:rPr>
              <a:t>Die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60" dirty="0">
                <a:latin typeface="Arial"/>
                <a:cs typeface="Arial"/>
              </a:rPr>
              <a:t>Grand </a:t>
            </a:r>
            <a:r>
              <a:rPr sz="1000" spc="-70" dirty="0">
                <a:latin typeface="Arial"/>
                <a:cs typeface="Arial"/>
              </a:rPr>
              <a:t>Forks </a:t>
            </a:r>
            <a:r>
              <a:rPr sz="1000" spc="-45" dirty="0">
                <a:latin typeface="Arial"/>
                <a:cs typeface="Arial"/>
              </a:rPr>
              <a:t>Herald </a:t>
            </a:r>
            <a:r>
              <a:rPr sz="1000" spc="-70" dirty="0">
                <a:latin typeface="Arial"/>
                <a:cs typeface="Arial"/>
              </a:rPr>
              <a:t>(ND) </a:t>
            </a:r>
            <a:r>
              <a:rPr sz="1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North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Dakotans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want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to</a:t>
            </a:r>
            <a:r>
              <a:rPr sz="1000" u="sng" spc="-1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5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204"/>
              </a:spcBef>
            </a:pPr>
            <a:r>
              <a:rPr sz="1000" spc="-80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  <a:hlinkClick r:id="rId26"/>
              </a:rPr>
              <a:t>Star </a:t>
            </a:r>
            <a:r>
              <a:rPr sz="1000" spc="-75" dirty="0">
                <a:latin typeface="Arial"/>
                <a:cs typeface="Arial"/>
                <a:hlinkClick r:id="rId26"/>
              </a:rPr>
              <a:t>Leger </a:t>
            </a:r>
            <a:r>
              <a:rPr sz="1000" spc="-85" dirty="0">
                <a:latin typeface="Arial"/>
                <a:cs typeface="Arial"/>
                <a:hlinkClick r:id="rId26"/>
              </a:rPr>
              <a:t>(NJ) </a:t>
            </a:r>
            <a:r>
              <a:rPr sz="10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On </a:t>
            </a:r>
            <a:r>
              <a:rPr sz="1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Anniversary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of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Americans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Disabilities Act, </a:t>
            </a:r>
            <a:r>
              <a:rPr sz="10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a 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Call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to </a:t>
            </a:r>
            <a:r>
              <a:rPr sz="1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Bring </a:t>
            </a:r>
            <a:r>
              <a:rPr sz="1000" spc="-45" dirty="0">
                <a:solidFill>
                  <a:srgbClr val="0000FF"/>
                </a:solidFill>
                <a:latin typeface="Arial"/>
                <a:cs typeface="Arial"/>
                <a:hlinkClick r:id="rId26"/>
              </a:rPr>
              <a:t>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Disabled New </a:t>
            </a:r>
            <a:r>
              <a:rPr sz="10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Jerseyans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into</a:t>
            </a:r>
            <a:r>
              <a:rPr sz="1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 </a:t>
            </a:r>
            <a:r>
              <a:rPr sz="1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6"/>
              </a:rPr>
              <a:t>Workforce</a:t>
            </a:r>
            <a:endParaRPr sz="1000" dirty="0">
              <a:latin typeface="Arial"/>
              <a:cs typeface="Arial"/>
            </a:endParaRPr>
          </a:p>
          <a:p>
            <a:pPr marL="12700" marR="247650">
              <a:lnSpc>
                <a:spcPts val="1400"/>
              </a:lnSpc>
              <a:spcBef>
                <a:spcPts val="70"/>
              </a:spcBef>
            </a:pPr>
            <a:r>
              <a:rPr sz="1000" spc="-40" dirty="0">
                <a:latin typeface="Arial"/>
                <a:cs typeface="Arial"/>
              </a:rPr>
              <a:t>Albuquerque </a:t>
            </a:r>
            <a:r>
              <a:rPr sz="1000" spc="-50" dirty="0">
                <a:latin typeface="Arial"/>
                <a:cs typeface="Arial"/>
              </a:rPr>
              <a:t>Journal </a:t>
            </a:r>
            <a:r>
              <a:rPr sz="1000" spc="-35" dirty="0">
                <a:latin typeface="Arial"/>
                <a:cs typeface="Arial"/>
              </a:rPr>
              <a:t>(NM)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People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Disabilities 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Deserve </a:t>
            </a:r>
            <a:r>
              <a:rPr sz="1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the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Dignity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of </a:t>
            </a:r>
            <a:r>
              <a:rPr sz="10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a </a:t>
            </a:r>
            <a:r>
              <a:rPr sz="10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7"/>
              </a:rPr>
              <a:t>Job </a:t>
            </a:r>
            <a:r>
              <a:rPr sz="10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Reno </a:t>
            </a:r>
            <a:r>
              <a:rPr sz="1000" spc="-50" dirty="0">
                <a:latin typeface="Arial"/>
                <a:cs typeface="Arial"/>
              </a:rPr>
              <a:t>Gazette Journal </a:t>
            </a:r>
            <a:r>
              <a:rPr sz="1000" spc="-65" dirty="0">
                <a:latin typeface="Arial"/>
                <a:cs typeface="Arial"/>
              </a:rPr>
              <a:t>(NV) 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8"/>
              </a:rPr>
              <a:t>Nevadans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8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8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8"/>
              </a:rPr>
              <a:t>want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8"/>
              </a:rPr>
              <a:t>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8"/>
              </a:rPr>
              <a:t>Jobs</a:t>
            </a:r>
            <a:endParaRPr sz="1000" dirty="0">
              <a:latin typeface="Arial"/>
              <a:cs typeface="Arial"/>
            </a:endParaRPr>
          </a:p>
          <a:p>
            <a:pPr marL="12700" marR="302895">
              <a:lnSpc>
                <a:spcPts val="1390"/>
              </a:lnSpc>
              <a:spcBef>
                <a:spcPts val="20"/>
              </a:spcBef>
            </a:pPr>
            <a:r>
              <a:rPr sz="1000" spc="-80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Buffalo </a:t>
            </a:r>
            <a:r>
              <a:rPr sz="1000" spc="-70" dirty="0">
                <a:latin typeface="Arial"/>
                <a:cs typeface="Arial"/>
              </a:rPr>
              <a:t>News </a:t>
            </a:r>
            <a:r>
              <a:rPr sz="1000" spc="-85" dirty="0">
                <a:latin typeface="Arial"/>
                <a:cs typeface="Arial"/>
              </a:rPr>
              <a:t>(NY)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New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Yorkers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want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to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Hold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9"/>
              </a:rPr>
              <a:t>Jobs </a:t>
            </a:r>
            <a:r>
              <a:rPr sz="10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Statesman </a:t>
            </a:r>
            <a:r>
              <a:rPr sz="1000" spc="-50" dirty="0">
                <a:latin typeface="Arial"/>
                <a:cs typeface="Arial"/>
              </a:rPr>
              <a:t>Journal </a:t>
            </a:r>
            <a:r>
              <a:rPr sz="1000" spc="-95" dirty="0">
                <a:latin typeface="Arial"/>
                <a:cs typeface="Arial"/>
              </a:rPr>
              <a:t>(OR)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People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with </a:t>
            </a:r>
            <a:r>
              <a:rPr sz="10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Disabilitites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want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Jobs </a:t>
            </a:r>
            <a:r>
              <a:rPr sz="10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and</a:t>
            </a:r>
            <a:r>
              <a:rPr sz="1000" u="sng" spc="-1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 </a:t>
            </a:r>
            <a:r>
              <a:rPr sz="10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0"/>
              </a:rPr>
              <a:t>Independence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-80" dirty="0">
                <a:latin typeface="Arial"/>
                <a:cs typeface="Arial"/>
              </a:rPr>
              <a:t>The </a:t>
            </a:r>
            <a:r>
              <a:rPr sz="1000" spc="-50" dirty="0">
                <a:latin typeface="Arial"/>
                <a:cs typeface="Arial"/>
              </a:rPr>
              <a:t>Providence Journal </a:t>
            </a:r>
            <a:r>
              <a:rPr sz="1000" spc="-75" dirty="0">
                <a:latin typeface="Arial"/>
                <a:cs typeface="Arial"/>
              </a:rPr>
              <a:t>(RI) 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Rhode </a:t>
            </a:r>
            <a:r>
              <a:rPr sz="10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Islanders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want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to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1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spc="-50" dirty="0">
                <a:latin typeface="Arial"/>
                <a:cs typeface="Arial"/>
              </a:rPr>
              <a:t>Anderson </a:t>
            </a:r>
            <a:r>
              <a:rPr sz="1000" spc="-120" dirty="0">
                <a:latin typeface="Arial"/>
                <a:cs typeface="Arial"/>
              </a:rPr>
              <a:t>(SC) </a:t>
            </a:r>
            <a:r>
              <a:rPr sz="1000" u="sng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2"/>
              </a:rPr>
              <a:t>S.C. </a:t>
            </a:r>
            <a:r>
              <a:rPr sz="10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2"/>
              </a:rPr>
              <a:t>Residents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2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2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2"/>
              </a:rPr>
              <a:t>want</a:t>
            </a:r>
            <a:r>
              <a:rPr sz="10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2"/>
              </a:rPr>
              <a:t>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2"/>
              </a:rPr>
              <a:t>Jobs</a:t>
            </a:r>
            <a:endParaRPr sz="1000" dirty="0">
              <a:latin typeface="Arial"/>
              <a:cs typeface="Arial"/>
            </a:endParaRPr>
          </a:p>
          <a:p>
            <a:pPr marL="12700" marR="219710">
              <a:lnSpc>
                <a:spcPts val="1400"/>
              </a:lnSpc>
              <a:spcBef>
                <a:spcPts val="75"/>
              </a:spcBef>
            </a:pPr>
            <a:r>
              <a:rPr sz="1000" spc="-75" dirty="0">
                <a:latin typeface="Arial"/>
                <a:cs typeface="Arial"/>
              </a:rPr>
              <a:t>Sioux </a:t>
            </a:r>
            <a:r>
              <a:rPr sz="1000" spc="-70" dirty="0">
                <a:latin typeface="Arial"/>
                <a:cs typeface="Arial"/>
              </a:rPr>
              <a:t>Falls </a:t>
            </a:r>
            <a:r>
              <a:rPr sz="1000" spc="-65" dirty="0">
                <a:latin typeface="Arial"/>
                <a:cs typeface="Arial"/>
              </a:rPr>
              <a:t>Argus Leader </a:t>
            </a:r>
            <a:r>
              <a:rPr sz="1000" spc="-100" dirty="0">
                <a:latin typeface="Arial"/>
                <a:cs typeface="Arial"/>
              </a:rPr>
              <a:t>(SD) </a:t>
            </a:r>
            <a:r>
              <a:rPr sz="10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S.D. </a:t>
            </a:r>
            <a:r>
              <a:rPr sz="10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Proves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People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want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to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3"/>
              </a:rPr>
              <a:t>Work </a:t>
            </a:r>
            <a:r>
              <a:rPr sz="10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Fort </a:t>
            </a:r>
            <a:r>
              <a:rPr sz="1000" spc="-15" dirty="0">
                <a:latin typeface="Arial"/>
                <a:cs typeface="Arial"/>
              </a:rPr>
              <a:t>Worth </a:t>
            </a:r>
            <a:r>
              <a:rPr sz="1000" spc="-55" dirty="0">
                <a:latin typeface="Arial"/>
                <a:cs typeface="Arial"/>
              </a:rPr>
              <a:t>Star-Telegram </a:t>
            </a:r>
            <a:r>
              <a:rPr sz="1000" spc="-90" dirty="0">
                <a:latin typeface="Arial"/>
                <a:cs typeface="Arial"/>
              </a:rPr>
              <a:t>(TX) </a:t>
            </a:r>
            <a:r>
              <a:rPr sz="10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4"/>
              </a:rPr>
              <a:t>ADA </a:t>
            </a:r>
            <a:r>
              <a:rPr sz="1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4"/>
              </a:rPr>
              <a:t>Anniversary: </a:t>
            </a:r>
            <a:r>
              <a:rPr sz="10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4"/>
              </a:rPr>
              <a:t>Disabled </a:t>
            </a:r>
            <a:r>
              <a:rPr sz="10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4"/>
              </a:rPr>
              <a:t>Texans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4"/>
              </a:rPr>
              <a:t>want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4"/>
              </a:rPr>
              <a:t>to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4"/>
              </a:rPr>
              <a:t>Work </a:t>
            </a:r>
            <a:r>
              <a:rPr sz="10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Ogden </a:t>
            </a:r>
            <a:r>
              <a:rPr sz="1000" spc="-55" dirty="0">
                <a:latin typeface="Arial"/>
                <a:cs typeface="Arial"/>
              </a:rPr>
              <a:t>Standard </a:t>
            </a:r>
            <a:r>
              <a:rPr sz="1000" spc="-60" dirty="0">
                <a:latin typeface="Arial"/>
                <a:cs typeface="Arial"/>
              </a:rPr>
              <a:t>Examiner </a:t>
            </a:r>
            <a:r>
              <a:rPr sz="1000" spc="-75" dirty="0">
                <a:latin typeface="Arial"/>
                <a:cs typeface="Arial"/>
              </a:rPr>
              <a:t>(UT) 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5"/>
              </a:rPr>
              <a:t>People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5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5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5"/>
              </a:rPr>
              <a:t>want </a:t>
            </a:r>
            <a:r>
              <a:rPr sz="10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5"/>
              </a:rPr>
              <a:t>to</a:t>
            </a:r>
            <a:r>
              <a:rPr sz="10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5"/>
              </a:rPr>
              <a:t>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5"/>
              </a:rPr>
              <a:t>Work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45" dirty="0">
                <a:latin typeface="Arial"/>
                <a:cs typeface="Arial"/>
              </a:rPr>
              <a:t>Rutland Herald </a:t>
            </a:r>
            <a:r>
              <a:rPr sz="1000" spc="-80" dirty="0">
                <a:latin typeface="Arial"/>
                <a:cs typeface="Arial"/>
              </a:rPr>
              <a:t>(VT)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6"/>
              </a:rPr>
              <a:t>Vermonters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6"/>
              </a:rPr>
              <a:t>with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6"/>
              </a:rPr>
              <a:t>Disabilities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6"/>
              </a:rPr>
              <a:t>want</a:t>
            </a:r>
            <a:r>
              <a:rPr sz="1000" u="sng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6"/>
              </a:rPr>
              <a:t> </a:t>
            </a:r>
            <a:r>
              <a:rPr sz="10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6"/>
              </a:rPr>
              <a:t>Jobs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000" spc="-85" dirty="0">
                <a:latin typeface="Arial"/>
                <a:cs typeface="Arial"/>
              </a:rPr>
              <a:t>Casper </a:t>
            </a:r>
            <a:r>
              <a:rPr sz="1000" spc="-60" dirty="0">
                <a:latin typeface="Arial"/>
                <a:cs typeface="Arial"/>
              </a:rPr>
              <a:t>Star </a:t>
            </a:r>
            <a:r>
              <a:rPr sz="1000" spc="-40" dirty="0">
                <a:latin typeface="Arial"/>
                <a:cs typeface="Arial"/>
              </a:rPr>
              <a:t>Tribune </a:t>
            </a:r>
            <a:r>
              <a:rPr sz="1000" spc="-80" dirty="0">
                <a:latin typeface="Arial"/>
                <a:cs typeface="Arial"/>
              </a:rPr>
              <a:t>(WY) </a:t>
            </a:r>
            <a:r>
              <a:rPr sz="1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Wyoming </a:t>
            </a:r>
            <a:r>
              <a:rPr sz="1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Must </a:t>
            </a:r>
            <a:r>
              <a:rPr sz="10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do </a:t>
            </a:r>
            <a:r>
              <a:rPr sz="1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More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for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those </a:t>
            </a:r>
            <a:r>
              <a:rPr sz="1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with</a:t>
            </a:r>
            <a:r>
              <a:rPr sz="1000" u="sng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 </a:t>
            </a:r>
            <a:r>
              <a:rPr sz="10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7"/>
              </a:rPr>
              <a:t>Disabilities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712" y="5519556"/>
            <a:ext cx="89185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Georgia" panose="02040502050405020303" pitchFamily="18" charset="0"/>
                <a:cs typeface="Arial"/>
              </a:rPr>
              <a:t>These</a:t>
            </a:r>
            <a:r>
              <a:rPr sz="2400" spc="-85" dirty="0">
                <a:latin typeface="Georgia" panose="02040502050405020303" pitchFamily="18" charset="0"/>
                <a:cs typeface="Arial"/>
              </a:rPr>
              <a:t> op-eds</a:t>
            </a:r>
            <a:r>
              <a:rPr sz="2400" spc="-90" dirty="0">
                <a:latin typeface="Georgia" panose="02040502050405020303" pitchFamily="18" charset="0"/>
                <a:cs typeface="Arial"/>
              </a:rPr>
              <a:t> </a:t>
            </a:r>
            <a:r>
              <a:rPr sz="2400" spc="-125" dirty="0">
                <a:latin typeface="Georgia" panose="02040502050405020303" pitchFamily="18" charset="0"/>
                <a:cs typeface="Arial"/>
              </a:rPr>
              <a:t>discuss</a:t>
            </a:r>
            <a:r>
              <a:rPr sz="2400" spc="-90" dirty="0">
                <a:latin typeface="Georgia" panose="02040502050405020303" pitchFamily="18" charset="0"/>
                <a:cs typeface="Arial"/>
              </a:rPr>
              <a:t> </a:t>
            </a:r>
            <a:r>
              <a:rPr sz="2400" spc="-20" dirty="0">
                <a:latin typeface="Georgia" panose="02040502050405020303" pitchFamily="18" charset="0"/>
                <a:cs typeface="Arial"/>
              </a:rPr>
              <a:t>the</a:t>
            </a:r>
            <a:r>
              <a:rPr sz="2400" spc="-75" dirty="0">
                <a:latin typeface="Georgia" panose="02040502050405020303" pitchFamily="18" charset="0"/>
                <a:cs typeface="Arial"/>
              </a:rPr>
              <a:t> </a:t>
            </a:r>
            <a:r>
              <a:rPr sz="2400" spc="-35" dirty="0">
                <a:latin typeface="Georgia" panose="02040502050405020303" pitchFamily="18" charset="0"/>
                <a:cs typeface="Arial"/>
              </a:rPr>
              <a:t>opportunities </a:t>
            </a:r>
            <a:r>
              <a:rPr sz="2400" spc="-65" dirty="0">
                <a:latin typeface="Georgia" panose="02040502050405020303" pitchFamily="18" charset="0"/>
                <a:cs typeface="Arial"/>
              </a:rPr>
              <a:t>created </a:t>
            </a:r>
            <a:r>
              <a:rPr sz="2400" spc="-75" dirty="0">
                <a:latin typeface="Georgia" panose="02040502050405020303" pitchFamily="18" charset="0"/>
                <a:cs typeface="Arial"/>
              </a:rPr>
              <a:t>by </a:t>
            </a:r>
            <a:r>
              <a:rPr sz="2400" spc="-114" dirty="0">
                <a:latin typeface="Georgia" panose="02040502050405020303" pitchFamily="18" charset="0"/>
                <a:cs typeface="Arial"/>
              </a:rPr>
              <a:t>WIOA.</a:t>
            </a:r>
            <a:endParaRPr sz="2400" dirty="0">
              <a:latin typeface="Georgia" panose="02040502050405020303" pitchFamily="18" charset="0"/>
              <a:cs typeface="Arial"/>
            </a:endParaRPr>
          </a:p>
          <a:p>
            <a:pPr marL="942340" marR="935355" algn="ctr">
              <a:lnSpc>
                <a:spcPct val="100000"/>
              </a:lnSpc>
            </a:pPr>
            <a:r>
              <a:rPr sz="2400" spc="-120" dirty="0">
                <a:latin typeface="Georgia" panose="02040502050405020303" pitchFamily="18" charset="0"/>
                <a:cs typeface="Arial"/>
              </a:rPr>
              <a:t>They </a:t>
            </a:r>
            <a:r>
              <a:rPr sz="2400" spc="-50" dirty="0">
                <a:latin typeface="Georgia" panose="02040502050405020303" pitchFamily="18" charset="0"/>
                <a:cs typeface="Arial"/>
              </a:rPr>
              <a:t>underline </a:t>
            </a:r>
            <a:r>
              <a:rPr sz="2400" spc="-35" dirty="0">
                <a:latin typeface="Georgia" panose="02040502050405020303" pitchFamily="18" charset="0"/>
                <a:cs typeface="Arial"/>
              </a:rPr>
              <a:t>current </a:t>
            </a:r>
            <a:r>
              <a:rPr sz="2400" spc="-65" dirty="0">
                <a:latin typeface="Georgia" panose="02040502050405020303" pitchFamily="18" charset="0"/>
                <a:cs typeface="Arial"/>
              </a:rPr>
              <a:t>problems</a:t>
            </a:r>
            <a:r>
              <a:rPr sz="2400" spc="-80" dirty="0">
                <a:latin typeface="Georgia" panose="02040502050405020303" pitchFamily="18" charset="0"/>
                <a:cs typeface="Arial"/>
              </a:rPr>
              <a:t> </a:t>
            </a:r>
            <a:r>
              <a:rPr sz="2400" spc="-85" dirty="0">
                <a:latin typeface="Georgia" panose="02040502050405020303" pitchFamily="18" charset="0"/>
                <a:cs typeface="Arial"/>
              </a:rPr>
              <a:t>and </a:t>
            </a:r>
            <a:r>
              <a:rPr sz="2400" spc="-10" dirty="0">
                <a:latin typeface="Georgia" panose="02040502050405020303" pitchFamily="18" charset="0"/>
                <a:cs typeface="Arial"/>
              </a:rPr>
              <a:t>offer </a:t>
            </a:r>
            <a:r>
              <a:rPr sz="2400" spc="-100" dirty="0">
                <a:latin typeface="Georgia" panose="02040502050405020303" pitchFamily="18" charset="0"/>
                <a:cs typeface="Arial"/>
              </a:rPr>
              <a:t>suggestions </a:t>
            </a:r>
            <a:r>
              <a:rPr sz="2400" spc="5" dirty="0">
                <a:latin typeface="Georgia" panose="02040502050405020303" pitchFamily="18" charset="0"/>
                <a:cs typeface="Arial"/>
              </a:rPr>
              <a:t>for </a:t>
            </a:r>
            <a:r>
              <a:rPr sz="2400" spc="-5" dirty="0">
                <a:latin typeface="Georgia" panose="02040502050405020303" pitchFamily="18" charset="0"/>
                <a:cs typeface="Arial"/>
              </a:rPr>
              <a:t>further</a:t>
            </a:r>
            <a:r>
              <a:rPr sz="2400" spc="-270" dirty="0">
                <a:latin typeface="Georgia" panose="02040502050405020303" pitchFamily="18" charset="0"/>
                <a:cs typeface="Arial"/>
              </a:rPr>
              <a:t> </a:t>
            </a:r>
            <a:r>
              <a:rPr sz="2400" spc="-105" dirty="0">
                <a:latin typeface="Georgia" panose="02040502050405020303" pitchFamily="18" charset="0"/>
                <a:cs typeface="Arial"/>
              </a:rPr>
              <a:t>change.</a:t>
            </a:r>
            <a:endParaRPr sz="2400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420779" y="294396"/>
            <a:ext cx="9448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0460">
              <a:lnSpc>
                <a:spcPct val="100000"/>
              </a:lnSpc>
              <a:spcBef>
                <a:spcPts val="100"/>
              </a:spcBef>
            </a:pPr>
            <a:r>
              <a:rPr lang="en-US" sz="4000" b="1" spc="-15" dirty="0">
                <a:latin typeface="Georgia" panose="02040502050405020303" pitchFamily="18" charset="0"/>
              </a:rPr>
              <a:t>Achievements</a:t>
            </a:r>
            <a:r>
              <a:rPr lang="en-US" sz="3400" b="1" spc="-15" dirty="0">
                <a:latin typeface="Georgia" panose="02040502050405020303" pitchFamily="18" charset="0"/>
              </a:rPr>
              <a:t> in Policy</a:t>
            </a:r>
            <a:endParaRPr sz="3400" b="1" spc="-135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680" y="4542517"/>
            <a:ext cx="7084912" cy="1582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6629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250" dirty="0">
                <a:latin typeface="Georgia" panose="02040502050405020303" pitchFamily="18" charset="0"/>
              </a:rPr>
              <a:t>Achievements in Workforce</a:t>
            </a:r>
            <a:endParaRPr sz="4000" b="1" spc="-125" dirty="0">
              <a:latin typeface="Georgia" panose="020405020504050203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371600"/>
            <a:ext cx="7553959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Helped create an increase of new jobs for people with disabilities, from 87,201 to 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343,483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in one year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Provided skill-building tools and training to more than 1000</a:t>
            </a:r>
            <a:endParaRPr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1364615" lvl="1" indent="-338455">
              <a:lnSpc>
                <a:spcPts val="3340"/>
              </a:lnSpc>
              <a:buFont typeface="Arial"/>
              <a:buChar char="○"/>
              <a:tabLst>
                <a:tab pos="136525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workforce professionals</a:t>
            </a:r>
          </a:p>
          <a:p>
            <a:pPr marL="1364615" lvl="1" indent="-338455">
              <a:lnSpc>
                <a:spcPct val="100000"/>
              </a:lnSpc>
              <a:buFont typeface="Arial"/>
              <a:buChar char="○"/>
              <a:tabLst>
                <a:tab pos="136525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direct-service agencies</a:t>
            </a:r>
          </a:p>
          <a:p>
            <a:pPr marL="1364615" lvl="1" indent="-338455">
              <a:lnSpc>
                <a:spcPct val="100000"/>
              </a:lnSpc>
              <a:buFont typeface="Arial"/>
              <a:buChar char="○"/>
              <a:tabLst>
                <a:tab pos="136525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people with disabilities</a:t>
            </a:r>
          </a:p>
          <a:p>
            <a:pPr marL="1364615" lvl="1" indent="-338455">
              <a:lnSpc>
                <a:spcPct val="100000"/>
              </a:lnSpc>
              <a:buFont typeface="Arial"/>
              <a:buChar char="○"/>
              <a:tabLst>
                <a:tab pos="136525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e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mployers</a:t>
            </a: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A7E7F-A522-4947-BBF8-329DA3BA76FE}"/>
              </a:ext>
            </a:extLst>
          </p:cNvPr>
          <p:cNvSpPr txBox="1"/>
          <p:nvPr/>
        </p:nvSpPr>
        <p:spPr>
          <a:xfrm>
            <a:off x="1242870" y="6248400"/>
            <a:ext cx="6812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/>
                <a:hlinkClick r:id="rId3"/>
              </a:rPr>
              <a:t>https://www.respectability.org/2018/02/new-jobs-people-disabilities/</a:t>
            </a:r>
            <a:endParaRPr sz="1400" dirty="0">
              <a:latin typeface="Georgia" panose="02040502050405020303" pitchFamily="18" charset="0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83365"/>
            <a:ext cx="6019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75" dirty="0">
                <a:latin typeface="Georgia" panose="02040502050405020303" pitchFamily="18" charset="0"/>
              </a:rPr>
              <a:t>State </a:t>
            </a:r>
            <a:r>
              <a:rPr sz="4000" b="1" spc="-225" dirty="0">
                <a:latin typeface="Georgia" panose="02040502050405020303" pitchFamily="18" charset="0"/>
              </a:rPr>
              <a:t>by </a:t>
            </a:r>
            <a:r>
              <a:rPr sz="4000" b="1" spc="-180" dirty="0">
                <a:latin typeface="Georgia" panose="02040502050405020303" pitchFamily="18" charset="0"/>
              </a:rPr>
              <a:t>State</a:t>
            </a:r>
            <a:r>
              <a:rPr sz="4000" b="1" spc="-409" dirty="0">
                <a:latin typeface="Georgia" panose="02040502050405020303" pitchFamily="18" charset="0"/>
              </a:rPr>
              <a:t> </a:t>
            </a:r>
            <a:r>
              <a:rPr sz="4000" b="1" spc="-100" dirty="0">
                <a:latin typeface="Georgia" panose="02040502050405020303" pitchFamily="18" charset="0"/>
              </a:rPr>
              <a:t>Testimony</a:t>
            </a:r>
            <a:endParaRPr sz="40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2452" y="6351523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878787"/>
                </a:solidFill>
                <a:latin typeface="Arial"/>
                <a:cs typeface="Arial"/>
              </a:rPr>
              <a:t>28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01" y="1340611"/>
            <a:ext cx="422021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5" dirty="0">
                <a:latin typeface="Times New Roman"/>
                <a:cs typeface="Times New Roman"/>
              </a:rPr>
              <a:t>Alabama: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5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35" dirty="0">
                <a:latin typeface="Times New Roman"/>
                <a:cs typeface="Times New Roman"/>
              </a:rPr>
              <a:t>Alaska: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6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Arizona: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55" dirty="0">
                <a:solidFill>
                  <a:srgbClr val="0000FF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Arkansas: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5" dirty="0">
                <a:latin typeface="Times New Roman"/>
                <a:cs typeface="Times New Roman"/>
              </a:rPr>
              <a:t>California: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60" dirty="0">
                <a:solidFill>
                  <a:srgbClr val="0000FF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Colorado: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15" dirty="0">
                <a:latin typeface="Times New Roman"/>
                <a:cs typeface="Times New Roman"/>
              </a:rPr>
              <a:t>Connecticut: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40" dirty="0">
                <a:solidFill>
                  <a:srgbClr val="0000FF"/>
                </a:solidFill>
                <a:latin typeface="Times New Roman"/>
                <a:cs typeface="Times New Roman"/>
                <a:hlinkClick r:id="rId1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5" dirty="0">
                <a:latin typeface="Times New Roman"/>
                <a:cs typeface="Times New Roman"/>
              </a:rPr>
              <a:t>DC: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25" dirty="0">
                <a:solidFill>
                  <a:srgbClr val="0000FF"/>
                </a:solidFill>
                <a:latin typeface="Times New Roman"/>
                <a:cs typeface="Times New Roman"/>
                <a:hlinkClick r:id="rId1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Delaware: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10" dirty="0">
                <a:solidFill>
                  <a:srgbClr val="0000FF"/>
                </a:solidFill>
                <a:latin typeface="Times New Roman"/>
                <a:cs typeface="Times New Roman"/>
                <a:hlinkClick r:id="rId1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Florida: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0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35" dirty="0">
                <a:solidFill>
                  <a:srgbClr val="0000FF"/>
                </a:solidFill>
                <a:latin typeface="Times New Roman"/>
                <a:cs typeface="Times New Roman"/>
                <a:hlinkClick r:id="rId2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5" dirty="0">
                <a:latin typeface="Times New Roman"/>
                <a:cs typeface="Times New Roman"/>
              </a:rPr>
              <a:t>Georgia: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50" dirty="0">
                <a:solidFill>
                  <a:srgbClr val="0000FF"/>
                </a:solidFill>
                <a:latin typeface="Times New Roman"/>
                <a:cs typeface="Times New Roman"/>
                <a:hlinkClick r:id="rId2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30" dirty="0">
                <a:latin typeface="Times New Roman"/>
                <a:cs typeface="Times New Roman"/>
              </a:rPr>
              <a:t>Hawaii: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30" dirty="0">
                <a:solidFill>
                  <a:srgbClr val="0000FF"/>
                </a:solidFill>
                <a:latin typeface="Times New Roman"/>
                <a:cs typeface="Times New Roman"/>
                <a:hlinkClick r:id="rId2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5" dirty="0">
                <a:latin typeface="Times New Roman"/>
                <a:cs typeface="Times New Roman"/>
              </a:rPr>
              <a:t>Idaho: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15" dirty="0">
                <a:solidFill>
                  <a:srgbClr val="0000FF"/>
                </a:solidFill>
                <a:latin typeface="Times New Roman"/>
                <a:cs typeface="Times New Roman"/>
                <a:hlinkClick r:id="rId2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5" dirty="0">
                <a:latin typeface="Times New Roman"/>
                <a:cs typeface="Times New Roman"/>
              </a:rPr>
              <a:t>Illinois: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60" dirty="0">
                <a:solidFill>
                  <a:srgbClr val="0000FF"/>
                </a:solidFill>
                <a:latin typeface="Times New Roman"/>
                <a:cs typeface="Times New Roman"/>
                <a:hlinkClick r:id="rId2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Indiana: 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0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5" dirty="0">
                <a:solidFill>
                  <a:srgbClr val="0000FF"/>
                </a:solidFill>
                <a:latin typeface="Times New Roman"/>
                <a:cs typeface="Times New Roman"/>
                <a:hlinkClick r:id="rId3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30" dirty="0">
                <a:latin typeface="Times New Roman"/>
                <a:cs typeface="Times New Roman"/>
              </a:rPr>
              <a:t>Iowa: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35" dirty="0">
                <a:solidFill>
                  <a:srgbClr val="0000FF"/>
                </a:solidFill>
                <a:latin typeface="Times New Roman"/>
                <a:cs typeface="Times New Roman"/>
                <a:hlinkClick r:id="rId3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5" dirty="0">
                <a:latin typeface="Times New Roman"/>
                <a:cs typeface="Times New Roman"/>
              </a:rPr>
              <a:t>Kansas: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  <a:hlinkClick r:id="rId3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5" dirty="0">
                <a:latin typeface="Times New Roman"/>
                <a:cs typeface="Times New Roman"/>
              </a:rPr>
              <a:t>Kentucky: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6"/>
              </a:rPr>
              <a:t>here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spc="35" dirty="0">
                <a:solidFill>
                  <a:srgbClr val="0000FF"/>
                </a:solidFill>
                <a:latin typeface="Times New Roman"/>
                <a:cs typeface="Times New Roman"/>
                <a:hlinkClick r:id="rId3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Louisiana: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  <a:hlinkClick r:id="rId3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15" dirty="0">
                <a:latin typeface="Times New Roman"/>
                <a:cs typeface="Times New Roman"/>
              </a:rPr>
              <a:t>Maine: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0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10" dirty="0">
                <a:solidFill>
                  <a:srgbClr val="0000FF"/>
                </a:solidFill>
                <a:latin typeface="Times New Roman"/>
                <a:cs typeface="Times New Roman"/>
                <a:hlinkClick r:id="rId4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Maryland: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10" dirty="0">
                <a:solidFill>
                  <a:srgbClr val="0000FF"/>
                </a:solidFill>
                <a:latin typeface="Times New Roman"/>
                <a:cs typeface="Times New Roman"/>
                <a:hlinkClick r:id="rId4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marR="192405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25" dirty="0">
                <a:latin typeface="Times New Roman"/>
                <a:cs typeface="Times New Roman"/>
              </a:rPr>
              <a:t>Massachusetts: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 </a:t>
            </a:r>
            <a:r>
              <a:rPr sz="12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30" dirty="0">
                <a:latin typeface="Times New Roman"/>
                <a:cs typeface="Times New Roman"/>
              </a:rPr>
              <a:t>Michigan: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60" dirty="0">
                <a:solidFill>
                  <a:srgbClr val="0000FF"/>
                </a:solidFill>
                <a:latin typeface="Times New Roman"/>
                <a:cs typeface="Times New Roman"/>
                <a:hlinkClick r:id="rId4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10" dirty="0">
                <a:latin typeface="Times New Roman"/>
                <a:cs typeface="Times New Roman"/>
              </a:rPr>
              <a:t>Minnesota: 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15" dirty="0">
                <a:solidFill>
                  <a:srgbClr val="0000FF"/>
                </a:solidFill>
                <a:latin typeface="Times New Roman"/>
                <a:cs typeface="Times New Roman"/>
                <a:hlinkClick r:id="rId4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200" spc="-35" dirty="0">
                <a:latin typeface="Times New Roman"/>
                <a:cs typeface="Times New Roman"/>
              </a:rPr>
              <a:t>Mississippi: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0"/>
              </a:rPr>
              <a:t>here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spc="55" dirty="0">
                <a:solidFill>
                  <a:srgbClr val="0000FF"/>
                </a:solidFill>
                <a:latin typeface="Times New Roman"/>
                <a:cs typeface="Times New Roman"/>
                <a:hlinkClick r:id="rId5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1"/>
              </a:rPr>
              <a:t>here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1340611"/>
            <a:ext cx="431800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5420" algn="l"/>
              </a:tabLst>
            </a:pPr>
            <a:r>
              <a:rPr sz="1200" spc="-20" dirty="0">
                <a:latin typeface="Times New Roman"/>
                <a:cs typeface="Times New Roman"/>
              </a:rPr>
              <a:t>Missouri: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35" dirty="0">
                <a:solidFill>
                  <a:srgbClr val="0000FF"/>
                </a:solidFill>
                <a:latin typeface="Times New Roman"/>
                <a:cs typeface="Times New Roman"/>
                <a:hlinkClick r:id="rId5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5" dirty="0">
                <a:latin typeface="Times New Roman"/>
                <a:cs typeface="Times New Roman"/>
              </a:rPr>
              <a:t>Montana: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10" dirty="0">
                <a:solidFill>
                  <a:srgbClr val="0000FF"/>
                </a:solidFill>
                <a:latin typeface="Times New Roman"/>
                <a:cs typeface="Times New Roman"/>
                <a:hlinkClick r:id="rId5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10" dirty="0">
                <a:latin typeface="Times New Roman"/>
                <a:cs typeface="Times New Roman"/>
              </a:rPr>
              <a:t>Nebraska: 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  <a:hlinkClick r:id="rId5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20" dirty="0">
                <a:latin typeface="Times New Roman"/>
                <a:cs typeface="Times New Roman"/>
              </a:rPr>
              <a:t>Nevada: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  <a:hlinkClick r:id="rId5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30" dirty="0">
                <a:latin typeface="Times New Roman"/>
                <a:cs typeface="Times New Roman"/>
              </a:rPr>
              <a:t>New </a:t>
            </a:r>
            <a:r>
              <a:rPr sz="1200" dirty="0">
                <a:latin typeface="Times New Roman"/>
                <a:cs typeface="Times New Roman"/>
              </a:rPr>
              <a:t>Hampshire: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0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55" dirty="0">
                <a:solidFill>
                  <a:srgbClr val="0000FF"/>
                </a:solidFill>
                <a:latin typeface="Times New Roman"/>
                <a:cs typeface="Times New Roman"/>
                <a:hlinkClick r:id="rId6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30" dirty="0">
                <a:latin typeface="Times New Roman"/>
                <a:cs typeface="Times New Roman"/>
              </a:rPr>
              <a:t>New </a:t>
            </a:r>
            <a:r>
              <a:rPr sz="1200" spc="-35" dirty="0">
                <a:latin typeface="Times New Roman"/>
                <a:cs typeface="Times New Roman"/>
              </a:rPr>
              <a:t>Jersey: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50" dirty="0">
                <a:solidFill>
                  <a:srgbClr val="0000FF"/>
                </a:solidFill>
                <a:latin typeface="Times New Roman"/>
                <a:cs typeface="Times New Roman"/>
                <a:hlinkClick r:id="rId6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30" dirty="0">
                <a:latin typeface="Times New Roman"/>
                <a:cs typeface="Times New Roman"/>
              </a:rPr>
              <a:t>New </a:t>
            </a:r>
            <a:r>
              <a:rPr sz="1200" spc="-25" dirty="0">
                <a:latin typeface="Times New Roman"/>
                <a:cs typeface="Times New Roman"/>
              </a:rPr>
              <a:t>Mexico: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45" dirty="0">
                <a:solidFill>
                  <a:srgbClr val="0000FF"/>
                </a:solidFill>
                <a:latin typeface="Times New Roman"/>
                <a:cs typeface="Times New Roman"/>
                <a:hlinkClick r:id="rId6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30" dirty="0">
                <a:latin typeface="Times New Roman"/>
                <a:cs typeface="Times New Roman"/>
              </a:rPr>
              <a:t>New </a:t>
            </a:r>
            <a:r>
              <a:rPr sz="1200" spc="-20" dirty="0">
                <a:latin typeface="Times New Roman"/>
                <a:cs typeface="Times New Roman"/>
              </a:rPr>
              <a:t>York: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5" dirty="0">
                <a:solidFill>
                  <a:srgbClr val="0000FF"/>
                </a:solidFill>
                <a:latin typeface="Times New Roman"/>
                <a:cs typeface="Times New Roman"/>
                <a:hlinkClick r:id="rId6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15" dirty="0">
                <a:latin typeface="Times New Roman"/>
                <a:cs typeface="Times New Roman"/>
              </a:rPr>
              <a:t>North </a:t>
            </a:r>
            <a:r>
              <a:rPr sz="1200" spc="-15" dirty="0">
                <a:latin typeface="Times New Roman"/>
                <a:cs typeface="Times New Roman"/>
              </a:rPr>
              <a:t>Carolina: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  <a:hlinkClick r:id="rId6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15" dirty="0">
                <a:latin typeface="Times New Roman"/>
                <a:cs typeface="Times New Roman"/>
              </a:rPr>
              <a:t>North </a:t>
            </a:r>
            <a:r>
              <a:rPr sz="1200" spc="-5" dirty="0">
                <a:latin typeface="Times New Roman"/>
                <a:cs typeface="Times New Roman"/>
              </a:rPr>
              <a:t>Dakota: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0"/>
              </a:rPr>
              <a:t>here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spc="-15" dirty="0">
                <a:solidFill>
                  <a:srgbClr val="0000FF"/>
                </a:solidFill>
                <a:latin typeface="Times New Roman"/>
                <a:cs typeface="Times New Roman"/>
                <a:hlinkClick r:id="rId7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85420" algn="l"/>
              </a:tabLst>
            </a:pPr>
            <a:r>
              <a:rPr sz="1200" spc="10" dirty="0">
                <a:latin typeface="Times New Roman"/>
                <a:cs typeface="Times New Roman"/>
              </a:rPr>
              <a:t>Ohio: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30" dirty="0">
                <a:solidFill>
                  <a:srgbClr val="0000FF"/>
                </a:solidFill>
                <a:latin typeface="Times New Roman"/>
                <a:cs typeface="Times New Roman"/>
                <a:hlinkClick r:id="rId7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5" dirty="0">
                <a:latin typeface="Times New Roman"/>
                <a:cs typeface="Times New Roman"/>
              </a:rPr>
              <a:t>Oklahoma: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spc="-25" dirty="0">
                <a:solidFill>
                  <a:srgbClr val="0000FF"/>
                </a:solidFill>
                <a:latin typeface="Times New Roman"/>
                <a:cs typeface="Times New Roman"/>
                <a:hlinkClick r:id="rId7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dirty="0">
                <a:latin typeface="Times New Roman"/>
                <a:cs typeface="Times New Roman"/>
              </a:rPr>
              <a:t>Oregon: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15" dirty="0">
                <a:solidFill>
                  <a:srgbClr val="0000FF"/>
                </a:solidFill>
                <a:latin typeface="Times New Roman"/>
                <a:cs typeface="Times New Roman"/>
                <a:hlinkClick r:id="rId7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30" dirty="0">
                <a:latin typeface="Times New Roman"/>
                <a:cs typeface="Times New Roman"/>
              </a:rPr>
              <a:t>Pennsylvania: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40" dirty="0">
                <a:solidFill>
                  <a:srgbClr val="0000FF"/>
                </a:solidFill>
                <a:latin typeface="Times New Roman"/>
                <a:cs typeface="Times New Roman"/>
                <a:hlinkClick r:id="rId7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10" dirty="0">
                <a:latin typeface="Times New Roman"/>
                <a:cs typeface="Times New Roman"/>
              </a:rPr>
              <a:t>Rhode </a:t>
            </a:r>
            <a:r>
              <a:rPr sz="1200" spc="-15" dirty="0">
                <a:latin typeface="Times New Roman"/>
                <a:cs typeface="Times New Roman"/>
              </a:rPr>
              <a:t>Island: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0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  <a:hlinkClick r:id="rId8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5" dirty="0">
                <a:latin typeface="Times New Roman"/>
                <a:cs typeface="Times New Roman"/>
              </a:rPr>
              <a:t>South </a:t>
            </a:r>
            <a:r>
              <a:rPr sz="1200" spc="-15" dirty="0">
                <a:latin typeface="Times New Roman"/>
                <a:cs typeface="Times New Roman"/>
              </a:rPr>
              <a:t>Carolina: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  <a:hlinkClick r:id="rId8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5" dirty="0">
                <a:latin typeface="Times New Roman"/>
                <a:cs typeface="Times New Roman"/>
              </a:rPr>
              <a:t>South Dakota: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  <a:hlinkClick r:id="rId8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dirty="0">
                <a:latin typeface="Times New Roman"/>
                <a:cs typeface="Times New Roman"/>
              </a:rPr>
              <a:t>Tennessee: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6"/>
              </a:rPr>
              <a:t>here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spc="-20" dirty="0">
                <a:solidFill>
                  <a:srgbClr val="0000FF"/>
                </a:solidFill>
                <a:latin typeface="Times New Roman"/>
                <a:cs typeface="Times New Roman"/>
                <a:hlinkClick r:id="rId8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15" dirty="0">
                <a:latin typeface="Times New Roman"/>
                <a:cs typeface="Times New Roman"/>
              </a:rPr>
              <a:t>Texas: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15" dirty="0">
                <a:solidFill>
                  <a:srgbClr val="0000FF"/>
                </a:solidFill>
                <a:latin typeface="Times New Roman"/>
                <a:cs typeface="Times New Roman"/>
                <a:hlinkClick r:id="rId8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10" dirty="0">
                <a:latin typeface="Times New Roman"/>
                <a:cs typeface="Times New Roman"/>
              </a:rPr>
              <a:t>Utah: 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0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  <a:hlinkClick r:id="rId9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1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5" dirty="0">
                <a:latin typeface="Times New Roman"/>
                <a:cs typeface="Times New Roman"/>
              </a:rPr>
              <a:t>Vermont: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2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-15" dirty="0">
                <a:solidFill>
                  <a:srgbClr val="0000FF"/>
                </a:solidFill>
                <a:latin typeface="Times New Roman"/>
                <a:cs typeface="Times New Roman"/>
                <a:hlinkClick r:id="rId93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3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40" dirty="0">
                <a:latin typeface="Times New Roman"/>
                <a:cs typeface="Times New Roman"/>
              </a:rPr>
              <a:t>Virginia: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  <a:hlinkClick r:id="rId9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10" dirty="0">
                <a:latin typeface="Times New Roman"/>
                <a:cs typeface="Times New Roman"/>
              </a:rPr>
              <a:t>Washington: 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6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5" dirty="0">
                <a:solidFill>
                  <a:srgbClr val="0000FF"/>
                </a:solidFill>
                <a:latin typeface="Times New Roman"/>
                <a:cs typeface="Times New Roman"/>
                <a:hlinkClick r:id="rId97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7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15" dirty="0">
                <a:latin typeface="Times New Roman"/>
                <a:cs typeface="Times New Roman"/>
              </a:rPr>
              <a:t>West </a:t>
            </a:r>
            <a:r>
              <a:rPr sz="1200" spc="-40" dirty="0">
                <a:latin typeface="Times New Roman"/>
                <a:cs typeface="Times New Roman"/>
              </a:rPr>
              <a:t>Virginia: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4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35" dirty="0">
                <a:solidFill>
                  <a:srgbClr val="0000FF"/>
                </a:solidFill>
                <a:latin typeface="Times New Roman"/>
                <a:cs typeface="Times New Roman"/>
                <a:hlinkClick r:id="rId95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5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10" dirty="0">
                <a:latin typeface="Times New Roman"/>
                <a:cs typeface="Times New Roman"/>
              </a:rPr>
              <a:t>Wisconsin: 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8"/>
              </a:rPr>
              <a:t>here</a:t>
            </a:r>
            <a:r>
              <a:rPr sz="1200" spc="1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PPT</a:t>
            </a:r>
            <a:r>
              <a:rPr sz="1200" spc="25" dirty="0">
                <a:solidFill>
                  <a:srgbClr val="0000FF"/>
                </a:solidFill>
                <a:latin typeface="Times New Roman"/>
                <a:cs typeface="Times New Roman"/>
                <a:hlinkClick r:id="rId99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9"/>
              </a:rPr>
              <a:t>here</a:t>
            </a:r>
            <a:endParaRPr sz="12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"/>
              <a:tabLst>
                <a:tab pos="185420" algn="l"/>
              </a:tabLst>
            </a:pPr>
            <a:r>
              <a:rPr sz="1200" spc="-15" dirty="0">
                <a:latin typeface="Times New Roman"/>
                <a:cs typeface="Times New Roman"/>
              </a:rPr>
              <a:t>Wyoming: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20" dirty="0">
                <a:latin typeface="Times New Roman"/>
                <a:cs typeface="Times New Roman"/>
              </a:rPr>
              <a:t>PDF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0"/>
              </a:rPr>
              <a:t>here</a:t>
            </a:r>
            <a:r>
              <a:rPr sz="1200" spc="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Download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45" dirty="0">
                <a:latin typeface="Times New Roman"/>
                <a:cs typeface="Times New Roman"/>
              </a:rPr>
              <a:t>PPT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  <a:hlinkClick r:id="rId101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1"/>
              </a:rPr>
              <a:t>here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304800"/>
            <a:ext cx="486684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120" dirty="0">
                <a:latin typeface="Georgia" panose="02040502050405020303" pitchFamily="18" charset="0"/>
              </a:rPr>
              <a:t>Tides </a:t>
            </a:r>
            <a:r>
              <a:rPr sz="3600" b="1" spc="-700" dirty="0">
                <a:latin typeface="Georgia" panose="02040502050405020303" pitchFamily="18" charset="0"/>
              </a:rPr>
              <a:t>&amp;</a:t>
            </a:r>
            <a:r>
              <a:rPr sz="3600" b="1" spc="-375" dirty="0">
                <a:latin typeface="Georgia" panose="02040502050405020303" pitchFamily="18" charset="0"/>
              </a:rPr>
              <a:t> </a:t>
            </a:r>
            <a:r>
              <a:rPr lang="en-US" sz="3600" b="1" spc="-375" dirty="0">
                <a:latin typeface="Georgia" panose="02040502050405020303" pitchFamily="18" charset="0"/>
              </a:rPr>
              <a:t> </a:t>
            </a:r>
            <a:r>
              <a:rPr sz="3600" b="1" spc="-180" dirty="0">
                <a:latin typeface="Georgia" panose="02040502050405020303" pitchFamily="18" charset="0"/>
              </a:rPr>
              <a:t>RespectAbility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31722"/>
            <a:ext cx="8421370" cy="4400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8956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We work to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increase employment and  independence 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by reducing barriers that  prevent people with disabilities from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working,  innovating, and creating value 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for themselves  and the community</a:t>
            </a: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We develop resources to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help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more students  with disabilities graduate and transition to  work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which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 reduces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 the disability school-to-prison pipeline</a:t>
            </a:r>
            <a:endParaRPr lang="en-US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endParaRPr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963930" marR="848994" indent="635" algn="ctr">
              <a:lnSpc>
                <a:spcPct val="100000"/>
              </a:lnSpc>
              <a:spcBef>
                <a:spcPts val="1075"/>
              </a:spcBef>
            </a:pPr>
            <a:r>
              <a:rPr sz="15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/>
                <a:hlinkClick r:id="rId2"/>
              </a:rPr>
              <a:t>https://www.respectability.org/inclusive-philanthropy/ </a:t>
            </a:r>
            <a:r>
              <a:rPr sz="1500" b="1" dirty="0">
                <a:solidFill>
                  <a:srgbClr val="0000FF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15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/>
                <a:hlinkClick r:id="rId3"/>
              </a:rPr>
              <a:t>https://www.prnewswire.com/news-releases/groundbreaking-psas-urge- </a:t>
            </a:r>
            <a:r>
              <a:rPr sz="1500" b="1" dirty="0">
                <a:solidFill>
                  <a:srgbClr val="0000FF"/>
                </a:solidFill>
                <a:latin typeface="Georgia" panose="02040502050405020303" pitchFamily="18" charset="0"/>
                <a:cs typeface="Arial"/>
                <a:hlinkClick r:id="rId3"/>
              </a:rPr>
              <a:t> </a:t>
            </a:r>
            <a:r>
              <a:rPr sz="15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/>
                <a:hlinkClick r:id="rId3"/>
              </a:rPr>
              <a:t>philanthropists-to-live-up-to-their-values-on-diversity-equity-access-and- </a:t>
            </a:r>
            <a:r>
              <a:rPr sz="1500" b="1" dirty="0">
                <a:solidFill>
                  <a:srgbClr val="0000FF"/>
                </a:solidFill>
                <a:latin typeface="Georgia" panose="02040502050405020303" pitchFamily="18" charset="0"/>
                <a:cs typeface="Arial"/>
                <a:hlinkClick r:id="rId3"/>
              </a:rPr>
              <a:t> </a:t>
            </a:r>
            <a:r>
              <a:rPr sz="15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 panose="02040502050405020303" pitchFamily="18" charset="0"/>
                <a:cs typeface="Arial"/>
                <a:hlinkClick r:id="rId3"/>
              </a:rPr>
              <a:t>equality-300637712.html</a:t>
            </a:r>
            <a:endParaRPr sz="1500" dirty="0">
              <a:latin typeface="Georgia" panose="02040502050405020303" pitchFamily="18" charset="0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244588"/>
            <a:ext cx="486892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b="1" spc="-95" dirty="0">
                <a:latin typeface="Georgia" panose="02040502050405020303" pitchFamily="18" charset="0"/>
              </a:rPr>
              <a:t>With </a:t>
            </a:r>
            <a:r>
              <a:rPr lang="en-US" sz="4000" b="1" spc="-204" dirty="0">
                <a:latin typeface="Georgia" panose="02040502050405020303" pitchFamily="18" charset="0"/>
              </a:rPr>
              <a:t>Your</a:t>
            </a:r>
            <a:r>
              <a:rPr lang="en-US" sz="4000" b="1" spc="-45" dirty="0">
                <a:latin typeface="Georgia" panose="02040502050405020303" pitchFamily="18" charset="0"/>
              </a:rPr>
              <a:t> </a:t>
            </a:r>
            <a:r>
              <a:rPr lang="en-US" sz="4000" b="1" spc="-185" dirty="0">
                <a:latin typeface="Georgia" panose="02040502050405020303" pitchFamily="18" charset="0"/>
              </a:rPr>
              <a:t>Support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3568" y="1621993"/>
            <a:ext cx="8436863" cy="412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 marR="508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RespectAbility will significantly expand employment for people with disabilities by:</a:t>
            </a:r>
          </a:p>
          <a:p>
            <a:pPr marL="50419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03555" algn="l"/>
                <a:tab pos="50419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Educating</a:t>
            </a:r>
          </a:p>
          <a:p>
            <a:pPr marL="504190" indent="-457200">
              <a:lnSpc>
                <a:spcPct val="100000"/>
              </a:lnSpc>
              <a:buFont typeface="Arial"/>
              <a:buChar char="•"/>
              <a:tabLst>
                <a:tab pos="503555" algn="l"/>
                <a:tab pos="50419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Advocating</a:t>
            </a:r>
          </a:p>
          <a:p>
            <a:pPr marL="504190" indent="-457200">
              <a:lnSpc>
                <a:spcPct val="100000"/>
              </a:lnSpc>
              <a:buFont typeface="Arial"/>
              <a:buChar char="•"/>
              <a:tabLst>
                <a:tab pos="503555" algn="l"/>
                <a:tab pos="50419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Training the trainers</a:t>
            </a:r>
          </a:p>
          <a:p>
            <a:pPr marL="504190" indent="-457200">
              <a:lnSpc>
                <a:spcPct val="100000"/>
              </a:lnSpc>
              <a:buFont typeface="Arial"/>
              <a:buChar char="•"/>
              <a:tabLst>
                <a:tab pos="503555" algn="l"/>
                <a:tab pos="50419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collaborating with</a:t>
            </a:r>
          </a:p>
          <a:p>
            <a:pPr marL="2287270" lvl="1" indent="-312420">
              <a:lnSpc>
                <a:spcPct val="100000"/>
              </a:lnSpc>
              <a:spcBef>
                <a:spcPts val="1035"/>
              </a:spcBef>
              <a:buFont typeface="Arial"/>
              <a:buChar char="○"/>
              <a:tabLst>
                <a:tab pos="2287905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job training and placement agencies</a:t>
            </a:r>
          </a:p>
          <a:p>
            <a:pPr marL="2313305" lvl="1" indent="-338455">
              <a:lnSpc>
                <a:spcPct val="100000"/>
              </a:lnSpc>
              <a:spcBef>
                <a:spcPts val="625"/>
              </a:spcBef>
              <a:buFont typeface="Arial"/>
              <a:buChar char="○"/>
              <a:tabLst>
                <a:tab pos="231394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Employers</a:t>
            </a:r>
          </a:p>
          <a:p>
            <a:pPr marL="2313305" lvl="1" indent="-338455">
              <a:lnSpc>
                <a:spcPct val="100000"/>
              </a:lnSpc>
              <a:spcBef>
                <a:spcPts val="625"/>
              </a:spcBef>
              <a:buFont typeface="Arial"/>
              <a:buChar char="○"/>
              <a:tabLst>
                <a:tab pos="2313940" algn="l"/>
              </a:tabLst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workforce systems</a:t>
            </a:r>
          </a:p>
          <a:p>
            <a:pPr marL="46990">
              <a:lnSpc>
                <a:spcPct val="100000"/>
              </a:lnSpc>
              <a:spcBef>
                <a:spcPts val="1055"/>
              </a:spcBef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to replicate best practices in disability employment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200" y="228600"/>
            <a:ext cx="20002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20" dirty="0">
                <a:latin typeface="Georgia" panose="02040502050405020303" pitchFamily="18" charset="0"/>
              </a:rPr>
              <a:t>C</a:t>
            </a:r>
            <a:r>
              <a:rPr sz="4000" b="1" spc="-195" dirty="0">
                <a:latin typeface="Georgia" panose="02040502050405020303" pitchFamily="18" charset="0"/>
              </a:rPr>
              <a:t>ontact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470A9-364C-47A4-B425-16BD7C1B3DB1}"/>
              </a:ext>
            </a:extLst>
          </p:cNvPr>
          <p:cNvSpPr txBox="1"/>
          <p:nvPr/>
        </p:nvSpPr>
        <p:spPr>
          <a:xfrm>
            <a:off x="152400" y="1285474"/>
            <a:ext cx="883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For more information on inclusion in philanthropy contact RespectAbility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Website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400" dirty="0">
                <a:latin typeface="Georgia" panose="02040502050405020303" pitchFamily="18" charset="0"/>
                <a:hlinkClick r:id="rId2"/>
              </a:rPr>
              <a:t>www.RespectAbility.org</a:t>
            </a:r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Facebook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400" dirty="0">
                <a:latin typeface="Georgia" panose="02040502050405020303" pitchFamily="18" charset="0"/>
                <a:hlinkClick r:id="rId3"/>
              </a:rPr>
              <a:t>https://www.facebook.com/RespectAbilityUSA</a:t>
            </a:r>
            <a:r>
              <a:rPr lang="en-US" sz="2400" dirty="0">
                <a:latin typeface="Georgia" panose="02040502050405020303" pitchFamily="18" charset="0"/>
              </a:rPr>
              <a:t>,                       </a:t>
            </a:r>
            <a:r>
              <a:rPr lang="en-US" sz="2400" dirty="0">
                <a:latin typeface="Georgia" panose="02040502050405020303" pitchFamily="18" charset="0"/>
                <a:hlinkClick r:id="rId4"/>
              </a:rPr>
              <a:t>https://www.facebook.com/RespectAbility4All/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Twitter</a:t>
            </a:r>
            <a:r>
              <a:rPr lang="en-US" sz="2400" dirty="0">
                <a:latin typeface="Georgia" panose="02040502050405020303" pitchFamily="18" charset="0"/>
              </a:rPr>
              <a:t>: @respect_ability / @jewishinclusion 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Jennifer Laszlo Mizrahi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Cell</a:t>
            </a:r>
            <a:r>
              <a:rPr lang="en-US" sz="2400" dirty="0">
                <a:latin typeface="Georgia" panose="02040502050405020303" pitchFamily="18" charset="0"/>
              </a:rPr>
              <a:t>: (202) 365-0787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Email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400" dirty="0">
                <a:latin typeface="Georgia" panose="02040502050405020303" pitchFamily="18" charset="0"/>
                <a:hlinkClick r:id="rId5"/>
              </a:rPr>
              <a:t>JenniferM@RespectAbility.org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293" y="1371600"/>
            <a:ext cx="8165413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065" marR="483870" indent="1905" algn="ctr">
              <a:lnSpc>
                <a:spcPct val="100000"/>
              </a:lnSpc>
            </a:pPr>
            <a:r>
              <a:rPr sz="4000" dirty="0">
                <a:latin typeface="Georgia" panose="02040502050405020303" pitchFamily="18" charset="0"/>
                <a:cs typeface="Arial" panose="020B0604020202020204" pitchFamily="34" charset="0"/>
              </a:rPr>
              <a:t>RespectAbility is a nonprofit,  nonpartisan organization  working to </a:t>
            </a:r>
            <a:r>
              <a:rPr sz="4000" b="1" dirty="0">
                <a:latin typeface="Georgia" panose="02040502050405020303" pitchFamily="18" charset="0"/>
                <a:cs typeface="Arial" panose="020B0604020202020204" pitchFamily="34" charset="0"/>
              </a:rPr>
              <a:t>fight stigmas </a:t>
            </a:r>
            <a:r>
              <a:rPr sz="4000" dirty="0">
                <a:latin typeface="Georgia" panose="02040502050405020303" pitchFamily="18" charset="0"/>
                <a:cs typeface="Arial" panose="020B0604020202020204" pitchFamily="34" charset="0"/>
              </a:rPr>
              <a:t>and  </a:t>
            </a:r>
            <a:r>
              <a:rPr sz="4000" b="1" dirty="0">
                <a:latin typeface="Georgia" panose="02040502050405020303" pitchFamily="18" charset="0"/>
                <a:cs typeface="Arial" panose="020B0604020202020204" pitchFamily="34" charset="0"/>
              </a:rPr>
              <a:t>advance education and job  opportunities</a:t>
            </a:r>
            <a:endParaRPr sz="4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R="476250" algn="ctr">
              <a:lnSpc>
                <a:spcPct val="100000"/>
              </a:lnSpc>
              <a:spcBef>
                <a:spcPts val="10"/>
              </a:spcBef>
            </a:pPr>
            <a:r>
              <a:rPr sz="4000" dirty="0">
                <a:latin typeface="Georgia" panose="02040502050405020303" pitchFamily="18" charset="0"/>
                <a:cs typeface="Arial" panose="020B0604020202020204" pitchFamily="34" charset="0"/>
              </a:rPr>
              <a:t>for people with disabilities</a:t>
            </a:r>
            <a:r>
              <a:rPr lang="en-US" sz="4000" dirty="0"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  <a:endParaRPr sz="4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B1110-D8EB-45A8-9090-A6CAA71370C5}"/>
              </a:ext>
            </a:extLst>
          </p:cNvPr>
          <p:cNvSpPr txBox="1"/>
          <p:nvPr/>
        </p:nvSpPr>
        <p:spPr>
          <a:xfrm>
            <a:off x="5486400" y="228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Who We 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1208532"/>
            <a:ext cx="9133331" cy="4636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28600"/>
            <a:ext cx="563714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latin typeface="Georgia" panose="02040502050405020303" pitchFamily="18" charset="0"/>
              </a:rPr>
              <a:t>W</a:t>
            </a:r>
            <a:r>
              <a:rPr sz="4000" b="1" dirty="0">
                <a:latin typeface="Georgia" panose="02040502050405020303" pitchFamily="18" charset="0"/>
              </a:rPr>
              <a:t>ho has disabilities?</a:t>
            </a:r>
            <a:endParaRPr sz="4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2503" y="304800"/>
            <a:ext cx="296259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45" dirty="0">
                <a:latin typeface="Georgia" panose="02040502050405020303" pitchFamily="18" charset="0"/>
              </a:rPr>
              <a:t>Our</a:t>
            </a:r>
            <a:r>
              <a:rPr sz="4000" b="1" spc="-80" dirty="0">
                <a:latin typeface="Georgia" panose="02040502050405020303" pitchFamily="18" charset="0"/>
              </a:rPr>
              <a:t> </a:t>
            </a:r>
            <a:r>
              <a:rPr sz="4000" b="1" spc="-150" dirty="0">
                <a:latin typeface="Georgia" panose="02040502050405020303" pitchFamily="18" charset="0"/>
              </a:rPr>
              <a:t>Values</a:t>
            </a:r>
            <a:endParaRPr sz="40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887" y="4267200"/>
            <a:ext cx="7388225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0" lvl="0" indent="-35496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“Nothing about us without us.”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Representation is essential for people with  disabilities</a:t>
            </a:r>
          </a:p>
        </p:txBody>
      </p:sp>
      <p:sp>
        <p:nvSpPr>
          <p:cNvPr id="4" name="object 4"/>
          <p:cNvSpPr/>
          <p:nvPr/>
        </p:nvSpPr>
        <p:spPr>
          <a:xfrm>
            <a:off x="1639823" y="1229867"/>
            <a:ext cx="5903976" cy="2455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2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26048" y="3810000"/>
            <a:ext cx="3091903" cy="3094803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612418"/>
            <a:ext cx="7727950" cy="24487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8813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Fight implicit-bias 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against people with  disabilities</a:t>
            </a:r>
          </a:p>
          <a:p>
            <a:pPr marL="469900" marR="867410" indent="-457200">
              <a:lnSpc>
                <a:spcPct val="100000"/>
              </a:lnSpc>
              <a:spcBef>
                <a:spcPts val="228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Collaborate and refine best practices in  disability employment</a:t>
            </a:r>
          </a:p>
          <a:p>
            <a:pPr marL="469900" indent="-457200">
              <a:lnSpc>
                <a:spcPct val="100000"/>
              </a:lnSpc>
              <a:spcBef>
                <a:spcPts val="228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Prepare a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talent pipeline of diverse leaders</a:t>
            </a:r>
            <a:endParaRPr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E814-6B49-4F1A-AC41-EA1E3153BF2D}"/>
              </a:ext>
            </a:extLst>
          </p:cNvPr>
          <p:cNvSpPr txBox="1"/>
          <p:nvPr/>
        </p:nvSpPr>
        <p:spPr>
          <a:xfrm>
            <a:off x="5086009" y="228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Our Approach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4600" y="288829"/>
            <a:ext cx="26348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30" dirty="0">
                <a:latin typeface="Georgia" panose="02040502050405020303" pitchFamily="18" charset="0"/>
              </a:rPr>
              <a:t>Education</a:t>
            </a:r>
            <a:endParaRPr sz="400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847" y="1323593"/>
            <a:ext cx="798131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300,000 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young people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will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 leave school each year.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474" y="4641259"/>
            <a:ext cx="7757795" cy="1530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Only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65% </a:t>
            </a: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of students with disabilities earn a  high school diploma</a:t>
            </a:r>
          </a:p>
          <a:p>
            <a:pPr marL="1301750" lvl="1" indent="-318135">
              <a:lnSpc>
                <a:spcPct val="100000"/>
              </a:lnSpc>
              <a:spcBef>
                <a:spcPts val="805"/>
              </a:spcBef>
              <a:buFont typeface="Arial"/>
              <a:buChar char="○"/>
              <a:tabLst>
                <a:tab pos="1301750" algn="l"/>
                <a:tab pos="1302385" algn="l"/>
              </a:tabLst>
            </a:pP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Only </a:t>
            </a:r>
            <a:r>
              <a:rPr sz="2000" b="1" dirty="0">
                <a:latin typeface="Georgia" panose="02040502050405020303" pitchFamily="18" charset="0"/>
                <a:cs typeface="Arial" panose="020B0604020202020204" pitchFamily="34" charset="0"/>
              </a:rPr>
              <a:t>7% </a:t>
            </a:r>
            <a:r>
              <a:rPr sz="2000" dirty="0">
                <a:latin typeface="Georgia" panose="02040502050405020303" pitchFamily="18" charset="0"/>
                <a:cs typeface="Arial" panose="020B0604020202020204" pitchFamily="34" charset="0"/>
              </a:rPr>
              <a:t>earn a college degree</a:t>
            </a:r>
            <a:endParaRPr sz="22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Georgia" panose="02040502050405020303" pitchFamily="18" charset="0"/>
                <a:cs typeface="Arial" panose="020B0604020202020204" pitchFamily="34" charset="0"/>
              </a:rPr>
              <a:t>Many become </a:t>
            </a:r>
            <a:r>
              <a:rPr sz="2400" b="1" dirty="0">
                <a:latin typeface="Georgia" panose="02040502050405020303" pitchFamily="18" charset="0"/>
                <a:cs typeface="Arial" panose="020B0604020202020204" pitchFamily="34" charset="0"/>
              </a:rPr>
              <a:t>homeless or incarcerated</a:t>
            </a:r>
            <a:endParaRPr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3555" y="1845582"/>
            <a:ext cx="4056889" cy="2638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2839" y="314187"/>
            <a:ext cx="518160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dirty="0">
                <a:latin typeface="Georgia" panose="02040502050405020303" pitchFamily="18" charset="0"/>
              </a:rPr>
              <a:t>Disability in Prison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61E86-FB24-470C-B330-8D8B246C7163}"/>
              </a:ext>
            </a:extLst>
          </p:cNvPr>
          <p:cNvSpPr txBox="1"/>
          <p:nvPr/>
        </p:nvSpPr>
        <p:spPr>
          <a:xfrm>
            <a:off x="1586613" y="1752600"/>
            <a:ext cx="4191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32% of federal prisoners report having at least one disability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A4F49-3DA7-4E26-869A-A1B4B1D9E5C7}"/>
              </a:ext>
            </a:extLst>
          </p:cNvPr>
          <p:cNvSpPr txBox="1"/>
          <p:nvPr/>
        </p:nvSpPr>
        <p:spPr>
          <a:xfrm>
            <a:off x="381000" y="3962400"/>
            <a:ext cx="3962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40% of jail inmates report having at least one disability </a:t>
            </a:r>
          </a:p>
        </p:txBody>
      </p:sp>
      <p:pic>
        <p:nvPicPr>
          <p:cNvPr id="8" name="Picture 7" descr="Image result for cartoon federal prisoner">
            <a:extLst>
              <a:ext uri="{FF2B5EF4-FFF2-40B4-BE49-F238E27FC236}">
                <a16:creationId xmlns:a16="http://schemas.microsoft.com/office/drawing/2014/main" id="{4C34B9EB-8D59-4DDD-8C9F-F2C967B64F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34" y="2667000"/>
            <a:ext cx="3276600" cy="4026794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5505" y="326065"/>
            <a:ext cx="36058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latin typeface="Georgia" panose="02040502050405020303" pitchFamily="18" charset="0"/>
              </a:rPr>
              <a:t>The Workforce</a:t>
            </a:r>
            <a:endParaRPr sz="3600" b="1" dirty="0">
              <a:latin typeface="Georgia" panose="02040502050405020303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1D0EF1A-6090-47D9-80DA-B62D4526DDB4}"/>
              </a:ext>
            </a:extLst>
          </p:cNvPr>
          <p:cNvSpPr/>
          <p:nvPr/>
        </p:nvSpPr>
        <p:spPr>
          <a:xfrm>
            <a:off x="6477000" y="4312384"/>
            <a:ext cx="1645920" cy="2057400"/>
          </a:xfrm>
          <a:prstGeom prst="rect">
            <a:avLst/>
          </a:prstGeom>
          <a:blipFill>
            <a:blip r:embed="rId2" cstate="print"/>
            <a:srcRect/>
            <a:stretch>
              <a:fillRect l="-279281" t="-97681" r="-9843" b="-963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7EED97E-7031-4342-A5B2-ADFFACC546D3}"/>
              </a:ext>
            </a:extLst>
          </p:cNvPr>
          <p:cNvSpPr/>
          <p:nvPr/>
        </p:nvSpPr>
        <p:spPr>
          <a:xfrm>
            <a:off x="1112520" y="4343400"/>
            <a:ext cx="1645920" cy="2026384"/>
          </a:xfrm>
          <a:prstGeom prst="rect">
            <a:avLst/>
          </a:prstGeom>
          <a:blipFill>
            <a:blip r:embed="rId2" cstate="print"/>
            <a:srcRect/>
            <a:stretch>
              <a:fillRect l="-289227" t="-5324" r="-12293" b="-112909"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C8A9A-BD27-4030-A933-9F7AD95DD0E2}"/>
              </a:ext>
            </a:extLst>
          </p:cNvPr>
          <p:cNvSpPr txBox="1"/>
          <p:nvPr/>
        </p:nvSpPr>
        <p:spPr>
          <a:xfrm>
            <a:off x="3150361" y="4020234"/>
            <a:ext cx="28956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Disabilities present and affect people differently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22821-E5C1-4941-A526-36C3B5AA9C2C}"/>
              </a:ext>
            </a:extLst>
          </p:cNvPr>
          <p:cNvSpPr txBox="1"/>
          <p:nvPr/>
        </p:nvSpPr>
        <p:spPr>
          <a:xfrm>
            <a:off x="6309360" y="366605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Visible and Invisible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68828-41AF-4CE2-8C4A-BEF1FC8462DD}"/>
              </a:ext>
            </a:extLst>
          </p:cNvPr>
          <p:cNvSpPr txBox="1"/>
          <p:nvPr/>
        </p:nvSpPr>
        <p:spPr>
          <a:xfrm>
            <a:off x="754380" y="3697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Permanent and Temporary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2F163-E3F6-406F-8C16-039B03096945}"/>
              </a:ext>
            </a:extLst>
          </p:cNvPr>
          <p:cNvSpPr txBox="1"/>
          <p:nvPr/>
        </p:nvSpPr>
        <p:spPr>
          <a:xfrm>
            <a:off x="1935480" y="1553108"/>
            <a:ext cx="66294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70%</a:t>
            </a:r>
            <a:r>
              <a:rPr lang="en-US" sz="2400" dirty="0">
                <a:latin typeface="Georgia" panose="02040502050405020303" pitchFamily="18" charset="0"/>
              </a:rPr>
              <a:t> of the 21-million working-age people with disabilities are </a:t>
            </a:r>
            <a:r>
              <a:rPr lang="en-US" sz="2400" b="1" dirty="0">
                <a:latin typeface="Georgia" panose="02040502050405020303" pitchFamily="18" charset="0"/>
              </a:rPr>
              <a:t>outside of the workforce</a:t>
            </a:r>
            <a:r>
              <a:rPr lang="en-US" sz="2400" dirty="0">
                <a:latin typeface="Georgia" panose="02040502050405020303" pitchFamily="18" charset="0"/>
              </a:rPr>
              <a:t>. Less than 22% for people without disabilities.</a:t>
            </a:r>
          </a:p>
        </p:txBody>
      </p:sp>
      <p:pic>
        <p:nvPicPr>
          <p:cNvPr id="1026" name="Picture 2" descr="Image result for person in a wheelchair rear view">
            <a:extLst>
              <a:ext uri="{FF2B5EF4-FFF2-40B4-BE49-F238E27FC236}">
                <a16:creationId xmlns:a16="http://schemas.microsoft.com/office/drawing/2014/main" id="{B8854267-AA2F-460C-B087-F726C5254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5" t="1239" r="1424" b="1542"/>
          <a:stretch/>
        </p:blipFill>
        <p:spPr bwMode="auto">
          <a:xfrm>
            <a:off x="0" y="1219200"/>
            <a:ext cx="17373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1843</Words>
  <Application>Microsoft Office PowerPoint</Application>
  <PresentationFormat>On-screen Show (4:3)</PresentationFormat>
  <Paragraphs>192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Times New Roman</vt:lpstr>
      <vt:lpstr>Wingdings</vt:lpstr>
      <vt:lpstr>Office Theme</vt:lpstr>
      <vt:lpstr>PowerPoint Presentation</vt:lpstr>
      <vt:lpstr>Tides &amp;  RespectAbility</vt:lpstr>
      <vt:lpstr>PowerPoint Presentation</vt:lpstr>
      <vt:lpstr>Who has disabilities?</vt:lpstr>
      <vt:lpstr>Our Values</vt:lpstr>
      <vt:lpstr>PowerPoint Presentation</vt:lpstr>
      <vt:lpstr>Education</vt:lpstr>
      <vt:lpstr>Disability in Prison</vt:lpstr>
      <vt:lpstr>The Workforce</vt:lpstr>
      <vt:lpstr>Employment Rates</vt:lpstr>
      <vt:lpstr>Job Market Gains</vt:lpstr>
      <vt:lpstr>Workplace Initiatives</vt:lpstr>
      <vt:lpstr>Disability Inclusion</vt:lpstr>
      <vt:lpstr>Disability &amp; Entrepreneurship</vt:lpstr>
      <vt:lpstr>Achievements in Leadership</vt:lpstr>
      <vt:lpstr>Achievements in Hollywood</vt:lpstr>
      <vt:lpstr>Achievements in Policy</vt:lpstr>
      <vt:lpstr>Achievements in Workforce</vt:lpstr>
      <vt:lpstr>State by State Testimony</vt:lpstr>
      <vt:lpstr>With Your Support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</dc:creator>
  <cp:lastModifiedBy>Ben</cp:lastModifiedBy>
  <cp:revision>65</cp:revision>
  <dcterms:created xsi:type="dcterms:W3CDTF">2018-08-10T15:25:47Z</dcterms:created>
  <dcterms:modified xsi:type="dcterms:W3CDTF">2019-01-08T18:30:34Z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2018-08-10T00:00:00Z</vt:filetime>
  </property>
</Properties>
</file>