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2" r:id="rId2"/>
    <p:sldMasterId id="2147483682" r:id="rId3"/>
  </p:sldMasterIdLst>
  <p:notesMasterIdLst>
    <p:notesMasterId r:id="rId27"/>
  </p:notesMasterIdLst>
  <p:sldIdLst>
    <p:sldId id="335" r:id="rId4"/>
    <p:sldId id="419" r:id="rId5"/>
    <p:sldId id="435" r:id="rId6"/>
    <p:sldId id="438" r:id="rId7"/>
    <p:sldId id="436" r:id="rId8"/>
    <p:sldId id="434" r:id="rId9"/>
    <p:sldId id="424" r:id="rId10"/>
    <p:sldId id="416" r:id="rId11"/>
    <p:sldId id="420" r:id="rId12"/>
    <p:sldId id="336" r:id="rId13"/>
    <p:sldId id="425" r:id="rId14"/>
    <p:sldId id="427" r:id="rId15"/>
    <p:sldId id="309" r:id="rId16"/>
    <p:sldId id="411" r:id="rId17"/>
    <p:sldId id="345" r:id="rId18"/>
    <p:sldId id="439" r:id="rId19"/>
    <p:sldId id="426" r:id="rId20"/>
    <p:sldId id="433" r:id="rId21"/>
    <p:sldId id="437" r:id="rId22"/>
    <p:sldId id="428" r:id="rId23"/>
    <p:sldId id="430" r:id="rId24"/>
    <p:sldId id="429" r:id="rId25"/>
    <p:sldId id="431" r:id="rId26"/>
  </p:sldIdLst>
  <p:sldSz cx="9144000" cy="6858000" type="screen4x3"/>
  <p:notesSz cx="6858000" cy="9144000"/>
  <p:embeddedFontLst>
    <p:embeddedFont>
      <p:font typeface="Baskerville Old Face" panose="02020602080505020303" pitchFamily="18" charset="0"/>
      <p:regular r:id="rId28"/>
    </p:embeddedFont>
    <p:embeddedFont>
      <p:font typeface="Calibri" panose="020F0502020204030204" pitchFamily="3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Libre Baskerville" panose="020B0604020202020204" charset="0"/>
      <p:regular r:id="rId37"/>
      <p:bold r:id="rId38"/>
      <p:italic r:id="rId39"/>
    </p:embeddedFont>
    <p:embeddedFont>
      <p:font typeface="Verdana" panose="020B0604030504040204" pitchFamily="34" charset="0"/>
      <p:regular r:id="rId40"/>
      <p:bold r:id="rId41"/>
      <p:italic r:id="rId42"/>
      <p:boldItalic r:id="rId43"/>
    </p:embeddedFont>
    <p:embeddedFont>
      <p:font typeface="Wingdings 2" panose="05020102010507070707" pitchFamily="18" charset="2"/>
      <p:regular r:id="rId44"/>
    </p:embeddedFont>
    <p:embeddedFont>
      <p:font typeface="Wingdings 3" panose="05040102010807070707" pitchFamily="18" charset="2"/>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6" autoAdjust="0"/>
    <p:restoredTop sz="86466" autoAdjust="0"/>
  </p:normalViewPr>
  <p:slideViewPr>
    <p:cSldViewPr snapToGrid="0">
      <p:cViewPr varScale="1">
        <p:scale>
          <a:sx n="66" d="100"/>
          <a:sy n="66" d="100"/>
        </p:scale>
        <p:origin x="67" y="230"/>
      </p:cViewPr>
      <p:guideLst>
        <p:guide orient="horz" pos="2160"/>
        <p:guide pos="2880"/>
      </p:guideLst>
    </p:cSldViewPr>
  </p:slideViewPr>
  <p:outlineViewPr>
    <p:cViewPr>
      <p:scale>
        <a:sx n="33" d="100"/>
        <a:sy n="33" d="100"/>
      </p:scale>
      <p:origin x="0" y="-12144"/>
    </p:cViewPr>
  </p:outlineViewPr>
  <p:notesTextViewPr>
    <p:cViewPr>
      <p:scale>
        <a:sx n="1" d="1"/>
        <a:sy n="1" d="1"/>
      </p:scale>
      <p:origin x="0" y="0"/>
    </p:cViewPr>
  </p:notesTextViewPr>
  <p:sorterViewPr>
    <p:cViewPr>
      <p:scale>
        <a:sx n="200" d="100"/>
        <a:sy n="200" d="100"/>
      </p:scale>
      <p:origin x="0" y="-20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6560" marR="0" lvl="1" indent="6413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3117" marR="0" lvl="2" indent="64782"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69677" marR="0" lvl="3" indent="65423"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6235" marR="0" lvl="4" indent="6606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2796" marR="0" lvl="5" indent="6670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39352" marR="0" lvl="6" indent="67348"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195913" marR="0" lvl="7" indent="67986"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2470" marR="0" lvl="8" indent="6862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7722629"/>
      </p:ext>
    </p:extLst>
  </p:cSld>
  <p:clrMap bg1="lt1" tx1="dk1" bg2="dk2" tx2="lt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5"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4"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6" name="Shape 166"/>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1905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2213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Shape 81">
            <a:extLst>
              <a:ext uri="{FF2B5EF4-FFF2-40B4-BE49-F238E27FC236}">
                <a16:creationId xmlns:a16="http://schemas.microsoft.com/office/drawing/2014/main" id="{491ABA8D-449E-4B6E-96AF-1ABA72576225}"/>
              </a:ext>
            </a:extLst>
          </p:cNvPr>
          <p:cNvSpPr>
            <a:spLocks noGrp="1" noRot="1" noChangeAspect="1" noTextEdit="1"/>
          </p:cNvSpPr>
          <p:nvPr>
            <p:ph type="sldImg" idx="2"/>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hape 82">
            <a:extLst>
              <a:ext uri="{FF2B5EF4-FFF2-40B4-BE49-F238E27FC236}">
                <a16:creationId xmlns:a16="http://schemas.microsoft.com/office/drawing/2014/main" id="{9D45E579-3D16-4C06-8119-3DD42784CE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Clr>
                <a:srgbClr val="000000"/>
              </a:buClr>
              <a:buSzPct val="25000"/>
            </a:pPr>
            <a:endParaRPr lang="en-US"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84996" name="Shape 83">
            <a:extLst>
              <a:ext uri="{FF2B5EF4-FFF2-40B4-BE49-F238E27FC236}">
                <a16:creationId xmlns:a16="http://schemas.microsoft.com/office/drawing/2014/main" id="{2D95C303-38D8-4FDA-9787-402AA279D0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72D0736F-CEDB-4856-8F6B-C4F385EE227E}" type="slidenum">
              <a:rPr lang="en-US" altLang="en-US" sz="1400">
                <a:solidFill>
                  <a:srgbClr val="000000"/>
                </a:solidFill>
                <a:latin typeface="Calibri" panose="020F0502020204030204" pitchFamily="34" charset="0"/>
                <a:sym typeface="Calibri" panose="020F0502020204030204" pitchFamily="34" charset="0"/>
              </a:rPr>
              <a:pPr algn="l"/>
              <a:t>8</a:t>
            </a:fld>
            <a:endParaRPr lang="en-US" altLang="en-US" sz="1400">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60410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6" name="Shape 166"/>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1905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0768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30"/>
            <a:ext cx="7772400" cy="1470023"/>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21" name="Shape 21"/>
          <p:cNvSpPr txBox="1">
            <a:spLocks noGrp="1"/>
          </p:cNvSpPr>
          <p:nvPr>
            <p:ph type="subTitle" idx="1"/>
          </p:nvPr>
        </p:nvSpPr>
        <p:spPr>
          <a:xfrm>
            <a:off x="1371618" y="3886200"/>
            <a:ext cx="6400799" cy="1752600"/>
          </a:xfrm>
          <a:prstGeom prst="rect">
            <a:avLst/>
          </a:prstGeom>
          <a:noFill/>
          <a:ln>
            <a:noFill/>
          </a:ln>
        </p:spPr>
        <p:txBody>
          <a:bodyPr wrap="square" lIns="91416" tIns="91416" rIns="91416" bIns="91416" anchor="t" anchorCtr="0"/>
          <a:lstStyle>
            <a:lvl1pPr marL="0" marR="0" lvl="0" indent="0" algn="ctr" rtl="0">
              <a:lnSpc>
                <a:spcPct val="100000"/>
              </a:lnSpc>
              <a:spcBef>
                <a:spcPts val="64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1pPr>
            <a:lvl2pPr marL="456515" marR="0" lvl="1" indent="-1206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3027" marR="0" lvl="2" indent="-11417"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69540" marR="0" lvl="3" indent="-10776"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6053" marR="0" lvl="4" indent="-1013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2570" marR="0" lvl="5" indent="-949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39080" marR="0" lvl="6" indent="-885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195593" marR="0" lvl="7" indent="-8213"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2103" marR="0" lvl="8" indent="-757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indent="-28574" algn="r">
              <a:buClr>
                <a:srgbClr val="888888"/>
              </a:buClr>
              <a:buSzPct val="25000"/>
            </a:pPr>
            <a:fld id="{00000000-1234-1234-1234-123412341234}" type="slidenum">
              <a:rPr lang="en-US" sz="1900" smtClean="0">
                <a:solidFill>
                  <a:srgbClr val="888888"/>
                </a:solidFill>
                <a:latin typeface="Calibri"/>
                <a:ea typeface="Calibri"/>
                <a:cs typeface="Calibri"/>
                <a:sym typeface="Calibri"/>
              </a:rPr>
              <a:pPr indent="-28574" algn="r">
                <a:buClr>
                  <a:srgbClr val="888888"/>
                </a:buClr>
                <a:buSzPct val="25000"/>
              </a:pPr>
              <a:t>‹#›</a:t>
            </a:fld>
            <a:endParaRPr lang="en-US" sz="1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RespectAbility Title Slide">
    <p:spTree>
      <p:nvGrpSpPr>
        <p:cNvPr id="1" name="Shape 17"/>
        <p:cNvGrpSpPr/>
        <p:nvPr/>
      </p:nvGrpSpPr>
      <p:grpSpPr>
        <a:xfrm>
          <a:off x="0" y="0"/>
          <a:ext cx="0" cy="0"/>
          <a:chOff x="0" y="0"/>
          <a:chExt cx="0" cy="0"/>
        </a:xfrm>
      </p:grpSpPr>
      <p:sp>
        <p:nvSpPr>
          <p:cNvPr id="18" name="Shape 18"/>
          <p:cNvSpPr txBox="1">
            <a:spLocks noGrp="1"/>
          </p:cNvSpPr>
          <p:nvPr>
            <p:ph type="subTitle" idx="1"/>
          </p:nvPr>
        </p:nvSpPr>
        <p:spPr>
          <a:xfrm>
            <a:off x="1371600" y="4343401"/>
            <a:ext cx="6400799" cy="1066799"/>
          </a:xfrm>
          <a:prstGeom prst="rect">
            <a:avLst/>
          </a:prstGeom>
          <a:noFill/>
          <a:ln>
            <a:noFill/>
          </a:ln>
        </p:spPr>
        <p:txBody>
          <a:bodyPr/>
          <a:lstStyle>
            <a:lvl1pPr marL="0" marR="0" lvl="0" indent="0" algn="ctr" rtl="0">
              <a:lnSpc>
                <a:spcPct val="100000"/>
              </a:lnSpc>
              <a:spcBef>
                <a:spcPts val="360"/>
              </a:spcBef>
              <a:spcAft>
                <a:spcPts val="0"/>
              </a:spcAft>
              <a:buClr>
                <a:srgbClr val="888888"/>
              </a:buClr>
              <a:buFont typeface="Noto Sans Symbols"/>
              <a:buNone/>
              <a:defRPr sz="18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Noto Sans Symbols"/>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Noto Sans Symbols"/>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Courier New"/>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3332252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7" name="Shape 117"/>
          <p:cNvSpPr txBox="1">
            <a:spLocks noGrp="1"/>
          </p:cNvSpPr>
          <p:nvPr>
            <p:ph type="body" idx="1"/>
          </p:nvPr>
        </p:nvSpPr>
        <p:spPr>
          <a:xfrm>
            <a:off x="457200"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709159"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599481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Shape 99"/>
        <p:cNvGrpSpPr/>
        <p:nvPr/>
      </p:nvGrpSpPr>
      <p:grpSpPr>
        <a:xfrm>
          <a:off x="0" y="0"/>
          <a:ext cx="0" cy="0"/>
          <a:chOff x="0" y="0"/>
          <a:chExt cx="0" cy="0"/>
        </a:xfrm>
      </p:grpSpPr>
      <p:sp>
        <p:nvSpPr>
          <p:cNvPr id="100" name="Shape 100"/>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453481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1" name="Shape 111"/>
          <p:cNvSpPr txBox="1">
            <a:spLocks noGrp="1"/>
          </p:cNvSpPr>
          <p:nvPr>
            <p:ph type="body" idx="1"/>
          </p:nvPr>
        </p:nvSpPr>
        <p:spPr>
          <a:xfrm>
            <a:off x="457502" y="1577242"/>
            <a:ext cx="8229023"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057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7" name="Shape 117"/>
          <p:cNvSpPr txBox="1">
            <a:spLocks noGrp="1"/>
          </p:cNvSpPr>
          <p:nvPr>
            <p:ph type="body" idx="1"/>
          </p:nvPr>
        </p:nvSpPr>
        <p:spPr>
          <a:xfrm>
            <a:off x="457200"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709159"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0953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RespectAbility Title Slide">
    <p:spTree>
      <p:nvGrpSpPr>
        <p:cNvPr id="1" name="Shape 17"/>
        <p:cNvGrpSpPr/>
        <p:nvPr/>
      </p:nvGrpSpPr>
      <p:grpSpPr>
        <a:xfrm>
          <a:off x="0" y="0"/>
          <a:ext cx="0" cy="0"/>
          <a:chOff x="0" y="0"/>
          <a:chExt cx="0" cy="0"/>
        </a:xfrm>
      </p:grpSpPr>
      <p:sp>
        <p:nvSpPr>
          <p:cNvPr id="18" name="Shape 18"/>
          <p:cNvSpPr txBox="1">
            <a:spLocks noGrp="1"/>
          </p:cNvSpPr>
          <p:nvPr>
            <p:ph type="subTitle" idx="1"/>
          </p:nvPr>
        </p:nvSpPr>
        <p:spPr>
          <a:xfrm>
            <a:off x="1371613" y="4343411"/>
            <a:ext cx="6400799" cy="1066799"/>
          </a:xfrm>
          <a:prstGeom prst="rect">
            <a:avLst/>
          </a:prstGeom>
          <a:noFill/>
          <a:ln>
            <a:noFill/>
          </a:ln>
        </p:spPr>
        <p:txBody>
          <a:bodyPr/>
          <a:lstStyle>
            <a:lvl1pPr marL="0" marR="0" lvl="0" indent="0" algn="ctr" rtl="0">
              <a:lnSpc>
                <a:spcPct val="100000"/>
              </a:lnSpc>
              <a:spcBef>
                <a:spcPts val="360"/>
              </a:spcBef>
              <a:spcAft>
                <a:spcPts val="0"/>
              </a:spcAft>
              <a:buClr>
                <a:srgbClr val="888888"/>
              </a:buClr>
              <a:buFont typeface="Noto Sans Symbols"/>
              <a:buNone/>
              <a:defRPr sz="18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Noto Sans Symbols"/>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Noto Sans Symbols"/>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Courier New"/>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61920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26" name="Shape 2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9" y="273051"/>
            <a:ext cx="3008313" cy="1162048"/>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33" name="Shape 33"/>
          <p:cNvSpPr txBox="1">
            <a:spLocks noGrp="1"/>
          </p:cNvSpPr>
          <p:nvPr>
            <p:ph type="body" idx="1"/>
          </p:nvPr>
        </p:nvSpPr>
        <p:spPr>
          <a:xfrm>
            <a:off x="3575054" y="273055"/>
            <a:ext cx="5111751" cy="5853111"/>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9" y="1435104"/>
            <a:ext cx="3008313" cy="4691063"/>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792306" y="4800601"/>
            <a:ext cx="5486399" cy="566736"/>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39" name="Shape 39"/>
          <p:cNvSpPr>
            <a:spLocks noGrp="1"/>
          </p:cNvSpPr>
          <p:nvPr>
            <p:ph type="pic" idx="2"/>
          </p:nvPr>
        </p:nvSpPr>
        <p:spPr>
          <a:xfrm>
            <a:off x="1792306" y="612775"/>
            <a:ext cx="5486399" cy="4114800"/>
          </a:xfrm>
          <a:prstGeom prst="rect">
            <a:avLst/>
          </a:prstGeom>
          <a:noFill/>
          <a:ln>
            <a:noFill/>
          </a:ln>
        </p:spPr>
        <p:txBody>
          <a:bodyPr wrap="square" lIns="91416" tIns="91416" rIns="91416" bIns="91416" anchor="t" anchorCtr="0"/>
          <a:lstStyle>
            <a:lvl1pPr marL="0" marR="0" lvl="0" indent="0" algn="l" rtl="0">
              <a:lnSpc>
                <a:spcPct val="100000"/>
              </a:lnSpc>
              <a:spcBef>
                <a:spcPts val="640"/>
              </a:spcBef>
              <a:spcAft>
                <a:spcPts val="0"/>
              </a:spcAft>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560"/>
              </a:spcBef>
              <a:spcAft>
                <a:spcPts val="0"/>
              </a:spcAft>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1792306" y="5367340"/>
            <a:ext cx="5486399" cy="804861"/>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45" name="Shape 45"/>
          <p:cNvSpPr txBox="1">
            <a:spLocks noGrp="1"/>
          </p:cNvSpPr>
          <p:nvPr>
            <p:ph type="body" idx="1"/>
          </p:nvPr>
        </p:nvSpPr>
        <p:spPr>
          <a:xfrm rot="5400000">
            <a:off x="2309029" y="-251619"/>
            <a:ext cx="4525963" cy="8229600"/>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4732340" y="2171700"/>
            <a:ext cx="5851525" cy="20574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50" name="Shape 50"/>
          <p:cNvSpPr txBox="1">
            <a:spLocks noGrp="1"/>
          </p:cNvSpPr>
          <p:nvPr>
            <p:ph type="body" idx="1"/>
          </p:nvPr>
        </p:nvSpPr>
        <p:spPr>
          <a:xfrm rot="5400000">
            <a:off x="541340" y="190505"/>
            <a:ext cx="5851525" cy="6019799"/>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792F-B91A-4F4E-930A-C43992FB1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BECAAB-8685-49E3-B994-67209984566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7B5CB9-3555-4672-BC6B-69791C6A828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39AF8A-470B-47C0-BA2B-4DE5F54E6584}"/>
              </a:ext>
            </a:extLst>
          </p:cNvPr>
          <p:cNvSpPr>
            <a:spLocks noGrp="1"/>
          </p:cNvSpPr>
          <p:nvPr>
            <p:ph type="dt" sz="half" idx="10"/>
          </p:nvPr>
        </p:nvSpPr>
        <p:spPr/>
        <p:txBody>
          <a:bodyPr/>
          <a:lstStyle/>
          <a:p>
            <a:fld id="{CBA1A2EF-F6E0-4237-8885-F410AC987682}" type="datetimeFigureOut">
              <a:rPr lang="en-US" smtClean="0"/>
              <a:t>1/23/2019</a:t>
            </a:fld>
            <a:endParaRPr lang="en-US"/>
          </a:p>
        </p:txBody>
      </p:sp>
      <p:sp>
        <p:nvSpPr>
          <p:cNvPr id="6" name="Footer Placeholder 5">
            <a:extLst>
              <a:ext uri="{FF2B5EF4-FFF2-40B4-BE49-F238E27FC236}">
                <a16:creationId xmlns:a16="http://schemas.microsoft.com/office/drawing/2014/main" id="{CE181F1F-EAC2-4B38-8268-BE7FE7422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561146-A9ED-4C8D-8D14-1AA7BACB8111}"/>
              </a:ext>
            </a:extLst>
          </p:cNvPr>
          <p:cNvSpPr>
            <a:spLocks noGrp="1"/>
          </p:cNvSpPr>
          <p:nvPr>
            <p:ph type="sldNum" sz="quarter" idx="12"/>
          </p:nvPr>
        </p:nvSpPr>
        <p:spPr/>
        <p:txBody>
          <a:bodyPr/>
          <a:lstStyle/>
          <a:p>
            <a:fld id="{98BE5224-0B78-4487-9268-6E3731A2D781}" type="slidenum">
              <a:rPr lang="en-US" smtClean="0"/>
              <a:t>‹#›</a:t>
            </a:fld>
            <a:endParaRPr lang="en-US"/>
          </a:p>
        </p:txBody>
      </p:sp>
    </p:spTree>
    <p:extLst>
      <p:ext uri="{BB962C8B-B14F-4D97-AF65-F5344CB8AC3E}">
        <p14:creationId xmlns:p14="http://schemas.microsoft.com/office/powerpoint/2010/main" val="125851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64" name="Shape 64"/>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marL="409578" marR="0" lvl="1" indent="-321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2pPr>
            <a:lvl3pPr marL="819158" marR="0" lvl="2" indent="-643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3pPr>
            <a:lvl4pPr marL="1228737" marR="0" lvl="3" indent="-9658"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4pPr>
            <a:lvl5pPr marL="1638318" marR="0" lvl="4" indent="-1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5pPr>
            <a:lvl6pPr marL="2047895" marR="0" lvl="5" indent="-340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7476" marR="0" lvl="6" indent="-662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055" marR="0" lvl="7" indent="-9841"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6633" marR="0" lvl="8" indent="-36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indent="-28574" algn="r">
              <a:buClr>
                <a:srgbClr val="888888"/>
              </a:buClr>
              <a:buSzPct val="25000"/>
            </a:pPr>
            <a:fld id="{00000000-1234-1234-1234-123412341234}" type="slidenum">
              <a:rPr lang="en-US" sz="1900" smtClean="0">
                <a:solidFill>
                  <a:srgbClr val="888888"/>
                </a:solidFill>
                <a:latin typeface="Calibri"/>
                <a:ea typeface="Calibri"/>
                <a:cs typeface="Calibri"/>
                <a:sym typeface="Calibri"/>
              </a:rPr>
              <a:pPr indent="-28574" algn="r">
                <a:buClr>
                  <a:srgbClr val="888888"/>
                </a:buClr>
                <a:buSzPct val="25000"/>
              </a:pPr>
              <a:t>‹#›</a:t>
            </a:fld>
            <a:endParaRPr lang="en-US" sz="1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11" name="Shape 11"/>
          <p:cNvSpPr txBox="1">
            <a:spLocks noGrp="1"/>
          </p:cNvSpPr>
          <p:nvPr>
            <p:ph type="body" idx="1"/>
          </p:nvPr>
        </p:nvSpPr>
        <p:spPr>
          <a:xfrm>
            <a:off x="457200" y="1600213"/>
            <a:ext cx="8229600" cy="4525963"/>
          </a:xfrm>
          <a:prstGeom prst="rect">
            <a:avLst/>
          </a:prstGeom>
          <a:noFill/>
          <a:ln>
            <a:noFill/>
          </a:ln>
        </p:spPr>
        <p:txBody>
          <a:bodyPr wrap="square" lIns="91416" tIns="91416" rIns="91416" bIns="91416" anchor="t" anchorCtr="0"/>
          <a:lstStyle>
            <a:lvl1pPr marL="5461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400" marR="0" lvl="1" indent="762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954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27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84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41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553218" y="6173788"/>
            <a:ext cx="2133599" cy="365125"/>
          </a:xfrm>
          <a:prstGeom prst="rect">
            <a:avLst/>
          </a:prstGeom>
          <a:noFill/>
          <a:ln>
            <a:noFill/>
          </a:ln>
        </p:spPr>
        <p:txBody>
          <a:bodyPr wrap="square" lIns="91266" tIns="45622" rIns="91266" bIns="45622" anchor="ctr" anchorCtr="0">
            <a:noAutofit/>
          </a:bodyPr>
          <a:lstStyle/>
          <a:p>
            <a:pPr indent="-19050" algn="r">
              <a:buClr>
                <a:srgbClr val="888888"/>
              </a:buClr>
              <a:buSzPct val="25000"/>
            </a:pPr>
            <a:fld id="{00000000-1234-1234-1234-123412341234}" type="slidenum">
              <a:rPr lang="en-US" sz="1200" smtClean="0">
                <a:solidFill>
                  <a:srgbClr val="888888"/>
                </a:solidFill>
              </a:rPr>
              <a:pPr indent="-19050" algn="r">
                <a:buClr>
                  <a:srgbClr val="888888"/>
                </a:buClr>
                <a:buSzPct val="25000"/>
              </a:pPr>
              <a:t>‹#›</a:t>
            </a:fld>
            <a:endParaRPr lang="en-US" sz="1200">
              <a:solidFill>
                <a:srgbClr val="888888"/>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0" y="1"/>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5" name="Shape 55"/>
          <p:cNvSpPr/>
          <p:nvPr/>
        </p:nvSpPr>
        <p:spPr>
          <a:xfrm>
            <a:off x="207838" y="201725"/>
            <a:ext cx="1870375" cy="791537"/>
          </a:xfrm>
          <a:prstGeom prst="rect">
            <a:avLst/>
          </a:prstGeom>
          <a:blipFill rotWithShape="1">
            <a:blip r:embed="rId6">
              <a:alphaModFix/>
            </a:blip>
            <a:stretch>
              <a:fillRect/>
            </a:stretch>
          </a:blip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6" name="Shape 56"/>
          <p:cNvSpPr/>
          <p:nvPr/>
        </p:nvSpPr>
        <p:spPr>
          <a:xfrm>
            <a:off x="1458836" y="401712"/>
            <a:ext cx="56573" cy="5827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7" name="Shape 57"/>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8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58" name="Shape 58"/>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1143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1pPr>
            <a:lvl2pPr marL="409619" marR="0" lvl="1" indent="111081"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2pPr>
            <a:lvl3pPr marL="819239" marR="0" lvl="2" indent="10786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3pPr>
            <a:lvl4pPr marL="1228860" marR="0" lvl="3" indent="10464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4pPr>
            <a:lvl5pPr marL="1638479" marR="0" lvl="4" indent="11412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5pPr>
            <a:lvl6pPr marL="2048101" marR="0" lvl="5" indent="11089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457721" marR="0" lvl="6" indent="10767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2867341" marR="0" lvl="7" indent="104458"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276960" marR="0" lvl="8" indent="11393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08981" y="6377944"/>
            <a:ext cx="2926079" cy="246221"/>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77944"/>
            <a:ext cx="2103120" cy="246221"/>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83680" y="6377944"/>
            <a:ext cx="2103120" cy="246221"/>
          </a:xfrm>
          <a:prstGeom prst="rect">
            <a:avLst/>
          </a:prstGeom>
          <a:noFill/>
          <a:ln>
            <a:noFill/>
          </a:ln>
        </p:spPr>
        <p:txBody>
          <a:bodyPr wrap="square" lIns="0" tIns="0" rIns="0" bIns="0" anchor="t" anchorCtr="0">
            <a:noAutofit/>
          </a:bodyPr>
          <a:lstStyle/>
          <a:p>
            <a:pPr indent="-25398" algn="r">
              <a:buClr>
                <a:srgbClr val="888888"/>
              </a:buClr>
              <a:buSzPct val="25000"/>
            </a:pPr>
            <a:fld id="{00000000-1234-1234-1234-123412341234}" type="slidenum">
              <a:rPr lang="en-US" sz="1600" smtClean="0">
                <a:solidFill>
                  <a:srgbClr val="888888"/>
                </a:solidFill>
                <a:latin typeface="Calibri"/>
                <a:ea typeface="Calibri"/>
                <a:cs typeface="Calibri"/>
                <a:sym typeface="Calibri"/>
              </a:rPr>
              <a:pPr indent="-25398" algn="r">
                <a:buClr>
                  <a:srgbClr val="888888"/>
                </a:buClr>
                <a:buSzPct val="25000"/>
              </a:pPr>
              <a:t>‹#›</a:t>
            </a:fld>
            <a:endParaRPr lang="en-US" sz="16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 id="2147483658" r:id="rId2"/>
    <p:sldLayoutId id="2147483681" r:id="rId3"/>
    <p:sldLayoutId id="214748369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title="gray triangle corner decoration"/>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title="gray triange corner decoration"/>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title="WorkforceGPS logo"/>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title="Employment and Training Admin/US Department of Labor text image"/>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7035114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pectability.org/2014/12/disability-etiquette/" TargetMode="External"/><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askearn.org/about/" TargetMode="External"/><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pectability.org/2014/11/want-to-make-your-documents-and-presentations-accessible-to-individuals-with-disabilities-free-webinar-to-learn-easy-ways-to-do-it-for-free/" TargetMode="External"/><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hyperlink" Target="https://www.youtube.com/watch?v=hSrfeCk_Bzw&amp;list=PL7lfR31A58RZMwsBsvnLGK7OoQ7MESmAm&amp;index=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respectability.org/inclusion-toolkits/disability-faq/#q10" TargetMode="External"/><Relationship Id="rId2" Type="http://schemas.openxmlformats.org/officeDocument/2006/relationships/hyperlink" Target="https://www.respectability.org/inclusion-toolkits/disability-faq/#q12"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spectability.org/resources/Employers-Embracing-Employees-Disabilities/" TargetMode="External"/><Relationship Id="rId2" Type="http://schemas.openxmlformats.org/officeDocument/2006/relationships/image" Target="../media/image14.jpg"/><Relationship Id="rId1" Type="http://schemas.openxmlformats.org/officeDocument/2006/relationships/slideLayout" Target="../slideLayouts/slideLayout10.xml"/><Relationship Id="rId5" Type="http://schemas.openxmlformats.org/officeDocument/2006/relationships/hyperlink" Target="https://askjan.org/index.html" TargetMode="External"/><Relationship Id="rId4" Type="http://schemas.openxmlformats.org/officeDocument/2006/relationships/hyperlink" Target="https://tapability.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jpg"/><Relationship Id="rId4" Type="http://schemas.openxmlformats.org/officeDocument/2006/relationships/hyperlink" Target="http://www.respectability.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hyperlink" Target="mailto:DebbieF@RespectAbility.org"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amazon.com/Shattered-Dreams-Broken-Pieces-Walton/dp/1533595151" TargetMode="External"/><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4" name="Shape 169">
            <a:extLst>
              <a:ext uri="{FF2B5EF4-FFF2-40B4-BE49-F238E27FC236}">
                <a16:creationId xmlns:a16="http://schemas.microsoft.com/office/drawing/2014/main" id="{198C204F-A8D6-4B23-825E-B3DB91950AAC}"/>
              </a:ext>
            </a:extLst>
          </p:cNvPr>
          <p:cNvSpPr txBox="1">
            <a:spLocks/>
          </p:cNvSpPr>
          <p:nvPr/>
        </p:nvSpPr>
        <p:spPr>
          <a:xfrm>
            <a:off x="735568" y="4486986"/>
            <a:ext cx="7672861" cy="1645380"/>
          </a:xfrm>
          <a:prstGeom prst="rect">
            <a:avLst/>
          </a:prstGeom>
          <a:noFill/>
          <a:ln>
            <a:noFill/>
          </a:ln>
        </p:spPr>
        <p:txBody>
          <a:bodyPr vert="horz" wrap="square" lIns="68450" tIns="34217" rIns="68450" bIns="34217"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spcAft>
                <a:spcPts val="225"/>
              </a:spcAft>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rPr>
              <a:t>Keynote Speaker:  Donna Walton, </a:t>
            </a:r>
            <a:r>
              <a:rPr lang="en-US" sz="1400" b="1" dirty="0" err="1">
                <a:solidFill>
                  <a:schemeClr val="dk1"/>
                </a:solidFill>
                <a:latin typeface="Libre Baskerville" panose="020B0604020202020204" charset="0"/>
                <a:ea typeface="Libre Baskerville"/>
                <a:cs typeface="Libre Baskerville"/>
                <a:sym typeface="Libre Baskerville"/>
              </a:rPr>
              <a:t>Ed.D</a:t>
            </a:r>
            <a:r>
              <a:rPr lang="en-US" sz="1400" b="1" dirty="0">
                <a:solidFill>
                  <a:schemeClr val="dk1"/>
                </a:solidFill>
                <a:latin typeface="Libre Baskerville" panose="020B0604020202020204" charset="0"/>
                <a:ea typeface="Libre Baskerville"/>
                <a:cs typeface="Libre Baskerville"/>
                <a:sym typeface="Libre Baskerville"/>
              </a:rPr>
              <a:t>, </a:t>
            </a:r>
            <a:r>
              <a:rPr lang="en-US" sz="1400" b="1" dirty="0" err="1">
                <a:solidFill>
                  <a:schemeClr val="dk1"/>
                </a:solidFill>
                <a:latin typeface="Libre Baskerville" panose="020B0604020202020204" charset="0"/>
                <a:ea typeface="Libre Baskerville"/>
                <a:cs typeface="Libre Baskerville"/>
                <a:sym typeface="Libre Baskerville"/>
              </a:rPr>
              <a:t>RespectAbility</a:t>
            </a:r>
            <a:r>
              <a:rPr lang="en-US" sz="1400" b="1" dirty="0">
                <a:solidFill>
                  <a:schemeClr val="dk1"/>
                </a:solidFill>
                <a:latin typeface="Libre Baskerville" panose="020B0604020202020204" charset="0"/>
                <a:ea typeface="Libre Baskerville"/>
                <a:cs typeface="Libre Baskerville"/>
                <a:sym typeface="Libre Baskerville"/>
              </a:rPr>
              <a:t> Board Member and Founder and President of </a:t>
            </a:r>
            <a:r>
              <a:rPr lang="en-US" sz="1400" b="1" i="1" dirty="0">
                <a:solidFill>
                  <a:schemeClr val="dk1"/>
                </a:solidFill>
                <a:latin typeface="Libre Baskerville" panose="020B0604020202020204" charset="0"/>
                <a:ea typeface="Libre Baskerville"/>
                <a:cs typeface="Libre Baskerville"/>
                <a:sym typeface="Libre Baskerville"/>
              </a:rPr>
              <a:t>Divas with Disabilities</a:t>
            </a:r>
          </a:p>
          <a:p>
            <a:pPr marL="0" indent="0" algn="ctr">
              <a:lnSpc>
                <a:spcPct val="115000"/>
              </a:lnSpc>
              <a:spcBef>
                <a:spcPts val="0"/>
              </a:spcBef>
              <a:spcAft>
                <a:spcPts val="225"/>
              </a:spcAft>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rPr>
              <a:t>Presenter:  Stephanie Farfan, Policy, Practices, and Latinx Outreach Associate, </a:t>
            </a:r>
            <a:r>
              <a:rPr lang="en-US" sz="1400" b="1" dirty="0" err="1">
                <a:solidFill>
                  <a:schemeClr val="dk1"/>
                </a:solidFill>
                <a:latin typeface="Libre Baskerville" panose="020B0604020202020204" charset="0"/>
                <a:ea typeface="Libre Baskerville"/>
                <a:cs typeface="Libre Baskerville"/>
                <a:sym typeface="Libre Baskerville"/>
              </a:rPr>
              <a:t>RespectAbility</a:t>
            </a:r>
            <a:endParaRPr lang="en-US" sz="1400" b="1" dirty="0">
              <a:solidFill>
                <a:schemeClr val="dk1"/>
              </a:solidFill>
              <a:latin typeface="Libre Baskerville" panose="020B0604020202020204" charset="0"/>
              <a:ea typeface="Libre Baskerville"/>
              <a:cs typeface="Libre Baskerville"/>
              <a:sym typeface="Libre Baskerville"/>
            </a:endParaRPr>
          </a:p>
          <a:p>
            <a:pPr marL="0" indent="0" algn="ctr">
              <a:lnSpc>
                <a:spcPct val="115000"/>
              </a:lnSpc>
              <a:spcBef>
                <a:spcPts val="0"/>
              </a:spcBef>
              <a:spcAft>
                <a:spcPts val="225"/>
              </a:spcAft>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rPr>
              <a:t>Debbie Fink, Director of Community Outreach and Impact, </a:t>
            </a:r>
            <a:r>
              <a:rPr lang="en-US" sz="1400" b="1" dirty="0" err="1">
                <a:solidFill>
                  <a:schemeClr val="dk1"/>
                </a:solidFill>
                <a:latin typeface="Libre Baskerville" panose="020B0604020202020204" charset="0"/>
                <a:ea typeface="Libre Baskerville"/>
                <a:cs typeface="Libre Baskerville"/>
                <a:sym typeface="Libre Baskerville"/>
              </a:rPr>
              <a:t>RespectAbility</a:t>
            </a:r>
            <a:endParaRPr lang="en-US" sz="1400" b="1" dirty="0">
              <a:solidFill>
                <a:schemeClr val="dk1"/>
              </a:solidFill>
              <a:latin typeface="Libre Baskerville" panose="020B0604020202020204" charset="0"/>
              <a:ea typeface="Libre Baskerville"/>
              <a:cs typeface="Libre Baskerville"/>
              <a:sym typeface="Libre Baskerville"/>
            </a:endParaRPr>
          </a:p>
          <a:p>
            <a:pPr marL="0" indent="0" algn="ctr">
              <a:lnSpc>
                <a:spcPct val="115000"/>
              </a:lnSpc>
              <a:spcBef>
                <a:spcPts val="0"/>
              </a:spcBef>
              <a:spcAft>
                <a:spcPts val="225"/>
              </a:spcAft>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rPr>
              <a:t>Vivian Bass, Board Member, </a:t>
            </a:r>
            <a:r>
              <a:rPr lang="en-US" sz="1400" b="1" dirty="0" err="1">
                <a:solidFill>
                  <a:schemeClr val="dk1"/>
                </a:solidFill>
                <a:latin typeface="Libre Baskerville" panose="020B0604020202020204" charset="0"/>
                <a:ea typeface="Libre Baskerville"/>
                <a:cs typeface="Libre Baskerville"/>
                <a:sym typeface="Libre Baskerville"/>
              </a:rPr>
              <a:t>RespectAbility</a:t>
            </a:r>
            <a:endParaRPr lang="en-US" sz="1400" b="1" dirty="0">
              <a:solidFill>
                <a:schemeClr val="dk1"/>
              </a:solidFill>
              <a:latin typeface="Libre Baskerville" panose="020B0604020202020204" charset="0"/>
              <a:ea typeface="Libre Baskerville"/>
              <a:cs typeface="Libre Baskerville"/>
              <a:sym typeface="Libre Baskerville"/>
            </a:endParaRPr>
          </a:p>
          <a:p>
            <a:pPr marL="0" indent="0" algn="ctr">
              <a:lnSpc>
                <a:spcPct val="115000"/>
              </a:lnSpc>
              <a:spcBef>
                <a:spcPts val="0"/>
              </a:spcBef>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hlinkClick r:id="rId3"/>
              </a:rPr>
              <a:t>www.RespectAbility.org</a:t>
            </a:r>
            <a:r>
              <a:rPr lang="en-US" sz="1400" b="1" dirty="0">
                <a:solidFill>
                  <a:schemeClr val="dk1"/>
                </a:solidFill>
                <a:latin typeface="Libre Baskerville" panose="020B0604020202020204" charset="0"/>
                <a:ea typeface="Libre Baskerville"/>
                <a:cs typeface="Libre Baskerville"/>
                <a:sym typeface="Libre Baskerville"/>
              </a:rPr>
              <a:t> </a:t>
            </a:r>
          </a:p>
        </p:txBody>
      </p:sp>
      <p:sp>
        <p:nvSpPr>
          <p:cNvPr id="4" name="Content Placeholder 3">
            <a:extLst>
              <a:ext uri="{FF2B5EF4-FFF2-40B4-BE49-F238E27FC236}">
                <a16:creationId xmlns:a16="http://schemas.microsoft.com/office/drawing/2014/main" id="{AFFF38B5-2C1F-417E-ADAE-828BED303EF8}"/>
              </a:ext>
            </a:extLst>
          </p:cNvPr>
          <p:cNvSpPr>
            <a:spLocks noGrp="1"/>
          </p:cNvSpPr>
          <p:nvPr>
            <p:ph sz="half" idx="1"/>
          </p:nvPr>
        </p:nvSpPr>
        <p:spPr>
          <a:xfrm>
            <a:off x="0" y="1913197"/>
            <a:ext cx="8737532" cy="4474092"/>
          </a:xfrm>
        </p:spPr>
        <p:txBody>
          <a:bodyPr/>
          <a:lstStyle/>
          <a:p>
            <a:pPr marL="508004" indent="0" algn="ctr">
              <a:buClr>
                <a:srgbClr val="000000"/>
              </a:buClr>
              <a:buSzPct val="25000"/>
              <a:buNone/>
            </a:pPr>
            <a:r>
              <a:rPr lang="en-US" sz="2000" b="1" i="1" dirty="0">
                <a:latin typeface="Libre Baskerville" panose="020B0604020202020204" charset="0"/>
                <a:ea typeface="Libre Baskerville"/>
                <a:cs typeface="Libre Baskerville"/>
                <a:sym typeface="Libre Baskerville"/>
              </a:rPr>
              <a:t>Women’s Disability Leadership, Inclusion &amp; Advocacy Series</a:t>
            </a:r>
          </a:p>
          <a:p>
            <a:pPr marL="508004" indent="0" algn="ctr">
              <a:buClr>
                <a:srgbClr val="000000"/>
              </a:buClr>
              <a:buSzPct val="25000"/>
              <a:buNone/>
            </a:pPr>
            <a:r>
              <a:rPr lang="en-US" sz="2000" b="1" i="1" dirty="0">
                <a:latin typeface="Libre Baskerville" panose="020B0604020202020204" charset="0"/>
                <a:ea typeface="Libre Baskerville"/>
                <a:cs typeface="Libre Baskerville"/>
                <a:sym typeface="Libre Baskerville"/>
              </a:rPr>
              <a:t>Presents:</a:t>
            </a:r>
            <a:endParaRPr lang="en-US" b="1" i="1" dirty="0">
              <a:latin typeface="Libre Baskerville" panose="020B0604020202020204" charset="0"/>
              <a:ea typeface="Libre Baskerville"/>
              <a:cs typeface="Libre Baskerville"/>
              <a:sym typeface="Libre Baskerville"/>
            </a:endParaRPr>
          </a:p>
          <a:p>
            <a:pPr marL="508004" indent="0" algn="ctr">
              <a:buClr>
                <a:srgbClr val="000000"/>
              </a:buClr>
              <a:buSzPct val="25000"/>
              <a:buNone/>
            </a:pPr>
            <a:r>
              <a:rPr lang="en-US" sz="3400" b="1" i="1" dirty="0">
                <a:latin typeface="Libre Baskerville" panose="020B0604020202020204" charset="0"/>
                <a:ea typeface="Libre Baskerville"/>
                <a:cs typeface="Libre Baskerville"/>
                <a:sym typeface="Libre Baskerville"/>
              </a:rPr>
              <a:t>Intersectionality Among Women and Girls with Disabilities and Their Allies</a:t>
            </a:r>
          </a:p>
        </p:txBody>
      </p:sp>
      <p:sp>
        <p:nvSpPr>
          <p:cNvPr id="2" name="Title 1">
            <a:extLst>
              <a:ext uri="{FF2B5EF4-FFF2-40B4-BE49-F238E27FC236}">
                <a16:creationId xmlns:a16="http://schemas.microsoft.com/office/drawing/2014/main" id="{B3BAB956-BE6F-4551-AEAD-C50E125A78DC}"/>
              </a:ext>
            </a:extLst>
          </p:cNvPr>
          <p:cNvSpPr>
            <a:spLocks noGrp="1"/>
          </p:cNvSpPr>
          <p:nvPr>
            <p:ph type="title"/>
          </p:nvPr>
        </p:nvSpPr>
        <p:spPr>
          <a:xfrm>
            <a:off x="850832" y="1036352"/>
            <a:ext cx="7886700" cy="994172"/>
          </a:xfrm>
        </p:spPr>
        <p:txBody>
          <a:bodyPr/>
          <a:lstStyle/>
          <a:p>
            <a:r>
              <a:rPr lang="en-US" dirty="0" err="1"/>
              <a:t>RespectAbility</a:t>
            </a:r>
            <a:endParaRPr lang="en-US" dirty="0"/>
          </a:p>
        </p:txBody>
      </p:sp>
      <p:pic>
        <p:nvPicPr>
          <p:cNvPr id="172" name="Shape 172" descr="Black and gold logo of RespectAbility&#10;"/>
          <p:cNvPicPr preferRelativeResize="0"/>
          <p:nvPr/>
        </p:nvPicPr>
        <p:blipFill rotWithShape="1">
          <a:blip r:embed="rId4">
            <a:alphaModFix/>
          </a:blip>
          <a:srcRect/>
          <a:stretch/>
        </p:blipFill>
        <p:spPr>
          <a:xfrm>
            <a:off x="3001916" y="-3103"/>
            <a:ext cx="3800043" cy="1893713"/>
          </a:xfrm>
          <a:prstGeom prst="rect">
            <a:avLst/>
          </a:prstGeom>
          <a:noFill/>
          <a:ln>
            <a:noFill/>
          </a:ln>
        </p:spPr>
      </p:pic>
    </p:spTree>
    <p:extLst>
      <p:ext uri="{BB962C8B-B14F-4D97-AF65-F5344CB8AC3E}">
        <p14:creationId xmlns:p14="http://schemas.microsoft.com/office/powerpoint/2010/main" val="344669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23;p30">
            <a:extLst>
              <a:ext uri="{FF2B5EF4-FFF2-40B4-BE49-F238E27FC236}">
                <a16:creationId xmlns:a16="http://schemas.microsoft.com/office/drawing/2014/main" id="{22535E74-472D-4E27-985B-FE8433409FF0}"/>
              </a:ext>
            </a:extLst>
          </p:cNvPr>
          <p:cNvSpPr/>
          <p:nvPr/>
        </p:nvSpPr>
        <p:spPr>
          <a:xfrm>
            <a:off x="91262" y="4767310"/>
            <a:ext cx="3822454" cy="5768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88" dirty="0">
                <a:solidFill>
                  <a:srgbClr val="000000"/>
                </a:solidFill>
                <a:latin typeface="Calibri"/>
                <a:ea typeface="Calibri"/>
                <a:cs typeface="Calibri"/>
                <a:sym typeface="Calibri"/>
              </a:rPr>
              <a:t>Pictured:  Words “We are all equal” handwritten on palm of hand</a:t>
            </a:r>
            <a:endParaRPr dirty="0"/>
          </a:p>
        </p:txBody>
      </p:sp>
      <p:pic>
        <p:nvPicPr>
          <p:cNvPr id="7" name="Picture 6" descr="image of a palm of a hand with the words &quot;we are all equal&quot; written on it">
            <a:extLst>
              <a:ext uri="{FF2B5EF4-FFF2-40B4-BE49-F238E27FC236}">
                <a16:creationId xmlns:a16="http://schemas.microsoft.com/office/drawing/2014/main" id="{6DD4F0A5-A314-42A9-ABCB-9015DC08CFB6}"/>
              </a:ext>
            </a:extLst>
          </p:cNvPr>
          <p:cNvPicPr>
            <a:picLocks noChangeAspect="1"/>
          </p:cNvPicPr>
          <p:nvPr/>
        </p:nvPicPr>
        <p:blipFill>
          <a:blip r:embed="rId2"/>
          <a:stretch>
            <a:fillRect/>
          </a:stretch>
        </p:blipFill>
        <p:spPr>
          <a:xfrm>
            <a:off x="163620" y="1402186"/>
            <a:ext cx="3679711" cy="3365124"/>
          </a:xfrm>
          <a:prstGeom prst="rect">
            <a:avLst/>
          </a:prstGeom>
        </p:spPr>
      </p:pic>
      <p:sp>
        <p:nvSpPr>
          <p:cNvPr id="2" name="Shape 70">
            <a:extLst>
              <a:ext uri="{FF2B5EF4-FFF2-40B4-BE49-F238E27FC236}">
                <a16:creationId xmlns:a16="http://schemas.microsoft.com/office/drawing/2014/main" id="{61AF4838-84E6-426B-8096-95C9ED0FEF4C}"/>
              </a:ext>
            </a:extLst>
          </p:cNvPr>
          <p:cNvSpPr txBox="1">
            <a:spLocks/>
          </p:cNvSpPr>
          <p:nvPr/>
        </p:nvSpPr>
        <p:spPr>
          <a:xfrm>
            <a:off x="4019812" y="1016055"/>
            <a:ext cx="4861141" cy="5105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a:lstStyle>
          <a:p>
            <a:pPr marL="546100" lvl="1" indent="-342900">
              <a:spcBef>
                <a:spcPts val="638"/>
              </a:spcBef>
              <a:buClr>
                <a:srgbClr val="000000"/>
              </a:buClr>
            </a:pPr>
            <a:endParaRPr lang="en-US" altLang="en-US" sz="2400" baseline="30000" dirty="0">
              <a:latin typeface="Libre Baskerville" panose="020B0604020202020204" charset="0"/>
              <a:cs typeface="Arial" panose="020B0604020202020204" pitchFamily="34" charset="0"/>
              <a:sym typeface="Calibri" panose="020F0502020204030204" pitchFamily="34" charset="0"/>
            </a:endParaRPr>
          </a:p>
          <a:p>
            <a:pPr lvl="0"/>
            <a:r>
              <a:rPr lang="en-US" sz="2800" b="1" dirty="0">
                <a:latin typeface="Baskerville Old Face" panose="02020602080505020303" pitchFamily="18" charset="0"/>
                <a:ea typeface="Libre Baskerville"/>
                <a:cs typeface="Libre Baskerville"/>
                <a:sym typeface="Libre Baskerville"/>
              </a:rPr>
              <a:t>We must send the message time and again that all people are of equal value and must be respected and heard fairly.</a:t>
            </a:r>
          </a:p>
          <a:p>
            <a:pPr lvl="0"/>
            <a:endParaRPr lang="en-US" sz="2800" b="1" dirty="0">
              <a:latin typeface="Baskerville Old Face" panose="02020602080505020303" pitchFamily="18" charset="0"/>
              <a:ea typeface="Libre Baskerville"/>
              <a:cs typeface="Libre Baskerville"/>
              <a:sym typeface="Libre Baskerville"/>
            </a:endParaRPr>
          </a:p>
          <a:p>
            <a:pPr lvl="0"/>
            <a:r>
              <a:rPr lang="en-US" sz="2800" b="1" dirty="0">
                <a:latin typeface="Baskerville Old Face" panose="02020602080505020303" pitchFamily="18" charset="0"/>
                <a:ea typeface="Libre Baskerville"/>
                <a:cs typeface="Libre Baskerville"/>
                <a:sym typeface="Libre Baskerville"/>
              </a:rPr>
              <a:t>This is especially true for women with disabilities and </a:t>
            </a:r>
            <a:r>
              <a:rPr lang="en-US" sz="2800" b="1" i="1" dirty="0">
                <a:latin typeface="Baskerville Old Face" panose="02020602080505020303" pitchFamily="18" charset="0"/>
                <a:ea typeface="Libre Baskerville"/>
                <a:cs typeface="Libre Baskerville"/>
                <a:sym typeface="Libre Baskerville"/>
              </a:rPr>
              <a:t>especially </a:t>
            </a:r>
            <a:r>
              <a:rPr lang="en-US" sz="2800" b="1" dirty="0">
                <a:latin typeface="Baskerville Old Face" panose="02020602080505020303" pitchFamily="18" charset="0"/>
                <a:ea typeface="Libre Baskerville"/>
                <a:cs typeface="Libre Baskerville"/>
                <a:sym typeface="Libre Baskerville"/>
              </a:rPr>
              <a:t>true for women of color with disabilities.</a:t>
            </a:r>
          </a:p>
          <a:p>
            <a:pPr lvl="0"/>
            <a:endParaRPr lang="en-US" sz="2800" b="1" dirty="0">
              <a:latin typeface="Baskerville Old Face" panose="02020602080505020303" pitchFamily="18" charset="0"/>
              <a:ea typeface="Libre Baskerville"/>
              <a:cs typeface="Libre Baskerville"/>
              <a:sym typeface="Libre Baskerville"/>
            </a:endParaRPr>
          </a:p>
          <a:p>
            <a:pPr lvl="0"/>
            <a:r>
              <a:rPr lang="en-US" sz="2800" b="1" i="1" dirty="0">
                <a:latin typeface="Baskerville Old Face" panose="02020602080505020303" pitchFamily="18" charset="0"/>
                <a:ea typeface="Libre Baskerville"/>
                <a:cs typeface="Libre Baskerville"/>
                <a:sym typeface="Libre Baskerville"/>
              </a:rPr>
              <a:t>Your advocacy is crucial!</a:t>
            </a:r>
            <a:endParaRPr lang="en-US" sz="2800" i="1" dirty="0">
              <a:latin typeface="Baskerville Old Face" panose="02020602080505020303" pitchFamily="18" charset="0"/>
            </a:endParaRPr>
          </a:p>
        </p:txBody>
      </p:sp>
      <p:sp>
        <p:nvSpPr>
          <p:cNvPr id="5" name="Title 4">
            <a:extLst>
              <a:ext uri="{FF2B5EF4-FFF2-40B4-BE49-F238E27FC236}">
                <a16:creationId xmlns:a16="http://schemas.microsoft.com/office/drawing/2014/main" id="{39C585AD-2694-49A2-946D-11DCFFCA3BF9}"/>
              </a:ext>
            </a:extLst>
          </p:cNvPr>
          <p:cNvSpPr>
            <a:spLocks noGrp="1"/>
          </p:cNvSpPr>
          <p:nvPr>
            <p:ph type="title" idx="4294967295"/>
          </p:nvPr>
        </p:nvSpPr>
        <p:spPr>
          <a:xfrm>
            <a:off x="2289282" y="1"/>
            <a:ext cx="6591671" cy="1177446"/>
          </a:xfrm>
        </p:spPr>
        <p:txBody>
          <a:bodyPr/>
          <a:lstStyle/>
          <a:p>
            <a:pPr algn="r"/>
            <a:r>
              <a:rPr lang="en-US" sz="3600" b="1" dirty="0">
                <a:solidFill>
                  <a:schemeClr val="bg1"/>
                </a:solidFill>
                <a:latin typeface="Baskerville Old Face" panose="02020602080505020303" pitchFamily="18" charset="77"/>
              </a:rPr>
              <a:t>1. Commit publicly to inclusion of people with disabilities</a:t>
            </a:r>
          </a:p>
        </p:txBody>
      </p:sp>
    </p:spTree>
    <p:extLst>
      <p:ext uri="{BB962C8B-B14F-4D97-AF65-F5344CB8AC3E}">
        <p14:creationId xmlns:p14="http://schemas.microsoft.com/office/powerpoint/2010/main" val="2367755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33;p31">
            <a:extLst>
              <a:ext uri="{FF2B5EF4-FFF2-40B4-BE49-F238E27FC236}">
                <a16:creationId xmlns:a16="http://schemas.microsoft.com/office/drawing/2014/main" id="{55AE8F2A-E711-4FCE-A98D-EBB2CE53B26C}"/>
              </a:ext>
            </a:extLst>
          </p:cNvPr>
          <p:cNvSpPr txBox="1"/>
          <p:nvPr/>
        </p:nvSpPr>
        <p:spPr>
          <a:xfrm>
            <a:off x="319241" y="1912711"/>
            <a:ext cx="8242868" cy="2035834"/>
          </a:xfrm>
          <a:prstGeom prst="rect">
            <a:avLst/>
          </a:prstGeom>
          <a:noFill/>
          <a:ln>
            <a:noFill/>
          </a:ln>
        </p:spPr>
        <p:txBody>
          <a:bodyPr spcFirstLastPara="1" wrap="square" lIns="91425" tIns="91425" rIns="91425" bIns="91425" anchor="ctr" anchorCtr="0">
            <a:noAutofit/>
          </a:bodyPr>
          <a:lstStyle/>
          <a:p>
            <a:pPr marL="457200" lvl="0" indent="-457200" rtl="0">
              <a:spcBef>
                <a:spcPts val="0"/>
              </a:spcBef>
              <a:spcAft>
                <a:spcPts val="0"/>
              </a:spcAft>
              <a:buFont typeface="Wingdings" panose="05000000000000000000" pitchFamily="2" charset="2"/>
              <a:buChar char="v"/>
            </a:pPr>
            <a:r>
              <a:rPr lang="en-US" sz="2800" b="1" dirty="0">
                <a:solidFill>
                  <a:schemeClr val="dk1"/>
                </a:solidFill>
                <a:latin typeface="Baskerville Old Face" panose="02020602080505020303" pitchFamily="18" charset="0"/>
                <a:ea typeface="Libre Baskerville"/>
                <a:cs typeface="Libre Baskerville"/>
                <a:sym typeface="Libre Baskerville"/>
              </a:rPr>
              <a:t>Disability impacts people of all races, genders, sexual orientations, and other backgrounds. </a:t>
            </a:r>
          </a:p>
          <a:p>
            <a:pPr marL="457200" lvl="0" indent="-457200" rtl="0">
              <a:spcBef>
                <a:spcPts val="0"/>
              </a:spcBef>
              <a:spcAft>
                <a:spcPts val="0"/>
              </a:spcAft>
              <a:buFont typeface="Wingdings" panose="05000000000000000000" pitchFamily="2" charset="2"/>
              <a:buChar char="v"/>
            </a:pPr>
            <a:endParaRPr lang="en-US" sz="2800" b="1" dirty="0">
              <a:solidFill>
                <a:schemeClr val="dk1"/>
              </a:solidFill>
              <a:latin typeface="Baskerville Old Face" panose="02020602080505020303" pitchFamily="18" charset="0"/>
              <a:ea typeface="Libre Baskerville"/>
              <a:cs typeface="Libre Baskerville"/>
              <a:sym typeface="Libre Baskerville"/>
            </a:endParaRPr>
          </a:p>
          <a:p>
            <a:pPr marL="457200" lvl="0" indent="-457200" rtl="0">
              <a:spcBef>
                <a:spcPts val="0"/>
              </a:spcBef>
              <a:spcAft>
                <a:spcPts val="0"/>
              </a:spcAft>
              <a:buFont typeface="Wingdings" panose="05000000000000000000" pitchFamily="2" charset="2"/>
              <a:buChar char="v"/>
            </a:pPr>
            <a:r>
              <a:rPr lang="en-US" sz="2800" b="1" dirty="0">
                <a:solidFill>
                  <a:schemeClr val="dk1"/>
                </a:solidFill>
                <a:latin typeface="Baskerville Old Face" panose="02020602080505020303" pitchFamily="18" charset="0"/>
                <a:ea typeface="Libre Baskerville"/>
                <a:cs typeface="Libre Baskerville"/>
                <a:sym typeface="Libre Baskerville"/>
              </a:rPr>
              <a:t>Integrating and owning your multiple identities will make your advocacy work stronger and more effective</a:t>
            </a:r>
            <a:r>
              <a:rPr lang="en-US" sz="2800" dirty="0">
                <a:solidFill>
                  <a:schemeClr val="dk1"/>
                </a:solidFill>
                <a:latin typeface="Baskerville Old Face" panose="02020602080505020303" pitchFamily="18" charset="0"/>
                <a:ea typeface="Libre Baskerville"/>
                <a:cs typeface="Libre Baskerville"/>
                <a:sym typeface="Libre Baskerville"/>
              </a:rPr>
              <a:t>.</a:t>
            </a:r>
            <a:endParaRPr sz="2800" dirty="0">
              <a:solidFill>
                <a:schemeClr val="dk1"/>
              </a:solidFill>
              <a:latin typeface="Baskerville Old Face" panose="02020602080505020303" pitchFamily="18" charset="0"/>
              <a:ea typeface="Libre Baskerville"/>
              <a:cs typeface="Libre Baskerville"/>
              <a:sym typeface="Libre Baskerville"/>
            </a:endParaRPr>
          </a:p>
        </p:txBody>
      </p:sp>
      <p:sp>
        <p:nvSpPr>
          <p:cNvPr id="3" name="Title 2">
            <a:extLst>
              <a:ext uri="{FF2B5EF4-FFF2-40B4-BE49-F238E27FC236}">
                <a16:creationId xmlns:a16="http://schemas.microsoft.com/office/drawing/2014/main" id="{BDE27546-8823-4848-ADA6-89710545F698}"/>
              </a:ext>
            </a:extLst>
          </p:cNvPr>
          <p:cNvSpPr>
            <a:spLocks noGrp="1"/>
          </p:cNvSpPr>
          <p:nvPr>
            <p:ph type="title" idx="4294967295"/>
          </p:nvPr>
        </p:nvSpPr>
        <p:spPr>
          <a:xfrm>
            <a:off x="1970314" y="0"/>
            <a:ext cx="6988649" cy="261257"/>
          </a:xfrm>
        </p:spPr>
        <p:txBody>
          <a:bodyPr/>
          <a:lstStyle/>
          <a:p>
            <a:pPr algn="r" rtl="0"/>
            <a:r>
              <a:rPr lang="en-US" sz="3600" b="1" i="0" dirty="0">
                <a:solidFill>
                  <a:srgbClr val="FFFFFF"/>
                </a:solidFill>
                <a:effectLst/>
                <a:latin typeface="Georgia" panose="02040502050405020303" pitchFamily="18" charset="0"/>
                <a:ea typeface="Libre Baskerville" panose="020B0604020202020204" charset="0"/>
                <a:cs typeface="Libre Baskerville" panose="020B0604020202020204" charset="0"/>
              </a:rPr>
              <a:t>2. Your lived experience can make a difference</a:t>
            </a:r>
            <a:endParaRPr lang="en-US" dirty="0">
              <a:effectLst/>
            </a:endParaRPr>
          </a:p>
        </p:txBody>
      </p:sp>
    </p:spTree>
    <p:extLst>
      <p:ext uri="{BB962C8B-B14F-4D97-AF65-F5344CB8AC3E}">
        <p14:creationId xmlns:p14="http://schemas.microsoft.com/office/powerpoint/2010/main" val="216878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6C048B1-FEB5-4609-AC26-54C7E62AD94E}"/>
              </a:ext>
            </a:extLst>
          </p:cNvPr>
          <p:cNvSpPr txBox="1"/>
          <p:nvPr/>
        </p:nvSpPr>
        <p:spPr>
          <a:xfrm>
            <a:off x="6261563" y="5341075"/>
            <a:ext cx="2365453" cy="784830"/>
          </a:xfrm>
          <a:prstGeom prst="rect">
            <a:avLst/>
          </a:prstGeom>
          <a:noFill/>
        </p:spPr>
        <p:txBody>
          <a:bodyPr wrap="square" rtlCol="0">
            <a:spAutoFit/>
          </a:bodyPr>
          <a:lstStyle/>
          <a:p>
            <a:r>
              <a:rPr lang="en-US" dirty="0"/>
              <a:t>Picture: Blind woman with white cane facing the camera.</a:t>
            </a:r>
          </a:p>
        </p:txBody>
      </p:sp>
      <p:pic>
        <p:nvPicPr>
          <p:cNvPr id="4" name="Picture 3" descr="Blind woman facing the camera&#10;">
            <a:extLst>
              <a:ext uri="{FF2B5EF4-FFF2-40B4-BE49-F238E27FC236}">
                <a16:creationId xmlns:a16="http://schemas.microsoft.com/office/drawing/2014/main" id="{22061FEA-03D9-4B64-82FF-E0120922090A}"/>
              </a:ext>
            </a:extLst>
          </p:cNvPr>
          <p:cNvPicPr>
            <a:picLocks noChangeAspect="1"/>
          </p:cNvPicPr>
          <p:nvPr/>
        </p:nvPicPr>
        <p:blipFill>
          <a:blip r:embed="rId2"/>
          <a:stretch>
            <a:fillRect/>
          </a:stretch>
        </p:blipFill>
        <p:spPr>
          <a:xfrm>
            <a:off x="6261564" y="1651862"/>
            <a:ext cx="2365453" cy="3554276"/>
          </a:xfrm>
          <a:prstGeom prst="rect">
            <a:avLst/>
          </a:prstGeom>
        </p:spPr>
      </p:pic>
      <p:sp>
        <p:nvSpPr>
          <p:cNvPr id="9" name="Google Shape;241;p32">
            <a:extLst>
              <a:ext uri="{FF2B5EF4-FFF2-40B4-BE49-F238E27FC236}">
                <a16:creationId xmlns:a16="http://schemas.microsoft.com/office/drawing/2014/main" id="{80F7BF7A-A36D-4EB5-8CB2-D0C75189311B}"/>
              </a:ext>
            </a:extLst>
          </p:cNvPr>
          <p:cNvSpPr txBox="1"/>
          <p:nvPr/>
        </p:nvSpPr>
        <p:spPr>
          <a:xfrm>
            <a:off x="380675" y="1654075"/>
            <a:ext cx="5422800" cy="3687000"/>
          </a:xfrm>
          <a:prstGeom prst="rect">
            <a:avLst/>
          </a:prstGeom>
          <a:noFill/>
          <a:ln>
            <a:noFill/>
          </a:ln>
        </p:spPr>
        <p:txBody>
          <a:bodyPr spcFirstLastPara="1" wrap="square" lIns="88575" tIns="44275" rIns="88575" bIns="44275" anchor="t" anchorCtr="0">
            <a:noAutofit/>
          </a:bodyPr>
          <a:lstStyle/>
          <a:p>
            <a:pPr marL="73963" marR="0" lvl="1" indent="0" algn="l" rtl="0">
              <a:lnSpc>
                <a:spcPct val="100000"/>
              </a:lnSpc>
              <a:spcBef>
                <a:spcPts val="0"/>
              </a:spcBef>
              <a:spcAft>
                <a:spcPts val="0"/>
              </a:spcAft>
              <a:buNone/>
            </a:pPr>
            <a:endParaRPr sz="1800" b="0" i="0" u="none" strike="noStrike" cap="none" dirty="0">
              <a:solidFill>
                <a:srgbClr val="000000"/>
              </a:solidFill>
              <a:latin typeface="Baskerville Old Face" panose="02020602080505020303" pitchFamily="18" charset="0"/>
              <a:ea typeface="Libre Baskerville"/>
              <a:cs typeface="Libre Baskerville"/>
              <a:sym typeface="Libre Baskerville"/>
            </a:endParaRPr>
          </a:p>
          <a:p>
            <a:pPr marL="558800" marR="0" lvl="0" indent="-457200" algn="l" rtl="0">
              <a:lnSpc>
                <a:spcPct val="100000"/>
              </a:lnSpc>
              <a:spcBef>
                <a:spcPts val="0"/>
              </a:spcBef>
              <a:spcAft>
                <a:spcPts val="0"/>
              </a:spcAft>
              <a:buSzPct val="100000"/>
              <a:buFont typeface="Wingdings" panose="05000000000000000000" pitchFamily="2" charset="2"/>
              <a:buChar char="v"/>
            </a:pPr>
            <a:r>
              <a:rPr lang="en-US" sz="2800" dirty="0">
                <a:solidFill>
                  <a:srgbClr val="000000"/>
                </a:solidFill>
                <a:latin typeface="Baskerville Old Face" panose="02020602080505020303" pitchFamily="18" charset="0"/>
                <a:ea typeface="Libre Baskerville"/>
                <a:cs typeface="Libre Baskerville"/>
                <a:sym typeface="Libre Baskerville"/>
              </a:rPr>
              <a:t>Decide whether you prefer </a:t>
            </a:r>
            <a:r>
              <a:rPr lang="en-US" sz="2800" dirty="0">
                <a:latin typeface="Baskerville Old Face" panose="02020602080505020303" pitchFamily="18" charset="0"/>
                <a:ea typeface="Libre Baskerville"/>
                <a:cs typeface="Libre Baskerville"/>
                <a:sym typeface="Libre Baskerville"/>
              </a:rPr>
              <a:t>“person first”</a:t>
            </a:r>
            <a:r>
              <a:rPr lang="en-US" sz="2800" dirty="0">
                <a:solidFill>
                  <a:srgbClr val="000000"/>
                </a:solidFill>
                <a:latin typeface="Baskerville Old Face" panose="02020602080505020303" pitchFamily="18" charset="0"/>
                <a:ea typeface="Libre Baskerville"/>
                <a:cs typeface="Libre Baskerville"/>
                <a:sym typeface="Libre Baskerville"/>
              </a:rPr>
              <a:t> or “identity first” language. </a:t>
            </a:r>
            <a:endParaRPr sz="2800" dirty="0">
              <a:solidFill>
                <a:srgbClr val="000000"/>
              </a:solidFill>
              <a:latin typeface="Baskerville Old Face" panose="02020602080505020303" pitchFamily="18" charset="0"/>
              <a:ea typeface="Libre Baskerville"/>
              <a:cs typeface="Libre Baskerville"/>
              <a:sym typeface="Libre Baskerville"/>
            </a:endParaRPr>
          </a:p>
          <a:p>
            <a:pPr marL="558800" marR="0" lvl="0" indent="-457200" algn="l" rtl="0">
              <a:lnSpc>
                <a:spcPct val="100000"/>
              </a:lnSpc>
              <a:spcBef>
                <a:spcPts val="1000"/>
              </a:spcBef>
              <a:spcAft>
                <a:spcPts val="0"/>
              </a:spcAft>
              <a:buSzPct val="100000"/>
              <a:buFont typeface="Wingdings" panose="05000000000000000000" pitchFamily="2" charset="2"/>
              <a:buChar char="v"/>
            </a:pPr>
            <a:r>
              <a:rPr lang="en-US" sz="2800" dirty="0">
                <a:solidFill>
                  <a:schemeClr val="dk1"/>
                </a:solidFill>
                <a:latin typeface="Baskerville Old Face" panose="02020602080505020303" pitchFamily="18" charset="0"/>
                <a:ea typeface="Libre Baskerville"/>
                <a:cs typeface="Libre Baskerville"/>
                <a:sym typeface="Libre Baskerville"/>
              </a:rPr>
              <a:t>Be comfortable letting other people know your preference.</a:t>
            </a:r>
          </a:p>
          <a:p>
            <a:pPr marL="558800" marR="0" lvl="0" indent="-457200" algn="l" rtl="0">
              <a:lnSpc>
                <a:spcPct val="100000"/>
              </a:lnSpc>
              <a:spcBef>
                <a:spcPts val="1000"/>
              </a:spcBef>
              <a:spcAft>
                <a:spcPts val="0"/>
              </a:spcAft>
              <a:buSzPct val="100000"/>
              <a:buFont typeface="Wingdings" panose="05000000000000000000" pitchFamily="2" charset="2"/>
              <a:buChar char="v"/>
            </a:pPr>
            <a:r>
              <a:rPr lang="en-US" sz="2800" u="sng" dirty="0">
                <a:solidFill>
                  <a:schemeClr val="hlink"/>
                </a:solidFill>
                <a:latin typeface="Baskerville Old Face" panose="02020602080505020303" pitchFamily="18" charset="0"/>
                <a:ea typeface="Libre Baskerville"/>
                <a:cs typeface="Libre Baskerville"/>
                <a:sym typeface="Libre Baskerville"/>
                <a:hlinkClick r:id="rId3"/>
              </a:rPr>
              <a:t>Webinar on Disability Etiquette</a:t>
            </a:r>
            <a:endParaRPr lang="en-US" sz="2800" dirty="0">
              <a:latin typeface="Baskerville Old Face" panose="02020602080505020303" pitchFamily="18" charset="0"/>
              <a:ea typeface="Libre Baskerville"/>
              <a:cs typeface="Libre Baskerville"/>
              <a:sym typeface="Libre Baskerville"/>
            </a:endParaRPr>
          </a:p>
          <a:p>
            <a:pPr marL="0" marR="0" lvl="0" indent="0" algn="l" rtl="0">
              <a:lnSpc>
                <a:spcPct val="100000"/>
              </a:lnSpc>
              <a:spcBef>
                <a:spcPts val="1000"/>
              </a:spcBef>
              <a:spcAft>
                <a:spcPts val="0"/>
              </a:spcAft>
              <a:buNone/>
            </a:pPr>
            <a:endParaRPr lang="en-US" dirty="0"/>
          </a:p>
        </p:txBody>
      </p:sp>
      <p:sp>
        <p:nvSpPr>
          <p:cNvPr id="3" name="Title 2">
            <a:extLst>
              <a:ext uri="{FF2B5EF4-FFF2-40B4-BE49-F238E27FC236}">
                <a16:creationId xmlns:a16="http://schemas.microsoft.com/office/drawing/2014/main" id="{D2C1ED9A-9F2A-4693-BA67-36EF04279CD4}"/>
              </a:ext>
            </a:extLst>
          </p:cNvPr>
          <p:cNvSpPr>
            <a:spLocks noGrp="1"/>
          </p:cNvSpPr>
          <p:nvPr>
            <p:ph type="title" idx="4294967295"/>
          </p:nvPr>
        </p:nvSpPr>
        <p:spPr>
          <a:xfrm>
            <a:off x="1665536" y="0"/>
            <a:ext cx="7168309" cy="479527"/>
          </a:xfrm>
        </p:spPr>
        <p:txBody>
          <a:bodyPr/>
          <a:lstStyle/>
          <a:p>
            <a:pPr algn="r" rtl="0"/>
            <a:r>
              <a:rPr lang="en-US" sz="3600" b="1" i="0" dirty="0">
                <a:solidFill>
                  <a:srgbClr val="FFFFFF"/>
                </a:solidFill>
                <a:effectLst/>
                <a:latin typeface="Georgia" panose="02040502050405020303" pitchFamily="18" charset="0"/>
                <a:ea typeface="Libre Baskerville" panose="020B0604020202020204" charset="0"/>
                <a:cs typeface="Libre Baskerville" panose="020B0604020202020204" charset="0"/>
              </a:rPr>
              <a:t>3. Identity Language Preference</a:t>
            </a:r>
            <a:endParaRPr lang="en-US" dirty="0">
              <a:effectLst/>
            </a:endParaRPr>
          </a:p>
        </p:txBody>
      </p:sp>
    </p:spTree>
    <p:extLst>
      <p:ext uri="{BB962C8B-B14F-4D97-AF65-F5344CB8AC3E}">
        <p14:creationId xmlns:p14="http://schemas.microsoft.com/office/powerpoint/2010/main" val="294401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African American woman in a wheelchair smiling at the camera.">
            <a:extLst>
              <a:ext uri="{FF2B5EF4-FFF2-40B4-BE49-F238E27FC236}">
                <a16:creationId xmlns:a16="http://schemas.microsoft.com/office/drawing/2014/main" id="{0B96E53B-79CF-40E5-9A57-F6A219B9A974}"/>
              </a:ext>
            </a:extLst>
          </p:cNvPr>
          <p:cNvSpPr txBox="1"/>
          <p:nvPr/>
        </p:nvSpPr>
        <p:spPr>
          <a:xfrm>
            <a:off x="102074" y="4065973"/>
            <a:ext cx="3728083" cy="553998"/>
          </a:xfrm>
          <a:prstGeom prst="rect">
            <a:avLst/>
          </a:prstGeom>
          <a:noFill/>
        </p:spPr>
        <p:txBody>
          <a:bodyPr wrap="square" rtlCol="0">
            <a:spAutoFit/>
          </a:bodyPr>
          <a:lstStyle/>
          <a:p>
            <a:r>
              <a:rPr lang="en-US" dirty="0"/>
              <a:t>Picture: African American woman in a wheelchair smiling at the camera.</a:t>
            </a:r>
          </a:p>
        </p:txBody>
      </p:sp>
      <p:pic>
        <p:nvPicPr>
          <p:cNvPr id="3" name="Picture 2" descr="African American woman in a wheelchair smiling at the camera.">
            <a:extLst>
              <a:ext uri="{FF2B5EF4-FFF2-40B4-BE49-F238E27FC236}">
                <a16:creationId xmlns:a16="http://schemas.microsoft.com/office/drawing/2014/main" id="{A775CE4B-8153-4C94-98A4-08E5E6F192C6}"/>
              </a:ext>
            </a:extLst>
          </p:cNvPr>
          <p:cNvPicPr>
            <a:picLocks noChangeAspect="1"/>
          </p:cNvPicPr>
          <p:nvPr/>
        </p:nvPicPr>
        <p:blipFill>
          <a:blip r:embed="rId2"/>
          <a:stretch>
            <a:fillRect/>
          </a:stretch>
        </p:blipFill>
        <p:spPr>
          <a:xfrm>
            <a:off x="102074" y="1507591"/>
            <a:ext cx="3839073" cy="2558382"/>
          </a:xfrm>
          <a:prstGeom prst="rect">
            <a:avLst/>
          </a:prstGeom>
        </p:spPr>
      </p:pic>
      <p:sp>
        <p:nvSpPr>
          <p:cNvPr id="7" name="Text Placeholder 6">
            <a:extLst>
              <a:ext uri="{FF2B5EF4-FFF2-40B4-BE49-F238E27FC236}">
                <a16:creationId xmlns:a16="http://schemas.microsoft.com/office/drawing/2014/main" id="{AB604248-314F-41B6-AF64-1EEE9A7E9C3E}"/>
              </a:ext>
            </a:extLst>
          </p:cNvPr>
          <p:cNvSpPr>
            <a:spLocks noGrp="1"/>
          </p:cNvSpPr>
          <p:nvPr>
            <p:ph type="body" idx="1"/>
          </p:nvPr>
        </p:nvSpPr>
        <p:spPr>
          <a:xfrm>
            <a:off x="4008247" y="1507591"/>
            <a:ext cx="5135753" cy="668691"/>
          </a:xfrm>
        </p:spPr>
        <p:txBody>
          <a:bodyPr/>
          <a:lstStyle/>
          <a:p>
            <a:pPr marL="355600" lvl="0" indent="-342900">
              <a:lnSpc>
                <a:spcPct val="90000"/>
              </a:lnSpc>
              <a:buSzPts val="1800"/>
              <a:buFont typeface="Wingdings" panose="05000000000000000000" pitchFamily="2" charset="2"/>
              <a:buChar char="v"/>
            </a:pPr>
            <a:r>
              <a:rPr lang="en-US" sz="2800" b="1" dirty="0">
                <a:latin typeface="Baskerville Old Face" panose="02020602080505020303" pitchFamily="18" charset="0"/>
                <a:ea typeface="Libre Baskerville"/>
                <a:cs typeface="Libre Baskerville"/>
                <a:sym typeface="Libre Baskerville"/>
              </a:rPr>
              <a:t> See beyond your own disability(</a:t>
            </a:r>
            <a:r>
              <a:rPr lang="en-US" sz="2800" b="1" dirty="0" err="1">
                <a:latin typeface="Baskerville Old Face" panose="02020602080505020303" pitchFamily="18" charset="0"/>
                <a:ea typeface="Libre Baskerville"/>
                <a:cs typeface="Libre Baskerville"/>
                <a:sym typeface="Libre Baskerville"/>
              </a:rPr>
              <a:t>ies</a:t>
            </a:r>
            <a:r>
              <a:rPr lang="en-US" sz="2800" b="1" dirty="0">
                <a:latin typeface="Baskerville Old Face" panose="02020602080505020303" pitchFamily="18" charset="0"/>
                <a:ea typeface="Libre Baskerville"/>
                <a:cs typeface="Libre Baskerville"/>
                <a:sym typeface="Libre Baskerville"/>
              </a:rPr>
              <a:t>) and accommodation requirements.</a:t>
            </a:r>
          </a:p>
          <a:p>
            <a:pPr marL="355600" lvl="0" indent="-342900">
              <a:lnSpc>
                <a:spcPct val="90000"/>
              </a:lnSpc>
              <a:buSzPts val="1800"/>
              <a:buFont typeface="Wingdings" panose="05000000000000000000" pitchFamily="2" charset="2"/>
              <a:buChar char="v"/>
            </a:pPr>
            <a:endParaRPr lang="en-US" sz="2800" b="1" dirty="0">
              <a:latin typeface="Baskerville Old Face" panose="02020602080505020303" pitchFamily="18" charset="0"/>
              <a:ea typeface="Libre Baskerville"/>
              <a:cs typeface="Libre Baskerville"/>
              <a:sym typeface="Libre Baskerville"/>
            </a:endParaRPr>
          </a:p>
          <a:p>
            <a:pPr marL="355600" lvl="0" indent="-342900">
              <a:lnSpc>
                <a:spcPct val="90000"/>
              </a:lnSpc>
              <a:buSzPts val="1800"/>
              <a:buFont typeface="Wingdings" panose="05000000000000000000" pitchFamily="2" charset="2"/>
              <a:buChar char="v"/>
            </a:pPr>
            <a:r>
              <a:rPr lang="en-US" sz="2800" b="1" dirty="0">
                <a:latin typeface="Baskerville Old Face" panose="02020602080505020303" pitchFamily="18" charset="0"/>
                <a:ea typeface="Libre Baskerville"/>
                <a:cs typeface="Libre Baskerville"/>
                <a:sym typeface="Libre Baskerville"/>
              </a:rPr>
              <a:t>Learn about other disabilities and their accommodation requirements.</a:t>
            </a:r>
          </a:p>
          <a:p>
            <a:pPr marL="355600" lvl="0" indent="-342900">
              <a:lnSpc>
                <a:spcPct val="90000"/>
              </a:lnSpc>
              <a:buSzPts val="1800"/>
              <a:buFont typeface="Wingdings" panose="05000000000000000000" pitchFamily="2" charset="2"/>
              <a:buChar char="v"/>
            </a:pPr>
            <a:endParaRPr lang="en-US" sz="2800" b="1" dirty="0">
              <a:latin typeface="Baskerville Old Face" panose="02020602080505020303" pitchFamily="18" charset="0"/>
              <a:ea typeface="Libre Baskerville"/>
              <a:cs typeface="Libre Baskerville"/>
              <a:sym typeface="Libre Baskerville"/>
            </a:endParaRPr>
          </a:p>
          <a:p>
            <a:pPr marL="12700" lvl="0" algn="ctr">
              <a:lnSpc>
                <a:spcPct val="90000"/>
              </a:lnSpc>
              <a:buSzPts val="1800"/>
            </a:pPr>
            <a:r>
              <a:rPr lang="en-US" sz="2800" b="1" i="1" dirty="0">
                <a:latin typeface="Baskerville Old Face" panose="02020602080505020303" pitchFamily="18" charset="0"/>
                <a:ea typeface="Libre Baskerville"/>
                <a:cs typeface="Libre Baskerville"/>
                <a:sym typeface="Libre Baskerville"/>
              </a:rPr>
              <a:t>Advocate for all people with disabilities!</a:t>
            </a:r>
            <a:endParaRPr lang="en-US" sz="2800" b="1" u="sng" dirty="0">
              <a:solidFill>
                <a:schemeClr val="hlink"/>
              </a:solidFill>
              <a:latin typeface="Baskerville Old Face" panose="02020602080505020303" pitchFamily="18" charset="0"/>
              <a:ea typeface="Libre Baskerville"/>
              <a:cs typeface="Libre Baskerville"/>
              <a:sym typeface="Libre Baskerville"/>
              <a:hlinkClick r:id="rId3"/>
            </a:endParaRPr>
          </a:p>
          <a:p>
            <a:pPr marL="12700" lvl="0">
              <a:lnSpc>
                <a:spcPct val="90000"/>
              </a:lnSpc>
              <a:spcBef>
                <a:spcPts val="466"/>
              </a:spcBef>
              <a:buSzPts val="1800"/>
            </a:pPr>
            <a:endParaRPr lang="en-US" sz="2800" b="1" u="sng" dirty="0">
              <a:solidFill>
                <a:schemeClr val="hlink"/>
              </a:solidFill>
              <a:latin typeface="Baskerville Old Face" panose="02020602080505020303" pitchFamily="18" charset="0"/>
              <a:ea typeface="Libre Baskerville"/>
              <a:cs typeface="Libre Baskerville"/>
              <a:sym typeface="Libre Baskerville"/>
              <a:hlinkClick r:id="rId3"/>
            </a:endParaRPr>
          </a:p>
          <a:p>
            <a:pPr marL="12700" lvl="0">
              <a:lnSpc>
                <a:spcPct val="90000"/>
              </a:lnSpc>
              <a:spcBef>
                <a:spcPts val="466"/>
              </a:spcBef>
              <a:buSzPts val="1800"/>
            </a:pPr>
            <a:r>
              <a:rPr lang="en-US" sz="2800" b="1" u="sng" dirty="0">
                <a:solidFill>
                  <a:schemeClr val="hlink"/>
                </a:solidFill>
                <a:latin typeface="Baskerville Old Face" panose="02020602080505020303" pitchFamily="18" charset="0"/>
                <a:ea typeface="Libre Baskerville"/>
                <a:cs typeface="Libre Baskerville"/>
                <a:sym typeface="Libre Baskerville"/>
                <a:hlinkClick r:id="rId3"/>
              </a:rPr>
              <a:t>Resource on Disability Inclusion</a:t>
            </a:r>
            <a:endParaRPr lang="en-US" sz="2800" b="1" dirty="0">
              <a:latin typeface="Baskerville Old Face" panose="02020602080505020303" pitchFamily="18" charset="0"/>
              <a:ea typeface="Libre Baskerville"/>
              <a:cs typeface="Libre Baskerville"/>
              <a:sym typeface="Libre Baskerville"/>
            </a:endParaRPr>
          </a:p>
        </p:txBody>
      </p:sp>
      <p:sp>
        <p:nvSpPr>
          <p:cNvPr id="10" name="Google Shape;259;p34">
            <a:extLst>
              <a:ext uri="{FF2B5EF4-FFF2-40B4-BE49-F238E27FC236}">
                <a16:creationId xmlns:a16="http://schemas.microsoft.com/office/drawing/2014/main" id="{A1E148BC-58E1-4A23-8C22-17F19F1A4A1D}"/>
              </a:ext>
            </a:extLst>
          </p:cNvPr>
          <p:cNvSpPr>
            <a:spLocks noGrp="1"/>
          </p:cNvSpPr>
          <p:nvPr>
            <p:ph type="title"/>
          </p:nvPr>
        </p:nvSpPr>
        <p:spPr>
          <a:xfrm>
            <a:off x="1752600" y="46038"/>
            <a:ext cx="7208540" cy="276999"/>
          </a:xfrm>
          <a:prstGeom prst="rect">
            <a:avLst/>
          </a:prstGeom>
          <a:noFill/>
          <a:ln>
            <a:noFill/>
          </a:ln>
        </p:spPr>
        <p:txBody>
          <a:bodyPr spcFirstLastPara="1" wrap="square" lIns="88725" tIns="44350" rIns="88725" bIns="44350" anchor="t" anchorCtr="0">
            <a:noAutofit/>
          </a:bodyPr>
          <a:lstStyle/>
          <a:p>
            <a:pPr marL="0" marR="0" lvl="0" indent="0" algn="r" rtl="0">
              <a:spcBef>
                <a:spcPts val="0"/>
              </a:spcBef>
              <a:spcAft>
                <a:spcPts val="0"/>
              </a:spcAft>
              <a:buNone/>
            </a:pPr>
            <a:r>
              <a:rPr lang="en-US" sz="3000" b="1" dirty="0">
                <a:solidFill>
                  <a:srgbClr val="FFFFFF"/>
                </a:solidFill>
                <a:latin typeface="Georgia" panose="02040502050405020303" pitchFamily="18" charset="0"/>
                <a:ea typeface="Libre Baskerville"/>
                <a:cs typeface="Libre Baskerville"/>
                <a:sym typeface="Libre Baskerville"/>
              </a:rPr>
              <a:t>4. Become an “</a:t>
            </a:r>
            <a:r>
              <a:rPr lang="en-US" sz="3000" b="1" dirty="0" err="1">
                <a:solidFill>
                  <a:srgbClr val="FFFFFF"/>
                </a:solidFill>
                <a:latin typeface="Georgia" panose="02040502050405020303" pitchFamily="18" charset="0"/>
                <a:ea typeface="Libre Baskerville"/>
                <a:cs typeface="Libre Baskerville"/>
                <a:sym typeface="Libre Baskerville"/>
              </a:rPr>
              <a:t>Inclusionist</a:t>
            </a:r>
            <a:r>
              <a:rPr lang="en-US" sz="3000" b="1" dirty="0">
                <a:solidFill>
                  <a:srgbClr val="FFFFFF"/>
                </a:solidFill>
                <a:latin typeface="Georgia" panose="02040502050405020303" pitchFamily="18" charset="0"/>
                <a:ea typeface="Libre Baskerville"/>
                <a:cs typeface="Libre Baskerville"/>
                <a:sym typeface="Libre Baskerville"/>
              </a:rPr>
              <a:t>” for an organization or agency</a:t>
            </a:r>
            <a:endParaRPr lang="en-US" sz="3000" b="1" dirty="0">
              <a:latin typeface="Georgia" panose="02040502050405020303" pitchFamily="18" charset="0"/>
              <a:ea typeface="Libre Baskerville"/>
              <a:cs typeface="Libre Baskerville"/>
              <a:sym typeface="Libre Baskerville"/>
            </a:endParaRPr>
          </a:p>
        </p:txBody>
      </p:sp>
    </p:spTree>
    <p:extLst>
      <p:ext uri="{BB962C8B-B14F-4D97-AF65-F5344CB8AC3E}">
        <p14:creationId xmlns:p14="http://schemas.microsoft.com/office/powerpoint/2010/main" val="164545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B1EE7D-27CC-450E-8B83-AA353936CC1A}"/>
              </a:ext>
            </a:extLst>
          </p:cNvPr>
          <p:cNvSpPr txBox="1"/>
          <p:nvPr/>
        </p:nvSpPr>
        <p:spPr>
          <a:xfrm>
            <a:off x="191861" y="5278364"/>
            <a:ext cx="3060392" cy="1477328"/>
          </a:xfrm>
          <a:prstGeom prst="rect">
            <a:avLst/>
          </a:prstGeom>
          <a:noFill/>
        </p:spPr>
        <p:txBody>
          <a:bodyPr wrap="square" rtlCol="0">
            <a:spAutoFit/>
          </a:bodyPr>
          <a:lstStyle/>
          <a:p>
            <a:r>
              <a:rPr lang="en-US" dirty="0"/>
              <a:t>Picture: banner on a building which contains a person in wheelchair and the phrase "pardon our appearance as we make our selves accessible to people of all abilities"</a:t>
            </a:r>
          </a:p>
        </p:txBody>
      </p:sp>
      <p:pic>
        <p:nvPicPr>
          <p:cNvPr id="2" name="Picture 1" descr="image of a banner on a building which contains a person in wheelchair and the phrase &quot;pardon our appearance as we make our selves accessible to people of all abilities&quot;">
            <a:extLst>
              <a:ext uri="{FF2B5EF4-FFF2-40B4-BE49-F238E27FC236}">
                <a16:creationId xmlns:a16="http://schemas.microsoft.com/office/drawing/2014/main" id="{95CCE0D7-645C-4794-A17F-DBDE178128C8}"/>
              </a:ext>
            </a:extLst>
          </p:cNvPr>
          <p:cNvPicPr>
            <a:picLocks noChangeAspect="1"/>
          </p:cNvPicPr>
          <p:nvPr/>
        </p:nvPicPr>
        <p:blipFill>
          <a:blip r:embed="rId2"/>
          <a:stretch>
            <a:fillRect/>
          </a:stretch>
        </p:blipFill>
        <p:spPr>
          <a:xfrm>
            <a:off x="191861" y="1322614"/>
            <a:ext cx="2915323" cy="3902847"/>
          </a:xfrm>
          <a:prstGeom prst="rect">
            <a:avLst/>
          </a:prstGeom>
        </p:spPr>
      </p:pic>
      <p:sp>
        <p:nvSpPr>
          <p:cNvPr id="24" name="Google Shape;277;p36">
            <a:extLst>
              <a:ext uri="{FF2B5EF4-FFF2-40B4-BE49-F238E27FC236}">
                <a16:creationId xmlns:a16="http://schemas.microsoft.com/office/drawing/2014/main" id="{FF1B3837-5B9F-4523-80D9-3092AAC8FB76}"/>
              </a:ext>
            </a:extLst>
          </p:cNvPr>
          <p:cNvSpPr txBox="1"/>
          <p:nvPr/>
        </p:nvSpPr>
        <p:spPr>
          <a:xfrm>
            <a:off x="3373516" y="1367885"/>
            <a:ext cx="5643794" cy="4945189"/>
          </a:xfrm>
          <a:prstGeom prst="rect">
            <a:avLst/>
          </a:prstGeom>
          <a:noFill/>
          <a:ln>
            <a:noFill/>
          </a:ln>
        </p:spPr>
        <p:txBody>
          <a:bodyPr spcFirstLastPara="1" wrap="square" lIns="88725" tIns="44350" rIns="88725" bIns="44350" anchor="t" anchorCtr="0">
            <a:noAutofit/>
          </a:bodyPr>
          <a:lstStyle/>
          <a:p>
            <a:pPr marL="342900" marR="0" lvl="0" indent="-342900" algn="l" rtl="0">
              <a:lnSpc>
                <a:spcPct val="90000"/>
              </a:lnSpc>
              <a:spcBef>
                <a:spcPts val="0"/>
              </a:spcBef>
              <a:spcAft>
                <a:spcPts val="0"/>
              </a:spcAft>
              <a:buClr>
                <a:srgbClr val="000000"/>
              </a:buClr>
              <a:buSzPts val="2000"/>
              <a:buFont typeface="Wingdings" panose="05000000000000000000" pitchFamily="2" charset="2"/>
              <a:buChar char="v"/>
            </a:pPr>
            <a:r>
              <a:rPr lang="en-US" sz="2000" b="1" dirty="0">
                <a:solidFill>
                  <a:srgbClr val="000000"/>
                </a:solidFill>
                <a:latin typeface="Baskerville Old Face" panose="02020602080505020303" pitchFamily="18" charset="0"/>
                <a:ea typeface="Libre Baskerville"/>
                <a:cs typeface="Libre Baskerville"/>
                <a:sym typeface="Libre Baskerville"/>
              </a:rPr>
              <a:t>Learn how to identify digital inaccessibility.</a:t>
            </a:r>
          </a:p>
          <a:p>
            <a:pPr marL="342900" marR="0" lvl="0" indent="-342900" algn="l" rtl="0">
              <a:lnSpc>
                <a:spcPct val="90000"/>
              </a:lnSpc>
              <a:spcBef>
                <a:spcPts val="0"/>
              </a:spcBef>
              <a:spcAft>
                <a:spcPts val="0"/>
              </a:spcAft>
              <a:buClr>
                <a:srgbClr val="000000"/>
              </a:buClr>
              <a:buSzPts val="2000"/>
              <a:buFont typeface="Wingdings" panose="05000000000000000000" pitchFamily="2" charset="2"/>
              <a:buChar char="v"/>
            </a:pPr>
            <a:endParaRPr lang="en-US" sz="2000" b="1" dirty="0">
              <a:latin typeface="Baskerville Old Face" panose="02020602080505020303" pitchFamily="18" charset="0"/>
              <a:sym typeface="Libre Baskerville"/>
            </a:endParaRPr>
          </a:p>
          <a:p>
            <a:pPr marL="342900" marR="0" lvl="0" indent="-342900" algn="l" rtl="0">
              <a:lnSpc>
                <a:spcPct val="90000"/>
              </a:lnSpc>
              <a:spcBef>
                <a:spcPts val="0"/>
              </a:spcBef>
              <a:spcAft>
                <a:spcPts val="0"/>
              </a:spcAft>
              <a:buClr>
                <a:srgbClr val="000000"/>
              </a:buClr>
              <a:buSzPts val="2000"/>
              <a:buFont typeface="Wingdings" panose="05000000000000000000" pitchFamily="2" charset="2"/>
              <a:buChar char="v"/>
            </a:pPr>
            <a:r>
              <a:rPr lang="en-US" sz="2000" b="1" dirty="0">
                <a:latin typeface="Baskerville Old Face" panose="02020602080505020303" pitchFamily="18" charset="0"/>
                <a:sym typeface="Libre Baskerville"/>
              </a:rPr>
              <a:t>Figure out who to contact to make a change and follow up!</a:t>
            </a:r>
            <a:endParaRPr sz="2000" b="1" dirty="0">
              <a:latin typeface="Baskerville Old Face" panose="02020602080505020303" pitchFamily="18" charset="0"/>
            </a:endParaRPr>
          </a:p>
          <a:p>
            <a:pPr marL="355227" marR="0" lvl="0" indent="-342900" algn="l" rtl="0">
              <a:lnSpc>
                <a:spcPct val="90000"/>
              </a:lnSpc>
              <a:spcBef>
                <a:spcPts val="0"/>
              </a:spcBef>
              <a:spcAft>
                <a:spcPts val="0"/>
              </a:spcAft>
              <a:buClr>
                <a:srgbClr val="000000"/>
              </a:buClr>
              <a:buSzPts val="2000"/>
              <a:buFont typeface="Wingdings" panose="05000000000000000000" pitchFamily="2" charset="2"/>
              <a:buChar char="v"/>
            </a:pPr>
            <a:endParaRPr sz="2000" b="1" dirty="0">
              <a:solidFill>
                <a:srgbClr val="000000"/>
              </a:solidFill>
              <a:latin typeface="Baskerville Old Face" panose="02020602080505020303" pitchFamily="18" charset="0"/>
              <a:ea typeface="Libre Baskerville"/>
              <a:cs typeface="Libre Baskerville"/>
              <a:sym typeface="Libre Baskerville"/>
            </a:endParaRPr>
          </a:p>
          <a:p>
            <a:pPr marL="342900" marR="0" lvl="0" indent="-342900" algn="l" rtl="0">
              <a:lnSpc>
                <a:spcPct val="90000"/>
              </a:lnSpc>
              <a:spcBef>
                <a:spcPts val="466"/>
              </a:spcBef>
              <a:spcAft>
                <a:spcPts val="0"/>
              </a:spcAft>
              <a:buClr>
                <a:srgbClr val="000000"/>
              </a:buClr>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Caption videos – everyone can do this on YouTube!</a:t>
            </a:r>
            <a:endParaRPr sz="2000" b="1" dirty="0">
              <a:latin typeface="Baskerville Old Face" panose="02020602080505020303" pitchFamily="18" charset="0"/>
              <a:ea typeface="Libre Baskerville"/>
              <a:cs typeface="Libre Baskerville"/>
              <a:sym typeface="Libre Baskerville"/>
            </a:endParaRPr>
          </a:p>
          <a:p>
            <a:pPr marL="355226" marR="0" lvl="0" indent="-342900" algn="l" rtl="0">
              <a:lnSpc>
                <a:spcPct val="90000"/>
              </a:lnSpc>
              <a:spcBef>
                <a:spcPts val="466"/>
              </a:spcBef>
              <a:spcAft>
                <a:spcPts val="0"/>
              </a:spcAft>
              <a:buFont typeface="Wingdings" panose="05000000000000000000" pitchFamily="2" charset="2"/>
              <a:buChar char="v"/>
            </a:pPr>
            <a:endParaRPr sz="2000" b="1" dirty="0">
              <a:latin typeface="Baskerville Old Face" panose="02020602080505020303" pitchFamily="18" charset="0"/>
              <a:ea typeface="Libre Baskerville"/>
              <a:cs typeface="Libre Baskerville"/>
              <a:sym typeface="Libre Baskerville"/>
            </a:endParaRPr>
          </a:p>
          <a:p>
            <a:pPr marL="342900" marR="0" lvl="0" indent="-342900" algn="l" rtl="0">
              <a:lnSpc>
                <a:spcPct val="90000"/>
              </a:lnSpc>
              <a:spcBef>
                <a:spcPts val="466"/>
              </a:spcBef>
              <a:spcAft>
                <a:spcPts val="0"/>
              </a:spcAft>
              <a:buClr>
                <a:srgbClr val="000000"/>
              </a:buClr>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Make documents and presentations accessible </a:t>
            </a:r>
            <a:endParaRPr sz="2000" b="1" dirty="0">
              <a:latin typeface="Baskerville Old Face" panose="02020602080505020303" pitchFamily="18" charset="0"/>
              <a:ea typeface="Libre Baskerville"/>
              <a:cs typeface="Libre Baskerville"/>
              <a:sym typeface="Libre Baskerville"/>
            </a:endParaRPr>
          </a:p>
          <a:p>
            <a:pPr marL="914400" marR="0" lvl="1" indent="-355600" algn="l" rtl="0">
              <a:lnSpc>
                <a:spcPct val="90000"/>
              </a:lnSpc>
              <a:spcBef>
                <a:spcPts val="466"/>
              </a:spcBef>
              <a:spcAft>
                <a:spcPts val="0"/>
              </a:spcAft>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See </a:t>
            </a:r>
            <a:r>
              <a:rPr lang="en-US" sz="2000" b="1" u="sng" dirty="0">
                <a:solidFill>
                  <a:schemeClr val="hlink"/>
                </a:solidFill>
                <a:latin typeface="Baskerville Old Face" panose="02020602080505020303" pitchFamily="18" charset="0"/>
                <a:ea typeface="Libre Baskerville"/>
                <a:cs typeface="Libre Baskerville"/>
                <a:sym typeface="Libre Baskerville"/>
                <a:hlinkClick r:id="rId3"/>
              </a:rPr>
              <a:t>Webinar</a:t>
            </a:r>
            <a:endParaRPr sz="2000" b="1" dirty="0">
              <a:latin typeface="Baskerville Old Face" panose="02020602080505020303" pitchFamily="18" charset="0"/>
              <a:ea typeface="Libre Baskerville"/>
              <a:cs typeface="Libre Baskerville"/>
              <a:sym typeface="Libre Baskerville"/>
            </a:endParaRPr>
          </a:p>
          <a:p>
            <a:pPr marL="355227" marR="0" lvl="0" indent="-342900" algn="l" rtl="0">
              <a:lnSpc>
                <a:spcPct val="90000"/>
              </a:lnSpc>
              <a:spcBef>
                <a:spcPts val="466"/>
              </a:spcBef>
              <a:spcAft>
                <a:spcPts val="0"/>
              </a:spcAft>
              <a:buClr>
                <a:srgbClr val="000000"/>
              </a:buClr>
              <a:buSzPts val="2000"/>
              <a:buFont typeface="Wingdings" panose="05000000000000000000" pitchFamily="2" charset="2"/>
              <a:buChar char="v"/>
            </a:pPr>
            <a:endParaRPr sz="2000" b="1" dirty="0">
              <a:solidFill>
                <a:srgbClr val="000000"/>
              </a:solidFill>
              <a:latin typeface="Baskerville Old Face" panose="02020602080505020303" pitchFamily="18" charset="0"/>
              <a:ea typeface="Libre Baskerville"/>
              <a:cs typeface="Libre Baskerville"/>
              <a:sym typeface="Libre Baskerville"/>
            </a:endParaRPr>
          </a:p>
          <a:p>
            <a:pPr marL="342900" marR="0" lvl="0" indent="-342900" algn="l" rtl="0">
              <a:lnSpc>
                <a:spcPct val="90000"/>
              </a:lnSpc>
              <a:spcBef>
                <a:spcPts val="466"/>
              </a:spcBef>
              <a:spcAft>
                <a:spcPts val="0"/>
              </a:spcAft>
              <a:buClr>
                <a:srgbClr val="0000FF"/>
              </a:buClr>
              <a:buSzPts val="2000"/>
              <a:buFont typeface="Wingdings" panose="05000000000000000000" pitchFamily="2" charset="2"/>
              <a:buChar char="v"/>
            </a:pPr>
            <a:r>
              <a:rPr lang="en-US" sz="2000" b="1" u="sng" dirty="0">
                <a:solidFill>
                  <a:schemeClr val="hlink"/>
                </a:solidFill>
                <a:latin typeface="Baskerville Old Face" panose="02020602080505020303" pitchFamily="18" charset="0"/>
                <a:ea typeface="Libre Baskerville"/>
                <a:cs typeface="Libre Baskerville"/>
                <a:sym typeface="Libre Baskerville"/>
                <a:hlinkClick r:id="rId4"/>
              </a:rPr>
              <a:t>See RespectAbility’s webinar on web accessibility</a:t>
            </a:r>
            <a:endParaRPr lang="en-US" sz="2000" b="1" u="sng" dirty="0">
              <a:solidFill>
                <a:schemeClr val="hlink"/>
              </a:solidFill>
              <a:latin typeface="Baskerville Old Face" panose="02020602080505020303" pitchFamily="18" charset="0"/>
              <a:ea typeface="Libre Baskerville"/>
              <a:cs typeface="Libre Baskerville"/>
              <a:sym typeface="Libre Baskerville"/>
            </a:endParaRPr>
          </a:p>
          <a:p>
            <a:pPr marL="342900" marR="0" lvl="0" indent="-342900" algn="l" rtl="0">
              <a:lnSpc>
                <a:spcPct val="90000"/>
              </a:lnSpc>
              <a:spcBef>
                <a:spcPts val="466"/>
              </a:spcBef>
              <a:spcAft>
                <a:spcPts val="0"/>
              </a:spcAft>
              <a:buClr>
                <a:srgbClr val="0000FF"/>
              </a:buClr>
              <a:buSzPts val="2000"/>
              <a:buFont typeface="Wingdings" panose="05000000000000000000" pitchFamily="2" charset="2"/>
              <a:buChar char="v"/>
            </a:pPr>
            <a:endParaRPr lang="en-US" sz="2000" b="1" u="sng" dirty="0">
              <a:solidFill>
                <a:schemeClr val="hlink"/>
              </a:solidFill>
              <a:latin typeface="Baskerville Old Face" panose="02020602080505020303" pitchFamily="18" charset="0"/>
              <a:sym typeface="Libre Baskerville"/>
            </a:endParaRPr>
          </a:p>
          <a:p>
            <a:pPr marR="0" lvl="0" algn="l" rtl="0">
              <a:lnSpc>
                <a:spcPct val="90000"/>
              </a:lnSpc>
              <a:spcBef>
                <a:spcPts val="466"/>
              </a:spcBef>
              <a:spcAft>
                <a:spcPts val="0"/>
              </a:spcAft>
              <a:buClr>
                <a:srgbClr val="0000FF"/>
              </a:buClr>
              <a:buSzPts val="2000"/>
            </a:pPr>
            <a:r>
              <a:rPr lang="en-US" sz="2000" b="1" i="1" dirty="0">
                <a:solidFill>
                  <a:schemeClr val="tx1"/>
                </a:solidFill>
                <a:latin typeface="Baskerville Old Face" panose="02020602080505020303" pitchFamily="18" charset="0"/>
                <a:sym typeface="Libre Baskerville"/>
              </a:rPr>
              <a:t>Share this information with others!</a:t>
            </a:r>
            <a:endParaRPr sz="2000" b="1" i="1" dirty="0">
              <a:solidFill>
                <a:schemeClr val="tx1"/>
              </a:solidFill>
              <a:latin typeface="Baskerville Old Face" panose="02020602080505020303" pitchFamily="18" charset="0"/>
            </a:endParaRPr>
          </a:p>
          <a:p>
            <a:pPr marL="397593" marR="0" lvl="1" indent="-335957" algn="l" rtl="0">
              <a:lnSpc>
                <a:spcPct val="90000"/>
              </a:lnSpc>
              <a:spcBef>
                <a:spcPts val="0"/>
              </a:spcBef>
              <a:spcAft>
                <a:spcPts val="0"/>
              </a:spcAft>
              <a:buNone/>
            </a:pPr>
            <a:endParaRPr sz="2000" b="0" i="0" u="none" strike="noStrike" cap="none" dirty="0">
              <a:solidFill>
                <a:srgbClr val="000000"/>
              </a:solidFill>
              <a:latin typeface="Libre Baskerville"/>
              <a:ea typeface="Libre Baskerville"/>
              <a:cs typeface="Libre Baskerville"/>
              <a:sym typeface="Libre Baskerville"/>
            </a:endParaRPr>
          </a:p>
          <a:p>
            <a:pPr marL="0" marR="0" lvl="0" indent="0" algn="l" rtl="0">
              <a:spcBef>
                <a:spcPts val="0"/>
              </a:spcBef>
              <a:spcAft>
                <a:spcPts val="0"/>
              </a:spcAft>
              <a:buNone/>
            </a:pPr>
            <a:endParaRPr sz="2000" dirty="0">
              <a:solidFill>
                <a:srgbClr val="000000"/>
              </a:solidFill>
              <a:latin typeface="Libre Baskerville"/>
              <a:ea typeface="Libre Baskerville"/>
              <a:cs typeface="Libre Baskerville"/>
              <a:sym typeface="Libre Baskerville"/>
            </a:endParaRPr>
          </a:p>
        </p:txBody>
      </p:sp>
      <p:sp>
        <p:nvSpPr>
          <p:cNvPr id="4" name="Title 3">
            <a:extLst>
              <a:ext uri="{FF2B5EF4-FFF2-40B4-BE49-F238E27FC236}">
                <a16:creationId xmlns:a16="http://schemas.microsoft.com/office/drawing/2014/main" id="{F38AEAD8-7DB1-42AD-9702-8DE6F6AD6CA0}"/>
              </a:ext>
            </a:extLst>
          </p:cNvPr>
          <p:cNvSpPr>
            <a:spLocks noGrp="1"/>
          </p:cNvSpPr>
          <p:nvPr>
            <p:ph type="title" idx="4294967295"/>
          </p:nvPr>
        </p:nvSpPr>
        <p:spPr>
          <a:xfrm>
            <a:off x="1843645" y="102308"/>
            <a:ext cx="7173665" cy="476775"/>
          </a:xfrm>
        </p:spPr>
        <p:txBody>
          <a:bodyPr/>
          <a:lstStyle/>
          <a:p>
            <a:pPr algn="r" rtl="0"/>
            <a:r>
              <a:rPr lang="en-US" sz="2900" b="1" i="0" dirty="0">
                <a:solidFill>
                  <a:srgbClr val="FFFFFF"/>
                </a:solidFill>
                <a:effectLst/>
                <a:latin typeface="Georgia" panose="02040502050405020303" pitchFamily="18" charset="0"/>
                <a:ea typeface="Libre Baskerville" panose="020B0604020202020204" charset="0"/>
                <a:cs typeface="Libre Baskerville" panose="020B0604020202020204" charset="0"/>
              </a:rPr>
              <a:t>5. Learn how to ensure digital accessibility</a:t>
            </a:r>
            <a:endParaRPr lang="en-US" dirty="0">
              <a:effectLst/>
            </a:endParaRPr>
          </a:p>
        </p:txBody>
      </p:sp>
    </p:spTree>
    <p:extLst>
      <p:ext uri="{BB962C8B-B14F-4D97-AF65-F5344CB8AC3E}">
        <p14:creationId xmlns:p14="http://schemas.microsoft.com/office/powerpoint/2010/main" val="263794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6;p37">
            <a:extLst>
              <a:ext uri="{FF2B5EF4-FFF2-40B4-BE49-F238E27FC236}">
                <a16:creationId xmlns:a16="http://schemas.microsoft.com/office/drawing/2014/main" id="{DCF4EDA2-9B23-41D5-B717-D5A46BA50E0E}"/>
              </a:ext>
            </a:extLst>
          </p:cNvPr>
          <p:cNvSpPr txBox="1"/>
          <p:nvPr/>
        </p:nvSpPr>
        <p:spPr>
          <a:xfrm>
            <a:off x="0" y="1253550"/>
            <a:ext cx="8835546" cy="4350900"/>
          </a:xfrm>
          <a:prstGeom prst="rect">
            <a:avLst/>
          </a:prstGeom>
          <a:noFill/>
          <a:ln>
            <a:noFill/>
          </a:ln>
        </p:spPr>
        <p:txBody>
          <a:bodyPr spcFirstLastPara="1" wrap="square" lIns="88575" tIns="44275" rIns="88575" bIns="44275" anchor="t" anchorCtr="0">
            <a:noAutofit/>
          </a:bodyPr>
          <a:lstStyle/>
          <a:p>
            <a:pPr marL="342900" lvl="0" indent="-342900">
              <a:lnSpc>
                <a:spcPct val="90000"/>
              </a:lnSpc>
              <a:buClr>
                <a:srgbClr val="000000"/>
              </a:buClr>
              <a:buSzPts val="2000"/>
              <a:buFont typeface="Wingdings" panose="05000000000000000000" pitchFamily="2" charset="2"/>
              <a:buChar char="v"/>
            </a:pPr>
            <a:r>
              <a:rPr lang="en-US" sz="2400" b="1" dirty="0">
                <a:latin typeface="Baskerville Old Face" panose="02020602080505020303" pitchFamily="18" charset="0"/>
                <a:ea typeface="Libre Baskerville"/>
                <a:cs typeface="Libre Baskerville"/>
                <a:sym typeface="Libre Baskerville"/>
              </a:rPr>
              <a:t>Learn how to identify physical inaccessibility </a:t>
            </a:r>
            <a:r>
              <a:rPr lang="en-US" sz="2400" b="1" i="1" dirty="0">
                <a:latin typeface="Baskerville Old Face" panose="02020602080505020303" pitchFamily="18" charset="0"/>
                <a:ea typeface="Libre Baskerville"/>
                <a:cs typeface="Libre Baskerville"/>
                <a:sym typeface="Libre Baskerville"/>
              </a:rPr>
              <a:t>before</a:t>
            </a:r>
            <a:r>
              <a:rPr lang="en-US" sz="2400" b="1" dirty="0">
                <a:latin typeface="Baskerville Old Face" panose="02020602080505020303" pitchFamily="18" charset="0"/>
                <a:ea typeface="Libre Baskerville"/>
                <a:cs typeface="Libre Baskerville"/>
                <a:sym typeface="Libre Baskerville"/>
              </a:rPr>
              <a:t> an event.</a:t>
            </a:r>
          </a:p>
          <a:p>
            <a:pPr marL="342900" lvl="0" indent="-342900">
              <a:lnSpc>
                <a:spcPct val="90000"/>
              </a:lnSpc>
              <a:buClr>
                <a:srgbClr val="000000"/>
              </a:buClr>
              <a:buSzPts val="2000"/>
              <a:buFont typeface="Wingdings" panose="05000000000000000000" pitchFamily="2" charset="2"/>
              <a:buChar char="v"/>
            </a:pPr>
            <a:endParaRPr lang="en-US" sz="2400" b="1" dirty="0">
              <a:latin typeface="Baskerville Old Face" panose="02020602080505020303" pitchFamily="18" charset="0"/>
              <a:sym typeface="Libre Baskerville"/>
            </a:endParaRPr>
          </a:p>
          <a:p>
            <a:pPr marL="342900" lvl="0" indent="-342900">
              <a:lnSpc>
                <a:spcPct val="90000"/>
              </a:lnSpc>
              <a:buClr>
                <a:srgbClr val="000000"/>
              </a:buClr>
              <a:buSzPts val="2000"/>
              <a:buFont typeface="Wingdings" panose="05000000000000000000" pitchFamily="2" charset="2"/>
              <a:buChar char="v"/>
            </a:pPr>
            <a:r>
              <a:rPr lang="en-US" sz="2400" b="1" dirty="0">
                <a:latin typeface="Baskerville Old Face" panose="02020602080505020303" pitchFamily="18" charset="0"/>
                <a:sym typeface="Libre Baskerville"/>
              </a:rPr>
              <a:t>Figure out who to contact to make a change and follow up!</a:t>
            </a:r>
          </a:p>
          <a:p>
            <a:pPr marL="342900" lvl="0" indent="-342900">
              <a:lnSpc>
                <a:spcPct val="90000"/>
              </a:lnSpc>
              <a:buClr>
                <a:srgbClr val="000000"/>
              </a:buClr>
              <a:buSzPts val="2000"/>
              <a:buFont typeface="Wingdings" panose="05000000000000000000" pitchFamily="2" charset="2"/>
              <a:buChar char="v"/>
            </a:pPr>
            <a:endParaRPr lang="en-US" sz="2400" b="1" dirty="0">
              <a:latin typeface="Baskerville Old Face" panose="02020602080505020303" pitchFamily="18" charset="0"/>
              <a:sym typeface="Libre Baskerville"/>
            </a:endParaRPr>
          </a:p>
          <a:p>
            <a:pPr marL="342900" lvl="0" indent="-342900">
              <a:lnSpc>
                <a:spcPct val="90000"/>
              </a:lnSpc>
              <a:buClr>
                <a:srgbClr val="000000"/>
              </a:buClr>
              <a:buSzPts val="2000"/>
              <a:buFont typeface="Wingdings" panose="05000000000000000000" pitchFamily="2" charset="2"/>
              <a:buChar char="v"/>
            </a:pPr>
            <a:r>
              <a:rPr lang="en-US" sz="2400" b="1" dirty="0">
                <a:latin typeface="Baskerville Old Face" panose="02020602080505020303" pitchFamily="18" charset="0"/>
                <a:sym typeface="Libre Baskerville"/>
              </a:rPr>
              <a:t> Refer to the </a:t>
            </a:r>
            <a:r>
              <a:rPr lang="en-US" sz="2400" b="1" i="1" dirty="0">
                <a:latin typeface="Baskerville Old Face" panose="02020602080505020303" pitchFamily="18" charset="0"/>
                <a:sym typeface="Libre Baskerville"/>
              </a:rPr>
              <a:t>Disability Access Checklist</a:t>
            </a:r>
            <a:r>
              <a:rPr lang="en-US" sz="2400" b="1" dirty="0">
                <a:latin typeface="Baskerville Old Face" panose="02020602080505020303" pitchFamily="18" charset="0"/>
                <a:sym typeface="Libre Baskerville"/>
              </a:rPr>
              <a:t> in your packet.</a:t>
            </a:r>
            <a:endParaRPr lang="en-US" sz="2400" b="1" dirty="0">
              <a:latin typeface="Baskerville Old Face" panose="02020602080505020303" pitchFamily="18" charset="0"/>
            </a:endParaRPr>
          </a:p>
          <a:p>
            <a:pPr marL="342900" lvl="0" indent="-342900">
              <a:lnSpc>
                <a:spcPct val="90000"/>
              </a:lnSpc>
              <a:buClr>
                <a:srgbClr val="000000"/>
              </a:buClr>
              <a:buSzPts val="2000"/>
              <a:buFont typeface="Wingdings" panose="05000000000000000000" pitchFamily="2" charset="2"/>
              <a:buChar char="v"/>
            </a:pPr>
            <a:endParaRPr lang="en-US" sz="2400" b="1" dirty="0">
              <a:latin typeface="Baskerville Old Face" panose="02020602080505020303" pitchFamily="18" charset="0"/>
              <a:ea typeface="Libre Baskerville"/>
              <a:cs typeface="Libre Baskerville"/>
              <a:sym typeface="Libre Baskerville"/>
            </a:endParaRPr>
          </a:p>
          <a:p>
            <a:pPr lvl="0">
              <a:lnSpc>
                <a:spcPct val="90000"/>
              </a:lnSpc>
              <a:buClr>
                <a:srgbClr val="000000"/>
              </a:buClr>
              <a:buSzPts val="2000"/>
            </a:pPr>
            <a:r>
              <a:rPr lang="en-US" sz="2400" b="1" dirty="0">
                <a:latin typeface="Baskerville Old Face" panose="02020602080505020303" pitchFamily="18" charset="0"/>
                <a:ea typeface="Libre Baskerville"/>
                <a:cs typeface="Libre Baskerville"/>
                <a:sym typeface="Libre Baskerville"/>
              </a:rPr>
              <a:t>     All of the following must be accessible:</a:t>
            </a:r>
          </a:p>
          <a:p>
            <a:pPr marL="914400" lvl="3" indent="-355600">
              <a:lnSpc>
                <a:spcPct val="90000"/>
              </a:lnSpc>
              <a:buClr>
                <a:srgbClr val="000000"/>
              </a:buClr>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Invitation/notification of event</a:t>
            </a:r>
          </a:p>
          <a:p>
            <a:pPr marL="914400" lvl="2" indent="-355600">
              <a:lnSpc>
                <a:spcPct val="90000"/>
              </a:lnSpc>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Facilities</a:t>
            </a:r>
          </a:p>
          <a:p>
            <a:pPr marL="914400" lvl="2" indent="-355600">
              <a:lnSpc>
                <a:spcPct val="90000"/>
              </a:lnSpc>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Communication</a:t>
            </a:r>
          </a:p>
          <a:p>
            <a:pPr marL="914400" lvl="2" indent="-355600">
              <a:lnSpc>
                <a:spcPct val="90000"/>
              </a:lnSpc>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Staff/Volunteers</a:t>
            </a:r>
          </a:p>
          <a:p>
            <a:pPr marL="457200" marR="0" lvl="0" indent="-355600" algn="l" rtl="0">
              <a:lnSpc>
                <a:spcPct val="90000"/>
              </a:lnSpc>
              <a:spcBef>
                <a:spcPts val="0"/>
              </a:spcBef>
              <a:spcAft>
                <a:spcPts val="0"/>
              </a:spcAft>
              <a:buClr>
                <a:srgbClr val="000000"/>
              </a:buClr>
              <a:buSzPts val="2000"/>
              <a:buFont typeface="Wingdings" panose="05000000000000000000" pitchFamily="2" charset="2"/>
              <a:buChar char="v"/>
            </a:pPr>
            <a:endParaRPr lang="en-US" sz="2400" b="1" u="sng" dirty="0">
              <a:solidFill>
                <a:schemeClr val="hlink"/>
              </a:solidFill>
              <a:latin typeface="Baskerville Old Face" panose="02020602080505020303" pitchFamily="18" charset="0"/>
              <a:ea typeface="Libre Baskerville"/>
              <a:cs typeface="Libre Baskerville"/>
              <a:sym typeface="Libre Baskerville"/>
              <a:hlinkClick r:id="rId2">
                <a:extLst>
                  <a:ext uri="{A12FA001-AC4F-418D-AE19-62706E023703}">
                    <ahyp:hlinkClr xmlns:ahyp="http://schemas.microsoft.com/office/drawing/2018/hyperlinkcolor" val="tx"/>
                  </a:ext>
                </a:extLst>
              </a:hlinkClick>
            </a:endParaRPr>
          </a:p>
          <a:p>
            <a:pPr marL="101600" marR="0" lvl="0" algn="l" rtl="0">
              <a:lnSpc>
                <a:spcPct val="90000"/>
              </a:lnSpc>
              <a:spcBef>
                <a:spcPts val="0"/>
              </a:spcBef>
              <a:spcAft>
                <a:spcPts val="0"/>
              </a:spcAft>
              <a:buClr>
                <a:srgbClr val="000000"/>
              </a:buClr>
              <a:buSzPts val="2000"/>
            </a:pPr>
            <a:r>
              <a:rPr lang="en-US" sz="2400" b="1" dirty="0">
                <a:solidFill>
                  <a:schemeClr val="tx1"/>
                </a:solidFill>
                <a:latin typeface="Baskerville Old Face" panose="02020602080505020303" pitchFamily="18" charset="0"/>
                <a:ea typeface="Libre Baskerville"/>
                <a:cs typeface="Libre Baskerville"/>
                <a:sym typeface="Libre Baskerville"/>
                <a:hlinkClick r:id="rId2">
                  <a:extLst>
                    <a:ext uri="{A12FA001-AC4F-418D-AE19-62706E023703}">
                      <ahyp:hlinkClr xmlns:ahyp="http://schemas.microsoft.com/office/drawing/2018/hyperlinkcolor" val="tx"/>
                    </a:ext>
                  </a:extLst>
                </a:hlinkClick>
              </a:rPr>
              <a:t>Additional Resources:</a:t>
            </a:r>
          </a:p>
          <a:p>
            <a:pPr marL="101600" marR="0" lvl="0" algn="l" rtl="0">
              <a:lnSpc>
                <a:spcPct val="90000"/>
              </a:lnSpc>
              <a:spcBef>
                <a:spcPts val="0"/>
              </a:spcBef>
              <a:spcAft>
                <a:spcPts val="0"/>
              </a:spcAft>
              <a:buClr>
                <a:srgbClr val="000000"/>
              </a:buClr>
              <a:buSzPts val="2000"/>
            </a:pPr>
            <a:r>
              <a:rPr lang="en-US" sz="2400" b="1" u="sng" dirty="0">
                <a:solidFill>
                  <a:schemeClr val="hlink"/>
                </a:solidFill>
                <a:latin typeface="Baskerville Old Face" panose="02020602080505020303" pitchFamily="18" charset="0"/>
                <a:ea typeface="Libre Baskerville"/>
                <a:cs typeface="Libre Baskerville"/>
                <a:sym typeface="Libre Baskerville"/>
                <a:hlinkClick r:id="rId2">
                  <a:extLst>
                    <a:ext uri="{A12FA001-AC4F-418D-AE19-62706E023703}">
                      <ahyp:hlinkClr xmlns:ahyp="http://schemas.microsoft.com/office/drawing/2018/hyperlinkcolor" val="tx"/>
                    </a:ext>
                  </a:extLst>
                </a:hlinkClick>
              </a:rPr>
              <a:t>Physical Accessibility</a:t>
            </a:r>
            <a:r>
              <a:rPr lang="en-US" sz="2400" b="1" dirty="0">
                <a:latin typeface="Baskerville Old Face" panose="02020602080505020303" pitchFamily="18" charset="0"/>
                <a:ea typeface="Libre Baskerville"/>
                <a:cs typeface="Libre Baskerville"/>
                <a:sym typeface="Libre Baskerville"/>
              </a:rPr>
              <a:t>            </a:t>
            </a:r>
            <a:r>
              <a:rPr lang="en-US" sz="2400" b="1" u="sng" dirty="0">
                <a:solidFill>
                  <a:schemeClr val="hlink"/>
                </a:solidFill>
                <a:latin typeface="Baskerville Old Face" panose="02020602080505020303" pitchFamily="18" charset="0"/>
                <a:ea typeface="Libre Baskerville"/>
                <a:cs typeface="Libre Baskerville"/>
                <a:sym typeface="Libre Baskerville"/>
                <a:hlinkClick r:id="rId3"/>
              </a:rPr>
              <a:t>Event Checklist</a:t>
            </a:r>
            <a:r>
              <a:rPr lang="en-US" sz="2400" b="1" dirty="0">
                <a:latin typeface="Baskerville Old Face" panose="02020602080505020303" pitchFamily="18" charset="0"/>
                <a:ea typeface="Libre Baskerville"/>
                <a:cs typeface="Libre Baskerville"/>
                <a:sym typeface="Libre Baskerville"/>
              </a:rPr>
              <a:t> </a:t>
            </a:r>
          </a:p>
          <a:p>
            <a:pPr marL="444500" marR="0" lvl="0" indent="-342900" algn="l" rtl="0">
              <a:lnSpc>
                <a:spcPct val="90000"/>
              </a:lnSpc>
              <a:spcBef>
                <a:spcPts val="1000"/>
              </a:spcBef>
              <a:spcAft>
                <a:spcPts val="0"/>
              </a:spcAft>
              <a:buClr>
                <a:srgbClr val="000000"/>
              </a:buClr>
              <a:buSzPts val="2000"/>
              <a:buFont typeface="Wingdings" panose="05000000000000000000" pitchFamily="2" charset="2"/>
              <a:buChar char="v"/>
            </a:pPr>
            <a:endParaRPr sz="2400" b="1" dirty="0">
              <a:latin typeface="Baskerville Old Face" panose="02020602080505020303" pitchFamily="18" charset="0"/>
              <a:ea typeface="Libre Baskerville"/>
              <a:cs typeface="Libre Baskerville"/>
              <a:sym typeface="Libre Baskerville"/>
            </a:endParaRPr>
          </a:p>
        </p:txBody>
      </p:sp>
      <p:sp>
        <p:nvSpPr>
          <p:cNvPr id="2" name="Title 1">
            <a:extLst>
              <a:ext uri="{FF2B5EF4-FFF2-40B4-BE49-F238E27FC236}">
                <a16:creationId xmlns:a16="http://schemas.microsoft.com/office/drawing/2014/main" id="{D711C963-AB53-48DF-AEAD-9E1BED9A0BB5}"/>
              </a:ext>
            </a:extLst>
          </p:cNvPr>
          <p:cNvSpPr>
            <a:spLocks noGrp="1"/>
          </p:cNvSpPr>
          <p:nvPr>
            <p:ph type="title" idx="4294967295"/>
          </p:nvPr>
        </p:nvSpPr>
        <p:spPr>
          <a:xfrm>
            <a:off x="2325869" y="100168"/>
            <a:ext cx="6509677" cy="346147"/>
          </a:xfrm>
        </p:spPr>
        <p:txBody>
          <a:bodyPr/>
          <a:lstStyle/>
          <a:p>
            <a:pPr algn="r" rtl="0"/>
            <a:r>
              <a:rPr lang="en-US" sz="3000" b="1" i="0" dirty="0">
                <a:solidFill>
                  <a:srgbClr val="FFFFFF"/>
                </a:solidFill>
                <a:effectLst/>
                <a:latin typeface="Georgia" panose="02040502050405020303" pitchFamily="18" charset="0"/>
                <a:ea typeface="Libre Baskerville" panose="020B0604020202020204" charset="0"/>
                <a:cs typeface="Libre Baskerville" panose="020B0604020202020204" charset="0"/>
              </a:rPr>
              <a:t>6. Ensure physical accessibility at civic events</a:t>
            </a:r>
            <a:endParaRPr lang="en-US" dirty="0">
              <a:effectLst/>
            </a:endParaRPr>
          </a:p>
        </p:txBody>
      </p:sp>
    </p:spTree>
    <p:extLst>
      <p:ext uri="{BB962C8B-B14F-4D97-AF65-F5344CB8AC3E}">
        <p14:creationId xmlns:p14="http://schemas.microsoft.com/office/powerpoint/2010/main" val="3436552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E6EC2-3EAB-451C-BC04-93AF6B43B443}"/>
              </a:ext>
            </a:extLst>
          </p:cNvPr>
          <p:cNvSpPr/>
          <p:nvPr/>
        </p:nvSpPr>
        <p:spPr>
          <a:xfrm>
            <a:off x="0" y="1206631"/>
            <a:ext cx="9247695" cy="5651369"/>
          </a:xfrm>
          <a:prstGeom prst="rect">
            <a:avLst/>
          </a:prstGeom>
        </p:spPr>
        <p:txBody>
          <a:bodyPr wrap="square">
            <a:spAutoFit/>
          </a:bodyPr>
          <a:lstStyle/>
          <a:p>
            <a:r>
              <a:rPr lang="en-US" sz="2000" dirty="0">
                <a:latin typeface="Baskerville Old Face" panose="02020602080505020303" pitchFamily="18" charset="0"/>
              </a:rPr>
              <a:t>☐ Do you have policies or programs that support inclusion of people with disabilities at all levels? Are they prominent on your website and print materials? </a:t>
            </a:r>
          </a:p>
          <a:p>
            <a:r>
              <a:rPr lang="en-US" sz="2000" dirty="0">
                <a:latin typeface="Baskerville Old Face" panose="02020602080505020303" pitchFamily="18" charset="0"/>
              </a:rPr>
              <a:t>☐ Do you serve people with disabilities as you do everyone else, or are they forced into segregated “special-needs programs”? </a:t>
            </a:r>
          </a:p>
          <a:p>
            <a:r>
              <a:rPr lang="en-US" sz="2000" dirty="0">
                <a:latin typeface="Baskerville Old Face" panose="02020602080505020303" pitchFamily="18" charset="0"/>
              </a:rPr>
              <a:t>☐ Do your event registration forms invite people to request any accommodations they might need, such as sign-language interpreters or the ability to bring a service animal? </a:t>
            </a:r>
          </a:p>
          <a:p>
            <a:r>
              <a:rPr lang="en-US" sz="2000" dirty="0">
                <a:latin typeface="Baskerville Old Face" panose="02020602080505020303" pitchFamily="18" charset="0"/>
              </a:rPr>
              <a:t>☐ Has someone who uses a wheelchair checked the physical accessibility of your oﬃces and/or events? Are they accessible? </a:t>
            </a:r>
          </a:p>
          <a:p>
            <a:r>
              <a:rPr lang="en-US" sz="2000" dirty="0">
                <a:latin typeface="Baskerville Old Face" panose="02020602080505020303" pitchFamily="18" charset="0"/>
              </a:rPr>
              <a:t>☐ Has a person who is blind or who uses adaptive computer technology checked your website, social media and facilities for accessibility? </a:t>
            </a:r>
          </a:p>
          <a:p>
            <a:r>
              <a:rPr lang="en-US" sz="2000" dirty="0">
                <a:latin typeface="Baskerville Old Face" panose="02020602080505020303" pitchFamily="18" charset="0"/>
              </a:rPr>
              <a:t>☐ Do your videos have closed captioning? Do you have a way to communicate with people who are deaf or use adaptive devices? </a:t>
            </a:r>
          </a:p>
          <a:p>
            <a:r>
              <a:rPr lang="en-US" sz="2000" dirty="0">
                <a:latin typeface="Baskerville Old Face" panose="02020602080505020303" pitchFamily="18" charset="0"/>
              </a:rPr>
              <a:t>☐ Have you considered how the language you use may aﬀect your ability to include people with disabilities? </a:t>
            </a:r>
          </a:p>
          <a:p>
            <a:r>
              <a:rPr lang="en-US" sz="2000" dirty="0">
                <a:latin typeface="Baskerville Old Face" panose="02020602080505020303" pitchFamily="18" charset="0"/>
              </a:rPr>
              <a:t>☐ Have you thought about Intersectionality? People with disabilities cut across every demographic – gender, age, race, sexual orientation, etc. </a:t>
            </a:r>
          </a:p>
          <a:p>
            <a:r>
              <a:rPr lang="en-US" sz="2000" dirty="0">
                <a:latin typeface="Baskerville Old Face" panose="02020602080505020303" pitchFamily="18" charset="0"/>
              </a:rPr>
              <a:t>☐ “Nothing about us without us” is more than a slogan in the disability community. Are you including qualiﬁed people with disabilities in leadership positions?</a:t>
            </a:r>
          </a:p>
        </p:txBody>
      </p:sp>
      <p:sp>
        <p:nvSpPr>
          <p:cNvPr id="3" name="Title 2">
            <a:extLst>
              <a:ext uri="{FF2B5EF4-FFF2-40B4-BE49-F238E27FC236}">
                <a16:creationId xmlns:a16="http://schemas.microsoft.com/office/drawing/2014/main" id="{0F10CF3F-C178-41EF-ACD8-17574AC9F0CD}"/>
              </a:ext>
            </a:extLst>
          </p:cNvPr>
          <p:cNvSpPr>
            <a:spLocks noGrp="1"/>
          </p:cNvSpPr>
          <p:nvPr>
            <p:ph type="title" idx="4294967295"/>
          </p:nvPr>
        </p:nvSpPr>
        <p:spPr/>
        <p:txBody>
          <a:bodyPr/>
          <a:lstStyle/>
          <a:p>
            <a:pPr algn="r" rtl="0"/>
            <a:r>
              <a:rPr lang="en-US" sz="3600" b="1" i="0" dirty="0">
                <a:solidFill>
                  <a:srgbClr val="FFFFFF"/>
                </a:solidFill>
                <a:effectLst/>
                <a:latin typeface="Georgia" panose="02040502050405020303" pitchFamily="18" charset="0"/>
                <a:ea typeface="Arial" panose="020B0604020202020204" pitchFamily="34" charset="0"/>
                <a:cs typeface="Arial" panose="020B0604020202020204" pitchFamily="34" charset="0"/>
              </a:rPr>
              <a:t>Disability Access Checklist</a:t>
            </a:r>
            <a:endParaRPr lang="en-US" dirty="0">
              <a:effectLst/>
            </a:endParaRPr>
          </a:p>
        </p:txBody>
      </p:sp>
    </p:spTree>
    <p:extLst>
      <p:ext uri="{BB962C8B-B14F-4D97-AF65-F5344CB8AC3E}">
        <p14:creationId xmlns:p14="http://schemas.microsoft.com/office/powerpoint/2010/main" val="17047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African American woman with leg braces and a walker, looking at the camera.">
            <a:extLst>
              <a:ext uri="{FF2B5EF4-FFF2-40B4-BE49-F238E27FC236}">
                <a16:creationId xmlns:a16="http://schemas.microsoft.com/office/drawing/2014/main" id="{B62F4821-1F58-427E-B2A8-BA3EB11D9E6A}"/>
              </a:ext>
            </a:extLst>
          </p:cNvPr>
          <p:cNvSpPr txBox="1"/>
          <p:nvPr/>
        </p:nvSpPr>
        <p:spPr>
          <a:xfrm>
            <a:off x="5530789" y="5774585"/>
            <a:ext cx="2796466" cy="784830"/>
          </a:xfrm>
          <a:prstGeom prst="rect">
            <a:avLst/>
          </a:prstGeom>
          <a:noFill/>
        </p:spPr>
        <p:txBody>
          <a:bodyPr wrap="square" rtlCol="0">
            <a:spAutoFit/>
          </a:bodyPr>
          <a:lstStyle/>
          <a:p>
            <a:r>
              <a:rPr lang="en-US" dirty="0"/>
              <a:t>Picture: African American woman with leg braces and a walker, looking at the camera.</a:t>
            </a:r>
          </a:p>
        </p:txBody>
      </p:sp>
      <p:pic>
        <p:nvPicPr>
          <p:cNvPr id="3" name="Picture 2" descr="African American woman with leg braces and a walker, looking at the camera">
            <a:extLst>
              <a:ext uri="{FF2B5EF4-FFF2-40B4-BE49-F238E27FC236}">
                <a16:creationId xmlns:a16="http://schemas.microsoft.com/office/drawing/2014/main" id="{203FFC8D-1649-4547-B89C-C12AA6FAAB39}"/>
              </a:ext>
            </a:extLst>
          </p:cNvPr>
          <p:cNvPicPr>
            <a:picLocks noChangeAspect="1"/>
          </p:cNvPicPr>
          <p:nvPr/>
        </p:nvPicPr>
        <p:blipFill>
          <a:blip r:embed="rId2"/>
          <a:stretch>
            <a:fillRect/>
          </a:stretch>
        </p:blipFill>
        <p:spPr>
          <a:xfrm>
            <a:off x="5530789" y="1362870"/>
            <a:ext cx="2933463" cy="4401914"/>
          </a:xfrm>
          <a:prstGeom prst="rect">
            <a:avLst/>
          </a:prstGeom>
        </p:spPr>
      </p:pic>
      <p:sp>
        <p:nvSpPr>
          <p:cNvPr id="9" name="Google Shape;252;p33">
            <a:extLst>
              <a:ext uri="{FF2B5EF4-FFF2-40B4-BE49-F238E27FC236}">
                <a16:creationId xmlns:a16="http://schemas.microsoft.com/office/drawing/2014/main" id="{7A7C59C8-000E-44D4-A3E5-C44F0F9793AF}"/>
              </a:ext>
            </a:extLst>
          </p:cNvPr>
          <p:cNvSpPr txBox="1"/>
          <p:nvPr/>
        </p:nvSpPr>
        <p:spPr>
          <a:xfrm>
            <a:off x="207200" y="1508450"/>
            <a:ext cx="5057258" cy="4564800"/>
          </a:xfrm>
          <a:prstGeom prst="rect">
            <a:avLst/>
          </a:prstGeom>
          <a:noFill/>
          <a:ln>
            <a:noFill/>
          </a:ln>
        </p:spPr>
        <p:txBody>
          <a:bodyPr spcFirstLastPara="1" wrap="square" lIns="88575" tIns="44275" rIns="88575" bIns="44275" anchor="t" anchorCtr="0">
            <a:noAutofit/>
          </a:bodyPr>
          <a:lstStyle/>
          <a:p>
            <a:pPr marL="498549" marR="0" lvl="0" indent="-449820" algn="l" rtl="0">
              <a:lnSpc>
                <a:spcPct val="100000"/>
              </a:lnSpc>
              <a:spcBef>
                <a:spcPts val="0"/>
              </a:spcBef>
              <a:spcAft>
                <a:spcPts val="0"/>
              </a:spcAft>
              <a:buClr>
                <a:srgbClr val="000000"/>
              </a:buClr>
              <a:buSzPct val="100000"/>
              <a:buFont typeface="Wingdings" panose="05000000000000000000" pitchFamily="2" charset="2"/>
              <a:buChar char="v"/>
            </a:pPr>
            <a:r>
              <a:rPr lang="en-US" sz="2800" u="sng" dirty="0" err="1">
                <a:solidFill>
                  <a:schemeClr val="hlink"/>
                </a:solidFill>
                <a:latin typeface="Libre Baskerville"/>
                <a:ea typeface="Libre Baskerville"/>
                <a:cs typeface="Libre Baskerville"/>
                <a:sym typeface="Libre Baskerville"/>
                <a:hlinkClick r:id="rId3"/>
              </a:rPr>
              <a:t>RespectAbility</a:t>
            </a:r>
            <a:r>
              <a:rPr lang="en-US" sz="2800" dirty="0">
                <a:latin typeface="Libre Baskerville"/>
                <a:ea typeface="Libre Baskerville"/>
                <a:cs typeface="Libre Baskerville"/>
                <a:sym typeface="Libre Baskerville"/>
              </a:rPr>
              <a:t>, Best Practices for Employers</a:t>
            </a:r>
            <a:endParaRPr sz="2800" dirty="0">
              <a:latin typeface="Libre Baskerville"/>
              <a:ea typeface="Libre Baskerville"/>
              <a:cs typeface="Libre Baskerville"/>
              <a:sym typeface="Libre Baskerville"/>
            </a:endParaRPr>
          </a:p>
          <a:p>
            <a:pPr marL="498549" lvl="0" indent="-449820" rtl="0">
              <a:lnSpc>
                <a:spcPct val="100000"/>
              </a:lnSpc>
              <a:spcBef>
                <a:spcPts val="1000"/>
              </a:spcBef>
              <a:spcAft>
                <a:spcPts val="0"/>
              </a:spcAft>
              <a:buClr>
                <a:schemeClr val="dk1"/>
              </a:buClr>
              <a:buSzPct val="100000"/>
              <a:buFont typeface="Wingdings" panose="05000000000000000000" pitchFamily="2" charset="2"/>
              <a:buChar char="v"/>
            </a:pPr>
            <a:r>
              <a:rPr lang="en-US" sz="2800" u="sng" dirty="0" err="1">
                <a:solidFill>
                  <a:schemeClr val="hlink"/>
                </a:solidFill>
                <a:latin typeface="Libre Baskerville"/>
                <a:ea typeface="Libre Baskerville"/>
                <a:cs typeface="Libre Baskerville"/>
                <a:sym typeface="Libre Baskerville"/>
                <a:hlinkClick r:id="rId4"/>
              </a:rPr>
              <a:t>TAPAbility</a:t>
            </a:r>
            <a:r>
              <a:rPr lang="en-US" sz="2800" dirty="0">
                <a:solidFill>
                  <a:schemeClr val="dk1"/>
                </a:solidFill>
                <a:latin typeface="Libre Baskerville"/>
                <a:ea typeface="Libre Baskerville"/>
                <a:cs typeface="Libre Baskerville"/>
                <a:sym typeface="Libre Baskerville"/>
              </a:rPr>
              <a:t>, which can source talent</a:t>
            </a:r>
            <a:endParaRPr sz="2800" dirty="0">
              <a:solidFill>
                <a:schemeClr val="dk1"/>
              </a:solidFill>
              <a:latin typeface="Libre Baskerville"/>
              <a:ea typeface="Libre Baskerville"/>
              <a:cs typeface="Libre Baskerville"/>
              <a:sym typeface="Libre Baskerville"/>
            </a:endParaRPr>
          </a:p>
          <a:p>
            <a:pPr marL="498549" lvl="0" indent="-449820" rtl="0">
              <a:lnSpc>
                <a:spcPct val="100000"/>
              </a:lnSpc>
              <a:spcBef>
                <a:spcPts val="1000"/>
              </a:spcBef>
              <a:spcAft>
                <a:spcPts val="0"/>
              </a:spcAft>
              <a:buClr>
                <a:schemeClr val="dk1"/>
              </a:buClr>
              <a:buSzPct val="100000"/>
              <a:buFont typeface="Wingdings" panose="05000000000000000000" pitchFamily="2" charset="2"/>
              <a:buChar char="v"/>
            </a:pPr>
            <a:r>
              <a:rPr lang="en-US" sz="2800" dirty="0">
                <a:solidFill>
                  <a:schemeClr val="dk1"/>
                </a:solidFill>
                <a:latin typeface="Libre Baskerville"/>
                <a:ea typeface="Libre Baskerville"/>
                <a:cs typeface="Libre Baskerville"/>
                <a:sym typeface="Libre Baskerville"/>
              </a:rPr>
              <a:t> </a:t>
            </a:r>
            <a:r>
              <a:rPr lang="en-US" sz="2800" u="sng" dirty="0">
                <a:solidFill>
                  <a:schemeClr val="hlink"/>
                </a:solidFill>
                <a:latin typeface="Libre Baskerville"/>
                <a:ea typeface="Libre Baskerville"/>
                <a:cs typeface="Libre Baskerville"/>
                <a:sym typeface="Libre Baskerville"/>
                <a:hlinkClick r:id="rId5"/>
              </a:rPr>
              <a:t>AskJan.org</a:t>
            </a:r>
            <a:r>
              <a:rPr lang="en-US" sz="2800" dirty="0">
                <a:solidFill>
                  <a:schemeClr val="dk1"/>
                </a:solidFill>
                <a:latin typeface="Libre Baskerville"/>
                <a:ea typeface="Libre Baskerville"/>
                <a:cs typeface="Libre Baskerville"/>
                <a:sym typeface="Libre Baskerville"/>
              </a:rPr>
              <a:t>, which can problem solve inclusive employment questions for free</a:t>
            </a:r>
            <a:endParaRPr sz="2800" dirty="0">
              <a:solidFill>
                <a:schemeClr val="dk1"/>
              </a:solidFill>
              <a:latin typeface="Libre Baskerville"/>
              <a:ea typeface="Libre Baskerville"/>
              <a:cs typeface="Libre Baskerville"/>
              <a:sym typeface="Libre Baskerville"/>
            </a:endParaRPr>
          </a:p>
          <a:p>
            <a:pPr marL="0" marR="0" lvl="0" indent="0" algn="l" rtl="0">
              <a:lnSpc>
                <a:spcPct val="100000"/>
              </a:lnSpc>
              <a:spcBef>
                <a:spcPts val="1000"/>
              </a:spcBef>
              <a:spcAft>
                <a:spcPts val="0"/>
              </a:spcAft>
              <a:buNone/>
            </a:pPr>
            <a:endParaRPr sz="2000" dirty="0">
              <a:latin typeface="Libre Baskerville"/>
              <a:ea typeface="Libre Baskerville"/>
              <a:cs typeface="Libre Baskerville"/>
              <a:sym typeface="Libre Baskerville"/>
            </a:endParaRPr>
          </a:p>
          <a:p>
            <a:pPr marL="34525" marR="0" lvl="0" indent="0" algn="l" rtl="0">
              <a:lnSpc>
                <a:spcPct val="100000"/>
              </a:lnSpc>
              <a:spcBef>
                <a:spcPts val="0"/>
              </a:spcBef>
              <a:spcAft>
                <a:spcPts val="0"/>
              </a:spcAft>
              <a:buNone/>
            </a:pPr>
            <a:endParaRPr sz="2000" dirty="0">
              <a:solidFill>
                <a:srgbClr val="000000"/>
              </a:solidFill>
              <a:latin typeface="Libre Baskerville"/>
              <a:ea typeface="Libre Baskerville"/>
              <a:cs typeface="Libre Baskerville"/>
              <a:sym typeface="Libre Baskerville"/>
            </a:endParaRPr>
          </a:p>
          <a:p>
            <a:pPr marL="484936" marR="0" lvl="1" indent="0" algn="l" rtl="0">
              <a:lnSpc>
                <a:spcPct val="100000"/>
              </a:lnSpc>
              <a:spcBef>
                <a:spcPts val="437"/>
              </a:spcBef>
              <a:spcAft>
                <a:spcPts val="0"/>
              </a:spcAft>
              <a:buNone/>
            </a:pPr>
            <a:endParaRPr sz="2000" dirty="0">
              <a:latin typeface="Libre Baskerville"/>
              <a:ea typeface="Libre Baskerville"/>
              <a:cs typeface="Libre Baskerville"/>
              <a:sym typeface="Libre Baskerville"/>
            </a:endParaRPr>
          </a:p>
          <a:p>
            <a:pPr marL="0" marR="0" lvl="0" indent="0" algn="l" rtl="0">
              <a:lnSpc>
                <a:spcPct val="100000"/>
              </a:lnSpc>
              <a:spcBef>
                <a:spcPts val="435"/>
              </a:spcBef>
              <a:spcAft>
                <a:spcPts val="0"/>
              </a:spcAft>
              <a:buNone/>
            </a:pPr>
            <a:endParaRPr sz="2000" dirty="0">
              <a:solidFill>
                <a:srgbClr val="000000"/>
              </a:solidFill>
              <a:latin typeface="Libre Baskerville"/>
              <a:ea typeface="Libre Baskerville"/>
              <a:cs typeface="Libre Baskerville"/>
              <a:sym typeface="Libre Baskerville"/>
            </a:endParaRPr>
          </a:p>
        </p:txBody>
      </p:sp>
      <p:sp>
        <p:nvSpPr>
          <p:cNvPr id="2" name="Title 1">
            <a:extLst>
              <a:ext uri="{FF2B5EF4-FFF2-40B4-BE49-F238E27FC236}">
                <a16:creationId xmlns:a16="http://schemas.microsoft.com/office/drawing/2014/main" id="{57879F16-9C6A-46E5-A4A4-D5D394669064}"/>
              </a:ext>
            </a:extLst>
          </p:cNvPr>
          <p:cNvSpPr>
            <a:spLocks noGrp="1"/>
          </p:cNvSpPr>
          <p:nvPr>
            <p:ph type="title" idx="4294967295"/>
          </p:nvPr>
        </p:nvSpPr>
        <p:spPr>
          <a:xfrm>
            <a:off x="696707" y="298585"/>
            <a:ext cx="8229599" cy="276999"/>
          </a:xfrm>
        </p:spPr>
        <p:txBody>
          <a:bodyPr/>
          <a:lstStyle/>
          <a:p>
            <a:pPr algn="r" rtl="0"/>
            <a:r>
              <a:rPr lang="en-US" sz="3000" b="1" i="0" dirty="0">
                <a:solidFill>
                  <a:srgbClr val="FFFFFF"/>
                </a:solidFill>
                <a:effectLst/>
                <a:latin typeface="Georgia" panose="02040502050405020303" pitchFamily="18" charset="0"/>
                <a:ea typeface="Libre Baskerville" panose="020B0604020202020204" charset="0"/>
                <a:cs typeface="Libre Baskerville" panose="020B0604020202020204" charset="0"/>
              </a:rPr>
              <a:t>7. Have the resources ready</a:t>
            </a:r>
            <a:endParaRPr lang="en-US" dirty="0">
              <a:effectLst/>
            </a:endParaRPr>
          </a:p>
        </p:txBody>
      </p:sp>
    </p:spTree>
    <p:extLst>
      <p:ext uri="{BB962C8B-B14F-4D97-AF65-F5344CB8AC3E}">
        <p14:creationId xmlns:p14="http://schemas.microsoft.com/office/powerpoint/2010/main" val="3224097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9" name="TextBox 8">
            <a:extLst>
              <a:ext uri="{FF2B5EF4-FFF2-40B4-BE49-F238E27FC236}">
                <a16:creationId xmlns:a16="http://schemas.microsoft.com/office/drawing/2014/main" id="{3EC19189-AC7C-44C5-8B8F-A8FED9370504}"/>
              </a:ext>
            </a:extLst>
          </p:cNvPr>
          <p:cNvSpPr txBox="1"/>
          <p:nvPr/>
        </p:nvSpPr>
        <p:spPr>
          <a:xfrm>
            <a:off x="2913362" y="5866406"/>
            <a:ext cx="4217012" cy="646331"/>
          </a:xfrm>
          <a:prstGeom prst="rect">
            <a:avLst/>
          </a:prstGeom>
          <a:noFill/>
        </p:spPr>
        <p:txBody>
          <a:bodyPr wrap="square" rtlCol="0">
            <a:spAutoFit/>
          </a:bodyPr>
          <a:lstStyle/>
          <a:p>
            <a:r>
              <a:rPr lang="en-US" sz="1200" dirty="0"/>
              <a:t>Pictured: Cover of Dr. Donna Walton's book, "Shattered Dreams, Broken Pieces," which contains a photo of Dr. Walton smiling.</a:t>
            </a:r>
          </a:p>
        </p:txBody>
      </p:sp>
      <p:pic>
        <p:nvPicPr>
          <p:cNvPr id="7" name="Picture 6" descr="Cover of Dr. Donna Walton's book, &quot;Shattered Dreams, Broken Pieces,&quot; which contains a photo of Dr. Walton smiling.">
            <a:extLst>
              <a:ext uri="{FF2B5EF4-FFF2-40B4-BE49-F238E27FC236}">
                <a16:creationId xmlns:a16="http://schemas.microsoft.com/office/drawing/2014/main" id="{CDD09C40-A16F-4E07-9E33-765FABDD2F76}"/>
              </a:ext>
            </a:extLst>
          </p:cNvPr>
          <p:cNvPicPr>
            <a:picLocks noChangeAspect="1"/>
          </p:cNvPicPr>
          <p:nvPr/>
        </p:nvPicPr>
        <p:blipFill>
          <a:blip r:embed="rId3"/>
          <a:stretch>
            <a:fillRect/>
          </a:stretch>
        </p:blipFill>
        <p:spPr>
          <a:xfrm>
            <a:off x="548856" y="2986070"/>
            <a:ext cx="2184616" cy="3482823"/>
          </a:xfrm>
          <a:prstGeom prst="rect">
            <a:avLst/>
          </a:prstGeom>
        </p:spPr>
      </p:pic>
      <p:sp>
        <p:nvSpPr>
          <p:cNvPr id="14" name="Shape 169">
            <a:extLst>
              <a:ext uri="{FF2B5EF4-FFF2-40B4-BE49-F238E27FC236}">
                <a16:creationId xmlns:a16="http://schemas.microsoft.com/office/drawing/2014/main" id="{198C204F-A8D6-4B23-825E-B3DB91950AAC}"/>
              </a:ext>
            </a:extLst>
          </p:cNvPr>
          <p:cNvSpPr txBox="1">
            <a:spLocks/>
          </p:cNvSpPr>
          <p:nvPr/>
        </p:nvSpPr>
        <p:spPr>
          <a:xfrm>
            <a:off x="2913362" y="3292812"/>
            <a:ext cx="5325966" cy="2636510"/>
          </a:xfrm>
          <a:prstGeom prst="rect">
            <a:avLst/>
          </a:prstGeom>
          <a:noFill/>
          <a:ln>
            <a:noFill/>
          </a:ln>
        </p:spPr>
        <p:txBody>
          <a:bodyPr vert="horz" wrap="square" lIns="68450" tIns="34217" rIns="68450" bIns="34217"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spcAft>
                <a:spcPts val="225"/>
              </a:spcAft>
              <a:buClr>
                <a:schemeClr val="dk1"/>
              </a:buClr>
              <a:buSzPct val="61111"/>
              <a:buNone/>
            </a:pPr>
            <a:r>
              <a:rPr lang="en-US" sz="1600" b="1" dirty="0">
                <a:solidFill>
                  <a:schemeClr val="dk1"/>
                </a:solidFill>
                <a:latin typeface="Libre Baskerville" panose="020B0604020202020204" charset="0"/>
                <a:ea typeface="Libre Baskerville"/>
                <a:cs typeface="Libre Baskerville"/>
                <a:sym typeface="Libre Baskerville"/>
              </a:rPr>
              <a:t>Keynote Speaker:  Donna Walton, </a:t>
            </a:r>
            <a:r>
              <a:rPr lang="en-US" sz="1600" b="1" dirty="0" err="1">
                <a:solidFill>
                  <a:schemeClr val="dk1"/>
                </a:solidFill>
                <a:latin typeface="Libre Baskerville" panose="020B0604020202020204" charset="0"/>
                <a:ea typeface="Libre Baskerville"/>
                <a:cs typeface="Libre Baskerville"/>
                <a:sym typeface="Libre Baskerville"/>
              </a:rPr>
              <a:t>Ed.D</a:t>
            </a:r>
            <a:r>
              <a:rPr lang="en-US" sz="1600" b="1" dirty="0">
                <a:solidFill>
                  <a:schemeClr val="dk1"/>
                </a:solidFill>
                <a:latin typeface="Libre Baskerville" panose="020B0604020202020204" charset="0"/>
                <a:ea typeface="Libre Baskerville"/>
                <a:cs typeface="Libre Baskerville"/>
                <a:sym typeface="Libre Baskerville"/>
              </a:rPr>
              <a:t>, </a:t>
            </a:r>
            <a:r>
              <a:rPr lang="en-US" sz="1600" b="1" dirty="0" err="1">
                <a:solidFill>
                  <a:schemeClr val="dk1"/>
                </a:solidFill>
                <a:latin typeface="Libre Baskerville" panose="020B0604020202020204" charset="0"/>
                <a:ea typeface="Libre Baskerville"/>
                <a:cs typeface="Libre Baskerville"/>
                <a:sym typeface="Libre Baskerville"/>
              </a:rPr>
              <a:t>RespectAbility</a:t>
            </a:r>
            <a:r>
              <a:rPr lang="en-US" sz="1600" b="1" dirty="0">
                <a:solidFill>
                  <a:schemeClr val="dk1"/>
                </a:solidFill>
                <a:latin typeface="Libre Baskerville" panose="020B0604020202020204" charset="0"/>
                <a:ea typeface="Libre Baskerville"/>
                <a:cs typeface="Libre Baskerville"/>
                <a:sym typeface="Libre Baskerville"/>
              </a:rPr>
              <a:t> Board Member</a:t>
            </a:r>
          </a:p>
          <a:p>
            <a:pPr marL="0" indent="0" algn="ctr">
              <a:lnSpc>
                <a:spcPct val="115000"/>
              </a:lnSpc>
              <a:spcBef>
                <a:spcPts val="0"/>
              </a:spcBef>
              <a:spcAft>
                <a:spcPts val="225"/>
              </a:spcAft>
              <a:buClr>
                <a:schemeClr val="dk1"/>
              </a:buClr>
              <a:buSzPct val="61111"/>
              <a:buNone/>
            </a:pPr>
            <a:r>
              <a:rPr lang="en-US" sz="1600" b="1" dirty="0">
                <a:solidFill>
                  <a:schemeClr val="dk1"/>
                </a:solidFill>
                <a:latin typeface="Libre Baskerville" panose="020B0604020202020204" charset="0"/>
                <a:ea typeface="Libre Baskerville"/>
                <a:cs typeface="Libre Baskerville"/>
                <a:sym typeface="Libre Baskerville"/>
              </a:rPr>
              <a:t> Founder and President of </a:t>
            </a:r>
            <a:r>
              <a:rPr lang="en-US" sz="1600" b="1" i="1" dirty="0">
                <a:solidFill>
                  <a:schemeClr val="dk1"/>
                </a:solidFill>
                <a:latin typeface="Libre Baskerville" panose="020B0604020202020204" charset="0"/>
                <a:ea typeface="Libre Baskerville"/>
                <a:cs typeface="Libre Baskerville"/>
                <a:sym typeface="Libre Baskerville"/>
              </a:rPr>
              <a:t>Divas with Disabilities</a:t>
            </a:r>
          </a:p>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endParaRPr>
          </a:p>
          <a:p>
            <a:pPr marL="0" indent="0" algn="ctr">
              <a:lnSpc>
                <a:spcPct val="115000"/>
              </a:lnSpc>
              <a:spcBef>
                <a:spcPts val="0"/>
              </a:spcBef>
              <a:spcAft>
                <a:spcPts val="225"/>
              </a:spcAft>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rPr>
              <a:t>Introduction by Vivian Bass, Board Member, </a:t>
            </a:r>
            <a:r>
              <a:rPr lang="en-US" sz="1400" b="1" dirty="0" err="1">
                <a:solidFill>
                  <a:schemeClr val="dk1"/>
                </a:solidFill>
                <a:latin typeface="Libre Baskerville" panose="020B0604020202020204" charset="0"/>
                <a:ea typeface="Libre Baskerville"/>
                <a:cs typeface="Libre Baskerville"/>
                <a:sym typeface="Libre Baskerville"/>
              </a:rPr>
              <a:t>RespectAbility</a:t>
            </a:r>
            <a:endParaRPr lang="en-US" sz="1400" b="1" dirty="0">
              <a:solidFill>
                <a:schemeClr val="dk1"/>
              </a:solidFill>
              <a:latin typeface="Libre Baskerville" panose="020B0604020202020204" charset="0"/>
              <a:ea typeface="Libre Baskerville"/>
              <a:cs typeface="Libre Baskerville"/>
              <a:sym typeface="Libre Baskerville"/>
            </a:endParaRPr>
          </a:p>
          <a:p>
            <a:pPr marL="0" indent="0" algn="ctr">
              <a:lnSpc>
                <a:spcPct val="115000"/>
              </a:lnSpc>
              <a:spcBef>
                <a:spcPts val="0"/>
              </a:spcBef>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hlinkClick r:id="rId4"/>
              </a:rPr>
              <a:t>www.RespectAbility.org</a:t>
            </a:r>
            <a:r>
              <a:rPr lang="en-US" sz="1400" b="1" dirty="0">
                <a:solidFill>
                  <a:schemeClr val="dk1"/>
                </a:solidFill>
                <a:latin typeface="Libre Baskerville" panose="020B0604020202020204" charset="0"/>
                <a:ea typeface="Libre Baskerville"/>
                <a:cs typeface="Libre Baskerville"/>
                <a:sym typeface="Libre Baskerville"/>
              </a:rPr>
              <a:t> </a:t>
            </a:r>
          </a:p>
        </p:txBody>
      </p:sp>
      <p:sp>
        <p:nvSpPr>
          <p:cNvPr id="4" name="Content Placeholder 3">
            <a:extLst>
              <a:ext uri="{FF2B5EF4-FFF2-40B4-BE49-F238E27FC236}">
                <a16:creationId xmlns:a16="http://schemas.microsoft.com/office/drawing/2014/main" id="{AFFF38B5-2C1F-417E-ADAE-828BED303EF8}"/>
              </a:ext>
            </a:extLst>
          </p:cNvPr>
          <p:cNvSpPr>
            <a:spLocks noGrp="1"/>
          </p:cNvSpPr>
          <p:nvPr>
            <p:ph sz="half" idx="1"/>
          </p:nvPr>
        </p:nvSpPr>
        <p:spPr>
          <a:xfrm>
            <a:off x="-871875" y="1486407"/>
            <a:ext cx="10015875" cy="1352247"/>
          </a:xfrm>
        </p:spPr>
        <p:txBody>
          <a:bodyPr/>
          <a:lstStyle/>
          <a:p>
            <a:pPr marL="508004" indent="0" algn="ctr">
              <a:buClr>
                <a:srgbClr val="000000"/>
              </a:buClr>
              <a:buSzPct val="25000"/>
              <a:buNone/>
            </a:pPr>
            <a:r>
              <a:rPr lang="en-US" sz="1600" b="1" i="1" dirty="0">
                <a:latin typeface="Libre Baskerville" panose="020B0604020202020204" charset="0"/>
                <a:ea typeface="Libre Baskerville"/>
                <a:cs typeface="Libre Baskerville"/>
                <a:sym typeface="Libre Baskerville"/>
              </a:rPr>
              <a:t>Women’s Disability Leadership, Inclusion &amp; Advocacy Series</a:t>
            </a:r>
            <a:endParaRPr lang="en-US" sz="2400" b="1" i="1" dirty="0">
              <a:latin typeface="Libre Baskerville" panose="020B0604020202020204" charset="0"/>
              <a:ea typeface="Libre Baskerville"/>
              <a:cs typeface="Libre Baskerville"/>
              <a:sym typeface="Libre Baskerville"/>
            </a:endParaRPr>
          </a:p>
          <a:p>
            <a:pPr marL="508004" indent="0" algn="ctr">
              <a:buClr>
                <a:srgbClr val="000000"/>
              </a:buClr>
              <a:buSzPct val="25000"/>
              <a:buNone/>
            </a:pPr>
            <a:r>
              <a:rPr lang="en-US" sz="2800" b="1" i="1" dirty="0">
                <a:latin typeface="Libre Baskerville" panose="020B0604020202020204" charset="0"/>
                <a:ea typeface="Libre Baskerville"/>
                <a:cs typeface="Libre Baskerville"/>
                <a:sym typeface="Libre Baskerville"/>
              </a:rPr>
              <a:t>Intersectionality Among Women and Girls with Disabilities and Their Allies</a:t>
            </a:r>
          </a:p>
        </p:txBody>
      </p:sp>
      <p:sp>
        <p:nvSpPr>
          <p:cNvPr id="3" name="Title 2">
            <a:extLst>
              <a:ext uri="{FF2B5EF4-FFF2-40B4-BE49-F238E27FC236}">
                <a16:creationId xmlns:a16="http://schemas.microsoft.com/office/drawing/2014/main" id="{8344CC1F-1A20-47F4-BAED-B68F2492D308}"/>
              </a:ext>
            </a:extLst>
          </p:cNvPr>
          <p:cNvSpPr>
            <a:spLocks noGrp="1"/>
          </p:cNvSpPr>
          <p:nvPr>
            <p:ph type="title"/>
          </p:nvPr>
        </p:nvSpPr>
        <p:spPr/>
        <p:txBody>
          <a:bodyPr/>
          <a:lstStyle/>
          <a:p>
            <a:r>
              <a:rPr lang="en-US" sz="2400" dirty="0"/>
              <a:t>RESPECTABILITY</a:t>
            </a:r>
          </a:p>
        </p:txBody>
      </p:sp>
      <p:pic>
        <p:nvPicPr>
          <p:cNvPr id="172" name="Shape 172" descr="Black and gold logo of RespectAbility&#10;"/>
          <p:cNvPicPr preferRelativeResize="0"/>
          <p:nvPr/>
        </p:nvPicPr>
        <p:blipFill rotWithShape="1">
          <a:blip r:embed="rId5">
            <a:alphaModFix/>
          </a:blip>
          <a:srcRect/>
          <a:stretch/>
        </p:blipFill>
        <p:spPr>
          <a:xfrm>
            <a:off x="3202752" y="155076"/>
            <a:ext cx="2512764" cy="1262561"/>
          </a:xfrm>
          <a:prstGeom prst="rect">
            <a:avLst/>
          </a:prstGeom>
          <a:noFill/>
          <a:ln>
            <a:noFill/>
          </a:ln>
        </p:spPr>
      </p:pic>
    </p:spTree>
    <p:extLst>
      <p:ext uri="{BB962C8B-B14F-4D97-AF65-F5344CB8AC3E}">
        <p14:creationId xmlns:p14="http://schemas.microsoft.com/office/powerpoint/2010/main" val="369988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DE60-3026-440D-B22C-7245CFCD448B}"/>
              </a:ext>
            </a:extLst>
          </p:cNvPr>
          <p:cNvSpPr>
            <a:spLocks noGrp="1"/>
          </p:cNvSpPr>
          <p:nvPr>
            <p:ph type="title"/>
          </p:nvPr>
        </p:nvSpPr>
        <p:spPr/>
        <p:txBody>
          <a:bodyPr/>
          <a:lstStyle/>
          <a:p>
            <a:r>
              <a:rPr lang="en-US" dirty="0"/>
              <a:t>In case of adding Donna’s slides</a:t>
            </a:r>
          </a:p>
        </p:txBody>
      </p:sp>
      <p:sp>
        <p:nvSpPr>
          <p:cNvPr id="3" name="Content Placeholder 2">
            <a:extLst>
              <a:ext uri="{FF2B5EF4-FFF2-40B4-BE49-F238E27FC236}">
                <a16:creationId xmlns:a16="http://schemas.microsoft.com/office/drawing/2014/main" id="{B020CC98-F185-43F9-A4EE-C865DED47F4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2054D4A-0489-4153-B56B-2A1D2907AB1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39765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049DA4-536A-4CF6-9ECA-887199FB169B}"/>
              </a:ext>
            </a:extLst>
          </p:cNvPr>
          <p:cNvSpPr txBox="1"/>
          <p:nvPr/>
        </p:nvSpPr>
        <p:spPr>
          <a:xfrm>
            <a:off x="5588209" y="4647414"/>
            <a:ext cx="3197573" cy="553998"/>
          </a:xfrm>
          <a:prstGeom prst="rect">
            <a:avLst/>
          </a:prstGeom>
          <a:noFill/>
        </p:spPr>
        <p:txBody>
          <a:bodyPr wrap="square" rtlCol="0">
            <a:spAutoFit/>
          </a:bodyPr>
          <a:lstStyle/>
          <a:p>
            <a:r>
              <a:rPr lang="en-US" dirty="0"/>
              <a:t>Picture: Debbie Fink smiling at the camera.</a:t>
            </a:r>
          </a:p>
        </p:txBody>
      </p:sp>
      <p:pic>
        <p:nvPicPr>
          <p:cNvPr id="5" name="Picture 4" descr="Debbie Fink smiling at the camera.">
            <a:extLst>
              <a:ext uri="{FF2B5EF4-FFF2-40B4-BE49-F238E27FC236}">
                <a16:creationId xmlns:a16="http://schemas.microsoft.com/office/drawing/2014/main" id="{C3D310F2-3196-43A8-A5A6-61ABD0943271}"/>
              </a:ext>
            </a:extLst>
          </p:cNvPr>
          <p:cNvPicPr>
            <a:picLocks noChangeAspect="1"/>
          </p:cNvPicPr>
          <p:nvPr/>
        </p:nvPicPr>
        <p:blipFill>
          <a:blip r:embed="rId2"/>
          <a:stretch>
            <a:fillRect/>
          </a:stretch>
        </p:blipFill>
        <p:spPr>
          <a:xfrm>
            <a:off x="5588209" y="1317586"/>
            <a:ext cx="3197572" cy="3197572"/>
          </a:xfrm>
          <a:prstGeom prst="rect">
            <a:avLst/>
          </a:prstGeom>
        </p:spPr>
      </p:pic>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254524" y="1317586"/>
            <a:ext cx="5194169" cy="5224616"/>
          </a:xfrm>
        </p:spPr>
        <p:txBody>
          <a:bodyPr>
            <a:noAutofit/>
          </a:bodyPr>
          <a:lstStyle/>
          <a:p>
            <a:r>
              <a:rPr lang="en-US" sz="2200" b="1" dirty="0">
                <a:latin typeface="Baskerville Old Face" panose="02020602080505020303" pitchFamily="18" charset="0"/>
              </a:rPr>
              <a:t>Debbie Fink</a:t>
            </a:r>
            <a:r>
              <a:rPr lang="en-US" sz="2200" dirty="0">
                <a:latin typeface="Baskerville Old Face" panose="02020602080505020303" pitchFamily="18" charset="0"/>
              </a:rPr>
              <a:t> is Director of Community Outreach and Impact for </a:t>
            </a:r>
            <a:r>
              <a:rPr lang="en-US" sz="2200" dirty="0" err="1">
                <a:latin typeface="Baskerville Old Face" panose="02020602080505020303" pitchFamily="18" charset="0"/>
              </a:rPr>
              <a:t>RespectAbility</a:t>
            </a:r>
            <a:r>
              <a:rPr lang="en-US" sz="2200" dirty="0">
                <a:latin typeface="Baskerville Old Face" panose="02020602080505020303" pitchFamily="18" charset="0"/>
              </a:rPr>
              <a:t>, a nonprofit organization fighting stigmas and advancing opportunities for and with people with disabilities. She brings more than 15 years of diverse leadership experience in public health, education and arts programming to serve </a:t>
            </a:r>
            <a:r>
              <a:rPr lang="en-US" sz="2200" dirty="0" err="1">
                <a:latin typeface="Baskerville Old Face" panose="02020602080505020303" pitchFamily="18" charset="0"/>
              </a:rPr>
              <a:t>RespectAbility’s</a:t>
            </a:r>
            <a:r>
              <a:rPr lang="en-US" sz="2200" dirty="0">
                <a:latin typeface="Baskerville Old Face" panose="02020602080505020303" pitchFamily="18" charset="0"/>
              </a:rPr>
              <a:t> mission.</a:t>
            </a:r>
          </a:p>
          <a:p>
            <a:endParaRPr lang="en-US" sz="2200" dirty="0">
              <a:latin typeface="Baskerville Old Face" panose="02020602080505020303" pitchFamily="18" charset="0"/>
            </a:endParaRPr>
          </a:p>
          <a:p>
            <a:r>
              <a:rPr lang="en-US" sz="2200" dirty="0">
                <a:latin typeface="Baskerville Old Face" panose="02020602080505020303" pitchFamily="18" charset="0"/>
              </a:rPr>
              <a:t>Fink has a lifetime commitment to enabling people with disabilities to have a better future and is passionate about the constructive impact volunteers can make in the world.</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3902697" y="415043"/>
            <a:ext cx="4770268" cy="477346"/>
          </a:xfrm>
        </p:spPr>
        <p:txBody>
          <a:bodyPr>
            <a:noAutofit/>
          </a:bodyPr>
          <a:lstStyle/>
          <a:p>
            <a:pPr algn="r"/>
            <a:r>
              <a:rPr lang="en-US" sz="4000" b="1" dirty="0">
                <a:solidFill>
                  <a:schemeClr val="bg1"/>
                </a:solidFill>
                <a:latin typeface="Baskerville Old Face" panose="02020602080505020303" pitchFamily="18" charset="77"/>
              </a:rPr>
              <a:t>Meet the RA Team</a:t>
            </a:r>
          </a:p>
        </p:txBody>
      </p:sp>
    </p:spTree>
    <p:extLst>
      <p:ext uri="{BB962C8B-B14F-4D97-AF65-F5344CB8AC3E}">
        <p14:creationId xmlns:p14="http://schemas.microsoft.com/office/powerpoint/2010/main" val="694178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DD2D80-3776-4BB7-9F9D-B76A13A9164D}"/>
              </a:ext>
            </a:extLst>
          </p:cNvPr>
          <p:cNvSpPr txBox="1"/>
          <p:nvPr/>
        </p:nvSpPr>
        <p:spPr>
          <a:xfrm>
            <a:off x="6209347" y="1627931"/>
            <a:ext cx="2734321" cy="3570208"/>
          </a:xfrm>
          <a:prstGeom prst="rect">
            <a:avLst/>
          </a:prstGeom>
          <a:noFill/>
        </p:spPr>
        <p:txBody>
          <a:bodyPr wrap="square" rtlCol="0">
            <a:spAutoFit/>
          </a:bodyPr>
          <a:lstStyle/>
          <a:p>
            <a:r>
              <a:rPr lang="en-US" sz="3600" b="1" dirty="0">
                <a:latin typeface="Baskerville Old Face" panose="02020602080505020303" pitchFamily="18" charset="0"/>
              </a:rPr>
              <a:t>I BRING…</a:t>
            </a:r>
          </a:p>
          <a:p>
            <a:endParaRPr lang="en-US" b="1" dirty="0">
              <a:latin typeface="Baskerville Old Face" panose="02020602080505020303"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enthusiasm.</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experience.</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leadership.</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love.</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compassion.</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humor.</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creativity.</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computer skills (or name other skills).</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strength.</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1AFADC54-2AC8-4670-A1EE-FED3343D1334}"/>
              </a:ext>
            </a:extLst>
          </p:cNvPr>
          <p:cNvSpPr txBox="1"/>
          <p:nvPr/>
        </p:nvSpPr>
        <p:spPr>
          <a:xfrm>
            <a:off x="3213717" y="1627931"/>
            <a:ext cx="2820140" cy="4124206"/>
          </a:xfrm>
          <a:prstGeom prst="rect">
            <a:avLst/>
          </a:prstGeom>
          <a:noFill/>
        </p:spPr>
        <p:txBody>
          <a:bodyPr wrap="square" rtlCol="0">
            <a:spAutoFit/>
          </a:bodyPr>
          <a:lstStyle/>
          <a:p>
            <a:r>
              <a:rPr lang="en-US" sz="3600" b="1" dirty="0">
                <a:latin typeface="Baskerville Old Face" panose="02020602080505020303" pitchFamily="18" charset="0"/>
              </a:rPr>
              <a:t>I HAVE…</a:t>
            </a:r>
          </a:p>
          <a:p>
            <a:endParaRPr lang="en-US" b="1" dirty="0">
              <a:latin typeface="Baskerville Old Face" panose="02020602080505020303"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a pet </a:t>
            </a:r>
          </a:p>
          <a:p>
            <a:pPr lvl="0"/>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      (name kind of pet).</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a disability. </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a supportive family.</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a home. </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brown eyes </a:t>
            </a:r>
          </a:p>
          <a:p>
            <a:pPr lvl="0"/>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      (or another feature).</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one best friend.</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positivity. </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a good heart.</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an open-mind.</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4D2618F3-0B06-467B-B309-4F0C4A7EFEDF}"/>
              </a:ext>
            </a:extLst>
          </p:cNvPr>
          <p:cNvSpPr txBox="1"/>
          <p:nvPr/>
        </p:nvSpPr>
        <p:spPr>
          <a:xfrm>
            <a:off x="301932" y="1630262"/>
            <a:ext cx="3142694" cy="4555093"/>
          </a:xfrm>
          <a:prstGeom prst="rect">
            <a:avLst/>
          </a:prstGeom>
          <a:noFill/>
        </p:spPr>
        <p:txBody>
          <a:bodyPr wrap="square" rtlCol="0">
            <a:spAutoFit/>
          </a:bodyPr>
          <a:lstStyle/>
          <a:p>
            <a:r>
              <a:rPr lang="en-US" sz="3600" b="1" dirty="0">
                <a:latin typeface="Baskerville Old Face" panose="02020602080505020303" pitchFamily="18" charset="0"/>
              </a:rPr>
              <a:t>I AM…</a:t>
            </a:r>
          </a:p>
          <a:p>
            <a:endParaRPr lang="en-US" b="1" dirty="0">
              <a:latin typeface="Baskerville Old Face" panose="02020602080505020303"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Responsible.</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Catholic </a:t>
            </a:r>
          </a:p>
          <a:p>
            <a:pPr lvl="0"/>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      (or another religion).</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nervous.</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funny.</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Latina</a:t>
            </a:r>
          </a:p>
          <a:p>
            <a:pPr lvl="0"/>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      (or another ethnicity).</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outspoken.</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happy.</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competitive </a:t>
            </a:r>
          </a:p>
          <a:p>
            <a:pPr lvl="0"/>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      (or another sport).</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a poet </a:t>
            </a:r>
          </a:p>
          <a:p>
            <a:pPr lvl="0"/>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      (or another special talent).</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loveable!</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endParaRPr lang="en-US" dirty="0"/>
          </a:p>
        </p:txBody>
      </p:sp>
      <p:sp>
        <p:nvSpPr>
          <p:cNvPr id="6" name="Title 5">
            <a:extLst>
              <a:ext uri="{FF2B5EF4-FFF2-40B4-BE49-F238E27FC236}">
                <a16:creationId xmlns:a16="http://schemas.microsoft.com/office/drawing/2014/main" id="{FB05BA76-8087-442B-B055-3130701A0667}"/>
              </a:ext>
            </a:extLst>
          </p:cNvPr>
          <p:cNvSpPr>
            <a:spLocks noGrp="1"/>
          </p:cNvSpPr>
          <p:nvPr>
            <p:ph type="title" idx="4294967295"/>
          </p:nvPr>
        </p:nvSpPr>
        <p:spPr>
          <a:xfrm>
            <a:off x="714069" y="187253"/>
            <a:ext cx="8229599" cy="276999"/>
          </a:xfrm>
        </p:spPr>
        <p:txBody>
          <a:bodyPr/>
          <a:lstStyle/>
          <a:p>
            <a:pPr algn="r" rtl="0"/>
            <a:r>
              <a:rPr lang="en-US" sz="3600" b="1" i="0" dirty="0">
                <a:solidFill>
                  <a:srgbClr val="FFFFFF"/>
                </a:solidFill>
                <a:effectLst/>
                <a:latin typeface="Georgia" panose="02040502050405020303" pitchFamily="18" charset="0"/>
                <a:ea typeface="Arial" panose="020B0604020202020204" pitchFamily="34" charset="0"/>
                <a:cs typeface="Arial" panose="020B0604020202020204" pitchFamily="34" charset="0"/>
              </a:rPr>
              <a:t>I AM ME Exercise Examples</a:t>
            </a:r>
            <a:endParaRPr lang="en-US" dirty="0">
              <a:effectLst/>
            </a:endParaRPr>
          </a:p>
        </p:txBody>
      </p:sp>
    </p:spTree>
    <p:extLst>
      <p:ext uri="{BB962C8B-B14F-4D97-AF65-F5344CB8AC3E}">
        <p14:creationId xmlns:p14="http://schemas.microsoft.com/office/powerpoint/2010/main" val="87752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FADC54-2AC8-4670-A1EE-FED3343D1334}"/>
              </a:ext>
            </a:extLst>
          </p:cNvPr>
          <p:cNvSpPr txBox="1"/>
          <p:nvPr/>
        </p:nvSpPr>
        <p:spPr>
          <a:xfrm>
            <a:off x="5200074" y="1713389"/>
            <a:ext cx="3943926" cy="3570208"/>
          </a:xfrm>
          <a:prstGeom prst="rect">
            <a:avLst/>
          </a:prstGeom>
          <a:noFill/>
        </p:spPr>
        <p:txBody>
          <a:bodyPr wrap="square" rtlCol="0">
            <a:spAutoFit/>
          </a:bodyPr>
          <a:lstStyle/>
          <a:p>
            <a:r>
              <a:rPr lang="en-US" sz="3600" b="1" dirty="0">
                <a:latin typeface="Baskerville Old Face" panose="02020602080505020303" pitchFamily="18" charset="0"/>
              </a:rPr>
              <a:t>I SEEK…</a:t>
            </a:r>
          </a:p>
          <a:p>
            <a:pPr marL="285750" indent="-285750">
              <a:buFont typeface="Wingdings" panose="05000000000000000000" pitchFamily="2" charset="2"/>
              <a:buChar char="v"/>
            </a:pPr>
            <a:endParaRPr lang="en-US" sz="1600" b="1" dirty="0">
              <a:latin typeface="Baskerville Old Face" panose="02020602080505020303" pitchFamily="18" charset="0"/>
            </a:endParaRPr>
          </a:p>
          <a:p>
            <a:pPr marL="285750" lvl="0" indent="-285750">
              <a:buFont typeface="Wingdings" panose="05000000000000000000" pitchFamily="2" charset="2"/>
              <a:buChar char="v"/>
            </a:pPr>
            <a:r>
              <a:rPr lang="en-US" sz="1600" dirty="0">
                <a:latin typeface="Baskerville Old Face" panose="02020602080505020303" pitchFamily="18" charset="0"/>
              </a:rPr>
              <a:t>I SEEK companionship.</a:t>
            </a:r>
          </a:p>
          <a:p>
            <a:pPr marL="285750" lvl="0" indent="-285750">
              <a:buFont typeface="Wingdings" panose="05000000000000000000" pitchFamily="2" charset="2"/>
              <a:buChar char="v"/>
            </a:pPr>
            <a:r>
              <a:rPr lang="en-US" sz="1600" dirty="0">
                <a:latin typeface="Baskerville Old Face" panose="02020602080505020303" pitchFamily="18" charset="0"/>
              </a:rPr>
              <a:t>I SEEK employment.</a:t>
            </a:r>
          </a:p>
          <a:p>
            <a:pPr marL="285750" lvl="0" indent="-285750">
              <a:buFont typeface="Wingdings" panose="05000000000000000000" pitchFamily="2" charset="2"/>
              <a:buChar char="v"/>
            </a:pPr>
            <a:r>
              <a:rPr lang="en-US" sz="1600" dirty="0">
                <a:latin typeface="Baskerville Old Face" panose="02020602080505020303" pitchFamily="18" charset="0"/>
              </a:rPr>
              <a:t>I SEEK independence.</a:t>
            </a:r>
          </a:p>
          <a:p>
            <a:pPr marL="285750" lvl="0" indent="-285750">
              <a:buFont typeface="Wingdings" panose="05000000000000000000" pitchFamily="2" charset="2"/>
              <a:buChar char="v"/>
            </a:pPr>
            <a:r>
              <a:rPr lang="en-US" sz="1600" dirty="0">
                <a:latin typeface="Baskerville Old Face" panose="02020602080505020303" pitchFamily="18" charset="0"/>
              </a:rPr>
              <a:t>I SEEK positivity.</a:t>
            </a:r>
          </a:p>
          <a:p>
            <a:pPr marL="285750" lvl="0" indent="-285750">
              <a:buFont typeface="Wingdings" panose="05000000000000000000" pitchFamily="2" charset="2"/>
              <a:buChar char="v"/>
            </a:pPr>
            <a:r>
              <a:rPr lang="en-US" sz="1600" dirty="0">
                <a:latin typeface="Baskerville Old Face" panose="02020602080505020303" pitchFamily="18" charset="0"/>
              </a:rPr>
              <a:t>I SEEK mentorship.</a:t>
            </a:r>
          </a:p>
          <a:p>
            <a:pPr marL="285750" lvl="0" indent="-285750">
              <a:buFont typeface="Wingdings" panose="05000000000000000000" pitchFamily="2" charset="2"/>
              <a:buChar char="v"/>
            </a:pPr>
            <a:r>
              <a:rPr lang="en-US" sz="1600" dirty="0">
                <a:latin typeface="Baskerville Old Face" panose="02020602080505020303" pitchFamily="18" charset="0"/>
              </a:rPr>
              <a:t>I SEEK teamwork.</a:t>
            </a:r>
          </a:p>
          <a:p>
            <a:pPr marL="285750" lvl="0" indent="-285750">
              <a:buFont typeface="Wingdings" panose="05000000000000000000" pitchFamily="2" charset="2"/>
              <a:buChar char="v"/>
            </a:pPr>
            <a:r>
              <a:rPr lang="en-US" sz="1600" dirty="0">
                <a:latin typeface="Baskerville Old Face" panose="02020602080505020303" pitchFamily="18" charset="0"/>
              </a:rPr>
              <a:t>I SEEK routine.</a:t>
            </a:r>
          </a:p>
          <a:p>
            <a:pPr marL="285750" lvl="0" indent="-285750">
              <a:buFont typeface="Wingdings" panose="05000000000000000000" pitchFamily="2" charset="2"/>
              <a:buChar char="v"/>
            </a:pPr>
            <a:r>
              <a:rPr lang="en-US" sz="1600" dirty="0">
                <a:latin typeface="Baskerville Old Face" panose="02020602080505020303" pitchFamily="18" charset="0"/>
              </a:rPr>
              <a:t>I SEEK community.</a:t>
            </a:r>
          </a:p>
          <a:p>
            <a:pPr marL="285750" lvl="0" indent="-285750">
              <a:buFont typeface="Wingdings" panose="05000000000000000000" pitchFamily="2" charset="2"/>
              <a:buChar char="v"/>
            </a:pPr>
            <a:r>
              <a:rPr lang="en-US" sz="1600" dirty="0">
                <a:latin typeface="Baskerville Old Face" panose="02020602080505020303" pitchFamily="18" charset="0"/>
              </a:rPr>
              <a:t>I SEEK happiness.</a:t>
            </a:r>
          </a:p>
          <a:p>
            <a:pPr marL="285750" lvl="0" indent="-285750">
              <a:buFont typeface="Wingdings" panose="05000000000000000000" pitchFamily="2" charset="2"/>
              <a:buChar char="v"/>
            </a:pPr>
            <a:r>
              <a:rPr lang="en-US" sz="1600" dirty="0">
                <a:latin typeface="Baskerville Old Face" panose="02020602080505020303" pitchFamily="18" charset="0"/>
              </a:rPr>
              <a:t>I SEEK inclusion.</a:t>
            </a:r>
          </a:p>
          <a:p>
            <a:endParaRPr lang="en-US" dirty="0"/>
          </a:p>
        </p:txBody>
      </p:sp>
      <p:sp>
        <p:nvSpPr>
          <p:cNvPr id="3" name="TextBox 2">
            <a:extLst>
              <a:ext uri="{FF2B5EF4-FFF2-40B4-BE49-F238E27FC236}">
                <a16:creationId xmlns:a16="http://schemas.microsoft.com/office/drawing/2014/main" id="{4D2618F3-0B06-467B-B309-4F0C4A7EFEDF}"/>
              </a:ext>
            </a:extLst>
          </p:cNvPr>
          <p:cNvSpPr txBox="1"/>
          <p:nvPr/>
        </p:nvSpPr>
        <p:spPr>
          <a:xfrm>
            <a:off x="471055" y="1713389"/>
            <a:ext cx="4599709" cy="3570208"/>
          </a:xfrm>
          <a:prstGeom prst="rect">
            <a:avLst/>
          </a:prstGeom>
          <a:noFill/>
        </p:spPr>
        <p:txBody>
          <a:bodyPr wrap="square" rtlCol="0">
            <a:spAutoFit/>
          </a:bodyPr>
          <a:lstStyle/>
          <a:p>
            <a:r>
              <a:rPr lang="en-US" sz="3600" b="1" dirty="0">
                <a:latin typeface="Baskerville Old Face" panose="02020602080505020303" pitchFamily="18" charset="0"/>
              </a:rPr>
              <a:t>I NEED…</a:t>
            </a:r>
          </a:p>
          <a:p>
            <a:endParaRPr lang="en-US" b="1" dirty="0">
              <a:latin typeface="Baskerville Old Face" panose="02020602080505020303" pitchFamily="18" charset="0"/>
            </a:endParaRPr>
          </a:p>
          <a:p>
            <a:pPr marL="285750" lvl="0" indent="-285750">
              <a:buFont typeface="Wingdings" panose="05000000000000000000" pitchFamily="2" charset="2"/>
              <a:buChar char="v"/>
            </a:pPr>
            <a:r>
              <a:rPr lang="en-US" sz="1600" dirty="0">
                <a:latin typeface="Baskerville Old Face" panose="02020602080505020303" pitchFamily="18" charset="0"/>
              </a:rPr>
              <a:t>I NEED moral support.</a:t>
            </a:r>
          </a:p>
          <a:p>
            <a:pPr marL="285750" lvl="0" indent="-285750">
              <a:buFont typeface="Wingdings" panose="05000000000000000000" pitchFamily="2" charset="2"/>
              <a:buChar char="v"/>
            </a:pPr>
            <a:r>
              <a:rPr lang="en-US" sz="1600" dirty="0">
                <a:latin typeface="Baskerville Old Face" panose="02020602080505020303" pitchFamily="18" charset="0"/>
              </a:rPr>
              <a:t>I NEED a sense of humor.</a:t>
            </a:r>
          </a:p>
          <a:p>
            <a:pPr marL="285750" lvl="0" indent="-285750">
              <a:buFont typeface="Wingdings" panose="05000000000000000000" pitchFamily="2" charset="2"/>
              <a:buChar char="v"/>
            </a:pPr>
            <a:r>
              <a:rPr lang="en-US" sz="1600" dirty="0">
                <a:latin typeface="Baskerville Old Face" panose="02020602080505020303" pitchFamily="18" charset="0"/>
              </a:rPr>
              <a:t>I NEED a friend (or family member).</a:t>
            </a:r>
          </a:p>
          <a:p>
            <a:pPr marL="285750" lvl="0" indent="-285750">
              <a:buFont typeface="Wingdings" panose="05000000000000000000" pitchFamily="2" charset="2"/>
              <a:buChar char="v"/>
            </a:pPr>
            <a:r>
              <a:rPr lang="en-US" sz="1600" dirty="0">
                <a:latin typeface="Baskerville Old Face" panose="02020602080505020303" pitchFamily="18" charset="0"/>
              </a:rPr>
              <a:t>I NEED to live a healthy lifestyle.</a:t>
            </a:r>
          </a:p>
          <a:p>
            <a:pPr marL="285750" lvl="0" indent="-285750">
              <a:buFont typeface="Wingdings" panose="05000000000000000000" pitchFamily="2" charset="2"/>
              <a:buChar char="v"/>
            </a:pPr>
            <a:r>
              <a:rPr lang="en-US" sz="1600" dirty="0">
                <a:latin typeface="Baskerville Old Face" panose="02020602080505020303" pitchFamily="18" charset="0"/>
              </a:rPr>
              <a:t>I NEED to be patient.</a:t>
            </a:r>
          </a:p>
          <a:p>
            <a:pPr marL="285750" lvl="0" indent="-285750">
              <a:buFont typeface="Wingdings" panose="05000000000000000000" pitchFamily="2" charset="2"/>
              <a:buChar char="v"/>
            </a:pPr>
            <a:r>
              <a:rPr lang="en-US" sz="1600" dirty="0">
                <a:latin typeface="Baskerville Old Face" panose="02020602080505020303" pitchFamily="18" charset="0"/>
              </a:rPr>
              <a:t>I NEED leadership skills.</a:t>
            </a:r>
          </a:p>
          <a:p>
            <a:pPr marL="285750" lvl="0" indent="-285750">
              <a:buFont typeface="Wingdings" panose="05000000000000000000" pitchFamily="2" charset="2"/>
              <a:buChar char="v"/>
            </a:pPr>
            <a:r>
              <a:rPr lang="en-US" sz="1600" dirty="0">
                <a:latin typeface="Baskerville Old Face" panose="02020602080505020303" pitchFamily="18" charset="0"/>
              </a:rPr>
              <a:t>I NEED courage.</a:t>
            </a:r>
          </a:p>
          <a:p>
            <a:pPr marL="285750" lvl="0" indent="-285750">
              <a:buFont typeface="Wingdings" panose="05000000000000000000" pitchFamily="2" charset="2"/>
              <a:buChar char="v"/>
            </a:pPr>
            <a:r>
              <a:rPr lang="en-US" sz="1600" dirty="0">
                <a:latin typeface="Baskerville Old Face" panose="02020602080505020303" pitchFamily="18" charset="0"/>
              </a:rPr>
              <a:t>I NEED writing skills. (or any other kind of skill).</a:t>
            </a:r>
          </a:p>
          <a:p>
            <a:pPr marL="285750" lvl="0" indent="-285750">
              <a:buFont typeface="Wingdings" panose="05000000000000000000" pitchFamily="2" charset="2"/>
              <a:buChar char="v"/>
            </a:pPr>
            <a:r>
              <a:rPr lang="en-US" sz="1600" dirty="0">
                <a:latin typeface="Baskerville Old Face" panose="02020602080505020303" pitchFamily="18" charset="0"/>
              </a:rPr>
              <a:t>I NEED independence.</a:t>
            </a:r>
          </a:p>
          <a:p>
            <a:pPr marL="285750" lvl="0" indent="-285750">
              <a:buFont typeface="Wingdings" panose="05000000000000000000" pitchFamily="2" charset="2"/>
              <a:buChar char="v"/>
            </a:pPr>
            <a:r>
              <a:rPr lang="en-US" sz="1600" dirty="0">
                <a:latin typeface="Baskerville Old Face" panose="02020602080505020303" pitchFamily="18" charset="0"/>
              </a:rPr>
              <a:t>I NEED love.</a:t>
            </a:r>
          </a:p>
          <a:p>
            <a:endParaRPr lang="en-US" dirty="0"/>
          </a:p>
        </p:txBody>
      </p:sp>
      <p:sp>
        <p:nvSpPr>
          <p:cNvPr id="5" name="Title 4">
            <a:extLst>
              <a:ext uri="{FF2B5EF4-FFF2-40B4-BE49-F238E27FC236}">
                <a16:creationId xmlns:a16="http://schemas.microsoft.com/office/drawing/2014/main" id="{BDBB65B3-4552-4B43-8440-7E34013D343D}"/>
              </a:ext>
            </a:extLst>
          </p:cNvPr>
          <p:cNvSpPr>
            <a:spLocks noGrp="1"/>
          </p:cNvSpPr>
          <p:nvPr>
            <p:ph type="title" idx="4294967295"/>
          </p:nvPr>
        </p:nvSpPr>
        <p:spPr>
          <a:xfrm>
            <a:off x="729364" y="0"/>
            <a:ext cx="8229599" cy="276999"/>
          </a:xfrm>
        </p:spPr>
        <p:txBody>
          <a:bodyPr/>
          <a:lstStyle/>
          <a:p>
            <a:pPr algn="r" rtl="0"/>
            <a:r>
              <a:rPr lang="en-US" sz="3600" b="1" i="0" dirty="0">
                <a:solidFill>
                  <a:srgbClr val="FFFFFF"/>
                </a:solidFill>
                <a:effectLst/>
                <a:latin typeface="Georgia" panose="02040502050405020303" pitchFamily="18" charset="0"/>
                <a:ea typeface="Arial" panose="020B0604020202020204" pitchFamily="34" charset="0"/>
                <a:cs typeface="Arial" panose="020B0604020202020204" pitchFamily="34" charset="0"/>
              </a:rPr>
              <a:t>I AM ME Exercise Examples (cont.)</a:t>
            </a:r>
            <a:endParaRPr lang="en-US" dirty="0">
              <a:effectLst/>
            </a:endParaRPr>
          </a:p>
        </p:txBody>
      </p:sp>
    </p:spTree>
    <p:extLst>
      <p:ext uri="{BB962C8B-B14F-4D97-AF65-F5344CB8AC3E}">
        <p14:creationId xmlns:p14="http://schemas.microsoft.com/office/powerpoint/2010/main" val="308179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3E217-5196-4925-9BEA-4956B62FA8AB}"/>
              </a:ext>
            </a:extLst>
          </p:cNvPr>
          <p:cNvSpPr txBox="1"/>
          <p:nvPr/>
        </p:nvSpPr>
        <p:spPr>
          <a:xfrm>
            <a:off x="275208" y="1526958"/>
            <a:ext cx="8868792" cy="4478149"/>
          </a:xfrm>
          <a:prstGeom prst="rect">
            <a:avLst/>
          </a:prstGeom>
          <a:noFill/>
        </p:spPr>
        <p:txBody>
          <a:bodyPr wrap="square" rtlCol="0">
            <a:spAutoFit/>
          </a:bodyPr>
          <a:lstStyle/>
          <a:p>
            <a:r>
              <a:rPr lang="en-US" dirty="0">
                <a:latin typeface="Baskerville Old Face" panose="02020602080505020303" pitchFamily="18" charset="0"/>
              </a:rPr>
              <a:t>Hi! My name is _________________________.</a:t>
            </a:r>
          </a:p>
          <a:p>
            <a:r>
              <a:rPr lang="en-US" dirty="0">
                <a:latin typeface="Baskerville Old Face" panose="02020602080505020303" pitchFamily="18" charset="0"/>
              </a:rPr>
              <a:t> </a:t>
            </a:r>
          </a:p>
          <a:p>
            <a:r>
              <a:rPr lang="en-US" dirty="0">
                <a:latin typeface="Baskerville Old Face" panose="02020602080505020303" pitchFamily="18" charset="0"/>
              </a:rPr>
              <a:t>I am ___________________________________ and ____________________________________.      </a:t>
            </a:r>
          </a:p>
          <a:p>
            <a:r>
              <a:rPr lang="en-US" dirty="0">
                <a:latin typeface="Baskerville Old Face" panose="02020602080505020303" pitchFamily="18" charset="0"/>
              </a:rPr>
              <a:t>             (Choose from the list of “I Am”)                               (Choose from the list of “I Am”) </a:t>
            </a:r>
          </a:p>
          <a:p>
            <a:endParaRPr lang="en-US" dirty="0">
              <a:latin typeface="Baskerville Old Face" panose="02020602080505020303" pitchFamily="18" charset="0"/>
            </a:endParaRPr>
          </a:p>
          <a:p>
            <a:r>
              <a:rPr lang="en-US" dirty="0">
                <a:latin typeface="Baskerville Old Face" panose="02020602080505020303" pitchFamily="18" charset="0"/>
              </a:rPr>
              <a:t>I am looking to / for an opportunity to ______________________________________________.                    	(Circle One)                               (Choose from the list of “I Seek”) </a:t>
            </a:r>
          </a:p>
          <a:p>
            <a:endParaRPr lang="en-US" dirty="0">
              <a:latin typeface="Baskerville Old Face" panose="02020602080505020303" pitchFamily="18" charset="0"/>
            </a:endParaRPr>
          </a:p>
          <a:p>
            <a:r>
              <a:rPr lang="en-US" dirty="0">
                <a:latin typeface="Baskerville Old Face" panose="02020602080505020303" pitchFamily="18" charset="0"/>
              </a:rPr>
              <a:t>I have ___________________________________ and __________________________________.                  	(Choose from the list of “I Have”)                      (Choose from the list of “I Have”) </a:t>
            </a:r>
          </a:p>
          <a:p>
            <a:endParaRPr lang="en-US" dirty="0">
              <a:latin typeface="Baskerville Old Face" panose="02020602080505020303" pitchFamily="18" charset="0"/>
            </a:endParaRPr>
          </a:p>
          <a:p>
            <a:r>
              <a:rPr lang="en-US" dirty="0">
                <a:latin typeface="Baskerville Old Face" panose="02020602080505020303" pitchFamily="18" charset="0"/>
              </a:rPr>
              <a:t>I bring __________________________________ and ___________________________________.                    	(Choose from the list of “I Bring”)                     (Choose from the list of “I Bring”) </a:t>
            </a:r>
          </a:p>
          <a:p>
            <a:endParaRPr lang="en-US" dirty="0">
              <a:latin typeface="Baskerville Old Face" panose="02020602080505020303" pitchFamily="18" charset="0"/>
            </a:endParaRPr>
          </a:p>
          <a:p>
            <a:r>
              <a:rPr lang="en-US" dirty="0">
                <a:latin typeface="Baskerville Old Face" panose="02020602080505020303" pitchFamily="18" charset="0"/>
              </a:rPr>
              <a:t>I welcome the chance to talk to you more about _____________________________________.                                                                                                      				       (Choose from the list of “I Seek”) </a:t>
            </a:r>
          </a:p>
          <a:p>
            <a:endParaRPr lang="en-US" dirty="0">
              <a:latin typeface="Baskerville Old Face" panose="02020602080505020303" pitchFamily="18" charset="0"/>
            </a:endParaRPr>
          </a:p>
          <a:p>
            <a:r>
              <a:rPr lang="en-US" dirty="0">
                <a:latin typeface="Baskerville Old Face" panose="02020602080505020303" pitchFamily="18" charset="0"/>
              </a:rPr>
              <a:t>I really think we could work together to _____________________________________________!                                                                                       			       (make the world a better, more inclusive place for all!)</a:t>
            </a:r>
          </a:p>
        </p:txBody>
      </p:sp>
      <p:sp>
        <p:nvSpPr>
          <p:cNvPr id="4" name="Title 3">
            <a:extLst>
              <a:ext uri="{FF2B5EF4-FFF2-40B4-BE49-F238E27FC236}">
                <a16:creationId xmlns:a16="http://schemas.microsoft.com/office/drawing/2014/main" id="{46F8A845-F163-4F91-8771-E57F7B2A48F0}"/>
              </a:ext>
            </a:extLst>
          </p:cNvPr>
          <p:cNvSpPr>
            <a:spLocks noGrp="1"/>
          </p:cNvSpPr>
          <p:nvPr>
            <p:ph type="title" idx="4294967295"/>
          </p:nvPr>
        </p:nvSpPr>
        <p:spPr>
          <a:xfrm>
            <a:off x="914401" y="154596"/>
            <a:ext cx="8229599" cy="276999"/>
          </a:xfrm>
        </p:spPr>
        <p:txBody>
          <a:bodyPr/>
          <a:lstStyle/>
          <a:p>
            <a:pPr algn="r" rtl="0"/>
            <a:r>
              <a:rPr lang="en-US" sz="3600" b="1" i="0" dirty="0">
                <a:solidFill>
                  <a:srgbClr val="FFFFFF"/>
                </a:solidFill>
                <a:effectLst/>
                <a:latin typeface="Georgia" panose="02040502050405020303" pitchFamily="18" charset="0"/>
                <a:ea typeface="Arial" panose="020B0604020202020204" pitchFamily="34" charset="0"/>
                <a:cs typeface="Arial" panose="020B0604020202020204" pitchFamily="34" charset="0"/>
              </a:rPr>
              <a:t>My Elevator Pitch Template</a:t>
            </a:r>
            <a:endParaRPr lang="en-US" dirty="0">
              <a:effectLst/>
            </a:endParaRPr>
          </a:p>
        </p:txBody>
      </p:sp>
    </p:spTree>
    <p:extLst>
      <p:ext uri="{BB962C8B-B14F-4D97-AF65-F5344CB8AC3E}">
        <p14:creationId xmlns:p14="http://schemas.microsoft.com/office/powerpoint/2010/main" val="3760478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0DE05B-C3F7-4F94-99F1-EBE745F688D5}"/>
              </a:ext>
            </a:extLst>
          </p:cNvPr>
          <p:cNvSpPr txBox="1"/>
          <p:nvPr/>
        </p:nvSpPr>
        <p:spPr>
          <a:xfrm>
            <a:off x="720437" y="2179782"/>
            <a:ext cx="7961745" cy="3108543"/>
          </a:xfrm>
          <a:prstGeom prst="rect">
            <a:avLst/>
          </a:prstGeom>
          <a:noFill/>
        </p:spPr>
        <p:txBody>
          <a:bodyPr wrap="square" rtlCol="0">
            <a:spAutoFit/>
          </a:bodyPr>
          <a:lstStyle/>
          <a:p>
            <a:pPr algn="ctr"/>
            <a:r>
              <a:rPr lang="en-US" sz="2800" b="1" dirty="0">
                <a:latin typeface="Baskerville Old Face" panose="02020602080505020303" pitchFamily="18" charset="0"/>
              </a:rPr>
              <a:t>Debbie Fink</a:t>
            </a:r>
            <a:endParaRPr lang="en-US" sz="2800" dirty="0">
              <a:latin typeface="Baskerville Old Face" panose="02020602080505020303" pitchFamily="18" charset="0"/>
            </a:endParaRPr>
          </a:p>
          <a:p>
            <a:pPr algn="ctr"/>
            <a:r>
              <a:rPr lang="en-US" sz="2800" dirty="0">
                <a:latin typeface="Baskerville Old Face" panose="02020602080505020303" pitchFamily="18" charset="0"/>
              </a:rPr>
              <a:t>Director, Community Outreach &amp; Impact</a:t>
            </a:r>
          </a:p>
          <a:p>
            <a:pPr algn="ctr"/>
            <a:r>
              <a:rPr lang="en-US" sz="2800" u="sng" dirty="0">
                <a:latin typeface="Baskerville Old Face" panose="02020602080505020303" pitchFamily="18" charset="0"/>
                <a:hlinkClick r:id="rId2"/>
              </a:rPr>
              <a:t>DebbieF@RespectAbility.org</a:t>
            </a:r>
            <a:endParaRPr lang="en-US" sz="2800" dirty="0">
              <a:latin typeface="Baskerville Old Face" panose="02020602080505020303" pitchFamily="18" charset="0"/>
            </a:endParaRPr>
          </a:p>
          <a:p>
            <a:pPr algn="ctr"/>
            <a:r>
              <a:rPr lang="en-US" sz="2800" dirty="0">
                <a:latin typeface="Baskerville Old Face" panose="02020602080505020303" pitchFamily="18" charset="0"/>
              </a:rPr>
              <a:t>11333 Woodglen Drive, Suite 102</a:t>
            </a:r>
          </a:p>
          <a:p>
            <a:pPr algn="ctr"/>
            <a:r>
              <a:rPr lang="en-US" sz="2800" dirty="0">
                <a:latin typeface="Baskerville Old Face" panose="02020602080505020303" pitchFamily="18" charset="0"/>
              </a:rPr>
              <a:t>Rockville, MD  20852</a:t>
            </a:r>
          </a:p>
          <a:p>
            <a:pPr algn="ctr"/>
            <a:r>
              <a:rPr lang="en-US" sz="2800" dirty="0">
                <a:latin typeface="Baskerville Old Face" panose="02020602080505020303" pitchFamily="18" charset="0"/>
              </a:rPr>
              <a:t>Office:  (202) 517-6272</a:t>
            </a:r>
          </a:p>
          <a:p>
            <a:pPr algn="ctr"/>
            <a:r>
              <a:rPr lang="en-US" sz="2800" u="sng" dirty="0">
                <a:latin typeface="Baskerville Old Face" panose="02020602080505020303" pitchFamily="18" charset="0"/>
                <a:hlinkClick r:id="rId3"/>
              </a:rPr>
              <a:t>www.RespectAbility.org</a:t>
            </a:r>
            <a:endParaRPr lang="en-US" sz="2800" dirty="0">
              <a:latin typeface="Baskerville Old Face" panose="02020602080505020303" pitchFamily="18" charset="0"/>
            </a:endParaRPr>
          </a:p>
        </p:txBody>
      </p:sp>
      <p:sp>
        <p:nvSpPr>
          <p:cNvPr id="4" name="Title 3">
            <a:extLst>
              <a:ext uri="{FF2B5EF4-FFF2-40B4-BE49-F238E27FC236}">
                <a16:creationId xmlns:a16="http://schemas.microsoft.com/office/drawing/2014/main" id="{EB1CDEFE-B4EF-4AF6-8D3D-F2D47F82B1B6}"/>
              </a:ext>
            </a:extLst>
          </p:cNvPr>
          <p:cNvSpPr>
            <a:spLocks noGrp="1"/>
          </p:cNvSpPr>
          <p:nvPr>
            <p:ph type="title" idx="4294967295"/>
          </p:nvPr>
        </p:nvSpPr>
        <p:spPr/>
        <p:txBody>
          <a:bodyPr/>
          <a:lstStyle/>
          <a:p>
            <a:pPr algn="r" rtl="0"/>
            <a:r>
              <a:rPr lang="en-US" sz="4400" b="1" i="0" dirty="0">
                <a:solidFill>
                  <a:srgbClr val="FFFFFF"/>
                </a:solidFill>
                <a:effectLst/>
                <a:latin typeface="Georgia" panose="02040502050405020303" pitchFamily="18" charset="0"/>
                <a:ea typeface="Arial" panose="020B0604020202020204" pitchFamily="34" charset="0"/>
                <a:cs typeface="Arial" panose="020B0604020202020204" pitchFamily="34" charset="0"/>
              </a:rPr>
              <a:t>Contact Us</a:t>
            </a:r>
            <a:endParaRPr lang="en-US" dirty="0">
              <a:effectLst/>
            </a:endParaRPr>
          </a:p>
          <a:p>
            <a:endParaRPr lang="en-US" dirty="0"/>
          </a:p>
        </p:txBody>
      </p:sp>
    </p:spTree>
    <p:extLst>
      <p:ext uri="{BB962C8B-B14F-4D97-AF65-F5344CB8AC3E}">
        <p14:creationId xmlns:p14="http://schemas.microsoft.com/office/powerpoint/2010/main" val="232413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049DA4-536A-4CF6-9ECA-887199FB169B}"/>
              </a:ext>
            </a:extLst>
          </p:cNvPr>
          <p:cNvSpPr txBox="1"/>
          <p:nvPr/>
        </p:nvSpPr>
        <p:spPr>
          <a:xfrm>
            <a:off x="5805402" y="4543719"/>
            <a:ext cx="3197573" cy="553998"/>
          </a:xfrm>
          <a:prstGeom prst="rect">
            <a:avLst/>
          </a:prstGeom>
          <a:noFill/>
        </p:spPr>
        <p:txBody>
          <a:bodyPr wrap="square" rtlCol="0">
            <a:spAutoFit/>
          </a:bodyPr>
          <a:lstStyle/>
          <a:p>
            <a:r>
              <a:rPr lang="en-US" dirty="0"/>
              <a:t>Picture: Vivian Bass smiling at the camera.</a:t>
            </a:r>
          </a:p>
        </p:txBody>
      </p:sp>
      <p:pic>
        <p:nvPicPr>
          <p:cNvPr id="7" name="Picture 6" descr="Vivian Bass smiling at the camera">
            <a:extLst>
              <a:ext uri="{FF2B5EF4-FFF2-40B4-BE49-F238E27FC236}">
                <a16:creationId xmlns:a16="http://schemas.microsoft.com/office/drawing/2014/main" id="{AB99021F-631B-4AD8-A280-C47139E10020}"/>
              </a:ext>
            </a:extLst>
          </p:cNvPr>
          <p:cNvPicPr>
            <a:picLocks noChangeAspect="1"/>
          </p:cNvPicPr>
          <p:nvPr/>
        </p:nvPicPr>
        <p:blipFill>
          <a:blip r:embed="rId2"/>
          <a:stretch>
            <a:fillRect/>
          </a:stretch>
        </p:blipFill>
        <p:spPr>
          <a:xfrm>
            <a:off x="5870370" y="1555250"/>
            <a:ext cx="2915412" cy="2915412"/>
          </a:xfrm>
          <a:prstGeom prst="rect">
            <a:avLst/>
          </a:prstGeom>
        </p:spPr>
      </p:pic>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41025" y="1327012"/>
            <a:ext cx="5560683" cy="5328311"/>
          </a:xfrm>
        </p:spPr>
        <p:txBody>
          <a:bodyPr>
            <a:noAutofit/>
          </a:bodyPr>
          <a:lstStyle/>
          <a:p>
            <a:r>
              <a:rPr lang="en-US" sz="2000" b="1" dirty="0">
                <a:latin typeface="Baskerville Old Face" panose="02020602080505020303" pitchFamily="18" charset="0"/>
              </a:rPr>
              <a:t>Vivian Bass </a:t>
            </a:r>
            <a:r>
              <a:rPr lang="en-US" sz="2000" dirty="0">
                <a:latin typeface="Baskerville Old Face" panose="02020602080505020303" pitchFamily="18" charset="0"/>
              </a:rPr>
              <a:t>has dedicated her career to improving the quality of life, independence and community inclusion and dignity of persons with disabilities throughout the Washington, D.C., area, nationally and internationally. She became the CEO Emeritus of The Jewish Foundation for Group Homes (JFGH) in June 2016 subsequent to serving for 30 years at the helm of the agency. Bass has presented at The World Congress on Disabilities in conjunction with the Paralympics, The National Organization on Disability (NOD), The American Association of Intellectual and Developmental Disabilities (AAIDD), The National Association of Social Workers (NASW), The General Assembly of The Jewish Federations of North America, The Jewish Council for Public Affairs (JCPA), The International Lion of Judah Conference and numerous others.</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3431356" y="306371"/>
            <a:ext cx="5712644" cy="477346"/>
          </a:xfrm>
        </p:spPr>
        <p:txBody>
          <a:bodyPr>
            <a:noAutofit/>
          </a:bodyPr>
          <a:lstStyle/>
          <a:p>
            <a:pPr algn="r"/>
            <a:r>
              <a:rPr lang="en-US" sz="4000" b="1" dirty="0">
                <a:solidFill>
                  <a:schemeClr val="bg1"/>
                </a:solidFill>
                <a:latin typeface="Baskerville Old Face" panose="02020602080505020303" pitchFamily="18" charset="77"/>
              </a:rPr>
              <a:t>Meet the RA Team (Cont.)</a:t>
            </a:r>
          </a:p>
        </p:txBody>
      </p:sp>
    </p:spTree>
    <p:extLst>
      <p:ext uri="{BB962C8B-B14F-4D97-AF65-F5344CB8AC3E}">
        <p14:creationId xmlns:p14="http://schemas.microsoft.com/office/powerpoint/2010/main" val="23622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Stephanie Farfan smiling at the camera.">
            <a:extLst>
              <a:ext uri="{FF2B5EF4-FFF2-40B4-BE49-F238E27FC236}">
                <a16:creationId xmlns:a16="http://schemas.microsoft.com/office/drawing/2014/main" id="{AE049DA4-536A-4CF6-9ECA-887199FB169B}"/>
              </a:ext>
            </a:extLst>
          </p:cNvPr>
          <p:cNvSpPr txBox="1"/>
          <p:nvPr/>
        </p:nvSpPr>
        <p:spPr>
          <a:xfrm>
            <a:off x="5805402" y="4543719"/>
            <a:ext cx="3197573" cy="553998"/>
          </a:xfrm>
          <a:prstGeom prst="rect">
            <a:avLst/>
          </a:prstGeom>
          <a:noFill/>
        </p:spPr>
        <p:txBody>
          <a:bodyPr wrap="square" rtlCol="0">
            <a:spAutoFit/>
          </a:bodyPr>
          <a:lstStyle/>
          <a:p>
            <a:r>
              <a:rPr lang="en-US" dirty="0"/>
              <a:t>Picture: Stephanie Farfan smiling at the camera.</a:t>
            </a:r>
          </a:p>
        </p:txBody>
      </p:sp>
      <p:pic>
        <p:nvPicPr>
          <p:cNvPr id="5" name="Picture 4" descr="Stephanie Farfan smiling at the camera&#10;">
            <a:extLst>
              <a:ext uri="{FF2B5EF4-FFF2-40B4-BE49-F238E27FC236}">
                <a16:creationId xmlns:a16="http://schemas.microsoft.com/office/drawing/2014/main" id="{1B929C91-A37D-4054-A89A-83E9B6B1BBDE}"/>
              </a:ext>
            </a:extLst>
          </p:cNvPr>
          <p:cNvPicPr>
            <a:picLocks noChangeAspect="1"/>
          </p:cNvPicPr>
          <p:nvPr/>
        </p:nvPicPr>
        <p:blipFill>
          <a:blip r:embed="rId2"/>
          <a:stretch>
            <a:fillRect/>
          </a:stretch>
        </p:blipFill>
        <p:spPr>
          <a:xfrm>
            <a:off x="5805402" y="1532603"/>
            <a:ext cx="3011116" cy="3011116"/>
          </a:xfrm>
          <a:prstGeom prst="rect">
            <a:avLst/>
          </a:prstGeom>
        </p:spPr>
      </p:pic>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41025" y="1327012"/>
            <a:ext cx="5560683" cy="5328311"/>
          </a:xfrm>
        </p:spPr>
        <p:txBody>
          <a:bodyPr>
            <a:noAutofit/>
          </a:bodyPr>
          <a:lstStyle/>
          <a:p>
            <a:r>
              <a:rPr lang="en-US" sz="2000" b="1" dirty="0">
                <a:latin typeface="Baskerville Old Face" panose="02020602080505020303" pitchFamily="18" charset="0"/>
              </a:rPr>
              <a:t>Stephanie Farfan </a:t>
            </a:r>
            <a:r>
              <a:rPr lang="en-US" sz="2000" dirty="0">
                <a:latin typeface="Baskerville Old Face" panose="02020602080505020303" pitchFamily="18" charset="0"/>
              </a:rPr>
              <a:t>is the Policy, Practices and Latinx Outreach Associate for </a:t>
            </a:r>
            <a:r>
              <a:rPr lang="en-US" sz="2000" dirty="0" err="1">
                <a:latin typeface="Baskerville Old Face" panose="02020602080505020303" pitchFamily="18" charset="0"/>
              </a:rPr>
              <a:t>RespectAbility</a:t>
            </a:r>
            <a:r>
              <a:rPr lang="en-US" sz="2000" dirty="0">
                <a:latin typeface="Baskerville Old Face" panose="02020602080505020303" pitchFamily="18" charset="0"/>
              </a:rPr>
              <a:t>. As a little person, she has always been committed to disability rights and advocacy. She has experienced firsthand the discrimination many people with disabilities face. This discrimination led to her commitment to fight the stigmas and social barriers that people with disabilities have to contend with to be taken seriously. Farfan has been a part of Little People of America (LPA) since she was 16 years old and volunteered her time as a co-chair for the Hispanic Affairs Committee. Farfan completed her undergraduate studies with a major in Peace and Conflict Studies and a minor in French at Juniata College in Pennsylvania.</a:t>
            </a:r>
            <a:r>
              <a:rPr lang="en-US" sz="2000" dirty="0">
                <a:latin typeface="Libre Baskerville" panose="020B0604020202020204" charset="0"/>
              </a:rPr>
              <a:t> </a:t>
            </a:r>
            <a:r>
              <a:rPr lang="en-US" sz="2000" dirty="0">
                <a:latin typeface="Baskerville Old Face" panose="02020602080505020303" pitchFamily="18" charset="0"/>
              </a:rPr>
              <a:t>She is currently pursuing a Masters’ in International Peace and Conflict Resolution at American University</a:t>
            </a:r>
            <a:r>
              <a:rPr lang="en-US" sz="2000" dirty="0">
                <a:latin typeface="Libre Baskerville" panose="020B0604020202020204" charset="0"/>
              </a:rPr>
              <a:t>.</a:t>
            </a:r>
            <a:endParaRPr lang="en-US" sz="2000" dirty="0">
              <a:latin typeface="Baskerville Old Face" panose="02020602080505020303" pitchFamily="18"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3120272" y="0"/>
            <a:ext cx="6023728" cy="783717"/>
          </a:xfrm>
        </p:spPr>
        <p:txBody>
          <a:bodyPr>
            <a:noAutofit/>
          </a:bodyPr>
          <a:lstStyle/>
          <a:p>
            <a:pPr algn="r"/>
            <a:r>
              <a:rPr lang="en-US" sz="4000" b="1" dirty="0">
                <a:solidFill>
                  <a:schemeClr val="bg1"/>
                </a:solidFill>
                <a:latin typeface="Baskerville Old Face" panose="02020602080505020303" pitchFamily="18" charset="77"/>
              </a:rPr>
              <a:t>Meet the RA Team (Cont.) 2</a:t>
            </a:r>
          </a:p>
        </p:txBody>
      </p:sp>
    </p:spTree>
    <p:extLst>
      <p:ext uri="{BB962C8B-B14F-4D97-AF65-F5344CB8AC3E}">
        <p14:creationId xmlns:p14="http://schemas.microsoft.com/office/powerpoint/2010/main" val="13489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Dr. Donna Walton smiling at the camera.">
            <a:extLst>
              <a:ext uri="{FF2B5EF4-FFF2-40B4-BE49-F238E27FC236}">
                <a16:creationId xmlns:a16="http://schemas.microsoft.com/office/drawing/2014/main" id="{AE049DA4-536A-4CF6-9ECA-887199FB169B}"/>
              </a:ext>
            </a:extLst>
          </p:cNvPr>
          <p:cNvSpPr txBox="1"/>
          <p:nvPr/>
        </p:nvSpPr>
        <p:spPr>
          <a:xfrm>
            <a:off x="6059926" y="4111298"/>
            <a:ext cx="3197573" cy="553998"/>
          </a:xfrm>
          <a:prstGeom prst="rect">
            <a:avLst/>
          </a:prstGeom>
          <a:noFill/>
        </p:spPr>
        <p:txBody>
          <a:bodyPr wrap="square" rtlCol="0">
            <a:spAutoFit/>
          </a:bodyPr>
          <a:lstStyle/>
          <a:p>
            <a:r>
              <a:rPr lang="en-US" dirty="0"/>
              <a:t>Picture: Dr. Donna Walton smiling at the camera.</a:t>
            </a:r>
          </a:p>
        </p:txBody>
      </p:sp>
      <p:pic>
        <p:nvPicPr>
          <p:cNvPr id="5" name="Picture 4" descr="Dr. Donna Walton smiling at the camera.">
            <a:extLst>
              <a:ext uri="{FF2B5EF4-FFF2-40B4-BE49-F238E27FC236}">
                <a16:creationId xmlns:a16="http://schemas.microsoft.com/office/drawing/2014/main" id="{C930B6CC-0450-4DAD-BE26-D83481E7263E}"/>
              </a:ext>
            </a:extLst>
          </p:cNvPr>
          <p:cNvPicPr>
            <a:picLocks noChangeAspect="1"/>
          </p:cNvPicPr>
          <p:nvPr/>
        </p:nvPicPr>
        <p:blipFill>
          <a:blip r:embed="rId2"/>
          <a:stretch>
            <a:fillRect/>
          </a:stretch>
        </p:blipFill>
        <p:spPr>
          <a:xfrm>
            <a:off x="6233755" y="1493285"/>
            <a:ext cx="2618013" cy="2618013"/>
          </a:xfrm>
          <a:prstGeom prst="rect">
            <a:avLst/>
          </a:prstGeom>
        </p:spPr>
      </p:pic>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28016" y="1223318"/>
            <a:ext cx="5931910" cy="5328311"/>
          </a:xfrm>
        </p:spPr>
        <p:txBody>
          <a:bodyPr>
            <a:noAutofit/>
          </a:bodyPr>
          <a:lstStyle/>
          <a:p>
            <a:r>
              <a:rPr lang="en-US" sz="2000" b="1" dirty="0">
                <a:latin typeface="Baskerville Old Face" panose="02020602080505020303" pitchFamily="18" charset="0"/>
              </a:rPr>
              <a:t>Dr. Donna Rena Walton, Ed.D., </a:t>
            </a:r>
            <a:r>
              <a:rPr lang="en-US" sz="2000" dirty="0">
                <a:latin typeface="Baskerville Old Face" panose="02020602080505020303" pitchFamily="18" charset="0"/>
              </a:rPr>
              <a:t>is the author of her newly released book </a:t>
            </a:r>
            <a:r>
              <a:rPr lang="en-US" sz="2000" i="1" dirty="0">
                <a:latin typeface="Baskerville Old Face" panose="02020602080505020303" pitchFamily="18" charset="0"/>
                <a:hlinkClick r:id="rId3"/>
              </a:rPr>
              <a:t>Shattered Dreams, Broken Pieces</a:t>
            </a:r>
            <a:r>
              <a:rPr lang="en-US" sz="2000" dirty="0">
                <a:latin typeface="Baskerville Old Face" panose="02020602080505020303" pitchFamily="18" charset="0"/>
              </a:rPr>
              <a:t>, an eye-opening tale of reinvention that chronicles the decades Walton spent working to rebuild her world through disasters, setbacks, trials, and tribulations after a dangerous form of bone cancer threatened her life-and forced the amputation of her left leg above the knee.</a:t>
            </a:r>
          </a:p>
          <a:p>
            <a:endParaRPr lang="en-US" sz="2000" dirty="0">
              <a:latin typeface="Baskerville Old Face" panose="02020602080505020303" pitchFamily="18" charset="0"/>
            </a:endParaRPr>
          </a:p>
          <a:p>
            <a:r>
              <a:rPr lang="en-US" sz="2000" dirty="0">
                <a:latin typeface="Baskerville Old Face" panose="02020602080505020303" pitchFamily="18" charset="0"/>
              </a:rPr>
              <a:t>Founder and President of Divas With Disabilities, Inc., Dr. Walton has made an unprecedented impact in the disability and women of color communities as a hub for thoughtful discussion on issues, self-love, and shaping the perception of what “disability” looks like by promoting women of color through various media platforms.  Her work has increased access and inclusion opportunities in countless industries that have traditionally marginalized the participation of the women she represents.</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3431356" y="306371"/>
            <a:ext cx="5712644" cy="477346"/>
          </a:xfrm>
        </p:spPr>
        <p:txBody>
          <a:bodyPr>
            <a:noAutofit/>
          </a:bodyPr>
          <a:lstStyle/>
          <a:p>
            <a:pPr algn="r"/>
            <a:r>
              <a:rPr lang="en-US" sz="4000" b="1" dirty="0">
                <a:solidFill>
                  <a:schemeClr val="bg1"/>
                </a:solidFill>
                <a:latin typeface="Baskerville Old Face" panose="02020602080505020303" pitchFamily="18" charset="77"/>
              </a:rPr>
              <a:t>Meet our Keynote</a:t>
            </a:r>
          </a:p>
        </p:txBody>
      </p:sp>
    </p:spTree>
    <p:extLst>
      <p:ext uri="{BB962C8B-B14F-4D97-AF65-F5344CB8AC3E}">
        <p14:creationId xmlns:p14="http://schemas.microsoft.com/office/powerpoint/2010/main" val="2998209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4711485" y="415043"/>
            <a:ext cx="3961480" cy="477346"/>
          </a:xfrm>
        </p:spPr>
        <p:txBody>
          <a:bodyPr>
            <a:noAutofit/>
          </a:bodyPr>
          <a:lstStyle/>
          <a:p>
            <a:pPr algn="r"/>
            <a:r>
              <a:rPr lang="en-US" sz="4000" b="1" dirty="0">
                <a:solidFill>
                  <a:schemeClr val="bg1"/>
                </a:solidFill>
                <a:latin typeface="Baskerville Old Face" panose="02020602080505020303" pitchFamily="18" charset="77"/>
              </a:rPr>
              <a:t>Key Facts in NYC</a:t>
            </a:r>
          </a:p>
        </p:txBody>
      </p:sp>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457200" y="1317587"/>
            <a:ext cx="8427027" cy="241050"/>
          </a:xfrm>
        </p:spPr>
        <p:txBody>
          <a:bodyPr>
            <a:noAutofit/>
          </a:bodyPr>
          <a:lstStyle/>
          <a:p>
            <a:r>
              <a:rPr lang="en-US" sz="3600" b="1" dirty="0">
                <a:latin typeface="Baskerville Old Face" panose="02020602080505020303" pitchFamily="18" charset="0"/>
              </a:rPr>
              <a:t>Did you know that…</a:t>
            </a:r>
          </a:p>
          <a:p>
            <a:pPr marL="342900" indent="-342900">
              <a:buFont typeface="Wingdings" pitchFamily="2" charset="2"/>
              <a:buChar char="v"/>
            </a:pPr>
            <a:r>
              <a:rPr lang="en-US" sz="2800" dirty="0">
                <a:latin typeface="Baskerville Old Face" panose="02020602080505020303" pitchFamily="18" charset="0"/>
              </a:rPr>
              <a:t> … there are almost 500,000 women and girls with disabilities in NYC.</a:t>
            </a:r>
          </a:p>
          <a:p>
            <a:pPr marL="342900" indent="-342900">
              <a:buFont typeface="Wingdings" pitchFamily="2" charset="2"/>
              <a:buChar char="v"/>
            </a:pPr>
            <a:r>
              <a:rPr lang="en-US" sz="2800" dirty="0">
                <a:latin typeface="Baskerville Old Face" panose="02020602080505020303" pitchFamily="18" charset="0"/>
              </a:rPr>
              <a:t> … women with a disability earn on average nearly $9,000 less than women without disabilities, and $16,000 per year less than men without a disability.</a:t>
            </a:r>
          </a:p>
          <a:p>
            <a:pPr marL="342900" indent="-342900">
              <a:buFont typeface="Wingdings" pitchFamily="2" charset="2"/>
              <a:buChar char="v"/>
            </a:pPr>
            <a:r>
              <a:rPr lang="en-US" sz="2800" dirty="0">
                <a:latin typeface="Baskerville Old Face" panose="02020602080505020303" pitchFamily="18" charset="0"/>
              </a:rPr>
              <a:t> … 44% of the city’s women with disabilities live below the poverty line. </a:t>
            </a:r>
          </a:p>
          <a:p>
            <a:pPr marL="342900" indent="-342900">
              <a:buFont typeface="Wingdings" pitchFamily="2" charset="2"/>
              <a:buChar char="v"/>
            </a:pPr>
            <a:r>
              <a:rPr lang="en-US" sz="2800" dirty="0">
                <a:latin typeface="Baskerville Old Face" panose="02020602080505020303" pitchFamily="18" charset="0"/>
              </a:rPr>
              <a:t> … only 29% of African American women with disabilities are employed.</a:t>
            </a:r>
          </a:p>
          <a:p>
            <a:pPr marL="342900" indent="-342900">
              <a:buFont typeface="Wingdings" pitchFamily="2" charset="2"/>
              <a:buChar char="v"/>
            </a:pPr>
            <a:r>
              <a:rPr lang="en-US" sz="2800" dirty="0">
                <a:latin typeface="Baskerville Old Face" panose="02020602080505020303" pitchFamily="18" charset="0"/>
              </a:rPr>
              <a:t> … only 24% of Latinas with disabilities have jobs.</a:t>
            </a:r>
          </a:p>
        </p:txBody>
      </p:sp>
    </p:spTree>
    <p:extLst>
      <p:ext uri="{BB962C8B-B14F-4D97-AF65-F5344CB8AC3E}">
        <p14:creationId xmlns:p14="http://schemas.microsoft.com/office/powerpoint/2010/main" val="425869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4F8F6B-F70D-4629-AD15-870DE22AA4C6}"/>
              </a:ext>
            </a:extLst>
          </p:cNvPr>
          <p:cNvSpPr txBox="1"/>
          <p:nvPr/>
        </p:nvSpPr>
        <p:spPr>
          <a:xfrm>
            <a:off x="436418" y="5368365"/>
            <a:ext cx="8676409" cy="954107"/>
          </a:xfrm>
          <a:prstGeom prst="rect">
            <a:avLst/>
          </a:prstGeom>
          <a:noFill/>
        </p:spPr>
        <p:txBody>
          <a:bodyPr wrap="square" rtlCol="0">
            <a:spAutoFit/>
          </a:bodyPr>
          <a:lstStyle/>
          <a:p>
            <a:r>
              <a:rPr lang="en-US" sz="2800" b="1" dirty="0">
                <a:latin typeface="Baskerville Old Face" panose="02020602080505020303" pitchFamily="18" charset="0"/>
              </a:rPr>
              <a:t>STATEN ISLAND – Avg. Income: $21,151 (&lt;32% peers)</a:t>
            </a:r>
          </a:p>
          <a:p>
            <a:pPr marL="457200" indent="-457200">
              <a:buFont typeface="Wingdings" panose="05000000000000000000" pitchFamily="2" charset="2"/>
              <a:buChar char="v"/>
            </a:pPr>
            <a:r>
              <a:rPr lang="en-US" sz="2800" b="1" dirty="0">
                <a:latin typeface="Baskerville Old Face" panose="02020602080505020303" pitchFamily="18" charset="0"/>
              </a:rPr>
              <a:t> </a:t>
            </a:r>
            <a:r>
              <a:rPr lang="en-US" sz="2800" dirty="0">
                <a:latin typeface="Baskerville Old Face" panose="02020602080505020303" pitchFamily="18" charset="0"/>
              </a:rPr>
              <a:t>~11,000 working-age women with disabilities</a:t>
            </a:r>
            <a:endParaRPr lang="en-US" sz="2800" b="1" dirty="0">
              <a:latin typeface="Baskerville Old Face" panose="02020602080505020303" pitchFamily="18" charset="0"/>
            </a:endParaRPr>
          </a:p>
        </p:txBody>
      </p:sp>
      <p:sp>
        <p:nvSpPr>
          <p:cNvPr id="7" name="TextBox 6">
            <a:extLst>
              <a:ext uri="{FF2B5EF4-FFF2-40B4-BE49-F238E27FC236}">
                <a16:creationId xmlns:a16="http://schemas.microsoft.com/office/drawing/2014/main" id="{D0EEEA6E-35D6-4BFF-BD4E-217ED079B159}"/>
              </a:ext>
            </a:extLst>
          </p:cNvPr>
          <p:cNvSpPr txBox="1"/>
          <p:nvPr/>
        </p:nvSpPr>
        <p:spPr>
          <a:xfrm>
            <a:off x="436418" y="4321287"/>
            <a:ext cx="9445336" cy="954107"/>
          </a:xfrm>
          <a:prstGeom prst="rect">
            <a:avLst/>
          </a:prstGeom>
          <a:noFill/>
        </p:spPr>
        <p:txBody>
          <a:bodyPr wrap="square" rtlCol="0">
            <a:spAutoFit/>
          </a:bodyPr>
          <a:lstStyle/>
          <a:p>
            <a:r>
              <a:rPr lang="en-US" sz="2800" b="1" dirty="0">
                <a:latin typeface="Baskerville Old Face" panose="02020602080505020303" pitchFamily="18" charset="0"/>
              </a:rPr>
              <a:t>THE BRONX – Average Income: $21,151 (&lt;28% peers)</a:t>
            </a:r>
          </a:p>
          <a:p>
            <a:pPr marL="457200" indent="-457200">
              <a:buFont typeface="Wingdings" panose="05000000000000000000" pitchFamily="2" charset="2"/>
              <a:buChar char="v"/>
            </a:pPr>
            <a:r>
              <a:rPr lang="en-US" sz="2800" dirty="0">
                <a:latin typeface="Baskerville Old Face" panose="02020602080505020303" pitchFamily="18" charset="0"/>
              </a:rPr>
              <a:t> ~67,500 working-age women w/ disabilities</a:t>
            </a:r>
          </a:p>
        </p:txBody>
      </p:sp>
      <p:sp>
        <p:nvSpPr>
          <p:cNvPr id="3" name="Text Placeholder 2">
            <a:extLst>
              <a:ext uri="{FF2B5EF4-FFF2-40B4-BE49-F238E27FC236}">
                <a16:creationId xmlns:a16="http://schemas.microsoft.com/office/drawing/2014/main" id="{105C5F9E-47D8-5949-AB79-2A0B1EDD46F1}"/>
              </a:ext>
            </a:extLst>
          </p:cNvPr>
          <p:cNvSpPr>
            <a:spLocks noGrp="1"/>
          </p:cNvSpPr>
          <p:nvPr>
            <p:ph type="body" idx="1"/>
          </p:nvPr>
        </p:nvSpPr>
        <p:spPr>
          <a:xfrm>
            <a:off x="436418" y="3274209"/>
            <a:ext cx="8894618" cy="954107"/>
          </a:xfrm>
        </p:spPr>
        <p:txBody>
          <a:bodyPr/>
          <a:lstStyle/>
          <a:p>
            <a:r>
              <a:rPr lang="en-US" sz="2800" b="1" dirty="0">
                <a:solidFill>
                  <a:schemeClr val="tx1"/>
                </a:solidFill>
                <a:latin typeface="Baskerville Old Face" panose="02020602080505020303" pitchFamily="18" charset="0"/>
              </a:rPr>
              <a:t>MANHATTAN – Average Income: $23,715 (&lt;54% peers)</a:t>
            </a:r>
          </a:p>
          <a:p>
            <a:pPr marL="457200" indent="-457200">
              <a:buFont typeface="Wingdings" panose="05000000000000000000" pitchFamily="2" charset="2"/>
              <a:buChar char="v"/>
            </a:pPr>
            <a:r>
              <a:rPr lang="en-US" sz="2800" dirty="0">
                <a:solidFill>
                  <a:schemeClr val="tx1"/>
                </a:solidFill>
                <a:latin typeface="Baskerville Old Face" panose="02020602080505020303" pitchFamily="18" charset="0"/>
              </a:rPr>
              <a:t>~44,800 working-age women w/ disabilities</a:t>
            </a:r>
          </a:p>
        </p:txBody>
      </p:sp>
      <p:sp>
        <p:nvSpPr>
          <p:cNvPr id="6" name="TextBox 5">
            <a:extLst>
              <a:ext uri="{FF2B5EF4-FFF2-40B4-BE49-F238E27FC236}">
                <a16:creationId xmlns:a16="http://schemas.microsoft.com/office/drawing/2014/main" id="{9CE6D085-9E26-4D7B-ACDB-DC64943C8738}"/>
              </a:ext>
            </a:extLst>
          </p:cNvPr>
          <p:cNvSpPr txBox="1"/>
          <p:nvPr/>
        </p:nvSpPr>
        <p:spPr>
          <a:xfrm>
            <a:off x="436418" y="2355112"/>
            <a:ext cx="8624454" cy="954107"/>
          </a:xfrm>
          <a:prstGeom prst="rect">
            <a:avLst/>
          </a:prstGeom>
          <a:noFill/>
        </p:spPr>
        <p:txBody>
          <a:bodyPr wrap="square" rtlCol="0">
            <a:spAutoFit/>
          </a:bodyPr>
          <a:lstStyle/>
          <a:p>
            <a:r>
              <a:rPr lang="en-US" sz="2800" b="1" dirty="0">
                <a:latin typeface="Baskerville Old Face" panose="02020602080505020303" pitchFamily="18" charset="0"/>
              </a:rPr>
              <a:t>QUEENS – Average Income: $24,073 (&lt;24% peers)</a:t>
            </a:r>
          </a:p>
          <a:p>
            <a:pPr marL="457200" indent="-457200">
              <a:buFont typeface="Wingdings" panose="05000000000000000000" pitchFamily="2" charset="2"/>
              <a:buChar char="v"/>
            </a:pPr>
            <a:r>
              <a:rPr lang="en-US" sz="2800" dirty="0">
                <a:latin typeface="Baskerville Old Face" panose="02020602080505020303" pitchFamily="18" charset="0"/>
              </a:rPr>
              <a:t> ~55,500 working-age women w/ disabilities</a:t>
            </a:r>
          </a:p>
        </p:txBody>
      </p:sp>
      <p:sp>
        <p:nvSpPr>
          <p:cNvPr id="4" name="TextBox 3">
            <a:extLst>
              <a:ext uri="{FF2B5EF4-FFF2-40B4-BE49-F238E27FC236}">
                <a16:creationId xmlns:a16="http://schemas.microsoft.com/office/drawing/2014/main" id="{4BD6C23A-7ACB-48FD-8A1C-36CDBE92FC59}"/>
              </a:ext>
            </a:extLst>
          </p:cNvPr>
          <p:cNvSpPr txBox="1"/>
          <p:nvPr/>
        </p:nvSpPr>
        <p:spPr>
          <a:xfrm>
            <a:off x="436418" y="1401005"/>
            <a:ext cx="9019309" cy="954107"/>
          </a:xfrm>
          <a:prstGeom prst="rect">
            <a:avLst/>
          </a:prstGeom>
          <a:noFill/>
        </p:spPr>
        <p:txBody>
          <a:bodyPr wrap="square" rtlCol="0">
            <a:spAutoFit/>
          </a:bodyPr>
          <a:lstStyle/>
          <a:p>
            <a:r>
              <a:rPr lang="en-US" sz="2800" b="1" dirty="0">
                <a:latin typeface="Baskerville Old Face" panose="02020602080505020303" pitchFamily="18" charset="0"/>
              </a:rPr>
              <a:t>BROOKLYN – Average Income: $26,566 (&lt;28% peers)</a:t>
            </a:r>
          </a:p>
          <a:p>
            <a:pPr marL="457200" indent="-457200">
              <a:buFont typeface="Wingdings" panose="05000000000000000000" pitchFamily="2" charset="2"/>
              <a:buChar char="v"/>
            </a:pPr>
            <a:r>
              <a:rPr lang="en-US" sz="2800" dirty="0">
                <a:latin typeface="Baskerville Old Face" panose="02020602080505020303" pitchFamily="18" charset="0"/>
              </a:rPr>
              <a:t>~68,500 working-age women w/disabilities</a:t>
            </a:r>
          </a:p>
        </p:txBody>
      </p:sp>
      <p:sp>
        <p:nvSpPr>
          <p:cNvPr id="2" name="Title 1">
            <a:extLst>
              <a:ext uri="{FF2B5EF4-FFF2-40B4-BE49-F238E27FC236}">
                <a16:creationId xmlns:a16="http://schemas.microsoft.com/office/drawing/2014/main" id="{94381D51-910B-EA41-A296-2C190B5170F6}"/>
              </a:ext>
            </a:extLst>
          </p:cNvPr>
          <p:cNvSpPr>
            <a:spLocks noGrp="1"/>
          </p:cNvSpPr>
          <p:nvPr>
            <p:ph type="title"/>
          </p:nvPr>
        </p:nvSpPr>
        <p:spPr>
          <a:xfrm>
            <a:off x="2815937" y="319244"/>
            <a:ext cx="6203372" cy="396002"/>
          </a:xfrm>
        </p:spPr>
        <p:txBody>
          <a:bodyPr>
            <a:noAutofit/>
          </a:bodyPr>
          <a:lstStyle/>
          <a:p>
            <a:pPr algn="r"/>
            <a:r>
              <a:rPr lang="en-US" sz="4400" b="1" dirty="0">
                <a:solidFill>
                  <a:schemeClr val="bg1"/>
                </a:solidFill>
                <a:latin typeface="Baskerville Old Face" panose="02020602080505020303" pitchFamily="18" charset="77"/>
              </a:rPr>
              <a:t>Borough by Borough</a:t>
            </a:r>
            <a:endParaRPr lang="en-US" sz="4400" dirty="0">
              <a:solidFill>
                <a:schemeClr val="bg1"/>
              </a:solidFill>
              <a:latin typeface="Baskerville Old Face" panose="02020602080505020303" pitchFamily="18" charset="77"/>
            </a:endParaRPr>
          </a:p>
        </p:txBody>
      </p:sp>
    </p:spTree>
    <p:extLst>
      <p:ext uri="{BB962C8B-B14F-4D97-AF65-F5344CB8AC3E}">
        <p14:creationId xmlns:p14="http://schemas.microsoft.com/office/powerpoint/2010/main" val="3501748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85">
            <a:extLst>
              <a:ext uri="{FF2B5EF4-FFF2-40B4-BE49-F238E27FC236}">
                <a16:creationId xmlns:a16="http://schemas.microsoft.com/office/drawing/2014/main" id="{B3A32A01-A115-44E4-BA7C-323AC32C3637}"/>
              </a:ext>
            </a:extLst>
          </p:cNvPr>
          <p:cNvSpPr txBox="1">
            <a:spLocks noGrp="1"/>
          </p:cNvSpPr>
          <p:nvPr>
            <p:ph type="title"/>
          </p:nvPr>
        </p:nvSpPr>
        <p:spPr/>
        <p:txBody>
          <a:bodyPr>
            <a:noAutofit/>
          </a:bodyPr>
          <a:lstStyle/>
          <a:p>
            <a:pPr algn="r" eaLnBrk="1" fontAlgn="auto" hangingPunct="1">
              <a:buClr>
                <a:srgbClr val="FFFFFF"/>
              </a:buClr>
              <a:buSzPct val="25000"/>
              <a:buFont typeface="Calibri" panose="020F0502020204030204" pitchFamily="34" charset="0"/>
              <a:buNone/>
              <a:defRPr/>
            </a:pPr>
            <a:r>
              <a:rPr lang="en-US" altLang="en-US" sz="4000" b="1" dirty="0">
                <a:solidFill>
                  <a:schemeClr val="bg1"/>
                </a:solidFill>
                <a:latin typeface="Baskerville Old Face" panose="02020602080505020303" pitchFamily="18" charset="77"/>
                <a:cs typeface="Arial" panose="020B0604020202020204" pitchFamily="34" charset="0"/>
                <a:sym typeface="Calibri" panose="020F0502020204030204" pitchFamily="34" charset="0"/>
              </a:rPr>
              <a:t> Gender-Based Violence </a:t>
            </a:r>
          </a:p>
        </p:txBody>
      </p:sp>
      <p:sp>
        <p:nvSpPr>
          <p:cNvPr id="60419" name="Shape 86">
            <a:extLst>
              <a:ext uri="{FF2B5EF4-FFF2-40B4-BE49-F238E27FC236}">
                <a16:creationId xmlns:a16="http://schemas.microsoft.com/office/drawing/2014/main" id="{11BEA233-395F-4D5E-A0F4-A857282D265C}"/>
              </a:ext>
            </a:extLst>
          </p:cNvPr>
          <p:cNvSpPr>
            <a:spLocks noGrp="1"/>
          </p:cNvSpPr>
          <p:nvPr>
            <p:ph type="body" idx="1"/>
          </p:nvPr>
        </p:nvSpPr>
        <p:spPr>
          <a:xfrm>
            <a:off x="129886" y="1311504"/>
            <a:ext cx="8884228" cy="4800600"/>
          </a:xfrm>
        </p:spPr>
        <p:txBody>
          <a:bodyPr/>
          <a:lstStyle/>
          <a:p>
            <a:pPr marL="0" indent="0" algn="ctr" eaLnBrk="1" hangingPunct="1">
              <a:spcBef>
                <a:spcPts val="638"/>
              </a:spcBef>
              <a:buClr>
                <a:srgbClr val="000000"/>
              </a:buClr>
              <a:buSzPct val="25000"/>
              <a:buFont typeface="Noto Sans Symbols"/>
              <a:buNone/>
            </a:pPr>
            <a:r>
              <a:rPr lang="en-US" altLang="en-US" sz="3200" b="1" dirty="0">
                <a:solidFill>
                  <a:srgbClr val="000000"/>
                </a:solidFill>
                <a:latin typeface="Baskerville Old Face" panose="02020602080505020303" pitchFamily="18" charset="0"/>
                <a:cs typeface="Arial" panose="020B0604020202020204" pitchFamily="34" charset="0"/>
                <a:sym typeface="Calibri" panose="020F0502020204030204" pitchFamily="34" charset="0"/>
              </a:rPr>
              <a:t>The Intersection between Gender</a:t>
            </a:r>
            <a:r>
              <a:rPr lang="en-US" altLang="en-US" sz="3200" b="1" dirty="0">
                <a:latin typeface="Baskerville Old Face" panose="02020602080505020303" pitchFamily="18" charset="0"/>
                <a:cs typeface="Arial" panose="020B0604020202020204" pitchFamily="34" charset="0"/>
                <a:sym typeface="Calibri" panose="020F0502020204030204" pitchFamily="34" charset="0"/>
              </a:rPr>
              <a:t>-Based Violence </a:t>
            </a:r>
          </a:p>
          <a:p>
            <a:pPr marL="0" indent="0" algn="ctr" eaLnBrk="1" hangingPunct="1">
              <a:spcBef>
                <a:spcPts val="638"/>
              </a:spcBef>
              <a:buClr>
                <a:srgbClr val="000000"/>
              </a:buClr>
              <a:buSzPct val="25000"/>
              <a:buFont typeface="Noto Sans Symbols"/>
              <a:buNone/>
            </a:pPr>
            <a:r>
              <a:rPr lang="en-US" altLang="en-US" sz="3200" b="1" dirty="0">
                <a:latin typeface="Baskerville Old Face" panose="02020602080505020303" pitchFamily="18" charset="0"/>
                <a:cs typeface="Arial" panose="020B0604020202020204" pitchFamily="34" charset="0"/>
                <a:sym typeface="Calibri" panose="020F0502020204030204" pitchFamily="34" charset="0"/>
              </a:rPr>
              <a:t>And Disability</a:t>
            </a:r>
          </a:p>
          <a:p>
            <a:pPr marL="457200" indent="-457200" eaLnBrk="1" hangingPunct="1">
              <a:spcBef>
                <a:spcPts val="638"/>
              </a:spcBef>
              <a:buClr>
                <a:srgbClr val="000000"/>
              </a:buClr>
              <a:buFont typeface="Wingdings" panose="05000000000000000000" pitchFamily="2" charset="2"/>
              <a:buChar char="v"/>
            </a:pPr>
            <a:r>
              <a:rPr lang="en-US" altLang="en-US" sz="2800" dirty="0">
                <a:latin typeface="Baskerville Old Face" panose="02020602080505020303" pitchFamily="18" charset="0"/>
                <a:cs typeface="Arial" panose="020B0604020202020204" pitchFamily="34" charset="0"/>
                <a:sym typeface="Calibri" panose="020F0502020204030204" pitchFamily="34" charset="0"/>
              </a:rPr>
              <a:t>Over 40% of women w/ physical disabilities report being sexually assaulted</a:t>
            </a:r>
          </a:p>
          <a:p>
            <a:pPr marL="457200" indent="-457200" eaLnBrk="1" hangingPunct="1">
              <a:spcBef>
                <a:spcPts val="638"/>
              </a:spcBef>
              <a:buClr>
                <a:srgbClr val="000000"/>
              </a:buClr>
              <a:buFont typeface="Wingdings" panose="05000000000000000000" pitchFamily="2" charset="2"/>
              <a:buChar char="v"/>
            </a:pPr>
            <a:r>
              <a:rPr lang="en-US" altLang="en-US" sz="2800" dirty="0">
                <a:latin typeface="Baskerville Old Face" panose="02020602080505020303" pitchFamily="18" charset="0"/>
                <a:cs typeface="Arial" panose="020B0604020202020204" pitchFamily="34" charset="0"/>
                <a:sym typeface="Calibri" panose="020F0502020204030204" pitchFamily="34" charset="0"/>
              </a:rPr>
              <a:t>83% of women and girls with developmental disabilities are victims of sexual assault</a:t>
            </a:r>
          </a:p>
          <a:p>
            <a:pPr marL="457200" indent="-457200" eaLnBrk="1" hangingPunct="1">
              <a:spcBef>
                <a:spcPts val="638"/>
              </a:spcBef>
              <a:buClr>
                <a:srgbClr val="000000"/>
              </a:buClr>
              <a:buFont typeface="Wingdings" panose="05000000000000000000" pitchFamily="2" charset="2"/>
              <a:buChar char="v"/>
            </a:pPr>
            <a:r>
              <a:rPr lang="en-US" altLang="en-US" sz="2800" dirty="0">
                <a:latin typeface="Baskerville Old Face" panose="02020602080505020303" pitchFamily="18" charset="0"/>
                <a:cs typeface="Arial" panose="020B0604020202020204" pitchFamily="34" charset="0"/>
                <a:sym typeface="Calibri" panose="020F0502020204030204" pitchFamily="34" charset="0"/>
              </a:rPr>
              <a:t>Women w/ disabilities are TWICE as likely to be victims of domestic violence as non-disabled women</a:t>
            </a:r>
          </a:p>
          <a:p>
            <a:pPr marL="457200" indent="-457200" eaLnBrk="1" hangingPunct="1">
              <a:spcBef>
                <a:spcPts val="638"/>
              </a:spcBef>
              <a:buClr>
                <a:srgbClr val="000000"/>
              </a:buClr>
              <a:buFont typeface="Wingdings" panose="05000000000000000000" pitchFamily="2" charset="2"/>
              <a:buChar char="v"/>
            </a:pPr>
            <a:endParaRPr lang="en-US" altLang="en-US" sz="2800" dirty="0">
              <a:latin typeface="Baskerville Old Face" panose="02020602080505020303" pitchFamily="18" charset="0"/>
              <a:cs typeface="Arial" panose="020B0604020202020204" pitchFamily="34" charset="0"/>
              <a:sym typeface="Calibri" panose="020F0502020204030204" pitchFamily="34" charset="0"/>
            </a:endParaRPr>
          </a:p>
          <a:p>
            <a:pPr algn="ctr" eaLnBrk="1" hangingPunct="1">
              <a:spcBef>
                <a:spcPts val="638"/>
              </a:spcBef>
              <a:buClr>
                <a:srgbClr val="000000"/>
              </a:buClr>
            </a:pPr>
            <a:r>
              <a:rPr lang="en-US" altLang="en-US" sz="3600" b="1" dirty="0">
                <a:latin typeface="Baskerville Old Face" panose="02020602080505020303" pitchFamily="18" charset="0"/>
                <a:cs typeface="Arial" panose="020B0604020202020204" pitchFamily="34" charset="0"/>
                <a:sym typeface="Calibri" panose="020F0502020204030204" pitchFamily="34" charset="0"/>
              </a:rPr>
              <a:t>It is TIME to change this PARADIGM!!!</a:t>
            </a:r>
          </a:p>
          <a:p>
            <a:pPr marL="457200" indent="-457200" eaLnBrk="1" hangingPunct="1">
              <a:spcBef>
                <a:spcPts val="638"/>
              </a:spcBef>
              <a:buClr>
                <a:srgbClr val="000000"/>
              </a:buClr>
              <a:buFont typeface="Wingdings" panose="05000000000000000000" pitchFamily="2" charset="2"/>
              <a:buChar char="v"/>
            </a:pPr>
            <a:endParaRPr lang="en-US" altLang="en-US" sz="2800" dirty="0">
              <a:latin typeface="Baskerville Old Face" panose="02020602080505020303" pitchFamily="18"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188446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gnifying glass with text in the center&#10;">
            <a:extLst>
              <a:ext uri="{FF2B5EF4-FFF2-40B4-BE49-F238E27FC236}">
                <a16:creationId xmlns:a16="http://schemas.microsoft.com/office/drawing/2014/main" id="{1C2E9428-13B6-4D78-B35B-1D075FB17403}"/>
              </a:ext>
            </a:extLst>
          </p:cNvPr>
          <p:cNvPicPr>
            <a:picLocks noChangeAspect="1"/>
          </p:cNvPicPr>
          <p:nvPr/>
        </p:nvPicPr>
        <p:blipFill>
          <a:blip r:embed="rId2"/>
          <a:stretch>
            <a:fillRect/>
          </a:stretch>
        </p:blipFill>
        <p:spPr>
          <a:xfrm>
            <a:off x="665018" y="1213838"/>
            <a:ext cx="8291945" cy="6604962"/>
          </a:xfrm>
          <a:prstGeom prst="rect">
            <a:avLst/>
          </a:prstGeom>
        </p:spPr>
      </p:pic>
      <p:sp>
        <p:nvSpPr>
          <p:cNvPr id="11" name="TextBox 10">
            <a:extLst>
              <a:ext uri="{FF2B5EF4-FFF2-40B4-BE49-F238E27FC236}">
                <a16:creationId xmlns:a16="http://schemas.microsoft.com/office/drawing/2014/main" id="{44A142B3-AA79-4E63-AFD2-0166DF3F5E54}"/>
              </a:ext>
            </a:extLst>
          </p:cNvPr>
          <p:cNvSpPr txBox="1"/>
          <p:nvPr/>
        </p:nvSpPr>
        <p:spPr>
          <a:xfrm>
            <a:off x="1480583" y="2462645"/>
            <a:ext cx="3933081" cy="3159236"/>
          </a:xfrm>
          <a:prstGeom prst="rect">
            <a:avLst/>
          </a:prstGeom>
          <a:ln>
            <a:noFill/>
          </a:ln>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pPr algn="ctr" defTabSz="805466" eaLnBrk="0" fontAlgn="base" hangingPunct="0">
              <a:spcBef>
                <a:spcPct val="0"/>
              </a:spcBef>
              <a:spcAft>
                <a:spcPct val="0"/>
              </a:spcAft>
            </a:pPr>
            <a:r>
              <a:rPr lang="en-US" sz="2000" b="1" dirty="0">
                <a:solidFill>
                  <a:prstClr val="black"/>
                </a:solidFill>
                <a:latin typeface="Georgia" pitchFamily="18" charset="0"/>
                <a:cs typeface="Arial" panose="020B0604020202020204" pitchFamily="34" charset="0"/>
              </a:rPr>
              <a:t>By bringing the disability lens, </a:t>
            </a:r>
            <a:r>
              <a:rPr lang="en-US" sz="2000" b="1" i="1" dirty="0">
                <a:solidFill>
                  <a:prstClr val="black"/>
                </a:solidFill>
                <a:latin typeface="Georgia" pitchFamily="18" charset="0"/>
                <a:cs typeface="Arial" panose="020B0604020202020204" pitchFamily="34" charset="0"/>
              </a:rPr>
              <a:t>you</a:t>
            </a:r>
            <a:r>
              <a:rPr lang="en-US" sz="2000" b="1" dirty="0">
                <a:solidFill>
                  <a:prstClr val="black"/>
                </a:solidFill>
                <a:latin typeface="Georgia" pitchFamily="18" charset="0"/>
                <a:cs typeface="Arial" panose="020B0604020202020204" pitchFamily="34" charset="0"/>
              </a:rPr>
              <a:t> can help organizations cultivate a more inclusive and equitable environment for people with and without disabilities alike. </a:t>
            </a:r>
          </a:p>
          <a:p>
            <a:pPr algn="ctr" defTabSz="805466" eaLnBrk="0" fontAlgn="base" hangingPunct="0">
              <a:spcBef>
                <a:spcPct val="0"/>
              </a:spcBef>
              <a:spcAft>
                <a:spcPct val="0"/>
              </a:spcAft>
            </a:pPr>
            <a:r>
              <a:rPr lang="en-US" sz="2000" b="1" dirty="0">
                <a:solidFill>
                  <a:prstClr val="black"/>
                </a:solidFill>
                <a:latin typeface="Georgia" pitchFamily="18" charset="0"/>
                <a:cs typeface="Arial" panose="020B0604020202020204" pitchFamily="34" charset="0"/>
              </a:rPr>
              <a:t>New York City needs </a:t>
            </a:r>
            <a:r>
              <a:rPr lang="en-US" sz="2000" b="1" i="1" u="sng" dirty="0">
                <a:solidFill>
                  <a:prstClr val="black"/>
                </a:solidFill>
                <a:latin typeface="Georgia" pitchFamily="18" charset="0"/>
                <a:cs typeface="Arial" panose="020B0604020202020204" pitchFamily="34" charset="0"/>
              </a:rPr>
              <a:t>your</a:t>
            </a:r>
            <a:r>
              <a:rPr lang="en-US" sz="2000" b="1" dirty="0">
                <a:solidFill>
                  <a:prstClr val="black"/>
                </a:solidFill>
                <a:latin typeface="Georgia" pitchFamily="18" charset="0"/>
                <a:cs typeface="Arial" panose="020B0604020202020204" pitchFamily="34" charset="0"/>
              </a:rPr>
              <a:t> participation and leadership!</a:t>
            </a:r>
            <a:endParaRPr lang="en-US" sz="2000" dirty="0">
              <a:solidFill>
                <a:prstClr val="black"/>
              </a:solidFill>
              <a:latin typeface="Georgia" pitchFamily="18" charset="0"/>
              <a:cs typeface="Arial" panose="020B0604020202020204" pitchFamily="34" charset="0"/>
            </a:endParaRPr>
          </a:p>
        </p:txBody>
      </p:sp>
      <p:sp>
        <p:nvSpPr>
          <p:cNvPr id="2" name="Title 1">
            <a:extLst>
              <a:ext uri="{FF2B5EF4-FFF2-40B4-BE49-F238E27FC236}">
                <a16:creationId xmlns:a16="http://schemas.microsoft.com/office/drawing/2014/main" id="{FE409DE1-2A56-49CB-999D-C4F12A5DBF27}"/>
              </a:ext>
            </a:extLst>
          </p:cNvPr>
          <p:cNvSpPr>
            <a:spLocks noGrp="1"/>
          </p:cNvSpPr>
          <p:nvPr>
            <p:ph type="title"/>
          </p:nvPr>
        </p:nvSpPr>
        <p:spPr>
          <a:xfrm>
            <a:off x="2448910" y="332998"/>
            <a:ext cx="6091841" cy="611348"/>
          </a:xfrm>
        </p:spPr>
        <p:txBody>
          <a:bodyPr/>
          <a:lstStyle/>
          <a:p>
            <a:pPr algn="r"/>
            <a:r>
              <a:rPr lang="en-US" sz="4000" b="1" dirty="0">
                <a:solidFill>
                  <a:schemeClr val="bg1"/>
                </a:solidFill>
                <a:latin typeface="Baskerville Old Face" panose="02020602080505020303" pitchFamily="18" charset="77"/>
              </a:rPr>
              <a:t>Adding the Disability Lens…</a:t>
            </a:r>
            <a:endParaRPr lang="en-US" sz="4000" dirty="0">
              <a:solidFill>
                <a:schemeClr val="bg1"/>
              </a:solidFill>
              <a:latin typeface="Baskerville Old Face" panose="02020602080505020303" pitchFamily="18" charset="77"/>
            </a:endParaRPr>
          </a:p>
        </p:txBody>
      </p:sp>
    </p:spTree>
    <p:extLst>
      <p:ext uri="{BB962C8B-B14F-4D97-AF65-F5344CB8AC3E}">
        <p14:creationId xmlns:p14="http://schemas.microsoft.com/office/powerpoint/2010/main" val="2081519379"/>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Slides">
  <a:themeElements>
    <a:clrScheme name="Custom 1">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124D95"/>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3368</TotalTime>
  <Words>1713</Words>
  <Application>Microsoft Office PowerPoint</Application>
  <PresentationFormat>On-screen Show (4:3)</PresentationFormat>
  <Paragraphs>229</Paragraphs>
  <Slides>23</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23</vt:i4>
      </vt:variant>
    </vt:vector>
  </HeadingPairs>
  <TitlesOfParts>
    <vt:vector size="37" baseType="lpstr">
      <vt:lpstr>Libre Baskerville</vt:lpstr>
      <vt:lpstr>Courier New</vt:lpstr>
      <vt:lpstr>Calibri</vt:lpstr>
      <vt:lpstr>Arial</vt:lpstr>
      <vt:lpstr>Baskerville Old Face</vt:lpstr>
      <vt:lpstr>Verdana</vt:lpstr>
      <vt:lpstr>Noto Sans Symbols</vt:lpstr>
      <vt:lpstr>Georgia</vt:lpstr>
      <vt:lpstr>Wingdings</vt:lpstr>
      <vt:lpstr>Wingdings 3</vt:lpstr>
      <vt:lpstr>Wingdings 2</vt:lpstr>
      <vt:lpstr>1_Office Theme</vt:lpstr>
      <vt:lpstr>2_Office Theme</vt:lpstr>
      <vt:lpstr>Standard Slides</vt:lpstr>
      <vt:lpstr>RespectAbility</vt:lpstr>
      <vt:lpstr>Meet the RA Team</vt:lpstr>
      <vt:lpstr>Meet the RA Team (Cont.)</vt:lpstr>
      <vt:lpstr>Meet the RA Team (Cont.) 2</vt:lpstr>
      <vt:lpstr>Meet our Keynote</vt:lpstr>
      <vt:lpstr>Key Facts in NYC</vt:lpstr>
      <vt:lpstr>Borough by Borough</vt:lpstr>
      <vt:lpstr> Gender-Based Violence </vt:lpstr>
      <vt:lpstr>Adding the Disability Lens…</vt:lpstr>
      <vt:lpstr>1. Commit publicly to inclusion of people with disabilities</vt:lpstr>
      <vt:lpstr>2. Your lived experience can make a difference</vt:lpstr>
      <vt:lpstr>3. Identity Language Preference</vt:lpstr>
      <vt:lpstr>4. Become an “Inclusionist” for an organization or agency</vt:lpstr>
      <vt:lpstr>5. Learn how to ensure digital accessibility</vt:lpstr>
      <vt:lpstr>6. Ensure physical accessibility at civic events</vt:lpstr>
      <vt:lpstr>Disability Access Checklist</vt:lpstr>
      <vt:lpstr>7. Have the resources ready</vt:lpstr>
      <vt:lpstr>RESPECTABILITY</vt:lpstr>
      <vt:lpstr>In case of adding Donna’s slides</vt:lpstr>
      <vt:lpstr>I AM ME Exercise Examples</vt:lpstr>
      <vt:lpstr>I AM ME Exercise Examples (cont.)</vt:lpstr>
      <vt:lpstr>My Elevator Pitch Template</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 Admin</dc:creator>
  <cp:lastModifiedBy>Stephanie Farfan</cp:lastModifiedBy>
  <cp:revision>206</cp:revision>
  <dcterms:modified xsi:type="dcterms:W3CDTF">2019-01-23T21:21:12Z</dcterms:modified>
</cp:coreProperties>
</file>