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  <p:sldMasterId id="2147483672" r:id="rId2"/>
    <p:sldMasterId id="2147483682" r:id="rId3"/>
  </p:sldMasterIdLst>
  <p:notesMasterIdLst>
    <p:notesMasterId r:id="rId55"/>
  </p:notesMasterIdLst>
  <p:sldIdLst>
    <p:sldId id="335" r:id="rId4"/>
    <p:sldId id="419" r:id="rId5"/>
    <p:sldId id="509" r:id="rId6"/>
    <p:sldId id="482" r:id="rId7"/>
    <p:sldId id="475" r:id="rId8"/>
    <p:sldId id="470" r:id="rId9"/>
    <p:sldId id="478" r:id="rId10"/>
    <p:sldId id="483" r:id="rId11"/>
    <p:sldId id="487" r:id="rId12"/>
    <p:sldId id="443" r:id="rId13"/>
    <p:sldId id="446" r:id="rId14"/>
    <p:sldId id="447" r:id="rId15"/>
    <p:sldId id="491" r:id="rId16"/>
    <p:sldId id="453" r:id="rId17"/>
    <p:sldId id="476" r:id="rId18"/>
    <p:sldId id="489" r:id="rId19"/>
    <p:sldId id="488" r:id="rId20"/>
    <p:sldId id="490" r:id="rId21"/>
    <p:sldId id="463" r:id="rId22"/>
    <p:sldId id="281" r:id="rId23"/>
    <p:sldId id="283" r:id="rId24"/>
    <p:sldId id="285" r:id="rId25"/>
    <p:sldId id="523" r:id="rId26"/>
    <p:sldId id="266" r:id="rId27"/>
    <p:sldId id="441" r:id="rId28"/>
    <p:sldId id="513" r:id="rId29"/>
    <p:sldId id="515" r:id="rId30"/>
    <p:sldId id="466" r:id="rId31"/>
    <p:sldId id="486" r:id="rId32"/>
    <p:sldId id="456" r:id="rId33"/>
    <p:sldId id="467" r:id="rId34"/>
    <p:sldId id="485" r:id="rId35"/>
    <p:sldId id="458" r:id="rId36"/>
    <p:sldId id="480" r:id="rId37"/>
    <p:sldId id="469" r:id="rId38"/>
    <p:sldId id="484" r:id="rId39"/>
    <p:sldId id="511" r:id="rId40"/>
    <p:sldId id="517" r:id="rId41"/>
    <p:sldId id="512" r:id="rId42"/>
    <p:sldId id="524" r:id="rId43"/>
    <p:sldId id="508" r:id="rId44"/>
    <p:sldId id="428" r:id="rId45"/>
    <p:sldId id="430" r:id="rId46"/>
    <p:sldId id="429" r:id="rId47"/>
    <p:sldId id="459" r:id="rId48"/>
    <p:sldId id="460" r:id="rId49"/>
    <p:sldId id="518" r:id="rId50"/>
    <p:sldId id="500" r:id="rId51"/>
    <p:sldId id="492" r:id="rId52"/>
    <p:sldId id="431" r:id="rId53"/>
    <p:sldId id="525" r:id="rId54"/>
  </p:sldIdLst>
  <p:sldSz cx="9144000" cy="6858000" type="screen4x3"/>
  <p:notesSz cx="7010400" cy="9296400"/>
  <p:embeddedFontLst>
    <p:embeddedFont>
      <p:font typeface="Baskerville  " panose="02020502070401020303" pitchFamily="18" charset="0"/>
      <p:bold r:id="rId56"/>
      <p:italic r:id="rId57"/>
      <p:boldItalic r:id="rId58"/>
    </p:embeddedFont>
    <p:embeddedFont>
      <p:font typeface="Baskerville Old Face" panose="02020602080505020303" pitchFamily="18" charset="77"/>
      <p:regular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Libre Baskerville" panose="02000000000000000000" pitchFamily="2" charset="0"/>
      <p:regular r:id="rId64"/>
      <p:bold r:id="rId65"/>
      <p:italic r:id="rId66"/>
    </p:embeddedFont>
    <p:embeddedFont>
      <p:font typeface="Verdana" panose="020B0604030504040204" pitchFamily="34" charset="0"/>
      <p:regular r:id="rId67"/>
      <p:bold r:id="rId68"/>
      <p:italic r:id="rId69"/>
      <p:boldItalic r:id="rId70"/>
    </p:embeddedFont>
    <p:embeddedFont>
      <p:font typeface="Wingdings 2" pitchFamily="2" charset="2"/>
      <p:regular r:id="rId71"/>
    </p:embeddedFont>
    <p:embeddedFont>
      <p:font typeface="Wingdings 3" pitchFamily="2" charset="2"/>
      <p:regular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E32"/>
    <a:srgbClr val="F9E3B5"/>
    <a:srgbClr val="92CF4E"/>
    <a:srgbClr val="4EB7EE"/>
    <a:srgbClr val="E3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86395" autoAdjust="0"/>
  </p:normalViewPr>
  <p:slideViewPr>
    <p:cSldViewPr snapToGrid="0">
      <p:cViewPr varScale="1">
        <p:scale>
          <a:sx n="110" d="100"/>
          <a:sy n="110" d="100"/>
        </p:scale>
        <p:origin x="21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0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font" Target="fonts/font6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235" marR="0" lvl="1" indent="-12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0466" marR="0" lvl="2" indent="-116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5701" marR="0" lvl="3" indent="-1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0933" marR="0" lvl="4" indent="-103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6169" marR="0" lvl="5" indent="-9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1400" marR="0" lvl="6" indent="-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56635" marR="0" lvl="7" indent="-83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1867" marR="0" lvl="8" indent="-7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235" marR="0" lvl="1" indent="-12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0466" marR="0" lvl="2" indent="-116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5701" marR="0" lvl="3" indent="-1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0933" marR="0" lvl="4" indent="-103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6169" marR="0" lvl="5" indent="-9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1400" marR="0" lvl="6" indent="-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56635" marR="0" lvl="7" indent="-83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1867" marR="0" lvl="8" indent="-7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64139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64782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65423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66064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66704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6734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67986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68629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235" marR="0" lvl="1" indent="-12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0466" marR="0" lvl="2" indent="-116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5701" marR="0" lvl="3" indent="-1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0933" marR="0" lvl="4" indent="-103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6169" marR="0" lvl="5" indent="-9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1400" marR="0" lvl="6" indent="-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56635" marR="0" lvl="7" indent="-83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1867" marR="0" lvl="8" indent="-7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722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37" tIns="46543" rIns="93137" bIns="46543" anchor="t" anchorCtr="0">
            <a:noAutofit/>
          </a:bodyPr>
          <a:lstStyle/>
          <a:p>
            <a:pPr indent="-19412">
              <a:buSzPct val="25000"/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wrap="square" lIns="93137" tIns="46543" rIns="93137" bIns="46543" anchor="b" anchorCtr="0">
            <a:noAutofit/>
          </a:bodyPr>
          <a:lstStyle/>
          <a:p>
            <a:pPr indent="-19412"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rgbClr val="000000"/>
                </a:buClr>
                <a:buSzPct val="25000"/>
              </a:pPr>
              <a:t>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13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ACB9-C34C-4B02-B684-79BAADE09E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42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ACB9-C34C-4B02-B684-79BAADE09E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6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480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13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879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40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3237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45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12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49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543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51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48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13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68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14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063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36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47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ACB9-C34C-4B02-B684-79BAADE09E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4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30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18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08981" y="6377949"/>
            <a:ext cx="292607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8368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88888"/>
                </a:buClr>
                <a:buSzPct val="25000"/>
              </a:pPr>
              <a:t>‹#›</a:t>
            </a:fld>
            <a:endParaRPr lang="en-US" sz="1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502" y="27455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866" marR="0" lvl="5" indent="-350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734" marR="0" lvl="6" indent="-701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600" marR="0" lvl="7" indent="-1052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470" marR="0" lvl="8" indent="-1329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09159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48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4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502" y="27455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866" marR="0" lvl="5" indent="-350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734" marR="0" lvl="6" indent="-701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600" marR="0" lvl="7" indent="-1052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470" marR="0" lvl="8" indent="-1329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502" y="1577242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1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502" y="27455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866" marR="0" lvl="5" indent="-350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734" marR="0" lvl="6" indent="-701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600" marR="0" lvl="7" indent="-1052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470" marR="0" lvl="8" indent="-1329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09159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3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pectAbility 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13" y="4343411"/>
            <a:ext cx="6400799" cy="1066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20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9" y="273051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575054" y="273055"/>
            <a:ext cx="5111751" cy="585311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33347" marR="0" lvl="0" indent="6349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8" marR="0" lvl="1" indent="634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82571" marR="0" lvl="2" indent="7619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329" marR="0" lvl="3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482" marR="0" lvl="4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637" marR="0" lvl="5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5794" marR="0" lvl="6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2946" marR="0" lvl="7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100" marR="0" lvl="8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9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792306" y="4800601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1792306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792306" y="5367340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2309029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33347" marR="0" lvl="0" indent="6349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8" marR="0" lvl="1" indent="634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82571" marR="0" lvl="2" indent="7619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329" marR="0" lvl="3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482" marR="0" lvl="4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637" marR="0" lvl="5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5794" marR="0" lvl="6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2946" marR="0" lvl="7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100" marR="0" lvl="8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4732340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541340" y="190505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33347" marR="0" lvl="0" indent="6349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8" marR="0" lvl="1" indent="634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82571" marR="0" lvl="2" indent="7619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329" marR="0" lvl="3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482" marR="0" lvl="4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637" marR="0" lvl="5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5794" marR="0" lvl="6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2946" marR="0" lvl="7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100" marR="0" lvl="8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792F-B91A-4F4E-930A-C43992FB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CAAB-8685-49E3-B994-672099845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B5CB9-3555-4672-BC6B-69791C6A8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9AF8A-470B-47C0-BA2B-4DE5F54E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2EF-F6E0-4237-8885-F410AC987682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81F1F-EAC2-4B38-8268-BE7FE742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61146-A9ED-4C8D-8D14-1AA7BACB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224-0B78-4487-9268-6E3731A2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21" y="27433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21" y="157735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9578" marR="0" lvl="1" indent="-32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7" marR="0" lvl="3" indent="-96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318" marR="0" lvl="4" indent="-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7895" marR="0" lvl="5" indent="-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7476" marR="0" lvl="6" indent="-6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055" marR="0" lvl="7" indent="-98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6633" marR="0" lvl="8" indent="-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08981" y="6377949"/>
            <a:ext cx="292607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8368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88888"/>
                </a:buClr>
                <a:buSzPct val="25000"/>
              </a:pPr>
              <a:t>‹#›</a:t>
            </a:fld>
            <a:endParaRPr lang="en-US" sz="1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461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18" y="61737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266" tIns="45622" rIns="91266" bIns="45622" anchor="ctr" anchorCtr="0">
            <a:noAutofit/>
          </a:bodyPr>
          <a:lstStyle/>
          <a:p>
            <a:pPr indent="-19050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</a:rPr>
              <a:pPr indent="-19050" algn="r">
                <a:buClr>
                  <a:srgbClr val="888888"/>
                </a:buClr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1"/>
            <a:ext cx="9144000" cy="12102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119999" y="119999"/>
                </a:lnTo>
                <a:lnTo>
                  <a:pt x="119999" y="0"/>
                </a:lnTo>
                <a:lnTo>
                  <a:pt x="0" y="0"/>
                </a:lnTo>
                <a:lnTo>
                  <a:pt x="0" y="11999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01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207838" y="201725"/>
            <a:ext cx="1870375" cy="7915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01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458836" y="401712"/>
            <a:ext cx="56573" cy="582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6920" y="0"/>
                </a:moveTo>
                <a:lnTo>
                  <a:pt x="37829" y="4633"/>
                </a:lnTo>
                <a:lnTo>
                  <a:pt x="14882" y="17858"/>
                </a:lnTo>
                <a:lnTo>
                  <a:pt x="0" y="37428"/>
                </a:lnTo>
                <a:lnTo>
                  <a:pt x="1249" y="70729"/>
                </a:lnTo>
                <a:lnTo>
                  <a:pt x="10470" y="95006"/>
                </a:lnTo>
                <a:lnTo>
                  <a:pt x="26094" y="110763"/>
                </a:lnTo>
                <a:lnTo>
                  <a:pt x="46549" y="118508"/>
                </a:lnTo>
                <a:lnTo>
                  <a:pt x="58808" y="119534"/>
                </a:lnTo>
                <a:lnTo>
                  <a:pt x="86553" y="114330"/>
                </a:lnTo>
                <a:lnTo>
                  <a:pt x="107541" y="99866"/>
                </a:lnTo>
                <a:lnTo>
                  <a:pt x="119936" y="77867"/>
                </a:lnTo>
                <a:lnTo>
                  <a:pt x="117005" y="46993"/>
                </a:lnTo>
                <a:lnTo>
                  <a:pt x="105917" y="23342"/>
                </a:lnTo>
                <a:lnTo>
                  <a:pt x="88583" y="7486"/>
                </a:lnTo>
                <a:lnTo>
                  <a:pt x="66920" y="0"/>
                </a:lnTo>
                <a:close/>
              </a:path>
            </a:pathLst>
          </a:custGeom>
          <a:solidFill>
            <a:srgbClr val="ECB329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01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21" y="27433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21" y="157735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9619" marR="0" lvl="1" indent="1110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239" marR="0" lvl="2" indent="107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860" marR="0" lvl="3" indent="104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479" marR="0" lvl="4" indent="11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101" marR="0" lvl="5" indent="110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7721" marR="0" lvl="6" indent="1076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341" marR="0" lvl="7" indent="1044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6960" marR="0" lvl="8" indent="113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08981" y="6377944"/>
            <a:ext cx="2926079" cy="24622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77944"/>
            <a:ext cx="2103120" cy="24622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83680" y="6377944"/>
            <a:ext cx="210312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5398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indent="-25398" algn="r">
                <a:buClr>
                  <a:srgbClr val="888888"/>
                </a:buClr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9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title="gray triangle corner decoration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 title="gray triange corner decoration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 title="WorkforceGPS logo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 title="Employment and Training Admin/US Department of Labor text image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1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ectabilit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EwO3M5p3iAhUFd98KHWH6BT8QjRx6BAgBEAU&amp;url=https%3A%2F%2Fwww.elle.com%2Fculture%2Fcelebrities%2Fa22745607%2Fselena-gomez-lifes-great-instagram-update-justin-bieber-hailey-photo%2F&amp;psig=AOvVaw12gZv7C67DL6PrualHFW8X&amp;ust=155801883829553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ectability.org/" TargetMode="External"/><Relationship Id="rId2" Type="http://schemas.openxmlformats.org/officeDocument/2006/relationships/hyperlink" Target="mailto:DebbieF@RespectAbility.org" TargetMode="Externa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ectability.org/" TargetMode="External"/><Relationship Id="rId2" Type="http://schemas.openxmlformats.org/officeDocument/2006/relationships/hyperlink" Target="mailto:DebbieF@RespectAbility.org" TargetMode="Externa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69">
            <a:extLst>
              <a:ext uri="{FF2B5EF4-FFF2-40B4-BE49-F238E27FC236}">
                <a16:creationId xmlns:a16="http://schemas.microsoft.com/office/drawing/2014/main" id="{198C204F-A8D6-4B23-825E-B3DB91950AAC}"/>
              </a:ext>
            </a:extLst>
          </p:cNvPr>
          <p:cNvSpPr txBox="1">
            <a:spLocks/>
          </p:cNvSpPr>
          <p:nvPr/>
        </p:nvSpPr>
        <p:spPr>
          <a:xfrm>
            <a:off x="735569" y="4777357"/>
            <a:ext cx="7672861" cy="2434121"/>
          </a:xfrm>
          <a:prstGeom prst="rect">
            <a:avLst/>
          </a:prstGeom>
          <a:noFill/>
          <a:ln>
            <a:noFill/>
          </a:ln>
        </p:spPr>
        <p:txBody>
          <a:bodyPr vert="horz" wrap="square" lIns="68450" tIns="34217" rIns="68450" bIns="34217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r>
              <a:rPr lang="en-US" sz="1400" b="1" dirty="0">
                <a:solidFill>
                  <a:schemeClr val="dk1"/>
                </a:solidFill>
                <a:latin typeface="Libre Baskerville" panose="020B0604020202020204" charset="0"/>
                <a:ea typeface="Libre Baskerville"/>
                <a:cs typeface="Libre Baskerville"/>
                <a:sym typeface="Libre Baskerville"/>
                <a:hlinkClick r:id="rId3"/>
              </a:rPr>
              <a:t>www.RespectAbility.org</a:t>
            </a:r>
            <a:r>
              <a:rPr lang="en-US" sz="1400" b="1" dirty="0">
                <a:solidFill>
                  <a:schemeClr val="dk1"/>
                </a:solidFill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AB956-BE6F-4551-AEAD-C50E125A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832" y="1036352"/>
            <a:ext cx="7886700" cy="994172"/>
          </a:xfrm>
        </p:spPr>
        <p:txBody>
          <a:bodyPr/>
          <a:lstStyle/>
          <a:p>
            <a:r>
              <a:rPr lang="en-US" dirty="0" err="1"/>
              <a:t>RespectAbility</a:t>
            </a:r>
            <a:endParaRPr lang="en-US" dirty="0"/>
          </a:p>
        </p:txBody>
      </p:sp>
      <p:pic>
        <p:nvPicPr>
          <p:cNvPr id="172" name="Shape 172" descr="Black and gold logo of RespectAbility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4160" y="89495"/>
            <a:ext cx="3925740" cy="19911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F38B5-2C1F-417E-ADAE-828BED303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99610" y="1829238"/>
            <a:ext cx="9359407" cy="3846005"/>
          </a:xfrm>
        </p:spPr>
        <p:txBody>
          <a:bodyPr/>
          <a:lstStyle/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400" b="1" i="1" dirty="0">
                <a:latin typeface="Calibr "/>
                <a:ea typeface="Libre Baskerville"/>
                <a:cs typeface="Libre Baskerville"/>
                <a:sym typeface="Libre Baskerville"/>
              </a:rPr>
              <a:t>Women’s Disability Leadership, Inclusion &amp; Advocacy Series </a:t>
            </a: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endParaRPr lang="en-US" sz="2800" b="1" i="1" dirty="0">
              <a:latin typeface="Calibr "/>
              <a:ea typeface="Libre Baskerville"/>
              <a:cs typeface="Libre Baskerville"/>
              <a:sym typeface="Libre Baskerville"/>
            </a:endParaRP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600" b="1" i="1" dirty="0">
                <a:solidFill>
                  <a:schemeClr val="tx1"/>
                </a:solidFill>
                <a:latin typeface="Calibr "/>
                <a:ea typeface="Libre Baskerville"/>
                <a:cs typeface="Libre Baskerville"/>
                <a:sym typeface="Libre Baskerville"/>
              </a:rPr>
              <a:t>Welcomes You to Our</a:t>
            </a:r>
            <a:endParaRPr lang="en-US" sz="2800" b="1" i="1" dirty="0">
              <a:latin typeface="Calibr "/>
              <a:ea typeface="Libre Baskerville"/>
              <a:cs typeface="Libre Baskerville"/>
              <a:sym typeface="Libre Baskerville"/>
            </a:endParaRP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800" b="1" i="1" dirty="0">
                <a:solidFill>
                  <a:srgbClr val="EDAE32"/>
                </a:solidFill>
                <a:latin typeface="Calibr "/>
                <a:ea typeface="Libre Baskerville"/>
                <a:cs typeface="Libre Baskerville"/>
                <a:sym typeface="Libre Baskerville"/>
              </a:rPr>
              <a:t>Empowerment Training for Latinas </a:t>
            </a: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800" b="1" i="1" dirty="0">
                <a:solidFill>
                  <a:srgbClr val="EDAE32"/>
                </a:solidFill>
                <a:latin typeface="Calibr "/>
                <a:ea typeface="Libre Baskerville"/>
                <a:cs typeface="Libre Baskerville"/>
                <a:sym typeface="Libre Baskerville"/>
              </a:rPr>
              <a:t>with D</a:t>
            </a:r>
            <a:r>
              <a:rPr lang="en-US" sz="3800" b="1" i="1" dirty="0">
                <a:solidFill>
                  <a:srgbClr val="EDAE32"/>
                </a:solidFill>
                <a:latin typeface="Calibr "/>
                <a:ea typeface="Libre Baskerville"/>
                <a:cs typeface="Calibri" panose="020F0502020204030204" pitchFamily="34" charset="0"/>
                <a:sym typeface="Libre Baskerville"/>
              </a:rPr>
              <a:t>isabi</a:t>
            </a:r>
            <a:r>
              <a:rPr lang="en-US" sz="3800" b="1" i="1" dirty="0">
                <a:solidFill>
                  <a:srgbClr val="EDAE32"/>
                </a:solidFill>
                <a:latin typeface="Calibr "/>
                <a:ea typeface="Libre Baskerville"/>
                <a:cs typeface="Libre Baskerville"/>
                <a:sym typeface="Libre Baskerville"/>
              </a:rPr>
              <a:t>lities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ADC8FDF-EA0F-491E-BE56-B54729EC02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89244" y="5781891"/>
            <a:ext cx="3086298" cy="5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i="1" dirty="0">
                <a:solidFill>
                  <a:schemeClr val="tx1"/>
                </a:solidFill>
                <a:latin typeface="Calibri  "/>
              </a:rPr>
              <a:t>¡</a:t>
            </a:r>
            <a:r>
              <a:rPr kumimoji="0" lang="es-ES" altLang="en-US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cs typeface="Arial" panose="020B0604020202020204" pitchFamily="34" charset="0"/>
              </a:rPr>
              <a:t>Bienvenido!</a:t>
            </a:r>
            <a:endParaRPr kumimoji="0" lang="es-ES" altLang="en-US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344669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97" y="1210541"/>
            <a:ext cx="8806205" cy="532831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Calibri  "/>
              </a:rPr>
              <a:t>By Helen Reddy and Ray Burton, 1972</a:t>
            </a:r>
          </a:p>
          <a:p>
            <a:pPr algn="ctr"/>
            <a:r>
              <a:rPr lang="en-US" sz="1800" dirty="0">
                <a:latin typeface="Calibri  "/>
              </a:rPr>
              <a:t>Lyrics adapted by Debbie Fink, 2019</a:t>
            </a:r>
          </a:p>
          <a:p>
            <a:pPr algn="ctr"/>
            <a:r>
              <a:rPr lang="en-US" sz="2400" b="1" cap="small" dirty="0">
                <a:latin typeface="Calibri  "/>
              </a:rPr>
              <a:t>Sung by Amanda Lopez, </a:t>
            </a:r>
            <a:r>
              <a:rPr lang="en-US" sz="2400" b="1" cap="small" dirty="0">
                <a:latin typeface="Calibr "/>
              </a:rPr>
              <a:t>with Rebecca Muller, guitarist</a:t>
            </a:r>
          </a:p>
          <a:p>
            <a:pPr algn="ctr"/>
            <a:endParaRPr lang="en-US" sz="2400" cap="small" dirty="0">
              <a:latin typeface="Calibri  "/>
            </a:endParaRPr>
          </a:p>
          <a:p>
            <a:pPr algn="ctr"/>
            <a:r>
              <a:rPr lang="en-US" sz="2400" dirty="0">
                <a:latin typeface="Calibri  "/>
              </a:rPr>
              <a:t>I am woman hear me roar in numbers too big to ignore</a:t>
            </a:r>
          </a:p>
          <a:p>
            <a:pPr algn="ctr"/>
            <a:r>
              <a:rPr lang="en-US" sz="2400" dirty="0">
                <a:latin typeface="Calibri  "/>
              </a:rPr>
              <a:t>And I know too much to go back and pretend  </a:t>
            </a:r>
          </a:p>
          <a:p>
            <a:pPr algn="ctr"/>
            <a:r>
              <a:rPr lang="en-US" sz="2400" dirty="0" err="1">
                <a:latin typeface="Calibri  "/>
              </a:rPr>
              <a:t>‘Cause</a:t>
            </a:r>
            <a:r>
              <a:rPr lang="en-US" sz="2400" dirty="0">
                <a:latin typeface="Calibri  "/>
              </a:rPr>
              <a:t> I've heard it all before</a:t>
            </a:r>
          </a:p>
          <a:p>
            <a:pPr algn="ctr"/>
            <a:r>
              <a:rPr lang="en-US" sz="2400" dirty="0">
                <a:latin typeface="Calibri  "/>
              </a:rPr>
              <a:t>And I've been down there on the floor </a:t>
            </a:r>
          </a:p>
          <a:p>
            <a:pPr algn="ctr"/>
            <a:r>
              <a:rPr lang="en-US" sz="2400" dirty="0">
                <a:latin typeface="Calibri  "/>
              </a:rPr>
              <a:t>No one's ever </a:t>
            </a:r>
            <a:r>
              <a:rPr lang="en-US" sz="2400" dirty="0" err="1">
                <a:latin typeface="Calibri  "/>
              </a:rPr>
              <a:t>gonna</a:t>
            </a:r>
            <a:r>
              <a:rPr lang="en-US" sz="2400" dirty="0">
                <a:latin typeface="Calibri  "/>
              </a:rPr>
              <a:t> keep me down again</a:t>
            </a:r>
          </a:p>
          <a:p>
            <a:pPr algn="ctr"/>
            <a:r>
              <a:rPr lang="en-US" sz="2400" dirty="0">
                <a:latin typeface="Calibri  "/>
              </a:rPr>
              <a:t> </a:t>
            </a:r>
            <a:r>
              <a:rPr lang="en-US" sz="2400" b="1" dirty="0">
                <a:latin typeface="Calibri  "/>
              </a:rPr>
              <a:t>Oh yes, I am wise but it's wisdom born of pain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Yes, I've paid the price. But look how much I gained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If I have to, I can do many things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I am strong (Strong)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I am invincible (Invincible) 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I am woman</a:t>
            </a:r>
            <a:endParaRPr lang="en-US" sz="2400" dirty="0">
              <a:latin typeface="Calibri  "/>
            </a:endParaRPr>
          </a:p>
          <a:p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288" y="-101048"/>
            <a:ext cx="6386814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“I Am Woman”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lyrics-1</a:t>
            </a:r>
          </a:p>
        </p:txBody>
      </p:sp>
    </p:spTree>
    <p:extLst>
      <p:ext uri="{BB962C8B-B14F-4D97-AF65-F5344CB8AC3E}">
        <p14:creationId xmlns:p14="http://schemas.microsoft.com/office/powerpoint/2010/main" val="319290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7219"/>
            <a:ext cx="8986119" cy="532831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Baskerville  "/>
              </a:rPr>
              <a:t> </a:t>
            </a:r>
            <a:r>
              <a:rPr lang="en-US" sz="2400" dirty="0">
                <a:latin typeface="Calibri  "/>
              </a:rPr>
              <a:t>You can bend but never break us</a:t>
            </a:r>
          </a:p>
          <a:p>
            <a:pPr algn="ctr"/>
            <a:r>
              <a:rPr lang="en-US" sz="2400" dirty="0" err="1">
                <a:latin typeface="Calibri  "/>
              </a:rPr>
              <a:t>‘Cause</a:t>
            </a:r>
            <a:r>
              <a:rPr lang="en-US" sz="2400" dirty="0">
                <a:latin typeface="Calibri  "/>
              </a:rPr>
              <a:t> it only serves to make us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More determined to achieve our final goal</a:t>
            </a:r>
          </a:p>
          <a:p>
            <a:pPr algn="ctr"/>
            <a:r>
              <a:rPr lang="en-US" sz="2400" dirty="0">
                <a:latin typeface="Calibri  "/>
              </a:rPr>
              <a:t> </a:t>
            </a:r>
          </a:p>
          <a:p>
            <a:pPr algn="ctr"/>
            <a:r>
              <a:rPr lang="en-US" sz="2400" dirty="0">
                <a:latin typeface="Calibri  "/>
              </a:rPr>
              <a:t>And we come back even stronger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Not novices any longer</a:t>
            </a:r>
          </a:p>
          <a:p>
            <a:pPr algn="ctr"/>
            <a:r>
              <a:rPr lang="en-US" sz="2400" dirty="0">
                <a:latin typeface="Calibri  "/>
              </a:rPr>
              <a:t>Cause you've deepened the conviction in our soul</a:t>
            </a:r>
          </a:p>
          <a:p>
            <a:pPr algn="ctr"/>
            <a:r>
              <a:rPr lang="en-US" sz="2400" b="1" dirty="0">
                <a:latin typeface="Calibri  "/>
              </a:rPr>
              <a:t>Oh yes, we are wise 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But it's wisdom born of pain 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Yes, we’ve paid the price but look how much we gained 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If we have to, we can do anything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We are strong (Strong)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We are invincible (Invincible) 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We are woman</a:t>
            </a:r>
            <a:endParaRPr lang="en-US" sz="2400" dirty="0">
              <a:latin typeface="Calibri  "/>
            </a:endParaRPr>
          </a:p>
          <a:p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572" y="-66675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“I Am Woman” 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 2</a:t>
            </a:r>
          </a:p>
        </p:txBody>
      </p:sp>
    </p:spTree>
    <p:extLst>
      <p:ext uri="{BB962C8B-B14F-4D97-AF65-F5344CB8AC3E}">
        <p14:creationId xmlns:p14="http://schemas.microsoft.com/office/powerpoint/2010/main" val="380746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101" y="1258262"/>
            <a:ext cx="8083851" cy="5773359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err="1">
                <a:latin typeface="Calibri  "/>
              </a:rPr>
              <a:t>Somos</a:t>
            </a:r>
            <a:r>
              <a:rPr lang="en-US" sz="2400" i="1" dirty="0">
                <a:latin typeface="Calibri  "/>
              </a:rPr>
              <a:t> </a:t>
            </a:r>
            <a:r>
              <a:rPr lang="en-US" sz="2400" i="1" dirty="0" err="1">
                <a:latin typeface="Calibri  "/>
              </a:rPr>
              <a:t>mujeres</a:t>
            </a:r>
            <a:r>
              <a:rPr lang="en-US" sz="2400" i="1" dirty="0">
                <a:latin typeface="Calibri  "/>
              </a:rPr>
              <a:t>, </a:t>
            </a:r>
            <a:r>
              <a:rPr lang="en-US" sz="2400" dirty="0">
                <a:latin typeface="Calibri  "/>
              </a:rPr>
              <a:t>watch us grow</a:t>
            </a:r>
          </a:p>
          <a:p>
            <a:pPr algn="ctr"/>
            <a:r>
              <a:rPr lang="en-US" sz="2400" dirty="0">
                <a:latin typeface="Calibri  "/>
              </a:rPr>
              <a:t>See us moving to and </a:t>
            </a:r>
            <a:r>
              <a:rPr lang="en-US" sz="2400" dirty="0" err="1">
                <a:latin typeface="Calibri  "/>
              </a:rPr>
              <a:t>fro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dirty="0">
                <a:latin typeface="Calibri  "/>
              </a:rPr>
              <a:t>As we spread our </a:t>
            </a:r>
            <a:r>
              <a:rPr lang="en-US" sz="2400" dirty="0" err="1">
                <a:latin typeface="Calibri  "/>
              </a:rPr>
              <a:t>lovin</a:t>
            </a:r>
            <a:r>
              <a:rPr lang="en-US" sz="2400" dirty="0">
                <a:latin typeface="Calibri  "/>
              </a:rPr>
              <a:t>' arms across the land </a:t>
            </a:r>
          </a:p>
          <a:p>
            <a:pPr algn="ctr"/>
            <a:r>
              <a:rPr lang="en-US" sz="2400" dirty="0">
                <a:latin typeface="Calibri  "/>
              </a:rPr>
              <a:t>But we’re still an embryo</a:t>
            </a:r>
          </a:p>
          <a:p>
            <a:pPr algn="ctr"/>
            <a:r>
              <a:rPr lang="en-US" sz="2400" dirty="0">
                <a:latin typeface="Calibri  "/>
              </a:rPr>
              <a:t>With a long </a:t>
            </a:r>
            <a:r>
              <a:rPr lang="en-US" sz="2400" dirty="0" err="1">
                <a:latin typeface="Calibri  "/>
              </a:rPr>
              <a:t>long</a:t>
            </a:r>
            <a:r>
              <a:rPr lang="en-US" sz="2400" dirty="0">
                <a:latin typeface="Calibri  "/>
              </a:rPr>
              <a:t> way to go</a:t>
            </a:r>
          </a:p>
          <a:p>
            <a:pPr algn="ctr"/>
            <a:r>
              <a:rPr lang="en-US" sz="2400" dirty="0">
                <a:latin typeface="Calibri  "/>
              </a:rPr>
              <a:t>Until we make all </a:t>
            </a:r>
            <a:r>
              <a:rPr lang="en-US" sz="2400" b="1" dirty="0">
                <a:latin typeface="Calibri  "/>
              </a:rPr>
              <a:t>ableists</a:t>
            </a:r>
            <a:r>
              <a:rPr lang="en-US" sz="2400" dirty="0">
                <a:latin typeface="Calibri  "/>
              </a:rPr>
              <a:t> understand</a:t>
            </a:r>
          </a:p>
          <a:p>
            <a:pPr algn="ctr"/>
            <a:r>
              <a:rPr lang="en-US" sz="2400" b="1" dirty="0">
                <a:latin typeface="Calibri  "/>
              </a:rPr>
              <a:t>Oh yes, we are wise</a:t>
            </a:r>
          </a:p>
          <a:p>
            <a:pPr algn="ctr"/>
            <a:r>
              <a:rPr lang="en-US" sz="2400" b="1" dirty="0">
                <a:latin typeface="Calibri  "/>
              </a:rPr>
              <a:t>But its wisdom born of pain</a:t>
            </a:r>
          </a:p>
          <a:p>
            <a:pPr algn="ctr"/>
            <a:r>
              <a:rPr lang="en-US" sz="2400" b="1" dirty="0">
                <a:latin typeface="Calibri  "/>
              </a:rPr>
              <a:t>Yes, we’ve paid the price</a:t>
            </a:r>
          </a:p>
          <a:p>
            <a:pPr algn="ctr"/>
            <a:r>
              <a:rPr lang="en-US" sz="2400" b="1" dirty="0">
                <a:latin typeface="Calibri  "/>
              </a:rPr>
              <a:t>But look how much we gained</a:t>
            </a:r>
          </a:p>
          <a:p>
            <a:pPr algn="ctr"/>
            <a:r>
              <a:rPr lang="en-US" sz="2400" b="1" dirty="0">
                <a:latin typeface="Calibri  "/>
              </a:rPr>
              <a:t>If we have to, we can face anything </a:t>
            </a:r>
          </a:p>
          <a:p>
            <a:pPr algn="ctr"/>
            <a:r>
              <a:rPr lang="en-US" sz="2400" b="1" dirty="0">
                <a:latin typeface="Calibri  "/>
              </a:rPr>
              <a:t>We are strong </a:t>
            </a:r>
            <a:r>
              <a:rPr lang="en-US" sz="2400" b="1" i="1" dirty="0">
                <a:latin typeface="Calibri  "/>
              </a:rPr>
              <a:t>(Strong!)</a:t>
            </a:r>
          </a:p>
          <a:p>
            <a:pPr algn="ctr"/>
            <a:r>
              <a:rPr lang="en-US" sz="2400" b="1" dirty="0">
                <a:latin typeface="Calibri  "/>
              </a:rPr>
              <a:t>We are invincible </a:t>
            </a:r>
            <a:r>
              <a:rPr lang="en-US" sz="2400" b="1" i="1" dirty="0">
                <a:latin typeface="Calibri  "/>
              </a:rPr>
              <a:t>(Invincible!)</a:t>
            </a:r>
          </a:p>
          <a:p>
            <a:pPr algn="ctr"/>
            <a:r>
              <a:rPr lang="en-US" sz="2400" b="1" dirty="0">
                <a:latin typeface="Calibri  "/>
              </a:rPr>
              <a:t>We are Latinas </a:t>
            </a:r>
            <a:r>
              <a:rPr lang="en-US" sz="2400" b="1" i="1" dirty="0">
                <a:latin typeface="Calibri  "/>
              </a:rPr>
              <a:t>(Latinas!)</a:t>
            </a:r>
          </a:p>
          <a:p>
            <a:pPr algn="ctr"/>
            <a:r>
              <a:rPr lang="en-US" sz="2400" b="1" dirty="0">
                <a:latin typeface="Calibri  "/>
              </a:rPr>
              <a:t>We are woman!</a:t>
            </a: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405" y="-73548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“I Am Woman”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 3</a:t>
            </a:r>
          </a:p>
        </p:txBody>
      </p:sp>
    </p:spTree>
    <p:extLst>
      <p:ext uri="{BB962C8B-B14F-4D97-AF65-F5344CB8AC3E}">
        <p14:creationId xmlns:p14="http://schemas.microsoft.com/office/powerpoint/2010/main" val="374606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90" y="1005222"/>
            <a:ext cx="8989620" cy="5773359"/>
          </a:xfrm>
        </p:spPr>
        <p:txBody>
          <a:bodyPr>
            <a:noAutofit/>
          </a:bodyPr>
          <a:lstStyle/>
          <a:p>
            <a:pPr algn="ctr"/>
            <a:endParaRPr lang="en-US" sz="4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4000" b="1" i="1" dirty="0">
                <a:solidFill>
                  <a:srgbClr val="EDAE32"/>
                </a:solidFill>
                <a:latin typeface="Calibri  "/>
              </a:rPr>
              <a:t>Latinas with Disabilities: </a:t>
            </a:r>
          </a:p>
          <a:p>
            <a:pPr algn="ctr"/>
            <a:r>
              <a:rPr lang="en-US" sz="3200" b="1" i="1" dirty="0">
                <a:latin typeface="Calibri  "/>
              </a:rPr>
              <a:t>The Convergence of Women’s Rights, </a:t>
            </a:r>
          </a:p>
          <a:p>
            <a:pPr algn="ctr"/>
            <a:r>
              <a:rPr lang="en-US" sz="3200" b="1" i="1" dirty="0">
                <a:latin typeface="Calibri  "/>
              </a:rPr>
              <a:t>Disability Rights, </a:t>
            </a:r>
          </a:p>
          <a:p>
            <a:pPr algn="ctr"/>
            <a:r>
              <a:rPr lang="en-US" sz="3200" b="1" i="1" dirty="0">
                <a:latin typeface="Calibri  "/>
              </a:rPr>
              <a:t>and Civil Rights in the Latinx Community</a:t>
            </a:r>
          </a:p>
          <a:p>
            <a:pPr algn="ctr"/>
            <a:endParaRPr lang="en-US" sz="3200" b="1" i="1" dirty="0">
              <a:latin typeface="Calibri  "/>
            </a:endParaRPr>
          </a:p>
          <a:p>
            <a:pPr algn="ctr"/>
            <a:r>
              <a:rPr lang="en-US" sz="3200" b="1" i="1" dirty="0">
                <a:latin typeface="Calibri  "/>
              </a:rPr>
              <a:t>With </a:t>
            </a:r>
          </a:p>
          <a:p>
            <a:pPr algn="ctr"/>
            <a:r>
              <a:rPr lang="en-US" sz="3600" b="1" dirty="0">
                <a:solidFill>
                  <a:srgbClr val="EDAE32"/>
                </a:solidFill>
                <a:latin typeface="Calibri  "/>
              </a:rPr>
              <a:t>Carol Robles-Román, Esq.</a:t>
            </a:r>
          </a:p>
          <a:p>
            <a:pPr algn="ctr"/>
            <a:r>
              <a:rPr lang="en-US" sz="2800" dirty="0">
                <a:latin typeface="Calibri  "/>
              </a:rPr>
              <a:t>General Counsel and Dean of Faculty at Hunter College </a:t>
            </a:r>
          </a:p>
          <a:p>
            <a:pPr algn="ctr"/>
            <a:r>
              <a:rPr lang="en-US" sz="2800" dirty="0">
                <a:latin typeface="Calibri  "/>
              </a:rPr>
              <a:t>Former NYC Deputy Mayor</a:t>
            </a:r>
            <a:endParaRPr lang="en-US" sz="2800" b="1" i="1" dirty="0">
              <a:latin typeface="Calibri  "/>
            </a:endParaRPr>
          </a:p>
          <a:p>
            <a:endParaRPr lang="en-US" b="1" i="1" dirty="0"/>
          </a:p>
          <a:p>
            <a:endParaRPr lang="en-US" dirty="0"/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3200" b="1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152275"/>
            <a:ext cx="6516547" cy="1452772"/>
          </a:xfrm>
        </p:spPr>
        <p:txBody>
          <a:bodyPr>
            <a:no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Calibri  "/>
              </a:rPr>
              <a:t>K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EYNOTE</a:t>
            </a:r>
            <a:r>
              <a:rPr lang="en-US" sz="4400" b="1" dirty="0">
                <a:solidFill>
                  <a:schemeClr val="bg1"/>
                </a:solidFill>
                <a:latin typeface="Calibri  "/>
              </a:rPr>
              <a:t> S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PEAKER</a:t>
            </a:r>
            <a:r>
              <a:rPr lang="en-US" sz="4400" b="1" dirty="0">
                <a:solidFill>
                  <a:schemeClr val="bg1"/>
                </a:solidFill>
                <a:latin typeface="Calibri  "/>
              </a:rPr>
              <a:t>: </a:t>
            </a:r>
            <a:br>
              <a:rPr lang="en-US" sz="44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Carol Robles-Román, Esq.</a:t>
            </a:r>
          </a:p>
        </p:txBody>
      </p:sp>
    </p:spTree>
    <p:extLst>
      <p:ext uri="{BB962C8B-B14F-4D97-AF65-F5344CB8AC3E}">
        <p14:creationId xmlns:p14="http://schemas.microsoft.com/office/powerpoint/2010/main" val="238313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90" y="1193662"/>
            <a:ext cx="8701244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  "/>
              </a:rPr>
              <a:t>Carol Robles-Román</a:t>
            </a:r>
            <a:r>
              <a:rPr lang="en-US" sz="3600" dirty="0">
                <a:latin typeface="Calibri  "/>
              </a:rPr>
              <a:t> is Chief </a:t>
            </a:r>
          </a:p>
          <a:p>
            <a:r>
              <a:rPr lang="en-US" sz="3600" dirty="0">
                <a:latin typeface="Calibri  "/>
              </a:rPr>
              <a:t>Legal Counsel and Dean of </a:t>
            </a:r>
          </a:p>
          <a:p>
            <a:r>
              <a:rPr lang="en-US" sz="3600" dirty="0">
                <a:latin typeface="Calibri  "/>
              </a:rPr>
              <a:t>Faculty at Hunter College. </a:t>
            </a:r>
          </a:p>
          <a:p>
            <a:r>
              <a:rPr lang="en-US" sz="3600" dirty="0">
                <a:latin typeface="Calibri  "/>
              </a:rPr>
              <a:t>Carol is also Secretary of the </a:t>
            </a:r>
          </a:p>
          <a:p>
            <a:r>
              <a:rPr lang="en-US" sz="3600" dirty="0">
                <a:latin typeface="Calibri  "/>
              </a:rPr>
              <a:t>ERA Coalition/Fund for </a:t>
            </a:r>
          </a:p>
          <a:p>
            <a:r>
              <a:rPr lang="en-US" sz="3600" dirty="0">
                <a:latin typeface="Calibri  "/>
              </a:rPr>
              <a:t>Women’s Equality; was CEO &amp; </a:t>
            </a:r>
          </a:p>
          <a:p>
            <a:r>
              <a:rPr lang="en-US" sz="3600" dirty="0">
                <a:latin typeface="Calibri  "/>
              </a:rPr>
              <a:t>President of Legal Momentum, </a:t>
            </a:r>
          </a:p>
          <a:p>
            <a:r>
              <a:rPr lang="en-US" sz="3600" dirty="0">
                <a:latin typeface="Calibri  "/>
              </a:rPr>
              <a:t>where she spearheaded equal rights for women and girls, and was Deputy Mayor to NYC Mayor Michael Bloomberg for 12 years. </a:t>
            </a:r>
            <a:r>
              <a:rPr lang="en-US" sz="2400" dirty="0">
                <a:latin typeface="Baskerville Old Face" panose="02020602080505020303" pitchFamily="18" charset="0"/>
              </a:rPr>
              <a:t>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3" y="-78639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Carol Robles-Román</a:t>
            </a:r>
            <a:r>
              <a:rPr lang="en-US" sz="4000" dirty="0">
                <a:solidFill>
                  <a:schemeClr val="bg1"/>
                </a:solidFill>
                <a:latin typeface="Calibri  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endParaRPr lang="en-US" sz="4000" b="1" dirty="0">
              <a:solidFill>
                <a:schemeClr val="bg1"/>
              </a:solidFill>
              <a:latin typeface="Calibri  "/>
            </a:endParaRPr>
          </a:p>
        </p:txBody>
      </p:sp>
      <p:pic>
        <p:nvPicPr>
          <p:cNvPr id="5" name="Picture 4" descr="Carol Robles-Roman, sitting at a table, smiling and looking off to her left; holding a folder">
            <a:extLst>
              <a:ext uri="{FF2B5EF4-FFF2-40B4-BE49-F238E27FC236}">
                <a16:creationId xmlns:a16="http://schemas.microsoft.com/office/drawing/2014/main" id="{6A1127DD-5BC4-406F-B4A9-65B5FDDDB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74" y="1362074"/>
            <a:ext cx="2740195" cy="2740195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2703541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3" y="-78639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Leadership-2: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Carol Robles-Román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Q &amp; A (Questions &amp; Answers):  &#10;Q in red; &amp; in blue, A in green&#10;Underneath is written in Spanish:&#10;Preguntas y respuestas">
            <a:hlinkClick r:id="rId2"/>
            <a:extLst>
              <a:ext uri="{FF2B5EF4-FFF2-40B4-BE49-F238E27FC236}">
                <a16:creationId xmlns:a16="http://schemas.microsoft.com/office/drawing/2014/main" id="{8497EC50-E921-43BD-9AB0-594437F77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45" y="1327012"/>
            <a:ext cx="6898510" cy="50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A981EFC-D180-43EC-901C-1524E249D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228" y="5783930"/>
            <a:ext cx="67759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4800" b="1" i="1" u="none" strike="noStrike" cap="none" normalizeH="0" baseline="0" dirty="0">
                <a:ln>
                  <a:noFill/>
                </a:ln>
                <a:solidFill>
                  <a:srgbClr val="E34F4F"/>
                </a:solidFill>
                <a:effectLst/>
                <a:latin typeface="Calibr "/>
                <a:cs typeface="Arial" panose="020B0604020202020204" pitchFamily="34" charset="0"/>
              </a:rPr>
              <a:t>Preguntas </a:t>
            </a:r>
            <a:r>
              <a:rPr kumimoji="0" lang="es-ES" altLang="en-US" sz="6000" b="1" i="1" u="none" strike="noStrike" cap="none" normalizeH="0" baseline="0" dirty="0">
                <a:ln>
                  <a:noFill/>
                </a:ln>
                <a:solidFill>
                  <a:srgbClr val="4EB7EE"/>
                </a:solidFill>
                <a:effectLst/>
                <a:latin typeface="Calibr "/>
                <a:cs typeface="Arial" panose="020B0604020202020204" pitchFamily="34" charset="0"/>
              </a:rPr>
              <a:t>y</a:t>
            </a:r>
            <a:r>
              <a:rPr kumimoji="0" lang="es-ES" altLang="en-US" sz="4800" b="0" i="1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 "/>
                <a:cs typeface="Arial" panose="020B0604020202020204" pitchFamily="34" charset="0"/>
              </a:rPr>
              <a:t> </a:t>
            </a:r>
            <a:r>
              <a:rPr kumimoji="0" lang="es-ES" altLang="en-US" sz="4800" b="1" i="1" u="none" strike="noStrike" cap="none" normalizeH="0" baseline="0" dirty="0">
                <a:ln>
                  <a:noFill/>
                </a:ln>
                <a:solidFill>
                  <a:srgbClr val="92CF4E"/>
                </a:solidFill>
                <a:effectLst/>
                <a:latin typeface="Calibr "/>
                <a:cs typeface="Arial" panose="020B0604020202020204" pitchFamily="34" charset="0"/>
              </a:rPr>
              <a:t>respuestas</a:t>
            </a:r>
            <a:endParaRPr kumimoji="0" lang="es-ES" altLang="en-US" sz="4800" b="1" i="1" u="none" strike="noStrike" cap="none" normalizeH="0" baseline="0" dirty="0">
              <a:ln>
                <a:noFill/>
              </a:ln>
              <a:solidFill>
                <a:srgbClr val="92CF4E"/>
              </a:solidFill>
              <a:effectLst/>
              <a:latin typeface="Calibr "/>
            </a:endParaRPr>
          </a:p>
        </p:txBody>
      </p:sp>
    </p:spTree>
    <p:extLst>
      <p:ext uri="{BB962C8B-B14F-4D97-AF65-F5344CB8AC3E}">
        <p14:creationId xmlns:p14="http://schemas.microsoft.com/office/powerpoint/2010/main" val="227156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EA884-827A-43AA-874B-8BE946BB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-49695"/>
            <a:ext cx="8229599" cy="276999"/>
          </a:xfrm>
        </p:spPr>
        <p:txBody>
          <a:bodyPr/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“The Impossible Dream” 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lyrics-1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9358F-5D99-4FEA-A678-DEED0066A1ED}"/>
              </a:ext>
            </a:extLst>
          </p:cNvPr>
          <p:cNvSpPr/>
          <p:nvPr/>
        </p:nvSpPr>
        <p:spPr>
          <a:xfrm>
            <a:off x="198188" y="3127490"/>
            <a:ext cx="483671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dream the impossible dream</a:t>
            </a:r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fight the unbeatable foe</a:t>
            </a:r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bear with unbearable sorrow</a:t>
            </a:r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run where the brave dare not go</a:t>
            </a:r>
            <a:endParaRPr lang="en-US" sz="2400" dirty="0">
              <a:latin typeface="Calibri  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right the </a:t>
            </a:r>
            <a:r>
              <a:rPr lang="en-US" sz="2400" dirty="0" err="1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unrightable</a:t>
            </a: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 wrong</a:t>
            </a:r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love pure and chaste from afar</a:t>
            </a:r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try when your arms are too weary</a:t>
            </a:r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reach the unreachable star</a:t>
            </a:r>
          </a:p>
          <a:p>
            <a:endParaRPr lang="en-US" sz="2400" dirty="0">
              <a:solidFill>
                <a:srgbClr val="222222"/>
              </a:solidFill>
              <a:effectLst/>
              <a:latin typeface="Calibri  "/>
              <a:ea typeface="Calibri" panose="020F0502020204030204" pitchFamily="34" charset="0"/>
            </a:endParaRPr>
          </a:p>
          <a:p>
            <a:r>
              <a:rPr lang="en-US" dirty="0"/>
              <a:t> </a:t>
            </a:r>
          </a:p>
          <a:p>
            <a:endParaRPr lang="en-US" sz="2400" dirty="0">
              <a:effectLst/>
              <a:latin typeface="Calibri  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81D0C-7A59-4FE9-A0F2-3D80C99CB115}"/>
              </a:ext>
            </a:extLst>
          </p:cNvPr>
          <p:cNvSpPr txBox="1"/>
          <p:nvPr/>
        </p:nvSpPr>
        <p:spPr>
          <a:xfrm>
            <a:off x="5128698" y="3127490"/>
            <a:ext cx="425394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 "/>
              </a:rPr>
              <a:t>This is my quest, </a:t>
            </a:r>
          </a:p>
          <a:p>
            <a:r>
              <a:rPr lang="en-US" sz="2400" dirty="0">
                <a:latin typeface="Calibri  "/>
              </a:rPr>
              <a:t>to follow that star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No matter how hopeless, </a:t>
            </a:r>
          </a:p>
          <a:p>
            <a:r>
              <a:rPr lang="en-US" sz="2400" dirty="0">
                <a:latin typeface="Calibri  "/>
              </a:rPr>
              <a:t>no matter how far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To fight for the right</a:t>
            </a:r>
          </a:p>
          <a:p>
            <a:r>
              <a:rPr lang="en-US" sz="2400" dirty="0">
                <a:latin typeface="Calibri  "/>
              </a:rPr>
              <a:t>Without question or pause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To be willing to march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Into hell for a heavenly cause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B8BB7-CA9E-479C-B05E-00EB7AF847EA}"/>
              </a:ext>
            </a:extLst>
          </p:cNvPr>
          <p:cNvSpPr txBox="1"/>
          <p:nvPr/>
        </p:nvSpPr>
        <p:spPr>
          <a:xfrm>
            <a:off x="1051318" y="1295374"/>
            <a:ext cx="704136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latin typeface="Calibri  "/>
            </a:endParaRPr>
          </a:p>
          <a:p>
            <a:pPr algn="ctr"/>
            <a:r>
              <a:rPr lang="en-US" sz="2400" dirty="0">
                <a:latin typeface="Calibr "/>
              </a:rPr>
              <a:t>Lyrics by Joe Darion; music by Mitchell Leigh</a:t>
            </a:r>
          </a:p>
          <a:p>
            <a:pPr algn="ctr"/>
            <a:r>
              <a:rPr lang="en-US" sz="1800" b="1" dirty="0">
                <a:latin typeface="Calibr "/>
              </a:rPr>
              <a:t> </a:t>
            </a:r>
            <a:r>
              <a:rPr lang="en-US" sz="1800" dirty="0">
                <a:latin typeface="Calibr "/>
              </a:rPr>
              <a:t>Lyrics adapted by Debbie Fink, 2019</a:t>
            </a:r>
          </a:p>
          <a:p>
            <a:pPr algn="ctr"/>
            <a:r>
              <a:rPr lang="en-US" sz="2400" b="1" cap="small" dirty="0">
                <a:latin typeface="Calibri  "/>
              </a:rPr>
              <a:t>Sung by Amanda Lopez, </a:t>
            </a:r>
            <a:r>
              <a:rPr lang="en-US" sz="2400" b="1" cap="small" dirty="0">
                <a:latin typeface="Calibr "/>
              </a:rPr>
              <a:t>with Rebecca Muller, guitarist</a:t>
            </a:r>
          </a:p>
          <a:p>
            <a:pPr algn="ctr"/>
            <a:endParaRPr lang="en-US" sz="2400" b="1" cap="small" dirty="0">
              <a:latin typeface="Calibr 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9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741" y="-59634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“The Impossible Dream”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lyrics-2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721DF7-D188-4416-8FA8-5029AEA98136}"/>
              </a:ext>
            </a:extLst>
          </p:cNvPr>
          <p:cNvSpPr/>
          <p:nvPr/>
        </p:nvSpPr>
        <p:spPr>
          <a:xfrm>
            <a:off x="1858298" y="1747203"/>
            <a:ext cx="6469624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  "/>
              </a:rPr>
              <a:t>And I know if I'll only be true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To this glorious quest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That my heart will lay peaceful and calm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When I'm laid to my rest</a:t>
            </a:r>
          </a:p>
          <a:p>
            <a:r>
              <a:rPr lang="en-US" sz="2400" dirty="0">
                <a:latin typeface="Calibri  "/>
              </a:rPr>
              <a:t>And the world will be better for this.</a:t>
            </a:r>
          </a:p>
          <a:p>
            <a:endParaRPr lang="en-US" sz="2400" dirty="0">
              <a:latin typeface="Calibri  "/>
            </a:endParaRPr>
          </a:p>
          <a:p>
            <a:r>
              <a:rPr lang="en-US" sz="2400" dirty="0">
                <a:latin typeface="Calibri  "/>
              </a:rPr>
              <a:t>That one woman scorned and covered with scars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Still strove with her last ounce of courage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To reach the unreachable star</a:t>
            </a:r>
          </a:p>
          <a:p>
            <a:endParaRPr lang="en-US" sz="2400" dirty="0">
              <a:latin typeface="Calibri  "/>
            </a:endParaRPr>
          </a:p>
          <a:p>
            <a:endParaRPr lang="en-US" sz="2400" dirty="0">
              <a:latin typeface="Calibri  "/>
            </a:endParaRPr>
          </a:p>
          <a:p>
            <a:endParaRPr lang="en-US" sz="2400" dirty="0">
              <a:latin typeface="Calibri  "/>
            </a:endParaRPr>
          </a:p>
          <a:p>
            <a:pPr algn="ctr"/>
            <a:r>
              <a:rPr lang="en-US" sz="1400" dirty="0">
                <a:latin typeface="Calibr "/>
              </a:rPr>
              <a:t>The Impossible Dream lyrics © Sony/ATV Music Publishing LLC, </a:t>
            </a:r>
          </a:p>
          <a:p>
            <a:pPr algn="ctr"/>
            <a:r>
              <a:rPr lang="en-US" sz="1400" dirty="0">
                <a:latin typeface="Calibr "/>
              </a:rPr>
              <a:t>The Bicycle Music Company, Helena Music Company</a:t>
            </a:r>
          </a:p>
          <a:p>
            <a:endParaRPr lang="en-US" sz="2400" dirty="0">
              <a:latin typeface="Calibri  "/>
            </a:endParaRPr>
          </a:p>
          <a:p>
            <a:endParaRPr lang="en-US" dirty="0"/>
          </a:p>
          <a:p>
            <a:br>
              <a:rPr lang="en-US" dirty="0"/>
            </a:br>
            <a:b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5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08544"/>
            <a:ext cx="8710869" cy="5328311"/>
          </a:xfrm>
        </p:spPr>
        <p:txBody>
          <a:bodyPr>
            <a:noAutofit/>
          </a:bodyPr>
          <a:lstStyle/>
          <a:p>
            <a:r>
              <a:rPr lang="en-US" sz="3600" b="1" dirty="0" err="1"/>
              <a:t>Allilsa</a:t>
            </a:r>
            <a:r>
              <a:rPr lang="en-US" sz="3600" b="1" dirty="0"/>
              <a:t> Fernandez</a:t>
            </a:r>
            <a:r>
              <a:rPr lang="en-US" sz="3600" dirty="0"/>
              <a:t> is the Founder </a:t>
            </a:r>
          </a:p>
          <a:p>
            <a:r>
              <a:rPr lang="en-US" sz="3600" dirty="0"/>
              <a:t>and Former President of Peer </a:t>
            </a:r>
          </a:p>
          <a:p>
            <a:r>
              <a:rPr lang="en-US" sz="3600" dirty="0"/>
              <a:t>mental health alliance, a student </a:t>
            </a:r>
          </a:p>
          <a:p>
            <a:r>
              <a:rPr lang="en-US" sz="3600" dirty="0"/>
              <a:t>organization at Stony Brook </a:t>
            </a:r>
          </a:p>
          <a:p>
            <a:r>
              <a:rPr lang="en-US" sz="3600" dirty="0"/>
              <a:t>University that helps raise </a:t>
            </a:r>
          </a:p>
          <a:p>
            <a:r>
              <a:rPr lang="en-US" sz="3600" dirty="0"/>
              <a:t>Awareness on mental health. She sits on the </a:t>
            </a:r>
          </a:p>
          <a:p>
            <a:r>
              <a:rPr lang="en-US" sz="3600" dirty="0"/>
              <a:t>advisory board for </a:t>
            </a:r>
            <a:r>
              <a:rPr lang="en-US" sz="3600" b="1" dirty="0"/>
              <a:t>DREAM: Disability Rights, Education, Activism, and Mentoring</a:t>
            </a:r>
            <a:r>
              <a:rPr lang="en-US" sz="3600" dirty="0"/>
              <a:t>, which is a national organization run for and by college students with disabilities.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3" y="-78639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Introduction-2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La introducción-2</a:t>
            </a:r>
          </a:p>
        </p:txBody>
      </p:sp>
      <p:pic>
        <p:nvPicPr>
          <p:cNvPr id="7" name="Picture 6" descr="Allilza Fernandez smiling at camera, wearing red sweater, white collar shirt, and black bow tie.">
            <a:extLst>
              <a:ext uri="{FF2B5EF4-FFF2-40B4-BE49-F238E27FC236}">
                <a16:creationId xmlns:a16="http://schemas.microsoft.com/office/drawing/2014/main" id="{E2D72F2A-3130-48BD-ACBD-7CEAB2BB0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253" y="1372317"/>
            <a:ext cx="2640126" cy="2640126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403794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158" y="-76075"/>
            <a:ext cx="6516547" cy="1452772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Addressing Mental Health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s-ES" altLang="en-US" sz="4000" b="1" dirty="0">
                <a:solidFill>
                  <a:schemeClr val="bg1"/>
                </a:solidFill>
                <a:latin typeface="Calibr "/>
                <a:cs typeface="Arial" panose="020B0604020202020204" pitchFamily="34" charset="0"/>
              </a:rPr>
              <a:t>bordar la salud mental</a:t>
            </a:r>
            <a:br>
              <a:rPr lang="es-E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 </a:t>
            </a:r>
          </a:p>
        </p:txBody>
      </p:sp>
      <p:pic>
        <p:nvPicPr>
          <p:cNvPr id="5" name="Picture 4" descr="Shirley Leyro, PhD, smiling the camera with arms crossed in front of her&#10;">
            <a:extLst>
              <a:ext uri="{FF2B5EF4-FFF2-40B4-BE49-F238E27FC236}">
                <a16:creationId xmlns:a16="http://schemas.microsoft.com/office/drawing/2014/main" id="{163D7479-2C75-444E-B367-C3CEE2701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1405272"/>
            <a:ext cx="2362200" cy="2362200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  <p:sp>
        <p:nvSpPr>
          <p:cNvPr id="7" name="Rectangle 6" descr="Shirley Leyro, PhD, smiling the camera with arms folded&#10;">
            <a:extLst>
              <a:ext uri="{FF2B5EF4-FFF2-40B4-BE49-F238E27FC236}">
                <a16:creationId xmlns:a16="http://schemas.microsoft.com/office/drawing/2014/main" id="{46BE37C6-1BA2-4880-B971-916F7D94E58F}"/>
              </a:ext>
            </a:extLst>
          </p:cNvPr>
          <p:cNvSpPr/>
          <p:nvPr/>
        </p:nvSpPr>
        <p:spPr>
          <a:xfrm>
            <a:off x="0" y="1268792"/>
            <a:ext cx="90422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  "/>
              </a:rPr>
              <a:t>Shirley </a:t>
            </a:r>
            <a:r>
              <a:rPr lang="en-US" sz="3600" b="1" dirty="0" err="1">
                <a:latin typeface="Calibri  "/>
              </a:rPr>
              <a:t>Leyro</a:t>
            </a:r>
            <a:r>
              <a:rPr lang="en-US" sz="3600" b="1" dirty="0">
                <a:latin typeface="Calibri  "/>
              </a:rPr>
              <a:t>, PhD</a:t>
            </a:r>
            <a:r>
              <a:rPr lang="en-US" sz="3600" dirty="0">
                <a:latin typeface="Calibri  "/>
              </a:rPr>
              <a:t>, is an Assistant </a:t>
            </a:r>
          </a:p>
          <a:p>
            <a:r>
              <a:rPr lang="en-US" sz="3600" dirty="0">
                <a:latin typeface="Calibri  "/>
              </a:rPr>
              <a:t>Professor of Criminal Justice at </a:t>
            </a:r>
          </a:p>
          <a:p>
            <a:r>
              <a:rPr lang="en-US" sz="3600" dirty="0">
                <a:latin typeface="Calibri  "/>
              </a:rPr>
              <a:t>CUNY’s Borough of Manhattan </a:t>
            </a:r>
          </a:p>
          <a:p>
            <a:r>
              <a:rPr lang="en-US" sz="3600" dirty="0">
                <a:latin typeface="Calibri  "/>
              </a:rPr>
              <a:t>Community College. Dr. </a:t>
            </a:r>
            <a:r>
              <a:rPr lang="en-US" sz="3600" dirty="0" err="1">
                <a:latin typeface="Calibri  "/>
              </a:rPr>
              <a:t>Leyro</a:t>
            </a:r>
            <a:r>
              <a:rPr lang="en-US" sz="3600" dirty="0">
                <a:latin typeface="Calibri  "/>
              </a:rPr>
              <a:t> is </a:t>
            </a:r>
          </a:p>
          <a:p>
            <a:r>
              <a:rPr lang="en-US" sz="3600" dirty="0">
                <a:latin typeface="Calibri  "/>
              </a:rPr>
              <a:t>a certified Mental Health First Aid instructor, conducting trainings within CUNY as well as for local community organizations. A critical criminologist, her research focuses on deportation effects. She is also part of </a:t>
            </a:r>
            <a:r>
              <a:rPr lang="en-US" sz="3600" dirty="0">
                <a:latin typeface="Calibri "/>
              </a:rPr>
              <a:t>the campaign: </a:t>
            </a:r>
            <a:r>
              <a:rPr lang="en-US" sz="3600" dirty="0">
                <a:latin typeface="Calibri  "/>
              </a:rPr>
              <a:t>#</a:t>
            </a:r>
            <a:r>
              <a:rPr lang="en-US" sz="3600" dirty="0" err="1">
                <a:latin typeface="Calibri  "/>
              </a:rPr>
              <a:t>thisiswhataprofessorlookslike</a:t>
            </a:r>
            <a:r>
              <a:rPr lang="en-US" sz="3600" dirty="0">
                <a:latin typeface="Calibri  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76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bbie Fink smiling at the camera.">
            <a:extLst>
              <a:ext uri="{FF2B5EF4-FFF2-40B4-BE49-F238E27FC236}">
                <a16:creationId xmlns:a16="http://schemas.microsoft.com/office/drawing/2014/main" id="{C3D310F2-3196-43A8-A5A6-61ABD0943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688" y="1423285"/>
            <a:ext cx="2987477" cy="2987477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846" y="1164341"/>
            <a:ext cx="7475154" cy="5309346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Debbie Fink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is the Director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of Community Outreach and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Impact for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RespectAbility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spearheads the </a:t>
            </a:r>
            <a:r>
              <a:rPr lang="en-US" sz="3600" i="1" dirty="0">
                <a:latin typeface="Calibri  "/>
                <a:ea typeface="Libre Baskerville"/>
                <a:cs typeface="Libre Baskerville"/>
                <a:sym typeface="Libre Baskerville"/>
              </a:rPr>
              <a:t>Women’s</a:t>
            </a:r>
          </a:p>
          <a:p>
            <a:r>
              <a:rPr lang="en-US" sz="3600" i="1" dirty="0">
                <a:latin typeface="Calibri  "/>
                <a:ea typeface="Libre Baskerville"/>
                <a:cs typeface="Libre Baskerville"/>
                <a:sym typeface="Libre Baskerville"/>
              </a:rPr>
              <a:t>Disability Leadership, </a:t>
            </a:r>
          </a:p>
          <a:p>
            <a:r>
              <a:rPr lang="en-US" sz="3600" i="1" dirty="0">
                <a:latin typeface="Calibri  "/>
                <a:ea typeface="Libre Baskerville"/>
                <a:cs typeface="Libre Baskerville"/>
                <a:sym typeface="Libre Baskerville"/>
              </a:rPr>
              <a:t>Inclusion &amp; Advocacy Series.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Having spent two years immersed in Argentinian culture, she enjoys its zest for life,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música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 y la danza, </a:t>
            </a:r>
            <a:r>
              <a:rPr lang="en-US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asado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, y dulce de leche!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193" y="-74836"/>
            <a:ext cx="2988808" cy="727797"/>
          </a:xfrm>
        </p:spPr>
        <p:txBody>
          <a:bodyPr>
            <a:noAutofit/>
          </a:bodyPr>
          <a:lstStyle/>
          <a:p>
            <a:pPr algn="r"/>
            <a:r>
              <a:rPr lang="en-US" sz="4000" b="1" spc="-150" dirty="0">
                <a:solidFill>
                  <a:schemeClr val="bg1"/>
                </a:solidFill>
                <a:latin typeface="Calibri  "/>
              </a:rPr>
              <a:t>Welcome!</a:t>
            </a:r>
            <a:br>
              <a:rPr lang="en-US" sz="4000" b="1" spc="-150" dirty="0">
                <a:solidFill>
                  <a:schemeClr val="bg1"/>
                </a:solidFill>
                <a:latin typeface="Calibri  "/>
              </a:rPr>
            </a:br>
            <a:r>
              <a:rPr lang="en-US" sz="4000" b="1" spc="-150" dirty="0">
                <a:solidFill>
                  <a:schemeClr val="bg1"/>
                </a:solidFill>
                <a:latin typeface="Calibri  "/>
              </a:rPr>
              <a:t>¡</a:t>
            </a:r>
            <a:r>
              <a:rPr lang="en-US" sz="4000" b="1" dirty="0" err="1">
                <a:solidFill>
                  <a:schemeClr val="bg1"/>
                </a:solidFill>
              </a:rPr>
              <a:t>Bienvenido</a:t>
            </a:r>
            <a:r>
              <a:rPr lang="en-US" sz="4000" b="1" dirty="0">
                <a:solidFill>
                  <a:schemeClr val="bg1"/>
                </a:solidFill>
              </a:rPr>
              <a:t>!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8860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4C11-0C24-B449-A88A-843653A6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218473"/>
            <a:ext cx="8229599" cy="276999"/>
          </a:xfrm>
        </p:spPr>
        <p:txBody>
          <a:bodyPr>
            <a:noAutofit/>
          </a:bodyPr>
          <a:lstStyle/>
          <a:p>
            <a:r>
              <a:rPr lang="en-US" sz="3600" b="1" dirty="0"/>
              <a:t>THE VALUE OF CRISIS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F6100-BED7-1443-B4C2-02F73B41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28" y="1782075"/>
            <a:ext cx="8229599" cy="276999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AU" sz="3600" dirty="0"/>
              <a:t>Mental health problems are common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AU" sz="3600" dirty="0"/>
              <a:t>Stigma is associated with mental health problems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AU" sz="3600" dirty="0"/>
              <a:t>Many people are not well informed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AU" sz="3600" dirty="0"/>
              <a:t>Professional help is not always on hand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People often do not know how to respond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People with mental health problems often do not seek help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88AB22-9C76-49FB-A4C3-773824850804}"/>
              </a:ext>
            </a:extLst>
          </p:cNvPr>
          <p:cNvSpPr txBox="1">
            <a:spLocks/>
          </p:cNvSpPr>
          <p:nvPr/>
        </p:nvSpPr>
        <p:spPr>
          <a:xfrm>
            <a:off x="2340794" y="-95800"/>
            <a:ext cx="6516547" cy="1452772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Addressing Mental Health-2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br>
              <a:rPr lang="es-E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22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0D42-9687-AD41-AE5A-682AB31C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245" y="1134147"/>
            <a:ext cx="4694830" cy="1185971"/>
          </a:xfrm>
        </p:spPr>
        <p:txBody>
          <a:bodyPr/>
          <a:lstStyle/>
          <a:p>
            <a:r>
              <a:rPr lang="en-US" sz="3600" b="1" dirty="0"/>
              <a:t>IT IS ALL </a:t>
            </a:r>
            <a:r>
              <a:rPr lang="en-US" sz="3600" b="1" u="sng" dirty="0"/>
              <a:t>ONE</a:t>
            </a:r>
            <a:r>
              <a:rPr lang="en-US" sz="3600" b="1" dirty="0"/>
              <a:t>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67BDC-383B-054F-A60C-C5461340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3484"/>
            <a:ext cx="9034818" cy="5874319"/>
          </a:xfrm>
        </p:spPr>
        <p:txBody>
          <a:bodyPr>
            <a:normAutofit fontScale="92500"/>
          </a:bodyPr>
          <a:lstStyle/>
          <a:p>
            <a:pPr marL="571500" indent="-571500">
              <a:lnSpc>
                <a:spcPct val="100000"/>
              </a:lnSpc>
              <a:buClr>
                <a:srgbClr val="6A3091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Calibr "/>
                <a:ea typeface="Open Sans" panose="020B0606030504020204" pitchFamily="34" charset="0"/>
                <a:cs typeface="Open Sans" panose="020B0606030504020204" pitchFamily="34" charset="0"/>
              </a:rPr>
              <a:t>Some folks tend to pay more attention to—and seek treatment for—physical ailments, but do not do the same for their mental wellbeing.</a:t>
            </a:r>
          </a:p>
          <a:p>
            <a:pPr marL="571500" indent="-571500">
              <a:lnSpc>
                <a:spcPct val="100000"/>
              </a:lnSpc>
              <a:buClr>
                <a:srgbClr val="6A3091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Calibr "/>
                <a:ea typeface="Open Sans" panose="020B0606030504020204" pitchFamily="34" charset="0"/>
                <a:cs typeface="Open Sans" panose="020B0606030504020204" pitchFamily="34" charset="0"/>
              </a:rPr>
              <a:t>Yet, mental illnesses can be more disabling than many chronic physical illnesses. </a:t>
            </a:r>
            <a:r>
              <a:rPr lang="en-US" sz="3600" b="1" u="sng" dirty="0">
                <a:latin typeface="Calibr "/>
                <a:ea typeface="Open Sans" panose="020B0606030504020204" pitchFamily="34" charset="0"/>
                <a:cs typeface="Open Sans" panose="020B0606030504020204" pitchFamily="34" charset="0"/>
              </a:rPr>
              <a:t>For example</a:t>
            </a:r>
            <a:r>
              <a:rPr lang="en-US" sz="3600" dirty="0">
                <a:latin typeface="Calibr 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977859" lvl="1" indent="-571500">
              <a:lnSpc>
                <a:spcPct val="100000"/>
              </a:lnSpc>
              <a:buClr>
                <a:srgbClr val="6A3091"/>
              </a:buClr>
              <a:buFont typeface="Wingdings" panose="05000000000000000000" pitchFamily="2" charset="2"/>
              <a:buChar char="§"/>
            </a:pPr>
            <a:r>
              <a:rPr lang="en-US" sz="3600" i="1" dirty="0">
                <a:latin typeface="Calibr "/>
                <a:ea typeface="Open Sans" panose="020B0606030504020204" pitchFamily="34" charset="0"/>
                <a:cs typeface="Open Sans" panose="020B0606030504020204" pitchFamily="34" charset="0"/>
              </a:rPr>
              <a:t>Moderate depression is similar to the impact from relapsing multiple sclerosis, severe asthma, or chronic hepatitis B.</a:t>
            </a:r>
          </a:p>
          <a:p>
            <a:pPr marL="977859" lvl="1" indent="-571500">
              <a:lnSpc>
                <a:spcPct val="100000"/>
              </a:lnSpc>
              <a:buClr>
                <a:srgbClr val="6A3091"/>
              </a:buClr>
              <a:buFont typeface="Wingdings" panose="05000000000000000000" pitchFamily="2" charset="2"/>
              <a:buChar char="§"/>
            </a:pPr>
            <a:r>
              <a:rPr lang="en-US" sz="3600" i="1" dirty="0">
                <a:latin typeface="Calibr "/>
                <a:ea typeface="Open Sans" panose="020B0606030504020204" pitchFamily="34" charset="0"/>
                <a:cs typeface="Open Sans" panose="020B0606030504020204" pitchFamily="34" charset="0"/>
              </a:rPr>
              <a:t>Severe depression is comparable to the disability that comes with quadriplegia.</a:t>
            </a:r>
          </a:p>
          <a:p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D61ACF-56F6-467F-B604-912AEEFE6DE0}"/>
              </a:ext>
            </a:extLst>
          </p:cNvPr>
          <p:cNvSpPr txBox="1">
            <a:spLocks/>
          </p:cNvSpPr>
          <p:nvPr/>
        </p:nvSpPr>
        <p:spPr>
          <a:xfrm>
            <a:off x="2559158" y="-76075"/>
            <a:ext cx="6516547" cy="1452772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Addressing Mental Health-3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s-ES" altLang="en-US" sz="4000" b="1" dirty="0">
                <a:solidFill>
                  <a:schemeClr val="bg1"/>
                </a:solidFill>
                <a:latin typeface="Calibr "/>
                <a:cs typeface="Arial" panose="020B0604020202020204" pitchFamily="34" charset="0"/>
              </a:rPr>
              <a:t>salud mental</a:t>
            </a:r>
            <a:br>
              <a:rPr lang="es-E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9706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A401-F8DA-A342-9863-4D61C320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81" y="1147796"/>
            <a:ext cx="8229599" cy="276999"/>
          </a:xfrm>
        </p:spPr>
        <p:txBody>
          <a:bodyPr/>
          <a:lstStyle/>
          <a:p>
            <a:r>
              <a:rPr lang="en-US" sz="3600" b="1" dirty="0"/>
              <a:t>LATINAS AND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0CDC-ACC7-9448-BA6E-EE26A7FB1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0" y="2085738"/>
            <a:ext cx="8686820" cy="1343262"/>
          </a:xfrm>
        </p:spPr>
        <p:txBody>
          <a:bodyPr>
            <a:noAutofit/>
          </a:bodyPr>
          <a:lstStyle/>
          <a:p>
            <a:r>
              <a:rPr lang="en-US" sz="3600" dirty="0"/>
              <a:t>CDC (2017):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Almost 1 in 2 (48%) Latinx high school girls have felt persistently sad or hopeless within the past year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More than 1 in 5 (22%) have seriously considered suicide within the past year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1 in 10 having made attempts.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3EE6A-459A-4CF3-A900-8B5D406FB194}"/>
              </a:ext>
            </a:extLst>
          </p:cNvPr>
          <p:cNvSpPr/>
          <p:nvPr/>
        </p:nvSpPr>
        <p:spPr>
          <a:xfrm>
            <a:off x="2599920" y="-43606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Addressing Mental Health-4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0101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A401-F8DA-A342-9863-4D61C320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2" y="-103775"/>
            <a:ext cx="6939043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Addressing Mental Health-5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0CDC-ACC7-9448-BA6E-EE26A7FB1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CDC (2017): </a:t>
            </a:r>
          </a:p>
          <a:p>
            <a:r>
              <a:rPr lang="en-US" dirty="0"/>
              <a:t>For queer Latina girls: 64% have felt persistently sad or hopeless</a:t>
            </a:r>
          </a:p>
          <a:p>
            <a:r>
              <a:rPr lang="en-US" dirty="0"/>
              <a:t>Nearly 1 in 2 (48%) have seriously considered suicide</a:t>
            </a:r>
          </a:p>
          <a:p>
            <a:r>
              <a:rPr lang="en-US" dirty="0"/>
              <a:t>1 in 4 have attempted suicide within the past year alone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00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15" y="-95536"/>
            <a:ext cx="8229599" cy="276999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Addressing Mental Health-6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40" y="1246052"/>
            <a:ext cx="9130790" cy="49189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/>
              <a:t>               </a:t>
            </a:r>
            <a:r>
              <a:rPr lang="en-US" sz="3600" b="1" dirty="0"/>
              <a:t>MICRO-AGGRESSIONS:</a:t>
            </a:r>
          </a:p>
          <a:p>
            <a:r>
              <a:rPr lang="en-US" sz="3600" dirty="0"/>
              <a:t>Even well-intended people (teachers,</a:t>
            </a:r>
          </a:p>
          <a:p>
            <a:r>
              <a:rPr lang="en-US" sz="3600" dirty="0"/>
              <a:t>parents and peers) may say or do </a:t>
            </a:r>
          </a:p>
          <a:p>
            <a:r>
              <a:rPr lang="en-US" sz="3600" dirty="0"/>
              <a:t>things that are actually micro aggressions. They may not understand why the student gets up-set, angry, or avoidant by their attempts to “help.” It’s important for all of us to find better ways of interacting and communicating. We might be part of their problem. … So whose problem is their mental illness, really?</a:t>
            </a:r>
          </a:p>
        </p:txBody>
      </p:sp>
      <p:pic>
        <p:nvPicPr>
          <p:cNvPr id="4" name="Picture 3" descr="A young boy yelling with letters coming out of his mouth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3" y="1341587"/>
            <a:ext cx="1911125" cy="14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60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vian Bass smiling at the camera">
            <a:extLst>
              <a:ext uri="{FF2B5EF4-FFF2-40B4-BE49-F238E27FC236}">
                <a16:creationId xmlns:a16="http://schemas.microsoft.com/office/drawing/2014/main" id="{AB99021F-631B-4AD8-A280-C47139E1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608" y="1504949"/>
            <a:ext cx="2562887" cy="2562887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44" y="1390771"/>
            <a:ext cx="8730990" cy="504969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  "/>
              </a:rPr>
              <a:t>Vivian Bass </a:t>
            </a:r>
            <a:r>
              <a:rPr lang="en-US" sz="3600" dirty="0">
                <a:latin typeface="Calibri  "/>
              </a:rPr>
              <a:t>has dedicated her </a:t>
            </a:r>
          </a:p>
          <a:p>
            <a:r>
              <a:rPr lang="en-US" sz="3600" dirty="0">
                <a:latin typeface="Calibri  "/>
              </a:rPr>
              <a:t>career as an advocate for people</a:t>
            </a:r>
          </a:p>
          <a:p>
            <a:r>
              <a:rPr lang="en-US" sz="3600" dirty="0">
                <a:latin typeface="Calibri  "/>
              </a:rPr>
              <a:t>people with disabilities world-</a:t>
            </a:r>
          </a:p>
          <a:p>
            <a:r>
              <a:rPr lang="en-US" sz="3600" dirty="0">
                <a:latin typeface="Calibri  "/>
              </a:rPr>
              <a:t>wide, including a presentation</a:t>
            </a:r>
          </a:p>
          <a:p>
            <a:r>
              <a:rPr lang="en-US" sz="3600" dirty="0">
                <a:latin typeface="Calibri  "/>
              </a:rPr>
              <a:t>at The World Congress on </a:t>
            </a:r>
          </a:p>
          <a:p>
            <a:r>
              <a:rPr lang="en-US" sz="3600" dirty="0">
                <a:latin typeface="Calibri  "/>
              </a:rPr>
              <a:t>Disabilities. She serves on </a:t>
            </a:r>
            <a:r>
              <a:rPr lang="en-US" sz="3600" dirty="0" err="1">
                <a:latin typeface="Calibri  "/>
              </a:rPr>
              <a:t>RespectAbility’s</a:t>
            </a:r>
            <a:r>
              <a:rPr lang="en-US" sz="3600" dirty="0">
                <a:latin typeface="Calibri  "/>
              </a:rPr>
              <a:t> executive committee; as Chair of the international JWI; and is CEO Emeritus of The Jewish Foundation for Group Homes.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491B6-6409-4237-9B2D-859795C1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32" y="-72877"/>
            <a:ext cx="8229599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Introduction-3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La introducción-3</a:t>
            </a:r>
          </a:p>
        </p:txBody>
      </p:sp>
    </p:spTree>
    <p:extLst>
      <p:ext uri="{BB962C8B-B14F-4D97-AF65-F5344CB8AC3E}">
        <p14:creationId xmlns:p14="http://schemas.microsoft.com/office/powerpoint/2010/main" val="1199496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25" y="1204013"/>
            <a:ext cx="8904543" cy="5049694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Calibri  "/>
              </a:rPr>
              <a:t>Kaliris</a:t>
            </a:r>
            <a:r>
              <a:rPr lang="en-US" sz="3600" b="1" dirty="0">
                <a:latin typeface="Calibri  "/>
              </a:rPr>
              <a:t> Salas-Ramirez, PhD </a:t>
            </a:r>
            <a:r>
              <a:rPr lang="en-US" sz="3600" dirty="0">
                <a:latin typeface="Calibri  "/>
              </a:rPr>
              <a:t>is</a:t>
            </a:r>
            <a:r>
              <a:rPr lang="en-US" sz="3200" b="1" dirty="0">
                <a:latin typeface="Calibri  "/>
              </a:rPr>
              <a:t> </a:t>
            </a:r>
            <a:r>
              <a:rPr lang="en-US" sz="3600" dirty="0">
                <a:latin typeface="Calibri  "/>
              </a:rPr>
              <a:t>an </a:t>
            </a:r>
          </a:p>
          <a:p>
            <a:r>
              <a:rPr lang="en-US" sz="3600" dirty="0">
                <a:latin typeface="Calibri  "/>
              </a:rPr>
              <a:t>adjunct Assistant Professor in </a:t>
            </a:r>
          </a:p>
          <a:p>
            <a:r>
              <a:rPr lang="en-US" sz="3600" dirty="0">
                <a:latin typeface="Calibri  "/>
              </a:rPr>
              <a:t>the Dept. of Psychology at </a:t>
            </a:r>
          </a:p>
          <a:p>
            <a:r>
              <a:rPr lang="en-US" sz="3600" dirty="0">
                <a:latin typeface="Calibri  "/>
              </a:rPr>
              <a:t>Hunter College, CUNY and an </a:t>
            </a:r>
          </a:p>
          <a:p>
            <a:r>
              <a:rPr lang="en-US" sz="3600" dirty="0" err="1">
                <a:latin typeface="Calibri  "/>
              </a:rPr>
              <a:t>Ass’t</a:t>
            </a:r>
            <a:r>
              <a:rPr lang="en-US" sz="3600" dirty="0">
                <a:latin typeface="Calibri  "/>
              </a:rPr>
              <a:t> Medical Professor at CUNY’s </a:t>
            </a:r>
          </a:p>
          <a:p>
            <a:r>
              <a:rPr lang="en-US" sz="3600" dirty="0">
                <a:latin typeface="Calibri  "/>
              </a:rPr>
              <a:t>School of Medicine, where she runs research studies. </a:t>
            </a:r>
            <a:r>
              <a:rPr lang="en-US" sz="3600" dirty="0" err="1">
                <a:latin typeface="Calibri  "/>
              </a:rPr>
              <a:t>Kaliris</a:t>
            </a:r>
            <a:r>
              <a:rPr lang="en-US" sz="3600" dirty="0">
                <a:latin typeface="Calibri  "/>
              </a:rPr>
              <a:t> was recently awarded the Faculty Service Award for the CCNY Alumni Association. </a:t>
            </a:r>
            <a:r>
              <a:rPr lang="en-US" sz="3600" dirty="0" err="1">
                <a:latin typeface="Calibri  "/>
              </a:rPr>
              <a:t>Kaliris</a:t>
            </a:r>
            <a:r>
              <a:rPr lang="en-US" sz="3600" dirty="0">
                <a:latin typeface="Calibri  "/>
              </a:rPr>
              <a:t> is facilitating a  discussion on </a:t>
            </a:r>
            <a:r>
              <a:rPr lang="en-US" sz="3600" i="1" dirty="0">
                <a:latin typeface="Calibri  "/>
              </a:rPr>
              <a:t>Self-Advocacy and Racial Bias.</a:t>
            </a:r>
          </a:p>
          <a:p>
            <a:endParaRPr lang="en-US" sz="3600" dirty="0">
              <a:latin typeface="Calibri  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491B6-6409-4237-9B2D-859795C1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32" y="-72877"/>
            <a:ext cx="8229599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Self-Advocacy and Racial Bias</a:t>
            </a:r>
          </a:p>
        </p:txBody>
      </p:sp>
      <p:pic>
        <p:nvPicPr>
          <p:cNvPr id="5" name="Picture 4" descr="Kaliris Salas-Ramirez, PhD, smiling at camera.">
            <a:extLst>
              <a:ext uri="{FF2B5EF4-FFF2-40B4-BE49-F238E27FC236}">
                <a16:creationId xmlns:a16="http://schemas.microsoft.com/office/drawing/2014/main" id="{E37BE549-056A-4CAD-9DAE-341EC190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86" y="1311514"/>
            <a:ext cx="2497745" cy="2497745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3360034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 descr="Crystal Vazquez, M.P.A. M.S looking at camera.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88" y="1278464"/>
            <a:ext cx="8730990" cy="504969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  "/>
              </a:rPr>
              <a:t>Crystal Vazquez, </a:t>
            </a:r>
            <a:r>
              <a:rPr lang="en-US" sz="3600" dirty="0">
                <a:latin typeface="Calibri  "/>
              </a:rPr>
              <a:t>M.P.A., M.S.,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is the Associate Director of </a:t>
            </a:r>
          </a:p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AccessABILITY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Services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Women’s Resources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Services Specialist at Guttman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Community College. Crystal holds an M.P.A. and has extensive leadership experience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 higher education. Crystal is </a:t>
            </a:r>
            <a:r>
              <a:rPr lang="en-US" sz="3600" dirty="0">
                <a:latin typeface="Calibri  "/>
              </a:rPr>
              <a:t>facilitating a  discussion on </a:t>
            </a:r>
            <a:r>
              <a:rPr lang="en-US" sz="3600" i="1" dirty="0">
                <a:latin typeface="Calibri  "/>
              </a:rPr>
              <a:t>Self-Advocacy and </a:t>
            </a:r>
            <a:r>
              <a:rPr lang="en-US" sz="3600" i="1">
                <a:latin typeface="Calibri  "/>
              </a:rPr>
              <a:t>Housing   and </a:t>
            </a:r>
            <a:r>
              <a:rPr lang="en-US" sz="3600" i="1" dirty="0">
                <a:latin typeface="Calibri  "/>
              </a:rPr>
              <a:t>Benefits.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  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491B6-6409-4237-9B2D-859795C1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32" y="-72877"/>
            <a:ext cx="8229599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Self-Advocacy and Benefits</a:t>
            </a:r>
          </a:p>
        </p:txBody>
      </p:sp>
      <p:pic>
        <p:nvPicPr>
          <p:cNvPr id="5" name="Picture 4" descr="Crystal Vazquez, wearing glasses, looks at camera.&#10;">
            <a:extLst>
              <a:ext uri="{FF2B5EF4-FFF2-40B4-BE49-F238E27FC236}">
                <a16:creationId xmlns:a16="http://schemas.microsoft.com/office/drawing/2014/main" id="{4819E7EF-5492-4C18-9435-BF9EDB47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83" y="1430208"/>
            <a:ext cx="2522496" cy="2522496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1427695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0" y="542320"/>
            <a:ext cx="8989620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endParaRPr lang="en-US" sz="4000" i="1" dirty="0">
              <a:latin typeface="Calibri  "/>
            </a:endParaRPr>
          </a:p>
          <a:p>
            <a:pPr algn="ctr"/>
            <a:r>
              <a:rPr lang="en-US" sz="4000" b="1" i="1" dirty="0">
                <a:solidFill>
                  <a:srgbClr val="EDAE32"/>
                </a:solidFill>
                <a:latin typeface="Calibri  "/>
              </a:rPr>
              <a:t>Self-Advocacy at Work</a:t>
            </a:r>
            <a:endParaRPr lang="en-US" sz="4000" b="1" dirty="0">
              <a:solidFill>
                <a:srgbClr val="EDAE32"/>
              </a:solidFill>
              <a:latin typeface="Calibri  "/>
            </a:endParaRPr>
          </a:p>
          <a:p>
            <a:pPr algn="ctr"/>
            <a:r>
              <a:rPr lang="en-US" sz="3200" b="1" dirty="0">
                <a:latin typeface="Calibri  "/>
              </a:rPr>
              <a:t>Fireside Chat with:  </a:t>
            </a:r>
          </a:p>
          <a:p>
            <a:pPr algn="ctr"/>
            <a:r>
              <a:rPr lang="en-US" sz="3600" b="1" dirty="0">
                <a:solidFill>
                  <a:srgbClr val="EDAE32"/>
                </a:solidFill>
                <a:latin typeface="Calibri  "/>
              </a:rPr>
              <a:t>Clarissa Ramos-</a:t>
            </a:r>
            <a:r>
              <a:rPr lang="en-US" sz="3600" b="1" dirty="0" err="1">
                <a:solidFill>
                  <a:srgbClr val="EDAE32"/>
                </a:solidFill>
                <a:latin typeface="Calibri  "/>
              </a:rPr>
              <a:t>Cafarelli</a:t>
            </a:r>
            <a:endParaRPr lang="en-US" sz="3600" b="1" dirty="0">
              <a:solidFill>
                <a:srgbClr val="EDAE32"/>
              </a:solidFill>
              <a:latin typeface="Calibri  "/>
            </a:endParaRPr>
          </a:p>
          <a:p>
            <a:pPr algn="ctr"/>
            <a:r>
              <a:rPr lang="en-US" sz="3000" dirty="0">
                <a:latin typeface="Calibri  "/>
              </a:rPr>
              <a:t>Managing Director, </a:t>
            </a:r>
          </a:p>
          <a:p>
            <a:pPr algn="ctr"/>
            <a:r>
              <a:rPr lang="en-US" sz="3000" dirty="0">
                <a:latin typeface="Calibri  "/>
              </a:rPr>
              <a:t>Global Head of Corporate Employee Relations </a:t>
            </a:r>
          </a:p>
          <a:p>
            <a:pPr algn="ctr"/>
            <a:r>
              <a:rPr lang="en-US" sz="3000" dirty="0">
                <a:latin typeface="Calibri  "/>
              </a:rPr>
              <a:t>JP Morgan Chase</a:t>
            </a:r>
            <a:endParaRPr lang="en-US" sz="3200" b="1" dirty="0">
              <a:latin typeface="Calibri  "/>
            </a:endParaRPr>
          </a:p>
          <a:p>
            <a:pPr algn="ctr"/>
            <a:r>
              <a:rPr lang="en-US" sz="3200" b="1" dirty="0">
                <a:latin typeface="Calibri  "/>
              </a:rPr>
              <a:t>by:</a:t>
            </a:r>
          </a:p>
          <a:p>
            <a:pPr algn="ctr"/>
            <a:r>
              <a:rPr lang="en-US" sz="3600" b="1" dirty="0">
                <a:solidFill>
                  <a:srgbClr val="EDAE32"/>
                </a:solidFill>
                <a:latin typeface="Calibri  "/>
              </a:rPr>
              <a:t>Jessica Palacios</a:t>
            </a:r>
          </a:p>
          <a:p>
            <a:pPr algn="ctr"/>
            <a:r>
              <a:rPr lang="en-US" sz="3200" dirty="0">
                <a:latin typeface="Calibri  "/>
              </a:rPr>
              <a:t>Vice President, Human Resources Business Partner</a:t>
            </a:r>
          </a:p>
          <a:p>
            <a:pPr algn="ctr"/>
            <a:r>
              <a:rPr lang="en-US" sz="3200" dirty="0">
                <a:latin typeface="Calibri  "/>
              </a:rPr>
              <a:t>BlackRock</a:t>
            </a:r>
          </a:p>
          <a:p>
            <a:pPr algn="ctr"/>
            <a:endParaRPr lang="en-US" sz="3200" dirty="0">
              <a:solidFill>
                <a:schemeClr val="tx1"/>
              </a:solidFill>
              <a:highlight>
                <a:srgbClr val="FFFF00"/>
              </a:highlight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0" y="-84077"/>
            <a:ext cx="8670251" cy="131911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Self-Advocacy at Work</a:t>
            </a:r>
          </a:p>
        </p:txBody>
      </p:sp>
    </p:spTree>
    <p:extLst>
      <p:ext uri="{BB962C8B-B14F-4D97-AF65-F5344CB8AC3E}">
        <p14:creationId xmlns:p14="http://schemas.microsoft.com/office/powerpoint/2010/main" val="406760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10" y="1243003"/>
            <a:ext cx="9274629" cy="685619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  "/>
              </a:rPr>
              <a:t>Jessica Palacios </a:t>
            </a:r>
            <a:r>
              <a:rPr lang="en-US" sz="3600" dirty="0">
                <a:latin typeface="Calibri  "/>
              </a:rPr>
              <a:t>is an HR Business </a:t>
            </a:r>
          </a:p>
          <a:p>
            <a:r>
              <a:rPr lang="en-US" sz="3600" dirty="0">
                <a:latin typeface="Calibri  "/>
              </a:rPr>
              <a:t>Partner supporting the Aladdin </a:t>
            </a:r>
          </a:p>
          <a:p>
            <a:r>
              <a:rPr lang="en-US" sz="3600" dirty="0">
                <a:latin typeface="Calibri  "/>
              </a:rPr>
              <a:t>Product Group (APG) at BlackRock.  As an HRBP, Jessica works closely with </a:t>
            </a:r>
          </a:p>
          <a:p>
            <a:r>
              <a:rPr lang="en-US" sz="3600" dirty="0">
                <a:latin typeface="Calibri  "/>
              </a:rPr>
              <a:t>executives to deliver a talent </a:t>
            </a:r>
          </a:p>
          <a:p>
            <a:r>
              <a:rPr lang="en-US" sz="3600" dirty="0">
                <a:latin typeface="Calibri  "/>
              </a:rPr>
              <a:t>strategy that aligns with business workforce</a:t>
            </a:r>
          </a:p>
          <a:p>
            <a:r>
              <a:rPr lang="en-US" sz="3600" dirty="0">
                <a:latin typeface="Calibri  "/>
              </a:rPr>
              <a:t>objectives. Jessica is on the volunteer board for the NY Chapter of the Association of Latino Professionals for America (ALPFA) and </a:t>
            </a:r>
          </a:p>
          <a:p>
            <a:r>
              <a:rPr lang="en-US" sz="3600" dirty="0">
                <a:latin typeface="Calibri  "/>
              </a:rPr>
              <a:t>the Hispanic Scholarship Fund (HSF).</a:t>
            </a:r>
          </a:p>
          <a:p>
            <a:r>
              <a:rPr lang="en-US" sz="3600" dirty="0">
                <a:latin typeface="Calibri  "/>
              </a:rPr>
              <a:t> </a:t>
            </a: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-74322"/>
            <a:ext cx="7174175" cy="276999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3800" b="1" dirty="0">
                <a:solidFill>
                  <a:schemeClr val="bg1"/>
                </a:solidFill>
                <a:latin typeface="Calibri  "/>
              </a:rPr>
              <a:t>Self-Advocacy at Work-2</a:t>
            </a:r>
          </a:p>
        </p:txBody>
      </p:sp>
      <p:pic>
        <p:nvPicPr>
          <p:cNvPr id="7" name="Picture 6" descr="Photo of Jessica Palacios smiling at the camera.">
            <a:extLst>
              <a:ext uri="{FF2B5EF4-FFF2-40B4-BE49-F238E27FC236}">
                <a16:creationId xmlns:a16="http://schemas.microsoft.com/office/drawing/2014/main" id="{FB0EB1FB-E20F-402B-ACE5-6ADA5F46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776" y="1381653"/>
            <a:ext cx="2431014" cy="2431014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323321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194" y="186421"/>
            <a:ext cx="6439809" cy="727797"/>
          </a:xfrm>
        </p:spPr>
        <p:txBody>
          <a:bodyPr>
            <a:noAutofit/>
          </a:bodyPr>
          <a:lstStyle/>
          <a:p>
            <a:pPr algn="r"/>
            <a:r>
              <a:rPr lang="en-US" sz="4000" b="1" spc="-150" dirty="0">
                <a:solidFill>
                  <a:schemeClr val="bg1"/>
                </a:solidFill>
                <a:latin typeface="Calibri  "/>
              </a:rPr>
              <a:t>Self-Expression Graffiti Wall</a:t>
            </a:r>
            <a:br>
              <a:rPr lang="en-US" sz="4000" b="1" spc="-150" dirty="0">
                <a:solidFill>
                  <a:schemeClr val="bg1"/>
                </a:solidFill>
                <a:latin typeface="Calibri  "/>
              </a:rPr>
            </a:b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pic>
        <p:nvPicPr>
          <p:cNvPr id="6" name="Picture 5" descr="Three women standing by a wall, and two women watching. Wall has wall-size poster labeled &quot;Graffiti Wall,&quot; with one side labeled &quot;My Disability/ies&quot; and the other side labeled &quot;My Abilities,&quot; while they add to it with colored marking pens.">
            <a:extLst>
              <a:ext uri="{FF2B5EF4-FFF2-40B4-BE49-F238E27FC236}">
                <a16:creationId xmlns:a16="http://schemas.microsoft.com/office/drawing/2014/main" id="{92DBD0E6-ADCF-4757-9616-CE3958432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7570"/>
            <a:ext cx="9144000" cy="57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0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60" y="1188030"/>
            <a:ext cx="9718766" cy="685619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  "/>
              </a:rPr>
              <a:t>Clarissa Ramos-</a:t>
            </a:r>
            <a:r>
              <a:rPr lang="en-US" sz="3600" b="1" dirty="0" err="1">
                <a:latin typeface="Calibri  "/>
              </a:rPr>
              <a:t>Cafarelli</a:t>
            </a:r>
            <a:r>
              <a:rPr lang="en-US" sz="3600" b="1" dirty="0">
                <a:latin typeface="Calibri  "/>
              </a:rPr>
              <a:t> </a:t>
            </a:r>
            <a:r>
              <a:rPr lang="en-US" sz="3600" dirty="0">
                <a:latin typeface="Calibri  "/>
              </a:rPr>
              <a:t>is </a:t>
            </a:r>
            <a:r>
              <a:rPr lang="en-US" sz="3600" dirty="0"/>
              <a:t>a </a:t>
            </a:r>
          </a:p>
          <a:p>
            <a:r>
              <a:rPr lang="en-US" sz="3600" dirty="0"/>
              <a:t>Managing Director and Global Head</a:t>
            </a:r>
          </a:p>
          <a:p>
            <a:r>
              <a:rPr lang="en-US" sz="3600" dirty="0"/>
              <a:t> of Corporate Employee Relations </a:t>
            </a:r>
          </a:p>
          <a:p>
            <a:r>
              <a:rPr lang="en-US" sz="3600" dirty="0"/>
              <a:t>at JPMorgan Chase. In this role, </a:t>
            </a:r>
          </a:p>
          <a:p>
            <a:r>
              <a:rPr lang="en-US" sz="3600" dirty="0"/>
              <a:t>Clarissa leads a team of Employee </a:t>
            </a:r>
          </a:p>
          <a:p>
            <a:r>
              <a:rPr lang="en-US" sz="3600" dirty="0"/>
              <a:t>Relations professionals who support </a:t>
            </a:r>
          </a:p>
          <a:p>
            <a:r>
              <a:rPr lang="en-US" sz="3600" dirty="0"/>
              <a:t>employees, managers, and HR colleagues </a:t>
            </a:r>
          </a:p>
          <a:p>
            <a:r>
              <a:rPr lang="en-US" sz="3600" dirty="0"/>
              <a:t>in addressing sensitive workplace issues, HR Policies, and enabling initiatives. Clarissa is a member of the Hispanic Executive Forum. </a:t>
            </a:r>
            <a:endParaRPr lang="en-US" sz="3600" dirty="0">
              <a:latin typeface="Calibri  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-74322"/>
            <a:ext cx="7174175" cy="276999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3800" b="1" dirty="0">
                <a:solidFill>
                  <a:schemeClr val="bg1"/>
                </a:solidFill>
                <a:latin typeface="Calibri  "/>
              </a:rPr>
              <a:t>Self-Advocacy at Work-3</a:t>
            </a:r>
          </a:p>
        </p:txBody>
      </p:sp>
      <p:pic>
        <p:nvPicPr>
          <p:cNvPr id="5" name="Picture 4" descr="Clarissa Ramos-Cafarelli, wearing glasses, smiling at the camera.">
            <a:extLst>
              <a:ext uri="{FF2B5EF4-FFF2-40B4-BE49-F238E27FC236}">
                <a16:creationId xmlns:a16="http://schemas.microsoft.com/office/drawing/2014/main" id="{6F39C7C9-881B-4F33-B790-419E5FA5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039" y="1410788"/>
            <a:ext cx="2144701" cy="2528826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3874775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0" y="658549"/>
            <a:ext cx="8989620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20000" i="1" dirty="0">
                <a:latin typeface="Calibri  "/>
              </a:rPr>
              <a:t>IF …</a:t>
            </a:r>
          </a:p>
          <a:p>
            <a:pPr algn="ctr"/>
            <a:r>
              <a:rPr lang="en-US" sz="20000" i="1" dirty="0">
                <a:latin typeface="Calibri  "/>
              </a:rPr>
              <a:t>SI …</a:t>
            </a:r>
            <a:endParaRPr lang="en-US" sz="20000" dirty="0">
              <a:latin typeface="Calibri  "/>
            </a:endParaRPr>
          </a:p>
          <a:p>
            <a:pPr algn="ctr"/>
            <a:endParaRPr lang="en-US" sz="3200" dirty="0">
              <a:solidFill>
                <a:schemeClr val="tx1"/>
              </a:solidFill>
              <a:highlight>
                <a:srgbClr val="FFFF00"/>
              </a:highlight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02" y="-73060"/>
            <a:ext cx="6516547" cy="1681383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Self-Advocacy at Work-4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2246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FFD2AB-9F3E-44D8-AECB-4A493F0AB760}"/>
              </a:ext>
            </a:extLst>
          </p:cNvPr>
          <p:cNvSpPr/>
          <p:nvPr/>
        </p:nvSpPr>
        <p:spPr>
          <a:xfrm>
            <a:off x="-248856" y="1495911"/>
            <a:ext cx="964171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i="1" dirty="0">
                <a:latin typeface="Calibri  "/>
              </a:rPr>
              <a:t>WHY?</a:t>
            </a:r>
            <a:endParaRPr lang="en-US" sz="15000" dirty="0">
              <a:latin typeface="Calibri  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A00E5-0635-4DF5-9A16-0BBCC747C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>
            <a:off x="319369" y="5651192"/>
            <a:ext cx="770047" cy="1708766"/>
          </a:xfrm>
        </p:spPr>
        <p:txBody>
          <a:bodyPr/>
          <a:lstStyle/>
          <a:p>
            <a:r>
              <a:rPr lang="en-US" sz="9600" i="1" dirty="0">
                <a:latin typeface="Calibri  "/>
              </a:rPr>
              <a:t> </a:t>
            </a:r>
            <a:r>
              <a:rPr lang="en-US" sz="14000" i="1" dirty="0">
                <a:latin typeface="Calibri  "/>
              </a:rPr>
              <a:t>?</a:t>
            </a:r>
            <a:endParaRPr lang="en-US" sz="1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62674-9019-4D6D-AF56-3CDBA464D379}"/>
              </a:ext>
            </a:extLst>
          </p:cNvPr>
          <p:cNvSpPr txBox="1"/>
          <p:nvPr/>
        </p:nvSpPr>
        <p:spPr>
          <a:xfrm>
            <a:off x="764676" y="3601346"/>
            <a:ext cx="805995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sz="14000" i="1" dirty="0">
                <a:solidFill>
                  <a:srgbClr val="212121"/>
                </a:solidFill>
                <a:latin typeface="Calibri  "/>
                <a:cs typeface="Arial" panose="020B0604020202020204" pitchFamily="34" charset="0"/>
              </a:rPr>
              <a:t>POR QU</a:t>
            </a:r>
            <a:r>
              <a:rPr lang="es-ES" altLang="en-US" sz="14000" i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ES" altLang="en-US" sz="14000" i="1" dirty="0">
                <a:solidFill>
                  <a:srgbClr val="212121"/>
                </a:solidFill>
                <a:latin typeface="Calibri  "/>
                <a:cs typeface="Arial" panose="020B0604020202020204" pitchFamily="34" charset="0"/>
              </a:rPr>
              <a:t>?</a:t>
            </a:r>
            <a:endParaRPr lang="es-ES" altLang="en-US" sz="14000" i="1" dirty="0">
              <a:solidFill>
                <a:schemeClr val="tx1"/>
              </a:solidFill>
              <a:latin typeface="Calibri  "/>
            </a:endParaRP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ABFAA6-6D2F-436A-AA9F-5C190D58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02" y="-84077"/>
            <a:ext cx="6516547" cy="1681383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Self-Advocacy at Work-5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0225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FFD2AB-9F3E-44D8-AECB-4A493F0AB760}"/>
              </a:ext>
            </a:extLst>
          </p:cNvPr>
          <p:cNvSpPr/>
          <p:nvPr/>
        </p:nvSpPr>
        <p:spPr>
          <a:xfrm>
            <a:off x="-182181" y="1153011"/>
            <a:ext cx="964171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i="1" dirty="0">
                <a:latin typeface="Calibri  "/>
              </a:rPr>
              <a:t>HOW?</a:t>
            </a:r>
            <a:endParaRPr lang="en-US" sz="15000" dirty="0">
              <a:latin typeface="Calibri  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A00E5-0635-4DF5-9A16-0BBCC747C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>
            <a:off x="871096" y="6003617"/>
            <a:ext cx="817672" cy="1708766"/>
          </a:xfrm>
        </p:spPr>
        <p:txBody>
          <a:bodyPr/>
          <a:lstStyle/>
          <a:p>
            <a:r>
              <a:rPr lang="en-US" sz="9600" i="1" dirty="0">
                <a:latin typeface="Calibri  "/>
              </a:rPr>
              <a:t> </a:t>
            </a:r>
            <a:r>
              <a:rPr lang="en-US" sz="15000" i="1" dirty="0">
                <a:latin typeface="Calibri  "/>
              </a:rPr>
              <a:t>?</a:t>
            </a:r>
            <a:endParaRPr lang="en-US" sz="1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62674-9019-4D6D-AF56-3CDBA464D379}"/>
              </a:ext>
            </a:extLst>
          </p:cNvPr>
          <p:cNvSpPr txBox="1"/>
          <p:nvPr/>
        </p:nvSpPr>
        <p:spPr>
          <a:xfrm>
            <a:off x="1279932" y="3807092"/>
            <a:ext cx="805995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sz="15000" i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CÓMO</a:t>
            </a:r>
            <a:r>
              <a:rPr lang="es-ES" altLang="en-US" sz="15000" i="1" dirty="0">
                <a:solidFill>
                  <a:srgbClr val="212121"/>
                </a:solidFill>
                <a:latin typeface="Calibri  "/>
                <a:cs typeface="Arial" panose="020B0604020202020204" pitchFamily="34" charset="0"/>
              </a:rPr>
              <a:t>?</a:t>
            </a:r>
            <a:endParaRPr lang="es-ES" altLang="en-US" sz="15000" i="1" dirty="0">
              <a:solidFill>
                <a:schemeClr val="tx1"/>
              </a:solidFill>
              <a:latin typeface="Calibri  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9C718-BCB3-4A87-8186-6F0CF980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42" y="-104173"/>
            <a:ext cx="8229599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Self-Advocacy at Work-6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1319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FFD2AB-9F3E-44D8-AECB-4A493F0AB760}"/>
              </a:ext>
            </a:extLst>
          </p:cNvPr>
          <p:cNvSpPr/>
          <p:nvPr/>
        </p:nvSpPr>
        <p:spPr>
          <a:xfrm>
            <a:off x="-364362" y="1577359"/>
            <a:ext cx="96417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i="1" dirty="0">
                <a:latin typeface="Calibri  "/>
              </a:rPr>
              <a:t> WHEN?</a:t>
            </a:r>
          </a:p>
          <a:p>
            <a:pPr algn="ctr"/>
            <a:r>
              <a:rPr lang="en-US" sz="15000" i="1" dirty="0">
                <a:latin typeface="Calibri  "/>
              </a:rPr>
              <a:t>  CUANDO?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2C2983A-153C-4E91-A518-C40AF3323C9E}"/>
              </a:ext>
            </a:extLst>
          </p:cNvPr>
          <p:cNvSpPr txBox="1">
            <a:spLocks/>
          </p:cNvSpPr>
          <p:nvPr/>
        </p:nvSpPr>
        <p:spPr>
          <a:xfrm rot="10800000">
            <a:off x="600096" y="6165542"/>
            <a:ext cx="715259" cy="1708766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9578" marR="0" lvl="1" indent="-32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7" marR="0" lvl="3" indent="-96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318" marR="0" lvl="4" indent="-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7895" marR="0" lvl="5" indent="-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7476" marR="0" lvl="6" indent="-6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055" marR="0" lvl="7" indent="-98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6633" marR="0" lvl="8" indent="-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9600" i="1" dirty="0">
                <a:latin typeface="Calibri  "/>
              </a:rPr>
              <a:t>  </a:t>
            </a:r>
            <a:r>
              <a:rPr lang="en-US" sz="18000" i="1" dirty="0">
                <a:latin typeface="Calibri  "/>
              </a:rPr>
              <a:t>?</a:t>
            </a:r>
            <a:endParaRPr lang="en-US" sz="18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399BB-3EB7-2945-ABD3-CCDA1E95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21" y="-91634"/>
            <a:ext cx="8229599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 a Life of Leadership: 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Self-Advocacy at Work-7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01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FFD2AB-9F3E-44D8-AECB-4A493F0AB760}"/>
              </a:ext>
            </a:extLst>
          </p:cNvPr>
          <p:cNvSpPr/>
          <p:nvPr/>
        </p:nvSpPr>
        <p:spPr>
          <a:xfrm>
            <a:off x="-1266825" y="1690062"/>
            <a:ext cx="115442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i="1" spc="-150" dirty="0">
                <a:latin typeface="Calibri  "/>
              </a:rPr>
              <a:t>WITH WHOM</a:t>
            </a:r>
            <a:r>
              <a:rPr lang="en-US" sz="12000" i="1" dirty="0">
                <a:latin typeface="Calibri  "/>
              </a:rPr>
              <a:t>?</a:t>
            </a:r>
          </a:p>
          <a:p>
            <a:pPr algn="ctr"/>
            <a:r>
              <a:rPr lang="en-US" sz="12000" i="1" dirty="0">
                <a:latin typeface="Calibri  "/>
              </a:rPr>
              <a:t> </a:t>
            </a:r>
            <a:r>
              <a:rPr lang="en-US" sz="12000" i="1" spc="-150" dirty="0">
                <a:latin typeface="Calibri  "/>
              </a:rPr>
              <a:t>CON QUIEN</a:t>
            </a:r>
            <a:r>
              <a:rPr lang="en-US" sz="12000" i="1" dirty="0">
                <a:latin typeface="Calibri  "/>
              </a:rPr>
              <a:t>?</a:t>
            </a:r>
            <a:endParaRPr lang="en-US" sz="12000" dirty="0">
              <a:latin typeface="Calibri  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4D10B2-821E-194E-8B36-2CE592B9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00" y="-115350"/>
            <a:ext cx="8229599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 a Life of Leadership: 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Self-Advocacy at Work-8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12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FFD2AB-9F3E-44D8-AECB-4A493F0AB760}"/>
              </a:ext>
            </a:extLst>
          </p:cNvPr>
          <p:cNvSpPr/>
          <p:nvPr/>
        </p:nvSpPr>
        <p:spPr>
          <a:xfrm>
            <a:off x="-981075" y="1119288"/>
            <a:ext cx="11544299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0" i="1" spc="-150" dirty="0">
                <a:latin typeface="Calibri  "/>
              </a:rPr>
              <a:t>WHAT</a:t>
            </a:r>
            <a:endParaRPr lang="en-US" sz="14000" i="1" dirty="0">
              <a:latin typeface="Calibri  "/>
            </a:endParaRPr>
          </a:p>
          <a:p>
            <a:pPr algn="ctr"/>
            <a:r>
              <a:rPr lang="en-US" sz="3200" b="1" i="1" dirty="0">
                <a:latin typeface="Calibri  "/>
              </a:rPr>
              <a:t>. . . can be shared by HR?</a:t>
            </a:r>
          </a:p>
          <a:p>
            <a:pPr algn="ctr"/>
            <a:r>
              <a:rPr lang="en-US" sz="14000" i="1" spc="-150" dirty="0">
                <a:latin typeface="Calibri  "/>
              </a:rPr>
              <a:t>QU</a:t>
            </a:r>
            <a:r>
              <a:rPr lang="es-ES" altLang="en-US" sz="14000" i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altLang="en-US" sz="14000" i="1" dirty="0">
                <a:solidFill>
                  <a:srgbClr val="212121"/>
                </a:solidFill>
                <a:latin typeface="Calibri  "/>
                <a:cs typeface="Calibri" panose="020F0502020204030204" pitchFamily="34" charset="0"/>
              </a:rPr>
              <a:t>  </a:t>
            </a:r>
          </a:p>
          <a:p>
            <a:pPr algn="ctr"/>
            <a:r>
              <a:rPr lang="en-US" sz="2800" b="1" i="1" dirty="0"/>
              <a:t>. . . </a:t>
            </a:r>
            <a:r>
              <a:rPr lang="en-US" sz="2800" b="1" i="1" dirty="0" err="1"/>
              <a:t>puede</a:t>
            </a:r>
            <a:r>
              <a:rPr lang="en-US" sz="2800" b="1" i="1" dirty="0"/>
              <a:t> ser </a:t>
            </a:r>
            <a:r>
              <a:rPr lang="en-US" sz="2800" b="1" i="1" dirty="0" err="1"/>
              <a:t>compartido</a:t>
            </a:r>
            <a:r>
              <a:rPr lang="en-US" sz="2800" b="1" i="1" dirty="0"/>
              <a:t> por HR?</a:t>
            </a:r>
            <a:endParaRPr lang="en-US" sz="2800" b="1" i="1" dirty="0">
              <a:latin typeface="Calibri  "/>
            </a:endParaRPr>
          </a:p>
          <a:p>
            <a:pPr algn="ctr"/>
            <a:endParaRPr lang="en-US" sz="18000" dirty="0">
              <a:latin typeface="Calibri  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B8333-FD53-8243-99DF-FE5059C9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21" y="-113114"/>
            <a:ext cx="8229599" cy="1051905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 a Life of Leadership: 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Self-Advocacy at Work-9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53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EA884-827A-43AA-874B-8BE946BB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-49695"/>
            <a:ext cx="8229599" cy="276999"/>
          </a:xfrm>
        </p:spPr>
        <p:txBody>
          <a:bodyPr/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“Mi Libertad” 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lyrics-1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9358F-5D99-4FEA-A678-DEED0066A1ED}"/>
              </a:ext>
            </a:extLst>
          </p:cNvPr>
          <p:cNvSpPr/>
          <p:nvPr/>
        </p:nvSpPr>
        <p:spPr>
          <a:xfrm>
            <a:off x="224580" y="2160849"/>
            <a:ext cx="483671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 "/>
              </a:rPr>
              <a:t>Hoy me </a:t>
            </a:r>
            <a:r>
              <a:rPr lang="en-US" sz="2400" dirty="0" err="1">
                <a:latin typeface="Calibri "/>
              </a:rPr>
              <a:t>levanté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en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otro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lugar</a:t>
            </a:r>
            <a:endParaRPr lang="en-US" sz="2400" dirty="0">
              <a:latin typeface="Calibri "/>
            </a:endParaRPr>
          </a:p>
          <a:p>
            <a:r>
              <a:rPr lang="en-US" sz="2400" dirty="0">
                <a:solidFill>
                  <a:srgbClr val="EDAE32"/>
                </a:solidFill>
                <a:latin typeface="Calibri "/>
              </a:rPr>
              <a:t>Today I woke up in another place </a:t>
            </a:r>
          </a:p>
          <a:p>
            <a:r>
              <a:rPr lang="en-US" sz="2400" dirty="0" err="1">
                <a:latin typeface="Calibri "/>
              </a:rPr>
              <a:t>siento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ansiedad</a:t>
            </a:r>
            <a:r>
              <a:rPr lang="en-US" sz="2400" dirty="0">
                <a:latin typeface="Calibri "/>
              </a:rPr>
              <a:t>, la </a:t>
            </a:r>
            <a:r>
              <a:rPr lang="en-US" sz="2400" dirty="0" err="1">
                <a:latin typeface="Calibri "/>
              </a:rPr>
              <a:t>necesidad</a:t>
            </a:r>
            <a:r>
              <a:rPr lang="en-US" sz="2400" dirty="0">
                <a:latin typeface="Calibri "/>
              </a:rPr>
              <a:t> de </a:t>
            </a:r>
            <a:r>
              <a:rPr lang="en-US" sz="2400" dirty="0" err="1">
                <a:latin typeface="Calibri "/>
              </a:rPr>
              <a:t>contar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quién</a:t>
            </a:r>
            <a:r>
              <a:rPr lang="en-US" sz="2400" dirty="0">
                <a:latin typeface="Calibri "/>
              </a:rPr>
              <a:t> soy</a:t>
            </a:r>
          </a:p>
          <a:p>
            <a:r>
              <a:rPr lang="en-US" sz="2400" dirty="0">
                <a:solidFill>
                  <a:srgbClr val="EDAE32"/>
                </a:solidFill>
                <a:latin typeface="Calibri "/>
              </a:rPr>
              <a:t>I feel the eagerness, the desire to tell who I am</a:t>
            </a:r>
          </a:p>
          <a:p>
            <a:r>
              <a:rPr lang="en-US" sz="2400" dirty="0">
                <a:latin typeface="Calibri "/>
              </a:rPr>
              <a:t>para no </a:t>
            </a:r>
            <a:r>
              <a:rPr lang="en-US" sz="2400" dirty="0" err="1">
                <a:latin typeface="Calibri "/>
              </a:rPr>
              <a:t>morir</a:t>
            </a:r>
            <a:r>
              <a:rPr lang="en-US" sz="2400" dirty="0">
                <a:latin typeface="Calibri "/>
              </a:rPr>
              <a:t>, para no </a:t>
            </a:r>
            <a:r>
              <a:rPr lang="en-US" sz="2400" dirty="0" err="1">
                <a:latin typeface="Calibri "/>
              </a:rPr>
              <a:t>olvidar</a:t>
            </a:r>
            <a:r>
              <a:rPr lang="en-US" sz="2400" dirty="0">
                <a:latin typeface="Calibri "/>
              </a:rPr>
              <a:t> </a:t>
            </a:r>
          </a:p>
          <a:p>
            <a:r>
              <a:rPr lang="en-US" sz="2400" dirty="0">
                <a:latin typeface="Calibri "/>
              </a:rPr>
              <a:t>que la </a:t>
            </a:r>
            <a:r>
              <a:rPr lang="en-US" sz="2400" dirty="0" err="1">
                <a:latin typeface="Calibri "/>
              </a:rPr>
              <a:t>vida</a:t>
            </a:r>
            <a:r>
              <a:rPr lang="en-US" sz="2400" dirty="0">
                <a:latin typeface="Calibri "/>
              </a:rPr>
              <a:t> es un </a:t>
            </a:r>
            <a:r>
              <a:rPr lang="en-US" sz="2400" dirty="0" err="1">
                <a:latin typeface="Calibri "/>
              </a:rPr>
              <a:t>pequeño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soplo</a:t>
            </a:r>
            <a:r>
              <a:rPr lang="en-US" sz="2400" dirty="0">
                <a:latin typeface="Calibri "/>
              </a:rPr>
              <a:t> de </a:t>
            </a:r>
            <a:r>
              <a:rPr lang="en-US" sz="2400" dirty="0" err="1">
                <a:latin typeface="Calibri "/>
              </a:rPr>
              <a:t>libertad</a:t>
            </a:r>
            <a:endParaRPr lang="en-US" sz="2400" dirty="0">
              <a:latin typeface="Calibri "/>
            </a:endParaRPr>
          </a:p>
          <a:p>
            <a:r>
              <a:rPr lang="en-US" sz="2400" dirty="0">
                <a:solidFill>
                  <a:srgbClr val="EDAE32"/>
                </a:solidFill>
                <a:latin typeface="Calibri "/>
              </a:rPr>
              <a:t>So as not to die, to not forget that life is a little breath of freedom</a:t>
            </a:r>
          </a:p>
          <a:p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endParaRPr lang="en-US" sz="2400" dirty="0">
              <a:solidFill>
                <a:srgbClr val="222222"/>
              </a:solidFill>
              <a:effectLst/>
              <a:latin typeface="Calibri  "/>
              <a:ea typeface="Calibri" panose="020F0502020204030204" pitchFamily="34" charset="0"/>
            </a:endParaRPr>
          </a:p>
          <a:p>
            <a:r>
              <a:rPr lang="en-US" dirty="0"/>
              <a:t> </a:t>
            </a:r>
          </a:p>
          <a:p>
            <a:endParaRPr lang="en-US" sz="2400" dirty="0">
              <a:effectLst/>
              <a:latin typeface="Calibri  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81D0C-7A59-4FE9-A0F2-3D80C99CB115}"/>
              </a:ext>
            </a:extLst>
          </p:cNvPr>
          <p:cNvSpPr txBox="1"/>
          <p:nvPr/>
        </p:nvSpPr>
        <p:spPr>
          <a:xfrm>
            <a:off x="5043971" y="2160849"/>
            <a:ext cx="408270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"/>
              </a:rPr>
              <a:t>Hoy </a:t>
            </a:r>
            <a:r>
              <a:rPr lang="en-US" sz="2400" dirty="0" err="1">
                <a:latin typeface="Calibri "/>
              </a:rPr>
              <a:t>seré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canción</a:t>
            </a:r>
            <a:r>
              <a:rPr lang="en-US" sz="2400" dirty="0">
                <a:latin typeface="Calibri "/>
              </a:rPr>
              <a:t>, </a:t>
            </a:r>
            <a:r>
              <a:rPr lang="en-US" sz="2400" dirty="0" err="1">
                <a:latin typeface="Calibri "/>
              </a:rPr>
              <a:t>volaré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detrás</a:t>
            </a:r>
            <a:r>
              <a:rPr lang="en-US" sz="2400" dirty="0">
                <a:latin typeface="Calibri "/>
              </a:rPr>
              <a:t> de las </a:t>
            </a:r>
            <a:r>
              <a:rPr lang="en-US" sz="2400" dirty="0" err="1">
                <a:latin typeface="Calibri "/>
              </a:rPr>
              <a:t>coplas</a:t>
            </a:r>
            <a:r>
              <a:rPr lang="en-US" sz="2400" dirty="0">
                <a:latin typeface="Calibri "/>
              </a:rPr>
              <a:t> del </a:t>
            </a:r>
            <a:r>
              <a:rPr lang="en-US" sz="2400" dirty="0" err="1">
                <a:latin typeface="Calibri "/>
              </a:rPr>
              <a:t>trovador</a:t>
            </a:r>
            <a:r>
              <a:rPr lang="en-US" sz="2400" dirty="0">
                <a:latin typeface="Calibri "/>
              </a:rPr>
              <a:t> del campo y de la ciudad</a:t>
            </a:r>
          </a:p>
          <a:p>
            <a:r>
              <a:rPr lang="en-US" sz="2400" dirty="0">
                <a:solidFill>
                  <a:srgbClr val="EDAE32"/>
                </a:solidFill>
                <a:latin typeface="Calibri "/>
              </a:rPr>
              <a:t>Today I will be song, I will fly behind the verses of a </a:t>
            </a:r>
            <a:r>
              <a:rPr lang="en-US" sz="2400" dirty="0" err="1">
                <a:solidFill>
                  <a:srgbClr val="EDAE32"/>
                </a:solidFill>
                <a:latin typeface="Calibri "/>
              </a:rPr>
              <a:t>juglar</a:t>
            </a:r>
            <a:r>
              <a:rPr lang="en-US" sz="2400" dirty="0">
                <a:solidFill>
                  <a:srgbClr val="EDAE32"/>
                </a:solidFill>
                <a:latin typeface="Calibri "/>
              </a:rPr>
              <a:t> of the country and the city</a:t>
            </a:r>
          </a:p>
          <a:p>
            <a:r>
              <a:rPr lang="en-US" sz="2400" dirty="0">
                <a:latin typeface="Calibri "/>
              </a:rPr>
              <a:t>Para no </a:t>
            </a:r>
            <a:r>
              <a:rPr lang="en-US" sz="2400" dirty="0" err="1">
                <a:latin typeface="Calibri "/>
              </a:rPr>
              <a:t>morir</a:t>
            </a:r>
            <a:r>
              <a:rPr lang="en-US" sz="2400" dirty="0">
                <a:latin typeface="Calibri "/>
              </a:rPr>
              <a:t>, </a:t>
            </a:r>
            <a:r>
              <a:rPr lang="en-US" sz="2400" dirty="0">
                <a:solidFill>
                  <a:srgbClr val="EDAE32"/>
                </a:solidFill>
                <a:latin typeface="Calibri "/>
              </a:rPr>
              <a:t>To not die</a:t>
            </a:r>
          </a:p>
          <a:p>
            <a:r>
              <a:rPr lang="en-US" sz="2400" dirty="0">
                <a:latin typeface="Calibri "/>
              </a:rPr>
              <a:t>Para no </a:t>
            </a:r>
            <a:r>
              <a:rPr lang="en-US" sz="2400" dirty="0" err="1">
                <a:latin typeface="Calibri "/>
              </a:rPr>
              <a:t>olvidar</a:t>
            </a:r>
            <a:r>
              <a:rPr lang="en-US" sz="2400" dirty="0">
                <a:latin typeface="Calibri "/>
              </a:rPr>
              <a:t>, </a:t>
            </a:r>
            <a:r>
              <a:rPr lang="en-US" sz="2400" dirty="0">
                <a:solidFill>
                  <a:srgbClr val="EDAE32"/>
                </a:solidFill>
                <a:latin typeface="Calibri "/>
              </a:rPr>
              <a:t>To not forget</a:t>
            </a:r>
          </a:p>
          <a:p>
            <a:r>
              <a:rPr lang="en-US" sz="2400" dirty="0">
                <a:latin typeface="Calibri "/>
              </a:rPr>
              <a:t>Que dolor </a:t>
            </a:r>
            <a:r>
              <a:rPr lang="en-US" sz="2400" dirty="0" err="1">
                <a:latin typeface="Calibri "/>
              </a:rPr>
              <a:t>existe</a:t>
            </a:r>
            <a:r>
              <a:rPr lang="en-US" sz="2400" dirty="0">
                <a:latin typeface="Calibri "/>
              </a:rPr>
              <a:t> y con </a:t>
            </a:r>
            <a:r>
              <a:rPr lang="en-US" sz="2400" dirty="0" err="1">
                <a:latin typeface="Calibri "/>
              </a:rPr>
              <a:t>amor</a:t>
            </a:r>
            <a:r>
              <a:rPr lang="en-US" sz="2400" dirty="0">
                <a:latin typeface="Calibri "/>
              </a:rPr>
              <a:t> lo </a:t>
            </a:r>
            <a:r>
              <a:rPr lang="en-US" sz="2400" dirty="0" err="1">
                <a:latin typeface="Calibri "/>
              </a:rPr>
              <a:t>voy</a:t>
            </a:r>
            <a:r>
              <a:rPr lang="en-US" sz="2400" dirty="0">
                <a:latin typeface="Calibri "/>
              </a:rPr>
              <a:t> a </a:t>
            </a:r>
            <a:r>
              <a:rPr lang="en-US" sz="2400" dirty="0" err="1">
                <a:latin typeface="Calibri "/>
              </a:rPr>
              <a:t>curar</a:t>
            </a:r>
            <a:endParaRPr lang="en-US" sz="2400" dirty="0">
              <a:latin typeface="Calibri "/>
            </a:endParaRPr>
          </a:p>
          <a:p>
            <a:r>
              <a:rPr lang="en-US" sz="2400" dirty="0">
                <a:solidFill>
                  <a:srgbClr val="EDAE32"/>
                </a:solidFill>
                <a:latin typeface="Calibri "/>
              </a:rPr>
              <a:t>that pain exists and I will heal it with love.</a:t>
            </a:r>
          </a:p>
          <a:p>
            <a:endParaRPr lang="en-US" sz="2400" dirty="0">
              <a:latin typeface="Calibri "/>
            </a:endParaRPr>
          </a:p>
          <a:p>
            <a:endParaRPr lang="en-US" sz="2400" dirty="0">
              <a:latin typeface="Calibri 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B8BB7-CA9E-479C-B05E-00EB7AF847EA}"/>
              </a:ext>
            </a:extLst>
          </p:cNvPr>
          <p:cNvSpPr txBox="1"/>
          <p:nvPr/>
        </p:nvSpPr>
        <p:spPr>
          <a:xfrm>
            <a:off x="224580" y="1085379"/>
            <a:ext cx="822959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latin typeface="Calibri  "/>
            </a:endParaRPr>
          </a:p>
          <a:p>
            <a:pPr algn="ctr"/>
            <a:r>
              <a:rPr lang="en-US" sz="2400" dirty="0">
                <a:latin typeface="Calibr "/>
              </a:rPr>
              <a:t>Lyrics by Catalina *  Music by Monsieur </a:t>
            </a:r>
            <a:r>
              <a:rPr lang="en-US" sz="2400" dirty="0" err="1">
                <a:latin typeface="Calibri "/>
              </a:rPr>
              <a:t>Perine</a:t>
            </a:r>
            <a:endParaRPr lang="en-US" dirty="0">
              <a:latin typeface="Calibri "/>
            </a:endParaRPr>
          </a:p>
          <a:p>
            <a:pPr algn="ctr"/>
            <a:r>
              <a:rPr lang="en-US" sz="2400" b="1" cap="small" dirty="0">
                <a:latin typeface="Calibr "/>
              </a:rPr>
              <a:t>Sung by Amanda Lopez, with Rebecca Muller, guitarist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64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57382" y="3078063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EA884-827A-43AA-874B-8BE946BB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-49695"/>
            <a:ext cx="8229599" cy="49695"/>
          </a:xfrm>
        </p:spPr>
        <p:txBody>
          <a:bodyPr/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“Mi Libertad” 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lyrics-2 (Chorus)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9358F-5D99-4FEA-A678-DEED0066A1ED}"/>
              </a:ext>
            </a:extLst>
          </p:cNvPr>
          <p:cNvSpPr/>
          <p:nvPr/>
        </p:nvSpPr>
        <p:spPr>
          <a:xfrm>
            <a:off x="2629300" y="1143765"/>
            <a:ext cx="5411614" cy="869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50" i="1" dirty="0" err="1">
                <a:latin typeface="Calibri "/>
              </a:rPr>
              <a:t>Yo</a:t>
            </a:r>
            <a:r>
              <a:rPr lang="en-US" sz="2350" i="1" dirty="0">
                <a:latin typeface="Calibri "/>
              </a:rPr>
              <a:t> soy una </a:t>
            </a:r>
            <a:r>
              <a:rPr lang="en-US" sz="2350" i="1" dirty="0" err="1">
                <a:latin typeface="Calibri "/>
              </a:rPr>
              <a:t>aventurera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I am an adventuress</a:t>
            </a:r>
          </a:p>
          <a:p>
            <a:r>
              <a:rPr lang="en-US" sz="2350" i="1" dirty="0">
                <a:latin typeface="Calibri "/>
              </a:rPr>
              <a:t>Una </a:t>
            </a:r>
            <a:r>
              <a:rPr lang="en-US" sz="2350" i="1" dirty="0" err="1">
                <a:latin typeface="Calibri "/>
              </a:rPr>
              <a:t>madrugada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en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soledad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a dawn in solitude</a:t>
            </a:r>
          </a:p>
          <a:p>
            <a:r>
              <a:rPr lang="en-US" sz="2350" i="1" dirty="0">
                <a:latin typeface="Calibri "/>
              </a:rPr>
              <a:t>Soy una </a:t>
            </a:r>
            <a:r>
              <a:rPr lang="en-US" sz="2350" i="1" dirty="0" err="1">
                <a:latin typeface="Calibri "/>
              </a:rPr>
              <a:t>guitarra</a:t>
            </a:r>
            <a:r>
              <a:rPr lang="en-US" sz="2350" i="1" dirty="0">
                <a:latin typeface="Calibri "/>
              </a:rPr>
              <a:t> que </a:t>
            </a:r>
            <a:r>
              <a:rPr lang="en-US" sz="2350" i="1" dirty="0" err="1">
                <a:latin typeface="Calibri "/>
              </a:rPr>
              <a:t>canta</a:t>
            </a:r>
            <a:r>
              <a:rPr lang="en-US" sz="2350" i="1" dirty="0">
                <a:latin typeface="Calibri "/>
              </a:rPr>
              <a:t> al </a:t>
            </a:r>
            <a:r>
              <a:rPr lang="en-US" sz="2350" i="1" dirty="0" err="1">
                <a:latin typeface="Calibri "/>
              </a:rPr>
              <a:t>viento</a:t>
            </a:r>
            <a:endParaRPr lang="en-US" sz="2350" i="1" dirty="0">
              <a:latin typeface="Calibri "/>
            </a:endParaRP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I am a guitar that sings to the wind</a:t>
            </a:r>
          </a:p>
          <a:p>
            <a:r>
              <a:rPr lang="en-US" sz="2350" i="1" dirty="0">
                <a:latin typeface="Calibri "/>
              </a:rPr>
              <a:t>Una cordillera que </a:t>
            </a:r>
            <a:r>
              <a:rPr lang="en-US" sz="2350" i="1" dirty="0" err="1">
                <a:latin typeface="Calibri "/>
              </a:rPr>
              <a:t>llega</a:t>
            </a:r>
            <a:r>
              <a:rPr lang="en-US" sz="2350" i="1" dirty="0">
                <a:latin typeface="Calibri "/>
              </a:rPr>
              <a:t> al mar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A mountain range that reaches the sea</a:t>
            </a:r>
          </a:p>
          <a:p>
            <a:r>
              <a:rPr lang="en-US" sz="2350" i="1" dirty="0">
                <a:latin typeface="Calibri "/>
              </a:rPr>
              <a:t>Por mis </a:t>
            </a:r>
            <a:r>
              <a:rPr lang="en-US" sz="2350" i="1" dirty="0" err="1">
                <a:latin typeface="Calibri "/>
              </a:rPr>
              <a:t>venas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corre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fuego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Through my veins runs fire</a:t>
            </a:r>
          </a:p>
          <a:p>
            <a:r>
              <a:rPr lang="en-US" sz="2350" i="1" dirty="0">
                <a:latin typeface="Calibri "/>
              </a:rPr>
              <a:t>Mis </a:t>
            </a:r>
            <a:r>
              <a:rPr lang="en-US" sz="2350" i="1" dirty="0" err="1">
                <a:latin typeface="Calibri "/>
              </a:rPr>
              <a:t>ojos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brillan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en</a:t>
            </a:r>
            <a:r>
              <a:rPr lang="en-US" sz="2350" i="1" dirty="0">
                <a:latin typeface="Calibri "/>
              </a:rPr>
              <a:t> la </a:t>
            </a:r>
            <a:r>
              <a:rPr lang="en-US" sz="2350" i="1" dirty="0" err="1">
                <a:latin typeface="Calibri "/>
              </a:rPr>
              <a:t>oscuridad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My eyes shine in the dark</a:t>
            </a:r>
          </a:p>
          <a:p>
            <a:r>
              <a:rPr lang="en-US" sz="2350" i="1" dirty="0">
                <a:latin typeface="Calibri "/>
              </a:rPr>
              <a:t>Y mi </a:t>
            </a:r>
            <a:r>
              <a:rPr lang="en-US" sz="2350" i="1" dirty="0" err="1">
                <a:latin typeface="Calibri "/>
              </a:rPr>
              <a:t>voz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hambrienta</a:t>
            </a:r>
            <a:r>
              <a:rPr lang="en-US" sz="2350" i="1" dirty="0">
                <a:latin typeface="Calibri "/>
              </a:rPr>
              <a:t> no </a:t>
            </a:r>
            <a:r>
              <a:rPr lang="en-US" sz="2350" i="1" dirty="0" err="1">
                <a:latin typeface="Calibri "/>
              </a:rPr>
              <a:t>tiene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miedo</a:t>
            </a:r>
            <a:endParaRPr lang="en-US" sz="2350" i="1" dirty="0">
              <a:latin typeface="Calibri "/>
            </a:endParaRP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And my hungry voice has no fear</a:t>
            </a:r>
          </a:p>
          <a:p>
            <a:r>
              <a:rPr lang="en-US" sz="2350" i="1" dirty="0">
                <a:latin typeface="Calibri "/>
              </a:rPr>
              <a:t>De </a:t>
            </a:r>
            <a:r>
              <a:rPr lang="en-US" sz="2350" i="1" dirty="0" err="1">
                <a:latin typeface="Calibri "/>
              </a:rPr>
              <a:t>cantar</a:t>
            </a:r>
            <a:r>
              <a:rPr lang="en-US" sz="2350" i="1" dirty="0">
                <a:latin typeface="Calibri "/>
              </a:rPr>
              <a:t> por </a:t>
            </a:r>
            <a:r>
              <a:rPr lang="en-US" sz="2350" i="1" dirty="0" err="1">
                <a:latin typeface="Calibri "/>
              </a:rPr>
              <a:t>siempre</a:t>
            </a:r>
            <a:r>
              <a:rPr lang="en-US" sz="2350" i="1" dirty="0">
                <a:latin typeface="Calibri "/>
              </a:rPr>
              <a:t> mi </a:t>
            </a:r>
            <a:r>
              <a:rPr lang="en-US" sz="2350" i="1" dirty="0" err="1">
                <a:latin typeface="Calibri "/>
              </a:rPr>
              <a:t>libertad</a:t>
            </a:r>
            <a:r>
              <a:rPr lang="en-US" sz="2350" i="1" dirty="0">
                <a:latin typeface="Calibri "/>
              </a:rPr>
              <a:t>!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of singing forever my freedom!</a:t>
            </a:r>
          </a:p>
          <a:p>
            <a:endParaRPr lang="en-US" sz="2400" i="1" dirty="0">
              <a:latin typeface="Calibri "/>
            </a:endParaRPr>
          </a:p>
          <a:p>
            <a:endParaRPr lang="en-US" sz="2400" dirty="0">
              <a:solidFill>
                <a:srgbClr val="EDAE32"/>
              </a:solidFill>
              <a:latin typeface="Calibri "/>
            </a:endParaRPr>
          </a:p>
          <a:p>
            <a:endParaRPr lang="en-US" sz="2400" dirty="0">
              <a:latin typeface="Calibri "/>
            </a:endParaRPr>
          </a:p>
          <a:p>
            <a:endParaRPr lang="en-US" sz="2400" dirty="0">
              <a:latin typeface="Calibri "/>
            </a:endParaRPr>
          </a:p>
          <a:p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endParaRPr lang="en-US" sz="2400" dirty="0">
              <a:solidFill>
                <a:srgbClr val="222222"/>
              </a:solidFill>
              <a:effectLst/>
              <a:latin typeface="Calibri  "/>
              <a:ea typeface="Calibri" panose="020F0502020204030204" pitchFamily="34" charset="0"/>
            </a:endParaRPr>
          </a:p>
          <a:p>
            <a:r>
              <a:rPr lang="en-US" dirty="0"/>
              <a:t> </a:t>
            </a:r>
          </a:p>
          <a:p>
            <a:endParaRPr lang="en-US" sz="2400" dirty="0">
              <a:effectLst/>
              <a:latin typeface="Calibri  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7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EA884-827A-43AA-874B-8BE946BB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-49695"/>
            <a:ext cx="8229599" cy="49695"/>
          </a:xfrm>
        </p:spPr>
        <p:txBody>
          <a:bodyPr/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“Mi Libertad” 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lyrics-3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D5E02E-E161-4775-940C-4582C195ED35}"/>
              </a:ext>
            </a:extLst>
          </p:cNvPr>
          <p:cNvSpPr/>
          <p:nvPr/>
        </p:nvSpPr>
        <p:spPr>
          <a:xfrm>
            <a:off x="132843" y="1206437"/>
            <a:ext cx="37424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Hoy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llevaré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hacia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el interior</a:t>
            </a:r>
          </a:p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Today I will take you inside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De mis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sentimientos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al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lado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oculto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del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corazón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From my feelings to the hidden side of the heart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Para no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morir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, para no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olvidar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Not to die, not to forget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Que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somos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del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tiempo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polvo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del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viento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, suerte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fugaz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 we are of time, dust of the wind, fleeting luck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6ECD6B-0F8A-4402-8622-8AD6CE49509E}"/>
              </a:ext>
            </a:extLst>
          </p:cNvPr>
          <p:cNvSpPr/>
          <p:nvPr/>
        </p:nvSpPr>
        <p:spPr>
          <a:xfrm>
            <a:off x="4165600" y="1097700"/>
            <a:ext cx="586155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50" i="1" dirty="0" err="1">
                <a:latin typeface="Calibri "/>
              </a:rPr>
              <a:t>Yo</a:t>
            </a:r>
            <a:r>
              <a:rPr lang="en-US" sz="2350" i="1" dirty="0">
                <a:latin typeface="Calibri "/>
              </a:rPr>
              <a:t> soy una </a:t>
            </a:r>
            <a:r>
              <a:rPr lang="en-US" sz="2350" i="1" dirty="0" err="1">
                <a:latin typeface="Calibri "/>
              </a:rPr>
              <a:t>aventurera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I am an adventuress</a:t>
            </a:r>
          </a:p>
          <a:p>
            <a:r>
              <a:rPr lang="en-US" sz="2350" i="1" dirty="0">
                <a:latin typeface="Calibri "/>
              </a:rPr>
              <a:t>Una </a:t>
            </a:r>
            <a:r>
              <a:rPr lang="en-US" sz="2350" i="1" dirty="0" err="1">
                <a:latin typeface="Calibri "/>
              </a:rPr>
              <a:t>madrugada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en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soledad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a dawn in solitude</a:t>
            </a:r>
          </a:p>
          <a:p>
            <a:r>
              <a:rPr lang="en-US" sz="2350" i="1" dirty="0">
                <a:latin typeface="Calibri "/>
              </a:rPr>
              <a:t>Soy una </a:t>
            </a:r>
            <a:r>
              <a:rPr lang="en-US" sz="2350" i="1" dirty="0" err="1">
                <a:latin typeface="Calibri "/>
              </a:rPr>
              <a:t>guitarra</a:t>
            </a:r>
            <a:r>
              <a:rPr lang="en-US" sz="2350" i="1" dirty="0">
                <a:latin typeface="Calibri "/>
              </a:rPr>
              <a:t> que </a:t>
            </a:r>
            <a:r>
              <a:rPr lang="en-US" sz="2350" i="1" dirty="0" err="1">
                <a:latin typeface="Calibri "/>
              </a:rPr>
              <a:t>canta</a:t>
            </a:r>
            <a:r>
              <a:rPr lang="en-US" sz="2350" i="1" dirty="0">
                <a:latin typeface="Calibri "/>
              </a:rPr>
              <a:t> al </a:t>
            </a:r>
            <a:r>
              <a:rPr lang="en-US" sz="2350" i="1" dirty="0" err="1">
                <a:latin typeface="Calibri "/>
              </a:rPr>
              <a:t>viento</a:t>
            </a:r>
            <a:endParaRPr lang="en-US" sz="2350" i="1" dirty="0">
              <a:latin typeface="Calibri "/>
            </a:endParaRP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I am a guitar that sings to the wind</a:t>
            </a:r>
          </a:p>
          <a:p>
            <a:r>
              <a:rPr lang="en-US" sz="2350" i="1" dirty="0">
                <a:latin typeface="Calibri "/>
              </a:rPr>
              <a:t>Una cordillera que </a:t>
            </a:r>
            <a:r>
              <a:rPr lang="en-US" sz="2350" i="1" dirty="0" err="1">
                <a:latin typeface="Calibri "/>
              </a:rPr>
              <a:t>llega</a:t>
            </a:r>
            <a:r>
              <a:rPr lang="en-US" sz="2350" i="1" dirty="0">
                <a:latin typeface="Calibri "/>
              </a:rPr>
              <a:t> al mar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A mountain range that arrives at sea</a:t>
            </a:r>
          </a:p>
          <a:p>
            <a:r>
              <a:rPr lang="en-US" sz="2350" i="1" dirty="0">
                <a:latin typeface="Calibri "/>
              </a:rPr>
              <a:t>Por mis </a:t>
            </a:r>
            <a:r>
              <a:rPr lang="en-US" sz="2350" i="1" dirty="0" err="1">
                <a:latin typeface="Calibri "/>
              </a:rPr>
              <a:t>venas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corre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fuego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Through my veins runs fire</a:t>
            </a:r>
          </a:p>
          <a:p>
            <a:r>
              <a:rPr lang="en-US" sz="2350" i="1" dirty="0">
                <a:latin typeface="Calibri "/>
              </a:rPr>
              <a:t>Mis </a:t>
            </a:r>
            <a:r>
              <a:rPr lang="en-US" sz="2350" i="1" dirty="0" err="1">
                <a:latin typeface="Calibri "/>
              </a:rPr>
              <a:t>ojos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brillan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en</a:t>
            </a:r>
            <a:r>
              <a:rPr lang="en-US" sz="2350" i="1" dirty="0">
                <a:latin typeface="Calibri "/>
              </a:rPr>
              <a:t> la </a:t>
            </a:r>
            <a:r>
              <a:rPr lang="en-US" sz="2350" i="1" dirty="0" err="1">
                <a:latin typeface="Calibri "/>
              </a:rPr>
              <a:t>oscuridad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My eyes shine in the dark</a:t>
            </a:r>
          </a:p>
          <a:p>
            <a:r>
              <a:rPr lang="en-US" sz="2350" i="1" dirty="0">
                <a:latin typeface="Calibri "/>
              </a:rPr>
              <a:t>Y mi </a:t>
            </a:r>
            <a:r>
              <a:rPr lang="en-US" sz="2350" i="1" dirty="0" err="1">
                <a:latin typeface="Calibri "/>
              </a:rPr>
              <a:t>voz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hambrienta</a:t>
            </a:r>
            <a:r>
              <a:rPr lang="en-US" sz="2350" i="1" dirty="0">
                <a:latin typeface="Calibri "/>
              </a:rPr>
              <a:t> no </a:t>
            </a:r>
            <a:r>
              <a:rPr lang="en-US" sz="2350" i="1" dirty="0" err="1">
                <a:latin typeface="Calibri "/>
              </a:rPr>
              <a:t>tiene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miedo</a:t>
            </a:r>
            <a:r>
              <a:rPr lang="en-US" sz="2350" i="1" dirty="0">
                <a:latin typeface="Calibri "/>
              </a:rPr>
              <a:t>, no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And my hungry voice has no fear, no</a:t>
            </a:r>
          </a:p>
          <a:p>
            <a:r>
              <a:rPr lang="en-US" sz="2350" i="1" dirty="0">
                <a:latin typeface="Calibri "/>
              </a:rPr>
              <a:t>De </a:t>
            </a:r>
            <a:r>
              <a:rPr lang="en-US" sz="2350" i="1" dirty="0" err="1">
                <a:latin typeface="Calibri "/>
              </a:rPr>
              <a:t>cantar</a:t>
            </a:r>
            <a:r>
              <a:rPr lang="en-US" sz="2350" i="1" dirty="0">
                <a:latin typeface="Calibri "/>
              </a:rPr>
              <a:t> por </a:t>
            </a:r>
            <a:r>
              <a:rPr lang="en-US" sz="2350" i="1" dirty="0" err="1">
                <a:latin typeface="Calibri "/>
              </a:rPr>
              <a:t>siempre</a:t>
            </a:r>
            <a:r>
              <a:rPr lang="en-US" sz="2350" i="1" dirty="0">
                <a:latin typeface="Calibri "/>
              </a:rPr>
              <a:t> mi </a:t>
            </a:r>
            <a:r>
              <a:rPr lang="en-US" sz="2350" i="1" dirty="0" err="1">
                <a:latin typeface="Calibri "/>
              </a:rPr>
              <a:t>libertad</a:t>
            </a:r>
            <a:r>
              <a:rPr lang="en-US" sz="2350" i="1" dirty="0">
                <a:latin typeface="Calibri "/>
              </a:rPr>
              <a:t>!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of singing forever my freedom!</a:t>
            </a:r>
          </a:p>
          <a:p>
            <a:endParaRPr lang="en-US" sz="1600" i="1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404104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563" y="-110670"/>
            <a:ext cx="6412373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Quote from Selena Gomez,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who lives with a disability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EF63F-2311-4282-9A6E-48986888A6B3}"/>
              </a:ext>
            </a:extLst>
          </p:cNvPr>
          <p:cNvSpPr/>
          <p:nvPr/>
        </p:nvSpPr>
        <p:spPr>
          <a:xfrm>
            <a:off x="191069" y="4873984"/>
            <a:ext cx="8858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22222"/>
                </a:solidFill>
                <a:latin typeface="Calibri "/>
              </a:rPr>
              <a:t>“Always be yourself, there's no one better!” </a:t>
            </a:r>
          </a:p>
          <a:p>
            <a:pPr algn="ctr"/>
            <a:r>
              <a:rPr lang="en-US" sz="3600" i="1" dirty="0">
                <a:solidFill>
                  <a:srgbClr val="222222"/>
                </a:solidFill>
                <a:latin typeface="Calibri "/>
              </a:rPr>
              <a:t>“You have every right to a beautiful life.”</a:t>
            </a:r>
          </a:p>
          <a:p>
            <a:pPr algn="ctr"/>
            <a:r>
              <a:rPr lang="en-US" sz="3600" i="1" dirty="0">
                <a:latin typeface="Calibri "/>
              </a:rPr>
              <a:t>“Being yourself is all it takes!”</a:t>
            </a:r>
            <a:endParaRPr lang="en-US" sz="3600" i="1" dirty="0">
              <a:solidFill>
                <a:srgbClr val="222222"/>
              </a:solidFill>
              <a:latin typeface="Calibri "/>
            </a:endParaRPr>
          </a:p>
        </p:txBody>
      </p:sp>
      <p:pic>
        <p:nvPicPr>
          <p:cNvPr id="1026" name="Picture 2" descr="Selena Gomez with a big smile, looking off to her left; outdoors, trees in background">
            <a:hlinkClick r:id="rId3"/>
            <a:extLst>
              <a:ext uri="{FF2B5EF4-FFF2-40B4-BE49-F238E27FC236}">
                <a16:creationId xmlns:a16="http://schemas.microsoft.com/office/drawing/2014/main" id="{008F6BDC-33C6-4B2F-AC00-DAB83DF3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94" y="1457045"/>
            <a:ext cx="4802193" cy="3274777"/>
          </a:xfrm>
          <a:prstGeom prst="rect">
            <a:avLst/>
          </a:prstGeom>
          <a:ln w="38100">
            <a:solidFill>
              <a:srgbClr val="EDAE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62045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3"/>
              </a:rPr>
              <a:t>600 × 460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EA884-827A-43AA-874B-8BE946BB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-49695"/>
            <a:ext cx="8229599" cy="49695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JOIN US in DC on July 29th!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Annual Capitol Hill Summit</a:t>
            </a:r>
            <a:endParaRPr lang="en-US" sz="4000" dirty="0"/>
          </a:p>
        </p:txBody>
      </p:sp>
      <p:pic>
        <p:nvPicPr>
          <p:cNvPr id="9" name="Picture 8" descr="From Washington to Hollywood and Beyond: The Future of Americans with Disabilities. RespectAbility Logo. Five images in photo frames, including people with disabilities, Hollywood, the capitol building, and Oscar statues">
            <a:extLst>
              <a:ext uri="{FF2B5EF4-FFF2-40B4-BE49-F238E27FC236}">
                <a16:creationId xmlns:a16="http://schemas.microsoft.com/office/drawing/2014/main" id="{E227DDB3-3188-4DC4-B72E-95508D5BD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9298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4F004C-AE9E-46F6-BFC1-2EDE1B4FD1DB}"/>
              </a:ext>
            </a:extLst>
          </p:cNvPr>
          <p:cNvSpPr/>
          <p:nvPr/>
        </p:nvSpPr>
        <p:spPr>
          <a:xfrm>
            <a:off x="109694" y="64363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  "/>
              </a:rPr>
              <a:t>MONDAY, JULY 29</a:t>
            </a:r>
            <a:r>
              <a:rPr lang="en-US" sz="1800" b="1" baseline="30000" dirty="0">
                <a:solidFill>
                  <a:schemeClr val="tx1"/>
                </a:solidFill>
                <a:latin typeface="Calibri  "/>
              </a:rPr>
              <a:t>TH</a:t>
            </a:r>
            <a:r>
              <a:rPr lang="en-US" sz="1800" b="1" dirty="0">
                <a:solidFill>
                  <a:schemeClr val="tx1"/>
                </a:solidFill>
                <a:latin typeface="Calibri  "/>
              </a:rPr>
              <a:t>, Washington, D.C.:  www.respectability.org/2018/11/2019-dc-summit/ 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8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DE05B-C3F7-4F94-99F1-EBE745F688D5}"/>
              </a:ext>
            </a:extLst>
          </p:cNvPr>
          <p:cNvSpPr txBox="1"/>
          <p:nvPr/>
        </p:nvSpPr>
        <p:spPr>
          <a:xfrm>
            <a:off x="591127" y="1196343"/>
            <a:ext cx="796174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Calibri "/>
              </a:rPr>
              <a:t>Thank you, virtual attendees,  </a:t>
            </a:r>
          </a:p>
          <a:p>
            <a:pPr algn="ctr"/>
            <a:r>
              <a:rPr lang="en-US" sz="3800" b="1" dirty="0">
                <a:latin typeface="Calibri "/>
              </a:rPr>
              <a:t>for your participation – </a:t>
            </a:r>
          </a:p>
          <a:p>
            <a:pPr algn="ctr"/>
            <a:r>
              <a:rPr lang="en-US" sz="3800" b="1" dirty="0">
                <a:latin typeface="Calibri "/>
              </a:rPr>
              <a:t>stay in touch with us!</a:t>
            </a:r>
          </a:p>
          <a:p>
            <a:pPr algn="ctr"/>
            <a:r>
              <a:rPr lang="en-US" sz="3800" b="1" i="1" dirty="0">
                <a:latin typeface="Calibri "/>
              </a:rPr>
              <a:t>Respectfully,</a:t>
            </a:r>
          </a:p>
          <a:p>
            <a:pPr algn="ctr"/>
            <a:r>
              <a:rPr lang="en-US" sz="4000" b="1" dirty="0">
                <a:latin typeface="Calibri "/>
              </a:rPr>
              <a:t>Debbie Fink</a:t>
            </a:r>
            <a:endParaRPr lang="en-US" sz="4000" dirty="0">
              <a:latin typeface="Calibri "/>
            </a:endParaRPr>
          </a:p>
          <a:p>
            <a:pPr algn="ctr"/>
            <a:r>
              <a:rPr lang="en-US" sz="2800" dirty="0">
                <a:latin typeface="Calibri "/>
              </a:rPr>
              <a:t>Director, Community Outreach &amp; Impact</a:t>
            </a:r>
          </a:p>
          <a:p>
            <a:pPr algn="ctr"/>
            <a:r>
              <a:rPr lang="en-US" sz="2800" u="sng" dirty="0">
                <a:latin typeface="Calibri "/>
                <a:hlinkClick r:id="rId2"/>
              </a:rPr>
              <a:t>DebbieF@RespectAbility.org</a:t>
            </a:r>
            <a:endParaRPr lang="en-US" sz="2800" dirty="0">
              <a:latin typeface="Calibri "/>
            </a:endParaRPr>
          </a:p>
          <a:p>
            <a:pPr algn="ctr"/>
            <a:r>
              <a:rPr lang="en-US" sz="2800" dirty="0">
                <a:latin typeface="Calibri "/>
              </a:rPr>
              <a:t>11333 Woodglen Drive, Suite 102</a:t>
            </a:r>
          </a:p>
          <a:p>
            <a:pPr algn="ctr"/>
            <a:r>
              <a:rPr lang="en-US" sz="2800" dirty="0">
                <a:latin typeface="Calibri "/>
              </a:rPr>
              <a:t>Rockville, MD  20852</a:t>
            </a:r>
          </a:p>
          <a:p>
            <a:pPr algn="ctr"/>
            <a:r>
              <a:rPr lang="en-US" sz="2800" dirty="0">
                <a:latin typeface="Calibri "/>
              </a:rPr>
              <a:t>Office:  (202) 517-6272</a:t>
            </a:r>
          </a:p>
          <a:p>
            <a:pPr algn="ctr"/>
            <a:r>
              <a:rPr lang="en-US" sz="2800" u="sng" dirty="0">
                <a:latin typeface="Calibri "/>
                <a:hlinkClick r:id="rId3"/>
              </a:rPr>
              <a:t>www.RespectAbility.org</a:t>
            </a:r>
            <a:endParaRPr lang="en-US" sz="2800" u="sng" dirty="0">
              <a:latin typeface="Calibri "/>
            </a:endParaRPr>
          </a:p>
          <a:p>
            <a:pPr algn="ctr"/>
            <a:endParaRPr lang="en-US" sz="2800" u="sng" dirty="0">
              <a:latin typeface="Calibri "/>
            </a:endParaRPr>
          </a:p>
          <a:p>
            <a:pPr algn="ctr"/>
            <a:endParaRPr lang="en-US" sz="2800" u="sng" dirty="0">
              <a:latin typeface="Calibri "/>
            </a:endParaRPr>
          </a:p>
          <a:p>
            <a:pPr algn="ctr"/>
            <a:r>
              <a:rPr lang="en-US" sz="3200" dirty="0">
                <a:latin typeface="Calibri "/>
              </a:rPr>
              <a:t>© </a:t>
            </a:r>
            <a:r>
              <a:rPr lang="en-US" sz="2400" dirty="0" err="1">
                <a:latin typeface="Calibri "/>
              </a:rPr>
              <a:t>RespectAbility</a:t>
            </a:r>
            <a:r>
              <a:rPr lang="en-US" sz="2400" dirty="0">
                <a:latin typeface="Calibri "/>
              </a:rPr>
              <a:t>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1CDEFE-B4EF-4AF6-8D3D-F2D47F82B1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8189" y="120435"/>
            <a:ext cx="8229599" cy="276999"/>
          </a:xfrm>
        </p:spPr>
        <p:txBody>
          <a:bodyPr/>
          <a:lstStyle/>
          <a:p>
            <a:pPr algn="r" rtl="0"/>
            <a:r>
              <a:rPr lang="en-US" sz="4000" b="1" dirty="0">
                <a:solidFill>
                  <a:srgbClr val="FFFFFF"/>
                </a:solidFill>
                <a:latin typeface="Calibri "/>
                <a:cs typeface="Arial" panose="020B0604020202020204" pitchFamily="34" charset="0"/>
              </a:rPr>
              <a:t>Stay in touch with us!</a:t>
            </a:r>
            <a:endParaRPr lang="en-US" sz="4000" dirty="0">
              <a:effectLst/>
              <a:latin typeface="Calibri 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41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DD2D80-3776-4BB7-9F9D-B76A13A9164D}"/>
              </a:ext>
            </a:extLst>
          </p:cNvPr>
          <p:cNvSpPr txBox="1"/>
          <p:nvPr/>
        </p:nvSpPr>
        <p:spPr>
          <a:xfrm>
            <a:off x="6028134" y="1252011"/>
            <a:ext cx="314269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 "/>
              </a:rPr>
              <a:t>I BRING…</a:t>
            </a:r>
          </a:p>
          <a:p>
            <a:endParaRPr lang="en-US" b="1" dirty="0">
              <a:latin typeface="Calibri 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enthusiasm.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experience.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leadership.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love.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compassion.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humor.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creativity.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computer skills (or other skills).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strength.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 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DC54-2AC8-4670-A1EE-FED3343D1334}"/>
              </a:ext>
            </a:extLst>
          </p:cNvPr>
          <p:cNvSpPr txBox="1"/>
          <p:nvPr/>
        </p:nvSpPr>
        <p:spPr>
          <a:xfrm>
            <a:off x="2981317" y="1256467"/>
            <a:ext cx="304681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 "/>
              </a:rPr>
              <a:t> I HAVE…</a:t>
            </a:r>
          </a:p>
          <a:p>
            <a:endParaRPr lang="en-US" b="1" dirty="0">
              <a:latin typeface="Calibri 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a pet </a:t>
            </a:r>
          </a:p>
          <a:p>
            <a:pPr lvl="0"/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     (name kind of pet).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a disability. 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a supportive family.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a home. 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brown eyes </a:t>
            </a:r>
          </a:p>
          <a:p>
            <a:pPr lvl="0"/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     (or other feature).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one best friend.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positivity. 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a big heart.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 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618F3-0B06-467B-B309-4F0C4A7EFEDF}"/>
              </a:ext>
            </a:extLst>
          </p:cNvPr>
          <p:cNvSpPr txBox="1"/>
          <p:nvPr/>
        </p:nvSpPr>
        <p:spPr>
          <a:xfrm>
            <a:off x="149532" y="1211371"/>
            <a:ext cx="314269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 "/>
              </a:rPr>
              <a:t>I AM… </a:t>
            </a:r>
          </a:p>
          <a:p>
            <a:endParaRPr lang="en-US" b="1" dirty="0">
              <a:latin typeface="Calibri 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Responsible.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an Atheist </a:t>
            </a:r>
          </a:p>
          <a:p>
            <a:pPr lvl="0"/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     (or a religion).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nervous.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funny.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Latina</a:t>
            </a:r>
          </a:p>
          <a:p>
            <a:pPr lvl="0"/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    (or other ethnicity).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outspoken.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happy.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competitive </a:t>
            </a:r>
          </a:p>
          <a:p>
            <a:pPr lvl="0"/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     (or other sport or        	talent).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loveable!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 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05BA76-8087-442B-B055-3130701A06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069" y="187253"/>
            <a:ext cx="8229599" cy="276999"/>
          </a:xfrm>
        </p:spPr>
        <p:txBody>
          <a:bodyPr/>
          <a:lstStyle/>
          <a:p>
            <a:pPr algn="r" rtl="0"/>
            <a:r>
              <a:rPr lang="en-US" sz="4000" b="1" i="0" dirty="0">
                <a:solidFill>
                  <a:srgbClr val="FFFFFF"/>
                </a:solidFill>
                <a:effectLst/>
                <a:latin typeface="Calibri "/>
                <a:ea typeface="Arial" panose="020B0604020202020204" pitchFamily="34" charset="0"/>
                <a:cs typeface="Arial" panose="020B0604020202020204" pitchFamily="34" charset="0"/>
              </a:rPr>
              <a:t>I AM ME Exercise Examples</a:t>
            </a:r>
            <a:endParaRPr lang="en-US" sz="4000" dirty="0">
              <a:effectLst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877523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ADC54-2AC8-4670-A1EE-FED3343D1334}"/>
              </a:ext>
            </a:extLst>
          </p:cNvPr>
          <p:cNvSpPr txBox="1"/>
          <p:nvPr/>
        </p:nvSpPr>
        <p:spPr>
          <a:xfrm>
            <a:off x="5321994" y="1344056"/>
            <a:ext cx="39439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b="1" dirty="0">
                <a:latin typeface="Calibri "/>
              </a:rPr>
              <a:t>I SEEK…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endParaRPr lang="en-US" sz="2400" b="1" dirty="0">
              <a:latin typeface="Calibri "/>
            </a:endParaRP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companionship.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employment.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independence.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positivity.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mentorship.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teamwork.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routine.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community.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happiness.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inclusion.</a:t>
            </a:r>
          </a:p>
          <a:p>
            <a:pPr lvl="1"/>
            <a:endParaRPr lang="en-US" sz="2400" dirty="0">
              <a:latin typeface="Calibri 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618F3-0B06-467B-B309-4F0C4A7EFEDF}"/>
              </a:ext>
            </a:extLst>
          </p:cNvPr>
          <p:cNvSpPr txBox="1"/>
          <p:nvPr/>
        </p:nvSpPr>
        <p:spPr>
          <a:xfrm>
            <a:off x="315574" y="1344056"/>
            <a:ext cx="459970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b="1" dirty="0">
                <a:latin typeface="Calibri "/>
              </a:rPr>
              <a:t>I NEED…</a:t>
            </a:r>
          </a:p>
          <a:p>
            <a:pPr lvl="1"/>
            <a:endParaRPr lang="en-US" sz="2400" b="1" dirty="0">
              <a:latin typeface="Calibri "/>
            </a:endParaRP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moral support.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a sense of humor.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a friend (or family member).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to live a healthy lifestyle.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to be patient.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leadership skills.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courage.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writing skills. (or any other kind of skill).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independence.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love.</a:t>
            </a:r>
          </a:p>
          <a:p>
            <a:pPr lvl="1"/>
            <a:endParaRPr lang="en-US" sz="2400" dirty="0">
              <a:latin typeface="Calibri 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BB65B3-4552-4B43-8440-7E34013D34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0484" y="-138500"/>
            <a:ext cx="8229599" cy="276999"/>
          </a:xfrm>
        </p:spPr>
        <p:txBody>
          <a:bodyPr/>
          <a:lstStyle/>
          <a:p>
            <a:pPr algn="r" rtl="0"/>
            <a:r>
              <a:rPr lang="en-US" sz="4000" b="1" i="0" dirty="0">
                <a:solidFill>
                  <a:srgbClr val="FFFFFF"/>
                </a:solidFill>
                <a:effectLst/>
                <a:latin typeface="Calibri "/>
                <a:ea typeface="Arial" panose="020B0604020202020204" pitchFamily="34" charset="0"/>
                <a:cs typeface="Arial" panose="020B0604020202020204" pitchFamily="34" charset="0"/>
              </a:rPr>
              <a:t>I AM ME Exercise Examples </a:t>
            </a:r>
            <a:br>
              <a:rPr lang="en-US" sz="4000" b="1" i="0" dirty="0">
                <a:solidFill>
                  <a:srgbClr val="FFFFFF"/>
                </a:solidFill>
                <a:effectLst/>
                <a:latin typeface="Calibri 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dirty="0">
                <a:solidFill>
                  <a:srgbClr val="FFFFFF"/>
                </a:solidFill>
                <a:effectLst/>
                <a:latin typeface="Calibri "/>
                <a:ea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sz="4000" dirty="0">
              <a:effectLst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081797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3E217-5196-4925-9BEA-4956B62FA8AB}"/>
              </a:ext>
            </a:extLst>
          </p:cNvPr>
          <p:cNvSpPr txBox="1"/>
          <p:nvPr/>
        </p:nvSpPr>
        <p:spPr>
          <a:xfrm>
            <a:off x="275208" y="1354238"/>
            <a:ext cx="88687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"/>
              </a:rPr>
              <a:t>Hi! My name is </a:t>
            </a:r>
            <a:r>
              <a:rPr lang="en-US" dirty="0">
                <a:latin typeface="Calibri "/>
              </a:rPr>
              <a:t>____________________________________________.</a:t>
            </a:r>
          </a:p>
          <a:p>
            <a:r>
              <a:rPr lang="en-US" dirty="0">
                <a:latin typeface="Calibri "/>
              </a:rPr>
              <a:t> </a:t>
            </a:r>
          </a:p>
          <a:p>
            <a:r>
              <a:rPr lang="en-US" sz="2400" dirty="0">
                <a:latin typeface="Calibri "/>
              </a:rPr>
              <a:t>I am </a:t>
            </a:r>
            <a:r>
              <a:rPr lang="en-US" dirty="0">
                <a:latin typeface="Calibri "/>
              </a:rPr>
              <a:t>___________________________________ </a:t>
            </a:r>
            <a:r>
              <a:rPr lang="en-US" sz="2400" dirty="0">
                <a:latin typeface="Calibri "/>
              </a:rPr>
              <a:t>and</a:t>
            </a:r>
            <a:r>
              <a:rPr lang="en-US" dirty="0">
                <a:latin typeface="Calibri "/>
              </a:rPr>
              <a:t> ____________________________________.      </a:t>
            </a:r>
          </a:p>
          <a:p>
            <a:r>
              <a:rPr lang="en-US" dirty="0">
                <a:latin typeface="Calibri "/>
              </a:rPr>
              <a:t>                    (Choose from the list of “I Am”)                                         (Choose from the list of “I Am”) </a:t>
            </a:r>
          </a:p>
          <a:p>
            <a:endParaRPr lang="en-US" dirty="0">
              <a:latin typeface="Calibri "/>
            </a:endParaRPr>
          </a:p>
          <a:p>
            <a:r>
              <a:rPr lang="en-US" sz="2400" dirty="0">
                <a:latin typeface="Calibri "/>
              </a:rPr>
              <a:t>I am looking to / for an opportunity to </a:t>
            </a:r>
            <a:r>
              <a:rPr lang="en-US" dirty="0">
                <a:latin typeface="Calibri "/>
              </a:rPr>
              <a:t>___________________________________.                    	               (Circle One)                                                            (Choose from the list of “I Seek”) </a:t>
            </a:r>
          </a:p>
          <a:p>
            <a:endParaRPr lang="en-US" dirty="0">
              <a:latin typeface="Calibri "/>
            </a:endParaRPr>
          </a:p>
          <a:p>
            <a:r>
              <a:rPr lang="en-US" sz="2400" dirty="0">
                <a:latin typeface="Calibri "/>
              </a:rPr>
              <a:t>I have </a:t>
            </a:r>
            <a:r>
              <a:rPr lang="en-US" dirty="0">
                <a:latin typeface="Calibri "/>
              </a:rPr>
              <a:t>___________________________________ </a:t>
            </a:r>
            <a:r>
              <a:rPr lang="en-US" sz="2400" dirty="0">
                <a:latin typeface="Calibri "/>
              </a:rPr>
              <a:t>and</a:t>
            </a:r>
            <a:r>
              <a:rPr lang="en-US" dirty="0">
                <a:latin typeface="Calibri "/>
              </a:rPr>
              <a:t> __________________________________.                  	(Choose from the list of “I Have”)                                     (Choose from the list of “I Have”) </a:t>
            </a:r>
          </a:p>
          <a:p>
            <a:endParaRPr lang="en-US" dirty="0">
              <a:latin typeface="Calibri "/>
            </a:endParaRPr>
          </a:p>
          <a:p>
            <a:r>
              <a:rPr lang="en-US" sz="2400" dirty="0">
                <a:latin typeface="Calibri "/>
              </a:rPr>
              <a:t>I bring </a:t>
            </a:r>
            <a:r>
              <a:rPr lang="en-US" dirty="0">
                <a:latin typeface="Calibri "/>
              </a:rPr>
              <a:t>__________________________________ </a:t>
            </a:r>
            <a:r>
              <a:rPr lang="en-US" sz="2400" dirty="0">
                <a:latin typeface="Calibri "/>
              </a:rPr>
              <a:t>and</a:t>
            </a:r>
            <a:r>
              <a:rPr lang="en-US" dirty="0">
                <a:latin typeface="Calibri "/>
              </a:rPr>
              <a:t> ___________________________________.                    	(Choose from the list of “I Bring”)                                    (Choose from the list of “I Bring”) </a:t>
            </a:r>
          </a:p>
          <a:p>
            <a:endParaRPr lang="en-US" dirty="0">
              <a:latin typeface="Calibri "/>
            </a:endParaRPr>
          </a:p>
          <a:p>
            <a:r>
              <a:rPr lang="en-US" sz="2400" dirty="0">
                <a:latin typeface="Calibri "/>
              </a:rPr>
              <a:t>I welcome the chance to talk to you more about </a:t>
            </a:r>
            <a:r>
              <a:rPr lang="en-US" dirty="0">
                <a:latin typeface="Calibri "/>
              </a:rPr>
              <a:t>____________________.                                                                                                      				   		     (Choose from the list of “I Seek”) </a:t>
            </a:r>
          </a:p>
          <a:p>
            <a:endParaRPr lang="en-US" dirty="0">
              <a:latin typeface="Calibri "/>
            </a:endParaRPr>
          </a:p>
          <a:p>
            <a:r>
              <a:rPr lang="en-US" sz="2400" dirty="0">
                <a:latin typeface="Calibri "/>
              </a:rPr>
              <a:t>I really think we could work together to </a:t>
            </a:r>
            <a:r>
              <a:rPr lang="en-US" dirty="0">
                <a:latin typeface="Calibri "/>
              </a:rPr>
              <a:t>__________________________________!                                                                                       		                                     	                (make the world a better, more inclusive place for all!)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F8A845-F163-4F91-8771-E57F7B2A48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3281" y="215556"/>
            <a:ext cx="8229599" cy="276999"/>
          </a:xfrm>
        </p:spPr>
        <p:txBody>
          <a:bodyPr/>
          <a:lstStyle/>
          <a:p>
            <a:pPr algn="r" rtl="0"/>
            <a:r>
              <a:rPr lang="en-US" sz="4000" b="1" i="0" dirty="0">
                <a:solidFill>
                  <a:srgbClr val="FFFFFF"/>
                </a:solidFill>
                <a:effectLst/>
                <a:latin typeface="Calibri "/>
                <a:ea typeface="Arial" panose="020B0604020202020204" pitchFamily="34" charset="0"/>
                <a:cs typeface="Arial" panose="020B0604020202020204" pitchFamily="34" charset="0"/>
              </a:rPr>
              <a:t>My Elevator Pitch Template</a:t>
            </a:r>
            <a:endParaRPr lang="en-US" sz="4000" dirty="0">
              <a:effectLst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760478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19100" y="1167591"/>
            <a:ext cx="9696450" cy="57733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alibri  "/>
              </a:rPr>
              <a:t>Small Group Sessions: </a:t>
            </a:r>
            <a:r>
              <a:rPr lang="en-US" sz="4000" b="1" dirty="0">
                <a:latin typeface="Calibri  "/>
              </a:rPr>
              <a:t> </a:t>
            </a:r>
          </a:p>
          <a:p>
            <a:pPr algn="ctr"/>
            <a:r>
              <a:rPr lang="en-US" sz="4000" i="1" dirty="0">
                <a:latin typeface="Calibri  "/>
              </a:rPr>
              <a:t>Pick 3 out of 5!</a:t>
            </a:r>
          </a:p>
          <a:p>
            <a:pPr algn="ctr"/>
            <a:endParaRPr lang="en-US" sz="3200" b="1" dirty="0">
              <a:latin typeface="Calibri  "/>
            </a:endParaRPr>
          </a:p>
          <a:p>
            <a:pPr marL="863559" lvl="1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Calibri  "/>
              </a:rPr>
              <a:t>Conversations with Carol </a:t>
            </a:r>
            <a:r>
              <a:rPr lang="en-US" sz="2600" dirty="0">
                <a:latin typeface="Calibri  "/>
              </a:rPr>
              <a:t>(Carol Robles-Román, Esq.)</a:t>
            </a:r>
          </a:p>
          <a:p>
            <a:pPr marL="863559" lvl="1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Calibri  "/>
              </a:rPr>
              <a:t>Self-Advocacy and the Workplace </a:t>
            </a:r>
            <a:r>
              <a:rPr lang="en-US" sz="2600" dirty="0">
                <a:latin typeface="Calibri  "/>
              </a:rPr>
              <a:t>(Clarissa Ramos-</a:t>
            </a:r>
            <a:r>
              <a:rPr lang="en-US" sz="2600" dirty="0" err="1">
                <a:latin typeface="Calibri  "/>
              </a:rPr>
              <a:t>Cafarelli</a:t>
            </a:r>
            <a:r>
              <a:rPr lang="en-US" sz="2600" dirty="0">
                <a:latin typeface="Calibri  "/>
              </a:rPr>
              <a:t> and Jessica Palacios)</a:t>
            </a:r>
          </a:p>
          <a:p>
            <a:pPr marL="863559" lvl="1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Calibri  "/>
              </a:rPr>
              <a:t>Self-Advocacy and Mental Health </a:t>
            </a:r>
            <a:r>
              <a:rPr lang="en-US" sz="2600" i="1" dirty="0">
                <a:latin typeface="Calibri  "/>
              </a:rPr>
              <a:t>(</a:t>
            </a:r>
            <a:r>
              <a:rPr lang="en-US" sz="2600" dirty="0">
                <a:latin typeface="Calibri  "/>
              </a:rPr>
              <a:t>Shirley </a:t>
            </a:r>
            <a:r>
              <a:rPr lang="en-US" sz="2600" dirty="0" err="1">
                <a:latin typeface="Calibri  "/>
              </a:rPr>
              <a:t>Leyro</a:t>
            </a:r>
            <a:r>
              <a:rPr lang="en-US" sz="2600" dirty="0">
                <a:latin typeface="Calibri  "/>
              </a:rPr>
              <a:t>, PhD)</a:t>
            </a:r>
          </a:p>
          <a:p>
            <a:pPr marL="863559" lvl="1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Calibri  "/>
              </a:rPr>
              <a:t>Self-Advocacy and Racial Bias </a:t>
            </a:r>
            <a:r>
              <a:rPr lang="en-US" sz="2600" dirty="0">
                <a:latin typeface="Calibri  "/>
              </a:rPr>
              <a:t>(</a:t>
            </a:r>
            <a:r>
              <a:rPr lang="en-US" sz="2600" dirty="0" err="1">
                <a:latin typeface="Calibri  "/>
              </a:rPr>
              <a:t>Kaliras</a:t>
            </a:r>
            <a:r>
              <a:rPr lang="en-US" sz="2600" dirty="0">
                <a:latin typeface="Calibri  "/>
              </a:rPr>
              <a:t> Salas-Ramirez, PhD)</a:t>
            </a:r>
          </a:p>
          <a:p>
            <a:pPr marL="863559" lvl="1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Calibri  "/>
              </a:rPr>
              <a:t>Self-Advocacy and Housing and Benefits </a:t>
            </a:r>
            <a:r>
              <a:rPr lang="en-US" sz="2600" dirty="0">
                <a:latin typeface="Calibri  "/>
              </a:rPr>
              <a:t>(Crystal Vazquez)</a:t>
            </a:r>
          </a:p>
          <a:p>
            <a:pPr algn="ctr"/>
            <a:r>
              <a:rPr lang="en-US" sz="2800" dirty="0">
                <a:latin typeface="Calibri  "/>
              </a:rPr>
              <a:t>-------------------------------------------------------------------------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Calibri  "/>
              </a:rPr>
              <a:t>For Men-as-Allies</a:t>
            </a:r>
            <a:r>
              <a:rPr lang="en-US" sz="2800" i="1" dirty="0">
                <a:latin typeface="Calibri  "/>
              </a:rPr>
              <a:t> </a:t>
            </a:r>
            <a:r>
              <a:rPr lang="en-US" sz="2800" dirty="0">
                <a:latin typeface="Calibri  "/>
              </a:rPr>
              <a:t>(Facilitator: Kris Robinson)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6"/>
            <a:ext cx="6516547" cy="1489348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Taking Charge 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of Your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Self-Advocacy</a:t>
            </a:r>
          </a:p>
        </p:txBody>
      </p:sp>
    </p:spTree>
    <p:extLst>
      <p:ext uri="{BB962C8B-B14F-4D97-AF65-F5344CB8AC3E}">
        <p14:creationId xmlns:p14="http://schemas.microsoft.com/office/powerpoint/2010/main" val="3641153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3785" y="1252872"/>
            <a:ext cx="9247785" cy="577335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EDAE32"/>
                </a:solidFill>
                <a:latin typeface="Calibri  "/>
              </a:rPr>
              <a:t>NYC Needs YOU!!!</a:t>
            </a:r>
            <a:endParaRPr lang="en-US" sz="2800" dirty="0">
              <a:latin typeface="Calibri  "/>
            </a:endParaRPr>
          </a:p>
          <a:p>
            <a:pPr algn="ctr"/>
            <a:r>
              <a:rPr lang="en-US" sz="4000" b="1" dirty="0">
                <a:latin typeface="Calibri  "/>
              </a:rPr>
              <a:t>Want to register to vote?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Calibri  "/>
              </a:rPr>
              <a:t>Visit DemocracyNYC.org</a:t>
            </a:r>
          </a:p>
          <a:p>
            <a:pPr algn="ctr"/>
            <a:endParaRPr lang="en-US" sz="2800" dirty="0">
              <a:latin typeface="Calibri  "/>
            </a:endParaRPr>
          </a:p>
          <a:p>
            <a:pPr algn="ctr"/>
            <a:r>
              <a:rPr lang="en-US" sz="4000" b="1" dirty="0">
                <a:latin typeface="Calibri  "/>
              </a:rPr>
              <a:t>Want to volunteer after today?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Calibri  "/>
              </a:rPr>
              <a:t>Visit Table / talk to Kris </a:t>
            </a:r>
          </a:p>
          <a:p>
            <a:pPr algn="ctr"/>
            <a:endParaRPr lang="en-US" sz="3200" b="1" dirty="0">
              <a:latin typeface="Calibri  "/>
            </a:endParaRPr>
          </a:p>
          <a:p>
            <a:pPr algn="ctr"/>
            <a:r>
              <a:rPr lang="en-US" sz="3800" b="1" dirty="0">
                <a:latin typeface="Calibri  "/>
              </a:rPr>
              <a:t>Want to leave with Community Resources?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Calibri  "/>
              </a:rPr>
              <a:t>Materials are waiting for you at our Resource Table!</a:t>
            </a:r>
          </a:p>
          <a:p>
            <a:pPr algn="ctr"/>
            <a:endParaRPr lang="en-US" sz="2800" dirty="0">
              <a:latin typeface="Calibri  "/>
            </a:endParaRPr>
          </a:p>
          <a:p>
            <a:pPr algn="ctr"/>
            <a:endParaRPr lang="en-US" sz="2800" b="1" dirty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59" y="-112651"/>
            <a:ext cx="6516547" cy="1489348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Action! 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Involved in NYC’s Civic Life! </a:t>
            </a:r>
          </a:p>
        </p:txBody>
      </p:sp>
    </p:spTree>
    <p:extLst>
      <p:ext uri="{BB962C8B-B14F-4D97-AF65-F5344CB8AC3E}">
        <p14:creationId xmlns:p14="http://schemas.microsoft.com/office/powerpoint/2010/main" val="3494704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59" y="-112651"/>
            <a:ext cx="6516547" cy="1489348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Action! 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Involved in NYC’s Civic Life! 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F3BA59-F5EE-4E61-9468-026CD70D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35" y="1612451"/>
            <a:ext cx="8415529" cy="509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1411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42D3F"/>
                </a:solidFill>
                <a:effectLst/>
                <a:latin typeface="Calibri "/>
              </a:rPr>
              <a:t>Navigating the System for People with Developmental Disabilities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>
                <a:solidFill>
                  <a:srgbClr val="242D3F"/>
                </a:solidFill>
                <a:latin typeface="Calibri "/>
              </a:rPr>
              <a:t>YAI.org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242D3F"/>
              </a:solidFill>
              <a:effectLst/>
              <a:latin typeface="Calibri 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rgbClr val="58647F"/>
                </a:solidFill>
                <a:effectLst/>
                <a:latin typeface="&amp;quot"/>
              </a:rPr>
              <a:t>         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6000" dirty="0">
              <a:solidFill>
                <a:srgbClr val="58647F"/>
              </a:solidFill>
              <a:latin typeface="&amp;quo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rgbClr val="58647F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58647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Wed, May 22, 2019 - 10:00 am-12:00 pm (EST) </a:t>
            </a: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Navigating the System for People with Developmental Disabilities">
            <a:extLst>
              <a:ext uri="{FF2B5EF4-FFF2-40B4-BE49-F238E27FC236}">
                <a16:creationId xmlns:a16="http://schemas.microsoft.com/office/drawing/2014/main" id="{2B3F4D1E-7BF9-4306-9D61-92DCF655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59" y="2769927"/>
            <a:ext cx="4532189" cy="22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D6A056-079B-DD4D-8D89-A61ED1545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300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140" y="837247"/>
            <a:ext cx="8027719" cy="5773359"/>
          </a:xfrm>
        </p:spPr>
        <p:txBody>
          <a:bodyPr>
            <a:no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dirty="0">
              <a:latin typeface="Calibri "/>
            </a:endParaRPr>
          </a:p>
          <a:p>
            <a:pPr algn="ctr"/>
            <a:endParaRPr lang="en-US" sz="3200" dirty="0">
              <a:latin typeface="Calibri 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 "/>
              </a:rPr>
              <a:t>Survey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 "/>
              </a:rPr>
              <a:t>Self-Expression Graffiti Wall-Webbing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 "/>
              </a:rPr>
              <a:t>Group Photo and</a:t>
            </a:r>
          </a:p>
          <a:p>
            <a:r>
              <a:rPr lang="en-US" sz="3600" b="1" dirty="0">
                <a:latin typeface="Calibri "/>
              </a:rPr>
              <a:t> </a:t>
            </a:r>
          </a:p>
          <a:p>
            <a:r>
              <a:rPr lang="en-US" sz="3600" b="1" dirty="0">
                <a:latin typeface="Calibri "/>
              </a:rPr>
              <a:t>     Farewell . . .</a:t>
            </a:r>
          </a:p>
          <a:p>
            <a:pPr algn="ctr"/>
            <a:endParaRPr lang="en-US" sz="3600" b="1" dirty="0">
              <a:latin typeface="Calibri "/>
            </a:endParaRPr>
          </a:p>
          <a:p>
            <a:pPr algn="ctr"/>
            <a:r>
              <a:rPr lang="en-US" sz="3600" b="1" i="1" dirty="0">
                <a:latin typeface="Calibri "/>
              </a:rPr>
              <a:t>Stay in touch!</a:t>
            </a:r>
            <a:endParaRPr lang="en-US" sz="3600" i="1" dirty="0">
              <a:latin typeface="Calibri "/>
            </a:endParaRPr>
          </a:p>
          <a:p>
            <a:pPr algn="ctr"/>
            <a:endParaRPr lang="en-US" sz="2000" dirty="0">
              <a:latin typeface="Calibri 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247394"/>
            <a:ext cx="6516547" cy="148934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"/>
              </a:rPr>
              <a:t>Closing (Meaningful) Fun! </a:t>
            </a:r>
          </a:p>
        </p:txBody>
      </p:sp>
    </p:spTree>
    <p:extLst>
      <p:ext uri="{BB962C8B-B14F-4D97-AF65-F5344CB8AC3E}">
        <p14:creationId xmlns:p14="http://schemas.microsoft.com/office/powerpoint/2010/main" val="3833436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383" y="230540"/>
            <a:ext cx="6412373" cy="477346"/>
          </a:xfrm>
        </p:spPr>
        <p:txBody>
          <a:bodyPr anchor="ctr">
            <a:noAutofit/>
          </a:bodyPr>
          <a:lstStyle/>
          <a:p>
            <a:pPr algn="r"/>
            <a:br>
              <a:rPr lang="en-US" sz="4000" b="1" i="1" dirty="0">
                <a:solidFill>
                  <a:schemeClr val="bg1"/>
                </a:solidFill>
              </a:rPr>
            </a:br>
            <a:r>
              <a:rPr lang="en-US" sz="4800" spc="-150" dirty="0">
                <a:solidFill>
                  <a:schemeClr val="bg1"/>
                </a:solidFill>
                <a:latin typeface="Calibri  "/>
              </a:rPr>
              <a:t>¡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Gracias!-2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EC62E-E488-4009-AB61-199F7A4D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5" y="1179155"/>
            <a:ext cx="8861950" cy="5584785"/>
          </a:xfrm>
        </p:spPr>
        <p:txBody>
          <a:bodyPr/>
          <a:lstStyle/>
          <a:p>
            <a:pPr algn="ctr"/>
            <a:r>
              <a:rPr lang="en-US" sz="2400" b="1" dirty="0"/>
              <a:t>We wish to express our profound thanks to our generous hosts </a:t>
            </a:r>
          </a:p>
          <a:p>
            <a:pPr algn="ctr"/>
            <a:r>
              <a:rPr lang="en-US" sz="2400" b="1" dirty="0"/>
              <a:t>here at Guttman Community College!</a:t>
            </a:r>
          </a:p>
          <a:p>
            <a:pPr algn="ctr"/>
            <a:r>
              <a:rPr lang="en-US" sz="2400" i="1" dirty="0"/>
              <a:t>-------------------------------</a:t>
            </a:r>
            <a:endParaRPr lang="en-US" sz="2400" dirty="0"/>
          </a:p>
          <a:p>
            <a:pPr algn="ctr"/>
            <a:r>
              <a:rPr lang="en-US" sz="2400" b="1" dirty="0"/>
              <a:t>And to these organizations for their collaboration:</a:t>
            </a:r>
          </a:p>
          <a:p>
            <a:r>
              <a:rPr lang="en-US" sz="2400" dirty="0"/>
              <a:t>                         Hunter College		                 </a:t>
            </a:r>
            <a:r>
              <a:rPr lang="en-US" sz="2400" b="1" dirty="0" err="1"/>
              <a:t>Include</a:t>
            </a:r>
            <a:r>
              <a:rPr lang="en-US" sz="2400" dirty="0" err="1"/>
              <a:t>nyc</a:t>
            </a:r>
            <a:endParaRPr lang="en-US" sz="2400" dirty="0"/>
          </a:p>
          <a:p>
            <a:pPr algn="ctr"/>
            <a:r>
              <a:rPr lang="en-US" sz="2400" dirty="0"/>
              <a:t>         Girls for Gender Equity	            Latin Women in Action </a:t>
            </a:r>
          </a:p>
          <a:p>
            <a:r>
              <a:rPr lang="en-US" sz="2400" dirty="0"/>
              <a:t>                               Loisaida	                         Mano a mano</a:t>
            </a:r>
          </a:p>
          <a:p>
            <a:r>
              <a:rPr lang="en-US" sz="2400" dirty="0"/>
              <a:t>                                  Masa		                   </a:t>
            </a:r>
            <a:r>
              <a:rPr lang="en-US" sz="2400" dirty="0" err="1"/>
              <a:t>Sinergia</a:t>
            </a:r>
            <a:endParaRPr lang="en-US" sz="2400" dirty="0"/>
          </a:p>
          <a:p>
            <a:pPr algn="ctr"/>
            <a:r>
              <a:rPr lang="en-US" sz="2400" dirty="0" err="1"/>
              <a:t>Consulado</a:t>
            </a:r>
            <a:r>
              <a:rPr lang="en-US" sz="2400" dirty="0"/>
              <a:t> General del Ecuador </a:t>
            </a:r>
            <a:r>
              <a:rPr lang="en-US" sz="2400" dirty="0" err="1"/>
              <a:t>en</a:t>
            </a:r>
            <a:r>
              <a:rPr lang="en-US" sz="2400" dirty="0"/>
              <a:t> New York</a:t>
            </a:r>
          </a:p>
          <a:p>
            <a:pPr algn="ctr"/>
            <a:r>
              <a:rPr lang="en-US" sz="2400" dirty="0" err="1"/>
              <a:t>Consulado</a:t>
            </a:r>
            <a:r>
              <a:rPr lang="en-US" sz="2400" dirty="0"/>
              <a:t> General del Mexico </a:t>
            </a:r>
            <a:r>
              <a:rPr lang="en-US" sz="2400" dirty="0" err="1"/>
              <a:t>en</a:t>
            </a:r>
            <a:r>
              <a:rPr lang="en-US" sz="2400" dirty="0"/>
              <a:t> New York</a:t>
            </a:r>
          </a:p>
          <a:p>
            <a:pPr algn="ctr"/>
            <a:r>
              <a:rPr lang="en-US" sz="2400" dirty="0"/>
              <a:t>L.O.V.E. (Latinas On the Verge of Excellence) Mentoring</a:t>
            </a:r>
          </a:p>
          <a:p>
            <a:pPr algn="ctr"/>
            <a:r>
              <a:rPr lang="en-US" sz="2400" i="1" dirty="0"/>
              <a:t>-------------------------------</a:t>
            </a:r>
          </a:p>
          <a:p>
            <a:pPr algn="ctr"/>
            <a:r>
              <a:rPr lang="en-US" sz="2400" i="1" dirty="0"/>
              <a:t>And thank you to the New York Women’s Foundation and the </a:t>
            </a:r>
          </a:p>
          <a:p>
            <a:pPr algn="ctr"/>
            <a:r>
              <a:rPr lang="en-US" sz="2400" i="1" dirty="0"/>
              <a:t>Coca-Cola Foundation for its direct support for this effort … </a:t>
            </a:r>
          </a:p>
          <a:p>
            <a:pPr algn="ctr"/>
            <a:r>
              <a:rPr lang="en-US" sz="2800" b="1" i="1" spc="-300" dirty="0">
                <a:solidFill>
                  <a:schemeClr val="tx1"/>
                </a:solidFill>
                <a:latin typeface="Calibri  "/>
              </a:rPr>
              <a:t>¡ </a:t>
            </a:r>
            <a:r>
              <a:rPr lang="en-US" sz="2400" b="1" i="1" dirty="0"/>
              <a:t>Gracias! 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B78D4-788B-42BF-AD92-59B39659A9F8}"/>
              </a:ext>
            </a:extLst>
          </p:cNvPr>
          <p:cNvSpPr txBox="1"/>
          <p:nvPr/>
        </p:nvSpPr>
        <p:spPr>
          <a:xfrm>
            <a:off x="5373569" y="-17033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Calibri  "/>
              </a:rPr>
              <a:t> 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Thank you-!-2</a:t>
            </a:r>
            <a:endParaRPr lang="en-US" sz="4000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383857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30" y="1194811"/>
            <a:ext cx="7903770" cy="5773359"/>
          </a:xfrm>
        </p:spPr>
        <p:txBody>
          <a:bodyPr>
            <a:noAutofit/>
          </a:bodyPr>
          <a:lstStyle/>
          <a:p>
            <a:pPr algn="ctr"/>
            <a:endParaRPr lang="en-US" sz="2400" b="1" dirty="0">
              <a:latin typeface="Calibri  "/>
            </a:endParaRPr>
          </a:p>
          <a:p>
            <a:pPr algn="ctr"/>
            <a:r>
              <a:rPr lang="en-US" sz="3600" cap="small" dirty="0">
                <a:latin typeface="Calibri  "/>
              </a:rPr>
              <a:t>Today we aim to deliver tools, </a:t>
            </a:r>
          </a:p>
          <a:p>
            <a:pPr algn="ctr"/>
            <a:r>
              <a:rPr lang="en-US" sz="3600" cap="small" dirty="0">
                <a:latin typeface="Calibri  "/>
              </a:rPr>
              <a:t>empowering you to:</a:t>
            </a:r>
          </a:p>
          <a:p>
            <a:endParaRPr lang="en-US" sz="2800" cap="small" dirty="0">
              <a:latin typeface="Calibri  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cap="small" dirty="0">
                <a:latin typeface="Calibri  "/>
              </a:rPr>
              <a:t> </a:t>
            </a:r>
            <a:r>
              <a:rPr lang="en-US" sz="3200" b="1" i="1" cap="small" dirty="0">
                <a:latin typeface="Calibri  "/>
              </a:rPr>
              <a:t>Take charge </a:t>
            </a:r>
            <a:r>
              <a:rPr lang="en-US" sz="2800" cap="small" dirty="0">
                <a:latin typeface="Calibri  "/>
              </a:rPr>
              <a:t>of your self-advocacy</a:t>
            </a:r>
          </a:p>
          <a:p>
            <a:endParaRPr lang="en-US" sz="2800" cap="small" dirty="0">
              <a:latin typeface="Calibri  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cap="small" dirty="0">
                <a:latin typeface="Calibri  "/>
              </a:rPr>
              <a:t>Take action </a:t>
            </a:r>
            <a:r>
              <a:rPr lang="en-US" sz="2800" cap="small" dirty="0">
                <a:latin typeface="Calibri  "/>
              </a:rPr>
              <a:t>getting involved in NYC’s civic life </a:t>
            </a:r>
          </a:p>
          <a:p>
            <a:r>
              <a:rPr lang="en-US" sz="2800" cap="small" dirty="0">
                <a:latin typeface="Calibri  "/>
              </a:rPr>
              <a:t>     (in the Latinx &amp;/or general community); and, </a:t>
            </a:r>
          </a:p>
          <a:p>
            <a:endParaRPr lang="en-US" sz="2800" cap="small" dirty="0">
              <a:latin typeface="Calibri  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cap="small" dirty="0">
                <a:latin typeface="Calibri  "/>
              </a:rPr>
              <a:t>Take home </a:t>
            </a:r>
            <a:r>
              <a:rPr lang="en-US" sz="2800" cap="small" dirty="0">
                <a:latin typeface="Calibri  "/>
              </a:rPr>
              <a:t>new experiences, new connections, new resources.</a:t>
            </a:r>
            <a:endParaRPr lang="en-US" sz="2800" b="1" dirty="0">
              <a:latin typeface="Calibri  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5" y="-114460"/>
            <a:ext cx="4828833" cy="85620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Today’s Goals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i="1" dirty="0" err="1">
                <a:solidFill>
                  <a:schemeClr val="bg1"/>
                </a:solidFill>
              </a:rPr>
              <a:t>objetivos</a:t>
            </a:r>
            <a:r>
              <a:rPr lang="en-US" sz="4000" b="1" i="1" dirty="0">
                <a:solidFill>
                  <a:schemeClr val="bg1"/>
                </a:solidFill>
              </a:rPr>
              <a:t> de hoy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02846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DE05B-C3F7-4F94-99F1-EBE745F688D5}"/>
              </a:ext>
            </a:extLst>
          </p:cNvPr>
          <p:cNvSpPr txBox="1"/>
          <p:nvPr/>
        </p:nvSpPr>
        <p:spPr>
          <a:xfrm>
            <a:off x="591127" y="1646382"/>
            <a:ext cx="79617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  "/>
              </a:rPr>
              <a:t>Debbie Fink</a:t>
            </a:r>
            <a:endParaRPr lang="en-US" sz="3200" dirty="0">
              <a:latin typeface="Calibri  "/>
            </a:endParaRPr>
          </a:p>
          <a:p>
            <a:pPr algn="ctr"/>
            <a:r>
              <a:rPr lang="en-US" sz="3200" dirty="0">
                <a:latin typeface="Calibri  "/>
              </a:rPr>
              <a:t>Director, Community Outreach &amp; Impact</a:t>
            </a:r>
          </a:p>
          <a:p>
            <a:pPr algn="ctr"/>
            <a:r>
              <a:rPr lang="en-US" sz="3200" u="sng" dirty="0">
                <a:latin typeface="Calibri  "/>
                <a:hlinkClick r:id="rId2"/>
              </a:rPr>
              <a:t>DebbieF@RespectAbility.org</a:t>
            </a:r>
            <a:endParaRPr lang="en-US" sz="3200" dirty="0">
              <a:latin typeface="Calibri  "/>
            </a:endParaRPr>
          </a:p>
          <a:p>
            <a:pPr algn="ctr"/>
            <a:r>
              <a:rPr lang="en-US" sz="3200" dirty="0">
                <a:latin typeface="Calibri  "/>
              </a:rPr>
              <a:t>11333 Woodglen Drive, Suite 102</a:t>
            </a:r>
          </a:p>
          <a:p>
            <a:pPr algn="ctr"/>
            <a:r>
              <a:rPr lang="en-US" sz="3200" dirty="0">
                <a:latin typeface="Calibri  "/>
              </a:rPr>
              <a:t>Rockville, MD  20852</a:t>
            </a:r>
          </a:p>
          <a:p>
            <a:pPr algn="ctr"/>
            <a:r>
              <a:rPr lang="en-US" sz="3200" dirty="0">
                <a:latin typeface="Calibri  "/>
              </a:rPr>
              <a:t>Office:  (202) 517-6272</a:t>
            </a:r>
          </a:p>
          <a:p>
            <a:pPr algn="ctr"/>
            <a:r>
              <a:rPr lang="en-US" sz="3200" u="sng" dirty="0">
                <a:latin typeface="Calibri  "/>
                <a:hlinkClick r:id="rId3"/>
              </a:rPr>
              <a:t>www.RespectAbility.org</a:t>
            </a:r>
            <a:endParaRPr lang="en-US" sz="3200" u="sng" dirty="0">
              <a:latin typeface="Calibri  "/>
            </a:endParaRPr>
          </a:p>
          <a:p>
            <a:pPr algn="ctr"/>
            <a:endParaRPr lang="en-US" sz="3200" u="sng" dirty="0">
              <a:latin typeface="Calibri  "/>
            </a:endParaRPr>
          </a:p>
          <a:p>
            <a:pPr algn="ctr"/>
            <a:endParaRPr lang="en-US" sz="3200" u="sng" dirty="0">
              <a:latin typeface="Calibri  "/>
            </a:endParaRPr>
          </a:p>
          <a:p>
            <a:pPr algn="ctr"/>
            <a:r>
              <a:rPr lang="en-US" sz="1800" dirty="0">
                <a:latin typeface="Calibri  "/>
              </a:rPr>
              <a:t>© </a:t>
            </a:r>
            <a:r>
              <a:rPr lang="en-US" sz="1800" dirty="0" err="1">
                <a:latin typeface="Calibri  "/>
              </a:rPr>
              <a:t>RespectAbility</a:t>
            </a:r>
            <a:r>
              <a:rPr lang="en-US" sz="1800" dirty="0">
                <a:latin typeface="Calibri  "/>
              </a:rPr>
              <a:t>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1CDEFE-B4EF-4AF6-8D3D-F2D47F82B1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0882" y="-32061"/>
            <a:ext cx="8248650" cy="228983"/>
          </a:xfrm>
        </p:spPr>
        <p:txBody>
          <a:bodyPr/>
          <a:lstStyle/>
          <a:p>
            <a:pPr algn="r"/>
            <a:r>
              <a:rPr lang="en-US" sz="4400" b="1" dirty="0">
                <a:solidFill>
                  <a:srgbClr val="FFFFFF"/>
                </a:solidFill>
                <a:latin typeface="Calibri  "/>
                <a:cs typeface="Arial" panose="020B0604020202020204" pitchFamily="34" charset="0"/>
              </a:rPr>
              <a:t>Stay in touch with us!</a:t>
            </a:r>
            <a:br>
              <a:rPr lang="en-US" sz="4400" b="1" dirty="0">
                <a:solidFill>
                  <a:srgbClr val="FFFFFF"/>
                </a:solidFill>
                <a:latin typeface="Calibri  "/>
                <a:cs typeface="Arial" panose="020B0604020202020204" pitchFamily="34" charset="0"/>
              </a:rPr>
            </a:br>
            <a:r>
              <a:rPr lang="es-E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mantenerse en contacto con nosotros</a:t>
            </a:r>
            <a:br>
              <a:rPr lang="es-E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sz="4400" b="1" dirty="0">
                <a:solidFill>
                  <a:srgbClr val="FFFFFF"/>
                </a:solidFill>
                <a:latin typeface="Calibri  "/>
                <a:cs typeface="Arial" panose="020B0604020202020204" pitchFamily="34" charset="0"/>
              </a:rPr>
            </a:br>
            <a:endParaRPr lang="en-US" dirty="0">
              <a:effectLst/>
              <a:latin typeface="Calibri  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31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3"/>
              </a:rPr>
              <a:t>600 × 460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EA884-827A-43AA-874B-8BE946BB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-49695"/>
            <a:ext cx="8229599" cy="49695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JOIN US in DC on July 29th!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Annual Capitol Hill Summit 2</a:t>
            </a:r>
            <a:endParaRPr lang="en-US" sz="4000" dirty="0"/>
          </a:p>
        </p:txBody>
      </p:sp>
      <p:pic>
        <p:nvPicPr>
          <p:cNvPr id="9" name="Picture 8" descr="From Washington to Hollywood and Beyond: The Future of Americans with Disabilities. RespectAbility Logo. Five images in photo frames, including people with disabilities, Hollywood, the capitol building, and Oscar statues">
            <a:extLst>
              <a:ext uri="{FF2B5EF4-FFF2-40B4-BE49-F238E27FC236}">
                <a16:creationId xmlns:a16="http://schemas.microsoft.com/office/drawing/2014/main" id="{E227DDB3-3188-4DC4-B72E-95508D5BD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9298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4F004C-AE9E-46F6-BFC1-2EDE1B4FD1DB}"/>
              </a:ext>
            </a:extLst>
          </p:cNvPr>
          <p:cNvSpPr/>
          <p:nvPr/>
        </p:nvSpPr>
        <p:spPr>
          <a:xfrm>
            <a:off x="109694" y="64363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  "/>
              </a:rPr>
              <a:t>MONDAY, JULY 29</a:t>
            </a:r>
            <a:r>
              <a:rPr lang="en-US" sz="1800" b="1" baseline="30000" dirty="0">
                <a:solidFill>
                  <a:schemeClr val="tx1"/>
                </a:solidFill>
                <a:latin typeface="Calibri  "/>
              </a:rPr>
              <a:t>TH</a:t>
            </a:r>
            <a:r>
              <a:rPr lang="en-US" sz="1800" b="1" dirty="0">
                <a:solidFill>
                  <a:schemeClr val="tx1"/>
                </a:solidFill>
                <a:latin typeface="Calibri  "/>
              </a:rPr>
              <a:t>, Washington, D.C.:  www.respectability.org/2018/11/2019-dc-summit/ 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6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68" y="857007"/>
            <a:ext cx="8608063" cy="577335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  "/>
              </a:rPr>
              <a:t> </a:t>
            </a:r>
          </a:p>
          <a:p>
            <a:pPr algn="ctr"/>
            <a:r>
              <a:rPr lang="en-US" sz="4400" i="1" dirty="0">
                <a:latin typeface="Calibri  "/>
              </a:rPr>
              <a:t>Please note that any views expressed by today’s speakers are solely in a personal capacity and are not intended to represent the views of their companies, organizations or </a:t>
            </a:r>
            <a:r>
              <a:rPr lang="en-US" sz="4400" i="1" dirty="0" err="1">
                <a:latin typeface="Calibri  "/>
              </a:rPr>
              <a:t>RespectAbility</a:t>
            </a:r>
            <a:r>
              <a:rPr lang="en-US" sz="4400" i="1" dirty="0">
                <a:latin typeface="Calibri  "/>
              </a:rPr>
              <a:t>; or to be taken as </a:t>
            </a:r>
          </a:p>
          <a:p>
            <a:pPr algn="ctr"/>
            <a:r>
              <a:rPr lang="en-US" sz="4400" i="1" dirty="0">
                <a:latin typeface="Calibri  "/>
              </a:rPr>
              <a:t>legal or medical counsel.</a:t>
            </a:r>
            <a:endParaRPr lang="en-US" sz="4400" dirty="0">
              <a:solidFill>
                <a:schemeClr val="tx1"/>
              </a:solidFill>
              <a:highlight>
                <a:srgbClr val="FFFF00"/>
              </a:highlight>
              <a:latin typeface="Calibri  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114300"/>
            <a:ext cx="6516547" cy="1681383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Disclaimer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 err="1">
                <a:solidFill>
                  <a:schemeClr val="bg1"/>
                </a:solidFill>
                <a:latin typeface="Calibri  "/>
              </a:rPr>
              <a:t>renuncia</a:t>
            </a:r>
            <a:endParaRPr lang="en-US" sz="4000" b="1" dirty="0">
              <a:solidFill>
                <a:schemeClr val="bg1"/>
              </a:solidFill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176661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730" y="277743"/>
            <a:ext cx="6412373" cy="477346"/>
          </a:xfrm>
        </p:spPr>
        <p:txBody>
          <a:bodyPr anchor="ctr">
            <a:noAutofit/>
          </a:bodyPr>
          <a:lstStyle/>
          <a:p>
            <a:pPr algn="r"/>
            <a:br>
              <a:rPr lang="en-US" sz="4000" b="1" i="1" dirty="0">
                <a:solidFill>
                  <a:schemeClr val="bg1"/>
                </a:solidFill>
              </a:rPr>
            </a:br>
            <a:r>
              <a:rPr lang="en-US" sz="4800" spc="-150" dirty="0">
                <a:solidFill>
                  <a:schemeClr val="bg1"/>
                </a:solidFill>
                <a:latin typeface="Calibri  "/>
              </a:rPr>
              <a:t>¡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Gracias!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EC62E-E488-4009-AB61-199F7A4D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728" y="1164031"/>
            <a:ext cx="8861950" cy="5584785"/>
          </a:xfrm>
        </p:spPr>
        <p:txBody>
          <a:bodyPr/>
          <a:lstStyle/>
          <a:p>
            <a:pPr algn="ctr"/>
            <a:r>
              <a:rPr lang="en-US" sz="2400" b="1" dirty="0"/>
              <a:t>We wish to express our profound thanks to our generous hosts </a:t>
            </a:r>
          </a:p>
          <a:p>
            <a:pPr algn="ctr"/>
            <a:r>
              <a:rPr lang="en-US" sz="2400" b="1" dirty="0"/>
              <a:t>here at Guttman Community College!</a:t>
            </a:r>
          </a:p>
          <a:p>
            <a:pPr algn="ctr"/>
            <a:r>
              <a:rPr lang="en-US" sz="2400" i="1" dirty="0"/>
              <a:t>-------------------------------</a:t>
            </a:r>
            <a:endParaRPr lang="en-US" sz="2400" dirty="0"/>
          </a:p>
          <a:p>
            <a:pPr algn="ctr"/>
            <a:r>
              <a:rPr lang="en-US" sz="2400" b="1" dirty="0"/>
              <a:t>And to these organizations for their collaboration:</a:t>
            </a:r>
          </a:p>
          <a:p>
            <a:r>
              <a:rPr lang="en-US" sz="2400" dirty="0"/>
              <a:t>                         Hunter College		                 </a:t>
            </a:r>
            <a:r>
              <a:rPr lang="en-US" sz="2400" b="1" dirty="0" err="1"/>
              <a:t>Include</a:t>
            </a:r>
            <a:r>
              <a:rPr lang="en-US" sz="2400" dirty="0" err="1"/>
              <a:t>nyc</a:t>
            </a:r>
            <a:endParaRPr lang="en-US" sz="2400" dirty="0"/>
          </a:p>
          <a:p>
            <a:pPr algn="ctr"/>
            <a:r>
              <a:rPr lang="en-US" sz="2400" dirty="0"/>
              <a:t>         Girls for Gender Equity	            Latin Women in Action </a:t>
            </a:r>
          </a:p>
          <a:p>
            <a:r>
              <a:rPr lang="en-US" sz="2400" dirty="0"/>
              <a:t>                               Loisaida	                         Mano a mano</a:t>
            </a:r>
          </a:p>
          <a:p>
            <a:r>
              <a:rPr lang="en-US" sz="2400" dirty="0"/>
              <a:t>                                  Masa		                   </a:t>
            </a:r>
            <a:r>
              <a:rPr lang="en-US" sz="2400" dirty="0" err="1"/>
              <a:t>Sinergia</a:t>
            </a:r>
            <a:endParaRPr lang="en-US" sz="2400" dirty="0"/>
          </a:p>
          <a:p>
            <a:pPr algn="ctr"/>
            <a:r>
              <a:rPr lang="en-US" sz="2400" dirty="0" err="1"/>
              <a:t>Consulado</a:t>
            </a:r>
            <a:r>
              <a:rPr lang="en-US" sz="2400" dirty="0"/>
              <a:t> General del Ecuador </a:t>
            </a:r>
            <a:r>
              <a:rPr lang="en-US" sz="2400" dirty="0" err="1"/>
              <a:t>en</a:t>
            </a:r>
            <a:r>
              <a:rPr lang="en-US" sz="2400" dirty="0"/>
              <a:t> New York</a:t>
            </a:r>
          </a:p>
          <a:p>
            <a:pPr algn="ctr"/>
            <a:r>
              <a:rPr lang="en-US" sz="2400" dirty="0" err="1"/>
              <a:t>Consulado</a:t>
            </a:r>
            <a:r>
              <a:rPr lang="en-US" sz="2400" dirty="0"/>
              <a:t> General del Mexico </a:t>
            </a:r>
            <a:r>
              <a:rPr lang="en-US" sz="2400" dirty="0" err="1"/>
              <a:t>en</a:t>
            </a:r>
            <a:r>
              <a:rPr lang="en-US" sz="2400" dirty="0"/>
              <a:t> New York</a:t>
            </a:r>
          </a:p>
          <a:p>
            <a:pPr algn="ctr"/>
            <a:r>
              <a:rPr lang="en-US" sz="2400" dirty="0"/>
              <a:t>L.O.V.E. (Latinas On the Verge of Excellence) Mentoring</a:t>
            </a:r>
          </a:p>
          <a:p>
            <a:pPr algn="ctr"/>
            <a:r>
              <a:rPr lang="en-US" sz="2400" i="1" dirty="0"/>
              <a:t>-------------------------------</a:t>
            </a:r>
          </a:p>
          <a:p>
            <a:pPr algn="ctr"/>
            <a:r>
              <a:rPr lang="en-US" sz="2400" i="1" dirty="0"/>
              <a:t>Thank you to the New York Women’s Foundation and the </a:t>
            </a:r>
          </a:p>
          <a:p>
            <a:pPr algn="ctr"/>
            <a:r>
              <a:rPr lang="en-US" sz="2400" i="1" dirty="0"/>
              <a:t>Coca-Cola Foundation for its direct support for this effort … </a:t>
            </a:r>
          </a:p>
          <a:p>
            <a:pPr algn="ctr"/>
            <a:r>
              <a:rPr lang="en-US" sz="2800" b="1" i="1" spc="-300" dirty="0">
                <a:solidFill>
                  <a:schemeClr val="tx1"/>
                </a:solidFill>
                <a:latin typeface="Calibri  "/>
              </a:rPr>
              <a:t>¡ </a:t>
            </a:r>
            <a:r>
              <a:rPr lang="en-US" sz="2400" b="1" i="1" dirty="0"/>
              <a:t>Gracias!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B78D4-788B-42BF-AD92-59B39659A9F8}"/>
              </a:ext>
            </a:extLst>
          </p:cNvPr>
          <p:cNvSpPr txBox="1"/>
          <p:nvPr/>
        </p:nvSpPr>
        <p:spPr>
          <a:xfrm>
            <a:off x="6352166" y="0"/>
            <a:ext cx="26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Calibri  "/>
              </a:rPr>
              <a:t> 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Thank you!</a:t>
            </a:r>
            <a:endParaRPr lang="en-US" sz="4000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364651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635" y="1302395"/>
            <a:ext cx="8148116" cy="5049694"/>
          </a:xfrm>
          <a:ln>
            <a:solidFill>
              <a:srgbClr val="EDAE32"/>
            </a:solidFill>
          </a:ln>
        </p:spPr>
        <p:txBody>
          <a:bodyPr>
            <a:noAutofit/>
          </a:bodyPr>
          <a:lstStyle/>
          <a:p>
            <a:r>
              <a:rPr lang="en-US" sz="3600" b="1" dirty="0"/>
              <a:t>Elizabeth Jones</a:t>
            </a:r>
            <a:r>
              <a:rPr lang="en-US" sz="3600" dirty="0"/>
              <a:t> is the Manager of Partnerships for </a:t>
            </a:r>
            <a:r>
              <a:rPr lang="en-US" sz="3600" dirty="0" err="1"/>
              <a:t>RespectAbility</a:t>
            </a:r>
            <a:r>
              <a:rPr lang="en-US" sz="3600" dirty="0"/>
              <a:t>. </a:t>
            </a:r>
          </a:p>
          <a:p>
            <a:r>
              <a:rPr lang="en-US" sz="3600" dirty="0"/>
              <a:t>Born in Honduras, she is a lifelong advocate for people with </a:t>
            </a:r>
          </a:p>
          <a:p>
            <a:r>
              <a:rPr lang="en-US" sz="3600" dirty="0"/>
              <a:t>disabilities, and ensures smooth operations of the office, expanding </a:t>
            </a:r>
            <a:r>
              <a:rPr lang="en-US" sz="3600" dirty="0" err="1"/>
              <a:t>RespectAbility’s</a:t>
            </a:r>
            <a:r>
              <a:rPr lang="en-US" sz="3600" dirty="0"/>
              <a:t> impact for people with disabilities. Elizabeth enjoys watching </a:t>
            </a:r>
            <a:r>
              <a:rPr lang="en-US" sz="3600" i="1" dirty="0"/>
              <a:t>telenovelas</a:t>
            </a:r>
            <a:r>
              <a:rPr lang="en-US" sz="3600" dirty="0"/>
              <a:t> and </a:t>
            </a:r>
            <a:r>
              <a:rPr lang="en-US" sz="3600" i="1" dirty="0"/>
              <a:t>Cold Mango on a Hot Day.</a:t>
            </a:r>
            <a:endParaRPr lang="en-US" sz="3600" i="1" dirty="0">
              <a:latin typeface="Calibri  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491B6-6409-4237-9B2D-859795C1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66" y="-116807"/>
            <a:ext cx="8229599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Introduction-1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La introducción-1</a:t>
            </a:r>
            <a:endParaRPr lang="en-US" dirty="0"/>
          </a:p>
        </p:txBody>
      </p:sp>
      <p:pic>
        <p:nvPicPr>
          <p:cNvPr id="7" name="Picture 6" descr="Elizabeth Jones, smiling at the camera. &#10;">
            <a:extLst>
              <a:ext uri="{FF2B5EF4-FFF2-40B4-BE49-F238E27FC236}">
                <a16:creationId xmlns:a16="http://schemas.microsoft.com/office/drawing/2014/main" id="{13A6BD20-4715-4D91-BC88-01348CD2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1508427"/>
            <a:ext cx="2318815" cy="2318815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343065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5" y="1257300"/>
            <a:ext cx="8839726" cy="504969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  "/>
              </a:rPr>
              <a:t>Amanda Lopez, </a:t>
            </a:r>
            <a:r>
              <a:rPr lang="en-US" sz="3600" dirty="0">
                <a:latin typeface="Calibri  "/>
              </a:rPr>
              <a:t>a Cuban-American</a:t>
            </a:r>
          </a:p>
          <a:p>
            <a:r>
              <a:rPr lang="en-US" sz="3600" dirty="0">
                <a:latin typeface="Calibri  "/>
              </a:rPr>
              <a:t>performer, was born with Latin </a:t>
            </a:r>
          </a:p>
          <a:p>
            <a:r>
              <a:rPr lang="en-US" sz="3600" dirty="0">
                <a:latin typeface="Calibri  "/>
              </a:rPr>
              <a:t>rhythm in her blood. She has </a:t>
            </a:r>
          </a:p>
          <a:p>
            <a:r>
              <a:rPr lang="en-US" sz="3600" dirty="0">
                <a:latin typeface="Calibri  "/>
              </a:rPr>
              <a:t>been dancing and singing forever. </a:t>
            </a:r>
          </a:p>
          <a:p>
            <a:r>
              <a:rPr lang="en-US" sz="3600" dirty="0">
                <a:latin typeface="Calibri  "/>
              </a:rPr>
              <a:t>Amanda earned a degree in </a:t>
            </a:r>
          </a:p>
          <a:p>
            <a:r>
              <a:rPr lang="en-US" sz="3600" dirty="0">
                <a:latin typeface="Calibri  "/>
              </a:rPr>
              <a:t>musical theater at The Boston Conservatory. Amanda resides in NYC; performs with the  off-Broadway musical </a:t>
            </a:r>
            <a:r>
              <a:rPr lang="en-US" sz="3600" b="1" dirty="0">
                <a:latin typeface="Calibri  "/>
              </a:rPr>
              <a:t>Addy &amp; Uno </a:t>
            </a:r>
            <a:r>
              <a:rPr lang="en-US" sz="3600" dirty="0">
                <a:latin typeface="Calibri  "/>
              </a:rPr>
              <a:t>– the first family musical about disability; and is represented by Daniel Hoff Agency.</a:t>
            </a:r>
            <a:endParaRPr lang="en-US" sz="3600" b="1" dirty="0">
              <a:latin typeface="Calibri  "/>
            </a:endParaRPr>
          </a:p>
          <a:p>
            <a:endParaRPr lang="en-US" sz="3600" dirty="0">
              <a:latin typeface="Calibri  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491B6-6409-4237-9B2D-859795C1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91" y="-76668"/>
            <a:ext cx="8229599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Amanda Lopez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Singer/Actress</a:t>
            </a:r>
            <a:endParaRPr lang="en-US" dirty="0"/>
          </a:p>
        </p:txBody>
      </p:sp>
      <p:pic>
        <p:nvPicPr>
          <p:cNvPr id="5" name="Picture 4" descr="Amanda Lopez smiling and singing into the microphone. &#10;">
            <a:extLst>
              <a:ext uri="{FF2B5EF4-FFF2-40B4-BE49-F238E27FC236}">
                <a16:creationId xmlns:a16="http://schemas.microsoft.com/office/drawing/2014/main" id="{F19F2B56-067C-46C0-9A7C-C2C41054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845" y="1353324"/>
            <a:ext cx="2267886" cy="2267886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4831492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Slides">
  <a:themeElements>
    <a:clrScheme name="Custom 1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124D95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2514</Words>
  <Application>Microsoft Macintosh PowerPoint</Application>
  <PresentationFormat>On-screen Show (4:3)</PresentationFormat>
  <Paragraphs>559</Paragraphs>
  <Slides>51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9" baseType="lpstr">
      <vt:lpstr>Wingdings 2</vt:lpstr>
      <vt:lpstr>Calibri  </vt:lpstr>
      <vt:lpstr>Courier New</vt:lpstr>
      <vt:lpstr>Calibri</vt:lpstr>
      <vt:lpstr>Verdana</vt:lpstr>
      <vt:lpstr>Wingdings</vt:lpstr>
      <vt:lpstr>Baskerville Old Face</vt:lpstr>
      <vt:lpstr>Noto Sans Symbols</vt:lpstr>
      <vt:lpstr>Calibri </vt:lpstr>
      <vt:lpstr>Libre Baskerville</vt:lpstr>
      <vt:lpstr>Wingdings 3</vt:lpstr>
      <vt:lpstr>Arial</vt:lpstr>
      <vt:lpstr>Calibr </vt:lpstr>
      <vt:lpstr>Baskerville  </vt:lpstr>
      <vt:lpstr>&amp;quot</vt:lpstr>
      <vt:lpstr>1_Office Theme</vt:lpstr>
      <vt:lpstr>2_Office Theme</vt:lpstr>
      <vt:lpstr>Standard Slides</vt:lpstr>
      <vt:lpstr>RespectAbility</vt:lpstr>
      <vt:lpstr>Welcome! ¡Bienvenido!</vt:lpstr>
      <vt:lpstr>Self-Expression Graffiti Wall </vt:lpstr>
      <vt:lpstr>Quote from Selena Gomez,  who lives with a disability</vt:lpstr>
      <vt:lpstr>Today’s Goals  objetivos de hoy</vt:lpstr>
      <vt:lpstr>Disclaimer renuncia</vt:lpstr>
      <vt:lpstr> ¡Gracias!   </vt:lpstr>
      <vt:lpstr>Introduction-1 La introducción-1</vt:lpstr>
      <vt:lpstr>Amanda Lopez  Singer/Actress</vt:lpstr>
      <vt:lpstr>“I Am Woman” lyrics-1</vt:lpstr>
      <vt:lpstr>“I Am Woman”  lyrics 2</vt:lpstr>
      <vt:lpstr> “I Am Woman” lyrics 3</vt:lpstr>
      <vt:lpstr>KEYNOTE SPEAKER:  Carol Robles-Román, Esq.</vt:lpstr>
      <vt:lpstr>Living a Life of Leadership: Carol Robles-Román  </vt:lpstr>
      <vt:lpstr>Living a Life of Leadership-2: Carol Robles-Román</vt:lpstr>
      <vt:lpstr>“The Impossible Dream”  lyrics-1</vt:lpstr>
      <vt:lpstr>“The Impossible Dream” lyrics-2</vt:lpstr>
      <vt:lpstr>Introduction-2 La introducción-2</vt:lpstr>
      <vt:lpstr>Living a Life of Leadership: Addressing Mental Health bordar la salud mental   </vt:lpstr>
      <vt:lpstr>THE VALUE OF CRISIS INTERVENTION</vt:lpstr>
      <vt:lpstr>IT IS ALL ONE BODY</vt:lpstr>
      <vt:lpstr>LATINAS AND MENTAL HEALTH</vt:lpstr>
      <vt:lpstr>Living a Life of Leadership: Addressing Mental Health-5</vt:lpstr>
      <vt:lpstr>Living a Life of Leadership:  Addressing Mental Health-6</vt:lpstr>
      <vt:lpstr>Introduction-3 La introducción-3</vt:lpstr>
      <vt:lpstr>Living a Life of Leadership: Self-Advocacy and Racial Bias</vt:lpstr>
      <vt:lpstr>Living a Life of Leadership: Self-Advocacy and Benefits</vt:lpstr>
      <vt:lpstr>Living a Life of Leadership:  Self-Advocacy at Work</vt:lpstr>
      <vt:lpstr>Living a Life of Leadership: Self-Advocacy at Work-2</vt:lpstr>
      <vt:lpstr>Living a Life of Leadership: Self-Advocacy at Work-3</vt:lpstr>
      <vt:lpstr>Living a Life of Leadership:  Self-Advocacy at Work-4</vt:lpstr>
      <vt:lpstr>Living a Life of Leadership:  Self-Advocacy at Work-5</vt:lpstr>
      <vt:lpstr>Living a Life of Leadership:  Self-Advocacy at Work-6</vt:lpstr>
      <vt:lpstr>Living a Life of Leadership:  Self-Advocacy at Work-7</vt:lpstr>
      <vt:lpstr>Living a Life of Leadership:  Self-Advocacy at Work-8 </vt:lpstr>
      <vt:lpstr>Living a Life of Leadership:  Self-Advocacy at Work-9 </vt:lpstr>
      <vt:lpstr>“Mi Libertad”  lyrics-1</vt:lpstr>
      <vt:lpstr>“Mi Libertad”  lyrics-2 (Chorus)</vt:lpstr>
      <vt:lpstr>“Mi Libertad”  lyrics-3</vt:lpstr>
      <vt:lpstr>JOIN US in DC on July 29th! Annual Capitol Hill Summit</vt:lpstr>
      <vt:lpstr>Stay in touch with us! </vt:lpstr>
      <vt:lpstr>I AM ME Exercise Examples</vt:lpstr>
      <vt:lpstr>I AM ME Exercise Examples  (cont.)</vt:lpstr>
      <vt:lpstr>My Elevator Pitch Template</vt:lpstr>
      <vt:lpstr>Taking Charge of Your  Self-Advocacy</vt:lpstr>
      <vt:lpstr>Taking Action!  Get Involved in NYC’s Civic Life! </vt:lpstr>
      <vt:lpstr>Taking Action!  Get Involved in NYC’s Civic Life! 2</vt:lpstr>
      <vt:lpstr>Closing (Meaningful) Fun! </vt:lpstr>
      <vt:lpstr> ¡Gracias!-2   </vt:lpstr>
      <vt:lpstr>Stay in touch with us! mantenerse en contacto con nosotros   </vt:lpstr>
      <vt:lpstr>JOIN US in DC on July 29th! Annual Capitol Hill Summit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 Admin</dc:creator>
  <cp:lastModifiedBy>Eric Ascher</cp:lastModifiedBy>
  <cp:revision>644</cp:revision>
  <cp:lastPrinted>2019-02-23T14:50:36Z</cp:lastPrinted>
  <dcterms:modified xsi:type="dcterms:W3CDTF">2019-05-15T15:49:55Z</dcterms:modified>
</cp:coreProperties>
</file>