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669" r:id="rId3"/>
    <p:sldMasterId id="2147483679" r:id="rId4"/>
  </p:sldMasterIdLst>
  <p:notesMasterIdLst>
    <p:notesMasterId r:id="rId23"/>
  </p:notesMasterIdLst>
  <p:handoutMasterIdLst>
    <p:handoutMasterId r:id="rId24"/>
  </p:handoutMasterIdLst>
  <p:sldIdLst>
    <p:sldId id="383" r:id="rId5"/>
    <p:sldId id="1189" r:id="rId6"/>
    <p:sldId id="327" r:id="rId7"/>
    <p:sldId id="322" r:id="rId8"/>
    <p:sldId id="331" r:id="rId9"/>
    <p:sldId id="329" r:id="rId10"/>
    <p:sldId id="323" r:id="rId11"/>
    <p:sldId id="325" r:id="rId12"/>
    <p:sldId id="324" r:id="rId13"/>
    <p:sldId id="1123" r:id="rId14"/>
    <p:sldId id="1124" r:id="rId15"/>
    <p:sldId id="1125" r:id="rId16"/>
    <p:sldId id="1188" r:id="rId17"/>
    <p:sldId id="275" r:id="rId18"/>
    <p:sldId id="276" r:id="rId19"/>
    <p:sldId id="278" r:id="rId20"/>
    <p:sldId id="1191"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DDF"/>
    <a:srgbClr val="E5FAFF"/>
    <a:srgbClr val="C8F2FF"/>
    <a:srgbClr val="70AD47"/>
    <a:srgbClr val="41BAB5"/>
    <a:srgbClr val="4472C4"/>
    <a:srgbClr val="46B564"/>
    <a:srgbClr val="00D02A"/>
    <a:srgbClr val="71DB21"/>
    <a:srgbClr val="00BD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6410" autoAdjust="0"/>
  </p:normalViewPr>
  <p:slideViewPr>
    <p:cSldViewPr snapToGrid="0" snapToObjects="1">
      <p:cViewPr varScale="1">
        <p:scale>
          <a:sx n="68" d="100"/>
          <a:sy n="68" d="100"/>
        </p:scale>
        <p:origin x="78" y="156"/>
      </p:cViewPr>
      <p:guideLst>
        <p:guide orient="horz" pos="2160"/>
        <p:guide pos="2880"/>
      </p:guideLst>
    </p:cSldViewPr>
  </p:slideViewPr>
  <p:outlineViewPr>
    <p:cViewPr>
      <p:scale>
        <a:sx n="33" d="100"/>
        <a:sy n="33" d="100"/>
      </p:scale>
      <p:origin x="0" y="-72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92EBA-43FB-B647-9888-CD15C08D4D9F}" type="datetimeFigureOut">
              <a:rPr lang="en-US" smtClean="0"/>
              <a:t>11/7/2018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9C49D8-EDC7-AF45-ABB3-582356FA707D}" type="slidenum">
              <a:rPr lang="en-US" smtClean="0"/>
              <a:t>‹#›</a:t>
            </a:fld>
            <a:endParaRPr lang="en-US" dirty="0"/>
          </a:p>
        </p:txBody>
      </p:sp>
    </p:spTree>
    <p:extLst>
      <p:ext uri="{BB962C8B-B14F-4D97-AF65-F5344CB8AC3E}">
        <p14:creationId xmlns:p14="http://schemas.microsoft.com/office/powerpoint/2010/main" val="4188155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73CDF-EEB2-954C-B175-AFBB788302A9}" type="datetimeFigureOut">
              <a:rPr lang="en-US" smtClean="0"/>
              <a:t>11/7/2018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E3FFC-5315-B348-AB71-B1CE753340B0}" type="slidenum">
              <a:rPr lang="en-US" smtClean="0"/>
              <a:t>‹#›</a:t>
            </a:fld>
            <a:endParaRPr lang="en-US" dirty="0"/>
          </a:p>
        </p:txBody>
      </p:sp>
    </p:spTree>
    <p:extLst>
      <p:ext uri="{BB962C8B-B14F-4D97-AF65-F5344CB8AC3E}">
        <p14:creationId xmlns:p14="http://schemas.microsoft.com/office/powerpoint/2010/main" val="12453825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43341C-315D-E44C-AB0F-E4B0C865F4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9487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b="0"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1D632557-071E-447A-B0E3-A7314572B56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2813"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9621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271" indent="-288950">
              <a:defRPr>
                <a:solidFill>
                  <a:schemeClr val="tx1"/>
                </a:solidFill>
                <a:latin typeface="Calibri" panose="020F0502020204030204" pitchFamily="34" charset="0"/>
              </a:defRPr>
            </a:lvl2pPr>
            <a:lvl3pPr marL="1155802" indent="-231160">
              <a:defRPr>
                <a:solidFill>
                  <a:schemeClr val="tx1"/>
                </a:solidFill>
                <a:latin typeface="Calibri" panose="020F0502020204030204" pitchFamily="34" charset="0"/>
              </a:defRPr>
            </a:lvl3pPr>
            <a:lvl4pPr marL="1618122" indent="-231160">
              <a:defRPr>
                <a:solidFill>
                  <a:schemeClr val="tx1"/>
                </a:solidFill>
                <a:latin typeface="Calibri" panose="020F0502020204030204" pitchFamily="34" charset="0"/>
              </a:defRPr>
            </a:lvl4pPr>
            <a:lvl5pPr marL="2080443" indent="-231160">
              <a:defRPr>
                <a:solidFill>
                  <a:schemeClr val="tx1"/>
                </a:solidFill>
                <a:latin typeface="Calibri" panose="020F0502020204030204" pitchFamily="34" charset="0"/>
              </a:defRPr>
            </a:lvl5pPr>
            <a:lvl6pPr marL="2542764" indent="-231160" defTabSz="923037" eaLnBrk="0" fontAlgn="base" hangingPunct="0">
              <a:spcBef>
                <a:spcPct val="0"/>
              </a:spcBef>
              <a:spcAft>
                <a:spcPct val="0"/>
              </a:spcAft>
              <a:defRPr>
                <a:solidFill>
                  <a:schemeClr val="tx1"/>
                </a:solidFill>
                <a:latin typeface="Calibri" panose="020F0502020204030204" pitchFamily="34" charset="0"/>
              </a:defRPr>
            </a:lvl6pPr>
            <a:lvl7pPr marL="3005084" indent="-231160" defTabSz="923037" eaLnBrk="0" fontAlgn="base" hangingPunct="0">
              <a:spcBef>
                <a:spcPct val="0"/>
              </a:spcBef>
              <a:spcAft>
                <a:spcPct val="0"/>
              </a:spcAft>
              <a:defRPr>
                <a:solidFill>
                  <a:schemeClr val="tx1"/>
                </a:solidFill>
                <a:latin typeface="Calibri" panose="020F0502020204030204" pitchFamily="34" charset="0"/>
              </a:defRPr>
            </a:lvl7pPr>
            <a:lvl8pPr marL="3467405" indent="-231160" defTabSz="923037" eaLnBrk="0" fontAlgn="base" hangingPunct="0">
              <a:spcBef>
                <a:spcPct val="0"/>
              </a:spcBef>
              <a:spcAft>
                <a:spcPct val="0"/>
              </a:spcAft>
              <a:defRPr>
                <a:solidFill>
                  <a:schemeClr val="tx1"/>
                </a:solidFill>
                <a:latin typeface="Calibri" panose="020F0502020204030204" pitchFamily="34" charset="0"/>
              </a:defRPr>
            </a:lvl8pPr>
            <a:lvl9pPr marL="3929725" indent="-231160" defTabSz="92303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23037" rtl="0" eaLnBrk="1" fontAlgn="base" latinLnBrk="0" hangingPunct="1">
              <a:lnSpc>
                <a:spcPct val="100000"/>
              </a:lnSpc>
              <a:spcBef>
                <a:spcPct val="0"/>
              </a:spcBef>
              <a:spcAft>
                <a:spcPct val="0"/>
              </a:spcAft>
              <a:buClrTx/>
              <a:buSzTx/>
              <a:buFontTx/>
              <a:buNone/>
              <a:tabLst/>
              <a:defRPr/>
            </a:pPr>
            <a:fld id="{C955F867-FDDF-45DD-8D2B-07921043E69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23037"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324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271" indent="-288950">
              <a:defRPr>
                <a:solidFill>
                  <a:schemeClr val="tx1"/>
                </a:solidFill>
                <a:latin typeface="Calibri" panose="020F0502020204030204" pitchFamily="34" charset="0"/>
              </a:defRPr>
            </a:lvl2pPr>
            <a:lvl3pPr marL="1155802" indent="-231160">
              <a:defRPr>
                <a:solidFill>
                  <a:schemeClr val="tx1"/>
                </a:solidFill>
                <a:latin typeface="Calibri" panose="020F0502020204030204" pitchFamily="34" charset="0"/>
              </a:defRPr>
            </a:lvl3pPr>
            <a:lvl4pPr marL="1618122" indent="-231160">
              <a:defRPr>
                <a:solidFill>
                  <a:schemeClr val="tx1"/>
                </a:solidFill>
                <a:latin typeface="Calibri" panose="020F0502020204030204" pitchFamily="34" charset="0"/>
              </a:defRPr>
            </a:lvl4pPr>
            <a:lvl5pPr marL="2080443" indent="-231160">
              <a:defRPr>
                <a:solidFill>
                  <a:schemeClr val="tx1"/>
                </a:solidFill>
                <a:latin typeface="Calibri" panose="020F0502020204030204" pitchFamily="34" charset="0"/>
              </a:defRPr>
            </a:lvl5pPr>
            <a:lvl6pPr marL="2542764" indent="-231160" defTabSz="923037" eaLnBrk="0" fontAlgn="base" hangingPunct="0">
              <a:spcBef>
                <a:spcPct val="0"/>
              </a:spcBef>
              <a:spcAft>
                <a:spcPct val="0"/>
              </a:spcAft>
              <a:defRPr>
                <a:solidFill>
                  <a:schemeClr val="tx1"/>
                </a:solidFill>
                <a:latin typeface="Calibri" panose="020F0502020204030204" pitchFamily="34" charset="0"/>
              </a:defRPr>
            </a:lvl6pPr>
            <a:lvl7pPr marL="3005084" indent="-231160" defTabSz="923037" eaLnBrk="0" fontAlgn="base" hangingPunct="0">
              <a:spcBef>
                <a:spcPct val="0"/>
              </a:spcBef>
              <a:spcAft>
                <a:spcPct val="0"/>
              </a:spcAft>
              <a:defRPr>
                <a:solidFill>
                  <a:schemeClr val="tx1"/>
                </a:solidFill>
                <a:latin typeface="Calibri" panose="020F0502020204030204" pitchFamily="34" charset="0"/>
              </a:defRPr>
            </a:lvl7pPr>
            <a:lvl8pPr marL="3467405" indent="-231160" defTabSz="923037" eaLnBrk="0" fontAlgn="base" hangingPunct="0">
              <a:spcBef>
                <a:spcPct val="0"/>
              </a:spcBef>
              <a:spcAft>
                <a:spcPct val="0"/>
              </a:spcAft>
              <a:defRPr>
                <a:solidFill>
                  <a:schemeClr val="tx1"/>
                </a:solidFill>
                <a:latin typeface="Calibri" panose="020F0502020204030204" pitchFamily="34" charset="0"/>
              </a:defRPr>
            </a:lvl8pPr>
            <a:lvl9pPr marL="3929725" indent="-231160" defTabSz="923037"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23037" rtl="0" eaLnBrk="1" fontAlgn="base" latinLnBrk="0" hangingPunct="1">
              <a:lnSpc>
                <a:spcPct val="100000"/>
              </a:lnSpc>
              <a:spcBef>
                <a:spcPct val="0"/>
              </a:spcBef>
              <a:spcAft>
                <a:spcPct val="0"/>
              </a:spcAft>
              <a:buClrTx/>
              <a:buSzTx/>
              <a:buFontTx/>
              <a:buNone/>
              <a:tabLst/>
              <a:defRPr/>
            </a:pPr>
            <a:fld id="{C1BE7C57-FF0B-415D-8E99-8264BBB073B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23037"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523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0A243-B262-40D2-9E54-8B8E538889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2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7" name="Google Shape;317;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8:notes"/>
          <p:cNvSpPr txBox="1">
            <a:spLocks noGrp="1"/>
          </p:cNvSpPr>
          <p:nvPr>
            <p:ph type="body" idx="1"/>
          </p:nvPr>
        </p:nvSpPr>
        <p:spPr>
          <a:xfrm>
            <a:off x="685801" y="4343400"/>
            <a:ext cx="5486399" cy="4114800"/>
          </a:xfrm>
          <a:prstGeom prst="rect">
            <a:avLst/>
          </a:prstGeom>
          <a:noFill/>
          <a:ln>
            <a:noFill/>
          </a:ln>
        </p:spPr>
        <p:txBody>
          <a:bodyPr spcFirstLastPara="1" wrap="square" lIns="91400" tIns="91400" rIns="91400" bIns="914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5" name="Google Shape;325;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8:notes"/>
          <p:cNvSpPr txBox="1">
            <a:spLocks noGrp="1"/>
          </p:cNvSpPr>
          <p:nvPr>
            <p:ph type="sldNum" idx="12"/>
          </p:nvPr>
        </p:nvSpPr>
        <p:spPr>
          <a:xfrm>
            <a:off x="3884613" y="8685213"/>
            <a:ext cx="2971799" cy="4572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42" name="Google Shape;342;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1905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1905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19050" algn="r" defTabSz="914400" rtl="0" eaLnBrk="1" fontAlgn="auto" latinLnBrk="0" hangingPunct="1">
                <a:lnSpc>
                  <a:spcPct val="100000"/>
                </a:lnSpc>
                <a:spcBef>
                  <a:spcPts val="0"/>
                </a:spcBef>
                <a:spcAft>
                  <a:spcPts val="0"/>
                </a:spcAft>
                <a:buClr>
                  <a:srgbClr val="000000"/>
                </a:buClr>
                <a:buSzPct val="25000"/>
                <a:buFont typeface="Calibri"/>
                <a:buNone/>
                <a:tabLst/>
                <a:defRPr/>
              </a:pPr>
              <a:t>18</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233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888888"/>
              </a:buClr>
              <a:buSzTx/>
              <a:buFont typeface="Calibri"/>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888888"/>
              </a:buClr>
              <a:buSzTx/>
              <a:buFont typeface="Calibri"/>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71809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fontAlgn="auto">
              <a:spcBef>
                <a:spcPts val="0"/>
              </a:spcBef>
              <a:spcAft>
                <a:spcPts val="0"/>
              </a:spcAft>
              <a:defRPr>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C6B355D-3F83-476B-9D72-91668F06618B}"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EECE1"/>
              </a:solidFill>
              <a:effectLst/>
              <a:uLnTx/>
              <a:uFillTx/>
              <a:latin typeface="Calibri"/>
              <a:ea typeface="+mn-ea"/>
              <a:cs typeface="+mn-cs"/>
            </a:endParaRPr>
          </a:p>
        </p:txBody>
      </p:sp>
    </p:spTree>
    <p:extLst>
      <p:ext uri="{BB962C8B-B14F-4D97-AF65-F5344CB8AC3E}">
        <p14:creationId xmlns:p14="http://schemas.microsoft.com/office/powerpoint/2010/main" val="199810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61"/>
        <p:cNvGrpSpPr/>
        <p:nvPr/>
      </p:nvGrpSpPr>
      <p:grpSpPr>
        <a:xfrm>
          <a:off x="0" y="0"/>
          <a:ext cx="0" cy="0"/>
          <a:chOff x="0" y="0"/>
          <a:chExt cx="0" cy="0"/>
        </a:xfrm>
      </p:grpSpPr>
      <p:sp>
        <p:nvSpPr>
          <p:cNvPr id="62" name="Google Shape;62;p9"/>
          <p:cNvSpPr txBox="1">
            <a:spLocks noGrp="1"/>
          </p:cNvSpPr>
          <p:nvPr>
            <p:ph type="ftr" idx="11"/>
          </p:nvPr>
        </p:nvSpPr>
        <p:spPr>
          <a:xfrm>
            <a:off x="3108616" y="6377554"/>
            <a:ext cx="29268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457493" y="6377554"/>
            <a:ext cx="21027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83799" y="6377554"/>
            <a:ext cx="21027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1pPr>
            <a:lvl2pPr marL="0" marR="0" lvl="1"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2pPr>
            <a:lvl3pPr marL="0" marR="0" lvl="2"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3pPr>
            <a:lvl4pPr marL="0" marR="0" lvl="3"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4pPr>
            <a:lvl5pPr marL="0" marR="0" lvl="4"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5pPr>
            <a:lvl6pPr marL="0" marR="0" lvl="5"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6pPr>
            <a:lvl7pPr marL="0" marR="0" lvl="6"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7pPr>
            <a:lvl8pPr marL="0" marR="0" lvl="7"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8pPr>
            <a:lvl9pPr marL="0" marR="0" lvl="8"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4978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502" y="274558"/>
            <a:ext cx="82290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1pPr>
            <a:lvl2pPr marR="0" lvl="1"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67" name="Google Shape;67;p10"/>
          <p:cNvSpPr txBox="1">
            <a:spLocks noGrp="1"/>
          </p:cNvSpPr>
          <p:nvPr>
            <p:ph type="body" idx="1"/>
          </p:nvPr>
        </p:nvSpPr>
        <p:spPr>
          <a:xfrm>
            <a:off x="457502" y="1577242"/>
            <a:ext cx="8229000" cy="276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9pPr>
          </a:lstStyle>
          <a:p>
            <a:pPr lvl="0"/>
            <a:r>
              <a:rPr lang="en-US"/>
              <a:t>Edit Master text styles</a:t>
            </a:r>
          </a:p>
        </p:txBody>
      </p:sp>
      <p:sp>
        <p:nvSpPr>
          <p:cNvPr id="68" name="Google Shape;68;p10"/>
          <p:cNvSpPr txBox="1">
            <a:spLocks noGrp="1"/>
          </p:cNvSpPr>
          <p:nvPr>
            <p:ph type="ftr" idx="11"/>
          </p:nvPr>
        </p:nvSpPr>
        <p:spPr>
          <a:xfrm>
            <a:off x="3108616" y="6377554"/>
            <a:ext cx="29268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493" y="6377554"/>
            <a:ext cx="21027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583799" y="6377554"/>
            <a:ext cx="21027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1pPr>
            <a:lvl2pPr marL="0" marR="0" lvl="1"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2pPr>
            <a:lvl3pPr marL="0" marR="0" lvl="2"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3pPr>
            <a:lvl4pPr marL="0" marR="0" lvl="3"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4pPr>
            <a:lvl5pPr marL="0" marR="0" lvl="4"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5pPr>
            <a:lvl6pPr marL="0" marR="0" lvl="5"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6pPr>
            <a:lvl7pPr marL="0" marR="0" lvl="6"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7pPr>
            <a:lvl8pPr marL="0" marR="0" lvl="7"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8pPr>
            <a:lvl9pPr marL="0" marR="0" lvl="8"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3635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71"/>
        <p:cNvGrpSpPr/>
        <p:nvPr/>
      </p:nvGrpSpPr>
      <p:grpSpPr>
        <a:xfrm>
          <a:off x="0" y="0"/>
          <a:ext cx="0" cy="0"/>
          <a:chOff x="0" y="0"/>
          <a:chExt cx="0" cy="0"/>
        </a:xfrm>
      </p:grpSpPr>
      <p:sp>
        <p:nvSpPr>
          <p:cNvPr id="72" name="Google Shape;72;p11"/>
          <p:cNvSpPr txBox="1">
            <a:spLocks noGrp="1"/>
          </p:cNvSpPr>
          <p:nvPr>
            <p:ph type="ctrTitle"/>
          </p:nvPr>
        </p:nvSpPr>
        <p:spPr>
          <a:xfrm>
            <a:off x="685800" y="2125998"/>
            <a:ext cx="77724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1pPr>
            <a:lvl2pPr marR="0" lvl="1"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73" name="Google Shape;73;p11"/>
          <p:cNvSpPr txBox="1">
            <a:spLocks noGrp="1"/>
          </p:cNvSpPr>
          <p:nvPr>
            <p:ph type="subTitle" idx="1"/>
          </p:nvPr>
        </p:nvSpPr>
        <p:spPr>
          <a:xfrm>
            <a:off x="1371618" y="3840498"/>
            <a:ext cx="64008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9pPr>
          </a:lstStyle>
          <a:p>
            <a:r>
              <a:rPr lang="en-US"/>
              <a:t>Click to edit Master subtitle style</a:t>
            </a:r>
            <a:endParaRPr/>
          </a:p>
        </p:txBody>
      </p:sp>
      <p:sp>
        <p:nvSpPr>
          <p:cNvPr id="74" name="Google Shape;74;p11"/>
          <p:cNvSpPr txBox="1">
            <a:spLocks noGrp="1"/>
          </p:cNvSpPr>
          <p:nvPr>
            <p:ph type="ftr" idx="11"/>
          </p:nvPr>
        </p:nvSpPr>
        <p:spPr>
          <a:xfrm>
            <a:off x="3108616" y="6377554"/>
            <a:ext cx="29268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493" y="6377554"/>
            <a:ext cx="21027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83799" y="6377554"/>
            <a:ext cx="21027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1pPr>
            <a:lvl2pPr marL="0" marR="0" lvl="1"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2pPr>
            <a:lvl3pPr marL="0" marR="0" lvl="2"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3pPr>
            <a:lvl4pPr marL="0" marR="0" lvl="3"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4pPr>
            <a:lvl5pPr marL="0" marR="0" lvl="4"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5pPr>
            <a:lvl6pPr marL="0" marR="0" lvl="5"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6pPr>
            <a:lvl7pPr marL="0" marR="0" lvl="6"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7pPr>
            <a:lvl8pPr marL="0" marR="0" lvl="7"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8pPr>
            <a:lvl9pPr marL="0" marR="0" lvl="8"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1528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57502" y="274558"/>
            <a:ext cx="82290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1pPr>
            <a:lvl2pPr marR="0" lvl="1"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79" name="Google Shape;79;p12"/>
          <p:cNvSpPr txBox="1">
            <a:spLocks noGrp="1"/>
          </p:cNvSpPr>
          <p:nvPr>
            <p:ph type="body" idx="1"/>
          </p:nvPr>
        </p:nvSpPr>
        <p:spPr>
          <a:xfrm>
            <a:off x="457200" y="1577358"/>
            <a:ext cx="3977700" cy="276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9pPr>
          </a:lstStyle>
          <a:p>
            <a:pPr lvl="0"/>
            <a:r>
              <a:rPr lang="en-US"/>
              <a:t>Edit Master text styles</a:t>
            </a:r>
          </a:p>
        </p:txBody>
      </p:sp>
      <p:sp>
        <p:nvSpPr>
          <p:cNvPr id="80" name="Google Shape;80;p12"/>
          <p:cNvSpPr txBox="1">
            <a:spLocks noGrp="1"/>
          </p:cNvSpPr>
          <p:nvPr>
            <p:ph type="body" idx="2"/>
          </p:nvPr>
        </p:nvSpPr>
        <p:spPr>
          <a:xfrm>
            <a:off x="4709159" y="1577358"/>
            <a:ext cx="3977700" cy="276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9pPr>
          </a:lstStyle>
          <a:p>
            <a:pPr lvl="0"/>
            <a:r>
              <a:rPr lang="en-US"/>
              <a:t>Edit Master text styles</a:t>
            </a:r>
          </a:p>
        </p:txBody>
      </p:sp>
      <p:sp>
        <p:nvSpPr>
          <p:cNvPr id="81" name="Google Shape;81;p12"/>
          <p:cNvSpPr txBox="1">
            <a:spLocks noGrp="1"/>
          </p:cNvSpPr>
          <p:nvPr>
            <p:ph type="ftr" idx="11"/>
          </p:nvPr>
        </p:nvSpPr>
        <p:spPr>
          <a:xfrm>
            <a:off x="3108616" y="6377554"/>
            <a:ext cx="29268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dt" idx="10"/>
          </p:nvPr>
        </p:nvSpPr>
        <p:spPr>
          <a:xfrm>
            <a:off x="457493" y="6377554"/>
            <a:ext cx="21027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83799" y="6377554"/>
            <a:ext cx="21027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1pPr>
            <a:lvl2pPr marL="0" marR="0" lvl="1"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2pPr>
            <a:lvl3pPr marL="0" marR="0" lvl="2"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3pPr>
            <a:lvl4pPr marL="0" marR="0" lvl="3"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4pPr>
            <a:lvl5pPr marL="0" marR="0" lvl="4"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5pPr>
            <a:lvl6pPr marL="0" marR="0" lvl="5"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6pPr>
            <a:lvl7pPr marL="0" marR="0" lvl="6"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7pPr>
            <a:lvl8pPr marL="0" marR="0" lvl="7"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8pPr>
            <a:lvl9pPr marL="0" marR="0" lvl="8"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796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502" y="274558"/>
            <a:ext cx="82290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1pPr>
            <a:lvl2pPr marR="0" lvl="1"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900"/>
              <a:buFont typeface="Calibri"/>
              <a:buNone/>
              <a:defRPr sz="19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86" name="Google Shape;86;p13"/>
          <p:cNvSpPr txBox="1">
            <a:spLocks noGrp="1"/>
          </p:cNvSpPr>
          <p:nvPr>
            <p:ph type="ftr" idx="11"/>
          </p:nvPr>
        </p:nvSpPr>
        <p:spPr>
          <a:xfrm>
            <a:off x="3108616" y="6377554"/>
            <a:ext cx="29268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493" y="6377554"/>
            <a:ext cx="21027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sldNum" idx="12"/>
          </p:nvPr>
        </p:nvSpPr>
        <p:spPr>
          <a:xfrm>
            <a:off x="6583799" y="6377554"/>
            <a:ext cx="21027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1pPr>
            <a:lvl2pPr marL="0" marR="0" lvl="1"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2pPr>
            <a:lvl3pPr marL="0" marR="0" lvl="2"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3pPr>
            <a:lvl4pPr marL="0" marR="0" lvl="3"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4pPr>
            <a:lvl5pPr marL="0" marR="0" lvl="4"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5pPr>
            <a:lvl6pPr marL="0" marR="0" lvl="5"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6pPr>
            <a:lvl7pPr marL="0" marR="0" lvl="6"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7pPr>
            <a:lvl8pPr marL="0" marR="0" lvl="7"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8pPr>
            <a:lvl9pPr marL="0" marR="0" lvl="8"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443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spectAbility Title Slide" preserve="1">
  <p:cSld name="RespectAbility Title Slide">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2">
            <a:alphaModFix/>
          </a:blip>
          <a:srcRect/>
          <a:stretch/>
        </p:blipFill>
        <p:spPr>
          <a:xfrm>
            <a:off x="-96838" y="6303962"/>
            <a:ext cx="3419476" cy="650874"/>
          </a:xfrm>
          <a:prstGeom prst="rect">
            <a:avLst/>
          </a:prstGeom>
          <a:noFill/>
          <a:ln>
            <a:noFill/>
          </a:ln>
        </p:spPr>
      </p:pic>
      <p:sp>
        <p:nvSpPr>
          <p:cNvPr id="91" name="Google Shape;91;p14"/>
          <p:cNvSpPr/>
          <p:nvPr/>
        </p:nvSpPr>
        <p:spPr>
          <a:xfrm>
            <a:off x="3276600" y="6400800"/>
            <a:ext cx="5867400" cy="457200"/>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92" name="Google Shape;92;p14"/>
          <p:cNvSpPr/>
          <p:nvPr/>
        </p:nvSpPr>
        <p:spPr>
          <a:xfrm>
            <a:off x="8561388" y="6445250"/>
            <a:ext cx="5778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3399"/>
              </a:buClr>
              <a:buSzPts val="1800"/>
              <a:buFont typeface="Verdana"/>
              <a:buNone/>
            </a:pPr>
            <a:fld id="{00000000-1234-1234-1234-123412341234}" type="slidenum">
              <a:rPr lang="en-US" sz="1800" b="0" i="0" u="none" strike="noStrike" cap="none">
                <a:solidFill>
                  <a:srgbClr val="003399"/>
                </a:solidFill>
                <a:latin typeface="Verdana"/>
                <a:ea typeface="Verdana"/>
                <a:cs typeface="Verdana"/>
                <a:sym typeface="Verdana"/>
              </a:rPr>
              <a:t>‹#›</a:t>
            </a:fld>
            <a:endParaRPr sz="1800" b="0" i="0" u="none" strike="noStrike" cap="none">
              <a:solidFill>
                <a:srgbClr val="003399"/>
              </a:solidFill>
              <a:latin typeface="Verdana"/>
              <a:ea typeface="Verdana"/>
              <a:cs typeface="Verdana"/>
              <a:sym typeface="Verdana"/>
            </a:endParaRPr>
          </a:p>
        </p:txBody>
      </p:sp>
      <p:sp>
        <p:nvSpPr>
          <p:cNvPr id="93" name="Google Shape;93;p14"/>
          <p:cNvSpPr/>
          <p:nvPr/>
        </p:nvSpPr>
        <p:spPr>
          <a:xfrm>
            <a:off x="0" y="6324600"/>
            <a:ext cx="9144000" cy="533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FFFFFF"/>
              </a:solidFill>
              <a:latin typeface="Verdana"/>
              <a:ea typeface="Verdana"/>
              <a:cs typeface="Verdana"/>
              <a:sym typeface="Verdana"/>
            </a:endParaRPr>
          </a:p>
        </p:txBody>
      </p:sp>
      <p:sp>
        <p:nvSpPr>
          <p:cNvPr id="94" name="Google Shape;94;p14"/>
          <p:cNvSpPr txBox="1">
            <a:spLocks noGrp="1"/>
          </p:cNvSpPr>
          <p:nvPr>
            <p:ph type="subTitle" idx="1"/>
          </p:nvPr>
        </p:nvSpPr>
        <p:spPr>
          <a:xfrm>
            <a:off x="1371600" y="4343401"/>
            <a:ext cx="6400800" cy="1066800"/>
          </a:xfrm>
          <a:prstGeom prst="rect">
            <a:avLst/>
          </a:prstGeom>
          <a:noFill/>
          <a:ln>
            <a:noFill/>
          </a:ln>
        </p:spPr>
        <p:txBody>
          <a:bodyPr spcFirstLastPara="1" wrap="square" lIns="91425" tIns="91425" rIns="91425" bIns="91425" anchor="t" anchorCtr="0"/>
          <a:lstStyle>
            <a:lvl1pPr marR="0" lvl="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91418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97" name="Google Shape;97;p15"/>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pPr lvl="0"/>
            <a:r>
              <a:rPr lang="en-US"/>
              <a:t>Edit Master text styles</a:t>
            </a:r>
          </a:p>
        </p:txBody>
      </p:sp>
      <p:sp>
        <p:nvSpPr>
          <p:cNvPr id="98" name="Google Shape;98;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6663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reserve="1">
  <p:cSld name="1_Title and Content">
    <p:spTree>
      <p:nvGrpSpPr>
        <p:cNvPr id="1" name="Shape 100"/>
        <p:cNvGrpSpPr/>
        <p:nvPr/>
      </p:nvGrpSpPr>
      <p:grpSpPr>
        <a:xfrm>
          <a:off x="0" y="0"/>
          <a:ext cx="0" cy="0"/>
          <a:chOff x="0" y="0"/>
          <a:chExt cx="0" cy="0"/>
        </a:xfrm>
      </p:grpSpPr>
      <p:pic>
        <p:nvPicPr>
          <p:cNvPr id="101" name="Google Shape;101;p16"/>
          <p:cNvPicPr preferRelativeResize="0"/>
          <p:nvPr/>
        </p:nvPicPr>
        <p:blipFill rotWithShape="1">
          <a:blip r:embed="rId2">
            <a:alphaModFix/>
          </a:blip>
          <a:srcRect/>
          <a:stretch/>
        </p:blipFill>
        <p:spPr>
          <a:xfrm>
            <a:off x="0" y="0"/>
            <a:ext cx="9161463" cy="990598"/>
          </a:xfrm>
          <a:prstGeom prst="rect">
            <a:avLst/>
          </a:prstGeom>
          <a:noFill/>
          <a:ln>
            <a:noFill/>
          </a:ln>
        </p:spPr>
      </p:pic>
      <p:sp>
        <p:nvSpPr>
          <p:cNvPr id="102" name="Google Shape;102;p16"/>
          <p:cNvSpPr txBox="1">
            <a:spLocks noGrp="1"/>
          </p:cNvSpPr>
          <p:nvPr>
            <p:ph type="title"/>
          </p:nvPr>
        </p:nvSpPr>
        <p:spPr>
          <a:xfrm>
            <a:off x="448558" y="49179"/>
            <a:ext cx="8314500" cy="941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sym typeface="Calibri"/>
              </a:defRPr>
            </a:lvl1pPr>
            <a:lvl2pPr marR="0" lvl="1"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103" name="Google Shape;103;p16"/>
          <p:cNvSpPr txBox="1">
            <a:spLocks noGrp="1"/>
          </p:cNvSpPr>
          <p:nvPr>
            <p:ph type="body" idx="1"/>
          </p:nvPr>
        </p:nvSpPr>
        <p:spPr>
          <a:xfrm>
            <a:off x="457200" y="1676400"/>
            <a:ext cx="8305800" cy="4038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4" name="Google Shape;104;p16"/>
          <p:cNvSpPr txBox="1">
            <a:spLocks noGrp="1"/>
          </p:cNvSpPr>
          <p:nvPr>
            <p:ph type="body" idx="2"/>
          </p:nvPr>
        </p:nvSpPr>
        <p:spPr>
          <a:xfrm>
            <a:off x="457200" y="1066800"/>
            <a:ext cx="8153400" cy="609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5882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1" type="twoObj" preserve="1">
  <p:cSld name="Two Content 1">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107" name="Google Shape;107;p17"/>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8" name="Google Shape;108;p17"/>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09" name="Google Shape;109;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7854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81" y="6377949"/>
            <a:ext cx="2926079" cy="276999"/>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888888"/>
              </a:buClr>
              <a:buSzPct val="100000"/>
              <a:buFont typeface="Calibri"/>
              <a:buNone/>
              <a:tabLst/>
              <a:defRPr/>
            </a:pPr>
            <a:endParaRPr kumimoji="0" sz="1900" b="0" i="0" u="none" strike="noStrike" kern="0" cap="none" spc="0" normalizeH="0" baseline="0" noProof="0">
              <a:ln>
                <a:noFill/>
              </a:ln>
              <a:solidFill>
                <a:srgbClr val="888888"/>
              </a:solidFill>
              <a:effectLst/>
              <a:uLnTx/>
              <a:uFillTx/>
              <a:latin typeface="Calibri"/>
              <a:cs typeface="Calibri"/>
              <a:sym typeface="Calibri"/>
            </a:endParaRPr>
          </a:p>
        </p:txBody>
      </p:sp>
      <p:sp>
        <p:nvSpPr>
          <p:cNvPr id="75" name="Shape 75"/>
          <p:cNvSpPr txBox="1">
            <a:spLocks noGrp="1"/>
          </p:cNvSpPr>
          <p:nvPr>
            <p:ph type="dt" idx="10"/>
          </p:nvPr>
        </p:nvSpPr>
        <p:spPr>
          <a:xfrm>
            <a:off x="457200" y="6377949"/>
            <a:ext cx="2103120"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888888"/>
              </a:buClr>
              <a:buSzPct val="100000"/>
              <a:buFont typeface="Calibri"/>
              <a:buNone/>
              <a:tabLst/>
              <a:defRPr/>
            </a:pPr>
            <a:endParaRPr kumimoji="0" sz="19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Shape 76"/>
          <p:cNvSpPr txBox="1">
            <a:spLocks noGrp="1"/>
          </p:cNvSpPr>
          <p:nvPr>
            <p:ph type="sldNum" idx="12"/>
          </p:nvPr>
        </p:nvSpPr>
        <p:spPr>
          <a:xfrm>
            <a:off x="6583680" y="6377949"/>
            <a:ext cx="2103120" cy="276999"/>
          </a:xfrm>
          <a:prstGeom prst="rect">
            <a:avLst/>
          </a:prstGeom>
          <a:noFill/>
          <a:ln>
            <a:noFill/>
          </a:ln>
        </p:spPr>
        <p:txBody>
          <a:bodyPr wrap="square" lIns="0" tIns="0" rIns="0" bIns="0" anchor="t" anchorCtr="0">
            <a:noAutofit/>
          </a:bodyPr>
          <a:lstStyle/>
          <a:p>
            <a:pPr marL="0" marR="0" lvl="0" indent="-28574" algn="r" defTabSz="914400" rtl="0" eaLnBrk="1" fontAlgn="auto" latinLnBrk="0" hangingPunct="1">
              <a:lnSpc>
                <a:spcPct val="100000"/>
              </a:lnSpc>
              <a:spcBef>
                <a:spcPts val="0"/>
              </a:spcBef>
              <a:spcAft>
                <a:spcPts val="0"/>
              </a:spcAft>
              <a:buClr>
                <a:srgbClr val="888888"/>
              </a:buClr>
              <a:buSzPct val="25000"/>
              <a:buFontTx/>
              <a:buNone/>
              <a:tabLst/>
              <a:defRPr/>
            </a:pPr>
            <a:fld id="{00000000-1234-1234-1234-123412341234}" type="slidenum">
              <a:rPr kumimoji="0" lang="en-US" sz="19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28574" algn="r" defTabSz="914400" rtl="0" eaLnBrk="1" fontAlgn="auto" latinLnBrk="0" hangingPunct="1">
                <a:lnSpc>
                  <a:spcPct val="100000"/>
                </a:lnSpc>
                <a:spcBef>
                  <a:spcPts val="0"/>
                </a:spcBef>
                <a:spcAft>
                  <a:spcPts val="0"/>
                </a:spcAft>
                <a:buClr>
                  <a:srgbClr val="888888"/>
                </a:buClr>
                <a:buSzPct val="25000"/>
                <a:buFontTx/>
                <a:buNone/>
                <a:tabLst/>
                <a:defRPr/>
              </a:pPr>
              <a:t>‹#›</a:t>
            </a:fld>
            <a:endParaRPr kumimoji="0" lang="en-US" sz="19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2583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preserve="1">
  <p:cSld name="Title and Content 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113" name="Google Shape;113;p1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14" name="Google Shape;114;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30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800"/>
              <a:buFont typeface="Arial"/>
              <a:buNone/>
              <a:defRPr sz="18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118" name="Google Shape;118;p19"/>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19" name="Google Shape;119;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20" name="Google Shape;120;p19"/>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21" name="Google Shape;121;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22" name="Google Shape;122;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19364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2" preserve="1">
  <p:cSld name="Title and Content 2">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57221" y="274339"/>
            <a:ext cx="82296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1pPr>
            <a:lvl2pPr marR="0" lvl="1"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900"/>
              <a:buFont typeface="Arial"/>
              <a:buNone/>
              <a:defRPr sz="1900" b="0" i="0" u="none" strike="noStrike" cap="none">
                <a:solidFill>
                  <a:schemeClr val="dk2"/>
                </a:solidFill>
                <a:latin typeface="Calibri"/>
                <a:ea typeface="Calibri"/>
                <a:cs typeface="Calibri"/>
                <a:sym typeface="Calibri"/>
              </a:defRPr>
            </a:lvl9pPr>
          </a:lstStyle>
          <a:p>
            <a:r>
              <a:rPr lang="en-US"/>
              <a:t>Click to edit Master title style</a:t>
            </a:r>
            <a:endParaRPr/>
          </a:p>
        </p:txBody>
      </p:sp>
      <p:sp>
        <p:nvSpPr>
          <p:cNvPr id="126" name="Google Shape;126;p20"/>
          <p:cNvSpPr txBox="1">
            <a:spLocks noGrp="1"/>
          </p:cNvSpPr>
          <p:nvPr>
            <p:ph type="body" idx="1"/>
          </p:nvPr>
        </p:nvSpPr>
        <p:spPr>
          <a:xfrm>
            <a:off x="457221" y="1577359"/>
            <a:ext cx="8229600" cy="276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900"/>
              <a:buFont typeface="Calibri"/>
              <a:buNone/>
              <a:defRPr sz="1900" b="0" i="0" u="none" strike="noStrike" cap="none">
                <a:solidFill>
                  <a:srgbClr val="000000"/>
                </a:solidFill>
                <a:latin typeface="Calibri"/>
                <a:ea typeface="Calibri"/>
                <a:cs typeface="Calibri"/>
                <a:sym typeface="Calibri"/>
              </a:defRPr>
            </a:lvl9pPr>
          </a:lstStyle>
          <a:p>
            <a:pPr lvl="0"/>
            <a:r>
              <a:rPr lang="en-US"/>
              <a:t>Edit Master text styles</a:t>
            </a:r>
          </a:p>
        </p:txBody>
      </p:sp>
      <p:sp>
        <p:nvSpPr>
          <p:cNvPr id="127" name="Google Shape;127;p20"/>
          <p:cNvSpPr txBox="1">
            <a:spLocks noGrp="1"/>
          </p:cNvSpPr>
          <p:nvPr>
            <p:ph type="ftr" idx="11"/>
          </p:nvPr>
        </p:nvSpPr>
        <p:spPr>
          <a:xfrm>
            <a:off x="3108981" y="6377949"/>
            <a:ext cx="29262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8" name="Google Shape;128;p20"/>
          <p:cNvSpPr txBox="1">
            <a:spLocks noGrp="1"/>
          </p:cNvSpPr>
          <p:nvPr>
            <p:ph type="dt" idx="10"/>
          </p:nvPr>
        </p:nvSpPr>
        <p:spPr>
          <a:xfrm>
            <a:off x="457200" y="6377949"/>
            <a:ext cx="21030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29" name="Google Shape;129;p20"/>
          <p:cNvSpPr txBox="1">
            <a:spLocks noGrp="1"/>
          </p:cNvSpPr>
          <p:nvPr>
            <p:ph type="sldNum" idx="12"/>
          </p:nvPr>
        </p:nvSpPr>
        <p:spPr>
          <a:xfrm>
            <a:off x="6583680" y="6377949"/>
            <a:ext cx="21030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1pPr>
            <a:lvl2pPr marL="0" marR="0" lvl="1"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2pPr>
            <a:lvl3pPr marL="0" marR="0" lvl="2"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3pPr>
            <a:lvl4pPr marL="0" marR="0" lvl="3"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4pPr>
            <a:lvl5pPr marL="0" marR="0" lvl="4"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5pPr>
            <a:lvl6pPr marL="0" marR="0" lvl="5"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6pPr>
            <a:lvl7pPr marL="0" marR="0" lvl="6"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7pPr>
            <a:lvl8pPr marL="0" marR="0" lvl="7"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8pPr>
            <a:lvl9pPr marL="0" marR="0" lvl="8"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5370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reserve="1">
  <p:cSld name="Blank 1">
    <p:spTree>
      <p:nvGrpSpPr>
        <p:cNvPr id="1" name="Shape 130"/>
        <p:cNvGrpSpPr/>
        <p:nvPr/>
      </p:nvGrpSpPr>
      <p:grpSpPr>
        <a:xfrm>
          <a:off x="0" y="0"/>
          <a:ext cx="0" cy="0"/>
          <a:chOff x="0" y="0"/>
          <a:chExt cx="0" cy="0"/>
        </a:xfrm>
      </p:grpSpPr>
      <p:sp>
        <p:nvSpPr>
          <p:cNvPr id="131" name="Google Shape;131;p21"/>
          <p:cNvSpPr txBox="1">
            <a:spLocks noGrp="1"/>
          </p:cNvSpPr>
          <p:nvPr>
            <p:ph type="ftr" idx="11"/>
          </p:nvPr>
        </p:nvSpPr>
        <p:spPr>
          <a:xfrm>
            <a:off x="3108981" y="6377949"/>
            <a:ext cx="29262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32" name="Google Shape;132;p21"/>
          <p:cNvSpPr txBox="1">
            <a:spLocks noGrp="1"/>
          </p:cNvSpPr>
          <p:nvPr>
            <p:ph type="dt" idx="10"/>
          </p:nvPr>
        </p:nvSpPr>
        <p:spPr>
          <a:xfrm>
            <a:off x="457200" y="6377949"/>
            <a:ext cx="21030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133" name="Google Shape;133;p21"/>
          <p:cNvSpPr txBox="1">
            <a:spLocks noGrp="1"/>
          </p:cNvSpPr>
          <p:nvPr>
            <p:ph type="sldNum" idx="12"/>
          </p:nvPr>
        </p:nvSpPr>
        <p:spPr>
          <a:xfrm>
            <a:off x="6583680" y="6377949"/>
            <a:ext cx="21030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1pPr>
            <a:lvl2pPr marL="0" marR="0" lvl="1"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2pPr>
            <a:lvl3pPr marL="0" marR="0" lvl="2"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3pPr>
            <a:lvl4pPr marL="0" marR="0" lvl="3"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4pPr>
            <a:lvl5pPr marL="0" marR="0" lvl="4"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5pPr>
            <a:lvl6pPr marL="0" marR="0" lvl="5"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6pPr>
            <a:lvl7pPr marL="0" marR="0" lvl="6"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7pPr>
            <a:lvl8pPr marL="0" marR="0" lvl="7"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8pPr>
            <a:lvl9pPr marL="0" marR="0" lvl="8" indent="0" algn="r" rtl="0">
              <a:spcBef>
                <a:spcPts val="0"/>
              </a:spcBef>
              <a:buClr>
                <a:srgbClr val="888888"/>
              </a:buClr>
              <a:buSzPts val="1900"/>
              <a:buFont typeface="Calibri"/>
              <a:buNone/>
              <a:defRPr sz="19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322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18"/>
        <p:cNvGrpSpPr/>
        <p:nvPr/>
      </p:nvGrpSpPr>
      <p:grpSpPr>
        <a:xfrm>
          <a:off x="0" y="0"/>
          <a:ext cx="0" cy="0"/>
          <a:chOff x="0" y="0"/>
          <a:chExt cx="0" cy="0"/>
        </a:xfrm>
      </p:grpSpPr>
      <p:sp>
        <p:nvSpPr>
          <p:cNvPr id="19" name="Google Shape;19;p2"/>
          <p:cNvSpPr txBox="1">
            <a:spLocks noGrp="1"/>
          </p:cNvSpPr>
          <p:nvPr>
            <p:ph type="ftr" idx="11"/>
          </p:nvPr>
        </p:nvSpPr>
        <p:spPr>
          <a:xfrm>
            <a:off x="3108965" y="6377942"/>
            <a:ext cx="2926079" cy="276999"/>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20" name="Google Shape;20;p2"/>
          <p:cNvSpPr txBox="1">
            <a:spLocks noGrp="1"/>
          </p:cNvSpPr>
          <p:nvPr>
            <p:ph type="dt" idx="10"/>
          </p:nvPr>
        </p:nvSpPr>
        <p:spPr>
          <a:xfrm>
            <a:off x="457200" y="6377942"/>
            <a:ext cx="210312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21" name="Google Shape;21;p2"/>
          <p:cNvSpPr txBox="1">
            <a:spLocks noGrp="1"/>
          </p:cNvSpPr>
          <p:nvPr>
            <p:ph type="sldNum" idx="12"/>
          </p:nvPr>
        </p:nvSpPr>
        <p:spPr>
          <a:xfrm>
            <a:off x="6583680" y="6377942"/>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8273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5" y="274324"/>
            <a:ext cx="8229599"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4" name="Google Shape;24;p3"/>
          <p:cNvSpPr txBox="1">
            <a:spLocks noGrp="1"/>
          </p:cNvSpPr>
          <p:nvPr>
            <p:ph type="body" idx="1"/>
          </p:nvPr>
        </p:nvSpPr>
        <p:spPr>
          <a:xfrm>
            <a:off x="457205" y="1577344"/>
            <a:ext cx="8229599" cy="27699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pPr lvl="0"/>
            <a:r>
              <a:rPr lang="en-US"/>
              <a:t>Edit Master text styles</a:t>
            </a:r>
          </a:p>
        </p:txBody>
      </p:sp>
      <p:sp>
        <p:nvSpPr>
          <p:cNvPr id="25" name="Google Shape;25;p3"/>
          <p:cNvSpPr txBox="1">
            <a:spLocks noGrp="1"/>
          </p:cNvSpPr>
          <p:nvPr>
            <p:ph type="ftr" idx="11"/>
          </p:nvPr>
        </p:nvSpPr>
        <p:spPr>
          <a:xfrm>
            <a:off x="3108965" y="6377942"/>
            <a:ext cx="2926079" cy="276999"/>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EECE1"/>
              </a:solidFill>
              <a:effectLst/>
              <a:uLnTx/>
              <a:uFillTx/>
              <a:latin typeface="Calibri"/>
              <a:ea typeface="+mn-ea"/>
              <a:cs typeface="+mn-cs"/>
            </a:endParaRPr>
          </a:p>
        </p:txBody>
      </p:sp>
      <p:sp>
        <p:nvSpPr>
          <p:cNvPr id="26" name="Google Shape;26;p3"/>
          <p:cNvSpPr txBox="1">
            <a:spLocks noGrp="1"/>
          </p:cNvSpPr>
          <p:nvPr>
            <p:ph type="dt" idx="10"/>
          </p:nvPr>
        </p:nvSpPr>
        <p:spPr>
          <a:xfrm>
            <a:off x="457200" y="6377942"/>
            <a:ext cx="210312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6583680" y="6377942"/>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580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1" type="twoObj">
  <p:cSld name="Two Content 1">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r>
              <a:rPr lang="en-US"/>
              <a:t>Click to edit Master title style</a:t>
            </a:r>
            <a:endParaRPr/>
          </a:p>
        </p:txBody>
      </p:sp>
      <p:sp>
        <p:nvSpPr>
          <p:cNvPr id="30" name="Google Shape;30;p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1" name="Google Shape;31;p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2" name="Google Shape;32;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fontAlgn="base">
              <a:spcBef>
                <a:spcPct val="0"/>
              </a:spcBef>
              <a:spcAft>
                <a:spcPct val="0"/>
              </a:spcAft>
              <a:defRPr/>
            </a:pPr>
            <a:endParaRPr lang="en-US" dirty="0">
              <a:latin typeface="Arial" charset="0"/>
              <a:cs typeface="Arial" charset="0"/>
            </a:endParaRPr>
          </a:p>
        </p:txBody>
      </p:sp>
    </p:spTree>
    <p:extLst>
      <p:ext uri="{BB962C8B-B14F-4D97-AF65-F5344CB8AC3E}">
        <p14:creationId xmlns:p14="http://schemas.microsoft.com/office/powerpoint/2010/main" val="18843186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5" y="274324"/>
            <a:ext cx="8229599"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36" name="Google Shape;36;p5"/>
          <p:cNvSpPr txBox="1">
            <a:spLocks noGrp="1"/>
          </p:cNvSpPr>
          <p:nvPr>
            <p:ph type="body" idx="1"/>
          </p:nvPr>
        </p:nvSpPr>
        <p:spPr>
          <a:xfrm>
            <a:off x="457200" y="1577344"/>
            <a:ext cx="3977640" cy="27699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pPr lvl="0"/>
            <a:r>
              <a:rPr lang="en-US"/>
              <a:t>Edit Master text styles</a:t>
            </a:r>
          </a:p>
        </p:txBody>
      </p:sp>
      <p:sp>
        <p:nvSpPr>
          <p:cNvPr id="37" name="Google Shape;37;p5"/>
          <p:cNvSpPr txBox="1">
            <a:spLocks noGrp="1"/>
          </p:cNvSpPr>
          <p:nvPr>
            <p:ph type="body" idx="2"/>
          </p:nvPr>
        </p:nvSpPr>
        <p:spPr>
          <a:xfrm>
            <a:off x="4709159" y="1577344"/>
            <a:ext cx="3977640" cy="27699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pPr lvl="0"/>
            <a:r>
              <a:rPr lang="en-US"/>
              <a:t>Edit Master text styles</a:t>
            </a:r>
          </a:p>
        </p:txBody>
      </p:sp>
      <p:sp>
        <p:nvSpPr>
          <p:cNvPr id="38" name="Google Shape;38;p5"/>
          <p:cNvSpPr txBox="1">
            <a:spLocks noGrp="1"/>
          </p:cNvSpPr>
          <p:nvPr>
            <p:ph type="ftr" idx="11"/>
          </p:nvPr>
        </p:nvSpPr>
        <p:spPr>
          <a:xfrm>
            <a:off x="3108965" y="6377942"/>
            <a:ext cx="2926079" cy="276999"/>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fontAlgn="base">
              <a:spcBef>
                <a:spcPct val="0"/>
              </a:spcBef>
              <a:spcAft>
                <a:spcPct val="0"/>
              </a:spcAft>
              <a:defRPr/>
            </a:pPr>
            <a:endParaRPr lang="en-US" dirty="0">
              <a:latin typeface="Arial" charset="0"/>
              <a:cs typeface="Arial" charset="0"/>
            </a:endParaRPr>
          </a:p>
        </p:txBody>
      </p:sp>
      <p:sp>
        <p:nvSpPr>
          <p:cNvPr id="39" name="Google Shape;39;p5"/>
          <p:cNvSpPr txBox="1">
            <a:spLocks noGrp="1"/>
          </p:cNvSpPr>
          <p:nvPr>
            <p:ph type="dt" idx="10"/>
          </p:nvPr>
        </p:nvSpPr>
        <p:spPr>
          <a:xfrm>
            <a:off x="457200" y="6377942"/>
            <a:ext cx="210312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sldNum" idx="12"/>
          </p:nvPr>
        </p:nvSpPr>
        <p:spPr>
          <a:xfrm>
            <a:off x="6583680" y="6377942"/>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fontAlgn="base">
              <a:spcBef>
                <a:spcPct val="0"/>
              </a:spcBef>
              <a:spcAft>
                <a:spcPct val="0"/>
              </a:spcAft>
              <a:defRPr/>
            </a:pPr>
            <a:fld id="{34E1B572-C58B-42F9-96A6-2D71188A3B66}" type="slidenum">
              <a:rPr lang="en-US" smtClean="0">
                <a:latin typeface="Arial" charset="0"/>
                <a:cs typeface="Arial" charset="0"/>
              </a:rPr>
              <a:pPr fontAlgn="base">
                <a:spcBef>
                  <a:spcPct val="0"/>
                </a:spcBef>
                <a:spcAft>
                  <a:spcPct val="0"/>
                </a:spcAft>
                <a:defRPr/>
              </a:pPr>
              <a:t>‹#›</a:t>
            </a:fld>
            <a:endParaRPr lang="en-US" dirty="0">
              <a:latin typeface="Arial" charset="0"/>
              <a:cs typeface="Arial" charset="0"/>
            </a:endParaRPr>
          </a:p>
        </p:txBody>
      </p:sp>
    </p:spTree>
    <p:extLst>
      <p:ext uri="{BB962C8B-B14F-4D97-AF65-F5344CB8AC3E}">
        <p14:creationId xmlns:p14="http://schemas.microsoft.com/office/powerpoint/2010/main" val="29012429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685800" y="2125985"/>
            <a:ext cx="777240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43" name="Google Shape;43;p6"/>
          <p:cNvSpPr txBox="1">
            <a:spLocks noGrp="1"/>
          </p:cNvSpPr>
          <p:nvPr>
            <p:ph type="subTitle" idx="1"/>
          </p:nvPr>
        </p:nvSpPr>
        <p:spPr>
          <a:xfrm>
            <a:off x="1371605" y="3840484"/>
            <a:ext cx="6400799"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r>
              <a:rPr lang="en-US"/>
              <a:t>Click to edit Master subtitle style</a:t>
            </a:r>
            <a:endParaRPr/>
          </a:p>
        </p:txBody>
      </p:sp>
      <p:sp>
        <p:nvSpPr>
          <p:cNvPr id="44" name="Google Shape;44;p6"/>
          <p:cNvSpPr txBox="1">
            <a:spLocks noGrp="1"/>
          </p:cNvSpPr>
          <p:nvPr>
            <p:ph type="ftr" idx="11"/>
          </p:nvPr>
        </p:nvSpPr>
        <p:spPr>
          <a:xfrm>
            <a:off x="3108965" y="6377942"/>
            <a:ext cx="2926079" cy="276999"/>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EECE1"/>
              </a:solidFill>
              <a:effectLst/>
              <a:uLnTx/>
              <a:uFillTx/>
              <a:latin typeface="Calibri"/>
              <a:ea typeface="+mn-ea"/>
              <a:cs typeface="+mn-cs"/>
            </a:endParaRPr>
          </a:p>
        </p:txBody>
      </p:sp>
      <p:sp>
        <p:nvSpPr>
          <p:cNvPr id="45" name="Google Shape;45;p6"/>
          <p:cNvSpPr txBox="1">
            <a:spLocks noGrp="1"/>
          </p:cNvSpPr>
          <p:nvPr>
            <p:ph type="dt" idx="10"/>
          </p:nvPr>
        </p:nvSpPr>
        <p:spPr>
          <a:xfrm>
            <a:off x="457200" y="6377942"/>
            <a:ext cx="210312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6583680" y="6377942"/>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AE7E37C-E54D-4C39-B785-84FE15AD16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4764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57205" y="274324"/>
            <a:ext cx="8229599"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49" name="Google Shape;49;p7"/>
          <p:cNvSpPr txBox="1">
            <a:spLocks noGrp="1"/>
          </p:cNvSpPr>
          <p:nvPr>
            <p:ph type="ftr" idx="11"/>
          </p:nvPr>
        </p:nvSpPr>
        <p:spPr>
          <a:xfrm>
            <a:off x="3108965" y="6377942"/>
            <a:ext cx="2926079" cy="276999"/>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fontAlgn="base">
              <a:spcBef>
                <a:spcPct val="0"/>
              </a:spcBef>
              <a:spcAft>
                <a:spcPct val="0"/>
              </a:spcAft>
              <a:defRPr/>
            </a:pPr>
            <a:endParaRPr lang="en-US" dirty="0">
              <a:latin typeface="Arial" charset="0"/>
              <a:cs typeface="Arial" charset="0"/>
            </a:endParaRPr>
          </a:p>
        </p:txBody>
      </p:sp>
      <p:sp>
        <p:nvSpPr>
          <p:cNvPr id="50" name="Google Shape;50;p7"/>
          <p:cNvSpPr txBox="1">
            <a:spLocks noGrp="1"/>
          </p:cNvSpPr>
          <p:nvPr>
            <p:ph type="dt" idx="10"/>
          </p:nvPr>
        </p:nvSpPr>
        <p:spPr>
          <a:xfrm>
            <a:off x="457200" y="6377942"/>
            <a:ext cx="210312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83680" y="6377942"/>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fontAlgn="base">
              <a:spcBef>
                <a:spcPct val="0"/>
              </a:spcBef>
              <a:spcAft>
                <a:spcPct val="0"/>
              </a:spcAft>
              <a:defRPr/>
            </a:pPr>
            <a:fld id="{34E1B572-C58B-42F9-96A6-2D71188A3B66}" type="slidenum">
              <a:rPr lang="en-US" smtClean="0">
                <a:latin typeface="Arial" charset="0"/>
                <a:cs typeface="Arial" charset="0"/>
              </a:rPr>
              <a:pPr fontAlgn="base">
                <a:spcBef>
                  <a:spcPct val="0"/>
                </a:spcBef>
                <a:spcAft>
                  <a:spcPct val="0"/>
                </a:spcAft>
                <a:defRPr/>
              </a:pPr>
              <a:t>‹#›</a:t>
            </a:fld>
            <a:endParaRPr lang="en-US" dirty="0">
              <a:latin typeface="Arial" charset="0"/>
              <a:cs typeface="Arial" charset="0"/>
            </a:endParaRPr>
          </a:p>
        </p:txBody>
      </p:sp>
    </p:spTree>
    <p:extLst>
      <p:ext uri="{BB962C8B-B14F-4D97-AF65-F5344CB8AC3E}">
        <p14:creationId xmlns:p14="http://schemas.microsoft.com/office/powerpoint/2010/main" val="29297565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EECE1"/>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960498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12"/>
            <a:ext cx="8229600" cy="452596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2" y="6173787"/>
            <a:ext cx="2133599" cy="365125"/>
          </a:xfrm>
          <a:prstGeom prst="rect">
            <a:avLst/>
          </a:prstGeom>
          <a:noFill/>
          <a:ln>
            <a:noFill/>
          </a:ln>
        </p:spPr>
        <p:txBody>
          <a:bodyPr wrap="square" lIns="91275" tIns="45625" rIns="91275" bIns="45625"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2415920735"/>
      </p:ext>
    </p:extLst>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1"/>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8" y="201725"/>
            <a:ext cx="1870375" cy="791537"/>
          </a:xfrm>
          <a:prstGeom prst="rect">
            <a:avLst/>
          </a:prstGeom>
          <a:blipFill rotWithShape="1">
            <a:blip r:embed="rId3">
              <a:alphaModFix/>
            </a:blip>
            <a:stretch>
              <a:fillRect/>
            </a:stretch>
          </a:blip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6" y="401712"/>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101589"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21" y="274339"/>
            <a:ext cx="8229599" cy="276999"/>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000000"/>
              </a:buClr>
              <a:buSzPct val="100000"/>
              <a:buFont typeface="Calibri"/>
              <a:buNone/>
              <a:defRPr sz="1800" b="0" i="0" u="none" strike="noStrike" cap="none">
                <a:solidFill>
                  <a:srgbClr val="000000"/>
                </a:solidFill>
                <a:latin typeface="Calibri"/>
                <a:ea typeface="Calibri"/>
                <a:cs typeface="Calibri"/>
                <a:sym typeface="Calibri"/>
              </a:defRPr>
            </a:lvl1pPr>
            <a:lvl2pPr lvl="1" indent="0">
              <a:spcBef>
                <a:spcPts val="0"/>
              </a:spcBef>
              <a:buSzPct val="100000"/>
              <a:buFont typeface="Arial"/>
              <a:buNone/>
              <a:defRPr sz="1800"/>
            </a:lvl2pPr>
            <a:lvl3pPr lvl="2" indent="0">
              <a:spcBef>
                <a:spcPts val="0"/>
              </a:spcBef>
              <a:buSzPct val="100000"/>
              <a:buFont typeface="Arial"/>
              <a:buNone/>
              <a:defRPr sz="1800"/>
            </a:lvl3pPr>
            <a:lvl4pPr lvl="3" indent="0">
              <a:spcBef>
                <a:spcPts val="0"/>
              </a:spcBef>
              <a:buSzPct val="100000"/>
              <a:buFont typeface="Arial"/>
              <a:buNone/>
              <a:defRPr sz="1800"/>
            </a:lvl4pPr>
            <a:lvl5pPr lvl="4" indent="0">
              <a:spcBef>
                <a:spcPts val="0"/>
              </a:spcBef>
              <a:buSzPct val="100000"/>
              <a:buFont typeface="Arial"/>
              <a:buNone/>
              <a:defRPr sz="1800"/>
            </a:lvl5pPr>
            <a:lvl6pPr lvl="5" indent="0">
              <a:spcBef>
                <a:spcPts val="0"/>
              </a:spcBef>
              <a:buSzPct val="100000"/>
              <a:buFont typeface="Arial"/>
              <a:buNone/>
              <a:defRPr sz="1800"/>
            </a:lvl6pPr>
            <a:lvl7pPr lvl="6" indent="0">
              <a:spcBef>
                <a:spcPts val="0"/>
              </a:spcBef>
              <a:buSzPct val="100000"/>
              <a:buFont typeface="Arial"/>
              <a:buNone/>
              <a:defRPr sz="1800"/>
            </a:lvl7pPr>
            <a:lvl8pPr lvl="7" indent="0">
              <a:spcBef>
                <a:spcPts val="0"/>
              </a:spcBef>
              <a:buSzPct val="100000"/>
              <a:buFont typeface="Arial"/>
              <a:buNone/>
              <a:defRPr sz="1800"/>
            </a:lvl8pPr>
            <a:lvl9pPr lvl="8" indent="0">
              <a:spcBef>
                <a:spcPts val="0"/>
              </a:spcBef>
              <a:buSzPct val="100000"/>
              <a:buFont typeface="Arial"/>
              <a:buNone/>
              <a:defRPr sz="1800"/>
            </a:lvl9pPr>
          </a:lstStyle>
          <a:p>
            <a:endParaRPr/>
          </a:p>
        </p:txBody>
      </p:sp>
      <p:sp>
        <p:nvSpPr>
          <p:cNvPr id="58" name="Shape 58"/>
          <p:cNvSpPr txBox="1">
            <a:spLocks noGrp="1"/>
          </p:cNvSpPr>
          <p:nvPr>
            <p:ph type="body" idx="1"/>
          </p:nvPr>
        </p:nvSpPr>
        <p:spPr>
          <a:xfrm>
            <a:off x="457221" y="1577359"/>
            <a:ext cx="8229599" cy="276999"/>
          </a:xfrm>
          <a:prstGeom prst="rect">
            <a:avLst/>
          </a:prstGeom>
          <a:noFill/>
          <a:ln>
            <a:noFill/>
          </a:ln>
        </p:spPr>
        <p:txBody>
          <a:bodyPr wrap="square" lIns="91416" tIns="91416" rIns="91416" bIns="91416" anchor="t" anchorCtr="0"/>
          <a:lstStyle>
            <a:lvl1pPr marL="0" marR="0" lvl="0" indent="11430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1pPr>
            <a:lvl2pPr marL="409619" marR="0" lvl="1" indent="111081"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2pPr>
            <a:lvl3pPr marL="819239" marR="0" lvl="2" indent="10786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3pPr>
            <a:lvl4pPr marL="1228860" marR="0" lvl="3" indent="10464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4pPr>
            <a:lvl5pPr marL="1638479" marR="0" lvl="4" indent="114120"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5pPr>
            <a:lvl6pPr marL="2048101" marR="0" lvl="5" indent="11089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6pPr>
            <a:lvl7pPr marL="2457721" marR="0" lvl="6" indent="10767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7pPr>
            <a:lvl8pPr marL="2867341" marR="0" lvl="7" indent="104458"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8pPr>
            <a:lvl9pPr marL="3276960" marR="0" lvl="8" indent="113939" algn="l" rtl="0">
              <a:lnSpc>
                <a:spcPct val="100000"/>
              </a:lnSpc>
              <a:spcBef>
                <a:spcPts val="0"/>
              </a:spcBef>
              <a:spcAft>
                <a:spcPts val="0"/>
              </a:spcAft>
              <a:buClr>
                <a:srgbClr val="000000"/>
              </a:buClr>
              <a:buSzPct val="1000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81" y="6377944"/>
            <a:ext cx="2926079" cy="246221"/>
          </a:xfrm>
          <a:prstGeom prst="rect">
            <a:avLst/>
          </a:prstGeom>
          <a:noFill/>
          <a:ln>
            <a:noFill/>
          </a:ln>
        </p:spPr>
        <p:txBody>
          <a:bodyPr wrap="square" lIns="91416" tIns="91416" rIns="91416" bIns="91416" anchor="t" anchorCtr="0"/>
          <a:lstStyle>
            <a:lvl1pPr marL="0" marR="0" lvl="0" indent="0" algn="ctr"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4"/>
            <a:ext cx="2103120" cy="246221"/>
          </a:xfrm>
          <a:prstGeom prst="rect">
            <a:avLst/>
          </a:prstGeom>
          <a:noFill/>
          <a:ln>
            <a:noFill/>
          </a:ln>
        </p:spPr>
        <p:txBody>
          <a:bodyPr wrap="square" lIns="91416" tIns="91416" rIns="91416" bIns="91416" anchor="t" anchorCtr="0"/>
          <a:lstStyle>
            <a:lvl1pPr marL="0" marR="0" lvl="0" indent="0" algn="l" rtl="0">
              <a:lnSpc>
                <a:spcPct val="100000"/>
              </a:lnSpc>
              <a:spcBef>
                <a:spcPts val="0"/>
              </a:spcBef>
              <a:spcAft>
                <a:spcPts val="0"/>
              </a:spcAft>
              <a:buClr>
                <a:srgbClr val="888888"/>
              </a:buClr>
              <a:buSzPct val="100000"/>
              <a:buFont typeface="Calibri"/>
              <a:buNone/>
              <a:defRPr sz="1900" b="0" i="0" u="none" strike="noStrike" cap="none">
                <a:solidFill>
                  <a:srgbClr val="888888"/>
                </a:solidFill>
                <a:latin typeface="Calibri"/>
                <a:ea typeface="Calibri"/>
                <a:cs typeface="Calibri"/>
                <a:sym typeface="Calibri"/>
              </a:defRPr>
            </a:lvl1pPr>
            <a:lvl2pPr marL="456515" marR="0" lvl="1" indent="-1206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2pPr>
            <a:lvl3pPr marL="913027" marR="0" lvl="2" indent="-11417"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3pPr>
            <a:lvl4pPr marL="1369540" marR="0" lvl="3" indent="-10776"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4pPr>
            <a:lvl5pPr marL="1826053" marR="0" lvl="4" indent="-1013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5pPr>
            <a:lvl6pPr marL="2282570" marR="0" lvl="5" indent="-9494"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6pPr>
            <a:lvl7pPr marL="2739080" marR="0" lvl="6" indent="-885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7pPr>
            <a:lvl8pPr marL="3195593" marR="0" lvl="7" indent="-8213"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8pPr>
            <a:lvl9pPr marL="3652103" marR="0" lvl="8" indent="-7570" algn="l" rtl="0">
              <a:lnSpc>
                <a:spcPct val="100000"/>
              </a:lnSpc>
              <a:spcBef>
                <a:spcPts val="0"/>
              </a:spcBef>
              <a:spcAft>
                <a:spcPts val="0"/>
              </a:spcAft>
              <a:buClr>
                <a:schemeClr val="dk1"/>
              </a:buClr>
              <a:buSzPct val="1000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4"/>
            <a:ext cx="2103120" cy="246221"/>
          </a:xfrm>
          <a:prstGeom prst="rect">
            <a:avLst/>
          </a:prstGeom>
          <a:noFill/>
          <a:ln>
            <a:noFill/>
          </a:ln>
        </p:spPr>
        <p:txBody>
          <a:bodyPr wrap="square" lIns="0" tIns="0" rIns="0" bIns="0" anchor="t" anchorCtr="0">
            <a:noAutofit/>
          </a:bodyPr>
          <a:lstStyle/>
          <a:p>
            <a:pPr indent="-25398" algn="r">
              <a:buClr>
                <a:srgbClr val="888888"/>
              </a:buClr>
              <a:buSzPct val="25000"/>
            </a:pPr>
            <a:fld id="{00000000-1234-1234-1234-123412341234}" type="slidenum">
              <a:rPr lang="en-US" sz="1600" smtClean="0">
                <a:solidFill>
                  <a:srgbClr val="888888"/>
                </a:solidFill>
                <a:latin typeface="Calibri"/>
                <a:ea typeface="Calibri"/>
                <a:cs typeface="Calibri"/>
                <a:sym typeface="Calibri"/>
              </a:rPr>
              <a:pPr indent="-25398" algn="r">
                <a:buClr>
                  <a:srgbClr val="888888"/>
                </a:buClr>
                <a:buSzPct val="25000"/>
              </a:pPr>
              <a:t>‹#›</a:t>
            </a:fld>
            <a:endParaRPr lang="en-US" sz="16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9292238"/>
      </p:ext>
    </p:extLst>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5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1210235"/>
          </a:xfrm>
          <a:custGeom>
            <a:avLst/>
            <a:gdLst/>
            <a:ahLst/>
            <a:cxnLst/>
            <a:rect l="0" t="0" r="0" b="0"/>
            <a:pathLst>
              <a:path w="10058400" h="1371600" extrusionOk="0">
                <a:moveTo>
                  <a:pt x="0" y="1371599"/>
                </a:moveTo>
                <a:lnTo>
                  <a:pt x="10058399" y="1371599"/>
                </a:lnTo>
                <a:lnTo>
                  <a:pt x="10058399" y="0"/>
                </a:lnTo>
                <a:lnTo>
                  <a:pt x="0" y="0"/>
                </a:lnTo>
                <a:lnTo>
                  <a:pt x="0" y="1371599"/>
                </a:lnTo>
                <a:close/>
              </a:path>
            </a:pathLst>
          </a:custGeom>
          <a:solidFill>
            <a:srgbClr val="5F5F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11" name="Google Shape;11;p1"/>
          <p:cNvSpPr/>
          <p:nvPr/>
        </p:nvSpPr>
        <p:spPr>
          <a:xfrm>
            <a:off x="207822" y="201710"/>
            <a:ext cx="1870375" cy="79153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12" name="Google Shape;12;p1"/>
          <p:cNvSpPr/>
          <p:nvPr/>
        </p:nvSpPr>
        <p:spPr>
          <a:xfrm>
            <a:off x="1458834" y="401710"/>
            <a:ext cx="56573" cy="58271"/>
          </a:xfrm>
          <a:custGeom>
            <a:avLst/>
            <a:gdLst/>
            <a:ahLst/>
            <a:cxnLst/>
            <a:rect l="0" t="0" r="0" b="0"/>
            <a:pathLst>
              <a:path w="62230" h="66040" extrusionOk="0">
                <a:moveTo>
                  <a:pt x="34704" y="0"/>
                </a:moveTo>
                <a:lnTo>
                  <a:pt x="19618" y="2550"/>
                </a:lnTo>
                <a:lnTo>
                  <a:pt x="7718" y="9828"/>
                </a:lnTo>
                <a:lnTo>
                  <a:pt x="0" y="20598"/>
                </a:lnTo>
                <a:lnTo>
                  <a:pt x="648" y="38925"/>
                </a:lnTo>
                <a:lnTo>
                  <a:pt x="5430" y="52285"/>
                </a:lnTo>
                <a:lnTo>
                  <a:pt x="13532" y="60957"/>
                </a:lnTo>
                <a:lnTo>
                  <a:pt x="24140" y="65219"/>
                </a:lnTo>
                <a:lnTo>
                  <a:pt x="30497" y="65784"/>
                </a:lnTo>
                <a:lnTo>
                  <a:pt x="44885" y="62920"/>
                </a:lnTo>
                <a:lnTo>
                  <a:pt x="55769" y="54960"/>
                </a:lnTo>
                <a:lnTo>
                  <a:pt x="62197" y="42853"/>
                </a:lnTo>
                <a:lnTo>
                  <a:pt x="60677" y="25862"/>
                </a:lnTo>
                <a:lnTo>
                  <a:pt x="54927" y="12846"/>
                </a:lnTo>
                <a:lnTo>
                  <a:pt x="45938" y="4120"/>
                </a:lnTo>
                <a:lnTo>
                  <a:pt x="34704" y="0"/>
                </a:lnTo>
                <a:close/>
              </a:path>
            </a:pathLst>
          </a:custGeom>
          <a:solidFill>
            <a:srgbClr val="ECB32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13" name="Google Shape;13;p1"/>
          <p:cNvSpPr txBox="1">
            <a:spLocks noGrp="1"/>
          </p:cNvSpPr>
          <p:nvPr>
            <p:ph type="title"/>
          </p:nvPr>
        </p:nvSpPr>
        <p:spPr>
          <a:xfrm>
            <a:off x="457205" y="274324"/>
            <a:ext cx="8229599"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457205" y="1577344"/>
            <a:ext cx="8229599" cy="276999"/>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108965" y="6377942"/>
            <a:ext cx="2926079" cy="276999"/>
          </a:xfrm>
          <a:prstGeom prst="rect">
            <a:avLst/>
          </a:prstGeom>
          <a:noFill/>
          <a:ln>
            <a:noFill/>
          </a:ln>
        </p:spPr>
        <p:txBody>
          <a:bodyPr spcFirstLastPara="1" wrap="square" lIns="0" tIns="0" rIns="0" bIns="0"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dt" idx="10"/>
          </p:nvPr>
        </p:nvSpPr>
        <p:spPr>
          <a:xfrm>
            <a:off x="457200" y="6377942"/>
            <a:ext cx="2103120" cy="276999"/>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
          <p:cNvSpPr txBox="1">
            <a:spLocks noGrp="1"/>
          </p:cNvSpPr>
          <p:nvPr>
            <p:ph type="sldNum" idx="12"/>
          </p:nvPr>
        </p:nvSpPr>
        <p:spPr>
          <a:xfrm>
            <a:off x="6583680" y="6377942"/>
            <a:ext cx="2103120" cy="276999"/>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extLst>
      <p:ext uri="{BB962C8B-B14F-4D97-AF65-F5344CB8AC3E}">
        <p14:creationId xmlns:p14="http://schemas.microsoft.com/office/powerpoint/2010/main" val="3258463458"/>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8"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2"/>
        <p:cNvGrpSpPr/>
        <p:nvPr/>
      </p:nvGrpSpPr>
      <p:grpSpPr>
        <a:xfrm>
          <a:off x="0" y="0"/>
          <a:ext cx="0" cy="0"/>
          <a:chOff x="0" y="0"/>
          <a:chExt cx="0" cy="0"/>
        </a:xfrm>
      </p:grpSpPr>
      <p:sp>
        <p:nvSpPr>
          <p:cNvPr id="53" name="Google Shape;53;p8"/>
          <p:cNvSpPr/>
          <p:nvPr/>
        </p:nvSpPr>
        <p:spPr>
          <a:xfrm>
            <a:off x="0" y="1"/>
            <a:ext cx="9144000" cy="1210200"/>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900"/>
              <a:buFont typeface="Arial"/>
              <a:buNone/>
            </a:pPr>
            <a:endParaRPr sz="1900">
              <a:solidFill>
                <a:srgbClr val="000000"/>
              </a:solidFill>
              <a:latin typeface="Arial"/>
              <a:ea typeface="Arial"/>
              <a:cs typeface="Arial"/>
              <a:sym typeface="Arial"/>
            </a:endParaRPr>
          </a:p>
        </p:txBody>
      </p:sp>
      <p:sp>
        <p:nvSpPr>
          <p:cNvPr id="54" name="Google Shape;54;p8"/>
          <p:cNvSpPr/>
          <p:nvPr/>
        </p:nvSpPr>
        <p:spPr>
          <a:xfrm>
            <a:off x="207819" y="201707"/>
            <a:ext cx="1870500" cy="7914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900"/>
              <a:buFont typeface="Arial"/>
              <a:buNone/>
            </a:pPr>
            <a:endParaRPr sz="1900">
              <a:solidFill>
                <a:srgbClr val="000000"/>
              </a:solidFill>
              <a:latin typeface="Calibri"/>
              <a:ea typeface="Calibri"/>
              <a:cs typeface="Calibri"/>
              <a:sym typeface="Calibri"/>
            </a:endParaRPr>
          </a:p>
        </p:txBody>
      </p:sp>
      <p:sp>
        <p:nvSpPr>
          <p:cNvPr id="55" name="Google Shape;55;p8"/>
          <p:cNvSpPr/>
          <p:nvPr/>
        </p:nvSpPr>
        <p:spPr>
          <a:xfrm>
            <a:off x="1459059" y="402018"/>
            <a:ext cx="56400" cy="57300"/>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900"/>
              <a:buFont typeface="Arial"/>
              <a:buNone/>
            </a:pPr>
            <a:endParaRPr sz="1900">
              <a:solidFill>
                <a:srgbClr val="000000"/>
              </a:solidFill>
              <a:latin typeface="Arial"/>
              <a:ea typeface="Arial"/>
              <a:cs typeface="Arial"/>
              <a:sym typeface="Arial"/>
            </a:endParaRPr>
          </a:p>
        </p:txBody>
      </p:sp>
      <p:sp>
        <p:nvSpPr>
          <p:cNvPr id="56" name="Google Shape;56;p8"/>
          <p:cNvSpPr txBox="1">
            <a:spLocks noGrp="1"/>
          </p:cNvSpPr>
          <p:nvPr>
            <p:ph type="title"/>
          </p:nvPr>
        </p:nvSpPr>
        <p:spPr>
          <a:xfrm>
            <a:off x="457502" y="274558"/>
            <a:ext cx="82290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1pPr>
            <a:lvl2pPr marR="0" lvl="1"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2pPr>
            <a:lvl3pPr marR="0" lvl="2"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3pPr>
            <a:lvl4pPr marR="0" lvl="3"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4pPr>
            <a:lvl5pPr marR="0" lvl="4"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6pPr>
            <a:lvl7pPr marR="0" lvl="6"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7pPr>
            <a:lvl8pPr marR="0" lvl="7"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8pPr>
            <a:lvl9pPr marR="0" lvl="8" algn="ctr" rtl="0">
              <a:spcBef>
                <a:spcPts val="0"/>
              </a:spcBef>
              <a:spcAft>
                <a:spcPts val="0"/>
              </a:spcAft>
              <a:buClr>
                <a:schemeClr val="dk2"/>
              </a:buClr>
              <a:buSzPts val="1800"/>
              <a:buFont typeface="Calibri"/>
              <a:buNone/>
              <a:defRPr sz="1800" b="0" i="0" u="none" strike="noStrike" cap="none">
                <a:solidFill>
                  <a:schemeClr val="dk2"/>
                </a:solidFill>
                <a:latin typeface="Calibri"/>
                <a:ea typeface="Calibri"/>
                <a:cs typeface="Calibri"/>
                <a:sym typeface="Calibri"/>
              </a:defRPr>
            </a:lvl9pPr>
          </a:lstStyle>
          <a:p>
            <a:endParaRPr/>
          </a:p>
        </p:txBody>
      </p:sp>
      <p:sp>
        <p:nvSpPr>
          <p:cNvPr id="57" name="Google Shape;57;p8"/>
          <p:cNvSpPr txBox="1">
            <a:spLocks noGrp="1"/>
          </p:cNvSpPr>
          <p:nvPr>
            <p:ph type="body" idx="1"/>
          </p:nvPr>
        </p:nvSpPr>
        <p:spPr>
          <a:xfrm>
            <a:off x="457502" y="1577242"/>
            <a:ext cx="8229000" cy="2769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100000"/>
              </a:lnSpc>
              <a:spcBef>
                <a:spcPts val="0"/>
              </a:spcBef>
              <a:spcAft>
                <a:spcPts val="0"/>
              </a:spcAft>
              <a:buClr>
                <a:srgbClr val="000000"/>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3108616" y="6377554"/>
            <a:ext cx="2926800" cy="2769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dt" idx="10"/>
          </p:nvPr>
        </p:nvSpPr>
        <p:spPr>
          <a:xfrm>
            <a:off x="457493" y="6377554"/>
            <a:ext cx="2102700" cy="276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888888"/>
              </a:buClr>
              <a:buSzPts val="1900"/>
              <a:buFont typeface="Calibri"/>
              <a:buNone/>
              <a:defRPr sz="1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sldNum" idx="12"/>
          </p:nvPr>
        </p:nvSpPr>
        <p:spPr>
          <a:xfrm>
            <a:off x="6583799" y="6377554"/>
            <a:ext cx="2102700" cy="276900"/>
          </a:xfrm>
          <a:prstGeom prst="rect">
            <a:avLst/>
          </a:prstGeom>
          <a:noFill/>
          <a:ln>
            <a:noFill/>
          </a:ln>
        </p:spPr>
        <p:txBody>
          <a:bodyPr spcFirstLastPara="1" wrap="square" lIns="0" tIns="0" rIns="0" bIns="0" anchor="t" anchorCtr="0">
            <a:noAutofit/>
          </a:bodyPr>
          <a:lstStyle>
            <a:lvl1pPr marL="0" marR="0" lvl="0"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1pPr>
            <a:lvl2pPr marL="0" marR="0" lvl="1"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2pPr>
            <a:lvl3pPr marL="0" marR="0" lvl="2"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3pPr>
            <a:lvl4pPr marL="0" marR="0" lvl="3"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4pPr>
            <a:lvl5pPr marL="0" marR="0" lvl="4"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5pPr>
            <a:lvl6pPr marL="0" marR="0" lvl="5"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6pPr>
            <a:lvl7pPr marL="0" marR="0" lvl="6"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7pPr>
            <a:lvl8pPr marL="0" marR="0" lvl="7"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8pPr>
            <a:lvl9pPr marL="0" marR="0" lvl="8" indent="0" algn="r" rtl="0">
              <a:spcBef>
                <a:spcPts val="0"/>
              </a:spcBef>
              <a:buClr>
                <a:srgbClr val="898989"/>
              </a:buClr>
              <a:buSzPts val="1900"/>
              <a:buFont typeface="Calibri"/>
              <a:buNone/>
              <a:defRPr sz="1900">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5208129"/>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5" Type="http://schemas.openxmlformats.org/officeDocument/2006/relationships/slideLayout" Target="../slideLayouts/slideLayout10.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bit.ly/2jOl3FL" TargetMode="External"/><Relationship Id="rId7" Type="http://schemas.openxmlformats.org/officeDocument/2006/relationships/hyperlink" Target="http://bit.ly/2zrgFp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bit.ly/2AueSyx" TargetMode="External"/><Relationship Id="rId5" Type="http://schemas.openxmlformats.org/officeDocument/2006/relationships/hyperlink" Target="http://bit.ly/2Bxy0Lk" TargetMode="External"/><Relationship Id="rId4" Type="http://schemas.openxmlformats.org/officeDocument/2006/relationships/hyperlink" Target="http://bit.ly/2nr4moJ"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jpmorganchase.com/corporate/news/pr/new-conference-accessibility-initiative.ht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macfound.org/press/perspectives/nothing-about-us-without-us" TargetMode="Externa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hyperlink" Target="https://www.macfound.org/programs/100change" TargetMode="External"/><Relationship Id="rId4" Type="http://schemas.openxmlformats.org/officeDocument/2006/relationships/hyperlink" Target="https://www.macfound.org/media/files/Checklist_for_MacArthur_100Change_Semifinalists.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inyletter.com/noorain" TargetMode="External"/><Relationship Id="rId3" Type="http://schemas.openxmlformats.org/officeDocument/2006/relationships/hyperlink" Target="http://www.cof.org/" TargetMode="External"/><Relationship Id="rId7" Type="http://schemas.openxmlformats.org/officeDocument/2006/relationships/hyperlink" Target="http://wdcrobcolp01.ed.gov/Programs/EROD/org_list.cfm?category_cd=SVR" TargetMode="External"/><Relationship Id="rId12" Type="http://schemas.openxmlformats.org/officeDocument/2006/relationships/hyperlink" Target="https://www.washingtongrantmakers.org/jobs" TargetMode="External"/><Relationship Id="rId2" Type="http://schemas.openxmlformats.org/officeDocument/2006/relationships/hyperlink" Target="http://www.respectability.org/" TargetMode="External"/><Relationship Id="rId1" Type="http://schemas.openxmlformats.org/officeDocument/2006/relationships/slideLayout" Target="../slideLayouts/slideLayout9.xml"/><Relationship Id="rId6" Type="http://schemas.openxmlformats.org/officeDocument/2006/relationships/hyperlink" Target="https://askjan.org/" TargetMode="External"/><Relationship Id="rId11" Type="http://schemas.openxmlformats.org/officeDocument/2006/relationships/hyperlink" Target="https://grantspace.org/training/" TargetMode="External"/><Relationship Id="rId5" Type="http://schemas.openxmlformats.org/officeDocument/2006/relationships/hyperlink" Target="http://www.philanthropynewyork.org/" TargetMode="External"/><Relationship Id="rId10" Type="http://schemas.openxmlformats.org/officeDocument/2006/relationships/hyperlink" Target="http://changephilanthropy.org/our-work/job-bank/" TargetMode="External"/><Relationship Id="rId4" Type="http://schemas.openxmlformats.org/officeDocument/2006/relationships/hyperlink" Target="http://www.linkedin.com/" TargetMode="External"/><Relationship Id="rId9" Type="http://schemas.openxmlformats.org/officeDocument/2006/relationships/hyperlink" Target="https://www.philanthropy.com/job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cep.org/" TargetMode="External"/><Relationship Id="rId13" Type="http://schemas.openxmlformats.org/officeDocument/2006/relationships/hyperlink" Target="http://foundationcenter.org/" TargetMode="External"/><Relationship Id="rId18" Type="http://schemas.openxmlformats.org/officeDocument/2006/relationships/hyperlink" Target="http://www.grassrootsgrantmakers.org/" TargetMode="External"/><Relationship Id="rId26" Type="http://schemas.openxmlformats.org/officeDocument/2006/relationships/hyperlink" Target="http://www.respectability.org/" TargetMode="External"/><Relationship Id="rId3" Type="http://schemas.openxmlformats.org/officeDocument/2006/relationships/hyperlink" Target="http://www.aapip.org/" TargetMode="External"/><Relationship Id="rId21" Type="http://schemas.openxmlformats.org/officeDocument/2006/relationships/hyperlink" Target="https://www.ncfp.org/" TargetMode="External"/><Relationship Id="rId7" Type="http://schemas.openxmlformats.org/officeDocument/2006/relationships/hyperlink" Target="http://disasterphilanthropy.org/" TargetMode="External"/><Relationship Id="rId12" Type="http://schemas.openxmlformats.org/officeDocument/2006/relationships/hyperlink" Target="http://www.exponentphilanthropy.org/" TargetMode="External"/><Relationship Id="rId17" Type="http://schemas.openxmlformats.org/officeDocument/2006/relationships/hyperlink" Target="http://www.geofunders.org/" TargetMode="External"/><Relationship Id="rId25" Type="http://schemas.openxmlformats.org/officeDocument/2006/relationships/hyperlink" Target="http://www.respectabilityusa.org/" TargetMode="External"/><Relationship Id="rId2" Type="http://schemas.openxmlformats.org/officeDocument/2006/relationships/notesSlide" Target="../notesSlides/notesSlide9.xml"/><Relationship Id="rId16" Type="http://schemas.openxmlformats.org/officeDocument/2006/relationships/hyperlink" Target="http://www.edfunders.org/" TargetMode="External"/><Relationship Id="rId20" Type="http://schemas.openxmlformats.org/officeDocument/2006/relationships/hyperlink" Target="https://independentsector.org/" TargetMode="External"/><Relationship Id="rId29" Type="http://schemas.openxmlformats.org/officeDocument/2006/relationships/hyperlink" Target="https://www.facebook.com/RespectAbilityUSA" TargetMode="External"/><Relationship Id="rId1" Type="http://schemas.openxmlformats.org/officeDocument/2006/relationships/slideLayout" Target="../slideLayouts/slideLayout2.xml"/><Relationship Id="rId6" Type="http://schemas.openxmlformats.org/officeDocument/2006/relationships/hyperlink" Target="https://www.calendow.org/" TargetMode="External"/><Relationship Id="rId11" Type="http://schemas.openxmlformats.org/officeDocument/2006/relationships/hyperlink" Target="http://www.ega.org/" TargetMode="External"/><Relationship Id="rId24" Type="http://schemas.openxmlformats.org/officeDocument/2006/relationships/hyperlink" Target="https://www.unitedphilforum.org/" TargetMode="External"/><Relationship Id="rId5" Type="http://schemas.openxmlformats.org/officeDocument/2006/relationships/hyperlink" Target="https://boardsource.org/" TargetMode="External"/><Relationship Id="rId15" Type="http://schemas.openxmlformats.org/officeDocument/2006/relationships/hyperlink" Target="http://www.gcir.org/" TargetMode="External"/><Relationship Id="rId23" Type="http://schemas.openxmlformats.org/officeDocument/2006/relationships/hyperlink" Target="http://www.pacefunders.org/" TargetMode="External"/><Relationship Id="rId28" Type="http://schemas.openxmlformats.org/officeDocument/2006/relationships/hyperlink" Target="https://twitter.com/respect_ability" TargetMode="External"/><Relationship Id="rId10" Type="http://schemas.openxmlformats.org/officeDocument/2006/relationships/hyperlink" Target="http://www.epip.org/" TargetMode="External"/><Relationship Id="rId19" Type="http://schemas.openxmlformats.org/officeDocument/2006/relationships/hyperlink" Target="http://www.hiponline.org/" TargetMode="External"/><Relationship Id="rId4" Type="http://schemas.openxmlformats.org/officeDocument/2006/relationships/hyperlink" Target="https://www.abfe.org/" TargetMode="External"/><Relationship Id="rId9" Type="http://schemas.openxmlformats.org/officeDocument/2006/relationships/hyperlink" Target="http://www.confluencephilanthropy.org/" TargetMode="External"/><Relationship Id="rId14" Type="http://schemas.openxmlformats.org/officeDocument/2006/relationships/hyperlink" Target="http://www.funderscommittee.org/" TargetMode="External"/><Relationship Id="rId22" Type="http://schemas.openxmlformats.org/officeDocument/2006/relationships/hyperlink" Target="https://www.councilofnonprofits.org/" TargetMode="External"/><Relationship Id="rId27" Type="http://schemas.openxmlformats.org/officeDocument/2006/relationships/hyperlink" Target="mailto:JenniferM@RespectAbilityUS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hyperlink" Target="http://www.adminitrustllc.com/wp-content/uploads/2013/12/Kessler-NOD-2010-Survey.pdf" TargetMode="Externa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209" descr="Gold and black logo of RespectAbility with the tagline Fighting Stigmas, Advancing Opportunities&#10;">
            <a:extLst>
              <a:ext uri="{FF2B5EF4-FFF2-40B4-BE49-F238E27FC236}">
                <a16:creationId xmlns:a16="http://schemas.microsoft.com/office/drawing/2014/main" id="{DF5FFE73-2FD3-4148-A842-96A963FF1393}"/>
              </a:ext>
            </a:extLst>
          </p:cNvPr>
          <p:cNvPicPr preferRelativeResize="0"/>
          <p:nvPr/>
        </p:nvPicPr>
        <p:blipFill rotWithShape="1">
          <a:blip r:embed="rId3">
            <a:alphaModFix/>
          </a:blip>
          <a:srcRect/>
          <a:stretch/>
        </p:blipFill>
        <p:spPr>
          <a:xfrm>
            <a:off x="1435385" y="-149204"/>
            <a:ext cx="6287297" cy="3066983"/>
          </a:xfrm>
          <a:prstGeom prst="rect">
            <a:avLst/>
          </a:prstGeom>
          <a:noFill/>
          <a:ln>
            <a:noFill/>
          </a:ln>
        </p:spPr>
      </p:pic>
      <p:sp>
        <p:nvSpPr>
          <p:cNvPr id="7" name="Rectangle 6">
            <a:extLst>
              <a:ext uri="{FF2B5EF4-FFF2-40B4-BE49-F238E27FC236}">
                <a16:creationId xmlns:a16="http://schemas.microsoft.com/office/drawing/2014/main" id="{2B110A43-6419-5D4A-B812-7DDA75201E49}"/>
              </a:ext>
            </a:extLst>
          </p:cNvPr>
          <p:cNvSpPr/>
          <p:nvPr/>
        </p:nvSpPr>
        <p:spPr>
          <a:xfrm>
            <a:off x="2196930" y="6221916"/>
            <a:ext cx="4764206" cy="57490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
                <a:srgbClr val="000000"/>
              </a:buClr>
              <a:buSzPct val="78571"/>
              <a:buFontTx/>
              <a:buNone/>
              <a:tabLst/>
              <a:defRPr/>
            </a:pPr>
            <a:r>
              <a:rPr kumimoji="0" lang="en-US" sz="1400" b="0" i="0" u="none" strike="noStrike" kern="0" cap="none" spc="0" normalizeH="0" baseline="0" noProof="0" dirty="0">
                <a:ln>
                  <a:noFill/>
                </a:ln>
                <a:solidFill>
                  <a:srgbClr val="000000"/>
                </a:solidFill>
                <a:effectLst/>
                <a:uLnTx/>
                <a:uFillTx/>
                <a:latin typeface="Baskerville"/>
                <a:ea typeface="Georgia"/>
                <a:cs typeface="Calibri" panose="020F0502020204030204" pitchFamily="34" charset="0"/>
                <a:sym typeface="Georgia"/>
              </a:rPr>
              <a:t>Jennifer Laszlo Mizrahi, President, </a:t>
            </a:r>
            <a:r>
              <a:rPr kumimoji="0" lang="en-US" sz="1400" b="0" i="0" u="none" strike="noStrike" kern="0" cap="none" spc="0" normalizeH="0" baseline="0" noProof="0" dirty="0" err="1">
                <a:ln>
                  <a:noFill/>
                </a:ln>
                <a:solidFill>
                  <a:srgbClr val="000000"/>
                </a:solidFill>
                <a:effectLst/>
                <a:uLnTx/>
                <a:uFillTx/>
                <a:latin typeface="Baskerville"/>
                <a:ea typeface="Georgia"/>
                <a:cs typeface="Calibri" panose="020F0502020204030204" pitchFamily="34" charset="0"/>
                <a:sym typeface="Georgia"/>
              </a:rPr>
              <a:t>RespectAbility</a:t>
            </a:r>
            <a:endParaRPr kumimoji="0" lang="en-US" sz="1400" b="0" i="0" u="none" strike="noStrike" kern="0" cap="none" spc="0" normalizeH="0" baseline="0" noProof="0" dirty="0">
              <a:ln>
                <a:noFill/>
              </a:ln>
              <a:solidFill>
                <a:srgbClr val="000000"/>
              </a:solidFill>
              <a:effectLst/>
              <a:uLnTx/>
              <a:uFillTx/>
              <a:latin typeface="Baskerville"/>
              <a:ea typeface="Georgia"/>
              <a:cs typeface="Calibri" panose="020F0502020204030204" pitchFamily="34" charset="0"/>
              <a:sym typeface="Georgia"/>
            </a:endParaRPr>
          </a:p>
          <a:p>
            <a:pPr marL="0" marR="0" lvl="0" indent="0" algn="ctr" defTabSz="914400" rtl="0" eaLnBrk="1" fontAlgn="auto" latinLnBrk="0" hangingPunct="1">
              <a:lnSpc>
                <a:spcPct val="115000"/>
              </a:lnSpc>
              <a:spcBef>
                <a:spcPts val="0"/>
              </a:spcBef>
              <a:spcAft>
                <a:spcPts val="0"/>
              </a:spcAft>
              <a:buClr>
                <a:srgbClr val="000000"/>
              </a:buClr>
              <a:buSzPct val="78571"/>
              <a:buFontTx/>
              <a:buNone/>
              <a:tabLst/>
              <a:defRPr/>
            </a:pPr>
            <a:r>
              <a:rPr kumimoji="0" lang="en-US" sz="1400" b="0" i="0" u="none" strike="noStrike" kern="0" cap="none" spc="0" normalizeH="0" baseline="0" noProof="0" dirty="0">
                <a:ln>
                  <a:noFill/>
                </a:ln>
                <a:solidFill>
                  <a:srgbClr val="000000"/>
                </a:solidFill>
                <a:effectLst/>
                <a:uLnTx/>
                <a:uFillTx/>
                <a:latin typeface="Baskerville"/>
                <a:ea typeface="Georgia"/>
                <a:cs typeface="Calibri" panose="020F0502020204030204" pitchFamily="34" charset="0"/>
                <a:sym typeface="Georgia"/>
              </a:rPr>
              <a:t>Steve Bartlett, Chairman, </a:t>
            </a:r>
            <a:r>
              <a:rPr kumimoji="0" lang="en-US" sz="1400" b="0" i="0" u="none" strike="noStrike" kern="0" cap="none" spc="0" normalizeH="0" baseline="0" noProof="0" dirty="0" err="1">
                <a:ln>
                  <a:noFill/>
                </a:ln>
                <a:solidFill>
                  <a:srgbClr val="000000"/>
                </a:solidFill>
                <a:effectLst/>
                <a:uLnTx/>
                <a:uFillTx/>
                <a:latin typeface="Baskerville"/>
                <a:ea typeface="Georgia"/>
                <a:cs typeface="Calibri" panose="020F0502020204030204" pitchFamily="34" charset="0"/>
                <a:sym typeface="Georgia"/>
              </a:rPr>
              <a:t>RespectAbility</a:t>
            </a:r>
            <a:endParaRPr kumimoji="0" lang="en-US" sz="1400" b="0" i="0" u="none" strike="noStrike" kern="0" cap="none" spc="0" normalizeH="0" baseline="0" noProof="0" dirty="0">
              <a:ln>
                <a:noFill/>
              </a:ln>
              <a:solidFill>
                <a:srgbClr val="000000"/>
              </a:solidFill>
              <a:effectLst/>
              <a:uLnTx/>
              <a:uFillTx/>
              <a:latin typeface="Baskerville"/>
              <a:ea typeface="Georgia"/>
              <a:cs typeface="Calibri" panose="020F0502020204030204" pitchFamily="34" charset="0"/>
              <a:sym typeface="Georgia"/>
            </a:endParaRPr>
          </a:p>
        </p:txBody>
      </p:sp>
      <p:sp>
        <p:nvSpPr>
          <p:cNvPr id="2" name="Title 1">
            <a:extLst>
              <a:ext uri="{FF2B5EF4-FFF2-40B4-BE49-F238E27FC236}">
                <a16:creationId xmlns:a16="http://schemas.microsoft.com/office/drawing/2014/main" id="{B416FCA5-80DB-4D22-8D2E-A9452E3459CA}"/>
              </a:ext>
            </a:extLst>
          </p:cNvPr>
          <p:cNvSpPr>
            <a:spLocks noGrp="1"/>
          </p:cNvSpPr>
          <p:nvPr>
            <p:ph type="title" idx="4294967295"/>
          </p:nvPr>
        </p:nvSpPr>
        <p:spPr>
          <a:xfrm>
            <a:off x="457200" y="2917779"/>
            <a:ext cx="8229600" cy="1143000"/>
          </a:xfrm>
        </p:spPr>
        <p:txBody>
          <a:bodyPr/>
          <a:lstStyle/>
          <a:p>
            <a:r>
              <a:rPr lang="en-US" sz="2400" b="1" spc="-113" dirty="0">
                <a:solidFill>
                  <a:srgbClr val="000000"/>
                </a:solidFill>
                <a:latin typeface="Arial" panose="020B0604020202020204" pitchFamily="34" charset="0"/>
                <a:ea typeface="Arial" panose="020B0604020202020204" pitchFamily="34" charset="0"/>
                <a:cs typeface="Arial" panose="020B0604020202020204" pitchFamily="34" charset="0"/>
              </a:rPr>
              <a:t>Advancing Inclusion – Careers in Philanthropy for Professionals with Disabilities</a:t>
            </a:r>
            <a:br>
              <a:rPr lang="en-US" sz="2400" b="1" spc="-113"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2400" b="1" spc="-113" dirty="0">
                <a:solidFill>
                  <a:srgbClr val="000000"/>
                </a:solidFill>
                <a:latin typeface="Arial" panose="020B0604020202020204" pitchFamily="34" charset="0"/>
                <a:ea typeface="Arial" panose="020B0604020202020204" pitchFamily="34" charset="0"/>
                <a:cs typeface="Arial" panose="020B0604020202020204" pitchFamily="34" charset="0"/>
              </a:rPr>
              <a:t>November 7</a:t>
            </a:r>
            <a:r>
              <a:rPr lang="en-US" sz="2400" b="1" spc="-113" baseline="30000" dirty="0">
                <a:solidFill>
                  <a:srgbClr val="000000"/>
                </a:solidFill>
                <a:latin typeface="Arial" panose="020B0604020202020204" pitchFamily="34" charset="0"/>
                <a:ea typeface="Arial" panose="020B0604020202020204" pitchFamily="34" charset="0"/>
                <a:cs typeface="Arial" panose="020B0604020202020204" pitchFamily="34" charset="0"/>
              </a:rPr>
              <a:t>th</a:t>
            </a:r>
            <a:r>
              <a:rPr lang="en-US" sz="2400" b="1" spc="-113" dirty="0">
                <a:solidFill>
                  <a:srgbClr val="000000"/>
                </a:solidFill>
                <a:effectLst/>
                <a:latin typeface="Arial" panose="020B0604020202020204" pitchFamily="34" charset="0"/>
                <a:cs typeface="Arial" panose="020B0604020202020204" pitchFamily="34" charset="0"/>
              </a:rPr>
              <a:t>, 2018 Webinar</a:t>
            </a:r>
            <a:endParaRPr lang="en-US" sz="2400" b="1" dirty="0">
              <a:effectLst/>
              <a:latin typeface="Arial" panose="020B0604020202020204" pitchFamily="34" charset="0"/>
              <a:cs typeface="Arial" panose="020B0604020202020204" pitchFamily="34" charset="0"/>
            </a:endParaRPr>
          </a:p>
          <a:p>
            <a:endParaRPr lang="en-US" sz="2400" dirty="0">
              <a:latin typeface="Lato" panose="020F0502020204030203" pitchFamily="34" charset="0"/>
              <a:cs typeface="Lato" panose="020F0502020204030203" pitchFamily="34" charset="0"/>
            </a:endParaRPr>
          </a:p>
        </p:txBody>
      </p:sp>
      <p:pic>
        <p:nvPicPr>
          <p:cNvPr id="3" name="Picture 2" descr="James Emmett Photo">
            <a:extLst>
              <a:ext uri="{FF2B5EF4-FFF2-40B4-BE49-F238E27FC236}">
                <a16:creationId xmlns:a16="http://schemas.microsoft.com/office/drawing/2014/main" id="{3F8B1350-760E-4D01-84B0-203AEB44CB88}"/>
              </a:ext>
            </a:extLst>
          </p:cNvPr>
          <p:cNvPicPr>
            <a:picLocks noChangeAspect="1"/>
          </p:cNvPicPr>
          <p:nvPr/>
        </p:nvPicPr>
        <p:blipFill>
          <a:blip r:embed="rId4"/>
          <a:stretch>
            <a:fillRect/>
          </a:stretch>
        </p:blipFill>
        <p:spPr>
          <a:xfrm>
            <a:off x="1265049" y="4060779"/>
            <a:ext cx="1863762" cy="1863762"/>
          </a:xfrm>
          <a:prstGeom prst="rect">
            <a:avLst/>
          </a:prstGeom>
        </p:spPr>
      </p:pic>
      <p:sp>
        <p:nvSpPr>
          <p:cNvPr id="4" name="TextBox 3">
            <a:extLst>
              <a:ext uri="{FF2B5EF4-FFF2-40B4-BE49-F238E27FC236}">
                <a16:creationId xmlns:a16="http://schemas.microsoft.com/office/drawing/2014/main" id="{390770BD-6EDB-4985-B77A-745CE134ABD9}"/>
              </a:ext>
            </a:extLst>
          </p:cNvPr>
          <p:cNvSpPr txBox="1"/>
          <p:nvPr/>
        </p:nvSpPr>
        <p:spPr>
          <a:xfrm>
            <a:off x="1413930" y="5924541"/>
            <a:ext cx="1565999" cy="338554"/>
          </a:xfrm>
          <a:prstGeom prst="rect">
            <a:avLst/>
          </a:prstGeom>
          <a:noFill/>
        </p:spPr>
        <p:txBody>
          <a:bodyPr wrap="square" rtlCol="0">
            <a:spAutoFit/>
          </a:bodyPr>
          <a:lstStyle/>
          <a:p>
            <a:r>
              <a:rPr lang="en-US" sz="1600" dirty="0">
                <a:latin typeface="Baskerville"/>
              </a:rPr>
              <a:t>James Emmett</a:t>
            </a:r>
          </a:p>
        </p:txBody>
      </p:sp>
      <p:pic>
        <p:nvPicPr>
          <p:cNvPr id="5" name="Picture 4" descr="Meg O'Connell photo">
            <a:extLst>
              <a:ext uri="{FF2B5EF4-FFF2-40B4-BE49-F238E27FC236}">
                <a16:creationId xmlns:a16="http://schemas.microsoft.com/office/drawing/2014/main" id="{756523AC-476B-4B75-BF2C-18305DA4B3F6}"/>
              </a:ext>
            </a:extLst>
          </p:cNvPr>
          <p:cNvPicPr>
            <a:picLocks noChangeAspect="1"/>
          </p:cNvPicPr>
          <p:nvPr/>
        </p:nvPicPr>
        <p:blipFill>
          <a:blip r:embed="rId5"/>
          <a:stretch>
            <a:fillRect/>
          </a:stretch>
        </p:blipFill>
        <p:spPr>
          <a:xfrm>
            <a:off x="5753239" y="4047732"/>
            <a:ext cx="1879751" cy="1879751"/>
          </a:xfrm>
          <a:prstGeom prst="rect">
            <a:avLst/>
          </a:prstGeom>
        </p:spPr>
      </p:pic>
      <p:sp>
        <p:nvSpPr>
          <p:cNvPr id="8" name="TextBox 7">
            <a:extLst>
              <a:ext uri="{FF2B5EF4-FFF2-40B4-BE49-F238E27FC236}">
                <a16:creationId xmlns:a16="http://schemas.microsoft.com/office/drawing/2014/main" id="{5BAC0769-AFFB-4699-8B33-1A5B25D09737}"/>
              </a:ext>
            </a:extLst>
          </p:cNvPr>
          <p:cNvSpPr txBox="1"/>
          <p:nvPr/>
        </p:nvSpPr>
        <p:spPr>
          <a:xfrm>
            <a:off x="5905116" y="5924541"/>
            <a:ext cx="1575996" cy="338554"/>
          </a:xfrm>
          <a:prstGeom prst="rect">
            <a:avLst/>
          </a:prstGeom>
          <a:noFill/>
        </p:spPr>
        <p:txBody>
          <a:bodyPr wrap="square" rtlCol="0">
            <a:spAutoFit/>
          </a:bodyPr>
          <a:lstStyle/>
          <a:p>
            <a:r>
              <a:rPr lang="en-US" sz="1600" dirty="0">
                <a:latin typeface="Baskerville"/>
              </a:rPr>
              <a:t>Meg O’Connell</a:t>
            </a:r>
          </a:p>
        </p:txBody>
      </p:sp>
    </p:spTree>
    <p:extLst>
      <p:ext uri="{BB962C8B-B14F-4D97-AF65-F5344CB8AC3E}">
        <p14:creationId xmlns:p14="http://schemas.microsoft.com/office/powerpoint/2010/main" val="1122785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48390" y="164178"/>
            <a:ext cx="6187635" cy="775369"/>
          </a:xfrm>
        </p:spPr>
        <p:txBody>
          <a:bodyPr/>
          <a:lstStyle/>
          <a:p>
            <a:pPr>
              <a:lnSpc>
                <a:spcPts val="3000"/>
              </a:lnSpc>
              <a:defRPr/>
            </a:pPr>
            <a:r>
              <a:rPr lang="en-US" sz="3200" b="1" dirty="0">
                <a:solidFill>
                  <a:schemeClr val="bg1"/>
                </a:solidFill>
              </a:rPr>
              <a:t>History of strategic philanthropy for disability employment</a:t>
            </a:r>
            <a:endParaRPr lang="en-US" sz="2400" b="1" dirty="0">
              <a:solidFill>
                <a:schemeClr val="bg1"/>
              </a:solidFill>
            </a:endParaRPr>
          </a:p>
        </p:txBody>
      </p:sp>
      <p:sp>
        <p:nvSpPr>
          <p:cNvPr id="86019"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fld id="{361F4205-6E2C-45E7-8E3B-0191CF8668E0}" type="slidenum">
              <a:rPr kumimoji="0" lang="en-US" altLang="en-US" sz="1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2813" rtl="0" eaLnBrk="1" fontAlgn="base" latinLnBrk="0" hangingPunct="1">
                <a:lnSpc>
                  <a:spcPct val="100000"/>
                </a:lnSpc>
                <a:spcBef>
                  <a:spcPct val="0"/>
                </a:spcBef>
                <a:spcAft>
                  <a:spcPct val="0"/>
                </a:spcAft>
                <a:buClrTx/>
                <a:buSzTx/>
                <a:buFontTx/>
                <a:buNone/>
                <a:tabLst/>
                <a:defRPr/>
              </a:pPr>
              <a:t>10</a:t>
            </a:fld>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6020" name="BainBulletsConfiguration" hidden="1"/>
          <p:cNvSpPr txBox="1">
            <a:spLocks noChangeArrowheads="1"/>
          </p:cNvSpPr>
          <p:nvPr/>
        </p:nvSpPr>
        <p:spPr bwMode="auto">
          <a:xfrm>
            <a:off x="12700" y="12700"/>
            <a:ext cx="88900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5_84</a:t>
            </a:r>
          </a:p>
        </p:txBody>
      </p:sp>
      <p:sp>
        <p:nvSpPr>
          <p:cNvPr id="86021" name="AutoShape 13"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022" name="AutoShape 15"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023" name="AutoShape 26"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024" name="AutoShape 28"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025" name="AutoShape 30"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6026" name="AutoShape 6"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Pentagon 7"/>
          <p:cNvSpPr/>
          <p:nvPr/>
        </p:nvSpPr>
        <p:spPr>
          <a:xfrm>
            <a:off x="397254" y="2203374"/>
            <a:ext cx="4084117" cy="1649291"/>
          </a:xfrm>
          <a:prstGeom prst="homePlate">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Low demand for hiring people with disabilities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Few case studies of hiring at volume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Little knowledge of how to find, recruit, hire or retain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Few disability inclusion consultants</a:t>
            </a:r>
          </a:p>
        </p:txBody>
      </p:sp>
      <p:sp>
        <p:nvSpPr>
          <p:cNvPr id="9" name="Rounded Rectangle 8"/>
          <p:cNvSpPr/>
          <p:nvPr/>
        </p:nvSpPr>
        <p:spPr>
          <a:xfrm>
            <a:off x="228600" y="1905000"/>
            <a:ext cx="3260026" cy="377851"/>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Companies</a:t>
            </a:r>
          </a:p>
        </p:txBody>
      </p:sp>
      <p:sp>
        <p:nvSpPr>
          <p:cNvPr id="46" name="Pentagon 45"/>
          <p:cNvSpPr/>
          <p:nvPr/>
        </p:nvSpPr>
        <p:spPr>
          <a:xfrm>
            <a:off x="411683" y="4330874"/>
            <a:ext cx="4084117" cy="891342"/>
          </a:xfrm>
          <a:prstGeom prst="homePlate">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Little understanding of business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Little benefit to jobseekers from large-scale workforce development programs</a:t>
            </a:r>
          </a:p>
        </p:txBody>
      </p:sp>
      <p:sp>
        <p:nvSpPr>
          <p:cNvPr id="47" name="Rounded Rectangle 46"/>
          <p:cNvSpPr/>
          <p:nvPr/>
        </p:nvSpPr>
        <p:spPr>
          <a:xfrm>
            <a:off x="230538" y="4002075"/>
            <a:ext cx="3260026" cy="377851"/>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Disability/Workforce Agencies</a:t>
            </a:r>
          </a:p>
        </p:txBody>
      </p:sp>
      <p:sp>
        <p:nvSpPr>
          <p:cNvPr id="48" name="Pentagon 47"/>
          <p:cNvSpPr/>
          <p:nvPr/>
        </p:nvSpPr>
        <p:spPr>
          <a:xfrm>
            <a:off x="411683" y="5689600"/>
            <a:ext cx="4084117" cy="635000"/>
          </a:xfrm>
          <a:prstGeom prst="homePlate">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Low interest from foundations on disability employment</a:t>
            </a:r>
          </a:p>
        </p:txBody>
      </p:sp>
      <p:sp>
        <p:nvSpPr>
          <p:cNvPr id="49" name="Rounded Rectangle 48"/>
          <p:cNvSpPr/>
          <p:nvPr/>
        </p:nvSpPr>
        <p:spPr>
          <a:xfrm>
            <a:off x="230538" y="5373674"/>
            <a:ext cx="3260026" cy="377851"/>
          </a:xfrm>
          <a:prstGeom prst="round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Funders</a:t>
            </a:r>
          </a:p>
        </p:txBody>
      </p:sp>
      <p:sp>
        <p:nvSpPr>
          <p:cNvPr id="12" name="TextBox 11"/>
          <p:cNvSpPr txBox="1"/>
          <p:nvPr/>
        </p:nvSpPr>
        <p:spPr>
          <a:xfrm>
            <a:off x="1346804" y="1345910"/>
            <a:ext cx="1901825" cy="33575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solidFill>
                <a:effectLst/>
                <a:uLnTx/>
                <a:uFillTx/>
                <a:latin typeface="Calibri"/>
                <a:ea typeface="+mn-ea"/>
                <a:cs typeface="+mn-cs"/>
              </a:rPr>
              <a:t>Obstacles</a:t>
            </a:r>
          </a:p>
        </p:txBody>
      </p:sp>
      <p:sp>
        <p:nvSpPr>
          <p:cNvPr id="53" name="TextBox 52"/>
          <p:cNvSpPr txBox="1"/>
          <p:nvPr/>
        </p:nvSpPr>
        <p:spPr>
          <a:xfrm>
            <a:off x="5552741" y="1345910"/>
            <a:ext cx="1901825"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solidFill>
                <a:effectLst/>
                <a:uLnTx/>
                <a:uFillTx/>
                <a:latin typeface="Calibri"/>
                <a:ea typeface="+mn-ea"/>
                <a:cs typeface="+mn-cs"/>
              </a:rPr>
              <a:t>Our Framework</a:t>
            </a:r>
          </a:p>
        </p:txBody>
      </p:sp>
      <p:sp>
        <p:nvSpPr>
          <p:cNvPr id="14" name="Rectangle 13"/>
          <p:cNvSpPr/>
          <p:nvPr/>
        </p:nvSpPr>
        <p:spPr>
          <a:xfrm>
            <a:off x="4953000" y="1752600"/>
            <a:ext cx="3122738"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Become a catalyst for the employment of people with disabilities by creating a high volume of jobs in a relatively short period of time by using a variety of models</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5" name="Isosceles Triangle 14" descr="Triangle pointing downwards"/>
          <p:cNvSpPr/>
          <p:nvPr/>
        </p:nvSpPr>
        <p:spPr>
          <a:xfrm rot="10800000">
            <a:off x="4951413" y="3619975"/>
            <a:ext cx="3124325" cy="40306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5383551" y="4222991"/>
            <a:ext cx="29784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a:ea typeface="+mn-ea"/>
                <a:cs typeface="+mn-cs"/>
              </a:rPr>
              <a:t>National: </a:t>
            </a:r>
            <a:r>
              <a:rPr kumimoji="0" lang="en-US" sz="1600" b="0" i="0" u="none" strike="noStrike" kern="1200" cap="none" spc="0" normalizeH="0" baseline="0" noProof="0" dirty="0">
                <a:ln>
                  <a:noFill/>
                </a:ln>
                <a:solidFill>
                  <a:prstClr val="black"/>
                </a:solidFill>
                <a:effectLst/>
                <a:uLnTx/>
                <a:uFillTx/>
                <a:latin typeface="Calibri"/>
                <a:ea typeface="+mn-ea"/>
                <a:cs typeface="+mn-cs"/>
              </a:rPr>
              <a:t>Company readiness through one-to-one or cohort</a:t>
            </a:r>
            <a:endParaRPr kumimoji="0" lang="en-US" sz="1600" b="1" i="1" u="none" strike="noStrike" kern="1200" cap="none" spc="0" normalizeH="0" baseline="0" noProof="0" dirty="0">
              <a:ln>
                <a:noFill/>
              </a:ln>
              <a:solidFill>
                <a:prstClr val="black"/>
              </a:solidFill>
              <a:effectLst/>
              <a:uLnTx/>
              <a:uFillTx/>
              <a:latin typeface="Calibri"/>
              <a:ea typeface="+mn-ea"/>
              <a:cs typeface="+mn-cs"/>
            </a:endParaRPr>
          </a:p>
        </p:txBody>
      </p:sp>
      <p:sp>
        <p:nvSpPr>
          <p:cNvPr id="71" name="TextBox 70"/>
          <p:cNvSpPr txBox="1"/>
          <p:nvPr/>
        </p:nvSpPr>
        <p:spPr>
          <a:xfrm>
            <a:off x="5383551" y="4900811"/>
            <a:ext cx="29784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a:ea typeface="+mn-ea"/>
                <a:cs typeface="+mn-cs"/>
              </a:rPr>
              <a:t>Local: </a:t>
            </a:r>
            <a:r>
              <a:rPr kumimoji="0" lang="en-US" sz="1600" b="0" i="0" u="none" strike="noStrike" kern="1200" cap="none" spc="0" normalizeH="0" baseline="0" noProof="0" dirty="0">
                <a:ln>
                  <a:noFill/>
                </a:ln>
                <a:solidFill>
                  <a:prstClr val="black"/>
                </a:solidFill>
                <a:effectLst/>
                <a:uLnTx/>
                <a:uFillTx/>
                <a:latin typeface="Calibri"/>
                <a:ea typeface="+mn-ea"/>
                <a:cs typeface="+mn-cs"/>
              </a:rPr>
              <a:t>Networks of businesses, government, nonprofit agencies</a:t>
            </a:r>
            <a:endParaRPr kumimoji="0" lang="en-US" sz="1600" b="1" i="1" u="none" strike="noStrike" kern="1200" cap="none" spc="0" normalizeH="0" baseline="0" noProof="0" dirty="0">
              <a:ln>
                <a:noFill/>
              </a:ln>
              <a:solidFill>
                <a:prstClr val="black"/>
              </a:solidFill>
              <a:effectLst/>
              <a:uLnTx/>
              <a:uFillTx/>
              <a:latin typeface="Calibri"/>
              <a:ea typeface="+mn-ea"/>
              <a:cs typeface="+mn-cs"/>
            </a:endParaRPr>
          </a:p>
        </p:txBody>
      </p:sp>
      <p:sp>
        <p:nvSpPr>
          <p:cNvPr id="72" name="TextBox 71"/>
          <p:cNvSpPr txBox="1"/>
          <p:nvPr/>
        </p:nvSpPr>
        <p:spPr>
          <a:xfrm>
            <a:off x="5383551" y="5587425"/>
            <a:ext cx="30407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a:ea typeface="+mn-ea"/>
                <a:cs typeface="+mn-cs"/>
              </a:rPr>
              <a:t>Field-Building: </a:t>
            </a:r>
            <a:r>
              <a:rPr kumimoji="0" lang="en-US" sz="1600" b="0" i="0" u="none" strike="noStrike" kern="1200" cap="none" spc="0" normalizeH="0" baseline="0" noProof="0" dirty="0">
                <a:ln>
                  <a:noFill/>
                </a:ln>
                <a:solidFill>
                  <a:prstClr val="black"/>
                </a:solidFill>
                <a:effectLst/>
                <a:uLnTx/>
                <a:uFillTx/>
                <a:latin typeface="Calibri"/>
                <a:ea typeface="+mn-ea"/>
                <a:cs typeface="+mn-cs"/>
              </a:rPr>
              <a:t>Increased numbers of consultants and funders</a:t>
            </a:r>
            <a:endParaRPr kumimoji="0" lang="en-US" sz="16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69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osite image of the logos for Columbus, OH, Louisville KY, Kansas City MO, St. Louis, MO. and the state of Georgia. ">
            <a:extLst>
              <a:ext uri="{FF2B5EF4-FFF2-40B4-BE49-F238E27FC236}">
                <a16:creationId xmlns:a16="http://schemas.microsoft.com/office/drawing/2014/main" id="{D6F3AEDB-42A2-42F8-904C-ED4141E5708D}"/>
              </a:ext>
            </a:extLst>
          </p:cNvPr>
          <p:cNvPicPr>
            <a:picLocks noChangeAspect="1"/>
          </p:cNvPicPr>
          <p:nvPr/>
        </p:nvPicPr>
        <p:blipFill>
          <a:blip r:embed="rId3"/>
          <a:stretch>
            <a:fillRect/>
          </a:stretch>
        </p:blipFill>
        <p:spPr>
          <a:xfrm>
            <a:off x="765175" y="5283201"/>
            <a:ext cx="3609975" cy="1304925"/>
          </a:xfrm>
          <a:prstGeom prst="rect">
            <a:avLst/>
          </a:prstGeom>
        </p:spPr>
      </p:pic>
      <p:sp>
        <p:nvSpPr>
          <p:cNvPr id="6" name="Title 5"/>
          <p:cNvSpPr>
            <a:spLocks noGrp="1"/>
          </p:cNvSpPr>
          <p:nvPr>
            <p:ph type="title"/>
          </p:nvPr>
        </p:nvSpPr>
        <p:spPr>
          <a:xfrm>
            <a:off x="2246313" y="153471"/>
            <a:ext cx="6693221" cy="776804"/>
          </a:xfrm>
        </p:spPr>
        <p:txBody>
          <a:bodyPr/>
          <a:lstStyle/>
          <a:p>
            <a:pPr>
              <a:lnSpc>
                <a:spcPts val="3000"/>
              </a:lnSpc>
              <a:defRPr/>
            </a:pPr>
            <a:r>
              <a:rPr lang="en-US" sz="3200" b="1" dirty="0">
                <a:solidFill>
                  <a:schemeClr val="bg1"/>
                </a:solidFill>
              </a:rPr>
              <a:t>Sample strategy from the Poses Family Foundation Workplace Initiative</a:t>
            </a:r>
          </a:p>
        </p:txBody>
      </p:sp>
      <p:sp>
        <p:nvSpPr>
          <p:cNvPr id="43011"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fld id="{C5D15C1B-D794-46BF-B24F-D763C109D0BF}" type="slidenum">
              <a:rPr kumimoji="0" lang="en-US" altLang="en-US" sz="1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2813" rtl="0" eaLnBrk="1" fontAlgn="base" latinLnBrk="0" hangingPunct="1">
                <a:lnSpc>
                  <a:spcPct val="100000"/>
                </a:lnSpc>
                <a:spcBef>
                  <a:spcPct val="0"/>
                </a:spcBef>
                <a:spcAft>
                  <a:spcPct val="0"/>
                </a:spcAft>
                <a:buClrTx/>
                <a:buSzTx/>
                <a:buFontTx/>
                <a:buNone/>
                <a:tabLst/>
                <a:defRPr/>
              </a:pPr>
              <a:t>11</a:t>
            </a:fld>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3012" name="BainBulletsConfiguration" hidden="1"/>
          <p:cNvSpPr txBox="1">
            <a:spLocks noChangeArrowheads="1"/>
          </p:cNvSpPr>
          <p:nvPr/>
        </p:nvSpPr>
        <p:spPr bwMode="auto">
          <a:xfrm>
            <a:off x="12700" y="12700"/>
            <a:ext cx="88900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5_84</a:t>
            </a:r>
          </a:p>
        </p:txBody>
      </p:sp>
      <p:sp>
        <p:nvSpPr>
          <p:cNvPr id="43013" name="AutoShape 13"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4" name="AutoShape 15"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5" name="AutoShape 30"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6" name="AutoShape 6"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7" name="AutoShape 8"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18" name="AutoShape 10"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993775" y="969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8" name="Up-Down Arrow 47" descr="up down arrow.&#10;"/>
          <p:cNvSpPr/>
          <p:nvPr/>
        </p:nvSpPr>
        <p:spPr>
          <a:xfrm>
            <a:off x="5180013" y="1371600"/>
            <a:ext cx="600075" cy="4965700"/>
          </a:xfrm>
          <a:prstGeom prst="up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91431" tIns="45716" rIns="91431" bIns="45716"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srgbClr val="000000"/>
              </a:solidFill>
              <a:effectLst/>
              <a:uLnTx/>
              <a:uFillTx/>
              <a:latin typeface="Calibri"/>
              <a:ea typeface="+mn-ea"/>
              <a:cs typeface="+mn-cs"/>
            </a:endParaRPr>
          </a:p>
        </p:txBody>
      </p:sp>
      <p:sp>
        <p:nvSpPr>
          <p:cNvPr id="49" name="Rectangle 48"/>
          <p:cNvSpPr/>
          <p:nvPr/>
        </p:nvSpPr>
        <p:spPr>
          <a:xfrm>
            <a:off x="573088" y="1684338"/>
            <a:ext cx="4562475" cy="427037"/>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309" rtl="0" eaLnBrk="1" fontAlgn="auto" latinLnBrk="0" hangingPunct="1">
              <a:lnSpc>
                <a:spcPts val="16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tx1"/>
                </a:solidFill>
                <a:effectLst/>
                <a:uLnTx/>
                <a:uFillTx/>
                <a:latin typeface="Calibri"/>
                <a:ea typeface="+mn-ea"/>
                <a:cs typeface="+mn-cs"/>
              </a:rPr>
              <a:t>National Strategy</a:t>
            </a:r>
          </a:p>
        </p:txBody>
      </p:sp>
      <p:sp>
        <p:nvSpPr>
          <p:cNvPr id="43021" name="AutoShape 13"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25860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2" name="AutoShape 15"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2738438" y="1752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3" name="AutoShape 26"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2890838" y="190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4" name="AutoShape 28"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3043238" y="205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5" name="AutoShape 30"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3195638"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6" name="AutoShape 6"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3348038" y="236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7" name="AutoShape 8"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3409950" y="2420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8" name="AutoShape 10"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3100388" y="2560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3029" name="Rectangle 20"/>
          <p:cNvSpPr>
            <a:spLocks noChangeArrowheads="1"/>
          </p:cNvSpPr>
          <p:nvPr/>
        </p:nvSpPr>
        <p:spPr bwMode="auto">
          <a:xfrm>
            <a:off x="573088" y="4940300"/>
            <a:ext cx="4562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We support local communities to collaborate and employ people with disabilities locally.</a:t>
            </a:r>
          </a:p>
        </p:txBody>
      </p:sp>
      <p:sp>
        <p:nvSpPr>
          <p:cNvPr id="43030" name="Rectangle 4"/>
          <p:cNvSpPr>
            <a:spLocks noChangeArrowheads="1"/>
          </p:cNvSpPr>
          <p:nvPr/>
        </p:nvSpPr>
        <p:spPr bwMode="auto">
          <a:xfrm>
            <a:off x="573088" y="2117725"/>
            <a:ext cx="456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We support major corporations to implement largescale disability hiring programs.</a:t>
            </a:r>
          </a:p>
        </p:txBody>
      </p:sp>
      <p:sp>
        <p:nvSpPr>
          <p:cNvPr id="43031" name="Rectangle 8"/>
          <p:cNvSpPr>
            <a:spLocks noChangeArrowheads="1"/>
          </p:cNvSpPr>
          <p:nvPr/>
        </p:nvSpPr>
        <p:spPr bwMode="auto">
          <a:xfrm>
            <a:off x="5951538" y="2349500"/>
            <a:ext cx="21859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We collaborate across the field to share knowledge, increase resources, and amplify impact. We build capacity and expertise in the field to activate a new generation of leaders in disability inclusion.</a:t>
            </a:r>
          </a:p>
        </p:txBody>
      </p:sp>
      <p:sp>
        <p:nvSpPr>
          <p:cNvPr id="72" name="Up Arrow 71" descr="Up arrow #1"/>
          <p:cNvSpPr/>
          <p:nvPr/>
        </p:nvSpPr>
        <p:spPr>
          <a:xfrm>
            <a:off x="1676400" y="3803650"/>
            <a:ext cx="569913" cy="460375"/>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Calibri"/>
              <a:ea typeface="+mn-ea"/>
              <a:cs typeface="+mn-cs"/>
            </a:endParaRPr>
          </a:p>
        </p:txBody>
      </p:sp>
      <p:sp>
        <p:nvSpPr>
          <p:cNvPr id="73" name="Up Arrow 72" descr="Down Arrow #1&#10;"/>
          <p:cNvSpPr/>
          <p:nvPr/>
        </p:nvSpPr>
        <p:spPr>
          <a:xfrm rot="10800000">
            <a:off x="2965450" y="3843338"/>
            <a:ext cx="569913" cy="460375"/>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Calibri"/>
              <a:ea typeface="+mn-ea"/>
              <a:cs typeface="+mn-cs"/>
            </a:endParaRPr>
          </a:p>
        </p:txBody>
      </p:sp>
      <p:sp>
        <p:nvSpPr>
          <p:cNvPr id="77" name="Rectangle 76"/>
          <p:cNvSpPr/>
          <p:nvPr/>
        </p:nvSpPr>
        <p:spPr>
          <a:xfrm>
            <a:off x="573088" y="4506913"/>
            <a:ext cx="4562475" cy="428625"/>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309" rtl="0" eaLnBrk="1" fontAlgn="auto" latinLnBrk="0" hangingPunct="1">
              <a:lnSpc>
                <a:spcPts val="16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tx1"/>
                </a:solidFill>
                <a:effectLst/>
                <a:uLnTx/>
                <a:uFillTx/>
                <a:latin typeface="Calibri"/>
                <a:ea typeface="+mn-ea"/>
                <a:cs typeface="+mn-cs"/>
              </a:rPr>
              <a:t>Local Strategy</a:t>
            </a:r>
          </a:p>
        </p:txBody>
      </p:sp>
      <p:sp>
        <p:nvSpPr>
          <p:cNvPr id="82" name="Rectangle 81"/>
          <p:cNvSpPr/>
          <p:nvPr/>
        </p:nvSpPr>
        <p:spPr>
          <a:xfrm>
            <a:off x="5945188" y="1920875"/>
            <a:ext cx="2198687" cy="428625"/>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4309" rtl="0" eaLnBrk="1" fontAlgn="auto" latinLnBrk="0" hangingPunct="1">
              <a:lnSpc>
                <a:spcPts val="16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a:ea typeface="+mn-ea"/>
                <a:cs typeface="+mn-cs"/>
              </a:rPr>
              <a:t>Field-Building</a:t>
            </a:r>
          </a:p>
        </p:txBody>
      </p:sp>
      <p:pic>
        <p:nvPicPr>
          <p:cNvPr id="3" name="Picture 2" descr="Composite image of the logos for the following companies: USBLN, P&amp;G, Xerox, Cintas, Pepsi, Amazon, SEARS, and DB Schenker.">
            <a:extLst>
              <a:ext uri="{FF2B5EF4-FFF2-40B4-BE49-F238E27FC236}">
                <a16:creationId xmlns:a16="http://schemas.microsoft.com/office/drawing/2014/main" id="{72F4F496-5474-4BBE-BDCD-5448932EDA5F}"/>
              </a:ext>
            </a:extLst>
          </p:cNvPr>
          <p:cNvPicPr>
            <a:picLocks noChangeAspect="1"/>
          </p:cNvPicPr>
          <p:nvPr/>
        </p:nvPicPr>
        <p:blipFill>
          <a:blip r:embed="rId4"/>
          <a:stretch>
            <a:fillRect/>
          </a:stretch>
        </p:blipFill>
        <p:spPr>
          <a:xfrm>
            <a:off x="307975" y="2601913"/>
            <a:ext cx="4886325" cy="1114425"/>
          </a:xfrm>
          <a:prstGeom prst="rect">
            <a:avLst/>
          </a:prstGeom>
        </p:spPr>
      </p:pic>
      <p:pic>
        <p:nvPicPr>
          <p:cNvPr id="4" name="Picture 3" descr="Composite image of materials from ADVICE.com, Understood.org, Autism Speaks and the Kessler Foundation.">
            <a:extLst>
              <a:ext uri="{FF2B5EF4-FFF2-40B4-BE49-F238E27FC236}">
                <a16:creationId xmlns:a16="http://schemas.microsoft.com/office/drawing/2014/main" id="{300C44D3-03A2-4321-87B6-6E6AA08C0601}"/>
              </a:ext>
            </a:extLst>
          </p:cNvPr>
          <p:cNvPicPr>
            <a:picLocks noChangeAspect="1"/>
          </p:cNvPicPr>
          <p:nvPr/>
        </p:nvPicPr>
        <p:blipFill>
          <a:blip r:embed="rId5"/>
          <a:stretch>
            <a:fillRect/>
          </a:stretch>
        </p:blipFill>
        <p:spPr>
          <a:xfrm>
            <a:off x="5925343" y="4402138"/>
            <a:ext cx="2238375" cy="1762125"/>
          </a:xfrm>
          <a:prstGeom prst="rect">
            <a:avLst/>
          </a:prstGeom>
        </p:spPr>
      </p:pic>
    </p:spTree>
    <p:extLst>
      <p:ext uri="{BB962C8B-B14F-4D97-AF65-F5344CB8AC3E}">
        <p14:creationId xmlns:p14="http://schemas.microsoft.com/office/powerpoint/2010/main" val="381435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95525" y="260350"/>
            <a:ext cx="6743701" cy="452967"/>
          </a:xfrm>
        </p:spPr>
        <p:txBody>
          <a:bodyPr/>
          <a:lstStyle/>
          <a:p>
            <a:pPr>
              <a:lnSpc>
                <a:spcPts val="3000"/>
              </a:lnSpc>
              <a:defRPr/>
            </a:pPr>
            <a:r>
              <a:rPr lang="en-US" sz="3200" b="1" dirty="0">
                <a:solidFill>
                  <a:schemeClr val="bg1"/>
                </a:solidFill>
              </a:rPr>
              <a:t>We focused on delivery and initial scale </a:t>
            </a:r>
          </a:p>
        </p:txBody>
      </p:sp>
      <p:sp>
        <p:nvSpPr>
          <p:cNvPr id="47107" name="Slide Number Placeholder 1"/>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fld id="{6F5083FD-F1D7-4A12-A5CF-A93AA7696467}" type="slidenum">
              <a:rPr kumimoji="0" lang="en-US" altLang="en-US" sz="1800" b="0" i="0" u="none" strike="noStrike" kern="1200" cap="none" spc="0" normalizeH="0" baseline="0" noProof="0" smtClean="0">
                <a:ln>
                  <a:noFill/>
                </a:ln>
                <a:solidFill>
                  <a:srgbClr val="FFFFFF"/>
                </a:solidFill>
                <a:effectLst/>
                <a:uLnTx/>
                <a:uFillTx/>
                <a:latin typeface="Calibri" panose="020F0502020204030204" pitchFamily="34" charset="0"/>
                <a:ea typeface="+mn-ea"/>
                <a:cs typeface="+mn-cs"/>
              </a:rPr>
              <a:pPr marL="0" marR="0" lvl="0" indent="0" algn="ctr" defTabSz="912813" rtl="0" eaLnBrk="1" fontAlgn="base" latinLnBrk="0" hangingPunct="1">
                <a:lnSpc>
                  <a:spcPct val="100000"/>
                </a:lnSpc>
                <a:spcBef>
                  <a:spcPct val="0"/>
                </a:spcBef>
                <a:spcAft>
                  <a:spcPct val="0"/>
                </a:spcAft>
                <a:buClrTx/>
                <a:buSzTx/>
                <a:buFontTx/>
                <a:buNone/>
                <a:tabLst/>
                <a:defRPr/>
              </a:pPr>
              <a:t>12</a:t>
            </a:fld>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7108" name="BainBulletsConfiguration" hidden="1"/>
          <p:cNvSpPr txBox="1">
            <a:spLocks noChangeArrowheads="1"/>
          </p:cNvSpPr>
          <p:nvPr/>
        </p:nvSpPr>
        <p:spPr bwMode="auto">
          <a:xfrm>
            <a:off x="12700" y="12700"/>
            <a:ext cx="88900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5_84</a:t>
            </a:r>
          </a:p>
        </p:txBody>
      </p:sp>
      <p:sp>
        <p:nvSpPr>
          <p:cNvPr id="47109" name="AutoShape 13"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10" name="AutoShape 15" descr="data:image/jpeg;base64,/9j/4AAQSkZJRgABAQAAAQABAAD/2wCEAAkGBxQQEhUUExQVFBQWGBsaFRgXFhkYFxcXGBYYFhsgHBoYHiggGBolGxcWIj0hJSkrLi4uGiAzODMsNzQtLisBCgoKDg0OGxAQGzQkICQyNCw0LTQvLDQsLDQtNC8sNDcsLCwsLCwsLzQ0MCwvNCwsLCwsLCwsNzQsLCwsLDQsLP/AABEIAG0BzQMBEQACEQEDEQH/xAAcAAADAAMBAQEAAAAAAAAAAAAABgcDBAUIAgH/xABMEAABAwIACQUMCAQEBgMAAAABAAIDBBEFBgcSITFBUWETInGBkRQyNEJSVHJzgpKy0RYXIzOTocPSYrGzwVOiwtMVJCVD4vE1Y6P/xAAbAQACAwEBAQAAAAAAAAAAAAAABQMEBgcCAf/EAEERAAIBAgEGCwYFAwQCAwAAAAABAgMEEQUSITFBcQYTFDJRYYGRobHBIlJT0eHwFRYzNHJCovFDYpLiI7IkgtL/2gAMAwEAAhEDEQA/AHPKPWVlK5ksEzmwu5rmhrTmvGrSWk2cPzB3qjdyqQwlF6DT5Bo2dypUq0E5rSni9K79nk+oS/pnXecv92P9qp8qq+8aL8GsPhLvl8zqYs48zsqGd0zF8Lua7ODRmX1Ou0DUdfAlS0buams96CjlHIVvKhLk8MJrStenq0t6/MryamEBAAgAQAq5QcYjRwBsZtNKbM1HNaO+dY9Q6Sq11W4uOjWx1kTJyu62M17EdfX0L72InlJjVhGV7Y2VDy97g1ozY9ZNvJ1bb7kvjcVpPBM1dXJWTqUHUnTSSWL0v5lmoonMja1zy9wADnGwLjbSbDQNOxOIppYM59VlGc3KKwT1LoM6+kYgZTMOVFLJAIJTGHNeXWDTcgtt3wO8qjeVZwazWajg/Y29zCo60M7BrDX19DEz6Z13nL/dj/aqfKqvvGh/BrD4S75fMPpnXecv92P9qOVVfeD8GsPhLvl8w+mdd5y/3Y/2o5VV94Pwaw+Eu+XzD6Z13nL/AHY/2o5VV94Pwaw+Eu+XzD6Z13nL/dj/AGo5VV94Pwaw+Eu+XzD6Z13nL/dj/ajlVX3g/BrD4S75fMPpnXecv92P9qOVVfeD8GsPhLvl8xwyaYdqKqWZs8pkDWNLbhosS4jxQFbtKs5t5zEHCCwt7alCVGGa2309HWyhK+ZUT8peFZqWCJ0Ehjc6TNJABuMxx8YHaAql3UlCKcWPsgWlG5rTjWjiksdvSugnv0zrvOX+7H+1UOVVfeNX+DWHwl3y+YfTOu85f7sf7Ucqq+8H4NYfCXfL5h9M67zl/ux/tRyqr7wfg1h8Jd8vmH0zrvOX+7H+1HKqvvB+DWHwl3y+YfTOu85f7sf7Ucqq+8H4NYfCXfL5n0zHavB8IcelkZ/0I5VV6fI8yyJYP/T8ZfM7WC8ps7CBPGyRu9nMeO0lrujQpoX0lzliLrngzQksaMnF9elfNeJRsCYZhrI+UhdnDUQdDmnc4bD/AD2JhTqRqLGJk7uzrWtTMqrB+D3M6CkKoIAEAaOGMLw0jM+Z4YNm1zjuaBpJXipUjBYyZZtbStczzKUcX4Le9hO8L5TZXEimibG3ypOc8+yDmt7XJfUvm+YjV2vBinFY15YvoWhd70vwFerxnrJe/qZfZdyY7I7KtKvUlrkOaWS7OlzaS7Vj54nPfVSPNjJI8nYXucT1EqPOk9pbVKnBYqKS3JGQYNm18jNb1T/kvvFz6GeOU0NWfH/kvmYjK+I2znxnddzD2aCvmMo9R7zKdRY4KS7Gb1LjDVxG7KmYdLy4dj7he1WqLVJlepk60qL2qUe5LxWDGPBWUqpjsJmsmbtIGY/tHNPRYdKsQvZrnaRRc8GreaxpNxfevn4soWL+MkFc28TucO+Y7Q9vSNo4i4TClWhUXsmUvsnV7OWFVaHqa1P76HgzsKUon4QgCQYxYcwhR1D4XVLyAbsObHzmHvT3vUeIKU1atanNxzje2Fjk67oRqqktOtYy0Pbt+0c36Z13nL/dj/ao+VVfeLn4NYfCXfL5jvk4xqfUl8E786Uc9jiAM5ugEaABcGx6DwV20uHPGMtZm8vZKhb5taisI6muh7O/z3j2rpmgQAIAEATLH3HGZlRyNNIWCMWkIDTnPNtHOB0NH5k7ktubmSnmweo2ORcjUZ0ONuI452padC7MNflvMeI2Fa6tqQHVDzFHZ0vNZp8ltw3xiD1AotqlWpPS9CPWWbWxtLfGNNZ0tC0vtevZ5tFRTIxgIAEACABAGnhjBzKqF8MnevFuIOsEcQbHqXicFOLiye1uJ29WNWGtfeHbqIHhCifTyvikFnsdmn+xHAix6Ckc4uEnFnT6FeFenGrDU1j9+RrleCYr+TXD/dNPyTzeWEAadbo9TTxItmnoB2pvaVc+Ga9aMDl+w5PX42K9menc9q9f8DirYhBAHxLIGNLnEBrQSSdQAFySvjeGlnqMXJqMdbIPjPhk1tS+Y3ze9jB8WNurrNy7pcUkrVOMm5HTMnWatLeNLbrfW3r+XYOWSnAV86reN7If5Pd/NvvK3ZUv9R9hn+Et/qtYPrl6L17ikpiZEEAS/LB97TehJ8TEtv8AXE2XBb9OrvXqT9LzVD/kuwTBUNnM0Ucma5mbntDrXDr2vqV+ypxkpZyxMtwiu69CVPipuOKep4dA8/RWi81g/Db8le4in7qM3+KXvxZd7D6K0XmsH4bfkjiKfuoPxS9+LLvYfRWi81g/Db8kcRT91B+KXvxZd7D6K0XmsH4bfkjiKfuoPxS9+LLvYfRWi81g/Db8kcRT91B+KXvxZd7NrB+CIKckwwxxkixLGhtxxsvUacY81YEFe7r10lVm5YdLxN5eyuIWV/weH136b1RvuYt5puC/7if8fVEsSs2w35M8HxVFTI2aNkjRESA9ocAc9ovp22JVyzhGU2pLHQIeENxVoW8ZUpOLztjw2MpP0VovNYPw2/JMeIp+6jIfil78WXew+itF5rB+G35I4in7qD8Uvfiy72H0VovNYPw2/JHEU/dQfil78WXexdxvxEhfE6SmYI5WC+a3vZANJGbqDraiLadfCvXtIuOMFgxrkvLtaFVQuJZ0XoxetdePR049hKAUqNwdbFjDbqKobKCczVK3ymbesaxxHEqajVdOWJRyjYxvKDpvXrT6H9dTLyx4cAQbgi4O8FPDmTTTwZ9IPhoYcwqykgfNJqaNA2ucdAA4krxUqKnFyZZs7Wd1WjShrfgtrIZhnC0tXKZZTdx1DxWN2NaNg/nrKSVKkqksWdKtLSla0lTprR4t9LNElRlkomKGT4Pa2arBsdLYbkG2wvI0g/wi1tu4MaFnis6p3fMyeVOEDjJ0rXZrl/8An593SUOioIoG5sUbI27mNDR+SvxjGOhIylWvUrSzqknJ9bxNleiIx1FO2QFr2te06w4Ag9RXxpPQz3CpKDzoPB9Qj4z5O45Gl9IBFINOZ/238B5B6NHDaqVazi9MNDNFk/hDVptQufaj07V8/Pr2EtljLHFrgWuaSHA6CCDYg8UsaaeDNrGUZxUovFPSfdJUvie2SNxY9pu1w1j5jgdBX2MnF4o81aUKsHCaxT2FtxOxhFfAHmwlbzZWjUHbx/CdY6xsTmhW42OO05zlTJ7sq2Zri9KfV819dp3lOLRPyk4A7pp+VYLywgkW1uj1uHE6LjoI2qpd0s+GK1ofZAv+T1+Lk/Zno3PY/T/BHwlBvjYwfWvp5WSxmz2Ozh/cHgRcdBXuEnGSkiGvQhXpypT1NYffmXzA+EWVULJo+9eL8QdRB4g3HUnkJqcVJHMLq3nb1ZUp61949us3F7IAQBxMcMOCipnSC3KHmxA7XnV1DST0KGvV4uGIxyXYu8uFT2a3u+uohZJcdrnOPS5zifzJJSTSzpSwiuhLuRcsTMBdxUzWH7x3OlP8ZGroAsOq6dW9Li4YbTm2Vb7ldw5rmrQt311ndU4tBAAgAQAIAEAT3KpgHOYKtg5zAGy22svzXeyT2HgqF7SxWejU8G7/ADZu2m9D0rftXb5rrJilhszo4vYXdR1DJm3Iboe0eMw98OnaOIClpVHTmpFO/s43dCVJ7dT6Hs++gvVNO2RjXsIc1wDmkaiCLgp4mmsUcxnCVOThJYNaGZV9PIgZVMO5kYpWHnSc6S2yMHQPaI7Ad6o3tXBZi2mn4N2GfUdzNaI6Fv8Ap5vqJ5gTBjqudkLNbzpPktGlzuofnYJfSpupJRRrLy6ja0JVZbPF7F97C+UdK2GNsbBZjGhrRuAFk9jFRWCOYVasqs3ObxbeLMy+kYIAl+WD72m9CT4mJbf64my4Lfp1d69SfpeaopeR7vKn0mfC5MrDVIx3Cnn0tz9CipgZQEACABAAgAQAIAQsr/g8Prv03qjfcxbzTcF/3E/4+qJYlZth4yR+FS+pPxsV6x573Gb4T/tofy9GVhNDDggAQAIA8/4xUvI1U8Y0BsrrDc0nOb/lISGtHNm11nUbCrxtrTm9sV36n4nPUZbLhiDVcrQQE62tLPw3Fg/JoTu2ljSRzfLVLi76oltePesfUYFOKyVZWMK587KcHmxDPeP43jRfob8aWX1TGSh0G24M2qhRlXeuWhbl835CIqBphryb4FFTVZ7xeOAB5G95JzAeGhzvZCt2lLPni9gjy/eu3tsyPOno7Nvou0sqbnPwQAIAEACAJjlYwKGuZVMFs85ktvKtdjuwFt+DUtvqWGE0bHg1euUZW0tmlbtq9e8nqXmrGXJ7hU01YwE8yb7N3Se8PTnWHtFWbSpmVF16BPly0Ve0k1rh7S7Nfh5FrTk52CAIjj1gHuKpIaLRSXfFuGnnN9kkdRCTXNLi56NTOjZGv+V26zn7UdD9H2+aYuqsNh5yXYf5KU0zzzJTeO/iyW1e0B2gb1esquDzHtM1wjsOMpq4gtMdfWvp5PqKumhiAQBFMfsO92VJDTeKK7I9xPju6yLdDRvSa6q8ZPRqR0TIlhyW3TkvalpfovvazfyY4B5eczvF44Tzb6jLrHuizuktUlnSzpZz1LzKvCG/4mjxEX7U9fVH66t2JXE1MKCABAAgAQAIAEAfE8LXtc1wDmuBDgdRBFiD1L40msGeoTlCSlF4NaSDYy4HNFUPhNy0c6MnxozfNPToIPEFI61Pi5uJ03J94ru3jVWvU+prX89zOWoi6UrJVh64dSPOlt3Q38nxm9R09BO5MrKro4t9hj+Elhg1dQWvRLfsfbq/yPmE65lPE+WQ2axpJ+Q4k2HWr05KMXJmZoUJ16kaUNbeBA8KV76mZ80nfPdc8BqAHACw6kinNzk5M6fbW8LelGlDUl9vt1lOyX4C5GHuh4+0mHN3iLWPe77ozUys6WbHOet+RjeEV/xtbiIv2Ya+uX01d48K6ZwEACAJflg+9pvQk+JiW3+uJsuC36dXevUn6XmqKXke7yp9JnwuTKw1SMdwp59Lc/QoqYGUBAAgAQAIAEACAELK/wCDw+u/TeqN9zFvNNwX/cT/AI+qJYlZth4yR+FS+pPxsV6x573Gb4T/ALaH8vRlYTQw4IAEACAIbj4P+oVPpN/pMSW6/VkdIyL+wpbn5s4KrjQsWS0/8g31knxlOLP9IwHCJf8AznuXkNytCIgGMdXy1VPIdOdK63otOa3/ACtCRVpZ1RvrOo2FLirWnDoiu96X4s5yiLZXslVHmUWftlkc7qaeTH5tPam9lHCnj0mD4SVs+8zPdSXfp9RyVsz4IAEACABAHDx2o+WoahtrkML2786Pnj82qG4jnU2hjkmtxV7Tl14d+j1IWkZ0s/WvLSHN0OBuDuI0j819xw0nxxUlmvUz0TRVAljZINT2tcOhwB/utBF4pM5RVpunUlB7G13GZfSM4eOOAxW0zmC3KN50R3PA1dBFx1qGvS4yGG0Y5KvnZ3Cm+a9D3fTWQwgjQQQRoIOggjWCNhSQ6UmmsUDHFpBBIIIII1gjSCON0J4A0pLB6mXXFDDgraZsmjPHNlA2PGvqOgjgU7oVeMhic0ynZOzuHT2a1u+mo5uUbD3ctNmMNpZrtbbW1vju4aDYcSFHdVcyGC1st5CsOU3GfJezDS+t7F97ESCkpnSvZGwXe8hrRxOjs/slMYuTwRvqtWNKDqTehaWXvAGCm0kDIWamjSfKcdLj1m6e06ahFRRzC8upXVeVWW3wWxHQXsqggAQAIAEACABAAgBSyjYB7qp+UYLyw3c22tzPHbxNhccRxVW7pZ8MVrQ8yFf8muMyT9meh9T2P0fUyOApOdAM1FVvhkZLGbPYQ5p4jfwOo8CV6jJxaaI61GFam6c9TWDG3HzG0VkcMcVwwtEko/jOph35uk9Ntyt3NwqiSjvEORckytZzqVdeOat3T2/PpOPifgPu2pbGR9m3nSn+AHV0uOjtOxQ29LjJ4bBhlW+5Hbua5z0Lf09mv/JdGtAFhoA1J2c1bx0s/UACABAEvywfe03oSfExLb/XE2XBb9OrvXqT9LzVFLyPd5U+kz4XJlYapGO4U8+lufoUVMDKAgAQAIAEACABACFlf8Hh9d+m9Ub7mLeabgv+4n/H1RLErNsPGSPwqX1J+NivWPPe4zfCf9tD+XoysJoYcEACABAEGxvnEldUuGrlSPcsz/Skdw8akjpuS4OFnSi+jHv0+pyFCXy1ZN4MzB8N/Gz3dTpHW/Kyc2iwpI53l6anfTw2YLuSGKpkzGOd5LSewXVhvBYimEc6Sj0s85MNwCs8dbaweB+oPhdsS4sygphvia73hnf3Ty3WFKO45nlaede1X/ua7tB2lMLwQAIAEACAPiaPOaWnUQR2iy+NYrA9RlmyTWw84tbbQdmjsWeOtY46T9QBdMR5s+gpjujDfc5n9k8t3jSic1yvDNvqq68e/SdxTC0EASbKhgHkZhUMH2cxs+2psv8A5DT0g70rvKWbLPWpm44O3/G0uTzftR1da+nk10CQqJpBkxDw/wBxVHPNoZObJuafFd1EkdDirNrW4uenUxRlrJ/K7f2F7cdK6+ldvmjRxowya2pfKb5vexg+LGNXWdLjxK8V6vGTcizk2yVpbxp7db62/vDsHDJTgK5dVvG9kN+x7v5t95W7Kl/W+wQcJL/VawfXL0Xr3FKTEyAIAEACABAAgAQAIAEACAIrj/gHuOpJaLRS3czc0+M3qJv0OG5J7qlxc9GpnQ8iX/KrfCT9qOh9fQ/vausWVVHJ+E2QBbMQsA9x0wzhaWWzpN40c1vsj8yU6tqXFw062c6y1f8AK7h5r9mOher7fLAZVYFAIAEACAJflg+9pvQk+JiW3+uJsuC36dXevUn6XmqKXke7yp9JnwuTKw1SMdwp59Lc/QoqYGUBAAgAQAIAEACAELK/4PD679N6o33MW803Bf8AcT/j6oliVm2HjJH4VL6k/GxXrHnvcZvhP+2h/L0ZWE0MOCABAHHxow9HQwue4jPIIjZfS92zRu3nYFFWqqnHFl/J9hUvKyhFaNr6F8+ghDnEkkm5JuTvJ0k9qRt4nTEklgtRmoaN88jIoxd73BrevaeAFz0Ar7CLk1FEdetCjTlUnqSxPQOD6RsMTIm97G1rR0NAH9k+jFRSS2HLa1WVapKpLXJt95rYxyZlJUOGsQyHsjcV5qvCEn1MmsI511Sj0yj5o8/hITqIEoA9A4vx5tLTt3QxjsY0J/SWEEuo5beyzrmpLpk/NnQXsqggAQAIAEACAPO1e20so3SPHY8hZ+eiTOr0HjSg+peRgXklLRk0dfB0PAyf1nn+6c2n6S+9pzzL6/8Anz/+v/qhoVkTAgDRw1gxlVA+F+p4tfa06wRxBsepeKkFOLiyxaXM7atGrDWvHq7SCV1I+CR8Ugs9hLXDZcbRwIsRwISKcXGTizp9GtCtTjUhqelGBeSU3cCYMdVzshZredJ8lo0ud1D87BSU6bnJRRWvLqNtRlVls8XsRfKKlbDGyNgsxjQ1o4AWT2MVFYI5hVqyqzdSbxbeLM6+kYIAEACABAAgAQAIAEACAFbKTHEaGQymxaQYjt5TU0DgRcHhdVrtR4p5w5yBKqr2Kp7de7b9OsjCTHQwB3Eg7CNYPDivoa9Zc8TMOitpmvP3jebKP4wBp6CLHrtsTu3q8ZDHac1yrYuzuHBc16Vu+mo7qmFoIAEACAJflg+9pvQk+JiW3+uJsuC36dXevUn6XmqNqifOL8iZhqzuSL+q+Z1617i5/wBOJBWjQeHG5vbh4Ymzy1b5VZ2zL3jV6/EhzLLoh/YHLVvlVnbMjGr1+IZll0Q/sDlq3yqztmRjV6/EMyy6If2By1b5VZ2zIxq9fiGZZdEP7A5at8qs7ZkY1evxDMsuiH9g7ZLX1Bmm5YzEZjc3lS+1843tn9SuWbnnPOxM7wjjbqlDis3HF6sOjqKOmBkhCyv+Dw+u/TeqN9zFvNNwX/cT/j6oliVm2HjJH4VL6k/GxXrHnvcZvhP+2h/L0Y45QMGSTUxfC+RskV3AMc5ue3xhZp0mwuOIttVu5hKUMYvSjP5EuadK4UKqTjLRpSeD2PT3P6EgGFJ/8eb8V/zSrjJ9L7ze8lofDj/xXyP3/ik/+PN+K/5o4yfS+8OS0Phx/wCK+R8CCWU52bLKT42a95PXpuvmEpadZ6z6NJZuKj1YpeB1MHYo1k5GbA9g8qQcmB73OPUCpIW1SWwpV8r2dFe1UT6lp8tHe0U3E7E9lAC9xEk7hYvtYNG5o2DjrPDUmVC3VLTrZjcqZXqXrzUs2C2dPW/lsGdWROcnG3wKq9RJ8DlFW/TluL2TP3lL+UfNEFSI6cfMmo9CD6tZ6IwV9xF6tnwhaCHNRyi5/WnvfmbS9EIIAEACABAAgDz1hgWqJ/XSf1HJBU573nVbX9Cn/GPkjUXgnLLkx/8Aj4/Sk/qOTiz/AEkc+4Q/v5bl5Ia1aEgIAEASrK3HEJ4i375zDygGrNBswnj3w6BwCV3yjnLDWbbgxKq6M1LmJ6N+3s1du8RFRNMdPFvDDqKoZMLkDQ8DxmG2cOnQCOIClo1HTmpFLKFmru3lSevWuprV8tzLzTzNka17CHNcAWkaiCLgjqTxNNYo5lOEoScZLBrQzIvp5BAAgAQAIAEACABAAgAQBHcpOHe6ajkmH7KC44Ok1OPV3vvb0pu6ufPNWpG+yBYcnocbJe1PTuWzv193QKradxYZA05jXBrnW0BzgSB02B/LeFVzXhjsHbqQU1BvS1jh1L7+8DGvJ7GHEbD3cVSC42iksyXcBfmu9knsLlZtqvFz06mKcs2HK7dqPOjpXqu3zwLenJzkEACABAEvywfe03oSfExLb/XE2XBb9OrvXqT9LzVFLyPd5U+kz4XJlYapGO4U8+lufoUVMDKAgAQAIAEACABACFlf8Hh9d+m9Ub7mLeabgv8AuJ/x9USxKzbDxkj8Kl9SfjYr1jz3uM3wn/bQ/l6MrCaGHInj7gHuOpOaLRS3fHuBvzm9RIPQ4JNdUuLno1M6JkS/5Vb4SftR0P0fb5oW1WHA75L8PcjMad5+zmPMvqbL/wCQ0dIG9XrOtmyzHqZm+EVhxtLlEF7UdfWvp5N9BWU0MOCABAHJxsH/ACVV6iX+m5RVv05bmXcm/vKX8o+aIKkR08+ZNR6EH1az0Rgo/YRerZ8IWghzUcouf1p735m0vRCCABAAgAQAIA884WN6ib1sn9RyQVOe951W10UKf8Y+SNVeCcsuTEf9Pj9KT+o5OLP9JHPuEP7+W5eSGtWhICANbCVaynifLIbMY0k9WwcTq615nJRi5MloUZ1qkacNbeBAsK4QfUzPmk755vbY0agBwAsOpIqk3OTkzqFtbwt6UaUNS8el9phnp3R5ue0tz2h7b+Mx2ojgbFfHFrWSQqQnjmvHB4Pqa1oxryeym5KsPZzTSPOll3RX2svzm9RN+g8EzsquKzGY3hJYZsldQWh6Jb9j7fNdZQ1fMqCABAAgAQAIAEACABAC5j1h7uOmJabSycyLeCRpd7I09NlXuavFw0a2Ncj2HK7hKXNjpfy7fLEikUZcQ1oLnOIDRtLibAdJJSZJt4I6LKSinKWhLT3FswbirHHQmkfY57byOGsyGxzhxaQLeiE6hQiqWYznVxlWpO95VHY9C6ujt272RnCNE+nlfFJofG6x47QRwIIPWk84OEnFnQbevCvSjVhqax+92o114JivZNMP90wci83lhsNOt0finpHenoB2pvaVs+Oa9aMFl+w5PX42C9mfg9q9f8DkrYgBAAgCX5YPvab0JPiYlt/ribLgt+nV3r1J+l5qil5Hu8qfSZ8LkysNUjHcKefS3P0KKmBlAQAIAEACABAAgBCyv+Dw+u/TeqN9zFvNNwX/AHE/4+qJYlZth4yR+FS+pPxsV6x573Gb4T/tofy9GVhNDDnFxvwGK2mdHozxzoidjxq6jpB4FQ16XGQwGGTL12dwqmzU9301kKewtJBBBBIIOsEGxB43SRrDQdLTUlitTAEjSCQRpBGggjURuKAaTWDLnidhwVtM15tyjebKNzwNfQRY9ad0KvGQx2nNcqWLs7hwXNelbvpqO4phcCANDD8WfS1DfKhkHaxwXiqsYNdRZsp5lzTl0ST8UefWlIDqbAoA9AYtyZ1JTO3wxntjan1J4047kcuv45t1VXRKXmzoqQqAgAQAIAEACAPOta/OkkO97z2uJWfk8ZNnWKKzacV0JeRhXkkLTk2ZbB0PEyH/APZ/9k5tP0l97TneX3jfz7P/AFQzqyJwQBMMquHs97aRh5rLOlttdra3qHO627ktvauLzF2my4N2GbF3M1peiO7a/Tv6RYxRwGa2pbGR9mOdKf4AdXS46O07FWoUuMnhsHOVL5Wdu5rnPQt/01/5KNlGxe7opxJG37SAEtAHfR+M0DgACOi21MLujnwxWtGSyDlDiLjMm/Zn4PY/R/Qj4Sg3xnoKx8EjJYzZ7HBzd3QeBFx0FeoScZKSIq9GFenKlPU1gXzA2EmVULJmd68XttadRB4g3HUntOanFSRzC6tp21aVKetePX2m6vZXBAAgAQAIAEACAPwmyAIbjnhzu2pc8H7JnMi9EHS7pcdPRm7kluKvGTx2HSck2PJLdRfOel7+js88RgyWYC5SQ1TxzYyWxX2vI5x9kG3STuU9lSxee9gq4SX+ZBW0Hplpe7Yu3yXWVNMzFk+yqYBz2CqYOcwBsttrL6HeyT2HgqF7RxWethqeDd/mTdtN6JaVv6O3z3kwSw2Z0cX8LOo6hkzbnNNntHjMPfDs0jiApaVR05qSKl9aRu6EqUtup9D2ffQXqlqGysa9hDmuAc0jaCLhPE01ijmNSnKnJwksGtDMq+ngEAS/LB97TehJ8TEtv9cTZcFv06u9epP0vNUUvI93lT6TPhcmVhqkY7hTz6W5+hRUwMoCABAAgAQAIAEAIWV/weH136b1RvuYt5puC/7if8fVEsSs2w8ZI/CpfUn42K9Y897jN8J/20P5ejKwmhhwQBKMqOAeSlFSwcyU2kt4sltftAdoO9K72lhLPW02/By/4yk7eb0x1da+nk+oRlRNKMWIuHu4qkFxtFJZku4aea72ST1EqzbVeLnp1MU5ZsOV27zV7UdK9V2+aRbk5OcggD4lZnNLd4I7RZfGsT7F5rTPOWYW806xoPSNBWfawOt5yl7S2gvgFyxEn5SgpzuZm9bCWf6U7tnjSic2yxDMvqq68e/T6neU4sBAAgAQAIAw1k4jje86mtc49ABP9l8k8E2SUoOc4wW1pd550ZqCzx1l6z9QfC74mw5lDTD/AOpp94Z3908oLCnHcczyrPPvar/3Nd2g7KmF5y8ZMMNo6d8ztJAsxvlPOho7fyBUdWoqcHIuWFpK7rxpLbrfQtv30kGqJ3Pc57znOcS5xO0k3JSJtt4s6dThGEVCCwS0JFnxAwD3HTAvFppbOk3jyW9QPaXJxbUuLhp1s57lq/5Vcey/ZjoXq+3ywGZWRORLHvAPcdSc0Wilu+PcNPOb1EjqISa5pcXPRqZ0XIt/yu39p+1HQ/R9vmmLirDceMl+HuRmNM88yU3ZfxZLavaA7QN6vWVXNlmPaZrhFYcbSVxBaY6+tfTyfUVhNDEAgD4mmaxpc9wa0C5LiAAOJOpfG0liz1CEpyUYrFvYLNTlBoGOzeWziNZax7h2gWPUq7u6S2jenwfv5xxzMN7S8MTqYHxipqv7iZrz5Olr7ei6xtxspYVoT5rKd1k+5tf1oNLp1rvWg6qkKQIASsp2HuQg5BhtJNoNtbYvG97vet25U7yrmxzVrZoeD1hx1fjpr2YeL2d2vu6SWYNoX1ErIYxz3usNw2kngACepLIQc5KKNrcV4UKUqs9SWP3v1F9wTg9lNCyGMWawWG87STxJuekp7CChFRRzC5uJ3FWVWet/fhqNteiA+Jog9pa4AtcCHA6iCLEHqXxpNYM9Rk4yUovBrSQfGfAxoqh8Jvm99GT40Z1dYsQeIKSVqXFzcTpmTr1XdvGqtep9TX3juZylCXik5KsPXDqR51XdDfdrc3qPO63bkysqv+m+wx/CSwwauoLql6P07uko6YGTBAEvywfe03oSfExLb/XE2XBb9OrvXqT9LzVFLyPd5U+kz4XJlYapGO4U8+lufoUVMDKAgAQAIAEACABACFlf8Hh9d+m9Ub7mLeabgv8AuJ/x9USxKzbDxkj8Kl9SfjYr1jz3uM3wn/bQ/l6MrCaGHBAGnhjBrKqF8L+9eLX2g6wRxBsepeJwU4uLJ7W4nb1o1Ya194duogeEKJ9PK+KQWexxaf7EcCLHoKRTi4ycWdQoV4V6casNTWP35GuV5JSwZNsP900/JPN5YQAb63R+KeJ0WPQDtTe0q58MHrRgcv2HJ6/GRXsz07ntXr/gcFbEIIAg2N9FyFbUM2Z5eOiT7QW4DOt1JHcRzajR0zJVbjrOnLqw7tHochQjAquSTCGfTyQk6Yn5wH8Emn4g/wDJNbGeMHHoMRwmt82vGqtUlh2r6YD2rpmgQAIAEACAFrKJXiGhl086Qck3jn6Hf5M49Sr3U82k+vQN8h27rXsOiPtPs1eOBFElOimSmpzK9kbe+e5rB0uIaP5r1FZzSPFSoqUHUeqKb7tJ6JhjDGho1NAA6ALJ+lgsDlEpOUnJ7T7X08keyk4d7pqOSYfsoCRwdJqcervfe3pTd1c+eatSN7wfsOIocbJe1PwWzv19xiydYB7qqc94vFCQ525z9bG9ozj0AbV8tKWfPF6ke8vX/JrfMi/ano3La/T/AAWZNzn4IA4eOGAxW0zoxblG86I7ngaB0EXHWoa9LjIYbRjku+dncKf9L0Pd9NZDHNIJBBBGgg6CCNBB3FJDpSaaxQNcQQQSCDcEawRpBHFGoGk1g9RdMT8OCtpmyG3KDmygbHgaeo6COlO6FXjIY7TmuVLF2dw6f9OtbvpqO0SphcIlHTHDUzpZS7uGJ5bDGCQJnN1vdbWP/WjnXpRjyiWdLmrUuk0tWosk0lSpr/zSWMpe6nsX319GGHB2OZAc2mwa8sYS08lpaCODY9e1eY3OyFPQuj/BJXyMsVKvdJN6fa1+MjNT0tLhmN0sLDTVUZ79vNe11uaSWd+02tfXoOpelGncLGOhojnVuslVFTqvjKctj0prbhjqfhvOzibht88b457Cpp3Zk2zO15rh02PDQSNFlLQqOSalrWsX5VsoUJxqUdNOaxj1dK7P86TvVdQ2JjnvOa1gLnHcALlTtpLFi2nTlUmoRWLehEDw9hV1ZO+Z2jOPNHksGho7PzJSKrUdSTkzp9laRtaEaUdmt9L2v72FAyVYBzGGqeOc+7Yr7GX0u9ojsHFX7Klgs97TLcJL/PmraD0LS9/R2eb6igq+ZYEACAFTKLgDuunz2C8sN3N3ub47esC44gKrdUc+GK1od5Cv+TXGbN+zLQ+p7H8+pkaBSc6CZqOqfDIySM2exwc08Rv4HURuJXqMnFpojrUoVqbpzWKawZe8B4UZVwMmZqeNI2tcNDgeINwntOanFSRzC7tZ21aVKezx6Gb69lYl+WD72m9CT4mJbf64my4Lfp1d69SfpeaopeR7vKn0mfC5MrDVIx3Cnn0tz9CipgZQEACABAAgAQAIAQsr/g8Prv03qjfcxbzTcF/3E/4+qJYlZth4yR+FS+pPxsV6x573Gb4T/tofy9GVhNDDggAQBPcqmAc5gq2DnMAbLbay/Nd7JNug8FQvaOKz0ang3f5s3bTeh6Vv2rt811kxSw2Z0cXsLuo6hkzbkN0PaPGYe+HTtHEBS0ajpzUinf2cbuhKk9up9D2ffQXumnbIxr2EOa4BzSNRBFwU8TTWKOZThKnJwksGtDMi+ngnWVnApIZVMF80Zkvok3Yeokj2gl99SxSmjWcGb1RcraT16Vv2ru09hNEtNgdjFTDZoahsuksPNkA2sJF7cRYHqttU1Crxc8RflOxV5bunt1p9f11FzpalsrGvY4OY4XaRpBCdpprFHNqlOVOThNYNbDKvp4BAAgD8cbaTqQGsjWUHGIVk4bGbwxXDTse8987iNFh1nalF1W4yWC1I6DkPJztKLlUXty19S2L1f0FVVB2OmS7AxmqDO4cyHVxkcLDsaSetqu2VLOnnPUjO8I71UqHELXPyXzejvK4mphRdx6w93FTOLTaWTmRbwSNLvZGnpsNqr3NXi4aNbGuR7DldwlJezHS/l2+RE44y4hrQXOcQGjaXE2A6SSkyTbwR0WUoxi5S0Jad2Bd8VcCtoqdkQsXd9IR4zzrPRqA4AJ5RpKnBROZ5RvZXdxKq9WpLoS1fPezrqUoggAQBJ8qGAeRmFSwcyU2fbxZba/aAv0g70rvKWbLPW03HB2/42k7eeuOrrX08n1COqJpBjxDw93HUjONoZbMk3DTzXdRJ6iVZtq3Fz06mKMtWHK7f2V7UdK6+ldvmiuYyPcKSoLe+EMhbbXcRutZNauOZLDoZhbBRd1SUtWdHzRpYiMaMH02bq5MH2iSXf5iV4tsOKjgWMsuTvqud0/48BExNwlWQtqBS0wnBlJc4vAzXW0C1wXaBfQqVvOpHOzI46TS5Wt7OrKk7irmPN0LDX27BhyVRsMM0wcXSySfagtzQ0i7gALm455N9Gu1hZT2SWa5bXrFXCOU1VhSawjGPs6ccdnp9dJwMdJpIsITdz3u5kRkt5QaQL+zZQXDlGq83qGeSYUqlhDj9jlhu0ep0Mq2HbBtIw67Pmtu1sb1nndTd6kvav9C7SrwbsMW7qa1aI+r9O/oEnFvA7q2oZCLgHS8jxYxbOPTpAHEhUqNN1JqJo8oXitLeVV69S629Xz3IvMELY2tY0BrWgBoGoACwA6k8SSWCOZTnKcnKTxb0syL6eQQAIAEARXKBgHuSpLmi0U13M3Nd47eom44OtsSe6o8XPFamdDyHf8qt82T9qOh9a2P03rrFlVRyOuTHD3ITGnebRzHm7my2sPeAA6Q1XbOrmyzXqZneEVhx1Hj4L2oa+uP017sStpqYUl+WD72m9CT4mJbf64my4Lfp1d69SfpeaoY8UcbDg8SARCTlC06X5ts0EeSb61ZoXHFY6McRRlPJKvnFuebm47Mdfahg+tR/mrfxj/tqxy9+74/QV/lWPxf7f+wfWo/zVv4x/wBtHL37vj9A/Ksfi/2/9g+tR/mrfxj/ALaOXv3fH6B+VY/F/t/7B9aj/NW/jH/bRy9+74/QPyrH4v8Ab/2D61H+at/GP+2jl793x+gflWPxf7f+ww4m44HCEkjDCI8xodcPzr3NvJFtSnt7jjW1hgKsq5HVjCMlPOxeGrD1Y2K0IxCyv+Dw+u/TeqN9zFvNNwX/AHE/4+qJYlZth4yR+FS+pPxsV6x573Gb4T/tofy9GVhNDDggAQBjnha9rmOAc1wIcDqIIsQeFl8aTWDPUJyhJSi8GtJB8ZcDmiqHwm+aNMZPjRm+aenQQeIKR1qfFzcTpuT7xXdvGqtep9TWv57mctRF0peSrD1w6kedLbuhvtb4zeo6egncmVlV0Zj7DHcJLDBq6gteiW/Y+3V/koqYGUMdRC2RrmPAc1wIcDpBB0EFfGk1gz1CcoSUovBrTiR/G/EqSkcXxB0lPruNLoxucNZH8Xbbapr2soaY6V5G9yXlqldJQqPNn4Pd8u4UwVUHp2cXsZ6ihP2TgWE3dG/Sw8RtaeI67qelXnT1ahdfZLt7xf8AkWD6Vr+vb2YDzQ5UISBysMjDtzC17fzLT+Suxvo/1IzdbgvWT/8AHNNdeKfqvE6AyjUPlSfhOUnLKRV/Lt90LvRp1eU6mb93FNIdlw1je0m/5LxK+gtSZPS4MXMufKK72/LDxEzGLHSorQWEiKI62Mvzh/E46XdAsOBVOrdTqaNSNDYZFt7R5/Ol0vZuWzxfWLirDc7mLOK01e4ZoLIr86Ujm8Q3y3dGgbbKxRt5VH1dIsyjlWjZR9rTLZHb29C+0WjBODY6WJsUQsxo6ydpJ2knSm8IKEc1HPbm5qXFV1ajxb+9HUbZNl7ICG46Yd7tqXPB+yZzIvRGt3tHT0ZqS3FXjJ47DpGSLHkluovnPS9/R2eeJ38lmAeUkNU8c2O7Y+MhGk+yDbpPBT2VLF572CzhJf5lNW0Hplpe7o7fJdZVEzMUCABAAgDSwzg1lVC+F/evFr7WnWCOINj1LxUgpxcWWLW5nbVo1Ya149XaQOvo3wSPikFnsJa7do2jgRYjgQkUouLcWdPoVoVqcakNT0mArySlgydYcFXTGGQ3kiAa6/jxkWaeOgFp6L7U3tavGQzXrRgcu2LtbjjYaIy0rqe1eq+hq4uV3/C5XUNQc2IuLqWV3eua43LSdhBPaTvbfzSlxMuLnq2Mlv6H4jSV7Q0ywwnHamtqXR6duHTxIxfkomzCRzHcpJntzCTottu0aVJb0XTTx2lTK+UKd5Km6aazVg8cPRs5eDmjAvdUlRJGWSvz4WMcTI43fozSBsLRe9hbWo4Lk+c5PXqLtdvK/EwoReMVhJtaFq2pvr62b+JuCHkS1VU37apcHlhHeMbcMbY6jY9NrX03UlCm9M562Vcq3cE4W9u/YprDHpb1v77NBp1+TiOeR8r6iUve4udoZrO7RqGroCjlZqTcmyxQ4R1KNONOFNYJYbTs4q4rRYPD8xznufa7nWvYagLbLknrU1GhGljgL8pZUq3zjnLBLYvM76nFgIAEACABAHLxjwHHXQmKQkaQ5rhbOa4bRfhcdBKjq0lUjmsu2F9Us6vGw07Gtj+9YqfVbD5xL2M+Sq8gj0jv801vhrx+YDJdENIqJgRpBAZcEdWgo5DHpYPhRVeh04+I+QsLWgE5xAALrWuba7DVdXVqMzJpybSwXQL+NWKTMIOjc+R7OTBAzQNOcQdNxwUFa3VXDF6hpk3K07GMlGKedhrx2HD+q2HziXsZ8lDyCPSMvzTW+GvH5h9VsPnEvYz5I5BHpD801vhrx+YfVbD5xL2M+SOQR6Q/NNb4a8fmH1Ww+cS9jPkjkEekPzTW+GvH5h9VsPnEvYz5I5BHpD801vhrx+YfVbD5xL2M+SOQR6Q/NNb4a8fmH1Ww+cS9jPkjkEekPzTW+GvH5nbxVxQZg973ske8vaGnODdFjfYFNRt1SbaYuylled9CMZRSweOjEZFYFBxcacXW4QjYx73MDHZwLbXvmlu3pUNaiqqwYxydlGdjNzjFPFYae8Wvqth84l7GfJV+QR6Rv+aa3w14/M7GK+JsdBI6Rkr3lzM2zg21rg7BwUtG2VJ4pi/KOWal7TUJRSweOjHcM6sicEACABAHBxpxXiwgGZ7nMcwmzm2vY6xp2XAPUoK1CNXDEZ5NypVsXLMWKex+YvfVbD5xL2M+Sg5BHpGv5prfDXj8zPQZOGQSMlZUSh7HBzdDNY36NR1dBX2NmotNMir8I51qcqc6awaw2jwrpnAQAIAX8LYmUdSS50QY8+NGcw9JA0OPSCoJ21OetDS2yzeW6zYzxXQ9P1XYxYr8mDACY6l4A2PYHntaW/yVaVitkhzR4TzbwnTT3NrzTFPCWLZhv9qHW/gt/qKqzoZu0d2+U1W/ow7focYxaQLqHAYZ+jE6eDsBmb/uZvsX/wBQUkKOdtKle+VL+nHt+g2YOyZh4zn1JtubEAe0uP8AJW42KelyEVfhM4PCNLT1v6LzGXBmIVHAQTGZnDbKc4e6LN/JWIWlKOzHeKLjL17W0KWav9ujx1+IztaALAWA1AalZE7bbxZ+oPhpYYoTUQviz3R54zS5ts7NOsC+8XHWvFSOdFxxLFrXVCtGrm52GnB6hM+q2HziXsZ8lU5BHpNB+aa3w14/MdcE4PZTQshjFmsFhvO0k8Sbk8SrkIKEVFGeubidxVlVnrf34ajbXogBAAgAQAIAV8ZsSoa6QSl743hua4sA5wGq9xrFyq1a2jUeL0DnJ+Wq1nTdNJSWOOnHQcj6rYfOJexnyUXII9Jf/NNb4a8fmdDAGIrKKZs0c8pIBBaQ2zmnWDYcAekBSUrVU5ZyZUvsuzu6LpTprpx06GMmE8GRVLDHMxsjDsOw7wRpaeI0qxOEZrCSFNvc1beefSlg/vX09otjEQM0Q1lZCzYxsvNHRuVfkuHNk12jb8dc9NWjCT6XHT2m5gjEymp38qc+eb/EmdnuB4DVfja43r3C2hF4631le6yzc14cWsIQ92KwXz9BjU4q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11" name="AutoShape 30" descr="data:image/jpeg;base64,/9j/4AAQSkZJRgABAQAAAQABAAD/2wCEAAkGBw8ODxQNEBQUFBUXGBgUEBUXGRQVFRgUFhYWFhgXFxQYKCghGBolHBcWITEhJSksLi4uGB8zODMsNygtLisBCgoKDg0OGxAQGywkICQsNCw0LCw3LCwsLywsLTQsLywsLCw2LCwsLCwsLCwsLCwsLCwsLCwsLCwsLCwsLCwsLP/AABEIAI0BZgMBEQACEQEDEQH/xAAcAAEAAgMBAQEAAAAAAAAAAAAABQYDBAcCCAH/xABIEAABAwICAwsJBAoBBAMAAAABAAIDBBEFIQYSMQcTFTJBUXFyobHhIjM0YWJzgZGyFDWS0RcjQlNUgpOzwdKiFiRS8GODhP/EABoBAQADAQEBAAAAAAAAAAAAAAADBAUCAQb/xAAyEQACAgEBBQgABgIDAQAAAAAAAQIDBBESEyExYQUUMjNBUXGBFSKRscHRQvBSoeE0/9oADAMBAAIRAxEAPwCu1/npOu76ivo4eFHytvjl8swLojCAIAgCAIAgCAIAgCAIAgCAIAgCAIAgCAIAgCAIAgCAIAgCAIAgCAIAgCAIAgCAIAgCAIAgNzC+Oeqe8KOzkWcbx/Rir/PSdd31FdQ8KIrfHL5ZgXRGEAQBAEAQBAEAQBAEAQBAEAQBAEAQBAEAQBAEAQBAEAQBAEAQBAEAQBAEAQBAEAQBAEAQBAbmF8c9U94UdnIs43j+jFX+ek67vqK6h4URW+ZL5ZgXRGEAQBAEAQBAEAQBAEAQBAEAQBAEAQBAEAQBAEAQBAEAQBAEAQBAEAQBAEAQBAEAQBAEAQBAbmF8c9U94UdnIs43j+jFX+ek67vqK6h4URW+ZL5ZgXRGEPQh4EAQBAEAQBAEAQBAEAQBAEAQBAEAQBAEAQBAEAQBAEPQh4EAQBAEAQBAEAQBAEAQBAEAQG5hfHPVPeFHZyLON4/oxV/npOu76iuoeFEVvmS+WYF0Rk1odQR1VfDTyjWY4uDhci9mOIzHrAUORNwrclzLOJCM7lGXL/wkNPdF+D5t8iBMD+Ib31XDawnu8FFi5G8jo+aJc3F3UtqPhZj0zwqClZRmFuqZIGySZk3cQLnPZtXuNZKbltejPcyqFahsrmiZ0c0MhqMOdLJlUSh7qTMjJgy8nluRnfkIUN2VKNui5LmT4+HGVOsvE+RB6Pz4eNWCqpnySF+rrh5YBcgAFo5lParfFCWi0K9DpWkJx1euhM6XwYVQyyUjaV5fqXY/fHWDnNOqdUnOxUNDusSltcCfJWPU9nY46Efj2Bwx0WHywttJOP1huTrOIZbI5DM8ikqtk7Jp8kR3Y8VVW4riyRxSiwnCnNpZ4pKmXVDpnh2qG35GjL/22ajhK+5bUXoiSyGNj6QktWaOP6NwQT0ksBc6nqXMLA7jAFzLtvttZ3Su6r5SjJS5xI7saEZwcfDI290LQ5lGBVUoO9ZNlbcu1Hchuc7HLoPSucTJc/yz5nWbhqC261w9SLxXCYI8JpKtrbSyPe2R1zmAXgZbBsCkrsk75RfJEVtUI40JpcWSWgGi9PVxST1XFLhDBmW/rDtIttOY7VHlZEoSUYfLJcHFhZFys+EVmHDjHXMo5hsmbFINlwXhpt0jvVlz1rc4+2pTVWzcq5e+hv6eYZDSVz4IG6rA1hAuTmWgnMrjFslOvWRJm1xrt2YrgV5WCoXDBMGo4KHhSuD5A52pDC06t87XcfgeXk5bqnZbOVm7r4dTRporhVvrePQy1OE0FdRTVtEx8MkGcsTjrNLNtwegO+Ry5V5GyyuxQseqfqdSqpuqc6lo16GWCgw6nwuCuqKd0rpHFjtV7m53dY7bbGrlztlc4RlpodKuiFEbJx11MNZhOH1eHy19GySB0BAkY52s1wNthN88+T4jYuo2WwsUJvXU5nTTbS7K1poemYVh+HUcFTWsfPLUN1442u1WtZYHMjls5u3/AAV47LbZuMHokFVTRXGVi1bNLSCgw+SlbXUTt7Otqy073AuHJrN5eb1Z8llJVO1T2LOPUjvqplXvauHQ29z7RunqxJPV+aBbFHmW3leQBmOkD+ZcZd8oaRhz5neDjQsTlPlyK3X4aaerdSP/AGZAw+sEix+IIPxVmM9qvaXsVJVbF2w/ct+6DoXHSsFVSNO9jyZmXLtW+x+eduQ/D1qniZTm9mfP0L2bhqEdutfP9kLV4VA3BYa0N/WunMbnXObQJcrbP2R8lPGyTvcPTT+ivOqCxYz04t/2bmkuFUdG2gm3slsjNeoaHOu/JhyJ4u07FHTZOxzWvLkTZFVVWxLTg+ZJaM0mFYhKY2UUjGtBdJI6Z2q0evPafzUd0rqlq5/9EtEce56KBU6+lhqK4wUIIje8Mhvc8w1s87bT0K3GUoV7VnMoThGy7Zq5Fm010YpaNkNRAC6Nj96qhrEkuFjtPFJFxlzhVsbInY3GXPmi5l41dajOK4J8TNglPg9XFUStpJGiBm+EGVx1hZxsM8ti5sd8HFOXM7pjjWxk1DkRmERYdX4hTU8VO+KM77vwdI52taJzmWO0WLT81LY7a6pSctXw/cgr3FtsYxjouOv6HnA9G4KisrN9c5lPTOkc8N4xa1z7Nv0NOe3JLb5RhHTnIU40J2z2vDFm/hdLg+JyGjhhlp5CCYZNbWuQL+UCTyZ26c1xOV9K25PVEtcca97EU0/cxaC6L09Wa2GpHlRajGPBI1XEytLhyHNo28y9yciUNhx9f/DjExYTc4z9OH7kXQaPGLFY8Pqm3BfZ20BzCCQ4EchUsrtaXOBDXj7OQq58iP0opGU9bPBGLMY8taLk2GXKVJRJyrTZFlQULZRjyJjRfBKU0suJ1usYoyGtjZkXvNtp6SByKG+2e2q4c36ljGor3btt5L0N6nwzDcUhm+yRvp54mGQNLtZr2jn7uTaNq4dltMltvVMljVRkRe7WjR70Q0Sp8Qw2SQ+TPvjmxPubZNY4At2EZn15rzIyZVWpegxcWFtDb568yN0HwFk+IOo6uM+Sx+swktIe0tG0dJUmTc41KUGQ4dClc4WLkiryiziBznvVpcilNaSaPC9OTcwvjnqnvCjs5FnG8f0Yq/z0nXd9RXUPCiK3zJfLMC6Iyx7nn3pT9L/7b1Xy/Jl/vqW8Hz4/f7Fmo8Vimq6zBqs/qpZ5d4cdscmuSACdlzmPX0qrKtxhG2HNJal+NsZWTos5N8Dxp5g75KnD6Bpu7ehESPZIDnfIEr3FsShOfXU8zKnOdcCXxVsDK2mfHW0sTKQCMQueA63FeDnkS0AfBQw2nXJODe1x1J7NlWRamls8NCqaXYUKbFmPZ5uaRk0ZGzynjWA+OfxCtUWbdDT5paFHIq2MmLXJtMx7qf3m/qM7l7g+V9nPaXnfRJaQSBlDg7zsFiegb2So6lrZaixc0qqW/dGrunYfM7EDK1jnMkaze3NBcDZoFgRyrvCnFVaN8iLtCqbt1S14ElpK0xR4NTPykYY9dvKM4hn8QVFTxdsly4/yTXrZVMXz1X8G1i+kDaXGJ6aos6mmbG2ZpzDSY2jXt2HwXNdLnQpR8SO7MhV5DhPwtGtp/hP2XDqSkjJeBM4R8pIfruaPWfKAXWLZt2ym/Y4zatmmMI+/9m7jWGRw09LQNrKemdARK8PcA4y7Q619ly75riuxylKbi3rw+iWyuMYRgpqOnE0NNKBpxCixGItcyaSIOcwgtMjXtzBG0EfSu8eb3U63zSZDlVrfQtjybRFbptNI7E5C1jyNWPMNJHEHKFLhySqWrIM+EpXapehUJI3NNnAtPMQQfkVcTT5FCUXHgy81EDqjR6HegXmKU74G5kZu5B1h81RTUcl6+qNSUXPDWzx0GidO+DCsRmla5jXx6kesCNZxa9uQO3N7Rf1pfJSugl6M8xoOFFjlw1X8G6cSbS4FSPdDFPd5GrKNZozkNwOfLtXGxt5Ekm18Eu8VeLFtJ/J401qnSYZBNRNZHSyekRsaGlslxYOtyXBHSBtuvcaKVzU+MlyOcuTdCdfCL5mDS2Fz6TDKyNm/Rsia2QWJbdojOq+2wHVcD0Fe0NKdkW9G2c5KcoVTS1S/8PWM00L8INU+kippXyNZAGtIeRcbL55jW+ASuUldsqTa9Tq2MXj7Tgot8iSxLCY4aCmw77XBTPaRPNvjrOc83IyuMg6/4RzKKFjlZKzZbXIlnUoVRr21Frj/AL9kfug0TJH0uJROZI2QtilewgsMjDkQR0OH8qkxZtKVb4acSLMgnKFsePFIktItIRRYw6OXyqeWJjJ2nMAHWGvb1cvOPgo6qd5RquafAkvyN1kaS8LRq6eYUyjwiKCJ2sz7Trxnb5D2TOAvy2vtXeLY53tvnp/RHm1qvHUY8tf7NLTunfNDhkUbS57otVrRtJIjXWLJRlY37nObBzjXGPM9aRg4bRjCaZrnSPAfWSta7O/7AI5PVzdJSnS2zez5Lkj29OirdVrVvmzDuZYYGzS189mNgbYF/ktEjxtN9lmn/kF1mWaxUI+px2fVpJ2S4ae5N4NhkU0NXRPrKeodUkytbG4FwlHlawF9lw38KgsscZRmotacPotVVxlGcHNS2uPAgdB4yymxNjhYthLXDmIEgI+anyXrKtr3KuEnGFift/ZG7m/3rTdMn9mRS5nky/31K+B58fv9iw6NRmWXGadmb5BKI28pOtM3vcPmq9z0VUnyWn8FzHW1K6K5vX+SL3N8MnGJMkdG9rYw8yFzS0Nu0tsSeW5UmZZHdNJ8yHApmrtWuRv6PyB0ONvaci27SP8A9BBBXFq41J/7yJaXwva/3mS2iFbHi28PlNqqkcDrcskWYz5/XzHpUWRB06peGRNi2RyEnLxRKHpt95VPvD/hXsbyo/BmZvnyLDg0TqjR+ogiGs9soeWjN2rdjtnLkD8lXsajkxb5aFupOeHKMeep+bnFHJF9rqpGuZGKd7NZwLRrEg2F9vFTMmpbMVz1GBCUNqUlotDzhdQ+LR98sbi17aprmuG0Eb2vZxUslJ+x5XJxw3KPPX+i4aJzQYjKzFmWZM1hhqmDlJ1SHdmR5jbkVO9SqTqfLmi9jyhc1cuemjOMz8d3Se9bK5GBZ438nhenBuYXxz1T3hR2cizjeP6MVf56Tru+orqHhRFb5kvlmBdEZs4dXSU0rZ4jqvbfVNgbXBByPqJXM4Kcdl8iSuyVclKPM8VVS+WR0zzd7nF7js8om5OWzNIxUVojyU3KTk+ZKnSyuMsdQZLyRtMcbi1pIadvJmfX6you7V6OOnBljvtu0pa8URE0rpHOkcbucS5x5S5xuT81MkktEVpScm2/U3qnHKiVkLHuuILbxkLtA1bC/KPJbt5lHGmKba9eZLLJnJRT/wAeRhxXE5quUzzu1nkAE2AyGzILquuMFpE5ttlbLake63F554YqeR12RC0QsBYEAbeXYF5GuMZOS5s9nfOcFB8kb2HaX4hTRiGOZ2oOKHBrtUcwLswPUuJ41Unq0SQzLoLRMjajE55ZhUyPc+QEODnZm7TcZcw5tikVcVHZS4ETunKe23xGKYlLVymeY6z3WBNgNgsMh6gkIRgtmIttlbLalzNsaSVepDGZLiB2tDrAHVIuBmdtr5XXG4hq3pzJO92aRWvI0sRr5amV08ztZ7uMegWGXJsUkIKC2URWWSsltS5m1Fj1S2BlMH/q43iWMEA6rw7WBB27ScvWuHTBycvV8CSOTYoKHouJKf8AX2J/vh+Bn5KLudXsTfiF3uQuLYrNWSb9O7WfYNvYDIXtkOlT11xrWkStbdK2W1I94RjdVROLqeRzL8YZFp6WnL4ryyqFniR7VfZV4GZcY0irK0Bs8rnNGxuTW359UZE9K8rphX4UdW5NlvCTMM+MTyU7KNzrxMOsxthkc+XbyleqqKk5rmzmV85Vqt8keqXG6iKnkpGv/VScdhAIueUX2HIbOZJVRlJTfNHsMicYOC5My4RpJWUYLIJXNacy02c2/OAdnwXllFdnGSPasqypaRfA812kFXUSsnmkL3MIdGDbVaQbizNm0DkzSNMIxcUuYnk2TkpSfL9DWxTEZquUzzO1nmwJyGQFgABsXUIRhHZiR22ysltS5maLG6hlP9jDv1WsHhpANnAg3B2jMLl1Rctv1O45E4w2FyMeL4rNWS7/ADu1n2Db2AyGzIdK6rrjWtInNt0rZbUj3UYzUSUzKJ7y6Jh1mNNrg2cB5W21nHJeKqKm5pcWeyvnKtVt8EZ3aSVZdBIX5wC0B1W+SLW+OQ5VzuIaNaczt5djcX7ciQ/6+xP98PwM/JR9zq9iX8Qu9zQrtJ6yeOSGR92SOD5QGtGs4atiSOq35BSRohFppciKzLsnFxfJmhh1dJTStnidqvabtPNcEHLoJUk4KcdlkVdkq5KUeZts0gqWuncHAGoBE/kt8q979G07OdcbmHDpyJVlWJyf/LmauG18tLK2ohOq9t9U2Btdpacj6iV3OCnHZlyIq7JVyUo8z9jxKZk5qmPc2UuLy9uR1nG52chvs2Lxwi47LXAK2antp6Mk6/THEJ4zE+d2qcnBoa0kcxLQDZRRxqovVInnm3TWjZH0GKzU8csMbrNmaGTCwN2gOAFzs4zvmpZVxk036EVd04RcY+pjw3EJaWVs8Lix7dhHryII5Qk4RmtmRzXbKuW1HmeK6rfPK6eQ3e86zjkLnoC9jFRWiPLJucnKXNmXC8VnpH77TyOjdsNthHMQciOleTrjNaSR1VdOp6wehuYtpRW1jN7mlcWbS0Wa09Ibt+K4rx64PWKJLcu2xaSfA1WYtOKY0Qd+qLt8LbDjZZ328gXW7jt7fqcK6ar3foesGxmoonmSneWEjVdsII25g5JZVGxaSQpvnU9YM0HG5uelSETbb1PxDw3ML456p7wo7ORZxvH9GKv89J13fUV1Dwoit8cvlmBdEYQBAEAQBAEAQBAEAQBAEAQBAEAQBAEAQBAEAQBAEAQBAEAQBAEAQBAEAQBAEAQBAEAQBAEBuYXxz1T3hR2cizjeP6MVf56Tru+orqHhRFb45fLMC6IyU0ao2T1LYpBdpDri9tjSQq+TOUK3KJbwq42W7MuRaZ8FwyN2rIWtO2zpLG3QSqEcjIktY8fo1JY2LF6S0X2YuC8JOW+R/wBUfmut9lez/Q53GG/VfqYq3Q+N7denkz5ASHNPQ4bO1dQzpJ6TRHZ2bBrWt/0VCogdE8xvBa4GxBWjGSktUZM4ShLZlzJ3RDC4akyiUE6obq5kbda+zoVTMunWlsl7Aohbtba100IfEomxzSMbsa9wHQCrNUnKCb9infFRskl6MlcA0bdVDfXnUj5D+06223MPWoMjKVf5VxZbxcF2ralwX7k06gwmE6j3NJ5buLj8dXYqqsyp8Ui7ucSHB6fqfh0eoKkH7PJY87Xa1ulp8E71dW/zo8eHj2r8j/Qq+L4VLSv1JBkeK4bCP/eRX6bo2rVGXkY86ZaP9TQUxXJ/QrR8YjVby4uEbWl8jm2uAMgATlckjtVfJu3UNVzLeJjq6ej5F+l3LaPVOrJNrWOrcste2V/J2Kgs+z1SNN9m1empyWaJzHOY4Wc0lrhzEGxHzWsnqtUYcouLafoeF6cnQdCdCKavpBUSvlDtZzbNLQLDpBWfk5U657K0NbFwq7a1KWpP/otof3k/4mf6qDv9nsix+G09R+i2h/eT/iZ/qnf7PZD8Np6kRjG5Y5rS+lmLyNjJAAT6g8ZX+Clr7Q1f51+hBZ2Zw/I/1Od1ED4nujkaWuabOaciCOQrRTTWqMqUXF6PmXnQbQqmxClM8r5WuDy2zS0CwA5wedUcnKnXPZWhp4mHXbXtS1N3Sjc/pKOjlqY3zFzAC0OLbbQM7D1rinMnOai0iS/AqhW5LXgc+wqnE1RDC64D5GMdbbZ7w029eavzlsxbXojKqipTUX6s6t+i2h/eT/iZ/qsvv9nsja/Daepz3TXBo6CrNNEXFoa113EE3de+wBX8a12Q2mZmZTGqzZj7ECrBUCAue5/opBiTZnTOkbqFgbqFo4wde9weZUsrIlU1s+po4WLC6LcvQseK7m1FDBLM18xLGOcASy12gkX8lV4Z1jkloi3Ps6pRb4lH0KwaOvqxTSlwaWuddtgbtA5wVeybXXDaRnYdMbbNmXsdC/RbQ/vJ/wATP9Vn9/s9kaf4bT1H6LaH95P+Jn+qd/s9kPw2nqP0W0P7yf8AEz/VO/2eyH4bT1NPGdzijgpZp2vmLo4pJGgllrsYXC/k7Lhd15tkpqLS4s4t7PqjCUlrwTI3Q3Q2gxGlExfMJAS2VocywcNhF27CLFd5GTZVPTRaEWNiU3VqXHX1N7HtzSCKmklp3yuka0ua1xaQbZkWAGdrrirOk5pS00JLuzoKDcNdTl61DGOhaGaARVlKKqodI0vJ3sNLR5Ayubg7Tf4WWfkZkoT2Ymri4EbK9qevE3se0Cw6ippKl8k9mjIazM3HJreLymyjqy7bJKKSJLcGiuDk9eBy9ahihAbmF8c9U94UdnIs43j+jFX+ek67vqK6h4URW+OXyzAuiMnNDfTGdD/pKq5vlMvdned9M96b+l/yN/yucHyvs67S876IBXDPJTAMVfTStsTqEgPbyWPLbnCr5FKsi/ct4mRKqaXoyd08oxaOoG3iO9Y2tPf81VwJ8XB/Jd7Tq4Ka+DxufcaboZ3vXvaHKP2edl/5/X8lfxdt6qUc8jh/yVynhVH4KGQtb5LqXDSmc01GyKLyb2juMrN1STb5dqzcWKstbl8mvmzdVOkfgoK1zAMkE743B7CWuGwjIryUVJaM6hOUHrF6MzYhXy1D98lNzsHMB6hyLiuuNa0id23TtltSNVSER2HcmwreqR1S4eVM7yfdtyHzOsfksfOs2p7K9Df7Oq2Ktp+peVSL5xTdQwv7PXmQCzZhvg5tfY8dN7H+ZbOFZtV6exg9o1bNu0vUqCuGedo3KPu0e8f3hYud5p9D2f5C+yxY7irKKndVSBxa21w218yG5X6VBXW7JbKLNtiri5P0KtFuoULnAFkzQdriGkD1mxurLwLOhUXaNLfqXeOQOaHNNwQCDzg5gqk1oXzlG7Bh7WVENS0WMjXNf6zHq2J9dnAfBavZ824uPsY3akEpRl7li3I/QHe9d3NVfO836LXZ3k/ZK7oP3ZUdUfUFFi+bEny/Jl8HF9HfTab38P8Acatm7y5fD/Y+fx/Nj8o+il88fUHFd1X7yd7tncVs4PlfZg9ped9FPVwzwgOpbjHm6nrR9z1l9oc4m12X4ZfJd9IvQ6j3Un0lUqvGvk0bPA/g4noXjMdBVipkDnNDXNs217uGW2y2smp2Q2UfP4d0arNqXsdB/SnRfup/kz/ZZ/cLPdGn+JU9S7Uk4ljZKLgPa14B22cARf5qlJaPQvp6rUhtKNK4MNMYla92+axbqBptq2ve5H/kFNTjyt12fQgvyYU6bXqVbGd0iknppoGxzAyRSRtJDLAvYWi+ezNWq8KcZqTa4Mp29oVShKK14plW3O8d+xVga82jltHJzAk+S49By6CVay6t5DVc0U8C/d2aPkzuCxD6A4lj+ir24t9hjFmyuDojyCN2bvw+V8gtqrIW5236GDdivvGwuT4/2dppadsUbYmCzWgNaPUBYLGbberN1JJaI5TusY7vszaFh8iLypLcshGz+UH5uK1MGrSO2/Ux+0r9Xu16cygLQMoIDcwvjnqnvCjs5FnG8f0Yq/z0nXd9RXUPCiK3xy+WYF0Rk5oZ6azof9JVXM8pl7s7zvpnvTf0v+Rv+Vzg+V9nXaXnfRAK4Z4KAvulovQNJ52H5hZGJ536m/nf/P8AoaG59xpuhne9Tdoco/ZX7L/z+v5K9jB/7mX3jvqKuU+XH4KGT50vkuurHilGGh1nCxPKWyAWzHMc/msv82Nb/vFGzpDLp5/+MqtVo1VxnzZeOdlj2bexaEMuqXrp8mVPAui+C1+CNmpZI+Ox7es0jvU6nGXJ6leVU4+JNGFdEZsUFI+eVkDOM9wa3pJtfoXMpKMXJ+hJXBzkor1PouhpWwRMhZk1jQ1vQBZfOyk5Ntn1MYqK0RipcSjlmlp2nyotXX/nFwvXBqKl7nimm2vYrO6lhW/0BmaLuhIeOfUOT+zP+VWsKzZs09ypn1bdLftxOLrZPnjtG5R92j3j+8LFzvNPoez/ACF9k9pJhH26lfSl+pravlW1rarg7Zccygps3c1IsXVb2Dh7lLi3J4w4F1S4tv5QEYaSOYHWNvkrr7QenCJQXZcNeMmdEghbGxsbRZrQGtHMALBZ7er1ZppaLQ4/uqY3HU1LIIiHNhDg5wzBe62sB0aoHzWvg1OEG36mJ2jcpzUV6Ft3I/QHe9d3NVTO836LvZ3k/ZK7oP3ZUdUfUFFi+bEny/Jl8HF9HfTab38P9xq2bvLl8P8AY+fx/Nj8o+il88fUHFd1X7yd7tncVs4PlfZg9ped9FPVwzwgOpbjHm6nrR9z1l9oc4m12X4ZfJd9IvQ6j3Un0lUqvGvk0bPA/g+dgvoT5QID6MwP0SD3Uf0NXztnjfyfWQ8K+Dnu7Px6Xol741odncpfRldq/wCH3/BzVaRkBAdy3Pcd+20bdc3lj/Vy85txXfEdoKw8qrdz4cmfSYd+9rTfNcGWCSijdK2oLQXsa5rHczX2v9I7VBtNLZ9CxsrXa9TS0mxhtBSyVLrXAtGD+085NH+egFd01uyaiji61VQcmfP00rpHGR5LnOJc4naSTclb6SS0R8xKTk9WY16chAbmF8c9U94UdnIs43j+jFX+ek67vqK6h4URW+ZL5ZgXRGTmhnprOh/0lVc3ymXuzvO+me9N/S/5G/5XOD5X2ddped9EArhngoC+6WH/ALBv/wBfcsjE8/8AU387/wCf9DQ3PuNN0M73qbtDlH7K/Zf+f1/JXsZ9Jm67u8q5T5cfgz8nzpfJhpKuSF2vG4tPOP8AI5V1OEZrSS1OK7Z1vWL0Jyn0xqW8ZrH/AAIPYqssGt8m0Xo9p2LmkyTotMIpDqTx6oOV76zfiCMh81BPBlHjB6lmrtGE3pNaf9o0NLsEZCBUQizCbOaNgJ2EcwP5KXEyHP8AJLmQZ+LGC3kORJ7kuFb7VuqnDyYm+T7x+Q+Tdb5he59mkNn3POzatZub9Drs0gY0vOxoJPQBdZKWr0NtvQ5RoJiVRwq+WWOQNqNcOu1wAN9ZmZHJbV+K1MmENykmuBkYk7N+3JPSX+o6tPC2Rjo3C7XAtcPURYrLT0eqNZrVaHzrjFA6lqJaZ21ji3pF/JPxFj8V9DXPbipL1Pl7q93Nx9jrm5R92j3j+8LIzvNNzs/yF9lnxTEYqSJ1RMdVjbaxsTtIAyHrKrQg5vZiW5zjCO1LkQTd0DDCQN+t6y19u5T9zt9iv32j/kWRjmyMDgQ5rhcEZgtI7QQq71TLPBnG90nRqOhmZLCLRS3s3kY9trgeo3uB0rYw73ZHSXNGFn4yrkpR5MuO5H6A73ru5qp53m/Rf7O8n7JXdB+7Kjqj6gosXzYk+X5Mvg4vo76bTe/h/uNWzd5cvh/sfP4/mx+UfRS+ePqDiu6r95O92zuK2cHyvswe0vO+inq4Z4QHUtxjzdT1o+56y+0OcTa7L8Mvku+kXodR7qT6SqVXjXyaNngfwfOy+hPlAgPozA/RIPdR/Q1fO2eN/J9ZDwr4Oe7s/HpeiXvjWh2dyl9GV2r/AIff8HNVpGQEBZ9zvFnUtfGBctlIieOsRqn4G3zKq5danW+nEu4Frhal78DuaxD6E5Fut4q+SqbR7GRAOPre8Xv8Bl8StbArSg5+5i9p2tyUPRcShK+ZYQBAbmF8c9U94UdnIs43j+jFX+ek67vqK6h4URW+OXyzAuiMnNDPTWdD/pKq5vlMvdned9M96b+l/wAjf8rnB8r7Ou0vO+iAVwzzYoKYzSsiaLlxA+HKfkuLJqEXJktNbsmoot+nc4bDHCNpdf8AlaLd5CzcCOs3I1u0p6VqPu/2Nbc+403QzvepO0OUfsj7L/z+v5K9jPpM3Xd3lXKfLj8Gfk+dL5NeemfHbXaW6w1m3FrjnC7jOMuTI51yhptLTUxLo4CAvuOAtwwNft1Yxnz3CyKOORqupv5PDF/N7Iu253hP2XD47iz5P1r+fyuKPg0DtUWXZt2PpwJcOrd1Jer4lnVYtBAEByfdewrUnjrGjKQaj+u3Yfi0/wDFauBZrFw9jG7Tq0asXwWbco+7R7x/eFWzvNLnZ/kL7JfTLDJayikpora7tW2sbDJwJz6AocexQsUmTZNbsrcV6nNGbmeIkgEwgcp1ybfCy0u/VdTJXZlvq0dawah+y00VNfW3tjWa3Pqi17ciyrJ7cnL3NquGxFR9ii7sszd5p4v2i9zreoNse1wV3s9fmkzP7UktiK6m/uR+gO967uauM7zfok7O8n7JXdB+7Kjqj6gosXzYk+X5Mvg4vo76bTe/h/uNWzd5cvh/sfP4/mx+UfRS+ePqDnGnOhdZXVhqId71CxrfKdY3F75WWjjZUK4bMjMzMOy6zajpyK/+jTEf/h/GfyVjv1XUqfht3Qj8b0LrKGE1E296oIb5Lrm7jYZWXdeVCyWzHUjtwrKo7UtC37jHm6nrR9z1U7Q5xL3Zfhl8l30i9DqPdSfSVSq8a+TRs8D+D52X0J8oEB9GYH6JB7qP6Gr52zxv5PrIeFfBz3dn49L0S98a0OzuUvoyu1f8Pv8Ag5qtIyAgJTRb0+m99H9YUV/ly+Cxi+dH5PoZfPn0xxHdR+9JOrH9AW1heUjA7R876KmrZQCAIDcwvjnqnvCjs5FnG8f0Yq/z0nXd9RXUPCiK3zJfLMC6Iyb0NP8A3jOh/wBJVXM8pl/s7zvplpxfR2Kql35z3NNgLDVtl0rPpypVR2UjSvw4XS2pNmn/ANGU/wC9f/w/JS9/n7Ih/DKvd/8ARsRmgw1pIIL7Z5h8h9Vv2R8lw9/kPjy/6JV3fFXX9WU3GMSdVSmV2Q2MbzN5lp01KqOyjHyL3dPaZYNz8+VN0M73qn2hyj9l/sv/AD+v5IHEpSyrkeLG0riARcGzr5jlCt1LWpLoUb5bOQ5L0ZbafFaPEIxFPqtd/wCLjax52PWdKm2iW1Dl/vM1YX0ZMdmfP2f8GCTQuEm7ZXAc1mntXaz5rmjh9mVvk2ZabR+jpCJZnhxGY1yAL+po2lcyybbfyxX6HcMSin80n+ppVWIsxKrhpdYMgDwZHOIaCBxjc7MrgdKnqpdEHN+Ir23xybY1rw/udcbjVEBYVEAHJ+sj/NZu6n7M1d5D3Ry3dJ0jfJWCOnmO9xsAvG86rnu8pxu055ao+BWnh0pQ1kuL9zHz8h7zZg+C9iqcLVX7+b8b/wA1b3cPZFHf2/8AJ/qdT3ONJY30W91MzWvjeW3ke0Oc0+UDdxz2kfBZWXQ1ZrFcH7G1g5ClVpJ8V7m7pvLSVtDLE2eAvA14v1kd9Zmdhnyi4+K4xlOuxPRkmUoWVOOqNDcxxOniw8MkliY7fHnVc9jTa45CVJmQk7dUmR4E4qlJstnDlH/EQf1I/wA1U3U/ZlzeQ90OHKP+Ig/qR/mm6n7MbyHuiNxXTXD6ZpO/MkcNjIiHknmuMh8SpYYts3y0+SGzLqgtXL9Dj2k+PSYjUGd+Q4sbNoa3mvynlJWvTSqo7KMLJyHdPafI6FuWYjTxULmyyxsO+ONnPa02s3OxKz82EnZwXoavZ84qni/Uk9OsVppMOnYyaJzi0Wa17CT5Q2AHNRY1clam0ybKnF0y0a5HIsAeG1lO5xAAmiJJyAAkaSSeQLXt41y+GYVD0tj8o73w5R/xEH9SP81g7qfsz6XeQ90OHKP+Ig/qR/mm6n7MbyHuhw5R/wARB/Uj/NN1P2Y3kPdFV3TMTp5cOcyOaJ7tdhs17HGwdzAq1hwkrU2mU86cXQ9H/upE7kddDCyoEskcd3R213NbewdsvtU2fCUnHREHZkkoy1fqXLHsYpHUk7WzwkmN4AEjCSdU5AXVOuuamuD5mhZZDYfFcjga3j5cIDv2DYzSNpoWmeEERRggyMBBDBkRdYFlc9p8HzPqYWQ2VxRQ912thmdTGKRklhJrajmutcx2vbYr+BFxUtV7GX2nJPZ0fv8Awc9WgZQQElo09ra2mc4gATRlxJAAAeLkk7AorlrXL4J8Z6XR19zvHDlH/EQf1I/zWFup+zPpN5D3Rx3dJqGS4lI+NzXtLWWc0hwyaOULYw01UkzC7Qad3D2KurRRCAIDcwvjnqnvCjs5FnG8f0Yq/wA9J13fUV1Dwoit8cvlmBdEZ+g2Q9Ta5H7rnnPzXmiPduXuNY85TRDafueV6chAfocRsQ9Ta5C6A/EPDIyZ7cg5w6CQvHFPmjtTkuTZ4c4nM59Kcjltvmfi9PAgCAIAgCAIBZAEAQBAEAQBAEAQBAEAQBAEAQBAEAQBAEAQBAEAQBAbmF8c9U94UdnIs43j+jFX+ek67vqK6h4URW+ZL5ZgXRGEAQBAEAQBAEAQBAEAQBAEAQBAEAQBAEAQBAEAQBAEAQBAEAQBAEAQBAEAQBAEAQBAEAQBAbmF8c9U94UdnIs43j+jFX+ek67vqK6h4URW+OXyzAuiMIAgCAIAgCAIAgCAIAgCAIAgCAIAgCAIAgCAIAgCAIAgCAIAgCAIAgCAIAgCAIAgCAIAgCA3ML456p7wo7ORZxvH9G1W4beV51v23cntH1riNnBcCWzG1k3r6mHgz2uzxXW96HPdeo4M9rs8U3vQd16jgz2uzxTe9B3XqODPa7PFN70Hdeo4M9rs8U3nQd16jgz2uzxTedB3XqODPa7PFN70Hdeo4M9rs8U3nQd16jgz2uzxTe9B3XqODPa7PFN50Hdeo4M9rs8U3nQd16jgz2uzxTe9B3XqODPa7PFN70Hdeo4M9rs8U3vQd16jgz2uzxTe9B3XqODPa7PFN50Hdeo4M9rs8U3vQd16jgz2uzxTe9B3XqODPa7PFN50Hdeo4M9rs8U3nQd16jgz2uzxTe9B3XqODPa7PFN70Hdeo4M9rs8U3vQd16jgz2uzxTe9B3XqODPa7PFN50Hdeo4M9rs8U3vQd16jgz2uzxTedB3XqODPa7PFN50Hdeo4M9rs8U3vQd16jgz2uzxTe9B3XqODPa7PFN70Hdeo4M9rs8U3nQd16jgz2uzxTe9B3XqODPa7PFN50Hdeo4M9rs8U3nQd16jgz2uzxTe9B3XqODPa7PFN70Hdeo4M9rs8U3vQ87r1HBntdnim96Hvdeo4M9rs8U3vQd16jgz2uzxTe9B3XqODPa7PFN70Hdeo4M9rs8U3vQd16m1h+H2eTrcnN6x61xOzVEtOPsy11P/Z"/>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12" name="AutoShape 6"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13" name="AutoShape 8"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14" name="AutoShape 10" descr="data:image/jpeg;base64,/9j/4AAQSkZJRgABAQAAAQABAAD/2wCEAAkGBxQSEhUUEhQUFhQVFBcVFRUYFhUaFxcdHBcdHxcYHxcYHiggGBolHBcYITEhJikrLi4uFx8zODMtNygtLi0BCgoKDg0OGhAQGywmICQsLCwsLCw0LCwsLCwsLCwsLCwsLCwsLCwsLCwsLCwsLCwsLCwsLCwsLCwsLCwsLCwsLP/AABEIAJEBXAMBEQACEQEDEQH/xAAcAAABBQEBAQAAAAAAAAAAAAAAAQQFBgcDAgj/xABSEAACAQMBAwYICgcFBgQHAAABAgMABBESBSExBgcTQVFhFBciVHGBk9IWMjRSc5GSobLRIzNCU3KisRViY6PTgpTB4eLjZLPC8SQ1Q3R1pPD/xAAbAQEAAgMBAQAAAAAAAAAAAAAAAQIDBAUGB//EADoRAAIBAgMEBggGAwEAAwAAAAABAgMRBBIxFBUhUQUTMkFhkQYiNFJTcaGxM3KBwdHhQmLwghYjJP/aAAwDAQACEQMRAD8A3GgCgCgCgCgCgCgCgCgCgCgCgCgCgCgCgCgCgCgCgCgCgCgCgCgCgCgCgCgCgCgCgCgCgCgCgCgCgCgCgCgCgCgCgEoDNOSlpeXySynaNxHpuJIwqrGRhTu3kd/3Vv1nTp5VkT4Lma8FKV+JJ7Fvbq22kLGec3McsBmR2VVdMEgg6eIOk8e7vqk4050esirNOxaMpKeVvuLfZbQilLiN1cxuY5MHOlhxU94rUlFxtcyppiQ7Rid5I1kUvDjpVzvTIyM9mRvo4SSTa1F0RKct9nmToxdw6s4+Nuz/ABfF++s2zVbXysr1keZ12o58MtALoRgibNtjfceRuIOd2j43rqsOxL1f15B6rie77lTaQhzLcRJofo3y28NjOnHEnG/ApGjUlayZLnFd472TteC6TXbypIucEqc4PYRxB9NVnTlB2krCMk9CPveWNjDJ0Ul1CsgOCpb4p7CRuU+mrRoVZK6iQ6kV3krdX0ccZlkkRYwMlywC4PA54b6xqMm7JcSzaXFkZsrldZXL9HBcxO/UoOCcccA4z6qyToVIK8osqpxb1Om2OU9paMFuLiONiMhSfKx26Rkgd9RCjUnxiiXNLVj3Zu0orhBJBIkiE41KQRnrHce6qyhKDtJWJTT0IbnEvpINnzyQuUkULpYcR5ajr7jWXCwU6qjLQpVbUG0TezXLQxknJMaEntJUZNYpq0mkXWgm0doxW6GSaRI0HFnIA7hv4nuqIwlN2irhtLixnsblHa3eRbTxyFd5APlAduk78d9XnSnT7SsQpRloG2eUlraYFzPHGSMhWPlEdukb8d9KdGdTsq4lJLVnfZO2ILpC9vKkqg4JU5wewjiD6aidOUHaSsTGSloMLrljYxy9E91CsgOCC3A9hbgD6TV1h6rV1FlXUiuFxhyD2lJMb/pZC4j2hPHHnGFQY0qMdQBq+Igo5LLVLzK05XvcfJy0sDL0Qu4TJnGNW7OcY1fFznvqmz1cubKy3WR5knd7ThidEkkRHkDlFY4LBBlyM9QByaxqEmrpFm0hpFymtGhacXEfQo2hpNWF1bt2TxO8cKs6NRSy24kZ42vc8bI5VWd02i3uI5HwTpBw2BxIBwSPRUzoVIK8kFOL0K/sTlZHC18b25VVS+kjhDkZCgDyVAGSBnv41mnQclHIu7iY4z4u7LGdrQ3NrLJb3CaejkHTKciIhT5RHUV+Ng1g6uUJpSX6cy+ZNcGcdm7Xiht7YT3UbtJH5MzEKJtK5ZxncBjfUzhKUnljbw5EqSSV2Ls3lfZXEnRQ3MTyHgobBPoz8b1Ulh6sVeUXYhVIvgmTlYi5mnKXlPc2u1HYFntIYomniAB0q50mQDGcg4P/AL1v0aEKlH/Zt2/g15zlGfgW/lTfldn3E0D7xbtJHIp/u5VgfvrVpQvVUZczLOXqto9bF2mFsIJ7iQAG3ieSRyAMlBkk8Mkn76VIPrHGK7xF+qmxdkcqbO6Ypb3EcjjfpB8rdxIBxkd4qJ0akFeSJU4vgmQMPLuI7RaEzw+DdCuhuszGTSU1dZx1YrYeFl1Skk73+hjVVZ7XLVabVhljMscitGurU4O4afjZPVitVwknZoyqSfES22tDJCZ0lRoQGYyA+SAudRz3YP1UdOSlla48hmTVzjdcoLaKFZ5J41icAo5bAfIyNPW27fuqVSnKWVJ3RDmkrthsblDbXefBp45dPEKfKHeVO8DvqZ0pw7SsIzUtGeLzlNaRK7SXEaiN+jfLcHxnRjiWxvwKRo1JOyTDmlqyL5P7Skk2jfRs7NFGtuY1PBdSZOPTWSpBKlB9/EpFtyZPWO1YZmdIpFdom0yBTnSfmkjcD3VglCUdUZE09B7VSRKkGVcg9gS3EU7x3txABdTLoj06eI8reOJz91dHEVYxcU4p8Fqa1KLd7PvJCwtJNnbUhWSTwkXyunSyD9OhjGdOrONHDcAOPdvpJqtRbStl5aEpZJ2fG5Jc3fx9pf8A5Kb/AIVixOkPyotR1l8yPtLMT3W24tejpFij19S5hxk92eIrLKWWFKVtP5KpXckNJ1mtrPwe/wBnRzWqIA01u65Cj/6mggMDjeWBHWaunGdTNTnZ8mQ7xjaS4D+/mjfaOxGhJMTRXJjJzkr4OunOd+cdtY4pqlVT1uvuTJpzhY68jtnxttDaUrKGdbgIpIB0gpk4zwJ3b+4VFeclSpxT7v3LU4rNJkfNIba6201uAhW0ilUAYAfo3OrHb11ktnhSUubKv1XK3I58mEuVsYo02XDLFJErM7XEYM2pcl2BUkE5zg8PVU1snWNubTXgRC+Xsi2/Jq4l2XHbu0SSw3WuFHkDxuoJKxMyk5HlEY/ujdUOtCNbMtGuP8jI3BLxHF9tICW3/tTZ/Q6JU6G5ikDRq/7IJXDKvcc8O6qxheMuqnfmnqS5Wazoc3Oy7q3vri6tooLtJ9OuNnCyxlVxpDHIwccPR2b6xnCVOMJNq3kS4yUm1xH3IW7t3e5WKB7acSK1zA37LEbmUDycHB4AZ49lUxEJpRbd13MtTcXfhZnvnT/+V3P8Kf8AmLU4L8aIrdhlg2T+oi+iT8IrXn2n8zItCi8spJX2tbxrAtyIrZpkhdwily5UuSwIJUBcDHXmtygoqjJt2u7XMFS7mlYS9tr2S8tJzZRWzxygPILiMmSNtzoVwNW7eOPdUqVKNOUczd1y7w1JyTtYdi5jF/dNaWsl1cDQk0jvGkURC4EaswyDjiADvFUs1Sipysu7my11mdlchLC4mhl225RIZltY5NETalQ9E5DA4GWwdROBvzWeSjKNLjdXepjV05ls5CbHgGzYF6NGEsKvJlQdbMuWznjvON/DFauIqS618dGZaUY5EUFGNtsvaqQEhV2i0AYHeI9cace9fJz/AHq3e3WpuXu3MGkJW5lhvLO5e0Nr/ZMCxdHpUi5i8nducHT8Ycc1hjKCqZ+sfkZGm42yjDaWzXml2HBd72KXKy4YHWEWM4LKd4YIAd/WatCaiqsoeFirV3FMs3LLkz0kduLQW6PBMJUgcBYpcDGCF68f/wAONa9CtZvPfirX70ZakLpWI/8AtJfC7X+0bA28wfTbzxuGjLMMaCy4ODngc8avkeSXVyuu9d5W/rLMrHTkFs6NrvaUzIDIL2SMMQDpXicZ4ZLb/QKriJyyQiuRNNK8n4jKGIRzbejQBUECsFAwAWt2LHHeTWSTbVJv/uJVazRHTWUc0WwIpQDG6sGB4NiNCFPcSAPXWTM4yrNa/wBkWTUEWfnP2dF/Z8kgVUkg0PC6gAowcAAEcOOMejsrWwk5Oqo9z1L1orLfkWrZczPDE7jDNGjMOwlQT99a80lJpGVaFStoFk21eI4DK1lErKeBBOCD6q2G7UItc2YrXqP5EBezNY217syYkp4NNJZSH9qPB1RZ62X+me6tiK62UKsdbpP+TG3lTg/0E2u8jJsWFYhOpg6ToWcIsjJCukMx3YGScHjwqYKN6sm7cdRK/qod8ore+mMMg2fDBLBKjpMLmLOBxj4DKsN2M1SnKnFNZ201pYmSk7cCStbOP+3ZR0aYFgjAaVxnph5WMce+scpS2dce8ukusfyIO+kNtHtayT40txH0I7rzSpx3A6t3cayx9d05vuXH/wAlNM0f+4nm7BtrXaGzY85NxDHAD8y6A+4aZM+upTz1IVnyd/0/5DsxcSXsNnRvtlopAGSzsolto2AKjOkFwD1jh9XZWKU2sPdd7dyyiustyR05bW6wXuzriEBZpLpYH0jGuN8B9QHHA+rPdUYdudOcZaWv+oqK0otczjyR2JFNf7RlmRZNF0UjVgCqkjLsFO7URpGf7tWr1JRpQiuQhFOcm+ZB8oZLsXu1Fs13dHA0zqcOqLGMrHu3OwJ39QU434rNTVPq6bn42/spLNmlY0PkZ4N4HCbMAQlcgdef2tR63zkE9orQr587U9TPTy5bxJusJcKkFGseQ9zBrFvtKSJHkaQqIIyMsd+9iT2fVW28TCVs0E7K2rMKpNaSJLYvJHop/Cbm4kup1UqjOFVYweOlF3A7+PeapUr5o5IpJFo07O7dzjNySmSeaWzvGt1uG1yxmJJBq63XUfJJqViIuKjON7aEdW7tp6i7L5DxRC7V5HlS7VVkD/HyFIdted7MxLcBj1VE8TJ5Wla2gjSSvx1Gx5GXRi8GO0ZDbFdGnoY+k0cNHS54Y3ZxV9ognmUOP08iOqdst+BKNyVQT2MkbFEsUkjSPGdQeMIMsTkYAzwOaxdfJxkn/kW6tXT5DnYuw/B5rqXXq8JlEhGnGjC4xnO/7qrOpmUVbTgWjG1zzbcn1W6ubhm1C5jjjaMruAQEcc+VnPZUuq3CMORChxb5kPByOuIVMVrtCWK336YzEkjRg8VSQnIG/d2VleIhJ3lC7K9W1wT4Dq45EQGzjtULp0LiaKYEGRZQSekyeLEk/XuxuqscTJVHPnwt4cierWWxwfkhPM0fht608UTiQRCJIwzL8UuVJJHdU7RGKeSNmyOrb7TOt7yUkFxJcWd01u02DMhjWSN2AwG0sRpbFI145VGcb20JcHe8WPeTXJwWrTSvK01xOymWVgFzpGFUKNyqBVKtbOkkrJaImEMvEc8qNjC8tpLcvoEgA1adWMMDwyM8O2q0anVzUuRM45lYgYuSt8oCrtWUAAADweHcBwHGs3X0m7umvNlOrl7w5vOSTyxwl7qTwuAsY7tUVW8o71KDyWXGBjrx3mqxrpN2jwfcHTulx48ws+SsjTxz3t01y0OTCnRrHGjEY1lVJ1Njh2UlXWVxhG19SVB3vJnOXklMlxNNZ3jW4uG1yxmJJBq62XURgn/jUrERcVGcb20I6tptp6i7G5GG3uZJhcPIs0em4SRVZpWwRqL/ALI3/FA7uFKmJzwUbWs+AjTs73OFtyMngUxWt/LFbEnERjR2jB4hJGOV49m6peIjJ3nC75/yFTa4J8B1sPkRDb29xbMxlhuJGchhgqCAANWSSRpB1bjnfVamJlKSno0I0kk1zGjcjbkx+DnaMptiNBTok6Upw0dNxxjdnFX2iF82RX+nkOrlpfgScvJWPp7GSNujSxWVEjC5DB0C/Gzuxpz15rF18ssk/wDItk4p8jtyn5OreLGRI8U0L9JDMmCyNjB3HcwI4iopVnTvwunqhOOYjoeSc0k0Ul7eNcCBxJFGIkjXWODtpJ1EVkdeKi1Tja5Xq236zJTYGw/BXuWD6/CLhp8acaNWPJ4nPDjurFUqOaStorF4xtfxGp5LjpL+TpT/APHRrGRp/V4jKZznyuOeqrde7QVuyR1eviVblRsBVfY9mZHwvSx9IvkPlY1KuOOkgqD6q2aNVvrKlv8ArmKcOzEmp+Rs05Rb29eeBGDdCIkjDkcNbKfKHdWJYiMeMI2bLOk32mXECtUzEPb7C0X0t3ryZYUi0aeGk5zqzv8ARisjqN01C3fcrl9bMcOWfJaPaEIjc6GRtUcgGSvUwxkZBHV3A9VWw9eVGV0ROCmrHO+5JJLa28BkdZLZU6GdNzqyKBqx2HG9amNdqblbg9UQ4JpIapySmlkia9vGuEhcSJEIkjQuPis2knUR2VZ14pNQja5Cptv1mOdqcl3kvFu4bl4JOjWKRQiuJED6tPlfFzwzVYVrU8klclwvK6YbW5JJPfQXZcgwgao9ORJpJaMk53FWOeB4CkMQ403Bd4lTTkpC7Q5JpLfw3pcgxKAY8eS5XVoYnPEaz1dQpGu40nTtqHTTlmPXKLkv4RKlxDM9vcxjSJVAbUp/YZDuZeP10pV8kXFq6fcJQu7rU4bL5KMLhbq7uGuZowRFlFSOPPEhBnyj21M6/q5IKyCp8bskdh7E8GkuX1lvCZzNjTjRuA05yc8OO6sdSpnUVyVi0Y2u+Z52dsLoru5uderwgRgppxp0Ljjnfn0VMquaEY20IUbSbOPJ7k34HLOYpD0Ez9IINO6Nj8Yq2eB7MdnZU1arqJXXFd4jDLoT9YLlxakCUAUAtAJQBQBQBUAWpAlALQCUAUAtAFAJQCMcbzuFARN3ypsojiS6t1I4jpUJHqBzWVUKr0iyjqRWrGvw52f53D9qp2ar7rI62HNDqz5UWUpxHdW7E8F6VNR9ROTUSoVIq7iyVUi9GOtpbWht1DTSKiscKSdxOM/0rDKSjqbNDD1a7tSi2/Aj/hlY+cxfWar1kOZs7rxnw5eQfDKx85i+s/lUdZDmN1Yz4UvIPhlY+cxfWanrIcxurGfCl5B8MrHzmL66dZDmN14z4UvIf2G2beb9TNFIexXUn6gcipUk+816uFrUvxINfND6rGAWgI/a00EQWa46MCM+RI4BKFt244ypPdRyyoyUqM60ssFd8kMfhlY+cxfWfyrH1keZt7rxnwpeQfDOx85i+s1PWR5jdeM+HLyJuGQMoZTkMAQe0HgauaLTTsz3QgKASgGW09rQ24BnkWMMcAt1nGcVVyS1M1DD1a7tSi2/Aj/hlY+cxfWfyqvWQ5mzuvGfCl5HuDlbZOyotxGWYhVGeJPAVPWQ5lZ9G4qEXKVNpfImquaQtARW0eUVtA+iaZEfAOljvweB+6qOcVqzao4LEVo5qcG14Db4ZWPnMX1n8qjrIczLuvGfCl5DrZvKC2uG0QzI7Y1YU78dv3irKUXozFWwVejHNUg0vEk6satwoD5g2jcv00vlv+tk/ab55769HTjHIuHcjmuTuxv4U/z3+0351fJHkRdh4U/z3+0350yR5C7EN0/z3+0350yR5C7PovkNYmCwt0bOrow7ZOTl/KO89mceqvP4iSlUk1pc6FNWiiN51dp9Bs6QA4aZlhXt8re38itWTBwz1V4cStaVomC9M3zm+0fzruZVyNG7Dpm+c32j+dMq5C7NK5krJnmnnYsQiCJckkZc5bj1gKPtVzekZJJRRsYa7u2bBXLNsoXPJtIxWQjUkNNKq7jv0r5TfeFHrrdwEM1W77jBXlaJiXTN85vtH867OVcjTuw6ZvnN9o/nTKuQuzW+ZGyPR3E7EnU6xLkk4CDLEZ7S4+zXK6RazKKNvDp2bY95b85KWrNDahZZhkMx/Vxns3fHbuBGO3qqmHwTqetLghUrZeCMn2xygubokzzO4+bnCD0IuB91dWnQp0+yjVlOUtWRYFZSotAIRQDtNoyhBHrYxhtQjJJUHGMgHgcE8K1MTg6deNnwfM6PRvSVXA1ush+q8B7G+QCOuvJVaUqU3CWqPquFxMMTRjVp6NHqsRsBQBQCg4II3EcCNxHr6qkhpSVmaLyA5ayGRba5bWG8mOQ/GB6lY9YPUeOe3NbVGrfgzyXTXQ0IwdegrW1Xd80abmto8mVDnU+QH6WP8VYa/YO36Pe2r5P7GN1oHvxG4H0UJWp9EbF+Tw/Qx/gFdSOiPlWI/Gn839x7UmEKAKAz3nh/UwfSt+A1rYnRHpvRj8af5f3MtrTPaBU3IaTVmbZyB5ReF2+HP6aLCyf3vmv68b+8Gt+lPNE+d9MdH7JX4dl8V/H6ForKcoxrnU+Xn6GP+rVo4jtHvPRz2P8A9MqFYDvF05pvlrfQN+Ja2MP2jz3pJ7KvzL7M2Ct08MJQHy3tH9dL9LJ+M16Wn2I/JHMerG9XICgH+wNn+EXMEOMiSVFb+HPln7IY1jqzyQcuRaKvJI+nQK82dIyDnw2jqlgtwfiI0rDvY6V+5W+uur0dCylL9DUxMuKRmVdM1goDe+abZ3Q7OjYjypmaY+gnCfyqv11wsdPNWfhwN6hG0C5VqGYxTnr2hrvI4Rwhiyf4pDkj7KJ9ddjo6FoOXP8AY08Q/WsZ7XQNcQmgNZ2htNtl7FtoozpuLhCQetdXlSN6QHVfSwrkwgq+IcnojblLq6aXeZNXWNQWgNM5D82sdzAlxcu+JBqSNCB5PUWYg7zxwK5mJxrhJwh3d5s06Cauzxy/5u4rS2a5t3fEZXWjkHIZguQ2BggsNx6s1OFxkpzyTFSikrozTWO0V0jWAMKi6WpKTehJbPPk+uvM9LpdemuR9G9FZyeEcX3MfWsWt0TONbquezUwGfvrlRV3Y9FWn1dOU+Sb8jR/FUvnTezX3q29mXM8l/8AJ6nw15sheVHIGS0iMySCVFxrGnSyjONXEgjtrHOhlV0dHo7p6OJqKlOOVvTkU2tc9AKJCpDDcVOoHsI3j+lStSJRU4uL0fA+jrdsopPEqD9Yrpo+UzVpNFT51fkB+lj/ABVir9hnZ9HvbY/J/YxytA9+I/A+ihMdUfRGxfk8P0Mf4BXUjoj5ViPxZ/N/ce1JhCgCgM954v1MH0rfgNa2J0R6b0Y/Gn+X9zLa0z2gUBKcm9stZ3CTLkgeTIvzkPxh6esd4FZKc8srmj0jgo4ug6b11T5M3q0uVkRXQhldQykdYPCugnc+azhKEnGWqMg51Pl5+hj/AKtWliO0e59HfY//AEyoVgO+XTmm+Wt9A34lrYw/aPPeknsq/MvszYK3TwwlAfLe0f10v0sn4zXpafYj8kcx6sb1cgKAvnM1s7pL5pSN0ERI/ifyV/l11odITy07czPh1eVzcK4punzhy62j4Rf3EmcqJDGvoTyR9ekn116LCwyUoo51WV5sgqzlD3bwNI6xp8Z2VF9LHA+81EpZU3yJSu7H1FY2qxRpEm5Y0VFHcoAH3CvMybk233nSSsrHeoJPmjlXtDwi8uJc5DStp/hXyV/lUV6KhDJTjE5tR5pNkVWYqO9jWHhFxDDjPSyohx2FhqPqXJ9VUqSyQcvAmKu0i7c9cp8Mhjx5KWwK9nlOwP3ItaXRy9Ry8TPiO0kZ9XQNcKAtXJznAu7NBEhSSJfipIpOnuDKQcenNalXB06jvozLCtKPAt9jzvo264tWHaY2DD7L4/rWrPo5/wCEjKsQu9Fr2Nyx2dckLHLGrncEkXo2J7BqGGPoJrUqYatT1XAyxqQloQ/O7Eot4cAD9N1AfMatHESko8Gem9G4RliJZlf1f3RllaLbep7eMIxVkrfI72LhZY2O4LIjE9gDAk/UKmLs0YsTFzozjHVpr6G0fDuw84H2JPdrf66HM8BuXG/Df0K7y25c28tu8FuxdpBpZtLBVXPlfGAySN27trFVrRcbI6nRXQteFeNWsrKPHxZmVaZ7EmeSew2vLhUAOhSGlbqVQeGe08APSeqstKGZnO6Ux0cLQbb9ZrgbyoxuroHzdu/EqHOr8gP0sf4qw1+wzt+j3tsfk/sY5Wge/EfgfRQmOqPojYvyeH6GP8ArqR0R8qxH4s/m/uPakwhQBQGe88X6mD6VvwGtbE6I9N6MfjT/AC/uZbWme0ChAUJNE5rOUWk+CSHcxLQk9R4snr3sPXW3h6n+LPJ+kPR91tMF+b9mRXOp8vP0Mf8AVqx4jtm76O+x/wDplQrAd8unNN8tb6BvxLWxh+0ee9JPZV+ZfZmwVunhhKA+W9o/rpfpZPxmvS0+xH5I5j1Y3q5AUBtXMrs7RZvMeM0px/Cnk/iD1xekJ3qZeRuYeNo3Llyh2h4NbTTfu4ncd5A8kes4HrrUpQzzUeZmk7Js+Yh37z29telOaLQFr5rdn9NtGLPCINMf9nAX+ZlPqrUxs8tF+PAy0FeaPoKuEb5C8s9q+C2U8ucMsZCfxt5KfzEVlw9PPUjEpUlli2fNYFejOcLQF45ntndLf9IeEEbP/tN5K/cWPqrRx87UrczPQjeRf+cvke19GkkOOniB0g7hIp4pnqORkH0jryNDCYlUnZ6Mz1aebitTDbq2eJykisjr8ZWBDD1Gu3GSkro0mmtTlViAoAoBCKAmYtvTPElvI5eJX1Jq3lDgjAbjp38OrdiuR0nhIypucdVxPR+jWNVHFqMv8uAteZPpYUAmoVIsKDUAKAvXIflstuFgmjRYid0qDBB7XH7Xe3V2VtUqyXBnmOl+hZ1m61OTb5P9v4NYVsjI4dVbZ4xq3AqHOr8gP0sf4qw1+wzt+j3tsfk/sY5Wge/EfgfRQmOqPojYvyeH6GP8ArqR0R8qxH4s/m/uPakwhQBQGe88X6mD6VvwGtbE6I9N6MfjT/L+5ltaZ7MdbLthLNHGTgPIqEjqycZ++rRV3YwYqq6NGU13K4bTsHt5XhkGHRsHsPYw7iMH10nHK7DDYiGIpRqw0f8A1hvHIVIZSQykMpHEEHIPpBFQnbijLOEZxcZK6fBkryn2x4XKspGG6FEcdWpS2cdxyD66vUnmdzS6OwbwlOVPuzNr5MiKxnQLpzTfLW+gb8S1sYftHnvST2VfmX2ZsFbp4YSgPlvaP66X6WT8Zr0tPsR+SOY9WN6uQJQH01yX2d4NaQQ9aRKG/ixlj9omvN1p55uXidKCtFIq3PLtDo7ERg75pVX/AGV8pvwgeutnAQvVvyMWIdoWMPrtmkFAaDzK3KLdyqxAd4cR568NlgO/GDjuPZXP6RjLIraXNjDtZja2OK45uGJ86/K1bp1t4G1QxNqdwdzvwwO1VBO/rJPYK7GBw7gs8tWadepm4Iz+uga4UBrfM8Ybe2kmmkijaeXCa3VSyRjGRqIz5bPXJx7lOajFaG3h7JXZf/hBaedW/to/zrQ6qfJmfMuYw2rPs25XTcSWcgHDVJESPQc5X1VeCrQ7N15kSyS1K/d81djMA8DyRhhlSjh0OeBGrOR6DWxHH1Y8JcTE8PB6FU2/zVXEKNJBIkyqCSuCkmB2DJDHuyPXW1S6QhJ2krGOdBrijPga6Bri0B7hHlL6RWvimlRk3yN7o2Lli6aXvIlq8UfYBxs4ZmiB4GWMEdvlirQ1Rr4ptUKjXuv7G+/2Nb/uIfZp+VdHJHkfNNqr++/NjXaPJe0mQq0EQyNzKiqy94YDIqHTi1oZqPSGJpTUozfmYRcRaHZc50sy57cEjP3VzmrM+k0p56cZc0n5o51BkNr5trxpbCPVvMZaPPcp8n+UgequhRleB876boxpYyaj32fmN+dX5AfpY/xVFfsMy+j3tsfk/sY5Wge/EbgfRQmOqPojYvyeH6GP8ArqR0R8qxH4s/m/uPakwhQBQGe88X6mD6VvwGtbE6I9N6MfjT/L+5ltaZ7MkeTnyu3+nj/EKvDtI0+kfZanyZpPOdyd6aLwiMZkiHlgcWTr9JXj6M1t16eZXPJdAdIdRV6mb9WX0f8AZktaJ7oKAKAunNN8tb6BvxLWxh+0ee9JPZV+ZfZmwVunhhKA+W9o/rpfpZPxmvS0+xH5I5j1Y3q5BKclrQS3ltGeDTx57wGyR9Q++sVeWWnJ+BaCvJH0xXnDpGR8+kh6S0Xq0yn15T8q6nRq4SfyNTE6oy+uoawUAKSCCNxG8EbiO/NGr6gf3O27mRNElxO6cNLSyEH0gnf66xqjTTuootnb7xhWQqFAITQFx5wNlG2i2fGRuFqc/wAZfVJ971p4SpnlN+JmqxyqKKditwwhigNm5Fc4totrFDcOYpIkEZyjFGCjAIZQcbsbjiuPiMHUzuUVdM3KdaOWzE5X85tuIXjs2MkrqVD6WCJkb2ywGo9gG6ooYGblefBCpXjayMaArsmmLQEvZbHkEAumGIzJ0Uef2zpJYj+6MYz2k9hrjdL4i1Pq49+p6j0Vw0amLc5f4q6PVebPox1tpdDo+M6XVsduCDj7qtF2dzFWp9ZTlDS6a8zQ/GofNv8AM/6a2dp8Dy3/AMYfxPoM9qc5szoViiWMkY1lixHoGAM95qrxLeiM9D0apwkpVJ3S7tCh1rHpkrKyChJtXNpaNHYR6txkZ5B6GbyfrUA+uuhRVoHzzpysqmNm13WXkcOdX5AfpY/xVFfsMyej3tsfk/sY5Wge/AigJ6HlnfKoVblgqgKB0cO4AYA3pWXr58zky6FwUpOThr4v+T38N9oect7OD3Knr58yNx4H3Pq/5D4b7Q85b2cHuU6+fMbjwPufV/yaLza7WmubeR55DIwmKglUGBoQ4woA4k/XWzRm5RuzynTeFpYbEKFJWVrkXzxfqYPpW/AapidEb3ox+NP8v7mW1pnsyR5OfK7f6eP8Qq8O0jT6R9lqfJn0EwzXSPmRiPLvk94HcHQP0MuWj7FP7Seo8O491aFanlfDQ+gdC9IbVQyyfrR18fErVYTtBQF05pvlrfQN+Ja2MP2jz3pJ7KvzL7M2Ct08MFAfM3Kq0MN7cxn9meQj0MxZf5WFejoSUqUX4HNmrSaIuspUmORlwI7+1ZuAnQH/AGjp/wDVWDExvSklyL03aaZ9K1546JSedTk095bK8I1TQEsq9bqQNajv3KR/DjrrcwdZU5+tozDWhmXAwgjG47iDgg8QezHUa7nyNEKAQmgLTyT5C3N8Q2kxQcTK44j+4p+Oe/h39VatfFwp8NXy/kywpSl8iN5VwRR3c0UAxHEwiXrJKKFck9ZLhifTWSg5OmpS7ys0lKyImsxQk+S+z/CLy3h6nlXP8K+U/wDKprFXlkpyl4FoK8kjcuX3Jbw+30KQs0Z1xMeGcb0OOCsOvqwDvxiuJhq/VTu9Hqb1SGZGCbT2dLbyGOeNo3HUw494PBh3iu7CpGavFmg04uzGtXICgCgPdvC0jBEVnc8FUEsfUN9RKSirslJs0bkhzWySESX36OPj0IP6Ru5iPiDuG/0Vzq+PS9Wn5menQb4yLFzsQLHaW6IoVVlCqoGAAI2wAK4WKbau+Z6/0YX/AOiX5f3RltaJ7YKEhQBQB3dZ4CpIbVrsufJLkHLOyyXCmOEHOltzyd2P2V7Sd/d11npUW+LPPdJ9O06UXCg7y59y/k16NAoAAAAGABwAHAVuHiG23dlR51fkB+lj/FWKv2Dtej3tsfk/sY5Wge/CgCgCgCgNZ5ofkkv/ANwf/LSt7D9g8L6S+1L8q/c4c8P6mD6VvwGq4nRGb0Y/Gqfl/cy2tM9oSPJz5Xb/AE8f4hV4dpGl0j7LU+TPoOukfMiI5T7FW8t3ibcfjI3zWHxT6Oo9xNUnDMrG5gMXLC11UX6rmu8we6t2jdkcaXRirDsIrnNNOzPpVKpGrBTho9DlUGQunNN8tb6BvxLWxh+0ee9JfZV+ZfZmv5rcPDC1IMc56NglJku0HkyARynscDyCfSox/sjtrrdH1brq3+hqYiNnmM1rpGsAPZuPUeygPobkFypS+twSQJ4wFmTrz88D5rcfrHVXn8TQdKfh3HQpzUkWatcyEHtrkhZ3ZLTQIXPF1yjn0shBPrrNTxFSn2WUlTjLUhPFXs/PxZvR0rY/Os231uZTZ4ExsvkVY25Bjto9Q4M+ZGHoZySPVWKeJqz1kWjSjHRE/isBkIeTknYsSzWdsWYliTDGSSTkknG8k1mWIqr/ACZTq48jz8D7DzO19jH+VNoq+8x1cOR3seTlpC4khtoI3GcOkSKwyMHBAzwOKrKtUkrSk7EqEVxSJSsZYb3tjFMuiaNJF+a6qw+phUxk4u6ZDSepW7vm42dJv8H0n+48ij6g2PurZjjKy/y8zG6MH3DI81Vh2Te1P5Vbb63MjZ4Dm15s9nIc9Czn+/JIR9WcfdVZY2s+8KhBdxZNnbKgtxpgijiHYiKufTgb6wSnKfGTuZVFLQeVQkabQ2ZDOAs0aSKDkBgCAcYzv66hxT1MtGvUou9OTT8Bh8ErLzWD2a1Xq48jZ3ni/iS8w+CVl5rB7NadXDkN54v4kvMPglZeawezWnVw5DeeL+JLzD4JWXmsHs1p1cOQ3ni/iS8x7ZbIgh/VQxRntVFU/WBVlFLRGCria1X8SbfzbHmKkwC0A2vrGOZNEqK6ZB0sMjI4bqhpPgzJSrTpSzU3Z80R3wSsvNYPZrVerhyNreeL+JLzD4JWXmsHs1p1cOQ3ni/iS8w+CVl5rB7NadXDkN54v4kvMPglZeawezWnVw5DeeL+JLzD4JWXmsHs1p1cOQ3ni/iS8x/s/ZsUClYY0jUnUQoABOAM7uvAH1VZRS4I1q1epWlmqSbfiJtHZcNwAJo0kCnIDAEA9u+koqWpNHEVaLvTk0/AY/BKy81g9mtV6uHI2N54v4kvM9w8mLNGDLbQhlIKkIuQRwNFTiu4rLpDFTi4yqSafiS9XNMTFARt7yetZnLywRO5xlmQEnHDfVXCL1RtUsdiKUctObS5JnD4JWXmsHs1qOrhyMm88X8SXmObDYVtA2uGCONsY1KoBx2ZHVuFSoJaIxVsZXrRy1JtrxZI1Y1goBptPZ8dxE8Uqho3Glh/xB6iDvB6iKmE3B5kQ0mrMwTlryMl2e5O97cnyJccOxXx8Vu/gersHdw2JjVVu80alNw+RWK2jEONnX8tvIJIXaOReDL/AEIO4juORVZwjNWkuBKbWhpOxud9lAF1BqPz4iAT6UY4z6Grm1OjuPqPzNiOJ94sCc7FiRvE47uj/I1g3fV8DJtED1417D/H9l/zqNgreHmT18A8a1h/j+z/AOdNgreHmNogB517D/H9n/zqdgreHmRtEBPGvYf4/s/+dN31vDzG0QDxsWHZP7Me9TYK3h5jaICeNix7J/Zj3qbBW8PMbRATxs2PzZ/Zr71Tu+r4DaIHnxtWXzLj7C+9Td9XwG0RE8bdl8y4+wnvU3fV8BtERPG5Z/u7j7Ke9Td9XwI2iJ58btn+6uPsx+/Td9TwG0RE8b9p+5uPqj9+p3fU5obRE8+OC0/cXP1Re/Td1XmhtMRPHDa/uLn6ovfpu6pzQ2mPIQ88Nr5vc/VF79Tu6pzRG0x5CeOK283uf8r36buqc0NpjyDxxW3m9x/le/U7unzQ2lcjyeeK382uPri96m7p80NpXITxxwebT/aj/Om7pe8htK5CeOOHzab7Uf503dL3kNpXIQ88cPmsv20qd2y94bSuR5PPHH5rJ7RPypu2XvIbSuQh544/NH9ovu03bL3kNpXITxyJ5o/tV92m7Ze8NpXITxyJ5o/tV92m7Ze8NpXIPHIvmje2HuVO7X7w2lchPHIvmje2HuU3a/eG0rkeTzyDzQ+2HuVO7X7xG0rkefHJ/wCE/wA7/opu3/YbT4CeOQ+aD23/AEU3b/sNp8BDzyN5oPan3Kbt/wBhtPgeTzyP5ovtT7lN2/7DafAQ88knmie2PuVO7f8Ab6EbS+Qnjjk80T2re5Tdq976DaXyPJ545fNI/at7lN2r3voNpfIsPIXnAkv7gwtAkYEbPqDljuKjGCo+dWDE4RUYZr3MlKtndrF/rQuZwqQFAeJogwKsAykYIIyCOwg8aK64ixSNrc1dlKS0fSQE9UZBT7DA49WK3IY6rHXiYJYeDIKXma3+Te4Hfb5P1iUVnXSXOP1/opsy5nPxNN56v+7H/Wq28l7v1/obN4h4mW89X/dj/rVG8v8AX6/0Nm8RfEy3nw/3Y/61N5f6/X+hs3iHiaPno/3b/vU3l/r9f6GzeJ6HM0fPf/1/+7TeX+v1/obN4ijma/8AGf5H/cqN5P3fr/Q2bxPQ5mh54fYD/UpvJ+79f6GzeIvibXzxvYj36byfuk7N4ijmbTztvZL71RvJ+6NmXM9Dmcj87f2a+9TeUvdGzLmL4nI/OpPZr+dN5S90bMuYo5nIvOpfsJTeUvdGzLmKOZyHzqb7CU3lL3UNmXM9Dmdg85m+zH+VRvGfJDZlzDxOwecz/VH+VRvGfJDZlzF8Ttv5zP8AVH7tN4z5IbMubFHM9b+cT/VH7tN41OS+o2aPMUcz1t5xP/l+7TeNTkidmjzF8T1t5xcf5fu03jU5IbNHmHiftv39x/l+7TeNTkhs8eYviftf39x9cfuU3jU5IbPE9eKC0/fXH1x+5UbxqckNniL4obT99c/aj9ym8anJDZ4i+KGz/e3P2o/cpvGpyQ2eIviis/3tz9uP/TpvCryROzxPXiisv3lz9uP/AE6jeFXwGzwDxR2X7y5+3H/p03hV8Bs8BfFJZfPuftp7lN4VfAbPAXxS2Pz7j2ie5TeFXwGzwF8U1j8649ovu1G31fAbPAXxTWPbce0Hu02+r4DqIC+Kiw/x/aD3abfV8Bs8BfFTYf43tP8AlTb6vgNngL4qtn9k3tTUbfW8Bs8BfFVs/wCbN7VqbfW8Bs8BRzV7P+ZL7V6nb63gTs8BRzWbO/dy+2k/Oo26tzHUQJTYHIq0spTLbo6uVKEmR2GCQTuY46hWKpialRWky0KcYu6LFWAyBQBQBQBQEDtTb0iXAt4Lczv0XTN+kRAq6tI3txJINZYU045pOxRy42R72Jt7ppJIJYXgniVXaNirBkYkK6uhIZcgjuNKlLKlJO6YjK/Ac8odrC0t3mKltOkBAQCxZgqgE97Cq04Z5ZSZSyq5ILw31QsVhOU08oeS1tDLAjOuszKjSaCQxjQg5GQQNRXOK2HRirRlKz/7Ux529ETux9pJcwxzxZ0SoHXIwd/UR1EcPVWGcHCTi+4undXOHKDbC2sWsqzsWVI41+NI7Hco+8k9QBPVVqdNzlYiUrI7bG2gLiCKZRgSxq4HWMjOPSOFVnBwk4vuJi7pMZ8oNtG3MKJEZpZ5DGiBlX4qM7MWbdgBfvq1Onmu27JESlY4WPKGQ3CW9xbPA8iM8TdJHIr6MalypypAOd4q0qSyuUXexGd3s0SW29pLbW8s7DKxRs5A4nAzgd54eusdODnJRXeWk7K44tJS6IxGksqsVznTkZxnrxUSVnYIY7H2uLh7hVUgW83Q6ifjsEVmIHUBrA9VWnTypPmrkJ3JSqFiL2VtYTy3CKpAt5REWzuZtAZsDqxqAq86bik+fEqpXuedt7SmgGqO36VArM7dKiacdzcd2TU04xlwbsJNoa8n9uT3Ijc2hjhlQOJDMhOCuV8gb9+6rVacYNrNexEZOXEd7e2wLURuykxvMkTuDjo9Zwrkda6iAf4hVKdPPdLlcmUrCbS2yI5ooEQyTS79IIAjjHxpWPUudw7TuFI07xcnog5WdiVFULC0BD8ptvLZxB9DSOxwkSkBnwCW3ngFUFie6slKk6jsVlLKiRsrkSxpIvxXRXHoYZH9apJWbRKd0V7bHKWeB1U2ZYSTdDEwnjy5OdJ08VBCk7+ArPToxmr5tFd8CkptdxM7KuppFJmg6Eg4A6RXyMccrwrDNRT9V3Lpt6j+qkkZtPawhmt4ipPhEjxhs40lYy+8dedJFXhTzJvkVcrNDX4SKb4WYQk6CxkyNIYAMY8cdWllb0MKt1L6vrCM/rZRzs7awmmnjVTpgZUMmdzOVyyAf3QRk9pqsoZYpvvJUrtnDbG3+jlW3giae4ZdehSFVEzjW7tuVc7gN5PUKtCleOaTsv8AtCHKzsjnszb7mcW1zB0EzIZI8OJI5AvxwrgA6lyMqQNxzUypLLmi7r6hS42ZNXU4RGduCKWPoAyf6ViSu7FyrR8q7g24uf7Pk6ExiXKzQl9GNWQhIycb8Vn6iObLmV/1Med2vYs9jdrNGkiHKSKHU9oIyP61glFxbTLp3VyLTlFHruhJiOO0KK8rHySWQMRjuyo78isnUytG2rK51d+A52HtJrhDIYXiQn9HrOHdepyn7APUCc9oFVnBRdrlk7klVCQoAoAoAoAoAoBKAqOw7pDfbQmd0UK8VsupgPJjj1PxPDXI2/u7q2akX1cIrxfmYk1mYuwJxd7Qmu4t8EcCWscg+LKwdnkZT+0oyq54ZzilRZKag9b3+Qi80mzry1/SSWNv+9vFdh/dhRpD/MqVFDgpy5L78CZ8bIsG0bvoYpJdLP0cbPpUZZtKk6VB4scYFYIrM0i7dlco9ykcNq99YXpgjZWn6FjHJbsxGorpI1IxO7CsN/VW5G8pqnUjfuv3mGySvFl22VOZIYnZNDPGjsnzCVBK+onFak1aTSM0XdXKetzc3d2bq2ihlt4C8MHSStGGfhNMAqNq35jB7FbtrZywpwyybu+Lt9EYruUrpcCS5uXIs+icAPBNNCyg5C6ZCQM4GRpYb8CqYpLPdaNJlqV8vEZcoovCNpRRi4a38Htnl6RDHq1SuFUfpVZd6o/Vmr0nkpN2vd28iJcZric9hR6dqMhuGvCtrnpXKFrclx5H6IBBrAz8XV5HHFKj/wDpva3HzIXb5klzg+Xbx2/Xc3MMJ/h16n/lQ/XWPDcJOXJNlqmliyyOFUk7gASfQKwJXdi/cVXm9uUFksjugeeSW4bLLn9JIzL1/NK1s4m/WW5WXkUpv1S2MwAyeA31rGQrHN2uqz6Y8bmae5PoklYr/LprYxXby8kl5GOnpc6c4U5TZ9wF+PKogT0ysIx+KowyvVXhx8iajtFk9aW4jREXgiqo9AGB/SsMndtllwQx5TwRvaXCzfq+hct2gBScjvGMjvFXpNqatqRPimRvIPZpS3SeYl7m5jjeaRsZxpGhBjgqjqHWSeusmImnPLHRaFaa4XepZq1zIIzYGTuFAUC3kuryd7yGGGSAo0Ft0szxnRnEkoAjbPSEcfmoPXuNU6cVCTd9Xb7a9xhvKTulwJvm6lJ2dbq3xolMDdxiYoR/LWLFL/7W+fHzLU36pz2z+l2nZRdUMc103p0iOP73Y+qph6tGT52X7iXGSLTWuZAoCo84F4sHgc7Z0xXRYgbyc28oCgdZJ0gemtnDRcs0V3r90YqjtZkRtQnZ6WdxINU7PcPIo4vNNESEHb5Sog7lFZIWquUVpw8kVfq2f/cS38mNlG2tkjY6pN7zP8+Rzqkb1sT6sVrVZ55N+XyMsY2ViH2FOqbS2gspCyu0Dx6jgtEIgAVzxAcODjrzWWor0oW04+ZSLSm7hcTrdbTtxCQ62aSvO6nKq0ihUi1DdqwGYjsAok4Unm/ytb+SX60l4DznAnK2EwX40umBfTK4T/1Gq4ZXqJ8uPkKnZZX+U+zLi3tUVr2SSEyQW7QCOGPWkjrGUEiLqXyW6j1VmozjObajx4u/iVlFpal9t4VRVRAFVQFUDgABgD6q0m7viZdDLLXZkslu20gxkAvJLxLbSNDxhyrE/Ok6MAof2dIxvNdJzipKl4Wv4mvlbWb9TULG7SaNJIyGR1Dqw6wRkVzpRcW0zYTurjioJCgCgCgCgCgCgEoCKl5M2bOXa1t2csWLGKMsSTkkkjjnfWRVqiVszK5I62JOOMKAFAAAwABgD1VjfEseHtUZ1copdAwRiBqUNjUAeIzgZ9FTd2sRY61BJEryZsxJ0otYBJnVr6JNWe3OOPfWTrqjVm3YrkjyJVkBBB3g7jWMsc7W2SNFSNVRFGFVQAoHYANwo227sLgFvaomooirrYu+ABqY8WOOJ3Df3VLbeosM7/YFrO2ua3gkfAGp40ZsDgMkcKtGrOKtFtFXCL4tDiw2fFAumGNI146UVVH1AVWU5S4ydyUktDpPao5RmRWaM6kJAJU4IyCeBwSMjtom0LHuWMMCrAFSCCDvBB4gjsqNCSIHJOxznwO2z29DH+VZevq27T8ymSPImHQEEEZBGCDwI6xWIueLaBY1VEUKigKqqAFUDgABuAo23qQlbgJc2qSACRFYKwdQwBwynKsM8CDwNE2tA1c7UJOVxAsisjqGRgQysAQQeIIPEUTs7oNXPcaAAADAAwAOAHUKA9UB4niV1KsAysCrKRkEHcQR1jFL24oCQwqihUAVVACqBgADgABwFL34sJWPNtapGCI0VAWLEKAAWY5Zt3WTvJo23qQlYBapr6TSvSFdGvA1ac50544zvxS7tYm3edqAKA4XVnHKAJEVwrB1DKDhh8VhngR21Kk1oQ1fULmzjk0mRFYowdNQB0sODDPA99FJrQNJnaqkjHamxre5AFxDFKBw1orY9GeFZIVJQ7LsVcU9TvY2McKBIY0jQcFRQqj1Cqyk5O7ZKSR6ubVJAA6KwVg6hgDhl+KwzwI6jRNrQmwl1aJIAsiK4DKwDAEAqcq2D1ggEHuopNaCx2K53HrqAcra1SNBHGqoijCooAUDsAG4Cpbbd2NBLS0SJAkaKiDOFUAKMnJwBuG8k+uobbd2QlY70JCgCgCgCgCgCgCgCgCgCgCgCgCgCgCgCgCgCgCgCgCgCgCgCgCgCgCgCgCgCgCgCgCgCgCgCgCgCgCgCgCgCgCgCgCgCgCgP//Z"/>
          <p:cNvSpPr>
            <a:spLocks noChangeAspect="1" noChangeArrowheads="1"/>
          </p:cNvSpPr>
          <p:nvPr/>
        </p:nvSpPr>
        <p:spPr bwMode="auto">
          <a:xfrm>
            <a:off x="993775" y="969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1" name="TextBox 10"/>
          <p:cNvSpPr txBox="1"/>
          <p:nvPr>
            <p:custDataLst>
              <p:tags r:id="rId1"/>
            </p:custDataLst>
          </p:nvPr>
        </p:nvSpPr>
        <p:spPr>
          <a:xfrm>
            <a:off x="2844800" y="4999038"/>
            <a:ext cx="2627313" cy="1046162"/>
          </a:xfrm>
          <a:custGeom>
            <a:avLst/>
            <a:gdLst>
              <a:gd name="connsiteX0" fmla="*/ 0 w 2627079"/>
              <a:gd name="connsiteY0" fmla="*/ 0 h 1869743"/>
              <a:gd name="connsiteX1" fmla="*/ 2627079 w 2627079"/>
              <a:gd name="connsiteY1" fmla="*/ 0 h 1869743"/>
              <a:gd name="connsiteX2" fmla="*/ 2627079 w 2627079"/>
              <a:gd name="connsiteY2" fmla="*/ 1869743 h 1869743"/>
              <a:gd name="connsiteX3" fmla="*/ 0 w 2627079"/>
              <a:gd name="connsiteY3" fmla="*/ 1869743 h 1869743"/>
              <a:gd name="connsiteX4" fmla="*/ 0 w 2627079"/>
              <a:gd name="connsiteY4" fmla="*/ 0 h 1869743"/>
              <a:gd name="connsiteX0" fmla="*/ 0 w 2627079"/>
              <a:gd name="connsiteY0" fmla="*/ 0 h 1869743"/>
              <a:gd name="connsiteX1" fmla="*/ 2627079 w 2627079"/>
              <a:gd name="connsiteY1" fmla="*/ 0 h 1869743"/>
              <a:gd name="connsiteX2" fmla="*/ 2627079 w 2627079"/>
              <a:gd name="connsiteY2" fmla="*/ 1666543 h 1869743"/>
              <a:gd name="connsiteX3" fmla="*/ 0 w 2627079"/>
              <a:gd name="connsiteY3" fmla="*/ 1869743 h 1869743"/>
              <a:gd name="connsiteX4" fmla="*/ 0 w 2627079"/>
              <a:gd name="connsiteY4" fmla="*/ 0 h 1869743"/>
              <a:gd name="connsiteX0" fmla="*/ 0 w 2627079"/>
              <a:gd name="connsiteY0" fmla="*/ 0 h 1700409"/>
              <a:gd name="connsiteX1" fmla="*/ 2627079 w 2627079"/>
              <a:gd name="connsiteY1" fmla="*/ 0 h 1700409"/>
              <a:gd name="connsiteX2" fmla="*/ 2627079 w 2627079"/>
              <a:gd name="connsiteY2" fmla="*/ 1666543 h 1700409"/>
              <a:gd name="connsiteX3" fmla="*/ 0 w 2627079"/>
              <a:gd name="connsiteY3" fmla="*/ 1700409 h 1700409"/>
              <a:gd name="connsiteX4" fmla="*/ 0 w 2627079"/>
              <a:gd name="connsiteY4" fmla="*/ 0 h 1700409"/>
              <a:gd name="connsiteX0" fmla="*/ 0 w 2627079"/>
              <a:gd name="connsiteY0" fmla="*/ 0 h 1700409"/>
              <a:gd name="connsiteX1" fmla="*/ 2627079 w 2627079"/>
              <a:gd name="connsiteY1" fmla="*/ 0 h 1700409"/>
              <a:gd name="connsiteX2" fmla="*/ 2615790 w 2627079"/>
              <a:gd name="connsiteY2" fmla="*/ 1677832 h 1700409"/>
              <a:gd name="connsiteX3" fmla="*/ 0 w 2627079"/>
              <a:gd name="connsiteY3" fmla="*/ 1700409 h 1700409"/>
              <a:gd name="connsiteX4" fmla="*/ 0 w 2627079"/>
              <a:gd name="connsiteY4" fmla="*/ 0 h 170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79" h="1700409">
                <a:moveTo>
                  <a:pt x="0" y="0"/>
                </a:moveTo>
                <a:lnTo>
                  <a:pt x="2627079" y="0"/>
                </a:lnTo>
                <a:lnTo>
                  <a:pt x="2615790" y="1677832"/>
                </a:lnTo>
                <a:lnTo>
                  <a:pt x="0" y="1700409"/>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defPPr>
              <a:defRPr lang="en-US"/>
            </a:defPPr>
            <a:lvl1pPr marL="285750" indent="-285750" fontAlgn="base">
              <a:spcBef>
                <a:spcPct val="0"/>
              </a:spcBef>
              <a:spcAft>
                <a:spcPct val="0"/>
              </a:spcAft>
              <a:buFont typeface="Arial" panose="020B0604020202020204" pitchFamily="34" charset="0"/>
              <a:buChar char="•"/>
              <a:defRPr sz="14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marR="0" lvl="0" indent="-285750" algn="l" defTabSz="91430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Strengthen business case for hiring people with disabilities</a:t>
            </a:r>
          </a:p>
          <a:p>
            <a:pPr marL="285750" marR="0" lvl="0" indent="-285750" algn="l" defTabSz="91430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Grow program and codify learnings</a:t>
            </a:r>
          </a:p>
        </p:txBody>
      </p:sp>
      <p:grpSp>
        <p:nvGrpSpPr>
          <p:cNvPr id="47116" name="Group 73" descr="Slide outlining key steps of Strategy for driving disability employment in philanthropy. "/>
          <p:cNvGrpSpPr>
            <a:grpSpLocks/>
          </p:cNvGrpSpPr>
          <p:nvPr>
            <p:custDataLst>
              <p:tags r:id="rId2"/>
            </p:custDataLst>
          </p:nvPr>
        </p:nvGrpSpPr>
        <p:grpSpPr bwMode="auto">
          <a:xfrm>
            <a:off x="280988" y="1557338"/>
            <a:ext cx="7854950" cy="2001837"/>
            <a:chOff x="280834" y="1324749"/>
            <a:chExt cx="7855104" cy="2234305"/>
          </a:xfrm>
        </p:grpSpPr>
        <p:sp>
          <p:nvSpPr>
            <p:cNvPr id="13" name="Freeform 4"/>
            <p:cNvSpPr>
              <a:spLocks/>
            </p:cNvSpPr>
            <p:nvPr/>
          </p:nvSpPr>
          <p:spPr bwMode="auto">
            <a:xfrm>
              <a:off x="280834" y="2791843"/>
              <a:ext cx="3040122" cy="767211"/>
            </a:xfrm>
            <a:custGeom>
              <a:avLst/>
              <a:gdLst/>
              <a:ahLst/>
              <a:cxnLst>
                <a:cxn ang="0">
                  <a:pos x="0" y="480"/>
                </a:cxn>
                <a:cxn ang="0">
                  <a:pos x="480" y="432"/>
                </a:cxn>
                <a:cxn ang="0">
                  <a:pos x="1056" y="48"/>
                </a:cxn>
                <a:cxn ang="0">
                  <a:pos x="1728" y="144"/>
                </a:cxn>
              </a:cxnLst>
              <a:rect l="0" t="0" r="r" b="b"/>
              <a:pathLst>
                <a:path w="1728" h="504">
                  <a:moveTo>
                    <a:pt x="0" y="480"/>
                  </a:moveTo>
                  <a:cubicBezTo>
                    <a:pt x="152" y="492"/>
                    <a:pt x="304" y="504"/>
                    <a:pt x="480" y="432"/>
                  </a:cubicBezTo>
                  <a:cubicBezTo>
                    <a:pt x="656" y="360"/>
                    <a:pt x="848" y="96"/>
                    <a:pt x="1056" y="48"/>
                  </a:cubicBezTo>
                  <a:cubicBezTo>
                    <a:pt x="1264" y="0"/>
                    <a:pt x="1496" y="72"/>
                    <a:pt x="1728" y="144"/>
                  </a:cubicBezTo>
                </a:path>
              </a:pathLst>
            </a:custGeom>
            <a:noFill/>
            <a:ln w="28575" cap="flat" cmpd="sng">
              <a:solidFill>
                <a:schemeClr val="bg1">
                  <a:lumMod val="65000"/>
                </a:schemeClr>
              </a:solidFill>
              <a:prstDash val="solid"/>
              <a:round/>
              <a:headEnd/>
              <a:tailEnd/>
            </a:ln>
            <a:effectLst/>
          </p:spPr>
          <p:txBody>
            <a:bodyPr lIns="0" tIns="0" rIns="0" bIns="0"/>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140" name="Freeform 5"/>
            <p:cNvSpPr>
              <a:spLocks/>
            </p:cNvSpPr>
            <p:nvPr/>
          </p:nvSpPr>
          <p:spPr bwMode="auto">
            <a:xfrm>
              <a:off x="2899202" y="2127165"/>
              <a:ext cx="3040685" cy="832918"/>
            </a:xfrm>
            <a:custGeom>
              <a:avLst/>
              <a:gdLst>
                <a:gd name="T0" fmla="*/ 0 w 1728"/>
                <a:gd name="T1" fmla="*/ 2147483646 h 504"/>
                <a:gd name="T2" fmla="*/ 2147483646 w 1728"/>
                <a:gd name="T3" fmla="*/ 2147483646 h 504"/>
                <a:gd name="T4" fmla="*/ 2147483646 w 1728"/>
                <a:gd name="T5" fmla="*/ 2147483646 h 504"/>
                <a:gd name="T6" fmla="*/ 2147483646 w 1728"/>
                <a:gd name="T7" fmla="*/ 2147483646 h 5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504">
                  <a:moveTo>
                    <a:pt x="0" y="480"/>
                  </a:moveTo>
                  <a:cubicBezTo>
                    <a:pt x="152" y="492"/>
                    <a:pt x="304" y="504"/>
                    <a:pt x="480" y="432"/>
                  </a:cubicBezTo>
                  <a:cubicBezTo>
                    <a:pt x="656" y="360"/>
                    <a:pt x="848" y="96"/>
                    <a:pt x="1056" y="48"/>
                  </a:cubicBezTo>
                  <a:cubicBezTo>
                    <a:pt x="1264" y="0"/>
                    <a:pt x="1496" y="72"/>
                    <a:pt x="1728" y="144"/>
                  </a:cubicBezTo>
                </a:path>
              </a:pathLst>
            </a:custGeom>
            <a:noFill/>
            <a:ln w="28575" cap="flat" cmpd="sng">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6"/>
            <p:cNvSpPr>
              <a:spLocks/>
            </p:cNvSpPr>
            <p:nvPr/>
          </p:nvSpPr>
          <p:spPr bwMode="auto">
            <a:xfrm>
              <a:off x="5095815" y="1324749"/>
              <a:ext cx="3040123" cy="894785"/>
            </a:xfrm>
            <a:custGeom>
              <a:avLst/>
              <a:gdLst/>
              <a:ahLst/>
              <a:cxnLst>
                <a:cxn ang="0">
                  <a:pos x="0" y="480"/>
                </a:cxn>
                <a:cxn ang="0">
                  <a:pos x="480" y="432"/>
                </a:cxn>
                <a:cxn ang="0">
                  <a:pos x="1056" y="48"/>
                </a:cxn>
                <a:cxn ang="0">
                  <a:pos x="1728" y="144"/>
                </a:cxn>
              </a:cxnLst>
              <a:rect l="0" t="0" r="r" b="b"/>
              <a:pathLst>
                <a:path w="1728" h="504">
                  <a:moveTo>
                    <a:pt x="0" y="480"/>
                  </a:moveTo>
                  <a:cubicBezTo>
                    <a:pt x="152" y="492"/>
                    <a:pt x="304" y="504"/>
                    <a:pt x="480" y="432"/>
                  </a:cubicBezTo>
                  <a:cubicBezTo>
                    <a:pt x="656" y="360"/>
                    <a:pt x="848" y="96"/>
                    <a:pt x="1056" y="48"/>
                  </a:cubicBezTo>
                  <a:cubicBezTo>
                    <a:pt x="1264" y="0"/>
                    <a:pt x="1496" y="72"/>
                    <a:pt x="1728" y="144"/>
                  </a:cubicBezTo>
                </a:path>
              </a:pathLst>
            </a:custGeom>
            <a:noFill/>
            <a:ln w="28575" cap="flat" cmpd="sng">
              <a:solidFill>
                <a:schemeClr val="accent1"/>
              </a:solidFill>
              <a:prstDash val="solid"/>
              <a:round/>
              <a:headEnd/>
              <a:tailEnd/>
            </a:ln>
            <a:effectLst/>
          </p:spPr>
          <p:txBody>
            <a:bodyPr lIns="0" tIns="0" rIns="0" bIns="0"/>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7117" name="Text Box 7"/>
          <p:cNvSpPr txBox="1">
            <a:spLocks noChangeArrowheads="1"/>
          </p:cNvSpPr>
          <p:nvPr/>
        </p:nvSpPr>
        <p:spPr bwMode="auto">
          <a:xfrm>
            <a:off x="777875" y="3556000"/>
            <a:ext cx="1517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5000"/>
              </a:lnSpc>
              <a:spcBef>
                <a:spcPct val="35000"/>
              </a:spcBef>
              <a:spcAft>
                <a:spcPts val="0"/>
              </a:spcAft>
              <a:buClrTx/>
              <a:buSzPct val="75000"/>
              <a:buFont typeface="Marlett" pitchFamily="2" charset="2"/>
              <a:buNone/>
              <a:tabLst/>
              <a:defRPr/>
            </a:pPr>
            <a:r>
              <a:rPr kumimoji="0" lang="en-AU"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Horizon 1</a:t>
            </a:r>
          </a:p>
          <a:p>
            <a:pPr marL="0" marR="0" lvl="0" indent="0" algn="ctr" defTabSz="914400" rtl="0" eaLnBrk="1" fontAlgn="auto" latinLnBrk="0" hangingPunct="1">
              <a:lnSpc>
                <a:spcPct val="85000"/>
              </a:lnSpc>
              <a:spcBef>
                <a:spcPct val="35000"/>
              </a:spcBef>
              <a:spcAft>
                <a:spcPts val="0"/>
              </a:spcAft>
              <a:buClrTx/>
              <a:buSzPct val="75000"/>
              <a:buFont typeface="Marlett" pitchFamily="2" charset="2"/>
              <a:buNone/>
              <a:tabLst/>
              <a:defRPr/>
            </a:pPr>
            <a:r>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foundation</a:t>
            </a:r>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18" name="Text Box 8"/>
          <p:cNvSpPr txBox="1">
            <a:spLocks noChangeArrowheads="1"/>
          </p:cNvSpPr>
          <p:nvPr/>
        </p:nvSpPr>
        <p:spPr bwMode="auto">
          <a:xfrm>
            <a:off x="3073400" y="3014663"/>
            <a:ext cx="22494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5000"/>
              </a:lnSpc>
              <a:spcBef>
                <a:spcPct val="35000"/>
              </a:spcBef>
              <a:spcAft>
                <a:spcPts val="0"/>
              </a:spcAft>
              <a:buClrTx/>
              <a:buSzPct val="75000"/>
              <a:buFont typeface="Marlett" pitchFamily="2" charset="2"/>
              <a:buNone/>
              <a:tabLst/>
              <a:defRPr/>
            </a:pPr>
            <a:r>
              <a:rPr kumimoji="0" lang="en-AU"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Horizon 2</a:t>
            </a:r>
          </a:p>
          <a:p>
            <a:pPr marL="0" marR="0" lvl="0" indent="0" algn="ctr" defTabSz="914400" rtl="0" eaLnBrk="1" fontAlgn="auto" latinLnBrk="0" hangingPunct="1">
              <a:lnSpc>
                <a:spcPct val="85000"/>
              </a:lnSpc>
              <a:spcBef>
                <a:spcPct val="35000"/>
              </a:spcBef>
              <a:spcAft>
                <a:spcPts val="0"/>
              </a:spcAft>
              <a:buClrTx/>
              <a:buSzPct val="75000"/>
              <a:buFont typeface="Marlett" pitchFamily="2" charset="2"/>
              <a:buNone/>
              <a:tabLst/>
              <a:defRPr/>
            </a:pPr>
            <a:r>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Learn and thrive</a:t>
            </a:r>
          </a:p>
        </p:txBody>
      </p:sp>
      <p:sp>
        <p:nvSpPr>
          <p:cNvPr id="47119" name="Text Box 9"/>
          <p:cNvSpPr txBox="1">
            <a:spLocks noChangeArrowheads="1"/>
          </p:cNvSpPr>
          <p:nvPr/>
        </p:nvSpPr>
        <p:spPr bwMode="auto">
          <a:xfrm>
            <a:off x="5784850" y="2366963"/>
            <a:ext cx="20923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5000"/>
              </a:lnSpc>
              <a:spcBef>
                <a:spcPct val="35000"/>
              </a:spcBef>
              <a:spcAft>
                <a:spcPts val="0"/>
              </a:spcAft>
              <a:buClrTx/>
              <a:buSzPct val="75000"/>
              <a:buFont typeface="Marlett" pitchFamily="2" charset="2"/>
              <a:buNone/>
              <a:tabLst/>
              <a:defRPr/>
            </a:pPr>
            <a:r>
              <a:rPr kumimoji="0" lang="en-AU" alt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Horizon 3</a:t>
            </a:r>
          </a:p>
          <a:p>
            <a:pPr marL="0" marR="0" lvl="0" indent="0" algn="ctr" defTabSz="914400" rtl="0" eaLnBrk="1" fontAlgn="auto" latinLnBrk="0" hangingPunct="1">
              <a:lnSpc>
                <a:spcPct val="85000"/>
              </a:lnSpc>
              <a:spcBef>
                <a:spcPct val="35000"/>
              </a:spcBef>
              <a:spcAft>
                <a:spcPts val="0"/>
              </a:spcAft>
              <a:buClrTx/>
              <a:buSzPct val="75000"/>
              <a:buFont typeface="Marlett" pitchFamily="2" charset="2"/>
              <a:buNone/>
              <a:tabLst/>
              <a:defRPr/>
            </a:pPr>
            <a:r>
              <a:rPr kumimoji="0" lang="en-AU" alt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Deliver and scale</a:t>
            </a:r>
            <a:endParaRPr kumimoji="0" lang="en-US" alt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20" name="Text Box 11"/>
          <p:cNvSpPr txBox="1">
            <a:spLocks noChangeArrowheads="1"/>
          </p:cNvSpPr>
          <p:nvPr/>
        </p:nvSpPr>
        <p:spPr bwMode="auto">
          <a:xfrm rot="-5400000">
            <a:off x="-845344" y="2228057"/>
            <a:ext cx="19653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Pct val="75000"/>
              <a:buFont typeface="Marlett" pitchFamily="2" charset="2"/>
              <a:buNone/>
              <a:tabLst/>
              <a:defRPr/>
            </a:pPr>
            <a:r>
              <a:rPr kumimoji="0" lang="en-AU"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Ramp-up</a:t>
            </a:r>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7121" name="Line 15" descr="Line"/>
          <p:cNvSpPr>
            <a:spLocks noChangeShapeType="1"/>
          </p:cNvSpPr>
          <p:nvPr/>
        </p:nvSpPr>
        <p:spPr bwMode="auto">
          <a:xfrm flipH="1" flipV="1">
            <a:off x="268288" y="1323975"/>
            <a:ext cx="12700" cy="2743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122" name="Line 16" descr="Line"/>
          <p:cNvSpPr>
            <a:spLocks noChangeShapeType="1"/>
          </p:cNvSpPr>
          <p:nvPr/>
        </p:nvSpPr>
        <p:spPr bwMode="auto">
          <a:xfrm>
            <a:off x="346075" y="4065588"/>
            <a:ext cx="78549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21"/>
          <p:cNvSpPr>
            <a:spLocks noChangeArrowheads="1"/>
          </p:cNvSpPr>
          <p:nvPr/>
        </p:nvSpPr>
        <p:spPr bwMode="auto">
          <a:xfrm>
            <a:off x="4419600" y="2928938"/>
            <a:ext cx="252413" cy="252412"/>
          </a:xfrm>
          <a:prstGeom prst="ellipse">
            <a:avLst/>
          </a:prstGeom>
          <a:solidFill>
            <a:schemeClr val="bg1">
              <a:lumMod val="75000"/>
            </a:schemeClr>
          </a:solidFill>
          <a:ln w="19050">
            <a:solidFill>
              <a:srgbClr val="FFFFFF"/>
            </a:solidFill>
            <a:round/>
            <a:headEnd/>
            <a:tailEnd/>
          </a:ln>
          <a:effectLst>
            <a:outerShdw blurRad="50800" dist="38100" dir="2700000" algn="tl" rotWithShape="0">
              <a:srgbClr val="808080">
                <a:alpha val="39998"/>
              </a:srgbClr>
            </a:outerShdw>
          </a:effectLst>
        </p:spPr>
        <p:txBody>
          <a:bodyPr wrap="none" lIns="0" tIns="0" rIns="0" bIns="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mbria"/>
                <a:ea typeface="+mn-ea"/>
                <a:cs typeface="+mn-cs"/>
              </a:rPr>
              <a:t>2</a:t>
            </a:r>
          </a:p>
        </p:txBody>
      </p:sp>
      <p:sp>
        <p:nvSpPr>
          <p:cNvPr id="23" name="Oval 22"/>
          <p:cNvSpPr>
            <a:spLocks noChangeArrowheads="1"/>
          </p:cNvSpPr>
          <p:nvPr/>
        </p:nvSpPr>
        <p:spPr bwMode="auto">
          <a:xfrm>
            <a:off x="7062788" y="2295525"/>
            <a:ext cx="252412" cy="252413"/>
          </a:xfrm>
          <a:prstGeom prst="ellipse">
            <a:avLst/>
          </a:prstGeom>
          <a:solidFill>
            <a:schemeClr val="accent1"/>
          </a:solidFill>
          <a:ln w="19050">
            <a:solidFill>
              <a:srgbClr val="FFFFFF"/>
            </a:solidFill>
            <a:round/>
            <a:headEnd/>
            <a:tailEnd/>
          </a:ln>
          <a:effectLst>
            <a:outerShdw blurRad="50800" dist="38100" dir="2700000" algn="tl" rotWithShape="0">
              <a:srgbClr val="808080">
                <a:alpha val="39998"/>
              </a:srgbClr>
            </a:outerShdw>
          </a:effectLst>
        </p:spPr>
        <p:txBody>
          <a:bodyPr wrap="none" lIns="0" tIns="0" rIns="0" bIns="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mbria"/>
                <a:ea typeface="+mn-ea"/>
                <a:cs typeface="+mn-cs"/>
              </a:rPr>
              <a:t>3</a:t>
            </a:r>
          </a:p>
        </p:txBody>
      </p:sp>
      <p:sp>
        <p:nvSpPr>
          <p:cNvPr id="24" name="Oval 23"/>
          <p:cNvSpPr>
            <a:spLocks noChangeArrowheads="1"/>
          </p:cNvSpPr>
          <p:nvPr/>
        </p:nvSpPr>
        <p:spPr bwMode="auto">
          <a:xfrm>
            <a:off x="1758950" y="3500438"/>
            <a:ext cx="252413" cy="252412"/>
          </a:xfrm>
          <a:prstGeom prst="ellipse">
            <a:avLst/>
          </a:prstGeom>
          <a:solidFill>
            <a:srgbClr val="A6A6A6"/>
          </a:solidFill>
          <a:ln w="19050">
            <a:solidFill>
              <a:srgbClr val="FFFFFF"/>
            </a:solidFill>
            <a:round/>
            <a:headEnd/>
            <a:tailEnd/>
          </a:ln>
          <a:effectLst>
            <a:outerShdw blurRad="50800" dist="38100" dir="2700000" algn="tl" rotWithShape="0">
              <a:srgbClr val="808080">
                <a:alpha val="39998"/>
              </a:srgbClr>
            </a:outerShdw>
          </a:effectLst>
        </p:spPr>
        <p:txBody>
          <a:bodyPr wrap="none" lIns="0" tIns="0" rIns="0" bIns="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latin typeface="Cambria"/>
                <a:ea typeface="+mn-ea"/>
                <a:cs typeface="+mn-cs"/>
              </a:rPr>
              <a:t>1</a:t>
            </a:r>
          </a:p>
        </p:txBody>
      </p:sp>
      <p:cxnSp>
        <p:nvCxnSpPr>
          <p:cNvPr id="25" name="Straight Arrow Connector 24" descr="Arrow."/>
          <p:cNvCxnSpPr/>
          <p:nvPr/>
        </p:nvCxnSpPr>
        <p:spPr>
          <a:xfrm>
            <a:off x="330200" y="4232275"/>
            <a:ext cx="2471738"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77913" y="4114800"/>
            <a:ext cx="903287" cy="395288"/>
          </a:xfrm>
          <a:prstGeom prst="rect">
            <a:avLst/>
          </a:prstGeom>
          <a:solidFill>
            <a:schemeClr val="bg1"/>
          </a:solidFill>
        </p:spPr>
        <p:txBody>
          <a:bodyPr lIns="36000" tIns="36000" rIns="36000" bIns="3600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Q4 2015– </a:t>
            </a:r>
            <a:br>
              <a:rPr kumimoji="0" lang="en-GB" sz="1050" b="1" i="0" u="none" strike="noStrike" kern="1200" cap="none" spc="0" normalizeH="0" baseline="0" noProof="0" dirty="0">
                <a:ln>
                  <a:noFill/>
                </a:ln>
                <a:solidFill>
                  <a:prstClr val="black"/>
                </a:solidFill>
                <a:effectLst/>
                <a:uLnTx/>
                <a:uFillTx/>
                <a:latin typeface="Calibri"/>
                <a:ea typeface="+mn-ea"/>
                <a:cs typeface="+mn-cs"/>
              </a:rPr>
            </a:br>
            <a:r>
              <a:rPr kumimoji="0" lang="en-GB" sz="1050" b="1" i="0" u="none" strike="noStrike" kern="1200" cap="none" spc="0" normalizeH="0" baseline="0" noProof="0" dirty="0">
                <a:ln>
                  <a:noFill/>
                </a:ln>
                <a:solidFill>
                  <a:prstClr val="black"/>
                </a:solidFill>
                <a:effectLst/>
                <a:uLnTx/>
                <a:uFillTx/>
                <a:latin typeface="Calibri"/>
                <a:ea typeface="+mn-ea"/>
                <a:cs typeface="+mn-cs"/>
              </a:rPr>
              <a:t>Q1 2016</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7" name="Straight Arrow Connector 26" descr="Arrow."/>
          <p:cNvCxnSpPr/>
          <p:nvPr/>
        </p:nvCxnSpPr>
        <p:spPr>
          <a:xfrm>
            <a:off x="2932113" y="4241800"/>
            <a:ext cx="2473325" cy="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4175125"/>
            <a:ext cx="1676400" cy="234950"/>
          </a:xfrm>
          <a:prstGeom prst="rect">
            <a:avLst/>
          </a:prstGeom>
          <a:solidFill>
            <a:schemeClr val="bg1"/>
          </a:solidFill>
        </p:spPr>
        <p:txBody>
          <a:bodyPr lIns="36000" tIns="36000" rIns="36000" bIns="3600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Q2 2016 – Q3 2016</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9" name="Straight Arrow Connector 28" descr="Arrow."/>
          <p:cNvCxnSpPr/>
          <p:nvPr/>
        </p:nvCxnSpPr>
        <p:spPr>
          <a:xfrm flipV="1">
            <a:off x="5546725" y="4235450"/>
            <a:ext cx="2393950" cy="6350"/>
          </a:xfrm>
          <a:prstGeom prst="straightConnector1">
            <a:avLst/>
          </a:prstGeom>
          <a:ln w="19050">
            <a:solidFill>
              <a:srgbClr val="080808"/>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54775" y="4114800"/>
            <a:ext cx="777875" cy="395288"/>
          </a:xfrm>
          <a:prstGeom prst="rect">
            <a:avLst/>
          </a:prstGeom>
          <a:solidFill>
            <a:schemeClr val="bg1"/>
          </a:solidFill>
        </p:spPr>
        <p:txBody>
          <a:bodyPr lIns="36000" tIns="36000" rIns="36000" bIns="3600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Q4 2016 - </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Q4 2017</a:t>
            </a:r>
            <a:endParaRPr kumimoji="0" lang="en-US" sz="1050" b="1"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AutoShape 63" descr="Down arrow."/>
          <p:cNvSpPr>
            <a:spLocks noChangeArrowheads="1"/>
          </p:cNvSpPr>
          <p:nvPr/>
        </p:nvSpPr>
        <p:spPr bwMode="blackWhite">
          <a:xfrm>
            <a:off x="1146175" y="4538663"/>
            <a:ext cx="755650" cy="358775"/>
          </a:xfrm>
          <a:prstGeom prst="downArrow">
            <a:avLst>
              <a:gd name="adj1" fmla="val 50000"/>
              <a:gd name="adj2" fmla="val 50014"/>
            </a:avLst>
          </a:prstGeom>
          <a:solidFill>
            <a:schemeClr val="bg1">
              <a:lumMod val="75000"/>
            </a:schemeClr>
          </a:solidFill>
          <a:ln w="19050">
            <a:noFill/>
            <a:miter lim="800000"/>
            <a:headEnd/>
            <a:tailEnd/>
          </a:ln>
          <a:effectLst/>
        </p:spPr>
        <p:txBody>
          <a:bodyPr wrap="none" lIns="88019" tIns="44010" rIns="88019" bIns="44010" anchor="ctr"/>
          <a:lstStyle/>
          <a:p>
            <a:pPr marL="0" marR="0" lvl="0" indent="0" algn="ctr" defTabSz="881063"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Arial" pitchFamily="34" charset="0"/>
              <a:ea typeface="宋体" panose="02010600030101010101" pitchFamily="2" charset="-122"/>
              <a:cs typeface="SimSun"/>
            </a:endParaRPr>
          </a:p>
        </p:txBody>
      </p:sp>
      <p:sp>
        <p:nvSpPr>
          <p:cNvPr id="47134" name="AutoShape 63" descr="Down arrow."/>
          <p:cNvSpPr>
            <a:spLocks noChangeArrowheads="1"/>
          </p:cNvSpPr>
          <p:nvPr/>
        </p:nvSpPr>
        <p:spPr bwMode="blackWhite">
          <a:xfrm>
            <a:off x="3805238" y="4538663"/>
            <a:ext cx="755650" cy="358775"/>
          </a:xfrm>
          <a:prstGeom prst="downArrow">
            <a:avLst>
              <a:gd name="adj1" fmla="val 50000"/>
              <a:gd name="adj2" fmla="val 50014"/>
            </a:avLst>
          </a:prstGeom>
          <a:solidFill>
            <a:schemeClr val="bg1">
              <a:lumMod val="75000"/>
            </a:schemeClr>
          </a:solidFill>
          <a:ln>
            <a:noFill/>
          </a:ln>
        </p:spPr>
        <p:txBody>
          <a:bodyPr wrap="none" lIns="88019" tIns="44010" rIns="88019" bIns="44010" anchor="ctr"/>
          <a:lstStyle>
            <a:lvl1pPr defTabSz="881063">
              <a:defRPr>
                <a:solidFill>
                  <a:schemeClr val="tx1"/>
                </a:solidFill>
                <a:latin typeface="Calibri" panose="020F0502020204030204" pitchFamily="34" charset="0"/>
              </a:defRPr>
            </a:lvl1pPr>
            <a:lvl2pPr marL="742950" indent="-285750" defTabSz="881063">
              <a:defRPr>
                <a:solidFill>
                  <a:schemeClr val="tx1"/>
                </a:solidFill>
                <a:latin typeface="Calibri" panose="020F0502020204030204" pitchFamily="34" charset="0"/>
              </a:defRPr>
            </a:lvl2pPr>
            <a:lvl3pPr marL="1143000" indent="-228600" defTabSz="881063">
              <a:defRPr>
                <a:solidFill>
                  <a:schemeClr val="tx1"/>
                </a:solidFill>
                <a:latin typeface="Calibri" panose="020F0502020204030204" pitchFamily="34" charset="0"/>
              </a:defRPr>
            </a:lvl3pPr>
            <a:lvl4pPr marL="1600200" indent="-228600" defTabSz="881063">
              <a:defRPr>
                <a:solidFill>
                  <a:schemeClr val="tx1"/>
                </a:solidFill>
                <a:latin typeface="Calibri" panose="020F0502020204030204" pitchFamily="34" charset="0"/>
              </a:defRPr>
            </a:lvl4pPr>
            <a:lvl5pPr marL="2057400" indent="-228600" defTabSz="881063">
              <a:defRPr>
                <a:solidFill>
                  <a:schemeClr val="tx1"/>
                </a:solidFill>
                <a:latin typeface="Calibri" panose="020F0502020204030204" pitchFamily="34" charset="0"/>
              </a:defRPr>
            </a:lvl5pPr>
            <a:lvl6pPr marL="2514600" indent="-228600" defTabSz="881063" eaLnBrk="0" fontAlgn="base" hangingPunct="0">
              <a:spcBef>
                <a:spcPct val="0"/>
              </a:spcBef>
              <a:spcAft>
                <a:spcPct val="0"/>
              </a:spcAft>
              <a:defRPr>
                <a:solidFill>
                  <a:schemeClr val="tx1"/>
                </a:solidFill>
                <a:latin typeface="Calibri" panose="020F0502020204030204" pitchFamily="34" charset="0"/>
              </a:defRPr>
            </a:lvl6pPr>
            <a:lvl7pPr marL="2971800" indent="-228600" defTabSz="881063" eaLnBrk="0" fontAlgn="base" hangingPunct="0">
              <a:spcBef>
                <a:spcPct val="0"/>
              </a:spcBef>
              <a:spcAft>
                <a:spcPct val="0"/>
              </a:spcAft>
              <a:defRPr>
                <a:solidFill>
                  <a:schemeClr val="tx1"/>
                </a:solidFill>
                <a:latin typeface="Calibri" panose="020F0502020204030204" pitchFamily="34" charset="0"/>
              </a:defRPr>
            </a:lvl7pPr>
            <a:lvl8pPr marL="3429000" indent="-228600" defTabSz="881063" eaLnBrk="0" fontAlgn="base" hangingPunct="0">
              <a:spcBef>
                <a:spcPct val="0"/>
              </a:spcBef>
              <a:spcAft>
                <a:spcPct val="0"/>
              </a:spcAft>
              <a:defRPr>
                <a:solidFill>
                  <a:schemeClr val="tx1"/>
                </a:solidFill>
                <a:latin typeface="Calibri" panose="020F0502020204030204" pitchFamily="34" charset="0"/>
              </a:defRPr>
            </a:lvl8pPr>
            <a:lvl9pPr marL="3886200" indent="-228600" defTabSz="88106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81063"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4" name="AutoShape 63" descr="Down arrow."/>
          <p:cNvSpPr>
            <a:spLocks noChangeArrowheads="1"/>
          </p:cNvSpPr>
          <p:nvPr/>
        </p:nvSpPr>
        <p:spPr bwMode="blackWhite">
          <a:xfrm>
            <a:off x="6446838" y="4538663"/>
            <a:ext cx="755650" cy="358775"/>
          </a:xfrm>
          <a:prstGeom prst="downArrow">
            <a:avLst>
              <a:gd name="adj1" fmla="val 50000"/>
              <a:gd name="adj2" fmla="val 50014"/>
            </a:avLst>
          </a:prstGeom>
          <a:solidFill>
            <a:schemeClr val="accent2">
              <a:lumMod val="75000"/>
            </a:schemeClr>
          </a:solidFill>
          <a:ln w="19050">
            <a:noFill/>
            <a:miter lim="800000"/>
            <a:headEnd/>
            <a:tailEnd/>
          </a:ln>
          <a:effectLst/>
        </p:spPr>
        <p:txBody>
          <a:bodyPr wrap="none" lIns="88019" tIns="44010" rIns="88019" bIns="44010" anchor="ctr"/>
          <a:lstStyle/>
          <a:p>
            <a:pPr marL="0" marR="0" lvl="0" indent="0" algn="ctr" defTabSz="881063"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solidFill>
              <a:effectLst/>
              <a:uLnTx/>
              <a:uFillTx/>
              <a:latin typeface="Arial" pitchFamily="34" charset="0"/>
              <a:ea typeface="宋体" panose="02010600030101010101" pitchFamily="2" charset="-122"/>
              <a:cs typeface="SimSun"/>
            </a:endParaRPr>
          </a:p>
        </p:txBody>
      </p:sp>
      <p:sp>
        <p:nvSpPr>
          <p:cNvPr id="35" name="TextBox 34"/>
          <p:cNvSpPr txBox="1"/>
          <p:nvPr>
            <p:custDataLst>
              <p:tags r:id="rId3"/>
            </p:custDataLst>
          </p:nvPr>
        </p:nvSpPr>
        <p:spPr>
          <a:xfrm>
            <a:off x="225425" y="4992688"/>
            <a:ext cx="2576513" cy="1043876"/>
          </a:xfrm>
          <a:prstGeom prst="rect">
            <a:avLst/>
          </a:prstGeom>
          <a:solidFill>
            <a:schemeClr val="bg1">
              <a:lumMod val="95000"/>
            </a:schemeClr>
          </a:solidFill>
          <a:ln>
            <a:solidFill>
              <a:schemeClr val="bg1"/>
            </a:solidFill>
          </a:ln>
        </p:spPr>
        <p:txBody>
          <a:bodyPr>
            <a:spAutoFit/>
          </a:bodyPr>
          <a:lstStyle/>
          <a:p>
            <a:pPr marL="182563" marR="0" lvl="0" indent="-182563" algn="l" defTabSz="914309" rtl="0" eaLnBrk="1" fontAlgn="auto" latinLnBrk="0" hangingPunct="1">
              <a:lnSpc>
                <a:spcPct val="100000"/>
              </a:lnSpc>
              <a:spcBef>
                <a:spcPts val="672"/>
              </a:spcBef>
              <a:spcAft>
                <a:spcPts val="0"/>
              </a:spcAft>
              <a:buClrTx/>
              <a:buSzPct val="100000"/>
              <a:buFont typeface="Verdana"/>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Establish national &amp; cluster inclusion programs</a:t>
            </a:r>
          </a:p>
          <a:p>
            <a:pPr marL="182563" marR="0" lvl="0" indent="-182563" algn="l" defTabSz="914309" rtl="0" eaLnBrk="1" fontAlgn="auto" latinLnBrk="0" hangingPunct="1">
              <a:lnSpc>
                <a:spcPct val="100000"/>
              </a:lnSpc>
              <a:spcBef>
                <a:spcPts val="672"/>
              </a:spcBef>
              <a:spcAft>
                <a:spcPts val="0"/>
              </a:spcAft>
              <a:buClrTx/>
              <a:buSzPct val="100000"/>
              <a:buFont typeface="Verdana"/>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Establish a number of       field-building programs</a:t>
            </a:r>
          </a:p>
        </p:txBody>
      </p:sp>
      <p:sp>
        <p:nvSpPr>
          <p:cNvPr id="36" name="TextBox 35"/>
          <p:cNvSpPr txBox="1"/>
          <p:nvPr>
            <p:custDataLst>
              <p:tags r:id="rId4"/>
            </p:custDataLst>
          </p:nvPr>
        </p:nvSpPr>
        <p:spPr>
          <a:xfrm>
            <a:off x="5535613" y="4997450"/>
            <a:ext cx="2578100" cy="1039813"/>
          </a:xfrm>
          <a:prstGeom prst="rect">
            <a:avLst/>
          </a:prstGeom>
          <a:solidFill>
            <a:srgbClr val="0070C0"/>
          </a:solidFill>
          <a:ln>
            <a:solidFill>
              <a:schemeClr val="bg1"/>
            </a:solidFill>
          </a:ln>
        </p:spPr>
        <p:txBody>
          <a:bodyPr>
            <a:spAutoFit/>
          </a:bodyPr>
          <a:lstStyle>
            <a:defPPr>
              <a:defRPr lang="en-US"/>
            </a:defPPr>
            <a:lvl1pPr marL="182563" indent="-182563">
              <a:spcBef>
                <a:spcPts val="672"/>
              </a:spcBef>
              <a:buSzPct val="100000"/>
              <a:buFont typeface="Verdana"/>
              <a:buChar char="•"/>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82563" marR="0" lvl="0" indent="-182563" algn="l" defTabSz="914309" rtl="0" eaLnBrk="1" fontAlgn="auto" latinLnBrk="0" hangingPunct="1">
              <a:lnSpc>
                <a:spcPct val="100000"/>
              </a:lnSpc>
              <a:spcBef>
                <a:spcPts val="672"/>
              </a:spcBef>
              <a:spcAft>
                <a:spcPts val="0"/>
              </a:spcAft>
              <a:buClrTx/>
              <a:buSzPct val="100000"/>
              <a:buFont typeface="Verdana"/>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Publish case studies and learnings</a:t>
            </a:r>
          </a:p>
          <a:p>
            <a:pPr marL="182563" marR="0" lvl="0" indent="-182563" algn="l" defTabSz="914309" rtl="0" eaLnBrk="1" fontAlgn="auto" latinLnBrk="0" hangingPunct="1">
              <a:lnSpc>
                <a:spcPct val="100000"/>
              </a:lnSpc>
              <a:spcBef>
                <a:spcPts val="672"/>
              </a:spcBef>
              <a:spcAft>
                <a:spcPts val="0"/>
              </a:spcAft>
              <a:buClrTx/>
              <a:buSzPct val="100000"/>
              <a:buFont typeface="Verdana"/>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Encourage other employers and communities to scale</a:t>
            </a:r>
          </a:p>
        </p:txBody>
      </p:sp>
      <p:sp>
        <p:nvSpPr>
          <p:cNvPr id="47138" name="RedCircle2" descr="Red circle"/>
          <p:cNvSpPr>
            <a:spLocks noEditPoints="1"/>
          </p:cNvSpPr>
          <p:nvPr/>
        </p:nvSpPr>
        <p:spPr bwMode="auto">
          <a:xfrm>
            <a:off x="6057900" y="4021931"/>
            <a:ext cx="1371600" cy="541338"/>
          </a:xfrm>
          <a:custGeom>
            <a:avLst/>
            <a:gdLst>
              <a:gd name="T0" fmla="*/ 2147483646 w 1776"/>
              <a:gd name="T1" fmla="*/ 2147483646 h 1168"/>
              <a:gd name="T2" fmla="*/ 2147483646 w 1776"/>
              <a:gd name="T3" fmla="*/ 2147483646 h 1168"/>
              <a:gd name="T4" fmla="*/ 2147483646 w 1776"/>
              <a:gd name="T5" fmla="*/ 2147483646 h 1168"/>
              <a:gd name="T6" fmla="*/ 2147483646 w 1776"/>
              <a:gd name="T7" fmla="*/ 2147483646 h 1168"/>
              <a:gd name="T8" fmla="*/ 2147483646 w 1776"/>
              <a:gd name="T9" fmla="*/ 2147483646 h 1168"/>
              <a:gd name="T10" fmla="*/ 2147483646 w 1776"/>
              <a:gd name="T11" fmla="*/ 2147483646 h 1168"/>
              <a:gd name="T12" fmla="*/ 2147483646 w 1776"/>
              <a:gd name="T13" fmla="*/ 2147483646 h 1168"/>
              <a:gd name="T14" fmla="*/ 2147483646 w 1776"/>
              <a:gd name="T15" fmla="*/ 2147483646 h 1168"/>
              <a:gd name="T16" fmla="*/ 2147483646 w 1776"/>
              <a:gd name="T17" fmla="*/ 2147483646 h 1168"/>
              <a:gd name="T18" fmla="*/ 2147483646 w 1776"/>
              <a:gd name="T19" fmla="*/ 2147483646 h 1168"/>
              <a:gd name="T20" fmla="*/ 2147483646 w 1776"/>
              <a:gd name="T21" fmla="*/ 2147483646 h 1168"/>
              <a:gd name="T22" fmla="*/ 2147483646 w 1776"/>
              <a:gd name="T23" fmla="*/ 2147483646 h 1168"/>
              <a:gd name="T24" fmla="*/ 2147483646 w 1776"/>
              <a:gd name="T25" fmla="*/ 2147483646 h 1168"/>
              <a:gd name="T26" fmla="*/ 2147483646 w 1776"/>
              <a:gd name="T27" fmla="*/ 2147483646 h 1168"/>
              <a:gd name="T28" fmla="*/ 2147483646 w 1776"/>
              <a:gd name="T29" fmla="*/ 2147483646 h 1168"/>
              <a:gd name="T30" fmla="*/ 2147483646 w 1776"/>
              <a:gd name="T31" fmla="*/ 2147483646 h 1168"/>
              <a:gd name="T32" fmla="*/ 2147483646 w 1776"/>
              <a:gd name="T33" fmla="*/ 2147483646 h 1168"/>
              <a:gd name="T34" fmla="*/ 2147483646 w 1776"/>
              <a:gd name="T35" fmla="*/ 2147483646 h 1168"/>
              <a:gd name="T36" fmla="*/ 2147483646 w 1776"/>
              <a:gd name="T37" fmla="*/ 2147483646 h 1168"/>
              <a:gd name="T38" fmla="*/ 2147483646 w 1776"/>
              <a:gd name="T39" fmla="*/ 2147483646 h 1168"/>
              <a:gd name="T40" fmla="*/ 2147483646 w 1776"/>
              <a:gd name="T41" fmla="*/ 2147483646 h 1168"/>
              <a:gd name="T42" fmla="*/ 2147483646 w 1776"/>
              <a:gd name="T43" fmla="*/ 2147483646 h 1168"/>
              <a:gd name="T44" fmla="*/ 2147483646 w 1776"/>
              <a:gd name="T45" fmla="*/ 2147483646 h 1168"/>
              <a:gd name="T46" fmla="*/ 2147483646 w 1776"/>
              <a:gd name="T47" fmla="*/ 2147483646 h 1168"/>
              <a:gd name="T48" fmla="*/ 2147483646 w 1776"/>
              <a:gd name="T49" fmla="*/ 2147483646 h 1168"/>
              <a:gd name="T50" fmla="*/ 2147483646 w 1776"/>
              <a:gd name="T51" fmla="*/ 2147483646 h 1168"/>
              <a:gd name="T52" fmla="*/ 2147483646 w 1776"/>
              <a:gd name="T53" fmla="*/ 2147483646 h 1168"/>
              <a:gd name="T54" fmla="*/ 2147483646 w 1776"/>
              <a:gd name="T55" fmla="*/ 2147483646 h 1168"/>
              <a:gd name="T56" fmla="*/ 2147483646 w 1776"/>
              <a:gd name="T57" fmla="*/ 2147483646 h 1168"/>
              <a:gd name="T58" fmla="*/ 2147483646 w 1776"/>
              <a:gd name="T59" fmla="*/ 2147483646 h 1168"/>
              <a:gd name="T60" fmla="*/ 2147483646 w 1776"/>
              <a:gd name="T61" fmla="*/ 2147483646 h 1168"/>
              <a:gd name="T62" fmla="*/ 2147483646 w 1776"/>
              <a:gd name="T63" fmla="*/ 2147483646 h 1168"/>
              <a:gd name="T64" fmla="*/ 2147483646 w 1776"/>
              <a:gd name="T65" fmla="*/ 2147483646 h 1168"/>
              <a:gd name="T66" fmla="*/ 2147483646 w 1776"/>
              <a:gd name="T67" fmla="*/ 2147483646 h 1168"/>
              <a:gd name="T68" fmla="*/ 2147483646 w 1776"/>
              <a:gd name="T69" fmla="*/ 2147483646 h 1168"/>
              <a:gd name="T70" fmla="*/ 2147483646 w 1776"/>
              <a:gd name="T71" fmla="*/ 2147483646 h 1168"/>
              <a:gd name="T72" fmla="*/ 2147483646 w 1776"/>
              <a:gd name="T73" fmla="*/ 2147483646 h 1168"/>
              <a:gd name="T74" fmla="*/ 2147483646 w 1776"/>
              <a:gd name="T75" fmla="*/ 2147483646 h 1168"/>
              <a:gd name="T76" fmla="*/ 2147483646 w 1776"/>
              <a:gd name="T77" fmla="*/ 2147483646 h 1168"/>
              <a:gd name="T78" fmla="*/ 2147483646 w 1776"/>
              <a:gd name="T79" fmla="*/ 2147483646 h 1168"/>
              <a:gd name="T80" fmla="*/ 2147483646 w 1776"/>
              <a:gd name="T81" fmla="*/ 2147483646 h 1168"/>
              <a:gd name="T82" fmla="*/ 2147483646 w 1776"/>
              <a:gd name="T83" fmla="*/ 2147483646 h 1168"/>
              <a:gd name="T84" fmla="*/ 2147483646 w 1776"/>
              <a:gd name="T85" fmla="*/ 2147483646 h 1168"/>
              <a:gd name="T86" fmla="*/ 2147483646 w 1776"/>
              <a:gd name="T87" fmla="*/ 2147483646 h 1168"/>
              <a:gd name="T88" fmla="*/ 2147483646 w 1776"/>
              <a:gd name="T89" fmla="*/ 2147483646 h 1168"/>
              <a:gd name="T90" fmla="*/ 2147483646 w 1776"/>
              <a:gd name="T91" fmla="*/ 2147483646 h 1168"/>
              <a:gd name="T92" fmla="*/ 2147483646 w 1776"/>
              <a:gd name="T93" fmla="*/ 2147483646 h 1168"/>
              <a:gd name="T94" fmla="*/ 2147483646 w 1776"/>
              <a:gd name="T95" fmla="*/ 2147483646 h 1168"/>
              <a:gd name="T96" fmla="*/ 2147483646 w 1776"/>
              <a:gd name="T97" fmla="*/ 2147483646 h 1168"/>
              <a:gd name="T98" fmla="*/ 2147483646 w 1776"/>
              <a:gd name="T99" fmla="*/ 2147483646 h 1168"/>
              <a:gd name="T100" fmla="*/ 2147483646 w 1776"/>
              <a:gd name="T101" fmla="*/ 2147483646 h 1168"/>
              <a:gd name="T102" fmla="*/ 2147483646 w 1776"/>
              <a:gd name="T103" fmla="*/ 2147483646 h 1168"/>
              <a:gd name="T104" fmla="*/ 2147483646 w 1776"/>
              <a:gd name="T105" fmla="*/ 2147483646 h 1168"/>
              <a:gd name="T106" fmla="*/ 2147483646 w 1776"/>
              <a:gd name="T107" fmla="*/ 2147483646 h 1168"/>
              <a:gd name="T108" fmla="*/ 2147483646 w 1776"/>
              <a:gd name="T109" fmla="*/ 2147483646 h 1168"/>
              <a:gd name="T110" fmla="*/ 2147483646 w 1776"/>
              <a:gd name="T111" fmla="*/ 2147483646 h 1168"/>
              <a:gd name="T112" fmla="*/ 2147483646 w 1776"/>
              <a:gd name="T113" fmla="*/ 2147483646 h 1168"/>
              <a:gd name="T114" fmla="*/ 2147483646 w 1776"/>
              <a:gd name="T115" fmla="*/ 2147483646 h 1168"/>
              <a:gd name="T116" fmla="*/ 2147483646 w 1776"/>
              <a:gd name="T117" fmla="*/ 2147483646 h 1168"/>
              <a:gd name="T118" fmla="*/ 2147483646 w 1776"/>
              <a:gd name="T119" fmla="*/ 2147483646 h 1168"/>
              <a:gd name="T120" fmla="*/ 2147483646 w 1776"/>
              <a:gd name="T121" fmla="*/ 2147483646 h 1168"/>
              <a:gd name="T122" fmla="*/ 2147483646 w 1776"/>
              <a:gd name="T123" fmla="*/ 2147483646 h 11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76" h="1168">
                <a:moveTo>
                  <a:pt x="1620" y="242"/>
                </a:moveTo>
                <a:cubicBezTo>
                  <a:pt x="1626" y="235"/>
                  <a:pt x="1626" y="235"/>
                  <a:pt x="1626" y="235"/>
                </a:cubicBezTo>
                <a:cubicBezTo>
                  <a:pt x="1620" y="235"/>
                  <a:pt x="1620" y="235"/>
                  <a:pt x="1620" y="242"/>
                </a:cubicBezTo>
                <a:close/>
                <a:moveTo>
                  <a:pt x="1645" y="254"/>
                </a:moveTo>
                <a:cubicBezTo>
                  <a:pt x="1626" y="235"/>
                  <a:pt x="1626" y="235"/>
                  <a:pt x="1626" y="235"/>
                </a:cubicBezTo>
                <a:cubicBezTo>
                  <a:pt x="1626" y="235"/>
                  <a:pt x="1626" y="235"/>
                  <a:pt x="1626" y="235"/>
                </a:cubicBezTo>
                <a:cubicBezTo>
                  <a:pt x="1626" y="235"/>
                  <a:pt x="1632" y="242"/>
                  <a:pt x="1645" y="254"/>
                </a:cubicBezTo>
                <a:close/>
                <a:moveTo>
                  <a:pt x="1488" y="908"/>
                </a:moveTo>
                <a:cubicBezTo>
                  <a:pt x="1488" y="908"/>
                  <a:pt x="1488" y="908"/>
                  <a:pt x="1488" y="908"/>
                </a:cubicBezTo>
                <a:cubicBezTo>
                  <a:pt x="1488" y="908"/>
                  <a:pt x="1488" y="908"/>
                  <a:pt x="1488" y="908"/>
                </a:cubicBezTo>
                <a:close/>
                <a:moveTo>
                  <a:pt x="1488" y="908"/>
                </a:moveTo>
                <a:cubicBezTo>
                  <a:pt x="1482" y="908"/>
                  <a:pt x="1488" y="908"/>
                  <a:pt x="1475" y="921"/>
                </a:cubicBezTo>
                <a:cubicBezTo>
                  <a:pt x="1482" y="908"/>
                  <a:pt x="1488" y="908"/>
                  <a:pt x="1488" y="908"/>
                </a:cubicBezTo>
                <a:close/>
                <a:moveTo>
                  <a:pt x="408" y="400"/>
                </a:moveTo>
                <a:cubicBezTo>
                  <a:pt x="415" y="400"/>
                  <a:pt x="421" y="394"/>
                  <a:pt x="433" y="394"/>
                </a:cubicBezTo>
                <a:cubicBezTo>
                  <a:pt x="433" y="394"/>
                  <a:pt x="433" y="394"/>
                  <a:pt x="415" y="400"/>
                </a:cubicBezTo>
                <a:cubicBezTo>
                  <a:pt x="415" y="400"/>
                  <a:pt x="415" y="400"/>
                  <a:pt x="408" y="400"/>
                </a:cubicBezTo>
                <a:close/>
                <a:moveTo>
                  <a:pt x="333" y="451"/>
                </a:moveTo>
                <a:cubicBezTo>
                  <a:pt x="333" y="451"/>
                  <a:pt x="333" y="451"/>
                  <a:pt x="308" y="464"/>
                </a:cubicBezTo>
                <a:cubicBezTo>
                  <a:pt x="327" y="451"/>
                  <a:pt x="352" y="445"/>
                  <a:pt x="364" y="432"/>
                </a:cubicBezTo>
                <a:cubicBezTo>
                  <a:pt x="377" y="426"/>
                  <a:pt x="390" y="419"/>
                  <a:pt x="408" y="407"/>
                </a:cubicBezTo>
                <a:cubicBezTo>
                  <a:pt x="383" y="426"/>
                  <a:pt x="358" y="438"/>
                  <a:pt x="333" y="451"/>
                </a:cubicBezTo>
                <a:close/>
                <a:moveTo>
                  <a:pt x="396" y="1092"/>
                </a:moveTo>
                <a:cubicBezTo>
                  <a:pt x="408" y="1092"/>
                  <a:pt x="408" y="1092"/>
                  <a:pt x="408" y="1092"/>
                </a:cubicBezTo>
                <a:cubicBezTo>
                  <a:pt x="396" y="1092"/>
                  <a:pt x="408" y="1092"/>
                  <a:pt x="396" y="1092"/>
                </a:cubicBezTo>
                <a:close/>
                <a:moveTo>
                  <a:pt x="1312" y="997"/>
                </a:moveTo>
                <a:cubicBezTo>
                  <a:pt x="1318" y="997"/>
                  <a:pt x="1318" y="997"/>
                  <a:pt x="1325" y="991"/>
                </a:cubicBezTo>
                <a:cubicBezTo>
                  <a:pt x="1318" y="997"/>
                  <a:pt x="1318" y="997"/>
                  <a:pt x="1312" y="997"/>
                </a:cubicBezTo>
                <a:close/>
                <a:moveTo>
                  <a:pt x="590" y="1124"/>
                </a:moveTo>
                <a:cubicBezTo>
                  <a:pt x="584" y="1124"/>
                  <a:pt x="572" y="1124"/>
                  <a:pt x="553" y="1124"/>
                </a:cubicBezTo>
                <a:cubicBezTo>
                  <a:pt x="565" y="1124"/>
                  <a:pt x="578" y="1124"/>
                  <a:pt x="590" y="1124"/>
                </a:cubicBezTo>
                <a:close/>
                <a:moveTo>
                  <a:pt x="1381" y="972"/>
                </a:moveTo>
                <a:cubicBezTo>
                  <a:pt x="1394" y="965"/>
                  <a:pt x="1400" y="965"/>
                  <a:pt x="1400" y="965"/>
                </a:cubicBezTo>
                <a:cubicBezTo>
                  <a:pt x="1394" y="965"/>
                  <a:pt x="1387" y="972"/>
                  <a:pt x="1381" y="972"/>
                </a:cubicBezTo>
                <a:cubicBezTo>
                  <a:pt x="1381" y="972"/>
                  <a:pt x="1381" y="972"/>
                  <a:pt x="1375" y="972"/>
                </a:cubicBezTo>
                <a:cubicBezTo>
                  <a:pt x="1394" y="965"/>
                  <a:pt x="1387" y="972"/>
                  <a:pt x="1381" y="972"/>
                </a:cubicBezTo>
                <a:close/>
                <a:moveTo>
                  <a:pt x="1538" y="876"/>
                </a:moveTo>
                <a:cubicBezTo>
                  <a:pt x="1538" y="883"/>
                  <a:pt x="1532" y="883"/>
                  <a:pt x="1525" y="889"/>
                </a:cubicBezTo>
                <a:cubicBezTo>
                  <a:pt x="1532" y="889"/>
                  <a:pt x="1532" y="883"/>
                  <a:pt x="1538" y="883"/>
                </a:cubicBezTo>
                <a:cubicBezTo>
                  <a:pt x="1538" y="876"/>
                  <a:pt x="1538" y="876"/>
                  <a:pt x="1538" y="876"/>
                </a:cubicBezTo>
                <a:close/>
                <a:moveTo>
                  <a:pt x="546" y="1124"/>
                </a:moveTo>
                <a:cubicBezTo>
                  <a:pt x="553" y="1124"/>
                  <a:pt x="565" y="1124"/>
                  <a:pt x="578" y="1124"/>
                </a:cubicBezTo>
                <a:cubicBezTo>
                  <a:pt x="572" y="1124"/>
                  <a:pt x="572" y="1124"/>
                  <a:pt x="572" y="1124"/>
                </a:cubicBezTo>
                <a:cubicBezTo>
                  <a:pt x="546" y="1124"/>
                  <a:pt x="546" y="1124"/>
                  <a:pt x="546" y="1124"/>
                </a:cubicBezTo>
                <a:close/>
                <a:moveTo>
                  <a:pt x="1670" y="750"/>
                </a:moveTo>
                <a:cubicBezTo>
                  <a:pt x="1682" y="743"/>
                  <a:pt x="1670" y="750"/>
                  <a:pt x="1682" y="737"/>
                </a:cubicBezTo>
                <a:cubicBezTo>
                  <a:pt x="1689" y="730"/>
                  <a:pt x="1701" y="705"/>
                  <a:pt x="1707" y="692"/>
                </a:cubicBezTo>
                <a:cubicBezTo>
                  <a:pt x="1701" y="705"/>
                  <a:pt x="1701" y="705"/>
                  <a:pt x="1695" y="718"/>
                </a:cubicBezTo>
                <a:cubicBezTo>
                  <a:pt x="1695" y="705"/>
                  <a:pt x="1701" y="705"/>
                  <a:pt x="1701" y="692"/>
                </a:cubicBezTo>
                <a:cubicBezTo>
                  <a:pt x="1701" y="699"/>
                  <a:pt x="1701" y="699"/>
                  <a:pt x="1701" y="692"/>
                </a:cubicBezTo>
                <a:cubicBezTo>
                  <a:pt x="1701" y="699"/>
                  <a:pt x="1701" y="699"/>
                  <a:pt x="1701" y="699"/>
                </a:cubicBezTo>
                <a:cubicBezTo>
                  <a:pt x="1701" y="699"/>
                  <a:pt x="1701" y="699"/>
                  <a:pt x="1701" y="692"/>
                </a:cubicBezTo>
                <a:cubicBezTo>
                  <a:pt x="1701" y="692"/>
                  <a:pt x="1701" y="692"/>
                  <a:pt x="1701" y="692"/>
                </a:cubicBezTo>
                <a:cubicBezTo>
                  <a:pt x="1707" y="692"/>
                  <a:pt x="1707" y="686"/>
                  <a:pt x="1707" y="686"/>
                </a:cubicBezTo>
                <a:cubicBezTo>
                  <a:pt x="1707" y="680"/>
                  <a:pt x="1714" y="673"/>
                  <a:pt x="1714" y="673"/>
                </a:cubicBezTo>
                <a:cubicBezTo>
                  <a:pt x="1714" y="667"/>
                  <a:pt x="1714" y="661"/>
                  <a:pt x="1720" y="661"/>
                </a:cubicBezTo>
                <a:cubicBezTo>
                  <a:pt x="1720" y="654"/>
                  <a:pt x="1720" y="654"/>
                  <a:pt x="1720" y="654"/>
                </a:cubicBezTo>
                <a:cubicBezTo>
                  <a:pt x="1720" y="654"/>
                  <a:pt x="1714" y="661"/>
                  <a:pt x="1714" y="667"/>
                </a:cubicBezTo>
                <a:cubicBezTo>
                  <a:pt x="1714" y="661"/>
                  <a:pt x="1714" y="661"/>
                  <a:pt x="1714" y="661"/>
                </a:cubicBezTo>
                <a:cubicBezTo>
                  <a:pt x="1720" y="654"/>
                  <a:pt x="1720" y="648"/>
                  <a:pt x="1720" y="648"/>
                </a:cubicBezTo>
                <a:cubicBezTo>
                  <a:pt x="1720" y="642"/>
                  <a:pt x="1720" y="648"/>
                  <a:pt x="1720" y="642"/>
                </a:cubicBezTo>
                <a:cubicBezTo>
                  <a:pt x="1726" y="635"/>
                  <a:pt x="1726" y="635"/>
                  <a:pt x="1726" y="635"/>
                </a:cubicBezTo>
                <a:cubicBezTo>
                  <a:pt x="1720" y="642"/>
                  <a:pt x="1720" y="648"/>
                  <a:pt x="1720" y="654"/>
                </a:cubicBezTo>
                <a:cubicBezTo>
                  <a:pt x="1726" y="642"/>
                  <a:pt x="1726" y="635"/>
                  <a:pt x="1733" y="604"/>
                </a:cubicBezTo>
                <a:cubicBezTo>
                  <a:pt x="1733" y="604"/>
                  <a:pt x="1733" y="604"/>
                  <a:pt x="1726" y="629"/>
                </a:cubicBezTo>
                <a:cubicBezTo>
                  <a:pt x="1726" y="610"/>
                  <a:pt x="1733" y="604"/>
                  <a:pt x="1733" y="604"/>
                </a:cubicBezTo>
                <a:cubicBezTo>
                  <a:pt x="1726" y="623"/>
                  <a:pt x="1726" y="623"/>
                  <a:pt x="1726" y="623"/>
                </a:cubicBezTo>
                <a:cubicBezTo>
                  <a:pt x="1733" y="604"/>
                  <a:pt x="1733" y="610"/>
                  <a:pt x="1733" y="604"/>
                </a:cubicBezTo>
                <a:cubicBezTo>
                  <a:pt x="1733" y="597"/>
                  <a:pt x="1733" y="591"/>
                  <a:pt x="1739" y="572"/>
                </a:cubicBezTo>
                <a:cubicBezTo>
                  <a:pt x="1739" y="565"/>
                  <a:pt x="1739" y="565"/>
                  <a:pt x="1733" y="584"/>
                </a:cubicBezTo>
                <a:cubicBezTo>
                  <a:pt x="1739" y="546"/>
                  <a:pt x="1739" y="527"/>
                  <a:pt x="1739" y="470"/>
                </a:cubicBezTo>
                <a:cubicBezTo>
                  <a:pt x="1739" y="464"/>
                  <a:pt x="1739" y="464"/>
                  <a:pt x="1739" y="464"/>
                </a:cubicBezTo>
                <a:cubicBezTo>
                  <a:pt x="1739" y="464"/>
                  <a:pt x="1739" y="464"/>
                  <a:pt x="1739" y="451"/>
                </a:cubicBezTo>
                <a:cubicBezTo>
                  <a:pt x="1733" y="451"/>
                  <a:pt x="1733" y="451"/>
                  <a:pt x="1733" y="451"/>
                </a:cubicBezTo>
                <a:cubicBezTo>
                  <a:pt x="1733" y="451"/>
                  <a:pt x="1733" y="451"/>
                  <a:pt x="1733" y="458"/>
                </a:cubicBezTo>
                <a:cubicBezTo>
                  <a:pt x="1733" y="464"/>
                  <a:pt x="1733" y="464"/>
                  <a:pt x="1733" y="464"/>
                </a:cubicBezTo>
                <a:cubicBezTo>
                  <a:pt x="1733" y="464"/>
                  <a:pt x="1733" y="464"/>
                  <a:pt x="1733" y="464"/>
                </a:cubicBezTo>
                <a:cubicBezTo>
                  <a:pt x="1733" y="464"/>
                  <a:pt x="1733" y="464"/>
                  <a:pt x="1733" y="464"/>
                </a:cubicBezTo>
                <a:cubicBezTo>
                  <a:pt x="1733" y="464"/>
                  <a:pt x="1733" y="464"/>
                  <a:pt x="1733" y="464"/>
                </a:cubicBezTo>
                <a:cubicBezTo>
                  <a:pt x="1733" y="464"/>
                  <a:pt x="1733" y="464"/>
                  <a:pt x="1733" y="464"/>
                </a:cubicBezTo>
                <a:cubicBezTo>
                  <a:pt x="1733" y="470"/>
                  <a:pt x="1733" y="464"/>
                  <a:pt x="1733" y="470"/>
                </a:cubicBezTo>
                <a:cubicBezTo>
                  <a:pt x="1739" y="477"/>
                  <a:pt x="1739" y="483"/>
                  <a:pt x="1739" y="483"/>
                </a:cubicBezTo>
                <a:cubicBezTo>
                  <a:pt x="1739" y="483"/>
                  <a:pt x="1739" y="483"/>
                  <a:pt x="1739" y="483"/>
                </a:cubicBezTo>
                <a:cubicBezTo>
                  <a:pt x="1739" y="489"/>
                  <a:pt x="1739" y="489"/>
                  <a:pt x="1739" y="477"/>
                </a:cubicBezTo>
                <a:cubicBezTo>
                  <a:pt x="1739" y="477"/>
                  <a:pt x="1739" y="477"/>
                  <a:pt x="1739" y="477"/>
                </a:cubicBezTo>
                <a:cubicBezTo>
                  <a:pt x="1739" y="477"/>
                  <a:pt x="1739" y="477"/>
                  <a:pt x="1739" y="502"/>
                </a:cubicBezTo>
                <a:cubicBezTo>
                  <a:pt x="1739" y="502"/>
                  <a:pt x="1739" y="502"/>
                  <a:pt x="1739" y="508"/>
                </a:cubicBezTo>
                <a:cubicBezTo>
                  <a:pt x="1739" y="534"/>
                  <a:pt x="1739" y="540"/>
                  <a:pt x="1739" y="553"/>
                </a:cubicBezTo>
                <a:cubicBezTo>
                  <a:pt x="1733" y="572"/>
                  <a:pt x="1733" y="572"/>
                  <a:pt x="1733" y="572"/>
                </a:cubicBezTo>
                <a:cubicBezTo>
                  <a:pt x="1733" y="584"/>
                  <a:pt x="1733" y="597"/>
                  <a:pt x="1726" y="604"/>
                </a:cubicBezTo>
                <a:cubicBezTo>
                  <a:pt x="1726" y="623"/>
                  <a:pt x="1726" y="635"/>
                  <a:pt x="1720" y="648"/>
                </a:cubicBezTo>
                <a:cubicBezTo>
                  <a:pt x="1720" y="648"/>
                  <a:pt x="1720" y="642"/>
                  <a:pt x="1720" y="654"/>
                </a:cubicBezTo>
                <a:cubicBezTo>
                  <a:pt x="1714" y="661"/>
                  <a:pt x="1714" y="661"/>
                  <a:pt x="1714" y="661"/>
                </a:cubicBezTo>
                <a:cubicBezTo>
                  <a:pt x="1701" y="699"/>
                  <a:pt x="1689" y="730"/>
                  <a:pt x="1651" y="775"/>
                </a:cubicBezTo>
                <a:cubicBezTo>
                  <a:pt x="1651" y="769"/>
                  <a:pt x="1664" y="762"/>
                  <a:pt x="1670" y="750"/>
                </a:cubicBezTo>
                <a:close/>
                <a:moveTo>
                  <a:pt x="1733" y="464"/>
                </a:moveTo>
                <a:cubicBezTo>
                  <a:pt x="1733" y="464"/>
                  <a:pt x="1733" y="464"/>
                  <a:pt x="1733" y="458"/>
                </a:cubicBezTo>
                <a:cubicBezTo>
                  <a:pt x="1733" y="464"/>
                  <a:pt x="1733" y="464"/>
                  <a:pt x="1733" y="464"/>
                </a:cubicBezTo>
                <a:cubicBezTo>
                  <a:pt x="1733" y="464"/>
                  <a:pt x="1733" y="464"/>
                  <a:pt x="1733" y="464"/>
                </a:cubicBezTo>
                <a:close/>
                <a:moveTo>
                  <a:pt x="998" y="1086"/>
                </a:moveTo>
                <a:cubicBezTo>
                  <a:pt x="1017" y="1086"/>
                  <a:pt x="1017" y="1086"/>
                  <a:pt x="1017" y="1086"/>
                </a:cubicBezTo>
                <a:cubicBezTo>
                  <a:pt x="1011" y="1086"/>
                  <a:pt x="1011" y="1086"/>
                  <a:pt x="998" y="1086"/>
                </a:cubicBezTo>
                <a:close/>
                <a:moveTo>
                  <a:pt x="1733" y="464"/>
                </a:moveTo>
                <a:cubicBezTo>
                  <a:pt x="1733" y="458"/>
                  <a:pt x="1733" y="458"/>
                  <a:pt x="1733" y="458"/>
                </a:cubicBezTo>
                <a:cubicBezTo>
                  <a:pt x="1733" y="458"/>
                  <a:pt x="1733" y="458"/>
                  <a:pt x="1733" y="464"/>
                </a:cubicBezTo>
                <a:close/>
                <a:moveTo>
                  <a:pt x="603" y="1124"/>
                </a:moveTo>
                <a:cubicBezTo>
                  <a:pt x="590" y="1124"/>
                  <a:pt x="584" y="1124"/>
                  <a:pt x="578" y="1124"/>
                </a:cubicBezTo>
                <a:cubicBezTo>
                  <a:pt x="578" y="1124"/>
                  <a:pt x="590" y="1124"/>
                  <a:pt x="603" y="1124"/>
                </a:cubicBezTo>
                <a:close/>
                <a:moveTo>
                  <a:pt x="1011" y="1086"/>
                </a:moveTo>
                <a:cubicBezTo>
                  <a:pt x="1011" y="1086"/>
                  <a:pt x="1011" y="1086"/>
                  <a:pt x="998" y="1086"/>
                </a:cubicBezTo>
                <a:cubicBezTo>
                  <a:pt x="998" y="1086"/>
                  <a:pt x="998" y="1086"/>
                  <a:pt x="998" y="1086"/>
                </a:cubicBezTo>
                <a:cubicBezTo>
                  <a:pt x="1011" y="1086"/>
                  <a:pt x="1011" y="1086"/>
                  <a:pt x="1011" y="1086"/>
                </a:cubicBezTo>
                <a:close/>
                <a:moveTo>
                  <a:pt x="1030" y="1080"/>
                </a:moveTo>
                <a:cubicBezTo>
                  <a:pt x="1023" y="1080"/>
                  <a:pt x="1017" y="1086"/>
                  <a:pt x="1011" y="1086"/>
                </a:cubicBezTo>
                <a:cubicBezTo>
                  <a:pt x="1017" y="1086"/>
                  <a:pt x="1023" y="1080"/>
                  <a:pt x="1030" y="1080"/>
                </a:cubicBezTo>
                <a:cubicBezTo>
                  <a:pt x="1030" y="1080"/>
                  <a:pt x="1030" y="1080"/>
                  <a:pt x="1030" y="1080"/>
                </a:cubicBezTo>
                <a:close/>
                <a:moveTo>
                  <a:pt x="1325" y="991"/>
                </a:moveTo>
                <a:cubicBezTo>
                  <a:pt x="1325" y="991"/>
                  <a:pt x="1331" y="991"/>
                  <a:pt x="1337" y="991"/>
                </a:cubicBezTo>
                <a:cubicBezTo>
                  <a:pt x="1337" y="991"/>
                  <a:pt x="1331" y="991"/>
                  <a:pt x="1325" y="991"/>
                </a:cubicBezTo>
                <a:close/>
                <a:moveTo>
                  <a:pt x="1538" y="883"/>
                </a:moveTo>
                <a:cubicBezTo>
                  <a:pt x="1538" y="883"/>
                  <a:pt x="1538" y="883"/>
                  <a:pt x="1538" y="883"/>
                </a:cubicBezTo>
                <a:cubicBezTo>
                  <a:pt x="1544" y="883"/>
                  <a:pt x="1544" y="883"/>
                  <a:pt x="1544" y="883"/>
                </a:cubicBezTo>
                <a:cubicBezTo>
                  <a:pt x="1544" y="876"/>
                  <a:pt x="1544" y="876"/>
                  <a:pt x="1551" y="876"/>
                </a:cubicBezTo>
                <a:cubicBezTo>
                  <a:pt x="1551" y="870"/>
                  <a:pt x="1551" y="870"/>
                  <a:pt x="1551" y="870"/>
                </a:cubicBezTo>
                <a:cubicBezTo>
                  <a:pt x="1551" y="870"/>
                  <a:pt x="1551" y="870"/>
                  <a:pt x="1551" y="870"/>
                </a:cubicBezTo>
                <a:cubicBezTo>
                  <a:pt x="1557" y="870"/>
                  <a:pt x="1557" y="870"/>
                  <a:pt x="1557" y="870"/>
                </a:cubicBezTo>
                <a:cubicBezTo>
                  <a:pt x="1551" y="870"/>
                  <a:pt x="1551" y="870"/>
                  <a:pt x="1551" y="870"/>
                </a:cubicBezTo>
                <a:cubicBezTo>
                  <a:pt x="1544" y="876"/>
                  <a:pt x="1544" y="876"/>
                  <a:pt x="1525" y="889"/>
                </a:cubicBezTo>
                <a:cubicBezTo>
                  <a:pt x="1525" y="896"/>
                  <a:pt x="1525" y="896"/>
                  <a:pt x="1525" y="896"/>
                </a:cubicBezTo>
                <a:cubicBezTo>
                  <a:pt x="1532" y="889"/>
                  <a:pt x="1538" y="883"/>
                  <a:pt x="1538" y="883"/>
                </a:cubicBezTo>
                <a:cubicBezTo>
                  <a:pt x="1538" y="883"/>
                  <a:pt x="1538" y="883"/>
                  <a:pt x="1538" y="883"/>
                </a:cubicBezTo>
                <a:close/>
                <a:moveTo>
                  <a:pt x="998" y="1086"/>
                </a:moveTo>
                <a:cubicBezTo>
                  <a:pt x="998" y="1086"/>
                  <a:pt x="998" y="1086"/>
                  <a:pt x="998" y="1086"/>
                </a:cubicBezTo>
                <a:cubicBezTo>
                  <a:pt x="998" y="1086"/>
                  <a:pt x="998" y="1086"/>
                  <a:pt x="992" y="1086"/>
                </a:cubicBezTo>
                <a:cubicBezTo>
                  <a:pt x="998" y="1086"/>
                  <a:pt x="998" y="1086"/>
                  <a:pt x="998" y="1086"/>
                </a:cubicBezTo>
                <a:close/>
                <a:moveTo>
                  <a:pt x="615" y="1124"/>
                </a:moveTo>
                <a:cubicBezTo>
                  <a:pt x="628" y="1124"/>
                  <a:pt x="622" y="1124"/>
                  <a:pt x="641" y="1124"/>
                </a:cubicBezTo>
                <a:cubicBezTo>
                  <a:pt x="641" y="1124"/>
                  <a:pt x="641" y="1124"/>
                  <a:pt x="641" y="1124"/>
                </a:cubicBezTo>
                <a:cubicBezTo>
                  <a:pt x="641" y="1124"/>
                  <a:pt x="641" y="1124"/>
                  <a:pt x="641" y="1124"/>
                </a:cubicBezTo>
                <a:cubicBezTo>
                  <a:pt x="641" y="1124"/>
                  <a:pt x="647" y="1124"/>
                  <a:pt x="653" y="1124"/>
                </a:cubicBezTo>
                <a:cubicBezTo>
                  <a:pt x="653" y="1124"/>
                  <a:pt x="653" y="1124"/>
                  <a:pt x="653" y="1124"/>
                </a:cubicBezTo>
                <a:cubicBezTo>
                  <a:pt x="634" y="1124"/>
                  <a:pt x="615" y="1124"/>
                  <a:pt x="603" y="1124"/>
                </a:cubicBezTo>
                <a:cubicBezTo>
                  <a:pt x="609" y="1124"/>
                  <a:pt x="609" y="1124"/>
                  <a:pt x="615" y="1124"/>
                </a:cubicBezTo>
                <a:close/>
                <a:moveTo>
                  <a:pt x="1701" y="692"/>
                </a:moveTo>
                <a:cubicBezTo>
                  <a:pt x="1701" y="699"/>
                  <a:pt x="1701" y="699"/>
                  <a:pt x="1701" y="699"/>
                </a:cubicBezTo>
                <a:cubicBezTo>
                  <a:pt x="1701" y="692"/>
                  <a:pt x="1701" y="692"/>
                  <a:pt x="1701" y="692"/>
                </a:cubicBezTo>
                <a:close/>
                <a:moveTo>
                  <a:pt x="873" y="1105"/>
                </a:moveTo>
                <a:cubicBezTo>
                  <a:pt x="879" y="1105"/>
                  <a:pt x="879" y="1105"/>
                  <a:pt x="879" y="1105"/>
                </a:cubicBezTo>
                <a:cubicBezTo>
                  <a:pt x="904" y="1099"/>
                  <a:pt x="923" y="1099"/>
                  <a:pt x="936" y="1099"/>
                </a:cubicBezTo>
                <a:cubicBezTo>
                  <a:pt x="942" y="1099"/>
                  <a:pt x="942" y="1099"/>
                  <a:pt x="942" y="1099"/>
                </a:cubicBezTo>
                <a:cubicBezTo>
                  <a:pt x="942" y="1099"/>
                  <a:pt x="942" y="1099"/>
                  <a:pt x="942" y="1092"/>
                </a:cubicBezTo>
                <a:cubicBezTo>
                  <a:pt x="942" y="1099"/>
                  <a:pt x="936" y="1099"/>
                  <a:pt x="936" y="1099"/>
                </a:cubicBezTo>
                <a:cubicBezTo>
                  <a:pt x="910" y="1099"/>
                  <a:pt x="885" y="1105"/>
                  <a:pt x="873" y="1105"/>
                </a:cubicBezTo>
                <a:close/>
                <a:moveTo>
                  <a:pt x="992" y="1086"/>
                </a:moveTo>
                <a:cubicBezTo>
                  <a:pt x="986" y="1086"/>
                  <a:pt x="986" y="1092"/>
                  <a:pt x="986" y="1092"/>
                </a:cubicBezTo>
                <a:cubicBezTo>
                  <a:pt x="986" y="1086"/>
                  <a:pt x="992" y="1086"/>
                  <a:pt x="992" y="1086"/>
                </a:cubicBezTo>
                <a:close/>
                <a:moveTo>
                  <a:pt x="1168" y="1048"/>
                </a:moveTo>
                <a:cubicBezTo>
                  <a:pt x="1180" y="1048"/>
                  <a:pt x="1168" y="1048"/>
                  <a:pt x="1193" y="1042"/>
                </a:cubicBezTo>
                <a:cubicBezTo>
                  <a:pt x="1193" y="1042"/>
                  <a:pt x="1193" y="1042"/>
                  <a:pt x="1168" y="1048"/>
                </a:cubicBezTo>
                <a:close/>
                <a:moveTo>
                  <a:pt x="1664" y="286"/>
                </a:moveTo>
                <a:cubicBezTo>
                  <a:pt x="1664" y="286"/>
                  <a:pt x="1664" y="286"/>
                  <a:pt x="1664" y="286"/>
                </a:cubicBezTo>
                <a:close/>
                <a:moveTo>
                  <a:pt x="1664" y="286"/>
                </a:moveTo>
                <a:cubicBezTo>
                  <a:pt x="1664" y="286"/>
                  <a:pt x="1664" y="286"/>
                  <a:pt x="1664" y="286"/>
                </a:cubicBezTo>
                <a:cubicBezTo>
                  <a:pt x="1664" y="286"/>
                  <a:pt x="1664" y="286"/>
                  <a:pt x="1664" y="286"/>
                </a:cubicBezTo>
                <a:cubicBezTo>
                  <a:pt x="1664" y="286"/>
                  <a:pt x="1664" y="286"/>
                  <a:pt x="1664" y="286"/>
                </a:cubicBezTo>
                <a:close/>
                <a:moveTo>
                  <a:pt x="258" y="502"/>
                </a:moveTo>
                <a:cubicBezTo>
                  <a:pt x="258" y="502"/>
                  <a:pt x="258" y="502"/>
                  <a:pt x="264" y="502"/>
                </a:cubicBezTo>
                <a:cubicBezTo>
                  <a:pt x="264" y="496"/>
                  <a:pt x="264" y="496"/>
                  <a:pt x="270" y="496"/>
                </a:cubicBezTo>
                <a:cubicBezTo>
                  <a:pt x="264" y="502"/>
                  <a:pt x="258" y="502"/>
                  <a:pt x="258" y="502"/>
                </a:cubicBezTo>
                <a:cubicBezTo>
                  <a:pt x="258" y="502"/>
                  <a:pt x="258" y="502"/>
                  <a:pt x="258" y="502"/>
                </a:cubicBezTo>
                <a:cubicBezTo>
                  <a:pt x="251" y="508"/>
                  <a:pt x="251" y="508"/>
                  <a:pt x="251" y="508"/>
                </a:cubicBezTo>
                <a:cubicBezTo>
                  <a:pt x="239" y="515"/>
                  <a:pt x="226" y="527"/>
                  <a:pt x="226" y="534"/>
                </a:cubicBezTo>
                <a:cubicBezTo>
                  <a:pt x="214" y="540"/>
                  <a:pt x="226" y="534"/>
                  <a:pt x="226" y="534"/>
                </a:cubicBezTo>
                <a:cubicBezTo>
                  <a:pt x="226" y="534"/>
                  <a:pt x="226" y="534"/>
                  <a:pt x="208" y="546"/>
                </a:cubicBezTo>
                <a:cubicBezTo>
                  <a:pt x="208" y="546"/>
                  <a:pt x="208" y="546"/>
                  <a:pt x="195" y="553"/>
                </a:cubicBezTo>
                <a:cubicBezTo>
                  <a:pt x="176" y="572"/>
                  <a:pt x="120" y="642"/>
                  <a:pt x="95" y="673"/>
                </a:cubicBezTo>
                <a:cubicBezTo>
                  <a:pt x="95" y="680"/>
                  <a:pt x="88" y="692"/>
                  <a:pt x="82" y="699"/>
                </a:cubicBezTo>
                <a:cubicBezTo>
                  <a:pt x="88" y="686"/>
                  <a:pt x="95" y="673"/>
                  <a:pt x="107" y="661"/>
                </a:cubicBezTo>
                <a:cubicBezTo>
                  <a:pt x="120" y="642"/>
                  <a:pt x="132" y="629"/>
                  <a:pt x="145" y="610"/>
                </a:cubicBezTo>
                <a:cubicBezTo>
                  <a:pt x="145" y="610"/>
                  <a:pt x="145" y="610"/>
                  <a:pt x="139" y="629"/>
                </a:cubicBezTo>
                <a:cubicBezTo>
                  <a:pt x="176" y="572"/>
                  <a:pt x="208" y="540"/>
                  <a:pt x="308" y="470"/>
                </a:cubicBezTo>
                <a:cubicBezTo>
                  <a:pt x="295" y="477"/>
                  <a:pt x="277" y="489"/>
                  <a:pt x="258" y="502"/>
                </a:cubicBezTo>
                <a:close/>
                <a:moveTo>
                  <a:pt x="195" y="1029"/>
                </a:moveTo>
                <a:cubicBezTo>
                  <a:pt x="195" y="1029"/>
                  <a:pt x="195" y="1029"/>
                  <a:pt x="195" y="1029"/>
                </a:cubicBezTo>
                <a:cubicBezTo>
                  <a:pt x="195" y="1029"/>
                  <a:pt x="195" y="1029"/>
                  <a:pt x="195" y="1029"/>
                </a:cubicBezTo>
                <a:close/>
                <a:moveTo>
                  <a:pt x="189" y="1022"/>
                </a:moveTo>
                <a:cubicBezTo>
                  <a:pt x="189" y="1022"/>
                  <a:pt x="189" y="1022"/>
                  <a:pt x="189" y="1022"/>
                </a:cubicBezTo>
                <a:cubicBezTo>
                  <a:pt x="195" y="1029"/>
                  <a:pt x="195" y="1029"/>
                  <a:pt x="195" y="1029"/>
                </a:cubicBezTo>
                <a:cubicBezTo>
                  <a:pt x="189" y="1029"/>
                  <a:pt x="189" y="1029"/>
                  <a:pt x="189" y="1029"/>
                </a:cubicBezTo>
                <a:cubicBezTo>
                  <a:pt x="182" y="1022"/>
                  <a:pt x="182" y="1022"/>
                  <a:pt x="182" y="1022"/>
                </a:cubicBezTo>
                <a:cubicBezTo>
                  <a:pt x="189" y="1022"/>
                  <a:pt x="189" y="1022"/>
                  <a:pt x="189" y="1022"/>
                </a:cubicBezTo>
                <a:cubicBezTo>
                  <a:pt x="189" y="1022"/>
                  <a:pt x="189" y="1022"/>
                  <a:pt x="189" y="1022"/>
                </a:cubicBezTo>
                <a:close/>
                <a:moveTo>
                  <a:pt x="390" y="1092"/>
                </a:moveTo>
                <a:cubicBezTo>
                  <a:pt x="371" y="1086"/>
                  <a:pt x="358" y="1080"/>
                  <a:pt x="346" y="1080"/>
                </a:cubicBezTo>
                <a:cubicBezTo>
                  <a:pt x="358" y="1086"/>
                  <a:pt x="371" y="1086"/>
                  <a:pt x="390" y="1092"/>
                </a:cubicBezTo>
                <a:close/>
                <a:moveTo>
                  <a:pt x="553" y="1111"/>
                </a:moveTo>
                <a:cubicBezTo>
                  <a:pt x="546" y="1111"/>
                  <a:pt x="546" y="1111"/>
                  <a:pt x="546" y="1111"/>
                </a:cubicBezTo>
                <a:cubicBezTo>
                  <a:pt x="553" y="1111"/>
                  <a:pt x="553" y="1111"/>
                  <a:pt x="553" y="1111"/>
                </a:cubicBezTo>
                <a:cubicBezTo>
                  <a:pt x="553" y="1111"/>
                  <a:pt x="553" y="1111"/>
                  <a:pt x="553" y="1111"/>
                </a:cubicBezTo>
                <a:cubicBezTo>
                  <a:pt x="553" y="1111"/>
                  <a:pt x="553" y="1111"/>
                  <a:pt x="553" y="1111"/>
                </a:cubicBezTo>
                <a:close/>
                <a:moveTo>
                  <a:pt x="553" y="1111"/>
                </a:moveTo>
                <a:cubicBezTo>
                  <a:pt x="565" y="1111"/>
                  <a:pt x="565" y="1111"/>
                  <a:pt x="553" y="1111"/>
                </a:cubicBezTo>
                <a:cubicBezTo>
                  <a:pt x="565" y="1111"/>
                  <a:pt x="565" y="1111"/>
                  <a:pt x="572" y="1111"/>
                </a:cubicBezTo>
                <a:cubicBezTo>
                  <a:pt x="572" y="1111"/>
                  <a:pt x="572" y="1111"/>
                  <a:pt x="572" y="1111"/>
                </a:cubicBezTo>
                <a:cubicBezTo>
                  <a:pt x="565" y="1111"/>
                  <a:pt x="553" y="1111"/>
                  <a:pt x="553" y="1111"/>
                </a:cubicBezTo>
                <a:cubicBezTo>
                  <a:pt x="553" y="1111"/>
                  <a:pt x="553" y="1111"/>
                  <a:pt x="553" y="1111"/>
                </a:cubicBezTo>
                <a:close/>
                <a:moveTo>
                  <a:pt x="546" y="1111"/>
                </a:moveTo>
                <a:cubicBezTo>
                  <a:pt x="546" y="1111"/>
                  <a:pt x="546" y="1111"/>
                  <a:pt x="546" y="1111"/>
                </a:cubicBezTo>
                <a:cubicBezTo>
                  <a:pt x="540" y="1111"/>
                  <a:pt x="540" y="1111"/>
                  <a:pt x="540" y="1111"/>
                </a:cubicBezTo>
                <a:cubicBezTo>
                  <a:pt x="546" y="1111"/>
                  <a:pt x="546" y="1111"/>
                  <a:pt x="546" y="1111"/>
                </a:cubicBezTo>
                <a:close/>
                <a:moveTo>
                  <a:pt x="540" y="1111"/>
                </a:moveTo>
                <a:cubicBezTo>
                  <a:pt x="534" y="1111"/>
                  <a:pt x="534" y="1111"/>
                  <a:pt x="521" y="1111"/>
                </a:cubicBezTo>
                <a:cubicBezTo>
                  <a:pt x="528" y="1111"/>
                  <a:pt x="534" y="1111"/>
                  <a:pt x="540" y="1111"/>
                </a:cubicBezTo>
                <a:close/>
                <a:moveTo>
                  <a:pt x="597" y="1111"/>
                </a:moveTo>
                <a:cubicBezTo>
                  <a:pt x="590" y="1111"/>
                  <a:pt x="584" y="1111"/>
                  <a:pt x="584" y="1111"/>
                </a:cubicBezTo>
                <a:cubicBezTo>
                  <a:pt x="584" y="1111"/>
                  <a:pt x="584" y="1111"/>
                  <a:pt x="584" y="1111"/>
                </a:cubicBezTo>
                <a:cubicBezTo>
                  <a:pt x="584" y="1111"/>
                  <a:pt x="590" y="1111"/>
                  <a:pt x="597" y="1111"/>
                </a:cubicBezTo>
                <a:close/>
                <a:moveTo>
                  <a:pt x="553" y="1111"/>
                </a:moveTo>
                <a:cubicBezTo>
                  <a:pt x="553" y="1111"/>
                  <a:pt x="553" y="1111"/>
                  <a:pt x="553" y="1111"/>
                </a:cubicBezTo>
                <a:cubicBezTo>
                  <a:pt x="553" y="1111"/>
                  <a:pt x="553" y="1111"/>
                  <a:pt x="553" y="1111"/>
                </a:cubicBezTo>
                <a:cubicBezTo>
                  <a:pt x="553" y="1111"/>
                  <a:pt x="553" y="1111"/>
                  <a:pt x="553" y="1111"/>
                </a:cubicBezTo>
                <a:close/>
                <a:moveTo>
                  <a:pt x="565" y="1111"/>
                </a:moveTo>
                <a:cubicBezTo>
                  <a:pt x="565" y="1111"/>
                  <a:pt x="565" y="1111"/>
                  <a:pt x="572" y="1111"/>
                </a:cubicBezTo>
                <a:cubicBezTo>
                  <a:pt x="572" y="1111"/>
                  <a:pt x="572" y="1111"/>
                  <a:pt x="578" y="1111"/>
                </a:cubicBezTo>
                <a:cubicBezTo>
                  <a:pt x="572" y="1111"/>
                  <a:pt x="572" y="1111"/>
                  <a:pt x="565" y="1111"/>
                </a:cubicBezTo>
                <a:close/>
                <a:moveTo>
                  <a:pt x="1682" y="299"/>
                </a:moveTo>
                <a:cubicBezTo>
                  <a:pt x="1670" y="292"/>
                  <a:pt x="1670" y="292"/>
                  <a:pt x="1670" y="292"/>
                </a:cubicBezTo>
                <a:cubicBezTo>
                  <a:pt x="1682" y="299"/>
                  <a:pt x="1670" y="292"/>
                  <a:pt x="1682" y="299"/>
                </a:cubicBezTo>
                <a:close/>
                <a:moveTo>
                  <a:pt x="120" y="972"/>
                </a:moveTo>
                <a:cubicBezTo>
                  <a:pt x="107" y="965"/>
                  <a:pt x="107" y="965"/>
                  <a:pt x="101" y="959"/>
                </a:cubicBezTo>
                <a:cubicBezTo>
                  <a:pt x="107" y="965"/>
                  <a:pt x="107" y="965"/>
                  <a:pt x="120" y="972"/>
                </a:cubicBezTo>
                <a:close/>
                <a:moveTo>
                  <a:pt x="251" y="496"/>
                </a:moveTo>
                <a:cubicBezTo>
                  <a:pt x="251" y="502"/>
                  <a:pt x="251" y="502"/>
                  <a:pt x="251" y="502"/>
                </a:cubicBezTo>
                <a:cubicBezTo>
                  <a:pt x="251" y="496"/>
                  <a:pt x="251" y="496"/>
                  <a:pt x="251" y="496"/>
                </a:cubicBezTo>
                <a:cubicBezTo>
                  <a:pt x="251" y="496"/>
                  <a:pt x="251" y="496"/>
                  <a:pt x="251" y="496"/>
                </a:cubicBezTo>
                <a:close/>
                <a:moveTo>
                  <a:pt x="321" y="451"/>
                </a:moveTo>
                <a:cubicBezTo>
                  <a:pt x="308" y="464"/>
                  <a:pt x="283" y="477"/>
                  <a:pt x="258" y="496"/>
                </a:cubicBezTo>
                <a:cubicBezTo>
                  <a:pt x="283" y="477"/>
                  <a:pt x="302" y="464"/>
                  <a:pt x="321" y="451"/>
                </a:cubicBezTo>
                <a:close/>
                <a:moveTo>
                  <a:pt x="76" y="927"/>
                </a:moveTo>
                <a:cubicBezTo>
                  <a:pt x="76" y="921"/>
                  <a:pt x="70" y="921"/>
                  <a:pt x="70" y="921"/>
                </a:cubicBezTo>
                <a:cubicBezTo>
                  <a:pt x="70" y="921"/>
                  <a:pt x="76" y="921"/>
                  <a:pt x="76" y="927"/>
                </a:cubicBezTo>
                <a:cubicBezTo>
                  <a:pt x="76" y="927"/>
                  <a:pt x="76" y="927"/>
                  <a:pt x="76" y="927"/>
                </a:cubicBezTo>
                <a:close/>
                <a:moveTo>
                  <a:pt x="264" y="489"/>
                </a:moveTo>
                <a:cubicBezTo>
                  <a:pt x="264" y="496"/>
                  <a:pt x="258" y="496"/>
                  <a:pt x="251" y="496"/>
                </a:cubicBezTo>
                <a:cubicBezTo>
                  <a:pt x="264" y="489"/>
                  <a:pt x="264" y="489"/>
                  <a:pt x="264" y="489"/>
                </a:cubicBezTo>
                <a:close/>
                <a:moveTo>
                  <a:pt x="572" y="1124"/>
                </a:moveTo>
                <a:cubicBezTo>
                  <a:pt x="578" y="1124"/>
                  <a:pt x="578" y="1124"/>
                  <a:pt x="578" y="1124"/>
                </a:cubicBezTo>
                <a:cubicBezTo>
                  <a:pt x="578" y="1124"/>
                  <a:pt x="578" y="1124"/>
                  <a:pt x="572" y="1124"/>
                </a:cubicBezTo>
                <a:close/>
                <a:moveTo>
                  <a:pt x="1023" y="235"/>
                </a:moveTo>
                <a:cubicBezTo>
                  <a:pt x="1023" y="235"/>
                  <a:pt x="1023" y="235"/>
                  <a:pt x="992" y="235"/>
                </a:cubicBezTo>
                <a:cubicBezTo>
                  <a:pt x="998" y="235"/>
                  <a:pt x="1017" y="235"/>
                  <a:pt x="1023" y="235"/>
                </a:cubicBezTo>
                <a:cubicBezTo>
                  <a:pt x="1023" y="235"/>
                  <a:pt x="1023" y="235"/>
                  <a:pt x="1023" y="235"/>
                </a:cubicBezTo>
                <a:close/>
                <a:moveTo>
                  <a:pt x="1048" y="235"/>
                </a:moveTo>
                <a:cubicBezTo>
                  <a:pt x="1042" y="235"/>
                  <a:pt x="1030" y="235"/>
                  <a:pt x="1023" y="235"/>
                </a:cubicBezTo>
                <a:cubicBezTo>
                  <a:pt x="1036" y="235"/>
                  <a:pt x="1023" y="235"/>
                  <a:pt x="1042" y="235"/>
                </a:cubicBezTo>
                <a:cubicBezTo>
                  <a:pt x="1048" y="235"/>
                  <a:pt x="1048" y="235"/>
                  <a:pt x="1048" y="235"/>
                </a:cubicBezTo>
                <a:close/>
                <a:moveTo>
                  <a:pt x="503" y="1105"/>
                </a:moveTo>
                <a:cubicBezTo>
                  <a:pt x="496" y="1105"/>
                  <a:pt x="496" y="1105"/>
                  <a:pt x="496" y="1105"/>
                </a:cubicBezTo>
                <a:cubicBezTo>
                  <a:pt x="515" y="1111"/>
                  <a:pt x="503" y="1105"/>
                  <a:pt x="503" y="1105"/>
                </a:cubicBezTo>
                <a:close/>
                <a:moveTo>
                  <a:pt x="779" y="267"/>
                </a:moveTo>
                <a:cubicBezTo>
                  <a:pt x="779" y="267"/>
                  <a:pt x="779" y="267"/>
                  <a:pt x="779" y="267"/>
                </a:cubicBezTo>
                <a:cubicBezTo>
                  <a:pt x="779" y="267"/>
                  <a:pt x="779" y="267"/>
                  <a:pt x="779" y="267"/>
                </a:cubicBezTo>
                <a:cubicBezTo>
                  <a:pt x="791" y="267"/>
                  <a:pt x="797" y="267"/>
                  <a:pt x="810" y="261"/>
                </a:cubicBezTo>
                <a:cubicBezTo>
                  <a:pt x="829" y="261"/>
                  <a:pt x="848" y="254"/>
                  <a:pt x="867" y="254"/>
                </a:cubicBezTo>
                <a:cubicBezTo>
                  <a:pt x="873" y="254"/>
                  <a:pt x="873" y="254"/>
                  <a:pt x="873" y="254"/>
                </a:cubicBezTo>
                <a:cubicBezTo>
                  <a:pt x="873" y="248"/>
                  <a:pt x="873" y="248"/>
                  <a:pt x="873" y="248"/>
                </a:cubicBezTo>
                <a:cubicBezTo>
                  <a:pt x="885" y="248"/>
                  <a:pt x="885" y="248"/>
                  <a:pt x="885" y="248"/>
                </a:cubicBezTo>
                <a:cubicBezTo>
                  <a:pt x="885" y="248"/>
                  <a:pt x="885" y="248"/>
                  <a:pt x="854" y="254"/>
                </a:cubicBezTo>
                <a:cubicBezTo>
                  <a:pt x="835" y="254"/>
                  <a:pt x="816" y="261"/>
                  <a:pt x="791" y="267"/>
                </a:cubicBezTo>
                <a:cubicBezTo>
                  <a:pt x="791" y="267"/>
                  <a:pt x="791" y="267"/>
                  <a:pt x="791" y="267"/>
                </a:cubicBezTo>
                <a:cubicBezTo>
                  <a:pt x="760" y="273"/>
                  <a:pt x="760" y="273"/>
                  <a:pt x="760" y="273"/>
                </a:cubicBezTo>
                <a:cubicBezTo>
                  <a:pt x="766" y="273"/>
                  <a:pt x="766" y="273"/>
                  <a:pt x="766" y="273"/>
                </a:cubicBezTo>
                <a:cubicBezTo>
                  <a:pt x="747" y="273"/>
                  <a:pt x="722" y="280"/>
                  <a:pt x="703" y="286"/>
                </a:cubicBezTo>
                <a:cubicBezTo>
                  <a:pt x="703" y="286"/>
                  <a:pt x="710" y="286"/>
                  <a:pt x="747" y="273"/>
                </a:cubicBezTo>
                <a:cubicBezTo>
                  <a:pt x="747" y="280"/>
                  <a:pt x="741" y="280"/>
                  <a:pt x="741" y="280"/>
                </a:cubicBezTo>
                <a:cubicBezTo>
                  <a:pt x="754" y="273"/>
                  <a:pt x="760" y="273"/>
                  <a:pt x="779" y="267"/>
                </a:cubicBezTo>
                <a:close/>
                <a:moveTo>
                  <a:pt x="239" y="515"/>
                </a:moveTo>
                <a:cubicBezTo>
                  <a:pt x="251" y="508"/>
                  <a:pt x="251" y="508"/>
                  <a:pt x="258" y="502"/>
                </a:cubicBezTo>
                <a:cubicBezTo>
                  <a:pt x="251" y="508"/>
                  <a:pt x="251" y="508"/>
                  <a:pt x="226" y="527"/>
                </a:cubicBezTo>
                <a:cubicBezTo>
                  <a:pt x="239" y="515"/>
                  <a:pt x="239" y="515"/>
                  <a:pt x="239" y="515"/>
                </a:cubicBezTo>
                <a:close/>
                <a:moveTo>
                  <a:pt x="214" y="1042"/>
                </a:moveTo>
                <a:cubicBezTo>
                  <a:pt x="239" y="1048"/>
                  <a:pt x="239" y="1048"/>
                  <a:pt x="239" y="1048"/>
                </a:cubicBezTo>
                <a:cubicBezTo>
                  <a:pt x="226" y="1042"/>
                  <a:pt x="239" y="1048"/>
                  <a:pt x="214" y="1042"/>
                </a:cubicBezTo>
                <a:close/>
                <a:moveTo>
                  <a:pt x="1444" y="934"/>
                </a:moveTo>
                <a:cubicBezTo>
                  <a:pt x="1431" y="946"/>
                  <a:pt x="1438" y="940"/>
                  <a:pt x="1431" y="946"/>
                </a:cubicBezTo>
                <a:cubicBezTo>
                  <a:pt x="1444" y="940"/>
                  <a:pt x="1444" y="934"/>
                  <a:pt x="1444" y="934"/>
                </a:cubicBezTo>
                <a:close/>
                <a:moveTo>
                  <a:pt x="433" y="1099"/>
                </a:moveTo>
                <a:cubicBezTo>
                  <a:pt x="433" y="1099"/>
                  <a:pt x="440" y="1099"/>
                  <a:pt x="459" y="1105"/>
                </a:cubicBezTo>
                <a:cubicBezTo>
                  <a:pt x="446" y="1105"/>
                  <a:pt x="440" y="1099"/>
                  <a:pt x="433" y="1099"/>
                </a:cubicBezTo>
                <a:close/>
                <a:moveTo>
                  <a:pt x="509" y="1111"/>
                </a:moveTo>
                <a:cubicBezTo>
                  <a:pt x="496" y="1111"/>
                  <a:pt x="484" y="1105"/>
                  <a:pt x="471" y="1105"/>
                </a:cubicBezTo>
                <a:cubicBezTo>
                  <a:pt x="477" y="1105"/>
                  <a:pt x="477" y="1105"/>
                  <a:pt x="496" y="1105"/>
                </a:cubicBezTo>
                <a:cubicBezTo>
                  <a:pt x="477" y="1105"/>
                  <a:pt x="477" y="1105"/>
                  <a:pt x="477" y="1105"/>
                </a:cubicBezTo>
                <a:cubicBezTo>
                  <a:pt x="477" y="1105"/>
                  <a:pt x="477" y="1105"/>
                  <a:pt x="471" y="1105"/>
                </a:cubicBezTo>
                <a:cubicBezTo>
                  <a:pt x="465" y="1105"/>
                  <a:pt x="465" y="1105"/>
                  <a:pt x="459" y="1105"/>
                </a:cubicBezTo>
                <a:cubicBezTo>
                  <a:pt x="465" y="1105"/>
                  <a:pt x="477" y="1105"/>
                  <a:pt x="484" y="1105"/>
                </a:cubicBezTo>
                <a:cubicBezTo>
                  <a:pt x="503" y="1111"/>
                  <a:pt x="509" y="1111"/>
                  <a:pt x="509" y="1111"/>
                </a:cubicBezTo>
                <a:close/>
                <a:moveTo>
                  <a:pt x="1419" y="953"/>
                </a:moveTo>
                <a:cubicBezTo>
                  <a:pt x="1419" y="953"/>
                  <a:pt x="1419" y="953"/>
                  <a:pt x="1419" y="953"/>
                </a:cubicBezTo>
                <a:cubicBezTo>
                  <a:pt x="1431" y="946"/>
                  <a:pt x="1431" y="946"/>
                  <a:pt x="1431" y="946"/>
                </a:cubicBezTo>
                <a:cubicBezTo>
                  <a:pt x="1419" y="953"/>
                  <a:pt x="1419" y="953"/>
                  <a:pt x="1419" y="953"/>
                </a:cubicBezTo>
                <a:close/>
                <a:moveTo>
                  <a:pt x="270" y="496"/>
                </a:moveTo>
                <a:cubicBezTo>
                  <a:pt x="270" y="496"/>
                  <a:pt x="270" y="496"/>
                  <a:pt x="283" y="483"/>
                </a:cubicBezTo>
                <a:cubicBezTo>
                  <a:pt x="270" y="489"/>
                  <a:pt x="283" y="483"/>
                  <a:pt x="270" y="496"/>
                </a:cubicBezTo>
                <a:close/>
                <a:moveTo>
                  <a:pt x="1513" y="896"/>
                </a:moveTo>
                <a:cubicBezTo>
                  <a:pt x="1513" y="896"/>
                  <a:pt x="1513" y="896"/>
                  <a:pt x="1507" y="896"/>
                </a:cubicBezTo>
                <a:cubicBezTo>
                  <a:pt x="1482" y="921"/>
                  <a:pt x="1482" y="921"/>
                  <a:pt x="1482" y="927"/>
                </a:cubicBezTo>
                <a:cubicBezTo>
                  <a:pt x="1482" y="921"/>
                  <a:pt x="1482" y="921"/>
                  <a:pt x="1488" y="921"/>
                </a:cubicBezTo>
                <a:cubicBezTo>
                  <a:pt x="1488" y="921"/>
                  <a:pt x="1488" y="921"/>
                  <a:pt x="1507" y="902"/>
                </a:cubicBezTo>
                <a:cubicBezTo>
                  <a:pt x="1525" y="889"/>
                  <a:pt x="1532" y="883"/>
                  <a:pt x="1557" y="864"/>
                </a:cubicBezTo>
                <a:cubicBezTo>
                  <a:pt x="1582" y="845"/>
                  <a:pt x="1576" y="857"/>
                  <a:pt x="1582" y="851"/>
                </a:cubicBezTo>
                <a:cubicBezTo>
                  <a:pt x="1532" y="883"/>
                  <a:pt x="1519" y="889"/>
                  <a:pt x="1488" y="908"/>
                </a:cubicBezTo>
                <a:cubicBezTo>
                  <a:pt x="1482" y="921"/>
                  <a:pt x="1482" y="921"/>
                  <a:pt x="1482" y="921"/>
                </a:cubicBezTo>
                <a:cubicBezTo>
                  <a:pt x="1519" y="896"/>
                  <a:pt x="1544" y="876"/>
                  <a:pt x="1551" y="870"/>
                </a:cubicBezTo>
                <a:cubicBezTo>
                  <a:pt x="1551" y="870"/>
                  <a:pt x="1544" y="870"/>
                  <a:pt x="1544" y="876"/>
                </a:cubicBezTo>
                <a:cubicBezTo>
                  <a:pt x="1538" y="883"/>
                  <a:pt x="1532" y="883"/>
                  <a:pt x="1513" y="896"/>
                </a:cubicBezTo>
                <a:cubicBezTo>
                  <a:pt x="1513" y="896"/>
                  <a:pt x="1507" y="902"/>
                  <a:pt x="1513" y="896"/>
                </a:cubicBezTo>
                <a:close/>
                <a:moveTo>
                  <a:pt x="1482" y="927"/>
                </a:moveTo>
                <a:cubicBezTo>
                  <a:pt x="1469" y="934"/>
                  <a:pt x="1469" y="934"/>
                  <a:pt x="1469" y="934"/>
                </a:cubicBezTo>
                <a:cubicBezTo>
                  <a:pt x="1475" y="927"/>
                  <a:pt x="1475" y="927"/>
                  <a:pt x="1482" y="927"/>
                </a:cubicBezTo>
                <a:close/>
                <a:moveTo>
                  <a:pt x="1733" y="470"/>
                </a:moveTo>
                <a:cubicBezTo>
                  <a:pt x="1726" y="458"/>
                  <a:pt x="1726" y="438"/>
                  <a:pt x="1726" y="458"/>
                </a:cubicBezTo>
                <a:cubicBezTo>
                  <a:pt x="1733" y="470"/>
                  <a:pt x="1733" y="470"/>
                  <a:pt x="1733" y="470"/>
                </a:cubicBezTo>
                <a:close/>
                <a:moveTo>
                  <a:pt x="88" y="686"/>
                </a:moveTo>
                <a:cubicBezTo>
                  <a:pt x="88" y="686"/>
                  <a:pt x="88" y="686"/>
                  <a:pt x="76" y="705"/>
                </a:cubicBezTo>
                <a:cubicBezTo>
                  <a:pt x="57" y="750"/>
                  <a:pt x="63" y="743"/>
                  <a:pt x="51" y="775"/>
                </a:cubicBezTo>
                <a:cubicBezTo>
                  <a:pt x="51" y="794"/>
                  <a:pt x="51" y="788"/>
                  <a:pt x="51" y="800"/>
                </a:cubicBezTo>
                <a:cubicBezTo>
                  <a:pt x="57" y="769"/>
                  <a:pt x="57" y="769"/>
                  <a:pt x="70" y="730"/>
                </a:cubicBezTo>
                <a:cubicBezTo>
                  <a:pt x="63" y="743"/>
                  <a:pt x="63" y="750"/>
                  <a:pt x="57" y="762"/>
                </a:cubicBezTo>
                <a:cubicBezTo>
                  <a:pt x="63" y="750"/>
                  <a:pt x="70" y="730"/>
                  <a:pt x="76" y="718"/>
                </a:cubicBezTo>
                <a:cubicBezTo>
                  <a:pt x="82" y="699"/>
                  <a:pt x="82" y="692"/>
                  <a:pt x="88" y="686"/>
                </a:cubicBezTo>
                <a:close/>
                <a:moveTo>
                  <a:pt x="1456" y="934"/>
                </a:moveTo>
                <a:cubicBezTo>
                  <a:pt x="1463" y="934"/>
                  <a:pt x="1469" y="927"/>
                  <a:pt x="1475" y="927"/>
                </a:cubicBezTo>
                <a:cubicBezTo>
                  <a:pt x="1475" y="927"/>
                  <a:pt x="1475" y="927"/>
                  <a:pt x="1475" y="927"/>
                </a:cubicBezTo>
                <a:cubicBezTo>
                  <a:pt x="1475" y="927"/>
                  <a:pt x="1475" y="927"/>
                  <a:pt x="1475" y="927"/>
                </a:cubicBezTo>
                <a:cubicBezTo>
                  <a:pt x="1475" y="921"/>
                  <a:pt x="1475" y="927"/>
                  <a:pt x="1475" y="921"/>
                </a:cubicBezTo>
                <a:cubicBezTo>
                  <a:pt x="1469" y="927"/>
                  <a:pt x="1469" y="927"/>
                  <a:pt x="1469" y="927"/>
                </a:cubicBezTo>
                <a:cubicBezTo>
                  <a:pt x="1463" y="927"/>
                  <a:pt x="1463" y="934"/>
                  <a:pt x="1456" y="934"/>
                </a:cubicBezTo>
                <a:close/>
                <a:moveTo>
                  <a:pt x="1444" y="940"/>
                </a:moveTo>
                <a:cubicBezTo>
                  <a:pt x="1456" y="934"/>
                  <a:pt x="1456" y="934"/>
                  <a:pt x="1456" y="934"/>
                </a:cubicBezTo>
                <a:cubicBezTo>
                  <a:pt x="1438" y="940"/>
                  <a:pt x="1431" y="946"/>
                  <a:pt x="1444" y="940"/>
                </a:cubicBezTo>
                <a:close/>
                <a:moveTo>
                  <a:pt x="1657" y="273"/>
                </a:moveTo>
                <a:cubicBezTo>
                  <a:pt x="1657" y="273"/>
                  <a:pt x="1657" y="273"/>
                  <a:pt x="1657" y="273"/>
                </a:cubicBezTo>
                <a:cubicBezTo>
                  <a:pt x="1657" y="273"/>
                  <a:pt x="1657" y="273"/>
                  <a:pt x="1657" y="273"/>
                </a:cubicBezTo>
                <a:cubicBezTo>
                  <a:pt x="1651" y="267"/>
                  <a:pt x="1651" y="267"/>
                  <a:pt x="1651" y="267"/>
                </a:cubicBezTo>
                <a:cubicBezTo>
                  <a:pt x="1664" y="280"/>
                  <a:pt x="1657" y="273"/>
                  <a:pt x="1664" y="286"/>
                </a:cubicBezTo>
                <a:cubicBezTo>
                  <a:pt x="1664" y="280"/>
                  <a:pt x="1664" y="280"/>
                  <a:pt x="1657" y="273"/>
                </a:cubicBezTo>
                <a:close/>
                <a:moveTo>
                  <a:pt x="1651" y="267"/>
                </a:moveTo>
                <a:cubicBezTo>
                  <a:pt x="1657" y="267"/>
                  <a:pt x="1657" y="273"/>
                  <a:pt x="1657" y="273"/>
                </a:cubicBezTo>
                <a:cubicBezTo>
                  <a:pt x="1657" y="267"/>
                  <a:pt x="1657" y="267"/>
                  <a:pt x="1651" y="267"/>
                </a:cubicBezTo>
                <a:close/>
                <a:moveTo>
                  <a:pt x="214" y="540"/>
                </a:moveTo>
                <a:cubicBezTo>
                  <a:pt x="226" y="527"/>
                  <a:pt x="245" y="515"/>
                  <a:pt x="258" y="502"/>
                </a:cubicBezTo>
                <a:cubicBezTo>
                  <a:pt x="239" y="515"/>
                  <a:pt x="226" y="527"/>
                  <a:pt x="214" y="540"/>
                </a:cubicBezTo>
                <a:close/>
                <a:moveTo>
                  <a:pt x="208" y="540"/>
                </a:moveTo>
                <a:cubicBezTo>
                  <a:pt x="214" y="540"/>
                  <a:pt x="214" y="540"/>
                  <a:pt x="214" y="534"/>
                </a:cubicBezTo>
                <a:cubicBezTo>
                  <a:pt x="208" y="546"/>
                  <a:pt x="201" y="546"/>
                  <a:pt x="208" y="540"/>
                </a:cubicBezTo>
                <a:close/>
                <a:moveTo>
                  <a:pt x="170" y="584"/>
                </a:moveTo>
                <a:cubicBezTo>
                  <a:pt x="176" y="578"/>
                  <a:pt x="176" y="572"/>
                  <a:pt x="182" y="565"/>
                </a:cubicBezTo>
                <a:cubicBezTo>
                  <a:pt x="170" y="578"/>
                  <a:pt x="164" y="584"/>
                  <a:pt x="151" y="597"/>
                </a:cubicBezTo>
                <a:cubicBezTo>
                  <a:pt x="151" y="597"/>
                  <a:pt x="151" y="597"/>
                  <a:pt x="145" y="604"/>
                </a:cubicBezTo>
                <a:cubicBezTo>
                  <a:pt x="151" y="597"/>
                  <a:pt x="157" y="591"/>
                  <a:pt x="170" y="584"/>
                </a:cubicBezTo>
                <a:close/>
                <a:moveTo>
                  <a:pt x="214" y="540"/>
                </a:moveTo>
                <a:cubicBezTo>
                  <a:pt x="208" y="540"/>
                  <a:pt x="208" y="540"/>
                  <a:pt x="208" y="540"/>
                </a:cubicBezTo>
                <a:cubicBezTo>
                  <a:pt x="201" y="546"/>
                  <a:pt x="195" y="553"/>
                  <a:pt x="189" y="559"/>
                </a:cubicBezTo>
                <a:cubicBezTo>
                  <a:pt x="195" y="553"/>
                  <a:pt x="201" y="553"/>
                  <a:pt x="214" y="540"/>
                </a:cubicBezTo>
                <a:close/>
                <a:moveTo>
                  <a:pt x="1695" y="699"/>
                </a:moveTo>
                <a:cubicBezTo>
                  <a:pt x="1701" y="692"/>
                  <a:pt x="1701" y="686"/>
                  <a:pt x="1707" y="673"/>
                </a:cubicBezTo>
                <a:cubicBezTo>
                  <a:pt x="1701" y="686"/>
                  <a:pt x="1695" y="699"/>
                  <a:pt x="1689" y="718"/>
                </a:cubicBezTo>
                <a:cubicBezTo>
                  <a:pt x="1689" y="718"/>
                  <a:pt x="1689" y="724"/>
                  <a:pt x="1695" y="699"/>
                </a:cubicBezTo>
                <a:close/>
                <a:moveTo>
                  <a:pt x="1720" y="388"/>
                </a:moveTo>
                <a:cubicBezTo>
                  <a:pt x="1720" y="400"/>
                  <a:pt x="1720" y="400"/>
                  <a:pt x="1720" y="400"/>
                </a:cubicBezTo>
                <a:cubicBezTo>
                  <a:pt x="1720" y="388"/>
                  <a:pt x="1720" y="388"/>
                  <a:pt x="1720" y="388"/>
                </a:cubicBezTo>
                <a:close/>
                <a:moveTo>
                  <a:pt x="1419" y="953"/>
                </a:moveTo>
                <a:cubicBezTo>
                  <a:pt x="1419" y="953"/>
                  <a:pt x="1419" y="953"/>
                  <a:pt x="1419" y="953"/>
                </a:cubicBezTo>
                <a:cubicBezTo>
                  <a:pt x="1419" y="953"/>
                  <a:pt x="1419" y="953"/>
                  <a:pt x="1419" y="953"/>
                </a:cubicBezTo>
                <a:cubicBezTo>
                  <a:pt x="1412" y="953"/>
                  <a:pt x="1406" y="959"/>
                  <a:pt x="1394" y="965"/>
                </a:cubicBezTo>
                <a:cubicBezTo>
                  <a:pt x="1387" y="965"/>
                  <a:pt x="1381" y="972"/>
                  <a:pt x="1369" y="978"/>
                </a:cubicBezTo>
                <a:cubicBezTo>
                  <a:pt x="1387" y="972"/>
                  <a:pt x="1400" y="959"/>
                  <a:pt x="1412" y="953"/>
                </a:cubicBezTo>
                <a:cubicBezTo>
                  <a:pt x="1406" y="959"/>
                  <a:pt x="1406" y="959"/>
                  <a:pt x="1400" y="965"/>
                </a:cubicBezTo>
                <a:cubicBezTo>
                  <a:pt x="1400" y="965"/>
                  <a:pt x="1400" y="959"/>
                  <a:pt x="1406" y="959"/>
                </a:cubicBezTo>
                <a:cubicBezTo>
                  <a:pt x="1419" y="953"/>
                  <a:pt x="1419" y="953"/>
                  <a:pt x="1419" y="953"/>
                </a:cubicBezTo>
                <a:close/>
                <a:moveTo>
                  <a:pt x="1707" y="356"/>
                </a:moveTo>
                <a:cubicBezTo>
                  <a:pt x="1707" y="350"/>
                  <a:pt x="1707" y="350"/>
                  <a:pt x="1707" y="350"/>
                </a:cubicBezTo>
                <a:cubicBezTo>
                  <a:pt x="1714" y="375"/>
                  <a:pt x="1714" y="375"/>
                  <a:pt x="1714" y="375"/>
                </a:cubicBezTo>
                <a:cubicBezTo>
                  <a:pt x="1714" y="369"/>
                  <a:pt x="1714" y="369"/>
                  <a:pt x="1714" y="369"/>
                </a:cubicBezTo>
                <a:cubicBezTo>
                  <a:pt x="1714" y="369"/>
                  <a:pt x="1714" y="369"/>
                  <a:pt x="1714" y="369"/>
                </a:cubicBezTo>
                <a:cubicBezTo>
                  <a:pt x="1714" y="369"/>
                  <a:pt x="1714" y="369"/>
                  <a:pt x="1714" y="369"/>
                </a:cubicBezTo>
                <a:cubicBezTo>
                  <a:pt x="1714" y="369"/>
                  <a:pt x="1714" y="369"/>
                  <a:pt x="1714" y="369"/>
                </a:cubicBezTo>
                <a:cubicBezTo>
                  <a:pt x="1714" y="362"/>
                  <a:pt x="1714" y="362"/>
                  <a:pt x="1714" y="362"/>
                </a:cubicBezTo>
                <a:cubicBezTo>
                  <a:pt x="1707" y="356"/>
                  <a:pt x="1707" y="356"/>
                  <a:pt x="1707" y="356"/>
                </a:cubicBezTo>
                <a:close/>
                <a:moveTo>
                  <a:pt x="1626" y="800"/>
                </a:moveTo>
                <a:cubicBezTo>
                  <a:pt x="1626" y="800"/>
                  <a:pt x="1626" y="800"/>
                  <a:pt x="1626" y="800"/>
                </a:cubicBezTo>
                <a:cubicBezTo>
                  <a:pt x="1626" y="800"/>
                  <a:pt x="1626" y="800"/>
                  <a:pt x="1626" y="800"/>
                </a:cubicBezTo>
                <a:cubicBezTo>
                  <a:pt x="1626" y="800"/>
                  <a:pt x="1626" y="800"/>
                  <a:pt x="1626" y="800"/>
                </a:cubicBezTo>
                <a:close/>
                <a:moveTo>
                  <a:pt x="1607" y="826"/>
                </a:moveTo>
                <a:cubicBezTo>
                  <a:pt x="1601" y="832"/>
                  <a:pt x="1607" y="813"/>
                  <a:pt x="1613" y="813"/>
                </a:cubicBezTo>
                <a:cubicBezTo>
                  <a:pt x="1620" y="807"/>
                  <a:pt x="1620" y="807"/>
                  <a:pt x="1620" y="807"/>
                </a:cubicBezTo>
                <a:cubicBezTo>
                  <a:pt x="1620" y="807"/>
                  <a:pt x="1620" y="807"/>
                  <a:pt x="1620" y="807"/>
                </a:cubicBezTo>
                <a:cubicBezTo>
                  <a:pt x="1620" y="807"/>
                  <a:pt x="1620" y="807"/>
                  <a:pt x="1607" y="826"/>
                </a:cubicBezTo>
                <a:close/>
                <a:moveTo>
                  <a:pt x="1620" y="807"/>
                </a:moveTo>
                <a:cubicBezTo>
                  <a:pt x="1626" y="800"/>
                  <a:pt x="1626" y="800"/>
                  <a:pt x="1626" y="800"/>
                </a:cubicBezTo>
                <a:cubicBezTo>
                  <a:pt x="1620" y="807"/>
                  <a:pt x="1620" y="807"/>
                  <a:pt x="1620" y="807"/>
                </a:cubicBezTo>
                <a:cubicBezTo>
                  <a:pt x="1620" y="807"/>
                  <a:pt x="1620" y="807"/>
                  <a:pt x="1620" y="807"/>
                </a:cubicBezTo>
                <a:close/>
                <a:moveTo>
                  <a:pt x="1638" y="788"/>
                </a:moveTo>
                <a:cubicBezTo>
                  <a:pt x="1638" y="788"/>
                  <a:pt x="1638" y="788"/>
                  <a:pt x="1638" y="781"/>
                </a:cubicBezTo>
                <a:cubicBezTo>
                  <a:pt x="1657" y="762"/>
                  <a:pt x="1645" y="775"/>
                  <a:pt x="1645" y="775"/>
                </a:cubicBezTo>
                <a:cubicBezTo>
                  <a:pt x="1645" y="775"/>
                  <a:pt x="1645" y="775"/>
                  <a:pt x="1651" y="769"/>
                </a:cubicBezTo>
                <a:cubicBezTo>
                  <a:pt x="1670" y="743"/>
                  <a:pt x="1670" y="743"/>
                  <a:pt x="1682" y="737"/>
                </a:cubicBezTo>
                <a:cubicBezTo>
                  <a:pt x="1682" y="737"/>
                  <a:pt x="1682" y="737"/>
                  <a:pt x="1689" y="724"/>
                </a:cubicBezTo>
                <a:cubicBezTo>
                  <a:pt x="1689" y="718"/>
                  <a:pt x="1689" y="718"/>
                  <a:pt x="1689" y="718"/>
                </a:cubicBezTo>
                <a:cubicBezTo>
                  <a:pt x="1689" y="718"/>
                  <a:pt x="1689" y="718"/>
                  <a:pt x="1689" y="724"/>
                </a:cubicBezTo>
                <a:cubicBezTo>
                  <a:pt x="1689" y="724"/>
                  <a:pt x="1689" y="724"/>
                  <a:pt x="1689" y="718"/>
                </a:cubicBezTo>
                <a:cubicBezTo>
                  <a:pt x="1695" y="699"/>
                  <a:pt x="1701" y="686"/>
                  <a:pt x="1707" y="673"/>
                </a:cubicBezTo>
                <a:cubicBezTo>
                  <a:pt x="1707" y="673"/>
                  <a:pt x="1707" y="680"/>
                  <a:pt x="1695" y="699"/>
                </a:cubicBezTo>
                <a:cubicBezTo>
                  <a:pt x="1689" y="724"/>
                  <a:pt x="1664" y="750"/>
                  <a:pt x="1632" y="788"/>
                </a:cubicBezTo>
                <a:cubicBezTo>
                  <a:pt x="1626" y="800"/>
                  <a:pt x="1632" y="794"/>
                  <a:pt x="1632" y="788"/>
                </a:cubicBezTo>
                <a:cubicBezTo>
                  <a:pt x="1632" y="794"/>
                  <a:pt x="1632" y="794"/>
                  <a:pt x="1632" y="794"/>
                </a:cubicBezTo>
                <a:cubicBezTo>
                  <a:pt x="1632" y="794"/>
                  <a:pt x="1626" y="794"/>
                  <a:pt x="1626" y="800"/>
                </a:cubicBezTo>
                <a:cubicBezTo>
                  <a:pt x="1632" y="794"/>
                  <a:pt x="1632" y="788"/>
                  <a:pt x="1638" y="781"/>
                </a:cubicBezTo>
                <a:cubicBezTo>
                  <a:pt x="1638" y="788"/>
                  <a:pt x="1638" y="788"/>
                  <a:pt x="1638" y="788"/>
                </a:cubicBezTo>
                <a:close/>
                <a:moveTo>
                  <a:pt x="1707" y="350"/>
                </a:moveTo>
                <a:cubicBezTo>
                  <a:pt x="1701" y="343"/>
                  <a:pt x="1701" y="343"/>
                  <a:pt x="1701" y="337"/>
                </a:cubicBezTo>
                <a:cubicBezTo>
                  <a:pt x="1701" y="343"/>
                  <a:pt x="1707" y="343"/>
                  <a:pt x="1707" y="350"/>
                </a:cubicBezTo>
                <a:close/>
                <a:moveTo>
                  <a:pt x="1720" y="381"/>
                </a:moveTo>
                <a:cubicBezTo>
                  <a:pt x="1720" y="381"/>
                  <a:pt x="1720" y="381"/>
                  <a:pt x="1714" y="369"/>
                </a:cubicBezTo>
                <a:cubicBezTo>
                  <a:pt x="1714" y="375"/>
                  <a:pt x="1714" y="375"/>
                  <a:pt x="1714" y="375"/>
                </a:cubicBezTo>
                <a:cubicBezTo>
                  <a:pt x="1720" y="381"/>
                  <a:pt x="1720" y="381"/>
                  <a:pt x="1720" y="381"/>
                </a:cubicBezTo>
                <a:close/>
                <a:moveTo>
                  <a:pt x="917" y="242"/>
                </a:moveTo>
                <a:cubicBezTo>
                  <a:pt x="942" y="242"/>
                  <a:pt x="942" y="242"/>
                  <a:pt x="942" y="242"/>
                </a:cubicBezTo>
                <a:cubicBezTo>
                  <a:pt x="948" y="242"/>
                  <a:pt x="948" y="242"/>
                  <a:pt x="948" y="242"/>
                </a:cubicBezTo>
                <a:cubicBezTo>
                  <a:pt x="929" y="242"/>
                  <a:pt x="929" y="242"/>
                  <a:pt x="929" y="242"/>
                </a:cubicBezTo>
                <a:cubicBezTo>
                  <a:pt x="917" y="242"/>
                  <a:pt x="917" y="242"/>
                  <a:pt x="917" y="242"/>
                </a:cubicBezTo>
                <a:close/>
                <a:moveTo>
                  <a:pt x="1733" y="451"/>
                </a:moveTo>
                <a:cubicBezTo>
                  <a:pt x="1733" y="458"/>
                  <a:pt x="1733" y="451"/>
                  <a:pt x="1733" y="464"/>
                </a:cubicBezTo>
                <a:cubicBezTo>
                  <a:pt x="1733" y="451"/>
                  <a:pt x="1733" y="451"/>
                  <a:pt x="1733" y="451"/>
                </a:cubicBezTo>
                <a:close/>
                <a:moveTo>
                  <a:pt x="314" y="458"/>
                </a:moveTo>
                <a:cubicBezTo>
                  <a:pt x="314" y="458"/>
                  <a:pt x="314" y="458"/>
                  <a:pt x="302" y="464"/>
                </a:cubicBezTo>
                <a:cubicBezTo>
                  <a:pt x="302" y="464"/>
                  <a:pt x="302" y="464"/>
                  <a:pt x="327" y="451"/>
                </a:cubicBezTo>
                <a:cubicBezTo>
                  <a:pt x="346" y="445"/>
                  <a:pt x="333" y="451"/>
                  <a:pt x="333" y="445"/>
                </a:cubicBezTo>
                <a:cubicBezTo>
                  <a:pt x="333" y="445"/>
                  <a:pt x="333" y="445"/>
                  <a:pt x="327" y="451"/>
                </a:cubicBezTo>
                <a:cubicBezTo>
                  <a:pt x="358" y="432"/>
                  <a:pt x="358" y="432"/>
                  <a:pt x="358" y="432"/>
                </a:cubicBezTo>
                <a:cubicBezTo>
                  <a:pt x="346" y="445"/>
                  <a:pt x="346" y="445"/>
                  <a:pt x="346" y="445"/>
                </a:cubicBezTo>
                <a:cubicBezTo>
                  <a:pt x="321" y="451"/>
                  <a:pt x="321" y="451"/>
                  <a:pt x="321" y="451"/>
                </a:cubicBezTo>
                <a:cubicBezTo>
                  <a:pt x="321" y="451"/>
                  <a:pt x="321" y="451"/>
                  <a:pt x="321" y="451"/>
                </a:cubicBezTo>
                <a:cubicBezTo>
                  <a:pt x="321" y="458"/>
                  <a:pt x="321" y="458"/>
                  <a:pt x="314" y="458"/>
                </a:cubicBezTo>
                <a:close/>
                <a:moveTo>
                  <a:pt x="1733" y="477"/>
                </a:moveTo>
                <a:cubicBezTo>
                  <a:pt x="1733" y="477"/>
                  <a:pt x="1733" y="477"/>
                  <a:pt x="1739" y="508"/>
                </a:cubicBezTo>
                <a:cubicBezTo>
                  <a:pt x="1739" y="502"/>
                  <a:pt x="1739" y="502"/>
                  <a:pt x="1739" y="502"/>
                </a:cubicBezTo>
                <a:cubicBezTo>
                  <a:pt x="1739" y="502"/>
                  <a:pt x="1739" y="502"/>
                  <a:pt x="1733" y="477"/>
                </a:cubicBezTo>
                <a:close/>
                <a:moveTo>
                  <a:pt x="754" y="273"/>
                </a:moveTo>
                <a:cubicBezTo>
                  <a:pt x="747" y="273"/>
                  <a:pt x="747" y="273"/>
                  <a:pt x="747" y="273"/>
                </a:cubicBezTo>
                <a:cubicBezTo>
                  <a:pt x="754" y="273"/>
                  <a:pt x="754" y="273"/>
                  <a:pt x="754" y="273"/>
                </a:cubicBezTo>
                <a:close/>
                <a:moveTo>
                  <a:pt x="1670" y="292"/>
                </a:moveTo>
                <a:cubicBezTo>
                  <a:pt x="1670" y="292"/>
                  <a:pt x="1670" y="292"/>
                  <a:pt x="1682" y="299"/>
                </a:cubicBezTo>
                <a:cubicBezTo>
                  <a:pt x="1670" y="292"/>
                  <a:pt x="1682" y="299"/>
                  <a:pt x="1670" y="292"/>
                </a:cubicBezTo>
                <a:close/>
                <a:moveTo>
                  <a:pt x="446" y="381"/>
                </a:moveTo>
                <a:cubicBezTo>
                  <a:pt x="446" y="381"/>
                  <a:pt x="446" y="381"/>
                  <a:pt x="465" y="375"/>
                </a:cubicBezTo>
                <a:cubicBezTo>
                  <a:pt x="459" y="375"/>
                  <a:pt x="465" y="375"/>
                  <a:pt x="446" y="381"/>
                </a:cubicBezTo>
                <a:close/>
                <a:moveTo>
                  <a:pt x="1080" y="229"/>
                </a:moveTo>
                <a:cubicBezTo>
                  <a:pt x="1048" y="229"/>
                  <a:pt x="1067" y="229"/>
                  <a:pt x="1042" y="229"/>
                </a:cubicBezTo>
                <a:cubicBezTo>
                  <a:pt x="1036" y="229"/>
                  <a:pt x="1036" y="229"/>
                  <a:pt x="1036" y="229"/>
                </a:cubicBezTo>
                <a:cubicBezTo>
                  <a:pt x="1055" y="229"/>
                  <a:pt x="1074" y="229"/>
                  <a:pt x="1092" y="229"/>
                </a:cubicBezTo>
                <a:cubicBezTo>
                  <a:pt x="1080" y="229"/>
                  <a:pt x="1080" y="229"/>
                  <a:pt x="1080" y="229"/>
                </a:cubicBezTo>
                <a:close/>
                <a:moveTo>
                  <a:pt x="1011" y="235"/>
                </a:moveTo>
                <a:cubicBezTo>
                  <a:pt x="1023" y="235"/>
                  <a:pt x="1023" y="235"/>
                  <a:pt x="1036" y="229"/>
                </a:cubicBezTo>
                <a:cubicBezTo>
                  <a:pt x="1030" y="229"/>
                  <a:pt x="1017" y="229"/>
                  <a:pt x="1011" y="235"/>
                </a:cubicBezTo>
                <a:close/>
                <a:moveTo>
                  <a:pt x="164" y="584"/>
                </a:moveTo>
                <a:cubicBezTo>
                  <a:pt x="145" y="604"/>
                  <a:pt x="145" y="604"/>
                  <a:pt x="132" y="623"/>
                </a:cubicBezTo>
                <a:cubicBezTo>
                  <a:pt x="145" y="604"/>
                  <a:pt x="151" y="597"/>
                  <a:pt x="164" y="584"/>
                </a:cubicBezTo>
                <a:close/>
                <a:moveTo>
                  <a:pt x="804" y="261"/>
                </a:moveTo>
                <a:cubicBezTo>
                  <a:pt x="810" y="261"/>
                  <a:pt x="816" y="261"/>
                  <a:pt x="823" y="254"/>
                </a:cubicBezTo>
                <a:cubicBezTo>
                  <a:pt x="823" y="261"/>
                  <a:pt x="816" y="261"/>
                  <a:pt x="810" y="261"/>
                </a:cubicBezTo>
                <a:cubicBezTo>
                  <a:pt x="810" y="261"/>
                  <a:pt x="810" y="261"/>
                  <a:pt x="804" y="261"/>
                </a:cubicBezTo>
                <a:close/>
                <a:moveTo>
                  <a:pt x="1739" y="502"/>
                </a:moveTo>
                <a:cubicBezTo>
                  <a:pt x="1739" y="502"/>
                  <a:pt x="1739" y="502"/>
                  <a:pt x="1739" y="508"/>
                </a:cubicBezTo>
                <a:cubicBezTo>
                  <a:pt x="1739" y="508"/>
                  <a:pt x="1739" y="508"/>
                  <a:pt x="1739" y="508"/>
                </a:cubicBezTo>
                <a:cubicBezTo>
                  <a:pt x="1739" y="508"/>
                  <a:pt x="1739" y="508"/>
                  <a:pt x="1739" y="515"/>
                </a:cubicBezTo>
                <a:cubicBezTo>
                  <a:pt x="1733" y="515"/>
                  <a:pt x="1733" y="508"/>
                  <a:pt x="1733" y="502"/>
                </a:cubicBezTo>
                <a:cubicBezTo>
                  <a:pt x="1733" y="508"/>
                  <a:pt x="1733" y="515"/>
                  <a:pt x="1733" y="534"/>
                </a:cubicBezTo>
                <a:cubicBezTo>
                  <a:pt x="1733" y="527"/>
                  <a:pt x="1733" y="527"/>
                  <a:pt x="1733" y="515"/>
                </a:cubicBezTo>
                <a:cubicBezTo>
                  <a:pt x="1733" y="515"/>
                  <a:pt x="1733" y="515"/>
                  <a:pt x="1733" y="502"/>
                </a:cubicBezTo>
                <a:cubicBezTo>
                  <a:pt x="1733" y="515"/>
                  <a:pt x="1733" y="534"/>
                  <a:pt x="1733" y="553"/>
                </a:cubicBezTo>
                <a:cubicBezTo>
                  <a:pt x="1726" y="584"/>
                  <a:pt x="1726" y="584"/>
                  <a:pt x="1726" y="584"/>
                </a:cubicBezTo>
                <a:cubicBezTo>
                  <a:pt x="1726" y="584"/>
                  <a:pt x="1726" y="584"/>
                  <a:pt x="1726" y="591"/>
                </a:cubicBezTo>
                <a:cubicBezTo>
                  <a:pt x="1733" y="578"/>
                  <a:pt x="1733" y="565"/>
                  <a:pt x="1733" y="559"/>
                </a:cubicBezTo>
                <a:cubicBezTo>
                  <a:pt x="1733" y="559"/>
                  <a:pt x="1733" y="559"/>
                  <a:pt x="1733" y="578"/>
                </a:cubicBezTo>
                <a:cubicBezTo>
                  <a:pt x="1733" y="559"/>
                  <a:pt x="1733" y="546"/>
                  <a:pt x="1733" y="534"/>
                </a:cubicBezTo>
                <a:cubicBezTo>
                  <a:pt x="1733" y="527"/>
                  <a:pt x="1733" y="527"/>
                  <a:pt x="1739" y="515"/>
                </a:cubicBezTo>
                <a:cubicBezTo>
                  <a:pt x="1733" y="527"/>
                  <a:pt x="1733" y="540"/>
                  <a:pt x="1733" y="553"/>
                </a:cubicBezTo>
                <a:cubicBezTo>
                  <a:pt x="1739" y="534"/>
                  <a:pt x="1739" y="534"/>
                  <a:pt x="1739" y="534"/>
                </a:cubicBezTo>
                <a:cubicBezTo>
                  <a:pt x="1739" y="527"/>
                  <a:pt x="1739" y="527"/>
                  <a:pt x="1739" y="527"/>
                </a:cubicBezTo>
                <a:cubicBezTo>
                  <a:pt x="1739" y="527"/>
                  <a:pt x="1739" y="527"/>
                  <a:pt x="1739" y="527"/>
                </a:cubicBezTo>
                <a:cubicBezTo>
                  <a:pt x="1739" y="515"/>
                  <a:pt x="1739" y="508"/>
                  <a:pt x="1739" y="502"/>
                </a:cubicBezTo>
                <a:cubicBezTo>
                  <a:pt x="1739" y="502"/>
                  <a:pt x="1739" y="502"/>
                  <a:pt x="1739" y="508"/>
                </a:cubicBezTo>
                <a:cubicBezTo>
                  <a:pt x="1739" y="502"/>
                  <a:pt x="1739" y="502"/>
                  <a:pt x="1739" y="502"/>
                </a:cubicBezTo>
                <a:close/>
                <a:moveTo>
                  <a:pt x="590" y="324"/>
                </a:moveTo>
                <a:cubicBezTo>
                  <a:pt x="597" y="318"/>
                  <a:pt x="603" y="318"/>
                  <a:pt x="609" y="318"/>
                </a:cubicBezTo>
                <a:cubicBezTo>
                  <a:pt x="603" y="318"/>
                  <a:pt x="597" y="318"/>
                  <a:pt x="597" y="318"/>
                </a:cubicBezTo>
                <a:cubicBezTo>
                  <a:pt x="597" y="324"/>
                  <a:pt x="590" y="324"/>
                  <a:pt x="590" y="324"/>
                </a:cubicBezTo>
                <a:close/>
                <a:moveTo>
                  <a:pt x="910" y="242"/>
                </a:moveTo>
                <a:cubicBezTo>
                  <a:pt x="904" y="242"/>
                  <a:pt x="904" y="242"/>
                  <a:pt x="904" y="242"/>
                </a:cubicBezTo>
                <a:cubicBezTo>
                  <a:pt x="892" y="242"/>
                  <a:pt x="892" y="242"/>
                  <a:pt x="892" y="242"/>
                </a:cubicBezTo>
                <a:cubicBezTo>
                  <a:pt x="910" y="242"/>
                  <a:pt x="910" y="242"/>
                  <a:pt x="910" y="242"/>
                </a:cubicBezTo>
                <a:close/>
                <a:moveTo>
                  <a:pt x="722" y="280"/>
                </a:moveTo>
                <a:cubicBezTo>
                  <a:pt x="754" y="267"/>
                  <a:pt x="747" y="273"/>
                  <a:pt x="747" y="273"/>
                </a:cubicBezTo>
                <a:cubicBezTo>
                  <a:pt x="760" y="267"/>
                  <a:pt x="766" y="267"/>
                  <a:pt x="779" y="267"/>
                </a:cubicBezTo>
                <a:cubicBezTo>
                  <a:pt x="797" y="261"/>
                  <a:pt x="797" y="261"/>
                  <a:pt x="797" y="261"/>
                </a:cubicBezTo>
                <a:cubicBezTo>
                  <a:pt x="791" y="261"/>
                  <a:pt x="791" y="261"/>
                  <a:pt x="791" y="261"/>
                </a:cubicBezTo>
                <a:cubicBezTo>
                  <a:pt x="816" y="261"/>
                  <a:pt x="841" y="254"/>
                  <a:pt x="860" y="248"/>
                </a:cubicBezTo>
                <a:cubicBezTo>
                  <a:pt x="867" y="248"/>
                  <a:pt x="867" y="248"/>
                  <a:pt x="867" y="248"/>
                </a:cubicBezTo>
                <a:cubicBezTo>
                  <a:pt x="848" y="248"/>
                  <a:pt x="841" y="254"/>
                  <a:pt x="823" y="254"/>
                </a:cubicBezTo>
                <a:cubicBezTo>
                  <a:pt x="854" y="248"/>
                  <a:pt x="860" y="248"/>
                  <a:pt x="904" y="242"/>
                </a:cubicBezTo>
                <a:cubicBezTo>
                  <a:pt x="885" y="248"/>
                  <a:pt x="885" y="248"/>
                  <a:pt x="885" y="248"/>
                </a:cubicBezTo>
                <a:cubicBezTo>
                  <a:pt x="879" y="248"/>
                  <a:pt x="879" y="248"/>
                  <a:pt x="873" y="248"/>
                </a:cubicBezTo>
                <a:cubicBezTo>
                  <a:pt x="885" y="242"/>
                  <a:pt x="885" y="242"/>
                  <a:pt x="904" y="242"/>
                </a:cubicBezTo>
                <a:cubicBezTo>
                  <a:pt x="923" y="242"/>
                  <a:pt x="923" y="242"/>
                  <a:pt x="936" y="242"/>
                </a:cubicBezTo>
                <a:cubicBezTo>
                  <a:pt x="929" y="242"/>
                  <a:pt x="929" y="242"/>
                  <a:pt x="942" y="242"/>
                </a:cubicBezTo>
                <a:cubicBezTo>
                  <a:pt x="942" y="242"/>
                  <a:pt x="942" y="242"/>
                  <a:pt x="986" y="235"/>
                </a:cubicBezTo>
                <a:cubicBezTo>
                  <a:pt x="973" y="235"/>
                  <a:pt x="961" y="235"/>
                  <a:pt x="967" y="235"/>
                </a:cubicBezTo>
                <a:cubicBezTo>
                  <a:pt x="992" y="235"/>
                  <a:pt x="998" y="235"/>
                  <a:pt x="1011" y="235"/>
                </a:cubicBezTo>
                <a:cubicBezTo>
                  <a:pt x="1011" y="235"/>
                  <a:pt x="1011" y="235"/>
                  <a:pt x="986" y="235"/>
                </a:cubicBezTo>
                <a:cubicBezTo>
                  <a:pt x="1042" y="229"/>
                  <a:pt x="1080" y="229"/>
                  <a:pt x="1143" y="229"/>
                </a:cubicBezTo>
                <a:cubicBezTo>
                  <a:pt x="1130" y="229"/>
                  <a:pt x="1136" y="229"/>
                  <a:pt x="1099" y="229"/>
                </a:cubicBezTo>
                <a:cubicBezTo>
                  <a:pt x="1118" y="229"/>
                  <a:pt x="1143" y="229"/>
                  <a:pt x="1161" y="229"/>
                </a:cubicBezTo>
                <a:cubicBezTo>
                  <a:pt x="1161" y="229"/>
                  <a:pt x="1161" y="229"/>
                  <a:pt x="1161" y="229"/>
                </a:cubicBezTo>
                <a:cubicBezTo>
                  <a:pt x="1168" y="229"/>
                  <a:pt x="1168" y="229"/>
                  <a:pt x="1168" y="229"/>
                </a:cubicBezTo>
                <a:cubicBezTo>
                  <a:pt x="1143" y="229"/>
                  <a:pt x="1149" y="229"/>
                  <a:pt x="1130" y="229"/>
                </a:cubicBezTo>
                <a:cubicBezTo>
                  <a:pt x="1092" y="229"/>
                  <a:pt x="1074" y="229"/>
                  <a:pt x="1042" y="229"/>
                </a:cubicBezTo>
                <a:cubicBezTo>
                  <a:pt x="998" y="235"/>
                  <a:pt x="1036" y="229"/>
                  <a:pt x="1011" y="229"/>
                </a:cubicBezTo>
                <a:cubicBezTo>
                  <a:pt x="1017" y="229"/>
                  <a:pt x="1011" y="235"/>
                  <a:pt x="979" y="235"/>
                </a:cubicBezTo>
                <a:cubicBezTo>
                  <a:pt x="979" y="235"/>
                  <a:pt x="973" y="235"/>
                  <a:pt x="967" y="235"/>
                </a:cubicBezTo>
                <a:cubicBezTo>
                  <a:pt x="973" y="235"/>
                  <a:pt x="979" y="235"/>
                  <a:pt x="992" y="235"/>
                </a:cubicBezTo>
                <a:cubicBezTo>
                  <a:pt x="992" y="235"/>
                  <a:pt x="992" y="235"/>
                  <a:pt x="1011" y="229"/>
                </a:cubicBezTo>
                <a:cubicBezTo>
                  <a:pt x="986" y="235"/>
                  <a:pt x="998" y="235"/>
                  <a:pt x="986" y="235"/>
                </a:cubicBezTo>
                <a:cubicBezTo>
                  <a:pt x="923" y="235"/>
                  <a:pt x="854" y="248"/>
                  <a:pt x="791" y="261"/>
                </a:cubicBezTo>
                <a:cubicBezTo>
                  <a:pt x="791" y="261"/>
                  <a:pt x="791" y="261"/>
                  <a:pt x="791" y="261"/>
                </a:cubicBezTo>
                <a:cubicBezTo>
                  <a:pt x="791" y="261"/>
                  <a:pt x="791" y="261"/>
                  <a:pt x="791" y="261"/>
                </a:cubicBezTo>
                <a:cubicBezTo>
                  <a:pt x="747" y="273"/>
                  <a:pt x="710" y="280"/>
                  <a:pt x="685" y="286"/>
                </a:cubicBezTo>
                <a:cubicBezTo>
                  <a:pt x="685" y="286"/>
                  <a:pt x="685" y="286"/>
                  <a:pt x="666" y="292"/>
                </a:cubicBezTo>
                <a:cubicBezTo>
                  <a:pt x="653" y="292"/>
                  <a:pt x="634" y="299"/>
                  <a:pt x="609" y="318"/>
                </a:cubicBezTo>
                <a:cubicBezTo>
                  <a:pt x="641" y="299"/>
                  <a:pt x="697" y="286"/>
                  <a:pt x="722" y="280"/>
                </a:cubicBezTo>
                <a:close/>
                <a:moveTo>
                  <a:pt x="691" y="286"/>
                </a:moveTo>
                <a:cubicBezTo>
                  <a:pt x="703" y="280"/>
                  <a:pt x="703" y="280"/>
                  <a:pt x="703" y="280"/>
                </a:cubicBezTo>
                <a:cubicBezTo>
                  <a:pt x="691" y="286"/>
                  <a:pt x="703" y="280"/>
                  <a:pt x="691" y="286"/>
                </a:cubicBezTo>
                <a:close/>
                <a:moveTo>
                  <a:pt x="1431" y="946"/>
                </a:moveTo>
                <a:cubicBezTo>
                  <a:pt x="1431" y="953"/>
                  <a:pt x="1431" y="946"/>
                  <a:pt x="1425" y="953"/>
                </a:cubicBezTo>
                <a:cubicBezTo>
                  <a:pt x="1431" y="953"/>
                  <a:pt x="1431" y="953"/>
                  <a:pt x="1431" y="946"/>
                </a:cubicBezTo>
                <a:close/>
                <a:moveTo>
                  <a:pt x="1651" y="261"/>
                </a:moveTo>
                <a:cubicBezTo>
                  <a:pt x="1664" y="267"/>
                  <a:pt x="1670" y="280"/>
                  <a:pt x="1682" y="292"/>
                </a:cubicBezTo>
                <a:cubicBezTo>
                  <a:pt x="1689" y="299"/>
                  <a:pt x="1689" y="305"/>
                  <a:pt x="1695" y="318"/>
                </a:cubicBezTo>
                <a:cubicBezTo>
                  <a:pt x="1682" y="286"/>
                  <a:pt x="1664" y="273"/>
                  <a:pt x="1664" y="267"/>
                </a:cubicBezTo>
                <a:cubicBezTo>
                  <a:pt x="1664" y="267"/>
                  <a:pt x="1664" y="267"/>
                  <a:pt x="1657" y="267"/>
                </a:cubicBezTo>
                <a:cubicBezTo>
                  <a:pt x="1657" y="267"/>
                  <a:pt x="1657" y="267"/>
                  <a:pt x="1651" y="261"/>
                </a:cubicBezTo>
                <a:close/>
                <a:moveTo>
                  <a:pt x="1720" y="388"/>
                </a:moveTo>
                <a:cubicBezTo>
                  <a:pt x="1720" y="381"/>
                  <a:pt x="1720" y="381"/>
                  <a:pt x="1720" y="381"/>
                </a:cubicBezTo>
                <a:cubicBezTo>
                  <a:pt x="1720" y="375"/>
                  <a:pt x="1720" y="375"/>
                  <a:pt x="1720" y="388"/>
                </a:cubicBezTo>
                <a:close/>
                <a:moveTo>
                  <a:pt x="1726" y="400"/>
                </a:moveTo>
                <a:cubicBezTo>
                  <a:pt x="1726" y="394"/>
                  <a:pt x="1726" y="388"/>
                  <a:pt x="1720" y="388"/>
                </a:cubicBezTo>
                <a:cubicBezTo>
                  <a:pt x="1720" y="388"/>
                  <a:pt x="1720" y="388"/>
                  <a:pt x="1720" y="388"/>
                </a:cubicBezTo>
                <a:cubicBezTo>
                  <a:pt x="1726" y="400"/>
                  <a:pt x="1726" y="419"/>
                  <a:pt x="1726" y="400"/>
                </a:cubicBezTo>
                <a:close/>
                <a:moveTo>
                  <a:pt x="302" y="464"/>
                </a:moveTo>
                <a:cubicBezTo>
                  <a:pt x="302" y="464"/>
                  <a:pt x="302" y="464"/>
                  <a:pt x="302" y="464"/>
                </a:cubicBezTo>
                <a:cubicBezTo>
                  <a:pt x="302" y="464"/>
                  <a:pt x="302" y="464"/>
                  <a:pt x="302" y="464"/>
                </a:cubicBezTo>
                <a:close/>
                <a:moveTo>
                  <a:pt x="277" y="483"/>
                </a:moveTo>
                <a:cubicBezTo>
                  <a:pt x="277" y="483"/>
                  <a:pt x="277" y="483"/>
                  <a:pt x="295" y="470"/>
                </a:cubicBezTo>
                <a:cubicBezTo>
                  <a:pt x="302" y="464"/>
                  <a:pt x="302" y="464"/>
                  <a:pt x="302" y="464"/>
                </a:cubicBezTo>
                <a:cubicBezTo>
                  <a:pt x="302" y="464"/>
                  <a:pt x="302" y="464"/>
                  <a:pt x="283" y="477"/>
                </a:cubicBezTo>
                <a:cubicBezTo>
                  <a:pt x="283" y="477"/>
                  <a:pt x="283" y="477"/>
                  <a:pt x="277" y="483"/>
                </a:cubicBezTo>
                <a:close/>
                <a:moveTo>
                  <a:pt x="1695" y="318"/>
                </a:moveTo>
                <a:cubicBezTo>
                  <a:pt x="1695" y="318"/>
                  <a:pt x="1695" y="318"/>
                  <a:pt x="1701" y="331"/>
                </a:cubicBezTo>
                <a:cubicBezTo>
                  <a:pt x="1695" y="318"/>
                  <a:pt x="1701" y="324"/>
                  <a:pt x="1695" y="318"/>
                </a:cubicBezTo>
                <a:close/>
                <a:moveTo>
                  <a:pt x="816" y="26"/>
                </a:moveTo>
                <a:cubicBezTo>
                  <a:pt x="810" y="26"/>
                  <a:pt x="810" y="26"/>
                  <a:pt x="810" y="26"/>
                </a:cubicBezTo>
                <a:cubicBezTo>
                  <a:pt x="816" y="26"/>
                  <a:pt x="816" y="26"/>
                  <a:pt x="823" y="26"/>
                </a:cubicBezTo>
                <a:cubicBezTo>
                  <a:pt x="816" y="26"/>
                  <a:pt x="816" y="26"/>
                  <a:pt x="816" y="26"/>
                </a:cubicBezTo>
                <a:close/>
                <a:moveTo>
                  <a:pt x="1218" y="20"/>
                </a:moveTo>
                <a:cubicBezTo>
                  <a:pt x="1218" y="20"/>
                  <a:pt x="1218" y="20"/>
                  <a:pt x="1218" y="20"/>
                </a:cubicBezTo>
                <a:cubicBezTo>
                  <a:pt x="1218" y="20"/>
                  <a:pt x="1218" y="20"/>
                  <a:pt x="1218" y="20"/>
                </a:cubicBezTo>
                <a:cubicBezTo>
                  <a:pt x="1218" y="20"/>
                  <a:pt x="1218" y="20"/>
                  <a:pt x="1218" y="20"/>
                </a:cubicBezTo>
                <a:close/>
                <a:moveTo>
                  <a:pt x="1212" y="20"/>
                </a:moveTo>
                <a:cubicBezTo>
                  <a:pt x="1212" y="20"/>
                  <a:pt x="1212" y="20"/>
                  <a:pt x="1212" y="20"/>
                </a:cubicBezTo>
                <a:cubicBezTo>
                  <a:pt x="1218" y="20"/>
                  <a:pt x="1224" y="20"/>
                  <a:pt x="1249" y="26"/>
                </a:cubicBezTo>
                <a:cubicBezTo>
                  <a:pt x="1256" y="26"/>
                  <a:pt x="1262" y="26"/>
                  <a:pt x="1268" y="26"/>
                </a:cubicBezTo>
                <a:cubicBezTo>
                  <a:pt x="1249" y="20"/>
                  <a:pt x="1249" y="26"/>
                  <a:pt x="1243" y="20"/>
                </a:cubicBezTo>
                <a:cubicBezTo>
                  <a:pt x="1199" y="7"/>
                  <a:pt x="1199" y="20"/>
                  <a:pt x="1199" y="20"/>
                </a:cubicBezTo>
                <a:cubicBezTo>
                  <a:pt x="1161" y="7"/>
                  <a:pt x="1193" y="20"/>
                  <a:pt x="1161" y="7"/>
                </a:cubicBezTo>
                <a:cubicBezTo>
                  <a:pt x="1161" y="7"/>
                  <a:pt x="1161" y="7"/>
                  <a:pt x="1130" y="7"/>
                </a:cubicBezTo>
                <a:cubicBezTo>
                  <a:pt x="1105" y="0"/>
                  <a:pt x="1105" y="0"/>
                  <a:pt x="1118" y="0"/>
                </a:cubicBezTo>
                <a:cubicBezTo>
                  <a:pt x="1111" y="0"/>
                  <a:pt x="1105" y="0"/>
                  <a:pt x="1099" y="0"/>
                </a:cubicBezTo>
                <a:cubicBezTo>
                  <a:pt x="1099" y="0"/>
                  <a:pt x="1099" y="0"/>
                  <a:pt x="1118" y="7"/>
                </a:cubicBezTo>
                <a:cubicBezTo>
                  <a:pt x="1086" y="0"/>
                  <a:pt x="1074" y="0"/>
                  <a:pt x="1080" y="0"/>
                </a:cubicBezTo>
                <a:cubicBezTo>
                  <a:pt x="1074" y="0"/>
                  <a:pt x="1074" y="0"/>
                  <a:pt x="1074" y="0"/>
                </a:cubicBezTo>
                <a:cubicBezTo>
                  <a:pt x="1061" y="0"/>
                  <a:pt x="1061" y="0"/>
                  <a:pt x="1048" y="0"/>
                </a:cubicBezTo>
                <a:cubicBezTo>
                  <a:pt x="1023" y="0"/>
                  <a:pt x="1030" y="0"/>
                  <a:pt x="992" y="0"/>
                </a:cubicBezTo>
                <a:cubicBezTo>
                  <a:pt x="992" y="0"/>
                  <a:pt x="992" y="0"/>
                  <a:pt x="998" y="0"/>
                </a:cubicBezTo>
                <a:cubicBezTo>
                  <a:pt x="1055" y="0"/>
                  <a:pt x="1149" y="7"/>
                  <a:pt x="1193" y="20"/>
                </a:cubicBezTo>
                <a:cubicBezTo>
                  <a:pt x="1199" y="20"/>
                  <a:pt x="1205" y="20"/>
                  <a:pt x="1218" y="20"/>
                </a:cubicBezTo>
                <a:cubicBezTo>
                  <a:pt x="1205" y="20"/>
                  <a:pt x="1199" y="20"/>
                  <a:pt x="1193" y="20"/>
                </a:cubicBezTo>
                <a:cubicBezTo>
                  <a:pt x="1199" y="20"/>
                  <a:pt x="1205" y="20"/>
                  <a:pt x="1212" y="20"/>
                </a:cubicBezTo>
                <a:close/>
                <a:moveTo>
                  <a:pt x="1532" y="115"/>
                </a:moveTo>
                <a:cubicBezTo>
                  <a:pt x="1532" y="115"/>
                  <a:pt x="1532" y="115"/>
                  <a:pt x="1538" y="121"/>
                </a:cubicBezTo>
                <a:cubicBezTo>
                  <a:pt x="1532" y="115"/>
                  <a:pt x="1519" y="102"/>
                  <a:pt x="1513" y="96"/>
                </a:cubicBezTo>
                <a:cubicBezTo>
                  <a:pt x="1532" y="115"/>
                  <a:pt x="1532" y="115"/>
                  <a:pt x="1532" y="115"/>
                </a:cubicBezTo>
                <a:close/>
                <a:moveTo>
                  <a:pt x="1155" y="32"/>
                </a:moveTo>
                <a:cubicBezTo>
                  <a:pt x="1155" y="32"/>
                  <a:pt x="1155" y="32"/>
                  <a:pt x="1155" y="32"/>
                </a:cubicBezTo>
                <a:cubicBezTo>
                  <a:pt x="1155" y="32"/>
                  <a:pt x="1155" y="32"/>
                  <a:pt x="1155" y="32"/>
                </a:cubicBezTo>
                <a:cubicBezTo>
                  <a:pt x="1161" y="32"/>
                  <a:pt x="1161" y="32"/>
                  <a:pt x="1168" y="32"/>
                </a:cubicBezTo>
                <a:cubicBezTo>
                  <a:pt x="1161" y="32"/>
                  <a:pt x="1161" y="32"/>
                  <a:pt x="1155" y="32"/>
                </a:cubicBezTo>
                <a:close/>
                <a:moveTo>
                  <a:pt x="873" y="26"/>
                </a:moveTo>
                <a:cubicBezTo>
                  <a:pt x="867" y="26"/>
                  <a:pt x="867" y="26"/>
                  <a:pt x="860" y="26"/>
                </a:cubicBezTo>
                <a:cubicBezTo>
                  <a:pt x="867" y="26"/>
                  <a:pt x="873" y="26"/>
                  <a:pt x="879" y="26"/>
                </a:cubicBezTo>
                <a:cubicBezTo>
                  <a:pt x="879" y="26"/>
                  <a:pt x="879" y="26"/>
                  <a:pt x="879" y="26"/>
                </a:cubicBezTo>
                <a:cubicBezTo>
                  <a:pt x="873" y="26"/>
                  <a:pt x="873" y="26"/>
                  <a:pt x="873" y="26"/>
                </a:cubicBezTo>
                <a:close/>
                <a:moveTo>
                  <a:pt x="647" y="58"/>
                </a:moveTo>
                <a:cubicBezTo>
                  <a:pt x="647" y="58"/>
                  <a:pt x="647" y="58"/>
                  <a:pt x="653" y="58"/>
                </a:cubicBezTo>
                <a:cubicBezTo>
                  <a:pt x="710" y="45"/>
                  <a:pt x="697" y="51"/>
                  <a:pt x="728" y="45"/>
                </a:cubicBezTo>
                <a:cubicBezTo>
                  <a:pt x="754" y="39"/>
                  <a:pt x="741" y="39"/>
                  <a:pt x="754" y="39"/>
                </a:cubicBezTo>
                <a:cubicBezTo>
                  <a:pt x="754" y="39"/>
                  <a:pt x="754" y="39"/>
                  <a:pt x="766" y="32"/>
                </a:cubicBezTo>
                <a:cubicBezTo>
                  <a:pt x="754" y="39"/>
                  <a:pt x="760" y="39"/>
                  <a:pt x="741" y="39"/>
                </a:cubicBezTo>
                <a:cubicBezTo>
                  <a:pt x="747" y="39"/>
                  <a:pt x="754" y="39"/>
                  <a:pt x="760" y="32"/>
                </a:cubicBezTo>
                <a:cubicBezTo>
                  <a:pt x="710" y="45"/>
                  <a:pt x="691" y="51"/>
                  <a:pt x="659" y="51"/>
                </a:cubicBezTo>
                <a:cubicBezTo>
                  <a:pt x="659" y="51"/>
                  <a:pt x="659" y="51"/>
                  <a:pt x="647" y="58"/>
                </a:cubicBezTo>
                <a:close/>
                <a:moveTo>
                  <a:pt x="1576" y="864"/>
                </a:moveTo>
                <a:cubicBezTo>
                  <a:pt x="1576" y="864"/>
                  <a:pt x="1576" y="864"/>
                  <a:pt x="1576" y="864"/>
                </a:cubicBezTo>
                <a:cubicBezTo>
                  <a:pt x="1576" y="864"/>
                  <a:pt x="1576" y="864"/>
                  <a:pt x="1576" y="864"/>
                </a:cubicBezTo>
                <a:cubicBezTo>
                  <a:pt x="1576" y="864"/>
                  <a:pt x="1576" y="864"/>
                  <a:pt x="1576" y="864"/>
                </a:cubicBezTo>
                <a:close/>
                <a:moveTo>
                  <a:pt x="772" y="32"/>
                </a:moveTo>
                <a:cubicBezTo>
                  <a:pt x="772" y="32"/>
                  <a:pt x="772" y="32"/>
                  <a:pt x="772" y="32"/>
                </a:cubicBezTo>
                <a:cubicBezTo>
                  <a:pt x="772" y="32"/>
                  <a:pt x="766" y="32"/>
                  <a:pt x="760" y="32"/>
                </a:cubicBezTo>
                <a:cubicBezTo>
                  <a:pt x="760" y="32"/>
                  <a:pt x="766" y="32"/>
                  <a:pt x="772" y="32"/>
                </a:cubicBezTo>
                <a:close/>
                <a:moveTo>
                  <a:pt x="628" y="64"/>
                </a:moveTo>
                <a:cubicBezTo>
                  <a:pt x="622" y="70"/>
                  <a:pt x="622" y="70"/>
                  <a:pt x="622" y="70"/>
                </a:cubicBezTo>
                <a:cubicBezTo>
                  <a:pt x="634" y="64"/>
                  <a:pt x="634" y="64"/>
                  <a:pt x="641" y="64"/>
                </a:cubicBezTo>
                <a:cubicBezTo>
                  <a:pt x="641" y="64"/>
                  <a:pt x="641" y="64"/>
                  <a:pt x="634" y="64"/>
                </a:cubicBezTo>
                <a:cubicBezTo>
                  <a:pt x="647" y="64"/>
                  <a:pt x="647" y="58"/>
                  <a:pt x="653" y="58"/>
                </a:cubicBezTo>
                <a:cubicBezTo>
                  <a:pt x="647" y="64"/>
                  <a:pt x="641" y="64"/>
                  <a:pt x="641" y="64"/>
                </a:cubicBezTo>
                <a:cubicBezTo>
                  <a:pt x="641" y="64"/>
                  <a:pt x="647" y="64"/>
                  <a:pt x="653" y="58"/>
                </a:cubicBezTo>
                <a:cubicBezTo>
                  <a:pt x="653" y="58"/>
                  <a:pt x="653" y="58"/>
                  <a:pt x="653" y="58"/>
                </a:cubicBezTo>
                <a:cubicBezTo>
                  <a:pt x="653" y="58"/>
                  <a:pt x="653" y="58"/>
                  <a:pt x="653" y="58"/>
                </a:cubicBezTo>
                <a:cubicBezTo>
                  <a:pt x="653" y="58"/>
                  <a:pt x="653" y="58"/>
                  <a:pt x="653" y="58"/>
                </a:cubicBezTo>
                <a:cubicBezTo>
                  <a:pt x="641" y="64"/>
                  <a:pt x="641" y="64"/>
                  <a:pt x="641" y="64"/>
                </a:cubicBezTo>
                <a:cubicBezTo>
                  <a:pt x="628" y="64"/>
                  <a:pt x="628" y="64"/>
                  <a:pt x="628" y="64"/>
                </a:cubicBezTo>
                <a:close/>
                <a:moveTo>
                  <a:pt x="1707" y="686"/>
                </a:moveTo>
                <a:cubicBezTo>
                  <a:pt x="1701" y="699"/>
                  <a:pt x="1707" y="692"/>
                  <a:pt x="1701" y="705"/>
                </a:cubicBezTo>
                <a:cubicBezTo>
                  <a:pt x="1701" y="699"/>
                  <a:pt x="1707" y="692"/>
                  <a:pt x="1707" y="686"/>
                </a:cubicBezTo>
                <a:close/>
                <a:moveTo>
                  <a:pt x="1739" y="559"/>
                </a:moveTo>
                <a:cubicBezTo>
                  <a:pt x="1739" y="565"/>
                  <a:pt x="1739" y="565"/>
                  <a:pt x="1739" y="565"/>
                </a:cubicBezTo>
                <a:cubicBezTo>
                  <a:pt x="1739" y="565"/>
                  <a:pt x="1739" y="565"/>
                  <a:pt x="1739" y="559"/>
                </a:cubicBezTo>
                <a:close/>
                <a:moveTo>
                  <a:pt x="1739" y="559"/>
                </a:moveTo>
                <a:cubicBezTo>
                  <a:pt x="1739" y="553"/>
                  <a:pt x="1739" y="546"/>
                  <a:pt x="1739" y="540"/>
                </a:cubicBezTo>
                <a:cubicBezTo>
                  <a:pt x="1739" y="534"/>
                  <a:pt x="1739" y="534"/>
                  <a:pt x="1739" y="527"/>
                </a:cubicBezTo>
                <a:cubicBezTo>
                  <a:pt x="1739" y="553"/>
                  <a:pt x="1739" y="559"/>
                  <a:pt x="1739" y="559"/>
                </a:cubicBezTo>
                <a:close/>
                <a:moveTo>
                  <a:pt x="697" y="51"/>
                </a:moveTo>
                <a:cubicBezTo>
                  <a:pt x="691" y="58"/>
                  <a:pt x="691" y="58"/>
                  <a:pt x="691" y="58"/>
                </a:cubicBezTo>
                <a:cubicBezTo>
                  <a:pt x="691" y="58"/>
                  <a:pt x="691" y="51"/>
                  <a:pt x="697" y="51"/>
                </a:cubicBezTo>
                <a:cubicBezTo>
                  <a:pt x="697" y="51"/>
                  <a:pt x="697" y="51"/>
                  <a:pt x="691" y="58"/>
                </a:cubicBezTo>
                <a:cubicBezTo>
                  <a:pt x="697" y="51"/>
                  <a:pt x="697" y="51"/>
                  <a:pt x="697" y="51"/>
                </a:cubicBezTo>
                <a:cubicBezTo>
                  <a:pt x="710" y="51"/>
                  <a:pt x="716" y="51"/>
                  <a:pt x="728" y="45"/>
                </a:cubicBezTo>
                <a:cubicBezTo>
                  <a:pt x="716" y="51"/>
                  <a:pt x="710" y="51"/>
                  <a:pt x="697" y="51"/>
                </a:cubicBezTo>
                <a:cubicBezTo>
                  <a:pt x="697" y="51"/>
                  <a:pt x="697" y="51"/>
                  <a:pt x="697" y="51"/>
                </a:cubicBezTo>
                <a:close/>
                <a:moveTo>
                  <a:pt x="1281" y="32"/>
                </a:moveTo>
                <a:cubicBezTo>
                  <a:pt x="1274" y="26"/>
                  <a:pt x="1274" y="26"/>
                  <a:pt x="1274" y="26"/>
                </a:cubicBezTo>
                <a:cubicBezTo>
                  <a:pt x="1281" y="32"/>
                  <a:pt x="1281" y="32"/>
                  <a:pt x="1281" y="32"/>
                </a:cubicBezTo>
                <a:close/>
                <a:moveTo>
                  <a:pt x="1525" y="115"/>
                </a:moveTo>
                <a:cubicBezTo>
                  <a:pt x="1519" y="102"/>
                  <a:pt x="1519" y="102"/>
                  <a:pt x="1519" y="102"/>
                </a:cubicBezTo>
                <a:cubicBezTo>
                  <a:pt x="1519" y="115"/>
                  <a:pt x="1525" y="115"/>
                  <a:pt x="1525" y="115"/>
                </a:cubicBezTo>
                <a:cubicBezTo>
                  <a:pt x="1525" y="115"/>
                  <a:pt x="1525" y="115"/>
                  <a:pt x="1525" y="115"/>
                </a:cubicBezTo>
                <a:close/>
                <a:moveTo>
                  <a:pt x="1281" y="32"/>
                </a:moveTo>
                <a:cubicBezTo>
                  <a:pt x="1281" y="26"/>
                  <a:pt x="1281" y="26"/>
                  <a:pt x="1281" y="26"/>
                </a:cubicBezTo>
                <a:cubicBezTo>
                  <a:pt x="1274" y="26"/>
                  <a:pt x="1274" y="26"/>
                  <a:pt x="1268" y="26"/>
                </a:cubicBezTo>
                <a:cubicBezTo>
                  <a:pt x="1268" y="26"/>
                  <a:pt x="1268" y="26"/>
                  <a:pt x="1274" y="26"/>
                </a:cubicBezTo>
                <a:cubicBezTo>
                  <a:pt x="1274" y="26"/>
                  <a:pt x="1274" y="26"/>
                  <a:pt x="1281" y="32"/>
                </a:cubicBezTo>
                <a:close/>
                <a:moveTo>
                  <a:pt x="1525" y="115"/>
                </a:moveTo>
                <a:cubicBezTo>
                  <a:pt x="1525" y="115"/>
                  <a:pt x="1525" y="115"/>
                  <a:pt x="1525" y="115"/>
                </a:cubicBezTo>
                <a:cubicBezTo>
                  <a:pt x="1525" y="115"/>
                  <a:pt x="1525" y="115"/>
                  <a:pt x="1525" y="115"/>
                </a:cubicBezTo>
                <a:cubicBezTo>
                  <a:pt x="1525" y="115"/>
                  <a:pt x="1525" y="115"/>
                  <a:pt x="1525" y="115"/>
                </a:cubicBezTo>
                <a:close/>
                <a:moveTo>
                  <a:pt x="1726" y="292"/>
                </a:moveTo>
                <a:cubicBezTo>
                  <a:pt x="1726" y="292"/>
                  <a:pt x="1726" y="292"/>
                  <a:pt x="1726" y="292"/>
                </a:cubicBezTo>
                <a:cubicBezTo>
                  <a:pt x="1726" y="292"/>
                  <a:pt x="1726" y="292"/>
                  <a:pt x="1726" y="292"/>
                </a:cubicBezTo>
                <a:cubicBezTo>
                  <a:pt x="1726" y="292"/>
                  <a:pt x="1726" y="292"/>
                  <a:pt x="1726" y="292"/>
                </a:cubicBezTo>
                <a:close/>
                <a:moveTo>
                  <a:pt x="1212" y="20"/>
                </a:moveTo>
                <a:cubicBezTo>
                  <a:pt x="1212" y="20"/>
                  <a:pt x="1212" y="20"/>
                  <a:pt x="1212" y="20"/>
                </a:cubicBezTo>
                <a:cubicBezTo>
                  <a:pt x="1218" y="20"/>
                  <a:pt x="1218" y="20"/>
                  <a:pt x="1212" y="20"/>
                </a:cubicBezTo>
                <a:close/>
                <a:moveTo>
                  <a:pt x="961" y="0"/>
                </a:moveTo>
                <a:cubicBezTo>
                  <a:pt x="986" y="0"/>
                  <a:pt x="967" y="0"/>
                  <a:pt x="992" y="0"/>
                </a:cubicBezTo>
                <a:cubicBezTo>
                  <a:pt x="986" y="0"/>
                  <a:pt x="979" y="0"/>
                  <a:pt x="973" y="0"/>
                </a:cubicBezTo>
                <a:cubicBezTo>
                  <a:pt x="973" y="0"/>
                  <a:pt x="973" y="0"/>
                  <a:pt x="961" y="0"/>
                </a:cubicBezTo>
                <a:close/>
                <a:moveTo>
                  <a:pt x="1519" y="946"/>
                </a:moveTo>
                <a:cubicBezTo>
                  <a:pt x="1513" y="953"/>
                  <a:pt x="1507" y="953"/>
                  <a:pt x="1500" y="959"/>
                </a:cubicBezTo>
                <a:cubicBezTo>
                  <a:pt x="1513" y="953"/>
                  <a:pt x="1513" y="946"/>
                  <a:pt x="1519" y="946"/>
                </a:cubicBezTo>
                <a:close/>
                <a:moveTo>
                  <a:pt x="810" y="26"/>
                </a:moveTo>
                <a:cubicBezTo>
                  <a:pt x="797" y="26"/>
                  <a:pt x="779" y="32"/>
                  <a:pt x="760" y="32"/>
                </a:cubicBezTo>
                <a:cubicBezTo>
                  <a:pt x="791" y="32"/>
                  <a:pt x="779" y="32"/>
                  <a:pt x="772" y="32"/>
                </a:cubicBezTo>
                <a:cubicBezTo>
                  <a:pt x="779" y="32"/>
                  <a:pt x="791" y="32"/>
                  <a:pt x="791" y="32"/>
                </a:cubicBezTo>
                <a:cubicBezTo>
                  <a:pt x="791" y="32"/>
                  <a:pt x="791" y="32"/>
                  <a:pt x="797" y="32"/>
                </a:cubicBezTo>
                <a:cubicBezTo>
                  <a:pt x="816" y="26"/>
                  <a:pt x="829" y="26"/>
                  <a:pt x="835" y="26"/>
                </a:cubicBezTo>
                <a:cubicBezTo>
                  <a:pt x="829" y="26"/>
                  <a:pt x="829" y="26"/>
                  <a:pt x="829" y="26"/>
                </a:cubicBezTo>
                <a:cubicBezTo>
                  <a:pt x="835" y="26"/>
                  <a:pt x="810" y="26"/>
                  <a:pt x="810" y="26"/>
                </a:cubicBezTo>
                <a:close/>
                <a:moveTo>
                  <a:pt x="835" y="20"/>
                </a:moveTo>
                <a:cubicBezTo>
                  <a:pt x="848" y="20"/>
                  <a:pt x="848" y="20"/>
                  <a:pt x="854" y="20"/>
                </a:cubicBezTo>
                <a:cubicBezTo>
                  <a:pt x="848" y="20"/>
                  <a:pt x="841" y="20"/>
                  <a:pt x="835" y="20"/>
                </a:cubicBezTo>
                <a:close/>
                <a:moveTo>
                  <a:pt x="1532" y="940"/>
                </a:moveTo>
                <a:cubicBezTo>
                  <a:pt x="1538" y="934"/>
                  <a:pt x="1544" y="927"/>
                  <a:pt x="1557" y="921"/>
                </a:cubicBezTo>
                <a:cubicBezTo>
                  <a:pt x="1544" y="927"/>
                  <a:pt x="1538" y="934"/>
                  <a:pt x="1532" y="940"/>
                </a:cubicBezTo>
                <a:close/>
                <a:moveTo>
                  <a:pt x="835" y="26"/>
                </a:moveTo>
                <a:cubicBezTo>
                  <a:pt x="841" y="26"/>
                  <a:pt x="848" y="26"/>
                  <a:pt x="848" y="26"/>
                </a:cubicBezTo>
                <a:cubicBezTo>
                  <a:pt x="848" y="26"/>
                  <a:pt x="848" y="26"/>
                  <a:pt x="848" y="26"/>
                </a:cubicBezTo>
                <a:cubicBezTo>
                  <a:pt x="841" y="26"/>
                  <a:pt x="841" y="26"/>
                  <a:pt x="835" y="26"/>
                </a:cubicBezTo>
                <a:close/>
                <a:moveTo>
                  <a:pt x="829" y="20"/>
                </a:moveTo>
                <a:cubicBezTo>
                  <a:pt x="829" y="20"/>
                  <a:pt x="823" y="20"/>
                  <a:pt x="823" y="26"/>
                </a:cubicBezTo>
                <a:cubicBezTo>
                  <a:pt x="829" y="20"/>
                  <a:pt x="829" y="20"/>
                  <a:pt x="835" y="20"/>
                </a:cubicBezTo>
                <a:cubicBezTo>
                  <a:pt x="829" y="20"/>
                  <a:pt x="829" y="20"/>
                  <a:pt x="829" y="20"/>
                </a:cubicBezTo>
                <a:close/>
                <a:moveTo>
                  <a:pt x="1776" y="515"/>
                </a:moveTo>
                <a:cubicBezTo>
                  <a:pt x="1776" y="502"/>
                  <a:pt x="1776" y="496"/>
                  <a:pt x="1776" y="489"/>
                </a:cubicBezTo>
                <a:cubicBezTo>
                  <a:pt x="1776" y="496"/>
                  <a:pt x="1776" y="508"/>
                  <a:pt x="1776" y="515"/>
                </a:cubicBezTo>
                <a:close/>
                <a:moveTo>
                  <a:pt x="1764" y="635"/>
                </a:moveTo>
                <a:cubicBezTo>
                  <a:pt x="1758" y="642"/>
                  <a:pt x="1758" y="642"/>
                  <a:pt x="1758" y="642"/>
                </a:cubicBezTo>
                <a:cubicBezTo>
                  <a:pt x="1764" y="635"/>
                  <a:pt x="1764" y="635"/>
                  <a:pt x="1764" y="635"/>
                </a:cubicBezTo>
                <a:close/>
                <a:moveTo>
                  <a:pt x="1770" y="458"/>
                </a:moveTo>
                <a:cubicBezTo>
                  <a:pt x="1770" y="470"/>
                  <a:pt x="1776" y="477"/>
                  <a:pt x="1776" y="489"/>
                </a:cubicBezTo>
                <a:cubicBezTo>
                  <a:pt x="1776" y="483"/>
                  <a:pt x="1776" y="477"/>
                  <a:pt x="1776" y="477"/>
                </a:cubicBezTo>
                <a:cubicBezTo>
                  <a:pt x="1776" y="477"/>
                  <a:pt x="1776" y="470"/>
                  <a:pt x="1770" y="458"/>
                </a:cubicBezTo>
                <a:close/>
                <a:moveTo>
                  <a:pt x="929" y="223"/>
                </a:moveTo>
                <a:cubicBezTo>
                  <a:pt x="923" y="223"/>
                  <a:pt x="917" y="223"/>
                  <a:pt x="917" y="223"/>
                </a:cubicBezTo>
                <a:cubicBezTo>
                  <a:pt x="917" y="223"/>
                  <a:pt x="917" y="223"/>
                  <a:pt x="917" y="223"/>
                </a:cubicBezTo>
                <a:cubicBezTo>
                  <a:pt x="910" y="223"/>
                  <a:pt x="910" y="223"/>
                  <a:pt x="910" y="223"/>
                </a:cubicBezTo>
                <a:cubicBezTo>
                  <a:pt x="910" y="223"/>
                  <a:pt x="910" y="223"/>
                  <a:pt x="904" y="223"/>
                </a:cubicBezTo>
                <a:cubicBezTo>
                  <a:pt x="904" y="223"/>
                  <a:pt x="904" y="223"/>
                  <a:pt x="904" y="229"/>
                </a:cubicBezTo>
                <a:cubicBezTo>
                  <a:pt x="917" y="223"/>
                  <a:pt x="923" y="223"/>
                  <a:pt x="929" y="223"/>
                </a:cubicBezTo>
                <a:cubicBezTo>
                  <a:pt x="929" y="223"/>
                  <a:pt x="929" y="223"/>
                  <a:pt x="929" y="223"/>
                </a:cubicBezTo>
                <a:close/>
                <a:moveTo>
                  <a:pt x="848" y="223"/>
                </a:moveTo>
                <a:cubicBezTo>
                  <a:pt x="848" y="223"/>
                  <a:pt x="848" y="223"/>
                  <a:pt x="885" y="216"/>
                </a:cubicBezTo>
                <a:cubicBezTo>
                  <a:pt x="910" y="216"/>
                  <a:pt x="885" y="216"/>
                  <a:pt x="910" y="216"/>
                </a:cubicBezTo>
                <a:cubicBezTo>
                  <a:pt x="910" y="216"/>
                  <a:pt x="917" y="216"/>
                  <a:pt x="917" y="204"/>
                </a:cubicBezTo>
                <a:cubicBezTo>
                  <a:pt x="910" y="216"/>
                  <a:pt x="910" y="216"/>
                  <a:pt x="910" y="216"/>
                </a:cubicBezTo>
                <a:cubicBezTo>
                  <a:pt x="892" y="216"/>
                  <a:pt x="892" y="216"/>
                  <a:pt x="892" y="216"/>
                </a:cubicBezTo>
                <a:cubicBezTo>
                  <a:pt x="923" y="216"/>
                  <a:pt x="923" y="216"/>
                  <a:pt x="923" y="216"/>
                </a:cubicBezTo>
                <a:cubicBezTo>
                  <a:pt x="923" y="204"/>
                  <a:pt x="923" y="204"/>
                  <a:pt x="923" y="204"/>
                </a:cubicBezTo>
                <a:cubicBezTo>
                  <a:pt x="923" y="204"/>
                  <a:pt x="929" y="204"/>
                  <a:pt x="936" y="204"/>
                </a:cubicBezTo>
                <a:cubicBezTo>
                  <a:pt x="923" y="204"/>
                  <a:pt x="910" y="204"/>
                  <a:pt x="892" y="216"/>
                </a:cubicBezTo>
                <a:cubicBezTo>
                  <a:pt x="892" y="216"/>
                  <a:pt x="892" y="216"/>
                  <a:pt x="892" y="216"/>
                </a:cubicBezTo>
                <a:cubicBezTo>
                  <a:pt x="879" y="216"/>
                  <a:pt x="873" y="216"/>
                  <a:pt x="873" y="216"/>
                </a:cubicBezTo>
                <a:cubicBezTo>
                  <a:pt x="873" y="216"/>
                  <a:pt x="873" y="216"/>
                  <a:pt x="873" y="216"/>
                </a:cubicBezTo>
                <a:cubicBezTo>
                  <a:pt x="854" y="223"/>
                  <a:pt x="835" y="223"/>
                  <a:pt x="835" y="223"/>
                </a:cubicBezTo>
                <a:cubicBezTo>
                  <a:pt x="823" y="229"/>
                  <a:pt x="816" y="229"/>
                  <a:pt x="810" y="229"/>
                </a:cubicBezTo>
                <a:cubicBezTo>
                  <a:pt x="816" y="229"/>
                  <a:pt x="823" y="229"/>
                  <a:pt x="841" y="223"/>
                </a:cubicBezTo>
                <a:cubicBezTo>
                  <a:pt x="848" y="223"/>
                  <a:pt x="848" y="223"/>
                  <a:pt x="848" y="223"/>
                </a:cubicBezTo>
                <a:close/>
                <a:moveTo>
                  <a:pt x="929" y="223"/>
                </a:moveTo>
                <a:cubicBezTo>
                  <a:pt x="923" y="223"/>
                  <a:pt x="923" y="223"/>
                  <a:pt x="923" y="223"/>
                </a:cubicBezTo>
                <a:cubicBezTo>
                  <a:pt x="929" y="223"/>
                  <a:pt x="929" y="223"/>
                  <a:pt x="929" y="223"/>
                </a:cubicBezTo>
                <a:close/>
                <a:moveTo>
                  <a:pt x="245" y="464"/>
                </a:moveTo>
                <a:cubicBezTo>
                  <a:pt x="245" y="458"/>
                  <a:pt x="245" y="464"/>
                  <a:pt x="245" y="458"/>
                </a:cubicBezTo>
                <a:cubicBezTo>
                  <a:pt x="245" y="464"/>
                  <a:pt x="245" y="464"/>
                  <a:pt x="245" y="464"/>
                </a:cubicBezTo>
                <a:cubicBezTo>
                  <a:pt x="245" y="464"/>
                  <a:pt x="245" y="464"/>
                  <a:pt x="245" y="464"/>
                </a:cubicBezTo>
                <a:close/>
                <a:moveTo>
                  <a:pt x="1243" y="1042"/>
                </a:moveTo>
                <a:cubicBezTo>
                  <a:pt x="1243" y="1035"/>
                  <a:pt x="1243" y="1035"/>
                  <a:pt x="1243" y="1035"/>
                </a:cubicBezTo>
                <a:cubicBezTo>
                  <a:pt x="1243" y="1042"/>
                  <a:pt x="1243" y="1042"/>
                  <a:pt x="1243" y="1042"/>
                </a:cubicBezTo>
                <a:close/>
                <a:moveTo>
                  <a:pt x="1287" y="1022"/>
                </a:moveTo>
                <a:cubicBezTo>
                  <a:pt x="1287" y="1022"/>
                  <a:pt x="1293" y="1022"/>
                  <a:pt x="1300" y="1016"/>
                </a:cubicBezTo>
                <a:cubicBezTo>
                  <a:pt x="1306" y="1016"/>
                  <a:pt x="1312" y="1003"/>
                  <a:pt x="1325" y="997"/>
                </a:cubicBezTo>
                <a:cubicBezTo>
                  <a:pt x="1312" y="1003"/>
                  <a:pt x="1300" y="1016"/>
                  <a:pt x="1287" y="1022"/>
                </a:cubicBezTo>
                <a:close/>
                <a:moveTo>
                  <a:pt x="1224" y="1042"/>
                </a:moveTo>
                <a:cubicBezTo>
                  <a:pt x="1243" y="1042"/>
                  <a:pt x="1237" y="1042"/>
                  <a:pt x="1243" y="1042"/>
                </a:cubicBezTo>
                <a:cubicBezTo>
                  <a:pt x="1237" y="1042"/>
                  <a:pt x="1237" y="1042"/>
                  <a:pt x="1237" y="1042"/>
                </a:cubicBezTo>
                <a:cubicBezTo>
                  <a:pt x="1224" y="1042"/>
                  <a:pt x="1224" y="1042"/>
                  <a:pt x="1224" y="1042"/>
                </a:cubicBezTo>
                <a:close/>
                <a:moveTo>
                  <a:pt x="1237" y="1042"/>
                </a:moveTo>
                <a:cubicBezTo>
                  <a:pt x="1237" y="1042"/>
                  <a:pt x="1237" y="1042"/>
                  <a:pt x="1243" y="1042"/>
                </a:cubicBezTo>
                <a:cubicBezTo>
                  <a:pt x="1237" y="1042"/>
                  <a:pt x="1237" y="1042"/>
                  <a:pt x="1237" y="1042"/>
                </a:cubicBezTo>
                <a:close/>
                <a:moveTo>
                  <a:pt x="1425" y="959"/>
                </a:moveTo>
                <a:cubicBezTo>
                  <a:pt x="1425" y="959"/>
                  <a:pt x="1425" y="959"/>
                  <a:pt x="1425" y="959"/>
                </a:cubicBezTo>
                <a:cubicBezTo>
                  <a:pt x="1425" y="959"/>
                  <a:pt x="1425" y="959"/>
                  <a:pt x="1425" y="959"/>
                </a:cubicBezTo>
                <a:close/>
                <a:moveTo>
                  <a:pt x="672" y="267"/>
                </a:moveTo>
                <a:cubicBezTo>
                  <a:pt x="685" y="267"/>
                  <a:pt x="691" y="267"/>
                  <a:pt x="691" y="267"/>
                </a:cubicBezTo>
                <a:cubicBezTo>
                  <a:pt x="672" y="267"/>
                  <a:pt x="672" y="267"/>
                  <a:pt x="672" y="267"/>
                </a:cubicBezTo>
                <a:close/>
                <a:moveTo>
                  <a:pt x="1425" y="959"/>
                </a:moveTo>
                <a:cubicBezTo>
                  <a:pt x="1425" y="959"/>
                  <a:pt x="1425" y="959"/>
                  <a:pt x="1425" y="959"/>
                </a:cubicBezTo>
                <a:cubicBezTo>
                  <a:pt x="1419" y="959"/>
                  <a:pt x="1419" y="959"/>
                  <a:pt x="1419" y="959"/>
                </a:cubicBezTo>
                <a:cubicBezTo>
                  <a:pt x="1425" y="959"/>
                  <a:pt x="1425" y="959"/>
                  <a:pt x="1425" y="959"/>
                </a:cubicBezTo>
                <a:close/>
                <a:moveTo>
                  <a:pt x="904" y="223"/>
                </a:moveTo>
                <a:cubicBezTo>
                  <a:pt x="910" y="223"/>
                  <a:pt x="910" y="223"/>
                  <a:pt x="910" y="223"/>
                </a:cubicBezTo>
                <a:cubicBezTo>
                  <a:pt x="910" y="223"/>
                  <a:pt x="910" y="223"/>
                  <a:pt x="917" y="223"/>
                </a:cubicBezTo>
                <a:cubicBezTo>
                  <a:pt x="910" y="223"/>
                  <a:pt x="910" y="223"/>
                  <a:pt x="904" y="223"/>
                </a:cubicBezTo>
                <a:close/>
                <a:moveTo>
                  <a:pt x="1325" y="997"/>
                </a:moveTo>
                <a:cubicBezTo>
                  <a:pt x="1331" y="997"/>
                  <a:pt x="1331" y="997"/>
                  <a:pt x="1331" y="997"/>
                </a:cubicBezTo>
                <a:cubicBezTo>
                  <a:pt x="1331" y="997"/>
                  <a:pt x="1331" y="997"/>
                  <a:pt x="1325" y="997"/>
                </a:cubicBezTo>
                <a:close/>
                <a:moveTo>
                  <a:pt x="1431" y="953"/>
                </a:moveTo>
                <a:cubicBezTo>
                  <a:pt x="1431" y="953"/>
                  <a:pt x="1431" y="953"/>
                  <a:pt x="1431" y="953"/>
                </a:cubicBezTo>
                <a:cubicBezTo>
                  <a:pt x="1431" y="953"/>
                  <a:pt x="1431" y="959"/>
                  <a:pt x="1425" y="959"/>
                </a:cubicBezTo>
                <a:cubicBezTo>
                  <a:pt x="1431" y="959"/>
                  <a:pt x="1431" y="953"/>
                  <a:pt x="1431" y="953"/>
                </a:cubicBezTo>
                <a:close/>
                <a:moveTo>
                  <a:pt x="1425" y="959"/>
                </a:moveTo>
                <a:cubicBezTo>
                  <a:pt x="1431" y="953"/>
                  <a:pt x="1438" y="953"/>
                  <a:pt x="1444" y="946"/>
                </a:cubicBezTo>
                <a:cubicBezTo>
                  <a:pt x="1438" y="953"/>
                  <a:pt x="1431" y="953"/>
                  <a:pt x="1425" y="959"/>
                </a:cubicBezTo>
                <a:close/>
                <a:moveTo>
                  <a:pt x="157" y="534"/>
                </a:moveTo>
                <a:cubicBezTo>
                  <a:pt x="145" y="546"/>
                  <a:pt x="139" y="553"/>
                  <a:pt x="132" y="559"/>
                </a:cubicBezTo>
                <a:cubicBezTo>
                  <a:pt x="139" y="553"/>
                  <a:pt x="145" y="553"/>
                  <a:pt x="145" y="546"/>
                </a:cubicBezTo>
                <a:cubicBezTo>
                  <a:pt x="157" y="534"/>
                  <a:pt x="151" y="540"/>
                  <a:pt x="157" y="534"/>
                </a:cubicBezTo>
                <a:close/>
                <a:moveTo>
                  <a:pt x="1011" y="32"/>
                </a:moveTo>
                <a:cubicBezTo>
                  <a:pt x="1017" y="32"/>
                  <a:pt x="1017" y="32"/>
                  <a:pt x="1023" y="32"/>
                </a:cubicBezTo>
                <a:cubicBezTo>
                  <a:pt x="1017" y="32"/>
                  <a:pt x="1011" y="32"/>
                  <a:pt x="1011" y="32"/>
                </a:cubicBezTo>
                <a:close/>
                <a:moveTo>
                  <a:pt x="998" y="32"/>
                </a:moveTo>
                <a:cubicBezTo>
                  <a:pt x="998" y="32"/>
                  <a:pt x="998" y="32"/>
                  <a:pt x="1011" y="32"/>
                </a:cubicBezTo>
                <a:cubicBezTo>
                  <a:pt x="998" y="32"/>
                  <a:pt x="998" y="32"/>
                  <a:pt x="998" y="32"/>
                </a:cubicBezTo>
                <a:close/>
                <a:moveTo>
                  <a:pt x="779" y="39"/>
                </a:moveTo>
                <a:cubicBezTo>
                  <a:pt x="760" y="39"/>
                  <a:pt x="766" y="39"/>
                  <a:pt x="766" y="39"/>
                </a:cubicBezTo>
                <a:cubicBezTo>
                  <a:pt x="754" y="45"/>
                  <a:pt x="741" y="45"/>
                  <a:pt x="728" y="45"/>
                </a:cubicBezTo>
                <a:cubicBezTo>
                  <a:pt x="741" y="45"/>
                  <a:pt x="747" y="45"/>
                  <a:pt x="779" y="39"/>
                </a:cubicBezTo>
                <a:close/>
                <a:moveTo>
                  <a:pt x="1387" y="83"/>
                </a:moveTo>
                <a:cubicBezTo>
                  <a:pt x="1387" y="83"/>
                  <a:pt x="1387" y="83"/>
                  <a:pt x="1387" y="83"/>
                </a:cubicBezTo>
                <a:cubicBezTo>
                  <a:pt x="1381" y="83"/>
                  <a:pt x="1381" y="83"/>
                  <a:pt x="1381" y="83"/>
                </a:cubicBezTo>
                <a:cubicBezTo>
                  <a:pt x="1387" y="83"/>
                  <a:pt x="1387" y="83"/>
                  <a:pt x="1387" y="83"/>
                </a:cubicBezTo>
                <a:close/>
                <a:moveTo>
                  <a:pt x="327" y="400"/>
                </a:moveTo>
                <a:cubicBezTo>
                  <a:pt x="333" y="394"/>
                  <a:pt x="333" y="394"/>
                  <a:pt x="333" y="394"/>
                </a:cubicBezTo>
                <a:cubicBezTo>
                  <a:pt x="327" y="394"/>
                  <a:pt x="327" y="400"/>
                  <a:pt x="327" y="400"/>
                </a:cubicBezTo>
                <a:close/>
                <a:moveTo>
                  <a:pt x="892" y="39"/>
                </a:moveTo>
                <a:cubicBezTo>
                  <a:pt x="904" y="39"/>
                  <a:pt x="904" y="39"/>
                  <a:pt x="904" y="39"/>
                </a:cubicBezTo>
                <a:cubicBezTo>
                  <a:pt x="904" y="39"/>
                  <a:pt x="904" y="39"/>
                  <a:pt x="892" y="39"/>
                </a:cubicBezTo>
                <a:close/>
                <a:moveTo>
                  <a:pt x="873" y="39"/>
                </a:moveTo>
                <a:cubicBezTo>
                  <a:pt x="873" y="39"/>
                  <a:pt x="879" y="39"/>
                  <a:pt x="885" y="39"/>
                </a:cubicBezTo>
                <a:cubicBezTo>
                  <a:pt x="879" y="39"/>
                  <a:pt x="879" y="39"/>
                  <a:pt x="873" y="39"/>
                </a:cubicBezTo>
                <a:close/>
                <a:moveTo>
                  <a:pt x="1262" y="51"/>
                </a:moveTo>
                <a:cubicBezTo>
                  <a:pt x="1268" y="51"/>
                  <a:pt x="1274" y="51"/>
                  <a:pt x="1274" y="51"/>
                </a:cubicBezTo>
                <a:cubicBezTo>
                  <a:pt x="1281" y="51"/>
                  <a:pt x="1287" y="51"/>
                  <a:pt x="1300" y="58"/>
                </a:cubicBezTo>
                <a:cubicBezTo>
                  <a:pt x="1262" y="51"/>
                  <a:pt x="1262" y="51"/>
                  <a:pt x="1262" y="51"/>
                </a:cubicBezTo>
                <a:close/>
                <a:moveTo>
                  <a:pt x="885" y="26"/>
                </a:moveTo>
                <a:cubicBezTo>
                  <a:pt x="879" y="26"/>
                  <a:pt x="879" y="26"/>
                  <a:pt x="873" y="26"/>
                </a:cubicBezTo>
                <a:cubicBezTo>
                  <a:pt x="885" y="26"/>
                  <a:pt x="885" y="26"/>
                  <a:pt x="885" y="26"/>
                </a:cubicBezTo>
                <a:close/>
                <a:moveTo>
                  <a:pt x="860" y="32"/>
                </a:moveTo>
                <a:cubicBezTo>
                  <a:pt x="867" y="32"/>
                  <a:pt x="867" y="32"/>
                  <a:pt x="867" y="32"/>
                </a:cubicBezTo>
                <a:cubicBezTo>
                  <a:pt x="885" y="26"/>
                  <a:pt x="904" y="26"/>
                  <a:pt x="910" y="26"/>
                </a:cubicBezTo>
                <a:cubicBezTo>
                  <a:pt x="860" y="32"/>
                  <a:pt x="860" y="32"/>
                  <a:pt x="860" y="32"/>
                </a:cubicBezTo>
                <a:close/>
                <a:moveTo>
                  <a:pt x="816" y="32"/>
                </a:moveTo>
                <a:cubicBezTo>
                  <a:pt x="816" y="32"/>
                  <a:pt x="816" y="32"/>
                  <a:pt x="810" y="32"/>
                </a:cubicBezTo>
                <a:cubicBezTo>
                  <a:pt x="835" y="32"/>
                  <a:pt x="854" y="32"/>
                  <a:pt x="860" y="26"/>
                </a:cubicBezTo>
                <a:cubicBezTo>
                  <a:pt x="841" y="32"/>
                  <a:pt x="816" y="32"/>
                  <a:pt x="791" y="39"/>
                </a:cubicBezTo>
                <a:cubicBezTo>
                  <a:pt x="797" y="39"/>
                  <a:pt x="804" y="39"/>
                  <a:pt x="816" y="32"/>
                </a:cubicBezTo>
                <a:close/>
                <a:moveTo>
                  <a:pt x="936" y="32"/>
                </a:moveTo>
                <a:cubicBezTo>
                  <a:pt x="942" y="32"/>
                  <a:pt x="948" y="32"/>
                  <a:pt x="954" y="26"/>
                </a:cubicBezTo>
                <a:cubicBezTo>
                  <a:pt x="942" y="26"/>
                  <a:pt x="936" y="32"/>
                  <a:pt x="923" y="32"/>
                </a:cubicBezTo>
                <a:cubicBezTo>
                  <a:pt x="936" y="32"/>
                  <a:pt x="923" y="32"/>
                  <a:pt x="936" y="32"/>
                </a:cubicBezTo>
                <a:close/>
                <a:moveTo>
                  <a:pt x="904" y="39"/>
                </a:moveTo>
                <a:cubicBezTo>
                  <a:pt x="910" y="39"/>
                  <a:pt x="910" y="39"/>
                  <a:pt x="910" y="39"/>
                </a:cubicBezTo>
                <a:cubicBezTo>
                  <a:pt x="910" y="39"/>
                  <a:pt x="910" y="39"/>
                  <a:pt x="904" y="39"/>
                </a:cubicBezTo>
                <a:close/>
                <a:moveTo>
                  <a:pt x="1419" y="96"/>
                </a:moveTo>
                <a:cubicBezTo>
                  <a:pt x="1412" y="89"/>
                  <a:pt x="1406" y="89"/>
                  <a:pt x="1387" y="83"/>
                </a:cubicBezTo>
                <a:cubicBezTo>
                  <a:pt x="1394" y="83"/>
                  <a:pt x="1394" y="83"/>
                  <a:pt x="1400" y="89"/>
                </a:cubicBezTo>
                <a:cubicBezTo>
                  <a:pt x="1400" y="89"/>
                  <a:pt x="1400" y="89"/>
                  <a:pt x="1419" y="96"/>
                </a:cubicBezTo>
                <a:close/>
                <a:moveTo>
                  <a:pt x="829" y="223"/>
                </a:moveTo>
                <a:cubicBezTo>
                  <a:pt x="816" y="223"/>
                  <a:pt x="797" y="229"/>
                  <a:pt x="829" y="223"/>
                </a:cubicBezTo>
                <a:close/>
                <a:moveTo>
                  <a:pt x="1431" y="102"/>
                </a:moveTo>
                <a:cubicBezTo>
                  <a:pt x="1444" y="115"/>
                  <a:pt x="1463" y="115"/>
                  <a:pt x="1469" y="121"/>
                </a:cubicBezTo>
                <a:cubicBezTo>
                  <a:pt x="1456" y="115"/>
                  <a:pt x="1444" y="115"/>
                  <a:pt x="1431" y="102"/>
                </a:cubicBezTo>
                <a:cubicBezTo>
                  <a:pt x="1431" y="102"/>
                  <a:pt x="1431" y="102"/>
                  <a:pt x="1431" y="102"/>
                </a:cubicBezTo>
                <a:close/>
                <a:moveTo>
                  <a:pt x="986" y="229"/>
                </a:moveTo>
                <a:cubicBezTo>
                  <a:pt x="973" y="229"/>
                  <a:pt x="967" y="235"/>
                  <a:pt x="961" y="235"/>
                </a:cubicBezTo>
                <a:cubicBezTo>
                  <a:pt x="954" y="235"/>
                  <a:pt x="954" y="235"/>
                  <a:pt x="954" y="235"/>
                </a:cubicBezTo>
                <a:cubicBezTo>
                  <a:pt x="986" y="229"/>
                  <a:pt x="986" y="229"/>
                  <a:pt x="986" y="229"/>
                </a:cubicBezTo>
                <a:close/>
                <a:moveTo>
                  <a:pt x="1494" y="127"/>
                </a:moveTo>
                <a:cubicBezTo>
                  <a:pt x="1494" y="134"/>
                  <a:pt x="1494" y="134"/>
                  <a:pt x="1500" y="134"/>
                </a:cubicBezTo>
                <a:cubicBezTo>
                  <a:pt x="1494" y="134"/>
                  <a:pt x="1494" y="134"/>
                  <a:pt x="1494" y="127"/>
                </a:cubicBezTo>
                <a:cubicBezTo>
                  <a:pt x="1494" y="127"/>
                  <a:pt x="1494" y="127"/>
                  <a:pt x="1494" y="127"/>
                </a:cubicBezTo>
                <a:close/>
                <a:moveTo>
                  <a:pt x="810" y="229"/>
                </a:moveTo>
                <a:cubicBezTo>
                  <a:pt x="810" y="229"/>
                  <a:pt x="810" y="229"/>
                  <a:pt x="810" y="229"/>
                </a:cubicBezTo>
                <a:cubicBezTo>
                  <a:pt x="810" y="229"/>
                  <a:pt x="810" y="229"/>
                  <a:pt x="810" y="229"/>
                </a:cubicBezTo>
                <a:cubicBezTo>
                  <a:pt x="810" y="229"/>
                  <a:pt x="810" y="229"/>
                  <a:pt x="810" y="229"/>
                </a:cubicBezTo>
                <a:close/>
                <a:moveTo>
                  <a:pt x="327" y="400"/>
                </a:moveTo>
                <a:cubicBezTo>
                  <a:pt x="327" y="400"/>
                  <a:pt x="327" y="400"/>
                  <a:pt x="327" y="400"/>
                </a:cubicBezTo>
                <a:cubicBezTo>
                  <a:pt x="327" y="400"/>
                  <a:pt x="327" y="400"/>
                  <a:pt x="327" y="400"/>
                </a:cubicBezTo>
                <a:cubicBezTo>
                  <a:pt x="327" y="400"/>
                  <a:pt x="327" y="400"/>
                  <a:pt x="327" y="400"/>
                </a:cubicBezTo>
                <a:close/>
                <a:moveTo>
                  <a:pt x="327" y="400"/>
                </a:moveTo>
                <a:cubicBezTo>
                  <a:pt x="314" y="407"/>
                  <a:pt x="308" y="419"/>
                  <a:pt x="295" y="426"/>
                </a:cubicBezTo>
                <a:cubicBezTo>
                  <a:pt x="302" y="419"/>
                  <a:pt x="314" y="407"/>
                  <a:pt x="321" y="407"/>
                </a:cubicBezTo>
                <a:cubicBezTo>
                  <a:pt x="321" y="400"/>
                  <a:pt x="321" y="400"/>
                  <a:pt x="327" y="400"/>
                </a:cubicBezTo>
                <a:close/>
                <a:moveTo>
                  <a:pt x="1463" y="115"/>
                </a:moveTo>
                <a:cubicBezTo>
                  <a:pt x="1463" y="115"/>
                  <a:pt x="1463" y="115"/>
                  <a:pt x="1456" y="115"/>
                </a:cubicBezTo>
                <a:cubicBezTo>
                  <a:pt x="1463" y="115"/>
                  <a:pt x="1469" y="121"/>
                  <a:pt x="1475" y="121"/>
                </a:cubicBezTo>
                <a:cubicBezTo>
                  <a:pt x="1475" y="121"/>
                  <a:pt x="1475" y="121"/>
                  <a:pt x="1475" y="121"/>
                </a:cubicBezTo>
                <a:cubicBezTo>
                  <a:pt x="1469" y="121"/>
                  <a:pt x="1469" y="121"/>
                  <a:pt x="1469" y="121"/>
                </a:cubicBezTo>
                <a:cubicBezTo>
                  <a:pt x="1475" y="121"/>
                  <a:pt x="1475" y="121"/>
                  <a:pt x="1475" y="121"/>
                </a:cubicBezTo>
                <a:cubicBezTo>
                  <a:pt x="1475" y="121"/>
                  <a:pt x="1475" y="121"/>
                  <a:pt x="1475" y="121"/>
                </a:cubicBezTo>
                <a:cubicBezTo>
                  <a:pt x="1475" y="121"/>
                  <a:pt x="1475" y="121"/>
                  <a:pt x="1475" y="121"/>
                </a:cubicBezTo>
                <a:cubicBezTo>
                  <a:pt x="1482" y="127"/>
                  <a:pt x="1494" y="134"/>
                  <a:pt x="1507" y="140"/>
                </a:cubicBezTo>
                <a:cubicBezTo>
                  <a:pt x="1500" y="134"/>
                  <a:pt x="1494" y="134"/>
                  <a:pt x="1482" y="127"/>
                </a:cubicBezTo>
                <a:cubicBezTo>
                  <a:pt x="1488" y="127"/>
                  <a:pt x="1494" y="127"/>
                  <a:pt x="1494" y="127"/>
                </a:cubicBezTo>
                <a:cubicBezTo>
                  <a:pt x="1482" y="121"/>
                  <a:pt x="1463" y="115"/>
                  <a:pt x="1444" y="102"/>
                </a:cubicBezTo>
                <a:cubicBezTo>
                  <a:pt x="1444" y="102"/>
                  <a:pt x="1444" y="102"/>
                  <a:pt x="1463" y="115"/>
                </a:cubicBezTo>
                <a:close/>
                <a:moveTo>
                  <a:pt x="1431" y="102"/>
                </a:moveTo>
                <a:cubicBezTo>
                  <a:pt x="1406" y="89"/>
                  <a:pt x="1387" y="83"/>
                  <a:pt x="1369" y="77"/>
                </a:cubicBezTo>
                <a:cubicBezTo>
                  <a:pt x="1381" y="83"/>
                  <a:pt x="1394" y="83"/>
                  <a:pt x="1400" y="89"/>
                </a:cubicBezTo>
                <a:cubicBezTo>
                  <a:pt x="1406" y="89"/>
                  <a:pt x="1419" y="96"/>
                  <a:pt x="1419" y="96"/>
                </a:cubicBezTo>
                <a:cubicBezTo>
                  <a:pt x="1425" y="102"/>
                  <a:pt x="1425" y="102"/>
                  <a:pt x="1431" y="102"/>
                </a:cubicBezTo>
                <a:cubicBezTo>
                  <a:pt x="1431" y="102"/>
                  <a:pt x="1431" y="102"/>
                  <a:pt x="1431" y="102"/>
                </a:cubicBezTo>
                <a:close/>
                <a:moveTo>
                  <a:pt x="565" y="286"/>
                </a:moveTo>
                <a:cubicBezTo>
                  <a:pt x="572" y="286"/>
                  <a:pt x="572" y="286"/>
                  <a:pt x="572" y="286"/>
                </a:cubicBezTo>
                <a:cubicBezTo>
                  <a:pt x="553" y="292"/>
                  <a:pt x="540" y="299"/>
                  <a:pt x="534" y="299"/>
                </a:cubicBezTo>
                <a:cubicBezTo>
                  <a:pt x="540" y="299"/>
                  <a:pt x="540" y="299"/>
                  <a:pt x="540" y="299"/>
                </a:cubicBezTo>
                <a:cubicBezTo>
                  <a:pt x="546" y="292"/>
                  <a:pt x="553" y="292"/>
                  <a:pt x="565" y="286"/>
                </a:cubicBezTo>
                <a:close/>
                <a:moveTo>
                  <a:pt x="1444" y="102"/>
                </a:moveTo>
                <a:cubicBezTo>
                  <a:pt x="1431" y="102"/>
                  <a:pt x="1438" y="102"/>
                  <a:pt x="1431" y="96"/>
                </a:cubicBezTo>
                <a:cubicBezTo>
                  <a:pt x="1431" y="102"/>
                  <a:pt x="1431" y="102"/>
                  <a:pt x="1431" y="102"/>
                </a:cubicBezTo>
                <a:cubicBezTo>
                  <a:pt x="1438" y="102"/>
                  <a:pt x="1444" y="102"/>
                  <a:pt x="1456" y="115"/>
                </a:cubicBezTo>
                <a:cubicBezTo>
                  <a:pt x="1444" y="102"/>
                  <a:pt x="1444" y="102"/>
                  <a:pt x="1444" y="102"/>
                </a:cubicBezTo>
                <a:close/>
                <a:moveTo>
                  <a:pt x="1325" y="70"/>
                </a:moveTo>
                <a:cubicBezTo>
                  <a:pt x="1325" y="70"/>
                  <a:pt x="1325" y="70"/>
                  <a:pt x="1318" y="70"/>
                </a:cubicBezTo>
                <a:cubicBezTo>
                  <a:pt x="1331" y="70"/>
                  <a:pt x="1350" y="77"/>
                  <a:pt x="1362" y="77"/>
                </a:cubicBezTo>
                <a:cubicBezTo>
                  <a:pt x="1356" y="77"/>
                  <a:pt x="1337" y="70"/>
                  <a:pt x="1325" y="70"/>
                </a:cubicBezTo>
                <a:close/>
                <a:moveTo>
                  <a:pt x="628" y="70"/>
                </a:moveTo>
                <a:cubicBezTo>
                  <a:pt x="641" y="64"/>
                  <a:pt x="647" y="64"/>
                  <a:pt x="647" y="64"/>
                </a:cubicBezTo>
                <a:cubicBezTo>
                  <a:pt x="647" y="64"/>
                  <a:pt x="647" y="64"/>
                  <a:pt x="647" y="64"/>
                </a:cubicBezTo>
                <a:cubicBezTo>
                  <a:pt x="641" y="64"/>
                  <a:pt x="634" y="70"/>
                  <a:pt x="628" y="70"/>
                </a:cubicBezTo>
                <a:close/>
                <a:moveTo>
                  <a:pt x="659" y="64"/>
                </a:moveTo>
                <a:cubicBezTo>
                  <a:pt x="653" y="64"/>
                  <a:pt x="634" y="70"/>
                  <a:pt x="659" y="64"/>
                </a:cubicBezTo>
                <a:close/>
                <a:moveTo>
                  <a:pt x="0" y="845"/>
                </a:moveTo>
                <a:cubicBezTo>
                  <a:pt x="0" y="851"/>
                  <a:pt x="13" y="851"/>
                  <a:pt x="13" y="857"/>
                </a:cubicBezTo>
                <a:cubicBezTo>
                  <a:pt x="0" y="851"/>
                  <a:pt x="0" y="845"/>
                  <a:pt x="0" y="845"/>
                </a:cubicBezTo>
                <a:close/>
                <a:moveTo>
                  <a:pt x="19" y="889"/>
                </a:moveTo>
                <a:cubicBezTo>
                  <a:pt x="19" y="889"/>
                  <a:pt x="19" y="889"/>
                  <a:pt x="19" y="883"/>
                </a:cubicBezTo>
                <a:cubicBezTo>
                  <a:pt x="19" y="883"/>
                  <a:pt x="19" y="883"/>
                  <a:pt x="19" y="889"/>
                </a:cubicBezTo>
                <a:cubicBezTo>
                  <a:pt x="19" y="883"/>
                  <a:pt x="19" y="883"/>
                  <a:pt x="19" y="883"/>
                </a:cubicBezTo>
                <a:cubicBezTo>
                  <a:pt x="13" y="876"/>
                  <a:pt x="13" y="876"/>
                  <a:pt x="13" y="870"/>
                </a:cubicBezTo>
                <a:cubicBezTo>
                  <a:pt x="13" y="870"/>
                  <a:pt x="13" y="870"/>
                  <a:pt x="13" y="870"/>
                </a:cubicBezTo>
                <a:cubicBezTo>
                  <a:pt x="13" y="864"/>
                  <a:pt x="13" y="864"/>
                  <a:pt x="13" y="864"/>
                </a:cubicBezTo>
                <a:cubicBezTo>
                  <a:pt x="13" y="870"/>
                  <a:pt x="13" y="870"/>
                  <a:pt x="13" y="870"/>
                </a:cubicBezTo>
                <a:cubicBezTo>
                  <a:pt x="13" y="876"/>
                  <a:pt x="13" y="883"/>
                  <a:pt x="19" y="896"/>
                </a:cubicBezTo>
                <a:cubicBezTo>
                  <a:pt x="19" y="889"/>
                  <a:pt x="19" y="889"/>
                  <a:pt x="13" y="889"/>
                </a:cubicBezTo>
                <a:cubicBezTo>
                  <a:pt x="19" y="896"/>
                  <a:pt x="19" y="902"/>
                  <a:pt x="26" y="908"/>
                </a:cubicBezTo>
                <a:cubicBezTo>
                  <a:pt x="26" y="908"/>
                  <a:pt x="26" y="908"/>
                  <a:pt x="26" y="921"/>
                </a:cubicBezTo>
                <a:cubicBezTo>
                  <a:pt x="26" y="908"/>
                  <a:pt x="26" y="908"/>
                  <a:pt x="26" y="908"/>
                </a:cubicBezTo>
                <a:cubicBezTo>
                  <a:pt x="26" y="921"/>
                  <a:pt x="26" y="927"/>
                  <a:pt x="32" y="927"/>
                </a:cubicBezTo>
                <a:cubicBezTo>
                  <a:pt x="26" y="908"/>
                  <a:pt x="19" y="902"/>
                  <a:pt x="19" y="902"/>
                </a:cubicBezTo>
                <a:cubicBezTo>
                  <a:pt x="19" y="896"/>
                  <a:pt x="19" y="896"/>
                  <a:pt x="19" y="896"/>
                </a:cubicBezTo>
                <a:cubicBezTo>
                  <a:pt x="19" y="902"/>
                  <a:pt x="26" y="908"/>
                  <a:pt x="32" y="927"/>
                </a:cubicBezTo>
                <a:cubicBezTo>
                  <a:pt x="26" y="908"/>
                  <a:pt x="19" y="896"/>
                  <a:pt x="19" y="889"/>
                </a:cubicBezTo>
                <a:cubicBezTo>
                  <a:pt x="19" y="889"/>
                  <a:pt x="19" y="889"/>
                  <a:pt x="19" y="889"/>
                </a:cubicBezTo>
                <a:close/>
                <a:moveTo>
                  <a:pt x="13" y="857"/>
                </a:moveTo>
                <a:cubicBezTo>
                  <a:pt x="13" y="864"/>
                  <a:pt x="13" y="864"/>
                  <a:pt x="13" y="864"/>
                </a:cubicBezTo>
                <a:cubicBezTo>
                  <a:pt x="13" y="864"/>
                  <a:pt x="13" y="864"/>
                  <a:pt x="13" y="857"/>
                </a:cubicBezTo>
                <a:cubicBezTo>
                  <a:pt x="13" y="857"/>
                  <a:pt x="13" y="857"/>
                  <a:pt x="13" y="857"/>
                </a:cubicBezTo>
                <a:close/>
                <a:moveTo>
                  <a:pt x="327" y="445"/>
                </a:moveTo>
                <a:cubicBezTo>
                  <a:pt x="327" y="445"/>
                  <a:pt x="327" y="445"/>
                  <a:pt x="333" y="445"/>
                </a:cubicBezTo>
                <a:cubicBezTo>
                  <a:pt x="327" y="445"/>
                  <a:pt x="327" y="445"/>
                  <a:pt x="327" y="445"/>
                </a:cubicBezTo>
                <a:close/>
                <a:moveTo>
                  <a:pt x="321" y="451"/>
                </a:moveTo>
                <a:cubicBezTo>
                  <a:pt x="321" y="451"/>
                  <a:pt x="321" y="451"/>
                  <a:pt x="327" y="445"/>
                </a:cubicBezTo>
                <a:cubicBezTo>
                  <a:pt x="327" y="445"/>
                  <a:pt x="327" y="445"/>
                  <a:pt x="321" y="451"/>
                </a:cubicBezTo>
                <a:close/>
                <a:moveTo>
                  <a:pt x="1714" y="356"/>
                </a:moveTo>
                <a:cubicBezTo>
                  <a:pt x="1707" y="350"/>
                  <a:pt x="1707" y="350"/>
                  <a:pt x="1707" y="350"/>
                </a:cubicBezTo>
                <a:cubicBezTo>
                  <a:pt x="1707" y="343"/>
                  <a:pt x="1707" y="337"/>
                  <a:pt x="1701" y="331"/>
                </a:cubicBezTo>
                <a:cubicBezTo>
                  <a:pt x="1701" y="331"/>
                  <a:pt x="1701" y="331"/>
                  <a:pt x="1701" y="331"/>
                </a:cubicBezTo>
                <a:cubicBezTo>
                  <a:pt x="1701" y="324"/>
                  <a:pt x="1695" y="324"/>
                  <a:pt x="1695" y="318"/>
                </a:cubicBezTo>
                <a:cubicBezTo>
                  <a:pt x="1695" y="318"/>
                  <a:pt x="1701" y="324"/>
                  <a:pt x="1701" y="331"/>
                </a:cubicBezTo>
                <a:cubicBezTo>
                  <a:pt x="1701" y="331"/>
                  <a:pt x="1701" y="331"/>
                  <a:pt x="1701" y="331"/>
                </a:cubicBezTo>
                <a:cubicBezTo>
                  <a:pt x="1701" y="331"/>
                  <a:pt x="1701" y="331"/>
                  <a:pt x="1701" y="331"/>
                </a:cubicBezTo>
                <a:cubicBezTo>
                  <a:pt x="1707" y="337"/>
                  <a:pt x="1707" y="350"/>
                  <a:pt x="1714" y="356"/>
                </a:cubicBezTo>
                <a:close/>
                <a:moveTo>
                  <a:pt x="1664" y="273"/>
                </a:moveTo>
                <a:cubicBezTo>
                  <a:pt x="1664" y="273"/>
                  <a:pt x="1664" y="267"/>
                  <a:pt x="1657" y="267"/>
                </a:cubicBezTo>
                <a:cubicBezTo>
                  <a:pt x="1651" y="254"/>
                  <a:pt x="1651" y="261"/>
                  <a:pt x="1664" y="267"/>
                </a:cubicBezTo>
                <a:cubicBezTo>
                  <a:pt x="1670" y="280"/>
                  <a:pt x="1664" y="273"/>
                  <a:pt x="1664" y="273"/>
                </a:cubicBezTo>
                <a:close/>
                <a:moveTo>
                  <a:pt x="1695" y="324"/>
                </a:moveTo>
                <a:cubicBezTo>
                  <a:pt x="1701" y="324"/>
                  <a:pt x="1701" y="331"/>
                  <a:pt x="1701" y="331"/>
                </a:cubicBezTo>
                <a:cubicBezTo>
                  <a:pt x="1701" y="331"/>
                  <a:pt x="1701" y="331"/>
                  <a:pt x="1701" y="331"/>
                </a:cubicBezTo>
                <a:cubicBezTo>
                  <a:pt x="1701" y="331"/>
                  <a:pt x="1701" y="331"/>
                  <a:pt x="1695" y="324"/>
                </a:cubicBezTo>
                <a:close/>
                <a:moveTo>
                  <a:pt x="1739" y="540"/>
                </a:moveTo>
                <a:cubicBezTo>
                  <a:pt x="1739" y="572"/>
                  <a:pt x="1739" y="572"/>
                  <a:pt x="1739" y="572"/>
                </a:cubicBezTo>
                <a:cubicBezTo>
                  <a:pt x="1739" y="553"/>
                  <a:pt x="1739" y="553"/>
                  <a:pt x="1739" y="553"/>
                </a:cubicBezTo>
                <a:cubicBezTo>
                  <a:pt x="1739" y="540"/>
                  <a:pt x="1739" y="540"/>
                  <a:pt x="1739" y="540"/>
                </a:cubicBezTo>
                <a:close/>
                <a:moveTo>
                  <a:pt x="754" y="1124"/>
                </a:moveTo>
                <a:cubicBezTo>
                  <a:pt x="747" y="1124"/>
                  <a:pt x="741" y="1130"/>
                  <a:pt x="735" y="1130"/>
                </a:cubicBezTo>
                <a:cubicBezTo>
                  <a:pt x="741" y="1130"/>
                  <a:pt x="747" y="1124"/>
                  <a:pt x="754" y="1124"/>
                </a:cubicBezTo>
                <a:close/>
                <a:moveTo>
                  <a:pt x="754" y="1124"/>
                </a:moveTo>
                <a:cubicBezTo>
                  <a:pt x="760" y="1124"/>
                  <a:pt x="772" y="1124"/>
                  <a:pt x="791" y="1124"/>
                </a:cubicBezTo>
                <a:cubicBezTo>
                  <a:pt x="766" y="1124"/>
                  <a:pt x="766" y="1124"/>
                  <a:pt x="766" y="1124"/>
                </a:cubicBezTo>
                <a:cubicBezTo>
                  <a:pt x="760" y="1124"/>
                  <a:pt x="760" y="1124"/>
                  <a:pt x="754" y="1124"/>
                </a:cubicBezTo>
                <a:close/>
                <a:moveTo>
                  <a:pt x="1375" y="984"/>
                </a:moveTo>
                <a:cubicBezTo>
                  <a:pt x="1381" y="978"/>
                  <a:pt x="1369" y="984"/>
                  <a:pt x="1394" y="972"/>
                </a:cubicBezTo>
                <a:cubicBezTo>
                  <a:pt x="1394" y="972"/>
                  <a:pt x="1394" y="972"/>
                  <a:pt x="1406" y="965"/>
                </a:cubicBezTo>
                <a:cubicBezTo>
                  <a:pt x="1387" y="978"/>
                  <a:pt x="1381" y="978"/>
                  <a:pt x="1369" y="984"/>
                </a:cubicBezTo>
                <a:cubicBezTo>
                  <a:pt x="1369" y="984"/>
                  <a:pt x="1362" y="991"/>
                  <a:pt x="1375" y="984"/>
                </a:cubicBezTo>
                <a:close/>
                <a:moveTo>
                  <a:pt x="1419" y="959"/>
                </a:moveTo>
                <a:cubicBezTo>
                  <a:pt x="1412" y="965"/>
                  <a:pt x="1412" y="965"/>
                  <a:pt x="1406" y="965"/>
                </a:cubicBezTo>
                <a:cubicBezTo>
                  <a:pt x="1412" y="965"/>
                  <a:pt x="1412" y="965"/>
                  <a:pt x="1419" y="959"/>
                </a:cubicBezTo>
                <a:close/>
                <a:moveTo>
                  <a:pt x="1350" y="997"/>
                </a:moveTo>
                <a:cubicBezTo>
                  <a:pt x="1337" y="997"/>
                  <a:pt x="1337" y="997"/>
                  <a:pt x="1331" y="997"/>
                </a:cubicBezTo>
                <a:cubicBezTo>
                  <a:pt x="1331" y="997"/>
                  <a:pt x="1337" y="997"/>
                  <a:pt x="1350" y="997"/>
                </a:cubicBezTo>
                <a:close/>
                <a:moveTo>
                  <a:pt x="1350" y="991"/>
                </a:moveTo>
                <a:cubicBezTo>
                  <a:pt x="1350" y="997"/>
                  <a:pt x="1350" y="997"/>
                  <a:pt x="1350" y="997"/>
                </a:cubicBezTo>
                <a:cubicBezTo>
                  <a:pt x="1350" y="997"/>
                  <a:pt x="1350" y="997"/>
                  <a:pt x="1350" y="991"/>
                </a:cubicBezTo>
                <a:close/>
                <a:moveTo>
                  <a:pt x="1714" y="356"/>
                </a:moveTo>
                <a:cubicBezTo>
                  <a:pt x="1714" y="350"/>
                  <a:pt x="1707" y="337"/>
                  <a:pt x="1707" y="337"/>
                </a:cubicBezTo>
                <a:cubicBezTo>
                  <a:pt x="1707" y="337"/>
                  <a:pt x="1707" y="337"/>
                  <a:pt x="1707" y="331"/>
                </a:cubicBezTo>
                <a:cubicBezTo>
                  <a:pt x="1707" y="337"/>
                  <a:pt x="1707" y="337"/>
                  <a:pt x="1714" y="350"/>
                </a:cubicBezTo>
                <a:cubicBezTo>
                  <a:pt x="1714" y="356"/>
                  <a:pt x="1714" y="350"/>
                  <a:pt x="1714" y="356"/>
                </a:cubicBezTo>
                <a:close/>
                <a:moveTo>
                  <a:pt x="1720" y="362"/>
                </a:moveTo>
                <a:cubicBezTo>
                  <a:pt x="1714" y="356"/>
                  <a:pt x="1714" y="356"/>
                  <a:pt x="1714" y="356"/>
                </a:cubicBezTo>
                <a:cubicBezTo>
                  <a:pt x="1720" y="356"/>
                  <a:pt x="1720" y="356"/>
                  <a:pt x="1720" y="356"/>
                </a:cubicBezTo>
                <a:cubicBezTo>
                  <a:pt x="1714" y="356"/>
                  <a:pt x="1714" y="350"/>
                  <a:pt x="1714" y="356"/>
                </a:cubicBezTo>
                <a:cubicBezTo>
                  <a:pt x="1714" y="356"/>
                  <a:pt x="1714" y="356"/>
                  <a:pt x="1714" y="356"/>
                </a:cubicBezTo>
                <a:cubicBezTo>
                  <a:pt x="1714" y="356"/>
                  <a:pt x="1714" y="356"/>
                  <a:pt x="1714" y="356"/>
                </a:cubicBezTo>
                <a:cubicBezTo>
                  <a:pt x="1714" y="356"/>
                  <a:pt x="1714" y="356"/>
                  <a:pt x="1720" y="362"/>
                </a:cubicBezTo>
                <a:close/>
                <a:moveTo>
                  <a:pt x="1400" y="972"/>
                </a:moveTo>
                <a:cubicBezTo>
                  <a:pt x="1419" y="959"/>
                  <a:pt x="1419" y="959"/>
                  <a:pt x="1419" y="959"/>
                </a:cubicBezTo>
                <a:cubicBezTo>
                  <a:pt x="1400" y="972"/>
                  <a:pt x="1387" y="978"/>
                  <a:pt x="1400" y="972"/>
                </a:cubicBezTo>
                <a:close/>
                <a:moveTo>
                  <a:pt x="1048" y="223"/>
                </a:moveTo>
                <a:cubicBezTo>
                  <a:pt x="1048" y="223"/>
                  <a:pt x="1048" y="223"/>
                  <a:pt x="1055" y="223"/>
                </a:cubicBezTo>
                <a:cubicBezTo>
                  <a:pt x="1048" y="223"/>
                  <a:pt x="1042" y="223"/>
                  <a:pt x="1042" y="223"/>
                </a:cubicBezTo>
                <a:cubicBezTo>
                  <a:pt x="1042" y="223"/>
                  <a:pt x="1042" y="223"/>
                  <a:pt x="1048" y="223"/>
                </a:cubicBezTo>
                <a:close/>
                <a:moveTo>
                  <a:pt x="1067" y="216"/>
                </a:moveTo>
                <a:cubicBezTo>
                  <a:pt x="1061" y="216"/>
                  <a:pt x="1061" y="216"/>
                  <a:pt x="1055" y="223"/>
                </a:cubicBezTo>
                <a:cubicBezTo>
                  <a:pt x="1067" y="216"/>
                  <a:pt x="1067" y="216"/>
                  <a:pt x="1067" y="216"/>
                </a:cubicBezTo>
                <a:close/>
                <a:moveTo>
                  <a:pt x="986" y="223"/>
                </a:moveTo>
                <a:cubicBezTo>
                  <a:pt x="992" y="223"/>
                  <a:pt x="998" y="223"/>
                  <a:pt x="1017" y="216"/>
                </a:cubicBezTo>
                <a:cubicBezTo>
                  <a:pt x="1011" y="223"/>
                  <a:pt x="992" y="223"/>
                  <a:pt x="986" y="223"/>
                </a:cubicBezTo>
                <a:close/>
                <a:moveTo>
                  <a:pt x="1017" y="216"/>
                </a:moveTo>
                <a:cubicBezTo>
                  <a:pt x="1030" y="216"/>
                  <a:pt x="1036" y="216"/>
                  <a:pt x="1048" y="216"/>
                </a:cubicBezTo>
                <a:cubicBezTo>
                  <a:pt x="1036" y="216"/>
                  <a:pt x="1030" y="216"/>
                  <a:pt x="1017" y="216"/>
                </a:cubicBezTo>
                <a:close/>
                <a:moveTo>
                  <a:pt x="1055" y="216"/>
                </a:moveTo>
                <a:cubicBezTo>
                  <a:pt x="1092" y="216"/>
                  <a:pt x="1099" y="216"/>
                  <a:pt x="1149" y="216"/>
                </a:cubicBezTo>
                <a:cubicBezTo>
                  <a:pt x="1130" y="216"/>
                  <a:pt x="1099" y="216"/>
                  <a:pt x="1074" y="216"/>
                </a:cubicBezTo>
                <a:cubicBezTo>
                  <a:pt x="1067" y="216"/>
                  <a:pt x="1061" y="216"/>
                  <a:pt x="1055" y="216"/>
                </a:cubicBezTo>
                <a:close/>
                <a:moveTo>
                  <a:pt x="1130" y="204"/>
                </a:moveTo>
                <a:cubicBezTo>
                  <a:pt x="1130" y="204"/>
                  <a:pt x="1136" y="204"/>
                  <a:pt x="1143" y="204"/>
                </a:cubicBezTo>
                <a:cubicBezTo>
                  <a:pt x="1155" y="204"/>
                  <a:pt x="1155" y="204"/>
                  <a:pt x="1155" y="204"/>
                </a:cubicBezTo>
                <a:cubicBezTo>
                  <a:pt x="1155" y="204"/>
                  <a:pt x="1155" y="204"/>
                  <a:pt x="1155" y="204"/>
                </a:cubicBezTo>
                <a:cubicBezTo>
                  <a:pt x="1130" y="204"/>
                  <a:pt x="1136" y="204"/>
                  <a:pt x="1105" y="204"/>
                </a:cubicBezTo>
                <a:cubicBezTo>
                  <a:pt x="1105" y="204"/>
                  <a:pt x="1105" y="204"/>
                  <a:pt x="1074" y="204"/>
                </a:cubicBezTo>
                <a:cubicBezTo>
                  <a:pt x="1086" y="204"/>
                  <a:pt x="1092" y="204"/>
                  <a:pt x="1099" y="204"/>
                </a:cubicBezTo>
                <a:cubicBezTo>
                  <a:pt x="1105" y="204"/>
                  <a:pt x="1105" y="204"/>
                  <a:pt x="1111" y="204"/>
                </a:cubicBezTo>
                <a:cubicBezTo>
                  <a:pt x="1118" y="204"/>
                  <a:pt x="1118" y="204"/>
                  <a:pt x="1130" y="204"/>
                </a:cubicBezTo>
                <a:close/>
                <a:moveTo>
                  <a:pt x="948" y="216"/>
                </a:moveTo>
                <a:cubicBezTo>
                  <a:pt x="936" y="216"/>
                  <a:pt x="936" y="216"/>
                  <a:pt x="936" y="216"/>
                </a:cubicBezTo>
                <a:cubicBezTo>
                  <a:pt x="923" y="223"/>
                  <a:pt x="923" y="223"/>
                  <a:pt x="923" y="223"/>
                </a:cubicBezTo>
                <a:cubicBezTo>
                  <a:pt x="948" y="216"/>
                  <a:pt x="948" y="216"/>
                  <a:pt x="948" y="216"/>
                </a:cubicBezTo>
                <a:close/>
                <a:moveTo>
                  <a:pt x="979" y="216"/>
                </a:moveTo>
                <a:cubicBezTo>
                  <a:pt x="986" y="216"/>
                  <a:pt x="986" y="216"/>
                  <a:pt x="986" y="216"/>
                </a:cubicBezTo>
                <a:cubicBezTo>
                  <a:pt x="1023" y="204"/>
                  <a:pt x="1023" y="204"/>
                  <a:pt x="1023" y="204"/>
                </a:cubicBezTo>
                <a:cubicBezTo>
                  <a:pt x="1011" y="204"/>
                  <a:pt x="1011" y="204"/>
                  <a:pt x="1011" y="204"/>
                </a:cubicBezTo>
                <a:cubicBezTo>
                  <a:pt x="979" y="216"/>
                  <a:pt x="979" y="216"/>
                  <a:pt x="979" y="216"/>
                </a:cubicBezTo>
                <a:close/>
                <a:moveTo>
                  <a:pt x="1030" y="204"/>
                </a:moveTo>
                <a:cubicBezTo>
                  <a:pt x="1023" y="204"/>
                  <a:pt x="1023" y="204"/>
                  <a:pt x="1023" y="204"/>
                </a:cubicBezTo>
                <a:cubicBezTo>
                  <a:pt x="1030" y="204"/>
                  <a:pt x="1036" y="204"/>
                  <a:pt x="1042" y="204"/>
                </a:cubicBezTo>
                <a:cubicBezTo>
                  <a:pt x="1042" y="204"/>
                  <a:pt x="1048" y="204"/>
                  <a:pt x="1055" y="204"/>
                </a:cubicBezTo>
                <a:cubicBezTo>
                  <a:pt x="1055" y="204"/>
                  <a:pt x="1055" y="204"/>
                  <a:pt x="1055" y="204"/>
                </a:cubicBezTo>
                <a:cubicBezTo>
                  <a:pt x="998" y="204"/>
                  <a:pt x="1023" y="204"/>
                  <a:pt x="961" y="216"/>
                </a:cubicBezTo>
                <a:cubicBezTo>
                  <a:pt x="942" y="216"/>
                  <a:pt x="948" y="216"/>
                  <a:pt x="936" y="216"/>
                </a:cubicBezTo>
                <a:cubicBezTo>
                  <a:pt x="992" y="216"/>
                  <a:pt x="986" y="204"/>
                  <a:pt x="1030" y="204"/>
                </a:cubicBezTo>
                <a:close/>
                <a:moveTo>
                  <a:pt x="873" y="223"/>
                </a:moveTo>
                <a:cubicBezTo>
                  <a:pt x="892" y="223"/>
                  <a:pt x="892" y="223"/>
                  <a:pt x="892" y="223"/>
                </a:cubicBezTo>
                <a:cubicBezTo>
                  <a:pt x="873" y="223"/>
                  <a:pt x="867" y="223"/>
                  <a:pt x="873" y="223"/>
                </a:cubicBezTo>
                <a:close/>
                <a:moveTo>
                  <a:pt x="823" y="235"/>
                </a:moveTo>
                <a:cubicBezTo>
                  <a:pt x="823" y="235"/>
                  <a:pt x="823" y="235"/>
                  <a:pt x="829" y="235"/>
                </a:cubicBezTo>
                <a:cubicBezTo>
                  <a:pt x="797" y="242"/>
                  <a:pt x="797" y="242"/>
                  <a:pt x="797" y="242"/>
                </a:cubicBezTo>
                <a:cubicBezTo>
                  <a:pt x="804" y="235"/>
                  <a:pt x="810" y="235"/>
                  <a:pt x="823" y="235"/>
                </a:cubicBezTo>
                <a:close/>
                <a:moveTo>
                  <a:pt x="772" y="248"/>
                </a:moveTo>
                <a:cubicBezTo>
                  <a:pt x="766" y="248"/>
                  <a:pt x="766" y="248"/>
                  <a:pt x="760" y="248"/>
                </a:cubicBezTo>
                <a:cubicBezTo>
                  <a:pt x="766" y="248"/>
                  <a:pt x="766" y="248"/>
                  <a:pt x="772" y="248"/>
                </a:cubicBezTo>
                <a:close/>
                <a:moveTo>
                  <a:pt x="741" y="254"/>
                </a:moveTo>
                <a:cubicBezTo>
                  <a:pt x="741" y="254"/>
                  <a:pt x="741" y="254"/>
                  <a:pt x="754" y="248"/>
                </a:cubicBezTo>
                <a:cubicBezTo>
                  <a:pt x="754" y="248"/>
                  <a:pt x="754" y="248"/>
                  <a:pt x="766" y="248"/>
                </a:cubicBezTo>
                <a:cubicBezTo>
                  <a:pt x="760" y="248"/>
                  <a:pt x="754" y="248"/>
                  <a:pt x="747" y="248"/>
                </a:cubicBezTo>
                <a:cubicBezTo>
                  <a:pt x="747" y="248"/>
                  <a:pt x="716" y="261"/>
                  <a:pt x="691" y="267"/>
                </a:cubicBezTo>
                <a:cubicBezTo>
                  <a:pt x="722" y="254"/>
                  <a:pt x="722" y="261"/>
                  <a:pt x="741" y="254"/>
                </a:cubicBezTo>
                <a:close/>
                <a:moveTo>
                  <a:pt x="841" y="235"/>
                </a:moveTo>
                <a:cubicBezTo>
                  <a:pt x="848" y="229"/>
                  <a:pt x="848" y="229"/>
                  <a:pt x="848" y="229"/>
                </a:cubicBezTo>
                <a:cubicBezTo>
                  <a:pt x="841" y="235"/>
                  <a:pt x="835" y="235"/>
                  <a:pt x="829" y="235"/>
                </a:cubicBezTo>
                <a:cubicBezTo>
                  <a:pt x="829" y="235"/>
                  <a:pt x="835" y="235"/>
                  <a:pt x="841" y="235"/>
                </a:cubicBezTo>
                <a:close/>
                <a:moveTo>
                  <a:pt x="829" y="235"/>
                </a:moveTo>
                <a:cubicBezTo>
                  <a:pt x="829" y="235"/>
                  <a:pt x="829" y="235"/>
                  <a:pt x="829" y="235"/>
                </a:cubicBezTo>
                <a:cubicBezTo>
                  <a:pt x="829" y="235"/>
                  <a:pt x="829" y="235"/>
                  <a:pt x="829" y="235"/>
                </a:cubicBezTo>
                <a:cubicBezTo>
                  <a:pt x="829" y="235"/>
                  <a:pt x="829" y="235"/>
                  <a:pt x="829" y="235"/>
                </a:cubicBezTo>
                <a:close/>
                <a:moveTo>
                  <a:pt x="823" y="235"/>
                </a:moveTo>
                <a:cubicBezTo>
                  <a:pt x="816" y="235"/>
                  <a:pt x="816" y="235"/>
                  <a:pt x="791" y="242"/>
                </a:cubicBezTo>
                <a:cubicBezTo>
                  <a:pt x="779" y="242"/>
                  <a:pt x="779" y="242"/>
                  <a:pt x="772" y="242"/>
                </a:cubicBezTo>
                <a:cubicBezTo>
                  <a:pt x="772" y="248"/>
                  <a:pt x="772" y="248"/>
                  <a:pt x="772" y="248"/>
                </a:cubicBezTo>
                <a:cubicBezTo>
                  <a:pt x="797" y="242"/>
                  <a:pt x="791" y="242"/>
                  <a:pt x="779" y="242"/>
                </a:cubicBezTo>
                <a:cubicBezTo>
                  <a:pt x="779" y="242"/>
                  <a:pt x="779" y="242"/>
                  <a:pt x="816" y="235"/>
                </a:cubicBezTo>
                <a:cubicBezTo>
                  <a:pt x="816" y="235"/>
                  <a:pt x="816" y="235"/>
                  <a:pt x="829" y="235"/>
                </a:cubicBezTo>
                <a:cubicBezTo>
                  <a:pt x="829" y="235"/>
                  <a:pt x="829" y="235"/>
                  <a:pt x="829" y="235"/>
                </a:cubicBezTo>
                <a:cubicBezTo>
                  <a:pt x="829" y="235"/>
                  <a:pt x="829" y="235"/>
                  <a:pt x="829" y="235"/>
                </a:cubicBezTo>
                <a:cubicBezTo>
                  <a:pt x="829" y="235"/>
                  <a:pt x="829" y="235"/>
                  <a:pt x="829" y="235"/>
                </a:cubicBezTo>
                <a:cubicBezTo>
                  <a:pt x="835" y="235"/>
                  <a:pt x="841" y="235"/>
                  <a:pt x="848" y="229"/>
                </a:cubicBezTo>
                <a:cubicBezTo>
                  <a:pt x="848" y="229"/>
                  <a:pt x="848" y="229"/>
                  <a:pt x="848" y="229"/>
                </a:cubicBezTo>
                <a:cubicBezTo>
                  <a:pt x="854" y="229"/>
                  <a:pt x="854" y="229"/>
                  <a:pt x="854" y="229"/>
                </a:cubicBezTo>
                <a:cubicBezTo>
                  <a:pt x="860" y="229"/>
                  <a:pt x="873" y="229"/>
                  <a:pt x="885" y="223"/>
                </a:cubicBezTo>
                <a:cubicBezTo>
                  <a:pt x="879" y="223"/>
                  <a:pt x="879" y="223"/>
                  <a:pt x="873" y="223"/>
                </a:cubicBezTo>
                <a:cubicBezTo>
                  <a:pt x="873" y="229"/>
                  <a:pt x="867" y="229"/>
                  <a:pt x="854" y="229"/>
                </a:cubicBezTo>
                <a:cubicBezTo>
                  <a:pt x="854" y="229"/>
                  <a:pt x="854" y="229"/>
                  <a:pt x="867" y="229"/>
                </a:cubicBezTo>
                <a:cubicBezTo>
                  <a:pt x="860" y="229"/>
                  <a:pt x="848" y="229"/>
                  <a:pt x="841" y="229"/>
                </a:cubicBezTo>
                <a:cubicBezTo>
                  <a:pt x="848" y="229"/>
                  <a:pt x="848" y="229"/>
                  <a:pt x="848" y="229"/>
                </a:cubicBezTo>
                <a:cubicBezTo>
                  <a:pt x="829" y="235"/>
                  <a:pt x="829" y="235"/>
                  <a:pt x="829" y="235"/>
                </a:cubicBezTo>
                <a:cubicBezTo>
                  <a:pt x="835" y="229"/>
                  <a:pt x="841" y="229"/>
                  <a:pt x="841" y="229"/>
                </a:cubicBezTo>
                <a:cubicBezTo>
                  <a:pt x="835" y="229"/>
                  <a:pt x="829" y="235"/>
                  <a:pt x="823" y="235"/>
                </a:cubicBezTo>
                <a:close/>
                <a:moveTo>
                  <a:pt x="760" y="248"/>
                </a:moveTo>
                <a:cubicBezTo>
                  <a:pt x="754" y="248"/>
                  <a:pt x="754" y="248"/>
                  <a:pt x="741" y="254"/>
                </a:cubicBezTo>
                <a:cubicBezTo>
                  <a:pt x="741" y="254"/>
                  <a:pt x="747" y="254"/>
                  <a:pt x="760" y="248"/>
                </a:cubicBezTo>
                <a:close/>
                <a:moveTo>
                  <a:pt x="848" y="229"/>
                </a:moveTo>
                <a:cubicBezTo>
                  <a:pt x="848" y="229"/>
                  <a:pt x="848" y="229"/>
                  <a:pt x="848" y="229"/>
                </a:cubicBezTo>
                <a:cubicBezTo>
                  <a:pt x="854" y="229"/>
                  <a:pt x="848" y="229"/>
                  <a:pt x="873" y="229"/>
                </a:cubicBezTo>
                <a:cubicBezTo>
                  <a:pt x="867" y="229"/>
                  <a:pt x="867" y="229"/>
                  <a:pt x="854" y="229"/>
                </a:cubicBezTo>
                <a:cubicBezTo>
                  <a:pt x="848" y="229"/>
                  <a:pt x="848" y="229"/>
                  <a:pt x="848" y="229"/>
                </a:cubicBezTo>
                <a:close/>
                <a:moveTo>
                  <a:pt x="772" y="242"/>
                </a:moveTo>
                <a:cubicBezTo>
                  <a:pt x="772" y="242"/>
                  <a:pt x="772" y="242"/>
                  <a:pt x="766" y="248"/>
                </a:cubicBezTo>
                <a:cubicBezTo>
                  <a:pt x="772" y="242"/>
                  <a:pt x="772" y="242"/>
                  <a:pt x="772" y="242"/>
                </a:cubicBezTo>
                <a:cubicBezTo>
                  <a:pt x="772" y="242"/>
                  <a:pt x="772" y="242"/>
                  <a:pt x="772" y="242"/>
                </a:cubicBezTo>
                <a:close/>
                <a:moveTo>
                  <a:pt x="961" y="216"/>
                </a:moveTo>
                <a:cubicBezTo>
                  <a:pt x="986" y="204"/>
                  <a:pt x="986" y="204"/>
                  <a:pt x="986" y="204"/>
                </a:cubicBezTo>
                <a:cubicBezTo>
                  <a:pt x="961" y="216"/>
                  <a:pt x="936" y="216"/>
                  <a:pt x="904" y="216"/>
                </a:cubicBezTo>
                <a:cubicBezTo>
                  <a:pt x="904" y="216"/>
                  <a:pt x="904" y="216"/>
                  <a:pt x="892" y="223"/>
                </a:cubicBezTo>
                <a:cubicBezTo>
                  <a:pt x="910" y="216"/>
                  <a:pt x="910" y="216"/>
                  <a:pt x="923" y="216"/>
                </a:cubicBezTo>
                <a:cubicBezTo>
                  <a:pt x="923" y="216"/>
                  <a:pt x="923" y="216"/>
                  <a:pt x="961" y="216"/>
                </a:cubicBezTo>
                <a:close/>
                <a:moveTo>
                  <a:pt x="854" y="229"/>
                </a:moveTo>
                <a:cubicBezTo>
                  <a:pt x="848" y="229"/>
                  <a:pt x="848" y="229"/>
                  <a:pt x="848" y="229"/>
                </a:cubicBezTo>
                <a:cubicBezTo>
                  <a:pt x="848" y="229"/>
                  <a:pt x="848" y="229"/>
                  <a:pt x="848" y="229"/>
                </a:cubicBezTo>
                <a:cubicBezTo>
                  <a:pt x="854" y="229"/>
                  <a:pt x="854" y="229"/>
                  <a:pt x="854" y="229"/>
                </a:cubicBezTo>
                <a:close/>
                <a:moveTo>
                  <a:pt x="867" y="229"/>
                </a:moveTo>
                <a:cubicBezTo>
                  <a:pt x="879" y="223"/>
                  <a:pt x="879" y="223"/>
                  <a:pt x="879" y="223"/>
                </a:cubicBezTo>
                <a:cubicBezTo>
                  <a:pt x="867" y="229"/>
                  <a:pt x="873" y="223"/>
                  <a:pt x="867" y="229"/>
                </a:cubicBezTo>
                <a:close/>
                <a:moveTo>
                  <a:pt x="816" y="235"/>
                </a:moveTo>
                <a:cubicBezTo>
                  <a:pt x="816" y="235"/>
                  <a:pt x="816" y="235"/>
                  <a:pt x="829" y="235"/>
                </a:cubicBezTo>
                <a:cubicBezTo>
                  <a:pt x="816" y="235"/>
                  <a:pt x="823" y="235"/>
                  <a:pt x="816" y="235"/>
                </a:cubicBezTo>
                <a:close/>
                <a:moveTo>
                  <a:pt x="923" y="216"/>
                </a:moveTo>
                <a:cubicBezTo>
                  <a:pt x="923" y="216"/>
                  <a:pt x="923" y="216"/>
                  <a:pt x="929" y="216"/>
                </a:cubicBezTo>
                <a:cubicBezTo>
                  <a:pt x="929" y="216"/>
                  <a:pt x="929" y="216"/>
                  <a:pt x="923" y="216"/>
                </a:cubicBezTo>
                <a:close/>
                <a:moveTo>
                  <a:pt x="1017" y="197"/>
                </a:moveTo>
                <a:cubicBezTo>
                  <a:pt x="1017" y="197"/>
                  <a:pt x="1017" y="197"/>
                  <a:pt x="1023" y="197"/>
                </a:cubicBezTo>
                <a:cubicBezTo>
                  <a:pt x="1055" y="197"/>
                  <a:pt x="1055" y="197"/>
                  <a:pt x="1055" y="197"/>
                </a:cubicBezTo>
                <a:cubicBezTo>
                  <a:pt x="1036" y="197"/>
                  <a:pt x="1042" y="197"/>
                  <a:pt x="1017" y="197"/>
                </a:cubicBezTo>
                <a:close/>
                <a:moveTo>
                  <a:pt x="892" y="216"/>
                </a:moveTo>
                <a:cubicBezTo>
                  <a:pt x="904" y="216"/>
                  <a:pt x="904" y="216"/>
                  <a:pt x="910" y="204"/>
                </a:cubicBezTo>
                <a:cubicBezTo>
                  <a:pt x="904" y="216"/>
                  <a:pt x="904" y="216"/>
                  <a:pt x="892" y="216"/>
                </a:cubicBezTo>
                <a:close/>
                <a:moveTo>
                  <a:pt x="546" y="292"/>
                </a:moveTo>
                <a:cubicBezTo>
                  <a:pt x="565" y="292"/>
                  <a:pt x="540" y="299"/>
                  <a:pt x="578" y="286"/>
                </a:cubicBezTo>
                <a:cubicBezTo>
                  <a:pt x="572" y="292"/>
                  <a:pt x="578" y="286"/>
                  <a:pt x="572" y="286"/>
                </a:cubicBezTo>
                <a:cubicBezTo>
                  <a:pt x="584" y="286"/>
                  <a:pt x="584" y="286"/>
                  <a:pt x="603" y="273"/>
                </a:cubicBezTo>
                <a:cubicBezTo>
                  <a:pt x="603" y="273"/>
                  <a:pt x="603" y="273"/>
                  <a:pt x="590" y="280"/>
                </a:cubicBezTo>
                <a:cubicBezTo>
                  <a:pt x="584" y="286"/>
                  <a:pt x="584" y="286"/>
                  <a:pt x="584" y="286"/>
                </a:cubicBezTo>
                <a:cubicBezTo>
                  <a:pt x="578" y="286"/>
                  <a:pt x="578" y="286"/>
                  <a:pt x="578" y="286"/>
                </a:cubicBezTo>
                <a:cubicBezTo>
                  <a:pt x="578" y="286"/>
                  <a:pt x="578" y="286"/>
                  <a:pt x="584" y="286"/>
                </a:cubicBezTo>
                <a:cubicBezTo>
                  <a:pt x="584" y="286"/>
                  <a:pt x="584" y="286"/>
                  <a:pt x="584" y="286"/>
                </a:cubicBezTo>
                <a:cubicBezTo>
                  <a:pt x="597" y="280"/>
                  <a:pt x="615" y="273"/>
                  <a:pt x="634" y="267"/>
                </a:cubicBezTo>
                <a:cubicBezTo>
                  <a:pt x="622" y="273"/>
                  <a:pt x="615" y="273"/>
                  <a:pt x="609" y="273"/>
                </a:cubicBezTo>
                <a:cubicBezTo>
                  <a:pt x="609" y="273"/>
                  <a:pt x="609" y="273"/>
                  <a:pt x="609" y="273"/>
                </a:cubicBezTo>
                <a:cubicBezTo>
                  <a:pt x="615" y="273"/>
                  <a:pt x="622" y="267"/>
                  <a:pt x="647" y="261"/>
                </a:cubicBezTo>
                <a:cubicBezTo>
                  <a:pt x="647" y="261"/>
                  <a:pt x="647" y="261"/>
                  <a:pt x="647" y="261"/>
                </a:cubicBezTo>
                <a:cubicBezTo>
                  <a:pt x="647" y="261"/>
                  <a:pt x="647" y="261"/>
                  <a:pt x="647" y="261"/>
                </a:cubicBezTo>
                <a:cubicBezTo>
                  <a:pt x="647" y="261"/>
                  <a:pt x="647" y="261"/>
                  <a:pt x="647" y="261"/>
                </a:cubicBezTo>
                <a:cubicBezTo>
                  <a:pt x="634" y="267"/>
                  <a:pt x="615" y="273"/>
                  <a:pt x="603" y="273"/>
                </a:cubicBezTo>
                <a:cubicBezTo>
                  <a:pt x="603" y="273"/>
                  <a:pt x="603" y="273"/>
                  <a:pt x="603" y="273"/>
                </a:cubicBezTo>
                <a:cubicBezTo>
                  <a:pt x="603" y="273"/>
                  <a:pt x="603" y="273"/>
                  <a:pt x="603" y="273"/>
                </a:cubicBezTo>
                <a:cubicBezTo>
                  <a:pt x="590" y="280"/>
                  <a:pt x="578" y="286"/>
                  <a:pt x="565" y="286"/>
                </a:cubicBezTo>
                <a:cubicBezTo>
                  <a:pt x="565" y="286"/>
                  <a:pt x="565" y="292"/>
                  <a:pt x="553" y="292"/>
                </a:cubicBezTo>
                <a:cubicBezTo>
                  <a:pt x="553" y="292"/>
                  <a:pt x="553" y="292"/>
                  <a:pt x="546" y="292"/>
                </a:cubicBezTo>
                <a:close/>
                <a:moveTo>
                  <a:pt x="653" y="261"/>
                </a:moveTo>
                <a:cubicBezTo>
                  <a:pt x="647" y="261"/>
                  <a:pt x="647" y="261"/>
                  <a:pt x="647" y="261"/>
                </a:cubicBezTo>
                <a:cubicBezTo>
                  <a:pt x="653" y="261"/>
                  <a:pt x="653" y="261"/>
                  <a:pt x="653" y="261"/>
                </a:cubicBezTo>
                <a:close/>
                <a:moveTo>
                  <a:pt x="653" y="261"/>
                </a:moveTo>
                <a:cubicBezTo>
                  <a:pt x="653" y="261"/>
                  <a:pt x="659" y="261"/>
                  <a:pt x="666" y="254"/>
                </a:cubicBezTo>
                <a:cubicBezTo>
                  <a:pt x="666" y="254"/>
                  <a:pt x="666" y="254"/>
                  <a:pt x="666" y="254"/>
                </a:cubicBezTo>
                <a:cubicBezTo>
                  <a:pt x="672" y="254"/>
                  <a:pt x="672" y="254"/>
                  <a:pt x="666" y="254"/>
                </a:cubicBezTo>
                <a:cubicBezTo>
                  <a:pt x="666" y="254"/>
                  <a:pt x="666" y="254"/>
                  <a:pt x="659" y="261"/>
                </a:cubicBezTo>
                <a:cubicBezTo>
                  <a:pt x="653" y="261"/>
                  <a:pt x="653" y="261"/>
                  <a:pt x="653" y="261"/>
                </a:cubicBezTo>
                <a:cubicBezTo>
                  <a:pt x="653" y="261"/>
                  <a:pt x="653" y="261"/>
                  <a:pt x="647" y="261"/>
                </a:cubicBezTo>
                <a:cubicBezTo>
                  <a:pt x="653" y="261"/>
                  <a:pt x="653" y="261"/>
                  <a:pt x="653" y="261"/>
                </a:cubicBezTo>
                <a:cubicBezTo>
                  <a:pt x="653" y="261"/>
                  <a:pt x="653" y="261"/>
                  <a:pt x="653" y="261"/>
                </a:cubicBezTo>
                <a:close/>
                <a:moveTo>
                  <a:pt x="622" y="267"/>
                </a:moveTo>
                <a:cubicBezTo>
                  <a:pt x="615" y="267"/>
                  <a:pt x="615" y="267"/>
                  <a:pt x="615" y="267"/>
                </a:cubicBezTo>
                <a:cubicBezTo>
                  <a:pt x="628" y="267"/>
                  <a:pt x="628" y="267"/>
                  <a:pt x="628" y="267"/>
                </a:cubicBezTo>
                <a:cubicBezTo>
                  <a:pt x="622" y="267"/>
                  <a:pt x="622" y="267"/>
                  <a:pt x="622" y="267"/>
                </a:cubicBezTo>
                <a:close/>
                <a:moveTo>
                  <a:pt x="603" y="273"/>
                </a:moveTo>
                <a:cubicBezTo>
                  <a:pt x="609" y="273"/>
                  <a:pt x="609" y="273"/>
                  <a:pt x="609" y="273"/>
                </a:cubicBezTo>
                <a:cubicBezTo>
                  <a:pt x="603" y="273"/>
                  <a:pt x="603" y="273"/>
                  <a:pt x="603" y="273"/>
                </a:cubicBezTo>
                <a:close/>
                <a:moveTo>
                  <a:pt x="251" y="458"/>
                </a:moveTo>
                <a:cubicBezTo>
                  <a:pt x="258" y="451"/>
                  <a:pt x="258" y="451"/>
                  <a:pt x="258" y="451"/>
                </a:cubicBezTo>
                <a:cubicBezTo>
                  <a:pt x="258" y="451"/>
                  <a:pt x="258" y="451"/>
                  <a:pt x="258" y="451"/>
                </a:cubicBezTo>
                <a:cubicBezTo>
                  <a:pt x="251" y="458"/>
                  <a:pt x="251" y="458"/>
                  <a:pt x="251" y="458"/>
                </a:cubicBezTo>
                <a:close/>
                <a:moveTo>
                  <a:pt x="1369" y="1029"/>
                </a:moveTo>
                <a:cubicBezTo>
                  <a:pt x="1350" y="1035"/>
                  <a:pt x="1350" y="1035"/>
                  <a:pt x="1350" y="1035"/>
                </a:cubicBezTo>
                <a:cubicBezTo>
                  <a:pt x="1362" y="1029"/>
                  <a:pt x="1350" y="1035"/>
                  <a:pt x="1369" y="1029"/>
                </a:cubicBezTo>
                <a:close/>
                <a:moveTo>
                  <a:pt x="1274" y="1067"/>
                </a:moveTo>
                <a:cubicBezTo>
                  <a:pt x="1268" y="1067"/>
                  <a:pt x="1256" y="1067"/>
                  <a:pt x="1249" y="1073"/>
                </a:cubicBezTo>
                <a:cubicBezTo>
                  <a:pt x="1256" y="1067"/>
                  <a:pt x="1262" y="1067"/>
                  <a:pt x="1274" y="1067"/>
                </a:cubicBezTo>
                <a:close/>
                <a:moveTo>
                  <a:pt x="1525" y="115"/>
                </a:moveTo>
                <a:cubicBezTo>
                  <a:pt x="1525" y="115"/>
                  <a:pt x="1525" y="115"/>
                  <a:pt x="1532" y="115"/>
                </a:cubicBezTo>
                <a:cubicBezTo>
                  <a:pt x="1525" y="115"/>
                  <a:pt x="1532" y="115"/>
                  <a:pt x="1525" y="115"/>
                </a:cubicBezTo>
                <a:close/>
                <a:moveTo>
                  <a:pt x="1532" y="115"/>
                </a:moveTo>
                <a:cubicBezTo>
                  <a:pt x="1532" y="115"/>
                  <a:pt x="1532" y="115"/>
                  <a:pt x="1538" y="121"/>
                </a:cubicBezTo>
                <a:cubicBezTo>
                  <a:pt x="1532" y="115"/>
                  <a:pt x="1532" y="115"/>
                  <a:pt x="1532" y="115"/>
                </a:cubicBezTo>
                <a:close/>
                <a:moveTo>
                  <a:pt x="333" y="394"/>
                </a:moveTo>
                <a:cubicBezTo>
                  <a:pt x="321" y="400"/>
                  <a:pt x="321" y="400"/>
                  <a:pt x="321" y="400"/>
                </a:cubicBezTo>
                <a:cubicBezTo>
                  <a:pt x="333" y="400"/>
                  <a:pt x="321" y="400"/>
                  <a:pt x="333" y="394"/>
                </a:cubicBezTo>
                <a:close/>
                <a:moveTo>
                  <a:pt x="1337" y="1042"/>
                </a:moveTo>
                <a:cubicBezTo>
                  <a:pt x="1337" y="1042"/>
                  <a:pt x="1337" y="1042"/>
                  <a:pt x="1331" y="1042"/>
                </a:cubicBezTo>
                <a:cubicBezTo>
                  <a:pt x="1337" y="1042"/>
                  <a:pt x="1337" y="1042"/>
                  <a:pt x="1337" y="1042"/>
                </a:cubicBezTo>
                <a:close/>
                <a:moveTo>
                  <a:pt x="1362" y="1035"/>
                </a:moveTo>
                <a:cubicBezTo>
                  <a:pt x="1387" y="1022"/>
                  <a:pt x="1387" y="1022"/>
                  <a:pt x="1387" y="1022"/>
                </a:cubicBezTo>
                <a:cubicBezTo>
                  <a:pt x="1369" y="1029"/>
                  <a:pt x="1369" y="1029"/>
                  <a:pt x="1369" y="1029"/>
                </a:cubicBezTo>
                <a:cubicBezTo>
                  <a:pt x="1350" y="1035"/>
                  <a:pt x="1350" y="1035"/>
                  <a:pt x="1350" y="1035"/>
                </a:cubicBezTo>
                <a:cubicBezTo>
                  <a:pt x="1350" y="1035"/>
                  <a:pt x="1337" y="1035"/>
                  <a:pt x="1337" y="1042"/>
                </a:cubicBezTo>
                <a:cubicBezTo>
                  <a:pt x="1356" y="1035"/>
                  <a:pt x="1337" y="1042"/>
                  <a:pt x="1362" y="1035"/>
                </a:cubicBezTo>
                <a:close/>
                <a:moveTo>
                  <a:pt x="38" y="699"/>
                </a:moveTo>
                <a:cubicBezTo>
                  <a:pt x="38" y="686"/>
                  <a:pt x="44" y="686"/>
                  <a:pt x="44" y="686"/>
                </a:cubicBezTo>
                <a:cubicBezTo>
                  <a:pt x="38" y="686"/>
                  <a:pt x="38" y="692"/>
                  <a:pt x="38" y="699"/>
                </a:cubicBezTo>
                <a:close/>
                <a:moveTo>
                  <a:pt x="44" y="680"/>
                </a:moveTo>
                <a:cubicBezTo>
                  <a:pt x="44" y="680"/>
                  <a:pt x="44" y="680"/>
                  <a:pt x="44" y="686"/>
                </a:cubicBezTo>
                <a:cubicBezTo>
                  <a:pt x="44" y="680"/>
                  <a:pt x="44" y="680"/>
                  <a:pt x="44" y="680"/>
                </a:cubicBezTo>
                <a:cubicBezTo>
                  <a:pt x="44" y="680"/>
                  <a:pt x="44" y="680"/>
                  <a:pt x="44" y="680"/>
                </a:cubicBezTo>
                <a:close/>
                <a:moveTo>
                  <a:pt x="51" y="673"/>
                </a:moveTo>
                <a:cubicBezTo>
                  <a:pt x="51" y="667"/>
                  <a:pt x="51" y="667"/>
                  <a:pt x="51" y="667"/>
                </a:cubicBezTo>
                <a:cubicBezTo>
                  <a:pt x="51" y="667"/>
                  <a:pt x="51" y="667"/>
                  <a:pt x="51" y="673"/>
                </a:cubicBezTo>
                <a:close/>
                <a:moveTo>
                  <a:pt x="44" y="680"/>
                </a:moveTo>
                <a:cubicBezTo>
                  <a:pt x="44" y="680"/>
                  <a:pt x="44" y="673"/>
                  <a:pt x="51" y="673"/>
                </a:cubicBezTo>
                <a:cubicBezTo>
                  <a:pt x="51" y="673"/>
                  <a:pt x="44" y="673"/>
                  <a:pt x="44" y="680"/>
                </a:cubicBezTo>
                <a:close/>
                <a:moveTo>
                  <a:pt x="1701" y="775"/>
                </a:moveTo>
                <a:cubicBezTo>
                  <a:pt x="1695" y="781"/>
                  <a:pt x="1695" y="788"/>
                  <a:pt x="1689" y="794"/>
                </a:cubicBezTo>
                <a:cubicBezTo>
                  <a:pt x="1689" y="794"/>
                  <a:pt x="1689" y="794"/>
                  <a:pt x="1689" y="794"/>
                </a:cubicBezTo>
                <a:cubicBezTo>
                  <a:pt x="1689" y="794"/>
                  <a:pt x="1689" y="794"/>
                  <a:pt x="1701" y="775"/>
                </a:cubicBezTo>
                <a:close/>
                <a:moveTo>
                  <a:pt x="1456" y="984"/>
                </a:moveTo>
                <a:cubicBezTo>
                  <a:pt x="1456" y="984"/>
                  <a:pt x="1456" y="984"/>
                  <a:pt x="1456" y="984"/>
                </a:cubicBezTo>
                <a:cubicBezTo>
                  <a:pt x="1456" y="984"/>
                  <a:pt x="1456" y="984"/>
                  <a:pt x="1456" y="984"/>
                </a:cubicBezTo>
                <a:cubicBezTo>
                  <a:pt x="1456" y="984"/>
                  <a:pt x="1456" y="984"/>
                  <a:pt x="1456" y="984"/>
                </a:cubicBezTo>
                <a:close/>
                <a:moveTo>
                  <a:pt x="622" y="70"/>
                </a:moveTo>
                <a:cubicBezTo>
                  <a:pt x="634" y="70"/>
                  <a:pt x="641" y="64"/>
                  <a:pt x="647" y="64"/>
                </a:cubicBezTo>
                <a:cubicBezTo>
                  <a:pt x="647" y="64"/>
                  <a:pt x="647" y="64"/>
                  <a:pt x="647" y="64"/>
                </a:cubicBezTo>
                <a:cubicBezTo>
                  <a:pt x="634" y="64"/>
                  <a:pt x="628" y="70"/>
                  <a:pt x="622" y="70"/>
                </a:cubicBezTo>
                <a:close/>
                <a:moveTo>
                  <a:pt x="854" y="26"/>
                </a:moveTo>
                <a:cubicBezTo>
                  <a:pt x="854" y="26"/>
                  <a:pt x="860" y="26"/>
                  <a:pt x="860" y="20"/>
                </a:cubicBezTo>
                <a:cubicBezTo>
                  <a:pt x="854" y="26"/>
                  <a:pt x="854" y="26"/>
                  <a:pt x="848" y="26"/>
                </a:cubicBezTo>
                <a:cubicBezTo>
                  <a:pt x="848" y="26"/>
                  <a:pt x="848" y="26"/>
                  <a:pt x="854" y="26"/>
                </a:cubicBezTo>
                <a:close/>
                <a:moveTo>
                  <a:pt x="1463" y="940"/>
                </a:moveTo>
                <a:cubicBezTo>
                  <a:pt x="1469" y="940"/>
                  <a:pt x="1469" y="940"/>
                  <a:pt x="1469" y="940"/>
                </a:cubicBezTo>
                <a:cubicBezTo>
                  <a:pt x="1463" y="940"/>
                  <a:pt x="1463" y="940"/>
                  <a:pt x="1463" y="940"/>
                </a:cubicBezTo>
                <a:close/>
                <a:moveTo>
                  <a:pt x="120" y="972"/>
                </a:moveTo>
                <a:cubicBezTo>
                  <a:pt x="120" y="972"/>
                  <a:pt x="120" y="972"/>
                  <a:pt x="120" y="972"/>
                </a:cubicBezTo>
                <a:cubicBezTo>
                  <a:pt x="120" y="972"/>
                  <a:pt x="120" y="972"/>
                  <a:pt x="120" y="972"/>
                </a:cubicBezTo>
                <a:close/>
                <a:moveTo>
                  <a:pt x="653" y="273"/>
                </a:moveTo>
                <a:cubicBezTo>
                  <a:pt x="659" y="273"/>
                  <a:pt x="659" y="273"/>
                  <a:pt x="659" y="273"/>
                </a:cubicBezTo>
                <a:cubicBezTo>
                  <a:pt x="659" y="273"/>
                  <a:pt x="659" y="273"/>
                  <a:pt x="659" y="273"/>
                </a:cubicBezTo>
                <a:cubicBezTo>
                  <a:pt x="653" y="273"/>
                  <a:pt x="653" y="273"/>
                  <a:pt x="653" y="273"/>
                </a:cubicBezTo>
                <a:close/>
                <a:moveTo>
                  <a:pt x="666" y="267"/>
                </a:moveTo>
                <a:cubicBezTo>
                  <a:pt x="666" y="267"/>
                  <a:pt x="666" y="267"/>
                  <a:pt x="659" y="267"/>
                </a:cubicBezTo>
                <a:cubicBezTo>
                  <a:pt x="659" y="273"/>
                  <a:pt x="659" y="273"/>
                  <a:pt x="659" y="273"/>
                </a:cubicBezTo>
                <a:cubicBezTo>
                  <a:pt x="666" y="267"/>
                  <a:pt x="666" y="267"/>
                  <a:pt x="666" y="267"/>
                </a:cubicBezTo>
                <a:close/>
                <a:moveTo>
                  <a:pt x="44" y="953"/>
                </a:moveTo>
                <a:cubicBezTo>
                  <a:pt x="44" y="953"/>
                  <a:pt x="44" y="953"/>
                  <a:pt x="44" y="953"/>
                </a:cubicBezTo>
                <a:cubicBezTo>
                  <a:pt x="44" y="953"/>
                  <a:pt x="44" y="953"/>
                  <a:pt x="44" y="953"/>
                </a:cubicBezTo>
                <a:cubicBezTo>
                  <a:pt x="44" y="953"/>
                  <a:pt x="44" y="953"/>
                  <a:pt x="44" y="953"/>
                </a:cubicBezTo>
                <a:close/>
                <a:moveTo>
                  <a:pt x="1776" y="534"/>
                </a:moveTo>
                <a:cubicBezTo>
                  <a:pt x="1776" y="534"/>
                  <a:pt x="1776" y="534"/>
                  <a:pt x="1776" y="540"/>
                </a:cubicBezTo>
                <a:cubicBezTo>
                  <a:pt x="1776" y="534"/>
                  <a:pt x="1776" y="534"/>
                  <a:pt x="1776" y="534"/>
                </a:cubicBezTo>
                <a:cubicBezTo>
                  <a:pt x="1776" y="534"/>
                  <a:pt x="1776" y="534"/>
                  <a:pt x="1776" y="534"/>
                </a:cubicBezTo>
                <a:cubicBezTo>
                  <a:pt x="1776" y="534"/>
                  <a:pt x="1776" y="534"/>
                  <a:pt x="1776" y="527"/>
                </a:cubicBezTo>
                <a:cubicBezTo>
                  <a:pt x="1776" y="515"/>
                  <a:pt x="1776" y="515"/>
                  <a:pt x="1776" y="515"/>
                </a:cubicBezTo>
                <a:cubicBezTo>
                  <a:pt x="1776" y="527"/>
                  <a:pt x="1776" y="527"/>
                  <a:pt x="1776" y="527"/>
                </a:cubicBezTo>
                <a:cubicBezTo>
                  <a:pt x="1776" y="527"/>
                  <a:pt x="1776" y="527"/>
                  <a:pt x="1776" y="527"/>
                </a:cubicBezTo>
                <a:cubicBezTo>
                  <a:pt x="1776" y="534"/>
                  <a:pt x="1776" y="534"/>
                  <a:pt x="1776" y="534"/>
                </a:cubicBezTo>
                <a:cubicBezTo>
                  <a:pt x="1776" y="534"/>
                  <a:pt x="1776" y="534"/>
                  <a:pt x="1776" y="540"/>
                </a:cubicBezTo>
                <a:cubicBezTo>
                  <a:pt x="1776" y="540"/>
                  <a:pt x="1776" y="540"/>
                  <a:pt x="1776" y="540"/>
                </a:cubicBezTo>
                <a:cubicBezTo>
                  <a:pt x="1776" y="540"/>
                  <a:pt x="1776" y="534"/>
                  <a:pt x="1776" y="527"/>
                </a:cubicBezTo>
                <a:cubicBezTo>
                  <a:pt x="1776" y="515"/>
                  <a:pt x="1776" y="515"/>
                  <a:pt x="1776" y="515"/>
                </a:cubicBezTo>
                <a:cubicBezTo>
                  <a:pt x="1776" y="534"/>
                  <a:pt x="1776" y="546"/>
                  <a:pt x="1770" y="559"/>
                </a:cubicBezTo>
                <a:cubicBezTo>
                  <a:pt x="1770" y="559"/>
                  <a:pt x="1770" y="559"/>
                  <a:pt x="1770" y="540"/>
                </a:cubicBezTo>
                <a:cubicBezTo>
                  <a:pt x="1776" y="508"/>
                  <a:pt x="1770" y="477"/>
                  <a:pt x="1770" y="445"/>
                </a:cubicBezTo>
                <a:cubicBezTo>
                  <a:pt x="1770" y="445"/>
                  <a:pt x="1770" y="438"/>
                  <a:pt x="1770" y="432"/>
                </a:cubicBezTo>
                <a:cubicBezTo>
                  <a:pt x="1770" y="438"/>
                  <a:pt x="1770" y="438"/>
                  <a:pt x="1770" y="438"/>
                </a:cubicBezTo>
                <a:cubicBezTo>
                  <a:pt x="1770" y="432"/>
                  <a:pt x="1770" y="426"/>
                  <a:pt x="1770" y="419"/>
                </a:cubicBezTo>
                <a:cubicBezTo>
                  <a:pt x="1770" y="432"/>
                  <a:pt x="1770" y="419"/>
                  <a:pt x="1770" y="432"/>
                </a:cubicBezTo>
                <a:cubicBezTo>
                  <a:pt x="1770" y="432"/>
                  <a:pt x="1770" y="426"/>
                  <a:pt x="1770" y="419"/>
                </a:cubicBezTo>
                <a:cubicBezTo>
                  <a:pt x="1764" y="419"/>
                  <a:pt x="1764" y="407"/>
                  <a:pt x="1764" y="400"/>
                </a:cubicBezTo>
                <a:cubicBezTo>
                  <a:pt x="1764" y="388"/>
                  <a:pt x="1764" y="388"/>
                  <a:pt x="1764" y="388"/>
                </a:cubicBezTo>
                <a:cubicBezTo>
                  <a:pt x="1758" y="381"/>
                  <a:pt x="1758" y="375"/>
                  <a:pt x="1758" y="369"/>
                </a:cubicBezTo>
                <a:cubicBezTo>
                  <a:pt x="1758" y="369"/>
                  <a:pt x="1758" y="369"/>
                  <a:pt x="1758" y="369"/>
                </a:cubicBezTo>
                <a:cubicBezTo>
                  <a:pt x="1758" y="369"/>
                  <a:pt x="1758" y="369"/>
                  <a:pt x="1758" y="369"/>
                </a:cubicBezTo>
                <a:cubicBezTo>
                  <a:pt x="1758" y="369"/>
                  <a:pt x="1758" y="369"/>
                  <a:pt x="1758" y="362"/>
                </a:cubicBezTo>
                <a:cubicBezTo>
                  <a:pt x="1758" y="369"/>
                  <a:pt x="1758" y="369"/>
                  <a:pt x="1758" y="369"/>
                </a:cubicBezTo>
                <a:cubicBezTo>
                  <a:pt x="1758" y="369"/>
                  <a:pt x="1758" y="369"/>
                  <a:pt x="1758" y="362"/>
                </a:cubicBezTo>
                <a:cubicBezTo>
                  <a:pt x="1751" y="362"/>
                  <a:pt x="1751" y="356"/>
                  <a:pt x="1751" y="356"/>
                </a:cubicBezTo>
                <a:cubicBezTo>
                  <a:pt x="1751" y="356"/>
                  <a:pt x="1751" y="362"/>
                  <a:pt x="1758" y="362"/>
                </a:cubicBezTo>
                <a:cubicBezTo>
                  <a:pt x="1751" y="356"/>
                  <a:pt x="1751" y="356"/>
                  <a:pt x="1751" y="356"/>
                </a:cubicBezTo>
                <a:cubicBezTo>
                  <a:pt x="1751" y="350"/>
                  <a:pt x="1751" y="350"/>
                  <a:pt x="1745" y="343"/>
                </a:cubicBezTo>
                <a:cubicBezTo>
                  <a:pt x="1745" y="343"/>
                  <a:pt x="1745" y="343"/>
                  <a:pt x="1745" y="343"/>
                </a:cubicBezTo>
                <a:cubicBezTo>
                  <a:pt x="1745" y="337"/>
                  <a:pt x="1745" y="331"/>
                  <a:pt x="1745" y="331"/>
                </a:cubicBezTo>
                <a:cubicBezTo>
                  <a:pt x="1745" y="331"/>
                  <a:pt x="1745" y="331"/>
                  <a:pt x="1745" y="331"/>
                </a:cubicBezTo>
                <a:cubicBezTo>
                  <a:pt x="1739" y="331"/>
                  <a:pt x="1739" y="324"/>
                  <a:pt x="1739" y="318"/>
                </a:cubicBezTo>
                <a:cubicBezTo>
                  <a:pt x="1739" y="324"/>
                  <a:pt x="1739" y="324"/>
                  <a:pt x="1739" y="324"/>
                </a:cubicBezTo>
                <a:cubicBezTo>
                  <a:pt x="1726" y="299"/>
                  <a:pt x="1726" y="299"/>
                  <a:pt x="1726" y="299"/>
                </a:cubicBezTo>
                <a:cubicBezTo>
                  <a:pt x="1726" y="299"/>
                  <a:pt x="1726" y="299"/>
                  <a:pt x="1726" y="292"/>
                </a:cubicBezTo>
                <a:cubicBezTo>
                  <a:pt x="1726" y="299"/>
                  <a:pt x="1733" y="318"/>
                  <a:pt x="1739" y="324"/>
                </a:cubicBezTo>
                <a:cubicBezTo>
                  <a:pt x="1733" y="318"/>
                  <a:pt x="1733" y="299"/>
                  <a:pt x="1726" y="292"/>
                </a:cubicBezTo>
                <a:cubicBezTo>
                  <a:pt x="1739" y="324"/>
                  <a:pt x="1733" y="299"/>
                  <a:pt x="1745" y="337"/>
                </a:cubicBezTo>
                <a:cubicBezTo>
                  <a:pt x="1745" y="337"/>
                  <a:pt x="1745" y="337"/>
                  <a:pt x="1751" y="362"/>
                </a:cubicBezTo>
                <a:cubicBezTo>
                  <a:pt x="1751" y="369"/>
                  <a:pt x="1751" y="369"/>
                  <a:pt x="1751" y="369"/>
                </a:cubicBezTo>
                <a:cubicBezTo>
                  <a:pt x="1751" y="369"/>
                  <a:pt x="1758" y="369"/>
                  <a:pt x="1758" y="375"/>
                </a:cubicBezTo>
                <a:cubicBezTo>
                  <a:pt x="1751" y="356"/>
                  <a:pt x="1745" y="337"/>
                  <a:pt x="1733" y="318"/>
                </a:cubicBezTo>
                <a:cubicBezTo>
                  <a:pt x="1733" y="318"/>
                  <a:pt x="1733" y="318"/>
                  <a:pt x="1733" y="318"/>
                </a:cubicBezTo>
                <a:cubicBezTo>
                  <a:pt x="1733" y="305"/>
                  <a:pt x="1726" y="299"/>
                  <a:pt x="1726" y="299"/>
                </a:cubicBezTo>
                <a:cubicBezTo>
                  <a:pt x="1726" y="299"/>
                  <a:pt x="1726" y="299"/>
                  <a:pt x="1726" y="299"/>
                </a:cubicBezTo>
                <a:cubicBezTo>
                  <a:pt x="1726" y="299"/>
                  <a:pt x="1726" y="292"/>
                  <a:pt x="1720" y="292"/>
                </a:cubicBezTo>
                <a:cubicBezTo>
                  <a:pt x="1726" y="292"/>
                  <a:pt x="1726" y="299"/>
                  <a:pt x="1726" y="299"/>
                </a:cubicBezTo>
                <a:cubicBezTo>
                  <a:pt x="1726" y="292"/>
                  <a:pt x="1726" y="292"/>
                  <a:pt x="1726" y="292"/>
                </a:cubicBezTo>
                <a:cubicBezTo>
                  <a:pt x="1726" y="292"/>
                  <a:pt x="1726" y="292"/>
                  <a:pt x="1726" y="292"/>
                </a:cubicBezTo>
                <a:cubicBezTo>
                  <a:pt x="1720" y="292"/>
                  <a:pt x="1720" y="286"/>
                  <a:pt x="1720" y="286"/>
                </a:cubicBezTo>
                <a:cubicBezTo>
                  <a:pt x="1720" y="286"/>
                  <a:pt x="1720" y="286"/>
                  <a:pt x="1720" y="286"/>
                </a:cubicBezTo>
                <a:cubicBezTo>
                  <a:pt x="1720" y="286"/>
                  <a:pt x="1720" y="286"/>
                  <a:pt x="1720" y="286"/>
                </a:cubicBezTo>
                <a:cubicBezTo>
                  <a:pt x="1720" y="286"/>
                  <a:pt x="1720" y="286"/>
                  <a:pt x="1720" y="286"/>
                </a:cubicBezTo>
                <a:cubicBezTo>
                  <a:pt x="1701" y="261"/>
                  <a:pt x="1689" y="235"/>
                  <a:pt x="1670" y="223"/>
                </a:cubicBezTo>
                <a:cubicBezTo>
                  <a:pt x="1657" y="204"/>
                  <a:pt x="1664" y="216"/>
                  <a:pt x="1645" y="191"/>
                </a:cubicBezTo>
                <a:cubicBezTo>
                  <a:pt x="1651" y="197"/>
                  <a:pt x="1657" y="204"/>
                  <a:pt x="1664" y="216"/>
                </a:cubicBezTo>
                <a:cubicBezTo>
                  <a:pt x="1664" y="216"/>
                  <a:pt x="1664" y="216"/>
                  <a:pt x="1664" y="216"/>
                </a:cubicBezTo>
                <a:cubicBezTo>
                  <a:pt x="1657" y="204"/>
                  <a:pt x="1645" y="191"/>
                  <a:pt x="1638" y="185"/>
                </a:cubicBezTo>
                <a:cubicBezTo>
                  <a:pt x="1638" y="185"/>
                  <a:pt x="1638" y="185"/>
                  <a:pt x="1632" y="178"/>
                </a:cubicBezTo>
                <a:cubicBezTo>
                  <a:pt x="1626" y="178"/>
                  <a:pt x="1626" y="178"/>
                  <a:pt x="1626" y="178"/>
                </a:cubicBezTo>
                <a:cubicBezTo>
                  <a:pt x="1620" y="172"/>
                  <a:pt x="1620" y="172"/>
                  <a:pt x="1626" y="172"/>
                </a:cubicBezTo>
                <a:cubicBezTo>
                  <a:pt x="1626" y="172"/>
                  <a:pt x="1626" y="172"/>
                  <a:pt x="1613" y="166"/>
                </a:cubicBezTo>
                <a:cubicBezTo>
                  <a:pt x="1613" y="166"/>
                  <a:pt x="1613" y="166"/>
                  <a:pt x="1601" y="153"/>
                </a:cubicBezTo>
                <a:cubicBezTo>
                  <a:pt x="1601" y="153"/>
                  <a:pt x="1601" y="153"/>
                  <a:pt x="1594" y="153"/>
                </a:cubicBezTo>
                <a:cubicBezTo>
                  <a:pt x="1601" y="153"/>
                  <a:pt x="1601" y="153"/>
                  <a:pt x="1607" y="159"/>
                </a:cubicBezTo>
                <a:cubicBezTo>
                  <a:pt x="1588" y="146"/>
                  <a:pt x="1601" y="159"/>
                  <a:pt x="1594" y="153"/>
                </a:cubicBezTo>
                <a:cubicBezTo>
                  <a:pt x="1588" y="146"/>
                  <a:pt x="1582" y="140"/>
                  <a:pt x="1576" y="140"/>
                </a:cubicBezTo>
                <a:cubicBezTo>
                  <a:pt x="1576" y="140"/>
                  <a:pt x="1576" y="140"/>
                  <a:pt x="1563" y="134"/>
                </a:cubicBezTo>
                <a:cubicBezTo>
                  <a:pt x="1538" y="121"/>
                  <a:pt x="1551" y="127"/>
                  <a:pt x="1538" y="121"/>
                </a:cubicBezTo>
                <a:cubicBezTo>
                  <a:pt x="1538" y="121"/>
                  <a:pt x="1538" y="121"/>
                  <a:pt x="1525" y="115"/>
                </a:cubicBezTo>
                <a:cubicBezTo>
                  <a:pt x="1525" y="115"/>
                  <a:pt x="1525" y="115"/>
                  <a:pt x="1532" y="115"/>
                </a:cubicBezTo>
                <a:cubicBezTo>
                  <a:pt x="1532" y="115"/>
                  <a:pt x="1532" y="115"/>
                  <a:pt x="1532" y="115"/>
                </a:cubicBezTo>
                <a:cubicBezTo>
                  <a:pt x="1532" y="115"/>
                  <a:pt x="1532" y="121"/>
                  <a:pt x="1538" y="121"/>
                </a:cubicBezTo>
                <a:cubicBezTo>
                  <a:pt x="1532" y="121"/>
                  <a:pt x="1532" y="121"/>
                  <a:pt x="1532" y="115"/>
                </a:cubicBezTo>
                <a:cubicBezTo>
                  <a:pt x="1532" y="115"/>
                  <a:pt x="1532" y="115"/>
                  <a:pt x="1532" y="115"/>
                </a:cubicBezTo>
                <a:cubicBezTo>
                  <a:pt x="1525" y="115"/>
                  <a:pt x="1525" y="115"/>
                  <a:pt x="1525" y="115"/>
                </a:cubicBezTo>
                <a:cubicBezTo>
                  <a:pt x="1525" y="115"/>
                  <a:pt x="1525" y="115"/>
                  <a:pt x="1525" y="115"/>
                </a:cubicBezTo>
                <a:cubicBezTo>
                  <a:pt x="1525" y="115"/>
                  <a:pt x="1525" y="115"/>
                  <a:pt x="1525" y="115"/>
                </a:cubicBezTo>
                <a:cubicBezTo>
                  <a:pt x="1551" y="127"/>
                  <a:pt x="1544" y="121"/>
                  <a:pt x="1551" y="127"/>
                </a:cubicBezTo>
                <a:cubicBezTo>
                  <a:pt x="1551" y="127"/>
                  <a:pt x="1551" y="127"/>
                  <a:pt x="1551" y="127"/>
                </a:cubicBezTo>
                <a:cubicBezTo>
                  <a:pt x="1551" y="127"/>
                  <a:pt x="1551" y="127"/>
                  <a:pt x="1557" y="134"/>
                </a:cubicBezTo>
                <a:cubicBezTo>
                  <a:pt x="1551" y="127"/>
                  <a:pt x="1551" y="127"/>
                  <a:pt x="1551" y="127"/>
                </a:cubicBezTo>
                <a:cubicBezTo>
                  <a:pt x="1551" y="127"/>
                  <a:pt x="1551" y="127"/>
                  <a:pt x="1551" y="127"/>
                </a:cubicBezTo>
                <a:cubicBezTo>
                  <a:pt x="1551" y="127"/>
                  <a:pt x="1551" y="127"/>
                  <a:pt x="1544" y="127"/>
                </a:cubicBezTo>
                <a:cubicBezTo>
                  <a:pt x="1544" y="127"/>
                  <a:pt x="1544" y="127"/>
                  <a:pt x="1507" y="102"/>
                </a:cubicBezTo>
                <a:cubicBezTo>
                  <a:pt x="1513" y="102"/>
                  <a:pt x="1519" y="115"/>
                  <a:pt x="1513" y="102"/>
                </a:cubicBezTo>
                <a:cubicBezTo>
                  <a:pt x="1513" y="102"/>
                  <a:pt x="1513" y="102"/>
                  <a:pt x="1519" y="102"/>
                </a:cubicBezTo>
                <a:cubicBezTo>
                  <a:pt x="1507" y="102"/>
                  <a:pt x="1500" y="96"/>
                  <a:pt x="1488" y="89"/>
                </a:cubicBezTo>
                <a:cubicBezTo>
                  <a:pt x="1494" y="89"/>
                  <a:pt x="1488" y="89"/>
                  <a:pt x="1507" y="96"/>
                </a:cubicBezTo>
                <a:cubicBezTo>
                  <a:pt x="1469" y="77"/>
                  <a:pt x="1419" y="64"/>
                  <a:pt x="1419" y="64"/>
                </a:cubicBezTo>
                <a:cubicBezTo>
                  <a:pt x="1406" y="58"/>
                  <a:pt x="1419" y="64"/>
                  <a:pt x="1400" y="58"/>
                </a:cubicBezTo>
                <a:cubicBezTo>
                  <a:pt x="1394" y="51"/>
                  <a:pt x="1387" y="51"/>
                  <a:pt x="1381" y="51"/>
                </a:cubicBezTo>
                <a:cubicBezTo>
                  <a:pt x="1337" y="39"/>
                  <a:pt x="1300" y="32"/>
                  <a:pt x="1281" y="32"/>
                </a:cubicBezTo>
                <a:cubicBezTo>
                  <a:pt x="1281" y="32"/>
                  <a:pt x="1281" y="32"/>
                  <a:pt x="1281" y="32"/>
                </a:cubicBezTo>
                <a:cubicBezTo>
                  <a:pt x="1300" y="32"/>
                  <a:pt x="1306" y="32"/>
                  <a:pt x="1337" y="45"/>
                </a:cubicBezTo>
                <a:cubicBezTo>
                  <a:pt x="1337" y="45"/>
                  <a:pt x="1337" y="45"/>
                  <a:pt x="1325" y="39"/>
                </a:cubicBezTo>
                <a:cubicBezTo>
                  <a:pt x="1293" y="32"/>
                  <a:pt x="1256" y="26"/>
                  <a:pt x="1218" y="20"/>
                </a:cubicBezTo>
                <a:cubicBezTo>
                  <a:pt x="1199" y="20"/>
                  <a:pt x="1174" y="20"/>
                  <a:pt x="1155" y="7"/>
                </a:cubicBezTo>
                <a:cubicBezTo>
                  <a:pt x="1105" y="7"/>
                  <a:pt x="1105" y="7"/>
                  <a:pt x="1136" y="20"/>
                </a:cubicBezTo>
                <a:cubicBezTo>
                  <a:pt x="1143" y="20"/>
                  <a:pt x="1143" y="20"/>
                  <a:pt x="1143" y="20"/>
                </a:cubicBezTo>
                <a:cubicBezTo>
                  <a:pt x="1055" y="7"/>
                  <a:pt x="961" y="7"/>
                  <a:pt x="860" y="20"/>
                </a:cubicBezTo>
                <a:cubicBezTo>
                  <a:pt x="867" y="20"/>
                  <a:pt x="835" y="26"/>
                  <a:pt x="823" y="26"/>
                </a:cubicBezTo>
                <a:cubicBezTo>
                  <a:pt x="867" y="26"/>
                  <a:pt x="904" y="20"/>
                  <a:pt x="979" y="20"/>
                </a:cubicBezTo>
                <a:cubicBezTo>
                  <a:pt x="1011" y="7"/>
                  <a:pt x="1011" y="20"/>
                  <a:pt x="1011" y="20"/>
                </a:cubicBezTo>
                <a:cubicBezTo>
                  <a:pt x="1023" y="20"/>
                  <a:pt x="1030" y="20"/>
                  <a:pt x="1042" y="20"/>
                </a:cubicBezTo>
                <a:cubicBezTo>
                  <a:pt x="936" y="20"/>
                  <a:pt x="829" y="26"/>
                  <a:pt x="722" y="45"/>
                </a:cubicBezTo>
                <a:cubicBezTo>
                  <a:pt x="728" y="45"/>
                  <a:pt x="741" y="45"/>
                  <a:pt x="754" y="39"/>
                </a:cubicBezTo>
                <a:cubicBezTo>
                  <a:pt x="735" y="45"/>
                  <a:pt x="716" y="45"/>
                  <a:pt x="666" y="58"/>
                </a:cubicBezTo>
                <a:cubicBezTo>
                  <a:pt x="666" y="58"/>
                  <a:pt x="666" y="58"/>
                  <a:pt x="659" y="58"/>
                </a:cubicBezTo>
                <a:cubicBezTo>
                  <a:pt x="659" y="58"/>
                  <a:pt x="659" y="58"/>
                  <a:pt x="653" y="58"/>
                </a:cubicBezTo>
                <a:cubicBezTo>
                  <a:pt x="659" y="58"/>
                  <a:pt x="659" y="58"/>
                  <a:pt x="653" y="64"/>
                </a:cubicBezTo>
                <a:cubicBezTo>
                  <a:pt x="647" y="64"/>
                  <a:pt x="647" y="64"/>
                  <a:pt x="647" y="64"/>
                </a:cubicBezTo>
                <a:cubicBezTo>
                  <a:pt x="647" y="64"/>
                  <a:pt x="647" y="64"/>
                  <a:pt x="647" y="64"/>
                </a:cubicBezTo>
                <a:cubicBezTo>
                  <a:pt x="647" y="64"/>
                  <a:pt x="647" y="64"/>
                  <a:pt x="653" y="64"/>
                </a:cubicBezTo>
                <a:cubicBezTo>
                  <a:pt x="647" y="64"/>
                  <a:pt x="647" y="64"/>
                  <a:pt x="647" y="64"/>
                </a:cubicBezTo>
                <a:cubicBezTo>
                  <a:pt x="647" y="64"/>
                  <a:pt x="647" y="64"/>
                  <a:pt x="659" y="64"/>
                </a:cubicBezTo>
                <a:cubicBezTo>
                  <a:pt x="659" y="64"/>
                  <a:pt x="659" y="64"/>
                  <a:pt x="666" y="64"/>
                </a:cubicBezTo>
                <a:cubicBezTo>
                  <a:pt x="685" y="58"/>
                  <a:pt x="672" y="58"/>
                  <a:pt x="697" y="58"/>
                </a:cubicBezTo>
                <a:cubicBezTo>
                  <a:pt x="697" y="51"/>
                  <a:pt x="697" y="51"/>
                  <a:pt x="697" y="51"/>
                </a:cubicBezTo>
                <a:cubicBezTo>
                  <a:pt x="697" y="58"/>
                  <a:pt x="691" y="58"/>
                  <a:pt x="691" y="58"/>
                </a:cubicBezTo>
                <a:cubicBezTo>
                  <a:pt x="691" y="58"/>
                  <a:pt x="691" y="58"/>
                  <a:pt x="691" y="58"/>
                </a:cubicBezTo>
                <a:cubicBezTo>
                  <a:pt x="691" y="58"/>
                  <a:pt x="685" y="58"/>
                  <a:pt x="672" y="58"/>
                </a:cubicBezTo>
                <a:cubicBezTo>
                  <a:pt x="666" y="58"/>
                  <a:pt x="666" y="58"/>
                  <a:pt x="659" y="58"/>
                </a:cubicBezTo>
                <a:cubicBezTo>
                  <a:pt x="691" y="51"/>
                  <a:pt x="722" y="45"/>
                  <a:pt x="754" y="39"/>
                </a:cubicBezTo>
                <a:cubicBezTo>
                  <a:pt x="754" y="39"/>
                  <a:pt x="754" y="39"/>
                  <a:pt x="754" y="45"/>
                </a:cubicBezTo>
                <a:cubicBezTo>
                  <a:pt x="754" y="39"/>
                  <a:pt x="760" y="39"/>
                  <a:pt x="760" y="39"/>
                </a:cubicBezTo>
                <a:cubicBezTo>
                  <a:pt x="760" y="39"/>
                  <a:pt x="760" y="39"/>
                  <a:pt x="754" y="39"/>
                </a:cubicBezTo>
                <a:cubicBezTo>
                  <a:pt x="766" y="39"/>
                  <a:pt x="766" y="39"/>
                  <a:pt x="766" y="39"/>
                </a:cubicBezTo>
                <a:cubicBezTo>
                  <a:pt x="766" y="39"/>
                  <a:pt x="766" y="39"/>
                  <a:pt x="766" y="39"/>
                </a:cubicBezTo>
                <a:cubicBezTo>
                  <a:pt x="772" y="39"/>
                  <a:pt x="779" y="39"/>
                  <a:pt x="791" y="39"/>
                </a:cubicBezTo>
                <a:cubicBezTo>
                  <a:pt x="779" y="39"/>
                  <a:pt x="779" y="39"/>
                  <a:pt x="779" y="39"/>
                </a:cubicBezTo>
                <a:cubicBezTo>
                  <a:pt x="816" y="32"/>
                  <a:pt x="848" y="32"/>
                  <a:pt x="873" y="26"/>
                </a:cubicBezTo>
                <a:cubicBezTo>
                  <a:pt x="873" y="26"/>
                  <a:pt x="873" y="26"/>
                  <a:pt x="873" y="26"/>
                </a:cubicBezTo>
                <a:cubicBezTo>
                  <a:pt x="873" y="26"/>
                  <a:pt x="873" y="26"/>
                  <a:pt x="879" y="26"/>
                </a:cubicBezTo>
                <a:cubicBezTo>
                  <a:pt x="892" y="26"/>
                  <a:pt x="904" y="26"/>
                  <a:pt x="917" y="26"/>
                </a:cubicBezTo>
                <a:cubicBezTo>
                  <a:pt x="923" y="26"/>
                  <a:pt x="923" y="26"/>
                  <a:pt x="923" y="26"/>
                </a:cubicBezTo>
                <a:cubicBezTo>
                  <a:pt x="923" y="26"/>
                  <a:pt x="923" y="26"/>
                  <a:pt x="917" y="26"/>
                </a:cubicBezTo>
                <a:cubicBezTo>
                  <a:pt x="904" y="26"/>
                  <a:pt x="892" y="26"/>
                  <a:pt x="879" y="26"/>
                </a:cubicBezTo>
                <a:cubicBezTo>
                  <a:pt x="885" y="26"/>
                  <a:pt x="885" y="26"/>
                  <a:pt x="892" y="26"/>
                </a:cubicBezTo>
                <a:cubicBezTo>
                  <a:pt x="892" y="26"/>
                  <a:pt x="892" y="26"/>
                  <a:pt x="885" y="26"/>
                </a:cubicBezTo>
                <a:cubicBezTo>
                  <a:pt x="892" y="26"/>
                  <a:pt x="904" y="26"/>
                  <a:pt x="910" y="26"/>
                </a:cubicBezTo>
                <a:cubicBezTo>
                  <a:pt x="904" y="26"/>
                  <a:pt x="917" y="26"/>
                  <a:pt x="929" y="26"/>
                </a:cubicBezTo>
                <a:cubicBezTo>
                  <a:pt x="910" y="26"/>
                  <a:pt x="885" y="26"/>
                  <a:pt x="867" y="32"/>
                </a:cubicBezTo>
                <a:cubicBezTo>
                  <a:pt x="867" y="32"/>
                  <a:pt x="867" y="32"/>
                  <a:pt x="867" y="32"/>
                </a:cubicBezTo>
                <a:cubicBezTo>
                  <a:pt x="841" y="32"/>
                  <a:pt x="804" y="39"/>
                  <a:pt x="760" y="45"/>
                </a:cubicBezTo>
                <a:cubicBezTo>
                  <a:pt x="816" y="39"/>
                  <a:pt x="860" y="32"/>
                  <a:pt x="917" y="26"/>
                </a:cubicBezTo>
                <a:cubicBezTo>
                  <a:pt x="942" y="26"/>
                  <a:pt x="936" y="26"/>
                  <a:pt x="936" y="26"/>
                </a:cubicBezTo>
                <a:cubicBezTo>
                  <a:pt x="936" y="26"/>
                  <a:pt x="936" y="26"/>
                  <a:pt x="954" y="26"/>
                </a:cubicBezTo>
                <a:cubicBezTo>
                  <a:pt x="986" y="26"/>
                  <a:pt x="986" y="26"/>
                  <a:pt x="1023" y="26"/>
                </a:cubicBezTo>
                <a:cubicBezTo>
                  <a:pt x="1023" y="26"/>
                  <a:pt x="1023" y="26"/>
                  <a:pt x="1023" y="20"/>
                </a:cubicBezTo>
                <a:cubicBezTo>
                  <a:pt x="998" y="20"/>
                  <a:pt x="979" y="26"/>
                  <a:pt x="961" y="26"/>
                </a:cubicBezTo>
                <a:cubicBezTo>
                  <a:pt x="1011" y="20"/>
                  <a:pt x="1023" y="20"/>
                  <a:pt x="1023" y="20"/>
                </a:cubicBezTo>
                <a:cubicBezTo>
                  <a:pt x="1036" y="20"/>
                  <a:pt x="1092" y="20"/>
                  <a:pt x="1155" y="26"/>
                </a:cubicBezTo>
                <a:cubicBezTo>
                  <a:pt x="1092" y="26"/>
                  <a:pt x="1118" y="26"/>
                  <a:pt x="1111" y="26"/>
                </a:cubicBezTo>
                <a:cubicBezTo>
                  <a:pt x="1136" y="32"/>
                  <a:pt x="1149" y="32"/>
                  <a:pt x="1155" y="32"/>
                </a:cubicBezTo>
                <a:cubicBezTo>
                  <a:pt x="1155" y="32"/>
                  <a:pt x="1155" y="32"/>
                  <a:pt x="1155" y="32"/>
                </a:cubicBezTo>
                <a:cubicBezTo>
                  <a:pt x="1155" y="32"/>
                  <a:pt x="1155" y="32"/>
                  <a:pt x="1155" y="32"/>
                </a:cubicBezTo>
                <a:cubicBezTo>
                  <a:pt x="1168" y="32"/>
                  <a:pt x="1174" y="32"/>
                  <a:pt x="1205" y="39"/>
                </a:cubicBezTo>
                <a:cubicBezTo>
                  <a:pt x="1243" y="45"/>
                  <a:pt x="1237" y="39"/>
                  <a:pt x="1243" y="39"/>
                </a:cubicBezTo>
                <a:cubicBezTo>
                  <a:pt x="1256" y="45"/>
                  <a:pt x="1262" y="45"/>
                  <a:pt x="1268" y="45"/>
                </a:cubicBezTo>
                <a:cubicBezTo>
                  <a:pt x="1268" y="45"/>
                  <a:pt x="1262" y="45"/>
                  <a:pt x="1256" y="45"/>
                </a:cubicBezTo>
                <a:cubicBezTo>
                  <a:pt x="1268" y="45"/>
                  <a:pt x="1268" y="45"/>
                  <a:pt x="1274" y="45"/>
                </a:cubicBezTo>
                <a:cubicBezTo>
                  <a:pt x="1281" y="45"/>
                  <a:pt x="1281" y="45"/>
                  <a:pt x="1287" y="51"/>
                </a:cubicBezTo>
                <a:cubicBezTo>
                  <a:pt x="1281" y="51"/>
                  <a:pt x="1256" y="45"/>
                  <a:pt x="1212" y="39"/>
                </a:cubicBezTo>
                <a:cubicBezTo>
                  <a:pt x="1199" y="39"/>
                  <a:pt x="1174" y="32"/>
                  <a:pt x="1161" y="32"/>
                </a:cubicBezTo>
                <a:cubicBezTo>
                  <a:pt x="1161" y="32"/>
                  <a:pt x="1161" y="32"/>
                  <a:pt x="1155" y="32"/>
                </a:cubicBezTo>
                <a:cubicBezTo>
                  <a:pt x="1118" y="32"/>
                  <a:pt x="1118" y="32"/>
                  <a:pt x="1130" y="32"/>
                </a:cubicBezTo>
                <a:cubicBezTo>
                  <a:pt x="1080" y="26"/>
                  <a:pt x="1055" y="26"/>
                  <a:pt x="1017" y="26"/>
                </a:cubicBezTo>
                <a:cubicBezTo>
                  <a:pt x="992" y="26"/>
                  <a:pt x="973" y="26"/>
                  <a:pt x="954" y="26"/>
                </a:cubicBezTo>
                <a:cubicBezTo>
                  <a:pt x="1061" y="26"/>
                  <a:pt x="1224" y="39"/>
                  <a:pt x="1300" y="58"/>
                </a:cubicBezTo>
                <a:cubicBezTo>
                  <a:pt x="1312" y="58"/>
                  <a:pt x="1306" y="58"/>
                  <a:pt x="1312" y="58"/>
                </a:cubicBezTo>
                <a:cubicBezTo>
                  <a:pt x="1419" y="83"/>
                  <a:pt x="1431" y="89"/>
                  <a:pt x="1482" y="115"/>
                </a:cubicBezTo>
                <a:cubicBezTo>
                  <a:pt x="1425" y="89"/>
                  <a:pt x="1350" y="64"/>
                  <a:pt x="1337" y="64"/>
                </a:cubicBezTo>
                <a:cubicBezTo>
                  <a:pt x="1312" y="58"/>
                  <a:pt x="1293" y="58"/>
                  <a:pt x="1274" y="51"/>
                </a:cubicBezTo>
                <a:cubicBezTo>
                  <a:pt x="1274" y="51"/>
                  <a:pt x="1274" y="51"/>
                  <a:pt x="1274" y="51"/>
                </a:cubicBezTo>
                <a:cubicBezTo>
                  <a:pt x="1130" y="26"/>
                  <a:pt x="1042" y="26"/>
                  <a:pt x="923" y="32"/>
                </a:cubicBezTo>
                <a:cubicBezTo>
                  <a:pt x="929" y="32"/>
                  <a:pt x="936" y="32"/>
                  <a:pt x="936" y="32"/>
                </a:cubicBezTo>
                <a:cubicBezTo>
                  <a:pt x="936" y="32"/>
                  <a:pt x="936" y="32"/>
                  <a:pt x="929" y="32"/>
                </a:cubicBezTo>
                <a:cubicBezTo>
                  <a:pt x="929" y="32"/>
                  <a:pt x="929" y="32"/>
                  <a:pt x="923" y="32"/>
                </a:cubicBezTo>
                <a:cubicBezTo>
                  <a:pt x="923" y="32"/>
                  <a:pt x="923" y="32"/>
                  <a:pt x="917" y="32"/>
                </a:cubicBezTo>
                <a:cubicBezTo>
                  <a:pt x="917" y="32"/>
                  <a:pt x="917" y="32"/>
                  <a:pt x="910" y="32"/>
                </a:cubicBezTo>
                <a:cubicBezTo>
                  <a:pt x="867" y="39"/>
                  <a:pt x="892" y="39"/>
                  <a:pt x="867" y="39"/>
                </a:cubicBezTo>
                <a:cubicBezTo>
                  <a:pt x="867" y="39"/>
                  <a:pt x="867" y="39"/>
                  <a:pt x="867" y="39"/>
                </a:cubicBezTo>
                <a:cubicBezTo>
                  <a:pt x="867" y="39"/>
                  <a:pt x="867" y="39"/>
                  <a:pt x="867" y="39"/>
                </a:cubicBezTo>
                <a:cubicBezTo>
                  <a:pt x="873" y="39"/>
                  <a:pt x="873" y="39"/>
                  <a:pt x="873" y="39"/>
                </a:cubicBezTo>
                <a:cubicBezTo>
                  <a:pt x="873" y="39"/>
                  <a:pt x="873" y="39"/>
                  <a:pt x="867" y="39"/>
                </a:cubicBezTo>
                <a:cubicBezTo>
                  <a:pt x="873" y="39"/>
                  <a:pt x="873" y="39"/>
                  <a:pt x="873" y="39"/>
                </a:cubicBezTo>
                <a:cubicBezTo>
                  <a:pt x="873" y="39"/>
                  <a:pt x="873" y="39"/>
                  <a:pt x="873" y="39"/>
                </a:cubicBezTo>
                <a:cubicBezTo>
                  <a:pt x="873" y="39"/>
                  <a:pt x="873" y="39"/>
                  <a:pt x="873" y="39"/>
                </a:cubicBezTo>
                <a:cubicBezTo>
                  <a:pt x="892" y="39"/>
                  <a:pt x="917" y="39"/>
                  <a:pt x="936" y="32"/>
                </a:cubicBezTo>
                <a:cubicBezTo>
                  <a:pt x="929" y="39"/>
                  <a:pt x="929" y="39"/>
                  <a:pt x="929" y="39"/>
                </a:cubicBezTo>
                <a:cubicBezTo>
                  <a:pt x="954" y="32"/>
                  <a:pt x="961" y="32"/>
                  <a:pt x="973" y="32"/>
                </a:cubicBezTo>
                <a:cubicBezTo>
                  <a:pt x="986" y="32"/>
                  <a:pt x="992" y="32"/>
                  <a:pt x="998" y="32"/>
                </a:cubicBezTo>
                <a:cubicBezTo>
                  <a:pt x="986" y="32"/>
                  <a:pt x="973" y="32"/>
                  <a:pt x="961" y="32"/>
                </a:cubicBezTo>
                <a:cubicBezTo>
                  <a:pt x="961" y="32"/>
                  <a:pt x="961" y="32"/>
                  <a:pt x="954" y="32"/>
                </a:cubicBezTo>
                <a:cubicBezTo>
                  <a:pt x="973" y="32"/>
                  <a:pt x="998" y="32"/>
                  <a:pt x="1023" y="32"/>
                </a:cubicBezTo>
                <a:cubicBezTo>
                  <a:pt x="1030" y="32"/>
                  <a:pt x="1030" y="32"/>
                  <a:pt x="1036" y="32"/>
                </a:cubicBezTo>
                <a:cubicBezTo>
                  <a:pt x="1061" y="32"/>
                  <a:pt x="1080" y="32"/>
                  <a:pt x="1118" y="39"/>
                </a:cubicBezTo>
                <a:cubicBezTo>
                  <a:pt x="1130" y="39"/>
                  <a:pt x="1130" y="39"/>
                  <a:pt x="1130" y="39"/>
                </a:cubicBezTo>
                <a:cubicBezTo>
                  <a:pt x="1130" y="39"/>
                  <a:pt x="1130" y="39"/>
                  <a:pt x="1136" y="39"/>
                </a:cubicBezTo>
                <a:cubicBezTo>
                  <a:pt x="1136" y="39"/>
                  <a:pt x="1136" y="39"/>
                  <a:pt x="1143" y="39"/>
                </a:cubicBezTo>
                <a:cubicBezTo>
                  <a:pt x="1149" y="39"/>
                  <a:pt x="1155" y="39"/>
                  <a:pt x="1155" y="39"/>
                </a:cubicBezTo>
                <a:cubicBezTo>
                  <a:pt x="1155" y="39"/>
                  <a:pt x="1155" y="39"/>
                  <a:pt x="1155" y="39"/>
                </a:cubicBezTo>
                <a:cubicBezTo>
                  <a:pt x="1174" y="45"/>
                  <a:pt x="1237" y="51"/>
                  <a:pt x="1262" y="51"/>
                </a:cubicBezTo>
                <a:cubicBezTo>
                  <a:pt x="1262" y="51"/>
                  <a:pt x="1262" y="51"/>
                  <a:pt x="1243" y="51"/>
                </a:cubicBezTo>
                <a:cubicBezTo>
                  <a:pt x="1293" y="58"/>
                  <a:pt x="1300" y="58"/>
                  <a:pt x="1306" y="64"/>
                </a:cubicBezTo>
                <a:cubicBezTo>
                  <a:pt x="1325" y="64"/>
                  <a:pt x="1350" y="70"/>
                  <a:pt x="1369" y="77"/>
                </a:cubicBezTo>
                <a:cubicBezTo>
                  <a:pt x="1369" y="77"/>
                  <a:pt x="1369" y="77"/>
                  <a:pt x="1375" y="77"/>
                </a:cubicBezTo>
                <a:cubicBezTo>
                  <a:pt x="1381" y="83"/>
                  <a:pt x="1387" y="83"/>
                  <a:pt x="1387" y="83"/>
                </a:cubicBezTo>
                <a:cubicBezTo>
                  <a:pt x="1387" y="83"/>
                  <a:pt x="1387" y="83"/>
                  <a:pt x="1387" y="83"/>
                </a:cubicBezTo>
                <a:cubicBezTo>
                  <a:pt x="1425" y="96"/>
                  <a:pt x="1469" y="115"/>
                  <a:pt x="1500" y="134"/>
                </a:cubicBezTo>
                <a:cubicBezTo>
                  <a:pt x="1494" y="127"/>
                  <a:pt x="1500" y="134"/>
                  <a:pt x="1507" y="134"/>
                </a:cubicBezTo>
                <a:cubicBezTo>
                  <a:pt x="1513" y="140"/>
                  <a:pt x="1519" y="140"/>
                  <a:pt x="1519" y="140"/>
                </a:cubicBezTo>
                <a:cubicBezTo>
                  <a:pt x="1544" y="159"/>
                  <a:pt x="1582" y="172"/>
                  <a:pt x="1594" y="191"/>
                </a:cubicBezTo>
                <a:cubicBezTo>
                  <a:pt x="1607" y="197"/>
                  <a:pt x="1620" y="204"/>
                  <a:pt x="1626" y="223"/>
                </a:cubicBezTo>
                <a:cubicBezTo>
                  <a:pt x="1620" y="216"/>
                  <a:pt x="1626" y="223"/>
                  <a:pt x="1626" y="223"/>
                </a:cubicBezTo>
                <a:cubicBezTo>
                  <a:pt x="1626" y="223"/>
                  <a:pt x="1626" y="223"/>
                  <a:pt x="1620" y="216"/>
                </a:cubicBezTo>
                <a:cubicBezTo>
                  <a:pt x="1620" y="216"/>
                  <a:pt x="1613" y="204"/>
                  <a:pt x="1607" y="197"/>
                </a:cubicBezTo>
                <a:cubicBezTo>
                  <a:pt x="1576" y="172"/>
                  <a:pt x="1532" y="153"/>
                  <a:pt x="1500" y="134"/>
                </a:cubicBezTo>
                <a:cubicBezTo>
                  <a:pt x="1519" y="146"/>
                  <a:pt x="1513" y="140"/>
                  <a:pt x="1513" y="140"/>
                </a:cubicBezTo>
                <a:cubicBezTo>
                  <a:pt x="1519" y="146"/>
                  <a:pt x="1532" y="153"/>
                  <a:pt x="1538" y="153"/>
                </a:cubicBezTo>
                <a:cubicBezTo>
                  <a:pt x="1532" y="153"/>
                  <a:pt x="1532" y="153"/>
                  <a:pt x="1525" y="146"/>
                </a:cubicBezTo>
                <a:cubicBezTo>
                  <a:pt x="1538" y="153"/>
                  <a:pt x="1538" y="153"/>
                  <a:pt x="1538" y="153"/>
                </a:cubicBezTo>
                <a:cubicBezTo>
                  <a:pt x="1538" y="153"/>
                  <a:pt x="1538" y="153"/>
                  <a:pt x="1563" y="172"/>
                </a:cubicBezTo>
                <a:cubicBezTo>
                  <a:pt x="1613" y="204"/>
                  <a:pt x="1626" y="229"/>
                  <a:pt x="1626" y="229"/>
                </a:cubicBezTo>
                <a:cubicBezTo>
                  <a:pt x="1626" y="229"/>
                  <a:pt x="1626" y="229"/>
                  <a:pt x="1632" y="229"/>
                </a:cubicBezTo>
                <a:cubicBezTo>
                  <a:pt x="1632" y="235"/>
                  <a:pt x="1638" y="235"/>
                  <a:pt x="1638" y="235"/>
                </a:cubicBezTo>
                <a:cubicBezTo>
                  <a:pt x="1638" y="235"/>
                  <a:pt x="1638" y="235"/>
                  <a:pt x="1638" y="235"/>
                </a:cubicBezTo>
                <a:cubicBezTo>
                  <a:pt x="1638" y="235"/>
                  <a:pt x="1638" y="235"/>
                  <a:pt x="1632" y="229"/>
                </a:cubicBezTo>
                <a:cubicBezTo>
                  <a:pt x="1632" y="235"/>
                  <a:pt x="1632" y="235"/>
                  <a:pt x="1638" y="235"/>
                </a:cubicBezTo>
                <a:cubicBezTo>
                  <a:pt x="1638" y="235"/>
                  <a:pt x="1638" y="235"/>
                  <a:pt x="1645" y="248"/>
                </a:cubicBezTo>
                <a:cubicBezTo>
                  <a:pt x="1645" y="242"/>
                  <a:pt x="1645" y="242"/>
                  <a:pt x="1645" y="242"/>
                </a:cubicBezTo>
                <a:cubicBezTo>
                  <a:pt x="1651" y="254"/>
                  <a:pt x="1664" y="261"/>
                  <a:pt x="1670" y="273"/>
                </a:cubicBezTo>
                <a:cubicBezTo>
                  <a:pt x="1682" y="280"/>
                  <a:pt x="1689" y="292"/>
                  <a:pt x="1695" y="305"/>
                </a:cubicBezTo>
                <a:cubicBezTo>
                  <a:pt x="1689" y="299"/>
                  <a:pt x="1689" y="292"/>
                  <a:pt x="1682" y="286"/>
                </a:cubicBezTo>
                <a:cubicBezTo>
                  <a:pt x="1689" y="286"/>
                  <a:pt x="1689" y="292"/>
                  <a:pt x="1689" y="292"/>
                </a:cubicBezTo>
                <a:cubicBezTo>
                  <a:pt x="1682" y="286"/>
                  <a:pt x="1682" y="286"/>
                  <a:pt x="1682" y="280"/>
                </a:cubicBezTo>
                <a:cubicBezTo>
                  <a:pt x="1682" y="286"/>
                  <a:pt x="1689" y="292"/>
                  <a:pt x="1689" y="299"/>
                </a:cubicBezTo>
                <a:cubicBezTo>
                  <a:pt x="1689" y="292"/>
                  <a:pt x="1689" y="292"/>
                  <a:pt x="1689" y="292"/>
                </a:cubicBezTo>
                <a:cubicBezTo>
                  <a:pt x="1689" y="292"/>
                  <a:pt x="1689" y="292"/>
                  <a:pt x="1689" y="299"/>
                </a:cubicBezTo>
                <a:cubicBezTo>
                  <a:pt x="1695" y="305"/>
                  <a:pt x="1701" y="318"/>
                  <a:pt x="1707" y="324"/>
                </a:cubicBezTo>
                <a:cubicBezTo>
                  <a:pt x="1707" y="324"/>
                  <a:pt x="1707" y="324"/>
                  <a:pt x="1707" y="324"/>
                </a:cubicBezTo>
                <a:cubicBezTo>
                  <a:pt x="1707" y="331"/>
                  <a:pt x="1707" y="331"/>
                  <a:pt x="1707" y="331"/>
                </a:cubicBezTo>
                <a:cubicBezTo>
                  <a:pt x="1707" y="331"/>
                  <a:pt x="1707" y="331"/>
                  <a:pt x="1707" y="331"/>
                </a:cubicBezTo>
                <a:cubicBezTo>
                  <a:pt x="1707" y="324"/>
                  <a:pt x="1707" y="324"/>
                  <a:pt x="1707" y="324"/>
                </a:cubicBezTo>
                <a:cubicBezTo>
                  <a:pt x="1707" y="331"/>
                  <a:pt x="1707" y="331"/>
                  <a:pt x="1707" y="331"/>
                </a:cubicBezTo>
                <a:cubicBezTo>
                  <a:pt x="1701" y="318"/>
                  <a:pt x="1701" y="318"/>
                  <a:pt x="1701" y="318"/>
                </a:cubicBezTo>
                <a:cubicBezTo>
                  <a:pt x="1701" y="324"/>
                  <a:pt x="1701" y="324"/>
                  <a:pt x="1707" y="331"/>
                </a:cubicBezTo>
                <a:cubicBezTo>
                  <a:pt x="1707" y="331"/>
                  <a:pt x="1707" y="331"/>
                  <a:pt x="1707" y="331"/>
                </a:cubicBezTo>
                <a:cubicBezTo>
                  <a:pt x="1707" y="331"/>
                  <a:pt x="1707" y="331"/>
                  <a:pt x="1707" y="331"/>
                </a:cubicBezTo>
                <a:cubicBezTo>
                  <a:pt x="1707" y="337"/>
                  <a:pt x="1707" y="337"/>
                  <a:pt x="1707" y="337"/>
                </a:cubicBezTo>
                <a:cubicBezTo>
                  <a:pt x="1714" y="343"/>
                  <a:pt x="1714" y="343"/>
                  <a:pt x="1714" y="343"/>
                </a:cubicBezTo>
                <a:cubicBezTo>
                  <a:pt x="1714" y="350"/>
                  <a:pt x="1720" y="356"/>
                  <a:pt x="1720" y="369"/>
                </a:cubicBezTo>
                <a:cubicBezTo>
                  <a:pt x="1720" y="362"/>
                  <a:pt x="1714" y="356"/>
                  <a:pt x="1714" y="350"/>
                </a:cubicBezTo>
                <a:cubicBezTo>
                  <a:pt x="1714" y="350"/>
                  <a:pt x="1714" y="350"/>
                  <a:pt x="1714" y="350"/>
                </a:cubicBezTo>
                <a:cubicBezTo>
                  <a:pt x="1714" y="350"/>
                  <a:pt x="1714" y="350"/>
                  <a:pt x="1714" y="350"/>
                </a:cubicBezTo>
                <a:cubicBezTo>
                  <a:pt x="1720" y="362"/>
                  <a:pt x="1720" y="369"/>
                  <a:pt x="1726" y="375"/>
                </a:cubicBezTo>
                <a:cubicBezTo>
                  <a:pt x="1726" y="375"/>
                  <a:pt x="1726" y="375"/>
                  <a:pt x="1720" y="375"/>
                </a:cubicBezTo>
                <a:cubicBezTo>
                  <a:pt x="1726" y="375"/>
                  <a:pt x="1726" y="381"/>
                  <a:pt x="1726" y="388"/>
                </a:cubicBezTo>
                <a:cubicBezTo>
                  <a:pt x="1733" y="394"/>
                  <a:pt x="1733" y="394"/>
                  <a:pt x="1733" y="394"/>
                </a:cubicBezTo>
                <a:cubicBezTo>
                  <a:pt x="1733" y="400"/>
                  <a:pt x="1733" y="407"/>
                  <a:pt x="1733" y="407"/>
                </a:cubicBezTo>
                <a:cubicBezTo>
                  <a:pt x="1733" y="400"/>
                  <a:pt x="1733" y="394"/>
                  <a:pt x="1726" y="388"/>
                </a:cubicBezTo>
                <a:cubicBezTo>
                  <a:pt x="1726" y="388"/>
                  <a:pt x="1739" y="426"/>
                  <a:pt x="1739" y="451"/>
                </a:cubicBezTo>
                <a:cubicBezTo>
                  <a:pt x="1739" y="451"/>
                  <a:pt x="1739" y="451"/>
                  <a:pt x="1733" y="426"/>
                </a:cubicBezTo>
                <a:cubicBezTo>
                  <a:pt x="1739" y="438"/>
                  <a:pt x="1739" y="451"/>
                  <a:pt x="1739" y="464"/>
                </a:cubicBezTo>
                <a:cubicBezTo>
                  <a:pt x="1739" y="483"/>
                  <a:pt x="1739" y="477"/>
                  <a:pt x="1739" y="483"/>
                </a:cubicBezTo>
                <a:cubicBezTo>
                  <a:pt x="1739" y="489"/>
                  <a:pt x="1739" y="496"/>
                  <a:pt x="1739" y="502"/>
                </a:cubicBezTo>
                <a:cubicBezTo>
                  <a:pt x="1739" y="502"/>
                  <a:pt x="1739" y="502"/>
                  <a:pt x="1739" y="502"/>
                </a:cubicBezTo>
                <a:cubicBezTo>
                  <a:pt x="1739" y="502"/>
                  <a:pt x="1739" y="502"/>
                  <a:pt x="1739" y="508"/>
                </a:cubicBezTo>
                <a:cubicBezTo>
                  <a:pt x="1739" y="515"/>
                  <a:pt x="1739" y="534"/>
                  <a:pt x="1739" y="540"/>
                </a:cubicBezTo>
                <a:cubicBezTo>
                  <a:pt x="1739" y="546"/>
                  <a:pt x="1739" y="546"/>
                  <a:pt x="1739" y="546"/>
                </a:cubicBezTo>
                <a:cubicBezTo>
                  <a:pt x="1739" y="553"/>
                  <a:pt x="1739" y="559"/>
                  <a:pt x="1739" y="572"/>
                </a:cubicBezTo>
                <a:cubicBezTo>
                  <a:pt x="1739" y="572"/>
                  <a:pt x="1733" y="623"/>
                  <a:pt x="1720" y="648"/>
                </a:cubicBezTo>
                <a:cubicBezTo>
                  <a:pt x="1720" y="654"/>
                  <a:pt x="1720" y="654"/>
                  <a:pt x="1720" y="661"/>
                </a:cubicBezTo>
                <a:cubicBezTo>
                  <a:pt x="1714" y="667"/>
                  <a:pt x="1714" y="680"/>
                  <a:pt x="1707" y="686"/>
                </a:cubicBezTo>
                <a:cubicBezTo>
                  <a:pt x="1714" y="680"/>
                  <a:pt x="1714" y="673"/>
                  <a:pt x="1720" y="667"/>
                </a:cubicBezTo>
                <a:cubicBezTo>
                  <a:pt x="1720" y="667"/>
                  <a:pt x="1720" y="667"/>
                  <a:pt x="1707" y="705"/>
                </a:cubicBezTo>
                <a:cubicBezTo>
                  <a:pt x="1701" y="718"/>
                  <a:pt x="1695" y="718"/>
                  <a:pt x="1695" y="718"/>
                </a:cubicBezTo>
                <a:cubicBezTo>
                  <a:pt x="1695" y="724"/>
                  <a:pt x="1689" y="730"/>
                  <a:pt x="1689" y="737"/>
                </a:cubicBezTo>
                <a:cubicBezTo>
                  <a:pt x="1689" y="737"/>
                  <a:pt x="1689" y="737"/>
                  <a:pt x="1689" y="737"/>
                </a:cubicBezTo>
                <a:cubicBezTo>
                  <a:pt x="1682" y="743"/>
                  <a:pt x="1682" y="750"/>
                  <a:pt x="1682" y="750"/>
                </a:cubicBezTo>
                <a:cubicBezTo>
                  <a:pt x="1670" y="750"/>
                  <a:pt x="1670" y="750"/>
                  <a:pt x="1670" y="750"/>
                </a:cubicBezTo>
                <a:cubicBezTo>
                  <a:pt x="1670" y="756"/>
                  <a:pt x="1670" y="756"/>
                  <a:pt x="1670" y="756"/>
                </a:cubicBezTo>
                <a:cubicBezTo>
                  <a:pt x="1670" y="750"/>
                  <a:pt x="1670" y="750"/>
                  <a:pt x="1670" y="750"/>
                </a:cubicBezTo>
                <a:cubicBezTo>
                  <a:pt x="1670" y="750"/>
                  <a:pt x="1670" y="750"/>
                  <a:pt x="1670" y="750"/>
                </a:cubicBezTo>
                <a:cubicBezTo>
                  <a:pt x="1682" y="750"/>
                  <a:pt x="1682" y="750"/>
                  <a:pt x="1682" y="750"/>
                </a:cubicBezTo>
                <a:cubicBezTo>
                  <a:pt x="1682" y="750"/>
                  <a:pt x="1682" y="750"/>
                  <a:pt x="1682" y="743"/>
                </a:cubicBezTo>
                <a:cubicBezTo>
                  <a:pt x="1682" y="743"/>
                  <a:pt x="1682" y="743"/>
                  <a:pt x="1682" y="743"/>
                </a:cubicBezTo>
                <a:cubicBezTo>
                  <a:pt x="1682" y="743"/>
                  <a:pt x="1682" y="743"/>
                  <a:pt x="1682" y="743"/>
                </a:cubicBezTo>
                <a:cubicBezTo>
                  <a:pt x="1682" y="743"/>
                  <a:pt x="1682" y="743"/>
                  <a:pt x="1682" y="743"/>
                </a:cubicBezTo>
                <a:cubicBezTo>
                  <a:pt x="1682" y="743"/>
                  <a:pt x="1682" y="743"/>
                  <a:pt x="1682" y="737"/>
                </a:cubicBezTo>
                <a:cubicBezTo>
                  <a:pt x="1682" y="750"/>
                  <a:pt x="1670" y="756"/>
                  <a:pt x="1664" y="762"/>
                </a:cubicBezTo>
                <a:cubicBezTo>
                  <a:pt x="1657" y="769"/>
                  <a:pt x="1651" y="775"/>
                  <a:pt x="1645" y="788"/>
                </a:cubicBezTo>
                <a:cubicBezTo>
                  <a:pt x="1645" y="788"/>
                  <a:pt x="1645" y="788"/>
                  <a:pt x="1645" y="788"/>
                </a:cubicBezTo>
                <a:cubicBezTo>
                  <a:pt x="1645" y="788"/>
                  <a:pt x="1638" y="794"/>
                  <a:pt x="1632" y="800"/>
                </a:cubicBezTo>
                <a:cubicBezTo>
                  <a:pt x="1632" y="807"/>
                  <a:pt x="1632" y="807"/>
                  <a:pt x="1632" y="807"/>
                </a:cubicBezTo>
                <a:cubicBezTo>
                  <a:pt x="1626" y="807"/>
                  <a:pt x="1626" y="807"/>
                  <a:pt x="1626" y="807"/>
                </a:cubicBezTo>
                <a:cubicBezTo>
                  <a:pt x="1632" y="807"/>
                  <a:pt x="1632" y="800"/>
                  <a:pt x="1632" y="800"/>
                </a:cubicBezTo>
                <a:cubicBezTo>
                  <a:pt x="1638" y="794"/>
                  <a:pt x="1638" y="788"/>
                  <a:pt x="1645" y="788"/>
                </a:cubicBezTo>
                <a:cubicBezTo>
                  <a:pt x="1645" y="788"/>
                  <a:pt x="1645" y="788"/>
                  <a:pt x="1645" y="788"/>
                </a:cubicBezTo>
                <a:cubicBezTo>
                  <a:pt x="1638" y="794"/>
                  <a:pt x="1638" y="794"/>
                  <a:pt x="1638" y="800"/>
                </a:cubicBezTo>
                <a:cubicBezTo>
                  <a:pt x="1632" y="800"/>
                  <a:pt x="1632" y="807"/>
                  <a:pt x="1626" y="807"/>
                </a:cubicBezTo>
                <a:cubicBezTo>
                  <a:pt x="1626" y="807"/>
                  <a:pt x="1626" y="807"/>
                  <a:pt x="1626" y="807"/>
                </a:cubicBezTo>
                <a:cubicBezTo>
                  <a:pt x="1632" y="807"/>
                  <a:pt x="1632" y="800"/>
                  <a:pt x="1638" y="800"/>
                </a:cubicBezTo>
                <a:cubicBezTo>
                  <a:pt x="1620" y="813"/>
                  <a:pt x="1607" y="832"/>
                  <a:pt x="1594" y="845"/>
                </a:cubicBezTo>
                <a:cubicBezTo>
                  <a:pt x="1601" y="838"/>
                  <a:pt x="1601" y="838"/>
                  <a:pt x="1601" y="838"/>
                </a:cubicBezTo>
                <a:cubicBezTo>
                  <a:pt x="1594" y="838"/>
                  <a:pt x="1594" y="845"/>
                  <a:pt x="1588" y="845"/>
                </a:cubicBezTo>
                <a:cubicBezTo>
                  <a:pt x="1594" y="845"/>
                  <a:pt x="1594" y="838"/>
                  <a:pt x="1594" y="838"/>
                </a:cubicBezTo>
                <a:cubicBezTo>
                  <a:pt x="1594" y="838"/>
                  <a:pt x="1594" y="838"/>
                  <a:pt x="1601" y="832"/>
                </a:cubicBezTo>
                <a:cubicBezTo>
                  <a:pt x="1607" y="832"/>
                  <a:pt x="1607" y="832"/>
                  <a:pt x="1607" y="832"/>
                </a:cubicBezTo>
                <a:cubicBezTo>
                  <a:pt x="1607" y="832"/>
                  <a:pt x="1601" y="832"/>
                  <a:pt x="1601" y="838"/>
                </a:cubicBezTo>
                <a:cubicBezTo>
                  <a:pt x="1601" y="832"/>
                  <a:pt x="1607" y="832"/>
                  <a:pt x="1607" y="832"/>
                </a:cubicBezTo>
                <a:cubicBezTo>
                  <a:pt x="1607" y="826"/>
                  <a:pt x="1607" y="826"/>
                  <a:pt x="1607" y="826"/>
                </a:cubicBezTo>
                <a:cubicBezTo>
                  <a:pt x="1607" y="826"/>
                  <a:pt x="1607" y="826"/>
                  <a:pt x="1607" y="826"/>
                </a:cubicBezTo>
                <a:cubicBezTo>
                  <a:pt x="1613" y="826"/>
                  <a:pt x="1613" y="826"/>
                  <a:pt x="1613" y="826"/>
                </a:cubicBezTo>
                <a:cubicBezTo>
                  <a:pt x="1613" y="826"/>
                  <a:pt x="1613" y="826"/>
                  <a:pt x="1607" y="826"/>
                </a:cubicBezTo>
                <a:cubicBezTo>
                  <a:pt x="1620" y="813"/>
                  <a:pt x="1620" y="813"/>
                  <a:pt x="1620" y="813"/>
                </a:cubicBezTo>
                <a:cubicBezTo>
                  <a:pt x="1626" y="807"/>
                  <a:pt x="1626" y="800"/>
                  <a:pt x="1620" y="813"/>
                </a:cubicBezTo>
                <a:cubicBezTo>
                  <a:pt x="1632" y="800"/>
                  <a:pt x="1638" y="788"/>
                  <a:pt x="1651" y="775"/>
                </a:cubicBezTo>
                <a:cubicBezTo>
                  <a:pt x="1620" y="807"/>
                  <a:pt x="1620" y="807"/>
                  <a:pt x="1576" y="857"/>
                </a:cubicBezTo>
                <a:cubicBezTo>
                  <a:pt x="1563" y="864"/>
                  <a:pt x="1563" y="864"/>
                  <a:pt x="1576" y="857"/>
                </a:cubicBezTo>
                <a:cubicBezTo>
                  <a:pt x="1563" y="864"/>
                  <a:pt x="1557" y="864"/>
                  <a:pt x="1557" y="870"/>
                </a:cubicBezTo>
                <a:cubicBezTo>
                  <a:pt x="1563" y="864"/>
                  <a:pt x="1576" y="857"/>
                  <a:pt x="1582" y="857"/>
                </a:cubicBezTo>
                <a:cubicBezTo>
                  <a:pt x="1576" y="857"/>
                  <a:pt x="1576" y="857"/>
                  <a:pt x="1576" y="857"/>
                </a:cubicBezTo>
                <a:cubicBezTo>
                  <a:pt x="1582" y="857"/>
                  <a:pt x="1582" y="857"/>
                  <a:pt x="1582" y="857"/>
                </a:cubicBezTo>
                <a:cubicBezTo>
                  <a:pt x="1582" y="857"/>
                  <a:pt x="1582" y="857"/>
                  <a:pt x="1582" y="857"/>
                </a:cubicBezTo>
                <a:cubicBezTo>
                  <a:pt x="1582" y="857"/>
                  <a:pt x="1582" y="857"/>
                  <a:pt x="1582" y="857"/>
                </a:cubicBezTo>
                <a:cubicBezTo>
                  <a:pt x="1576" y="864"/>
                  <a:pt x="1576" y="864"/>
                  <a:pt x="1576" y="864"/>
                </a:cubicBezTo>
                <a:cubicBezTo>
                  <a:pt x="1576" y="864"/>
                  <a:pt x="1576" y="864"/>
                  <a:pt x="1582" y="857"/>
                </a:cubicBezTo>
                <a:cubicBezTo>
                  <a:pt x="1576" y="864"/>
                  <a:pt x="1563" y="864"/>
                  <a:pt x="1563" y="870"/>
                </a:cubicBezTo>
                <a:cubicBezTo>
                  <a:pt x="1563" y="870"/>
                  <a:pt x="1563" y="870"/>
                  <a:pt x="1557" y="876"/>
                </a:cubicBezTo>
                <a:cubicBezTo>
                  <a:pt x="1551" y="876"/>
                  <a:pt x="1551" y="883"/>
                  <a:pt x="1532" y="889"/>
                </a:cubicBezTo>
                <a:cubicBezTo>
                  <a:pt x="1538" y="883"/>
                  <a:pt x="1544" y="883"/>
                  <a:pt x="1557" y="876"/>
                </a:cubicBezTo>
                <a:cubicBezTo>
                  <a:pt x="1563" y="870"/>
                  <a:pt x="1563" y="870"/>
                  <a:pt x="1576" y="864"/>
                </a:cubicBezTo>
                <a:cubicBezTo>
                  <a:pt x="1576" y="864"/>
                  <a:pt x="1544" y="883"/>
                  <a:pt x="1551" y="876"/>
                </a:cubicBezTo>
                <a:cubicBezTo>
                  <a:pt x="1525" y="896"/>
                  <a:pt x="1513" y="902"/>
                  <a:pt x="1494" y="921"/>
                </a:cubicBezTo>
                <a:cubicBezTo>
                  <a:pt x="1494" y="921"/>
                  <a:pt x="1494" y="921"/>
                  <a:pt x="1494" y="921"/>
                </a:cubicBezTo>
                <a:cubicBezTo>
                  <a:pt x="1494" y="921"/>
                  <a:pt x="1494" y="921"/>
                  <a:pt x="1494" y="921"/>
                </a:cubicBezTo>
                <a:cubicBezTo>
                  <a:pt x="1482" y="927"/>
                  <a:pt x="1475" y="934"/>
                  <a:pt x="1456" y="946"/>
                </a:cubicBezTo>
                <a:cubicBezTo>
                  <a:pt x="1444" y="946"/>
                  <a:pt x="1438" y="953"/>
                  <a:pt x="1431" y="953"/>
                </a:cubicBezTo>
                <a:cubicBezTo>
                  <a:pt x="1438" y="953"/>
                  <a:pt x="1444" y="953"/>
                  <a:pt x="1444" y="946"/>
                </a:cubicBezTo>
                <a:cubicBezTo>
                  <a:pt x="1444" y="946"/>
                  <a:pt x="1456" y="946"/>
                  <a:pt x="1463" y="946"/>
                </a:cubicBezTo>
                <a:cubicBezTo>
                  <a:pt x="1475" y="934"/>
                  <a:pt x="1488" y="927"/>
                  <a:pt x="1500" y="921"/>
                </a:cubicBezTo>
                <a:cubicBezTo>
                  <a:pt x="1507" y="908"/>
                  <a:pt x="1507" y="908"/>
                  <a:pt x="1507" y="908"/>
                </a:cubicBezTo>
                <a:cubicBezTo>
                  <a:pt x="1488" y="921"/>
                  <a:pt x="1488" y="921"/>
                  <a:pt x="1488" y="921"/>
                </a:cubicBezTo>
                <a:cubicBezTo>
                  <a:pt x="1494" y="921"/>
                  <a:pt x="1494" y="921"/>
                  <a:pt x="1494" y="921"/>
                </a:cubicBezTo>
                <a:cubicBezTo>
                  <a:pt x="1500" y="921"/>
                  <a:pt x="1507" y="908"/>
                  <a:pt x="1513" y="902"/>
                </a:cubicBezTo>
                <a:cubicBezTo>
                  <a:pt x="1513" y="902"/>
                  <a:pt x="1513" y="902"/>
                  <a:pt x="1513" y="908"/>
                </a:cubicBezTo>
                <a:cubicBezTo>
                  <a:pt x="1513" y="908"/>
                  <a:pt x="1513" y="908"/>
                  <a:pt x="1513" y="908"/>
                </a:cubicBezTo>
                <a:cubicBezTo>
                  <a:pt x="1513" y="908"/>
                  <a:pt x="1513" y="908"/>
                  <a:pt x="1507" y="908"/>
                </a:cubicBezTo>
                <a:cubicBezTo>
                  <a:pt x="1500" y="921"/>
                  <a:pt x="1494" y="927"/>
                  <a:pt x="1488" y="927"/>
                </a:cubicBezTo>
                <a:cubicBezTo>
                  <a:pt x="1482" y="927"/>
                  <a:pt x="1482" y="934"/>
                  <a:pt x="1475" y="934"/>
                </a:cubicBezTo>
                <a:cubicBezTo>
                  <a:pt x="1482" y="934"/>
                  <a:pt x="1482" y="934"/>
                  <a:pt x="1482" y="934"/>
                </a:cubicBezTo>
                <a:cubicBezTo>
                  <a:pt x="1475" y="934"/>
                  <a:pt x="1469" y="940"/>
                  <a:pt x="1463" y="946"/>
                </a:cubicBezTo>
                <a:cubicBezTo>
                  <a:pt x="1463" y="940"/>
                  <a:pt x="1463" y="940"/>
                  <a:pt x="1463" y="940"/>
                </a:cubicBezTo>
                <a:cubicBezTo>
                  <a:pt x="1463" y="940"/>
                  <a:pt x="1463" y="940"/>
                  <a:pt x="1463" y="946"/>
                </a:cubicBezTo>
                <a:cubicBezTo>
                  <a:pt x="1456" y="946"/>
                  <a:pt x="1456" y="946"/>
                  <a:pt x="1456" y="946"/>
                </a:cubicBezTo>
                <a:cubicBezTo>
                  <a:pt x="1438" y="953"/>
                  <a:pt x="1425" y="959"/>
                  <a:pt x="1412" y="965"/>
                </a:cubicBezTo>
                <a:cubicBezTo>
                  <a:pt x="1387" y="978"/>
                  <a:pt x="1369" y="991"/>
                  <a:pt x="1337" y="997"/>
                </a:cubicBezTo>
                <a:cubicBezTo>
                  <a:pt x="1318" y="1003"/>
                  <a:pt x="1300" y="1016"/>
                  <a:pt x="1287" y="1022"/>
                </a:cubicBezTo>
                <a:cubicBezTo>
                  <a:pt x="1293" y="1022"/>
                  <a:pt x="1300" y="1016"/>
                  <a:pt x="1318" y="1003"/>
                </a:cubicBezTo>
                <a:cubicBezTo>
                  <a:pt x="1312" y="1016"/>
                  <a:pt x="1306" y="1016"/>
                  <a:pt x="1300" y="1016"/>
                </a:cubicBezTo>
                <a:cubicBezTo>
                  <a:pt x="1274" y="1029"/>
                  <a:pt x="1268" y="1029"/>
                  <a:pt x="1243" y="1035"/>
                </a:cubicBezTo>
                <a:cubicBezTo>
                  <a:pt x="1243" y="1035"/>
                  <a:pt x="1243" y="1035"/>
                  <a:pt x="1243" y="1042"/>
                </a:cubicBezTo>
                <a:cubicBezTo>
                  <a:pt x="1262" y="1029"/>
                  <a:pt x="1287" y="1022"/>
                  <a:pt x="1274" y="1029"/>
                </a:cubicBezTo>
                <a:cubicBezTo>
                  <a:pt x="1274" y="1029"/>
                  <a:pt x="1274" y="1029"/>
                  <a:pt x="1274" y="1029"/>
                </a:cubicBezTo>
                <a:cubicBezTo>
                  <a:pt x="1268" y="1029"/>
                  <a:pt x="1268" y="1029"/>
                  <a:pt x="1268" y="1029"/>
                </a:cubicBezTo>
                <a:cubicBezTo>
                  <a:pt x="1262" y="1035"/>
                  <a:pt x="1262" y="1035"/>
                  <a:pt x="1262" y="1035"/>
                </a:cubicBezTo>
                <a:cubicBezTo>
                  <a:pt x="1243" y="1042"/>
                  <a:pt x="1218" y="1048"/>
                  <a:pt x="1205" y="1048"/>
                </a:cubicBezTo>
                <a:cubicBezTo>
                  <a:pt x="1205" y="1048"/>
                  <a:pt x="1212" y="1048"/>
                  <a:pt x="1218" y="1042"/>
                </a:cubicBezTo>
                <a:cubicBezTo>
                  <a:pt x="1218" y="1042"/>
                  <a:pt x="1218" y="1042"/>
                  <a:pt x="1205" y="1048"/>
                </a:cubicBezTo>
                <a:cubicBezTo>
                  <a:pt x="1205" y="1048"/>
                  <a:pt x="1205" y="1048"/>
                  <a:pt x="1224" y="1042"/>
                </a:cubicBezTo>
                <a:cubicBezTo>
                  <a:pt x="1224" y="1042"/>
                  <a:pt x="1224" y="1042"/>
                  <a:pt x="1224" y="1042"/>
                </a:cubicBezTo>
                <a:cubicBezTo>
                  <a:pt x="1212" y="1048"/>
                  <a:pt x="1218" y="1042"/>
                  <a:pt x="1205" y="1048"/>
                </a:cubicBezTo>
                <a:cubicBezTo>
                  <a:pt x="1237" y="1042"/>
                  <a:pt x="1268" y="1029"/>
                  <a:pt x="1300" y="1016"/>
                </a:cubicBezTo>
                <a:cubicBezTo>
                  <a:pt x="1281" y="1022"/>
                  <a:pt x="1281" y="1022"/>
                  <a:pt x="1281" y="1022"/>
                </a:cubicBezTo>
                <a:cubicBezTo>
                  <a:pt x="1287" y="1022"/>
                  <a:pt x="1300" y="1016"/>
                  <a:pt x="1306" y="1003"/>
                </a:cubicBezTo>
                <a:cubicBezTo>
                  <a:pt x="1312" y="1003"/>
                  <a:pt x="1312" y="1003"/>
                  <a:pt x="1312" y="1003"/>
                </a:cubicBezTo>
                <a:cubicBezTo>
                  <a:pt x="1312" y="1003"/>
                  <a:pt x="1312" y="1003"/>
                  <a:pt x="1312" y="1003"/>
                </a:cubicBezTo>
                <a:cubicBezTo>
                  <a:pt x="1318" y="1003"/>
                  <a:pt x="1318" y="1003"/>
                  <a:pt x="1318" y="1003"/>
                </a:cubicBezTo>
                <a:cubicBezTo>
                  <a:pt x="1312" y="1003"/>
                  <a:pt x="1312" y="1003"/>
                  <a:pt x="1312" y="1003"/>
                </a:cubicBezTo>
                <a:cubicBezTo>
                  <a:pt x="1318" y="1003"/>
                  <a:pt x="1318" y="1003"/>
                  <a:pt x="1325" y="1003"/>
                </a:cubicBezTo>
                <a:cubicBezTo>
                  <a:pt x="1369" y="984"/>
                  <a:pt x="1406" y="972"/>
                  <a:pt x="1419" y="959"/>
                </a:cubicBezTo>
                <a:cubicBezTo>
                  <a:pt x="1431" y="953"/>
                  <a:pt x="1438" y="946"/>
                  <a:pt x="1456" y="940"/>
                </a:cubicBezTo>
                <a:cubicBezTo>
                  <a:pt x="1469" y="934"/>
                  <a:pt x="1488" y="927"/>
                  <a:pt x="1494" y="921"/>
                </a:cubicBezTo>
                <a:cubicBezTo>
                  <a:pt x="1494" y="921"/>
                  <a:pt x="1494" y="921"/>
                  <a:pt x="1507" y="908"/>
                </a:cubicBezTo>
                <a:cubicBezTo>
                  <a:pt x="1507" y="908"/>
                  <a:pt x="1507" y="908"/>
                  <a:pt x="1507" y="908"/>
                </a:cubicBezTo>
                <a:cubicBezTo>
                  <a:pt x="1513" y="902"/>
                  <a:pt x="1513" y="902"/>
                  <a:pt x="1513" y="902"/>
                </a:cubicBezTo>
                <a:cubicBezTo>
                  <a:pt x="1513" y="902"/>
                  <a:pt x="1513" y="896"/>
                  <a:pt x="1525" y="896"/>
                </a:cubicBezTo>
                <a:cubicBezTo>
                  <a:pt x="1519" y="896"/>
                  <a:pt x="1519" y="896"/>
                  <a:pt x="1519" y="896"/>
                </a:cubicBezTo>
                <a:cubicBezTo>
                  <a:pt x="1519" y="896"/>
                  <a:pt x="1519" y="896"/>
                  <a:pt x="1513" y="902"/>
                </a:cubicBezTo>
                <a:cubicBezTo>
                  <a:pt x="1519" y="896"/>
                  <a:pt x="1519" y="896"/>
                  <a:pt x="1525" y="889"/>
                </a:cubicBezTo>
                <a:cubicBezTo>
                  <a:pt x="1513" y="902"/>
                  <a:pt x="1494" y="908"/>
                  <a:pt x="1482" y="927"/>
                </a:cubicBezTo>
                <a:cubicBezTo>
                  <a:pt x="1488" y="921"/>
                  <a:pt x="1482" y="927"/>
                  <a:pt x="1482" y="927"/>
                </a:cubicBezTo>
                <a:cubicBezTo>
                  <a:pt x="1482" y="927"/>
                  <a:pt x="1482" y="927"/>
                  <a:pt x="1469" y="934"/>
                </a:cubicBezTo>
                <a:cubicBezTo>
                  <a:pt x="1425" y="959"/>
                  <a:pt x="1400" y="965"/>
                  <a:pt x="1362" y="984"/>
                </a:cubicBezTo>
                <a:cubicBezTo>
                  <a:pt x="1337" y="991"/>
                  <a:pt x="1425" y="953"/>
                  <a:pt x="1350" y="991"/>
                </a:cubicBezTo>
                <a:cubicBezTo>
                  <a:pt x="1369" y="978"/>
                  <a:pt x="1375" y="978"/>
                  <a:pt x="1406" y="965"/>
                </a:cubicBezTo>
                <a:cubicBezTo>
                  <a:pt x="1406" y="965"/>
                  <a:pt x="1406" y="965"/>
                  <a:pt x="1419" y="959"/>
                </a:cubicBezTo>
                <a:cubicBezTo>
                  <a:pt x="1406" y="965"/>
                  <a:pt x="1387" y="972"/>
                  <a:pt x="1375" y="972"/>
                </a:cubicBezTo>
                <a:cubicBezTo>
                  <a:pt x="1369" y="978"/>
                  <a:pt x="1369" y="978"/>
                  <a:pt x="1362" y="984"/>
                </a:cubicBezTo>
                <a:cubicBezTo>
                  <a:pt x="1350" y="984"/>
                  <a:pt x="1331" y="991"/>
                  <a:pt x="1318" y="997"/>
                </a:cubicBezTo>
                <a:cubicBezTo>
                  <a:pt x="1312" y="997"/>
                  <a:pt x="1306" y="1003"/>
                  <a:pt x="1306" y="1003"/>
                </a:cubicBezTo>
                <a:cubicBezTo>
                  <a:pt x="1300" y="1003"/>
                  <a:pt x="1300" y="1003"/>
                  <a:pt x="1293" y="1003"/>
                </a:cubicBezTo>
                <a:cubicBezTo>
                  <a:pt x="1293" y="1003"/>
                  <a:pt x="1293" y="1003"/>
                  <a:pt x="1300" y="1003"/>
                </a:cubicBezTo>
                <a:cubicBezTo>
                  <a:pt x="1306" y="1003"/>
                  <a:pt x="1312" y="997"/>
                  <a:pt x="1312" y="997"/>
                </a:cubicBezTo>
                <a:cubicBezTo>
                  <a:pt x="1306" y="1003"/>
                  <a:pt x="1293" y="1003"/>
                  <a:pt x="1281" y="1016"/>
                </a:cubicBezTo>
                <a:cubicBezTo>
                  <a:pt x="1256" y="1022"/>
                  <a:pt x="1256" y="1022"/>
                  <a:pt x="1256" y="1022"/>
                </a:cubicBezTo>
                <a:cubicBezTo>
                  <a:pt x="1262" y="1022"/>
                  <a:pt x="1262" y="1022"/>
                  <a:pt x="1262" y="1022"/>
                </a:cubicBezTo>
                <a:cubicBezTo>
                  <a:pt x="1281" y="1016"/>
                  <a:pt x="1281" y="1016"/>
                  <a:pt x="1281" y="1016"/>
                </a:cubicBezTo>
                <a:cubicBezTo>
                  <a:pt x="1268" y="1022"/>
                  <a:pt x="1249" y="1029"/>
                  <a:pt x="1237" y="1029"/>
                </a:cubicBezTo>
                <a:cubicBezTo>
                  <a:pt x="1237" y="1029"/>
                  <a:pt x="1237" y="1029"/>
                  <a:pt x="1249" y="1029"/>
                </a:cubicBezTo>
                <a:cubicBezTo>
                  <a:pt x="1199" y="1042"/>
                  <a:pt x="1143" y="1061"/>
                  <a:pt x="1111" y="1061"/>
                </a:cubicBezTo>
                <a:cubicBezTo>
                  <a:pt x="1111" y="1061"/>
                  <a:pt x="1111" y="1061"/>
                  <a:pt x="1080" y="1067"/>
                </a:cubicBezTo>
                <a:cubicBezTo>
                  <a:pt x="1080" y="1067"/>
                  <a:pt x="1080" y="1067"/>
                  <a:pt x="1080" y="1067"/>
                </a:cubicBezTo>
                <a:cubicBezTo>
                  <a:pt x="1080" y="1073"/>
                  <a:pt x="1080" y="1073"/>
                  <a:pt x="1074" y="1073"/>
                </a:cubicBezTo>
                <a:cubicBezTo>
                  <a:pt x="1074" y="1073"/>
                  <a:pt x="1074" y="1073"/>
                  <a:pt x="1074" y="1073"/>
                </a:cubicBezTo>
                <a:cubicBezTo>
                  <a:pt x="1074" y="1073"/>
                  <a:pt x="1074" y="1073"/>
                  <a:pt x="1074" y="1073"/>
                </a:cubicBezTo>
                <a:cubicBezTo>
                  <a:pt x="1061" y="1073"/>
                  <a:pt x="1061" y="1073"/>
                  <a:pt x="1061" y="1073"/>
                </a:cubicBezTo>
                <a:cubicBezTo>
                  <a:pt x="1048" y="1080"/>
                  <a:pt x="1030" y="1080"/>
                  <a:pt x="1017" y="1080"/>
                </a:cubicBezTo>
                <a:cubicBezTo>
                  <a:pt x="1017" y="1080"/>
                  <a:pt x="1017" y="1080"/>
                  <a:pt x="1030" y="1080"/>
                </a:cubicBezTo>
                <a:cubicBezTo>
                  <a:pt x="1036" y="1080"/>
                  <a:pt x="1036" y="1080"/>
                  <a:pt x="1036" y="1080"/>
                </a:cubicBezTo>
                <a:cubicBezTo>
                  <a:pt x="1030" y="1080"/>
                  <a:pt x="1030" y="1080"/>
                  <a:pt x="1030" y="1080"/>
                </a:cubicBezTo>
                <a:cubicBezTo>
                  <a:pt x="1036" y="1080"/>
                  <a:pt x="1036" y="1080"/>
                  <a:pt x="1036" y="1080"/>
                </a:cubicBezTo>
                <a:cubicBezTo>
                  <a:pt x="1036" y="1080"/>
                  <a:pt x="1036" y="1080"/>
                  <a:pt x="1036" y="1080"/>
                </a:cubicBezTo>
                <a:cubicBezTo>
                  <a:pt x="1030" y="1080"/>
                  <a:pt x="1030" y="1080"/>
                  <a:pt x="1023" y="1080"/>
                </a:cubicBezTo>
                <a:cubicBezTo>
                  <a:pt x="1017" y="1086"/>
                  <a:pt x="1011" y="1086"/>
                  <a:pt x="998" y="1086"/>
                </a:cubicBezTo>
                <a:cubicBezTo>
                  <a:pt x="992" y="1086"/>
                  <a:pt x="986" y="1086"/>
                  <a:pt x="986" y="1092"/>
                </a:cubicBezTo>
                <a:cubicBezTo>
                  <a:pt x="954" y="1092"/>
                  <a:pt x="948" y="1092"/>
                  <a:pt x="942" y="1092"/>
                </a:cubicBezTo>
                <a:cubicBezTo>
                  <a:pt x="948" y="1092"/>
                  <a:pt x="948" y="1092"/>
                  <a:pt x="954" y="1092"/>
                </a:cubicBezTo>
                <a:cubicBezTo>
                  <a:pt x="954" y="1092"/>
                  <a:pt x="954" y="1092"/>
                  <a:pt x="967" y="1092"/>
                </a:cubicBezTo>
                <a:cubicBezTo>
                  <a:pt x="954" y="1092"/>
                  <a:pt x="948" y="1092"/>
                  <a:pt x="936" y="1099"/>
                </a:cubicBezTo>
                <a:cubicBezTo>
                  <a:pt x="923" y="1099"/>
                  <a:pt x="910" y="1099"/>
                  <a:pt x="892" y="1105"/>
                </a:cubicBezTo>
                <a:cubicBezTo>
                  <a:pt x="892" y="1105"/>
                  <a:pt x="892" y="1105"/>
                  <a:pt x="885" y="1105"/>
                </a:cubicBezTo>
                <a:cubicBezTo>
                  <a:pt x="885" y="1105"/>
                  <a:pt x="885" y="1105"/>
                  <a:pt x="879" y="1105"/>
                </a:cubicBezTo>
                <a:cubicBezTo>
                  <a:pt x="873" y="1105"/>
                  <a:pt x="867" y="1105"/>
                  <a:pt x="860" y="1105"/>
                </a:cubicBezTo>
                <a:cubicBezTo>
                  <a:pt x="873" y="1105"/>
                  <a:pt x="860" y="1105"/>
                  <a:pt x="873" y="1105"/>
                </a:cubicBezTo>
                <a:cubicBezTo>
                  <a:pt x="910" y="1099"/>
                  <a:pt x="923" y="1099"/>
                  <a:pt x="936" y="1099"/>
                </a:cubicBezTo>
                <a:cubicBezTo>
                  <a:pt x="954" y="1092"/>
                  <a:pt x="979" y="1092"/>
                  <a:pt x="998" y="1086"/>
                </a:cubicBezTo>
                <a:cubicBezTo>
                  <a:pt x="998" y="1086"/>
                  <a:pt x="998" y="1086"/>
                  <a:pt x="998" y="1086"/>
                </a:cubicBezTo>
                <a:cubicBezTo>
                  <a:pt x="954" y="1092"/>
                  <a:pt x="879" y="1105"/>
                  <a:pt x="829" y="1105"/>
                </a:cubicBezTo>
                <a:cubicBezTo>
                  <a:pt x="823" y="1105"/>
                  <a:pt x="823" y="1105"/>
                  <a:pt x="823" y="1105"/>
                </a:cubicBezTo>
                <a:cubicBezTo>
                  <a:pt x="823" y="1105"/>
                  <a:pt x="823" y="1105"/>
                  <a:pt x="823" y="1105"/>
                </a:cubicBezTo>
                <a:cubicBezTo>
                  <a:pt x="791" y="1111"/>
                  <a:pt x="766" y="1111"/>
                  <a:pt x="760" y="1111"/>
                </a:cubicBezTo>
                <a:cubicBezTo>
                  <a:pt x="728" y="1111"/>
                  <a:pt x="747" y="1111"/>
                  <a:pt x="760" y="1111"/>
                </a:cubicBezTo>
                <a:cubicBezTo>
                  <a:pt x="760" y="1111"/>
                  <a:pt x="760" y="1111"/>
                  <a:pt x="741" y="1111"/>
                </a:cubicBezTo>
                <a:cubicBezTo>
                  <a:pt x="728" y="1111"/>
                  <a:pt x="666" y="1124"/>
                  <a:pt x="628" y="1111"/>
                </a:cubicBezTo>
                <a:cubicBezTo>
                  <a:pt x="628" y="1111"/>
                  <a:pt x="628" y="1111"/>
                  <a:pt x="609" y="1111"/>
                </a:cubicBezTo>
                <a:cubicBezTo>
                  <a:pt x="653" y="1124"/>
                  <a:pt x="603" y="1124"/>
                  <a:pt x="653" y="1124"/>
                </a:cubicBezTo>
                <a:cubicBezTo>
                  <a:pt x="672" y="1124"/>
                  <a:pt x="697" y="1124"/>
                  <a:pt x="722" y="1124"/>
                </a:cubicBezTo>
                <a:cubicBezTo>
                  <a:pt x="710" y="1124"/>
                  <a:pt x="697" y="1124"/>
                  <a:pt x="691" y="1124"/>
                </a:cubicBezTo>
                <a:cubicBezTo>
                  <a:pt x="659" y="1124"/>
                  <a:pt x="641" y="1124"/>
                  <a:pt x="622" y="1124"/>
                </a:cubicBezTo>
                <a:cubicBezTo>
                  <a:pt x="615" y="1124"/>
                  <a:pt x="615" y="1124"/>
                  <a:pt x="603" y="1124"/>
                </a:cubicBezTo>
                <a:cubicBezTo>
                  <a:pt x="597" y="1124"/>
                  <a:pt x="590" y="1124"/>
                  <a:pt x="584" y="1124"/>
                </a:cubicBezTo>
                <a:cubicBezTo>
                  <a:pt x="603" y="1124"/>
                  <a:pt x="597" y="1124"/>
                  <a:pt x="615" y="1124"/>
                </a:cubicBezTo>
                <a:cubicBezTo>
                  <a:pt x="609" y="1124"/>
                  <a:pt x="603" y="1124"/>
                  <a:pt x="590" y="1124"/>
                </a:cubicBezTo>
                <a:cubicBezTo>
                  <a:pt x="641" y="1130"/>
                  <a:pt x="691" y="1130"/>
                  <a:pt x="741" y="1130"/>
                </a:cubicBezTo>
                <a:cubicBezTo>
                  <a:pt x="735" y="1130"/>
                  <a:pt x="735" y="1130"/>
                  <a:pt x="728" y="1130"/>
                </a:cubicBezTo>
                <a:cubicBezTo>
                  <a:pt x="735" y="1130"/>
                  <a:pt x="735" y="1130"/>
                  <a:pt x="735" y="1130"/>
                </a:cubicBezTo>
                <a:cubicBezTo>
                  <a:pt x="728" y="1130"/>
                  <a:pt x="728" y="1130"/>
                  <a:pt x="722" y="1130"/>
                </a:cubicBezTo>
                <a:cubicBezTo>
                  <a:pt x="747" y="1124"/>
                  <a:pt x="741" y="1124"/>
                  <a:pt x="760" y="1124"/>
                </a:cubicBezTo>
                <a:cubicBezTo>
                  <a:pt x="760" y="1124"/>
                  <a:pt x="760" y="1124"/>
                  <a:pt x="754" y="1124"/>
                </a:cubicBezTo>
                <a:cubicBezTo>
                  <a:pt x="766" y="1124"/>
                  <a:pt x="779" y="1124"/>
                  <a:pt x="797" y="1124"/>
                </a:cubicBezTo>
                <a:cubicBezTo>
                  <a:pt x="797" y="1124"/>
                  <a:pt x="797" y="1124"/>
                  <a:pt x="797" y="1124"/>
                </a:cubicBezTo>
                <a:cubicBezTo>
                  <a:pt x="810" y="1124"/>
                  <a:pt x="816" y="1124"/>
                  <a:pt x="829" y="1111"/>
                </a:cubicBezTo>
                <a:cubicBezTo>
                  <a:pt x="829" y="1111"/>
                  <a:pt x="829" y="1111"/>
                  <a:pt x="829" y="1111"/>
                </a:cubicBezTo>
                <a:cubicBezTo>
                  <a:pt x="829" y="1111"/>
                  <a:pt x="829" y="1111"/>
                  <a:pt x="829" y="1111"/>
                </a:cubicBezTo>
                <a:cubicBezTo>
                  <a:pt x="879" y="1111"/>
                  <a:pt x="942" y="1105"/>
                  <a:pt x="992" y="1092"/>
                </a:cubicBezTo>
                <a:cubicBezTo>
                  <a:pt x="998" y="1092"/>
                  <a:pt x="998" y="1092"/>
                  <a:pt x="998" y="1092"/>
                </a:cubicBezTo>
                <a:cubicBezTo>
                  <a:pt x="992" y="1092"/>
                  <a:pt x="992" y="1092"/>
                  <a:pt x="992" y="1092"/>
                </a:cubicBezTo>
                <a:cubicBezTo>
                  <a:pt x="1023" y="1086"/>
                  <a:pt x="1042" y="1086"/>
                  <a:pt x="1067" y="1080"/>
                </a:cubicBezTo>
                <a:cubicBezTo>
                  <a:pt x="1055" y="1080"/>
                  <a:pt x="1055" y="1080"/>
                  <a:pt x="1055" y="1080"/>
                </a:cubicBezTo>
                <a:cubicBezTo>
                  <a:pt x="1061" y="1080"/>
                  <a:pt x="1061" y="1080"/>
                  <a:pt x="1061" y="1080"/>
                </a:cubicBezTo>
                <a:cubicBezTo>
                  <a:pt x="1067" y="1080"/>
                  <a:pt x="1067" y="1080"/>
                  <a:pt x="1067" y="1080"/>
                </a:cubicBezTo>
                <a:cubicBezTo>
                  <a:pt x="1080" y="1073"/>
                  <a:pt x="1099" y="1073"/>
                  <a:pt x="1111" y="1067"/>
                </a:cubicBezTo>
                <a:cubicBezTo>
                  <a:pt x="1111" y="1067"/>
                  <a:pt x="1111" y="1067"/>
                  <a:pt x="1111" y="1067"/>
                </a:cubicBezTo>
                <a:cubicBezTo>
                  <a:pt x="1111" y="1067"/>
                  <a:pt x="1111" y="1067"/>
                  <a:pt x="1111" y="1067"/>
                </a:cubicBezTo>
                <a:cubicBezTo>
                  <a:pt x="1136" y="1067"/>
                  <a:pt x="1149" y="1061"/>
                  <a:pt x="1161" y="1061"/>
                </a:cubicBezTo>
                <a:cubicBezTo>
                  <a:pt x="1174" y="1054"/>
                  <a:pt x="1187" y="1054"/>
                  <a:pt x="1205" y="1048"/>
                </a:cubicBezTo>
                <a:cubicBezTo>
                  <a:pt x="1205" y="1048"/>
                  <a:pt x="1205" y="1048"/>
                  <a:pt x="1174" y="1054"/>
                </a:cubicBezTo>
                <a:cubicBezTo>
                  <a:pt x="1174" y="1054"/>
                  <a:pt x="1174" y="1054"/>
                  <a:pt x="1180" y="1054"/>
                </a:cubicBezTo>
                <a:cubicBezTo>
                  <a:pt x="1174" y="1054"/>
                  <a:pt x="1168" y="1061"/>
                  <a:pt x="1161" y="1061"/>
                </a:cubicBezTo>
                <a:cubicBezTo>
                  <a:pt x="1161" y="1061"/>
                  <a:pt x="1161" y="1061"/>
                  <a:pt x="1130" y="1067"/>
                </a:cubicBezTo>
                <a:cubicBezTo>
                  <a:pt x="1130" y="1067"/>
                  <a:pt x="1130" y="1067"/>
                  <a:pt x="1092" y="1073"/>
                </a:cubicBezTo>
                <a:cubicBezTo>
                  <a:pt x="1092" y="1073"/>
                  <a:pt x="1092" y="1073"/>
                  <a:pt x="1099" y="1073"/>
                </a:cubicBezTo>
                <a:cubicBezTo>
                  <a:pt x="1074" y="1080"/>
                  <a:pt x="1030" y="1092"/>
                  <a:pt x="1030" y="1092"/>
                </a:cubicBezTo>
                <a:cubicBezTo>
                  <a:pt x="1030" y="1092"/>
                  <a:pt x="1030" y="1092"/>
                  <a:pt x="1023" y="1092"/>
                </a:cubicBezTo>
                <a:cubicBezTo>
                  <a:pt x="998" y="1092"/>
                  <a:pt x="998" y="1092"/>
                  <a:pt x="998" y="1092"/>
                </a:cubicBezTo>
                <a:cubicBezTo>
                  <a:pt x="998" y="1092"/>
                  <a:pt x="998" y="1092"/>
                  <a:pt x="998" y="1092"/>
                </a:cubicBezTo>
                <a:cubicBezTo>
                  <a:pt x="986" y="1099"/>
                  <a:pt x="979" y="1099"/>
                  <a:pt x="967" y="1099"/>
                </a:cubicBezTo>
                <a:cubicBezTo>
                  <a:pt x="948" y="1099"/>
                  <a:pt x="917" y="1105"/>
                  <a:pt x="879" y="1111"/>
                </a:cubicBezTo>
                <a:cubicBezTo>
                  <a:pt x="873" y="1111"/>
                  <a:pt x="873" y="1111"/>
                  <a:pt x="873" y="1111"/>
                </a:cubicBezTo>
                <a:cubicBezTo>
                  <a:pt x="879" y="1111"/>
                  <a:pt x="879" y="1111"/>
                  <a:pt x="879" y="1111"/>
                </a:cubicBezTo>
                <a:cubicBezTo>
                  <a:pt x="867" y="1111"/>
                  <a:pt x="854" y="1111"/>
                  <a:pt x="841" y="1111"/>
                </a:cubicBezTo>
                <a:cubicBezTo>
                  <a:pt x="841" y="1111"/>
                  <a:pt x="841" y="1124"/>
                  <a:pt x="835" y="1124"/>
                </a:cubicBezTo>
                <a:cubicBezTo>
                  <a:pt x="835" y="1124"/>
                  <a:pt x="835" y="1124"/>
                  <a:pt x="829" y="1124"/>
                </a:cubicBezTo>
                <a:cubicBezTo>
                  <a:pt x="829" y="1124"/>
                  <a:pt x="823" y="1124"/>
                  <a:pt x="816" y="1124"/>
                </a:cubicBezTo>
                <a:cubicBezTo>
                  <a:pt x="804" y="1124"/>
                  <a:pt x="804" y="1124"/>
                  <a:pt x="804" y="1124"/>
                </a:cubicBezTo>
                <a:cubicBezTo>
                  <a:pt x="797" y="1124"/>
                  <a:pt x="797" y="1124"/>
                  <a:pt x="797" y="1124"/>
                </a:cubicBezTo>
                <a:cubicBezTo>
                  <a:pt x="791" y="1124"/>
                  <a:pt x="791" y="1124"/>
                  <a:pt x="791" y="1124"/>
                </a:cubicBezTo>
                <a:cubicBezTo>
                  <a:pt x="791" y="1124"/>
                  <a:pt x="791" y="1124"/>
                  <a:pt x="791" y="1124"/>
                </a:cubicBezTo>
                <a:cubicBezTo>
                  <a:pt x="754" y="1130"/>
                  <a:pt x="722" y="1130"/>
                  <a:pt x="691" y="1130"/>
                </a:cubicBezTo>
                <a:cubicBezTo>
                  <a:pt x="672" y="1130"/>
                  <a:pt x="672" y="1130"/>
                  <a:pt x="653" y="1130"/>
                </a:cubicBezTo>
                <a:cubicBezTo>
                  <a:pt x="609" y="1130"/>
                  <a:pt x="584" y="1130"/>
                  <a:pt x="565" y="1130"/>
                </a:cubicBezTo>
                <a:cubicBezTo>
                  <a:pt x="565" y="1130"/>
                  <a:pt x="565" y="1130"/>
                  <a:pt x="565" y="1130"/>
                </a:cubicBezTo>
                <a:cubicBezTo>
                  <a:pt x="540" y="1124"/>
                  <a:pt x="528" y="1124"/>
                  <a:pt x="509" y="1124"/>
                </a:cubicBezTo>
                <a:cubicBezTo>
                  <a:pt x="484" y="1111"/>
                  <a:pt x="465" y="1111"/>
                  <a:pt x="440" y="1105"/>
                </a:cubicBezTo>
                <a:cubicBezTo>
                  <a:pt x="408" y="1105"/>
                  <a:pt x="371" y="1092"/>
                  <a:pt x="333" y="1086"/>
                </a:cubicBezTo>
                <a:cubicBezTo>
                  <a:pt x="333" y="1086"/>
                  <a:pt x="333" y="1086"/>
                  <a:pt x="346" y="1086"/>
                </a:cubicBezTo>
                <a:cubicBezTo>
                  <a:pt x="333" y="1086"/>
                  <a:pt x="327" y="1086"/>
                  <a:pt x="321" y="1086"/>
                </a:cubicBezTo>
                <a:cubicBezTo>
                  <a:pt x="308" y="1080"/>
                  <a:pt x="289" y="1073"/>
                  <a:pt x="270" y="1067"/>
                </a:cubicBezTo>
                <a:cubicBezTo>
                  <a:pt x="270" y="1067"/>
                  <a:pt x="270" y="1067"/>
                  <a:pt x="270" y="1067"/>
                </a:cubicBezTo>
                <a:cubicBezTo>
                  <a:pt x="258" y="1061"/>
                  <a:pt x="245" y="1061"/>
                  <a:pt x="226" y="1054"/>
                </a:cubicBezTo>
                <a:cubicBezTo>
                  <a:pt x="226" y="1048"/>
                  <a:pt x="214" y="1048"/>
                  <a:pt x="214" y="1048"/>
                </a:cubicBezTo>
                <a:cubicBezTo>
                  <a:pt x="333" y="1099"/>
                  <a:pt x="465" y="1111"/>
                  <a:pt x="521" y="1124"/>
                </a:cubicBezTo>
                <a:cubicBezTo>
                  <a:pt x="553" y="1124"/>
                  <a:pt x="528" y="1124"/>
                  <a:pt x="572" y="1124"/>
                </a:cubicBezTo>
                <a:cubicBezTo>
                  <a:pt x="565" y="1124"/>
                  <a:pt x="528" y="1124"/>
                  <a:pt x="496" y="1111"/>
                </a:cubicBezTo>
                <a:cubicBezTo>
                  <a:pt x="496" y="1111"/>
                  <a:pt x="503" y="1111"/>
                  <a:pt x="509" y="1111"/>
                </a:cubicBezTo>
                <a:cubicBezTo>
                  <a:pt x="446" y="1105"/>
                  <a:pt x="402" y="1099"/>
                  <a:pt x="364" y="1086"/>
                </a:cubicBezTo>
                <a:cubicBezTo>
                  <a:pt x="364" y="1086"/>
                  <a:pt x="364" y="1086"/>
                  <a:pt x="364" y="1086"/>
                </a:cubicBezTo>
                <a:cubicBezTo>
                  <a:pt x="358" y="1086"/>
                  <a:pt x="358" y="1086"/>
                  <a:pt x="358" y="1086"/>
                </a:cubicBezTo>
                <a:cubicBezTo>
                  <a:pt x="333" y="1080"/>
                  <a:pt x="314" y="1080"/>
                  <a:pt x="295" y="1073"/>
                </a:cubicBezTo>
                <a:cubicBezTo>
                  <a:pt x="295" y="1067"/>
                  <a:pt x="302" y="1073"/>
                  <a:pt x="251" y="1054"/>
                </a:cubicBezTo>
                <a:cubicBezTo>
                  <a:pt x="251" y="1054"/>
                  <a:pt x="251" y="1054"/>
                  <a:pt x="270" y="1061"/>
                </a:cubicBezTo>
                <a:cubicBezTo>
                  <a:pt x="251" y="1054"/>
                  <a:pt x="226" y="1048"/>
                  <a:pt x="208" y="1035"/>
                </a:cubicBezTo>
                <a:cubicBezTo>
                  <a:pt x="208" y="1035"/>
                  <a:pt x="208" y="1035"/>
                  <a:pt x="201" y="1035"/>
                </a:cubicBezTo>
                <a:cubicBezTo>
                  <a:pt x="189" y="1029"/>
                  <a:pt x="189" y="1029"/>
                  <a:pt x="189" y="1029"/>
                </a:cubicBezTo>
                <a:cubicBezTo>
                  <a:pt x="189" y="1029"/>
                  <a:pt x="189" y="1029"/>
                  <a:pt x="189" y="1022"/>
                </a:cubicBezTo>
                <a:cubicBezTo>
                  <a:pt x="189" y="1022"/>
                  <a:pt x="189" y="1022"/>
                  <a:pt x="189" y="1022"/>
                </a:cubicBezTo>
                <a:cubicBezTo>
                  <a:pt x="189" y="1022"/>
                  <a:pt x="189" y="1022"/>
                  <a:pt x="189" y="1022"/>
                </a:cubicBezTo>
                <a:cubicBezTo>
                  <a:pt x="189" y="1022"/>
                  <a:pt x="189" y="1022"/>
                  <a:pt x="189" y="1022"/>
                </a:cubicBezTo>
                <a:cubicBezTo>
                  <a:pt x="189" y="1022"/>
                  <a:pt x="189" y="1022"/>
                  <a:pt x="182" y="1022"/>
                </a:cubicBezTo>
                <a:cubicBezTo>
                  <a:pt x="182" y="1022"/>
                  <a:pt x="182" y="1022"/>
                  <a:pt x="182" y="1022"/>
                </a:cubicBezTo>
                <a:cubicBezTo>
                  <a:pt x="176" y="1016"/>
                  <a:pt x="176" y="1016"/>
                  <a:pt x="176" y="1016"/>
                </a:cubicBezTo>
                <a:cubicBezTo>
                  <a:pt x="176" y="1016"/>
                  <a:pt x="176" y="1022"/>
                  <a:pt x="182" y="1022"/>
                </a:cubicBezTo>
                <a:cubicBezTo>
                  <a:pt x="176" y="1016"/>
                  <a:pt x="170" y="1016"/>
                  <a:pt x="164" y="1003"/>
                </a:cubicBezTo>
                <a:cubicBezTo>
                  <a:pt x="164" y="1003"/>
                  <a:pt x="170" y="1016"/>
                  <a:pt x="176" y="1016"/>
                </a:cubicBezTo>
                <a:cubicBezTo>
                  <a:pt x="170" y="1016"/>
                  <a:pt x="157" y="997"/>
                  <a:pt x="151" y="991"/>
                </a:cubicBezTo>
                <a:cubicBezTo>
                  <a:pt x="107" y="965"/>
                  <a:pt x="95" y="953"/>
                  <a:pt x="95" y="946"/>
                </a:cubicBezTo>
                <a:cubicBezTo>
                  <a:pt x="76" y="921"/>
                  <a:pt x="51" y="876"/>
                  <a:pt x="51" y="826"/>
                </a:cubicBezTo>
                <a:cubicBezTo>
                  <a:pt x="51" y="876"/>
                  <a:pt x="76" y="934"/>
                  <a:pt x="120" y="972"/>
                </a:cubicBezTo>
                <a:cubicBezTo>
                  <a:pt x="107" y="965"/>
                  <a:pt x="107" y="965"/>
                  <a:pt x="107" y="965"/>
                </a:cubicBezTo>
                <a:cubicBezTo>
                  <a:pt x="107" y="972"/>
                  <a:pt x="120" y="972"/>
                  <a:pt x="120" y="972"/>
                </a:cubicBezTo>
                <a:cubicBezTo>
                  <a:pt x="126" y="978"/>
                  <a:pt x="126" y="978"/>
                  <a:pt x="132" y="984"/>
                </a:cubicBezTo>
                <a:cubicBezTo>
                  <a:pt x="132" y="984"/>
                  <a:pt x="132" y="984"/>
                  <a:pt x="139" y="984"/>
                </a:cubicBezTo>
                <a:cubicBezTo>
                  <a:pt x="139" y="984"/>
                  <a:pt x="139" y="984"/>
                  <a:pt x="132" y="984"/>
                </a:cubicBezTo>
                <a:cubicBezTo>
                  <a:pt x="132" y="984"/>
                  <a:pt x="132" y="984"/>
                  <a:pt x="132" y="984"/>
                </a:cubicBezTo>
                <a:cubicBezTo>
                  <a:pt x="132" y="984"/>
                  <a:pt x="132" y="984"/>
                  <a:pt x="132" y="984"/>
                </a:cubicBezTo>
                <a:cubicBezTo>
                  <a:pt x="132" y="984"/>
                  <a:pt x="132" y="984"/>
                  <a:pt x="132" y="984"/>
                </a:cubicBezTo>
                <a:cubicBezTo>
                  <a:pt x="126" y="984"/>
                  <a:pt x="126" y="978"/>
                  <a:pt x="120" y="972"/>
                </a:cubicBezTo>
                <a:cubicBezTo>
                  <a:pt x="107" y="965"/>
                  <a:pt x="101" y="959"/>
                  <a:pt x="88" y="946"/>
                </a:cubicBezTo>
                <a:cubicBezTo>
                  <a:pt x="95" y="953"/>
                  <a:pt x="95" y="959"/>
                  <a:pt x="101" y="965"/>
                </a:cubicBezTo>
                <a:cubicBezTo>
                  <a:pt x="95" y="953"/>
                  <a:pt x="82" y="946"/>
                  <a:pt x="82" y="940"/>
                </a:cubicBezTo>
                <a:cubicBezTo>
                  <a:pt x="82" y="940"/>
                  <a:pt x="82" y="940"/>
                  <a:pt x="82" y="934"/>
                </a:cubicBezTo>
                <a:cubicBezTo>
                  <a:pt x="82" y="934"/>
                  <a:pt x="82" y="934"/>
                  <a:pt x="76" y="934"/>
                </a:cubicBezTo>
                <a:cubicBezTo>
                  <a:pt x="76" y="927"/>
                  <a:pt x="76" y="927"/>
                  <a:pt x="76" y="927"/>
                </a:cubicBezTo>
                <a:cubicBezTo>
                  <a:pt x="76" y="934"/>
                  <a:pt x="82" y="934"/>
                  <a:pt x="82" y="940"/>
                </a:cubicBezTo>
                <a:cubicBezTo>
                  <a:pt x="76" y="927"/>
                  <a:pt x="76" y="927"/>
                  <a:pt x="76" y="927"/>
                </a:cubicBezTo>
                <a:cubicBezTo>
                  <a:pt x="76" y="927"/>
                  <a:pt x="76" y="927"/>
                  <a:pt x="76" y="927"/>
                </a:cubicBezTo>
                <a:cubicBezTo>
                  <a:pt x="76" y="927"/>
                  <a:pt x="76" y="927"/>
                  <a:pt x="76" y="927"/>
                </a:cubicBezTo>
                <a:cubicBezTo>
                  <a:pt x="76" y="927"/>
                  <a:pt x="76" y="921"/>
                  <a:pt x="70" y="908"/>
                </a:cubicBezTo>
                <a:cubicBezTo>
                  <a:pt x="63" y="908"/>
                  <a:pt x="63" y="902"/>
                  <a:pt x="63" y="896"/>
                </a:cubicBezTo>
                <a:cubicBezTo>
                  <a:pt x="63" y="896"/>
                  <a:pt x="63" y="896"/>
                  <a:pt x="63" y="896"/>
                </a:cubicBezTo>
                <a:cubicBezTo>
                  <a:pt x="63" y="902"/>
                  <a:pt x="63" y="902"/>
                  <a:pt x="70" y="921"/>
                </a:cubicBezTo>
                <a:cubicBezTo>
                  <a:pt x="70" y="908"/>
                  <a:pt x="70" y="908"/>
                  <a:pt x="70" y="908"/>
                </a:cubicBezTo>
                <a:cubicBezTo>
                  <a:pt x="44" y="851"/>
                  <a:pt x="44" y="832"/>
                  <a:pt x="51" y="781"/>
                </a:cubicBezTo>
                <a:cubicBezTo>
                  <a:pt x="51" y="756"/>
                  <a:pt x="82" y="673"/>
                  <a:pt x="145" y="604"/>
                </a:cubicBezTo>
                <a:cubicBezTo>
                  <a:pt x="157" y="584"/>
                  <a:pt x="176" y="565"/>
                  <a:pt x="195" y="553"/>
                </a:cubicBezTo>
                <a:cubicBezTo>
                  <a:pt x="195" y="553"/>
                  <a:pt x="195" y="553"/>
                  <a:pt x="195" y="553"/>
                </a:cubicBezTo>
                <a:cubicBezTo>
                  <a:pt x="195" y="553"/>
                  <a:pt x="195" y="553"/>
                  <a:pt x="195" y="553"/>
                </a:cubicBezTo>
                <a:cubicBezTo>
                  <a:pt x="214" y="534"/>
                  <a:pt x="239" y="508"/>
                  <a:pt x="258" y="496"/>
                </a:cubicBezTo>
                <a:cubicBezTo>
                  <a:pt x="251" y="502"/>
                  <a:pt x="245" y="508"/>
                  <a:pt x="239" y="515"/>
                </a:cubicBezTo>
                <a:cubicBezTo>
                  <a:pt x="239" y="515"/>
                  <a:pt x="239" y="515"/>
                  <a:pt x="226" y="527"/>
                </a:cubicBezTo>
                <a:cubicBezTo>
                  <a:pt x="239" y="508"/>
                  <a:pt x="251" y="502"/>
                  <a:pt x="251" y="502"/>
                </a:cubicBezTo>
                <a:cubicBezTo>
                  <a:pt x="226" y="515"/>
                  <a:pt x="226" y="515"/>
                  <a:pt x="214" y="534"/>
                </a:cubicBezTo>
                <a:cubicBezTo>
                  <a:pt x="258" y="489"/>
                  <a:pt x="295" y="464"/>
                  <a:pt x="321" y="451"/>
                </a:cubicBezTo>
                <a:cubicBezTo>
                  <a:pt x="346" y="438"/>
                  <a:pt x="364" y="426"/>
                  <a:pt x="383" y="419"/>
                </a:cubicBezTo>
                <a:cubicBezTo>
                  <a:pt x="377" y="419"/>
                  <a:pt x="377" y="419"/>
                  <a:pt x="371" y="419"/>
                </a:cubicBezTo>
                <a:cubicBezTo>
                  <a:pt x="377" y="419"/>
                  <a:pt x="371" y="419"/>
                  <a:pt x="383" y="419"/>
                </a:cubicBezTo>
                <a:cubicBezTo>
                  <a:pt x="383" y="419"/>
                  <a:pt x="383" y="419"/>
                  <a:pt x="402" y="400"/>
                </a:cubicBezTo>
                <a:cubicBezTo>
                  <a:pt x="396" y="400"/>
                  <a:pt x="396" y="400"/>
                  <a:pt x="396" y="407"/>
                </a:cubicBezTo>
                <a:cubicBezTo>
                  <a:pt x="377" y="419"/>
                  <a:pt x="371" y="426"/>
                  <a:pt x="346" y="438"/>
                </a:cubicBezTo>
                <a:cubicBezTo>
                  <a:pt x="346" y="438"/>
                  <a:pt x="346" y="438"/>
                  <a:pt x="321" y="451"/>
                </a:cubicBezTo>
                <a:cubicBezTo>
                  <a:pt x="333" y="445"/>
                  <a:pt x="352" y="438"/>
                  <a:pt x="358" y="432"/>
                </a:cubicBezTo>
                <a:cubicBezTo>
                  <a:pt x="358" y="432"/>
                  <a:pt x="358" y="432"/>
                  <a:pt x="352" y="438"/>
                </a:cubicBezTo>
                <a:cubicBezTo>
                  <a:pt x="358" y="432"/>
                  <a:pt x="364" y="432"/>
                  <a:pt x="364" y="426"/>
                </a:cubicBezTo>
                <a:cubicBezTo>
                  <a:pt x="371" y="426"/>
                  <a:pt x="371" y="426"/>
                  <a:pt x="377" y="426"/>
                </a:cubicBezTo>
                <a:cubicBezTo>
                  <a:pt x="371" y="426"/>
                  <a:pt x="371" y="426"/>
                  <a:pt x="371" y="426"/>
                </a:cubicBezTo>
                <a:cubicBezTo>
                  <a:pt x="383" y="419"/>
                  <a:pt x="396" y="407"/>
                  <a:pt x="408" y="400"/>
                </a:cubicBezTo>
                <a:cubicBezTo>
                  <a:pt x="402" y="400"/>
                  <a:pt x="402" y="400"/>
                  <a:pt x="402" y="400"/>
                </a:cubicBezTo>
                <a:cubicBezTo>
                  <a:pt x="415" y="400"/>
                  <a:pt x="408" y="400"/>
                  <a:pt x="408" y="400"/>
                </a:cubicBezTo>
                <a:cubicBezTo>
                  <a:pt x="421" y="394"/>
                  <a:pt x="433" y="388"/>
                  <a:pt x="440" y="381"/>
                </a:cubicBezTo>
                <a:cubicBezTo>
                  <a:pt x="446" y="375"/>
                  <a:pt x="465" y="375"/>
                  <a:pt x="471" y="369"/>
                </a:cubicBezTo>
                <a:cubicBezTo>
                  <a:pt x="465" y="375"/>
                  <a:pt x="465" y="375"/>
                  <a:pt x="465" y="375"/>
                </a:cubicBezTo>
                <a:cubicBezTo>
                  <a:pt x="484" y="362"/>
                  <a:pt x="484" y="362"/>
                  <a:pt x="484" y="362"/>
                </a:cubicBezTo>
                <a:cubicBezTo>
                  <a:pt x="477" y="369"/>
                  <a:pt x="477" y="369"/>
                  <a:pt x="477" y="369"/>
                </a:cubicBezTo>
                <a:cubicBezTo>
                  <a:pt x="471" y="369"/>
                  <a:pt x="471" y="369"/>
                  <a:pt x="471" y="369"/>
                </a:cubicBezTo>
                <a:cubicBezTo>
                  <a:pt x="471" y="369"/>
                  <a:pt x="471" y="369"/>
                  <a:pt x="465" y="375"/>
                </a:cubicBezTo>
                <a:cubicBezTo>
                  <a:pt x="459" y="375"/>
                  <a:pt x="421" y="388"/>
                  <a:pt x="402" y="400"/>
                </a:cubicBezTo>
                <a:cubicBezTo>
                  <a:pt x="402" y="400"/>
                  <a:pt x="402" y="400"/>
                  <a:pt x="402" y="400"/>
                </a:cubicBezTo>
                <a:cubicBezTo>
                  <a:pt x="402" y="400"/>
                  <a:pt x="402" y="400"/>
                  <a:pt x="408" y="400"/>
                </a:cubicBezTo>
                <a:cubicBezTo>
                  <a:pt x="421" y="388"/>
                  <a:pt x="465" y="369"/>
                  <a:pt x="503" y="356"/>
                </a:cubicBezTo>
                <a:cubicBezTo>
                  <a:pt x="496" y="356"/>
                  <a:pt x="496" y="356"/>
                  <a:pt x="496" y="356"/>
                </a:cubicBezTo>
                <a:cubicBezTo>
                  <a:pt x="490" y="362"/>
                  <a:pt x="484" y="362"/>
                  <a:pt x="477" y="369"/>
                </a:cubicBezTo>
                <a:cubicBezTo>
                  <a:pt x="490" y="362"/>
                  <a:pt x="509" y="350"/>
                  <a:pt x="534" y="343"/>
                </a:cubicBezTo>
                <a:cubicBezTo>
                  <a:pt x="534" y="343"/>
                  <a:pt x="534" y="343"/>
                  <a:pt x="540" y="343"/>
                </a:cubicBezTo>
                <a:cubicBezTo>
                  <a:pt x="534" y="343"/>
                  <a:pt x="534" y="343"/>
                  <a:pt x="534" y="343"/>
                </a:cubicBezTo>
                <a:cubicBezTo>
                  <a:pt x="546" y="337"/>
                  <a:pt x="565" y="331"/>
                  <a:pt x="584" y="324"/>
                </a:cubicBezTo>
                <a:cubicBezTo>
                  <a:pt x="597" y="324"/>
                  <a:pt x="584" y="324"/>
                  <a:pt x="609" y="318"/>
                </a:cubicBezTo>
                <a:cubicBezTo>
                  <a:pt x="609" y="318"/>
                  <a:pt x="609" y="318"/>
                  <a:pt x="590" y="324"/>
                </a:cubicBezTo>
                <a:cubicBezTo>
                  <a:pt x="590" y="324"/>
                  <a:pt x="590" y="324"/>
                  <a:pt x="590" y="324"/>
                </a:cubicBezTo>
                <a:cubicBezTo>
                  <a:pt x="578" y="324"/>
                  <a:pt x="565" y="331"/>
                  <a:pt x="553" y="337"/>
                </a:cubicBezTo>
                <a:cubicBezTo>
                  <a:pt x="553" y="337"/>
                  <a:pt x="553" y="337"/>
                  <a:pt x="553" y="337"/>
                </a:cubicBezTo>
                <a:cubicBezTo>
                  <a:pt x="553" y="337"/>
                  <a:pt x="553" y="337"/>
                  <a:pt x="553" y="337"/>
                </a:cubicBezTo>
                <a:cubicBezTo>
                  <a:pt x="546" y="337"/>
                  <a:pt x="546" y="337"/>
                  <a:pt x="546" y="337"/>
                </a:cubicBezTo>
                <a:cubicBezTo>
                  <a:pt x="546" y="337"/>
                  <a:pt x="546" y="337"/>
                  <a:pt x="540" y="337"/>
                </a:cubicBezTo>
                <a:cubicBezTo>
                  <a:pt x="540" y="337"/>
                  <a:pt x="540" y="337"/>
                  <a:pt x="540" y="337"/>
                </a:cubicBezTo>
                <a:cubicBezTo>
                  <a:pt x="540" y="337"/>
                  <a:pt x="540" y="337"/>
                  <a:pt x="540" y="337"/>
                </a:cubicBezTo>
                <a:cubicBezTo>
                  <a:pt x="603" y="318"/>
                  <a:pt x="666" y="286"/>
                  <a:pt x="666" y="292"/>
                </a:cubicBezTo>
                <a:cubicBezTo>
                  <a:pt x="672" y="286"/>
                  <a:pt x="697" y="280"/>
                  <a:pt x="703" y="280"/>
                </a:cubicBezTo>
                <a:cubicBezTo>
                  <a:pt x="760" y="267"/>
                  <a:pt x="779" y="261"/>
                  <a:pt x="854" y="248"/>
                </a:cubicBezTo>
                <a:cubicBezTo>
                  <a:pt x="854" y="248"/>
                  <a:pt x="854" y="248"/>
                  <a:pt x="829" y="254"/>
                </a:cubicBezTo>
                <a:cubicBezTo>
                  <a:pt x="829" y="254"/>
                  <a:pt x="829" y="254"/>
                  <a:pt x="829" y="248"/>
                </a:cubicBezTo>
                <a:cubicBezTo>
                  <a:pt x="860" y="248"/>
                  <a:pt x="854" y="248"/>
                  <a:pt x="860" y="248"/>
                </a:cubicBezTo>
                <a:cubicBezTo>
                  <a:pt x="860" y="248"/>
                  <a:pt x="860" y="248"/>
                  <a:pt x="885" y="242"/>
                </a:cubicBezTo>
                <a:cubicBezTo>
                  <a:pt x="892" y="242"/>
                  <a:pt x="892" y="242"/>
                  <a:pt x="892" y="242"/>
                </a:cubicBezTo>
                <a:cubicBezTo>
                  <a:pt x="910" y="242"/>
                  <a:pt x="923" y="242"/>
                  <a:pt x="948" y="235"/>
                </a:cubicBezTo>
                <a:cubicBezTo>
                  <a:pt x="948" y="235"/>
                  <a:pt x="942" y="235"/>
                  <a:pt x="961" y="235"/>
                </a:cubicBezTo>
                <a:cubicBezTo>
                  <a:pt x="961" y="235"/>
                  <a:pt x="961" y="235"/>
                  <a:pt x="961" y="235"/>
                </a:cubicBezTo>
                <a:cubicBezTo>
                  <a:pt x="979" y="229"/>
                  <a:pt x="998" y="229"/>
                  <a:pt x="1030" y="229"/>
                </a:cubicBezTo>
                <a:cubicBezTo>
                  <a:pt x="1030" y="229"/>
                  <a:pt x="1030" y="229"/>
                  <a:pt x="1017" y="229"/>
                </a:cubicBezTo>
                <a:cubicBezTo>
                  <a:pt x="1036" y="229"/>
                  <a:pt x="1055" y="229"/>
                  <a:pt x="1067" y="229"/>
                </a:cubicBezTo>
                <a:cubicBezTo>
                  <a:pt x="1080" y="229"/>
                  <a:pt x="1074" y="229"/>
                  <a:pt x="1086" y="229"/>
                </a:cubicBezTo>
                <a:cubicBezTo>
                  <a:pt x="1086" y="229"/>
                  <a:pt x="1086" y="229"/>
                  <a:pt x="1099" y="223"/>
                </a:cubicBezTo>
                <a:cubicBezTo>
                  <a:pt x="1105" y="223"/>
                  <a:pt x="1105" y="223"/>
                  <a:pt x="1105" y="223"/>
                </a:cubicBezTo>
                <a:cubicBezTo>
                  <a:pt x="1111" y="223"/>
                  <a:pt x="1111" y="223"/>
                  <a:pt x="1118" y="223"/>
                </a:cubicBezTo>
                <a:cubicBezTo>
                  <a:pt x="1130" y="223"/>
                  <a:pt x="1118" y="223"/>
                  <a:pt x="1143" y="223"/>
                </a:cubicBezTo>
                <a:cubicBezTo>
                  <a:pt x="1130" y="223"/>
                  <a:pt x="1055" y="223"/>
                  <a:pt x="1011" y="229"/>
                </a:cubicBezTo>
                <a:cubicBezTo>
                  <a:pt x="1011" y="229"/>
                  <a:pt x="1011" y="229"/>
                  <a:pt x="1011" y="229"/>
                </a:cubicBezTo>
                <a:cubicBezTo>
                  <a:pt x="1030" y="229"/>
                  <a:pt x="1042" y="223"/>
                  <a:pt x="1055" y="223"/>
                </a:cubicBezTo>
                <a:cubicBezTo>
                  <a:pt x="1061" y="223"/>
                  <a:pt x="1061" y="223"/>
                  <a:pt x="1067" y="223"/>
                </a:cubicBezTo>
                <a:cubicBezTo>
                  <a:pt x="1048" y="223"/>
                  <a:pt x="1023" y="223"/>
                  <a:pt x="998" y="229"/>
                </a:cubicBezTo>
                <a:cubicBezTo>
                  <a:pt x="998" y="229"/>
                  <a:pt x="992" y="223"/>
                  <a:pt x="1023" y="223"/>
                </a:cubicBezTo>
                <a:cubicBezTo>
                  <a:pt x="1011" y="223"/>
                  <a:pt x="992" y="223"/>
                  <a:pt x="992" y="223"/>
                </a:cubicBezTo>
                <a:cubicBezTo>
                  <a:pt x="992" y="223"/>
                  <a:pt x="992" y="223"/>
                  <a:pt x="1017" y="223"/>
                </a:cubicBezTo>
                <a:cubicBezTo>
                  <a:pt x="998" y="223"/>
                  <a:pt x="986" y="223"/>
                  <a:pt x="986" y="223"/>
                </a:cubicBezTo>
                <a:cubicBezTo>
                  <a:pt x="992" y="223"/>
                  <a:pt x="992" y="223"/>
                  <a:pt x="992" y="223"/>
                </a:cubicBezTo>
                <a:cubicBezTo>
                  <a:pt x="986" y="223"/>
                  <a:pt x="986" y="223"/>
                  <a:pt x="986" y="223"/>
                </a:cubicBezTo>
                <a:cubicBezTo>
                  <a:pt x="986" y="223"/>
                  <a:pt x="986" y="223"/>
                  <a:pt x="986" y="223"/>
                </a:cubicBezTo>
                <a:cubicBezTo>
                  <a:pt x="986" y="223"/>
                  <a:pt x="979" y="223"/>
                  <a:pt x="973" y="223"/>
                </a:cubicBezTo>
                <a:cubicBezTo>
                  <a:pt x="979" y="223"/>
                  <a:pt x="979" y="223"/>
                  <a:pt x="998" y="216"/>
                </a:cubicBezTo>
                <a:cubicBezTo>
                  <a:pt x="986" y="223"/>
                  <a:pt x="973" y="223"/>
                  <a:pt x="961" y="223"/>
                </a:cubicBezTo>
                <a:cubicBezTo>
                  <a:pt x="973" y="223"/>
                  <a:pt x="979" y="216"/>
                  <a:pt x="992" y="216"/>
                </a:cubicBezTo>
                <a:cubicBezTo>
                  <a:pt x="992" y="216"/>
                  <a:pt x="992" y="216"/>
                  <a:pt x="1017" y="216"/>
                </a:cubicBezTo>
                <a:cubicBezTo>
                  <a:pt x="1030" y="216"/>
                  <a:pt x="1011" y="216"/>
                  <a:pt x="998" y="216"/>
                </a:cubicBezTo>
                <a:cubicBezTo>
                  <a:pt x="998" y="216"/>
                  <a:pt x="998" y="216"/>
                  <a:pt x="1011" y="216"/>
                </a:cubicBezTo>
                <a:cubicBezTo>
                  <a:pt x="1011" y="216"/>
                  <a:pt x="1011" y="216"/>
                  <a:pt x="986" y="216"/>
                </a:cubicBezTo>
                <a:cubicBezTo>
                  <a:pt x="992" y="216"/>
                  <a:pt x="998" y="216"/>
                  <a:pt x="1017" y="216"/>
                </a:cubicBezTo>
                <a:cubicBezTo>
                  <a:pt x="1017" y="216"/>
                  <a:pt x="1011" y="216"/>
                  <a:pt x="1030" y="216"/>
                </a:cubicBezTo>
                <a:cubicBezTo>
                  <a:pt x="1023" y="216"/>
                  <a:pt x="1023" y="216"/>
                  <a:pt x="1023" y="216"/>
                </a:cubicBezTo>
                <a:cubicBezTo>
                  <a:pt x="1023" y="216"/>
                  <a:pt x="1023" y="216"/>
                  <a:pt x="1030" y="204"/>
                </a:cubicBezTo>
                <a:cubicBezTo>
                  <a:pt x="979" y="216"/>
                  <a:pt x="973" y="216"/>
                  <a:pt x="973" y="216"/>
                </a:cubicBezTo>
                <a:cubicBezTo>
                  <a:pt x="986" y="216"/>
                  <a:pt x="986" y="216"/>
                  <a:pt x="986" y="216"/>
                </a:cubicBezTo>
                <a:cubicBezTo>
                  <a:pt x="973" y="216"/>
                  <a:pt x="973" y="216"/>
                  <a:pt x="973" y="216"/>
                </a:cubicBezTo>
                <a:cubicBezTo>
                  <a:pt x="954" y="216"/>
                  <a:pt x="942" y="223"/>
                  <a:pt x="929" y="223"/>
                </a:cubicBezTo>
                <a:cubicBezTo>
                  <a:pt x="929" y="223"/>
                  <a:pt x="948" y="223"/>
                  <a:pt x="961" y="216"/>
                </a:cubicBezTo>
                <a:cubicBezTo>
                  <a:pt x="967" y="216"/>
                  <a:pt x="967" y="216"/>
                  <a:pt x="973" y="216"/>
                </a:cubicBezTo>
                <a:cubicBezTo>
                  <a:pt x="973" y="216"/>
                  <a:pt x="973" y="216"/>
                  <a:pt x="967" y="216"/>
                </a:cubicBezTo>
                <a:cubicBezTo>
                  <a:pt x="973" y="216"/>
                  <a:pt x="973" y="216"/>
                  <a:pt x="973" y="216"/>
                </a:cubicBezTo>
                <a:cubicBezTo>
                  <a:pt x="967" y="223"/>
                  <a:pt x="954" y="223"/>
                  <a:pt x="942" y="223"/>
                </a:cubicBezTo>
                <a:cubicBezTo>
                  <a:pt x="954" y="223"/>
                  <a:pt x="961" y="223"/>
                  <a:pt x="967" y="216"/>
                </a:cubicBezTo>
                <a:cubicBezTo>
                  <a:pt x="948" y="223"/>
                  <a:pt x="948" y="223"/>
                  <a:pt x="948" y="223"/>
                </a:cubicBezTo>
                <a:cubicBezTo>
                  <a:pt x="942" y="223"/>
                  <a:pt x="942" y="223"/>
                  <a:pt x="936" y="223"/>
                </a:cubicBezTo>
                <a:cubicBezTo>
                  <a:pt x="923" y="223"/>
                  <a:pt x="910" y="229"/>
                  <a:pt x="885" y="229"/>
                </a:cubicBezTo>
                <a:cubicBezTo>
                  <a:pt x="892" y="229"/>
                  <a:pt x="892" y="229"/>
                  <a:pt x="892" y="229"/>
                </a:cubicBezTo>
                <a:cubicBezTo>
                  <a:pt x="904" y="229"/>
                  <a:pt x="904" y="223"/>
                  <a:pt x="904" y="223"/>
                </a:cubicBezTo>
                <a:cubicBezTo>
                  <a:pt x="904" y="223"/>
                  <a:pt x="904" y="223"/>
                  <a:pt x="910" y="223"/>
                </a:cubicBezTo>
                <a:cubicBezTo>
                  <a:pt x="917" y="223"/>
                  <a:pt x="917" y="223"/>
                  <a:pt x="917" y="223"/>
                </a:cubicBezTo>
                <a:cubicBezTo>
                  <a:pt x="910" y="223"/>
                  <a:pt x="910" y="223"/>
                  <a:pt x="910" y="223"/>
                </a:cubicBezTo>
                <a:cubicBezTo>
                  <a:pt x="904" y="223"/>
                  <a:pt x="892" y="223"/>
                  <a:pt x="885" y="229"/>
                </a:cubicBezTo>
                <a:cubicBezTo>
                  <a:pt x="885" y="229"/>
                  <a:pt x="885" y="229"/>
                  <a:pt x="879" y="229"/>
                </a:cubicBezTo>
                <a:cubicBezTo>
                  <a:pt x="873" y="229"/>
                  <a:pt x="873" y="229"/>
                  <a:pt x="873" y="229"/>
                </a:cubicBezTo>
                <a:cubicBezTo>
                  <a:pt x="873" y="229"/>
                  <a:pt x="873" y="229"/>
                  <a:pt x="873" y="229"/>
                </a:cubicBezTo>
                <a:cubicBezTo>
                  <a:pt x="867" y="229"/>
                  <a:pt x="860" y="229"/>
                  <a:pt x="860" y="229"/>
                </a:cubicBezTo>
                <a:cubicBezTo>
                  <a:pt x="854" y="229"/>
                  <a:pt x="841" y="235"/>
                  <a:pt x="835" y="235"/>
                </a:cubicBezTo>
                <a:cubicBezTo>
                  <a:pt x="841" y="235"/>
                  <a:pt x="848" y="235"/>
                  <a:pt x="854" y="229"/>
                </a:cubicBezTo>
                <a:cubicBezTo>
                  <a:pt x="854" y="229"/>
                  <a:pt x="848" y="235"/>
                  <a:pt x="835" y="235"/>
                </a:cubicBezTo>
                <a:cubicBezTo>
                  <a:pt x="829" y="235"/>
                  <a:pt x="829" y="235"/>
                  <a:pt x="829" y="235"/>
                </a:cubicBezTo>
                <a:cubicBezTo>
                  <a:pt x="829" y="235"/>
                  <a:pt x="829" y="235"/>
                  <a:pt x="829" y="235"/>
                </a:cubicBezTo>
                <a:cubicBezTo>
                  <a:pt x="835" y="235"/>
                  <a:pt x="835" y="235"/>
                  <a:pt x="835" y="235"/>
                </a:cubicBezTo>
                <a:cubicBezTo>
                  <a:pt x="829" y="235"/>
                  <a:pt x="829" y="235"/>
                  <a:pt x="829" y="235"/>
                </a:cubicBezTo>
                <a:cubicBezTo>
                  <a:pt x="829" y="235"/>
                  <a:pt x="829" y="235"/>
                  <a:pt x="829" y="235"/>
                </a:cubicBezTo>
                <a:cubicBezTo>
                  <a:pt x="829" y="235"/>
                  <a:pt x="829" y="235"/>
                  <a:pt x="810" y="242"/>
                </a:cubicBezTo>
                <a:cubicBezTo>
                  <a:pt x="797" y="242"/>
                  <a:pt x="791" y="242"/>
                  <a:pt x="779" y="242"/>
                </a:cubicBezTo>
                <a:cubicBezTo>
                  <a:pt x="791" y="242"/>
                  <a:pt x="791" y="242"/>
                  <a:pt x="797" y="242"/>
                </a:cubicBezTo>
                <a:cubicBezTo>
                  <a:pt x="797" y="242"/>
                  <a:pt x="797" y="242"/>
                  <a:pt x="791" y="242"/>
                </a:cubicBezTo>
                <a:cubicBezTo>
                  <a:pt x="791" y="242"/>
                  <a:pt x="791" y="242"/>
                  <a:pt x="772" y="248"/>
                </a:cubicBezTo>
                <a:cubicBezTo>
                  <a:pt x="772" y="248"/>
                  <a:pt x="772" y="248"/>
                  <a:pt x="760" y="248"/>
                </a:cubicBezTo>
                <a:cubicBezTo>
                  <a:pt x="735" y="254"/>
                  <a:pt x="710" y="261"/>
                  <a:pt x="685" y="267"/>
                </a:cubicBezTo>
                <a:cubicBezTo>
                  <a:pt x="641" y="280"/>
                  <a:pt x="622" y="286"/>
                  <a:pt x="609" y="292"/>
                </a:cubicBezTo>
                <a:cubicBezTo>
                  <a:pt x="622" y="286"/>
                  <a:pt x="615" y="286"/>
                  <a:pt x="647" y="280"/>
                </a:cubicBezTo>
                <a:cubicBezTo>
                  <a:pt x="641" y="280"/>
                  <a:pt x="634" y="280"/>
                  <a:pt x="628" y="280"/>
                </a:cubicBezTo>
                <a:cubicBezTo>
                  <a:pt x="647" y="280"/>
                  <a:pt x="659" y="273"/>
                  <a:pt x="672" y="267"/>
                </a:cubicBezTo>
                <a:cubicBezTo>
                  <a:pt x="672" y="267"/>
                  <a:pt x="672" y="267"/>
                  <a:pt x="672" y="267"/>
                </a:cubicBezTo>
                <a:cubicBezTo>
                  <a:pt x="659" y="273"/>
                  <a:pt x="647" y="273"/>
                  <a:pt x="634" y="280"/>
                </a:cubicBezTo>
                <a:cubicBezTo>
                  <a:pt x="634" y="280"/>
                  <a:pt x="634" y="280"/>
                  <a:pt x="634" y="280"/>
                </a:cubicBezTo>
                <a:cubicBezTo>
                  <a:pt x="641" y="273"/>
                  <a:pt x="653" y="273"/>
                  <a:pt x="659" y="267"/>
                </a:cubicBezTo>
                <a:cubicBezTo>
                  <a:pt x="666" y="267"/>
                  <a:pt x="666" y="267"/>
                  <a:pt x="666" y="267"/>
                </a:cubicBezTo>
                <a:cubicBezTo>
                  <a:pt x="697" y="261"/>
                  <a:pt x="722" y="254"/>
                  <a:pt x="747" y="248"/>
                </a:cubicBezTo>
                <a:cubicBezTo>
                  <a:pt x="741" y="248"/>
                  <a:pt x="728" y="254"/>
                  <a:pt x="697" y="261"/>
                </a:cubicBezTo>
                <a:cubicBezTo>
                  <a:pt x="697" y="261"/>
                  <a:pt x="697" y="261"/>
                  <a:pt x="697" y="261"/>
                </a:cubicBezTo>
                <a:cubicBezTo>
                  <a:pt x="722" y="254"/>
                  <a:pt x="747" y="248"/>
                  <a:pt x="760" y="242"/>
                </a:cubicBezTo>
                <a:cubicBezTo>
                  <a:pt x="791" y="242"/>
                  <a:pt x="779" y="242"/>
                  <a:pt x="779" y="242"/>
                </a:cubicBezTo>
                <a:cubicBezTo>
                  <a:pt x="791" y="235"/>
                  <a:pt x="797" y="235"/>
                  <a:pt x="804" y="235"/>
                </a:cubicBezTo>
                <a:cubicBezTo>
                  <a:pt x="810" y="235"/>
                  <a:pt x="810" y="235"/>
                  <a:pt x="810" y="235"/>
                </a:cubicBezTo>
                <a:cubicBezTo>
                  <a:pt x="797" y="235"/>
                  <a:pt x="797" y="235"/>
                  <a:pt x="791" y="242"/>
                </a:cubicBezTo>
                <a:cubicBezTo>
                  <a:pt x="804" y="235"/>
                  <a:pt x="804" y="235"/>
                  <a:pt x="810" y="235"/>
                </a:cubicBezTo>
                <a:cubicBezTo>
                  <a:pt x="816" y="235"/>
                  <a:pt x="816" y="235"/>
                  <a:pt x="816" y="235"/>
                </a:cubicBezTo>
                <a:cubicBezTo>
                  <a:pt x="841" y="229"/>
                  <a:pt x="841" y="229"/>
                  <a:pt x="841" y="229"/>
                </a:cubicBezTo>
                <a:cubicBezTo>
                  <a:pt x="835" y="229"/>
                  <a:pt x="835" y="229"/>
                  <a:pt x="835" y="229"/>
                </a:cubicBezTo>
                <a:cubicBezTo>
                  <a:pt x="854" y="223"/>
                  <a:pt x="860" y="223"/>
                  <a:pt x="923" y="216"/>
                </a:cubicBezTo>
                <a:cubicBezTo>
                  <a:pt x="923" y="216"/>
                  <a:pt x="923" y="216"/>
                  <a:pt x="929" y="216"/>
                </a:cubicBezTo>
                <a:cubicBezTo>
                  <a:pt x="910" y="216"/>
                  <a:pt x="892" y="216"/>
                  <a:pt x="904" y="216"/>
                </a:cubicBezTo>
                <a:cubicBezTo>
                  <a:pt x="904" y="216"/>
                  <a:pt x="904" y="216"/>
                  <a:pt x="892" y="216"/>
                </a:cubicBezTo>
                <a:cubicBezTo>
                  <a:pt x="910" y="216"/>
                  <a:pt x="917" y="216"/>
                  <a:pt x="923" y="216"/>
                </a:cubicBezTo>
                <a:cubicBezTo>
                  <a:pt x="923" y="216"/>
                  <a:pt x="923" y="216"/>
                  <a:pt x="923" y="216"/>
                </a:cubicBezTo>
                <a:cubicBezTo>
                  <a:pt x="910" y="216"/>
                  <a:pt x="892" y="216"/>
                  <a:pt x="879" y="223"/>
                </a:cubicBezTo>
                <a:cubicBezTo>
                  <a:pt x="848" y="223"/>
                  <a:pt x="810" y="235"/>
                  <a:pt x="772" y="242"/>
                </a:cubicBezTo>
                <a:cubicBezTo>
                  <a:pt x="772" y="235"/>
                  <a:pt x="779" y="235"/>
                  <a:pt x="779" y="235"/>
                </a:cubicBezTo>
                <a:cubicBezTo>
                  <a:pt x="772" y="242"/>
                  <a:pt x="766" y="242"/>
                  <a:pt x="760" y="242"/>
                </a:cubicBezTo>
                <a:cubicBezTo>
                  <a:pt x="754" y="242"/>
                  <a:pt x="747" y="248"/>
                  <a:pt x="741" y="248"/>
                </a:cubicBezTo>
                <a:cubicBezTo>
                  <a:pt x="716" y="254"/>
                  <a:pt x="716" y="254"/>
                  <a:pt x="703" y="254"/>
                </a:cubicBezTo>
                <a:cubicBezTo>
                  <a:pt x="710" y="254"/>
                  <a:pt x="710" y="254"/>
                  <a:pt x="716" y="254"/>
                </a:cubicBezTo>
                <a:cubicBezTo>
                  <a:pt x="710" y="254"/>
                  <a:pt x="697" y="261"/>
                  <a:pt x="691" y="261"/>
                </a:cubicBezTo>
                <a:cubicBezTo>
                  <a:pt x="691" y="261"/>
                  <a:pt x="691" y="261"/>
                  <a:pt x="691" y="261"/>
                </a:cubicBezTo>
                <a:cubicBezTo>
                  <a:pt x="691" y="261"/>
                  <a:pt x="691" y="261"/>
                  <a:pt x="691" y="261"/>
                </a:cubicBezTo>
                <a:cubicBezTo>
                  <a:pt x="691" y="261"/>
                  <a:pt x="691" y="261"/>
                  <a:pt x="691" y="261"/>
                </a:cubicBezTo>
                <a:cubicBezTo>
                  <a:pt x="685" y="261"/>
                  <a:pt x="672" y="261"/>
                  <a:pt x="666" y="267"/>
                </a:cubicBezTo>
                <a:cubicBezTo>
                  <a:pt x="666" y="267"/>
                  <a:pt x="666" y="267"/>
                  <a:pt x="659" y="267"/>
                </a:cubicBezTo>
                <a:cubicBezTo>
                  <a:pt x="659" y="267"/>
                  <a:pt x="659" y="267"/>
                  <a:pt x="653" y="267"/>
                </a:cubicBezTo>
                <a:cubicBezTo>
                  <a:pt x="634" y="273"/>
                  <a:pt x="609" y="286"/>
                  <a:pt x="584" y="292"/>
                </a:cubicBezTo>
                <a:cubicBezTo>
                  <a:pt x="578" y="292"/>
                  <a:pt x="578" y="292"/>
                  <a:pt x="578" y="292"/>
                </a:cubicBezTo>
                <a:cubicBezTo>
                  <a:pt x="572" y="299"/>
                  <a:pt x="572" y="299"/>
                  <a:pt x="572" y="299"/>
                </a:cubicBezTo>
                <a:cubicBezTo>
                  <a:pt x="540" y="305"/>
                  <a:pt x="515" y="324"/>
                  <a:pt x="490" y="331"/>
                </a:cubicBezTo>
                <a:cubicBezTo>
                  <a:pt x="440" y="350"/>
                  <a:pt x="402" y="375"/>
                  <a:pt x="364" y="394"/>
                </a:cubicBezTo>
                <a:cubicBezTo>
                  <a:pt x="364" y="394"/>
                  <a:pt x="364" y="394"/>
                  <a:pt x="364" y="394"/>
                </a:cubicBezTo>
                <a:cubicBezTo>
                  <a:pt x="358" y="394"/>
                  <a:pt x="358" y="400"/>
                  <a:pt x="352" y="400"/>
                </a:cubicBezTo>
                <a:cubicBezTo>
                  <a:pt x="346" y="407"/>
                  <a:pt x="352" y="400"/>
                  <a:pt x="346" y="407"/>
                </a:cubicBezTo>
                <a:cubicBezTo>
                  <a:pt x="352" y="400"/>
                  <a:pt x="352" y="400"/>
                  <a:pt x="352" y="400"/>
                </a:cubicBezTo>
                <a:cubicBezTo>
                  <a:pt x="314" y="426"/>
                  <a:pt x="289" y="438"/>
                  <a:pt x="270" y="458"/>
                </a:cubicBezTo>
                <a:cubicBezTo>
                  <a:pt x="264" y="458"/>
                  <a:pt x="264" y="458"/>
                  <a:pt x="264" y="458"/>
                </a:cubicBezTo>
                <a:cubicBezTo>
                  <a:pt x="283" y="445"/>
                  <a:pt x="289" y="445"/>
                  <a:pt x="321" y="419"/>
                </a:cubicBezTo>
                <a:cubicBezTo>
                  <a:pt x="314" y="426"/>
                  <a:pt x="314" y="426"/>
                  <a:pt x="308" y="426"/>
                </a:cubicBezTo>
                <a:cubicBezTo>
                  <a:pt x="314" y="426"/>
                  <a:pt x="314" y="426"/>
                  <a:pt x="321" y="419"/>
                </a:cubicBezTo>
                <a:cubicBezTo>
                  <a:pt x="321" y="419"/>
                  <a:pt x="327" y="419"/>
                  <a:pt x="327" y="407"/>
                </a:cubicBezTo>
                <a:cubicBezTo>
                  <a:pt x="346" y="407"/>
                  <a:pt x="352" y="400"/>
                  <a:pt x="364" y="394"/>
                </a:cubicBezTo>
                <a:cubicBezTo>
                  <a:pt x="364" y="394"/>
                  <a:pt x="364" y="394"/>
                  <a:pt x="364" y="388"/>
                </a:cubicBezTo>
                <a:cubicBezTo>
                  <a:pt x="383" y="381"/>
                  <a:pt x="396" y="375"/>
                  <a:pt x="408" y="369"/>
                </a:cubicBezTo>
                <a:cubicBezTo>
                  <a:pt x="415" y="369"/>
                  <a:pt x="415" y="362"/>
                  <a:pt x="415" y="362"/>
                </a:cubicBezTo>
                <a:cubicBezTo>
                  <a:pt x="440" y="350"/>
                  <a:pt x="471" y="343"/>
                  <a:pt x="490" y="331"/>
                </a:cubicBezTo>
                <a:cubicBezTo>
                  <a:pt x="496" y="324"/>
                  <a:pt x="496" y="324"/>
                  <a:pt x="496" y="324"/>
                </a:cubicBezTo>
                <a:cubicBezTo>
                  <a:pt x="503" y="324"/>
                  <a:pt x="503" y="324"/>
                  <a:pt x="503" y="324"/>
                </a:cubicBezTo>
                <a:cubicBezTo>
                  <a:pt x="509" y="324"/>
                  <a:pt x="509" y="324"/>
                  <a:pt x="509" y="324"/>
                </a:cubicBezTo>
                <a:cubicBezTo>
                  <a:pt x="509" y="324"/>
                  <a:pt x="509" y="324"/>
                  <a:pt x="503" y="324"/>
                </a:cubicBezTo>
                <a:cubicBezTo>
                  <a:pt x="509" y="324"/>
                  <a:pt x="509" y="324"/>
                  <a:pt x="515" y="318"/>
                </a:cubicBezTo>
                <a:cubicBezTo>
                  <a:pt x="515" y="324"/>
                  <a:pt x="515" y="324"/>
                  <a:pt x="509" y="324"/>
                </a:cubicBezTo>
                <a:cubicBezTo>
                  <a:pt x="515" y="318"/>
                  <a:pt x="515" y="318"/>
                  <a:pt x="521" y="318"/>
                </a:cubicBezTo>
                <a:cubicBezTo>
                  <a:pt x="528" y="318"/>
                  <a:pt x="534" y="305"/>
                  <a:pt x="540" y="305"/>
                </a:cubicBezTo>
                <a:cubicBezTo>
                  <a:pt x="572" y="292"/>
                  <a:pt x="578" y="292"/>
                  <a:pt x="584" y="292"/>
                </a:cubicBezTo>
                <a:cubicBezTo>
                  <a:pt x="584" y="292"/>
                  <a:pt x="584" y="292"/>
                  <a:pt x="597" y="286"/>
                </a:cubicBezTo>
                <a:cubicBezTo>
                  <a:pt x="609" y="280"/>
                  <a:pt x="609" y="280"/>
                  <a:pt x="628" y="273"/>
                </a:cubicBezTo>
                <a:cubicBezTo>
                  <a:pt x="666" y="261"/>
                  <a:pt x="722" y="248"/>
                  <a:pt x="747" y="242"/>
                </a:cubicBezTo>
                <a:cubicBezTo>
                  <a:pt x="816" y="229"/>
                  <a:pt x="766" y="235"/>
                  <a:pt x="860" y="223"/>
                </a:cubicBezTo>
                <a:cubicBezTo>
                  <a:pt x="848" y="223"/>
                  <a:pt x="835" y="229"/>
                  <a:pt x="816" y="229"/>
                </a:cubicBezTo>
                <a:cubicBezTo>
                  <a:pt x="816" y="229"/>
                  <a:pt x="816" y="229"/>
                  <a:pt x="816" y="229"/>
                </a:cubicBezTo>
                <a:cubicBezTo>
                  <a:pt x="816" y="229"/>
                  <a:pt x="816" y="229"/>
                  <a:pt x="810" y="229"/>
                </a:cubicBezTo>
                <a:cubicBezTo>
                  <a:pt x="810" y="229"/>
                  <a:pt x="804" y="229"/>
                  <a:pt x="797" y="229"/>
                </a:cubicBezTo>
                <a:cubicBezTo>
                  <a:pt x="804" y="229"/>
                  <a:pt x="810" y="229"/>
                  <a:pt x="816" y="223"/>
                </a:cubicBezTo>
                <a:cubicBezTo>
                  <a:pt x="816" y="229"/>
                  <a:pt x="816" y="229"/>
                  <a:pt x="816" y="229"/>
                </a:cubicBezTo>
                <a:cubicBezTo>
                  <a:pt x="823" y="223"/>
                  <a:pt x="823" y="223"/>
                  <a:pt x="823" y="223"/>
                </a:cubicBezTo>
                <a:cubicBezTo>
                  <a:pt x="841" y="223"/>
                  <a:pt x="873" y="216"/>
                  <a:pt x="904" y="204"/>
                </a:cubicBezTo>
                <a:cubicBezTo>
                  <a:pt x="879" y="216"/>
                  <a:pt x="860" y="216"/>
                  <a:pt x="841" y="223"/>
                </a:cubicBezTo>
                <a:cubicBezTo>
                  <a:pt x="848" y="216"/>
                  <a:pt x="848" y="216"/>
                  <a:pt x="848" y="216"/>
                </a:cubicBezTo>
                <a:cubicBezTo>
                  <a:pt x="848" y="216"/>
                  <a:pt x="848" y="216"/>
                  <a:pt x="841" y="223"/>
                </a:cubicBezTo>
                <a:cubicBezTo>
                  <a:pt x="835" y="223"/>
                  <a:pt x="835" y="223"/>
                  <a:pt x="835" y="223"/>
                </a:cubicBezTo>
                <a:cubicBezTo>
                  <a:pt x="835" y="223"/>
                  <a:pt x="835" y="223"/>
                  <a:pt x="835" y="223"/>
                </a:cubicBezTo>
                <a:cubicBezTo>
                  <a:pt x="835" y="223"/>
                  <a:pt x="835" y="223"/>
                  <a:pt x="835" y="223"/>
                </a:cubicBezTo>
                <a:cubicBezTo>
                  <a:pt x="816" y="223"/>
                  <a:pt x="804" y="229"/>
                  <a:pt x="791" y="229"/>
                </a:cubicBezTo>
                <a:cubicBezTo>
                  <a:pt x="791" y="229"/>
                  <a:pt x="791" y="229"/>
                  <a:pt x="791" y="229"/>
                </a:cubicBezTo>
                <a:cubicBezTo>
                  <a:pt x="779" y="229"/>
                  <a:pt x="779" y="229"/>
                  <a:pt x="779" y="229"/>
                </a:cubicBezTo>
                <a:cubicBezTo>
                  <a:pt x="772" y="235"/>
                  <a:pt x="772" y="235"/>
                  <a:pt x="766" y="235"/>
                </a:cubicBezTo>
                <a:cubicBezTo>
                  <a:pt x="779" y="229"/>
                  <a:pt x="797" y="229"/>
                  <a:pt x="829" y="223"/>
                </a:cubicBezTo>
                <a:cubicBezTo>
                  <a:pt x="823" y="223"/>
                  <a:pt x="835" y="216"/>
                  <a:pt x="804" y="229"/>
                </a:cubicBezTo>
                <a:cubicBezTo>
                  <a:pt x="760" y="235"/>
                  <a:pt x="747" y="235"/>
                  <a:pt x="747" y="235"/>
                </a:cubicBezTo>
                <a:cubicBezTo>
                  <a:pt x="716" y="242"/>
                  <a:pt x="728" y="242"/>
                  <a:pt x="728" y="242"/>
                </a:cubicBezTo>
                <a:cubicBezTo>
                  <a:pt x="716" y="242"/>
                  <a:pt x="622" y="273"/>
                  <a:pt x="597" y="280"/>
                </a:cubicBezTo>
                <a:cubicBezTo>
                  <a:pt x="546" y="299"/>
                  <a:pt x="528" y="305"/>
                  <a:pt x="553" y="299"/>
                </a:cubicBezTo>
                <a:cubicBezTo>
                  <a:pt x="553" y="299"/>
                  <a:pt x="553" y="299"/>
                  <a:pt x="521" y="305"/>
                </a:cubicBezTo>
                <a:cubicBezTo>
                  <a:pt x="509" y="318"/>
                  <a:pt x="503" y="324"/>
                  <a:pt x="496" y="324"/>
                </a:cubicBezTo>
                <a:cubicBezTo>
                  <a:pt x="496" y="324"/>
                  <a:pt x="496" y="324"/>
                  <a:pt x="496" y="324"/>
                </a:cubicBezTo>
                <a:cubicBezTo>
                  <a:pt x="484" y="331"/>
                  <a:pt x="484" y="331"/>
                  <a:pt x="484" y="331"/>
                </a:cubicBezTo>
                <a:cubicBezTo>
                  <a:pt x="465" y="337"/>
                  <a:pt x="433" y="350"/>
                  <a:pt x="352" y="388"/>
                </a:cubicBezTo>
                <a:cubicBezTo>
                  <a:pt x="352" y="388"/>
                  <a:pt x="352" y="388"/>
                  <a:pt x="364" y="381"/>
                </a:cubicBezTo>
                <a:cubicBezTo>
                  <a:pt x="396" y="369"/>
                  <a:pt x="446" y="343"/>
                  <a:pt x="490" y="324"/>
                </a:cubicBezTo>
                <a:cubicBezTo>
                  <a:pt x="509" y="318"/>
                  <a:pt x="521" y="305"/>
                  <a:pt x="534" y="299"/>
                </a:cubicBezTo>
                <a:cubicBezTo>
                  <a:pt x="477" y="324"/>
                  <a:pt x="433" y="343"/>
                  <a:pt x="421" y="350"/>
                </a:cubicBezTo>
                <a:cubicBezTo>
                  <a:pt x="415" y="356"/>
                  <a:pt x="415" y="356"/>
                  <a:pt x="415" y="356"/>
                </a:cubicBezTo>
                <a:cubicBezTo>
                  <a:pt x="408" y="362"/>
                  <a:pt x="402" y="362"/>
                  <a:pt x="396" y="369"/>
                </a:cubicBezTo>
                <a:cubicBezTo>
                  <a:pt x="390" y="369"/>
                  <a:pt x="383" y="369"/>
                  <a:pt x="371" y="375"/>
                </a:cubicBezTo>
                <a:cubicBezTo>
                  <a:pt x="371" y="375"/>
                  <a:pt x="371" y="375"/>
                  <a:pt x="352" y="388"/>
                </a:cubicBezTo>
                <a:cubicBezTo>
                  <a:pt x="346" y="394"/>
                  <a:pt x="352" y="388"/>
                  <a:pt x="333" y="394"/>
                </a:cubicBezTo>
                <a:cubicBezTo>
                  <a:pt x="321" y="407"/>
                  <a:pt x="327" y="400"/>
                  <a:pt x="346" y="394"/>
                </a:cubicBezTo>
                <a:cubicBezTo>
                  <a:pt x="314" y="407"/>
                  <a:pt x="321" y="407"/>
                  <a:pt x="295" y="426"/>
                </a:cubicBezTo>
                <a:cubicBezTo>
                  <a:pt x="295" y="426"/>
                  <a:pt x="295" y="426"/>
                  <a:pt x="289" y="432"/>
                </a:cubicBezTo>
                <a:cubicBezTo>
                  <a:pt x="289" y="426"/>
                  <a:pt x="295" y="426"/>
                  <a:pt x="295" y="426"/>
                </a:cubicBezTo>
                <a:cubicBezTo>
                  <a:pt x="289" y="426"/>
                  <a:pt x="289" y="432"/>
                  <a:pt x="283" y="438"/>
                </a:cubicBezTo>
                <a:cubicBezTo>
                  <a:pt x="277" y="438"/>
                  <a:pt x="289" y="432"/>
                  <a:pt x="277" y="438"/>
                </a:cubicBezTo>
                <a:cubicBezTo>
                  <a:pt x="277" y="438"/>
                  <a:pt x="277" y="438"/>
                  <a:pt x="270" y="445"/>
                </a:cubicBezTo>
                <a:cubicBezTo>
                  <a:pt x="258" y="451"/>
                  <a:pt x="270" y="445"/>
                  <a:pt x="258" y="451"/>
                </a:cubicBezTo>
                <a:cubicBezTo>
                  <a:pt x="258" y="451"/>
                  <a:pt x="258" y="451"/>
                  <a:pt x="258" y="451"/>
                </a:cubicBezTo>
                <a:cubicBezTo>
                  <a:pt x="258" y="451"/>
                  <a:pt x="258" y="451"/>
                  <a:pt x="258" y="451"/>
                </a:cubicBezTo>
                <a:cubicBezTo>
                  <a:pt x="258" y="451"/>
                  <a:pt x="258" y="451"/>
                  <a:pt x="245" y="464"/>
                </a:cubicBezTo>
                <a:cubicBezTo>
                  <a:pt x="245" y="464"/>
                  <a:pt x="245" y="464"/>
                  <a:pt x="245" y="464"/>
                </a:cubicBezTo>
                <a:cubicBezTo>
                  <a:pt x="245" y="464"/>
                  <a:pt x="245" y="464"/>
                  <a:pt x="245" y="464"/>
                </a:cubicBezTo>
                <a:cubicBezTo>
                  <a:pt x="239" y="464"/>
                  <a:pt x="239" y="464"/>
                  <a:pt x="239" y="464"/>
                </a:cubicBezTo>
                <a:cubicBezTo>
                  <a:pt x="245" y="464"/>
                  <a:pt x="245" y="464"/>
                  <a:pt x="245" y="458"/>
                </a:cubicBezTo>
                <a:cubicBezTo>
                  <a:pt x="226" y="470"/>
                  <a:pt x="226" y="470"/>
                  <a:pt x="226" y="470"/>
                </a:cubicBezTo>
                <a:cubicBezTo>
                  <a:pt x="226" y="470"/>
                  <a:pt x="226" y="470"/>
                  <a:pt x="226" y="477"/>
                </a:cubicBezTo>
                <a:cubicBezTo>
                  <a:pt x="226" y="477"/>
                  <a:pt x="226" y="477"/>
                  <a:pt x="258" y="451"/>
                </a:cubicBezTo>
                <a:cubicBezTo>
                  <a:pt x="239" y="464"/>
                  <a:pt x="208" y="483"/>
                  <a:pt x="189" y="502"/>
                </a:cubicBezTo>
                <a:cubicBezTo>
                  <a:pt x="182" y="508"/>
                  <a:pt x="182" y="508"/>
                  <a:pt x="182" y="508"/>
                </a:cubicBezTo>
                <a:cubicBezTo>
                  <a:pt x="170" y="515"/>
                  <a:pt x="170" y="515"/>
                  <a:pt x="164" y="527"/>
                </a:cubicBezTo>
                <a:cubicBezTo>
                  <a:pt x="164" y="527"/>
                  <a:pt x="164" y="527"/>
                  <a:pt x="170" y="527"/>
                </a:cubicBezTo>
                <a:cubicBezTo>
                  <a:pt x="151" y="546"/>
                  <a:pt x="132" y="565"/>
                  <a:pt x="120" y="578"/>
                </a:cubicBezTo>
                <a:cubicBezTo>
                  <a:pt x="120" y="578"/>
                  <a:pt x="107" y="578"/>
                  <a:pt x="107" y="584"/>
                </a:cubicBezTo>
                <a:cubicBezTo>
                  <a:pt x="101" y="591"/>
                  <a:pt x="101" y="591"/>
                  <a:pt x="101" y="591"/>
                </a:cubicBezTo>
                <a:cubicBezTo>
                  <a:pt x="95" y="597"/>
                  <a:pt x="95" y="597"/>
                  <a:pt x="95" y="597"/>
                </a:cubicBezTo>
                <a:cubicBezTo>
                  <a:pt x="107" y="584"/>
                  <a:pt x="126" y="572"/>
                  <a:pt x="120" y="572"/>
                </a:cubicBezTo>
                <a:cubicBezTo>
                  <a:pt x="126" y="565"/>
                  <a:pt x="132" y="559"/>
                  <a:pt x="132" y="559"/>
                </a:cubicBezTo>
                <a:cubicBezTo>
                  <a:pt x="126" y="565"/>
                  <a:pt x="120" y="572"/>
                  <a:pt x="101" y="591"/>
                </a:cubicBezTo>
                <a:cubicBezTo>
                  <a:pt x="101" y="591"/>
                  <a:pt x="101" y="591"/>
                  <a:pt x="107" y="578"/>
                </a:cubicBezTo>
                <a:cubicBezTo>
                  <a:pt x="101" y="591"/>
                  <a:pt x="95" y="597"/>
                  <a:pt x="88" y="604"/>
                </a:cubicBezTo>
                <a:cubicBezTo>
                  <a:pt x="95" y="597"/>
                  <a:pt x="95" y="597"/>
                  <a:pt x="95" y="597"/>
                </a:cubicBezTo>
                <a:cubicBezTo>
                  <a:pt x="82" y="610"/>
                  <a:pt x="70" y="635"/>
                  <a:pt x="63" y="648"/>
                </a:cubicBezTo>
                <a:cubicBezTo>
                  <a:pt x="63" y="648"/>
                  <a:pt x="57" y="654"/>
                  <a:pt x="57" y="661"/>
                </a:cubicBezTo>
                <a:cubicBezTo>
                  <a:pt x="51" y="661"/>
                  <a:pt x="51" y="661"/>
                  <a:pt x="51" y="661"/>
                </a:cubicBezTo>
                <a:cubicBezTo>
                  <a:pt x="51" y="661"/>
                  <a:pt x="51" y="661"/>
                  <a:pt x="51" y="661"/>
                </a:cubicBezTo>
                <a:cubicBezTo>
                  <a:pt x="51" y="667"/>
                  <a:pt x="51" y="667"/>
                  <a:pt x="51" y="667"/>
                </a:cubicBezTo>
                <a:cubicBezTo>
                  <a:pt x="51" y="667"/>
                  <a:pt x="51" y="667"/>
                  <a:pt x="51" y="661"/>
                </a:cubicBezTo>
                <a:cubicBezTo>
                  <a:pt x="51" y="673"/>
                  <a:pt x="44" y="680"/>
                  <a:pt x="38" y="699"/>
                </a:cubicBezTo>
                <a:cubicBezTo>
                  <a:pt x="44" y="686"/>
                  <a:pt x="44" y="686"/>
                  <a:pt x="44" y="680"/>
                </a:cubicBezTo>
                <a:cubicBezTo>
                  <a:pt x="44" y="686"/>
                  <a:pt x="38" y="692"/>
                  <a:pt x="38" y="699"/>
                </a:cubicBezTo>
                <a:cubicBezTo>
                  <a:pt x="38" y="699"/>
                  <a:pt x="38" y="699"/>
                  <a:pt x="38" y="699"/>
                </a:cubicBezTo>
                <a:cubicBezTo>
                  <a:pt x="32" y="705"/>
                  <a:pt x="32" y="718"/>
                  <a:pt x="32" y="718"/>
                </a:cubicBezTo>
                <a:cubicBezTo>
                  <a:pt x="26" y="730"/>
                  <a:pt x="26" y="730"/>
                  <a:pt x="26" y="730"/>
                </a:cubicBezTo>
                <a:cubicBezTo>
                  <a:pt x="19" y="743"/>
                  <a:pt x="26" y="730"/>
                  <a:pt x="19" y="743"/>
                </a:cubicBezTo>
                <a:cubicBezTo>
                  <a:pt x="19" y="743"/>
                  <a:pt x="19" y="743"/>
                  <a:pt x="19" y="750"/>
                </a:cubicBezTo>
                <a:cubicBezTo>
                  <a:pt x="19" y="750"/>
                  <a:pt x="19" y="750"/>
                  <a:pt x="13" y="769"/>
                </a:cubicBezTo>
                <a:cubicBezTo>
                  <a:pt x="13" y="775"/>
                  <a:pt x="13" y="781"/>
                  <a:pt x="13" y="794"/>
                </a:cubicBezTo>
                <a:cubicBezTo>
                  <a:pt x="13" y="800"/>
                  <a:pt x="13" y="800"/>
                  <a:pt x="13" y="800"/>
                </a:cubicBezTo>
                <a:cubicBezTo>
                  <a:pt x="13" y="800"/>
                  <a:pt x="13" y="800"/>
                  <a:pt x="13" y="800"/>
                </a:cubicBezTo>
                <a:cubicBezTo>
                  <a:pt x="13" y="800"/>
                  <a:pt x="13" y="800"/>
                  <a:pt x="13" y="800"/>
                </a:cubicBezTo>
                <a:cubicBezTo>
                  <a:pt x="13" y="813"/>
                  <a:pt x="13" y="832"/>
                  <a:pt x="13" y="845"/>
                </a:cubicBezTo>
                <a:cubicBezTo>
                  <a:pt x="13" y="864"/>
                  <a:pt x="13" y="857"/>
                  <a:pt x="13" y="857"/>
                </a:cubicBezTo>
                <a:cubicBezTo>
                  <a:pt x="13" y="876"/>
                  <a:pt x="19" y="896"/>
                  <a:pt x="26" y="908"/>
                </a:cubicBezTo>
                <a:cubicBezTo>
                  <a:pt x="32" y="927"/>
                  <a:pt x="32" y="927"/>
                  <a:pt x="44" y="953"/>
                </a:cubicBezTo>
                <a:cubicBezTo>
                  <a:pt x="57" y="972"/>
                  <a:pt x="70" y="984"/>
                  <a:pt x="82" y="1003"/>
                </a:cubicBezTo>
                <a:cubicBezTo>
                  <a:pt x="82" y="1003"/>
                  <a:pt x="82" y="997"/>
                  <a:pt x="76" y="997"/>
                </a:cubicBezTo>
                <a:cubicBezTo>
                  <a:pt x="82" y="1003"/>
                  <a:pt x="82" y="1003"/>
                  <a:pt x="88" y="1016"/>
                </a:cubicBezTo>
                <a:cubicBezTo>
                  <a:pt x="88" y="1016"/>
                  <a:pt x="88" y="1016"/>
                  <a:pt x="88" y="1016"/>
                </a:cubicBezTo>
                <a:cubicBezTo>
                  <a:pt x="88" y="1016"/>
                  <a:pt x="88" y="1016"/>
                  <a:pt x="88" y="1016"/>
                </a:cubicBezTo>
                <a:cubicBezTo>
                  <a:pt x="95" y="1022"/>
                  <a:pt x="95" y="1022"/>
                  <a:pt x="95" y="1022"/>
                </a:cubicBezTo>
                <a:cubicBezTo>
                  <a:pt x="101" y="1022"/>
                  <a:pt x="101" y="1029"/>
                  <a:pt x="107" y="1029"/>
                </a:cubicBezTo>
                <a:cubicBezTo>
                  <a:pt x="101" y="1029"/>
                  <a:pt x="101" y="1022"/>
                  <a:pt x="95" y="1022"/>
                </a:cubicBezTo>
                <a:cubicBezTo>
                  <a:pt x="101" y="1022"/>
                  <a:pt x="107" y="1029"/>
                  <a:pt x="107" y="1035"/>
                </a:cubicBezTo>
                <a:cubicBezTo>
                  <a:pt x="101" y="1029"/>
                  <a:pt x="88" y="1016"/>
                  <a:pt x="82" y="1003"/>
                </a:cubicBezTo>
                <a:cubicBezTo>
                  <a:pt x="88" y="1016"/>
                  <a:pt x="95" y="1016"/>
                  <a:pt x="101" y="1022"/>
                </a:cubicBezTo>
                <a:cubicBezTo>
                  <a:pt x="164" y="1067"/>
                  <a:pt x="239" y="1099"/>
                  <a:pt x="302" y="1111"/>
                </a:cubicBezTo>
                <a:cubicBezTo>
                  <a:pt x="333" y="1130"/>
                  <a:pt x="377" y="1143"/>
                  <a:pt x="415" y="1149"/>
                </a:cubicBezTo>
                <a:cubicBezTo>
                  <a:pt x="408" y="1149"/>
                  <a:pt x="402" y="1149"/>
                  <a:pt x="396" y="1143"/>
                </a:cubicBezTo>
                <a:cubicBezTo>
                  <a:pt x="383" y="1143"/>
                  <a:pt x="396" y="1143"/>
                  <a:pt x="371" y="1137"/>
                </a:cubicBezTo>
                <a:cubicBezTo>
                  <a:pt x="371" y="1137"/>
                  <a:pt x="371" y="1137"/>
                  <a:pt x="383" y="1143"/>
                </a:cubicBezTo>
                <a:cubicBezTo>
                  <a:pt x="408" y="1149"/>
                  <a:pt x="402" y="1143"/>
                  <a:pt x="433" y="1149"/>
                </a:cubicBezTo>
                <a:cubicBezTo>
                  <a:pt x="433" y="1149"/>
                  <a:pt x="433" y="1149"/>
                  <a:pt x="433" y="1149"/>
                </a:cubicBezTo>
                <a:cubicBezTo>
                  <a:pt x="440" y="1149"/>
                  <a:pt x="440" y="1149"/>
                  <a:pt x="446" y="1156"/>
                </a:cubicBezTo>
                <a:cubicBezTo>
                  <a:pt x="465" y="1156"/>
                  <a:pt x="484" y="1156"/>
                  <a:pt x="496" y="1162"/>
                </a:cubicBezTo>
                <a:cubicBezTo>
                  <a:pt x="490" y="1162"/>
                  <a:pt x="490" y="1162"/>
                  <a:pt x="490" y="1162"/>
                </a:cubicBezTo>
                <a:cubicBezTo>
                  <a:pt x="496" y="1162"/>
                  <a:pt x="496" y="1162"/>
                  <a:pt x="496" y="1162"/>
                </a:cubicBezTo>
                <a:cubicBezTo>
                  <a:pt x="509" y="1162"/>
                  <a:pt x="521" y="1162"/>
                  <a:pt x="528" y="1162"/>
                </a:cubicBezTo>
                <a:cubicBezTo>
                  <a:pt x="528" y="1162"/>
                  <a:pt x="528" y="1162"/>
                  <a:pt x="565" y="1168"/>
                </a:cubicBezTo>
                <a:cubicBezTo>
                  <a:pt x="565" y="1168"/>
                  <a:pt x="565" y="1168"/>
                  <a:pt x="540" y="1162"/>
                </a:cubicBezTo>
                <a:cubicBezTo>
                  <a:pt x="540" y="1162"/>
                  <a:pt x="534" y="1162"/>
                  <a:pt x="528" y="1162"/>
                </a:cubicBezTo>
                <a:cubicBezTo>
                  <a:pt x="528" y="1162"/>
                  <a:pt x="528" y="1162"/>
                  <a:pt x="528" y="1162"/>
                </a:cubicBezTo>
                <a:cubicBezTo>
                  <a:pt x="528" y="1162"/>
                  <a:pt x="528" y="1162"/>
                  <a:pt x="528" y="1162"/>
                </a:cubicBezTo>
                <a:cubicBezTo>
                  <a:pt x="509" y="1162"/>
                  <a:pt x="490" y="1156"/>
                  <a:pt x="477" y="1156"/>
                </a:cubicBezTo>
                <a:cubicBezTo>
                  <a:pt x="503" y="1162"/>
                  <a:pt x="528" y="1162"/>
                  <a:pt x="565" y="1162"/>
                </a:cubicBezTo>
                <a:cubicBezTo>
                  <a:pt x="540" y="1162"/>
                  <a:pt x="534" y="1162"/>
                  <a:pt x="528" y="1162"/>
                </a:cubicBezTo>
                <a:cubicBezTo>
                  <a:pt x="546" y="1162"/>
                  <a:pt x="546" y="1162"/>
                  <a:pt x="546" y="1162"/>
                </a:cubicBezTo>
                <a:cubicBezTo>
                  <a:pt x="553" y="1162"/>
                  <a:pt x="553" y="1162"/>
                  <a:pt x="572" y="1162"/>
                </a:cubicBezTo>
                <a:cubicBezTo>
                  <a:pt x="641" y="1168"/>
                  <a:pt x="716" y="1168"/>
                  <a:pt x="791" y="1162"/>
                </a:cubicBezTo>
                <a:cubicBezTo>
                  <a:pt x="791" y="1162"/>
                  <a:pt x="791" y="1162"/>
                  <a:pt x="791" y="1162"/>
                </a:cubicBezTo>
                <a:cubicBezTo>
                  <a:pt x="797" y="1162"/>
                  <a:pt x="797" y="1162"/>
                  <a:pt x="804" y="1162"/>
                </a:cubicBezTo>
                <a:cubicBezTo>
                  <a:pt x="841" y="1156"/>
                  <a:pt x="879" y="1156"/>
                  <a:pt x="923" y="1149"/>
                </a:cubicBezTo>
                <a:cubicBezTo>
                  <a:pt x="923" y="1149"/>
                  <a:pt x="923" y="1149"/>
                  <a:pt x="923" y="1149"/>
                </a:cubicBezTo>
                <a:cubicBezTo>
                  <a:pt x="929" y="1149"/>
                  <a:pt x="929" y="1149"/>
                  <a:pt x="929" y="1149"/>
                </a:cubicBezTo>
                <a:cubicBezTo>
                  <a:pt x="942" y="1143"/>
                  <a:pt x="954" y="1143"/>
                  <a:pt x="961" y="1143"/>
                </a:cubicBezTo>
                <a:cubicBezTo>
                  <a:pt x="967" y="1143"/>
                  <a:pt x="967" y="1143"/>
                  <a:pt x="967" y="1143"/>
                </a:cubicBezTo>
                <a:cubicBezTo>
                  <a:pt x="967" y="1143"/>
                  <a:pt x="967" y="1143"/>
                  <a:pt x="967" y="1143"/>
                </a:cubicBezTo>
                <a:cubicBezTo>
                  <a:pt x="967" y="1143"/>
                  <a:pt x="973" y="1143"/>
                  <a:pt x="979" y="1137"/>
                </a:cubicBezTo>
                <a:cubicBezTo>
                  <a:pt x="973" y="1143"/>
                  <a:pt x="973" y="1143"/>
                  <a:pt x="967" y="1143"/>
                </a:cubicBezTo>
                <a:cubicBezTo>
                  <a:pt x="967" y="1143"/>
                  <a:pt x="967" y="1143"/>
                  <a:pt x="967" y="1143"/>
                </a:cubicBezTo>
                <a:cubicBezTo>
                  <a:pt x="973" y="1143"/>
                  <a:pt x="973" y="1137"/>
                  <a:pt x="979" y="1137"/>
                </a:cubicBezTo>
                <a:cubicBezTo>
                  <a:pt x="1023" y="1130"/>
                  <a:pt x="1061" y="1124"/>
                  <a:pt x="1092" y="1111"/>
                </a:cubicBezTo>
                <a:cubicBezTo>
                  <a:pt x="1092" y="1111"/>
                  <a:pt x="1092" y="1111"/>
                  <a:pt x="1130" y="1105"/>
                </a:cubicBezTo>
                <a:cubicBezTo>
                  <a:pt x="1136" y="1105"/>
                  <a:pt x="1143" y="1099"/>
                  <a:pt x="1149" y="1099"/>
                </a:cubicBezTo>
                <a:cubicBezTo>
                  <a:pt x="1155" y="1099"/>
                  <a:pt x="1161" y="1099"/>
                  <a:pt x="1168" y="1092"/>
                </a:cubicBezTo>
                <a:cubicBezTo>
                  <a:pt x="1168" y="1092"/>
                  <a:pt x="1168" y="1092"/>
                  <a:pt x="1168" y="1092"/>
                </a:cubicBezTo>
                <a:cubicBezTo>
                  <a:pt x="1174" y="1092"/>
                  <a:pt x="1174" y="1092"/>
                  <a:pt x="1180" y="1092"/>
                </a:cubicBezTo>
                <a:cubicBezTo>
                  <a:pt x="1187" y="1092"/>
                  <a:pt x="1193" y="1086"/>
                  <a:pt x="1199" y="1086"/>
                </a:cubicBezTo>
                <a:cubicBezTo>
                  <a:pt x="1199" y="1086"/>
                  <a:pt x="1205" y="1086"/>
                  <a:pt x="1212" y="1080"/>
                </a:cubicBezTo>
                <a:cubicBezTo>
                  <a:pt x="1212" y="1080"/>
                  <a:pt x="1212" y="1080"/>
                  <a:pt x="1212" y="1080"/>
                </a:cubicBezTo>
                <a:cubicBezTo>
                  <a:pt x="1212" y="1080"/>
                  <a:pt x="1212" y="1080"/>
                  <a:pt x="1218" y="1080"/>
                </a:cubicBezTo>
                <a:cubicBezTo>
                  <a:pt x="1224" y="1080"/>
                  <a:pt x="1224" y="1080"/>
                  <a:pt x="1237" y="1073"/>
                </a:cubicBezTo>
                <a:cubicBezTo>
                  <a:pt x="1243" y="1073"/>
                  <a:pt x="1249" y="1073"/>
                  <a:pt x="1249" y="1073"/>
                </a:cubicBezTo>
                <a:cubicBezTo>
                  <a:pt x="1249" y="1073"/>
                  <a:pt x="1249" y="1073"/>
                  <a:pt x="1249" y="1073"/>
                </a:cubicBezTo>
                <a:cubicBezTo>
                  <a:pt x="1256" y="1067"/>
                  <a:pt x="1268" y="1067"/>
                  <a:pt x="1274" y="1061"/>
                </a:cubicBezTo>
                <a:cubicBezTo>
                  <a:pt x="1274" y="1061"/>
                  <a:pt x="1274" y="1061"/>
                  <a:pt x="1268" y="1067"/>
                </a:cubicBezTo>
                <a:cubicBezTo>
                  <a:pt x="1268" y="1067"/>
                  <a:pt x="1268" y="1067"/>
                  <a:pt x="1274" y="1067"/>
                </a:cubicBezTo>
                <a:cubicBezTo>
                  <a:pt x="1274" y="1067"/>
                  <a:pt x="1274" y="1067"/>
                  <a:pt x="1274" y="1067"/>
                </a:cubicBezTo>
                <a:cubicBezTo>
                  <a:pt x="1274" y="1061"/>
                  <a:pt x="1281" y="1061"/>
                  <a:pt x="1287" y="1061"/>
                </a:cubicBezTo>
                <a:cubicBezTo>
                  <a:pt x="1293" y="1054"/>
                  <a:pt x="1293" y="1061"/>
                  <a:pt x="1318" y="1048"/>
                </a:cubicBezTo>
                <a:cubicBezTo>
                  <a:pt x="1300" y="1054"/>
                  <a:pt x="1318" y="1048"/>
                  <a:pt x="1287" y="1061"/>
                </a:cubicBezTo>
                <a:cubicBezTo>
                  <a:pt x="1287" y="1054"/>
                  <a:pt x="1318" y="1048"/>
                  <a:pt x="1356" y="1035"/>
                </a:cubicBezTo>
                <a:cubicBezTo>
                  <a:pt x="1356" y="1035"/>
                  <a:pt x="1362" y="1029"/>
                  <a:pt x="1369" y="1029"/>
                </a:cubicBezTo>
                <a:cubicBezTo>
                  <a:pt x="1381" y="1022"/>
                  <a:pt x="1394" y="1016"/>
                  <a:pt x="1406" y="1003"/>
                </a:cubicBezTo>
                <a:cubicBezTo>
                  <a:pt x="1406" y="1003"/>
                  <a:pt x="1400" y="1003"/>
                  <a:pt x="1400" y="1016"/>
                </a:cubicBezTo>
                <a:cubicBezTo>
                  <a:pt x="1406" y="1003"/>
                  <a:pt x="1406" y="1003"/>
                  <a:pt x="1412" y="997"/>
                </a:cubicBezTo>
                <a:cubicBezTo>
                  <a:pt x="1412" y="1003"/>
                  <a:pt x="1412" y="1003"/>
                  <a:pt x="1406" y="1003"/>
                </a:cubicBezTo>
                <a:cubicBezTo>
                  <a:pt x="1412" y="1003"/>
                  <a:pt x="1412" y="1003"/>
                  <a:pt x="1412" y="1003"/>
                </a:cubicBezTo>
                <a:cubicBezTo>
                  <a:pt x="1406" y="1003"/>
                  <a:pt x="1406" y="1003"/>
                  <a:pt x="1406" y="1003"/>
                </a:cubicBezTo>
                <a:cubicBezTo>
                  <a:pt x="1406" y="1003"/>
                  <a:pt x="1400" y="1016"/>
                  <a:pt x="1394" y="1016"/>
                </a:cubicBezTo>
                <a:cubicBezTo>
                  <a:pt x="1400" y="1016"/>
                  <a:pt x="1400" y="1016"/>
                  <a:pt x="1400" y="1016"/>
                </a:cubicBezTo>
                <a:cubicBezTo>
                  <a:pt x="1400" y="1016"/>
                  <a:pt x="1400" y="1016"/>
                  <a:pt x="1394" y="1016"/>
                </a:cubicBezTo>
                <a:cubicBezTo>
                  <a:pt x="1394" y="1016"/>
                  <a:pt x="1394" y="1016"/>
                  <a:pt x="1400" y="1016"/>
                </a:cubicBezTo>
                <a:cubicBezTo>
                  <a:pt x="1406" y="1016"/>
                  <a:pt x="1406" y="1016"/>
                  <a:pt x="1406" y="1003"/>
                </a:cubicBezTo>
                <a:cubicBezTo>
                  <a:pt x="1412" y="1003"/>
                  <a:pt x="1412" y="1003"/>
                  <a:pt x="1412" y="1003"/>
                </a:cubicBezTo>
                <a:cubicBezTo>
                  <a:pt x="1412" y="1003"/>
                  <a:pt x="1412" y="1003"/>
                  <a:pt x="1412" y="1003"/>
                </a:cubicBezTo>
                <a:cubicBezTo>
                  <a:pt x="1425" y="997"/>
                  <a:pt x="1438" y="991"/>
                  <a:pt x="1456" y="984"/>
                </a:cubicBezTo>
                <a:cubicBezTo>
                  <a:pt x="1444" y="984"/>
                  <a:pt x="1456" y="984"/>
                  <a:pt x="1444" y="984"/>
                </a:cubicBezTo>
                <a:cubicBezTo>
                  <a:pt x="1444" y="984"/>
                  <a:pt x="1444" y="984"/>
                  <a:pt x="1463" y="978"/>
                </a:cubicBezTo>
                <a:cubicBezTo>
                  <a:pt x="1469" y="972"/>
                  <a:pt x="1469" y="972"/>
                  <a:pt x="1469" y="978"/>
                </a:cubicBezTo>
                <a:cubicBezTo>
                  <a:pt x="1463" y="978"/>
                  <a:pt x="1463" y="978"/>
                  <a:pt x="1456" y="984"/>
                </a:cubicBezTo>
                <a:cubicBezTo>
                  <a:pt x="1463" y="978"/>
                  <a:pt x="1463" y="978"/>
                  <a:pt x="1469" y="978"/>
                </a:cubicBezTo>
                <a:cubicBezTo>
                  <a:pt x="1469" y="978"/>
                  <a:pt x="1469" y="978"/>
                  <a:pt x="1469" y="978"/>
                </a:cubicBezTo>
                <a:cubicBezTo>
                  <a:pt x="1469" y="978"/>
                  <a:pt x="1469" y="978"/>
                  <a:pt x="1475" y="972"/>
                </a:cubicBezTo>
                <a:cubicBezTo>
                  <a:pt x="1475" y="972"/>
                  <a:pt x="1482" y="972"/>
                  <a:pt x="1488" y="965"/>
                </a:cubicBezTo>
                <a:cubicBezTo>
                  <a:pt x="1488" y="965"/>
                  <a:pt x="1488" y="965"/>
                  <a:pt x="1475" y="972"/>
                </a:cubicBezTo>
                <a:cubicBezTo>
                  <a:pt x="1488" y="965"/>
                  <a:pt x="1494" y="959"/>
                  <a:pt x="1507" y="953"/>
                </a:cubicBezTo>
                <a:cubicBezTo>
                  <a:pt x="1507" y="953"/>
                  <a:pt x="1507" y="953"/>
                  <a:pt x="1519" y="946"/>
                </a:cubicBezTo>
                <a:cubicBezTo>
                  <a:pt x="1519" y="946"/>
                  <a:pt x="1519" y="946"/>
                  <a:pt x="1519" y="946"/>
                </a:cubicBezTo>
                <a:cubicBezTo>
                  <a:pt x="1519" y="946"/>
                  <a:pt x="1525" y="940"/>
                  <a:pt x="1532" y="940"/>
                </a:cubicBezTo>
                <a:cubicBezTo>
                  <a:pt x="1532" y="940"/>
                  <a:pt x="1532" y="940"/>
                  <a:pt x="1525" y="940"/>
                </a:cubicBezTo>
                <a:cubicBezTo>
                  <a:pt x="1551" y="921"/>
                  <a:pt x="1544" y="927"/>
                  <a:pt x="1551" y="921"/>
                </a:cubicBezTo>
                <a:cubicBezTo>
                  <a:pt x="1551" y="921"/>
                  <a:pt x="1551" y="921"/>
                  <a:pt x="1551" y="921"/>
                </a:cubicBezTo>
                <a:cubicBezTo>
                  <a:pt x="1557" y="921"/>
                  <a:pt x="1557" y="908"/>
                  <a:pt x="1563" y="908"/>
                </a:cubicBezTo>
                <a:cubicBezTo>
                  <a:pt x="1582" y="902"/>
                  <a:pt x="1582" y="896"/>
                  <a:pt x="1582" y="896"/>
                </a:cubicBezTo>
                <a:cubicBezTo>
                  <a:pt x="1582" y="902"/>
                  <a:pt x="1582" y="902"/>
                  <a:pt x="1582" y="902"/>
                </a:cubicBezTo>
                <a:cubicBezTo>
                  <a:pt x="1594" y="889"/>
                  <a:pt x="1607" y="883"/>
                  <a:pt x="1613" y="870"/>
                </a:cubicBezTo>
                <a:cubicBezTo>
                  <a:pt x="1620" y="870"/>
                  <a:pt x="1620" y="870"/>
                  <a:pt x="1620" y="870"/>
                </a:cubicBezTo>
                <a:cubicBezTo>
                  <a:pt x="1620" y="870"/>
                  <a:pt x="1620" y="870"/>
                  <a:pt x="1620" y="870"/>
                </a:cubicBezTo>
                <a:cubicBezTo>
                  <a:pt x="1620" y="870"/>
                  <a:pt x="1620" y="870"/>
                  <a:pt x="1620" y="870"/>
                </a:cubicBezTo>
                <a:cubicBezTo>
                  <a:pt x="1620" y="864"/>
                  <a:pt x="1626" y="864"/>
                  <a:pt x="1626" y="857"/>
                </a:cubicBezTo>
                <a:cubicBezTo>
                  <a:pt x="1632" y="857"/>
                  <a:pt x="1632" y="857"/>
                  <a:pt x="1632" y="851"/>
                </a:cubicBezTo>
                <a:cubicBezTo>
                  <a:pt x="1632" y="851"/>
                  <a:pt x="1632" y="851"/>
                  <a:pt x="1651" y="838"/>
                </a:cubicBezTo>
                <a:cubicBezTo>
                  <a:pt x="1651" y="838"/>
                  <a:pt x="1651" y="838"/>
                  <a:pt x="1638" y="845"/>
                </a:cubicBezTo>
                <a:cubicBezTo>
                  <a:pt x="1645" y="845"/>
                  <a:pt x="1651" y="838"/>
                  <a:pt x="1657" y="832"/>
                </a:cubicBezTo>
                <a:cubicBezTo>
                  <a:pt x="1664" y="826"/>
                  <a:pt x="1664" y="826"/>
                  <a:pt x="1664" y="826"/>
                </a:cubicBezTo>
                <a:cubicBezTo>
                  <a:pt x="1657" y="826"/>
                  <a:pt x="1657" y="826"/>
                  <a:pt x="1657" y="826"/>
                </a:cubicBezTo>
                <a:cubicBezTo>
                  <a:pt x="1670" y="807"/>
                  <a:pt x="1689" y="794"/>
                  <a:pt x="1670" y="807"/>
                </a:cubicBezTo>
                <a:cubicBezTo>
                  <a:pt x="1689" y="794"/>
                  <a:pt x="1707" y="769"/>
                  <a:pt x="1726" y="737"/>
                </a:cubicBezTo>
                <a:cubicBezTo>
                  <a:pt x="1726" y="737"/>
                  <a:pt x="1739" y="718"/>
                  <a:pt x="1739" y="705"/>
                </a:cubicBezTo>
                <a:cubicBezTo>
                  <a:pt x="1739" y="705"/>
                  <a:pt x="1739" y="705"/>
                  <a:pt x="1739" y="699"/>
                </a:cubicBezTo>
                <a:cubicBezTo>
                  <a:pt x="1739" y="705"/>
                  <a:pt x="1733" y="718"/>
                  <a:pt x="1733" y="718"/>
                </a:cubicBezTo>
                <a:cubicBezTo>
                  <a:pt x="1739" y="718"/>
                  <a:pt x="1739" y="705"/>
                  <a:pt x="1739" y="699"/>
                </a:cubicBezTo>
                <a:cubicBezTo>
                  <a:pt x="1745" y="692"/>
                  <a:pt x="1745" y="692"/>
                  <a:pt x="1751" y="673"/>
                </a:cubicBezTo>
                <a:cubicBezTo>
                  <a:pt x="1751" y="680"/>
                  <a:pt x="1745" y="686"/>
                  <a:pt x="1739" y="692"/>
                </a:cubicBezTo>
                <a:cubicBezTo>
                  <a:pt x="1745" y="686"/>
                  <a:pt x="1751" y="667"/>
                  <a:pt x="1758" y="661"/>
                </a:cubicBezTo>
                <a:cubicBezTo>
                  <a:pt x="1751" y="667"/>
                  <a:pt x="1751" y="667"/>
                  <a:pt x="1751" y="667"/>
                </a:cubicBezTo>
                <a:cubicBezTo>
                  <a:pt x="1758" y="642"/>
                  <a:pt x="1758" y="642"/>
                  <a:pt x="1758" y="642"/>
                </a:cubicBezTo>
                <a:cubicBezTo>
                  <a:pt x="1764" y="635"/>
                  <a:pt x="1764" y="635"/>
                  <a:pt x="1764" y="635"/>
                </a:cubicBezTo>
                <a:cubicBezTo>
                  <a:pt x="1764" y="629"/>
                  <a:pt x="1764" y="629"/>
                  <a:pt x="1764" y="629"/>
                </a:cubicBezTo>
                <a:cubicBezTo>
                  <a:pt x="1764" y="604"/>
                  <a:pt x="1764" y="610"/>
                  <a:pt x="1764" y="635"/>
                </a:cubicBezTo>
                <a:cubicBezTo>
                  <a:pt x="1770" y="597"/>
                  <a:pt x="1770" y="572"/>
                  <a:pt x="1776" y="553"/>
                </a:cubicBezTo>
                <a:cubicBezTo>
                  <a:pt x="1776" y="553"/>
                  <a:pt x="1776" y="553"/>
                  <a:pt x="1770" y="572"/>
                </a:cubicBezTo>
                <a:cubicBezTo>
                  <a:pt x="1770" y="559"/>
                  <a:pt x="1776" y="553"/>
                  <a:pt x="1776" y="540"/>
                </a:cubicBezTo>
                <a:cubicBezTo>
                  <a:pt x="1776" y="534"/>
                  <a:pt x="1776" y="534"/>
                  <a:pt x="1776" y="534"/>
                </a:cubicBezTo>
                <a:close/>
                <a:moveTo>
                  <a:pt x="44" y="953"/>
                </a:moveTo>
                <a:cubicBezTo>
                  <a:pt x="44" y="953"/>
                  <a:pt x="44" y="946"/>
                  <a:pt x="38" y="946"/>
                </a:cubicBezTo>
                <a:cubicBezTo>
                  <a:pt x="44" y="946"/>
                  <a:pt x="44" y="953"/>
                  <a:pt x="44" y="953"/>
                </a:cubicBezTo>
                <a:close/>
                <a:moveTo>
                  <a:pt x="672" y="58"/>
                </a:moveTo>
                <a:cubicBezTo>
                  <a:pt x="672" y="58"/>
                  <a:pt x="672" y="58"/>
                  <a:pt x="672" y="58"/>
                </a:cubicBezTo>
                <a:cubicBezTo>
                  <a:pt x="685" y="58"/>
                  <a:pt x="685" y="58"/>
                  <a:pt x="691" y="58"/>
                </a:cubicBezTo>
                <a:cubicBezTo>
                  <a:pt x="685" y="58"/>
                  <a:pt x="685" y="58"/>
                  <a:pt x="672" y="58"/>
                </a:cubicBezTo>
                <a:close/>
                <a:moveTo>
                  <a:pt x="860" y="20"/>
                </a:moveTo>
                <a:cubicBezTo>
                  <a:pt x="860" y="20"/>
                  <a:pt x="860" y="20"/>
                  <a:pt x="860" y="20"/>
                </a:cubicBezTo>
                <a:cubicBezTo>
                  <a:pt x="860" y="20"/>
                  <a:pt x="860" y="20"/>
                  <a:pt x="860" y="20"/>
                </a:cubicBezTo>
                <a:close/>
                <a:moveTo>
                  <a:pt x="565" y="1130"/>
                </a:moveTo>
                <a:cubicBezTo>
                  <a:pt x="565" y="1130"/>
                  <a:pt x="565" y="1130"/>
                  <a:pt x="565" y="1130"/>
                </a:cubicBezTo>
                <a:cubicBezTo>
                  <a:pt x="565" y="1130"/>
                  <a:pt x="565" y="1130"/>
                  <a:pt x="565" y="1130"/>
                </a:cubicBezTo>
                <a:cubicBezTo>
                  <a:pt x="565" y="1130"/>
                  <a:pt x="565" y="1130"/>
                  <a:pt x="565" y="1130"/>
                </a:cubicBezTo>
                <a:close/>
                <a:moveTo>
                  <a:pt x="38" y="940"/>
                </a:moveTo>
                <a:cubicBezTo>
                  <a:pt x="38" y="946"/>
                  <a:pt x="38" y="946"/>
                  <a:pt x="38" y="946"/>
                </a:cubicBezTo>
                <a:cubicBezTo>
                  <a:pt x="38" y="940"/>
                  <a:pt x="32" y="934"/>
                  <a:pt x="32" y="927"/>
                </a:cubicBezTo>
                <a:cubicBezTo>
                  <a:pt x="32" y="934"/>
                  <a:pt x="32" y="934"/>
                  <a:pt x="38" y="940"/>
                </a:cubicBezTo>
                <a:close/>
                <a:moveTo>
                  <a:pt x="1551" y="927"/>
                </a:moveTo>
                <a:cubicBezTo>
                  <a:pt x="1563" y="908"/>
                  <a:pt x="1563" y="908"/>
                  <a:pt x="1563" y="908"/>
                </a:cubicBezTo>
                <a:cubicBezTo>
                  <a:pt x="1557" y="921"/>
                  <a:pt x="1557" y="921"/>
                  <a:pt x="1557" y="921"/>
                </a:cubicBezTo>
                <a:cubicBezTo>
                  <a:pt x="1551" y="927"/>
                  <a:pt x="1551" y="927"/>
                  <a:pt x="1551" y="927"/>
                </a:cubicBezTo>
                <a:close/>
                <a:moveTo>
                  <a:pt x="1563" y="134"/>
                </a:moveTo>
                <a:cubicBezTo>
                  <a:pt x="1576" y="134"/>
                  <a:pt x="1582" y="140"/>
                  <a:pt x="1582" y="140"/>
                </a:cubicBezTo>
                <a:cubicBezTo>
                  <a:pt x="1576" y="134"/>
                  <a:pt x="1576" y="134"/>
                  <a:pt x="1563" y="134"/>
                </a:cubicBezTo>
                <a:close/>
                <a:moveTo>
                  <a:pt x="1594" y="146"/>
                </a:moveTo>
                <a:cubicBezTo>
                  <a:pt x="1594" y="146"/>
                  <a:pt x="1594" y="146"/>
                  <a:pt x="1594" y="146"/>
                </a:cubicBezTo>
                <a:cubicBezTo>
                  <a:pt x="1601" y="153"/>
                  <a:pt x="1601" y="153"/>
                  <a:pt x="1601" y="153"/>
                </a:cubicBezTo>
                <a:cubicBezTo>
                  <a:pt x="1594" y="146"/>
                  <a:pt x="1594" y="146"/>
                  <a:pt x="1594" y="146"/>
                </a:cubicBezTo>
                <a:cubicBezTo>
                  <a:pt x="1588" y="146"/>
                  <a:pt x="1588" y="140"/>
                  <a:pt x="1582" y="140"/>
                </a:cubicBezTo>
                <a:cubicBezTo>
                  <a:pt x="1582" y="140"/>
                  <a:pt x="1582" y="140"/>
                  <a:pt x="1582" y="140"/>
                </a:cubicBezTo>
                <a:cubicBezTo>
                  <a:pt x="1588" y="140"/>
                  <a:pt x="1594" y="146"/>
                  <a:pt x="1601" y="153"/>
                </a:cubicBezTo>
                <a:cubicBezTo>
                  <a:pt x="1607" y="159"/>
                  <a:pt x="1594" y="146"/>
                  <a:pt x="1594" y="146"/>
                </a:cubicBezTo>
                <a:close/>
                <a:moveTo>
                  <a:pt x="19" y="750"/>
                </a:moveTo>
                <a:cubicBezTo>
                  <a:pt x="13" y="756"/>
                  <a:pt x="13" y="769"/>
                  <a:pt x="13" y="775"/>
                </a:cubicBezTo>
                <a:cubicBezTo>
                  <a:pt x="13" y="769"/>
                  <a:pt x="13" y="769"/>
                  <a:pt x="19" y="756"/>
                </a:cubicBezTo>
                <a:cubicBezTo>
                  <a:pt x="19" y="750"/>
                  <a:pt x="19" y="750"/>
                  <a:pt x="19" y="750"/>
                </a:cubicBezTo>
                <a:close/>
                <a:moveTo>
                  <a:pt x="1638" y="185"/>
                </a:moveTo>
                <a:cubicBezTo>
                  <a:pt x="1645" y="191"/>
                  <a:pt x="1645" y="191"/>
                  <a:pt x="1645" y="191"/>
                </a:cubicBezTo>
                <a:cubicBezTo>
                  <a:pt x="1651" y="197"/>
                  <a:pt x="1651" y="197"/>
                  <a:pt x="1651" y="197"/>
                </a:cubicBezTo>
                <a:cubicBezTo>
                  <a:pt x="1638" y="185"/>
                  <a:pt x="1638" y="185"/>
                  <a:pt x="1638" y="185"/>
                </a:cubicBezTo>
                <a:close/>
                <a:moveTo>
                  <a:pt x="1657" y="832"/>
                </a:moveTo>
                <a:cubicBezTo>
                  <a:pt x="1651" y="838"/>
                  <a:pt x="1651" y="838"/>
                  <a:pt x="1645" y="845"/>
                </a:cubicBezTo>
                <a:cubicBezTo>
                  <a:pt x="1651" y="838"/>
                  <a:pt x="1651" y="838"/>
                  <a:pt x="1657" y="832"/>
                </a:cubicBezTo>
                <a:close/>
                <a:moveTo>
                  <a:pt x="1645" y="845"/>
                </a:moveTo>
                <a:cubicBezTo>
                  <a:pt x="1638" y="851"/>
                  <a:pt x="1638" y="851"/>
                  <a:pt x="1638" y="851"/>
                </a:cubicBezTo>
                <a:cubicBezTo>
                  <a:pt x="1638" y="851"/>
                  <a:pt x="1638" y="851"/>
                  <a:pt x="1626" y="857"/>
                </a:cubicBezTo>
                <a:cubicBezTo>
                  <a:pt x="1645" y="845"/>
                  <a:pt x="1632" y="857"/>
                  <a:pt x="1645" y="845"/>
                </a:cubicBezTo>
                <a:cubicBezTo>
                  <a:pt x="1651" y="838"/>
                  <a:pt x="1651" y="838"/>
                  <a:pt x="1645" y="845"/>
                </a:cubicBezTo>
                <a:close/>
                <a:moveTo>
                  <a:pt x="1657" y="832"/>
                </a:moveTo>
                <a:cubicBezTo>
                  <a:pt x="1657" y="832"/>
                  <a:pt x="1664" y="826"/>
                  <a:pt x="1682" y="807"/>
                </a:cubicBezTo>
                <a:cubicBezTo>
                  <a:pt x="1670" y="813"/>
                  <a:pt x="1670" y="813"/>
                  <a:pt x="1670" y="813"/>
                </a:cubicBezTo>
                <a:cubicBezTo>
                  <a:pt x="1670" y="813"/>
                  <a:pt x="1670" y="813"/>
                  <a:pt x="1670" y="813"/>
                </a:cubicBezTo>
                <a:cubicBezTo>
                  <a:pt x="1682" y="807"/>
                  <a:pt x="1670" y="813"/>
                  <a:pt x="1682" y="800"/>
                </a:cubicBezTo>
                <a:cubicBezTo>
                  <a:pt x="1682" y="800"/>
                  <a:pt x="1682" y="800"/>
                  <a:pt x="1695" y="781"/>
                </a:cubicBezTo>
                <a:cubicBezTo>
                  <a:pt x="1689" y="794"/>
                  <a:pt x="1689" y="800"/>
                  <a:pt x="1682" y="807"/>
                </a:cubicBezTo>
                <a:cubicBezTo>
                  <a:pt x="1682" y="807"/>
                  <a:pt x="1682" y="807"/>
                  <a:pt x="1682" y="807"/>
                </a:cubicBezTo>
                <a:cubicBezTo>
                  <a:pt x="1682" y="800"/>
                  <a:pt x="1689" y="800"/>
                  <a:pt x="1689" y="794"/>
                </a:cubicBezTo>
                <a:cubicBezTo>
                  <a:pt x="1689" y="794"/>
                  <a:pt x="1689" y="800"/>
                  <a:pt x="1682" y="800"/>
                </a:cubicBezTo>
                <a:cubicBezTo>
                  <a:pt x="1682" y="807"/>
                  <a:pt x="1670" y="807"/>
                  <a:pt x="1670" y="807"/>
                </a:cubicBezTo>
                <a:cubicBezTo>
                  <a:pt x="1670" y="807"/>
                  <a:pt x="1670" y="807"/>
                  <a:pt x="1670" y="807"/>
                </a:cubicBezTo>
                <a:cubicBezTo>
                  <a:pt x="1664" y="826"/>
                  <a:pt x="1664" y="826"/>
                  <a:pt x="1664" y="826"/>
                </a:cubicBezTo>
                <a:cubicBezTo>
                  <a:pt x="1657" y="832"/>
                  <a:pt x="1657" y="832"/>
                  <a:pt x="1657" y="832"/>
                </a:cubicBezTo>
                <a:close/>
                <a:moveTo>
                  <a:pt x="1707" y="267"/>
                </a:moveTo>
                <a:cubicBezTo>
                  <a:pt x="1714" y="273"/>
                  <a:pt x="1720" y="280"/>
                  <a:pt x="1726" y="292"/>
                </a:cubicBezTo>
                <a:cubicBezTo>
                  <a:pt x="1720" y="280"/>
                  <a:pt x="1720" y="280"/>
                  <a:pt x="1720" y="280"/>
                </a:cubicBezTo>
                <a:cubicBezTo>
                  <a:pt x="1720" y="273"/>
                  <a:pt x="1714" y="267"/>
                  <a:pt x="1707" y="267"/>
                </a:cubicBezTo>
                <a:close/>
                <a:moveTo>
                  <a:pt x="1513" y="953"/>
                </a:moveTo>
                <a:cubicBezTo>
                  <a:pt x="1532" y="940"/>
                  <a:pt x="1532" y="940"/>
                  <a:pt x="1532" y="940"/>
                </a:cubicBezTo>
                <a:cubicBezTo>
                  <a:pt x="1519" y="946"/>
                  <a:pt x="1519" y="946"/>
                  <a:pt x="1519" y="946"/>
                </a:cubicBezTo>
                <a:cubicBezTo>
                  <a:pt x="1513" y="953"/>
                  <a:pt x="1513" y="953"/>
                  <a:pt x="1513" y="953"/>
                </a:cubicBezTo>
                <a:close/>
                <a:moveTo>
                  <a:pt x="1689" y="235"/>
                </a:moveTo>
                <a:cubicBezTo>
                  <a:pt x="1695" y="242"/>
                  <a:pt x="1695" y="242"/>
                  <a:pt x="1695" y="242"/>
                </a:cubicBezTo>
                <a:cubicBezTo>
                  <a:pt x="1689" y="235"/>
                  <a:pt x="1689" y="235"/>
                  <a:pt x="1689" y="235"/>
                </a:cubicBezTo>
                <a:cubicBezTo>
                  <a:pt x="1689" y="235"/>
                  <a:pt x="1689" y="235"/>
                  <a:pt x="1695" y="242"/>
                </a:cubicBezTo>
                <a:cubicBezTo>
                  <a:pt x="1695" y="248"/>
                  <a:pt x="1701" y="248"/>
                  <a:pt x="1701" y="248"/>
                </a:cubicBezTo>
                <a:cubicBezTo>
                  <a:pt x="1701" y="248"/>
                  <a:pt x="1695" y="248"/>
                  <a:pt x="1695" y="242"/>
                </a:cubicBezTo>
                <a:cubicBezTo>
                  <a:pt x="1695" y="242"/>
                  <a:pt x="1695" y="242"/>
                  <a:pt x="1689" y="235"/>
                </a:cubicBezTo>
                <a:close/>
                <a:moveTo>
                  <a:pt x="1707" y="261"/>
                </a:moveTo>
                <a:cubicBezTo>
                  <a:pt x="1707" y="261"/>
                  <a:pt x="1707" y="261"/>
                  <a:pt x="1707" y="261"/>
                </a:cubicBezTo>
                <a:cubicBezTo>
                  <a:pt x="1701" y="254"/>
                  <a:pt x="1701" y="254"/>
                  <a:pt x="1701" y="248"/>
                </a:cubicBezTo>
                <a:cubicBezTo>
                  <a:pt x="1701" y="254"/>
                  <a:pt x="1707" y="261"/>
                  <a:pt x="1707" y="261"/>
                </a:cubicBezTo>
                <a:close/>
                <a:moveTo>
                  <a:pt x="1707" y="261"/>
                </a:moveTo>
                <a:cubicBezTo>
                  <a:pt x="1707" y="261"/>
                  <a:pt x="1707" y="261"/>
                  <a:pt x="1707" y="267"/>
                </a:cubicBezTo>
                <a:cubicBezTo>
                  <a:pt x="1714" y="267"/>
                  <a:pt x="1714" y="267"/>
                  <a:pt x="1714" y="267"/>
                </a:cubicBezTo>
                <a:cubicBezTo>
                  <a:pt x="1714" y="267"/>
                  <a:pt x="1714" y="267"/>
                  <a:pt x="1707" y="261"/>
                </a:cubicBezTo>
                <a:close/>
                <a:moveTo>
                  <a:pt x="283" y="1111"/>
                </a:moveTo>
                <a:cubicBezTo>
                  <a:pt x="277" y="1105"/>
                  <a:pt x="277" y="1105"/>
                  <a:pt x="277" y="1105"/>
                </a:cubicBezTo>
                <a:cubicBezTo>
                  <a:pt x="277" y="1111"/>
                  <a:pt x="277" y="1111"/>
                  <a:pt x="277" y="1111"/>
                </a:cubicBezTo>
                <a:cubicBezTo>
                  <a:pt x="289" y="1111"/>
                  <a:pt x="302" y="1124"/>
                  <a:pt x="283" y="1111"/>
                </a:cubicBezTo>
                <a:close/>
                <a:moveTo>
                  <a:pt x="270" y="1105"/>
                </a:moveTo>
                <a:cubicBezTo>
                  <a:pt x="277" y="1105"/>
                  <a:pt x="277" y="1105"/>
                  <a:pt x="277" y="1105"/>
                </a:cubicBezTo>
                <a:cubicBezTo>
                  <a:pt x="277" y="1105"/>
                  <a:pt x="277" y="1105"/>
                  <a:pt x="277" y="1105"/>
                </a:cubicBezTo>
                <a:cubicBezTo>
                  <a:pt x="270" y="1105"/>
                  <a:pt x="270" y="1105"/>
                  <a:pt x="270" y="1105"/>
                </a:cubicBezTo>
                <a:close/>
                <a:moveTo>
                  <a:pt x="277" y="1111"/>
                </a:moveTo>
                <a:cubicBezTo>
                  <a:pt x="277" y="1111"/>
                  <a:pt x="277" y="1111"/>
                  <a:pt x="277" y="1111"/>
                </a:cubicBezTo>
                <a:cubicBezTo>
                  <a:pt x="270" y="1105"/>
                  <a:pt x="270" y="1105"/>
                  <a:pt x="264" y="1105"/>
                </a:cubicBezTo>
                <a:cubicBezTo>
                  <a:pt x="270" y="1105"/>
                  <a:pt x="270" y="1105"/>
                  <a:pt x="277" y="1111"/>
                </a:cubicBezTo>
                <a:close/>
                <a:moveTo>
                  <a:pt x="270" y="1105"/>
                </a:moveTo>
                <a:cubicBezTo>
                  <a:pt x="258" y="1105"/>
                  <a:pt x="258" y="1105"/>
                  <a:pt x="258" y="1105"/>
                </a:cubicBezTo>
                <a:cubicBezTo>
                  <a:pt x="270" y="1105"/>
                  <a:pt x="264" y="1105"/>
                  <a:pt x="270" y="1105"/>
                </a:cubicBezTo>
                <a:close/>
                <a:moveTo>
                  <a:pt x="208" y="1086"/>
                </a:moveTo>
                <a:cubicBezTo>
                  <a:pt x="208" y="1086"/>
                  <a:pt x="214" y="1086"/>
                  <a:pt x="201" y="1080"/>
                </a:cubicBezTo>
                <a:cubicBezTo>
                  <a:pt x="201" y="1080"/>
                  <a:pt x="201" y="1080"/>
                  <a:pt x="201" y="1080"/>
                </a:cubicBezTo>
                <a:cubicBezTo>
                  <a:pt x="189" y="1073"/>
                  <a:pt x="170" y="1067"/>
                  <a:pt x="145" y="1048"/>
                </a:cubicBezTo>
                <a:cubicBezTo>
                  <a:pt x="151" y="1054"/>
                  <a:pt x="151" y="1054"/>
                  <a:pt x="151" y="1054"/>
                </a:cubicBezTo>
                <a:cubicBezTo>
                  <a:pt x="151" y="1054"/>
                  <a:pt x="145" y="1054"/>
                  <a:pt x="139" y="1054"/>
                </a:cubicBezTo>
                <a:cubicBezTo>
                  <a:pt x="145" y="1054"/>
                  <a:pt x="151" y="1054"/>
                  <a:pt x="151" y="1061"/>
                </a:cubicBezTo>
                <a:cubicBezTo>
                  <a:pt x="170" y="1067"/>
                  <a:pt x="195" y="1080"/>
                  <a:pt x="195" y="1080"/>
                </a:cubicBezTo>
                <a:cubicBezTo>
                  <a:pt x="226" y="1092"/>
                  <a:pt x="201" y="1080"/>
                  <a:pt x="226" y="1092"/>
                </a:cubicBezTo>
                <a:cubicBezTo>
                  <a:pt x="226" y="1092"/>
                  <a:pt x="226" y="1092"/>
                  <a:pt x="226" y="1092"/>
                </a:cubicBezTo>
                <a:cubicBezTo>
                  <a:pt x="226" y="1092"/>
                  <a:pt x="226" y="1092"/>
                  <a:pt x="226" y="1092"/>
                </a:cubicBezTo>
                <a:cubicBezTo>
                  <a:pt x="245" y="1099"/>
                  <a:pt x="245" y="1099"/>
                  <a:pt x="245" y="1099"/>
                </a:cubicBezTo>
                <a:cubicBezTo>
                  <a:pt x="245" y="1099"/>
                  <a:pt x="245" y="1099"/>
                  <a:pt x="270" y="1105"/>
                </a:cubicBezTo>
                <a:cubicBezTo>
                  <a:pt x="258" y="1105"/>
                  <a:pt x="264" y="1105"/>
                  <a:pt x="245" y="1099"/>
                </a:cubicBezTo>
                <a:cubicBezTo>
                  <a:pt x="239" y="1092"/>
                  <a:pt x="226" y="1092"/>
                  <a:pt x="214" y="1086"/>
                </a:cubicBezTo>
                <a:cubicBezTo>
                  <a:pt x="208" y="1086"/>
                  <a:pt x="208" y="1086"/>
                  <a:pt x="208" y="1086"/>
                </a:cubicBezTo>
                <a:close/>
                <a:moveTo>
                  <a:pt x="264" y="1105"/>
                </a:moveTo>
                <a:cubicBezTo>
                  <a:pt x="258" y="1105"/>
                  <a:pt x="251" y="1099"/>
                  <a:pt x="251" y="1099"/>
                </a:cubicBezTo>
                <a:cubicBezTo>
                  <a:pt x="258" y="1105"/>
                  <a:pt x="258" y="1105"/>
                  <a:pt x="264" y="1105"/>
                </a:cubicBezTo>
                <a:close/>
                <a:moveTo>
                  <a:pt x="251" y="1099"/>
                </a:moveTo>
                <a:cubicBezTo>
                  <a:pt x="251" y="1099"/>
                  <a:pt x="251" y="1099"/>
                  <a:pt x="245" y="1099"/>
                </a:cubicBezTo>
                <a:cubicBezTo>
                  <a:pt x="251" y="1099"/>
                  <a:pt x="245" y="1099"/>
                  <a:pt x="251" y="1099"/>
                </a:cubicBezTo>
                <a:close/>
                <a:moveTo>
                  <a:pt x="214" y="1086"/>
                </a:moveTo>
                <a:cubicBezTo>
                  <a:pt x="214" y="1086"/>
                  <a:pt x="214" y="1086"/>
                  <a:pt x="226" y="1092"/>
                </a:cubicBezTo>
                <a:cubicBezTo>
                  <a:pt x="214" y="1086"/>
                  <a:pt x="214" y="1086"/>
                  <a:pt x="214" y="1086"/>
                </a:cubicBezTo>
                <a:close/>
                <a:moveTo>
                  <a:pt x="13" y="876"/>
                </a:moveTo>
                <a:cubicBezTo>
                  <a:pt x="13" y="883"/>
                  <a:pt x="13" y="883"/>
                  <a:pt x="13" y="889"/>
                </a:cubicBezTo>
                <a:cubicBezTo>
                  <a:pt x="13" y="876"/>
                  <a:pt x="13" y="870"/>
                  <a:pt x="0" y="857"/>
                </a:cubicBezTo>
                <a:cubicBezTo>
                  <a:pt x="0" y="857"/>
                  <a:pt x="0" y="857"/>
                  <a:pt x="13" y="876"/>
                </a:cubicBezTo>
                <a:close/>
                <a:moveTo>
                  <a:pt x="107" y="1035"/>
                </a:moveTo>
                <a:cubicBezTo>
                  <a:pt x="120" y="1035"/>
                  <a:pt x="120" y="1035"/>
                  <a:pt x="120" y="1035"/>
                </a:cubicBezTo>
                <a:cubicBezTo>
                  <a:pt x="120" y="1035"/>
                  <a:pt x="120" y="1035"/>
                  <a:pt x="107" y="1035"/>
                </a:cubicBezTo>
                <a:close/>
                <a:moveTo>
                  <a:pt x="70" y="991"/>
                </a:moveTo>
                <a:cubicBezTo>
                  <a:pt x="70" y="991"/>
                  <a:pt x="70" y="991"/>
                  <a:pt x="70" y="984"/>
                </a:cubicBezTo>
                <a:cubicBezTo>
                  <a:pt x="70" y="991"/>
                  <a:pt x="70" y="991"/>
                  <a:pt x="70" y="991"/>
                </a:cubicBezTo>
                <a:cubicBezTo>
                  <a:pt x="76" y="991"/>
                  <a:pt x="76" y="997"/>
                  <a:pt x="76" y="997"/>
                </a:cubicBezTo>
                <a:cubicBezTo>
                  <a:pt x="76" y="997"/>
                  <a:pt x="76" y="991"/>
                  <a:pt x="70" y="991"/>
                </a:cubicBezTo>
                <a:cubicBezTo>
                  <a:pt x="70" y="984"/>
                  <a:pt x="70" y="984"/>
                  <a:pt x="70" y="991"/>
                </a:cubicBezTo>
                <a:close/>
                <a:moveTo>
                  <a:pt x="57" y="978"/>
                </a:moveTo>
                <a:cubicBezTo>
                  <a:pt x="51" y="972"/>
                  <a:pt x="51" y="965"/>
                  <a:pt x="44" y="953"/>
                </a:cubicBezTo>
                <a:cubicBezTo>
                  <a:pt x="51" y="965"/>
                  <a:pt x="51" y="965"/>
                  <a:pt x="57" y="978"/>
                </a:cubicBezTo>
                <a:close/>
                <a:moveTo>
                  <a:pt x="88" y="1016"/>
                </a:moveTo>
                <a:cubicBezTo>
                  <a:pt x="88" y="1016"/>
                  <a:pt x="88" y="1016"/>
                  <a:pt x="88" y="1016"/>
                </a:cubicBezTo>
                <a:cubicBezTo>
                  <a:pt x="88" y="1016"/>
                  <a:pt x="88" y="1016"/>
                  <a:pt x="88" y="1003"/>
                </a:cubicBezTo>
                <a:cubicBezTo>
                  <a:pt x="88" y="1016"/>
                  <a:pt x="88" y="1016"/>
                  <a:pt x="88" y="1016"/>
                </a:cubicBezTo>
                <a:close/>
                <a:moveTo>
                  <a:pt x="38" y="953"/>
                </a:moveTo>
                <a:cubicBezTo>
                  <a:pt x="44" y="953"/>
                  <a:pt x="44" y="953"/>
                  <a:pt x="44" y="953"/>
                </a:cubicBezTo>
                <a:cubicBezTo>
                  <a:pt x="38" y="946"/>
                  <a:pt x="38" y="940"/>
                  <a:pt x="32" y="934"/>
                </a:cubicBezTo>
                <a:cubicBezTo>
                  <a:pt x="32" y="940"/>
                  <a:pt x="38" y="946"/>
                  <a:pt x="38" y="953"/>
                </a:cubicBezTo>
                <a:close/>
                <a:moveTo>
                  <a:pt x="584" y="1168"/>
                </a:moveTo>
                <a:cubicBezTo>
                  <a:pt x="572" y="1162"/>
                  <a:pt x="553" y="1162"/>
                  <a:pt x="540" y="1162"/>
                </a:cubicBezTo>
                <a:cubicBezTo>
                  <a:pt x="546" y="1162"/>
                  <a:pt x="565" y="1162"/>
                  <a:pt x="572" y="1168"/>
                </a:cubicBezTo>
                <a:cubicBezTo>
                  <a:pt x="572" y="1162"/>
                  <a:pt x="565" y="1162"/>
                  <a:pt x="584" y="1168"/>
                </a:cubicBezTo>
                <a:close/>
                <a:moveTo>
                  <a:pt x="63" y="642"/>
                </a:moveTo>
                <a:cubicBezTo>
                  <a:pt x="63" y="648"/>
                  <a:pt x="57" y="648"/>
                  <a:pt x="57" y="648"/>
                </a:cubicBezTo>
                <a:cubicBezTo>
                  <a:pt x="57" y="648"/>
                  <a:pt x="57" y="648"/>
                  <a:pt x="57" y="648"/>
                </a:cubicBezTo>
                <a:cubicBezTo>
                  <a:pt x="57" y="648"/>
                  <a:pt x="57" y="648"/>
                  <a:pt x="63" y="642"/>
                </a:cubicBezTo>
                <a:cubicBezTo>
                  <a:pt x="63" y="642"/>
                  <a:pt x="63" y="642"/>
                  <a:pt x="70" y="635"/>
                </a:cubicBezTo>
                <a:cubicBezTo>
                  <a:pt x="63" y="642"/>
                  <a:pt x="63" y="648"/>
                  <a:pt x="57" y="648"/>
                </a:cubicBezTo>
                <a:cubicBezTo>
                  <a:pt x="63" y="642"/>
                  <a:pt x="63" y="642"/>
                  <a:pt x="63" y="642"/>
                </a:cubicBezTo>
                <a:cubicBezTo>
                  <a:pt x="51" y="661"/>
                  <a:pt x="57" y="648"/>
                  <a:pt x="44" y="667"/>
                </a:cubicBezTo>
                <a:cubicBezTo>
                  <a:pt x="51" y="661"/>
                  <a:pt x="57" y="648"/>
                  <a:pt x="63" y="642"/>
                </a:cubicBezTo>
                <a:cubicBezTo>
                  <a:pt x="63" y="642"/>
                  <a:pt x="63" y="642"/>
                  <a:pt x="63" y="642"/>
                </a:cubicBezTo>
                <a:close/>
                <a:moveTo>
                  <a:pt x="823" y="1162"/>
                </a:moveTo>
                <a:cubicBezTo>
                  <a:pt x="823" y="1162"/>
                  <a:pt x="823" y="1162"/>
                  <a:pt x="823" y="1162"/>
                </a:cubicBezTo>
                <a:cubicBezTo>
                  <a:pt x="823" y="1162"/>
                  <a:pt x="823" y="1162"/>
                  <a:pt x="835" y="1162"/>
                </a:cubicBezTo>
                <a:cubicBezTo>
                  <a:pt x="848" y="1156"/>
                  <a:pt x="848" y="1156"/>
                  <a:pt x="823" y="1162"/>
                </a:cubicBezTo>
                <a:close/>
                <a:moveTo>
                  <a:pt x="170" y="508"/>
                </a:moveTo>
                <a:cubicBezTo>
                  <a:pt x="164" y="527"/>
                  <a:pt x="157" y="527"/>
                  <a:pt x="176" y="508"/>
                </a:cubicBezTo>
                <a:cubicBezTo>
                  <a:pt x="170" y="508"/>
                  <a:pt x="170" y="508"/>
                  <a:pt x="170" y="508"/>
                </a:cubicBezTo>
                <a:close/>
                <a:moveTo>
                  <a:pt x="615" y="1168"/>
                </a:moveTo>
                <a:cubicBezTo>
                  <a:pt x="628" y="1168"/>
                  <a:pt x="628" y="1168"/>
                  <a:pt x="628" y="1168"/>
                </a:cubicBezTo>
                <a:cubicBezTo>
                  <a:pt x="653" y="1168"/>
                  <a:pt x="685" y="1168"/>
                  <a:pt x="703" y="1168"/>
                </a:cubicBezTo>
                <a:cubicBezTo>
                  <a:pt x="647" y="1168"/>
                  <a:pt x="647" y="1168"/>
                  <a:pt x="615" y="1168"/>
                </a:cubicBezTo>
                <a:close/>
                <a:moveTo>
                  <a:pt x="1030" y="1137"/>
                </a:moveTo>
                <a:cubicBezTo>
                  <a:pt x="1042" y="1130"/>
                  <a:pt x="1042" y="1130"/>
                  <a:pt x="1042" y="1130"/>
                </a:cubicBezTo>
                <a:cubicBezTo>
                  <a:pt x="1011" y="1137"/>
                  <a:pt x="1011" y="1137"/>
                  <a:pt x="1011" y="1137"/>
                </a:cubicBezTo>
                <a:cubicBezTo>
                  <a:pt x="1030" y="1137"/>
                  <a:pt x="1030" y="1137"/>
                  <a:pt x="1030" y="1137"/>
                </a:cubicBezTo>
                <a:close/>
                <a:moveTo>
                  <a:pt x="1067" y="1124"/>
                </a:moveTo>
                <a:cubicBezTo>
                  <a:pt x="1099" y="1111"/>
                  <a:pt x="1086" y="1111"/>
                  <a:pt x="1080" y="1124"/>
                </a:cubicBezTo>
                <a:cubicBezTo>
                  <a:pt x="1067" y="1124"/>
                  <a:pt x="1067" y="1124"/>
                  <a:pt x="1067" y="1124"/>
                </a:cubicBezTo>
                <a:close/>
                <a:moveTo>
                  <a:pt x="1419" y="1003"/>
                </a:moveTo>
                <a:cubicBezTo>
                  <a:pt x="1406" y="1016"/>
                  <a:pt x="1412" y="1003"/>
                  <a:pt x="1400" y="1016"/>
                </a:cubicBezTo>
                <a:cubicBezTo>
                  <a:pt x="1419" y="1003"/>
                  <a:pt x="1419" y="1003"/>
                  <a:pt x="1419" y="1003"/>
                </a:cubicBezTo>
                <a:close/>
                <a:moveTo>
                  <a:pt x="308" y="1124"/>
                </a:moveTo>
                <a:cubicBezTo>
                  <a:pt x="308" y="1130"/>
                  <a:pt x="314" y="1130"/>
                  <a:pt x="333" y="1137"/>
                </a:cubicBezTo>
                <a:cubicBezTo>
                  <a:pt x="333" y="1137"/>
                  <a:pt x="333" y="1137"/>
                  <a:pt x="333" y="1130"/>
                </a:cubicBezTo>
                <a:cubicBezTo>
                  <a:pt x="327" y="1130"/>
                  <a:pt x="321" y="1130"/>
                  <a:pt x="314" y="1130"/>
                </a:cubicBezTo>
                <a:cubicBezTo>
                  <a:pt x="308" y="1124"/>
                  <a:pt x="308" y="1124"/>
                  <a:pt x="308" y="1124"/>
                </a:cubicBezTo>
                <a:close/>
                <a:moveTo>
                  <a:pt x="352" y="381"/>
                </a:moveTo>
                <a:cubicBezTo>
                  <a:pt x="358" y="381"/>
                  <a:pt x="358" y="381"/>
                  <a:pt x="358" y="381"/>
                </a:cubicBezTo>
                <a:cubicBezTo>
                  <a:pt x="346" y="381"/>
                  <a:pt x="352" y="381"/>
                  <a:pt x="352" y="381"/>
                </a:cubicBezTo>
                <a:close/>
                <a:moveTo>
                  <a:pt x="590" y="1168"/>
                </a:moveTo>
                <a:cubicBezTo>
                  <a:pt x="590" y="1168"/>
                  <a:pt x="590" y="1168"/>
                  <a:pt x="615" y="1168"/>
                </a:cubicBezTo>
                <a:cubicBezTo>
                  <a:pt x="615" y="1168"/>
                  <a:pt x="609" y="1168"/>
                  <a:pt x="597" y="1168"/>
                </a:cubicBezTo>
                <a:cubicBezTo>
                  <a:pt x="590" y="1168"/>
                  <a:pt x="590" y="1168"/>
                  <a:pt x="590" y="1168"/>
                </a:cubicBezTo>
                <a:close/>
                <a:moveTo>
                  <a:pt x="1055" y="1130"/>
                </a:moveTo>
                <a:cubicBezTo>
                  <a:pt x="1055" y="1130"/>
                  <a:pt x="1055" y="1130"/>
                  <a:pt x="1048" y="1130"/>
                </a:cubicBezTo>
                <a:cubicBezTo>
                  <a:pt x="1055" y="1130"/>
                  <a:pt x="1055" y="1130"/>
                  <a:pt x="1055" y="1130"/>
                </a:cubicBezTo>
                <a:close/>
                <a:moveTo>
                  <a:pt x="1048" y="1130"/>
                </a:moveTo>
                <a:cubicBezTo>
                  <a:pt x="1048" y="1130"/>
                  <a:pt x="1048" y="1130"/>
                  <a:pt x="1042" y="1130"/>
                </a:cubicBezTo>
                <a:cubicBezTo>
                  <a:pt x="1048" y="1130"/>
                  <a:pt x="1048" y="1130"/>
                  <a:pt x="1048" y="1130"/>
                </a:cubicBezTo>
                <a:close/>
                <a:moveTo>
                  <a:pt x="1701" y="781"/>
                </a:moveTo>
                <a:cubicBezTo>
                  <a:pt x="1707" y="769"/>
                  <a:pt x="1707" y="769"/>
                  <a:pt x="1707" y="769"/>
                </a:cubicBezTo>
                <a:cubicBezTo>
                  <a:pt x="1695" y="788"/>
                  <a:pt x="1695" y="788"/>
                  <a:pt x="1695" y="788"/>
                </a:cubicBezTo>
                <a:cubicBezTo>
                  <a:pt x="1701" y="781"/>
                  <a:pt x="1701" y="781"/>
                  <a:pt x="1701" y="781"/>
                </a:cubicBezTo>
                <a:close/>
                <a:moveTo>
                  <a:pt x="390" y="1143"/>
                </a:moveTo>
                <a:cubicBezTo>
                  <a:pt x="390" y="1143"/>
                  <a:pt x="390" y="1143"/>
                  <a:pt x="390" y="1143"/>
                </a:cubicBezTo>
                <a:cubicBezTo>
                  <a:pt x="390" y="1143"/>
                  <a:pt x="390" y="1143"/>
                  <a:pt x="390" y="1143"/>
                </a:cubicBezTo>
                <a:close/>
                <a:moveTo>
                  <a:pt x="371" y="1143"/>
                </a:moveTo>
                <a:cubicBezTo>
                  <a:pt x="383" y="1143"/>
                  <a:pt x="383" y="1143"/>
                  <a:pt x="371" y="1143"/>
                </a:cubicBezTo>
                <a:close/>
                <a:moveTo>
                  <a:pt x="371" y="1143"/>
                </a:moveTo>
                <a:cubicBezTo>
                  <a:pt x="371" y="1143"/>
                  <a:pt x="371" y="1143"/>
                  <a:pt x="371" y="1143"/>
                </a:cubicBezTo>
                <a:cubicBezTo>
                  <a:pt x="371" y="1143"/>
                  <a:pt x="371" y="1143"/>
                  <a:pt x="371" y="1143"/>
                </a:cubicBezTo>
                <a:close/>
                <a:moveTo>
                  <a:pt x="390" y="1143"/>
                </a:moveTo>
                <a:cubicBezTo>
                  <a:pt x="383" y="1143"/>
                  <a:pt x="383" y="1143"/>
                  <a:pt x="383" y="1143"/>
                </a:cubicBezTo>
                <a:cubicBezTo>
                  <a:pt x="383" y="1143"/>
                  <a:pt x="383" y="1143"/>
                  <a:pt x="390" y="1143"/>
                </a:cubicBezTo>
                <a:close/>
                <a:moveTo>
                  <a:pt x="383" y="1143"/>
                </a:moveTo>
                <a:cubicBezTo>
                  <a:pt x="377" y="1143"/>
                  <a:pt x="371" y="1143"/>
                  <a:pt x="371" y="1143"/>
                </a:cubicBezTo>
                <a:cubicBezTo>
                  <a:pt x="377" y="1143"/>
                  <a:pt x="377" y="1143"/>
                  <a:pt x="383" y="1143"/>
                </a:cubicBezTo>
                <a:close/>
                <a:moveTo>
                  <a:pt x="1582" y="902"/>
                </a:moveTo>
                <a:cubicBezTo>
                  <a:pt x="1607" y="883"/>
                  <a:pt x="1607" y="883"/>
                  <a:pt x="1607" y="883"/>
                </a:cubicBezTo>
                <a:cubicBezTo>
                  <a:pt x="1588" y="896"/>
                  <a:pt x="1588" y="896"/>
                  <a:pt x="1588" y="896"/>
                </a:cubicBezTo>
                <a:cubicBezTo>
                  <a:pt x="1582" y="902"/>
                  <a:pt x="1582" y="902"/>
                  <a:pt x="1582" y="902"/>
                </a:cubicBezTo>
                <a:close/>
                <a:moveTo>
                  <a:pt x="120" y="1035"/>
                </a:moveTo>
                <a:cubicBezTo>
                  <a:pt x="107" y="1035"/>
                  <a:pt x="107" y="1029"/>
                  <a:pt x="107" y="1029"/>
                </a:cubicBezTo>
                <a:cubicBezTo>
                  <a:pt x="107" y="1029"/>
                  <a:pt x="107" y="1029"/>
                  <a:pt x="107" y="1029"/>
                </a:cubicBezTo>
                <a:cubicBezTo>
                  <a:pt x="107" y="1035"/>
                  <a:pt x="120" y="1035"/>
                  <a:pt x="120" y="1035"/>
                </a:cubicBezTo>
                <a:close/>
                <a:moveTo>
                  <a:pt x="929" y="1149"/>
                </a:moveTo>
                <a:cubicBezTo>
                  <a:pt x="948" y="1149"/>
                  <a:pt x="948" y="1149"/>
                  <a:pt x="948" y="1149"/>
                </a:cubicBezTo>
                <a:cubicBezTo>
                  <a:pt x="961" y="1143"/>
                  <a:pt x="961" y="1143"/>
                  <a:pt x="961" y="1143"/>
                </a:cubicBezTo>
                <a:cubicBezTo>
                  <a:pt x="961" y="1143"/>
                  <a:pt x="961" y="1143"/>
                  <a:pt x="961" y="1143"/>
                </a:cubicBezTo>
                <a:cubicBezTo>
                  <a:pt x="929" y="1149"/>
                  <a:pt x="929" y="1149"/>
                  <a:pt x="929" y="1149"/>
                </a:cubicBezTo>
                <a:close/>
                <a:moveTo>
                  <a:pt x="132" y="1048"/>
                </a:moveTo>
                <a:cubicBezTo>
                  <a:pt x="132" y="1048"/>
                  <a:pt x="132" y="1048"/>
                  <a:pt x="132" y="1048"/>
                </a:cubicBezTo>
                <a:cubicBezTo>
                  <a:pt x="139" y="1048"/>
                  <a:pt x="139" y="1048"/>
                  <a:pt x="132" y="1048"/>
                </a:cubicBezTo>
                <a:close/>
                <a:moveTo>
                  <a:pt x="120" y="1035"/>
                </a:moveTo>
                <a:cubicBezTo>
                  <a:pt x="120" y="1035"/>
                  <a:pt x="107" y="1029"/>
                  <a:pt x="95" y="1022"/>
                </a:cubicBezTo>
                <a:cubicBezTo>
                  <a:pt x="95" y="1022"/>
                  <a:pt x="95" y="1022"/>
                  <a:pt x="107" y="1035"/>
                </a:cubicBezTo>
                <a:cubicBezTo>
                  <a:pt x="107" y="1035"/>
                  <a:pt x="107" y="1035"/>
                  <a:pt x="107" y="1035"/>
                </a:cubicBezTo>
                <a:cubicBezTo>
                  <a:pt x="120" y="1035"/>
                  <a:pt x="126" y="1042"/>
                  <a:pt x="132" y="1048"/>
                </a:cubicBezTo>
                <a:cubicBezTo>
                  <a:pt x="126" y="1042"/>
                  <a:pt x="126" y="1042"/>
                  <a:pt x="126" y="1042"/>
                </a:cubicBezTo>
                <a:cubicBezTo>
                  <a:pt x="120" y="1035"/>
                  <a:pt x="120" y="1035"/>
                  <a:pt x="120" y="1035"/>
                </a:cubicBezTo>
                <a:cubicBezTo>
                  <a:pt x="126" y="1042"/>
                  <a:pt x="126" y="1042"/>
                  <a:pt x="126" y="1042"/>
                </a:cubicBezTo>
                <a:cubicBezTo>
                  <a:pt x="126" y="1042"/>
                  <a:pt x="120" y="1042"/>
                  <a:pt x="120" y="1035"/>
                </a:cubicBezTo>
                <a:close/>
                <a:moveTo>
                  <a:pt x="308" y="1124"/>
                </a:moveTo>
                <a:cubicBezTo>
                  <a:pt x="308" y="1124"/>
                  <a:pt x="308" y="1124"/>
                  <a:pt x="308" y="1124"/>
                </a:cubicBezTo>
                <a:cubicBezTo>
                  <a:pt x="302" y="1124"/>
                  <a:pt x="302" y="1124"/>
                  <a:pt x="302" y="1124"/>
                </a:cubicBezTo>
                <a:cubicBezTo>
                  <a:pt x="277" y="1111"/>
                  <a:pt x="277" y="1111"/>
                  <a:pt x="277" y="1111"/>
                </a:cubicBezTo>
                <a:cubicBezTo>
                  <a:pt x="289" y="1111"/>
                  <a:pt x="295" y="1124"/>
                  <a:pt x="302" y="1124"/>
                </a:cubicBezTo>
                <a:cubicBezTo>
                  <a:pt x="289" y="1111"/>
                  <a:pt x="289" y="1111"/>
                  <a:pt x="289" y="1111"/>
                </a:cubicBezTo>
                <a:cubicBezTo>
                  <a:pt x="289" y="1124"/>
                  <a:pt x="289" y="1124"/>
                  <a:pt x="289" y="1124"/>
                </a:cubicBezTo>
                <a:cubicBezTo>
                  <a:pt x="302" y="1124"/>
                  <a:pt x="302" y="1124"/>
                  <a:pt x="302" y="1124"/>
                </a:cubicBezTo>
                <a:cubicBezTo>
                  <a:pt x="308" y="1124"/>
                  <a:pt x="308" y="1124"/>
                  <a:pt x="308" y="1124"/>
                </a:cubicBezTo>
                <a:cubicBezTo>
                  <a:pt x="308" y="1124"/>
                  <a:pt x="308" y="1124"/>
                  <a:pt x="308" y="1124"/>
                </a:cubicBezTo>
                <a:close/>
                <a:moveTo>
                  <a:pt x="396" y="1149"/>
                </a:moveTo>
                <a:cubicBezTo>
                  <a:pt x="408" y="1149"/>
                  <a:pt x="408" y="1149"/>
                  <a:pt x="408" y="1149"/>
                </a:cubicBezTo>
                <a:cubicBezTo>
                  <a:pt x="402" y="1149"/>
                  <a:pt x="402" y="1149"/>
                  <a:pt x="390" y="1143"/>
                </a:cubicBezTo>
                <a:cubicBezTo>
                  <a:pt x="396" y="1149"/>
                  <a:pt x="396" y="1149"/>
                  <a:pt x="396" y="1149"/>
                </a:cubicBezTo>
                <a:close/>
                <a:moveTo>
                  <a:pt x="415" y="1149"/>
                </a:moveTo>
                <a:cubicBezTo>
                  <a:pt x="415" y="1149"/>
                  <a:pt x="415" y="1149"/>
                  <a:pt x="408" y="1149"/>
                </a:cubicBezTo>
                <a:cubicBezTo>
                  <a:pt x="415" y="1149"/>
                  <a:pt x="415" y="1149"/>
                  <a:pt x="415" y="1149"/>
                </a:cubicBezTo>
                <a:close/>
                <a:moveTo>
                  <a:pt x="88" y="1003"/>
                </a:moveTo>
                <a:cubicBezTo>
                  <a:pt x="82" y="1003"/>
                  <a:pt x="82" y="1003"/>
                  <a:pt x="76" y="997"/>
                </a:cubicBezTo>
                <a:cubicBezTo>
                  <a:pt x="82" y="1003"/>
                  <a:pt x="82" y="1003"/>
                  <a:pt x="88" y="1003"/>
                </a:cubicBezTo>
                <a:close/>
                <a:moveTo>
                  <a:pt x="986" y="1143"/>
                </a:moveTo>
                <a:cubicBezTo>
                  <a:pt x="998" y="1137"/>
                  <a:pt x="998" y="1137"/>
                  <a:pt x="998" y="1137"/>
                </a:cubicBezTo>
                <a:cubicBezTo>
                  <a:pt x="973" y="1143"/>
                  <a:pt x="973" y="1143"/>
                  <a:pt x="973" y="1143"/>
                </a:cubicBezTo>
                <a:cubicBezTo>
                  <a:pt x="986" y="1143"/>
                  <a:pt x="986" y="1143"/>
                  <a:pt x="986" y="1143"/>
                </a:cubicBezTo>
                <a:close/>
              </a:path>
            </a:pathLst>
          </a:custGeom>
          <a:solidFill>
            <a:srgbClr val="CC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666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48DE546-A74E-42EC-B119-BD529C123D82}"/>
              </a:ext>
            </a:extLst>
          </p:cNvPr>
          <p:cNvSpPr txBox="1"/>
          <p:nvPr/>
        </p:nvSpPr>
        <p:spPr>
          <a:xfrm>
            <a:off x="990600" y="1351002"/>
            <a:ext cx="6858000" cy="553998"/>
          </a:xfrm>
          <a:prstGeom prst="rect">
            <a:avLst/>
          </a:prstGeom>
          <a:solidFill>
            <a:schemeClr val="accent1">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Action </a:t>
            </a:r>
          </a:p>
        </p:txBody>
      </p:sp>
      <p:sp>
        <p:nvSpPr>
          <p:cNvPr id="2" name="Title 1">
            <a:extLst>
              <a:ext uri="{FF2B5EF4-FFF2-40B4-BE49-F238E27FC236}">
                <a16:creationId xmlns:a16="http://schemas.microsoft.com/office/drawing/2014/main" id="{7C2C33B3-0646-4773-BB81-C0BFEA52CD26}"/>
              </a:ext>
            </a:extLst>
          </p:cNvPr>
          <p:cNvSpPr>
            <a:spLocks noGrp="1"/>
          </p:cNvSpPr>
          <p:nvPr>
            <p:ph type="title"/>
          </p:nvPr>
        </p:nvSpPr>
        <p:spPr>
          <a:xfrm>
            <a:off x="3136583" y="264021"/>
            <a:ext cx="5745169" cy="553998"/>
          </a:xfrm>
        </p:spPr>
        <p:txBody>
          <a:bodyPr/>
          <a:lstStyle/>
          <a:p>
            <a:pPr rtl="0" eaLnBrk="1" fontAlgn="auto" latinLnBrk="0" hangingPunct="1"/>
            <a:r>
              <a:rPr lang="en-US" sz="3200" b="1" i="0" kern="1200" spc="0" baseline="0" dirty="0">
                <a:ln>
                  <a:noFill/>
                </a:ln>
                <a:solidFill>
                  <a:schemeClr val="bg1"/>
                </a:solidFill>
                <a:effectLst/>
                <a:latin typeface="Calibri" panose="020F0502020204030204" pitchFamily="34" charset="0"/>
                <a:ea typeface="+mn-ea"/>
                <a:cs typeface="+mn-cs"/>
              </a:rPr>
              <a:t>Our work informed opportunities</a:t>
            </a:r>
            <a:endParaRPr lang="en-US" sz="3200" b="1" dirty="0">
              <a:solidFill>
                <a:schemeClr val="bg1"/>
              </a:solidFill>
              <a:effectLst/>
            </a:endParaRPr>
          </a:p>
          <a:p>
            <a:endParaRPr lang="en-US" sz="3200" b="1" dirty="0">
              <a:solidFill>
                <a:schemeClr val="bg1"/>
              </a:solidFill>
            </a:endParaRPr>
          </a:p>
        </p:txBody>
      </p:sp>
      <p:sp>
        <p:nvSpPr>
          <p:cNvPr id="4" name="Slide Number Placeholder 3">
            <a:extLst>
              <a:ext uri="{FF2B5EF4-FFF2-40B4-BE49-F238E27FC236}">
                <a16:creationId xmlns:a16="http://schemas.microsoft.com/office/drawing/2014/main" id="{6AB283DF-28A1-4640-AD61-22E05BC0FF2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D0A5D-4805-4627-8384-EBB39169728C}"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F2C2C79-242D-457C-BE4B-6F0B16F52451}"/>
              </a:ext>
            </a:extLst>
          </p:cNvPr>
          <p:cNvSpPr/>
          <p:nvPr/>
        </p:nvSpPr>
        <p:spPr>
          <a:xfrm>
            <a:off x="665438" y="2136369"/>
            <a:ext cx="2264736" cy="923330"/>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Transform HR practices </a:t>
            </a:r>
            <a:r>
              <a:rPr kumimoji="0" lang="en-US" sz="1400" b="1" i="0" u="none" strike="noStrike" kern="1200" cap="none" spc="0" normalizeH="0" baseline="0" noProof="0" dirty="0">
                <a:ln>
                  <a:noFill/>
                </a:ln>
                <a:effectLst/>
                <a:uLnTx/>
                <a:uFillTx/>
                <a:latin typeface="Calibri"/>
                <a:ea typeface="+mn-ea"/>
                <a:cs typeface="+mn-cs"/>
              </a:rPr>
              <a:t>(certifications, employee referrals, etc.) </a:t>
            </a:r>
            <a:endParaRPr kumimoji="0" lang="en-US" sz="1400" b="0" i="0" u="none" strike="noStrike" kern="1200" cap="none" spc="0" normalizeH="0" baseline="0" noProof="0" dirty="0">
              <a:ln>
                <a:noFill/>
              </a:ln>
              <a:effectLst/>
              <a:uLnTx/>
              <a:uFillTx/>
              <a:latin typeface="Calibri"/>
              <a:ea typeface="+mn-ea"/>
              <a:cs typeface="+mn-cs"/>
            </a:endParaRPr>
          </a:p>
        </p:txBody>
      </p:sp>
      <p:sp>
        <p:nvSpPr>
          <p:cNvPr id="8" name="Rectangle 7">
            <a:extLst>
              <a:ext uri="{FF2B5EF4-FFF2-40B4-BE49-F238E27FC236}">
                <a16:creationId xmlns:a16="http://schemas.microsoft.com/office/drawing/2014/main" id="{21E29B0F-E183-4A0F-BDE4-CDCFD2EFE0A9}"/>
              </a:ext>
            </a:extLst>
          </p:cNvPr>
          <p:cNvSpPr/>
          <p:nvPr/>
        </p:nvSpPr>
        <p:spPr>
          <a:xfrm>
            <a:off x="2500286" y="3185646"/>
            <a:ext cx="3657600" cy="707886"/>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Improve technology for job seekers</a:t>
            </a:r>
            <a:endParaRPr kumimoji="0" lang="en-US" sz="2000" b="0" i="0" u="none" strike="noStrike" kern="1200" cap="none" spc="0" normalizeH="0" baseline="0" noProof="0" dirty="0">
              <a:ln>
                <a:noFill/>
              </a:ln>
              <a:effectLst/>
              <a:uLnTx/>
              <a:uFillTx/>
              <a:latin typeface="Calibri"/>
              <a:ea typeface="+mn-ea"/>
              <a:cs typeface="+mn-cs"/>
            </a:endParaRPr>
          </a:p>
        </p:txBody>
      </p:sp>
      <p:sp>
        <p:nvSpPr>
          <p:cNvPr id="9" name="Rectangle 8">
            <a:extLst>
              <a:ext uri="{FF2B5EF4-FFF2-40B4-BE49-F238E27FC236}">
                <a16:creationId xmlns:a16="http://schemas.microsoft.com/office/drawing/2014/main" id="{AC05425B-5F44-4C40-AD14-3E0783857208}"/>
              </a:ext>
            </a:extLst>
          </p:cNvPr>
          <p:cNvSpPr/>
          <p:nvPr/>
        </p:nvSpPr>
        <p:spPr>
          <a:xfrm>
            <a:off x="3352800" y="2244091"/>
            <a:ext cx="2133600" cy="707886"/>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Establish model companies</a:t>
            </a:r>
            <a:endParaRPr kumimoji="0" lang="en-US" sz="2000" b="0" i="0" u="none" strike="noStrike" kern="1200" cap="none" spc="0" normalizeH="0" baseline="0" noProof="0" dirty="0">
              <a:ln>
                <a:noFill/>
              </a:ln>
              <a:effectLst/>
              <a:uLnTx/>
              <a:uFillTx/>
              <a:latin typeface="Calibri"/>
              <a:ea typeface="+mn-ea"/>
              <a:cs typeface="+mn-cs"/>
            </a:endParaRPr>
          </a:p>
        </p:txBody>
      </p:sp>
      <p:sp>
        <p:nvSpPr>
          <p:cNvPr id="17" name="Rectangle 16">
            <a:extLst>
              <a:ext uri="{FF2B5EF4-FFF2-40B4-BE49-F238E27FC236}">
                <a16:creationId xmlns:a16="http://schemas.microsoft.com/office/drawing/2014/main" id="{4CDC9CE9-7567-459C-B6F3-0A7F55190B66}"/>
              </a:ext>
            </a:extLst>
          </p:cNvPr>
          <p:cNvSpPr/>
          <p:nvPr/>
        </p:nvSpPr>
        <p:spPr>
          <a:xfrm>
            <a:off x="5715000" y="2263914"/>
            <a:ext cx="2264736" cy="707886"/>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Build on current communities</a:t>
            </a:r>
            <a:endParaRPr kumimoji="0" lang="en-US" sz="2000" b="0" i="0" u="none" strike="noStrike" kern="1200" cap="none" spc="0" normalizeH="0" baseline="0" noProof="0" dirty="0">
              <a:ln>
                <a:noFill/>
              </a:ln>
              <a:effectLst/>
              <a:uLnTx/>
              <a:uFillTx/>
              <a:latin typeface="Calibri"/>
              <a:ea typeface="+mn-ea"/>
              <a:cs typeface="+mn-cs"/>
            </a:endParaRPr>
          </a:p>
        </p:txBody>
      </p:sp>
      <p:sp>
        <p:nvSpPr>
          <p:cNvPr id="18" name="TextBox 17">
            <a:extLst>
              <a:ext uri="{FF2B5EF4-FFF2-40B4-BE49-F238E27FC236}">
                <a16:creationId xmlns:a16="http://schemas.microsoft.com/office/drawing/2014/main" id="{EAFEFE54-4802-4148-944D-0E7C22808962}"/>
              </a:ext>
            </a:extLst>
          </p:cNvPr>
          <p:cNvSpPr txBox="1"/>
          <p:nvPr/>
        </p:nvSpPr>
        <p:spPr>
          <a:xfrm>
            <a:off x="990600" y="5008602"/>
            <a:ext cx="6858000" cy="553998"/>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a:ea typeface="+mn-ea"/>
                <a:cs typeface="+mn-cs"/>
              </a:rPr>
              <a:t>Learning</a:t>
            </a:r>
          </a:p>
        </p:txBody>
      </p:sp>
      <p:sp>
        <p:nvSpPr>
          <p:cNvPr id="19" name="TextBox 18">
            <a:extLst>
              <a:ext uri="{FF2B5EF4-FFF2-40B4-BE49-F238E27FC236}">
                <a16:creationId xmlns:a16="http://schemas.microsoft.com/office/drawing/2014/main" id="{F2A196D6-E651-4954-8D7A-F9E8F5AEE1AE}"/>
              </a:ext>
            </a:extLst>
          </p:cNvPr>
          <p:cNvSpPr txBox="1"/>
          <p:nvPr/>
        </p:nvSpPr>
        <p:spPr>
          <a:xfrm>
            <a:off x="1371600" y="5691257"/>
            <a:ext cx="2674052" cy="707886"/>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Increase knowledge of the pipeline</a:t>
            </a:r>
            <a:endParaRPr kumimoji="0" lang="en-US" sz="1400" b="1" i="0" u="none" strike="noStrike" kern="1200" cap="none" spc="0" normalizeH="0" baseline="0" noProof="0" dirty="0">
              <a:ln>
                <a:noFill/>
              </a:ln>
              <a:effectLst/>
              <a:uLnTx/>
              <a:uFillTx/>
              <a:latin typeface="Calibri"/>
              <a:ea typeface="+mn-ea"/>
              <a:cs typeface="+mn-cs"/>
            </a:endParaRPr>
          </a:p>
        </p:txBody>
      </p:sp>
      <p:sp>
        <p:nvSpPr>
          <p:cNvPr id="20" name="TextBox 19">
            <a:extLst>
              <a:ext uri="{FF2B5EF4-FFF2-40B4-BE49-F238E27FC236}">
                <a16:creationId xmlns:a16="http://schemas.microsoft.com/office/drawing/2014/main" id="{8F58647A-C699-4E6E-B6C4-6BBF380B05B4}"/>
              </a:ext>
            </a:extLst>
          </p:cNvPr>
          <p:cNvSpPr txBox="1"/>
          <p:nvPr/>
        </p:nvSpPr>
        <p:spPr>
          <a:xfrm>
            <a:off x="4572000" y="5691257"/>
            <a:ext cx="2674052" cy="707886"/>
          </a:xfrm>
          <a:prstGeom prst="rect">
            <a:avLst/>
          </a:prstGeom>
          <a:solidFill>
            <a:schemeClr val="accent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Increase knowledge of policy levers</a:t>
            </a:r>
            <a:endParaRPr kumimoji="0" lang="en-US" sz="1400" b="0" i="0" u="none" strike="noStrike" kern="1200" cap="none" spc="0" normalizeH="0" baseline="0" noProof="0" dirty="0">
              <a:ln>
                <a:noFill/>
              </a:ln>
              <a:effectLst/>
              <a:uLnTx/>
              <a:uFillTx/>
              <a:latin typeface="Calibri"/>
              <a:ea typeface="+mn-ea"/>
              <a:cs typeface="+mn-cs"/>
            </a:endParaRPr>
          </a:p>
        </p:txBody>
      </p:sp>
      <p:sp>
        <p:nvSpPr>
          <p:cNvPr id="13" name="Rectangle 12">
            <a:extLst>
              <a:ext uri="{FF2B5EF4-FFF2-40B4-BE49-F238E27FC236}">
                <a16:creationId xmlns:a16="http://schemas.microsoft.com/office/drawing/2014/main" id="{4F5B9AFF-9A52-4F49-BD40-532714F6E454}"/>
              </a:ext>
            </a:extLst>
          </p:cNvPr>
          <p:cNvSpPr/>
          <p:nvPr/>
        </p:nvSpPr>
        <p:spPr>
          <a:xfrm>
            <a:off x="4876800" y="3982824"/>
            <a:ext cx="2264736" cy="707886"/>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Company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Cohorts</a:t>
            </a:r>
          </a:p>
        </p:txBody>
      </p:sp>
      <p:sp>
        <p:nvSpPr>
          <p:cNvPr id="15" name="Rectangle 14">
            <a:extLst>
              <a:ext uri="{FF2B5EF4-FFF2-40B4-BE49-F238E27FC236}">
                <a16:creationId xmlns:a16="http://schemas.microsoft.com/office/drawing/2014/main" id="{F19F77B9-AB5C-4810-AFA4-CEAC08B9175B}"/>
              </a:ext>
            </a:extLst>
          </p:cNvPr>
          <p:cNvSpPr/>
          <p:nvPr/>
        </p:nvSpPr>
        <p:spPr>
          <a:xfrm>
            <a:off x="1697664" y="3997307"/>
            <a:ext cx="2264736" cy="707886"/>
          </a:xfrm>
          <a:prstGeom prst="rect">
            <a:avLst/>
          </a:prstGeom>
          <a:solidFill>
            <a:schemeClr val="accent1">
              <a:lumMod val="7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DIY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a:ea typeface="+mn-ea"/>
                <a:cs typeface="+mn-cs"/>
              </a:rPr>
              <a:t>Guide</a:t>
            </a:r>
          </a:p>
        </p:txBody>
      </p:sp>
    </p:spTree>
    <p:extLst>
      <p:ext uri="{BB962C8B-B14F-4D97-AF65-F5344CB8AC3E}">
        <p14:creationId xmlns:p14="http://schemas.microsoft.com/office/powerpoint/2010/main" val="315173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idx="4294967295"/>
          </p:nvPr>
        </p:nvSpPr>
        <p:spPr>
          <a:xfrm>
            <a:off x="3764357" y="195263"/>
            <a:ext cx="5379643" cy="996974"/>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US" sz="3200" b="1" dirty="0">
                <a:solidFill>
                  <a:schemeClr val="lt1"/>
                </a:solidFill>
                <a:latin typeface="Calibri" panose="020F0502020204030204" pitchFamily="34" charset="0"/>
                <a:ea typeface="Libre Baskerville"/>
                <a:cs typeface="Calibri" panose="020F0502020204030204" pitchFamily="34" charset="0"/>
                <a:sym typeface="Libre Baskerville"/>
              </a:rPr>
              <a:t>Examples: </a:t>
            </a:r>
            <a: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t>The Ford Foundation </a:t>
            </a:r>
            <a:r>
              <a:rPr lang="en-US" sz="3200" b="1" dirty="0">
                <a:solidFill>
                  <a:schemeClr val="lt1"/>
                </a:solidFill>
                <a:latin typeface="Calibri" panose="020F0502020204030204" pitchFamily="34" charset="0"/>
                <a:ea typeface="Libre Baskerville"/>
                <a:cs typeface="Calibri" panose="020F0502020204030204" pitchFamily="34" charset="0"/>
                <a:sym typeface="Libre Baskerville"/>
              </a:rPr>
              <a:t>Includes</a:t>
            </a:r>
            <a: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t> </a:t>
            </a:r>
            <a:r>
              <a:rPr lang="en-US" sz="3200" b="1" dirty="0">
                <a:solidFill>
                  <a:schemeClr val="lt1"/>
                </a:solidFill>
                <a:latin typeface="Calibri" panose="020F0502020204030204" pitchFamily="34" charset="0"/>
                <a:ea typeface="Libre Baskerville"/>
                <a:cs typeface="Calibri" panose="020F0502020204030204" pitchFamily="34" charset="0"/>
                <a:sym typeface="Libre Baskerville"/>
              </a:rPr>
              <a:t>D</a:t>
            </a:r>
            <a: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t>isability</a:t>
            </a:r>
            <a:endParaRPr sz="3200" b="1" dirty="0">
              <a:latin typeface="Calibri" panose="020F0502020204030204" pitchFamily="34" charset="0"/>
              <a:cs typeface="Calibri" panose="020F0502020204030204" pitchFamily="34" charset="0"/>
            </a:endParaRPr>
          </a:p>
        </p:txBody>
      </p:sp>
      <p:sp>
        <p:nvSpPr>
          <p:cNvPr id="320" name="Google Shape;320;p41"/>
          <p:cNvSpPr/>
          <p:nvPr/>
        </p:nvSpPr>
        <p:spPr>
          <a:xfrm>
            <a:off x="5710320" y="1192237"/>
            <a:ext cx="3149835" cy="618630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560" dirty="0">
                <a:solidFill>
                  <a:schemeClr val="dk1"/>
                </a:solidFill>
                <a:latin typeface="Libre Baskerville" panose="020B0604020202020204" charset="0"/>
                <a:ea typeface="Libre Baskerville"/>
                <a:cs typeface="Libre Baskerville"/>
                <a:sym typeface="Libre Baskerville"/>
              </a:rPr>
              <a:t>The Ford Foundation has recently added the disability lens to their work </a:t>
            </a:r>
            <a:r>
              <a:rPr lang="en-US" sz="1560" u="sng" dirty="0">
                <a:solidFill>
                  <a:schemeClr val="hlink"/>
                </a:solidFill>
                <a:latin typeface="Libre Baskerville" panose="020B0604020202020204" charset="0"/>
                <a:ea typeface="Libre Baskerville"/>
                <a:cs typeface="Libre Baskerville"/>
                <a:sym typeface="Libre Baskerville"/>
                <a:hlinkClick r:id="rId3"/>
              </a:rPr>
              <a:t>http://bit.ly/2jOl3FL</a:t>
            </a:r>
            <a:r>
              <a:rPr lang="en-US" sz="1560" dirty="0">
                <a:solidFill>
                  <a:schemeClr val="dk1"/>
                </a:solidFill>
                <a:latin typeface="Libre Baskerville" panose="020B0604020202020204" charset="0"/>
                <a:ea typeface="Libre Baskerville"/>
                <a:cs typeface="Libre Baskerville"/>
                <a:sym typeface="Libre Baskerville"/>
              </a:rPr>
              <a:t> </a:t>
            </a:r>
            <a:endParaRPr sz="1560" dirty="0">
              <a:latin typeface="Libre Baskerville" panose="020B0604020202020204" charset="0"/>
            </a:endParaRPr>
          </a:p>
          <a:p>
            <a:pPr marL="285750" marR="0" lvl="0" indent="-285750" algn="l" rtl="0">
              <a:spcBef>
                <a:spcPts val="0"/>
              </a:spcBef>
              <a:spcAft>
                <a:spcPts val="0"/>
              </a:spcAft>
              <a:buClr>
                <a:schemeClr val="dk1"/>
              </a:buClr>
              <a:buSzPts val="1800"/>
              <a:buFont typeface="Noto Sans Symbols"/>
              <a:buChar char="❖"/>
            </a:pPr>
            <a:r>
              <a:rPr lang="en-US" sz="1560" dirty="0">
                <a:solidFill>
                  <a:schemeClr val="dk1"/>
                </a:solidFill>
                <a:latin typeface="Libre Baskerville" panose="020B0604020202020204" charset="0"/>
                <a:ea typeface="Libre Baskerville"/>
                <a:cs typeface="Libre Baskerville"/>
                <a:sym typeface="Libre Baskerville"/>
              </a:rPr>
              <a:t>Additionally, Ford’s CEO Darren Walker spoke extensively on why this impacts other funders as well: </a:t>
            </a:r>
            <a:r>
              <a:rPr lang="en-US" sz="1560" u="sng" dirty="0">
                <a:solidFill>
                  <a:schemeClr val="hlink"/>
                </a:solidFill>
                <a:latin typeface="Libre Baskerville" panose="020B0604020202020204" charset="0"/>
                <a:ea typeface="Libre Baskerville"/>
                <a:cs typeface="Libre Baskerville"/>
                <a:sym typeface="Libre Baskerville"/>
                <a:hlinkClick r:id="rId4"/>
              </a:rPr>
              <a:t>http://bit.ly/2nr4moJ</a:t>
            </a:r>
            <a:r>
              <a:rPr lang="en-US" sz="1560" dirty="0">
                <a:solidFill>
                  <a:schemeClr val="dk1"/>
                </a:solidFill>
                <a:latin typeface="Libre Baskerville" panose="020B0604020202020204" charset="0"/>
                <a:ea typeface="Libre Baskerville"/>
                <a:cs typeface="Libre Baskerville"/>
                <a:sym typeface="Libre Baskerville"/>
              </a:rPr>
              <a:t> </a:t>
            </a:r>
            <a:endParaRPr sz="1560" dirty="0">
              <a:latin typeface="Libre Baskerville" panose="020B0604020202020204" charset="0"/>
            </a:endParaRPr>
          </a:p>
          <a:p>
            <a:pPr marL="285750" marR="0" lvl="0" indent="-285750" algn="l" rtl="0">
              <a:spcBef>
                <a:spcPts val="0"/>
              </a:spcBef>
              <a:spcAft>
                <a:spcPts val="0"/>
              </a:spcAft>
              <a:buClr>
                <a:schemeClr val="dk1"/>
              </a:buClr>
              <a:buSzPts val="1800"/>
              <a:buFont typeface="Noto Sans Symbols"/>
              <a:buChar char="❖"/>
            </a:pPr>
            <a:r>
              <a:rPr lang="en-US" sz="1560" dirty="0">
                <a:solidFill>
                  <a:schemeClr val="dk1"/>
                </a:solidFill>
                <a:latin typeface="Libre Baskerville" panose="020B0604020202020204" charset="0"/>
                <a:ea typeface="Libre Baskerville"/>
                <a:cs typeface="Libre Baskerville"/>
                <a:sym typeface="Libre Baskerville"/>
              </a:rPr>
              <a:t>Here is Darren Walker’s original letter:  </a:t>
            </a:r>
            <a:r>
              <a:rPr lang="en-US" sz="1560" u="sng" dirty="0">
                <a:solidFill>
                  <a:schemeClr val="hlink"/>
                </a:solidFill>
                <a:latin typeface="Libre Baskerville" panose="020B0604020202020204" charset="0"/>
                <a:ea typeface="Libre Baskerville"/>
                <a:cs typeface="Libre Baskerville"/>
                <a:sym typeface="Libre Baskerville"/>
                <a:hlinkClick r:id="rId5"/>
              </a:rPr>
              <a:t>http://bit.ly/2Bxy0Lk</a:t>
            </a:r>
            <a:r>
              <a:rPr lang="en-US" sz="1560" dirty="0">
                <a:solidFill>
                  <a:schemeClr val="dk1"/>
                </a:solidFill>
                <a:latin typeface="Libre Baskerville" panose="020B0604020202020204" charset="0"/>
                <a:ea typeface="Libre Baskerville"/>
                <a:cs typeface="Libre Baskerville"/>
                <a:sym typeface="Libre Baskerville"/>
              </a:rPr>
              <a:t> </a:t>
            </a:r>
            <a:endParaRPr sz="1560" dirty="0">
              <a:latin typeface="Libre Baskerville" panose="020B0604020202020204" charset="0"/>
            </a:endParaRPr>
          </a:p>
          <a:p>
            <a:pPr marL="285750" marR="0" lvl="0" indent="-285750" algn="l" rtl="0">
              <a:spcBef>
                <a:spcPts val="0"/>
              </a:spcBef>
              <a:spcAft>
                <a:spcPts val="0"/>
              </a:spcAft>
              <a:buClr>
                <a:schemeClr val="dk1"/>
              </a:buClr>
              <a:buSzPts val="1800"/>
              <a:buFont typeface="Noto Sans Symbols"/>
              <a:buChar char="❖"/>
            </a:pPr>
            <a:r>
              <a:rPr lang="en-US" sz="1560" dirty="0">
                <a:solidFill>
                  <a:schemeClr val="dk1"/>
                </a:solidFill>
                <a:latin typeface="Libre Baskerville" panose="020B0604020202020204" charset="0"/>
                <a:ea typeface="Libre Baskerville"/>
                <a:cs typeface="Libre Baskerville"/>
                <a:sym typeface="Libre Baskerville"/>
              </a:rPr>
              <a:t>This is the response of the co-authors of the Americans with Disabilities Act: </a:t>
            </a:r>
            <a:r>
              <a:rPr lang="en-US" sz="1560" u="sng" dirty="0">
                <a:solidFill>
                  <a:schemeClr val="hlink"/>
                </a:solidFill>
                <a:latin typeface="Libre Baskerville" panose="020B0604020202020204" charset="0"/>
                <a:ea typeface="Libre Baskerville"/>
                <a:cs typeface="Libre Baskerville"/>
                <a:sym typeface="Libre Baskerville"/>
                <a:hlinkClick r:id="rId6"/>
              </a:rPr>
              <a:t>http://bit.ly/2AueSyx</a:t>
            </a:r>
            <a:r>
              <a:rPr lang="en-US" sz="1560" dirty="0">
                <a:solidFill>
                  <a:schemeClr val="dk1"/>
                </a:solidFill>
                <a:latin typeface="Libre Baskerville" panose="020B0604020202020204" charset="0"/>
                <a:ea typeface="Libre Baskerville"/>
                <a:cs typeface="Libre Baskerville"/>
                <a:sym typeface="Libre Baskerville"/>
              </a:rPr>
              <a:t> </a:t>
            </a:r>
            <a:endParaRPr sz="1560" dirty="0">
              <a:latin typeface="Libre Baskerville" panose="020B0604020202020204" charset="0"/>
            </a:endParaRPr>
          </a:p>
          <a:p>
            <a:pPr marL="285750" marR="0" lvl="0" indent="-285750" algn="l" rtl="0">
              <a:spcBef>
                <a:spcPts val="0"/>
              </a:spcBef>
              <a:spcAft>
                <a:spcPts val="0"/>
              </a:spcAft>
              <a:buClr>
                <a:schemeClr val="dk1"/>
              </a:buClr>
              <a:buSzPts val="1800"/>
              <a:buFont typeface="Noto Sans Symbols"/>
              <a:buChar char="❖"/>
            </a:pPr>
            <a:r>
              <a:rPr lang="en-US" sz="1560" dirty="0">
                <a:solidFill>
                  <a:schemeClr val="dk1"/>
                </a:solidFill>
                <a:latin typeface="Libre Baskerville" panose="020B0604020202020204" charset="0"/>
                <a:ea typeface="Libre Baskerville"/>
                <a:cs typeface="Libre Baskerville"/>
                <a:sym typeface="Libre Baskerville"/>
              </a:rPr>
              <a:t>Watch the Darren Walker-Sen. Tom Harkin interview on YouTube: </a:t>
            </a:r>
            <a:r>
              <a:rPr lang="en-US" sz="1560" u="sng" dirty="0">
                <a:solidFill>
                  <a:schemeClr val="hlink"/>
                </a:solidFill>
                <a:latin typeface="Libre Baskerville" panose="020B0604020202020204" charset="0"/>
                <a:ea typeface="Libre Baskerville"/>
                <a:cs typeface="Libre Baskerville"/>
                <a:sym typeface="Libre Baskerville"/>
                <a:hlinkClick r:id="rId7"/>
              </a:rPr>
              <a:t>http://bit.ly/2zrgFpE</a:t>
            </a:r>
            <a:r>
              <a:rPr lang="en-US" sz="1560" dirty="0">
                <a:solidFill>
                  <a:schemeClr val="dk1"/>
                </a:solidFill>
                <a:latin typeface="Libre Baskerville" panose="020B0604020202020204" charset="0"/>
                <a:ea typeface="Libre Baskerville"/>
                <a:cs typeface="Libre Baskerville"/>
                <a:sym typeface="Libre Baskerville"/>
              </a:rPr>
              <a:t> </a:t>
            </a:r>
            <a:endParaRPr sz="1560" dirty="0">
              <a:latin typeface="Libre Baskerville" panose="020B0604020202020204" charset="0"/>
            </a:endParaRPr>
          </a:p>
          <a:p>
            <a:pPr marL="285750" marR="0" lvl="0" indent="-171450" algn="l" rtl="0">
              <a:spcBef>
                <a:spcPts val="0"/>
              </a:spcBef>
              <a:spcAft>
                <a:spcPts val="0"/>
              </a:spcAft>
              <a:buClr>
                <a:schemeClr val="dk1"/>
              </a:buClr>
              <a:buSzPts val="1800"/>
              <a:buFont typeface="Noto Sans Symbols"/>
              <a:buNone/>
            </a:pPr>
            <a:endParaRPr sz="1560" dirty="0">
              <a:solidFill>
                <a:schemeClr val="dk1"/>
              </a:solidFill>
              <a:latin typeface="Libre Baskerville" panose="020B0604020202020204" charset="0"/>
              <a:ea typeface="Libre Baskerville"/>
              <a:cs typeface="Libre Baskerville"/>
              <a:sym typeface="Libre Baskerville"/>
            </a:endParaRPr>
          </a:p>
          <a:p>
            <a:pPr marL="285750" marR="0" lvl="0" indent="-171450" algn="l" rtl="0">
              <a:spcBef>
                <a:spcPts val="0"/>
              </a:spcBef>
              <a:spcAft>
                <a:spcPts val="0"/>
              </a:spcAft>
              <a:buClr>
                <a:schemeClr val="dk1"/>
              </a:buClr>
              <a:buSzPts val="1800"/>
              <a:buFont typeface="Noto Sans Symbols"/>
              <a:buNone/>
            </a:pPr>
            <a:endParaRPr sz="1560" dirty="0">
              <a:solidFill>
                <a:schemeClr val="dk1"/>
              </a:solidFill>
              <a:latin typeface="Libre Baskerville" panose="020B0604020202020204" charset="0"/>
              <a:ea typeface="Libre Baskerville"/>
              <a:cs typeface="Libre Baskerville"/>
              <a:sym typeface="Libre Baskerville"/>
            </a:endParaRPr>
          </a:p>
        </p:txBody>
      </p:sp>
      <p:sp>
        <p:nvSpPr>
          <p:cNvPr id="321" name="Google Shape;321;p41"/>
          <p:cNvSpPr txBox="1"/>
          <p:nvPr/>
        </p:nvSpPr>
        <p:spPr>
          <a:xfrm>
            <a:off x="6818891" y="6391878"/>
            <a:ext cx="2041264" cy="268852"/>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746">
                <a:solidFill>
                  <a:srgbClr val="888888"/>
                </a:solidFill>
                <a:latin typeface="Calibri"/>
                <a:ea typeface="Calibri"/>
                <a:cs typeface="Calibri"/>
                <a:sym typeface="Calibri"/>
              </a:rPr>
              <a:t>14</a:t>
            </a:fld>
            <a:endParaRPr sz="1746">
              <a:solidFill>
                <a:srgbClr val="888888"/>
              </a:solidFill>
              <a:latin typeface="Calibri"/>
              <a:ea typeface="Calibri"/>
              <a:cs typeface="Calibri"/>
              <a:sym typeface="Calibri"/>
            </a:endParaRPr>
          </a:p>
        </p:txBody>
      </p:sp>
      <p:pic>
        <p:nvPicPr>
          <p:cNvPr id="322" name="Google Shape;322;p41" descr="Photo of Ford Foundation advertisement."/>
          <p:cNvPicPr preferRelativeResize="0"/>
          <p:nvPr/>
        </p:nvPicPr>
        <p:blipFill rotWithShape="1">
          <a:blip r:embed="rId8">
            <a:alphaModFix/>
          </a:blip>
          <a:srcRect/>
          <a:stretch/>
        </p:blipFill>
        <p:spPr>
          <a:xfrm>
            <a:off x="0" y="1192237"/>
            <a:ext cx="5665763" cy="56657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title" idx="4294967295"/>
          </p:nvPr>
        </p:nvSpPr>
        <p:spPr>
          <a:xfrm>
            <a:off x="3936097" y="357203"/>
            <a:ext cx="4957255" cy="58524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900"/>
              <a:buFont typeface="Calibri"/>
              <a:buNone/>
            </a:pPr>
            <a:b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br>
            <a:b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br>
            <a:r>
              <a:rPr lang="en-US" sz="3200" b="1" dirty="0">
                <a:solidFill>
                  <a:schemeClr val="lt1"/>
                </a:solidFill>
                <a:latin typeface="Calibri" panose="020F0502020204030204" pitchFamily="34" charset="0"/>
                <a:ea typeface="Libre Baskerville"/>
                <a:cs typeface="Calibri" panose="020F0502020204030204" pitchFamily="34" charset="0"/>
                <a:sym typeface="Libre Baskerville"/>
              </a:rPr>
              <a:t>Examples:</a:t>
            </a:r>
            <a: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t> JP Morgan Chase</a:t>
            </a:r>
            <a:b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br>
            <a:b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br>
            <a:endParaRPr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endParaRPr>
          </a:p>
        </p:txBody>
      </p:sp>
      <p:sp>
        <p:nvSpPr>
          <p:cNvPr id="329" name="Google Shape;329;p42"/>
          <p:cNvSpPr txBox="1">
            <a:spLocks noGrp="1"/>
          </p:cNvSpPr>
          <p:nvPr>
            <p:ph type="body" idx="4294967295"/>
          </p:nvPr>
        </p:nvSpPr>
        <p:spPr>
          <a:xfrm>
            <a:off x="0" y="1316038"/>
            <a:ext cx="5343525" cy="4162425"/>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450"/>
              <a:buFont typeface="Arial"/>
              <a:buNone/>
            </a:pPr>
            <a:endParaRPr sz="2000">
              <a:latin typeface="Libre Baskerville"/>
              <a:ea typeface="Libre Baskerville"/>
              <a:cs typeface="Libre Baskerville"/>
              <a:sym typeface="Libre Baskerville"/>
            </a:endParaRPr>
          </a:p>
          <a:p>
            <a:pPr marL="457200" marR="0" lvl="0" indent="-355600" algn="l" rtl="0">
              <a:lnSpc>
                <a:spcPct val="80000"/>
              </a:lnSpc>
              <a:spcBef>
                <a:spcPts val="0"/>
              </a:spcBef>
              <a:spcAft>
                <a:spcPts val="0"/>
              </a:spcAft>
              <a:buClr>
                <a:schemeClr val="dk1"/>
              </a:buClr>
              <a:buSzPts val="2000"/>
              <a:buFont typeface="Libre Baskerville"/>
              <a:buChar char="●"/>
            </a:pPr>
            <a:r>
              <a:rPr lang="en-US" sz="2000" b="1" i="0" u="sng" strike="noStrike" cap="none">
                <a:solidFill>
                  <a:schemeClr val="hlink"/>
                </a:solidFill>
                <a:latin typeface="Libre Baskerville"/>
                <a:ea typeface="Libre Baskerville"/>
                <a:cs typeface="Libre Baskerville"/>
                <a:sym typeface="Libre Baskerville"/>
                <a:hlinkClick r:id="rId3"/>
              </a:rPr>
              <a:t>J.P. Morgan</a:t>
            </a:r>
            <a:r>
              <a:rPr lang="en-US" sz="2000" b="1" i="0" u="none" strike="noStrike" cap="none">
                <a:solidFill>
                  <a:schemeClr val="dk1"/>
                </a:solidFill>
                <a:latin typeface="Libre Baskerville"/>
                <a:ea typeface="Libre Baskerville"/>
                <a:cs typeface="Libre Baskerville"/>
                <a:sym typeface="Libre Baskerville"/>
              </a:rPr>
              <a:t> has funded and initiative to cover the direct disability accommodation costs for 10 major community development and civil rights conferences for people with disabilities</a:t>
            </a:r>
            <a:endParaRPr sz="2000">
              <a:solidFill>
                <a:schemeClr val="dk1"/>
              </a:solidFill>
              <a:latin typeface="Libre Baskerville"/>
              <a:ea typeface="Libre Baskerville"/>
              <a:cs typeface="Libre Baskerville"/>
              <a:sym typeface="Libre Baskerville"/>
            </a:endParaRPr>
          </a:p>
          <a:p>
            <a:pPr marL="914400" marR="0" lvl="0" indent="0" algn="l" rtl="0">
              <a:lnSpc>
                <a:spcPct val="80000"/>
              </a:lnSpc>
              <a:spcBef>
                <a:spcPts val="0"/>
              </a:spcBef>
              <a:spcAft>
                <a:spcPts val="0"/>
              </a:spcAft>
              <a:buNone/>
            </a:pPr>
            <a:endParaRPr sz="2000">
              <a:solidFill>
                <a:schemeClr val="dk1"/>
              </a:solidFill>
              <a:latin typeface="Libre Baskerville"/>
              <a:ea typeface="Libre Baskerville"/>
              <a:cs typeface="Libre Baskerville"/>
              <a:sym typeface="Libre Baskerville"/>
            </a:endParaRPr>
          </a:p>
          <a:p>
            <a:pPr marL="457200" marR="0" lvl="0" indent="-355600" algn="l" rtl="0">
              <a:lnSpc>
                <a:spcPct val="80000"/>
              </a:lnSpc>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Important because many non profit groups and events are NOT inclusive of PwDs</a:t>
            </a:r>
            <a:endParaRPr sz="2000">
              <a:solidFill>
                <a:schemeClr val="dk1"/>
              </a:solidFill>
              <a:latin typeface="Libre Baskerville"/>
              <a:ea typeface="Libre Baskerville"/>
              <a:cs typeface="Libre Baskerville"/>
              <a:sym typeface="Libre Baskerville"/>
            </a:endParaRPr>
          </a:p>
          <a:p>
            <a:pPr marL="1371600" lvl="2" indent="-355600" rtl="0">
              <a:lnSpc>
                <a:spcPct val="80000"/>
              </a:lnSpc>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No captioned videos</a:t>
            </a:r>
            <a:endParaRPr sz="2000">
              <a:solidFill>
                <a:schemeClr val="dk1"/>
              </a:solidFill>
              <a:latin typeface="Libre Baskerville"/>
              <a:ea typeface="Libre Baskerville"/>
              <a:cs typeface="Libre Baskerville"/>
              <a:sym typeface="Libre Baskerville"/>
            </a:endParaRPr>
          </a:p>
          <a:p>
            <a:pPr marL="1371600" lvl="2" indent="-355600" rtl="0">
              <a:lnSpc>
                <a:spcPct val="80000"/>
              </a:lnSpc>
              <a:spcBef>
                <a:spcPts val="0"/>
              </a:spcBef>
              <a:spcAft>
                <a:spcPts val="0"/>
              </a:spcAft>
              <a:buClr>
                <a:schemeClr val="dk1"/>
              </a:buClr>
              <a:buSzPts val="2000"/>
              <a:buFont typeface="Libre Baskerville"/>
              <a:buChar char="■"/>
            </a:pPr>
            <a:r>
              <a:rPr lang="en-US" sz="2000">
                <a:solidFill>
                  <a:schemeClr val="dk1"/>
                </a:solidFill>
                <a:latin typeface="Libre Baskerville"/>
                <a:ea typeface="Libre Baskerville"/>
                <a:cs typeface="Libre Baskerville"/>
                <a:sym typeface="Libre Baskerville"/>
              </a:rPr>
              <a:t>Non-accessible events</a:t>
            </a:r>
            <a:endParaRPr sz="2000">
              <a:solidFill>
                <a:schemeClr val="dk1"/>
              </a:solidFill>
              <a:latin typeface="Libre Baskerville"/>
              <a:ea typeface="Libre Baskerville"/>
              <a:cs typeface="Libre Baskerville"/>
              <a:sym typeface="Libre Baskerville"/>
            </a:endParaRPr>
          </a:p>
          <a:p>
            <a:pPr marL="0" marR="0" lvl="0" indent="0" algn="l" rtl="0">
              <a:lnSpc>
                <a:spcPct val="80000"/>
              </a:lnSpc>
              <a:spcBef>
                <a:spcPts val="352"/>
              </a:spcBef>
              <a:spcAft>
                <a:spcPts val="0"/>
              </a:spcAft>
              <a:buClr>
                <a:schemeClr val="dk1"/>
              </a:buClr>
              <a:buSzPts val="450"/>
              <a:buFont typeface="Arial"/>
              <a:buNone/>
            </a:pPr>
            <a:endParaRPr sz="2000" i="0" u="none" strike="noStrike" cap="none">
              <a:solidFill>
                <a:schemeClr val="dk1"/>
              </a:solidFill>
              <a:latin typeface="Libre Baskerville"/>
              <a:ea typeface="Libre Baskerville"/>
              <a:cs typeface="Libre Baskerville"/>
              <a:sym typeface="Libre Baskerville"/>
            </a:endParaRPr>
          </a:p>
          <a:p>
            <a:pPr marL="0" marR="0" lvl="0" indent="0" algn="l" rtl="0">
              <a:lnSpc>
                <a:spcPct val="80000"/>
              </a:lnSpc>
              <a:spcBef>
                <a:spcPts val="352"/>
              </a:spcBef>
              <a:spcAft>
                <a:spcPts val="0"/>
              </a:spcAft>
              <a:buClr>
                <a:schemeClr val="dk1"/>
              </a:buClr>
              <a:buSzPts val="450"/>
              <a:buFont typeface="Arial"/>
              <a:buNone/>
            </a:pPr>
            <a:endParaRPr sz="2000">
              <a:latin typeface="Libre Baskerville"/>
              <a:ea typeface="Libre Baskerville"/>
              <a:cs typeface="Libre Baskerville"/>
              <a:sym typeface="Libre Baskerville"/>
            </a:endParaRPr>
          </a:p>
          <a:p>
            <a:pPr marL="0" marR="0" lvl="0" indent="0" algn="l" rtl="0">
              <a:lnSpc>
                <a:spcPct val="80000"/>
              </a:lnSpc>
              <a:spcBef>
                <a:spcPts val="352"/>
              </a:spcBef>
              <a:spcAft>
                <a:spcPts val="0"/>
              </a:spcAft>
              <a:buClr>
                <a:schemeClr val="dk1"/>
              </a:buClr>
              <a:buSzPts val="450"/>
              <a:buFont typeface="Arial"/>
              <a:buNone/>
            </a:pPr>
            <a:endParaRPr sz="2000" i="0" u="none" strike="noStrike" cap="none">
              <a:solidFill>
                <a:schemeClr val="dk1"/>
              </a:solidFill>
              <a:latin typeface="Libre Baskerville"/>
              <a:ea typeface="Libre Baskerville"/>
              <a:cs typeface="Libre Baskerville"/>
              <a:sym typeface="Libre Baskerville"/>
            </a:endParaRPr>
          </a:p>
          <a:p>
            <a:pPr marL="0" marR="0" lvl="0" indent="0" algn="l" rtl="0">
              <a:lnSpc>
                <a:spcPct val="80000"/>
              </a:lnSpc>
              <a:spcBef>
                <a:spcPts val="352"/>
              </a:spcBef>
              <a:spcAft>
                <a:spcPts val="0"/>
              </a:spcAft>
              <a:buClr>
                <a:schemeClr val="dk1"/>
              </a:buClr>
              <a:buSzPts val="450"/>
              <a:buFont typeface="Arial"/>
              <a:buNone/>
            </a:pPr>
            <a:endParaRPr sz="2000" i="0" u="none" strike="noStrike" cap="none">
              <a:solidFill>
                <a:schemeClr val="dk1"/>
              </a:solidFill>
              <a:latin typeface="Libre Baskerville"/>
              <a:ea typeface="Libre Baskerville"/>
              <a:cs typeface="Libre Baskerville"/>
              <a:sym typeface="Libre Baskerville"/>
            </a:endParaRPr>
          </a:p>
        </p:txBody>
      </p:sp>
      <p:pic>
        <p:nvPicPr>
          <p:cNvPr id="330" name="Google Shape;330;p42" descr="image of a crosswalk traffic sign captioned &quot;are you walking the walk&quot;"/>
          <p:cNvPicPr preferRelativeResize="0"/>
          <p:nvPr/>
        </p:nvPicPr>
        <p:blipFill rotWithShape="1">
          <a:blip r:embed="rId4">
            <a:alphaModFix/>
          </a:blip>
          <a:srcRect/>
          <a:stretch/>
        </p:blipFill>
        <p:spPr>
          <a:xfrm>
            <a:off x="5484373" y="1598901"/>
            <a:ext cx="3446450" cy="348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idx="4294967295"/>
          </p:nvPr>
        </p:nvSpPr>
        <p:spPr>
          <a:xfrm>
            <a:off x="3119171" y="106789"/>
            <a:ext cx="5815955" cy="979659"/>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en-US" sz="3200" b="1" dirty="0">
                <a:solidFill>
                  <a:schemeClr val="lt1"/>
                </a:solidFill>
                <a:latin typeface="Calibri" panose="020F0502020204030204" pitchFamily="34" charset="0"/>
                <a:ea typeface="Libre Baskerville"/>
                <a:cs typeface="Calibri" panose="020F0502020204030204" pitchFamily="34" charset="0"/>
                <a:sym typeface="Libre Baskerville"/>
              </a:rPr>
              <a:t>Examples: </a:t>
            </a:r>
            <a: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t>MacArthur Foundation </a:t>
            </a:r>
            <a:r>
              <a:rPr lang="en-US" sz="3200" b="1" dirty="0">
                <a:solidFill>
                  <a:schemeClr val="lt1"/>
                </a:solidFill>
                <a:latin typeface="Calibri" panose="020F0502020204030204" pitchFamily="34" charset="0"/>
                <a:ea typeface="Libre Baskerville"/>
                <a:cs typeface="Calibri" panose="020F0502020204030204" pitchFamily="34" charset="0"/>
                <a:sym typeface="Libre Baskerville"/>
              </a:rPr>
              <a:t>n</a:t>
            </a:r>
            <a:r>
              <a:rPr lang="en-US" sz="3200" b="1" i="0" u="none" strike="noStrike" cap="none" dirty="0">
                <a:solidFill>
                  <a:schemeClr val="lt1"/>
                </a:solidFill>
                <a:latin typeface="Calibri" panose="020F0502020204030204" pitchFamily="34" charset="0"/>
                <a:ea typeface="Libre Baskerville"/>
                <a:cs typeface="Calibri" panose="020F0502020204030204" pitchFamily="34" charset="0"/>
                <a:sym typeface="Libre Baskerville"/>
              </a:rPr>
              <a:t>ewly including disability</a:t>
            </a:r>
            <a:endParaRPr sz="3200" b="1" dirty="0">
              <a:latin typeface="Calibri" panose="020F0502020204030204" pitchFamily="34" charset="0"/>
              <a:ea typeface="Libre Baskerville"/>
              <a:cs typeface="Calibri" panose="020F0502020204030204" pitchFamily="34" charset="0"/>
              <a:sym typeface="Libre Baskerville"/>
            </a:endParaRPr>
          </a:p>
        </p:txBody>
      </p:sp>
      <p:sp>
        <p:nvSpPr>
          <p:cNvPr id="345" name="Google Shape;345;p44"/>
          <p:cNvSpPr/>
          <p:nvPr/>
        </p:nvSpPr>
        <p:spPr>
          <a:xfrm>
            <a:off x="339970" y="4405364"/>
            <a:ext cx="8215532"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Libre Baskerville"/>
                <a:ea typeface="Libre Baskerville"/>
                <a:cs typeface="Libre Baskerville"/>
                <a:sym typeface="Libre Baskerville"/>
              </a:rPr>
              <a:t>The MacArthur Foundation has also recently added the disability lens to their work with their new 100 Million Dollar Grant</a:t>
            </a:r>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Libre Baskerville"/>
                <a:ea typeface="Libre Baskerville"/>
                <a:cs typeface="Libre Baskerville"/>
                <a:sym typeface="Libre Baskerville"/>
              </a:rPr>
              <a:t>See: </a:t>
            </a:r>
            <a:r>
              <a:rPr lang="en-US" sz="1800" u="sng">
                <a:solidFill>
                  <a:schemeClr val="hlink"/>
                </a:solidFill>
                <a:latin typeface="Libre Baskerville"/>
                <a:ea typeface="Libre Baskerville"/>
                <a:cs typeface="Libre Baskerville"/>
                <a:sym typeface="Libre Baskerville"/>
                <a:hlinkClick r:id="rId3"/>
              </a:rPr>
              <a:t>https://www.macfound.org/press/perspectives/nothing-about-us-without-us</a:t>
            </a:r>
            <a:endParaRPr sz="1800">
              <a:solidFill>
                <a:schemeClr val="dk1"/>
              </a:solidFill>
              <a:latin typeface="Libre Baskerville"/>
              <a:ea typeface="Libre Baskerville"/>
              <a:cs typeface="Libre Baskerville"/>
              <a:sym typeface="Libre Baskerville"/>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Libre Baskerville"/>
                <a:ea typeface="Libre Baskerville"/>
                <a:cs typeface="Libre Baskerville"/>
                <a:sym typeface="Libre Baskerville"/>
              </a:rPr>
              <a:t>And: </a:t>
            </a:r>
            <a:r>
              <a:rPr lang="en-US" sz="1800" u="sng">
                <a:solidFill>
                  <a:schemeClr val="hlink"/>
                </a:solidFill>
                <a:latin typeface="Libre Baskerville"/>
                <a:ea typeface="Libre Baskerville"/>
                <a:cs typeface="Libre Baskerville"/>
                <a:sym typeface="Libre Baskerville"/>
                <a:hlinkClick r:id="rId4"/>
              </a:rPr>
              <a:t>https://www.macfound.org/media/files/Checklist_for_MacArthur_100Change_Semifinalists.pdf</a:t>
            </a:r>
            <a:endParaRPr sz="1800">
              <a:solidFill>
                <a:schemeClr val="dk1"/>
              </a:solidFill>
              <a:latin typeface="Libre Baskerville"/>
              <a:ea typeface="Libre Baskerville"/>
              <a:cs typeface="Libre Baskerville"/>
              <a:sym typeface="Libre Baskerville"/>
            </a:endParaRPr>
          </a:p>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Libre Baskerville"/>
                <a:ea typeface="Libre Baskerville"/>
                <a:cs typeface="Libre Baskerville"/>
                <a:sym typeface="Libre Baskerville"/>
              </a:rPr>
              <a:t>Plus: </a:t>
            </a:r>
            <a:r>
              <a:rPr lang="en-US" sz="1800" u="sng">
                <a:solidFill>
                  <a:schemeClr val="hlink"/>
                </a:solidFill>
                <a:latin typeface="Libre Baskerville"/>
                <a:ea typeface="Libre Baskerville"/>
                <a:cs typeface="Libre Baskerville"/>
                <a:sym typeface="Libre Baskerville"/>
                <a:hlinkClick r:id="rId5"/>
              </a:rPr>
              <a:t>https://www.macfound.org/programs/100change</a:t>
            </a:r>
            <a:endParaRPr sz="1800">
              <a:solidFill>
                <a:schemeClr val="dk1"/>
              </a:solidFill>
              <a:latin typeface="Libre Baskerville"/>
              <a:ea typeface="Libre Baskerville"/>
              <a:cs typeface="Libre Baskerville"/>
              <a:sym typeface="Libre Baskerville"/>
            </a:endParaRPr>
          </a:p>
        </p:txBody>
      </p:sp>
      <p:pic>
        <p:nvPicPr>
          <p:cNvPr id="346" name="Google Shape;346;p44" descr="MacArthur Foundation banner&#10;"/>
          <p:cNvPicPr preferRelativeResize="0"/>
          <p:nvPr/>
        </p:nvPicPr>
        <p:blipFill rotWithShape="1">
          <a:blip r:embed="rId6">
            <a:alphaModFix/>
          </a:blip>
          <a:srcRect/>
          <a:stretch/>
        </p:blipFill>
        <p:spPr>
          <a:xfrm>
            <a:off x="881442" y="2189480"/>
            <a:ext cx="7381142" cy="2050317"/>
          </a:xfrm>
          <a:prstGeom prst="rect">
            <a:avLst/>
          </a:prstGeom>
          <a:noFill/>
          <a:ln>
            <a:noFill/>
          </a:ln>
        </p:spPr>
      </p:pic>
      <p:pic>
        <p:nvPicPr>
          <p:cNvPr id="347" name="Google Shape;347;p44" descr="MacArthur Foundation"/>
          <p:cNvPicPr preferRelativeResize="0"/>
          <p:nvPr/>
        </p:nvPicPr>
        <p:blipFill rotWithShape="1">
          <a:blip r:embed="rId7">
            <a:alphaModFix/>
          </a:blip>
          <a:srcRect/>
          <a:stretch/>
        </p:blipFill>
        <p:spPr>
          <a:xfrm>
            <a:off x="1674055" y="1209821"/>
            <a:ext cx="5953065" cy="979659"/>
          </a:xfrm>
          <a:prstGeom prst="rect">
            <a:avLst/>
          </a:prstGeom>
          <a:noFill/>
          <a:ln>
            <a:noFill/>
          </a:ln>
        </p:spPr>
      </p:pic>
      <p:sp>
        <p:nvSpPr>
          <p:cNvPr id="348" name="Google Shape;348;p44"/>
          <p:cNvSpPr txBox="1"/>
          <p:nvPr/>
        </p:nvSpPr>
        <p:spPr>
          <a:xfrm>
            <a:off x="6524513" y="6291210"/>
            <a:ext cx="2041264" cy="268852"/>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746">
                <a:solidFill>
                  <a:srgbClr val="888888"/>
                </a:solidFill>
                <a:latin typeface="Calibri"/>
                <a:ea typeface="Calibri"/>
                <a:cs typeface="Calibri"/>
                <a:sym typeface="Calibri"/>
              </a:rPr>
              <a:t>16</a:t>
            </a:fld>
            <a:endParaRPr sz="1746">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47E9-4E32-4C5E-B38C-83B96C7CF853}"/>
              </a:ext>
            </a:extLst>
          </p:cNvPr>
          <p:cNvSpPr>
            <a:spLocks noGrp="1"/>
          </p:cNvSpPr>
          <p:nvPr>
            <p:ph type="title"/>
          </p:nvPr>
        </p:nvSpPr>
        <p:spPr>
          <a:xfrm>
            <a:off x="4002157" y="274324"/>
            <a:ext cx="4826213" cy="500827"/>
          </a:xfrm>
        </p:spPr>
        <p:txBody>
          <a:bodyPr/>
          <a:lstStyle/>
          <a:p>
            <a:r>
              <a:rPr lang="en-US" sz="3200" b="1" dirty="0">
                <a:solidFill>
                  <a:schemeClr val="bg1"/>
                </a:solidFill>
              </a:rPr>
              <a:t>Resources for your Job Hunt</a:t>
            </a:r>
          </a:p>
        </p:txBody>
      </p:sp>
      <p:sp>
        <p:nvSpPr>
          <p:cNvPr id="3" name="Content Placeholder 2">
            <a:extLst>
              <a:ext uri="{FF2B5EF4-FFF2-40B4-BE49-F238E27FC236}">
                <a16:creationId xmlns:a16="http://schemas.microsoft.com/office/drawing/2014/main" id="{CD4C4578-96E1-414E-B709-4A8BEE7728F0}"/>
              </a:ext>
            </a:extLst>
          </p:cNvPr>
          <p:cNvSpPr>
            <a:spLocks noGrp="1"/>
          </p:cNvSpPr>
          <p:nvPr>
            <p:ph idx="1"/>
          </p:nvPr>
        </p:nvSpPr>
        <p:spPr>
          <a:xfrm>
            <a:off x="457205" y="1577343"/>
            <a:ext cx="8371165" cy="4312877"/>
          </a:xfrm>
        </p:spPr>
        <p:txBody>
          <a:bodyPr numCol="2"/>
          <a:lstStyle/>
          <a:p>
            <a:pPr marL="12700" lvl="0" indent="-12700">
              <a:lnSpc>
                <a:spcPct val="90000"/>
              </a:lnSpc>
              <a:spcBef>
                <a:spcPts val="480"/>
              </a:spcBef>
              <a:buSzPct val="100000"/>
              <a:buFont typeface="Libre Baskerville"/>
              <a:buChar char="❖"/>
              <a:defRPr/>
            </a:pPr>
            <a:r>
              <a:rPr lang="en-US" sz="1600" b="1" dirty="0"/>
              <a:t>Respectability</a:t>
            </a:r>
            <a:r>
              <a:rPr lang="en-US" sz="1600" dirty="0"/>
              <a:t>:  </a:t>
            </a:r>
            <a:r>
              <a:rPr lang="en-US" sz="1600" dirty="0">
                <a:hlinkClick r:id="rId2"/>
              </a:rPr>
              <a:t>www.respectability.org</a:t>
            </a:r>
            <a:r>
              <a:rPr lang="en-US" sz="1600" dirty="0"/>
              <a:t>  has a inclusive philanthropy toolkit</a:t>
            </a:r>
          </a:p>
          <a:p>
            <a:pPr marL="12700" lvl="0" indent="-12700">
              <a:lnSpc>
                <a:spcPct val="90000"/>
              </a:lnSpc>
              <a:spcBef>
                <a:spcPts val="480"/>
              </a:spcBef>
              <a:buSzPct val="100000"/>
              <a:buFont typeface="Libre Baskerville"/>
              <a:buChar char="❖"/>
              <a:defRPr/>
            </a:pPr>
            <a:r>
              <a:rPr lang="en-US" sz="1600" b="1" dirty="0"/>
              <a:t>Council on Foundations</a:t>
            </a:r>
            <a:r>
              <a:rPr lang="en-US" sz="1600" dirty="0"/>
              <a:t>:  </a:t>
            </a:r>
            <a:r>
              <a:rPr lang="en-US" sz="1600" dirty="0">
                <a:hlinkClick r:id="rId3"/>
              </a:rPr>
              <a:t>www.cof.org</a:t>
            </a:r>
            <a:r>
              <a:rPr lang="en-US" sz="1600" dirty="0"/>
              <a:t> has articles, tools, and a job board. </a:t>
            </a:r>
          </a:p>
          <a:p>
            <a:pPr marL="12700" lvl="0" indent="-12700">
              <a:lnSpc>
                <a:spcPct val="90000"/>
              </a:lnSpc>
              <a:spcBef>
                <a:spcPts val="480"/>
              </a:spcBef>
              <a:buSzPct val="100000"/>
              <a:buFont typeface="Libre Baskerville"/>
              <a:buChar char="❖"/>
              <a:defRPr/>
            </a:pPr>
            <a:r>
              <a:rPr lang="en-US" sz="1600" b="1" dirty="0" err="1"/>
              <a:t>Linkedin</a:t>
            </a:r>
            <a:r>
              <a:rPr lang="en-US" sz="1600" dirty="0"/>
              <a:t>:  </a:t>
            </a:r>
            <a:r>
              <a:rPr lang="en-US" sz="1600" dirty="0">
                <a:hlinkClick r:id="rId4"/>
              </a:rPr>
              <a:t>www.linkedin.com</a:t>
            </a:r>
            <a:r>
              <a:rPr lang="en-US" sz="1600" dirty="0"/>
              <a:t> the world’s most used recruiting too</a:t>
            </a:r>
          </a:p>
          <a:p>
            <a:pPr marL="12700" lvl="0" indent="-12700">
              <a:lnSpc>
                <a:spcPct val="90000"/>
              </a:lnSpc>
              <a:spcBef>
                <a:spcPts val="480"/>
              </a:spcBef>
              <a:buSzPct val="100000"/>
              <a:buFont typeface="Libre Baskerville"/>
              <a:buChar char="❖"/>
              <a:defRPr/>
            </a:pPr>
            <a:r>
              <a:rPr lang="en-US" sz="1600" b="1" dirty="0"/>
              <a:t>Philanthropy New York</a:t>
            </a:r>
            <a:r>
              <a:rPr lang="en-US" sz="1600" dirty="0"/>
              <a:t>:  </a:t>
            </a:r>
            <a:r>
              <a:rPr lang="en-US" sz="1600" u="sng" dirty="0">
                <a:hlinkClick r:id="rId5"/>
              </a:rPr>
              <a:t>www.philanthropynewyork.org</a:t>
            </a:r>
            <a:endParaRPr lang="en-US" sz="1600" u="sng" dirty="0"/>
          </a:p>
          <a:p>
            <a:pPr marL="12700" lvl="0" indent="-12700">
              <a:lnSpc>
                <a:spcPct val="90000"/>
              </a:lnSpc>
              <a:spcBef>
                <a:spcPts val="480"/>
              </a:spcBef>
              <a:buSzPct val="100000"/>
              <a:buFont typeface="Libre Baskerville"/>
              <a:buChar char="❖"/>
              <a:defRPr/>
            </a:pPr>
            <a:r>
              <a:rPr lang="en-US" sz="1600" dirty="0">
                <a:latin typeface="Libre Baskerville" panose="020B0604020202020204"/>
                <a:ea typeface="Libre Baskerville" panose="020B0604020202020204"/>
                <a:cs typeface="Libre Baskerville" panose="020B0604020202020204"/>
                <a:sym typeface="Libre Baskerville"/>
              </a:rPr>
              <a:t>Job Accommodation Network: </a:t>
            </a:r>
            <a:r>
              <a:rPr lang="en-US" sz="1600" u="sng" dirty="0">
                <a:solidFill>
                  <a:srgbClr val="0000FF"/>
                </a:solidFill>
                <a:latin typeface="Libre Baskerville" panose="020B0604020202020204"/>
                <a:ea typeface="Libre Baskerville" panose="020B0604020202020204"/>
                <a:cs typeface="Libre Baskerville" panose="020B0604020202020204"/>
                <a:sym typeface="Libre Baskerville"/>
                <a:hlinkClick r:id="rId6"/>
              </a:rPr>
              <a:t>https://askjan.org/</a:t>
            </a:r>
          </a:p>
          <a:p>
            <a:pPr marL="12700" lvl="0" indent="-12700">
              <a:lnSpc>
                <a:spcPct val="90000"/>
              </a:lnSpc>
              <a:spcBef>
                <a:spcPts val="480"/>
              </a:spcBef>
              <a:buSzPct val="100000"/>
              <a:buFont typeface="Libre Baskerville"/>
              <a:buChar char="❖"/>
              <a:defRPr/>
            </a:pPr>
            <a:r>
              <a:rPr lang="en-US" sz="1600" dirty="0">
                <a:latin typeface="Libre Baskerville" panose="020B0604020202020204"/>
                <a:ea typeface="Libre Baskerville" panose="020B0604020202020204"/>
                <a:cs typeface="Libre Baskerville" panose="020B0604020202020204"/>
                <a:sym typeface="Libre Baskerville"/>
              </a:rPr>
              <a:t>State Vocational Rehabilitation Agency: </a:t>
            </a:r>
            <a:r>
              <a:rPr lang="en-US" sz="1600" u="sng" dirty="0">
                <a:solidFill>
                  <a:srgbClr val="0000FF"/>
                </a:solidFill>
                <a:latin typeface="Libre Baskerville" panose="020B0604020202020204"/>
                <a:ea typeface="Libre Baskerville" panose="020B0604020202020204"/>
                <a:cs typeface="Libre Baskerville" panose="020B0604020202020204"/>
                <a:sym typeface="Libre Baskerville"/>
                <a:hlinkClick r:id="rId7"/>
              </a:rPr>
              <a:t>http://wdcrobcolp01.ed.gov/Programs/EROD/org_list.cfm?category_cd=SVR</a:t>
            </a:r>
            <a:endParaRPr lang="en-US" sz="1600" u="sng" dirty="0">
              <a:solidFill>
                <a:srgbClr val="0000FF"/>
              </a:solidFill>
              <a:latin typeface="Libre Baskerville" panose="020B0604020202020204"/>
              <a:ea typeface="Libre Baskerville" panose="020B0604020202020204"/>
              <a:cs typeface="Libre Baskerville" panose="020B0604020202020204"/>
              <a:sym typeface="Libre Baskerville"/>
            </a:endParaRPr>
          </a:p>
          <a:p>
            <a:pPr marL="12700" lvl="0" indent="-12700">
              <a:lnSpc>
                <a:spcPct val="90000"/>
              </a:lnSpc>
              <a:spcBef>
                <a:spcPts val="480"/>
              </a:spcBef>
              <a:buSzPct val="100000"/>
              <a:buFont typeface="Libre Baskerville"/>
              <a:buChar char="❖"/>
              <a:defRPr/>
            </a:pPr>
            <a:r>
              <a:rPr lang="en-US" sz="1600" dirty="0" err="1">
                <a:latin typeface="Libre Baskerville" panose="020B0604020202020204"/>
              </a:rPr>
              <a:t>Noorain</a:t>
            </a:r>
            <a:r>
              <a:rPr lang="en-US" sz="1600" dirty="0">
                <a:latin typeface="Libre Baskerville" panose="020B0604020202020204"/>
              </a:rPr>
              <a:t> Khan’s job list - </a:t>
            </a:r>
            <a:r>
              <a:rPr lang="en-US" sz="1600" u="sng" dirty="0">
                <a:latin typeface="Libre Baskerville" panose="020B0604020202020204"/>
                <a:hlinkClick r:id="rId8"/>
              </a:rPr>
              <a:t>https://tinyletter.com/noorain</a:t>
            </a:r>
            <a:endParaRPr lang="en-US" sz="1600" u="sng" dirty="0">
              <a:latin typeface="Libre Baskerville" panose="020B0604020202020204"/>
            </a:endParaRPr>
          </a:p>
          <a:p>
            <a:pPr marL="12700" lvl="0" indent="-12700">
              <a:lnSpc>
                <a:spcPct val="90000"/>
              </a:lnSpc>
              <a:spcBef>
                <a:spcPts val="480"/>
              </a:spcBef>
              <a:buSzPct val="100000"/>
              <a:buFont typeface="Libre Baskerville"/>
              <a:buChar char="❖"/>
              <a:defRPr/>
            </a:pPr>
            <a:endParaRPr lang="en-US" sz="1600" u="sng" dirty="0">
              <a:latin typeface="Libre Baskerville" panose="020B0604020202020204"/>
            </a:endParaRPr>
          </a:p>
          <a:p>
            <a:pPr marL="12700" lvl="0" indent="-12700">
              <a:lnSpc>
                <a:spcPct val="90000"/>
              </a:lnSpc>
              <a:spcBef>
                <a:spcPts val="480"/>
              </a:spcBef>
              <a:buSzPct val="100000"/>
              <a:buFont typeface="Libre Baskerville"/>
              <a:buChar char="❖"/>
              <a:defRPr/>
            </a:pPr>
            <a:endParaRPr lang="en-US" sz="1600" dirty="0">
              <a:latin typeface="Libre Baskerville" panose="020B0604020202020204"/>
            </a:endParaRPr>
          </a:p>
          <a:p>
            <a:pPr marL="12700" lvl="0" indent="-12700">
              <a:lnSpc>
                <a:spcPct val="90000"/>
              </a:lnSpc>
              <a:spcBef>
                <a:spcPts val="480"/>
              </a:spcBef>
              <a:buSzPct val="100000"/>
              <a:buFont typeface="Libre Baskerville"/>
              <a:buChar char="❖"/>
              <a:defRPr/>
            </a:pPr>
            <a:r>
              <a:rPr lang="en-US" sz="1600" dirty="0">
                <a:latin typeface="Libre Baskerville" panose="020B0604020202020204"/>
              </a:rPr>
              <a:t>Chronicle of Philanthropy’s job list - </a:t>
            </a:r>
            <a:r>
              <a:rPr lang="en-US" sz="1600" u="sng" dirty="0">
                <a:latin typeface="Libre Baskerville" panose="020B0604020202020204"/>
                <a:hlinkClick r:id="rId9"/>
              </a:rPr>
              <a:t>https://www.philanthropy.com/jobs</a:t>
            </a:r>
            <a:endParaRPr lang="en-US" sz="1600" u="sng" dirty="0">
              <a:latin typeface="Libre Baskerville" panose="020B0604020202020204"/>
            </a:endParaRPr>
          </a:p>
          <a:p>
            <a:pPr marL="12700" lvl="0" indent="-12700">
              <a:lnSpc>
                <a:spcPct val="90000"/>
              </a:lnSpc>
              <a:spcBef>
                <a:spcPts val="480"/>
              </a:spcBef>
              <a:buSzPct val="100000"/>
              <a:buFont typeface="Libre Baskerville"/>
              <a:buChar char="❖"/>
              <a:defRPr/>
            </a:pPr>
            <a:r>
              <a:rPr lang="en-US" sz="1600" dirty="0">
                <a:latin typeface="Libre Baskerville" panose="020B0604020202020204"/>
              </a:rPr>
              <a:t>CHANGE Philanthropy - </a:t>
            </a:r>
            <a:r>
              <a:rPr lang="en-US" sz="1600" u="sng" dirty="0">
                <a:latin typeface="Libre Baskerville" panose="020B0604020202020204"/>
                <a:hlinkClick r:id="rId10"/>
              </a:rPr>
              <a:t>http://changephilanthropy.org/our-work/job-bank/</a:t>
            </a:r>
            <a:endParaRPr lang="en-US" sz="1600" u="sng" dirty="0">
              <a:latin typeface="Libre Baskerville" panose="020B0604020202020204"/>
            </a:endParaRPr>
          </a:p>
          <a:p>
            <a:pPr marL="12700" lvl="0" indent="-12700">
              <a:lnSpc>
                <a:spcPct val="90000"/>
              </a:lnSpc>
              <a:spcBef>
                <a:spcPts val="480"/>
              </a:spcBef>
              <a:buSzPct val="100000"/>
              <a:buFont typeface="Libre Baskerville"/>
              <a:buChar char="❖"/>
              <a:defRPr/>
            </a:pPr>
            <a:r>
              <a:rPr lang="en-US" sz="1600" dirty="0">
                <a:latin typeface="Libre Baskerville" panose="020B0604020202020204"/>
              </a:rPr>
              <a:t>Philanthropy training - </a:t>
            </a:r>
            <a:r>
              <a:rPr lang="en-US" sz="1600" dirty="0">
                <a:latin typeface="Libre Baskerville" panose="020B0604020202020204"/>
                <a:hlinkClick r:id="rId11"/>
              </a:rPr>
              <a:t>https://grantspace.org/training/</a:t>
            </a:r>
            <a:r>
              <a:rPr lang="en-US" sz="1600" dirty="0">
                <a:latin typeface="Libre Baskerville" panose="020B0604020202020204"/>
              </a:rPr>
              <a:t> </a:t>
            </a:r>
          </a:p>
          <a:p>
            <a:pPr marL="12700" lvl="0" indent="-12700">
              <a:lnSpc>
                <a:spcPct val="90000"/>
              </a:lnSpc>
              <a:spcBef>
                <a:spcPts val="480"/>
              </a:spcBef>
              <a:buSzPct val="100000"/>
              <a:buFont typeface="Libre Baskerville"/>
              <a:buChar char="❖"/>
              <a:defRPr/>
            </a:pPr>
            <a:r>
              <a:rPr lang="en-US" sz="1600" dirty="0">
                <a:latin typeface="Libre Baskerville" panose="020B0604020202020204"/>
              </a:rPr>
              <a:t>Washington Regional Association of Grantmakers Jobs - </a:t>
            </a:r>
            <a:r>
              <a:rPr lang="en-US" sz="1600" dirty="0">
                <a:latin typeface="Libre Baskerville" panose="020B0604020202020204"/>
                <a:hlinkClick r:id="rId12"/>
              </a:rPr>
              <a:t>https://www.washingtongrantmakers.org/jobs</a:t>
            </a:r>
            <a:r>
              <a:rPr lang="en-US" sz="1600" dirty="0">
                <a:latin typeface="Libre Baskerville" panose="020B0604020202020204"/>
              </a:rPr>
              <a:t> </a:t>
            </a:r>
          </a:p>
          <a:p>
            <a:endParaRPr lang="en-US" sz="1600" dirty="0"/>
          </a:p>
          <a:p>
            <a:endParaRPr lang="en-US" sz="1600" dirty="0"/>
          </a:p>
          <a:p>
            <a:endParaRPr lang="en-US" sz="1500" dirty="0">
              <a:latin typeface="Libre Baskerville"/>
            </a:endParaRPr>
          </a:p>
          <a:p>
            <a:endParaRPr lang="en-US" sz="1500" dirty="0">
              <a:latin typeface="Libre Baskerville"/>
            </a:endParaRPr>
          </a:p>
          <a:p>
            <a:endParaRPr lang="en-US" sz="1500" dirty="0">
              <a:latin typeface="Libre Baskerville"/>
            </a:endParaRPr>
          </a:p>
        </p:txBody>
      </p:sp>
      <p:sp>
        <p:nvSpPr>
          <p:cNvPr id="4" name="Slide Number Placeholder 3">
            <a:extLst>
              <a:ext uri="{FF2B5EF4-FFF2-40B4-BE49-F238E27FC236}">
                <a16:creationId xmlns:a16="http://schemas.microsoft.com/office/drawing/2014/main" id="{11E6A308-87D9-403B-9460-BF46CD4436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0600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1" name="Shape 361"/>
          <p:cNvSpPr txBox="1"/>
          <p:nvPr/>
        </p:nvSpPr>
        <p:spPr>
          <a:xfrm>
            <a:off x="7291" y="1295400"/>
            <a:ext cx="4564710" cy="5455778"/>
          </a:xfrm>
          <a:prstGeom prst="rect">
            <a:avLst/>
          </a:prstGeom>
          <a:noFill/>
          <a:ln>
            <a:noFill/>
          </a:ln>
        </p:spPr>
        <p:txBody>
          <a:bodyPr wrap="square" lIns="91266" tIns="45622" rIns="91266" bIns="45622" anchor="t" anchorCtr="0">
            <a:noAutofit/>
          </a:bodyPr>
          <a:lstStyle/>
          <a:p>
            <a:r>
              <a:rPr lang="en-US" sz="1500" dirty="0">
                <a:latin typeface="Libre Baskerville"/>
                <a:hlinkClick r:id="rId3"/>
              </a:rPr>
              <a:t>Asian Americans/Pacific Islanders in Philanthropy</a:t>
            </a:r>
            <a:endParaRPr lang="en-US" sz="1500" dirty="0">
              <a:latin typeface="Libre Baskerville"/>
            </a:endParaRPr>
          </a:p>
          <a:p>
            <a:r>
              <a:rPr lang="en-US" sz="1500" dirty="0">
                <a:latin typeface="Libre Baskerville"/>
                <a:hlinkClick r:id="rId4"/>
              </a:rPr>
              <a:t>Association of Black Foundation Executives (ABFE)</a:t>
            </a:r>
            <a:endParaRPr lang="en-US" sz="1500" dirty="0">
              <a:latin typeface="Libre Baskerville"/>
            </a:endParaRPr>
          </a:p>
          <a:p>
            <a:r>
              <a:rPr lang="en-US" sz="1500" dirty="0" err="1">
                <a:latin typeface="Libre Baskerville"/>
                <a:hlinkClick r:id="rId5"/>
              </a:rPr>
              <a:t>BoardSource</a:t>
            </a:r>
            <a:endParaRPr lang="en-US" sz="1500" dirty="0">
              <a:latin typeface="Libre Baskerville"/>
            </a:endParaRPr>
          </a:p>
          <a:p>
            <a:r>
              <a:rPr lang="en-US" sz="1500" dirty="0">
                <a:latin typeface="Libre Baskerville"/>
                <a:hlinkClick r:id="rId6"/>
              </a:rPr>
              <a:t>California Endowment</a:t>
            </a:r>
            <a:endParaRPr lang="en-US" sz="1500" dirty="0">
              <a:latin typeface="Libre Baskerville"/>
            </a:endParaRPr>
          </a:p>
          <a:p>
            <a:r>
              <a:rPr lang="en-US" sz="1500" dirty="0">
                <a:latin typeface="Libre Baskerville"/>
                <a:hlinkClick r:id="rId7"/>
              </a:rPr>
              <a:t>Center for Disaster Philosophy</a:t>
            </a:r>
            <a:endParaRPr lang="en-US" sz="1500" dirty="0">
              <a:latin typeface="Libre Baskerville"/>
            </a:endParaRPr>
          </a:p>
          <a:p>
            <a:r>
              <a:rPr lang="en-US" sz="1500" dirty="0">
                <a:latin typeface="Libre Baskerville"/>
                <a:hlinkClick r:id="rId8"/>
              </a:rPr>
              <a:t>Center for Effective Philanthropy</a:t>
            </a:r>
            <a:endParaRPr lang="en-US" sz="1500" dirty="0">
              <a:latin typeface="Libre Baskerville"/>
            </a:endParaRPr>
          </a:p>
          <a:p>
            <a:r>
              <a:rPr lang="en-US" sz="1500" dirty="0">
                <a:latin typeface="Libre Baskerville"/>
                <a:hlinkClick r:id="rId9"/>
              </a:rPr>
              <a:t>Confluence Philanthropy</a:t>
            </a:r>
            <a:endParaRPr lang="en-US" sz="1500" dirty="0">
              <a:latin typeface="Libre Baskerville"/>
            </a:endParaRPr>
          </a:p>
          <a:p>
            <a:r>
              <a:rPr lang="en-US" sz="1500" dirty="0">
                <a:latin typeface="Libre Baskerville"/>
                <a:hlinkClick r:id="rId10"/>
              </a:rPr>
              <a:t>Emerging Practitioners in Philanthropy</a:t>
            </a:r>
            <a:endParaRPr lang="en-US" sz="1500" dirty="0">
              <a:latin typeface="Libre Baskerville"/>
            </a:endParaRPr>
          </a:p>
          <a:p>
            <a:r>
              <a:rPr lang="en-US" sz="1500" dirty="0">
                <a:latin typeface="Libre Baskerville"/>
                <a:hlinkClick r:id="rId11"/>
              </a:rPr>
              <a:t>Environmental Grantmakers Association</a:t>
            </a:r>
            <a:endParaRPr lang="en-US" sz="1500" dirty="0">
              <a:latin typeface="Libre Baskerville"/>
            </a:endParaRPr>
          </a:p>
          <a:p>
            <a:r>
              <a:rPr lang="en-US" sz="1500" dirty="0">
                <a:latin typeface="Libre Baskerville"/>
                <a:hlinkClick r:id="rId12"/>
              </a:rPr>
              <a:t>Exponent Philanthropy</a:t>
            </a:r>
            <a:endParaRPr lang="en-US" sz="1500" dirty="0">
              <a:latin typeface="Libre Baskerville"/>
            </a:endParaRPr>
          </a:p>
          <a:p>
            <a:r>
              <a:rPr lang="en-US" sz="1500" dirty="0">
                <a:latin typeface="Libre Baskerville"/>
                <a:hlinkClick r:id="rId13"/>
              </a:rPr>
              <a:t>Foundation Center</a:t>
            </a:r>
            <a:endParaRPr lang="en-US" sz="1500" dirty="0">
              <a:latin typeface="Libre Baskerville"/>
            </a:endParaRPr>
          </a:p>
          <a:p>
            <a:r>
              <a:rPr lang="en-US" sz="1500" dirty="0">
                <a:latin typeface="Libre Baskerville"/>
                <a:hlinkClick r:id="rId14"/>
              </a:rPr>
              <a:t>Funders' Committee for Civic Participation</a:t>
            </a:r>
            <a:endParaRPr lang="en-US" sz="1500" dirty="0">
              <a:latin typeface="Libre Baskerville"/>
            </a:endParaRPr>
          </a:p>
          <a:p>
            <a:r>
              <a:rPr lang="en-US" sz="1500" dirty="0">
                <a:latin typeface="Libre Baskerville"/>
                <a:hlinkClick r:id="rId15"/>
              </a:rPr>
              <a:t>Grantmakers Concerned with Immigrants &amp; Refugees</a:t>
            </a:r>
            <a:endParaRPr lang="en-US" sz="1500" dirty="0">
              <a:latin typeface="Libre Baskerville"/>
            </a:endParaRPr>
          </a:p>
          <a:p>
            <a:r>
              <a:rPr lang="en-US" sz="1500" dirty="0">
                <a:latin typeface="Libre Baskerville"/>
                <a:hlinkClick r:id="rId16"/>
              </a:rPr>
              <a:t>Grantmakers for Education</a:t>
            </a:r>
            <a:endParaRPr lang="en-US" sz="1500" dirty="0">
              <a:latin typeface="Libre Baskerville"/>
            </a:endParaRPr>
          </a:p>
          <a:p>
            <a:r>
              <a:rPr lang="en-US" sz="1500" dirty="0">
                <a:latin typeface="Libre Baskerville"/>
                <a:hlinkClick r:id="rId17"/>
              </a:rPr>
              <a:t>Grantmakers for Effective Organization</a:t>
            </a:r>
            <a:endParaRPr lang="en-US" sz="1500" dirty="0">
              <a:latin typeface="Libre Baskerville"/>
            </a:endParaRPr>
          </a:p>
          <a:p>
            <a:r>
              <a:rPr lang="en-US" sz="1500" dirty="0">
                <a:latin typeface="Libre Baskerville"/>
                <a:hlinkClick r:id="rId18"/>
              </a:rPr>
              <a:t>Grassroots Grantmakers</a:t>
            </a:r>
            <a:endParaRPr lang="en-US" sz="1500" dirty="0">
              <a:latin typeface="Libre Baskerville"/>
            </a:endParaRPr>
          </a:p>
          <a:p>
            <a:r>
              <a:rPr lang="en-US" sz="1500" dirty="0">
                <a:latin typeface="Libre Baskerville"/>
                <a:hlinkClick r:id="rId19"/>
              </a:rPr>
              <a:t>Hispanics in Philanthropy</a:t>
            </a:r>
            <a:endParaRPr lang="en-US" sz="1500" dirty="0">
              <a:latin typeface="Libre Baskerville"/>
            </a:endParaRPr>
          </a:p>
          <a:p>
            <a:r>
              <a:rPr lang="en-US" sz="1500" dirty="0">
                <a:latin typeface="Libre Baskerville"/>
                <a:hlinkClick r:id="rId20"/>
              </a:rPr>
              <a:t>Independent Sector</a:t>
            </a:r>
            <a:endParaRPr lang="en-US" sz="1500" dirty="0">
              <a:latin typeface="Libre Baskerville"/>
            </a:endParaRPr>
          </a:p>
          <a:p>
            <a:r>
              <a:rPr lang="en-US" sz="1500" dirty="0">
                <a:latin typeface="Libre Baskerville"/>
                <a:hlinkClick r:id="rId21"/>
              </a:rPr>
              <a:t>National Center for Family Philanthropy</a:t>
            </a:r>
            <a:endParaRPr lang="en-US" sz="1500" dirty="0">
              <a:latin typeface="Libre Baskerville"/>
            </a:endParaRPr>
          </a:p>
          <a:p>
            <a:r>
              <a:rPr lang="en-US" sz="1500" dirty="0">
                <a:latin typeface="Libre Baskerville"/>
                <a:hlinkClick r:id="rId22"/>
              </a:rPr>
              <a:t>National Council of </a:t>
            </a:r>
            <a:r>
              <a:rPr lang="en-US" sz="1500" dirty="0" err="1">
                <a:latin typeface="Libre Baskerville"/>
                <a:hlinkClick r:id="rId22"/>
              </a:rPr>
              <a:t>NonProfits</a:t>
            </a:r>
            <a:endParaRPr lang="en-US" sz="1500" dirty="0">
              <a:latin typeface="Libre Baskerville"/>
            </a:endParaRPr>
          </a:p>
          <a:p>
            <a:r>
              <a:rPr lang="en-US" sz="1500" dirty="0">
                <a:latin typeface="Libre Baskerville"/>
                <a:hlinkClick r:id="rId23"/>
              </a:rPr>
              <a:t>Philanthropy for Active Civic Engagement</a:t>
            </a:r>
            <a:endParaRPr lang="en-US" sz="1500" dirty="0">
              <a:latin typeface="Libre Baskerville"/>
            </a:endParaRPr>
          </a:p>
          <a:p>
            <a:r>
              <a:rPr lang="en-US" sz="1500" dirty="0">
                <a:latin typeface="Libre Baskerville"/>
                <a:hlinkClick r:id="rId24"/>
              </a:rPr>
              <a:t>United Philanthropy Forum</a:t>
            </a:r>
            <a:endParaRPr lang="en-US" sz="1500" dirty="0">
              <a:latin typeface="Libre Baskerville"/>
            </a:endParaRPr>
          </a:p>
          <a:p>
            <a:pPr marL="12700" marR="0" lvl="0" indent="-12700" algn="l" defTabSz="914400" rtl="0" eaLnBrk="1" fontAlgn="auto" latinLnBrk="0" hangingPunct="1">
              <a:lnSpc>
                <a:spcPct val="90000"/>
              </a:lnSpc>
              <a:spcBef>
                <a:spcPts val="480"/>
              </a:spcBef>
              <a:spcAft>
                <a:spcPts val="0"/>
              </a:spcAft>
              <a:buClr>
                <a:srgbClr val="000000"/>
              </a:buClr>
              <a:buSzPct val="100000"/>
              <a:buFont typeface="Libre Baskerville"/>
              <a:buChar char="❖"/>
              <a:tabLst/>
              <a:defRPr/>
            </a:pPr>
            <a:endParaRPr lang="en-US" sz="1500" u="sng" kern="0" dirty="0">
              <a:solidFill>
                <a:srgbClr val="0000FF"/>
              </a:solidFill>
              <a:latin typeface="Libre Baskerville" panose="020B0604020202020204"/>
              <a:sym typeface="Libre Baskerville"/>
            </a:endParaRPr>
          </a:p>
          <a:p>
            <a:pPr marL="0" marR="0" lvl="0" indent="-17462" algn="ctr" defTabSz="914400" rtl="0" eaLnBrk="1" fontAlgn="auto" latinLnBrk="0" hangingPunct="1">
              <a:lnSpc>
                <a:spcPct val="90000"/>
              </a:lnSpc>
              <a:spcBef>
                <a:spcPts val="480"/>
              </a:spcBef>
              <a:spcAft>
                <a:spcPts val="0"/>
              </a:spcAft>
              <a:buClr>
                <a:srgbClr val="000090"/>
              </a:buClr>
              <a:buSzPct val="25000"/>
              <a:buFontTx/>
              <a:buNone/>
              <a:tabLst/>
              <a:defRPr/>
            </a:pPr>
            <a:endParaRPr kumimoji="0" lang="en-US" sz="11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88892" algn="ctr" defTabSz="914400" rtl="0" eaLnBrk="1" fontAlgn="auto" latinLnBrk="0" hangingPunct="1">
              <a:lnSpc>
                <a:spcPct val="100000"/>
              </a:lnSpc>
              <a:spcBef>
                <a:spcPts val="0"/>
              </a:spcBef>
              <a:spcAft>
                <a:spcPts val="0"/>
              </a:spcAft>
              <a:buClr>
                <a:srgbClr val="000000"/>
              </a:buClr>
              <a:buSzTx/>
              <a:buFontTx/>
              <a:buNone/>
              <a:tabLst/>
              <a:defRPr/>
            </a:pPr>
            <a:endParaRPr kumimoji="0" sz="15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88892" algn="ctr" defTabSz="914400" rtl="0" eaLnBrk="1" fontAlgn="auto" latinLnBrk="0" hangingPunct="1">
              <a:lnSpc>
                <a:spcPct val="100000"/>
              </a:lnSpc>
              <a:spcBef>
                <a:spcPts val="0"/>
              </a:spcBef>
              <a:spcAft>
                <a:spcPts val="0"/>
              </a:spcAft>
              <a:buClr>
                <a:srgbClr val="000000"/>
              </a:buClr>
              <a:buSzTx/>
              <a:buFontTx/>
              <a:buNone/>
              <a:tabLst/>
              <a:defRPr/>
            </a:pPr>
            <a:endParaRPr kumimoji="0" sz="15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88892" algn="ctr" defTabSz="914400" rtl="0" eaLnBrk="1" fontAlgn="auto" latinLnBrk="0" hangingPunct="1">
              <a:lnSpc>
                <a:spcPct val="100000"/>
              </a:lnSpc>
              <a:spcBef>
                <a:spcPts val="0"/>
              </a:spcBef>
              <a:spcAft>
                <a:spcPts val="0"/>
              </a:spcAft>
              <a:buClr>
                <a:srgbClr val="000000"/>
              </a:buClr>
              <a:buSzTx/>
              <a:buFontTx/>
              <a:buNone/>
              <a:tabLst/>
              <a:defRPr/>
            </a:pPr>
            <a:endParaRPr kumimoji="0" sz="15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88892" algn="ctr" defTabSz="914400" rtl="0" eaLnBrk="1" fontAlgn="auto" latinLnBrk="0" hangingPunct="1">
              <a:lnSpc>
                <a:spcPct val="100000"/>
              </a:lnSpc>
              <a:spcBef>
                <a:spcPts val="0"/>
              </a:spcBef>
              <a:spcAft>
                <a:spcPts val="0"/>
              </a:spcAft>
              <a:buClr>
                <a:srgbClr val="000000"/>
              </a:buClr>
              <a:buSzTx/>
              <a:buFontTx/>
              <a:buNone/>
              <a:tabLst/>
              <a:defRPr/>
            </a:pPr>
            <a:endParaRPr kumimoji="0" sz="15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88892" algn="ctr" defTabSz="914400" rtl="0" eaLnBrk="1" fontAlgn="auto" latinLnBrk="0" hangingPunct="1">
              <a:lnSpc>
                <a:spcPct val="100000"/>
              </a:lnSpc>
              <a:spcBef>
                <a:spcPts val="0"/>
              </a:spcBef>
              <a:spcAft>
                <a:spcPts val="0"/>
              </a:spcAft>
              <a:buClr>
                <a:srgbClr val="000000"/>
              </a:buClr>
              <a:buSzTx/>
              <a:buFontTx/>
              <a:buNone/>
              <a:tabLst/>
              <a:defRPr/>
            </a:pPr>
            <a:endParaRPr kumimoji="0" sz="1500" b="1" i="0" u="none" strike="noStrike" kern="0" cap="none" spc="0" normalizeH="0" baseline="0" noProof="0" dirty="0">
              <a:ln>
                <a:noFill/>
              </a:ln>
              <a:solidFill>
                <a:srgbClr val="000090"/>
              </a:solidFill>
              <a:effectLst/>
              <a:uLnTx/>
              <a:uFillTx/>
              <a:latin typeface="Libre Baskerville"/>
              <a:ea typeface="Libre Baskerville"/>
              <a:cs typeface="Libre Baskerville"/>
              <a:sym typeface="Libre Baskerville"/>
            </a:endParaRPr>
          </a:p>
          <a:p>
            <a:pPr marL="0" marR="0" lvl="0" indent="-88892" algn="l" defTabSz="914400" rtl="0" eaLnBrk="1" fontAlgn="auto" latinLnBrk="0" hangingPunct="1">
              <a:lnSpc>
                <a:spcPct val="90000"/>
              </a:lnSpc>
              <a:spcBef>
                <a:spcPts val="480"/>
              </a:spcBef>
              <a:spcAft>
                <a:spcPts val="0"/>
              </a:spcAft>
              <a:buClr>
                <a:srgbClr val="000000"/>
              </a:buClr>
              <a:buSzTx/>
              <a:buFontTx/>
              <a:buNone/>
              <a:tabLst/>
              <a:defRPr/>
            </a:pPr>
            <a:endParaRPr kumimoji="0" sz="1500" b="0" i="0" u="none" strike="noStrike" kern="0" cap="none" spc="0" normalizeH="0" baseline="0" noProof="0" dirty="0">
              <a:ln>
                <a:noFill/>
              </a:ln>
              <a:solidFill>
                <a:srgbClr val="000000"/>
              </a:solidFill>
              <a:effectLst/>
              <a:uLnTx/>
              <a:uFillTx/>
              <a:latin typeface="Libre Baskerville"/>
              <a:ea typeface="Libre Baskerville"/>
              <a:cs typeface="Libre Baskerville"/>
              <a:sym typeface="Libre Baskerville"/>
            </a:endParaRPr>
          </a:p>
          <a:p>
            <a:pPr marL="0" marR="0" lvl="0" indent="-88892" algn="l" defTabSz="914400" rtl="0" eaLnBrk="1" fontAlgn="auto" latinLnBrk="0" hangingPunct="1">
              <a:lnSpc>
                <a:spcPct val="90000"/>
              </a:lnSpc>
              <a:spcBef>
                <a:spcPts val="480"/>
              </a:spcBef>
              <a:spcAft>
                <a:spcPts val="0"/>
              </a:spcAft>
              <a:buClr>
                <a:srgbClr val="000000"/>
              </a:buClr>
              <a:buSzTx/>
              <a:buFontTx/>
              <a:buNone/>
              <a:tabLst/>
              <a:defRPr/>
            </a:pPr>
            <a:endParaRPr kumimoji="0" sz="1500" b="0"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25"/>
            </a:endParaRPr>
          </a:p>
          <a:p>
            <a:pPr marL="0" marR="0" lvl="0" indent="-88892" algn="l" defTabSz="914400" rtl="0" eaLnBrk="1" fontAlgn="auto" latinLnBrk="0" hangingPunct="1">
              <a:lnSpc>
                <a:spcPct val="100000"/>
              </a:lnSpc>
              <a:spcBef>
                <a:spcPts val="480"/>
              </a:spcBef>
              <a:spcAft>
                <a:spcPts val="0"/>
              </a:spcAft>
              <a:buClr>
                <a:srgbClr val="000000"/>
              </a:buClr>
              <a:buSzTx/>
              <a:buFontTx/>
              <a:buNone/>
              <a:tabLst/>
              <a:defRPr/>
            </a:pPr>
            <a:endParaRPr kumimoji="0" sz="1500" b="0" i="0" u="sng" strike="noStrike" kern="0" cap="none" spc="0" normalizeH="0" baseline="0" noProof="0" dirty="0">
              <a:ln>
                <a:noFill/>
              </a:ln>
              <a:solidFill>
                <a:srgbClr val="0000FF"/>
              </a:solidFill>
              <a:effectLst/>
              <a:uLnTx/>
              <a:uFillTx/>
              <a:latin typeface="Libre Baskerville"/>
              <a:ea typeface="Libre Baskerville"/>
              <a:cs typeface="Libre Baskerville"/>
              <a:sym typeface="Libre Baskerville"/>
              <a:hlinkClick r:id="rId25"/>
            </a:endParaRPr>
          </a:p>
        </p:txBody>
      </p:sp>
      <p:sp>
        <p:nvSpPr>
          <p:cNvPr id="2" name="Title 1">
            <a:extLst>
              <a:ext uri="{FF2B5EF4-FFF2-40B4-BE49-F238E27FC236}">
                <a16:creationId xmlns:a16="http://schemas.microsoft.com/office/drawing/2014/main" id="{E337D52D-CBA8-4408-8912-643561398E85}"/>
              </a:ext>
            </a:extLst>
          </p:cNvPr>
          <p:cNvSpPr>
            <a:spLocks noGrp="1"/>
          </p:cNvSpPr>
          <p:nvPr>
            <p:ph type="title" idx="4294967295"/>
          </p:nvPr>
        </p:nvSpPr>
        <p:spPr>
          <a:xfrm>
            <a:off x="4238033" y="79519"/>
            <a:ext cx="4375879" cy="688634"/>
          </a:xfrm>
        </p:spPr>
        <p:txBody>
          <a:bodyPr/>
          <a:lstStyle/>
          <a:p>
            <a:pPr algn="r" rtl="0"/>
            <a:r>
              <a:rPr lang="en-US" sz="3200" b="1" dirty="0">
                <a:solidFill>
                  <a:srgbClr val="FFFFFF"/>
                </a:solidFill>
                <a:latin typeface="Calibri" panose="020F0502020204030204" pitchFamily="34" charset="0"/>
                <a:cs typeface="Calibri" panose="020F0502020204030204" pitchFamily="34" charset="0"/>
              </a:rPr>
              <a:t>Philanthropy Serving Organizations </a:t>
            </a:r>
            <a:endParaRPr lang="en-US" sz="3200" b="1" dirty="0">
              <a:effectLst/>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E50319A-2950-400B-A48D-A7D3DF21F641}"/>
              </a:ext>
            </a:extLst>
          </p:cNvPr>
          <p:cNvSpPr/>
          <p:nvPr/>
        </p:nvSpPr>
        <p:spPr>
          <a:xfrm>
            <a:off x="5456684" y="1637533"/>
            <a:ext cx="3157228" cy="5740546"/>
          </a:xfrm>
          <a:prstGeom prst="rect">
            <a:avLst/>
          </a:prstGeom>
        </p:spPr>
        <p:txBody>
          <a:bodyPr wrap="square">
            <a:spAutoFit/>
          </a:bodyPr>
          <a:lstStyle/>
          <a:p>
            <a:pPr lvl="0" indent="-17462" algn="ctr" defTabSz="914400">
              <a:lnSpc>
                <a:spcPct val="90000"/>
              </a:lnSpc>
              <a:spcBef>
                <a:spcPts val="480"/>
              </a:spcBef>
              <a:buClr>
                <a:srgbClr val="000090"/>
              </a:buClr>
              <a:buSzPct val="25000"/>
              <a:defRPr/>
            </a:pPr>
            <a:r>
              <a:rPr lang="en-US" b="1" kern="0" dirty="0">
                <a:solidFill>
                  <a:srgbClr val="000090"/>
                </a:solidFill>
                <a:latin typeface="Libre Baskerville"/>
                <a:ea typeface="Libre Baskerville"/>
                <a:cs typeface="Libre Baskerville"/>
                <a:sym typeface="Libre Baskerville"/>
              </a:rPr>
              <a:t>Jennifer Laszlo Mizrahi</a:t>
            </a:r>
          </a:p>
          <a:p>
            <a:pPr lvl="0" indent="-17462" algn="ctr" defTabSz="914400">
              <a:lnSpc>
                <a:spcPct val="90000"/>
              </a:lnSpc>
              <a:spcBef>
                <a:spcPts val="480"/>
              </a:spcBef>
              <a:buClr>
                <a:srgbClr val="0000FF"/>
              </a:buClr>
              <a:buSzPct val="25000"/>
              <a:defRPr/>
            </a:pPr>
            <a:r>
              <a:rPr lang="en-US" b="1" u="sng" kern="0" dirty="0">
                <a:solidFill>
                  <a:srgbClr val="0000FF"/>
                </a:solidFill>
                <a:latin typeface="Libre Baskerville"/>
                <a:ea typeface="Libre Baskerville"/>
                <a:cs typeface="Libre Baskerville"/>
                <a:sym typeface="Libre Baskerville"/>
                <a:hlinkClick r:id="rId26"/>
              </a:rPr>
              <a:t>www.RespectAbility.org</a:t>
            </a:r>
          </a:p>
          <a:p>
            <a:pPr lvl="0" indent="-17462" algn="ctr" defTabSz="914400">
              <a:lnSpc>
                <a:spcPct val="90000"/>
              </a:lnSpc>
              <a:spcBef>
                <a:spcPts val="480"/>
              </a:spcBef>
              <a:buClr>
                <a:srgbClr val="000090"/>
              </a:buClr>
              <a:buSzPct val="25000"/>
              <a:defRPr/>
            </a:pPr>
            <a:r>
              <a:rPr lang="en-US" b="1" kern="0" dirty="0">
                <a:solidFill>
                  <a:srgbClr val="000090"/>
                </a:solidFill>
                <a:latin typeface="Libre Baskerville"/>
                <a:ea typeface="Libre Baskerville"/>
                <a:cs typeface="Libre Baskerville"/>
                <a:sym typeface="Libre Baskerville"/>
              </a:rPr>
              <a:t>Cell: (202) 365-0787</a:t>
            </a:r>
          </a:p>
          <a:p>
            <a:pPr lvl="0" indent="-17462" algn="ctr" defTabSz="914400">
              <a:lnSpc>
                <a:spcPct val="90000"/>
              </a:lnSpc>
              <a:spcBef>
                <a:spcPts val="480"/>
              </a:spcBef>
              <a:buClr>
                <a:srgbClr val="0000FF"/>
              </a:buClr>
              <a:buSzPct val="25000"/>
              <a:defRPr/>
            </a:pPr>
            <a:r>
              <a:rPr lang="en-US" b="1" u="sng" kern="0" dirty="0">
                <a:solidFill>
                  <a:srgbClr val="0000FF"/>
                </a:solidFill>
                <a:latin typeface="Libre Baskerville"/>
                <a:ea typeface="Libre Baskerville"/>
                <a:cs typeface="Libre Baskerville"/>
                <a:sym typeface="Libre Baskerville"/>
                <a:hlinkClick r:id="rId27"/>
              </a:rPr>
              <a:t>JenniferM@RespectAbility.org</a:t>
            </a:r>
          </a:p>
          <a:p>
            <a:pPr lvl="0" indent="-17462" algn="ctr" defTabSz="914400">
              <a:lnSpc>
                <a:spcPct val="90000"/>
              </a:lnSpc>
              <a:spcBef>
                <a:spcPts val="480"/>
              </a:spcBef>
              <a:buClr>
                <a:srgbClr val="000090"/>
              </a:buClr>
              <a:buSzPct val="25000"/>
              <a:defRPr/>
            </a:pPr>
            <a:r>
              <a:rPr lang="en-US" b="1" kern="0" dirty="0">
                <a:solidFill>
                  <a:srgbClr val="000090"/>
                </a:solidFill>
                <a:latin typeface="Libre Baskerville"/>
                <a:ea typeface="Libre Baskerville"/>
                <a:cs typeface="Libre Baskerville"/>
                <a:sym typeface="Libre Baskerville"/>
              </a:rPr>
              <a:t>Twitter: </a:t>
            </a:r>
            <a:r>
              <a:rPr lang="en-US" b="1" u="sng" kern="0" dirty="0">
                <a:solidFill>
                  <a:srgbClr val="0000FF"/>
                </a:solidFill>
                <a:latin typeface="Libre Baskerville"/>
                <a:ea typeface="Libre Baskerville"/>
                <a:cs typeface="Libre Baskerville"/>
                <a:sym typeface="Libre Baskerville"/>
                <a:hlinkClick r:id="rId28"/>
              </a:rPr>
              <a:t>@</a:t>
            </a:r>
            <a:r>
              <a:rPr lang="en-US" b="1" u="sng" kern="0" dirty="0" err="1">
                <a:solidFill>
                  <a:srgbClr val="0000FF"/>
                </a:solidFill>
                <a:latin typeface="Libre Baskerville"/>
                <a:ea typeface="Libre Baskerville"/>
                <a:cs typeface="Libre Baskerville"/>
                <a:sym typeface="Libre Baskerville"/>
                <a:hlinkClick r:id="rId28"/>
              </a:rPr>
              <a:t>respect_ability</a:t>
            </a:r>
            <a:r>
              <a:rPr lang="en-US" b="1" u="sng" kern="0" dirty="0">
                <a:solidFill>
                  <a:srgbClr val="0000FF"/>
                </a:solidFill>
                <a:latin typeface="Libre Baskerville"/>
                <a:ea typeface="Libre Baskerville"/>
                <a:cs typeface="Libre Baskerville"/>
                <a:sym typeface="Libre Baskerville"/>
                <a:hlinkClick r:id="rId28"/>
              </a:rPr>
              <a:t> / </a:t>
            </a:r>
            <a:r>
              <a:rPr lang="en-US" b="1" u="sng" kern="0" dirty="0">
                <a:solidFill>
                  <a:srgbClr val="0000FF"/>
                </a:solidFill>
                <a:latin typeface="Libre Baskerville"/>
                <a:ea typeface="Libre Baskerville"/>
                <a:cs typeface="Libre Baskerville"/>
                <a:sym typeface="Libre Baskerville"/>
              </a:rPr>
              <a:t>@</a:t>
            </a:r>
            <a:r>
              <a:rPr lang="en-US" b="1" u="sng" kern="0" dirty="0" err="1">
                <a:solidFill>
                  <a:srgbClr val="0000FF"/>
                </a:solidFill>
                <a:latin typeface="Libre Baskerville"/>
                <a:ea typeface="Libre Baskerville"/>
                <a:cs typeface="Libre Baskerville"/>
                <a:sym typeface="Libre Baskerville"/>
              </a:rPr>
              <a:t>jewishinclusion</a:t>
            </a:r>
            <a:endParaRPr lang="en-US" b="1" u="sng" kern="0" dirty="0">
              <a:solidFill>
                <a:srgbClr val="0000FF"/>
              </a:solidFill>
              <a:latin typeface="Libre Baskerville"/>
              <a:ea typeface="Libre Baskerville"/>
              <a:cs typeface="Libre Baskerville"/>
              <a:sym typeface="Libre Baskerville"/>
            </a:endParaRPr>
          </a:p>
          <a:p>
            <a:pPr lvl="0" indent="-17462" algn="ctr" defTabSz="914400">
              <a:lnSpc>
                <a:spcPct val="90000"/>
              </a:lnSpc>
              <a:spcBef>
                <a:spcPts val="480"/>
              </a:spcBef>
              <a:buClr>
                <a:srgbClr val="000090"/>
              </a:buClr>
              <a:buSzPct val="25000"/>
              <a:defRPr/>
            </a:pPr>
            <a:r>
              <a:rPr lang="en-US" b="1" kern="0" dirty="0">
                <a:solidFill>
                  <a:srgbClr val="000090"/>
                </a:solidFill>
                <a:latin typeface="Libre Baskerville"/>
                <a:ea typeface="Libre Baskerville"/>
                <a:cs typeface="Libre Baskerville"/>
                <a:sym typeface="Libre Baskerville"/>
              </a:rPr>
              <a:t>Facebook: </a:t>
            </a:r>
            <a:r>
              <a:rPr lang="en-US" b="1" u="sng" kern="0" dirty="0">
                <a:solidFill>
                  <a:srgbClr val="0000FF"/>
                </a:solidFill>
                <a:latin typeface="Libre Baskerville"/>
                <a:ea typeface="Libre Baskerville"/>
                <a:cs typeface="Libre Baskerville"/>
                <a:sym typeface="Libre Baskerville"/>
                <a:hlinkClick r:id="rId29"/>
              </a:rPr>
              <a:t>https://www.facebook.com/RespectAbilityUSA</a:t>
            </a:r>
            <a:r>
              <a:rPr lang="en-US" b="1" kern="0" dirty="0">
                <a:solidFill>
                  <a:srgbClr val="000000"/>
                </a:solidFill>
                <a:latin typeface="Libre Baskerville"/>
                <a:ea typeface="Libre Baskerville"/>
                <a:cs typeface="Libre Baskerville"/>
                <a:sym typeface="Libre Baskerville"/>
              </a:rPr>
              <a:t> </a:t>
            </a:r>
            <a:r>
              <a:rPr lang="en-US" b="1" kern="0" dirty="0">
                <a:solidFill>
                  <a:srgbClr val="000090"/>
                </a:solidFill>
                <a:latin typeface="Libre Baskerville"/>
                <a:ea typeface="Libre Baskerville"/>
                <a:cs typeface="Libre Baskerville"/>
                <a:sym typeface="Libre Baskerville"/>
              </a:rPr>
              <a:t>and</a:t>
            </a:r>
            <a:r>
              <a:rPr lang="en-US" b="1" kern="0" dirty="0">
                <a:solidFill>
                  <a:srgbClr val="000000"/>
                </a:solidFill>
                <a:latin typeface="Libre Baskerville"/>
                <a:ea typeface="Libre Baskerville"/>
                <a:cs typeface="Libre Baskerville"/>
                <a:sym typeface="Libre Baskerville"/>
              </a:rPr>
              <a:t> </a:t>
            </a:r>
            <a:r>
              <a:rPr lang="en-US" b="1" u="sng" kern="0" dirty="0">
                <a:solidFill>
                  <a:srgbClr val="0000FF"/>
                </a:solidFill>
                <a:latin typeface="Libre Baskerville"/>
                <a:ea typeface="Libre Baskerville"/>
                <a:cs typeface="Libre Baskerville"/>
                <a:sym typeface="Libre Baskerville"/>
              </a:rPr>
              <a:t>https://www.facebook.com/RespectAbility4All/</a:t>
            </a:r>
          </a:p>
          <a:p>
            <a:pPr lvl="0" indent="-88892" algn="ctr" defTabSz="914400">
              <a:buClr>
                <a:srgbClr val="000000"/>
              </a:buClr>
              <a:defRPr/>
            </a:pPr>
            <a:endParaRPr lang="en-US" sz="2800" b="1" kern="0" dirty="0">
              <a:solidFill>
                <a:srgbClr val="002060"/>
              </a:solidFill>
              <a:latin typeface="Libre Baskerville"/>
              <a:ea typeface="Libre Baskerville"/>
              <a:cs typeface="Libre Baskerville"/>
              <a:sym typeface="Libre Baskerville"/>
            </a:endParaRPr>
          </a:p>
          <a:p>
            <a:pPr lvl="0" indent="-88892" algn="ctr" defTabSz="914400">
              <a:buClr>
                <a:srgbClr val="000000"/>
              </a:buClr>
              <a:defRPr/>
            </a:pPr>
            <a:endParaRPr lang="en-US" sz="2800" b="1" kern="0" dirty="0">
              <a:solidFill>
                <a:srgbClr val="002060"/>
              </a:solidFill>
              <a:latin typeface="Libre Baskerville"/>
              <a:ea typeface="Libre Baskerville"/>
              <a:cs typeface="Libre Baskerville"/>
              <a:sym typeface="Libre Baskerville"/>
            </a:endParaRPr>
          </a:p>
          <a:p>
            <a:pPr lvl="0" indent="-88892" algn="ctr" defTabSz="914400">
              <a:buClr>
                <a:srgbClr val="000000"/>
              </a:buClr>
              <a:defRPr/>
            </a:pPr>
            <a:endParaRPr lang="en-US" sz="2800" b="1" kern="0" dirty="0">
              <a:solidFill>
                <a:srgbClr val="000090"/>
              </a:solidFill>
              <a:latin typeface="Libre Baskerville"/>
              <a:ea typeface="Libre Baskerville"/>
              <a:cs typeface="Libre Baskerville"/>
              <a:sym typeface="Libre Baskerville"/>
            </a:endParaRPr>
          </a:p>
          <a:p>
            <a:pPr lvl="0" indent="-88892" algn="ctr" defTabSz="914400">
              <a:buClr>
                <a:srgbClr val="000000"/>
              </a:buClr>
              <a:defRPr/>
            </a:pPr>
            <a:endParaRPr lang="en-US" sz="2800" b="1" kern="0" dirty="0">
              <a:solidFill>
                <a:srgbClr val="000090"/>
              </a:solidFill>
              <a:latin typeface="Libre Baskerville"/>
              <a:ea typeface="Libre Baskerville"/>
              <a:cs typeface="Libre Baskerville"/>
              <a:sym typeface="Libre Baskerville"/>
            </a:endParaRPr>
          </a:p>
          <a:p>
            <a:pPr lvl="0" indent="-88892" algn="ctr" defTabSz="914400">
              <a:buClr>
                <a:srgbClr val="000000"/>
              </a:buClr>
              <a:defRPr/>
            </a:pPr>
            <a:endParaRPr lang="en-US" sz="2800" b="1" kern="0" dirty="0">
              <a:solidFill>
                <a:srgbClr val="000090"/>
              </a:solidFill>
              <a:latin typeface="Libre Baskerville"/>
              <a:ea typeface="Libre Baskerville"/>
              <a:cs typeface="Libre Baskerville"/>
              <a:sym typeface="Libre Baskerville"/>
            </a:endParaRPr>
          </a:p>
          <a:p>
            <a:pPr lvl="0" indent="-88892" algn="ctr" defTabSz="914400">
              <a:buClr>
                <a:srgbClr val="000000"/>
              </a:buClr>
              <a:defRPr/>
            </a:pPr>
            <a:endParaRPr lang="en-US" sz="2800" b="1" kern="0" dirty="0">
              <a:solidFill>
                <a:srgbClr val="000090"/>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79539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A034-E5C2-4E99-9B7B-9665E5F75195}"/>
              </a:ext>
            </a:extLst>
          </p:cNvPr>
          <p:cNvSpPr>
            <a:spLocks noGrp="1"/>
          </p:cNvSpPr>
          <p:nvPr>
            <p:ph type="title"/>
          </p:nvPr>
        </p:nvSpPr>
        <p:spPr>
          <a:xfrm>
            <a:off x="5212550" y="380051"/>
            <a:ext cx="3474250" cy="525065"/>
          </a:xfrm>
        </p:spPr>
        <p:txBody>
          <a:bodyPr/>
          <a:lstStyle/>
          <a:p>
            <a:r>
              <a:rPr lang="en-US" sz="3200" b="1" dirty="0">
                <a:solidFill>
                  <a:schemeClr val="bg1"/>
                </a:solidFill>
              </a:rPr>
              <a:t>About Our Speakers</a:t>
            </a:r>
          </a:p>
        </p:txBody>
      </p:sp>
      <p:sp>
        <p:nvSpPr>
          <p:cNvPr id="3" name="Content Placeholder 2">
            <a:extLst>
              <a:ext uri="{FF2B5EF4-FFF2-40B4-BE49-F238E27FC236}">
                <a16:creationId xmlns:a16="http://schemas.microsoft.com/office/drawing/2014/main" id="{5D44A30F-D465-4CF5-A822-A449AB558BA2}"/>
              </a:ext>
            </a:extLst>
          </p:cNvPr>
          <p:cNvSpPr>
            <a:spLocks noGrp="1"/>
          </p:cNvSpPr>
          <p:nvPr>
            <p:ph idx="1"/>
          </p:nvPr>
        </p:nvSpPr>
        <p:spPr>
          <a:xfrm>
            <a:off x="15240" y="1441564"/>
            <a:ext cx="6836134" cy="4800600"/>
          </a:xfrm>
        </p:spPr>
        <p:txBody>
          <a:bodyPr/>
          <a:lstStyle/>
          <a:p>
            <a:pPr marL="114300" indent="0">
              <a:buNone/>
            </a:pPr>
            <a:r>
              <a:rPr lang="en-US" sz="2000" b="1" dirty="0"/>
              <a:t>James Emmett </a:t>
            </a:r>
            <a:r>
              <a:rPr lang="en-US" sz="2000" dirty="0"/>
              <a:t>is one of the most recognizable leaders in the field of disability inclusion. He is currently the Lead Strategist of the Workplace Initiative for the Poses Family Foundation where he oversees strategy development &amp; implementation of projects that impact the area of disability inclusion. James has worked on many of the most visible disability &amp; inclusion projects in the country with companies like Walgreens, Best Buy, Office Depot/Max, PepsiCo, and Mercy Health.</a:t>
            </a:r>
          </a:p>
          <a:p>
            <a:pPr marL="114300" indent="0">
              <a:buNone/>
            </a:pPr>
            <a:endParaRPr lang="en-US" sz="2000" dirty="0"/>
          </a:p>
          <a:p>
            <a:pPr marL="114300" indent="0">
              <a:buNone/>
            </a:pPr>
            <a:r>
              <a:rPr lang="en-US" sz="2000" b="1" dirty="0"/>
              <a:t>Meg O’Connell </a:t>
            </a:r>
            <a:r>
              <a:rPr lang="en-US" sz="2000" dirty="0"/>
              <a:t>has worked with some of the nation’s top brands across a variety of industries and has been implementing and leading disability inclusion efforts for large corporations since the mid-‘90s. She has won numerous awards for her work, developing talent management, consumer solutions, and corporate marketing/branding campaigns, all geared towards including people with disabilities in the workforce as a part of diversity initiatives.</a:t>
            </a:r>
          </a:p>
        </p:txBody>
      </p:sp>
      <p:sp>
        <p:nvSpPr>
          <p:cNvPr id="4" name="Slide Number Placeholder 3">
            <a:extLst>
              <a:ext uri="{FF2B5EF4-FFF2-40B4-BE49-F238E27FC236}">
                <a16:creationId xmlns:a16="http://schemas.microsoft.com/office/drawing/2014/main" id="{188F1B44-BC9A-404E-96DC-488411D5298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 name="Picture 4" descr="James Emmett PHOTO">
            <a:extLst>
              <a:ext uri="{FF2B5EF4-FFF2-40B4-BE49-F238E27FC236}">
                <a16:creationId xmlns:a16="http://schemas.microsoft.com/office/drawing/2014/main" id="{BE20D68F-F51F-4718-92E0-C6EA44DF470C}"/>
              </a:ext>
            </a:extLst>
          </p:cNvPr>
          <p:cNvPicPr>
            <a:picLocks noChangeAspect="1"/>
          </p:cNvPicPr>
          <p:nvPr/>
        </p:nvPicPr>
        <p:blipFill>
          <a:blip r:embed="rId2"/>
          <a:stretch>
            <a:fillRect/>
          </a:stretch>
        </p:blipFill>
        <p:spPr>
          <a:xfrm>
            <a:off x="6949675" y="1441564"/>
            <a:ext cx="1863762" cy="1863762"/>
          </a:xfrm>
          <a:prstGeom prst="rect">
            <a:avLst/>
          </a:prstGeom>
        </p:spPr>
      </p:pic>
      <p:pic>
        <p:nvPicPr>
          <p:cNvPr id="6" name="Picture 5" descr="Meg O'Connell Photo&#10;">
            <a:extLst>
              <a:ext uri="{FF2B5EF4-FFF2-40B4-BE49-F238E27FC236}">
                <a16:creationId xmlns:a16="http://schemas.microsoft.com/office/drawing/2014/main" id="{F7B57EDA-7A58-4306-8E4F-681DA6CC230C}"/>
              </a:ext>
            </a:extLst>
          </p:cNvPr>
          <p:cNvPicPr>
            <a:picLocks noChangeAspect="1"/>
          </p:cNvPicPr>
          <p:nvPr/>
        </p:nvPicPr>
        <p:blipFill>
          <a:blip r:embed="rId3"/>
          <a:stretch>
            <a:fillRect/>
          </a:stretch>
        </p:blipFill>
        <p:spPr>
          <a:xfrm>
            <a:off x="6949675" y="4220011"/>
            <a:ext cx="1879751" cy="1879751"/>
          </a:xfrm>
          <a:prstGeom prst="rect">
            <a:avLst/>
          </a:prstGeom>
        </p:spPr>
      </p:pic>
    </p:spTree>
    <p:extLst>
      <p:ext uri="{BB962C8B-B14F-4D97-AF65-F5344CB8AC3E}">
        <p14:creationId xmlns:p14="http://schemas.microsoft.com/office/powerpoint/2010/main" val="135389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937" y="82844"/>
            <a:ext cx="5710173" cy="1049712"/>
          </a:xfrm>
        </p:spPr>
        <p:txBody>
          <a:bodyPr/>
          <a:lstStyle/>
          <a:p>
            <a:pPr eaLnBrk="1" fontAlgn="auto" hangingPunct="1">
              <a:spcAft>
                <a:spcPts val="0"/>
              </a:spcAft>
              <a:defRPr/>
            </a:pPr>
            <a:r>
              <a:rPr lang="en-US" sz="3200" b="1" dirty="0">
                <a:solidFill>
                  <a:schemeClr val="bg1"/>
                </a:solidFill>
                <a:latin typeface="Calibri" panose="020F0502020204030204" pitchFamily="34" charset="0"/>
                <a:cs typeface="Calibri" panose="020F0502020204030204" pitchFamily="34" charset="0"/>
              </a:rPr>
              <a:t>There are 22 million working age Americans with disabilities</a:t>
            </a:r>
          </a:p>
        </p:txBody>
      </p:sp>
      <p:sp>
        <p:nvSpPr>
          <p:cNvPr id="15364" name="Content Placeholder 1"/>
          <p:cNvSpPr>
            <a:spLocks noGrp="1"/>
          </p:cNvSpPr>
          <p:nvPr>
            <p:ph idx="1"/>
          </p:nvPr>
        </p:nvSpPr>
        <p:spPr bwMode="auto">
          <a:xfrm>
            <a:off x="442211" y="1375347"/>
            <a:ext cx="7620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a:solidFill>
                  <a:schemeClr val="tx1">
                    <a:lumMod val="65000"/>
                    <a:lumOff val="35000"/>
                  </a:schemeClr>
                </a:solidFill>
                <a:latin typeface="Georgia" panose="02040502050405020303" pitchFamily="18" charset="0"/>
                <a:ea typeface="Georgia" panose="02040502050405020303" pitchFamily="18" charset="0"/>
                <a:cs typeface="Georgia" panose="02040502050405020303" pitchFamily="18" charset="0"/>
              </a:rPr>
              <a:t>There are 56 million people in the U.S. with a disabling condition – representing 22% of the U.S. population.</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1E3A346-3C34-47F1-B1D0-1185F4BBC721}" type="slidenum">
              <a:rPr kumimoji="0" lang="en-US" altLang="en-US" sz="1800" b="0" i="0" u="none" strike="noStrike" kern="1200" cap="none" spc="0" normalizeH="0" baseline="0" noProof="0" smtClean="0">
                <a:ln>
                  <a:noFill/>
                </a:ln>
                <a:solidFill>
                  <a:srgbClr val="49969D"/>
                </a:solidFill>
                <a:effectLst/>
                <a:uLnTx/>
                <a:uFillTx/>
                <a:latin typeface="Cambria" panose="02040503050406030204" pitchFamily="18" charset="0"/>
                <a:ea typeface="Cambria" panose="02040503050406030204" pitchFamily="18" charset="0"/>
                <a:cs typeface="Cambria" panose="020405030504060302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1800" b="0" i="0" u="none" strike="noStrike" kern="1200" cap="none" spc="0" normalizeH="0" baseline="0" noProof="0">
              <a:ln>
                <a:noFill/>
              </a:ln>
              <a:solidFill>
                <a:srgbClr val="49969D"/>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
        <p:nvSpPr>
          <p:cNvPr id="10" name="TextBox 29"/>
          <p:cNvSpPr txBox="1">
            <a:spLocks noChangeArrowheads="1"/>
          </p:cNvSpPr>
          <p:nvPr/>
        </p:nvSpPr>
        <p:spPr bwMode="auto">
          <a:xfrm>
            <a:off x="1044460" y="5648329"/>
            <a:ext cx="2689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Data Source: US Census 2012, CDC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DOL October 2018 Unemployment Data</a:t>
            </a:r>
          </a:p>
        </p:txBody>
      </p:sp>
      <p:pic>
        <p:nvPicPr>
          <p:cNvPr id="4" name="Picture 3" descr="October 2018 unemployment CHART: Breaking down unemployment rates according to different minority categories. Overall, Americans currently face a 3.4% unemployment rate. LGBTQ people make up 4% of of the unemployed, Black people make up 13%  of the unemployed, Hispanics are 17% of the unemployed, Asians count for 6% of the unemployed, American Indians make up 2% of the unemployed and veterans have a 9%. The last category shows that people with disabilities make up 22% of the unemployed. Flanking this category are two color boxes, one red, one purple. The red box shows a 7.9% unemployment rate for PWDs. The purple box shows that 30% of Vets have a disability. ">
            <a:extLst>
              <a:ext uri="{FF2B5EF4-FFF2-40B4-BE49-F238E27FC236}">
                <a16:creationId xmlns:a16="http://schemas.microsoft.com/office/drawing/2014/main" id="{830A13A3-4747-4770-94B4-9147A0C23788}"/>
              </a:ext>
            </a:extLst>
          </p:cNvPr>
          <p:cNvPicPr>
            <a:picLocks noChangeAspect="1"/>
          </p:cNvPicPr>
          <p:nvPr/>
        </p:nvPicPr>
        <p:blipFill>
          <a:blip r:embed="rId2"/>
          <a:stretch>
            <a:fillRect/>
          </a:stretch>
        </p:blipFill>
        <p:spPr>
          <a:xfrm>
            <a:off x="554636" y="2074212"/>
            <a:ext cx="7800975" cy="3609975"/>
          </a:xfrm>
          <a:prstGeom prst="rect">
            <a:avLst/>
          </a:prstGeom>
        </p:spPr>
      </p:pic>
    </p:spTree>
    <p:extLst>
      <p:ext uri="{BB962C8B-B14F-4D97-AF65-F5344CB8AC3E}">
        <p14:creationId xmlns:p14="http://schemas.microsoft.com/office/powerpoint/2010/main" val="247255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502" y="105242"/>
            <a:ext cx="6704596" cy="992805"/>
          </a:xfrm>
        </p:spPr>
        <p:txBody>
          <a:bodyPr/>
          <a:lstStyle/>
          <a:p>
            <a:pPr eaLnBrk="1" hangingPunct="1">
              <a:defRPr/>
            </a:pPr>
            <a:r>
              <a:rPr lang="en-US" sz="3200" b="1" dirty="0">
                <a:solidFill>
                  <a:schemeClr val="bg1"/>
                </a:solidFill>
              </a:rPr>
              <a:t>Over 12,000 jobs in philanthropy today 					- LinkedIn</a:t>
            </a:r>
          </a:p>
        </p:txBody>
      </p:sp>
      <p:sp>
        <p:nvSpPr>
          <p:cNvPr id="25603" name="Content Placeholder 2"/>
          <p:cNvSpPr>
            <a:spLocks noGrp="1"/>
          </p:cNvSpPr>
          <p:nvPr>
            <p:ph idx="1"/>
          </p:nvPr>
        </p:nvSpPr>
        <p:spPr>
          <a:xfrm>
            <a:off x="457200" y="2057400"/>
            <a:ext cx="3755036" cy="2934325"/>
          </a:xfrm>
        </p:spPr>
        <p:txBody>
          <a:bodyPr/>
          <a:lstStyle/>
          <a:p>
            <a:pPr eaLnBrk="1" hangingPunct="1">
              <a:lnSpc>
                <a:spcPct val="114000"/>
              </a:lnSpc>
              <a:spcBef>
                <a:spcPts val="0"/>
              </a:spcBef>
              <a:buClr>
                <a:srgbClr val="17375E"/>
              </a:buClr>
              <a:buFont typeface="Wingdings 3" pitchFamily="18" charset="2"/>
              <a:buChar char="}"/>
            </a:pPr>
            <a:r>
              <a:rPr lang="en-US" sz="1800" dirty="0">
                <a:ea typeface="ＭＳ Ｐゴシック" pitchFamily="34" charset="-128"/>
              </a:rPr>
              <a:t>Being part of a philanthropic organization allows you </a:t>
            </a:r>
            <a:r>
              <a:rPr lang="en-US" sz="1800" b="1" dirty="0">
                <a:ea typeface="ＭＳ Ｐゴシック" pitchFamily="34" charset="-128"/>
              </a:rPr>
              <a:t>to use your time and talent in areas where you have a passion</a:t>
            </a:r>
          </a:p>
          <a:p>
            <a:pPr eaLnBrk="1" hangingPunct="1">
              <a:lnSpc>
                <a:spcPct val="114000"/>
              </a:lnSpc>
              <a:spcBef>
                <a:spcPts val="0"/>
              </a:spcBef>
              <a:buClr>
                <a:srgbClr val="17375E"/>
              </a:buClr>
              <a:buNone/>
            </a:pPr>
            <a:endParaRPr lang="en-US" sz="1800" dirty="0">
              <a:ea typeface="ＭＳ Ｐゴシック" pitchFamily="34" charset="-128"/>
            </a:endParaRPr>
          </a:p>
          <a:p>
            <a:pPr eaLnBrk="1" hangingPunct="1">
              <a:lnSpc>
                <a:spcPct val="114000"/>
              </a:lnSpc>
              <a:spcBef>
                <a:spcPts val="0"/>
              </a:spcBef>
              <a:buClr>
                <a:srgbClr val="17375E"/>
              </a:buClr>
              <a:buFont typeface="Wingdings 3" pitchFamily="18" charset="2"/>
              <a:buChar char="}"/>
            </a:pPr>
            <a:r>
              <a:rPr lang="en-US" sz="1800" dirty="0">
                <a:ea typeface="ＭＳ Ｐゴシック" pitchFamily="34" charset="-128"/>
              </a:rPr>
              <a:t>Philanthropy </a:t>
            </a:r>
            <a:r>
              <a:rPr lang="en-US" sz="1800" b="1" dirty="0">
                <a:ea typeface="ＭＳ Ｐゴシック" pitchFamily="34" charset="-128"/>
              </a:rPr>
              <a:t>helps drive innovation and change locally and globally</a:t>
            </a:r>
          </a:p>
          <a:p>
            <a:pPr eaLnBrk="1" hangingPunct="1">
              <a:lnSpc>
                <a:spcPct val="114000"/>
              </a:lnSpc>
              <a:spcBef>
                <a:spcPts val="0"/>
              </a:spcBef>
              <a:buClr>
                <a:srgbClr val="17375E"/>
              </a:buClr>
              <a:buNone/>
            </a:pPr>
            <a:endParaRPr lang="en-US" sz="1800" dirty="0">
              <a:ea typeface="ＭＳ Ｐゴシック" pitchFamily="34" charset="-128"/>
            </a:endParaRPr>
          </a:p>
          <a:p>
            <a:pPr eaLnBrk="1" hangingPunct="1">
              <a:lnSpc>
                <a:spcPct val="114000"/>
              </a:lnSpc>
              <a:spcBef>
                <a:spcPts val="0"/>
              </a:spcBef>
              <a:buClr>
                <a:srgbClr val="17375E"/>
              </a:buClr>
              <a:buFont typeface="Wingdings 3" pitchFamily="18" charset="2"/>
              <a:buChar char="}"/>
            </a:pPr>
            <a:r>
              <a:rPr lang="en-US" sz="1800" dirty="0">
                <a:ea typeface="ＭＳ Ｐゴシック" pitchFamily="34" charset="-128"/>
              </a:rPr>
              <a:t>Philanthropy </a:t>
            </a:r>
            <a:r>
              <a:rPr lang="en-US" sz="1800" b="1" dirty="0">
                <a:ea typeface="ＭＳ Ｐゴシック" pitchFamily="34" charset="-128"/>
              </a:rPr>
              <a:t>helps drive social change in ways that other organizations are not able to</a:t>
            </a:r>
          </a:p>
        </p:txBody>
      </p:sp>
      <p:sp>
        <p:nvSpPr>
          <p:cNvPr id="25607" name="Slide Number Placeholder 1"/>
          <p:cNvSpPr>
            <a:spLocks noGrp="1"/>
          </p:cNvSpPr>
          <p:nvPr>
            <p:ph type="sldNum" sz="quarter" idx="12"/>
          </p:nvPr>
        </p:nvSpPr>
        <p:spPr bwMode="auto">
          <a:xfrm>
            <a:off x="3505200" y="6400800"/>
            <a:ext cx="2133600" cy="365125"/>
          </a:xfr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B35D438-BF46-481A-96EE-7ABFC1579B59}" type="slidenum">
              <a:rPr kumimoji="0" lang="en-US" sz="1800" b="0" i="0" u="none" strike="noStrike" kern="1200" cap="none" spc="0" normalizeH="0" baseline="0" noProof="0" smtClean="0">
                <a:ln>
                  <a:noFill/>
                </a:ln>
                <a:solidFill>
                  <a:srgbClr val="FFFFFF"/>
                </a:solidFill>
                <a:effectLst/>
                <a:uLnTx/>
                <a:uFillTx/>
                <a:latin typeface="Arial Black" pitchFamily="34" charset="0"/>
                <a:ea typeface="+mn-ea"/>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FFFFFF"/>
              </a:solidFill>
              <a:effectLst/>
              <a:uLnTx/>
              <a:uFillTx/>
              <a:latin typeface="Arial Black" pitchFamily="34" charset="0"/>
              <a:ea typeface="+mn-ea"/>
              <a:cs typeface="Arial" charset="0"/>
            </a:endParaRPr>
          </a:p>
        </p:txBody>
      </p:sp>
      <p:sp>
        <p:nvSpPr>
          <p:cNvPr id="25604" name="TextBox 6"/>
          <p:cNvSpPr txBox="1">
            <a:spLocks noChangeArrowheads="1"/>
          </p:cNvSpPr>
          <p:nvPr/>
        </p:nvSpPr>
        <p:spPr bwMode="auto">
          <a:xfrm>
            <a:off x="3035508" y="1507761"/>
            <a:ext cx="2727926" cy="33855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itchFamily="34" charset="0"/>
                <a:ea typeface="+mn-ea"/>
                <a:cs typeface="+mn-cs"/>
              </a:rPr>
              <a:t>Opportunities in Philanthropy</a:t>
            </a:r>
          </a:p>
        </p:txBody>
      </p:sp>
      <p:pic>
        <p:nvPicPr>
          <p:cNvPr id="25605" name="Picture 7" descr="Photo of workplace diversity. &#10;"/>
          <p:cNvPicPr>
            <a:picLocks noChangeAspect="1"/>
          </p:cNvPicPr>
          <p:nvPr/>
        </p:nvPicPr>
        <p:blipFill>
          <a:blip r:embed="rId2" cstate="print"/>
          <a:srcRect/>
          <a:stretch>
            <a:fillRect/>
          </a:stretch>
        </p:blipFill>
        <p:spPr bwMode="auto">
          <a:xfrm>
            <a:off x="4547017" y="2133600"/>
            <a:ext cx="3429000" cy="2895600"/>
          </a:xfrm>
          <a:prstGeom prst="rect">
            <a:avLst/>
          </a:prstGeom>
          <a:noFill/>
          <a:ln w="9525">
            <a:noFill/>
            <a:miter lim="800000"/>
            <a:headEnd/>
            <a:tailEnd/>
          </a:ln>
        </p:spPr>
      </p:pic>
      <p:sp>
        <p:nvSpPr>
          <p:cNvPr id="9" name="Slide Number Placeholder 1"/>
          <p:cNvSpPr txBox="1">
            <a:spLocks/>
          </p:cNvSpPr>
          <p:nvPr/>
        </p:nvSpPr>
        <p:spPr>
          <a:xfrm>
            <a:off x="8531227" y="5648329"/>
            <a:ext cx="549275" cy="396875"/>
          </a:xfrm>
          <a:prstGeom prst="bracketPair">
            <a:avLst>
              <a:gd name="adj" fmla="val 17949"/>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8E71C95-FEAD-4940-8DCC-B379CAD5228A}"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28659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noGrp="1"/>
          </p:cNvSpPr>
          <p:nvPr>
            <p:ph type="title"/>
          </p:nvPr>
        </p:nvSpPr>
        <p:spPr>
          <a:xfrm>
            <a:off x="3130227" y="365542"/>
            <a:ext cx="5720797" cy="4413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3000" b="1" dirty="0">
                <a:solidFill>
                  <a:schemeClr val="bg1"/>
                </a:solidFill>
                <a:latin typeface="Calibri" panose="020F0502020204030204" pitchFamily="34" charset="0"/>
                <a:cs typeface="Calibri" panose="020F0502020204030204" pitchFamily="34" charset="0"/>
              </a:rPr>
              <a:t>Benefits of disability inclusion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Slide Number Placeholder 2"/>
          <p:cNvSpPr txBox="1">
            <a:spLocks/>
          </p:cNvSpPr>
          <p:nvPr/>
        </p:nvSpPr>
        <p:spPr>
          <a:xfrm>
            <a:off x="8126497" y="5648329"/>
            <a:ext cx="549275" cy="396875"/>
          </a:xfrm>
          <a:prstGeom prst="bracketPair">
            <a:avLst>
              <a:gd name="adj" fmla="val 17949"/>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547B79-75E0-4B2E-A2B4-195DE993603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val 5" descr="Blue oval that says EMPLOYEES&#10;"/>
          <p:cNvSpPr/>
          <p:nvPr/>
        </p:nvSpPr>
        <p:spPr>
          <a:xfrm>
            <a:off x="275627" y="1804619"/>
            <a:ext cx="1482272" cy="146109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Freeform 6" descr="People logo&#10;"/>
          <p:cNvSpPr>
            <a:spLocks noChangeAspect="1" noEditPoints="1"/>
          </p:cNvSpPr>
          <p:nvPr/>
        </p:nvSpPr>
        <p:spPr bwMode="auto">
          <a:xfrm>
            <a:off x="715939" y="2086643"/>
            <a:ext cx="555986" cy="464378"/>
          </a:xfrm>
          <a:custGeom>
            <a:avLst/>
            <a:gdLst>
              <a:gd name="T0" fmla="*/ 630 w 676"/>
              <a:gd name="T1" fmla="*/ 155 h 627"/>
              <a:gd name="T2" fmla="*/ 520 w 676"/>
              <a:gd name="T3" fmla="*/ 160 h 627"/>
              <a:gd name="T4" fmla="*/ 378 w 676"/>
              <a:gd name="T5" fmla="*/ 135 h 627"/>
              <a:gd name="T6" fmla="*/ 299 w 676"/>
              <a:gd name="T7" fmla="*/ 128 h 627"/>
              <a:gd name="T8" fmla="*/ 153 w 676"/>
              <a:gd name="T9" fmla="*/ 171 h 627"/>
              <a:gd name="T10" fmla="*/ 45 w 676"/>
              <a:gd name="T11" fmla="*/ 166 h 627"/>
              <a:gd name="T12" fmla="*/ 0 w 676"/>
              <a:gd name="T13" fmla="*/ 349 h 627"/>
              <a:gd name="T14" fmla="*/ 30 w 676"/>
              <a:gd name="T15" fmla="*/ 349 h 627"/>
              <a:gd name="T16" fmla="*/ 50 w 676"/>
              <a:gd name="T17" fmla="*/ 211 h 627"/>
              <a:gd name="T18" fmla="*/ 81 w 676"/>
              <a:gd name="T19" fmla="*/ 581 h 627"/>
              <a:gd name="T20" fmla="*/ 131 w 676"/>
              <a:gd name="T21" fmla="*/ 541 h 627"/>
              <a:gd name="T22" fmla="*/ 150 w 676"/>
              <a:gd name="T23" fmla="*/ 211 h 627"/>
              <a:gd name="T24" fmla="*/ 165 w 676"/>
              <a:gd name="T25" fmla="*/ 370 h 627"/>
              <a:gd name="T26" fmla="*/ 179 w 676"/>
              <a:gd name="T27" fmla="*/ 187 h 627"/>
              <a:gd name="T28" fmla="*/ 198 w 676"/>
              <a:gd name="T29" fmla="*/ 579 h 627"/>
              <a:gd name="T30" fmla="*/ 271 w 676"/>
              <a:gd name="T31" fmla="*/ 627 h 627"/>
              <a:gd name="T32" fmla="*/ 304 w 676"/>
              <a:gd name="T33" fmla="*/ 187 h 627"/>
              <a:gd name="T34" fmla="*/ 323 w 676"/>
              <a:gd name="T35" fmla="*/ 347 h 627"/>
              <a:gd name="T36" fmla="*/ 350 w 676"/>
              <a:gd name="T37" fmla="*/ 348 h 627"/>
              <a:gd name="T38" fmla="*/ 369 w 676"/>
              <a:gd name="T39" fmla="*/ 196 h 627"/>
              <a:gd name="T40" fmla="*/ 408 w 676"/>
              <a:gd name="T41" fmla="*/ 623 h 627"/>
              <a:gd name="T42" fmla="*/ 479 w 676"/>
              <a:gd name="T43" fmla="*/ 568 h 627"/>
              <a:gd name="T44" fmla="*/ 498 w 676"/>
              <a:gd name="T45" fmla="*/ 196 h 627"/>
              <a:gd name="T46" fmla="*/ 511 w 676"/>
              <a:gd name="T47" fmla="*/ 370 h 627"/>
              <a:gd name="T48" fmla="*/ 528 w 676"/>
              <a:gd name="T49" fmla="*/ 211 h 627"/>
              <a:gd name="T50" fmla="*/ 546 w 676"/>
              <a:gd name="T51" fmla="*/ 529 h 627"/>
              <a:gd name="T52" fmla="*/ 604 w 676"/>
              <a:gd name="T53" fmla="*/ 570 h 627"/>
              <a:gd name="T54" fmla="*/ 628 w 676"/>
              <a:gd name="T55" fmla="*/ 211 h 627"/>
              <a:gd name="T56" fmla="*/ 647 w 676"/>
              <a:gd name="T57" fmla="*/ 352 h 627"/>
              <a:gd name="T58" fmla="*/ 676 w 676"/>
              <a:gd name="T59" fmla="*/ 353 h 627"/>
              <a:gd name="T60" fmla="*/ 630 w 676"/>
              <a:gd name="T61" fmla="*/ 155 h 627"/>
              <a:gd name="T62" fmla="*/ 584 w 676"/>
              <a:gd name="T63" fmla="*/ 135 h 627"/>
              <a:gd name="T64" fmla="*/ 584 w 676"/>
              <a:gd name="T65" fmla="*/ 52 h 627"/>
              <a:gd name="T66" fmla="*/ 584 w 676"/>
              <a:gd name="T67" fmla="*/ 135 h 627"/>
              <a:gd name="T68" fmla="*/ 88 w 676"/>
              <a:gd name="T69" fmla="*/ 147 h 627"/>
              <a:gd name="T70" fmla="*/ 88 w 676"/>
              <a:gd name="T71" fmla="*/ 64 h 627"/>
              <a:gd name="T72" fmla="*/ 88 w 676"/>
              <a:gd name="T73" fmla="*/ 147 h 627"/>
              <a:gd name="T74" fmla="*/ 423 w 676"/>
              <a:gd name="T75" fmla="*/ 115 h 627"/>
              <a:gd name="T76" fmla="*/ 423 w 676"/>
              <a:gd name="T77" fmla="*/ 15 h 627"/>
              <a:gd name="T78" fmla="*/ 423 w 676"/>
              <a:gd name="T79" fmla="*/ 115 h 627"/>
              <a:gd name="T80" fmla="*/ 250 w 676"/>
              <a:gd name="T81" fmla="*/ 100 h 627"/>
              <a:gd name="T82" fmla="*/ 250 w 676"/>
              <a:gd name="T83" fmla="*/ 0 h 627"/>
              <a:gd name="T84" fmla="*/ 250 w 676"/>
              <a:gd name="T85" fmla="*/ 10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6" h="627">
                <a:moveTo>
                  <a:pt x="630" y="155"/>
                </a:moveTo>
                <a:lnTo>
                  <a:pt x="630" y="155"/>
                </a:lnTo>
                <a:lnTo>
                  <a:pt x="538" y="155"/>
                </a:lnTo>
                <a:cubicBezTo>
                  <a:pt x="532" y="155"/>
                  <a:pt x="525" y="157"/>
                  <a:pt x="520" y="160"/>
                </a:cubicBezTo>
                <a:cubicBezTo>
                  <a:pt x="510" y="141"/>
                  <a:pt x="492" y="135"/>
                  <a:pt x="472" y="135"/>
                </a:cubicBezTo>
                <a:lnTo>
                  <a:pt x="378" y="135"/>
                </a:lnTo>
                <a:cubicBezTo>
                  <a:pt x="362" y="135"/>
                  <a:pt x="348" y="135"/>
                  <a:pt x="338" y="148"/>
                </a:cubicBezTo>
                <a:cubicBezTo>
                  <a:pt x="328" y="135"/>
                  <a:pt x="314" y="128"/>
                  <a:pt x="299" y="128"/>
                </a:cubicBezTo>
                <a:lnTo>
                  <a:pt x="204" y="128"/>
                </a:lnTo>
                <a:cubicBezTo>
                  <a:pt x="180" y="128"/>
                  <a:pt x="160" y="146"/>
                  <a:pt x="153" y="171"/>
                </a:cubicBezTo>
                <a:cubicBezTo>
                  <a:pt x="147" y="168"/>
                  <a:pt x="130" y="166"/>
                  <a:pt x="124" y="166"/>
                </a:cubicBezTo>
                <a:lnTo>
                  <a:pt x="45" y="166"/>
                </a:lnTo>
                <a:cubicBezTo>
                  <a:pt x="20" y="166"/>
                  <a:pt x="0" y="190"/>
                  <a:pt x="0" y="220"/>
                </a:cubicBezTo>
                <a:lnTo>
                  <a:pt x="0" y="349"/>
                </a:lnTo>
                <a:cubicBezTo>
                  <a:pt x="0" y="359"/>
                  <a:pt x="2" y="369"/>
                  <a:pt x="15" y="369"/>
                </a:cubicBezTo>
                <a:cubicBezTo>
                  <a:pt x="28" y="369"/>
                  <a:pt x="30" y="359"/>
                  <a:pt x="30" y="349"/>
                </a:cubicBezTo>
                <a:cubicBezTo>
                  <a:pt x="30" y="337"/>
                  <a:pt x="31" y="211"/>
                  <a:pt x="31" y="211"/>
                </a:cubicBezTo>
                <a:lnTo>
                  <a:pt x="50" y="211"/>
                </a:lnTo>
                <a:cubicBezTo>
                  <a:pt x="50" y="211"/>
                  <a:pt x="49" y="530"/>
                  <a:pt x="49" y="546"/>
                </a:cubicBezTo>
                <a:cubicBezTo>
                  <a:pt x="50" y="580"/>
                  <a:pt x="69" y="581"/>
                  <a:pt x="81" y="581"/>
                </a:cubicBezTo>
                <a:lnTo>
                  <a:pt x="101" y="581"/>
                </a:lnTo>
                <a:cubicBezTo>
                  <a:pt x="112" y="581"/>
                  <a:pt x="129" y="580"/>
                  <a:pt x="131" y="541"/>
                </a:cubicBezTo>
                <a:cubicBezTo>
                  <a:pt x="131" y="524"/>
                  <a:pt x="131" y="211"/>
                  <a:pt x="131" y="211"/>
                </a:cubicBezTo>
                <a:lnTo>
                  <a:pt x="150" y="211"/>
                </a:lnTo>
                <a:lnTo>
                  <a:pt x="150" y="353"/>
                </a:lnTo>
                <a:cubicBezTo>
                  <a:pt x="150" y="367"/>
                  <a:pt x="155" y="370"/>
                  <a:pt x="165" y="370"/>
                </a:cubicBezTo>
                <a:cubicBezTo>
                  <a:pt x="175" y="370"/>
                  <a:pt x="180" y="363"/>
                  <a:pt x="180" y="351"/>
                </a:cubicBezTo>
                <a:cubicBezTo>
                  <a:pt x="180" y="344"/>
                  <a:pt x="179" y="187"/>
                  <a:pt x="179" y="187"/>
                </a:cubicBezTo>
                <a:lnTo>
                  <a:pt x="198" y="187"/>
                </a:lnTo>
                <a:cubicBezTo>
                  <a:pt x="198" y="187"/>
                  <a:pt x="198" y="555"/>
                  <a:pt x="198" y="579"/>
                </a:cubicBezTo>
                <a:cubicBezTo>
                  <a:pt x="199" y="620"/>
                  <a:pt x="221" y="627"/>
                  <a:pt x="235" y="627"/>
                </a:cubicBezTo>
                <a:lnTo>
                  <a:pt x="271" y="627"/>
                </a:lnTo>
                <a:cubicBezTo>
                  <a:pt x="285" y="627"/>
                  <a:pt x="303" y="620"/>
                  <a:pt x="305" y="573"/>
                </a:cubicBezTo>
                <a:cubicBezTo>
                  <a:pt x="306" y="554"/>
                  <a:pt x="304" y="187"/>
                  <a:pt x="304" y="187"/>
                </a:cubicBezTo>
                <a:lnTo>
                  <a:pt x="323" y="187"/>
                </a:lnTo>
                <a:lnTo>
                  <a:pt x="323" y="347"/>
                </a:lnTo>
                <a:cubicBezTo>
                  <a:pt x="323" y="363"/>
                  <a:pt x="325" y="369"/>
                  <a:pt x="338" y="369"/>
                </a:cubicBezTo>
                <a:cubicBezTo>
                  <a:pt x="348" y="369"/>
                  <a:pt x="350" y="362"/>
                  <a:pt x="350" y="348"/>
                </a:cubicBezTo>
                <a:cubicBezTo>
                  <a:pt x="350" y="338"/>
                  <a:pt x="351" y="196"/>
                  <a:pt x="351" y="196"/>
                </a:cubicBezTo>
                <a:lnTo>
                  <a:pt x="369" y="196"/>
                </a:lnTo>
                <a:cubicBezTo>
                  <a:pt x="369" y="196"/>
                  <a:pt x="370" y="551"/>
                  <a:pt x="370" y="575"/>
                </a:cubicBezTo>
                <a:cubicBezTo>
                  <a:pt x="371" y="615"/>
                  <a:pt x="395" y="623"/>
                  <a:pt x="408" y="623"/>
                </a:cubicBezTo>
                <a:lnTo>
                  <a:pt x="445" y="623"/>
                </a:lnTo>
                <a:cubicBezTo>
                  <a:pt x="458" y="623"/>
                  <a:pt x="477" y="615"/>
                  <a:pt x="479" y="568"/>
                </a:cubicBezTo>
                <a:cubicBezTo>
                  <a:pt x="480" y="546"/>
                  <a:pt x="479" y="196"/>
                  <a:pt x="479" y="196"/>
                </a:cubicBezTo>
                <a:lnTo>
                  <a:pt x="498" y="196"/>
                </a:lnTo>
                <a:cubicBezTo>
                  <a:pt x="498" y="196"/>
                  <a:pt x="498" y="333"/>
                  <a:pt x="498" y="348"/>
                </a:cubicBezTo>
                <a:cubicBezTo>
                  <a:pt x="498" y="360"/>
                  <a:pt x="501" y="370"/>
                  <a:pt x="511" y="370"/>
                </a:cubicBezTo>
                <a:cubicBezTo>
                  <a:pt x="523" y="370"/>
                  <a:pt x="526" y="365"/>
                  <a:pt x="527" y="354"/>
                </a:cubicBezTo>
                <a:cubicBezTo>
                  <a:pt x="527" y="372"/>
                  <a:pt x="528" y="211"/>
                  <a:pt x="528" y="211"/>
                </a:cubicBezTo>
                <a:lnTo>
                  <a:pt x="546" y="211"/>
                </a:lnTo>
                <a:cubicBezTo>
                  <a:pt x="546" y="211"/>
                  <a:pt x="546" y="524"/>
                  <a:pt x="546" y="529"/>
                </a:cubicBezTo>
                <a:cubicBezTo>
                  <a:pt x="547" y="563"/>
                  <a:pt x="558" y="570"/>
                  <a:pt x="569" y="570"/>
                </a:cubicBezTo>
                <a:lnTo>
                  <a:pt x="604" y="570"/>
                </a:lnTo>
                <a:cubicBezTo>
                  <a:pt x="615" y="570"/>
                  <a:pt x="627" y="563"/>
                  <a:pt x="628" y="524"/>
                </a:cubicBezTo>
                <a:cubicBezTo>
                  <a:pt x="629" y="504"/>
                  <a:pt x="628" y="211"/>
                  <a:pt x="628" y="211"/>
                </a:cubicBezTo>
                <a:lnTo>
                  <a:pt x="647" y="211"/>
                </a:lnTo>
                <a:lnTo>
                  <a:pt x="647" y="352"/>
                </a:lnTo>
                <a:cubicBezTo>
                  <a:pt x="647" y="362"/>
                  <a:pt x="653" y="369"/>
                  <a:pt x="662" y="369"/>
                </a:cubicBezTo>
                <a:cubicBezTo>
                  <a:pt x="671" y="369"/>
                  <a:pt x="676" y="363"/>
                  <a:pt x="676" y="353"/>
                </a:cubicBezTo>
                <a:lnTo>
                  <a:pt x="676" y="215"/>
                </a:lnTo>
                <a:cubicBezTo>
                  <a:pt x="676" y="186"/>
                  <a:pt x="655" y="155"/>
                  <a:pt x="630" y="155"/>
                </a:cubicBezTo>
                <a:close/>
                <a:moveTo>
                  <a:pt x="584" y="135"/>
                </a:moveTo>
                <a:lnTo>
                  <a:pt x="584" y="135"/>
                </a:lnTo>
                <a:cubicBezTo>
                  <a:pt x="607" y="135"/>
                  <a:pt x="626" y="116"/>
                  <a:pt x="626" y="93"/>
                </a:cubicBezTo>
                <a:cubicBezTo>
                  <a:pt x="626" y="70"/>
                  <a:pt x="607" y="52"/>
                  <a:pt x="584" y="52"/>
                </a:cubicBezTo>
                <a:cubicBezTo>
                  <a:pt x="562" y="52"/>
                  <a:pt x="543" y="70"/>
                  <a:pt x="543" y="93"/>
                </a:cubicBezTo>
                <a:cubicBezTo>
                  <a:pt x="543" y="116"/>
                  <a:pt x="562" y="135"/>
                  <a:pt x="584" y="135"/>
                </a:cubicBezTo>
                <a:close/>
                <a:moveTo>
                  <a:pt x="88" y="147"/>
                </a:moveTo>
                <a:lnTo>
                  <a:pt x="88" y="147"/>
                </a:lnTo>
                <a:cubicBezTo>
                  <a:pt x="111" y="147"/>
                  <a:pt x="130" y="128"/>
                  <a:pt x="130" y="105"/>
                </a:cubicBezTo>
                <a:cubicBezTo>
                  <a:pt x="130" y="82"/>
                  <a:pt x="111" y="64"/>
                  <a:pt x="88" y="64"/>
                </a:cubicBezTo>
                <a:cubicBezTo>
                  <a:pt x="65" y="64"/>
                  <a:pt x="47" y="82"/>
                  <a:pt x="47" y="105"/>
                </a:cubicBezTo>
                <a:cubicBezTo>
                  <a:pt x="47" y="128"/>
                  <a:pt x="65" y="147"/>
                  <a:pt x="88" y="147"/>
                </a:cubicBezTo>
                <a:close/>
                <a:moveTo>
                  <a:pt x="423" y="115"/>
                </a:moveTo>
                <a:lnTo>
                  <a:pt x="423" y="115"/>
                </a:lnTo>
                <a:cubicBezTo>
                  <a:pt x="451" y="115"/>
                  <a:pt x="473" y="93"/>
                  <a:pt x="473" y="65"/>
                </a:cubicBezTo>
                <a:cubicBezTo>
                  <a:pt x="473" y="37"/>
                  <a:pt x="451" y="15"/>
                  <a:pt x="423" y="15"/>
                </a:cubicBezTo>
                <a:cubicBezTo>
                  <a:pt x="396" y="15"/>
                  <a:pt x="373" y="37"/>
                  <a:pt x="373" y="65"/>
                </a:cubicBezTo>
                <a:cubicBezTo>
                  <a:pt x="373" y="93"/>
                  <a:pt x="396" y="115"/>
                  <a:pt x="423" y="115"/>
                </a:cubicBezTo>
                <a:close/>
                <a:moveTo>
                  <a:pt x="250" y="100"/>
                </a:moveTo>
                <a:lnTo>
                  <a:pt x="250" y="100"/>
                </a:lnTo>
                <a:cubicBezTo>
                  <a:pt x="277" y="100"/>
                  <a:pt x="300" y="77"/>
                  <a:pt x="300" y="49"/>
                </a:cubicBezTo>
                <a:cubicBezTo>
                  <a:pt x="300" y="22"/>
                  <a:pt x="277" y="0"/>
                  <a:pt x="250" y="0"/>
                </a:cubicBezTo>
                <a:cubicBezTo>
                  <a:pt x="222" y="0"/>
                  <a:pt x="200" y="22"/>
                  <a:pt x="200" y="49"/>
                </a:cubicBezTo>
                <a:cubicBezTo>
                  <a:pt x="200" y="77"/>
                  <a:pt x="222" y="100"/>
                  <a:pt x="250" y="10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442499" y="2686028"/>
            <a:ext cx="110286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Employees</a:t>
            </a:r>
          </a:p>
        </p:txBody>
      </p:sp>
      <p:sp>
        <p:nvSpPr>
          <p:cNvPr id="9" name="Oval 8" descr="Light blue oval that says Culture/Climate"/>
          <p:cNvSpPr/>
          <p:nvPr/>
        </p:nvSpPr>
        <p:spPr>
          <a:xfrm>
            <a:off x="189595" y="3882750"/>
            <a:ext cx="1492103" cy="153452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p:cNvSpPr txBox="1"/>
          <p:nvPr/>
        </p:nvSpPr>
        <p:spPr>
          <a:xfrm>
            <a:off x="451987" y="4548443"/>
            <a:ext cx="9673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Culture/ Climate</a:t>
            </a:r>
          </a:p>
        </p:txBody>
      </p:sp>
      <p:sp>
        <p:nvSpPr>
          <p:cNvPr id="11" name="Freeform 19" descr="Pen and paper logo.&#10;"/>
          <p:cNvSpPr>
            <a:spLocks noChangeAspect="1" noEditPoints="1"/>
          </p:cNvSpPr>
          <p:nvPr/>
        </p:nvSpPr>
        <p:spPr bwMode="auto">
          <a:xfrm>
            <a:off x="560945" y="3975914"/>
            <a:ext cx="475091" cy="507531"/>
          </a:xfrm>
          <a:custGeom>
            <a:avLst/>
            <a:gdLst>
              <a:gd name="T0" fmla="*/ 4050 w 4769"/>
              <a:gd name="T1" fmla="*/ 4462 h 5437"/>
              <a:gd name="T2" fmla="*/ 4103 w 4769"/>
              <a:gd name="T3" fmla="*/ 4555 h 5437"/>
              <a:gd name="T4" fmla="*/ 4050 w 4769"/>
              <a:gd name="T5" fmla="*/ 4649 h 5437"/>
              <a:gd name="T6" fmla="*/ 2943 w 4769"/>
              <a:gd name="T7" fmla="*/ 4659 h 5437"/>
              <a:gd name="T8" fmla="*/ 2868 w 4769"/>
              <a:gd name="T9" fmla="*/ 4584 h 5437"/>
              <a:gd name="T10" fmla="*/ 2895 w 4769"/>
              <a:gd name="T11" fmla="*/ 4479 h 5437"/>
              <a:gd name="T12" fmla="*/ 2141 w 4769"/>
              <a:gd name="T13" fmla="*/ 4301 h 5437"/>
              <a:gd name="T14" fmla="*/ 2169 w 4769"/>
              <a:gd name="T15" fmla="*/ 4711 h 5437"/>
              <a:gd name="T16" fmla="*/ 2085 w 4769"/>
              <a:gd name="T17" fmla="*/ 4741 h 5437"/>
              <a:gd name="T18" fmla="*/ 1830 w 4769"/>
              <a:gd name="T19" fmla="*/ 4423 h 5437"/>
              <a:gd name="T20" fmla="*/ 2049 w 4769"/>
              <a:gd name="T21" fmla="*/ 4364 h 5437"/>
              <a:gd name="T22" fmla="*/ 3996 w 4769"/>
              <a:gd name="T23" fmla="*/ 3730 h 5437"/>
              <a:gd name="T24" fmla="*/ 4090 w 4769"/>
              <a:gd name="T25" fmla="*/ 3783 h 5437"/>
              <a:gd name="T26" fmla="*/ 4090 w 4769"/>
              <a:gd name="T27" fmla="*/ 3892 h 5437"/>
              <a:gd name="T28" fmla="*/ 3996 w 4769"/>
              <a:gd name="T29" fmla="*/ 3945 h 5437"/>
              <a:gd name="T30" fmla="*/ 2662 w 4769"/>
              <a:gd name="T31" fmla="*/ 3913 h 5437"/>
              <a:gd name="T32" fmla="*/ 2636 w 4769"/>
              <a:gd name="T33" fmla="*/ 3809 h 5437"/>
              <a:gd name="T34" fmla="*/ 2710 w 4769"/>
              <a:gd name="T35" fmla="*/ 3734 h 5437"/>
              <a:gd name="T36" fmla="*/ 4026 w 4769"/>
              <a:gd name="T37" fmla="*/ 3016 h 5437"/>
              <a:gd name="T38" fmla="*/ 4100 w 4769"/>
              <a:gd name="T39" fmla="*/ 3090 h 5437"/>
              <a:gd name="T40" fmla="*/ 4072 w 4769"/>
              <a:gd name="T41" fmla="*/ 3196 h 5437"/>
              <a:gd name="T42" fmla="*/ 3399 w 4769"/>
              <a:gd name="T43" fmla="*/ 3227 h 5437"/>
              <a:gd name="T44" fmla="*/ 3307 w 4769"/>
              <a:gd name="T45" fmla="*/ 3173 h 5437"/>
              <a:gd name="T46" fmla="*/ 3307 w 4769"/>
              <a:gd name="T47" fmla="*/ 3066 h 5437"/>
              <a:gd name="T48" fmla="*/ 3399 w 4769"/>
              <a:gd name="T49" fmla="*/ 3013 h 5437"/>
              <a:gd name="T50" fmla="*/ 4451 w 4769"/>
              <a:gd name="T51" fmla="*/ 2264 h 5437"/>
              <a:gd name="T52" fmla="*/ 4659 w 4769"/>
              <a:gd name="T53" fmla="*/ 2400 h 5437"/>
              <a:gd name="T54" fmla="*/ 4764 w 4769"/>
              <a:gd name="T55" fmla="*/ 2629 h 5437"/>
              <a:gd name="T56" fmla="*/ 4751 w 4769"/>
              <a:gd name="T57" fmla="*/ 5119 h 5437"/>
              <a:gd name="T58" fmla="*/ 4616 w 4769"/>
              <a:gd name="T59" fmla="*/ 5327 h 5437"/>
              <a:gd name="T60" fmla="*/ 4388 w 4769"/>
              <a:gd name="T61" fmla="*/ 5432 h 5437"/>
              <a:gd name="T62" fmla="*/ 1716 w 4769"/>
              <a:gd name="T63" fmla="*/ 5419 h 5437"/>
              <a:gd name="T64" fmla="*/ 1650 w 4769"/>
              <a:gd name="T65" fmla="*/ 5303 h 5437"/>
              <a:gd name="T66" fmla="*/ 1716 w 4769"/>
              <a:gd name="T67" fmla="*/ 5188 h 5437"/>
              <a:gd name="T68" fmla="*/ 4362 w 4769"/>
              <a:gd name="T69" fmla="*/ 5165 h 5437"/>
              <a:gd name="T70" fmla="*/ 4484 w 4769"/>
              <a:gd name="T71" fmla="*/ 5068 h 5437"/>
              <a:gd name="T72" fmla="*/ 4497 w 4769"/>
              <a:gd name="T73" fmla="*/ 2654 h 5437"/>
              <a:gd name="T74" fmla="*/ 4400 w 4769"/>
              <a:gd name="T75" fmla="*/ 2531 h 5437"/>
              <a:gd name="T76" fmla="*/ 1965 w 4769"/>
              <a:gd name="T77" fmla="*/ 2246 h 5437"/>
              <a:gd name="T78" fmla="*/ 2242 w 4769"/>
              <a:gd name="T79" fmla="*/ 3872 h 5437"/>
              <a:gd name="T80" fmla="*/ 2207 w 4769"/>
              <a:gd name="T81" fmla="*/ 4062 h 5437"/>
              <a:gd name="T82" fmla="*/ 2066 w 4769"/>
              <a:gd name="T83" fmla="*/ 4240 h 5437"/>
              <a:gd name="T84" fmla="*/ 1850 w 4769"/>
              <a:gd name="T85" fmla="*/ 4326 h 5437"/>
              <a:gd name="T86" fmla="*/ 1634 w 4769"/>
              <a:gd name="T87" fmla="*/ 4291 h 5437"/>
              <a:gd name="T88" fmla="*/ 1462 w 4769"/>
              <a:gd name="T89" fmla="*/ 4154 h 5437"/>
              <a:gd name="T90" fmla="*/ 1612 w 4769"/>
              <a:gd name="T91" fmla="*/ 2215 h 5437"/>
              <a:gd name="T92" fmla="*/ 387 w 4769"/>
              <a:gd name="T93" fmla="*/ 411 h 5437"/>
              <a:gd name="T94" fmla="*/ 368 w 4769"/>
              <a:gd name="T95" fmla="*/ 525 h 5437"/>
              <a:gd name="T96" fmla="*/ 889 w 4769"/>
              <a:gd name="T97" fmla="*/ 1770 h 5437"/>
              <a:gd name="T98" fmla="*/ 1007 w 4769"/>
              <a:gd name="T99" fmla="*/ 1755 h 5437"/>
              <a:gd name="T100" fmla="*/ 1057 w 4769"/>
              <a:gd name="T101" fmla="*/ 1651 h 5437"/>
              <a:gd name="T102" fmla="*/ 554 w 4769"/>
              <a:gd name="T103" fmla="*/ 389 h 5437"/>
              <a:gd name="T104" fmla="*/ 491 w 4769"/>
              <a:gd name="T105" fmla="*/ 0 h 5437"/>
              <a:gd name="T106" fmla="*/ 724 w 4769"/>
              <a:gd name="T107" fmla="*/ 68 h 5437"/>
              <a:gd name="T108" fmla="*/ 893 w 4769"/>
              <a:gd name="T109" fmla="*/ 244 h 5437"/>
              <a:gd name="T110" fmla="*/ 33 w 4769"/>
              <a:gd name="T111" fmla="*/ 648 h 5437"/>
              <a:gd name="T112" fmla="*/ 7 w 4769"/>
              <a:gd name="T113" fmla="*/ 401 h 5437"/>
              <a:gd name="T114" fmla="*/ 104 w 4769"/>
              <a:gd name="T115" fmla="*/ 180 h 5437"/>
              <a:gd name="T116" fmla="*/ 305 w 4769"/>
              <a:gd name="T117" fmla="*/ 32 h 5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69" h="5437">
                <a:moveTo>
                  <a:pt x="2971" y="4448"/>
                </a:moveTo>
                <a:lnTo>
                  <a:pt x="3996" y="4448"/>
                </a:lnTo>
                <a:lnTo>
                  <a:pt x="4026" y="4453"/>
                </a:lnTo>
                <a:lnTo>
                  <a:pt x="4050" y="4462"/>
                </a:lnTo>
                <a:lnTo>
                  <a:pt x="4072" y="4479"/>
                </a:lnTo>
                <a:lnTo>
                  <a:pt x="4090" y="4500"/>
                </a:lnTo>
                <a:lnTo>
                  <a:pt x="4100" y="4527"/>
                </a:lnTo>
                <a:lnTo>
                  <a:pt x="4103" y="4555"/>
                </a:lnTo>
                <a:lnTo>
                  <a:pt x="4100" y="4584"/>
                </a:lnTo>
                <a:lnTo>
                  <a:pt x="4090" y="4609"/>
                </a:lnTo>
                <a:lnTo>
                  <a:pt x="4072" y="4631"/>
                </a:lnTo>
                <a:lnTo>
                  <a:pt x="4050" y="4649"/>
                </a:lnTo>
                <a:lnTo>
                  <a:pt x="4026" y="4659"/>
                </a:lnTo>
                <a:lnTo>
                  <a:pt x="3996" y="4662"/>
                </a:lnTo>
                <a:lnTo>
                  <a:pt x="2971" y="4662"/>
                </a:lnTo>
                <a:lnTo>
                  <a:pt x="2943" y="4659"/>
                </a:lnTo>
                <a:lnTo>
                  <a:pt x="2916" y="4649"/>
                </a:lnTo>
                <a:lnTo>
                  <a:pt x="2895" y="4631"/>
                </a:lnTo>
                <a:lnTo>
                  <a:pt x="2878" y="4609"/>
                </a:lnTo>
                <a:lnTo>
                  <a:pt x="2868" y="4584"/>
                </a:lnTo>
                <a:lnTo>
                  <a:pt x="2863" y="4555"/>
                </a:lnTo>
                <a:lnTo>
                  <a:pt x="2868" y="4527"/>
                </a:lnTo>
                <a:lnTo>
                  <a:pt x="2878" y="4500"/>
                </a:lnTo>
                <a:lnTo>
                  <a:pt x="2895" y="4479"/>
                </a:lnTo>
                <a:lnTo>
                  <a:pt x="2916" y="4462"/>
                </a:lnTo>
                <a:lnTo>
                  <a:pt x="2943" y="4453"/>
                </a:lnTo>
                <a:lnTo>
                  <a:pt x="2971" y="4448"/>
                </a:lnTo>
                <a:close/>
                <a:moveTo>
                  <a:pt x="2141" y="4301"/>
                </a:moveTo>
                <a:lnTo>
                  <a:pt x="2181" y="4632"/>
                </a:lnTo>
                <a:lnTo>
                  <a:pt x="2183" y="4664"/>
                </a:lnTo>
                <a:lnTo>
                  <a:pt x="2179" y="4690"/>
                </a:lnTo>
                <a:lnTo>
                  <a:pt x="2169" y="4711"/>
                </a:lnTo>
                <a:lnTo>
                  <a:pt x="2155" y="4728"/>
                </a:lnTo>
                <a:lnTo>
                  <a:pt x="2133" y="4739"/>
                </a:lnTo>
                <a:lnTo>
                  <a:pt x="2108" y="4746"/>
                </a:lnTo>
                <a:lnTo>
                  <a:pt x="2085" y="4741"/>
                </a:lnTo>
                <a:lnTo>
                  <a:pt x="2064" y="4731"/>
                </a:lnTo>
                <a:lnTo>
                  <a:pt x="2044" y="4713"/>
                </a:lnTo>
                <a:lnTo>
                  <a:pt x="2024" y="4693"/>
                </a:lnTo>
                <a:lnTo>
                  <a:pt x="1830" y="4423"/>
                </a:lnTo>
                <a:lnTo>
                  <a:pt x="1884" y="4416"/>
                </a:lnTo>
                <a:lnTo>
                  <a:pt x="1940" y="4406"/>
                </a:lnTo>
                <a:lnTo>
                  <a:pt x="1996" y="4388"/>
                </a:lnTo>
                <a:lnTo>
                  <a:pt x="2049" y="4364"/>
                </a:lnTo>
                <a:lnTo>
                  <a:pt x="2097" y="4334"/>
                </a:lnTo>
                <a:lnTo>
                  <a:pt x="2141" y="4301"/>
                </a:lnTo>
                <a:close/>
                <a:moveTo>
                  <a:pt x="2738" y="3730"/>
                </a:moveTo>
                <a:lnTo>
                  <a:pt x="3996" y="3730"/>
                </a:lnTo>
                <a:lnTo>
                  <a:pt x="4026" y="3734"/>
                </a:lnTo>
                <a:lnTo>
                  <a:pt x="4050" y="3745"/>
                </a:lnTo>
                <a:lnTo>
                  <a:pt x="4072" y="3762"/>
                </a:lnTo>
                <a:lnTo>
                  <a:pt x="4090" y="3783"/>
                </a:lnTo>
                <a:lnTo>
                  <a:pt x="4100" y="3809"/>
                </a:lnTo>
                <a:lnTo>
                  <a:pt x="4103" y="3837"/>
                </a:lnTo>
                <a:lnTo>
                  <a:pt x="4100" y="3867"/>
                </a:lnTo>
                <a:lnTo>
                  <a:pt x="4090" y="3892"/>
                </a:lnTo>
                <a:lnTo>
                  <a:pt x="4072" y="3913"/>
                </a:lnTo>
                <a:lnTo>
                  <a:pt x="4050" y="3931"/>
                </a:lnTo>
                <a:lnTo>
                  <a:pt x="4026" y="3941"/>
                </a:lnTo>
                <a:lnTo>
                  <a:pt x="3996" y="3945"/>
                </a:lnTo>
                <a:lnTo>
                  <a:pt x="2738" y="3945"/>
                </a:lnTo>
                <a:lnTo>
                  <a:pt x="2710" y="3941"/>
                </a:lnTo>
                <a:lnTo>
                  <a:pt x="2684" y="3931"/>
                </a:lnTo>
                <a:lnTo>
                  <a:pt x="2662" y="3913"/>
                </a:lnTo>
                <a:lnTo>
                  <a:pt x="2646" y="3892"/>
                </a:lnTo>
                <a:lnTo>
                  <a:pt x="2636" y="3867"/>
                </a:lnTo>
                <a:lnTo>
                  <a:pt x="2631" y="3837"/>
                </a:lnTo>
                <a:lnTo>
                  <a:pt x="2636" y="3809"/>
                </a:lnTo>
                <a:lnTo>
                  <a:pt x="2646" y="3783"/>
                </a:lnTo>
                <a:lnTo>
                  <a:pt x="2662" y="3762"/>
                </a:lnTo>
                <a:lnTo>
                  <a:pt x="2684" y="3745"/>
                </a:lnTo>
                <a:lnTo>
                  <a:pt x="2710" y="3734"/>
                </a:lnTo>
                <a:lnTo>
                  <a:pt x="2738" y="3730"/>
                </a:lnTo>
                <a:close/>
                <a:moveTo>
                  <a:pt x="3399" y="3013"/>
                </a:moveTo>
                <a:lnTo>
                  <a:pt x="3996" y="3013"/>
                </a:lnTo>
                <a:lnTo>
                  <a:pt x="4026" y="3016"/>
                </a:lnTo>
                <a:lnTo>
                  <a:pt x="4050" y="3028"/>
                </a:lnTo>
                <a:lnTo>
                  <a:pt x="4072" y="3044"/>
                </a:lnTo>
                <a:lnTo>
                  <a:pt x="4090" y="3066"/>
                </a:lnTo>
                <a:lnTo>
                  <a:pt x="4100" y="3090"/>
                </a:lnTo>
                <a:lnTo>
                  <a:pt x="4103" y="3119"/>
                </a:lnTo>
                <a:lnTo>
                  <a:pt x="4100" y="3148"/>
                </a:lnTo>
                <a:lnTo>
                  <a:pt x="4090" y="3173"/>
                </a:lnTo>
                <a:lnTo>
                  <a:pt x="4072" y="3196"/>
                </a:lnTo>
                <a:lnTo>
                  <a:pt x="4050" y="3213"/>
                </a:lnTo>
                <a:lnTo>
                  <a:pt x="4026" y="3222"/>
                </a:lnTo>
                <a:lnTo>
                  <a:pt x="3996" y="3227"/>
                </a:lnTo>
                <a:lnTo>
                  <a:pt x="3399" y="3227"/>
                </a:lnTo>
                <a:lnTo>
                  <a:pt x="3371" y="3222"/>
                </a:lnTo>
                <a:lnTo>
                  <a:pt x="3345" y="3213"/>
                </a:lnTo>
                <a:lnTo>
                  <a:pt x="3323" y="3196"/>
                </a:lnTo>
                <a:lnTo>
                  <a:pt x="3307" y="3173"/>
                </a:lnTo>
                <a:lnTo>
                  <a:pt x="3295" y="3148"/>
                </a:lnTo>
                <a:lnTo>
                  <a:pt x="3292" y="3119"/>
                </a:lnTo>
                <a:lnTo>
                  <a:pt x="3295" y="3090"/>
                </a:lnTo>
                <a:lnTo>
                  <a:pt x="3307" y="3066"/>
                </a:lnTo>
                <a:lnTo>
                  <a:pt x="3323" y="3044"/>
                </a:lnTo>
                <a:lnTo>
                  <a:pt x="3345" y="3028"/>
                </a:lnTo>
                <a:lnTo>
                  <a:pt x="3371" y="3016"/>
                </a:lnTo>
                <a:lnTo>
                  <a:pt x="3399" y="3013"/>
                </a:lnTo>
                <a:close/>
                <a:moveTo>
                  <a:pt x="1965" y="2246"/>
                </a:moveTo>
                <a:lnTo>
                  <a:pt x="4322" y="2246"/>
                </a:lnTo>
                <a:lnTo>
                  <a:pt x="4388" y="2251"/>
                </a:lnTo>
                <a:lnTo>
                  <a:pt x="4451" y="2264"/>
                </a:lnTo>
                <a:lnTo>
                  <a:pt x="4510" y="2287"/>
                </a:lnTo>
                <a:lnTo>
                  <a:pt x="4565" y="2319"/>
                </a:lnTo>
                <a:lnTo>
                  <a:pt x="4616" y="2355"/>
                </a:lnTo>
                <a:lnTo>
                  <a:pt x="4659" y="2400"/>
                </a:lnTo>
                <a:lnTo>
                  <a:pt x="4697" y="2451"/>
                </a:lnTo>
                <a:lnTo>
                  <a:pt x="4728" y="2505"/>
                </a:lnTo>
                <a:lnTo>
                  <a:pt x="4751" y="2564"/>
                </a:lnTo>
                <a:lnTo>
                  <a:pt x="4764" y="2629"/>
                </a:lnTo>
                <a:lnTo>
                  <a:pt x="4769" y="2695"/>
                </a:lnTo>
                <a:lnTo>
                  <a:pt x="4769" y="4988"/>
                </a:lnTo>
                <a:lnTo>
                  <a:pt x="4764" y="5054"/>
                </a:lnTo>
                <a:lnTo>
                  <a:pt x="4751" y="5119"/>
                </a:lnTo>
                <a:lnTo>
                  <a:pt x="4728" y="5178"/>
                </a:lnTo>
                <a:lnTo>
                  <a:pt x="4698" y="5233"/>
                </a:lnTo>
                <a:lnTo>
                  <a:pt x="4660" y="5282"/>
                </a:lnTo>
                <a:lnTo>
                  <a:pt x="4616" y="5327"/>
                </a:lnTo>
                <a:lnTo>
                  <a:pt x="4566" y="5364"/>
                </a:lnTo>
                <a:lnTo>
                  <a:pt x="4510" y="5396"/>
                </a:lnTo>
                <a:lnTo>
                  <a:pt x="4451" y="5417"/>
                </a:lnTo>
                <a:lnTo>
                  <a:pt x="4388" y="5432"/>
                </a:lnTo>
                <a:lnTo>
                  <a:pt x="4322" y="5437"/>
                </a:lnTo>
                <a:lnTo>
                  <a:pt x="1784" y="5437"/>
                </a:lnTo>
                <a:lnTo>
                  <a:pt x="1747" y="5432"/>
                </a:lnTo>
                <a:lnTo>
                  <a:pt x="1716" y="5419"/>
                </a:lnTo>
                <a:lnTo>
                  <a:pt x="1690" y="5397"/>
                </a:lnTo>
                <a:lnTo>
                  <a:pt x="1668" y="5371"/>
                </a:lnTo>
                <a:lnTo>
                  <a:pt x="1655" y="5338"/>
                </a:lnTo>
                <a:lnTo>
                  <a:pt x="1650" y="5303"/>
                </a:lnTo>
                <a:lnTo>
                  <a:pt x="1655" y="5267"/>
                </a:lnTo>
                <a:lnTo>
                  <a:pt x="1668" y="5236"/>
                </a:lnTo>
                <a:lnTo>
                  <a:pt x="1690" y="5209"/>
                </a:lnTo>
                <a:lnTo>
                  <a:pt x="1716" y="5188"/>
                </a:lnTo>
                <a:lnTo>
                  <a:pt x="1747" y="5175"/>
                </a:lnTo>
                <a:lnTo>
                  <a:pt x="1784" y="5170"/>
                </a:lnTo>
                <a:lnTo>
                  <a:pt x="4322" y="5170"/>
                </a:lnTo>
                <a:lnTo>
                  <a:pt x="4362" y="5165"/>
                </a:lnTo>
                <a:lnTo>
                  <a:pt x="4400" y="5152"/>
                </a:lnTo>
                <a:lnTo>
                  <a:pt x="4435" y="5129"/>
                </a:lnTo>
                <a:lnTo>
                  <a:pt x="4463" y="5101"/>
                </a:lnTo>
                <a:lnTo>
                  <a:pt x="4484" y="5068"/>
                </a:lnTo>
                <a:lnTo>
                  <a:pt x="4497" y="5030"/>
                </a:lnTo>
                <a:lnTo>
                  <a:pt x="4502" y="4988"/>
                </a:lnTo>
                <a:lnTo>
                  <a:pt x="4502" y="2695"/>
                </a:lnTo>
                <a:lnTo>
                  <a:pt x="4497" y="2654"/>
                </a:lnTo>
                <a:lnTo>
                  <a:pt x="4484" y="2616"/>
                </a:lnTo>
                <a:lnTo>
                  <a:pt x="4463" y="2581"/>
                </a:lnTo>
                <a:lnTo>
                  <a:pt x="4435" y="2553"/>
                </a:lnTo>
                <a:lnTo>
                  <a:pt x="4400" y="2531"/>
                </a:lnTo>
                <a:lnTo>
                  <a:pt x="4362" y="2518"/>
                </a:lnTo>
                <a:lnTo>
                  <a:pt x="4322" y="2513"/>
                </a:lnTo>
                <a:lnTo>
                  <a:pt x="2069" y="2513"/>
                </a:lnTo>
                <a:lnTo>
                  <a:pt x="1965" y="2246"/>
                </a:lnTo>
                <a:close/>
                <a:moveTo>
                  <a:pt x="1612" y="2215"/>
                </a:moveTo>
                <a:lnTo>
                  <a:pt x="2222" y="3785"/>
                </a:lnTo>
                <a:lnTo>
                  <a:pt x="2235" y="3828"/>
                </a:lnTo>
                <a:lnTo>
                  <a:pt x="2242" y="3872"/>
                </a:lnTo>
                <a:lnTo>
                  <a:pt x="2242" y="3920"/>
                </a:lnTo>
                <a:lnTo>
                  <a:pt x="2237" y="3966"/>
                </a:lnTo>
                <a:lnTo>
                  <a:pt x="2225" y="4014"/>
                </a:lnTo>
                <a:lnTo>
                  <a:pt x="2207" y="4062"/>
                </a:lnTo>
                <a:lnTo>
                  <a:pt x="2181" y="4111"/>
                </a:lnTo>
                <a:lnTo>
                  <a:pt x="2150" y="4159"/>
                </a:lnTo>
                <a:lnTo>
                  <a:pt x="2110" y="4202"/>
                </a:lnTo>
                <a:lnTo>
                  <a:pt x="2066" y="4240"/>
                </a:lnTo>
                <a:lnTo>
                  <a:pt x="2016" y="4273"/>
                </a:lnTo>
                <a:lnTo>
                  <a:pt x="1962" y="4299"/>
                </a:lnTo>
                <a:lnTo>
                  <a:pt x="1906" y="4316"/>
                </a:lnTo>
                <a:lnTo>
                  <a:pt x="1850" y="4326"/>
                </a:lnTo>
                <a:lnTo>
                  <a:pt x="1794" y="4327"/>
                </a:lnTo>
                <a:lnTo>
                  <a:pt x="1738" y="4322"/>
                </a:lnTo>
                <a:lnTo>
                  <a:pt x="1685" y="4309"/>
                </a:lnTo>
                <a:lnTo>
                  <a:pt x="1634" y="4291"/>
                </a:lnTo>
                <a:lnTo>
                  <a:pt x="1584" y="4266"/>
                </a:lnTo>
                <a:lnTo>
                  <a:pt x="1540" y="4235"/>
                </a:lnTo>
                <a:lnTo>
                  <a:pt x="1499" y="4197"/>
                </a:lnTo>
                <a:lnTo>
                  <a:pt x="1462" y="4154"/>
                </a:lnTo>
                <a:lnTo>
                  <a:pt x="1431" y="4106"/>
                </a:lnTo>
                <a:lnTo>
                  <a:pt x="1406" y="4054"/>
                </a:lnTo>
                <a:lnTo>
                  <a:pt x="813" y="2525"/>
                </a:lnTo>
                <a:lnTo>
                  <a:pt x="1612" y="2215"/>
                </a:lnTo>
                <a:close/>
                <a:moveTo>
                  <a:pt x="468" y="368"/>
                </a:moveTo>
                <a:lnTo>
                  <a:pt x="439" y="375"/>
                </a:lnTo>
                <a:lnTo>
                  <a:pt x="410" y="389"/>
                </a:lnTo>
                <a:lnTo>
                  <a:pt x="387" y="411"/>
                </a:lnTo>
                <a:lnTo>
                  <a:pt x="371" y="436"/>
                </a:lnTo>
                <a:lnTo>
                  <a:pt x="363" y="465"/>
                </a:lnTo>
                <a:lnTo>
                  <a:pt x="361" y="495"/>
                </a:lnTo>
                <a:lnTo>
                  <a:pt x="368" y="525"/>
                </a:lnTo>
                <a:lnTo>
                  <a:pt x="828" y="1707"/>
                </a:lnTo>
                <a:lnTo>
                  <a:pt x="842" y="1733"/>
                </a:lnTo>
                <a:lnTo>
                  <a:pt x="864" y="1755"/>
                </a:lnTo>
                <a:lnTo>
                  <a:pt x="889" y="1770"/>
                </a:lnTo>
                <a:lnTo>
                  <a:pt x="918" y="1778"/>
                </a:lnTo>
                <a:lnTo>
                  <a:pt x="948" y="1778"/>
                </a:lnTo>
                <a:lnTo>
                  <a:pt x="979" y="1771"/>
                </a:lnTo>
                <a:lnTo>
                  <a:pt x="1007" y="1755"/>
                </a:lnTo>
                <a:lnTo>
                  <a:pt x="1029" y="1733"/>
                </a:lnTo>
                <a:lnTo>
                  <a:pt x="1045" y="1709"/>
                </a:lnTo>
                <a:lnTo>
                  <a:pt x="1055" y="1681"/>
                </a:lnTo>
                <a:lnTo>
                  <a:pt x="1057" y="1651"/>
                </a:lnTo>
                <a:lnTo>
                  <a:pt x="1048" y="1621"/>
                </a:lnTo>
                <a:lnTo>
                  <a:pt x="590" y="437"/>
                </a:lnTo>
                <a:lnTo>
                  <a:pt x="575" y="411"/>
                </a:lnTo>
                <a:lnTo>
                  <a:pt x="554" y="389"/>
                </a:lnTo>
                <a:lnTo>
                  <a:pt x="528" y="376"/>
                </a:lnTo>
                <a:lnTo>
                  <a:pt x="500" y="368"/>
                </a:lnTo>
                <a:lnTo>
                  <a:pt x="468" y="368"/>
                </a:lnTo>
                <a:close/>
                <a:moveTo>
                  <a:pt x="491" y="0"/>
                </a:moveTo>
                <a:lnTo>
                  <a:pt x="552" y="5"/>
                </a:lnTo>
                <a:lnTo>
                  <a:pt x="612" y="18"/>
                </a:lnTo>
                <a:lnTo>
                  <a:pt x="669" y="40"/>
                </a:lnTo>
                <a:lnTo>
                  <a:pt x="724" y="68"/>
                </a:lnTo>
                <a:lnTo>
                  <a:pt x="773" y="103"/>
                </a:lnTo>
                <a:lnTo>
                  <a:pt x="819" y="144"/>
                </a:lnTo>
                <a:lnTo>
                  <a:pt x="859" y="192"/>
                </a:lnTo>
                <a:lnTo>
                  <a:pt x="893" y="244"/>
                </a:lnTo>
                <a:lnTo>
                  <a:pt x="922" y="304"/>
                </a:lnTo>
                <a:lnTo>
                  <a:pt x="1586" y="2014"/>
                </a:lnTo>
                <a:lnTo>
                  <a:pt x="697" y="2360"/>
                </a:lnTo>
                <a:lnTo>
                  <a:pt x="33" y="648"/>
                </a:lnTo>
                <a:lnTo>
                  <a:pt x="13" y="587"/>
                </a:lnTo>
                <a:lnTo>
                  <a:pt x="2" y="525"/>
                </a:lnTo>
                <a:lnTo>
                  <a:pt x="0" y="462"/>
                </a:lnTo>
                <a:lnTo>
                  <a:pt x="7" y="401"/>
                </a:lnTo>
                <a:lnTo>
                  <a:pt x="20" y="342"/>
                </a:lnTo>
                <a:lnTo>
                  <a:pt x="40" y="284"/>
                </a:lnTo>
                <a:lnTo>
                  <a:pt x="69" y="230"/>
                </a:lnTo>
                <a:lnTo>
                  <a:pt x="104" y="180"/>
                </a:lnTo>
                <a:lnTo>
                  <a:pt x="145" y="134"/>
                </a:lnTo>
                <a:lnTo>
                  <a:pt x="193" y="93"/>
                </a:lnTo>
                <a:lnTo>
                  <a:pt x="246" y="60"/>
                </a:lnTo>
                <a:lnTo>
                  <a:pt x="305" y="32"/>
                </a:lnTo>
                <a:lnTo>
                  <a:pt x="366" y="12"/>
                </a:lnTo>
                <a:lnTo>
                  <a:pt x="429" y="2"/>
                </a:lnTo>
                <a:lnTo>
                  <a:pt x="4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9"/>
          <p:cNvSpPr txBox="1">
            <a:spLocks noChangeArrowheads="1"/>
          </p:cNvSpPr>
          <p:nvPr/>
        </p:nvSpPr>
        <p:spPr bwMode="auto">
          <a:xfrm>
            <a:off x="1899460" y="4019806"/>
            <a:ext cx="37990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600"/>
              </a:buClr>
              <a:buFont typeface="Wingdings" panose="05000000000000000000" pitchFamily="2" charset="2"/>
              <a:buChar char="§"/>
              <a:defRPr sz="2400">
                <a:solidFill>
                  <a:srgbClr val="595959"/>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200">
                <a:solidFill>
                  <a:srgbClr val="376092"/>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174625" marR="0" lvl="0" indent="-174625"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Managers report no difference in working with those with disabilities</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Managers report improved culture</a:t>
            </a:r>
          </a:p>
          <a:p>
            <a:pPr marL="174625" marR="0" lvl="0" indent="-174625"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Policy changes or work adjustments are good for everyone</a:t>
            </a:r>
          </a:p>
        </p:txBody>
      </p:sp>
      <p:sp>
        <p:nvSpPr>
          <p:cNvPr id="14" name="TextBox 19"/>
          <p:cNvSpPr txBox="1">
            <a:spLocks noChangeArrowheads="1"/>
          </p:cNvSpPr>
          <p:nvPr/>
        </p:nvSpPr>
        <p:spPr bwMode="auto">
          <a:xfrm>
            <a:off x="1997479" y="1869450"/>
            <a:ext cx="58636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600"/>
              </a:buClr>
              <a:buFont typeface="Wingdings" panose="05000000000000000000" pitchFamily="2" charset="2"/>
              <a:buChar char="§"/>
              <a:defRPr sz="2400">
                <a:solidFill>
                  <a:srgbClr val="595959"/>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200">
                <a:solidFill>
                  <a:srgbClr val="376092"/>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Increased talent pool</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90% perform on par or better</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48% greater tenure</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40% less absenteeism</a:t>
            </a:r>
          </a:p>
          <a:p>
            <a:pPr marL="0" marR="0" lvl="0" indent="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$225B Market Opportunity</a:t>
            </a:r>
          </a:p>
        </p:txBody>
      </p:sp>
      <p:pic>
        <p:nvPicPr>
          <p:cNvPr id="15" name="Picture 38" descr="Bank of America 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870" y="1378857"/>
            <a:ext cx="2324720" cy="74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628756" y="1455196"/>
            <a:ext cx="16981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Inclusion Works</a:t>
            </a:r>
          </a:p>
        </p:txBody>
      </p:sp>
      <p:pic>
        <p:nvPicPr>
          <p:cNvPr id="17" name="Picture 16" descr="Facebook logo."/>
          <p:cNvPicPr>
            <a:picLocks noChangeAspect="1"/>
          </p:cNvPicPr>
          <p:nvPr/>
        </p:nvPicPr>
        <p:blipFill>
          <a:blip r:embed="rId3" cstate="print"/>
          <a:stretch>
            <a:fillRect/>
          </a:stretch>
        </p:blipFill>
        <p:spPr>
          <a:xfrm>
            <a:off x="5990627" y="2278174"/>
            <a:ext cx="2253964" cy="815708"/>
          </a:xfrm>
          <a:prstGeom prst="rect">
            <a:avLst/>
          </a:prstGeom>
        </p:spPr>
      </p:pic>
      <p:pic>
        <p:nvPicPr>
          <p:cNvPr id="18" name="Picture 17" descr="SAP Logo. "/>
          <p:cNvPicPr>
            <a:picLocks noChangeAspect="1"/>
          </p:cNvPicPr>
          <p:nvPr/>
        </p:nvPicPr>
        <p:blipFill>
          <a:blip r:embed="rId4" cstate="print"/>
          <a:stretch>
            <a:fillRect/>
          </a:stretch>
        </p:blipFill>
        <p:spPr>
          <a:xfrm>
            <a:off x="5990627" y="4245792"/>
            <a:ext cx="2059092" cy="752471"/>
          </a:xfrm>
          <a:prstGeom prst="rect">
            <a:avLst/>
          </a:prstGeom>
        </p:spPr>
      </p:pic>
      <p:pic>
        <p:nvPicPr>
          <p:cNvPr id="19" name="Picture 18" descr="TD Bank logo."/>
          <p:cNvPicPr>
            <a:picLocks noChangeAspect="1"/>
          </p:cNvPicPr>
          <p:nvPr/>
        </p:nvPicPr>
        <p:blipFill>
          <a:blip r:embed="rId5" cstate="print"/>
          <a:stretch>
            <a:fillRect/>
          </a:stretch>
        </p:blipFill>
        <p:spPr>
          <a:xfrm>
            <a:off x="5990626" y="5185083"/>
            <a:ext cx="2134043" cy="886044"/>
          </a:xfrm>
          <a:prstGeom prst="rect">
            <a:avLst/>
          </a:prstGeom>
        </p:spPr>
      </p:pic>
      <p:pic>
        <p:nvPicPr>
          <p:cNvPr id="20" name="Picture 19" descr="Microsoft logo."/>
          <p:cNvPicPr>
            <a:picLocks noChangeAspect="1"/>
          </p:cNvPicPr>
          <p:nvPr/>
        </p:nvPicPr>
        <p:blipFill>
          <a:blip r:embed="rId6" cstate="print"/>
          <a:stretch>
            <a:fillRect/>
          </a:stretch>
        </p:blipFill>
        <p:spPr>
          <a:xfrm>
            <a:off x="5779172" y="3211702"/>
            <a:ext cx="2345497" cy="789863"/>
          </a:xfrm>
          <a:prstGeom prst="rect">
            <a:avLst/>
          </a:prstGeom>
        </p:spPr>
      </p:pic>
    </p:spTree>
    <p:extLst>
      <p:ext uri="{BB962C8B-B14F-4D97-AF65-F5344CB8AC3E}">
        <p14:creationId xmlns:p14="http://schemas.microsoft.com/office/powerpoint/2010/main" val="427912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2480954" y="135074"/>
            <a:ext cx="6310282" cy="862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a:solidFill>
                  <a:schemeClr val="bg1"/>
                </a:solidFill>
                <a:latin typeface="Calibri" panose="020F0502020204030204" pitchFamily="34" charset="0"/>
                <a:cs typeface="Calibri" panose="020F0502020204030204" pitchFamily="34" charset="0"/>
              </a:rPr>
              <a:t>Employees with disabilities are more dedicated &amp; less likely to leave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074" name="Object 2" descr="TABLE outlining key findings of the 2010 Kessler Foundation/NOD SURVEY OF EMPLOYMENT OF AMERICANS WITH DISABILITIES CONDUCTED BY: HARRIS INTERACTIVE OCTOBER 2010 http://www.adminitrustllc.com/wp-content/uploads/2013/12/Kessler-NOD-2010-Survey.pdf "/>
          <p:cNvGraphicFramePr>
            <a:graphicFrameLocks/>
          </p:cNvGraphicFramePr>
          <p:nvPr>
            <p:extLst>
              <p:ext uri="{D42A27DB-BD31-4B8C-83A1-F6EECF244321}">
                <p14:modId xmlns:p14="http://schemas.microsoft.com/office/powerpoint/2010/main" val="2041272171"/>
              </p:ext>
            </p:extLst>
          </p:nvPr>
        </p:nvGraphicFramePr>
        <p:xfrm>
          <a:off x="631050" y="1714500"/>
          <a:ext cx="7188200" cy="3886200"/>
        </p:xfrm>
        <a:graphic>
          <a:graphicData uri="http://schemas.openxmlformats.org/presentationml/2006/ole">
            <mc:AlternateContent xmlns:mc="http://schemas.openxmlformats.org/markup-compatibility/2006">
              <mc:Choice xmlns:v="urn:schemas-microsoft-com:vml" Requires="v">
                <p:oleObj spid="_x0000_s2070" name="Worksheet" r:id="rId3" imgW="6781725" imgH="4190989" progId="">
                  <p:embed/>
                </p:oleObj>
              </mc:Choice>
              <mc:Fallback>
                <p:oleObj name="Worksheet" r:id="rId3" imgW="6781725" imgH="4190989" progId="">
                  <p:embed/>
                  <p:pic>
                    <p:nvPicPr>
                      <p:cNvPr id="3074"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50" y="1714500"/>
                        <a:ext cx="7188200" cy="3886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9"/>
          <p:cNvSpPr txBox="1">
            <a:spLocks noChangeArrowheads="1"/>
          </p:cNvSpPr>
          <p:nvPr/>
        </p:nvSpPr>
        <p:spPr bwMode="auto">
          <a:xfrm>
            <a:off x="4530725" y="5715000"/>
            <a:ext cx="3790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charset="0"/>
                <a:ea typeface="ＭＳ Ｐゴシック" charset="0"/>
                <a:cs typeface="Arial" charset="0"/>
                <a:hlinkClick r:id="rId5"/>
              </a:rPr>
              <a:t>Source:  NOD –Kessler/Harris Poll 2010</a:t>
            </a:r>
            <a:endParaRPr kumimoji="0" lang="en-US" sz="1500" b="1"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97862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89140" y="203059"/>
            <a:ext cx="3487762" cy="609331"/>
          </a:xfrm>
        </p:spPr>
        <p:txBody>
          <a:bodyPr/>
          <a:lstStyle/>
          <a:p>
            <a:pPr eaLnBrk="1" hangingPunct="1">
              <a:defRPr/>
            </a:pPr>
            <a:r>
              <a:rPr lang="en-US" sz="3200" b="1" dirty="0">
                <a:solidFill>
                  <a:schemeClr val="bg1"/>
                </a:solidFill>
              </a:rPr>
              <a:t>Jobs in philanthropy</a:t>
            </a:r>
          </a:p>
        </p:txBody>
      </p:sp>
      <p:sp>
        <p:nvSpPr>
          <p:cNvPr id="3" name="Content Placeholder 2"/>
          <p:cNvSpPr>
            <a:spLocks noGrp="1"/>
          </p:cNvSpPr>
          <p:nvPr>
            <p:ph idx="1"/>
          </p:nvPr>
        </p:nvSpPr>
        <p:spPr>
          <a:xfrm>
            <a:off x="457200" y="1677743"/>
            <a:ext cx="7620000" cy="4800600"/>
          </a:xfrm>
        </p:spPr>
        <p:txBody>
          <a:bodyPr/>
          <a:lstStyle/>
          <a:p>
            <a:pPr>
              <a:buNone/>
            </a:pPr>
            <a:r>
              <a:rPr lang="en-US" sz="2000" b="1" dirty="0"/>
              <a:t>Grants Management</a:t>
            </a:r>
            <a:endParaRPr lang="en-US" sz="2000" dirty="0"/>
          </a:p>
          <a:p>
            <a:pPr lvl="1"/>
            <a:r>
              <a:rPr lang="en-US" sz="1800" dirty="0"/>
              <a:t>Operate against grant making strategy</a:t>
            </a:r>
          </a:p>
          <a:p>
            <a:pPr lvl="1"/>
            <a:r>
              <a:rPr lang="en-US" sz="1800" dirty="0"/>
              <a:t>Focuses on key issue areas for grant making</a:t>
            </a:r>
          </a:p>
          <a:p>
            <a:pPr lvl="1"/>
            <a:r>
              <a:rPr lang="en-US" sz="1800" dirty="0"/>
              <a:t>Works to create partnerships with foundations and non profit partners</a:t>
            </a:r>
          </a:p>
          <a:p>
            <a:pPr>
              <a:buNone/>
            </a:pPr>
            <a:r>
              <a:rPr lang="en-US" sz="2000" b="1" dirty="0"/>
              <a:t>Programs Management</a:t>
            </a:r>
            <a:endParaRPr lang="en-US" sz="2000" dirty="0"/>
          </a:p>
          <a:p>
            <a:pPr lvl="1"/>
            <a:r>
              <a:rPr lang="en-US" sz="1800" dirty="0"/>
              <a:t>Directs programs activities</a:t>
            </a:r>
          </a:p>
          <a:p>
            <a:pPr lvl="1"/>
            <a:r>
              <a:rPr lang="en-US" sz="1800" dirty="0"/>
              <a:t>Oversees grantees work</a:t>
            </a:r>
          </a:p>
          <a:p>
            <a:pPr lvl="1"/>
            <a:r>
              <a:rPr lang="en-US" sz="1800" dirty="0"/>
              <a:t>Manages relationships</a:t>
            </a:r>
          </a:p>
          <a:p>
            <a:pPr lvl="1"/>
            <a:r>
              <a:rPr lang="en-US" sz="1800" dirty="0"/>
              <a:t>Investigates and evaluates proposals, conducts due diligence on potential grantees</a:t>
            </a:r>
          </a:p>
          <a:p>
            <a:pPr>
              <a:buNone/>
            </a:pPr>
            <a:r>
              <a:rPr lang="en-US" sz="2000" b="1" dirty="0"/>
              <a:t>Operations</a:t>
            </a:r>
            <a:endParaRPr lang="en-US" sz="2000" dirty="0"/>
          </a:p>
          <a:p>
            <a:pPr lvl="1"/>
            <a:r>
              <a:rPr lang="en-US" sz="1800" dirty="0"/>
              <a:t>Finance</a:t>
            </a:r>
          </a:p>
          <a:p>
            <a:pPr lvl="1"/>
            <a:r>
              <a:rPr lang="en-US" sz="1800" dirty="0"/>
              <a:t>Accounting</a:t>
            </a:r>
          </a:p>
          <a:p>
            <a:pPr lvl="1"/>
            <a:r>
              <a:rPr lang="en-US" sz="1800" dirty="0"/>
              <a:t>Human Resources</a:t>
            </a:r>
          </a:p>
          <a:p>
            <a:pPr lvl="1"/>
            <a:r>
              <a:rPr lang="en-US" sz="1800" dirty="0"/>
              <a:t>Operations</a:t>
            </a:r>
          </a:p>
          <a:p>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TextBox 5"/>
          <p:cNvSpPr txBox="1"/>
          <p:nvPr/>
        </p:nvSpPr>
        <p:spPr>
          <a:xfrm>
            <a:off x="3013022" y="1263958"/>
            <a:ext cx="2322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Overview of Job Types</a:t>
            </a:r>
          </a:p>
        </p:txBody>
      </p:sp>
    </p:spTree>
    <p:extLst>
      <p:ext uri="{BB962C8B-B14F-4D97-AF65-F5344CB8AC3E}">
        <p14:creationId xmlns:p14="http://schemas.microsoft.com/office/powerpoint/2010/main" val="344705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7BB379-2C91-DE47-891C-9E8E67D61D38}"/>
              </a:ext>
            </a:extLst>
          </p:cNvPr>
          <p:cNvSpPr>
            <a:spLocks noGrp="1"/>
          </p:cNvSpPr>
          <p:nvPr>
            <p:ph type="title"/>
          </p:nvPr>
        </p:nvSpPr>
        <p:spPr>
          <a:xfrm>
            <a:off x="2943715" y="305380"/>
            <a:ext cx="5957525" cy="511546"/>
          </a:xfrm>
        </p:spPr>
        <p:txBody>
          <a:bodyPr/>
          <a:lstStyle/>
          <a:p>
            <a:r>
              <a:rPr lang="en-US" sz="3200" b="1" dirty="0">
                <a:solidFill>
                  <a:schemeClr val="bg1"/>
                </a:solidFill>
              </a:rPr>
              <a:t>What makes a good philanthropist</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60441337-CC7E-8241-8EE0-CE0228C49757}"/>
              </a:ext>
            </a:extLst>
          </p:cNvPr>
          <p:cNvSpPr/>
          <p:nvPr/>
        </p:nvSpPr>
        <p:spPr>
          <a:xfrm>
            <a:off x="442209" y="1484026"/>
            <a:ext cx="7620000" cy="181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Program staff are responsible for </a:t>
            </a:r>
            <a:r>
              <a:rPr kumimoji="0" lang="en-US" sz="1800" b="1" i="0" u="none" strike="noStrike" kern="1200" cap="none" spc="0" normalizeH="0" baseline="0" noProof="0" dirty="0">
                <a:ln>
                  <a:noFill/>
                </a:ln>
                <a:solidFill>
                  <a:prstClr val="black"/>
                </a:solidFill>
                <a:effectLst/>
                <a:uLnTx/>
                <a:uFillTx/>
                <a:latin typeface="Calibri"/>
                <a:ea typeface="+mn-ea"/>
                <a:cs typeface="+mn-cs"/>
              </a:rPr>
              <a:t>creating and implementing a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grantmaking</a:t>
            </a:r>
            <a:r>
              <a:rPr kumimoji="0" lang="en-US" sz="1800" b="1" i="0" u="none" strike="noStrike" kern="1200" cap="none" spc="0" normalizeH="0" baseline="0" noProof="0" dirty="0">
                <a:ln>
                  <a:noFill/>
                </a:ln>
                <a:solidFill>
                  <a:prstClr val="black"/>
                </a:solidFill>
                <a:effectLst/>
                <a:uLnTx/>
                <a:uFillTx/>
                <a:latin typeface="Calibri"/>
                <a:ea typeface="+mn-ea"/>
                <a:cs typeface="+mn-cs"/>
              </a:rPr>
              <a:t> portfolio</a:t>
            </a:r>
            <a:r>
              <a:rPr kumimoji="0" lang="en-US" sz="1800" b="0" i="0" u="none" strike="noStrike" kern="1200" cap="none" spc="0" normalizeH="0" baseline="0" noProof="0" dirty="0">
                <a:ln>
                  <a:noFill/>
                </a:ln>
                <a:solidFill>
                  <a:prstClr val="black"/>
                </a:solidFill>
                <a:effectLst/>
                <a:uLnTx/>
                <a:uFillTx/>
                <a:latin typeface="Calibri"/>
                <a:ea typeface="+mn-ea"/>
                <a:cs typeface="+mn-cs"/>
              </a:rPr>
              <a:t> for the foundation that effectively addresses the foundation's core mission. Conducting </a:t>
            </a:r>
            <a:r>
              <a:rPr kumimoji="0" lang="en-US" sz="1800" b="1" i="0" u="none" strike="noStrike" kern="1200" cap="none" spc="0" normalizeH="0" baseline="0" noProof="0" dirty="0">
                <a:ln>
                  <a:noFill/>
                </a:ln>
                <a:solidFill>
                  <a:prstClr val="black"/>
                </a:solidFill>
                <a:effectLst/>
                <a:uLnTx/>
                <a:uFillTx/>
                <a:latin typeface="Calibri"/>
                <a:ea typeface="+mn-ea"/>
                <a:cs typeface="+mn-cs"/>
              </a:rPr>
              <a:t>research, evaluation, and analysis of potential programs, partnerships, and initiatives </a:t>
            </a:r>
            <a:r>
              <a:rPr kumimoji="0" lang="en-US" sz="1800" b="0" i="0" u="none" strike="noStrike" kern="1200" cap="none" spc="0" normalizeH="0" baseline="0" noProof="0" dirty="0">
                <a:ln>
                  <a:noFill/>
                </a:ln>
                <a:solidFill>
                  <a:prstClr val="black"/>
                </a:solidFill>
                <a:effectLst/>
                <a:uLnTx/>
                <a:uFillTx/>
                <a:latin typeface="Calibri"/>
                <a:ea typeface="+mn-ea"/>
                <a:cs typeface="+mn-cs"/>
              </a:rPr>
              <a:t>allows program staff to determine a course of action that helps the foundation address its primary issue areas. Among the skills and activities involved in program work are:</a:t>
            </a:r>
          </a:p>
        </p:txBody>
      </p:sp>
      <p:sp>
        <p:nvSpPr>
          <p:cNvPr id="7" name="TextBox 6">
            <a:extLst>
              <a:ext uri="{FF2B5EF4-FFF2-40B4-BE49-F238E27FC236}">
                <a16:creationId xmlns:a16="http://schemas.microsoft.com/office/drawing/2014/main" id="{5B04A953-F582-6B40-A8E7-0DF1011EF592}"/>
              </a:ext>
            </a:extLst>
          </p:cNvPr>
          <p:cNvSpPr txBox="1"/>
          <p:nvPr/>
        </p:nvSpPr>
        <p:spPr>
          <a:xfrm>
            <a:off x="3470223" y="1177796"/>
            <a:ext cx="24522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Overview:</a:t>
            </a:r>
          </a:p>
        </p:txBody>
      </p:sp>
      <p:sp>
        <p:nvSpPr>
          <p:cNvPr id="14" name="TextBox 13"/>
          <p:cNvSpPr txBox="1"/>
          <p:nvPr/>
        </p:nvSpPr>
        <p:spPr>
          <a:xfrm>
            <a:off x="370358" y="3414093"/>
            <a:ext cx="7694350" cy="329320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Adaptability</a:t>
            </a:r>
            <a:r>
              <a:rPr kumimoji="0" lang="en-US" sz="1600" b="0" i="0" u="none" strike="noStrike" kern="1200" cap="none" spc="0" normalizeH="0" baseline="0" noProof="0" dirty="0">
                <a:ln>
                  <a:noFill/>
                </a:ln>
                <a:solidFill>
                  <a:prstClr val="black"/>
                </a:solidFill>
                <a:effectLst/>
                <a:uLnTx/>
                <a:uFillTx/>
                <a:latin typeface="Calibri"/>
                <a:ea typeface="+mn-ea"/>
                <a:cs typeface="+mn-cs"/>
              </a:rPr>
              <a:t>: become knowledgeable in a broad range of areas or become a specialist</a:t>
            </a: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Offering thoughtful analysis</a:t>
            </a:r>
            <a:r>
              <a:rPr kumimoji="0" lang="en-US" sz="1600" b="0" i="0" u="none" strike="noStrike" kern="1200" cap="none" spc="0" normalizeH="0" baseline="0" noProof="0" dirty="0">
                <a:ln>
                  <a:noFill/>
                </a:ln>
                <a:solidFill>
                  <a:prstClr val="black"/>
                </a:solidFill>
                <a:effectLst/>
                <a:uLnTx/>
                <a:uFillTx/>
                <a:latin typeface="Calibri"/>
                <a:ea typeface="+mn-ea"/>
                <a:cs typeface="+mn-cs"/>
              </a:rPr>
              <a:t> of proposals</a:t>
            </a: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The ability to </a:t>
            </a:r>
            <a:r>
              <a:rPr kumimoji="0" lang="en-US" sz="1600" b="1" i="0" u="none" strike="noStrike" kern="1200" cap="none" spc="0" normalizeH="0" baseline="0" noProof="0" dirty="0">
                <a:ln>
                  <a:noFill/>
                </a:ln>
                <a:solidFill>
                  <a:prstClr val="black"/>
                </a:solidFill>
                <a:effectLst/>
                <a:uLnTx/>
                <a:uFillTx/>
                <a:latin typeface="Calibri"/>
                <a:ea typeface="+mn-ea"/>
                <a:cs typeface="+mn-cs"/>
              </a:rPr>
              <a:t>synthesize large amounts of data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Strong </a:t>
            </a:r>
            <a:r>
              <a:rPr kumimoji="0" lang="en-US" sz="1600" b="1" i="0" u="none" strike="noStrike" kern="1200" cap="none" spc="0" normalizeH="0" baseline="0" noProof="0" dirty="0">
                <a:ln>
                  <a:noFill/>
                </a:ln>
                <a:solidFill>
                  <a:prstClr val="black"/>
                </a:solidFill>
                <a:effectLst/>
                <a:uLnTx/>
                <a:uFillTx/>
                <a:latin typeface="Calibri"/>
                <a:ea typeface="+mn-ea"/>
                <a:cs typeface="+mn-cs"/>
              </a:rPr>
              <a:t>research skills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Reading proposals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Writing </a:t>
            </a:r>
            <a:r>
              <a:rPr kumimoji="0" lang="en-US" sz="1600" b="1" i="0" u="none" strike="noStrike" kern="1200" cap="none" spc="0" normalizeH="0" baseline="0" noProof="0" dirty="0">
                <a:ln>
                  <a:noFill/>
                </a:ln>
                <a:solidFill>
                  <a:prstClr val="black"/>
                </a:solidFill>
                <a:effectLst/>
                <a:uLnTx/>
                <a:uFillTx/>
                <a:latin typeface="Calibri"/>
                <a:ea typeface="+mn-ea"/>
                <a:cs typeface="+mn-cs"/>
              </a:rPr>
              <a:t>reports and evaluations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Programmatic due diligence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Financial due diligence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Legal compliance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Reading financial statements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Visiting prospective grantees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Communicating</a:t>
            </a:r>
            <a:r>
              <a:rPr kumimoji="0" lang="en-US" sz="1600" b="0" i="0" u="none" strike="noStrike" kern="1200" cap="none" spc="0" normalizeH="0" baseline="0" noProof="0" dirty="0">
                <a:ln>
                  <a:noFill/>
                </a:ln>
                <a:solidFill>
                  <a:prstClr val="black"/>
                </a:solidFill>
                <a:effectLst/>
                <a:uLnTx/>
                <a:uFillTx/>
                <a:latin typeface="Calibri"/>
                <a:ea typeface="+mn-ea"/>
                <a:cs typeface="+mn-cs"/>
              </a:rPr>
              <a:t> with one’s board and staff</a:t>
            </a:r>
          </a:p>
          <a:p>
            <a:pPr marL="0" marR="0" lvl="0" indent="0" algn="l" defTabSz="914400" rtl="0" eaLnBrk="1" fontAlgn="base" latinLnBrk="0" hangingPunct="1">
              <a:lnSpc>
                <a:spcPct val="100000"/>
              </a:lnSpc>
              <a:spcBef>
                <a:spcPts val="0"/>
              </a:spcBef>
              <a:spcAft>
                <a:spcPts val="0"/>
              </a:spcAft>
              <a:buClrTx/>
              <a:buSzTx/>
              <a:buFont typeface="Wingdings" pitchFamily="2" charset="2"/>
              <a:buChar char="q"/>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Answering questions </a:t>
            </a:r>
            <a:r>
              <a:rPr kumimoji="0" lang="en-US" sz="1600" b="0" i="0" u="none" strike="noStrike" kern="1200" cap="none" spc="0" normalizeH="0" baseline="0" noProof="0" dirty="0">
                <a:ln>
                  <a:noFill/>
                </a:ln>
                <a:solidFill>
                  <a:prstClr val="black"/>
                </a:solidFill>
                <a:effectLst/>
                <a:uLnTx/>
                <a:uFillTx/>
                <a:latin typeface="Calibri"/>
                <a:ea typeface="+mn-ea"/>
                <a:cs typeface="+mn-cs"/>
              </a:rPr>
              <a:t>from both potential grantees and from your colleagues</a:t>
            </a:r>
          </a:p>
        </p:txBody>
      </p:sp>
    </p:spTree>
    <p:extLst>
      <p:ext uri="{BB962C8B-B14F-4D97-AF65-F5344CB8AC3E}">
        <p14:creationId xmlns:p14="http://schemas.microsoft.com/office/powerpoint/2010/main" val="473501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691" y="63810"/>
            <a:ext cx="6340268" cy="1013046"/>
          </a:xfrm>
        </p:spPr>
        <p:txBody>
          <a:bodyPr/>
          <a:lstStyle/>
          <a:p>
            <a:r>
              <a:rPr lang="en-US" sz="3200" b="1" dirty="0">
                <a:solidFill>
                  <a:schemeClr val="bg1"/>
                </a:solidFill>
              </a:rPr>
              <a:t>Top 5 things to do to start a career in philanthropy</a:t>
            </a:r>
          </a:p>
        </p:txBody>
      </p:sp>
      <p:sp>
        <p:nvSpPr>
          <p:cNvPr id="3" name="Content Placeholder 2"/>
          <p:cNvSpPr>
            <a:spLocks noGrp="1"/>
          </p:cNvSpPr>
          <p:nvPr>
            <p:ph idx="1"/>
          </p:nvPr>
        </p:nvSpPr>
        <p:spPr>
          <a:xfrm>
            <a:off x="427219" y="1405328"/>
            <a:ext cx="7620000" cy="4800600"/>
          </a:xfrm>
        </p:spPr>
        <p:txBody>
          <a:bodyPr/>
          <a:lstStyle/>
          <a:p>
            <a:pPr marL="571500" lvl="0" indent="-457200">
              <a:buFont typeface="+mj-lt"/>
              <a:buAutoNum type="arabicPeriod"/>
            </a:pPr>
            <a:r>
              <a:rPr lang="en-US" sz="1900" b="1" dirty="0"/>
              <a:t>Get non profit experience:</a:t>
            </a:r>
            <a:r>
              <a:rPr lang="en-US" sz="1900" dirty="0"/>
              <a:t>   Work for a non profit in an area you are passionate about, or volunteer for your favorite non profit and learn how they run and operate.</a:t>
            </a:r>
          </a:p>
          <a:p>
            <a:pPr marL="571500" lvl="0" indent="-457200">
              <a:buFont typeface="+mj-lt"/>
              <a:buAutoNum type="arabicPeriod"/>
            </a:pPr>
            <a:r>
              <a:rPr lang="en-US" sz="1900" b="1" dirty="0"/>
              <a:t>Get Passionate On an Issue:</a:t>
            </a:r>
            <a:r>
              <a:rPr lang="en-US" sz="1900" dirty="0"/>
              <a:t>  Whether it is clean water, reducing plastic, human rights or saving the whales</a:t>
            </a:r>
          </a:p>
          <a:p>
            <a:pPr marL="571500" lvl="0" indent="-457200">
              <a:buFont typeface="+mj-lt"/>
              <a:buAutoNum type="arabicPeriod"/>
            </a:pPr>
            <a:r>
              <a:rPr lang="en-US" sz="1900" b="1" dirty="0"/>
              <a:t>Translate Skills &amp; Experience:</a:t>
            </a:r>
            <a:r>
              <a:rPr lang="en-US" sz="1900" dirty="0"/>
              <a:t>  Like any industry you have to speak the language.  Your corporate experience may not directly translate to a foundation.  Find a way to translate what you have done to your new career path.</a:t>
            </a:r>
          </a:p>
          <a:p>
            <a:pPr marL="571500" lvl="0" indent="-457200">
              <a:buFont typeface="+mj-lt"/>
              <a:buAutoNum type="arabicPeriod"/>
            </a:pPr>
            <a:r>
              <a:rPr lang="en-US" sz="1900" b="1" dirty="0"/>
              <a:t>Build Relationships &amp; Be Flexible</a:t>
            </a:r>
            <a:r>
              <a:rPr lang="en-US" sz="1900" dirty="0"/>
              <a:t>:  Meet as many people as you can to learn more about philanthropy.  You may also have to be opportunistic and not take the “perfect job” but the next right job to get to your goal.</a:t>
            </a:r>
          </a:p>
          <a:p>
            <a:pPr marL="571500" lvl="0" indent="-457200">
              <a:buFont typeface="+mj-lt"/>
              <a:buAutoNum type="arabicPeriod"/>
            </a:pPr>
            <a:r>
              <a:rPr lang="en-US" sz="1900" b="1" dirty="0"/>
              <a:t>Consider Multiple Options in Philanthropy:</a:t>
            </a:r>
            <a:r>
              <a:rPr lang="en-US" sz="1900" dirty="0"/>
              <a:t>  Philanthropy can happen within corporations, or municipalities – not just foundations.  Look for your opportunities outside of big foundations.</a:t>
            </a:r>
          </a:p>
          <a:p>
            <a:endParaRPr lang="en-US" sz="19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6B0BE3-79B2-4C48-BEC6-CF1237735459}"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85189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307991563"/>
</p:tagLst>
</file>

<file path=ppt/tags/tag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846538828"/>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619449084"/>
</p:tagLst>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A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 Theme" id="{E26F8741-DD03-4FFD-BE35-187FE22C466C}" vid="{C8B514DB-4D88-4686-8114-1CABDC3B1E48}"/>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16744</TotalTime>
  <Words>1535</Words>
  <Application>Microsoft Office PowerPoint</Application>
  <PresentationFormat>On-screen Show (4:3)</PresentationFormat>
  <Paragraphs>235</Paragraphs>
  <Slides>18</Slides>
  <Notes>9</Notes>
  <HiddenSlides>0</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41" baseType="lpstr">
      <vt:lpstr>MS PGothic</vt:lpstr>
      <vt:lpstr>MS PGothic</vt:lpstr>
      <vt:lpstr>宋体</vt:lpstr>
      <vt:lpstr>宋体</vt:lpstr>
      <vt:lpstr>Arial</vt:lpstr>
      <vt:lpstr>Arial Black</vt:lpstr>
      <vt:lpstr>Baskerville</vt:lpstr>
      <vt:lpstr>Calibri</vt:lpstr>
      <vt:lpstr>Cambria</vt:lpstr>
      <vt:lpstr>Georgia</vt:lpstr>
      <vt:lpstr>Lato</vt:lpstr>
      <vt:lpstr>Libre Baskerville</vt:lpstr>
      <vt:lpstr>Marlett</vt:lpstr>
      <vt:lpstr>Noto Sans Symbols</vt:lpstr>
      <vt:lpstr>Times New Roman</vt:lpstr>
      <vt:lpstr>Verdana</vt:lpstr>
      <vt:lpstr>Wingdings</vt:lpstr>
      <vt:lpstr>Wingdings 3</vt:lpstr>
      <vt:lpstr>1_Office Theme</vt:lpstr>
      <vt:lpstr>2_Office Theme</vt:lpstr>
      <vt:lpstr>RA Theme</vt:lpstr>
      <vt:lpstr>Office Theme</vt:lpstr>
      <vt:lpstr>Worksheet</vt:lpstr>
      <vt:lpstr>Advancing Inclusion – Careers in Philanthropy for Professionals with Disabilities November 7th, 2018 Webinar </vt:lpstr>
      <vt:lpstr>About Our Speakers</vt:lpstr>
      <vt:lpstr>There are 22 million working age Americans with disabilities</vt:lpstr>
      <vt:lpstr>Over 12,000 jobs in philanthropy today      - LinkedIn</vt:lpstr>
      <vt:lpstr>Benefits of disability inclusion</vt:lpstr>
      <vt:lpstr>Employees with disabilities are more dedicated &amp; less likely to leave </vt:lpstr>
      <vt:lpstr>Jobs in philanthropy</vt:lpstr>
      <vt:lpstr>What makes a good philanthropist</vt:lpstr>
      <vt:lpstr>Top 5 things to do to start a career in philanthropy</vt:lpstr>
      <vt:lpstr>History of strategic philanthropy for disability employment</vt:lpstr>
      <vt:lpstr>Sample strategy from the Poses Family Foundation Workplace Initiative</vt:lpstr>
      <vt:lpstr>We focused on delivery and initial scale </vt:lpstr>
      <vt:lpstr>Our work informed opportunities </vt:lpstr>
      <vt:lpstr>Examples: The Ford Foundation Includes Disability</vt:lpstr>
      <vt:lpstr>  Examples: JP Morgan Chase  </vt:lpstr>
      <vt:lpstr>Examples: MacArthur Foundation newly including disability</vt:lpstr>
      <vt:lpstr>Resources for your Job Hunt</vt:lpstr>
      <vt:lpstr>Philanthropy Serving Organizations  </vt:lpstr>
    </vt:vector>
  </TitlesOfParts>
  <Company>adayatthemindspa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Silver</dc:creator>
  <cp:lastModifiedBy>Philip Kahn-Pauli</cp:lastModifiedBy>
  <cp:revision>481</cp:revision>
  <cp:lastPrinted>2018-03-13T20:01:01Z</cp:lastPrinted>
  <dcterms:created xsi:type="dcterms:W3CDTF">2018-03-08T17:58:42Z</dcterms:created>
  <dcterms:modified xsi:type="dcterms:W3CDTF">2018-11-07T17:39:23Z</dcterms:modified>
</cp:coreProperties>
</file>