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Lst>
  <p:notesMasterIdLst>
    <p:notesMasterId r:id="rId32"/>
  </p:notesMasterIdLst>
  <p:sldIdLst>
    <p:sldId id="256" r:id="rId3"/>
    <p:sldId id="409" r:id="rId4"/>
    <p:sldId id="410" r:id="rId5"/>
    <p:sldId id="411" r:id="rId6"/>
    <p:sldId id="412" r:id="rId7"/>
    <p:sldId id="413" r:id="rId8"/>
    <p:sldId id="414" r:id="rId9"/>
    <p:sldId id="415" r:id="rId10"/>
    <p:sldId id="416" r:id="rId11"/>
    <p:sldId id="417" r:id="rId12"/>
    <p:sldId id="418" r:id="rId13"/>
    <p:sldId id="419" r:id="rId14"/>
    <p:sldId id="421" r:id="rId15"/>
    <p:sldId id="422" r:id="rId16"/>
    <p:sldId id="423" r:id="rId17"/>
    <p:sldId id="424" r:id="rId18"/>
    <p:sldId id="420" r:id="rId19"/>
    <p:sldId id="425" r:id="rId20"/>
    <p:sldId id="427" r:id="rId21"/>
    <p:sldId id="428" r:id="rId22"/>
    <p:sldId id="429" r:id="rId23"/>
    <p:sldId id="430" r:id="rId24"/>
    <p:sldId id="431" r:id="rId25"/>
    <p:sldId id="432" r:id="rId26"/>
    <p:sldId id="433" r:id="rId27"/>
    <p:sldId id="434" r:id="rId28"/>
    <p:sldId id="435" r:id="rId29"/>
    <p:sldId id="407" r:id="rId30"/>
    <p:sldId id="277" r:id="rId31"/>
  </p:sldIdLst>
  <p:sldSz cx="9144000" cy="6858000" type="screen4x3"/>
  <p:notesSz cx="6858000" cy="9144000"/>
  <p:embeddedFontLst>
    <p:embeddedFont>
      <p:font typeface="Baskerville Old Face" panose="02020602080505020303" pitchFamily="18" charset="0"/>
      <p:regular r:id="rId33"/>
    </p:embeddedFont>
    <p:embeddedFont>
      <p:font typeface="Calibri" panose="020F0502020204030204" pitchFamily="34" charset="0"/>
      <p:regular r:id="rId34"/>
      <p:bold r:id="rId35"/>
      <p:italic r:id="rId36"/>
      <p:boldItalic r:id="rId37"/>
    </p:embeddedFont>
    <p:embeddedFont>
      <p:font typeface="Libre Baskerville" panose="020B0604020202020204" charset="0"/>
      <p:regular r:id="rId38"/>
      <p:bold r:id="rId39"/>
      <p: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autoAdjust="0"/>
    <p:restoredTop sz="86436" autoAdjust="0"/>
  </p:normalViewPr>
  <p:slideViewPr>
    <p:cSldViewPr snapToGrid="0">
      <p:cViewPr varScale="1">
        <p:scale>
          <a:sx n="63" d="100"/>
          <a:sy n="63" d="100"/>
        </p:scale>
        <p:origin x="450" y="48"/>
      </p:cViewPr>
      <p:guideLst>
        <p:guide orient="horz" pos="2160"/>
        <p:guide pos="2880"/>
      </p:guideLst>
    </p:cSldViewPr>
  </p:slideViewPr>
  <p:outlineViewPr>
    <p:cViewPr>
      <p:scale>
        <a:sx n="33" d="100"/>
        <a:sy n="33" d="100"/>
      </p:scale>
      <p:origin x="0" y="-55434"/>
    </p:cViewPr>
  </p:outlineViewPr>
  <p:notesTextViewPr>
    <p:cViewPr>
      <p:scale>
        <a:sx n="1" d="1"/>
        <a:sy n="1" d="1"/>
      </p:scale>
      <p:origin x="0" y="0"/>
    </p:cViewPr>
  </p:notesTextViewPr>
  <p:sorterViewPr>
    <p:cViewPr>
      <p:scale>
        <a:sx n="200" d="100"/>
        <a:sy n="200" d="100"/>
      </p:scale>
      <p:origin x="0" y="-20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15"/>
          <c:y val="6.8627450980392163E-2"/>
          <c:w val="0.50754500042982131"/>
          <c:h val="0.86556605424321942"/>
        </c:manualLayout>
      </c:layout>
      <c:barChart>
        <c:barDir val="bar"/>
        <c:grouping val="stacked"/>
        <c:varyColors val="0"/>
        <c:ser>
          <c:idx val="0"/>
          <c:order val="0"/>
          <c:tx>
            <c:strRef>
              <c:f>Sheet1!$A$1</c:f>
              <c:strCache>
                <c:ptCount val="1"/>
                <c:pt idx="0">
                  <c:v>Very Convincing</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Sheet1!$A$2:$A$4</c:f>
              <c:numCache>
                <c:formatCode>General</c:formatCode>
                <c:ptCount val="3"/>
                <c:pt idx="0">
                  <c:v>51</c:v>
                </c:pt>
                <c:pt idx="1">
                  <c:v>51</c:v>
                </c:pt>
                <c:pt idx="2">
                  <c:v>61</c:v>
                </c:pt>
              </c:numCache>
            </c:numRef>
          </c:val>
          <c:extLst>
            <c:ext xmlns:c16="http://schemas.microsoft.com/office/drawing/2014/chart" uri="{C3380CC4-5D6E-409C-BE32-E72D297353CC}">
              <c16:uniqueId val="{00000000-C6A3-40D7-ACA4-8B625BAD7B33}"/>
            </c:ext>
          </c:extLst>
        </c:ser>
        <c:ser>
          <c:idx val="1"/>
          <c:order val="1"/>
          <c:tx>
            <c:strRef>
              <c:f>Sheet1!$B$1</c:f>
              <c:strCache>
                <c:ptCount val="1"/>
                <c:pt idx="0">
                  <c:v>Somewhat Convincing</c:v>
                </c:pt>
              </c:strCache>
            </c:strRef>
          </c:tx>
          <c:spPr>
            <a:solidFill>
              <a:schemeClr val="accent1"/>
            </a:solidFill>
            <a:ln>
              <a:solidFill>
                <a:schemeClr val="bg1"/>
              </a:solidFill>
            </a:ln>
          </c:spPr>
          <c:invertIfNegative val="0"/>
          <c:val>
            <c:numRef>
              <c:f>Sheet1!$B$2:$B$4</c:f>
              <c:numCache>
                <c:formatCode>General</c:formatCode>
                <c:ptCount val="3"/>
                <c:pt idx="0">
                  <c:v>37</c:v>
                </c:pt>
                <c:pt idx="1">
                  <c:v>39</c:v>
                </c:pt>
                <c:pt idx="2">
                  <c:v>31</c:v>
                </c:pt>
              </c:numCache>
            </c:numRef>
          </c:val>
          <c:extLst>
            <c:ext xmlns:c16="http://schemas.microsoft.com/office/drawing/2014/chart" uri="{C3380CC4-5D6E-409C-BE32-E72D297353CC}">
              <c16:uniqueId val="{00000001-C6A3-40D7-ACA4-8B625BAD7B33}"/>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Sheet1!$C$2:$C$4</c:f>
              <c:numCache>
                <c:formatCode>General</c:formatCode>
                <c:ptCount val="3"/>
                <c:pt idx="0">
                  <c:v>88</c:v>
                </c:pt>
                <c:pt idx="1">
                  <c:v>90</c:v>
                </c:pt>
                <c:pt idx="2">
                  <c:v>92</c:v>
                </c:pt>
              </c:numCache>
            </c:numRef>
          </c:val>
          <c:extLst>
            <c:ext xmlns:c16="http://schemas.microsoft.com/office/drawing/2014/chart" uri="{C3380CC4-5D6E-409C-BE32-E72D297353CC}">
              <c16:uniqueId val="{00000002-C6A3-40D7-ACA4-8B625BAD7B33}"/>
            </c:ext>
          </c:extLst>
        </c:ser>
        <c:dLbls>
          <c:showLegendKey val="0"/>
          <c:showVal val="0"/>
          <c:showCatName val="0"/>
          <c:showSerName val="0"/>
          <c:showPercent val="0"/>
          <c:showBubbleSize val="0"/>
        </c:dLbls>
        <c:gapWidth val="22"/>
        <c:overlap val="100"/>
        <c:axId val="185837568"/>
        <c:axId val="222413952"/>
      </c:barChart>
      <c:catAx>
        <c:axId val="185837568"/>
        <c:scaling>
          <c:orientation val="minMax"/>
        </c:scaling>
        <c:delete val="1"/>
        <c:axPos val="l"/>
        <c:numFmt formatCode="General" sourceLinked="1"/>
        <c:majorTickMark val="out"/>
        <c:minorTickMark val="none"/>
        <c:tickLblPos val="nextTo"/>
        <c:crossAx val="222413952"/>
        <c:crosses val="autoZero"/>
        <c:auto val="0"/>
        <c:lblAlgn val="ctr"/>
        <c:lblOffset val="100"/>
        <c:noMultiLvlLbl val="0"/>
      </c:catAx>
      <c:valAx>
        <c:axId val="222413952"/>
        <c:scaling>
          <c:orientation val="minMax"/>
          <c:max val="10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185837568"/>
        <c:crosses val="autoZero"/>
        <c:crossBetween val="between"/>
        <c:majorUnit val="20"/>
      </c:valAx>
    </c:plotArea>
    <c:legend>
      <c:legendPos val="r"/>
      <c:legendEntry>
        <c:idx val="2"/>
        <c:delete val="1"/>
      </c:legendEntry>
      <c:layout>
        <c:manualLayout>
          <c:xMode val="edge"/>
          <c:yMode val="edge"/>
          <c:x val="0"/>
          <c:y val="0"/>
          <c:w val="1"/>
          <c:h val="5.4054402290622763E-2"/>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6560" marR="0" lvl="1" indent="6413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3117" marR="0" lvl="2" indent="64782"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69677" marR="0" lvl="3" indent="65423"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6235" marR="0" lvl="4" indent="6606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2796" marR="0" lvl="5" indent="6670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39352" marR="0" lvl="6" indent="67348"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195913" marR="0" lvl="7" indent="67986"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2470" marR="0" lvl="8" indent="6862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722629"/>
      </p:ext>
    </p:extLst>
  </p:cSld>
  <p:clrMap bg1="lt1" tx1="dk1" bg2="dk2" tx2="lt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801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2">
            <a:alphaModFix/>
          </a:blip>
          <a:srcRect/>
          <a:stretch/>
        </p:blipFill>
        <p:spPr>
          <a:xfrm>
            <a:off x="-96839" y="6303966"/>
            <a:ext cx="3403083" cy="650767"/>
          </a:xfrm>
          <a:prstGeom prst="rect">
            <a:avLst/>
          </a:prstGeom>
          <a:noFill/>
          <a:ln>
            <a:noFill/>
          </a:ln>
        </p:spPr>
      </p:pic>
      <p:sp>
        <p:nvSpPr>
          <p:cNvPr id="15" name="Shape 15"/>
          <p:cNvSpPr/>
          <p:nvPr/>
        </p:nvSpPr>
        <p:spPr>
          <a:xfrm>
            <a:off x="3276600" y="6400800"/>
            <a:ext cx="5867400" cy="4572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91266" tIns="45622" rIns="91266" bIns="45622" anchor="ctr" anchorCtr="0">
            <a:noAutofit/>
          </a:bodyPr>
          <a:lstStyle/>
          <a:p>
            <a:pPr marL="0" marR="0" lvl="0" indent="-114289"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Verdana"/>
              <a:ea typeface="Verdana"/>
              <a:cs typeface="Verdana"/>
              <a:sym typeface="Verdana"/>
            </a:endParaRPr>
          </a:p>
        </p:txBody>
      </p:sp>
      <p:sp>
        <p:nvSpPr>
          <p:cNvPr id="16" name="Shape 16"/>
          <p:cNvSpPr/>
          <p:nvPr/>
        </p:nvSpPr>
        <p:spPr>
          <a:xfrm>
            <a:off x="8561389" y="6445256"/>
            <a:ext cx="577851" cy="366713"/>
          </a:xfrm>
          <a:prstGeom prst="rect">
            <a:avLst/>
          </a:prstGeom>
          <a:noFill/>
          <a:ln>
            <a:noFill/>
          </a:ln>
        </p:spPr>
        <p:txBody>
          <a:bodyPr wrap="square" lIns="91266" tIns="45622" rIns="91266" bIns="45622" anchor="t" anchorCtr="0">
            <a:noAutofit/>
          </a:bodyPr>
          <a:lstStyle/>
          <a:p>
            <a:pPr marL="0" marR="0" lvl="0" indent="-28574" algn="l" rtl="0">
              <a:lnSpc>
                <a:spcPct val="100000"/>
              </a:lnSpc>
              <a:spcBef>
                <a:spcPts val="0"/>
              </a:spcBef>
              <a:spcAft>
                <a:spcPts val="0"/>
              </a:spcAft>
              <a:buClr>
                <a:srgbClr val="003399"/>
              </a:buClr>
              <a:buSzPct val="25000"/>
              <a:buFont typeface="Verdana"/>
              <a:buNone/>
            </a:pPr>
            <a:fld id="{00000000-1234-1234-1234-123412341234}" type="slidenum">
              <a:rPr lang="en-US" sz="1900" b="0" i="0" u="none" strike="noStrike" cap="none">
                <a:solidFill>
                  <a:srgbClr val="003399"/>
                </a:solidFill>
                <a:latin typeface="Verdana"/>
                <a:ea typeface="Verdana"/>
                <a:cs typeface="Verdana"/>
                <a:sym typeface="Verdana"/>
              </a:rPr>
              <a:pPr marL="0" marR="0" lvl="0" indent="-28574" algn="l" rtl="0">
                <a:lnSpc>
                  <a:spcPct val="100000"/>
                </a:lnSpc>
                <a:spcBef>
                  <a:spcPts val="0"/>
                </a:spcBef>
                <a:spcAft>
                  <a:spcPts val="0"/>
                </a:spcAft>
                <a:buClr>
                  <a:srgbClr val="003399"/>
                </a:buClr>
                <a:buSzPct val="25000"/>
                <a:buFont typeface="Verdana"/>
                <a:buNone/>
              </a:pPr>
              <a:t>‹#›</a:t>
            </a:fld>
            <a:endParaRPr lang="en-US" sz="1900" b="0" i="0" u="none" strike="noStrike" cap="none">
              <a:solidFill>
                <a:srgbClr val="003399"/>
              </a:solidFill>
              <a:latin typeface="Verdana"/>
              <a:ea typeface="Verdana"/>
              <a:cs typeface="Verdana"/>
              <a:sym typeface="Verdana"/>
            </a:endParaRPr>
          </a:p>
        </p:txBody>
      </p:sp>
      <p:sp>
        <p:nvSpPr>
          <p:cNvPr id="17" name="Shape 17"/>
          <p:cNvSpPr/>
          <p:nvPr/>
        </p:nvSpPr>
        <p:spPr>
          <a:xfrm>
            <a:off x="0" y="6324618"/>
            <a:ext cx="9144000" cy="533399"/>
          </a:xfrm>
          <a:prstGeom prst="rect">
            <a:avLst/>
          </a:prstGeom>
          <a:solidFill>
            <a:schemeClr val="lt1"/>
          </a:solidFill>
          <a:ln w="25400" cap="flat" cmpd="sng">
            <a:solidFill>
              <a:schemeClr val="lt1"/>
            </a:solidFill>
            <a:prstDash val="solid"/>
            <a:round/>
            <a:headEnd type="none" w="med" len="med"/>
            <a:tailEnd type="none" w="med" len="med"/>
          </a:ln>
        </p:spPr>
        <p:txBody>
          <a:bodyPr wrap="square" lIns="91266" tIns="45622" rIns="91266" bIns="45622" anchor="ctr" anchorCtr="0">
            <a:noAutofit/>
          </a:bodyPr>
          <a:lstStyle/>
          <a:p>
            <a:pPr marL="0" marR="0" lvl="0" indent="-114289"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Verdana"/>
              <a:ea typeface="Verdana"/>
              <a:cs typeface="Verdana"/>
              <a:sym typeface="Verdana"/>
            </a:endParaRPr>
          </a:p>
        </p:txBody>
      </p:sp>
      <p:sp>
        <p:nvSpPr>
          <p:cNvPr id="18" name="Shape 18"/>
          <p:cNvSpPr txBox="1">
            <a:spLocks noGrp="1"/>
          </p:cNvSpPr>
          <p:nvPr>
            <p:ph type="subTitle" idx="1"/>
          </p:nvPr>
        </p:nvSpPr>
        <p:spPr>
          <a:xfrm>
            <a:off x="1371618" y="4343418"/>
            <a:ext cx="6400799" cy="1066799"/>
          </a:xfrm>
          <a:prstGeom prst="rect">
            <a:avLst/>
          </a:prstGeom>
          <a:noFill/>
          <a:ln>
            <a:noFill/>
          </a:ln>
        </p:spPr>
        <p:txBody>
          <a:bodyPr wrap="square" lIns="91416" tIns="91416" rIns="91416" bIns="91416" anchor="t" anchorCtr="0"/>
          <a:lstStyle>
            <a:lvl1pPr marL="0" marR="0" lvl="0" indent="0" algn="ctr" rtl="0">
              <a:lnSpc>
                <a:spcPct val="100000"/>
              </a:lnSpc>
              <a:spcBef>
                <a:spcPts val="360"/>
              </a:spcBef>
              <a:spcAft>
                <a:spcPts val="0"/>
              </a:spcAft>
              <a:buClr>
                <a:srgbClr val="888888"/>
              </a:buClr>
              <a:buSzPct val="100000"/>
              <a:buFont typeface="Arial"/>
              <a:buNone/>
              <a:defRPr sz="19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30"/>
            <a:ext cx="7772400" cy="1470023"/>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1" name="Shape 21"/>
          <p:cNvSpPr txBox="1">
            <a:spLocks noGrp="1"/>
          </p:cNvSpPr>
          <p:nvPr>
            <p:ph type="subTitle" idx="1"/>
          </p:nvPr>
        </p:nvSpPr>
        <p:spPr>
          <a:xfrm>
            <a:off x="1371618" y="3886200"/>
            <a:ext cx="6400799" cy="1752600"/>
          </a:xfrm>
          <a:prstGeom prst="rect">
            <a:avLst/>
          </a:prstGeom>
          <a:noFill/>
          <a:ln>
            <a:noFill/>
          </a:ln>
        </p:spPr>
        <p:txBody>
          <a:bodyPr wrap="square" lIns="91416" tIns="91416" rIns="91416" bIns="91416"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6" name="Shape 2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9" y="273051"/>
            <a:ext cx="3008313" cy="1162048"/>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3" name="Shape 33"/>
          <p:cNvSpPr txBox="1">
            <a:spLocks noGrp="1"/>
          </p:cNvSpPr>
          <p:nvPr>
            <p:ph type="body" idx="1"/>
          </p:nvPr>
        </p:nvSpPr>
        <p:spPr>
          <a:xfrm>
            <a:off x="3575054" y="273055"/>
            <a:ext cx="5111751" cy="5853111"/>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9" y="1435104"/>
            <a:ext cx="3008313" cy="4691063"/>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6" y="4800601"/>
            <a:ext cx="5486399" cy="5667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9" name="Shape 39"/>
          <p:cNvSpPr>
            <a:spLocks noGrp="1"/>
          </p:cNvSpPr>
          <p:nvPr>
            <p:ph type="pic" idx="2"/>
          </p:nvPr>
        </p:nvSpPr>
        <p:spPr>
          <a:xfrm>
            <a:off x="1792306" y="612775"/>
            <a:ext cx="5486399" cy="4114800"/>
          </a:xfrm>
          <a:prstGeom prst="rect">
            <a:avLst/>
          </a:prstGeom>
          <a:noFill/>
          <a:ln>
            <a:noFill/>
          </a:ln>
        </p:spPr>
        <p:txBody>
          <a:bodyPr wrap="square" lIns="91416" tIns="91416" rIns="91416" bIns="91416" anchor="t" anchorCtr="0"/>
          <a:lstStyle>
            <a:lvl1pPr marL="0" marR="0" lvl="0" indent="0" algn="l" rtl="0">
              <a:lnSpc>
                <a:spcPct val="100000"/>
              </a:lnSpc>
              <a:spcBef>
                <a:spcPts val="640"/>
              </a:spcBef>
              <a:spcAft>
                <a:spcPts val="0"/>
              </a:spcAft>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6" y="5367340"/>
            <a:ext cx="5486399" cy="804861"/>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45" name="Shape 45"/>
          <p:cNvSpPr txBox="1">
            <a:spLocks noGrp="1"/>
          </p:cNvSpPr>
          <p:nvPr>
            <p:ph type="body" idx="1"/>
          </p:nvPr>
        </p:nvSpPr>
        <p:spPr>
          <a:xfrm rot="5400000">
            <a:off x="2309029" y="-251619"/>
            <a:ext cx="4525963" cy="8229600"/>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40" y="2171700"/>
            <a:ext cx="5851525"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50" name="Shape 50"/>
          <p:cNvSpPr txBox="1">
            <a:spLocks noGrp="1"/>
          </p:cNvSpPr>
          <p:nvPr>
            <p:ph type="body" idx="1"/>
          </p:nvPr>
        </p:nvSpPr>
        <p:spPr>
          <a:xfrm rot="5400000">
            <a:off x="541340" y="190505"/>
            <a:ext cx="5851525" cy="6019799"/>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64" name="Shape 64"/>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1" name="Shape 11"/>
          <p:cNvSpPr txBox="1">
            <a:spLocks noGrp="1"/>
          </p:cNvSpPr>
          <p:nvPr>
            <p:ph type="body" idx="1"/>
          </p:nvPr>
        </p:nvSpPr>
        <p:spPr>
          <a:xfrm>
            <a:off x="457200" y="1600213"/>
            <a:ext cx="8229600" cy="4525963"/>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8" y="6173788"/>
            <a:ext cx="2133599" cy="365125"/>
          </a:xfrm>
          <a:prstGeom prst="rect">
            <a:avLst/>
          </a:prstGeom>
          <a:noFill/>
          <a:ln>
            <a:noFill/>
          </a:ln>
        </p:spPr>
        <p:txBody>
          <a:bodyPr wrap="square" lIns="91266" tIns="45622" rIns="91266" bIns="45622" anchor="ctr" anchorCtr="0">
            <a:noAutofit/>
          </a:bodyPr>
          <a:lstStyle/>
          <a:p>
            <a:pPr indent="-19050" algn="r">
              <a:buClr>
                <a:srgbClr val="888888"/>
              </a:buClr>
              <a:buSzPct val="25000"/>
            </a:pPr>
            <a:fld id="{00000000-1234-1234-1234-123412341234}" type="slidenum">
              <a:rPr lang="en-US" sz="1200" smtClean="0">
                <a:solidFill>
                  <a:srgbClr val="888888"/>
                </a:solidFill>
              </a:rPr>
              <a:pPr indent="-19050" algn="r">
                <a:buClr>
                  <a:srgbClr val="888888"/>
                </a:buClr>
                <a:buSzPct val="25000"/>
              </a:pPr>
              <a:t>‹#›</a:t>
            </a:fld>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kter.org/conference/materials/docs/SafetyManagement.pdf" TargetMode="External"/><Relationship Id="rId2" Type="http://schemas.openxmlformats.org/officeDocument/2006/relationships/hyperlink" Target="https://www.tandfonline.com/doi/abs/10.1080/15332845.2014.903152?journalCode=whrh20.VNTd-v54pNM" TargetMode="External"/><Relationship Id="rId1" Type="http://schemas.openxmlformats.org/officeDocument/2006/relationships/slideLayout" Target="../slideLayouts/slideLayout9.xml"/><Relationship Id="rId6" Type="http://schemas.openxmlformats.org/officeDocument/2006/relationships/hyperlink" Target="https://www.emeraldinsight.com/doi/abs/10.1108/IJCHM-01-2013-0022" TargetMode="External"/><Relationship Id="rId5" Type="http://schemas.openxmlformats.org/officeDocument/2006/relationships/hyperlink" Target="http://nod.org/assets/downloads/NOD_Rutgers_Evaluation.pdf" TargetMode="External"/><Relationship Id="rId4" Type="http://schemas.openxmlformats.org/officeDocument/2006/relationships/hyperlink" Target="http://www.nod.org/assets/downloads/01-%202011_Exec_Summary.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espectability.org/category/respecttheability/" TargetMode="External"/><Relationship Id="rId2" Type="http://schemas.openxmlformats.org/officeDocument/2006/relationships/hyperlink" Target="https://workplaceinitiative.org/case-studies/" TargetMode="External"/><Relationship Id="rId1" Type="http://schemas.openxmlformats.org/officeDocument/2006/relationships/slideLayout" Target="../slideLayouts/slideLayout9.xml"/><Relationship Id="rId4" Type="http://schemas.openxmlformats.org/officeDocument/2006/relationships/hyperlink" Target="http://www.usbln.org/programs-dei.html"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6" Type="http://schemas.openxmlformats.org/officeDocument/2006/relationships/hyperlink" Target="https://www.respectability.org/Resources/By%20State/Idaho%20and%20Jobs%20for%20PwDs.pdf" TargetMode="External"/><Relationship Id="rId21" Type="http://schemas.openxmlformats.org/officeDocument/2006/relationships/hyperlink" Target="https://www.respectability.org/Resources/By%20State/Florida%20and%20Jobs%20for%20PwDs.ppt" TargetMode="External"/><Relationship Id="rId42" Type="http://schemas.openxmlformats.org/officeDocument/2006/relationships/hyperlink" Target="https://www.respectability.org/Resources/By%20State/Maryland%20and%20Jobs%20for%20PwDs.pdf" TargetMode="External"/><Relationship Id="rId47" Type="http://schemas.openxmlformats.org/officeDocument/2006/relationships/hyperlink" Target="https://www.respectability.org/Resources/By%20State/Michigan%20and%20Jobs%20for%20PwDs.ppt" TargetMode="External"/><Relationship Id="rId63" Type="http://schemas.openxmlformats.org/officeDocument/2006/relationships/hyperlink" Target="https://www.respectability.org/Resources/By%20State/New%20Jersey%20and%20Jobs%20for%20PwDs.ppt" TargetMode="External"/><Relationship Id="rId68" Type="http://schemas.openxmlformats.org/officeDocument/2006/relationships/hyperlink" Target="https://www.respectability.org/Resources/By%20State/North%20Carolina%20and%20Jobs%20for%20PwDs.pdf" TargetMode="External"/><Relationship Id="rId84" Type="http://schemas.openxmlformats.org/officeDocument/2006/relationships/hyperlink" Target="https://www.respectability.org/Resources/By%20State/South%20Dakota%20and%20Jobs%20for%20PwDs.pdf" TargetMode="External"/><Relationship Id="rId89" Type="http://schemas.openxmlformats.org/officeDocument/2006/relationships/hyperlink" Target="https://www.respectability.org/Resources/By%20State/Texas%20and%20Jobs%20for%20PwDs.ppt" TargetMode="External"/><Relationship Id="rId7" Type="http://schemas.openxmlformats.org/officeDocument/2006/relationships/hyperlink" Target="https://www.respectability.org/Resources/By%20State/Arizona%20and%20Jobs%20for%20PwDs.ppt" TargetMode="External"/><Relationship Id="rId71" Type="http://schemas.openxmlformats.org/officeDocument/2006/relationships/hyperlink" Target="https://www.respectability.org/Resources/By%20State/North%20Dakota%20and%20Jobs%20for%20PwDs.ppt" TargetMode="External"/><Relationship Id="rId92" Type="http://schemas.openxmlformats.org/officeDocument/2006/relationships/hyperlink" Target="https://www.respectability.org/Resources/By%20State/Vermont%20and%20Jobs%20for%20PwDs.pdf" TargetMode="External"/><Relationship Id="rId2" Type="http://schemas.openxmlformats.org/officeDocument/2006/relationships/hyperlink" Target="http://respectabilityusa.com/Resources/By%20State/Alabama%20and%20Jobs%20for%20PwDs.pdf" TargetMode="External"/><Relationship Id="rId16" Type="http://schemas.openxmlformats.org/officeDocument/2006/relationships/hyperlink" Target="https://www.respectability.org/Resources/By%20State/DC%20and%20Jobs%20for%20PwDs.pdf" TargetMode="External"/><Relationship Id="rId29" Type="http://schemas.openxmlformats.org/officeDocument/2006/relationships/hyperlink" Target="https://www.respectability.org/Resources/By%20State/Illinois%20and%20Jobs%20for%20PwDs.ppt" TargetMode="External"/><Relationship Id="rId11" Type="http://schemas.openxmlformats.org/officeDocument/2006/relationships/hyperlink" Target="https://www.respectability.org/Resources/By%20State/California%20and%20Jobs%20for%20PwDs.ppt" TargetMode="External"/><Relationship Id="rId24" Type="http://schemas.openxmlformats.org/officeDocument/2006/relationships/hyperlink" Target="https://www.respectability.org/Resources/By%20State/Hawaii%20and%20Jobs%20for%20PwDs.pdf" TargetMode="External"/><Relationship Id="rId32" Type="http://schemas.openxmlformats.org/officeDocument/2006/relationships/hyperlink" Target="https://www.respectability.org/Resources/By%20State/Iowa%20and%20Jobs%20for%20PwDs.pdf" TargetMode="External"/><Relationship Id="rId37" Type="http://schemas.openxmlformats.org/officeDocument/2006/relationships/hyperlink" Target="https://www.respectability.org/Resources/By%20State/Kentucky%20and%20Jobs%20for%20PwDs.ppt" TargetMode="External"/><Relationship Id="rId40" Type="http://schemas.openxmlformats.org/officeDocument/2006/relationships/hyperlink" Target="https://www.respectability.org/Resources/By%20State/Maine%20and%20Jobs%20for%20PwDs.pdf" TargetMode="External"/><Relationship Id="rId45" Type="http://schemas.openxmlformats.org/officeDocument/2006/relationships/hyperlink" Target="https://www.respectability.org/Resources/By%20State/Massachussetts%20and%20Jobs%20for%20PwD.ppt" TargetMode="External"/><Relationship Id="rId53" Type="http://schemas.openxmlformats.org/officeDocument/2006/relationships/hyperlink" Target="https://www.respectability.org/Resources/By%20State/Missouri%20and%20Jobs%20for%20PwDs.ppt" TargetMode="External"/><Relationship Id="rId58" Type="http://schemas.openxmlformats.org/officeDocument/2006/relationships/hyperlink" Target="https://www.respectability.org/Resources/By%20State/Nevada%20and%20Jobs%20for%20PwDs.pdf" TargetMode="External"/><Relationship Id="rId66" Type="http://schemas.openxmlformats.org/officeDocument/2006/relationships/hyperlink" Target="https://www.respectability.org/Resources/By%20State/New%20York%20and%20Jobs%20for%20PwDs.pdf" TargetMode="External"/><Relationship Id="rId74" Type="http://schemas.openxmlformats.org/officeDocument/2006/relationships/hyperlink" Target="https://www.respectability.org/Resources/By%20State/Oklahoma%20and%20Jobs%20for%20PwDs.pdf" TargetMode="External"/><Relationship Id="rId79" Type="http://schemas.openxmlformats.org/officeDocument/2006/relationships/hyperlink" Target="https://www.respectability.org/Resources/By%20State/Pennsylvania%20and%20Jobs%20for%20PwDs.ppt" TargetMode="External"/><Relationship Id="rId87" Type="http://schemas.openxmlformats.org/officeDocument/2006/relationships/hyperlink" Target="https://www.respectability.org/Resources/By%20State/Tennessee%20and%20Jobs%20for%20PwDs.ppt" TargetMode="External"/><Relationship Id="rId102" Type="http://schemas.openxmlformats.org/officeDocument/2006/relationships/hyperlink" Target="https://www.respectability.org/Resources/By%20State/Wyoming%20and%20Jobs%20for%20PwDs.pdf" TargetMode="External"/><Relationship Id="rId5" Type="http://schemas.openxmlformats.org/officeDocument/2006/relationships/hyperlink" Target="https://www.respectability.org/Resources/By%20State/Alaska%20and%20Jobs%20for%20PwDs.ppt" TargetMode="External"/><Relationship Id="rId61" Type="http://schemas.openxmlformats.org/officeDocument/2006/relationships/hyperlink" Target="https://www.respectability.org/Resources/By%20State/New%20Hampshire%20and%20Jobs%20for%20PwDs.ppt" TargetMode="External"/><Relationship Id="rId82" Type="http://schemas.openxmlformats.org/officeDocument/2006/relationships/hyperlink" Target="https://www.respectability.org/Resources/By%20State/South%20Carolina%20and%20Jobs%20for%20PwDs.pdf" TargetMode="External"/><Relationship Id="rId90" Type="http://schemas.openxmlformats.org/officeDocument/2006/relationships/hyperlink" Target="https://www.respectability.org/Resources/By%20State/Utah%20and%20Jobs%20for%20PwDs.pdf" TargetMode="External"/><Relationship Id="rId95" Type="http://schemas.openxmlformats.org/officeDocument/2006/relationships/hyperlink" Target="https://www.respectability.org/Resources/By%20State/Virginia%20and%20Jobs%20for%20PwDs.ppt" TargetMode="External"/><Relationship Id="rId19" Type="http://schemas.openxmlformats.org/officeDocument/2006/relationships/hyperlink" Target="https://www.respectability.org/Resources/By%20State/Delaware%20and%20Jobs%20for%20PwDs.ppt" TargetMode="External"/><Relationship Id="rId14" Type="http://schemas.openxmlformats.org/officeDocument/2006/relationships/hyperlink" Target="https://www.respectability.org/Resources/By%20State/Connecticut%20and%20Jobs%20for%20PwDs.pdf" TargetMode="External"/><Relationship Id="rId22" Type="http://schemas.openxmlformats.org/officeDocument/2006/relationships/hyperlink" Target="https://www.respectability.org/Resources/By%20State/Georgia%20and%20Jobs%20for%20PwDs.pdf" TargetMode="External"/><Relationship Id="rId27" Type="http://schemas.openxmlformats.org/officeDocument/2006/relationships/hyperlink" Target="https://www.respectability.org/Resources/By%20State/Idaho%20and%20Jobs%20for%20PwDs.ppt" TargetMode="External"/><Relationship Id="rId30" Type="http://schemas.openxmlformats.org/officeDocument/2006/relationships/hyperlink" Target="https://www.respectability.org/Resources/By%20State/Indiana%20and%20Jobs%20for%20PwDs.pdf" TargetMode="External"/><Relationship Id="rId35" Type="http://schemas.openxmlformats.org/officeDocument/2006/relationships/hyperlink" Target="https://www.respectability.org/Resources/By%20State/Kansas%20and%20Jobs%20for%20PwDs.ppt" TargetMode="External"/><Relationship Id="rId43" Type="http://schemas.openxmlformats.org/officeDocument/2006/relationships/hyperlink" Target="https://www.respectability.org/Resources/By%20State/Maryland%20and%20Jobs%20for%20PwDs.ppt" TargetMode="External"/><Relationship Id="rId48" Type="http://schemas.openxmlformats.org/officeDocument/2006/relationships/hyperlink" Target="https://www.respectability.org/Resources/By%20State/Minnesota%20and%20Jobs%20for%20PwDs.pdf" TargetMode="External"/><Relationship Id="rId56" Type="http://schemas.openxmlformats.org/officeDocument/2006/relationships/hyperlink" Target="https://www.respectability.org/Resources/By%20State/Nebraska%20and%20Jobs%20for%20PwDs.pdf" TargetMode="External"/><Relationship Id="rId64" Type="http://schemas.openxmlformats.org/officeDocument/2006/relationships/hyperlink" Target="https://www.respectability.org/Resources/By%20State/New%20Mexico%20and%20Jobs%20for%20PwDs.pdf" TargetMode="External"/><Relationship Id="rId69" Type="http://schemas.openxmlformats.org/officeDocument/2006/relationships/hyperlink" Target="https://www.respectability.org/Resources/By%20State/North%20Carolina%20and%20Jobs%20for%20PwDs.ppt" TargetMode="External"/><Relationship Id="rId77" Type="http://schemas.openxmlformats.org/officeDocument/2006/relationships/hyperlink" Target="https://www.respectability.org/Resources/By%20State/Oregon%20and%20Jobs%20for%20PwDs.ppt" TargetMode="External"/><Relationship Id="rId100" Type="http://schemas.openxmlformats.org/officeDocument/2006/relationships/hyperlink" Target="https://www.respectability.org/Resources/By%20State/Wisconsin%20and%20Jobs%20for%20PwDs.pdf" TargetMode="External"/><Relationship Id="rId8" Type="http://schemas.openxmlformats.org/officeDocument/2006/relationships/hyperlink" Target="https://www.respectability.org/Resources/By%20State/Arkansas%20and%20Jobs%20for%20PwDs.pdf" TargetMode="External"/><Relationship Id="rId51" Type="http://schemas.openxmlformats.org/officeDocument/2006/relationships/hyperlink" Target="https://www.respectability.org/Resources/By%20State/Mississippi%20and%20Jobs%20for%20PwDs.ppt" TargetMode="External"/><Relationship Id="rId72" Type="http://schemas.openxmlformats.org/officeDocument/2006/relationships/hyperlink" Target="https://www.respectability.org/Resources/By%20State/Ohio%20and%20Jobs%20for%20PwDs.pdf" TargetMode="External"/><Relationship Id="rId80" Type="http://schemas.openxmlformats.org/officeDocument/2006/relationships/hyperlink" Target="https://www.respectability.org/Resources/By%20State/Rhode%20Island%20and%20Jobs%20for%20PwDs.pdf" TargetMode="External"/><Relationship Id="rId85" Type="http://schemas.openxmlformats.org/officeDocument/2006/relationships/hyperlink" Target="https://www.respectability.org/Resources/By%20State/South%20Dakota%20and%20Jobs%20for%20PwDs.ppt" TargetMode="External"/><Relationship Id="rId93" Type="http://schemas.openxmlformats.org/officeDocument/2006/relationships/hyperlink" Target="https://www.respectability.org/Resources/By%20State/Vermont%20and%20Jobs%20for%20PwDs.ppt" TargetMode="External"/><Relationship Id="rId98" Type="http://schemas.openxmlformats.org/officeDocument/2006/relationships/hyperlink" Target="https://www.respectability.org/Resources/By%20State/West%20Virginia%20%20and%20Jobs%20for%20PwDs.pdf" TargetMode="External"/><Relationship Id="rId3" Type="http://schemas.openxmlformats.org/officeDocument/2006/relationships/hyperlink" Target="https://www.respectability.org/Resources/By%20State/Alabama%20and%20Jobs%20for%20PwDs.ppt" TargetMode="External"/><Relationship Id="rId12" Type="http://schemas.openxmlformats.org/officeDocument/2006/relationships/hyperlink" Target="https://www.respectability.org/Resources/By%20State/Colorado%20%20and%20Jobs%20for%20PwDs.pdf" TargetMode="External"/><Relationship Id="rId17" Type="http://schemas.openxmlformats.org/officeDocument/2006/relationships/hyperlink" Target="https://www.respectability.org/Resources/By%20State/DC%20and%20Jobs%20for%20PwDs.ppt" TargetMode="External"/><Relationship Id="rId25" Type="http://schemas.openxmlformats.org/officeDocument/2006/relationships/hyperlink" Target="https://www.respectability.org/Resources/By%20State/Hawaii%20and%20Jobs%20for%20PwDs.ppt" TargetMode="External"/><Relationship Id="rId33" Type="http://schemas.openxmlformats.org/officeDocument/2006/relationships/hyperlink" Target="https://www.respectability.org/Resources/By%20State/Iowa%20and%20Jobs%20for%20PwDs.ppt" TargetMode="External"/><Relationship Id="rId38" Type="http://schemas.openxmlformats.org/officeDocument/2006/relationships/hyperlink" Target="https://www.respectability.org/Resources/By%20State/Louisiana%20and%20Jobs%20for%20PwDs.pdf" TargetMode="External"/><Relationship Id="rId46" Type="http://schemas.openxmlformats.org/officeDocument/2006/relationships/hyperlink" Target="https://www.respectability.org/Resources/By%20State/Michigan%20and%20Jobs%20for%20PwDs.pdf" TargetMode="External"/><Relationship Id="rId59" Type="http://schemas.openxmlformats.org/officeDocument/2006/relationships/hyperlink" Target="https://www.respectability.org/Resources/By%20State/Nevada%20and%20Jobs%20for%20PwDs.ppt" TargetMode="External"/><Relationship Id="rId67" Type="http://schemas.openxmlformats.org/officeDocument/2006/relationships/hyperlink" Target="https://www.respectability.org/Resources/By%20State/New%20York%20and%20Jobs%20for%20PwDs.ppt" TargetMode="External"/><Relationship Id="rId103" Type="http://schemas.openxmlformats.org/officeDocument/2006/relationships/hyperlink" Target="https://www.respectability.org/Resources/By%20State/Wyoming%20and%20Jobs%20for%20PwDs.ppt" TargetMode="External"/><Relationship Id="rId20" Type="http://schemas.openxmlformats.org/officeDocument/2006/relationships/hyperlink" Target="https://www.respectability.org/Resources/By%20State/Florida%20and%20Jobs%20for%20PwDs.pdf" TargetMode="External"/><Relationship Id="rId41" Type="http://schemas.openxmlformats.org/officeDocument/2006/relationships/hyperlink" Target="https://www.respectability.org/Resources/By%20State/Maine%20and%20Jobs%20for%20PwDs.ppt" TargetMode="External"/><Relationship Id="rId54" Type="http://schemas.openxmlformats.org/officeDocument/2006/relationships/hyperlink" Target="https://www.respectability.org/Resources/By%20State/Montana%20and%20Jobs%20for%20PwDs.pdf" TargetMode="External"/><Relationship Id="rId62" Type="http://schemas.openxmlformats.org/officeDocument/2006/relationships/hyperlink" Target="https://www.respectability.org/Resources/By%20State/New%20Jersey%20and%20Jobs%20for%20PwDs.pdf" TargetMode="External"/><Relationship Id="rId70" Type="http://schemas.openxmlformats.org/officeDocument/2006/relationships/hyperlink" Target="https://www.respectability.org/Resources/By%20State/North%20Dakota%20and%20Jobs%20for%20PwDs.pdf" TargetMode="External"/><Relationship Id="rId75" Type="http://schemas.openxmlformats.org/officeDocument/2006/relationships/hyperlink" Target="https://www.respectability.org/Resources/By%20State/Oklahoma%20and%20Jobs%20for%20PwDs.ppt" TargetMode="External"/><Relationship Id="rId83" Type="http://schemas.openxmlformats.org/officeDocument/2006/relationships/hyperlink" Target="https://www.respectability.org/Resources/By%20State/South%20Carolina%20and%20Jobs%20for%20PwDs.ppt" TargetMode="External"/><Relationship Id="rId88" Type="http://schemas.openxmlformats.org/officeDocument/2006/relationships/hyperlink" Target="https://www.respectability.org/Resources/By%20State/Texas%20and%20Jobs%20for%20PwDs.pdf" TargetMode="External"/><Relationship Id="rId91" Type="http://schemas.openxmlformats.org/officeDocument/2006/relationships/hyperlink" Target="https://www.respectability.org/Resources/By%20State/Utah%20and%20Jobs%20for%20PwDs.ppt" TargetMode="External"/><Relationship Id="rId96" Type="http://schemas.openxmlformats.org/officeDocument/2006/relationships/hyperlink" Target="https://www.respectability.org/Resources/By%20State/Washington%20and%20Jobs%20for%20PwDs.pdf" TargetMode="External"/><Relationship Id="rId1" Type="http://schemas.openxmlformats.org/officeDocument/2006/relationships/slideLayout" Target="../slideLayouts/slideLayout9.xml"/><Relationship Id="rId6" Type="http://schemas.openxmlformats.org/officeDocument/2006/relationships/hyperlink" Target="https://www.respectability.org/Resources/By%20State/Arizona%20and%20Jobs%20for%20PwDs.pdf" TargetMode="External"/><Relationship Id="rId15" Type="http://schemas.openxmlformats.org/officeDocument/2006/relationships/hyperlink" Target="https://www.respectability.org/Resources/By%20State/Connecticut%20and%20Jobs%20for%20PwDs.ppt" TargetMode="External"/><Relationship Id="rId23" Type="http://schemas.openxmlformats.org/officeDocument/2006/relationships/hyperlink" Target="https://www.respectability.org/Resources/By%20State/Georgia%20and%20Jobs%20for%20PwDs.ppt" TargetMode="External"/><Relationship Id="rId28" Type="http://schemas.openxmlformats.org/officeDocument/2006/relationships/hyperlink" Target="https://www.respectability.org/Resources/By%20State/Illinois%20and%20Jobs%20for%20PwDs.pdf" TargetMode="External"/><Relationship Id="rId36" Type="http://schemas.openxmlformats.org/officeDocument/2006/relationships/hyperlink" Target="https://www.respectability.org/Resources/By%20State/Kentucky%20and%20Jobs%20for%20PwDs.pdf" TargetMode="External"/><Relationship Id="rId49" Type="http://schemas.openxmlformats.org/officeDocument/2006/relationships/hyperlink" Target="https://www.respectability.org/Resources/By%20State/Minnesota%20and%20Jobs%20for%20PwDs.ppt" TargetMode="External"/><Relationship Id="rId57" Type="http://schemas.openxmlformats.org/officeDocument/2006/relationships/hyperlink" Target="https://www.respectability.org/Resources/By%20State/Nebraska%20and%20Jobs%20for%20PwDs.ppt" TargetMode="External"/><Relationship Id="rId10" Type="http://schemas.openxmlformats.org/officeDocument/2006/relationships/hyperlink" Target="https://www.respectability.org/Resources/By%20State/California%20and%20Jobs%20for%20PwDs.pdf" TargetMode="External"/><Relationship Id="rId31" Type="http://schemas.openxmlformats.org/officeDocument/2006/relationships/hyperlink" Target="https://www.respectability.org/Resources/By%20State/Indiana%20and%20Jobs%20for%20PwDs.ppt" TargetMode="External"/><Relationship Id="rId44" Type="http://schemas.openxmlformats.org/officeDocument/2006/relationships/hyperlink" Target="https://www.respectability.org/Resources/By%20State/Massachussetts%20and%20Jobs%20for%20PwDs.pdf" TargetMode="External"/><Relationship Id="rId52" Type="http://schemas.openxmlformats.org/officeDocument/2006/relationships/hyperlink" Target="https://www.respectability.org/Resources/By%20State/Missouri%20and%20Jobs%20for%20PwDs.pdf" TargetMode="External"/><Relationship Id="rId60" Type="http://schemas.openxmlformats.org/officeDocument/2006/relationships/hyperlink" Target="https://www.respectability.org/Resources/By%20State/New%20Hampshire%20and%20Jobs%20for%20PwDs.pdf" TargetMode="External"/><Relationship Id="rId65" Type="http://schemas.openxmlformats.org/officeDocument/2006/relationships/hyperlink" Target="https://www.respectability.org/Resources/By%20State/New%20Mexico%20and%20Jobs%20for%20PwDs.ppt" TargetMode="External"/><Relationship Id="rId73" Type="http://schemas.openxmlformats.org/officeDocument/2006/relationships/hyperlink" Target="https://www.respectability.org/Resources/By%20State/Ohio%20and%20Jobs%20for%20PwDs.ppt" TargetMode="External"/><Relationship Id="rId78" Type="http://schemas.openxmlformats.org/officeDocument/2006/relationships/hyperlink" Target="https://www.respectability.org/Resources/By%20State/Pennsylvania%20and%20Jobs%20for%20PwDs.pdf" TargetMode="External"/><Relationship Id="rId81" Type="http://schemas.openxmlformats.org/officeDocument/2006/relationships/hyperlink" Target="https://www.respectability.org/Resources/By%20State/Rhode%20Island%20and%20Jobs%20for%20PwDs.ppt" TargetMode="External"/><Relationship Id="rId86" Type="http://schemas.openxmlformats.org/officeDocument/2006/relationships/hyperlink" Target="https://www.respectability.org/Resources/By%20State/Tennessee%20and%20Jobs%20for%20PwDs.pdf" TargetMode="External"/><Relationship Id="rId94" Type="http://schemas.openxmlformats.org/officeDocument/2006/relationships/hyperlink" Target="https://www.respectability.org/Resources/By%20State/Virginia%20and%20Jobs%20for%20PwDs.pdf" TargetMode="External"/><Relationship Id="rId99" Type="http://schemas.openxmlformats.org/officeDocument/2006/relationships/hyperlink" Target="https://www.respectability.org/Resources/By%20State/West%20Virginia%20%20and%20Jobs%20for%20PwDs.ppt" TargetMode="External"/><Relationship Id="rId101" Type="http://schemas.openxmlformats.org/officeDocument/2006/relationships/hyperlink" Target="https://www.respectability.org/Resources/By%20State/Wisconsin%20and%20Jobs%20for%20PwDs.ppt" TargetMode="External"/><Relationship Id="rId4" Type="http://schemas.openxmlformats.org/officeDocument/2006/relationships/hyperlink" Target="https://www.respectability.org/Resources/By%20State/Alaska%20and%20Jobs%20for%20PwDs.pdf" TargetMode="External"/><Relationship Id="rId9" Type="http://schemas.openxmlformats.org/officeDocument/2006/relationships/hyperlink" Target="https://www.respectability.org/Resources/By%20State/Arkansas%20and%20Jobs%20for%20PwDs.ppt" TargetMode="External"/><Relationship Id="rId13" Type="http://schemas.openxmlformats.org/officeDocument/2006/relationships/hyperlink" Target="https://www.respectability.org/Resources/By%20State/Colorado%20%20and%20Jobs%20for%20PwDs.ppt" TargetMode="External"/><Relationship Id="rId18" Type="http://schemas.openxmlformats.org/officeDocument/2006/relationships/hyperlink" Target="https://www.respectability.org/Resources/By%20State/Delaware%20and%20Jobs%20for%20PwDs.pdf" TargetMode="External"/><Relationship Id="rId39" Type="http://schemas.openxmlformats.org/officeDocument/2006/relationships/hyperlink" Target="https://www.respectability.org/Resources/By%20State/Louisiana%20and%20Jobs%20for%20PwDs.ppt" TargetMode="External"/><Relationship Id="rId34" Type="http://schemas.openxmlformats.org/officeDocument/2006/relationships/hyperlink" Target="https://www.respectability.org/Resources/By%20State/Kansas%20and%20Jobs%20for%20PwDs.pdf" TargetMode="External"/><Relationship Id="rId50" Type="http://schemas.openxmlformats.org/officeDocument/2006/relationships/hyperlink" Target="https://www.respectability.org/Resources/By%20State/Mississippi%20and%20Jobs%20for%20PwDs.pdf" TargetMode="External"/><Relationship Id="rId55" Type="http://schemas.openxmlformats.org/officeDocument/2006/relationships/hyperlink" Target="https://www.respectability.org/Resources/By%20State/Montana%20and%20Jobs%20for%20PwDs.ppt" TargetMode="External"/><Relationship Id="rId76" Type="http://schemas.openxmlformats.org/officeDocument/2006/relationships/hyperlink" Target="https://www.respectability.org/Resources/By%20State/Oregon%20and%20Jobs%20for%20PwDs.pdf" TargetMode="External"/><Relationship Id="rId97" Type="http://schemas.openxmlformats.org/officeDocument/2006/relationships/hyperlink" Target="https://www.respectability.org/Resources/By%20State/Washington%20and%20Jobs%20for%20PwDs.pp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nbcnews.to/1D4l0c3" TargetMode="External"/><Relationship Id="rId2" Type="http://schemas.openxmlformats.org/officeDocument/2006/relationships/hyperlink" Target="http://abcn.ws/1GCPssI" TargetMode="External"/><Relationship Id="rId1" Type="http://schemas.openxmlformats.org/officeDocument/2006/relationships/slideLayout" Target="../slideLayouts/slideLayout9.xml"/><Relationship Id="rId5" Type="http://schemas.openxmlformats.org/officeDocument/2006/relationships/hyperlink" Target="http://www.ahtmm.com/proceedings/2012%20/2ndahtmmc_submission_71.pdf" TargetMode="External"/><Relationship Id="rId4" Type="http://schemas.openxmlformats.org/officeDocument/2006/relationships/hyperlink" Target="http://scitechnol.com/business-case-ofemploying-people-with-disabilitiesnl3W.php?article_id=16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pds.gov/fpdsng_cms/index.php/en/reports/62-top-100-contractors-report3.html" TargetMode="External"/><Relationship Id="rId2" Type="http://schemas.openxmlformats.org/officeDocument/2006/relationships/hyperlink" Target="http://www.fedspending.org/fpds/fpds.php?stateCode=MI&amp;sortp=r&amp;detail=-1&amp;datype=T&amp;reptype=p&amp;database=fpds&amp;fiscal_year=2012&amp;submit=GO" TargetMode="External"/><Relationship Id="rId1" Type="http://schemas.openxmlformats.org/officeDocument/2006/relationships/slideLayout" Target="../slideLayouts/slideLayout9.xml"/><Relationship Id="rId5" Type="http://schemas.openxmlformats.org/officeDocument/2006/relationships/hyperlink" Target="http://usbln.org/" TargetMode="External"/><Relationship Id="rId4" Type="http://schemas.openxmlformats.org/officeDocument/2006/relationships/hyperlink" Target="https://askjan.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blog.dol.gov/2015/07/07/ensuring-equal-opportunity-atamerican-job-centers/" TargetMode="External"/><Relationship Id="rId2" Type="http://schemas.openxmlformats.org/officeDocument/2006/relationships/hyperlink" Target="http://www.dol.gov/featured/ada/" TargetMode="External"/><Relationship Id="rId1" Type="http://schemas.openxmlformats.org/officeDocument/2006/relationships/slideLayout" Target="../slideLayouts/slideLayout9.xml"/><Relationship Id="rId4" Type="http://schemas.openxmlformats.org/officeDocument/2006/relationships/hyperlink" Target="http://www.dol.gov/odep/pdf/20141022-KeyPoint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www.ccmc.org/node/16179"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nonprofitquarterly.org/2015/04/17/the-workforce-innovation-and-opportunity-act-unprecedented-opportunities-for-philanthropists/" TargetMode="External"/><Relationship Id="rId3" Type="http://schemas.openxmlformats.org/officeDocument/2006/relationships/hyperlink" Target="http://savannahnow.com/column/2015-05-30/opinion-we-must-do-better-people-disabilities" TargetMode="External"/><Relationship Id="rId7" Type="http://schemas.openxmlformats.org/officeDocument/2006/relationships/hyperlink" Target="http://blog.ncrp.org/2015/07/respect-is-key-to-inclusive-funding.html" TargetMode="External"/><Relationship Id="rId2" Type="http://schemas.openxmlformats.org/officeDocument/2006/relationships/hyperlink" Target="http://www.abqjournal.com/610907/opinion/people-with-disabilities-deserve-the-dignity-of-a-job.html" TargetMode="External"/><Relationship Id="rId1" Type="http://schemas.openxmlformats.org/officeDocument/2006/relationships/slideLayout" Target="../slideLayouts/slideLayout9.xml"/><Relationship Id="rId6" Type="http://schemas.openxmlformats.org/officeDocument/2006/relationships/hyperlink" Target="http://www.d5coalition.org/2015/06/celebrating-ada-its-time-to-add-a-disability-lens-to-our-philanthropy/" TargetMode="External"/><Relationship Id="rId5" Type="http://schemas.openxmlformats.org/officeDocument/2006/relationships/hyperlink" Target="http://www.newsobserver.com/opinion/op-ed/article22373913.html" TargetMode="External"/><Relationship Id="rId4" Type="http://schemas.openxmlformats.org/officeDocument/2006/relationships/hyperlink" Target="http://www.idahostatesman.com/2015/06/07/3836845_guest-opinion-idahos-citizens.html?rh=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hyperlink" Target="http://bit.ly/LBDisabilityjobs" TargetMode="External"/><Relationship Id="rId13" Type="http://schemas.openxmlformats.org/officeDocument/2006/relationships/hyperlink" Target="https://www.facebook.com/RespectAbilityUSA" TargetMode="External"/><Relationship Id="rId3" Type="http://schemas.openxmlformats.org/officeDocument/2006/relationships/hyperlink" Target="http://www.disabilitystatistics.org/" TargetMode="External"/><Relationship Id="rId7" Type="http://schemas.openxmlformats.org/officeDocument/2006/relationships/hyperlink" Target="http://wdcrobcolp01.ed.gov/Programs/EROD/org_list.cfm?category_cd=SVR" TargetMode="External"/><Relationship Id="rId12" Type="http://schemas.openxmlformats.org/officeDocument/2006/relationships/hyperlink" Target="https://twitter.com/respect_ability"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askjan.org/" TargetMode="External"/><Relationship Id="rId11" Type="http://schemas.openxmlformats.org/officeDocument/2006/relationships/hyperlink" Target="mailto:JenniferM@RespectAbilityUSA.org" TargetMode="External"/><Relationship Id="rId5" Type="http://schemas.openxmlformats.org/officeDocument/2006/relationships/hyperlink" Target="http://www.projectsearch.us/" TargetMode="External"/><Relationship Id="rId10" Type="http://schemas.openxmlformats.org/officeDocument/2006/relationships/hyperlink" Target="http://www.respectability.org/" TargetMode="External"/><Relationship Id="rId4" Type="http://schemas.openxmlformats.org/officeDocument/2006/relationships/hyperlink" Target="http://www.fedspending.org/" TargetMode="External"/><Relationship Id="rId9" Type="http://schemas.openxmlformats.org/officeDocument/2006/relationships/hyperlink" Target="http://bit.ly/MontgomeryCountydisabilityjobs" TargetMode="External"/><Relationship Id="rId14" Type="http://schemas.openxmlformats.org/officeDocument/2006/relationships/hyperlink" Target="http://www.respectabilityus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disabilitycompendium.org/docs/default-source/2014-compendium/2014_compendium.pdf" TargetMode="Externa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Title 1">
            <a:extLst>
              <a:ext uri="{FF2B5EF4-FFF2-40B4-BE49-F238E27FC236}">
                <a16:creationId xmlns:a16="http://schemas.microsoft.com/office/drawing/2014/main" id="{B3BAB956-BE6F-4551-AEAD-C50E125A78DC}"/>
              </a:ext>
            </a:extLst>
          </p:cNvPr>
          <p:cNvSpPr>
            <a:spLocks noGrp="1"/>
          </p:cNvSpPr>
          <p:nvPr>
            <p:ph type="title" idx="4294967295"/>
          </p:nvPr>
        </p:nvSpPr>
        <p:spPr>
          <a:xfrm>
            <a:off x="550621" y="480036"/>
            <a:ext cx="8229600" cy="1143000"/>
          </a:xfrm>
        </p:spPr>
        <p:txBody>
          <a:bodyPr/>
          <a:lstStyle/>
          <a:p>
            <a:r>
              <a:rPr lang="en-US" dirty="0" err="1"/>
              <a:t>RespectAbility</a:t>
            </a:r>
            <a:endParaRPr lang="en-US" dirty="0"/>
          </a:p>
        </p:txBody>
      </p:sp>
      <p:sp>
        <p:nvSpPr>
          <p:cNvPr id="169" name="Shape 169"/>
          <p:cNvSpPr txBox="1">
            <a:spLocks noGrp="1"/>
          </p:cNvSpPr>
          <p:nvPr>
            <p:ph type="subTitle" idx="1"/>
          </p:nvPr>
        </p:nvSpPr>
        <p:spPr>
          <a:xfrm>
            <a:off x="0" y="4602997"/>
            <a:ext cx="9144000" cy="2193840"/>
          </a:xfrm>
          <a:prstGeom prst="rect">
            <a:avLst/>
          </a:prstGeom>
          <a:noFill/>
          <a:ln>
            <a:noFill/>
          </a:ln>
        </p:spPr>
        <p:txBody>
          <a:bodyPr wrap="square" lIns="91266" tIns="45622" rIns="91266" bIns="45622" anchor="t" anchorCtr="0">
            <a:noAutofit/>
          </a:bodyPr>
          <a:lstStyle/>
          <a:p>
            <a:pPr marL="25398">
              <a:lnSpc>
                <a:spcPct val="115000"/>
              </a:lnSpc>
              <a:spcBef>
                <a:spcPts val="0"/>
              </a:spcBef>
              <a:spcAft>
                <a:spcPts val="300"/>
              </a:spcAft>
              <a:buClr>
                <a:schemeClr val="dk1"/>
              </a:buClr>
              <a:buSzPct val="61111"/>
            </a:pPr>
            <a:r>
              <a:rPr lang="en-US" b="1" dirty="0">
                <a:solidFill>
                  <a:schemeClr val="dk1"/>
                </a:solidFill>
                <a:latin typeface="Libre Baskerville"/>
                <a:ea typeface="Libre Baskerville"/>
                <a:cs typeface="Libre Baskerville"/>
                <a:sym typeface="Libre Baskerville"/>
              </a:rPr>
              <a:t>Calvin Harris, Chairman,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25398">
              <a:lnSpc>
                <a:spcPct val="115000"/>
              </a:lnSpc>
              <a:spcBef>
                <a:spcPts val="0"/>
              </a:spcBef>
              <a:spcAft>
                <a:spcPts val="300"/>
              </a:spcAft>
              <a:buClr>
                <a:schemeClr val="dk1"/>
              </a:buClr>
              <a:buSzPct val="61111"/>
            </a:pPr>
            <a:r>
              <a:rPr lang="en-US" b="1" dirty="0">
                <a:solidFill>
                  <a:schemeClr val="dk1"/>
                </a:solidFill>
                <a:latin typeface="Libre Baskerville"/>
                <a:ea typeface="Libre Baskerville"/>
                <a:cs typeface="Libre Baskerville"/>
                <a:sym typeface="Libre Baskerville"/>
              </a:rPr>
              <a:t>Jennifer Laszlo Mizrahi, President,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25398">
              <a:lnSpc>
                <a:spcPct val="115000"/>
              </a:lnSpc>
              <a:spcBef>
                <a:spcPts val="0"/>
              </a:spcBef>
              <a:spcAft>
                <a:spcPts val="300"/>
              </a:spcAft>
              <a:buClr>
                <a:schemeClr val="dk1"/>
              </a:buClr>
              <a:buSzPct val="61111"/>
            </a:pPr>
            <a:r>
              <a:rPr lang="en-US" b="1" dirty="0">
                <a:solidFill>
                  <a:schemeClr val="dk1"/>
                </a:solidFill>
                <a:latin typeface="Libre Baskerville"/>
                <a:ea typeface="Libre Baskerville"/>
                <a:cs typeface="Libre Baskerville"/>
                <a:sym typeface="Libre Baskerville"/>
              </a:rPr>
              <a:t>Philip Kahn-Pauli, Policy Director,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25398">
              <a:lnSpc>
                <a:spcPct val="115000"/>
              </a:lnSpc>
              <a:spcBef>
                <a:spcPts val="0"/>
              </a:spcBef>
              <a:buClr>
                <a:schemeClr val="dk1"/>
              </a:buClr>
              <a:buSzPct val="61111"/>
            </a:pPr>
            <a:r>
              <a:rPr lang="en-US" b="1" dirty="0">
                <a:solidFill>
                  <a:schemeClr val="dk1"/>
                </a:solidFill>
                <a:latin typeface="Libre Baskerville"/>
                <a:ea typeface="Libre Baskerville"/>
                <a:cs typeface="Libre Baskerville"/>
                <a:sym typeface="Libre Baskerville"/>
              </a:rPr>
              <a:t>www.RespectAbility.org</a:t>
            </a:r>
          </a:p>
        </p:txBody>
      </p:sp>
      <p:pic>
        <p:nvPicPr>
          <p:cNvPr id="172" name="Shape 172" descr="Black and gold logo of RespectAbility&#10;"/>
          <p:cNvPicPr preferRelativeResize="0"/>
          <p:nvPr/>
        </p:nvPicPr>
        <p:blipFill rotWithShape="1">
          <a:blip r:embed="rId3">
            <a:alphaModFix/>
          </a:blip>
          <a:srcRect/>
          <a:stretch/>
        </p:blipFill>
        <p:spPr>
          <a:xfrm>
            <a:off x="2021528" y="358511"/>
            <a:ext cx="5066724" cy="2524951"/>
          </a:xfrm>
          <a:prstGeom prst="rect">
            <a:avLst/>
          </a:prstGeom>
          <a:noFill/>
          <a:ln>
            <a:noFill/>
          </a:ln>
        </p:spPr>
      </p:pic>
      <p:sp>
        <p:nvSpPr>
          <p:cNvPr id="13" name="Shape 170">
            <a:extLst>
              <a:ext uri="{FF2B5EF4-FFF2-40B4-BE49-F238E27FC236}">
                <a16:creationId xmlns:a16="http://schemas.microsoft.com/office/drawing/2014/main" id="{80B8E184-7368-4B00-97C3-CD1F2C8CB0FB}"/>
              </a:ext>
            </a:extLst>
          </p:cNvPr>
          <p:cNvSpPr txBox="1"/>
          <p:nvPr/>
        </p:nvSpPr>
        <p:spPr>
          <a:xfrm>
            <a:off x="0" y="2739317"/>
            <a:ext cx="9033300" cy="3416400"/>
          </a:xfrm>
          <a:prstGeom prst="rect">
            <a:avLst/>
          </a:prstGeom>
          <a:noFill/>
          <a:ln>
            <a:noFill/>
          </a:ln>
        </p:spPr>
        <p:txBody>
          <a:bodyPr wrap="square" lIns="91266" tIns="45622" rIns="91266" bIns="45622" anchor="t" anchorCtr="0">
            <a:noAutofit/>
          </a:bodyPr>
          <a:lstStyle/>
          <a:p>
            <a:pPr indent="-228578" algn="ctr">
              <a:buClr>
                <a:srgbClr val="000000"/>
              </a:buClr>
            </a:pPr>
            <a:endParaRPr lang="en-US" b="1" dirty="0">
              <a:latin typeface="Libre Baskerville"/>
              <a:ea typeface="Libre Baskerville"/>
              <a:cs typeface="Libre Baskerville"/>
              <a:sym typeface="Libre Baskerville"/>
            </a:endParaRPr>
          </a:p>
          <a:p>
            <a:pPr indent="-50795" algn="ctr">
              <a:buClr>
                <a:srgbClr val="000000"/>
              </a:buClr>
              <a:buSzPct val="25000"/>
            </a:pPr>
            <a:r>
              <a:rPr lang="en-US" sz="3300" b="1" i="1" dirty="0">
                <a:latin typeface="Libre Baskerville"/>
                <a:ea typeface="Libre Baskerville"/>
                <a:cs typeface="Libre Baskerville"/>
                <a:sym typeface="Libre Baskerville"/>
              </a:rPr>
              <a:t>How to Write Winning Op-eds on Jobs for People with Disabilities</a:t>
            </a:r>
          </a:p>
          <a:p>
            <a:pPr indent="-50795" algn="ctr">
              <a:buClr>
                <a:srgbClr val="000000"/>
              </a:buClr>
              <a:buSzPct val="25000"/>
            </a:pPr>
            <a:r>
              <a:rPr lang="en-US" sz="3300" b="1" i="1" dirty="0">
                <a:latin typeface="Libre Baskerville"/>
                <a:ea typeface="Libre Baskerville"/>
                <a:cs typeface="Libre Baskerville"/>
                <a:sym typeface="Libre Baskerville"/>
              </a:rPr>
              <a:t>Thursday, September 20th, 2018</a:t>
            </a:r>
          </a:p>
          <a:p>
            <a:pPr indent="-228578" algn="ctr">
              <a:buClr>
                <a:srgbClr val="000000"/>
              </a:buClr>
            </a:pPr>
            <a:endParaRPr sz="3600" b="1" i="1" dirty="0">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p:txBody>
          <a:bodyPr/>
          <a:lstStyle/>
          <a:p>
            <a:pPr algn="r"/>
            <a:r>
              <a:rPr lang="en-US" sz="3600" b="1" dirty="0">
                <a:solidFill>
                  <a:schemeClr val="bg1"/>
                </a:solidFill>
                <a:latin typeface="Baskerville" panose="02020502070401020303"/>
              </a:rPr>
              <a:t>Young People with Disabilities </a:t>
            </a:r>
          </a:p>
        </p:txBody>
      </p:sp>
      <p:pic>
        <p:nvPicPr>
          <p:cNvPr id="4" name="Picture 3" descr="Image of a Project SEARCH intern assisting a senior citizen at United Hebrew New Rochelle. ">
            <a:extLst>
              <a:ext uri="{FF2B5EF4-FFF2-40B4-BE49-F238E27FC236}">
                <a16:creationId xmlns:a16="http://schemas.microsoft.com/office/drawing/2014/main" id="{A6ECB2EB-784C-4DED-B042-B7C302373FBC}"/>
              </a:ext>
            </a:extLst>
          </p:cNvPr>
          <p:cNvPicPr>
            <a:picLocks noChangeAspect="1"/>
          </p:cNvPicPr>
          <p:nvPr/>
        </p:nvPicPr>
        <p:blipFill>
          <a:blip r:embed="rId2"/>
          <a:stretch>
            <a:fillRect/>
          </a:stretch>
        </p:blipFill>
        <p:spPr>
          <a:xfrm>
            <a:off x="-92597" y="1752760"/>
            <a:ext cx="5359400" cy="4543867"/>
          </a:xfrm>
          <a:prstGeom prst="rect">
            <a:avLst/>
          </a:prstGeom>
        </p:spPr>
      </p:pic>
      <p:sp>
        <p:nvSpPr>
          <p:cNvPr id="5" name="TextBox 4">
            <a:extLst>
              <a:ext uri="{FF2B5EF4-FFF2-40B4-BE49-F238E27FC236}">
                <a16:creationId xmlns:a16="http://schemas.microsoft.com/office/drawing/2014/main" id="{7862C9E6-2E73-4D91-9534-C326E3BD513B}"/>
              </a:ext>
            </a:extLst>
          </p:cNvPr>
          <p:cNvSpPr txBox="1"/>
          <p:nvPr/>
        </p:nvSpPr>
        <p:spPr>
          <a:xfrm>
            <a:off x="5266803" y="1752760"/>
            <a:ext cx="3715151" cy="4139595"/>
          </a:xfrm>
          <a:prstGeom prst="rect">
            <a:avLst/>
          </a:prstGeom>
          <a:noFill/>
        </p:spPr>
        <p:txBody>
          <a:bodyPr wrap="square" rtlCol="0">
            <a:spAutoFit/>
          </a:bodyPr>
          <a:lstStyle/>
          <a:p>
            <a:pPr marL="285750" indent="-285750">
              <a:buFont typeface="Wingdings" pitchFamily="2" charset="2"/>
              <a:buChar char="v"/>
            </a:pPr>
            <a:r>
              <a:rPr lang="en-US" sz="1700" dirty="0">
                <a:latin typeface="Baskerville" panose="02020502070401020303" pitchFamily="18" charset="0"/>
              </a:rPr>
              <a:t>1,200,000 Americans with disabilities between ages 16 and 20</a:t>
            </a:r>
            <a:r>
              <a:rPr lang="en-US" sz="1700" baseline="30000" dirty="0">
                <a:latin typeface="Baskerville" panose="02020502070401020303" pitchFamily="18" charset="0"/>
              </a:rPr>
              <a:t>1</a:t>
            </a:r>
            <a:endParaRPr lang="en-US" sz="1700" dirty="0">
              <a:latin typeface="Baskerville" panose="02020502070401020303" pitchFamily="18" charset="0"/>
            </a:endParaRPr>
          </a:p>
          <a:p>
            <a:pPr marL="285750" indent="-285750">
              <a:buFont typeface="Wingdings" pitchFamily="2" charset="2"/>
              <a:buChar char="v"/>
            </a:pPr>
            <a:r>
              <a:rPr lang="en-US" sz="1700" dirty="0">
                <a:latin typeface="Baskerville" panose="02020502070401020303" pitchFamily="18" charset="0"/>
              </a:rPr>
              <a:t>300,000 people will age into what should be the workforce yearly</a:t>
            </a:r>
          </a:p>
          <a:p>
            <a:pPr marL="285750" indent="-285750">
              <a:buFont typeface="Wingdings" pitchFamily="2" charset="2"/>
              <a:buChar char="v"/>
            </a:pPr>
            <a:r>
              <a:rPr lang="en-US" sz="1700" dirty="0">
                <a:latin typeface="Baskerville" panose="02020502070401020303" pitchFamily="18" charset="0"/>
              </a:rPr>
              <a:t>Achievement of competitive integrated employment or collect and depend on government benefits depends on your decisions</a:t>
            </a:r>
          </a:p>
          <a:p>
            <a:pPr marL="285750" indent="-285750">
              <a:buFont typeface="Wingdings" pitchFamily="2" charset="2"/>
              <a:buChar char="v"/>
            </a:pPr>
            <a:r>
              <a:rPr lang="en-US" sz="1700" dirty="0">
                <a:latin typeface="Baskerville" panose="02020502070401020303" pitchFamily="18" charset="0"/>
              </a:rPr>
              <a:t>High expectations, eliminating stigmas, and connecting them to effective programs and supports can enable positive outcomes</a:t>
            </a:r>
          </a:p>
          <a:p>
            <a:endParaRPr lang="en-US" sz="1700" dirty="0">
              <a:latin typeface="Baskerville" panose="02020502070401020303" pitchFamily="18" charset="0"/>
            </a:endParaRPr>
          </a:p>
          <a:p>
            <a:r>
              <a:rPr lang="en-US" sz="1050" dirty="0">
                <a:latin typeface="Baskerville" panose="02020502070401020303" pitchFamily="18" charset="0"/>
              </a:rPr>
              <a:t>1. 2012 Disability Status Report United States, Cornell University. Pg. 16. Link: http://</a:t>
            </a:r>
            <a:r>
              <a:rPr lang="en-US" sz="1050" dirty="0" err="1">
                <a:latin typeface="Baskerville" panose="02020502070401020303" pitchFamily="18" charset="0"/>
              </a:rPr>
              <a:t>www.disabilitystatistics.org</a:t>
            </a:r>
            <a:r>
              <a:rPr lang="en-US" sz="1050" dirty="0">
                <a:latin typeface="Baskerville" panose="02020502070401020303" pitchFamily="18" charset="0"/>
              </a:rPr>
              <a:t>/</a:t>
            </a:r>
            <a:r>
              <a:rPr lang="en-US" sz="1050" dirty="0" err="1">
                <a:latin typeface="Baskerville" panose="02020502070401020303" pitchFamily="18" charset="0"/>
              </a:rPr>
              <a:t>StatusReports</a:t>
            </a:r>
            <a:r>
              <a:rPr lang="en-US" sz="1050" dirty="0">
                <a:latin typeface="Baskerville" panose="02020502070401020303" pitchFamily="18" charset="0"/>
              </a:rPr>
              <a:t>/2012-PDF/2012-StatusReport_US.pdf</a:t>
            </a:r>
          </a:p>
        </p:txBody>
      </p:sp>
    </p:spTree>
    <p:extLst>
      <p:ext uri="{BB962C8B-B14F-4D97-AF65-F5344CB8AC3E}">
        <p14:creationId xmlns:p14="http://schemas.microsoft.com/office/powerpoint/2010/main" val="367908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a:xfrm>
            <a:off x="731541" y="0"/>
            <a:ext cx="8229599" cy="276999"/>
          </a:xfrm>
        </p:spPr>
        <p:txBody>
          <a:bodyPr/>
          <a:lstStyle/>
          <a:p>
            <a:pPr algn="r"/>
            <a:r>
              <a:rPr lang="en-US" sz="3600" b="1" dirty="0">
                <a:solidFill>
                  <a:schemeClr val="bg1"/>
                </a:solidFill>
                <a:latin typeface="Baskerville" panose="02020502070401020303"/>
              </a:rPr>
              <a:t>You Don’t Have to Be a </a:t>
            </a:r>
            <a:br>
              <a:rPr lang="en-US" sz="3600" b="1" dirty="0">
                <a:solidFill>
                  <a:schemeClr val="bg1"/>
                </a:solidFill>
                <a:latin typeface="Baskerville" panose="02020502070401020303"/>
              </a:rPr>
            </a:br>
            <a:r>
              <a:rPr lang="en-US" sz="3600" b="1" dirty="0">
                <a:solidFill>
                  <a:schemeClr val="bg1"/>
                </a:solidFill>
                <a:latin typeface="Baskerville" panose="02020502070401020303"/>
              </a:rPr>
              <a:t>Professional Writer or PR Expert! </a:t>
            </a:r>
            <a:endParaRPr lang="en-US" sz="3600" dirty="0">
              <a:latin typeface="Baskerville" panose="02020502070401020303"/>
            </a:endParaRPr>
          </a:p>
        </p:txBody>
      </p:sp>
      <p:sp>
        <p:nvSpPr>
          <p:cNvPr id="3" name="Text Placeholder 2">
            <a:extLst>
              <a:ext uri="{FF2B5EF4-FFF2-40B4-BE49-F238E27FC236}">
                <a16:creationId xmlns:a16="http://schemas.microsoft.com/office/drawing/2014/main" id="{5B58E95B-8C0B-4A34-A5CC-B625C9D9B211}"/>
              </a:ext>
            </a:extLst>
          </p:cNvPr>
          <p:cNvSpPr>
            <a:spLocks noGrp="1"/>
          </p:cNvSpPr>
          <p:nvPr>
            <p:ph type="body" idx="1"/>
          </p:nvPr>
        </p:nvSpPr>
        <p:spPr/>
        <p:txBody>
          <a:bodyPr/>
          <a:lstStyle/>
          <a:p>
            <a:r>
              <a:rPr lang="en-US" sz="3600" dirty="0">
                <a:latin typeface="Baskerville" panose="02020502070401020303" pitchFamily="18" charset="0"/>
              </a:rPr>
              <a:t>Your Most Important Tools: </a:t>
            </a:r>
          </a:p>
          <a:p>
            <a:pPr marL="285750" indent="-285750">
              <a:buFont typeface="Wingdings" pitchFamily="2" charset="2"/>
              <a:buChar char="v"/>
            </a:pPr>
            <a:r>
              <a:rPr lang="en-US" sz="3600" dirty="0">
                <a:latin typeface="Baskerville" panose="02020502070401020303" pitchFamily="18" charset="0"/>
              </a:rPr>
              <a:t>Your passionate opinion: People will listen when you speak from your heart  </a:t>
            </a:r>
          </a:p>
          <a:p>
            <a:pPr marL="285750" indent="-285750">
              <a:buFont typeface="Wingdings" pitchFamily="2" charset="2"/>
              <a:buChar char="v"/>
            </a:pPr>
            <a:r>
              <a:rPr lang="en-US" sz="3600" dirty="0">
                <a:latin typeface="Baskerville" panose="02020502070401020303" pitchFamily="18" charset="0"/>
              </a:rPr>
              <a:t>A desire to share and educate: Help people understand why your issue is important  </a:t>
            </a:r>
          </a:p>
          <a:p>
            <a:pPr marL="285750" indent="-285750">
              <a:buFont typeface="Wingdings" pitchFamily="2" charset="2"/>
              <a:buChar char="v"/>
            </a:pPr>
            <a:r>
              <a:rPr lang="en-US" sz="3600" dirty="0">
                <a:latin typeface="Baskerville" panose="02020502070401020303" pitchFamily="18" charset="0"/>
              </a:rPr>
              <a:t>The facts: Do your research and be accurate</a:t>
            </a:r>
          </a:p>
          <a:p>
            <a:endParaRPr lang="en-US" sz="3600" dirty="0"/>
          </a:p>
        </p:txBody>
      </p:sp>
    </p:spTree>
    <p:extLst>
      <p:ext uri="{BB962C8B-B14F-4D97-AF65-F5344CB8AC3E}">
        <p14:creationId xmlns:p14="http://schemas.microsoft.com/office/powerpoint/2010/main" val="205759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p:txBody>
          <a:bodyPr/>
          <a:lstStyle/>
          <a:p>
            <a:pPr algn="r"/>
            <a:r>
              <a:rPr lang="en-US" sz="3600" b="1" dirty="0">
                <a:solidFill>
                  <a:schemeClr val="bg1"/>
                </a:solidFill>
                <a:latin typeface="Baskerville" panose="02020502070401020303"/>
              </a:rPr>
              <a:t>Tips for Interviews &amp; Op-eds</a:t>
            </a:r>
            <a:endParaRPr lang="en-US" sz="3600" dirty="0">
              <a:latin typeface="Baskerville" panose="02020502070401020303"/>
            </a:endParaRPr>
          </a:p>
        </p:txBody>
      </p:sp>
      <p:sp>
        <p:nvSpPr>
          <p:cNvPr id="3" name="Text Placeholder 2">
            <a:extLst>
              <a:ext uri="{FF2B5EF4-FFF2-40B4-BE49-F238E27FC236}">
                <a16:creationId xmlns:a16="http://schemas.microsoft.com/office/drawing/2014/main" id="{5B58E95B-8C0B-4A34-A5CC-B625C9D9B211}"/>
              </a:ext>
            </a:extLst>
          </p:cNvPr>
          <p:cNvSpPr>
            <a:spLocks noGrp="1"/>
          </p:cNvSpPr>
          <p:nvPr>
            <p:ph type="body" idx="1"/>
          </p:nvPr>
        </p:nvSpPr>
        <p:spPr/>
        <p:txBody>
          <a:bodyPr/>
          <a:lstStyle/>
          <a:p>
            <a:pPr algn="ctr"/>
            <a:r>
              <a:rPr lang="en-US" sz="3000" b="1" dirty="0">
                <a:latin typeface="Baskerville" panose="02020502070401020303" pitchFamily="18" charset="0"/>
              </a:rPr>
              <a:t>Number One Rule: Use the “KISS” Method KISS = Keep It Simple &amp; Straightforward </a:t>
            </a:r>
          </a:p>
          <a:p>
            <a:pPr marL="342900" indent="-342900">
              <a:buFont typeface="Wingdings" pitchFamily="2" charset="2"/>
              <a:buChar char="v"/>
            </a:pPr>
            <a:r>
              <a:rPr lang="en-US" sz="3000" dirty="0">
                <a:latin typeface="Baskerville" panose="02020502070401020303" pitchFamily="18" charset="0"/>
              </a:rPr>
              <a:t>Don’t use jargon and technical terms </a:t>
            </a:r>
          </a:p>
          <a:p>
            <a:pPr marL="342900" indent="-342900">
              <a:buFont typeface="Wingdings" pitchFamily="2" charset="2"/>
              <a:buChar char="v"/>
            </a:pPr>
            <a:r>
              <a:rPr lang="en-US" sz="3000" dirty="0">
                <a:latin typeface="Baskerville" panose="02020502070401020303" pitchFamily="18" charset="0"/>
              </a:rPr>
              <a:t>Use your personal experience to help others understand and care </a:t>
            </a:r>
          </a:p>
          <a:p>
            <a:pPr marL="342900" indent="-342900">
              <a:buFont typeface="Wingdings" pitchFamily="2" charset="2"/>
              <a:buChar char="v"/>
            </a:pPr>
            <a:r>
              <a:rPr lang="en-US" sz="3000" dirty="0">
                <a:latin typeface="Baskerville" panose="02020502070401020303" pitchFamily="18" charset="0"/>
              </a:rPr>
              <a:t>Use facts – and double-check for accuracy </a:t>
            </a:r>
          </a:p>
          <a:p>
            <a:pPr marL="342900" indent="-342900">
              <a:buFont typeface="Wingdings" pitchFamily="2" charset="2"/>
              <a:buChar char="v"/>
            </a:pPr>
            <a:r>
              <a:rPr lang="en-US" sz="3000" dirty="0">
                <a:latin typeface="Baskerville" panose="02020502070401020303" pitchFamily="18" charset="0"/>
              </a:rPr>
              <a:t>Use “people-first” language – terms that respect people with disabilities. </a:t>
            </a:r>
          </a:p>
          <a:p>
            <a:pPr marL="342900" indent="-342900">
              <a:buFont typeface="Wingdings" pitchFamily="2" charset="2"/>
              <a:buChar char="v"/>
            </a:pPr>
            <a:r>
              <a:rPr lang="en-US" sz="3000" dirty="0">
                <a:latin typeface="Baskerville" panose="02020502070401020303" pitchFamily="18" charset="0"/>
              </a:rPr>
              <a:t>You are in a unique position to shape the public image for people with disabilities </a:t>
            </a:r>
          </a:p>
          <a:p>
            <a:endParaRPr lang="en-US" sz="3000" dirty="0"/>
          </a:p>
        </p:txBody>
      </p:sp>
    </p:spTree>
    <p:extLst>
      <p:ext uri="{BB962C8B-B14F-4D97-AF65-F5344CB8AC3E}">
        <p14:creationId xmlns:p14="http://schemas.microsoft.com/office/powerpoint/2010/main" val="156895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1943-5004-4E82-BF13-0F1BCF8AE478}"/>
              </a:ext>
            </a:extLst>
          </p:cNvPr>
          <p:cNvSpPr>
            <a:spLocks noGrp="1"/>
          </p:cNvSpPr>
          <p:nvPr>
            <p:ph type="title"/>
          </p:nvPr>
        </p:nvSpPr>
        <p:spPr/>
        <p:txBody>
          <a:bodyPr/>
          <a:lstStyle/>
          <a:p>
            <a:pPr algn="r"/>
            <a:r>
              <a:rPr lang="en-US" sz="3000" b="1" dirty="0">
                <a:solidFill>
                  <a:schemeClr val="bg1"/>
                </a:solidFill>
                <a:latin typeface="Baskerville SemiBold" panose="02020502070401020303" pitchFamily="18" charset="0"/>
              </a:rPr>
              <a:t>Structure/Components of an Op-ed</a:t>
            </a:r>
            <a:br>
              <a:rPr lang="en-US" sz="3000" b="1" dirty="0">
                <a:solidFill>
                  <a:schemeClr val="bg1"/>
                </a:solidFill>
                <a:latin typeface="Baskerville SemiBold" panose="02020502070401020303" pitchFamily="18" charset="0"/>
              </a:rPr>
            </a:br>
            <a:endParaRPr lang="en-US" sz="3000" dirty="0"/>
          </a:p>
        </p:txBody>
      </p:sp>
      <p:sp>
        <p:nvSpPr>
          <p:cNvPr id="3" name="Text Placeholder 2">
            <a:extLst>
              <a:ext uri="{FF2B5EF4-FFF2-40B4-BE49-F238E27FC236}">
                <a16:creationId xmlns:a16="http://schemas.microsoft.com/office/drawing/2014/main" id="{55E3DC3E-0D7E-4839-B7A9-4F42D7218CE1}"/>
              </a:ext>
            </a:extLst>
          </p:cNvPr>
          <p:cNvSpPr>
            <a:spLocks noGrp="1"/>
          </p:cNvSpPr>
          <p:nvPr>
            <p:ph type="body" idx="1"/>
          </p:nvPr>
        </p:nvSpPr>
        <p:spPr/>
        <p:txBody>
          <a:bodyPr/>
          <a:lstStyle/>
          <a:p>
            <a:pPr marL="342900" indent="-342900">
              <a:buFont typeface="Wingdings" pitchFamily="2" charset="2"/>
              <a:buChar char="v"/>
            </a:pPr>
            <a:r>
              <a:rPr lang="en-US" sz="3000" dirty="0">
                <a:latin typeface="Baskerville" panose="02020502070401020303" pitchFamily="18" charset="0"/>
              </a:rPr>
              <a:t>First paragraph: Concisely introduce your topic </a:t>
            </a:r>
          </a:p>
          <a:p>
            <a:pPr marL="342900" indent="-342900">
              <a:buFont typeface="Wingdings" pitchFamily="2" charset="2"/>
              <a:buChar char="v"/>
            </a:pPr>
            <a:r>
              <a:rPr lang="en-US" sz="3000" dirty="0">
                <a:latin typeface="Baskerville" panose="02020502070401020303" pitchFamily="18" charset="0"/>
              </a:rPr>
              <a:t>State your argument </a:t>
            </a:r>
          </a:p>
          <a:p>
            <a:pPr marL="342900" indent="-342900">
              <a:buFont typeface="Wingdings" pitchFamily="2" charset="2"/>
              <a:buChar char="v"/>
            </a:pPr>
            <a:r>
              <a:rPr lang="en-US" sz="3000" dirty="0">
                <a:latin typeface="Baskerville" panose="02020502070401020303" pitchFamily="18" charset="0"/>
              </a:rPr>
              <a:t>Give 3-6 facts that support your argument </a:t>
            </a:r>
          </a:p>
          <a:p>
            <a:pPr marL="342900" indent="-342900">
              <a:buFont typeface="Wingdings" pitchFamily="2" charset="2"/>
              <a:buChar char="v"/>
            </a:pPr>
            <a:r>
              <a:rPr lang="en-US" sz="3000" dirty="0">
                <a:latin typeface="Baskerville" panose="02020502070401020303" pitchFamily="18" charset="0"/>
              </a:rPr>
              <a:t>Don’t be afraid to use your personal experience  </a:t>
            </a:r>
          </a:p>
          <a:p>
            <a:pPr marL="342900" indent="-342900">
              <a:buFont typeface="Wingdings" pitchFamily="2" charset="2"/>
              <a:buChar char="v"/>
            </a:pPr>
            <a:r>
              <a:rPr lang="en-US" sz="3000" dirty="0">
                <a:latin typeface="Baskerville" panose="02020502070401020303" pitchFamily="18" charset="0"/>
              </a:rPr>
              <a:t>Ensure each paragraph supports your argument  </a:t>
            </a:r>
          </a:p>
          <a:p>
            <a:pPr marL="342900" indent="-342900">
              <a:buFont typeface="Wingdings" pitchFamily="2" charset="2"/>
              <a:buChar char="v"/>
            </a:pPr>
            <a:r>
              <a:rPr lang="en-US" sz="3000" dirty="0">
                <a:latin typeface="Baskerville" panose="02020502070401020303" pitchFamily="18" charset="0"/>
              </a:rPr>
              <a:t>Be your own critic: After each paragraph, ask yourself: “Why is this important? Why should others care?”  </a:t>
            </a:r>
          </a:p>
          <a:p>
            <a:pPr marL="342900" indent="-342900">
              <a:buFont typeface="Wingdings" pitchFamily="2" charset="2"/>
              <a:buChar char="v"/>
            </a:pPr>
            <a:r>
              <a:rPr lang="en-US" sz="3000" dirty="0">
                <a:latin typeface="Baskerville" panose="02020502070401020303" pitchFamily="18" charset="0"/>
              </a:rPr>
              <a:t>Link your conclusion back to your original point </a:t>
            </a:r>
          </a:p>
          <a:p>
            <a:pPr marL="342900" indent="-342900">
              <a:buFont typeface="Wingdings" pitchFamily="2" charset="2"/>
              <a:buChar char="v"/>
            </a:pPr>
            <a:r>
              <a:rPr lang="en-US" sz="3000" dirty="0">
                <a:latin typeface="Baskerville" panose="02020502070401020303" pitchFamily="18" charset="0"/>
              </a:rPr>
              <a:t>How long? Typically 500-700 words but check the guidelines of your target population</a:t>
            </a:r>
          </a:p>
        </p:txBody>
      </p:sp>
    </p:spTree>
    <p:extLst>
      <p:ext uri="{BB962C8B-B14F-4D97-AF65-F5344CB8AC3E}">
        <p14:creationId xmlns:p14="http://schemas.microsoft.com/office/powerpoint/2010/main" val="346995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2CAC-2B9D-4001-8D62-BF31FECB4BC8}"/>
              </a:ext>
            </a:extLst>
          </p:cNvPr>
          <p:cNvSpPr>
            <a:spLocks noGrp="1"/>
          </p:cNvSpPr>
          <p:nvPr>
            <p:ph type="title"/>
          </p:nvPr>
        </p:nvSpPr>
        <p:spPr/>
        <p:txBody>
          <a:bodyPr/>
          <a:lstStyle/>
          <a:p>
            <a:pPr algn="r"/>
            <a:r>
              <a:rPr lang="en-US" sz="3600" b="1" dirty="0">
                <a:solidFill>
                  <a:schemeClr val="bg1"/>
                </a:solidFill>
                <a:latin typeface="Baskerville" panose="02020502070401020303"/>
              </a:rPr>
              <a:t>Your Goal for Writing an Op-ed</a:t>
            </a:r>
            <a:endParaRPr lang="en-US" sz="3600" dirty="0">
              <a:latin typeface="Baskerville" panose="02020502070401020303"/>
            </a:endParaRPr>
          </a:p>
        </p:txBody>
      </p:sp>
      <p:sp>
        <p:nvSpPr>
          <p:cNvPr id="3" name="Text Placeholder 2">
            <a:extLst>
              <a:ext uri="{FF2B5EF4-FFF2-40B4-BE49-F238E27FC236}">
                <a16:creationId xmlns:a16="http://schemas.microsoft.com/office/drawing/2014/main" id="{F27321E5-6B16-480B-86D2-345E808D78C6}"/>
              </a:ext>
            </a:extLst>
          </p:cNvPr>
          <p:cNvSpPr>
            <a:spLocks noGrp="1"/>
          </p:cNvSpPr>
          <p:nvPr>
            <p:ph type="body" idx="1"/>
          </p:nvPr>
        </p:nvSpPr>
        <p:spPr/>
        <p:txBody>
          <a:bodyPr/>
          <a:lstStyle/>
          <a:p>
            <a:pPr algn="ctr"/>
            <a:r>
              <a:rPr lang="en-US" sz="2800" b="1" u="sng" dirty="0">
                <a:latin typeface="Baskerville" panose="02020502070401020303" pitchFamily="18" charset="0"/>
              </a:rPr>
              <a:t>Make people aware of the many benefits of</a:t>
            </a:r>
          </a:p>
          <a:p>
            <a:pPr algn="ctr"/>
            <a:r>
              <a:rPr lang="en-US" sz="2800" b="1" u="sng" dirty="0">
                <a:latin typeface="Baskerville" panose="02020502070401020303" pitchFamily="18" charset="0"/>
              </a:rPr>
              <a:t>employing people with disabilities</a:t>
            </a:r>
          </a:p>
          <a:p>
            <a:pPr algn="ctr"/>
            <a:endParaRPr lang="en-US" sz="2800" b="1" u="sng" dirty="0">
              <a:latin typeface="Baskerville" panose="02020502070401020303" pitchFamily="18" charset="0"/>
            </a:endParaRPr>
          </a:p>
          <a:p>
            <a:r>
              <a:rPr lang="en-US" sz="2800" u="sng" dirty="0">
                <a:latin typeface="Baskerville" panose="02020502070401020303" pitchFamily="18" charset="0"/>
              </a:rPr>
              <a:t>Strive to make these points:</a:t>
            </a:r>
            <a:endParaRPr lang="en-US" sz="2800" dirty="0">
              <a:latin typeface="Baskerville" panose="02020502070401020303" pitchFamily="18" charset="0"/>
            </a:endParaRPr>
          </a:p>
          <a:p>
            <a:pPr marL="342900" indent="-342900">
              <a:buFont typeface="Wingdings" pitchFamily="2" charset="2"/>
              <a:buChar char="v"/>
            </a:pPr>
            <a:r>
              <a:rPr lang="en-US" sz="2800" dirty="0">
                <a:latin typeface="Baskerville" panose="02020502070401020303" pitchFamily="18" charset="0"/>
              </a:rPr>
              <a:t>Most people with disabilities WANT to work: Nearly three quarters</a:t>
            </a:r>
          </a:p>
          <a:p>
            <a:r>
              <a:rPr lang="en-US" sz="2800" dirty="0">
                <a:latin typeface="Baskerville" panose="02020502070401020303" pitchFamily="18" charset="0"/>
              </a:rPr>
              <a:t>of people with disabilities want jobs and independence</a:t>
            </a:r>
          </a:p>
          <a:p>
            <a:r>
              <a:rPr lang="en-US" sz="2800" dirty="0">
                <a:latin typeface="Baskerville" panose="02020502070401020303" pitchFamily="18" charset="0"/>
              </a:rPr>
              <a:t>more than benefits</a:t>
            </a:r>
          </a:p>
          <a:p>
            <a:pPr marL="342900" indent="-342900">
              <a:buFont typeface="Wingdings" pitchFamily="2" charset="2"/>
              <a:buChar char="v"/>
            </a:pPr>
            <a:r>
              <a:rPr lang="en-US" sz="2800" dirty="0">
                <a:latin typeface="Baskerville" panose="02020502070401020303" pitchFamily="18" charset="0"/>
              </a:rPr>
              <a:t>Hiring people with disabilities can make companies more</a:t>
            </a:r>
          </a:p>
          <a:p>
            <a:r>
              <a:rPr lang="en-US" sz="2800" dirty="0">
                <a:latin typeface="Baskerville" panose="02020502070401020303" pitchFamily="18" charset="0"/>
              </a:rPr>
              <a:t>profitable and saves taxpayers money</a:t>
            </a:r>
          </a:p>
          <a:p>
            <a:endParaRPr lang="en-US" sz="2800" dirty="0">
              <a:latin typeface="Baskerville" panose="02020502070401020303" pitchFamily="18" charset="0"/>
            </a:endParaRPr>
          </a:p>
          <a:p>
            <a:endParaRPr lang="en-US" sz="2800" dirty="0"/>
          </a:p>
        </p:txBody>
      </p:sp>
    </p:spTree>
    <p:extLst>
      <p:ext uri="{BB962C8B-B14F-4D97-AF65-F5344CB8AC3E}">
        <p14:creationId xmlns:p14="http://schemas.microsoft.com/office/powerpoint/2010/main" val="365394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2CAC-2B9D-4001-8D62-BF31FECB4BC8}"/>
              </a:ext>
            </a:extLst>
          </p:cNvPr>
          <p:cNvSpPr>
            <a:spLocks noGrp="1"/>
          </p:cNvSpPr>
          <p:nvPr>
            <p:ph type="title"/>
          </p:nvPr>
        </p:nvSpPr>
        <p:spPr/>
        <p:txBody>
          <a:bodyPr/>
          <a:lstStyle/>
          <a:p>
            <a:pPr algn="r"/>
            <a:r>
              <a:rPr lang="en-US" sz="3600" b="1" dirty="0">
                <a:solidFill>
                  <a:schemeClr val="bg1"/>
                </a:solidFill>
                <a:latin typeface="Baskerville" panose="02020502070401020303"/>
              </a:rPr>
              <a:t>Some Facts You Can Use</a:t>
            </a:r>
            <a:endParaRPr lang="en-US" sz="3600" dirty="0">
              <a:solidFill>
                <a:schemeClr val="bg1"/>
              </a:solidFill>
              <a:latin typeface="Baskerville" panose="02020502070401020303"/>
            </a:endParaRPr>
          </a:p>
        </p:txBody>
      </p:sp>
      <p:sp>
        <p:nvSpPr>
          <p:cNvPr id="3" name="Text Placeholder 2">
            <a:extLst>
              <a:ext uri="{FF2B5EF4-FFF2-40B4-BE49-F238E27FC236}">
                <a16:creationId xmlns:a16="http://schemas.microsoft.com/office/drawing/2014/main" id="{F27321E5-6B16-480B-86D2-345E808D78C6}"/>
              </a:ext>
            </a:extLst>
          </p:cNvPr>
          <p:cNvSpPr>
            <a:spLocks noGrp="1"/>
          </p:cNvSpPr>
          <p:nvPr>
            <p:ph type="body" idx="1"/>
          </p:nvPr>
        </p:nvSpPr>
        <p:spPr/>
        <p:txBody>
          <a:bodyPr/>
          <a:lstStyle/>
          <a:p>
            <a:pPr marL="342900" indent="-342900">
              <a:buFont typeface="Wingdings" pitchFamily="2" charset="2"/>
              <a:buChar char="v"/>
            </a:pPr>
            <a:r>
              <a:rPr lang="en-US" sz="2400" dirty="0">
                <a:latin typeface="Baskerville" panose="02020502070401020303" pitchFamily="18" charset="0"/>
              </a:rPr>
              <a:t>56 million Americans – 1 out of 5 – live with disabilities </a:t>
            </a:r>
          </a:p>
          <a:p>
            <a:pPr marL="342900" indent="-342900">
              <a:buFont typeface="Wingdings" pitchFamily="2" charset="2"/>
              <a:buChar char="v"/>
            </a:pPr>
            <a:r>
              <a:rPr lang="en-US" sz="2400" dirty="0">
                <a:latin typeface="Baskerville" panose="02020502070401020303" pitchFamily="18" charset="0"/>
              </a:rPr>
              <a:t>51 percent of likely voters say they, a family member, or a close friend has a disability </a:t>
            </a:r>
          </a:p>
          <a:p>
            <a:pPr marL="342900" indent="-342900">
              <a:buFont typeface="Wingdings" pitchFamily="2" charset="2"/>
              <a:buChar char="v"/>
            </a:pPr>
            <a:r>
              <a:rPr lang="en-US" sz="2400" dirty="0">
                <a:latin typeface="Baskerville" panose="02020502070401020303" pitchFamily="18" charset="0"/>
              </a:rPr>
              <a:t>70 percent of working-age Americans with disabilities are not employed, leading to high levels of poverty, isolation, depression and financial dependency </a:t>
            </a:r>
          </a:p>
          <a:p>
            <a:pPr marL="342900" indent="-342900">
              <a:buFont typeface="Wingdings" pitchFamily="2" charset="2"/>
              <a:buChar char="v"/>
            </a:pPr>
            <a:r>
              <a:rPr lang="en-US" sz="2400" dirty="0">
                <a:latin typeface="Baskerville" panose="02020502070401020303" pitchFamily="18" charset="0"/>
              </a:rPr>
              <a:t>More Americans have a disability than are Hispanic, African American or Asian </a:t>
            </a:r>
          </a:p>
          <a:p>
            <a:pPr marL="342900" indent="-342900">
              <a:buFont typeface="Wingdings" pitchFamily="2" charset="2"/>
              <a:buChar char="v"/>
            </a:pPr>
            <a:r>
              <a:rPr lang="en-US" sz="2400" dirty="0">
                <a:latin typeface="Baskerville" panose="02020502070401020303" pitchFamily="18" charset="0"/>
              </a:rPr>
              <a:t>U.S. taxpayers spend more than $350 billion a year on benefits to people who, in most cases, would rather have a “hand-up” than a hand-out</a:t>
            </a:r>
            <a:endParaRPr lang="en-US" sz="2400" b="1" dirty="0">
              <a:latin typeface="Baskerville" panose="02020502070401020303" pitchFamily="18" charset="0"/>
            </a:endParaRPr>
          </a:p>
        </p:txBody>
      </p:sp>
    </p:spTree>
    <p:extLst>
      <p:ext uri="{BB962C8B-B14F-4D97-AF65-F5344CB8AC3E}">
        <p14:creationId xmlns:p14="http://schemas.microsoft.com/office/powerpoint/2010/main" val="100227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D28F-167A-4D2F-8BB7-13F31669AB17}"/>
              </a:ext>
            </a:extLst>
          </p:cNvPr>
          <p:cNvSpPr>
            <a:spLocks noGrp="1"/>
          </p:cNvSpPr>
          <p:nvPr>
            <p:ph type="title"/>
          </p:nvPr>
        </p:nvSpPr>
        <p:spPr>
          <a:xfrm>
            <a:off x="457221" y="0"/>
            <a:ext cx="8229599" cy="276999"/>
          </a:xfrm>
        </p:spPr>
        <p:txBody>
          <a:bodyPr/>
          <a:lstStyle/>
          <a:p>
            <a:pPr algn="r"/>
            <a:r>
              <a:rPr lang="en-US" sz="3600" b="1" dirty="0">
                <a:solidFill>
                  <a:schemeClr val="bg1"/>
                </a:solidFill>
                <a:latin typeface="Baskerville" panose="02020502070401020303"/>
              </a:rPr>
              <a:t>Benefits for Companies </a:t>
            </a:r>
            <a:br>
              <a:rPr lang="en-US" sz="3600" b="1" dirty="0">
                <a:solidFill>
                  <a:schemeClr val="bg1"/>
                </a:solidFill>
                <a:latin typeface="Baskerville" panose="02020502070401020303"/>
              </a:rPr>
            </a:br>
            <a:r>
              <a:rPr lang="en-US" sz="3600" b="1" dirty="0">
                <a:solidFill>
                  <a:schemeClr val="bg1"/>
                </a:solidFill>
                <a:latin typeface="Baskerville" panose="02020502070401020303"/>
              </a:rPr>
              <a:t>of Hiring </a:t>
            </a:r>
            <a:r>
              <a:rPr lang="en-US" sz="3600" b="1" dirty="0" err="1">
                <a:solidFill>
                  <a:schemeClr val="bg1"/>
                </a:solidFill>
                <a:latin typeface="Baskerville" panose="02020502070401020303"/>
              </a:rPr>
              <a:t>PwDs</a:t>
            </a:r>
            <a:br>
              <a:rPr lang="en-US" sz="3600" b="1" dirty="0">
                <a:solidFill>
                  <a:schemeClr val="bg1"/>
                </a:solidFill>
                <a:latin typeface="Baskerville" panose="02020502070401020303"/>
              </a:rPr>
            </a:br>
            <a:endParaRPr lang="en-US" sz="3600" dirty="0">
              <a:latin typeface="Baskerville" panose="02020502070401020303"/>
            </a:endParaRPr>
          </a:p>
        </p:txBody>
      </p:sp>
      <p:sp>
        <p:nvSpPr>
          <p:cNvPr id="3" name="Text Placeholder 2">
            <a:extLst>
              <a:ext uri="{FF2B5EF4-FFF2-40B4-BE49-F238E27FC236}">
                <a16:creationId xmlns:a16="http://schemas.microsoft.com/office/drawing/2014/main" id="{4100DC88-D03D-4077-81B7-A6FD9C15E99F}"/>
              </a:ext>
            </a:extLst>
          </p:cNvPr>
          <p:cNvSpPr>
            <a:spLocks noGrp="1"/>
          </p:cNvSpPr>
          <p:nvPr>
            <p:ph type="body" idx="1"/>
          </p:nvPr>
        </p:nvSpPr>
        <p:spPr>
          <a:xfrm>
            <a:off x="457200" y="1181119"/>
            <a:ext cx="8229599" cy="276999"/>
          </a:xfrm>
        </p:spPr>
        <p:txBody>
          <a:bodyPr/>
          <a:lstStyle/>
          <a:p>
            <a:r>
              <a:rPr lang="en-US" sz="1800" dirty="0">
                <a:latin typeface="Baskerville" panose="02020502070401020303" pitchFamily="18" charset="0"/>
              </a:rPr>
              <a:t>Benefits of Hiring </a:t>
            </a:r>
            <a:r>
              <a:rPr lang="en-US" sz="1800" dirty="0" err="1">
                <a:latin typeface="Baskerville" panose="02020502070401020303" pitchFamily="18" charset="0"/>
              </a:rPr>
              <a:t>PwDs</a:t>
            </a:r>
            <a:r>
              <a:rPr lang="en-US" sz="1800" dirty="0">
                <a:latin typeface="Baskerville" panose="02020502070401020303" pitchFamily="18" charset="0"/>
              </a:rPr>
              <a:t> (competitive advantage) </a:t>
            </a:r>
            <a:r>
              <a:rPr lang="en-US" sz="1800" dirty="0" err="1">
                <a:latin typeface="Baskerville" panose="02020502070401020303" pitchFamily="18" charset="0"/>
                <a:hlinkClick r:id="rId2"/>
              </a:rPr>
              <a:t>Kalargyrou</a:t>
            </a:r>
            <a:r>
              <a:rPr lang="en-US" sz="1800" dirty="0">
                <a:latin typeface="Baskerville" panose="02020502070401020303" pitchFamily="18" charset="0"/>
                <a:hlinkClick r:id="rId2"/>
              </a:rPr>
              <a:t> and </a:t>
            </a:r>
            <a:r>
              <a:rPr lang="en-US" sz="1800" dirty="0" err="1">
                <a:latin typeface="Baskerville" panose="02020502070401020303" pitchFamily="18" charset="0"/>
                <a:hlinkClick r:id="rId2"/>
              </a:rPr>
              <a:t>Volis</a:t>
            </a:r>
            <a:r>
              <a:rPr lang="en-US" sz="1800" dirty="0">
                <a:latin typeface="Baskerville" panose="02020502070401020303" pitchFamily="18" charset="0"/>
                <a:hlinkClick r:id="rId2"/>
              </a:rPr>
              <a:t>, 2014 </a:t>
            </a:r>
            <a:endParaRPr lang="en-US" sz="1800" dirty="0">
              <a:latin typeface="Baskerville" panose="02020502070401020303" pitchFamily="18" charset="0"/>
            </a:endParaRPr>
          </a:p>
          <a:p>
            <a:pPr marL="285750" indent="-285750">
              <a:buFont typeface="Wingdings" pitchFamily="2" charset="2"/>
              <a:buChar char="v"/>
            </a:pPr>
            <a:r>
              <a:rPr lang="en-US" sz="1800" dirty="0" err="1">
                <a:latin typeface="Baskerville" panose="02020502070401020303" pitchFamily="18" charset="0"/>
              </a:rPr>
              <a:t>PwD's</a:t>
            </a:r>
            <a:r>
              <a:rPr lang="en-US" sz="1800" dirty="0">
                <a:latin typeface="Baskerville" panose="02020502070401020303" pitchFamily="18" charset="0"/>
              </a:rPr>
              <a:t> turnover rates are lower than people without disabilities (Grant, 1991) </a:t>
            </a:r>
          </a:p>
          <a:p>
            <a:pPr marL="285750" indent="-285750">
              <a:buFont typeface="Wingdings" pitchFamily="2" charset="2"/>
              <a:buChar char="v"/>
            </a:pPr>
            <a:r>
              <a:rPr lang="en-US" sz="1800" dirty="0">
                <a:latin typeface="Baskerville" panose="02020502070401020303" pitchFamily="18" charset="0"/>
              </a:rPr>
              <a:t>Increases psychological safety and productivity </a:t>
            </a:r>
          </a:p>
          <a:p>
            <a:pPr marL="285750" indent="-285750">
              <a:buFont typeface="Wingdings" pitchFamily="2" charset="2"/>
              <a:buChar char="v"/>
            </a:pPr>
            <a:r>
              <a:rPr lang="en-US" sz="1800" dirty="0">
                <a:latin typeface="Baskerville" panose="02020502070401020303" pitchFamily="18" charset="0"/>
              </a:rPr>
              <a:t>Improves innovation, problem solving abilities, ability to compete in all markets, react to expectations of diverse consumers </a:t>
            </a:r>
          </a:p>
          <a:p>
            <a:pPr marL="285750" indent="-285750">
              <a:buFont typeface="Wingdings" pitchFamily="2" charset="2"/>
              <a:buChar char="v"/>
            </a:pPr>
            <a:r>
              <a:rPr lang="en-US" sz="1800" dirty="0">
                <a:latin typeface="Baskerville" panose="02020502070401020303" pitchFamily="18" charset="0"/>
              </a:rPr>
              <a:t>Establishes positive company image and increasing customer satisfaction </a:t>
            </a:r>
          </a:p>
          <a:p>
            <a:pPr marL="285750" indent="-285750">
              <a:buFont typeface="Wingdings" pitchFamily="2" charset="2"/>
              <a:buChar char="v"/>
            </a:pPr>
            <a:r>
              <a:rPr lang="en-US" sz="1800" dirty="0">
                <a:latin typeface="Baskerville" panose="02020502070401020303" pitchFamily="18" charset="0"/>
              </a:rPr>
              <a:t>Positive effects on workforce </a:t>
            </a:r>
          </a:p>
          <a:p>
            <a:pPr marL="285750" indent="-285750">
              <a:buFont typeface="Wingdings" pitchFamily="2" charset="2"/>
              <a:buChar char="v"/>
            </a:pPr>
            <a:r>
              <a:rPr lang="en-US" sz="1800" dirty="0">
                <a:latin typeface="Baskerville" panose="02020502070401020303" pitchFamily="18" charset="0"/>
              </a:rPr>
              <a:t>Increases attendance of both people with and without disabilities (Grant, 1991) </a:t>
            </a:r>
          </a:p>
          <a:p>
            <a:pPr marL="285750" indent="-285750">
              <a:buFont typeface="Wingdings" pitchFamily="2" charset="2"/>
              <a:buChar char="v"/>
            </a:pPr>
            <a:r>
              <a:rPr lang="en-US" sz="1800" dirty="0">
                <a:latin typeface="Baskerville" panose="02020502070401020303" pitchFamily="18" charset="0"/>
              </a:rPr>
              <a:t>Improves corporate reputation (Grant, 1991)</a:t>
            </a:r>
          </a:p>
          <a:p>
            <a:pPr marL="285750" indent="-285750">
              <a:buFont typeface="Wingdings" pitchFamily="2" charset="2"/>
              <a:buChar char="v"/>
            </a:pPr>
            <a:r>
              <a:rPr lang="en-US" sz="1800" dirty="0">
                <a:latin typeface="Baskerville" panose="02020502070401020303" pitchFamily="18" charset="0"/>
              </a:rPr>
              <a:t>Walgreens as a case study: </a:t>
            </a:r>
            <a:r>
              <a:rPr lang="en-US" sz="1800" dirty="0">
                <a:latin typeface="Baskerville" panose="02020502070401020303" pitchFamily="18" charset="0"/>
                <a:hlinkClick r:id="rId3"/>
              </a:rPr>
              <a:t>http://www.kter.org/conference/materials/docs/SafetyManagement.pdf </a:t>
            </a:r>
            <a:endParaRPr lang="en-US" sz="1800" dirty="0">
              <a:latin typeface="Baskerville" panose="02020502070401020303" pitchFamily="18" charset="0"/>
            </a:endParaRPr>
          </a:p>
          <a:p>
            <a:pPr marL="285750" indent="-285750">
              <a:buFont typeface="Wingdings" pitchFamily="2" charset="2"/>
              <a:buChar char="v"/>
            </a:pPr>
            <a:r>
              <a:rPr lang="en-US" sz="1800" dirty="0">
                <a:latin typeface="Baskerville" panose="02020502070401020303" pitchFamily="18" charset="0"/>
              </a:rPr>
              <a:t> 2010 Kessler-NOD Survey by Harris Interactive: </a:t>
            </a:r>
            <a:r>
              <a:rPr lang="en-US" sz="1800" dirty="0">
                <a:latin typeface="Baskerville" panose="02020502070401020303" pitchFamily="18" charset="0"/>
                <a:hlinkClick r:id="rId4"/>
              </a:rPr>
              <a:t>http://www.nod.org/assets/downloads/01- 2011_Exec_Summary.pdf </a:t>
            </a:r>
            <a:endParaRPr lang="en-US" sz="1800" dirty="0">
              <a:latin typeface="Baskerville" panose="02020502070401020303" pitchFamily="18" charset="0"/>
            </a:endParaRPr>
          </a:p>
          <a:p>
            <a:pPr marL="285750" indent="-285750">
              <a:buFont typeface="Wingdings" pitchFamily="2" charset="2"/>
              <a:buChar char="v"/>
            </a:pPr>
            <a:r>
              <a:rPr lang="en-US" sz="1800" dirty="0">
                <a:latin typeface="Baskerville" panose="02020502070401020303" pitchFamily="18" charset="0"/>
              </a:rPr>
              <a:t>Lowe’s example: </a:t>
            </a:r>
            <a:r>
              <a:rPr lang="en-US" sz="1800" dirty="0">
                <a:latin typeface="Baskerville" panose="02020502070401020303" pitchFamily="18" charset="0"/>
                <a:hlinkClick r:id="rId5"/>
              </a:rPr>
              <a:t>http://nod.org/assets/downloads/NOD_Rutgers_Evaluation.pdf </a:t>
            </a:r>
            <a:endParaRPr lang="en-US" sz="1800" dirty="0">
              <a:latin typeface="Baskerville" panose="02020502070401020303" pitchFamily="18" charset="0"/>
            </a:endParaRPr>
          </a:p>
          <a:p>
            <a:r>
              <a:rPr lang="en-US" sz="1800" dirty="0">
                <a:latin typeface="Baskerville" panose="02020502070401020303" pitchFamily="18" charset="0"/>
              </a:rPr>
              <a:t>Challenges :</a:t>
            </a:r>
          </a:p>
          <a:p>
            <a:pPr marL="285750" indent="-285750">
              <a:buFont typeface="Wingdings" pitchFamily="2" charset="2"/>
              <a:buChar char="v"/>
            </a:pPr>
            <a:r>
              <a:rPr lang="en-US" sz="1800" dirty="0">
                <a:latin typeface="Baskerville" panose="02020502070401020303" pitchFamily="18" charset="0"/>
              </a:rPr>
              <a:t>Stereotyping/skepticism New studies            </a:t>
            </a:r>
            <a:r>
              <a:rPr lang="en-US" sz="1800" dirty="0">
                <a:latin typeface="Baskerville" panose="02020502070401020303" pitchFamily="18" charset="0"/>
                <a:hlinkClick r:id="rId6"/>
              </a:rPr>
              <a:t>(</a:t>
            </a:r>
            <a:r>
              <a:rPr lang="en-US" sz="1800" dirty="0" err="1">
                <a:latin typeface="Baskerville" panose="02020502070401020303" pitchFamily="18" charset="0"/>
                <a:hlinkClick r:id="rId6"/>
              </a:rPr>
              <a:t>Kuo</a:t>
            </a:r>
            <a:r>
              <a:rPr lang="en-US" sz="1800" dirty="0">
                <a:latin typeface="Baskerville" panose="02020502070401020303" pitchFamily="18" charset="0"/>
                <a:hlinkClick r:id="rId6"/>
              </a:rPr>
              <a:t> and </a:t>
            </a:r>
            <a:r>
              <a:rPr lang="en-US" sz="1800" dirty="0" err="1">
                <a:latin typeface="Baskerville" panose="02020502070401020303" pitchFamily="18" charset="0"/>
                <a:hlinkClick r:id="rId6"/>
              </a:rPr>
              <a:t>Kalargyrou</a:t>
            </a:r>
            <a:r>
              <a:rPr lang="en-US" sz="1800" dirty="0">
                <a:latin typeface="Baskerville" panose="02020502070401020303" pitchFamily="18" charset="0"/>
                <a:hlinkClick r:id="rId6"/>
              </a:rPr>
              <a:t> 2014) </a:t>
            </a:r>
            <a:endParaRPr lang="en-US" sz="1800" dirty="0">
              <a:latin typeface="Baskerville" panose="02020502070401020303" pitchFamily="18" charset="0"/>
            </a:endParaRPr>
          </a:p>
          <a:p>
            <a:pPr marL="285750" indent="-285750">
              <a:buFont typeface="Wingdings" pitchFamily="2" charset="2"/>
              <a:buChar char="v"/>
            </a:pPr>
            <a:r>
              <a:rPr lang="en-US" sz="1800" dirty="0">
                <a:latin typeface="Baskerville" panose="02020502070401020303" pitchFamily="18" charset="0"/>
              </a:rPr>
              <a:t> Productivity issues when there is a mismatch between position and abilities</a:t>
            </a:r>
          </a:p>
          <a:p>
            <a:endParaRPr lang="en-US" sz="1800" dirty="0"/>
          </a:p>
        </p:txBody>
      </p:sp>
    </p:spTree>
    <p:extLst>
      <p:ext uri="{BB962C8B-B14F-4D97-AF65-F5344CB8AC3E}">
        <p14:creationId xmlns:p14="http://schemas.microsoft.com/office/powerpoint/2010/main" val="55572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p:txBody>
          <a:bodyPr/>
          <a:lstStyle/>
          <a:p>
            <a:pPr algn="r"/>
            <a:r>
              <a:rPr lang="en-US" sz="3600" b="1" dirty="0">
                <a:solidFill>
                  <a:schemeClr val="bg1"/>
                </a:solidFill>
                <a:latin typeface="Baskerville" panose="02020502070401020303"/>
              </a:rPr>
              <a:t>Examples You Can Use</a:t>
            </a:r>
            <a:endParaRPr lang="en-US" sz="3600" dirty="0">
              <a:latin typeface="Baskerville" panose="02020502070401020303"/>
            </a:endParaRPr>
          </a:p>
        </p:txBody>
      </p:sp>
      <p:sp>
        <p:nvSpPr>
          <p:cNvPr id="3" name="Text Placeholder 2">
            <a:extLst>
              <a:ext uri="{FF2B5EF4-FFF2-40B4-BE49-F238E27FC236}">
                <a16:creationId xmlns:a16="http://schemas.microsoft.com/office/drawing/2014/main" id="{5B58E95B-8C0B-4A34-A5CC-B625C9D9B211}"/>
              </a:ext>
            </a:extLst>
          </p:cNvPr>
          <p:cNvSpPr>
            <a:spLocks noGrp="1"/>
          </p:cNvSpPr>
          <p:nvPr>
            <p:ph type="body" idx="1"/>
          </p:nvPr>
        </p:nvSpPr>
        <p:spPr>
          <a:xfrm>
            <a:off x="457221" y="1577359"/>
            <a:ext cx="8229599" cy="276999"/>
          </a:xfrm>
        </p:spPr>
        <p:txBody>
          <a:bodyPr/>
          <a:lstStyle/>
          <a:p>
            <a:pPr marL="285750" indent="-285750">
              <a:buFont typeface="Wingdings" pitchFamily="2" charset="2"/>
              <a:buChar char="v"/>
            </a:pPr>
            <a:r>
              <a:rPr lang="en-US" sz="3000" dirty="0">
                <a:latin typeface="Baskerville" panose="02020502070401020303" pitchFamily="18" charset="0"/>
              </a:rPr>
              <a:t>JP Morgan Chase, Coca-Cola, UPS, SAP, EY, IBM, Starbucks and Walgreens are great examples of companies with successful disability inclusion programs. </a:t>
            </a:r>
          </a:p>
          <a:p>
            <a:pPr marL="285750" indent="-285750">
              <a:buFont typeface="Wingdings" pitchFamily="2" charset="2"/>
              <a:buChar char="v"/>
            </a:pPr>
            <a:r>
              <a:rPr lang="en-US" sz="3000" dirty="0">
                <a:latin typeface="Baskerville" panose="02020502070401020303" pitchFamily="18" charset="0"/>
              </a:rPr>
              <a:t>You can find more here: </a:t>
            </a:r>
            <a:r>
              <a:rPr lang="en-US" sz="3000" dirty="0">
                <a:latin typeface="Baskerville" panose="02020502070401020303" pitchFamily="18" charset="0"/>
                <a:hlinkClick r:id="rId2"/>
              </a:rPr>
              <a:t>https://workplaceinitiative.org/case-studies/</a:t>
            </a:r>
            <a:r>
              <a:rPr lang="en-US" sz="3000" dirty="0">
                <a:latin typeface="Baskerville" panose="02020502070401020303" pitchFamily="18" charset="0"/>
              </a:rPr>
              <a:t> or here: </a:t>
            </a:r>
            <a:r>
              <a:rPr lang="en-US" sz="3000" dirty="0">
                <a:latin typeface="Baskerville" panose="02020502070401020303" pitchFamily="18" charset="0"/>
                <a:hlinkClick r:id="rId3"/>
              </a:rPr>
              <a:t>https://www.respectability.org/category/respecttheability/</a:t>
            </a:r>
            <a:r>
              <a:rPr lang="en-US" sz="3000" dirty="0">
                <a:latin typeface="Baskerville" panose="02020502070401020303" pitchFamily="18" charset="0"/>
              </a:rPr>
              <a:t> </a:t>
            </a:r>
          </a:p>
          <a:p>
            <a:pPr marL="285750" indent="-285750">
              <a:buFont typeface="Wingdings" pitchFamily="2" charset="2"/>
              <a:buChar char="v"/>
            </a:pPr>
            <a:r>
              <a:rPr lang="en-US" sz="3000" dirty="0">
                <a:latin typeface="Baskerville" panose="02020502070401020303" pitchFamily="18" charset="0"/>
              </a:rPr>
              <a:t>For a list of companies excelling at inclusive employment, see Disability Equality Index: </a:t>
            </a:r>
            <a:r>
              <a:rPr lang="en-US" sz="3000" dirty="0">
                <a:latin typeface="Baskerville" panose="02020502070401020303" pitchFamily="18" charset="0"/>
                <a:hlinkClick r:id="rId4"/>
              </a:rPr>
              <a:t>http://www.usbln.org/programs-dei.html</a:t>
            </a:r>
            <a:endParaRPr lang="en-US" sz="3000" dirty="0">
              <a:latin typeface="Baskerville" panose="02020502070401020303" pitchFamily="18" charset="0"/>
            </a:endParaRPr>
          </a:p>
          <a:p>
            <a:endParaRPr lang="en-US" sz="3000" dirty="0"/>
          </a:p>
        </p:txBody>
      </p:sp>
    </p:spTree>
    <p:extLst>
      <p:ext uri="{BB962C8B-B14F-4D97-AF65-F5344CB8AC3E}">
        <p14:creationId xmlns:p14="http://schemas.microsoft.com/office/powerpoint/2010/main" val="458725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ED7F-C991-4A67-A8F5-214B79347C55}"/>
              </a:ext>
            </a:extLst>
          </p:cNvPr>
          <p:cNvSpPr>
            <a:spLocks noGrp="1"/>
          </p:cNvSpPr>
          <p:nvPr>
            <p:ph type="title"/>
          </p:nvPr>
        </p:nvSpPr>
        <p:spPr>
          <a:xfrm>
            <a:off x="440150" y="-58947"/>
            <a:ext cx="8229599" cy="276999"/>
          </a:xfrm>
        </p:spPr>
        <p:txBody>
          <a:bodyPr/>
          <a:lstStyle/>
          <a:p>
            <a:pPr algn="r"/>
            <a:r>
              <a:rPr lang="en-US" sz="3600" b="1" dirty="0">
                <a:solidFill>
                  <a:schemeClr val="bg1"/>
                </a:solidFill>
                <a:latin typeface="Baskerville" panose="02020502070401020303"/>
              </a:rPr>
              <a:t>Poll: American Dream </a:t>
            </a:r>
            <a:br>
              <a:rPr lang="en-US" sz="3600" b="1" dirty="0">
                <a:solidFill>
                  <a:schemeClr val="bg1"/>
                </a:solidFill>
                <a:latin typeface="Baskerville" panose="02020502070401020303"/>
              </a:rPr>
            </a:br>
            <a:r>
              <a:rPr lang="en-US" sz="3600" b="1" dirty="0">
                <a:solidFill>
                  <a:schemeClr val="bg1"/>
                </a:solidFill>
                <a:latin typeface="Baskerville" panose="02020502070401020303"/>
              </a:rPr>
              <a:t>Strongest Message</a:t>
            </a:r>
            <a:endParaRPr lang="en-US" sz="3600" dirty="0">
              <a:latin typeface="Baskerville" panose="02020502070401020303"/>
            </a:endParaRPr>
          </a:p>
        </p:txBody>
      </p:sp>
      <p:graphicFrame>
        <p:nvGraphicFramePr>
          <p:cNvPr id="5" name="Chart 4" descr="Our nation was founded on the principle that anyone who works hard should be able to get ahead in life. People with disabilities deserve the opportunity to earn an income and achieve independence, just like anyone else, 61 percent very convinced. 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 51 percent very convinced. Companies including Amazon, Starbucks, Pepsi and others have shown that employees with disabilities are loyal, successful and help them make more money. If we find the right jobs for the right people it can and does increase the bottom line of companies, 51 percent very convinced. &#10;">
            <a:extLst>
              <a:ext uri="{FF2B5EF4-FFF2-40B4-BE49-F238E27FC236}">
                <a16:creationId xmlns:a16="http://schemas.microsoft.com/office/drawing/2014/main" id="{B0080A18-3C04-4402-9125-79FC91D425FB}"/>
              </a:ext>
            </a:extLst>
          </p:cNvPr>
          <p:cNvGraphicFramePr/>
          <p:nvPr>
            <p:extLst>
              <p:ext uri="{D42A27DB-BD31-4B8C-83A1-F6EECF244321}">
                <p14:modId xmlns:p14="http://schemas.microsoft.com/office/powerpoint/2010/main" val="2505564453"/>
              </p:ext>
            </p:extLst>
          </p:nvPr>
        </p:nvGraphicFramePr>
        <p:xfrm>
          <a:off x="4790111" y="1177195"/>
          <a:ext cx="4280848"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6745CFA1-2341-46B0-9ECB-991804CA9BAC}"/>
              </a:ext>
            </a:extLst>
          </p:cNvPr>
          <p:cNvSpPr txBox="1"/>
          <p:nvPr/>
        </p:nvSpPr>
        <p:spPr>
          <a:xfrm>
            <a:off x="73449" y="1315081"/>
            <a:ext cx="6545869" cy="685800"/>
          </a:xfrm>
          <a:prstGeom prst="rect">
            <a:avLst/>
          </a:prstGeom>
          <a:noFill/>
          <a:ln>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Our nation was founded on the principle that anyone who works hard should be able to get ahead in life. People with disabilities deserve the opportunity to earn an income and achieve independence, just like anyone else</a:t>
            </a:r>
          </a:p>
        </p:txBody>
      </p:sp>
      <p:sp>
        <p:nvSpPr>
          <p:cNvPr id="7" name="TextBox 1">
            <a:extLst>
              <a:ext uri="{FF2B5EF4-FFF2-40B4-BE49-F238E27FC236}">
                <a16:creationId xmlns:a16="http://schemas.microsoft.com/office/drawing/2014/main" id="{9F742253-F020-46F8-9F81-E25F80EB4AC2}"/>
              </a:ext>
            </a:extLst>
          </p:cNvPr>
          <p:cNvSpPr txBox="1"/>
          <p:nvPr/>
        </p:nvSpPr>
        <p:spPr>
          <a:xfrm>
            <a:off x="76949" y="2686681"/>
            <a:ext cx="6541962" cy="685800"/>
          </a:xfrm>
          <a:prstGeom prst="rect">
            <a:avLst/>
          </a:prstGeom>
          <a:noFill/>
          <a:ln>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Companies including Amazon, Starbucks, Pepsi and others have shown that employees with disabilities are loyal, successful and help them make more money. If we find the right jobs for the right people it can and does increase the bottom line of companies</a:t>
            </a:r>
          </a:p>
        </p:txBody>
      </p:sp>
      <p:sp>
        <p:nvSpPr>
          <p:cNvPr id="8" name="TextBox 1">
            <a:extLst>
              <a:ext uri="{FF2B5EF4-FFF2-40B4-BE49-F238E27FC236}">
                <a16:creationId xmlns:a16="http://schemas.microsoft.com/office/drawing/2014/main" id="{6853462C-7F33-4541-8484-1BED88E22F5E}"/>
              </a:ext>
            </a:extLst>
          </p:cNvPr>
          <p:cNvSpPr txBox="1"/>
          <p:nvPr/>
        </p:nvSpPr>
        <p:spPr>
          <a:xfrm>
            <a:off x="73042" y="2077081"/>
            <a:ext cx="6545869" cy="624114"/>
          </a:xfrm>
          <a:prstGeom prst="rect">
            <a:avLst/>
          </a:prstGeom>
          <a:noFill/>
          <a:ln>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a:t>
            </a:r>
          </a:p>
        </p:txBody>
      </p:sp>
      <p:sp>
        <p:nvSpPr>
          <p:cNvPr id="9" name="TextBox 21" descr="Bar Chart that shares the following information: Our nation was founded on the principle that anyone who works hard should be able to get ahead in life. People with disabilities deserve the opportunity to earn an income and achieve independence, just like anyone else, 61 percent very convinced. 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 51 percent very convinced. Companies including Amazon, Starbucks, Pepsi and others have shown that employees with disabilities are loyal, successful and help them make more money. If we find the right jobs for the right people it can and does increase the bottom line of companies, 51 percent very convinced. ">
            <a:extLst>
              <a:ext uri="{FF2B5EF4-FFF2-40B4-BE49-F238E27FC236}">
                <a16:creationId xmlns:a16="http://schemas.microsoft.com/office/drawing/2014/main" id="{33EE8BCF-50DE-4BE7-9E9B-1FDEF68B5DE3}"/>
              </a:ext>
            </a:extLst>
          </p:cNvPr>
          <p:cNvSpPr txBox="1"/>
          <p:nvPr/>
        </p:nvSpPr>
        <p:spPr>
          <a:xfrm>
            <a:off x="128789" y="3372481"/>
            <a:ext cx="8852322" cy="2308324"/>
          </a:xfrm>
          <a:prstGeom prst="rect">
            <a:avLst/>
          </a:prstGeom>
          <a:solidFill>
            <a:srgbClr val="FFFFFF">
              <a:lumMod val="85000"/>
            </a:srgbClr>
          </a:solidFill>
          <a:ln>
            <a:solidFill>
              <a:srgbClr val="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kern="0" dirty="0">
                <a:solidFill>
                  <a:srgbClr val="000000"/>
                </a:solidFill>
              </a:rPr>
              <a:t>“</a:t>
            </a:r>
            <a:r>
              <a:rPr lang="en-US" sz="1200" i="1" kern="0" dirty="0">
                <a:solidFill>
                  <a:srgbClr val="000000"/>
                </a:solidFill>
              </a:rPr>
              <a:t>Now I am going to read you statements from people who want political and business leaders to make employment for people with disabilities a national priority. After each statement I read, please tell me if you find it to be a very convincing, somewhat convincing, not very convincing or not at all convincing reason to make increasing levels of employment among people with disabilities more of a national priority.” </a:t>
            </a:r>
          </a:p>
          <a:p>
            <a:endParaRPr lang="en-US" sz="1200" i="1" kern="0" dirty="0">
              <a:solidFill>
                <a:srgbClr val="000000"/>
              </a:solidFill>
            </a:endParaRPr>
          </a:p>
          <a:p>
            <a:r>
              <a:rPr lang="en-US" sz="1200" kern="0" dirty="0">
                <a:solidFill>
                  <a:srgbClr val="000000"/>
                </a:solidFill>
              </a:rPr>
              <a:t>Our nation was founded on the principle that anyone who works hard should be able to get ahead in life. People with disabilities deserve the opportunity to earn an income and achieve independence, just like anyone else, 61 percent very convinced. </a:t>
            </a:r>
            <a:r>
              <a:rPr lang="en-US" sz="1200" dirty="0">
                <a:solidFill>
                  <a:prstClr val="black"/>
                </a:solidFill>
              </a:rPr>
              <a:t>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a:t>
            </a:r>
            <a:r>
              <a:rPr lang="en-US" sz="1200" kern="0" dirty="0">
                <a:solidFill>
                  <a:srgbClr val="000000"/>
                </a:solidFill>
              </a:rPr>
              <a:t>, 51 percent very convinced. </a:t>
            </a:r>
            <a:r>
              <a:rPr lang="en-US" sz="1200" dirty="0">
                <a:solidFill>
                  <a:prstClr val="black"/>
                </a:solidFill>
              </a:rPr>
              <a:t>Companies including Amazon, Starbucks, Pepsi and others have shown that employees with disabilities are loyal, successful and help them make more money. If we find the right jobs for the right people it can and does increase the bottom line of companies, 51 percent very convinced. </a:t>
            </a:r>
          </a:p>
        </p:txBody>
      </p:sp>
    </p:spTree>
    <p:extLst>
      <p:ext uri="{BB962C8B-B14F-4D97-AF65-F5344CB8AC3E}">
        <p14:creationId xmlns:p14="http://schemas.microsoft.com/office/powerpoint/2010/main" val="151625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12C1-8E85-4601-BD60-1664F46C34CC}"/>
              </a:ext>
            </a:extLst>
          </p:cNvPr>
          <p:cNvSpPr>
            <a:spLocks noGrp="1"/>
          </p:cNvSpPr>
          <p:nvPr>
            <p:ph type="title"/>
          </p:nvPr>
        </p:nvSpPr>
        <p:spPr>
          <a:xfrm>
            <a:off x="457200" y="-52705"/>
            <a:ext cx="8229599" cy="276999"/>
          </a:xfrm>
        </p:spPr>
        <p:txBody>
          <a:bodyPr/>
          <a:lstStyle/>
          <a:p>
            <a:pPr algn="r"/>
            <a:r>
              <a:rPr lang="en-US" sz="3600" b="1" dirty="0">
                <a:solidFill>
                  <a:schemeClr val="bg1"/>
                </a:solidFill>
                <a:latin typeface="Baskerville" panose="02020502070401020303"/>
              </a:rPr>
              <a:t>Your 3 Messages</a:t>
            </a:r>
            <a:br>
              <a:rPr lang="en-US" sz="3600" b="1" dirty="0">
                <a:solidFill>
                  <a:schemeClr val="bg1"/>
                </a:solidFill>
                <a:latin typeface="Baskerville" panose="02020502070401020303"/>
              </a:rPr>
            </a:br>
            <a:r>
              <a:rPr lang="en-US" sz="3600" b="1" dirty="0">
                <a:solidFill>
                  <a:schemeClr val="bg1"/>
                </a:solidFill>
                <a:latin typeface="Baskerville" panose="02020502070401020303"/>
              </a:rPr>
              <a:t>(</a:t>
            </a:r>
            <a:r>
              <a:rPr lang="en-US" sz="3600" b="1" dirty="0" err="1">
                <a:solidFill>
                  <a:schemeClr val="bg1"/>
                </a:solidFill>
                <a:latin typeface="Baskerville" panose="02020502070401020303"/>
              </a:rPr>
              <a:t>a.k.a</a:t>
            </a:r>
            <a:r>
              <a:rPr lang="en-US" sz="3600" b="1" dirty="0">
                <a:solidFill>
                  <a:schemeClr val="bg1"/>
                </a:solidFill>
                <a:latin typeface="Baskerville" panose="02020502070401020303"/>
              </a:rPr>
              <a:t> your “Message Triangle”)</a:t>
            </a:r>
            <a:endParaRPr lang="en-US" sz="3600" b="1" dirty="0">
              <a:latin typeface="Baskerville" panose="02020502070401020303"/>
            </a:endParaRPr>
          </a:p>
        </p:txBody>
      </p:sp>
      <p:sp>
        <p:nvSpPr>
          <p:cNvPr id="4" name="TextBox 3">
            <a:extLst>
              <a:ext uri="{FF2B5EF4-FFF2-40B4-BE49-F238E27FC236}">
                <a16:creationId xmlns:a16="http://schemas.microsoft.com/office/drawing/2014/main" id="{4A9D412F-2B55-4EAC-9370-BD78A52AB582}"/>
              </a:ext>
            </a:extLst>
          </p:cNvPr>
          <p:cNvSpPr txBox="1"/>
          <p:nvPr/>
        </p:nvSpPr>
        <p:spPr>
          <a:xfrm>
            <a:off x="2801074" y="1286684"/>
            <a:ext cx="4239806" cy="1938992"/>
          </a:xfrm>
          <a:prstGeom prst="rect">
            <a:avLst/>
          </a:prstGeom>
          <a:noFill/>
        </p:spPr>
        <p:txBody>
          <a:bodyPr wrap="square" rtlCol="0">
            <a:spAutoFit/>
          </a:bodyPr>
          <a:lstStyle/>
          <a:p>
            <a:r>
              <a:rPr lang="en-US" sz="2000" dirty="0">
                <a:latin typeface="Baskerville" panose="02020502070401020303" pitchFamily="18" charset="0"/>
              </a:rPr>
              <a:t>1. </a:t>
            </a:r>
            <a:r>
              <a:rPr lang="en-US" sz="2000" b="1" dirty="0">
                <a:latin typeface="Baskerville" panose="02020502070401020303" pitchFamily="18" charset="0"/>
              </a:rPr>
              <a:t>Our nation was founded on the principle that anyone who works hard should be able to get ahead in life. </a:t>
            </a:r>
            <a:r>
              <a:rPr lang="en-US" sz="2000" dirty="0">
                <a:latin typeface="Baskerville" panose="02020502070401020303" pitchFamily="18" charset="0"/>
              </a:rPr>
              <a:t>People with disabilities deserve to be able to work to achieve the American dream, just like anyone else.</a:t>
            </a:r>
          </a:p>
        </p:txBody>
      </p:sp>
      <p:sp>
        <p:nvSpPr>
          <p:cNvPr id="5" name="TextBox 4">
            <a:extLst>
              <a:ext uri="{FF2B5EF4-FFF2-40B4-BE49-F238E27FC236}">
                <a16:creationId xmlns:a16="http://schemas.microsoft.com/office/drawing/2014/main" id="{FC6D6C41-53B8-43AC-A607-527B31BC4C64}"/>
              </a:ext>
            </a:extLst>
          </p:cNvPr>
          <p:cNvSpPr txBox="1"/>
          <p:nvPr/>
        </p:nvSpPr>
        <p:spPr>
          <a:xfrm>
            <a:off x="0" y="3380125"/>
            <a:ext cx="3270134" cy="3477875"/>
          </a:xfrm>
          <a:prstGeom prst="rect">
            <a:avLst/>
          </a:prstGeom>
          <a:noFill/>
        </p:spPr>
        <p:txBody>
          <a:bodyPr wrap="square" rtlCol="0">
            <a:spAutoFit/>
          </a:bodyPr>
          <a:lstStyle/>
          <a:p>
            <a:r>
              <a:rPr lang="en-US" sz="2000" dirty="0">
                <a:latin typeface="Baskerville" panose="02020502070401020303" pitchFamily="18" charset="0"/>
              </a:rPr>
              <a:t>2. </a:t>
            </a:r>
            <a:r>
              <a:rPr lang="en-US" sz="2000" b="1" dirty="0">
                <a:latin typeface="Baskerville" panose="02020502070401020303" pitchFamily="18" charset="0"/>
              </a:rPr>
              <a:t>Companies like Walgreens, E.Y. which was formally known as Ernst and Young, AMC and others have shown that employees with disabilities are loyal, successful and help them make more money</a:t>
            </a:r>
            <a:r>
              <a:rPr lang="en-US" sz="2000" dirty="0">
                <a:latin typeface="Baskerville" panose="02020502070401020303" pitchFamily="18" charset="0"/>
              </a:rPr>
              <a:t>. If we find the right jobs for the right people it can and does increase the bottom line of companies</a:t>
            </a:r>
          </a:p>
        </p:txBody>
      </p:sp>
      <p:sp>
        <p:nvSpPr>
          <p:cNvPr id="6" name="TextBox 5">
            <a:extLst>
              <a:ext uri="{FF2B5EF4-FFF2-40B4-BE49-F238E27FC236}">
                <a16:creationId xmlns:a16="http://schemas.microsoft.com/office/drawing/2014/main" id="{22009421-8DB0-4EFB-8C07-321AB6350750}"/>
              </a:ext>
            </a:extLst>
          </p:cNvPr>
          <p:cNvSpPr txBox="1"/>
          <p:nvPr/>
        </p:nvSpPr>
        <p:spPr>
          <a:xfrm>
            <a:off x="6366076" y="3157152"/>
            <a:ext cx="2662177" cy="3477875"/>
          </a:xfrm>
          <a:prstGeom prst="rect">
            <a:avLst/>
          </a:prstGeom>
          <a:noFill/>
        </p:spPr>
        <p:txBody>
          <a:bodyPr wrap="square" rtlCol="0">
            <a:spAutoFit/>
          </a:bodyPr>
          <a:lstStyle/>
          <a:p>
            <a:r>
              <a:rPr lang="en-US" sz="2000" dirty="0">
                <a:latin typeface="Baskerville" panose="02020502070401020303" pitchFamily="18" charset="0"/>
              </a:rPr>
              <a:t>3. </a:t>
            </a:r>
            <a:r>
              <a:rPr lang="en-US" sz="2000" b="1" dirty="0">
                <a:latin typeface="Baskerville" panose="02020502070401020303" pitchFamily="18" charset="0"/>
              </a:rPr>
              <a:t>Government policies that help people with get and keep jobs are a disabilities win-win-win because they allow people with disabilities the dignity and financial benefits of work and also </a:t>
            </a:r>
            <a:r>
              <a:rPr lang="en-US" sz="2000" b="1" u="sng" dirty="0">
                <a:latin typeface="Baskerville" panose="02020502070401020303" pitchFamily="18" charset="0"/>
              </a:rPr>
              <a:t>grow our economy and save taxpayer money</a:t>
            </a:r>
            <a:r>
              <a:rPr lang="en-US" sz="2000" u="sng" dirty="0">
                <a:latin typeface="Baskerville" panose="02020502070401020303" pitchFamily="18" charset="0"/>
              </a:rPr>
              <a:t>.</a:t>
            </a:r>
          </a:p>
        </p:txBody>
      </p:sp>
      <p:sp>
        <p:nvSpPr>
          <p:cNvPr id="7" name="Triangle 13" descr="A grey triangle.&#10;">
            <a:extLst>
              <a:ext uri="{FF2B5EF4-FFF2-40B4-BE49-F238E27FC236}">
                <a16:creationId xmlns:a16="http://schemas.microsoft.com/office/drawing/2014/main" id="{C5CC1D6F-F307-4F7B-A32E-1909CE4FEF92}"/>
              </a:ext>
            </a:extLst>
          </p:cNvPr>
          <p:cNvSpPr/>
          <p:nvPr/>
        </p:nvSpPr>
        <p:spPr>
          <a:xfrm>
            <a:off x="3643275" y="3271597"/>
            <a:ext cx="2349660" cy="1624493"/>
          </a:xfrm>
          <a:prstGeom prst="triangle">
            <a:avLst/>
          </a:prstGeom>
          <a:solidFill>
            <a:schemeClr val="tx1">
              <a:lumMod val="50000"/>
              <a:lumOff val="50000"/>
            </a:schemeClr>
          </a:solidFill>
          <a:ln>
            <a:solidFill>
              <a:srgbClr val="FFD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09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2081E-03DC-4342-83CA-999041183024}"/>
              </a:ext>
            </a:extLst>
          </p:cNvPr>
          <p:cNvSpPr>
            <a:spLocks noGrp="1"/>
          </p:cNvSpPr>
          <p:nvPr>
            <p:ph type="title"/>
          </p:nvPr>
        </p:nvSpPr>
        <p:spPr/>
        <p:txBody>
          <a:bodyPr/>
          <a:lstStyle/>
          <a:p>
            <a:pPr algn="r"/>
            <a:r>
              <a:rPr lang="en-US" sz="3600" b="1" dirty="0">
                <a:solidFill>
                  <a:schemeClr val="bg1"/>
                </a:solidFill>
                <a:latin typeface="Baskerville" panose="02020502070401020303"/>
              </a:rPr>
              <a:t>Hello and Welcome! </a:t>
            </a:r>
          </a:p>
        </p:txBody>
      </p:sp>
      <p:sp>
        <p:nvSpPr>
          <p:cNvPr id="8" name="TextBox 7">
            <a:extLst>
              <a:ext uri="{FF2B5EF4-FFF2-40B4-BE49-F238E27FC236}">
                <a16:creationId xmlns:a16="http://schemas.microsoft.com/office/drawing/2014/main" id="{6D4C8607-5B57-484F-B80A-BDE87E1609CB}"/>
              </a:ext>
            </a:extLst>
          </p:cNvPr>
          <p:cNvSpPr txBox="1"/>
          <p:nvPr/>
        </p:nvSpPr>
        <p:spPr>
          <a:xfrm>
            <a:off x="3124200" y="1447799"/>
            <a:ext cx="5844886" cy="4401205"/>
          </a:xfrm>
          <a:prstGeom prst="rect">
            <a:avLst/>
          </a:prstGeom>
          <a:noFill/>
        </p:spPr>
        <p:txBody>
          <a:bodyPr wrap="square" rtlCol="0">
            <a:spAutoFit/>
          </a:bodyPr>
          <a:lstStyle/>
          <a:p>
            <a:r>
              <a:rPr lang="en-US" sz="2000" b="1" i="1" dirty="0">
                <a:solidFill>
                  <a:schemeClr val="tx1"/>
                </a:solidFill>
                <a:latin typeface="Baskerville SemiBold" panose="02020502070401020303" pitchFamily="18" charset="0"/>
              </a:rPr>
              <a:t>Jennifer Laszlo Mizrahi </a:t>
            </a:r>
            <a:r>
              <a:rPr lang="en-US" sz="2000" dirty="0">
                <a:solidFill>
                  <a:schemeClr val="tx1"/>
                </a:solidFill>
                <a:latin typeface="Baskerville SemiBold" panose="02020502070401020303" pitchFamily="18" charset="0"/>
              </a:rPr>
              <a:t>is President of </a:t>
            </a:r>
            <a:r>
              <a:rPr lang="en-US" sz="2000" dirty="0" err="1">
                <a:solidFill>
                  <a:schemeClr val="tx1"/>
                </a:solidFill>
                <a:latin typeface="Baskerville SemiBold" panose="02020502070401020303" pitchFamily="18" charset="0"/>
              </a:rPr>
              <a:t>RespectAbilty</a:t>
            </a:r>
            <a:r>
              <a:rPr lang="en-US" sz="2000" dirty="0">
                <a:solidFill>
                  <a:schemeClr val="tx1"/>
                </a:solidFill>
                <a:latin typeface="Baskerville SemiBold" panose="02020502070401020303" pitchFamily="18" charset="0"/>
              </a:rPr>
              <a:t>, a non-profit organization working to empower people with disabilities to achieve the American Dream. She works regularly with national, state, and local policy leaders, workforce development professionals, media and employers, as well as with disability and faith-based organizations in order to expand opportunities for people with disabilities. She has met with teams from all 50 states, including 40 governors, on WIOA implementation. She has published more than 55 op-eds on disability issues, including in USA Today, Huffington Post, The Hill and other publications. Dyslexic herself, she also knows what it means to parent a child with multiple disabilities.</a:t>
            </a:r>
          </a:p>
        </p:txBody>
      </p:sp>
      <p:pic>
        <p:nvPicPr>
          <p:cNvPr id="9" name="Shape 210" descr="Headshot of Jennifer Laszlo Mizrahi, President ">
            <a:extLst>
              <a:ext uri="{FF2B5EF4-FFF2-40B4-BE49-F238E27FC236}">
                <a16:creationId xmlns:a16="http://schemas.microsoft.com/office/drawing/2014/main" id="{C172E9DF-C6B2-4738-9D26-42E4CD835B40}"/>
              </a:ext>
            </a:extLst>
          </p:cNvPr>
          <p:cNvPicPr preferRelativeResize="0"/>
          <p:nvPr/>
        </p:nvPicPr>
        <p:blipFill rotWithShape="1">
          <a:blip r:embed="rId2">
            <a:alphaModFix/>
          </a:blip>
          <a:srcRect/>
          <a:stretch/>
        </p:blipFill>
        <p:spPr>
          <a:xfrm>
            <a:off x="270834" y="2365871"/>
            <a:ext cx="2853366" cy="2846209"/>
          </a:xfrm>
          <a:prstGeom prst="rect">
            <a:avLst/>
          </a:prstGeom>
          <a:noFill/>
          <a:ln>
            <a:noFill/>
          </a:ln>
        </p:spPr>
      </p:pic>
    </p:spTree>
    <p:extLst>
      <p:ext uri="{BB962C8B-B14F-4D97-AF65-F5344CB8AC3E}">
        <p14:creationId xmlns:p14="http://schemas.microsoft.com/office/powerpoint/2010/main" val="312666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1FCE29-B9A8-41AB-8D47-5FADBDB2FFF8}"/>
              </a:ext>
            </a:extLst>
          </p:cNvPr>
          <p:cNvSpPr>
            <a:spLocks noGrp="1"/>
          </p:cNvSpPr>
          <p:nvPr>
            <p:ph type="title"/>
          </p:nvPr>
        </p:nvSpPr>
        <p:spPr/>
        <p:txBody>
          <a:bodyPr/>
          <a:lstStyle/>
          <a:p>
            <a:pPr algn="r"/>
            <a:r>
              <a:rPr lang="en-US" sz="3600" b="1" dirty="0">
                <a:solidFill>
                  <a:schemeClr val="bg1"/>
                </a:solidFill>
                <a:latin typeface="Baskerville Old Face" panose="020B0604020202020204" pitchFamily="18" charset="0"/>
              </a:rPr>
              <a:t>Mention Your Governor</a:t>
            </a:r>
            <a:endParaRPr lang="en-US" sz="3600" dirty="0"/>
          </a:p>
        </p:txBody>
      </p:sp>
      <p:pic>
        <p:nvPicPr>
          <p:cNvPr id="5" name="Picture 4" descr="Images of RespectAbility and our partner organizations meeting with fmr. Gov. Markell (D-DE), Gov. Scott Walker (R-WI), Gov. Phil Bryant (R-MS), Gov Dennis Daugaard (R-SD). These are joined by a headshot of fmr. Gov. Terrry Branstad (R-IA). ">
            <a:extLst>
              <a:ext uri="{FF2B5EF4-FFF2-40B4-BE49-F238E27FC236}">
                <a16:creationId xmlns:a16="http://schemas.microsoft.com/office/drawing/2014/main" id="{05F3645F-D9D8-4CE0-8BD6-893B760356DF}"/>
              </a:ext>
            </a:extLst>
          </p:cNvPr>
          <p:cNvPicPr>
            <a:picLocks noChangeAspect="1"/>
          </p:cNvPicPr>
          <p:nvPr/>
        </p:nvPicPr>
        <p:blipFill>
          <a:blip r:embed="rId2"/>
          <a:stretch>
            <a:fillRect/>
          </a:stretch>
        </p:blipFill>
        <p:spPr>
          <a:xfrm>
            <a:off x="0" y="1278198"/>
            <a:ext cx="9144000" cy="5181280"/>
          </a:xfrm>
          <a:prstGeom prst="rect">
            <a:avLst/>
          </a:prstGeom>
        </p:spPr>
      </p:pic>
    </p:spTree>
    <p:extLst>
      <p:ext uri="{BB962C8B-B14F-4D97-AF65-F5344CB8AC3E}">
        <p14:creationId xmlns:p14="http://schemas.microsoft.com/office/powerpoint/2010/main" val="170057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B2F64-11B9-4569-934B-3C951FAA50AD}"/>
              </a:ext>
            </a:extLst>
          </p:cNvPr>
          <p:cNvSpPr txBox="1"/>
          <p:nvPr/>
        </p:nvSpPr>
        <p:spPr>
          <a:xfrm>
            <a:off x="0" y="1192192"/>
            <a:ext cx="4710896" cy="6017032"/>
          </a:xfrm>
          <a:prstGeom prst="rect">
            <a:avLst/>
          </a:prstGeom>
          <a:noFill/>
        </p:spPr>
        <p:txBody>
          <a:bodyPr wrap="square" rtlCol="0">
            <a:spAutoFit/>
          </a:bodyPr>
          <a:lstStyle/>
          <a:p>
            <a:pPr marL="171450" indent="-171450">
              <a:buFont typeface="Wingdings" pitchFamily="2" charset="2"/>
              <a:buChar char="v"/>
            </a:pPr>
            <a:r>
              <a:rPr lang="en-US" sz="1100" dirty="0">
                <a:latin typeface="Baskerville" panose="02020502070401020303" pitchFamily="18" charset="0"/>
              </a:rPr>
              <a:t>Alabama: Download the PDF </a:t>
            </a:r>
            <a:r>
              <a:rPr lang="en-US" sz="1100" dirty="0">
                <a:latin typeface="Baskerville" panose="02020502070401020303" pitchFamily="18" charset="0"/>
                <a:hlinkClick r:id="rId2"/>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3"/>
              </a:rPr>
              <a:t>here</a:t>
            </a:r>
            <a:r>
              <a:rPr lang="en-US" sz="1100" dirty="0">
                <a:latin typeface="Baskerville" panose="02020502070401020303" pitchFamily="18" charset="0"/>
              </a:rPr>
              <a:t>.</a:t>
            </a:r>
          </a:p>
          <a:p>
            <a:r>
              <a:rPr lang="en-US" sz="1100" dirty="0">
                <a:latin typeface="Baskerville" panose="02020502070401020303" pitchFamily="18" charset="0"/>
              </a:rPr>
              <a:t>❖ Alaska: Download the PDF </a:t>
            </a:r>
            <a:r>
              <a:rPr lang="en-US" sz="1100" dirty="0">
                <a:latin typeface="Baskerville" panose="02020502070401020303" pitchFamily="18" charset="0"/>
                <a:hlinkClick r:id="rId4"/>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5"/>
              </a:rPr>
              <a:t>here.</a:t>
            </a:r>
            <a:endParaRPr lang="en-US" sz="1100" dirty="0">
              <a:latin typeface="Baskerville" panose="02020502070401020303" pitchFamily="18" charset="0"/>
            </a:endParaRPr>
          </a:p>
          <a:p>
            <a:r>
              <a:rPr lang="en-US" sz="1100" dirty="0">
                <a:latin typeface="Baskerville" panose="02020502070401020303" pitchFamily="18" charset="0"/>
              </a:rPr>
              <a:t>❖ Arizona: Download the PDF </a:t>
            </a:r>
            <a:r>
              <a:rPr lang="en-US" sz="1100" dirty="0">
                <a:latin typeface="Baskerville" panose="02020502070401020303" pitchFamily="18" charset="0"/>
                <a:hlinkClick r:id="rId6"/>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7"/>
              </a:rPr>
              <a:t>here</a:t>
            </a:r>
            <a:r>
              <a:rPr lang="en-US" sz="1100" dirty="0">
                <a:latin typeface="Baskerville" panose="02020502070401020303" pitchFamily="18" charset="0"/>
              </a:rPr>
              <a:t>.</a:t>
            </a:r>
          </a:p>
          <a:p>
            <a:r>
              <a:rPr lang="en-US" sz="1100" dirty="0">
                <a:latin typeface="Baskerville" panose="02020502070401020303" pitchFamily="18" charset="0"/>
              </a:rPr>
              <a:t>❖ Arkansas: Download the PDF </a:t>
            </a:r>
            <a:r>
              <a:rPr lang="en-US" sz="1100" dirty="0">
                <a:latin typeface="Baskerville" panose="02020502070401020303" pitchFamily="18" charset="0"/>
                <a:hlinkClick r:id="rId8"/>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9"/>
              </a:rPr>
              <a:t>here</a:t>
            </a:r>
            <a:r>
              <a:rPr lang="en-US" sz="1100" dirty="0">
                <a:latin typeface="Baskerville" panose="02020502070401020303" pitchFamily="18" charset="0"/>
              </a:rPr>
              <a:t>.</a:t>
            </a:r>
          </a:p>
          <a:p>
            <a:r>
              <a:rPr lang="en-US" sz="1100" dirty="0">
                <a:latin typeface="Baskerville" panose="02020502070401020303" pitchFamily="18" charset="0"/>
              </a:rPr>
              <a:t>❖ California: Download the PDF </a:t>
            </a:r>
            <a:r>
              <a:rPr lang="en-US" sz="1100" dirty="0">
                <a:latin typeface="Baskerville" panose="02020502070401020303" pitchFamily="18" charset="0"/>
                <a:hlinkClick r:id="rId10"/>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11"/>
              </a:rPr>
              <a:t>here.</a:t>
            </a:r>
            <a:endParaRPr lang="en-US" sz="1100" dirty="0">
              <a:latin typeface="Baskerville" panose="02020502070401020303" pitchFamily="18" charset="0"/>
            </a:endParaRPr>
          </a:p>
          <a:p>
            <a:r>
              <a:rPr lang="en-US" sz="1100" dirty="0">
                <a:latin typeface="Baskerville" panose="02020502070401020303" pitchFamily="18" charset="0"/>
              </a:rPr>
              <a:t>❖ Colorado: Download the PDF </a:t>
            </a:r>
            <a:r>
              <a:rPr lang="en-US" sz="1100" dirty="0">
                <a:latin typeface="Baskerville" panose="02020502070401020303" pitchFamily="18" charset="0"/>
                <a:hlinkClick r:id="rId12"/>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13"/>
              </a:rPr>
              <a:t>here</a:t>
            </a:r>
            <a:r>
              <a:rPr lang="en-US" sz="1100" dirty="0">
                <a:latin typeface="Baskerville" panose="02020502070401020303" pitchFamily="18" charset="0"/>
              </a:rPr>
              <a:t>.</a:t>
            </a:r>
          </a:p>
          <a:p>
            <a:r>
              <a:rPr lang="en-US" sz="1100" dirty="0">
                <a:latin typeface="Baskerville" panose="02020502070401020303" pitchFamily="18" charset="0"/>
              </a:rPr>
              <a:t>❖ Connecticut: Download the PDF </a:t>
            </a:r>
            <a:r>
              <a:rPr lang="en-US" sz="1100" dirty="0">
                <a:latin typeface="Baskerville" panose="02020502070401020303" pitchFamily="18" charset="0"/>
                <a:hlinkClick r:id="rId14"/>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15"/>
              </a:rPr>
              <a:t>here</a:t>
            </a:r>
            <a:r>
              <a:rPr lang="en-US" sz="1100" dirty="0">
                <a:latin typeface="Baskerville" panose="02020502070401020303" pitchFamily="18" charset="0"/>
              </a:rPr>
              <a:t>.</a:t>
            </a:r>
          </a:p>
          <a:p>
            <a:r>
              <a:rPr lang="en-US" sz="1100" dirty="0">
                <a:latin typeface="Baskerville" panose="02020502070401020303" pitchFamily="18" charset="0"/>
              </a:rPr>
              <a:t>❖ DC: Download the PDF </a:t>
            </a:r>
            <a:r>
              <a:rPr lang="en-US" sz="1100" dirty="0">
                <a:latin typeface="Baskerville" panose="02020502070401020303" pitchFamily="18" charset="0"/>
                <a:hlinkClick r:id="rId16"/>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17"/>
              </a:rPr>
              <a:t>here</a:t>
            </a:r>
            <a:r>
              <a:rPr lang="en-US" sz="1100" dirty="0">
                <a:latin typeface="Baskerville" panose="02020502070401020303" pitchFamily="18" charset="0"/>
              </a:rPr>
              <a:t>.</a:t>
            </a:r>
          </a:p>
          <a:p>
            <a:r>
              <a:rPr lang="en-US" sz="1100" dirty="0">
                <a:latin typeface="Baskerville" panose="02020502070401020303" pitchFamily="18" charset="0"/>
              </a:rPr>
              <a:t>❖ Delaware: Download the PDF </a:t>
            </a:r>
            <a:r>
              <a:rPr lang="en-US" sz="1100" dirty="0">
                <a:latin typeface="Baskerville" panose="02020502070401020303" pitchFamily="18" charset="0"/>
                <a:hlinkClick r:id="rId18"/>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19"/>
              </a:rPr>
              <a:t>here</a:t>
            </a:r>
            <a:r>
              <a:rPr lang="en-US" sz="1100" dirty="0">
                <a:latin typeface="Baskerville" panose="02020502070401020303" pitchFamily="18" charset="0"/>
              </a:rPr>
              <a:t>.</a:t>
            </a:r>
          </a:p>
          <a:p>
            <a:r>
              <a:rPr lang="en-US" sz="1100" dirty="0">
                <a:latin typeface="Baskerville" panose="02020502070401020303" pitchFamily="18" charset="0"/>
              </a:rPr>
              <a:t>❖ Florida: Download the PDF </a:t>
            </a:r>
            <a:r>
              <a:rPr lang="en-US" sz="1100" dirty="0">
                <a:latin typeface="Baskerville" panose="02020502070401020303" pitchFamily="18" charset="0"/>
                <a:hlinkClick r:id="rId20"/>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21"/>
              </a:rPr>
              <a:t>here</a:t>
            </a:r>
            <a:r>
              <a:rPr lang="en-US" sz="1100" dirty="0">
                <a:latin typeface="Baskerville" panose="02020502070401020303" pitchFamily="18" charset="0"/>
              </a:rPr>
              <a:t>.</a:t>
            </a:r>
          </a:p>
          <a:p>
            <a:r>
              <a:rPr lang="en-US" sz="1100" dirty="0">
                <a:latin typeface="Baskerville" panose="02020502070401020303" pitchFamily="18" charset="0"/>
              </a:rPr>
              <a:t>❖ Georgia: Download the </a:t>
            </a:r>
            <a:r>
              <a:rPr lang="en-US" sz="1100" dirty="0">
                <a:latin typeface="Baskerville" panose="02020502070401020303" pitchFamily="18" charset="0"/>
                <a:hlinkClick r:id="rId22"/>
              </a:rPr>
              <a:t>PDF here</a:t>
            </a:r>
            <a:r>
              <a:rPr lang="en-US" sz="1100" dirty="0">
                <a:latin typeface="Baskerville" panose="02020502070401020303" pitchFamily="18" charset="0"/>
              </a:rPr>
              <a:t>. Download the PPT </a:t>
            </a:r>
            <a:r>
              <a:rPr lang="en-US" sz="1100" dirty="0">
                <a:latin typeface="Baskerville" panose="02020502070401020303" pitchFamily="18" charset="0"/>
                <a:hlinkClick r:id="rId23"/>
              </a:rPr>
              <a:t>here.</a:t>
            </a:r>
            <a:endParaRPr lang="en-US" sz="1100" dirty="0">
              <a:latin typeface="Baskerville" panose="02020502070401020303" pitchFamily="18" charset="0"/>
            </a:endParaRPr>
          </a:p>
          <a:p>
            <a:r>
              <a:rPr lang="en-US" sz="1100" dirty="0">
                <a:latin typeface="Baskerville" panose="02020502070401020303" pitchFamily="18" charset="0"/>
              </a:rPr>
              <a:t>❖ Hawaii: Download the PDF </a:t>
            </a:r>
            <a:r>
              <a:rPr lang="en-US" sz="1100" dirty="0">
                <a:latin typeface="Baskerville" panose="02020502070401020303" pitchFamily="18" charset="0"/>
                <a:hlinkClick r:id="rId24"/>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25"/>
              </a:rPr>
              <a:t>here</a:t>
            </a:r>
            <a:r>
              <a:rPr lang="en-US" sz="1100" dirty="0">
                <a:latin typeface="Baskerville" panose="02020502070401020303" pitchFamily="18" charset="0"/>
              </a:rPr>
              <a:t>.</a:t>
            </a:r>
          </a:p>
          <a:p>
            <a:r>
              <a:rPr lang="en-US" sz="1100" dirty="0">
                <a:latin typeface="Baskerville" panose="02020502070401020303" pitchFamily="18" charset="0"/>
              </a:rPr>
              <a:t>❖ Idaho: Download the PDF </a:t>
            </a:r>
            <a:r>
              <a:rPr lang="en-US" sz="1100" dirty="0">
                <a:latin typeface="Baskerville" panose="02020502070401020303" pitchFamily="18" charset="0"/>
                <a:hlinkClick r:id="rId26"/>
              </a:rPr>
              <a:t>here. </a:t>
            </a:r>
            <a:r>
              <a:rPr lang="en-US" sz="1100" dirty="0">
                <a:latin typeface="Baskerville" panose="02020502070401020303" pitchFamily="18" charset="0"/>
              </a:rPr>
              <a:t>Download the PPT </a:t>
            </a:r>
            <a:r>
              <a:rPr lang="en-US" sz="1100" dirty="0">
                <a:latin typeface="Baskerville" panose="02020502070401020303" pitchFamily="18" charset="0"/>
                <a:hlinkClick r:id="rId27"/>
              </a:rPr>
              <a:t>here.</a:t>
            </a:r>
            <a:endParaRPr lang="en-US" sz="1100" dirty="0">
              <a:latin typeface="Baskerville" panose="02020502070401020303" pitchFamily="18" charset="0"/>
            </a:endParaRPr>
          </a:p>
          <a:p>
            <a:r>
              <a:rPr lang="en-US" sz="1100" dirty="0">
                <a:latin typeface="Baskerville" panose="02020502070401020303" pitchFamily="18" charset="0"/>
              </a:rPr>
              <a:t>❖ Illinois: Download the PDF </a:t>
            </a:r>
            <a:r>
              <a:rPr lang="en-US" sz="1100" dirty="0">
                <a:latin typeface="Baskerville" panose="02020502070401020303" pitchFamily="18" charset="0"/>
                <a:hlinkClick r:id="rId28"/>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29"/>
              </a:rPr>
              <a:t>here</a:t>
            </a:r>
            <a:r>
              <a:rPr lang="en-US" sz="1100" dirty="0">
                <a:latin typeface="Baskerville" panose="02020502070401020303" pitchFamily="18" charset="0"/>
              </a:rPr>
              <a:t>.</a:t>
            </a:r>
          </a:p>
          <a:p>
            <a:r>
              <a:rPr lang="en-US" sz="1100" dirty="0">
                <a:latin typeface="Baskerville" panose="02020502070401020303" pitchFamily="18" charset="0"/>
              </a:rPr>
              <a:t>❖ Indiana: Download the </a:t>
            </a:r>
            <a:r>
              <a:rPr lang="en-US" sz="1100" dirty="0">
                <a:latin typeface="Baskerville" panose="02020502070401020303" pitchFamily="18" charset="0"/>
                <a:hlinkClick r:id="rId30"/>
              </a:rPr>
              <a:t>PDF here</a:t>
            </a:r>
            <a:r>
              <a:rPr lang="en-US" sz="1100" dirty="0">
                <a:latin typeface="Baskerville" panose="02020502070401020303" pitchFamily="18" charset="0"/>
              </a:rPr>
              <a:t>. Download the PPT </a:t>
            </a:r>
            <a:r>
              <a:rPr lang="en-US" sz="1100" dirty="0">
                <a:latin typeface="Baskerville" panose="02020502070401020303" pitchFamily="18" charset="0"/>
                <a:hlinkClick r:id="rId31"/>
              </a:rPr>
              <a:t>here.</a:t>
            </a:r>
            <a:endParaRPr lang="en-US" sz="1100" dirty="0">
              <a:latin typeface="Baskerville" panose="02020502070401020303" pitchFamily="18" charset="0"/>
            </a:endParaRPr>
          </a:p>
          <a:p>
            <a:r>
              <a:rPr lang="en-US" sz="1100" dirty="0">
                <a:latin typeface="Baskerville" panose="02020502070401020303" pitchFamily="18" charset="0"/>
              </a:rPr>
              <a:t>❖ Iowa: Download the </a:t>
            </a:r>
            <a:r>
              <a:rPr lang="en-US" sz="1100" dirty="0">
                <a:latin typeface="Baskerville" panose="02020502070401020303" pitchFamily="18" charset="0"/>
                <a:hlinkClick r:id="rId32"/>
              </a:rPr>
              <a:t>PDF here</a:t>
            </a:r>
            <a:r>
              <a:rPr lang="en-US" sz="1100" dirty="0">
                <a:latin typeface="Baskerville" panose="02020502070401020303" pitchFamily="18" charset="0"/>
              </a:rPr>
              <a:t>. Download the PPT </a:t>
            </a:r>
            <a:r>
              <a:rPr lang="en-US" sz="1100" dirty="0">
                <a:latin typeface="Baskerville" panose="02020502070401020303" pitchFamily="18" charset="0"/>
                <a:hlinkClick r:id="rId33"/>
              </a:rPr>
              <a:t>here.</a:t>
            </a:r>
            <a:endParaRPr lang="en-US" sz="1100" dirty="0">
              <a:latin typeface="Baskerville" panose="02020502070401020303" pitchFamily="18" charset="0"/>
            </a:endParaRPr>
          </a:p>
          <a:p>
            <a:r>
              <a:rPr lang="en-US" sz="1100" dirty="0">
                <a:latin typeface="Baskerville" panose="02020502070401020303" pitchFamily="18" charset="0"/>
              </a:rPr>
              <a:t>❖ Kansas: Download the PDF </a:t>
            </a:r>
            <a:r>
              <a:rPr lang="en-US" sz="1100" dirty="0">
                <a:latin typeface="Baskerville" panose="02020502070401020303" pitchFamily="18" charset="0"/>
                <a:hlinkClick r:id="rId34"/>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35"/>
              </a:rPr>
              <a:t>here.</a:t>
            </a:r>
            <a:endParaRPr lang="en-US" sz="1100" dirty="0">
              <a:latin typeface="Baskerville" panose="02020502070401020303" pitchFamily="18" charset="0"/>
            </a:endParaRPr>
          </a:p>
          <a:p>
            <a:r>
              <a:rPr lang="en-US" sz="1100" dirty="0">
                <a:latin typeface="Baskerville" panose="02020502070401020303" pitchFamily="18" charset="0"/>
              </a:rPr>
              <a:t>❖ Kentucky: Download the </a:t>
            </a:r>
            <a:r>
              <a:rPr lang="en-US" sz="1100" dirty="0">
                <a:latin typeface="Baskerville" panose="02020502070401020303" pitchFamily="18" charset="0"/>
                <a:hlinkClick r:id="rId36"/>
              </a:rPr>
              <a:t>PDF here</a:t>
            </a:r>
            <a:r>
              <a:rPr lang="en-US" sz="1100" dirty="0">
                <a:latin typeface="Baskerville" panose="02020502070401020303" pitchFamily="18" charset="0"/>
              </a:rPr>
              <a:t>. Download the PPT </a:t>
            </a:r>
            <a:r>
              <a:rPr lang="en-US" sz="1100" dirty="0">
                <a:latin typeface="Baskerville" panose="02020502070401020303" pitchFamily="18" charset="0"/>
                <a:hlinkClick r:id="rId37"/>
              </a:rPr>
              <a:t>here</a:t>
            </a:r>
            <a:r>
              <a:rPr lang="en-US" sz="1100" dirty="0">
                <a:latin typeface="Baskerville" panose="02020502070401020303" pitchFamily="18" charset="0"/>
              </a:rPr>
              <a:t>.</a:t>
            </a:r>
          </a:p>
          <a:p>
            <a:r>
              <a:rPr lang="en-US" sz="1100" dirty="0">
                <a:latin typeface="Baskerville" panose="02020502070401020303" pitchFamily="18" charset="0"/>
              </a:rPr>
              <a:t>❖ Louisiana: Download the PDF </a:t>
            </a:r>
            <a:r>
              <a:rPr lang="en-US" sz="1100" dirty="0">
                <a:latin typeface="Baskerville" panose="02020502070401020303" pitchFamily="18" charset="0"/>
                <a:hlinkClick r:id="rId38"/>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39"/>
              </a:rPr>
              <a:t>here.</a:t>
            </a:r>
            <a:endParaRPr lang="en-US" sz="1100" dirty="0">
              <a:latin typeface="Baskerville" panose="02020502070401020303" pitchFamily="18" charset="0"/>
            </a:endParaRPr>
          </a:p>
          <a:p>
            <a:r>
              <a:rPr lang="en-US" sz="1100" dirty="0">
                <a:latin typeface="Baskerville" panose="02020502070401020303" pitchFamily="18" charset="0"/>
              </a:rPr>
              <a:t>❖ Maine: Download the PDF </a:t>
            </a:r>
            <a:r>
              <a:rPr lang="en-US" sz="1100" dirty="0">
                <a:latin typeface="Baskerville" panose="02020502070401020303" pitchFamily="18" charset="0"/>
                <a:hlinkClick r:id="rId40"/>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41"/>
              </a:rPr>
              <a:t>here</a:t>
            </a:r>
            <a:r>
              <a:rPr lang="en-US" sz="1100" dirty="0">
                <a:latin typeface="Baskerville" panose="02020502070401020303" pitchFamily="18" charset="0"/>
              </a:rPr>
              <a:t>.</a:t>
            </a:r>
          </a:p>
          <a:p>
            <a:r>
              <a:rPr lang="en-US" sz="1100" dirty="0">
                <a:latin typeface="Baskerville" panose="02020502070401020303" pitchFamily="18" charset="0"/>
              </a:rPr>
              <a:t>❖ Maryland: Download the PDF </a:t>
            </a:r>
            <a:r>
              <a:rPr lang="en-US" sz="1100" dirty="0">
                <a:latin typeface="Baskerville" panose="02020502070401020303" pitchFamily="18" charset="0"/>
                <a:hlinkClick r:id="rId42"/>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43"/>
              </a:rPr>
              <a:t>here</a:t>
            </a:r>
            <a:r>
              <a:rPr lang="en-US" sz="1100" dirty="0">
                <a:latin typeface="Baskerville" panose="02020502070401020303" pitchFamily="18" charset="0"/>
              </a:rPr>
              <a:t>.</a:t>
            </a:r>
          </a:p>
          <a:p>
            <a:r>
              <a:rPr lang="en-US" sz="1100" dirty="0">
                <a:latin typeface="Baskerville" panose="02020502070401020303" pitchFamily="18" charset="0"/>
              </a:rPr>
              <a:t>❖ Massachusetts: Download the PDF </a:t>
            </a:r>
            <a:r>
              <a:rPr lang="en-US" sz="1100" dirty="0">
                <a:latin typeface="Baskerville" panose="02020502070401020303" pitchFamily="18" charset="0"/>
                <a:hlinkClick r:id="rId44"/>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45"/>
              </a:rPr>
              <a:t>here.</a:t>
            </a:r>
            <a:endParaRPr lang="en-US" sz="1100" dirty="0">
              <a:latin typeface="Baskerville" panose="02020502070401020303" pitchFamily="18" charset="0"/>
            </a:endParaRPr>
          </a:p>
          <a:p>
            <a:r>
              <a:rPr lang="en-US" sz="1100" dirty="0">
                <a:latin typeface="Baskerville" panose="02020502070401020303" pitchFamily="18" charset="0"/>
              </a:rPr>
              <a:t>❖ Michigan: Download the PDF </a:t>
            </a:r>
            <a:r>
              <a:rPr lang="en-US" sz="1100" dirty="0">
                <a:latin typeface="Baskerville" panose="02020502070401020303" pitchFamily="18" charset="0"/>
                <a:hlinkClick r:id="rId46"/>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47"/>
              </a:rPr>
              <a:t>here.</a:t>
            </a:r>
            <a:endParaRPr lang="en-US" sz="1100" dirty="0">
              <a:latin typeface="Baskerville" panose="02020502070401020303" pitchFamily="18" charset="0"/>
            </a:endParaRPr>
          </a:p>
          <a:p>
            <a:r>
              <a:rPr lang="en-US" sz="1100" dirty="0">
                <a:latin typeface="Baskerville" panose="02020502070401020303" pitchFamily="18" charset="0"/>
              </a:rPr>
              <a:t>❖ Minnesota: Download the PDF </a:t>
            </a:r>
            <a:r>
              <a:rPr lang="en-US" sz="1100" dirty="0">
                <a:latin typeface="Baskerville" panose="02020502070401020303" pitchFamily="18" charset="0"/>
                <a:hlinkClick r:id="rId48"/>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49"/>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Mississippi: Download the PDF </a:t>
            </a:r>
            <a:r>
              <a:rPr lang="en-US" sz="1100" dirty="0">
                <a:latin typeface="Baskerville" panose="02020502070401020303" pitchFamily="18" charset="0"/>
                <a:hlinkClick r:id="rId50"/>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51"/>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Missouri: Download the PDF </a:t>
            </a:r>
            <a:r>
              <a:rPr lang="en-US" sz="1100" dirty="0">
                <a:latin typeface="Baskerville" panose="02020502070401020303" pitchFamily="18" charset="0"/>
                <a:hlinkClick r:id="rId52"/>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53"/>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 Montana: Download the PDF </a:t>
            </a:r>
            <a:r>
              <a:rPr lang="en-US" sz="1100" dirty="0">
                <a:latin typeface="Baskerville" panose="02020502070401020303" pitchFamily="18" charset="0"/>
                <a:hlinkClick r:id="rId54"/>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55"/>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Nebraska: Download the PDF </a:t>
            </a:r>
            <a:r>
              <a:rPr lang="en-US" sz="1100" dirty="0">
                <a:latin typeface="Baskerville" panose="02020502070401020303" pitchFamily="18" charset="0"/>
                <a:hlinkClick r:id="rId56"/>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57"/>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Nevada: Download the PDF </a:t>
            </a:r>
            <a:r>
              <a:rPr lang="en-US" sz="1100" dirty="0">
                <a:latin typeface="Baskerville" panose="02020502070401020303" pitchFamily="18" charset="0"/>
                <a:hlinkClick r:id="rId58"/>
              </a:rPr>
              <a:t>here. </a:t>
            </a:r>
            <a:r>
              <a:rPr lang="en-US" sz="1100" dirty="0">
                <a:latin typeface="Baskerville" panose="02020502070401020303" pitchFamily="18" charset="0"/>
              </a:rPr>
              <a:t>Download the PPT </a:t>
            </a:r>
            <a:r>
              <a:rPr lang="en-US" sz="1100" dirty="0">
                <a:latin typeface="Baskerville" panose="02020502070401020303" pitchFamily="18" charset="0"/>
                <a:hlinkClick r:id="rId59"/>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New Hampshire: Download the PDF </a:t>
            </a:r>
            <a:r>
              <a:rPr lang="en-US" sz="1100" dirty="0">
                <a:latin typeface="Baskerville" panose="02020502070401020303" pitchFamily="18" charset="0"/>
                <a:hlinkClick r:id="rId60"/>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61"/>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New Jersey: Download the PDF </a:t>
            </a:r>
            <a:r>
              <a:rPr lang="en-US" sz="1100" dirty="0">
                <a:latin typeface="Baskerville" panose="02020502070401020303" pitchFamily="18" charset="0"/>
                <a:hlinkClick r:id="rId62"/>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63"/>
              </a:rPr>
              <a:t>here.</a:t>
            </a:r>
            <a:endParaRPr lang="en-US" sz="1100" dirty="0">
              <a:latin typeface="Baskerville" panose="02020502070401020303" pitchFamily="18" charset="0"/>
            </a:endParaRPr>
          </a:p>
          <a:p>
            <a:pPr marL="171450" indent="-171450">
              <a:buFont typeface="Wingdings" pitchFamily="2" charset="2"/>
              <a:buChar char="v"/>
            </a:pPr>
            <a:r>
              <a:rPr lang="en-US" sz="1100" dirty="0">
                <a:latin typeface="Baskerville" panose="02020502070401020303" pitchFamily="18" charset="0"/>
              </a:rPr>
              <a:t>New Mexico: Download the PDF </a:t>
            </a:r>
            <a:r>
              <a:rPr lang="en-US" sz="1100" dirty="0">
                <a:latin typeface="Baskerville" panose="02020502070401020303" pitchFamily="18" charset="0"/>
                <a:hlinkClick r:id="rId64"/>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65"/>
              </a:rPr>
              <a:t>here</a:t>
            </a:r>
            <a:r>
              <a:rPr lang="en-US" sz="1100" dirty="0">
                <a:latin typeface="Baskerville" panose="02020502070401020303" pitchFamily="18" charset="0"/>
              </a:rPr>
              <a:t>.</a:t>
            </a:r>
          </a:p>
          <a:p>
            <a:pPr marL="171450" indent="-171450">
              <a:buFont typeface="Wingdings" pitchFamily="2" charset="2"/>
              <a:buChar char="v"/>
            </a:pPr>
            <a:r>
              <a:rPr lang="en-US" sz="1100" dirty="0">
                <a:latin typeface="Baskerville" panose="02020502070401020303" pitchFamily="18" charset="0"/>
              </a:rPr>
              <a:t>New York: Download the PDF </a:t>
            </a:r>
            <a:r>
              <a:rPr lang="en-US" sz="1100" dirty="0">
                <a:latin typeface="Baskerville" panose="02020502070401020303" pitchFamily="18" charset="0"/>
                <a:hlinkClick r:id="rId66"/>
              </a:rPr>
              <a:t>here</a:t>
            </a:r>
            <a:r>
              <a:rPr lang="en-US" sz="1100" dirty="0">
                <a:latin typeface="Baskerville" panose="02020502070401020303" pitchFamily="18" charset="0"/>
              </a:rPr>
              <a:t>. Download the PPT </a:t>
            </a:r>
            <a:r>
              <a:rPr lang="en-US" sz="1100" dirty="0">
                <a:latin typeface="Baskerville" panose="02020502070401020303" pitchFamily="18" charset="0"/>
                <a:hlinkClick r:id="rId67"/>
              </a:rPr>
              <a:t>here.</a:t>
            </a:r>
            <a:endParaRPr lang="en-US" sz="1100" dirty="0">
              <a:latin typeface="Baskerville" panose="02020502070401020303" pitchFamily="18" charset="0"/>
            </a:endParaRPr>
          </a:p>
          <a:p>
            <a:endParaRPr lang="en-US" sz="1100" dirty="0">
              <a:latin typeface="Baskerville" panose="02020502070401020303" pitchFamily="18" charset="0"/>
            </a:endParaRPr>
          </a:p>
        </p:txBody>
      </p:sp>
      <p:sp>
        <p:nvSpPr>
          <p:cNvPr id="3" name="TextBox 2">
            <a:extLst>
              <a:ext uri="{FF2B5EF4-FFF2-40B4-BE49-F238E27FC236}">
                <a16:creationId xmlns:a16="http://schemas.microsoft.com/office/drawing/2014/main" id="{5963BCFA-3F74-4B9B-9D68-405395B4BA44}"/>
              </a:ext>
            </a:extLst>
          </p:cNvPr>
          <p:cNvSpPr txBox="1"/>
          <p:nvPr/>
        </p:nvSpPr>
        <p:spPr>
          <a:xfrm>
            <a:off x="4710896" y="1192192"/>
            <a:ext cx="4433104" cy="4708981"/>
          </a:xfrm>
          <a:prstGeom prst="rect">
            <a:avLst/>
          </a:prstGeom>
          <a:noFill/>
        </p:spPr>
        <p:txBody>
          <a:bodyPr wrap="square" rtlCol="0">
            <a:spAutoFit/>
          </a:bodyPr>
          <a:lstStyle/>
          <a:p>
            <a:pPr marL="285750" indent="-285750">
              <a:buFont typeface="Wingdings" pitchFamily="2" charset="2"/>
              <a:buChar char="v"/>
            </a:pPr>
            <a:r>
              <a:rPr lang="en-US" sz="1200" dirty="0">
                <a:latin typeface="Baskerville" panose="02020502070401020303" pitchFamily="18" charset="0"/>
              </a:rPr>
              <a:t>North Carolina: Download the </a:t>
            </a:r>
            <a:r>
              <a:rPr lang="en-US" sz="1200" dirty="0">
                <a:latin typeface="Baskerville" panose="02020502070401020303" pitchFamily="18" charset="0"/>
                <a:hlinkClick r:id="rId68"/>
              </a:rPr>
              <a:t>PDF here</a:t>
            </a:r>
            <a:r>
              <a:rPr lang="en-US" sz="1200" dirty="0">
                <a:latin typeface="Baskerville" panose="02020502070401020303" pitchFamily="18" charset="0"/>
              </a:rPr>
              <a:t>. Download the PPT </a:t>
            </a:r>
            <a:r>
              <a:rPr lang="en-US" sz="1200" dirty="0">
                <a:latin typeface="Baskerville" panose="02020502070401020303" pitchFamily="18" charset="0"/>
                <a:hlinkClick r:id="rId69"/>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North Dakota: Download the PDF </a:t>
            </a:r>
            <a:r>
              <a:rPr lang="en-US" sz="1200" dirty="0">
                <a:latin typeface="Baskerville" panose="02020502070401020303" pitchFamily="18" charset="0"/>
                <a:hlinkClick r:id="rId70"/>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71"/>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Ohio: Download the PDF </a:t>
            </a:r>
            <a:r>
              <a:rPr lang="en-US" sz="1200" dirty="0">
                <a:latin typeface="Baskerville" panose="02020502070401020303" pitchFamily="18" charset="0"/>
                <a:hlinkClick r:id="rId72"/>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73"/>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Oklahoma: Download the PDF </a:t>
            </a:r>
            <a:r>
              <a:rPr lang="en-US" sz="1200" dirty="0">
                <a:latin typeface="Baskerville" panose="02020502070401020303" pitchFamily="18" charset="0"/>
                <a:hlinkClick r:id="rId74"/>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75"/>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Oregon: Download the PDF </a:t>
            </a:r>
            <a:r>
              <a:rPr lang="en-US" sz="1200" dirty="0">
                <a:latin typeface="Baskerville" panose="02020502070401020303" pitchFamily="18" charset="0"/>
                <a:hlinkClick r:id="rId76"/>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77"/>
              </a:rPr>
              <a:t>here</a:t>
            </a:r>
            <a:r>
              <a:rPr lang="en-US" sz="1200" dirty="0">
                <a:latin typeface="Baskerville" panose="02020502070401020303" pitchFamily="18" charset="0"/>
              </a:rPr>
              <a:t>. </a:t>
            </a:r>
          </a:p>
          <a:p>
            <a:pPr marL="285750" indent="-285750">
              <a:buFont typeface="Wingdings" pitchFamily="2" charset="2"/>
              <a:buChar char="v"/>
            </a:pPr>
            <a:r>
              <a:rPr lang="en-US" sz="1200" dirty="0">
                <a:latin typeface="Baskerville" panose="02020502070401020303" pitchFamily="18" charset="0"/>
              </a:rPr>
              <a:t>Pennsylvania: Download the PDF </a:t>
            </a:r>
            <a:r>
              <a:rPr lang="en-US" sz="1200" dirty="0">
                <a:latin typeface="Baskerville" panose="02020502070401020303" pitchFamily="18" charset="0"/>
                <a:hlinkClick r:id="rId78"/>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79"/>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Rhode Island: Download the PDF </a:t>
            </a:r>
            <a:r>
              <a:rPr lang="en-US" sz="1200" dirty="0">
                <a:latin typeface="Baskerville" panose="02020502070401020303" pitchFamily="18" charset="0"/>
                <a:hlinkClick r:id="rId80"/>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81"/>
              </a:rPr>
              <a:t>here.</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South Carolina: Download the PDF </a:t>
            </a:r>
            <a:r>
              <a:rPr lang="en-US" sz="1200" dirty="0">
                <a:latin typeface="Baskerville" panose="02020502070401020303" pitchFamily="18" charset="0"/>
                <a:hlinkClick r:id="rId82"/>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83"/>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South Dakota: Download the PDF </a:t>
            </a:r>
            <a:r>
              <a:rPr lang="en-US" sz="1200" dirty="0">
                <a:latin typeface="Baskerville" panose="02020502070401020303" pitchFamily="18" charset="0"/>
                <a:hlinkClick r:id="rId84"/>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85"/>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Tennessee: Download the PDF </a:t>
            </a:r>
            <a:r>
              <a:rPr lang="en-US" sz="1200" dirty="0">
                <a:latin typeface="Baskerville" panose="02020502070401020303" pitchFamily="18" charset="0"/>
                <a:hlinkClick r:id="rId86"/>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87"/>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Texas: Download the PDF </a:t>
            </a:r>
            <a:r>
              <a:rPr lang="en-US" sz="1200" dirty="0">
                <a:latin typeface="Baskerville" panose="02020502070401020303" pitchFamily="18" charset="0"/>
                <a:hlinkClick r:id="rId88"/>
              </a:rPr>
              <a:t>here</a:t>
            </a:r>
            <a:r>
              <a:rPr lang="en-US" sz="1200" dirty="0">
                <a:latin typeface="Baskerville" panose="02020502070401020303" pitchFamily="18" charset="0"/>
              </a:rPr>
              <a:t>. Download the </a:t>
            </a:r>
            <a:r>
              <a:rPr lang="en-US" sz="1200" dirty="0">
                <a:latin typeface="Baskerville" panose="02020502070401020303" pitchFamily="18" charset="0"/>
                <a:hlinkClick r:id="rId89"/>
              </a:rPr>
              <a:t>PPT 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Utah: Download the PDF </a:t>
            </a:r>
            <a:r>
              <a:rPr lang="en-US" sz="1200" dirty="0">
                <a:latin typeface="Baskerville" panose="02020502070401020303" pitchFamily="18" charset="0"/>
                <a:hlinkClick r:id="rId90"/>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91"/>
              </a:rPr>
              <a:t>here</a:t>
            </a:r>
            <a:r>
              <a:rPr lang="en-US" sz="1200" dirty="0">
                <a:latin typeface="Baskerville" panose="02020502070401020303" pitchFamily="18" charset="0"/>
              </a:rPr>
              <a:t>. </a:t>
            </a:r>
          </a:p>
          <a:p>
            <a:pPr marL="285750" indent="-285750">
              <a:buFont typeface="Wingdings" pitchFamily="2" charset="2"/>
              <a:buChar char="v"/>
            </a:pPr>
            <a:r>
              <a:rPr lang="en-US" sz="1200" dirty="0">
                <a:latin typeface="Baskerville" panose="02020502070401020303" pitchFamily="18" charset="0"/>
              </a:rPr>
              <a:t>Vermont: Download the PDF </a:t>
            </a:r>
            <a:r>
              <a:rPr lang="en-US" sz="1200" dirty="0">
                <a:latin typeface="Baskerville" panose="02020502070401020303" pitchFamily="18" charset="0"/>
                <a:hlinkClick r:id="rId92"/>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93"/>
              </a:rPr>
              <a:t>here</a:t>
            </a:r>
            <a:r>
              <a:rPr lang="en-US" sz="1200" dirty="0">
                <a:latin typeface="Baskerville" panose="02020502070401020303" pitchFamily="18" charset="0"/>
              </a:rPr>
              <a:t>. </a:t>
            </a:r>
          </a:p>
          <a:p>
            <a:pPr marL="285750" indent="-285750">
              <a:buFont typeface="Wingdings" pitchFamily="2" charset="2"/>
              <a:buChar char="v"/>
            </a:pPr>
            <a:r>
              <a:rPr lang="en-US" sz="1200" dirty="0">
                <a:latin typeface="Baskerville" panose="02020502070401020303" pitchFamily="18" charset="0"/>
              </a:rPr>
              <a:t>Virginia: Download the PDF </a:t>
            </a:r>
            <a:r>
              <a:rPr lang="en-US" sz="1200" dirty="0">
                <a:latin typeface="Baskerville" panose="02020502070401020303" pitchFamily="18" charset="0"/>
                <a:hlinkClick r:id="rId94"/>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95"/>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Washington: Download the PDF </a:t>
            </a:r>
            <a:r>
              <a:rPr lang="en-US" sz="1200" dirty="0">
                <a:latin typeface="Baskerville" panose="02020502070401020303" pitchFamily="18" charset="0"/>
                <a:hlinkClick r:id="rId96"/>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97"/>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West Virginia: Download the PDF </a:t>
            </a:r>
            <a:r>
              <a:rPr lang="en-US" sz="1200" dirty="0">
                <a:latin typeface="Baskerville" panose="02020502070401020303" pitchFamily="18" charset="0"/>
                <a:hlinkClick r:id="rId98"/>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99"/>
              </a:rPr>
              <a:t>here.  </a:t>
            </a:r>
            <a:endParaRPr lang="en-US" sz="1200" dirty="0">
              <a:latin typeface="Baskerville" panose="02020502070401020303" pitchFamily="18" charset="0"/>
            </a:endParaRPr>
          </a:p>
          <a:p>
            <a:pPr marL="285750" indent="-285750">
              <a:buFont typeface="Wingdings" pitchFamily="2" charset="2"/>
              <a:buChar char="v"/>
            </a:pPr>
            <a:r>
              <a:rPr lang="en-US" sz="1200" dirty="0">
                <a:latin typeface="Baskerville" panose="02020502070401020303" pitchFamily="18" charset="0"/>
              </a:rPr>
              <a:t>Wisconsin: Download the PDF </a:t>
            </a:r>
            <a:r>
              <a:rPr lang="en-US" sz="1200" dirty="0">
                <a:latin typeface="Baskerville" panose="02020502070401020303" pitchFamily="18" charset="0"/>
                <a:hlinkClick r:id="rId100"/>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101"/>
              </a:rPr>
              <a:t>here</a:t>
            </a:r>
            <a:r>
              <a:rPr lang="en-US" sz="1200" dirty="0">
                <a:latin typeface="Baskerville" panose="02020502070401020303" pitchFamily="18" charset="0"/>
              </a:rPr>
              <a:t>. </a:t>
            </a:r>
          </a:p>
          <a:p>
            <a:pPr marL="285750" indent="-285750">
              <a:buFont typeface="Wingdings" pitchFamily="2" charset="2"/>
              <a:buChar char="v"/>
            </a:pPr>
            <a:r>
              <a:rPr lang="en-US" sz="1200" dirty="0">
                <a:latin typeface="Baskerville" panose="02020502070401020303" pitchFamily="18" charset="0"/>
              </a:rPr>
              <a:t>Wyoming: Download the PDF </a:t>
            </a:r>
            <a:r>
              <a:rPr lang="en-US" sz="1200" dirty="0">
                <a:latin typeface="Baskerville" panose="02020502070401020303" pitchFamily="18" charset="0"/>
                <a:hlinkClick r:id="rId102"/>
              </a:rPr>
              <a:t>here</a:t>
            </a:r>
            <a:r>
              <a:rPr lang="en-US" sz="1200" dirty="0">
                <a:latin typeface="Baskerville" panose="02020502070401020303" pitchFamily="18" charset="0"/>
              </a:rPr>
              <a:t>. Download the PPT </a:t>
            </a:r>
            <a:r>
              <a:rPr lang="en-US" sz="1200" dirty="0">
                <a:latin typeface="Baskerville" panose="02020502070401020303" pitchFamily="18" charset="0"/>
                <a:hlinkClick r:id="rId103"/>
              </a:rPr>
              <a:t>here</a:t>
            </a:r>
            <a:endParaRPr lang="en-US" sz="1200" dirty="0">
              <a:latin typeface="Baskerville" panose="02020502070401020303" pitchFamily="18" charset="0"/>
            </a:endParaRPr>
          </a:p>
        </p:txBody>
      </p:sp>
      <p:sp>
        <p:nvSpPr>
          <p:cNvPr id="4" name="Title 3">
            <a:extLst>
              <a:ext uri="{FF2B5EF4-FFF2-40B4-BE49-F238E27FC236}">
                <a16:creationId xmlns:a16="http://schemas.microsoft.com/office/drawing/2014/main" id="{7C51F246-BC90-45AA-8480-C08C0FEB570A}"/>
              </a:ext>
            </a:extLst>
          </p:cNvPr>
          <p:cNvSpPr>
            <a:spLocks noGrp="1"/>
          </p:cNvSpPr>
          <p:nvPr>
            <p:ph type="title"/>
          </p:nvPr>
        </p:nvSpPr>
        <p:spPr/>
        <p:txBody>
          <a:bodyPr/>
          <a:lstStyle/>
          <a:p>
            <a:pPr algn="r"/>
            <a:r>
              <a:rPr lang="en-US" sz="3600" b="1" dirty="0">
                <a:solidFill>
                  <a:schemeClr val="bg1"/>
                </a:solidFill>
                <a:latin typeface="Baskerville Old Face" panose="020B0604020202020204" pitchFamily="18" charset="0"/>
              </a:rPr>
              <a:t>Use your local statistics and facts! </a:t>
            </a:r>
            <a:endParaRPr lang="en-US" sz="3600" dirty="0"/>
          </a:p>
        </p:txBody>
      </p:sp>
    </p:spTree>
    <p:extLst>
      <p:ext uri="{BB962C8B-B14F-4D97-AF65-F5344CB8AC3E}">
        <p14:creationId xmlns:p14="http://schemas.microsoft.com/office/powerpoint/2010/main" val="110003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54B0-99F0-45A3-B28A-6925D233A96D}"/>
              </a:ext>
            </a:extLst>
          </p:cNvPr>
          <p:cNvSpPr>
            <a:spLocks noGrp="1"/>
          </p:cNvSpPr>
          <p:nvPr>
            <p:ph type="title"/>
          </p:nvPr>
        </p:nvSpPr>
        <p:spPr/>
        <p:txBody>
          <a:bodyPr/>
          <a:lstStyle/>
          <a:p>
            <a:pPr algn="r"/>
            <a:r>
              <a:rPr lang="en-US" sz="3600" b="1" dirty="0">
                <a:solidFill>
                  <a:schemeClr val="bg1"/>
                </a:solidFill>
                <a:latin typeface="Baskerville Old Face" panose="020B0604020202020204" pitchFamily="18" charset="0"/>
              </a:rPr>
              <a:t>Find Your Employer Heroes</a:t>
            </a:r>
            <a:endParaRPr lang="en-US" sz="3600" dirty="0"/>
          </a:p>
        </p:txBody>
      </p:sp>
      <p:sp>
        <p:nvSpPr>
          <p:cNvPr id="3" name="Text Placeholder 2">
            <a:extLst>
              <a:ext uri="{FF2B5EF4-FFF2-40B4-BE49-F238E27FC236}">
                <a16:creationId xmlns:a16="http://schemas.microsoft.com/office/drawing/2014/main" id="{D7E54344-B463-4075-BBDE-04E7FE1A03E2}"/>
              </a:ext>
            </a:extLst>
          </p:cNvPr>
          <p:cNvSpPr>
            <a:spLocks noGrp="1"/>
          </p:cNvSpPr>
          <p:nvPr>
            <p:ph type="body" idx="1"/>
          </p:nvPr>
        </p:nvSpPr>
        <p:spPr/>
        <p:txBody>
          <a:bodyPr/>
          <a:lstStyle/>
          <a:p>
            <a:pPr algn="ctr"/>
            <a:r>
              <a:rPr lang="en-US" sz="2000" b="1" dirty="0">
                <a:latin typeface="Baskerville Old Face" panose="02020602080505020303" pitchFamily="18" charset="77"/>
              </a:rPr>
              <a:t>Every state needs “leadership employers.” EY, Prudential Financial, Procter &amp; Gamble, IBM, KPMG, Merck &amp; Co., AT&amp;T, Sodexo, Kaiser Permanente, Comcast, Walgreens, AMC Theaters, hospitals, senior living among others have found they can “do good and do well” at the same time.</a:t>
            </a:r>
          </a:p>
          <a:p>
            <a:pPr marL="285750" indent="-285750">
              <a:buFont typeface="Wingdings" pitchFamily="2" charset="2"/>
              <a:buChar char="v"/>
            </a:pPr>
            <a:r>
              <a:rPr lang="en-US" sz="1800" dirty="0">
                <a:latin typeface="Baskerville Old Face" panose="02020602080505020303" pitchFamily="18" charset="77"/>
                <a:hlinkClick r:id="rId2"/>
              </a:rPr>
              <a:t>http://abcn.ws/1GCPssI </a:t>
            </a:r>
            <a:endParaRPr lang="en-US" sz="1800" dirty="0">
              <a:latin typeface="Baskerville Old Face" panose="02020602080505020303" pitchFamily="18" charset="77"/>
            </a:endParaRPr>
          </a:p>
          <a:p>
            <a:pPr marL="285750" indent="-285750">
              <a:buFont typeface="Wingdings" pitchFamily="2" charset="2"/>
              <a:buChar char="v"/>
            </a:pPr>
            <a:r>
              <a:rPr lang="en-US" sz="1800" dirty="0">
                <a:latin typeface="Baskerville Old Face" panose="02020602080505020303" pitchFamily="18" charset="77"/>
                <a:hlinkClick r:id="rId3"/>
              </a:rPr>
              <a:t>http://nbcnews.to/1D4l0c3 </a:t>
            </a:r>
            <a:endParaRPr lang="en-US" sz="1800" dirty="0">
              <a:latin typeface="Baskerville Old Face" panose="02020602080505020303" pitchFamily="18" charset="77"/>
            </a:endParaRPr>
          </a:p>
          <a:p>
            <a:pPr marL="285750" indent="-285750">
              <a:buFont typeface="Wingdings" pitchFamily="2" charset="2"/>
              <a:buChar char="v"/>
            </a:pPr>
            <a:r>
              <a:rPr lang="en-US" sz="1800" dirty="0">
                <a:latin typeface="Baskerville Old Face" panose="02020602080505020303" pitchFamily="18" charset="77"/>
              </a:rPr>
              <a:t>The Business Case of Employing People with Disabilities (Tourism Research &amp; Hospitality Journal): </a:t>
            </a:r>
            <a:r>
              <a:rPr lang="en-US" sz="1800" dirty="0">
                <a:latin typeface="Baskerville Old Face" panose="02020602080505020303" pitchFamily="18" charset="77"/>
                <a:hlinkClick r:id="rId4"/>
              </a:rPr>
              <a:t>http://scitechnol.com/business-case-ofemploying-people-with-disabilitiesnl3W.php?article_id=169 </a:t>
            </a:r>
            <a:endParaRPr lang="en-US" sz="1800" dirty="0">
              <a:latin typeface="Baskerville Old Face" panose="02020602080505020303" pitchFamily="18" charset="77"/>
            </a:endParaRPr>
          </a:p>
          <a:p>
            <a:pPr marL="285750" indent="-285750">
              <a:buFont typeface="Wingdings" pitchFamily="2" charset="2"/>
              <a:buChar char="v"/>
            </a:pPr>
            <a:r>
              <a:rPr lang="en-US" sz="1800" dirty="0">
                <a:latin typeface="Baskerville Old Face" panose="02020602080505020303" pitchFamily="18" charset="77"/>
              </a:rPr>
              <a:t>People with Disabilities: A new model of productive labor (Advances in Hospitality): </a:t>
            </a:r>
            <a:r>
              <a:rPr lang="en-US" sz="1800" dirty="0">
                <a:latin typeface="Baskerville Old Face" panose="02020602080505020303" pitchFamily="18" charset="77"/>
                <a:hlinkClick r:id="rId5"/>
              </a:rPr>
              <a:t>http://www.ahtmm.com/proceedings/2012 /2ndahtmmc_submission_71.pdf</a:t>
            </a:r>
            <a:endParaRPr lang="en-US" sz="1800"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210353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AC1-AAC1-4F09-B758-B15B37DE51FA}"/>
              </a:ext>
            </a:extLst>
          </p:cNvPr>
          <p:cNvSpPr>
            <a:spLocks noGrp="1"/>
          </p:cNvSpPr>
          <p:nvPr>
            <p:ph type="title"/>
          </p:nvPr>
        </p:nvSpPr>
        <p:spPr>
          <a:xfrm>
            <a:off x="457221" y="0"/>
            <a:ext cx="8229599" cy="276999"/>
          </a:xfrm>
        </p:spPr>
        <p:txBody>
          <a:bodyPr/>
          <a:lstStyle/>
          <a:p>
            <a:pPr algn="r"/>
            <a:r>
              <a:rPr lang="en-US" sz="3600" b="1" dirty="0">
                <a:solidFill>
                  <a:schemeClr val="bg1"/>
                </a:solidFill>
                <a:latin typeface="Baskerville Old Face" panose="020B0604020202020204" pitchFamily="18" charset="0"/>
              </a:rPr>
              <a:t>Which Employers in Your State</a:t>
            </a:r>
            <a:br>
              <a:rPr lang="en-US" sz="3600" b="1" dirty="0">
                <a:solidFill>
                  <a:schemeClr val="bg1"/>
                </a:solidFill>
                <a:latin typeface="Baskerville Old Face" panose="020B0604020202020204" pitchFamily="18" charset="0"/>
              </a:rPr>
            </a:br>
            <a:r>
              <a:rPr lang="en-US" sz="3600" b="1" dirty="0">
                <a:solidFill>
                  <a:schemeClr val="bg1"/>
                </a:solidFill>
                <a:latin typeface="Baskerville Old Face" panose="020B0604020202020204" pitchFamily="18" charset="0"/>
              </a:rPr>
              <a:t>Must Meet 503 Rules (Hire </a:t>
            </a:r>
            <a:r>
              <a:rPr lang="en-US" sz="3600" b="1" dirty="0" err="1">
                <a:solidFill>
                  <a:schemeClr val="bg1"/>
                </a:solidFill>
                <a:latin typeface="Baskerville Old Face" panose="020B0604020202020204" pitchFamily="18" charset="0"/>
              </a:rPr>
              <a:t>PwDs</a:t>
            </a:r>
            <a:r>
              <a:rPr lang="en-US" sz="3600" b="1" dirty="0">
                <a:solidFill>
                  <a:schemeClr val="bg1"/>
                </a:solidFill>
                <a:latin typeface="Baskerville Old Face" panose="020B0604020202020204" pitchFamily="18" charset="0"/>
              </a:rPr>
              <a:t>)?</a:t>
            </a:r>
            <a:endParaRPr lang="en-US" sz="3600" dirty="0"/>
          </a:p>
        </p:txBody>
      </p:sp>
      <p:sp>
        <p:nvSpPr>
          <p:cNvPr id="3" name="Text Placeholder 2">
            <a:extLst>
              <a:ext uri="{FF2B5EF4-FFF2-40B4-BE49-F238E27FC236}">
                <a16:creationId xmlns:a16="http://schemas.microsoft.com/office/drawing/2014/main" id="{D49DA0B7-08A2-44B7-B496-A330C45B1E6B}"/>
              </a:ext>
            </a:extLst>
          </p:cNvPr>
          <p:cNvSpPr>
            <a:spLocks noGrp="1"/>
          </p:cNvSpPr>
          <p:nvPr>
            <p:ph type="body" idx="1"/>
          </p:nvPr>
        </p:nvSpPr>
        <p:spPr>
          <a:xfrm>
            <a:off x="457221" y="1135399"/>
            <a:ext cx="8229599" cy="276999"/>
          </a:xfrm>
        </p:spPr>
        <p:txBody>
          <a:bodyPr/>
          <a:lstStyle/>
          <a:p>
            <a:r>
              <a:rPr lang="en-US" sz="2800" dirty="0">
                <a:latin typeface="Baskerville" panose="02020502070401020303" pitchFamily="18" charset="0"/>
              </a:rPr>
              <a:t>Top Contractors</a:t>
            </a:r>
          </a:p>
          <a:p>
            <a:pPr marL="285750" indent="-285750">
              <a:buFont typeface="Wingdings" pitchFamily="2" charset="2"/>
              <a:buChar char="v"/>
            </a:pPr>
            <a:r>
              <a:rPr lang="en-US" sz="2000" dirty="0">
                <a:latin typeface="Baskerville" panose="02020502070401020303" pitchFamily="18" charset="0"/>
              </a:rPr>
              <a:t>General Dynamics Corp.</a:t>
            </a:r>
          </a:p>
          <a:p>
            <a:pPr marL="285750" indent="-285750">
              <a:buFont typeface="Wingdings" pitchFamily="2" charset="2"/>
              <a:buChar char="v"/>
            </a:pPr>
            <a:r>
              <a:rPr lang="en-US" sz="2000" dirty="0">
                <a:latin typeface="Baskerville" panose="02020502070401020303" pitchFamily="18" charset="0"/>
              </a:rPr>
              <a:t>Emergent </a:t>
            </a:r>
            <a:r>
              <a:rPr lang="en-US" sz="2000" dirty="0" err="1">
                <a:latin typeface="Baskerville" panose="02020502070401020303" pitchFamily="18" charset="0"/>
              </a:rPr>
              <a:t>Biosolutions</a:t>
            </a:r>
            <a:r>
              <a:rPr lang="en-US" sz="2000" dirty="0">
                <a:latin typeface="Baskerville" panose="02020502070401020303" pitchFamily="18" charset="0"/>
              </a:rPr>
              <a:t> Inc.</a:t>
            </a:r>
          </a:p>
          <a:p>
            <a:pPr marL="285750" indent="-285750">
              <a:buFont typeface="Wingdings" pitchFamily="2" charset="2"/>
              <a:buChar char="v"/>
            </a:pPr>
            <a:r>
              <a:rPr lang="en-US" sz="2000" dirty="0">
                <a:latin typeface="Baskerville" panose="02020502070401020303" pitchFamily="18" charset="0"/>
              </a:rPr>
              <a:t>BAE Systems PLC</a:t>
            </a:r>
          </a:p>
          <a:p>
            <a:pPr marL="285750" indent="-285750">
              <a:buFont typeface="Wingdings" pitchFamily="2" charset="2"/>
              <a:buChar char="v"/>
            </a:pPr>
            <a:r>
              <a:rPr lang="en-US" sz="2000" dirty="0">
                <a:latin typeface="Baskerville" panose="02020502070401020303" pitchFamily="18" charset="0"/>
              </a:rPr>
              <a:t>Kelly Service Inc.</a:t>
            </a:r>
          </a:p>
          <a:p>
            <a:pPr marL="285750" indent="-285750">
              <a:buFont typeface="Wingdings" pitchFamily="2" charset="2"/>
              <a:buChar char="v"/>
            </a:pPr>
            <a:r>
              <a:rPr lang="en-US" sz="2000" dirty="0">
                <a:latin typeface="Baskerville" panose="02020502070401020303" pitchFamily="18" charset="0"/>
              </a:rPr>
              <a:t>Kellogg Company</a:t>
            </a:r>
            <a:endParaRPr lang="en-US" dirty="0">
              <a:latin typeface="Baskerville" panose="02020502070401020303" pitchFamily="18" charset="0"/>
            </a:endParaRPr>
          </a:p>
          <a:p>
            <a:r>
              <a:rPr lang="en-US" sz="2800" dirty="0">
                <a:latin typeface="Baskerville" panose="02020502070401020303" pitchFamily="18" charset="0"/>
              </a:rPr>
              <a:t>Complete List: </a:t>
            </a:r>
            <a:r>
              <a:rPr lang="en-US" sz="2800" dirty="0">
                <a:latin typeface="Baskerville" panose="02020502070401020303" pitchFamily="18" charset="0"/>
                <a:hlinkClick r:id="rId2"/>
              </a:rPr>
              <a:t>Fed Spending Website</a:t>
            </a:r>
            <a:endParaRPr lang="en-US" sz="2800" dirty="0">
              <a:latin typeface="Baskerville" panose="02020502070401020303" pitchFamily="18" charset="0"/>
            </a:endParaRPr>
          </a:p>
          <a:p>
            <a:r>
              <a:rPr lang="en-US" dirty="0">
                <a:latin typeface="Baskerville" panose="02020502070401020303" pitchFamily="18" charset="0"/>
                <a:hlinkClick r:id="rId2"/>
              </a:rPr>
              <a:t>http://www.fedspending.org/fpds/fpds.php?stateCode=MI&amp;sortp=r&amp;detail=-1&amp;datype=T&amp;reptype=p&amp;database=fpds&amp;fiscal_year=2012&amp;submit=GO</a:t>
            </a:r>
            <a:endParaRPr lang="en-US" dirty="0">
              <a:latin typeface="Baskerville" panose="02020502070401020303" pitchFamily="18" charset="0"/>
            </a:endParaRPr>
          </a:p>
          <a:p>
            <a:r>
              <a:rPr lang="en-US" sz="2800" dirty="0">
                <a:latin typeface="Baskerville" panose="02020502070401020303" pitchFamily="18" charset="0"/>
              </a:rPr>
              <a:t>Complete Federal Lists of 2006-2013: </a:t>
            </a:r>
            <a:r>
              <a:rPr lang="en-US" sz="2800" dirty="0">
                <a:latin typeface="Baskerville" panose="02020502070401020303" pitchFamily="18" charset="0"/>
                <a:hlinkClick r:id="rId3"/>
              </a:rPr>
              <a:t>Federal Procurement Data System Website</a:t>
            </a:r>
            <a:r>
              <a:rPr lang="en-US" sz="2800" dirty="0">
                <a:latin typeface="Baskerville" panose="02020502070401020303" pitchFamily="18" charset="0"/>
              </a:rPr>
              <a:t> </a:t>
            </a:r>
          </a:p>
          <a:p>
            <a:r>
              <a:rPr lang="en-US" dirty="0">
                <a:latin typeface="Baskerville" panose="02020502070401020303" pitchFamily="18" charset="0"/>
                <a:hlinkClick r:id="rId3"/>
              </a:rPr>
              <a:t>https://www.fpds.gov/fpdsng_cms/index.php/en/reports/62-top-100-contractors-report3.html</a:t>
            </a:r>
            <a:endParaRPr lang="en-US" dirty="0">
              <a:latin typeface="Baskerville" panose="02020502070401020303" pitchFamily="18" charset="0"/>
            </a:endParaRPr>
          </a:p>
          <a:p>
            <a:r>
              <a:rPr lang="en-US" sz="2800" dirty="0">
                <a:latin typeface="Baskerville" panose="02020502070401020303" pitchFamily="18" charset="0"/>
              </a:rPr>
              <a:t>How to Get Started</a:t>
            </a:r>
          </a:p>
          <a:p>
            <a:r>
              <a:rPr lang="en-US" dirty="0">
                <a:latin typeface="Baskerville" panose="02020502070401020303" pitchFamily="18" charset="0"/>
              </a:rPr>
              <a:t>• Job Accommodation Network      </a:t>
            </a:r>
            <a:r>
              <a:rPr lang="en-US" dirty="0">
                <a:latin typeface="Baskerville" panose="02020502070401020303" pitchFamily="18" charset="0"/>
                <a:hlinkClick r:id="rId4"/>
              </a:rPr>
              <a:t>https://askjan.org</a:t>
            </a:r>
            <a:endParaRPr lang="en-US" dirty="0">
              <a:latin typeface="Baskerville" panose="02020502070401020303" pitchFamily="18" charset="0"/>
            </a:endParaRPr>
          </a:p>
          <a:p>
            <a:r>
              <a:rPr lang="en-US" dirty="0">
                <a:latin typeface="Baskerville" panose="02020502070401020303" pitchFamily="18" charset="0"/>
              </a:rPr>
              <a:t>• U.S. Business Leadership Network      </a:t>
            </a:r>
            <a:r>
              <a:rPr lang="en-US" dirty="0">
                <a:latin typeface="Baskerville" panose="02020502070401020303" pitchFamily="18" charset="0"/>
                <a:hlinkClick r:id="rId5"/>
              </a:rPr>
              <a:t>http://usbln.org</a:t>
            </a:r>
            <a:endParaRPr lang="en-US" dirty="0">
              <a:latin typeface="Baskerville" panose="02020502070401020303" pitchFamily="18" charset="0"/>
            </a:endParaRPr>
          </a:p>
          <a:p>
            <a:endParaRPr lang="en-US" dirty="0">
              <a:latin typeface="Baskerville" panose="02020502070401020303" pitchFamily="18" charset="0"/>
            </a:endParaRPr>
          </a:p>
          <a:p>
            <a:endParaRPr lang="en-US" dirty="0"/>
          </a:p>
        </p:txBody>
      </p:sp>
    </p:spTree>
    <p:extLst>
      <p:ext uri="{BB962C8B-B14F-4D97-AF65-F5344CB8AC3E}">
        <p14:creationId xmlns:p14="http://schemas.microsoft.com/office/powerpoint/2010/main" val="73011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4356-7862-43A6-AC5A-F00E2BE82090}"/>
              </a:ext>
            </a:extLst>
          </p:cNvPr>
          <p:cNvSpPr>
            <a:spLocks noGrp="1"/>
          </p:cNvSpPr>
          <p:nvPr>
            <p:ph type="title"/>
          </p:nvPr>
        </p:nvSpPr>
        <p:spPr/>
        <p:txBody>
          <a:bodyPr/>
          <a:lstStyle/>
          <a:p>
            <a:pPr algn="r"/>
            <a:r>
              <a:rPr lang="en-US" sz="3600" b="1" dirty="0">
                <a:solidFill>
                  <a:schemeClr val="bg1"/>
                </a:solidFill>
                <a:latin typeface="Baskerville Old Face" panose="02020602080505020303" pitchFamily="18" charset="77"/>
              </a:rPr>
              <a:t>More Information About ADA</a:t>
            </a:r>
            <a:endParaRPr lang="en-US" sz="3600" dirty="0"/>
          </a:p>
        </p:txBody>
      </p:sp>
      <p:sp>
        <p:nvSpPr>
          <p:cNvPr id="3" name="Text Placeholder 2">
            <a:extLst>
              <a:ext uri="{FF2B5EF4-FFF2-40B4-BE49-F238E27FC236}">
                <a16:creationId xmlns:a16="http://schemas.microsoft.com/office/drawing/2014/main" id="{E60B5F64-4D3A-4BDD-92B8-7BEDB1FC9DC3}"/>
              </a:ext>
            </a:extLst>
          </p:cNvPr>
          <p:cNvSpPr>
            <a:spLocks noGrp="1"/>
          </p:cNvSpPr>
          <p:nvPr>
            <p:ph type="body" idx="1"/>
          </p:nvPr>
        </p:nvSpPr>
        <p:spPr/>
        <p:txBody>
          <a:bodyPr/>
          <a:lstStyle/>
          <a:p>
            <a:pPr marL="285750" indent="-285750">
              <a:buFont typeface="Wingdings" pitchFamily="2" charset="2"/>
              <a:buChar char="v"/>
            </a:pPr>
            <a:r>
              <a:rPr lang="en-US" sz="3000" dirty="0">
                <a:latin typeface="Baskerville" panose="02020502070401020303" pitchFamily="18" charset="0"/>
              </a:rPr>
              <a:t>ADA Timeline: </a:t>
            </a:r>
            <a:r>
              <a:rPr lang="en-US" sz="3000" dirty="0">
                <a:latin typeface="Baskerville" panose="02020502070401020303" pitchFamily="18" charset="0"/>
                <a:hlinkClick r:id="rId2"/>
              </a:rPr>
              <a:t>http://www.dol.gov/featured/ada/</a:t>
            </a:r>
            <a:endParaRPr lang="en-US" sz="3000" dirty="0">
              <a:latin typeface="Baskerville" panose="02020502070401020303" pitchFamily="18" charset="0"/>
            </a:endParaRPr>
          </a:p>
          <a:p>
            <a:pPr marL="285750" indent="-285750">
              <a:buFont typeface="Wingdings" pitchFamily="2" charset="2"/>
              <a:buChar char="v"/>
            </a:pPr>
            <a:r>
              <a:rPr lang="en-US" sz="3000" dirty="0">
                <a:latin typeface="Baskerville" panose="02020502070401020303" pitchFamily="18" charset="0"/>
              </a:rPr>
              <a:t>Non-Discrimination Guide: </a:t>
            </a:r>
            <a:r>
              <a:rPr lang="en-US" sz="3000" dirty="0">
                <a:latin typeface="Baskerville" panose="02020502070401020303" pitchFamily="18" charset="0"/>
                <a:hlinkClick r:id="rId3"/>
              </a:rPr>
              <a:t>https://blog.dol.gov/2015/07/07/ensuring-equal-opportunity-atamerican-job-centers/</a:t>
            </a:r>
            <a:endParaRPr lang="en-US" sz="3000" dirty="0">
              <a:latin typeface="Baskerville" panose="02020502070401020303" pitchFamily="18" charset="0"/>
            </a:endParaRPr>
          </a:p>
          <a:p>
            <a:pPr marL="285750" indent="-285750">
              <a:buFont typeface="Wingdings" pitchFamily="2" charset="2"/>
              <a:buChar char="v"/>
            </a:pPr>
            <a:r>
              <a:rPr lang="en-US" sz="3000" dirty="0">
                <a:latin typeface="Baskerville" panose="02020502070401020303" pitchFamily="18" charset="0"/>
              </a:rPr>
              <a:t>Key Points on Disability and Occupational Projections Tables: </a:t>
            </a:r>
            <a:r>
              <a:rPr lang="en-US" sz="3000" dirty="0">
                <a:latin typeface="Baskerville" panose="02020502070401020303" pitchFamily="18" charset="0"/>
                <a:hlinkClick r:id="rId4"/>
              </a:rPr>
              <a:t>http://www.dol.gov/odep/pdf/20141022-KeyPoints.pdf</a:t>
            </a:r>
            <a:endParaRPr lang="en-US" sz="3000" dirty="0">
              <a:latin typeface="Baskerville" panose="02020502070401020303" pitchFamily="18" charset="0"/>
            </a:endParaRPr>
          </a:p>
          <a:p>
            <a:endParaRPr lang="en-US" sz="3000" dirty="0"/>
          </a:p>
        </p:txBody>
      </p:sp>
    </p:spTree>
    <p:extLst>
      <p:ext uri="{BB962C8B-B14F-4D97-AF65-F5344CB8AC3E}">
        <p14:creationId xmlns:p14="http://schemas.microsoft.com/office/powerpoint/2010/main" val="352497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25ED-B540-4EC8-A8DD-FC3EE053607B}"/>
              </a:ext>
            </a:extLst>
          </p:cNvPr>
          <p:cNvSpPr>
            <a:spLocks noGrp="1"/>
          </p:cNvSpPr>
          <p:nvPr>
            <p:ph type="title"/>
          </p:nvPr>
        </p:nvSpPr>
        <p:spPr/>
        <p:txBody>
          <a:bodyPr/>
          <a:lstStyle/>
          <a:p>
            <a:pPr algn="r"/>
            <a:r>
              <a:rPr lang="en-US" sz="3600" b="1" dirty="0">
                <a:solidFill>
                  <a:srgbClr val="FFFFFF"/>
                </a:solidFill>
                <a:latin typeface="Baskerville Old Face" panose="02020602080505020303" pitchFamily="18" charset="77"/>
                <a:ea typeface="Libre Baskerville"/>
                <a:cs typeface="Libre Baskerville"/>
                <a:sym typeface="Libre Baskerville"/>
              </a:rPr>
              <a:t>And Finally…Pitching Your Story or Op-ed</a:t>
            </a:r>
            <a:br>
              <a:rPr lang="en-US" sz="3600" b="1" dirty="0">
                <a:solidFill>
                  <a:srgbClr val="FFFFFF"/>
                </a:solidFill>
                <a:latin typeface="Baskerville Old Face" panose="02020602080505020303" pitchFamily="18" charset="77"/>
                <a:ea typeface="Libre Baskerville"/>
                <a:cs typeface="Libre Baskerville"/>
                <a:sym typeface="Libre Baskerville"/>
              </a:rPr>
            </a:br>
            <a:endParaRPr lang="en-US" sz="3600" dirty="0"/>
          </a:p>
        </p:txBody>
      </p:sp>
      <p:sp>
        <p:nvSpPr>
          <p:cNvPr id="3" name="Text Placeholder 2">
            <a:extLst>
              <a:ext uri="{FF2B5EF4-FFF2-40B4-BE49-F238E27FC236}">
                <a16:creationId xmlns:a16="http://schemas.microsoft.com/office/drawing/2014/main" id="{22603DE1-8C5F-42F3-B60F-B44EC2B2CFFB}"/>
              </a:ext>
            </a:extLst>
          </p:cNvPr>
          <p:cNvSpPr>
            <a:spLocks noGrp="1"/>
          </p:cNvSpPr>
          <p:nvPr>
            <p:ph type="body" idx="1"/>
          </p:nvPr>
        </p:nvSpPr>
        <p:spPr/>
        <p:txBody>
          <a:bodyPr/>
          <a:lstStyle/>
          <a:p>
            <a:pPr marL="285750" indent="-285750">
              <a:buFont typeface="Wingdings" pitchFamily="2" charset="2"/>
              <a:buChar char="v"/>
            </a:pPr>
            <a:r>
              <a:rPr lang="en-US" sz="2400" dirty="0">
                <a:latin typeface="Baskerville" panose="02020502070401020303" pitchFamily="18" charset="0"/>
              </a:rPr>
              <a:t>Decide where you want to get press/publish your op-ed. Consider regional/personal ties. It still counts if it’s not in The New York Times. </a:t>
            </a:r>
          </a:p>
          <a:p>
            <a:pPr marL="285750" indent="-285750">
              <a:buFont typeface="Wingdings" pitchFamily="2" charset="2"/>
              <a:buChar char="v"/>
            </a:pPr>
            <a:r>
              <a:rPr lang="en-US" sz="2400" dirty="0">
                <a:latin typeface="Baskerville" panose="02020502070401020303" pitchFamily="18" charset="0"/>
              </a:rPr>
              <a:t>Who do you know? If you have ties to an editorial board member, email your op-ed or press release directly to them. </a:t>
            </a:r>
          </a:p>
          <a:p>
            <a:pPr marL="285750" indent="-285750">
              <a:buFont typeface="Wingdings" pitchFamily="2" charset="2"/>
              <a:buChar char="v"/>
            </a:pPr>
            <a:r>
              <a:rPr lang="en-US" sz="2400" dirty="0">
                <a:latin typeface="Baskerville" panose="02020502070401020303" pitchFamily="18" charset="0"/>
              </a:rPr>
              <a:t>If possible, send by email with a short note to introduce yourself, your topic and its relevance (the news hook). Do coffee! </a:t>
            </a:r>
          </a:p>
          <a:p>
            <a:pPr marL="285750" indent="-285750">
              <a:buFont typeface="Wingdings" pitchFamily="2" charset="2"/>
              <a:buChar char="v"/>
            </a:pPr>
            <a:r>
              <a:rPr lang="en-US" sz="2400" dirty="0">
                <a:latin typeface="Baskerville" panose="02020502070401020303" pitchFamily="18" charset="0"/>
              </a:rPr>
              <a:t>Include your full name, telephone number and email. Publications often call/email to verify your identity. </a:t>
            </a:r>
          </a:p>
          <a:p>
            <a:pPr marL="285750" indent="-285750">
              <a:buFont typeface="Wingdings" pitchFamily="2" charset="2"/>
              <a:buChar char="v"/>
            </a:pPr>
            <a:r>
              <a:rPr lang="en-US" sz="2400" dirty="0">
                <a:latin typeface="Baskerville" panose="02020502070401020303" pitchFamily="18" charset="0"/>
              </a:rPr>
              <a:t>Paste – don’t attach – your op-ed or release into the email.</a:t>
            </a:r>
          </a:p>
          <a:p>
            <a:endParaRPr lang="en-US" sz="2400" dirty="0"/>
          </a:p>
        </p:txBody>
      </p:sp>
    </p:spTree>
    <p:extLst>
      <p:ext uri="{BB962C8B-B14F-4D97-AF65-F5344CB8AC3E}">
        <p14:creationId xmlns:p14="http://schemas.microsoft.com/office/powerpoint/2010/main" val="920074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6665-9F61-4C19-85BD-ACA2D3F601EB}"/>
              </a:ext>
            </a:extLst>
          </p:cNvPr>
          <p:cNvSpPr>
            <a:spLocks noGrp="1"/>
          </p:cNvSpPr>
          <p:nvPr>
            <p:ph type="title"/>
          </p:nvPr>
        </p:nvSpPr>
        <p:spPr/>
        <p:txBody>
          <a:bodyPr/>
          <a:lstStyle/>
          <a:p>
            <a:pPr algn="r"/>
            <a:r>
              <a:rPr lang="en-US" sz="3600" b="1" dirty="0">
                <a:solidFill>
                  <a:schemeClr val="lt1"/>
                </a:solidFill>
                <a:latin typeface="Baskerville Old Face" panose="02020602080505020303" pitchFamily="18" charset="77"/>
                <a:ea typeface="Libre Baskerville"/>
                <a:cs typeface="Libre Baskerville"/>
                <a:sym typeface="Libre Baskerville"/>
              </a:rPr>
              <a:t>Where to Send it?</a:t>
            </a:r>
            <a:br>
              <a:rPr lang="en-US" sz="3600" b="1" dirty="0">
                <a:solidFill>
                  <a:schemeClr val="lt1"/>
                </a:solidFill>
                <a:latin typeface="Baskerville Old Face" panose="02020602080505020303" pitchFamily="18" charset="77"/>
                <a:ea typeface="Libre Baskerville"/>
                <a:cs typeface="Libre Baskerville"/>
                <a:sym typeface="Libre Baskerville"/>
              </a:rPr>
            </a:br>
            <a:endParaRPr lang="en-US" sz="3600" dirty="0"/>
          </a:p>
        </p:txBody>
      </p:sp>
      <p:sp>
        <p:nvSpPr>
          <p:cNvPr id="3" name="Text Placeholder 2">
            <a:extLst>
              <a:ext uri="{FF2B5EF4-FFF2-40B4-BE49-F238E27FC236}">
                <a16:creationId xmlns:a16="http://schemas.microsoft.com/office/drawing/2014/main" id="{F39DC97E-525E-44F9-80F6-E28BD1518268}"/>
              </a:ext>
            </a:extLst>
          </p:cNvPr>
          <p:cNvSpPr>
            <a:spLocks noGrp="1"/>
          </p:cNvSpPr>
          <p:nvPr>
            <p:ph type="body" idx="1"/>
          </p:nvPr>
        </p:nvSpPr>
        <p:spPr/>
        <p:txBody>
          <a:bodyPr/>
          <a:lstStyle/>
          <a:p>
            <a:pPr marL="285750" indent="-285750">
              <a:buFont typeface="Wingdings" pitchFamily="2" charset="2"/>
              <a:buChar char="v"/>
            </a:pPr>
            <a:r>
              <a:rPr lang="en-US" sz="3000" dirty="0">
                <a:latin typeface="Baskerville" panose="02020502070401020303" pitchFamily="18" charset="0"/>
              </a:rPr>
              <a:t>Check out guidelines for various publications &amp; alternative publication venues: </a:t>
            </a:r>
            <a:r>
              <a:rPr lang="en-US" sz="3000" dirty="0">
                <a:latin typeface="Baskerville" panose="02020502070401020303" pitchFamily="18" charset="0"/>
                <a:hlinkClick r:id="rId2"/>
              </a:rPr>
              <a:t>http://www.ccmc.org/node/16179 </a:t>
            </a:r>
            <a:endParaRPr lang="en-US" sz="3000" dirty="0">
              <a:latin typeface="Baskerville" panose="02020502070401020303" pitchFamily="18" charset="0"/>
            </a:endParaRPr>
          </a:p>
          <a:p>
            <a:pPr marL="285750" indent="-285750">
              <a:buFont typeface="Wingdings" pitchFamily="2" charset="2"/>
              <a:buChar char="v"/>
            </a:pPr>
            <a:r>
              <a:rPr lang="en-US" sz="3000" dirty="0">
                <a:latin typeface="Baskerville" panose="02020502070401020303" pitchFamily="18" charset="0"/>
              </a:rPr>
              <a:t>Google your top media outlets and then do searches on their websites. </a:t>
            </a:r>
          </a:p>
          <a:p>
            <a:pPr marL="285750" indent="-285750">
              <a:buFont typeface="Wingdings" pitchFamily="2" charset="2"/>
              <a:buChar char="v"/>
            </a:pPr>
            <a:r>
              <a:rPr lang="en-US" sz="3000" dirty="0">
                <a:latin typeface="Baskerville" panose="02020502070401020303" pitchFamily="18" charset="0"/>
              </a:rPr>
              <a:t>See which reporters cover disability issues at that media outlet.</a:t>
            </a:r>
          </a:p>
          <a:p>
            <a:endParaRPr lang="en-US" sz="3000" dirty="0"/>
          </a:p>
        </p:txBody>
      </p:sp>
    </p:spTree>
    <p:extLst>
      <p:ext uri="{BB962C8B-B14F-4D97-AF65-F5344CB8AC3E}">
        <p14:creationId xmlns:p14="http://schemas.microsoft.com/office/powerpoint/2010/main" val="201170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A9D3-679D-4F16-A6ED-9054AC54228A}"/>
              </a:ext>
            </a:extLst>
          </p:cNvPr>
          <p:cNvSpPr>
            <a:spLocks noGrp="1"/>
          </p:cNvSpPr>
          <p:nvPr>
            <p:ph type="title"/>
          </p:nvPr>
        </p:nvSpPr>
        <p:spPr/>
        <p:txBody>
          <a:bodyPr/>
          <a:lstStyle/>
          <a:p>
            <a:pPr algn="r"/>
            <a:r>
              <a:rPr lang="en-US" sz="3600" b="1" dirty="0">
                <a:solidFill>
                  <a:srgbClr val="FFFFFF"/>
                </a:solidFill>
                <a:latin typeface="Baskerville Old Face" panose="02020602080505020303" pitchFamily="18" charset="77"/>
                <a:cs typeface="Nobel-Bold"/>
              </a:rPr>
              <a:t>More Examples of Op-eds</a:t>
            </a:r>
            <a:endParaRPr lang="en-US" sz="3600" dirty="0"/>
          </a:p>
        </p:txBody>
      </p:sp>
      <p:sp>
        <p:nvSpPr>
          <p:cNvPr id="3" name="Text Placeholder 2">
            <a:extLst>
              <a:ext uri="{FF2B5EF4-FFF2-40B4-BE49-F238E27FC236}">
                <a16:creationId xmlns:a16="http://schemas.microsoft.com/office/drawing/2014/main" id="{8CBAAF61-E3CF-4BE2-8B14-1CADA5530E77}"/>
              </a:ext>
            </a:extLst>
          </p:cNvPr>
          <p:cNvSpPr>
            <a:spLocks noGrp="1"/>
          </p:cNvSpPr>
          <p:nvPr>
            <p:ph type="body" idx="1"/>
          </p:nvPr>
        </p:nvSpPr>
        <p:spPr/>
        <p:txBody>
          <a:bodyPr/>
          <a:lstStyle/>
          <a:p>
            <a:r>
              <a:rPr lang="en-US" sz="2000" dirty="0">
                <a:latin typeface="Baskerville" panose="02020502070401020303" pitchFamily="18" charset="0"/>
                <a:hlinkClick r:id="rId2"/>
              </a:rPr>
              <a:t>http://www.abqjournal.com/610907/opinion/people-with-disabilities-deserve-the-dignity-of-a-job.html</a:t>
            </a:r>
            <a:endParaRPr lang="en-US" sz="2000" dirty="0">
              <a:latin typeface="Baskerville" panose="02020502070401020303" pitchFamily="18" charset="0"/>
            </a:endParaRPr>
          </a:p>
          <a:p>
            <a:r>
              <a:rPr lang="en-US" sz="2000" dirty="0">
                <a:latin typeface="Baskerville" panose="02020502070401020303" pitchFamily="18" charset="0"/>
                <a:hlinkClick r:id="rId3"/>
              </a:rPr>
              <a:t>http://savannahnow.com/column/2015-05-30/opinion-we-must-do-better-people-disabilities</a:t>
            </a:r>
            <a:endParaRPr lang="en-US" sz="2000" dirty="0">
              <a:latin typeface="Baskerville" panose="02020502070401020303" pitchFamily="18" charset="0"/>
            </a:endParaRPr>
          </a:p>
          <a:p>
            <a:r>
              <a:rPr lang="en-US" sz="2000" dirty="0">
                <a:latin typeface="Baskerville" panose="02020502070401020303" pitchFamily="18" charset="0"/>
                <a:hlinkClick r:id="rId4"/>
              </a:rPr>
              <a:t>http://www.idahostatesman.com/2015/06/07/3836845_guest-opinion-idahos-citizens.html?rh=1</a:t>
            </a:r>
            <a:endParaRPr lang="en-US" sz="2000" dirty="0">
              <a:latin typeface="Baskerville" panose="02020502070401020303" pitchFamily="18" charset="0"/>
            </a:endParaRPr>
          </a:p>
          <a:p>
            <a:r>
              <a:rPr lang="en-US" sz="2000" dirty="0">
                <a:latin typeface="Baskerville" panose="02020502070401020303" pitchFamily="18" charset="0"/>
                <a:hlinkClick r:id="rId5"/>
              </a:rPr>
              <a:t>http://www.newsobserver.com/opinion/op-ed/article22373913.html</a:t>
            </a:r>
            <a:endParaRPr lang="en-US" sz="2000" dirty="0">
              <a:latin typeface="Baskerville" panose="02020502070401020303" pitchFamily="18" charset="0"/>
            </a:endParaRPr>
          </a:p>
          <a:p>
            <a:r>
              <a:rPr lang="en-US" sz="2000" dirty="0">
                <a:latin typeface="Baskerville" panose="02020502070401020303" pitchFamily="18" charset="0"/>
                <a:hlinkClick r:id="rId6"/>
              </a:rPr>
              <a:t>h</a:t>
            </a:r>
            <a:r>
              <a:rPr lang="en-US" sz="2000" dirty="0">
                <a:latin typeface="Baskerville" panose="02020502070401020303" pitchFamily="18" charset="0"/>
                <a:hlinkClick r:id="rId6"/>
              </a:rPr>
              <a:t>ttp://www.d5coalition.org/2015/06/celebrating-ada-its-time-to-add-a-disability-lens-to-our-philanthropy/</a:t>
            </a:r>
            <a:endParaRPr lang="en-US" sz="2000" dirty="0">
              <a:latin typeface="Baskerville" panose="02020502070401020303" pitchFamily="18" charset="0"/>
            </a:endParaRPr>
          </a:p>
          <a:p>
            <a:r>
              <a:rPr lang="en-US" sz="2000" dirty="0">
                <a:latin typeface="Baskerville" panose="02020502070401020303" pitchFamily="18" charset="0"/>
                <a:hlinkClick r:id="rId7"/>
              </a:rPr>
              <a:t>http://blog.ncrp.org/2015/07/respect-is-key-to-inclusive-funding.html</a:t>
            </a:r>
            <a:endParaRPr lang="en-US" sz="2000" dirty="0">
              <a:latin typeface="Baskerville" panose="02020502070401020303" pitchFamily="18" charset="0"/>
            </a:endParaRPr>
          </a:p>
          <a:p>
            <a:r>
              <a:rPr lang="en-US" sz="2000" dirty="0">
                <a:latin typeface="Baskerville" panose="02020502070401020303" pitchFamily="18" charset="0"/>
                <a:hlinkClick r:id="rId8"/>
              </a:rPr>
              <a:t>http://nonprofitquarterly.org/2015/04/17/the-workforce-innovation-and-opportunity-act-unprecedented-opportunities-for-philanthropists/</a:t>
            </a:r>
            <a:endParaRPr lang="en-US" sz="2000" dirty="0">
              <a:latin typeface="Baskerville" panose="02020502070401020303" pitchFamily="18" charset="0"/>
            </a:endParaRPr>
          </a:p>
          <a:p>
            <a:endParaRPr lang="en-US" sz="2000" dirty="0">
              <a:latin typeface="Baskerville" panose="02020502070401020303" pitchFamily="18" charset="0"/>
            </a:endParaRPr>
          </a:p>
          <a:p>
            <a:endParaRPr lang="en-US" dirty="0"/>
          </a:p>
        </p:txBody>
      </p:sp>
    </p:spTree>
    <p:extLst>
      <p:ext uri="{BB962C8B-B14F-4D97-AF65-F5344CB8AC3E}">
        <p14:creationId xmlns:p14="http://schemas.microsoft.com/office/powerpoint/2010/main" val="2781310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C2A5-4A80-408D-A21B-C822C8808087}"/>
              </a:ext>
            </a:extLst>
          </p:cNvPr>
          <p:cNvSpPr>
            <a:spLocks noGrp="1"/>
          </p:cNvSpPr>
          <p:nvPr>
            <p:ph type="title"/>
          </p:nvPr>
        </p:nvSpPr>
        <p:spPr/>
        <p:txBody>
          <a:bodyPr/>
          <a:lstStyle/>
          <a:p>
            <a:pPr algn="r"/>
            <a:r>
              <a:rPr lang="en-US" sz="3600" b="1" dirty="0">
                <a:solidFill>
                  <a:schemeClr val="bg1"/>
                </a:solidFill>
                <a:latin typeface="Baskerville Old Face" panose="020B0604020202020204" pitchFamily="18" charset="0"/>
              </a:rPr>
              <a:t>Q&amp;A</a:t>
            </a:r>
          </a:p>
        </p:txBody>
      </p:sp>
      <p:sp>
        <p:nvSpPr>
          <p:cNvPr id="3" name="Text Placeholder 2">
            <a:extLst>
              <a:ext uri="{FF2B5EF4-FFF2-40B4-BE49-F238E27FC236}">
                <a16:creationId xmlns:a16="http://schemas.microsoft.com/office/drawing/2014/main" id="{2E5E6A7D-24D1-487C-BDDF-6100BC5FA5E3}"/>
              </a:ext>
            </a:extLst>
          </p:cNvPr>
          <p:cNvSpPr>
            <a:spLocks noGrp="1"/>
          </p:cNvSpPr>
          <p:nvPr>
            <p:ph type="body" idx="1"/>
          </p:nvPr>
        </p:nvSpPr>
        <p:spPr/>
        <p:txBody>
          <a:bodyPr/>
          <a:lstStyle/>
          <a:p>
            <a:pPr algn="ctr"/>
            <a:r>
              <a:rPr lang="en-US" sz="3600" b="1" dirty="0">
                <a:latin typeface="Baskerville"/>
              </a:rPr>
              <a:t>Questions? </a:t>
            </a:r>
          </a:p>
          <a:p>
            <a:pPr algn="ctr"/>
            <a:r>
              <a:rPr lang="en-US" sz="3600" b="1" dirty="0">
                <a:latin typeface="Baskerville"/>
              </a:rPr>
              <a:t>Comments? </a:t>
            </a:r>
          </a:p>
          <a:p>
            <a:pPr algn="ctr"/>
            <a:r>
              <a:rPr lang="en-US" sz="3600" b="1" dirty="0">
                <a:latin typeface="Baskerville"/>
              </a:rPr>
              <a:t>How can we be helpful? </a:t>
            </a:r>
          </a:p>
        </p:txBody>
      </p:sp>
    </p:spTree>
    <p:extLst>
      <p:ext uri="{BB962C8B-B14F-4D97-AF65-F5344CB8AC3E}">
        <p14:creationId xmlns:p14="http://schemas.microsoft.com/office/powerpoint/2010/main" val="3680119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1" name="Shape 361"/>
          <p:cNvSpPr txBox="1"/>
          <p:nvPr/>
        </p:nvSpPr>
        <p:spPr>
          <a:xfrm>
            <a:off x="7290" y="1295400"/>
            <a:ext cx="9042705" cy="5455778"/>
          </a:xfrm>
          <a:prstGeom prst="rect">
            <a:avLst/>
          </a:prstGeom>
          <a:noFill/>
          <a:ln>
            <a:noFill/>
          </a:ln>
        </p:spPr>
        <p:txBody>
          <a:bodyPr wrap="square" lIns="91266" tIns="45622" rIns="91266" bIns="45622" anchor="t" anchorCtr="0">
            <a:noAutofit/>
          </a:bodyPr>
          <a:lstStyle/>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2015 Disability Status Report United States, Cornell University, 2015: </a:t>
            </a:r>
            <a:r>
              <a:rPr lang="en-US" u="sng" dirty="0">
                <a:solidFill>
                  <a:schemeClr val="hlink"/>
                </a:solidFill>
                <a:latin typeface="Libre Baskerville"/>
                <a:ea typeface="Libre Baskerville"/>
                <a:cs typeface="Libre Baskerville"/>
                <a:sym typeface="Libre Baskerville"/>
                <a:hlinkClick r:id="rId3"/>
              </a:rPr>
              <a:t>www.disabilitystatistics.org</a:t>
            </a:r>
          </a:p>
          <a:p>
            <a:pPr marL="12700" indent="-12700">
              <a:lnSpc>
                <a:spcPct val="90000"/>
              </a:lnSpc>
              <a:spcBef>
                <a:spcPts val="480"/>
              </a:spcBef>
              <a:buClr>
                <a:srgbClr val="000000"/>
              </a:buClr>
              <a:buSzPct val="100000"/>
              <a:buFont typeface="Libre Baskerville"/>
              <a:buChar char="❖"/>
            </a:pPr>
            <a:r>
              <a:rPr lang="en-US" dirty="0" err="1">
                <a:latin typeface="Libre Baskerville"/>
                <a:ea typeface="Libre Baskerville"/>
                <a:cs typeface="Libre Baskerville"/>
                <a:sym typeface="Libre Baskerville"/>
              </a:rPr>
              <a:t>Fedspending</a:t>
            </a:r>
            <a:r>
              <a:rPr lang="en-US" dirty="0">
                <a:latin typeface="Libre Baskerville"/>
                <a:ea typeface="Libre Baskerville"/>
                <a:cs typeface="Libre Baskerville"/>
                <a:sym typeface="Libre Baskerville"/>
              </a:rPr>
              <a:t>: </a:t>
            </a:r>
            <a:r>
              <a:rPr lang="en-US" u="sng" dirty="0">
                <a:solidFill>
                  <a:schemeClr val="hlink"/>
                </a:solidFill>
                <a:latin typeface="Libre Baskerville"/>
                <a:ea typeface="Libre Baskerville"/>
                <a:cs typeface="Libre Baskerville"/>
                <a:sym typeface="Libre Baskerville"/>
                <a:hlinkClick r:id="rId4"/>
              </a:rPr>
              <a:t>www.fedspending.org</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Project SEARCH: </a:t>
            </a:r>
            <a:r>
              <a:rPr lang="en-US" u="sng" dirty="0">
                <a:solidFill>
                  <a:schemeClr val="hlink"/>
                </a:solidFill>
                <a:latin typeface="Libre Baskerville"/>
                <a:ea typeface="Libre Baskerville"/>
                <a:cs typeface="Libre Baskerville"/>
                <a:sym typeface="Libre Baskerville"/>
                <a:hlinkClick r:id="rId5"/>
              </a:rPr>
              <a:t>www.projectsearch.us</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Job Accommodation Network: </a:t>
            </a:r>
            <a:r>
              <a:rPr lang="en-US" u="sng" dirty="0">
                <a:solidFill>
                  <a:schemeClr val="hlink"/>
                </a:solidFill>
                <a:latin typeface="Libre Baskerville"/>
                <a:ea typeface="Libre Baskerville"/>
                <a:cs typeface="Libre Baskerville"/>
                <a:sym typeface="Libre Baskerville"/>
                <a:hlinkClick r:id="rId6"/>
              </a:rPr>
              <a:t>https://askjan.org/</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State Vocational Rehabilitation Agency: </a:t>
            </a:r>
            <a:r>
              <a:rPr lang="en-US" u="sng" dirty="0">
                <a:solidFill>
                  <a:schemeClr val="hlink"/>
                </a:solidFill>
                <a:latin typeface="Libre Baskerville"/>
                <a:ea typeface="Libre Baskerville"/>
                <a:cs typeface="Libre Baskerville"/>
                <a:sym typeface="Libre Baskerville"/>
                <a:hlinkClick r:id="rId7"/>
              </a:rPr>
              <a:t>http://wdcrobcolp01.ed.gov/Programs/EROD/org_list.cfm?category_cd=SVR</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Selected Economic Characteristics for Civilian Noninstitutionalized Population by Disability Status, 2011-2015 ACS (focused on Long Beach)  </a:t>
            </a:r>
            <a:r>
              <a:rPr lang="en-US" u="sng" dirty="0">
                <a:solidFill>
                  <a:schemeClr val="hlink"/>
                </a:solidFill>
                <a:latin typeface="Libre Baskerville"/>
                <a:ea typeface="Libre Baskerville"/>
                <a:cs typeface="Libre Baskerville"/>
                <a:sym typeface="Libre Baskerville"/>
                <a:hlinkClick r:id="rId8"/>
              </a:rPr>
              <a:t>http://bit.ly/LBDisabilityjobs</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Local Disability Data for Planners (focused on Montgomery County) </a:t>
            </a:r>
            <a:r>
              <a:rPr lang="en-US" u="sng" dirty="0">
                <a:solidFill>
                  <a:schemeClr val="hlink"/>
                </a:solidFill>
                <a:latin typeface="Libre Baskerville"/>
                <a:ea typeface="Libre Baskerville"/>
                <a:cs typeface="Libre Baskerville"/>
                <a:sym typeface="Libre Baskerville"/>
                <a:hlinkClick r:id="rId9"/>
              </a:rPr>
              <a:t>http://bit.ly/MontgomeryCountydisabilityjobs</a:t>
            </a:r>
          </a:p>
          <a:p>
            <a:pPr indent="-88892">
              <a:lnSpc>
                <a:spcPct val="90000"/>
              </a:lnSpc>
              <a:spcBef>
                <a:spcPts val="480"/>
              </a:spcBef>
              <a:buClr>
                <a:srgbClr val="000000"/>
              </a:buClr>
            </a:pPr>
            <a:endParaRPr b="1" dirty="0">
              <a:solidFill>
                <a:srgbClr val="000090"/>
              </a:solidFill>
              <a:latin typeface="Libre Baskerville"/>
              <a:ea typeface="Libre Baskerville"/>
              <a:cs typeface="Libre Baskerville"/>
              <a:sym typeface="Libre Baskerville"/>
            </a:endParaRP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Jennifer Laszlo Mizrahi</a:t>
            </a:r>
          </a:p>
          <a:p>
            <a:pPr indent="-17462" algn="ctr">
              <a:lnSpc>
                <a:spcPct val="90000"/>
              </a:lnSpc>
              <a:spcBef>
                <a:spcPts val="480"/>
              </a:spcBef>
              <a:buClr>
                <a:schemeClr val="hlink"/>
              </a:buClr>
              <a:buSzPct val="25000"/>
            </a:pPr>
            <a:r>
              <a:rPr lang="en-US" sz="1100" b="1" u="sng" dirty="0">
                <a:solidFill>
                  <a:schemeClr val="hlink"/>
                </a:solidFill>
                <a:latin typeface="Libre Baskerville"/>
                <a:ea typeface="Libre Baskerville"/>
                <a:cs typeface="Libre Baskerville"/>
                <a:sym typeface="Libre Baskerville"/>
                <a:hlinkClick r:id="rId10"/>
              </a:rPr>
              <a:t>www.RespectAbility.org</a:t>
            </a: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Cell: (202) 365-0787</a:t>
            </a:r>
          </a:p>
          <a:p>
            <a:pPr indent="-17462" algn="ctr">
              <a:lnSpc>
                <a:spcPct val="90000"/>
              </a:lnSpc>
              <a:spcBef>
                <a:spcPts val="480"/>
              </a:spcBef>
              <a:buClr>
                <a:schemeClr val="hlink"/>
              </a:buClr>
              <a:buSzPct val="25000"/>
            </a:pPr>
            <a:r>
              <a:rPr lang="en-US" sz="1100" b="1" u="sng" dirty="0">
                <a:solidFill>
                  <a:schemeClr val="hlink"/>
                </a:solidFill>
                <a:latin typeface="Libre Baskerville"/>
                <a:ea typeface="Libre Baskerville"/>
                <a:cs typeface="Libre Baskerville"/>
                <a:sym typeface="Libre Baskerville"/>
                <a:hlinkClick r:id="rId11"/>
              </a:rPr>
              <a:t>JenniferM@RespectAbility.org</a:t>
            </a: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Twitter: </a:t>
            </a:r>
            <a:r>
              <a:rPr lang="en-US" sz="1100" b="1" u="sng" dirty="0">
                <a:solidFill>
                  <a:schemeClr val="hlink"/>
                </a:solidFill>
                <a:latin typeface="Libre Baskerville"/>
                <a:ea typeface="Libre Baskerville"/>
                <a:cs typeface="Libre Baskerville"/>
                <a:sym typeface="Libre Baskerville"/>
                <a:hlinkClick r:id="rId12"/>
              </a:rPr>
              <a:t>@</a:t>
            </a:r>
            <a:r>
              <a:rPr lang="en-US" sz="1100" b="1" u="sng" dirty="0" err="1">
                <a:solidFill>
                  <a:schemeClr val="hlink"/>
                </a:solidFill>
                <a:latin typeface="Libre Baskerville"/>
                <a:ea typeface="Libre Baskerville"/>
                <a:cs typeface="Libre Baskerville"/>
                <a:sym typeface="Libre Baskerville"/>
                <a:hlinkClick r:id="rId12"/>
              </a:rPr>
              <a:t>respect_ability</a:t>
            </a:r>
            <a:r>
              <a:rPr lang="en-US" sz="1100" b="1" u="sng" dirty="0">
                <a:solidFill>
                  <a:schemeClr val="hlink"/>
                </a:solidFill>
                <a:latin typeface="Libre Baskerville"/>
                <a:ea typeface="Libre Baskerville"/>
                <a:cs typeface="Libre Baskerville"/>
                <a:sym typeface="Libre Baskerville"/>
                <a:hlinkClick r:id="rId12"/>
              </a:rPr>
              <a:t> / </a:t>
            </a:r>
            <a:r>
              <a:rPr lang="en-US" sz="1100" b="1" u="sng" dirty="0">
                <a:solidFill>
                  <a:srgbClr val="0000FF"/>
                </a:solidFill>
                <a:latin typeface="Libre Baskerville"/>
                <a:ea typeface="Libre Baskerville"/>
                <a:cs typeface="Libre Baskerville"/>
                <a:sym typeface="Libre Baskerville"/>
              </a:rPr>
              <a:t>@</a:t>
            </a:r>
            <a:r>
              <a:rPr lang="en-US" sz="1100" b="1" u="sng" dirty="0" err="1">
                <a:solidFill>
                  <a:srgbClr val="0000FF"/>
                </a:solidFill>
                <a:latin typeface="Libre Baskerville"/>
                <a:ea typeface="Libre Baskerville"/>
                <a:cs typeface="Libre Baskerville"/>
                <a:sym typeface="Libre Baskerville"/>
              </a:rPr>
              <a:t>jewishinclusion</a:t>
            </a:r>
            <a:endParaRPr lang="en-US" sz="1100" b="1" u="sng" dirty="0">
              <a:solidFill>
                <a:srgbClr val="0000FF"/>
              </a:solidFill>
              <a:latin typeface="Libre Baskerville"/>
              <a:ea typeface="Libre Baskerville"/>
              <a:cs typeface="Libre Baskerville"/>
              <a:sym typeface="Libre Baskerville"/>
            </a:endParaRP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Facebook: </a:t>
            </a:r>
            <a:r>
              <a:rPr lang="en-US" sz="1100" b="1" u="sng" dirty="0">
                <a:solidFill>
                  <a:schemeClr val="hlink"/>
                </a:solidFill>
                <a:latin typeface="Libre Baskerville"/>
                <a:ea typeface="Libre Baskerville"/>
                <a:cs typeface="Libre Baskerville"/>
                <a:sym typeface="Libre Baskerville"/>
                <a:hlinkClick r:id="rId13"/>
              </a:rPr>
              <a:t>https://www.facebook.com/RespectAbilityUSA</a:t>
            </a:r>
            <a:r>
              <a:rPr lang="en-US" sz="1100" b="1" dirty="0">
                <a:solidFill>
                  <a:schemeClr val="dk1"/>
                </a:solidFill>
                <a:latin typeface="Libre Baskerville"/>
                <a:ea typeface="Libre Baskerville"/>
                <a:cs typeface="Libre Baskerville"/>
                <a:sym typeface="Libre Baskerville"/>
              </a:rPr>
              <a:t> </a:t>
            </a:r>
            <a:r>
              <a:rPr lang="en-US" sz="1100" b="1" dirty="0">
                <a:solidFill>
                  <a:srgbClr val="000090"/>
                </a:solidFill>
                <a:latin typeface="Libre Baskerville"/>
                <a:ea typeface="Libre Baskerville"/>
                <a:cs typeface="Libre Baskerville"/>
                <a:sym typeface="Libre Baskerville"/>
              </a:rPr>
              <a:t>and</a:t>
            </a:r>
            <a:r>
              <a:rPr lang="en-US" sz="1100" b="1" dirty="0">
                <a:solidFill>
                  <a:schemeClr val="dk1"/>
                </a:solidFill>
                <a:latin typeface="Libre Baskerville"/>
                <a:ea typeface="Libre Baskerville"/>
                <a:cs typeface="Libre Baskerville"/>
                <a:sym typeface="Libre Baskerville"/>
              </a:rPr>
              <a:t> </a:t>
            </a:r>
            <a:r>
              <a:rPr lang="en-US" sz="1100" b="1" u="sng" dirty="0">
                <a:solidFill>
                  <a:srgbClr val="0000FF"/>
                </a:solidFill>
                <a:latin typeface="Libre Baskerville"/>
                <a:ea typeface="Libre Baskerville"/>
                <a:cs typeface="Libre Baskerville"/>
                <a:sym typeface="Libre Baskerville"/>
              </a:rPr>
              <a:t>https://www.facebook.com/RespectAbility4All/</a:t>
            </a:r>
          </a:p>
          <a:p>
            <a:pPr indent="-88892" algn="ctr">
              <a:buClr>
                <a:srgbClr val="000000"/>
              </a:buClr>
            </a:pPr>
            <a:endParaRPr b="1" dirty="0">
              <a:solidFill>
                <a:srgbClr val="002060"/>
              </a:solidFill>
              <a:latin typeface="Libre Baskerville"/>
              <a:ea typeface="Libre Baskerville"/>
              <a:cs typeface="Libre Baskerville"/>
              <a:sym typeface="Libre Baskerville"/>
            </a:endParaRPr>
          </a:p>
          <a:p>
            <a:pPr indent="-88892" algn="ctr">
              <a:buClr>
                <a:srgbClr val="000000"/>
              </a:buClr>
            </a:pPr>
            <a:endParaRPr b="1" dirty="0">
              <a:solidFill>
                <a:srgbClr val="00206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nSpc>
                <a:spcPct val="90000"/>
              </a:lnSpc>
              <a:spcBef>
                <a:spcPts val="480"/>
              </a:spcBef>
              <a:buClr>
                <a:schemeClr val="dk1"/>
              </a:buClr>
            </a:pPr>
            <a:endParaRPr dirty="0">
              <a:latin typeface="Libre Baskerville"/>
              <a:ea typeface="Libre Baskerville"/>
              <a:cs typeface="Libre Baskerville"/>
              <a:sym typeface="Libre Baskerville"/>
            </a:endParaRPr>
          </a:p>
          <a:p>
            <a:pPr indent="-88892">
              <a:lnSpc>
                <a:spcPct val="90000"/>
              </a:lnSpc>
              <a:spcBef>
                <a:spcPts val="480"/>
              </a:spcBef>
              <a:buClr>
                <a:schemeClr val="dk1"/>
              </a:buClr>
            </a:pPr>
            <a:endParaRPr u="sng" dirty="0">
              <a:solidFill>
                <a:schemeClr val="hlink"/>
              </a:solidFill>
              <a:latin typeface="Libre Baskerville"/>
              <a:ea typeface="Libre Baskerville"/>
              <a:cs typeface="Libre Baskerville"/>
              <a:sym typeface="Libre Baskerville"/>
              <a:hlinkClick r:id="rId14"/>
            </a:endParaRPr>
          </a:p>
          <a:p>
            <a:pPr indent="-88892">
              <a:spcBef>
                <a:spcPts val="480"/>
              </a:spcBef>
              <a:buClr>
                <a:srgbClr val="000000"/>
              </a:buClr>
            </a:pPr>
            <a:endParaRPr u="sng" dirty="0">
              <a:solidFill>
                <a:schemeClr val="hlink"/>
              </a:solidFill>
              <a:latin typeface="Libre Baskerville"/>
              <a:ea typeface="Libre Baskerville"/>
              <a:cs typeface="Libre Baskerville"/>
              <a:sym typeface="Libre Baskerville"/>
              <a:hlinkClick r:id="rId14"/>
            </a:endParaRPr>
          </a:p>
        </p:txBody>
      </p:sp>
      <p:sp>
        <p:nvSpPr>
          <p:cNvPr id="2" name="Title 1">
            <a:extLst>
              <a:ext uri="{FF2B5EF4-FFF2-40B4-BE49-F238E27FC236}">
                <a16:creationId xmlns:a16="http://schemas.microsoft.com/office/drawing/2014/main" id="{E337D52D-CBA8-4408-8912-643561398E85}"/>
              </a:ext>
            </a:extLst>
          </p:cNvPr>
          <p:cNvSpPr>
            <a:spLocks noGrp="1"/>
          </p:cNvSpPr>
          <p:nvPr>
            <p:ph type="title" idx="4294967295"/>
          </p:nvPr>
        </p:nvSpPr>
        <p:spPr>
          <a:xfrm>
            <a:off x="820396" y="365015"/>
            <a:ext cx="8229599" cy="276999"/>
          </a:xfrm>
        </p:spPr>
        <p:txBody>
          <a:bodyPr/>
          <a:lstStyle/>
          <a:p>
            <a:pPr algn="r" rtl="0"/>
            <a:r>
              <a:rPr lang="en-US" sz="3600" b="1" i="0" dirty="0">
                <a:solidFill>
                  <a:srgbClr val="FFFFFF"/>
                </a:solidFill>
                <a:effectLst/>
                <a:latin typeface="Baskerville Old Face" panose="02020602080505020303" pitchFamily="18" charset="77"/>
                <a:ea typeface="Libre Baskerville" panose="020B0604020202020204" charset="0"/>
                <a:cs typeface="Libre Baskerville" panose="020B0604020202020204" charset="0"/>
              </a:rPr>
              <a:t>Resources / Contact Info</a:t>
            </a:r>
            <a:endParaRPr lang="en-US" sz="3600" b="1" dirty="0">
              <a:effectLst/>
              <a:latin typeface="Baskerville Old Face" panose="02020602080505020303" pitchFamily="18" charset="77"/>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2081E-03DC-4342-83CA-999041183024}"/>
              </a:ext>
            </a:extLst>
          </p:cNvPr>
          <p:cNvSpPr>
            <a:spLocks noGrp="1"/>
          </p:cNvSpPr>
          <p:nvPr>
            <p:ph type="title"/>
          </p:nvPr>
        </p:nvSpPr>
        <p:spPr/>
        <p:txBody>
          <a:bodyPr/>
          <a:lstStyle/>
          <a:p>
            <a:pPr algn="r"/>
            <a:r>
              <a:rPr lang="en-US" sz="3600" b="1" dirty="0">
                <a:solidFill>
                  <a:schemeClr val="bg1"/>
                </a:solidFill>
                <a:latin typeface="Baskerville" panose="02020502070401020303"/>
              </a:rPr>
              <a:t>Introducing Eleanor</a:t>
            </a:r>
          </a:p>
        </p:txBody>
      </p:sp>
      <p:pic>
        <p:nvPicPr>
          <p:cNvPr id="5" name="Picture 4" descr="Headshot of Eleanor Clift&#10;">
            <a:extLst>
              <a:ext uri="{FF2B5EF4-FFF2-40B4-BE49-F238E27FC236}">
                <a16:creationId xmlns:a16="http://schemas.microsoft.com/office/drawing/2014/main" id="{DF8B8E6A-8B3E-4488-8BA1-DB0C7BE252E3}"/>
              </a:ext>
            </a:extLst>
          </p:cNvPr>
          <p:cNvPicPr>
            <a:picLocks noChangeAspect="1"/>
          </p:cNvPicPr>
          <p:nvPr/>
        </p:nvPicPr>
        <p:blipFill>
          <a:blip r:embed="rId2"/>
          <a:stretch>
            <a:fillRect/>
          </a:stretch>
        </p:blipFill>
        <p:spPr>
          <a:xfrm>
            <a:off x="114159" y="2349500"/>
            <a:ext cx="4305441" cy="4305441"/>
          </a:xfrm>
          <a:prstGeom prst="rect">
            <a:avLst/>
          </a:prstGeom>
        </p:spPr>
      </p:pic>
      <p:sp>
        <p:nvSpPr>
          <p:cNvPr id="7" name="TextBox 6">
            <a:extLst>
              <a:ext uri="{FF2B5EF4-FFF2-40B4-BE49-F238E27FC236}">
                <a16:creationId xmlns:a16="http://schemas.microsoft.com/office/drawing/2014/main" id="{AC2FF13D-1931-4289-8A2A-C7020586F569}"/>
              </a:ext>
            </a:extLst>
          </p:cNvPr>
          <p:cNvSpPr txBox="1"/>
          <p:nvPr/>
        </p:nvSpPr>
        <p:spPr>
          <a:xfrm>
            <a:off x="4737100" y="2325441"/>
            <a:ext cx="3949700" cy="3785652"/>
          </a:xfrm>
          <a:prstGeom prst="rect">
            <a:avLst/>
          </a:prstGeom>
          <a:noFill/>
        </p:spPr>
        <p:txBody>
          <a:bodyPr wrap="square" rtlCol="0">
            <a:spAutoFit/>
          </a:bodyPr>
          <a:lstStyle/>
          <a:p>
            <a:r>
              <a:rPr lang="en-US" sz="2000" dirty="0">
                <a:latin typeface="Baskerville" panose="02020502070401020303" pitchFamily="18" charset="0"/>
              </a:rPr>
              <a:t>As a member of our board of directors, Clift contributes her knowledge as a renowned journalist. She had a career reporting with Newsweek and currently writes for the Daily Beast. Additionally, she was a panelist for the McLaughlin Report. Specializing on politics and culture, Clift has written numerous books and contributes her knowledge to various boards and councils. </a:t>
            </a:r>
          </a:p>
        </p:txBody>
      </p:sp>
      <p:sp>
        <p:nvSpPr>
          <p:cNvPr id="10" name="TextBox 9">
            <a:extLst>
              <a:ext uri="{FF2B5EF4-FFF2-40B4-BE49-F238E27FC236}">
                <a16:creationId xmlns:a16="http://schemas.microsoft.com/office/drawing/2014/main" id="{CA52CE99-1E6C-4EB1-9A41-DD2C99CF7BE8}"/>
              </a:ext>
            </a:extLst>
          </p:cNvPr>
          <p:cNvSpPr txBox="1"/>
          <p:nvPr/>
        </p:nvSpPr>
        <p:spPr>
          <a:xfrm>
            <a:off x="4737100" y="1656140"/>
            <a:ext cx="4231986" cy="646331"/>
          </a:xfrm>
          <a:prstGeom prst="rect">
            <a:avLst/>
          </a:prstGeom>
          <a:noFill/>
        </p:spPr>
        <p:txBody>
          <a:bodyPr wrap="square" rtlCol="0">
            <a:spAutoFit/>
          </a:bodyPr>
          <a:lstStyle/>
          <a:p>
            <a:r>
              <a:rPr lang="en-US" sz="3600" b="1" dirty="0">
                <a:latin typeface="Baskerville SemiBold" panose="02020502070401020303" pitchFamily="18" charset="0"/>
              </a:rPr>
              <a:t>Eleanor Clift</a:t>
            </a:r>
          </a:p>
        </p:txBody>
      </p:sp>
    </p:spTree>
    <p:extLst>
      <p:ext uri="{BB962C8B-B14F-4D97-AF65-F5344CB8AC3E}">
        <p14:creationId xmlns:p14="http://schemas.microsoft.com/office/powerpoint/2010/main" val="382908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dshot of Clarence Page&#10;">
            <a:extLst>
              <a:ext uri="{FF2B5EF4-FFF2-40B4-BE49-F238E27FC236}">
                <a16:creationId xmlns:a16="http://schemas.microsoft.com/office/drawing/2014/main" id="{934AF8F8-B9E3-47F3-B184-D5D2AD3ED636}"/>
              </a:ext>
            </a:extLst>
          </p:cNvPr>
          <p:cNvPicPr>
            <a:picLocks noChangeAspect="1"/>
          </p:cNvPicPr>
          <p:nvPr/>
        </p:nvPicPr>
        <p:blipFill>
          <a:blip r:embed="rId2"/>
          <a:stretch>
            <a:fillRect/>
          </a:stretch>
        </p:blipFill>
        <p:spPr>
          <a:xfrm>
            <a:off x="320771" y="1278824"/>
            <a:ext cx="3653368" cy="5480051"/>
          </a:xfrm>
          <a:prstGeom prst="rect">
            <a:avLst/>
          </a:prstGeom>
        </p:spPr>
      </p:pic>
      <p:sp>
        <p:nvSpPr>
          <p:cNvPr id="3" name="TextBox 2">
            <a:extLst>
              <a:ext uri="{FF2B5EF4-FFF2-40B4-BE49-F238E27FC236}">
                <a16:creationId xmlns:a16="http://schemas.microsoft.com/office/drawing/2014/main" id="{0F4CCF80-9E2C-4C97-A668-E39814099BD2}"/>
              </a:ext>
            </a:extLst>
          </p:cNvPr>
          <p:cNvSpPr txBox="1"/>
          <p:nvPr/>
        </p:nvSpPr>
        <p:spPr>
          <a:xfrm>
            <a:off x="4099126" y="1278824"/>
            <a:ext cx="4732973" cy="646331"/>
          </a:xfrm>
          <a:prstGeom prst="rect">
            <a:avLst/>
          </a:prstGeom>
          <a:noFill/>
        </p:spPr>
        <p:txBody>
          <a:bodyPr wrap="square" rtlCol="0">
            <a:spAutoFit/>
          </a:bodyPr>
          <a:lstStyle/>
          <a:p>
            <a:r>
              <a:rPr lang="en-US" sz="3600" b="1" dirty="0">
                <a:latin typeface="Baskerville SemiBold" panose="02020502070401020303" pitchFamily="18" charset="0"/>
              </a:rPr>
              <a:t>Clarence Page</a:t>
            </a:r>
          </a:p>
        </p:txBody>
      </p:sp>
      <p:sp>
        <p:nvSpPr>
          <p:cNvPr id="4" name="TextBox 3">
            <a:extLst>
              <a:ext uri="{FF2B5EF4-FFF2-40B4-BE49-F238E27FC236}">
                <a16:creationId xmlns:a16="http://schemas.microsoft.com/office/drawing/2014/main" id="{EE35CB07-D86F-41BB-8486-5608EA25C8E4}"/>
              </a:ext>
            </a:extLst>
          </p:cNvPr>
          <p:cNvSpPr txBox="1"/>
          <p:nvPr/>
        </p:nvSpPr>
        <p:spPr>
          <a:xfrm>
            <a:off x="4201610" y="2037144"/>
            <a:ext cx="4630489" cy="4093428"/>
          </a:xfrm>
          <a:prstGeom prst="rect">
            <a:avLst/>
          </a:prstGeom>
          <a:noFill/>
        </p:spPr>
        <p:txBody>
          <a:bodyPr wrap="square" rtlCol="0">
            <a:spAutoFit/>
          </a:bodyPr>
          <a:lstStyle/>
          <a:p>
            <a:r>
              <a:rPr lang="en-US" sz="2000" dirty="0">
                <a:latin typeface="Baskerville" panose="02020502070401020303" pitchFamily="18" charset="0"/>
              </a:rPr>
              <a:t>Page is a well known journalist and columnist that currently serves as a senior member of </a:t>
            </a:r>
            <a:r>
              <a:rPr lang="en-US" sz="2000" i="1" dirty="0">
                <a:latin typeface="Baskerville" panose="02020502070401020303" pitchFamily="18" charset="0"/>
              </a:rPr>
              <a:t>The Chicago Tribune</a:t>
            </a:r>
            <a:r>
              <a:rPr lang="en-US" sz="2000" dirty="0">
                <a:latin typeface="Baskerville" panose="02020502070401020303" pitchFamily="18" charset="0"/>
              </a:rPr>
              <a:t>’s Editorial Board. As a member of </a:t>
            </a:r>
            <a:r>
              <a:rPr lang="en-US" sz="2000" dirty="0" err="1">
                <a:latin typeface="Baskerville" panose="02020502070401020303" pitchFamily="18" charset="0"/>
              </a:rPr>
              <a:t>RespectAbility’s</a:t>
            </a:r>
            <a:r>
              <a:rPr lang="en-US" sz="2000" dirty="0">
                <a:latin typeface="Baskerville" panose="02020502070401020303" pitchFamily="18" charset="0"/>
              </a:rPr>
              <a:t> Board of Directors, he contributes his experiences with disability along with his knowledge of politics and culture gained as a journalist. Page has been a panelist on the McLaughlin Group along with contributing essays to PBS NewsHour, hosting PBS documentaries, and commenting on NPR. He is well known for his work regarding politics and culture. </a:t>
            </a:r>
          </a:p>
        </p:txBody>
      </p:sp>
      <p:sp>
        <p:nvSpPr>
          <p:cNvPr id="5" name="Title 4">
            <a:extLst>
              <a:ext uri="{FF2B5EF4-FFF2-40B4-BE49-F238E27FC236}">
                <a16:creationId xmlns:a16="http://schemas.microsoft.com/office/drawing/2014/main" id="{4B950855-296D-422C-962D-00ACDAF8A512}"/>
              </a:ext>
            </a:extLst>
          </p:cNvPr>
          <p:cNvSpPr>
            <a:spLocks noGrp="1"/>
          </p:cNvSpPr>
          <p:nvPr>
            <p:ph type="title"/>
          </p:nvPr>
        </p:nvSpPr>
        <p:spPr/>
        <p:txBody>
          <a:bodyPr/>
          <a:lstStyle/>
          <a:p>
            <a:pPr algn="r"/>
            <a:r>
              <a:rPr lang="en-US" sz="3600" b="1" dirty="0">
                <a:solidFill>
                  <a:schemeClr val="bg1"/>
                </a:solidFill>
                <a:latin typeface="Baskerville" panose="02020502070401020303"/>
              </a:rPr>
              <a:t>Introducing Clarence</a:t>
            </a:r>
          </a:p>
        </p:txBody>
      </p:sp>
    </p:spTree>
    <p:extLst>
      <p:ext uri="{BB962C8B-B14F-4D97-AF65-F5344CB8AC3E}">
        <p14:creationId xmlns:p14="http://schemas.microsoft.com/office/powerpoint/2010/main" val="396412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p:txBody>
          <a:bodyPr/>
          <a:lstStyle/>
          <a:p>
            <a:pPr algn="r"/>
            <a:r>
              <a:rPr lang="en-US" sz="3600" b="1" dirty="0">
                <a:solidFill>
                  <a:schemeClr val="bg1"/>
                </a:solidFill>
                <a:latin typeface="Baskerville" panose="02020502070401020303"/>
              </a:rPr>
              <a:t>Why Write Op-eds?</a:t>
            </a:r>
            <a:endParaRPr lang="en-US" sz="3600" b="1" dirty="0">
              <a:latin typeface="Baskerville" panose="02020502070401020303"/>
            </a:endParaRPr>
          </a:p>
        </p:txBody>
      </p:sp>
      <p:sp>
        <p:nvSpPr>
          <p:cNvPr id="3" name="Text Placeholder 2">
            <a:extLst>
              <a:ext uri="{FF2B5EF4-FFF2-40B4-BE49-F238E27FC236}">
                <a16:creationId xmlns:a16="http://schemas.microsoft.com/office/drawing/2014/main" id="{5B58E95B-8C0B-4A34-A5CC-B625C9D9B211}"/>
              </a:ext>
            </a:extLst>
          </p:cNvPr>
          <p:cNvSpPr>
            <a:spLocks noGrp="1"/>
          </p:cNvSpPr>
          <p:nvPr>
            <p:ph type="body" idx="1"/>
          </p:nvPr>
        </p:nvSpPr>
        <p:spPr/>
        <p:txBody>
          <a:bodyPr/>
          <a:lstStyle/>
          <a:p>
            <a:pPr marL="457200" indent="-457200">
              <a:buFont typeface="Wingdings" pitchFamily="2" charset="2"/>
              <a:buChar char="v"/>
            </a:pPr>
            <a:r>
              <a:rPr lang="en-US" sz="3000" dirty="0">
                <a:latin typeface="Baskerville" panose="02020502070401020303"/>
              </a:rPr>
              <a:t>To improve the lives of people with disabilities and all who want a welcoming, just and respectful world </a:t>
            </a:r>
          </a:p>
          <a:p>
            <a:pPr marL="457200" indent="-457200">
              <a:buFont typeface="Wingdings" pitchFamily="2" charset="2"/>
              <a:buChar char="v"/>
            </a:pPr>
            <a:r>
              <a:rPr lang="en-US" sz="3000" dirty="0">
                <a:latin typeface="Baskerville" panose="02020502070401020303"/>
              </a:rPr>
              <a:t>An opportunity to get your voice heard </a:t>
            </a:r>
          </a:p>
          <a:p>
            <a:pPr marL="457200" indent="-457200">
              <a:buFont typeface="Wingdings" pitchFamily="2" charset="2"/>
              <a:buChar char="v"/>
            </a:pPr>
            <a:r>
              <a:rPr lang="en-US" sz="3000" dirty="0">
                <a:latin typeface="Baskerville" panose="02020502070401020303"/>
              </a:rPr>
              <a:t>A chance to educate the public through facts and your personal experience </a:t>
            </a:r>
          </a:p>
          <a:p>
            <a:pPr marL="457200" indent="-457200">
              <a:buFont typeface="Wingdings" pitchFamily="2" charset="2"/>
              <a:buChar char="v"/>
            </a:pPr>
            <a:r>
              <a:rPr lang="en-US" sz="3000" dirty="0">
                <a:latin typeface="Baskerville" panose="02020502070401020303"/>
              </a:rPr>
              <a:t>An opportunity to change public opinion and improve legislation/policy/reality for people with disabilities and our communities</a:t>
            </a:r>
            <a:endParaRPr lang="en-US" sz="3000" dirty="0">
              <a:solidFill>
                <a:schemeClr val="tx1"/>
              </a:solidFill>
              <a:latin typeface="Baskerville" panose="02020502070401020303"/>
            </a:endParaRPr>
          </a:p>
          <a:p>
            <a:endParaRPr lang="en-US" sz="3000" dirty="0">
              <a:latin typeface="Baskerville" panose="02020502070401020303"/>
            </a:endParaRPr>
          </a:p>
        </p:txBody>
      </p:sp>
    </p:spTree>
    <p:extLst>
      <p:ext uri="{BB962C8B-B14F-4D97-AF65-F5344CB8AC3E}">
        <p14:creationId xmlns:p14="http://schemas.microsoft.com/office/powerpoint/2010/main" val="355016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p:txBody>
          <a:bodyPr/>
          <a:lstStyle/>
          <a:p>
            <a:pPr algn="r"/>
            <a:r>
              <a:rPr lang="en-US" sz="3600" b="1" dirty="0">
                <a:solidFill>
                  <a:schemeClr val="bg1"/>
                </a:solidFill>
                <a:latin typeface="Baskerville" panose="02020502070401020303"/>
              </a:rPr>
              <a:t>Maryland</a:t>
            </a:r>
          </a:p>
        </p:txBody>
      </p:sp>
      <p:pic>
        <p:nvPicPr>
          <p:cNvPr id="4" name="Picture 3" descr="Headshot of Gov. Larry Hogan&#10;">
            <a:extLst>
              <a:ext uri="{FF2B5EF4-FFF2-40B4-BE49-F238E27FC236}">
                <a16:creationId xmlns:a16="http://schemas.microsoft.com/office/drawing/2014/main" id="{842F4577-38A2-4BB3-8294-ABE5D77030C3}"/>
              </a:ext>
            </a:extLst>
          </p:cNvPr>
          <p:cNvPicPr>
            <a:picLocks noChangeAspect="1"/>
          </p:cNvPicPr>
          <p:nvPr/>
        </p:nvPicPr>
        <p:blipFill>
          <a:blip r:embed="rId2"/>
          <a:stretch>
            <a:fillRect/>
          </a:stretch>
        </p:blipFill>
        <p:spPr>
          <a:xfrm>
            <a:off x="211639" y="1641838"/>
            <a:ext cx="3975100" cy="4546600"/>
          </a:xfrm>
          <a:prstGeom prst="rect">
            <a:avLst/>
          </a:prstGeom>
        </p:spPr>
      </p:pic>
      <p:sp>
        <p:nvSpPr>
          <p:cNvPr id="5" name="TextBox 4">
            <a:extLst>
              <a:ext uri="{FF2B5EF4-FFF2-40B4-BE49-F238E27FC236}">
                <a16:creationId xmlns:a16="http://schemas.microsoft.com/office/drawing/2014/main" id="{88EEC3CD-9CAD-44CA-A8F7-33309C3337C2}"/>
              </a:ext>
            </a:extLst>
          </p:cNvPr>
          <p:cNvSpPr txBox="1"/>
          <p:nvPr/>
        </p:nvSpPr>
        <p:spPr>
          <a:xfrm>
            <a:off x="4317357" y="1366478"/>
            <a:ext cx="4826643" cy="5078313"/>
          </a:xfrm>
          <a:prstGeom prst="rect">
            <a:avLst/>
          </a:prstGeom>
          <a:noFill/>
        </p:spPr>
        <p:txBody>
          <a:bodyPr wrap="square" rtlCol="0">
            <a:spAutoFit/>
          </a:bodyPr>
          <a:lstStyle/>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78.3% of persons without disabilities aged 18 to 64 are employed.</a:t>
            </a:r>
            <a:r>
              <a:rPr lang="en-US" altLang="en-US" sz="1800" baseline="30000" dirty="0">
                <a:solidFill>
                  <a:srgbClr val="0D0D0D"/>
                </a:solidFill>
                <a:latin typeface="Baskerville SemiBold" panose="02020502070401020303" pitchFamily="18" charset="0"/>
              </a:rPr>
              <a:t>3</a:t>
            </a:r>
          </a:p>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40.0% of </a:t>
            </a:r>
            <a:r>
              <a:rPr lang="en-US" altLang="en-US" sz="1800" dirty="0" err="1">
                <a:solidFill>
                  <a:srgbClr val="0D0D0D"/>
                </a:solidFill>
                <a:latin typeface="Baskerville SemiBold" panose="02020502070401020303" pitchFamily="18" charset="0"/>
              </a:rPr>
              <a:t>PwDs</a:t>
            </a:r>
            <a:r>
              <a:rPr lang="en-US" altLang="en-US" sz="1800" dirty="0">
                <a:solidFill>
                  <a:srgbClr val="0D0D0D"/>
                </a:solidFill>
                <a:latin typeface="Baskerville SemiBold" panose="02020502070401020303" pitchFamily="18" charset="0"/>
              </a:rPr>
              <a:t> aged 18 to 64 are employed.</a:t>
            </a:r>
            <a:r>
              <a:rPr lang="en-US" altLang="en-US" sz="1800" baseline="30000" dirty="0">
                <a:solidFill>
                  <a:srgbClr val="0D0D0D"/>
                </a:solidFill>
                <a:latin typeface="Baskerville SemiBold" panose="02020502070401020303" pitchFamily="18" charset="0"/>
              </a:rPr>
              <a:t>3</a:t>
            </a:r>
          </a:p>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321,409 persons aged 18 to 64 have a disability.</a:t>
            </a:r>
            <a:r>
              <a:rPr lang="en-US" altLang="en-US" sz="1800" baseline="30000" dirty="0">
                <a:solidFill>
                  <a:srgbClr val="0D0D0D"/>
                </a:solidFill>
                <a:latin typeface="Baskerville SemiBold" panose="02020502070401020303" pitchFamily="18" charset="0"/>
              </a:rPr>
              <a:t>3</a:t>
            </a:r>
          </a:p>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The Employment Gap between </a:t>
            </a:r>
            <a:r>
              <a:rPr lang="en-US" altLang="en-US" sz="1800" dirty="0" err="1">
                <a:solidFill>
                  <a:srgbClr val="0D0D0D"/>
                </a:solidFill>
                <a:latin typeface="Baskerville SemiBold" panose="02020502070401020303" pitchFamily="18" charset="0"/>
              </a:rPr>
              <a:t>PwDs</a:t>
            </a:r>
            <a:r>
              <a:rPr lang="en-US" altLang="en-US" sz="1800" dirty="0">
                <a:solidFill>
                  <a:srgbClr val="0D0D0D"/>
                </a:solidFill>
                <a:latin typeface="Baskerville SemiBold" panose="02020502070401020303" pitchFamily="18" charset="0"/>
              </a:rPr>
              <a:t> and people with disabilities has decreased 0.3% pts between 2010 and 2011.</a:t>
            </a:r>
            <a:r>
              <a:rPr lang="en-US" altLang="en-US" sz="1800" baseline="30000" dirty="0">
                <a:solidFill>
                  <a:srgbClr val="0D0D0D"/>
                </a:solidFill>
                <a:latin typeface="Baskerville SemiBold" panose="02020502070401020303" pitchFamily="18" charset="0"/>
              </a:rPr>
              <a:t>3</a:t>
            </a:r>
          </a:p>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56,600 </a:t>
            </a:r>
            <a:r>
              <a:rPr lang="en-US" altLang="en-US" sz="1800" dirty="0" err="1">
                <a:solidFill>
                  <a:srgbClr val="0D0D0D"/>
                </a:solidFill>
                <a:latin typeface="Baskerville SemiBold" panose="02020502070401020303" pitchFamily="18" charset="0"/>
              </a:rPr>
              <a:t>PwDs</a:t>
            </a:r>
            <a:r>
              <a:rPr lang="en-US" altLang="en-US" sz="1800" dirty="0">
                <a:solidFill>
                  <a:srgbClr val="0D0D0D"/>
                </a:solidFill>
                <a:latin typeface="Baskerville SemiBold" panose="02020502070401020303" pitchFamily="18" charset="0"/>
              </a:rPr>
              <a:t> aged 18 to 64 receive benefits.</a:t>
            </a:r>
            <a:r>
              <a:rPr lang="en-US" altLang="en-US" sz="1800" baseline="30000" dirty="0">
                <a:solidFill>
                  <a:srgbClr val="0D0D0D"/>
                </a:solidFill>
                <a:latin typeface="Baskerville SemiBold" panose="02020502070401020303" pitchFamily="18" charset="0"/>
              </a:rPr>
              <a:t>1</a:t>
            </a:r>
          </a:p>
          <a:p>
            <a:pPr lvl="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622,682 people in MD have a disability.</a:t>
            </a:r>
            <a:r>
              <a:rPr lang="en-US" altLang="en-US" sz="1800" baseline="30000" dirty="0">
                <a:solidFill>
                  <a:srgbClr val="0D0D0D"/>
                </a:solidFill>
                <a:latin typeface="Baskerville SemiBold" panose="02020502070401020303" pitchFamily="18" charset="0"/>
              </a:rPr>
              <a:t>3</a:t>
            </a:r>
          </a:p>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In 2012, MD’s total expenditure on SSDI benefits was $1,922,172,000.</a:t>
            </a:r>
            <a:r>
              <a:rPr lang="en-US" altLang="en-US" sz="1800" baseline="30000" dirty="0">
                <a:solidFill>
                  <a:srgbClr val="0D0D0D"/>
                </a:solidFill>
                <a:latin typeface="Baskerville SemiBold" panose="02020502070401020303" pitchFamily="18" charset="0"/>
              </a:rPr>
              <a:t>3</a:t>
            </a:r>
            <a:r>
              <a:rPr lang="en-US" altLang="en-US" sz="1800" dirty="0">
                <a:solidFill>
                  <a:srgbClr val="0D0D0D"/>
                </a:solidFill>
                <a:latin typeface="Baskerville SemiBold" panose="02020502070401020303" pitchFamily="18" charset="0"/>
              </a:rPr>
              <a:t> </a:t>
            </a:r>
          </a:p>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Voc. Rehab. received 9,405 general applicants in MD 2012.</a:t>
            </a:r>
            <a:r>
              <a:rPr lang="en-US" altLang="en-US" sz="1800" baseline="30000" dirty="0">
                <a:solidFill>
                  <a:srgbClr val="0D0D0D"/>
                </a:solidFill>
                <a:latin typeface="Baskerville SemiBold" panose="02020502070401020303" pitchFamily="18" charset="0"/>
              </a:rPr>
              <a:t>3</a:t>
            </a:r>
            <a:r>
              <a:rPr lang="en-US" altLang="en-US" sz="1800" dirty="0">
                <a:solidFill>
                  <a:srgbClr val="0D0D0D"/>
                </a:solidFill>
                <a:latin typeface="Baskerville SemiBold" panose="02020502070401020303" pitchFamily="18" charset="0"/>
              </a:rPr>
              <a:t> </a:t>
            </a:r>
          </a:p>
          <a:p>
            <a:pPr lvl="1" eaLnBrk="1" hangingPunct="1">
              <a:lnSpc>
                <a:spcPct val="80000"/>
              </a:lnSpc>
              <a:spcAft>
                <a:spcPts val="1200"/>
              </a:spcAft>
              <a:buFont typeface="Wingdings" pitchFamily="2" charset="2"/>
              <a:buChar char="v"/>
            </a:pPr>
            <a:r>
              <a:rPr lang="en-US" altLang="en-US" sz="1800" dirty="0">
                <a:solidFill>
                  <a:srgbClr val="0D0D0D"/>
                </a:solidFill>
                <a:latin typeface="Baskerville SemiBold" panose="02020502070401020303" pitchFamily="18" charset="0"/>
              </a:rPr>
              <a:t>Voc. Rehab. obtained 2,506 jobs for </a:t>
            </a:r>
            <a:r>
              <a:rPr lang="en-US" altLang="en-US" sz="1800" dirty="0" err="1">
                <a:solidFill>
                  <a:srgbClr val="0D0D0D"/>
                </a:solidFill>
                <a:latin typeface="Baskerville SemiBold" panose="02020502070401020303" pitchFamily="18" charset="0"/>
              </a:rPr>
              <a:t>PwDs</a:t>
            </a:r>
            <a:r>
              <a:rPr lang="en-US" altLang="en-US" sz="1800" dirty="0">
                <a:solidFill>
                  <a:srgbClr val="0D0D0D"/>
                </a:solidFill>
                <a:latin typeface="Baskerville SemiBold" panose="02020502070401020303" pitchFamily="18" charset="0"/>
              </a:rPr>
              <a:t> in MD in 2012.</a:t>
            </a:r>
            <a:r>
              <a:rPr lang="en-US" altLang="en-US" sz="1800" baseline="30000" dirty="0">
                <a:solidFill>
                  <a:srgbClr val="0D0D0D"/>
                </a:solidFill>
                <a:latin typeface="Baskerville SemiBold" panose="02020502070401020303" pitchFamily="18" charset="0"/>
              </a:rPr>
              <a:t>2</a:t>
            </a:r>
          </a:p>
          <a:p>
            <a:pPr marL="285750" indent="-285750">
              <a:buFont typeface="Wingdings" pitchFamily="2" charset="2"/>
              <a:buChar char="v"/>
            </a:pPr>
            <a:endParaRPr lang="en-US" sz="1800" dirty="0"/>
          </a:p>
        </p:txBody>
      </p:sp>
      <p:sp>
        <p:nvSpPr>
          <p:cNvPr id="6" name="TextBox 5">
            <a:extLst>
              <a:ext uri="{FF2B5EF4-FFF2-40B4-BE49-F238E27FC236}">
                <a16:creationId xmlns:a16="http://schemas.microsoft.com/office/drawing/2014/main" id="{0E7AA161-1AE2-4766-AC6A-7142D00E3F35}"/>
              </a:ext>
            </a:extLst>
          </p:cNvPr>
          <p:cNvSpPr txBox="1"/>
          <p:nvPr/>
        </p:nvSpPr>
        <p:spPr>
          <a:xfrm>
            <a:off x="4317357" y="6075459"/>
            <a:ext cx="4645943" cy="738664"/>
          </a:xfrm>
          <a:prstGeom prst="rect">
            <a:avLst/>
          </a:prstGeom>
          <a:noFill/>
        </p:spPr>
        <p:txBody>
          <a:bodyPr wrap="square" rtlCol="0">
            <a:spAutoFit/>
          </a:bodyPr>
          <a:lstStyle/>
          <a:p>
            <a:pPr eaLnBrk="1" hangingPunct="1">
              <a:spcBef>
                <a:spcPct val="0"/>
              </a:spcBef>
              <a:buFontTx/>
              <a:buAutoNum type="arabicPeriod"/>
            </a:pPr>
            <a:r>
              <a:rPr lang="en-US" altLang="en-US" sz="1050" dirty="0">
                <a:latin typeface="Baskerville" panose="02020502070401020303" pitchFamily="18" charset="0"/>
              </a:rPr>
              <a:t>2012 Disability Status Report: New York, </a:t>
            </a:r>
            <a:r>
              <a:rPr lang="en-US" altLang="en-US" sz="1050" dirty="0" err="1">
                <a:latin typeface="Baskerville" panose="02020502070401020303" pitchFamily="18" charset="0"/>
              </a:rPr>
              <a:t>disabilitystatistics.org</a:t>
            </a:r>
            <a:endParaRPr lang="en-US" altLang="en-US" sz="1050" dirty="0">
              <a:latin typeface="Baskerville" panose="02020502070401020303" pitchFamily="18" charset="0"/>
            </a:endParaRPr>
          </a:p>
          <a:p>
            <a:pPr eaLnBrk="1" hangingPunct="1">
              <a:spcBef>
                <a:spcPct val="0"/>
              </a:spcBef>
              <a:buFontTx/>
              <a:buAutoNum type="arabicPeriod"/>
            </a:pPr>
            <a:r>
              <a:rPr lang="en-US" altLang="en-US" sz="1050" dirty="0" err="1">
                <a:latin typeface="Baskerville" panose="02020502070401020303" pitchFamily="18" charset="0"/>
              </a:rPr>
              <a:t>StateData</a:t>
            </a:r>
            <a:r>
              <a:rPr lang="en-US" altLang="en-US" sz="1050" dirty="0">
                <a:latin typeface="Baskerville" panose="02020502070401020303" pitchFamily="18" charset="0"/>
              </a:rPr>
              <a:t>: The National Report on Employment Services and Outcomes, 2013</a:t>
            </a:r>
          </a:p>
          <a:p>
            <a:pPr eaLnBrk="1" hangingPunct="1">
              <a:spcBef>
                <a:spcPct val="0"/>
              </a:spcBef>
              <a:buFontTx/>
              <a:buAutoNum type="arabicPeriod"/>
            </a:pPr>
            <a:r>
              <a:rPr lang="en-US" altLang="en-US" sz="1050" dirty="0">
                <a:latin typeface="Baskerville" panose="02020502070401020303" pitchFamily="18" charset="0"/>
                <a:hlinkClick r:id="rId3"/>
              </a:rPr>
              <a:t>Annual Disability Statistics Compendium</a:t>
            </a:r>
            <a:endParaRPr lang="en-US" altLang="en-US" sz="1050" dirty="0">
              <a:latin typeface="Baskerville" panose="02020502070401020303" pitchFamily="18" charset="0"/>
            </a:endParaRPr>
          </a:p>
          <a:p>
            <a:endParaRPr lang="en-US" sz="1050" dirty="0">
              <a:latin typeface="Baskerville" panose="02020502070401020303" pitchFamily="18" charset="0"/>
            </a:endParaRPr>
          </a:p>
        </p:txBody>
      </p:sp>
    </p:spTree>
    <p:extLst>
      <p:ext uri="{BB962C8B-B14F-4D97-AF65-F5344CB8AC3E}">
        <p14:creationId xmlns:p14="http://schemas.microsoft.com/office/powerpoint/2010/main" val="176430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a:xfrm>
            <a:off x="685821" y="0"/>
            <a:ext cx="8229599" cy="276999"/>
          </a:xfrm>
        </p:spPr>
        <p:txBody>
          <a:bodyPr/>
          <a:lstStyle/>
          <a:p>
            <a:pPr algn="r"/>
            <a:r>
              <a:rPr lang="en-US" sz="3600" b="1" dirty="0">
                <a:solidFill>
                  <a:schemeClr val="bg1"/>
                </a:solidFill>
                <a:latin typeface="Baskerville"/>
              </a:rPr>
              <a:t>Perception: PWDS Seen as Warm, </a:t>
            </a:r>
            <a:br>
              <a:rPr lang="en-US" sz="3600" b="1" dirty="0">
                <a:solidFill>
                  <a:schemeClr val="bg1"/>
                </a:solidFill>
                <a:latin typeface="Baskerville"/>
              </a:rPr>
            </a:br>
            <a:r>
              <a:rPr lang="en-US" sz="3600" b="1" dirty="0">
                <a:solidFill>
                  <a:schemeClr val="bg1"/>
                </a:solidFill>
                <a:latin typeface="Baskerville"/>
              </a:rPr>
              <a:t>But Not Competent</a:t>
            </a:r>
          </a:p>
        </p:txBody>
      </p:sp>
      <p:sp>
        <p:nvSpPr>
          <p:cNvPr id="3" name="Text Placeholder 2">
            <a:extLst>
              <a:ext uri="{FF2B5EF4-FFF2-40B4-BE49-F238E27FC236}">
                <a16:creationId xmlns:a16="http://schemas.microsoft.com/office/drawing/2014/main" id="{5B58E95B-8C0B-4A34-A5CC-B625C9D9B211}"/>
              </a:ext>
            </a:extLst>
          </p:cNvPr>
          <p:cNvSpPr>
            <a:spLocks noGrp="1"/>
          </p:cNvSpPr>
          <p:nvPr>
            <p:ph type="body" idx="1"/>
          </p:nvPr>
        </p:nvSpPr>
        <p:spPr/>
        <p:txBody>
          <a:bodyPr/>
          <a:lstStyle/>
          <a:p>
            <a:endParaRPr lang="en-US"/>
          </a:p>
        </p:txBody>
      </p:sp>
      <p:pic>
        <p:nvPicPr>
          <p:cNvPr id="4" name="Picture 3" descr="Scatter plot showing competence and warmth ratings for 20 different racial/ethnic/minority groups. https://www.sciencedirect.com/science/article/pii/S1364661306003299 ">
            <a:extLst>
              <a:ext uri="{FF2B5EF4-FFF2-40B4-BE49-F238E27FC236}">
                <a16:creationId xmlns:a16="http://schemas.microsoft.com/office/drawing/2014/main" id="{AB71DF85-658B-42FF-9EB1-9EE4C312B5AF}"/>
              </a:ext>
            </a:extLst>
          </p:cNvPr>
          <p:cNvPicPr>
            <a:picLocks noChangeAspect="1"/>
          </p:cNvPicPr>
          <p:nvPr/>
        </p:nvPicPr>
        <p:blipFill>
          <a:blip r:embed="rId2"/>
          <a:stretch>
            <a:fillRect/>
          </a:stretch>
        </p:blipFill>
        <p:spPr>
          <a:xfrm>
            <a:off x="0" y="1264400"/>
            <a:ext cx="9144000" cy="5310021"/>
          </a:xfrm>
          <a:prstGeom prst="rect">
            <a:avLst/>
          </a:prstGeom>
        </p:spPr>
      </p:pic>
    </p:spTree>
    <p:extLst>
      <p:ext uri="{BB962C8B-B14F-4D97-AF65-F5344CB8AC3E}">
        <p14:creationId xmlns:p14="http://schemas.microsoft.com/office/powerpoint/2010/main" val="358014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p:txBody>
          <a:bodyPr/>
          <a:lstStyle/>
          <a:p>
            <a:pPr algn="r"/>
            <a:r>
              <a:rPr lang="en-US" sz="3600" b="1" dirty="0">
                <a:solidFill>
                  <a:schemeClr val="bg1"/>
                </a:solidFill>
                <a:latin typeface="Baskerville" panose="02020502070401020303"/>
              </a:rPr>
              <a:t>What are your media goals?</a:t>
            </a:r>
            <a:endParaRPr lang="en-US" sz="3600" dirty="0">
              <a:latin typeface="Baskerville" panose="02020502070401020303"/>
            </a:endParaRPr>
          </a:p>
        </p:txBody>
      </p:sp>
      <p:sp>
        <p:nvSpPr>
          <p:cNvPr id="3" name="Text Placeholder 2">
            <a:extLst>
              <a:ext uri="{FF2B5EF4-FFF2-40B4-BE49-F238E27FC236}">
                <a16:creationId xmlns:a16="http://schemas.microsoft.com/office/drawing/2014/main" id="{5B58E95B-8C0B-4A34-A5CC-B625C9D9B211}"/>
              </a:ext>
            </a:extLst>
          </p:cNvPr>
          <p:cNvSpPr>
            <a:spLocks noGrp="1"/>
          </p:cNvSpPr>
          <p:nvPr>
            <p:ph type="body" idx="1"/>
          </p:nvPr>
        </p:nvSpPr>
        <p:spPr/>
        <p:txBody>
          <a:bodyPr/>
          <a:lstStyle/>
          <a:p>
            <a:pPr marL="285750" indent="-285750">
              <a:buFont typeface="Wingdings" pitchFamily="2" charset="2"/>
              <a:buChar char="v"/>
            </a:pPr>
            <a:r>
              <a:rPr lang="en-US" sz="2400" dirty="0">
                <a:latin typeface="Baskerville" panose="02020502070401020303" pitchFamily="18" charset="0"/>
              </a:rPr>
              <a:t>Who specifically do you want to impact? Governor? Employers? People with Disabilities? </a:t>
            </a:r>
          </a:p>
          <a:p>
            <a:pPr marL="285750" indent="-285750">
              <a:buFont typeface="Wingdings" pitchFamily="2" charset="2"/>
              <a:buChar char="v"/>
            </a:pPr>
            <a:r>
              <a:rPr lang="en-US" sz="2400" dirty="0">
                <a:latin typeface="Baskerville" panose="02020502070401020303" pitchFamily="18" charset="0"/>
              </a:rPr>
              <a:t> What do THEY read/watch?  </a:t>
            </a:r>
          </a:p>
          <a:p>
            <a:pPr marL="285750" indent="-285750">
              <a:buFont typeface="Wingdings" pitchFamily="2" charset="2"/>
              <a:buChar char="v"/>
            </a:pPr>
            <a:r>
              <a:rPr lang="en-US" sz="2400" dirty="0">
                <a:latin typeface="Baskerville" panose="02020502070401020303" pitchFamily="18" charset="0"/>
              </a:rPr>
              <a:t>Whose opinions do they trust?  </a:t>
            </a:r>
          </a:p>
          <a:p>
            <a:pPr marL="285750" indent="-285750">
              <a:buFont typeface="Wingdings" pitchFamily="2" charset="2"/>
              <a:buChar char="v"/>
            </a:pPr>
            <a:r>
              <a:rPr lang="en-US" sz="2400" dirty="0">
                <a:latin typeface="Baskerville" panose="02020502070401020303" pitchFamily="18" charset="0"/>
              </a:rPr>
              <a:t>What facts will move their brains?  </a:t>
            </a:r>
          </a:p>
          <a:p>
            <a:pPr marL="285750" indent="-285750">
              <a:buFont typeface="Wingdings" pitchFamily="2" charset="2"/>
              <a:buChar char="v"/>
            </a:pPr>
            <a:r>
              <a:rPr lang="en-US" sz="2400" dirty="0">
                <a:latin typeface="Baskerville" panose="02020502070401020303" pitchFamily="18" charset="0"/>
              </a:rPr>
              <a:t>What “human interest” story will win their hearts? </a:t>
            </a:r>
          </a:p>
          <a:p>
            <a:pPr marL="285750" indent="-285750">
              <a:buFont typeface="Wingdings" pitchFamily="2" charset="2"/>
              <a:buChar char="v"/>
            </a:pPr>
            <a:r>
              <a:rPr lang="en-US" sz="2400" dirty="0">
                <a:latin typeface="Baskerville" panose="02020502070401020303" pitchFamily="18" charset="0"/>
              </a:rPr>
              <a:t>Picture your reader/viewer when you write or do interviews!</a:t>
            </a:r>
          </a:p>
          <a:p>
            <a:endParaRPr lang="en-US" sz="2400" dirty="0"/>
          </a:p>
        </p:txBody>
      </p:sp>
    </p:spTree>
    <p:extLst>
      <p:ext uri="{BB962C8B-B14F-4D97-AF65-F5344CB8AC3E}">
        <p14:creationId xmlns:p14="http://schemas.microsoft.com/office/powerpoint/2010/main" val="131824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709-45CC-472D-B421-B7A922EA4435}"/>
              </a:ext>
            </a:extLst>
          </p:cNvPr>
          <p:cNvSpPr>
            <a:spLocks noGrp="1"/>
          </p:cNvSpPr>
          <p:nvPr>
            <p:ph type="title"/>
          </p:nvPr>
        </p:nvSpPr>
        <p:spPr/>
        <p:txBody>
          <a:bodyPr/>
          <a:lstStyle/>
          <a:p>
            <a:pPr algn="r"/>
            <a:r>
              <a:rPr lang="en-US" sz="3600" b="1" dirty="0">
                <a:solidFill>
                  <a:schemeClr val="bg1"/>
                </a:solidFill>
                <a:latin typeface="Baskerville"/>
              </a:rPr>
              <a:t>Focus on the </a:t>
            </a:r>
            <a:r>
              <a:rPr lang="en-US" sz="3600" b="1" dirty="0" err="1">
                <a:solidFill>
                  <a:schemeClr val="bg1"/>
                </a:solidFill>
                <a:latin typeface="Baskerville"/>
              </a:rPr>
              <a:t>Persuadables</a:t>
            </a:r>
            <a:br>
              <a:rPr lang="en-US" sz="3600" b="1" dirty="0">
                <a:solidFill>
                  <a:schemeClr val="bg1"/>
                </a:solidFill>
                <a:latin typeface="Baskerville"/>
              </a:rPr>
            </a:br>
            <a:endParaRPr lang="en-US" sz="3600" dirty="0">
              <a:latin typeface="Baskerville"/>
            </a:endParaRPr>
          </a:p>
        </p:txBody>
      </p:sp>
      <p:sp>
        <p:nvSpPr>
          <p:cNvPr id="3" name="Text Placeholder 2">
            <a:extLst>
              <a:ext uri="{FF2B5EF4-FFF2-40B4-BE49-F238E27FC236}">
                <a16:creationId xmlns:a16="http://schemas.microsoft.com/office/drawing/2014/main" id="{5B58E95B-8C0B-4A34-A5CC-B625C9D9B211}"/>
              </a:ext>
            </a:extLst>
          </p:cNvPr>
          <p:cNvSpPr>
            <a:spLocks noGrp="1"/>
          </p:cNvSpPr>
          <p:nvPr>
            <p:ph type="body" idx="1"/>
          </p:nvPr>
        </p:nvSpPr>
        <p:spPr/>
        <p:txBody>
          <a:bodyPr/>
          <a:lstStyle/>
          <a:p>
            <a:endParaRPr lang="en-US"/>
          </a:p>
        </p:txBody>
      </p:sp>
      <p:pic>
        <p:nvPicPr>
          <p:cNvPr id="4" name="Picture 3" descr="This overlaid image contains three blue thought bubbles and three images of crowds. From left to right: There is a blue thought bubble that says &quot;The Choir: Your Base&quot; above a cartoon image of a crowd. In the middle is a thought bubble that says EVERYONE ELSE above a group pictures. Lastly is a thought bubble that says Those Who Will Always Be Against Your and the image shows a big red X Mark over a figure in a wheelchair.">
            <a:extLst>
              <a:ext uri="{FF2B5EF4-FFF2-40B4-BE49-F238E27FC236}">
                <a16:creationId xmlns:a16="http://schemas.microsoft.com/office/drawing/2014/main" id="{098DA3DC-6543-4A12-9AD9-806AB2747D81}"/>
              </a:ext>
            </a:extLst>
          </p:cNvPr>
          <p:cNvPicPr>
            <a:picLocks noChangeAspect="1"/>
          </p:cNvPicPr>
          <p:nvPr/>
        </p:nvPicPr>
        <p:blipFill>
          <a:blip r:embed="rId2"/>
          <a:stretch>
            <a:fillRect/>
          </a:stretch>
        </p:blipFill>
        <p:spPr>
          <a:xfrm>
            <a:off x="0" y="1374350"/>
            <a:ext cx="9144000" cy="5103405"/>
          </a:xfrm>
          <a:prstGeom prst="rect">
            <a:avLst/>
          </a:prstGeom>
        </p:spPr>
      </p:pic>
    </p:spTree>
    <p:extLst>
      <p:ext uri="{BB962C8B-B14F-4D97-AF65-F5344CB8AC3E}">
        <p14:creationId xmlns:p14="http://schemas.microsoft.com/office/powerpoint/2010/main" val="4289291041"/>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3300</Words>
  <Application>Microsoft Office PowerPoint</Application>
  <PresentationFormat>On-screen Show (4:3)</PresentationFormat>
  <Paragraphs>246</Paragraphs>
  <Slides>29</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Baskerville SemiBold</vt:lpstr>
      <vt:lpstr>Calibri</vt:lpstr>
      <vt:lpstr>Baskerville Old Face</vt:lpstr>
      <vt:lpstr>Libre Baskerville</vt:lpstr>
      <vt:lpstr>Verdana</vt:lpstr>
      <vt:lpstr>Arial</vt:lpstr>
      <vt:lpstr>Wingdings</vt:lpstr>
      <vt:lpstr>Baskerville</vt:lpstr>
      <vt:lpstr>Nobel-Bold</vt:lpstr>
      <vt:lpstr>1_Office Theme</vt:lpstr>
      <vt:lpstr>2_Office Theme</vt:lpstr>
      <vt:lpstr>RespectAbility</vt:lpstr>
      <vt:lpstr>Hello and Welcome! </vt:lpstr>
      <vt:lpstr>Introducing Eleanor</vt:lpstr>
      <vt:lpstr>Introducing Clarence</vt:lpstr>
      <vt:lpstr>Why Write Op-eds?</vt:lpstr>
      <vt:lpstr>Maryland</vt:lpstr>
      <vt:lpstr>Perception: PWDS Seen as Warm,  But Not Competent</vt:lpstr>
      <vt:lpstr>What are your media goals?</vt:lpstr>
      <vt:lpstr>Focus on the Persuadables </vt:lpstr>
      <vt:lpstr>Young People with Disabilities </vt:lpstr>
      <vt:lpstr>You Don’t Have to Be a  Professional Writer or PR Expert! </vt:lpstr>
      <vt:lpstr>Tips for Interviews &amp; Op-eds</vt:lpstr>
      <vt:lpstr>Structure/Components of an Op-ed </vt:lpstr>
      <vt:lpstr>Your Goal for Writing an Op-ed</vt:lpstr>
      <vt:lpstr>Some Facts You Can Use</vt:lpstr>
      <vt:lpstr>Benefits for Companies  of Hiring PwDs </vt:lpstr>
      <vt:lpstr>Examples You Can Use</vt:lpstr>
      <vt:lpstr>Poll: American Dream  Strongest Message</vt:lpstr>
      <vt:lpstr>Your 3 Messages (a.k.a your “Message Triangle”)</vt:lpstr>
      <vt:lpstr>Mention Your Governor</vt:lpstr>
      <vt:lpstr>Use your local statistics and facts! </vt:lpstr>
      <vt:lpstr>Find Your Employer Heroes</vt:lpstr>
      <vt:lpstr>Which Employers in Your State Must Meet 503 Rules (Hire PwDs)?</vt:lpstr>
      <vt:lpstr>More Information About ADA</vt:lpstr>
      <vt:lpstr>And Finally…Pitching Your Story or Op-ed </vt:lpstr>
      <vt:lpstr>Where to Send it? </vt:lpstr>
      <vt:lpstr>More Examples of Op-eds</vt:lpstr>
      <vt:lpstr>Q&amp;A</vt:lpstr>
      <vt:lpstr>Resources / Contact Info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Philip Kahn-Pauli</cp:lastModifiedBy>
  <cp:revision>127</cp:revision>
  <dcterms:modified xsi:type="dcterms:W3CDTF">2018-09-19T18:07:27Z</dcterms:modified>
</cp:coreProperties>
</file>