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31"/>
  </p:notesMasterIdLst>
  <p:sldIdLst>
    <p:sldId id="383" r:id="rId3"/>
    <p:sldId id="433" r:id="rId4"/>
    <p:sldId id="389" r:id="rId5"/>
    <p:sldId id="399" r:id="rId6"/>
    <p:sldId id="428" r:id="rId7"/>
    <p:sldId id="392" r:id="rId8"/>
    <p:sldId id="439" r:id="rId9"/>
    <p:sldId id="441" r:id="rId10"/>
    <p:sldId id="458" r:id="rId11"/>
    <p:sldId id="443" r:id="rId12"/>
    <p:sldId id="444" r:id="rId13"/>
    <p:sldId id="445" r:id="rId14"/>
    <p:sldId id="448" r:id="rId15"/>
    <p:sldId id="413" r:id="rId16"/>
    <p:sldId id="429" r:id="rId17"/>
    <p:sldId id="449" r:id="rId18"/>
    <p:sldId id="447" r:id="rId19"/>
    <p:sldId id="436" r:id="rId20"/>
    <p:sldId id="459" r:id="rId21"/>
    <p:sldId id="453" r:id="rId22"/>
    <p:sldId id="451" r:id="rId23"/>
    <p:sldId id="450" r:id="rId24"/>
    <p:sldId id="427" r:id="rId25"/>
    <p:sldId id="460" r:id="rId26"/>
    <p:sldId id="462" r:id="rId27"/>
    <p:sldId id="407" r:id="rId28"/>
    <p:sldId id="277" r:id="rId29"/>
    <p:sldId id="282"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Libre Baskerville" panose="020B0604020202020204" charset="0"/>
      <p:regular r:id="rId40"/>
      <p:bold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86372" autoAdjust="0"/>
  </p:normalViewPr>
  <p:slideViewPr>
    <p:cSldViewPr snapToGrid="0">
      <p:cViewPr varScale="1">
        <p:scale>
          <a:sx n="63" d="100"/>
          <a:sy n="63" d="100"/>
        </p:scale>
        <p:origin x="93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6560" marR="0" lvl="1" indent="-12060" algn="l" rtl="0">
              <a:spcBef>
                <a:spcPts val="0"/>
              </a:spcBef>
              <a:buChar char="○"/>
              <a:defRPr sz="1200" b="0" i="0" u="none" strike="noStrike" cap="none">
                <a:solidFill>
                  <a:schemeClr val="dk1"/>
                </a:solidFill>
                <a:latin typeface="Calibri"/>
                <a:ea typeface="Calibri"/>
                <a:cs typeface="Calibri"/>
                <a:sym typeface="Calibri"/>
              </a:defRPr>
            </a:lvl2pPr>
            <a:lvl3pPr marL="913117" marR="0" lvl="2" indent="-11417" algn="l" rtl="0">
              <a:spcBef>
                <a:spcPts val="0"/>
              </a:spcBef>
              <a:buChar char="■"/>
              <a:defRPr sz="1200" b="0" i="0" u="none" strike="noStrike" cap="none">
                <a:solidFill>
                  <a:schemeClr val="dk1"/>
                </a:solidFill>
                <a:latin typeface="Calibri"/>
                <a:ea typeface="Calibri"/>
                <a:cs typeface="Calibri"/>
                <a:sym typeface="Calibri"/>
              </a:defRPr>
            </a:lvl3pPr>
            <a:lvl4pPr marL="1369677" marR="0" lvl="3" indent="-10776" algn="l" rtl="0">
              <a:spcBef>
                <a:spcPts val="0"/>
              </a:spcBef>
              <a:buChar char="●"/>
              <a:defRPr sz="1200" b="0" i="0" u="none" strike="noStrike" cap="none">
                <a:solidFill>
                  <a:schemeClr val="dk1"/>
                </a:solidFill>
                <a:latin typeface="Calibri"/>
                <a:ea typeface="Calibri"/>
                <a:cs typeface="Calibri"/>
                <a:sym typeface="Calibri"/>
              </a:defRPr>
            </a:lvl4pPr>
            <a:lvl5pPr marL="1826235" marR="0" lvl="4" indent="-10135" algn="l" rtl="0">
              <a:spcBef>
                <a:spcPts val="0"/>
              </a:spcBef>
              <a:buChar char="○"/>
              <a:defRPr sz="1200" b="0" i="0" u="none" strike="noStrike" cap="none">
                <a:solidFill>
                  <a:schemeClr val="dk1"/>
                </a:solidFill>
                <a:latin typeface="Calibri"/>
                <a:ea typeface="Calibri"/>
                <a:cs typeface="Calibri"/>
                <a:sym typeface="Calibri"/>
              </a:defRPr>
            </a:lvl5pPr>
            <a:lvl6pPr marL="2282796" marR="0" lvl="5" indent="-9495" algn="l" rtl="0">
              <a:spcBef>
                <a:spcPts val="0"/>
              </a:spcBef>
              <a:buChar char="■"/>
              <a:defRPr sz="1200" b="0" i="0" u="none" strike="noStrike" cap="none">
                <a:solidFill>
                  <a:schemeClr val="dk1"/>
                </a:solidFill>
                <a:latin typeface="Calibri"/>
                <a:ea typeface="Calibri"/>
                <a:cs typeface="Calibri"/>
                <a:sym typeface="Calibri"/>
              </a:defRPr>
            </a:lvl6pPr>
            <a:lvl7pPr marL="2739352" marR="0" lvl="6" indent="-8851" algn="l" rtl="0">
              <a:spcBef>
                <a:spcPts val="0"/>
              </a:spcBef>
              <a:buChar char="●"/>
              <a:defRPr sz="1200" b="0" i="0" u="none" strike="noStrike" cap="none">
                <a:solidFill>
                  <a:schemeClr val="dk1"/>
                </a:solidFill>
                <a:latin typeface="Calibri"/>
                <a:ea typeface="Calibri"/>
                <a:cs typeface="Calibri"/>
                <a:sym typeface="Calibri"/>
              </a:defRPr>
            </a:lvl7pPr>
            <a:lvl8pPr marL="3195913" marR="0" lvl="7" indent="-8213" algn="l" rtl="0">
              <a:spcBef>
                <a:spcPts val="0"/>
              </a:spcBef>
              <a:buChar char="○"/>
              <a:defRPr sz="1200" b="0" i="0" u="none" strike="noStrike" cap="none">
                <a:solidFill>
                  <a:schemeClr val="dk1"/>
                </a:solidFill>
                <a:latin typeface="Calibri"/>
                <a:ea typeface="Calibri"/>
                <a:cs typeface="Calibri"/>
                <a:sym typeface="Calibri"/>
              </a:defRPr>
            </a:lvl8pPr>
            <a:lvl9pPr marL="3652470" marR="0" lvl="8" indent="-757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2496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3341C-315D-E44C-AB0F-E4B0C865F4EA}" type="slidenum">
              <a:rPr lang="en-US" smtClean="0"/>
              <a:t>1</a:t>
            </a:fld>
            <a:endParaRPr lang="en-US"/>
          </a:p>
        </p:txBody>
      </p:sp>
    </p:spTree>
    <p:extLst>
      <p:ext uri="{BB962C8B-B14F-4D97-AF65-F5344CB8AC3E}">
        <p14:creationId xmlns:p14="http://schemas.microsoft.com/office/powerpoint/2010/main" val="398235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277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698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098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1" name="Shape 42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2" name="Shape 42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304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 name="Shape 21"/>
          <p:cNvSpPr txBox="1">
            <a:spLocks noGrp="1"/>
          </p:cNvSpPr>
          <p:nvPr>
            <p:ph type="subTitle" idx="1"/>
          </p:nvPr>
        </p:nvSpPr>
        <p:spPr>
          <a:xfrm>
            <a:off x="1371612" y="3886200"/>
            <a:ext cx="6400799"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6560" marR="0" lvl="1" indent="-1206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3117" marR="0" lvl="2" indent="-11417"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69677" marR="0" lvl="3" indent="-10776"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6235" marR="0" lvl="4" indent="-10135"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2796" marR="0" lvl="5" indent="-9495"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39352" marR="0" lvl="6" indent="-8851"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195913" marR="0" lvl="7" indent="-8213"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2470" marR="0" lvl="8" indent="-757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6" name="Shape 26"/>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4" y="273050"/>
            <a:ext cx="3008313" cy="1162048"/>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3575050" y="273050"/>
            <a:ext cx="5111750" cy="5853111"/>
          </a:xfrm>
          <a:prstGeom prst="rect">
            <a:avLst/>
          </a:prstGeom>
          <a:noFill/>
          <a:ln>
            <a:noFill/>
          </a:ln>
        </p:spPr>
        <p:txBody>
          <a:bodyPr wrap="square" lIns="91425" tIns="91425" rIns="91425" bIns="91425" anchor="t" anchorCtr="0"/>
          <a:lstStyle>
            <a:lvl1pPr marL="405828" marR="0" lvl="0" indent="127572"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1658" marR="0" lvl="1" indent="102741"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7490" marR="0" lvl="2" indent="6520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3320" marR="0" lvl="3" indent="9118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79878" marR="0" lvl="4" indent="91821"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36438" marR="0" lvl="5" indent="92461"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2998" marR="0" lvl="6" indent="93102"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49555" marR="0" lvl="7" indent="93745"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06112" marR="0" lvl="8" indent="9438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4" y="1435100"/>
            <a:ext cx="3008313" cy="4691063"/>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792300" y="4800601"/>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9" name="Shape 39"/>
          <p:cNvSpPr>
            <a:spLocks noGrp="1"/>
          </p:cNvSpPr>
          <p:nvPr>
            <p:ph type="pic" idx="2"/>
          </p:nvPr>
        </p:nvSpPr>
        <p:spPr>
          <a:xfrm>
            <a:off x="1792300"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1792300"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5" name="Shape 45"/>
          <p:cNvSpPr txBox="1">
            <a:spLocks noGrp="1"/>
          </p:cNvSpPr>
          <p:nvPr>
            <p:ph type="body" idx="1"/>
          </p:nvPr>
        </p:nvSpPr>
        <p:spPr>
          <a:xfrm rot="5400000">
            <a:off x="2309029" y="-251618"/>
            <a:ext cx="4525963" cy="8229600"/>
          </a:xfrm>
          <a:prstGeom prst="rect">
            <a:avLst/>
          </a:prstGeom>
          <a:noFill/>
          <a:ln>
            <a:noFill/>
          </a:ln>
        </p:spPr>
        <p:txBody>
          <a:bodyPr wrap="square" lIns="91425" tIns="91425" rIns="91425" bIns="91425" anchor="t" anchorCtr="0"/>
          <a:lstStyle>
            <a:lvl1pPr marL="405828" marR="0" lvl="0" indent="127572"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1658" marR="0" lvl="1" indent="102741"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7490" marR="0" lvl="2" indent="6520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3320" marR="0" lvl="3" indent="9118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79878" marR="0" lvl="4" indent="91821"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36438" marR="0" lvl="5" indent="92461"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2998" marR="0" lvl="6" indent="93102"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49555" marR="0" lvl="7" indent="93745"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06112" marR="0" lvl="8" indent="9438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4732338" y="2171700"/>
            <a:ext cx="5851525"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0" name="Shape 50"/>
          <p:cNvSpPr txBox="1">
            <a:spLocks noGrp="1"/>
          </p:cNvSpPr>
          <p:nvPr>
            <p:ph type="body" idx="1"/>
          </p:nvPr>
        </p:nvSpPr>
        <p:spPr>
          <a:xfrm rot="5400000">
            <a:off x="541337" y="190500"/>
            <a:ext cx="5851525" cy="6019798"/>
          </a:xfrm>
          <a:prstGeom prst="rect">
            <a:avLst/>
          </a:prstGeom>
          <a:noFill/>
          <a:ln>
            <a:noFill/>
          </a:ln>
        </p:spPr>
        <p:txBody>
          <a:bodyPr wrap="square" lIns="91425" tIns="91425" rIns="91425" bIns="91425" anchor="t" anchorCtr="0"/>
          <a:lstStyle>
            <a:lvl1pPr marL="405828" marR="0" lvl="0" indent="127572"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1658" marR="0" lvl="1" indent="102741"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7490" marR="0" lvl="2" indent="6520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3320" marR="0" lvl="3" indent="9118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79878" marR="0" lvl="4" indent="91821"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36438" marR="0" lvl="5" indent="92461"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2998" marR="0" lvl="6" indent="93102"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49555" marR="0" lvl="7" indent="93745"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06112" marR="0" lvl="8" indent="9438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457215" y="157735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09619" marR="0" lvl="1" indent="-3218" algn="l" rtl="0">
              <a:spcBef>
                <a:spcPts val="0"/>
              </a:spcBef>
              <a:buNone/>
              <a:defRPr sz="1800" b="0" i="0" u="none" strike="noStrike" cap="none">
                <a:latin typeface="Calibri"/>
                <a:ea typeface="Calibri"/>
                <a:cs typeface="Calibri"/>
                <a:sym typeface="Calibri"/>
              </a:defRPr>
            </a:lvl2pPr>
            <a:lvl3pPr marL="819239" marR="0" lvl="2" indent="-6439" algn="l" rtl="0">
              <a:spcBef>
                <a:spcPts val="0"/>
              </a:spcBef>
              <a:buNone/>
              <a:defRPr sz="1800" b="0" i="0" u="none" strike="noStrike" cap="none">
                <a:latin typeface="Calibri"/>
                <a:ea typeface="Calibri"/>
                <a:cs typeface="Calibri"/>
                <a:sym typeface="Calibri"/>
              </a:defRPr>
            </a:lvl3pPr>
            <a:lvl4pPr marL="1228860" marR="0" lvl="3" indent="-9659" algn="l" rtl="0">
              <a:spcBef>
                <a:spcPts val="0"/>
              </a:spcBef>
              <a:buNone/>
              <a:defRPr sz="1800" b="0" i="0" u="none" strike="noStrike" cap="none">
                <a:latin typeface="Calibri"/>
                <a:ea typeface="Calibri"/>
                <a:cs typeface="Calibri"/>
                <a:sym typeface="Calibri"/>
              </a:defRPr>
            </a:lvl4pPr>
            <a:lvl5pPr marL="1638479" marR="0" lvl="4" indent="-179" algn="l" rtl="0">
              <a:spcBef>
                <a:spcPts val="0"/>
              </a:spcBef>
              <a:buNone/>
              <a:defRPr sz="1800" b="0" i="0" u="none" strike="noStrike" cap="none">
                <a:latin typeface="Calibri"/>
                <a:ea typeface="Calibri"/>
                <a:cs typeface="Calibri"/>
                <a:sym typeface="Calibri"/>
              </a:defRPr>
            </a:lvl5pPr>
            <a:lvl6pPr marL="2048101" marR="0" lvl="5" indent="-3401" algn="l" rtl="0">
              <a:spcBef>
                <a:spcPts val="0"/>
              </a:spcBef>
              <a:buNone/>
              <a:defRPr sz="1800" b="0" i="0" u="none" strike="noStrike" cap="none">
                <a:latin typeface="Calibri"/>
                <a:ea typeface="Calibri"/>
                <a:cs typeface="Calibri"/>
                <a:sym typeface="Calibri"/>
              </a:defRPr>
            </a:lvl6pPr>
            <a:lvl7pPr marL="2457721" marR="0" lvl="6" indent="-6620" algn="l" rtl="0">
              <a:spcBef>
                <a:spcPts val="0"/>
              </a:spcBef>
              <a:buNone/>
              <a:defRPr sz="1800" b="0" i="0" u="none" strike="noStrike" cap="none">
                <a:latin typeface="Calibri"/>
                <a:ea typeface="Calibri"/>
                <a:cs typeface="Calibri"/>
                <a:sym typeface="Calibri"/>
              </a:defRPr>
            </a:lvl7pPr>
            <a:lvl8pPr marL="2867341" marR="0" lvl="7" indent="-9841" algn="l" rtl="0">
              <a:spcBef>
                <a:spcPts val="0"/>
              </a:spcBef>
              <a:buNone/>
              <a:defRPr sz="1800" b="0" i="0" u="none" strike="noStrike" cap="none">
                <a:latin typeface="Calibri"/>
                <a:ea typeface="Calibri"/>
                <a:cs typeface="Calibri"/>
                <a:sym typeface="Calibri"/>
              </a:defRPr>
            </a:lvl8pPr>
            <a:lvl9pPr marL="3276960" marR="0" lvl="8" indent="-360" algn="l" rtl="0">
              <a:spcBef>
                <a:spcPts val="0"/>
              </a:spcBef>
              <a:buNone/>
              <a:defRPr sz="1800" b="0" i="0" u="none" strike="noStrike" cap="none">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b="0" i="0" u="none" strike="noStrike" cap="none">
                <a:solidFill>
                  <a:srgbClr val="888888"/>
                </a:solidFill>
                <a:latin typeface="Calibri"/>
                <a:ea typeface="Calibri"/>
                <a:cs typeface="Calibri"/>
                <a:sym typeface="Calibri"/>
              </a:rPr>
              <a:t>‹#›</a:t>
            </a:fld>
            <a:endParaRPr lang="en-US" sz="18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b="0" i="0" u="none" strike="noStrike" cap="none">
                <a:solidFill>
                  <a:srgbClr val="888888"/>
                </a:solidFill>
                <a:latin typeface="Calibri"/>
                <a:ea typeface="Calibri"/>
                <a:cs typeface="Calibri"/>
                <a:sym typeface="Calibri"/>
              </a:rPr>
              <a:t>‹#›</a:t>
            </a:fld>
            <a:endParaRPr lang="en-US" sz="18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12"/>
            <a:ext cx="8229600" cy="4525963"/>
          </a:xfrm>
          <a:prstGeom prst="rect">
            <a:avLst/>
          </a:prstGeom>
          <a:noFill/>
          <a:ln>
            <a:noFill/>
          </a:ln>
        </p:spPr>
        <p:txBody>
          <a:bodyPr wrap="square" lIns="91425" tIns="91425" rIns="91425" bIns="91425" anchor="t" anchorCtr="0"/>
          <a:lstStyle>
            <a:lvl1pPr marL="4064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2800" marR="0" lvl="1" indent="1016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92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2" y="6173787"/>
            <a:ext cx="2133599" cy="365125"/>
          </a:xfrm>
          <a:prstGeom prst="rect">
            <a:avLst/>
          </a:prstGeom>
          <a:noFill/>
          <a:ln>
            <a:noFill/>
          </a:ln>
        </p:spPr>
        <p:txBody>
          <a:bodyPr wrap="square" lIns="91275" tIns="45625" rIns="91275" bIns="45625"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2" y="201720"/>
            <a:ext cx="1870375" cy="791537"/>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4" y="401710"/>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57215" y="1577354"/>
            <a:ext cx="8229599" cy="276999"/>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atin typeface="Calibri"/>
                <a:ea typeface="Calibri"/>
                <a:cs typeface="Calibri"/>
                <a:sym typeface="Calibri"/>
              </a:defRPr>
            </a:lvl1pPr>
            <a:lvl2pPr marL="409619" marR="0" lvl="1" indent="-3218" algn="l" rtl="0">
              <a:spcBef>
                <a:spcPts val="0"/>
              </a:spcBef>
              <a:buChar char="○"/>
              <a:defRPr sz="1800" b="0" i="0" u="none" strike="noStrike" cap="none">
                <a:latin typeface="Calibri"/>
                <a:ea typeface="Calibri"/>
                <a:cs typeface="Calibri"/>
                <a:sym typeface="Calibri"/>
              </a:defRPr>
            </a:lvl2pPr>
            <a:lvl3pPr marL="819239" marR="0" lvl="2" indent="-6439" algn="l" rtl="0">
              <a:spcBef>
                <a:spcPts val="0"/>
              </a:spcBef>
              <a:buChar char="■"/>
              <a:defRPr sz="1800" b="0" i="0" u="none" strike="noStrike" cap="none">
                <a:latin typeface="Calibri"/>
                <a:ea typeface="Calibri"/>
                <a:cs typeface="Calibri"/>
                <a:sym typeface="Calibri"/>
              </a:defRPr>
            </a:lvl3pPr>
            <a:lvl4pPr marL="1228860" marR="0" lvl="3" indent="-9659" algn="l" rtl="0">
              <a:spcBef>
                <a:spcPts val="0"/>
              </a:spcBef>
              <a:buChar char="●"/>
              <a:defRPr sz="1800" b="0" i="0" u="none" strike="noStrike" cap="none">
                <a:latin typeface="Calibri"/>
                <a:ea typeface="Calibri"/>
                <a:cs typeface="Calibri"/>
                <a:sym typeface="Calibri"/>
              </a:defRPr>
            </a:lvl4pPr>
            <a:lvl5pPr marL="1638479" marR="0" lvl="4" indent="-179" algn="l" rtl="0">
              <a:spcBef>
                <a:spcPts val="0"/>
              </a:spcBef>
              <a:buChar char="○"/>
              <a:defRPr sz="1800" b="0" i="0" u="none" strike="noStrike" cap="none">
                <a:latin typeface="Calibri"/>
                <a:ea typeface="Calibri"/>
                <a:cs typeface="Calibri"/>
                <a:sym typeface="Calibri"/>
              </a:defRPr>
            </a:lvl5pPr>
            <a:lvl6pPr marL="2048101" marR="0" lvl="5" indent="-3401" algn="l" rtl="0">
              <a:spcBef>
                <a:spcPts val="0"/>
              </a:spcBef>
              <a:buChar char="■"/>
              <a:defRPr sz="1800" b="0" i="0" u="none" strike="noStrike" cap="none">
                <a:latin typeface="Calibri"/>
                <a:ea typeface="Calibri"/>
                <a:cs typeface="Calibri"/>
                <a:sym typeface="Calibri"/>
              </a:defRPr>
            </a:lvl6pPr>
            <a:lvl7pPr marL="2457721" marR="0" lvl="6" indent="-6620" algn="l" rtl="0">
              <a:spcBef>
                <a:spcPts val="0"/>
              </a:spcBef>
              <a:buChar char="●"/>
              <a:defRPr sz="1800" b="0" i="0" u="none" strike="noStrike" cap="none">
                <a:latin typeface="Calibri"/>
                <a:ea typeface="Calibri"/>
                <a:cs typeface="Calibri"/>
                <a:sym typeface="Calibri"/>
              </a:defRPr>
            </a:lvl7pPr>
            <a:lvl8pPr marL="2867341" marR="0" lvl="7" indent="-9841" algn="l" rtl="0">
              <a:spcBef>
                <a:spcPts val="0"/>
              </a:spcBef>
              <a:buChar char="○"/>
              <a:defRPr sz="1800" b="0" i="0" u="none" strike="noStrike" cap="none">
                <a:latin typeface="Calibri"/>
                <a:ea typeface="Calibri"/>
                <a:cs typeface="Calibri"/>
                <a:sym typeface="Calibri"/>
              </a:defRPr>
            </a:lvl8pPr>
            <a:lvl9pPr marL="3276960" marR="0" lvl="8" indent="-360" algn="l" rtl="0">
              <a:spcBef>
                <a:spcPts val="0"/>
              </a:spcBef>
              <a:buChar char="■"/>
              <a:defRPr sz="1800" b="0" i="0" u="none" strike="noStrike" cap="none">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75" y="6377942"/>
            <a:ext cx="2926079" cy="246221"/>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2"/>
            <a:ext cx="2103120" cy="246221"/>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2"/>
            <a:ext cx="2103120" cy="246221"/>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respectability.org/resources/Policy-Makers/"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disabilitycompendium.org/docs/default-source/2014-compendium/2014_compendium.pdf"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6" Type="http://schemas.openxmlformats.org/officeDocument/2006/relationships/hyperlink" Target="https://www.respectability.org/Resources/By%20State/Idaho%20and%20Jobs%20for%20PwDs.pdf" TargetMode="External"/><Relationship Id="rId21" Type="http://schemas.openxmlformats.org/officeDocument/2006/relationships/hyperlink" Target="https://www.respectability.org/Resources/By%20State/Florida%20and%20Jobs%20for%20PwDs.ppt" TargetMode="External"/><Relationship Id="rId42" Type="http://schemas.openxmlformats.org/officeDocument/2006/relationships/hyperlink" Target="https://www.respectability.org/Resources/By%20State/Maryland%20and%20Jobs%20for%20PwDs.pdf" TargetMode="External"/><Relationship Id="rId47" Type="http://schemas.openxmlformats.org/officeDocument/2006/relationships/hyperlink" Target="https://www.respectability.org/Resources/By%20State/Michigan%20and%20Jobs%20for%20PwDs.ppt" TargetMode="External"/><Relationship Id="rId63" Type="http://schemas.openxmlformats.org/officeDocument/2006/relationships/hyperlink" Target="https://www.respectability.org/Resources/By%20State/New%20Jersey%20and%20Jobs%20for%20PwDs.ppt" TargetMode="External"/><Relationship Id="rId68" Type="http://schemas.openxmlformats.org/officeDocument/2006/relationships/hyperlink" Target="https://www.respectability.org/Resources/By%20State/North%20Carolina%20and%20Jobs%20for%20PwDs.pdf" TargetMode="External"/><Relationship Id="rId84" Type="http://schemas.openxmlformats.org/officeDocument/2006/relationships/hyperlink" Target="https://www.respectability.org/Resources/By%20State/South%20Dakota%20and%20Jobs%20for%20PwDs.pdf" TargetMode="External"/><Relationship Id="rId89" Type="http://schemas.openxmlformats.org/officeDocument/2006/relationships/hyperlink" Target="https://www.respectability.org/Resources/By%20State/Texas%20and%20Jobs%20for%20PwDs.ppt" TargetMode="External"/><Relationship Id="rId7" Type="http://schemas.openxmlformats.org/officeDocument/2006/relationships/hyperlink" Target="https://www.respectability.org/Resources/By%20State/Arizona%20and%20Jobs%20for%20PwDs.ppt" TargetMode="External"/><Relationship Id="rId71" Type="http://schemas.openxmlformats.org/officeDocument/2006/relationships/hyperlink" Target="https://www.respectability.org/Resources/By%20State/North%20Dakota%20and%20Jobs%20for%20PwDs.ppt" TargetMode="External"/><Relationship Id="rId92" Type="http://schemas.openxmlformats.org/officeDocument/2006/relationships/hyperlink" Target="https://www.respectability.org/Resources/By%20State/Vermont%20and%20Jobs%20for%20PwDs.pdf" TargetMode="External"/><Relationship Id="rId2" Type="http://schemas.openxmlformats.org/officeDocument/2006/relationships/hyperlink" Target="http://respectabilityusa.com/Resources/By%20State/Alabama%20and%20Jobs%20for%20PwDs.pdf" TargetMode="External"/><Relationship Id="rId16" Type="http://schemas.openxmlformats.org/officeDocument/2006/relationships/hyperlink" Target="https://www.respectability.org/Resources/By%20State/DC%20and%20Jobs%20for%20PwDs.pdf" TargetMode="External"/><Relationship Id="rId29" Type="http://schemas.openxmlformats.org/officeDocument/2006/relationships/hyperlink" Target="https://www.respectability.org/Resources/By%20State/Illinois%20and%20Jobs%20for%20PwDs.ppt" TargetMode="External"/><Relationship Id="rId11" Type="http://schemas.openxmlformats.org/officeDocument/2006/relationships/hyperlink" Target="https://www.respectability.org/Resources/By%20State/California%20and%20Jobs%20for%20PwDs.ppt" TargetMode="External"/><Relationship Id="rId24" Type="http://schemas.openxmlformats.org/officeDocument/2006/relationships/hyperlink" Target="https://www.respectability.org/Resources/By%20State/Hawaii%20and%20Jobs%20for%20PwDs.pdf" TargetMode="External"/><Relationship Id="rId32" Type="http://schemas.openxmlformats.org/officeDocument/2006/relationships/hyperlink" Target="https://www.respectability.org/Resources/By%20State/Iowa%20and%20Jobs%20for%20PwDs.pdf" TargetMode="External"/><Relationship Id="rId37" Type="http://schemas.openxmlformats.org/officeDocument/2006/relationships/hyperlink" Target="https://www.respectability.org/Resources/By%20State/Kentucky%20and%20Jobs%20for%20PwDs.ppt" TargetMode="External"/><Relationship Id="rId40" Type="http://schemas.openxmlformats.org/officeDocument/2006/relationships/hyperlink" Target="https://www.respectability.org/Resources/By%20State/Maine%20and%20Jobs%20for%20PwDs.pdf" TargetMode="External"/><Relationship Id="rId45" Type="http://schemas.openxmlformats.org/officeDocument/2006/relationships/hyperlink" Target="https://www.respectability.org/Resources/By%20State/Massachussetts%20and%20Jobs%20for%20PwD.ppt" TargetMode="External"/><Relationship Id="rId53" Type="http://schemas.openxmlformats.org/officeDocument/2006/relationships/hyperlink" Target="https://www.respectability.org/Resources/By%20State/Missouri%20and%20Jobs%20for%20PwDs.ppt" TargetMode="External"/><Relationship Id="rId58" Type="http://schemas.openxmlformats.org/officeDocument/2006/relationships/hyperlink" Target="https://www.respectability.org/Resources/By%20State/Nevada%20and%20Jobs%20for%20PwDs.pdf" TargetMode="External"/><Relationship Id="rId66" Type="http://schemas.openxmlformats.org/officeDocument/2006/relationships/hyperlink" Target="https://www.respectability.org/Resources/By%20State/New%20York%20and%20Jobs%20for%20PwDs.pdf" TargetMode="External"/><Relationship Id="rId74" Type="http://schemas.openxmlformats.org/officeDocument/2006/relationships/hyperlink" Target="https://www.respectability.org/Resources/By%20State/Oklahoma%20and%20Jobs%20for%20PwDs.pdf" TargetMode="External"/><Relationship Id="rId79" Type="http://schemas.openxmlformats.org/officeDocument/2006/relationships/hyperlink" Target="https://www.respectability.org/Resources/By%20State/Pennsylvania%20and%20Jobs%20for%20PwDs.ppt" TargetMode="External"/><Relationship Id="rId87" Type="http://schemas.openxmlformats.org/officeDocument/2006/relationships/hyperlink" Target="https://www.respectability.org/Resources/By%20State/Tennessee%20and%20Jobs%20for%20PwDs.ppt" TargetMode="External"/><Relationship Id="rId102" Type="http://schemas.openxmlformats.org/officeDocument/2006/relationships/hyperlink" Target="https://www.respectability.org/Resources/By%20State/Wyoming%20and%20Jobs%20for%20PwDs.pdf" TargetMode="External"/><Relationship Id="rId5" Type="http://schemas.openxmlformats.org/officeDocument/2006/relationships/hyperlink" Target="https://www.respectability.org/Resources/By%20State/Alaska%20and%20Jobs%20for%20PwDs.ppt" TargetMode="External"/><Relationship Id="rId61" Type="http://schemas.openxmlformats.org/officeDocument/2006/relationships/hyperlink" Target="https://www.respectability.org/Resources/By%20State/New%20Hampshire%20and%20Jobs%20for%20PwDs.ppt" TargetMode="External"/><Relationship Id="rId82" Type="http://schemas.openxmlformats.org/officeDocument/2006/relationships/hyperlink" Target="https://www.respectability.org/Resources/By%20State/South%20Carolina%20and%20Jobs%20for%20PwDs.pdf" TargetMode="External"/><Relationship Id="rId90" Type="http://schemas.openxmlformats.org/officeDocument/2006/relationships/hyperlink" Target="https://www.respectability.org/Resources/By%20State/Utah%20and%20Jobs%20for%20PwDs.pdf" TargetMode="External"/><Relationship Id="rId95" Type="http://schemas.openxmlformats.org/officeDocument/2006/relationships/hyperlink" Target="https://www.respectability.org/Resources/By%20State/Virginia%20and%20Jobs%20for%20PwDs.ppt" TargetMode="External"/><Relationship Id="rId19" Type="http://schemas.openxmlformats.org/officeDocument/2006/relationships/hyperlink" Target="https://www.respectability.org/Resources/By%20State/Delaware%20and%20Jobs%20for%20PwDs.ppt" TargetMode="External"/><Relationship Id="rId14" Type="http://schemas.openxmlformats.org/officeDocument/2006/relationships/hyperlink" Target="https://www.respectability.org/Resources/By%20State/Connecticut%20and%20Jobs%20for%20PwDs.pdf" TargetMode="External"/><Relationship Id="rId22" Type="http://schemas.openxmlformats.org/officeDocument/2006/relationships/hyperlink" Target="https://www.respectability.org/Resources/By%20State/Georgia%20and%20Jobs%20for%20PwDs.pdf" TargetMode="External"/><Relationship Id="rId27" Type="http://schemas.openxmlformats.org/officeDocument/2006/relationships/hyperlink" Target="https://www.respectability.org/Resources/By%20State/Idaho%20and%20Jobs%20for%20PwDs.ppt" TargetMode="External"/><Relationship Id="rId30" Type="http://schemas.openxmlformats.org/officeDocument/2006/relationships/hyperlink" Target="https://www.respectability.org/Resources/By%20State/Indiana%20and%20Jobs%20for%20PwDs.pdf" TargetMode="External"/><Relationship Id="rId35" Type="http://schemas.openxmlformats.org/officeDocument/2006/relationships/hyperlink" Target="https://www.respectability.org/Resources/By%20State/Kansas%20and%20Jobs%20for%20PwDs.ppt" TargetMode="External"/><Relationship Id="rId43" Type="http://schemas.openxmlformats.org/officeDocument/2006/relationships/hyperlink" Target="https://www.respectability.org/Resources/By%20State/Maryland%20and%20Jobs%20for%20PwDs.ppt" TargetMode="External"/><Relationship Id="rId48" Type="http://schemas.openxmlformats.org/officeDocument/2006/relationships/hyperlink" Target="https://www.respectability.org/Resources/By%20State/Minnesota%20and%20Jobs%20for%20PwDs.pdf" TargetMode="External"/><Relationship Id="rId56" Type="http://schemas.openxmlformats.org/officeDocument/2006/relationships/hyperlink" Target="https://www.respectability.org/Resources/By%20State/Nebraska%20and%20Jobs%20for%20PwDs.pdf" TargetMode="External"/><Relationship Id="rId64" Type="http://schemas.openxmlformats.org/officeDocument/2006/relationships/hyperlink" Target="https://www.respectability.org/Resources/By%20State/New%20Mexico%20and%20Jobs%20for%20PwDs.pdf" TargetMode="External"/><Relationship Id="rId69" Type="http://schemas.openxmlformats.org/officeDocument/2006/relationships/hyperlink" Target="https://www.respectability.org/Resources/By%20State/North%20Carolina%20and%20Jobs%20for%20PwDs.ppt" TargetMode="External"/><Relationship Id="rId77" Type="http://schemas.openxmlformats.org/officeDocument/2006/relationships/hyperlink" Target="https://www.respectability.org/Resources/By%20State/Oregon%20and%20Jobs%20for%20PwDs.ppt" TargetMode="External"/><Relationship Id="rId100" Type="http://schemas.openxmlformats.org/officeDocument/2006/relationships/hyperlink" Target="https://www.respectability.org/Resources/By%20State/Wisconsin%20and%20Jobs%20for%20PwDs.pdf" TargetMode="External"/><Relationship Id="rId8" Type="http://schemas.openxmlformats.org/officeDocument/2006/relationships/hyperlink" Target="https://www.respectability.org/Resources/By%20State/Arkansas%20and%20Jobs%20for%20PwDs.pdf" TargetMode="External"/><Relationship Id="rId51" Type="http://schemas.openxmlformats.org/officeDocument/2006/relationships/hyperlink" Target="https://www.respectability.org/Resources/By%20State/Mississippi%20and%20Jobs%20for%20PwDs.ppt" TargetMode="External"/><Relationship Id="rId72" Type="http://schemas.openxmlformats.org/officeDocument/2006/relationships/hyperlink" Target="https://www.respectability.org/Resources/By%20State/Ohio%20and%20Jobs%20for%20PwDs.pdf" TargetMode="External"/><Relationship Id="rId80" Type="http://schemas.openxmlformats.org/officeDocument/2006/relationships/hyperlink" Target="https://www.respectability.org/Resources/By%20State/Rhode%20Island%20and%20Jobs%20for%20PwDs.pdf" TargetMode="External"/><Relationship Id="rId85" Type="http://schemas.openxmlformats.org/officeDocument/2006/relationships/hyperlink" Target="https://www.respectability.org/Resources/By%20State/South%20Dakota%20and%20Jobs%20for%20PwDs.ppt" TargetMode="External"/><Relationship Id="rId93" Type="http://schemas.openxmlformats.org/officeDocument/2006/relationships/hyperlink" Target="https://www.respectability.org/Resources/By%20State/Vermont%20and%20Jobs%20for%20PwDs.ppt" TargetMode="External"/><Relationship Id="rId98" Type="http://schemas.openxmlformats.org/officeDocument/2006/relationships/hyperlink" Target="https://www.respectability.org/Resources/By%20State/West%20Virginia%20%20and%20Jobs%20for%20PwDs.pdf" TargetMode="External"/><Relationship Id="rId3" Type="http://schemas.openxmlformats.org/officeDocument/2006/relationships/hyperlink" Target="https://www.respectability.org/Resources/By%20State/Alabama%20and%20Jobs%20for%20PwDs.ppt" TargetMode="External"/><Relationship Id="rId12" Type="http://schemas.openxmlformats.org/officeDocument/2006/relationships/hyperlink" Target="https://www.respectability.org/Resources/By%20State/Colorado%20%20and%20Jobs%20for%20PwDs.pdf" TargetMode="External"/><Relationship Id="rId17" Type="http://schemas.openxmlformats.org/officeDocument/2006/relationships/hyperlink" Target="https://www.respectability.org/Resources/By%20State/DC%20and%20Jobs%20for%20PwDs.ppt" TargetMode="External"/><Relationship Id="rId25" Type="http://schemas.openxmlformats.org/officeDocument/2006/relationships/hyperlink" Target="https://www.respectability.org/Resources/By%20State/Hawaii%20and%20Jobs%20for%20PwDs.ppt" TargetMode="External"/><Relationship Id="rId33" Type="http://schemas.openxmlformats.org/officeDocument/2006/relationships/hyperlink" Target="https://www.respectability.org/Resources/By%20State/Iowa%20and%20Jobs%20for%20PwDs.ppt" TargetMode="External"/><Relationship Id="rId38" Type="http://schemas.openxmlformats.org/officeDocument/2006/relationships/hyperlink" Target="https://www.respectability.org/Resources/By%20State/Louisiana%20and%20Jobs%20for%20PwDs.pdf" TargetMode="External"/><Relationship Id="rId46" Type="http://schemas.openxmlformats.org/officeDocument/2006/relationships/hyperlink" Target="https://www.respectability.org/Resources/By%20State/Michigan%20and%20Jobs%20for%20PwDs.pdf" TargetMode="External"/><Relationship Id="rId59" Type="http://schemas.openxmlformats.org/officeDocument/2006/relationships/hyperlink" Target="https://www.respectability.org/Resources/By%20State/Nevada%20and%20Jobs%20for%20PwDs.ppt" TargetMode="External"/><Relationship Id="rId67" Type="http://schemas.openxmlformats.org/officeDocument/2006/relationships/hyperlink" Target="https://www.respectability.org/Resources/By%20State/New%20York%20and%20Jobs%20for%20PwDs.ppt" TargetMode="External"/><Relationship Id="rId103" Type="http://schemas.openxmlformats.org/officeDocument/2006/relationships/hyperlink" Target="https://www.respectability.org/Resources/By%20State/Wyoming%20and%20Jobs%20for%20PwDs.ppt" TargetMode="External"/><Relationship Id="rId20" Type="http://schemas.openxmlformats.org/officeDocument/2006/relationships/hyperlink" Target="https://www.respectability.org/Resources/By%20State/Florida%20and%20Jobs%20for%20PwDs.pdf" TargetMode="External"/><Relationship Id="rId41" Type="http://schemas.openxmlformats.org/officeDocument/2006/relationships/hyperlink" Target="https://www.respectability.org/Resources/By%20State/Maine%20and%20Jobs%20for%20PwDs.ppt" TargetMode="External"/><Relationship Id="rId54" Type="http://schemas.openxmlformats.org/officeDocument/2006/relationships/hyperlink" Target="https://www.respectability.org/Resources/By%20State/Montana%20and%20Jobs%20for%20PwDs.pdf" TargetMode="External"/><Relationship Id="rId62" Type="http://schemas.openxmlformats.org/officeDocument/2006/relationships/hyperlink" Target="https://www.respectability.org/Resources/By%20State/New%20Jersey%20and%20Jobs%20for%20PwDs.pdf" TargetMode="External"/><Relationship Id="rId70" Type="http://schemas.openxmlformats.org/officeDocument/2006/relationships/hyperlink" Target="https://www.respectability.org/Resources/By%20State/North%20Dakota%20and%20Jobs%20for%20PwDs.pdf" TargetMode="External"/><Relationship Id="rId75" Type="http://schemas.openxmlformats.org/officeDocument/2006/relationships/hyperlink" Target="https://www.respectability.org/Resources/By%20State/Oklahoma%20and%20Jobs%20for%20PwDs.ppt" TargetMode="External"/><Relationship Id="rId83" Type="http://schemas.openxmlformats.org/officeDocument/2006/relationships/hyperlink" Target="https://www.respectability.org/Resources/By%20State/South%20Carolina%20and%20Jobs%20for%20PwDs.ppt" TargetMode="External"/><Relationship Id="rId88" Type="http://schemas.openxmlformats.org/officeDocument/2006/relationships/hyperlink" Target="https://www.respectability.org/Resources/By%20State/Texas%20and%20Jobs%20for%20PwDs.pdf" TargetMode="External"/><Relationship Id="rId91" Type="http://schemas.openxmlformats.org/officeDocument/2006/relationships/hyperlink" Target="https://www.respectability.org/Resources/By%20State/Utah%20and%20Jobs%20for%20PwDs.ppt" TargetMode="External"/><Relationship Id="rId96" Type="http://schemas.openxmlformats.org/officeDocument/2006/relationships/hyperlink" Target="https://www.respectability.org/Resources/By%20State/Washington%20and%20Jobs%20for%20PwDs.pdf" TargetMode="External"/><Relationship Id="rId1" Type="http://schemas.openxmlformats.org/officeDocument/2006/relationships/slideLayout" Target="../slideLayouts/slideLayout8.xml"/><Relationship Id="rId6" Type="http://schemas.openxmlformats.org/officeDocument/2006/relationships/hyperlink" Target="https://www.respectability.org/Resources/By%20State/Arizona%20and%20Jobs%20for%20PwDs.pdf" TargetMode="External"/><Relationship Id="rId15" Type="http://schemas.openxmlformats.org/officeDocument/2006/relationships/hyperlink" Target="https://www.respectability.org/Resources/By%20State/Connecticut%20and%20Jobs%20for%20PwDs.ppt" TargetMode="External"/><Relationship Id="rId23" Type="http://schemas.openxmlformats.org/officeDocument/2006/relationships/hyperlink" Target="https://www.respectability.org/Resources/By%20State/Georgia%20and%20Jobs%20for%20PwDs.ppt" TargetMode="External"/><Relationship Id="rId28" Type="http://schemas.openxmlformats.org/officeDocument/2006/relationships/hyperlink" Target="https://www.respectability.org/Resources/By%20State/Illinois%20and%20Jobs%20for%20PwDs.pdf" TargetMode="External"/><Relationship Id="rId36" Type="http://schemas.openxmlformats.org/officeDocument/2006/relationships/hyperlink" Target="https://www.respectability.org/Resources/By%20State/Kentucky%20and%20Jobs%20for%20PwDs.pdf" TargetMode="External"/><Relationship Id="rId49" Type="http://schemas.openxmlformats.org/officeDocument/2006/relationships/hyperlink" Target="https://www.respectability.org/Resources/By%20State/Minnesota%20and%20Jobs%20for%20PwDs.ppt" TargetMode="External"/><Relationship Id="rId57" Type="http://schemas.openxmlformats.org/officeDocument/2006/relationships/hyperlink" Target="https://www.respectability.org/Resources/By%20State/Nebraska%20and%20Jobs%20for%20PwDs.ppt" TargetMode="External"/><Relationship Id="rId10" Type="http://schemas.openxmlformats.org/officeDocument/2006/relationships/hyperlink" Target="https://www.respectability.org/Resources/By%20State/California%20and%20Jobs%20for%20PwDs.pdf" TargetMode="External"/><Relationship Id="rId31" Type="http://schemas.openxmlformats.org/officeDocument/2006/relationships/hyperlink" Target="https://www.respectability.org/Resources/By%20State/Indiana%20and%20Jobs%20for%20PwDs.ppt" TargetMode="External"/><Relationship Id="rId44" Type="http://schemas.openxmlformats.org/officeDocument/2006/relationships/hyperlink" Target="https://www.respectability.org/Resources/By%20State/Massachussetts%20and%20Jobs%20for%20PwDs.pdf" TargetMode="External"/><Relationship Id="rId52" Type="http://schemas.openxmlformats.org/officeDocument/2006/relationships/hyperlink" Target="https://www.respectability.org/Resources/By%20State/Missouri%20and%20Jobs%20for%20PwDs.pdf" TargetMode="External"/><Relationship Id="rId60" Type="http://schemas.openxmlformats.org/officeDocument/2006/relationships/hyperlink" Target="https://www.respectability.org/Resources/By%20State/New%20Hampshire%20and%20Jobs%20for%20PwDs.pdf" TargetMode="External"/><Relationship Id="rId65" Type="http://schemas.openxmlformats.org/officeDocument/2006/relationships/hyperlink" Target="https://www.respectability.org/Resources/By%20State/New%20Mexico%20and%20Jobs%20for%20PwDs.ppt" TargetMode="External"/><Relationship Id="rId73" Type="http://schemas.openxmlformats.org/officeDocument/2006/relationships/hyperlink" Target="https://www.respectability.org/Resources/By%20State/Ohio%20and%20Jobs%20for%20PwDs.ppt" TargetMode="External"/><Relationship Id="rId78" Type="http://schemas.openxmlformats.org/officeDocument/2006/relationships/hyperlink" Target="https://www.respectability.org/Resources/By%20State/Pennsylvania%20and%20Jobs%20for%20PwDs.pdf" TargetMode="External"/><Relationship Id="rId81" Type="http://schemas.openxmlformats.org/officeDocument/2006/relationships/hyperlink" Target="https://www.respectability.org/Resources/By%20State/Rhode%20Island%20and%20Jobs%20for%20PwDs.ppt" TargetMode="External"/><Relationship Id="rId86" Type="http://schemas.openxmlformats.org/officeDocument/2006/relationships/hyperlink" Target="https://www.respectability.org/Resources/By%20State/Tennessee%20and%20Jobs%20for%20PwDs.pdf" TargetMode="External"/><Relationship Id="rId94" Type="http://schemas.openxmlformats.org/officeDocument/2006/relationships/hyperlink" Target="https://www.respectability.org/Resources/By%20State/Virginia%20and%20Jobs%20for%20PwDs.pdf" TargetMode="External"/><Relationship Id="rId99" Type="http://schemas.openxmlformats.org/officeDocument/2006/relationships/hyperlink" Target="https://www.respectability.org/Resources/By%20State/West%20Virginia%20%20and%20Jobs%20for%20PwDs.ppt" TargetMode="External"/><Relationship Id="rId101" Type="http://schemas.openxmlformats.org/officeDocument/2006/relationships/hyperlink" Target="https://www.respectability.org/Resources/By%20State/Wisconsin%20and%20Jobs%20for%20PwDs.ppt" TargetMode="External"/><Relationship Id="rId4" Type="http://schemas.openxmlformats.org/officeDocument/2006/relationships/hyperlink" Target="https://www.respectability.org/Resources/By%20State/Alaska%20and%20Jobs%20for%20PwDs.pdf" TargetMode="External"/><Relationship Id="rId9" Type="http://schemas.openxmlformats.org/officeDocument/2006/relationships/hyperlink" Target="https://www.respectability.org/Resources/By%20State/Arkansas%20and%20Jobs%20for%20PwDs.ppt" TargetMode="External"/><Relationship Id="rId13" Type="http://schemas.openxmlformats.org/officeDocument/2006/relationships/hyperlink" Target="https://www.respectability.org/Resources/By%20State/Colorado%20%20and%20Jobs%20for%20PwDs.ppt" TargetMode="External"/><Relationship Id="rId18" Type="http://schemas.openxmlformats.org/officeDocument/2006/relationships/hyperlink" Target="https://www.respectability.org/Resources/By%20State/Delaware%20and%20Jobs%20for%20PwDs.pdf" TargetMode="External"/><Relationship Id="rId39" Type="http://schemas.openxmlformats.org/officeDocument/2006/relationships/hyperlink" Target="https://www.respectability.org/Resources/By%20State/Louisiana%20and%20Jobs%20for%20PwDs.ppt" TargetMode="External"/><Relationship Id="rId34" Type="http://schemas.openxmlformats.org/officeDocument/2006/relationships/hyperlink" Target="https://www.respectability.org/Resources/By%20State/Kansas%20and%20Jobs%20for%20PwDs.pdf" TargetMode="External"/><Relationship Id="rId50" Type="http://schemas.openxmlformats.org/officeDocument/2006/relationships/hyperlink" Target="https://www.respectability.org/Resources/By%20State/Mississippi%20and%20Jobs%20for%20PwDs.pdf" TargetMode="External"/><Relationship Id="rId55" Type="http://schemas.openxmlformats.org/officeDocument/2006/relationships/hyperlink" Target="https://www.respectability.org/Resources/By%20State/Montana%20and%20Jobs%20for%20PwDs.ppt" TargetMode="External"/><Relationship Id="rId76" Type="http://schemas.openxmlformats.org/officeDocument/2006/relationships/hyperlink" Target="https://www.respectability.org/Resources/By%20State/Oregon%20and%20Jobs%20for%20PwDs.pdf" TargetMode="External"/><Relationship Id="rId97" Type="http://schemas.openxmlformats.org/officeDocument/2006/relationships/hyperlink" Target="https://www.respectability.org/Resources/By%20State/Washington%20and%20Jobs%20for%20PwDs.ppt"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respectability.org/resources/Policy-Makers/"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bit.ly/2IahSUx"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workforceinvestmentworks.com/workforce_board_finder.asp"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hyperlink" Target="http://bit.ly/LBDisabilityjobs" TargetMode="External"/><Relationship Id="rId13" Type="http://schemas.openxmlformats.org/officeDocument/2006/relationships/hyperlink" Target="https://www.facebook.com/RespectAbilityUSA" TargetMode="External"/><Relationship Id="rId3" Type="http://schemas.openxmlformats.org/officeDocument/2006/relationships/hyperlink" Target="http://www.disabilitystatistics.org/" TargetMode="External"/><Relationship Id="rId7" Type="http://schemas.openxmlformats.org/officeDocument/2006/relationships/hyperlink" Target="http://wdcrobcolp01.ed.gov/Programs/EROD/org_list.cfm?category_cd=SVR" TargetMode="External"/><Relationship Id="rId12" Type="http://schemas.openxmlformats.org/officeDocument/2006/relationships/hyperlink" Target="https://twitter.com/respect_ability"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askjan.org/" TargetMode="External"/><Relationship Id="rId11" Type="http://schemas.openxmlformats.org/officeDocument/2006/relationships/hyperlink" Target="mailto:JenniferM@RespectAbilityUSA.org" TargetMode="External"/><Relationship Id="rId5" Type="http://schemas.openxmlformats.org/officeDocument/2006/relationships/hyperlink" Target="http://www.projectsearch.us/" TargetMode="External"/><Relationship Id="rId10" Type="http://schemas.openxmlformats.org/officeDocument/2006/relationships/hyperlink" Target="http://www.respectability.org/" TargetMode="External"/><Relationship Id="rId4" Type="http://schemas.openxmlformats.org/officeDocument/2006/relationships/hyperlink" Target="http://www.fedspending.org/" TargetMode="External"/><Relationship Id="rId9" Type="http://schemas.openxmlformats.org/officeDocument/2006/relationships/hyperlink" Target="http://bit.ly/MontgomeryCountydisabilityjob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hyperlink" Target="http://www.respectabilityus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www.dol.gov/featured/ada/timeline/alternative"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09" descr="Gold and black logo of RespectAbility with the tagline Fighting Stigmas, Advancing Opportunities&#10;">
            <a:extLst>
              <a:ext uri="{FF2B5EF4-FFF2-40B4-BE49-F238E27FC236}">
                <a16:creationId xmlns:a16="http://schemas.microsoft.com/office/drawing/2014/main" id="{DF5FFE73-2FD3-4148-A842-96A963FF1393}"/>
              </a:ext>
            </a:extLst>
          </p:cNvPr>
          <p:cNvPicPr preferRelativeResize="0"/>
          <p:nvPr/>
        </p:nvPicPr>
        <p:blipFill rotWithShape="1">
          <a:blip r:embed="rId3">
            <a:alphaModFix/>
          </a:blip>
          <a:srcRect/>
          <a:stretch/>
        </p:blipFill>
        <p:spPr>
          <a:xfrm>
            <a:off x="1435385" y="-149204"/>
            <a:ext cx="6287297" cy="3066983"/>
          </a:xfrm>
          <a:prstGeom prst="rect">
            <a:avLst/>
          </a:prstGeom>
          <a:noFill/>
          <a:ln>
            <a:noFill/>
          </a:ln>
        </p:spPr>
      </p:pic>
      <p:sp>
        <p:nvSpPr>
          <p:cNvPr id="7" name="Rectangle 6">
            <a:extLst>
              <a:ext uri="{FF2B5EF4-FFF2-40B4-BE49-F238E27FC236}">
                <a16:creationId xmlns:a16="http://schemas.microsoft.com/office/drawing/2014/main" id="{2B110A43-6419-5D4A-B812-7DDA75201E49}"/>
              </a:ext>
            </a:extLst>
          </p:cNvPr>
          <p:cNvSpPr/>
          <p:nvPr/>
        </p:nvSpPr>
        <p:spPr>
          <a:xfrm>
            <a:off x="2189897" y="5818504"/>
            <a:ext cx="4764206" cy="930639"/>
          </a:xfrm>
          <a:prstGeom prst="rect">
            <a:avLst/>
          </a:prstGeom>
        </p:spPr>
        <p:txBody>
          <a:bodyPr wrap="square">
            <a:spAutoFit/>
          </a:bodyPr>
          <a:lstStyle/>
          <a:p>
            <a:pPr lvl="0" algn="ctr">
              <a:lnSpc>
                <a:spcPct val="115000"/>
              </a:lnSpc>
              <a:buClr>
                <a:schemeClr val="dk1"/>
              </a:buClr>
              <a:buSzPct val="78571"/>
            </a:pPr>
            <a:r>
              <a:rPr lang="en-US" sz="1200" dirty="0">
                <a:solidFill>
                  <a:schemeClr val="dk1"/>
                </a:solidFill>
                <a:latin typeface="Calibri" panose="020F0502020204030204" pitchFamily="34" charset="0"/>
                <a:ea typeface="Georgia"/>
                <a:cs typeface="Calibri" panose="020F0502020204030204" pitchFamily="34" charset="0"/>
                <a:sym typeface="Georgia"/>
              </a:rPr>
              <a:t>Jennifer Laszlo Mizrahi, President, </a:t>
            </a:r>
            <a:r>
              <a:rPr lang="en-US" sz="1200" dirty="0" err="1">
                <a:solidFill>
                  <a:schemeClr val="dk1"/>
                </a:solidFill>
                <a:latin typeface="Calibri" panose="020F0502020204030204" pitchFamily="34" charset="0"/>
                <a:ea typeface="Georgia"/>
                <a:cs typeface="Calibri" panose="020F0502020204030204" pitchFamily="34" charset="0"/>
                <a:sym typeface="Georgia"/>
              </a:rPr>
              <a:t>RespectAbility</a:t>
            </a:r>
            <a:endParaRPr lang="en-US" sz="1200" dirty="0">
              <a:solidFill>
                <a:schemeClr val="dk1"/>
              </a:solidFill>
              <a:latin typeface="Calibri" panose="020F0502020204030204" pitchFamily="34" charset="0"/>
              <a:ea typeface="Georgia"/>
              <a:cs typeface="Calibri" panose="020F0502020204030204" pitchFamily="34" charset="0"/>
              <a:sym typeface="Georgia"/>
            </a:endParaRPr>
          </a:p>
          <a:p>
            <a:pPr lvl="0" algn="ctr">
              <a:lnSpc>
                <a:spcPct val="115000"/>
              </a:lnSpc>
              <a:buClr>
                <a:schemeClr val="dk1"/>
              </a:buClr>
              <a:buSzPct val="78571"/>
            </a:pPr>
            <a:r>
              <a:rPr lang="en-US" sz="1200" dirty="0">
                <a:solidFill>
                  <a:schemeClr val="dk1"/>
                </a:solidFill>
                <a:latin typeface="Calibri" panose="020F0502020204030204" pitchFamily="34" charset="0"/>
                <a:ea typeface="Georgia"/>
                <a:cs typeface="Calibri" panose="020F0502020204030204" pitchFamily="34" charset="0"/>
                <a:sym typeface="Georgia"/>
              </a:rPr>
              <a:t>Calvin Harris, Chairman, Respect Ability</a:t>
            </a:r>
          </a:p>
          <a:p>
            <a:pPr lvl="0" algn="ctr">
              <a:lnSpc>
                <a:spcPct val="115000"/>
              </a:lnSpc>
              <a:buClr>
                <a:schemeClr val="dk1"/>
              </a:buClr>
              <a:buSzPct val="78571"/>
            </a:pPr>
            <a:r>
              <a:rPr lang="en-US" sz="1200" dirty="0">
                <a:solidFill>
                  <a:schemeClr val="dk1"/>
                </a:solidFill>
                <a:latin typeface="Calibri" panose="020F0502020204030204" pitchFamily="34" charset="0"/>
                <a:ea typeface="Georgia"/>
                <a:cs typeface="Calibri" panose="020F0502020204030204" pitchFamily="34" charset="0"/>
                <a:sym typeface="Georgia"/>
              </a:rPr>
              <a:t>Contact: </a:t>
            </a:r>
            <a:r>
              <a:rPr lang="en-US" sz="1200" dirty="0" err="1">
                <a:solidFill>
                  <a:srgbClr val="0000FF"/>
                </a:solidFill>
                <a:latin typeface="Calibri" panose="020F0502020204030204" pitchFamily="34" charset="0"/>
                <a:ea typeface="Georgia"/>
                <a:cs typeface="Calibri" panose="020F0502020204030204" pitchFamily="34" charset="0"/>
                <a:sym typeface="Georgia"/>
              </a:rPr>
              <a:t>JenniferM@RespectAbility.org</a:t>
            </a:r>
            <a:endParaRPr lang="en-US" sz="1200" dirty="0">
              <a:solidFill>
                <a:srgbClr val="0000FF"/>
              </a:solidFill>
              <a:latin typeface="Calibri" panose="020F0502020204030204" pitchFamily="34" charset="0"/>
              <a:ea typeface="Georgia"/>
              <a:cs typeface="Calibri" panose="020F0502020204030204" pitchFamily="34" charset="0"/>
              <a:sym typeface="Georgia"/>
            </a:endParaRPr>
          </a:p>
          <a:p>
            <a:pPr lvl="0" algn="ctr">
              <a:lnSpc>
                <a:spcPct val="115000"/>
              </a:lnSpc>
              <a:buClr>
                <a:schemeClr val="dk1"/>
              </a:buClr>
              <a:buSzPct val="78571"/>
            </a:pPr>
            <a:r>
              <a:rPr lang="en-US" sz="1200" dirty="0">
                <a:solidFill>
                  <a:schemeClr val="dk1"/>
                </a:solidFill>
                <a:latin typeface="Calibri" panose="020F0502020204030204" pitchFamily="34" charset="0"/>
                <a:ea typeface="Georgia"/>
                <a:cs typeface="Calibri" panose="020F0502020204030204" pitchFamily="34" charset="0"/>
                <a:sym typeface="Georgia"/>
              </a:rPr>
              <a:t>202-517-6272</a:t>
            </a:r>
          </a:p>
        </p:txBody>
      </p:sp>
      <p:pic>
        <p:nvPicPr>
          <p:cNvPr id="9" name="Shape 211" descr="Headshot of Calvin Harris, Chairman  ">
            <a:extLst>
              <a:ext uri="{FF2B5EF4-FFF2-40B4-BE49-F238E27FC236}">
                <a16:creationId xmlns:a16="http://schemas.microsoft.com/office/drawing/2014/main" id="{585827BB-BD20-1246-A952-4C57E3ABD140}"/>
              </a:ext>
            </a:extLst>
          </p:cNvPr>
          <p:cNvPicPr preferRelativeResize="0"/>
          <p:nvPr/>
        </p:nvPicPr>
        <p:blipFill rotWithShape="1">
          <a:blip r:embed="rId4">
            <a:alphaModFix/>
          </a:blip>
          <a:srcRect/>
          <a:stretch/>
        </p:blipFill>
        <p:spPr>
          <a:xfrm>
            <a:off x="5022165" y="3935592"/>
            <a:ext cx="1591995" cy="1813773"/>
          </a:xfrm>
          <a:prstGeom prst="rect">
            <a:avLst/>
          </a:prstGeom>
          <a:noFill/>
          <a:ln>
            <a:noFill/>
          </a:ln>
        </p:spPr>
      </p:pic>
      <p:pic>
        <p:nvPicPr>
          <p:cNvPr id="12" name="Shape 210" descr="Headshot of Jennifer Laszlo Mizrahi, President ">
            <a:extLst>
              <a:ext uri="{FF2B5EF4-FFF2-40B4-BE49-F238E27FC236}">
                <a16:creationId xmlns:a16="http://schemas.microsoft.com/office/drawing/2014/main" id="{5F857DBA-6552-7C4F-8E9D-F4E1BEEE8C27}"/>
              </a:ext>
            </a:extLst>
          </p:cNvPr>
          <p:cNvPicPr preferRelativeResize="0"/>
          <p:nvPr/>
        </p:nvPicPr>
        <p:blipFill rotWithShape="1">
          <a:blip r:embed="rId5">
            <a:alphaModFix/>
          </a:blip>
          <a:srcRect/>
          <a:stretch/>
        </p:blipFill>
        <p:spPr>
          <a:xfrm>
            <a:off x="2529840" y="3932416"/>
            <a:ext cx="1591996" cy="1813773"/>
          </a:xfrm>
          <a:prstGeom prst="rect">
            <a:avLst/>
          </a:prstGeom>
          <a:noFill/>
          <a:ln>
            <a:noFill/>
          </a:ln>
        </p:spPr>
      </p:pic>
      <p:sp>
        <p:nvSpPr>
          <p:cNvPr id="2" name="Title 1">
            <a:extLst>
              <a:ext uri="{FF2B5EF4-FFF2-40B4-BE49-F238E27FC236}">
                <a16:creationId xmlns:a16="http://schemas.microsoft.com/office/drawing/2014/main" id="{B416FCA5-80DB-4D22-8D2E-A9452E3459CA}"/>
              </a:ext>
            </a:extLst>
          </p:cNvPr>
          <p:cNvSpPr>
            <a:spLocks noGrp="1"/>
          </p:cNvSpPr>
          <p:nvPr>
            <p:ph type="title" idx="4294967295"/>
          </p:nvPr>
        </p:nvSpPr>
        <p:spPr>
          <a:xfrm>
            <a:off x="457200" y="2917779"/>
            <a:ext cx="8229600" cy="1143000"/>
          </a:xfrm>
        </p:spPr>
        <p:txBody>
          <a:bodyPr/>
          <a:lstStyle/>
          <a:p>
            <a:pPr rtl="0"/>
            <a:r>
              <a:rPr lang="en-US" sz="3500" b="1" i="0" spc="-113" dirty="0">
                <a:solidFill>
                  <a:srgbClr val="000000"/>
                </a:solidFill>
                <a:effectLst/>
                <a:latin typeface="Calibri" panose="020F0502020204030204" pitchFamily="34" charset="0"/>
                <a:ea typeface="Arial" panose="020B0604020202020204" pitchFamily="34" charset="0"/>
                <a:cs typeface="Calibri" panose="020F0502020204030204" pitchFamily="34" charset="0"/>
              </a:rPr>
              <a:t>Advocating Your Governor on Jobs for PWDs</a:t>
            </a:r>
            <a:endParaRPr lang="en-US" dirty="0">
              <a:effectLst/>
              <a:latin typeface="Calibri" panose="020F0502020204030204" pitchFamily="34" charset="0"/>
              <a:cs typeface="Calibri" panose="020F0502020204030204" pitchFamily="34" charset="0"/>
            </a:endParaRPr>
          </a:p>
          <a:p>
            <a:pPr rtl="0"/>
            <a:r>
              <a:rPr lang="en-US" sz="1800" spc="-113" dirty="0">
                <a:solidFill>
                  <a:srgbClr val="000000"/>
                </a:solidFill>
                <a:latin typeface="Calibri" panose="020F0502020204030204" pitchFamily="34" charset="0"/>
                <a:ea typeface="Arial" panose="020B0604020202020204" pitchFamily="34" charset="0"/>
                <a:cs typeface="Calibri" panose="020F0502020204030204" pitchFamily="34" charset="0"/>
              </a:rPr>
              <a:t>September 26</a:t>
            </a:r>
            <a:r>
              <a:rPr lang="en-US" sz="1800" spc="-113" baseline="30000" dirty="0">
                <a:solidFill>
                  <a:srgbClr val="000000"/>
                </a:solidFill>
                <a:latin typeface="Calibri" panose="020F0502020204030204" pitchFamily="34" charset="0"/>
                <a:ea typeface="Arial" panose="020B0604020202020204" pitchFamily="34" charset="0"/>
                <a:cs typeface="Calibri" panose="020F0502020204030204" pitchFamily="34" charset="0"/>
              </a:rPr>
              <a:t>th</a:t>
            </a:r>
            <a:r>
              <a:rPr lang="en-US" sz="1800" spc="-113" dirty="0">
                <a:solidFill>
                  <a:srgbClr val="000000"/>
                </a:solidFill>
                <a:latin typeface="Calibri" panose="020F0502020204030204" pitchFamily="34" charset="0"/>
                <a:ea typeface="Arial" panose="020B0604020202020204" pitchFamily="34" charset="0"/>
                <a:cs typeface="Calibri" panose="020F0502020204030204" pitchFamily="34" charset="0"/>
              </a:rPr>
              <a:t>, 2</a:t>
            </a:r>
            <a:r>
              <a:rPr lang="en-US" sz="1800" b="0" i="0" spc="-113" dirty="0">
                <a:solidFill>
                  <a:srgbClr val="000000"/>
                </a:solidFill>
                <a:effectLst/>
                <a:latin typeface="Calibri" panose="020F0502020204030204" pitchFamily="34" charset="0"/>
                <a:ea typeface="Arial" panose="020B0604020202020204" pitchFamily="34" charset="0"/>
                <a:cs typeface="Calibri" panose="020F0502020204030204" pitchFamily="34" charset="0"/>
              </a:rPr>
              <a:t>018: </a:t>
            </a:r>
            <a:r>
              <a:rPr lang="en-US" sz="1800" b="0" i="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RespectAbility</a:t>
            </a:r>
            <a:r>
              <a:rPr lang="en-US" sz="1800" b="0" i="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Webinar</a:t>
            </a:r>
            <a:endParaRPr lang="en-US"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160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396241" y="203058"/>
            <a:ext cx="8229599"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Why proclamations?</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15" y="1150634"/>
            <a:ext cx="8168625" cy="276999"/>
          </a:xfrm>
        </p:spPr>
        <p:txBody>
          <a:bodyPr/>
          <a:lstStyle/>
          <a:p>
            <a:pPr marL="285750" indent="-285750">
              <a:buFont typeface="Wingdings" panose="05000000000000000000" pitchFamily="2" charset="2"/>
              <a:buChar char="v"/>
            </a:pPr>
            <a:r>
              <a:rPr lang="en-US" sz="2400" dirty="0">
                <a:latin typeface="Calibri" panose="020F0502020204030204" pitchFamily="34" charset="0"/>
                <a:cs typeface="Calibri" panose="020F0502020204030204" pitchFamily="34" charset="0"/>
              </a:rPr>
              <a:t>There are three reasons why we want  Governors to make proclamations for NDEAM: </a:t>
            </a:r>
          </a:p>
          <a:p>
            <a:pPr lvl="1" indent="0"/>
            <a:r>
              <a:rPr lang="en-US" sz="2400" dirty="0">
                <a:latin typeface="Calibri" panose="020F0502020204030204" pitchFamily="34" charset="0"/>
                <a:cs typeface="Calibri" panose="020F0502020204030204" pitchFamily="34" charset="0"/>
              </a:rPr>
              <a:t>1. We want Governors to publicly commit to work on disability employment issues in their states. </a:t>
            </a:r>
          </a:p>
          <a:p>
            <a:pPr lvl="1" indent="0"/>
            <a:endParaRPr lang="en-US" sz="2400" dirty="0">
              <a:latin typeface="Calibri" panose="020F0502020204030204" pitchFamily="34" charset="0"/>
              <a:cs typeface="Calibri" panose="020F0502020204030204" pitchFamily="34" charset="0"/>
            </a:endParaRPr>
          </a:p>
          <a:p>
            <a:pPr lvl="1" indent="0"/>
            <a:r>
              <a:rPr lang="en-US" sz="2400" dirty="0">
                <a:latin typeface="Calibri" panose="020F0502020204030204" pitchFamily="34" charset="0"/>
                <a:cs typeface="Calibri" panose="020F0502020204030204" pitchFamily="34" charset="0"/>
              </a:rPr>
              <a:t>2. We want the public to know that their Governor cares about disability issues.</a:t>
            </a:r>
          </a:p>
          <a:p>
            <a:pPr lvl="1" indent="0"/>
            <a:endParaRPr lang="en-US" sz="2400" dirty="0">
              <a:latin typeface="Calibri" panose="020F0502020204030204" pitchFamily="34" charset="0"/>
              <a:cs typeface="Calibri" panose="020F0502020204030204" pitchFamily="34" charset="0"/>
            </a:endParaRPr>
          </a:p>
          <a:p>
            <a:pPr lvl="1" indent="0"/>
            <a:r>
              <a:rPr lang="en-US" sz="2400" dirty="0">
                <a:latin typeface="Calibri" panose="020F0502020204030204" pitchFamily="34" charset="0"/>
                <a:cs typeface="Calibri" panose="020F0502020204030204" pitchFamily="34" charset="0"/>
              </a:rPr>
              <a:t>3. Governors deserve public credit for good work being done that impacts job opportunities for people with disabilities. </a:t>
            </a:r>
          </a:p>
          <a:p>
            <a:pPr lvl="1" indent="0"/>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z="2400" dirty="0">
                <a:latin typeface="Calibri" panose="020F0502020204030204" pitchFamily="34" charset="0"/>
                <a:cs typeface="Calibri" panose="020F0502020204030204" pitchFamily="34" charset="0"/>
              </a:rPr>
              <a:t>Think about it this way….a public proclamation is a public promise. By releasing a statement on our issues, a state leader is signaling that they know and care about that issue. </a:t>
            </a:r>
          </a:p>
          <a:p>
            <a:pPr marL="285750" indent="-285750">
              <a:buFont typeface="Wingdings" panose="05000000000000000000" pitchFamily="2" charset="2"/>
              <a:buChar char="v"/>
            </a:pPr>
            <a:r>
              <a:rPr lang="en-US" sz="2400" b="1" i="1" dirty="0">
                <a:latin typeface="Calibri" panose="020F0502020204030204" pitchFamily="34" charset="0"/>
                <a:cs typeface="Calibri" panose="020F0502020204030204" pitchFamily="34" charset="0"/>
              </a:rPr>
              <a:t>If they do that, we can hold them accountable.</a:t>
            </a:r>
            <a:r>
              <a:rPr lang="en-US" sz="24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v"/>
            </a:pPr>
            <a:endParaRPr lang="en-US"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10</a:t>
            </a:fld>
            <a:endParaRPr lang="en-US" sz="1800" b="0" i="0" u="none" strike="noStrike" cap="none" dirty="0">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6797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6" y="274334"/>
            <a:ext cx="8229584"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Sample NDEAM Proclamation</a:t>
            </a: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11</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
        <p:nvSpPr>
          <p:cNvPr id="8" name="Text Placeholder 7">
            <a:extLst>
              <a:ext uri="{FF2B5EF4-FFF2-40B4-BE49-F238E27FC236}">
                <a16:creationId xmlns:a16="http://schemas.microsoft.com/office/drawing/2014/main" id="{A0A7C4F7-24C4-4446-BE1C-ACC5E47143EF}"/>
              </a:ext>
            </a:extLst>
          </p:cNvPr>
          <p:cNvSpPr>
            <a:spLocks noGrp="1"/>
          </p:cNvSpPr>
          <p:nvPr>
            <p:ph type="body" idx="1"/>
          </p:nvPr>
        </p:nvSpPr>
        <p:spPr>
          <a:xfrm>
            <a:off x="457200" y="1240469"/>
            <a:ext cx="8229585" cy="276999"/>
          </a:xfrm>
        </p:spPr>
        <p:txBody>
          <a:bodyPr/>
          <a:lstStyle/>
          <a:p>
            <a:r>
              <a:rPr lang="en-US" dirty="0">
                <a:latin typeface="Calibri" panose="020F0502020204030204" pitchFamily="34" charset="0"/>
                <a:cs typeface="Calibri" panose="020F0502020204030204" pitchFamily="34" charset="0"/>
              </a:rPr>
              <a:t>WHEREAS Our nation was founded on the principle that anyone who works hard should be able to get ahead in life. People with disabilities deserve equal opportunity to earn an income and achieve independence just like anyone else.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WHEREAS People with disabilities bring unique characteristics and talents to the workplaces. People with disabilities can work in hospitals and hotels, or apply their talents to develop computer software. There are no limits to what they can do.</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this spirit, the &lt;CITY OF/STATE OF (NAME)&gt; is recognizing National Disability Employment Awareness Month this October to raise awareness about disability employment issues and celebrate the many and varied contributions of people with disabilities. Activities during this month will reinforce the value and talent people with disabilities add to our workplaces and communities and affirm &lt;CITY'S/STATE'S&gt; commitment to an inclusive community.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NOW, THEREFORE, I, _______________________ do hereby proclaim October 2018 as National Disability Employment Awareness Month. In so doing, I call upon employers, schools and other community organizations in &lt;CITY/STATE&gt; to observe this month with appropriate programs and activities, and to advance its important message that people with disabilities are equal to the task throughout the year.</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383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274334"/>
            <a:ext cx="822958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How can you help?</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15" y="1577354"/>
            <a:ext cx="8107665" cy="276999"/>
          </a:xfrm>
        </p:spPr>
        <p:txBody>
          <a:bodyPr/>
          <a:lstStyle/>
          <a:p>
            <a:pPr marL="285750" indent="-285750">
              <a:buFont typeface="Wingdings" panose="05000000000000000000" pitchFamily="2" charset="2"/>
              <a:buChar char="v"/>
            </a:pPr>
            <a:r>
              <a:rPr lang="en-US" sz="4000" dirty="0" err="1">
                <a:latin typeface="Calibri" panose="020F0502020204030204" pitchFamily="34" charset="0"/>
                <a:cs typeface="Calibri" panose="020F0502020204030204" pitchFamily="34" charset="0"/>
              </a:rPr>
              <a:t>RespectAbility</a:t>
            </a:r>
            <a:r>
              <a:rPr lang="en-US" sz="4000" dirty="0">
                <a:latin typeface="Calibri" panose="020F0502020204030204" pitchFamily="34" charset="0"/>
                <a:cs typeface="Calibri" panose="020F0502020204030204" pitchFamily="34" charset="0"/>
              </a:rPr>
              <a:t> has already done the hard part…we have written to every Governor and asked them for a NDEAM Proclamation.</a:t>
            </a:r>
          </a:p>
          <a:p>
            <a:pPr marL="285750" indent="-285750">
              <a:buFont typeface="Wingdings" panose="05000000000000000000" pitchFamily="2" charset="2"/>
              <a:buChar char="v"/>
            </a:pPr>
            <a:r>
              <a:rPr lang="en-US" sz="4000" b="1" dirty="0">
                <a:latin typeface="Calibri" panose="020F0502020204030204" pitchFamily="34" charset="0"/>
                <a:cs typeface="Calibri" panose="020F0502020204030204" pitchFamily="34" charset="0"/>
              </a:rPr>
              <a:t>We need YOUR HELP to:</a:t>
            </a:r>
          </a:p>
          <a:p>
            <a:pPr marL="981119" lvl="1" indent="-571500">
              <a:buFont typeface="Wingdings" panose="05000000000000000000" pitchFamily="2" charset="2"/>
              <a:buChar char="Ø"/>
            </a:pPr>
            <a:r>
              <a:rPr lang="en-US" sz="4000" b="1" dirty="0">
                <a:latin typeface="Calibri" panose="020F0502020204030204" pitchFamily="34" charset="0"/>
                <a:cs typeface="Calibri" panose="020F0502020204030204" pitchFamily="34" charset="0"/>
              </a:rPr>
              <a:t>follow up by phone and</a:t>
            </a:r>
          </a:p>
          <a:p>
            <a:pPr marL="981119" lvl="1" indent="-571500">
              <a:buFont typeface="Wingdings" panose="05000000000000000000" pitchFamily="2" charset="2"/>
              <a:buChar char="Ø"/>
            </a:pPr>
            <a:r>
              <a:rPr lang="en-US" sz="4000" b="1" dirty="0">
                <a:latin typeface="Calibri" panose="020F0502020204030204" pitchFamily="34" charset="0"/>
                <a:cs typeface="Calibri" panose="020F0502020204030204" pitchFamily="34" charset="0"/>
              </a:rPr>
              <a:t>potentially meet in person! </a:t>
            </a:r>
            <a:endParaRPr lang="en-US" sz="4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en-US" sz="40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12</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187665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274334"/>
            <a:ext cx="797050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What do you need to know?</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15" y="1208386"/>
            <a:ext cx="7970505" cy="276999"/>
          </a:xfrm>
        </p:spPr>
        <p:txBody>
          <a:bodyPr/>
          <a:lstStyle/>
          <a:p>
            <a:pPr marL="285750" indent="-285750">
              <a:buFont typeface="Wingdings" panose="05000000000000000000" pitchFamily="2" charset="2"/>
              <a:buChar char="v"/>
            </a:pPr>
            <a:r>
              <a:rPr lang="en-US" sz="3600" dirty="0">
                <a:latin typeface="Calibri" panose="020F0502020204030204" pitchFamily="34" charset="0"/>
                <a:cs typeface="Calibri" panose="020F0502020204030204" pitchFamily="34" charset="0"/>
              </a:rPr>
              <a:t>If you are ready to talk to your Governor or staff, you need to know:</a:t>
            </a:r>
          </a:p>
          <a:p>
            <a:pPr marL="695369" lvl="1" indent="-285750">
              <a:buFont typeface="Wingdings" panose="05000000000000000000" pitchFamily="2" charset="2"/>
              <a:buChar char="v"/>
            </a:pPr>
            <a:r>
              <a:rPr lang="en-US" sz="3600" b="1" dirty="0">
                <a:latin typeface="Calibri" panose="020F0502020204030204" pitchFamily="34" charset="0"/>
                <a:cs typeface="Calibri" panose="020F0502020204030204" pitchFamily="34" charset="0"/>
              </a:rPr>
              <a:t>how many working-age </a:t>
            </a:r>
            <a:r>
              <a:rPr lang="en-US" sz="3600" b="1" dirty="0" err="1">
                <a:latin typeface="Calibri" panose="020F0502020204030204" pitchFamily="34" charset="0"/>
                <a:cs typeface="Calibri" panose="020F0502020204030204" pitchFamily="34" charset="0"/>
              </a:rPr>
              <a:t>PwDs</a:t>
            </a:r>
            <a:r>
              <a:rPr lang="en-US" sz="3600" b="1" dirty="0">
                <a:latin typeface="Calibri" panose="020F0502020204030204" pitchFamily="34" charset="0"/>
                <a:cs typeface="Calibri" panose="020F0502020204030204" pitchFamily="34" charset="0"/>
              </a:rPr>
              <a:t> live in your state.</a:t>
            </a:r>
          </a:p>
          <a:p>
            <a:pPr marL="695369" lvl="1" indent="-285750">
              <a:buFont typeface="Wingdings" panose="05000000000000000000" pitchFamily="2" charset="2"/>
              <a:buChar char="v"/>
            </a:pPr>
            <a:r>
              <a:rPr lang="en-US" sz="3600" b="1" dirty="0">
                <a:latin typeface="Calibri" panose="020F0502020204030204" pitchFamily="34" charset="0"/>
                <a:cs typeface="Calibri" panose="020F0502020204030204" pitchFamily="34" charset="0"/>
              </a:rPr>
              <a:t>how many </a:t>
            </a:r>
            <a:r>
              <a:rPr lang="en-US" sz="3600" b="1" dirty="0" err="1">
                <a:latin typeface="Calibri" panose="020F0502020204030204" pitchFamily="34" charset="0"/>
                <a:cs typeface="Calibri" panose="020F0502020204030204" pitchFamily="34" charset="0"/>
              </a:rPr>
              <a:t>PwDs</a:t>
            </a:r>
            <a:r>
              <a:rPr lang="en-US" sz="3600" b="1" dirty="0">
                <a:latin typeface="Calibri" panose="020F0502020204030204" pitchFamily="34" charset="0"/>
                <a:cs typeface="Calibri" panose="020F0502020204030204" pitchFamily="34" charset="0"/>
              </a:rPr>
              <a:t> have jobs.</a:t>
            </a:r>
          </a:p>
          <a:p>
            <a:pPr marL="695369" lvl="1" indent="-285750">
              <a:buFont typeface="Wingdings" panose="05000000000000000000" pitchFamily="2" charset="2"/>
              <a:buChar char="v"/>
            </a:pPr>
            <a:r>
              <a:rPr lang="en-US" sz="3600" b="1" dirty="0">
                <a:latin typeface="Calibri" panose="020F0502020204030204" pitchFamily="34" charset="0"/>
                <a:cs typeface="Calibri" panose="020F0502020204030204" pitchFamily="34" charset="0"/>
              </a:rPr>
              <a:t>how many </a:t>
            </a:r>
            <a:r>
              <a:rPr lang="en-US" sz="3600" b="1" dirty="0" err="1">
                <a:latin typeface="Calibri" panose="020F0502020204030204" pitchFamily="34" charset="0"/>
                <a:cs typeface="Calibri" panose="020F0502020204030204" pitchFamily="34" charset="0"/>
              </a:rPr>
              <a:t>PwDs</a:t>
            </a:r>
            <a:r>
              <a:rPr lang="en-US" sz="3600" b="1" dirty="0">
                <a:latin typeface="Calibri" panose="020F0502020204030204" pitchFamily="34" charset="0"/>
                <a:cs typeface="Calibri" panose="020F0502020204030204" pitchFamily="34" charset="0"/>
              </a:rPr>
              <a:t> entered the workforce in the last year. </a:t>
            </a:r>
          </a:p>
          <a:p>
            <a:pPr marL="285750" indent="-285750">
              <a:buFont typeface="Wingdings" panose="05000000000000000000" pitchFamily="2" charset="2"/>
              <a:buChar char="v"/>
            </a:pPr>
            <a:r>
              <a:rPr lang="en-US" sz="3600" dirty="0">
                <a:latin typeface="Calibri" panose="020F0502020204030204" pitchFamily="34" charset="0"/>
                <a:cs typeface="Calibri" panose="020F0502020204030204" pitchFamily="34" charset="0"/>
              </a:rPr>
              <a:t>Where do you find that? Click below! </a:t>
            </a:r>
            <a:r>
              <a:rPr lang="en-US" sz="3600" dirty="0">
                <a:latin typeface="Calibri" panose="020F0502020204030204" pitchFamily="34" charset="0"/>
                <a:cs typeface="Calibri" panose="020F0502020204030204" pitchFamily="34" charset="0"/>
                <a:hlinkClick r:id="rId2"/>
              </a:rPr>
              <a:t>respectability.org/resources/Policy-Makers/</a:t>
            </a:r>
            <a:r>
              <a:rPr lang="en-US" sz="36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v"/>
            </a:pPr>
            <a:endParaRPr lang="en-US" sz="36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13</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351213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B709-45CC-472D-B421-B7A922EA4435}"/>
              </a:ext>
            </a:extLst>
          </p:cNvPr>
          <p:cNvSpPr>
            <a:spLocks noGrp="1"/>
          </p:cNvSpPr>
          <p:nvPr>
            <p:ph type="title"/>
          </p:nvPr>
        </p:nvSpPr>
        <p:spPr>
          <a:xfrm>
            <a:off x="457215" y="274335"/>
            <a:ext cx="7909545" cy="213346"/>
          </a:xfrm>
        </p:spPr>
        <p:txBody>
          <a:bodyPr/>
          <a:lstStyle/>
          <a:p>
            <a:pPr algn="r"/>
            <a:r>
              <a:rPr lang="en-US" sz="3600" b="1" dirty="0">
                <a:solidFill>
                  <a:schemeClr val="bg1"/>
                </a:solidFill>
                <a:latin typeface="Calibri" panose="020F0502020204030204" pitchFamily="34" charset="0"/>
                <a:cs typeface="Calibri" panose="020F0502020204030204" pitchFamily="34" charset="0"/>
              </a:rPr>
              <a:t>Maryland</a:t>
            </a:r>
          </a:p>
        </p:txBody>
      </p:sp>
      <p:pic>
        <p:nvPicPr>
          <p:cNvPr id="4" name="Picture 3" descr="Headshot of Gov. Larry Hogan&#10;">
            <a:extLst>
              <a:ext uri="{FF2B5EF4-FFF2-40B4-BE49-F238E27FC236}">
                <a16:creationId xmlns:a16="http://schemas.microsoft.com/office/drawing/2014/main" id="{842F4577-38A2-4BB3-8294-ABE5D77030C3}"/>
              </a:ext>
            </a:extLst>
          </p:cNvPr>
          <p:cNvPicPr>
            <a:picLocks noChangeAspect="1"/>
          </p:cNvPicPr>
          <p:nvPr/>
        </p:nvPicPr>
        <p:blipFill>
          <a:blip r:embed="rId2"/>
          <a:stretch>
            <a:fillRect/>
          </a:stretch>
        </p:blipFill>
        <p:spPr>
          <a:xfrm>
            <a:off x="211639" y="1641838"/>
            <a:ext cx="3796481" cy="4342301"/>
          </a:xfrm>
          <a:prstGeom prst="rect">
            <a:avLst/>
          </a:prstGeom>
        </p:spPr>
      </p:pic>
      <p:sp>
        <p:nvSpPr>
          <p:cNvPr id="5" name="TextBox 4">
            <a:extLst>
              <a:ext uri="{FF2B5EF4-FFF2-40B4-BE49-F238E27FC236}">
                <a16:creationId xmlns:a16="http://schemas.microsoft.com/office/drawing/2014/main" id="{88EEC3CD-9CAD-44CA-A8F7-33309C3337C2}"/>
              </a:ext>
            </a:extLst>
          </p:cNvPr>
          <p:cNvSpPr txBox="1"/>
          <p:nvPr/>
        </p:nvSpPr>
        <p:spPr>
          <a:xfrm>
            <a:off x="4008121" y="1283753"/>
            <a:ext cx="4645944" cy="5299912"/>
          </a:xfrm>
          <a:prstGeom prst="rect">
            <a:avLst/>
          </a:prstGeom>
          <a:noFill/>
        </p:spPr>
        <p:txBody>
          <a:bodyPr wrap="square" rtlCol="0">
            <a:spAutoFit/>
          </a:bodyPr>
          <a:lstStyle/>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78.3% of persons without disabilities aged 18 to 64 are employed.</a:t>
            </a:r>
            <a:r>
              <a:rPr lang="en-US" altLang="en-US" sz="1800" b="1" baseline="30000" dirty="0">
                <a:solidFill>
                  <a:srgbClr val="0D0D0D"/>
                </a:solidFill>
                <a:latin typeface="Calibri" panose="020F0502020204030204" pitchFamily="34" charset="0"/>
                <a:cs typeface="Calibri" panose="020F0502020204030204" pitchFamily="34" charset="0"/>
              </a:rPr>
              <a:t>3</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40.0% of </a:t>
            </a:r>
            <a:r>
              <a:rPr lang="en-US" altLang="en-US" sz="1800" b="1" dirty="0" err="1">
                <a:solidFill>
                  <a:srgbClr val="0D0D0D"/>
                </a:solidFill>
                <a:latin typeface="Calibri" panose="020F0502020204030204" pitchFamily="34" charset="0"/>
                <a:cs typeface="Calibri" panose="020F0502020204030204" pitchFamily="34" charset="0"/>
              </a:rPr>
              <a:t>PwDs</a:t>
            </a:r>
            <a:r>
              <a:rPr lang="en-US" altLang="en-US" sz="1800" b="1" dirty="0">
                <a:solidFill>
                  <a:srgbClr val="0D0D0D"/>
                </a:solidFill>
                <a:latin typeface="Calibri" panose="020F0502020204030204" pitchFamily="34" charset="0"/>
                <a:cs typeface="Calibri" panose="020F0502020204030204" pitchFamily="34" charset="0"/>
              </a:rPr>
              <a:t> aged 18 to 64 are employed.</a:t>
            </a:r>
            <a:r>
              <a:rPr lang="en-US" altLang="en-US" sz="1800" b="1" baseline="30000" dirty="0">
                <a:solidFill>
                  <a:srgbClr val="0D0D0D"/>
                </a:solidFill>
                <a:latin typeface="Calibri" panose="020F0502020204030204" pitchFamily="34" charset="0"/>
                <a:cs typeface="Calibri" panose="020F0502020204030204" pitchFamily="34" charset="0"/>
              </a:rPr>
              <a:t>3</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321,409 persons aged 18 to 64 have a disability.</a:t>
            </a:r>
            <a:r>
              <a:rPr lang="en-US" altLang="en-US" sz="1800" b="1" baseline="30000" dirty="0">
                <a:solidFill>
                  <a:srgbClr val="0D0D0D"/>
                </a:solidFill>
                <a:latin typeface="Calibri" panose="020F0502020204030204" pitchFamily="34" charset="0"/>
                <a:cs typeface="Calibri" panose="020F0502020204030204" pitchFamily="34" charset="0"/>
              </a:rPr>
              <a:t>3</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The Employment Gap between </a:t>
            </a:r>
            <a:r>
              <a:rPr lang="en-US" altLang="en-US" sz="1800" b="1" dirty="0" err="1">
                <a:solidFill>
                  <a:srgbClr val="0D0D0D"/>
                </a:solidFill>
                <a:latin typeface="Calibri" panose="020F0502020204030204" pitchFamily="34" charset="0"/>
                <a:cs typeface="Calibri" panose="020F0502020204030204" pitchFamily="34" charset="0"/>
              </a:rPr>
              <a:t>PwDs</a:t>
            </a:r>
            <a:r>
              <a:rPr lang="en-US" altLang="en-US" sz="1800" b="1" dirty="0">
                <a:solidFill>
                  <a:srgbClr val="0D0D0D"/>
                </a:solidFill>
                <a:latin typeface="Calibri" panose="020F0502020204030204" pitchFamily="34" charset="0"/>
                <a:cs typeface="Calibri" panose="020F0502020204030204" pitchFamily="34" charset="0"/>
              </a:rPr>
              <a:t> and people with disabilities has decreased 0.3% pts between 2010 and 2011.</a:t>
            </a:r>
            <a:r>
              <a:rPr lang="en-US" altLang="en-US" sz="1800" b="1" baseline="30000" dirty="0">
                <a:solidFill>
                  <a:srgbClr val="0D0D0D"/>
                </a:solidFill>
                <a:latin typeface="Calibri" panose="020F0502020204030204" pitchFamily="34" charset="0"/>
                <a:cs typeface="Calibri" panose="020F0502020204030204" pitchFamily="34" charset="0"/>
              </a:rPr>
              <a:t>3</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56,600 </a:t>
            </a:r>
            <a:r>
              <a:rPr lang="en-US" altLang="en-US" sz="1800" b="1" dirty="0" err="1">
                <a:solidFill>
                  <a:srgbClr val="0D0D0D"/>
                </a:solidFill>
                <a:latin typeface="Calibri" panose="020F0502020204030204" pitchFamily="34" charset="0"/>
                <a:cs typeface="Calibri" panose="020F0502020204030204" pitchFamily="34" charset="0"/>
              </a:rPr>
              <a:t>PwDs</a:t>
            </a:r>
            <a:r>
              <a:rPr lang="en-US" altLang="en-US" sz="1800" b="1" dirty="0">
                <a:solidFill>
                  <a:srgbClr val="0D0D0D"/>
                </a:solidFill>
                <a:latin typeface="Calibri" panose="020F0502020204030204" pitchFamily="34" charset="0"/>
                <a:cs typeface="Calibri" panose="020F0502020204030204" pitchFamily="34" charset="0"/>
              </a:rPr>
              <a:t> aged 18 to 64 receive benefits.</a:t>
            </a:r>
            <a:r>
              <a:rPr lang="en-US" altLang="en-US" sz="1800" b="1" baseline="30000" dirty="0">
                <a:solidFill>
                  <a:srgbClr val="0D0D0D"/>
                </a:solidFill>
                <a:latin typeface="Calibri" panose="020F0502020204030204" pitchFamily="34" charset="0"/>
                <a:cs typeface="Calibri" panose="020F0502020204030204" pitchFamily="34" charset="0"/>
              </a:rPr>
              <a:t>1</a:t>
            </a:r>
          </a:p>
          <a:p>
            <a:pPr lvl="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622,682 people in MD have a disability.</a:t>
            </a:r>
            <a:r>
              <a:rPr lang="en-US" altLang="en-US" sz="1800" b="1" baseline="30000" dirty="0">
                <a:solidFill>
                  <a:srgbClr val="0D0D0D"/>
                </a:solidFill>
                <a:latin typeface="Calibri" panose="020F0502020204030204" pitchFamily="34" charset="0"/>
                <a:cs typeface="Calibri" panose="020F0502020204030204" pitchFamily="34" charset="0"/>
              </a:rPr>
              <a:t>3</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In 2012, MD’s total expenditure on SSDI benefits was $1,922,172,000.</a:t>
            </a:r>
            <a:r>
              <a:rPr lang="en-US" altLang="en-US" sz="1800" b="1" baseline="30000" dirty="0">
                <a:solidFill>
                  <a:srgbClr val="0D0D0D"/>
                </a:solidFill>
                <a:latin typeface="Calibri" panose="020F0502020204030204" pitchFamily="34" charset="0"/>
                <a:cs typeface="Calibri" panose="020F0502020204030204" pitchFamily="34" charset="0"/>
              </a:rPr>
              <a:t>3</a:t>
            </a:r>
            <a:r>
              <a:rPr lang="en-US" altLang="en-US" sz="1800" b="1" dirty="0">
                <a:solidFill>
                  <a:srgbClr val="0D0D0D"/>
                </a:solidFill>
                <a:latin typeface="Calibri" panose="020F0502020204030204" pitchFamily="34" charset="0"/>
                <a:cs typeface="Calibri" panose="020F0502020204030204" pitchFamily="34" charset="0"/>
              </a:rPr>
              <a:t> </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Voc. Rehab. received 9,405 general applicants in MD 2012.</a:t>
            </a:r>
            <a:r>
              <a:rPr lang="en-US" altLang="en-US" sz="1800" b="1" baseline="30000" dirty="0">
                <a:solidFill>
                  <a:srgbClr val="0D0D0D"/>
                </a:solidFill>
                <a:latin typeface="Calibri" panose="020F0502020204030204" pitchFamily="34" charset="0"/>
                <a:cs typeface="Calibri" panose="020F0502020204030204" pitchFamily="34" charset="0"/>
              </a:rPr>
              <a:t>3</a:t>
            </a:r>
            <a:r>
              <a:rPr lang="en-US" altLang="en-US" sz="1800" b="1" dirty="0">
                <a:solidFill>
                  <a:srgbClr val="0D0D0D"/>
                </a:solidFill>
                <a:latin typeface="Calibri" panose="020F0502020204030204" pitchFamily="34" charset="0"/>
                <a:cs typeface="Calibri" panose="020F0502020204030204" pitchFamily="34" charset="0"/>
              </a:rPr>
              <a:t> </a:t>
            </a:r>
          </a:p>
          <a:p>
            <a:pPr lvl="1" eaLnBrk="1" hangingPunct="1">
              <a:lnSpc>
                <a:spcPct val="80000"/>
              </a:lnSpc>
              <a:spcAft>
                <a:spcPts val="1200"/>
              </a:spcAft>
              <a:buFont typeface="Wingdings" pitchFamily="2" charset="2"/>
              <a:buChar char="v"/>
            </a:pPr>
            <a:r>
              <a:rPr lang="en-US" altLang="en-US" sz="1800" b="1" dirty="0">
                <a:solidFill>
                  <a:srgbClr val="0D0D0D"/>
                </a:solidFill>
                <a:latin typeface="Calibri" panose="020F0502020204030204" pitchFamily="34" charset="0"/>
                <a:cs typeface="Calibri" panose="020F0502020204030204" pitchFamily="34" charset="0"/>
              </a:rPr>
              <a:t>Voc. Rehab. obtained 2,506 jobs for </a:t>
            </a:r>
            <a:r>
              <a:rPr lang="en-US" altLang="en-US" sz="1800" b="1" dirty="0" err="1">
                <a:solidFill>
                  <a:srgbClr val="0D0D0D"/>
                </a:solidFill>
                <a:latin typeface="Calibri" panose="020F0502020204030204" pitchFamily="34" charset="0"/>
                <a:cs typeface="Calibri" panose="020F0502020204030204" pitchFamily="34" charset="0"/>
              </a:rPr>
              <a:t>PwDs</a:t>
            </a:r>
            <a:r>
              <a:rPr lang="en-US" altLang="en-US" sz="1800" b="1" dirty="0">
                <a:solidFill>
                  <a:srgbClr val="0D0D0D"/>
                </a:solidFill>
                <a:latin typeface="Calibri" panose="020F0502020204030204" pitchFamily="34" charset="0"/>
                <a:cs typeface="Calibri" panose="020F0502020204030204" pitchFamily="34" charset="0"/>
              </a:rPr>
              <a:t> in MD in 2012.</a:t>
            </a:r>
            <a:r>
              <a:rPr lang="en-US" altLang="en-US" sz="1800" b="1" baseline="30000" dirty="0">
                <a:solidFill>
                  <a:srgbClr val="0D0D0D"/>
                </a:solidFill>
                <a:latin typeface="Calibri" panose="020F0502020204030204" pitchFamily="34" charset="0"/>
                <a:cs typeface="Calibri" panose="020F0502020204030204" pitchFamily="34" charset="0"/>
              </a:rPr>
              <a:t>2</a:t>
            </a:r>
          </a:p>
          <a:p>
            <a:pPr marL="285750" indent="-285750">
              <a:buFont typeface="Wingdings" pitchFamily="2" charset="2"/>
              <a:buChar char="v"/>
            </a:pPr>
            <a:endParaRPr lang="en-US" sz="1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7AA161-1AE2-4766-AC6A-7142D00E3F35}"/>
              </a:ext>
            </a:extLst>
          </p:cNvPr>
          <p:cNvSpPr txBox="1"/>
          <p:nvPr/>
        </p:nvSpPr>
        <p:spPr>
          <a:xfrm>
            <a:off x="4008122" y="6068435"/>
            <a:ext cx="4645943" cy="738664"/>
          </a:xfrm>
          <a:prstGeom prst="rect">
            <a:avLst/>
          </a:prstGeom>
          <a:noFill/>
        </p:spPr>
        <p:txBody>
          <a:bodyPr wrap="square" rtlCol="0">
            <a:spAutoFit/>
          </a:bodyPr>
          <a:lstStyle/>
          <a:p>
            <a:pPr eaLnBrk="1" hangingPunct="1">
              <a:spcBef>
                <a:spcPct val="0"/>
              </a:spcBef>
              <a:buFontTx/>
              <a:buAutoNum type="arabicPeriod"/>
            </a:pPr>
            <a:r>
              <a:rPr lang="en-US" altLang="en-US" sz="1050" dirty="0">
                <a:latin typeface="Calibri" panose="020F0502020204030204" pitchFamily="34" charset="0"/>
                <a:cs typeface="Calibri" panose="020F0502020204030204" pitchFamily="34" charset="0"/>
              </a:rPr>
              <a:t>2012 Disability Status Report: New York, </a:t>
            </a:r>
            <a:r>
              <a:rPr lang="en-US" altLang="en-US" sz="1050" dirty="0" err="1">
                <a:latin typeface="Calibri" panose="020F0502020204030204" pitchFamily="34" charset="0"/>
                <a:cs typeface="Calibri" panose="020F0502020204030204" pitchFamily="34" charset="0"/>
              </a:rPr>
              <a:t>disabilitystatistics.org</a:t>
            </a:r>
            <a:endParaRPr lang="en-US" altLang="en-US" sz="1050" dirty="0">
              <a:latin typeface="Calibri" panose="020F0502020204030204" pitchFamily="34" charset="0"/>
              <a:cs typeface="Calibri" panose="020F0502020204030204" pitchFamily="34" charset="0"/>
            </a:endParaRPr>
          </a:p>
          <a:p>
            <a:pPr eaLnBrk="1" hangingPunct="1">
              <a:spcBef>
                <a:spcPct val="0"/>
              </a:spcBef>
              <a:buFontTx/>
              <a:buAutoNum type="arabicPeriod"/>
            </a:pPr>
            <a:r>
              <a:rPr lang="en-US" altLang="en-US" sz="1050" dirty="0" err="1">
                <a:latin typeface="Calibri" panose="020F0502020204030204" pitchFamily="34" charset="0"/>
                <a:cs typeface="Calibri" panose="020F0502020204030204" pitchFamily="34" charset="0"/>
              </a:rPr>
              <a:t>StateData</a:t>
            </a:r>
            <a:r>
              <a:rPr lang="en-US" altLang="en-US" sz="1050" dirty="0">
                <a:latin typeface="Calibri" panose="020F0502020204030204" pitchFamily="34" charset="0"/>
                <a:cs typeface="Calibri" panose="020F0502020204030204" pitchFamily="34" charset="0"/>
              </a:rPr>
              <a:t>: The National Report on Employment Services and Outcomes, 2013</a:t>
            </a:r>
          </a:p>
          <a:p>
            <a:pPr eaLnBrk="1" hangingPunct="1">
              <a:spcBef>
                <a:spcPct val="0"/>
              </a:spcBef>
              <a:buFontTx/>
              <a:buAutoNum type="arabicPeriod"/>
            </a:pPr>
            <a:r>
              <a:rPr lang="en-US" altLang="en-US" sz="1050" dirty="0">
                <a:latin typeface="Calibri" panose="020F0502020204030204" pitchFamily="34" charset="0"/>
                <a:cs typeface="Calibri" panose="020F0502020204030204" pitchFamily="34" charset="0"/>
                <a:hlinkClick r:id="rId3"/>
              </a:rPr>
              <a:t>Annual Disability Statistics Compendium</a:t>
            </a:r>
            <a:endParaRPr lang="en-US" altLang="en-US" sz="1050" dirty="0">
              <a:latin typeface="Calibri" panose="020F0502020204030204" pitchFamily="34" charset="0"/>
              <a:cs typeface="Calibri" panose="020F0502020204030204" pitchFamily="34" charset="0"/>
            </a:endParaRPr>
          </a:p>
          <a:p>
            <a:endParaRPr 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060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DB2F64-11B9-4569-934B-3C951FAA50AD}"/>
              </a:ext>
            </a:extLst>
          </p:cNvPr>
          <p:cNvSpPr txBox="1"/>
          <p:nvPr/>
        </p:nvSpPr>
        <p:spPr>
          <a:xfrm>
            <a:off x="0" y="1192192"/>
            <a:ext cx="4710896" cy="6017032"/>
          </a:xfrm>
          <a:prstGeom prst="rect">
            <a:avLst/>
          </a:prstGeom>
          <a:noFill/>
        </p:spPr>
        <p:txBody>
          <a:bodyPr wrap="square" rtlCol="0">
            <a:spAutoFit/>
          </a:bodyPr>
          <a:lstStyle/>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Alabama: Download the PDF </a:t>
            </a:r>
            <a:r>
              <a:rPr lang="en-US" sz="1100" dirty="0">
                <a:latin typeface="Calibri" panose="020F0502020204030204" pitchFamily="34" charset="0"/>
                <a:cs typeface="Calibri" panose="020F0502020204030204" pitchFamily="34" charset="0"/>
                <a:hlinkClick r:id="rId2"/>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3"/>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Alaska: Download the PDF </a:t>
            </a:r>
            <a:r>
              <a:rPr lang="en-US" sz="1100" dirty="0">
                <a:latin typeface="Calibri" panose="020F0502020204030204" pitchFamily="34" charset="0"/>
                <a:cs typeface="Calibri" panose="020F0502020204030204" pitchFamily="34" charset="0"/>
                <a:hlinkClick r:id="rId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5"/>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Arizona: Download the PDF </a:t>
            </a:r>
            <a:r>
              <a:rPr lang="en-US" sz="1100" dirty="0">
                <a:latin typeface="Calibri" panose="020F0502020204030204" pitchFamily="34" charset="0"/>
                <a:cs typeface="Calibri" panose="020F0502020204030204" pitchFamily="34" charset="0"/>
                <a:hlinkClick r:id="rId6"/>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7"/>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Arkansas: Download the PDF </a:t>
            </a:r>
            <a:r>
              <a:rPr lang="en-US" sz="1100" dirty="0">
                <a:latin typeface="Calibri" panose="020F0502020204030204" pitchFamily="34" charset="0"/>
                <a:cs typeface="Calibri" panose="020F0502020204030204" pitchFamily="34" charset="0"/>
                <a:hlinkClick r:id="rId8"/>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9"/>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California: Download the PDF </a:t>
            </a:r>
            <a:r>
              <a:rPr lang="en-US" sz="1100" dirty="0">
                <a:latin typeface="Calibri" panose="020F0502020204030204" pitchFamily="34" charset="0"/>
                <a:cs typeface="Calibri" panose="020F0502020204030204" pitchFamily="34" charset="0"/>
                <a:hlinkClick r:id="rId10"/>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11"/>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Colorado: Download the PDF </a:t>
            </a:r>
            <a:r>
              <a:rPr lang="en-US" sz="1100" dirty="0">
                <a:latin typeface="Calibri" panose="020F0502020204030204" pitchFamily="34" charset="0"/>
                <a:cs typeface="Calibri" panose="020F0502020204030204" pitchFamily="34" charset="0"/>
                <a:hlinkClick r:id="rId12"/>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13"/>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Connecticut: Download the PDF </a:t>
            </a:r>
            <a:r>
              <a:rPr lang="en-US" sz="1100" dirty="0">
                <a:latin typeface="Calibri" panose="020F0502020204030204" pitchFamily="34" charset="0"/>
                <a:cs typeface="Calibri" panose="020F0502020204030204" pitchFamily="34" charset="0"/>
                <a:hlinkClick r:id="rId1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15"/>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DC: Download the PDF </a:t>
            </a:r>
            <a:r>
              <a:rPr lang="en-US" sz="1100" dirty="0">
                <a:latin typeface="Calibri" panose="020F0502020204030204" pitchFamily="34" charset="0"/>
                <a:cs typeface="Calibri" panose="020F0502020204030204" pitchFamily="34" charset="0"/>
                <a:hlinkClick r:id="rId16"/>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17"/>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Delaware: Download the PDF </a:t>
            </a:r>
            <a:r>
              <a:rPr lang="en-US" sz="1100" dirty="0">
                <a:latin typeface="Calibri" panose="020F0502020204030204" pitchFamily="34" charset="0"/>
                <a:cs typeface="Calibri" panose="020F0502020204030204" pitchFamily="34" charset="0"/>
                <a:hlinkClick r:id="rId18"/>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19"/>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Florida: Download the PDF </a:t>
            </a:r>
            <a:r>
              <a:rPr lang="en-US" sz="1100" dirty="0">
                <a:latin typeface="Calibri" panose="020F0502020204030204" pitchFamily="34" charset="0"/>
                <a:cs typeface="Calibri" panose="020F0502020204030204" pitchFamily="34" charset="0"/>
                <a:hlinkClick r:id="rId20"/>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21"/>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Georgia: Download the </a:t>
            </a:r>
            <a:r>
              <a:rPr lang="en-US" sz="1100" dirty="0">
                <a:latin typeface="Calibri" panose="020F0502020204030204" pitchFamily="34" charset="0"/>
                <a:cs typeface="Calibri" panose="020F0502020204030204" pitchFamily="34" charset="0"/>
                <a:hlinkClick r:id="rId22"/>
              </a:rPr>
              <a:t>PDF 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23"/>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Hawaii: Download the PDF </a:t>
            </a:r>
            <a:r>
              <a:rPr lang="en-US" sz="1100" dirty="0">
                <a:latin typeface="Calibri" panose="020F0502020204030204" pitchFamily="34" charset="0"/>
                <a:cs typeface="Calibri" panose="020F0502020204030204" pitchFamily="34" charset="0"/>
                <a:hlinkClick r:id="rId2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25"/>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Idaho: Download the PDF </a:t>
            </a:r>
            <a:r>
              <a:rPr lang="en-US" sz="1100" dirty="0">
                <a:latin typeface="Calibri" panose="020F0502020204030204" pitchFamily="34" charset="0"/>
                <a:cs typeface="Calibri" panose="020F0502020204030204" pitchFamily="34" charset="0"/>
                <a:hlinkClick r:id="rId26"/>
              </a:rPr>
              <a:t>here. </a:t>
            </a:r>
            <a:r>
              <a:rPr lang="en-US" sz="1100" dirty="0">
                <a:latin typeface="Calibri" panose="020F0502020204030204" pitchFamily="34" charset="0"/>
                <a:cs typeface="Calibri" panose="020F0502020204030204" pitchFamily="34" charset="0"/>
              </a:rPr>
              <a:t>Download the PPT </a:t>
            </a:r>
            <a:r>
              <a:rPr lang="en-US" sz="1100" dirty="0">
                <a:latin typeface="Calibri" panose="020F0502020204030204" pitchFamily="34" charset="0"/>
                <a:cs typeface="Calibri" panose="020F0502020204030204" pitchFamily="34" charset="0"/>
                <a:hlinkClick r:id="rId27"/>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Illinois: Download the PDF </a:t>
            </a:r>
            <a:r>
              <a:rPr lang="en-US" sz="1100" dirty="0">
                <a:latin typeface="Calibri" panose="020F0502020204030204" pitchFamily="34" charset="0"/>
                <a:cs typeface="Calibri" panose="020F0502020204030204" pitchFamily="34" charset="0"/>
                <a:hlinkClick r:id="rId28"/>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29"/>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Indiana: Download the </a:t>
            </a:r>
            <a:r>
              <a:rPr lang="en-US" sz="1100" dirty="0">
                <a:latin typeface="Calibri" panose="020F0502020204030204" pitchFamily="34" charset="0"/>
                <a:cs typeface="Calibri" panose="020F0502020204030204" pitchFamily="34" charset="0"/>
                <a:hlinkClick r:id="rId30"/>
              </a:rPr>
              <a:t>PDF 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31"/>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Iowa: Download the </a:t>
            </a:r>
            <a:r>
              <a:rPr lang="en-US" sz="1100" dirty="0">
                <a:latin typeface="Calibri" panose="020F0502020204030204" pitchFamily="34" charset="0"/>
                <a:cs typeface="Calibri" panose="020F0502020204030204" pitchFamily="34" charset="0"/>
                <a:hlinkClick r:id="rId32"/>
              </a:rPr>
              <a:t>PDF 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33"/>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Kansas: Download the PDF </a:t>
            </a:r>
            <a:r>
              <a:rPr lang="en-US" sz="1100" dirty="0">
                <a:latin typeface="Calibri" panose="020F0502020204030204" pitchFamily="34" charset="0"/>
                <a:cs typeface="Calibri" panose="020F0502020204030204" pitchFamily="34" charset="0"/>
                <a:hlinkClick r:id="rId3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35"/>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Kentucky: Download the </a:t>
            </a:r>
            <a:r>
              <a:rPr lang="en-US" sz="1100" dirty="0">
                <a:latin typeface="Calibri" panose="020F0502020204030204" pitchFamily="34" charset="0"/>
                <a:cs typeface="Calibri" panose="020F0502020204030204" pitchFamily="34" charset="0"/>
                <a:hlinkClick r:id="rId36"/>
              </a:rPr>
              <a:t>PDF 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37"/>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Louisiana: Download the PDF </a:t>
            </a:r>
            <a:r>
              <a:rPr lang="en-US" sz="1100" dirty="0">
                <a:latin typeface="Calibri" panose="020F0502020204030204" pitchFamily="34" charset="0"/>
                <a:cs typeface="Calibri" panose="020F0502020204030204" pitchFamily="34" charset="0"/>
                <a:hlinkClick r:id="rId38"/>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39"/>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Maine: Download the PDF </a:t>
            </a:r>
            <a:r>
              <a:rPr lang="en-US" sz="1100" dirty="0">
                <a:latin typeface="Calibri" panose="020F0502020204030204" pitchFamily="34" charset="0"/>
                <a:cs typeface="Calibri" panose="020F0502020204030204" pitchFamily="34" charset="0"/>
                <a:hlinkClick r:id="rId40"/>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41"/>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Maryland: Download the PDF </a:t>
            </a:r>
            <a:r>
              <a:rPr lang="en-US" sz="1100" dirty="0">
                <a:latin typeface="Calibri" panose="020F0502020204030204" pitchFamily="34" charset="0"/>
                <a:cs typeface="Calibri" panose="020F0502020204030204" pitchFamily="34" charset="0"/>
                <a:hlinkClick r:id="rId42"/>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43"/>
              </a:rPr>
              <a:t>here</a:t>
            </a:r>
            <a:r>
              <a:rPr lang="en-US" sz="1100" dirty="0">
                <a:latin typeface="Calibri" panose="020F0502020204030204" pitchFamily="34" charset="0"/>
                <a:cs typeface="Calibri" panose="020F0502020204030204" pitchFamily="34" charset="0"/>
              </a:rPr>
              <a:t>.</a:t>
            </a:r>
          </a:p>
          <a:p>
            <a:r>
              <a:rPr lang="en-US" sz="1100" dirty="0">
                <a:latin typeface="Calibri" panose="020F0502020204030204" pitchFamily="34" charset="0"/>
                <a:cs typeface="Calibri" panose="020F0502020204030204" pitchFamily="34" charset="0"/>
              </a:rPr>
              <a:t>❖ Massachusetts: Download the PDF </a:t>
            </a:r>
            <a:r>
              <a:rPr lang="en-US" sz="1100" dirty="0">
                <a:latin typeface="Calibri" panose="020F0502020204030204" pitchFamily="34" charset="0"/>
                <a:cs typeface="Calibri" panose="020F0502020204030204" pitchFamily="34" charset="0"/>
                <a:hlinkClick r:id="rId4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45"/>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Michigan: Download the PDF </a:t>
            </a:r>
            <a:r>
              <a:rPr lang="en-US" sz="1100" dirty="0">
                <a:latin typeface="Calibri" panose="020F0502020204030204" pitchFamily="34" charset="0"/>
                <a:cs typeface="Calibri" panose="020F0502020204030204" pitchFamily="34" charset="0"/>
                <a:hlinkClick r:id="rId46"/>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47"/>
              </a:rPr>
              <a:t>here.</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 Minnesota: Download the PDF </a:t>
            </a:r>
            <a:r>
              <a:rPr lang="en-US" sz="1100" dirty="0">
                <a:latin typeface="Calibri" panose="020F0502020204030204" pitchFamily="34" charset="0"/>
                <a:cs typeface="Calibri" panose="020F0502020204030204" pitchFamily="34" charset="0"/>
                <a:hlinkClick r:id="rId48"/>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49"/>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Mississippi: Download the PDF </a:t>
            </a:r>
            <a:r>
              <a:rPr lang="en-US" sz="1100" dirty="0">
                <a:latin typeface="Calibri" panose="020F0502020204030204" pitchFamily="34" charset="0"/>
                <a:cs typeface="Calibri" panose="020F0502020204030204" pitchFamily="34" charset="0"/>
                <a:hlinkClick r:id="rId50"/>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51"/>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Missouri: Download the PDF </a:t>
            </a:r>
            <a:r>
              <a:rPr lang="en-US" sz="1100" dirty="0">
                <a:latin typeface="Calibri" panose="020F0502020204030204" pitchFamily="34" charset="0"/>
                <a:cs typeface="Calibri" panose="020F0502020204030204" pitchFamily="34" charset="0"/>
                <a:hlinkClick r:id="rId52"/>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53"/>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 Montana: Download the PDF </a:t>
            </a:r>
            <a:r>
              <a:rPr lang="en-US" sz="1100" dirty="0">
                <a:latin typeface="Calibri" panose="020F0502020204030204" pitchFamily="34" charset="0"/>
                <a:cs typeface="Calibri" panose="020F0502020204030204" pitchFamily="34" charset="0"/>
                <a:hlinkClick r:id="rId5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55"/>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Nebraska: Download the PDF </a:t>
            </a:r>
            <a:r>
              <a:rPr lang="en-US" sz="1100" dirty="0">
                <a:latin typeface="Calibri" panose="020F0502020204030204" pitchFamily="34" charset="0"/>
                <a:cs typeface="Calibri" panose="020F0502020204030204" pitchFamily="34" charset="0"/>
                <a:hlinkClick r:id="rId56"/>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57"/>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Nevada: Download the PDF </a:t>
            </a:r>
            <a:r>
              <a:rPr lang="en-US" sz="1100" dirty="0">
                <a:latin typeface="Calibri" panose="020F0502020204030204" pitchFamily="34" charset="0"/>
                <a:cs typeface="Calibri" panose="020F0502020204030204" pitchFamily="34" charset="0"/>
                <a:hlinkClick r:id="rId58"/>
              </a:rPr>
              <a:t>here. </a:t>
            </a:r>
            <a:r>
              <a:rPr lang="en-US" sz="1100" dirty="0">
                <a:latin typeface="Calibri" panose="020F0502020204030204" pitchFamily="34" charset="0"/>
                <a:cs typeface="Calibri" panose="020F0502020204030204" pitchFamily="34" charset="0"/>
              </a:rPr>
              <a:t>Download the PPT </a:t>
            </a:r>
            <a:r>
              <a:rPr lang="en-US" sz="1100" dirty="0">
                <a:latin typeface="Calibri" panose="020F0502020204030204" pitchFamily="34" charset="0"/>
                <a:cs typeface="Calibri" panose="020F0502020204030204" pitchFamily="34" charset="0"/>
                <a:hlinkClick r:id="rId59"/>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New Hampshire: Download the PDF </a:t>
            </a:r>
            <a:r>
              <a:rPr lang="en-US" sz="1100" dirty="0">
                <a:latin typeface="Calibri" panose="020F0502020204030204" pitchFamily="34" charset="0"/>
                <a:cs typeface="Calibri" panose="020F0502020204030204" pitchFamily="34" charset="0"/>
                <a:hlinkClick r:id="rId60"/>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61"/>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New Jersey: Download the PDF </a:t>
            </a:r>
            <a:r>
              <a:rPr lang="en-US" sz="1100" dirty="0">
                <a:latin typeface="Calibri" panose="020F0502020204030204" pitchFamily="34" charset="0"/>
                <a:cs typeface="Calibri" panose="020F0502020204030204" pitchFamily="34" charset="0"/>
                <a:hlinkClick r:id="rId62"/>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63"/>
              </a:rPr>
              <a:t>here.</a:t>
            </a:r>
            <a:endParaRPr lang="en-US" sz="1100" dirty="0">
              <a:latin typeface="Calibri" panose="020F0502020204030204" pitchFamily="34" charset="0"/>
              <a:cs typeface="Calibri" panose="020F0502020204030204" pitchFamily="34" charset="0"/>
            </a:endParaRP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New Mexico: Download the PDF </a:t>
            </a:r>
            <a:r>
              <a:rPr lang="en-US" sz="1100" dirty="0">
                <a:latin typeface="Calibri" panose="020F0502020204030204" pitchFamily="34" charset="0"/>
                <a:cs typeface="Calibri" panose="020F0502020204030204" pitchFamily="34" charset="0"/>
                <a:hlinkClick r:id="rId64"/>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65"/>
              </a:rPr>
              <a:t>here</a:t>
            </a:r>
            <a:r>
              <a:rPr lang="en-US" sz="1100" dirty="0">
                <a:latin typeface="Calibri" panose="020F0502020204030204" pitchFamily="34" charset="0"/>
                <a:cs typeface="Calibri" panose="020F0502020204030204" pitchFamily="34" charset="0"/>
              </a:rPr>
              <a:t>.</a:t>
            </a:r>
          </a:p>
          <a:p>
            <a:pPr marL="171450" indent="-171450">
              <a:buFont typeface="Wingdings" pitchFamily="2" charset="2"/>
              <a:buChar char="v"/>
            </a:pPr>
            <a:r>
              <a:rPr lang="en-US" sz="1100" dirty="0">
                <a:latin typeface="Calibri" panose="020F0502020204030204" pitchFamily="34" charset="0"/>
                <a:cs typeface="Calibri" panose="020F0502020204030204" pitchFamily="34" charset="0"/>
              </a:rPr>
              <a:t>New York: Download the PDF </a:t>
            </a:r>
            <a:r>
              <a:rPr lang="en-US" sz="1100" dirty="0">
                <a:latin typeface="Calibri" panose="020F0502020204030204" pitchFamily="34" charset="0"/>
                <a:cs typeface="Calibri" panose="020F0502020204030204" pitchFamily="34" charset="0"/>
                <a:hlinkClick r:id="rId66"/>
              </a:rPr>
              <a:t>here</a:t>
            </a:r>
            <a:r>
              <a:rPr lang="en-US" sz="1100" dirty="0">
                <a:latin typeface="Calibri" panose="020F0502020204030204" pitchFamily="34" charset="0"/>
                <a:cs typeface="Calibri" panose="020F0502020204030204" pitchFamily="34" charset="0"/>
              </a:rPr>
              <a:t>. Download the PPT </a:t>
            </a:r>
            <a:r>
              <a:rPr lang="en-US" sz="1100" dirty="0">
                <a:latin typeface="Calibri" panose="020F0502020204030204" pitchFamily="34" charset="0"/>
                <a:cs typeface="Calibri" panose="020F0502020204030204" pitchFamily="34" charset="0"/>
                <a:hlinkClick r:id="rId67"/>
              </a:rPr>
              <a:t>here.</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963BCFA-3F74-4B9B-9D68-405395B4BA44}"/>
              </a:ext>
            </a:extLst>
          </p:cNvPr>
          <p:cNvSpPr txBox="1"/>
          <p:nvPr/>
        </p:nvSpPr>
        <p:spPr>
          <a:xfrm>
            <a:off x="4116536" y="1195664"/>
            <a:ext cx="4433104" cy="3785652"/>
          </a:xfrm>
          <a:prstGeom prst="rect">
            <a:avLst/>
          </a:prstGeom>
          <a:noFill/>
        </p:spPr>
        <p:txBody>
          <a:bodyPr wrap="square" rtlCol="0">
            <a:spAutoFit/>
          </a:bodyPr>
          <a:lstStyle/>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North Carolina: Download the </a:t>
            </a:r>
            <a:r>
              <a:rPr lang="en-US" sz="1200" dirty="0">
                <a:latin typeface="Calibri" panose="020F0502020204030204" pitchFamily="34" charset="0"/>
                <a:cs typeface="Calibri" panose="020F0502020204030204" pitchFamily="34" charset="0"/>
                <a:hlinkClick r:id="rId68"/>
              </a:rPr>
              <a:t>PDF 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69"/>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North Dakota: Download the PDF </a:t>
            </a:r>
            <a:r>
              <a:rPr lang="en-US" sz="1200" dirty="0">
                <a:latin typeface="Calibri" panose="020F0502020204030204" pitchFamily="34" charset="0"/>
                <a:cs typeface="Calibri" panose="020F0502020204030204" pitchFamily="34" charset="0"/>
                <a:hlinkClick r:id="rId70"/>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71"/>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Ohio: Download the PDF </a:t>
            </a:r>
            <a:r>
              <a:rPr lang="en-US" sz="1200" dirty="0">
                <a:latin typeface="Calibri" panose="020F0502020204030204" pitchFamily="34" charset="0"/>
                <a:cs typeface="Calibri" panose="020F0502020204030204" pitchFamily="34" charset="0"/>
                <a:hlinkClick r:id="rId72"/>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73"/>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Oklahoma: Download the PDF </a:t>
            </a:r>
            <a:r>
              <a:rPr lang="en-US" sz="1200" dirty="0">
                <a:latin typeface="Calibri" panose="020F0502020204030204" pitchFamily="34" charset="0"/>
                <a:cs typeface="Calibri" panose="020F0502020204030204" pitchFamily="34" charset="0"/>
                <a:hlinkClick r:id="rId74"/>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75"/>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Oregon: Download the PDF </a:t>
            </a:r>
            <a:r>
              <a:rPr lang="en-US" sz="1200" dirty="0">
                <a:latin typeface="Calibri" panose="020F0502020204030204" pitchFamily="34" charset="0"/>
                <a:cs typeface="Calibri" panose="020F0502020204030204" pitchFamily="34" charset="0"/>
                <a:hlinkClick r:id="rId76"/>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77"/>
              </a:rPr>
              <a:t>here</a:t>
            </a:r>
            <a:r>
              <a:rPr lang="en-US" sz="1200" dirty="0">
                <a:latin typeface="Calibri" panose="020F0502020204030204" pitchFamily="34" charset="0"/>
                <a:cs typeface="Calibri" panose="020F0502020204030204" pitchFamily="34" charset="0"/>
              </a:rPr>
              <a:t>. </a:t>
            </a: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Pennsylvania: Download the PDF </a:t>
            </a:r>
            <a:r>
              <a:rPr lang="en-US" sz="1200" dirty="0">
                <a:latin typeface="Calibri" panose="020F0502020204030204" pitchFamily="34" charset="0"/>
                <a:cs typeface="Calibri" panose="020F0502020204030204" pitchFamily="34" charset="0"/>
                <a:hlinkClick r:id="rId78"/>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79"/>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Rhode Island: Download the PDF </a:t>
            </a:r>
            <a:r>
              <a:rPr lang="en-US" sz="1200" dirty="0">
                <a:latin typeface="Calibri" panose="020F0502020204030204" pitchFamily="34" charset="0"/>
                <a:cs typeface="Calibri" panose="020F0502020204030204" pitchFamily="34" charset="0"/>
                <a:hlinkClick r:id="rId80"/>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81"/>
              </a:rPr>
              <a:t>here.</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South Carolina: Download the PDF </a:t>
            </a:r>
            <a:r>
              <a:rPr lang="en-US" sz="1200" dirty="0">
                <a:latin typeface="Calibri" panose="020F0502020204030204" pitchFamily="34" charset="0"/>
                <a:cs typeface="Calibri" panose="020F0502020204030204" pitchFamily="34" charset="0"/>
                <a:hlinkClick r:id="rId82"/>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83"/>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South Dakota: Download the PDF </a:t>
            </a:r>
            <a:r>
              <a:rPr lang="en-US" sz="1200" dirty="0">
                <a:latin typeface="Calibri" panose="020F0502020204030204" pitchFamily="34" charset="0"/>
                <a:cs typeface="Calibri" panose="020F0502020204030204" pitchFamily="34" charset="0"/>
                <a:hlinkClick r:id="rId84"/>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85"/>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Tennessee: Download the PDF </a:t>
            </a:r>
            <a:r>
              <a:rPr lang="en-US" sz="1200" dirty="0">
                <a:latin typeface="Calibri" panose="020F0502020204030204" pitchFamily="34" charset="0"/>
                <a:cs typeface="Calibri" panose="020F0502020204030204" pitchFamily="34" charset="0"/>
                <a:hlinkClick r:id="rId86"/>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87"/>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Texas: Download the PDF </a:t>
            </a:r>
            <a:r>
              <a:rPr lang="en-US" sz="1200" dirty="0">
                <a:latin typeface="Calibri" panose="020F0502020204030204" pitchFamily="34" charset="0"/>
                <a:cs typeface="Calibri" panose="020F0502020204030204" pitchFamily="34" charset="0"/>
                <a:hlinkClick r:id="rId88"/>
              </a:rPr>
              <a:t>here</a:t>
            </a:r>
            <a:r>
              <a:rPr lang="en-US" sz="1200" dirty="0">
                <a:latin typeface="Calibri" panose="020F0502020204030204" pitchFamily="34" charset="0"/>
                <a:cs typeface="Calibri" panose="020F0502020204030204" pitchFamily="34" charset="0"/>
              </a:rPr>
              <a:t>. Download the </a:t>
            </a:r>
            <a:r>
              <a:rPr lang="en-US" sz="1200" dirty="0">
                <a:latin typeface="Calibri" panose="020F0502020204030204" pitchFamily="34" charset="0"/>
                <a:cs typeface="Calibri" panose="020F0502020204030204" pitchFamily="34" charset="0"/>
                <a:hlinkClick r:id="rId89"/>
              </a:rPr>
              <a:t>PPT 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Utah: Download the PDF </a:t>
            </a:r>
            <a:r>
              <a:rPr lang="en-US" sz="1200" dirty="0">
                <a:latin typeface="Calibri" panose="020F0502020204030204" pitchFamily="34" charset="0"/>
                <a:cs typeface="Calibri" panose="020F0502020204030204" pitchFamily="34" charset="0"/>
                <a:hlinkClick r:id="rId90"/>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91"/>
              </a:rPr>
              <a:t>here</a:t>
            </a:r>
            <a:r>
              <a:rPr lang="en-US" sz="1200" dirty="0">
                <a:latin typeface="Calibri" panose="020F0502020204030204" pitchFamily="34" charset="0"/>
                <a:cs typeface="Calibri" panose="020F0502020204030204" pitchFamily="34" charset="0"/>
              </a:rPr>
              <a:t>. </a:t>
            </a: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Vermont: Download the PDF </a:t>
            </a:r>
            <a:r>
              <a:rPr lang="en-US" sz="1200" dirty="0">
                <a:latin typeface="Calibri" panose="020F0502020204030204" pitchFamily="34" charset="0"/>
                <a:cs typeface="Calibri" panose="020F0502020204030204" pitchFamily="34" charset="0"/>
                <a:hlinkClick r:id="rId92"/>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93"/>
              </a:rPr>
              <a:t>here</a:t>
            </a:r>
            <a:r>
              <a:rPr lang="en-US" sz="1200" dirty="0">
                <a:latin typeface="Calibri" panose="020F0502020204030204" pitchFamily="34" charset="0"/>
                <a:cs typeface="Calibri" panose="020F0502020204030204" pitchFamily="34" charset="0"/>
              </a:rPr>
              <a:t>. </a:t>
            </a: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Virginia: Download the PDF </a:t>
            </a:r>
            <a:r>
              <a:rPr lang="en-US" sz="1200" dirty="0">
                <a:latin typeface="Calibri" panose="020F0502020204030204" pitchFamily="34" charset="0"/>
                <a:cs typeface="Calibri" panose="020F0502020204030204" pitchFamily="34" charset="0"/>
                <a:hlinkClick r:id="rId94"/>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95"/>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Washington: Download the PDF </a:t>
            </a:r>
            <a:r>
              <a:rPr lang="en-US" sz="1200" dirty="0">
                <a:latin typeface="Calibri" panose="020F0502020204030204" pitchFamily="34" charset="0"/>
                <a:cs typeface="Calibri" panose="020F0502020204030204" pitchFamily="34" charset="0"/>
                <a:hlinkClick r:id="rId96"/>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97"/>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West Virginia: Download the PDF </a:t>
            </a:r>
            <a:r>
              <a:rPr lang="en-US" sz="1200" dirty="0">
                <a:latin typeface="Calibri" panose="020F0502020204030204" pitchFamily="34" charset="0"/>
                <a:cs typeface="Calibri" panose="020F0502020204030204" pitchFamily="34" charset="0"/>
                <a:hlinkClick r:id="rId98"/>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99"/>
              </a:rPr>
              <a:t>here.  </a:t>
            </a:r>
            <a:endParaRPr lang="en-US" sz="12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Wisconsin: Download the PDF </a:t>
            </a:r>
            <a:r>
              <a:rPr lang="en-US" sz="1200" dirty="0">
                <a:latin typeface="Calibri" panose="020F0502020204030204" pitchFamily="34" charset="0"/>
                <a:cs typeface="Calibri" panose="020F0502020204030204" pitchFamily="34" charset="0"/>
                <a:hlinkClick r:id="rId100"/>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101"/>
              </a:rPr>
              <a:t>here</a:t>
            </a:r>
            <a:r>
              <a:rPr lang="en-US" sz="1200" dirty="0">
                <a:latin typeface="Calibri" panose="020F0502020204030204" pitchFamily="34" charset="0"/>
                <a:cs typeface="Calibri" panose="020F0502020204030204" pitchFamily="34" charset="0"/>
              </a:rPr>
              <a:t>. </a:t>
            </a:r>
          </a:p>
          <a:p>
            <a:pPr marL="285750" indent="-285750">
              <a:buFont typeface="Wingdings" pitchFamily="2" charset="2"/>
              <a:buChar char="v"/>
            </a:pPr>
            <a:r>
              <a:rPr lang="en-US" sz="1200" dirty="0">
                <a:latin typeface="Calibri" panose="020F0502020204030204" pitchFamily="34" charset="0"/>
                <a:cs typeface="Calibri" panose="020F0502020204030204" pitchFamily="34" charset="0"/>
              </a:rPr>
              <a:t>Wyoming: Download the PDF </a:t>
            </a:r>
            <a:r>
              <a:rPr lang="en-US" sz="1200" dirty="0">
                <a:latin typeface="Calibri" panose="020F0502020204030204" pitchFamily="34" charset="0"/>
                <a:cs typeface="Calibri" panose="020F0502020204030204" pitchFamily="34" charset="0"/>
                <a:hlinkClick r:id="rId102"/>
              </a:rPr>
              <a:t>here</a:t>
            </a:r>
            <a:r>
              <a:rPr lang="en-US" sz="1200" dirty="0">
                <a:latin typeface="Calibri" panose="020F0502020204030204" pitchFamily="34" charset="0"/>
                <a:cs typeface="Calibri" panose="020F0502020204030204" pitchFamily="34" charset="0"/>
              </a:rPr>
              <a:t>. Download the PPT </a:t>
            </a:r>
            <a:r>
              <a:rPr lang="en-US" sz="1200" dirty="0">
                <a:latin typeface="Calibri" panose="020F0502020204030204" pitchFamily="34" charset="0"/>
                <a:cs typeface="Calibri" panose="020F0502020204030204" pitchFamily="34" charset="0"/>
                <a:hlinkClick r:id="rId103"/>
              </a:rPr>
              <a:t>here</a:t>
            </a:r>
            <a:endParaRPr lang="en-US" sz="1200" dirty="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C51F246-BC90-45AA-8480-C08C0FEB570A}"/>
              </a:ext>
            </a:extLst>
          </p:cNvPr>
          <p:cNvSpPr>
            <a:spLocks noGrp="1"/>
          </p:cNvSpPr>
          <p:nvPr>
            <p:ph type="title"/>
          </p:nvPr>
        </p:nvSpPr>
        <p:spPr>
          <a:xfrm>
            <a:off x="457215" y="274335"/>
            <a:ext cx="8092425" cy="198106"/>
          </a:xfrm>
        </p:spPr>
        <p:txBody>
          <a:bodyPr/>
          <a:lstStyle/>
          <a:p>
            <a:pPr algn="r"/>
            <a:r>
              <a:rPr lang="en-US" sz="3600" b="1" dirty="0">
                <a:solidFill>
                  <a:schemeClr val="bg1"/>
                </a:solidFill>
                <a:latin typeface="Calibri" panose="020F0502020204030204" pitchFamily="34" charset="0"/>
                <a:cs typeface="Calibri" panose="020F0502020204030204" pitchFamily="34" charset="0"/>
              </a:rPr>
              <a:t>Use your local statistics and facts!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5972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274334"/>
            <a:ext cx="822958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Who you need to talk to?</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15" y="1176301"/>
            <a:ext cx="7863825" cy="276999"/>
          </a:xfrm>
        </p:spPr>
        <p:txBody>
          <a:bodyPr/>
          <a:lstStyle/>
          <a:p>
            <a:pPr marL="285750" indent="-285750">
              <a:buFont typeface="Wingdings" panose="05000000000000000000" pitchFamily="2" charset="2"/>
              <a:buChar char="v"/>
            </a:pPr>
            <a:r>
              <a:rPr lang="en-US" sz="3200" dirty="0">
                <a:latin typeface="Calibri" panose="020F0502020204030204" pitchFamily="34" charset="0"/>
                <a:cs typeface="Calibri" panose="020F0502020204030204" pitchFamily="34" charset="0"/>
              </a:rPr>
              <a:t>When you reach out to your Governor, you need to get in touch with his/her team, which will includes:</a:t>
            </a:r>
          </a:p>
          <a:p>
            <a:pPr marL="695369" lvl="1" indent="-285750">
              <a:buFont typeface="Wingdings" panose="05000000000000000000" pitchFamily="2" charset="2"/>
              <a:buChar char="v"/>
            </a:pPr>
            <a:r>
              <a:rPr lang="en-US" sz="3200" b="1" dirty="0">
                <a:latin typeface="Calibri" panose="020F0502020204030204" pitchFamily="34" charset="0"/>
                <a:cs typeface="Calibri" panose="020F0502020204030204" pitchFamily="34" charset="0"/>
              </a:rPr>
              <a:t>Scheduler – person who manages Gov’s calendar </a:t>
            </a:r>
            <a:r>
              <a:rPr lang="en-US" sz="3200" b="1" i="1" dirty="0">
                <a:latin typeface="Calibri" panose="020F0502020204030204" pitchFamily="34" charset="0"/>
                <a:cs typeface="Calibri" panose="020F0502020204030204" pitchFamily="34" charset="0"/>
              </a:rPr>
              <a:t>a.k.a.</a:t>
            </a:r>
            <a:r>
              <a:rPr lang="en-US" sz="3200" b="1" dirty="0">
                <a:latin typeface="Calibri" panose="020F0502020204030204" pitchFamily="34" charset="0"/>
                <a:cs typeface="Calibri" panose="020F0502020204030204" pitchFamily="34" charset="0"/>
              </a:rPr>
              <a:t> The Gatekeeper. </a:t>
            </a:r>
          </a:p>
          <a:p>
            <a:pPr marL="695369" lvl="1" indent="-285750">
              <a:buFont typeface="Wingdings" panose="05000000000000000000" pitchFamily="2" charset="2"/>
              <a:buChar char="v"/>
            </a:pPr>
            <a:r>
              <a:rPr lang="en-US" sz="3200" b="1" dirty="0">
                <a:latin typeface="Calibri" panose="020F0502020204030204" pitchFamily="34" charset="0"/>
                <a:cs typeface="Calibri" panose="020F0502020204030204" pitchFamily="34" charset="0"/>
              </a:rPr>
              <a:t>Communications Director – staffer responsible for press releases/media.</a:t>
            </a:r>
          </a:p>
          <a:p>
            <a:pPr marL="285750" indent="-285750">
              <a:buFont typeface="Wingdings" panose="05000000000000000000" pitchFamily="2" charset="2"/>
              <a:buChar char="v"/>
            </a:pPr>
            <a:r>
              <a:rPr lang="en-US" sz="3200" dirty="0">
                <a:latin typeface="Calibri" panose="020F0502020204030204" pitchFamily="34" charset="0"/>
                <a:cs typeface="Calibri" panose="020F0502020204030204" pitchFamily="34" charset="0"/>
              </a:rPr>
              <a:t>Note: Some Gov’s have a specific staffer who works on proclamations. </a:t>
            </a:r>
          </a:p>
          <a:p>
            <a:pPr marL="285750" indent="-285750">
              <a:buFont typeface="Wingdings" panose="05000000000000000000" pitchFamily="2" charset="2"/>
              <a:buChar char="v"/>
            </a:pPr>
            <a:r>
              <a:rPr lang="en-US" sz="3200" dirty="0">
                <a:latin typeface="Calibri" panose="020F0502020204030204" pitchFamily="34" charset="0"/>
                <a:cs typeface="Calibri" panose="020F0502020204030204" pitchFamily="34" charset="0"/>
                <a:hlinkClick r:id="rId2"/>
              </a:rPr>
              <a:t>Review contact list on RA Website.</a:t>
            </a:r>
            <a:endParaRPr lang="en-US" sz="32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en-US" sz="32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16</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18456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274334"/>
            <a:ext cx="7879065" cy="335266"/>
          </a:xfrm>
        </p:spPr>
        <p:txBody>
          <a:bodyPr/>
          <a:lstStyle/>
          <a:p>
            <a:pPr algn="r"/>
            <a:r>
              <a:rPr lang="en-US" sz="3600" b="1" dirty="0">
                <a:solidFill>
                  <a:schemeClr val="bg1"/>
                </a:solidFill>
                <a:latin typeface="Calibri" panose="020F0502020204030204" pitchFamily="34" charset="0"/>
                <a:cs typeface="Calibri" panose="020F0502020204030204" pitchFamily="34" charset="0"/>
              </a:rPr>
              <a:t>What do you need to say?</a:t>
            </a: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17</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
        <p:nvSpPr>
          <p:cNvPr id="10" name="TextBox 9">
            <a:extLst>
              <a:ext uri="{FF2B5EF4-FFF2-40B4-BE49-F238E27FC236}">
                <a16:creationId xmlns:a16="http://schemas.microsoft.com/office/drawing/2014/main" id="{4592D1DD-3D4B-4441-B1F2-598349A30ED6}"/>
              </a:ext>
            </a:extLst>
          </p:cNvPr>
          <p:cNvSpPr txBox="1"/>
          <p:nvPr/>
        </p:nvSpPr>
        <p:spPr>
          <a:xfrm>
            <a:off x="2123184" y="1230876"/>
            <a:ext cx="4239806" cy="193899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1. </a:t>
            </a:r>
            <a:r>
              <a:rPr lang="en-US" sz="2000" b="1" dirty="0">
                <a:latin typeface="Calibri" panose="020F0502020204030204" pitchFamily="34" charset="0"/>
                <a:cs typeface="Calibri" panose="020F0502020204030204" pitchFamily="34" charset="0"/>
              </a:rPr>
              <a:t>Our nation was founded on the principle that anyone who works hard should be able to get ahead in life. </a:t>
            </a:r>
            <a:r>
              <a:rPr lang="en-US" sz="2000" dirty="0">
                <a:latin typeface="Calibri" panose="020F0502020204030204" pitchFamily="34" charset="0"/>
                <a:cs typeface="Calibri" panose="020F0502020204030204" pitchFamily="34" charset="0"/>
              </a:rPr>
              <a:t>People with disabilities deserve to be able to work to achieve the American dream, just like anyone else.</a:t>
            </a:r>
          </a:p>
        </p:txBody>
      </p:sp>
      <p:sp>
        <p:nvSpPr>
          <p:cNvPr id="11" name="TextBox 10">
            <a:extLst>
              <a:ext uri="{FF2B5EF4-FFF2-40B4-BE49-F238E27FC236}">
                <a16:creationId xmlns:a16="http://schemas.microsoft.com/office/drawing/2014/main" id="{C5F465BC-6B3D-42DE-91DC-CB1A6806CD2A}"/>
              </a:ext>
            </a:extLst>
          </p:cNvPr>
          <p:cNvSpPr txBox="1"/>
          <p:nvPr/>
        </p:nvSpPr>
        <p:spPr>
          <a:xfrm>
            <a:off x="0" y="3380125"/>
            <a:ext cx="3270134" cy="255454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2. </a:t>
            </a:r>
            <a:r>
              <a:rPr lang="en-US" sz="2000" b="1" dirty="0">
                <a:latin typeface="Calibri" panose="020F0502020204030204" pitchFamily="34" charset="0"/>
                <a:cs typeface="Calibri" panose="020F0502020204030204" pitchFamily="34" charset="0"/>
              </a:rPr>
              <a:t>Companies like Walgreens, E.Y. (formally known as Ernst and Young), AMC and others have shown that employees with disabilities are loyal, successful and help them make more money</a:t>
            </a:r>
            <a:r>
              <a:rPr lang="en-US" sz="200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173BE3F1-54CA-4697-A895-ABC3C3529526}"/>
              </a:ext>
            </a:extLst>
          </p:cNvPr>
          <p:cNvSpPr txBox="1"/>
          <p:nvPr/>
        </p:nvSpPr>
        <p:spPr>
          <a:xfrm>
            <a:off x="5320155" y="3038567"/>
            <a:ext cx="2662177" cy="347787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 </a:t>
            </a:r>
            <a:r>
              <a:rPr lang="en-US" sz="2000" b="1" dirty="0">
                <a:latin typeface="Calibri" panose="020F0502020204030204" pitchFamily="34" charset="0"/>
                <a:cs typeface="Calibri" panose="020F0502020204030204" pitchFamily="34" charset="0"/>
              </a:rPr>
              <a:t>Government policies that help people with disabilities get and keep jobs are a win-win-win. </a:t>
            </a:r>
            <a:r>
              <a:rPr lang="en-US" sz="2000" dirty="0">
                <a:latin typeface="Calibri" panose="020F0502020204030204" pitchFamily="34" charset="0"/>
                <a:cs typeface="Calibri" panose="020F0502020204030204" pitchFamily="34" charset="0"/>
              </a:rPr>
              <a:t>They allow people with disabilities the dignity and financial benefits of work but also </a:t>
            </a:r>
            <a:r>
              <a:rPr lang="en-US" sz="2000" u="sng" dirty="0">
                <a:latin typeface="Calibri" panose="020F0502020204030204" pitchFamily="34" charset="0"/>
                <a:cs typeface="Calibri" panose="020F0502020204030204" pitchFamily="34" charset="0"/>
              </a:rPr>
              <a:t>grow our economy and save taxpayer money.</a:t>
            </a:r>
          </a:p>
        </p:txBody>
      </p:sp>
      <p:sp>
        <p:nvSpPr>
          <p:cNvPr id="13" name="Triangle 13" descr="A grey triangle.&#10;">
            <a:extLst>
              <a:ext uri="{FF2B5EF4-FFF2-40B4-BE49-F238E27FC236}">
                <a16:creationId xmlns:a16="http://schemas.microsoft.com/office/drawing/2014/main" id="{23ACFB87-124C-4386-BF44-948B7EA28856}"/>
              </a:ext>
            </a:extLst>
          </p:cNvPr>
          <p:cNvSpPr/>
          <p:nvPr/>
        </p:nvSpPr>
        <p:spPr>
          <a:xfrm>
            <a:off x="2965385" y="3215789"/>
            <a:ext cx="2349660" cy="1624493"/>
          </a:xfrm>
          <a:prstGeom prst="triangle">
            <a:avLst/>
          </a:prstGeom>
          <a:solidFill>
            <a:schemeClr val="tx1">
              <a:lumMod val="50000"/>
              <a:lumOff val="50000"/>
            </a:schemeClr>
          </a:solidFill>
          <a:ln>
            <a:solidFill>
              <a:srgbClr val="FFD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00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0"/>
            <a:ext cx="822958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If you do get a meeting,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remember... </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01" y="1064007"/>
            <a:ext cx="7726680" cy="276999"/>
          </a:xfrm>
        </p:spPr>
        <p:txBody>
          <a:bodyPr/>
          <a:lstStyle/>
          <a:p>
            <a:pPr marL="285750" indent="-285750" algn="ctr">
              <a:buFont typeface="Wingdings" panose="05000000000000000000" pitchFamily="2" charset="2"/>
              <a:buChar char="v"/>
            </a:pPr>
            <a:endParaRPr lang="en-US" sz="40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v"/>
            </a:pPr>
            <a:endParaRPr lang="en-US" sz="40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v"/>
            </a:pPr>
            <a:r>
              <a:rPr lang="en-US" sz="4000" b="1" dirty="0">
                <a:latin typeface="Calibri" panose="020F0502020204030204" pitchFamily="34" charset="0"/>
                <a:cs typeface="Calibri" panose="020F0502020204030204" pitchFamily="34" charset="0"/>
              </a:rPr>
              <a:t>Dress professionally.</a:t>
            </a:r>
          </a:p>
          <a:p>
            <a:pPr marL="285750" indent="-285750" algn="ctr">
              <a:buFont typeface="Wingdings" panose="05000000000000000000" pitchFamily="2" charset="2"/>
              <a:buChar char="v"/>
            </a:pPr>
            <a:r>
              <a:rPr lang="en-US" sz="4000" b="1" dirty="0">
                <a:latin typeface="Calibri" panose="020F0502020204030204" pitchFamily="34" charset="0"/>
                <a:cs typeface="Calibri" panose="020F0502020204030204" pitchFamily="34" charset="0"/>
              </a:rPr>
              <a:t>Be on time.</a:t>
            </a:r>
          </a:p>
          <a:p>
            <a:pPr marL="285750" indent="-285750" algn="ctr">
              <a:buFont typeface="Wingdings" panose="05000000000000000000" pitchFamily="2" charset="2"/>
              <a:buChar char="v"/>
            </a:pPr>
            <a:r>
              <a:rPr lang="en-US" sz="4000" b="1" dirty="0">
                <a:latin typeface="Calibri" panose="020F0502020204030204" pitchFamily="34" charset="0"/>
                <a:cs typeface="Calibri" panose="020F0502020204030204" pitchFamily="34" charset="0"/>
              </a:rPr>
              <a:t>Be polite.</a:t>
            </a:r>
          </a:p>
          <a:p>
            <a:pPr marL="285750" indent="-285750" algn="ctr">
              <a:buFont typeface="Wingdings" panose="05000000000000000000" pitchFamily="2" charset="2"/>
              <a:buChar char="v"/>
            </a:pPr>
            <a:endParaRPr lang="en-US" sz="40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v"/>
            </a:pPr>
            <a:r>
              <a:rPr lang="en-US" sz="4000" dirty="0">
                <a:latin typeface="Calibri" panose="020F0502020204030204" pitchFamily="34" charset="0"/>
                <a:cs typeface="Calibri" panose="020F0502020204030204" pitchFamily="34" charset="0"/>
              </a:rPr>
              <a:t>If you need advice…talk to RA staff. </a:t>
            </a:r>
            <a:r>
              <a:rPr lang="en-US" sz="4000" i="1" dirty="0">
                <a:latin typeface="Calibri" panose="020F0502020204030204" pitchFamily="34" charset="0"/>
                <a:cs typeface="Calibri" panose="020F0502020204030204" pitchFamily="34" charset="0"/>
              </a:rPr>
              <a:t>Trust us, we’ve done this before..</a:t>
            </a:r>
            <a:r>
              <a:rPr lang="en-US" sz="4000" dirty="0">
                <a:latin typeface="Calibri" panose="020F0502020204030204" pitchFamily="34" charset="0"/>
                <a:cs typeface="Calibri" panose="020F0502020204030204" pitchFamily="34" charset="0"/>
              </a:rPr>
              <a:t>. </a:t>
            </a:r>
          </a:p>
          <a:p>
            <a:pPr marL="285750" indent="-285750" algn="ctr">
              <a:buFont typeface="Wingdings" panose="05000000000000000000" pitchFamily="2" charset="2"/>
              <a:buChar char="v"/>
            </a:pPr>
            <a:endParaRPr lang="en-US" sz="40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18</a:t>
            </a:fld>
            <a:endParaRPr lang="en-US" sz="1800" b="0" i="0" u="none" strike="noStrike" cap="none" dirty="0">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97809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28D701-A7A9-42B6-BD76-F05642EBAB38}"/>
              </a:ext>
            </a:extLst>
          </p:cNvPr>
          <p:cNvSpPr>
            <a:spLocks noGrp="1"/>
          </p:cNvSpPr>
          <p:nvPr>
            <p:ph type="title"/>
          </p:nvPr>
        </p:nvSpPr>
        <p:spPr>
          <a:xfrm>
            <a:off x="457215" y="-73941"/>
            <a:ext cx="7924785" cy="276999"/>
          </a:xfrm>
        </p:spPr>
        <p:txBody>
          <a:bodyPr/>
          <a:lstStyle/>
          <a:p>
            <a:pPr algn="r"/>
            <a:r>
              <a:rPr lang="en-US" sz="4000" b="1" dirty="0">
                <a:solidFill>
                  <a:schemeClr val="bg1"/>
                </a:solidFill>
                <a:latin typeface="Calibri" panose="020F0502020204030204" pitchFamily="34" charset="0"/>
                <a:cs typeface="Calibri" panose="020F0502020204030204" pitchFamily="34" charset="0"/>
              </a:rPr>
              <a:t>Remember…</a:t>
            </a:r>
            <a:br>
              <a:rPr lang="en-US" sz="4000" b="1" dirty="0">
                <a:solidFill>
                  <a:schemeClr val="bg1"/>
                </a:solidFill>
                <a:latin typeface="Calibri" panose="020F0502020204030204" pitchFamily="34" charset="0"/>
                <a:cs typeface="Calibri" panose="020F0502020204030204" pitchFamily="34" charset="0"/>
              </a:rPr>
            </a:br>
            <a:r>
              <a:rPr lang="en-US" sz="4000" b="1" dirty="0">
                <a:solidFill>
                  <a:schemeClr val="bg1"/>
                </a:solidFill>
                <a:latin typeface="Calibri" panose="020F0502020204030204" pitchFamily="34" charset="0"/>
                <a:cs typeface="Calibri" panose="020F0502020204030204" pitchFamily="34" charset="0"/>
              </a:rPr>
              <a:t>the 30-Second Rule</a:t>
            </a:r>
          </a:p>
        </p:txBody>
      </p:sp>
      <p:sp>
        <p:nvSpPr>
          <p:cNvPr id="6" name="Text Placeholder 5">
            <a:extLst>
              <a:ext uri="{FF2B5EF4-FFF2-40B4-BE49-F238E27FC236}">
                <a16:creationId xmlns:a16="http://schemas.microsoft.com/office/drawing/2014/main" id="{EEB1721D-0F42-4228-9E17-BF3416852A5B}"/>
              </a:ext>
            </a:extLst>
          </p:cNvPr>
          <p:cNvSpPr>
            <a:spLocks noGrp="1"/>
          </p:cNvSpPr>
          <p:nvPr>
            <p:ph type="body" idx="1"/>
          </p:nvPr>
        </p:nvSpPr>
        <p:spPr>
          <a:xfrm>
            <a:off x="457215" y="5702797"/>
            <a:ext cx="7924785" cy="276999"/>
          </a:xfrm>
        </p:spPr>
        <p:txBody>
          <a:bodyPr/>
          <a:lstStyle/>
          <a:p>
            <a:pPr algn="ctr"/>
            <a:r>
              <a:rPr lang="en-US" sz="3000" b="1" dirty="0">
                <a:latin typeface="Calibri" panose="020F0502020204030204" pitchFamily="34" charset="0"/>
                <a:cs typeface="Calibri" panose="020F0502020204030204" pitchFamily="34" charset="0"/>
              </a:rPr>
              <a:t>Open with 30 seconds of small talk (sports, weather, movies), then pivot to your first goal.</a:t>
            </a:r>
          </a:p>
        </p:txBody>
      </p:sp>
      <p:sp>
        <p:nvSpPr>
          <p:cNvPr id="2" name="Slide Number Placeholder 1">
            <a:extLst>
              <a:ext uri="{FF2B5EF4-FFF2-40B4-BE49-F238E27FC236}">
                <a16:creationId xmlns:a16="http://schemas.microsoft.com/office/drawing/2014/main" id="{FB7A1E2F-4D61-4B66-B27C-E1BB3C810AAC}"/>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19</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pic>
        <p:nvPicPr>
          <p:cNvPr id="5" name="Picture 4" descr="Image result for 30 seconds">
            <a:extLst>
              <a:ext uri="{FF2B5EF4-FFF2-40B4-BE49-F238E27FC236}">
                <a16:creationId xmlns:a16="http://schemas.microsoft.com/office/drawing/2014/main" id="{644559B6-705A-439F-9D9E-AAC330D19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4" y="1276348"/>
            <a:ext cx="4305303" cy="430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72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2301240" y="274334"/>
            <a:ext cx="6385560" cy="276999"/>
          </a:xfrm>
        </p:spPr>
        <p:txBody>
          <a:bodyPr/>
          <a:lstStyle/>
          <a:p>
            <a:pPr algn="r"/>
            <a:r>
              <a:rPr lang="en-US" sz="4000" b="1" dirty="0">
                <a:solidFill>
                  <a:schemeClr val="bg1"/>
                </a:solidFill>
                <a:latin typeface="Calibri" panose="020F0502020204030204" pitchFamily="34" charset="0"/>
                <a:cs typeface="Calibri" panose="020F0502020204030204" pitchFamily="34" charset="0"/>
              </a:rPr>
              <a:t>What are we learning today?</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15" y="1577354"/>
            <a:ext cx="7162785" cy="276999"/>
          </a:xfrm>
        </p:spPr>
        <p:txBody>
          <a:bodyPr/>
          <a:lstStyle/>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Advice from RA Vice Chair / Former Representative / Former Mayor of Dallas, and  Co-Author of the ADA, </a:t>
            </a:r>
            <a:r>
              <a:rPr lang="en-US" sz="3000" b="1" dirty="0">
                <a:latin typeface="Calibri" panose="020F0502020204030204" pitchFamily="34" charset="0"/>
                <a:cs typeface="Calibri" panose="020F0502020204030204" pitchFamily="34" charset="0"/>
              </a:rPr>
              <a:t>Steve Bartlett</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What do we want Governors to do? </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What is NDEAM? </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How can you help?</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What do you need to know? </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Who you need to talk to? </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What do you need to say?</a:t>
            </a:r>
          </a:p>
          <a:p>
            <a:pPr marL="342900" indent="-342900">
              <a:buFont typeface="Wingdings" panose="05000000000000000000" pitchFamily="2" charset="2"/>
              <a:buChar char="v"/>
            </a:pPr>
            <a:r>
              <a:rPr lang="en-US" sz="3000" dirty="0">
                <a:latin typeface="Calibri" panose="020F0502020204030204" pitchFamily="34" charset="0"/>
                <a:cs typeface="Calibri" panose="020F0502020204030204" pitchFamily="34" charset="0"/>
              </a:rPr>
              <a:t>What do you do to follow up? </a:t>
            </a:r>
          </a:p>
          <a:p>
            <a:pPr marL="342900" indent="-342900">
              <a:buFont typeface="Wingdings" panose="05000000000000000000" pitchFamily="2" charset="2"/>
              <a:buChar char="v"/>
            </a:pPr>
            <a:endParaRPr lang="en-US" sz="30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2</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359609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6" y="-73941"/>
            <a:ext cx="8229584"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Prepare Your Leave-Behinds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and Hand Them Over </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01" y="1226834"/>
            <a:ext cx="7955280" cy="276999"/>
          </a:xfrm>
        </p:spPr>
        <p:txBody>
          <a:bodyPr/>
          <a:lstStyle/>
          <a:p>
            <a:pPr marL="285750" indent="-285750">
              <a:buFont typeface="Wingdings" panose="05000000000000000000" pitchFamily="2" charset="2"/>
              <a:buChar char="v"/>
            </a:pPr>
            <a:r>
              <a:rPr lang="en-US" sz="4000" dirty="0">
                <a:latin typeface="Calibri" panose="020F0502020204030204" pitchFamily="34" charset="0"/>
                <a:cs typeface="Calibri" panose="020F0502020204030204" pitchFamily="34" charset="0"/>
              </a:rPr>
              <a:t>What the heck is a “leave behind”?</a:t>
            </a:r>
          </a:p>
          <a:p>
            <a:pPr marL="285750" indent="-285750">
              <a:buFont typeface="Wingdings" panose="05000000000000000000" pitchFamily="2" charset="2"/>
              <a:buChar char="v"/>
            </a:pPr>
            <a:r>
              <a:rPr lang="en-US" sz="4000" dirty="0">
                <a:latin typeface="Calibri" panose="020F0502020204030204" pitchFamily="34" charset="0"/>
                <a:cs typeface="Calibri" panose="020F0502020204030204" pitchFamily="34" charset="0"/>
              </a:rPr>
              <a:t>A leave behind is a packet of key information that an advocate leaves behind in a public official’s office.</a:t>
            </a:r>
          </a:p>
          <a:p>
            <a:pPr marL="285750" indent="-285750">
              <a:buFont typeface="Wingdings" panose="05000000000000000000" pitchFamily="2" charset="2"/>
              <a:buChar char="v"/>
            </a:pPr>
            <a:r>
              <a:rPr lang="en-US" sz="4000" dirty="0">
                <a:latin typeface="Calibri" panose="020F0502020204030204" pitchFamily="34" charset="0"/>
                <a:cs typeface="Calibri" panose="020F0502020204030204" pitchFamily="34" charset="0"/>
              </a:rPr>
              <a:t>Such as a </a:t>
            </a:r>
            <a:r>
              <a:rPr lang="en-US" sz="4000" dirty="0" err="1">
                <a:latin typeface="Calibri" panose="020F0502020204030204" pitchFamily="34" charset="0"/>
                <a:cs typeface="Calibri" panose="020F0502020204030204" pitchFamily="34" charset="0"/>
              </a:rPr>
              <a:t>RespectAbility</a:t>
            </a:r>
            <a:r>
              <a:rPr lang="en-US" sz="4000" dirty="0">
                <a:latin typeface="Calibri" panose="020F0502020204030204" pitchFamily="34" charset="0"/>
                <a:cs typeface="Calibri" panose="020F0502020204030204" pitchFamily="34" charset="0"/>
              </a:rPr>
              <a:t> flyer, </a:t>
            </a:r>
            <a:r>
              <a:rPr lang="en-US" sz="4000" dirty="0" err="1">
                <a:latin typeface="Calibri" panose="020F0502020204030204" pitchFamily="34" charset="0"/>
                <a:cs typeface="Calibri" panose="020F0502020204030204" pitchFamily="34" charset="0"/>
              </a:rPr>
              <a:t>RespectAbility</a:t>
            </a:r>
            <a:r>
              <a:rPr lang="en-US" sz="4000" dirty="0">
                <a:latin typeface="Calibri" panose="020F0502020204030204" pitchFamily="34" charset="0"/>
                <a:cs typeface="Calibri" panose="020F0502020204030204" pitchFamily="34" charset="0"/>
              </a:rPr>
              <a:t> state statistics, and fact sheets on key best practices.</a:t>
            </a:r>
          </a:p>
          <a:p>
            <a:pPr marL="285750" indent="-285750">
              <a:buFont typeface="Wingdings" panose="05000000000000000000" pitchFamily="2" charset="2"/>
              <a:buChar char="v"/>
            </a:pPr>
            <a:r>
              <a:rPr lang="en-US" sz="4000" b="1" dirty="0">
                <a:latin typeface="Calibri" panose="020F0502020204030204" pitchFamily="34" charset="0"/>
                <a:cs typeface="Calibri" panose="020F0502020204030204" pitchFamily="34" charset="0"/>
              </a:rPr>
              <a:t>We are happy to provide materials! </a:t>
            </a: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20</a:t>
            </a:fld>
            <a:endParaRPr lang="en-US" sz="1800" b="0" i="0" u="none" strike="noStrike" cap="none" dirty="0">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99583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0"/>
            <a:ext cx="800098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If you get a meeting…</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take a picture!</a:t>
            </a: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21</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pic>
        <p:nvPicPr>
          <p:cNvPr id="10" name="Picture 9" descr="Picture of Gov. Larry Hogan and RA Staff.&#10;">
            <a:extLst>
              <a:ext uri="{FF2B5EF4-FFF2-40B4-BE49-F238E27FC236}">
                <a16:creationId xmlns:a16="http://schemas.microsoft.com/office/drawing/2014/main" id="{BAA1D062-489F-4885-B56B-F009928167DE}"/>
              </a:ext>
            </a:extLst>
          </p:cNvPr>
          <p:cNvPicPr>
            <a:picLocks noChangeAspect="1"/>
          </p:cNvPicPr>
          <p:nvPr/>
        </p:nvPicPr>
        <p:blipFill>
          <a:blip r:embed="rId2"/>
          <a:stretch>
            <a:fillRect/>
          </a:stretch>
        </p:blipFill>
        <p:spPr>
          <a:xfrm>
            <a:off x="4572000" y="1431538"/>
            <a:ext cx="3410681" cy="2558011"/>
          </a:xfrm>
          <a:prstGeom prst="rect">
            <a:avLst/>
          </a:prstGeom>
        </p:spPr>
      </p:pic>
      <p:pic>
        <p:nvPicPr>
          <p:cNvPr id="8" name="Picture 7" descr="Picture of RA staff with Gov. Hickenlooper&#10;">
            <a:extLst>
              <a:ext uri="{FF2B5EF4-FFF2-40B4-BE49-F238E27FC236}">
                <a16:creationId xmlns:a16="http://schemas.microsoft.com/office/drawing/2014/main" id="{DE583F61-7785-4DEC-8E47-F39D12601D3A}"/>
              </a:ext>
            </a:extLst>
          </p:cNvPr>
          <p:cNvPicPr>
            <a:picLocks noChangeAspect="1"/>
          </p:cNvPicPr>
          <p:nvPr/>
        </p:nvPicPr>
        <p:blipFill>
          <a:blip r:embed="rId3"/>
          <a:stretch>
            <a:fillRect/>
          </a:stretch>
        </p:blipFill>
        <p:spPr>
          <a:xfrm>
            <a:off x="4571999" y="4096931"/>
            <a:ext cx="3410681" cy="2558011"/>
          </a:xfrm>
          <a:prstGeom prst="rect">
            <a:avLst/>
          </a:prstGeom>
        </p:spPr>
      </p:pic>
      <p:pic>
        <p:nvPicPr>
          <p:cNvPr id="12" name="Picture 11" descr="Picture of RA staff with Gov. Charlie Baker">
            <a:extLst>
              <a:ext uri="{FF2B5EF4-FFF2-40B4-BE49-F238E27FC236}">
                <a16:creationId xmlns:a16="http://schemas.microsoft.com/office/drawing/2014/main" id="{58F05C91-4334-44D5-A4C1-1AE5A1DE842F}"/>
              </a:ext>
            </a:extLst>
          </p:cNvPr>
          <p:cNvPicPr>
            <a:picLocks noChangeAspect="1"/>
          </p:cNvPicPr>
          <p:nvPr/>
        </p:nvPicPr>
        <p:blipFill>
          <a:blip r:embed="rId4"/>
          <a:stretch>
            <a:fillRect/>
          </a:stretch>
        </p:blipFill>
        <p:spPr>
          <a:xfrm>
            <a:off x="1556300" y="3949560"/>
            <a:ext cx="2868547" cy="2692578"/>
          </a:xfrm>
          <a:prstGeom prst="rect">
            <a:avLst/>
          </a:prstGeom>
        </p:spPr>
      </p:pic>
      <p:pic>
        <p:nvPicPr>
          <p:cNvPr id="6" name="Picture 5" descr="Picture of RA Staff with Gov. John Carney. ">
            <a:extLst>
              <a:ext uri="{FF2B5EF4-FFF2-40B4-BE49-F238E27FC236}">
                <a16:creationId xmlns:a16="http://schemas.microsoft.com/office/drawing/2014/main" id="{9D05BB78-0125-4325-9A68-CAD5787E6861}"/>
              </a:ext>
            </a:extLst>
          </p:cNvPr>
          <p:cNvPicPr>
            <a:picLocks noChangeAspect="1"/>
          </p:cNvPicPr>
          <p:nvPr/>
        </p:nvPicPr>
        <p:blipFill>
          <a:blip r:embed="rId5"/>
          <a:stretch>
            <a:fillRect/>
          </a:stretch>
        </p:blipFill>
        <p:spPr>
          <a:xfrm>
            <a:off x="1270937" y="1431538"/>
            <a:ext cx="3153910" cy="2365433"/>
          </a:xfrm>
          <a:prstGeom prst="rect">
            <a:avLst/>
          </a:prstGeom>
        </p:spPr>
      </p:pic>
    </p:spTree>
    <p:extLst>
      <p:ext uri="{BB962C8B-B14F-4D97-AF65-F5344CB8AC3E}">
        <p14:creationId xmlns:p14="http://schemas.microsoft.com/office/powerpoint/2010/main" val="37484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15" y="274334"/>
            <a:ext cx="798574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What do you do to follow up?</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457201" y="1128175"/>
            <a:ext cx="7391400" cy="276999"/>
          </a:xfrm>
        </p:spPr>
        <p:txBody>
          <a:bodyPr/>
          <a:lstStyle/>
          <a:p>
            <a:pPr marL="285750" indent="-285750">
              <a:buFont typeface="Wingdings" panose="05000000000000000000" pitchFamily="2" charset="2"/>
              <a:buChar char="v"/>
            </a:pPr>
            <a:r>
              <a:rPr lang="en-US" sz="4000" b="1" dirty="0">
                <a:latin typeface="Calibri" panose="020F0502020204030204" pitchFamily="34" charset="0"/>
                <a:cs typeface="Calibri" panose="020F0502020204030204" pitchFamily="34" charset="0"/>
              </a:rPr>
              <a:t>If you use Twitter, take that picture, tag your Governor and thank them. </a:t>
            </a:r>
          </a:p>
          <a:p>
            <a:pPr marL="285750" indent="-285750">
              <a:buFont typeface="Wingdings" panose="05000000000000000000" pitchFamily="2" charset="2"/>
              <a:buChar char="v"/>
            </a:pPr>
            <a:r>
              <a:rPr lang="en-US" sz="4000" b="1" dirty="0">
                <a:latin typeface="Calibri" panose="020F0502020204030204" pitchFamily="34" charset="0"/>
                <a:cs typeface="Calibri" panose="020F0502020204030204" pitchFamily="34" charset="0"/>
              </a:rPr>
              <a:t>By the next business day you should send a polite thank you email.</a:t>
            </a:r>
          </a:p>
          <a:p>
            <a:pPr marL="285750" indent="-285750">
              <a:buFont typeface="Wingdings" panose="05000000000000000000" pitchFamily="2" charset="2"/>
              <a:buChar char="v"/>
            </a:pPr>
            <a:r>
              <a:rPr lang="en-US" sz="4000" i="1" dirty="0">
                <a:latin typeface="Calibri" panose="020F0502020204030204" pitchFamily="34" charset="0"/>
                <a:cs typeface="Calibri" panose="020F0502020204030204" pitchFamily="34" charset="0"/>
              </a:rPr>
              <a:t>If you feel like it, mail a thank you note back to the Governor’s Office. </a:t>
            </a: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22</a:t>
            </a:fld>
            <a:endParaRPr lang="en-US" sz="1800" b="0" i="0" u="none" strike="noStrike" cap="none" dirty="0">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72619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12C1-8E85-4601-BD60-1664F46C34CC}"/>
              </a:ext>
            </a:extLst>
          </p:cNvPr>
          <p:cNvSpPr>
            <a:spLocks noGrp="1"/>
          </p:cNvSpPr>
          <p:nvPr>
            <p:ph type="title"/>
          </p:nvPr>
        </p:nvSpPr>
        <p:spPr>
          <a:xfrm>
            <a:off x="457201" y="-52704"/>
            <a:ext cx="8046720" cy="275678"/>
          </a:xfrm>
        </p:spPr>
        <p:txBody>
          <a:bodyPr/>
          <a:lstStyle/>
          <a:p>
            <a:pPr algn="r"/>
            <a:r>
              <a:rPr lang="en-US" sz="3600" b="1" dirty="0">
                <a:solidFill>
                  <a:schemeClr val="bg1"/>
                </a:solidFill>
                <a:latin typeface="Calibri" panose="020F0502020204030204" pitchFamily="34" charset="0"/>
                <a:cs typeface="Calibri" panose="020F0502020204030204" pitchFamily="34" charset="0"/>
              </a:rPr>
              <a:t>Stay Positive and</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Stay on Message!</a:t>
            </a:r>
            <a:endParaRPr lang="en-US" sz="36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39ACC25-11BA-453E-902D-1FF4A9001F31}"/>
              </a:ext>
            </a:extLst>
          </p:cNvPr>
          <p:cNvSpPr txBox="1"/>
          <p:nvPr/>
        </p:nvSpPr>
        <p:spPr>
          <a:xfrm>
            <a:off x="2182986" y="1218160"/>
            <a:ext cx="4239806" cy="193899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1. </a:t>
            </a:r>
            <a:r>
              <a:rPr lang="en-US" sz="2000" b="1" dirty="0">
                <a:latin typeface="Calibri" panose="020F0502020204030204" pitchFamily="34" charset="0"/>
                <a:cs typeface="Calibri" panose="020F0502020204030204" pitchFamily="34" charset="0"/>
              </a:rPr>
              <a:t>Our nation was founded on the principle that anyone who works hard should be able to get ahead in life. </a:t>
            </a:r>
            <a:r>
              <a:rPr lang="en-US" sz="2000" dirty="0">
                <a:latin typeface="Calibri" panose="020F0502020204030204" pitchFamily="34" charset="0"/>
                <a:cs typeface="Calibri" panose="020F0502020204030204" pitchFamily="34" charset="0"/>
              </a:rPr>
              <a:t>People with disabilities deserve to be able to work to achieve the American dream, just like anyone else.</a:t>
            </a:r>
          </a:p>
        </p:txBody>
      </p:sp>
      <p:sp>
        <p:nvSpPr>
          <p:cNvPr id="9" name="TextBox 8">
            <a:extLst>
              <a:ext uri="{FF2B5EF4-FFF2-40B4-BE49-F238E27FC236}">
                <a16:creationId xmlns:a16="http://schemas.microsoft.com/office/drawing/2014/main" id="{C448D12B-E516-45D6-A8B5-FCC013E1C689}"/>
              </a:ext>
            </a:extLst>
          </p:cNvPr>
          <p:cNvSpPr txBox="1"/>
          <p:nvPr/>
        </p:nvSpPr>
        <p:spPr>
          <a:xfrm>
            <a:off x="0" y="3380125"/>
            <a:ext cx="3270134" cy="255454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2. </a:t>
            </a:r>
            <a:r>
              <a:rPr lang="en-US" sz="2000" b="1" dirty="0">
                <a:latin typeface="Calibri" panose="020F0502020204030204" pitchFamily="34" charset="0"/>
                <a:cs typeface="Calibri" panose="020F0502020204030204" pitchFamily="34" charset="0"/>
              </a:rPr>
              <a:t>Companies like Walgreens, E.Y. (formally known as Ernst and Young), AMC and others have shown that employees with disabilities are loyal, successful and help them make more money</a:t>
            </a:r>
            <a:r>
              <a:rPr lang="en-US" sz="2000"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87B4D5A7-BE5F-41C1-B1A6-F5E1ECE155D3}"/>
              </a:ext>
            </a:extLst>
          </p:cNvPr>
          <p:cNvSpPr txBox="1"/>
          <p:nvPr/>
        </p:nvSpPr>
        <p:spPr>
          <a:xfrm>
            <a:off x="5374847" y="3157152"/>
            <a:ext cx="2662177" cy="347787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 </a:t>
            </a:r>
            <a:r>
              <a:rPr lang="en-US" sz="2000" b="1" dirty="0">
                <a:latin typeface="Calibri" panose="020F0502020204030204" pitchFamily="34" charset="0"/>
                <a:cs typeface="Calibri" panose="020F0502020204030204" pitchFamily="34" charset="0"/>
              </a:rPr>
              <a:t>Government policies that help people with disabilities get and keep jobs are a win-win-win. </a:t>
            </a:r>
            <a:r>
              <a:rPr lang="en-US" sz="2000" dirty="0">
                <a:latin typeface="Calibri" panose="020F0502020204030204" pitchFamily="34" charset="0"/>
                <a:cs typeface="Calibri" panose="020F0502020204030204" pitchFamily="34" charset="0"/>
              </a:rPr>
              <a:t>They allow people with disabilities the dignity and financial benefits of work but also </a:t>
            </a:r>
            <a:r>
              <a:rPr lang="en-US" sz="2000" u="sng" dirty="0">
                <a:latin typeface="Calibri" panose="020F0502020204030204" pitchFamily="34" charset="0"/>
                <a:cs typeface="Calibri" panose="020F0502020204030204" pitchFamily="34" charset="0"/>
              </a:rPr>
              <a:t>grow our economy and save taxpayer money.</a:t>
            </a:r>
          </a:p>
        </p:txBody>
      </p:sp>
      <p:sp>
        <p:nvSpPr>
          <p:cNvPr id="11" name="Triangle 13" descr="A grey triangle.&#10;">
            <a:extLst>
              <a:ext uri="{FF2B5EF4-FFF2-40B4-BE49-F238E27FC236}">
                <a16:creationId xmlns:a16="http://schemas.microsoft.com/office/drawing/2014/main" id="{8200F4AB-A2A2-4498-9C63-C4A4430A0592}"/>
              </a:ext>
            </a:extLst>
          </p:cNvPr>
          <p:cNvSpPr/>
          <p:nvPr/>
        </p:nvSpPr>
        <p:spPr>
          <a:xfrm>
            <a:off x="3025187" y="3203073"/>
            <a:ext cx="2349660" cy="1624493"/>
          </a:xfrm>
          <a:prstGeom prst="triangle">
            <a:avLst/>
          </a:prstGeom>
          <a:solidFill>
            <a:schemeClr val="tx1">
              <a:lumMod val="50000"/>
              <a:lumOff val="50000"/>
            </a:schemeClr>
          </a:solidFill>
          <a:ln>
            <a:solidFill>
              <a:srgbClr val="FFD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0097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5951F-E540-46B1-8467-D8EF70F6D450}"/>
              </a:ext>
            </a:extLst>
          </p:cNvPr>
          <p:cNvSpPr>
            <a:spLocks noGrp="1"/>
          </p:cNvSpPr>
          <p:nvPr>
            <p:ph type="title"/>
          </p:nvPr>
        </p:nvSpPr>
        <p:spPr>
          <a:xfrm>
            <a:off x="304815" y="64558"/>
            <a:ext cx="8229599" cy="276999"/>
          </a:xfrm>
        </p:spPr>
        <p:txBody>
          <a:bodyPr/>
          <a:lstStyle/>
          <a:p>
            <a:pPr algn="r"/>
            <a:r>
              <a:rPr lang="en-US" sz="3600" b="1" dirty="0">
                <a:solidFill>
                  <a:schemeClr val="bg1"/>
                </a:solidFill>
              </a:rPr>
              <a:t>Option – </a:t>
            </a:r>
            <a:br>
              <a:rPr lang="en-US" sz="3600" b="1" dirty="0">
                <a:solidFill>
                  <a:schemeClr val="bg1"/>
                </a:solidFill>
              </a:rPr>
            </a:br>
            <a:r>
              <a:rPr lang="en-US" sz="3600" b="1" dirty="0">
                <a:solidFill>
                  <a:schemeClr val="bg1"/>
                </a:solidFill>
              </a:rPr>
              <a:t>Write an Op-ed for NDEAM!</a:t>
            </a:r>
          </a:p>
        </p:txBody>
      </p:sp>
      <p:sp>
        <p:nvSpPr>
          <p:cNvPr id="4" name="Text Placeholder 3">
            <a:extLst>
              <a:ext uri="{FF2B5EF4-FFF2-40B4-BE49-F238E27FC236}">
                <a16:creationId xmlns:a16="http://schemas.microsoft.com/office/drawing/2014/main" id="{2891FEA3-E7A4-406A-9264-7E03AF4E534E}"/>
              </a:ext>
            </a:extLst>
          </p:cNvPr>
          <p:cNvSpPr>
            <a:spLocks noGrp="1"/>
          </p:cNvSpPr>
          <p:nvPr>
            <p:ph type="body" idx="1"/>
          </p:nvPr>
        </p:nvSpPr>
        <p:spPr>
          <a:xfrm>
            <a:off x="457199" y="4529780"/>
            <a:ext cx="7539052" cy="276999"/>
          </a:xfrm>
        </p:spPr>
        <p:txBody>
          <a:bodyPr/>
          <a:lstStyle/>
          <a:p>
            <a:pPr marL="285750" indent="-285750">
              <a:buFont typeface="Wingdings" panose="05000000000000000000" pitchFamily="2" charset="2"/>
              <a:buChar char="v"/>
            </a:pPr>
            <a:r>
              <a:rPr lang="en-US" sz="2400" b="1" dirty="0"/>
              <a:t>Another great way to get involved is to write an op-ed to your local newspaper about NDEAM. </a:t>
            </a:r>
          </a:p>
          <a:p>
            <a:pPr marL="285750" indent="-285750">
              <a:buFont typeface="Wingdings" panose="05000000000000000000" pitchFamily="2" charset="2"/>
              <a:buChar char="v"/>
            </a:pPr>
            <a:r>
              <a:rPr lang="en-US" sz="2400" b="1" dirty="0"/>
              <a:t>See our recent webinar about how to write winning op-eds: </a:t>
            </a:r>
            <a:r>
              <a:rPr lang="en-US" sz="2400" b="1" dirty="0">
                <a:hlinkClick r:id="rId2"/>
              </a:rPr>
              <a:t>https://bit.ly/2IahSUx</a:t>
            </a:r>
            <a:endParaRPr lang="en-US" sz="2400" b="1" dirty="0"/>
          </a:p>
        </p:txBody>
      </p:sp>
      <p:sp>
        <p:nvSpPr>
          <p:cNvPr id="2" name="Slide Number Placeholder 1">
            <a:extLst>
              <a:ext uri="{FF2B5EF4-FFF2-40B4-BE49-F238E27FC236}">
                <a16:creationId xmlns:a16="http://schemas.microsoft.com/office/drawing/2014/main" id="{E7E8C5E2-6491-4F71-BE2D-C7A8ECF701D5}"/>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a:ea typeface="Calibri"/>
                <a:cs typeface="Calibri"/>
                <a:sym typeface="Calibri"/>
              </a:rPr>
              <a:t>24</a:t>
            </a:fld>
            <a:endParaRPr lang="en-US" sz="1800" b="0" i="0" u="none" strike="noStrike" cap="none">
              <a:solidFill>
                <a:srgbClr val="888888"/>
              </a:solidFill>
              <a:latin typeface="Calibri"/>
              <a:ea typeface="Calibri"/>
              <a:cs typeface="Calibri"/>
              <a:sym typeface="Calibri"/>
            </a:endParaRPr>
          </a:p>
        </p:txBody>
      </p:sp>
      <p:pic>
        <p:nvPicPr>
          <p:cNvPr id="5" name="Picture 4" descr="Graphic that says How To Write an Op-ed  flanked by two talking figureheads. ">
            <a:extLst>
              <a:ext uri="{FF2B5EF4-FFF2-40B4-BE49-F238E27FC236}">
                <a16:creationId xmlns:a16="http://schemas.microsoft.com/office/drawing/2014/main" id="{54BACAB5-A7CC-48BD-AF75-CD3E0D039DA6}"/>
              </a:ext>
            </a:extLst>
          </p:cNvPr>
          <p:cNvPicPr>
            <a:picLocks noChangeAspect="1"/>
          </p:cNvPicPr>
          <p:nvPr/>
        </p:nvPicPr>
        <p:blipFill>
          <a:blip r:embed="rId3"/>
          <a:stretch>
            <a:fillRect/>
          </a:stretch>
        </p:blipFill>
        <p:spPr>
          <a:xfrm>
            <a:off x="995362" y="1401278"/>
            <a:ext cx="7153275" cy="3114675"/>
          </a:xfrm>
          <a:prstGeom prst="rect">
            <a:avLst/>
          </a:prstGeom>
        </p:spPr>
      </p:pic>
    </p:spTree>
    <p:extLst>
      <p:ext uri="{BB962C8B-B14F-4D97-AF65-F5344CB8AC3E}">
        <p14:creationId xmlns:p14="http://schemas.microsoft.com/office/powerpoint/2010/main" val="1128700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5951F-E540-46B1-8467-D8EF70F6D450}"/>
              </a:ext>
            </a:extLst>
          </p:cNvPr>
          <p:cNvSpPr>
            <a:spLocks noGrp="1"/>
          </p:cNvSpPr>
          <p:nvPr>
            <p:ph type="title"/>
          </p:nvPr>
        </p:nvSpPr>
        <p:spPr>
          <a:xfrm>
            <a:off x="304815" y="64558"/>
            <a:ext cx="8229599" cy="276999"/>
          </a:xfrm>
        </p:spPr>
        <p:txBody>
          <a:bodyPr/>
          <a:lstStyle/>
          <a:p>
            <a:pPr algn="r"/>
            <a:r>
              <a:rPr lang="en-US" sz="3600" b="1" dirty="0">
                <a:solidFill>
                  <a:schemeClr val="bg1"/>
                </a:solidFill>
              </a:rPr>
              <a:t>Option – Contact your </a:t>
            </a:r>
            <a:br>
              <a:rPr lang="en-US" sz="3600" b="1" dirty="0">
                <a:solidFill>
                  <a:schemeClr val="bg1"/>
                </a:solidFill>
              </a:rPr>
            </a:br>
            <a:r>
              <a:rPr lang="en-US" sz="3600" b="1" dirty="0">
                <a:solidFill>
                  <a:schemeClr val="bg1"/>
                </a:solidFill>
              </a:rPr>
              <a:t>State Workforce Board</a:t>
            </a:r>
          </a:p>
        </p:txBody>
      </p:sp>
      <p:sp>
        <p:nvSpPr>
          <p:cNvPr id="4" name="Text Placeholder 3">
            <a:extLst>
              <a:ext uri="{FF2B5EF4-FFF2-40B4-BE49-F238E27FC236}">
                <a16:creationId xmlns:a16="http://schemas.microsoft.com/office/drawing/2014/main" id="{2891FEA3-E7A4-406A-9264-7E03AF4E534E}"/>
              </a:ext>
            </a:extLst>
          </p:cNvPr>
          <p:cNvSpPr>
            <a:spLocks noGrp="1"/>
          </p:cNvSpPr>
          <p:nvPr>
            <p:ph type="body" idx="1"/>
          </p:nvPr>
        </p:nvSpPr>
        <p:spPr>
          <a:xfrm>
            <a:off x="0" y="1607834"/>
            <a:ext cx="6126465" cy="388606"/>
          </a:xfrm>
        </p:spPr>
        <p:txBody>
          <a:bodyPr/>
          <a:lstStyle/>
          <a:p>
            <a:pPr marL="285750" indent="-285750">
              <a:buFont typeface="Wingdings" panose="05000000000000000000" pitchFamily="2" charset="2"/>
              <a:buChar char="v"/>
            </a:pPr>
            <a:r>
              <a:rPr lang="en-US" sz="2400" b="1" dirty="0"/>
              <a:t>WHAT IS A STATE WORKFORCE BOARD?</a:t>
            </a:r>
            <a:r>
              <a:rPr lang="en-US" sz="2400" dirty="0"/>
              <a:t> These boards oversee federal, state, and local funding to workforce development; </a:t>
            </a:r>
            <a:r>
              <a:rPr lang="en-US" sz="2400" dirty="0" err="1"/>
              <a:t>ie</a:t>
            </a:r>
            <a:r>
              <a:rPr lang="en-US" sz="2400" dirty="0"/>
              <a:t>, programs that help people with barriers get good paying jobs. Each state has one statewide workforce board with multiple local boards that welcome involvement.</a:t>
            </a:r>
          </a:p>
          <a:p>
            <a:pPr marL="285750" indent="-285750">
              <a:buFont typeface="Wingdings" panose="05000000000000000000" pitchFamily="2" charset="2"/>
              <a:buChar char="v"/>
            </a:pPr>
            <a:r>
              <a:rPr lang="en-US" sz="2400" b="1" dirty="0"/>
              <a:t>We would love it if you could attend the next meeting of your state’s workforce development board.</a:t>
            </a:r>
          </a:p>
          <a:p>
            <a:pPr marL="285750" indent="-285750">
              <a:buFont typeface="Wingdings" panose="05000000000000000000" pitchFamily="2" charset="2"/>
              <a:buChar char="v"/>
            </a:pPr>
            <a:r>
              <a:rPr lang="en-US" sz="2400" b="1" dirty="0"/>
              <a:t>List of state workforce boards: </a:t>
            </a:r>
            <a:r>
              <a:rPr lang="en-US" sz="2400" dirty="0">
                <a:hlinkClick r:id="rId2"/>
              </a:rPr>
              <a:t>http://www.workforceinvestmentworks.com/workforce_board_finder.asp</a:t>
            </a:r>
            <a:r>
              <a:rPr lang="en-US" sz="2400" dirty="0"/>
              <a:t> </a:t>
            </a:r>
          </a:p>
          <a:p>
            <a:endParaRPr lang="en-US" sz="2400" dirty="0"/>
          </a:p>
        </p:txBody>
      </p:sp>
      <p:sp>
        <p:nvSpPr>
          <p:cNvPr id="2" name="Slide Number Placeholder 1">
            <a:extLst>
              <a:ext uri="{FF2B5EF4-FFF2-40B4-BE49-F238E27FC236}">
                <a16:creationId xmlns:a16="http://schemas.microsoft.com/office/drawing/2014/main" id="{E7E8C5E2-6491-4F71-BE2D-C7A8ECF701D5}"/>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a:ea typeface="Calibri"/>
                <a:cs typeface="Calibri"/>
                <a:sym typeface="Calibri"/>
              </a:rPr>
              <a:t>25</a:t>
            </a:fld>
            <a:endParaRPr lang="en-US" sz="1800" b="0" i="0" u="none" strike="noStrike" cap="none">
              <a:solidFill>
                <a:srgbClr val="888888"/>
              </a:solidFill>
              <a:latin typeface="Calibri"/>
              <a:ea typeface="Calibri"/>
              <a:cs typeface="Calibri"/>
              <a:sym typeface="Calibri"/>
            </a:endParaRPr>
          </a:p>
        </p:txBody>
      </p:sp>
      <p:pic>
        <p:nvPicPr>
          <p:cNvPr id="1026" name="Picture 2" descr="Graphic logo of WIOA (Workforce Innovation and Opportunity Act).">
            <a:extLst>
              <a:ext uri="{FF2B5EF4-FFF2-40B4-BE49-F238E27FC236}">
                <a16:creationId xmlns:a16="http://schemas.microsoft.com/office/drawing/2014/main" id="{E3BCBFB7-C997-4EDA-B625-E81C0499E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39" y="2929891"/>
            <a:ext cx="2543175"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79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C2A5-4A80-408D-A21B-C822C8808087}"/>
              </a:ext>
            </a:extLst>
          </p:cNvPr>
          <p:cNvSpPr>
            <a:spLocks noGrp="1"/>
          </p:cNvSpPr>
          <p:nvPr>
            <p:ph type="title"/>
          </p:nvPr>
        </p:nvSpPr>
        <p:spPr>
          <a:xfrm>
            <a:off x="457215" y="274334"/>
            <a:ext cx="8031465"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Q&amp;A</a:t>
            </a:r>
          </a:p>
        </p:txBody>
      </p:sp>
      <p:sp>
        <p:nvSpPr>
          <p:cNvPr id="3" name="Text Placeholder 2">
            <a:extLst>
              <a:ext uri="{FF2B5EF4-FFF2-40B4-BE49-F238E27FC236}">
                <a16:creationId xmlns:a16="http://schemas.microsoft.com/office/drawing/2014/main" id="{2E5E6A7D-24D1-487C-BDDF-6100BC5FA5E3}"/>
              </a:ext>
            </a:extLst>
          </p:cNvPr>
          <p:cNvSpPr>
            <a:spLocks noGrp="1"/>
          </p:cNvSpPr>
          <p:nvPr>
            <p:ph type="body" idx="1"/>
          </p:nvPr>
        </p:nvSpPr>
        <p:spPr/>
        <p:txBody>
          <a:bodyPr/>
          <a:lstStyle/>
          <a:p>
            <a:pPr algn="ctr"/>
            <a:r>
              <a:rPr lang="en-US" sz="7200" b="1" dirty="0">
                <a:latin typeface="Calibri" panose="020F0502020204030204" pitchFamily="34" charset="0"/>
                <a:cs typeface="Calibri" panose="020F0502020204030204" pitchFamily="34" charset="0"/>
              </a:rPr>
              <a:t>Questions? </a:t>
            </a:r>
          </a:p>
          <a:p>
            <a:pPr algn="ctr"/>
            <a:r>
              <a:rPr lang="en-US" sz="7200" b="1" dirty="0">
                <a:latin typeface="Calibri" panose="020F0502020204030204" pitchFamily="34" charset="0"/>
                <a:cs typeface="Calibri" panose="020F0502020204030204" pitchFamily="34" charset="0"/>
              </a:rPr>
              <a:t>Comments? </a:t>
            </a:r>
          </a:p>
          <a:p>
            <a:pPr algn="ctr"/>
            <a:r>
              <a:rPr lang="en-US" sz="7200" b="1" dirty="0">
                <a:latin typeface="Calibri" panose="020F0502020204030204" pitchFamily="34" charset="0"/>
                <a:cs typeface="Calibri" panose="020F0502020204030204" pitchFamily="34" charset="0"/>
              </a:rPr>
              <a:t>Smart Remarks?</a:t>
            </a:r>
          </a:p>
        </p:txBody>
      </p:sp>
    </p:spTree>
    <p:extLst>
      <p:ext uri="{BB962C8B-B14F-4D97-AF65-F5344CB8AC3E}">
        <p14:creationId xmlns:p14="http://schemas.microsoft.com/office/powerpoint/2010/main" val="3680119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1" name="Shape 361"/>
          <p:cNvSpPr txBox="1"/>
          <p:nvPr/>
        </p:nvSpPr>
        <p:spPr>
          <a:xfrm>
            <a:off x="820397" y="1295400"/>
            <a:ext cx="7409204" cy="5455778"/>
          </a:xfrm>
          <a:prstGeom prst="rect">
            <a:avLst/>
          </a:prstGeom>
          <a:noFill/>
          <a:ln>
            <a:noFill/>
          </a:ln>
        </p:spPr>
        <p:txBody>
          <a:bodyPr wrap="square" lIns="91266" tIns="45622" rIns="91266" bIns="45622" anchor="t" anchorCtr="0">
            <a:noAutofit/>
          </a:bodyPr>
          <a:lstStyle/>
          <a:p>
            <a:pPr marL="12700" indent="-12700">
              <a:lnSpc>
                <a:spcPct val="90000"/>
              </a:lnSpc>
              <a:spcBef>
                <a:spcPts val="480"/>
              </a:spcBef>
              <a:buClr>
                <a:srgbClr val="000000"/>
              </a:buClr>
              <a:buSzPct val="100000"/>
              <a:buFont typeface="Libre Baskerville"/>
              <a:buChar char="❖"/>
            </a:pPr>
            <a:r>
              <a:rPr lang="en-US" sz="1600" dirty="0">
                <a:latin typeface="Calibri" panose="020F0502020204030204" pitchFamily="34" charset="0"/>
                <a:ea typeface="Libre Baskerville"/>
                <a:cs typeface="Calibri" panose="020F0502020204030204" pitchFamily="34" charset="0"/>
                <a:sym typeface="Libre Baskerville"/>
              </a:rPr>
              <a:t>2015 Disability Status Report United States, Cornell University, 2015: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3"/>
              </a:rPr>
              <a:t>www.disabilitystatistics.org</a:t>
            </a:r>
          </a:p>
          <a:p>
            <a:pPr marL="12700" indent="-12700">
              <a:lnSpc>
                <a:spcPct val="90000"/>
              </a:lnSpc>
              <a:spcBef>
                <a:spcPts val="480"/>
              </a:spcBef>
              <a:buClr>
                <a:srgbClr val="000000"/>
              </a:buClr>
              <a:buSzPct val="100000"/>
              <a:buFont typeface="Libre Baskerville"/>
              <a:buChar char="❖"/>
            </a:pPr>
            <a:r>
              <a:rPr lang="en-US" sz="1600" dirty="0" err="1">
                <a:latin typeface="Calibri" panose="020F0502020204030204" pitchFamily="34" charset="0"/>
                <a:ea typeface="Libre Baskerville"/>
                <a:cs typeface="Calibri" panose="020F0502020204030204" pitchFamily="34" charset="0"/>
                <a:sym typeface="Libre Baskerville"/>
              </a:rPr>
              <a:t>Fedspending</a:t>
            </a:r>
            <a:r>
              <a:rPr lang="en-US" sz="1600" dirty="0">
                <a:latin typeface="Calibri" panose="020F0502020204030204" pitchFamily="34" charset="0"/>
                <a:ea typeface="Libre Baskerville"/>
                <a:cs typeface="Calibri" panose="020F0502020204030204" pitchFamily="34" charset="0"/>
                <a:sym typeface="Libre Baskerville"/>
              </a:rPr>
              <a:t>: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4"/>
              </a:rPr>
              <a:t>www.fedspending.org</a:t>
            </a:r>
          </a:p>
          <a:p>
            <a:pPr marL="12700" indent="-12700">
              <a:lnSpc>
                <a:spcPct val="90000"/>
              </a:lnSpc>
              <a:spcBef>
                <a:spcPts val="480"/>
              </a:spcBef>
              <a:buClr>
                <a:srgbClr val="000000"/>
              </a:buClr>
              <a:buSzPct val="100000"/>
              <a:buFont typeface="Libre Baskerville"/>
              <a:buChar char="❖"/>
            </a:pPr>
            <a:r>
              <a:rPr lang="en-US" sz="1600" dirty="0">
                <a:latin typeface="Calibri" panose="020F0502020204030204" pitchFamily="34" charset="0"/>
                <a:ea typeface="Libre Baskerville"/>
                <a:cs typeface="Calibri" panose="020F0502020204030204" pitchFamily="34" charset="0"/>
                <a:sym typeface="Libre Baskerville"/>
              </a:rPr>
              <a:t>Project SEARCH: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5"/>
              </a:rPr>
              <a:t>www.projectsearch.us</a:t>
            </a:r>
          </a:p>
          <a:p>
            <a:pPr marL="12700" indent="-12700">
              <a:lnSpc>
                <a:spcPct val="90000"/>
              </a:lnSpc>
              <a:spcBef>
                <a:spcPts val="480"/>
              </a:spcBef>
              <a:buClr>
                <a:srgbClr val="000000"/>
              </a:buClr>
              <a:buSzPct val="100000"/>
              <a:buFont typeface="Libre Baskerville"/>
              <a:buChar char="❖"/>
            </a:pPr>
            <a:r>
              <a:rPr lang="en-US" sz="1600" dirty="0">
                <a:latin typeface="Calibri" panose="020F0502020204030204" pitchFamily="34" charset="0"/>
                <a:ea typeface="Libre Baskerville"/>
                <a:cs typeface="Calibri" panose="020F0502020204030204" pitchFamily="34" charset="0"/>
                <a:sym typeface="Libre Baskerville"/>
              </a:rPr>
              <a:t>Job Accommodation Network: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6"/>
              </a:rPr>
              <a:t>https://askjan.org/</a:t>
            </a:r>
          </a:p>
          <a:p>
            <a:pPr marL="12700" indent="-12700">
              <a:lnSpc>
                <a:spcPct val="90000"/>
              </a:lnSpc>
              <a:spcBef>
                <a:spcPts val="480"/>
              </a:spcBef>
              <a:buClr>
                <a:srgbClr val="000000"/>
              </a:buClr>
              <a:buSzPct val="100000"/>
              <a:buFont typeface="Libre Baskerville"/>
              <a:buChar char="❖"/>
            </a:pPr>
            <a:r>
              <a:rPr lang="en-US" sz="1600" dirty="0">
                <a:latin typeface="Calibri" panose="020F0502020204030204" pitchFamily="34" charset="0"/>
                <a:ea typeface="Libre Baskerville"/>
                <a:cs typeface="Calibri" panose="020F0502020204030204" pitchFamily="34" charset="0"/>
                <a:sym typeface="Libre Baskerville"/>
              </a:rPr>
              <a:t>State Vocational Rehabilitation Agency: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7"/>
              </a:rPr>
              <a:t>http://wdcrobcolp01.ed.gov/Programs/EROD/org_list.cfm?category_cd=SVR</a:t>
            </a:r>
          </a:p>
          <a:p>
            <a:pPr marL="12700" indent="-12700">
              <a:lnSpc>
                <a:spcPct val="90000"/>
              </a:lnSpc>
              <a:spcBef>
                <a:spcPts val="480"/>
              </a:spcBef>
              <a:buClr>
                <a:srgbClr val="000000"/>
              </a:buClr>
              <a:buSzPct val="100000"/>
              <a:buFont typeface="Libre Baskerville"/>
              <a:buChar char="❖"/>
            </a:pPr>
            <a:r>
              <a:rPr lang="en-US" sz="1600" dirty="0">
                <a:latin typeface="Calibri" panose="020F0502020204030204" pitchFamily="34" charset="0"/>
                <a:ea typeface="Libre Baskerville"/>
                <a:cs typeface="Calibri" panose="020F0502020204030204" pitchFamily="34" charset="0"/>
                <a:sym typeface="Libre Baskerville"/>
              </a:rPr>
              <a:t>Selected Economic Characteristics for Civilian Noninstitutionalized Population by Disability Status, 2011-2015 ACS (focused on Long Beach)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8"/>
              </a:rPr>
              <a:t>http://bit.ly/LBDisabilityjobs</a:t>
            </a:r>
          </a:p>
          <a:p>
            <a:pPr marL="12700" indent="-12700">
              <a:lnSpc>
                <a:spcPct val="90000"/>
              </a:lnSpc>
              <a:spcBef>
                <a:spcPts val="480"/>
              </a:spcBef>
              <a:buClr>
                <a:srgbClr val="000000"/>
              </a:buClr>
              <a:buSzPct val="100000"/>
              <a:buFont typeface="Libre Baskerville"/>
              <a:buChar char="❖"/>
            </a:pPr>
            <a:r>
              <a:rPr lang="en-US" sz="1600" dirty="0">
                <a:latin typeface="Calibri" panose="020F0502020204030204" pitchFamily="34" charset="0"/>
                <a:ea typeface="Libre Baskerville"/>
                <a:cs typeface="Calibri" panose="020F0502020204030204" pitchFamily="34" charset="0"/>
                <a:sym typeface="Libre Baskerville"/>
              </a:rPr>
              <a:t>Local Disability Data for Planners (focused on Montgomery County) </a:t>
            </a:r>
            <a:r>
              <a:rPr lang="en-US"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rId9"/>
              </a:rPr>
              <a:t>http://bit.ly/MontgomeryCountydisabilityjobs</a:t>
            </a:r>
          </a:p>
          <a:p>
            <a:pPr indent="-88892">
              <a:lnSpc>
                <a:spcPct val="90000"/>
              </a:lnSpc>
              <a:spcBef>
                <a:spcPts val="480"/>
              </a:spcBef>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17462" algn="ctr">
              <a:lnSpc>
                <a:spcPct val="90000"/>
              </a:lnSpc>
              <a:spcBef>
                <a:spcPts val="480"/>
              </a:spcBef>
              <a:buClr>
                <a:srgbClr val="000090"/>
              </a:buClr>
              <a:buSzPct val="25000"/>
            </a:pPr>
            <a:r>
              <a:rPr lang="en-US" sz="1600" b="1" dirty="0">
                <a:solidFill>
                  <a:srgbClr val="000090"/>
                </a:solidFill>
                <a:latin typeface="Calibri" panose="020F0502020204030204" pitchFamily="34" charset="0"/>
                <a:ea typeface="Libre Baskerville"/>
                <a:cs typeface="Calibri" panose="020F0502020204030204" pitchFamily="34" charset="0"/>
                <a:sym typeface="Libre Baskerville"/>
              </a:rPr>
              <a:t>Jennifer Laszlo Mizrahi</a:t>
            </a:r>
          </a:p>
          <a:p>
            <a:pPr indent="-17462" algn="ctr">
              <a:lnSpc>
                <a:spcPct val="90000"/>
              </a:lnSpc>
              <a:spcBef>
                <a:spcPts val="480"/>
              </a:spcBef>
              <a:buClr>
                <a:schemeClr val="hlink"/>
              </a:buClr>
              <a:buSzPct val="25000"/>
            </a:pPr>
            <a:r>
              <a:rPr lang="en-US" sz="1600" b="1" u="sng" dirty="0">
                <a:solidFill>
                  <a:schemeClr val="hlink"/>
                </a:solidFill>
                <a:latin typeface="Calibri" panose="020F0502020204030204" pitchFamily="34" charset="0"/>
                <a:ea typeface="Libre Baskerville"/>
                <a:cs typeface="Calibri" panose="020F0502020204030204" pitchFamily="34" charset="0"/>
                <a:sym typeface="Libre Baskerville"/>
                <a:hlinkClick r:id="rId10"/>
              </a:rPr>
              <a:t>www.RespectAbility.org</a:t>
            </a:r>
          </a:p>
          <a:p>
            <a:pPr indent="-17462" algn="ctr">
              <a:lnSpc>
                <a:spcPct val="90000"/>
              </a:lnSpc>
              <a:spcBef>
                <a:spcPts val="480"/>
              </a:spcBef>
              <a:buClr>
                <a:srgbClr val="000090"/>
              </a:buClr>
              <a:buSzPct val="25000"/>
            </a:pPr>
            <a:r>
              <a:rPr lang="en-US" sz="1600" b="1" dirty="0">
                <a:solidFill>
                  <a:srgbClr val="000090"/>
                </a:solidFill>
                <a:latin typeface="Calibri" panose="020F0502020204030204" pitchFamily="34" charset="0"/>
                <a:ea typeface="Libre Baskerville"/>
                <a:cs typeface="Calibri" panose="020F0502020204030204" pitchFamily="34" charset="0"/>
                <a:sym typeface="Libre Baskerville"/>
              </a:rPr>
              <a:t>Cell: (202) 365-0787</a:t>
            </a:r>
          </a:p>
          <a:p>
            <a:pPr indent="-17462" algn="ctr">
              <a:lnSpc>
                <a:spcPct val="90000"/>
              </a:lnSpc>
              <a:spcBef>
                <a:spcPts val="480"/>
              </a:spcBef>
              <a:buClr>
                <a:schemeClr val="hlink"/>
              </a:buClr>
              <a:buSzPct val="25000"/>
            </a:pPr>
            <a:r>
              <a:rPr lang="en-US" sz="1600" b="1" u="sng" dirty="0">
                <a:solidFill>
                  <a:schemeClr val="hlink"/>
                </a:solidFill>
                <a:latin typeface="Calibri" panose="020F0502020204030204" pitchFamily="34" charset="0"/>
                <a:ea typeface="Libre Baskerville"/>
                <a:cs typeface="Calibri" panose="020F0502020204030204" pitchFamily="34" charset="0"/>
                <a:sym typeface="Libre Baskerville"/>
                <a:hlinkClick r:id="rId11"/>
              </a:rPr>
              <a:t>JenniferM@RespectAbility.org</a:t>
            </a:r>
          </a:p>
          <a:p>
            <a:pPr indent="-17462" algn="ctr">
              <a:lnSpc>
                <a:spcPct val="90000"/>
              </a:lnSpc>
              <a:spcBef>
                <a:spcPts val="480"/>
              </a:spcBef>
              <a:buClr>
                <a:srgbClr val="000090"/>
              </a:buClr>
              <a:buSzPct val="25000"/>
            </a:pPr>
            <a:r>
              <a:rPr lang="en-US" sz="1600" b="1" dirty="0">
                <a:solidFill>
                  <a:srgbClr val="000090"/>
                </a:solidFill>
                <a:latin typeface="Calibri" panose="020F0502020204030204" pitchFamily="34" charset="0"/>
                <a:ea typeface="Libre Baskerville"/>
                <a:cs typeface="Calibri" panose="020F0502020204030204" pitchFamily="34" charset="0"/>
                <a:sym typeface="Libre Baskerville"/>
              </a:rPr>
              <a:t>Twitter: </a:t>
            </a:r>
            <a:r>
              <a:rPr lang="en-US" sz="1600" b="1" u="sng" dirty="0">
                <a:solidFill>
                  <a:schemeClr val="hlink"/>
                </a:solidFill>
                <a:latin typeface="Calibri" panose="020F0502020204030204" pitchFamily="34" charset="0"/>
                <a:ea typeface="Libre Baskerville"/>
                <a:cs typeface="Calibri" panose="020F0502020204030204" pitchFamily="34" charset="0"/>
                <a:sym typeface="Libre Baskerville"/>
                <a:hlinkClick r:id="rId12"/>
              </a:rPr>
              <a:t>@</a:t>
            </a:r>
            <a:r>
              <a:rPr lang="en-US" sz="1600" b="1" u="sng" dirty="0" err="1">
                <a:solidFill>
                  <a:schemeClr val="hlink"/>
                </a:solidFill>
                <a:latin typeface="Calibri" panose="020F0502020204030204" pitchFamily="34" charset="0"/>
                <a:ea typeface="Libre Baskerville"/>
                <a:cs typeface="Calibri" panose="020F0502020204030204" pitchFamily="34" charset="0"/>
                <a:sym typeface="Libre Baskerville"/>
                <a:hlinkClick r:id="rId12"/>
              </a:rPr>
              <a:t>respect_ability</a:t>
            </a:r>
            <a:r>
              <a:rPr lang="en-US" sz="1600" b="1" u="sng" dirty="0">
                <a:solidFill>
                  <a:schemeClr val="hlink"/>
                </a:solidFill>
                <a:latin typeface="Calibri" panose="020F0502020204030204" pitchFamily="34" charset="0"/>
                <a:ea typeface="Libre Baskerville"/>
                <a:cs typeface="Calibri" panose="020F0502020204030204" pitchFamily="34" charset="0"/>
                <a:sym typeface="Libre Baskerville"/>
                <a:hlinkClick r:id="rId12"/>
              </a:rPr>
              <a:t> / </a:t>
            </a:r>
            <a:r>
              <a:rPr lang="en-US" sz="1600" b="1" u="sng" dirty="0">
                <a:solidFill>
                  <a:srgbClr val="0000FF"/>
                </a:solidFill>
                <a:latin typeface="Calibri" panose="020F0502020204030204" pitchFamily="34" charset="0"/>
                <a:ea typeface="Libre Baskerville"/>
                <a:cs typeface="Calibri" panose="020F0502020204030204" pitchFamily="34" charset="0"/>
                <a:sym typeface="Libre Baskerville"/>
              </a:rPr>
              <a:t>@</a:t>
            </a:r>
            <a:r>
              <a:rPr lang="en-US" sz="1600" b="1" u="sng" dirty="0" err="1">
                <a:solidFill>
                  <a:srgbClr val="0000FF"/>
                </a:solidFill>
                <a:latin typeface="Calibri" panose="020F0502020204030204" pitchFamily="34" charset="0"/>
                <a:ea typeface="Libre Baskerville"/>
                <a:cs typeface="Calibri" panose="020F0502020204030204" pitchFamily="34" charset="0"/>
                <a:sym typeface="Libre Baskerville"/>
              </a:rPr>
              <a:t>jewishinclusion</a:t>
            </a:r>
            <a:endParaRPr lang="en-US" sz="1600" b="1" u="sng" dirty="0">
              <a:solidFill>
                <a:srgbClr val="0000FF"/>
              </a:solidFill>
              <a:latin typeface="Calibri" panose="020F0502020204030204" pitchFamily="34" charset="0"/>
              <a:ea typeface="Libre Baskerville"/>
              <a:cs typeface="Calibri" panose="020F0502020204030204" pitchFamily="34" charset="0"/>
              <a:sym typeface="Libre Baskerville"/>
            </a:endParaRPr>
          </a:p>
          <a:p>
            <a:pPr indent="-17462" algn="ctr">
              <a:lnSpc>
                <a:spcPct val="90000"/>
              </a:lnSpc>
              <a:spcBef>
                <a:spcPts val="480"/>
              </a:spcBef>
              <a:buClr>
                <a:srgbClr val="000090"/>
              </a:buClr>
              <a:buSzPct val="25000"/>
            </a:pPr>
            <a:r>
              <a:rPr lang="en-US" sz="1600" b="1" dirty="0">
                <a:solidFill>
                  <a:srgbClr val="000090"/>
                </a:solidFill>
                <a:latin typeface="Calibri" panose="020F0502020204030204" pitchFamily="34" charset="0"/>
                <a:ea typeface="Libre Baskerville"/>
                <a:cs typeface="Calibri" panose="020F0502020204030204" pitchFamily="34" charset="0"/>
                <a:sym typeface="Libre Baskerville"/>
              </a:rPr>
              <a:t>Facebook: </a:t>
            </a:r>
            <a:r>
              <a:rPr lang="en-US" sz="1600" b="1" u="sng" dirty="0">
                <a:solidFill>
                  <a:schemeClr val="hlink"/>
                </a:solidFill>
                <a:latin typeface="Calibri" panose="020F0502020204030204" pitchFamily="34" charset="0"/>
                <a:ea typeface="Libre Baskerville"/>
                <a:cs typeface="Calibri" panose="020F0502020204030204" pitchFamily="34" charset="0"/>
                <a:sym typeface="Libre Baskerville"/>
                <a:hlinkClick r:id="rId13"/>
              </a:rPr>
              <a:t>https://www.facebook.com/RespectAbilityUSA</a:t>
            </a:r>
            <a:r>
              <a:rPr lang="en-US" sz="1600" b="1" dirty="0">
                <a:solidFill>
                  <a:schemeClr val="dk1"/>
                </a:solidFill>
                <a:latin typeface="Calibri" panose="020F0502020204030204" pitchFamily="34" charset="0"/>
                <a:ea typeface="Libre Baskerville"/>
                <a:cs typeface="Calibri" panose="020F0502020204030204" pitchFamily="34" charset="0"/>
                <a:sym typeface="Libre Baskerville"/>
              </a:rPr>
              <a:t> </a:t>
            </a:r>
            <a:r>
              <a:rPr lang="en-US" sz="1600" b="1" dirty="0">
                <a:solidFill>
                  <a:srgbClr val="000090"/>
                </a:solidFill>
                <a:latin typeface="Calibri" panose="020F0502020204030204" pitchFamily="34" charset="0"/>
                <a:ea typeface="Libre Baskerville"/>
                <a:cs typeface="Calibri" panose="020F0502020204030204" pitchFamily="34" charset="0"/>
                <a:sym typeface="Libre Baskerville"/>
              </a:rPr>
              <a:t>and</a:t>
            </a:r>
            <a:r>
              <a:rPr lang="en-US" sz="1600" b="1" dirty="0">
                <a:solidFill>
                  <a:schemeClr val="dk1"/>
                </a:solidFill>
                <a:latin typeface="Calibri" panose="020F0502020204030204" pitchFamily="34" charset="0"/>
                <a:ea typeface="Libre Baskerville"/>
                <a:cs typeface="Calibri" panose="020F0502020204030204" pitchFamily="34" charset="0"/>
                <a:sym typeface="Libre Baskerville"/>
              </a:rPr>
              <a:t> </a:t>
            </a:r>
            <a:r>
              <a:rPr lang="en-US" sz="1600" b="1" u="sng" dirty="0">
                <a:solidFill>
                  <a:srgbClr val="0000FF"/>
                </a:solidFill>
                <a:latin typeface="Calibri" panose="020F0502020204030204" pitchFamily="34" charset="0"/>
                <a:ea typeface="Libre Baskerville"/>
                <a:cs typeface="Calibri" panose="020F0502020204030204" pitchFamily="34" charset="0"/>
                <a:sym typeface="Libre Baskerville"/>
              </a:rPr>
              <a:t>https://www.facebook.com/RespectAbility4All/</a:t>
            </a:r>
          </a:p>
          <a:p>
            <a:pPr indent="-88892" algn="ctr">
              <a:buClr>
                <a:srgbClr val="000000"/>
              </a:buClr>
            </a:pPr>
            <a:endParaRPr sz="1600" b="1" dirty="0">
              <a:solidFill>
                <a:srgbClr val="00206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206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gn="ctr">
              <a:buClr>
                <a:srgbClr val="000000"/>
              </a:buClr>
            </a:pPr>
            <a:endParaRPr sz="1600" b="1" dirty="0">
              <a:solidFill>
                <a:srgbClr val="000090"/>
              </a:solidFill>
              <a:latin typeface="Calibri" panose="020F0502020204030204" pitchFamily="34" charset="0"/>
              <a:ea typeface="Libre Baskerville"/>
              <a:cs typeface="Calibri" panose="020F0502020204030204" pitchFamily="34" charset="0"/>
              <a:sym typeface="Libre Baskerville"/>
            </a:endParaRPr>
          </a:p>
          <a:p>
            <a:pPr indent="-88892">
              <a:lnSpc>
                <a:spcPct val="90000"/>
              </a:lnSpc>
              <a:spcBef>
                <a:spcPts val="480"/>
              </a:spcBef>
              <a:buClr>
                <a:schemeClr val="dk1"/>
              </a:buClr>
            </a:pPr>
            <a:endParaRPr sz="1600" dirty="0">
              <a:latin typeface="Calibri" panose="020F0502020204030204" pitchFamily="34" charset="0"/>
              <a:ea typeface="Libre Baskerville"/>
              <a:cs typeface="Calibri" panose="020F0502020204030204" pitchFamily="34" charset="0"/>
              <a:sym typeface="Libre Baskerville"/>
            </a:endParaRPr>
          </a:p>
          <a:p>
            <a:pPr indent="-88892">
              <a:lnSpc>
                <a:spcPct val="90000"/>
              </a:lnSpc>
              <a:spcBef>
                <a:spcPts val="480"/>
              </a:spcBef>
              <a:buClr>
                <a:schemeClr val="dk1"/>
              </a:buClr>
            </a:pPr>
            <a:endParaRPr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 action="ppaction://noaction"/>
            </a:endParaRPr>
          </a:p>
          <a:p>
            <a:pPr indent="-88892">
              <a:spcBef>
                <a:spcPts val="480"/>
              </a:spcBef>
              <a:buClr>
                <a:srgbClr val="000000"/>
              </a:buClr>
            </a:pPr>
            <a:endParaRPr sz="1600" u="sng" dirty="0">
              <a:solidFill>
                <a:schemeClr val="hlink"/>
              </a:solidFill>
              <a:latin typeface="Calibri" panose="020F0502020204030204" pitchFamily="34" charset="0"/>
              <a:ea typeface="Libre Baskerville"/>
              <a:cs typeface="Calibri" panose="020F0502020204030204" pitchFamily="34" charset="0"/>
              <a:sym typeface="Libre Baskerville"/>
              <a:hlinkClick r:id="" action="ppaction://noaction"/>
            </a:endParaRPr>
          </a:p>
        </p:txBody>
      </p:sp>
      <p:sp>
        <p:nvSpPr>
          <p:cNvPr id="2" name="Title 1">
            <a:extLst>
              <a:ext uri="{FF2B5EF4-FFF2-40B4-BE49-F238E27FC236}">
                <a16:creationId xmlns:a16="http://schemas.microsoft.com/office/drawing/2014/main" id="{E337D52D-CBA8-4408-8912-643561398E85}"/>
              </a:ext>
            </a:extLst>
          </p:cNvPr>
          <p:cNvSpPr>
            <a:spLocks noGrp="1"/>
          </p:cNvSpPr>
          <p:nvPr>
            <p:ph type="title" idx="4294967295"/>
          </p:nvPr>
        </p:nvSpPr>
        <p:spPr>
          <a:xfrm>
            <a:off x="820397" y="365015"/>
            <a:ext cx="7866404" cy="290305"/>
          </a:xfrm>
        </p:spPr>
        <p:txBody>
          <a:bodyPr/>
          <a:lstStyle/>
          <a:p>
            <a:pPr algn="r" rtl="0"/>
            <a:r>
              <a:rPr lang="en-US" sz="3600" b="1" i="0" dirty="0">
                <a:solidFill>
                  <a:srgbClr val="FFFFFF"/>
                </a:solidFill>
                <a:effectLst/>
                <a:latin typeface="Calibri" panose="020F0502020204030204" pitchFamily="34" charset="0"/>
                <a:ea typeface="Libre Baskerville" panose="020B0604020202020204" charset="0"/>
                <a:cs typeface="Calibri" panose="020F0502020204030204" pitchFamily="34" charset="0"/>
              </a:rPr>
              <a:t>Resources / Contact Info</a:t>
            </a:r>
            <a:endParaRPr lang="en-US" sz="3600" b="1"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a:solidFill>
                  <a:srgbClr val="888888"/>
                </a:solidFill>
                <a:latin typeface="Calibri" panose="020F0502020204030204" pitchFamily="34" charset="0"/>
                <a:ea typeface="Calibri"/>
                <a:cs typeface="Calibri" panose="020F0502020204030204" pitchFamily="34" charset="0"/>
                <a:sym typeface="Calibri"/>
              </a:rPr>
              <a:t>28</a:t>
            </a:fld>
            <a:endParaRPr lang="en-US" sz="1800" dirty="0">
              <a:solidFill>
                <a:srgbClr val="888888"/>
              </a:solidFill>
              <a:latin typeface="Calibri" panose="020F0502020204030204" pitchFamily="34" charset="0"/>
              <a:ea typeface="Calibri"/>
              <a:cs typeface="Calibri" panose="020F0502020204030204" pitchFamily="34" charset="0"/>
              <a:sym typeface="Calibri"/>
            </a:endParaRPr>
          </a:p>
        </p:txBody>
      </p:sp>
      <p:sp>
        <p:nvSpPr>
          <p:cNvPr id="426" name="Shape 426"/>
          <p:cNvSpPr txBox="1"/>
          <p:nvPr/>
        </p:nvSpPr>
        <p:spPr>
          <a:xfrm>
            <a:off x="3828081" y="2315580"/>
            <a:ext cx="4460465" cy="2298115"/>
          </a:xfrm>
          <a:prstGeom prst="rect">
            <a:avLst/>
          </a:prstGeom>
          <a:noFill/>
          <a:ln>
            <a:noFill/>
          </a:ln>
        </p:spPr>
        <p:txBody>
          <a:bodyPr wrap="square" lIns="91275" tIns="45625" rIns="91275" bIns="45625" anchor="t" anchorCtr="0">
            <a:noAutofit/>
          </a:bodyPr>
          <a:lstStyle/>
          <a:p>
            <a:pPr algn="ctr"/>
            <a:r>
              <a:rPr lang="en-US" sz="2000" b="1" dirty="0">
                <a:latin typeface="Calibri" panose="020F0502020204030204" pitchFamily="34" charset="0"/>
                <a:cs typeface="Calibri" panose="020F0502020204030204" pitchFamily="34" charset="0"/>
              </a:rPr>
              <a:t>Debbie Fink</a:t>
            </a: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Director, Community Outreach &amp; Impact</a:t>
            </a:r>
          </a:p>
          <a:p>
            <a:pPr algn="ctr"/>
            <a:r>
              <a:rPr lang="en-US" sz="2000" u="sng" dirty="0" err="1">
                <a:latin typeface="Calibri" panose="020F0502020204030204" pitchFamily="34" charset="0"/>
                <a:cs typeface="Calibri" panose="020F0502020204030204" pitchFamily="34" charset="0"/>
              </a:rPr>
              <a:t>DebbieF@RespectAbility.org</a:t>
            </a: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11333 </a:t>
            </a:r>
            <a:r>
              <a:rPr lang="en-US" sz="2000" dirty="0" err="1">
                <a:latin typeface="Calibri" panose="020F0502020204030204" pitchFamily="34" charset="0"/>
                <a:cs typeface="Calibri" panose="020F0502020204030204" pitchFamily="34" charset="0"/>
              </a:rPr>
              <a:t>Woodglen</a:t>
            </a:r>
            <a:r>
              <a:rPr lang="en-US" sz="2000" dirty="0">
                <a:latin typeface="Calibri" panose="020F0502020204030204" pitchFamily="34" charset="0"/>
                <a:cs typeface="Calibri" panose="020F0502020204030204" pitchFamily="34" charset="0"/>
              </a:rPr>
              <a:t> Drive, Suite 102</a:t>
            </a:r>
          </a:p>
          <a:p>
            <a:pPr algn="ctr"/>
            <a:r>
              <a:rPr lang="en-US" sz="2000" dirty="0">
                <a:latin typeface="Calibri" panose="020F0502020204030204" pitchFamily="34" charset="0"/>
                <a:cs typeface="Calibri" panose="020F0502020204030204" pitchFamily="34" charset="0"/>
              </a:rPr>
              <a:t>Rockville, MD 20852</a:t>
            </a:r>
          </a:p>
          <a:p>
            <a:pPr algn="ctr"/>
            <a:r>
              <a:rPr lang="en-US" sz="2000" dirty="0">
                <a:latin typeface="Calibri" panose="020F0502020204030204" pitchFamily="34" charset="0"/>
                <a:cs typeface="Calibri" panose="020F0502020204030204" pitchFamily="34" charset="0"/>
              </a:rPr>
              <a:t>Office: (202) 517-6272</a:t>
            </a:r>
          </a:p>
          <a:p>
            <a:pPr algn="ctr"/>
            <a:r>
              <a:rPr lang="en-US" sz="2000" u="sng" dirty="0">
                <a:latin typeface="Calibri" panose="020F0502020204030204" pitchFamily="34" charset="0"/>
                <a:cs typeface="Calibri" panose="020F0502020204030204" pitchFamily="34" charset="0"/>
                <a:hlinkClick r:id="rId3"/>
              </a:rPr>
              <a:t>www.RespectAbility.org</a:t>
            </a:r>
            <a:endParaRPr lang="en-US" sz="20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b="1" dirty="0">
              <a:solidFill>
                <a:srgbClr val="000090"/>
              </a:solidFill>
              <a:latin typeface="Calibri" panose="020F0502020204030204" pitchFamily="34" charset="0"/>
              <a:ea typeface="Libre Baskerville"/>
              <a:cs typeface="Calibri" panose="020F0502020204030204" pitchFamily="34" charset="0"/>
              <a:sym typeface="Libre Baskerville"/>
            </a:endParaRPr>
          </a:p>
          <a:p>
            <a:pPr marL="0" marR="0" lvl="0" indent="0" algn="l" rtl="0">
              <a:lnSpc>
                <a:spcPct val="90000"/>
              </a:lnSpc>
              <a:spcBef>
                <a:spcPts val="480"/>
              </a:spcBef>
              <a:spcAft>
                <a:spcPts val="0"/>
              </a:spcAft>
              <a:buClr>
                <a:schemeClr val="dk1"/>
              </a:buClr>
              <a:buFont typeface="Noto Sans Symbols"/>
              <a:buNone/>
            </a:pPr>
            <a:endParaRPr dirty="0">
              <a:solidFill>
                <a:srgbClr val="000000"/>
              </a:solidFill>
              <a:latin typeface="Calibri" panose="020F0502020204030204" pitchFamily="34" charset="0"/>
              <a:ea typeface="Libre Baskerville"/>
              <a:cs typeface="Calibri" panose="020F0502020204030204" pitchFamily="34" charset="0"/>
              <a:sym typeface="Libre Baskerville"/>
            </a:endParaRPr>
          </a:p>
          <a:p>
            <a:pPr marL="0" marR="0" lvl="0" indent="0" algn="l" rtl="0">
              <a:lnSpc>
                <a:spcPct val="90000"/>
              </a:lnSpc>
              <a:spcBef>
                <a:spcPts val="480"/>
              </a:spcBef>
              <a:spcAft>
                <a:spcPts val="0"/>
              </a:spcAft>
              <a:buClr>
                <a:schemeClr val="dk1"/>
              </a:buClr>
              <a:buFont typeface="Noto Sans Symbols"/>
              <a:buNone/>
            </a:pPr>
            <a:endParaRPr u="sng" dirty="0">
              <a:solidFill>
                <a:schemeClr val="hlink"/>
              </a:solidFill>
              <a:latin typeface="Calibri" panose="020F0502020204030204" pitchFamily="34" charset="0"/>
              <a:ea typeface="Libre Baskerville"/>
              <a:cs typeface="Calibri" panose="020F0502020204030204" pitchFamily="34" charset="0"/>
              <a:sym typeface="Libre Baskerville"/>
              <a:hlinkClick r:id="rId4"/>
            </a:endParaRPr>
          </a:p>
          <a:p>
            <a:pPr marL="0" marR="0" lvl="0" indent="0" algn="l" rtl="0">
              <a:spcBef>
                <a:spcPts val="480"/>
              </a:spcBef>
              <a:buNone/>
            </a:pPr>
            <a:endParaRPr u="sng" dirty="0">
              <a:solidFill>
                <a:schemeClr val="hlink"/>
              </a:solidFill>
              <a:latin typeface="Calibri" panose="020F0502020204030204" pitchFamily="34" charset="0"/>
              <a:ea typeface="Libre Baskerville"/>
              <a:cs typeface="Calibri" panose="020F0502020204030204" pitchFamily="34" charset="0"/>
              <a:sym typeface="Libre Baskerville"/>
              <a:hlinkClick r:id="rId4"/>
            </a:endParaRPr>
          </a:p>
        </p:txBody>
      </p:sp>
      <p:pic>
        <p:nvPicPr>
          <p:cNvPr id="6146" name="Picture 2" descr="Debbie Fink smiling in front of a building">
            <a:extLst>
              <a:ext uri="{FF2B5EF4-FFF2-40B4-BE49-F238E27FC236}">
                <a16:creationId xmlns:a16="http://schemas.microsoft.com/office/drawing/2014/main" id="{CCA7173D-8D1D-9441-9A21-B0B51DD81F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21" y="2307956"/>
            <a:ext cx="3115960" cy="3115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D9365A-5447-4436-915A-91EECBB9AB98}"/>
              </a:ext>
            </a:extLst>
          </p:cNvPr>
          <p:cNvSpPr>
            <a:spLocks noGrp="1"/>
          </p:cNvSpPr>
          <p:nvPr>
            <p:ph type="title" idx="4294967295"/>
          </p:nvPr>
        </p:nvSpPr>
        <p:spPr>
          <a:xfrm>
            <a:off x="826185" y="-53617"/>
            <a:ext cx="7860615" cy="276999"/>
          </a:xfrm>
        </p:spPr>
        <p:txBody>
          <a:bodyPr/>
          <a:lstStyle/>
          <a:p>
            <a:pPr algn="r" rtl="0"/>
            <a:r>
              <a:rPr lang="en-US" sz="3600" b="1" i="0" dirty="0">
                <a:solidFill>
                  <a:srgbClr val="FFFFFF"/>
                </a:solidFill>
                <a:effectLst/>
                <a:latin typeface="Calibri" panose="020F0502020204030204" pitchFamily="34" charset="0"/>
                <a:ea typeface="Libre Baskerville" panose="020B0604020202020204" charset="0"/>
                <a:cs typeface="Calibri" panose="020F0502020204030204" pitchFamily="34" charset="0"/>
              </a:rPr>
              <a:t>Volunteer Reporting </a:t>
            </a:r>
            <a:br>
              <a:rPr lang="en-US" sz="3600" b="1" i="0" dirty="0">
                <a:solidFill>
                  <a:srgbClr val="FFFFFF"/>
                </a:solidFill>
                <a:effectLst/>
                <a:latin typeface="Calibri" panose="020F0502020204030204" pitchFamily="34" charset="0"/>
                <a:ea typeface="Libre Baskerville" panose="020B0604020202020204" charset="0"/>
                <a:cs typeface="Calibri" panose="020F0502020204030204" pitchFamily="34" charset="0"/>
              </a:rPr>
            </a:br>
            <a:r>
              <a:rPr lang="en-US" sz="3600" b="1" i="0" dirty="0">
                <a:solidFill>
                  <a:srgbClr val="FFFFFF"/>
                </a:solidFill>
                <a:effectLst/>
                <a:latin typeface="Calibri" panose="020F0502020204030204" pitchFamily="34" charset="0"/>
                <a:ea typeface="Libre Baskerville" panose="020B0604020202020204" charset="0"/>
                <a:cs typeface="Calibri" panose="020F0502020204030204" pitchFamily="34" charset="0"/>
              </a:rPr>
              <a:t>and Coordination</a:t>
            </a:r>
            <a:endParaRPr lang="en-US" sz="3600" dirty="0">
              <a:effectLst/>
              <a:latin typeface="Calibri" panose="020F0502020204030204" pitchFamily="34" charset="0"/>
              <a:cs typeface="Calibri" panose="020F0502020204030204" pitchFamily="34" charset="0"/>
            </a:endParaRPr>
          </a:p>
          <a:p>
            <a:pPr algn="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740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CA20-2730-1046-B871-D0DE49451C5D}"/>
              </a:ext>
            </a:extLst>
          </p:cNvPr>
          <p:cNvSpPr>
            <a:spLocks noGrp="1"/>
          </p:cNvSpPr>
          <p:nvPr>
            <p:ph type="title"/>
          </p:nvPr>
        </p:nvSpPr>
        <p:spPr>
          <a:xfrm>
            <a:off x="442225" y="274334"/>
            <a:ext cx="7467335" cy="228586"/>
          </a:xfrm>
        </p:spPr>
        <p:txBody>
          <a:bodyPr/>
          <a:lstStyle/>
          <a:p>
            <a:pPr algn="r"/>
            <a:r>
              <a:rPr lang="en-US" sz="3600" b="1" dirty="0">
                <a:solidFill>
                  <a:srgbClr val="FFFFFF"/>
                </a:solidFill>
                <a:latin typeface="Calibri" panose="020F0502020204030204" pitchFamily="34" charset="0"/>
                <a:ea typeface="Libre Baskerville"/>
                <a:cs typeface="Calibri" panose="020F0502020204030204" pitchFamily="34" charset="0"/>
                <a:sym typeface="Libre Baskerville"/>
              </a:rPr>
              <a:t>Speaker #1</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DEE8B78A-A506-D543-B2D9-A1A1DC5246A3}"/>
              </a:ext>
            </a:extLst>
          </p:cNvPr>
          <p:cNvSpPr>
            <a:spLocks noGrp="1"/>
          </p:cNvSpPr>
          <p:nvPr>
            <p:ph type="body" idx="1"/>
          </p:nvPr>
        </p:nvSpPr>
        <p:spPr>
          <a:xfrm>
            <a:off x="3914578" y="1489887"/>
            <a:ext cx="4482662" cy="4488431"/>
          </a:xfrm>
        </p:spPr>
        <p:txBody>
          <a:bodyPr/>
          <a:lstStyle/>
          <a:p>
            <a:pPr algn="ctr"/>
            <a:r>
              <a:rPr lang="en-US" sz="2800" u="sng" dirty="0">
                <a:latin typeface="Calibri" panose="020F0502020204030204" pitchFamily="34" charset="0"/>
                <a:cs typeface="Calibri" panose="020F0502020204030204" pitchFamily="34" charset="0"/>
              </a:rPr>
              <a:t>Steve Bartlett</a:t>
            </a:r>
          </a:p>
          <a:p>
            <a:pPr algn="ctr"/>
            <a:r>
              <a:rPr lang="en-US" b="1" dirty="0">
                <a:latin typeface="Calibri" panose="020F0502020204030204" pitchFamily="34" charset="0"/>
                <a:cs typeface="Calibri" panose="020F0502020204030204" pitchFamily="34" charset="0"/>
              </a:rPr>
              <a:t>Vice Chair, Board of Directors</a:t>
            </a:r>
          </a:p>
          <a:p>
            <a:pPr algn="ctr"/>
            <a:endParaRPr lang="en-US" sz="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Honorable Representative Bartlett,</a:t>
            </a:r>
          </a:p>
          <a:p>
            <a:r>
              <a:rPr lang="en-US" sz="2000" dirty="0">
                <a:latin typeface="Calibri" panose="020F0502020204030204" pitchFamily="34" charset="0"/>
                <a:cs typeface="Calibri" panose="020F0502020204030204" pitchFamily="34" charset="0"/>
              </a:rPr>
              <a:t>Vice Chair of </a:t>
            </a:r>
            <a:r>
              <a:rPr lang="en-US" sz="2000" dirty="0" err="1">
                <a:latin typeface="Calibri" panose="020F0502020204030204" pitchFamily="34" charset="0"/>
                <a:cs typeface="Calibri" panose="020F0502020204030204" pitchFamily="34" charset="0"/>
              </a:rPr>
              <a:t>RespectAbility’s</a:t>
            </a:r>
            <a:r>
              <a:rPr lang="en-US" sz="2000" dirty="0">
                <a:latin typeface="Calibri" panose="020F0502020204030204" pitchFamily="34" charset="0"/>
                <a:cs typeface="Calibri" panose="020F0502020204030204" pitchFamily="34" charset="0"/>
              </a:rPr>
              <a:t> Board of Directors, previously served as a member of Congress for eight years, authoring 18 major pieces of legislation. Most notably, Bartlett co-authored the Americans with Disabilities Act of 1990. He has served as the President and CEO of the Financial Services Roundtable in Washington, D.C., the Mayor of Dallas, and a board member of several for-profit and non-profit organizations. Currently, he is a Senior Advisor with </a:t>
            </a:r>
            <a:r>
              <a:rPr lang="en-US" sz="2000" dirty="0" err="1">
                <a:latin typeface="Calibri" panose="020F0502020204030204" pitchFamily="34" charset="0"/>
                <a:cs typeface="Calibri" panose="020F0502020204030204" pitchFamily="34" charset="0"/>
              </a:rPr>
              <a:t>Treliant</a:t>
            </a:r>
            <a:r>
              <a:rPr lang="en-US" sz="2000" dirty="0">
                <a:latin typeface="Calibri" panose="020F0502020204030204" pitchFamily="34" charset="0"/>
                <a:cs typeface="Calibri" panose="020F0502020204030204" pitchFamily="34" charset="0"/>
              </a:rPr>
              <a:t> Risk Advisors. </a:t>
            </a:r>
          </a:p>
          <a:p>
            <a:pPr algn="ct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DBF7389-7A39-CE4F-9730-9DD530B14FDD}"/>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3</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pic>
        <p:nvPicPr>
          <p:cNvPr id="5" name="Picture 6" descr="https://i2.wp.com/www.respectability.org/wp-content/uploads/2017/07/Steve-Bartlett.jpg?resize=400%2C400&amp;ssl=1">
            <a:extLst>
              <a:ext uri="{FF2B5EF4-FFF2-40B4-BE49-F238E27FC236}">
                <a16:creationId xmlns:a16="http://schemas.microsoft.com/office/drawing/2014/main" id="{568B387B-E375-BE4A-B6DD-409AA8ABE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45" y="2151882"/>
            <a:ext cx="3448221" cy="38264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493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24040-94C8-8843-9C06-9A51447A5A43}"/>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4</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B59FAEDB-879D-544C-BCB4-DB12E1302BB3}"/>
              </a:ext>
            </a:extLst>
          </p:cNvPr>
          <p:cNvSpPr txBox="1"/>
          <p:nvPr/>
        </p:nvSpPr>
        <p:spPr>
          <a:xfrm>
            <a:off x="268941" y="1453518"/>
            <a:ext cx="8172942" cy="1015663"/>
          </a:xfrm>
          <a:prstGeom prst="rect">
            <a:avLst/>
          </a:prstGeom>
          <a:noFill/>
        </p:spPr>
        <p:txBody>
          <a:bodyPr wrap="square" rtlCol="0">
            <a:spAutoFit/>
          </a:bodyPr>
          <a:lstStyle/>
          <a:p>
            <a:pPr marL="342900" indent="-342900">
              <a:buFont typeface="Wingdings" pitchFamily="2" charset="2"/>
              <a:buChar char="v"/>
            </a:pPr>
            <a:r>
              <a:rPr lang="en-US" sz="3000" b="1" dirty="0">
                <a:solidFill>
                  <a:schemeClr val="tx1"/>
                </a:solidFill>
                <a:latin typeface="Calibri" panose="020F0502020204030204" pitchFamily="34" charset="0"/>
                <a:cs typeface="Calibri" panose="020F0502020204030204" pitchFamily="34" charset="0"/>
              </a:rPr>
              <a:t>In meetings with a public audience, remember to: </a:t>
            </a:r>
          </a:p>
        </p:txBody>
      </p:sp>
      <p:sp>
        <p:nvSpPr>
          <p:cNvPr id="8" name="TextBox 7">
            <a:extLst>
              <a:ext uri="{FF2B5EF4-FFF2-40B4-BE49-F238E27FC236}">
                <a16:creationId xmlns:a16="http://schemas.microsoft.com/office/drawing/2014/main" id="{EBA88BE4-0AEA-3F46-AC64-96BD25D702D4}"/>
              </a:ext>
            </a:extLst>
          </p:cNvPr>
          <p:cNvSpPr txBox="1"/>
          <p:nvPr/>
        </p:nvSpPr>
        <p:spPr>
          <a:xfrm>
            <a:off x="457199" y="2301541"/>
            <a:ext cx="7620001" cy="3739485"/>
          </a:xfrm>
          <a:prstGeom prst="rect">
            <a:avLst/>
          </a:prstGeom>
          <a:noFill/>
        </p:spPr>
        <p:txBody>
          <a:bodyPr wrap="square" rtlCol="0">
            <a:spAutoFit/>
          </a:bodyPr>
          <a:lstStyle/>
          <a:p>
            <a:pPr marL="285750" indent="-285750">
              <a:buFont typeface="Wingdings" pitchFamily="2" charset="2"/>
              <a:buChar char="Ø"/>
            </a:pPr>
            <a:r>
              <a:rPr lang="en-US" sz="2500" dirty="0">
                <a:solidFill>
                  <a:schemeClr val="tx1"/>
                </a:solidFill>
                <a:latin typeface="Calibri" panose="020F0502020204030204" pitchFamily="34" charset="0"/>
                <a:cs typeface="Calibri" panose="020F0502020204030204" pitchFamily="34" charset="0"/>
              </a:rPr>
              <a:t>Arrive 15 – 30 minutes early.</a:t>
            </a:r>
          </a:p>
          <a:p>
            <a:pPr marL="285750" indent="-285750">
              <a:buFont typeface="Wingdings" pitchFamily="2" charset="2"/>
              <a:buChar char="Ø"/>
            </a:pPr>
            <a:r>
              <a:rPr lang="en-US" sz="2500" dirty="0">
                <a:solidFill>
                  <a:schemeClr val="tx1"/>
                </a:solidFill>
                <a:latin typeface="Calibri" panose="020F0502020204030204" pitchFamily="34" charset="0"/>
                <a:cs typeface="Calibri" panose="020F0502020204030204" pitchFamily="34" charset="0"/>
              </a:rPr>
              <a:t>Sit in the 2</a:t>
            </a:r>
            <a:r>
              <a:rPr lang="en-US" sz="2500" baseline="30000" dirty="0">
                <a:solidFill>
                  <a:schemeClr val="tx1"/>
                </a:solidFill>
                <a:latin typeface="Calibri" panose="020F0502020204030204" pitchFamily="34" charset="0"/>
                <a:cs typeface="Calibri" panose="020F0502020204030204" pitchFamily="34" charset="0"/>
              </a:rPr>
              <a:t>nd</a:t>
            </a:r>
            <a:r>
              <a:rPr lang="en-US" sz="2500" dirty="0">
                <a:solidFill>
                  <a:schemeClr val="tx1"/>
                </a:solidFill>
                <a:latin typeface="Calibri" panose="020F0502020204030204" pitchFamily="34" charset="0"/>
                <a:cs typeface="Calibri" panose="020F0502020204030204" pitchFamily="34" charset="0"/>
              </a:rPr>
              <a:t> or 3</a:t>
            </a:r>
            <a:r>
              <a:rPr lang="en-US" sz="2500" baseline="30000" dirty="0">
                <a:solidFill>
                  <a:schemeClr val="tx1"/>
                </a:solidFill>
                <a:latin typeface="Calibri" panose="020F0502020204030204" pitchFamily="34" charset="0"/>
                <a:cs typeface="Calibri" panose="020F0502020204030204" pitchFamily="34" charset="0"/>
              </a:rPr>
              <a:t>rd</a:t>
            </a:r>
            <a:r>
              <a:rPr lang="en-US" sz="2500" dirty="0">
                <a:solidFill>
                  <a:schemeClr val="tx1"/>
                </a:solidFill>
                <a:latin typeface="Calibri" panose="020F0502020204030204" pitchFamily="34" charset="0"/>
                <a:cs typeface="Calibri" panose="020F0502020204030204" pitchFamily="34" charset="0"/>
              </a:rPr>
              <a:t> row.</a:t>
            </a:r>
          </a:p>
          <a:p>
            <a:endParaRPr lang="en-US" sz="12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2500" dirty="0">
                <a:solidFill>
                  <a:schemeClr val="tx1"/>
                </a:solidFill>
                <a:latin typeface="Calibri" panose="020F0502020204030204" pitchFamily="34" charset="0"/>
                <a:cs typeface="Calibri" panose="020F0502020204030204" pitchFamily="34" charset="0"/>
              </a:rPr>
              <a:t>Ask a 15-30 second question in a friendly, respectful way.</a:t>
            </a:r>
          </a:p>
          <a:p>
            <a:pPr lvl="2"/>
            <a:r>
              <a:rPr lang="en-US" sz="2500" dirty="0">
                <a:solidFill>
                  <a:schemeClr val="tx1"/>
                </a:solidFill>
                <a:latin typeface="Calibri" panose="020F0502020204030204" pitchFamily="34" charset="0"/>
                <a:cs typeface="Calibri" panose="020F0502020204030204" pitchFamily="34" charset="0"/>
              </a:rPr>
              <a:t>*  Don’t ask the first question; try to ask the 2</a:t>
            </a:r>
            <a:r>
              <a:rPr lang="en-US" sz="2500" baseline="30000" dirty="0">
                <a:solidFill>
                  <a:schemeClr val="tx1"/>
                </a:solidFill>
                <a:latin typeface="Calibri" panose="020F0502020204030204" pitchFamily="34" charset="0"/>
                <a:cs typeface="Calibri" panose="020F0502020204030204" pitchFamily="34" charset="0"/>
              </a:rPr>
              <a:t>nd</a:t>
            </a:r>
            <a:r>
              <a:rPr lang="en-US" sz="2500" dirty="0">
                <a:solidFill>
                  <a:schemeClr val="tx1"/>
                </a:solidFill>
                <a:latin typeface="Calibri" panose="020F0502020204030204" pitchFamily="34" charset="0"/>
                <a:cs typeface="Calibri" panose="020F0502020204030204" pitchFamily="34" charset="0"/>
              </a:rPr>
              <a:t> – 5</a:t>
            </a:r>
            <a:r>
              <a:rPr lang="en-US" sz="2500" baseline="30000" dirty="0">
                <a:solidFill>
                  <a:schemeClr val="tx1"/>
                </a:solidFill>
                <a:latin typeface="Calibri" panose="020F0502020204030204" pitchFamily="34" charset="0"/>
                <a:cs typeface="Calibri" panose="020F0502020204030204" pitchFamily="34" charset="0"/>
              </a:rPr>
              <a:t>th</a:t>
            </a:r>
            <a:r>
              <a:rPr lang="en-US" sz="2500" dirty="0">
                <a:solidFill>
                  <a:schemeClr val="tx1"/>
                </a:solidFill>
                <a:latin typeface="Calibri" panose="020F0502020204030204" pitchFamily="34" charset="0"/>
                <a:cs typeface="Calibri" panose="020F0502020204030204" pitchFamily="34" charset="0"/>
              </a:rPr>
              <a:t> 	    question.</a:t>
            </a:r>
            <a:endParaRPr lang="en-US" sz="1200" dirty="0">
              <a:solidFill>
                <a:schemeClr val="tx1"/>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2500" dirty="0">
                <a:solidFill>
                  <a:schemeClr val="tx1"/>
                </a:solidFill>
                <a:latin typeface="Calibri" panose="020F0502020204030204" pitchFamily="34" charset="0"/>
                <a:cs typeface="Calibri" panose="020F0502020204030204" pitchFamily="34" charset="0"/>
              </a:rPr>
              <a:t>Listen intently to the answer.</a:t>
            </a:r>
          </a:p>
          <a:p>
            <a:pPr marL="285750" indent="-285750">
              <a:buFont typeface="Wingdings" pitchFamily="2" charset="2"/>
              <a:buChar char="Ø"/>
            </a:pPr>
            <a:r>
              <a:rPr lang="en-US" sz="2500" dirty="0">
                <a:solidFill>
                  <a:schemeClr val="tx1"/>
                </a:solidFill>
                <a:latin typeface="Calibri" panose="020F0502020204030204" pitchFamily="34" charset="0"/>
                <a:cs typeface="Calibri" panose="020F0502020204030204" pitchFamily="34" charset="0"/>
              </a:rPr>
              <a:t>Take down notes.</a:t>
            </a:r>
          </a:p>
          <a:p>
            <a:pPr marL="285750" indent="-285750">
              <a:buFont typeface="Wingdings" pitchFamily="2" charset="2"/>
              <a:buChar char="Ø"/>
            </a:pPr>
            <a:r>
              <a:rPr lang="en-US" sz="2500" dirty="0">
                <a:solidFill>
                  <a:schemeClr val="tx1"/>
                </a:solidFill>
                <a:latin typeface="Calibri" panose="020F0502020204030204" pitchFamily="34" charset="0"/>
                <a:cs typeface="Calibri" panose="020F0502020204030204" pitchFamily="34" charset="0"/>
              </a:rPr>
              <a:t>Afterwards, connect with others from different groups.</a:t>
            </a:r>
            <a:endParaRPr lang="en-US" sz="25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E2E57BF0-97F4-49D2-AF9D-3B0BAB2D1EF6}"/>
              </a:ext>
            </a:extLst>
          </p:cNvPr>
          <p:cNvSpPr>
            <a:spLocks noGrp="1"/>
          </p:cNvSpPr>
          <p:nvPr>
            <p:ph type="title" idx="4294967295"/>
          </p:nvPr>
        </p:nvSpPr>
        <p:spPr>
          <a:xfrm>
            <a:off x="457215" y="274334"/>
            <a:ext cx="7741905" cy="304786"/>
          </a:xfrm>
        </p:spPr>
        <p:txBody>
          <a:bodyPr/>
          <a:lstStyle/>
          <a:p>
            <a:pPr algn="r" rtl="0"/>
            <a:r>
              <a:rPr lang="en-US" sz="3800" b="1" i="0" dirty="0">
                <a:solidFill>
                  <a:srgbClr val="FFFFFF"/>
                </a:solidFill>
                <a:effectLst/>
                <a:latin typeface="Calibri" panose="020F0502020204030204" pitchFamily="34" charset="0"/>
                <a:ea typeface="Arial" panose="020B0604020202020204" pitchFamily="34" charset="0"/>
                <a:cs typeface="Calibri" panose="020F0502020204030204" pitchFamily="34" charset="0"/>
              </a:rPr>
              <a:t>Civic Engagement Etiquette </a:t>
            </a:r>
            <a:endParaRPr lang="en-US"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0914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FCE29-B9A8-41AB-8D47-5FADBDB2FFF8}"/>
              </a:ext>
            </a:extLst>
          </p:cNvPr>
          <p:cNvSpPr>
            <a:spLocks noGrp="1"/>
          </p:cNvSpPr>
          <p:nvPr>
            <p:ph type="title"/>
          </p:nvPr>
        </p:nvSpPr>
        <p:spPr>
          <a:xfrm>
            <a:off x="457215" y="274335"/>
            <a:ext cx="7482825" cy="274306"/>
          </a:xfrm>
        </p:spPr>
        <p:txBody>
          <a:bodyPr/>
          <a:lstStyle/>
          <a:p>
            <a:pPr algn="r"/>
            <a:r>
              <a:rPr lang="en-US" sz="3600" b="1" dirty="0">
                <a:solidFill>
                  <a:schemeClr val="bg1"/>
                </a:solidFill>
                <a:latin typeface="Calibri" panose="020F0502020204030204" pitchFamily="34" charset="0"/>
                <a:cs typeface="Calibri" panose="020F0502020204030204" pitchFamily="34" charset="0"/>
              </a:rPr>
              <a:t>Meeting Your Governor</a:t>
            </a:r>
            <a:endParaRPr lang="en-US" sz="3600" dirty="0">
              <a:latin typeface="Calibri" panose="020F0502020204030204" pitchFamily="34" charset="0"/>
              <a:cs typeface="Calibri" panose="020F0502020204030204" pitchFamily="34" charset="0"/>
            </a:endParaRPr>
          </a:p>
        </p:txBody>
      </p:sp>
      <p:pic>
        <p:nvPicPr>
          <p:cNvPr id="5" name="Picture 4" descr="Images of RespectAbility and our partner organizations meeting with fmr. Gov. Markell (D-DE), Gov. Scott Walker (R-WI), Gov. Phil Bryant (R-MS), Gov Dennis Daugaard (R-SD). These are joined by a headshot of fmr. Gov. Terrry Branstad (R-IA). ">
            <a:extLst>
              <a:ext uri="{FF2B5EF4-FFF2-40B4-BE49-F238E27FC236}">
                <a16:creationId xmlns:a16="http://schemas.microsoft.com/office/drawing/2014/main" id="{05F3645F-D9D8-4CE0-8BD6-893B760356DF}"/>
              </a:ext>
            </a:extLst>
          </p:cNvPr>
          <p:cNvPicPr>
            <a:picLocks noChangeAspect="1"/>
          </p:cNvPicPr>
          <p:nvPr/>
        </p:nvPicPr>
        <p:blipFill>
          <a:blip r:embed="rId2"/>
          <a:stretch>
            <a:fillRect/>
          </a:stretch>
        </p:blipFill>
        <p:spPr>
          <a:xfrm>
            <a:off x="0" y="1278198"/>
            <a:ext cx="8717280" cy="4939487"/>
          </a:xfrm>
          <a:prstGeom prst="rect">
            <a:avLst/>
          </a:prstGeom>
        </p:spPr>
      </p:pic>
    </p:spTree>
    <p:extLst>
      <p:ext uri="{BB962C8B-B14F-4D97-AF65-F5344CB8AC3E}">
        <p14:creationId xmlns:p14="http://schemas.microsoft.com/office/powerpoint/2010/main" val="4282018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82BF-54C9-DB45-B2D0-0DBC18EF7469}"/>
              </a:ext>
            </a:extLst>
          </p:cNvPr>
          <p:cNvSpPr>
            <a:spLocks noGrp="1"/>
          </p:cNvSpPr>
          <p:nvPr>
            <p:ph type="title"/>
          </p:nvPr>
        </p:nvSpPr>
        <p:spPr>
          <a:xfrm>
            <a:off x="968343" y="276999"/>
            <a:ext cx="7276497" cy="180201"/>
          </a:xfrm>
        </p:spPr>
        <p:txBody>
          <a:bodyPr/>
          <a:lstStyle/>
          <a:p>
            <a:pPr algn="r"/>
            <a:r>
              <a:rPr lang="en-US" sz="3600" b="1" dirty="0">
                <a:solidFill>
                  <a:schemeClr val="bg1"/>
                </a:solidFill>
                <a:latin typeface="Calibri" panose="020F0502020204030204" pitchFamily="34" charset="0"/>
                <a:cs typeface="Calibri" panose="020F0502020204030204" pitchFamily="34" charset="0"/>
              </a:rPr>
              <a:t>Governors are Partners</a:t>
            </a:r>
          </a:p>
        </p:txBody>
      </p:sp>
      <p:sp>
        <p:nvSpPr>
          <p:cNvPr id="3" name="Text Placeholder 2">
            <a:extLst>
              <a:ext uri="{FF2B5EF4-FFF2-40B4-BE49-F238E27FC236}">
                <a16:creationId xmlns:a16="http://schemas.microsoft.com/office/drawing/2014/main" id="{577EEA7D-7871-AE45-9AD1-818EEEC74761}"/>
              </a:ext>
            </a:extLst>
          </p:cNvPr>
          <p:cNvSpPr>
            <a:spLocks noGrp="1"/>
          </p:cNvSpPr>
          <p:nvPr>
            <p:ph type="body" idx="1"/>
          </p:nvPr>
        </p:nvSpPr>
        <p:spPr>
          <a:xfrm>
            <a:off x="457201" y="1226834"/>
            <a:ext cx="7787640" cy="4800589"/>
          </a:xfrm>
        </p:spPr>
        <p:txBody>
          <a:bodyPr/>
          <a:lstStyle/>
          <a:p>
            <a:pPr marL="285750" indent="-285750">
              <a:buFont typeface="Wingdings" pitchFamily="2" charset="2"/>
              <a:buChar char="v"/>
            </a:pPr>
            <a:r>
              <a:rPr lang="en-US" sz="2400" dirty="0">
                <a:latin typeface="Calibri" panose="020F0502020204030204" pitchFamily="34" charset="0"/>
                <a:cs typeface="Calibri" panose="020F0502020204030204" pitchFamily="34" charset="0"/>
              </a:rPr>
              <a:t>Governors work for the people of their states. </a:t>
            </a:r>
            <a:r>
              <a:rPr lang="en-US" sz="2400" b="1" i="1" dirty="0">
                <a:latin typeface="Calibri" panose="020F0502020204030204" pitchFamily="34" charset="0"/>
                <a:cs typeface="Calibri" panose="020F0502020204030204" pitchFamily="34" charset="0"/>
              </a:rPr>
              <a:t>They are our employees.</a:t>
            </a:r>
          </a:p>
          <a:p>
            <a:pPr marL="285750" indent="-285750">
              <a:buFont typeface="Wingdings" pitchFamily="2" charset="2"/>
              <a:buChar char="v"/>
            </a:pPr>
            <a:r>
              <a:rPr lang="en-US" sz="2400" dirty="0">
                <a:latin typeface="Calibri" panose="020F0502020204030204" pitchFamily="34" charset="0"/>
                <a:cs typeface="Calibri" panose="020F0502020204030204" pitchFamily="34" charset="0"/>
              </a:rPr>
              <a:t>The nation’s governors are </a:t>
            </a:r>
            <a:r>
              <a:rPr lang="en-US" sz="2400" b="1" dirty="0">
                <a:latin typeface="Calibri" panose="020F0502020204030204" pitchFamily="34" charset="0"/>
                <a:cs typeface="Calibri" panose="020F0502020204030204" pitchFamily="34" charset="0"/>
              </a:rPr>
              <a:t>critical partners</a:t>
            </a:r>
            <a:r>
              <a:rPr lang="en-US" sz="2400" dirty="0">
                <a:latin typeface="Calibri" panose="020F0502020204030204" pitchFamily="34" charset="0"/>
                <a:cs typeface="Calibri" panose="020F0502020204030204" pitchFamily="34" charset="0"/>
              </a:rPr>
              <a:t> in the continuing effort to advance job opportunities for millions of people with disabilities. </a:t>
            </a:r>
          </a:p>
          <a:p>
            <a:pPr marL="285750" indent="-285750">
              <a:buFont typeface="Wingdings" pitchFamily="2" charset="2"/>
              <a:buChar char="v"/>
            </a:pPr>
            <a:r>
              <a:rPr lang="en-US" sz="2400" dirty="0">
                <a:latin typeface="Calibri" panose="020F0502020204030204" pitchFamily="34" charset="0"/>
                <a:cs typeface="Calibri" panose="020F0502020204030204" pitchFamily="34" charset="0"/>
              </a:rPr>
              <a:t>Governors </a:t>
            </a:r>
            <a:r>
              <a:rPr lang="en-US" sz="2400" b="1" dirty="0">
                <a:latin typeface="Calibri" panose="020F0502020204030204" pitchFamily="34" charset="0"/>
                <a:cs typeface="Calibri" panose="020F0502020204030204" pitchFamily="34" charset="0"/>
              </a:rPr>
              <a:t>drive</a:t>
            </a:r>
            <a:r>
              <a:rPr lang="en-US" sz="2400" dirty="0">
                <a:latin typeface="Calibri" panose="020F0502020204030204" pitchFamily="34" charset="0"/>
                <a:cs typeface="Calibri" panose="020F0502020204030204" pitchFamily="34" charset="0"/>
              </a:rPr>
              <a:t> policy, prioritize programs, and bring attention to what people with disabilities can accomplish if and when given a fair chance. </a:t>
            </a:r>
          </a:p>
          <a:p>
            <a:pPr marL="285750" indent="-285750">
              <a:buFont typeface="Wingdings" pitchFamily="2" charset="2"/>
              <a:buChar char="v"/>
            </a:pPr>
            <a:r>
              <a:rPr lang="en-US" sz="2400" dirty="0" err="1">
                <a:latin typeface="Calibri" panose="020F0502020204030204" pitchFamily="34" charset="0"/>
                <a:cs typeface="Calibri" panose="020F0502020204030204" pitchFamily="34" charset="0"/>
              </a:rPr>
              <a:t>RespectAbility</a:t>
            </a:r>
            <a:r>
              <a:rPr lang="en-US" sz="2400" dirty="0">
                <a:latin typeface="Calibri" panose="020F0502020204030204" pitchFamily="34" charset="0"/>
                <a:cs typeface="Calibri" panose="020F0502020204030204" pitchFamily="34" charset="0"/>
              </a:rPr>
              <a:t> has met with </a:t>
            </a:r>
            <a:r>
              <a:rPr lang="en-US" sz="2400" b="1" dirty="0">
                <a:latin typeface="Calibri" panose="020F0502020204030204" pitchFamily="34" charset="0"/>
                <a:cs typeface="Calibri" panose="020F0502020204030204" pitchFamily="34" charset="0"/>
              </a:rPr>
              <a:t>46 governors </a:t>
            </a:r>
            <a:r>
              <a:rPr lang="en-US" sz="2400" dirty="0">
                <a:latin typeface="Calibri" panose="020F0502020204030204" pitchFamily="34" charset="0"/>
                <a:cs typeface="Calibri" panose="020F0502020204030204" pitchFamily="34" charset="0"/>
              </a:rPr>
              <a:t>to discuss disability employment and to advocate for best practices. </a:t>
            </a:r>
          </a:p>
          <a:p>
            <a:pPr marL="752519" lvl="1" indent="-342900">
              <a:buFont typeface="Wingdings" pitchFamily="2" charset="2"/>
              <a:buChar char="Ø"/>
            </a:pPr>
            <a:r>
              <a:rPr lang="en-US" sz="2400" dirty="0">
                <a:latin typeface="Calibri" panose="020F0502020204030204" pitchFamily="34" charset="0"/>
                <a:cs typeface="Calibri" panose="020F0502020204030204" pitchFamily="34" charset="0"/>
              </a:rPr>
              <a:t>A nonpartisan endeavor, </a:t>
            </a:r>
            <a:r>
              <a:rPr lang="en-US" sz="2400" dirty="0" err="1">
                <a:latin typeface="Calibri" panose="020F0502020204030204" pitchFamily="34" charset="0"/>
                <a:cs typeface="Calibri" panose="020F0502020204030204" pitchFamily="34" charset="0"/>
              </a:rPr>
              <a:t>RespectAbility</a:t>
            </a:r>
            <a:r>
              <a:rPr lang="en-US" sz="2400" dirty="0">
                <a:latin typeface="Calibri" panose="020F0502020204030204" pitchFamily="34" charset="0"/>
                <a:cs typeface="Calibri" panose="020F0502020204030204" pitchFamily="34" charset="0"/>
              </a:rPr>
              <a:t> connects all governors to promote the idea that people with disabilities deserve the opportunity to work and achieve independence.</a:t>
            </a:r>
          </a:p>
        </p:txBody>
      </p:sp>
      <p:sp>
        <p:nvSpPr>
          <p:cNvPr id="4" name="Slide Number Placeholder 3">
            <a:extLst>
              <a:ext uri="{FF2B5EF4-FFF2-40B4-BE49-F238E27FC236}">
                <a16:creationId xmlns:a16="http://schemas.microsoft.com/office/drawing/2014/main" id="{4B6EEBDA-E97F-054D-B2BD-54336C6BD29C}"/>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6</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760733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1173479" y="345156"/>
            <a:ext cx="7513321"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What do we want Governors to do?</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152401" y="1240470"/>
            <a:ext cx="7513320" cy="276999"/>
          </a:xfrm>
        </p:spPr>
        <p:txBody>
          <a:bodyPr/>
          <a:lstStyle/>
          <a:p>
            <a:pPr marL="285750" indent="-285750">
              <a:buFont typeface="Wingdings" panose="05000000000000000000" pitchFamily="2" charset="2"/>
              <a:buChar char="v"/>
            </a:pPr>
            <a:r>
              <a:rPr lang="en-US" sz="2200" dirty="0" err="1">
                <a:latin typeface="Calibri" panose="020F0502020204030204" pitchFamily="34" charset="0"/>
                <a:cs typeface="Calibri" panose="020F0502020204030204" pitchFamily="34" charset="0"/>
              </a:rPr>
              <a:t>RespectAbility</a:t>
            </a:r>
            <a:r>
              <a:rPr lang="en-US" sz="2200" dirty="0">
                <a:latin typeface="Calibri" panose="020F0502020204030204" pitchFamily="34" charset="0"/>
                <a:cs typeface="Calibri" panose="020F0502020204030204" pitchFamily="34" charset="0"/>
              </a:rPr>
              <a:t> has several key goals when it comes to our nation’s governors:</a:t>
            </a:r>
          </a:p>
          <a:p>
            <a:pPr lvl="1" indent="0"/>
            <a:r>
              <a:rPr lang="en-US" sz="2200" dirty="0">
                <a:latin typeface="Calibri" panose="020F0502020204030204" pitchFamily="34" charset="0"/>
                <a:cs typeface="Calibri" panose="020F0502020204030204" pitchFamily="34" charset="0"/>
              </a:rPr>
              <a:t>1. We want Governors to make public proclamations for National Disability Employment Awareness Month (NDEAM).</a:t>
            </a:r>
          </a:p>
          <a:p>
            <a:pPr lvl="1" indent="0"/>
            <a:endParaRPr lang="en-US" sz="2200" dirty="0">
              <a:latin typeface="Calibri" panose="020F0502020204030204" pitchFamily="34" charset="0"/>
              <a:cs typeface="Calibri" panose="020F0502020204030204" pitchFamily="34" charset="0"/>
            </a:endParaRPr>
          </a:p>
          <a:p>
            <a:pPr lvl="1" indent="0"/>
            <a:r>
              <a:rPr lang="en-US" sz="2200" dirty="0">
                <a:latin typeface="Calibri" panose="020F0502020204030204" pitchFamily="34" charset="0"/>
                <a:cs typeface="Calibri" panose="020F0502020204030204" pitchFamily="34" charset="0"/>
              </a:rPr>
              <a:t>2. We want </a:t>
            </a:r>
            <a:r>
              <a:rPr lang="en-US" sz="2200" dirty="0" err="1">
                <a:latin typeface="Calibri" panose="020F0502020204030204" pitchFamily="34" charset="0"/>
                <a:cs typeface="Calibri" panose="020F0502020204030204" pitchFamily="34" charset="0"/>
              </a:rPr>
              <a:t>RespectAbility</a:t>
            </a:r>
            <a:r>
              <a:rPr lang="en-US" sz="2200" dirty="0">
                <a:latin typeface="Calibri" panose="020F0502020204030204" pitchFamily="34" charset="0"/>
                <a:cs typeface="Calibri" panose="020F0502020204030204" pitchFamily="34" charset="0"/>
              </a:rPr>
              <a:t> volunteers to sit down and meet with Governors or their staff to talk about jobs for people with disabilities in each state. </a:t>
            </a:r>
          </a:p>
          <a:p>
            <a:pPr lvl="1" indent="0"/>
            <a:endParaRPr lang="en-US" sz="2200" dirty="0">
              <a:latin typeface="Calibri" panose="020F0502020204030204" pitchFamily="34" charset="0"/>
              <a:cs typeface="Calibri" panose="020F0502020204030204" pitchFamily="34" charset="0"/>
            </a:endParaRPr>
          </a:p>
          <a:p>
            <a:pPr lvl="1" indent="0"/>
            <a:r>
              <a:rPr lang="en-US" sz="2200" dirty="0">
                <a:latin typeface="Calibri" panose="020F0502020204030204" pitchFamily="34" charset="0"/>
                <a:cs typeface="Calibri" panose="020F0502020204030204" pitchFamily="34" charset="0"/>
              </a:rPr>
              <a:t>3. We want Governors to do press events at programs / projects supporting Competitive Integrated Employment for people with disabilities.</a:t>
            </a:r>
          </a:p>
          <a:p>
            <a:pPr algn="ctr"/>
            <a:endParaRPr lang="en-US" sz="2200" b="1" dirty="0">
              <a:solidFill>
                <a:srgbClr val="FF0000"/>
              </a:solidFill>
              <a:latin typeface="Calibri" panose="020F0502020204030204" pitchFamily="34" charset="0"/>
              <a:cs typeface="Calibri" panose="020F0502020204030204" pitchFamily="34" charset="0"/>
            </a:endParaRPr>
          </a:p>
          <a:p>
            <a:pPr algn="ctr"/>
            <a:r>
              <a:rPr lang="en-US" sz="2400" b="1" dirty="0">
                <a:solidFill>
                  <a:srgbClr val="FF0000"/>
                </a:solidFill>
                <a:latin typeface="Calibri" panose="020F0502020204030204" pitchFamily="34" charset="0"/>
                <a:cs typeface="Calibri" panose="020F0502020204030204" pitchFamily="34" charset="0"/>
              </a:rPr>
              <a:t>BOTTOM LINE: We want Governors to become “champions” on jobs for people with disabilities. </a:t>
            </a: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7</a:t>
            </a:fld>
            <a:endParaRPr lang="en-US" sz="1800" b="0" i="0" u="none" strike="noStrike" cap="none" dirty="0">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54475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01" y="203058"/>
            <a:ext cx="8229599"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Wait, what’s an NDEAM?</a:t>
            </a:r>
          </a:p>
        </p:txBody>
      </p:sp>
      <p:sp>
        <p:nvSpPr>
          <p:cNvPr id="5" name="Text Placeholder 4">
            <a:extLst>
              <a:ext uri="{FF2B5EF4-FFF2-40B4-BE49-F238E27FC236}">
                <a16:creationId xmlns:a16="http://schemas.microsoft.com/office/drawing/2014/main" id="{27AC57C6-B59D-42ED-9738-65D7D42A0363}"/>
              </a:ext>
            </a:extLst>
          </p:cNvPr>
          <p:cNvSpPr>
            <a:spLocks noGrp="1"/>
          </p:cNvSpPr>
          <p:nvPr>
            <p:ph type="body" idx="1"/>
          </p:nvPr>
        </p:nvSpPr>
        <p:spPr>
          <a:xfrm>
            <a:off x="1" y="1176302"/>
            <a:ext cx="8458199" cy="276999"/>
          </a:xfrm>
        </p:spPr>
        <p:txBody>
          <a:bodyPr/>
          <a:lstStyle/>
          <a:p>
            <a:pPr marL="285750" indent="-285750" algn="ctr">
              <a:buFont typeface="Wingdings" panose="05000000000000000000" pitchFamily="2" charset="2"/>
              <a:buChar char="v"/>
            </a:pPr>
            <a:r>
              <a:rPr lang="en-US" sz="3600" dirty="0">
                <a:latin typeface="Calibri" panose="020F0502020204030204" pitchFamily="34" charset="0"/>
                <a:cs typeface="Calibri" panose="020F0502020204030204" pitchFamily="34" charset="0"/>
                <a:hlinkClick r:id="rId2"/>
              </a:rPr>
              <a:t>Launched in 1945, National Disability Employment Awareness Month </a:t>
            </a:r>
            <a:r>
              <a:rPr lang="en-US" sz="3600" dirty="0">
                <a:latin typeface="Calibri" panose="020F0502020204030204" pitchFamily="34" charset="0"/>
                <a:cs typeface="Calibri" panose="020F0502020204030204" pitchFamily="34" charset="0"/>
              </a:rPr>
              <a:t>is an annual celebration in October to raise awareness of the employment needs and contributions of individuals with all types of disabilities.</a:t>
            </a:r>
          </a:p>
          <a:p>
            <a:pPr algn="ctr"/>
            <a:endParaRPr lang="en-US" sz="3600" b="1" dirty="0">
              <a:latin typeface="Calibri" panose="020F0502020204030204" pitchFamily="34" charset="0"/>
              <a:cs typeface="Calibri" panose="020F0502020204030204" pitchFamily="34" charset="0"/>
            </a:endParaRPr>
          </a:p>
          <a:p>
            <a:pPr algn="ctr"/>
            <a:r>
              <a:rPr lang="en-US" sz="3600" b="1" i="1" dirty="0">
                <a:latin typeface="Calibri" panose="020F0502020204030204" pitchFamily="34" charset="0"/>
                <a:cs typeface="Calibri" panose="020F0502020204030204" pitchFamily="34" charset="0"/>
              </a:rPr>
              <a:t>The 2018 NDEAM Theme is “America’s Workforce: Empowering All.”</a:t>
            </a:r>
          </a:p>
          <a:p>
            <a:pPr marL="285750" indent="-285750" algn="ctr">
              <a:buFont typeface="Wingdings" panose="05000000000000000000" pitchFamily="2" charset="2"/>
              <a:buChar char="v"/>
            </a:pPr>
            <a:endParaRPr lang="en-US" sz="36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8</a:t>
            </a:fld>
            <a:endParaRPr lang="en-US" sz="1800" b="0" i="0" u="none" strike="noStrike" cap="none" dirty="0">
              <a:solidFill>
                <a:srgbClr val="88888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0881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A9F9-9857-4F3C-9754-46D209E689D7}"/>
              </a:ext>
            </a:extLst>
          </p:cNvPr>
          <p:cNvSpPr>
            <a:spLocks noGrp="1"/>
          </p:cNvSpPr>
          <p:nvPr>
            <p:ph type="title"/>
          </p:nvPr>
        </p:nvSpPr>
        <p:spPr>
          <a:xfrm>
            <a:off x="457200" y="224576"/>
            <a:ext cx="8229599" cy="276999"/>
          </a:xfrm>
        </p:spPr>
        <p:txBody>
          <a:bodyPr/>
          <a:lstStyle/>
          <a:p>
            <a:pPr algn="r"/>
            <a:r>
              <a:rPr lang="en-US" sz="4000" b="1" i="0" u="none" strike="noStrike" cap="none" dirty="0">
                <a:solidFill>
                  <a:schemeClr val="bg1"/>
                </a:solidFill>
                <a:effectLst/>
                <a:latin typeface="Calibri" panose="020F0502020204030204" pitchFamily="34" charset="0"/>
                <a:cs typeface="Calibri" panose="020F0502020204030204" pitchFamily="34" charset="0"/>
                <a:sym typeface="Calibri"/>
              </a:rPr>
              <a:t>NDEAM 2018</a:t>
            </a:r>
            <a:endParaRPr lang="en-US" sz="4000" b="1" dirty="0">
              <a:solidFill>
                <a:schemeClr val="bg1"/>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662CB90-DD07-44F5-B328-994F8FC51E9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panose="020F0502020204030204" pitchFamily="34" charset="0"/>
                <a:ea typeface="Calibri"/>
                <a:cs typeface="Calibri" panose="020F0502020204030204" pitchFamily="34" charset="0"/>
                <a:sym typeface="Calibri"/>
              </a:rPr>
              <a:t>9</a:t>
            </a:fld>
            <a:endParaRPr lang="en-US" sz="1800" b="0" i="0" u="none" strike="noStrike" cap="none">
              <a:solidFill>
                <a:srgbClr val="888888"/>
              </a:solidFill>
              <a:latin typeface="Calibri" panose="020F0502020204030204" pitchFamily="34" charset="0"/>
              <a:ea typeface="Calibri"/>
              <a:cs typeface="Calibri" panose="020F0502020204030204" pitchFamily="34" charset="0"/>
              <a:sym typeface="Calibri"/>
            </a:endParaRPr>
          </a:p>
        </p:txBody>
      </p:sp>
      <p:sp>
        <p:nvSpPr>
          <p:cNvPr id="6" name="Text Placeholder 5">
            <a:extLst>
              <a:ext uri="{FF2B5EF4-FFF2-40B4-BE49-F238E27FC236}">
                <a16:creationId xmlns:a16="http://schemas.microsoft.com/office/drawing/2014/main" id="{5B73529E-2B6C-4CB6-9F17-81210E1E1F61}"/>
              </a:ext>
            </a:extLst>
          </p:cNvPr>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pic>
        <p:nvPicPr>
          <p:cNvPr id="7" name="Picture 6" descr="A diverse group of professionals, including people with visible disabilities, gather around a conference room table. &#10;">
            <a:extLst>
              <a:ext uri="{FF2B5EF4-FFF2-40B4-BE49-F238E27FC236}">
                <a16:creationId xmlns:a16="http://schemas.microsoft.com/office/drawing/2014/main" id="{B36D444B-3AF1-41AA-B34B-3E6DB18D3D6D}"/>
              </a:ext>
            </a:extLst>
          </p:cNvPr>
          <p:cNvPicPr>
            <a:picLocks noChangeAspect="1"/>
          </p:cNvPicPr>
          <p:nvPr/>
        </p:nvPicPr>
        <p:blipFill>
          <a:blip r:embed="rId2"/>
          <a:stretch>
            <a:fillRect/>
          </a:stretch>
        </p:blipFill>
        <p:spPr>
          <a:xfrm>
            <a:off x="551107" y="1235796"/>
            <a:ext cx="8360297" cy="5280646"/>
          </a:xfrm>
          <a:prstGeom prst="rect">
            <a:avLst/>
          </a:prstGeom>
        </p:spPr>
      </p:pic>
    </p:spTree>
    <p:extLst>
      <p:ext uri="{BB962C8B-B14F-4D97-AF65-F5344CB8AC3E}">
        <p14:creationId xmlns:p14="http://schemas.microsoft.com/office/powerpoint/2010/main" val="123966875"/>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2637</Words>
  <Application>Microsoft Office PowerPoint</Application>
  <PresentationFormat>On-screen Show (4:3)</PresentationFormat>
  <Paragraphs>255</Paragraphs>
  <Slides>28</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Libre Baskerville</vt:lpstr>
      <vt:lpstr>Wingdings</vt:lpstr>
      <vt:lpstr>Calibri</vt:lpstr>
      <vt:lpstr>Noto Sans Symbols</vt:lpstr>
      <vt:lpstr>Georgia</vt:lpstr>
      <vt:lpstr>1_Office Theme</vt:lpstr>
      <vt:lpstr>2_Office Theme</vt:lpstr>
      <vt:lpstr>Advocating Your Governor on Jobs for PWDs September 26th, 2018: RespectAbility Webinar </vt:lpstr>
      <vt:lpstr>What are we learning today?</vt:lpstr>
      <vt:lpstr>Speaker #1</vt:lpstr>
      <vt:lpstr>Civic Engagement Etiquette  </vt:lpstr>
      <vt:lpstr>Meeting Your Governor</vt:lpstr>
      <vt:lpstr>Governors are Partners</vt:lpstr>
      <vt:lpstr>What do we want Governors to do?</vt:lpstr>
      <vt:lpstr>Wait, what’s an NDEAM?</vt:lpstr>
      <vt:lpstr>NDEAM 2018</vt:lpstr>
      <vt:lpstr>Why proclamations?</vt:lpstr>
      <vt:lpstr>Sample NDEAM Proclamation</vt:lpstr>
      <vt:lpstr>How can you help?</vt:lpstr>
      <vt:lpstr>What do you need to know?</vt:lpstr>
      <vt:lpstr>Maryland</vt:lpstr>
      <vt:lpstr>Use your local statistics and facts! </vt:lpstr>
      <vt:lpstr>Who you need to talk to?</vt:lpstr>
      <vt:lpstr>What do you need to say?</vt:lpstr>
      <vt:lpstr>If you do get a meeting,  remember... </vt:lpstr>
      <vt:lpstr>Remember… the 30-Second Rule</vt:lpstr>
      <vt:lpstr>Prepare Your Leave-Behinds  and Hand Them Over </vt:lpstr>
      <vt:lpstr>If you get a meeting… take a picture!</vt:lpstr>
      <vt:lpstr>What do you do to follow up?</vt:lpstr>
      <vt:lpstr>Stay Positive and Stay on Message!</vt:lpstr>
      <vt:lpstr>Option –  Write an Op-ed for NDEAM!</vt:lpstr>
      <vt:lpstr>Option – Contact your  State Workforce Board</vt:lpstr>
      <vt:lpstr>Q&amp;A</vt:lpstr>
      <vt:lpstr>Resources / Contact Info </vt:lpstr>
      <vt:lpstr>Volunteer Reporting  and Coordination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Hillary Steen</dc:creator>
  <cp:lastModifiedBy>Philip Kahn-Pauli</cp:lastModifiedBy>
  <cp:revision>201</cp:revision>
  <dcterms:modified xsi:type="dcterms:W3CDTF">2018-09-26T15:14:53Z</dcterms:modified>
</cp:coreProperties>
</file>