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0.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1.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3.xml" ContentType="application/vnd.openxmlformats-officedocument.theme+xml"/>
  <Override PartName="/ppt/slideLayouts/slideLayout41.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 id="2147483675" r:id="rId4"/>
    <p:sldMasterId id="2147483679" r:id="rId5"/>
    <p:sldMasterId id="2147483683" r:id="rId6"/>
    <p:sldMasterId id="2147483687" r:id="rId7"/>
    <p:sldMasterId id="2147483691" r:id="rId8"/>
    <p:sldMasterId id="2147483695" r:id="rId9"/>
    <p:sldMasterId id="2147483699" r:id="rId10"/>
    <p:sldMasterId id="2147483703" r:id="rId11"/>
    <p:sldMasterId id="2147483707" r:id="rId12"/>
    <p:sldMasterId id="2147483717" r:id="rId13"/>
    <p:sldMasterId id="2147483720" r:id="rId14"/>
  </p:sldMasterIdLst>
  <p:notesMasterIdLst>
    <p:notesMasterId r:id="rId64"/>
  </p:notesMasterIdLst>
  <p:handoutMasterIdLst>
    <p:handoutMasterId r:id="rId65"/>
  </p:handoutMasterIdLst>
  <p:sldIdLst>
    <p:sldId id="425" r:id="rId15"/>
    <p:sldId id="431" r:id="rId16"/>
    <p:sldId id="432" r:id="rId17"/>
    <p:sldId id="328" r:id="rId18"/>
    <p:sldId id="430" r:id="rId19"/>
    <p:sldId id="428" r:id="rId20"/>
    <p:sldId id="429" r:id="rId21"/>
    <p:sldId id="329" r:id="rId22"/>
    <p:sldId id="330" r:id="rId23"/>
    <p:sldId id="331" r:id="rId24"/>
    <p:sldId id="332" r:id="rId25"/>
    <p:sldId id="333" r:id="rId26"/>
    <p:sldId id="334" r:id="rId27"/>
    <p:sldId id="335" r:id="rId28"/>
    <p:sldId id="336" r:id="rId29"/>
    <p:sldId id="264" r:id="rId30"/>
    <p:sldId id="265" r:id="rId31"/>
    <p:sldId id="337" r:id="rId32"/>
    <p:sldId id="338" r:id="rId33"/>
    <p:sldId id="292" r:id="rId34"/>
    <p:sldId id="293" r:id="rId35"/>
    <p:sldId id="340" r:id="rId36"/>
    <p:sldId id="341" r:id="rId37"/>
    <p:sldId id="272" r:id="rId38"/>
    <p:sldId id="342" r:id="rId39"/>
    <p:sldId id="343" r:id="rId40"/>
    <p:sldId id="274" r:id="rId41"/>
    <p:sldId id="275" r:id="rId42"/>
    <p:sldId id="344" r:id="rId43"/>
    <p:sldId id="345" r:id="rId44"/>
    <p:sldId id="276" r:id="rId45"/>
    <p:sldId id="277" r:id="rId46"/>
    <p:sldId id="346" r:id="rId47"/>
    <p:sldId id="347" r:id="rId48"/>
    <p:sldId id="282" r:id="rId49"/>
    <p:sldId id="283" r:id="rId50"/>
    <p:sldId id="348" r:id="rId51"/>
    <p:sldId id="349" r:id="rId52"/>
    <p:sldId id="280" r:id="rId53"/>
    <p:sldId id="281" r:id="rId54"/>
    <p:sldId id="350" r:id="rId55"/>
    <p:sldId id="351" r:id="rId56"/>
    <p:sldId id="294" r:id="rId57"/>
    <p:sldId id="295" r:id="rId58"/>
    <p:sldId id="352" r:id="rId59"/>
    <p:sldId id="353" r:id="rId60"/>
    <p:sldId id="427" r:id="rId61"/>
    <p:sldId id="426" r:id="rId62"/>
    <p:sldId id="433" r:id="rId6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6" autoAdjust="0"/>
    <p:restoredTop sz="86456" autoAdjust="0"/>
  </p:normalViewPr>
  <p:slideViewPr>
    <p:cSldViewPr snapToGrid="0" snapToObjects="1">
      <p:cViewPr varScale="1">
        <p:scale>
          <a:sx n="82" d="100"/>
          <a:sy n="82" d="100"/>
        </p:scale>
        <p:origin x="282" y="66"/>
      </p:cViewPr>
      <p:guideLst>
        <p:guide orient="horz" pos="676"/>
        <p:guide pos="566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60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viewProps" Target="view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11/26/2018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11/26/2018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66" name="Shape 166"/>
          <p:cNvSpPr txBox="1">
            <a:spLocks noGrp="1"/>
          </p:cNvSpPr>
          <p:nvPr>
            <p:ph type="body" idx="1"/>
          </p:nvPr>
        </p:nvSpPr>
        <p:spPr>
          <a:xfrm>
            <a:off x="685801" y="4343400"/>
            <a:ext cx="5486399" cy="4114800"/>
          </a:xfrm>
          <a:prstGeom prst="rect">
            <a:avLst/>
          </a:prstGeom>
          <a:noFill/>
          <a:ln>
            <a:noFill/>
          </a:ln>
        </p:spPr>
        <p:txBody>
          <a:bodyPr wrap="square" lIns="91400" tIns="45675" rIns="91400" bIns="45675" anchor="t" anchorCtr="0">
            <a:noAutofit/>
          </a:bodyPr>
          <a:lstStyle/>
          <a:p>
            <a:pPr marL="0" marR="0" lvl="0" indent="-1905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7" name="Shape 167"/>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indent="-19050" algn="r">
              <a:buClr>
                <a:srgbClr val="000000"/>
              </a:buClr>
              <a:buSzPct val="25000"/>
              <a:buFont typeface="Calibri"/>
              <a:buNone/>
            </a:pPr>
            <a:fld id="{00000000-1234-1234-1234-123412341234}" type="slidenum">
              <a:rPr lang="en-US" sz="1200">
                <a:latin typeface="Calibri"/>
                <a:ea typeface="Calibri"/>
                <a:cs typeface="Calibri"/>
                <a:sym typeface="Calibri"/>
              </a:rPr>
              <a:pPr indent="-19050" algn="r">
                <a:buClr>
                  <a:srgbClr val="000000"/>
                </a:buClr>
                <a:buSzPct val="25000"/>
                <a:buFont typeface="Calibri"/>
                <a:buNone/>
              </a:pPr>
              <a:t>1</a:t>
            </a:fld>
            <a:endParaRPr lang="en-US" sz="1200">
              <a:latin typeface="Calibri"/>
              <a:ea typeface="Calibri"/>
              <a:cs typeface="Calibri"/>
              <a:sym typeface="Calibri"/>
            </a:endParaRPr>
          </a:p>
        </p:txBody>
      </p:sp>
    </p:spTree>
    <p:extLst>
      <p:ext uri="{BB962C8B-B14F-4D97-AF65-F5344CB8AC3E}">
        <p14:creationId xmlns:p14="http://schemas.microsoft.com/office/powerpoint/2010/main" val="1953219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Bar graph of Do you feel that people  with disabilities are encouraged to serve on the boards and committees of your  faith based institutions? Answered 672  Skipped 126 Green Yes Purple Sometimes Yellow No Blue I don’t know Orange I’m not active in an…</a:t>
            </a:r>
          </a:p>
          <a:p>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12</a:t>
            </a:fld>
            <a:endParaRPr lang="en-US"/>
          </a:p>
        </p:txBody>
      </p:sp>
    </p:spTree>
    <p:extLst>
      <p:ext uri="{BB962C8B-B14F-4D97-AF65-F5344CB8AC3E}">
        <p14:creationId xmlns:p14="http://schemas.microsoft.com/office/powerpoint/2010/main" val="3846600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Table of Do you feel that people with disabilities are encouraged to serve on the boards and committees of your faith based institutions? Answered 672 Skipped 126 Yes 17.11% 115 Sometimes 15.92% 107 No 17.71% 119 I don’t know 39.43% 265 I am not active in any faith based institutions 9.82% 66 Total 672</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13</a:t>
            </a:fld>
            <a:endParaRPr lang="en-US"/>
          </a:p>
        </p:txBody>
      </p:sp>
    </p:spTree>
    <p:extLst>
      <p:ext uri="{BB962C8B-B14F-4D97-AF65-F5344CB8AC3E}">
        <p14:creationId xmlns:p14="http://schemas.microsoft.com/office/powerpoint/2010/main" val="345654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Bar graph of Do you know of any clergy or staff with disabilities at your own faith based institutions? Green yes No purple Yellow I don’t know Blue I’m not active in an No PWD</a:t>
            </a:r>
          </a:p>
          <a:p>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14</a:t>
            </a:fld>
            <a:endParaRPr lang="en-US"/>
          </a:p>
        </p:txBody>
      </p:sp>
    </p:spTree>
    <p:extLst>
      <p:ext uri="{BB962C8B-B14F-4D97-AF65-F5344CB8AC3E}">
        <p14:creationId xmlns:p14="http://schemas.microsoft.com/office/powerpoint/2010/main" val="969491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Table of Do you know of any clergy or staff with disabilities at your own faith based institutions? Yes 9.35% 63 No 58.01% 391 I don’t know 21.36% 144 I am not active in any faith based institutions 11.28% 76 Total 674</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15</a:t>
            </a:fld>
            <a:endParaRPr lang="en-US"/>
          </a:p>
        </p:txBody>
      </p:sp>
    </p:spTree>
    <p:extLst>
      <p:ext uri="{BB962C8B-B14F-4D97-AF65-F5344CB8AC3E}">
        <p14:creationId xmlns:p14="http://schemas.microsoft.com/office/powerpoint/2010/main" val="1163347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Bar graph of the responses Which is currently most important to you? Answered 1,773 Skipped 15 Green Increasing inclusion of Purple protecting access to Yellow enabling people with Blue Fighting stigmas that… PWD </a:t>
            </a:r>
            <a:r>
              <a:rPr lang="en-US" sz="1200" kern="1200" dirty="0" err="1">
                <a:solidFill>
                  <a:schemeClr val="tx1"/>
                </a:solidFill>
                <a:effectLst/>
                <a:latin typeface="+mn-lt"/>
                <a:ea typeface="+mn-ea"/>
                <a:cs typeface="+mn-cs"/>
              </a:rPr>
              <a:t>Comm</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16</a:t>
            </a:fld>
            <a:endParaRPr lang="en-US"/>
          </a:p>
        </p:txBody>
      </p:sp>
    </p:spTree>
    <p:extLst>
      <p:ext uri="{BB962C8B-B14F-4D97-AF65-F5344CB8AC3E}">
        <p14:creationId xmlns:p14="http://schemas.microsoft.com/office/powerpoint/2010/main" val="1367692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200" kern="1200" dirty="0">
                <a:solidFill>
                  <a:schemeClr val="tx1"/>
                </a:solidFill>
                <a:effectLst/>
                <a:latin typeface="+mn-lt"/>
                <a:ea typeface="+mn-ea"/>
                <a:cs typeface="+mn-cs"/>
              </a:rPr>
              <a:t>Bar graph of the responses Which is currently most important to you? Answered 1,773 Skipped 15 Green Increasing inclusion of Purple protecting access to Yellow enabling people with Blue Fighting stigmas that…</a:t>
            </a:r>
            <a:r>
              <a:rPr lang="en-US" dirty="0"/>
              <a:t>                                                                                                                                                                                               PWD </a:t>
            </a:r>
            <a:r>
              <a:rPr lang="en-US" dirty="0" err="1"/>
              <a:t>Comm</a:t>
            </a:r>
            <a:r>
              <a:rPr lang="en-US" dirty="0"/>
              <a:t> </a:t>
            </a:r>
          </a:p>
        </p:txBody>
      </p:sp>
      <p:sp>
        <p:nvSpPr>
          <p:cNvPr id="4" name="Slide Number Placeholder 3"/>
          <p:cNvSpPr>
            <a:spLocks noGrp="1"/>
          </p:cNvSpPr>
          <p:nvPr>
            <p:ph type="sldNum" sz="quarter" idx="10"/>
          </p:nvPr>
        </p:nvSpPr>
        <p:spPr/>
        <p:txBody>
          <a:bodyPr/>
          <a:lstStyle/>
          <a:p>
            <a:fld id="{A5359D8E-2A04-7648-BB99-EC53D2571000}" type="slidenum">
              <a:rPr lang="en-US" smtClean="0"/>
              <a:t>17</a:t>
            </a:fld>
            <a:endParaRPr lang="en-US"/>
          </a:p>
        </p:txBody>
      </p:sp>
    </p:spTree>
    <p:extLst>
      <p:ext uri="{BB962C8B-B14F-4D97-AF65-F5344CB8AC3E}">
        <p14:creationId xmlns:p14="http://schemas.microsoft.com/office/powerpoint/2010/main" val="1198467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Table of the responses Which is currently most important to you? Answered 1,773 Skipped 15 Answer choices Increasing inclusion of people with disabilities in faith based organizations and institutions 9.06% 161 Protecting access to health care, Medicaid and SSDI  for people with disabilities 44.33% 786 Enabling people with disabilities to get the education and jobs they need to succeed 29.22% 518 Fighting stigmas that undermine and limit people with disabilities 17.37% 308 Total 1,773</a:t>
            </a:r>
            <a:r>
              <a:rPr lang="en-US" dirty="0"/>
              <a:t>                                                                                                                                                                                           No PWD </a:t>
            </a:r>
          </a:p>
        </p:txBody>
      </p:sp>
      <p:sp>
        <p:nvSpPr>
          <p:cNvPr id="4" name="Slide Number Placeholder 3"/>
          <p:cNvSpPr>
            <a:spLocks noGrp="1"/>
          </p:cNvSpPr>
          <p:nvPr>
            <p:ph type="sldNum" sz="quarter" idx="10"/>
          </p:nvPr>
        </p:nvSpPr>
        <p:spPr/>
        <p:txBody>
          <a:bodyPr/>
          <a:lstStyle/>
          <a:p>
            <a:fld id="{A5359D8E-2A04-7648-BB99-EC53D2571000}" type="slidenum">
              <a:rPr lang="en-US" smtClean="0"/>
              <a:t>18</a:t>
            </a:fld>
            <a:endParaRPr lang="en-US"/>
          </a:p>
        </p:txBody>
      </p:sp>
    </p:spTree>
    <p:extLst>
      <p:ext uri="{BB962C8B-B14F-4D97-AF65-F5344CB8AC3E}">
        <p14:creationId xmlns:p14="http://schemas.microsoft.com/office/powerpoint/2010/main" val="3358355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200" kern="1200" dirty="0">
                <a:solidFill>
                  <a:schemeClr val="tx1"/>
                </a:solidFill>
                <a:effectLst/>
                <a:latin typeface="+mn-lt"/>
                <a:ea typeface="+mn-ea"/>
                <a:cs typeface="+mn-cs"/>
              </a:rPr>
              <a:t>Bar graph of responses to Which is currently most important to you? Answered 787 Skipped 11 Green Increasing inclusion of Purple protecting access to Yellow enabling people with Blue fighting stigmas that Total</a:t>
            </a:r>
            <a:r>
              <a:rPr lang="en-US" sz="1200" kern="1200" baseline="0" dirty="0">
                <a:solidFill>
                  <a:schemeClr val="tx1"/>
                </a:solidFill>
                <a:effectLst/>
                <a:latin typeface="+mn-lt"/>
                <a:ea typeface="+mn-ea"/>
                <a:cs typeface="+mn-cs"/>
              </a:rPr>
              <a:t> 787</a:t>
            </a:r>
            <a:r>
              <a:rPr lang="en-US" dirty="0"/>
              <a:t>             No </a:t>
            </a:r>
            <a:r>
              <a:rPr lang="en-US" dirty="0" err="1"/>
              <a:t>PwD</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19</a:t>
            </a:fld>
            <a:endParaRPr lang="en-US"/>
          </a:p>
        </p:txBody>
      </p:sp>
    </p:spTree>
    <p:extLst>
      <p:ext uri="{BB962C8B-B14F-4D97-AF65-F5344CB8AC3E}">
        <p14:creationId xmlns:p14="http://schemas.microsoft.com/office/powerpoint/2010/main" val="3711296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200" kern="1200" dirty="0">
                <a:solidFill>
                  <a:schemeClr val="tx1"/>
                </a:solidFill>
                <a:effectLst/>
                <a:latin typeface="+mn-lt"/>
                <a:ea typeface="+mn-ea"/>
                <a:cs typeface="+mn-cs"/>
              </a:rPr>
              <a:t>Bar graph of Overall, how concerned are you about increasing inclusion of people with disabilities in your faith community? Answered 1,564 Skipped 224 Green extremely concerned Purple somewhat concerned Yellow not very concerned Blue not at all concerned Orange I don’t know</a:t>
            </a:r>
            <a:r>
              <a:rPr lang="en-US" dirty="0"/>
              <a:t>                                                                                                                                                                          PWD </a:t>
            </a:r>
            <a:r>
              <a:rPr lang="en-US" dirty="0" err="1"/>
              <a:t>Comm</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20</a:t>
            </a:fld>
            <a:endParaRPr lang="en-US"/>
          </a:p>
        </p:txBody>
      </p:sp>
    </p:spTree>
    <p:extLst>
      <p:ext uri="{BB962C8B-B14F-4D97-AF65-F5344CB8AC3E}">
        <p14:creationId xmlns:p14="http://schemas.microsoft.com/office/powerpoint/2010/main" val="4084490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Table of Overall how concerned are  about increasing inclusion of people with disabilities in your faith community? Answered 1,564  Skipped 224 Extremely concerned 41.75% 653 Somewhat  concerned 46.23% 653 Not very concerned 6.46% 101 Not at all concerned 1.15% 18 I really don’t know 4.41% 69 Total 1,564 PWD </a:t>
            </a:r>
            <a:r>
              <a:rPr lang="en-US" sz="1200" kern="1200" dirty="0" err="1">
                <a:solidFill>
                  <a:schemeClr val="tx1"/>
                </a:solidFill>
                <a:effectLst/>
                <a:latin typeface="+mn-lt"/>
                <a:ea typeface="+mn-ea"/>
                <a:cs typeface="+mn-cs"/>
              </a:rPr>
              <a:t>Comm</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21</a:t>
            </a:fld>
            <a:endParaRPr lang="en-US"/>
          </a:p>
        </p:txBody>
      </p:sp>
    </p:spTree>
    <p:extLst>
      <p:ext uri="{BB962C8B-B14F-4D97-AF65-F5344CB8AC3E}">
        <p14:creationId xmlns:p14="http://schemas.microsoft.com/office/powerpoint/2010/main" val="802376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Picture of Jennifer Lazlo-Mizrahi</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2</a:t>
            </a:fld>
            <a:endParaRPr lang="en-US"/>
          </a:p>
        </p:txBody>
      </p:sp>
    </p:spTree>
    <p:extLst>
      <p:ext uri="{BB962C8B-B14F-4D97-AF65-F5344CB8AC3E}">
        <p14:creationId xmlns:p14="http://schemas.microsoft.com/office/powerpoint/2010/main" val="4148680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Bar graph of Overall, how concerned are you about increasing inclusion for people with disabilities in your faith community? Green extremely concerned Purple Somewhat concerned  Yellow not concerned Blue not at all concerned Orange I don’t really know No</a:t>
            </a:r>
            <a:r>
              <a:rPr lang="en-US" sz="1200" kern="1200" baseline="0" dirty="0">
                <a:solidFill>
                  <a:schemeClr val="tx1"/>
                </a:solidFill>
                <a:effectLst/>
                <a:latin typeface="+mn-lt"/>
                <a:ea typeface="+mn-ea"/>
                <a:cs typeface="+mn-cs"/>
              </a:rPr>
              <a:t> PWD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22</a:t>
            </a:fld>
            <a:endParaRPr lang="en-US"/>
          </a:p>
        </p:txBody>
      </p:sp>
    </p:spTree>
    <p:extLst>
      <p:ext uri="{BB962C8B-B14F-4D97-AF65-F5344CB8AC3E}">
        <p14:creationId xmlns:p14="http://schemas.microsoft.com/office/powerpoint/2010/main" val="1370548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Table of responses of How concerned are you about inclusion of people with disabilities in your faith community? Answer choices Extremely concerned 20.24% 136 Somewhat concerned 58.63% 394 Not very concerned 11.16% 75 Not at all concerned 1.49% 10 I don’t really know 8.48% 57 Total 672</a:t>
            </a:r>
            <a:r>
              <a:rPr lang="en-US" sz="1200" kern="1200" baseline="0" dirty="0">
                <a:solidFill>
                  <a:schemeClr val="tx1"/>
                </a:solidFill>
                <a:effectLst/>
                <a:latin typeface="+mn-lt"/>
                <a:ea typeface="+mn-ea"/>
                <a:cs typeface="+mn-cs"/>
              </a:rPr>
              <a:t> No PWD</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23</a:t>
            </a:fld>
            <a:endParaRPr lang="en-US"/>
          </a:p>
        </p:txBody>
      </p:sp>
    </p:spTree>
    <p:extLst>
      <p:ext uri="{BB962C8B-B14F-4D97-AF65-F5344CB8AC3E}">
        <p14:creationId xmlns:p14="http://schemas.microsoft.com/office/powerpoint/2010/main" val="1356201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Table of Please rate how important it is for Jewish people with disabilities to be able to participate in the following  Answered 1,606 Skipped 182 Jewish Day School 58.07% 917 Very important 25.08% 396 Somewhat important 12.79% 202 Not so important 2.66% 42 Total 1,579 Weighted average 4.36 Jewish Summer Camp  63.01% 998 25.6% 397 9.66% 153 Not so important 0.88% 14 1,584 4.48 Jewish Early Education 65.39% 1,028 24.66% 388 8.21% 129 1.08% 17 0.64% 10 1,572 4.53 Hebrew School/Congregational School/ Sunday School 61.23% 968 26.31% 416 9.93% 157 1.83% 29 0.70% 11 1,581 4.46 Employment Opportunities 80.90% 1,283 16.58% 263 1.51% 24 0.57% 9 0.44% 7 1,586 4.46 Community Service Work 58.29% 925 16.58% 263 1.51% 24 0.57% 9 0.44% 7 1,586 4.77 Synagogue Services 58.29% 1,283 16.58% 263 1.51% 24 0.57% 9 0.44% 7 1,586 4.52 Transition From School To Workforce 75.40% 1,186 19.14% 301 4.26% 67 0.51% 8 0.70% 11 1,573 4.68 Non-Institutional, Non-Membership Jewish (IE Pop-Up Shabbat, </a:t>
            </a:r>
            <a:r>
              <a:rPr lang="en-US" sz="1200" kern="1200" dirty="0" err="1">
                <a:solidFill>
                  <a:schemeClr val="tx1"/>
                </a:solidFill>
                <a:effectLst/>
                <a:latin typeface="+mn-lt"/>
                <a:ea typeface="+mn-ea"/>
                <a:cs typeface="+mn-cs"/>
              </a:rPr>
              <a:t>Chavurahs</a:t>
            </a:r>
            <a:r>
              <a:rPr lang="en-US" sz="1200" kern="1200" dirty="0">
                <a:solidFill>
                  <a:schemeClr val="tx1"/>
                </a:solidFill>
                <a:effectLst/>
                <a:latin typeface="+mn-lt"/>
                <a:ea typeface="+mn-ea"/>
                <a:cs typeface="+mn-cs"/>
              </a:rPr>
              <a:t>) 50.09% 791 27.61% 436 17.61% 278 3.36% 53 1.33% 21 1,579 Weighted Average 4.22 Extracurricular Activities 59.34% 937 30.53% 482 9.25% 146 0.44% 7 0.44% 7 1,579 4.48 Jewish Holiday Programs  66.08% 1,046 25.39% 7.01% 111 0.95% 15 0.57% 9 1,583 4.55 Gap Year In Israel 39.13% 22.70% 355 23.72% 371 10.87% 170 3.58% 56 1,564 3.83 Youth Trips to Israel 47.24% 737 26.35% 411 18.53% 289 5.71% 89 2.18% 34 1,560 4.11 Youth Groups 58.91%  919 28.91% 451 9.94% 155 1.54% 24 0.71% 11 1.5860 4.44 Serving As Professional Staff In Organizations 45.34% 711 28.13% 441 18.11% 284 6.31% 99 2.10% 33 2.10% 33 1,568 4.08 Supported Housing/Living 69.37% 1,094 21.56% 340 7.23% 114 1.40% 22 0.44% 7 1,577 4.58   PWD </a:t>
            </a:r>
            <a:r>
              <a:rPr lang="en-US" sz="1200" kern="1200" dirty="0" err="1">
                <a:solidFill>
                  <a:schemeClr val="tx1"/>
                </a:solidFill>
                <a:effectLst/>
                <a:latin typeface="+mn-lt"/>
                <a:ea typeface="+mn-ea"/>
                <a:cs typeface="+mn-cs"/>
              </a:rPr>
              <a:t>Comm</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24</a:t>
            </a:fld>
            <a:endParaRPr lang="en-US"/>
          </a:p>
        </p:txBody>
      </p:sp>
    </p:spTree>
    <p:extLst>
      <p:ext uri="{BB962C8B-B14F-4D97-AF65-F5344CB8AC3E}">
        <p14:creationId xmlns:p14="http://schemas.microsoft.com/office/powerpoint/2010/main" val="52551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Bar graph of Please rate how important it is for Jewish people with disabilities to be able to attend and fully participate Answered 691 Skipped 107 Green Jewish Day School Dark Blue Jewish Summer Camp Yellow Jewish Early Education Light Blue Hebrew School/Congregation Orange Employment Opportunities Purple Community Service Work Pink Synagogue Services Beige Transition From School Red Non-Institutional Gray Extracurricular Activities Medium Blue Gap Year In Israel Yellow Youth Trips To Israel Orange Serving As Professional Purple Supported Housing/Living  No PWD</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25</a:t>
            </a:fld>
            <a:endParaRPr lang="en-US"/>
          </a:p>
        </p:txBody>
      </p:sp>
    </p:spTree>
    <p:extLst>
      <p:ext uri="{BB962C8B-B14F-4D97-AF65-F5344CB8AC3E}">
        <p14:creationId xmlns:p14="http://schemas.microsoft.com/office/powerpoint/2010/main" val="3696573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26</a:t>
            </a:fld>
            <a:endParaRPr lang="en-US"/>
          </a:p>
        </p:txBody>
      </p:sp>
    </p:spTree>
    <p:extLst>
      <p:ext uri="{BB962C8B-B14F-4D97-AF65-F5344CB8AC3E}">
        <p14:creationId xmlns:p14="http://schemas.microsoft.com/office/powerpoint/2010/main" val="2030203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Bar graph of Overall, how well is the Jewish  community doing at including  people with disabilities in those activities.  Green Extremely well Blue  Very well Yellow Somewhat well Blue Not so well Orange Not AT Well Purple I don’t know PWD </a:t>
            </a:r>
            <a:r>
              <a:rPr lang="en-US" sz="1200" kern="1200" dirty="0" err="1">
                <a:solidFill>
                  <a:schemeClr val="tx1"/>
                </a:solidFill>
                <a:effectLst/>
                <a:latin typeface="+mn-lt"/>
                <a:ea typeface="+mn-ea"/>
                <a:cs typeface="+mn-cs"/>
              </a:rPr>
              <a:t>Comm</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27</a:t>
            </a:fld>
            <a:endParaRPr lang="en-US"/>
          </a:p>
        </p:txBody>
      </p:sp>
    </p:spTree>
    <p:extLst>
      <p:ext uri="{BB962C8B-B14F-4D97-AF65-F5344CB8AC3E}">
        <p14:creationId xmlns:p14="http://schemas.microsoft.com/office/powerpoint/2010/main" val="4222871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Table of Overall How Well is the Jewish community at including at including people with disabilities in those activities? Answer choices Responses Extremely Well 2.94% 47 Very well 14.34% 229 Somewhat Well 45.29% 722 Not So Well 17.85% 285 Not At All Well 2.76% I Don’t Know 16.91% 270 Total 1,597 PWD</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Comm</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28</a:t>
            </a:fld>
            <a:endParaRPr lang="en-US"/>
          </a:p>
        </p:txBody>
      </p:sp>
    </p:spTree>
    <p:extLst>
      <p:ext uri="{BB962C8B-B14F-4D97-AF65-F5344CB8AC3E}">
        <p14:creationId xmlns:p14="http://schemas.microsoft.com/office/powerpoint/2010/main" val="3761340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Overall, how well is the Jewish community doing at including people with disabilities people with disabilities in those activities including with disabilities  in those activities extremely well? Green Extremely well Blue Very Well Yellow Somewhat Well Light Blue Not So Well Purple I Don’t Know No PWD</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29</a:t>
            </a:fld>
            <a:endParaRPr lang="en-US"/>
          </a:p>
        </p:txBody>
      </p:sp>
    </p:spTree>
    <p:extLst>
      <p:ext uri="{BB962C8B-B14F-4D97-AF65-F5344CB8AC3E}">
        <p14:creationId xmlns:p14="http://schemas.microsoft.com/office/powerpoint/2010/main" val="1780228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Table of responses Overall, how well is the Jewish community doing at including people with disabilities people with disabilities in those activities including people with disabilities? Answered 692  No</a:t>
            </a:r>
            <a:r>
              <a:rPr lang="en-US" sz="1200" kern="1200" baseline="0" dirty="0">
                <a:solidFill>
                  <a:schemeClr val="tx1"/>
                </a:solidFill>
                <a:effectLst/>
                <a:latin typeface="+mn-lt"/>
                <a:ea typeface="+mn-ea"/>
                <a:cs typeface="+mn-cs"/>
              </a:rPr>
              <a:t> PWD</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30</a:t>
            </a:fld>
            <a:endParaRPr lang="en-US"/>
          </a:p>
        </p:txBody>
      </p:sp>
    </p:spTree>
    <p:extLst>
      <p:ext uri="{BB962C8B-B14F-4D97-AF65-F5344CB8AC3E}">
        <p14:creationId xmlns:p14="http://schemas.microsoft.com/office/powerpoint/2010/main" val="3334653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32 Bar graph of responses Compared to 5 years ago, how is the Jewish community doing at including people with disabilities? Answered 1,599 Skipped 189 Green Much Better Blue A Little Better Yellow About The Same Blue Somewhat Worse White Much Worse Purple I Don’t Know PWD </a:t>
            </a:r>
            <a:r>
              <a:rPr lang="en-US" sz="1200" kern="1200" dirty="0" err="1">
                <a:solidFill>
                  <a:schemeClr val="tx1"/>
                </a:solidFill>
                <a:effectLst/>
                <a:latin typeface="+mn-lt"/>
                <a:ea typeface="+mn-ea"/>
                <a:cs typeface="+mn-cs"/>
              </a:rPr>
              <a:t>Comm</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31</a:t>
            </a:fld>
            <a:endParaRPr lang="en-US"/>
          </a:p>
        </p:txBody>
      </p:sp>
    </p:spTree>
    <p:extLst>
      <p:ext uri="{BB962C8B-B14F-4D97-AF65-F5344CB8AC3E}">
        <p14:creationId xmlns:p14="http://schemas.microsoft.com/office/powerpoint/2010/main" val="2119539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Picture of Megan Buren</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3</a:t>
            </a:fld>
            <a:endParaRPr lang="en-US"/>
          </a:p>
        </p:txBody>
      </p:sp>
    </p:spTree>
    <p:extLst>
      <p:ext uri="{BB962C8B-B14F-4D97-AF65-F5344CB8AC3E}">
        <p14:creationId xmlns:p14="http://schemas.microsoft.com/office/powerpoint/2010/main" val="4153903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Bar graph of responses Compared to 5 years, how is the Jewish community at including people with disabilities? Answer Choices Responses Much Better 19.70% 315 A Little Better 39.15% 626 About The Same 17.07% 273 Somewhat Worse 0.25% 4 I Don’t Know 22.89% 366 Total 1,599  PWD </a:t>
            </a:r>
            <a:r>
              <a:rPr lang="en-US" sz="1200" kern="1200" dirty="0" err="1">
                <a:solidFill>
                  <a:schemeClr val="tx1"/>
                </a:solidFill>
                <a:effectLst/>
                <a:latin typeface="+mn-lt"/>
                <a:ea typeface="+mn-ea"/>
                <a:cs typeface="+mn-cs"/>
              </a:rPr>
              <a:t>Comm</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32</a:t>
            </a:fld>
            <a:endParaRPr lang="en-US"/>
          </a:p>
        </p:txBody>
      </p:sp>
    </p:spTree>
    <p:extLst>
      <p:ext uri="{BB962C8B-B14F-4D97-AF65-F5344CB8AC3E}">
        <p14:creationId xmlns:p14="http://schemas.microsoft.com/office/powerpoint/2010/main" val="2827196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Bar graph of Compared to 5 years ago, how is Jewish community at including people with disabilities Answered 691 Skipped 107 Green Much Better Blue A Little Better Yellow About The Same Light Blue Somewhat  Worse  White Much Worse Purple I Don’t Know  No</a:t>
            </a:r>
            <a:r>
              <a:rPr lang="en-US" sz="1200" kern="1200" baseline="0" dirty="0">
                <a:solidFill>
                  <a:schemeClr val="tx1"/>
                </a:solidFill>
                <a:effectLst/>
                <a:latin typeface="+mn-lt"/>
                <a:ea typeface="+mn-ea"/>
                <a:cs typeface="+mn-cs"/>
              </a:rPr>
              <a:t> PWD</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33</a:t>
            </a:fld>
            <a:endParaRPr lang="en-US"/>
          </a:p>
        </p:txBody>
      </p:sp>
    </p:spTree>
    <p:extLst>
      <p:ext uri="{BB962C8B-B14F-4D97-AF65-F5344CB8AC3E}">
        <p14:creationId xmlns:p14="http://schemas.microsoft.com/office/powerpoint/2010/main" val="476155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Table of Compared to 5 years, how is Jewish community at including people with disabilities? Answered 691  Skipped 107 Much Better 18.52% 128 A Little Better 31.26% 216 About The Same 13.60% 94   Somewhat Worse 1.01% 7 Much Worse 0.00% 0 I Don’t Know 35.60% 246 Total</a:t>
            </a:r>
            <a:r>
              <a:rPr lang="en-US" sz="1200" kern="1200" baseline="0" dirty="0">
                <a:solidFill>
                  <a:schemeClr val="tx1"/>
                </a:solidFill>
                <a:effectLst/>
                <a:latin typeface="+mn-lt"/>
                <a:ea typeface="+mn-ea"/>
                <a:cs typeface="+mn-cs"/>
              </a:rPr>
              <a:t> 691 No PWD</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34</a:t>
            </a:fld>
            <a:endParaRPr lang="en-US"/>
          </a:p>
        </p:txBody>
      </p:sp>
    </p:spTree>
    <p:extLst>
      <p:ext uri="{BB962C8B-B14F-4D97-AF65-F5344CB8AC3E}">
        <p14:creationId xmlns:p14="http://schemas.microsoft.com/office/powerpoint/2010/main" val="1097244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Bar graph of an individual’s family and friends, which part of the community is the most responsible for increasing inclusion of people with disabilities? Answered 1,570 Skipped 218 Green Jewish Federation Blue Jewish Day Schools Yellow Jewish Summer Camps   Light Blue Synagogues Orange Social Organizations Purple Non- Institutional Pink Other (please specify) PWD </a:t>
            </a:r>
            <a:r>
              <a:rPr lang="en-US" sz="1200" kern="1200" dirty="0" err="1">
                <a:solidFill>
                  <a:schemeClr val="tx1"/>
                </a:solidFill>
                <a:effectLst/>
                <a:latin typeface="+mn-lt"/>
                <a:ea typeface="+mn-ea"/>
                <a:cs typeface="+mn-cs"/>
              </a:rPr>
              <a:t>Comm</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35</a:t>
            </a:fld>
            <a:endParaRPr lang="en-US"/>
          </a:p>
        </p:txBody>
      </p:sp>
    </p:spTree>
    <p:extLst>
      <p:ext uri="{BB962C8B-B14F-4D97-AF65-F5344CB8AC3E}">
        <p14:creationId xmlns:p14="http://schemas.microsoft.com/office/powerpoint/2010/main" val="928491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Table of responses Aside from an individual’s family and friends, which part of the community is most responsible for increasing inclusion of people with disabilities? Answer Choices Responses Jewish Federation 22.23% 349 Jewish Day Schools 5.16% 81 Jewish Summer Camps 2.36% 37 Synagogues 35.67% 560 Social Organizations 16.82% 264 Non-Institutional, Non-Membership Jewish Groups (I.E Pop-Up Shabbat, </a:t>
            </a:r>
            <a:r>
              <a:rPr lang="en-US" sz="1200" kern="1200" dirty="0" err="1">
                <a:solidFill>
                  <a:schemeClr val="tx1"/>
                </a:solidFill>
                <a:effectLst/>
                <a:latin typeface="+mn-lt"/>
                <a:ea typeface="+mn-ea"/>
                <a:cs typeface="+mn-cs"/>
              </a:rPr>
              <a:t>Chavurahs</a:t>
            </a:r>
            <a:r>
              <a:rPr lang="en-US" sz="1200" kern="1200" dirty="0">
                <a:solidFill>
                  <a:schemeClr val="tx1"/>
                </a:solidFill>
                <a:effectLst/>
                <a:latin typeface="+mn-lt"/>
                <a:ea typeface="+mn-ea"/>
                <a:cs typeface="+mn-cs"/>
              </a:rPr>
              <a:t>) 3.18% 50 Other (please specify) 14.59% 229 Total 1,570 PWD </a:t>
            </a:r>
            <a:r>
              <a:rPr lang="en-US" sz="1200" kern="1200" dirty="0" err="1">
                <a:solidFill>
                  <a:schemeClr val="tx1"/>
                </a:solidFill>
                <a:effectLst/>
                <a:latin typeface="+mn-lt"/>
                <a:ea typeface="+mn-ea"/>
                <a:cs typeface="+mn-cs"/>
              </a:rPr>
              <a:t>Comm</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36</a:t>
            </a:fld>
            <a:endParaRPr lang="en-US"/>
          </a:p>
        </p:txBody>
      </p:sp>
    </p:spTree>
    <p:extLst>
      <p:ext uri="{BB962C8B-B14F-4D97-AF65-F5344CB8AC3E}">
        <p14:creationId xmlns:p14="http://schemas.microsoft.com/office/powerpoint/2010/main" val="3707615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Bar graph of responses Aside from an individual’s family and friends, which part of the community is most responsible for increasing inclusion of people with disabilities? Answered 672 Skipped 126 Green Jewish Federation Dark Blue Jewish Day Schools Light Blue Synagogues Orange Social Organizations Purple Non-Institutional Pink Other (please specify) No PWD</a:t>
            </a:r>
          </a:p>
          <a:p>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37</a:t>
            </a:fld>
            <a:endParaRPr lang="en-US"/>
          </a:p>
        </p:txBody>
      </p:sp>
    </p:spTree>
    <p:extLst>
      <p:ext uri="{BB962C8B-B14F-4D97-AF65-F5344CB8AC3E}">
        <p14:creationId xmlns:p14="http://schemas.microsoft.com/office/powerpoint/2010/main" val="23990715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Table of responses Aside from an individual’s family and friends, which part of the community is most responsible for increasing inclusion of people with disabilities? Answered 672 Skipped 126 Answer Choices Responses  Jewish Federation 23.51% 158 Jewish Day Schools 6.40% 43 Jewish Summer Camps 3.13% 21 Synagogues 31.85% 214 Social Organizations 19.20% 129 Non-Institutional, Non-Membership Jewish Groups (I.E Pop-Up Shabbat, </a:t>
            </a:r>
            <a:r>
              <a:rPr lang="en-US" sz="1200" kern="1200" dirty="0" err="1">
                <a:solidFill>
                  <a:schemeClr val="tx1"/>
                </a:solidFill>
                <a:effectLst/>
                <a:latin typeface="+mn-lt"/>
                <a:ea typeface="+mn-ea"/>
                <a:cs typeface="+mn-cs"/>
              </a:rPr>
              <a:t>Chavurahs</a:t>
            </a:r>
            <a:r>
              <a:rPr lang="en-US" sz="1200" kern="1200" dirty="0">
                <a:solidFill>
                  <a:schemeClr val="tx1"/>
                </a:solidFill>
                <a:effectLst/>
                <a:latin typeface="+mn-lt"/>
                <a:ea typeface="+mn-ea"/>
                <a:cs typeface="+mn-cs"/>
              </a:rPr>
              <a:t>) 11.90%  80 Total 672 No PWD</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38</a:t>
            </a:fld>
            <a:endParaRPr lang="en-US"/>
          </a:p>
        </p:txBody>
      </p:sp>
    </p:spTree>
    <p:extLst>
      <p:ext uri="{BB962C8B-B14F-4D97-AF65-F5344CB8AC3E}">
        <p14:creationId xmlns:p14="http://schemas.microsoft.com/office/powerpoint/2010/main" val="1388246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Table of responses Where in the community do you find the most challenges for inclusion of people with disabilities? Answered 1,544 Skipped 244 Green Jewish Federation Blue Jewish Day Schools Yellow Jewish Summer Camps Light Blue Synagogues Purple Non-Institutional Pink Other (please specify) PWD </a:t>
            </a:r>
            <a:r>
              <a:rPr lang="en-US" sz="1200" kern="1200" dirty="0" err="1">
                <a:solidFill>
                  <a:schemeClr val="tx1"/>
                </a:solidFill>
                <a:effectLst/>
                <a:latin typeface="+mn-lt"/>
                <a:ea typeface="+mn-ea"/>
                <a:cs typeface="+mn-cs"/>
              </a:rPr>
              <a:t>Comm</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39</a:t>
            </a:fld>
            <a:endParaRPr lang="en-US"/>
          </a:p>
        </p:txBody>
      </p:sp>
    </p:spTree>
    <p:extLst>
      <p:ext uri="{BB962C8B-B14F-4D97-AF65-F5344CB8AC3E}">
        <p14:creationId xmlns:p14="http://schemas.microsoft.com/office/powerpoint/2010/main" val="1543631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Table of responses Where in the community do you find the most challenges for inclusion of people with disabilities? Answered 1, 544 Skipped 244 Answer Choices Responses Jewish Federation 4.21% 65 Jewish Day Schools 16.58% 256 Jewish Summer Camps 10.69% 165 Synagogues 15.28% 236 Social Organizations 24.55% 379 Non-Institutional, Non-Membership Jewish Groups (I.E Pop-Up Shabbat, </a:t>
            </a:r>
            <a:r>
              <a:rPr lang="en-US" sz="1200" kern="1200" dirty="0" err="1">
                <a:solidFill>
                  <a:schemeClr val="tx1"/>
                </a:solidFill>
                <a:effectLst/>
                <a:latin typeface="+mn-lt"/>
                <a:ea typeface="+mn-ea"/>
                <a:cs typeface="+mn-cs"/>
              </a:rPr>
              <a:t>Chavurahs</a:t>
            </a:r>
            <a:r>
              <a:rPr lang="en-US" sz="1200" kern="1200" dirty="0">
                <a:solidFill>
                  <a:schemeClr val="tx1"/>
                </a:solidFill>
                <a:effectLst/>
                <a:latin typeface="+mn-lt"/>
                <a:ea typeface="+mn-ea"/>
                <a:cs typeface="+mn-cs"/>
              </a:rPr>
              <a:t>) 13.15% 203 Other (please specify) 15.54% 240 Total 1,544 PWD </a:t>
            </a:r>
            <a:r>
              <a:rPr lang="en-US" sz="1200" kern="1200" dirty="0" err="1">
                <a:solidFill>
                  <a:schemeClr val="tx1"/>
                </a:solidFill>
                <a:effectLst/>
                <a:latin typeface="+mn-lt"/>
                <a:ea typeface="+mn-ea"/>
                <a:cs typeface="+mn-cs"/>
              </a:rPr>
              <a:t>Comm</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40</a:t>
            </a:fld>
            <a:endParaRPr lang="en-US"/>
          </a:p>
        </p:txBody>
      </p:sp>
    </p:spTree>
    <p:extLst>
      <p:ext uri="{BB962C8B-B14F-4D97-AF65-F5344CB8AC3E}">
        <p14:creationId xmlns:p14="http://schemas.microsoft.com/office/powerpoint/2010/main" val="1546623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Bar graph of responses Aside from an individual’s family and friends, which part of the community is most responsible for increasing inclusion of people with disabilities? Answered 672 Skipped 126 Green Jewish Federation Dark Blue Jewish Day Schools Light Blue Synagogues Orange Social Organizations Purple Non-Institutional Pink Other (please specify) No PWD </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41</a:t>
            </a:fld>
            <a:endParaRPr lang="en-US"/>
          </a:p>
        </p:txBody>
      </p:sp>
    </p:spTree>
    <p:extLst>
      <p:ext uri="{BB962C8B-B14F-4D97-AF65-F5344CB8AC3E}">
        <p14:creationId xmlns:p14="http://schemas.microsoft.com/office/powerpoint/2010/main" val="501110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 6:  Bar Graph of responses to what type of disability do you have or does a member of your household have? Answered 1,351 Skipped 437 Green No Disability Blue Autism/Spectrum Disorder Yellow Learning Disability Light blue Developmental Disability Orange Cognitive Disability Purple Intellectual Disability Pink Speech and Language Disability Brown Mental Health Red Other Health Impairment Gray Orthopedic Impairment Green Hearing Loss Blue Deafness  Yellow Vision Impairment , Blank Deaf Blindness Orange Traumatic Brain Injury Dark Purple Neuromuscular Disorder Pink Neurological Disability Beige </a:t>
            </a:r>
            <a:r>
              <a:rPr lang="en-US" sz="1200" kern="1200" dirty="0" err="1">
                <a:solidFill>
                  <a:schemeClr val="tx1"/>
                </a:solidFill>
                <a:effectLst/>
                <a:latin typeface="+mn-lt"/>
                <a:ea typeface="+mn-ea"/>
                <a:cs typeface="+mn-cs"/>
              </a:rPr>
              <a:t>Imuno</a:t>
            </a:r>
            <a:r>
              <a:rPr lang="en-US" sz="1200" kern="1200" dirty="0">
                <a:solidFill>
                  <a:schemeClr val="tx1"/>
                </a:solidFill>
                <a:effectLst/>
                <a:latin typeface="+mn-lt"/>
                <a:ea typeface="+mn-ea"/>
                <a:cs typeface="+mn-cs"/>
              </a:rPr>
              <a:t>-deficiency Disorder Red Other Physical Disability</a:t>
            </a:r>
          </a:p>
          <a:p>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6</a:t>
            </a:fld>
            <a:endParaRPr lang="en-US"/>
          </a:p>
        </p:txBody>
      </p:sp>
    </p:spTree>
    <p:extLst>
      <p:ext uri="{BB962C8B-B14F-4D97-AF65-F5344CB8AC3E}">
        <p14:creationId xmlns:p14="http://schemas.microsoft.com/office/powerpoint/2010/main" val="28927609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Table of responses Where in the community do you find the most challenges for inclusion of people with disabilities? Answered 662 Skipped 136 Answer Choices Responses Jewish Federation 4.08% 27 Jewish Day Schools 9.52% 63 Jewish Summer Camps 12.99% 86 Social Organizations 27.95% 185 Non-Institutional, Non-Membership Jewish Groups ( IE Pop-Up Shabbat, </a:t>
            </a:r>
            <a:r>
              <a:rPr lang="en-US" sz="1200" kern="1200" dirty="0" err="1">
                <a:solidFill>
                  <a:schemeClr val="tx1"/>
                </a:solidFill>
                <a:effectLst/>
                <a:latin typeface="+mn-lt"/>
                <a:ea typeface="+mn-ea"/>
                <a:cs typeface="+mn-cs"/>
              </a:rPr>
              <a:t>Chavurahs</a:t>
            </a:r>
            <a:r>
              <a:rPr lang="en-US" sz="1200" kern="1200" dirty="0">
                <a:solidFill>
                  <a:schemeClr val="tx1"/>
                </a:solidFill>
                <a:effectLst/>
                <a:latin typeface="+mn-lt"/>
                <a:ea typeface="+mn-ea"/>
                <a:cs typeface="+mn-cs"/>
              </a:rPr>
              <a:t>) 17.37% 115 Other (please specify) 17.37% 115 Total 662 No </a:t>
            </a:r>
            <a:r>
              <a:rPr lang="en-US" sz="1200" kern="1200" dirty="0" err="1">
                <a:solidFill>
                  <a:schemeClr val="tx1"/>
                </a:solidFill>
                <a:effectLst/>
                <a:latin typeface="+mn-lt"/>
                <a:ea typeface="+mn-ea"/>
                <a:cs typeface="+mn-cs"/>
              </a:rPr>
              <a:t>PwD</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42</a:t>
            </a:fld>
            <a:endParaRPr lang="en-US"/>
          </a:p>
        </p:txBody>
      </p:sp>
    </p:spTree>
    <p:extLst>
      <p:ext uri="{BB962C8B-B14F-4D97-AF65-F5344CB8AC3E}">
        <p14:creationId xmlns:p14="http://schemas.microsoft.com/office/powerpoint/2010/main" val="2699610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Bar graph of responses Which of the following do you think is the biggest barrier to fully including more people with disabilities in your faith community? Answered 610 Skipped 188 Green Inclusion is Expensive An… Dark Blue There is Prejudice An…. Yellow Religious Leaders and… Orange The Americans With Purple There Aren’t Many People Pink Including People With… PWD </a:t>
            </a:r>
            <a:r>
              <a:rPr lang="en-US" sz="1200" kern="1200" dirty="0" err="1">
                <a:solidFill>
                  <a:schemeClr val="tx1"/>
                </a:solidFill>
                <a:effectLst/>
                <a:latin typeface="+mn-lt"/>
                <a:ea typeface="+mn-ea"/>
                <a:cs typeface="+mn-cs"/>
              </a:rPr>
              <a:t>Comm</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43</a:t>
            </a:fld>
            <a:endParaRPr lang="en-US"/>
          </a:p>
        </p:txBody>
      </p:sp>
    </p:spTree>
    <p:extLst>
      <p:ext uri="{BB962C8B-B14F-4D97-AF65-F5344CB8AC3E}">
        <p14:creationId xmlns:p14="http://schemas.microsoft.com/office/powerpoint/2010/main" val="5433043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46 Bar graph of responses Which of the following do you think is the biggest barrier to fully including more people with disabilities in your faith community? Answered 610 Skipped 188 Green Inclusion is Expensive An… Dark Blue There is Prejudice An…. Yellow Religious Leaders and… Orange The Americans With Purple There Aren’t Many People Pink Including People With Total 1,461 PWD </a:t>
            </a:r>
            <a:r>
              <a:rPr lang="en-US" sz="1200" kern="1200" dirty="0" err="1">
                <a:solidFill>
                  <a:schemeClr val="tx1"/>
                </a:solidFill>
                <a:effectLst/>
                <a:latin typeface="+mn-lt"/>
                <a:ea typeface="+mn-ea"/>
                <a:cs typeface="+mn-cs"/>
              </a:rPr>
              <a:t>Comm</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44</a:t>
            </a:fld>
            <a:endParaRPr lang="en-US"/>
          </a:p>
        </p:txBody>
      </p:sp>
    </p:spTree>
    <p:extLst>
      <p:ext uri="{BB962C8B-B14F-4D97-AF65-F5344CB8AC3E}">
        <p14:creationId xmlns:p14="http://schemas.microsoft.com/office/powerpoint/2010/main" val="17142394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46 Bar graph of responses Which of the following do you think is the biggest barrier to fully including more people with disabilities in your faith community? Answered 610 Skipped 188 Green Inclusion is Expensive An… Dark Blue There is Prejudice An…. Yellow Religious Leaders and… Orange The Americans With Purple There Aren’t Many People Pink Including People With No PWD</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45</a:t>
            </a:fld>
            <a:endParaRPr lang="en-US"/>
          </a:p>
        </p:txBody>
      </p:sp>
    </p:spTree>
    <p:extLst>
      <p:ext uri="{BB962C8B-B14F-4D97-AF65-F5344CB8AC3E}">
        <p14:creationId xmlns:p14="http://schemas.microsoft.com/office/powerpoint/2010/main" val="12935299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Which of the following do you think is the biggest barrier to fully including more people with disabilities with disabilities in your faith community Answered 610 Skipped 188 Answer Choices Responses Answer Choices Responses Inclusion Is Expensive And The Community Has Limited Resources 18.52% 113 There Is Prejudice And Unacknowledged Stigma Against People With Disabilities 28.52% 174 Religious Leaders and Activists Want To Be Inclusive, But They Don’t Know How 18.52% 113 Other Emergencies And Communal Needs Are More Pressing 4.92% 30 The Americans With Disabilities Act (ADA) Exempted Religious Institutions 1.31% 8 There Aren’t Many People With Those In The Community Are Included 10.33% 63 Including People With Disabilities Can Be Complicated And We Don’t Have The Expertise To Serve Every Need 17.87% 109 Total 610 No PWD </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46</a:t>
            </a:fld>
            <a:endParaRPr lang="en-US"/>
          </a:p>
        </p:txBody>
      </p:sp>
    </p:spTree>
    <p:extLst>
      <p:ext uri="{BB962C8B-B14F-4D97-AF65-F5344CB8AC3E}">
        <p14:creationId xmlns:p14="http://schemas.microsoft.com/office/powerpoint/2010/main" val="2771220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6" name="Shape 35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1905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57" name="Shape 35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indent="-19050" algn="r">
              <a:buClr>
                <a:srgbClr val="000000"/>
              </a:buClr>
              <a:buSzPct val="25000"/>
              <a:buFont typeface="Calibri"/>
              <a:buNone/>
            </a:pPr>
            <a:fld id="{00000000-1234-1234-1234-123412341234}" type="slidenum">
              <a:rPr lang="en-US" sz="1200">
                <a:latin typeface="Calibri"/>
                <a:ea typeface="Calibri"/>
                <a:cs typeface="Calibri"/>
                <a:sym typeface="Calibri"/>
              </a:rPr>
              <a:pPr indent="-19050" algn="r">
                <a:buClr>
                  <a:srgbClr val="000000"/>
                </a:buClr>
                <a:buSzPct val="25000"/>
                <a:buFont typeface="Calibri"/>
                <a:buNone/>
              </a:pPr>
              <a:t>47</a:t>
            </a:fld>
            <a:endParaRPr lang="en-US" sz="1200">
              <a:latin typeface="Calibri"/>
              <a:ea typeface="Calibri"/>
              <a:cs typeface="Calibri"/>
              <a:sym typeface="Calibri"/>
            </a:endParaRPr>
          </a:p>
        </p:txBody>
      </p:sp>
    </p:spTree>
    <p:extLst>
      <p:ext uri="{BB962C8B-B14F-4D97-AF65-F5344CB8AC3E}">
        <p14:creationId xmlns:p14="http://schemas.microsoft.com/office/powerpoint/2010/main" val="172422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 7 Table of what type of disability do you have or does a member of your household have? Answered 1,351 Skipped 437 Answer Choices No Disability 19.17% 259 Autism/Spectrum Disorder 18.13% 245 Learning Disability 19.69% 266 Developmental Disability 10.66% 144 Cognitive Disability 9.33% 126 Intellectual Disability 6.74% 91 Speech or Language Impairment 8.22% 111 Mental Health 25.39% 343 Other Health Impairment 10.14% 137 Orthopedic Impairment 15.03% 203 Hearing Loss 15.77% 213 Deafness 3.33%  45 Visual Impairment including Blindness to Blind/Low Vision 6.66% 90 Deaf -Blindness 0.30% 4 Traumatic Brain Injury 3.55% 48 </a:t>
            </a:r>
            <a:r>
              <a:rPr lang="en-US" sz="1200" kern="1200" dirty="0" err="1">
                <a:solidFill>
                  <a:schemeClr val="tx1"/>
                </a:solidFill>
                <a:effectLst/>
                <a:latin typeface="+mn-lt"/>
                <a:ea typeface="+mn-ea"/>
                <a:cs typeface="+mn-cs"/>
              </a:rPr>
              <a:t>Neoromuscular</a:t>
            </a:r>
            <a:r>
              <a:rPr lang="en-US" sz="1200" kern="1200" dirty="0">
                <a:solidFill>
                  <a:schemeClr val="tx1"/>
                </a:solidFill>
                <a:effectLst/>
                <a:latin typeface="+mn-lt"/>
                <a:ea typeface="+mn-ea"/>
                <a:cs typeface="+mn-cs"/>
              </a:rPr>
              <a:t> Disability 7.62% 103 Neurological Disability 11.70% 158 </a:t>
            </a:r>
            <a:r>
              <a:rPr lang="en-US" sz="1200" kern="1200" dirty="0" err="1">
                <a:solidFill>
                  <a:schemeClr val="tx1"/>
                </a:solidFill>
                <a:effectLst/>
                <a:latin typeface="+mn-lt"/>
                <a:ea typeface="+mn-ea"/>
                <a:cs typeface="+mn-cs"/>
              </a:rPr>
              <a:t>Imuno</a:t>
            </a:r>
            <a:r>
              <a:rPr lang="en-US" sz="1200" kern="1200" dirty="0">
                <a:solidFill>
                  <a:schemeClr val="tx1"/>
                </a:solidFill>
                <a:effectLst/>
                <a:latin typeface="+mn-lt"/>
                <a:ea typeface="+mn-ea"/>
                <a:cs typeface="+mn-cs"/>
              </a:rPr>
              <a:t>-Deficiency Disorder 5.26% 71 Other physical disability 13.77% 186 Total Respondents 1,351</a:t>
            </a:r>
          </a:p>
          <a:p>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7</a:t>
            </a:fld>
            <a:endParaRPr lang="en-US"/>
          </a:p>
        </p:txBody>
      </p:sp>
    </p:spTree>
    <p:extLst>
      <p:ext uri="{BB962C8B-B14F-4D97-AF65-F5344CB8AC3E}">
        <p14:creationId xmlns:p14="http://schemas.microsoft.com/office/powerpoint/2010/main" val="3079161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 8  Bar Graph of responses to Do you feel that people with disabilities are encouraged to serve on the boards and committees of your faith based institutions with percentages  from 0-100%. Answer 1,568 Skipped 220 Green Yes  Purple Sometimes  Yellow No  Blue I Don’t Know  Orange I Am Not Active In An…</a:t>
            </a:r>
          </a:p>
          <a:p>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8</a:t>
            </a:fld>
            <a:endParaRPr lang="en-US"/>
          </a:p>
        </p:txBody>
      </p:sp>
    </p:spTree>
    <p:extLst>
      <p:ext uri="{BB962C8B-B14F-4D97-AF65-F5344CB8AC3E}">
        <p14:creationId xmlns:p14="http://schemas.microsoft.com/office/powerpoint/2010/main" val="3277504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Bar graph Do you know of any clergy or staff with disabilities at your own faith based organizations?  Green yes No purple Yellow I don’t know Blue I am not active in an</a:t>
            </a:r>
          </a:p>
          <a:p>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9</a:t>
            </a:fld>
            <a:endParaRPr lang="en-US"/>
          </a:p>
        </p:txBody>
      </p:sp>
    </p:spTree>
    <p:extLst>
      <p:ext uri="{BB962C8B-B14F-4D97-AF65-F5344CB8AC3E}">
        <p14:creationId xmlns:p14="http://schemas.microsoft.com/office/powerpoint/2010/main" val="2051025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Bar graph Do you know of any clergy or staff with disabilities at your own faith based organizations?  Green yes No purple Yellow I don’t know Blue I am not active in an</a:t>
            </a:r>
          </a:p>
          <a:p>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10</a:t>
            </a:fld>
            <a:endParaRPr lang="en-US"/>
          </a:p>
        </p:txBody>
      </p:sp>
    </p:spTree>
    <p:extLst>
      <p:ext uri="{BB962C8B-B14F-4D97-AF65-F5344CB8AC3E}">
        <p14:creationId xmlns:p14="http://schemas.microsoft.com/office/powerpoint/2010/main" val="1660483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Table of responses to Do you know of any clergy or staff with disabilities at your own faith based organizations? Answer choices Yes  13.91% 218 No 54.24% 850 I Don’t Know 23.74% 372 I am not active in any faith based organizations 8.10% 127 Total 1,567</a:t>
            </a:r>
          </a:p>
          <a:p>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11</a:t>
            </a:fld>
            <a:endParaRPr lang="en-US"/>
          </a:p>
        </p:txBody>
      </p:sp>
    </p:spTree>
    <p:extLst>
      <p:ext uri="{BB962C8B-B14F-4D97-AF65-F5344CB8AC3E}">
        <p14:creationId xmlns:p14="http://schemas.microsoft.com/office/powerpoint/2010/main" val="3306075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BF6F"/>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6014" y="4791407"/>
            <a:ext cx="1381743" cy="336541"/>
          </a:xfrm>
          <a:prstGeom prst="rect">
            <a:avLst/>
          </a:prstGeom>
        </p:spPr>
      </p:pic>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192501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graphicFrame>
        <p:nvGraphicFramePr>
          <p:cNvPr id="5" name="Table 4"/>
          <p:cNvGraphicFramePr>
            <a:graphicFrameLocks noGrp="1"/>
          </p:cNvGraphicFramePr>
          <p:nvPr userDrawn="1">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2719995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Tree>
    <p:extLst>
      <p:ext uri="{BB962C8B-B14F-4D97-AF65-F5344CB8AC3E}">
        <p14:creationId xmlns:p14="http://schemas.microsoft.com/office/powerpoint/2010/main" val="2035445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4115713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graphicFrame>
        <p:nvGraphicFramePr>
          <p:cNvPr id="5" name="Table 4"/>
          <p:cNvGraphicFramePr>
            <a:graphicFrameLocks noGrp="1"/>
          </p:cNvGraphicFramePr>
          <p:nvPr userDrawn="1">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96292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Tree>
    <p:extLst>
      <p:ext uri="{BB962C8B-B14F-4D97-AF65-F5344CB8AC3E}">
        <p14:creationId xmlns:p14="http://schemas.microsoft.com/office/powerpoint/2010/main" val="259559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787074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graphicFrame>
        <p:nvGraphicFramePr>
          <p:cNvPr id="5" name="Table 4"/>
          <p:cNvGraphicFramePr>
            <a:graphicFrameLocks noGrp="1"/>
          </p:cNvGraphicFramePr>
          <p:nvPr userDrawn="1">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3667178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Tree>
    <p:extLst>
      <p:ext uri="{BB962C8B-B14F-4D97-AF65-F5344CB8AC3E}">
        <p14:creationId xmlns:p14="http://schemas.microsoft.com/office/powerpoint/2010/main" val="2457890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103348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graphicFrame>
        <p:nvGraphicFramePr>
          <p:cNvPr id="5" name="Table 4"/>
          <p:cNvGraphicFramePr>
            <a:graphicFrameLocks noGrp="1"/>
          </p:cNvGraphicFramePr>
          <p:nvPr userDrawn="1">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3497873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Tree>
    <p:extLst>
      <p:ext uri="{BB962C8B-B14F-4D97-AF65-F5344CB8AC3E}">
        <p14:creationId xmlns:p14="http://schemas.microsoft.com/office/powerpoint/2010/main" val="3168840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2427470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graphicFrame>
        <p:nvGraphicFramePr>
          <p:cNvPr id="5" name="Table 4"/>
          <p:cNvGraphicFramePr>
            <a:graphicFrameLocks noGrp="1"/>
          </p:cNvGraphicFramePr>
          <p:nvPr userDrawn="1">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269612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Tree>
    <p:extLst>
      <p:ext uri="{BB962C8B-B14F-4D97-AF65-F5344CB8AC3E}">
        <p14:creationId xmlns:p14="http://schemas.microsoft.com/office/powerpoint/2010/main" val="1820780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1167188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graphicFrame>
        <p:nvGraphicFramePr>
          <p:cNvPr id="5" name="Table 4"/>
          <p:cNvGraphicFramePr>
            <a:graphicFrameLocks noGrp="1"/>
          </p:cNvGraphicFramePr>
          <p:nvPr userDrawn="1">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384649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Tree>
    <p:extLst>
      <p:ext uri="{BB962C8B-B14F-4D97-AF65-F5344CB8AC3E}">
        <p14:creationId xmlns:p14="http://schemas.microsoft.com/office/powerpoint/2010/main" val="479868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900206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graphicFrame>
        <p:nvGraphicFramePr>
          <p:cNvPr id="5" name="Table 4"/>
          <p:cNvGraphicFramePr>
            <a:graphicFrameLocks noGrp="1"/>
          </p:cNvGraphicFramePr>
          <p:nvPr userDrawn="1">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378089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RespectAbility Title Slide">
    <p:spTree>
      <p:nvGrpSpPr>
        <p:cNvPr id="1" name="Shape 13"/>
        <p:cNvGrpSpPr/>
        <p:nvPr/>
      </p:nvGrpSpPr>
      <p:grpSpPr>
        <a:xfrm>
          <a:off x="0" y="0"/>
          <a:ext cx="0" cy="0"/>
          <a:chOff x="0" y="0"/>
          <a:chExt cx="0" cy="0"/>
        </a:xfrm>
      </p:grpSpPr>
      <p:pic>
        <p:nvPicPr>
          <p:cNvPr id="14" name="Shape 14"/>
          <p:cNvPicPr preferRelativeResize="0"/>
          <p:nvPr/>
        </p:nvPicPr>
        <p:blipFill rotWithShape="1">
          <a:blip r:embed="rId2">
            <a:alphaModFix/>
          </a:blip>
          <a:srcRect/>
          <a:stretch/>
        </p:blipFill>
        <p:spPr>
          <a:xfrm>
            <a:off x="-96839" y="4727975"/>
            <a:ext cx="3403083" cy="488075"/>
          </a:xfrm>
          <a:prstGeom prst="rect">
            <a:avLst/>
          </a:prstGeom>
          <a:noFill/>
          <a:ln>
            <a:noFill/>
          </a:ln>
        </p:spPr>
      </p:pic>
      <p:sp>
        <p:nvSpPr>
          <p:cNvPr id="15" name="Shape 15"/>
          <p:cNvSpPr/>
          <p:nvPr/>
        </p:nvSpPr>
        <p:spPr>
          <a:xfrm>
            <a:off x="3276600" y="4800600"/>
            <a:ext cx="5867400" cy="342900"/>
          </a:xfrm>
          <a:prstGeom prst="rect">
            <a:avLst/>
          </a:prstGeom>
          <a:solidFill>
            <a:srgbClr val="FF0000"/>
          </a:solidFill>
          <a:ln w="25400" cap="flat" cmpd="sng">
            <a:solidFill>
              <a:srgbClr val="FF0000"/>
            </a:solidFill>
            <a:prstDash val="solid"/>
            <a:round/>
            <a:headEnd type="none" w="med" len="med"/>
            <a:tailEnd type="none" w="med" len="med"/>
          </a:ln>
        </p:spPr>
        <p:txBody>
          <a:bodyPr wrap="square" lIns="68450" tIns="34217" rIns="68450" bIns="34217" anchor="ctr" anchorCtr="0">
            <a:noAutofit/>
          </a:bodyPr>
          <a:lstStyle/>
          <a:p>
            <a:pPr indent="-85717" algn="ctr" defTabSz="685800">
              <a:buClr>
                <a:srgbClr val="000000"/>
              </a:buClr>
              <a:buFont typeface="Arial"/>
              <a:buNone/>
            </a:pPr>
            <a:endParaRPr sz="1425" kern="0">
              <a:solidFill>
                <a:srgbClr val="FFFFFF"/>
              </a:solidFill>
              <a:latin typeface="Verdana"/>
              <a:ea typeface="Verdana"/>
              <a:cs typeface="Verdana"/>
              <a:sym typeface="Verdana"/>
            </a:endParaRPr>
          </a:p>
        </p:txBody>
      </p:sp>
      <p:sp>
        <p:nvSpPr>
          <p:cNvPr id="16" name="Shape 16"/>
          <p:cNvSpPr/>
          <p:nvPr/>
        </p:nvSpPr>
        <p:spPr>
          <a:xfrm>
            <a:off x="8561390" y="4833942"/>
            <a:ext cx="577851" cy="275035"/>
          </a:xfrm>
          <a:prstGeom prst="rect">
            <a:avLst/>
          </a:prstGeom>
          <a:noFill/>
          <a:ln>
            <a:noFill/>
          </a:ln>
        </p:spPr>
        <p:txBody>
          <a:bodyPr wrap="square" lIns="68450" tIns="34217" rIns="68450" bIns="34217" anchor="t" anchorCtr="0">
            <a:noAutofit/>
          </a:bodyPr>
          <a:lstStyle/>
          <a:p>
            <a:pPr indent="-21431" defTabSz="685800">
              <a:buClr>
                <a:srgbClr val="003399"/>
              </a:buClr>
              <a:buSzPct val="25000"/>
              <a:buFont typeface="Verdana"/>
              <a:buNone/>
            </a:pPr>
            <a:fld id="{00000000-1234-1234-1234-123412341234}" type="slidenum">
              <a:rPr lang="en-US" sz="1425" kern="0">
                <a:solidFill>
                  <a:srgbClr val="003399"/>
                </a:solidFill>
                <a:latin typeface="Verdana"/>
                <a:ea typeface="Verdana"/>
                <a:cs typeface="Verdana"/>
                <a:sym typeface="Verdana"/>
              </a:rPr>
              <a:pPr indent="-21431" defTabSz="685800">
                <a:buClr>
                  <a:srgbClr val="003399"/>
                </a:buClr>
                <a:buSzPct val="25000"/>
                <a:buFont typeface="Verdana"/>
                <a:buNone/>
              </a:pPr>
              <a:t>‹#›</a:t>
            </a:fld>
            <a:endParaRPr lang="en-US" sz="1425" kern="0">
              <a:solidFill>
                <a:srgbClr val="003399"/>
              </a:solidFill>
              <a:latin typeface="Verdana"/>
              <a:ea typeface="Verdana"/>
              <a:cs typeface="Verdana"/>
              <a:sym typeface="Verdana"/>
            </a:endParaRPr>
          </a:p>
        </p:txBody>
      </p:sp>
      <p:sp>
        <p:nvSpPr>
          <p:cNvPr id="17" name="Shape 17"/>
          <p:cNvSpPr/>
          <p:nvPr/>
        </p:nvSpPr>
        <p:spPr>
          <a:xfrm>
            <a:off x="0" y="4743464"/>
            <a:ext cx="9144000" cy="400049"/>
          </a:xfrm>
          <a:prstGeom prst="rect">
            <a:avLst/>
          </a:prstGeom>
          <a:solidFill>
            <a:schemeClr val="lt1"/>
          </a:solidFill>
          <a:ln w="25400" cap="flat" cmpd="sng">
            <a:solidFill>
              <a:schemeClr val="lt1"/>
            </a:solidFill>
            <a:prstDash val="solid"/>
            <a:round/>
            <a:headEnd type="none" w="med" len="med"/>
            <a:tailEnd type="none" w="med" len="med"/>
          </a:ln>
        </p:spPr>
        <p:txBody>
          <a:bodyPr wrap="square" lIns="68450" tIns="34217" rIns="68450" bIns="34217" anchor="ctr" anchorCtr="0">
            <a:noAutofit/>
          </a:bodyPr>
          <a:lstStyle/>
          <a:p>
            <a:pPr indent="-85717" algn="ctr" defTabSz="685800">
              <a:buClr>
                <a:srgbClr val="000000"/>
              </a:buClr>
              <a:buFont typeface="Arial"/>
              <a:buNone/>
            </a:pPr>
            <a:endParaRPr sz="1425" kern="0">
              <a:solidFill>
                <a:srgbClr val="FFFFFF"/>
              </a:solidFill>
              <a:latin typeface="Verdana"/>
              <a:ea typeface="Verdana"/>
              <a:cs typeface="Verdana"/>
              <a:sym typeface="Verdana"/>
            </a:endParaRPr>
          </a:p>
        </p:txBody>
      </p:sp>
      <p:sp>
        <p:nvSpPr>
          <p:cNvPr id="18" name="Shape 18"/>
          <p:cNvSpPr txBox="1">
            <a:spLocks noGrp="1"/>
          </p:cNvSpPr>
          <p:nvPr>
            <p:ph type="subTitle" idx="1"/>
          </p:nvPr>
        </p:nvSpPr>
        <p:spPr>
          <a:xfrm>
            <a:off x="1371619" y="3257564"/>
            <a:ext cx="6400799" cy="800099"/>
          </a:xfrm>
          <a:prstGeom prst="rect">
            <a:avLst/>
          </a:prstGeom>
          <a:noFill/>
          <a:ln>
            <a:noFill/>
          </a:ln>
        </p:spPr>
        <p:txBody>
          <a:bodyPr wrap="square" lIns="91416" tIns="91416" rIns="91416" bIns="91416" anchor="t" anchorCtr="0"/>
          <a:lstStyle>
            <a:lvl1pPr marL="0" marR="0" lvl="0" indent="0" algn="ctr" rtl="0">
              <a:lnSpc>
                <a:spcPct val="100000"/>
              </a:lnSpc>
              <a:spcBef>
                <a:spcPts val="270"/>
              </a:spcBef>
              <a:spcAft>
                <a:spcPts val="0"/>
              </a:spcAft>
              <a:buClr>
                <a:srgbClr val="888888"/>
              </a:buClr>
              <a:buSzPct val="100000"/>
              <a:buFont typeface="Arial"/>
              <a:buNone/>
              <a:defRPr sz="1425" b="0" i="0" u="none" strike="noStrike" cap="none">
                <a:solidFill>
                  <a:srgbClr val="888888"/>
                </a:solidFill>
                <a:latin typeface="Calibri"/>
                <a:ea typeface="Calibri"/>
                <a:cs typeface="Calibri"/>
                <a:sym typeface="Calibri"/>
              </a:defRPr>
            </a:lvl1pPr>
            <a:lvl2pPr marL="342386" marR="0" lvl="1" indent="-9045" algn="ctr" rtl="0">
              <a:lnSpc>
                <a:spcPct val="100000"/>
              </a:lnSpc>
              <a:spcBef>
                <a:spcPts val="420"/>
              </a:spcBef>
              <a:spcAft>
                <a:spcPts val="0"/>
              </a:spcAft>
              <a:buClr>
                <a:srgbClr val="888888"/>
              </a:buClr>
              <a:buSzPct val="100000"/>
              <a:buFont typeface="Arial"/>
              <a:buNone/>
              <a:defRPr sz="2100" b="0" i="0" u="none" strike="noStrike" cap="none">
                <a:solidFill>
                  <a:srgbClr val="888888"/>
                </a:solidFill>
                <a:latin typeface="Calibri"/>
                <a:ea typeface="Calibri"/>
                <a:cs typeface="Calibri"/>
                <a:sym typeface="Calibri"/>
              </a:defRPr>
            </a:lvl2pPr>
            <a:lvl3pPr marL="684770" marR="0" lvl="2" indent="-8563" algn="ctr" rtl="0">
              <a:lnSpc>
                <a:spcPct val="100000"/>
              </a:lnSpc>
              <a:spcBef>
                <a:spcPts val="360"/>
              </a:spcBef>
              <a:spcAft>
                <a:spcPts val="0"/>
              </a:spcAft>
              <a:buClr>
                <a:srgbClr val="888888"/>
              </a:buClr>
              <a:buSzPct val="100000"/>
              <a:buFont typeface="Arial"/>
              <a:buNone/>
              <a:defRPr sz="1800" b="0" i="0" u="none" strike="noStrike" cap="none">
                <a:solidFill>
                  <a:srgbClr val="888888"/>
                </a:solidFill>
                <a:latin typeface="Calibri"/>
                <a:ea typeface="Calibri"/>
                <a:cs typeface="Calibri"/>
                <a:sym typeface="Calibri"/>
              </a:defRPr>
            </a:lvl3pPr>
            <a:lvl4pPr marL="1027155" marR="0" lvl="3" indent="-8082" algn="ctr" rtl="0">
              <a:lnSpc>
                <a:spcPct val="100000"/>
              </a:lnSpc>
              <a:spcBef>
                <a:spcPts val="300"/>
              </a:spcBef>
              <a:spcAft>
                <a:spcPts val="0"/>
              </a:spcAft>
              <a:buClr>
                <a:srgbClr val="888888"/>
              </a:buClr>
              <a:buSzPct val="100000"/>
              <a:buFont typeface="Arial"/>
              <a:buNone/>
              <a:defRPr sz="1500" b="0" i="0" u="none" strike="noStrike" cap="none">
                <a:solidFill>
                  <a:srgbClr val="888888"/>
                </a:solidFill>
                <a:latin typeface="Calibri"/>
                <a:ea typeface="Calibri"/>
                <a:cs typeface="Calibri"/>
                <a:sym typeface="Calibri"/>
              </a:defRPr>
            </a:lvl4pPr>
            <a:lvl5pPr marL="1369540" marR="0" lvl="4" indent="-7601" algn="ctr" rtl="0">
              <a:lnSpc>
                <a:spcPct val="100000"/>
              </a:lnSpc>
              <a:spcBef>
                <a:spcPts val="300"/>
              </a:spcBef>
              <a:spcAft>
                <a:spcPts val="0"/>
              </a:spcAft>
              <a:buClr>
                <a:srgbClr val="888888"/>
              </a:buClr>
              <a:buSzPct val="100000"/>
              <a:buFont typeface="Arial"/>
              <a:buNone/>
              <a:defRPr sz="1500" b="0" i="0" u="none" strike="noStrike" cap="none">
                <a:solidFill>
                  <a:srgbClr val="888888"/>
                </a:solidFill>
                <a:latin typeface="Calibri"/>
                <a:ea typeface="Calibri"/>
                <a:cs typeface="Calibri"/>
                <a:sym typeface="Calibri"/>
              </a:defRPr>
            </a:lvl5pPr>
            <a:lvl6pPr marL="1711928" marR="0" lvl="5" indent="-7121" algn="ctr" rtl="0">
              <a:lnSpc>
                <a:spcPct val="100000"/>
              </a:lnSpc>
              <a:spcBef>
                <a:spcPts val="300"/>
              </a:spcBef>
              <a:spcAft>
                <a:spcPts val="0"/>
              </a:spcAft>
              <a:buClr>
                <a:srgbClr val="888888"/>
              </a:buClr>
              <a:buSzPct val="100000"/>
              <a:buFont typeface="Arial"/>
              <a:buNone/>
              <a:defRPr sz="1500" b="0" i="0" u="none" strike="noStrike" cap="none">
                <a:solidFill>
                  <a:srgbClr val="888888"/>
                </a:solidFill>
                <a:latin typeface="Calibri"/>
                <a:ea typeface="Calibri"/>
                <a:cs typeface="Calibri"/>
                <a:sym typeface="Calibri"/>
              </a:defRPr>
            </a:lvl6pPr>
            <a:lvl7pPr marL="2054310" marR="0" lvl="6" indent="-6638" algn="ctr" rtl="0">
              <a:lnSpc>
                <a:spcPct val="100000"/>
              </a:lnSpc>
              <a:spcBef>
                <a:spcPts val="300"/>
              </a:spcBef>
              <a:spcAft>
                <a:spcPts val="0"/>
              </a:spcAft>
              <a:buClr>
                <a:srgbClr val="888888"/>
              </a:buClr>
              <a:buSzPct val="100000"/>
              <a:buFont typeface="Arial"/>
              <a:buNone/>
              <a:defRPr sz="1500" b="0" i="0" u="none" strike="noStrike" cap="none">
                <a:solidFill>
                  <a:srgbClr val="888888"/>
                </a:solidFill>
                <a:latin typeface="Calibri"/>
                <a:ea typeface="Calibri"/>
                <a:cs typeface="Calibri"/>
                <a:sym typeface="Calibri"/>
              </a:defRPr>
            </a:lvl7pPr>
            <a:lvl8pPr marL="2396695" marR="0" lvl="7" indent="-6160" algn="ctr" rtl="0">
              <a:lnSpc>
                <a:spcPct val="100000"/>
              </a:lnSpc>
              <a:spcBef>
                <a:spcPts val="300"/>
              </a:spcBef>
              <a:spcAft>
                <a:spcPts val="0"/>
              </a:spcAft>
              <a:buClr>
                <a:srgbClr val="888888"/>
              </a:buClr>
              <a:buSzPct val="100000"/>
              <a:buFont typeface="Arial"/>
              <a:buNone/>
              <a:defRPr sz="1500" b="0" i="0" u="none" strike="noStrike" cap="none">
                <a:solidFill>
                  <a:srgbClr val="888888"/>
                </a:solidFill>
                <a:latin typeface="Calibri"/>
                <a:ea typeface="Calibri"/>
                <a:cs typeface="Calibri"/>
                <a:sym typeface="Calibri"/>
              </a:defRPr>
            </a:lvl8pPr>
            <a:lvl9pPr marL="2739077" marR="0" lvl="8" indent="-5678" algn="ctr" rtl="0">
              <a:lnSpc>
                <a:spcPct val="100000"/>
              </a:lnSpc>
              <a:spcBef>
                <a:spcPts val="300"/>
              </a:spcBef>
              <a:spcAft>
                <a:spcPts val="0"/>
              </a:spcAft>
              <a:buClr>
                <a:srgbClr val="888888"/>
              </a:buClr>
              <a:buSzPct val="100000"/>
              <a:buFont typeface="Arial"/>
              <a:buNone/>
              <a:defRPr sz="15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636611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685800" y="1597823"/>
            <a:ext cx="7772400" cy="1102517"/>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425"/>
            </a:lvl2pPr>
            <a:lvl3pPr lvl="2" indent="0">
              <a:spcBef>
                <a:spcPts val="0"/>
              </a:spcBef>
              <a:buSzPct val="100000"/>
              <a:buFont typeface="Arial"/>
              <a:buNone/>
              <a:defRPr sz="1425"/>
            </a:lvl3pPr>
            <a:lvl4pPr lvl="3" indent="0">
              <a:spcBef>
                <a:spcPts val="0"/>
              </a:spcBef>
              <a:buSzPct val="100000"/>
              <a:buFont typeface="Arial"/>
              <a:buNone/>
              <a:defRPr sz="1425"/>
            </a:lvl4pPr>
            <a:lvl5pPr lvl="4" indent="0">
              <a:spcBef>
                <a:spcPts val="0"/>
              </a:spcBef>
              <a:buSzPct val="100000"/>
              <a:buFont typeface="Arial"/>
              <a:buNone/>
              <a:defRPr sz="1425"/>
            </a:lvl5pPr>
            <a:lvl6pPr lvl="5" indent="0">
              <a:spcBef>
                <a:spcPts val="0"/>
              </a:spcBef>
              <a:buSzPct val="100000"/>
              <a:buFont typeface="Arial"/>
              <a:buNone/>
              <a:defRPr sz="1425"/>
            </a:lvl6pPr>
            <a:lvl7pPr lvl="6" indent="0">
              <a:spcBef>
                <a:spcPts val="0"/>
              </a:spcBef>
              <a:buSzPct val="100000"/>
              <a:buFont typeface="Arial"/>
              <a:buNone/>
              <a:defRPr sz="1425"/>
            </a:lvl7pPr>
            <a:lvl8pPr lvl="7" indent="0">
              <a:spcBef>
                <a:spcPts val="0"/>
              </a:spcBef>
              <a:buSzPct val="100000"/>
              <a:buFont typeface="Arial"/>
              <a:buNone/>
              <a:defRPr sz="1425"/>
            </a:lvl8pPr>
            <a:lvl9pPr lvl="8" indent="0">
              <a:spcBef>
                <a:spcPts val="0"/>
              </a:spcBef>
              <a:buSzPct val="100000"/>
              <a:buFont typeface="Arial"/>
              <a:buNone/>
              <a:defRPr sz="1425"/>
            </a:lvl9pPr>
          </a:lstStyle>
          <a:p>
            <a:endParaRPr/>
          </a:p>
        </p:txBody>
      </p:sp>
      <p:sp>
        <p:nvSpPr>
          <p:cNvPr id="21" name="Shape 21"/>
          <p:cNvSpPr txBox="1">
            <a:spLocks noGrp="1"/>
          </p:cNvSpPr>
          <p:nvPr>
            <p:ph type="subTitle" idx="1"/>
          </p:nvPr>
        </p:nvSpPr>
        <p:spPr>
          <a:xfrm>
            <a:off x="1371619" y="2914650"/>
            <a:ext cx="6400799" cy="1314450"/>
          </a:xfrm>
          <a:prstGeom prst="rect">
            <a:avLst/>
          </a:prstGeom>
          <a:noFill/>
          <a:ln>
            <a:noFill/>
          </a:ln>
        </p:spPr>
        <p:txBody>
          <a:bodyPr wrap="square" lIns="91416" tIns="91416" rIns="91416" bIns="91416" anchor="t" anchorCtr="0"/>
          <a:lstStyle>
            <a:lvl1pPr marL="0" marR="0" lvl="0" indent="0" algn="ctr" rtl="0">
              <a:lnSpc>
                <a:spcPct val="100000"/>
              </a:lnSpc>
              <a:spcBef>
                <a:spcPts val="480"/>
              </a:spcBef>
              <a:spcAft>
                <a:spcPts val="0"/>
              </a:spcAft>
              <a:buClr>
                <a:srgbClr val="888888"/>
              </a:buClr>
              <a:buSzPct val="100000"/>
              <a:buFont typeface="Arial"/>
              <a:buNone/>
              <a:defRPr sz="2400" b="0" i="0" u="none" strike="noStrike" cap="none">
                <a:solidFill>
                  <a:srgbClr val="888888"/>
                </a:solidFill>
                <a:latin typeface="Calibri"/>
                <a:ea typeface="Calibri"/>
                <a:cs typeface="Calibri"/>
                <a:sym typeface="Calibri"/>
              </a:defRPr>
            </a:lvl1pPr>
            <a:lvl2pPr marL="342386" marR="0" lvl="1" indent="-9045" algn="ctr" rtl="0">
              <a:lnSpc>
                <a:spcPct val="100000"/>
              </a:lnSpc>
              <a:spcBef>
                <a:spcPts val="420"/>
              </a:spcBef>
              <a:spcAft>
                <a:spcPts val="0"/>
              </a:spcAft>
              <a:buClr>
                <a:srgbClr val="888888"/>
              </a:buClr>
              <a:buSzPct val="100000"/>
              <a:buFont typeface="Arial"/>
              <a:buNone/>
              <a:defRPr sz="2100" b="0" i="0" u="none" strike="noStrike" cap="none">
                <a:solidFill>
                  <a:srgbClr val="888888"/>
                </a:solidFill>
                <a:latin typeface="Calibri"/>
                <a:ea typeface="Calibri"/>
                <a:cs typeface="Calibri"/>
                <a:sym typeface="Calibri"/>
              </a:defRPr>
            </a:lvl2pPr>
            <a:lvl3pPr marL="684770" marR="0" lvl="2" indent="-8563" algn="ctr" rtl="0">
              <a:lnSpc>
                <a:spcPct val="100000"/>
              </a:lnSpc>
              <a:spcBef>
                <a:spcPts val="360"/>
              </a:spcBef>
              <a:spcAft>
                <a:spcPts val="0"/>
              </a:spcAft>
              <a:buClr>
                <a:srgbClr val="888888"/>
              </a:buClr>
              <a:buSzPct val="100000"/>
              <a:buFont typeface="Arial"/>
              <a:buNone/>
              <a:defRPr sz="1800" b="0" i="0" u="none" strike="noStrike" cap="none">
                <a:solidFill>
                  <a:srgbClr val="888888"/>
                </a:solidFill>
                <a:latin typeface="Calibri"/>
                <a:ea typeface="Calibri"/>
                <a:cs typeface="Calibri"/>
                <a:sym typeface="Calibri"/>
              </a:defRPr>
            </a:lvl3pPr>
            <a:lvl4pPr marL="1027155" marR="0" lvl="3" indent="-8082" algn="ctr" rtl="0">
              <a:lnSpc>
                <a:spcPct val="100000"/>
              </a:lnSpc>
              <a:spcBef>
                <a:spcPts val="300"/>
              </a:spcBef>
              <a:spcAft>
                <a:spcPts val="0"/>
              </a:spcAft>
              <a:buClr>
                <a:srgbClr val="888888"/>
              </a:buClr>
              <a:buSzPct val="100000"/>
              <a:buFont typeface="Arial"/>
              <a:buNone/>
              <a:defRPr sz="1500" b="0" i="0" u="none" strike="noStrike" cap="none">
                <a:solidFill>
                  <a:srgbClr val="888888"/>
                </a:solidFill>
                <a:latin typeface="Calibri"/>
                <a:ea typeface="Calibri"/>
                <a:cs typeface="Calibri"/>
                <a:sym typeface="Calibri"/>
              </a:defRPr>
            </a:lvl4pPr>
            <a:lvl5pPr marL="1369540" marR="0" lvl="4" indent="-7601" algn="ctr" rtl="0">
              <a:lnSpc>
                <a:spcPct val="100000"/>
              </a:lnSpc>
              <a:spcBef>
                <a:spcPts val="300"/>
              </a:spcBef>
              <a:spcAft>
                <a:spcPts val="0"/>
              </a:spcAft>
              <a:buClr>
                <a:srgbClr val="888888"/>
              </a:buClr>
              <a:buSzPct val="100000"/>
              <a:buFont typeface="Arial"/>
              <a:buNone/>
              <a:defRPr sz="1500" b="0" i="0" u="none" strike="noStrike" cap="none">
                <a:solidFill>
                  <a:srgbClr val="888888"/>
                </a:solidFill>
                <a:latin typeface="Calibri"/>
                <a:ea typeface="Calibri"/>
                <a:cs typeface="Calibri"/>
                <a:sym typeface="Calibri"/>
              </a:defRPr>
            </a:lvl5pPr>
            <a:lvl6pPr marL="1711928" marR="0" lvl="5" indent="-7121" algn="ctr" rtl="0">
              <a:lnSpc>
                <a:spcPct val="100000"/>
              </a:lnSpc>
              <a:spcBef>
                <a:spcPts val="300"/>
              </a:spcBef>
              <a:spcAft>
                <a:spcPts val="0"/>
              </a:spcAft>
              <a:buClr>
                <a:srgbClr val="888888"/>
              </a:buClr>
              <a:buSzPct val="100000"/>
              <a:buFont typeface="Arial"/>
              <a:buNone/>
              <a:defRPr sz="1500" b="0" i="0" u="none" strike="noStrike" cap="none">
                <a:solidFill>
                  <a:srgbClr val="888888"/>
                </a:solidFill>
                <a:latin typeface="Calibri"/>
                <a:ea typeface="Calibri"/>
                <a:cs typeface="Calibri"/>
                <a:sym typeface="Calibri"/>
              </a:defRPr>
            </a:lvl6pPr>
            <a:lvl7pPr marL="2054310" marR="0" lvl="6" indent="-6638" algn="ctr" rtl="0">
              <a:lnSpc>
                <a:spcPct val="100000"/>
              </a:lnSpc>
              <a:spcBef>
                <a:spcPts val="300"/>
              </a:spcBef>
              <a:spcAft>
                <a:spcPts val="0"/>
              </a:spcAft>
              <a:buClr>
                <a:srgbClr val="888888"/>
              </a:buClr>
              <a:buSzPct val="100000"/>
              <a:buFont typeface="Arial"/>
              <a:buNone/>
              <a:defRPr sz="1500" b="0" i="0" u="none" strike="noStrike" cap="none">
                <a:solidFill>
                  <a:srgbClr val="888888"/>
                </a:solidFill>
                <a:latin typeface="Calibri"/>
                <a:ea typeface="Calibri"/>
                <a:cs typeface="Calibri"/>
                <a:sym typeface="Calibri"/>
              </a:defRPr>
            </a:lvl7pPr>
            <a:lvl8pPr marL="2396695" marR="0" lvl="7" indent="-6160" algn="ctr" rtl="0">
              <a:lnSpc>
                <a:spcPct val="100000"/>
              </a:lnSpc>
              <a:spcBef>
                <a:spcPts val="300"/>
              </a:spcBef>
              <a:spcAft>
                <a:spcPts val="0"/>
              </a:spcAft>
              <a:buClr>
                <a:srgbClr val="888888"/>
              </a:buClr>
              <a:buSzPct val="100000"/>
              <a:buFont typeface="Arial"/>
              <a:buNone/>
              <a:defRPr sz="1500" b="0" i="0" u="none" strike="noStrike" cap="none">
                <a:solidFill>
                  <a:srgbClr val="888888"/>
                </a:solidFill>
                <a:latin typeface="Calibri"/>
                <a:ea typeface="Calibri"/>
                <a:cs typeface="Calibri"/>
                <a:sym typeface="Calibri"/>
              </a:defRPr>
            </a:lvl8pPr>
            <a:lvl9pPr marL="2739077" marR="0" lvl="8" indent="-5678" algn="ctr" rtl="0">
              <a:lnSpc>
                <a:spcPct val="100000"/>
              </a:lnSpc>
              <a:spcBef>
                <a:spcPts val="300"/>
              </a:spcBef>
              <a:spcAft>
                <a:spcPts val="0"/>
              </a:spcAft>
              <a:buClr>
                <a:srgbClr val="888888"/>
              </a:buClr>
              <a:buSzPct val="100000"/>
              <a:buFont typeface="Arial"/>
              <a:buNone/>
              <a:defRPr sz="1500" b="0" i="0" u="none" strike="noStrike" cap="none">
                <a:solidFill>
                  <a:srgbClr val="888888"/>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457206" y="4767264"/>
            <a:ext cx="2133599" cy="273844"/>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900" b="0" i="0" u="none" strike="noStrike" cap="none">
                <a:solidFill>
                  <a:srgbClr val="888888"/>
                </a:solidFill>
                <a:latin typeface="Calibri"/>
                <a:ea typeface="Calibri"/>
                <a:cs typeface="Calibri"/>
                <a:sym typeface="Calibri"/>
              </a:defRPr>
            </a:lvl1pPr>
            <a:lvl2pPr marL="342386" marR="0" lvl="1" indent="-9045"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2pPr>
            <a:lvl3pPr marL="684770" marR="0" lvl="2" indent="-8563"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3pPr>
            <a:lvl4pPr marL="1027155" marR="0" lvl="3" indent="-8082"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4pPr>
            <a:lvl5pPr marL="1369540" marR="0" lvl="4" indent="-760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5pPr>
            <a:lvl6pPr marL="1711928" marR="0" lvl="5" indent="-712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6pPr>
            <a:lvl7pPr marL="2054310" marR="0" lvl="6" indent="-663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7pPr>
            <a:lvl8pPr marL="2396695" marR="0" lvl="7" indent="-6160"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8pPr>
            <a:lvl9pPr marL="2739077" marR="0" lvl="8" indent="-567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9pPr>
          </a:lstStyle>
          <a:p>
            <a:pPr defTabSz="685800"/>
            <a:endParaRPr lang="en-US" kern="0"/>
          </a:p>
        </p:txBody>
      </p:sp>
      <p:sp>
        <p:nvSpPr>
          <p:cNvPr id="23" name="Shape 23"/>
          <p:cNvSpPr txBox="1">
            <a:spLocks noGrp="1"/>
          </p:cNvSpPr>
          <p:nvPr>
            <p:ph type="ftr" idx="11"/>
          </p:nvPr>
        </p:nvSpPr>
        <p:spPr>
          <a:xfrm>
            <a:off x="3124200" y="4767264"/>
            <a:ext cx="2895600" cy="273844"/>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900" b="0" i="0" u="none" strike="noStrike" cap="none">
                <a:solidFill>
                  <a:srgbClr val="888888"/>
                </a:solidFill>
                <a:latin typeface="Calibri"/>
                <a:ea typeface="Calibri"/>
                <a:cs typeface="Calibri"/>
                <a:sym typeface="Calibri"/>
              </a:defRPr>
            </a:lvl1pPr>
            <a:lvl2pPr marL="342386" marR="0" lvl="1" indent="-9045"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2pPr>
            <a:lvl3pPr marL="684770" marR="0" lvl="2" indent="-8563"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3pPr>
            <a:lvl4pPr marL="1027155" marR="0" lvl="3" indent="-8082"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4pPr>
            <a:lvl5pPr marL="1369540" marR="0" lvl="4" indent="-760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5pPr>
            <a:lvl6pPr marL="1711928" marR="0" lvl="5" indent="-712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6pPr>
            <a:lvl7pPr marL="2054310" marR="0" lvl="6" indent="-663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7pPr>
            <a:lvl8pPr marL="2396695" marR="0" lvl="7" indent="-6160"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8pPr>
            <a:lvl9pPr marL="2739077" marR="0" lvl="8" indent="-567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9pPr>
          </a:lstStyle>
          <a:p>
            <a:pPr defTabSz="685800"/>
            <a:endParaRPr lang="en-US" kern="0"/>
          </a:p>
        </p:txBody>
      </p:sp>
    </p:spTree>
    <p:extLst>
      <p:ext uri="{BB962C8B-B14F-4D97-AF65-F5344CB8AC3E}">
        <p14:creationId xmlns:p14="http://schemas.microsoft.com/office/powerpoint/2010/main" val="3676248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05978"/>
            <a:ext cx="8229600" cy="85725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425"/>
            </a:lvl2pPr>
            <a:lvl3pPr lvl="2" indent="0">
              <a:spcBef>
                <a:spcPts val="0"/>
              </a:spcBef>
              <a:buSzPct val="100000"/>
              <a:buFont typeface="Arial"/>
              <a:buNone/>
              <a:defRPr sz="1425"/>
            </a:lvl3pPr>
            <a:lvl4pPr lvl="3" indent="0">
              <a:spcBef>
                <a:spcPts val="0"/>
              </a:spcBef>
              <a:buSzPct val="100000"/>
              <a:buFont typeface="Arial"/>
              <a:buNone/>
              <a:defRPr sz="1425"/>
            </a:lvl4pPr>
            <a:lvl5pPr lvl="4" indent="0">
              <a:spcBef>
                <a:spcPts val="0"/>
              </a:spcBef>
              <a:buSzPct val="100000"/>
              <a:buFont typeface="Arial"/>
              <a:buNone/>
              <a:defRPr sz="1425"/>
            </a:lvl5pPr>
            <a:lvl6pPr lvl="5" indent="0">
              <a:spcBef>
                <a:spcPts val="0"/>
              </a:spcBef>
              <a:buSzPct val="100000"/>
              <a:buFont typeface="Arial"/>
              <a:buNone/>
              <a:defRPr sz="1425"/>
            </a:lvl6pPr>
            <a:lvl7pPr lvl="6" indent="0">
              <a:spcBef>
                <a:spcPts val="0"/>
              </a:spcBef>
              <a:buSzPct val="100000"/>
              <a:buFont typeface="Arial"/>
              <a:buNone/>
              <a:defRPr sz="1425"/>
            </a:lvl7pPr>
            <a:lvl8pPr lvl="7" indent="0">
              <a:spcBef>
                <a:spcPts val="0"/>
              </a:spcBef>
              <a:buSzPct val="100000"/>
              <a:buFont typeface="Arial"/>
              <a:buNone/>
              <a:defRPr sz="1425"/>
            </a:lvl8pPr>
            <a:lvl9pPr lvl="8" indent="0">
              <a:spcBef>
                <a:spcPts val="0"/>
              </a:spcBef>
              <a:buSzPct val="100000"/>
              <a:buFont typeface="Arial"/>
              <a:buNone/>
              <a:defRPr sz="1425"/>
            </a:lvl9pPr>
          </a:lstStyle>
          <a:p>
            <a:endParaRPr/>
          </a:p>
        </p:txBody>
      </p:sp>
      <p:sp>
        <p:nvSpPr>
          <p:cNvPr id="26" name="Shape 26"/>
          <p:cNvSpPr txBox="1">
            <a:spLocks noGrp="1"/>
          </p:cNvSpPr>
          <p:nvPr>
            <p:ph type="dt" idx="10"/>
          </p:nvPr>
        </p:nvSpPr>
        <p:spPr>
          <a:xfrm>
            <a:off x="457206" y="4767264"/>
            <a:ext cx="2133599" cy="273844"/>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900" b="0" i="0" u="none" strike="noStrike" cap="none">
                <a:solidFill>
                  <a:srgbClr val="888888"/>
                </a:solidFill>
                <a:latin typeface="Calibri"/>
                <a:ea typeface="Calibri"/>
                <a:cs typeface="Calibri"/>
                <a:sym typeface="Calibri"/>
              </a:defRPr>
            </a:lvl1pPr>
            <a:lvl2pPr marL="342386" marR="0" lvl="1" indent="-9045"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2pPr>
            <a:lvl3pPr marL="684770" marR="0" lvl="2" indent="-8563"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3pPr>
            <a:lvl4pPr marL="1027155" marR="0" lvl="3" indent="-8082"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4pPr>
            <a:lvl5pPr marL="1369540" marR="0" lvl="4" indent="-760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5pPr>
            <a:lvl6pPr marL="1711928" marR="0" lvl="5" indent="-712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6pPr>
            <a:lvl7pPr marL="2054310" marR="0" lvl="6" indent="-663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7pPr>
            <a:lvl8pPr marL="2396695" marR="0" lvl="7" indent="-6160"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8pPr>
            <a:lvl9pPr marL="2739077" marR="0" lvl="8" indent="-567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9pPr>
          </a:lstStyle>
          <a:p>
            <a:pPr defTabSz="685800"/>
            <a:endParaRPr lang="en-US" kern="0"/>
          </a:p>
        </p:txBody>
      </p:sp>
      <p:sp>
        <p:nvSpPr>
          <p:cNvPr id="27" name="Shape 27"/>
          <p:cNvSpPr txBox="1">
            <a:spLocks noGrp="1"/>
          </p:cNvSpPr>
          <p:nvPr>
            <p:ph type="ftr" idx="11"/>
          </p:nvPr>
        </p:nvSpPr>
        <p:spPr>
          <a:xfrm>
            <a:off x="3124200" y="4767264"/>
            <a:ext cx="2895600" cy="273844"/>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900" b="0" i="0" u="none" strike="noStrike" cap="none">
                <a:solidFill>
                  <a:srgbClr val="888888"/>
                </a:solidFill>
                <a:latin typeface="Calibri"/>
                <a:ea typeface="Calibri"/>
                <a:cs typeface="Calibri"/>
                <a:sym typeface="Calibri"/>
              </a:defRPr>
            </a:lvl1pPr>
            <a:lvl2pPr marL="342386" marR="0" lvl="1" indent="-9045"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2pPr>
            <a:lvl3pPr marL="684770" marR="0" lvl="2" indent="-8563"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3pPr>
            <a:lvl4pPr marL="1027155" marR="0" lvl="3" indent="-8082"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4pPr>
            <a:lvl5pPr marL="1369540" marR="0" lvl="4" indent="-760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5pPr>
            <a:lvl6pPr marL="1711928" marR="0" lvl="5" indent="-712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6pPr>
            <a:lvl7pPr marL="2054310" marR="0" lvl="6" indent="-663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7pPr>
            <a:lvl8pPr marL="2396695" marR="0" lvl="7" indent="-6160"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8pPr>
            <a:lvl9pPr marL="2739077" marR="0" lvl="8" indent="-567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9pPr>
          </a:lstStyle>
          <a:p>
            <a:pPr defTabSz="685800"/>
            <a:endParaRPr lang="en-US" kern="0"/>
          </a:p>
        </p:txBody>
      </p:sp>
    </p:spTree>
    <p:extLst>
      <p:ext uri="{BB962C8B-B14F-4D97-AF65-F5344CB8AC3E}">
        <p14:creationId xmlns:p14="http://schemas.microsoft.com/office/powerpoint/2010/main" val="436671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
        <p:nvSpPr>
          <p:cNvPr id="29" name="Shape 29"/>
          <p:cNvSpPr txBox="1">
            <a:spLocks noGrp="1"/>
          </p:cNvSpPr>
          <p:nvPr>
            <p:ph type="dt" idx="10"/>
          </p:nvPr>
        </p:nvSpPr>
        <p:spPr>
          <a:xfrm>
            <a:off x="457206" y="4767264"/>
            <a:ext cx="2133599" cy="273844"/>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900" b="0" i="0" u="none" strike="noStrike" cap="none">
                <a:solidFill>
                  <a:srgbClr val="888888"/>
                </a:solidFill>
                <a:latin typeface="Calibri"/>
                <a:ea typeface="Calibri"/>
                <a:cs typeface="Calibri"/>
                <a:sym typeface="Calibri"/>
              </a:defRPr>
            </a:lvl1pPr>
            <a:lvl2pPr marL="342386" marR="0" lvl="1" indent="-9045"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2pPr>
            <a:lvl3pPr marL="684770" marR="0" lvl="2" indent="-8563"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3pPr>
            <a:lvl4pPr marL="1027155" marR="0" lvl="3" indent="-8082"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4pPr>
            <a:lvl5pPr marL="1369540" marR="0" lvl="4" indent="-760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5pPr>
            <a:lvl6pPr marL="1711928" marR="0" lvl="5" indent="-712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6pPr>
            <a:lvl7pPr marL="2054310" marR="0" lvl="6" indent="-663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7pPr>
            <a:lvl8pPr marL="2396695" marR="0" lvl="7" indent="-6160"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8pPr>
            <a:lvl9pPr marL="2739077" marR="0" lvl="8" indent="-567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9pPr>
          </a:lstStyle>
          <a:p>
            <a:pPr defTabSz="685800"/>
            <a:endParaRPr lang="en-US" kern="0"/>
          </a:p>
        </p:txBody>
      </p:sp>
      <p:sp>
        <p:nvSpPr>
          <p:cNvPr id="30" name="Shape 30"/>
          <p:cNvSpPr txBox="1">
            <a:spLocks noGrp="1"/>
          </p:cNvSpPr>
          <p:nvPr>
            <p:ph type="ftr" idx="11"/>
          </p:nvPr>
        </p:nvSpPr>
        <p:spPr>
          <a:xfrm>
            <a:off x="3124200" y="4767264"/>
            <a:ext cx="2895600" cy="273844"/>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900" b="0" i="0" u="none" strike="noStrike" cap="none">
                <a:solidFill>
                  <a:srgbClr val="888888"/>
                </a:solidFill>
                <a:latin typeface="Calibri"/>
                <a:ea typeface="Calibri"/>
                <a:cs typeface="Calibri"/>
                <a:sym typeface="Calibri"/>
              </a:defRPr>
            </a:lvl1pPr>
            <a:lvl2pPr marL="342386" marR="0" lvl="1" indent="-9045"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2pPr>
            <a:lvl3pPr marL="684770" marR="0" lvl="2" indent="-8563"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3pPr>
            <a:lvl4pPr marL="1027155" marR="0" lvl="3" indent="-8082"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4pPr>
            <a:lvl5pPr marL="1369540" marR="0" lvl="4" indent="-760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5pPr>
            <a:lvl6pPr marL="1711928" marR="0" lvl="5" indent="-712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6pPr>
            <a:lvl7pPr marL="2054310" marR="0" lvl="6" indent="-663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7pPr>
            <a:lvl8pPr marL="2396695" marR="0" lvl="7" indent="-6160"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8pPr>
            <a:lvl9pPr marL="2739077" marR="0" lvl="8" indent="-567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9pPr>
          </a:lstStyle>
          <a:p>
            <a:pPr defTabSz="685800"/>
            <a:endParaRPr lang="en-US" kern="0"/>
          </a:p>
        </p:txBody>
      </p:sp>
    </p:spTree>
    <p:extLst>
      <p:ext uri="{BB962C8B-B14F-4D97-AF65-F5344CB8AC3E}">
        <p14:creationId xmlns:p14="http://schemas.microsoft.com/office/powerpoint/2010/main" val="2335757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10" y="204788"/>
            <a:ext cx="3008313" cy="871536"/>
          </a:xfrm>
          <a:prstGeom prst="rect">
            <a:avLst/>
          </a:prstGeom>
          <a:noFill/>
          <a:ln>
            <a:noFill/>
          </a:ln>
        </p:spPr>
        <p:txBody>
          <a:bodyPr wrap="square" lIns="91416" tIns="91416" rIns="91416" bIns="91416" anchor="b" anchorCtr="0"/>
          <a:lstStyle>
            <a:lvl1pPr marL="0" marR="0" lvl="0" indent="0" algn="l" rtl="0">
              <a:lnSpc>
                <a:spcPct val="100000"/>
              </a:lnSpc>
              <a:spcBef>
                <a:spcPts val="0"/>
              </a:spcBef>
              <a:spcAft>
                <a:spcPts val="0"/>
              </a:spcAft>
              <a:buClr>
                <a:schemeClr val="dk1"/>
              </a:buClr>
              <a:buSzPct val="100000"/>
              <a:buFont typeface="Calibri"/>
              <a:buNone/>
              <a:defRPr sz="1500" b="1"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425"/>
            </a:lvl2pPr>
            <a:lvl3pPr lvl="2" indent="0">
              <a:spcBef>
                <a:spcPts val="0"/>
              </a:spcBef>
              <a:buSzPct val="100000"/>
              <a:buFont typeface="Arial"/>
              <a:buNone/>
              <a:defRPr sz="1425"/>
            </a:lvl3pPr>
            <a:lvl4pPr lvl="3" indent="0">
              <a:spcBef>
                <a:spcPts val="0"/>
              </a:spcBef>
              <a:buSzPct val="100000"/>
              <a:buFont typeface="Arial"/>
              <a:buNone/>
              <a:defRPr sz="1425"/>
            </a:lvl4pPr>
            <a:lvl5pPr lvl="4" indent="0">
              <a:spcBef>
                <a:spcPts val="0"/>
              </a:spcBef>
              <a:buSzPct val="100000"/>
              <a:buFont typeface="Arial"/>
              <a:buNone/>
              <a:defRPr sz="1425"/>
            </a:lvl5pPr>
            <a:lvl6pPr lvl="5" indent="0">
              <a:spcBef>
                <a:spcPts val="0"/>
              </a:spcBef>
              <a:buSzPct val="100000"/>
              <a:buFont typeface="Arial"/>
              <a:buNone/>
              <a:defRPr sz="1425"/>
            </a:lvl6pPr>
            <a:lvl7pPr lvl="6" indent="0">
              <a:spcBef>
                <a:spcPts val="0"/>
              </a:spcBef>
              <a:buSzPct val="100000"/>
              <a:buFont typeface="Arial"/>
              <a:buNone/>
              <a:defRPr sz="1425"/>
            </a:lvl7pPr>
            <a:lvl8pPr lvl="7" indent="0">
              <a:spcBef>
                <a:spcPts val="0"/>
              </a:spcBef>
              <a:buSzPct val="100000"/>
              <a:buFont typeface="Arial"/>
              <a:buNone/>
              <a:defRPr sz="1425"/>
            </a:lvl8pPr>
            <a:lvl9pPr lvl="8" indent="0">
              <a:spcBef>
                <a:spcPts val="0"/>
              </a:spcBef>
              <a:buSzPct val="100000"/>
              <a:buFont typeface="Arial"/>
              <a:buNone/>
              <a:defRPr sz="1425"/>
            </a:lvl9pPr>
          </a:lstStyle>
          <a:p>
            <a:endParaRPr/>
          </a:p>
        </p:txBody>
      </p:sp>
      <p:sp>
        <p:nvSpPr>
          <p:cNvPr id="33" name="Shape 33"/>
          <p:cNvSpPr txBox="1">
            <a:spLocks noGrp="1"/>
          </p:cNvSpPr>
          <p:nvPr>
            <p:ph type="body" idx="1"/>
          </p:nvPr>
        </p:nvSpPr>
        <p:spPr>
          <a:xfrm>
            <a:off x="3575055" y="204792"/>
            <a:ext cx="5111751" cy="4389833"/>
          </a:xfrm>
          <a:prstGeom prst="rect">
            <a:avLst/>
          </a:prstGeom>
          <a:noFill/>
          <a:ln>
            <a:noFill/>
          </a:ln>
        </p:spPr>
        <p:txBody>
          <a:bodyPr wrap="square" lIns="91416" tIns="91416" rIns="91416" bIns="91416" anchor="t" anchorCtr="0"/>
          <a:lstStyle>
            <a:lvl1pPr marL="400010" marR="0" lvl="0" indent="47621"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685731" marR="0" lvl="1" indent="47621" algn="l" rtl="0">
              <a:lnSpc>
                <a:spcPct val="100000"/>
              </a:lnSpc>
              <a:spcBef>
                <a:spcPts val="42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961928" marR="0" lvl="2" indent="57145"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85747" marR="0" lvl="3"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628612" marR="0" lvl="4"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971478"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31434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657210"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3000075"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457210" y="1076328"/>
            <a:ext cx="3008313" cy="3518297"/>
          </a:xfrm>
          <a:prstGeom prst="rect">
            <a:avLst/>
          </a:prstGeom>
          <a:noFill/>
          <a:ln>
            <a:noFill/>
          </a:ln>
        </p:spPr>
        <p:txBody>
          <a:bodyPr wrap="square" lIns="91416" tIns="91416" rIns="91416" bIns="91416" anchor="t" anchorCtr="0"/>
          <a:lstStyle>
            <a:lvl1pPr marL="0" marR="0" lvl="0" indent="0" algn="l" rtl="0">
              <a:lnSpc>
                <a:spcPct val="100000"/>
              </a:lnSpc>
              <a:spcBef>
                <a:spcPts val="210"/>
              </a:spcBef>
              <a:spcAft>
                <a:spcPts val="0"/>
              </a:spcAft>
              <a:buClr>
                <a:schemeClr val="dk1"/>
              </a:buClr>
              <a:buSzPct val="100000"/>
              <a:buFont typeface="Arial"/>
              <a:buNone/>
              <a:defRPr sz="1125" b="0" i="0" u="none" strike="noStrike" cap="none">
                <a:solidFill>
                  <a:schemeClr val="dk1"/>
                </a:solidFill>
                <a:latin typeface="Calibri"/>
                <a:ea typeface="Calibri"/>
                <a:cs typeface="Calibri"/>
                <a:sym typeface="Calibri"/>
              </a:defRPr>
            </a:lvl1pPr>
            <a:lvl2pPr marL="342386" marR="0" lvl="1" indent="-9045"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2pPr>
            <a:lvl3pPr marL="684770" marR="0" lvl="2" indent="-8563" algn="l" rtl="0">
              <a:lnSpc>
                <a:spcPct val="100000"/>
              </a:lnSpc>
              <a:spcBef>
                <a:spcPts val="150"/>
              </a:spcBef>
              <a:spcAft>
                <a:spcPts val="0"/>
              </a:spcAft>
              <a:buClr>
                <a:schemeClr val="dk1"/>
              </a:buClr>
              <a:buSzPct val="100000"/>
              <a:buFont typeface="Arial"/>
              <a:buNone/>
              <a:defRPr sz="825" b="0" i="0" u="none" strike="noStrike" cap="none">
                <a:solidFill>
                  <a:schemeClr val="dk1"/>
                </a:solidFill>
                <a:latin typeface="Calibri"/>
                <a:ea typeface="Calibri"/>
                <a:cs typeface="Calibri"/>
                <a:sym typeface="Calibri"/>
              </a:defRPr>
            </a:lvl3pPr>
            <a:lvl4pPr marL="1027155" marR="0" lvl="3" indent="-8082" algn="l" rtl="0">
              <a:lnSpc>
                <a:spcPct val="100000"/>
              </a:lnSpc>
              <a:spcBef>
                <a:spcPts val="135"/>
              </a:spcBef>
              <a:spcAft>
                <a:spcPts val="0"/>
              </a:spcAft>
              <a:buClr>
                <a:schemeClr val="dk1"/>
              </a:buClr>
              <a:buSzPct val="100000"/>
              <a:buFont typeface="Arial"/>
              <a:buNone/>
              <a:defRPr sz="675" b="0" i="0" u="none" strike="noStrike" cap="none">
                <a:solidFill>
                  <a:schemeClr val="dk1"/>
                </a:solidFill>
                <a:latin typeface="Calibri"/>
                <a:ea typeface="Calibri"/>
                <a:cs typeface="Calibri"/>
                <a:sym typeface="Calibri"/>
              </a:defRPr>
            </a:lvl4pPr>
            <a:lvl5pPr marL="1369540" marR="0" lvl="4" indent="-7601" algn="l" rtl="0">
              <a:lnSpc>
                <a:spcPct val="100000"/>
              </a:lnSpc>
              <a:spcBef>
                <a:spcPts val="135"/>
              </a:spcBef>
              <a:spcAft>
                <a:spcPts val="0"/>
              </a:spcAft>
              <a:buClr>
                <a:schemeClr val="dk1"/>
              </a:buClr>
              <a:buSzPct val="100000"/>
              <a:buFont typeface="Arial"/>
              <a:buNone/>
              <a:defRPr sz="675" b="0" i="0" u="none" strike="noStrike" cap="none">
                <a:solidFill>
                  <a:schemeClr val="dk1"/>
                </a:solidFill>
                <a:latin typeface="Calibri"/>
                <a:ea typeface="Calibri"/>
                <a:cs typeface="Calibri"/>
                <a:sym typeface="Calibri"/>
              </a:defRPr>
            </a:lvl5pPr>
            <a:lvl6pPr marL="1711928" marR="0" lvl="5" indent="-7121" algn="l" rtl="0">
              <a:lnSpc>
                <a:spcPct val="100000"/>
              </a:lnSpc>
              <a:spcBef>
                <a:spcPts val="135"/>
              </a:spcBef>
              <a:spcAft>
                <a:spcPts val="0"/>
              </a:spcAft>
              <a:buClr>
                <a:schemeClr val="dk1"/>
              </a:buClr>
              <a:buSzPct val="100000"/>
              <a:buFont typeface="Arial"/>
              <a:buNone/>
              <a:defRPr sz="675" b="0" i="0" u="none" strike="noStrike" cap="none">
                <a:solidFill>
                  <a:schemeClr val="dk1"/>
                </a:solidFill>
                <a:latin typeface="Calibri"/>
                <a:ea typeface="Calibri"/>
                <a:cs typeface="Calibri"/>
                <a:sym typeface="Calibri"/>
              </a:defRPr>
            </a:lvl6pPr>
            <a:lvl7pPr marL="2054310" marR="0" lvl="6" indent="-6638" algn="l" rtl="0">
              <a:lnSpc>
                <a:spcPct val="100000"/>
              </a:lnSpc>
              <a:spcBef>
                <a:spcPts val="135"/>
              </a:spcBef>
              <a:spcAft>
                <a:spcPts val="0"/>
              </a:spcAft>
              <a:buClr>
                <a:schemeClr val="dk1"/>
              </a:buClr>
              <a:buSzPct val="100000"/>
              <a:buFont typeface="Arial"/>
              <a:buNone/>
              <a:defRPr sz="675" b="0" i="0" u="none" strike="noStrike" cap="none">
                <a:solidFill>
                  <a:schemeClr val="dk1"/>
                </a:solidFill>
                <a:latin typeface="Calibri"/>
                <a:ea typeface="Calibri"/>
                <a:cs typeface="Calibri"/>
                <a:sym typeface="Calibri"/>
              </a:defRPr>
            </a:lvl7pPr>
            <a:lvl8pPr marL="2396695" marR="0" lvl="7" indent="-6160" algn="l" rtl="0">
              <a:lnSpc>
                <a:spcPct val="100000"/>
              </a:lnSpc>
              <a:spcBef>
                <a:spcPts val="135"/>
              </a:spcBef>
              <a:spcAft>
                <a:spcPts val="0"/>
              </a:spcAft>
              <a:buClr>
                <a:schemeClr val="dk1"/>
              </a:buClr>
              <a:buSzPct val="100000"/>
              <a:buFont typeface="Arial"/>
              <a:buNone/>
              <a:defRPr sz="675" b="0" i="0" u="none" strike="noStrike" cap="none">
                <a:solidFill>
                  <a:schemeClr val="dk1"/>
                </a:solidFill>
                <a:latin typeface="Calibri"/>
                <a:ea typeface="Calibri"/>
                <a:cs typeface="Calibri"/>
                <a:sym typeface="Calibri"/>
              </a:defRPr>
            </a:lvl8pPr>
            <a:lvl9pPr marL="2739077" marR="0" lvl="8" indent="-5678" algn="l" rtl="0">
              <a:lnSpc>
                <a:spcPct val="100000"/>
              </a:lnSpc>
              <a:spcBef>
                <a:spcPts val="135"/>
              </a:spcBef>
              <a:spcAft>
                <a:spcPts val="0"/>
              </a:spcAft>
              <a:buClr>
                <a:schemeClr val="dk1"/>
              </a:buClr>
              <a:buSzPct val="100000"/>
              <a:buFont typeface="Arial"/>
              <a:buNone/>
              <a:defRPr sz="675"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6" y="4767264"/>
            <a:ext cx="2133599" cy="273844"/>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900" b="0" i="0" u="none" strike="noStrike" cap="none">
                <a:solidFill>
                  <a:srgbClr val="888888"/>
                </a:solidFill>
                <a:latin typeface="Calibri"/>
                <a:ea typeface="Calibri"/>
                <a:cs typeface="Calibri"/>
                <a:sym typeface="Calibri"/>
              </a:defRPr>
            </a:lvl1pPr>
            <a:lvl2pPr marL="342386" marR="0" lvl="1" indent="-9045"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2pPr>
            <a:lvl3pPr marL="684770" marR="0" lvl="2" indent="-8563"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3pPr>
            <a:lvl4pPr marL="1027155" marR="0" lvl="3" indent="-8082"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4pPr>
            <a:lvl5pPr marL="1369540" marR="0" lvl="4" indent="-760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5pPr>
            <a:lvl6pPr marL="1711928" marR="0" lvl="5" indent="-712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6pPr>
            <a:lvl7pPr marL="2054310" marR="0" lvl="6" indent="-663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7pPr>
            <a:lvl8pPr marL="2396695" marR="0" lvl="7" indent="-6160"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8pPr>
            <a:lvl9pPr marL="2739077" marR="0" lvl="8" indent="-567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9pPr>
          </a:lstStyle>
          <a:p>
            <a:pPr defTabSz="685800"/>
            <a:endParaRPr lang="en-US" kern="0"/>
          </a:p>
        </p:txBody>
      </p:sp>
      <p:sp>
        <p:nvSpPr>
          <p:cNvPr id="36" name="Shape 36"/>
          <p:cNvSpPr txBox="1">
            <a:spLocks noGrp="1"/>
          </p:cNvSpPr>
          <p:nvPr>
            <p:ph type="ftr" idx="11"/>
          </p:nvPr>
        </p:nvSpPr>
        <p:spPr>
          <a:xfrm>
            <a:off x="3124200" y="4767264"/>
            <a:ext cx="2895600" cy="273844"/>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900" b="0" i="0" u="none" strike="noStrike" cap="none">
                <a:solidFill>
                  <a:srgbClr val="888888"/>
                </a:solidFill>
                <a:latin typeface="Calibri"/>
                <a:ea typeface="Calibri"/>
                <a:cs typeface="Calibri"/>
                <a:sym typeface="Calibri"/>
              </a:defRPr>
            </a:lvl1pPr>
            <a:lvl2pPr marL="342386" marR="0" lvl="1" indent="-9045"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2pPr>
            <a:lvl3pPr marL="684770" marR="0" lvl="2" indent="-8563"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3pPr>
            <a:lvl4pPr marL="1027155" marR="0" lvl="3" indent="-8082"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4pPr>
            <a:lvl5pPr marL="1369540" marR="0" lvl="4" indent="-760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5pPr>
            <a:lvl6pPr marL="1711928" marR="0" lvl="5" indent="-712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6pPr>
            <a:lvl7pPr marL="2054310" marR="0" lvl="6" indent="-663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7pPr>
            <a:lvl8pPr marL="2396695" marR="0" lvl="7" indent="-6160"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8pPr>
            <a:lvl9pPr marL="2739077" marR="0" lvl="8" indent="-567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9pPr>
          </a:lstStyle>
          <a:p>
            <a:pPr defTabSz="685800"/>
            <a:endParaRPr lang="en-US" kern="0"/>
          </a:p>
        </p:txBody>
      </p:sp>
    </p:spTree>
    <p:extLst>
      <p:ext uri="{BB962C8B-B14F-4D97-AF65-F5344CB8AC3E}">
        <p14:creationId xmlns:p14="http://schemas.microsoft.com/office/powerpoint/2010/main" val="14486100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792307" y="3600451"/>
            <a:ext cx="5486399" cy="425052"/>
          </a:xfrm>
          <a:prstGeom prst="rect">
            <a:avLst/>
          </a:prstGeom>
          <a:noFill/>
          <a:ln>
            <a:noFill/>
          </a:ln>
        </p:spPr>
        <p:txBody>
          <a:bodyPr wrap="square" lIns="91416" tIns="91416" rIns="91416" bIns="91416" anchor="b" anchorCtr="0"/>
          <a:lstStyle>
            <a:lvl1pPr marL="0" marR="0" lvl="0" indent="0" algn="l" rtl="0">
              <a:lnSpc>
                <a:spcPct val="100000"/>
              </a:lnSpc>
              <a:spcBef>
                <a:spcPts val="0"/>
              </a:spcBef>
              <a:spcAft>
                <a:spcPts val="0"/>
              </a:spcAft>
              <a:buClr>
                <a:schemeClr val="dk1"/>
              </a:buClr>
              <a:buSzPct val="100000"/>
              <a:buFont typeface="Calibri"/>
              <a:buNone/>
              <a:defRPr sz="1500" b="1"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425"/>
            </a:lvl2pPr>
            <a:lvl3pPr lvl="2" indent="0">
              <a:spcBef>
                <a:spcPts val="0"/>
              </a:spcBef>
              <a:buSzPct val="100000"/>
              <a:buFont typeface="Arial"/>
              <a:buNone/>
              <a:defRPr sz="1425"/>
            </a:lvl3pPr>
            <a:lvl4pPr lvl="3" indent="0">
              <a:spcBef>
                <a:spcPts val="0"/>
              </a:spcBef>
              <a:buSzPct val="100000"/>
              <a:buFont typeface="Arial"/>
              <a:buNone/>
              <a:defRPr sz="1425"/>
            </a:lvl4pPr>
            <a:lvl5pPr lvl="4" indent="0">
              <a:spcBef>
                <a:spcPts val="0"/>
              </a:spcBef>
              <a:buSzPct val="100000"/>
              <a:buFont typeface="Arial"/>
              <a:buNone/>
              <a:defRPr sz="1425"/>
            </a:lvl5pPr>
            <a:lvl6pPr lvl="5" indent="0">
              <a:spcBef>
                <a:spcPts val="0"/>
              </a:spcBef>
              <a:buSzPct val="100000"/>
              <a:buFont typeface="Arial"/>
              <a:buNone/>
              <a:defRPr sz="1425"/>
            </a:lvl6pPr>
            <a:lvl7pPr lvl="6" indent="0">
              <a:spcBef>
                <a:spcPts val="0"/>
              </a:spcBef>
              <a:buSzPct val="100000"/>
              <a:buFont typeface="Arial"/>
              <a:buNone/>
              <a:defRPr sz="1425"/>
            </a:lvl7pPr>
            <a:lvl8pPr lvl="7" indent="0">
              <a:spcBef>
                <a:spcPts val="0"/>
              </a:spcBef>
              <a:buSzPct val="100000"/>
              <a:buFont typeface="Arial"/>
              <a:buNone/>
              <a:defRPr sz="1425"/>
            </a:lvl8pPr>
            <a:lvl9pPr lvl="8" indent="0">
              <a:spcBef>
                <a:spcPts val="0"/>
              </a:spcBef>
              <a:buSzPct val="100000"/>
              <a:buFont typeface="Arial"/>
              <a:buNone/>
              <a:defRPr sz="1425"/>
            </a:lvl9pPr>
          </a:lstStyle>
          <a:p>
            <a:endParaRPr/>
          </a:p>
        </p:txBody>
      </p:sp>
      <p:sp>
        <p:nvSpPr>
          <p:cNvPr id="39" name="Shape 39"/>
          <p:cNvSpPr>
            <a:spLocks noGrp="1"/>
          </p:cNvSpPr>
          <p:nvPr>
            <p:ph type="pic" idx="2"/>
          </p:nvPr>
        </p:nvSpPr>
        <p:spPr>
          <a:xfrm>
            <a:off x="1792307" y="459581"/>
            <a:ext cx="5486399" cy="3086100"/>
          </a:xfrm>
          <a:prstGeom prst="rect">
            <a:avLst/>
          </a:prstGeom>
          <a:noFill/>
          <a:ln>
            <a:noFill/>
          </a:ln>
        </p:spPr>
        <p:txBody>
          <a:bodyPr wrap="square" lIns="91416" tIns="91416" rIns="91416" bIns="91416" anchor="t" anchorCtr="0"/>
          <a:lstStyle>
            <a:lvl1pPr marL="0" marR="0" lvl="0" indent="0" algn="l" rtl="0">
              <a:lnSpc>
                <a:spcPct val="100000"/>
              </a:lnSpc>
              <a:spcBef>
                <a:spcPts val="480"/>
              </a:spcBef>
              <a:spcAft>
                <a:spcPts val="0"/>
              </a:spcAft>
              <a:buClr>
                <a:schemeClr val="dk1"/>
              </a:buClr>
              <a:buSzPct val="100000"/>
              <a:buFont typeface="Arial"/>
              <a:buNone/>
              <a:defRPr sz="2400" b="0" i="0" u="none" strike="noStrike" cap="none">
                <a:solidFill>
                  <a:schemeClr val="dk1"/>
                </a:solidFill>
                <a:latin typeface="Calibri"/>
                <a:ea typeface="Calibri"/>
                <a:cs typeface="Calibri"/>
                <a:sym typeface="Calibri"/>
              </a:defRPr>
            </a:lvl1pPr>
            <a:lvl2pPr marL="342386" marR="0" lvl="1" indent="-9045" algn="l" rtl="0">
              <a:lnSpc>
                <a:spcPct val="100000"/>
              </a:lnSpc>
              <a:spcBef>
                <a:spcPts val="420"/>
              </a:spcBef>
              <a:spcAft>
                <a:spcPts val="0"/>
              </a:spcAft>
              <a:buClr>
                <a:schemeClr val="dk1"/>
              </a:buClr>
              <a:buSzPct val="100000"/>
              <a:buFont typeface="Arial"/>
              <a:buNone/>
              <a:defRPr sz="2100" b="0" i="0" u="none" strike="noStrike" cap="none">
                <a:solidFill>
                  <a:schemeClr val="dk1"/>
                </a:solidFill>
                <a:latin typeface="Calibri"/>
                <a:ea typeface="Calibri"/>
                <a:cs typeface="Calibri"/>
                <a:sym typeface="Calibri"/>
              </a:defRPr>
            </a:lvl2pPr>
            <a:lvl3pPr marL="684770" marR="0" lvl="2" indent="-8563" algn="l" rtl="0">
              <a:lnSpc>
                <a:spcPct val="100000"/>
              </a:lnSpc>
              <a:spcBef>
                <a:spcPts val="360"/>
              </a:spcBef>
              <a:spcAft>
                <a:spcPts val="0"/>
              </a:spcAft>
              <a:buClr>
                <a:schemeClr val="dk1"/>
              </a:buClr>
              <a:buSzPct val="100000"/>
              <a:buFont typeface="Arial"/>
              <a:buNone/>
              <a:defRPr sz="1800" b="0" i="0" u="none" strike="noStrike" cap="none">
                <a:solidFill>
                  <a:schemeClr val="dk1"/>
                </a:solidFill>
                <a:latin typeface="Calibri"/>
                <a:ea typeface="Calibri"/>
                <a:cs typeface="Calibri"/>
                <a:sym typeface="Calibri"/>
              </a:defRPr>
            </a:lvl3pPr>
            <a:lvl4pPr marL="1027155" marR="0" lvl="3" indent="-8082" algn="l" rtl="0">
              <a:lnSpc>
                <a:spcPct val="100000"/>
              </a:lnSpc>
              <a:spcBef>
                <a:spcPts val="300"/>
              </a:spcBef>
              <a:spcAft>
                <a:spcPts val="0"/>
              </a:spcAft>
              <a:buClr>
                <a:schemeClr val="dk1"/>
              </a:buClr>
              <a:buSzPct val="100000"/>
              <a:buFont typeface="Arial"/>
              <a:buNone/>
              <a:defRPr sz="1500" b="0" i="0" u="none" strike="noStrike" cap="none">
                <a:solidFill>
                  <a:schemeClr val="dk1"/>
                </a:solidFill>
                <a:latin typeface="Calibri"/>
                <a:ea typeface="Calibri"/>
                <a:cs typeface="Calibri"/>
                <a:sym typeface="Calibri"/>
              </a:defRPr>
            </a:lvl4pPr>
            <a:lvl5pPr marL="1369540" marR="0" lvl="4" indent="-7601" algn="l" rtl="0">
              <a:lnSpc>
                <a:spcPct val="100000"/>
              </a:lnSpc>
              <a:spcBef>
                <a:spcPts val="300"/>
              </a:spcBef>
              <a:spcAft>
                <a:spcPts val="0"/>
              </a:spcAft>
              <a:buClr>
                <a:schemeClr val="dk1"/>
              </a:buClr>
              <a:buSzPct val="100000"/>
              <a:buFont typeface="Arial"/>
              <a:buNone/>
              <a:defRPr sz="1500" b="0" i="0" u="none" strike="noStrike" cap="none">
                <a:solidFill>
                  <a:schemeClr val="dk1"/>
                </a:solidFill>
                <a:latin typeface="Calibri"/>
                <a:ea typeface="Calibri"/>
                <a:cs typeface="Calibri"/>
                <a:sym typeface="Calibri"/>
              </a:defRPr>
            </a:lvl5pPr>
            <a:lvl6pPr marL="1711928" marR="0" lvl="5" indent="-7121" algn="l" rtl="0">
              <a:lnSpc>
                <a:spcPct val="100000"/>
              </a:lnSpc>
              <a:spcBef>
                <a:spcPts val="300"/>
              </a:spcBef>
              <a:spcAft>
                <a:spcPts val="0"/>
              </a:spcAft>
              <a:buClr>
                <a:schemeClr val="dk1"/>
              </a:buClr>
              <a:buSzPct val="100000"/>
              <a:buFont typeface="Arial"/>
              <a:buNone/>
              <a:defRPr sz="1500" b="0" i="0" u="none" strike="noStrike" cap="none">
                <a:solidFill>
                  <a:schemeClr val="dk1"/>
                </a:solidFill>
                <a:latin typeface="Calibri"/>
                <a:ea typeface="Calibri"/>
                <a:cs typeface="Calibri"/>
                <a:sym typeface="Calibri"/>
              </a:defRPr>
            </a:lvl6pPr>
            <a:lvl7pPr marL="2054310" marR="0" lvl="6" indent="-6638" algn="l" rtl="0">
              <a:lnSpc>
                <a:spcPct val="100000"/>
              </a:lnSpc>
              <a:spcBef>
                <a:spcPts val="300"/>
              </a:spcBef>
              <a:spcAft>
                <a:spcPts val="0"/>
              </a:spcAft>
              <a:buClr>
                <a:schemeClr val="dk1"/>
              </a:buClr>
              <a:buSzPct val="100000"/>
              <a:buFont typeface="Arial"/>
              <a:buNone/>
              <a:defRPr sz="1500" b="0" i="0" u="none" strike="noStrike" cap="none">
                <a:solidFill>
                  <a:schemeClr val="dk1"/>
                </a:solidFill>
                <a:latin typeface="Calibri"/>
                <a:ea typeface="Calibri"/>
                <a:cs typeface="Calibri"/>
                <a:sym typeface="Calibri"/>
              </a:defRPr>
            </a:lvl7pPr>
            <a:lvl8pPr marL="2396695" marR="0" lvl="7" indent="-6160" algn="l" rtl="0">
              <a:lnSpc>
                <a:spcPct val="100000"/>
              </a:lnSpc>
              <a:spcBef>
                <a:spcPts val="300"/>
              </a:spcBef>
              <a:spcAft>
                <a:spcPts val="0"/>
              </a:spcAft>
              <a:buClr>
                <a:schemeClr val="dk1"/>
              </a:buClr>
              <a:buSzPct val="100000"/>
              <a:buFont typeface="Arial"/>
              <a:buNone/>
              <a:defRPr sz="1500" b="0" i="0" u="none" strike="noStrike" cap="none">
                <a:solidFill>
                  <a:schemeClr val="dk1"/>
                </a:solidFill>
                <a:latin typeface="Calibri"/>
                <a:ea typeface="Calibri"/>
                <a:cs typeface="Calibri"/>
                <a:sym typeface="Calibri"/>
              </a:defRPr>
            </a:lvl8pPr>
            <a:lvl9pPr marL="2739077" marR="0" lvl="8" indent="-5678" algn="l" rtl="0">
              <a:lnSpc>
                <a:spcPct val="100000"/>
              </a:lnSpc>
              <a:spcBef>
                <a:spcPts val="300"/>
              </a:spcBef>
              <a:spcAft>
                <a:spcPts val="0"/>
              </a:spcAft>
              <a:buClr>
                <a:schemeClr val="dk1"/>
              </a:buClr>
              <a:buSzPct val="100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1"/>
          </p:nvPr>
        </p:nvSpPr>
        <p:spPr>
          <a:xfrm>
            <a:off x="1792307" y="4025505"/>
            <a:ext cx="5486399" cy="603646"/>
          </a:xfrm>
          <a:prstGeom prst="rect">
            <a:avLst/>
          </a:prstGeom>
          <a:noFill/>
          <a:ln>
            <a:noFill/>
          </a:ln>
        </p:spPr>
        <p:txBody>
          <a:bodyPr wrap="square" lIns="91416" tIns="91416" rIns="91416" bIns="91416" anchor="t" anchorCtr="0"/>
          <a:lstStyle>
            <a:lvl1pPr marL="0" marR="0" lvl="0" indent="0" algn="l" rtl="0">
              <a:lnSpc>
                <a:spcPct val="100000"/>
              </a:lnSpc>
              <a:spcBef>
                <a:spcPts val="210"/>
              </a:spcBef>
              <a:spcAft>
                <a:spcPts val="0"/>
              </a:spcAft>
              <a:buClr>
                <a:schemeClr val="dk1"/>
              </a:buClr>
              <a:buSzPct val="100000"/>
              <a:buFont typeface="Arial"/>
              <a:buNone/>
              <a:defRPr sz="1125" b="0" i="0" u="none" strike="noStrike" cap="none">
                <a:solidFill>
                  <a:schemeClr val="dk1"/>
                </a:solidFill>
                <a:latin typeface="Calibri"/>
                <a:ea typeface="Calibri"/>
                <a:cs typeface="Calibri"/>
                <a:sym typeface="Calibri"/>
              </a:defRPr>
            </a:lvl1pPr>
            <a:lvl2pPr marL="342386" marR="0" lvl="1" indent="-9045"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2pPr>
            <a:lvl3pPr marL="684770" marR="0" lvl="2" indent="-8563" algn="l" rtl="0">
              <a:lnSpc>
                <a:spcPct val="100000"/>
              </a:lnSpc>
              <a:spcBef>
                <a:spcPts val="150"/>
              </a:spcBef>
              <a:spcAft>
                <a:spcPts val="0"/>
              </a:spcAft>
              <a:buClr>
                <a:schemeClr val="dk1"/>
              </a:buClr>
              <a:buSzPct val="100000"/>
              <a:buFont typeface="Arial"/>
              <a:buNone/>
              <a:defRPr sz="825" b="0" i="0" u="none" strike="noStrike" cap="none">
                <a:solidFill>
                  <a:schemeClr val="dk1"/>
                </a:solidFill>
                <a:latin typeface="Calibri"/>
                <a:ea typeface="Calibri"/>
                <a:cs typeface="Calibri"/>
                <a:sym typeface="Calibri"/>
              </a:defRPr>
            </a:lvl3pPr>
            <a:lvl4pPr marL="1027155" marR="0" lvl="3" indent="-8082" algn="l" rtl="0">
              <a:lnSpc>
                <a:spcPct val="100000"/>
              </a:lnSpc>
              <a:spcBef>
                <a:spcPts val="135"/>
              </a:spcBef>
              <a:spcAft>
                <a:spcPts val="0"/>
              </a:spcAft>
              <a:buClr>
                <a:schemeClr val="dk1"/>
              </a:buClr>
              <a:buSzPct val="100000"/>
              <a:buFont typeface="Arial"/>
              <a:buNone/>
              <a:defRPr sz="675" b="0" i="0" u="none" strike="noStrike" cap="none">
                <a:solidFill>
                  <a:schemeClr val="dk1"/>
                </a:solidFill>
                <a:latin typeface="Calibri"/>
                <a:ea typeface="Calibri"/>
                <a:cs typeface="Calibri"/>
                <a:sym typeface="Calibri"/>
              </a:defRPr>
            </a:lvl4pPr>
            <a:lvl5pPr marL="1369540" marR="0" lvl="4" indent="-7601" algn="l" rtl="0">
              <a:lnSpc>
                <a:spcPct val="100000"/>
              </a:lnSpc>
              <a:spcBef>
                <a:spcPts val="135"/>
              </a:spcBef>
              <a:spcAft>
                <a:spcPts val="0"/>
              </a:spcAft>
              <a:buClr>
                <a:schemeClr val="dk1"/>
              </a:buClr>
              <a:buSzPct val="100000"/>
              <a:buFont typeface="Arial"/>
              <a:buNone/>
              <a:defRPr sz="675" b="0" i="0" u="none" strike="noStrike" cap="none">
                <a:solidFill>
                  <a:schemeClr val="dk1"/>
                </a:solidFill>
                <a:latin typeface="Calibri"/>
                <a:ea typeface="Calibri"/>
                <a:cs typeface="Calibri"/>
                <a:sym typeface="Calibri"/>
              </a:defRPr>
            </a:lvl5pPr>
            <a:lvl6pPr marL="1711928" marR="0" lvl="5" indent="-7121" algn="l" rtl="0">
              <a:lnSpc>
                <a:spcPct val="100000"/>
              </a:lnSpc>
              <a:spcBef>
                <a:spcPts val="135"/>
              </a:spcBef>
              <a:spcAft>
                <a:spcPts val="0"/>
              </a:spcAft>
              <a:buClr>
                <a:schemeClr val="dk1"/>
              </a:buClr>
              <a:buSzPct val="100000"/>
              <a:buFont typeface="Arial"/>
              <a:buNone/>
              <a:defRPr sz="675" b="0" i="0" u="none" strike="noStrike" cap="none">
                <a:solidFill>
                  <a:schemeClr val="dk1"/>
                </a:solidFill>
                <a:latin typeface="Calibri"/>
                <a:ea typeface="Calibri"/>
                <a:cs typeface="Calibri"/>
                <a:sym typeface="Calibri"/>
              </a:defRPr>
            </a:lvl6pPr>
            <a:lvl7pPr marL="2054310" marR="0" lvl="6" indent="-6638" algn="l" rtl="0">
              <a:lnSpc>
                <a:spcPct val="100000"/>
              </a:lnSpc>
              <a:spcBef>
                <a:spcPts val="135"/>
              </a:spcBef>
              <a:spcAft>
                <a:spcPts val="0"/>
              </a:spcAft>
              <a:buClr>
                <a:schemeClr val="dk1"/>
              </a:buClr>
              <a:buSzPct val="100000"/>
              <a:buFont typeface="Arial"/>
              <a:buNone/>
              <a:defRPr sz="675" b="0" i="0" u="none" strike="noStrike" cap="none">
                <a:solidFill>
                  <a:schemeClr val="dk1"/>
                </a:solidFill>
                <a:latin typeface="Calibri"/>
                <a:ea typeface="Calibri"/>
                <a:cs typeface="Calibri"/>
                <a:sym typeface="Calibri"/>
              </a:defRPr>
            </a:lvl7pPr>
            <a:lvl8pPr marL="2396695" marR="0" lvl="7" indent="-6160" algn="l" rtl="0">
              <a:lnSpc>
                <a:spcPct val="100000"/>
              </a:lnSpc>
              <a:spcBef>
                <a:spcPts val="135"/>
              </a:spcBef>
              <a:spcAft>
                <a:spcPts val="0"/>
              </a:spcAft>
              <a:buClr>
                <a:schemeClr val="dk1"/>
              </a:buClr>
              <a:buSzPct val="100000"/>
              <a:buFont typeface="Arial"/>
              <a:buNone/>
              <a:defRPr sz="675" b="0" i="0" u="none" strike="noStrike" cap="none">
                <a:solidFill>
                  <a:schemeClr val="dk1"/>
                </a:solidFill>
                <a:latin typeface="Calibri"/>
                <a:ea typeface="Calibri"/>
                <a:cs typeface="Calibri"/>
                <a:sym typeface="Calibri"/>
              </a:defRPr>
            </a:lvl8pPr>
            <a:lvl9pPr marL="2739077" marR="0" lvl="8" indent="-5678" algn="l" rtl="0">
              <a:lnSpc>
                <a:spcPct val="100000"/>
              </a:lnSpc>
              <a:spcBef>
                <a:spcPts val="135"/>
              </a:spcBef>
              <a:spcAft>
                <a:spcPts val="0"/>
              </a:spcAft>
              <a:buClr>
                <a:schemeClr val="dk1"/>
              </a:buClr>
              <a:buSzPct val="100000"/>
              <a:buFont typeface="Arial"/>
              <a:buNone/>
              <a:defRPr sz="675"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6" y="4767264"/>
            <a:ext cx="2133599" cy="273844"/>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900" b="0" i="0" u="none" strike="noStrike" cap="none">
                <a:solidFill>
                  <a:srgbClr val="888888"/>
                </a:solidFill>
                <a:latin typeface="Calibri"/>
                <a:ea typeface="Calibri"/>
                <a:cs typeface="Calibri"/>
                <a:sym typeface="Calibri"/>
              </a:defRPr>
            </a:lvl1pPr>
            <a:lvl2pPr marL="342386" marR="0" lvl="1" indent="-9045"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2pPr>
            <a:lvl3pPr marL="684770" marR="0" lvl="2" indent="-8563"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3pPr>
            <a:lvl4pPr marL="1027155" marR="0" lvl="3" indent="-8082"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4pPr>
            <a:lvl5pPr marL="1369540" marR="0" lvl="4" indent="-760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5pPr>
            <a:lvl6pPr marL="1711928" marR="0" lvl="5" indent="-712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6pPr>
            <a:lvl7pPr marL="2054310" marR="0" lvl="6" indent="-663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7pPr>
            <a:lvl8pPr marL="2396695" marR="0" lvl="7" indent="-6160"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8pPr>
            <a:lvl9pPr marL="2739077" marR="0" lvl="8" indent="-567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9pPr>
          </a:lstStyle>
          <a:p>
            <a:pPr defTabSz="685800"/>
            <a:endParaRPr lang="en-US" kern="0"/>
          </a:p>
        </p:txBody>
      </p:sp>
      <p:sp>
        <p:nvSpPr>
          <p:cNvPr id="42" name="Shape 42"/>
          <p:cNvSpPr txBox="1">
            <a:spLocks noGrp="1"/>
          </p:cNvSpPr>
          <p:nvPr>
            <p:ph type="ftr" idx="11"/>
          </p:nvPr>
        </p:nvSpPr>
        <p:spPr>
          <a:xfrm>
            <a:off x="3124200" y="4767264"/>
            <a:ext cx="2895600" cy="273844"/>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900" b="0" i="0" u="none" strike="noStrike" cap="none">
                <a:solidFill>
                  <a:srgbClr val="888888"/>
                </a:solidFill>
                <a:latin typeface="Calibri"/>
                <a:ea typeface="Calibri"/>
                <a:cs typeface="Calibri"/>
                <a:sym typeface="Calibri"/>
              </a:defRPr>
            </a:lvl1pPr>
            <a:lvl2pPr marL="342386" marR="0" lvl="1" indent="-9045"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2pPr>
            <a:lvl3pPr marL="684770" marR="0" lvl="2" indent="-8563"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3pPr>
            <a:lvl4pPr marL="1027155" marR="0" lvl="3" indent="-8082"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4pPr>
            <a:lvl5pPr marL="1369540" marR="0" lvl="4" indent="-760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5pPr>
            <a:lvl6pPr marL="1711928" marR="0" lvl="5" indent="-712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6pPr>
            <a:lvl7pPr marL="2054310" marR="0" lvl="6" indent="-663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7pPr>
            <a:lvl8pPr marL="2396695" marR="0" lvl="7" indent="-6160"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8pPr>
            <a:lvl9pPr marL="2739077" marR="0" lvl="8" indent="-567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9pPr>
          </a:lstStyle>
          <a:p>
            <a:pPr defTabSz="685800"/>
            <a:endParaRPr lang="en-US" kern="0"/>
          </a:p>
        </p:txBody>
      </p:sp>
    </p:spTree>
    <p:extLst>
      <p:ext uri="{BB962C8B-B14F-4D97-AF65-F5344CB8AC3E}">
        <p14:creationId xmlns:p14="http://schemas.microsoft.com/office/powerpoint/2010/main" val="366772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05978"/>
            <a:ext cx="8229600" cy="85725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425"/>
            </a:lvl2pPr>
            <a:lvl3pPr lvl="2" indent="0">
              <a:spcBef>
                <a:spcPts val="0"/>
              </a:spcBef>
              <a:buSzPct val="100000"/>
              <a:buFont typeface="Arial"/>
              <a:buNone/>
              <a:defRPr sz="1425"/>
            </a:lvl3pPr>
            <a:lvl4pPr lvl="3" indent="0">
              <a:spcBef>
                <a:spcPts val="0"/>
              </a:spcBef>
              <a:buSzPct val="100000"/>
              <a:buFont typeface="Arial"/>
              <a:buNone/>
              <a:defRPr sz="1425"/>
            </a:lvl4pPr>
            <a:lvl5pPr lvl="4" indent="0">
              <a:spcBef>
                <a:spcPts val="0"/>
              </a:spcBef>
              <a:buSzPct val="100000"/>
              <a:buFont typeface="Arial"/>
              <a:buNone/>
              <a:defRPr sz="1425"/>
            </a:lvl5pPr>
            <a:lvl6pPr lvl="5" indent="0">
              <a:spcBef>
                <a:spcPts val="0"/>
              </a:spcBef>
              <a:buSzPct val="100000"/>
              <a:buFont typeface="Arial"/>
              <a:buNone/>
              <a:defRPr sz="1425"/>
            </a:lvl6pPr>
            <a:lvl7pPr lvl="6" indent="0">
              <a:spcBef>
                <a:spcPts val="0"/>
              </a:spcBef>
              <a:buSzPct val="100000"/>
              <a:buFont typeface="Arial"/>
              <a:buNone/>
              <a:defRPr sz="1425"/>
            </a:lvl7pPr>
            <a:lvl8pPr lvl="7" indent="0">
              <a:spcBef>
                <a:spcPts val="0"/>
              </a:spcBef>
              <a:buSzPct val="100000"/>
              <a:buFont typeface="Arial"/>
              <a:buNone/>
              <a:defRPr sz="1425"/>
            </a:lvl8pPr>
            <a:lvl9pPr lvl="8" indent="0">
              <a:spcBef>
                <a:spcPts val="0"/>
              </a:spcBef>
              <a:buSzPct val="100000"/>
              <a:buFont typeface="Arial"/>
              <a:buNone/>
              <a:defRPr sz="1425"/>
            </a:lvl9pPr>
          </a:lstStyle>
          <a:p>
            <a:endParaRPr/>
          </a:p>
        </p:txBody>
      </p:sp>
      <p:sp>
        <p:nvSpPr>
          <p:cNvPr id="45" name="Shape 45"/>
          <p:cNvSpPr txBox="1">
            <a:spLocks noGrp="1"/>
          </p:cNvSpPr>
          <p:nvPr>
            <p:ph type="body" idx="1"/>
          </p:nvPr>
        </p:nvSpPr>
        <p:spPr>
          <a:xfrm rot="5400000">
            <a:off x="2874775" y="-1217414"/>
            <a:ext cx="3394472" cy="8229600"/>
          </a:xfrm>
          <a:prstGeom prst="rect">
            <a:avLst/>
          </a:prstGeom>
          <a:noFill/>
          <a:ln>
            <a:noFill/>
          </a:ln>
        </p:spPr>
        <p:txBody>
          <a:bodyPr wrap="square" lIns="91416" tIns="91416" rIns="91416" bIns="91416" anchor="t" anchorCtr="0"/>
          <a:lstStyle>
            <a:lvl1pPr marL="400010" marR="0" lvl="0" indent="47621"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685731" marR="0" lvl="1" indent="47621" algn="l" rtl="0">
              <a:lnSpc>
                <a:spcPct val="100000"/>
              </a:lnSpc>
              <a:spcBef>
                <a:spcPts val="42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961928" marR="0" lvl="2" indent="57145"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85747" marR="0" lvl="3"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628612" marR="0" lvl="4"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971478"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31434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657210"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3000075"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6" y="4767264"/>
            <a:ext cx="2133599" cy="273844"/>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900" b="0" i="0" u="none" strike="noStrike" cap="none">
                <a:solidFill>
                  <a:srgbClr val="888888"/>
                </a:solidFill>
                <a:latin typeface="Calibri"/>
                <a:ea typeface="Calibri"/>
                <a:cs typeface="Calibri"/>
                <a:sym typeface="Calibri"/>
              </a:defRPr>
            </a:lvl1pPr>
            <a:lvl2pPr marL="342386" marR="0" lvl="1" indent="-9045"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2pPr>
            <a:lvl3pPr marL="684770" marR="0" lvl="2" indent="-8563"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3pPr>
            <a:lvl4pPr marL="1027155" marR="0" lvl="3" indent="-8082"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4pPr>
            <a:lvl5pPr marL="1369540" marR="0" lvl="4" indent="-760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5pPr>
            <a:lvl6pPr marL="1711928" marR="0" lvl="5" indent="-712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6pPr>
            <a:lvl7pPr marL="2054310" marR="0" lvl="6" indent="-663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7pPr>
            <a:lvl8pPr marL="2396695" marR="0" lvl="7" indent="-6160"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8pPr>
            <a:lvl9pPr marL="2739077" marR="0" lvl="8" indent="-567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9pPr>
          </a:lstStyle>
          <a:p>
            <a:pPr defTabSz="685800"/>
            <a:endParaRPr lang="en-US" kern="0"/>
          </a:p>
        </p:txBody>
      </p:sp>
      <p:sp>
        <p:nvSpPr>
          <p:cNvPr id="47" name="Shape 47"/>
          <p:cNvSpPr txBox="1">
            <a:spLocks noGrp="1"/>
          </p:cNvSpPr>
          <p:nvPr>
            <p:ph type="ftr" idx="11"/>
          </p:nvPr>
        </p:nvSpPr>
        <p:spPr>
          <a:xfrm>
            <a:off x="3124200" y="4767264"/>
            <a:ext cx="2895600" cy="273844"/>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900" b="0" i="0" u="none" strike="noStrike" cap="none">
                <a:solidFill>
                  <a:srgbClr val="888888"/>
                </a:solidFill>
                <a:latin typeface="Calibri"/>
                <a:ea typeface="Calibri"/>
                <a:cs typeface="Calibri"/>
                <a:sym typeface="Calibri"/>
              </a:defRPr>
            </a:lvl1pPr>
            <a:lvl2pPr marL="342386" marR="0" lvl="1" indent="-9045"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2pPr>
            <a:lvl3pPr marL="684770" marR="0" lvl="2" indent="-8563"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3pPr>
            <a:lvl4pPr marL="1027155" marR="0" lvl="3" indent="-8082"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4pPr>
            <a:lvl5pPr marL="1369540" marR="0" lvl="4" indent="-760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5pPr>
            <a:lvl6pPr marL="1711928" marR="0" lvl="5" indent="-712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6pPr>
            <a:lvl7pPr marL="2054310" marR="0" lvl="6" indent="-663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7pPr>
            <a:lvl8pPr marL="2396695" marR="0" lvl="7" indent="-6160"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8pPr>
            <a:lvl9pPr marL="2739077" marR="0" lvl="8" indent="-567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9pPr>
          </a:lstStyle>
          <a:p>
            <a:pPr defTabSz="685800"/>
            <a:endParaRPr lang="en-US" kern="0"/>
          </a:p>
        </p:txBody>
      </p:sp>
    </p:spTree>
    <p:extLst>
      <p:ext uri="{BB962C8B-B14F-4D97-AF65-F5344CB8AC3E}">
        <p14:creationId xmlns:p14="http://schemas.microsoft.com/office/powerpoint/2010/main" val="1266961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rot="5400000">
            <a:off x="5463781" y="1371600"/>
            <a:ext cx="4388644" cy="205740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425"/>
            </a:lvl2pPr>
            <a:lvl3pPr lvl="2" indent="0">
              <a:spcBef>
                <a:spcPts val="0"/>
              </a:spcBef>
              <a:buSzPct val="100000"/>
              <a:buFont typeface="Arial"/>
              <a:buNone/>
              <a:defRPr sz="1425"/>
            </a:lvl3pPr>
            <a:lvl4pPr lvl="3" indent="0">
              <a:spcBef>
                <a:spcPts val="0"/>
              </a:spcBef>
              <a:buSzPct val="100000"/>
              <a:buFont typeface="Arial"/>
              <a:buNone/>
              <a:defRPr sz="1425"/>
            </a:lvl4pPr>
            <a:lvl5pPr lvl="4" indent="0">
              <a:spcBef>
                <a:spcPts val="0"/>
              </a:spcBef>
              <a:buSzPct val="100000"/>
              <a:buFont typeface="Arial"/>
              <a:buNone/>
              <a:defRPr sz="1425"/>
            </a:lvl5pPr>
            <a:lvl6pPr lvl="5" indent="0">
              <a:spcBef>
                <a:spcPts val="0"/>
              </a:spcBef>
              <a:buSzPct val="100000"/>
              <a:buFont typeface="Arial"/>
              <a:buNone/>
              <a:defRPr sz="1425"/>
            </a:lvl6pPr>
            <a:lvl7pPr lvl="6" indent="0">
              <a:spcBef>
                <a:spcPts val="0"/>
              </a:spcBef>
              <a:buSzPct val="100000"/>
              <a:buFont typeface="Arial"/>
              <a:buNone/>
              <a:defRPr sz="1425"/>
            </a:lvl7pPr>
            <a:lvl8pPr lvl="7" indent="0">
              <a:spcBef>
                <a:spcPts val="0"/>
              </a:spcBef>
              <a:buSzPct val="100000"/>
              <a:buFont typeface="Arial"/>
              <a:buNone/>
              <a:defRPr sz="1425"/>
            </a:lvl8pPr>
            <a:lvl9pPr lvl="8" indent="0">
              <a:spcBef>
                <a:spcPts val="0"/>
              </a:spcBef>
              <a:buSzPct val="100000"/>
              <a:buFont typeface="Arial"/>
              <a:buNone/>
              <a:defRPr sz="1425"/>
            </a:lvl9pPr>
          </a:lstStyle>
          <a:p>
            <a:endParaRPr/>
          </a:p>
        </p:txBody>
      </p:sp>
      <p:sp>
        <p:nvSpPr>
          <p:cNvPr id="50" name="Shape 50"/>
          <p:cNvSpPr txBox="1">
            <a:spLocks noGrp="1"/>
          </p:cNvSpPr>
          <p:nvPr>
            <p:ph type="body" idx="1"/>
          </p:nvPr>
        </p:nvSpPr>
        <p:spPr>
          <a:xfrm rot="5400000">
            <a:off x="1272781" y="-609596"/>
            <a:ext cx="4388644" cy="6019799"/>
          </a:xfrm>
          <a:prstGeom prst="rect">
            <a:avLst/>
          </a:prstGeom>
          <a:noFill/>
          <a:ln>
            <a:noFill/>
          </a:ln>
        </p:spPr>
        <p:txBody>
          <a:bodyPr wrap="square" lIns="91416" tIns="91416" rIns="91416" bIns="91416" anchor="t" anchorCtr="0"/>
          <a:lstStyle>
            <a:lvl1pPr marL="400010" marR="0" lvl="0" indent="47621"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685731" marR="0" lvl="1" indent="47621" algn="l" rtl="0">
              <a:lnSpc>
                <a:spcPct val="100000"/>
              </a:lnSpc>
              <a:spcBef>
                <a:spcPts val="42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961928" marR="0" lvl="2" indent="57145"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85747" marR="0" lvl="3"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628612" marR="0" lvl="4"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971478"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31434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657210"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3000075"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457206" y="4767264"/>
            <a:ext cx="2133599" cy="273844"/>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900" b="0" i="0" u="none" strike="noStrike" cap="none">
                <a:solidFill>
                  <a:srgbClr val="888888"/>
                </a:solidFill>
                <a:latin typeface="Calibri"/>
                <a:ea typeface="Calibri"/>
                <a:cs typeface="Calibri"/>
                <a:sym typeface="Calibri"/>
              </a:defRPr>
            </a:lvl1pPr>
            <a:lvl2pPr marL="342386" marR="0" lvl="1" indent="-9045"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2pPr>
            <a:lvl3pPr marL="684770" marR="0" lvl="2" indent="-8563"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3pPr>
            <a:lvl4pPr marL="1027155" marR="0" lvl="3" indent="-8082"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4pPr>
            <a:lvl5pPr marL="1369540" marR="0" lvl="4" indent="-760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5pPr>
            <a:lvl6pPr marL="1711928" marR="0" lvl="5" indent="-712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6pPr>
            <a:lvl7pPr marL="2054310" marR="0" lvl="6" indent="-663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7pPr>
            <a:lvl8pPr marL="2396695" marR="0" lvl="7" indent="-6160"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8pPr>
            <a:lvl9pPr marL="2739077" marR="0" lvl="8" indent="-567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9pPr>
          </a:lstStyle>
          <a:p>
            <a:pPr defTabSz="685800"/>
            <a:endParaRPr lang="en-US" kern="0"/>
          </a:p>
        </p:txBody>
      </p:sp>
      <p:sp>
        <p:nvSpPr>
          <p:cNvPr id="52" name="Shape 52"/>
          <p:cNvSpPr txBox="1">
            <a:spLocks noGrp="1"/>
          </p:cNvSpPr>
          <p:nvPr>
            <p:ph type="ftr" idx="11"/>
          </p:nvPr>
        </p:nvSpPr>
        <p:spPr>
          <a:xfrm>
            <a:off x="3124200" y="4767264"/>
            <a:ext cx="2895600" cy="273844"/>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900" b="0" i="0" u="none" strike="noStrike" cap="none">
                <a:solidFill>
                  <a:srgbClr val="888888"/>
                </a:solidFill>
                <a:latin typeface="Calibri"/>
                <a:ea typeface="Calibri"/>
                <a:cs typeface="Calibri"/>
                <a:sym typeface="Calibri"/>
              </a:defRPr>
            </a:lvl1pPr>
            <a:lvl2pPr marL="342386" marR="0" lvl="1" indent="-9045"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2pPr>
            <a:lvl3pPr marL="684770" marR="0" lvl="2" indent="-8563"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3pPr>
            <a:lvl4pPr marL="1027155" marR="0" lvl="3" indent="-8082"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4pPr>
            <a:lvl5pPr marL="1369540" marR="0" lvl="4" indent="-760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5pPr>
            <a:lvl6pPr marL="1711928" marR="0" lvl="5" indent="-712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6pPr>
            <a:lvl7pPr marL="2054310" marR="0" lvl="6" indent="-663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7pPr>
            <a:lvl8pPr marL="2396695" marR="0" lvl="7" indent="-6160"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8pPr>
            <a:lvl9pPr marL="2739077" marR="0" lvl="8" indent="-567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9pPr>
          </a:lstStyle>
          <a:p>
            <a:pPr defTabSz="685800"/>
            <a:endParaRPr lang="en-US" kern="0"/>
          </a:p>
        </p:txBody>
      </p:sp>
    </p:spTree>
    <p:extLst>
      <p:ext uri="{BB962C8B-B14F-4D97-AF65-F5344CB8AC3E}">
        <p14:creationId xmlns:p14="http://schemas.microsoft.com/office/powerpoint/2010/main" val="17398177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en-US" sz="1125" kern="0">
              <a:solidFill>
                <a:prstClr val="black">
                  <a:tint val="75000"/>
                </a:prstClr>
              </a:solidFill>
              <a:cs typeface="Arial"/>
              <a:sym typeface="Aria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0F3B36F9-EF5A-DF40-90FD-E48C9A7F2F01}" type="datetime1">
              <a:rPr lang="en-US" sz="1125" kern="0" smtClean="0">
                <a:solidFill>
                  <a:prstClr val="black">
                    <a:tint val="75000"/>
                  </a:prstClr>
                </a:solidFill>
                <a:cs typeface="Arial"/>
                <a:sym typeface="Arial"/>
              </a:rPr>
              <a:pPr defTabSz="685800"/>
              <a:t>11/26/2018</a:t>
            </a:fld>
            <a:endParaRPr lang="en-US" sz="1125" kern="0">
              <a:solidFill>
                <a:prstClr val="black">
                  <a:tint val="75000"/>
                </a:prstClr>
              </a:solidFill>
              <a:cs typeface="Arial"/>
              <a:sym typeface="Aria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816344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22" y="205755"/>
            <a:ext cx="8229599" cy="20774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425" b="0" i="0" u="none" strike="noStrike" cap="none">
                <a:solidFill>
                  <a:srgbClr val="000000"/>
                </a:solidFill>
                <a:latin typeface="Calibri"/>
                <a:ea typeface="Calibri"/>
                <a:cs typeface="Calibri"/>
                <a:sym typeface="Calibri"/>
              </a:defRPr>
            </a:lvl1pPr>
            <a:lvl2pPr lvl="1" indent="0">
              <a:spcBef>
                <a:spcPts val="0"/>
              </a:spcBef>
              <a:buSzPct val="100000"/>
              <a:buFont typeface="Arial"/>
              <a:buNone/>
              <a:defRPr sz="1425"/>
            </a:lvl2pPr>
            <a:lvl3pPr lvl="2" indent="0">
              <a:spcBef>
                <a:spcPts val="0"/>
              </a:spcBef>
              <a:buSzPct val="100000"/>
              <a:buFont typeface="Arial"/>
              <a:buNone/>
              <a:defRPr sz="1425"/>
            </a:lvl3pPr>
            <a:lvl4pPr lvl="3" indent="0">
              <a:spcBef>
                <a:spcPts val="0"/>
              </a:spcBef>
              <a:buSzPct val="100000"/>
              <a:buFont typeface="Arial"/>
              <a:buNone/>
              <a:defRPr sz="1425"/>
            </a:lvl4pPr>
            <a:lvl5pPr lvl="4" indent="0">
              <a:spcBef>
                <a:spcPts val="0"/>
              </a:spcBef>
              <a:buSzPct val="100000"/>
              <a:buFont typeface="Arial"/>
              <a:buNone/>
              <a:defRPr sz="1425"/>
            </a:lvl5pPr>
            <a:lvl6pPr lvl="5" indent="0">
              <a:spcBef>
                <a:spcPts val="0"/>
              </a:spcBef>
              <a:buSzPct val="100000"/>
              <a:buFont typeface="Arial"/>
              <a:buNone/>
              <a:defRPr sz="1425"/>
            </a:lvl6pPr>
            <a:lvl7pPr lvl="6" indent="0">
              <a:spcBef>
                <a:spcPts val="0"/>
              </a:spcBef>
              <a:buSzPct val="100000"/>
              <a:buFont typeface="Arial"/>
              <a:buNone/>
              <a:defRPr sz="1425"/>
            </a:lvl7pPr>
            <a:lvl8pPr lvl="7" indent="0">
              <a:spcBef>
                <a:spcPts val="0"/>
              </a:spcBef>
              <a:buSzPct val="100000"/>
              <a:buFont typeface="Arial"/>
              <a:buNone/>
              <a:defRPr sz="1425"/>
            </a:lvl8pPr>
            <a:lvl9pPr lvl="8" indent="0">
              <a:spcBef>
                <a:spcPts val="0"/>
              </a:spcBef>
              <a:buSzPct val="100000"/>
              <a:buFont typeface="Arial"/>
              <a:buNone/>
              <a:defRPr sz="1425"/>
            </a:lvl9pPr>
          </a:lstStyle>
          <a:p>
            <a:endParaRPr/>
          </a:p>
        </p:txBody>
      </p:sp>
      <p:sp>
        <p:nvSpPr>
          <p:cNvPr id="64" name="Shape 64"/>
          <p:cNvSpPr txBox="1">
            <a:spLocks noGrp="1"/>
          </p:cNvSpPr>
          <p:nvPr>
            <p:ph type="body" idx="1"/>
          </p:nvPr>
        </p:nvSpPr>
        <p:spPr>
          <a:xfrm>
            <a:off x="457222" y="1183020"/>
            <a:ext cx="8229599" cy="20774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425" b="0" i="0" u="none" strike="noStrike" cap="none">
                <a:solidFill>
                  <a:srgbClr val="000000"/>
                </a:solidFill>
                <a:latin typeface="Calibri"/>
                <a:ea typeface="Calibri"/>
                <a:cs typeface="Calibri"/>
                <a:sym typeface="Calibri"/>
              </a:defRPr>
            </a:lvl1pPr>
            <a:lvl2pPr marL="307184" marR="0" lvl="1" indent="-2414" algn="l" rtl="0">
              <a:lnSpc>
                <a:spcPct val="100000"/>
              </a:lnSpc>
              <a:spcBef>
                <a:spcPts val="0"/>
              </a:spcBef>
              <a:spcAft>
                <a:spcPts val="0"/>
              </a:spcAft>
              <a:buClr>
                <a:srgbClr val="000000"/>
              </a:buClr>
              <a:buSzPct val="100000"/>
              <a:buFont typeface="Calibri"/>
              <a:buNone/>
              <a:defRPr sz="1425" b="0" i="0" u="none" strike="noStrike" cap="none">
                <a:solidFill>
                  <a:srgbClr val="000000"/>
                </a:solidFill>
                <a:latin typeface="Calibri"/>
                <a:ea typeface="Calibri"/>
                <a:cs typeface="Calibri"/>
                <a:sym typeface="Calibri"/>
              </a:defRPr>
            </a:lvl2pPr>
            <a:lvl3pPr marL="614369" marR="0" lvl="2" indent="-4829" algn="l" rtl="0">
              <a:lnSpc>
                <a:spcPct val="100000"/>
              </a:lnSpc>
              <a:spcBef>
                <a:spcPts val="0"/>
              </a:spcBef>
              <a:spcAft>
                <a:spcPts val="0"/>
              </a:spcAft>
              <a:buClr>
                <a:srgbClr val="000000"/>
              </a:buClr>
              <a:buSzPct val="100000"/>
              <a:buFont typeface="Calibri"/>
              <a:buNone/>
              <a:defRPr sz="1425" b="0" i="0" u="none" strike="noStrike" cap="none">
                <a:solidFill>
                  <a:srgbClr val="000000"/>
                </a:solidFill>
                <a:latin typeface="Calibri"/>
                <a:ea typeface="Calibri"/>
                <a:cs typeface="Calibri"/>
                <a:sym typeface="Calibri"/>
              </a:defRPr>
            </a:lvl3pPr>
            <a:lvl4pPr marL="921553" marR="0" lvl="3" indent="-7244" algn="l" rtl="0">
              <a:lnSpc>
                <a:spcPct val="100000"/>
              </a:lnSpc>
              <a:spcBef>
                <a:spcPts val="0"/>
              </a:spcBef>
              <a:spcAft>
                <a:spcPts val="0"/>
              </a:spcAft>
              <a:buClr>
                <a:srgbClr val="000000"/>
              </a:buClr>
              <a:buSzPct val="100000"/>
              <a:buFont typeface="Calibri"/>
              <a:buNone/>
              <a:defRPr sz="1425" b="0" i="0" u="none" strike="noStrike" cap="none">
                <a:solidFill>
                  <a:srgbClr val="000000"/>
                </a:solidFill>
                <a:latin typeface="Calibri"/>
                <a:ea typeface="Calibri"/>
                <a:cs typeface="Calibri"/>
                <a:sym typeface="Calibri"/>
              </a:defRPr>
            </a:lvl4pPr>
            <a:lvl5pPr marL="1228739" marR="0" lvl="4" indent="-134" algn="l" rtl="0">
              <a:lnSpc>
                <a:spcPct val="100000"/>
              </a:lnSpc>
              <a:spcBef>
                <a:spcPts val="0"/>
              </a:spcBef>
              <a:spcAft>
                <a:spcPts val="0"/>
              </a:spcAft>
              <a:buClr>
                <a:srgbClr val="000000"/>
              </a:buClr>
              <a:buSzPct val="100000"/>
              <a:buFont typeface="Calibri"/>
              <a:buNone/>
              <a:defRPr sz="1425" b="0" i="0" u="none" strike="noStrike" cap="none">
                <a:solidFill>
                  <a:srgbClr val="000000"/>
                </a:solidFill>
                <a:latin typeface="Calibri"/>
                <a:ea typeface="Calibri"/>
                <a:cs typeface="Calibri"/>
                <a:sym typeface="Calibri"/>
              </a:defRPr>
            </a:lvl5pPr>
            <a:lvl6pPr marL="1535921" marR="0" lvl="5" indent="-2550" algn="l" rtl="0">
              <a:lnSpc>
                <a:spcPct val="100000"/>
              </a:lnSpc>
              <a:spcBef>
                <a:spcPts val="0"/>
              </a:spcBef>
              <a:spcAft>
                <a:spcPts val="0"/>
              </a:spcAft>
              <a:buClr>
                <a:srgbClr val="000000"/>
              </a:buClr>
              <a:buSzPct val="100000"/>
              <a:buFont typeface="Calibri"/>
              <a:buNone/>
              <a:defRPr sz="1425" b="0" i="0" u="none" strike="noStrike" cap="none">
                <a:solidFill>
                  <a:srgbClr val="000000"/>
                </a:solidFill>
                <a:latin typeface="Calibri"/>
                <a:ea typeface="Calibri"/>
                <a:cs typeface="Calibri"/>
                <a:sym typeface="Calibri"/>
              </a:defRPr>
            </a:lvl6pPr>
            <a:lvl7pPr marL="1843107" marR="0" lvl="6" indent="-4965" algn="l" rtl="0">
              <a:lnSpc>
                <a:spcPct val="100000"/>
              </a:lnSpc>
              <a:spcBef>
                <a:spcPts val="0"/>
              </a:spcBef>
              <a:spcAft>
                <a:spcPts val="0"/>
              </a:spcAft>
              <a:buClr>
                <a:srgbClr val="000000"/>
              </a:buClr>
              <a:buSzPct val="100000"/>
              <a:buFont typeface="Calibri"/>
              <a:buNone/>
              <a:defRPr sz="1425" b="0" i="0" u="none" strike="noStrike" cap="none">
                <a:solidFill>
                  <a:srgbClr val="000000"/>
                </a:solidFill>
                <a:latin typeface="Calibri"/>
                <a:ea typeface="Calibri"/>
                <a:cs typeface="Calibri"/>
                <a:sym typeface="Calibri"/>
              </a:defRPr>
            </a:lvl7pPr>
            <a:lvl8pPr marL="2150291" marR="0" lvl="7" indent="-7381" algn="l" rtl="0">
              <a:lnSpc>
                <a:spcPct val="100000"/>
              </a:lnSpc>
              <a:spcBef>
                <a:spcPts val="0"/>
              </a:spcBef>
              <a:spcAft>
                <a:spcPts val="0"/>
              </a:spcAft>
              <a:buClr>
                <a:srgbClr val="000000"/>
              </a:buClr>
              <a:buSzPct val="100000"/>
              <a:buFont typeface="Calibri"/>
              <a:buNone/>
              <a:defRPr sz="1425" b="0" i="0" u="none" strike="noStrike" cap="none">
                <a:solidFill>
                  <a:srgbClr val="000000"/>
                </a:solidFill>
                <a:latin typeface="Calibri"/>
                <a:ea typeface="Calibri"/>
                <a:cs typeface="Calibri"/>
                <a:sym typeface="Calibri"/>
              </a:defRPr>
            </a:lvl8pPr>
            <a:lvl9pPr marL="2457475" marR="0" lvl="8" indent="-270" algn="l" rtl="0">
              <a:lnSpc>
                <a:spcPct val="100000"/>
              </a:lnSpc>
              <a:spcBef>
                <a:spcPts val="0"/>
              </a:spcBef>
              <a:spcAft>
                <a:spcPts val="0"/>
              </a:spcAft>
              <a:buClr>
                <a:srgbClr val="000000"/>
              </a:buClr>
              <a:buSzPct val="100000"/>
              <a:buFont typeface="Calibri"/>
              <a:buNone/>
              <a:defRPr sz="1425" b="0" i="0" u="none" strike="noStrike" cap="none">
                <a:solidFill>
                  <a:srgbClr val="000000"/>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08982" y="4783462"/>
            <a:ext cx="2926079" cy="20774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425" b="0" i="0" u="none" strike="noStrike" cap="none">
                <a:solidFill>
                  <a:srgbClr val="888888"/>
                </a:solidFill>
                <a:latin typeface="Calibri"/>
                <a:ea typeface="Calibri"/>
                <a:cs typeface="Calibri"/>
                <a:sym typeface="Calibri"/>
              </a:defRPr>
            </a:lvl1pPr>
            <a:lvl2pPr marL="342386" marR="0" lvl="1" indent="-9045"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2pPr>
            <a:lvl3pPr marL="684770" marR="0" lvl="2" indent="-8563"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3pPr>
            <a:lvl4pPr marL="1027155" marR="0" lvl="3" indent="-8082"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4pPr>
            <a:lvl5pPr marL="1369540" marR="0" lvl="4" indent="-760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5pPr>
            <a:lvl6pPr marL="1711928" marR="0" lvl="5" indent="-712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6pPr>
            <a:lvl7pPr marL="2054310" marR="0" lvl="6" indent="-663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7pPr>
            <a:lvl8pPr marL="2396695" marR="0" lvl="7" indent="-6160"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8pPr>
            <a:lvl9pPr marL="2739077" marR="0" lvl="8" indent="-567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0" y="4783462"/>
            <a:ext cx="2103120" cy="20774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425" b="0" i="0" u="none" strike="noStrike" cap="none">
                <a:solidFill>
                  <a:srgbClr val="888888"/>
                </a:solidFill>
                <a:latin typeface="Calibri"/>
                <a:ea typeface="Calibri"/>
                <a:cs typeface="Calibri"/>
                <a:sym typeface="Calibri"/>
              </a:defRPr>
            </a:lvl1pPr>
            <a:lvl2pPr marL="342386" marR="0" lvl="1" indent="-9045"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2pPr>
            <a:lvl3pPr marL="684770" marR="0" lvl="2" indent="-8563"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3pPr>
            <a:lvl4pPr marL="1027155" marR="0" lvl="3" indent="-8082"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4pPr>
            <a:lvl5pPr marL="1369540" marR="0" lvl="4" indent="-760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5pPr>
            <a:lvl6pPr marL="1711928" marR="0" lvl="5" indent="-712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6pPr>
            <a:lvl7pPr marL="2054310" marR="0" lvl="6" indent="-663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7pPr>
            <a:lvl8pPr marL="2396695" marR="0" lvl="7" indent="-6160"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8pPr>
            <a:lvl9pPr marL="2739077" marR="0" lvl="8" indent="-567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83680" y="4783462"/>
            <a:ext cx="2103120" cy="207749"/>
          </a:xfrm>
          <a:prstGeom prst="rect">
            <a:avLst/>
          </a:prstGeom>
          <a:noFill/>
          <a:ln>
            <a:noFill/>
          </a:ln>
        </p:spPr>
        <p:txBody>
          <a:bodyPr wrap="square" lIns="0" tIns="0" rIns="0" bIns="0" anchor="t" anchorCtr="0">
            <a:noAutofit/>
          </a:bodyPr>
          <a:lstStyle/>
          <a:p>
            <a:pPr indent="-21431" algn="r">
              <a:buClr>
                <a:srgbClr val="888888"/>
              </a:buClr>
              <a:buSzPct val="25000"/>
            </a:pPr>
            <a:fld id="{00000000-1234-1234-1234-123412341234}" type="slidenum">
              <a:rPr lang="en-US" sz="1425" smtClean="0">
                <a:solidFill>
                  <a:srgbClr val="888888"/>
                </a:solidFill>
                <a:latin typeface="Calibri"/>
                <a:ea typeface="Calibri"/>
                <a:cs typeface="Calibri"/>
                <a:sym typeface="Calibri"/>
              </a:rPr>
              <a:pPr indent="-21431" algn="r">
                <a:buClr>
                  <a:srgbClr val="888888"/>
                </a:buClr>
                <a:buSzPct val="25000"/>
              </a:pPr>
              <a:t>‹#›</a:t>
            </a:fld>
            <a:endParaRPr lang="en-US" sz="1425">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88393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Blank">
    <p:spTree>
      <p:nvGrpSpPr>
        <p:cNvPr id="1" name="Shape 73"/>
        <p:cNvGrpSpPr/>
        <p:nvPr/>
      </p:nvGrpSpPr>
      <p:grpSpPr>
        <a:xfrm>
          <a:off x="0" y="0"/>
          <a:ext cx="0" cy="0"/>
          <a:chOff x="0" y="0"/>
          <a:chExt cx="0" cy="0"/>
        </a:xfrm>
      </p:grpSpPr>
      <p:sp>
        <p:nvSpPr>
          <p:cNvPr id="74" name="Shape 74"/>
          <p:cNvSpPr txBox="1">
            <a:spLocks noGrp="1"/>
          </p:cNvSpPr>
          <p:nvPr>
            <p:ph type="ftr" idx="11"/>
          </p:nvPr>
        </p:nvSpPr>
        <p:spPr>
          <a:xfrm>
            <a:off x="3108982" y="4783462"/>
            <a:ext cx="2926079" cy="20774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425" b="0" i="0" u="none" strike="noStrike" cap="none">
                <a:solidFill>
                  <a:srgbClr val="888888"/>
                </a:solidFill>
                <a:latin typeface="Calibri"/>
                <a:ea typeface="Calibri"/>
                <a:cs typeface="Calibri"/>
                <a:sym typeface="Calibri"/>
              </a:defRPr>
            </a:lvl1pPr>
            <a:lvl2pPr marL="342386" marR="0" lvl="1" indent="-9045"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2pPr>
            <a:lvl3pPr marL="684770" marR="0" lvl="2" indent="-8563"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3pPr>
            <a:lvl4pPr marL="1027155" marR="0" lvl="3" indent="-8082"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4pPr>
            <a:lvl5pPr marL="1369540" marR="0" lvl="4" indent="-760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5pPr>
            <a:lvl6pPr marL="1711928" marR="0" lvl="5" indent="-712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6pPr>
            <a:lvl7pPr marL="2054310" marR="0" lvl="6" indent="-663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7pPr>
            <a:lvl8pPr marL="2396695" marR="0" lvl="7" indent="-6160"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8pPr>
            <a:lvl9pPr marL="2739077" marR="0" lvl="8" indent="-567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4783462"/>
            <a:ext cx="2103120" cy="20774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425" b="0" i="0" u="none" strike="noStrike" cap="none">
                <a:solidFill>
                  <a:srgbClr val="888888"/>
                </a:solidFill>
                <a:latin typeface="Calibri"/>
                <a:ea typeface="Calibri"/>
                <a:cs typeface="Calibri"/>
                <a:sym typeface="Calibri"/>
              </a:defRPr>
            </a:lvl1pPr>
            <a:lvl2pPr marL="342386" marR="0" lvl="1" indent="-9045"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2pPr>
            <a:lvl3pPr marL="684770" marR="0" lvl="2" indent="-8563"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3pPr>
            <a:lvl4pPr marL="1027155" marR="0" lvl="3" indent="-8082"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4pPr>
            <a:lvl5pPr marL="1369540" marR="0" lvl="4" indent="-760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5pPr>
            <a:lvl6pPr marL="1711928" marR="0" lvl="5" indent="-712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6pPr>
            <a:lvl7pPr marL="2054310" marR="0" lvl="6" indent="-663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7pPr>
            <a:lvl8pPr marL="2396695" marR="0" lvl="7" indent="-6160"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8pPr>
            <a:lvl9pPr marL="2739077" marR="0" lvl="8" indent="-567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83680" y="4783462"/>
            <a:ext cx="2103120" cy="207749"/>
          </a:xfrm>
          <a:prstGeom prst="rect">
            <a:avLst/>
          </a:prstGeom>
          <a:noFill/>
          <a:ln>
            <a:noFill/>
          </a:ln>
        </p:spPr>
        <p:txBody>
          <a:bodyPr wrap="square" lIns="0" tIns="0" rIns="0" bIns="0" anchor="t" anchorCtr="0">
            <a:noAutofit/>
          </a:bodyPr>
          <a:lstStyle/>
          <a:p>
            <a:pPr indent="-21431" algn="r">
              <a:buClr>
                <a:srgbClr val="888888"/>
              </a:buClr>
              <a:buSzPct val="25000"/>
            </a:pPr>
            <a:fld id="{00000000-1234-1234-1234-123412341234}" type="slidenum">
              <a:rPr lang="en-US" sz="1425" smtClean="0">
                <a:solidFill>
                  <a:srgbClr val="888888"/>
                </a:solidFill>
                <a:latin typeface="Calibri"/>
                <a:ea typeface="Calibri"/>
                <a:cs typeface="Calibri"/>
                <a:sym typeface="Calibri"/>
              </a:rPr>
              <a:pPr indent="-21431" algn="r">
                <a:buClr>
                  <a:srgbClr val="888888"/>
                </a:buClr>
                <a:buSzPct val="25000"/>
              </a:pPr>
              <a:t>‹#›</a:t>
            </a:fld>
            <a:endParaRPr lang="en-US" sz="1425">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020999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22" y="205755"/>
            <a:ext cx="8229599" cy="20774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425" b="0" i="0" u="none" strike="noStrike" cap="none">
                <a:solidFill>
                  <a:srgbClr val="000000"/>
                </a:solidFill>
                <a:latin typeface="Calibri"/>
                <a:ea typeface="Calibri"/>
                <a:cs typeface="Calibri"/>
                <a:sym typeface="Calibri"/>
              </a:defRPr>
            </a:lvl1pPr>
            <a:lvl2pPr lvl="1" indent="0">
              <a:spcBef>
                <a:spcPts val="0"/>
              </a:spcBef>
              <a:buSzPct val="100000"/>
              <a:buFont typeface="Arial"/>
              <a:buNone/>
              <a:defRPr sz="1425"/>
            </a:lvl2pPr>
            <a:lvl3pPr lvl="2" indent="0">
              <a:spcBef>
                <a:spcPts val="0"/>
              </a:spcBef>
              <a:buSzPct val="100000"/>
              <a:buFont typeface="Arial"/>
              <a:buNone/>
              <a:defRPr sz="1425"/>
            </a:lvl3pPr>
            <a:lvl4pPr lvl="3" indent="0">
              <a:spcBef>
                <a:spcPts val="0"/>
              </a:spcBef>
              <a:buSzPct val="100000"/>
              <a:buFont typeface="Arial"/>
              <a:buNone/>
              <a:defRPr sz="1425"/>
            </a:lvl4pPr>
            <a:lvl5pPr lvl="4" indent="0">
              <a:spcBef>
                <a:spcPts val="0"/>
              </a:spcBef>
              <a:buSzPct val="100000"/>
              <a:buFont typeface="Arial"/>
              <a:buNone/>
              <a:defRPr sz="1425"/>
            </a:lvl5pPr>
            <a:lvl6pPr lvl="5" indent="0">
              <a:spcBef>
                <a:spcPts val="0"/>
              </a:spcBef>
              <a:buSzPct val="100000"/>
              <a:buFont typeface="Arial"/>
              <a:buNone/>
              <a:defRPr sz="1425"/>
            </a:lvl6pPr>
            <a:lvl7pPr lvl="6" indent="0">
              <a:spcBef>
                <a:spcPts val="0"/>
              </a:spcBef>
              <a:buSzPct val="100000"/>
              <a:buFont typeface="Arial"/>
              <a:buNone/>
              <a:defRPr sz="1425"/>
            </a:lvl7pPr>
            <a:lvl8pPr lvl="7" indent="0">
              <a:spcBef>
                <a:spcPts val="0"/>
              </a:spcBef>
              <a:buSzPct val="100000"/>
              <a:buFont typeface="Arial"/>
              <a:buNone/>
              <a:defRPr sz="1425"/>
            </a:lvl8pPr>
            <a:lvl9pPr lvl="8" indent="0">
              <a:spcBef>
                <a:spcPts val="0"/>
              </a:spcBef>
              <a:buSzPct val="100000"/>
              <a:buFont typeface="Arial"/>
              <a:buNone/>
              <a:defRPr sz="1425"/>
            </a:lvl9pPr>
          </a:lstStyle>
          <a:p>
            <a:endParaRPr/>
          </a:p>
        </p:txBody>
      </p:sp>
      <p:sp>
        <p:nvSpPr>
          <p:cNvPr id="64" name="Shape 64"/>
          <p:cNvSpPr txBox="1">
            <a:spLocks noGrp="1"/>
          </p:cNvSpPr>
          <p:nvPr>
            <p:ph type="body" idx="1"/>
          </p:nvPr>
        </p:nvSpPr>
        <p:spPr>
          <a:xfrm>
            <a:off x="457222" y="1183020"/>
            <a:ext cx="8229599" cy="20774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425" b="0" i="0" u="none" strike="noStrike" cap="none">
                <a:solidFill>
                  <a:srgbClr val="000000"/>
                </a:solidFill>
                <a:latin typeface="Calibri"/>
                <a:ea typeface="Calibri"/>
                <a:cs typeface="Calibri"/>
                <a:sym typeface="Calibri"/>
              </a:defRPr>
            </a:lvl1pPr>
            <a:lvl2pPr marL="307184" marR="0" lvl="1" indent="-2414" algn="l" rtl="0">
              <a:lnSpc>
                <a:spcPct val="100000"/>
              </a:lnSpc>
              <a:spcBef>
                <a:spcPts val="0"/>
              </a:spcBef>
              <a:spcAft>
                <a:spcPts val="0"/>
              </a:spcAft>
              <a:buClr>
                <a:srgbClr val="000000"/>
              </a:buClr>
              <a:buSzPct val="100000"/>
              <a:buFont typeface="Calibri"/>
              <a:buNone/>
              <a:defRPr sz="1425" b="0" i="0" u="none" strike="noStrike" cap="none">
                <a:solidFill>
                  <a:srgbClr val="000000"/>
                </a:solidFill>
                <a:latin typeface="Calibri"/>
                <a:ea typeface="Calibri"/>
                <a:cs typeface="Calibri"/>
                <a:sym typeface="Calibri"/>
              </a:defRPr>
            </a:lvl2pPr>
            <a:lvl3pPr marL="614369" marR="0" lvl="2" indent="-4829" algn="l" rtl="0">
              <a:lnSpc>
                <a:spcPct val="100000"/>
              </a:lnSpc>
              <a:spcBef>
                <a:spcPts val="0"/>
              </a:spcBef>
              <a:spcAft>
                <a:spcPts val="0"/>
              </a:spcAft>
              <a:buClr>
                <a:srgbClr val="000000"/>
              </a:buClr>
              <a:buSzPct val="100000"/>
              <a:buFont typeface="Calibri"/>
              <a:buNone/>
              <a:defRPr sz="1425" b="0" i="0" u="none" strike="noStrike" cap="none">
                <a:solidFill>
                  <a:srgbClr val="000000"/>
                </a:solidFill>
                <a:latin typeface="Calibri"/>
                <a:ea typeface="Calibri"/>
                <a:cs typeface="Calibri"/>
                <a:sym typeface="Calibri"/>
              </a:defRPr>
            </a:lvl3pPr>
            <a:lvl4pPr marL="921553" marR="0" lvl="3" indent="-7244" algn="l" rtl="0">
              <a:lnSpc>
                <a:spcPct val="100000"/>
              </a:lnSpc>
              <a:spcBef>
                <a:spcPts val="0"/>
              </a:spcBef>
              <a:spcAft>
                <a:spcPts val="0"/>
              </a:spcAft>
              <a:buClr>
                <a:srgbClr val="000000"/>
              </a:buClr>
              <a:buSzPct val="100000"/>
              <a:buFont typeface="Calibri"/>
              <a:buNone/>
              <a:defRPr sz="1425" b="0" i="0" u="none" strike="noStrike" cap="none">
                <a:solidFill>
                  <a:srgbClr val="000000"/>
                </a:solidFill>
                <a:latin typeface="Calibri"/>
                <a:ea typeface="Calibri"/>
                <a:cs typeface="Calibri"/>
                <a:sym typeface="Calibri"/>
              </a:defRPr>
            </a:lvl4pPr>
            <a:lvl5pPr marL="1228739" marR="0" lvl="4" indent="-134" algn="l" rtl="0">
              <a:lnSpc>
                <a:spcPct val="100000"/>
              </a:lnSpc>
              <a:spcBef>
                <a:spcPts val="0"/>
              </a:spcBef>
              <a:spcAft>
                <a:spcPts val="0"/>
              </a:spcAft>
              <a:buClr>
                <a:srgbClr val="000000"/>
              </a:buClr>
              <a:buSzPct val="100000"/>
              <a:buFont typeface="Calibri"/>
              <a:buNone/>
              <a:defRPr sz="1425" b="0" i="0" u="none" strike="noStrike" cap="none">
                <a:solidFill>
                  <a:srgbClr val="000000"/>
                </a:solidFill>
                <a:latin typeface="Calibri"/>
                <a:ea typeface="Calibri"/>
                <a:cs typeface="Calibri"/>
                <a:sym typeface="Calibri"/>
              </a:defRPr>
            </a:lvl5pPr>
            <a:lvl6pPr marL="1535921" marR="0" lvl="5" indent="-2550" algn="l" rtl="0">
              <a:lnSpc>
                <a:spcPct val="100000"/>
              </a:lnSpc>
              <a:spcBef>
                <a:spcPts val="0"/>
              </a:spcBef>
              <a:spcAft>
                <a:spcPts val="0"/>
              </a:spcAft>
              <a:buClr>
                <a:srgbClr val="000000"/>
              </a:buClr>
              <a:buSzPct val="100000"/>
              <a:buFont typeface="Calibri"/>
              <a:buNone/>
              <a:defRPr sz="1425" b="0" i="0" u="none" strike="noStrike" cap="none">
                <a:solidFill>
                  <a:srgbClr val="000000"/>
                </a:solidFill>
                <a:latin typeface="Calibri"/>
                <a:ea typeface="Calibri"/>
                <a:cs typeface="Calibri"/>
                <a:sym typeface="Calibri"/>
              </a:defRPr>
            </a:lvl6pPr>
            <a:lvl7pPr marL="1843107" marR="0" lvl="6" indent="-4965" algn="l" rtl="0">
              <a:lnSpc>
                <a:spcPct val="100000"/>
              </a:lnSpc>
              <a:spcBef>
                <a:spcPts val="0"/>
              </a:spcBef>
              <a:spcAft>
                <a:spcPts val="0"/>
              </a:spcAft>
              <a:buClr>
                <a:srgbClr val="000000"/>
              </a:buClr>
              <a:buSzPct val="100000"/>
              <a:buFont typeface="Calibri"/>
              <a:buNone/>
              <a:defRPr sz="1425" b="0" i="0" u="none" strike="noStrike" cap="none">
                <a:solidFill>
                  <a:srgbClr val="000000"/>
                </a:solidFill>
                <a:latin typeface="Calibri"/>
                <a:ea typeface="Calibri"/>
                <a:cs typeface="Calibri"/>
                <a:sym typeface="Calibri"/>
              </a:defRPr>
            </a:lvl7pPr>
            <a:lvl8pPr marL="2150291" marR="0" lvl="7" indent="-7381" algn="l" rtl="0">
              <a:lnSpc>
                <a:spcPct val="100000"/>
              </a:lnSpc>
              <a:spcBef>
                <a:spcPts val="0"/>
              </a:spcBef>
              <a:spcAft>
                <a:spcPts val="0"/>
              </a:spcAft>
              <a:buClr>
                <a:srgbClr val="000000"/>
              </a:buClr>
              <a:buSzPct val="100000"/>
              <a:buFont typeface="Calibri"/>
              <a:buNone/>
              <a:defRPr sz="1425" b="0" i="0" u="none" strike="noStrike" cap="none">
                <a:solidFill>
                  <a:srgbClr val="000000"/>
                </a:solidFill>
                <a:latin typeface="Calibri"/>
                <a:ea typeface="Calibri"/>
                <a:cs typeface="Calibri"/>
                <a:sym typeface="Calibri"/>
              </a:defRPr>
            </a:lvl8pPr>
            <a:lvl9pPr marL="2457475" marR="0" lvl="8" indent="-270" algn="l" rtl="0">
              <a:lnSpc>
                <a:spcPct val="100000"/>
              </a:lnSpc>
              <a:spcBef>
                <a:spcPts val="0"/>
              </a:spcBef>
              <a:spcAft>
                <a:spcPts val="0"/>
              </a:spcAft>
              <a:buClr>
                <a:srgbClr val="000000"/>
              </a:buClr>
              <a:buSzPct val="100000"/>
              <a:buFont typeface="Calibri"/>
              <a:buNone/>
              <a:defRPr sz="1425" b="0" i="0" u="none" strike="noStrike" cap="none">
                <a:solidFill>
                  <a:srgbClr val="000000"/>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08982" y="4783462"/>
            <a:ext cx="2926079" cy="20774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425" b="0" i="0" u="none" strike="noStrike" cap="none">
                <a:solidFill>
                  <a:srgbClr val="888888"/>
                </a:solidFill>
                <a:latin typeface="Calibri"/>
                <a:ea typeface="Calibri"/>
                <a:cs typeface="Calibri"/>
                <a:sym typeface="Calibri"/>
              </a:defRPr>
            </a:lvl1pPr>
            <a:lvl2pPr marL="342386" marR="0" lvl="1" indent="-9045"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2pPr>
            <a:lvl3pPr marL="684770" marR="0" lvl="2" indent="-8563"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3pPr>
            <a:lvl4pPr marL="1027155" marR="0" lvl="3" indent="-8082"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4pPr>
            <a:lvl5pPr marL="1369540" marR="0" lvl="4" indent="-760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5pPr>
            <a:lvl6pPr marL="1711928" marR="0" lvl="5" indent="-712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6pPr>
            <a:lvl7pPr marL="2054310" marR="0" lvl="6" indent="-663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7pPr>
            <a:lvl8pPr marL="2396695" marR="0" lvl="7" indent="-6160"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8pPr>
            <a:lvl9pPr marL="2739077" marR="0" lvl="8" indent="-567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9pPr>
          </a:lstStyle>
          <a:p>
            <a:pPr defTabSz="685800"/>
            <a:endParaRPr lang="en-US" kern="0"/>
          </a:p>
        </p:txBody>
      </p:sp>
      <p:sp>
        <p:nvSpPr>
          <p:cNvPr id="66" name="Shape 66"/>
          <p:cNvSpPr txBox="1">
            <a:spLocks noGrp="1"/>
          </p:cNvSpPr>
          <p:nvPr>
            <p:ph type="dt" idx="10"/>
          </p:nvPr>
        </p:nvSpPr>
        <p:spPr>
          <a:xfrm>
            <a:off x="457200" y="4783462"/>
            <a:ext cx="2103120" cy="20774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425" b="0" i="0" u="none" strike="noStrike" cap="none">
                <a:solidFill>
                  <a:srgbClr val="888888"/>
                </a:solidFill>
                <a:latin typeface="Calibri"/>
                <a:ea typeface="Calibri"/>
                <a:cs typeface="Calibri"/>
                <a:sym typeface="Calibri"/>
              </a:defRPr>
            </a:lvl1pPr>
            <a:lvl2pPr marL="342386" marR="0" lvl="1" indent="-9045"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2pPr>
            <a:lvl3pPr marL="684770" marR="0" lvl="2" indent="-8563"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3pPr>
            <a:lvl4pPr marL="1027155" marR="0" lvl="3" indent="-8082"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4pPr>
            <a:lvl5pPr marL="1369540" marR="0" lvl="4" indent="-760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5pPr>
            <a:lvl6pPr marL="1711928" marR="0" lvl="5" indent="-712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6pPr>
            <a:lvl7pPr marL="2054310" marR="0" lvl="6" indent="-663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7pPr>
            <a:lvl8pPr marL="2396695" marR="0" lvl="7" indent="-6160"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8pPr>
            <a:lvl9pPr marL="2739077" marR="0" lvl="8" indent="-567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9pPr>
          </a:lstStyle>
          <a:p>
            <a:pPr defTabSz="685800"/>
            <a:endParaRPr lang="en-US" kern="0"/>
          </a:p>
        </p:txBody>
      </p:sp>
      <p:sp>
        <p:nvSpPr>
          <p:cNvPr id="67" name="Shape 67"/>
          <p:cNvSpPr txBox="1">
            <a:spLocks noGrp="1"/>
          </p:cNvSpPr>
          <p:nvPr>
            <p:ph type="sldNum" idx="12"/>
          </p:nvPr>
        </p:nvSpPr>
        <p:spPr>
          <a:xfrm>
            <a:off x="6583680" y="4783462"/>
            <a:ext cx="2103120" cy="207749"/>
          </a:xfrm>
          <a:prstGeom prst="rect">
            <a:avLst/>
          </a:prstGeom>
          <a:noFill/>
          <a:ln>
            <a:noFill/>
          </a:ln>
        </p:spPr>
        <p:txBody>
          <a:bodyPr wrap="square" lIns="0" tIns="0" rIns="0" bIns="0" anchor="t" anchorCtr="0">
            <a:noAutofit/>
          </a:bodyPr>
          <a:lstStyle/>
          <a:p>
            <a:pPr indent="-21431" algn="r" defTabSz="685800">
              <a:buClr>
                <a:srgbClr val="888888"/>
              </a:buClr>
              <a:buSzPct val="25000"/>
            </a:pPr>
            <a:fld id="{00000000-1234-1234-1234-123412341234}" type="slidenum">
              <a:rPr lang="en-US" sz="1425" kern="0" smtClean="0">
                <a:solidFill>
                  <a:srgbClr val="888888"/>
                </a:solidFill>
                <a:latin typeface="Calibri"/>
                <a:ea typeface="Calibri"/>
                <a:cs typeface="Calibri"/>
                <a:sym typeface="Calibri"/>
              </a:rPr>
              <a:pPr indent="-21431" algn="r" defTabSz="685800">
                <a:buClr>
                  <a:srgbClr val="888888"/>
                </a:buClr>
                <a:buSzPct val="25000"/>
              </a:pPr>
              <a:t>‹#›</a:t>
            </a:fld>
            <a:endParaRPr lang="en-US" sz="1425" kern="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7824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Tree>
    <p:extLst>
      <p:ext uri="{BB962C8B-B14F-4D97-AF65-F5344CB8AC3E}">
        <p14:creationId xmlns:p14="http://schemas.microsoft.com/office/powerpoint/2010/main" val="197671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8204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graphicFrame>
        <p:nvGraphicFramePr>
          <p:cNvPr id="5" name="Table 4"/>
          <p:cNvGraphicFramePr>
            <a:graphicFrameLocks noGrp="1"/>
          </p:cNvGraphicFramePr>
          <p:nvPr userDrawn="1">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1731114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Tree>
    <p:extLst>
      <p:ext uri="{BB962C8B-B14F-4D97-AF65-F5344CB8AC3E}">
        <p14:creationId xmlns:p14="http://schemas.microsoft.com/office/powerpoint/2010/main" val="370956465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theme" Target="../theme/theme12.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4.xml"/><Relationship Id="rId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November 26, 2018</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4"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solidFill>
                  <a:srgbClr val="CCCCCC"/>
                </a:solidFill>
              </a:rPr>
              <a:pPr/>
              <a:t>‹#›</a:t>
            </a:fld>
            <a:endParaRPr lang="en-US">
              <a:solidFill>
                <a:srgbClr val="CCCCCC"/>
              </a:solidFill>
            </a:endParaRPr>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Subtitle 1"/>
          <p:cNvSpPr txBox="1">
            <a:spLocks/>
          </p:cNvSpPr>
          <p:nvPr userDrawn="1"/>
        </p:nvSpPr>
        <p:spPr>
          <a:xfrm>
            <a:off x="-56474" y="4880795"/>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No </a:t>
            </a:r>
            <a:r>
              <a:rPr lang="en-US" sz="800" dirty="0" err="1">
                <a:solidFill>
                  <a:srgbClr val="7C878E"/>
                </a:solidFill>
                <a:latin typeface="Helvetica Neue"/>
                <a:cs typeface="Helvetica Neue"/>
              </a:rPr>
              <a:t>PwD</a:t>
            </a:r>
            <a:endParaRPr lang="en-US" sz="800" dirty="0">
              <a:solidFill>
                <a:srgbClr val="7C878E"/>
              </a:solidFill>
              <a:latin typeface="Helvetica Neue"/>
              <a:cs typeface="Helvetica Neue"/>
            </a:endParaRPr>
          </a:p>
        </p:txBody>
      </p:sp>
    </p:spTree>
    <p:extLst>
      <p:ext uri="{BB962C8B-B14F-4D97-AF65-F5344CB8AC3E}">
        <p14:creationId xmlns:p14="http://schemas.microsoft.com/office/powerpoint/2010/main" val="341934774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solidFill>
                  <a:srgbClr val="CCCCCC"/>
                </a:solidFill>
              </a:rPr>
              <a:pPr/>
              <a:t>‹#›</a:t>
            </a:fld>
            <a:endParaRPr lang="en-US">
              <a:solidFill>
                <a:srgbClr val="CCCCCC"/>
              </a:solidFill>
            </a:endParaRPr>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Subtitle 1"/>
          <p:cNvSpPr txBox="1">
            <a:spLocks/>
          </p:cNvSpPr>
          <p:nvPr userDrawn="1"/>
        </p:nvSpPr>
        <p:spPr>
          <a:xfrm>
            <a:off x="-56474" y="4880795"/>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No </a:t>
            </a:r>
            <a:r>
              <a:rPr lang="en-US" sz="800" dirty="0" err="1">
                <a:solidFill>
                  <a:srgbClr val="7C878E"/>
                </a:solidFill>
                <a:latin typeface="Helvetica Neue"/>
                <a:cs typeface="Helvetica Neue"/>
              </a:rPr>
              <a:t>PwD</a:t>
            </a:r>
            <a:endParaRPr lang="en-US" sz="800" dirty="0">
              <a:solidFill>
                <a:srgbClr val="7C878E"/>
              </a:solidFill>
              <a:latin typeface="Helvetica Neue"/>
              <a:cs typeface="Helvetica Neue"/>
            </a:endParaRPr>
          </a:p>
        </p:txBody>
      </p:sp>
    </p:spTree>
    <p:extLst>
      <p:ext uri="{BB962C8B-B14F-4D97-AF65-F5344CB8AC3E}">
        <p14:creationId xmlns:p14="http://schemas.microsoft.com/office/powerpoint/2010/main" val="316891308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05978"/>
            <a:ext cx="8229600" cy="85725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800"/>
            </a:lvl2pPr>
            <a:lvl3pPr lvl="2" indent="0">
              <a:spcBef>
                <a:spcPts val="0"/>
              </a:spcBef>
              <a:buSzPct val="100000"/>
              <a:buFont typeface="Arial"/>
              <a:buNone/>
              <a:defRPr sz="1800"/>
            </a:lvl3pPr>
            <a:lvl4pPr lvl="3" indent="0">
              <a:spcBef>
                <a:spcPts val="0"/>
              </a:spcBef>
              <a:buSzPct val="100000"/>
              <a:buFont typeface="Arial"/>
              <a:buNone/>
              <a:defRPr sz="1800"/>
            </a:lvl4pPr>
            <a:lvl5pPr lvl="4" indent="0">
              <a:spcBef>
                <a:spcPts val="0"/>
              </a:spcBef>
              <a:buSzPct val="100000"/>
              <a:buFont typeface="Arial"/>
              <a:buNone/>
              <a:defRPr sz="1800"/>
            </a:lvl5pPr>
            <a:lvl6pPr lvl="5" indent="0">
              <a:spcBef>
                <a:spcPts val="0"/>
              </a:spcBef>
              <a:buSzPct val="100000"/>
              <a:buFont typeface="Arial"/>
              <a:buNone/>
              <a:defRPr sz="1800"/>
            </a:lvl6pPr>
            <a:lvl7pPr lvl="6" indent="0">
              <a:spcBef>
                <a:spcPts val="0"/>
              </a:spcBef>
              <a:buSzPct val="100000"/>
              <a:buFont typeface="Arial"/>
              <a:buNone/>
              <a:defRPr sz="1800"/>
            </a:lvl7pPr>
            <a:lvl8pPr lvl="7" indent="0">
              <a:spcBef>
                <a:spcPts val="0"/>
              </a:spcBef>
              <a:buSzPct val="100000"/>
              <a:buFont typeface="Arial"/>
              <a:buNone/>
              <a:defRPr sz="1800"/>
            </a:lvl8pPr>
            <a:lvl9pPr lvl="8" indent="0">
              <a:spcBef>
                <a:spcPts val="0"/>
              </a:spcBef>
              <a:buSzPct val="100000"/>
              <a:buFont typeface="Arial"/>
              <a:buNone/>
              <a:defRPr sz="1800"/>
            </a:lvl9pPr>
          </a:lstStyle>
          <a:p>
            <a:endParaRPr/>
          </a:p>
        </p:txBody>
      </p:sp>
      <p:sp>
        <p:nvSpPr>
          <p:cNvPr id="11" name="Shape 11"/>
          <p:cNvSpPr txBox="1">
            <a:spLocks noGrp="1"/>
          </p:cNvSpPr>
          <p:nvPr>
            <p:ph type="body" idx="1"/>
          </p:nvPr>
        </p:nvSpPr>
        <p:spPr>
          <a:xfrm>
            <a:off x="457200" y="1200160"/>
            <a:ext cx="8229600" cy="3394472"/>
          </a:xfrm>
          <a:prstGeom prst="rect">
            <a:avLst/>
          </a:prstGeom>
          <a:noFill/>
          <a:ln>
            <a:noFill/>
          </a:ln>
        </p:spPr>
        <p:txBody>
          <a:bodyPr wrap="square" lIns="91416" tIns="91416" rIns="91416" bIns="91416" anchor="t" anchorCtr="0"/>
          <a:lstStyle>
            <a:lvl1pPr marL="5461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14400" marR="0" lvl="1" indent="762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954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27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84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41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98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56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13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6553219" y="4630341"/>
            <a:ext cx="2133599" cy="273844"/>
          </a:xfrm>
          <a:prstGeom prst="rect">
            <a:avLst/>
          </a:prstGeom>
          <a:noFill/>
          <a:ln>
            <a:noFill/>
          </a:ln>
        </p:spPr>
        <p:txBody>
          <a:bodyPr wrap="square" lIns="91266" tIns="45622" rIns="91266" bIns="45622" anchor="ctr" anchorCtr="0">
            <a:noAutofit/>
          </a:bodyPr>
          <a:lstStyle/>
          <a:p>
            <a:pPr indent="-14288" algn="r" defTabSz="685800">
              <a:buClr>
                <a:srgbClr val="888888"/>
              </a:buClr>
              <a:buSzPct val="25000"/>
            </a:pPr>
            <a:fld id="{00000000-1234-1234-1234-123412341234}" type="slidenum">
              <a:rPr lang="en-US" sz="900" kern="0" smtClean="0">
                <a:solidFill>
                  <a:srgbClr val="888888"/>
                </a:solidFill>
                <a:cs typeface="Arial"/>
                <a:sym typeface="Arial"/>
              </a:rPr>
              <a:pPr indent="-14288" algn="r" defTabSz="685800">
                <a:buClr>
                  <a:srgbClr val="888888"/>
                </a:buClr>
                <a:buSzPct val="25000"/>
              </a:pPr>
              <a:t>‹#›</a:t>
            </a:fld>
            <a:endParaRPr lang="en-US" sz="900" kern="0">
              <a:solidFill>
                <a:srgbClr val="888888"/>
              </a:solidFill>
              <a:cs typeface="Arial"/>
              <a:sym typeface="Arial"/>
            </a:endParaRPr>
          </a:p>
        </p:txBody>
      </p:sp>
    </p:spTree>
    <p:extLst>
      <p:ext uri="{BB962C8B-B14F-4D97-AF65-F5344CB8AC3E}">
        <p14:creationId xmlns:p14="http://schemas.microsoft.com/office/powerpoint/2010/main" val="3549640514"/>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Shape 54"/>
          <p:cNvSpPr/>
          <p:nvPr/>
        </p:nvSpPr>
        <p:spPr>
          <a:xfrm>
            <a:off x="0" y="1"/>
            <a:ext cx="9144000" cy="907676"/>
          </a:xfrm>
          <a:custGeom>
            <a:avLst/>
            <a:gdLst/>
            <a:ahLst/>
            <a:cxnLst/>
            <a:rect l="0" t="0" r="0" b="0"/>
            <a:pathLst>
              <a:path w="120000" h="120000" extrusionOk="0">
                <a:moveTo>
                  <a:pt x="0" y="119999"/>
                </a:moveTo>
                <a:lnTo>
                  <a:pt x="119999" y="119999"/>
                </a:lnTo>
                <a:lnTo>
                  <a:pt x="119999" y="0"/>
                </a:lnTo>
                <a:lnTo>
                  <a:pt x="0" y="0"/>
                </a:lnTo>
                <a:lnTo>
                  <a:pt x="0" y="119999"/>
                </a:lnTo>
                <a:close/>
              </a:path>
            </a:pathLst>
          </a:custGeom>
          <a:solidFill>
            <a:srgbClr val="5F5F5F"/>
          </a:solidFill>
          <a:ln>
            <a:noFill/>
          </a:ln>
        </p:spPr>
        <p:txBody>
          <a:bodyPr wrap="square" lIns="0" tIns="0" rIns="0" bIns="0" anchor="t" anchorCtr="0">
            <a:noAutofit/>
          </a:bodyPr>
          <a:lstStyle/>
          <a:p>
            <a:pPr indent="-76192" defTabSz="685800">
              <a:buClr>
                <a:srgbClr val="000000"/>
              </a:buClr>
              <a:buFont typeface="Arial"/>
              <a:buNone/>
            </a:pPr>
            <a:endParaRPr sz="1200" kern="0">
              <a:solidFill>
                <a:srgbClr val="000000"/>
              </a:solidFill>
              <a:latin typeface="Calibri"/>
              <a:ea typeface="Calibri"/>
              <a:cs typeface="Calibri"/>
              <a:sym typeface="Calibri"/>
            </a:endParaRPr>
          </a:p>
        </p:txBody>
      </p:sp>
      <p:sp>
        <p:nvSpPr>
          <p:cNvPr id="55" name="Shape 55"/>
          <p:cNvSpPr/>
          <p:nvPr/>
        </p:nvSpPr>
        <p:spPr>
          <a:xfrm>
            <a:off x="207839" y="151294"/>
            <a:ext cx="1870375" cy="593653"/>
          </a:xfrm>
          <a:prstGeom prst="rect">
            <a:avLst/>
          </a:prstGeom>
          <a:blipFill rotWithShape="1">
            <a:blip r:embed="rId4">
              <a:alphaModFix/>
            </a:blip>
            <a:stretch>
              <a:fillRect/>
            </a:stretch>
          </a:blipFill>
          <a:ln>
            <a:noFill/>
          </a:ln>
        </p:spPr>
        <p:txBody>
          <a:bodyPr wrap="square" lIns="0" tIns="0" rIns="0" bIns="0" anchor="t" anchorCtr="0">
            <a:noAutofit/>
          </a:bodyPr>
          <a:lstStyle/>
          <a:p>
            <a:pPr indent="-76192" defTabSz="685800">
              <a:buClr>
                <a:srgbClr val="000000"/>
              </a:buClr>
              <a:buFont typeface="Arial"/>
              <a:buNone/>
            </a:pPr>
            <a:endParaRPr sz="1200" kern="0">
              <a:solidFill>
                <a:srgbClr val="000000"/>
              </a:solidFill>
              <a:latin typeface="Calibri"/>
              <a:ea typeface="Calibri"/>
              <a:cs typeface="Calibri"/>
              <a:sym typeface="Calibri"/>
            </a:endParaRPr>
          </a:p>
        </p:txBody>
      </p:sp>
      <p:sp>
        <p:nvSpPr>
          <p:cNvPr id="56" name="Shape 56"/>
          <p:cNvSpPr/>
          <p:nvPr/>
        </p:nvSpPr>
        <p:spPr>
          <a:xfrm>
            <a:off x="1458837" y="301284"/>
            <a:ext cx="56573" cy="43703"/>
          </a:xfrm>
          <a:custGeom>
            <a:avLst/>
            <a:gdLst/>
            <a:ahLst/>
            <a:cxnLst/>
            <a:rect l="0" t="0" r="0" b="0"/>
            <a:pathLst>
              <a:path w="120000" h="120000" extrusionOk="0">
                <a:moveTo>
                  <a:pt x="66920" y="0"/>
                </a:moveTo>
                <a:lnTo>
                  <a:pt x="37829" y="4633"/>
                </a:lnTo>
                <a:lnTo>
                  <a:pt x="14882" y="17858"/>
                </a:lnTo>
                <a:lnTo>
                  <a:pt x="0" y="37428"/>
                </a:lnTo>
                <a:lnTo>
                  <a:pt x="1249" y="70729"/>
                </a:lnTo>
                <a:lnTo>
                  <a:pt x="10470" y="95006"/>
                </a:lnTo>
                <a:lnTo>
                  <a:pt x="26094" y="110763"/>
                </a:lnTo>
                <a:lnTo>
                  <a:pt x="46549" y="118508"/>
                </a:lnTo>
                <a:lnTo>
                  <a:pt x="58808" y="119534"/>
                </a:lnTo>
                <a:lnTo>
                  <a:pt x="86553" y="114330"/>
                </a:lnTo>
                <a:lnTo>
                  <a:pt x="107541" y="99866"/>
                </a:lnTo>
                <a:lnTo>
                  <a:pt x="119936" y="77867"/>
                </a:lnTo>
                <a:lnTo>
                  <a:pt x="117005" y="46993"/>
                </a:lnTo>
                <a:lnTo>
                  <a:pt x="105917" y="23342"/>
                </a:lnTo>
                <a:lnTo>
                  <a:pt x="88583" y="7486"/>
                </a:lnTo>
                <a:lnTo>
                  <a:pt x="66920" y="0"/>
                </a:lnTo>
                <a:close/>
              </a:path>
            </a:pathLst>
          </a:custGeom>
          <a:solidFill>
            <a:srgbClr val="ECB329"/>
          </a:solidFill>
          <a:ln>
            <a:noFill/>
          </a:ln>
        </p:spPr>
        <p:txBody>
          <a:bodyPr wrap="square" lIns="0" tIns="0" rIns="0" bIns="0" anchor="t" anchorCtr="0">
            <a:noAutofit/>
          </a:bodyPr>
          <a:lstStyle/>
          <a:p>
            <a:pPr indent="-76192" defTabSz="685800">
              <a:buClr>
                <a:srgbClr val="000000"/>
              </a:buClr>
              <a:buFont typeface="Arial"/>
              <a:buNone/>
            </a:pPr>
            <a:endParaRPr sz="1200" kern="0">
              <a:solidFill>
                <a:srgbClr val="000000"/>
              </a:solidFill>
              <a:latin typeface="Calibri"/>
              <a:ea typeface="Calibri"/>
              <a:cs typeface="Calibri"/>
              <a:sym typeface="Calibri"/>
            </a:endParaRPr>
          </a:p>
        </p:txBody>
      </p:sp>
      <p:sp>
        <p:nvSpPr>
          <p:cNvPr id="57" name="Shape 57"/>
          <p:cNvSpPr txBox="1">
            <a:spLocks noGrp="1"/>
          </p:cNvSpPr>
          <p:nvPr>
            <p:ph type="title"/>
          </p:nvPr>
        </p:nvSpPr>
        <p:spPr>
          <a:xfrm>
            <a:off x="457222" y="205755"/>
            <a:ext cx="8229599" cy="20774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800" b="0" i="0" u="none" strike="noStrike" cap="none">
                <a:solidFill>
                  <a:srgbClr val="000000"/>
                </a:solidFill>
                <a:latin typeface="Calibri"/>
                <a:ea typeface="Calibri"/>
                <a:cs typeface="Calibri"/>
                <a:sym typeface="Calibri"/>
              </a:defRPr>
            </a:lvl1pPr>
            <a:lvl2pPr lvl="1" indent="0">
              <a:spcBef>
                <a:spcPts val="0"/>
              </a:spcBef>
              <a:buSzPct val="100000"/>
              <a:buFont typeface="Arial"/>
              <a:buNone/>
              <a:defRPr sz="1800"/>
            </a:lvl2pPr>
            <a:lvl3pPr lvl="2" indent="0">
              <a:spcBef>
                <a:spcPts val="0"/>
              </a:spcBef>
              <a:buSzPct val="100000"/>
              <a:buFont typeface="Arial"/>
              <a:buNone/>
              <a:defRPr sz="1800"/>
            </a:lvl3pPr>
            <a:lvl4pPr lvl="3" indent="0">
              <a:spcBef>
                <a:spcPts val="0"/>
              </a:spcBef>
              <a:buSzPct val="100000"/>
              <a:buFont typeface="Arial"/>
              <a:buNone/>
              <a:defRPr sz="1800"/>
            </a:lvl4pPr>
            <a:lvl5pPr lvl="4" indent="0">
              <a:spcBef>
                <a:spcPts val="0"/>
              </a:spcBef>
              <a:buSzPct val="100000"/>
              <a:buFont typeface="Arial"/>
              <a:buNone/>
              <a:defRPr sz="1800"/>
            </a:lvl5pPr>
            <a:lvl6pPr lvl="5" indent="0">
              <a:spcBef>
                <a:spcPts val="0"/>
              </a:spcBef>
              <a:buSzPct val="100000"/>
              <a:buFont typeface="Arial"/>
              <a:buNone/>
              <a:defRPr sz="1800"/>
            </a:lvl6pPr>
            <a:lvl7pPr lvl="6" indent="0">
              <a:spcBef>
                <a:spcPts val="0"/>
              </a:spcBef>
              <a:buSzPct val="100000"/>
              <a:buFont typeface="Arial"/>
              <a:buNone/>
              <a:defRPr sz="1800"/>
            </a:lvl7pPr>
            <a:lvl8pPr lvl="7" indent="0">
              <a:spcBef>
                <a:spcPts val="0"/>
              </a:spcBef>
              <a:buSzPct val="100000"/>
              <a:buFont typeface="Arial"/>
              <a:buNone/>
              <a:defRPr sz="1800"/>
            </a:lvl8pPr>
            <a:lvl9pPr lvl="8" indent="0">
              <a:spcBef>
                <a:spcPts val="0"/>
              </a:spcBef>
              <a:buSzPct val="100000"/>
              <a:buFont typeface="Arial"/>
              <a:buNone/>
              <a:defRPr sz="1800"/>
            </a:lvl9pPr>
          </a:lstStyle>
          <a:p>
            <a:endParaRPr/>
          </a:p>
        </p:txBody>
      </p:sp>
      <p:sp>
        <p:nvSpPr>
          <p:cNvPr id="58" name="Shape 58"/>
          <p:cNvSpPr txBox="1">
            <a:spLocks noGrp="1"/>
          </p:cNvSpPr>
          <p:nvPr>
            <p:ph type="body" idx="1"/>
          </p:nvPr>
        </p:nvSpPr>
        <p:spPr>
          <a:xfrm>
            <a:off x="457222" y="1183020"/>
            <a:ext cx="8229599" cy="207749"/>
          </a:xfrm>
          <a:prstGeom prst="rect">
            <a:avLst/>
          </a:prstGeom>
          <a:noFill/>
          <a:ln>
            <a:noFill/>
          </a:ln>
        </p:spPr>
        <p:txBody>
          <a:bodyPr wrap="square" lIns="91416" tIns="91416" rIns="91416" bIns="91416" anchor="t" anchorCtr="0"/>
          <a:lstStyle>
            <a:lvl1pPr marL="0" marR="0" lvl="0" indent="11430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1pPr>
            <a:lvl2pPr marL="409619" marR="0" lvl="1" indent="111081"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2pPr>
            <a:lvl3pPr marL="819239" marR="0" lvl="2" indent="10786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3pPr>
            <a:lvl4pPr marL="1228860" marR="0" lvl="3" indent="10464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4pPr>
            <a:lvl5pPr marL="1638479" marR="0" lvl="4" indent="11412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5pPr>
            <a:lvl6pPr marL="2048101" marR="0" lvl="5" indent="11089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6pPr>
            <a:lvl7pPr marL="2457721" marR="0" lvl="6" indent="10767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7pPr>
            <a:lvl8pPr marL="2867341" marR="0" lvl="7" indent="104458"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8pPr>
            <a:lvl9pPr marL="3276960" marR="0" lvl="8" indent="11393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08982" y="4783458"/>
            <a:ext cx="2926079" cy="184666"/>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425" b="0" i="0" u="none" strike="noStrike" cap="none">
                <a:solidFill>
                  <a:srgbClr val="888888"/>
                </a:solidFill>
                <a:latin typeface="Calibri"/>
                <a:ea typeface="Calibri"/>
                <a:cs typeface="Calibri"/>
                <a:sym typeface="Calibri"/>
              </a:defRPr>
            </a:lvl1pPr>
            <a:lvl2pPr marL="342386" marR="0" lvl="1" indent="-9045"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2pPr>
            <a:lvl3pPr marL="684770" marR="0" lvl="2" indent="-8563"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3pPr>
            <a:lvl4pPr marL="1027155" marR="0" lvl="3" indent="-8082"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4pPr>
            <a:lvl5pPr marL="1369540" marR="0" lvl="4" indent="-760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5pPr>
            <a:lvl6pPr marL="1711928" marR="0" lvl="5" indent="-712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6pPr>
            <a:lvl7pPr marL="2054310" marR="0" lvl="6" indent="-663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7pPr>
            <a:lvl8pPr marL="2396695" marR="0" lvl="7" indent="-6160"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8pPr>
            <a:lvl9pPr marL="2739077" marR="0" lvl="8" indent="-567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9pPr>
          </a:lstStyle>
          <a:p>
            <a:pPr defTabSz="685800"/>
            <a:endParaRPr lang="en-US" kern="0"/>
          </a:p>
        </p:txBody>
      </p:sp>
      <p:sp>
        <p:nvSpPr>
          <p:cNvPr id="60" name="Shape 60"/>
          <p:cNvSpPr txBox="1">
            <a:spLocks noGrp="1"/>
          </p:cNvSpPr>
          <p:nvPr>
            <p:ph type="dt" idx="10"/>
          </p:nvPr>
        </p:nvSpPr>
        <p:spPr>
          <a:xfrm>
            <a:off x="457200" y="4783458"/>
            <a:ext cx="2103120" cy="184666"/>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425" b="0" i="0" u="none" strike="noStrike" cap="none">
                <a:solidFill>
                  <a:srgbClr val="888888"/>
                </a:solidFill>
                <a:latin typeface="Calibri"/>
                <a:ea typeface="Calibri"/>
                <a:cs typeface="Calibri"/>
                <a:sym typeface="Calibri"/>
              </a:defRPr>
            </a:lvl1pPr>
            <a:lvl2pPr marL="342386" marR="0" lvl="1" indent="-9045"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2pPr>
            <a:lvl3pPr marL="684770" marR="0" lvl="2" indent="-8563"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3pPr>
            <a:lvl4pPr marL="1027155" marR="0" lvl="3" indent="-8082"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4pPr>
            <a:lvl5pPr marL="1369540" marR="0" lvl="4" indent="-760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5pPr>
            <a:lvl6pPr marL="1711928" marR="0" lvl="5" indent="-712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6pPr>
            <a:lvl7pPr marL="2054310" marR="0" lvl="6" indent="-663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7pPr>
            <a:lvl8pPr marL="2396695" marR="0" lvl="7" indent="-6160"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8pPr>
            <a:lvl9pPr marL="2739077" marR="0" lvl="8" indent="-567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9pPr>
          </a:lstStyle>
          <a:p>
            <a:pPr defTabSz="685800"/>
            <a:endParaRPr lang="en-US" kern="0"/>
          </a:p>
        </p:txBody>
      </p:sp>
      <p:sp>
        <p:nvSpPr>
          <p:cNvPr id="61" name="Shape 61"/>
          <p:cNvSpPr txBox="1">
            <a:spLocks noGrp="1"/>
          </p:cNvSpPr>
          <p:nvPr>
            <p:ph type="sldNum" idx="12"/>
          </p:nvPr>
        </p:nvSpPr>
        <p:spPr>
          <a:xfrm>
            <a:off x="6583680" y="4783458"/>
            <a:ext cx="2103120" cy="184666"/>
          </a:xfrm>
          <a:prstGeom prst="rect">
            <a:avLst/>
          </a:prstGeom>
          <a:noFill/>
          <a:ln>
            <a:noFill/>
          </a:ln>
        </p:spPr>
        <p:txBody>
          <a:bodyPr wrap="square" lIns="0" tIns="0" rIns="0" bIns="0" anchor="t" anchorCtr="0">
            <a:noAutofit/>
          </a:bodyPr>
          <a:lstStyle/>
          <a:p>
            <a:pPr indent="-19049" algn="r" defTabSz="685800">
              <a:buClr>
                <a:srgbClr val="888888"/>
              </a:buClr>
              <a:buSzPct val="25000"/>
            </a:pPr>
            <a:fld id="{00000000-1234-1234-1234-123412341234}" type="slidenum">
              <a:rPr lang="en-US" sz="1200" kern="0" smtClean="0">
                <a:solidFill>
                  <a:srgbClr val="888888"/>
                </a:solidFill>
                <a:latin typeface="Calibri"/>
                <a:ea typeface="Calibri"/>
                <a:cs typeface="Calibri"/>
                <a:sym typeface="Calibri"/>
              </a:rPr>
              <a:pPr indent="-19049" algn="r" defTabSz="685800">
                <a:buClr>
                  <a:srgbClr val="888888"/>
                </a:buClr>
                <a:buSzPct val="25000"/>
              </a:pPr>
              <a:t>‹#›</a:t>
            </a:fld>
            <a:endParaRPr lang="en-US" sz="1200" kern="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22359830"/>
      </p:ext>
    </p:extLst>
  </p:cSld>
  <p:clrMap bg1="lt1" tx1="dk1" bg2="dk2" tx2="lt2" accent1="accent1" accent2="accent2" accent3="accent3" accent4="accent4" accent5="accent5" accent6="accent6" hlink="hlink" folHlink="folHlink"/>
  <p:sldLayoutIdLst>
    <p:sldLayoutId id="2147483718" r:id="rId1"/>
    <p:sldLayoutId id="214748371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Shape 54"/>
          <p:cNvSpPr/>
          <p:nvPr/>
        </p:nvSpPr>
        <p:spPr>
          <a:xfrm>
            <a:off x="0" y="1"/>
            <a:ext cx="9144000" cy="907676"/>
          </a:xfrm>
          <a:custGeom>
            <a:avLst/>
            <a:gdLst/>
            <a:ahLst/>
            <a:cxnLst/>
            <a:rect l="0" t="0" r="0" b="0"/>
            <a:pathLst>
              <a:path w="120000" h="120000" extrusionOk="0">
                <a:moveTo>
                  <a:pt x="0" y="119999"/>
                </a:moveTo>
                <a:lnTo>
                  <a:pt x="119999" y="119999"/>
                </a:lnTo>
                <a:lnTo>
                  <a:pt x="119999" y="0"/>
                </a:lnTo>
                <a:lnTo>
                  <a:pt x="0" y="0"/>
                </a:lnTo>
                <a:lnTo>
                  <a:pt x="0" y="119999"/>
                </a:lnTo>
                <a:close/>
              </a:path>
            </a:pathLst>
          </a:custGeom>
          <a:solidFill>
            <a:srgbClr val="5F5F5F"/>
          </a:solidFill>
          <a:ln>
            <a:noFill/>
          </a:ln>
        </p:spPr>
        <p:txBody>
          <a:bodyPr wrap="square" lIns="0" tIns="0" rIns="0" bIns="0" anchor="t" anchorCtr="0">
            <a:noAutofit/>
          </a:bodyPr>
          <a:lstStyle/>
          <a:p>
            <a:pPr marL="0" marR="0" lvl="0" indent="-76192"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Calibri"/>
              <a:ea typeface="Calibri"/>
              <a:cs typeface="Calibri"/>
              <a:sym typeface="Calibri"/>
            </a:endParaRPr>
          </a:p>
        </p:txBody>
      </p:sp>
      <p:sp>
        <p:nvSpPr>
          <p:cNvPr id="55" name="Shape 55"/>
          <p:cNvSpPr/>
          <p:nvPr/>
        </p:nvSpPr>
        <p:spPr>
          <a:xfrm>
            <a:off x="207839" y="151294"/>
            <a:ext cx="1870375" cy="593653"/>
          </a:xfrm>
          <a:prstGeom prst="rect">
            <a:avLst/>
          </a:prstGeom>
          <a:blipFill rotWithShape="1">
            <a:blip r:embed="rId3">
              <a:alphaModFix/>
            </a:blip>
            <a:stretch>
              <a:fillRect/>
            </a:stretch>
          </a:blipFill>
          <a:ln>
            <a:noFill/>
          </a:ln>
        </p:spPr>
        <p:txBody>
          <a:bodyPr wrap="square" lIns="0" tIns="0" rIns="0" bIns="0" anchor="t" anchorCtr="0">
            <a:noAutofit/>
          </a:bodyPr>
          <a:lstStyle/>
          <a:p>
            <a:pPr marL="0" marR="0" lvl="0" indent="-76192"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Calibri"/>
              <a:ea typeface="Calibri"/>
              <a:cs typeface="Calibri"/>
              <a:sym typeface="Calibri"/>
            </a:endParaRPr>
          </a:p>
        </p:txBody>
      </p:sp>
      <p:sp>
        <p:nvSpPr>
          <p:cNvPr id="56" name="Shape 56"/>
          <p:cNvSpPr/>
          <p:nvPr/>
        </p:nvSpPr>
        <p:spPr>
          <a:xfrm>
            <a:off x="1458837" y="301284"/>
            <a:ext cx="56573" cy="43703"/>
          </a:xfrm>
          <a:custGeom>
            <a:avLst/>
            <a:gdLst/>
            <a:ahLst/>
            <a:cxnLst/>
            <a:rect l="0" t="0" r="0" b="0"/>
            <a:pathLst>
              <a:path w="120000" h="120000" extrusionOk="0">
                <a:moveTo>
                  <a:pt x="66920" y="0"/>
                </a:moveTo>
                <a:lnTo>
                  <a:pt x="37829" y="4633"/>
                </a:lnTo>
                <a:lnTo>
                  <a:pt x="14882" y="17858"/>
                </a:lnTo>
                <a:lnTo>
                  <a:pt x="0" y="37428"/>
                </a:lnTo>
                <a:lnTo>
                  <a:pt x="1249" y="70729"/>
                </a:lnTo>
                <a:lnTo>
                  <a:pt x="10470" y="95006"/>
                </a:lnTo>
                <a:lnTo>
                  <a:pt x="26094" y="110763"/>
                </a:lnTo>
                <a:lnTo>
                  <a:pt x="46549" y="118508"/>
                </a:lnTo>
                <a:lnTo>
                  <a:pt x="58808" y="119534"/>
                </a:lnTo>
                <a:lnTo>
                  <a:pt x="86553" y="114330"/>
                </a:lnTo>
                <a:lnTo>
                  <a:pt x="107541" y="99866"/>
                </a:lnTo>
                <a:lnTo>
                  <a:pt x="119936" y="77867"/>
                </a:lnTo>
                <a:lnTo>
                  <a:pt x="117005" y="46993"/>
                </a:lnTo>
                <a:lnTo>
                  <a:pt x="105917" y="23342"/>
                </a:lnTo>
                <a:lnTo>
                  <a:pt x="88583" y="7486"/>
                </a:lnTo>
                <a:lnTo>
                  <a:pt x="66920" y="0"/>
                </a:lnTo>
                <a:close/>
              </a:path>
            </a:pathLst>
          </a:custGeom>
          <a:solidFill>
            <a:srgbClr val="ECB329"/>
          </a:solidFill>
          <a:ln>
            <a:noFill/>
          </a:ln>
        </p:spPr>
        <p:txBody>
          <a:bodyPr wrap="square" lIns="0" tIns="0" rIns="0" bIns="0" anchor="t" anchorCtr="0">
            <a:noAutofit/>
          </a:bodyPr>
          <a:lstStyle/>
          <a:p>
            <a:pPr marL="0" marR="0" lvl="0" indent="-76192"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Calibri"/>
              <a:ea typeface="Calibri"/>
              <a:cs typeface="Calibri"/>
              <a:sym typeface="Calibri"/>
            </a:endParaRPr>
          </a:p>
        </p:txBody>
      </p:sp>
      <p:sp>
        <p:nvSpPr>
          <p:cNvPr id="57" name="Shape 57"/>
          <p:cNvSpPr txBox="1">
            <a:spLocks noGrp="1"/>
          </p:cNvSpPr>
          <p:nvPr>
            <p:ph type="title"/>
          </p:nvPr>
        </p:nvSpPr>
        <p:spPr>
          <a:xfrm>
            <a:off x="457222" y="205755"/>
            <a:ext cx="8229599" cy="20774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800" b="0" i="0" u="none" strike="noStrike" cap="none">
                <a:solidFill>
                  <a:srgbClr val="000000"/>
                </a:solidFill>
                <a:latin typeface="Calibri"/>
                <a:ea typeface="Calibri"/>
                <a:cs typeface="Calibri"/>
                <a:sym typeface="Calibri"/>
              </a:defRPr>
            </a:lvl1pPr>
            <a:lvl2pPr lvl="1" indent="0">
              <a:spcBef>
                <a:spcPts val="0"/>
              </a:spcBef>
              <a:buSzPct val="100000"/>
              <a:buFont typeface="Arial"/>
              <a:buNone/>
              <a:defRPr sz="1800"/>
            </a:lvl2pPr>
            <a:lvl3pPr lvl="2" indent="0">
              <a:spcBef>
                <a:spcPts val="0"/>
              </a:spcBef>
              <a:buSzPct val="100000"/>
              <a:buFont typeface="Arial"/>
              <a:buNone/>
              <a:defRPr sz="1800"/>
            </a:lvl3pPr>
            <a:lvl4pPr lvl="3" indent="0">
              <a:spcBef>
                <a:spcPts val="0"/>
              </a:spcBef>
              <a:buSzPct val="100000"/>
              <a:buFont typeface="Arial"/>
              <a:buNone/>
              <a:defRPr sz="1800"/>
            </a:lvl4pPr>
            <a:lvl5pPr lvl="4" indent="0">
              <a:spcBef>
                <a:spcPts val="0"/>
              </a:spcBef>
              <a:buSzPct val="100000"/>
              <a:buFont typeface="Arial"/>
              <a:buNone/>
              <a:defRPr sz="1800"/>
            </a:lvl5pPr>
            <a:lvl6pPr lvl="5" indent="0">
              <a:spcBef>
                <a:spcPts val="0"/>
              </a:spcBef>
              <a:buSzPct val="100000"/>
              <a:buFont typeface="Arial"/>
              <a:buNone/>
              <a:defRPr sz="1800"/>
            </a:lvl6pPr>
            <a:lvl7pPr lvl="6" indent="0">
              <a:spcBef>
                <a:spcPts val="0"/>
              </a:spcBef>
              <a:buSzPct val="100000"/>
              <a:buFont typeface="Arial"/>
              <a:buNone/>
              <a:defRPr sz="1800"/>
            </a:lvl7pPr>
            <a:lvl8pPr lvl="7" indent="0">
              <a:spcBef>
                <a:spcPts val="0"/>
              </a:spcBef>
              <a:buSzPct val="100000"/>
              <a:buFont typeface="Arial"/>
              <a:buNone/>
              <a:defRPr sz="1800"/>
            </a:lvl8pPr>
            <a:lvl9pPr lvl="8" indent="0">
              <a:spcBef>
                <a:spcPts val="0"/>
              </a:spcBef>
              <a:buSzPct val="100000"/>
              <a:buFont typeface="Arial"/>
              <a:buNone/>
              <a:defRPr sz="1800"/>
            </a:lvl9pPr>
          </a:lstStyle>
          <a:p>
            <a:endParaRPr/>
          </a:p>
        </p:txBody>
      </p:sp>
      <p:sp>
        <p:nvSpPr>
          <p:cNvPr id="58" name="Shape 58"/>
          <p:cNvSpPr txBox="1">
            <a:spLocks noGrp="1"/>
          </p:cNvSpPr>
          <p:nvPr>
            <p:ph type="body" idx="1"/>
          </p:nvPr>
        </p:nvSpPr>
        <p:spPr>
          <a:xfrm>
            <a:off x="457222" y="1183020"/>
            <a:ext cx="8229599" cy="207749"/>
          </a:xfrm>
          <a:prstGeom prst="rect">
            <a:avLst/>
          </a:prstGeom>
          <a:noFill/>
          <a:ln>
            <a:noFill/>
          </a:ln>
        </p:spPr>
        <p:txBody>
          <a:bodyPr wrap="square" lIns="91416" tIns="91416" rIns="91416" bIns="91416" anchor="t" anchorCtr="0"/>
          <a:lstStyle>
            <a:lvl1pPr marL="0" marR="0" lvl="0" indent="11430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1pPr>
            <a:lvl2pPr marL="409619" marR="0" lvl="1" indent="111081"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2pPr>
            <a:lvl3pPr marL="819239" marR="0" lvl="2" indent="10786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3pPr>
            <a:lvl4pPr marL="1228860" marR="0" lvl="3" indent="10464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4pPr>
            <a:lvl5pPr marL="1638479" marR="0" lvl="4" indent="11412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5pPr>
            <a:lvl6pPr marL="2048101" marR="0" lvl="5" indent="11089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6pPr>
            <a:lvl7pPr marL="2457721" marR="0" lvl="6" indent="10767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7pPr>
            <a:lvl8pPr marL="2867341" marR="0" lvl="7" indent="104458"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8pPr>
            <a:lvl9pPr marL="3276960" marR="0" lvl="8" indent="11393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08982" y="4783458"/>
            <a:ext cx="2926079" cy="184666"/>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425" b="0" i="0" u="none" strike="noStrike" cap="none">
                <a:solidFill>
                  <a:srgbClr val="888888"/>
                </a:solidFill>
                <a:latin typeface="Calibri"/>
                <a:ea typeface="Calibri"/>
                <a:cs typeface="Calibri"/>
                <a:sym typeface="Calibri"/>
              </a:defRPr>
            </a:lvl1pPr>
            <a:lvl2pPr marL="342386" marR="0" lvl="1" indent="-9045"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2pPr>
            <a:lvl3pPr marL="684770" marR="0" lvl="2" indent="-8563"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3pPr>
            <a:lvl4pPr marL="1027155" marR="0" lvl="3" indent="-8082"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4pPr>
            <a:lvl5pPr marL="1369540" marR="0" lvl="4" indent="-760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5pPr>
            <a:lvl6pPr marL="1711928" marR="0" lvl="5" indent="-712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6pPr>
            <a:lvl7pPr marL="2054310" marR="0" lvl="6" indent="-663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7pPr>
            <a:lvl8pPr marL="2396695" marR="0" lvl="7" indent="-6160"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8pPr>
            <a:lvl9pPr marL="2739077" marR="0" lvl="8" indent="-567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457200" y="4783458"/>
            <a:ext cx="2103120" cy="184666"/>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425" b="0" i="0" u="none" strike="noStrike" cap="none">
                <a:solidFill>
                  <a:srgbClr val="888888"/>
                </a:solidFill>
                <a:latin typeface="Calibri"/>
                <a:ea typeface="Calibri"/>
                <a:cs typeface="Calibri"/>
                <a:sym typeface="Calibri"/>
              </a:defRPr>
            </a:lvl1pPr>
            <a:lvl2pPr marL="342386" marR="0" lvl="1" indent="-9045"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2pPr>
            <a:lvl3pPr marL="684770" marR="0" lvl="2" indent="-8563"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3pPr>
            <a:lvl4pPr marL="1027155" marR="0" lvl="3" indent="-8082"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4pPr>
            <a:lvl5pPr marL="1369540" marR="0" lvl="4" indent="-760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5pPr>
            <a:lvl6pPr marL="1711928" marR="0" lvl="5" indent="-7121"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6pPr>
            <a:lvl7pPr marL="2054310" marR="0" lvl="6" indent="-663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7pPr>
            <a:lvl8pPr marL="2396695" marR="0" lvl="7" indent="-6160"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8pPr>
            <a:lvl9pPr marL="2739077" marR="0" lvl="8" indent="-5678" algn="l" rtl="0">
              <a:lnSpc>
                <a:spcPct val="100000"/>
              </a:lnSpc>
              <a:spcBef>
                <a:spcPts val="0"/>
              </a:spcBef>
              <a:spcAft>
                <a:spcPts val="0"/>
              </a:spcAft>
              <a:buClr>
                <a:schemeClr val="dk1"/>
              </a:buClr>
              <a:buSzPct val="100000"/>
              <a:buFont typeface="Calibri"/>
              <a:buNone/>
              <a:defRPr sz="1425"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83680" y="4783458"/>
            <a:ext cx="2103120" cy="184666"/>
          </a:xfrm>
          <a:prstGeom prst="rect">
            <a:avLst/>
          </a:prstGeom>
          <a:noFill/>
          <a:ln>
            <a:noFill/>
          </a:ln>
        </p:spPr>
        <p:txBody>
          <a:bodyPr wrap="square" lIns="0" tIns="0" rIns="0" bIns="0" anchor="t" anchorCtr="0">
            <a:noAutofit/>
          </a:bodyPr>
          <a:lstStyle/>
          <a:p>
            <a:pPr indent="-19049" algn="r">
              <a:buClr>
                <a:srgbClr val="888888"/>
              </a:buClr>
              <a:buSzPct val="25000"/>
            </a:pPr>
            <a:fld id="{00000000-1234-1234-1234-123412341234}" type="slidenum">
              <a:rPr lang="en-US" sz="1200" smtClean="0">
                <a:solidFill>
                  <a:srgbClr val="888888"/>
                </a:solidFill>
                <a:latin typeface="Calibri"/>
                <a:ea typeface="Calibri"/>
                <a:cs typeface="Calibri"/>
                <a:sym typeface="Calibri"/>
              </a:rPr>
              <a:pPr indent="-19049" algn="r">
                <a:buClr>
                  <a:srgbClr val="888888"/>
                </a:buCl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12760426"/>
      </p:ext>
    </p:extLst>
  </p:cSld>
  <p:clrMap bg1="lt1" tx1="dk1" bg2="dk2" tx2="lt2" accent1="accent1" accent2="accent2" accent3="accent3" accent4="accent4" accent5="accent5" accent6="accent6" hlink="hlink" folHlink="folHlink"/>
  <p:sldLayoutIdLst>
    <p:sldLayoutId id="214748372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125"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Subtitle 1"/>
          <p:cNvSpPr txBox="1">
            <a:spLocks/>
          </p:cNvSpPr>
          <p:nvPr userDrawn="1"/>
        </p:nvSpPr>
        <p:spPr>
          <a:xfrm>
            <a:off x="-56474" y="4880795"/>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PWD</a:t>
            </a:r>
            <a:r>
              <a:rPr lang="en-US" sz="800" baseline="0" dirty="0">
                <a:solidFill>
                  <a:srgbClr val="7C878E"/>
                </a:solidFill>
                <a:latin typeface="Helvetica Neue"/>
                <a:cs typeface="Helvetica Neue"/>
              </a:rPr>
              <a:t> </a:t>
            </a:r>
            <a:r>
              <a:rPr lang="en-US" sz="800" baseline="0" dirty="0" err="1">
                <a:solidFill>
                  <a:srgbClr val="7C878E"/>
                </a:solidFill>
                <a:latin typeface="Helvetica Neue"/>
                <a:cs typeface="Helvetica Neue"/>
              </a:rPr>
              <a:t>Comm</a:t>
            </a:r>
            <a:endParaRPr lang="en-US" sz="800" dirty="0">
              <a:solidFill>
                <a:srgbClr val="7C878E"/>
              </a:solidFill>
              <a:latin typeface="Helvetica Neue"/>
              <a:cs typeface="Helvetica Neue"/>
            </a:endParaRPr>
          </a:p>
        </p:txBody>
      </p:sp>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sp>
        <p:nvSpPr>
          <p:cNvPr id="9" name="Subtitle 1"/>
          <p:cNvSpPr txBox="1">
            <a:spLocks/>
          </p:cNvSpPr>
          <p:nvPr userDrawn="1"/>
        </p:nvSpPr>
        <p:spPr>
          <a:xfrm>
            <a:off x="-56474" y="4886487"/>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PWD</a:t>
            </a:r>
            <a:r>
              <a:rPr lang="en-US" sz="800" baseline="0" dirty="0">
                <a:solidFill>
                  <a:srgbClr val="7C878E"/>
                </a:solidFill>
                <a:latin typeface="Helvetica Neue"/>
                <a:cs typeface="Helvetica Neue"/>
              </a:rPr>
              <a:t> </a:t>
            </a:r>
            <a:r>
              <a:rPr lang="en-US" sz="800" baseline="0" dirty="0" err="1">
                <a:solidFill>
                  <a:srgbClr val="7C878E"/>
                </a:solidFill>
                <a:latin typeface="Helvetica Neue"/>
                <a:cs typeface="Helvetica Neue"/>
              </a:rPr>
              <a:t>Comm</a:t>
            </a:r>
            <a:endParaRPr lang="en-US" sz="800" dirty="0">
              <a:solidFill>
                <a:srgbClr val="7C878E"/>
              </a:solidFill>
              <a:latin typeface="Helvetica Neue"/>
              <a:cs typeface="Helvetica Neue"/>
            </a:endParaRPr>
          </a:p>
        </p:txBody>
      </p:sp>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solidFill>
                  <a:srgbClr val="CCCCCC"/>
                </a:solidFill>
              </a:rPr>
              <a:pPr/>
              <a:t>‹#›</a:t>
            </a:fld>
            <a:endParaRPr lang="en-US">
              <a:solidFill>
                <a:srgbClr val="CCCCCC"/>
              </a:solidFill>
            </a:endParaRPr>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Subtitle 1"/>
          <p:cNvSpPr txBox="1">
            <a:spLocks/>
          </p:cNvSpPr>
          <p:nvPr userDrawn="1"/>
        </p:nvSpPr>
        <p:spPr>
          <a:xfrm>
            <a:off x="-56474" y="4880795"/>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No </a:t>
            </a:r>
            <a:r>
              <a:rPr lang="en-US" sz="800" dirty="0" err="1">
                <a:solidFill>
                  <a:srgbClr val="7C878E"/>
                </a:solidFill>
                <a:latin typeface="Helvetica Neue"/>
                <a:cs typeface="Helvetica Neue"/>
              </a:rPr>
              <a:t>PwD</a:t>
            </a:r>
            <a:endParaRPr lang="en-US" sz="800" dirty="0">
              <a:solidFill>
                <a:srgbClr val="7C878E"/>
              </a:solidFill>
              <a:latin typeface="Helvetica Neue"/>
              <a:cs typeface="Helvetica Neue"/>
            </a:endParaRPr>
          </a:p>
        </p:txBody>
      </p:sp>
    </p:spTree>
    <p:extLst>
      <p:ext uri="{BB962C8B-B14F-4D97-AF65-F5344CB8AC3E}">
        <p14:creationId xmlns:p14="http://schemas.microsoft.com/office/powerpoint/2010/main" val="99709563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solidFill>
                  <a:srgbClr val="CCCCCC"/>
                </a:solidFill>
              </a:rPr>
              <a:pPr/>
              <a:t>‹#›</a:t>
            </a:fld>
            <a:endParaRPr lang="en-US">
              <a:solidFill>
                <a:srgbClr val="CCCCCC"/>
              </a:solidFill>
            </a:endParaRPr>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Subtitle 1"/>
          <p:cNvSpPr txBox="1">
            <a:spLocks/>
          </p:cNvSpPr>
          <p:nvPr userDrawn="1"/>
        </p:nvSpPr>
        <p:spPr>
          <a:xfrm>
            <a:off x="-56474" y="4880795"/>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No </a:t>
            </a:r>
            <a:r>
              <a:rPr lang="en-US" sz="800" dirty="0" err="1">
                <a:solidFill>
                  <a:srgbClr val="7C878E"/>
                </a:solidFill>
                <a:latin typeface="Helvetica Neue"/>
                <a:cs typeface="Helvetica Neue"/>
              </a:rPr>
              <a:t>PwD</a:t>
            </a:r>
            <a:endParaRPr lang="en-US" sz="800" dirty="0">
              <a:solidFill>
                <a:srgbClr val="7C878E"/>
              </a:solidFill>
              <a:latin typeface="Helvetica Neue"/>
              <a:cs typeface="Helvetica Neue"/>
            </a:endParaRPr>
          </a:p>
        </p:txBody>
      </p:sp>
    </p:spTree>
    <p:extLst>
      <p:ext uri="{BB962C8B-B14F-4D97-AF65-F5344CB8AC3E}">
        <p14:creationId xmlns:p14="http://schemas.microsoft.com/office/powerpoint/2010/main" val="252375266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solidFill>
                  <a:srgbClr val="CCCCCC"/>
                </a:solidFill>
              </a:rPr>
              <a:pPr/>
              <a:t>‹#›</a:t>
            </a:fld>
            <a:endParaRPr lang="en-US">
              <a:solidFill>
                <a:srgbClr val="CCCCCC"/>
              </a:solidFill>
            </a:endParaRPr>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Subtitle 1"/>
          <p:cNvSpPr txBox="1">
            <a:spLocks/>
          </p:cNvSpPr>
          <p:nvPr userDrawn="1"/>
        </p:nvSpPr>
        <p:spPr>
          <a:xfrm>
            <a:off x="-56474" y="4880795"/>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No </a:t>
            </a:r>
            <a:r>
              <a:rPr lang="en-US" sz="800" dirty="0" err="1">
                <a:solidFill>
                  <a:srgbClr val="7C878E"/>
                </a:solidFill>
                <a:latin typeface="Helvetica Neue"/>
                <a:cs typeface="Helvetica Neue"/>
              </a:rPr>
              <a:t>PwD</a:t>
            </a:r>
            <a:endParaRPr lang="en-US" sz="800" dirty="0">
              <a:solidFill>
                <a:srgbClr val="7C878E"/>
              </a:solidFill>
              <a:latin typeface="Helvetica Neue"/>
              <a:cs typeface="Helvetica Neue"/>
            </a:endParaRPr>
          </a:p>
        </p:txBody>
      </p:sp>
    </p:spTree>
    <p:extLst>
      <p:ext uri="{BB962C8B-B14F-4D97-AF65-F5344CB8AC3E}">
        <p14:creationId xmlns:p14="http://schemas.microsoft.com/office/powerpoint/2010/main" val="200662820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solidFill>
                  <a:srgbClr val="CCCCCC"/>
                </a:solidFill>
              </a:rPr>
              <a:pPr/>
              <a:t>‹#›</a:t>
            </a:fld>
            <a:endParaRPr lang="en-US">
              <a:solidFill>
                <a:srgbClr val="CCCCCC"/>
              </a:solidFill>
            </a:endParaRPr>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Subtitle 1"/>
          <p:cNvSpPr txBox="1">
            <a:spLocks/>
          </p:cNvSpPr>
          <p:nvPr userDrawn="1"/>
        </p:nvSpPr>
        <p:spPr>
          <a:xfrm>
            <a:off x="-56474" y="4880795"/>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No </a:t>
            </a:r>
            <a:r>
              <a:rPr lang="en-US" sz="800" dirty="0" err="1">
                <a:solidFill>
                  <a:srgbClr val="7C878E"/>
                </a:solidFill>
                <a:latin typeface="Helvetica Neue"/>
                <a:cs typeface="Helvetica Neue"/>
              </a:rPr>
              <a:t>PwD</a:t>
            </a:r>
            <a:endParaRPr lang="en-US" sz="800" dirty="0">
              <a:solidFill>
                <a:srgbClr val="7C878E"/>
              </a:solidFill>
              <a:latin typeface="Helvetica Neue"/>
              <a:cs typeface="Helvetica Neue"/>
            </a:endParaRPr>
          </a:p>
        </p:txBody>
      </p:sp>
    </p:spTree>
    <p:extLst>
      <p:ext uri="{BB962C8B-B14F-4D97-AF65-F5344CB8AC3E}">
        <p14:creationId xmlns:p14="http://schemas.microsoft.com/office/powerpoint/2010/main" val="13747664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solidFill>
                  <a:srgbClr val="CCCCCC"/>
                </a:solidFill>
              </a:rPr>
              <a:pPr/>
              <a:t>‹#›</a:t>
            </a:fld>
            <a:endParaRPr lang="en-US">
              <a:solidFill>
                <a:srgbClr val="CCCCCC"/>
              </a:solidFill>
            </a:endParaRPr>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Subtitle 1"/>
          <p:cNvSpPr txBox="1">
            <a:spLocks/>
          </p:cNvSpPr>
          <p:nvPr userDrawn="1"/>
        </p:nvSpPr>
        <p:spPr>
          <a:xfrm>
            <a:off x="-56474" y="4880795"/>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No </a:t>
            </a:r>
            <a:r>
              <a:rPr lang="en-US" sz="800" dirty="0" err="1">
                <a:solidFill>
                  <a:srgbClr val="7C878E"/>
                </a:solidFill>
                <a:latin typeface="Helvetica Neue"/>
                <a:cs typeface="Helvetica Neue"/>
              </a:rPr>
              <a:t>PwD</a:t>
            </a:r>
            <a:endParaRPr lang="en-US" sz="800" dirty="0">
              <a:solidFill>
                <a:srgbClr val="7C878E"/>
              </a:solidFill>
              <a:latin typeface="Helvetica Neue"/>
              <a:cs typeface="Helvetica Neue"/>
            </a:endParaRPr>
          </a:p>
        </p:txBody>
      </p:sp>
    </p:spTree>
    <p:extLst>
      <p:ext uri="{BB962C8B-B14F-4D97-AF65-F5344CB8AC3E}">
        <p14:creationId xmlns:p14="http://schemas.microsoft.com/office/powerpoint/2010/main" val="28703079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solidFill>
                  <a:srgbClr val="CCCCCC"/>
                </a:solidFill>
              </a:rPr>
              <a:pPr/>
              <a:t>‹#›</a:t>
            </a:fld>
            <a:endParaRPr lang="en-US">
              <a:solidFill>
                <a:srgbClr val="CCCCCC"/>
              </a:solidFill>
            </a:endParaRPr>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Subtitle 1"/>
          <p:cNvSpPr txBox="1">
            <a:spLocks/>
          </p:cNvSpPr>
          <p:nvPr userDrawn="1"/>
        </p:nvSpPr>
        <p:spPr>
          <a:xfrm>
            <a:off x="-56474" y="4880795"/>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No </a:t>
            </a:r>
            <a:r>
              <a:rPr lang="en-US" sz="800" dirty="0" err="1">
                <a:solidFill>
                  <a:srgbClr val="7C878E"/>
                </a:solidFill>
                <a:latin typeface="Helvetica Neue"/>
                <a:cs typeface="Helvetica Neue"/>
              </a:rPr>
              <a:t>PwD</a:t>
            </a:r>
            <a:endParaRPr lang="en-US" sz="800" dirty="0">
              <a:solidFill>
                <a:srgbClr val="7C878E"/>
              </a:solidFill>
              <a:latin typeface="Helvetica Neue"/>
              <a:cs typeface="Helvetica Neue"/>
            </a:endParaRPr>
          </a:p>
        </p:txBody>
      </p:sp>
    </p:spTree>
    <p:extLst>
      <p:ext uri="{BB962C8B-B14F-4D97-AF65-F5344CB8AC3E}">
        <p14:creationId xmlns:p14="http://schemas.microsoft.com/office/powerpoint/2010/main" val="268073253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8" Type="http://schemas.openxmlformats.org/officeDocument/2006/relationships/hyperlink" Target="https://www.respectability.org/resources/faith-inclusion" TargetMode="External"/><Relationship Id="rId3" Type="http://schemas.openxmlformats.org/officeDocument/2006/relationships/hyperlink" Target="http://boardmemberinstitute.tilda.ws/" TargetMode="External"/><Relationship Id="rId7" Type="http://schemas.openxmlformats.org/officeDocument/2006/relationships/hyperlink" Target="https://twitter.com/respect_ability" TargetMode="External"/><Relationship Id="rId12" Type="http://schemas.openxmlformats.org/officeDocument/2006/relationships/hyperlink" Target="http://www.respectabilityusa.org/" TargetMode="External"/><Relationship Id="rId2" Type="http://schemas.openxmlformats.org/officeDocument/2006/relationships/notesSlide" Target="../notesSlides/notesSlide45.xml"/><Relationship Id="rId1" Type="http://schemas.openxmlformats.org/officeDocument/2006/relationships/slideLayout" Target="../slideLayouts/slideLayout40.xml"/><Relationship Id="rId6" Type="http://schemas.openxmlformats.org/officeDocument/2006/relationships/hyperlink" Target="https://www.facebook.com/RespectAbility4All/" TargetMode="External"/><Relationship Id="rId11" Type="http://schemas.openxmlformats.org/officeDocument/2006/relationships/hyperlink" Target="mailto:JenniferM@RespectAbilityUSA.org" TargetMode="External"/><Relationship Id="rId5" Type="http://schemas.openxmlformats.org/officeDocument/2006/relationships/hyperlink" Target="https://www.facebook.com/RespectAbilityUSA" TargetMode="External"/><Relationship Id="rId10" Type="http://schemas.openxmlformats.org/officeDocument/2006/relationships/hyperlink" Target="http://www.respectability.org/" TargetMode="External"/><Relationship Id="rId4" Type="http://schemas.openxmlformats.org/officeDocument/2006/relationships/hyperlink" Target="http://www.ada25chicago.org/leadership-institute-application-2" TargetMode="External"/><Relationship Id="rId9" Type="http://schemas.openxmlformats.org/officeDocument/2006/relationships/hyperlink" Target="http://bit.ly/MontgomeryCountydisabilityjob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secure.confertel.net/tsRegisterD.asp?course=6269064" TargetMode="Externa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2" name="Title 1">
            <a:extLst>
              <a:ext uri="{FF2B5EF4-FFF2-40B4-BE49-F238E27FC236}">
                <a16:creationId xmlns:a16="http://schemas.microsoft.com/office/drawing/2014/main" id="{B3BAB956-BE6F-4551-AEAD-C50E125A78DC}"/>
              </a:ext>
            </a:extLst>
          </p:cNvPr>
          <p:cNvSpPr>
            <a:spLocks noGrp="1"/>
          </p:cNvSpPr>
          <p:nvPr>
            <p:ph type="title" idx="4294967295"/>
          </p:nvPr>
        </p:nvSpPr>
        <p:spPr>
          <a:xfrm>
            <a:off x="1555966" y="360027"/>
            <a:ext cx="6172200" cy="857250"/>
          </a:xfrm>
        </p:spPr>
        <p:txBody>
          <a:bodyPr/>
          <a:lstStyle/>
          <a:p>
            <a:r>
              <a:rPr lang="en-US" dirty="0" err="1"/>
              <a:t>RespectAbility</a:t>
            </a:r>
            <a:endParaRPr lang="en-US" dirty="0"/>
          </a:p>
        </p:txBody>
      </p:sp>
      <p:sp>
        <p:nvSpPr>
          <p:cNvPr id="169" name="Shape 169"/>
          <p:cNvSpPr txBox="1">
            <a:spLocks noGrp="1"/>
          </p:cNvSpPr>
          <p:nvPr>
            <p:ph type="subTitle" idx="1"/>
          </p:nvPr>
        </p:nvSpPr>
        <p:spPr>
          <a:xfrm>
            <a:off x="1143000" y="3452248"/>
            <a:ext cx="6858000" cy="1645380"/>
          </a:xfrm>
          <a:prstGeom prst="rect">
            <a:avLst/>
          </a:prstGeom>
          <a:noFill/>
          <a:ln>
            <a:noFill/>
          </a:ln>
        </p:spPr>
        <p:txBody>
          <a:bodyPr wrap="square" lIns="68450" tIns="34217" rIns="68450" bIns="34217" anchor="t" anchorCtr="0">
            <a:noAutofit/>
          </a:bodyPr>
          <a:lstStyle/>
          <a:p>
            <a:pPr marL="19049">
              <a:lnSpc>
                <a:spcPct val="115000"/>
              </a:lnSpc>
              <a:spcBef>
                <a:spcPts val="0"/>
              </a:spcBef>
              <a:spcAft>
                <a:spcPts val="225"/>
              </a:spcAft>
              <a:buClr>
                <a:schemeClr val="dk1"/>
              </a:buClr>
              <a:buSzPct val="61111"/>
            </a:pPr>
            <a:r>
              <a:rPr lang="en-US" b="1" dirty="0">
                <a:solidFill>
                  <a:schemeClr val="dk1"/>
                </a:solidFill>
                <a:latin typeface="Libre Baskerville"/>
                <a:ea typeface="Libre Baskerville"/>
                <a:cs typeface="Libre Baskerville"/>
                <a:sym typeface="Libre Baskerville"/>
              </a:rPr>
              <a:t>Calvin Harris, Chairman, </a:t>
            </a:r>
            <a:r>
              <a:rPr lang="en-US" b="1" dirty="0" err="1">
                <a:solidFill>
                  <a:schemeClr val="dk1"/>
                </a:solidFill>
                <a:latin typeface="Libre Baskerville"/>
                <a:ea typeface="Libre Baskerville"/>
                <a:cs typeface="Libre Baskerville"/>
                <a:sym typeface="Libre Baskerville"/>
              </a:rPr>
              <a:t>RespectAbility</a:t>
            </a:r>
            <a:endParaRPr lang="en-US" b="1" dirty="0">
              <a:solidFill>
                <a:schemeClr val="dk1"/>
              </a:solidFill>
              <a:latin typeface="Libre Baskerville"/>
              <a:ea typeface="Libre Baskerville"/>
              <a:cs typeface="Libre Baskerville"/>
              <a:sym typeface="Libre Baskerville"/>
            </a:endParaRPr>
          </a:p>
          <a:p>
            <a:pPr marL="19049">
              <a:lnSpc>
                <a:spcPct val="115000"/>
              </a:lnSpc>
              <a:spcBef>
                <a:spcPts val="0"/>
              </a:spcBef>
              <a:spcAft>
                <a:spcPts val="225"/>
              </a:spcAft>
              <a:buClr>
                <a:schemeClr val="dk1"/>
              </a:buClr>
              <a:buSzPct val="61111"/>
            </a:pPr>
            <a:r>
              <a:rPr lang="en-US" b="1" dirty="0">
                <a:solidFill>
                  <a:schemeClr val="dk1"/>
                </a:solidFill>
                <a:latin typeface="Libre Baskerville"/>
                <a:ea typeface="Libre Baskerville"/>
                <a:cs typeface="Libre Baskerville"/>
                <a:sym typeface="Libre Baskerville"/>
              </a:rPr>
              <a:t>Jennifer Laszlo Mizrahi, President, </a:t>
            </a:r>
            <a:r>
              <a:rPr lang="en-US" b="1" dirty="0" err="1">
                <a:solidFill>
                  <a:schemeClr val="dk1"/>
                </a:solidFill>
                <a:latin typeface="Libre Baskerville"/>
                <a:ea typeface="Libre Baskerville"/>
                <a:cs typeface="Libre Baskerville"/>
                <a:sym typeface="Libre Baskerville"/>
              </a:rPr>
              <a:t>RespectAbility</a:t>
            </a:r>
            <a:endParaRPr lang="en-US" b="1" dirty="0">
              <a:solidFill>
                <a:schemeClr val="dk1"/>
              </a:solidFill>
              <a:latin typeface="Libre Baskerville"/>
              <a:ea typeface="Libre Baskerville"/>
              <a:cs typeface="Libre Baskerville"/>
              <a:sym typeface="Libre Baskerville"/>
            </a:endParaRPr>
          </a:p>
          <a:p>
            <a:pPr marL="19049">
              <a:lnSpc>
                <a:spcPct val="115000"/>
              </a:lnSpc>
              <a:spcBef>
                <a:spcPts val="0"/>
              </a:spcBef>
              <a:buClr>
                <a:schemeClr val="dk1"/>
              </a:buClr>
              <a:buSzPct val="61111"/>
            </a:pPr>
            <a:r>
              <a:rPr lang="en-US" b="1" dirty="0">
                <a:solidFill>
                  <a:schemeClr val="dk1"/>
                </a:solidFill>
                <a:latin typeface="Libre Baskerville"/>
                <a:ea typeface="Libre Baskerville"/>
                <a:cs typeface="Libre Baskerville"/>
                <a:sym typeface="Libre Baskerville"/>
              </a:rPr>
              <a:t>www.RespectAbility.org</a:t>
            </a:r>
          </a:p>
        </p:txBody>
      </p:sp>
      <p:pic>
        <p:nvPicPr>
          <p:cNvPr id="172" name="Shape 172" descr="RA Logo"/>
          <p:cNvPicPr preferRelativeResize="0"/>
          <p:nvPr/>
        </p:nvPicPr>
        <p:blipFill rotWithShape="1">
          <a:blip r:embed="rId3">
            <a:alphaModFix/>
          </a:blip>
          <a:srcRect/>
          <a:stretch/>
        </p:blipFill>
        <p:spPr>
          <a:xfrm>
            <a:off x="2659146" y="268884"/>
            <a:ext cx="3800043" cy="1893713"/>
          </a:xfrm>
          <a:prstGeom prst="rect">
            <a:avLst/>
          </a:prstGeom>
          <a:noFill/>
          <a:ln>
            <a:noFill/>
          </a:ln>
        </p:spPr>
      </p:pic>
      <p:sp>
        <p:nvSpPr>
          <p:cNvPr id="13" name="Shape 170" descr="RA Logo">
            <a:extLst>
              <a:ext uri="{FF2B5EF4-FFF2-40B4-BE49-F238E27FC236}">
                <a16:creationId xmlns:a16="http://schemas.microsoft.com/office/drawing/2014/main" id="{80B8E184-7368-4B00-97C3-CD1F2C8CB0FB}"/>
              </a:ext>
            </a:extLst>
          </p:cNvPr>
          <p:cNvSpPr txBox="1"/>
          <p:nvPr/>
        </p:nvSpPr>
        <p:spPr>
          <a:xfrm>
            <a:off x="1254578" y="1998933"/>
            <a:ext cx="6774975" cy="1361488"/>
          </a:xfrm>
          <a:prstGeom prst="rect">
            <a:avLst/>
          </a:prstGeom>
          <a:noFill/>
          <a:ln>
            <a:noFill/>
          </a:ln>
        </p:spPr>
        <p:txBody>
          <a:bodyPr wrap="square" lIns="68450" tIns="34217" rIns="68450" bIns="34217" anchor="t" anchorCtr="0">
            <a:noAutofit/>
          </a:bodyPr>
          <a:lstStyle/>
          <a:p>
            <a:pPr indent="-171434" algn="ctr" defTabSz="685800">
              <a:buClr>
                <a:srgbClr val="000000"/>
              </a:buClr>
            </a:pPr>
            <a:endParaRPr lang="en-US" sz="1125" b="1" kern="0" dirty="0">
              <a:solidFill>
                <a:srgbClr val="000000"/>
              </a:solidFill>
              <a:latin typeface="Libre Baskerville"/>
              <a:ea typeface="Libre Baskerville"/>
              <a:cs typeface="Libre Baskerville"/>
              <a:sym typeface="Libre Baskerville"/>
            </a:endParaRPr>
          </a:p>
          <a:p>
            <a:pPr indent="-38096" algn="ctr" defTabSz="685800">
              <a:buClr>
                <a:srgbClr val="000000"/>
              </a:buClr>
              <a:buSzPct val="25000"/>
            </a:pPr>
            <a:r>
              <a:rPr lang="en-US" sz="2475" b="1" i="1" kern="0" dirty="0">
                <a:solidFill>
                  <a:srgbClr val="000000"/>
                </a:solidFill>
                <a:latin typeface="Libre Baskerville"/>
                <a:ea typeface="Libre Baskerville"/>
                <a:cs typeface="Libre Baskerville"/>
                <a:sym typeface="Libre Baskerville"/>
              </a:rPr>
              <a:t>Faith and Disability Inclusion Survey</a:t>
            </a:r>
          </a:p>
          <a:p>
            <a:pPr indent="-38096" algn="ctr" defTabSz="685800">
              <a:buClr>
                <a:srgbClr val="000000"/>
              </a:buClr>
              <a:buSzPct val="25000"/>
            </a:pPr>
            <a:r>
              <a:rPr lang="en-US" sz="2475" b="1" i="1" kern="0" dirty="0">
                <a:solidFill>
                  <a:srgbClr val="000000"/>
                </a:solidFill>
                <a:latin typeface="Libre Baskerville"/>
                <a:ea typeface="Libre Baskerville"/>
                <a:cs typeface="Libre Baskerville"/>
                <a:sym typeface="Libre Baskerville"/>
              </a:rPr>
              <a:t>October 16, 2018</a:t>
            </a:r>
          </a:p>
          <a:p>
            <a:pPr indent="-171434" algn="ctr" defTabSz="685800">
              <a:buClr>
                <a:srgbClr val="000000"/>
              </a:buClr>
            </a:pPr>
            <a:endParaRPr sz="2700" b="1" i="1" kern="0" dirty="0">
              <a:solidFill>
                <a:srgbClr val="000000"/>
              </a:solidFill>
              <a:latin typeface="Libre Baskerville"/>
              <a:ea typeface="Libre Baskerville"/>
              <a:cs typeface="Libre Baskerville"/>
              <a:sym typeface="Libre Baskerville"/>
            </a:endParaRPr>
          </a:p>
        </p:txBody>
      </p:sp>
    </p:spTree>
    <p:extLst>
      <p:ext uri="{BB962C8B-B14F-4D97-AF65-F5344CB8AC3E}">
        <p14:creationId xmlns:p14="http://schemas.microsoft.com/office/powerpoint/2010/main" val="3032271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Do you know of any clergy or staff with disabilities at your own faith based institutions?</a:t>
            </a:r>
          </a:p>
        </p:txBody>
      </p:sp>
      <p:sp>
        <p:nvSpPr>
          <p:cNvPr id="3" name="Content Placeholder 2"/>
          <p:cNvSpPr>
            <a:spLocks noGrp="1"/>
          </p:cNvSpPr>
          <p:nvPr>
            <p:ph idx="1"/>
          </p:nvPr>
        </p:nvSpPr>
        <p:spPr/>
        <p:txBody>
          <a:bodyPr/>
          <a:lstStyle/>
          <a:p>
            <a:r>
              <a:t>Answered: 1,567    Skipped: 221</a:t>
            </a:r>
          </a:p>
        </p:txBody>
      </p:sp>
      <p:pic>
        <p:nvPicPr>
          <p:cNvPr id="4" name="Picture 3" descr="Bar graph Do you know of any clergy or staff with disabilities at your own faith based organizations?  Green yes No purple Yellow I don’t know Blue I am not active in an&#10;&#10;"/>
          <p:cNvPicPr>
            <a:picLocks noChangeAspect="1"/>
          </p:cNvPicPr>
          <p:nvPr/>
        </p:nvPicPr>
        <p:blipFill>
          <a:blip r:embed="rId3"/>
          <a:stretch>
            <a:fillRect/>
          </a:stretch>
        </p:blipFill>
        <p:spPr>
          <a:xfrm>
            <a:off x="1049658" y="1498491"/>
            <a:ext cx="5388428" cy="3356428"/>
          </a:xfrm>
          <a:prstGeom prst="rect">
            <a:avLst/>
          </a:prstGeom>
        </p:spPr>
      </p:pic>
    </p:spTree>
    <p:extLst>
      <p:ext uri="{BB962C8B-B14F-4D97-AF65-F5344CB8AC3E}">
        <p14:creationId xmlns:p14="http://schemas.microsoft.com/office/powerpoint/2010/main" val="962281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Do you know of any clergy or staff with disabilities at your own faith based institutions?</a:t>
            </a:r>
          </a:p>
        </p:txBody>
      </p:sp>
      <p:sp>
        <p:nvSpPr>
          <p:cNvPr id="3" name="Content Placeholder 2"/>
          <p:cNvSpPr>
            <a:spLocks noGrp="1"/>
          </p:cNvSpPr>
          <p:nvPr>
            <p:ph idx="1"/>
          </p:nvPr>
        </p:nvSpPr>
        <p:spPr/>
        <p:txBody>
          <a:bodyPr/>
          <a:lstStyle/>
          <a:p>
            <a:r>
              <a:t>Answered: 1,567    Skipped: 221</a:t>
            </a:r>
          </a:p>
        </p:txBody>
      </p:sp>
      <p:pic>
        <p:nvPicPr>
          <p:cNvPr id="4" name="Picture 3" descr="Table of responses to Do you know of any clergy or staff with disabilities at your own faith based organizations? Answer choices Yes  13.91% 218 No 54.24% 850 I Don’t Know 23.74% 372 I am not active in any faith based organizations 8.10% 127 Total 1,567"/>
          <p:cNvPicPr>
            <a:picLocks noChangeAspect="1"/>
          </p:cNvPicPr>
          <p:nvPr/>
        </p:nvPicPr>
        <p:blipFill>
          <a:blip r:embed="rId3"/>
          <a:stretch>
            <a:fillRect/>
          </a:stretch>
        </p:blipFill>
        <p:spPr>
          <a:xfrm>
            <a:off x="1049658" y="1498491"/>
            <a:ext cx="5388428" cy="1578428"/>
          </a:xfrm>
          <a:prstGeom prst="rect">
            <a:avLst/>
          </a:prstGeom>
        </p:spPr>
      </p:pic>
    </p:spTree>
    <p:extLst>
      <p:ext uri="{BB962C8B-B14F-4D97-AF65-F5344CB8AC3E}">
        <p14:creationId xmlns:p14="http://schemas.microsoft.com/office/powerpoint/2010/main" val="3344723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Do you feel that people with disabilities are encouraged to serve on the boards and committees of your faith based institutions?</a:t>
            </a:r>
          </a:p>
        </p:txBody>
      </p:sp>
      <p:sp>
        <p:nvSpPr>
          <p:cNvPr id="3" name="Content Placeholder 2"/>
          <p:cNvSpPr>
            <a:spLocks noGrp="1"/>
          </p:cNvSpPr>
          <p:nvPr>
            <p:ph idx="1"/>
          </p:nvPr>
        </p:nvSpPr>
        <p:spPr/>
        <p:txBody>
          <a:bodyPr/>
          <a:lstStyle/>
          <a:p>
            <a:r>
              <a:t>Answered: 672    Skipped: 126</a:t>
            </a:r>
          </a:p>
        </p:txBody>
      </p:sp>
      <p:pic>
        <p:nvPicPr>
          <p:cNvPr id="4" name="Picture 3" descr="Bar graph of Do you feel that people  with disabilities are encouraged to serve on the boards and committees of your  faith based institutions? Answered 672  Skipped 126 Green Yes Purple Sometimes Yellow No Blue I don’t know Orange I’m not active in an…&#10;&#10;"/>
          <p:cNvPicPr>
            <a:picLocks noChangeAspect="1"/>
          </p:cNvPicPr>
          <p:nvPr/>
        </p:nvPicPr>
        <p:blipFill>
          <a:blip r:embed="rId3"/>
          <a:stretch>
            <a:fillRect/>
          </a:stretch>
        </p:blipFill>
        <p:spPr>
          <a:xfrm>
            <a:off x="1049658" y="1498491"/>
            <a:ext cx="5388428" cy="3175000"/>
          </a:xfrm>
          <a:prstGeom prst="rect">
            <a:avLst/>
          </a:prstGeom>
        </p:spPr>
      </p:pic>
    </p:spTree>
    <p:extLst>
      <p:ext uri="{BB962C8B-B14F-4D97-AF65-F5344CB8AC3E}">
        <p14:creationId xmlns:p14="http://schemas.microsoft.com/office/powerpoint/2010/main" val="1957941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Do you feel that people with disabilities are encouraged to serve on the boards and committees of your faith based institutions?</a:t>
            </a:r>
          </a:p>
        </p:txBody>
      </p:sp>
      <p:sp>
        <p:nvSpPr>
          <p:cNvPr id="3" name="Content Placeholder 2"/>
          <p:cNvSpPr>
            <a:spLocks noGrp="1"/>
          </p:cNvSpPr>
          <p:nvPr>
            <p:ph idx="1"/>
          </p:nvPr>
        </p:nvSpPr>
        <p:spPr/>
        <p:txBody>
          <a:bodyPr/>
          <a:lstStyle/>
          <a:p>
            <a:r>
              <a:t>Answered: 672    Skipped: 126</a:t>
            </a:r>
          </a:p>
        </p:txBody>
      </p:sp>
      <p:pic>
        <p:nvPicPr>
          <p:cNvPr id="4" name="Picture 3" descr="Table of Do you feel that people with disabilities are encouraged to serve on the boards and committees of your faith based institutions? Answered 672 Skipped 126 Yes 17.11% 115 Sometimes 15.92% 107 No 17.71% 119 I don’t know 39.43% 265 I am not active in any faith based institutions 9.82% 66 Total 672&#10;"/>
          <p:cNvPicPr>
            <a:picLocks noChangeAspect="1"/>
          </p:cNvPicPr>
          <p:nvPr/>
        </p:nvPicPr>
        <p:blipFill>
          <a:blip r:embed="rId3"/>
          <a:stretch>
            <a:fillRect/>
          </a:stretch>
        </p:blipFill>
        <p:spPr>
          <a:xfrm>
            <a:off x="1049658" y="1498491"/>
            <a:ext cx="5388428" cy="1859642"/>
          </a:xfrm>
          <a:prstGeom prst="rect">
            <a:avLst/>
          </a:prstGeom>
        </p:spPr>
      </p:pic>
    </p:spTree>
    <p:extLst>
      <p:ext uri="{BB962C8B-B14F-4D97-AF65-F5344CB8AC3E}">
        <p14:creationId xmlns:p14="http://schemas.microsoft.com/office/powerpoint/2010/main" val="335812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Do you know of any clergy or staff with disabilities at your own faith based institutions?</a:t>
            </a:r>
          </a:p>
        </p:txBody>
      </p:sp>
      <p:sp>
        <p:nvSpPr>
          <p:cNvPr id="3" name="Content Placeholder 2"/>
          <p:cNvSpPr>
            <a:spLocks noGrp="1"/>
          </p:cNvSpPr>
          <p:nvPr>
            <p:ph idx="1"/>
          </p:nvPr>
        </p:nvSpPr>
        <p:spPr/>
        <p:txBody>
          <a:bodyPr/>
          <a:lstStyle/>
          <a:p>
            <a:r>
              <a:t>Answered: 674    Skipped: 124</a:t>
            </a:r>
          </a:p>
        </p:txBody>
      </p:sp>
      <p:pic>
        <p:nvPicPr>
          <p:cNvPr id="4" name="Picture 3" descr="Bar graph of Do you know of any clergy or staff with disabilities at your own faith based institutions? Green yes No purple Yellow I don’t know Blue I’m not active in an No PWD&#10;&#10;"/>
          <p:cNvPicPr>
            <a:picLocks noChangeAspect="1"/>
          </p:cNvPicPr>
          <p:nvPr/>
        </p:nvPicPr>
        <p:blipFill>
          <a:blip r:embed="rId3"/>
          <a:stretch>
            <a:fillRect/>
          </a:stretch>
        </p:blipFill>
        <p:spPr>
          <a:xfrm>
            <a:off x="1049658" y="1498491"/>
            <a:ext cx="5388428" cy="3356428"/>
          </a:xfrm>
          <a:prstGeom prst="rect">
            <a:avLst/>
          </a:prstGeom>
        </p:spPr>
      </p:pic>
    </p:spTree>
    <p:extLst>
      <p:ext uri="{BB962C8B-B14F-4D97-AF65-F5344CB8AC3E}">
        <p14:creationId xmlns:p14="http://schemas.microsoft.com/office/powerpoint/2010/main" val="300975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Do you know of any clergy or staff with disabilities at your own faith based institutions?</a:t>
            </a:r>
          </a:p>
        </p:txBody>
      </p:sp>
      <p:sp>
        <p:nvSpPr>
          <p:cNvPr id="3" name="Content Placeholder 2"/>
          <p:cNvSpPr>
            <a:spLocks noGrp="1"/>
          </p:cNvSpPr>
          <p:nvPr>
            <p:ph idx="1"/>
          </p:nvPr>
        </p:nvSpPr>
        <p:spPr/>
        <p:txBody>
          <a:bodyPr/>
          <a:lstStyle/>
          <a:p>
            <a:r>
              <a:t>Answered: 674    Skipped: 124</a:t>
            </a:r>
          </a:p>
        </p:txBody>
      </p:sp>
      <p:pic>
        <p:nvPicPr>
          <p:cNvPr id="4" name="Picture 3" descr="Table of Do you know of any clergy or staff with disabilities at your own faith based institutions? Yes 9.35% 63 No 58.01% 391 I don’t know 21.36% 144 I am not active in any faith based institutions 11.28% 76 Total 674&#10;"/>
          <p:cNvPicPr>
            <a:picLocks noChangeAspect="1"/>
          </p:cNvPicPr>
          <p:nvPr/>
        </p:nvPicPr>
        <p:blipFill>
          <a:blip r:embed="rId3"/>
          <a:stretch>
            <a:fillRect/>
          </a:stretch>
        </p:blipFill>
        <p:spPr>
          <a:xfrm>
            <a:off x="1049658" y="1498491"/>
            <a:ext cx="5388428" cy="1578428"/>
          </a:xfrm>
          <a:prstGeom prst="rect">
            <a:avLst/>
          </a:prstGeom>
        </p:spPr>
      </p:pic>
    </p:spTree>
    <p:extLst>
      <p:ext uri="{BB962C8B-B14F-4D97-AF65-F5344CB8AC3E}">
        <p14:creationId xmlns:p14="http://schemas.microsoft.com/office/powerpoint/2010/main" val="1374915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Which is currently most important to you?</a:t>
            </a:r>
          </a:p>
        </p:txBody>
      </p:sp>
      <p:sp>
        <p:nvSpPr>
          <p:cNvPr id="3" name="Content Placeholder 2"/>
          <p:cNvSpPr>
            <a:spLocks noGrp="1"/>
          </p:cNvSpPr>
          <p:nvPr>
            <p:ph idx="1"/>
          </p:nvPr>
        </p:nvSpPr>
        <p:spPr/>
        <p:txBody>
          <a:bodyPr/>
          <a:lstStyle/>
          <a:p>
            <a:r>
              <a:t>Answered: 1,773    Skipped: 15</a:t>
            </a:r>
          </a:p>
        </p:txBody>
      </p:sp>
      <p:pic>
        <p:nvPicPr>
          <p:cNvPr id="4" name="Picture 3" descr="Bar graph of the responses Which is currently most important to you? Answered 1,773 Skipped 15 Green Increasing inclusion of Purple protecting access to Yellow enabling people with Blue Fighting stigmas that… PWD Comm&#10;"/>
          <p:cNvPicPr>
            <a:picLocks noChangeAspect="1"/>
          </p:cNvPicPr>
          <p:nvPr/>
        </p:nvPicPr>
        <p:blipFill>
          <a:blip r:embed="rId3"/>
          <a:stretch>
            <a:fillRect/>
          </a:stretch>
        </p:blipFill>
        <p:spPr>
          <a:xfrm>
            <a:off x="1049658" y="1498491"/>
            <a:ext cx="5388428" cy="335642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Which is currently most important to you?</a:t>
            </a:r>
          </a:p>
        </p:txBody>
      </p:sp>
      <p:sp>
        <p:nvSpPr>
          <p:cNvPr id="3" name="Content Placeholder 2"/>
          <p:cNvSpPr>
            <a:spLocks noGrp="1"/>
          </p:cNvSpPr>
          <p:nvPr>
            <p:ph idx="1"/>
          </p:nvPr>
        </p:nvSpPr>
        <p:spPr/>
        <p:txBody>
          <a:bodyPr/>
          <a:lstStyle/>
          <a:p>
            <a:r>
              <a:t>Answered: 1,773    Skipped: 15</a:t>
            </a:r>
          </a:p>
        </p:txBody>
      </p:sp>
      <p:pic>
        <p:nvPicPr>
          <p:cNvPr id="4" name="Picture 3" descr=" Bar graph of the responses Which is currently most important to you? Answered 1,773 Skipped 15 Green Increasing inclusion of Purple protecting access to Yellow enabling people with Blue Fighting stigmas that…                                                                                                                                                                                               PWD Comm &#10;"/>
          <p:cNvPicPr>
            <a:picLocks noChangeAspect="1"/>
          </p:cNvPicPr>
          <p:nvPr/>
        </p:nvPicPr>
        <p:blipFill>
          <a:blip r:embed="rId3"/>
          <a:stretch>
            <a:fillRect/>
          </a:stretch>
        </p:blipFill>
        <p:spPr>
          <a:xfrm>
            <a:off x="1049658" y="1498491"/>
            <a:ext cx="5388428" cy="186871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Which is currently most important to you?</a:t>
            </a:r>
          </a:p>
        </p:txBody>
      </p:sp>
      <p:sp>
        <p:nvSpPr>
          <p:cNvPr id="3" name="Content Placeholder 2"/>
          <p:cNvSpPr>
            <a:spLocks noGrp="1"/>
          </p:cNvSpPr>
          <p:nvPr>
            <p:ph idx="1"/>
          </p:nvPr>
        </p:nvSpPr>
        <p:spPr/>
        <p:txBody>
          <a:bodyPr/>
          <a:lstStyle/>
          <a:p>
            <a:r>
              <a:t>Answered: 787    Skipped: 11</a:t>
            </a:r>
          </a:p>
        </p:txBody>
      </p:sp>
      <p:pic>
        <p:nvPicPr>
          <p:cNvPr id="4" name="Picture 3" descr="Table of the responses Which is currently most important to you? Answered 1,773 Skipped 15 Answer choices Increasing inclusion of people with disabilities in faith based organizations and institutions 9.06% 161 Protecting access to health care, Medicaid and SSDI  for people with disabilities 44.33% 786 Enabling people with disabilities to get the education and jobs they need to succeed 29.22% 518 Fighting stigmas that undermine and limit people with disabilities 17.37% 308 Total 1,773                                                                                                                                                                                           No PWD &#10;"/>
          <p:cNvPicPr>
            <a:picLocks noChangeAspect="1"/>
          </p:cNvPicPr>
          <p:nvPr/>
        </p:nvPicPr>
        <p:blipFill>
          <a:blip r:embed="rId3"/>
          <a:stretch>
            <a:fillRect/>
          </a:stretch>
        </p:blipFill>
        <p:spPr>
          <a:xfrm>
            <a:off x="1049658" y="1498491"/>
            <a:ext cx="5388428" cy="3356428"/>
          </a:xfrm>
          <a:prstGeom prst="rect">
            <a:avLst/>
          </a:prstGeom>
        </p:spPr>
      </p:pic>
    </p:spTree>
    <p:extLst>
      <p:ext uri="{BB962C8B-B14F-4D97-AF65-F5344CB8AC3E}">
        <p14:creationId xmlns:p14="http://schemas.microsoft.com/office/powerpoint/2010/main" val="2616929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Which is currently most important to you?</a:t>
            </a:r>
          </a:p>
        </p:txBody>
      </p:sp>
      <p:sp>
        <p:nvSpPr>
          <p:cNvPr id="3" name="Content Placeholder 2"/>
          <p:cNvSpPr>
            <a:spLocks noGrp="1"/>
          </p:cNvSpPr>
          <p:nvPr>
            <p:ph idx="1"/>
          </p:nvPr>
        </p:nvSpPr>
        <p:spPr/>
        <p:txBody>
          <a:bodyPr/>
          <a:lstStyle/>
          <a:p>
            <a:r>
              <a:t>Answered: 787    Skipped: 11</a:t>
            </a:r>
          </a:p>
        </p:txBody>
      </p:sp>
      <p:pic>
        <p:nvPicPr>
          <p:cNvPr id="4" name="Picture 3" descr="                                                                                                                                                                            Bar graph of responses to Which is currently most important to you? Answered 787 Skipped 11 Green Increasing inclusion of Purple protecting access to Yellow enabling people with Blue fighting stigmas that Total 787             No PwD&#10;"/>
          <p:cNvPicPr>
            <a:picLocks noChangeAspect="1"/>
          </p:cNvPicPr>
          <p:nvPr/>
        </p:nvPicPr>
        <p:blipFill>
          <a:blip r:embed="rId3"/>
          <a:stretch>
            <a:fillRect/>
          </a:stretch>
        </p:blipFill>
        <p:spPr>
          <a:xfrm>
            <a:off x="1049658" y="1498491"/>
            <a:ext cx="5388428" cy="1868714"/>
          </a:xfrm>
          <a:prstGeom prst="rect">
            <a:avLst/>
          </a:prstGeom>
        </p:spPr>
      </p:pic>
    </p:spTree>
    <p:extLst>
      <p:ext uri="{BB962C8B-B14F-4D97-AF65-F5344CB8AC3E}">
        <p14:creationId xmlns:p14="http://schemas.microsoft.com/office/powerpoint/2010/main" val="1189190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72081E-03DC-4342-83CA-999041183024}"/>
              </a:ext>
            </a:extLst>
          </p:cNvPr>
          <p:cNvSpPr>
            <a:spLocks noGrp="1"/>
          </p:cNvSpPr>
          <p:nvPr>
            <p:ph type="title"/>
          </p:nvPr>
        </p:nvSpPr>
        <p:spPr/>
        <p:txBody>
          <a:bodyPr/>
          <a:lstStyle/>
          <a:p>
            <a:pPr algn="r"/>
            <a:r>
              <a:rPr lang="en-US" sz="2700" b="1" dirty="0">
                <a:solidFill>
                  <a:schemeClr val="bg1"/>
                </a:solidFill>
                <a:latin typeface="Calibri" panose="020F0502020204030204" pitchFamily="34" charset="0"/>
                <a:cs typeface="Calibri" panose="020F0502020204030204" pitchFamily="34" charset="0"/>
              </a:rPr>
              <a:t>Hello and Welcome! </a:t>
            </a:r>
          </a:p>
        </p:txBody>
      </p:sp>
      <p:sp>
        <p:nvSpPr>
          <p:cNvPr id="8" name="TextBox 7">
            <a:extLst>
              <a:ext uri="{FF2B5EF4-FFF2-40B4-BE49-F238E27FC236}">
                <a16:creationId xmlns:a16="http://schemas.microsoft.com/office/drawing/2014/main" id="{6D4C8607-5B57-484F-B80A-BDE87E1609CB}"/>
              </a:ext>
            </a:extLst>
          </p:cNvPr>
          <p:cNvSpPr txBox="1"/>
          <p:nvPr/>
        </p:nvSpPr>
        <p:spPr>
          <a:xfrm>
            <a:off x="3486150" y="1085850"/>
            <a:ext cx="4383665" cy="3323987"/>
          </a:xfrm>
          <a:prstGeom prst="rect">
            <a:avLst/>
          </a:prstGeom>
          <a:noFill/>
        </p:spPr>
        <p:txBody>
          <a:bodyPr wrap="square" rtlCol="0">
            <a:spAutoFit/>
          </a:bodyPr>
          <a:lstStyle/>
          <a:p>
            <a:pPr defTabSz="685800"/>
            <a:r>
              <a:rPr lang="en-US" sz="1500" b="1" i="1" kern="0" dirty="0">
                <a:solidFill>
                  <a:srgbClr val="000000"/>
                </a:solidFill>
                <a:latin typeface="Calibri" panose="020F0502020204030204" pitchFamily="34" charset="0"/>
                <a:cs typeface="Calibri" panose="020F0502020204030204" pitchFamily="34" charset="0"/>
                <a:sym typeface="Arial"/>
              </a:rPr>
              <a:t>Jennifer Laszlo Mizrahi </a:t>
            </a:r>
            <a:r>
              <a:rPr lang="en-US" sz="1500" kern="0" dirty="0">
                <a:solidFill>
                  <a:srgbClr val="000000"/>
                </a:solidFill>
                <a:latin typeface="Calibri" panose="020F0502020204030204" pitchFamily="34" charset="0"/>
                <a:cs typeface="Calibri" panose="020F0502020204030204" pitchFamily="34" charset="0"/>
                <a:sym typeface="Arial"/>
              </a:rPr>
              <a:t>is President of </a:t>
            </a:r>
            <a:r>
              <a:rPr lang="en-US" sz="1500" kern="0" dirty="0" err="1">
                <a:solidFill>
                  <a:srgbClr val="000000"/>
                </a:solidFill>
                <a:latin typeface="Calibri" panose="020F0502020204030204" pitchFamily="34" charset="0"/>
                <a:cs typeface="Calibri" panose="020F0502020204030204" pitchFamily="34" charset="0"/>
                <a:sym typeface="Arial"/>
              </a:rPr>
              <a:t>RespectAbilty</a:t>
            </a:r>
            <a:r>
              <a:rPr lang="en-US" sz="1500" kern="0" dirty="0">
                <a:solidFill>
                  <a:srgbClr val="000000"/>
                </a:solidFill>
                <a:latin typeface="Calibri" panose="020F0502020204030204" pitchFamily="34" charset="0"/>
                <a:cs typeface="Calibri" panose="020F0502020204030204" pitchFamily="34" charset="0"/>
                <a:sym typeface="Arial"/>
              </a:rPr>
              <a:t>, a non-profit organization working to empower people with disabilities to achieve the American Dream. She works regularly with national, state, and local policy leaders, workforce development professionals, media and employers, as well as with disability and faith-based organizations in order to expand opportunities for people with disabilities. She has met with teams from all 50 states, including 40 governors, on WIOA implementation. She has published more than 55 op-eds on disability issues, including in USA Today, Huffington Post, The Hill and other publications. Dyslexic herself, she also knows what it means to parent a child with multiple disabilities.</a:t>
            </a:r>
          </a:p>
        </p:txBody>
      </p:sp>
      <p:pic>
        <p:nvPicPr>
          <p:cNvPr id="9" name="Shape 210" descr="Headshot of Jennifer Laszlo Mizrahi, President ">
            <a:extLst>
              <a:ext uri="{FF2B5EF4-FFF2-40B4-BE49-F238E27FC236}">
                <a16:creationId xmlns:a16="http://schemas.microsoft.com/office/drawing/2014/main" id="{C172E9DF-C6B2-4738-9D26-42E4CD835B40}"/>
              </a:ext>
            </a:extLst>
          </p:cNvPr>
          <p:cNvPicPr preferRelativeResize="0"/>
          <p:nvPr/>
        </p:nvPicPr>
        <p:blipFill rotWithShape="1">
          <a:blip r:embed="rId3">
            <a:alphaModFix/>
          </a:blip>
          <a:srcRect/>
          <a:stretch/>
        </p:blipFill>
        <p:spPr>
          <a:xfrm>
            <a:off x="1346125" y="1774404"/>
            <a:ext cx="2140025" cy="2134657"/>
          </a:xfrm>
          <a:prstGeom prst="rect">
            <a:avLst/>
          </a:prstGeom>
          <a:noFill/>
          <a:ln>
            <a:noFill/>
          </a:ln>
        </p:spPr>
      </p:pic>
    </p:spTree>
    <p:extLst>
      <p:ext uri="{BB962C8B-B14F-4D97-AF65-F5344CB8AC3E}">
        <p14:creationId xmlns:p14="http://schemas.microsoft.com/office/powerpoint/2010/main" val="544493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Overall, how concerned are you about increasing inclusion of people with disabilities in your faith community?</a:t>
            </a:r>
          </a:p>
        </p:txBody>
      </p:sp>
      <p:sp>
        <p:nvSpPr>
          <p:cNvPr id="3" name="Content Placeholder 2"/>
          <p:cNvSpPr>
            <a:spLocks noGrp="1"/>
          </p:cNvSpPr>
          <p:nvPr>
            <p:ph idx="1"/>
          </p:nvPr>
        </p:nvSpPr>
        <p:spPr/>
        <p:txBody>
          <a:bodyPr/>
          <a:lstStyle/>
          <a:p>
            <a:r>
              <a:t>Answered: 1,564    Skipped: 224</a:t>
            </a:r>
          </a:p>
        </p:txBody>
      </p:sp>
      <p:pic>
        <p:nvPicPr>
          <p:cNvPr id="4" name="Picture 3" descr="      Bar graph of Overall, how concerned are you about increasing inclusion of people with disabilities in your faith community? Answered 1,564 Skipped 224 Green extremely concerned Purple somewhat concerned Yellow not very concerned Blue not at all concerned Orange I don’t know                                                                                                                                                                          PWD Comm&#10;"/>
          <p:cNvPicPr>
            <a:picLocks noChangeAspect="1"/>
          </p:cNvPicPr>
          <p:nvPr/>
        </p:nvPicPr>
        <p:blipFill>
          <a:blip r:embed="rId3"/>
          <a:stretch>
            <a:fillRect/>
          </a:stretch>
        </p:blipFill>
        <p:spPr>
          <a:xfrm>
            <a:off x="1049658" y="1498491"/>
            <a:ext cx="5388428" cy="3175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Overall, how concerned are you about increasing inclusion of people with disabilities in your faith community?</a:t>
            </a:r>
          </a:p>
        </p:txBody>
      </p:sp>
      <p:sp>
        <p:nvSpPr>
          <p:cNvPr id="3" name="Content Placeholder 2"/>
          <p:cNvSpPr>
            <a:spLocks noGrp="1"/>
          </p:cNvSpPr>
          <p:nvPr>
            <p:ph idx="1"/>
          </p:nvPr>
        </p:nvSpPr>
        <p:spPr/>
        <p:txBody>
          <a:bodyPr/>
          <a:lstStyle/>
          <a:p>
            <a:r>
              <a:t>Answered: 1,564    Skipped: 224</a:t>
            </a:r>
          </a:p>
        </p:txBody>
      </p:sp>
      <p:pic>
        <p:nvPicPr>
          <p:cNvPr id="4" name="Picture 3" descr="Table of Overall how concerned are  about increasing inclusion of people with disabilities in your faith community? Answered 1,564  Skipped 224 Extremely concerned 41.75% 653 Somewhat  concerned 46.23% 653 Not very concerned 6.46% 101 Not at all concerned 1.15% 18 I really don’t know 4.41% 69 Total 1,564 PWD Comm&#10;"/>
          <p:cNvPicPr>
            <a:picLocks noChangeAspect="1"/>
          </p:cNvPicPr>
          <p:nvPr/>
        </p:nvPicPr>
        <p:blipFill>
          <a:blip r:embed="rId3"/>
          <a:stretch>
            <a:fillRect/>
          </a:stretch>
        </p:blipFill>
        <p:spPr>
          <a:xfrm>
            <a:off x="1049658" y="1498491"/>
            <a:ext cx="5388428" cy="185964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Overall, how concerned are you about increasing inclusion of people with disabilities in your faith community?</a:t>
            </a:r>
          </a:p>
        </p:txBody>
      </p:sp>
      <p:sp>
        <p:nvSpPr>
          <p:cNvPr id="3" name="Content Placeholder 2"/>
          <p:cNvSpPr>
            <a:spLocks noGrp="1"/>
          </p:cNvSpPr>
          <p:nvPr>
            <p:ph idx="1"/>
          </p:nvPr>
        </p:nvSpPr>
        <p:spPr/>
        <p:txBody>
          <a:bodyPr/>
          <a:lstStyle/>
          <a:p>
            <a:r>
              <a:t>Answered: 672    Skipped: 126</a:t>
            </a:r>
          </a:p>
        </p:txBody>
      </p:sp>
      <p:pic>
        <p:nvPicPr>
          <p:cNvPr id="4" name="Picture 3" descr="Bar graph of Overall, how concerned are you about increasing inclusion for people with disabilities in your faith community? Green extremely concerned Purple Somewhat concerned  Yellow not concerned Blue not at all concerned Orange I don’t really know No PWD&#10;&#10;"/>
          <p:cNvPicPr>
            <a:picLocks noChangeAspect="1"/>
          </p:cNvPicPr>
          <p:nvPr/>
        </p:nvPicPr>
        <p:blipFill>
          <a:blip r:embed="rId3"/>
          <a:stretch>
            <a:fillRect/>
          </a:stretch>
        </p:blipFill>
        <p:spPr>
          <a:xfrm>
            <a:off x="1049658" y="1498491"/>
            <a:ext cx="5388428" cy="3175000"/>
          </a:xfrm>
          <a:prstGeom prst="rect">
            <a:avLst/>
          </a:prstGeom>
        </p:spPr>
      </p:pic>
    </p:spTree>
    <p:extLst>
      <p:ext uri="{BB962C8B-B14F-4D97-AF65-F5344CB8AC3E}">
        <p14:creationId xmlns:p14="http://schemas.microsoft.com/office/powerpoint/2010/main" val="857809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Overall, how concerned are you about increasing inclusion of people with disabilities in your faith community?</a:t>
            </a:r>
          </a:p>
        </p:txBody>
      </p:sp>
      <p:sp>
        <p:nvSpPr>
          <p:cNvPr id="3" name="Content Placeholder 2"/>
          <p:cNvSpPr>
            <a:spLocks noGrp="1"/>
          </p:cNvSpPr>
          <p:nvPr>
            <p:ph idx="1"/>
          </p:nvPr>
        </p:nvSpPr>
        <p:spPr/>
        <p:txBody>
          <a:bodyPr/>
          <a:lstStyle/>
          <a:p>
            <a:r>
              <a:t>Answered: 672    Skipped: 126</a:t>
            </a:r>
          </a:p>
        </p:txBody>
      </p:sp>
      <p:pic>
        <p:nvPicPr>
          <p:cNvPr id="4" name="Picture 3" descr="Table of responses of How concerned are you about inclusion of people with disabilities in your faith community? Answer choices Extremely concerned 20.24% 136 Somewhat concerned 58.63% 394 Not very concerned 11.16% 75 Not at all concerned 1.49% 10 I don’t really know 8.48% 57 Total 672 No PWD&#10;"/>
          <p:cNvPicPr>
            <a:picLocks noChangeAspect="1"/>
          </p:cNvPicPr>
          <p:nvPr/>
        </p:nvPicPr>
        <p:blipFill>
          <a:blip r:embed="rId3"/>
          <a:stretch>
            <a:fillRect/>
          </a:stretch>
        </p:blipFill>
        <p:spPr>
          <a:xfrm>
            <a:off x="1049658" y="1498491"/>
            <a:ext cx="5388428" cy="1859642"/>
          </a:xfrm>
          <a:prstGeom prst="rect">
            <a:avLst/>
          </a:prstGeom>
        </p:spPr>
      </p:pic>
    </p:spTree>
    <p:extLst>
      <p:ext uri="{BB962C8B-B14F-4D97-AF65-F5344CB8AC3E}">
        <p14:creationId xmlns:p14="http://schemas.microsoft.com/office/powerpoint/2010/main" val="2293940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Please rate how important it is for Jewish people with disabilities to be able to attend and fully participate in each of the following:</a:t>
            </a:r>
          </a:p>
        </p:txBody>
      </p:sp>
      <p:sp>
        <p:nvSpPr>
          <p:cNvPr id="3" name="Content Placeholder 2"/>
          <p:cNvSpPr>
            <a:spLocks noGrp="1"/>
          </p:cNvSpPr>
          <p:nvPr>
            <p:ph idx="1"/>
          </p:nvPr>
        </p:nvSpPr>
        <p:spPr/>
        <p:txBody>
          <a:bodyPr/>
          <a:lstStyle/>
          <a:p>
            <a:r>
              <a:t>Answered: 1,606    Skipped: 182</a:t>
            </a:r>
          </a:p>
        </p:txBody>
      </p:sp>
      <p:pic>
        <p:nvPicPr>
          <p:cNvPr id="4" name="Picture 3" descr="Table of Please rate how important it is for Jewish people with disabilities to be able to participate in the following  Answered 1,606 Skipped 182 Jewish Day School 58.07% 917 Very important 25.08% 396 Somewhat important 12.79% 202 Not so important 2.66% 42 Total 1,579 Weighted average 4.36 Jewish Summer Camp  63.01% 998 25.6% 397 9.66% 153 Not so important 0.88% 14 1,584 4.48 Jewish Early Education 65.39% 1,028 24.66% 388 8.21% 129 1.08% 17 0.64% 10 1,572 4.53 Hebrew School/Congregational School/ Sunday School 61.23% 968 26.31% 416 9.93% 157 1.83% 29 0.70% 11 1,581 4.46 Employment Opportunities 80.90% 1,283 16.58% 263 1.51% 24 0.57% 9 0.44% 7 1,586 4.46 Community Service Work 58.29% 925 16.58% 263 1.51% 24 0.57% 9 0.44% 7 1,586 4.77 Synagogue Services 58.29% 1,283 16.58% 263 1.51% 24 0.57% 9 0.44% 7 1,586 4.52 Transition From School To Workforce 75.40% 1,186 19.14% 301 4.26% 67 0.51% 8 0.70% 11 1,573 4.68 Non-Institutional, Non-Membership Jewish (IE Pop-Up Shabbat, Chavurahs) 50.09% 791 27.61% 436 17.61% 278 3.36% 53 1.33% 21 1,579 Weighted Average 4.22 Extracurricular Activities 59.34% 937 30.53% 482 9.25% 146 0.44% 7 0.44% 7 1,579 4.48 Jewish Holiday Programs  66.08% 1,046 25.39% 7.01% 111 0.95% 15 0.57% 9 1,583 4.55 Gap Year In Israel 39.13% 22.70% 355 23.72% 371 10.87% 170 3.58% 56 1,564 3.83 Youth Trips to Israel 47.24% 737 26.35% 411 18.53% 289 5.71% 89 2.18% 34 1,560 4.11 Youth Groups 58.91%  919 28.91% 451 9.94% 155 1.54% 24 0.71% 11 1.5860 4.44 Serving As Professional Staff In Organizations 45.34% 711 28.13% 441 18.11% 284 6.31% 99 2.10% 33 2.10% 33 1,568 4.08 Supported Housing/Living 69.37% 1,094 21.56% 340 7.23% 114 1.40% 22 0.44% 7 1,577 4.58   PWD Comm &#10;"/>
          <p:cNvPicPr>
            <a:picLocks noChangeAspect="1"/>
          </p:cNvPicPr>
          <p:nvPr/>
        </p:nvPicPr>
        <p:blipFill>
          <a:blip r:embed="rId3"/>
          <a:stretch>
            <a:fillRect/>
          </a:stretch>
        </p:blipFill>
        <p:spPr>
          <a:xfrm>
            <a:off x="2308365" y="724652"/>
            <a:ext cx="3008986" cy="430578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Please rate how important it is for Jewish people with disabilities to be able to attend and fully participate in each of the following:</a:t>
            </a:r>
          </a:p>
        </p:txBody>
      </p:sp>
      <p:sp>
        <p:nvSpPr>
          <p:cNvPr id="3" name="Content Placeholder 2"/>
          <p:cNvSpPr>
            <a:spLocks noGrp="1"/>
          </p:cNvSpPr>
          <p:nvPr>
            <p:ph idx="1"/>
          </p:nvPr>
        </p:nvSpPr>
        <p:spPr/>
        <p:txBody>
          <a:bodyPr/>
          <a:lstStyle/>
          <a:p>
            <a:r>
              <a:t>Answered: 691    Skipped: 107</a:t>
            </a:r>
          </a:p>
        </p:txBody>
      </p:sp>
      <p:pic>
        <p:nvPicPr>
          <p:cNvPr id="4" name="Picture 3" descr="Bar graph of Please rate how important it is for Jewish people with disabilities to be able to attend and fully participate Answered 691 Skipped 107 Green Jewish Day School Dark Blue Jewish Summer Camp Yellow Jewish Early Education Light Blue Hebrew School/Congregation Orange Employment Opportunities Purple Community Service Work Pink Synagogue Services Beige Transition From School Red Non-Institutional Gray Extracurricular Activities Medium Blue Gap Year In Israel Yellow Youth Trips To Israel Orange Serving As Professional Purple Supported Housing/Living  No PWD&#10;"/>
          <p:cNvPicPr>
            <a:picLocks noChangeAspect="1"/>
          </p:cNvPicPr>
          <p:nvPr/>
        </p:nvPicPr>
        <p:blipFill>
          <a:blip r:embed="rId3"/>
          <a:stretch>
            <a:fillRect/>
          </a:stretch>
        </p:blipFill>
        <p:spPr>
          <a:xfrm>
            <a:off x="2575697" y="661100"/>
            <a:ext cx="3132406" cy="4482400"/>
          </a:xfrm>
          <a:prstGeom prst="rect">
            <a:avLst/>
          </a:prstGeom>
        </p:spPr>
      </p:pic>
    </p:spTree>
    <p:extLst>
      <p:ext uri="{BB962C8B-B14F-4D97-AF65-F5344CB8AC3E}">
        <p14:creationId xmlns:p14="http://schemas.microsoft.com/office/powerpoint/2010/main" val="2472344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Please rate how important it is for Jewish people with disabilities to be able to attend and fully participate in each of the following:</a:t>
            </a:r>
          </a:p>
        </p:txBody>
      </p:sp>
      <p:sp>
        <p:nvSpPr>
          <p:cNvPr id="3" name="Content Placeholder 2"/>
          <p:cNvSpPr>
            <a:spLocks noGrp="1"/>
          </p:cNvSpPr>
          <p:nvPr>
            <p:ph idx="1"/>
          </p:nvPr>
        </p:nvSpPr>
        <p:spPr/>
        <p:txBody>
          <a:bodyPr/>
          <a:lstStyle/>
          <a:p>
            <a:r>
              <a:t>Answered: 691    Skipped: 107</a:t>
            </a:r>
          </a:p>
        </p:txBody>
      </p:sp>
      <p:pic>
        <p:nvPicPr>
          <p:cNvPr id="4" name="Picture 3" descr="Table of responses Please rate how important it is for Jewish people with disabilities to be able to attend and fully participate in each of the following Answered 691 Jewish Day School Extremely Important 59.39% 408 Very Important 25.91% 178 Somewhat Important 10.77% 74 Not So Important 2.77% 19 Not At All Important 1.16% 8 Total 687 Weighted Average 4.40 Jewish Summer Camp Extremely 60.03% 413 Very Important 26.89% 185 Somewhat Important 10.03% 69  Not So Important 2.47% 17 Not At All Important 0.58% 4 Total 688 4.43 Jewish Early Education 64.14% 440 Very Important 25.66% 176 Somewhat Important 8.45% 58 Not So Important 1.60% 11 Not At All Important 0.15% 1 686  Weighted Average 4.52 Hebrew School/Congregational School/Sunday School 60.29% 413 Very Important 26.13% 179 Somewhat Important 10.22% 70 Not So Important 2.34% 16 Not At All Important 1.02% 7 685 Weighted Average 4.66 Non-Institutional, Non-Membership Jewish Groups (IE Pop-Up Shabbat, Chavurahs) Extremely Important 45.52% 310 Very Important 29.22% 199 Somewhat Important 19.38% 132 Not So Important 1.91% 13 Not So Important 3.96% 27 Not At All 1.91% 13 Total 681 Weighted Average 4.12  Extracurricular Activities Extremely Important 53.58% 367 Very Important 32.55% 223 Somewhat Important 12.12% 83 Not So Important 1.61% 11 Not At All Important 0.15% 1 Total 685 Weighted Average 4.38 Jewish Holiday Programs Extremely Important 62.01% 426 Very Important 28.53%s Somewhat Important 1.16% 8 Not At All Important 0.00% 0 Total 687 Weighted Average 4.51 Gap Year In Israel Extremely Important 37.70% 256  Somewhat Important 25.92% 176 Not So Important 23.56% 160 Not At All Important 8.98% 61 3.83% 26 Total 679 3.85 Youth Trips To Israel Extremely Important 37.70%  256 Somewhat Important 20.35% 138 5.31% 36 Not At All 5.31% 36 2.51% 17 Total 678 4.05 Youth Groups Extremely Important 55.54% 376 Somewhat Important 30.28% 205 Not So Important 11.82% 80 1.92% 13 0.44% 3 Total 677 Weighted Average 4.39 Serving As Professional Staff In Organizations Extremely Important 42.86% 294 Somewhat Important 29.01% 199 Not So Important 18.66% 128 7.73% 53 1.75% 12 Total 686 Weighted Average 4.03 Supported Housing/Living Extremely Important 62.96% 430 Somewhat 26.35% 180 Not So Important  8.49% 58 Not At All 0.29% 2 Total 683 Weighted Average 4.50 &#10;"/>
          <p:cNvPicPr>
            <a:picLocks noChangeAspect="1"/>
          </p:cNvPicPr>
          <p:nvPr/>
        </p:nvPicPr>
        <p:blipFill>
          <a:blip r:embed="rId3"/>
          <a:stretch>
            <a:fillRect/>
          </a:stretch>
        </p:blipFill>
        <p:spPr>
          <a:xfrm>
            <a:off x="1134183" y="791560"/>
            <a:ext cx="7674428" cy="7193642"/>
          </a:xfrm>
          <a:prstGeom prst="rect">
            <a:avLst/>
          </a:prstGeom>
        </p:spPr>
      </p:pic>
    </p:spTree>
    <p:extLst>
      <p:ext uri="{BB962C8B-B14F-4D97-AF65-F5344CB8AC3E}">
        <p14:creationId xmlns:p14="http://schemas.microsoft.com/office/powerpoint/2010/main" val="3020605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Overall, how well is the Jewish community doing at including people with disabilities in those activities?</a:t>
            </a:r>
          </a:p>
        </p:txBody>
      </p:sp>
      <p:sp>
        <p:nvSpPr>
          <p:cNvPr id="3" name="Content Placeholder 2"/>
          <p:cNvSpPr>
            <a:spLocks noGrp="1"/>
          </p:cNvSpPr>
          <p:nvPr>
            <p:ph idx="1"/>
          </p:nvPr>
        </p:nvSpPr>
        <p:spPr/>
        <p:txBody>
          <a:bodyPr/>
          <a:lstStyle/>
          <a:p>
            <a:r>
              <a:t>Answered: 1,597    Skipped: 191</a:t>
            </a:r>
          </a:p>
        </p:txBody>
      </p:sp>
      <p:pic>
        <p:nvPicPr>
          <p:cNvPr id="4" name="Picture 3" descr="Bar graph of Overall, how well is the Jewish  community doing at including  people with disabilities in those activities.  Green Extremely well Blue  Very well Yellow Somewhat well Blue Not so well Orange Not AT Well Purple I don’t know PWD Comm&#10;"/>
          <p:cNvPicPr>
            <a:picLocks noChangeAspect="1"/>
          </p:cNvPicPr>
          <p:nvPr/>
        </p:nvPicPr>
        <p:blipFill>
          <a:blip r:embed="rId3"/>
          <a:stretch>
            <a:fillRect/>
          </a:stretch>
        </p:blipFill>
        <p:spPr>
          <a:xfrm>
            <a:off x="2002478" y="985793"/>
            <a:ext cx="5388428" cy="371928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Overall, how well is the Jewish community doing at including people with disabilities in those activities?</a:t>
            </a:r>
          </a:p>
        </p:txBody>
      </p:sp>
      <p:sp>
        <p:nvSpPr>
          <p:cNvPr id="3" name="Content Placeholder 2"/>
          <p:cNvSpPr>
            <a:spLocks noGrp="1"/>
          </p:cNvSpPr>
          <p:nvPr>
            <p:ph idx="1"/>
          </p:nvPr>
        </p:nvSpPr>
        <p:spPr/>
        <p:txBody>
          <a:bodyPr/>
          <a:lstStyle/>
          <a:p>
            <a:r>
              <a:t>Answered: 1,597    Skipped: 191</a:t>
            </a:r>
          </a:p>
        </p:txBody>
      </p:sp>
      <p:pic>
        <p:nvPicPr>
          <p:cNvPr id="4" name="Picture 3" descr="Table of Overall How Well is the Jewish community at including at including people with disabilities in those activities? Answer choices Responses Extremely Well 2.94% 47 Very well 14.34% 229 Somewhat Well 45.29% 722 Not So Well 17.85% 285 Not At All Well 2.76% I Don’t Know 16.91% 270 Total 1,597 PWD Comm&#10;"/>
          <p:cNvPicPr>
            <a:picLocks noChangeAspect="1"/>
          </p:cNvPicPr>
          <p:nvPr/>
        </p:nvPicPr>
        <p:blipFill>
          <a:blip r:embed="rId3"/>
          <a:stretch>
            <a:fillRect/>
          </a:stretch>
        </p:blipFill>
        <p:spPr>
          <a:xfrm>
            <a:off x="1049658" y="1498491"/>
            <a:ext cx="5388428" cy="214085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Overall, how well is the Jewish community doing at including people with disabilities in those activities?</a:t>
            </a:r>
          </a:p>
        </p:txBody>
      </p:sp>
      <p:sp>
        <p:nvSpPr>
          <p:cNvPr id="3" name="Content Placeholder 2"/>
          <p:cNvSpPr>
            <a:spLocks noGrp="1"/>
          </p:cNvSpPr>
          <p:nvPr>
            <p:ph idx="1"/>
          </p:nvPr>
        </p:nvSpPr>
        <p:spPr/>
        <p:txBody>
          <a:bodyPr/>
          <a:lstStyle/>
          <a:p>
            <a:r>
              <a:t>Answered: 692    Skipped: 106</a:t>
            </a:r>
          </a:p>
        </p:txBody>
      </p:sp>
      <p:pic>
        <p:nvPicPr>
          <p:cNvPr id="4" name="Picture 3" descr="Overall, how well is the Jewish community doing at including people with disabilities people with disabilities in those activities including with disabilities  in those activities extremely well? Green Extremely well Blue Very Well Yellow Somewhat Well Light Blue Not So Well Purple I Don’t Know No PWD&#10;"/>
          <p:cNvPicPr>
            <a:picLocks noChangeAspect="1"/>
          </p:cNvPicPr>
          <p:nvPr/>
        </p:nvPicPr>
        <p:blipFill>
          <a:blip r:embed="rId3"/>
          <a:stretch>
            <a:fillRect/>
          </a:stretch>
        </p:blipFill>
        <p:spPr>
          <a:xfrm>
            <a:off x="1841114" y="985793"/>
            <a:ext cx="5388428" cy="3719285"/>
          </a:xfrm>
          <a:prstGeom prst="rect">
            <a:avLst/>
          </a:prstGeom>
        </p:spPr>
      </p:pic>
    </p:spTree>
    <p:extLst>
      <p:ext uri="{BB962C8B-B14F-4D97-AF65-F5344CB8AC3E}">
        <p14:creationId xmlns:p14="http://schemas.microsoft.com/office/powerpoint/2010/main" val="360572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72081E-03DC-4342-83CA-999041183024}"/>
              </a:ext>
            </a:extLst>
          </p:cNvPr>
          <p:cNvSpPr>
            <a:spLocks noGrp="1"/>
          </p:cNvSpPr>
          <p:nvPr>
            <p:ph type="title"/>
          </p:nvPr>
        </p:nvSpPr>
        <p:spPr/>
        <p:txBody>
          <a:bodyPr/>
          <a:lstStyle/>
          <a:p>
            <a:pPr algn="r"/>
            <a:r>
              <a:rPr lang="en-US" sz="2700" b="1" dirty="0">
                <a:solidFill>
                  <a:schemeClr val="bg1"/>
                </a:solidFill>
                <a:latin typeface="Calibri" panose="020F0502020204030204" pitchFamily="34" charset="0"/>
                <a:cs typeface="Calibri" panose="020F0502020204030204" pitchFamily="34" charset="0"/>
              </a:rPr>
              <a:t>Introducing Meagan Buren</a:t>
            </a:r>
          </a:p>
        </p:txBody>
      </p:sp>
      <p:sp>
        <p:nvSpPr>
          <p:cNvPr id="8" name="TextBox 7">
            <a:extLst>
              <a:ext uri="{FF2B5EF4-FFF2-40B4-BE49-F238E27FC236}">
                <a16:creationId xmlns:a16="http://schemas.microsoft.com/office/drawing/2014/main" id="{6D4C8607-5B57-484F-B80A-BDE87E1609CB}"/>
              </a:ext>
            </a:extLst>
          </p:cNvPr>
          <p:cNvSpPr txBox="1"/>
          <p:nvPr/>
        </p:nvSpPr>
        <p:spPr>
          <a:xfrm>
            <a:off x="2125980" y="1303020"/>
            <a:ext cx="6275070" cy="3323987"/>
          </a:xfrm>
          <a:prstGeom prst="rect">
            <a:avLst/>
          </a:prstGeom>
          <a:noFill/>
        </p:spPr>
        <p:txBody>
          <a:bodyPr wrap="square" rtlCol="0">
            <a:spAutoFit/>
          </a:bodyPr>
          <a:lstStyle/>
          <a:p>
            <a:r>
              <a:rPr lang="en-US" sz="1400" b="1" i="1" kern="0" dirty="0">
                <a:solidFill>
                  <a:srgbClr val="000000"/>
                </a:solidFill>
                <a:latin typeface="Calibri" panose="020F0502020204030204" pitchFamily="34" charset="0"/>
                <a:cs typeface="Calibri" panose="020F0502020204030204" pitchFamily="34" charset="0"/>
                <a:sym typeface="Arial"/>
              </a:rPr>
              <a:t>Meagan Buren </a:t>
            </a:r>
            <a:r>
              <a:rPr lang="en-US" sz="1400" dirty="0">
                <a:latin typeface="Calibri" panose="020F0502020204030204" pitchFamily="34" charset="0"/>
                <a:cs typeface="Calibri" panose="020F0502020204030204" pitchFamily="34" charset="0"/>
              </a:rPr>
              <a:t>is a strategist and public opinion research expert with a strong background in focus groups, dials tests, polling, media relations and in leading communications and training programs. Previously she served as senior project director for </a:t>
            </a:r>
            <a:r>
              <a:rPr lang="en-US" sz="1400" dirty="0" err="1">
                <a:latin typeface="Calibri" panose="020F0502020204030204" pitchFamily="34" charset="0"/>
                <a:cs typeface="Calibri" panose="020F0502020204030204" pitchFamily="34" charset="0"/>
              </a:rPr>
              <a:t>Luntz</a:t>
            </a:r>
            <a:r>
              <a:rPr lang="en-US" sz="1400" dirty="0">
                <a:latin typeface="Calibri" panose="020F0502020204030204" pitchFamily="34" charset="0"/>
                <a:cs typeface="Calibri" panose="020F0502020204030204" pitchFamily="34" charset="0"/>
              </a:rPr>
              <a:t> Global, a leader in corporate, political and nonprofit message creation and image management worldwide. Prior to that, Buren worked with Jennifer Laszlo Mizrahi at The Israel Project (TIP) from its inception. The two worked side by side for eight years. Together, and with their teams, they built the organization into a major educational, policy and communications organization that reached out globally in 10 languages. At TIP, Buren managed focus groups, polling, dial testing, grassroots and educational training, and media outreach in the U.S., Europe, Russia and the Arab world. Buren conducted interactive language and media training sessions for ambassadors, top-ranking public officials, professionals and leaders who had significant impact on Middle East security and peace.</a:t>
            </a:r>
          </a:p>
          <a:p>
            <a:br>
              <a:rPr lang="en-US" sz="1400" dirty="0">
                <a:latin typeface="Calibri" panose="020F0502020204030204" pitchFamily="34" charset="0"/>
                <a:cs typeface="Calibri" panose="020F0502020204030204" pitchFamily="34" charset="0"/>
              </a:rPr>
            </a:br>
            <a:endParaRPr lang="en-US" sz="1400" kern="0" dirty="0">
              <a:solidFill>
                <a:srgbClr val="000000"/>
              </a:solidFill>
              <a:latin typeface="Calibri" panose="020F0502020204030204" pitchFamily="34" charset="0"/>
              <a:cs typeface="Calibri" panose="020F0502020204030204" pitchFamily="34" charset="0"/>
              <a:sym typeface="Arial"/>
            </a:endParaRPr>
          </a:p>
        </p:txBody>
      </p:sp>
      <p:pic>
        <p:nvPicPr>
          <p:cNvPr id="1026" name="Picture 2" descr="Picture of Megan Buren&#10;">
            <a:extLst>
              <a:ext uri="{FF2B5EF4-FFF2-40B4-BE49-F238E27FC236}">
                <a16:creationId xmlns:a16="http://schemas.microsoft.com/office/drawing/2014/main" id="{2A8DAAFF-D1A2-4400-88C3-0F83BE443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22" y="1547813"/>
            <a:ext cx="142875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209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Overall, how well is the Jewish community doing at including people with disabilities in those activities?</a:t>
            </a:r>
          </a:p>
        </p:txBody>
      </p:sp>
      <p:sp>
        <p:nvSpPr>
          <p:cNvPr id="3" name="Content Placeholder 2"/>
          <p:cNvSpPr>
            <a:spLocks noGrp="1"/>
          </p:cNvSpPr>
          <p:nvPr>
            <p:ph idx="1"/>
          </p:nvPr>
        </p:nvSpPr>
        <p:spPr/>
        <p:txBody>
          <a:bodyPr/>
          <a:lstStyle/>
          <a:p>
            <a:r>
              <a:t>Answered: 692    Skipped: 106</a:t>
            </a:r>
          </a:p>
        </p:txBody>
      </p:sp>
      <p:pic>
        <p:nvPicPr>
          <p:cNvPr id="4" name="Picture 3" descr="Table of responses Overall, how well is the Jewish community doing at including people with disabilities people with disabilities in those activities including people with disabilities? Answered 692  No PWD&#10;"/>
          <p:cNvPicPr>
            <a:picLocks noChangeAspect="1"/>
          </p:cNvPicPr>
          <p:nvPr/>
        </p:nvPicPr>
        <p:blipFill>
          <a:blip r:embed="rId3"/>
          <a:stretch>
            <a:fillRect/>
          </a:stretch>
        </p:blipFill>
        <p:spPr>
          <a:xfrm>
            <a:off x="1049658" y="1498491"/>
            <a:ext cx="5388428" cy="2140857"/>
          </a:xfrm>
          <a:prstGeom prst="rect">
            <a:avLst/>
          </a:prstGeom>
        </p:spPr>
      </p:pic>
    </p:spTree>
    <p:extLst>
      <p:ext uri="{BB962C8B-B14F-4D97-AF65-F5344CB8AC3E}">
        <p14:creationId xmlns:p14="http://schemas.microsoft.com/office/powerpoint/2010/main" val="2391647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Compared to 5 years ago, how is the Jewish community at including people with disabilities?</a:t>
            </a:r>
          </a:p>
        </p:txBody>
      </p:sp>
      <p:sp>
        <p:nvSpPr>
          <p:cNvPr id="3" name="Content Placeholder 2"/>
          <p:cNvSpPr>
            <a:spLocks noGrp="1"/>
          </p:cNvSpPr>
          <p:nvPr>
            <p:ph idx="1"/>
          </p:nvPr>
        </p:nvSpPr>
        <p:spPr/>
        <p:txBody>
          <a:bodyPr/>
          <a:lstStyle/>
          <a:p>
            <a:r>
              <a:t>Answered: 1,599    Skipped: 189</a:t>
            </a:r>
          </a:p>
        </p:txBody>
      </p:sp>
      <p:pic>
        <p:nvPicPr>
          <p:cNvPr id="4" name="Picture 3" descr="32 Bar graph of responses Compared to 5 years ago, how is the Jewish community doing at including people with disabilities? Answered 1,599 Skipped 189 Green Much Better Blue A Little Better Yellow About The Same Blue Somewhat Worse White Much Worse Purple I Don’t Know PWD Comm&#10;"/>
          <p:cNvPicPr>
            <a:picLocks noChangeAspect="1"/>
          </p:cNvPicPr>
          <p:nvPr/>
        </p:nvPicPr>
        <p:blipFill>
          <a:blip r:embed="rId3"/>
          <a:stretch>
            <a:fillRect/>
          </a:stretch>
        </p:blipFill>
        <p:spPr>
          <a:xfrm>
            <a:off x="1535722" y="997789"/>
            <a:ext cx="5388428" cy="371928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Compared to 5 years ago, how is the Jewish community at including people with disabilities?</a:t>
            </a:r>
          </a:p>
        </p:txBody>
      </p:sp>
      <p:sp>
        <p:nvSpPr>
          <p:cNvPr id="3" name="Content Placeholder 2"/>
          <p:cNvSpPr>
            <a:spLocks noGrp="1"/>
          </p:cNvSpPr>
          <p:nvPr>
            <p:ph idx="1"/>
          </p:nvPr>
        </p:nvSpPr>
        <p:spPr/>
        <p:txBody>
          <a:bodyPr/>
          <a:lstStyle/>
          <a:p>
            <a:r>
              <a:t>Answered: 1,599    Skipped: 189</a:t>
            </a:r>
          </a:p>
        </p:txBody>
      </p:sp>
      <p:pic>
        <p:nvPicPr>
          <p:cNvPr id="4" name="Picture 3" descr="Bar graph of responses Compared to 5 years, how is the Jewish community at including people with disabilities? Answer Choices Responses Much Better 19.70% 315 A Little Better 39.15% 626 About The Same 17.07% 273 Somewhat Worse 0.25% 4 I Don’t Know 22.89% 366 Total 1,599  PWD Comm&#10;"/>
          <p:cNvPicPr>
            <a:picLocks noChangeAspect="1"/>
          </p:cNvPicPr>
          <p:nvPr/>
        </p:nvPicPr>
        <p:blipFill>
          <a:blip r:embed="rId3"/>
          <a:stretch>
            <a:fillRect/>
          </a:stretch>
        </p:blipFill>
        <p:spPr>
          <a:xfrm>
            <a:off x="1049658" y="1498491"/>
            <a:ext cx="5388428" cy="214085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Compared to 5 years ago, how is the Jewish community at including people with disabilities?</a:t>
            </a:r>
          </a:p>
        </p:txBody>
      </p:sp>
      <p:sp>
        <p:nvSpPr>
          <p:cNvPr id="3" name="Content Placeholder 2"/>
          <p:cNvSpPr>
            <a:spLocks noGrp="1"/>
          </p:cNvSpPr>
          <p:nvPr>
            <p:ph idx="1"/>
          </p:nvPr>
        </p:nvSpPr>
        <p:spPr/>
        <p:txBody>
          <a:bodyPr/>
          <a:lstStyle/>
          <a:p>
            <a:r>
              <a:t>Answered: 691    Skipped: 107</a:t>
            </a:r>
          </a:p>
        </p:txBody>
      </p:sp>
      <p:pic>
        <p:nvPicPr>
          <p:cNvPr id="4" name="Picture 3" descr="Bar graph of Compared to 5 years ago, how is Jewish community at including people with disabilities Answered 691 Skipped 107 Green Much Better Blue A Little Better Yellow About The Same Light Blue Somewhat  Worse  White Much Worse Purple I Don’t Know  No PWD&#10;"/>
          <p:cNvPicPr>
            <a:picLocks noChangeAspect="1"/>
          </p:cNvPicPr>
          <p:nvPr/>
        </p:nvPicPr>
        <p:blipFill>
          <a:blip r:embed="rId3"/>
          <a:stretch>
            <a:fillRect/>
          </a:stretch>
        </p:blipFill>
        <p:spPr>
          <a:xfrm>
            <a:off x="2010162" y="997789"/>
            <a:ext cx="5388428" cy="3719285"/>
          </a:xfrm>
          <a:prstGeom prst="rect">
            <a:avLst/>
          </a:prstGeom>
        </p:spPr>
      </p:pic>
    </p:spTree>
    <p:extLst>
      <p:ext uri="{BB962C8B-B14F-4D97-AF65-F5344CB8AC3E}">
        <p14:creationId xmlns:p14="http://schemas.microsoft.com/office/powerpoint/2010/main" val="3948485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Compared to 5 years ago, how is the Jewish community at including people with disabilities?</a:t>
            </a:r>
          </a:p>
        </p:txBody>
      </p:sp>
      <p:sp>
        <p:nvSpPr>
          <p:cNvPr id="3" name="Content Placeholder 2"/>
          <p:cNvSpPr>
            <a:spLocks noGrp="1"/>
          </p:cNvSpPr>
          <p:nvPr>
            <p:ph idx="1"/>
          </p:nvPr>
        </p:nvSpPr>
        <p:spPr/>
        <p:txBody>
          <a:bodyPr/>
          <a:lstStyle/>
          <a:p>
            <a:r>
              <a:t>Answered: 691    Skipped: 107</a:t>
            </a:r>
          </a:p>
        </p:txBody>
      </p:sp>
      <p:pic>
        <p:nvPicPr>
          <p:cNvPr id="4" name="Picture 3" descr="Table of Compared to 5 years, how is Jewish community at including people with disabilities? Answered 691  Skipped 107 Much Better 18.52% 128 A Little Better 31.26% 216 About The Same 13.60% 94   Somewhat Worse 1.01% 7 Much Worse 0.00% 0 I Don’t Know 35.60% 246 Total 691 No PWD&#10;"/>
          <p:cNvPicPr>
            <a:picLocks noChangeAspect="1"/>
          </p:cNvPicPr>
          <p:nvPr/>
        </p:nvPicPr>
        <p:blipFill>
          <a:blip r:embed="rId3"/>
          <a:stretch>
            <a:fillRect/>
          </a:stretch>
        </p:blipFill>
        <p:spPr>
          <a:xfrm>
            <a:off x="1049658" y="1498491"/>
            <a:ext cx="5388428" cy="2140857"/>
          </a:xfrm>
          <a:prstGeom prst="rect">
            <a:avLst/>
          </a:prstGeom>
        </p:spPr>
      </p:pic>
    </p:spTree>
    <p:extLst>
      <p:ext uri="{BB962C8B-B14F-4D97-AF65-F5344CB8AC3E}">
        <p14:creationId xmlns:p14="http://schemas.microsoft.com/office/powerpoint/2010/main" val="524617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463133"/>
            <a:ext cx="8229600" cy="391272"/>
          </a:xfrm>
        </p:spPr>
        <p:txBody>
          <a:bodyPr>
            <a:normAutofit fontScale="90000"/>
          </a:bodyPr>
          <a:lstStyle/>
          <a:p>
            <a:r>
              <a:rPr dirty="0"/>
              <a:t>Q13: Aside from an individual’s family and friends, which part of the community is most responsible for increasing inclusion of people with disabilities?</a:t>
            </a:r>
          </a:p>
        </p:txBody>
      </p:sp>
      <p:sp>
        <p:nvSpPr>
          <p:cNvPr id="3" name="Content Placeholder 2"/>
          <p:cNvSpPr>
            <a:spLocks noGrp="1"/>
          </p:cNvSpPr>
          <p:nvPr>
            <p:ph idx="1"/>
          </p:nvPr>
        </p:nvSpPr>
        <p:spPr/>
        <p:txBody>
          <a:bodyPr/>
          <a:lstStyle/>
          <a:p>
            <a:r>
              <a:t>Answered: 1,570    Skipped: 218</a:t>
            </a:r>
          </a:p>
        </p:txBody>
      </p:sp>
      <p:pic>
        <p:nvPicPr>
          <p:cNvPr id="4" name="Picture 3" descr="Bar graph of an individual’s family and friends, which part of the community is the most responsible for increasing inclusion of people with disabilities? Answered 1,570 Skipped 218 Green Jewish Federation Blue Jewish Day Schools Yellow Jewish Summer Camps   Light Blue Synagogues Orange Social Organizations Purple Non- Institutional Pink Other (please specify) PWD Comm &#10;"/>
          <p:cNvPicPr>
            <a:picLocks noChangeAspect="1"/>
          </p:cNvPicPr>
          <p:nvPr/>
        </p:nvPicPr>
        <p:blipFill>
          <a:blip r:embed="rId3"/>
          <a:stretch>
            <a:fillRect/>
          </a:stretch>
        </p:blipFill>
        <p:spPr>
          <a:xfrm>
            <a:off x="1641328" y="1114289"/>
            <a:ext cx="5388428" cy="362857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479987"/>
            <a:ext cx="8229600" cy="391272"/>
          </a:xfrm>
        </p:spPr>
        <p:txBody>
          <a:bodyPr>
            <a:normAutofit fontScale="90000"/>
          </a:bodyPr>
          <a:lstStyle/>
          <a:p>
            <a:r>
              <a:rPr dirty="0"/>
              <a:t>Q13: Aside from an individual’s family and friends, which part of the community is most responsible for increasing inclusion of people with disabilities?</a:t>
            </a:r>
          </a:p>
        </p:txBody>
      </p:sp>
      <p:sp>
        <p:nvSpPr>
          <p:cNvPr id="3" name="Content Placeholder 2"/>
          <p:cNvSpPr>
            <a:spLocks noGrp="1"/>
          </p:cNvSpPr>
          <p:nvPr>
            <p:ph idx="1"/>
          </p:nvPr>
        </p:nvSpPr>
        <p:spPr/>
        <p:txBody>
          <a:bodyPr/>
          <a:lstStyle/>
          <a:p>
            <a:r>
              <a:t>Answered: 1,570    Skipped: 218</a:t>
            </a:r>
          </a:p>
        </p:txBody>
      </p:sp>
      <p:pic>
        <p:nvPicPr>
          <p:cNvPr id="4" name="Picture 3" descr="Table of responses Aside from an individual’s family and friends, which part of the community is most responsible for increasing inclusion of people with disabilities? Answer Choices Responses Jewish Federation 22.23% 349 Jewish Day Schools 5.16% 81 Jewish Summer Camps 2.36% 37 Synagogues 35.67% 560 Social Organizations 16.82% 264 Non-Institutional, Non-Membership Jewish Groups (I.E Pop-Up Shabbat, Chavurahs) 3.18% 50 Other (please specify) 14.59% 229 Total 1,570 PWD Comm &#10;"/>
          <p:cNvPicPr>
            <a:picLocks noChangeAspect="1"/>
          </p:cNvPicPr>
          <p:nvPr/>
        </p:nvPicPr>
        <p:blipFill>
          <a:blip r:embed="rId3"/>
          <a:stretch>
            <a:fillRect/>
          </a:stretch>
        </p:blipFill>
        <p:spPr>
          <a:xfrm>
            <a:off x="1049658" y="1498491"/>
            <a:ext cx="5388428" cy="256721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469949"/>
            <a:ext cx="8229600" cy="391272"/>
          </a:xfrm>
        </p:spPr>
        <p:txBody>
          <a:bodyPr>
            <a:normAutofit fontScale="90000"/>
          </a:bodyPr>
          <a:lstStyle/>
          <a:p>
            <a:r>
              <a:rPr dirty="0"/>
              <a:t>Q13: Aside from an individual’s family and friends, which part of the community is most responsible for increasing inclusion of people with disabilities?</a:t>
            </a:r>
          </a:p>
        </p:txBody>
      </p:sp>
      <p:sp>
        <p:nvSpPr>
          <p:cNvPr id="3" name="Content Placeholder 2"/>
          <p:cNvSpPr>
            <a:spLocks noGrp="1"/>
          </p:cNvSpPr>
          <p:nvPr>
            <p:ph idx="1"/>
          </p:nvPr>
        </p:nvSpPr>
        <p:spPr/>
        <p:txBody>
          <a:bodyPr/>
          <a:lstStyle/>
          <a:p>
            <a:r>
              <a:t>Answered: 672    Skipped: 126</a:t>
            </a:r>
          </a:p>
        </p:txBody>
      </p:sp>
      <p:pic>
        <p:nvPicPr>
          <p:cNvPr id="4" name="Picture 3" descr="Bar graph of responses Aside from an individual’s family and friends, which part of the community is most responsible for increasing inclusion of people with disabilities? Answered 672 Skipped 126 Green Jewish Federation Dark Blue Jewish Day Schools Light Blue Synagogues Orange Social Organizations Purple Non-Institutional Pink Other (please specify) No PWD&#10;&#10;"/>
          <p:cNvPicPr>
            <a:picLocks noChangeAspect="1"/>
          </p:cNvPicPr>
          <p:nvPr/>
        </p:nvPicPr>
        <p:blipFill>
          <a:blip r:embed="rId3"/>
          <a:stretch>
            <a:fillRect/>
          </a:stretch>
        </p:blipFill>
        <p:spPr>
          <a:xfrm>
            <a:off x="1049658" y="1498491"/>
            <a:ext cx="5388428" cy="3628571"/>
          </a:xfrm>
          <a:prstGeom prst="rect">
            <a:avLst/>
          </a:prstGeom>
        </p:spPr>
      </p:pic>
    </p:spTree>
    <p:extLst>
      <p:ext uri="{BB962C8B-B14F-4D97-AF65-F5344CB8AC3E}">
        <p14:creationId xmlns:p14="http://schemas.microsoft.com/office/powerpoint/2010/main" val="1048301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469949"/>
            <a:ext cx="8229600" cy="391272"/>
          </a:xfrm>
        </p:spPr>
        <p:txBody>
          <a:bodyPr>
            <a:normAutofit fontScale="90000"/>
          </a:bodyPr>
          <a:lstStyle/>
          <a:p>
            <a:r>
              <a:rPr dirty="0"/>
              <a:t>Q13: Aside from an individual’s family and friends, which part of the community is most responsible for increasing inclusion of people with disabilities?</a:t>
            </a:r>
          </a:p>
        </p:txBody>
      </p:sp>
      <p:sp>
        <p:nvSpPr>
          <p:cNvPr id="3" name="Content Placeholder 2"/>
          <p:cNvSpPr>
            <a:spLocks noGrp="1"/>
          </p:cNvSpPr>
          <p:nvPr>
            <p:ph idx="1"/>
          </p:nvPr>
        </p:nvSpPr>
        <p:spPr/>
        <p:txBody>
          <a:bodyPr/>
          <a:lstStyle/>
          <a:p>
            <a:r>
              <a:t>Answered: 672    Skipped: 126</a:t>
            </a:r>
          </a:p>
        </p:txBody>
      </p:sp>
      <p:pic>
        <p:nvPicPr>
          <p:cNvPr id="4" name="Picture 3" descr="Table of responses Aside from an individual’s family and friends, which part of the community is most responsible for increasing inclusion of people with disabilities? Answered 672 Skipped 126 Answer Choices Responses  Jewish Federation 23.51% 158 Jewish Day Schools 6.40% 43 Jewish Summer Camps 3.13% 21 Synagogues 31.85% 214 Social Organizations 19.20% 129 Non-Institutional, Non-Membership Jewish Groups (I.E Pop-Up Shabbat, Chavurahs) 11.90%  80 Total 672 No PWD&#10;"/>
          <p:cNvPicPr>
            <a:picLocks noChangeAspect="1"/>
          </p:cNvPicPr>
          <p:nvPr/>
        </p:nvPicPr>
        <p:blipFill>
          <a:blip r:embed="rId3"/>
          <a:stretch>
            <a:fillRect/>
          </a:stretch>
        </p:blipFill>
        <p:spPr>
          <a:xfrm>
            <a:off x="1049658" y="1498491"/>
            <a:ext cx="5388428" cy="2567214"/>
          </a:xfrm>
          <a:prstGeom prst="rect">
            <a:avLst/>
          </a:prstGeom>
        </p:spPr>
      </p:pic>
    </p:spTree>
    <p:extLst>
      <p:ext uri="{BB962C8B-B14F-4D97-AF65-F5344CB8AC3E}">
        <p14:creationId xmlns:p14="http://schemas.microsoft.com/office/powerpoint/2010/main" val="3870644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Where in the community do you find the most challenges for inclusion of people with disabilities?</a:t>
            </a:r>
          </a:p>
        </p:txBody>
      </p:sp>
      <p:sp>
        <p:nvSpPr>
          <p:cNvPr id="3" name="Content Placeholder 2"/>
          <p:cNvSpPr>
            <a:spLocks noGrp="1"/>
          </p:cNvSpPr>
          <p:nvPr>
            <p:ph idx="1"/>
          </p:nvPr>
        </p:nvSpPr>
        <p:spPr/>
        <p:txBody>
          <a:bodyPr/>
          <a:lstStyle/>
          <a:p>
            <a:r>
              <a:t>Answered: 1,544    Skipped: 244</a:t>
            </a:r>
          </a:p>
        </p:txBody>
      </p:sp>
      <p:pic>
        <p:nvPicPr>
          <p:cNvPr id="4" name="Picture 3" descr="Table of responses Where in the community do you find the most challenges for inclusion of people with disabilities? Answered 1,544 Skipped 244 Green Jewish Federation Blue Jewish Day Schools Yellow Jewish Summer Camps Light Blue Synagogues Purple Non-Institutional Pink Other (please specify) PWD Comm&#10;"/>
          <p:cNvPicPr>
            <a:picLocks noChangeAspect="1"/>
          </p:cNvPicPr>
          <p:nvPr/>
        </p:nvPicPr>
        <p:blipFill>
          <a:blip r:embed="rId3"/>
          <a:stretch>
            <a:fillRect/>
          </a:stretch>
        </p:blipFill>
        <p:spPr>
          <a:xfrm>
            <a:off x="1049658" y="1498491"/>
            <a:ext cx="5388428" cy="362857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normAutofit fontScale="90000"/>
          </a:bodyPr>
          <a:lstStyle/>
          <a:p>
            <a:r>
              <a:rPr lang="en-US" sz="4000" dirty="0">
                <a:solidFill>
                  <a:srgbClr val="333333"/>
                </a:solidFill>
              </a:rPr>
              <a:t>Survey Sample</a:t>
            </a:r>
            <a:br>
              <a:rPr lang="en-US" sz="4000" dirty="0">
                <a:solidFill>
                  <a:srgbClr val="333333"/>
                </a:solidFill>
              </a:rPr>
            </a:br>
            <a:br>
              <a:rPr lang="en-US" sz="3200" dirty="0">
                <a:solidFill>
                  <a:srgbClr val="333333"/>
                </a:solidFill>
              </a:rPr>
            </a:br>
            <a:r>
              <a:rPr lang="en-US" sz="3200" b="0" dirty="0">
                <a:solidFill>
                  <a:srgbClr val="333333"/>
                </a:solidFill>
              </a:rPr>
              <a:t>1778- Jewish Disability Community Nationwide, including: 556- Jews with Disabilities Nationwide</a:t>
            </a:r>
            <a:br>
              <a:rPr lang="en-US" sz="3200" b="0" dirty="0">
                <a:solidFill>
                  <a:srgbClr val="333333"/>
                </a:solidFill>
              </a:rPr>
            </a:br>
            <a:br>
              <a:rPr lang="en-US" sz="3200" b="0" dirty="0">
                <a:solidFill>
                  <a:srgbClr val="333333"/>
                </a:solidFill>
              </a:rPr>
            </a:br>
            <a:r>
              <a:rPr lang="en-US" sz="3200" b="0" dirty="0">
                <a:solidFill>
                  <a:srgbClr val="333333"/>
                </a:solidFill>
              </a:rPr>
              <a:t>798- Jews with No Disability Connection Nationwide</a:t>
            </a:r>
            <a:br>
              <a:rPr lang="en-US" sz="3200" b="0" dirty="0">
                <a:solidFill>
                  <a:srgbClr val="333333"/>
                </a:solidFill>
              </a:rPr>
            </a:br>
            <a:endParaRPr lang="en-US" dirty="0"/>
          </a:p>
        </p:txBody>
      </p:sp>
      <p:sp>
        <p:nvSpPr>
          <p:cNvPr id="4" name="Text Placeholder 3"/>
          <p:cNvSpPr>
            <a:spLocks noGrp="1"/>
          </p:cNvSpPr>
          <p:nvPr>
            <p:ph type="body" sz="quarter" idx="17"/>
          </p:nvPr>
        </p:nvSpPr>
        <p:spPr/>
        <p:txBody>
          <a:bodyPr/>
          <a:lstStyle/>
          <a:p>
            <a:endParaRPr lang="en-US" dirty="0"/>
          </a:p>
        </p:txBody>
      </p:sp>
      <p:sp>
        <p:nvSpPr>
          <p:cNvPr id="5" name="Text Placeholder 4"/>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1154023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Where in the community do you find the most challenges for inclusion of people with disabilities?</a:t>
            </a:r>
          </a:p>
        </p:txBody>
      </p:sp>
      <p:sp>
        <p:nvSpPr>
          <p:cNvPr id="3" name="Content Placeholder 2"/>
          <p:cNvSpPr>
            <a:spLocks noGrp="1"/>
          </p:cNvSpPr>
          <p:nvPr>
            <p:ph idx="1"/>
          </p:nvPr>
        </p:nvSpPr>
        <p:spPr/>
        <p:txBody>
          <a:bodyPr/>
          <a:lstStyle/>
          <a:p>
            <a:r>
              <a:t>Answered: 1,544    Skipped: 244</a:t>
            </a:r>
          </a:p>
        </p:txBody>
      </p:sp>
      <p:pic>
        <p:nvPicPr>
          <p:cNvPr id="4" name="Picture 3" descr="Table of responses Where in the community do you find the most challenges for inclusion of people with disabilities? Answered 1, 544 Skipped 244 Answer Choices Responses Jewish Federation 4.21% 65 Jewish Day Schools 16.58% 256 Jewish Summer Camps 10.69% 165 Synagogues 15.28% 236 Social Organizations 24.55% 379 Non-Institutional, Non-Membership Jewish Groups (I.E Pop-Up Shabbat, Chavurahs) 13.15% 203 Other (please specify) 15.54% 240 Total 1,544 PWD Comm&#10;"/>
          <p:cNvPicPr>
            <a:picLocks noChangeAspect="1"/>
          </p:cNvPicPr>
          <p:nvPr/>
        </p:nvPicPr>
        <p:blipFill>
          <a:blip r:embed="rId3"/>
          <a:stretch>
            <a:fillRect/>
          </a:stretch>
        </p:blipFill>
        <p:spPr>
          <a:xfrm>
            <a:off x="1049658" y="1498491"/>
            <a:ext cx="5388428" cy="256721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Where in the community do you find the most challenges for inclusion of people with disabilities?</a:t>
            </a:r>
          </a:p>
        </p:txBody>
      </p:sp>
      <p:sp>
        <p:nvSpPr>
          <p:cNvPr id="3" name="Content Placeholder 2"/>
          <p:cNvSpPr>
            <a:spLocks noGrp="1"/>
          </p:cNvSpPr>
          <p:nvPr>
            <p:ph idx="1"/>
          </p:nvPr>
        </p:nvSpPr>
        <p:spPr/>
        <p:txBody>
          <a:bodyPr/>
          <a:lstStyle/>
          <a:p>
            <a:r>
              <a:t>Answered: 662    Skipped: 136</a:t>
            </a:r>
          </a:p>
        </p:txBody>
      </p:sp>
      <p:pic>
        <p:nvPicPr>
          <p:cNvPr id="4" name="Picture 3" descr="Bar graph of responses Aside from an individual’s family and friends, which part of the community is most responsible for increasing inclusion of people with disabilities? Answered 672 Skipped 126 Green Jewish Federation Dark Blue Jewish Day Schools Light Blue Synagogues Orange Social Organizations Purple Non-Institutional Pink Other (please specify) No PWD &#10;"/>
          <p:cNvPicPr>
            <a:picLocks noChangeAspect="1"/>
          </p:cNvPicPr>
          <p:nvPr/>
        </p:nvPicPr>
        <p:blipFill>
          <a:blip r:embed="rId3"/>
          <a:stretch>
            <a:fillRect/>
          </a:stretch>
        </p:blipFill>
        <p:spPr>
          <a:xfrm>
            <a:off x="1049658" y="1498490"/>
            <a:ext cx="5388428" cy="3628571"/>
          </a:xfrm>
          <a:prstGeom prst="rect">
            <a:avLst/>
          </a:prstGeom>
        </p:spPr>
      </p:pic>
    </p:spTree>
    <p:extLst>
      <p:ext uri="{BB962C8B-B14F-4D97-AF65-F5344CB8AC3E}">
        <p14:creationId xmlns:p14="http://schemas.microsoft.com/office/powerpoint/2010/main" val="2978240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Where in the community do you find the most challenges for inclusion of people with disabilities?</a:t>
            </a:r>
          </a:p>
        </p:txBody>
      </p:sp>
      <p:sp>
        <p:nvSpPr>
          <p:cNvPr id="3" name="Content Placeholder 2"/>
          <p:cNvSpPr>
            <a:spLocks noGrp="1"/>
          </p:cNvSpPr>
          <p:nvPr>
            <p:ph idx="1"/>
          </p:nvPr>
        </p:nvSpPr>
        <p:spPr/>
        <p:txBody>
          <a:bodyPr/>
          <a:lstStyle/>
          <a:p>
            <a:r>
              <a:t>Answered: 662    Skipped: 136</a:t>
            </a:r>
          </a:p>
        </p:txBody>
      </p:sp>
      <p:pic>
        <p:nvPicPr>
          <p:cNvPr id="4" name="Picture 3" descr="Table of responses Where in the community do you find the most challenges for inclusion of people with disabilities? Answered 662 Skipped 136 Answer Choices Responses Jewish Federation 4.08% 27 Jewish Day Schools 9.52% 63 Jewish Summer Camps 12.99% 86 Social Organizations 27.95% 185 Non-Institutional, Non-Membership Jewish Groups ( IE Pop-Up Shabbat, Chavurahs) 17.37% 115 Other (please specify) 17.37% 115 Total 662 No PwD&#10;"/>
          <p:cNvPicPr>
            <a:picLocks noChangeAspect="1"/>
          </p:cNvPicPr>
          <p:nvPr/>
        </p:nvPicPr>
        <p:blipFill>
          <a:blip r:embed="rId3"/>
          <a:stretch>
            <a:fillRect/>
          </a:stretch>
        </p:blipFill>
        <p:spPr>
          <a:xfrm>
            <a:off x="1049658" y="1498491"/>
            <a:ext cx="5388428" cy="2567214"/>
          </a:xfrm>
          <a:prstGeom prst="rect">
            <a:avLst/>
          </a:prstGeom>
        </p:spPr>
      </p:pic>
    </p:spTree>
    <p:extLst>
      <p:ext uri="{BB962C8B-B14F-4D97-AF65-F5344CB8AC3E}">
        <p14:creationId xmlns:p14="http://schemas.microsoft.com/office/powerpoint/2010/main" val="706233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Which of the following do you think is the biggest barrier to fully including more people with disabilities in your faith community?</a:t>
            </a:r>
          </a:p>
        </p:txBody>
      </p:sp>
      <p:sp>
        <p:nvSpPr>
          <p:cNvPr id="3" name="Content Placeholder 2"/>
          <p:cNvSpPr>
            <a:spLocks noGrp="1"/>
          </p:cNvSpPr>
          <p:nvPr>
            <p:ph idx="1"/>
          </p:nvPr>
        </p:nvSpPr>
        <p:spPr/>
        <p:txBody>
          <a:bodyPr/>
          <a:lstStyle/>
          <a:p>
            <a:r>
              <a:t>Answered: 1,461    Skipped: 327</a:t>
            </a:r>
          </a:p>
        </p:txBody>
      </p:sp>
      <p:pic>
        <p:nvPicPr>
          <p:cNvPr id="4" name="Picture 3" descr="Bar graph of responses Which of the following do you think is the biggest barrier to fully including more people with disabilities in your faith community? Answered 610 Skipped 188 Green Inclusion is Expensive An… Dark Blue There is Prejudice An…. Yellow Religious Leaders and… Orange The Americans With Purple There Aren’t Many People Pink Including People With… PWD Comm&#10;"/>
          <p:cNvPicPr>
            <a:picLocks noChangeAspect="1"/>
          </p:cNvPicPr>
          <p:nvPr/>
        </p:nvPicPr>
        <p:blipFill>
          <a:blip r:embed="rId3"/>
          <a:stretch>
            <a:fillRect/>
          </a:stretch>
        </p:blipFill>
        <p:spPr>
          <a:xfrm>
            <a:off x="1049658" y="1498491"/>
            <a:ext cx="5388428" cy="362857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Which of the following do you think is the biggest barrier to fully including more people with disabilities in your faith community?</a:t>
            </a:r>
          </a:p>
        </p:txBody>
      </p:sp>
      <p:sp>
        <p:nvSpPr>
          <p:cNvPr id="3" name="Content Placeholder 2"/>
          <p:cNvSpPr>
            <a:spLocks noGrp="1"/>
          </p:cNvSpPr>
          <p:nvPr>
            <p:ph idx="1"/>
          </p:nvPr>
        </p:nvSpPr>
        <p:spPr/>
        <p:txBody>
          <a:bodyPr/>
          <a:lstStyle/>
          <a:p>
            <a:r>
              <a:t>Answered: 1,461    Skipped: 327</a:t>
            </a:r>
          </a:p>
        </p:txBody>
      </p:sp>
      <p:pic>
        <p:nvPicPr>
          <p:cNvPr id="4" name="Picture 3" descr="46 Bar graph of responses Which of the following do you think is the biggest barrier to fully including more people with disabilities in your faith community? Answered 610 Skipped 188 Green Inclusion is Expensive An… Dark Blue There is Prejudice An…. Yellow Religious Leaders and… Orange The Americans With Purple There Aren’t Many People Pink Including People With Total 1,461 PWD Comm&#10;"/>
          <p:cNvPicPr>
            <a:picLocks noChangeAspect="1"/>
          </p:cNvPicPr>
          <p:nvPr/>
        </p:nvPicPr>
        <p:blipFill>
          <a:blip r:embed="rId3"/>
          <a:stretch>
            <a:fillRect/>
          </a:stretch>
        </p:blipFill>
        <p:spPr>
          <a:xfrm>
            <a:off x="1049658" y="1498491"/>
            <a:ext cx="5388428" cy="3292928"/>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Which of the following do you think is the biggest barrier to fully including more people with disabilities in your faith community?</a:t>
            </a:r>
          </a:p>
        </p:txBody>
      </p:sp>
      <p:sp>
        <p:nvSpPr>
          <p:cNvPr id="3" name="Content Placeholder 2"/>
          <p:cNvSpPr>
            <a:spLocks noGrp="1"/>
          </p:cNvSpPr>
          <p:nvPr>
            <p:ph idx="1"/>
          </p:nvPr>
        </p:nvSpPr>
        <p:spPr/>
        <p:txBody>
          <a:bodyPr/>
          <a:lstStyle/>
          <a:p>
            <a:r>
              <a:t>Answered: 610    Skipped: 188</a:t>
            </a:r>
          </a:p>
        </p:txBody>
      </p:sp>
      <p:pic>
        <p:nvPicPr>
          <p:cNvPr id="4" name="Picture 3" descr="46 Bar graph of responses Which of the following do you think is the biggest barrier to fully including more people with disabilities in your faith community? Answered 610 Skipped 188 Green Inclusion is Expensive An… Dark Blue There is Prejudice An…. Yellow Religious Leaders and… Orange The Americans With Purple There Aren’t Many People Pink Including People With No PWD&#10;"/>
          <p:cNvPicPr>
            <a:picLocks noChangeAspect="1"/>
          </p:cNvPicPr>
          <p:nvPr/>
        </p:nvPicPr>
        <p:blipFill>
          <a:blip r:embed="rId3"/>
          <a:stretch>
            <a:fillRect/>
          </a:stretch>
        </p:blipFill>
        <p:spPr>
          <a:xfrm>
            <a:off x="1049658" y="1498491"/>
            <a:ext cx="5388428" cy="3628571"/>
          </a:xfrm>
          <a:prstGeom prst="rect">
            <a:avLst/>
          </a:prstGeom>
        </p:spPr>
      </p:pic>
    </p:spTree>
    <p:extLst>
      <p:ext uri="{BB962C8B-B14F-4D97-AF65-F5344CB8AC3E}">
        <p14:creationId xmlns:p14="http://schemas.microsoft.com/office/powerpoint/2010/main" val="13463538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Which of the following do you think is the biggest barrier to fully including more people with disabilities in your faith community?</a:t>
            </a:r>
          </a:p>
        </p:txBody>
      </p:sp>
      <p:sp>
        <p:nvSpPr>
          <p:cNvPr id="3" name="Content Placeholder 2"/>
          <p:cNvSpPr>
            <a:spLocks noGrp="1"/>
          </p:cNvSpPr>
          <p:nvPr>
            <p:ph idx="1"/>
          </p:nvPr>
        </p:nvSpPr>
        <p:spPr/>
        <p:txBody>
          <a:bodyPr/>
          <a:lstStyle/>
          <a:p>
            <a:r>
              <a:t>Answered: 610    Skipped: 188</a:t>
            </a:r>
          </a:p>
        </p:txBody>
      </p:sp>
      <p:pic>
        <p:nvPicPr>
          <p:cNvPr id="4" name="Picture 3" descr="Which of the following do you think is the biggest barrier to fully including more people with disabilities with disabilities in your faith community Answered 610 Skipped 188 Answer Choices Responses Answer Choices Responses Inclusion Is Expensive And The Community Has Limited Resources 18.52% 113 There Is Prejudice And Unacknowledged Stigma Against People With Disabilities 28.52% 174 Religious Leaders and Activists Want To Be Inclusive, But They Don’t Know How 18.52% 113 Other Emergencies And Communal Needs Are More Pressing 4.92% 30 The Americans With Disabilities Act (ADA) Exempted Religious Institutions 1.31% 8 There Aren’t Many People With Those In The Community Are Included 10.33% 63 Including People With Disabilities Can Be Complicated And We Don’t Have The Expertise To Serve Every Need 17.87% 109 Total 610 No PWD &#10;"/>
          <p:cNvPicPr>
            <a:picLocks noChangeAspect="1"/>
          </p:cNvPicPr>
          <p:nvPr/>
        </p:nvPicPr>
        <p:blipFill>
          <a:blip r:embed="rId3"/>
          <a:stretch>
            <a:fillRect/>
          </a:stretch>
        </p:blipFill>
        <p:spPr>
          <a:xfrm>
            <a:off x="1049658" y="1498491"/>
            <a:ext cx="5388428" cy="3292928"/>
          </a:xfrm>
          <a:prstGeom prst="rect">
            <a:avLst/>
          </a:prstGeom>
        </p:spPr>
      </p:pic>
    </p:spTree>
    <p:extLst>
      <p:ext uri="{BB962C8B-B14F-4D97-AF65-F5344CB8AC3E}">
        <p14:creationId xmlns:p14="http://schemas.microsoft.com/office/powerpoint/2010/main" val="1526576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1" name="Shape 361"/>
          <p:cNvSpPr txBox="1"/>
          <p:nvPr/>
        </p:nvSpPr>
        <p:spPr>
          <a:xfrm>
            <a:off x="533400" y="971550"/>
            <a:ext cx="8153400" cy="4091834"/>
          </a:xfrm>
          <a:prstGeom prst="rect">
            <a:avLst/>
          </a:prstGeom>
          <a:noFill/>
          <a:ln>
            <a:noFill/>
          </a:ln>
        </p:spPr>
        <p:txBody>
          <a:bodyPr wrap="square" lIns="68450" tIns="34217" rIns="68450" bIns="34217" anchor="t" anchorCtr="0">
            <a:noAutofit/>
          </a:bodyPr>
          <a:lstStyle/>
          <a:p>
            <a:pPr marL="9525" indent="-9525" defTabSz="685800">
              <a:lnSpc>
                <a:spcPct val="90000"/>
              </a:lnSpc>
              <a:spcBef>
                <a:spcPts val="360"/>
              </a:spcBef>
              <a:buClr>
                <a:srgbClr val="000000"/>
              </a:buClr>
              <a:buSzPct val="100000"/>
              <a:buFont typeface="Libre Baskerville"/>
              <a:buChar char="❖"/>
            </a:pPr>
            <a:r>
              <a:rPr lang="en-US" sz="1400" dirty="0"/>
              <a:t>Leadership training for board members of Jewish organizations: </a:t>
            </a:r>
            <a:r>
              <a:rPr lang="en-US" sz="1400" u="sng" dirty="0">
                <a:hlinkClick r:id="rId3"/>
              </a:rPr>
              <a:t>http://boardmemberinstitute.tilda.ws</a:t>
            </a:r>
            <a:r>
              <a:rPr lang="en-US" sz="1400" dirty="0"/>
              <a:t> </a:t>
            </a:r>
          </a:p>
          <a:p>
            <a:pPr marL="9525" indent="-9525" defTabSz="685800">
              <a:lnSpc>
                <a:spcPct val="90000"/>
              </a:lnSpc>
              <a:spcBef>
                <a:spcPts val="360"/>
              </a:spcBef>
              <a:buClr>
                <a:srgbClr val="000000"/>
              </a:buClr>
              <a:buSzPct val="100000"/>
              <a:buFont typeface="Libre Baskerville"/>
              <a:buChar char="❖"/>
            </a:pPr>
            <a:endParaRPr lang="en-US" sz="1400" dirty="0"/>
          </a:p>
          <a:p>
            <a:pPr marL="9525" indent="-9525" defTabSz="685800">
              <a:lnSpc>
                <a:spcPct val="90000"/>
              </a:lnSpc>
              <a:spcBef>
                <a:spcPts val="360"/>
              </a:spcBef>
              <a:buClr>
                <a:srgbClr val="000000"/>
              </a:buClr>
              <a:buSzPct val="100000"/>
              <a:buFont typeface="Libre Baskerville"/>
              <a:buChar char="❖"/>
            </a:pPr>
            <a:r>
              <a:rPr lang="en-US" sz="1400" dirty="0"/>
              <a:t>Leadership training for people with disabilities: </a:t>
            </a:r>
            <a:r>
              <a:rPr lang="en-US" sz="1400" u="sng" dirty="0">
                <a:hlinkClick r:id="rId4"/>
              </a:rPr>
              <a:t>http://www.ada25chicago.org/leadership-institute-application-2</a:t>
            </a:r>
            <a:endParaRPr lang="en-US" sz="1400" u="sng" dirty="0"/>
          </a:p>
          <a:p>
            <a:pPr marL="9525" indent="-9525" defTabSz="685800">
              <a:lnSpc>
                <a:spcPct val="90000"/>
              </a:lnSpc>
              <a:spcBef>
                <a:spcPts val="360"/>
              </a:spcBef>
              <a:buClr>
                <a:srgbClr val="000000"/>
              </a:buClr>
              <a:buSzPct val="100000"/>
              <a:buFont typeface="Libre Baskerville"/>
              <a:buChar char="❖"/>
            </a:pPr>
            <a:endParaRPr lang="en-US" sz="1400" u="sng" kern="0" dirty="0">
              <a:solidFill>
                <a:srgbClr val="0000FF"/>
              </a:solidFill>
              <a:latin typeface="Libre Baskerville"/>
              <a:ea typeface="Libre Baskerville"/>
              <a:cs typeface="Libre Baskerville"/>
              <a:sym typeface="Libre Baskerville"/>
            </a:endParaRPr>
          </a:p>
          <a:p>
            <a:pPr marL="9525" indent="-9525" defTabSz="685800">
              <a:lnSpc>
                <a:spcPct val="90000"/>
              </a:lnSpc>
              <a:spcBef>
                <a:spcPts val="360"/>
              </a:spcBef>
              <a:buClr>
                <a:srgbClr val="000000"/>
              </a:buClr>
              <a:buSzPct val="100000"/>
              <a:buFont typeface="Libre Baskerville"/>
              <a:buChar char="❖"/>
            </a:pPr>
            <a:r>
              <a:rPr lang="en-US" sz="1400" b="1" kern="0" dirty="0">
                <a:solidFill>
                  <a:srgbClr val="000090"/>
                </a:solidFill>
                <a:latin typeface="Libre Baskerville"/>
                <a:ea typeface="Libre Baskerville"/>
                <a:cs typeface="Libre Baskerville"/>
                <a:sym typeface="Libre Baskerville"/>
              </a:rPr>
              <a:t>Facebook: </a:t>
            </a:r>
            <a:r>
              <a:rPr lang="en-US" sz="1400" b="1" u="sng" kern="0" dirty="0">
                <a:solidFill>
                  <a:srgbClr val="0000FF"/>
                </a:solidFill>
                <a:latin typeface="Libre Baskerville"/>
                <a:ea typeface="Libre Baskerville"/>
                <a:cs typeface="Libre Baskerville"/>
                <a:sym typeface="Libre Baskerville"/>
                <a:hlinkClick r:id="rId5"/>
              </a:rPr>
              <a:t>https://www.facebook.com/RespectAbilityUSA</a:t>
            </a:r>
            <a:r>
              <a:rPr lang="en-US" sz="1400" b="1" kern="0" dirty="0">
                <a:solidFill>
                  <a:srgbClr val="000000"/>
                </a:solidFill>
                <a:latin typeface="Libre Baskerville"/>
                <a:ea typeface="Libre Baskerville"/>
                <a:cs typeface="Libre Baskerville"/>
                <a:sym typeface="Libre Baskerville"/>
              </a:rPr>
              <a:t> </a:t>
            </a:r>
            <a:r>
              <a:rPr lang="en-US" sz="1400" b="1" kern="0" dirty="0">
                <a:solidFill>
                  <a:srgbClr val="000090"/>
                </a:solidFill>
                <a:latin typeface="Libre Baskerville"/>
                <a:ea typeface="Libre Baskerville"/>
                <a:cs typeface="Libre Baskerville"/>
                <a:sym typeface="Libre Baskerville"/>
              </a:rPr>
              <a:t>and</a:t>
            </a:r>
            <a:r>
              <a:rPr lang="en-US" sz="1400" b="1" kern="0" dirty="0">
                <a:solidFill>
                  <a:srgbClr val="000000"/>
                </a:solidFill>
                <a:latin typeface="Libre Baskerville"/>
                <a:ea typeface="Libre Baskerville"/>
                <a:cs typeface="Libre Baskerville"/>
                <a:sym typeface="Libre Baskerville"/>
              </a:rPr>
              <a:t> </a:t>
            </a:r>
            <a:r>
              <a:rPr lang="en-US" sz="1400" b="1" u="sng" kern="0" dirty="0">
                <a:solidFill>
                  <a:srgbClr val="0000FF"/>
                </a:solidFill>
                <a:latin typeface="Libre Baskerville"/>
                <a:ea typeface="Libre Baskerville"/>
                <a:cs typeface="Libre Baskerville"/>
                <a:sym typeface="Libre Baskerville"/>
                <a:hlinkClick r:id="rId6"/>
              </a:rPr>
              <a:t>https://www.facebook.com/RespectAbility4All/</a:t>
            </a:r>
            <a:endParaRPr lang="en-US" sz="1400" b="1" u="sng" kern="0" dirty="0">
              <a:solidFill>
                <a:srgbClr val="0000FF"/>
              </a:solidFill>
              <a:latin typeface="Libre Baskerville"/>
              <a:ea typeface="Libre Baskerville"/>
              <a:cs typeface="Libre Baskerville"/>
              <a:sym typeface="Libre Baskerville"/>
            </a:endParaRPr>
          </a:p>
          <a:p>
            <a:pPr marL="9525" indent="-9525" defTabSz="685800">
              <a:lnSpc>
                <a:spcPct val="90000"/>
              </a:lnSpc>
              <a:spcBef>
                <a:spcPts val="360"/>
              </a:spcBef>
              <a:buClr>
                <a:srgbClr val="000000"/>
              </a:buClr>
              <a:buSzPct val="100000"/>
              <a:buFont typeface="Libre Baskerville"/>
              <a:buChar char="❖"/>
            </a:pPr>
            <a:endParaRPr lang="en-US" sz="1400" b="1" u="sng" kern="0" dirty="0">
              <a:solidFill>
                <a:srgbClr val="0000FF"/>
              </a:solidFill>
              <a:latin typeface="Libre Baskerville"/>
              <a:ea typeface="Libre Baskerville"/>
              <a:cs typeface="Libre Baskerville"/>
              <a:sym typeface="Libre Baskerville"/>
            </a:endParaRPr>
          </a:p>
          <a:p>
            <a:pPr marL="9525" indent="-9525" defTabSz="685800">
              <a:lnSpc>
                <a:spcPct val="90000"/>
              </a:lnSpc>
              <a:spcBef>
                <a:spcPts val="360"/>
              </a:spcBef>
              <a:buClr>
                <a:srgbClr val="000000"/>
              </a:buClr>
              <a:buSzPct val="100000"/>
              <a:buFont typeface="Libre Baskerville"/>
              <a:buChar char="❖"/>
            </a:pPr>
            <a:r>
              <a:rPr lang="en-US" sz="1400" b="1" kern="0" dirty="0">
                <a:solidFill>
                  <a:srgbClr val="000090"/>
                </a:solidFill>
                <a:latin typeface="Libre Baskerville"/>
                <a:ea typeface="Libre Baskerville"/>
                <a:cs typeface="Libre Baskerville"/>
                <a:sym typeface="Libre Baskerville"/>
              </a:rPr>
              <a:t>Twitter: </a:t>
            </a:r>
            <a:r>
              <a:rPr lang="en-US" sz="1400" b="1" u="sng" kern="0" dirty="0">
                <a:solidFill>
                  <a:srgbClr val="0000FF"/>
                </a:solidFill>
                <a:latin typeface="Libre Baskerville"/>
                <a:ea typeface="Libre Baskerville"/>
                <a:cs typeface="Libre Baskerville"/>
                <a:sym typeface="Libre Baskerville"/>
                <a:hlinkClick r:id="rId7"/>
              </a:rPr>
              <a:t>@</a:t>
            </a:r>
            <a:r>
              <a:rPr lang="en-US" sz="1400" b="1" u="sng" kern="0" dirty="0" err="1">
                <a:solidFill>
                  <a:srgbClr val="0000FF"/>
                </a:solidFill>
                <a:latin typeface="Libre Baskerville"/>
                <a:ea typeface="Libre Baskerville"/>
                <a:cs typeface="Libre Baskerville"/>
                <a:sym typeface="Libre Baskerville"/>
                <a:hlinkClick r:id="rId7"/>
              </a:rPr>
              <a:t>respect_ability</a:t>
            </a:r>
            <a:r>
              <a:rPr lang="en-US" sz="1400" b="1" u="sng" kern="0" dirty="0">
                <a:solidFill>
                  <a:srgbClr val="0000FF"/>
                </a:solidFill>
                <a:latin typeface="Libre Baskerville"/>
                <a:ea typeface="Libre Baskerville"/>
                <a:cs typeface="Libre Baskerville"/>
                <a:sym typeface="Libre Baskerville"/>
                <a:hlinkClick r:id="rId7"/>
              </a:rPr>
              <a:t> / </a:t>
            </a:r>
            <a:r>
              <a:rPr lang="en-US" sz="1400" b="1" u="sng" kern="0" dirty="0">
                <a:solidFill>
                  <a:srgbClr val="0000FF"/>
                </a:solidFill>
                <a:latin typeface="Libre Baskerville"/>
                <a:ea typeface="Libre Baskerville"/>
                <a:cs typeface="Libre Baskerville"/>
                <a:sym typeface="Libre Baskerville"/>
              </a:rPr>
              <a:t>@</a:t>
            </a:r>
            <a:r>
              <a:rPr lang="en-US" sz="1400" b="1" u="sng" kern="0" dirty="0" err="1">
                <a:solidFill>
                  <a:srgbClr val="0000FF"/>
                </a:solidFill>
                <a:latin typeface="Libre Baskerville"/>
                <a:ea typeface="Libre Baskerville"/>
                <a:cs typeface="Libre Baskerville"/>
                <a:sym typeface="Libre Baskerville"/>
              </a:rPr>
              <a:t>jewishinclusion</a:t>
            </a:r>
            <a:endParaRPr lang="en-US" sz="1400" b="1" u="sng" kern="0" dirty="0">
              <a:solidFill>
                <a:srgbClr val="0000FF"/>
              </a:solidFill>
              <a:latin typeface="Libre Baskerville"/>
              <a:ea typeface="Libre Baskerville"/>
              <a:cs typeface="Libre Baskerville"/>
              <a:sym typeface="Libre Baskerville"/>
            </a:endParaRPr>
          </a:p>
          <a:p>
            <a:pPr marL="9525" indent="-9525" defTabSz="685800">
              <a:lnSpc>
                <a:spcPct val="90000"/>
              </a:lnSpc>
              <a:spcBef>
                <a:spcPts val="360"/>
              </a:spcBef>
              <a:buClr>
                <a:srgbClr val="000000"/>
              </a:buClr>
              <a:buSzPct val="100000"/>
              <a:buFont typeface="Libre Baskerville"/>
              <a:buChar char="❖"/>
            </a:pPr>
            <a:endParaRPr lang="en-US" sz="1400" b="1" u="sng" kern="0" dirty="0">
              <a:solidFill>
                <a:srgbClr val="0000FF"/>
              </a:solidFill>
              <a:latin typeface="Libre Baskerville"/>
              <a:ea typeface="Libre Baskerville"/>
              <a:cs typeface="Libre Baskerville"/>
              <a:sym typeface="Libre Baskerville"/>
            </a:endParaRPr>
          </a:p>
          <a:p>
            <a:pPr marL="9525" indent="-9525" defTabSz="685800">
              <a:lnSpc>
                <a:spcPct val="90000"/>
              </a:lnSpc>
              <a:spcBef>
                <a:spcPts val="360"/>
              </a:spcBef>
              <a:buClr>
                <a:srgbClr val="000000"/>
              </a:buClr>
              <a:buSzPct val="100000"/>
              <a:buFont typeface="Libre Baskerville"/>
              <a:buChar char="❖"/>
            </a:pPr>
            <a:r>
              <a:rPr lang="en-US" sz="1400" b="1" u="sng" kern="0" dirty="0">
                <a:solidFill>
                  <a:srgbClr val="0000FF"/>
                </a:solidFill>
                <a:latin typeface="Libre Baskerville"/>
                <a:ea typeface="Libre Baskerville"/>
                <a:cs typeface="Libre Baskerville"/>
                <a:sym typeface="Libre Baskerville"/>
              </a:rPr>
              <a:t>Faith inclusion resources: </a:t>
            </a:r>
            <a:r>
              <a:rPr lang="en-US" sz="1400" b="1" u="sng" kern="0" dirty="0">
                <a:solidFill>
                  <a:srgbClr val="0000FF"/>
                </a:solidFill>
                <a:latin typeface="Libre Baskerville"/>
                <a:ea typeface="Libre Baskerville"/>
                <a:cs typeface="Libre Baskerville"/>
                <a:sym typeface="Libre Baskerville"/>
                <a:hlinkClick r:id="rId8"/>
              </a:rPr>
              <a:t>https://www.respectability.org/resources/faith-inclusion</a:t>
            </a:r>
            <a:r>
              <a:rPr lang="en-US" sz="1400" b="1" u="sng" kern="0" dirty="0">
                <a:solidFill>
                  <a:srgbClr val="0000FF"/>
                </a:solidFill>
                <a:latin typeface="Libre Baskerville"/>
                <a:ea typeface="Libre Baskerville"/>
                <a:cs typeface="Libre Baskerville"/>
                <a:sym typeface="Libre Baskerville"/>
              </a:rPr>
              <a:t> </a:t>
            </a:r>
          </a:p>
          <a:p>
            <a:pPr marL="9525" indent="-9525" defTabSz="685800">
              <a:lnSpc>
                <a:spcPct val="90000"/>
              </a:lnSpc>
              <a:spcBef>
                <a:spcPts val="360"/>
              </a:spcBef>
              <a:buClr>
                <a:srgbClr val="000000"/>
              </a:buClr>
              <a:buSzPct val="100000"/>
              <a:buFont typeface="Libre Baskerville"/>
              <a:buChar char="❖"/>
            </a:pPr>
            <a:endParaRPr lang="en-US" sz="1400" b="1" u="sng" kern="0" dirty="0">
              <a:solidFill>
                <a:srgbClr val="0000FF"/>
              </a:solidFill>
              <a:latin typeface="Libre Baskerville"/>
              <a:ea typeface="Libre Baskerville"/>
              <a:cs typeface="Libre Baskerville"/>
              <a:sym typeface="Libre Baskerville"/>
            </a:endParaRPr>
          </a:p>
          <a:p>
            <a:pPr marL="9525" indent="-9525" defTabSz="685800">
              <a:lnSpc>
                <a:spcPct val="90000"/>
              </a:lnSpc>
              <a:spcBef>
                <a:spcPts val="360"/>
              </a:spcBef>
              <a:buClr>
                <a:srgbClr val="000000"/>
              </a:buClr>
              <a:buSzPct val="100000"/>
              <a:buFont typeface="Libre Baskerville"/>
              <a:buChar char="❖"/>
            </a:pPr>
            <a:r>
              <a:rPr lang="en-US" sz="1400" b="1" u="sng" kern="0" dirty="0">
                <a:solidFill>
                  <a:srgbClr val="0000FF"/>
                </a:solidFill>
                <a:latin typeface="Libre Baskerville"/>
                <a:ea typeface="Libre Baskerville"/>
                <a:cs typeface="Libre Baskerville"/>
                <a:sym typeface="Libre Baskerville"/>
              </a:rPr>
              <a:t>VOTER GUIDES: www.TheRespectAbilityReport.org</a:t>
            </a:r>
            <a:endParaRPr lang="en-US" sz="1400" u="sng" kern="0" dirty="0">
              <a:solidFill>
                <a:srgbClr val="0000FF"/>
              </a:solidFill>
              <a:latin typeface="Libre Baskerville"/>
              <a:ea typeface="Libre Baskerville"/>
              <a:cs typeface="Libre Baskerville"/>
              <a:sym typeface="Libre Baskerville"/>
              <a:hlinkClick r:id="rId9"/>
            </a:endParaRPr>
          </a:p>
          <a:p>
            <a:pPr indent="-66669" defTabSz="685800">
              <a:lnSpc>
                <a:spcPct val="90000"/>
              </a:lnSpc>
              <a:spcBef>
                <a:spcPts val="360"/>
              </a:spcBef>
              <a:buClr>
                <a:srgbClr val="000000"/>
              </a:buClr>
            </a:pPr>
            <a:endParaRPr sz="1125" b="1" kern="0" dirty="0">
              <a:solidFill>
                <a:srgbClr val="000090"/>
              </a:solidFill>
              <a:latin typeface="Libre Baskerville"/>
              <a:ea typeface="Libre Baskerville"/>
              <a:cs typeface="Libre Baskerville"/>
              <a:sym typeface="Libre Baskerville"/>
            </a:endParaRPr>
          </a:p>
          <a:p>
            <a:pPr indent="-13097" algn="ctr" defTabSz="685800">
              <a:lnSpc>
                <a:spcPct val="90000"/>
              </a:lnSpc>
              <a:spcBef>
                <a:spcPts val="360"/>
              </a:spcBef>
              <a:buClr>
                <a:srgbClr val="000090"/>
              </a:buClr>
              <a:buSzPct val="25000"/>
            </a:pPr>
            <a:r>
              <a:rPr lang="en-US" sz="825" b="1" kern="0" dirty="0">
                <a:solidFill>
                  <a:srgbClr val="000090"/>
                </a:solidFill>
                <a:latin typeface="Libre Baskerville"/>
                <a:ea typeface="Libre Baskerville"/>
                <a:cs typeface="Libre Baskerville"/>
                <a:sym typeface="Libre Baskerville"/>
              </a:rPr>
              <a:t>Jennifer Laszlo Mizrahi</a:t>
            </a:r>
          </a:p>
          <a:p>
            <a:pPr indent="-13097" algn="ctr" defTabSz="685800">
              <a:lnSpc>
                <a:spcPct val="90000"/>
              </a:lnSpc>
              <a:spcBef>
                <a:spcPts val="360"/>
              </a:spcBef>
              <a:buClr>
                <a:srgbClr val="0000FF"/>
              </a:buClr>
              <a:buSzPct val="25000"/>
            </a:pPr>
            <a:r>
              <a:rPr lang="en-US" sz="825" b="1" u="sng" kern="0" dirty="0">
                <a:solidFill>
                  <a:srgbClr val="0000FF"/>
                </a:solidFill>
                <a:latin typeface="Libre Baskerville"/>
                <a:ea typeface="Libre Baskerville"/>
                <a:cs typeface="Libre Baskerville"/>
                <a:sym typeface="Libre Baskerville"/>
                <a:hlinkClick r:id="rId10"/>
              </a:rPr>
              <a:t>www.RespectAbility.org</a:t>
            </a:r>
          </a:p>
          <a:p>
            <a:pPr indent="-13097" algn="ctr" defTabSz="685800">
              <a:lnSpc>
                <a:spcPct val="90000"/>
              </a:lnSpc>
              <a:spcBef>
                <a:spcPts val="360"/>
              </a:spcBef>
              <a:buClr>
                <a:srgbClr val="000090"/>
              </a:buClr>
              <a:buSzPct val="25000"/>
            </a:pPr>
            <a:r>
              <a:rPr lang="en-US" sz="825" b="1" kern="0" dirty="0">
                <a:solidFill>
                  <a:srgbClr val="000090"/>
                </a:solidFill>
                <a:latin typeface="Libre Baskerville"/>
                <a:ea typeface="Libre Baskerville"/>
                <a:cs typeface="Libre Baskerville"/>
                <a:sym typeface="Libre Baskerville"/>
              </a:rPr>
              <a:t>Cell: (202) 365-0787</a:t>
            </a:r>
          </a:p>
          <a:p>
            <a:pPr indent="-13097" algn="ctr" defTabSz="685800">
              <a:lnSpc>
                <a:spcPct val="90000"/>
              </a:lnSpc>
              <a:spcBef>
                <a:spcPts val="360"/>
              </a:spcBef>
              <a:buClr>
                <a:srgbClr val="0000FF"/>
              </a:buClr>
              <a:buSzPct val="25000"/>
            </a:pPr>
            <a:r>
              <a:rPr lang="en-US" sz="825" b="1" u="sng" kern="0" dirty="0">
                <a:solidFill>
                  <a:srgbClr val="0000FF"/>
                </a:solidFill>
                <a:latin typeface="Libre Baskerville"/>
                <a:ea typeface="Libre Baskerville"/>
                <a:cs typeface="Libre Baskerville"/>
                <a:sym typeface="Libre Baskerville"/>
                <a:hlinkClick r:id="rId11"/>
              </a:rPr>
              <a:t>JenniferM@RespectAbility.org</a:t>
            </a:r>
          </a:p>
          <a:p>
            <a:pPr indent="-66669" algn="ctr" defTabSz="685800">
              <a:buClr>
                <a:srgbClr val="000000"/>
              </a:buClr>
            </a:pPr>
            <a:endParaRPr sz="1125" b="1" kern="0" dirty="0">
              <a:solidFill>
                <a:srgbClr val="002060"/>
              </a:solidFill>
              <a:latin typeface="Libre Baskerville"/>
              <a:ea typeface="Libre Baskerville"/>
              <a:cs typeface="Libre Baskerville"/>
              <a:sym typeface="Libre Baskerville"/>
            </a:endParaRPr>
          </a:p>
          <a:p>
            <a:pPr indent="-66669" algn="ctr" defTabSz="685800">
              <a:buClr>
                <a:srgbClr val="000000"/>
              </a:buClr>
            </a:pPr>
            <a:endParaRPr sz="1125" b="1" kern="0" dirty="0">
              <a:solidFill>
                <a:srgbClr val="002060"/>
              </a:solidFill>
              <a:latin typeface="Libre Baskerville"/>
              <a:ea typeface="Libre Baskerville"/>
              <a:cs typeface="Libre Baskerville"/>
              <a:sym typeface="Libre Baskerville"/>
            </a:endParaRPr>
          </a:p>
          <a:p>
            <a:pPr indent="-66669" algn="ctr" defTabSz="685800">
              <a:buClr>
                <a:srgbClr val="000000"/>
              </a:buClr>
            </a:pPr>
            <a:endParaRPr sz="1125" b="1" kern="0" dirty="0">
              <a:solidFill>
                <a:srgbClr val="000090"/>
              </a:solidFill>
              <a:latin typeface="Libre Baskerville"/>
              <a:ea typeface="Libre Baskerville"/>
              <a:cs typeface="Libre Baskerville"/>
              <a:sym typeface="Libre Baskerville"/>
            </a:endParaRPr>
          </a:p>
          <a:p>
            <a:pPr indent="-66669" algn="ctr" defTabSz="685800">
              <a:buClr>
                <a:srgbClr val="000000"/>
              </a:buClr>
            </a:pPr>
            <a:endParaRPr sz="1125" b="1" kern="0" dirty="0">
              <a:solidFill>
                <a:srgbClr val="000090"/>
              </a:solidFill>
              <a:latin typeface="Libre Baskerville"/>
              <a:ea typeface="Libre Baskerville"/>
              <a:cs typeface="Libre Baskerville"/>
              <a:sym typeface="Libre Baskerville"/>
            </a:endParaRPr>
          </a:p>
          <a:p>
            <a:pPr indent="-66669" algn="ctr" defTabSz="685800">
              <a:buClr>
                <a:srgbClr val="000000"/>
              </a:buClr>
            </a:pPr>
            <a:endParaRPr sz="1125" b="1" kern="0" dirty="0">
              <a:solidFill>
                <a:srgbClr val="000090"/>
              </a:solidFill>
              <a:latin typeface="Libre Baskerville"/>
              <a:ea typeface="Libre Baskerville"/>
              <a:cs typeface="Libre Baskerville"/>
              <a:sym typeface="Libre Baskerville"/>
            </a:endParaRPr>
          </a:p>
          <a:p>
            <a:pPr indent="-66669" algn="ctr" defTabSz="685800">
              <a:buClr>
                <a:srgbClr val="000000"/>
              </a:buClr>
            </a:pPr>
            <a:endParaRPr sz="1125" b="1" kern="0" dirty="0">
              <a:solidFill>
                <a:srgbClr val="000090"/>
              </a:solidFill>
              <a:latin typeface="Libre Baskerville"/>
              <a:ea typeface="Libre Baskerville"/>
              <a:cs typeface="Libre Baskerville"/>
              <a:sym typeface="Libre Baskerville"/>
            </a:endParaRPr>
          </a:p>
          <a:p>
            <a:pPr indent="-66669" algn="ctr" defTabSz="685800">
              <a:buClr>
                <a:srgbClr val="000000"/>
              </a:buClr>
            </a:pPr>
            <a:endParaRPr sz="1125" b="1" kern="0" dirty="0">
              <a:solidFill>
                <a:srgbClr val="000090"/>
              </a:solidFill>
              <a:latin typeface="Libre Baskerville"/>
              <a:ea typeface="Libre Baskerville"/>
              <a:cs typeface="Libre Baskerville"/>
              <a:sym typeface="Libre Baskerville"/>
            </a:endParaRPr>
          </a:p>
          <a:p>
            <a:pPr indent="-66669" algn="ctr" defTabSz="685800">
              <a:buClr>
                <a:srgbClr val="000000"/>
              </a:buClr>
            </a:pPr>
            <a:endParaRPr sz="1125" b="1" kern="0" dirty="0">
              <a:solidFill>
                <a:srgbClr val="000090"/>
              </a:solidFill>
              <a:latin typeface="Libre Baskerville"/>
              <a:ea typeface="Libre Baskerville"/>
              <a:cs typeface="Libre Baskerville"/>
              <a:sym typeface="Libre Baskerville"/>
            </a:endParaRPr>
          </a:p>
          <a:p>
            <a:pPr indent="-66669" algn="ctr" defTabSz="685800">
              <a:buClr>
                <a:srgbClr val="000000"/>
              </a:buClr>
            </a:pPr>
            <a:endParaRPr sz="1125" b="1" kern="0" dirty="0">
              <a:solidFill>
                <a:srgbClr val="000090"/>
              </a:solidFill>
              <a:latin typeface="Libre Baskerville"/>
              <a:ea typeface="Libre Baskerville"/>
              <a:cs typeface="Libre Baskerville"/>
              <a:sym typeface="Libre Baskerville"/>
            </a:endParaRPr>
          </a:p>
          <a:p>
            <a:pPr indent="-66669" algn="ctr" defTabSz="685800">
              <a:buClr>
                <a:srgbClr val="000000"/>
              </a:buClr>
            </a:pPr>
            <a:endParaRPr sz="1125" b="1" kern="0" dirty="0">
              <a:solidFill>
                <a:srgbClr val="000090"/>
              </a:solidFill>
              <a:latin typeface="Libre Baskerville"/>
              <a:ea typeface="Libre Baskerville"/>
              <a:cs typeface="Libre Baskerville"/>
              <a:sym typeface="Libre Baskerville"/>
            </a:endParaRPr>
          </a:p>
          <a:p>
            <a:pPr indent="-66669" algn="ctr" defTabSz="685800">
              <a:buClr>
                <a:srgbClr val="000000"/>
              </a:buClr>
            </a:pPr>
            <a:endParaRPr sz="1125" b="1" kern="0" dirty="0">
              <a:solidFill>
                <a:srgbClr val="000090"/>
              </a:solidFill>
              <a:latin typeface="Libre Baskerville"/>
              <a:ea typeface="Libre Baskerville"/>
              <a:cs typeface="Libre Baskerville"/>
              <a:sym typeface="Libre Baskerville"/>
            </a:endParaRPr>
          </a:p>
          <a:p>
            <a:pPr indent="-66669" defTabSz="685800">
              <a:lnSpc>
                <a:spcPct val="90000"/>
              </a:lnSpc>
              <a:spcBef>
                <a:spcPts val="360"/>
              </a:spcBef>
              <a:buClr>
                <a:srgbClr val="000000"/>
              </a:buClr>
            </a:pPr>
            <a:endParaRPr sz="1125" kern="0" dirty="0">
              <a:solidFill>
                <a:srgbClr val="000000"/>
              </a:solidFill>
              <a:latin typeface="Libre Baskerville"/>
              <a:ea typeface="Libre Baskerville"/>
              <a:cs typeface="Libre Baskerville"/>
              <a:sym typeface="Libre Baskerville"/>
            </a:endParaRPr>
          </a:p>
          <a:p>
            <a:pPr indent="-66669" defTabSz="685800">
              <a:lnSpc>
                <a:spcPct val="90000"/>
              </a:lnSpc>
              <a:spcBef>
                <a:spcPts val="360"/>
              </a:spcBef>
              <a:buClr>
                <a:srgbClr val="000000"/>
              </a:buClr>
            </a:pPr>
            <a:endParaRPr sz="1125" u="sng" kern="0" dirty="0">
              <a:solidFill>
                <a:srgbClr val="0000FF"/>
              </a:solidFill>
              <a:latin typeface="Libre Baskerville"/>
              <a:ea typeface="Libre Baskerville"/>
              <a:cs typeface="Libre Baskerville"/>
              <a:sym typeface="Libre Baskerville"/>
              <a:hlinkClick r:id="rId12"/>
            </a:endParaRPr>
          </a:p>
          <a:p>
            <a:pPr indent="-66669" defTabSz="685800">
              <a:spcBef>
                <a:spcPts val="360"/>
              </a:spcBef>
              <a:buClr>
                <a:srgbClr val="000000"/>
              </a:buClr>
            </a:pPr>
            <a:endParaRPr sz="1125" u="sng" kern="0" dirty="0">
              <a:solidFill>
                <a:srgbClr val="0000FF"/>
              </a:solidFill>
              <a:latin typeface="Libre Baskerville"/>
              <a:ea typeface="Libre Baskerville"/>
              <a:cs typeface="Libre Baskerville"/>
              <a:sym typeface="Libre Baskerville"/>
              <a:hlinkClick r:id="rId12"/>
            </a:endParaRPr>
          </a:p>
        </p:txBody>
      </p:sp>
      <p:sp>
        <p:nvSpPr>
          <p:cNvPr id="2" name="Title 1">
            <a:extLst>
              <a:ext uri="{FF2B5EF4-FFF2-40B4-BE49-F238E27FC236}">
                <a16:creationId xmlns:a16="http://schemas.microsoft.com/office/drawing/2014/main" id="{E337D52D-CBA8-4408-8912-643561398E85}"/>
              </a:ext>
            </a:extLst>
          </p:cNvPr>
          <p:cNvSpPr>
            <a:spLocks noGrp="1"/>
          </p:cNvSpPr>
          <p:nvPr>
            <p:ph type="title" idx="4294967295"/>
          </p:nvPr>
        </p:nvSpPr>
        <p:spPr>
          <a:xfrm>
            <a:off x="1758298" y="273762"/>
            <a:ext cx="6172199" cy="207749"/>
          </a:xfrm>
        </p:spPr>
        <p:txBody>
          <a:bodyPr/>
          <a:lstStyle/>
          <a:p>
            <a:pPr algn="r" rtl="0"/>
            <a:r>
              <a:rPr lang="en-US" sz="2700" b="1" dirty="0">
                <a:solidFill>
                  <a:srgbClr val="FFFFFF"/>
                </a:solidFill>
                <a:latin typeface="Baskerville Old Face" panose="02020602080505020303" pitchFamily="18" charset="77"/>
                <a:ea typeface="Libre Baskerville" panose="020B0604020202020204" charset="0"/>
                <a:cs typeface="Libre Baskerville" panose="020B0604020202020204" charset="0"/>
              </a:rPr>
              <a:t>Resources / Contact Info</a:t>
            </a:r>
            <a:endParaRPr lang="en-US" sz="2700" b="1" dirty="0">
              <a:latin typeface="Baskerville Old Face" panose="02020602080505020303" pitchFamily="18" charset="77"/>
            </a:endParaRPr>
          </a:p>
          <a:p>
            <a:endParaRPr lang="en-US" dirty="0"/>
          </a:p>
        </p:txBody>
      </p:sp>
    </p:spTree>
    <p:extLst>
      <p:ext uri="{BB962C8B-B14F-4D97-AF65-F5344CB8AC3E}">
        <p14:creationId xmlns:p14="http://schemas.microsoft.com/office/powerpoint/2010/main" val="10179734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209A6-46BC-4F0D-AA61-232EBF29FF97}"/>
              </a:ext>
            </a:extLst>
          </p:cNvPr>
          <p:cNvSpPr>
            <a:spLocks noGrp="1"/>
          </p:cNvSpPr>
          <p:nvPr>
            <p:ph type="title"/>
          </p:nvPr>
        </p:nvSpPr>
        <p:spPr/>
        <p:txBody>
          <a:bodyPr/>
          <a:lstStyle/>
          <a:p>
            <a:pPr algn="r"/>
            <a:r>
              <a:rPr lang="en-US" sz="2700" b="1" dirty="0">
                <a:solidFill>
                  <a:schemeClr val="bg1"/>
                </a:solidFill>
                <a:latin typeface="Calibri" panose="020F0502020204030204" pitchFamily="34" charset="0"/>
                <a:cs typeface="Calibri" panose="020F0502020204030204" pitchFamily="34" charset="0"/>
              </a:rPr>
              <a:t>Q&amp;A Time</a:t>
            </a:r>
            <a:endParaRPr lang="en-US" sz="2700"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CA395BA6-6836-4A6C-89A6-E2ECDEAC1256}"/>
              </a:ext>
            </a:extLst>
          </p:cNvPr>
          <p:cNvSpPr>
            <a:spLocks noGrp="1"/>
          </p:cNvSpPr>
          <p:nvPr>
            <p:ph type="body" idx="1"/>
          </p:nvPr>
        </p:nvSpPr>
        <p:spPr/>
        <p:txBody>
          <a:bodyPr/>
          <a:lstStyle/>
          <a:p>
            <a:pPr algn="ctr"/>
            <a:r>
              <a:rPr lang="en-US" sz="5400" b="1" dirty="0">
                <a:latin typeface="Calibri" panose="020F0502020204030204" pitchFamily="34" charset="0"/>
                <a:cs typeface="Calibri" panose="020F0502020204030204" pitchFamily="34" charset="0"/>
              </a:rPr>
              <a:t>Questions? </a:t>
            </a:r>
          </a:p>
          <a:p>
            <a:pPr algn="ctr"/>
            <a:r>
              <a:rPr lang="en-US" sz="5400" b="1" dirty="0">
                <a:latin typeface="Calibri" panose="020F0502020204030204" pitchFamily="34" charset="0"/>
                <a:cs typeface="Calibri" panose="020F0502020204030204" pitchFamily="34" charset="0"/>
              </a:rPr>
              <a:t>Comments? </a:t>
            </a:r>
          </a:p>
          <a:p>
            <a:pPr algn="ctr"/>
            <a:r>
              <a:rPr lang="en-US" sz="5400" b="1" dirty="0">
                <a:latin typeface="Calibri" panose="020F0502020204030204" pitchFamily="34" charset="0"/>
                <a:cs typeface="Calibri" panose="020F0502020204030204" pitchFamily="34" charset="0"/>
              </a:rPr>
              <a:t>How can we be helpful? </a:t>
            </a:r>
          </a:p>
        </p:txBody>
      </p:sp>
    </p:spTree>
    <p:extLst>
      <p:ext uri="{BB962C8B-B14F-4D97-AF65-F5344CB8AC3E}">
        <p14:creationId xmlns:p14="http://schemas.microsoft.com/office/powerpoint/2010/main" val="23503121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1B0A57-4B54-4D73-A1AE-A540FD8FBD9A}"/>
              </a:ext>
            </a:extLst>
          </p:cNvPr>
          <p:cNvSpPr>
            <a:spLocks noGrp="1"/>
          </p:cNvSpPr>
          <p:nvPr>
            <p:ph type="title"/>
          </p:nvPr>
        </p:nvSpPr>
        <p:spPr>
          <a:xfrm>
            <a:off x="1325892" y="1"/>
            <a:ext cx="6172199" cy="207749"/>
          </a:xfrm>
        </p:spPr>
        <p:txBody>
          <a:bodyPr/>
          <a:lstStyle/>
          <a:p>
            <a:pPr algn="r"/>
            <a:r>
              <a:rPr lang="en-US" sz="2700" b="1" dirty="0">
                <a:solidFill>
                  <a:schemeClr val="bg1"/>
                </a:solidFill>
                <a:latin typeface="Calibri" panose="020F0502020204030204" pitchFamily="34" charset="0"/>
                <a:cs typeface="Calibri" panose="020F0502020204030204" pitchFamily="34" charset="0"/>
              </a:rPr>
              <a:t>Please Join Us for </a:t>
            </a:r>
            <a:br>
              <a:rPr lang="en-US" sz="2700" b="1" dirty="0">
                <a:solidFill>
                  <a:schemeClr val="bg1"/>
                </a:solidFill>
                <a:latin typeface="Calibri" panose="020F0502020204030204" pitchFamily="34" charset="0"/>
                <a:cs typeface="Calibri" panose="020F0502020204030204" pitchFamily="34" charset="0"/>
              </a:rPr>
            </a:br>
            <a:r>
              <a:rPr lang="en-US" sz="2700" b="1" dirty="0">
                <a:solidFill>
                  <a:schemeClr val="bg1"/>
                </a:solidFill>
                <a:latin typeface="Calibri" panose="020F0502020204030204" pitchFamily="34" charset="0"/>
                <a:cs typeface="Calibri" panose="020F0502020204030204" pitchFamily="34" charset="0"/>
              </a:rPr>
              <a:t>Our Next Webinar</a:t>
            </a:r>
          </a:p>
        </p:txBody>
      </p:sp>
      <p:sp>
        <p:nvSpPr>
          <p:cNvPr id="4" name="Text Placeholder 3">
            <a:extLst>
              <a:ext uri="{FF2B5EF4-FFF2-40B4-BE49-F238E27FC236}">
                <a16:creationId xmlns:a16="http://schemas.microsoft.com/office/drawing/2014/main" id="{4A7E5D77-2F27-4D7B-818C-E19D23F5F305}"/>
              </a:ext>
            </a:extLst>
          </p:cNvPr>
          <p:cNvSpPr>
            <a:spLocks noGrp="1"/>
          </p:cNvSpPr>
          <p:nvPr>
            <p:ph type="body" idx="1"/>
          </p:nvPr>
        </p:nvSpPr>
        <p:spPr>
          <a:xfrm>
            <a:off x="457222" y="962779"/>
            <a:ext cx="7688157" cy="207749"/>
          </a:xfrm>
        </p:spPr>
        <p:txBody>
          <a:bodyPr/>
          <a:lstStyle/>
          <a:p>
            <a:pPr algn="ctr"/>
            <a:r>
              <a:rPr lang="en-US" sz="2700" b="1" dirty="0">
                <a:latin typeface="Calibri" panose="020F0502020204030204" pitchFamily="34" charset="0"/>
                <a:cs typeface="Calibri" panose="020F0502020204030204" pitchFamily="34" charset="0"/>
                <a:hlinkClick r:id="rId2"/>
              </a:rPr>
              <a:t>Webinar: “Advancing Inclusion - Careers in Philanthropy for Professionals with Disabilities”</a:t>
            </a:r>
            <a:endParaRPr lang="en-US" sz="2700" b="1" dirty="0">
              <a:latin typeface="Calibri" panose="020F0502020204030204" pitchFamily="34" charset="0"/>
              <a:cs typeface="Calibri" panose="020F0502020204030204" pitchFamily="34" charset="0"/>
            </a:endParaRPr>
          </a:p>
          <a:p>
            <a:pPr algn="ctr"/>
            <a:endParaRPr lang="en-US" sz="2700"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FC61A5C5-6072-44DE-854F-5C704569A42D}"/>
              </a:ext>
            </a:extLst>
          </p:cNvPr>
          <p:cNvSpPr>
            <a:spLocks noGrp="1"/>
          </p:cNvSpPr>
          <p:nvPr>
            <p:ph type="sldNum" idx="12"/>
          </p:nvPr>
        </p:nvSpPr>
        <p:spPr/>
        <p:txBody>
          <a:bodyPr/>
          <a:lstStyle/>
          <a:p>
            <a:pPr algn="r">
              <a:buSzPct val="25000"/>
            </a:pPr>
            <a:fld id="{00000000-1234-1234-1234-123412341234}" type="slidenum">
              <a:rPr lang="en-US" sz="1350">
                <a:solidFill>
                  <a:srgbClr val="888888"/>
                </a:solidFill>
                <a:latin typeface="Calibri"/>
                <a:ea typeface="Calibri"/>
                <a:cs typeface="Calibri"/>
                <a:sym typeface="Calibri"/>
              </a:rPr>
              <a:pPr algn="r">
                <a:buSzPct val="25000"/>
              </a:pPr>
              <a:t>49</a:t>
            </a:fld>
            <a:endParaRPr lang="en-US" sz="1350">
              <a:solidFill>
                <a:srgbClr val="888888"/>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B839336B-11B2-4EF3-9C25-415238B25D6D}"/>
              </a:ext>
            </a:extLst>
          </p:cNvPr>
          <p:cNvSpPr/>
          <p:nvPr/>
        </p:nvSpPr>
        <p:spPr>
          <a:xfrm>
            <a:off x="180474" y="1906072"/>
            <a:ext cx="4094347" cy="3416320"/>
          </a:xfrm>
          <a:prstGeom prst="rect">
            <a:avLst/>
          </a:prstGeom>
        </p:spPr>
        <p:txBody>
          <a:bodyPr wrap="square">
            <a:spAutoFit/>
          </a:bodyPr>
          <a:lstStyle/>
          <a:p>
            <a:r>
              <a:rPr lang="en-US" b="1" dirty="0">
                <a:latin typeface="Calibri" panose="020F0502020204030204" pitchFamily="34" charset="0"/>
                <a:cs typeface="Calibri" panose="020F0502020204030204" pitchFamily="34" charset="0"/>
              </a:rPr>
              <a:t>Featuring Special Guests James Emmett, Lead Strategist, Workplace Initiative, Poses Family Foundation and Meg O’Connell, PHR, CEO &amp; Founder, Global Disability Inclusion</a:t>
            </a:r>
          </a:p>
          <a:p>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DATE: </a:t>
            </a:r>
            <a:r>
              <a:rPr lang="en-US" dirty="0">
                <a:latin typeface="Calibri" panose="020F0502020204030204" pitchFamily="34" charset="0"/>
                <a:cs typeface="Calibri" panose="020F0502020204030204" pitchFamily="34" charset="0"/>
              </a:rPr>
              <a:t>Wednesday, November 7, 2018 </a:t>
            </a:r>
            <a:r>
              <a:rPr lang="en-US" b="1" dirty="0">
                <a:latin typeface="Calibri" panose="020F0502020204030204" pitchFamily="34" charset="0"/>
                <a:cs typeface="Calibri" panose="020F0502020204030204" pitchFamily="34" charset="0"/>
              </a:rPr>
              <a:t>TIME: </a:t>
            </a:r>
            <a:r>
              <a:rPr lang="en-US" dirty="0">
                <a:latin typeface="Calibri" panose="020F0502020204030204" pitchFamily="34" charset="0"/>
                <a:cs typeface="Calibri" panose="020F0502020204030204" pitchFamily="34" charset="0"/>
              </a:rPr>
              <a:t>1:30PM(Eastern) / 12:30PM(Central) / 11:30AM(Mountain) / 10:30AM(Pacific)</a:t>
            </a:r>
          </a:p>
          <a:p>
            <a:r>
              <a:rPr lang="en-US" b="1" dirty="0">
                <a:latin typeface="Calibri" panose="020F0502020204030204" pitchFamily="34" charset="0"/>
                <a:cs typeface="Calibri" panose="020F0502020204030204" pitchFamily="34" charset="0"/>
              </a:rPr>
              <a:t>Duration: 1 hour. </a:t>
            </a:r>
            <a:br>
              <a:rPr lang="en-US" b="1" dirty="0">
                <a:latin typeface="Calibri" panose="020F0502020204030204" pitchFamily="34" charset="0"/>
                <a:cs typeface="Calibri" panose="020F0502020204030204" pitchFamily="34" charset="0"/>
              </a:rPr>
            </a:br>
            <a:endParaRPr lang="en-US" b="1"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9C50ADDD-9D90-4E80-8DD6-BA003828EF07}"/>
              </a:ext>
            </a:extLst>
          </p:cNvPr>
          <p:cNvSpPr/>
          <p:nvPr/>
        </p:nvSpPr>
        <p:spPr>
          <a:xfrm>
            <a:off x="4612278" y="3960484"/>
            <a:ext cx="3429000" cy="923330"/>
          </a:xfrm>
          <a:prstGeom prst="rect">
            <a:avLst/>
          </a:prstGeom>
        </p:spPr>
        <p:txBody>
          <a:bodyPr>
            <a:spAutoFit/>
          </a:bodyPr>
          <a:lstStyle/>
          <a:p>
            <a:r>
              <a:rPr lang="en-US" b="1" dirty="0">
                <a:solidFill>
                  <a:srgbClr val="FF0000"/>
                </a:solidFill>
                <a:latin typeface="Calibri" panose="020F0502020204030204" pitchFamily="34" charset="0"/>
                <a:cs typeface="Calibri" panose="020F0502020204030204" pitchFamily="34" charset="0"/>
              </a:rPr>
              <a:t>PLEASE RSVP TODAY!</a:t>
            </a:r>
          </a:p>
          <a:p>
            <a:r>
              <a:rPr lang="en-US" b="1" dirty="0">
                <a:solidFill>
                  <a:srgbClr val="FF0000"/>
                </a:solidFill>
                <a:latin typeface="Calibri" panose="020F0502020204030204" pitchFamily="34" charset="0"/>
                <a:cs typeface="Calibri" panose="020F0502020204030204" pitchFamily="34" charset="0"/>
                <a:hlinkClick r:id="rId2"/>
              </a:rPr>
              <a:t>https://secure.confertel.net/tsRegisterD.asp?course=6269064</a:t>
            </a:r>
            <a:r>
              <a:rPr lang="en-US" b="1" dirty="0">
                <a:solidFill>
                  <a:srgbClr val="FF0000"/>
                </a:solidFill>
                <a:latin typeface="Calibri" panose="020F0502020204030204" pitchFamily="34" charset="0"/>
                <a:cs typeface="Calibri" panose="020F0502020204030204" pitchFamily="34" charset="0"/>
              </a:rPr>
              <a:t>  </a:t>
            </a:r>
          </a:p>
        </p:txBody>
      </p:sp>
      <p:pic>
        <p:nvPicPr>
          <p:cNvPr id="2050" name="Picture 2" descr="five diverse women and one man standing and seated smiling for the camera">
            <a:extLst>
              <a:ext uri="{FF2B5EF4-FFF2-40B4-BE49-F238E27FC236}">
                <a16:creationId xmlns:a16="http://schemas.microsoft.com/office/drawing/2014/main" id="{306C8ABB-AA25-401B-9647-B3CA1258E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479" y="1925557"/>
            <a:ext cx="1238851" cy="1858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805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11403" y="579465"/>
            <a:ext cx="8663656" cy="350837"/>
          </a:xfrm>
        </p:spPr>
        <p:txBody>
          <a:bodyPr/>
          <a:lstStyle/>
          <a:p>
            <a:r>
              <a:rPr lang="en-US" dirty="0">
                <a:solidFill>
                  <a:schemeClr val="tx1"/>
                </a:solidFill>
              </a:rPr>
              <a:t>The survey was fielded July–September 2018 and includes 4,061 respondents; 2,570 are Jewish, 559 of whom are Jews with disabilities. It is important to note that while this study is extremely extensive and has a large sample size that this poll was fielded almost exclusively online and was distributed widely via social media, Jewish press, and by partnering organizations in the Jewish community.  Phone survey options and assistance were made available to respondents although, due to the nature of the online survey instrument, the sample likely underreports people with cognitive and intellectual disabilities among others.</a:t>
            </a:r>
          </a:p>
          <a:p>
            <a:endParaRPr lang="en-US" dirty="0">
              <a:solidFill>
                <a:schemeClr val="tx1"/>
              </a:solidFill>
            </a:endParaRPr>
          </a:p>
          <a:p>
            <a:r>
              <a:rPr lang="en-US" dirty="0">
                <a:solidFill>
                  <a:schemeClr val="tx1"/>
                </a:solidFill>
              </a:rPr>
              <a:t>This survey was made possible by the financial support of The Genesis Prize Foundation, which worked with the Jewish Funders Network to conduct the Breaking Barriers Initiative, created to honor Itzhak Perlman, 2016 Genesis Prize Laureate and world-renowned violinist and activist for people with disabilities. Ahuva and Aaron Orlofsky of the ORLO Fund, and the Beverly Foundation matched that support. The overwhelming response to the survey would not have been possible without the partnership of the Jewish Federation of Greater Houston, Jewish Federation of Greater Los Angeles, Jewish Federation of Greater Washington, UJA–Federation of New York, Jewish Federation of Greater Philadelphia, the </a:t>
            </a:r>
            <a:r>
              <a:rPr lang="en-US" i="1" dirty="0">
                <a:solidFill>
                  <a:schemeClr val="tx1"/>
                </a:solidFill>
              </a:rPr>
              <a:t>LA Jewish Journal</a:t>
            </a:r>
            <a:r>
              <a:rPr lang="en-US" dirty="0">
                <a:solidFill>
                  <a:schemeClr val="tx1"/>
                </a:solidFill>
              </a:rPr>
              <a:t>, </a:t>
            </a:r>
            <a:r>
              <a:rPr lang="en-US" i="1" dirty="0">
                <a:solidFill>
                  <a:schemeClr val="tx1"/>
                </a:solidFill>
              </a:rPr>
              <a:t>New York Jewish Week’s New Normal </a:t>
            </a:r>
            <a:r>
              <a:rPr lang="en-US" dirty="0">
                <a:solidFill>
                  <a:schemeClr val="tx1"/>
                </a:solidFill>
              </a:rPr>
              <a:t>and JTA.</a:t>
            </a:r>
          </a:p>
        </p:txBody>
      </p:sp>
      <p:sp>
        <p:nvSpPr>
          <p:cNvPr id="3" name="Title 2">
            <a:extLst>
              <a:ext uri="{FF2B5EF4-FFF2-40B4-BE49-F238E27FC236}">
                <a16:creationId xmlns:a16="http://schemas.microsoft.com/office/drawing/2014/main" id="{D91937B5-0C6B-4650-B607-6F3F9349EAAB}"/>
              </a:ext>
            </a:extLst>
          </p:cNvPr>
          <p:cNvSpPr>
            <a:spLocks noGrp="1"/>
          </p:cNvSpPr>
          <p:nvPr>
            <p:ph type="title"/>
          </p:nvPr>
        </p:nvSpPr>
        <p:spPr>
          <a:xfrm>
            <a:off x="204788" y="-102366"/>
            <a:ext cx="8229600" cy="857250"/>
          </a:xfrm>
        </p:spPr>
        <p:txBody>
          <a:bodyPr/>
          <a:lstStyle/>
          <a:p>
            <a:r>
              <a:rPr lang="en-US" dirty="0"/>
              <a:t>Survey Overview</a:t>
            </a:r>
          </a:p>
        </p:txBody>
      </p:sp>
    </p:spTree>
    <p:extLst>
      <p:ext uri="{BB962C8B-B14F-4D97-AF65-F5344CB8AC3E}">
        <p14:creationId xmlns:p14="http://schemas.microsoft.com/office/powerpoint/2010/main" val="2869669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Q37: What type of disability do you have or does a member of your household have?(PLEASE CHECK ALL THAT APPLY)</a:t>
            </a:r>
          </a:p>
        </p:txBody>
      </p:sp>
      <p:sp>
        <p:nvSpPr>
          <p:cNvPr id="3" name="Content Placeholder 2"/>
          <p:cNvSpPr>
            <a:spLocks noGrp="1"/>
          </p:cNvSpPr>
          <p:nvPr>
            <p:ph idx="1"/>
          </p:nvPr>
        </p:nvSpPr>
        <p:spPr/>
        <p:txBody>
          <a:bodyPr/>
          <a:lstStyle/>
          <a:p>
            <a:r>
              <a:t>Answered: 1,351    Skipped: 437</a:t>
            </a:r>
          </a:p>
        </p:txBody>
      </p:sp>
      <p:pic>
        <p:nvPicPr>
          <p:cNvPr id="4" name="Picture 3" descr="Slide 6:  Bar Graph of responses to what type of disability do you have or does a member of your household have? Answered 1,351 Skipped 437 Green No Disability Blue Autism/Spectrum Disorder Yellow Learning Disability Light blue Developmental Disability Orange Cognitive Disability Purple Intellectual Disability Pink Speech and Language Disability Brown Mental Health Red Other Health Impairment Gray Orthopedic Impairment Green Hearing Loss Blue Deafness  Yellow Vision Impairment , Blank Deaf Blindness Orange Traumatic Brain Injury Dark Purple Neuromuscular Disorder Pink Neurological Disability Beige Imuno-deficiency Disorder Red Other Physical Disability&#10;&#10;"/>
          <p:cNvPicPr>
            <a:picLocks noChangeAspect="1"/>
          </p:cNvPicPr>
          <p:nvPr/>
        </p:nvPicPr>
        <p:blipFill>
          <a:blip r:embed="rId3"/>
          <a:stretch>
            <a:fillRect/>
          </a:stretch>
        </p:blipFill>
        <p:spPr>
          <a:xfrm>
            <a:off x="2010162" y="806928"/>
            <a:ext cx="5388428" cy="9071428"/>
          </a:xfrm>
          <a:prstGeom prst="rect">
            <a:avLst/>
          </a:prstGeom>
        </p:spPr>
      </p:pic>
    </p:spTree>
    <p:extLst>
      <p:ext uri="{BB962C8B-B14F-4D97-AF65-F5344CB8AC3E}">
        <p14:creationId xmlns:p14="http://schemas.microsoft.com/office/powerpoint/2010/main" val="3391291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Q37: What type of disability do you have or does a member of your household have?(PLEASE CHECK ALL THAT APPLY)</a:t>
            </a:r>
          </a:p>
        </p:txBody>
      </p:sp>
      <p:sp>
        <p:nvSpPr>
          <p:cNvPr id="3" name="Content Placeholder 2"/>
          <p:cNvSpPr>
            <a:spLocks noGrp="1"/>
          </p:cNvSpPr>
          <p:nvPr>
            <p:ph idx="1"/>
          </p:nvPr>
        </p:nvSpPr>
        <p:spPr/>
        <p:txBody>
          <a:bodyPr/>
          <a:lstStyle/>
          <a:p>
            <a:r>
              <a:t>Answered: 1,351    Skipped: 437</a:t>
            </a:r>
          </a:p>
        </p:txBody>
      </p:sp>
      <p:pic>
        <p:nvPicPr>
          <p:cNvPr id="4" name="Picture 3" descr="Slide 7 Table of what type of disability do you have or does a member of your household have? Answered 1,351 Skipped 437 Answer Choices No Disability 19.17% 259 Autism/Spectrum Disorder 18.13% 245 Learning Disability 19.69% 266 Developmental Disability 10.66% 144 Cognitive Disability 9.33% 126 Intellectual Disability 6.74% 91 Speech or Language Impairment 8.22% 111 Mental Health 25.39% 343 Other Health Impairment 10.14% 137 Orthopedic Impairment 15.03% 203 Hearing Loss 15.77% 213 Deafness 3.33%  45 Visual Impairment including Blindness to Blind/Low Vision 6.66% 90 Deaf -Blindness 0.30% 4 Traumatic Brain Injury 3.55% 48 Neoromuscular Disability 7.62% 103 Neurological Disability 11.70% 158 Imuno-Deficiency Disorder 5.26% 71 Other physical disability 13.77% 186 Total Respondents 1,351&#10;&#10;"/>
          <p:cNvPicPr>
            <a:picLocks noChangeAspect="1"/>
          </p:cNvPicPr>
          <p:nvPr/>
        </p:nvPicPr>
        <p:blipFill>
          <a:blip r:embed="rId3"/>
          <a:stretch>
            <a:fillRect/>
          </a:stretch>
        </p:blipFill>
        <p:spPr>
          <a:xfrm>
            <a:off x="2363628" y="736649"/>
            <a:ext cx="5388428" cy="5796642"/>
          </a:xfrm>
          <a:prstGeom prst="rect">
            <a:avLst/>
          </a:prstGeom>
        </p:spPr>
      </p:pic>
    </p:spTree>
    <p:extLst>
      <p:ext uri="{BB962C8B-B14F-4D97-AF65-F5344CB8AC3E}">
        <p14:creationId xmlns:p14="http://schemas.microsoft.com/office/powerpoint/2010/main" val="2213616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Q16: Do you feel that people with disabilities are encouraged to serve on the boards and committees of your faith based institutions?</a:t>
            </a:r>
          </a:p>
        </p:txBody>
      </p:sp>
      <p:sp>
        <p:nvSpPr>
          <p:cNvPr id="3" name="Content Placeholder 2"/>
          <p:cNvSpPr>
            <a:spLocks noGrp="1"/>
          </p:cNvSpPr>
          <p:nvPr>
            <p:ph idx="1"/>
          </p:nvPr>
        </p:nvSpPr>
        <p:spPr/>
        <p:txBody>
          <a:bodyPr/>
          <a:lstStyle/>
          <a:p>
            <a:r>
              <a:t>Answered: 1,568    Skipped: 220</a:t>
            </a:r>
          </a:p>
        </p:txBody>
      </p:sp>
      <p:pic>
        <p:nvPicPr>
          <p:cNvPr id="4" name="Picture 3" descr="Slide 8  Bar Graph of responses to Do you feel that people with disabilities are encouraged to serve on the boards and committees of your faith based institutions with percentages  from 0-100%. Answer 1,568 Skipped 220 Green Yes  Purple Sometimes  Yellow No  Blue I Don’t Know  Orange I Am Not Active In An"/>
          <p:cNvPicPr>
            <a:picLocks noChangeAspect="1"/>
          </p:cNvPicPr>
          <p:nvPr/>
        </p:nvPicPr>
        <p:blipFill>
          <a:blip r:embed="rId3"/>
          <a:stretch>
            <a:fillRect/>
          </a:stretch>
        </p:blipFill>
        <p:spPr>
          <a:xfrm>
            <a:off x="1049658" y="1498491"/>
            <a:ext cx="5388428" cy="3175000"/>
          </a:xfrm>
          <a:prstGeom prst="rect">
            <a:avLst/>
          </a:prstGeom>
        </p:spPr>
      </p:pic>
    </p:spTree>
    <p:extLst>
      <p:ext uri="{BB962C8B-B14F-4D97-AF65-F5344CB8AC3E}">
        <p14:creationId xmlns:p14="http://schemas.microsoft.com/office/powerpoint/2010/main" val="2393888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Do you feel that people with disabilities are encouraged to serve on the boards and committees of your faith based institutions?</a:t>
            </a:r>
          </a:p>
        </p:txBody>
      </p:sp>
      <p:sp>
        <p:nvSpPr>
          <p:cNvPr id="3" name="Content Placeholder 2"/>
          <p:cNvSpPr>
            <a:spLocks noGrp="1"/>
          </p:cNvSpPr>
          <p:nvPr>
            <p:ph idx="1"/>
          </p:nvPr>
        </p:nvSpPr>
        <p:spPr/>
        <p:txBody>
          <a:bodyPr/>
          <a:lstStyle/>
          <a:p>
            <a:r>
              <a:t>Answered: 1,568    Skipped: 220</a:t>
            </a:r>
          </a:p>
        </p:txBody>
      </p:sp>
      <p:pic>
        <p:nvPicPr>
          <p:cNvPr id="4" name="Picture 3" descr="Bar graph Do you know of any clergy or staff with disabilities at your own faith based organizations?  Green yes No purple Yellow I don’t know Blue I am not active in an&#10;&#10;"/>
          <p:cNvPicPr>
            <a:picLocks noChangeAspect="1"/>
          </p:cNvPicPr>
          <p:nvPr/>
        </p:nvPicPr>
        <p:blipFill>
          <a:blip r:embed="rId3"/>
          <a:stretch>
            <a:fillRect/>
          </a:stretch>
        </p:blipFill>
        <p:spPr>
          <a:xfrm>
            <a:off x="1049658" y="1498491"/>
            <a:ext cx="5388428" cy="1859642"/>
          </a:xfrm>
          <a:prstGeom prst="rect">
            <a:avLst/>
          </a:prstGeom>
        </p:spPr>
      </p:pic>
    </p:spTree>
    <p:extLst>
      <p:ext uri="{BB962C8B-B14F-4D97-AF65-F5344CB8AC3E}">
        <p14:creationId xmlns:p14="http://schemas.microsoft.com/office/powerpoint/2010/main" val="3568206939"/>
      </p:ext>
    </p:extLst>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8_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5427</TotalTime>
  <Words>4515</Words>
  <Application>Microsoft Office PowerPoint</Application>
  <PresentationFormat>On-screen Show (16:9)</PresentationFormat>
  <Paragraphs>228</Paragraphs>
  <Slides>49</Slides>
  <Notes>45</Notes>
  <HiddenSlides>0</HiddenSlides>
  <MMClips>0</MMClips>
  <ScaleCrop>false</ScaleCrop>
  <HeadingPairs>
    <vt:vector size="6" baseType="variant">
      <vt:variant>
        <vt:lpstr>Fonts Used</vt:lpstr>
      </vt:variant>
      <vt:variant>
        <vt:i4>6</vt:i4>
      </vt:variant>
      <vt:variant>
        <vt:lpstr>Theme</vt:lpstr>
      </vt:variant>
      <vt:variant>
        <vt:i4>14</vt:i4>
      </vt:variant>
      <vt:variant>
        <vt:lpstr>Slide Titles</vt:lpstr>
      </vt:variant>
      <vt:variant>
        <vt:i4>49</vt:i4>
      </vt:variant>
    </vt:vector>
  </HeadingPairs>
  <TitlesOfParts>
    <vt:vector size="69" baseType="lpstr">
      <vt:lpstr>Arial</vt:lpstr>
      <vt:lpstr>Baskerville Old Face</vt:lpstr>
      <vt:lpstr>Calibri</vt:lpstr>
      <vt:lpstr>Helvetica Neue</vt:lpstr>
      <vt:lpstr>Libre Baskerville</vt:lpstr>
      <vt:lpstr>Verdana</vt:lpstr>
      <vt:lpstr>SM-template-20140529</vt:lpstr>
      <vt:lpstr>Data slides</vt:lpstr>
      <vt:lpstr>Response Summary</vt:lpstr>
      <vt:lpstr>1_Data slides</vt:lpstr>
      <vt:lpstr>2_Data slides</vt:lpstr>
      <vt:lpstr>3_Data slides</vt:lpstr>
      <vt:lpstr>4_Data slides</vt:lpstr>
      <vt:lpstr>5_Data slides</vt:lpstr>
      <vt:lpstr>6_Data slides</vt:lpstr>
      <vt:lpstr>7_Data slides</vt:lpstr>
      <vt:lpstr>8_Data slides</vt:lpstr>
      <vt:lpstr>1_Office Theme</vt:lpstr>
      <vt:lpstr>2_Office Theme</vt:lpstr>
      <vt:lpstr>3_Office Theme</vt:lpstr>
      <vt:lpstr>RespectAbility</vt:lpstr>
      <vt:lpstr>Hello and Welcome! </vt:lpstr>
      <vt:lpstr>Introducing Meagan Buren</vt:lpstr>
      <vt:lpstr>Survey Sample  1778- Jewish Disability Community Nationwide, including: 556- Jews with Disabilities Nationwide  798- Jews with No Disability Connection Nationwide </vt:lpstr>
      <vt:lpstr>Survey Overview</vt:lpstr>
      <vt:lpstr>Q37: What type of disability do you have or does a member of your household have?(PLEASE CHECK ALL THAT APPLY)</vt:lpstr>
      <vt:lpstr>Q37: What type of disability do you have or does a member of your household have?(PLEASE CHECK ALL THAT APPLY)</vt:lpstr>
      <vt:lpstr>Q16: Do you feel that people with disabilities are encouraged to serve on the boards and committees of your faith based institutions?</vt:lpstr>
      <vt:lpstr>Q16: Do you feel that people with disabilities are encouraged to serve on the boards and committees of your faith based institutions?</vt:lpstr>
      <vt:lpstr>Q17: Do you know of any clergy or staff with disabilities at your own faith based institutions?</vt:lpstr>
      <vt:lpstr>Q17: Do you know of any clergy or staff with disabilities at your own faith based institutions?</vt:lpstr>
      <vt:lpstr>Q16: Do you feel that people with disabilities are encouraged to serve on the boards and committees of your faith based institutions?</vt:lpstr>
      <vt:lpstr>Q16: Do you feel that people with disabilities are encouraged to serve on the boards and committees of your faith based institutions?</vt:lpstr>
      <vt:lpstr>Q17: Do you know of any clergy or staff with disabilities at your own faith based institutions?</vt:lpstr>
      <vt:lpstr>Q17: Do you know of any clergy or staff with disabilities at your own faith based institutions?</vt:lpstr>
      <vt:lpstr>Q4: Which is currently most important to you?</vt:lpstr>
      <vt:lpstr>Q4: Which is currently most important to you?</vt:lpstr>
      <vt:lpstr>Q4: Which is currently most important to you?</vt:lpstr>
      <vt:lpstr>Q4: Which is currently most important to you?</vt:lpstr>
      <vt:lpstr>Q19: Overall, how concerned are you about increasing inclusion of people with disabilities in your faith community?</vt:lpstr>
      <vt:lpstr>Q19: Overall, how concerned are you about increasing inclusion of people with disabilities in your faith community?</vt:lpstr>
      <vt:lpstr>Q19: Overall, how concerned are you about increasing inclusion of people with disabilities in your faith community?</vt:lpstr>
      <vt:lpstr>Q19: Overall, how concerned are you about increasing inclusion of people with disabilities in your faith community?</vt:lpstr>
      <vt:lpstr>Q8: Please rate how important it is for Jewish people with disabilities to be able to attend and fully participate in each of the following:</vt:lpstr>
      <vt:lpstr>Q8: Please rate how important it is for Jewish people with disabilities to be able to attend and fully participate in each of the following:</vt:lpstr>
      <vt:lpstr>Q8: Please rate how important it is for Jewish people with disabilities to be able to attend and fully participate in each of the following:</vt:lpstr>
      <vt:lpstr>Q9: Overall, how well is the Jewish community doing at including people with disabilities in those activities?</vt:lpstr>
      <vt:lpstr>Q9: Overall, how well is the Jewish community doing at including people with disabilities in those activities?</vt:lpstr>
      <vt:lpstr>Q9: Overall, how well is the Jewish community doing at including people with disabilities in those activities?</vt:lpstr>
      <vt:lpstr>Q9: Overall, how well is the Jewish community doing at including people with disabilities in those activities?</vt:lpstr>
      <vt:lpstr>Q10: Compared to 5 years ago, how is the Jewish community at including people with disabilities?</vt:lpstr>
      <vt:lpstr>Q10: Compared to 5 years ago, how is the Jewish community at including people with disabilities?</vt:lpstr>
      <vt:lpstr>Q10: Compared to 5 years ago, how is the Jewish community at including people with disabilities?</vt:lpstr>
      <vt:lpstr>Q10: Compared to 5 years ago, how is the Jewish community at including people with disabilities?</vt:lpstr>
      <vt:lpstr>Q13: Aside from an individual’s family and friends, which part of the community is most responsible for increasing inclusion of people with disabilities?</vt:lpstr>
      <vt:lpstr>Q13: Aside from an individual’s family and friends, which part of the community is most responsible for increasing inclusion of people with disabilities?</vt:lpstr>
      <vt:lpstr>Q13: Aside from an individual’s family and friends, which part of the community is most responsible for increasing inclusion of people with disabilities?</vt:lpstr>
      <vt:lpstr>Q13: Aside from an individual’s family and friends, which part of the community is most responsible for increasing inclusion of people with disabilities?</vt:lpstr>
      <vt:lpstr>Q12: Where in the community do you find the most challenges for inclusion of people with disabilities?</vt:lpstr>
      <vt:lpstr>Q12: Where in the community do you find the most challenges for inclusion of people with disabilities?</vt:lpstr>
      <vt:lpstr>Q12: Where in the community do you find the most challenges for inclusion of people with disabilities?</vt:lpstr>
      <vt:lpstr>Q12: Where in the community do you find the most challenges for inclusion of people with disabilities?</vt:lpstr>
      <vt:lpstr>Q20: Which of the following do you think is the biggest barrier to fully including more people with disabilities in your faith community?</vt:lpstr>
      <vt:lpstr>Q20: Which of the following do you think is the biggest barrier to fully including more people with disabilities in your faith community?</vt:lpstr>
      <vt:lpstr>Q20: Which of the following do you think is the biggest barrier to fully including more people with disabilities in your faith community?</vt:lpstr>
      <vt:lpstr>Q20: Which of the following do you think is the biggest barrier to fully including more people with disabilities in your faith community?</vt:lpstr>
      <vt:lpstr>Resources / Contact Info </vt:lpstr>
      <vt:lpstr>Q&amp;A Time</vt:lpstr>
      <vt:lpstr>Please Join Us for  Our Next Webinar</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Philip Kahn-Pauli</cp:lastModifiedBy>
  <cp:revision>70</cp:revision>
  <dcterms:created xsi:type="dcterms:W3CDTF">2014-01-30T23:18:11Z</dcterms:created>
  <dcterms:modified xsi:type="dcterms:W3CDTF">2018-11-26T21:49:01Z</dcterms:modified>
</cp:coreProperties>
</file>